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258" r:id="rId3"/>
    <p:sldId id="314" r:id="rId4"/>
    <p:sldId id="334" r:id="rId5"/>
    <p:sldId id="288" r:id="rId6"/>
    <p:sldId id="430" r:id="rId7"/>
    <p:sldId id="431" r:id="rId8"/>
    <p:sldId id="471" r:id="rId9"/>
    <p:sldId id="344" r:id="rId10"/>
    <p:sldId id="427" r:id="rId11"/>
    <p:sldId id="335" r:id="rId12"/>
    <p:sldId id="372" r:id="rId13"/>
    <p:sldId id="441" r:id="rId14"/>
    <p:sldId id="480" r:id="rId15"/>
    <p:sldId id="439" r:id="rId16"/>
    <p:sldId id="440" r:id="rId17"/>
    <p:sldId id="373" r:id="rId18"/>
    <p:sldId id="351" r:id="rId19"/>
    <p:sldId id="337" r:id="rId20"/>
    <p:sldId id="376" r:id="rId21"/>
    <p:sldId id="354" r:id="rId22"/>
    <p:sldId id="355" r:id="rId23"/>
    <p:sldId id="357" r:id="rId24"/>
    <p:sldId id="358" r:id="rId25"/>
    <p:sldId id="360" r:id="rId26"/>
    <p:sldId id="361" r:id="rId27"/>
    <p:sldId id="366" r:id="rId28"/>
    <p:sldId id="470" r:id="rId29"/>
    <p:sldId id="377" r:id="rId30"/>
    <p:sldId id="450" r:id="rId31"/>
    <p:sldId id="371" r:id="rId32"/>
    <p:sldId id="340" r:id="rId33"/>
    <p:sldId id="342" r:id="rId34"/>
    <p:sldId id="482" r:id="rId35"/>
    <p:sldId id="379" r:id="rId36"/>
    <p:sldId id="380" r:id="rId37"/>
    <p:sldId id="383" r:id="rId38"/>
    <p:sldId id="424" r:id="rId39"/>
    <p:sldId id="382" r:id="rId40"/>
    <p:sldId id="402" r:id="rId41"/>
    <p:sldId id="453" r:id="rId42"/>
    <p:sldId id="454" r:id="rId43"/>
    <p:sldId id="467" r:id="rId44"/>
    <p:sldId id="466" r:id="rId45"/>
    <p:sldId id="459" r:id="rId46"/>
    <p:sldId id="460" r:id="rId47"/>
    <p:sldId id="387" r:id="rId48"/>
    <p:sldId id="388" r:id="rId49"/>
    <p:sldId id="390" r:id="rId50"/>
    <p:sldId id="398" r:id="rId51"/>
    <p:sldId id="400" r:id="rId52"/>
    <p:sldId id="493" r:id="rId53"/>
    <p:sldId id="494" r:id="rId54"/>
    <p:sldId id="403" r:id="rId55"/>
    <p:sldId id="405" r:id="rId56"/>
    <p:sldId id="468" r:id="rId57"/>
    <p:sldId id="406" r:id="rId58"/>
    <p:sldId id="267" r:id="rId59"/>
    <p:sldId id="268" r:id="rId60"/>
    <p:sldId id="271" r:id="rId61"/>
    <p:sldId id="419" r:id="rId62"/>
    <p:sldId id="414" r:id="rId63"/>
    <p:sldId id="421" r:id="rId64"/>
    <p:sldId id="428" r:id="rId65"/>
    <p:sldId id="333" r:id="rId66"/>
    <p:sldId id="426" r:id="rId67"/>
    <p:sldId id="330"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3C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50" autoAdjust="0"/>
    <p:restoredTop sz="99682" autoAdjust="0"/>
  </p:normalViewPr>
  <p:slideViewPr>
    <p:cSldViewPr snapToGrid="0" snapToObjects="1">
      <p:cViewPr varScale="1">
        <p:scale>
          <a:sx n="112" d="100"/>
          <a:sy n="112" d="100"/>
        </p:scale>
        <p:origin x="-376" y="-112"/>
      </p:cViewPr>
      <p:guideLst>
        <p:guide orient="horz" pos="2160"/>
        <p:guide pos="2880"/>
      </p:guideLst>
    </p:cSldViewPr>
  </p:slideViewPr>
  <p:notesTextViewPr>
    <p:cViewPr>
      <p:scale>
        <a:sx n="100" d="100"/>
        <a:sy n="100" d="100"/>
      </p:scale>
      <p:origin x="0" y="0"/>
    </p:cViewPr>
  </p:notesTextViewPr>
  <p:sorterViewPr>
    <p:cViewPr>
      <p:scale>
        <a:sx n="184" d="100"/>
        <a:sy n="184" d="100"/>
      </p:scale>
      <p:origin x="0" y="51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ongnathan\Documents\Research\SWoRD\newSco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0981335666375"/>
          <c:y val="0.0448613919291872"/>
          <c:w val="0.622980339263148"/>
          <c:h val="0.781510586807713"/>
        </c:manualLayout>
      </c:layout>
      <c:barChart>
        <c:barDir val="col"/>
        <c:grouping val="clustered"/>
        <c:varyColors val="0"/>
        <c:ser>
          <c:idx val="0"/>
          <c:order val="0"/>
          <c:tx>
            <c:strRef>
              <c:f>Sheet1!$B$1</c:f>
              <c:strCache>
                <c:ptCount val="1"/>
                <c:pt idx="0">
                  <c:v>Baseline1</c:v>
                </c:pt>
              </c:strCache>
            </c:strRef>
          </c:tx>
          <c:invertIfNegative val="0"/>
          <c:cat>
            <c:strRef>
              <c:f>Sheet1!$A$2:$A$3</c:f>
              <c:strCache>
                <c:ptCount val="2"/>
                <c:pt idx="0">
                  <c:v>Accuracy</c:v>
                </c:pt>
                <c:pt idx="1">
                  <c:v>QW Kappa</c:v>
                </c:pt>
              </c:strCache>
            </c:strRef>
          </c:cat>
          <c:val>
            <c:numRef>
              <c:f>Sheet1!$B$2:$B$3</c:f>
              <c:numCache>
                <c:formatCode>General</c:formatCode>
                <c:ptCount val="2"/>
                <c:pt idx="0">
                  <c:v>0.52</c:v>
                </c:pt>
                <c:pt idx="1">
                  <c:v>0.53</c:v>
                </c:pt>
              </c:numCache>
            </c:numRef>
          </c:val>
        </c:ser>
        <c:ser>
          <c:idx val="1"/>
          <c:order val="1"/>
          <c:tx>
            <c:strRef>
              <c:f>Sheet1!$C$1</c:f>
              <c:strCache>
                <c:ptCount val="1"/>
                <c:pt idx="0">
                  <c:v>Baseline2</c:v>
                </c:pt>
              </c:strCache>
            </c:strRef>
          </c:tx>
          <c:invertIfNegative val="0"/>
          <c:cat>
            <c:strRef>
              <c:f>Sheet1!$A$2:$A$3</c:f>
              <c:strCache>
                <c:ptCount val="2"/>
                <c:pt idx="0">
                  <c:v>Accuracy</c:v>
                </c:pt>
                <c:pt idx="1">
                  <c:v>QW Kappa</c:v>
                </c:pt>
              </c:strCache>
            </c:strRef>
          </c:cat>
          <c:val>
            <c:numRef>
              <c:f>Sheet1!$C$2:$C$3</c:f>
              <c:numCache>
                <c:formatCode>General</c:formatCode>
                <c:ptCount val="2"/>
                <c:pt idx="0">
                  <c:v>0.45</c:v>
                </c:pt>
                <c:pt idx="1">
                  <c:v>0.47</c:v>
                </c:pt>
              </c:numCache>
            </c:numRef>
          </c:val>
        </c:ser>
        <c:ser>
          <c:idx val="2"/>
          <c:order val="2"/>
          <c:tx>
            <c:strRef>
              <c:f>Sheet1!$D$1</c:f>
              <c:strCache>
                <c:ptCount val="1"/>
                <c:pt idx="0">
                  <c:v>Our 4 Features</c:v>
                </c:pt>
              </c:strCache>
            </c:strRef>
          </c:tx>
          <c:invertIfNegative val="0"/>
          <c:cat>
            <c:strRef>
              <c:f>Sheet1!$A$2:$A$3</c:f>
              <c:strCache>
                <c:ptCount val="2"/>
                <c:pt idx="0">
                  <c:v>Accuracy</c:v>
                </c:pt>
                <c:pt idx="1">
                  <c:v>QW Kappa</c:v>
                </c:pt>
              </c:strCache>
            </c:strRef>
          </c:cat>
          <c:val>
            <c:numRef>
              <c:f>Sheet1!$D$2:$D$3</c:f>
              <c:numCache>
                <c:formatCode>General</c:formatCode>
                <c:ptCount val="2"/>
                <c:pt idx="0">
                  <c:v>0.57</c:v>
                </c:pt>
                <c:pt idx="1">
                  <c:v>0.62</c:v>
                </c:pt>
              </c:numCache>
            </c:numRef>
          </c:val>
        </c:ser>
        <c:dLbls>
          <c:showLegendKey val="0"/>
          <c:showVal val="0"/>
          <c:showCatName val="0"/>
          <c:showSerName val="0"/>
          <c:showPercent val="0"/>
          <c:showBubbleSize val="0"/>
        </c:dLbls>
        <c:gapWidth val="150"/>
        <c:axId val="2127804536"/>
        <c:axId val="2127807512"/>
      </c:barChart>
      <c:catAx>
        <c:axId val="2127804536"/>
        <c:scaling>
          <c:orientation val="minMax"/>
        </c:scaling>
        <c:delete val="0"/>
        <c:axPos val="b"/>
        <c:numFmt formatCode="General" sourceLinked="1"/>
        <c:majorTickMark val="out"/>
        <c:minorTickMark val="none"/>
        <c:tickLblPos val="nextTo"/>
        <c:crossAx val="2127807512"/>
        <c:crosses val="autoZero"/>
        <c:auto val="1"/>
        <c:lblAlgn val="ctr"/>
        <c:lblOffset val="100"/>
        <c:noMultiLvlLbl val="0"/>
      </c:catAx>
      <c:valAx>
        <c:axId val="2127807512"/>
        <c:scaling>
          <c:orientation val="minMax"/>
        </c:scaling>
        <c:delete val="0"/>
        <c:axPos val="l"/>
        <c:majorGridlines/>
        <c:numFmt formatCode="General" sourceLinked="1"/>
        <c:majorTickMark val="out"/>
        <c:minorTickMark val="none"/>
        <c:tickLblPos val="nextTo"/>
        <c:crossAx val="2127804536"/>
        <c:crosses val="autoZero"/>
        <c:crossBetween val="between"/>
      </c:valAx>
      <c:spPr>
        <a:noFill/>
        <a:ln w="25400">
          <a:noFill/>
        </a:ln>
      </c:spPr>
    </c:plotArea>
    <c:legend>
      <c:legendPos val="r"/>
      <c:layout>
        <c:manualLayout>
          <c:xMode val="edge"/>
          <c:yMode val="edge"/>
          <c:x val="0.703220934188782"/>
          <c:y val="0.318638265491786"/>
          <c:w val="0.287519806551959"/>
          <c:h val="0.42165015489521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Distribution of Scores</a:t>
            </a:r>
          </a:p>
        </c:rich>
      </c:tx>
      <c:layout/>
      <c:overlay val="0"/>
    </c:title>
    <c:autoTitleDeleted val="0"/>
    <c:plotArea>
      <c:layout/>
      <c:barChart>
        <c:barDir val="col"/>
        <c:grouping val="clustered"/>
        <c:varyColors val="0"/>
        <c:ser>
          <c:idx val="1"/>
          <c:order val="0"/>
          <c:tx>
            <c:strRef>
              <c:f>Graphs!$B$1</c:f>
              <c:strCache>
                <c:ptCount val="1"/>
                <c:pt idx="0">
                  <c:v>Frequency</c:v>
                </c:pt>
              </c:strCache>
            </c:strRef>
          </c:tx>
          <c:invertIfNegative val="0"/>
          <c:cat>
            <c:numRef>
              <c:f>Graphs!$A$2:$A$6</c:f>
              <c:numCache>
                <c:formatCode>General</c:formatCode>
                <c:ptCount val="5"/>
                <c:pt idx="0">
                  <c:v>1.0</c:v>
                </c:pt>
                <c:pt idx="1">
                  <c:v>2.0</c:v>
                </c:pt>
                <c:pt idx="2">
                  <c:v>3.0</c:v>
                </c:pt>
                <c:pt idx="3">
                  <c:v>4.0</c:v>
                </c:pt>
                <c:pt idx="4">
                  <c:v>5.0</c:v>
                </c:pt>
              </c:numCache>
            </c:numRef>
          </c:cat>
          <c:val>
            <c:numRef>
              <c:f>Graphs!$B$2:$B$6</c:f>
              <c:numCache>
                <c:formatCode>General</c:formatCode>
                <c:ptCount val="5"/>
                <c:pt idx="0">
                  <c:v>1.0</c:v>
                </c:pt>
                <c:pt idx="1">
                  <c:v>8.0</c:v>
                </c:pt>
                <c:pt idx="2">
                  <c:v>31.0</c:v>
                </c:pt>
                <c:pt idx="3">
                  <c:v>12.0</c:v>
                </c:pt>
                <c:pt idx="4">
                  <c:v>0.0</c:v>
                </c:pt>
              </c:numCache>
            </c:numRef>
          </c:val>
        </c:ser>
        <c:dLbls>
          <c:showLegendKey val="0"/>
          <c:showVal val="0"/>
          <c:showCatName val="0"/>
          <c:showSerName val="0"/>
          <c:showPercent val="0"/>
          <c:showBubbleSize val="0"/>
        </c:dLbls>
        <c:gapWidth val="150"/>
        <c:axId val="2127870872"/>
        <c:axId val="2127873864"/>
      </c:barChart>
      <c:catAx>
        <c:axId val="2127870872"/>
        <c:scaling>
          <c:orientation val="minMax"/>
        </c:scaling>
        <c:delete val="0"/>
        <c:axPos val="b"/>
        <c:numFmt formatCode="General" sourceLinked="1"/>
        <c:majorTickMark val="out"/>
        <c:minorTickMark val="none"/>
        <c:tickLblPos val="nextTo"/>
        <c:crossAx val="2127873864"/>
        <c:crosses val="autoZero"/>
        <c:auto val="1"/>
        <c:lblAlgn val="ctr"/>
        <c:lblOffset val="100"/>
        <c:noMultiLvlLbl val="0"/>
      </c:catAx>
      <c:valAx>
        <c:axId val="2127873864"/>
        <c:scaling>
          <c:orientation val="minMax"/>
        </c:scaling>
        <c:delete val="0"/>
        <c:axPos val="l"/>
        <c:majorGridlines/>
        <c:numFmt formatCode="General" sourceLinked="1"/>
        <c:majorTickMark val="out"/>
        <c:minorTickMark val="none"/>
        <c:tickLblPos val="nextTo"/>
        <c:crossAx val="212787087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EB9C0-1204-4E3E-BEFF-ED4BD10B3697}" type="doc">
      <dgm:prSet loTypeId="urn:microsoft.com/office/officeart/2005/8/layout/hChevron3" loCatId="process" qsTypeId="urn:microsoft.com/office/officeart/2005/8/quickstyle/simple1" qsCatId="simple" csTypeId="urn:microsoft.com/office/officeart/2005/8/colors/accent1_2" csCatId="accent1" phldr="1"/>
      <dgm:spPr/>
    </dgm:pt>
    <dgm:pt modelId="{3E903938-4BEE-4DE6-97BB-9D748A37067C}">
      <dgm:prSet phldrT="[Text]" custT="1"/>
      <dgm:spPr/>
      <dgm:t>
        <a:bodyPr/>
        <a:lstStyle/>
        <a:p>
          <a:r>
            <a:rPr lang="en-US" sz="2700" dirty="0" smtClean="0">
              <a:solidFill>
                <a:schemeClr val="tx1"/>
              </a:solidFill>
            </a:rPr>
            <a:t>Experts derive a decision tree from the rubric</a:t>
          </a:r>
          <a:endParaRPr lang="en-US" sz="2700" dirty="0"/>
        </a:p>
      </dgm:t>
    </dgm:pt>
    <dgm:pt modelId="{7BB5F102-ED43-42FB-848F-3CB981E480DA}" type="parTrans" cxnId="{B4091C55-BA46-4777-96EC-96B11680335E}">
      <dgm:prSet/>
      <dgm:spPr/>
      <dgm:t>
        <a:bodyPr/>
        <a:lstStyle/>
        <a:p>
          <a:endParaRPr lang="en-US"/>
        </a:p>
      </dgm:t>
    </dgm:pt>
    <dgm:pt modelId="{B57F06A5-16BE-41E1-91EE-EEC40F96009F}" type="sibTrans" cxnId="{B4091C55-BA46-4777-96EC-96B11680335E}">
      <dgm:prSet/>
      <dgm:spPr/>
      <dgm:t>
        <a:bodyPr/>
        <a:lstStyle/>
        <a:p>
          <a:endParaRPr lang="en-US"/>
        </a:p>
      </dgm:t>
    </dgm:pt>
    <dgm:pt modelId="{1A30887B-09E1-4D48-AE40-412F0DBB42E6}">
      <dgm:prSet phldrT="[Text]" custT="1"/>
      <dgm:spPr/>
      <dgm:t>
        <a:bodyPr/>
        <a:lstStyle/>
        <a:p>
          <a:r>
            <a:rPr lang="en-US" sz="2700" dirty="0" smtClean="0">
              <a:solidFill>
                <a:schemeClr val="tx1"/>
              </a:solidFill>
            </a:rPr>
            <a:t>Define some features based on the tree and extract them from the essays</a:t>
          </a:r>
          <a:endParaRPr lang="en-US" sz="2700" dirty="0"/>
        </a:p>
      </dgm:t>
    </dgm:pt>
    <dgm:pt modelId="{6A66098A-161F-4CD8-840F-4D9E2BAA7D6F}" type="parTrans" cxnId="{44E1A81D-113E-4CA6-BE82-473CD561CF0F}">
      <dgm:prSet/>
      <dgm:spPr/>
      <dgm:t>
        <a:bodyPr/>
        <a:lstStyle/>
        <a:p>
          <a:endParaRPr lang="en-US"/>
        </a:p>
      </dgm:t>
    </dgm:pt>
    <dgm:pt modelId="{C7158340-5719-4663-883A-EB88B889CCF8}" type="sibTrans" cxnId="{44E1A81D-113E-4CA6-BE82-473CD561CF0F}">
      <dgm:prSet/>
      <dgm:spPr/>
      <dgm:t>
        <a:bodyPr/>
        <a:lstStyle/>
        <a:p>
          <a:endParaRPr lang="en-US"/>
        </a:p>
      </dgm:t>
    </dgm:pt>
    <dgm:pt modelId="{60E6C115-14DC-42FC-A36D-E56F06F53552}">
      <dgm:prSet phldrT="[Text]" custT="1"/>
      <dgm:spPr/>
      <dgm:t>
        <a:bodyPr/>
        <a:lstStyle/>
        <a:p>
          <a:r>
            <a:rPr lang="en-US" sz="2700" dirty="0" smtClean="0">
              <a:solidFill>
                <a:schemeClr val="tx1"/>
              </a:solidFill>
            </a:rPr>
            <a:t>Perform supervised machine learning using extracted features</a:t>
          </a:r>
          <a:endParaRPr lang="en-US" sz="2700" dirty="0"/>
        </a:p>
      </dgm:t>
    </dgm:pt>
    <dgm:pt modelId="{B8A8FD15-E63B-4184-83B5-CE4B1AB25FA2}" type="parTrans" cxnId="{596EF1F8-B762-4692-8B26-0433BF24424C}">
      <dgm:prSet/>
      <dgm:spPr/>
      <dgm:t>
        <a:bodyPr/>
        <a:lstStyle/>
        <a:p>
          <a:endParaRPr lang="en-US"/>
        </a:p>
      </dgm:t>
    </dgm:pt>
    <dgm:pt modelId="{E385CC39-0659-4A02-ACE5-EB356D567AE9}" type="sibTrans" cxnId="{596EF1F8-B762-4692-8B26-0433BF24424C}">
      <dgm:prSet/>
      <dgm:spPr/>
      <dgm:t>
        <a:bodyPr/>
        <a:lstStyle/>
        <a:p>
          <a:endParaRPr lang="en-US"/>
        </a:p>
      </dgm:t>
    </dgm:pt>
    <dgm:pt modelId="{83C151A8-A705-4DCF-B670-E32CF5FC8F80}" type="pres">
      <dgm:prSet presAssocID="{17EEB9C0-1204-4E3E-BEFF-ED4BD10B3697}" presName="Name0" presStyleCnt="0">
        <dgm:presLayoutVars>
          <dgm:dir/>
          <dgm:resizeHandles val="exact"/>
        </dgm:presLayoutVars>
      </dgm:prSet>
      <dgm:spPr/>
    </dgm:pt>
    <dgm:pt modelId="{4B07A3DF-2ECC-4BBD-8DA3-66258DE35942}" type="pres">
      <dgm:prSet presAssocID="{3E903938-4BEE-4DE6-97BB-9D748A37067C}" presName="parTxOnly" presStyleLbl="node1" presStyleIdx="0" presStyleCnt="3" custScaleX="71102" custScaleY="136638" custLinFactNeighborX="24885" custLinFactNeighborY="-1443">
        <dgm:presLayoutVars>
          <dgm:bulletEnabled val="1"/>
        </dgm:presLayoutVars>
      </dgm:prSet>
      <dgm:spPr/>
      <dgm:t>
        <a:bodyPr/>
        <a:lstStyle/>
        <a:p>
          <a:endParaRPr lang="en-US"/>
        </a:p>
      </dgm:t>
    </dgm:pt>
    <dgm:pt modelId="{2C9961D3-3211-4A90-9519-E7F2FD8D6DE2}" type="pres">
      <dgm:prSet presAssocID="{B57F06A5-16BE-41E1-91EE-EEC40F96009F}" presName="parSpace" presStyleCnt="0"/>
      <dgm:spPr/>
    </dgm:pt>
    <dgm:pt modelId="{F08752FA-A491-4846-ABB4-A1E79DC4BAB6}" type="pres">
      <dgm:prSet presAssocID="{1A30887B-09E1-4D48-AE40-412F0DBB42E6}" presName="parTxOnly" presStyleLbl="node1" presStyleIdx="1" presStyleCnt="3" custScaleX="113509" custScaleY="136638" custLinFactNeighborX="11014" custLinFactNeighborY="-1078">
        <dgm:presLayoutVars>
          <dgm:bulletEnabled val="1"/>
        </dgm:presLayoutVars>
      </dgm:prSet>
      <dgm:spPr/>
      <dgm:t>
        <a:bodyPr/>
        <a:lstStyle/>
        <a:p>
          <a:endParaRPr lang="en-US"/>
        </a:p>
      </dgm:t>
    </dgm:pt>
    <dgm:pt modelId="{6E4CBDFC-8E08-4515-AD35-7EE69B23AA16}" type="pres">
      <dgm:prSet presAssocID="{C7158340-5719-4663-883A-EB88B889CCF8}" presName="parSpace" presStyleCnt="0"/>
      <dgm:spPr/>
    </dgm:pt>
    <dgm:pt modelId="{FCC48197-ADDC-4037-B93C-299AF370AF1C}" type="pres">
      <dgm:prSet presAssocID="{60E6C115-14DC-42FC-A36D-E56F06F53552}" presName="parTxOnly" presStyleLbl="node1" presStyleIdx="2" presStyleCnt="3" custScaleX="115561" custScaleY="136638">
        <dgm:presLayoutVars>
          <dgm:bulletEnabled val="1"/>
        </dgm:presLayoutVars>
      </dgm:prSet>
      <dgm:spPr/>
      <dgm:t>
        <a:bodyPr/>
        <a:lstStyle/>
        <a:p>
          <a:endParaRPr lang="en-US"/>
        </a:p>
      </dgm:t>
    </dgm:pt>
  </dgm:ptLst>
  <dgm:cxnLst>
    <dgm:cxn modelId="{C2861BC8-9186-FF4C-B9C5-253199925CEF}" type="presOf" srcId="{3E903938-4BEE-4DE6-97BB-9D748A37067C}" destId="{4B07A3DF-2ECC-4BBD-8DA3-66258DE35942}" srcOrd="0" destOrd="0" presId="urn:microsoft.com/office/officeart/2005/8/layout/hChevron3"/>
    <dgm:cxn modelId="{44E1A81D-113E-4CA6-BE82-473CD561CF0F}" srcId="{17EEB9C0-1204-4E3E-BEFF-ED4BD10B3697}" destId="{1A30887B-09E1-4D48-AE40-412F0DBB42E6}" srcOrd="1" destOrd="0" parTransId="{6A66098A-161F-4CD8-840F-4D9E2BAA7D6F}" sibTransId="{C7158340-5719-4663-883A-EB88B889CCF8}"/>
    <dgm:cxn modelId="{AFB2E76B-824E-794D-A173-D620900BCD2B}" type="presOf" srcId="{1A30887B-09E1-4D48-AE40-412F0DBB42E6}" destId="{F08752FA-A491-4846-ABB4-A1E79DC4BAB6}" srcOrd="0" destOrd="0" presId="urn:microsoft.com/office/officeart/2005/8/layout/hChevron3"/>
    <dgm:cxn modelId="{596EF1F8-B762-4692-8B26-0433BF24424C}" srcId="{17EEB9C0-1204-4E3E-BEFF-ED4BD10B3697}" destId="{60E6C115-14DC-42FC-A36D-E56F06F53552}" srcOrd="2" destOrd="0" parTransId="{B8A8FD15-E63B-4184-83B5-CE4B1AB25FA2}" sibTransId="{E385CC39-0659-4A02-ACE5-EB356D567AE9}"/>
    <dgm:cxn modelId="{B4091C55-BA46-4777-96EC-96B11680335E}" srcId="{17EEB9C0-1204-4E3E-BEFF-ED4BD10B3697}" destId="{3E903938-4BEE-4DE6-97BB-9D748A37067C}" srcOrd="0" destOrd="0" parTransId="{7BB5F102-ED43-42FB-848F-3CB981E480DA}" sibTransId="{B57F06A5-16BE-41E1-91EE-EEC40F96009F}"/>
    <dgm:cxn modelId="{BADE9955-7F55-0641-81D0-F0DC94506D61}" type="presOf" srcId="{17EEB9C0-1204-4E3E-BEFF-ED4BD10B3697}" destId="{83C151A8-A705-4DCF-B670-E32CF5FC8F80}" srcOrd="0" destOrd="0" presId="urn:microsoft.com/office/officeart/2005/8/layout/hChevron3"/>
    <dgm:cxn modelId="{871B7E30-A5AA-8F4A-832C-6AB4E3206533}" type="presOf" srcId="{60E6C115-14DC-42FC-A36D-E56F06F53552}" destId="{FCC48197-ADDC-4037-B93C-299AF370AF1C}" srcOrd="0" destOrd="0" presId="urn:microsoft.com/office/officeart/2005/8/layout/hChevron3"/>
    <dgm:cxn modelId="{460730BF-0ACF-6A4D-8925-DED1E5842E05}" type="presParOf" srcId="{83C151A8-A705-4DCF-B670-E32CF5FC8F80}" destId="{4B07A3DF-2ECC-4BBD-8DA3-66258DE35942}" srcOrd="0" destOrd="0" presId="urn:microsoft.com/office/officeart/2005/8/layout/hChevron3"/>
    <dgm:cxn modelId="{2C5E2A90-5230-A34D-BF42-084FDE5403D9}" type="presParOf" srcId="{83C151A8-A705-4DCF-B670-E32CF5FC8F80}" destId="{2C9961D3-3211-4A90-9519-E7F2FD8D6DE2}" srcOrd="1" destOrd="0" presId="urn:microsoft.com/office/officeart/2005/8/layout/hChevron3"/>
    <dgm:cxn modelId="{11B1831A-7C79-F948-ACE4-BD04AC008B2B}" type="presParOf" srcId="{83C151A8-A705-4DCF-B670-E32CF5FC8F80}" destId="{F08752FA-A491-4846-ABB4-A1E79DC4BAB6}" srcOrd="2" destOrd="0" presId="urn:microsoft.com/office/officeart/2005/8/layout/hChevron3"/>
    <dgm:cxn modelId="{41E9E18D-131E-844B-B90F-498333F69D7A}" type="presParOf" srcId="{83C151A8-A705-4DCF-B670-E32CF5FC8F80}" destId="{6E4CBDFC-8E08-4515-AD35-7EE69B23AA16}" srcOrd="3" destOrd="0" presId="urn:microsoft.com/office/officeart/2005/8/layout/hChevron3"/>
    <dgm:cxn modelId="{5FD9A035-98E5-7143-9F8B-814589F5D280}" type="presParOf" srcId="{83C151A8-A705-4DCF-B670-E32CF5FC8F80}" destId="{FCC48197-ADDC-4037-B93C-299AF370AF1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EEB9C0-1204-4E3E-BEFF-ED4BD10B3697}" type="doc">
      <dgm:prSet loTypeId="urn:microsoft.com/office/officeart/2005/8/layout/hChevron3" loCatId="process" qsTypeId="urn:microsoft.com/office/officeart/2005/8/quickstyle/simple1" qsCatId="simple" csTypeId="urn:microsoft.com/office/officeart/2005/8/colors/accent1_2" csCatId="accent1" phldr="1"/>
      <dgm:spPr/>
    </dgm:pt>
    <dgm:pt modelId="{3E903938-4BEE-4DE6-97BB-9D748A37067C}">
      <dgm:prSet phldrT="[Text]" custT="1"/>
      <dgm:spPr/>
      <dgm:t>
        <a:bodyPr/>
        <a:lstStyle/>
        <a:p>
          <a:r>
            <a:rPr lang="en-US" sz="2700" dirty="0" smtClean="0">
              <a:solidFill>
                <a:schemeClr val="tx1"/>
              </a:solidFill>
            </a:rPr>
            <a:t>Experts derive a decision tree from the rubric</a:t>
          </a:r>
          <a:endParaRPr lang="en-US" sz="2700" dirty="0"/>
        </a:p>
      </dgm:t>
    </dgm:pt>
    <dgm:pt modelId="{7BB5F102-ED43-42FB-848F-3CB981E480DA}" type="parTrans" cxnId="{B4091C55-BA46-4777-96EC-96B11680335E}">
      <dgm:prSet/>
      <dgm:spPr/>
      <dgm:t>
        <a:bodyPr/>
        <a:lstStyle/>
        <a:p>
          <a:endParaRPr lang="en-US"/>
        </a:p>
      </dgm:t>
    </dgm:pt>
    <dgm:pt modelId="{B57F06A5-16BE-41E1-91EE-EEC40F96009F}" type="sibTrans" cxnId="{B4091C55-BA46-4777-96EC-96B11680335E}">
      <dgm:prSet/>
      <dgm:spPr/>
      <dgm:t>
        <a:bodyPr/>
        <a:lstStyle/>
        <a:p>
          <a:endParaRPr lang="en-US"/>
        </a:p>
      </dgm:t>
    </dgm:pt>
    <dgm:pt modelId="{1A30887B-09E1-4D48-AE40-412F0DBB42E6}">
      <dgm:prSet phldrT="[Text]" custT="1"/>
      <dgm:spPr/>
      <dgm:t>
        <a:bodyPr/>
        <a:lstStyle/>
        <a:p>
          <a:r>
            <a:rPr lang="en-US" sz="2700" dirty="0" smtClean="0">
              <a:solidFill>
                <a:schemeClr val="tx1"/>
              </a:solidFill>
            </a:rPr>
            <a:t>Define some features based on the tree and extract them from the essays</a:t>
          </a:r>
          <a:endParaRPr lang="en-US" sz="2700" dirty="0"/>
        </a:p>
      </dgm:t>
    </dgm:pt>
    <dgm:pt modelId="{6A66098A-161F-4CD8-840F-4D9E2BAA7D6F}" type="parTrans" cxnId="{44E1A81D-113E-4CA6-BE82-473CD561CF0F}">
      <dgm:prSet/>
      <dgm:spPr/>
      <dgm:t>
        <a:bodyPr/>
        <a:lstStyle/>
        <a:p>
          <a:endParaRPr lang="en-US"/>
        </a:p>
      </dgm:t>
    </dgm:pt>
    <dgm:pt modelId="{C7158340-5719-4663-883A-EB88B889CCF8}" type="sibTrans" cxnId="{44E1A81D-113E-4CA6-BE82-473CD561CF0F}">
      <dgm:prSet/>
      <dgm:spPr/>
      <dgm:t>
        <a:bodyPr/>
        <a:lstStyle/>
        <a:p>
          <a:endParaRPr lang="en-US"/>
        </a:p>
      </dgm:t>
    </dgm:pt>
    <dgm:pt modelId="{60E6C115-14DC-42FC-A36D-E56F06F53552}">
      <dgm:prSet phldrT="[Text]" custT="1"/>
      <dgm:spPr/>
      <dgm:t>
        <a:bodyPr/>
        <a:lstStyle/>
        <a:p>
          <a:r>
            <a:rPr lang="en-US" sz="2700" dirty="0" smtClean="0">
              <a:solidFill>
                <a:schemeClr val="tx1"/>
              </a:solidFill>
            </a:rPr>
            <a:t>Perform supervised machine learning using extracted features</a:t>
          </a:r>
          <a:endParaRPr lang="en-US" sz="2700" dirty="0"/>
        </a:p>
      </dgm:t>
    </dgm:pt>
    <dgm:pt modelId="{B8A8FD15-E63B-4184-83B5-CE4B1AB25FA2}" type="parTrans" cxnId="{596EF1F8-B762-4692-8B26-0433BF24424C}">
      <dgm:prSet/>
      <dgm:spPr/>
      <dgm:t>
        <a:bodyPr/>
        <a:lstStyle/>
        <a:p>
          <a:endParaRPr lang="en-US"/>
        </a:p>
      </dgm:t>
    </dgm:pt>
    <dgm:pt modelId="{E385CC39-0659-4A02-ACE5-EB356D567AE9}" type="sibTrans" cxnId="{596EF1F8-B762-4692-8B26-0433BF24424C}">
      <dgm:prSet/>
      <dgm:spPr/>
      <dgm:t>
        <a:bodyPr/>
        <a:lstStyle/>
        <a:p>
          <a:endParaRPr lang="en-US"/>
        </a:p>
      </dgm:t>
    </dgm:pt>
    <dgm:pt modelId="{83C151A8-A705-4DCF-B670-E32CF5FC8F80}" type="pres">
      <dgm:prSet presAssocID="{17EEB9C0-1204-4E3E-BEFF-ED4BD10B3697}" presName="Name0" presStyleCnt="0">
        <dgm:presLayoutVars>
          <dgm:dir/>
          <dgm:resizeHandles val="exact"/>
        </dgm:presLayoutVars>
      </dgm:prSet>
      <dgm:spPr/>
    </dgm:pt>
    <dgm:pt modelId="{4B07A3DF-2ECC-4BBD-8DA3-66258DE35942}" type="pres">
      <dgm:prSet presAssocID="{3E903938-4BEE-4DE6-97BB-9D748A37067C}" presName="parTxOnly" presStyleLbl="node1" presStyleIdx="0" presStyleCnt="3" custScaleX="71102" custScaleY="136638" custLinFactNeighborX="24885" custLinFactNeighborY="-1443">
        <dgm:presLayoutVars>
          <dgm:bulletEnabled val="1"/>
        </dgm:presLayoutVars>
      </dgm:prSet>
      <dgm:spPr/>
      <dgm:t>
        <a:bodyPr/>
        <a:lstStyle/>
        <a:p>
          <a:endParaRPr lang="en-US"/>
        </a:p>
      </dgm:t>
    </dgm:pt>
    <dgm:pt modelId="{2C9961D3-3211-4A90-9519-E7F2FD8D6DE2}" type="pres">
      <dgm:prSet presAssocID="{B57F06A5-16BE-41E1-91EE-EEC40F96009F}" presName="parSpace" presStyleCnt="0"/>
      <dgm:spPr/>
    </dgm:pt>
    <dgm:pt modelId="{F08752FA-A491-4846-ABB4-A1E79DC4BAB6}" type="pres">
      <dgm:prSet presAssocID="{1A30887B-09E1-4D48-AE40-412F0DBB42E6}" presName="parTxOnly" presStyleLbl="node1" presStyleIdx="1" presStyleCnt="3" custScaleX="113509" custScaleY="136638" custLinFactNeighborX="11014" custLinFactNeighborY="-1078">
        <dgm:presLayoutVars>
          <dgm:bulletEnabled val="1"/>
        </dgm:presLayoutVars>
      </dgm:prSet>
      <dgm:spPr/>
      <dgm:t>
        <a:bodyPr/>
        <a:lstStyle/>
        <a:p>
          <a:endParaRPr lang="en-US"/>
        </a:p>
      </dgm:t>
    </dgm:pt>
    <dgm:pt modelId="{6E4CBDFC-8E08-4515-AD35-7EE69B23AA16}" type="pres">
      <dgm:prSet presAssocID="{C7158340-5719-4663-883A-EB88B889CCF8}" presName="parSpace" presStyleCnt="0"/>
      <dgm:spPr/>
    </dgm:pt>
    <dgm:pt modelId="{FCC48197-ADDC-4037-B93C-299AF370AF1C}" type="pres">
      <dgm:prSet presAssocID="{60E6C115-14DC-42FC-A36D-E56F06F53552}" presName="parTxOnly" presStyleLbl="node1" presStyleIdx="2" presStyleCnt="3" custScaleX="115561" custScaleY="136638">
        <dgm:presLayoutVars>
          <dgm:bulletEnabled val="1"/>
        </dgm:presLayoutVars>
      </dgm:prSet>
      <dgm:spPr/>
      <dgm:t>
        <a:bodyPr/>
        <a:lstStyle/>
        <a:p>
          <a:endParaRPr lang="en-US"/>
        </a:p>
      </dgm:t>
    </dgm:pt>
  </dgm:ptLst>
  <dgm:cxnLst>
    <dgm:cxn modelId="{22CDECA0-0F61-654D-9FB7-9833F42193EF}" type="presOf" srcId="{3E903938-4BEE-4DE6-97BB-9D748A37067C}" destId="{4B07A3DF-2ECC-4BBD-8DA3-66258DE35942}" srcOrd="0" destOrd="0" presId="urn:microsoft.com/office/officeart/2005/8/layout/hChevron3"/>
    <dgm:cxn modelId="{B4091C55-BA46-4777-96EC-96B11680335E}" srcId="{17EEB9C0-1204-4E3E-BEFF-ED4BD10B3697}" destId="{3E903938-4BEE-4DE6-97BB-9D748A37067C}" srcOrd="0" destOrd="0" parTransId="{7BB5F102-ED43-42FB-848F-3CB981E480DA}" sibTransId="{B57F06A5-16BE-41E1-91EE-EEC40F96009F}"/>
    <dgm:cxn modelId="{D2685E53-557A-3645-9F8A-8D226DF2403D}" type="presOf" srcId="{1A30887B-09E1-4D48-AE40-412F0DBB42E6}" destId="{F08752FA-A491-4846-ABB4-A1E79DC4BAB6}" srcOrd="0" destOrd="0" presId="urn:microsoft.com/office/officeart/2005/8/layout/hChevron3"/>
    <dgm:cxn modelId="{596EF1F8-B762-4692-8B26-0433BF24424C}" srcId="{17EEB9C0-1204-4E3E-BEFF-ED4BD10B3697}" destId="{60E6C115-14DC-42FC-A36D-E56F06F53552}" srcOrd="2" destOrd="0" parTransId="{B8A8FD15-E63B-4184-83B5-CE4B1AB25FA2}" sibTransId="{E385CC39-0659-4A02-ACE5-EB356D567AE9}"/>
    <dgm:cxn modelId="{042B584C-5658-7B4D-A288-B3BB0B14CD52}" type="presOf" srcId="{60E6C115-14DC-42FC-A36D-E56F06F53552}" destId="{FCC48197-ADDC-4037-B93C-299AF370AF1C}" srcOrd="0" destOrd="0" presId="urn:microsoft.com/office/officeart/2005/8/layout/hChevron3"/>
    <dgm:cxn modelId="{9228DC4C-B6EA-3246-AE3F-F550AE1C734C}" type="presOf" srcId="{17EEB9C0-1204-4E3E-BEFF-ED4BD10B3697}" destId="{83C151A8-A705-4DCF-B670-E32CF5FC8F80}" srcOrd="0" destOrd="0" presId="urn:microsoft.com/office/officeart/2005/8/layout/hChevron3"/>
    <dgm:cxn modelId="{44E1A81D-113E-4CA6-BE82-473CD561CF0F}" srcId="{17EEB9C0-1204-4E3E-BEFF-ED4BD10B3697}" destId="{1A30887B-09E1-4D48-AE40-412F0DBB42E6}" srcOrd="1" destOrd="0" parTransId="{6A66098A-161F-4CD8-840F-4D9E2BAA7D6F}" sibTransId="{C7158340-5719-4663-883A-EB88B889CCF8}"/>
    <dgm:cxn modelId="{7433042B-ABB4-204B-AA8F-C2BFC2B5C05F}" type="presParOf" srcId="{83C151A8-A705-4DCF-B670-E32CF5FC8F80}" destId="{4B07A3DF-2ECC-4BBD-8DA3-66258DE35942}" srcOrd="0" destOrd="0" presId="urn:microsoft.com/office/officeart/2005/8/layout/hChevron3"/>
    <dgm:cxn modelId="{702EF42F-1E98-A14A-8E6F-7114E247129E}" type="presParOf" srcId="{83C151A8-A705-4DCF-B670-E32CF5FC8F80}" destId="{2C9961D3-3211-4A90-9519-E7F2FD8D6DE2}" srcOrd="1" destOrd="0" presId="urn:microsoft.com/office/officeart/2005/8/layout/hChevron3"/>
    <dgm:cxn modelId="{79B6A80F-6036-AB4C-95FF-F81BF1F8C492}" type="presParOf" srcId="{83C151A8-A705-4DCF-B670-E32CF5FC8F80}" destId="{F08752FA-A491-4846-ABB4-A1E79DC4BAB6}" srcOrd="2" destOrd="0" presId="urn:microsoft.com/office/officeart/2005/8/layout/hChevron3"/>
    <dgm:cxn modelId="{92052E74-6235-894C-9814-F66CB7F290AB}" type="presParOf" srcId="{83C151A8-A705-4DCF-B670-E32CF5FC8F80}" destId="{6E4CBDFC-8E08-4515-AD35-7EE69B23AA16}" srcOrd="3" destOrd="0" presId="urn:microsoft.com/office/officeart/2005/8/layout/hChevron3"/>
    <dgm:cxn modelId="{083589D6-2B69-F14F-B5D9-B49A901709BE}" type="presParOf" srcId="{83C151A8-A705-4DCF-B670-E32CF5FC8F80}" destId="{FCC48197-ADDC-4037-B93C-299AF370AF1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EEB9C0-1204-4E3E-BEFF-ED4BD10B3697}" type="doc">
      <dgm:prSet loTypeId="urn:microsoft.com/office/officeart/2005/8/layout/hChevron3" loCatId="process" qsTypeId="urn:microsoft.com/office/officeart/2005/8/quickstyle/simple1" qsCatId="simple" csTypeId="urn:microsoft.com/office/officeart/2005/8/colors/accent1_2" csCatId="accent1" phldr="1"/>
      <dgm:spPr/>
    </dgm:pt>
    <dgm:pt modelId="{3E903938-4BEE-4DE6-97BB-9D748A37067C}">
      <dgm:prSet phldrT="[Text]" custT="1"/>
      <dgm:spPr/>
      <dgm:t>
        <a:bodyPr/>
        <a:lstStyle/>
        <a:p>
          <a:r>
            <a:rPr lang="en-US" sz="2700" dirty="0" smtClean="0">
              <a:solidFill>
                <a:schemeClr val="tx1"/>
              </a:solidFill>
            </a:rPr>
            <a:t>Experts derive a decision tree from the rubric</a:t>
          </a:r>
          <a:endParaRPr lang="en-US" sz="2700" dirty="0"/>
        </a:p>
      </dgm:t>
    </dgm:pt>
    <dgm:pt modelId="{7BB5F102-ED43-42FB-848F-3CB981E480DA}" type="parTrans" cxnId="{B4091C55-BA46-4777-96EC-96B11680335E}">
      <dgm:prSet/>
      <dgm:spPr/>
      <dgm:t>
        <a:bodyPr/>
        <a:lstStyle/>
        <a:p>
          <a:endParaRPr lang="en-US"/>
        </a:p>
      </dgm:t>
    </dgm:pt>
    <dgm:pt modelId="{B57F06A5-16BE-41E1-91EE-EEC40F96009F}" type="sibTrans" cxnId="{B4091C55-BA46-4777-96EC-96B11680335E}">
      <dgm:prSet/>
      <dgm:spPr/>
      <dgm:t>
        <a:bodyPr/>
        <a:lstStyle/>
        <a:p>
          <a:endParaRPr lang="en-US"/>
        </a:p>
      </dgm:t>
    </dgm:pt>
    <dgm:pt modelId="{1A30887B-09E1-4D48-AE40-412F0DBB42E6}">
      <dgm:prSet phldrT="[Text]" custT="1"/>
      <dgm:spPr/>
      <dgm:t>
        <a:bodyPr/>
        <a:lstStyle/>
        <a:p>
          <a:r>
            <a:rPr lang="en-US" sz="2700" dirty="0" smtClean="0">
              <a:solidFill>
                <a:schemeClr val="tx1"/>
              </a:solidFill>
            </a:rPr>
            <a:t>Define some features based on the tree and extract them from the essays</a:t>
          </a:r>
          <a:endParaRPr lang="en-US" sz="2700" dirty="0"/>
        </a:p>
      </dgm:t>
    </dgm:pt>
    <dgm:pt modelId="{6A66098A-161F-4CD8-840F-4D9E2BAA7D6F}" type="parTrans" cxnId="{44E1A81D-113E-4CA6-BE82-473CD561CF0F}">
      <dgm:prSet/>
      <dgm:spPr/>
      <dgm:t>
        <a:bodyPr/>
        <a:lstStyle/>
        <a:p>
          <a:endParaRPr lang="en-US"/>
        </a:p>
      </dgm:t>
    </dgm:pt>
    <dgm:pt modelId="{C7158340-5719-4663-883A-EB88B889CCF8}" type="sibTrans" cxnId="{44E1A81D-113E-4CA6-BE82-473CD561CF0F}">
      <dgm:prSet/>
      <dgm:spPr/>
      <dgm:t>
        <a:bodyPr/>
        <a:lstStyle/>
        <a:p>
          <a:endParaRPr lang="en-US"/>
        </a:p>
      </dgm:t>
    </dgm:pt>
    <dgm:pt modelId="{60E6C115-14DC-42FC-A36D-E56F06F53552}">
      <dgm:prSet phldrT="[Text]" custT="1"/>
      <dgm:spPr/>
      <dgm:t>
        <a:bodyPr/>
        <a:lstStyle/>
        <a:p>
          <a:r>
            <a:rPr lang="en-US" sz="2700" dirty="0" smtClean="0">
              <a:solidFill>
                <a:schemeClr val="tx1"/>
              </a:solidFill>
            </a:rPr>
            <a:t>Perform supervised machine learning using extracted features</a:t>
          </a:r>
          <a:endParaRPr lang="en-US" sz="2700" dirty="0"/>
        </a:p>
      </dgm:t>
    </dgm:pt>
    <dgm:pt modelId="{B8A8FD15-E63B-4184-83B5-CE4B1AB25FA2}" type="parTrans" cxnId="{596EF1F8-B762-4692-8B26-0433BF24424C}">
      <dgm:prSet/>
      <dgm:spPr/>
      <dgm:t>
        <a:bodyPr/>
        <a:lstStyle/>
        <a:p>
          <a:endParaRPr lang="en-US"/>
        </a:p>
      </dgm:t>
    </dgm:pt>
    <dgm:pt modelId="{E385CC39-0659-4A02-ACE5-EB356D567AE9}" type="sibTrans" cxnId="{596EF1F8-B762-4692-8B26-0433BF24424C}">
      <dgm:prSet/>
      <dgm:spPr/>
      <dgm:t>
        <a:bodyPr/>
        <a:lstStyle/>
        <a:p>
          <a:endParaRPr lang="en-US"/>
        </a:p>
      </dgm:t>
    </dgm:pt>
    <dgm:pt modelId="{83C151A8-A705-4DCF-B670-E32CF5FC8F80}" type="pres">
      <dgm:prSet presAssocID="{17EEB9C0-1204-4E3E-BEFF-ED4BD10B3697}" presName="Name0" presStyleCnt="0">
        <dgm:presLayoutVars>
          <dgm:dir/>
          <dgm:resizeHandles val="exact"/>
        </dgm:presLayoutVars>
      </dgm:prSet>
      <dgm:spPr/>
    </dgm:pt>
    <dgm:pt modelId="{4B07A3DF-2ECC-4BBD-8DA3-66258DE35942}" type="pres">
      <dgm:prSet presAssocID="{3E903938-4BEE-4DE6-97BB-9D748A37067C}" presName="parTxOnly" presStyleLbl="node1" presStyleIdx="0" presStyleCnt="3" custScaleX="71102" custScaleY="136638" custLinFactNeighborX="24885" custLinFactNeighborY="-1443">
        <dgm:presLayoutVars>
          <dgm:bulletEnabled val="1"/>
        </dgm:presLayoutVars>
      </dgm:prSet>
      <dgm:spPr/>
      <dgm:t>
        <a:bodyPr/>
        <a:lstStyle/>
        <a:p>
          <a:endParaRPr lang="en-US"/>
        </a:p>
      </dgm:t>
    </dgm:pt>
    <dgm:pt modelId="{2C9961D3-3211-4A90-9519-E7F2FD8D6DE2}" type="pres">
      <dgm:prSet presAssocID="{B57F06A5-16BE-41E1-91EE-EEC40F96009F}" presName="parSpace" presStyleCnt="0"/>
      <dgm:spPr/>
    </dgm:pt>
    <dgm:pt modelId="{F08752FA-A491-4846-ABB4-A1E79DC4BAB6}" type="pres">
      <dgm:prSet presAssocID="{1A30887B-09E1-4D48-AE40-412F0DBB42E6}" presName="parTxOnly" presStyleLbl="node1" presStyleIdx="1" presStyleCnt="3" custScaleX="113509" custScaleY="136638" custLinFactNeighborX="11014" custLinFactNeighborY="-1078">
        <dgm:presLayoutVars>
          <dgm:bulletEnabled val="1"/>
        </dgm:presLayoutVars>
      </dgm:prSet>
      <dgm:spPr/>
      <dgm:t>
        <a:bodyPr/>
        <a:lstStyle/>
        <a:p>
          <a:endParaRPr lang="en-US"/>
        </a:p>
      </dgm:t>
    </dgm:pt>
    <dgm:pt modelId="{6E4CBDFC-8E08-4515-AD35-7EE69B23AA16}" type="pres">
      <dgm:prSet presAssocID="{C7158340-5719-4663-883A-EB88B889CCF8}" presName="parSpace" presStyleCnt="0"/>
      <dgm:spPr/>
    </dgm:pt>
    <dgm:pt modelId="{FCC48197-ADDC-4037-B93C-299AF370AF1C}" type="pres">
      <dgm:prSet presAssocID="{60E6C115-14DC-42FC-A36D-E56F06F53552}" presName="parTxOnly" presStyleLbl="node1" presStyleIdx="2" presStyleCnt="3" custScaleX="115561" custScaleY="136638">
        <dgm:presLayoutVars>
          <dgm:bulletEnabled val="1"/>
        </dgm:presLayoutVars>
      </dgm:prSet>
      <dgm:spPr/>
      <dgm:t>
        <a:bodyPr/>
        <a:lstStyle/>
        <a:p>
          <a:endParaRPr lang="en-US"/>
        </a:p>
      </dgm:t>
    </dgm:pt>
  </dgm:ptLst>
  <dgm:cxnLst>
    <dgm:cxn modelId="{44E1A81D-113E-4CA6-BE82-473CD561CF0F}" srcId="{17EEB9C0-1204-4E3E-BEFF-ED4BD10B3697}" destId="{1A30887B-09E1-4D48-AE40-412F0DBB42E6}" srcOrd="1" destOrd="0" parTransId="{6A66098A-161F-4CD8-840F-4D9E2BAA7D6F}" sibTransId="{C7158340-5719-4663-883A-EB88B889CCF8}"/>
    <dgm:cxn modelId="{596EF1F8-B762-4692-8B26-0433BF24424C}" srcId="{17EEB9C0-1204-4E3E-BEFF-ED4BD10B3697}" destId="{60E6C115-14DC-42FC-A36D-E56F06F53552}" srcOrd="2" destOrd="0" parTransId="{B8A8FD15-E63B-4184-83B5-CE4B1AB25FA2}" sibTransId="{E385CC39-0659-4A02-ACE5-EB356D567AE9}"/>
    <dgm:cxn modelId="{5BF8BF8E-F6A0-094F-86DA-988BC86030C7}" type="presOf" srcId="{1A30887B-09E1-4D48-AE40-412F0DBB42E6}" destId="{F08752FA-A491-4846-ABB4-A1E79DC4BAB6}" srcOrd="0" destOrd="0" presId="urn:microsoft.com/office/officeart/2005/8/layout/hChevron3"/>
    <dgm:cxn modelId="{B4091C55-BA46-4777-96EC-96B11680335E}" srcId="{17EEB9C0-1204-4E3E-BEFF-ED4BD10B3697}" destId="{3E903938-4BEE-4DE6-97BB-9D748A37067C}" srcOrd="0" destOrd="0" parTransId="{7BB5F102-ED43-42FB-848F-3CB981E480DA}" sibTransId="{B57F06A5-16BE-41E1-91EE-EEC40F96009F}"/>
    <dgm:cxn modelId="{36A7FEDF-02AB-624D-90A2-C8DC2FDB5D16}" type="presOf" srcId="{60E6C115-14DC-42FC-A36D-E56F06F53552}" destId="{FCC48197-ADDC-4037-B93C-299AF370AF1C}" srcOrd="0" destOrd="0" presId="urn:microsoft.com/office/officeart/2005/8/layout/hChevron3"/>
    <dgm:cxn modelId="{2ABEDC43-CF66-3248-879E-C24C6E230DFF}" type="presOf" srcId="{17EEB9C0-1204-4E3E-BEFF-ED4BD10B3697}" destId="{83C151A8-A705-4DCF-B670-E32CF5FC8F80}" srcOrd="0" destOrd="0" presId="urn:microsoft.com/office/officeart/2005/8/layout/hChevron3"/>
    <dgm:cxn modelId="{8D8AAA71-83B1-A548-A92E-887275BBFFB5}" type="presOf" srcId="{3E903938-4BEE-4DE6-97BB-9D748A37067C}" destId="{4B07A3DF-2ECC-4BBD-8DA3-66258DE35942}" srcOrd="0" destOrd="0" presId="urn:microsoft.com/office/officeart/2005/8/layout/hChevron3"/>
    <dgm:cxn modelId="{2688C594-2136-9042-AAE1-C660B8EE5738}" type="presParOf" srcId="{83C151A8-A705-4DCF-B670-E32CF5FC8F80}" destId="{4B07A3DF-2ECC-4BBD-8DA3-66258DE35942}" srcOrd="0" destOrd="0" presId="urn:microsoft.com/office/officeart/2005/8/layout/hChevron3"/>
    <dgm:cxn modelId="{95E59B97-B293-5349-8B1C-FE4C9C908341}" type="presParOf" srcId="{83C151A8-A705-4DCF-B670-E32CF5FC8F80}" destId="{2C9961D3-3211-4A90-9519-E7F2FD8D6DE2}" srcOrd="1" destOrd="0" presId="urn:microsoft.com/office/officeart/2005/8/layout/hChevron3"/>
    <dgm:cxn modelId="{0268DCD3-EF7C-CA4A-9665-0D99404FD6E7}" type="presParOf" srcId="{83C151A8-A705-4DCF-B670-E32CF5FC8F80}" destId="{F08752FA-A491-4846-ABB4-A1E79DC4BAB6}" srcOrd="2" destOrd="0" presId="urn:microsoft.com/office/officeart/2005/8/layout/hChevron3"/>
    <dgm:cxn modelId="{1150AE21-B009-F143-8D8F-B0C10DCE4B67}" type="presParOf" srcId="{83C151A8-A705-4DCF-B670-E32CF5FC8F80}" destId="{6E4CBDFC-8E08-4515-AD35-7EE69B23AA16}" srcOrd="3" destOrd="0" presId="urn:microsoft.com/office/officeart/2005/8/layout/hChevron3"/>
    <dgm:cxn modelId="{4C9DE707-1370-E84A-A7A6-3666B43B32A7}" type="presParOf" srcId="{83C151A8-A705-4DCF-B670-E32CF5FC8F80}" destId="{FCC48197-ADDC-4037-B93C-299AF370AF1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7A3DF-2ECC-4BBD-8DA3-66258DE35942}">
      <dsp:nvSpPr>
        <dsp:cNvPr id="0" name=""/>
        <dsp:cNvSpPr/>
      </dsp:nvSpPr>
      <dsp:spPr>
        <a:xfrm>
          <a:off x="194490" y="1723785"/>
          <a:ext cx="2762775" cy="212371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Experts derive a decision tree from the rubric</a:t>
          </a:r>
          <a:endParaRPr lang="en-US" sz="2700" kern="1200" dirty="0"/>
        </a:p>
      </dsp:txBody>
      <dsp:txXfrm>
        <a:off x="194490" y="1723785"/>
        <a:ext cx="2231848" cy="2123710"/>
      </dsp:txXfrm>
    </dsp:sp>
    <dsp:sp modelId="{F08752FA-A491-4846-ABB4-A1E79DC4BAB6}">
      <dsp:nvSpPr>
        <dsp:cNvPr id="0" name=""/>
        <dsp:cNvSpPr/>
      </dsp:nvSpPr>
      <dsp:spPr>
        <a:xfrm>
          <a:off x="2072340" y="1729458"/>
          <a:ext cx="4410563"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Define some features based on the tree and extract them from the essays</a:t>
          </a:r>
          <a:endParaRPr lang="en-US" sz="2700" kern="1200" dirty="0"/>
        </a:p>
      </dsp:txBody>
      <dsp:txXfrm>
        <a:off x="3134195" y="1729458"/>
        <a:ext cx="2286853" cy="2123710"/>
      </dsp:txXfrm>
    </dsp:sp>
    <dsp:sp modelId="{FCC48197-ADDC-4037-B93C-299AF370AF1C}">
      <dsp:nvSpPr>
        <dsp:cNvPr id="0" name=""/>
        <dsp:cNvSpPr/>
      </dsp:nvSpPr>
      <dsp:spPr>
        <a:xfrm>
          <a:off x="5620180" y="1746213"/>
          <a:ext cx="4490297"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Perform supervised machine learning using extracted features</a:t>
          </a:r>
          <a:endParaRPr lang="en-US" sz="2700" kern="1200" dirty="0"/>
        </a:p>
      </dsp:txBody>
      <dsp:txXfrm>
        <a:off x="6682035" y="1746213"/>
        <a:ext cx="2366587" cy="2123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7A3DF-2ECC-4BBD-8DA3-66258DE35942}">
      <dsp:nvSpPr>
        <dsp:cNvPr id="0" name=""/>
        <dsp:cNvSpPr/>
      </dsp:nvSpPr>
      <dsp:spPr>
        <a:xfrm>
          <a:off x="194490" y="1723785"/>
          <a:ext cx="2762775" cy="212371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Experts derive a decision tree from the rubric</a:t>
          </a:r>
          <a:endParaRPr lang="en-US" sz="2700" kern="1200" dirty="0"/>
        </a:p>
      </dsp:txBody>
      <dsp:txXfrm>
        <a:off x="194490" y="1723785"/>
        <a:ext cx="2231848" cy="2123710"/>
      </dsp:txXfrm>
    </dsp:sp>
    <dsp:sp modelId="{F08752FA-A491-4846-ABB4-A1E79DC4BAB6}">
      <dsp:nvSpPr>
        <dsp:cNvPr id="0" name=""/>
        <dsp:cNvSpPr/>
      </dsp:nvSpPr>
      <dsp:spPr>
        <a:xfrm>
          <a:off x="2072340" y="1729458"/>
          <a:ext cx="4410563"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Define some features based on the tree and extract them from the essays</a:t>
          </a:r>
          <a:endParaRPr lang="en-US" sz="2700" kern="1200" dirty="0"/>
        </a:p>
      </dsp:txBody>
      <dsp:txXfrm>
        <a:off x="3134195" y="1729458"/>
        <a:ext cx="2286853" cy="2123710"/>
      </dsp:txXfrm>
    </dsp:sp>
    <dsp:sp modelId="{FCC48197-ADDC-4037-B93C-299AF370AF1C}">
      <dsp:nvSpPr>
        <dsp:cNvPr id="0" name=""/>
        <dsp:cNvSpPr/>
      </dsp:nvSpPr>
      <dsp:spPr>
        <a:xfrm>
          <a:off x="5620180" y="1746213"/>
          <a:ext cx="4490297"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Perform supervised machine learning using extracted features</a:t>
          </a:r>
          <a:endParaRPr lang="en-US" sz="2700" kern="1200" dirty="0"/>
        </a:p>
      </dsp:txBody>
      <dsp:txXfrm>
        <a:off x="6682035" y="1746213"/>
        <a:ext cx="2366587" cy="2123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7A3DF-2ECC-4BBD-8DA3-66258DE35942}">
      <dsp:nvSpPr>
        <dsp:cNvPr id="0" name=""/>
        <dsp:cNvSpPr/>
      </dsp:nvSpPr>
      <dsp:spPr>
        <a:xfrm>
          <a:off x="194490" y="1723785"/>
          <a:ext cx="2762775" cy="212371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Experts derive a decision tree from the rubric</a:t>
          </a:r>
          <a:endParaRPr lang="en-US" sz="2700" kern="1200" dirty="0"/>
        </a:p>
      </dsp:txBody>
      <dsp:txXfrm>
        <a:off x="194490" y="1723785"/>
        <a:ext cx="2231848" cy="2123710"/>
      </dsp:txXfrm>
    </dsp:sp>
    <dsp:sp modelId="{F08752FA-A491-4846-ABB4-A1E79DC4BAB6}">
      <dsp:nvSpPr>
        <dsp:cNvPr id="0" name=""/>
        <dsp:cNvSpPr/>
      </dsp:nvSpPr>
      <dsp:spPr>
        <a:xfrm>
          <a:off x="2072340" y="1729458"/>
          <a:ext cx="4410563"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Define some features based on the tree and extract them from the essays</a:t>
          </a:r>
          <a:endParaRPr lang="en-US" sz="2700" kern="1200" dirty="0"/>
        </a:p>
      </dsp:txBody>
      <dsp:txXfrm>
        <a:off x="3134195" y="1729458"/>
        <a:ext cx="2286853" cy="2123710"/>
      </dsp:txXfrm>
    </dsp:sp>
    <dsp:sp modelId="{FCC48197-ADDC-4037-B93C-299AF370AF1C}">
      <dsp:nvSpPr>
        <dsp:cNvPr id="0" name=""/>
        <dsp:cNvSpPr/>
      </dsp:nvSpPr>
      <dsp:spPr>
        <a:xfrm>
          <a:off x="5620180" y="1746213"/>
          <a:ext cx="4490297"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Perform supervised machine learning using extracted features</a:t>
          </a:r>
          <a:endParaRPr lang="en-US" sz="2700" kern="1200" dirty="0"/>
        </a:p>
      </dsp:txBody>
      <dsp:txXfrm>
        <a:off x="6682035" y="1746213"/>
        <a:ext cx="2366587" cy="212371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F1A15-241D-5945-89BA-ED3E72BE689C}" type="datetimeFigureOut">
              <a:rPr lang="en-US" smtClean="0"/>
              <a:t>2/16/15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5AA08-97A4-C948-84CE-FBBB059F785E}" type="slidenum">
              <a:rPr lang="en-US" smtClean="0"/>
              <a:t>‹#›</a:t>
            </a:fld>
            <a:endParaRPr lang="en-US"/>
          </a:p>
        </p:txBody>
      </p:sp>
    </p:spTree>
    <p:extLst>
      <p:ext uri="{BB962C8B-B14F-4D97-AF65-F5344CB8AC3E}">
        <p14:creationId xmlns:p14="http://schemas.microsoft.com/office/powerpoint/2010/main" val="1529229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5</a:t>
            </a:fld>
            <a:endParaRPr lang="en-US"/>
          </a:p>
        </p:txBody>
      </p:sp>
    </p:spTree>
    <p:extLst>
      <p:ext uri="{BB962C8B-B14F-4D97-AF65-F5344CB8AC3E}">
        <p14:creationId xmlns:p14="http://schemas.microsoft.com/office/powerpoint/2010/main" val="359128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25</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26</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27</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Highlite</a:t>
            </a:r>
            <a:r>
              <a:rPr lang="en-US" dirty="0" smtClean="0"/>
              <a:t> potential </a:t>
            </a:r>
            <a:r>
              <a:rPr lang="en-US" dirty="0" err="1" smtClean="0"/>
              <a:t>feadbacks</a:t>
            </a:r>
            <a:endParaRPr lang="en-US" dirty="0" smtClean="0"/>
          </a:p>
        </p:txBody>
      </p:sp>
      <p:sp>
        <p:nvSpPr>
          <p:cNvPr id="4" name="Slide Number Placeholder 3"/>
          <p:cNvSpPr>
            <a:spLocks noGrp="1"/>
          </p:cNvSpPr>
          <p:nvPr>
            <p:ph type="sldNum" sz="quarter" idx="10"/>
          </p:nvPr>
        </p:nvSpPr>
        <p:spPr/>
        <p:txBody>
          <a:bodyPr/>
          <a:lstStyle/>
          <a:p>
            <a:fld id="{B8046F51-2A9B-49E9-A976-05E0F5C5F53E}" type="slidenum">
              <a:rPr lang="en-US" smtClean="0"/>
              <a:t>28</a:t>
            </a:fld>
            <a:endParaRPr lang="en-US"/>
          </a:p>
        </p:txBody>
      </p:sp>
    </p:spTree>
    <p:extLst>
      <p:ext uri="{BB962C8B-B14F-4D97-AF65-F5344CB8AC3E}">
        <p14:creationId xmlns:p14="http://schemas.microsoft.com/office/powerpoint/2010/main" val="394999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shorter</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31</a:t>
            </a:fld>
            <a:endParaRPr lang="en-US" dirty="0"/>
          </a:p>
        </p:txBody>
      </p:sp>
    </p:spTree>
    <p:extLst>
      <p:ext uri="{BB962C8B-B14F-4D97-AF65-F5344CB8AC3E}">
        <p14:creationId xmlns:p14="http://schemas.microsoft.com/office/powerpoint/2010/main" val="3073485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32</a:t>
            </a:fld>
            <a:endParaRPr lang="en-US" dirty="0"/>
          </a:p>
        </p:txBody>
      </p:sp>
    </p:spTree>
    <p:extLst>
      <p:ext uri="{BB962C8B-B14F-4D97-AF65-F5344CB8AC3E}">
        <p14:creationId xmlns:p14="http://schemas.microsoft.com/office/powerpoint/2010/main" val="558950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33</a:t>
            </a:fld>
            <a:endParaRPr lang="en-US" dirty="0"/>
          </a:p>
        </p:txBody>
      </p:sp>
    </p:spTree>
    <p:extLst>
      <p:ext uri="{BB962C8B-B14F-4D97-AF65-F5344CB8AC3E}">
        <p14:creationId xmlns:p14="http://schemas.microsoft.com/office/powerpoint/2010/main" val="1880377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very few citations</a:t>
            </a:r>
          </a:p>
          <a:p>
            <a:r>
              <a:rPr lang="en-US" dirty="0">
                <a:latin typeface="Arial" charset="0"/>
                <a:ea typeface="ＭＳ Ｐゴシック" charset="-128"/>
                <a:cs typeface="ＭＳ Ｐゴシック" charset="-128"/>
              </a:rPr>
              <a:t>many explanations for support relationships are incomplete</a:t>
            </a:r>
          </a:p>
          <a:p>
            <a:r>
              <a:rPr lang="en-US" dirty="0">
                <a:latin typeface="Arial" charset="0"/>
                <a:ea typeface="ＭＳ Ｐゴシック" charset="-128"/>
                <a:cs typeface="ＭＳ Ｐゴシック" charset="-128"/>
              </a:rPr>
              <a:t>provided opposition was not explicitly resolved (i.e., why are the supportive bits of evidence for the second</a:t>
            </a:r>
          </a:p>
          <a:p>
            <a:r>
              <a:rPr lang="en-US" dirty="0">
                <a:latin typeface="Arial" charset="0"/>
                <a:ea typeface="ＭＳ Ｐゴシック" charset="-128"/>
                <a:cs typeface="ＭＳ Ｐゴシック" charset="-128"/>
              </a:rPr>
              <a:t>hypothesis stronger than the opposing evidence?).</a:t>
            </a:r>
            <a:endParaRPr lang="en-US" dirty="0"/>
          </a:p>
        </p:txBody>
      </p:sp>
      <p:sp>
        <p:nvSpPr>
          <p:cNvPr id="4" name="Slide Number Placeholder 3"/>
          <p:cNvSpPr>
            <a:spLocks noGrp="1"/>
          </p:cNvSpPr>
          <p:nvPr>
            <p:ph type="sldNum" sz="quarter" idx="10"/>
          </p:nvPr>
        </p:nvSpPr>
        <p:spPr/>
        <p:txBody>
          <a:bodyPr/>
          <a:lstStyle/>
          <a:p>
            <a:pPr>
              <a:defRPr/>
            </a:pPr>
            <a:fld id="{6F51B813-34C8-E148-8124-FD037B17AD7C}" type="slidenum">
              <a:rPr lang="en-US" smtClean="0"/>
              <a:pPr>
                <a:defRPr/>
              </a:pPr>
              <a:t>38</a:t>
            </a:fld>
            <a:endParaRPr lang="en-US" dirty="0"/>
          </a:p>
        </p:txBody>
      </p:sp>
    </p:spTree>
    <p:extLst>
      <p:ext uri="{BB962C8B-B14F-4D97-AF65-F5344CB8AC3E}">
        <p14:creationId xmlns:p14="http://schemas.microsoft.com/office/powerpoint/2010/main" val="2303285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 only because</a:t>
            </a:r>
            <a:r>
              <a:rPr lang="en-US" baseline="0" dirty="0" smtClean="0"/>
              <a:t> the diagrams focused on the introductory portion of the essays.  The rest of the essay consisted of studies that students conducted and the data they collected and analyzed, which is out of scope.  First drafts because we wanted to decrease the differences between the diagrams and the essays.</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48</a:t>
            </a:fld>
            <a:endParaRPr lang="en-US" dirty="0"/>
          </a:p>
        </p:txBody>
      </p:sp>
    </p:spTree>
    <p:extLst>
      <p:ext uri="{BB962C8B-B14F-4D97-AF65-F5344CB8AC3E}">
        <p14:creationId xmlns:p14="http://schemas.microsoft.com/office/powerpoint/2010/main" val="591127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56</a:t>
            </a:fld>
            <a:endParaRPr lang="en-US"/>
          </a:p>
        </p:txBody>
      </p:sp>
    </p:spTree>
    <p:extLst>
      <p:ext uri="{BB962C8B-B14F-4D97-AF65-F5344CB8AC3E}">
        <p14:creationId xmlns:p14="http://schemas.microsoft.com/office/powerpoint/2010/main" val="391850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Expert</a:t>
            </a:r>
            <a:r>
              <a:rPr lang="en-US" baseline="0" dirty="0" smtClean="0"/>
              <a:t> score 3 out of 5, 5 is max, 0 is min, integer values only</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6</a:t>
            </a:fld>
            <a:endParaRPr lang="en-US" dirty="0"/>
          </a:p>
        </p:txBody>
      </p:sp>
    </p:spTree>
    <p:extLst>
      <p:ext uri="{BB962C8B-B14F-4D97-AF65-F5344CB8AC3E}">
        <p14:creationId xmlns:p14="http://schemas.microsoft.com/office/powerpoint/2010/main" val="3271770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used an iterative process to find the most predictive features for identifying thesis and conclusion statements. Starting with 42 basic computational</a:t>
            </a:r>
          </a:p>
          <a:p>
            <a:r>
              <a:rPr lang="en-US" sz="1200" kern="1200" dirty="0" smtClean="0">
                <a:solidFill>
                  <a:schemeClr val="tx1"/>
                </a:solidFill>
                <a:effectLst/>
                <a:latin typeface="+mn-lt"/>
                <a:ea typeface="+mn-ea"/>
                <a:cs typeface="+mn-cs"/>
              </a:rPr>
              <a:t>linguistic features inspired by (Burstein et al. 2003), such as positional, syntactic, and cue term features, we used several feature selection algorithms to select the most predictive features. We tried different combinations of the predictive features and also added some semantic and rhetorical structure features to improve the model’s accuracy. Since our training set was fairly small, we also tried bootstrapped sampling and finally, we picked 19 features in three categories that were most predictive.</a:t>
            </a:r>
            <a:endParaRPr lang="en-US" dirty="0"/>
          </a:p>
        </p:txBody>
      </p:sp>
      <p:sp>
        <p:nvSpPr>
          <p:cNvPr id="4" name="Slide Number Placeholder 3"/>
          <p:cNvSpPr>
            <a:spLocks noGrp="1"/>
          </p:cNvSpPr>
          <p:nvPr>
            <p:ph type="sldNum" sz="quarter" idx="10"/>
          </p:nvPr>
        </p:nvSpPr>
        <p:spPr/>
        <p:txBody>
          <a:bodyPr/>
          <a:lstStyle/>
          <a:p>
            <a:fld id="{FDD936F1-261D-6242-961B-57AD6357EF7A}" type="slidenum">
              <a:rPr lang="en-US" smtClean="0"/>
              <a:t>59</a:t>
            </a:fld>
            <a:endParaRPr lang="en-US" dirty="0"/>
          </a:p>
        </p:txBody>
      </p:sp>
    </p:spTree>
    <p:extLst>
      <p:ext uri="{BB962C8B-B14F-4D97-AF65-F5344CB8AC3E}">
        <p14:creationId xmlns:p14="http://schemas.microsoft.com/office/powerpoint/2010/main" val="3033359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D936F1-261D-6242-961B-57AD6357EF7A}" type="slidenum">
              <a:rPr lang="en-US" smtClean="0"/>
              <a:t>60</a:t>
            </a:fld>
            <a:endParaRPr lang="en-US" dirty="0"/>
          </a:p>
        </p:txBody>
      </p:sp>
    </p:spTree>
    <p:extLst>
      <p:ext uri="{BB962C8B-B14F-4D97-AF65-F5344CB8AC3E}">
        <p14:creationId xmlns:p14="http://schemas.microsoft.com/office/powerpoint/2010/main" val="213782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8</a:t>
            </a:fld>
            <a:endParaRPr lang="en-US"/>
          </a:p>
        </p:txBody>
      </p:sp>
    </p:spTree>
    <p:extLst>
      <p:ext uri="{BB962C8B-B14F-4D97-AF65-F5344CB8AC3E}">
        <p14:creationId xmlns:p14="http://schemas.microsoft.com/office/powerpoint/2010/main" val="3918504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12</a:t>
            </a:fld>
            <a:endParaRPr lang="en-US" dirty="0"/>
          </a:p>
        </p:txBody>
      </p:sp>
    </p:spTree>
    <p:extLst>
      <p:ext uri="{BB962C8B-B14F-4D97-AF65-F5344CB8AC3E}">
        <p14:creationId xmlns:p14="http://schemas.microsoft.com/office/powerpoint/2010/main" val="61117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53142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21</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22</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23</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24</a:t>
            </a:fld>
            <a:endParaRPr lang="en-US" dirty="0"/>
          </a:p>
        </p:txBody>
      </p:sp>
    </p:spTree>
    <p:extLst>
      <p:ext uri="{BB962C8B-B14F-4D97-AF65-F5344CB8AC3E}">
        <p14:creationId xmlns:p14="http://schemas.microsoft.com/office/powerpoint/2010/main" val="313857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58701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8468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207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1153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D011-4233-DF42-9AA7-449BB74D0E1C}" type="datetimeFigureOut">
              <a:rPr lang="en-US" smtClean="0"/>
              <a:t>2/16/15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342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3D011-4233-DF42-9AA7-449BB74D0E1C}" type="datetimeFigureOut">
              <a:rPr lang="en-US" smtClean="0"/>
              <a:t>2/16/15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1372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3D011-4233-DF42-9AA7-449BB74D0E1C}" type="datetimeFigureOut">
              <a:rPr lang="en-US" smtClean="0"/>
              <a:t>2/16/15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89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3D011-4233-DF42-9AA7-449BB74D0E1C}" type="datetimeFigureOut">
              <a:rPr lang="en-US" smtClean="0"/>
              <a:t>2/16/15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141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D011-4233-DF42-9AA7-449BB74D0E1C}" type="datetimeFigureOut">
              <a:rPr lang="en-US" smtClean="0"/>
              <a:t>2/16/15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2199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2/16/15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36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2/16/15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4353203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D011-4233-DF42-9AA7-449BB74D0E1C}" type="datetimeFigureOut">
              <a:rPr lang="en-US" smtClean="0"/>
              <a:t>2/16/15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AC26-5A9A-7747-AE91-ECAE317423E7}" type="slidenum">
              <a:rPr lang="en-US" smtClean="0"/>
              <a:t>‹#›</a:t>
            </a:fld>
            <a:endParaRPr lang="en-US"/>
          </a:p>
        </p:txBody>
      </p:sp>
    </p:spTree>
    <p:extLst>
      <p:ext uri="{BB962C8B-B14F-4D97-AF65-F5344CB8AC3E}">
        <p14:creationId xmlns:p14="http://schemas.microsoft.com/office/powerpoint/2010/main" val="79702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0.jp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0.jp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0.jp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0.jp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0.jp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0.jp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0.jp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365" y="28195"/>
            <a:ext cx="7772400" cy="1470025"/>
          </a:xfrm>
        </p:spPr>
        <p:txBody>
          <a:bodyPr>
            <a:normAutofit/>
          </a:bodyPr>
          <a:lstStyle/>
          <a:p>
            <a:r>
              <a:rPr lang="en-US" dirty="0" smtClean="0"/>
              <a:t>Argument Mining from Text for Teaching and Assessing Writing</a:t>
            </a:r>
            <a:endParaRPr lang="en-US" dirty="0"/>
          </a:p>
        </p:txBody>
      </p:sp>
      <p:sp>
        <p:nvSpPr>
          <p:cNvPr id="3" name="Subtitle 2"/>
          <p:cNvSpPr>
            <a:spLocks noGrp="1"/>
          </p:cNvSpPr>
          <p:nvPr>
            <p:ph type="subTitle" idx="1"/>
          </p:nvPr>
        </p:nvSpPr>
        <p:spPr>
          <a:xfrm>
            <a:off x="147415" y="1702344"/>
            <a:ext cx="8810898" cy="4024469"/>
          </a:xfrm>
        </p:spPr>
        <p:txBody>
          <a:bodyPr>
            <a:normAutofit fontScale="70000" lnSpcReduction="20000"/>
          </a:bodyPr>
          <a:lstStyle/>
          <a:p>
            <a:r>
              <a:rPr lang="en-US" sz="4500" i="1" dirty="0" smtClean="0">
                <a:solidFill>
                  <a:schemeClr val="tx1"/>
                </a:solidFill>
              </a:rPr>
              <a:t>Diane Litman</a:t>
            </a:r>
          </a:p>
          <a:p>
            <a:endParaRPr lang="en-US" dirty="0" smtClean="0">
              <a:solidFill>
                <a:schemeClr val="tx1"/>
              </a:solidFill>
            </a:endParaRPr>
          </a:p>
          <a:p>
            <a:r>
              <a:rPr lang="en-US" dirty="0">
                <a:solidFill>
                  <a:schemeClr val="tx1"/>
                </a:solidFill>
              </a:rPr>
              <a:t>Professor, Computer Science </a:t>
            </a:r>
            <a:r>
              <a:rPr lang="en-US" dirty="0" smtClean="0">
                <a:solidFill>
                  <a:schemeClr val="tx1"/>
                </a:solidFill>
              </a:rPr>
              <a:t>Department</a:t>
            </a:r>
          </a:p>
          <a:p>
            <a:r>
              <a:rPr lang="en-US" dirty="0">
                <a:solidFill>
                  <a:schemeClr val="tx1"/>
                </a:solidFill>
              </a:rPr>
              <a:t>Co-Director, Intelligent Systems </a:t>
            </a:r>
            <a:r>
              <a:rPr lang="en-US" dirty="0" smtClean="0">
                <a:solidFill>
                  <a:schemeClr val="tx1"/>
                </a:solidFill>
              </a:rPr>
              <a:t>Program </a:t>
            </a:r>
            <a:endParaRPr lang="en-US" dirty="0">
              <a:solidFill>
                <a:schemeClr val="tx1"/>
              </a:solidFill>
            </a:endParaRPr>
          </a:p>
          <a:p>
            <a:r>
              <a:rPr lang="en-US" dirty="0">
                <a:solidFill>
                  <a:schemeClr val="tx1"/>
                </a:solidFill>
              </a:rPr>
              <a:t>Senior Scientist, Learning Research &amp; Development Center </a:t>
            </a:r>
          </a:p>
          <a:p>
            <a:endParaRPr lang="en-US" dirty="0">
              <a:solidFill>
                <a:schemeClr val="tx1"/>
              </a:solidFill>
            </a:endParaRPr>
          </a:p>
          <a:p>
            <a:r>
              <a:rPr lang="en-US" dirty="0">
                <a:solidFill>
                  <a:schemeClr val="tx1"/>
                </a:solidFill>
              </a:rPr>
              <a:t>University of Pittsburgh</a:t>
            </a:r>
          </a:p>
          <a:p>
            <a:r>
              <a:rPr lang="en-US" dirty="0">
                <a:solidFill>
                  <a:schemeClr val="tx1"/>
                </a:solidFill>
              </a:rPr>
              <a:t>Pittsburgh, </a:t>
            </a:r>
            <a:r>
              <a:rPr lang="en-US" dirty="0" smtClean="0">
                <a:solidFill>
                  <a:schemeClr val="tx1"/>
                </a:solidFill>
              </a:rPr>
              <a:t>PA  USA</a:t>
            </a:r>
          </a:p>
          <a:p>
            <a:endParaRPr lang="en-US" dirty="0" smtClean="0">
              <a:solidFill>
                <a:schemeClr val="tx1"/>
              </a:solidFill>
            </a:endParaRPr>
          </a:p>
          <a:p>
            <a:r>
              <a:rPr lang="en-US" i="1" dirty="0" smtClean="0">
                <a:solidFill>
                  <a:schemeClr val="tx1"/>
                </a:solidFill>
              </a:rPr>
              <a:t>Visiting Fellow (Lent Term): Emmanuel College &amp; Dialogue Systems Group</a:t>
            </a:r>
            <a:endParaRPr lang="en-US" i="1" dirty="0" smtClean="0"/>
          </a:p>
        </p:txBody>
      </p:sp>
      <p:pic>
        <p:nvPicPr>
          <p:cNvPr id="4" name="Picture 131"/>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489165" y="5451615"/>
            <a:ext cx="914400" cy="914400"/>
          </a:xfrm>
          <a:prstGeom prst="rect">
            <a:avLst/>
          </a:prstGeom>
          <a:noFill/>
          <a:ln w="9525">
            <a:noFill/>
            <a:miter lim="800000"/>
            <a:headEnd/>
            <a:tailEnd/>
          </a:ln>
          <a:effectLst/>
        </p:spPr>
      </p:pic>
      <p:pic>
        <p:nvPicPr>
          <p:cNvPr id="5" name="Picture 4" descr="LRDC-Stacked-2color.jpg"/>
          <p:cNvPicPr>
            <a:picLocks noChangeAspect="1"/>
          </p:cNvPicPr>
          <p:nvPr/>
        </p:nvPicPr>
        <p:blipFill>
          <a:blip r:embed="rId3">
            <a:clrChange>
              <a:clrFrom>
                <a:srgbClr val="FFFFFF"/>
              </a:clrFrom>
              <a:clrTo>
                <a:srgbClr val="FFFFFF">
                  <a:alpha val="0"/>
                </a:srgbClr>
              </a:clrTo>
            </a:clrChange>
          </a:blip>
          <a:stretch>
            <a:fillRect/>
          </a:stretch>
        </p:blipFill>
        <p:spPr>
          <a:xfrm>
            <a:off x="4168623" y="5562599"/>
            <a:ext cx="1041883" cy="803415"/>
          </a:xfrm>
          <a:prstGeom prst="rect">
            <a:avLst/>
          </a:prstGeom>
        </p:spPr>
      </p:pic>
      <p:pic>
        <p:nvPicPr>
          <p:cNvPr id="6" name="Picture 5"/>
          <p:cNvPicPr>
            <a:picLocks noChangeAspect="1"/>
          </p:cNvPicPr>
          <p:nvPr/>
        </p:nvPicPr>
        <p:blipFill>
          <a:blip r:embed="rId4"/>
          <a:stretch>
            <a:fillRect/>
          </a:stretch>
        </p:blipFill>
        <p:spPr>
          <a:xfrm>
            <a:off x="6975564" y="5451615"/>
            <a:ext cx="914400" cy="914400"/>
          </a:xfrm>
          <a:prstGeom prst="rect">
            <a:avLst/>
          </a:prstGeom>
        </p:spPr>
      </p:pic>
    </p:spTree>
    <p:extLst>
      <p:ext uri="{BB962C8B-B14F-4D97-AF65-F5344CB8AC3E}">
        <p14:creationId xmlns:p14="http://schemas.microsoft.com/office/powerpoint/2010/main" val="34871541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Argument Mining for Education</a:t>
            </a:r>
            <a:endParaRPr lang="en-US" dirty="0"/>
          </a:p>
        </p:txBody>
      </p:sp>
      <p:sp>
        <p:nvSpPr>
          <p:cNvPr id="3" name="Content Placeholder 2"/>
          <p:cNvSpPr>
            <a:spLocks noGrp="1"/>
          </p:cNvSpPr>
          <p:nvPr>
            <p:ph idx="1"/>
          </p:nvPr>
        </p:nvSpPr>
        <p:spPr>
          <a:xfrm>
            <a:off x="457200" y="1600200"/>
            <a:ext cx="8229600" cy="4614242"/>
          </a:xfrm>
        </p:spPr>
        <p:txBody>
          <a:bodyPr>
            <a:normAutofit/>
          </a:bodyPr>
          <a:lstStyle/>
          <a:p>
            <a:r>
              <a:rPr lang="en-US" dirty="0" smtClean="0"/>
              <a:t>Challenges</a:t>
            </a:r>
            <a:endParaRPr lang="en-US" dirty="0"/>
          </a:p>
          <a:p>
            <a:pPr lvl="1"/>
            <a:r>
              <a:rPr lang="en-US" dirty="0">
                <a:solidFill>
                  <a:srgbClr val="C00000"/>
                </a:solidFill>
              </a:rPr>
              <a:t>N</a:t>
            </a:r>
            <a:r>
              <a:rPr lang="en-US" dirty="0" smtClean="0">
                <a:solidFill>
                  <a:srgbClr val="C00000"/>
                </a:solidFill>
              </a:rPr>
              <a:t>oisy </a:t>
            </a:r>
            <a:r>
              <a:rPr lang="en-US" dirty="0" smtClean="0"/>
              <a:t>data</a:t>
            </a:r>
            <a:r>
              <a:rPr lang="en-US" dirty="0" smtClean="0">
                <a:solidFill>
                  <a:srgbClr val="C00000"/>
                </a:solidFill>
              </a:rPr>
              <a:t> </a:t>
            </a:r>
            <a:r>
              <a:rPr lang="en-US" dirty="0" smtClean="0"/>
              <a:t>(e.g., </a:t>
            </a:r>
            <a:r>
              <a:rPr lang="en-US" dirty="0"/>
              <a:t>adult learners, children)</a:t>
            </a:r>
          </a:p>
          <a:p>
            <a:pPr lvl="1"/>
            <a:r>
              <a:rPr lang="en-US" dirty="0" smtClean="0">
                <a:solidFill>
                  <a:srgbClr val="C00000"/>
                </a:solidFill>
              </a:rPr>
              <a:t>Real-time </a:t>
            </a:r>
            <a:r>
              <a:rPr lang="en-US" dirty="0" smtClean="0"/>
              <a:t>algorithms; </a:t>
            </a:r>
            <a:r>
              <a:rPr lang="en-US" dirty="0" smtClean="0">
                <a:solidFill>
                  <a:srgbClr val="C00000"/>
                </a:solidFill>
              </a:rPr>
              <a:t>robust </a:t>
            </a:r>
            <a:r>
              <a:rPr lang="en-US" dirty="0"/>
              <a:t>at </a:t>
            </a:r>
            <a:r>
              <a:rPr lang="en-US" dirty="0" smtClean="0"/>
              <a:t>scale</a:t>
            </a:r>
          </a:p>
          <a:p>
            <a:pPr lvl="1"/>
            <a:r>
              <a:rPr lang="en-US" dirty="0" smtClean="0">
                <a:solidFill>
                  <a:srgbClr val="C00000"/>
                </a:solidFill>
              </a:rPr>
              <a:t>Meaningful  </a:t>
            </a:r>
            <a:r>
              <a:rPr lang="en-US" dirty="0" smtClean="0"/>
              <a:t>features</a:t>
            </a:r>
          </a:p>
          <a:p>
            <a:pPr marL="457200" lvl="1" indent="0">
              <a:buNone/>
            </a:pPr>
            <a:endParaRPr lang="en-US" dirty="0"/>
          </a:p>
          <a:p>
            <a:r>
              <a:rPr lang="en-US" dirty="0"/>
              <a:t>Opportunities</a:t>
            </a:r>
          </a:p>
          <a:p>
            <a:pPr lvl="1"/>
            <a:r>
              <a:rPr lang="en-US" dirty="0" smtClean="0"/>
              <a:t>Human in the loop (e.g., peer review)</a:t>
            </a:r>
          </a:p>
          <a:p>
            <a:pPr lvl="2"/>
            <a:r>
              <a:rPr lang="en-US" dirty="0" smtClean="0"/>
              <a:t>Errors as student reflection opportunities</a:t>
            </a:r>
          </a:p>
        </p:txBody>
      </p:sp>
    </p:spTree>
    <p:extLst>
      <p:ext uri="{BB962C8B-B14F-4D97-AF65-F5344CB8AC3E}">
        <p14:creationId xmlns:p14="http://schemas.microsoft.com/office/powerpoint/2010/main" val="4200570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Argumentative Writing / Argument Mining</a:t>
            </a:r>
          </a:p>
          <a:p>
            <a:r>
              <a:rPr lang="en-US" dirty="0" smtClean="0"/>
              <a:t>Algorithms and Applications</a:t>
            </a:r>
          </a:p>
          <a:p>
            <a:pPr lvl="1"/>
            <a:r>
              <a:rPr lang="en-US" b="1" i="1" dirty="0"/>
              <a:t>Automated Writing Assessment</a:t>
            </a:r>
          </a:p>
          <a:p>
            <a:pPr lvl="1"/>
            <a:r>
              <a:rPr lang="en-US" dirty="0" smtClean="0"/>
              <a:t>Teaching with Diagramming and Peer Review</a:t>
            </a:r>
          </a:p>
          <a:p>
            <a:r>
              <a:rPr lang="en-US" dirty="0" smtClean="0"/>
              <a:t>Summary and Current Directions</a:t>
            </a:r>
            <a:endParaRPr lang="en-US" dirty="0"/>
          </a:p>
        </p:txBody>
      </p:sp>
    </p:spTree>
    <p:extLst>
      <p:ext uri="{BB962C8B-B14F-4D97-AF65-F5344CB8AC3E}">
        <p14:creationId xmlns:p14="http://schemas.microsoft.com/office/powerpoint/2010/main" val="16047845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Automatic Writing Assessment?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Essential for</a:t>
            </a:r>
            <a:r>
              <a:rPr lang="en-US" dirty="0"/>
              <a:t> </a:t>
            </a:r>
            <a:r>
              <a:rPr lang="en-US" dirty="0" smtClean="0"/>
              <a:t>Massive Open Online Courses (MOOCs) and</a:t>
            </a:r>
            <a:r>
              <a:rPr lang="en-US" dirty="0"/>
              <a:t> </a:t>
            </a:r>
            <a:r>
              <a:rPr lang="en-US" dirty="0" smtClean="0"/>
              <a:t>tutoring systems</a:t>
            </a:r>
          </a:p>
          <a:p>
            <a:r>
              <a:rPr lang="en-US" dirty="0" smtClean="0"/>
              <a:t>Even in traditional classes, frequent assignments can limit the amount of teacher feedback</a:t>
            </a:r>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pic>
        <p:nvPicPr>
          <p:cNvPr id="7" name="Picture 2" descr="C:\E\PHD\term2\ISP\ITS\201308ct_400_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665" y="3823865"/>
            <a:ext cx="4446665" cy="302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5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70742"/>
          </a:xfrm>
        </p:spPr>
        <p:txBody>
          <a:bodyPr>
            <a:noAutofit/>
          </a:bodyPr>
          <a:lstStyle/>
          <a:p>
            <a:r>
              <a:rPr lang="en-US" sz="3600" dirty="0" smtClean="0"/>
              <a:t>An  Example Writing Assessment Task:  Response to Text (RTA)</a:t>
            </a:r>
            <a:endParaRPr lang="en-US" sz="3600" dirty="0"/>
          </a:p>
        </p:txBody>
      </p:sp>
      <p:sp>
        <p:nvSpPr>
          <p:cNvPr id="7" name="Content Placeholder 6"/>
          <p:cNvSpPr>
            <a:spLocks noGrp="1"/>
          </p:cNvSpPr>
          <p:nvPr>
            <p:ph sz="quarter" idx="4"/>
          </p:nvPr>
        </p:nvSpPr>
        <p:spPr>
          <a:xfrm>
            <a:off x="-1" y="1556531"/>
            <a:ext cx="5667781" cy="889185"/>
          </a:xfrm>
        </p:spPr>
        <p:txBody>
          <a:bodyPr/>
          <a:lstStyle/>
          <a:p>
            <a:r>
              <a:rPr lang="en-US" i="1" dirty="0" smtClean="0"/>
              <a:t>MVP</a:t>
            </a:r>
            <a:r>
              <a:rPr lang="en-US" dirty="0" smtClean="0"/>
              <a:t>, Time for Kids – informational text </a:t>
            </a:r>
            <a:endParaRPr lang="en-US" dirty="0"/>
          </a:p>
        </p:txBody>
      </p:sp>
      <p:pic>
        <p:nvPicPr>
          <p:cNvPr id="142337" name="Picture 1"/>
          <p:cNvPicPr>
            <a:picLocks noChangeAspect="1" noChangeArrowheads="1"/>
          </p:cNvPicPr>
          <p:nvPr/>
        </p:nvPicPr>
        <p:blipFill>
          <a:blip r:embed="rId3" cstate="print"/>
          <a:srcRect/>
          <a:stretch>
            <a:fillRect/>
          </a:stretch>
        </p:blipFill>
        <p:spPr bwMode="auto">
          <a:xfrm>
            <a:off x="152400" y="2012177"/>
            <a:ext cx="8784350" cy="4693423"/>
          </a:xfrm>
          <a:prstGeom prst="rect">
            <a:avLst/>
          </a:prstGeom>
          <a:noFill/>
          <a:ln w="9525">
            <a:noFill/>
            <a:miter lim="800000"/>
            <a:headEnd/>
            <a:tailEnd/>
          </a:ln>
        </p:spPr>
      </p:pic>
      <p:sp>
        <p:nvSpPr>
          <p:cNvPr id="9" name="Content Placeholder 8"/>
          <p:cNvSpPr>
            <a:spLocks noGrp="1"/>
          </p:cNvSpPr>
          <p:nvPr>
            <p:ph sz="quarter" idx="2"/>
          </p:nvPr>
        </p:nvSpPr>
        <p:spPr>
          <a:xfrm>
            <a:off x="5181600" y="1905000"/>
            <a:ext cx="3962400" cy="4800600"/>
          </a:xfrm>
        </p:spPr>
        <p:txBody>
          <a:bodyPr>
            <a:normAutofit/>
          </a:bodyPr>
          <a:lstStyle/>
          <a:p>
            <a:pPr lvl="1"/>
            <a:endParaRPr lang="en-US" dirty="0" smtClean="0"/>
          </a:p>
          <a:p>
            <a:pPr lvl="1"/>
            <a:endParaRPr lang="en-US" dirty="0"/>
          </a:p>
        </p:txBody>
      </p:sp>
    </p:spTree>
    <p:extLst>
      <p:ext uri="{BB962C8B-B14F-4D97-AF65-F5344CB8AC3E}">
        <p14:creationId xmlns:p14="http://schemas.microsoft.com/office/powerpoint/2010/main" val="8353064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Excerpt from the Scoring Rubric</a:t>
            </a:r>
            <a:endParaRPr lang="en-US" dirty="0"/>
          </a:p>
        </p:txBody>
      </p:sp>
      <p:pic>
        <p:nvPicPr>
          <p:cNvPr id="338949" name="Picture 5"/>
          <p:cNvPicPr>
            <a:picLocks noChangeAspect="1" noChangeArrowheads="1"/>
          </p:cNvPicPr>
          <p:nvPr/>
        </p:nvPicPr>
        <p:blipFill>
          <a:blip r:embed="rId2" cstate="print"/>
          <a:srcRect/>
          <a:stretch>
            <a:fillRect/>
          </a:stretch>
        </p:blipFill>
        <p:spPr bwMode="auto">
          <a:xfrm>
            <a:off x="228600" y="2438400"/>
            <a:ext cx="8677275" cy="2965986"/>
          </a:xfrm>
          <a:prstGeom prst="rect">
            <a:avLst/>
          </a:prstGeom>
          <a:noFill/>
          <a:ln w="9525">
            <a:noFill/>
            <a:miter lim="800000"/>
            <a:headEnd/>
            <a:tailEnd/>
          </a:ln>
        </p:spPr>
      </p:pic>
      <p:sp>
        <p:nvSpPr>
          <p:cNvPr id="2" name="Rectangle 1"/>
          <p:cNvSpPr/>
          <p:nvPr/>
        </p:nvSpPr>
        <p:spPr>
          <a:xfrm>
            <a:off x="2133600" y="2438400"/>
            <a:ext cx="1676400" cy="296598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267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sz="3600" dirty="0" smtClean="0"/>
              <a:t>Audience Participation:  Evidence Scoring (1 or 4?) </a:t>
            </a:r>
            <a:endParaRPr lang="en-US" sz="3600"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cs typeface="Times New Roman" panose="02020603050405020304" pitchFamily="18" charset="0"/>
              </a:rPr>
              <a:t>proverty</a:t>
            </a:r>
            <a:r>
              <a:rPr lang="en-US" sz="1800" dirty="0">
                <a:cs typeface="Times New Roman" panose="02020603050405020304" pitchFamily="18" charset="0"/>
              </a:rPr>
              <a:t> will end by 2015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a:t>
            </a: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winning the fight of poverty is achievable  in our lifetime. Many people couldn't afford medicine or bed nets to be treated for malaria . Many children had died from this </a:t>
            </a:r>
            <a:r>
              <a:rPr lang="en-US" sz="1800" dirty="0" err="1"/>
              <a:t>dieseuse</a:t>
            </a:r>
            <a:r>
              <a:rPr lang="en-US" sz="1800" dirty="0"/>
              <a:t> even though it could be treated easily. But now, bed nets are used in every sleeping site . And the medicine is free of charge. Another example is that the  farmers' crops are dying   because   they could not afford the </a:t>
            </a:r>
            <a:r>
              <a:rPr lang="en-US" sz="1800" dirty="0" err="1"/>
              <a:t>nessacary</a:t>
            </a:r>
            <a:r>
              <a:rPr lang="en-US" sz="1800" dirty="0"/>
              <a:t> fertilizer and irrigation . But they are now, making </a:t>
            </a:r>
            <a:r>
              <a:rPr lang="en-US" sz="1800" dirty="0" err="1"/>
              <a:t>progess</a:t>
            </a:r>
            <a:r>
              <a:rPr lang="en-US" sz="1800" dirty="0"/>
              <a:t>. Farmers now have fertilizer and water  to give to the crops. Also with  seeds and the proper tools . Third, kids in </a:t>
            </a:r>
            <a:r>
              <a:rPr lang="en-US" sz="1800" dirty="0" err="1"/>
              <a:t>Sauri</a:t>
            </a:r>
            <a:r>
              <a:rPr lang="en-US" sz="1800" dirty="0"/>
              <a:t> were not well educated. Many families couldn't afford school . Even at school there was no lunch . Students were exhausted from each day of school. Now, school is free . Children excited to learn now can and they do have midday meals .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a:t>
            </a:r>
            <a:endParaRPr lang="en-US" sz="1800" dirty="0"/>
          </a:p>
          <a:p>
            <a:pPr marL="0" indent="0">
              <a:buNone/>
            </a:pPr>
            <a:endParaRPr lang="en-US" sz="1600" dirty="0"/>
          </a:p>
        </p:txBody>
      </p:sp>
    </p:spTree>
    <p:extLst>
      <p:ext uri="{BB962C8B-B14F-4D97-AF65-F5344CB8AC3E}">
        <p14:creationId xmlns:p14="http://schemas.microsoft.com/office/powerpoint/2010/main" val="2921238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dirty="0" smtClean="0"/>
              <a:t>Automatic Scoring via Argument Mining</a:t>
            </a:r>
            <a:endParaRPr lang="en-US"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solidFill>
                  <a:srgbClr val="FF0000"/>
                </a:solidFill>
                <a:cs typeface="Times New Roman" panose="02020603050405020304" pitchFamily="18" charset="0"/>
              </a:rPr>
              <a:t>proverty</a:t>
            </a:r>
            <a:r>
              <a:rPr lang="en-US" sz="1800" dirty="0">
                <a:solidFill>
                  <a:srgbClr val="FF0000"/>
                </a:solidFill>
                <a:cs typeface="Times New Roman" panose="02020603050405020304" pitchFamily="18" charset="0"/>
              </a:rPr>
              <a:t> will end by 2015</a:t>
            </a:r>
            <a:r>
              <a:rPr lang="en-US" sz="1800" dirty="0">
                <a:cs typeface="Times New Roman" panose="02020603050405020304" pitchFamily="18" charset="0"/>
              </a:rPr>
              <a:t>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 </a:t>
            </a:r>
            <a:r>
              <a:rPr lang="en-US" sz="1800" b="1" dirty="0">
                <a:solidFill>
                  <a:srgbClr val="0000FF"/>
                </a:solidFill>
              </a:rPr>
              <a:t>(SCORE</a:t>
            </a:r>
            <a:r>
              <a:rPr lang="en-US" sz="1800" b="1" dirty="0" smtClean="0">
                <a:solidFill>
                  <a:srgbClr val="0000FF"/>
                </a:solidFill>
              </a:rPr>
              <a:t>=1)</a:t>
            </a:r>
            <a:endParaRPr lang="en-US" sz="1800" b="1" dirty="0">
              <a:solidFill>
                <a:srgbClr val="0000FF"/>
              </a:solidFill>
            </a:endParaRP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a:t>
            </a:r>
            <a:r>
              <a:rPr lang="en-US" sz="1800" dirty="0">
                <a:solidFill>
                  <a:srgbClr val="FF0000"/>
                </a:solidFill>
              </a:rPr>
              <a:t>winning the fight of poverty is achievable  in our lifetime</a:t>
            </a:r>
            <a:r>
              <a:rPr lang="en-US" sz="1800" dirty="0"/>
              <a:t>. Many people </a:t>
            </a:r>
            <a:r>
              <a:rPr lang="en-US" sz="1800" dirty="0">
                <a:solidFill>
                  <a:srgbClr val="FF0000"/>
                </a:solidFill>
              </a:rPr>
              <a:t>couldn't afford medicine</a:t>
            </a:r>
            <a:r>
              <a:rPr lang="en-US" sz="1800" dirty="0"/>
              <a:t> or </a:t>
            </a:r>
            <a:r>
              <a:rPr lang="en-US" sz="1800" dirty="0">
                <a:solidFill>
                  <a:srgbClr val="FF0000"/>
                </a:solidFill>
              </a:rPr>
              <a:t>bed nets to be treated for malaria</a:t>
            </a:r>
            <a:r>
              <a:rPr lang="en-US" sz="1800" dirty="0"/>
              <a:t> . Many children had died from this </a:t>
            </a:r>
            <a:r>
              <a:rPr lang="en-US" sz="1800" dirty="0" err="1"/>
              <a:t>dieseuse</a:t>
            </a:r>
            <a:r>
              <a:rPr lang="en-US" sz="1800" dirty="0"/>
              <a:t> even though it could be treated easily. But </a:t>
            </a:r>
            <a:r>
              <a:rPr lang="en-US" sz="1800" dirty="0">
                <a:solidFill>
                  <a:srgbClr val="FF0000"/>
                </a:solidFill>
              </a:rPr>
              <a:t>now, bed nets are used in every sleeping site</a:t>
            </a:r>
            <a:r>
              <a:rPr lang="en-US" sz="1800" dirty="0"/>
              <a:t> . And the </a:t>
            </a:r>
            <a:r>
              <a:rPr lang="en-US" sz="1800" dirty="0">
                <a:solidFill>
                  <a:srgbClr val="FF0000"/>
                </a:solidFill>
              </a:rPr>
              <a:t>medicine is free of charge</a:t>
            </a:r>
            <a:r>
              <a:rPr lang="en-US" sz="1800" dirty="0"/>
              <a:t>. Another example is that the  </a:t>
            </a:r>
            <a:r>
              <a:rPr lang="en-US" sz="1800" dirty="0">
                <a:solidFill>
                  <a:srgbClr val="FF0000"/>
                </a:solidFill>
              </a:rPr>
              <a:t>farmers' crops are dying</a:t>
            </a:r>
            <a:r>
              <a:rPr lang="en-US" sz="1800" dirty="0"/>
              <a:t>   because   they </a:t>
            </a:r>
            <a:r>
              <a:rPr lang="en-US" sz="1800" dirty="0">
                <a:solidFill>
                  <a:srgbClr val="FF0000"/>
                </a:solidFill>
              </a:rPr>
              <a:t>could not afford the </a:t>
            </a:r>
            <a:r>
              <a:rPr lang="en-US" sz="1800" dirty="0" err="1">
                <a:solidFill>
                  <a:srgbClr val="FF0000"/>
                </a:solidFill>
              </a:rPr>
              <a:t>nessacary</a:t>
            </a:r>
            <a:r>
              <a:rPr lang="en-US" sz="1800" dirty="0">
                <a:solidFill>
                  <a:srgbClr val="FF0000"/>
                </a:solidFill>
              </a:rPr>
              <a:t> fertilizer and irrigation </a:t>
            </a:r>
            <a:r>
              <a:rPr lang="en-US" sz="1800" dirty="0"/>
              <a:t>. But they are now, making </a:t>
            </a:r>
            <a:r>
              <a:rPr lang="en-US" sz="1800" dirty="0" err="1"/>
              <a:t>progess</a:t>
            </a:r>
            <a:r>
              <a:rPr lang="en-US" sz="1800" dirty="0"/>
              <a:t>. Farmers </a:t>
            </a:r>
            <a:r>
              <a:rPr lang="en-US" sz="1800" dirty="0">
                <a:solidFill>
                  <a:srgbClr val="FF0000"/>
                </a:solidFill>
              </a:rPr>
              <a:t>now have fertilizer and water</a:t>
            </a:r>
            <a:r>
              <a:rPr lang="en-US" sz="1800" dirty="0"/>
              <a:t>  to give to the crops. Also with  </a:t>
            </a:r>
            <a:r>
              <a:rPr lang="en-US" sz="1800" dirty="0">
                <a:solidFill>
                  <a:srgbClr val="FF0000"/>
                </a:solidFill>
              </a:rPr>
              <a:t>seeds and the proper tools</a:t>
            </a:r>
            <a:r>
              <a:rPr lang="en-US" sz="1800" dirty="0"/>
              <a:t> . Third, kids in </a:t>
            </a:r>
            <a:r>
              <a:rPr lang="en-US" sz="1800" dirty="0" err="1"/>
              <a:t>Sauri</a:t>
            </a:r>
            <a:r>
              <a:rPr lang="en-US" sz="1800" dirty="0"/>
              <a:t> were not well educated. Many families </a:t>
            </a:r>
            <a:r>
              <a:rPr lang="en-US" sz="1800" dirty="0">
                <a:solidFill>
                  <a:srgbClr val="FF0000"/>
                </a:solidFill>
              </a:rPr>
              <a:t>couldn't afford school </a:t>
            </a:r>
            <a:r>
              <a:rPr lang="en-US" sz="1800" dirty="0"/>
              <a:t>. Even at school there </a:t>
            </a:r>
            <a:r>
              <a:rPr lang="en-US" sz="1800" dirty="0">
                <a:solidFill>
                  <a:srgbClr val="FF0000"/>
                </a:solidFill>
              </a:rPr>
              <a:t>was no lunch</a:t>
            </a:r>
            <a:r>
              <a:rPr lang="en-US" sz="1800" dirty="0"/>
              <a:t> . Students were exhausted from each day of school. </a:t>
            </a:r>
            <a:r>
              <a:rPr lang="en-US" sz="1800" dirty="0">
                <a:solidFill>
                  <a:srgbClr val="FF0000"/>
                </a:solidFill>
              </a:rPr>
              <a:t>Now, school is free</a:t>
            </a:r>
            <a:r>
              <a:rPr lang="en-US" sz="1800" dirty="0"/>
              <a:t> . Children excited to learn now can and </a:t>
            </a:r>
            <a:r>
              <a:rPr lang="en-US" sz="1800" dirty="0">
                <a:solidFill>
                  <a:srgbClr val="FF0000"/>
                </a:solidFill>
              </a:rPr>
              <a:t>they do have midday meals </a:t>
            </a:r>
            <a:r>
              <a:rPr lang="en-US" sz="1800" dirty="0"/>
              <a:t>.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 </a:t>
            </a:r>
            <a:r>
              <a:rPr lang="en-US" sz="1800" b="1" dirty="0" smtClean="0">
                <a:solidFill>
                  <a:srgbClr val="0000FF"/>
                </a:solidFill>
              </a:rPr>
              <a:t>(SCORE=4)</a:t>
            </a:r>
            <a:endParaRPr lang="en-US" sz="1800" b="1" dirty="0">
              <a:solidFill>
                <a:srgbClr val="0000FF"/>
              </a:solidFill>
            </a:endParaRPr>
          </a:p>
          <a:p>
            <a:pPr marL="0" indent="0">
              <a:buNone/>
            </a:pPr>
            <a:endParaRPr lang="en-US" sz="1600" dirty="0"/>
          </a:p>
        </p:txBody>
      </p:sp>
    </p:spTree>
    <p:extLst>
      <p:ext uri="{BB962C8B-B14F-4D97-AF65-F5344CB8AC3E}">
        <p14:creationId xmlns:p14="http://schemas.microsoft.com/office/powerpoint/2010/main" val="1074348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a:t>Automatic Scoring of an Analytical </a:t>
            </a:r>
            <a:br>
              <a:rPr lang="en-US" dirty="0"/>
            </a:br>
            <a:r>
              <a:rPr lang="en-US" dirty="0"/>
              <a:t>Response-To-Text Assessment (RTA)</a:t>
            </a:r>
            <a:br>
              <a:rPr lang="en-US" dirty="0"/>
            </a:br>
            <a:r>
              <a:rPr lang="en-US" sz="2800" dirty="0"/>
              <a:t>[</a:t>
            </a:r>
            <a:r>
              <a:rPr lang="en-US" sz="2800" dirty="0" err="1"/>
              <a:t>Rahimi</a:t>
            </a:r>
            <a:r>
              <a:rPr lang="en-US" sz="2800" dirty="0"/>
              <a:t>, </a:t>
            </a:r>
            <a:r>
              <a:rPr lang="en-US" sz="2800" b="1" dirty="0"/>
              <a:t>Litman</a:t>
            </a:r>
            <a:r>
              <a:rPr lang="en-US" sz="2800" dirty="0"/>
              <a:t>, </a:t>
            </a:r>
            <a:r>
              <a:rPr lang="en-US" sz="2800" dirty="0" err="1"/>
              <a:t>Correnti</a:t>
            </a:r>
            <a:r>
              <a:rPr lang="en-US" sz="2800" dirty="0"/>
              <a:t>, Matsumura, Wang &amp; </a:t>
            </a:r>
            <a:r>
              <a:rPr lang="en-US" sz="2800" dirty="0" err="1"/>
              <a:t>Kisa</a:t>
            </a:r>
            <a:r>
              <a:rPr lang="en-US" sz="2800" dirty="0"/>
              <a:t>, 2014</a:t>
            </a:r>
            <a:r>
              <a:rPr lang="en-US" sz="2800" dirty="0" smtClean="0"/>
              <a:t>]</a:t>
            </a:r>
            <a:endParaRPr lang="en-US" sz="2800" dirty="0"/>
          </a:p>
        </p:txBody>
      </p:sp>
      <p:sp>
        <p:nvSpPr>
          <p:cNvPr id="3" name="Content Placeholder 2"/>
          <p:cNvSpPr>
            <a:spLocks noGrp="1"/>
          </p:cNvSpPr>
          <p:nvPr>
            <p:ph idx="1"/>
          </p:nvPr>
        </p:nvSpPr>
        <p:spPr>
          <a:xfrm>
            <a:off x="0" y="2010718"/>
            <a:ext cx="9144000" cy="4847282"/>
          </a:xfrm>
        </p:spPr>
        <p:txBody>
          <a:bodyPr>
            <a:normAutofit fontScale="85000" lnSpcReduction="20000"/>
          </a:bodyPr>
          <a:lstStyle/>
          <a:p>
            <a:r>
              <a:rPr lang="en-US" sz="3500" dirty="0" smtClean="0"/>
              <a:t>Long-term goals</a:t>
            </a:r>
          </a:p>
          <a:p>
            <a:pPr lvl="1"/>
            <a:r>
              <a:rPr lang="en-US" sz="3000" dirty="0" smtClean="0"/>
              <a:t>informative feedback for students and teachers</a:t>
            </a:r>
          </a:p>
          <a:p>
            <a:pPr lvl="1"/>
            <a:r>
              <a:rPr lang="en-US" sz="3000" dirty="0"/>
              <a:t>l</a:t>
            </a:r>
            <a:r>
              <a:rPr lang="en-US" sz="3000" dirty="0" smtClean="0"/>
              <a:t>arge-scale research on the impact of instruction and policies</a:t>
            </a:r>
          </a:p>
          <a:p>
            <a:pPr lvl="1"/>
            <a:endParaRPr lang="en-US" dirty="0" smtClean="0"/>
          </a:p>
          <a:p>
            <a:r>
              <a:rPr lang="en-US" sz="3500" dirty="0" smtClean="0"/>
              <a:t>Current work	</a:t>
            </a:r>
          </a:p>
          <a:p>
            <a:pPr lvl="1"/>
            <a:r>
              <a:rPr lang="en-US" sz="3000" dirty="0" smtClean="0"/>
              <a:t>writing assessment via </a:t>
            </a:r>
            <a:r>
              <a:rPr lang="en-US" sz="3000" dirty="0" smtClean="0">
                <a:solidFill>
                  <a:srgbClr val="0000FF"/>
                </a:solidFill>
              </a:rPr>
              <a:t>meaningful features </a:t>
            </a:r>
            <a:r>
              <a:rPr lang="en-US" sz="3000" dirty="0" smtClean="0"/>
              <a:t>that operationalize the </a:t>
            </a:r>
            <a:r>
              <a:rPr lang="en-US" sz="3000" b="1" i="1" dirty="0" smtClean="0"/>
              <a:t>Evidence</a:t>
            </a:r>
            <a:r>
              <a:rPr lang="en-US" sz="3000" b="1" dirty="0" smtClean="0"/>
              <a:t> </a:t>
            </a:r>
            <a:r>
              <a:rPr lang="en-US" sz="3000" dirty="0" smtClean="0"/>
              <a:t>rubric of RTA</a:t>
            </a:r>
          </a:p>
          <a:p>
            <a:pPr lvl="1"/>
            <a:endParaRPr lang="en-US" sz="3000" dirty="0" smtClean="0"/>
          </a:p>
          <a:p>
            <a:r>
              <a:rPr lang="en-US" sz="3500" dirty="0" smtClean="0">
                <a:solidFill>
                  <a:srgbClr val="0000FF"/>
                </a:solidFill>
              </a:rPr>
              <a:t>Argument mining subtasks</a:t>
            </a:r>
          </a:p>
          <a:p>
            <a:pPr lvl="1"/>
            <a:r>
              <a:rPr lang="en-US" sz="3000" b="1" dirty="0">
                <a:solidFill>
                  <a:srgbClr val="0000FF"/>
                </a:solidFill>
              </a:rPr>
              <a:t>s</a:t>
            </a:r>
            <a:r>
              <a:rPr lang="en-US" sz="3000" b="1" dirty="0" smtClean="0">
                <a:solidFill>
                  <a:srgbClr val="0000FF"/>
                </a:solidFill>
              </a:rPr>
              <a:t>egmentation</a:t>
            </a:r>
            <a:r>
              <a:rPr lang="en-US" sz="3000" dirty="0" smtClean="0">
                <a:solidFill>
                  <a:srgbClr val="0000FF"/>
                </a:solidFill>
              </a:rPr>
              <a:t>: spans of text</a:t>
            </a:r>
          </a:p>
          <a:p>
            <a:pPr lvl="1"/>
            <a:r>
              <a:rPr lang="en-US" sz="3000" b="1" dirty="0" smtClean="0">
                <a:solidFill>
                  <a:srgbClr val="0000FF"/>
                </a:solidFill>
              </a:rPr>
              <a:t>segment classification</a:t>
            </a:r>
            <a:r>
              <a:rPr lang="en-US" sz="3000" dirty="0" smtClean="0">
                <a:solidFill>
                  <a:srgbClr val="0000FF"/>
                </a:solidFill>
              </a:rPr>
              <a:t>: evidence from text (or not)</a:t>
            </a:r>
          </a:p>
        </p:txBody>
      </p:sp>
      <p:sp>
        <p:nvSpPr>
          <p:cNvPr id="4" name="Slide Number Placeholder 3"/>
          <p:cNvSpPr>
            <a:spLocks noGrp="1"/>
          </p:cNvSpPr>
          <p:nvPr>
            <p:ph type="sldNum" sz="quarter" idx="12"/>
          </p:nvPr>
        </p:nvSpPr>
        <p:spPr/>
        <p:txBody>
          <a:bodyPr/>
          <a:lstStyle/>
          <a:p>
            <a:fld id="{ABBCCE4D-56E5-5249-B9AC-C5D511F41D9E}" type="slidenum">
              <a:rPr lang="en-US" smtClean="0"/>
              <a:pPr/>
              <a:t>17</a:t>
            </a:fld>
            <a:endParaRPr lang="en-US" dirty="0"/>
          </a:p>
        </p:txBody>
      </p:sp>
    </p:spTree>
    <p:extLst>
      <p:ext uri="{BB962C8B-B14F-4D97-AF65-F5344CB8AC3E}">
        <p14:creationId xmlns:p14="http://schemas.microsoft.com/office/powerpoint/2010/main" val="949285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Scoring Approach</a:t>
            </a:r>
            <a:endParaRPr lang="en-US" dirty="0"/>
          </a:p>
        </p:txBody>
      </p:sp>
      <p:sp>
        <p:nvSpPr>
          <p:cNvPr id="4" name="Slide Number Placeholder 3"/>
          <p:cNvSpPr>
            <a:spLocks noGrp="1"/>
          </p:cNvSpPr>
          <p:nvPr>
            <p:ph type="sldNum" sz="quarter" idx="12"/>
          </p:nvPr>
        </p:nvSpPr>
        <p:spPr/>
        <p:txBody>
          <a:bodyPr/>
          <a:lstStyle/>
          <a:p>
            <a:r>
              <a:rPr lang="en-US" dirty="0" smtClean="0"/>
              <a:t>15</a:t>
            </a:r>
            <a:endParaRPr lang="en-US" dirty="0"/>
          </a:p>
        </p:txBody>
      </p:sp>
      <p:sp>
        <p:nvSpPr>
          <p:cNvPr id="5" name="Content Placeholder 4"/>
          <p:cNvSpPr>
            <a:spLocks noGrp="1"/>
          </p:cNvSpPr>
          <p:nvPr>
            <p:ph sz="quarter" idx="1"/>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423820159"/>
              </p:ext>
            </p:extLst>
          </p:nvPr>
        </p:nvGraphicFramePr>
        <p:xfrm>
          <a:off x="928692" y="27759462"/>
          <a:ext cx="10111580" cy="561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666471" y="2355931"/>
            <a:ext cx="2384630" cy="2123710"/>
            <a:chOff x="194490" y="1723785"/>
            <a:chExt cx="2762775" cy="2123710"/>
          </a:xfrm>
          <a:solidFill>
            <a:schemeClr val="accent1">
              <a:lumMod val="60000"/>
              <a:lumOff val="40000"/>
            </a:schemeClr>
          </a:solidFill>
        </p:grpSpPr>
        <p:sp>
          <p:nvSpPr>
            <p:cNvPr id="14" name="Pentagon 13"/>
            <p:cNvSpPr/>
            <p:nvPr/>
          </p:nvSpPr>
          <p:spPr>
            <a:xfrm>
              <a:off x="194490" y="1723785"/>
              <a:ext cx="2762775" cy="2123710"/>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agon 4"/>
            <p:cNvSpPr/>
            <p:nvPr/>
          </p:nvSpPr>
          <p:spPr>
            <a:xfrm>
              <a:off x="194490" y="1723785"/>
              <a:ext cx="223184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400" b="1" kern="1200" dirty="0" smtClean="0">
                  <a:solidFill>
                    <a:schemeClr val="tx1"/>
                  </a:solidFill>
                </a:rPr>
                <a:t>Experts derive a decision tree from the rubric</a:t>
              </a:r>
              <a:endParaRPr lang="en-US" sz="2400" b="1" kern="1200" dirty="0"/>
            </a:p>
          </p:txBody>
        </p:sp>
      </p:grpSp>
      <p:grpSp>
        <p:nvGrpSpPr>
          <p:cNvPr id="8" name="Group 7"/>
          <p:cNvGrpSpPr/>
          <p:nvPr/>
        </p:nvGrpSpPr>
        <p:grpSpPr>
          <a:xfrm>
            <a:off x="2134584" y="2378359"/>
            <a:ext cx="3806882" cy="2123710"/>
            <a:chOff x="2072340" y="1729458"/>
            <a:chExt cx="4410563" cy="2123710"/>
          </a:xfrm>
          <a:solidFill>
            <a:schemeClr val="accent1">
              <a:lumMod val="60000"/>
              <a:lumOff val="40000"/>
            </a:schemeClr>
          </a:solidFill>
        </p:grpSpPr>
        <p:sp>
          <p:nvSpPr>
            <p:cNvPr id="12" name="Chevron 11"/>
            <p:cNvSpPr/>
            <p:nvPr/>
          </p:nvSpPr>
          <p:spPr>
            <a:xfrm>
              <a:off x="2072340" y="1729458"/>
              <a:ext cx="4410563"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6"/>
            <p:cNvSpPr/>
            <p:nvPr/>
          </p:nvSpPr>
          <p:spPr>
            <a:xfrm>
              <a:off x="3010691" y="1729458"/>
              <a:ext cx="241035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Define features based on the tree and extract them from the essays</a:t>
              </a:r>
              <a:endParaRPr lang="en-US" sz="2400" kern="1200" dirty="0"/>
            </a:p>
          </p:txBody>
        </p:sp>
      </p:grpSp>
      <p:grpSp>
        <p:nvGrpSpPr>
          <p:cNvPr id="9" name="Group 8"/>
          <p:cNvGrpSpPr/>
          <p:nvPr/>
        </p:nvGrpSpPr>
        <p:grpSpPr>
          <a:xfrm>
            <a:off x="5039697" y="2378359"/>
            <a:ext cx="3875703" cy="2123710"/>
            <a:chOff x="5620180" y="1746213"/>
            <a:chExt cx="4490297" cy="2123710"/>
          </a:xfrm>
          <a:solidFill>
            <a:schemeClr val="accent1">
              <a:lumMod val="60000"/>
              <a:lumOff val="40000"/>
            </a:schemeClr>
          </a:solidFill>
        </p:grpSpPr>
        <p:sp>
          <p:nvSpPr>
            <p:cNvPr id="10" name="Chevron 9"/>
            <p:cNvSpPr/>
            <p:nvPr/>
          </p:nvSpPr>
          <p:spPr>
            <a:xfrm>
              <a:off x="5620180" y="1746213"/>
              <a:ext cx="4490297"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8"/>
            <p:cNvSpPr/>
            <p:nvPr/>
          </p:nvSpPr>
          <p:spPr>
            <a:xfrm>
              <a:off x="6682035" y="1746213"/>
              <a:ext cx="2366587"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Perform supervised machine learning using the extracted features</a:t>
              </a:r>
              <a:endParaRPr lang="en-US" sz="2400" kern="1200" dirty="0"/>
            </a:p>
          </p:txBody>
        </p:sp>
      </p:grpSp>
    </p:spTree>
    <p:extLst>
      <p:ext uri="{BB962C8B-B14F-4D97-AF65-F5344CB8AC3E}">
        <p14:creationId xmlns:p14="http://schemas.microsoft.com/office/powerpoint/2010/main" val="287741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Essays for Evidence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19</a:t>
            </a:fld>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806" y="1600200"/>
            <a:ext cx="8092387" cy="4525963"/>
          </a:xfrm>
          <a:prstGeom prst="rect">
            <a:avLst/>
          </a:prstGeom>
          <a:noFill/>
          <a:ln>
            <a:noFill/>
          </a:ln>
        </p:spPr>
        <p:style>
          <a:lnRef idx="2">
            <a:schemeClr val="accent2"/>
          </a:lnRef>
          <a:fillRef idx="1">
            <a:schemeClr val="lt1"/>
          </a:fillRef>
          <a:effectRef idx="0">
            <a:schemeClr val="accent2"/>
          </a:effectRef>
          <a:fontRef idx="minor">
            <a:schemeClr val="dk1"/>
          </a:fontRef>
        </p:style>
      </p:pic>
      <p:sp>
        <p:nvSpPr>
          <p:cNvPr id="7" name="Rounded Rectangle 6"/>
          <p:cNvSpPr/>
          <p:nvPr/>
        </p:nvSpPr>
        <p:spPr>
          <a:xfrm>
            <a:off x="2743200" y="1818526"/>
            <a:ext cx="2640458" cy="25685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p:nvSpPr>
        <p:spPr>
          <a:xfrm>
            <a:off x="4325420" y="3565132"/>
            <a:ext cx="2558265" cy="3287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1077672" y="4436623"/>
            <a:ext cx="2757481" cy="3287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4255879" y="3096095"/>
            <a:ext cx="2558265" cy="3287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675026" y="4985179"/>
            <a:ext cx="2364537" cy="58093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8438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i="1" dirty="0" smtClean="0"/>
              <a:t>Argumentative Writing / Argument Mining</a:t>
            </a:r>
          </a:p>
          <a:p>
            <a:r>
              <a:rPr lang="en-US" dirty="0" smtClean="0"/>
              <a:t>Algorithms and Applications</a:t>
            </a:r>
          </a:p>
          <a:p>
            <a:pPr lvl="1"/>
            <a:r>
              <a:rPr lang="en-US" dirty="0"/>
              <a:t>Automated Writing Assessment</a:t>
            </a:r>
          </a:p>
          <a:p>
            <a:pPr lvl="1"/>
            <a:r>
              <a:rPr lang="en-US" dirty="0" smtClean="0"/>
              <a:t>Teaching with Diagramming and Peer Review</a:t>
            </a:r>
          </a:p>
          <a:p>
            <a:r>
              <a:rPr lang="en-US" dirty="0" smtClean="0"/>
              <a:t>Summary and Current Directions</a:t>
            </a:r>
            <a:endParaRPr lang="en-US" dirty="0"/>
          </a:p>
        </p:txBody>
      </p:sp>
    </p:spTree>
    <p:extLst>
      <p:ext uri="{BB962C8B-B14F-4D97-AF65-F5344CB8AC3E}">
        <p14:creationId xmlns:p14="http://schemas.microsoft.com/office/powerpoint/2010/main" val="42406998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Scoring Approach</a:t>
            </a:r>
            <a:endParaRPr lang="en-US" dirty="0"/>
          </a:p>
        </p:txBody>
      </p:sp>
      <p:sp>
        <p:nvSpPr>
          <p:cNvPr id="4" name="Slide Number Placeholder 3"/>
          <p:cNvSpPr>
            <a:spLocks noGrp="1"/>
          </p:cNvSpPr>
          <p:nvPr>
            <p:ph type="sldNum" sz="quarter" idx="12"/>
          </p:nvPr>
        </p:nvSpPr>
        <p:spPr/>
        <p:txBody>
          <a:bodyPr/>
          <a:lstStyle/>
          <a:p>
            <a:r>
              <a:rPr lang="en-US" dirty="0" smtClean="0"/>
              <a:t>15</a:t>
            </a:r>
            <a:endParaRPr lang="en-US" dirty="0"/>
          </a:p>
        </p:txBody>
      </p:sp>
      <p:sp>
        <p:nvSpPr>
          <p:cNvPr id="5" name="Content Placeholder 4"/>
          <p:cNvSpPr>
            <a:spLocks noGrp="1"/>
          </p:cNvSpPr>
          <p:nvPr>
            <p:ph sz="quarter" idx="1"/>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2349577715"/>
              </p:ext>
            </p:extLst>
          </p:nvPr>
        </p:nvGraphicFramePr>
        <p:xfrm>
          <a:off x="928692" y="27759462"/>
          <a:ext cx="10111580" cy="561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666471" y="2355931"/>
            <a:ext cx="2384630" cy="2123710"/>
            <a:chOff x="194490" y="1723785"/>
            <a:chExt cx="2762775" cy="2123710"/>
          </a:xfrm>
          <a:solidFill>
            <a:schemeClr val="accent1">
              <a:lumMod val="60000"/>
              <a:lumOff val="40000"/>
            </a:schemeClr>
          </a:solidFill>
        </p:grpSpPr>
        <p:sp>
          <p:nvSpPr>
            <p:cNvPr id="14" name="Pentagon 13"/>
            <p:cNvSpPr/>
            <p:nvPr/>
          </p:nvSpPr>
          <p:spPr>
            <a:xfrm>
              <a:off x="194490" y="1723785"/>
              <a:ext cx="2762775" cy="2123710"/>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agon 4"/>
            <p:cNvSpPr/>
            <p:nvPr/>
          </p:nvSpPr>
          <p:spPr>
            <a:xfrm>
              <a:off x="194490" y="1723785"/>
              <a:ext cx="223184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Experts derive a decision tree from the rubric</a:t>
              </a:r>
              <a:endParaRPr lang="en-US" sz="2400" kern="1200" dirty="0"/>
            </a:p>
          </p:txBody>
        </p:sp>
      </p:grpSp>
      <p:grpSp>
        <p:nvGrpSpPr>
          <p:cNvPr id="8" name="Group 7"/>
          <p:cNvGrpSpPr/>
          <p:nvPr/>
        </p:nvGrpSpPr>
        <p:grpSpPr>
          <a:xfrm>
            <a:off x="2134584" y="2378359"/>
            <a:ext cx="3806882" cy="2123710"/>
            <a:chOff x="2072340" y="1729458"/>
            <a:chExt cx="4410563" cy="2123710"/>
          </a:xfrm>
          <a:solidFill>
            <a:schemeClr val="accent1">
              <a:lumMod val="60000"/>
              <a:lumOff val="40000"/>
            </a:schemeClr>
          </a:solidFill>
        </p:grpSpPr>
        <p:sp>
          <p:nvSpPr>
            <p:cNvPr id="12" name="Chevron 11"/>
            <p:cNvSpPr/>
            <p:nvPr/>
          </p:nvSpPr>
          <p:spPr>
            <a:xfrm>
              <a:off x="2072340" y="1729458"/>
              <a:ext cx="4410563"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6"/>
            <p:cNvSpPr/>
            <p:nvPr/>
          </p:nvSpPr>
          <p:spPr>
            <a:xfrm>
              <a:off x="3010691" y="1729458"/>
              <a:ext cx="241035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b="1" kern="1200" dirty="0" smtClean="0">
                  <a:solidFill>
                    <a:schemeClr val="tx1"/>
                  </a:solidFill>
                </a:rPr>
                <a:t>Define features based on the tree and extract them from the essays</a:t>
              </a:r>
              <a:endParaRPr lang="en-US" sz="2400" b="1" kern="1200" dirty="0"/>
            </a:p>
          </p:txBody>
        </p:sp>
      </p:grpSp>
      <p:grpSp>
        <p:nvGrpSpPr>
          <p:cNvPr id="9" name="Group 8"/>
          <p:cNvGrpSpPr/>
          <p:nvPr/>
        </p:nvGrpSpPr>
        <p:grpSpPr>
          <a:xfrm>
            <a:off x="5039697" y="2378359"/>
            <a:ext cx="3875703" cy="2123710"/>
            <a:chOff x="5620180" y="1746213"/>
            <a:chExt cx="4490297" cy="2123710"/>
          </a:xfrm>
          <a:solidFill>
            <a:schemeClr val="accent1">
              <a:lumMod val="60000"/>
              <a:lumOff val="40000"/>
            </a:schemeClr>
          </a:solidFill>
        </p:grpSpPr>
        <p:sp>
          <p:nvSpPr>
            <p:cNvPr id="10" name="Chevron 9"/>
            <p:cNvSpPr/>
            <p:nvPr/>
          </p:nvSpPr>
          <p:spPr>
            <a:xfrm>
              <a:off x="5620180" y="1746213"/>
              <a:ext cx="4490297"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8"/>
            <p:cNvSpPr/>
            <p:nvPr/>
          </p:nvSpPr>
          <p:spPr>
            <a:xfrm>
              <a:off x="6682035" y="1746213"/>
              <a:ext cx="2366587"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Perform supervised machine learning using the extracted features</a:t>
              </a:r>
              <a:endParaRPr lang="en-US" sz="2400" kern="1200" dirty="0"/>
            </a:p>
          </p:txBody>
        </p:sp>
      </p:grpSp>
    </p:spTree>
    <p:extLst>
      <p:ext uri="{BB962C8B-B14F-4D97-AF65-F5344CB8AC3E}">
        <p14:creationId xmlns:p14="http://schemas.microsoft.com/office/powerpoint/2010/main" val="284706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Features</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7219208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Features</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762000" y="2552701"/>
            <a:ext cx="7257557" cy="99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762000" y="2546684"/>
            <a:ext cx="7391400" cy="1200328"/>
          </a:xfrm>
          <a:prstGeom prst="rect">
            <a:avLst/>
          </a:prstGeom>
          <a:noFill/>
        </p:spPr>
        <p:txBody>
          <a:bodyPr wrap="square" rtlCol="0">
            <a:spAutoFit/>
          </a:bodyPr>
          <a:lstStyle/>
          <a:p>
            <a:r>
              <a:rPr lang="en-US" sz="2400" dirty="0">
                <a:solidFill>
                  <a:schemeClr val="bg1"/>
                </a:solidFill>
              </a:rPr>
              <a:t>Number of Pieces of Evidence (NPE</a:t>
            </a:r>
            <a:r>
              <a:rPr lang="en-US" sz="2400" dirty="0" smtClean="0">
                <a:solidFill>
                  <a:schemeClr val="bg1"/>
                </a:solidFill>
              </a:rPr>
              <a:t>)</a:t>
            </a:r>
            <a:endParaRPr lang="en-US" sz="2400" dirty="0">
              <a:solidFill>
                <a:schemeClr val="bg1"/>
              </a:solidFill>
            </a:endParaRPr>
          </a:p>
          <a:p>
            <a:pPr marL="800100" lvl="1" indent="-342900">
              <a:buFont typeface="Arial"/>
              <a:buChar char="•"/>
            </a:pPr>
            <a:r>
              <a:rPr lang="en-US" sz="2400" dirty="0">
                <a:solidFill>
                  <a:schemeClr val="bg1"/>
                </a:solidFill>
              </a:rPr>
              <a:t>Topics and words </a:t>
            </a:r>
            <a:r>
              <a:rPr lang="en-US" sz="2400" dirty="0" smtClean="0">
                <a:solidFill>
                  <a:schemeClr val="bg1"/>
                </a:solidFill>
              </a:rPr>
              <a:t>based </a:t>
            </a:r>
            <a:r>
              <a:rPr lang="en-US" sz="2400" dirty="0">
                <a:solidFill>
                  <a:schemeClr val="bg1"/>
                </a:solidFill>
              </a:rPr>
              <a:t>on the text and </a:t>
            </a:r>
            <a:r>
              <a:rPr lang="en-US" sz="2400" dirty="0" smtClean="0">
                <a:solidFill>
                  <a:schemeClr val="bg1"/>
                </a:solidFill>
              </a:rPr>
              <a:t>experts</a:t>
            </a:r>
            <a:endParaRPr lang="en-US" sz="2400" dirty="0">
              <a:solidFill>
                <a:schemeClr val="bg1"/>
              </a:solidFill>
            </a:endParaRPr>
          </a:p>
          <a:p>
            <a:endParaRPr lang="en-US" sz="2400" dirty="0"/>
          </a:p>
        </p:txBody>
      </p:sp>
      <p:sp>
        <p:nvSpPr>
          <p:cNvPr id="9" name="Bent Arrow 8" descr=" 22"/>
          <p:cNvSpPr/>
          <p:nvPr/>
        </p:nvSpPr>
        <p:spPr>
          <a:xfrm rot="16200000" flipH="1">
            <a:off x="2209800" y="1905000"/>
            <a:ext cx="6858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2759302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830774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102124" y="2247900"/>
            <a:ext cx="3479275" cy="232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0" y="2247900"/>
            <a:ext cx="3581400" cy="2308324"/>
          </a:xfrm>
          <a:prstGeom prst="rect">
            <a:avLst/>
          </a:prstGeom>
          <a:noFill/>
        </p:spPr>
        <p:txBody>
          <a:bodyPr wrap="square" rtlCol="0">
            <a:spAutoFit/>
          </a:bodyPr>
          <a:lstStyle/>
          <a:p>
            <a:r>
              <a:rPr lang="en-US" sz="2400" dirty="0">
                <a:solidFill>
                  <a:schemeClr val="bg1"/>
                </a:solidFill>
              </a:rPr>
              <a:t>Concentration (</a:t>
            </a:r>
            <a:r>
              <a:rPr lang="en-US" sz="2400" dirty="0" smtClean="0">
                <a:solidFill>
                  <a:schemeClr val="bg1"/>
                </a:solidFill>
              </a:rPr>
              <a:t>CON)</a:t>
            </a:r>
          </a:p>
          <a:p>
            <a:pPr marL="342900" indent="-342900">
              <a:buFont typeface="Arial"/>
              <a:buChar char="•"/>
            </a:pPr>
            <a:r>
              <a:rPr lang="en-US" sz="2400" dirty="0" smtClean="0">
                <a:solidFill>
                  <a:schemeClr val="bg1"/>
                </a:solidFill>
              </a:rPr>
              <a:t>High concentration essays have fewer </a:t>
            </a:r>
            <a:r>
              <a:rPr lang="en-US" sz="2400" dirty="0">
                <a:solidFill>
                  <a:schemeClr val="bg1"/>
                </a:solidFill>
              </a:rPr>
              <a:t>than 3 sentences </a:t>
            </a:r>
            <a:r>
              <a:rPr lang="en-US" sz="2400" dirty="0" smtClean="0">
                <a:solidFill>
                  <a:schemeClr val="bg1"/>
                </a:solidFill>
              </a:rPr>
              <a:t>with </a:t>
            </a:r>
            <a:r>
              <a:rPr lang="en-US" sz="2400" dirty="0">
                <a:solidFill>
                  <a:schemeClr val="bg1"/>
                </a:solidFill>
              </a:rPr>
              <a:t>topic </a:t>
            </a:r>
            <a:r>
              <a:rPr lang="en-US" sz="2400" dirty="0" smtClean="0">
                <a:solidFill>
                  <a:schemeClr val="bg1"/>
                </a:solidFill>
              </a:rPr>
              <a:t>words (i.e., evidence is not elaborated)</a:t>
            </a:r>
            <a:endParaRPr lang="en-US" sz="2400" dirty="0">
              <a:solidFill>
                <a:schemeClr val="bg1"/>
              </a:solidFill>
            </a:endParaRPr>
          </a:p>
        </p:txBody>
      </p:sp>
      <p:sp>
        <p:nvSpPr>
          <p:cNvPr id="9" name="Left Arrow 8" descr=" 7"/>
          <p:cNvSpPr/>
          <p:nvPr/>
        </p:nvSpPr>
        <p:spPr>
          <a:xfrm>
            <a:off x="3581400" y="3048000"/>
            <a:ext cx="762000"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801851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023636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5486400" y="3672591"/>
            <a:ext cx="3276600" cy="158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5486400" y="3692643"/>
            <a:ext cx="3276600" cy="1569660"/>
          </a:xfrm>
          <a:prstGeom prst="rect">
            <a:avLst/>
          </a:prstGeom>
          <a:noFill/>
        </p:spPr>
        <p:txBody>
          <a:bodyPr wrap="square" rtlCol="0">
            <a:spAutoFit/>
          </a:bodyPr>
          <a:lstStyle/>
          <a:p>
            <a:r>
              <a:rPr lang="en-US" sz="2400" dirty="0">
                <a:solidFill>
                  <a:schemeClr val="bg1"/>
                </a:solidFill>
              </a:rPr>
              <a:t>Specificity (</a:t>
            </a:r>
            <a:r>
              <a:rPr lang="en-US" sz="2400" dirty="0" smtClean="0">
                <a:solidFill>
                  <a:schemeClr val="bg1"/>
                </a:solidFill>
              </a:rPr>
              <a:t>SPC)</a:t>
            </a:r>
          </a:p>
          <a:p>
            <a:pPr marL="342900" indent="-342900">
              <a:buFont typeface="Arial"/>
              <a:buChar char="•"/>
            </a:pPr>
            <a:r>
              <a:rPr lang="en-US" sz="2400" dirty="0" smtClean="0">
                <a:solidFill>
                  <a:schemeClr val="bg1"/>
                </a:solidFill>
              </a:rPr>
              <a:t>Specific </a:t>
            </a:r>
            <a:r>
              <a:rPr lang="en-US" sz="2400" dirty="0">
                <a:solidFill>
                  <a:schemeClr val="bg1"/>
                </a:solidFill>
              </a:rPr>
              <a:t>examples from different parts of the </a:t>
            </a:r>
            <a:r>
              <a:rPr lang="en-US" sz="2400" dirty="0" smtClean="0">
                <a:solidFill>
                  <a:schemeClr val="bg1"/>
                </a:solidFill>
              </a:rPr>
              <a:t>text</a:t>
            </a:r>
            <a:endParaRPr lang="en-US" sz="2400" dirty="0">
              <a:solidFill>
                <a:schemeClr val="bg1"/>
              </a:solidFill>
            </a:endParaRPr>
          </a:p>
        </p:txBody>
      </p:sp>
      <p:sp>
        <p:nvSpPr>
          <p:cNvPr id="9" name="Right Arrow 8" descr=" 7"/>
          <p:cNvSpPr/>
          <p:nvPr/>
        </p:nvSpPr>
        <p:spPr>
          <a:xfrm>
            <a:off x="4495800" y="4233514"/>
            <a:ext cx="9906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1345104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p:cNvSpPr>
            <a:spLocks noGrp="1"/>
          </p:cNvSpPr>
          <p:nvPr>
            <p:ph type="title"/>
          </p:nvPr>
        </p:nvSpPr>
        <p:spPr>
          <a:ln>
            <a:noFill/>
          </a:ln>
        </p:spPr>
        <p:txBody>
          <a:bodyPr>
            <a:normAutofit/>
          </a:bodyPr>
          <a:lstStyle/>
          <a:p>
            <a:r>
              <a:rPr lang="en-US" dirty="0" smtClean="0"/>
              <a:t>Our </a:t>
            </a:r>
            <a:r>
              <a:rPr lang="en-US" dirty="0"/>
              <a:t>Features</a:t>
            </a:r>
          </a:p>
        </p:txBody>
      </p:sp>
      <p:sp>
        <p:nvSpPr>
          <p:cNvPr id="5" name="Slide Number Placeholder 4"/>
          <p:cNvSpPr>
            <a:spLocks noGrp="1"/>
          </p:cNvSpPr>
          <p:nvPr>
            <p:ph type="sldNum" sz="quarter" idx="12"/>
          </p:nvPr>
        </p:nvSpPr>
        <p:spPr/>
        <p:txBody>
          <a:bodyPr/>
          <a:lstStyle/>
          <a:p>
            <a:r>
              <a:rPr lang="en-US" dirty="0" smtClean="0"/>
              <a:t>17</a:t>
            </a:r>
            <a:endParaRPr lang="en-US" dirty="0"/>
          </a:p>
        </p:txBody>
      </p:sp>
      <p:sp>
        <p:nvSpPr>
          <p:cNvPr id="13" name="Rectangle 12"/>
          <p:cNvSpPr/>
          <p:nvPr/>
        </p:nvSpPr>
        <p:spPr>
          <a:xfrm>
            <a:off x="1143000" y="1564105"/>
            <a:ext cx="7467600" cy="4495800"/>
          </a:xfrm>
          <a:prstGeom prst="rect">
            <a:avLst/>
          </a:prstGeom>
          <a:solidFill>
            <a:srgbClr val="E9E5DC">
              <a:alpha val="89804"/>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362200" y="2971800"/>
            <a:ext cx="4724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Word Count (WOC)</a:t>
            </a:r>
          </a:p>
          <a:p>
            <a:pPr marL="457200" indent="-457200">
              <a:buFont typeface="Arial"/>
              <a:buChar char="•"/>
            </a:pPr>
            <a:r>
              <a:rPr lang="en-US" sz="2800" dirty="0"/>
              <a:t>Potentially helpful fallback feature (temporarily )</a:t>
            </a:r>
          </a:p>
        </p:txBody>
      </p:sp>
    </p:spTree>
    <p:custDataLst>
      <p:tags r:id="rId1"/>
    </p:custDataLst>
    <p:extLst>
      <p:ext uri="{BB962C8B-B14F-4D97-AF65-F5344CB8AC3E}">
        <p14:creationId xmlns:p14="http://schemas.microsoft.com/office/powerpoint/2010/main" val="24881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Feature Vectors</a:t>
            </a:r>
            <a:endParaRPr lang="en-US" dirty="0"/>
          </a:p>
        </p:txBody>
      </p:sp>
      <p:sp>
        <p:nvSpPr>
          <p:cNvPr id="3" name="Footer Placeholder 2"/>
          <p:cNvSpPr>
            <a:spLocks noGrp="1"/>
          </p:cNvSpPr>
          <p:nvPr>
            <p:ph type="ftr" sz="quarter" idx="11"/>
          </p:nvPr>
        </p:nvSpPr>
        <p:spPr/>
        <p:txBody>
          <a:bodyPr/>
          <a:lstStyle/>
          <a:p>
            <a:r>
              <a:rPr lang="en-US" smtClean="0"/>
              <a:t>Automatic Scoring of an Analytical RTA, Zahra Rahimi</a:t>
            </a:r>
            <a:endParaRPr lang="en-US"/>
          </a:p>
        </p:txBody>
      </p:sp>
      <p:sp>
        <p:nvSpPr>
          <p:cNvPr id="4" name="Slide Number Placeholder 3"/>
          <p:cNvSpPr>
            <a:spLocks noGrp="1"/>
          </p:cNvSpPr>
          <p:nvPr>
            <p:ph type="sldNum" sz="quarter" idx="12"/>
          </p:nvPr>
        </p:nvSpPr>
        <p:spPr/>
        <p:txBody>
          <a:bodyPr/>
          <a:lstStyle/>
          <a:p>
            <a:r>
              <a:rPr lang="en-US" dirty="0" smtClean="0"/>
              <a:t>18</a:t>
            </a:r>
            <a:endParaRPr lang="en-US" dirty="0"/>
          </a:p>
        </p:txBody>
      </p:sp>
      <p:sp>
        <p:nvSpPr>
          <p:cNvPr id="5" name="Content Placeholder 4"/>
          <p:cNvSpPr>
            <a:spLocks noGrp="1"/>
          </p:cNvSpPr>
          <p:nvPr>
            <p:ph sz="quarter" idx="1"/>
          </p:nvPr>
        </p:nvSpPr>
        <p:spPr>
          <a:xfrm>
            <a:off x="129348" y="1600200"/>
            <a:ext cx="8866196" cy="4525963"/>
          </a:xfrm>
        </p:spPr>
        <p:txBody>
          <a:bodyPr/>
          <a:lstStyle/>
          <a:p>
            <a:r>
              <a:rPr lang="en-US" dirty="0" smtClean="0"/>
              <a:t>Essay with Score=1 (from audience participation)</a:t>
            </a:r>
          </a:p>
          <a:p>
            <a:endParaRPr lang="en-US" dirty="0"/>
          </a:p>
          <a:p>
            <a:endParaRPr lang="en-US" dirty="0" smtClean="0"/>
          </a:p>
          <a:p>
            <a:pPr marL="0" indent="0">
              <a:buNone/>
            </a:pPr>
            <a:endParaRPr lang="en-US" dirty="0" smtClean="0"/>
          </a:p>
          <a:p>
            <a:r>
              <a:rPr lang="en-US" dirty="0" smtClean="0"/>
              <a:t>Essay with Score=4 (from audience participation)</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82621496"/>
              </p:ext>
            </p:extLst>
          </p:nvPr>
        </p:nvGraphicFramePr>
        <p:xfrm>
          <a:off x="380999" y="4844399"/>
          <a:ext cx="8305801" cy="1097280"/>
        </p:xfrm>
        <a:graphic>
          <a:graphicData uri="http://schemas.openxmlformats.org/drawingml/2006/table">
            <a:tbl>
              <a:tblPr firstRow="1" bandRow="1">
                <a:tableStyleId>{5940675A-B579-460E-94D1-54222C63F5DA}</a:tableStyleId>
              </a:tblPr>
              <a:tblGrid>
                <a:gridCol w="825715"/>
                <a:gridCol w="976961"/>
                <a:gridCol w="1159929"/>
                <a:gridCol w="598674"/>
                <a:gridCol w="785758"/>
                <a:gridCol w="710925"/>
                <a:gridCol w="636091"/>
                <a:gridCol w="636091"/>
                <a:gridCol w="748341"/>
                <a:gridCol w="628643"/>
                <a:gridCol w="598673"/>
              </a:tblGrid>
              <a:tr h="166890">
                <a:tc>
                  <a:txBody>
                    <a:bodyPr/>
                    <a:lstStyle/>
                    <a:p>
                      <a:r>
                        <a:rPr lang="en-US" sz="2800" dirty="0" smtClean="0"/>
                        <a:t>NPE</a:t>
                      </a:r>
                      <a:endParaRPr lang="en-US" sz="2800" dirty="0"/>
                    </a:p>
                  </a:txBody>
                  <a:tcPr>
                    <a:solidFill>
                      <a:schemeClr val="tx2">
                        <a:lumMod val="40000"/>
                        <a:lumOff val="60000"/>
                      </a:schemeClr>
                    </a:solidFill>
                  </a:tcPr>
                </a:tc>
                <a:tc>
                  <a:txBody>
                    <a:bodyPr/>
                    <a:lstStyle/>
                    <a:p>
                      <a:r>
                        <a:rPr lang="en-US" sz="2800" dirty="0" smtClean="0"/>
                        <a:t>CON</a:t>
                      </a:r>
                      <a:endParaRPr lang="en-US" sz="2800" dirty="0"/>
                    </a:p>
                  </a:txBody>
                  <a:tcPr>
                    <a:solidFill>
                      <a:schemeClr val="tx2">
                        <a:lumMod val="40000"/>
                        <a:lumOff val="60000"/>
                      </a:schemeClr>
                    </a:solidFill>
                  </a:tcPr>
                </a:tc>
                <a:tc>
                  <a:txBody>
                    <a:bodyPr/>
                    <a:lstStyle/>
                    <a:p>
                      <a:r>
                        <a:rPr lang="en-US" sz="2800" dirty="0" smtClean="0"/>
                        <a:t>WOC</a:t>
                      </a:r>
                      <a:endParaRPr lang="en-US" sz="2800" dirty="0"/>
                    </a:p>
                  </a:txBody>
                  <a:tcPr>
                    <a:solidFill>
                      <a:schemeClr val="tx2">
                        <a:lumMod val="40000"/>
                        <a:lumOff val="60000"/>
                      </a:schemeClr>
                    </a:solidFill>
                  </a:tcPr>
                </a:tc>
                <a:tc gridSpan="8">
                  <a:txBody>
                    <a:bodyPr/>
                    <a:lstStyle/>
                    <a:p>
                      <a:pPr algn="ctr"/>
                      <a:r>
                        <a:rPr lang="en-US" sz="2800" dirty="0" smtClean="0"/>
                        <a:t>SPC</a:t>
                      </a:r>
                      <a:endParaRPr lang="en-US" sz="2800" dirty="0"/>
                    </a:p>
                  </a:txBody>
                  <a:tcPr>
                    <a:solidFill>
                      <a:schemeClr val="tx2">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9080">
                <a:tc>
                  <a:txBody>
                    <a:bodyPr/>
                    <a:lstStyle/>
                    <a:p>
                      <a:r>
                        <a:rPr lang="en-US" sz="3200" dirty="0" smtClean="0"/>
                        <a:t>4</a:t>
                      </a:r>
                      <a:endParaRPr lang="en-US" sz="3200" dirty="0"/>
                    </a:p>
                  </a:txBody>
                  <a:tcPr/>
                </a:tc>
                <a:tc>
                  <a:txBody>
                    <a:bodyPr/>
                    <a:lstStyle/>
                    <a:p>
                      <a:r>
                        <a:rPr lang="en-US" sz="3200" dirty="0" smtClean="0"/>
                        <a:t>0</a:t>
                      </a:r>
                      <a:endParaRPr lang="en-US" sz="3200" dirty="0"/>
                    </a:p>
                  </a:txBody>
                  <a:tcPr/>
                </a:tc>
                <a:tc>
                  <a:txBody>
                    <a:bodyPr/>
                    <a:lstStyle/>
                    <a:p>
                      <a:r>
                        <a:rPr lang="en-US" sz="3200" dirty="0" smtClean="0"/>
                        <a:t>187</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1</a:t>
                      </a:r>
                      <a:endParaRPr lang="en-US" sz="3200" dirty="0"/>
                    </a:p>
                  </a:txBody>
                  <a:tcPr/>
                </a:tc>
                <a:tc>
                  <a:txBody>
                    <a:bodyPr/>
                    <a:lstStyle/>
                    <a:p>
                      <a:r>
                        <a:rPr lang="en-US" sz="3200" dirty="0" smtClean="0"/>
                        <a:t>4</a:t>
                      </a:r>
                      <a:endParaRPr lang="en-US" sz="3200" dirty="0"/>
                    </a:p>
                  </a:txBody>
                  <a:tcPr/>
                </a:tc>
                <a:tc>
                  <a:txBody>
                    <a:bodyPr/>
                    <a:lstStyle/>
                    <a:p>
                      <a:r>
                        <a:rPr lang="en-US" sz="3200" dirty="0" smtClean="0"/>
                        <a:t>3</a:t>
                      </a:r>
                      <a:endParaRPr lang="en-US" sz="3200" dirty="0"/>
                    </a:p>
                  </a:txBody>
                  <a:tcPr/>
                </a:tc>
                <a:tc>
                  <a:txBody>
                    <a:bodyPr/>
                    <a:lstStyle/>
                    <a:p>
                      <a:r>
                        <a:rPr lang="en-US" sz="3200" dirty="0" smtClean="0"/>
                        <a:t>3</a:t>
                      </a:r>
                      <a:endParaRPr lang="en-US" sz="3200" dirty="0"/>
                    </a:p>
                  </a:txBody>
                  <a:tcPr/>
                </a:tc>
                <a:tc>
                  <a:txBody>
                    <a:bodyPr/>
                    <a:lstStyle/>
                    <a:p>
                      <a:r>
                        <a:rPr lang="en-US" sz="3200" dirty="0" smtClean="0"/>
                        <a:t>5</a:t>
                      </a:r>
                      <a:endParaRPr lang="en-US" sz="3200" dirty="0"/>
                    </a:p>
                  </a:txBody>
                  <a:tcPr/>
                </a:tc>
                <a:tc>
                  <a:txBody>
                    <a:bodyPr/>
                    <a:lstStyle/>
                    <a:p>
                      <a:r>
                        <a:rPr lang="en-US" sz="3200" dirty="0" smtClean="0"/>
                        <a:t>1</a:t>
                      </a:r>
                      <a:endParaRPr lang="en-US" sz="32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65846714"/>
              </p:ext>
            </p:extLst>
          </p:nvPr>
        </p:nvGraphicFramePr>
        <p:xfrm>
          <a:off x="381000" y="2328133"/>
          <a:ext cx="8229602" cy="1203390"/>
        </p:xfrm>
        <a:graphic>
          <a:graphicData uri="http://schemas.openxmlformats.org/drawingml/2006/table">
            <a:tbl>
              <a:tblPr firstRow="1" bandRow="1">
                <a:tableStyleId>{5940675A-B579-460E-94D1-54222C63F5DA}</a:tableStyleId>
              </a:tblPr>
              <a:tblGrid>
                <a:gridCol w="818140"/>
                <a:gridCol w="967998"/>
                <a:gridCol w="1149288"/>
                <a:gridCol w="593181"/>
                <a:gridCol w="778549"/>
                <a:gridCol w="704403"/>
                <a:gridCol w="630256"/>
                <a:gridCol w="630256"/>
                <a:gridCol w="741475"/>
                <a:gridCol w="622876"/>
                <a:gridCol w="593180"/>
              </a:tblGrid>
              <a:tr h="624270">
                <a:tc>
                  <a:txBody>
                    <a:bodyPr/>
                    <a:lstStyle/>
                    <a:p>
                      <a:r>
                        <a:rPr lang="en-US" sz="2800" dirty="0" smtClean="0"/>
                        <a:t>NPE</a:t>
                      </a:r>
                      <a:endParaRPr lang="en-US" sz="2800" dirty="0"/>
                    </a:p>
                  </a:txBody>
                  <a:tcPr>
                    <a:solidFill>
                      <a:schemeClr val="tx2">
                        <a:lumMod val="40000"/>
                        <a:lumOff val="60000"/>
                      </a:schemeClr>
                    </a:solidFill>
                  </a:tcPr>
                </a:tc>
                <a:tc>
                  <a:txBody>
                    <a:bodyPr/>
                    <a:lstStyle/>
                    <a:p>
                      <a:r>
                        <a:rPr lang="en-US" sz="2800" dirty="0" smtClean="0"/>
                        <a:t>CON</a:t>
                      </a:r>
                      <a:endParaRPr lang="en-US" sz="2800" dirty="0"/>
                    </a:p>
                  </a:txBody>
                  <a:tcPr>
                    <a:solidFill>
                      <a:schemeClr val="tx2">
                        <a:lumMod val="40000"/>
                        <a:lumOff val="60000"/>
                      </a:schemeClr>
                    </a:solidFill>
                  </a:tcPr>
                </a:tc>
                <a:tc>
                  <a:txBody>
                    <a:bodyPr/>
                    <a:lstStyle/>
                    <a:p>
                      <a:r>
                        <a:rPr lang="en-US" sz="2800" dirty="0" smtClean="0"/>
                        <a:t>WOC</a:t>
                      </a:r>
                      <a:endParaRPr lang="en-US" sz="2800" dirty="0"/>
                    </a:p>
                  </a:txBody>
                  <a:tcPr>
                    <a:solidFill>
                      <a:schemeClr val="tx2">
                        <a:lumMod val="40000"/>
                        <a:lumOff val="60000"/>
                      </a:schemeClr>
                    </a:solidFill>
                  </a:tcPr>
                </a:tc>
                <a:tc gridSpan="8">
                  <a:txBody>
                    <a:bodyPr/>
                    <a:lstStyle/>
                    <a:p>
                      <a:pPr algn="ctr"/>
                      <a:r>
                        <a:rPr lang="en-US" sz="2800" dirty="0" smtClean="0"/>
                        <a:t>SPC</a:t>
                      </a:r>
                      <a:endParaRPr lang="en-US" sz="2800" dirty="0"/>
                    </a:p>
                  </a:txBody>
                  <a:tcPr>
                    <a:solidFill>
                      <a:schemeClr val="tx2">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9080">
                <a:tc>
                  <a:txBody>
                    <a:bodyPr/>
                    <a:lstStyle/>
                    <a:p>
                      <a:r>
                        <a:rPr lang="en-US" sz="3200" dirty="0" smtClean="0"/>
                        <a:t>1</a:t>
                      </a:r>
                      <a:endParaRPr lang="en-US" sz="3200" dirty="0"/>
                    </a:p>
                  </a:txBody>
                  <a:tcPr/>
                </a:tc>
                <a:tc>
                  <a:txBody>
                    <a:bodyPr/>
                    <a:lstStyle/>
                    <a:p>
                      <a:r>
                        <a:rPr lang="en-US" sz="3200" dirty="0" smtClean="0"/>
                        <a:t>1</a:t>
                      </a:r>
                      <a:endParaRPr lang="en-US" sz="3200" dirty="0"/>
                    </a:p>
                  </a:txBody>
                  <a:tcPr/>
                </a:tc>
                <a:tc>
                  <a:txBody>
                    <a:bodyPr/>
                    <a:lstStyle/>
                    <a:p>
                      <a:r>
                        <a:rPr lang="en-US" sz="3200" dirty="0" smtClean="0"/>
                        <a:t>166</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1</a:t>
                      </a:r>
                      <a:endParaRPr lang="en-US" sz="3200" dirty="0"/>
                    </a:p>
                  </a:txBody>
                  <a:tcPr/>
                </a:tc>
                <a:tc>
                  <a:txBody>
                    <a:bodyPr/>
                    <a:lstStyle/>
                    <a:p>
                      <a:r>
                        <a:rPr lang="en-US" sz="3200" dirty="0" smtClean="0"/>
                        <a:t>1</a:t>
                      </a:r>
                      <a:endParaRPr lang="en-US" sz="3200" dirty="0"/>
                    </a:p>
                  </a:txBody>
                  <a:tcPr/>
                </a:tc>
                <a:tc>
                  <a:txBody>
                    <a:bodyPr/>
                    <a:lstStyle/>
                    <a:p>
                      <a:r>
                        <a:rPr lang="en-US" sz="3200" dirty="0" smtClean="0"/>
                        <a:t>0</a:t>
                      </a:r>
                      <a:endParaRPr lang="en-US" sz="3200" dirty="0"/>
                    </a:p>
                  </a:txBody>
                  <a:tcPr/>
                </a:tc>
              </a:tr>
            </a:tbl>
          </a:graphicData>
        </a:graphic>
      </p:graphicFrame>
    </p:spTree>
    <p:extLst>
      <p:ext uri="{BB962C8B-B14F-4D97-AF65-F5344CB8AC3E}">
        <p14:creationId xmlns:p14="http://schemas.microsoft.com/office/powerpoint/2010/main" val="265330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Scoring Approach</a:t>
            </a:r>
            <a:endParaRPr lang="en-US" dirty="0"/>
          </a:p>
        </p:txBody>
      </p:sp>
      <p:sp>
        <p:nvSpPr>
          <p:cNvPr id="4" name="Slide Number Placeholder 3"/>
          <p:cNvSpPr>
            <a:spLocks noGrp="1"/>
          </p:cNvSpPr>
          <p:nvPr>
            <p:ph type="sldNum" sz="quarter" idx="12"/>
          </p:nvPr>
        </p:nvSpPr>
        <p:spPr/>
        <p:txBody>
          <a:bodyPr/>
          <a:lstStyle/>
          <a:p>
            <a:r>
              <a:rPr lang="en-US" dirty="0" smtClean="0"/>
              <a:t>15</a:t>
            </a:r>
            <a:endParaRPr lang="en-US" dirty="0"/>
          </a:p>
        </p:txBody>
      </p:sp>
      <p:sp>
        <p:nvSpPr>
          <p:cNvPr id="5" name="Content Placeholder 4"/>
          <p:cNvSpPr>
            <a:spLocks noGrp="1"/>
          </p:cNvSpPr>
          <p:nvPr>
            <p:ph sz="quarter" idx="1"/>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2208949105"/>
              </p:ext>
            </p:extLst>
          </p:nvPr>
        </p:nvGraphicFramePr>
        <p:xfrm>
          <a:off x="928692" y="27759462"/>
          <a:ext cx="10111580" cy="561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666471" y="2355931"/>
            <a:ext cx="2384630" cy="2123710"/>
            <a:chOff x="194490" y="1723785"/>
            <a:chExt cx="2762775" cy="2123710"/>
          </a:xfrm>
          <a:solidFill>
            <a:schemeClr val="accent1">
              <a:lumMod val="60000"/>
              <a:lumOff val="40000"/>
            </a:schemeClr>
          </a:solidFill>
        </p:grpSpPr>
        <p:sp>
          <p:nvSpPr>
            <p:cNvPr id="14" name="Pentagon 13"/>
            <p:cNvSpPr/>
            <p:nvPr/>
          </p:nvSpPr>
          <p:spPr>
            <a:xfrm>
              <a:off x="194490" y="1723785"/>
              <a:ext cx="2762775" cy="2123710"/>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agon 4"/>
            <p:cNvSpPr/>
            <p:nvPr/>
          </p:nvSpPr>
          <p:spPr>
            <a:xfrm>
              <a:off x="194490" y="1723785"/>
              <a:ext cx="223184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Experts derive a decision tree from the rubric</a:t>
              </a:r>
              <a:endParaRPr lang="en-US" sz="2400" kern="1200" dirty="0"/>
            </a:p>
          </p:txBody>
        </p:sp>
      </p:grpSp>
      <p:grpSp>
        <p:nvGrpSpPr>
          <p:cNvPr id="8" name="Group 7"/>
          <p:cNvGrpSpPr/>
          <p:nvPr/>
        </p:nvGrpSpPr>
        <p:grpSpPr>
          <a:xfrm>
            <a:off x="2134584" y="2378359"/>
            <a:ext cx="3806882" cy="2123710"/>
            <a:chOff x="2072340" y="1729458"/>
            <a:chExt cx="4410563" cy="2123710"/>
          </a:xfrm>
          <a:solidFill>
            <a:schemeClr val="accent1">
              <a:lumMod val="60000"/>
              <a:lumOff val="40000"/>
            </a:schemeClr>
          </a:solidFill>
        </p:grpSpPr>
        <p:sp>
          <p:nvSpPr>
            <p:cNvPr id="12" name="Chevron 11"/>
            <p:cNvSpPr/>
            <p:nvPr/>
          </p:nvSpPr>
          <p:spPr>
            <a:xfrm>
              <a:off x="2072340" y="1729458"/>
              <a:ext cx="4410563"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6"/>
            <p:cNvSpPr/>
            <p:nvPr/>
          </p:nvSpPr>
          <p:spPr>
            <a:xfrm>
              <a:off x="3010691" y="1729458"/>
              <a:ext cx="241035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Define features based on the tree and extract them from the essays</a:t>
              </a:r>
              <a:endParaRPr lang="en-US" sz="2400" kern="1200" dirty="0"/>
            </a:p>
          </p:txBody>
        </p:sp>
      </p:grpSp>
      <p:grpSp>
        <p:nvGrpSpPr>
          <p:cNvPr id="9" name="Group 8"/>
          <p:cNvGrpSpPr/>
          <p:nvPr/>
        </p:nvGrpSpPr>
        <p:grpSpPr>
          <a:xfrm>
            <a:off x="5039697" y="2378359"/>
            <a:ext cx="3875703" cy="2123710"/>
            <a:chOff x="5620180" y="1746213"/>
            <a:chExt cx="4490297" cy="2123710"/>
          </a:xfrm>
          <a:solidFill>
            <a:schemeClr val="accent1">
              <a:lumMod val="60000"/>
              <a:lumOff val="40000"/>
            </a:schemeClr>
          </a:solidFill>
        </p:grpSpPr>
        <p:sp>
          <p:nvSpPr>
            <p:cNvPr id="10" name="Chevron 9"/>
            <p:cNvSpPr/>
            <p:nvPr/>
          </p:nvSpPr>
          <p:spPr>
            <a:xfrm>
              <a:off x="5620180" y="1746213"/>
              <a:ext cx="4490297"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8"/>
            <p:cNvSpPr/>
            <p:nvPr/>
          </p:nvSpPr>
          <p:spPr>
            <a:xfrm>
              <a:off x="6682035" y="1746213"/>
              <a:ext cx="2366587"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b="1" kern="1200" dirty="0" smtClean="0">
                  <a:solidFill>
                    <a:schemeClr val="tx1"/>
                  </a:solidFill>
                </a:rPr>
                <a:t>Perform a supervised machine learning using the extracted features</a:t>
              </a:r>
              <a:endParaRPr lang="en-US" sz="2400" b="1" kern="1200" dirty="0"/>
            </a:p>
          </p:txBody>
        </p:sp>
      </p:grpSp>
    </p:spTree>
    <p:extLst>
      <p:ext uri="{BB962C8B-B14F-4D97-AF65-F5344CB8AC3E}">
        <p14:creationId xmlns:p14="http://schemas.microsoft.com/office/powerpoint/2010/main" val="284706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229600" cy="1143000"/>
          </a:xfrm>
        </p:spPr>
        <p:txBody>
          <a:bodyPr/>
          <a:lstStyle/>
          <a:p>
            <a:r>
              <a:rPr lang="en-US" dirty="0" smtClean="0"/>
              <a:t>Why teach argumentative writing?</a:t>
            </a:r>
            <a:endParaRPr lang="en-US" dirty="0"/>
          </a:p>
        </p:txBody>
      </p:sp>
      <p:sp>
        <p:nvSpPr>
          <p:cNvPr id="3" name="Content Placeholder 2"/>
          <p:cNvSpPr>
            <a:spLocks noGrp="1"/>
          </p:cNvSpPr>
          <p:nvPr>
            <p:ph idx="1"/>
          </p:nvPr>
        </p:nvSpPr>
        <p:spPr>
          <a:xfrm>
            <a:off x="76200" y="1012689"/>
            <a:ext cx="9067800" cy="5540511"/>
          </a:xfrm>
        </p:spPr>
        <p:txBody>
          <a:bodyPr>
            <a:normAutofit/>
          </a:bodyPr>
          <a:lstStyle/>
          <a:p>
            <a:endParaRPr lang="en-US" sz="1500" dirty="0" smtClean="0"/>
          </a:p>
          <a:p>
            <a:r>
              <a:rPr lang="en-US" dirty="0" smtClean="0"/>
              <a:t>Studies show students:</a:t>
            </a:r>
          </a:p>
          <a:p>
            <a:pPr lvl="1"/>
            <a:r>
              <a:rPr lang="en-US" dirty="0" smtClean="0"/>
              <a:t>lack competence </a:t>
            </a:r>
            <a:r>
              <a:rPr lang="en-US" dirty="0"/>
              <a:t>in </a:t>
            </a:r>
            <a:r>
              <a:rPr lang="en-US" dirty="0" smtClean="0"/>
              <a:t>argument writing </a:t>
            </a:r>
            <a:r>
              <a:rPr lang="en-US" sz="1500" dirty="0" smtClean="0"/>
              <a:t>(</a:t>
            </a:r>
            <a:r>
              <a:rPr lang="en-US" sz="1500" dirty="0" err="1"/>
              <a:t>Oostdam</a:t>
            </a:r>
            <a:r>
              <a:rPr lang="en-US" sz="1500" dirty="0"/>
              <a:t>, et al., 1994; </a:t>
            </a:r>
            <a:r>
              <a:rPr lang="en-US" sz="1500" dirty="0" err="1"/>
              <a:t>Oostdam</a:t>
            </a:r>
            <a:r>
              <a:rPr lang="en-US" sz="1500" dirty="0"/>
              <a:t> &amp; </a:t>
            </a:r>
            <a:r>
              <a:rPr lang="en-US" sz="1500" dirty="0" err="1"/>
              <a:t>Emmelot</a:t>
            </a:r>
            <a:r>
              <a:rPr lang="en-US" sz="1500" dirty="0"/>
              <a:t>, 1991)</a:t>
            </a:r>
            <a:r>
              <a:rPr lang="en-US" dirty="0"/>
              <a:t>. </a:t>
            </a:r>
            <a:endParaRPr lang="en-US" dirty="0" smtClean="0"/>
          </a:p>
          <a:p>
            <a:pPr lvl="1"/>
            <a:r>
              <a:rPr lang="en-US" dirty="0" smtClean="0"/>
              <a:t>do </a:t>
            </a:r>
            <a:r>
              <a:rPr lang="en-US" dirty="0"/>
              <a:t>not integrate their arguments into a high-</a:t>
            </a:r>
            <a:r>
              <a:rPr lang="en-US" dirty="0" smtClean="0"/>
              <a:t>level structure </a:t>
            </a:r>
            <a:r>
              <a:rPr lang="en-US" dirty="0"/>
              <a:t>or coherent position </a:t>
            </a:r>
            <a:r>
              <a:rPr lang="en-US" sz="1500" dirty="0"/>
              <a:t>(Keith, Weiner, &amp; </a:t>
            </a:r>
            <a:r>
              <a:rPr lang="en-US" sz="1500" dirty="0" err="1"/>
              <a:t>Lesgold</a:t>
            </a:r>
            <a:r>
              <a:rPr lang="en-US" sz="1500" dirty="0"/>
              <a:t>, 1991)</a:t>
            </a:r>
            <a:r>
              <a:rPr lang="en-US" i="1" dirty="0"/>
              <a:t>. </a:t>
            </a:r>
            <a:endParaRPr lang="en-US" i="1" dirty="0" smtClean="0"/>
          </a:p>
          <a:p>
            <a:pPr lvl="1"/>
            <a:r>
              <a:rPr lang="en-US" dirty="0" smtClean="0"/>
              <a:t>Even if compose-aloud </a:t>
            </a:r>
            <a:r>
              <a:rPr lang="en-US" dirty="0"/>
              <a:t>protocols </a:t>
            </a:r>
            <a:r>
              <a:rPr lang="en-US" dirty="0" smtClean="0"/>
              <a:t>show students mentally connect </a:t>
            </a:r>
            <a:r>
              <a:rPr lang="en-US" dirty="0"/>
              <a:t>position </a:t>
            </a:r>
            <a:r>
              <a:rPr lang="en-US" dirty="0" smtClean="0"/>
              <a:t>statement &amp; supporting </a:t>
            </a:r>
            <a:r>
              <a:rPr lang="en-US" dirty="0"/>
              <a:t>details, </a:t>
            </a:r>
            <a:r>
              <a:rPr lang="en-US" i="1" dirty="0" smtClean="0"/>
              <a:t>connections not </a:t>
            </a:r>
            <a:r>
              <a:rPr lang="en-US" i="1" dirty="0"/>
              <a:t>evident in </a:t>
            </a:r>
            <a:r>
              <a:rPr lang="en-US" i="1" dirty="0" smtClean="0"/>
              <a:t>writing </a:t>
            </a:r>
            <a:r>
              <a:rPr lang="en-US" sz="1500" dirty="0"/>
              <a:t>(Durst, 1987)</a:t>
            </a:r>
            <a:r>
              <a:rPr lang="en-US" dirty="0"/>
              <a:t>.</a:t>
            </a:r>
          </a:p>
        </p:txBody>
      </p:sp>
      <p:sp>
        <p:nvSpPr>
          <p:cNvPr id="4" name="Footer Placeholder 3"/>
          <p:cNvSpPr>
            <a:spLocks noGrp="1"/>
          </p:cNvSpPr>
          <p:nvPr>
            <p:ph type="ftr" sz="quarter" idx="11"/>
          </p:nvPr>
        </p:nvSpPr>
        <p:spPr>
          <a:xfrm>
            <a:off x="0" y="6356350"/>
            <a:ext cx="9144000" cy="365125"/>
          </a:xfrm>
        </p:spPr>
        <p:txBody>
          <a:bodyPr/>
          <a:lstStyle/>
          <a:p>
            <a:pPr>
              <a:defRPr/>
            </a:pPr>
            <a:r>
              <a:rPr lang="en-US" dirty="0" smtClean="0"/>
              <a:t>Slide modified from Kevin D. Ashley, </a:t>
            </a:r>
            <a:r>
              <a:rPr lang="en-US" dirty="0" err="1" smtClean="0"/>
              <a:t>Ilya</a:t>
            </a:r>
            <a:r>
              <a:rPr lang="en-US" dirty="0" smtClean="0"/>
              <a:t> </a:t>
            </a:r>
            <a:r>
              <a:rPr lang="en-US" dirty="0" err="1" smtClean="0"/>
              <a:t>Goldin</a:t>
            </a:r>
            <a:r>
              <a:rPr lang="en-US" dirty="0" smtClean="0"/>
              <a:t>. 2011 </a:t>
            </a:r>
            <a:endParaRPr lang="en-US" dirty="0"/>
          </a:p>
        </p:txBody>
      </p:sp>
      <p:sp>
        <p:nvSpPr>
          <p:cNvPr id="5" name="Slide Number Placeholder 4"/>
          <p:cNvSpPr>
            <a:spLocks noGrp="1"/>
          </p:cNvSpPr>
          <p:nvPr>
            <p:ph type="sldNum" sz="quarter" idx="12"/>
          </p:nvPr>
        </p:nvSpPr>
        <p:spPr/>
        <p:txBody>
          <a:bodyPr/>
          <a:lstStyle/>
          <a:p>
            <a:pPr>
              <a:defRPr/>
            </a:pPr>
            <a:fld id="{139F6571-6EBF-8347-8660-5966AFDA70B2}" type="slidenum">
              <a:rPr lang="en-US" smtClean="0"/>
              <a:pPr>
                <a:defRPr/>
              </a:pPr>
              <a:t>3</a:t>
            </a:fld>
            <a:endParaRPr lang="en-US" dirty="0"/>
          </a:p>
        </p:txBody>
      </p:sp>
    </p:spTree>
    <p:extLst>
      <p:ext uri="{BB962C8B-B14F-4D97-AF65-F5344CB8AC3E}">
        <p14:creationId xmlns:p14="http://schemas.microsoft.com/office/powerpoint/2010/main" val="16166850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Supervised Machine Learning</a:t>
            </a:r>
            <a:endParaRPr lang="en-US" dirty="0"/>
          </a:p>
        </p:txBody>
      </p:sp>
      <p:sp>
        <p:nvSpPr>
          <p:cNvPr id="3" name="Content Placeholder 2"/>
          <p:cNvSpPr>
            <a:spLocks noGrp="1"/>
          </p:cNvSpPr>
          <p:nvPr>
            <p:ph idx="1"/>
          </p:nvPr>
        </p:nvSpPr>
        <p:spPr>
          <a:xfrm>
            <a:off x="175651" y="1600200"/>
            <a:ext cx="8674471" cy="5012748"/>
          </a:xfrm>
        </p:spPr>
        <p:txBody>
          <a:bodyPr>
            <a:normAutofit/>
          </a:bodyPr>
          <a:lstStyle/>
          <a:p>
            <a:r>
              <a:rPr lang="en-US" dirty="0" smtClean="0"/>
              <a:t>Data </a:t>
            </a:r>
            <a:r>
              <a:rPr lang="en-US" sz="2800" dirty="0" smtClean="0"/>
              <a:t>[Correnti et al., 2013]</a:t>
            </a:r>
          </a:p>
          <a:p>
            <a:pPr lvl="1"/>
            <a:r>
              <a:rPr lang="en-US" dirty="0" smtClean="0"/>
              <a:t>1560 essays written by students in grades 4-6</a:t>
            </a:r>
          </a:p>
          <a:p>
            <a:pPr lvl="2"/>
            <a:r>
              <a:rPr lang="en-US" dirty="0" smtClean="0"/>
              <a:t>Short, many spelling and grammatical errors</a:t>
            </a:r>
          </a:p>
        </p:txBody>
      </p:sp>
    </p:spTree>
    <p:extLst>
      <p:ext uri="{BB962C8B-B14F-4D97-AF65-F5344CB8AC3E}">
        <p14:creationId xmlns:p14="http://schemas.microsoft.com/office/powerpoint/2010/main" val="35573822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Evaluation</a:t>
            </a:r>
            <a:endParaRPr lang="en-US" dirty="0"/>
          </a:p>
        </p:txBody>
      </p:sp>
      <p:sp>
        <p:nvSpPr>
          <p:cNvPr id="4" name="Slide Number Placeholder 3"/>
          <p:cNvSpPr>
            <a:spLocks noGrp="1"/>
          </p:cNvSpPr>
          <p:nvPr>
            <p:ph type="sldNum" sz="quarter" idx="12"/>
          </p:nvPr>
        </p:nvSpPr>
        <p:spPr/>
        <p:txBody>
          <a:bodyPr/>
          <a:lstStyle/>
          <a:p>
            <a:r>
              <a:rPr lang="en-US" dirty="0" smtClean="0"/>
              <a:t>21</a:t>
            </a:r>
            <a:endParaRPr lang="en-US" dirty="0"/>
          </a:p>
        </p:txBody>
      </p:sp>
      <p:sp>
        <p:nvSpPr>
          <p:cNvPr id="5" name="Content Placeholder 4"/>
          <p:cNvSpPr>
            <a:spLocks noGrp="1"/>
          </p:cNvSpPr>
          <p:nvPr>
            <p:ph sz="quarter" idx="1"/>
          </p:nvPr>
        </p:nvSpPr>
        <p:spPr>
          <a:xfrm>
            <a:off x="1" y="1417638"/>
            <a:ext cx="9144000" cy="5202249"/>
          </a:xfrm>
        </p:spPr>
        <p:txBody>
          <a:bodyPr>
            <a:normAutofit/>
          </a:bodyPr>
          <a:lstStyle/>
          <a:p>
            <a:r>
              <a:rPr lang="en-US" sz="3500" dirty="0" smtClean="0"/>
              <a:t>Baseline1 </a:t>
            </a:r>
            <a:r>
              <a:rPr lang="en-US" sz="3000" dirty="0"/>
              <a:t>[Mayfield </a:t>
            </a:r>
            <a:r>
              <a:rPr lang="en-US" sz="3000" dirty="0" smtClean="0"/>
              <a:t>13]</a:t>
            </a:r>
            <a:r>
              <a:rPr lang="en-US" sz="3500" dirty="0" smtClean="0"/>
              <a:t>: one </a:t>
            </a:r>
            <a:r>
              <a:rPr lang="en-US" sz="3500" dirty="0"/>
              <a:t>of the best </a:t>
            </a:r>
            <a:r>
              <a:rPr lang="en-US" sz="3500" dirty="0" smtClean="0"/>
              <a:t>methods from the </a:t>
            </a:r>
            <a:r>
              <a:rPr lang="en-US" sz="3500" dirty="0"/>
              <a:t>Hewlett Foundation </a:t>
            </a:r>
            <a:r>
              <a:rPr lang="en-US" sz="3500" dirty="0" smtClean="0"/>
              <a:t>competition </a:t>
            </a:r>
            <a:r>
              <a:rPr lang="en-US" sz="2600" dirty="0"/>
              <a:t>[</a:t>
            </a:r>
            <a:r>
              <a:rPr lang="en-US" sz="2600" dirty="0" smtClean="0"/>
              <a:t>Shermis and Hamner, 2012]</a:t>
            </a:r>
            <a:endParaRPr lang="en-US" sz="2600" dirty="0"/>
          </a:p>
          <a:p>
            <a:pPr lvl="1"/>
            <a:r>
              <a:rPr lang="en-US" sz="3000" dirty="0" smtClean="0"/>
              <a:t>Features: primarily bag of words (top 500)  </a:t>
            </a:r>
          </a:p>
          <a:p>
            <a:pPr lvl="1"/>
            <a:endParaRPr lang="en-US" sz="3000" dirty="0" smtClean="0"/>
          </a:p>
          <a:p>
            <a:r>
              <a:rPr lang="en-US" sz="3600" dirty="0" smtClean="0"/>
              <a:t>Baseline2: Latent Semantic Analysis</a:t>
            </a:r>
          </a:p>
          <a:p>
            <a:pPr lvl="1"/>
            <a:r>
              <a:rPr lang="en-US" sz="3000" dirty="0" smtClean="0"/>
              <a:t>Based on the scores of the 10 most similar essays, weighted by semantic similarity </a:t>
            </a:r>
            <a:r>
              <a:rPr lang="en-US" sz="2600" dirty="0" smtClean="0"/>
              <a:t>[Miller 03]</a:t>
            </a:r>
          </a:p>
          <a:p>
            <a:endParaRPr lang="en-US" dirty="0"/>
          </a:p>
        </p:txBody>
      </p:sp>
    </p:spTree>
    <p:extLst>
      <p:ext uri="{BB962C8B-B14F-4D97-AF65-F5344CB8AC3E}">
        <p14:creationId xmlns:p14="http://schemas.microsoft.com/office/powerpoint/2010/main" val="246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Results: Can </a:t>
            </a:r>
            <a:r>
              <a:rPr lang="en-US" dirty="0"/>
              <a:t>w</a:t>
            </a:r>
            <a:r>
              <a:rPr lang="en-US" dirty="0" smtClean="0"/>
              <a:t>e Automate?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824099"/>
              </p:ext>
            </p:extLst>
          </p:nvPr>
        </p:nvGraphicFramePr>
        <p:xfrm>
          <a:off x="357925" y="906544"/>
          <a:ext cx="8529221" cy="45049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411450"/>
            <a:ext cx="8887146"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rgbClr val="92D050"/>
                </a:solidFill>
              </a:rPr>
              <a:t>Proposed</a:t>
            </a:r>
            <a:r>
              <a:rPr lang="en-US" sz="3200" dirty="0" smtClean="0"/>
              <a:t> </a:t>
            </a:r>
            <a:r>
              <a:rPr lang="en-US" sz="3200" b="1" dirty="0" smtClean="0">
                <a:solidFill>
                  <a:srgbClr val="92D050"/>
                </a:solidFill>
              </a:rPr>
              <a:t>features </a:t>
            </a:r>
            <a:r>
              <a:rPr lang="en-US" sz="3200" dirty="0" smtClean="0"/>
              <a:t>outperform both baselines</a:t>
            </a:r>
            <a:endParaRPr lang="en-US" sz="3200" b="1" dirty="0" smtClean="0">
              <a:solidFill>
                <a:srgbClr val="C00000"/>
              </a:solidFill>
            </a:endParaRPr>
          </a:p>
        </p:txBody>
      </p:sp>
    </p:spTree>
    <p:extLst>
      <p:ext uri="{BB962C8B-B14F-4D97-AF65-F5344CB8AC3E}">
        <p14:creationId xmlns:p14="http://schemas.microsoft.com/office/powerpoint/2010/main" val="726580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t>
            </a:r>
            <a:endParaRPr lang="en-US" dirty="0"/>
          </a:p>
        </p:txBody>
      </p:sp>
      <p:sp>
        <p:nvSpPr>
          <p:cNvPr id="3" name="Content Placeholder 2"/>
          <p:cNvSpPr>
            <a:spLocks noGrp="1"/>
          </p:cNvSpPr>
          <p:nvPr>
            <p:ph idx="1"/>
          </p:nvPr>
        </p:nvSpPr>
        <p:spPr>
          <a:xfrm>
            <a:off x="213064" y="1600200"/>
            <a:ext cx="8732491" cy="4525963"/>
          </a:xfrm>
        </p:spPr>
        <p:txBody>
          <a:bodyPr>
            <a:normAutofit/>
          </a:bodyPr>
          <a:lstStyle/>
          <a:p>
            <a:r>
              <a:rPr lang="en-US" dirty="0" smtClean="0"/>
              <a:t>Removing features significantly degrades performance</a:t>
            </a:r>
          </a:p>
          <a:p>
            <a:r>
              <a:rPr lang="en-US" dirty="0" err="1" smtClean="0"/>
              <a:t>Wordcount</a:t>
            </a:r>
            <a:r>
              <a:rPr lang="en-US" dirty="0" smtClean="0"/>
              <a:t> is only useful for discriminating score 4 (where no rubric features were defined)</a:t>
            </a:r>
          </a:p>
          <a:p>
            <a:r>
              <a:rPr lang="en-US" dirty="0" smtClean="0"/>
              <a:t>Features also outperform baselines on essays from grades 6-8</a:t>
            </a:r>
          </a:p>
        </p:txBody>
      </p:sp>
      <p:sp>
        <p:nvSpPr>
          <p:cNvPr id="4" name="Slide Number Placeholder 3"/>
          <p:cNvSpPr>
            <a:spLocks noGrp="1"/>
          </p:cNvSpPr>
          <p:nvPr>
            <p:ph type="sldNum" sz="quarter" idx="12"/>
          </p:nvPr>
        </p:nvSpPr>
        <p:spPr/>
        <p:txBody>
          <a:bodyPr/>
          <a:lstStyle/>
          <a:p>
            <a:fld id="{ABBCCE4D-56E5-5249-B9AC-C5D511F41D9E}" type="slidenum">
              <a:rPr lang="en-US" smtClean="0"/>
              <a:pPr/>
              <a:t>33</a:t>
            </a:fld>
            <a:endParaRPr lang="en-US" dirty="0"/>
          </a:p>
        </p:txBody>
      </p:sp>
    </p:spTree>
    <p:extLst>
      <p:ext uri="{BB962C8B-B14F-4D97-AF65-F5344CB8AC3E}">
        <p14:creationId xmlns:p14="http://schemas.microsoft.com/office/powerpoint/2010/main" val="2492922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5"/>
            <a:ext cx="8229600" cy="1143000"/>
          </a:xfrm>
        </p:spPr>
        <p:txBody>
          <a:bodyPr/>
          <a:lstStyle/>
          <a:p>
            <a:r>
              <a:rPr lang="en-US" dirty="0" smtClean="0"/>
              <a:t>Current Directions</a:t>
            </a:r>
            <a:endParaRPr lang="en-US" dirty="0"/>
          </a:p>
        </p:txBody>
      </p:sp>
      <p:sp>
        <p:nvSpPr>
          <p:cNvPr id="3" name="Content Placeholder 2"/>
          <p:cNvSpPr>
            <a:spLocks noGrp="1"/>
          </p:cNvSpPr>
          <p:nvPr>
            <p:ph idx="1"/>
          </p:nvPr>
        </p:nvSpPr>
        <p:spPr>
          <a:xfrm>
            <a:off x="132921" y="1225905"/>
            <a:ext cx="8229600" cy="4525963"/>
          </a:xfrm>
        </p:spPr>
        <p:txBody>
          <a:bodyPr/>
          <a:lstStyle/>
          <a:p>
            <a:r>
              <a:rPr lang="en-US" dirty="0" smtClean="0">
                <a:solidFill>
                  <a:srgbClr val="0000FF"/>
                </a:solidFill>
              </a:rPr>
              <a:t>New types of argument mining</a:t>
            </a:r>
          </a:p>
          <a:p>
            <a:pPr lvl="1"/>
            <a:r>
              <a:rPr lang="en-US" b="1" dirty="0" smtClean="0">
                <a:solidFill>
                  <a:srgbClr val="0000FF"/>
                </a:solidFill>
              </a:rPr>
              <a:t>segmentation</a:t>
            </a:r>
            <a:r>
              <a:rPr lang="en-US" dirty="0" smtClean="0">
                <a:solidFill>
                  <a:srgbClr val="0000FF"/>
                </a:solidFill>
              </a:rPr>
              <a:t>: sentences</a:t>
            </a:r>
          </a:p>
          <a:p>
            <a:pPr lvl="1"/>
            <a:r>
              <a:rPr lang="en-US" b="1" dirty="0">
                <a:solidFill>
                  <a:srgbClr val="0000FF"/>
                </a:solidFill>
              </a:rPr>
              <a:t>s</a:t>
            </a:r>
            <a:r>
              <a:rPr lang="en-US" b="1" dirty="0" smtClean="0">
                <a:solidFill>
                  <a:srgbClr val="0000FF"/>
                </a:solidFill>
              </a:rPr>
              <a:t>egment classification</a:t>
            </a:r>
            <a:r>
              <a:rPr lang="en-US" dirty="0" smtClean="0">
                <a:solidFill>
                  <a:srgbClr val="0000FF"/>
                </a:solidFill>
              </a:rPr>
              <a:t>: thesis statement </a:t>
            </a:r>
          </a:p>
          <a:p>
            <a:pPr lvl="1"/>
            <a:r>
              <a:rPr lang="en-US" b="1" dirty="0" smtClean="0">
                <a:solidFill>
                  <a:srgbClr val="0000FF"/>
                </a:solidFill>
              </a:rPr>
              <a:t>relation identification</a:t>
            </a:r>
            <a:r>
              <a:rPr lang="en-US" dirty="0" smtClean="0">
                <a:solidFill>
                  <a:srgbClr val="0000FF"/>
                </a:solidFill>
              </a:rPr>
              <a:t>: supports (evidence, thesis)</a:t>
            </a:r>
          </a:p>
        </p:txBody>
      </p:sp>
      <p:pic>
        <p:nvPicPr>
          <p:cNvPr id="4" name="Content Placeholder 9" descr="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001" y="3488887"/>
            <a:ext cx="6819999" cy="3360255"/>
          </a:xfrm>
          <a:prstGeom prst="rect">
            <a:avLst/>
          </a:prstGeom>
        </p:spPr>
      </p:pic>
      <p:sp>
        <p:nvSpPr>
          <p:cNvPr id="5" name="Rectangle 4" descr=" 4"/>
          <p:cNvSpPr/>
          <p:nvPr/>
        </p:nvSpPr>
        <p:spPr>
          <a:xfrm>
            <a:off x="5701911" y="5943600"/>
            <a:ext cx="2229420" cy="457927"/>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13232" y="4401235"/>
            <a:ext cx="2280933" cy="1200329"/>
          </a:xfrm>
          <a:prstGeom prst="rect">
            <a:avLst/>
          </a:prstGeom>
        </p:spPr>
        <p:txBody>
          <a:bodyPr wrap="square">
            <a:spAutoFit/>
          </a:bodyPr>
          <a:lstStyle/>
          <a:p>
            <a:pPr marL="457200" indent="-457200">
              <a:buFont typeface="Arial"/>
              <a:buChar char="•"/>
            </a:pPr>
            <a:r>
              <a:rPr lang="en-US" dirty="0">
                <a:solidFill>
                  <a:schemeClr val="bg1"/>
                </a:solidFill>
              </a:rPr>
              <a:t>Evidence supports the key idea    (i.e., the thesis statement)</a:t>
            </a:r>
          </a:p>
        </p:txBody>
      </p:sp>
      <p:sp>
        <p:nvSpPr>
          <p:cNvPr id="9" name="Rectangle 8" descr=" 11"/>
          <p:cNvSpPr/>
          <p:nvPr/>
        </p:nvSpPr>
        <p:spPr>
          <a:xfrm>
            <a:off x="813232" y="4966386"/>
            <a:ext cx="3278796" cy="1435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Evidence supports the key idea  </a:t>
            </a:r>
            <a:r>
              <a:rPr lang="en-US" sz="2400" dirty="0" smtClean="0">
                <a:solidFill>
                  <a:schemeClr val="bg1"/>
                </a:solidFill>
              </a:rPr>
              <a:t>(the </a:t>
            </a:r>
            <a:r>
              <a:rPr lang="en-US" sz="2400" dirty="0">
                <a:solidFill>
                  <a:schemeClr val="bg1"/>
                </a:solidFill>
              </a:rPr>
              <a:t>thesis statement)</a:t>
            </a:r>
          </a:p>
        </p:txBody>
      </p:sp>
      <p:sp>
        <p:nvSpPr>
          <p:cNvPr id="10" name="Right Arrow 9" descr=" 7"/>
          <p:cNvSpPr/>
          <p:nvPr/>
        </p:nvSpPr>
        <p:spPr>
          <a:xfrm flipH="1">
            <a:off x="4243469" y="5972902"/>
            <a:ext cx="11430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6934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5"/>
            <a:ext cx="8229600" cy="1143000"/>
          </a:xfrm>
        </p:spPr>
        <p:txBody>
          <a:bodyPr/>
          <a:lstStyle/>
          <a:p>
            <a:r>
              <a:rPr lang="en-US" dirty="0" smtClean="0"/>
              <a:t>Current Directions (continued)</a:t>
            </a:r>
            <a:endParaRPr lang="en-US" dirty="0"/>
          </a:p>
        </p:txBody>
      </p:sp>
      <p:sp>
        <p:nvSpPr>
          <p:cNvPr id="3" name="Content Placeholder 2"/>
          <p:cNvSpPr>
            <a:spLocks noGrp="1"/>
          </p:cNvSpPr>
          <p:nvPr>
            <p:ph idx="1"/>
          </p:nvPr>
        </p:nvSpPr>
        <p:spPr>
          <a:xfrm>
            <a:off x="132920" y="1225905"/>
            <a:ext cx="8777399" cy="4525963"/>
          </a:xfrm>
        </p:spPr>
        <p:txBody>
          <a:bodyPr/>
          <a:lstStyle/>
          <a:p>
            <a:r>
              <a:rPr lang="en-US" dirty="0" smtClean="0">
                <a:solidFill>
                  <a:srgbClr val="0000FF"/>
                </a:solidFill>
              </a:rPr>
              <a:t>Additional argument-related rubric dimensions</a:t>
            </a:r>
          </a:p>
          <a:p>
            <a:pPr lvl="1"/>
            <a:r>
              <a:rPr lang="en-US" b="1" dirty="0" smtClean="0">
                <a:solidFill>
                  <a:srgbClr val="0000FF"/>
                </a:solidFill>
              </a:rPr>
              <a:t>Organization</a:t>
            </a:r>
          </a:p>
          <a:p>
            <a:pPr lvl="2"/>
            <a:endParaRPr lang="en-US" dirty="0" smtClean="0">
              <a:solidFill>
                <a:srgbClr val="0000FF"/>
              </a:solidFill>
            </a:endParaRPr>
          </a:p>
        </p:txBody>
      </p:sp>
      <p:sp>
        <p:nvSpPr>
          <p:cNvPr id="7" name="Rectangle 6"/>
          <p:cNvSpPr/>
          <p:nvPr/>
        </p:nvSpPr>
        <p:spPr>
          <a:xfrm>
            <a:off x="813232" y="4401235"/>
            <a:ext cx="2280933" cy="1200329"/>
          </a:xfrm>
          <a:prstGeom prst="rect">
            <a:avLst/>
          </a:prstGeom>
        </p:spPr>
        <p:txBody>
          <a:bodyPr wrap="square">
            <a:spAutoFit/>
          </a:bodyPr>
          <a:lstStyle/>
          <a:p>
            <a:pPr marL="457200" indent="-457200">
              <a:buFont typeface="Arial"/>
              <a:buChar char="•"/>
            </a:pPr>
            <a:r>
              <a:rPr lang="en-US" dirty="0">
                <a:solidFill>
                  <a:schemeClr val="bg1"/>
                </a:solidFill>
              </a:rPr>
              <a:t>Evidence supports the key idea    (i.e., the thesis statement)</a:t>
            </a:r>
          </a:p>
        </p:txBody>
      </p:sp>
    </p:spTree>
    <p:extLst>
      <p:ext uri="{BB962C8B-B14F-4D97-AF65-F5344CB8AC3E}">
        <p14:creationId xmlns:p14="http://schemas.microsoft.com/office/powerpoint/2010/main" val="38471555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Argumentative Writing / Argument Mining</a:t>
            </a:r>
          </a:p>
          <a:p>
            <a:r>
              <a:rPr lang="en-US" dirty="0" smtClean="0"/>
              <a:t>Algorithms and Applications</a:t>
            </a:r>
          </a:p>
          <a:p>
            <a:pPr lvl="1"/>
            <a:r>
              <a:rPr lang="en-US" dirty="0"/>
              <a:t>Automated Writing Assessment</a:t>
            </a:r>
          </a:p>
          <a:p>
            <a:pPr lvl="1"/>
            <a:r>
              <a:rPr lang="en-US" b="1" i="1" dirty="0" smtClean="0"/>
              <a:t>Teaching with Diagramming and Peer Review</a:t>
            </a:r>
          </a:p>
          <a:p>
            <a:r>
              <a:rPr lang="en-US" dirty="0" smtClean="0"/>
              <a:t>Summary and Current Directions</a:t>
            </a:r>
            <a:endParaRPr lang="en-US" dirty="0"/>
          </a:p>
        </p:txBody>
      </p:sp>
    </p:spTree>
    <p:extLst>
      <p:ext uri="{BB962C8B-B14F-4D97-AF65-F5344CB8AC3E}">
        <p14:creationId xmlns:p14="http://schemas.microsoft.com/office/powerpoint/2010/main" val="34230328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260365074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214"/>
            <a:ext cx="9144000" cy="1325885"/>
          </a:xfrm>
        </p:spPr>
        <p:txBody>
          <a:bodyPr>
            <a:normAutofit/>
          </a:bodyPr>
          <a:lstStyle/>
          <a:p>
            <a:pPr marL="227013" indent="-227013"/>
            <a:r>
              <a:rPr lang="en-US" sz="4000" dirty="0"/>
              <a:t>Example </a:t>
            </a:r>
            <a:r>
              <a:rPr lang="en-US" sz="4000" dirty="0" smtClean="0"/>
              <a:t>Student Argument Diagram </a:t>
            </a:r>
            <a:br>
              <a:rPr lang="en-US" sz="4000" dirty="0" smtClean="0"/>
            </a:br>
            <a:r>
              <a:rPr lang="en-US" sz="3200" dirty="0" smtClean="0"/>
              <a:t>(input via the LASAD system [Pinkwart et al.]) </a:t>
            </a:r>
            <a:endParaRPr lang="en-US" sz="3200" dirty="0"/>
          </a:p>
        </p:txBody>
      </p:sp>
      <p:pic>
        <p:nvPicPr>
          <p:cNvPr id="4" name="Picture 3" descr="GroveD1.png"/>
          <p:cNvPicPr>
            <a:picLocks noChangeAspect="1"/>
          </p:cNvPicPr>
          <p:nvPr/>
        </p:nvPicPr>
        <p:blipFill rotWithShape="1">
          <a:blip r:embed="rId3">
            <a:extLst>
              <a:ext uri="{28A0092B-C50C-407E-A947-70E740481C1C}">
                <a14:useLocalDpi xmlns:a14="http://schemas.microsoft.com/office/drawing/2010/main" val="0"/>
              </a:ext>
            </a:extLst>
          </a:blip>
          <a:srcRect t="4624"/>
          <a:stretch/>
        </p:blipFill>
        <p:spPr>
          <a:xfrm>
            <a:off x="0" y="1777677"/>
            <a:ext cx="9144000" cy="4496123"/>
          </a:xfrm>
          <a:prstGeom prst="rect">
            <a:avLst/>
          </a:prstGeom>
        </p:spPr>
      </p:pic>
    </p:spTree>
    <p:extLst>
      <p:ext uri="{BB962C8B-B14F-4D97-AF65-F5344CB8AC3E}">
        <p14:creationId xmlns:p14="http://schemas.microsoft.com/office/powerpoint/2010/main" val="14364670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34412328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8"/>
            <a:ext cx="8229600" cy="1143000"/>
          </a:xfrm>
        </p:spPr>
        <p:txBody>
          <a:bodyPr/>
          <a:lstStyle/>
          <a:p>
            <a:r>
              <a:rPr lang="en-US" dirty="0" smtClean="0"/>
              <a:t>Research Question</a:t>
            </a:r>
            <a:endParaRPr lang="en-US" dirty="0"/>
          </a:p>
        </p:txBody>
      </p:sp>
      <p:sp>
        <p:nvSpPr>
          <p:cNvPr id="3" name="Content Placeholder 2"/>
          <p:cNvSpPr>
            <a:spLocks noGrp="1"/>
          </p:cNvSpPr>
          <p:nvPr>
            <p:ph idx="1"/>
          </p:nvPr>
        </p:nvSpPr>
        <p:spPr>
          <a:xfrm>
            <a:off x="75156" y="1583473"/>
            <a:ext cx="8993688" cy="5073805"/>
          </a:xfrm>
        </p:spPr>
        <p:txBody>
          <a:bodyPr>
            <a:normAutofit/>
          </a:bodyPr>
          <a:lstStyle/>
          <a:p>
            <a:r>
              <a:rPr lang="en-US" dirty="0" smtClean="0"/>
              <a:t>Can </a:t>
            </a:r>
            <a:r>
              <a:rPr lang="en-US" b="1" i="1" dirty="0" smtClean="0"/>
              <a:t>argument mining </a:t>
            </a:r>
            <a:r>
              <a:rPr lang="en-US" dirty="0" smtClean="0"/>
              <a:t>be used to better teach, assess, and understand </a:t>
            </a:r>
            <a:r>
              <a:rPr lang="en-US" b="1" i="1" dirty="0" smtClean="0"/>
              <a:t>argumentative writing</a:t>
            </a:r>
            <a:r>
              <a:rPr lang="en-US" dirty="0" smtClean="0"/>
              <a:t>?</a:t>
            </a:r>
          </a:p>
          <a:p>
            <a:endParaRPr lang="en-US" dirty="0"/>
          </a:p>
          <a:p>
            <a:r>
              <a:rPr lang="en-US" b="1" dirty="0" smtClean="0"/>
              <a:t>Approach:</a:t>
            </a:r>
            <a:r>
              <a:rPr lang="en-US" dirty="0" smtClean="0"/>
              <a:t> Technology design and evaluation</a:t>
            </a:r>
          </a:p>
          <a:p>
            <a:pPr lvl="1"/>
            <a:r>
              <a:rPr lang="en-US" dirty="0" smtClean="0"/>
              <a:t>System enhancements that improve </a:t>
            </a:r>
            <a:r>
              <a:rPr lang="en-US" dirty="0" smtClean="0">
                <a:solidFill>
                  <a:srgbClr val="C00000"/>
                </a:solidFill>
              </a:rPr>
              <a:t>student</a:t>
            </a:r>
            <a:r>
              <a:rPr lang="en-US" dirty="0" smtClean="0"/>
              <a:t> learning</a:t>
            </a:r>
          </a:p>
          <a:p>
            <a:pPr lvl="1"/>
            <a:r>
              <a:rPr lang="en-US" dirty="0" smtClean="0"/>
              <a:t>Argument analytics for </a:t>
            </a:r>
            <a:r>
              <a:rPr lang="en-US" dirty="0" smtClean="0">
                <a:solidFill>
                  <a:srgbClr val="C00000"/>
                </a:solidFill>
              </a:rPr>
              <a:t>teachers</a:t>
            </a:r>
            <a:endParaRPr lang="en-US" dirty="0" smtClean="0"/>
          </a:p>
          <a:p>
            <a:pPr lvl="1"/>
            <a:r>
              <a:rPr lang="en-US" dirty="0" smtClean="0"/>
              <a:t>Experimental platforms to test </a:t>
            </a:r>
            <a:r>
              <a:rPr lang="en-US" dirty="0" smtClean="0">
                <a:solidFill>
                  <a:srgbClr val="C00000"/>
                </a:solidFill>
              </a:rPr>
              <a:t>research </a:t>
            </a:r>
            <a:r>
              <a:rPr lang="en-US" dirty="0" smtClean="0"/>
              <a:t>predictions</a:t>
            </a:r>
          </a:p>
        </p:txBody>
      </p:sp>
    </p:spTree>
    <p:extLst>
      <p:ext uri="{BB962C8B-B14F-4D97-AF65-F5344CB8AC3E}">
        <p14:creationId xmlns:p14="http://schemas.microsoft.com/office/powerpoint/2010/main" val="404648415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Diagram before Writing?</a:t>
            </a:r>
            <a:endParaRPr lang="en-US" dirty="0"/>
          </a:p>
        </p:txBody>
      </p:sp>
      <p:sp>
        <p:nvSpPr>
          <p:cNvPr id="3" name="Content Placeholder 2"/>
          <p:cNvSpPr>
            <a:spLocks noGrp="1"/>
          </p:cNvSpPr>
          <p:nvPr>
            <p:ph idx="1"/>
          </p:nvPr>
        </p:nvSpPr>
        <p:spPr>
          <a:xfrm>
            <a:off x="254000" y="1600200"/>
            <a:ext cx="8734778" cy="4999193"/>
          </a:xfrm>
        </p:spPr>
        <p:txBody>
          <a:bodyPr>
            <a:normAutofit fontScale="92500" lnSpcReduction="10000"/>
          </a:bodyPr>
          <a:lstStyle/>
          <a:p>
            <a:r>
              <a:rPr lang="en-US" dirty="0"/>
              <a:t>Argument diagramming </a:t>
            </a:r>
            <a:r>
              <a:rPr lang="en-US" dirty="0" smtClean="0"/>
              <a:t>can improve essays</a:t>
            </a:r>
          </a:p>
          <a:p>
            <a:pPr lvl="1"/>
            <a:r>
              <a:rPr lang="en-US" dirty="0" smtClean="0"/>
              <a:t>more support and opposition; increased relevance </a:t>
            </a:r>
            <a:r>
              <a:rPr lang="en-US" dirty="0"/>
              <a:t>of citations </a:t>
            </a:r>
            <a:r>
              <a:rPr lang="en-US" sz="2400" dirty="0"/>
              <a:t>[Ashley et al., 2014</a:t>
            </a:r>
            <a:r>
              <a:rPr lang="en-US" sz="2400" dirty="0" smtClean="0"/>
              <a:t>]</a:t>
            </a:r>
          </a:p>
          <a:p>
            <a:pPr lvl="1"/>
            <a:r>
              <a:rPr lang="en-US" dirty="0" smtClean="0"/>
              <a:t>more supporting premises, evidence, explicit relations; increased accuracy </a:t>
            </a:r>
            <a:r>
              <a:rPr lang="en-US" sz="2600" dirty="0" smtClean="0"/>
              <a:t>[Harrell &amp; Wetzel, 2013]</a:t>
            </a:r>
          </a:p>
          <a:p>
            <a:pPr lvl="1"/>
            <a:endParaRPr lang="en-US" dirty="0" smtClean="0"/>
          </a:p>
          <a:p>
            <a:r>
              <a:rPr lang="en-US" dirty="0" smtClean="0"/>
              <a:t>Features extracted from argument diagrams can predict essays grades </a:t>
            </a:r>
            <a:r>
              <a:rPr lang="en-US" sz="2800" dirty="0" smtClean="0"/>
              <a:t>[Lynch et al., 2014]</a:t>
            </a:r>
          </a:p>
          <a:p>
            <a:endParaRPr lang="en-US" dirty="0"/>
          </a:p>
          <a:p>
            <a:r>
              <a:rPr lang="en-US" b="1" dirty="0" smtClean="0"/>
              <a:t>Our research: </a:t>
            </a:r>
            <a:r>
              <a:rPr lang="en-US" dirty="0" smtClean="0"/>
              <a:t>Can argument diagram constructs be </a:t>
            </a:r>
            <a:r>
              <a:rPr lang="en-US" i="1" dirty="0" smtClean="0">
                <a:solidFill>
                  <a:srgbClr val="0000FF"/>
                </a:solidFill>
              </a:rPr>
              <a:t>mined</a:t>
            </a:r>
            <a:r>
              <a:rPr lang="en-US" dirty="0" smtClean="0"/>
              <a:t> directly from essays?</a:t>
            </a:r>
          </a:p>
          <a:p>
            <a:pPr marL="0" indent="0">
              <a:buNone/>
            </a:pPr>
            <a:endParaRPr lang="en-US" dirty="0" smtClean="0"/>
          </a:p>
          <a:p>
            <a:endParaRPr lang="en-US" dirty="0"/>
          </a:p>
        </p:txBody>
      </p:sp>
    </p:spTree>
    <p:extLst>
      <p:ext uri="{BB962C8B-B14F-4D97-AF65-F5344CB8AC3E}">
        <p14:creationId xmlns:p14="http://schemas.microsoft.com/office/powerpoint/2010/main" val="3999882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7" y="1269891"/>
            <a:ext cx="4256715" cy="5291213"/>
          </a:xfrm>
        </p:spPr>
        <p:txBody>
          <a:bodyPr>
            <a:noAutofit/>
          </a:bodyPr>
          <a:lstStyle/>
          <a:p>
            <a:pPr marL="0" indent="0">
              <a:buNone/>
            </a:pPr>
            <a:r>
              <a:rPr lang="en-US" sz="2800" dirty="0" smtClean="0">
                <a:solidFill>
                  <a:srgbClr val="0000FF"/>
                </a:solidFill>
              </a:rPr>
              <a:t>Written Essay Excerpt:</a:t>
            </a:r>
          </a:p>
          <a:p>
            <a:pPr marL="0" indent="0">
              <a:buNone/>
            </a:pPr>
            <a:r>
              <a:rPr lang="en-US" sz="2800" dirty="0" smtClean="0"/>
              <a:t>There </a:t>
            </a:r>
            <a:r>
              <a:rPr lang="en-US" sz="2800" dirty="0"/>
              <a:t>have been many studies which indicate that people do drive differently at different times of day and that it does have an impact on driving risk. Reimer et al (2007) found that time of day did influence driving speed, reaction time, and speed variability measures.</a:t>
            </a:r>
          </a:p>
        </p:txBody>
      </p:sp>
      <p:sp>
        <p:nvSpPr>
          <p:cNvPr id="5" name="Rectangle 4"/>
          <p:cNvSpPr/>
          <p:nvPr/>
        </p:nvSpPr>
        <p:spPr>
          <a:xfrm>
            <a:off x="0" y="176373"/>
            <a:ext cx="9144000" cy="584776"/>
          </a:xfrm>
          <a:prstGeom prst="rect">
            <a:avLst/>
          </a:prstGeom>
        </p:spPr>
        <p:txBody>
          <a:bodyPr wrap="square">
            <a:spAutoFit/>
          </a:bodyPr>
          <a:lstStyle/>
          <a:p>
            <a:pPr algn="ctr"/>
            <a:r>
              <a:rPr lang="en-US" sz="3200" b="1" dirty="0"/>
              <a:t>Audience </a:t>
            </a:r>
            <a:r>
              <a:rPr lang="en-US" sz="3200" b="1" dirty="0" smtClean="0"/>
              <a:t>Participation: Argument Mining</a:t>
            </a:r>
            <a:endParaRPr lang="en-US" sz="3200" b="1" dirty="0"/>
          </a:p>
        </p:txBody>
      </p:sp>
      <p:sp>
        <p:nvSpPr>
          <p:cNvPr id="6" name="Rectangle 5"/>
          <p:cNvSpPr/>
          <p:nvPr/>
        </p:nvSpPr>
        <p:spPr>
          <a:xfrm>
            <a:off x="4574206" y="1269891"/>
            <a:ext cx="4569794" cy="5262980"/>
          </a:xfrm>
          <a:prstGeom prst="rect">
            <a:avLst/>
          </a:prstGeom>
        </p:spPr>
        <p:txBody>
          <a:bodyPr wrap="square">
            <a:spAutoFit/>
          </a:bodyPr>
          <a:lstStyle/>
          <a:p>
            <a:r>
              <a:rPr lang="en-US" sz="2800" dirty="0" smtClean="0">
                <a:solidFill>
                  <a:srgbClr val="0000FF"/>
                </a:solidFill>
              </a:rPr>
              <a:t>Argument Diagram Ontology:</a:t>
            </a:r>
          </a:p>
          <a:p>
            <a:endParaRPr lang="en-US" sz="2800" dirty="0" smtClean="0">
              <a:solidFill>
                <a:srgbClr val="0000FF"/>
              </a:solidFill>
            </a:endParaRPr>
          </a:p>
          <a:p>
            <a:r>
              <a:rPr lang="en-US" sz="2800" dirty="0" smtClean="0">
                <a:solidFill>
                  <a:srgbClr val="FF6600"/>
                </a:solidFill>
              </a:rPr>
              <a:t>Node </a:t>
            </a:r>
            <a:r>
              <a:rPr lang="en-US" sz="2800" dirty="0">
                <a:solidFill>
                  <a:srgbClr val="FF6600"/>
                </a:solidFill>
              </a:rPr>
              <a:t>T</a:t>
            </a:r>
            <a:r>
              <a:rPr lang="en-US" sz="2800" dirty="0" smtClean="0">
                <a:solidFill>
                  <a:srgbClr val="FF6600"/>
                </a:solidFill>
              </a:rPr>
              <a:t>ypes</a:t>
            </a:r>
          </a:p>
          <a:p>
            <a:pPr marL="914400" lvl="1" indent="-457200">
              <a:buFont typeface="Arial"/>
              <a:buChar char="•"/>
            </a:pPr>
            <a:r>
              <a:rPr lang="en-US" sz="2800" dirty="0" smtClean="0"/>
              <a:t>Current Study</a:t>
            </a:r>
          </a:p>
          <a:p>
            <a:pPr marL="914400" lvl="1" indent="-457200">
              <a:buFont typeface="Arial"/>
              <a:buChar char="•"/>
            </a:pPr>
            <a:r>
              <a:rPr lang="en-US" sz="2800" dirty="0" smtClean="0"/>
              <a:t>Hypothesis</a:t>
            </a:r>
          </a:p>
          <a:p>
            <a:pPr marL="914400" lvl="1" indent="-457200">
              <a:buFont typeface="Arial"/>
              <a:buChar char="•"/>
            </a:pPr>
            <a:r>
              <a:rPr lang="en-US" sz="2800" dirty="0" smtClean="0"/>
              <a:t>Claim</a:t>
            </a:r>
          </a:p>
          <a:p>
            <a:pPr marL="914400" lvl="1" indent="-457200">
              <a:buFont typeface="Arial"/>
              <a:buChar char="•"/>
            </a:pPr>
            <a:r>
              <a:rPr lang="en-US" sz="2800" dirty="0" smtClean="0"/>
              <a:t>Citation</a:t>
            </a:r>
          </a:p>
          <a:p>
            <a:r>
              <a:rPr lang="en-US" sz="2800" dirty="0" smtClean="0">
                <a:solidFill>
                  <a:srgbClr val="FF6600"/>
                </a:solidFill>
              </a:rPr>
              <a:t>Arc Types</a:t>
            </a:r>
          </a:p>
          <a:p>
            <a:pPr marL="914400" lvl="1" indent="-457200">
              <a:buFont typeface="Arial"/>
              <a:buChar char="•"/>
            </a:pPr>
            <a:r>
              <a:rPr lang="en-US" sz="2800" dirty="0" smtClean="0"/>
              <a:t>Supports</a:t>
            </a:r>
          </a:p>
          <a:p>
            <a:pPr marL="914400" lvl="1" indent="-457200">
              <a:buFont typeface="Arial"/>
              <a:buChar char="•"/>
            </a:pPr>
            <a:r>
              <a:rPr lang="en-US" sz="2800" dirty="0" smtClean="0"/>
              <a:t>Opposes</a:t>
            </a:r>
          </a:p>
          <a:p>
            <a:endParaRPr lang="en-US" sz="2800" dirty="0" smtClean="0"/>
          </a:p>
          <a:p>
            <a:endParaRPr lang="en-US" sz="2800" dirty="0"/>
          </a:p>
        </p:txBody>
      </p:sp>
    </p:spTree>
    <p:extLst>
      <p:ext uri="{BB962C8B-B14F-4D97-AF65-F5344CB8AC3E}">
        <p14:creationId xmlns:p14="http://schemas.microsoft.com/office/powerpoint/2010/main" val="241650329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6" y="1447342"/>
            <a:ext cx="3559928" cy="4996179"/>
          </a:xfrm>
        </p:spPr>
        <p:txBody>
          <a:bodyPr>
            <a:normAutofit fontScale="85000" lnSpcReduction="10000"/>
          </a:bodyPr>
          <a:lstStyle/>
          <a:p>
            <a:pPr marL="0" indent="0">
              <a:buNone/>
            </a:pPr>
            <a:r>
              <a:rPr lang="en-US" dirty="0" smtClean="0">
                <a:solidFill>
                  <a:schemeClr val="tx2">
                    <a:lumMod val="40000"/>
                    <a:lumOff val="60000"/>
                  </a:schemeClr>
                </a:solidFill>
              </a:rPr>
              <a:t>There </a:t>
            </a:r>
            <a:r>
              <a:rPr lang="en-US" dirty="0">
                <a:solidFill>
                  <a:schemeClr val="tx2">
                    <a:lumMod val="40000"/>
                    <a:lumOff val="60000"/>
                  </a:schemeClr>
                </a:solidFill>
              </a:rPr>
              <a:t>have been many studies which indicate that people do drive </a:t>
            </a:r>
            <a:r>
              <a:rPr lang="en-US" dirty="0" smtClean="0">
                <a:solidFill>
                  <a:schemeClr val="tx2">
                    <a:lumMod val="40000"/>
                    <a:lumOff val="60000"/>
                  </a:schemeClr>
                </a:solidFill>
              </a:rPr>
              <a:t>differently at </a:t>
            </a:r>
            <a:r>
              <a:rPr lang="en-US" dirty="0">
                <a:solidFill>
                  <a:schemeClr val="tx2">
                    <a:lumMod val="40000"/>
                    <a:lumOff val="60000"/>
                  </a:schemeClr>
                </a:solidFill>
              </a:rPr>
              <a:t>different times of day </a:t>
            </a:r>
            <a:r>
              <a:rPr lang="en-US" dirty="0" smtClean="0">
                <a:solidFill>
                  <a:schemeClr val="tx2">
                    <a:lumMod val="40000"/>
                    <a:lumOff val="60000"/>
                  </a:schemeClr>
                </a:solidFill>
              </a:rPr>
              <a:t>and that </a:t>
            </a:r>
            <a:r>
              <a:rPr lang="en-US" dirty="0">
                <a:solidFill>
                  <a:schemeClr val="tx2">
                    <a:lumMod val="40000"/>
                    <a:lumOff val="60000"/>
                  </a:schemeClr>
                </a:solidFill>
              </a:rPr>
              <a:t>it does have an impact </a:t>
            </a:r>
            <a:r>
              <a:rPr lang="en-US" dirty="0" smtClean="0">
                <a:solidFill>
                  <a:schemeClr val="tx2">
                    <a:lumMod val="40000"/>
                    <a:lumOff val="60000"/>
                  </a:schemeClr>
                </a:solidFill>
              </a:rPr>
              <a:t>on driving risk. [Claim]</a:t>
            </a:r>
          </a:p>
          <a:p>
            <a:pPr marL="0" indent="0">
              <a:buNone/>
            </a:pPr>
            <a:r>
              <a:rPr lang="en-US" dirty="0" smtClean="0">
                <a:solidFill>
                  <a:schemeClr val="accent6"/>
                </a:solidFill>
              </a:rPr>
              <a:t>Reimer </a:t>
            </a:r>
            <a:r>
              <a:rPr lang="en-US" dirty="0">
                <a:solidFill>
                  <a:schemeClr val="accent6"/>
                </a:solidFill>
              </a:rPr>
              <a:t>et al (2007) found that time of day did influence </a:t>
            </a:r>
            <a:r>
              <a:rPr lang="en-US" dirty="0" smtClean="0">
                <a:solidFill>
                  <a:schemeClr val="accent6"/>
                </a:solidFill>
              </a:rPr>
              <a:t>driving speed</a:t>
            </a:r>
            <a:r>
              <a:rPr lang="en-US" dirty="0">
                <a:solidFill>
                  <a:schemeClr val="accent6"/>
                </a:solidFill>
              </a:rPr>
              <a:t>, </a:t>
            </a:r>
            <a:r>
              <a:rPr lang="en-US" dirty="0" smtClean="0">
                <a:solidFill>
                  <a:schemeClr val="accent6"/>
                </a:solidFill>
              </a:rPr>
              <a:t>reaction time</a:t>
            </a:r>
            <a:r>
              <a:rPr lang="en-US" dirty="0">
                <a:solidFill>
                  <a:schemeClr val="accent6"/>
                </a:solidFill>
              </a:rPr>
              <a:t>, and speed variability </a:t>
            </a:r>
            <a:r>
              <a:rPr lang="en-US" dirty="0" smtClean="0">
                <a:solidFill>
                  <a:schemeClr val="accent6"/>
                </a:solidFill>
              </a:rPr>
              <a:t>measures… [Citation]</a:t>
            </a:r>
          </a:p>
          <a:p>
            <a:pPr marL="0" indent="0">
              <a:buNone/>
            </a:pPr>
            <a:endParaRPr lang="en-US" dirty="0" smtClean="0">
              <a:solidFill>
                <a:srgbClr val="008000"/>
              </a:solidFill>
            </a:endParaRPr>
          </a:p>
        </p:txBody>
      </p:sp>
      <p:pic>
        <p:nvPicPr>
          <p:cNvPr id="4" name="Picture 3"/>
          <p:cNvPicPr>
            <a:picLocks noChangeAspect="1"/>
          </p:cNvPicPr>
          <p:nvPr/>
        </p:nvPicPr>
        <p:blipFill>
          <a:blip r:embed="rId2"/>
          <a:stretch>
            <a:fillRect/>
          </a:stretch>
        </p:blipFill>
        <p:spPr>
          <a:xfrm>
            <a:off x="5373810" y="584775"/>
            <a:ext cx="3268969" cy="6140534"/>
          </a:xfrm>
          <a:prstGeom prst="rect">
            <a:avLst/>
          </a:prstGeom>
        </p:spPr>
      </p:pic>
      <p:sp>
        <p:nvSpPr>
          <p:cNvPr id="5" name="Rectangle 4"/>
          <p:cNvSpPr/>
          <p:nvPr/>
        </p:nvSpPr>
        <p:spPr>
          <a:xfrm>
            <a:off x="0" y="-1"/>
            <a:ext cx="9144000" cy="584776"/>
          </a:xfrm>
          <a:prstGeom prst="rect">
            <a:avLst/>
          </a:prstGeom>
        </p:spPr>
        <p:txBody>
          <a:bodyPr wrap="square">
            <a:spAutoFit/>
          </a:bodyPr>
          <a:lstStyle/>
          <a:p>
            <a:pPr algn="ctr"/>
            <a:r>
              <a:rPr lang="en-US" sz="3200" b="1" dirty="0" smtClean="0"/>
              <a:t>Example Argument Mining Output</a:t>
            </a:r>
            <a:endParaRPr lang="en-US" sz="3200" b="1" dirty="0"/>
          </a:p>
        </p:txBody>
      </p:sp>
      <p:cxnSp>
        <p:nvCxnSpPr>
          <p:cNvPr id="6" name="Straight Arrow Connector 5"/>
          <p:cNvCxnSpPr/>
          <p:nvPr/>
        </p:nvCxnSpPr>
        <p:spPr>
          <a:xfrm>
            <a:off x="3712793" y="2222310"/>
            <a:ext cx="1778605" cy="1293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609978" y="4538686"/>
            <a:ext cx="1975491" cy="11993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24141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06" y="1447342"/>
            <a:ext cx="3559928" cy="4996179"/>
          </a:xfrm>
        </p:spPr>
        <p:txBody>
          <a:bodyPr>
            <a:normAutofit fontScale="77500" lnSpcReduction="20000"/>
          </a:bodyPr>
          <a:lstStyle/>
          <a:p>
            <a:pPr marL="0" indent="0">
              <a:buNone/>
            </a:pPr>
            <a:r>
              <a:rPr lang="en-US" dirty="0" smtClean="0">
                <a:solidFill>
                  <a:schemeClr val="tx2">
                    <a:lumMod val="40000"/>
                    <a:lumOff val="60000"/>
                  </a:schemeClr>
                </a:solidFill>
              </a:rPr>
              <a:t>There </a:t>
            </a:r>
            <a:r>
              <a:rPr lang="en-US" dirty="0">
                <a:solidFill>
                  <a:schemeClr val="tx2">
                    <a:lumMod val="40000"/>
                    <a:lumOff val="60000"/>
                  </a:schemeClr>
                </a:solidFill>
              </a:rPr>
              <a:t>have been many studies which indicate that people do drive </a:t>
            </a:r>
            <a:r>
              <a:rPr lang="en-US" dirty="0" smtClean="0">
                <a:solidFill>
                  <a:schemeClr val="tx2">
                    <a:lumMod val="40000"/>
                    <a:lumOff val="60000"/>
                  </a:schemeClr>
                </a:solidFill>
              </a:rPr>
              <a:t>differently at </a:t>
            </a:r>
            <a:r>
              <a:rPr lang="en-US" dirty="0">
                <a:solidFill>
                  <a:schemeClr val="tx2">
                    <a:lumMod val="40000"/>
                    <a:lumOff val="60000"/>
                  </a:schemeClr>
                </a:solidFill>
              </a:rPr>
              <a:t>different times of day </a:t>
            </a:r>
            <a:r>
              <a:rPr lang="en-US" dirty="0" smtClean="0">
                <a:solidFill>
                  <a:schemeClr val="tx2">
                    <a:lumMod val="40000"/>
                    <a:lumOff val="60000"/>
                  </a:schemeClr>
                </a:solidFill>
              </a:rPr>
              <a:t>and that </a:t>
            </a:r>
            <a:r>
              <a:rPr lang="en-US" dirty="0">
                <a:solidFill>
                  <a:schemeClr val="tx2">
                    <a:lumMod val="40000"/>
                    <a:lumOff val="60000"/>
                  </a:schemeClr>
                </a:solidFill>
              </a:rPr>
              <a:t>it does have an impact </a:t>
            </a:r>
            <a:r>
              <a:rPr lang="en-US" dirty="0" smtClean="0">
                <a:solidFill>
                  <a:schemeClr val="tx2">
                    <a:lumMod val="40000"/>
                    <a:lumOff val="60000"/>
                  </a:schemeClr>
                </a:solidFill>
              </a:rPr>
              <a:t>on driving risk. [Claim]</a:t>
            </a:r>
          </a:p>
          <a:p>
            <a:pPr marL="0" indent="0">
              <a:buNone/>
            </a:pPr>
            <a:r>
              <a:rPr lang="en-US" dirty="0" smtClean="0">
                <a:solidFill>
                  <a:schemeClr val="accent6"/>
                </a:solidFill>
              </a:rPr>
              <a:t>Reimer </a:t>
            </a:r>
            <a:r>
              <a:rPr lang="en-US" dirty="0">
                <a:solidFill>
                  <a:schemeClr val="accent6"/>
                </a:solidFill>
              </a:rPr>
              <a:t>et al (2007) found that time of day did influence </a:t>
            </a:r>
            <a:r>
              <a:rPr lang="en-US" dirty="0" smtClean="0">
                <a:solidFill>
                  <a:schemeClr val="accent6"/>
                </a:solidFill>
              </a:rPr>
              <a:t>driving speed</a:t>
            </a:r>
            <a:r>
              <a:rPr lang="en-US" dirty="0">
                <a:solidFill>
                  <a:schemeClr val="accent6"/>
                </a:solidFill>
              </a:rPr>
              <a:t>, </a:t>
            </a:r>
            <a:r>
              <a:rPr lang="en-US" dirty="0" smtClean="0">
                <a:solidFill>
                  <a:schemeClr val="accent6"/>
                </a:solidFill>
              </a:rPr>
              <a:t>reaction time</a:t>
            </a:r>
            <a:r>
              <a:rPr lang="en-US" dirty="0">
                <a:solidFill>
                  <a:schemeClr val="accent6"/>
                </a:solidFill>
              </a:rPr>
              <a:t>, and speed variability </a:t>
            </a:r>
            <a:r>
              <a:rPr lang="en-US" dirty="0" smtClean="0">
                <a:solidFill>
                  <a:schemeClr val="accent6"/>
                </a:solidFill>
              </a:rPr>
              <a:t>measures… [Citation]</a:t>
            </a:r>
          </a:p>
          <a:p>
            <a:pPr marL="0" indent="0">
              <a:buNone/>
            </a:pPr>
            <a:endParaRPr lang="en-US" dirty="0" smtClean="0">
              <a:solidFill>
                <a:srgbClr val="008000"/>
              </a:solidFill>
            </a:endParaRPr>
          </a:p>
          <a:p>
            <a:pPr marL="0" indent="0">
              <a:buNone/>
            </a:pPr>
            <a:r>
              <a:rPr lang="en-US" dirty="0" smtClean="0">
                <a:solidFill>
                  <a:srgbClr val="008000"/>
                </a:solidFill>
              </a:rPr>
              <a:t>Citation supports Claim</a:t>
            </a:r>
            <a:endParaRPr lang="en-US" dirty="0">
              <a:solidFill>
                <a:srgbClr val="008000"/>
              </a:solidFill>
            </a:endParaRPr>
          </a:p>
        </p:txBody>
      </p:sp>
      <p:pic>
        <p:nvPicPr>
          <p:cNvPr id="4" name="Picture 3"/>
          <p:cNvPicPr>
            <a:picLocks noChangeAspect="1"/>
          </p:cNvPicPr>
          <p:nvPr/>
        </p:nvPicPr>
        <p:blipFill>
          <a:blip r:embed="rId2"/>
          <a:stretch>
            <a:fillRect/>
          </a:stretch>
        </p:blipFill>
        <p:spPr>
          <a:xfrm>
            <a:off x="5373810" y="584775"/>
            <a:ext cx="3268969" cy="6140534"/>
          </a:xfrm>
          <a:prstGeom prst="rect">
            <a:avLst/>
          </a:prstGeom>
        </p:spPr>
      </p:pic>
      <p:sp>
        <p:nvSpPr>
          <p:cNvPr id="5" name="Rectangle 4"/>
          <p:cNvSpPr/>
          <p:nvPr/>
        </p:nvSpPr>
        <p:spPr>
          <a:xfrm>
            <a:off x="0" y="-1"/>
            <a:ext cx="9144000" cy="584776"/>
          </a:xfrm>
          <a:prstGeom prst="rect">
            <a:avLst/>
          </a:prstGeom>
        </p:spPr>
        <p:txBody>
          <a:bodyPr wrap="square">
            <a:spAutoFit/>
          </a:bodyPr>
          <a:lstStyle/>
          <a:p>
            <a:pPr algn="ctr"/>
            <a:r>
              <a:rPr lang="en-US" sz="3200" b="1" dirty="0" smtClean="0"/>
              <a:t>Example Argument Mining Output</a:t>
            </a:r>
            <a:endParaRPr lang="en-US" sz="3200" b="1" dirty="0"/>
          </a:p>
        </p:txBody>
      </p:sp>
      <p:cxnSp>
        <p:nvCxnSpPr>
          <p:cNvPr id="6" name="Straight Arrow Connector 5"/>
          <p:cNvCxnSpPr/>
          <p:nvPr/>
        </p:nvCxnSpPr>
        <p:spPr>
          <a:xfrm>
            <a:off x="3712793" y="2222310"/>
            <a:ext cx="1778605" cy="1293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712793" y="4715059"/>
            <a:ext cx="2049059" cy="1410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609978" y="4538686"/>
            <a:ext cx="1975491" cy="11993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06816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Audience Participation:  Essay Scoring (1 or 4?) </a:t>
            </a:r>
            <a:endParaRPr lang="en-US" sz="3200" b="1" dirty="0"/>
          </a:p>
        </p:txBody>
      </p:sp>
      <p:sp>
        <p:nvSpPr>
          <p:cNvPr id="3" name="Content Placeholder 2"/>
          <p:cNvSpPr>
            <a:spLocks noGrp="1"/>
          </p:cNvSpPr>
          <p:nvPr>
            <p:ph idx="1"/>
          </p:nvPr>
        </p:nvSpPr>
        <p:spPr>
          <a:xfrm>
            <a:off x="0" y="540880"/>
            <a:ext cx="9143999" cy="6317120"/>
          </a:xfrm>
        </p:spPr>
        <p:txBody>
          <a:bodyPr>
            <a:noAutofit/>
          </a:bodyPr>
          <a:lstStyle/>
          <a:p>
            <a:pPr marL="0" indent="0">
              <a:buNone/>
            </a:pPr>
            <a:r>
              <a:rPr lang="en-US" sz="1800" b="1" dirty="0"/>
              <a:t>Human Argument </a:t>
            </a:r>
            <a:r>
              <a:rPr lang="en-US" sz="1800" b="1" dirty="0" smtClean="0"/>
              <a:t>Mining</a:t>
            </a:r>
            <a:endParaRPr lang="en-US" sz="1800" b="1" dirty="0"/>
          </a:p>
          <a:p>
            <a:r>
              <a:rPr lang="en-US" sz="1800" b="1" dirty="0">
                <a:solidFill>
                  <a:schemeClr val="accent6">
                    <a:lumMod val="60000"/>
                    <a:lumOff val="40000"/>
                  </a:schemeClr>
                </a:solidFill>
              </a:rPr>
              <a:t>Hypothesis: 1, </a:t>
            </a:r>
            <a:r>
              <a:rPr lang="en-US" sz="1800" b="1" dirty="0">
                <a:solidFill>
                  <a:schemeClr val="accent3">
                    <a:lumMod val="75000"/>
                  </a:schemeClr>
                </a:solidFill>
              </a:rPr>
              <a:t>Supports: 2, </a:t>
            </a:r>
            <a:r>
              <a:rPr lang="en-US" sz="1800" b="1" dirty="0">
                <a:solidFill>
                  <a:srgbClr val="FF6600"/>
                </a:solidFill>
              </a:rPr>
              <a:t>Opposes: 1, </a:t>
            </a:r>
            <a:r>
              <a:rPr lang="en-US" sz="1800" b="1" dirty="0">
                <a:solidFill>
                  <a:srgbClr val="0000FF"/>
                </a:solidFill>
              </a:rPr>
              <a:t>Citation: 7 (6 unique)</a:t>
            </a:r>
          </a:p>
          <a:p>
            <a:pPr marL="0" indent="0">
              <a:buNone/>
            </a:pPr>
            <a:endParaRPr lang="en-US" sz="1200" dirty="0" smtClean="0"/>
          </a:p>
          <a:p>
            <a:pPr marL="0" indent="0">
              <a:buNone/>
            </a:pPr>
            <a:r>
              <a:rPr lang="en-US" sz="1200" dirty="0" smtClean="0"/>
              <a:t>Frequently</a:t>
            </a:r>
            <a:r>
              <a:rPr lang="en-US" sz="1200" dirty="0"/>
              <a:t>, people encounter situations in their environment where they can either choose to be </a:t>
            </a:r>
            <a:r>
              <a:rPr lang="en-US" sz="1200" dirty="0" err="1"/>
              <a:t>prosocial</a:t>
            </a:r>
            <a:r>
              <a:rPr lang="en-US" sz="1200" dirty="0"/>
              <a:t> or antisocial. It is therefore of great importance to study what makes people choose either response. Previous research has indicated that as group size increases, </a:t>
            </a:r>
            <a:r>
              <a:rPr lang="en-US" sz="1200" dirty="0" err="1"/>
              <a:t>prosocial</a:t>
            </a:r>
            <a:r>
              <a:rPr lang="en-US" sz="1200" dirty="0"/>
              <a:t> responses decrease, a phenomenon known as the bystander effect </a:t>
            </a:r>
            <a:r>
              <a:rPr lang="en-US" sz="1200" dirty="0" smtClean="0">
                <a:solidFill>
                  <a:srgbClr val="0000FF"/>
                </a:solidFill>
              </a:rPr>
              <a:t>(</a:t>
            </a:r>
            <a:r>
              <a:rPr lang="en-US" sz="1200" b="1" dirty="0">
                <a:solidFill>
                  <a:srgbClr val="0000FF"/>
                </a:solidFill>
              </a:rPr>
              <a:t>Fischer, Krueger, </a:t>
            </a:r>
            <a:r>
              <a:rPr lang="en-US" sz="1200" b="1" dirty="0" err="1">
                <a:solidFill>
                  <a:srgbClr val="0000FF"/>
                </a:solidFill>
              </a:rPr>
              <a:t>Greitemeyer</a:t>
            </a:r>
            <a:r>
              <a:rPr lang="en-US" sz="1200" b="1" dirty="0">
                <a:solidFill>
                  <a:srgbClr val="0000FF"/>
                </a:solidFill>
              </a:rPr>
              <a:t>, </a:t>
            </a:r>
            <a:r>
              <a:rPr lang="en-US" sz="1200" b="1" dirty="0" err="1">
                <a:solidFill>
                  <a:srgbClr val="0000FF"/>
                </a:solidFill>
              </a:rPr>
              <a:t>Vogrincic</a:t>
            </a:r>
            <a:r>
              <a:rPr lang="en-US" sz="1200" b="1" dirty="0">
                <a:solidFill>
                  <a:srgbClr val="0000FF"/>
                </a:solidFill>
              </a:rPr>
              <a:t>, </a:t>
            </a:r>
            <a:r>
              <a:rPr lang="en-US" sz="1200" b="1" dirty="0" err="1">
                <a:solidFill>
                  <a:srgbClr val="0000FF"/>
                </a:solidFill>
              </a:rPr>
              <a:t>Kastenmuller</a:t>
            </a:r>
            <a:r>
              <a:rPr lang="en-US" sz="1200" b="1" dirty="0">
                <a:solidFill>
                  <a:srgbClr val="0000FF"/>
                </a:solidFill>
              </a:rPr>
              <a:t>, Frey, </a:t>
            </a:r>
            <a:r>
              <a:rPr lang="en-US" sz="1200" b="1" dirty="0" err="1">
                <a:solidFill>
                  <a:srgbClr val="0000FF"/>
                </a:solidFill>
              </a:rPr>
              <a:t>Heene</a:t>
            </a:r>
            <a:r>
              <a:rPr lang="en-US" sz="1200" b="1" dirty="0">
                <a:solidFill>
                  <a:srgbClr val="0000FF"/>
                </a:solidFill>
              </a:rPr>
              <a:t>, </a:t>
            </a:r>
            <a:r>
              <a:rPr lang="en-US" sz="1200" b="1" dirty="0" err="1">
                <a:solidFill>
                  <a:srgbClr val="0000FF"/>
                </a:solidFill>
              </a:rPr>
              <a:t>Wicher</a:t>
            </a:r>
            <a:r>
              <a:rPr lang="en-US" sz="1200" b="1" dirty="0">
                <a:solidFill>
                  <a:srgbClr val="0000FF"/>
                </a:solidFill>
              </a:rPr>
              <a:t>, </a:t>
            </a:r>
            <a:r>
              <a:rPr lang="en-US" sz="1200" b="1" dirty="0" err="1">
                <a:solidFill>
                  <a:srgbClr val="0000FF"/>
                </a:solidFill>
              </a:rPr>
              <a:t>Kainbacher</a:t>
            </a:r>
            <a:r>
              <a:rPr lang="en-US" sz="1200" b="1" dirty="0">
                <a:solidFill>
                  <a:srgbClr val="0000FF"/>
                </a:solidFill>
              </a:rPr>
              <a:t>, 2011).</a:t>
            </a:r>
            <a:r>
              <a:rPr lang="en-US" sz="1200" dirty="0">
                <a:solidFill>
                  <a:srgbClr val="0000FF"/>
                </a:solidFill>
              </a:rPr>
              <a:t> </a:t>
            </a:r>
            <a:r>
              <a:rPr lang="en-US" sz="1200" dirty="0" smtClean="0"/>
              <a:t>In </a:t>
            </a:r>
            <a:r>
              <a:rPr lang="en-US" sz="1200" dirty="0"/>
              <a:t>our particular study, a participant sneezed on an elevator and noted whether or not somebody had a nice response such as “God bless you.” The nice response would be equivalent to a </a:t>
            </a:r>
            <a:r>
              <a:rPr lang="en-US" sz="1200" dirty="0" err="1"/>
              <a:t>prosocial</a:t>
            </a:r>
            <a:r>
              <a:rPr lang="en-US" sz="1200" dirty="0"/>
              <a:t> behavior. The results of this study can give insight into what makes people more or less likely to engage in </a:t>
            </a:r>
            <a:r>
              <a:rPr lang="en-US" sz="1200" dirty="0" err="1"/>
              <a:t>prosocial</a:t>
            </a:r>
            <a:r>
              <a:rPr lang="en-US" sz="1200" dirty="0"/>
              <a:t> behavior in different situations, so this study has good external validity. This research topic is worth of study because the results may show how likely people are to help others in a more critical situation, such as somebody getting mugged, etc. It is important to realize that sneezing on an elevator is not necessarily a dangerous situation to act </a:t>
            </a:r>
            <a:r>
              <a:rPr lang="en-US" sz="1200" dirty="0" err="1"/>
              <a:t>prosocially</a:t>
            </a:r>
            <a:r>
              <a:rPr lang="en-US" sz="1200" dirty="0"/>
              <a:t> in, but the result will lead to a better understanding of whether or not gender and group size contribute to </a:t>
            </a:r>
            <a:r>
              <a:rPr lang="en-US" sz="1200" dirty="0" err="1"/>
              <a:t>prosocial</a:t>
            </a:r>
            <a:r>
              <a:rPr lang="en-US" sz="1200" dirty="0"/>
              <a:t> responses</a:t>
            </a:r>
            <a:r>
              <a:rPr lang="en-US" sz="1200" dirty="0" smtClean="0"/>
              <a:t>. </a:t>
            </a:r>
          </a:p>
          <a:p>
            <a:pPr marL="0" indent="0">
              <a:buNone/>
            </a:pPr>
            <a:r>
              <a:rPr lang="en-US" sz="1200" b="1" dirty="0" smtClean="0">
                <a:solidFill>
                  <a:schemeClr val="accent3">
                    <a:lumMod val="75000"/>
                  </a:schemeClr>
                </a:solidFill>
              </a:rPr>
              <a:t>Previous </a:t>
            </a:r>
            <a:r>
              <a:rPr lang="en-US" sz="1200" b="1" dirty="0">
                <a:solidFill>
                  <a:schemeClr val="accent3">
                    <a:lumMod val="75000"/>
                  </a:schemeClr>
                </a:solidFill>
              </a:rPr>
              <a:t>research has shown that females seem to be more likely to engage in </a:t>
            </a:r>
            <a:r>
              <a:rPr lang="en-US" sz="1200" b="1" dirty="0" err="1">
                <a:solidFill>
                  <a:schemeClr val="accent3">
                    <a:lumMod val="75000"/>
                  </a:schemeClr>
                </a:solidFill>
              </a:rPr>
              <a:t>prosocial</a:t>
            </a:r>
            <a:r>
              <a:rPr lang="en-US" sz="1200" b="1" dirty="0">
                <a:solidFill>
                  <a:schemeClr val="accent3">
                    <a:lumMod val="75000"/>
                  </a:schemeClr>
                </a:solidFill>
              </a:rPr>
              <a:t> behavior as distance decreases,</a:t>
            </a:r>
            <a:r>
              <a:rPr lang="en-US" sz="1200" b="1" dirty="0">
                <a:solidFill>
                  <a:srgbClr val="0000FF"/>
                </a:solidFill>
              </a:rPr>
              <a:t> </a:t>
            </a:r>
            <a:r>
              <a:rPr lang="en-US" sz="1200" dirty="0" smtClean="0"/>
              <a:t>and</a:t>
            </a:r>
            <a:r>
              <a:rPr lang="en-US" sz="1200" dirty="0" smtClean="0">
                <a:solidFill>
                  <a:srgbClr val="0000FF"/>
                </a:solidFill>
              </a:rPr>
              <a:t> </a:t>
            </a:r>
            <a:r>
              <a:rPr lang="en-US" sz="1200" dirty="0"/>
              <a:t>this correlates to the hypothesis of this particular study </a:t>
            </a:r>
            <a:r>
              <a:rPr lang="en-US" sz="1200" b="1" dirty="0" smtClean="0">
                <a:solidFill>
                  <a:srgbClr val="0000FF"/>
                </a:solidFill>
              </a:rPr>
              <a:t>(</a:t>
            </a:r>
            <a:r>
              <a:rPr lang="en-US" sz="1200" b="1" dirty="0">
                <a:solidFill>
                  <a:srgbClr val="0000FF"/>
                </a:solidFill>
              </a:rPr>
              <a:t>McCullough, </a:t>
            </a:r>
            <a:r>
              <a:rPr lang="en-US" sz="1200" b="1" dirty="0" err="1">
                <a:solidFill>
                  <a:srgbClr val="0000FF"/>
                </a:solidFill>
              </a:rPr>
              <a:t>Tabak</a:t>
            </a:r>
            <a:r>
              <a:rPr lang="en-US" sz="1200" b="1" dirty="0">
                <a:solidFill>
                  <a:srgbClr val="0000FF"/>
                </a:solidFill>
              </a:rPr>
              <a:t>, 2010).</a:t>
            </a:r>
            <a:r>
              <a:rPr lang="en-US" sz="1200" dirty="0">
                <a:solidFill>
                  <a:srgbClr val="0000FF"/>
                </a:solidFill>
              </a:rPr>
              <a:t> </a:t>
            </a:r>
            <a:r>
              <a:rPr lang="en-US" sz="1200" dirty="0" smtClean="0"/>
              <a:t>From </a:t>
            </a:r>
            <a:r>
              <a:rPr lang="en-US" sz="1200" dirty="0"/>
              <a:t>this same previous research, it seems that females are more likely to do this because females tend to behave in more altruistic ways than males. In other words, females should give a nice response to a sneeze more often than males, and this was part of our hypothesis. Previous research has also indicated that people who have the knowledge of how to behave </a:t>
            </a:r>
            <a:r>
              <a:rPr lang="en-US" sz="1200" dirty="0" err="1"/>
              <a:t>prosocially</a:t>
            </a:r>
            <a:r>
              <a:rPr lang="en-US" sz="1200" dirty="0"/>
              <a:t> in a particular situation are more likely to do so </a:t>
            </a:r>
            <a:r>
              <a:rPr lang="en-US" sz="1200" b="1" dirty="0" smtClean="0">
                <a:solidFill>
                  <a:srgbClr val="0000FF"/>
                </a:solidFill>
              </a:rPr>
              <a:t>(</a:t>
            </a:r>
            <a:r>
              <a:rPr lang="en-US" sz="1200" b="1" dirty="0">
                <a:solidFill>
                  <a:srgbClr val="0000FF"/>
                </a:solidFill>
              </a:rPr>
              <a:t>Anker, </a:t>
            </a:r>
            <a:r>
              <a:rPr lang="en-US" sz="1200" b="1" dirty="0" err="1">
                <a:solidFill>
                  <a:srgbClr val="0000FF"/>
                </a:solidFill>
              </a:rPr>
              <a:t>Feeley</a:t>
            </a:r>
            <a:r>
              <a:rPr lang="en-US" sz="1200" b="1" dirty="0">
                <a:solidFill>
                  <a:srgbClr val="0000FF"/>
                </a:solidFill>
              </a:rPr>
              <a:t>, 2011)</a:t>
            </a:r>
            <a:r>
              <a:rPr lang="en-US" sz="1200" b="1" dirty="0"/>
              <a:t>. </a:t>
            </a:r>
            <a:r>
              <a:rPr lang="en-US" sz="1200" dirty="0" smtClean="0"/>
              <a:t>If </a:t>
            </a:r>
            <a:r>
              <a:rPr lang="en-US" sz="1200" dirty="0"/>
              <a:t>somebody in the elevator is from a certain religion or has recently moved and is not aware of what to say after somebody sneezes, then they most likely will not give a response at all, and this was not considered when putting together the results of the study. This should have been important to consider because knowledge of what to say after a sneeze could be a confounding variable in the results. Lastly, previous studies have shown that moral frames often determine whether or not people will give a </a:t>
            </a:r>
            <a:r>
              <a:rPr lang="en-US" sz="1200" dirty="0" err="1"/>
              <a:t>prosocial</a:t>
            </a:r>
            <a:r>
              <a:rPr lang="en-US" sz="1200" dirty="0"/>
              <a:t> response </a:t>
            </a:r>
            <a:r>
              <a:rPr lang="en-US" sz="1200" b="1" dirty="0" smtClean="0">
                <a:solidFill>
                  <a:srgbClr val="0000FF"/>
                </a:solidFill>
              </a:rPr>
              <a:t>(</a:t>
            </a:r>
            <a:r>
              <a:rPr lang="en-US" sz="1200" b="1" dirty="0" err="1">
                <a:solidFill>
                  <a:srgbClr val="0000FF"/>
                </a:solidFill>
              </a:rPr>
              <a:t>Thornberg</a:t>
            </a:r>
            <a:r>
              <a:rPr lang="en-US" sz="1200" b="1" dirty="0">
                <a:solidFill>
                  <a:srgbClr val="0000FF"/>
                </a:solidFill>
              </a:rPr>
              <a:t>, 2010)</a:t>
            </a:r>
            <a:r>
              <a:rPr lang="en-US" sz="1200" dirty="0">
                <a:solidFill>
                  <a:srgbClr val="0000FF"/>
                </a:solidFill>
              </a:rPr>
              <a:t>. </a:t>
            </a:r>
            <a:r>
              <a:rPr lang="en-US" sz="1200" dirty="0" smtClean="0"/>
              <a:t>Overall</a:t>
            </a:r>
            <a:r>
              <a:rPr lang="en-US" sz="1200" dirty="0"/>
              <a:t>, the better somebody’s moral frames are, the more likely they are to give a </a:t>
            </a:r>
            <a:r>
              <a:rPr lang="en-US" sz="1200" dirty="0" err="1"/>
              <a:t>prosocial</a:t>
            </a:r>
            <a:r>
              <a:rPr lang="en-US" sz="1200" dirty="0"/>
              <a:t> response. This correlates to our particular study because the people who didn’t give a response could possibly have negative moral frames. A future experiment could study this and the results would be interesting and could give additional information about what makes people behave </a:t>
            </a:r>
            <a:r>
              <a:rPr lang="en-US" sz="1200" dirty="0" err="1"/>
              <a:t>prosocially</a:t>
            </a:r>
            <a:r>
              <a:rPr lang="en-US" sz="1200" dirty="0"/>
              <a:t>.</a:t>
            </a:r>
          </a:p>
          <a:p>
            <a:pPr marL="0" indent="0">
              <a:buNone/>
            </a:pPr>
            <a:r>
              <a:rPr lang="en-US" sz="1200" b="1" dirty="0" smtClean="0">
                <a:solidFill>
                  <a:schemeClr val="accent6">
                    <a:lumMod val="60000"/>
                    <a:lumOff val="40000"/>
                  </a:schemeClr>
                </a:solidFill>
              </a:rPr>
              <a:t>In </a:t>
            </a:r>
            <a:r>
              <a:rPr lang="en-US" sz="1200" b="1" dirty="0">
                <a:solidFill>
                  <a:schemeClr val="accent6">
                    <a:lumMod val="60000"/>
                    <a:lumOff val="40000"/>
                  </a:schemeClr>
                </a:solidFill>
              </a:rPr>
              <a:t>our study, it was hypothesized that as group size increased, the likelihood of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would increase, and that females were more likely to give a </a:t>
            </a:r>
            <a:r>
              <a:rPr lang="en-US" sz="1200" b="1" dirty="0" err="1">
                <a:solidFill>
                  <a:schemeClr val="accent6">
                    <a:lumMod val="60000"/>
                    <a:lumOff val="40000"/>
                  </a:schemeClr>
                </a:solidFill>
              </a:rPr>
              <a:t>prosocial</a:t>
            </a:r>
            <a:r>
              <a:rPr lang="en-US" sz="1200" b="1" dirty="0">
                <a:solidFill>
                  <a:schemeClr val="accent6">
                    <a:lumMod val="60000"/>
                    <a:lumOff val="40000"/>
                  </a:schemeClr>
                </a:solidFill>
              </a:rPr>
              <a:t> response than </a:t>
            </a:r>
            <a:r>
              <a:rPr lang="en-US" sz="1200" b="1" dirty="0" smtClean="0">
                <a:solidFill>
                  <a:schemeClr val="accent6">
                    <a:lumMod val="60000"/>
                    <a:lumOff val="40000"/>
                  </a:schemeClr>
                </a:solidFill>
              </a:rPr>
              <a:t>males.</a:t>
            </a:r>
            <a:r>
              <a:rPr lang="en-US" sz="1200" dirty="0">
                <a:solidFill>
                  <a:srgbClr val="0000FF"/>
                </a:solidFill>
              </a:rPr>
              <a:t> </a:t>
            </a:r>
            <a:r>
              <a:rPr lang="en-US" sz="1200" b="1" dirty="0" smtClean="0">
                <a:solidFill>
                  <a:srgbClr val="0000FF"/>
                </a:solidFill>
              </a:rPr>
              <a:t>Previous </a:t>
            </a:r>
            <a:r>
              <a:rPr lang="en-US" sz="1200" b="1" dirty="0">
                <a:solidFill>
                  <a:srgbClr val="0000FF"/>
                </a:solidFill>
              </a:rPr>
              <a:t>research from McCullough, </a:t>
            </a:r>
            <a:r>
              <a:rPr lang="en-US" sz="1200" b="1" dirty="0" err="1">
                <a:solidFill>
                  <a:srgbClr val="0000FF"/>
                </a:solidFill>
              </a:rPr>
              <a:t>etc</a:t>
            </a:r>
            <a:r>
              <a:rPr lang="en-US" sz="1200" b="1" dirty="0">
                <a:solidFill>
                  <a:srgbClr val="0000FF"/>
                </a:solidFill>
              </a:rPr>
              <a:t> (2011) conflicted with the hypothesis that as group size increases, </a:t>
            </a:r>
            <a:r>
              <a:rPr lang="en-US" sz="1200" b="1" dirty="0" err="1">
                <a:solidFill>
                  <a:srgbClr val="0000FF"/>
                </a:solidFill>
              </a:rPr>
              <a:t>prosocial</a:t>
            </a:r>
            <a:r>
              <a:rPr lang="en-US" sz="1200" b="1" dirty="0">
                <a:solidFill>
                  <a:srgbClr val="0000FF"/>
                </a:solidFill>
              </a:rPr>
              <a:t> responses should </a:t>
            </a:r>
            <a:r>
              <a:rPr lang="en-US" sz="1200" b="1" dirty="0" smtClean="0">
                <a:solidFill>
                  <a:srgbClr val="0000FF"/>
                </a:solidFill>
              </a:rPr>
              <a:t>increase. McCullough’s </a:t>
            </a:r>
            <a:r>
              <a:rPr lang="en-US" sz="1200" b="1" dirty="0">
                <a:solidFill>
                  <a:srgbClr val="0000FF"/>
                </a:solidFill>
              </a:rPr>
              <a:t>study showed this to be the opposite </a:t>
            </a:r>
            <a:r>
              <a:rPr lang="en-US" sz="1200" dirty="0">
                <a:solidFill>
                  <a:srgbClr val="0000FF"/>
                </a:solidFill>
              </a:rPr>
              <a:t>– </a:t>
            </a:r>
            <a:r>
              <a:rPr lang="en-US" sz="1200" b="1" dirty="0" smtClean="0">
                <a:solidFill>
                  <a:srgbClr val="FF6600"/>
                </a:solidFill>
              </a:rPr>
              <a:t>as </a:t>
            </a:r>
            <a:r>
              <a:rPr lang="en-US" sz="1200" b="1" dirty="0">
                <a:solidFill>
                  <a:srgbClr val="FF6600"/>
                </a:solidFill>
              </a:rPr>
              <a:t>group size increases, </a:t>
            </a:r>
            <a:r>
              <a:rPr lang="en-US" sz="1200" b="1" dirty="0" err="1">
                <a:solidFill>
                  <a:srgbClr val="FF6600"/>
                </a:solidFill>
              </a:rPr>
              <a:t>prosocial</a:t>
            </a:r>
            <a:r>
              <a:rPr lang="en-US" sz="1200" b="1" dirty="0">
                <a:solidFill>
                  <a:srgbClr val="FF6600"/>
                </a:solidFill>
              </a:rPr>
              <a:t> behavior decreases, a phenomenon known as the bystander </a:t>
            </a:r>
            <a:r>
              <a:rPr lang="en-US" sz="1200" b="1" dirty="0" smtClean="0">
                <a:solidFill>
                  <a:srgbClr val="FF6600"/>
                </a:solidFill>
              </a:rPr>
              <a:t>effect.</a:t>
            </a:r>
            <a:r>
              <a:rPr lang="en-US" sz="1200" dirty="0">
                <a:solidFill>
                  <a:srgbClr val="0000FF"/>
                </a:solidFill>
              </a:rPr>
              <a:t> </a:t>
            </a:r>
            <a:r>
              <a:rPr lang="en-US" sz="1200" b="1" dirty="0" smtClean="0">
                <a:solidFill>
                  <a:schemeClr val="accent3">
                    <a:lumMod val="75000"/>
                  </a:schemeClr>
                </a:solidFill>
              </a:rPr>
              <a:t>Previous </a:t>
            </a:r>
            <a:r>
              <a:rPr lang="en-US" sz="1200" b="1" dirty="0">
                <a:solidFill>
                  <a:schemeClr val="accent3">
                    <a:lumMod val="75000"/>
                  </a:schemeClr>
                </a:solidFill>
              </a:rPr>
              <a:t>research about gender, however, showed that females are more likely to behave </a:t>
            </a:r>
            <a:r>
              <a:rPr lang="en-US" sz="1200" b="1" dirty="0" err="1">
                <a:solidFill>
                  <a:schemeClr val="accent3">
                    <a:lumMod val="75000"/>
                  </a:schemeClr>
                </a:solidFill>
              </a:rPr>
              <a:t>prosocially</a:t>
            </a:r>
            <a:r>
              <a:rPr lang="en-US" sz="1200" b="1" dirty="0">
                <a:solidFill>
                  <a:schemeClr val="accent3">
                    <a:lumMod val="75000"/>
                  </a:schemeClr>
                </a:solidFill>
              </a:rPr>
              <a:t> due to their nature and altruistic characteristics; </a:t>
            </a:r>
            <a:r>
              <a:rPr lang="en-US" sz="1200" dirty="0" smtClean="0"/>
              <a:t>this </a:t>
            </a:r>
            <a:r>
              <a:rPr lang="en-US" sz="1200" dirty="0"/>
              <a:t>evidence supports our </a:t>
            </a:r>
            <a:r>
              <a:rPr lang="en-US" sz="1200" b="1" dirty="0">
                <a:solidFill>
                  <a:srgbClr val="0000FF"/>
                </a:solidFill>
              </a:rPr>
              <a:t>hypothesis </a:t>
            </a:r>
            <a:r>
              <a:rPr lang="en-US" sz="1200" b="1" dirty="0" smtClean="0">
                <a:solidFill>
                  <a:srgbClr val="0000FF"/>
                </a:solidFill>
              </a:rPr>
              <a:t>(</a:t>
            </a:r>
            <a:r>
              <a:rPr lang="en-US" sz="1200" b="1" dirty="0">
                <a:solidFill>
                  <a:srgbClr val="0000FF"/>
                </a:solidFill>
              </a:rPr>
              <a:t>Levine, Cassidy, </a:t>
            </a:r>
            <a:r>
              <a:rPr lang="en-US" sz="1200" b="1" dirty="0" err="1">
                <a:solidFill>
                  <a:srgbClr val="0000FF"/>
                </a:solidFill>
              </a:rPr>
              <a:t>Jentzsch</a:t>
            </a:r>
            <a:r>
              <a:rPr lang="en-US" sz="1200" b="1" dirty="0">
                <a:solidFill>
                  <a:srgbClr val="0000FF"/>
                </a:solidFill>
              </a:rPr>
              <a:t>, 2010)</a:t>
            </a:r>
            <a:r>
              <a:rPr lang="en-US" sz="1200" b="1" dirty="0" smtClean="0">
                <a:solidFill>
                  <a:srgbClr val="0000FF"/>
                </a:solidFill>
              </a:rPr>
              <a:t>.</a:t>
            </a:r>
          </a:p>
          <a:p>
            <a:pPr marL="0" indent="0">
              <a:buNone/>
            </a:pPr>
            <a:endParaRPr lang="en-US" sz="1200" b="1" dirty="0">
              <a:solidFill>
                <a:srgbClr val="0000FF"/>
              </a:solidFill>
            </a:endParaRPr>
          </a:p>
          <a:p>
            <a:endParaRPr lang="en-US" sz="1600" dirty="0"/>
          </a:p>
          <a:p>
            <a:pPr marL="0" indent="0">
              <a:buNone/>
            </a:pPr>
            <a:endParaRPr lang="en-US" sz="1200" dirty="0"/>
          </a:p>
        </p:txBody>
      </p:sp>
    </p:spTree>
    <p:extLst>
      <p:ext uri="{BB962C8B-B14F-4D97-AF65-F5344CB8AC3E}">
        <p14:creationId xmlns:p14="http://schemas.microsoft.com/office/powerpoint/2010/main" val="394649984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7134"/>
            <a:ext cx="9143999" cy="6240865"/>
          </a:xfrm>
        </p:spPr>
        <p:txBody>
          <a:bodyPr>
            <a:noAutofit/>
          </a:bodyPr>
          <a:lstStyle/>
          <a:p>
            <a:pPr marL="0" indent="0">
              <a:buNone/>
            </a:pPr>
            <a:r>
              <a:rPr lang="en-US" sz="1600" dirty="0" smtClean="0">
                <a:cs typeface="Times New Roman" panose="02020603050405020304" pitchFamily="18" charset="0"/>
              </a:rPr>
              <a:t> </a:t>
            </a:r>
            <a:r>
              <a:rPr lang="en-US" sz="1600" b="1" dirty="0"/>
              <a:t>Human Argument Mining</a:t>
            </a:r>
          </a:p>
          <a:p>
            <a:r>
              <a:rPr lang="en-US" sz="1600" b="1" dirty="0">
                <a:solidFill>
                  <a:schemeClr val="accent6">
                    <a:lumMod val="60000"/>
                    <a:lumOff val="40000"/>
                  </a:schemeClr>
                </a:solidFill>
              </a:rPr>
              <a:t>Hypothesis: 1, </a:t>
            </a:r>
            <a:r>
              <a:rPr lang="en-US" sz="1600" b="1" dirty="0">
                <a:solidFill>
                  <a:schemeClr val="accent3">
                    <a:lumMod val="75000"/>
                  </a:schemeClr>
                </a:solidFill>
              </a:rPr>
              <a:t>Supports: 5, </a:t>
            </a:r>
            <a:r>
              <a:rPr lang="en-US" sz="1600" b="1" dirty="0">
                <a:solidFill>
                  <a:srgbClr val="FF6600"/>
                </a:solidFill>
              </a:rPr>
              <a:t>Opposes: </a:t>
            </a:r>
            <a:r>
              <a:rPr lang="en-US" sz="1600" b="1" dirty="0" smtClean="0">
                <a:solidFill>
                  <a:srgbClr val="FF6600"/>
                </a:solidFill>
              </a:rPr>
              <a:t>3, </a:t>
            </a:r>
            <a:r>
              <a:rPr lang="en-US" sz="1600" b="1" dirty="0">
                <a:solidFill>
                  <a:srgbClr val="0000FF"/>
                </a:solidFill>
              </a:rPr>
              <a:t>Citation: 15 (6 unique</a:t>
            </a:r>
            <a:r>
              <a:rPr lang="en-US" sz="1600" b="1" dirty="0" smtClean="0">
                <a:solidFill>
                  <a:srgbClr val="0000FF"/>
                </a:solidFill>
              </a:rPr>
              <a:t>)</a:t>
            </a:r>
            <a:endParaRPr lang="en-US" sz="1200" dirty="0">
              <a:ln>
                <a:solidFill>
                  <a:schemeClr val="tx1"/>
                </a:solidFill>
              </a:ln>
            </a:endParaRPr>
          </a:p>
          <a:p>
            <a:pPr marL="0" indent="0">
              <a:buNone/>
            </a:pPr>
            <a:r>
              <a:rPr lang="en-US" sz="1200" dirty="0" smtClean="0"/>
              <a:t>In </a:t>
            </a:r>
            <a:r>
              <a:rPr lang="en-US" sz="1200" dirty="0"/>
              <a:t>today’s tough </a:t>
            </a:r>
            <a:r>
              <a:rPr lang="en-US" sz="1200" dirty="0" smtClean="0"/>
              <a:t>economic </a:t>
            </a:r>
            <a:r>
              <a:rPr lang="en-US" sz="1200" dirty="0"/>
              <a:t>climate, any factors that may contribute to a successful business or enterprise have become increasingly important. One prevalently researched factor is </a:t>
            </a:r>
            <a:r>
              <a:rPr lang="en-US" sz="1200" dirty="0" err="1"/>
              <a:t>prosocial</a:t>
            </a:r>
            <a:r>
              <a:rPr lang="en-US" sz="1200" dirty="0"/>
              <a:t> behavior which is comparable to helping behaviors. Research has shown that </a:t>
            </a:r>
            <a:r>
              <a:rPr lang="en-US" sz="1200" dirty="0" err="1"/>
              <a:t>prosocial</a:t>
            </a:r>
            <a:r>
              <a:rPr lang="en-US" sz="1200" dirty="0"/>
              <a:t> behaviors have been associated with job satisfaction, productivity, and client satisfaction </a:t>
            </a:r>
            <a:r>
              <a:rPr lang="en-US" sz="1200" b="1" dirty="0" smtClean="0">
                <a:solidFill>
                  <a:srgbClr val="0000FF"/>
                </a:solidFill>
              </a:rPr>
              <a:t>(</a:t>
            </a:r>
            <a:r>
              <a:rPr lang="en-US" sz="1200" b="1" dirty="0" err="1" smtClean="0">
                <a:solidFill>
                  <a:srgbClr val="0000FF"/>
                </a:solidFill>
              </a:rPr>
              <a:t>Danzis</a:t>
            </a:r>
            <a:r>
              <a:rPr lang="en-US" sz="1200" b="1" dirty="0" smtClean="0">
                <a:solidFill>
                  <a:srgbClr val="0000FF"/>
                </a:solidFill>
              </a:rPr>
              <a:t> &amp; Stone-­‐Romero, 2009)</a:t>
            </a:r>
            <a:r>
              <a:rPr lang="en-US" sz="1200" dirty="0" smtClean="0"/>
              <a:t>. </a:t>
            </a:r>
            <a:r>
              <a:rPr lang="en-US" sz="1200" dirty="0"/>
              <a:t>Therefore the understanding of what situations support and encourage </a:t>
            </a:r>
            <a:r>
              <a:rPr lang="en-US" sz="1200" dirty="0" err="1"/>
              <a:t>prosocial</a:t>
            </a:r>
            <a:r>
              <a:rPr lang="en-US" sz="1200" dirty="0"/>
              <a:t> behaviors could be an asset to any manager or </a:t>
            </a:r>
            <a:r>
              <a:rPr lang="en-US" sz="1200" dirty="0" smtClean="0"/>
              <a:t>business (</a:t>
            </a:r>
            <a:r>
              <a:rPr lang="en-US" sz="1200" b="1" dirty="0" err="1">
                <a:solidFill>
                  <a:srgbClr val="0000FF"/>
                </a:solidFill>
              </a:rPr>
              <a:t>Danzis</a:t>
            </a:r>
            <a:r>
              <a:rPr lang="en-US" sz="1200" b="1" dirty="0">
                <a:solidFill>
                  <a:srgbClr val="0000FF"/>
                </a:solidFill>
              </a:rPr>
              <a:t> &amp; Stone-­‐ Romero, 2009)</a:t>
            </a:r>
            <a:r>
              <a:rPr lang="en-US" sz="1200" dirty="0" smtClean="0"/>
              <a:t>.</a:t>
            </a:r>
          </a:p>
          <a:p>
            <a:pPr marL="0" indent="0">
              <a:buNone/>
            </a:pPr>
            <a:r>
              <a:rPr lang="en-US" sz="1200" dirty="0" smtClean="0"/>
              <a:t>Previous </a:t>
            </a:r>
            <a:r>
              <a:rPr lang="en-US" sz="1200" dirty="0"/>
              <a:t>research has focused on relationships of </a:t>
            </a:r>
            <a:r>
              <a:rPr lang="en-US" sz="1200" dirty="0" err="1"/>
              <a:t>prosocial</a:t>
            </a:r>
            <a:r>
              <a:rPr lang="en-US" sz="1200" dirty="0"/>
              <a:t> behavior between gender and the effect of group size. With regards to gender, there has been much debate over whether females or males are inherently more </a:t>
            </a:r>
            <a:r>
              <a:rPr lang="en-US" sz="1200" dirty="0" err="1"/>
              <a:t>prosocial</a:t>
            </a:r>
            <a:r>
              <a:rPr lang="en-US" sz="1200" dirty="0"/>
              <a:t>. Research has been done on gender by implementing a training program on empathy with children in day care centers between the ages of 5-­‐6 </a:t>
            </a:r>
            <a:r>
              <a:rPr lang="en-US" sz="1200" b="1" dirty="0" err="1" smtClean="0">
                <a:solidFill>
                  <a:srgbClr val="0000FF"/>
                </a:solidFill>
              </a:rPr>
              <a:t>Kallipuska</a:t>
            </a:r>
            <a:r>
              <a:rPr lang="en-US" sz="1200" b="1" dirty="0">
                <a:solidFill>
                  <a:srgbClr val="0000FF"/>
                </a:solidFill>
              </a:rPr>
              <a:t>, 1991)</a:t>
            </a:r>
            <a:r>
              <a:rPr lang="en-US" sz="1200" b="1" dirty="0" smtClean="0">
                <a:solidFill>
                  <a:srgbClr val="0000FF"/>
                </a:solidFill>
              </a:rPr>
              <a:t>.</a:t>
            </a:r>
            <a:r>
              <a:rPr lang="en-US" sz="1200" dirty="0" smtClean="0"/>
              <a:t> </a:t>
            </a:r>
            <a:r>
              <a:rPr lang="en-US" sz="1200" b="1" dirty="0" smtClean="0">
                <a:solidFill>
                  <a:schemeClr val="accent3">
                    <a:lumMod val="75000"/>
                  </a:schemeClr>
                </a:solidFill>
              </a:rPr>
              <a:t>The </a:t>
            </a:r>
            <a:r>
              <a:rPr lang="en-US" sz="1200" b="1" dirty="0">
                <a:solidFill>
                  <a:schemeClr val="accent3">
                    <a:lumMod val="75000"/>
                  </a:schemeClr>
                </a:solidFill>
              </a:rPr>
              <a:t>results of this study concluded that females were more </a:t>
            </a:r>
            <a:r>
              <a:rPr lang="en-US" sz="1200" b="1" dirty="0" err="1">
                <a:solidFill>
                  <a:schemeClr val="accent3">
                    <a:lumMod val="75000"/>
                  </a:schemeClr>
                </a:solidFill>
              </a:rPr>
              <a:t>prosocial</a:t>
            </a:r>
            <a:r>
              <a:rPr lang="en-US" sz="1200" b="1" dirty="0">
                <a:solidFill>
                  <a:schemeClr val="accent3">
                    <a:lumMod val="75000"/>
                  </a:schemeClr>
                </a:solidFill>
              </a:rPr>
              <a:t> than males based on teacher </a:t>
            </a:r>
            <a:r>
              <a:rPr lang="en-US" sz="1200" b="1" dirty="0" smtClean="0">
                <a:solidFill>
                  <a:schemeClr val="accent3">
                    <a:lumMod val="75000"/>
                  </a:schemeClr>
                </a:solidFill>
              </a:rPr>
              <a:t>appraisals</a:t>
            </a:r>
            <a:r>
              <a:rPr lang="en-US" sz="1200" dirty="0"/>
              <a:t> </a:t>
            </a:r>
            <a:r>
              <a:rPr lang="en-US" sz="1200" b="1" dirty="0" smtClean="0">
                <a:solidFill>
                  <a:srgbClr val="0000FF"/>
                </a:solidFill>
              </a:rPr>
              <a:t>(</a:t>
            </a:r>
            <a:r>
              <a:rPr lang="en-US" sz="1200" b="1" dirty="0" err="1">
                <a:solidFill>
                  <a:srgbClr val="0000FF"/>
                </a:solidFill>
              </a:rPr>
              <a:t>Kallipuska</a:t>
            </a:r>
            <a:r>
              <a:rPr lang="en-US" sz="1200" b="1" dirty="0">
                <a:solidFill>
                  <a:srgbClr val="0000FF"/>
                </a:solidFill>
              </a:rPr>
              <a:t>, 1991)</a:t>
            </a:r>
            <a:r>
              <a:rPr lang="en-US" sz="1200" dirty="0" smtClean="0"/>
              <a:t>.</a:t>
            </a:r>
            <a:r>
              <a:rPr lang="en-US" sz="1200" b="1" dirty="0" smtClean="0">
                <a:solidFill>
                  <a:schemeClr val="accent3">
                    <a:lumMod val="75000"/>
                  </a:schemeClr>
                </a:solidFill>
              </a:rPr>
              <a:t>Other </a:t>
            </a:r>
            <a:r>
              <a:rPr lang="en-US" sz="1200" b="1" dirty="0">
                <a:solidFill>
                  <a:schemeClr val="accent3">
                    <a:lumMod val="75000"/>
                  </a:schemeClr>
                </a:solidFill>
              </a:rPr>
              <a:t>research supports that females are more </a:t>
            </a:r>
            <a:r>
              <a:rPr lang="en-US" sz="1200" b="1" dirty="0" err="1">
                <a:solidFill>
                  <a:schemeClr val="accent3">
                    <a:lumMod val="75000"/>
                  </a:schemeClr>
                </a:solidFill>
              </a:rPr>
              <a:t>prosocial</a:t>
            </a:r>
            <a:r>
              <a:rPr lang="en-US" sz="1200" b="1" dirty="0">
                <a:solidFill>
                  <a:schemeClr val="accent3">
                    <a:lumMod val="75000"/>
                  </a:schemeClr>
                </a:solidFill>
              </a:rPr>
              <a:t> but only to familiar individuals or when following a social </a:t>
            </a:r>
            <a:r>
              <a:rPr lang="en-US" sz="1200" b="1" dirty="0" smtClean="0">
                <a:solidFill>
                  <a:schemeClr val="accent3">
                    <a:lumMod val="75000"/>
                  </a:schemeClr>
                </a:solidFill>
              </a:rPr>
              <a:t>norm</a:t>
            </a:r>
            <a:r>
              <a:rPr lang="en-US" sz="1200" dirty="0"/>
              <a:t> </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 </a:t>
            </a:r>
            <a:r>
              <a:rPr lang="en-US" sz="1200" b="1" dirty="0" smtClean="0">
                <a:solidFill>
                  <a:srgbClr val="FF6600"/>
                </a:solidFill>
              </a:rPr>
              <a:t>In </a:t>
            </a:r>
            <a:r>
              <a:rPr lang="en-US" sz="1200" b="1" dirty="0">
                <a:solidFill>
                  <a:srgbClr val="FF6600"/>
                </a:solidFill>
              </a:rPr>
              <a:t>contrast, males were considered to be more “chivalrous”(p.722) which would promote them to exhibit more </a:t>
            </a:r>
            <a:r>
              <a:rPr lang="en-US" sz="1200" b="1" dirty="0" err="1">
                <a:solidFill>
                  <a:srgbClr val="FF6600"/>
                </a:solidFill>
              </a:rPr>
              <a:t>prosocial</a:t>
            </a:r>
            <a:r>
              <a:rPr lang="en-US" sz="1200" b="1" dirty="0">
                <a:solidFill>
                  <a:srgbClr val="FF6600"/>
                </a:solidFill>
              </a:rPr>
              <a:t> behavior toward strangers relative to </a:t>
            </a:r>
            <a:r>
              <a:rPr lang="en-US" sz="1200" b="1" dirty="0" smtClean="0">
                <a:solidFill>
                  <a:srgbClr val="FF6600"/>
                </a:solidFill>
              </a:rPr>
              <a:t>females</a:t>
            </a:r>
            <a:r>
              <a:rPr lang="en-US" sz="1200" b="1" dirty="0" smtClean="0">
                <a:solidFill>
                  <a:srgbClr val="0000FF"/>
                </a:solidFill>
              </a:rPr>
              <a:t>(</a:t>
            </a:r>
            <a:r>
              <a:rPr lang="en-US" sz="1200" b="1" dirty="0" err="1">
                <a:solidFill>
                  <a:srgbClr val="0000FF"/>
                </a:solidFill>
              </a:rPr>
              <a:t>Danzis</a:t>
            </a:r>
            <a:r>
              <a:rPr lang="en-US" sz="1200" b="1" dirty="0">
                <a:solidFill>
                  <a:srgbClr val="0000FF"/>
                </a:solidFill>
              </a:rPr>
              <a:t> &amp; Stone-­‐Romero, 2009)</a:t>
            </a:r>
            <a:r>
              <a:rPr lang="en-US" sz="1200" dirty="0" smtClean="0"/>
              <a:t>.</a:t>
            </a:r>
          </a:p>
          <a:p>
            <a:pPr marL="0" indent="0">
              <a:buNone/>
            </a:pPr>
            <a:r>
              <a:rPr lang="en-US" sz="1200" dirty="0" smtClean="0"/>
              <a:t>In </a:t>
            </a:r>
            <a:r>
              <a:rPr lang="en-US" sz="1200" dirty="0"/>
              <a:t>addition to studies on the relationship between </a:t>
            </a:r>
            <a:r>
              <a:rPr lang="en-US" sz="1200" dirty="0" err="1"/>
              <a:t>prosocial</a:t>
            </a:r>
            <a:r>
              <a:rPr lang="en-US" sz="1200" dirty="0"/>
              <a:t> behavior and gender, there is also research between group sizes and </a:t>
            </a:r>
            <a:r>
              <a:rPr lang="en-US" sz="1200" dirty="0" err="1"/>
              <a:t>prosocial</a:t>
            </a:r>
            <a:r>
              <a:rPr lang="en-US" sz="1200" dirty="0"/>
              <a:t> behavior. </a:t>
            </a:r>
            <a:r>
              <a:rPr lang="en-US" sz="1200" b="1" dirty="0" smtClean="0">
                <a:solidFill>
                  <a:srgbClr val="FF6600"/>
                </a:solidFill>
              </a:rPr>
              <a:t>One </a:t>
            </a:r>
            <a:r>
              <a:rPr lang="en-US" sz="1200" b="1" dirty="0">
                <a:solidFill>
                  <a:srgbClr val="FF6600"/>
                </a:solidFill>
              </a:rPr>
              <a:t>of the most well­‐known psychological phenomena is the bystander effect which describes a diffusion of responsibility as group size </a:t>
            </a:r>
            <a:r>
              <a:rPr lang="en-US" sz="1200" b="1" dirty="0" smtClean="0">
                <a:solidFill>
                  <a:srgbClr val="FF6600"/>
                </a:solidFill>
              </a:rPr>
              <a:t>increases</a:t>
            </a:r>
            <a:r>
              <a:rPr lang="en-US" sz="1200" dirty="0"/>
              <a:t> </a:t>
            </a:r>
            <a:r>
              <a:rPr lang="en-US" sz="1200" dirty="0" smtClean="0"/>
              <a:t>(</a:t>
            </a:r>
            <a:r>
              <a:rPr lang="en-US" sz="1200" b="1" dirty="0" smtClean="0">
                <a:solidFill>
                  <a:srgbClr val="0000FF"/>
                </a:solidFill>
              </a:rPr>
              <a:t>Garcia</a:t>
            </a:r>
            <a:r>
              <a:rPr lang="en-US" sz="1200" b="1" dirty="0">
                <a:solidFill>
                  <a:srgbClr val="0000FF"/>
                </a:solidFill>
              </a:rPr>
              <a:t>, Weaver, Darley, &amp; </a:t>
            </a:r>
            <a:r>
              <a:rPr lang="en-US" sz="1200" b="1" dirty="0" err="1">
                <a:solidFill>
                  <a:srgbClr val="0000FF"/>
                </a:solidFill>
              </a:rPr>
              <a:t>Moskowitz</a:t>
            </a:r>
            <a:r>
              <a:rPr lang="en-US" sz="1200" b="1" dirty="0">
                <a:solidFill>
                  <a:srgbClr val="0000FF"/>
                </a:solidFill>
              </a:rPr>
              <a:t>, 2002)</a:t>
            </a:r>
            <a:r>
              <a:rPr lang="en-US" sz="1200" dirty="0" smtClean="0"/>
              <a:t>.More </a:t>
            </a:r>
            <a:r>
              <a:rPr lang="en-US" sz="1200" dirty="0"/>
              <a:t>recent studies have described an implicit bystander effect which claims that it is even possible to create diffusion of responsibility even when no one else is around by priming participants about group mentality </a:t>
            </a:r>
            <a:r>
              <a:rPr lang="en-US" sz="1200" b="1" dirty="0" smtClean="0">
                <a:solidFill>
                  <a:srgbClr val="0000FF"/>
                </a:solidFill>
              </a:rPr>
              <a:t>(</a:t>
            </a:r>
            <a:r>
              <a:rPr lang="en-US" sz="1200" b="1" dirty="0">
                <a:solidFill>
                  <a:srgbClr val="0000FF"/>
                </a:solidFill>
              </a:rPr>
              <a:t>Garcia, Weaver, Darley, &amp; </a:t>
            </a:r>
            <a:r>
              <a:rPr lang="en-US" sz="1200" b="1" dirty="0" err="1">
                <a:solidFill>
                  <a:srgbClr val="0000FF"/>
                </a:solidFill>
              </a:rPr>
              <a:t>Moskowitz</a:t>
            </a:r>
            <a:r>
              <a:rPr lang="en-US" sz="1200" b="1" dirty="0">
                <a:solidFill>
                  <a:srgbClr val="0000FF"/>
                </a:solidFill>
              </a:rPr>
              <a:t>, 2002)</a:t>
            </a:r>
            <a:r>
              <a:rPr lang="en-US" sz="1200" b="1" dirty="0" smtClean="0">
                <a:solidFill>
                  <a:srgbClr val="0000FF"/>
                </a:solidFill>
              </a:rPr>
              <a:t>.</a:t>
            </a:r>
            <a:r>
              <a:rPr lang="en-US" sz="1200" dirty="0" smtClean="0"/>
              <a:t> </a:t>
            </a:r>
            <a:r>
              <a:rPr lang="en-US" sz="1200" dirty="0"/>
              <a:t>There has even been debate over the implications of the implicit identity effect. One research study claimed that the implicit identity can only be used to inhibit </a:t>
            </a:r>
            <a:r>
              <a:rPr lang="en-US" sz="1200" dirty="0" err="1"/>
              <a:t>prosocial</a:t>
            </a:r>
            <a:r>
              <a:rPr lang="en-US" sz="1200" dirty="0"/>
              <a:t> behavior such as through the bystander effect </a:t>
            </a:r>
            <a:r>
              <a:rPr lang="en-US" sz="1200" b="1" dirty="0" smtClean="0">
                <a:solidFill>
                  <a:srgbClr val="3366FF"/>
                </a:solidFill>
              </a:rPr>
              <a:t>(</a:t>
            </a:r>
            <a:r>
              <a:rPr lang="en-US" sz="1200" b="1" dirty="0">
                <a:solidFill>
                  <a:srgbClr val="3366FF"/>
                </a:solidFill>
              </a:rPr>
              <a:t>Garcia, Weaver, Darley, &amp; </a:t>
            </a:r>
            <a:r>
              <a:rPr lang="en-US" sz="1200" b="1" dirty="0" err="1">
                <a:solidFill>
                  <a:srgbClr val="3366FF"/>
                </a:solidFill>
              </a:rPr>
              <a:t>Moskowitz</a:t>
            </a:r>
            <a:r>
              <a:rPr lang="en-US" sz="1200" b="1" dirty="0">
                <a:solidFill>
                  <a:srgbClr val="3366FF"/>
                </a:solidFill>
              </a:rPr>
              <a:t>, 2002)</a:t>
            </a:r>
            <a:r>
              <a:rPr lang="en-US" sz="1200" dirty="0" smtClean="0"/>
              <a:t>. </a:t>
            </a:r>
            <a:r>
              <a:rPr lang="en-US" sz="1200" b="1" dirty="0" smtClean="0">
                <a:solidFill>
                  <a:srgbClr val="008000"/>
                </a:solidFill>
              </a:rPr>
              <a:t>Yet</a:t>
            </a:r>
            <a:r>
              <a:rPr lang="en-US" sz="1200" b="1" dirty="0">
                <a:solidFill>
                  <a:srgbClr val="008000"/>
                </a:solidFill>
              </a:rPr>
              <a:t>, conflicting research has found evidence to support a theory that the implicit identity effect can be used to encourage </a:t>
            </a:r>
            <a:r>
              <a:rPr lang="en-US" sz="1200" b="1" dirty="0" err="1">
                <a:solidFill>
                  <a:srgbClr val="008000"/>
                </a:solidFill>
              </a:rPr>
              <a:t>prosocial</a:t>
            </a:r>
            <a:r>
              <a:rPr lang="en-US" sz="1200" b="1" dirty="0">
                <a:solidFill>
                  <a:srgbClr val="008000"/>
                </a:solidFill>
              </a:rPr>
              <a:t> behavior if it follows the group’s social </a:t>
            </a:r>
            <a:r>
              <a:rPr lang="en-US" sz="1200" b="1" dirty="0" smtClean="0">
                <a:solidFill>
                  <a:srgbClr val="008000"/>
                </a:solidFill>
              </a:rPr>
              <a:t>norms</a:t>
            </a:r>
            <a:r>
              <a:rPr lang="en-US" sz="1200" dirty="0"/>
              <a:t> </a:t>
            </a:r>
            <a:r>
              <a:rPr lang="en-US" sz="1200" b="1" dirty="0" smtClean="0">
                <a:solidFill>
                  <a:srgbClr val="0000FF"/>
                </a:solidFill>
              </a:rPr>
              <a:t>(</a:t>
            </a:r>
            <a:r>
              <a:rPr lang="en-US" sz="1200" b="1" dirty="0">
                <a:solidFill>
                  <a:srgbClr val="0000FF"/>
                </a:solidFill>
              </a:rPr>
              <a:t>Levine &amp; </a:t>
            </a:r>
            <a:r>
              <a:rPr lang="en-US" sz="1200" b="1" dirty="0" err="1">
                <a:solidFill>
                  <a:srgbClr val="0000FF"/>
                </a:solidFill>
              </a:rPr>
              <a:t>Crowther</a:t>
            </a:r>
            <a:r>
              <a:rPr lang="en-US" sz="1200" b="1" dirty="0">
                <a:solidFill>
                  <a:srgbClr val="0000FF"/>
                </a:solidFill>
              </a:rPr>
              <a:t>, 2008)</a:t>
            </a:r>
            <a:r>
              <a:rPr lang="en-US" sz="1200" b="1" dirty="0" smtClean="0">
                <a:solidFill>
                  <a:srgbClr val="0000FF"/>
                </a:solidFill>
              </a:rPr>
              <a:t>.</a:t>
            </a:r>
            <a:r>
              <a:rPr lang="en-US" sz="1200" dirty="0" smtClean="0"/>
              <a:t> </a:t>
            </a:r>
            <a:r>
              <a:rPr lang="en-US" sz="1200" b="1" dirty="0" smtClean="0">
                <a:solidFill>
                  <a:srgbClr val="0000FF"/>
                </a:solidFill>
              </a:rPr>
              <a:t>Also</a:t>
            </a:r>
            <a:r>
              <a:rPr lang="en-US" sz="1200" b="1" dirty="0">
                <a:solidFill>
                  <a:srgbClr val="0000FF"/>
                </a:solidFill>
              </a:rPr>
              <a:t>, a study by </a:t>
            </a:r>
            <a:r>
              <a:rPr lang="en-US" sz="1200" b="1" dirty="0" err="1">
                <a:solidFill>
                  <a:srgbClr val="0000FF"/>
                </a:solidFill>
              </a:rPr>
              <a:t>Krupka</a:t>
            </a:r>
            <a:r>
              <a:rPr lang="en-US" sz="1200" b="1" dirty="0">
                <a:solidFill>
                  <a:srgbClr val="0000FF"/>
                </a:solidFill>
              </a:rPr>
              <a:t> and Weber (2009) </a:t>
            </a:r>
            <a:r>
              <a:rPr lang="en-US" sz="1200" b="1" dirty="0" smtClean="0">
                <a:solidFill>
                  <a:schemeClr val="accent3">
                    <a:lumMod val="75000"/>
                  </a:schemeClr>
                </a:solidFill>
              </a:rPr>
              <a:t>found </a:t>
            </a:r>
            <a:r>
              <a:rPr lang="en-US" sz="1200" b="1" dirty="0">
                <a:solidFill>
                  <a:schemeClr val="accent3">
                    <a:lumMod val="75000"/>
                  </a:schemeClr>
                </a:solidFill>
              </a:rPr>
              <a:t>that even when people observe others acting selfishly, on average this produces </a:t>
            </a:r>
            <a:r>
              <a:rPr lang="en-US" sz="1200" b="1" dirty="0" err="1">
                <a:solidFill>
                  <a:schemeClr val="accent3">
                    <a:lumMod val="75000"/>
                  </a:schemeClr>
                </a:solidFill>
              </a:rPr>
              <a:t>prosocial</a:t>
            </a:r>
            <a:r>
              <a:rPr lang="en-US" sz="1200" b="1" dirty="0">
                <a:solidFill>
                  <a:schemeClr val="accent3">
                    <a:lumMod val="75000"/>
                  </a:schemeClr>
                </a:solidFill>
              </a:rPr>
              <a:t> behavior due to the focusing effecting of </a:t>
            </a:r>
            <a:r>
              <a:rPr lang="en-US" sz="1200" dirty="0">
                <a:solidFill>
                  <a:schemeClr val="accent3">
                    <a:lumMod val="75000"/>
                  </a:schemeClr>
                </a:solidFill>
              </a:rPr>
              <a:t>norms </a:t>
            </a:r>
            <a:r>
              <a:rPr lang="en-US" sz="1200" dirty="0" smtClean="0">
                <a:solidFill>
                  <a:schemeClr val="accent3">
                    <a:lumMod val="75000"/>
                  </a:schemeClr>
                </a:solidFill>
              </a:rPr>
              <a:t>(</a:t>
            </a:r>
            <a:r>
              <a:rPr lang="en-US" sz="1200" dirty="0">
                <a:solidFill>
                  <a:schemeClr val="accent3">
                    <a:lumMod val="75000"/>
                  </a:schemeClr>
                </a:solidFill>
              </a:rPr>
              <a:t>2009)</a:t>
            </a:r>
            <a:r>
              <a:rPr lang="en-US" sz="1200" dirty="0" smtClean="0"/>
              <a:t>.Therefore </a:t>
            </a:r>
            <a:r>
              <a:rPr lang="en-US" sz="1200" dirty="0"/>
              <a:t>the focusing effect of norms can be defined as being aware of the behavior of others </a:t>
            </a:r>
            <a:r>
              <a:rPr lang="en-US" sz="1200" dirty="0" err="1" smtClean="0"/>
              <a:t>around</a:t>
            </a:r>
            <a:r>
              <a:rPr lang="en-US" sz="1200" b="1" dirty="0" err="1" smtClean="0">
                <a:solidFill>
                  <a:srgbClr val="0000FF"/>
                </a:solidFill>
              </a:rPr>
              <a:t>Krupka</a:t>
            </a:r>
            <a:r>
              <a:rPr lang="en-US" sz="1200" b="1" dirty="0" smtClean="0">
                <a:solidFill>
                  <a:srgbClr val="0000FF"/>
                </a:solidFill>
              </a:rPr>
              <a:t> </a:t>
            </a:r>
            <a:r>
              <a:rPr lang="en-US" sz="1200" b="1" dirty="0">
                <a:solidFill>
                  <a:srgbClr val="0000FF"/>
                </a:solidFill>
              </a:rPr>
              <a:t>&amp; Weber, 2009)</a:t>
            </a:r>
            <a:r>
              <a:rPr lang="en-US" sz="1200" b="1" dirty="0" smtClean="0">
                <a:solidFill>
                  <a:srgbClr val="0000FF"/>
                </a:solidFill>
              </a:rPr>
              <a:t>.</a:t>
            </a:r>
            <a:endParaRPr lang="en-US" sz="1200" dirty="0" smtClean="0"/>
          </a:p>
          <a:p>
            <a:pPr marL="0" indent="0">
              <a:buNone/>
            </a:pPr>
            <a:r>
              <a:rPr lang="en-US" sz="1200" dirty="0" smtClean="0"/>
              <a:t>The </a:t>
            </a:r>
            <a:r>
              <a:rPr lang="en-US" sz="1200" dirty="0"/>
              <a:t>current study sought to find relationships between </a:t>
            </a:r>
            <a:r>
              <a:rPr lang="en-US" sz="1200" dirty="0" err="1"/>
              <a:t>prosocial</a:t>
            </a:r>
            <a:r>
              <a:rPr lang="en-US" sz="1200" dirty="0"/>
              <a:t> behavior, gender and group size. </a:t>
            </a:r>
            <a:r>
              <a:rPr lang="en-US" sz="1200" dirty="0" err="1"/>
              <a:t>Prosocial</a:t>
            </a:r>
            <a:r>
              <a:rPr lang="en-US" sz="1200" dirty="0"/>
              <a:t> behavior was defined as someone verbally responding to the observer’s sneeze. In order to create a controlled environment, the study took place on elevators in on-­‐campus buildings only. </a:t>
            </a:r>
            <a:r>
              <a:rPr lang="en-US" sz="1200" dirty="0" smtClean="0"/>
              <a:t>Unlike </a:t>
            </a:r>
            <a:r>
              <a:rPr lang="en-US" sz="1200" dirty="0"/>
              <a:t>previous research, our study did not prime the participants before they entered the elevator so it was comparable to the control group of the </a:t>
            </a:r>
            <a:r>
              <a:rPr lang="en-US" sz="1200" dirty="0" err="1"/>
              <a:t>Krupka</a:t>
            </a:r>
            <a:r>
              <a:rPr lang="en-US" sz="1200" dirty="0"/>
              <a:t> &amp; Weber study(2009). </a:t>
            </a:r>
            <a:r>
              <a:rPr lang="en-US" sz="1200" b="1" dirty="0" smtClean="0">
                <a:solidFill>
                  <a:schemeClr val="accent6">
                    <a:lumMod val="60000"/>
                    <a:lumOff val="40000"/>
                  </a:schemeClr>
                </a:solidFill>
              </a:rPr>
              <a:t>I </a:t>
            </a:r>
            <a:r>
              <a:rPr lang="en-US" sz="1200" b="1" dirty="0">
                <a:solidFill>
                  <a:schemeClr val="accent6">
                    <a:lumMod val="60000"/>
                    <a:lumOff val="40000"/>
                  </a:schemeClr>
                </a:solidFill>
              </a:rPr>
              <a:t>predicted that females would respond more than males and that responses would be more likely in a group of more than two other people on the </a:t>
            </a:r>
            <a:r>
              <a:rPr lang="en-US" sz="1200" b="1" dirty="0" err="1" smtClean="0">
                <a:solidFill>
                  <a:schemeClr val="accent6">
                    <a:lumMod val="60000"/>
                    <a:lumOff val="40000"/>
                  </a:schemeClr>
                </a:solidFill>
              </a:rPr>
              <a:t>elevator.</a:t>
            </a:r>
            <a:r>
              <a:rPr lang="en-US" sz="1200" b="1" dirty="0" err="1" smtClean="0">
                <a:solidFill>
                  <a:srgbClr val="008000"/>
                </a:solidFill>
              </a:rPr>
              <a:t>According</a:t>
            </a:r>
            <a:r>
              <a:rPr lang="en-US" sz="1200" b="1" dirty="0" smtClean="0">
                <a:solidFill>
                  <a:srgbClr val="008000"/>
                </a:solidFill>
              </a:rPr>
              <a:t> </a:t>
            </a:r>
            <a:r>
              <a:rPr lang="en-US" sz="1200" b="1" dirty="0">
                <a:solidFill>
                  <a:srgbClr val="008000"/>
                </a:solidFill>
              </a:rPr>
              <a:t>to the </a:t>
            </a:r>
            <a:r>
              <a:rPr lang="en-US" sz="1200" b="1" dirty="0" err="1">
                <a:solidFill>
                  <a:srgbClr val="008000"/>
                </a:solidFill>
              </a:rPr>
              <a:t>Kallipuska</a:t>
            </a:r>
            <a:r>
              <a:rPr lang="en-US" sz="1200" b="1" dirty="0">
                <a:solidFill>
                  <a:srgbClr val="008000"/>
                </a:solidFill>
              </a:rPr>
              <a:t> study, females appear to be more </a:t>
            </a:r>
            <a:r>
              <a:rPr lang="en-US" sz="1200" b="1" dirty="0" err="1">
                <a:solidFill>
                  <a:srgbClr val="008000"/>
                </a:solidFill>
              </a:rPr>
              <a:t>prosocial</a:t>
            </a:r>
            <a:r>
              <a:rPr lang="en-US" sz="1200" b="1" dirty="0">
                <a:solidFill>
                  <a:srgbClr val="008000"/>
                </a:solidFill>
              </a:rPr>
              <a:t> and polite than males and would be more likely to respond to a sneeze</a:t>
            </a:r>
            <a:r>
              <a:rPr lang="en-US" sz="1200" b="1" dirty="0">
                <a:solidFill>
                  <a:srgbClr val="0000FF"/>
                </a:solidFill>
              </a:rPr>
              <a:t>(1991)</a:t>
            </a:r>
            <a:r>
              <a:rPr lang="en-US" sz="1200" dirty="0" smtClean="0"/>
              <a:t>. </a:t>
            </a:r>
            <a:r>
              <a:rPr lang="en-US" sz="1200" dirty="0"/>
              <a:t>With regards to group size, research shows that the focusing effect of norms becomes more apparent when others are </a:t>
            </a:r>
            <a:r>
              <a:rPr lang="en-US" sz="1200" dirty="0" smtClean="0"/>
              <a:t>present</a:t>
            </a:r>
            <a:r>
              <a:rPr lang="en-US" sz="1200" b="1" dirty="0" smtClean="0">
                <a:solidFill>
                  <a:srgbClr val="0000FF"/>
                </a:solidFill>
              </a:rPr>
              <a:t>(</a:t>
            </a:r>
            <a:r>
              <a:rPr lang="en-US" sz="1200" b="1" dirty="0" err="1">
                <a:solidFill>
                  <a:srgbClr val="0000FF"/>
                </a:solidFill>
              </a:rPr>
              <a:t>Krupka</a:t>
            </a:r>
            <a:r>
              <a:rPr lang="en-US" sz="1200" b="1" dirty="0">
                <a:solidFill>
                  <a:srgbClr val="0000FF"/>
                </a:solidFill>
              </a:rPr>
              <a:t> &amp; Weber, 2009)</a:t>
            </a:r>
            <a:r>
              <a:rPr lang="en-US" sz="1200" b="1" dirty="0" smtClean="0">
                <a:solidFill>
                  <a:srgbClr val="0000FF"/>
                </a:solidFill>
              </a:rPr>
              <a:t>.</a:t>
            </a:r>
            <a:r>
              <a:rPr lang="en-US" sz="1200" b="1" dirty="0" smtClean="0">
                <a:solidFill>
                  <a:srgbClr val="FF6600"/>
                </a:solidFill>
              </a:rPr>
              <a:t>One </a:t>
            </a:r>
            <a:r>
              <a:rPr lang="en-US" sz="1200" b="1" dirty="0">
                <a:solidFill>
                  <a:srgbClr val="FF6600"/>
                </a:solidFill>
              </a:rPr>
              <a:t>contradiction to this hypothesis would be the Garcia, Weaver, Darley, &amp; </a:t>
            </a:r>
            <a:r>
              <a:rPr lang="en-US" sz="1200" b="1" dirty="0" err="1">
                <a:solidFill>
                  <a:srgbClr val="FF6600"/>
                </a:solidFill>
              </a:rPr>
              <a:t>Moskowitz</a:t>
            </a:r>
            <a:r>
              <a:rPr lang="en-US" sz="1200" b="1" dirty="0">
                <a:solidFill>
                  <a:srgbClr val="FF6600"/>
                </a:solidFill>
              </a:rPr>
              <a:t> study that the implicit bystander effect can cause a diffusion of responsibility in large groups which could cause no one to respond to the sneeze</a:t>
            </a:r>
            <a:r>
              <a:rPr lang="en-US" sz="1200" b="1" dirty="0">
                <a:solidFill>
                  <a:srgbClr val="0000FF"/>
                </a:solidFill>
              </a:rPr>
              <a:t>(2002</a:t>
            </a:r>
            <a:r>
              <a:rPr lang="en-US" sz="1200" b="1" dirty="0">
                <a:solidFill>
                  <a:srgbClr val="FF6600"/>
                </a:solidFill>
              </a:rPr>
              <a:t>)</a:t>
            </a:r>
            <a:r>
              <a:rPr lang="en-US" sz="1200" dirty="0"/>
              <a:t>. </a:t>
            </a:r>
            <a:endParaRPr lang="en-US" sz="1200" dirty="0" smtClean="0"/>
          </a:p>
        </p:txBody>
      </p:sp>
      <p:sp>
        <p:nvSpPr>
          <p:cNvPr id="4" name="Rectangle 3"/>
          <p:cNvSpPr/>
          <p:nvPr/>
        </p:nvSpPr>
        <p:spPr>
          <a:xfrm>
            <a:off x="1" y="41264"/>
            <a:ext cx="9230721" cy="584776"/>
          </a:xfrm>
          <a:prstGeom prst="rect">
            <a:avLst/>
          </a:prstGeom>
        </p:spPr>
        <p:txBody>
          <a:bodyPr wrap="square">
            <a:spAutoFit/>
          </a:bodyPr>
          <a:lstStyle/>
          <a:p>
            <a:pPr algn="ctr"/>
            <a:r>
              <a:rPr lang="en-US" sz="3200" b="1" dirty="0"/>
              <a:t>Audience Participation:  Essay Scoring (1 or 4?) </a:t>
            </a:r>
          </a:p>
        </p:txBody>
      </p:sp>
    </p:spTree>
    <p:extLst>
      <p:ext uri="{BB962C8B-B14F-4D97-AF65-F5344CB8AC3E}">
        <p14:creationId xmlns:p14="http://schemas.microsoft.com/office/powerpoint/2010/main" val="146500536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68"/>
            <a:ext cx="9144001" cy="607231"/>
          </a:xfrm>
        </p:spPr>
        <p:txBody>
          <a:bodyPr>
            <a:noAutofit/>
          </a:bodyPr>
          <a:lstStyle/>
          <a:p>
            <a:r>
              <a:rPr lang="en-US" sz="3200" b="1" dirty="0" smtClean="0"/>
              <a:t>Actual Expert Essay Scores (via rubric)</a:t>
            </a:r>
            <a:endParaRPr lang="en-US" sz="3200" b="1" dirty="0"/>
          </a:p>
        </p:txBody>
      </p:sp>
      <p:sp>
        <p:nvSpPr>
          <p:cNvPr id="3" name="Content Placeholder 2"/>
          <p:cNvSpPr>
            <a:spLocks noGrp="1"/>
          </p:cNvSpPr>
          <p:nvPr>
            <p:ph idx="1"/>
          </p:nvPr>
        </p:nvSpPr>
        <p:spPr>
          <a:xfrm>
            <a:off x="0" y="658462"/>
            <a:ext cx="9143999" cy="5796818"/>
          </a:xfrm>
        </p:spPr>
        <p:txBody>
          <a:bodyPr>
            <a:noAutofit/>
          </a:bodyPr>
          <a:lstStyle/>
          <a:p>
            <a:pPr marL="0" indent="0">
              <a:buNone/>
            </a:pPr>
            <a:r>
              <a:rPr lang="en-US" sz="2800" b="1" dirty="0" smtClean="0"/>
              <a:t>SCORE = 1</a:t>
            </a:r>
            <a:endParaRPr lang="en-US" sz="2800" b="1" dirty="0"/>
          </a:p>
          <a:p>
            <a:r>
              <a:rPr lang="en-US" sz="2400" dirty="0" smtClean="0"/>
              <a:t>Sentences/Words: 22/564</a:t>
            </a:r>
          </a:p>
          <a:p>
            <a:r>
              <a:rPr lang="en-US" sz="2400" dirty="0" smtClean="0">
                <a:solidFill>
                  <a:schemeClr val="accent6">
                    <a:lumMod val="60000"/>
                    <a:lumOff val="40000"/>
                  </a:schemeClr>
                </a:solidFill>
              </a:rPr>
              <a:t>Hypothesis: 1</a:t>
            </a:r>
          </a:p>
          <a:p>
            <a:r>
              <a:rPr lang="en-US" sz="2400" dirty="0" smtClean="0">
                <a:solidFill>
                  <a:schemeClr val="accent3">
                    <a:lumMod val="75000"/>
                  </a:schemeClr>
                </a:solidFill>
              </a:rPr>
              <a:t>Supports: 2</a:t>
            </a:r>
          </a:p>
          <a:p>
            <a:r>
              <a:rPr lang="en-US" sz="2400" dirty="0" smtClean="0">
                <a:solidFill>
                  <a:srgbClr val="FF6600"/>
                </a:solidFill>
              </a:rPr>
              <a:t>Opposes: 1</a:t>
            </a:r>
          </a:p>
          <a:p>
            <a:r>
              <a:rPr lang="en-US" sz="2400" dirty="0" smtClean="0">
                <a:solidFill>
                  <a:srgbClr val="0000FF"/>
                </a:solidFill>
              </a:rPr>
              <a:t>Citation: 7 (6 unique)</a:t>
            </a:r>
          </a:p>
          <a:p>
            <a:endParaRPr lang="en-US" sz="2800" b="1" dirty="0">
              <a:solidFill>
                <a:srgbClr val="0000FF"/>
              </a:solidFill>
            </a:endParaRPr>
          </a:p>
          <a:p>
            <a:pPr marL="0" indent="0">
              <a:buNone/>
            </a:pPr>
            <a:r>
              <a:rPr lang="en-US" sz="2800" b="1" dirty="0"/>
              <a:t>SCORE = 4</a:t>
            </a:r>
          </a:p>
          <a:p>
            <a:r>
              <a:rPr lang="en-US" sz="2400" dirty="0"/>
              <a:t>Sentences/Words: 26/610</a:t>
            </a:r>
          </a:p>
          <a:p>
            <a:r>
              <a:rPr lang="en-US" sz="2400" dirty="0">
                <a:solidFill>
                  <a:schemeClr val="accent6">
                    <a:lumMod val="60000"/>
                    <a:lumOff val="40000"/>
                  </a:schemeClr>
                </a:solidFill>
              </a:rPr>
              <a:t>Hypothesis: </a:t>
            </a:r>
            <a:r>
              <a:rPr lang="en-US" sz="2400" dirty="0" smtClean="0">
                <a:solidFill>
                  <a:schemeClr val="accent6">
                    <a:lumMod val="60000"/>
                    <a:lumOff val="40000"/>
                  </a:schemeClr>
                </a:solidFill>
              </a:rPr>
              <a:t>1</a:t>
            </a:r>
            <a:endParaRPr lang="en-US" sz="2400" dirty="0">
              <a:solidFill>
                <a:schemeClr val="accent6">
                  <a:lumMod val="60000"/>
                  <a:lumOff val="40000"/>
                </a:schemeClr>
              </a:solidFill>
            </a:endParaRPr>
          </a:p>
          <a:p>
            <a:r>
              <a:rPr lang="en-US" sz="2400" dirty="0" smtClean="0">
                <a:solidFill>
                  <a:schemeClr val="accent3">
                    <a:lumMod val="75000"/>
                  </a:schemeClr>
                </a:solidFill>
              </a:rPr>
              <a:t>Supports</a:t>
            </a:r>
            <a:r>
              <a:rPr lang="en-US" sz="2400" dirty="0">
                <a:solidFill>
                  <a:schemeClr val="accent3">
                    <a:lumMod val="75000"/>
                  </a:schemeClr>
                </a:solidFill>
              </a:rPr>
              <a:t>: </a:t>
            </a:r>
            <a:r>
              <a:rPr lang="en-US" sz="2400" dirty="0" smtClean="0">
                <a:solidFill>
                  <a:schemeClr val="accent3">
                    <a:lumMod val="75000"/>
                  </a:schemeClr>
                </a:solidFill>
              </a:rPr>
              <a:t>5</a:t>
            </a:r>
            <a:endParaRPr lang="en-US" sz="2400" dirty="0">
              <a:solidFill>
                <a:schemeClr val="accent3">
                  <a:lumMod val="75000"/>
                </a:schemeClr>
              </a:solidFill>
            </a:endParaRPr>
          </a:p>
          <a:p>
            <a:r>
              <a:rPr lang="en-US" sz="2400" dirty="0" smtClean="0">
                <a:solidFill>
                  <a:srgbClr val="FF6600"/>
                </a:solidFill>
              </a:rPr>
              <a:t>Opposes</a:t>
            </a:r>
            <a:r>
              <a:rPr lang="en-US" sz="2400" dirty="0">
                <a:solidFill>
                  <a:srgbClr val="FF6600"/>
                </a:solidFill>
              </a:rPr>
              <a:t>: 3 </a:t>
            </a:r>
            <a:endParaRPr lang="en-US" sz="2400" dirty="0" smtClean="0">
              <a:solidFill>
                <a:srgbClr val="FF6600"/>
              </a:solidFill>
            </a:endParaRPr>
          </a:p>
          <a:p>
            <a:r>
              <a:rPr lang="en-US" sz="2400" dirty="0" smtClean="0">
                <a:solidFill>
                  <a:srgbClr val="0000FF"/>
                </a:solidFill>
              </a:rPr>
              <a:t>Citation</a:t>
            </a:r>
            <a:r>
              <a:rPr lang="en-US" sz="2400" dirty="0">
                <a:solidFill>
                  <a:srgbClr val="0000FF"/>
                </a:solidFill>
              </a:rPr>
              <a:t>: 15 (6 unique)</a:t>
            </a:r>
          </a:p>
          <a:p>
            <a:pPr marL="0" indent="0">
              <a:buNone/>
            </a:pPr>
            <a:endParaRPr lang="en-US" sz="1800" dirty="0"/>
          </a:p>
          <a:p>
            <a:pPr marL="0" indent="0">
              <a:buNone/>
            </a:pPr>
            <a:endParaRPr lang="en-US" sz="1100" dirty="0">
              <a:ln>
                <a:solidFill>
                  <a:schemeClr val="tx1"/>
                </a:solidFill>
              </a:ln>
            </a:endParaRPr>
          </a:p>
          <a:p>
            <a:endParaRPr lang="en-US" sz="1400" b="1" dirty="0">
              <a:solidFill>
                <a:srgbClr val="0000FF"/>
              </a:solidFill>
            </a:endParaRPr>
          </a:p>
          <a:p>
            <a:endParaRPr lang="en-US" sz="1400" dirty="0"/>
          </a:p>
          <a:p>
            <a:pPr marL="0" indent="0">
              <a:buNone/>
            </a:pPr>
            <a:endParaRPr lang="en-US" sz="1100" dirty="0"/>
          </a:p>
        </p:txBody>
      </p:sp>
    </p:spTree>
    <p:extLst>
      <p:ext uri="{BB962C8B-B14F-4D97-AF65-F5344CB8AC3E}">
        <p14:creationId xmlns:p14="http://schemas.microsoft.com/office/powerpoint/2010/main" val="100910981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dirty="0" smtClean="0"/>
              <a:t>Ontology-Based Argument Mining and Automatic Essay Scoring</a:t>
            </a:r>
            <a:br>
              <a:rPr lang="en-US" dirty="0" smtClean="0"/>
            </a:br>
            <a:r>
              <a:rPr lang="en-US" sz="2700" dirty="0" smtClean="0"/>
              <a:t>[</a:t>
            </a:r>
            <a:r>
              <a:rPr lang="en-US" sz="2700" dirty="0" err="1" smtClean="0"/>
              <a:t>Ong</a:t>
            </a:r>
            <a:r>
              <a:rPr lang="en-US" sz="2700" dirty="0" smtClean="0"/>
              <a:t>, </a:t>
            </a:r>
            <a:r>
              <a:rPr lang="en-US" sz="2700" b="1" dirty="0" smtClean="0"/>
              <a:t>Litman</a:t>
            </a:r>
            <a:r>
              <a:rPr lang="en-US" sz="2700" dirty="0" smtClean="0"/>
              <a:t> &amp; </a:t>
            </a:r>
            <a:r>
              <a:rPr lang="en-US" sz="2700" dirty="0" err="1" smtClean="0"/>
              <a:t>Brusilovsky</a:t>
            </a:r>
            <a:r>
              <a:rPr lang="en-US" sz="2700" dirty="0" smtClean="0"/>
              <a:t>, 2014; Nguyen &amp; Litman, submitted]</a:t>
            </a:r>
            <a:endParaRPr lang="en-US" sz="3100" dirty="0"/>
          </a:p>
        </p:txBody>
      </p:sp>
      <p:sp>
        <p:nvSpPr>
          <p:cNvPr id="3" name="Content Placeholder 2"/>
          <p:cNvSpPr>
            <a:spLocks noGrp="1"/>
          </p:cNvSpPr>
          <p:nvPr>
            <p:ph idx="1"/>
          </p:nvPr>
        </p:nvSpPr>
        <p:spPr>
          <a:xfrm>
            <a:off x="0" y="2081406"/>
            <a:ext cx="9021249" cy="4776594"/>
          </a:xfrm>
        </p:spPr>
        <p:txBody>
          <a:bodyPr>
            <a:normAutofit/>
          </a:bodyPr>
          <a:lstStyle/>
          <a:p>
            <a:r>
              <a:rPr lang="en-US" dirty="0" smtClean="0"/>
              <a:t>System </a:t>
            </a:r>
            <a:r>
              <a:rPr lang="en-US" dirty="0" smtClean="0">
                <a:solidFill>
                  <a:srgbClr val="0000FF"/>
                </a:solidFill>
              </a:rPr>
              <a:t>recognizes diagram ontology in essays </a:t>
            </a:r>
          </a:p>
          <a:p>
            <a:r>
              <a:rPr lang="en-US" dirty="0" smtClean="0"/>
              <a:t>System scores essays using recognized ontology </a:t>
            </a:r>
          </a:p>
          <a:p>
            <a:r>
              <a:rPr lang="en-US" dirty="0" smtClean="0">
                <a:solidFill>
                  <a:srgbClr val="0000FF"/>
                </a:solidFill>
              </a:rPr>
              <a:t>Argument </a:t>
            </a:r>
            <a:r>
              <a:rPr lang="en-US" dirty="0">
                <a:solidFill>
                  <a:srgbClr val="0000FF"/>
                </a:solidFill>
              </a:rPr>
              <a:t>mining subtasks</a:t>
            </a:r>
          </a:p>
          <a:p>
            <a:pPr lvl="1"/>
            <a:r>
              <a:rPr lang="en-US" b="1" dirty="0" smtClean="0">
                <a:solidFill>
                  <a:srgbClr val="0000FF"/>
                </a:solidFill>
              </a:rPr>
              <a:t>Segmentation</a:t>
            </a:r>
            <a:r>
              <a:rPr lang="en-US" dirty="0" smtClean="0">
                <a:solidFill>
                  <a:srgbClr val="0000FF"/>
                </a:solidFill>
              </a:rPr>
              <a:t>: sentences </a:t>
            </a:r>
            <a:endParaRPr lang="en-US" dirty="0">
              <a:solidFill>
                <a:srgbClr val="0000FF"/>
              </a:solidFill>
            </a:endParaRPr>
          </a:p>
          <a:p>
            <a:pPr lvl="1"/>
            <a:r>
              <a:rPr lang="en-US" b="1" dirty="0" smtClean="0">
                <a:solidFill>
                  <a:srgbClr val="0000FF"/>
                </a:solidFill>
              </a:rPr>
              <a:t>Segment classification: </a:t>
            </a:r>
            <a:r>
              <a:rPr lang="en-US" dirty="0" smtClean="0">
                <a:solidFill>
                  <a:srgbClr val="0000FF"/>
                </a:solidFill>
              </a:rPr>
              <a:t>diagram ontology tags</a:t>
            </a:r>
          </a:p>
          <a:p>
            <a:pPr lvl="2"/>
            <a:r>
              <a:rPr lang="en-US" dirty="0" smtClean="0">
                <a:solidFill>
                  <a:srgbClr val="0000FF"/>
                </a:solidFill>
              </a:rPr>
              <a:t>E.g., Study, Hypothesis, Opposes, Supports, Claim, Citation 	</a:t>
            </a:r>
            <a:r>
              <a:rPr lang="en-US" i="1" dirty="0" smtClean="0">
                <a:solidFill>
                  <a:srgbClr val="0000FF"/>
                </a:solidFill>
              </a:rPr>
              <a:t>(instructor-defined)</a:t>
            </a:r>
          </a:p>
          <a:p>
            <a:pPr lvl="2"/>
            <a:r>
              <a:rPr lang="en-US" dirty="0" smtClean="0">
                <a:solidFill>
                  <a:srgbClr val="0000FF"/>
                </a:solidFill>
              </a:rPr>
              <a:t>None</a:t>
            </a:r>
          </a:p>
          <a:p>
            <a:endParaRPr lang="en-US" dirty="0"/>
          </a:p>
        </p:txBody>
      </p:sp>
    </p:spTree>
    <p:extLst>
      <p:ext uri="{BB962C8B-B14F-4D97-AF65-F5344CB8AC3E}">
        <p14:creationId xmlns:p14="http://schemas.microsoft.com/office/powerpoint/2010/main" val="2963132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Initial Data</a:t>
            </a:r>
            <a:endParaRPr lang="en-US" dirty="0"/>
          </a:p>
        </p:txBody>
      </p:sp>
      <p:sp>
        <p:nvSpPr>
          <p:cNvPr id="3" name="Content Placeholder 2"/>
          <p:cNvSpPr>
            <a:spLocks noGrp="1"/>
          </p:cNvSpPr>
          <p:nvPr>
            <p:ph idx="1"/>
          </p:nvPr>
        </p:nvSpPr>
        <p:spPr>
          <a:xfrm>
            <a:off x="457200" y="1066800"/>
            <a:ext cx="8229600" cy="4525963"/>
          </a:xfrm>
        </p:spPr>
        <p:txBody>
          <a:bodyPr/>
          <a:lstStyle/>
          <a:p>
            <a:r>
              <a:rPr lang="en-US" dirty="0" smtClean="0"/>
              <a:t>52 first-draft essays from two undergraduate psychology courses </a:t>
            </a:r>
          </a:p>
          <a:p>
            <a:pPr lvl="1"/>
            <a:r>
              <a:rPr lang="en-US" dirty="0" smtClean="0"/>
              <a:t>Written after diagramming and peer-feedback</a:t>
            </a:r>
          </a:p>
          <a:p>
            <a:pPr lvl="1"/>
            <a:r>
              <a:rPr lang="en-US" dirty="0" smtClean="0"/>
              <a:t>Average length: 5.2 paragraphs, 28.6 sentences</a:t>
            </a:r>
          </a:p>
          <a:p>
            <a:pPr lvl="1"/>
            <a:r>
              <a:rPr lang="en-US" dirty="0" smtClean="0"/>
              <a:t>Expert scores: Average = 3.03</a:t>
            </a:r>
          </a:p>
        </p:txBody>
      </p:sp>
      <p:graphicFrame>
        <p:nvGraphicFramePr>
          <p:cNvPr id="4" name="Chart 3"/>
          <p:cNvGraphicFramePr/>
          <p:nvPr/>
        </p:nvGraphicFramePr>
        <p:xfrm>
          <a:off x="2133600" y="4114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354894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20" y="0"/>
            <a:ext cx="8229600" cy="1143000"/>
          </a:xfrm>
        </p:spPr>
        <p:txBody>
          <a:bodyPr/>
          <a:lstStyle/>
          <a:p>
            <a:r>
              <a:rPr lang="en-US" dirty="0" smtClean="0"/>
              <a:t>Essay Processing Pipeline</a:t>
            </a:r>
            <a:endParaRPr lang="en-US" dirty="0"/>
          </a:p>
        </p:txBody>
      </p:sp>
      <p:sp>
        <p:nvSpPr>
          <p:cNvPr id="3" name="Content Placeholder 2"/>
          <p:cNvSpPr>
            <a:spLocks noGrp="1"/>
          </p:cNvSpPr>
          <p:nvPr>
            <p:ph idx="1"/>
          </p:nvPr>
        </p:nvSpPr>
        <p:spPr>
          <a:xfrm>
            <a:off x="216242" y="1142999"/>
            <a:ext cx="8927758" cy="5535687"/>
          </a:xfrm>
        </p:spPr>
        <p:txBody>
          <a:bodyPr>
            <a:normAutofit fontScale="92500" lnSpcReduction="10000"/>
          </a:bodyPr>
          <a:lstStyle/>
          <a:p>
            <a:pPr marL="514350" indent="-514350">
              <a:buFont typeface="+mj-lt"/>
              <a:buAutoNum type="arabicPeriod"/>
            </a:pPr>
            <a:r>
              <a:rPr lang="en-US" dirty="0" smtClean="0"/>
              <a:t>Discourse Processing</a:t>
            </a:r>
          </a:p>
          <a:p>
            <a:pPr lvl="1"/>
            <a:r>
              <a:rPr lang="en-US" dirty="0" smtClean="0"/>
              <a:t>Tag </a:t>
            </a:r>
            <a:r>
              <a:rPr lang="en-US" dirty="0" smtClean="0"/>
              <a:t>essays with discourse connective senses</a:t>
            </a:r>
          </a:p>
          <a:p>
            <a:pPr lvl="2"/>
            <a:r>
              <a:rPr lang="en-US" i="1" dirty="0" smtClean="0"/>
              <a:t>Expansion, Contingency, Comparison, </a:t>
            </a:r>
            <a:r>
              <a:rPr lang="en-US" i="1" dirty="0" smtClean="0"/>
              <a:t>Temporal, Non-discourse</a:t>
            </a:r>
            <a:endParaRPr lang="en-US" i="1" dirty="0" smtClean="0"/>
          </a:p>
          <a:p>
            <a:pPr lvl="2"/>
            <a:r>
              <a:rPr lang="en-US" dirty="0" smtClean="0"/>
              <a:t>Tagger from </a:t>
            </a:r>
            <a:r>
              <a:rPr lang="en-US" dirty="0" err="1" smtClean="0"/>
              <a:t>Upenn</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Argument Ontology Mining </a:t>
            </a:r>
          </a:p>
          <a:p>
            <a:pPr lvl="1"/>
            <a:r>
              <a:rPr lang="en-US" dirty="0" smtClean="0"/>
              <a:t>Tag essays with diagram ontology elements</a:t>
            </a:r>
          </a:p>
          <a:p>
            <a:pPr lvl="2"/>
            <a:r>
              <a:rPr lang="en-US" dirty="0" smtClean="0"/>
              <a:t>Rule-based algorithm</a:t>
            </a:r>
          </a:p>
          <a:p>
            <a:pPr marL="971550" lvl="1" indent="-514350">
              <a:buFont typeface="+mj-lt"/>
              <a:buAutoNum type="arabicPeriod"/>
            </a:pPr>
            <a:endParaRPr lang="en-US" dirty="0" smtClean="0"/>
          </a:p>
          <a:p>
            <a:pPr marL="514350" indent="-514350">
              <a:buFont typeface="+mj-lt"/>
              <a:buAutoNum type="arabicPeriod"/>
            </a:pPr>
            <a:r>
              <a:rPr lang="en-US" dirty="0" smtClean="0"/>
              <a:t>Ontology-Based Scoring</a:t>
            </a:r>
          </a:p>
          <a:p>
            <a:pPr lvl="1"/>
            <a:r>
              <a:rPr lang="en-US" dirty="0" smtClean="0"/>
              <a:t>Use the mined argument to score the essays</a:t>
            </a:r>
          </a:p>
          <a:p>
            <a:pPr lvl="2"/>
            <a:r>
              <a:rPr lang="en-US" dirty="0" smtClean="0"/>
              <a:t>Rule-based algorithm</a:t>
            </a:r>
            <a:endParaRPr lang="en-US" dirty="0"/>
          </a:p>
        </p:txBody>
      </p:sp>
    </p:spTree>
    <p:extLst>
      <p:ext uri="{BB962C8B-B14F-4D97-AF65-F5344CB8AC3E}">
        <p14:creationId xmlns:p14="http://schemas.microsoft.com/office/powerpoint/2010/main" val="822752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Argument Mining</a:t>
            </a:r>
            <a:endParaRPr lang="en-US" dirty="0"/>
          </a:p>
        </p:txBody>
      </p:sp>
      <p:sp>
        <p:nvSpPr>
          <p:cNvPr id="3" name="Content Placeholder 2"/>
          <p:cNvSpPr>
            <a:spLocks noGrp="1"/>
          </p:cNvSpPr>
          <p:nvPr>
            <p:ph idx="1"/>
          </p:nvPr>
        </p:nvSpPr>
        <p:spPr>
          <a:xfrm>
            <a:off x="0" y="1302707"/>
            <a:ext cx="9144000" cy="5423770"/>
          </a:xfrm>
        </p:spPr>
        <p:txBody>
          <a:bodyPr>
            <a:normAutofit/>
          </a:bodyPr>
          <a:lstStyle/>
          <a:p>
            <a:pPr marL="0" indent="0">
              <a:buNone/>
            </a:pPr>
            <a:endParaRPr lang="en-US" sz="2000" dirty="0" smtClean="0"/>
          </a:p>
          <a:p>
            <a:r>
              <a:rPr lang="en-US" sz="2800" dirty="0" smtClean="0"/>
              <a:t>“… exploits </a:t>
            </a:r>
            <a:r>
              <a:rPr lang="en-US" sz="2800" dirty="0"/>
              <a:t>the techniques and methods of </a:t>
            </a:r>
            <a:r>
              <a:rPr lang="en-US" sz="2800" dirty="0">
                <a:solidFill>
                  <a:srgbClr val="FF6600"/>
                </a:solidFill>
              </a:rPr>
              <a:t>natural language </a:t>
            </a:r>
            <a:r>
              <a:rPr lang="en-US" sz="2800" dirty="0" smtClean="0">
                <a:solidFill>
                  <a:srgbClr val="FF6600"/>
                </a:solidFill>
              </a:rPr>
              <a:t>processing</a:t>
            </a:r>
            <a:r>
              <a:rPr lang="en-US" sz="2800" dirty="0" smtClean="0"/>
              <a:t> … for </a:t>
            </a:r>
            <a:r>
              <a:rPr lang="en-US" sz="2800" dirty="0">
                <a:solidFill>
                  <a:srgbClr val="FF6600"/>
                </a:solidFill>
              </a:rPr>
              <a:t>semi-automatic and automatic </a:t>
            </a:r>
            <a:r>
              <a:rPr lang="en-US" sz="2800" dirty="0"/>
              <a:t>recognition and extraction of </a:t>
            </a:r>
            <a:r>
              <a:rPr lang="en-US" sz="2800" dirty="0">
                <a:solidFill>
                  <a:srgbClr val="FF6600"/>
                </a:solidFill>
              </a:rPr>
              <a:t>structured argument data from unstructured </a:t>
            </a:r>
            <a:r>
              <a:rPr lang="en-US" sz="2800" dirty="0" smtClean="0">
                <a:solidFill>
                  <a:srgbClr val="FF6600"/>
                </a:solidFill>
              </a:rPr>
              <a:t>… texts</a:t>
            </a:r>
            <a:r>
              <a:rPr lang="en-US" sz="2800" dirty="0" smtClean="0"/>
              <a:t>.” </a:t>
            </a:r>
            <a:r>
              <a:rPr lang="en-US" sz="2400" i="1" dirty="0" smtClean="0"/>
              <a:t>[SICSA Workshop on Argument Mining, July 2014]</a:t>
            </a:r>
            <a:endParaRPr lang="en-US" sz="2800" i="1" dirty="0" smtClean="0"/>
          </a:p>
          <a:p>
            <a:endParaRPr lang="en-US" dirty="0">
              <a:solidFill>
                <a:srgbClr val="FF0000"/>
              </a:solidFill>
            </a:endParaRPr>
          </a:p>
        </p:txBody>
      </p:sp>
    </p:spTree>
    <p:extLst>
      <p:ext uri="{BB962C8B-B14F-4D97-AF65-F5344CB8AC3E}">
        <p14:creationId xmlns:p14="http://schemas.microsoft.com/office/powerpoint/2010/main" val="265412268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dirty="0" smtClean="0"/>
              <a:t>Experimental Results: Extrinsic Evaluation</a:t>
            </a:r>
            <a:r>
              <a:rPr lang="en-US" dirty="0"/>
              <a:t/>
            </a:r>
            <a:br>
              <a:rPr lang="en-US" dirty="0"/>
            </a:br>
            <a:r>
              <a:rPr lang="en-US" sz="3600" dirty="0" smtClean="0"/>
              <a:t>[</a:t>
            </a:r>
            <a:r>
              <a:rPr lang="en-US" sz="3600" dirty="0" err="1" smtClean="0"/>
              <a:t>Ong</a:t>
            </a:r>
            <a:r>
              <a:rPr lang="en-US" sz="3600" dirty="0"/>
              <a:t>, Litman &amp; </a:t>
            </a:r>
            <a:r>
              <a:rPr lang="en-US" sz="3600" dirty="0" err="1"/>
              <a:t>Brusilovsky</a:t>
            </a:r>
            <a:r>
              <a:rPr lang="en-US" sz="3600" dirty="0"/>
              <a:t>, </a:t>
            </a:r>
            <a:r>
              <a:rPr lang="en-US" sz="3600" dirty="0" smtClean="0"/>
              <a:t>2014]</a:t>
            </a:r>
            <a:endParaRPr lang="en-US" sz="3600" dirty="0"/>
          </a:p>
        </p:txBody>
      </p:sp>
      <p:sp>
        <p:nvSpPr>
          <p:cNvPr id="8" name="Content Placeholder 7"/>
          <p:cNvSpPr>
            <a:spLocks noGrp="1"/>
          </p:cNvSpPr>
          <p:nvPr>
            <p:ph idx="1"/>
          </p:nvPr>
        </p:nvSpPr>
        <p:spPr>
          <a:xfrm>
            <a:off x="76200" y="1600200"/>
            <a:ext cx="8915400" cy="4800600"/>
          </a:xfrm>
        </p:spPr>
        <p:txBody>
          <a:bodyPr>
            <a:normAutofit/>
          </a:bodyPr>
          <a:lstStyle/>
          <a:p>
            <a:r>
              <a:rPr lang="en-US" dirty="0" smtClean="0"/>
              <a:t>Spearman Correlation </a:t>
            </a:r>
            <a:r>
              <a:rPr lang="en-US" dirty="0" smtClean="0"/>
              <a:t>trend between </a:t>
            </a:r>
            <a:r>
              <a:rPr lang="en-US" dirty="0" smtClean="0"/>
              <a:t>automatically generated and expert scores </a:t>
            </a:r>
          </a:p>
          <a:p>
            <a:pPr marL="742950" lvl="2" indent="-342900"/>
            <a:r>
              <a:rPr lang="en-US" sz="2600" dirty="0" smtClean="0"/>
              <a:t>number </a:t>
            </a:r>
            <a:r>
              <a:rPr lang="en-US" sz="2600" dirty="0"/>
              <a:t>of automatically generated tags for diagram elements are positively correlated with </a:t>
            </a:r>
            <a:r>
              <a:rPr lang="en-US" sz="2600" dirty="0" smtClean="0"/>
              <a:t>score</a:t>
            </a:r>
          </a:p>
          <a:p>
            <a:pPr marL="457200" lvl="1" indent="0">
              <a:buNone/>
            </a:pPr>
            <a:endParaRPr lang="en-US" dirty="0" smtClean="0"/>
          </a:p>
          <a:p>
            <a:r>
              <a:rPr lang="en-US" dirty="0" smtClean="0"/>
              <a:t>These ranking </a:t>
            </a:r>
            <a:r>
              <a:rPr lang="en-US" smtClean="0"/>
              <a:t>results </a:t>
            </a:r>
            <a:r>
              <a:rPr lang="en-US" smtClean="0"/>
              <a:t>can </a:t>
            </a:r>
            <a:r>
              <a:rPr lang="en-US" dirty="0" smtClean="0"/>
              <a:t>focus teacher or peer reviewer attention on particular types of papers</a:t>
            </a:r>
          </a:p>
          <a:p>
            <a:endParaRPr lang="en-US" dirty="0" smtClean="0"/>
          </a:p>
        </p:txBody>
      </p:sp>
      <p:sp>
        <p:nvSpPr>
          <p:cNvPr id="3" name="Slide Number Placeholder 2"/>
          <p:cNvSpPr>
            <a:spLocks noGrp="1"/>
          </p:cNvSpPr>
          <p:nvPr>
            <p:ph type="sldNum" sz="quarter" idx="12"/>
          </p:nvPr>
        </p:nvSpPr>
        <p:spPr/>
        <p:txBody>
          <a:bodyPr/>
          <a:lstStyle/>
          <a:p>
            <a:fld id="{AFEA5634-FFC7-487C-A394-545C55E5700E}" type="slidenum">
              <a:rPr lang="en-US" smtClean="0"/>
              <a:pPr/>
              <a:t>50</a:t>
            </a:fld>
            <a:endParaRPr lang="en-US" dirty="0"/>
          </a:p>
        </p:txBody>
      </p:sp>
    </p:spTree>
    <p:extLst>
      <p:ext uri="{BB962C8B-B14F-4D97-AF65-F5344CB8AC3E}">
        <p14:creationId xmlns:p14="http://schemas.microsoft.com/office/powerpoint/2010/main" val="4092483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Directions: Intrinsic Evaluation </a:t>
            </a:r>
            <a:r>
              <a:rPr lang="en-US" sz="3600" dirty="0" smtClean="0"/>
              <a:t>(with H. Nguyen)</a:t>
            </a:r>
            <a:endParaRPr lang="en-US" sz="3600" dirty="0"/>
          </a:p>
        </p:txBody>
      </p:sp>
      <p:sp>
        <p:nvSpPr>
          <p:cNvPr id="3" name="Content Placeholder 2"/>
          <p:cNvSpPr>
            <a:spLocks noGrp="1"/>
          </p:cNvSpPr>
          <p:nvPr>
            <p:ph idx="1"/>
          </p:nvPr>
        </p:nvSpPr>
        <p:spPr>
          <a:xfrm>
            <a:off x="76200" y="1440429"/>
            <a:ext cx="9067800" cy="5216282"/>
          </a:xfrm>
        </p:spPr>
        <p:txBody>
          <a:bodyPr>
            <a:normAutofit/>
          </a:bodyPr>
          <a:lstStyle/>
          <a:p>
            <a:r>
              <a:rPr lang="en-US" dirty="0" smtClean="0"/>
              <a:t>Argument annotation of 116 first-draft essays (Kappa &gt; .6)</a:t>
            </a:r>
          </a:p>
          <a:p>
            <a:pPr lvl="1"/>
            <a:r>
              <a:rPr lang="en-US" i="1" dirty="0" smtClean="0"/>
              <a:t>Hypothesis</a:t>
            </a:r>
            <a:r>
              <a:rPr lang="en-US" dirty="0" smtClean="0"/>
              <a:t>: 186 sentences</a:t>
            </a:r>
          </a:p>
          <a:p>
            <a:pPr lvl="1"/>
            <a:r>
              <a:rPr lang="en-US" i="1" dirty="0" smtClean="0"/>
              <a:t>Support</a:t>
            </a:r>
            <a:r>
              <a:rPr lang="en-US" i="1" smtClean="0"/>
              <a:t>/Opposition</a:t>
            </a:r>
            <a:r>
              <a:rPr lang="en-US" smtClean="0"/>
              <a:t>: </a:t>
            </a:r>
            <a:r>
              <a:rPr lang="en-US" dirty="0" smtClean="0"/>
              <a:t>460 sentences</a:t>
            </a:r>
          </a:p>
          <a:p>
            <a:pPr lvl="1"/>
            <a:r>
              <a:rPr lang="en-US" i="1" dirty="0" smtClean="0"/>
              <a:t>None</a:t>
            </a:r>
            <a:r>
              <a:rPr lang="en-US" dirty="0" smtClean="0"/>
              <a:t>: 2208 sentences</a:t>
            </a:r>
          </a:p>
          <a:p>
            <a:r>
              <a:rPr lang="en-US" dirty="0" smtClean="0"/>
              <a:t>Features for supervised learning</a:t>
            </a:r>
          </a:p>
          <a:p>
            <a:pPr lvl="1"/>
            <a:r>
              <a:rPr lang="en-US" dirty="0" smtClean="0"/>
              <a:t>Persuasive essays [Stab &amp; </a:t>
            </a:r>
            <a:r>
              <a:rPr lang="en-US" dirty="0" err="1" smtClean="0"/>
              <a:t>Gurevych</a:t>
            </a:r>
            <a:r>
              <a:rPr lang="en-US" dirty="0" smtClean="0"/>
              <a:t>, 2014]</a:t>
            </a:r>
          </a:p>
          <a:p>
            <a:pPr lvl="1"/>
            <a:r>
              <a:rPr lang="en-US" dirty="0" smtClean="0"/>
              <a:t>Academic writing style</a:t>
            </a:r>
          </a:p>
          <a:p>
            <a:pPr lvl="1"/>
            <a:r>
              <a:rPr lang="en-US" dirty="0" smtClean="0"/>
              <a:t>LDA-enabled features and constraints </a:t>
            </a:r>
          </a:p>
          <a:p>
            <a:pPr lvl="2"/>
            <a:r>
              <a:rPr lang="en-US" dirty="0" smtClean="0"/>
              <a:t>Ontology seeding to extract argument vs. domain words</a:t>
            </a:r>
          </a:p>
          <a:p>
            <a:pPr lvl="1"/>
            <a:endParaRPr lang="en-US" dirty="0" smtClean="0"/>
          </a:p>
          <a:p>
            <a:pPr lvl="1"/>
            <a:endParaRPr lang="en-US" dirty="0" smtClean="0"/>
          </a:p>
        </p:txBody>
      </p:sp>
    </p:spTree>
    <p:extLst>
      <p:ext uri="{BB962C8B-B14F-4D97-AF65-F5344CB8AC3E}">
        <p14:creationId xmlns:p14="http://schemas.microsoft.com/office/powerpoint/2010/main" val="312357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lstStyle/>
          <a:p>
            <a:r>
              <a:rPr lang="en-US" dirty="0" smtClean="0"/>
              <a:t>Post-Processed LDA Output</a:t>
            </a:r>
            <a:endParaRPr lang="en-US" dirty="0"/>
          </a:p>
        </p:txBody>
      </p:sp>
      <p:pic>
        <p:nvPicPr>
          <p:cNvPr id="5" name="Picture 4"/>
          <p:cNvPicPr>
            <a:picLocks noChangeAspect="1"/>
          </p:cNvPicPr>
          <p:nvPr/>
        </p:nvPicPr>
        <p:blipFill>
          <a:blip r:embed="rId2"/>
          <a:stretch>
            <a:fillRect/>
          </a:stretch>
        </p:blipFill>
        <p:spPr>
          <a:xfrm>
            <a:off x="1765300" y="1071315"/>
            <a:ext cx="5613400" cy="4216400"/>
          </a:xfrm>
          <a:prstGeom prst="rect">
            <a:avLst/>
          </a:prstGeom>
        </p:spPr>
      </p:pic>
      <p:sp>
        <p:nvSpPr>
          <p:cNvPr id="6" name="Content Placeholder 5"/>
          <p:cNvSpPr>
            <a:spLocks noGrp="1"/>
          </p:cNvSpPr>
          <p:nvPr>
            <p:ph idx="1"/>
          </p:nvPr>
        </p:nvSpPr>
        <p:spPr>
          <a:xfrm>
            <a:off x="0" y="1727867"/>
            <a:ext cx="9144000" cy="5130133"/>
          </a:xfrm>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New Features: # domain words, # argument words, argument unigrams</a:t>
            </a:r>
          </a:p>
          <a:p>
            <a:r>
              <a:rPr lang="en-US" dirty="0" smtClean="0"/>
              <a:t>New Constraints:  e.g. selected dependency relations</a:t>
            </a:r>
            <a:endParaRPr lang="en-US" dirty="0"/>
          </a:p>
        </p:txBody>
      </p:sp>
    </p:spTree>
    <p:extLst>
      <p:ext uri="{BB962C8B-B14F-4D97-AF65-F5344CB8AC3E}">
        <p14:creationId xmlns:p14="http://schemas.microsoft.com/office/powerpoint/2010/main" val="216965956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2065"/>
          </a:xfrm>
        </p:spPr>
        <p:txBody>
          <a:bodyPr/>
          <a:lstStyle/>
          <a:p>
            <a:r>
              <a:rPr lang="en-US" dirty="0" smtClean="0"/>
              <a:t>Evaluation Results</a:t>
            </a:r>
            <a:endParaRPr lang="en-US" dirty="0"/>
          </a:p>
        </p:txBody>
      </p:sp>
      <p:sp>
        <p:nvSpPr>
          <p:cNvPr id="3" name="Content Placeholder 2"/>
          <p:cNvSpPr>
            <a:spLocks noGrp="1"/>
          </p:cNvSpPr>
          <p:nvPr>
            <p:ph idx="1"/>
          </p:nvPr>
        </p:nvSpPr>
        <p:spPr>
          <a:xfrm>
            <a:off x="125421" y="1051947"/>
            <a:ext cx="9018579" cy="5638785"/>
          </a:xfrm>
        </p:spPr>
        <p:txBody>
          <a:bodyPr>
            <a:noAutofit/>
          </a:bodyPr>
          <a:lstStyle/>
          <a:p>
            <a:r>
              <a:rPr lang="en-US" dirty="0" smtClean="0"/>
              <a:t>10-fold cross-essay validation</a:t>
            </a:r>
          </a:p>
          <a:p>
            <a:pPr lvl="1"/>
            <a:r>
              <a:rPr lang="en-US" dirty="0" smtClean="0"/>
              <a:t>.56 Kappa (versus .51 for Stab14 baseline)</a:t>
            </a:r>
          </a:p>
          <a:p>
            <a:pPr lvl="1"/>
            <a:endParaRPr lang="en-US" sz="1800" dirty="0" smtClean="0"/>
          </a:p>
          <a:p>
            <a:r>
              <a:rPr lang="en-US" dirty="0" smtClean="0"/>
              <a:t>Holdout validation with unseen topics</a:t>
            </a:r>
          </a:p>
          <a:p>
            <a:pPr lvl="1"/>
            <a:r>
              <a:rPr lang="en-US" dirty="0" smtClean="0"/>
              <a:t> .58 Kappa (versus .50 for Stab14 baseline)</a:t>
            </a:r>
          </a:p>
          <a:p>
            <a:pPr lvl="1"/>
            <a:endParaRPr lang="en-US" sz="2000" dirty="0"/>
          </a:p>
          <a:p>
            <a:r>
              <a:rPr lang="en-US" dirty="0" smtClean="0"/>
              <a:t>New features significantly improve performance, generalize better, and compact the feature space</a:t>
            </a:r>
          </a:p>
          <a:p>
            <a:endParaRPr lang="en-US" sz="2400" dirty="0" smtClean="0"/>
          </a:p>
          <a:p>
            <a:r>
              <a:rPr lang="en-US" dirty="0" smtClean="0"/>
              <a:t>Current work:  argument relations; essay scoring; use of diagrams</a:t>
            </a:r>
            <a:endParaRPr lang="en-US" sz="3600" dirty="0" smtClean="0"/>
          </a:p>
        </p:txBody>
      </p:sp>
    </p:spTree>
    <p:extLst>
      <p:ext uri="{BB962C8B-B14F-4D97-AF65-F5344CB8AC3E}">
        <p14:creationId xmlns:p14="http://schemas.microsoft.com/office/powerpoint/2010/main" val="1512912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8" name="Trapezoid 17"/>
          <p:cNvSpPr/>
          <p:nvPr/>
        </p:nvSpPr>
        <p:spPr>
          <a:xfrm>
            <a:off x="7339999" y="4205571"/>
            <a:ext cx="1633160" cy="897509"/>
          </a:xfrm>
          <a:prstGeom prst="trapezoid">
            <a:avLst/>
          </a:prstGeom>
          <a:solidFill>
            <a:schemeClr val="accent1">
              <a:alpha val="51000"/>
            </a:schemeClr>
          </a:solidFill>
          <a:ln>
            <a:solidFill>
              <a:srgbClr val="5D96C5"/>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solidFill>
                  <a:schemeClr val="accent2">
                    <a:lumMod val="75000"/>
                  </a:schemeClr>
                </a:solidFill>
              </a:rPr>
              <a:t>AI: Guides reviewing</a:t>
            </a:r>
          </a:p>
        </p:txBody>
      </p:sp>
      <p:cxnSp>
        <p:nvCxnSpPr>
          <p:cNvPr id="34" name="Curved Connector 19"/>
          <p:cNvCxnSpPr>
            <a:stCxn id="18" idx="1"/>
            <a:endCxn id="9" idx="6"/>
          </p:cNvCxnSpPr>
          <p:nvPr/>
        </p:nvCxnSpPr>
        <p:spPr>
          <a:xfrm rot="10800000" flipV="1">
            <a:off x="6356964" y="4654325"/>
            <a:ext cx="1095224" cy="239213"/>
          </a:xfrm>
          <a:prstGeom prst="curvedConnector3">
            <a:avLst>
              <a:gd name="adj1" fmla="val 50000"/>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val="1913257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Peer Review?</a:t>
            </a:r>
            <a:endParaRPr lang="en-US" dirty="0"/>
          </a:p>
        </p:txBody>
      </p:sp>
      <p:sp>
        <p:nvSpPr>
          <p:cNvPr id="3" name="Content Placeholder 2"/>
          <p:cNvSpPr>
            <a:spLocks noGrp="1"/>
          </p:cNvSpPr>
          <p:nvPr>
            <p:ph idx="1"/>
          </p:nvPr>
        </p:nvSpPr>
        <p:spPr/>
        <p:txBody>
          <a:bodyPr>
            <a:normAutofit/>
          </a:bodyPr>
          <a:lstStyle/>
          <a:p>
            <a:r>
              <a:rPr lang="en-US" dirty="0" smtClean="0"/>
              <a:t>Pros</a:t>
            </a:r>
            <a:endParaRPr lang="en-US" dirty="0"/>
          </a:p>
          <a:p>
            <a:pPr lvl="1"/>
            <a:r>
              <a:rPr lang="en-US" dirty="0"/>
              <a:t>Q</a:t>
            </a:r>
            <a:r>
              <a:rPr lang="en-US" dirty="0" smtClean="0"/>
              <a:t>uantity and diversity of review feedback</a:t>
            </a:r>
          </a:p>
          <a:p>
            <a:pPr lvl="1"/>
            <a:r>
              <a:rPr lang="en-US" dirty="0" smtClean="0"/>
              <a:t>Students learn by reviewing</a:t>
            </a:r>
          </a:p>
          <a:p>
            <a:pPr lvl="1"/>
            <a:endParaRPr lang="en-US" dirty="0"/>
          </a:p>
          <a:p>
            <a:r>
              <a:rPr lang="en-US" dirty="0" smtClean="0"/>
              <a:t>Cons</a:t>
            </a:r>
          </a:p>
          <a:p>
            <a:pPr lvl="1"/>
            <a:r>
              <a:rPr lang="en-US" dirty="0" smtClean="0"/>
              <a:t>Reviews are often not stated in effective ways</a:t>
            </a:r>
          </a:p>
          <a:p>
            <a:pPr lvl="1"/>
            <a:r>
              <a:rPr lang="en-US" dirty="0" smtClean="0"/>
              <a:t>Reviews and papers do not focus on core </a:t>
            </a:r>
            <a:r>
              <a:rPr lang="en-US" dirty="0" smtClean="0"/>
              <a:t>aspects</a:t>
            </a:r>
          </a:p>
          <a:p>
            <a:pPr lvl="2"/>
            <a:r>
              <a:rPr lang="en-US" dirty="0" smtClean="0">
                <a:solidFill>
                  <a:srgbClr val="FF0000"/>
                </a:solidFill>
              </a:rPr>
              <a:t>E.g., no</a:t>
            </a:r>
            <a:r>
              <a:rPr lang="en-US" dirty="0" smtClean="0"/>
              <a:t> </a:t>
            </a:r>
            <a:r>
              <a:rPr lang="en-US" dirty="0">
                <a:solidFill>
                  <a:srgbClr val="FF0000"/>
                </a:solidFill>
              </a:rPr>
              <a:t>discussion of thesis statements</a:t>
            </a:r>
            <a:r>
              <a:rPr lang="en-US" dirty="0"/>
              <a:t> </a:t>
            </a:r>
            <a:endParaRPr lang="en-US" sz="1600" i="1" dirty="0"/>
          </a:p>
          <a:p>
            <a:pPr lvl="1"/>
            <a:endParaRPr lang="en-US" dirty="0"/>
          </a:p>
        </p:txBody>
      </p:sp>
    </p:spTree>
    <p:extLst>
      <p:ext uri="{BB962C8B-B14F-4D97-AF65-F5344CB8AC3E}">
        <p14:creationId xmlns:p14="http://schemas.microsoft.com/office/powerpoint/2010/main" val="373939962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DFCC0-A53E-0148-A90C-405AEAB88504}" type="datetime1">
              <a:rPr lang="en-US" smtClean="0"/>
              <a:t>2/16/15</a:t>
            </a:fld>
            <a:endParaRPr lang="en-US"/>
          </a:p>
        </p:txBody>
      </p:sp>
      <p:sp>
        <p:nvSpPr>
          <p:cNvPr id="3" name="Footer Placeholder 2"/>
          <p:cNvSpPr>
            <a:spLocks noGrp="1"/>
          </p:cNvSpPr>
          <p:nvPr>
            <p:ph type="ftr" sz="quarter" idx="11"/>
          </p:nvPr>
        </p:nvSpPr>
        <p:spPr/>
        <p:txBody>
          <a:bodyPr>
            <a:normAutofit fontScale="85000" lnSpcReduction="20000"/>
          </a:bodyPr>
          <a:lstStyle/>
          <a:p>
            <a:r>
              <a:rPr lang="en-US" smtClean="0"/>
              <a:t>Identifying Thesis and Conclusion Statements in Student Essays to Scaffold Peer Review</a:t>
            </a:r>
            <a:endParaRPr lang="en-US"/>
          </a:p>
        </p:txBody>
      </p:sp>
      <p:sp>
        <p:nvSpPr>
          <p:cNvPr id="4" name="Slide Number Placeholder 3"/>
          <p:cNvSpPr>
            <a:spLocks noGrp="1"/>
          </p:cNvSpPr>
          <p:nvPr>
            <p:ph type="sldNum" sz="quarter" idx="12"/>
          </p:nvPr>
        </p:nvSpPr>
        <p:spPr/>
        <p:txBody>
          <a:bodyPr>
            <a:normAutofit/>
          </a:bodyPr>
          <a:lstStyle/>
          <a:p>
            <a:fld id="{5FFDEB65-E833-9E4A-ABE9-83D1337828E4}" type="slidenum">
              <a:rPr lang="en-US" smtClean="0"/>
              <a:t>56</a:t>
            </a:fld>
            <a:endParaRPr lang="en-US"/>
          </a:p>
        </p:txBody>
      </p:sp>
      <p:sp>
        <p:nvSpPr>
          <p:cNvPr id="5" name="Title 4"/>
          <p:cNvSpPr>
            <a:spLocks noGrp="1"/>
          </p:cNvSpPr>
          <p:nvPr>
            <p:ph type="title"/>
          </p:nvPr>
        </p:nvSpPr>
        <p:spPr>
          <a:xfrm>
            <a:off x="0" y="110023"/>
            <a:ext cx="9144000" cy="1143000"/>
          </a:xfrm>
        </p:spPr>
        <p:txBody>
          <a:bodyPr>
            <a:noAutofit/>
          </a:bodyPr>
          <a:lstStyle/>
          <a:p>
            <a:r>
              <a:rPr lang="en-US" sz="3600" dirty="0" smtClean="0"/>
              <a:t>Audience Participation: Argument Mining</a:t>
            </a:r>
            <a:br>
              <a:rPr lang="en-US" sz="3600" dirty="0" smtClean="0"/>
            </a:br>
            <a:r>
              <a:rPr lang="en-US" sz="3600" dirty="0" smtClean="0"/>
              <a:t> (Detect the Thesis)</a:t>
            </a:r>
            <a:endParaRPr lang="en-US" sz="3600" dirty="0"/>
          </a:p>
        </p:txBody>
      </p:sp>
      <p:pic>
        <p:nvPicPr>
          <p:cNvPr id="7" name="Picture 6"/>
          <p:cNvPicPr>
            <a:picLocks noChangeAspect="1"/>
          </p:cNvPicPr>
          <p:nvPr/>
        </p:nvPicPr>
        <p:blipFill rotWithShape="1">
          <a:blip r:embed="rId3"/>
          <a:srcRect t="2073" b="38362"/>
          <a:stretch/>
        </p:blipFill>
        <p:spPr>
          <a:xfrm>
            <a:off x="76530" y="1253023"/>
            <a:ext cx="6116151" cy="4857545"/>
          </a:xfrm>
          <a:prstGeom prst="rect">
            <a:avLst/>
          </a:prstGeom>
        </p:spPr>
      </p:pic>
      <p:sp>
        <p:nvSpPr>
          <p:cNvPr id="8" name="Rectangle 7"/>
          <p:cNvSpPr/>
          <p:nvPr/>
        </p:nvSpPr>
        <p:spPr>
          <a:xfrm>
            <a:off x="763671" y="1762043"/>
            <a:ext cx="5256129" cy="3168816"/>
          </a:xfrm>
          <a:prstGeom prst="rect">
            <a:avLst/>
          </a:prstGeom>
        </p:spPr>
        <p:txBody>
          <a:bodyPr wrap="square">
            <a:spAutoFit/>
          </a:bodyPr>
          <a:lstStyle/>
          <a:p>
            <a:pPr algn="ctr">
              <a:lnSpc>
                <a:spcPts val="1500"/>
              </a:lnSpc>
            </a:pPr>
            <a:r>
              <a:rPr lang="en-US" sz="1200" dirty="0" smtClean="0"/>
              <a:t>Violence in America</a:t>
            </a:r>
          </a:p>
          <a:p>
            <a:pPr algn="ctr">
              <a:lnSpc>
                <a:spcPts val="1500"/>
              </a:lnSpc>
            </a:pPr>
            <a:endParaRPr lang="en-US" sz="1200" dirty="0"/>
          </a:p>
          <a:p>
            <a:pPr>
              <a:lnSpc>
                <a:spcPts val="1500"/>
              </a:lnSpc>
            </a:pPr>
            <a:r>
              <a:rPr lang="en-US" sz="1200" dirty="0" smtClean="0"/>
              <a:t>In the spring of 2011, John F. </a:t>
            </a:r>
            <a:r>
              <a:rPr lang="en-US" sz="1200" dirty="0" err="1" smtClean="0"/>
              <a:t>Shick</a:t>
            </a:r>
            <a:r>
              <a:rPr lang="en-US" sz="1200" dirty="0" smtClean="0"/>
              <a:t> met a man in a New Mexico parking lot and bought two pistols for $810, along with extra clips, ammunition and a holster. This is one reason that there is so much violence in America, because people who are mentally ill, and people who aren’t, can just buy a gun anywhere, there are no laws that say they cant. The two biggest factors that contribute to America’s violent society are relaxed gun laws and mental illness. </a:t>
            </a:r>
          </a:p>
          <a:p>
            <a:pPr>
              <a:lnSpc>
                <a:spcPts val="1500"/>
              </a:lnSpc>
            </a:pPr>
            <a:endParaRPr lang="en-US" sz="1200" dirty="0" smtClean="0"/>
          </a:p>
          <a:p>
            <a:pPr>
              <a:lnSpc>
                <a:spcPts val="1500"/>
              </a:lnSpc>
            </a:pPr>
            <a:r>
              <a:rPr lang="en-US" sz="1200" dirty="0" smtClean="0"/>
              <a:t>There are numerous accounts on which people with mental illness don’t receive the help they need and sometimes do things to things to hurt people, like the account on which was just mentioned John </a:t>
            </a:r>
            <a:r>
              <a:rPr lang="en-US" sz="1200" dirty="0" err="1" smtClean="0"/>
              <a:t>Shick</a:t>
            </a:r>
            <a:r>
              <a:rPr lang="en-US" sz="1200" dirty="0" smtClean="0"/>
              <a:t> bought two guns and shot and killed a person. Another account was the sandy hook shooting, Adam </a:t>
            </a:r>
            <a:r>
              <a:rPr lang="en-US" sz="1200" dirty="0" err="1" smtClean="0"/>
              <a:t>Lanza</a:t>
            </a:r>
            <a:r>
              <a:rPr lang="en-US" sz="1200" dirty="0" smtClean="0"/>
              <a:t> who was mentally ill took the guns from his mother’s house and killed her and a bunch of little kids. The shooting at the midnight screening of Batman, James Holmes has been trying to commit suicide and probably had a mental illness .…</a:t>
            </a:r>
            <a:endParaRPr lang="en-US" sz="1200" dirty="0"/>
          </a:p>
        </p:txBody>
      </p:sp>
      <p:graphicFrame>
        <p:nvGraphicFramePr>
          <p:cNvPr id="10" name="Content Placeholder 3"/>
          <p:cNvGraphicFramePr>
            <a:graphicFrameLocks noGrp="1"/>
          </p:cNvGraphicFramePr>
          <p:nvPr>
            <p:ph idx="4294967295"/>
            <p:extLst>
              <p:ext uri="{D42A27DB-BD31-4B8C-83A1-F6EECF244321}">
                <p14:modId xmlns:p14="http://schemas.microsoft.com/office/powerpoint/2010/main" val="1242738061"/>
              </p:ext>
            </p:extLst>
          </p:nvPr>
        </p:nvGraphicFramePr>
        <p:xfrm>
          <a:off x="1563855" y="3520334"/>
          <a:ext cx="7284331" cy="3083559"/>
        </p:xfrm>
        <a:graphic>
          <a:graphicData uri="http://schemas.openxmlformats.org/drawingml/2006/table">
            <a:tbl>
              <a:tblPr firstRow="1" bandRow="1">
                <a:tableStyleId>{5C22544A-7EE6-4342-B048-85BDC9FD1C3A}</a:tableStyleId>
              </a:tblPr>
              <a:tblGrid>
                <a:gridCol w="956338"/>
                <a:gridCol w="4656268"/>
                <a:gridCol w="1671725"/>
              </a:tblGrid>
              <a:tr h="158247">
                <a:tc>
                  <a:txBody>
                    <a:bodyPr/>
                    <a:lstStyle/>
                    <a:p>
                      <a:r>
                        <a:rPr lang="en-US" sz="1400" dirty="0" smtClean="0"/>
                        <a:t>Reviewer</a:t>
                      </a:r>
                      <a:endParaRPr lang="en-US" sz="1400" dirty="0"/>
                    </a:p>
                  </a:txBody>
                  <a:tcPr/>
                </a:tc>
                <a:tc>
                  <a:txBody>
                    <a:bodyPr/>
                    <a:lstStyle/>
                    <a:p>
                      <a:r>
                        <a:rPr lang="en-US" sz="1400" dirty="0" smtClean="0"/>
                        <a:t>Comment</a:t>
                      </a:r>
                      <a:endParaRPr lang="en-US" sz="1400" dirty="0"/>
                    </a:p>
                  </a:txBody>
                  <a:tcPr/>
                </a:tc>
                <a:tc>
                  <a:txBody>
                    <a:bodyPr/>
                    <a:lstStyle/>
                    <a:p>
                      <a:r>
                        <a:rPr lang="en-US" sz="1400" dirty="0" smtClean="0"/>
                        <a:t>Back Evaluation</a:t>
                      </a:r>
                      <a:endParaRPr lang="en-US" sz="1400" dirty="0"/>
                    </a:p>
                  </a:txBody>
                  <a:tcPr/>
                </a:tc>
              </a:tr>
              <a:tr h="370840">
                <a:tc>
                  <a:txBody>
                    <a:bodyPr/>
                    <a:lstStyle/>
                    <a:p>
                      <a:r>
                        <a:rPr lang="en-US" sz="1400" baseline="0" dirty="0" smtClean="0"/>
                        <a:t>#1</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The two biggest factors that contribute to America violent society are relaxed gun laws and mental illness... I think it’s an okay thesis statement because they teacher gave of us this one and you didn't change it up any.</a:t>
                      </a:r>
                      <a:endParaRPr lang="en-US" sz="1400" dirty="0"/>
                    </a:p>
                  </a:txBody>
                  <a:tcPr/>
                </a:tc>
                <a:tc>
                  <a:txBody>
                    <a:bodyPr/>
                    <a:lstStyle/>
                    <a:p>
                      <a:r>
                        <a:rPr lang="en-US" sz="1400" kern="1200" dirty="0" smtClean="0">
                          <a:solidFill>
                            <a:schemeClr val="dk1"/>
                          </a:solidFill>
                          <a:latin typeface="+mn-lt"/>
                          <a:ea typeface="+mn-ea"/>
                          <a:cs typeface="+mn-cs"/>
                        </a:rPr>
                        <a:t>We </a:t>
                      </a:r>
                      <a:r>
                        <a:rPr lang="en-US" sz="1400" kern="1200" dirty="0" err="1" smtClean="0">
                          <a:solidFill>
                            <a:schemeClr val="dk1"/>
                          </a:solidFill>
                          <a:latin typeface="+mn-lt"/>
                          <a:ea typeface="+mn-ea"/>
                          <a:cs typeface="+mn-cs"/>
                        </a:rPr>
                        <a:t>didnt</a:t>
                      </a:r>
                      <a:r>
                        <a:rPr lang="en-US" sz="1400" kern="1200" dirty="0" smtClean="0">
                          <a:solidFill>
                            <a:schemeClr val="dk1"/>
                          </a:solidFill>
                          <a:latin typeface="+mn-lt"/>
                          <a:ea typeface="+mn-ea"/>
                          <a:cs typeface="+mn-cs"/>
                        </a:rPr>
                        <a:t> have to</a:t>
                      </a:r>
                      <a:endParaRPr lang="en-US" sz="1400" dirty="0"/>
                    </a:p>
                  </a:txBody>
                  <a:tcPr/>
                </a:tc>
              </a:tr>
              <a:tr h="370840">
                <a:tc>
                  <a:txBody>
                    <a:bodyPr/>
                    <a:lstStyle/>
                    <a:p>
                      <a:r>
                        <a:rPr lang="en-US" sz="1400" dirty="0" smtClean="0"/>
                        <a:t>#2</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A possible solution could be to get the people the help they need. But the solution might not work because people don’t want to pay to get treatment, and there is no cure</a:t>
                      </a:r>
                      <a:endParaRPr lang="en-US" sz="1400" dirty="0"/>
                    </a:p>
                  </a:txBody>
                  <a:tcPr/>
                </a:tc>
                <a:tc>
                  <a:txBody>
                    <a:bodyPr/>
                    <a:lstStyle/>
                    <a:p>
                      <a:r>
                        <a:rPr lang="en-US" sz="1400" kern="1200" dirty="0" smtClean="0">
                          <a:solidFill>
                            <a:schemeClr val="dk1"/>
                          </a:solidFill>
                          <a:latin typeface="+mn-lt"/>
                          <a:ea typeface="+mn-ea"/>
                          <a:cs typeface="+mn-cs"/>
                        </a:rPr>
                        <a:t>This is not my thesis</a:t>
                      </a:r>
                      <a:endParaRPr lang="en-US" sz="1400" dirty="0"/>
                    </a:p>
                  </a:txBody>
                  <a:tcPr/>
                </a:tc>
              </a:tr>
              <a:tr h="370840">
                <a:tc>
                  <a:txBody>
                    <a:bodyPr/>
                    <a:lstStyle/>
                    <a:p>
                      <a:r>
                        <a:rPr lang="en-US" sz="1400" dirty="0" smtClean="0"/>
                        <a:t>#3</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I'm really confused on what the thesis statement is, "The two biggest factors that  contribute to America" violent society are relaxed gun laws and mental illness."</a:t>
                      </a:r>
                      <a:endParaRPr lang="en-US" sz="1400" dirty="0"/>
                    </a:p>
                  </a:txBody>
                  <a:tcPr/>
                </a:tc>
                <a:tc>
                  <a:txBody>
                    <a:bodyPr/>
                    <a:lstStyle/>
                    <a:p>
                      <a:r>
                        <a:rPr lang="en-US" sz="1400" kern="1200" dirty="0" smtClean="0">
                          <a:solidFill>
                            <a:schemeClr val="dk1"/>
                          </a:solidFill>
                          <a:latin typeface="+mn-lt"/>
                          <a:ea typeface="+mn-ea"/>
                          <a:cs typeface="+mn-cs"/>
                        </a:rPr>
                        <a:t>That’s obviously my thesis because its the last sentence</a:t>
                      </a:r>
                      <a:endParaRPr lang="en-US" sz="1400" dirty="0"/>
                    </a:p>
                  </a:txBody>
                  <a:tcPr/>
                </a:tc>
              </a:tr>
              <a:tr h="370840">
                <a:tc>
                  <a:txBody>
                    <a:bodyPr/>
                    <a:lstStyle/>
                    <a:p>
                      <a:r>
                        <a:rPr lang="en-US" sz="1400" dirty="0" smtClean="0"/>
                        <a:t>#4</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Good thesis.</a:t>
                      </a:r>
                      <a:endParaRPr lang="en-US" sz="1400" dirty="0"/>
                    </a:p>
                  </a:txBody>
                  <a:tcPr/>
                </a:tc>
                <a:tc>
                  <a:txBody>
                    <a:bodyPr/>
                    <a:lstStyle/>
                    <a:p>
                      <a:r>
                        <a:rPr lang="en-US" sz="1400" kern="1200" dirty="0" smtClean="0">
                          <a:solidFill>
                            <a:schemeClr val="dk1"/>
                          </a:solidFill>
                          <a:latin typeface="+mn-lt"/>
                          <a:ea typeface="+mn-ea"/>
                          <a:cs typeface="+mn-cs"/>
                        </a:rPr>
                        <a:t>thanks</a:t>
                      </a:r>
                      <a:endParaRPr lang="en-US" sz="1400" dirty="0"/>
                    </a:p>
                  </a:txBody>
                  <a:tcPr/>
                </a:tc>
              </a:tr>
            </a:tbl>
          </a:graphicData>
        </a:graphic>
      </p:graphicFrame>
    </p:spTree>
    <p:extLst>
      <p:ext uri="{BB962C8B-B14F-4D97-AF65-F5344CB8AC3E}">
        <p14:creationId xmlns:p14="http://schemas.microsoft.com/office/powerpoint/2010/main" val="4172244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sz="4000" dirty="0" smtClean="0"/>
              <a:t>Identifying Thesis and Conclusion Statements in Student Essays to Scaffold Peer Review</a:t>
            </a:r>
            <a:br>
              <a:rPr lang="en-US" sz="4000" dirty="0" smtClean="0"/>
            </a:br>
            <a:r>
              <a:rPr lang="en-US" sz="4000" dirty="0" smtClean="0"/>
              <a:t>[Falakmasir, Ashley, Schunn, </a:t>
            </a:r>
            <a:r>
              <a:rPr lang="en-US" sz="4000" b="1" dirty="0" smtClean="0"/>
              <a:t>Litman</a:t>
            </a:r>
            <a:r>
              <a:rPr lang="en-US" sz="4000" dirty="0" smtClean="0"/>
              <a:t> 2014]</a:t>
            </a:r>
            <a:endParaRPr lang="en-US" dirty="0"/>
          </a:p>
        </p:txBody>
      </p:sp>
      <p:sp>
        <p:nvSpPr>
          <p:cNvPr id="3" name="Content Placeholder 2"/>
          <p:cNvSpPr>
            <a:spLocks noGrp="1"/>
          </p:cNvSpPr>
          <p:nvPr>
            <p:ph idx="1"/>
          </p:nvPr>
        </p:nvSpPr>
        <p:spPr>
          <a:xfrm>
            <a:off x="0" y="2081406"/>
            <a:ext cx="9021249" cy="4776594"/>
          </a:xfrm>
        </p:spPr>
        <p:txBody>
          <a:bodyPr>
            <a:normAutofit/>
          </a:bodyPr>
          <a:lstStyle/>
          <a:p>
            <a:r>
              <a:rPr lang="en-US" dirty="0" smtClean="0"/>
              <a:t>How well can machine learning distinguish thesis </a:t>
            </a:r>
            <a:r>
              <a:rPr lang="en-US" dirty="0"/>
              <a:t>or conclusion </a:t>
            </a:r>
            <a:r>
              <a:rPr lang="en-US" dirty="0" smtClean="0"/>
              <a:t>sentences </a:t>
            </a:r>
            <a:r>
              <a:rPr lang="en-US" dirty="0"/>
              <a:t>from other </a:t>
            </a:r>
            <a:r>
              <a:rPr lang="en-US" dirty="0" smtClean="0"/>
              <a:t>sentences in student essays?</a:t>
            </a:r>
          </a:p>
          <a:p>
            <a:pPr lvl="1"/>
            <a:r>
              <a:rPr lang="en-US" dirty="0" smtClean="0"/>
              <a:t>Feature extraction via natural language processing</a:t>
            </a:r>
          </a:p>
          <a:p>
            <a:r>
              <a:rPr lang="en-US" dirty="0">
                <a:solidFill>
                  <a:srgbClr val="0000FF"/>
                </a:solidFill>
              </a:rPr>
              <a:t>Argument mining subtasks</a:t>
            </a:r>
          </a:p>
          <a:p>
            <a:pPr lvl="1"/>
            <a:r>
              <a:rPr lang="en-US" b="1" dirty="0">
                <a:solidFill>
                  <a:srgbClr val="0000FF"/>
                </a:solidFill>
              </a:rPr>
              <a:t>Segmentation</a:t>
            </a:r>
            <a:r>
              <a:rPr lang="en-US" dirty="0">
                <a:solidFill>
                  <a:srgbClr val="0000FF"/>
                </a:solidFill>
              </a:rPr>
              <a:t>: sentences</a:t>
            </a:r>
          </a:p>
          <a:p>
            <a:pPr lvl="1"/>
            <a:r>
              <a:rPr lang="en-US" b="1" dirty="0">
                <a:solidFill>
                  <a:srgbClr val="0000FF"/>
                </a:solidFill>
              </a:rPr>
              <a:t>Segment classification</a:t>
            </a:r>
            <a:r>
              <a:rPr lang="en-US" dirty="0">
                <a:solidFill>
                  <a:srgbClr val="0000FF"/>
                </a:solidFill>
              </a:rPr>
              <a:t>:	 probability of being thesis, conclusion, …</a:t>
            </a:r>
          </a:p>
          <a:p>
            <a:pPr lvl="1"/>
            <a:endParaRPr lang="en-US" dirty="0"/>
          </a:p>
          <a:p>
            <a:endParaRPr lang="en-US" dirty="0"/>
          </a:p>
        </p:txBody>
      </p:sp>
    </p:spTree>
    <p:extLst>
      <p:ext uri="{BB962C8B-B14F-4D97-AF65-F5344CB8AC3E}">
        <p14:creationId xmlns:p14="http://schemas.microsoft.com/office/powerpoint/2010/main" val="2488637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Data</a:t>
            </a:r>
            <a:endParaRPr lang="en-US" dirty="0"/>
          </a:p>
        </p:txBody>
      </p:sp>
      <p:sp>
        <p:nvSpPr>
          <p:cNvPr id="4" name="Content Placeholder 3"/>
          <p:cNvSpPr>
            <a:spLocks noGrp="1"/>
          </p:cNvSpPr>
          <p:nvPr>
            <p:ph sz="quarter" idx="4294967295"/>
          </p:nvPr>
        </p:nvSpPr>
        <p:spPr>
          <a:xfrm>
            <a:off x="101600" y="1079500"/>
            <a:ext cx="9042400" cy="4937760"/>
          </a:xfrm>
          <a:prstGeom prst="rect">
            <a:avLst/>
          </a:prstGeom>
        </p:spPr>
        <p:txBody>
          <a:bodyPr>
            <a:normAutofit/>
          </a:bodyPr>
          <a:lstStyle/>
          <a:p>
            <a:r>
              <a:rPr lang="en-US" dirty="0" smtClean="0"/>
              <a:t>432 high school essays from 8 assignments</a:t>
            </a:r>
          </a:p>
          <a:p>
            <a:pPr lvl="1"/>
            <a:r>
              <a:rPr lang="en-US" dirty="0" smtClean="0"/>
              <a:t>18,081 sentences</a:t>
            </a:r>
          </a:p>
          <a:p>
            <a:pPr lvl="1"/>
            <a:endParaRPr lang="en-US" dirty="0" smtClean="0"/>
          </a:p>
          <a:p>
            <a:r>
              <a:rPr lang="en-US" dirty="0" smtClean="0"/>
              <a:t>Thesis/conclusion manually identified by experts</a:t>
            </a:r>
          </a:p>
          <a:p>
            <a:pPr lvl="1"/>
            <a:r>
              <a:rPr lang="en-US" dirty="0" smtClean="0"/>
              <a:t>AP English Language &amp; Composition </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normAutofit/>
          </a:bodyPr>
          <a:lstStyle/>
          <a:p>
            <a:fld id="{5FFDEB65-E833-9E4A-ABE9-83D1337828E4}" type="slidenum">
              <a:rPr lang="en-US" smtClean="0"/>
              <a:t>58</a:t>
            </a:fld>
            <a:endParaRPr lang="en-US" dirty="0"/>
          </a:p>
        </p:txBody>
      </p:sp>
    </p:spTree>
    <p:extLst>
      <p:ext uri="{BB962C8B-B14F-4D97-AF65-F5344CB8AC3E}">
        <p14:creationId xmlns:p14="http://schemas.microsoft.com/office/powerpoint/2010/main" val="199333559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Features for Machine Learning</a:t>
            </a:r>
            <a:endParaRPr lang="en-US" dirty="0"/>
          </a:p>
        </p:txBody>
      </p:sp>
      <p:sp>
        <p:nvSpPr>
          <p:cNvPr id="4" name="Content Placeholder 3"/>
          <p:cNvSpPr>
            <a:spLocks noGrp="1"/>
          </p:cNvSpPr>
          <p:nvPr>
            <p:ph sz="quarter" idx="4294967295"/>
          </p:nvPr>
        </p:nvSpPr>
        <p:spPr>
          <a:xfrm>
            <a:off x="165100" y="1417638"/>
            <a:ext cx="8704580" cy="4645152"/>
          </a:xfrm>
          <a:prstGeom prst="rect">
            <a:avLst/>
          </a:prstGeom>
        </p:spPr>
        <p:txBody>
          <a:bodyPr>
            <a:normAutofit/>
          </a:bodyPr>
          <a:lstStyle/>
          <a:p>
            <a:r>
              <a:rPr lang="en-US" dirty="0" smtClean="0"/>
              <a:t>3 feature sets inspired by [Burstein et al. 2003]</a:t>
            </a:r>
          </a:p>
          <a:p>
            <a:pPr lvl="1"/>
            <a:r>
              <a:rPr lang="en-US" b="1" dirty="0" smtClean="0"/>
              <a:t>Positional: </a:t>
            </a:r>
            <a:r>
              <a:rPr lang="en-US" dirty="0" smtClean="0"/>
              <a:t>paragraph number, sentence number in the paragraph, type of paragraph (first, body, last)</a:t>
            </a:r>
          </a:p>
          <a:p>
            <a:pPr lvl="1"/>
            <a:r>
              <a:rPr lang="en-US" b="1" dirty="0" smtClean="0"/>
              <a:t>Sentence Level</a:t>
            </a:r>
            <a:r>
              <a:rPr lang="en-US" dirty="0" smtClean="0"/>
              <a:t>: syntactic, semantic, frequent words</a:t>
            </a:r>
          </a:p>
          <a:p>
            <a:pPr lvl="1"/>
            <a:r>
              <a:rPr lang="en-US" b="1" dirty="0" smtClean="0"/>
              <a:t>Essay Level</a:t>
            </a:r>
            <a:r>
              <a:rPr lang="en-US" dirty="0" smtClean="0"/>
              <a:t>: number of keywords among the most frequent words of the essay, number of words overlapping with the assignment prompt, and a sentence importance score based on Rhetorical Structure Theory</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normAutofit/>
          </a:bodyPr>
          <a:lstStyle/>
          <a:p>
            <a:fld id="{5FFDEB65-E833-9E4A-ABE9-83D1337828E4}" type="slidenum">
              <a:rPr lang="en-US" smtClean="0"/>
              <a:t>59</a:t>
            </a:fld>
            <a:endParaRPr lang="en-US" dirty="0"/>
          </a:p>
        </p:txBody>
      </p:sp>
    </p:spTree>
    <p:extLst>
      <p:ext uri="{BB962C8B-B14F-4D97-AF65-F5344CB8AC3E}">
        <p14:creationId xmlns:p14="http://schemas.microsoft.com/office/powerpoint/2010/main" val="17159690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1" y="95053"/>
            <a:ext cx="2843630" cy="2514581"/>
          </a:xfrm>
        </p:spPr>
        <p:txBody>
          <a:bodyPr>
            <a:noAutofit/>
          </a:bodyPr>
          <a:lstStyle/>
          <a:p>
            <a:r>
              <a:rPr lang="en-US" sz="2800" dirty="0" smtClean="0"/>
              <a:t>Mining a College Essay  for </a:t>
            </a:r>
            <a:r>
              <a:rPr lang="en-US" sz="2800" i="1" dirty="0" smtClean="0"/>
              <a:t>Argument Diagram Ontology</a:t>
            </a:r>
            <a:br>
              <a:rPr lang="en-US" sz="2800" i="1" dirty="0" smtClean="0"/>
            </a:br>
            <a:r>
              <a:rPr lang="en-US" sz="2000" dirty="0" smtClean="0"/>
              <a:t>(i.e., node and arc types)</a:t>
            </a:r>
            <a:endParaRPr lang="en-US" sz="2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07368" y="0"/>
            <a:ext cx="6576234" cy="6868496"/>
          </a:xfrm>
        </p:spPr>
      </p:pic>
      <p:sp>
        <p:nvSpPr>
          <p:cNvPr id="10" name="TextBox 9"/>
          <p:cNvSpPr txBox="1"/>
          <p:nvPr/>
        </p:nvSpPr>
        <p:spPr>
          <a:xfrm>
            <a:off x="471792" y="2609634"/>
            <a:ext cx="1813317" cy="2585323"/>
          </a:xfrm>
          <a:prstGeom prst="rect">
            <a:avLst/>
          </a:prstGeom>
          <a:noFill/>
        </p:spPr>
        <p:txBody>
          <a:bodyPr wrap="none" rtlCol="0">
            <a:spAutoFit/>
          </a:bodyPr>
          <a:lstStyle/>
          <a:p>
            <a:pPr marL="285750" indent="-285750">
              <a:buFont typeface="Arial"/>
              <a:buChar char="•"/>
            </a:pPr>
            <a:r>
              <a:rPr lang="en-US" b="1" dirty="0" smtClean="0">
                <a:solidFill>
                  <a:srgbClr val="008000"/>
                </a:solidFill>
              </a:rPr>
              <a:t>Current Study </a:t>
            </a:r>
            <a:endParaRPr lang="en-US" b="1" dirty="0" smtClean="0"/>
          </a:p>
          <a:p>
            <a:pPr marL="285750" indent="-285750">
              <a:buFont typeface="Arial"/>
              <a:buChar char="•"/>
            </a:pPr>
            <a:r>
              <a:rPr lang="en-US" b="1" dirty="0" smtClean="0">
                <a:solidFill>
                  <a:schemeClr val="accent5">
                    <a:lumMod val="60000"/>
                    <a:lumOff val="40000"/>
                  </a:schemeClr>
                </a:solidFill>
              </a:rPr>
              <a:t>Claim     </a:t>
            </a:r>
            <a:r>
              <a:rPr lang="en-US" b="1" dirty="0" smtClean="0"/>
              <a:t>           </a:t>
            </a:r>
          </a:p>
          <a:p>
            <a:pPr marL="285750" indent="-285750">
              <a:buFont typeface="Arial"/>
              <a:buChar char="•"/>
            </a:pPr>
            <a:r>
              <a:rPr lang="en-US" b="1" dirty="0" smtClean="0">
                <a:solidFill>
                  <a:schemeClr val="accent6"/>
                </a:solidFill>
              </a:rPr>
              <a:t>Citation </a:t>
            </a:r>
            <a:r>
              <a:rPr lang="en-US" b="1" dirty="0" smtClean="0"/>
              <a:t>           </a:t>
            </a:r>
          </a:p>
          <a:p>
            <a:pPr marL="285750" indent="-285750">
              <a:buFont typeface="Arial"/>
              <a:buChar char="•"/>
            </a:pPr>
            <a:r>
              <a:rPr lang="en-US" b="1" dirty="0" smtClean="0">
                <a:solidFill>
                  <a:srgbClr val="0000FF"/>
                </a:solidFill>
              </a:rPr>
              <a:t>Hypothesis</a:t>
            </a:r>
            <a:r>
              <a:rPr lang="en-US" b="1" dirty="0" smtClean="0"/>
              <a:t>      </a:t>
            </a:r>
          </a:p>
          <a:p>
            <a:pPr marL="285750" indent="-285750">
              <a:buFont typeface="Arial"/>
              <a:buChar char="•"/>
            </a:pPr>
            <a:r>
              <a:rPr lang="en-US" b="1" dirty="0" smtClean="0">
                <a:solidFill>
                  <a:srgbClr val="008000"/>
                </a:solidFill>
              </a:rPr>
              <a:t>Supports          </a:t>
            </a:r>
            <a:endParaRPr lang="en-US" b="1" dirty="0" smtClean="0"/>
          </a:p>
          <a:p>
            <a:pPr marL="285750" indent="-285750">
              <a:buFont typeface="Arial"/>
              <a:buChar char="•"/>
            </a:pPr>
            <a:r>
              <a:rPr lang="en-US" b="1" dirty="0" smtClean="0">
                <a:solidFill>
                  <a:srgbClr val="C03C4F"/>
                </a:solidFill>
              </a:rPr>
              <a:t>Opposes</a:t>
            </a:r>
            <a:r>
              <a:rPr lang="en-US" b="1" dirty="0">
                <a:solidFill>
                  <a:srgbClr val="C03C4F"/>
                </a:solidFill>
              </a:rPr>
              <a:t> </a:t>
            </a:r>
            <a:r>
              <a:rPr lang="en-US" b="1" dirty="0" smtClean="0">
                <a:solidFill>
                  <a:srgbClr val="C03C4F"/>
                </a:solidFill>
              </a:rPr>
              <a:t> </a:t>
            </a:r>
            <a:r>
              <a:rPr lang="en-US" dirty="0" smtClean="0">
                <a:solidFill>
                  <a:srgbClr val="FF6600"/>
                </a:solidFill>
              </a:rPr>
              <a:t> </a:t>
            </a:r>
          </a:p>
          <a:p>
            <a:pPr marL="285750" indent="-285750">
              <a:buFont typeface="Arial"/>
              <a:buChar char="•"/>
            </a:pPr>
            <a:endParaRPr lang="en-US" dirty="0">
              <a:solidFill>
                <a:srgbClr val="FF6600"/>
              </a:solidFill>
            </a:endParaRPr>
          </a:p>
          <a:p>
            <a:pPr marL="285750" indent="-285750">
              <a:buFont typeface="Arial"/>
              <a:buChar char="•"/>
            </a:pPr>
            <a:r>
              <a:rPr lang="en-US" dirty="0" smtClean="0"/>
              <a:t>None        </a:t>
            </a:r>
          </a:p>
          <a:p>
            <a:endParaRPr lang="en-US" dirty="0"/>
          </a:p>
        </p:txBody>
      </p:sp>
      <p:sp>
        <p:nvSpPr>
          <p:cNvPr id="3" name="Slide Number Placeholder 2"/>
          <p:cNvSpPr>
            <a:spLocks noGrp="1"/>
          </p:cNvSpPr>
          <p:nvPr>
            <p:ph type="sldNum" sz="quarter" idx="12"/>
          </p:nvPr>
        </p:nvSpPr>
        <p:spPr/>
        <p:txBody>
          <a:bodyPr/>
          <a:lstStyle/>
          <a:p>
            <a:fld id="{AFEA5634-FFC7-487C-A394-545C55E5700E}" type="slidenum">
              <a:rPr lang="en-US" smtClean="0"/>
              <a:pPr/>
              <a:t>6</a:t>
            </a:fld>
            <a:endParaRPr lang="en-US" dirty="0"/>
          </a:p>
        </p:txBody>
      </p:sp>
    </p:spTree>
    <p:extLst>
      <p:ext uri="{BB962C8B-B14F-4D97-AF65-F5344CB8AC3E}">
        <p14:creationId xmlns:p14="http://schemas.microsoft.com/office/powerpoint/2010/main" val="115524469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5FFDEB65-E833-9E4A-ABE9-83D1337828E4}" type="slidenum">
              <a:rPr lang="en-US" smtClean="0"/>
              <a:t>60</a:t>
            </a:fld>
            <a:endParaRPr lang="en-US" dirty="0"/>
          </a:p>
        </p:txBody>
      </p:sp>
      <p:sp>
        <p:nvSpPr>
          <p:cNvPr id="5" name="Title 4"/>
          <p:cNvSpPr>
            <a:spLocks noGrp="1"/>
          </p:cNvSpPr>
          <p:nvPr>
            <p:ph type="title"/>
          </p:nvPr>
        </p:nvSpPr>
        <p:spPr>
          <a:xfrm>
            <a:off x="457200" y="4198"/>
            <a:ext cx="8229600" cy="1143000"/>
          </a:xfrm>
        </p:spPr>
        <p:txBody>
          <a:bodyPr/>
          <a:lstStyle/>
          <a:p>
            <a:r>
              <a:rPr lang="en-US" dirty="0" smtClean="0"/>
              <a:t>Argument Mining Results</a:t>
            </a:r>
            <a:endParaRPr lang="en-US" dirty="0"/>
          </a:p>
        </p:txBody>
      </p:sp>
      <p:sp>
        <p:nvSpPr>
          <p:cNvPr id="6" name="Content Placeholder 5"/>
          <p:cNvSpPr>
            <a:spLocks noGrp="1"/>
          </p:cNvSpPr>
          <p:nvPr>
            <p:ph sz="quarter" idx="4294967295"/>
          </p:nvPr>
        </p:nvSpPr>
        <p:spPr>
          <a:xfrm>
            <a:off x="274320" y="1172541"/>
            <a:ext cx="8595360" cy="4937760"/>
          </a:xfrm>
          <a:prstGeom prst="rect">
            <a:avLst/>
          </a:prstGeom>
        </p:spPr>
        <p:txBody>
          <a:bodyPr>
            <a:normAutofit fontScale="92500" lnSpcReduction="10000"/>
          </a:bodyPr>
          <a:lstStyle/>
          <a:p>
            <a:r>
              <a:rPr lang="en-US" dirty="0" smtClean="0"/>
              <a:t>F-Measure on </a:t>
            </a:r>
            <a:r>
              <a:rPr lang="en-US" dirty="0"/>
              <a:t>u</a:t>
            </a:r>
            <a:r>
              <a:rPr lang="en-US" dirty="0" smtClean="0"/>
              <a:t>nseen </a:t>
            </a:r>
            <a:r>
              <a:rPr lang="en-US" dirty="0"/>
              <a:t>t</a:t>
            </a:r>
            <a:r>
              <a:rPr lang="en-US" dirty="0" smtClean="0"/>
              <a:t>est set</a:t>
            </a:r>
          </a:p>
          <a:p>
            <a:pPr lvl="1"/>
            <a:r>
              <a:rPr lang="en-US" dirty="0" smtClean="0"/>
              <a:t>Thesis Sentences</a:t>
            </a:r>
          </a:p>
          <a:p>
            <a:pPr lvl="2"/>
            <a:r>
              <a:rPr lang="en-US" dirty="0" smtClean="0"/>
              <a:t>Positional Baseline: .57</a:t>
            </a:r>
          </a:p>
          <a:p>
            <a:pPr lvl="2"/>
            <a:r>
              <a:rPr lang="en-US" dirty="0" smtClean="0"/>
              <a:t>Machine </a:t>
            </a:r>
            <a:r>
              <a:rPr lang="en-US" dirty="0"/>
              <a:t>Learning</a:t>
            </a:r>
            <a:r>
              <a:rPr lang="en-US" dirty="0" smtClean="0"/>
              <a:t>: </a:t>
            </a:r>
            <a:r>
              <a:rPr lang="en-US" dirty="0" smtClean="0">
                <a:solidFill>
                  <a:srgbClr val="0000FF"/>
                </a:solidFill>
              </a:rPr>
              <a:t>.74</a:t>
            </a:r>
          </a:p>
          <a:p>
            <a:pPr lvl="1"/>
            <a:r>
              <a:rPr lang="en-US" dirty="0" smtClean="0"/>
              <a:t>Conclusion Sentences</a:t>
            </a:r>
          </a:p>
          <a:p>
            <a:pPr lvl="2"/>
            <a:r>
              <a:rPr lang="en-US" dirty="0" smtClean="0"/>
              <a:t>Positional Baseline: .55</a:t>
            </a:r>
            <a:endParaRPr lang="en-US" dirty="0"/>
          </a:p>
          <a:p>
            <a:pPr lvl="2"/>
            <a:r>
              <a:rPr lang="en-US" dirty="0"/>
              <a:t>Machine Learning</a:t>
            </a:r>
            <a:r>
              <a:rPr lang="en-US" dirty="0" smtClean="0"/>
              <a:t>: </a:t>
            </a:r>
            <a:r>
              <a:rPr lang="en-US" dirty="0" smtClean="0">
                <a:solidFill>
                  <a:srgbClr val="0000FF"/>
                </a:solidFill>
              </a:rPr>
              <a:t>.67</a:t>
            </a:r>
            <a:endParaRPr lang="en-US" dirty="0">
              <a:solidFill>
                <a:srgbClr val="0000FF"/>
              </a:solidFill>
            </a:endParaRPr>
          </a:p>
          <a:p>
            <a:endParaRPr lang="en-US" dirty="0" smtClean="0"/>
          </a:p>
          <a:p>
            <a:r>
              <a:rPr lang="en-US" dirty="0" smtClean="0">
                <a:solidFill>
                  <a:srgbClr val="0000FF"/>
                </a:solidFill>
              </a:rPr>
              <a:t>Even with a small training corpus, NLP features can detect core argument sentences in essays better than the baseline</a:t>
            </a:r>
            <a:endParaRPr lang="en-US" dirty="0">
              <a:solidFill>
                <a:srgbClr val="0000FF"/>
              </a:solidFill>
            </a:endParaRPr>
          </a:p>
        </p:txBody>
      </p:sp>
    </p:spTree>
    <p:extLst>
      <p:ext uri="{BB962C8B-B14F-4D97-AF65-F5344CB8AC3E}">
        <p14:creationId xmlns:p14="http://schemas.microsoft.com/office/powerpoint/2010/main" val="3560965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055"/>
            <a:ext cx="8229600" cy="1143000"/>
          </a:xfrm>
        </p:spPr>
        <p:txBody>
          <a:bodyPr>
            <a:normAutofit fontScale="90000"/>
          </a:bodyPr>
          <a:lstStyle/>
          <a:p>
            <a:r>
              <a:rPr lang="en-US" dirty="0" smtClean="0"/>
              <a:t>Scaffolding During Peer </a:t>
            </a:r>
            <a:r>
              <a:rPr lang="en-US" dirty="0"/>
              <a:t>Review</a:t>
            </a:r>
            <a:br>
              <a:rPr lang="en-US" dirty="0"/>
            </a:br>
            <a:r>
              <a:rPr lang="en-US" sz="4000" dirty="0"/>
              <a:t>[</a:t>
            </a:r>
            <a:r>
              <a:rPr lang="en-US" sz="4000" dirty="0" err="1"/>
              <a:t>Falakmasir</a:t>
            </a:r>
            <a:r>
              <a:rPr lang="en-US" sz="4000" dirty="0"/>
              <a:t>, </a:t>
            </a:r>
            <a:r>
              <a:rPr lang="en-US" sz="4000" dirty="0" err="1"/>
              <a:t>Jabbari</a:t>
            </a:r>
            <a:r>
              <a:rPr lang="en-US" sz="4000" dirty="0"/>
              <a:t> et al., in progress]</a:t>
            </a:r>
          </a:p>
        </p:txBody>
      </p:sp>
      <p:sp>
        <p:nvSpPr>
          <p:cNvPr id="3" name="Content Placeholder 2"/>
          <p:cNvSpPr>
            <a:spLocks noGrp="1"/>
          </p:cNvSpPr>
          <p:nvPr>
            <p:ph idx="1"/>
          </p:nvPr>
        </p:nvSpPr>
        <p:spPr>
          <a:xfrm>
            <a:off x="276225" y="1528755"/>
            <a:ext cx="4343077" cy="788008"/>
          </a:xfrm>
        </p:spPr>
        <p:txBody>
          <a:bodyPr>
            <a:normAutofit/>
          </a:bodyPr>
          <a:lstStyle/>
          <a:p>
            <a:pPr marL="36576" indent="0">
              <a:buNone/>
            </a:pPr>
            <a:r>
              <a:rPr lang="en-US" sz="1800" dirty="0" smtClean="0"/>
              <a:t>When argument mining cannot find a thesis sentence, the first peer review prompt is:</a:t>
            </a:r>
            <a:endParaRPr lang="en-US" sz="1800" dirty="0"/>
          </a:p>
        </p:txBody>
      </p:sp>
      <p:pic>
        <p:nvPicPr>
          <p:cNvPr id="4" name="Content Placeholder 6" descr="CannotFindThesis.png"/>
          <p:cNvPicPr/>
          <p:nvPr/>
        </p:nvPicPr>
        <p:blipFill rotWithShape="1">
          <a:blip r:embed="rId2">
            <a:extLst>
              <a:ext uri="{28A0092B-C50C-407E-A947-70E740481C1C}">
                <a14:useLocalDpi xmlns:a14="http://schemas.microsoft.com/office/drawing/2010/main" val="0"/>
              </a:ext>
            </a:extLst>
          </a:blip>
          <a:srcRect l="-1718" t="17402" r="24413"/>
          <a:stretch/>
        </p:blipFill>
        <p:spPr>
          <a:xfrm>
            <a:off x="276225" y="2339928"/>
            <a:ext cx="4066852" cy="3559993"/>
          </a:xfrm>
          <a:prstGeom prst="rect">
            <a:avLst/>
          </a:prstGeom>
          <a:noFill/>
          <a:ln>
            <a:noFill/>
          </a:ln>
        </p:spPr>
      </p:pic>
      <p:pic>
        <p:nvPicPr>
          <p:cNvPr id="5" name="Content Placeholder 6" descr="IsThisThesis.png"/>
          <p:cNvPicPr/>
          <p:nvPr/>
        </p:nvPicPr>
        <p:blipFill rotWithShape="1">
          <a:blip r:embed="rId3">
            <a:extLst>
              <a:ext uri="{28A0092B-C50C-407E-A947-70E740481C1C}">
                <a14:useLocalDpi xmlns:a14="http://schemas.microsoft.com/office/drawing/2010/main" val="0"/>
              </a:ext>
            </a:extLst>
          </a:blip>
          <a:srcRect t="17835" r="27277" b="34"/>
          <a:stretch/>
        </p:blipFill>
        <p:spPr>
          <a:xfrm>
            <a:off x="4720291" y="2339928"/>
            <a:ext cx="3847976" cy="3559993"/>
          </a:xfrm>
          <a:prstGeom prst="rect">
            <a:avLst/>
          </a:prstGeom>
          <a:noFill/>
          <a:ln>
            <a:solidFill>
              <a:srgbClr val="61625E"/>
            </a:solidFill>
          </a:ln>
        </p:spPr>
      </p:pic>
      <p:sp>
        <p:nvSpPr>
          <p:cNvPr id="6" name="Content Placeholder 2"/>
          <p:cNvSpPr txBox="1">
            <a:spLocks/>
          </p:cNvSpPr>
          <p:nvPr/>
        </p:nvSpPr>
        <p:spPr>
          <a:xfrm>
            <a:off x="4619302" y="1528755"/>
            <a:ext cx="4423709" cy="77225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1800" dirty="0" smtClean="0"/>
              <a:t>When argument mining identifies a thesis sentence, the first peer review prompt is</a:t>
            </a:r>
            <a:r>
              <a:rPr lang="en-US" sz="1800" dirty="0"/>
              <a:t>:</a:t>
            </a:r>
          </a:p>
        </p:txBody>
      </p:sp>
    </p:spTree>
    <p:extLst>
      <p:ext uri="{BB962C8B-B14F-4D97-AF65-F5344CB8AC3E}">
        <p14:creationId xmlns:p14="http://schemas.microsoft.com/office/powerpoint/2010/main" val="2494069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989"/>
            <a:ext cx="8229600" cy="1143000"/>
          </a:xfrm>
        </p:spPr>
        <p:txBody>
          <a:bodyPr>
            <a:normAutofit fontScale="90000"/>
          </a:bodyPr>
          <a:lstStyle/>
          <a:p>
            <a:r>
              <a:rPr lang="en-US" dirty="0" smtClean="0"/>
              <a:t>Evaluation in High-School Classrooms</a:t>
            </a:r>
            <a:endParaRPr lang="en-US" dirty="0"/>
          </a:p>
        </p:txBody>
      </p:sp>
      <p:sp>
        <p:nvSpPr>
          <p:cNvPr id="3" name="TextBox 2"/>
          <p:cNvSpPr txBox="1"/>
          <p:nvPr/>
        </p:nvSpPr>
        <p:spPr>
          <a:xfrm>
            <a:off x="117588" y="1494395"/>
            <a:ext cx="9026411" cy="2800767"/>
          </a:xfrm>
          <a:prstGeom prst="rect">
            <a:avLst/>
          </a:prstGeom>
          <a:noFill/>
        </p:spPr>
        <p:txBody>
          <a:bodyPr wrap="square" rtlCol="0">
            <a:spAutoFit/>
          </a:bodyPr>
          <a:lstStyle/>
          <a:p>
            <a:r>
              <a:rPr lang="en-US" sz="3200" dirty="0" smtClean="0"/>
              <a:t>Argument mining performance </a:t>
            </a:r>
          </a:p>
          <a:p>
            <a:pPr marL="914400" lvl="1" indent="-457200">
              <a:buFont typeface="Arial" panose="020B0604020202020204" pitchFamily="34" charset="0"/>
              <a:buChar char="•"/>
            </a:pPr>
            <a:r>
              <a:rPr lang="en-US" sz="2800" dirty="0" smtClean="0"/>
              <a:t>E.g., </a:t>
            </a:r>
            <a:r>
              <a:rPr lang="en-US" sz="2800" dirty="0" smtClean="0"/>
              <a:t>how many actual theses </a:t>
            </a:r>
            <a:r>
              <a:rPr lang="en-US" sz="2800" dirty="0" smtClean="0"/>
              <a:t>had highest </a:t>
            </a:r>
            <a:r>
              <a:rPr lang="en-US" sz="2800" dirty="0" smtClean="0"/>
              <a:t>score?</a:t>
            </a:r>
            <a:endParaRPr lang="en-US" sz="2800" dirty="0" smtClean="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smtClean="0"/>
          </a:p>
          <a:p>
            <a:r>
              <a:rPr lang="en-US" sz="3200" dirty="0" smtClean="0"/>
              <a:t>Educational performance</a:t>
            </a:r>
            <a:endParaRPr lang="en-US" sz="3200" dirty="0" smtClean="0"/>
          </a:p>
          <a:p>
            <a:pPr marL="914400" lvl="1" indent="-457200">
              <a:buFont typeface="Arial" panose="020B0604020202020204" pitchFamily="34" charset="0"/>
              <a:buChar char="•"/>
            </a:pPr>
            <a:r>
              <a:rPr lang="en-US" sz="2800" dirty="0" smtClean="0"/>
              <a:t>impact of scaffolding for peer review comments</a:t>
            </a:r>
            <a:endParaRPr lang="en-US" sz="2400" dirty="0"/>
          </a:p>
        </p:txBody>
      </p:sp>
    </p:spTree>
    <p:extLst>
      <p:ext uri="{BB962C8B-B14F-4D97-AF65-F5344CB8AC3E}">
        <p14:creationId xmlns:p14="http://schemas.microsoft.com/office/powerpoint/2010/main" val="406786848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Argumentative Writing / Argument Mining</a:t>
            </a:r>
          </a:p>
          <a:p>
            <a:r>
              <a:rPr lang="en-US" dirty="0" smtClean="0"/>
              <a:t>Algorithms and Applications</a:t>
            </a:r>
          </a:p>
          <a:p>
            <a:pPr lvl="1"/>
            <a:r>
              <a:rPr lang="en-US" dirty="0"/>
              <a:t>Automated Writing Assessment</a:t>
            </a:r>
          </a:p>
          <a:p>
            <a:pPr lvl="1"/>
            <a:r>
              <a:rPr lang="en-US" dirty="0" smtClean="0"/>
              <a:t>Teaching with Diagramming and Peer Review</a:t>
            </a:r>
          </a:p>
          <a:p>
            <a:r>
              <a:rPr lang="en-US" b="1" i="1" dirty="0" smtClean="0"/>
              <a:t>Summary and Current Directions</a:t>
            </a:r>
            <a:endParaRPr lang="en-US" b="1" i="1" dirty="0"/>
          </a:p>
        </p:txBody>
      </p:sp>
    </p:spTree>
    <p:extLst>
      <p:ext uri="{BB962C8B-B14F-4D97-AF65-F5344CB8AC3E}">
        <p14:creationId xmlns:p14="http://schemas.microsoft.com/office/powerpoint/2010/main" val="403462030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00721" y="1329760"/>
            <a:ext cx="8809463" cy="5034776"/>
          </a:xfrm>
        </p:spPr>
        <p:txBody>
          <a:bodyPr>
            <a:normAutofit fontScale="92500" lnSpcReduction="10000"/>
          </a:bodyPr>
          <a:lstStyle/>
          <a:p>
            <a:r>
              <a:rPr lang="en-US" dirty="0" smtClean="0"/>
              <a:t>NLP-supported argument mining for teaching </a:t>
            </a:r>
            <a:r>
              <a:rPr lang="en-US" dirty="0"/>
              <a:t>and </a:t>
            </a:r>
            <a:r>
              <a:rPr lang="en-US" dirty="0" smtClean="0"/>
              <a:t>assessing writing</a:t>
            </a:r>
          </a:p>
          <a:p>
            <a:pPr lvl="1"/>
            <a:r>
              <a:rPr lang="en-US" dirty="0" smtClean="0"/>
              <a:t>Feature / Algorithm Development</a:t>
            </a:r>
          </a:p>
          <a:p>
            <a:pPr lvl="2"/>
            <a:r>
              <a:rPr lang="en-US" dirty="0" smtClean="0"/>
              <a:t>Noisy and diverse data</a:t>
            </a:r>
          </a:p>
          <a:p>
            <a:pPr lvl="2"/>
            <a:r>
              <a:rPr lang="en-US" dirty="0" smtClean="0"/>
              <a:t>Meaningful features</a:t>
            </a:r>
          </a:p>
          <a:p>
            <a:pPr lvl="2"/>
            <a:r>
              <a:rPr lang="en-US" dirty="0" smtClean="0"/>
              <a:t>Real-time performance </a:t>
            </a:r>
          </a:p>
          <a:p>
            <a:pPr lvl="1"/>
            <a:r>
              <a:rPr lang="en-US" dirty="0" smtClean="0"/>
              <a:t>Experimental Evaluations</a:t>
            </a:r>
          </a:p>
          <a:p>
            <a:pPr lvl="2"/>
            <a:r>
              <a:rPr lang="en-US" dirty="0" smtClean="0"/>
              <a:t>Response-to-Text Assessment (grade school)</a:t>
            </a:r>
          </a:p>
          <a:p>
            <a:pPr lvl="2"/>
            <a:r>
              <a:rPr lang="en-US" dirty="0" smtClean="0"/>
              <a:t>Ontology-Guided Essay Ranking (university undergraduates)</a:t>
            </a:r>
          </a:p>
          <a:p>
            <a:pPr lvl="2"/>
            <a:r>
              <a:rPr lang="en-US" dirty="0" smtClean="0"/>
              <a:t>Intelligent Scaffolding for Peer Review (high school)</a:t>
            </a:r>
          </a:p>
          <a:p>
            <a:r>
              <a:rPr lang="en-US" dirty="0"/>
              <a:t>Even </a:t>
            </a:r>
            <a:r>
              <a:rPr lang="en-US" dirty="0" smtClean="0"/>
              <a:t>non-structural and application-dependent </a:t>
            </a:r>
            <a:r>
              <a:rPr lang="en-US" dirty="0"/>
              <a:t>argument mining can support useful applications!</a:t>
            </a:r>
          </a:p>
          <a:p>
            <a:pPr lvl="2"/>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2033995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12"/>
            <a:ext cx="9144000" cy="1143000"/>
          </a:xfrm>
        </p:spPr>
        <p:txBody>
          <a:bodyPr>
            <a:normAutofit fontScale="90000"/>
          </a:bodyPr>
          <a:lstStyle/>
          <a:p>
            <a:r>
              <a:rPr lang="en-US" dirty="0" smtClean="0"/>
              <a:t>New Work:  </a:t>
            </a:r>
            <a:r>
              <a:rPr lang="en-US" i="1" dirty="0" smtClean="0"/>
              <a:t>Temporal</a:t>
            </a:r>
            <a:r>
              <a:rPr lang="en-US" dirty="0" smtClean="0"/>
              <a:t> Argument Mining</a:t>
            </a:r>
            <a:br>
              <a:rPr lang="en-US" dirty="0" smtClean="0"/>
            </a:br>
            <a:r>
              <a:rPr lang="en-US" sz="4000" dirty="0" smtClean="0"/>
              <a:t>[Zhang and Litman, 2014]</a:t>
            </a:r>
            <a:endParaRPr lang="en-US" sz="4000" dirty="0"/>
          </a:p>
        </p:txBody>
      </p:sp>
      <p:sp>
        <p:nvSpPr>
          <p:cNvPr id="3" name="Content Placeholder 2"/>
          <p:cNvSpPr>
            <a:spLocks noGrp="1"/>
          </p:cNvSpPr>
          <p:nvPr>
            <p:ph idx="1"/>
          </p:nvPr>
        </p:nvSpPr>
        <p:spPr>
          <a:xfrm>
            <a:off x="0" y="1441767"/>
            <a:ext cx="9042399" cy="5263376"/>
          </a:xfrm>
        </p:spPr>
        <p:txBody>
          <a:bodyPr>
            <a:normAutofit fontScale="62500" lnSpcReduction="20000"/>
          </a:bodyPr>
          <a:lstStyle/>
          <a:p>
            <a:r>
              <a:rPr lang="en-US" sz="3800" dirty="0" smtClean="0"/>
              <a:t>How are</a:t>
            </a:r>
            <a:r>
              <a:rPr lang="en-US" sz="3800" i="1" dirty="0" smtClean="0"/>
              <a:t> arguments changed</a:t>
            </a:r>
            <a:r>
              <a:rPr lang="en-US" sz="3800" dirty="0" smtClean="0"/>
              <a:t> during paper revision?</a:t>
            </a:r>
          </a:p>
          <a:p>
            <a:endParaRPr lang="en-US" sz="3800" dirty="0" smtClean="0"/>
          </a:p>
          <a:p>
            <a:pPr lvl="1"/>
            <a:r>
              <a:rPr lang="en-US" sz="2900" b="1" dirty="0" smtClean="0">
                <a:solidFill>
                  <a:srgbClr val="FF6600"/>
                </a:solidFill>
              </a:rPr>
              <a:t>1</a:t>
            </a:r>
            <a:r>
              <a:rPr lang="en-US" sz="2900" b="1" baseline="30000" dirty="0" smtClean="0">
                <a:solidFill>
                  <a:srgbClr val="FF6600"/>
                </a:solidFill>
              </a:rPr>
              <a:t>st</a:t>
            </a:r>
            <a:r>
              <a:rPr lang="en-US" sz="2900" b="1" dirty="0" smtClean="0">
                <a:solidFill>
                  <a:srgbClr val="FF6600"/>
                </a:solidFill>
              </a:rPr>
              <a:t> Draft: </a:t>
            </a:r>
            <a:r>
              <a:rPr lang="en-US" sz="2900" dirty="0" smtClean="0"/>
              <a:t>The fifth level of Hell “contains the Wrathful” (110).  Wrathful people want to intentionally harm others.  </a:t>
            </a:r>
            <a:r>
              <a:rPr lang="en-US" sz="2900" b="1" dirty="0" smtClean="0">
                <a:solidFill>
                  <a:srgbClr val="0000FF"/>
                </a:solidFill>
              </a:rPr>
              <a:t>Saddam Hussein and Osama Bin Laden come </a:t>
            </a:r>
            <a:r>
              <a:rPr lang="en-US" sz="2900" dirty="0" smtClean="0"/>
              <a:t>to mind when mentioning wrathful people.</a:t>
            </a:r>
          </a:p>
          <a:p>
            <a:pPr lvl="1"/>
            <a:endParaRPr lang="en-US" sz="2900" dirty="0" smtClean="0"/>
          </a:p>
          <a:p>
            <a:pPr lvl="1"/>
            <a:r>
              <a:rPr lang="en-US" sz="2900" b="1" dirty="0" smtClean="0">
                <a:solidFill>
                  <a:srgbClr val="FF6600"/>
                </a:solidFill>
              </a:rPr>
              <a:t>2nd </a:t>
            </a:r>
            <a:r>
              <a:rPr lang="en-US" sz="2900" b="1" dirty="0">
                <a:solidFill>
                  <a:srgbClr val="FF6600"/>
                </a:solidFill>
              </a:rPr>
              <a:t>Draft: </a:t>
            </a:r>
            <a:r>
              <a:rPr lang="en-US" sz="2900" dirty="0"/>
              <a:t>The fifth level of Hell “contains the Wrathful” (110).  Wrathful people want to intentionally harm others.  </a:t>
            </a:r>
            <a:r>
              <a:rPr lang="en-US" sz="2900" b="1" dirty="0" smtClean="0">
                <a:solidFill>
                  <a:srgbClr val="0000FF"/>
                </a:solidFill>
              </a:rPr>
              <a:t>Fidel Castro comes </a:t>
            </a:r>
            <a:r>
              <a:rPr lang="en-US" sz="2900" dirty="0"/>
              <a:t>to mind when mentioning wrathful </a:t>
            </a:r>
            <a:r>
              <a:rPr lang="en-US" sz="2900" dirty="0" smtClean="0"/>
              <a:t>people</a:t>
            </a:r>
          </a:p>
          <a:p>
            <a:pPr lvl="1"/>
            <a:endParaRPr lang="en-US" sz="2600" dirty="0"/>
          </a:p>
          <a:p>
            <a:pPr lvl="1"/>
            <a:r>
              <a:rPr lang="en-US" sz="3300" b="1" dirty="0" smtClean="0">
                <a:solidFill>
                  <a:srgbClr val="FF6600"/>
                </a:solidFill>
              </a:rPr>
              <a:t>Revision modifies </a:t>
            </a:r>
            <a:r>
              <a:rPr lang="en-US" sz="3300" b="1" i="1" dirty="0" smtClean="0">
                <a:solidFill>
                  <a:srgbClr val="FF6600"/>
                </a:solidFill>
              </a:rPr>
              <a:t>evidence </a:t>
            </a:r>
          </a:p>
          <a:p>
            <a:pPr lvl="2"/>
            <a:r>
              <a:rPr lang="en-US" sz="2900" dirty="0" smtClean="0"/>
              <a:t>Rather than </a:t>
            </a:r>
            <a:r>
              <a:rPr lang="en-US" sz="2900" i="1" dirty="0" smtClean="0"/>
              <a:t>come</a:t>
            </a:r>
            <a:r>
              <a:rPr lang="en-US" sz="2900" dirty="0" smtClean="0"/>
              <a:t> -&gt; </a:t>
            </a:r>
            <a:r>
              <a:rPr lang="en-US" sz="2900" i="1" dirty="0" smtClean="0"/>
              <a:t>comes</a:t>
            </a:r>
          </a:p>
          <a:p>
            <a:pPr marL="457200" lvl="1" indent="0">
              <a:buNone/>
            </a:pPr>
            <a:endParaRPr lang="en-US" dirty="0"/>
          </a:p>
          <a:p>
            <a:r>
              <a:rPr lang="en-US" sz="3800" dirty="0" smtClean="0">
                <a:solidFill>
                  <a:srgbClr val="0000FF"/>
                </a:solidFill>
              </a:rPr>
              <a:t>Argument </a:t>
            </a:r>
            <a:r>
              <a:rPr lang="en-US" sz="3800" dirty="0">
                <a:solidFill>
                  <a:srgbClr val="0000FF"/>
                </a:solidFill>
              </a:rPr>
              <a:t>mining subtasks</a:t>
            </a:r>
          </a:p>
          <a:p>
            <a:pPr lvl="1"/>
            <a:r>
              <a:rPr lang="en-US" sz="3300" b="1" dirty="0" smtClean="0">
                <a:solidFill>
                  <a:srgbClr val="0000FF"/>
                </a:solidFill>
              </a:rPr>
              <a:t>Segmentation</a:t>
            </a:r>
            <a:r>
              <a:rPr lang="en-US" sz="3300" dirty="0" smtClean="0">
                <a:solidFill>
                  <a:srgbClr val="0000FF"/>
                </a:solidFill>
              </a:rPr>
              <a:t>: sentences </a:t>
            </a:r>
            <a:endParaRPr lang="en-US" sz="3300" dirty="0">
              <a:solidFill>
                <a:srgbClr val="0000FF"/>
              </a:solidFill>
            </a:endParaRPr>
          </a:p>
          <a:p>
            <a:pPr lvl="2"/>
            <a:r>
              <a:rPr lang="en-US" sz="2800" dirty="0" smtClean="0">
                <a:solidFill>
                  <a:srgbClr val="0000FF"/>
                </a:solidFill>
              </a:rPr>
              <a:t>Alignment needed between 1</a:t>
            </a:r>
            <a:r>
              <a:rPr lang="en-US" sz="2800" baseline="30000" dirty="0" smtClean="0">
                <a:solidFill>
                  <a:srgbClr val="0000FF"/>
                </a:solidFill>
              </a:rPr>
              <a:t>st</a:t>
            </a:r>
            <a:r>
              <a:rPr lang="en-US" sz="2800" dirty="0" smtClean="0">
                <a:solidFill>
                  <a:srgbClr val="0000FF"/>
                </a:solidFill>
              </a:rPr>
              <a:t> and 2</a:t>
            </a:r>
            <a:r>
              <a:rPr lang="en-US" sz="2800" baseline="30000" dirty="0" smtClean="0">
                <a:solidFill>
                  <a:srgbClr val="0000FF"/>
                </a:solidFill>
              </a:rPr>
              <a:t>nd</a:t>
            </a:r>
            <a:r>
              <a:rPr lang="en-US" sz="2800" dirty="0" smtClean="0">
                <a:solidFill>
                  <a:srgbClr val="0000FF"/>
                </a:solidFill>
              </a:rPr>
              <a:t> paper drafts</a:t>
            </a:r>
          </a:p>
          <a:p>
            <a:pPr lvl="1"/>
            <a:r>
              <a:rPr lang="en-US" sz="3300" b="1" dirty="0" smtClean="0">
                <a:solidFill>
                  <a:srgbClr val="0000FF"/>
                </a:solidFill>
              </a:rPr>
              <a:t>Segment classification</a:t>
            </a:r>
            <a:r>
              <a:rPr lang="en-US" sz="3300" dirty="0" smtClean="0">
                <a:solidFill>
                  <a:srgbClr val="0000FF"/>
                </a:solidFill>
              </a:rPr>
              <a:t>:</a:t>
            </a:r>
            <a:r>
              <a:rPr lang="en-US" sz="3300" dirty="0">
                <a:solidFill>
                  <a:srgbClr val="0000FF"/>
                </a:solidFill>
              </a:rPr>
              <a:t> </a:t>
            </a:r>
            <a:r>
              <a:rPr lang="en-US" sz="3300" dirty="0" smtClean="0">
                <a:solidFill>
                  <a:srgbClr val="0000FF"/>
                </a:solidFill>
              </a:rPr>
              <a:t>argumentation purpose of revision (if any)</a:t>
            </a:r>
          </a:p>
        </p:txBody>
      </p:sp>
    </p:spTree>
    <p:extLst>
      <p:ext uri="{BB962C8B-B14F-4D97-AF65-F5344CB8AC3E}">
        <p14:creationId xmlns:p14="http://schemas.microsoft.com/office/powerpoint/2010/main" val="1805822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Acknowledgements</a:t>
            </a:r>
          </a:p>
        </p:txBody>
      </p:sp>
      <p:sp>
        <p:nvSpPr>
          <p:cNvPr id="57347" name="Rectangle 3"/>
          <p:cNvSpPr>
            <a:spLocks noGrp="1" noChangeArrowheads="1"/>
          </p:cNvSpPr>
          <p:nvPr>
            <p:ph type="body" idx="1"/>
          </p:nvPr>
        </p:nvSpPr>
        <p:spPr>
          <a:xfrm>
            <a:off x="0" y="1600200"/>
            <a:ext cx="9143999" cy="5141276"/>
          </a:xfrm>
        </p:spPr>
        <p:txBody>
          <a:bodyPr>
            <a:normAutofit fontScale="85000" lnSpcReduction="10000"/>
          </a:bodyPr>
          <a:lstStyle/>
          <a:p>
            <a:r>
              <a:rPr lang="en-US" dirty="0" smtClean="0"/>
              <a:t>Response to Text Assessment</a:t>
            </a:r>
          </a:p>
          <a:p>
            <a:pPr lvl="1"/>
            <a:r>
              <a:rPr lang="en-US" b="1" dirty="0" smtClean="0"/>
              <a:t>Faculty:</a:t>
            </a:r>
            <a:r>
              <a:rPr lang="en-US" dirty="0" smtClean="0"/>
              <a:t> Richard Correnti, Lindsay Clare Matsumura</a:t>
            </a:r>
          </a:p>
          <a:p>
            <a:pPr lvl="1"/>
            <a:r>
              <a:rPr lang="en-US" b="1" dirty="0" smtClean="0"/>
              <a:t>PhD Students:</a:t>
            </a:r>
            <a:r>
              <a:rPr lang="en-US" dirty="0" smtClean="0"/>
              <a:t> Zahid Kisa, Zahra Rahimi, Elaine Wang</a:t>
            </a:r>
          </a:p>
          <a:p>
            <a:pPr lvl="1"/>
            <a:endParaRPr lang="en-US" dirty="0" smtClean="0"/>
          </a:p>
          <a:p>
            <a:r>
              <a:rPr lang="en-US" dirty="0" smtClean="0"/>
              <a:t>SWoRD and ArgumentPeer</a:t>
            </a:r>
          </a:p>
          <a:p>
            <a:pPr lvl="1"/>
            <a:r>
              <a:rPr lang="en-US" b="1" dirty="0" smtClean="0"/>
              <a:t>Faculty:</a:t>
            </a:r>
            <a:r>
              <a:rPr lang="en-US" dirty="0" smtClean="0"/>
              <a:t> Kevin Ashley, Amanda Godley, Chris Schunn</a:t>
            </a:r>
          </a:p>
          <a:p>
            <a:pPr lvl="1"/>
            <a:r>
              <a:rPr lang="en-US" b="1" dirty="0" smtClean="0"/>
              <a:t>Postdocs:</a:t>
            </a:r>
            <a:r>
              <a:rPr lang="en-US" dirty="0" smtClean="0"/>
              <a:t> Alok Baikadi,  Amanda Crowell, Lisa Fazio, Jordan Lippman</a:t>
            </a:r>
          </a:p>
          <a:p>
            <a:pPr lvl="1"/>
            <a:r>
              <a:rPr lang="en-US" b="1" dirty="0" smtClean="0"/>
              <a:t>PhD Students: </a:t>
            </a:r>
            <a:r>
              <a:rPr lang="en-US" dirty="0" smtClean="0"/>
              <a:t>Sara </a:t>
            </a:r>
            <a:r>
              <a:rPr lang="en-US" dirty="0" err="1" smtClean="0"/>
              <a:t>DeMartino</a:t>
            </a:r>
            <a:r>
              <a:rPr lang="en-US" b="1" dirty="0" smtClean="0"/>
              <a:t>, </a:t>
            </a:r>
            <a:r>
              <a:rPr lang="en-US" dirty="0" smtClean="0"/>
              <a:t>Mohammad </a:t>
            </a:r>
            <a:r>
              <a:rPr lang="en-US" dirty="0" err="1" smtClean="0"/>
              <a:t>Falakmasir</a:t>
            </a:r>
            <a:r>
              <a:rPr lang="en-US" b="1" dirty="0" smtClean="0"/>
              <a:t>, </a:t>
            </a:r>
            <a:r>
              <a:rPr lang="en-US" dirty="0" err="1" smtClean="0"/>
              <a:t>Fataneh</a:t>
            </a:r>
            <a:r>
              <a:rPr lang="en-US" dirty="0" smtClean="0"/>
              <a:t> </a:t>
            </a:r>
            <a:r>
              <a:rPr lang="en-US" dirty="0" err="1" smtClean="0"/>
              <a:t>Jabari</a:t>
            </a:r>
            <a:r>
              <a:rPr lang="en-US" b="1" dirty="0" smtClean="0"/>
              <a:t>, </a:t>
            </a:r>
            <a:r>
              <a:rPr lang="en-US" dirty="0" smtClean="0"/>
              <a:t>Adam </a:t>
            </a:r>
            <a:r>
              <a:rPr lang="en-US" dirty="0" err="1" smtClean="0"/>
              <a:t>Loretto</a:t>
            </a:r>
            <a:r>
              <a:rPr lang="en-US" b="1" dirty="0" smtClean="0"/>
              <a:t>, </a:t>
            </a:r>
            <a:r>
              <a:rPr lang="en-US" dirty="0" smtClean="0"/>
              <a:t>Collin Lynch</a:t>
            </a:r>
            <a:r>
              <a:rPr lang="en-US" b="1" dirty="0" smtClean="0"/>
              <a:t>, </a:t>
            </a:r>
            <a:r>
              <a:rPr lang="en-US" dirty="0" err="1" smtClean="0"/>
              <a:t>Huy</a:t>
            </a:r>
            <a:r>
              <a:rPr lang="en-US" dirty="0" smtClean="0"/>
              <a:t> Nguyen, </a:t>
            </a:r>
            <a:r>
              <a:rPr lang="en-US" dirty="0" err="1" smtClean="0"/>
              <a:t>Wenting</a:t>
            </a:r>
            <a:r>
              <a:rPr lang="en-US" dirty="0" smtClean="0"/>
              <a:t> </a:t>
            </a:r>
            <a:r>
              <a:rPr lang="en-US" dirty="0" err="1" smtClean="0"/>
              <a:t>Xiong</a:t>
            </a:r>
            <a:r>
              <a:rPr lang="en-US" dirty="0" smtClean="0"/>
              <a:t>, Fan Zhang</a:t>
            </a:r>
          </a:p>
          <a:p>
            <a:pPr lvl="1"/>
            <a:r>
              <a:rPr lang="en-US" b="1" dirty="0" smtClean="0"/>
              <a:t>Undergraduates:</a:t>
            </a:r>
            <a:r>
              <a:rPr lang="en-US" dirty="0" smtClean="0"/>
              <a:t> Alexandra </a:t>
            </a:r>
            <a:r>
              <a:rPr lang="en-US" dirty="0" err="1" smtClean="0"/>
              <a:t>Brusilovsky</a:t>
            </a:r>
            <a:r>
              <a:rPr lang="en-US" dirty="0" smtClean="0"/>
              <a:t>, Chris Clark, Nathan </a:t>
            </a:r>
            <a:r>
              <a:rPr lang="en-US" dirty="0" err="1" smtClean="0"/>
              <a:t>Ong</a:t>
            </a:r>
            <a:endParaRPr lang="en-US" dirty="0" smtClean="0"/>
          </a:p>
          <a:p>
            <a:pPr lvl="1"/>
            <a:r>
              <a:rPr lang="en-US" b="1" dirty="0" smtClean="0"/>
              <a:t>Staff:</a:t>
            </a:r>
            <a:r>
              <a:rPr lang="en-US" dirty="0" smtClean="0"/>
              <a:t> </a:t>
            </a:r>
            <a:r>
              <a:rPr lang="en-US" dirty="0" err="1" smtClean="0"/>
              <a:t>Alexsandar</a:t>
            </a:r>
            <a:r>
              <a:rPr lang="en-US" dirty="0" smtClean="0"/>
              <a:t> </a:t>
            </a:r>
            <a:r>
              <a:rPr lang="en-US" dirty="0" err="1" smtClean="0"/>
              <a:t>Ivetic</a:t>
            </a:r>
            <a:r>
              <a:rPr lang="en-US" dirty="0" smtClean="0"/>
              <a:t>, Carmela Rizzo</a:t>
            </a:r>
          </a:p>
        </p:txBody>
      </p:sp>
    </p:spTree>
    <p:extLst>
      <p:ext uri="{BB962C8B-B14F-4D97-AF65-F5344CB8AC3E}">
        <p14:creationId xmlns:p14="http://schemas.microsoft.com/office/powerpoint/2010/main" val="72926060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a:xfrm>
            <a:off x="147415" y="1600200"/>
            <a:ext cx="8996585" cy="4525963"/>
          </a:xfrm>
        </p:spPr>
        <p:txBody>
          <a:bodyPr/>
          <a:lstStyle/>
          <a:p>
            <a:r>
              <a:rPr lang="en-US" dirty="0" smtClean="0"/>
              <a:t>Questions?</a:t>
            </a:r>
          </a:p>
          <a:p>
            <a:endParaRPr lang="en-US" dirty="0" smtClean="0"/>
          </a:p>
          <a:p>
            <a:r>
              <a:rPr lang="en-US" dirty="0" smtClean="0"/>
              <a:t>Further </a:t>
            </a:r>
            <a:r>
              <a:rPr lang="en-US" dirty="0" smtClean="0"/>
              <a:t>Information (and downloads!)</a:t>
            </a:r>
            <a:endParaRPr lang="en-US" dirty="0" smtClean="0"/>
          </a:p>
          <a:p>
            <a:pPr lvl="1"/>
            <a:r>
              <a:rPr lang="en-US" dirty="0" smtClean="0"/>
              <a:t>http://www.cs.pitt.edu/~litman</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96" y="446902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155" y="4949863"/>
            <a:ext cx="3729689" cy="6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324" y="4469023"/>
            <a:ext cx="1790476" cy="1552381"/>
          </a:xfrm>
          <a:prstGeom prst="rect">
            <a:avLst/>
          </a:prstGeom>
        </p:spPr>
      </p:pic>
    </p:spTree>
    <p:extLst>
      <p:ext uri="{BB962C8B-B14F-4D97-AF65-F5344CB8AC3E}">
        <p14:creationId xmlns:p14="http://schemas.microsoft.com/office/powerpoint/2010/main" val="35626276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79"/>
            <a:ext cx="9144000" cy="859448"/>
          </a:xfrm>
        </p:spPr>
        <p:txBody>
          <a:bodyPr>
            <a:noAutofit/>
          </a:bodyPr>
          <a:lstStyle/>
          <a:p>
            <a:r>
              <a:rPr lang="en-US" sz="3600" dirty="0" smtClean="0"/>
              <a:t>Mining a Grade School Essay for </a:t>
            </a:r>
            <a:r>
              <a:rPr lang="en-US" sz="3600" i="1" dirty="0" smtClean="0"/>
              <a:t>Evidence</a:t>
            </a:r>
            <a:endParaRPr lang="en-US" sz="3600" i="1" dirty="0"/>
          </a:p>
        </p:txBody>
      </p:sp>
      <p:sp>
        <p:nvSpPr>
          <p:cNvPr id="4" name="Slide Number Placeholder 3"/>
          <p:cNvSpPr>
            <a:spLocks noGrp="1"/>
          </p:cNvSpPr>
          <p:nvPr>
            <p:ph type="sldNum" sz="quarter" idx="12"/>
          </p:nvPr>
        </p:nvSpPr>
        <p:spPr/>
        <p:txBody>
          <a:bodyPr/>
          <a:lstStyle/>
          <a:p>
            <a:r>
              <a:rPr lang="en-US" dirty="0" smtClean="0"/>
              <a:t>11</a:t>
            </a:r>
            <a:endParaRPr lang="en-US" dirty="0"/>
          </a:p>
        </p:txBody>
      </p:sp>
      <p:sp>
        <p:nvSpPr>
          <p:cNvPr id="3" name="Rectangle 2"/>
          <p:cNvSpPr/>
          <p:nvPr/>
        </p:nvSpPr>
        <p:spPr>
          <a:xfrm>
            <a:off x="117589" y="1089165"/>
            <a:ext cx="8936750" cy="4093428"/>
          </a:xfrm>
          <a:prstGeom prst="rect">
            <a:avLst/>
          </a:prstGeom>
        </p:spPr>
        <p:txBody>
          <a:bodyPr wrap="square">
            <a:spAutoFit/>
          </a:bodyPr>
          <a:lstStyle/>
          <a:p>
            <a:pPr defTabSz="914400">
              <a:defRPr/>
            </a:pPr>
            <a:r>
              <a:rPr lang="en-US" sz="2000" dirty="0"/>
              <a:t>I was convinced that  </a:t>
            </a:r>
            <a:r>
              <a:rPr lang="en-US" sz="2000" dirty="0">
                <a:solidFill>
                  <a:srgbClr val="FF0000"/>
                </a:solidFill>
              </a:rPr>
              <a:t>winning the fight of poverty is achievable  in our lifetime</a:t>
            </a:r>
            <a:r>
              <a:rPr lang="en-US" sz="2000" dirty="0"/>
              <a:t>. Many people </a:t>
            </a:r>
            <a:r>
              <a:rPr lang="en-US" sz="2000" dirty="0">
                <a:solidFill>
                  <a:srgbClr val="FF0000"/>
                </a:solidFill>
              </a:rPr>
              <a:t>couldn't afford medicine</a:t>
            </a:r>
            <a:r>
              <a:rPr lang="en-US" sz="2000" dirty="0"/>
              <a:t> or </a:t>
            </a:r>
            <a:r>
              <a:rPr lang="en-US" sz="2000" dirty="0">
                <a:solidFill>
                  <a:srgbClr val="FF0000"/>
                </a:solidFill>
              </a:rPr>
              <a:t>bed nets to be treated for malaria</a:t>
            </a:r>
            <a:r>
              <a:rPr lang="en-US" sz="2000" dirty="0"/>
              <a:t> . Many children had died from this </a:t>
            </a:r>
            <a:r>
              <a:rPr lang="en-US" sz="2000" dirty="0" err="1"/>
              <a:t>dieseuse</a:t>
            </a:r>
            <a:r>
              <a:rPr lang="en-US" sz="2000" dirty="0"/>
              <a:t> even though it could be treated easily. But </a:t>
            </a:r>
            <a:r>
              <a:rPr lang="en-US" sz="2000" dirty="0">
                <a:solidFill>
                  <a:srgbClr val="FF0000"/>
                </a:solidFill>
              </a:rPr>
              <a:t>now, bed nets are used in every sleeping site</a:t>
            </a:r>
            <a:r>
              <a:rPr lang="en-US" sz="2000" dirty="0"/>
              <a:t> . And the </a:t>
            </a:r>
            <a:r>
              <a:rPr lang="en-US" sz="2000" dirty="0">
                <a:solidFill>
                  <a:srgbClr val="FF0000"/>
                </a:solidFill>
              </a:rPr>
              <a:t>medicine is free of charge</a:t>
            </a:r>
            <a:r>
              <a:rPr lang="en-US" sz="2000" dirty="0"/>
              <a:t>. Another example is that the  </a:t>
            </a:r>
            <a:r>
              <a:rPr lang="en-US" sz="2000" dirty="0">
                <a:solidFill>
                  <a:srgbClr val="FF0000"/>
                </a:solidFill>
              </a:rPr>
              <a:t>farmers' crops are dying</a:t>
            </a:r>
            <a:r>
              <a:rPr lang="en-US" sz="2000" dirty="0"/>
              <a:t>   because   they </a:t>
            </a:r>
            <a:r>
              <a:rPr lang="en-US" sz="2000" dirty="0">
                <a:solidFill>
                  <a:srgbClr val="FF0000"/>
                </a:solidFill>
              </a:rPr>
              <a:t>could not afford the </a:t>
            </a:r>
            <a:r>
              <a:rPr lang="en-US" sz="2000" dirty="0" err="1">
                <a:solidFill>
                  <a:srgbClr val="FF0000"/>
                </a:solidFill>
              </a:rPr>
              <a:t>nessacary</a:t>
            </a:r>
            <a:r>
              <a:rPr lang="en-US" sz="2000" dirty="0">
                <a:solidFill>
                  <a:srgbClr val="FF0000"/>
                </a:solidFill>
              </a:rPr>
              <a:t> fertilizer and irrigation </a:t>
            </a:r>
            <a:r>
              <a:rPr lang="en-US" sz="2000" dirty="0"/>
              <a:t>. But they are now, making </a:t>
            </a:r>
            <a:r>
              <a:rPr lang="en-US" sz="2000" dirty="0" err="1"/>
              <a:t>progess</a:t>
            </a:r>
            <a:r>
              <a:rPr lang="en-US" sz="2000" dirty="0"/>
              <a:t>. Farmers </a:t>
            </a:r>
            <a:r>
              <a:rPr lang="en-US" sz="2000" dirty="0">
                <a:solidFill>
                  <a:srgbClr val="FF0000"/>
                </a:solidFill>
              </a:rPr>
              <a:t>now have fertilizer and water</a:t>
            </a:r>
            <a:r>
              <a:rPr lang="en-US" sz="2000" dirty="0"/>
              <a:t>  to give to the crops. Also with  </a:t>
            </a:r>
            <a:r>
              <a:rPr lang="en-US" sz="2000" dirty="0">
                <a:solidFill>
                  <a:srgbClr val="FF0000"/>
                </a:solidFill>
              </a:rPr>
              <a:t>seeds and the proper tools</a:t>
            </a:r>
            <a:r>
              <a:rPr lang="en-US" sz="2000" dirty="0"/>
              <a:t> . Third, kids in </a:t>
            </a:r>
            <a:r>
              <a:rPr lang="en-US" sz="2000" dirty="0" err="1"/>
              <a:t>Sauri</a:t>
            </a:r>
            <a:r>
              <a:rPr lang="en-US" sz="2000" dirty="0"/>
              <a:t> were not well educated. Many families </a:t>
            </a:r>
            <a:r>
              <a:rPr lang="en-US" sz="2000" dirty="0">
                <a:solidFill>
                  <a:srgbClr val="FF0000"/>
                </a:solidFill>
              </a:rPr>
              <a:t>couldn't afford school </a:t>
            </a:r>
            <a:r>
              <a:rPr lang="en-US" sz="2000" dirty="0"/>
              <a:t>. Even at school there </a:t>
            </a:r>
            <a:r>
              <a:rPr lang="en-US" sz="2000" dirty="0">
                <a:solidFill>
                  <a:srgbClr val="FF0000"/>
                </a:solidFill>
              </a:rPr>
              <a:t>was no lunch</a:t>
            </a:r>
            <a:r>
              <a:rPr lang="en-US" sz="2000" dirty="0"/>
              <a:t> . Students were exhausted from each day of school. </a:t>
            </a:r>
            <a:r>
              <a:rPr lang="en-US" sz="2000" dirty="0">
                <a:solidFill>
                  <a:srgbClr val="FF0000"/>
                </a:solidFill>
              </a:rPr>
              <a:t>Now, school is free</a:t>
            </a:r>
            <a:r>
              <a:rPr lang="en-US" sz="2000" dirty="0"/>
              <a:t> . Children excited to learn now can and </a:t>
            </a:r>
            <a:r>
              <a:rPr lang="en-US" sz="2000" dirty="0">
                <a:solidFill>
                  <a:srgbClr val="FF0000"/>
                </a:solidFill>
              </a:rPr>
              <a:t>they do have midday meals </a:t>
            </a:r>
            <a:r>
              <a:rPr lang="en-US" sz="2000" dirty="0"/>
              <a:t>. Finally, </a:t>
            </a:r>
            <a:r>
              <a:rPr lang="en-US" sz="2000" dirty="0" err="1"/>
              <a:t>Sauri</a:t>
            </a:r>
            <a:r>
              <a:rPr lang="en-US" sz="2000" dirty="0"/>
              <a:t> is making great progress. If they keep it up that city will no longer be in poverty. Then the Millennium Village project can move on to help other countries in need.</a:t>
            </a:r>
          </a:p>
        </p:txBody>
      </p:sp>
    </p:spTree>
    <p:extLst>
      <p:ext uri="{BB962C8B-B14F-4D97-AF65-F5344CB8AC3E}">
        <p14:creationId xmlns:p14="http://schemas.microsoft.com/office/powerpoint/2010/main" val="162140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5FFDEB65-E833-9E4A-ABE9-83D1337828E4}" type="slidenum">
              <a:rPr lang="en-US" smtClean="0"/>
              <a:t>8</a:t>
            </a:fld>
            <a:endParaRPr lang="en-US"/>
          </a:p>
        </p:txBody>
      </p:sp>
      <p:sp>
        <p:nvSpPr>
          <p:cNvPr id="5" name="Title 4"/>
          <p:cNvSpPr>
            <a:spLocks noGrp="1"/>
          </p:cNvSpPr>
          <p:nvPr>
            <p:ph type="title"/>
          </p:nvPr>
        </p:nvSpPr>
        <p:spPr>
          <a:xfrm>
            <a:off x="0" y="274638"/>
            <a:ext cx="9144000" cy="1143000"/>
          </a:xfrm>
        </p:spPr>
        <p:txBody>
          <a:bodyPr>
            <a:noAutofit/>
          </a:bodyPr>
          <a:lstStyle/>
          <a:p>
            <a:r>
              <a:rPr lang="en-US" sz="3200" dirty="0" smtClean="0"/>
              <a:t>Mining a High School Essay for a </a:t>
            </a:r>
            <a:r>
              <a:rPr lang="en-US" sz="3200" i="1" dirty="0" smtClean="0"/>
              <a:t>Thesis Statement</a:t>
            </a:r>
            <a:endParaRPr lang="en-US" sz="3200" i="1" dirty="0"/>
          </a:p>
        </p:txBody>
      </p:sp>
      <p:sp>
        <p:nvSpPr>
          <p:cNvPr id="6" name="TextBox 5"/>
          <p:cNvSpPr txBox="1"/>
          <p:nvPr/>
        </p:nvSpPr>
        <p:spPr>
          <a:xfrm>
            <a:off x="94071" y="1417638"/>
            <a:ext cx="8866196" cy="3131627"/>
          </a:xfrm>
          <a:prstGeom prst="rect">
            <a:avLst/>
          </a:prstGeom>
          <a:noFill/>
        </p:spPr>
        <p:txBody>
          <a:bodyPr wrap="square" rtlCol="0">
            <a:spAutoFit/>
          </a:bodyPr>
          <a:lstStyle/>
          <a:p>
            <a:r>
              <a:rPr lang="en-US" sz="2000" dirty="0" smtClean="0"/>
              <a:t>							Violence in America</a:t>
            </a:r>
          </a:p>
          <a:p>
            <a:endParaRPr lang="en-US" sz="2000" dirty="0" smtClean="0"/>
          </a:p>
          <a:p>
            <a:pPr>
              <a:lnSpc>
                <a:spcPts val="1500"/>
              </a:lnSpc>
            </a:pPr>
            <a:r>
              <a:rPr lang="en-US" sz="2000" dirty="0" smtClean="0"/>
              <a:t>In </a:t>
            </a:r>
            <a:r>
              <a:rPr lang="en-US" sz="2000" dirty="0"/>
              <a:t>the spring of 2011, John F. </a:t>
            </a:r>
            <a:r>
              <a:rPr lang="en-US" sz="2000" dirty="0" err="1"/>
              <a:t>Shick</a:t>
            </a:r>
            <a:r>
              <a:rPr lang="en-US" sz="2000" dirty="0"/>
              <a:t> met a man in a New Mexico parking lot and </a:t>
            </a:r>
            <a:endParaRPr lang="en-US" sz="2000" dirty="0" smtClean="0"/>
          </a:p>
          <a:p>
            <a:pPr>
              <a:lnSpc>
                <a:spcPts val="1500"/>
              </a:lnSpc>
            </a:pPr>
            <a:r>
              <a:rPr lang="en-US" sz="2000" dirty="0" smtClean="0"/>
              <a:t>bought </a:t>
            </a:r>
            <a:r>
              <a:rPr lang="en-US" sz="2000" dirty="0"/>
              <a:t>two pistols for $810, along with extra clips, ammunition and a holster. </a:t>
            </a:r>
            <a:endParaRPr lang="en-US" sz="2000" dirty="0" smtClean="0"/>
          </a:p>
          <a:p>
            <a:pPr>
              <a:lnSpc>
                <a:spcPts val="1500"/>
              </a:lnSpc>
            </a:pPr>
            <a:r>
              <a:rPr lang="en-US" sz="2000" dirty="0" smtClean="0"/>
              <a:t>This </a:t>
            </a:r>
            <a:r>
              <a:rPr lang="en-US" sz="2000" dirty="0"/>
              <a:t>is one reason that there is so much violence in America, because people who </a:t>
            </a:r>
            <a:endParaRPr lang="en-US" sz="2000" dirty="0" smtClean="0"/>
          </a:p>
          <a:p>
            <a:pPr>
              <a:lnSpc>
                <a:spcPts val="1500"/>
              </a:lnSpc>
            </a:pPr>
            <a:r>
              <a:rPr lang="en-US" sz="2000" dirty="0" smtClean="0"/>
              <a:t>are </a:t>
            </a:r>
            <a:r>
              <a:rPr lang="en-US" sz="2000" dirty="0"/>
              <a:t>mentally ill, and people who aren’t, can just buy a gun anywhere, there are no </a:t>
            </a:r>
            <a:r>
              <a:rPr lang="en-US" sz="2000" dirty="0" smtClean="0"/>
              <a:t>laws that </a:t>
            </a:r>
            <a:r>
              <a:rPr lang="en-US" sz="2000" dirty="0"/>
              <a:t>say they cant. </a:t>
            </a:r>
            <a:r>
              <a:rPr lang="en-US" sz="2000" dirty="0">
                <a:solidFill>
                  <a:schemeClr val="accent2"/>
                </a:solidFill>
              </a:rPr>
              <a:t>The two biggest factors that contribute to America’s violent </a:t>
            </a:r>
            <a:r>
              <a:rPr lang="en-US" sz="2000" dirty="0" smtClean="0">
                <a:solidFill>
                  <a:schemeClr val="accent2"/>
                </a:solidFill>
              </a:rPr>
              <a:t>society are </a:t>
            </a:r>
            <a:r>
              <a:rPr lang="en-US" sz="2000" dirty="0">
                <a:solidFill>
                  <a:schemeClr val="accent2"/>
                </a:solidFill>
              </a:rPr>
              <a:t>relaxed gun laws and mental illness. </a:t>
            </a:r>
            <a:endParaRPr lang="en-US" sz="2000" dirty="0" smtClean="0">
              <a:solidFill>
                <a:schemeClr val="accent2"/>
              </a:solidFill>
            </a:endParaRPr>
          </a:p>
          <a:p>
            <a:pPr>
              <a:lnSpc>
                <a:spcPts val="1500"/>
              </a:lnSpc>
            </a:pPr>
            <a:endParaRPr lang="en-US" sz="2000" dirty="0" smtClean="0"/>
          </a:p>
          <a:p>
            <a:pPr>
              <a:lnSpc>
                <a:spcPts val="1500"/>
              </a:lnSpc>
            </a:pPr>
            <a:r>
              <a:rPr lang="en-US" sz="2000" dirty="0" smtClean="0"/>
              <a:t>There </a:t>
            </a:r>
            <a:r>
              <a:rPr lang="en-US" sz="2000" dirty="0"/>
              <a:t>are numerous accounts on which people with mental illness don’t receive the </a:t>
            </a:r>
            <a:endParaRPr lang="en-US" sz="2000" dirty="0" smtClean="0"/>
          </a:p>
          <a:p>
            <a:pPr>
              <a:lnSpc>
                <a:spcPts val="1500"/>
              </a:lnSpc>
            </a:pPr>
            <a:r>
              <a:rPr lang="en-US" sz="2000" dirty="0" smtClean="0"/>
              <a:t>help </a:t>
            </a:r>
            <a:r>
              <a:rPr lang="en-US" sz="2000" dirty="0"/>
              <a:t>they need and sometimes do things to things to hurt people, like the account </a:t>
            </a:r>
            <a:endParaRPr lang="en-US" sz="2000" dirty="0" smtClean="0"/>
          </a:p>
          <a:p>
            <a:pPr>
              <a:lnSpc>
                <a:spcPts val="1500"/>
              </a:lnSpc>
            </a:pPr>
            <a:r>
              <a:rPr lang="en-US" sz="2000" dirty="0" smtClean="0"/>
              <a:t>on </a:t>
            </a:r>
            <a:r>
              <a:rPr lang="en-US" sz="2000" dirty="0"/>
              <a:t>which was just mentioned John </a:t>
            </a:r>
            <a:r>
              <a:rPr lang="en-US" sz="2000" dirty="0" err="1"/>
              <a:t>Shick</a:t>
            </a:r>
            <a:r>
              <a:rPr lang="en-US" sz="2000" dirty="0"/>
              <a:t> bought two guns and shot and killed a </a:t>
            </a:r>
            <a:r>
              <a:rPr lang="en-US" sz="2000" dirty="0" smtClean="0"/>
              <a:t>person…</a:t>
            </a:r>
            <a:endParaRPr lang="en-US" sz="2000" dirty="0">
              <a:solidFill>
                <a:schemeClr val="accent2"/>
              </a:solidFill>
            </a:endParaRPr>
          </a:p>
          <a:p>
            <a:endParaRPr lang="en-US" sz="2000" dirty="0"/>
          </a:p>
        </p:txBody>
      </p:sp>
    </p:spTree>
    <p:extLst>
      <p:ext uri="{BB962C8B-B14F-4D97-AF65-F5344CB8AC3E}">
        <p14:creationId xmlns:p14="http://schemas.microsoft.com/office/powerpoint/2010/main" val="38542413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Mining Subtasks</a:t>
            </a:r>
            <a:br>
              <a:rPr lang="en-US" dirty="0" smtClean="0"/>
            </a:br>
            <a:r>
              <a:rPr lang="en-US" sz="4000" dirty="0" smtClean="0"/>
              <a:t>[</a:t>
            </a:r>
            <a:r>
              <a:rPr lang="en-US" sz="4000" dirty="0" err="1" smtClean="0"/>
              <a:t>Peldszus</a:t>
            </a:r>
            <a:r>
              <a:rPr lang="en-US" sz="4000" dirty="0" smtClean="0"/>
              <a:t> and </a:t>
            </a:r>
            <a:r>
              <a:rPr lang="en-US" sz="4000" dirty="0" err="1" smtClean="0"/>
              <a:t>Stede</a:t>
            </a:r>
            <a:r>
              <a:rPr lang="en-US" sz="4000" dirty="0" smtClean="0"/>
              <a:t>, 2013]</a:t>
            </a:r>
            <a:endParaRPr lang="en-US" sz="4000" dirty="0"/>
          </a:p>
        </p:txBody>
      </p:sp>
      <p:pic>
        <p:nvPicPr>
          <p:cNvPr id="4" name="Content Placeholder 3"/>
          <p:cNvPicPr>
            <a:picLocks noGrp="1" noChangeAspect="1"/>
          </p:cNvPicPr>
          <p:nvPr>
            <p:ph idx="1"/>
          </p:nvPr>
        </p:nvPicPr>
        <p:blipFill>
          <a:blip r:embed="rId2"/>
          <a:stretch>
            <a:fillRect/>
          </a:stretch>
        </p:blipFill>
        <p:spPr>
          <a:xfrm>
            <a:off x="22123" y="1778852"/>
            <a:ext cx="9143999" cy="2217891"/>
          </a:xfrm>
          <a:prstGeom prst="rect">
            <a:avLst/>
          </a:prstGeom>
        </p:spPr>
      </p:pic>
      <p:sp>
        <p:nvSpPr>
          <p:cNvPr id="3" name="Rounded Rectangle 2"/>
          <p:cNvSpPr/>
          <p:nvPr/>
        </p:nvSpPr>
        <p:spPr>
          <a:xfrm>
            <a:off x="101020" y="1788197"/>
            <a:ext cx="8875218" cy="910974"/>
          </a:xfrm>
          <a:prstGeom prst="roundRect">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 name="TextBox 4"/>
          <p:cNvSpPr txBox="1"/>
          <p:nvPr/>
        </p:nvSpPr>
        <p:spPr>
          <a:xfrm>
            <a:off x="22123" y="4237030"/>
            <a:ext cx="9143998" cy="1938992"/>
          </a:xfrm>
          <a:prstGeom prst="rect">
            <a:avLst/>
          </a:prstGeom>
          <a:noFill/>
        </p:spPr>
        <p:txBody>
          <a:bodyPr wrap="square" rtlCol="0">
            <a:spAutoFit/>
          </a:bodyPr>
          <a:lstStyle/>
          <a:p>
            <a:pPr marL="457200" indent="-457200">
              <a:buFont typeface="Arial"/>
              <a:buChar char="•"/>
            </a:pPr>
            <a:r>
              <a:rPr lang="en-US" sz="2400" dirty="0" smtClean="0"/>
              <a:t>Scope of today’s talk</a:t>
            </a:r>
            <a:endParaRPr lang="en-US" sz="2400" dirty="0"/>
          </a:p>
          <a:p>
            <a:pPr marL="457200" indent="-457200">
              <a:buFont typeface="Arial"/>
              <a:buChar char="•"/>
            </a:pPr>
            <a:r>
              <a:rPr lang="en-US" sz="2400" dirty="0" smtClean="0"/>
              <a:t>Even partial argument mining can support useful applications</a:t>
            </a:r>
          </a:p>
          <a:p>
            <a:pPr marL="914400" lvl="1" indent="-457200">
              <a:buFont typeface="Arial"/>
              <a:buChar char="•"/>
            </a:pPr>
            <a:r>
              <a:rPr lang="en-US" sz="2400" dirty="0" smtClean="0"/>
              <a:t>Mostly non-structural </a:t>
            </a:r>
            <a:r>
              <a:rPr lang="en-US" sz="2400" dirty="0" smtClean="0"/>
              <a:t>(</a:t>
            </a:r>
            <a:r>
              <a:rPr lang="en-US" sz="2400" dirty="0" smtClean="0"/>
              <a:t>e.g., </a:t>
            </a:r>
            <a:r>
              <a:rPr lang="en-US" sz="2400" i="1" dirty="0" smtClean="0"/>
              <a:t>no relations, no argument schema</a:t>
            </a:r>
            <a:r>
              <a:rPr lang="en-US" sz="2400" dirty="0" smtClean="0"/>
              <a:t>)</a:t>
            </a:r>
          </a:p>
          <a:p>
            <a:pPr marL="914400" lvl="1" indent="-457200">
              <a:buFont typeface="Arial"/>
              <a:buChar char="•"/>
            </a:pPr>
            <a:r>
              <a:rPr lang="en-US" sz="2400" dirty="0" smtClean="0"/>
              <a:t>Application-dependent roles (e.g., </a:t>
            </a:r>
            <a:r>
              <a:rPr lang="en-US" sz="2400" i="1" dirty="0" smtClean="0"/>
              <a:t>no</a:t>
            </a:r>
            <a:r>
              <a:rPr lang="en-US" sz="2400" dirty="0" smtClean="0"/>
              <a:t> </a:t>
            </a:r>
            <a:r>
              <a:rPr lang="en-US" sz="2400" i="1" dirty="0" smtClean="0"/>
              <a:t>premises</a:t>
            </a:r>
            <a:r>
              <a:rPr lang="en-US" sz="2400" dirty="0" smtClean="0"/>
              <a:t>)</a:t>
            </a:r>
          </a:p>
          <a:p>
            <a:pPr marL="914400" lvl="1" indent="-457200">
              <a:buFont typeface="Arial"/>
              <a:buChar char="•"/>
            </a:pPr>
            <a:r>
              <a:rPr lang="en-US" sz="2400" dirty="0" smtClean="0"/>
              <a:t>But, </a:t>
            </a:r>
            <a:r>
              <a:rPr lang="en-US" sz="2400" i="1" dirty="0" smtClean="0"/>
              <a:t>real data</a:t>
            </a:r>
            <a:r>
              <a:rPr lang="en-US" sz="2400" dirty="0" smtClean="0"/>
              <a:t>!!</a:t>
            </a:r>
            <a:endParaRPr lang="en-US" sz="2400" dirty="0"/>
          </a:p>
        </p:txBody>
      </p:sp>
      <p:cxnSp>
        <p:nvCxnSpPr>
          <p:cNvPr id="8" name="Straight Arrow Connector 7"/>
          <p:cNvCxnSpPr/>
          <p:nvPr/>
        </p:nvCxnSpPr>
        <p:spPr>
          <a:xfrm flipV="1">
            <a:off x="1705038" y="2860342"/>
            <a:ext cx="1833739" cy="1266804"/>
          </a:xfrm>
          <a:prstGeom prst="straightConnector1">
            <a:avLst/>
          </a:prstGeom>
          <a:ln w="47625">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330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1|0.6|0.3|0.3|0.4|0.4"/>
</p:tagLst>
</file>

<file path=ppt/tags/tag2.xml><?xml version="1.0" encoding="utf-8"?>
<p:tagLst xmlns:a="http://schemas.openxmlformats.org/drawingml/2006/main" xmlns:r="http://schemas.openxmlformats.org/officeDocument/2006/relationships" xmlns:p="http://schemas.openxmlformats.org/presentationml/2006/main">
  <p:tag name="TIMING" val="|21.1|0.6|0.3|0.3|0.4|0.4"/>
</p:tagLst>
</file>

<file path=ppt/tags/tag3.xml><?xml version="1.0" encoding="utf-8"?>
<p:tagLst xmlns:a="http://schemas.openxmlformats.org/drawingml/2006/main" xmlns:r="http://schemas.openxmlformats.org/officeDocument/2006/relationships" xmlns:p="http://schemas.openxmlformats.org/presentationml/2006/main">
  <p:tag name="TIMING" val="|21.1|0.6|0.3|0.3|0.4|0.4"/>
</p:tagLst>
</file>

<file path=ppt/tags/tag4.xml><?xml version="1.0" encoding="utf-8"?>
<p:tagLst xmlns:a="http://schemas.openxmlformats.org/drawingml/2006/main" xmlns:r="http://schemas.openxmlformats.org/officeDocument/2006/relationships" xmlns:p="http://schemas.openxmlformats.org/presentationml/2006/main">
  <p:tag name="TIMING" val="|21.1|0.6|0.3|0.3|0.4|0.4"/>
</p:tagLst>
</file>

<file path=ppt/tags/tag5.xml><?xml version="1.0" encoding="utf-8"?>
<p:tagLst xmlns:a="http://schemas.openxmlformats.org/drawingml/2006/main" xmlns:r="http://schemas.openxmlformats.org/officeDocument/2006/relationships" xmlns:p="http://schemas.openxmlformats.org/presentationml/2006/main">
  <p:tag name="TIMING" val="|21.1|0.6|0.3|0.3|0.4|0.4"/>
</p:tagLst>
</file>

<file path=ppt/tags/tag6.xml><?xml version="1.0" encoding="utf-8"?>
<p:tagLst xmlns:a="http://schemas.openxmlformats.org/drawingml/2006/main" xmlns:r="http://schemas.openxmlformats.org/officeDocument/2006/relationships" xmlns:p="http://schemas.openxmlformats.org/presentationml/2006/main">
  <p:tag name="TIMING" val="|21.1|0.6|0.3|0.3|0.4|0.4"/>
</p:tagLst>
</file>

<file path=ppt/tags/tag7.xml><?xml version="1.0" encoding="utf-8"?>
<p:tagLst xmlns:a="http://schemas.openxmlformats.org/drawingml/2006/main" xmlns:r="http://schemas.openxmlformats.org/officeDocument/2006/relationships" xmlns:p="http://schemas.openxmlformats.org/presentationml/2006/main">
  <p:tag name="TIMING" val="|21.1|0.6|0.3|0.3|0.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2761</TotalTime>
  <Words>5772</Words>
  <Application>Microsoft Macintosh PowerPoint</Application>
  <PresentationFormat>On-screen Show (4:3)</PresentationFormat>
  <Paragraphs>562</Paragraphs>
  <Slides>67</Slides>
  <Notes>21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Argument Mining from Text for Teaching and Assessing Writing</vt:lpstr>
      <vt:lpstr>Outline</vt:lpstr>
      <vt:lpstr>Why teach argumentative writing?</vt:lpstr>
      <vt:lpstr>Research Question</vt:lpstr>
      <vt:lpstr>Argument Mining</vt:lpstr>
      <vt:lpstr>Mining a College Essay  for Argument Diagram Ontology (i.e., node and arc types)</vt:lpstr>
      <vt:lpstr>Mining a Grade School Essay for Evidence</vt:lpstr>
      <vt:lpstr>Mining a High School Essay for a Thesis Statement</vt:lpstr>
      <vt:lpstr>Argument Mining Subtasks [Peldszus and Stede, 2013]</vt:lpstr>
      <vt:lpstr>Argument Mining for Education</vt:lpstr>
      <vt:lpstr>Outline</vt:lpstr>
      <vt:lpstr>Why Automatic Writing Assessment? </vt:lpstr>
      <vt:lpstr>An  Example Writing Assessment Task:  Response to Text (RTA)</vt:lpstr>
      <vt:lpstr>Excerpt from the Scoring Rubric</vt:lpstr>
      <vt:lpstr>Audience Participation:  Evidence Scoring (1 or 4?) </vt:lpstr>
      <vt:lpstr>Automatic Scoring via Argument Mining</vt:lpstr>
      <vt:lpstr>Automatic Scoring of an Analytical  Response-To-Text Assessment (RTA) [Rahimi, Litman, Correnti, Matsumura, Wang &amp; Kisa, 2014]</vt:lpstr>
      <vt:lpstr>Automatic Scoring Approach</vt:lpstr>
      <vt:lpstr>Scoring Essays for Evidence</vt:lpstr>
      <vt:lpstr>Automatic Scoring Approach</vt:lpstr>
      <vt:lpstr>Our Features</vt:lpstr>
      <vt:lpstr>Our Features</vt:lpstr>
      <vt:lpstr>Our Features</vt:lpstr>
      <vt:lpstr>Our Features</vt:lpstr>
      <vt:lpstr>Our Features</vt:lpstr>
      <vt:lpstr>Our Features</vt:lpstr>
      <vt:lpstr>Our Features</vt:lpstr>
      <vt:lpstr>Example Feature Vectors</vt:lpstr>
      <vt:lpstr>Automatic Scoring Approach</vt:lpstr>
      <vt:lpstr>Supervised Machine Learning</vt:lpstr>
      <vt:lpstr>Experimental Evaluation</vt:lpstr>
      <vt:lpstr>Results: Can we Automate?</vt:lpstr>
      <vt:lpstr>Other Results</vt:lpstr>
      <vt:lpstr>Current Directions</vt:lpstr>
      <vt:lpstr>Current Directions (continued)</vt:lpstr>
      <vt:lpstr>Outline</vt:lpstr>
      <vt:lpstr>ArgumentPeer Project  </vt:lpstr>
      <vt:lpstr>Example Student Argument Diagram  (input via the LASAD system [Pinkwart et al.]) </vt:lpstr>
      <vt:lpstr>ArgumentPeer Project  </vt:lpstr>
      <vt:lpstr>Why Diagram before Writing?</vt:lpstr>
      <vt:lpstr>PowerPoint Presentation</vt:lpstr>
      <vt:lpstr>PowerPoint Presentation</vt:lpstr>
      <vt:lpstr>PowerPoint Presentation</vt:lpstr>
      <vt:lpstr>Audience Participation:  Essay Scoring (1 or 4?) </vt:lpstr>
      <vt:lpstr>PowerPoint Presentation</vt:lpstr>
      <vt:lpstr>Actual Expert Essay Scores (via rubric)</vt:lpstr>
      <vt:lpstr>Ontology-Based Argument Mining and Automatic Essay Scoring [Ong, Litman &amp; Brusilovsky, 2014; Nguyen &amp; Litman, submitted]</vt:lpstr>
      <vt:lpstr>Initial Data</vt:lpstr>
      <vt:lpstr>Essay Processing Pipeline</vt:lpstr>
      <vt:lpstr>Experimental Results: Extrinsic Evaluation [Ong, Litman &amp; Brusilovsky, 2014]</vt:lpstr>
      <vt:lpstr>Current Directions: Intrinsic Evaluation (with H. Nguyen)</vt:lpstr>
      <vt:lpstr>Post-Processed LDA Output</vt:lpstr>
      <vt:lpstr>Evaluation Results</vt:lpstr>
      <vt:lpstr>ArgumentPeer Project </vt:lpstr>
      <vt:lpstr>Why Peer Review?</vt:lpstr>
      <vt:lpstr>Audience Participation: Argument Mining  (Detect the Thesis)</vt:lpstr>
      <vt:lpstr>Identifying Thesis and Conclusion Statements in Student Essays to Scaffold Peer Review [Falakmasir, Ashley, Schunn, Litman 2014]</vt:lpstr>
      <vt:lpstr>Data</vt:lpstr>
      <vt:lpstr>Features for Machine Learning</vt:lpstr>
      <vt:lpstr>Argument Mining Results</vt:lpstr>
      <vt:lpstr>Scaffolding During Peer Review [Falakmasir, Jabbari et al., in progress]</vt:lpstr>
      <vt:lpstr>Evaluation in High-School Classrooms</vt:lpstr>
      <vt:lpstr>Outline</vt:lpstr>
      <vt:lpstr>Summary</vt:lpstr>
      <vt:lpstr>New Work:  Temporal Argument Mining [Zhang and Litman, 2014]</vt:lpstr>
      <vt:lpstr>Acknowledgements</vt:lpstr>
      <vt:lpstr>Thank You!</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for Educational Applications</dc:title>
  <dc:creator>Diane Litman</dc:creator>
  <cp:lastModifiedBy>Diane Litman</cp:lastModifiedBy>
  <cp:revision>250</cp:revision>
  <cp:lastPrinted>2014-08-02T20:48:07Z</cp:lastPrinted>
  <dcterms:created xsi:type="dcterms:W3CDTF">2014-07-28T22:42:07Z</dcterms:created>
  <dcterms:modified xsi:type="dcterms:W3CDTF">2015-02-16T12:12:46Z</dcterms:modified>
</cp:coreProperties>
</file>