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496" r:id="rId3"/>
    <p:sldId id="497" r:id="rId4"/>
    <p:sldId id="499" r:id="rId5"/>
    <p:sldId id="258" r:id="rId6"/>
    <p:sldId id="314" r:id="rId7"/>
    <p:sldId id="334" r:id="rId8"/>
    <p:sldId id="288" r:id="rId9"/>
    <p:sldId id="431" r:id="rId10"/>
    <p:sldId id="430" r:id="rId11"/>
    <p:sldId id="500" r:id="rId12"/>
    <p:sldId id="344" r:id="rId13"/>
    <p:sldId id="427" r:id="rId14"/>
    <p:sldId id="502" r:id="rId15"/>
    <p:sldId id="372" r:id="rId16"/>
    <p:sldId id="441" r:id="rId17"/>
    <p:sldId id="480" r:id="rId18"/>
    <p:sldId id="439" r:id="rId19"/>
    <p:sldId id="440" r:id="rId20"/>
    <p:sldId id="373" r:id="rId21"/>
    <p:sldId id="354" r:id="rId22"/>
    <p:sldId id="355" r:id="rId23"/>
    <p:sldId id="357" r:id="rId24"/>
    <p:sldId id="358" r:id="rId25"/>
    <p:sldId id="360" r:id="rId26"/>
    <p:sldId id="361" r:id="rId27"/>
    <p:sldId id="366" r:id="rId28"/>
    <p:sldId id="450" r:id="rId29"/>
    <p:sldId id="371" r:id="rId30"/>
    <p:sldId id="340" r:id="rId31"/>
    <p:sldId id="342" r:id="rId32"/>
    <p:sldId id="379" r:id="rId33"/>
    <p:sldId id="503" r:id="rId34"/>
    <p:sldId id="382" r:id="rId35"/>
    <p:sldId id="453" r:id="rId36"/>
    <p:sldId id="534" r:id="rId37"/>
    <p:sldId id="466" r:id="rId38"/>
    <p:sldId id="459" r:id="rId39"/>
    <p:sldId id="460" r:id="rId40"/>
    <p:sldId id="387" r:id="rId41"/>
    <p:sldId id="400" r:id="rId42"/>
    <p:sldId id="531" r:id="rId43"/>
    <p:sldId id="522" r:id="rId44"/>
    <p:sldId id="529" r:id="rId45"/>
    <p:sldId id="524" r:id="rId46"/>
    <p:sldId id="525" r:id="rId47"/>
    <p:sldId id="526" r:id="rId48"/>
    <p:sldId id="527" r:id="rId49"/>
    <p:sldId id="528" r:id="rId50"/>
    <p:sldId id="494" r:id="rId51"/>
    <p:sldId id="403" r:id="rId52"/>
    <p:sldId id="517" r:id="rId53"/>
    <p:sldId id="519" r:id="rId54"/>
    <p:sldId id="537" r:id="rId55"/>
    <p:sldId id="541" r:id="rId56"/>
    <p:sldId id="549" r:id="rId57"/>
    <p:sldId id="544" r:id="rId58"/>
    <p:sldId id="547" r:id="rId59"/>
    <p:sldId id="548" r:id="rId60"/>
    <p:sldId id="550" r:id="rId61"/>
    <p:sldId id="504" r:id="rId62"/>
    <p:sldId id="428" r:id="rId63"/>
    <p:sldId id="330" r:id="rId64"/>
    <p:sldId id="506"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03C4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6332" autoAdjust="0"/>
    <p:restoredTop sz="99682" autoAdjust="0"/>
  </p:normalViewPr>
  <p:slideViewPr>
    <p:cSldViewPr snapToGrid="0" snapToObjects="1">
      <p:cViewPr varScale="1">
        <p:scale>
          <a:sx n="97" d="100"/>
          <a:sy n="97" d="100"/>
        </p:scale>
        <p:origin x="-1952" y="-104"/>
      </p:cViewPr>
      <p:guideLst>
        <p:guide orient="horz" pos="2160"/>
        <p:guide pos="2880"/>
      </p:guideLst>
    </p:cSldViewPr>
  </p:slideViewPr>
  <p:notesTextViewPr>
    <p:cViewPr>
      <p:scale>
        <a:sx n="100" d="100"/>
        <a:sy n="100" d="100"/>
      </p:scale>
      <p:origin x="0" y="0"/>
    </p:cViewPr>
  </p:notesTextViewPr>
  <p:sorterViewPr>
    <p:cViewPr>
      <p:scale>
        <a:sx n="114" d="100"/>
        <a:sy n="114" d="100"/>
      </p:scale>
      <p:origin x="0" y="16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0981335666375"/>
          <c:y val="0.0448613919291872"/>
          <c:w val="0.622980339263148"/>
          <c:h val="0.781510586807713"/>
        </c:manualLayout>
      </c:layout>
      <c:barChart>
        <c:barDir val="col"/>
        <c:grouping val="clustered"/>
        <c:varyColors val="0"/>
        <c:ser>
          <c:idx val="0"/>
          <c:order val="0"/>
          <c:tx>
            <c:strRef>
              <c:f>Sheet1!$B$1</c:f>
              <c:strCache>
                <c:ptCount val="1"/>
                <c:pt idx="0">
                  <c:v>Baseline1</c:v>
                </c:pt>
              </c:strCache>
            </c:strRef>
          </c:tx>
          <c:invertIfNegative val="0"/>
          <c:cat>
            <c:strRef>
              <c:f>Sheet1!$A$2:$A$3</c:f>
              <c:strCache>
                <c:ptCount val="2"/>
                <c:pt idx="0">
                  <c:v>Accuracy</c:v>
                </c:pt>
                <c:pt idx="1">
                  <c:v>QW Kappa</c:v>
                </c:pt>
              </c:strCache>
            </c:strRef>
          </c:cat>
          <c:val>
            <c:numRef>
              <c:f>Sheet1!$B$2:$B$3</c:f>
              <c:numCache>
                <c:formatCode>General</c:formatCode>
                <c:ptCount val="2"/>
                <c:pt idx="0">
                  <c:v>0.52</c:v>
                </c:pt>
                <c:pt idx="1">
                  <c:v>0.53</c:v>
                </c:pt>
              </c:numCache>
            </c:numRef>
          </c:val>
        </c:ser>
        <c:ser>
          <c:idx val="1"/>
          <c:order val="1"/>
          <c:tx>
            <c:strRef>
              <c:f>Sheet1!$C$1</c:f>
              <c:strCache>
                <c:ptCount val="1"/>
                <c:pt idx="0">
                  <c:v>Baseline2</c:v>
                </c:pt>
              </c:strCache>
            </c:strRef>
          </c:tx>
          <c:invertIfNegative val="0"/>
          <c:cat>
            <c:strRef>
              <c:f>Sheet1!$A$2:$A$3</c:f>
              <c:strCache>
                <c:ptCount val="2"/>
                <c:pt idx="0">
                  <c:v>Accuracy</c:v>
                </c:pt>
                <c:pt idx="1">
                  <c:v>QW Kappa</c:v>
                </c:pt>
              </c:strCache>
            </c:strRef>
          </c:cat>
          <c:val>
            <c:numRef>
              <c:f>Sheet1!$C$2:$C$3</c:f>
              <c:numCache>
                <c:formatCode>General</c:formatCode>
                <c:ptCount val="2"/>
                <c:pt idx="0">
                  <c:v>0.45</c:v>
                </c:pt>
                <c:pt idx="1">
                  <c:v>0.47</c:v>
                </c:pt>
              </c:numCache>
            </c:numRef>
          </c:val>
        </c:ser>
        <c:ser>
          <c:idx val="2"/>
          <c:order val="2"/>
          <c:tx>
            <c:strRef>
              <c:f>Sheet1!$D$1</c:f>
              <c:strCache>
                <c:ptCount val="1"/>
                <c:pt idx="0">
                  <c:v>Our 4 Features</c:v>
                </c:pt>
              </c:strCache>
            </c:strRef>
          </c:tx>
          <c:invertIfNegative val="0"/>
          <c:cat>
            <c:strRef>
              <c:f>Sheet1!$A$2:$A$3</c:f>
              <c:strCache>
                <c:ptCount val="2"/>
                <c:pt idx="0">
                  <c:v>Accuracy</c:v>
                </c:pt>
                <c:pt idx="1">
                  <c:v>QW Kappa</c:v>
                </c:pt>
              </c:strCache>
            </c:strRef>
          </c:cat>
          <c:val>
            <c:numRef>
              <c:f>Sheet1!$D$2:$D$3</c:f>
              <c:numCache>
                <c:formatCode>General</c:formatCode>
                <c:ptCount val="2"/>
                <c:pt idx="0">
                  <c:v>0.57</c:v>
                </c:pt>
                <c:pt idx="1">
                  <c:v>0.62</c:v>
                </c:pt>
              </c:numCache>
            </c:numRef>
          </c:val>
        </c:ser>
        <c:dLbls>
          <c:showLegendKey val="0"/>
          <c:showVal val="0"/>
          <c:showCatName val="0"/>
          <c:showSerName val="0"/>
          <c:showPercent val="0"/>
          <c:showBubbleSize val="0"/>
        </c:dLbls>
        <c:gapWidth val="150"/>
        <c:axId val="2090722920"/>
        <c:axId val="2090725896"/>
      </c:barChart>
      <c:catAx>
        <c:axId val="2090722920"/>
        <c:scaling>
          <c:orientation val="minMax"/>
        </c:scaling>
        <c:delete val="0"/>
        <c:axPos val="b"/>
        <c:numFmt formatCode="General" sourceLinked="1"/>
        <c:majorTickMark val="out"/>
        <c:minorTickMark val="none"/>
        <c:tickLblPos val="nextTo"/>
        <c:crossAx val="2090725896"/>
        <c:crosses val="autoZero"/>
        <c:auto val="1"/>
        <c:lblAlgn val="ctr"/>
        <c:lblOffset val="100"/>
        <c:noMultiLvlLbl val="0"/>
      </c:catAx>
      <c:valAx>
        <c:axId val="2090725896"/>
        <c:scaling>
          <c:orientation val="minMax"/>
        </c:scaling>
        <c:delete val="0"/>
        <c:axPos val="l"/>
        <c:majorGridlines/>
        <c:numFmt formatCode="General" sourceLinked="1"/>
        <c:majorTickMark val="out"/>
        <c:minorTickMark val="none"/>
        <c:tickLblPos val="nextTo"/>
        <c:crossAx val="2090722920"/>
        <c:crosses val="autoZero"/>
        <c:crossBetween val="between"/>
      </c:valAx>
      <c:spPr>
        <a:noFill/>
        <a:ln w="25400">
          <a:noFill/>
        </a:ln>
      </c:spPr>
    </c:plotArea>
    <c:legend>
      <c:legendPos val="r"/>
      <c:layout>
        <c:manualLayout>
          <c:xMode val="edge"/>
          <c:yMode val="edge"/>
          <c:x val="0.703220934188782"/>
          <c:y val="0.318638265491786"/>
          <c:w val="0.287519806551959"/>
          <c:h val="0.421650154895212"/>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F1A15-241D-5945-89BA-ED3E72BE689C}" type="datetimeFigureOut">
              <a:rPr lang="en-US" smtClean="0"/>
              <a:t>3/10/16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5AA08-97A4-C948-84CE-FBBB059F785E}" type="slidenum">
              <a:rPr lang="en-US" smtClean="0"/>
              <a:t>‹#›</a:t>
            </a:fld>
            <a:endParaRPr lang="en-US"/>
          </a:p>
        </p:txBody>
      </p:sp>
    </p:spTree>
    <p:extLst>
      <p:ext uri="{BB962C8B-B14F-4D97-AF65-F5344CB8AC3E}">
        <p14:creationId xmlns:p14="http://schemas.microsoft.com/office/powerpoint/2010/main" val="1529229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8</a:t>
            </a:fld>
            <a:endParaRPr lang="en-US"/>
          </a:p>
        </p:txBody>
      </p:sp>
    </p:spTree>
    <p:extLst>
      <p:ext uri="{BB962C8B-B14F-4D97-AF65-F5344CB8AC3E}">
        <p14:creationId xmlns:p14="http://schemas.microsoft.com/office/powerpoint/2010/main" val="359128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25</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26</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27</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shorter</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29</a:t>
            </a:fld>
            <a:endParaRPr lang="en-US" dirty="0"/>
          </a:p>
        </p:txBody>
      </p:sp>
    </p:spTree>
    <p:extLst>
      <p:ext uri="{BB962C8B-B14F-4D97-AF65-F5344CB8AC3E}">
        <p14:creationId xmlns:p14="http://schemas.microsoft.com/office/powerpoint/2010/main" val="3073485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30</a:t>
            </a:fld>
            <a:endParaRPr lang="en-US" dirty="0"/>
          </a:p>
        </p:txBody>
      </p:sp>
    </p:spTree>
    <p:extLst>
      <p:ext uri="{BB962C8B-B14F-4D97-AF65-F5344CB8AC3E}">
        <p14:creationId xmlns:p14="http://schemas.microsoft.com/office/powerpoint/2010/main" val="558950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31</a:t>
            </a:fld>
            <a:endParaRPr lang="en-US" dirty="0"/>
          </a:p>
        </p:txBody>
      </p:sp>
    </p:spTree>
    <p:extLst>
      <p:ext uri="{BB962C8B-B14F-4D97-AF65-F5344CB8AC3E}">
        <p14:creationId xmlns:p14="http://schemas.microsoft.com/office/powerpoint/2010/main" val="1880377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52</a:t>
            </a:fld>
            <a:endParaRPr lang="en-US"/>
          </a:p>
        </p:txBody>
      </p:sp>
    </p:spTree>
    <p:extLst>
      <p:ext uri="{BB962C8B-B14F-4D97-AF65-F5344CB8AC3E}">
        <p14:creationId xmlns:p14="http://schemas.microsoft.com/office/powerpoint/2010/main" val="1798677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53</a:t>
            </a:fld>
            <a:endParaRPr lang="en-US"/>
          </a:p>
        </p:txBody>
      </p:sp>
    </p:spTree>
    <p:extLst>
      <p:ext uri="{BB962C8B-B14F-4D97-AF65-F5344CB8AC3E}">
        <p14:creationId xmlns:p14="http://schemas.microsoft.com/office/powerpoint/2010/main" val="356548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Expert</a:t>
            </a:r>
            <a:r>
              <a:rPr lang="en-US" baseline="0" dirty="0" smtClean="0"/>
              <a:t> score 3 out of 5, 5 is max, 0 is min, integer values only</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10</a:t>
            </a:fld>
            <a:endParaRPr lang="en-US" dirty="0"/>
          </a:p>
        </p:txBody>
      </p:sp>
    </p:spTree>
    <p:extLst>
      <p:ext uri="{BB962C8B-B14F-4D97-AF65-F5344CB8AC3E}">
        <p14:creationId xmlns:p14="http://schemas.microsoft.com/office/powerpoint/2010/main" val="327177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slide 30 to 34 title is not right, C1:</a:t>
            </a:r>
            <a:r>
              <a:rPr lang="en-US" baseline="0" dirty="0" smtClean="0"/>
              <a:t> Example: </a:t>
            </a:r>
            <a:endParaRPr lang="en-US" dirty="0"/>
          </a:p>
          <a:p>
            <a:endParaRPr lang="en-US" dirty="0" smtClean="0"/>
          </a:p>
          <a:p>
            <a:r>
              <a:rPr lang="en-US" dirty="0" smtClean="0"/>
              <a:t>----- </a:t>
            </a:r>
            <a:r>
              <a:rPr lang="en-US" dirty="0"/>
              <a:t>Meeting Notes (15/11/24 15:10) -----</a:t>
            </a:r>
          </a:p>
          <a:p>
            <a:r>
              <a:rPr lang="en-US" dirty="0"/>
              <a:t>aligning the sentences, show the gaps</a:t>
            </a:r>
          </a:p>
          <a:p>
            <a:endParaRPr lang="en-US" dirty="0"/>
          </a:p>
          <a:p>
            <a:r>
              <a:rPr lang="en-US" dirty="0"/>
              <a:t>make it like a story</a:t>
            </a:r>
          </a:p>
        </p:txBody>
      </p:sp>
      <p:sp>
        <p:nvSpPr>
          <p:cNvPr id="4" name="Slide Number Placeholder 3"/>
          <p:cNvSpPr>
            <a:spLocks noGrp="1"/>
          </p:cNvSpPr>
          <p:nvPr>
            <p:ph type="sldNum" sz="quarter" idx="10"/>
          </p:nvPr>
        </p:nvSpPr>
        <p:spPr/>
        <p:txBody>
          <a:bodyPr/>
          <a:lstStyle/>
          <a:p>
            <a:fld id="{50444677-FAF8-684A-A41D-0CD26215E948}" type="slidenum">
              <a:rPr lang="en-US" smtClean="0"/>
              <a:t>11</a:t>
            </a:fld>
            <a:endParaRPr lang="en-US"/>
          </a:p>
        </p:txBody>
      </p:sp>
    </p:spTree>
    <p:extLst>
      <p:ext uri="{BB962C8B-B14F-4D97-AF65-F5344CB8AC3E}">
        <p14:creationId xmlns:p14="http://schemas.microsoft.com/office/powerpoint/2010/main" val="201039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15</a:t>
            </a:fld>
            <a:endParaRPr lang="en-US" dirty="0"/>
          </a:p>
        </p:txBody>
      </p:sp>
    </p:spTree>
    <p:extLst>
      <p:ext uri="{BB962C8B-B14F-4D97-AF65-F5344CB8AC3E}">
        <p14:creationId xmlns:p14="http://schemas.microsoft.com/office/powerpoint/2010/main" val="61117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B51E9B-AB21-4089-8AD0-C7D53523306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53142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21</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22</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23</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24</a:t>
            </a:fld>
            <a:endParaRPr lang="en-US" dirty="0"/>
          </a:p>
        </p:txBody>
      </p:sp>
    </p:spTree>
    <p:extLst>
      <p:ext uri="{BB962C8B-B14F-4D97-AF65-F5344CB8AC3E}">
        <p14:creationId xmlns:p14="http://schemas.microsoft.com/office/powerpoint/2010/main" val="313857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3/10/16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58701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3/10/16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84684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3/10/16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207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3/10/16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1153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3D011-4233-DF42-9AA7-449BB74D0E1C}" type="datetimeFigureOut">
              <a:rPr lang="en-US" smtClean="0"/>
              <a:t>3/10/16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342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3D011-4233-DF42-9AA7-449BB74D0E1C}" type="datetimeFigureOut">
              <a:rPr lang="en-US" smtClean="0"/>
              <a:t>3/10/16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13727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3D011-4233-DF42-9AA7-449BB74D0E1C}" type="datetimeFigureOut">
              <a:rPr lang="en-US" smtClean="0"/>
              <a:t>3/10/16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8981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3D011-4233-DF42-9AA7-449BB74D0E1C}" type="datetimeFigureOut">
              <a:rPr lang="en-US" smtClean="0"/>
              <a:t>3/10/16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1416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3D011-4233-DF42-9AA7-449BB74D0E1C}" type="datetimeFigureOut">
              <a:rPr lang="en-US" smtClean="0"/>
              <a:t>3/10/16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2199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3/10/16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367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3/10/16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4353203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3D011-4233-DF42-9AA7-449BB74D0E1C}" type="datetimeFigureOut">
              <a:rPr lang="en-US" smtClean="0"/>
              <a:t>3/10/16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AC26-5A9A-7747-AE91-ECAE317423E7}" type="slidenum">
              <a:rPr lang="en-US" smtClean="0"/>
              <a:t>‹#›</a:t>
            </a:fld>
            <a:endParaRPr lang="en-US"/>
          </a:p>
        </p:txBody>
      </p:sp>
    </p:spTree>
    <p:extLst>
      <p:ext uri="{BB962C8B-B14F-4D97-AF65-F5344CB8AC3E}">
        <p14:creationId xmlns:p14="http://schemas.microsoft.com/office/powerpoint/2010/main" val="79702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2.jp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2.jp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2.jp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2.jp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2.jp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2.jp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2.jp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ssayforum.co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365" y="28195"/>
            <a:ext cx="7772400" cy="1470025"/>
          </a:xfrm>
        </p:spPr>
        <p:txBody>
          <a:bodyPr>
            <a:normAutofit/>
          </a:bodyPr>
          <a:lstStyle/>
          <a:p>
            <a:r>
              <a:rPr lang="en-US" dirty="0" smtClean="0"/>
              <a:t>Argument Mining from Text for Teaching and Assessing Writing</a:t>
            </a:r>
            <a:endParaRPr lang="en-US" dirty="0"/>
          </a:p>
        </p:txBody>
      </p:sp>
      <p:sp>
        <p:nvSpPr>
          <p:cNvPr id="3" name="Subtitle 2"/>
          <p:cNvSpPr>
            <a:spLocks noGrp="1"/>
          </p:cNvSpPr>
          <p:nvPr>
            <p:ph type="subTitle" idx="1"/>
          </p:nvPr>
        </p:nvSpPr>
        <p:spPr>
          <a:xfrm>
            <a:off x="147415" y="1702344"/>
            <a:ext cx="8810898" cy="4024469"/>
          </a:xfrm>
        </p:spPr>
        <p:txBody>
          <a:bodyPr>
            <a:normAutofit fontScale="85000" lnSpcReduction="10000"/>
          </a:bodyPr>
          <a:lstStyle/>
          <a:p>
            <a:r>
              <a:rPr lang="en-US" sz="4500" i="1" dirty="0" smtClean="0">
                <a:solidFill>
                  <a:schemeClr val="tx1"/>
                </a:solidFill>
              </a:rPr>
              <a:t>Diane Litman</a:t>
            </a:r>
          </a:p>
          <a:p>
            <a:endParaRPr lang="en-US" dirty="0" smtClean="0">
              <a:solidFill>
                <a:schemeClr val="tx1"/>
              </a:solidFill>
            </a:endParaRPr>
          </a:p>
          <a:p>
            <a:r>
              <a:rPr lang="en-US" dirty="0">
                <a:solidFill>
                  <a:schemeClr val="tx1"/>
                </a:solidFill>
              </a:rPr>
              <a:t>Professor, Computer Science </a:t>
            </a:r>
            <a:r>
              <a:rPr lang="en-US" dirty="0" smtClean="0">
                <a:solidFill>
                  <a:schemeClr val="tx1"/>
                </a:solidFill>
              </a:rPr>
              <a:t>Department</a:t>
            </a:r>
          </a:p>
          <a:p>
            <a:r>
              <a:rPr lang="en-US" dirty="0">
                <a:solidFill>
                  <a:schemeClr val="tx1"/>
                </a:solidFill>
              </a:rPr>
              <a:t>Co-Director, Intelligent Systems </a:t>
            </a:r>
            <a:r>
              <a:rPr lang="en-US" dirty="0" smtClean="0">
                <a:solidFill>
                  <a:schemeClr val="tx1"/>
                </a:solidFill>
              </a:rPr>
              <a:t>Program </a:t>
            </a:r>
            <a:endParaRPr lang="en-US" dirty="0">
              <a:solidFill>
                <a:schemeClr val="tx1"/>
              </a:solidFill>
            </a:endParaRPr>
          </a:p>
          <a:p>
            <a:r>
              <a:rPr lang="en-US" dirty="0">
                <a:solidFill>
                  <a:schemeClr val="tx1"/>
                </a:solidFill>
              </a:rPr>
              <a:t>Senior Scientist, Learning Research &amp; Development Center </a:t>
            </a:r>
          </a:p>
          <a:p>
            <a:endParaRPr lang="en-US" dirty="0">
              <a:solidFill>
                <a:schemeClr val="tx1"/>
              </a:solidFill>
            </a:endParaRPr>
          </a:p>
          <a:p>
            <a:r>
              <a:rPr lang="en-US" dirty="0">
                <a:solidFill>
                  <a:schemeClr val="tx1"/>
                </a:solidFill>
              </a:rPr>
              <a:t>University of Pittsburgh</a:t>
            </a:r>
          </a:p>
          <a:p>
            <a:r>
              <a:rPr lang="en-US" dirty="0">
                <a:solidFill>
                  <a:schemeClr val="tx1"/>
                </a:solidFill>
              </a:rPr>
              <a:t>Pittsburgh, </a:t>
            </a:r>
            <a:r>
              <a:rPr lang="en-US" dirty="0" smtClean="0">
                <a:solidFill>
                  <a:schemeClr val="tx1"/>
                </a:solidFill>
              </a:rPr>
              <a:t>PA  USA</a:t>
            </a:r>
          </a:p>
          <a:p>
            <a:endParaRPr lang="en-US" dirty="0" smtClean="0">
              <a:solidFill>
                <a:schemeClr val="tx1"/>
              </a:solidFill>
            </a:endParaRPr>
          </a:p>
        </p:txBody>
      </p:sp>
      <p:pic>
        <p:nvPicPr>
          <p:cNvPr id="4" name="Picture 131"/>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489165" y="5451615"/>
            <a:ext cx="914400" cy="914400"/>
          </a:xfrm>
          <a:prstGeom prst="rect">
            <a:avLst/>
          </a:prstGeom>
          <a:noFill/>
          <a:ln w="9525">
            <a:noFill/>
            <a:miter lim="800000"/>
            <a:headEnd/>
            <a:tailEnd/>
          </a:ln>
          <a:effectLst/>
        </p:spPr>
      </p:pic>
      <p:pic>
        <p:nvPicPr>
          <p:cNvPr id="5" name="Picture 4" descr="LRDC-Stacked-2color.jpg"/>
          <p:cNvPicPr>
            <a:picLocks noChangeAspect="1"/>
          </p:cNvPicPr>
          <p:nvPr/>
        </p:nvPicPr>
        <p:blipFill>
          <a:blip r:embed="rId3">
            <a:clrChange>
              <a:clrFrom>
                <a:srgbClr val="FFFFFF"/>
              </a:clrFrom>
              <a:clrTo>
                <a:srgbClr val="FFFFFF">
                  <a:alpha val="0"/>
                </a:srgbClr>
              </a:clrTo>
            </a:clrChange>
          </a:blip>
          <a:stretch>
            <a:fillRect/>
          </a:stretch>
        </p:blipFill>
        <p:spPr>
          <a:xfrm>
            <a:off x="4168623" y="5562599"/>
            <a:ext cx="1041883" cy="803415"/>
          </a:xfrm>
          <a:prstGeom prst="rect">
            <a:avLst/>
          </a:prstGeom>
        </p:spPr>
      </p:pic>
      <p:pic>
        <p:nvPicPr>
          <p:cNvPr id="6" name="Picture 5"/>
          <p:cNvPicPr>
            <a:picLocks noChangeAspect="1"/>
          </p:cNvPicPr>
          <p:nvPr/>
        </p:nvPicPr>
        <p:blipFill>
          <a:blip r:embed="rId4"/>
          <a:stretch>
            <a:fillRect/>
          </a:stretch>
        </p:blipFill>
        <p:spPr>
          <a:xfrm>
            <a:off x="6975564" y="5451615"/>
            <a:ext cx="914400" cy="914400"/>
          </a:xfrm>
          <a:prstGeom prst="rect">
            <a:avLst/>
          </a:prstGeom>
        </p:spPr>
      </p:pic>
    </p:spTree>
    <p:extLst>
      <p:ext uri="{BB962C8B-B14F-4D97-AF65-F5344CB8AC3E}">
        <p14:creationId xmlns:p14="http://schemas.microsoft.com/office/powerpoint/2010/main" val="34871541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1" y="95053"/>
            <a:ext cx="2843630" cy="2514581"/>
          </a:xfrm>
        </p:spPr>
        <p:txBody>
          <a:bodyPr>
            <a:noAutofit/>
          </a:bodyPr>
          <a:lstStyle/>
          <a:p>
            <a:r>
              <a:rPr lang="en-US" sz="2800" dirty="0" smtClean="0"/>
              <a:t>Mining a College Essay  for </a:t>
            </a:r>
            <a:r>
              <a:rPr lang="en-US" sz="2800" i="1" dirty="0" smtClean="0"/>
              <a:t>Argument Diagram Ontology</a:t>
            </a:r>
            <a:br>
              <a:rPr lang="en-US" sz="2800" i="1" dirty="0" smtClean="0"/>
            </a:br>
            <a:r>
              <a:rPr lang="en-US" sz="2000" dirty="0" smtClean="0"/>
              <a:t>(i.e., node and arc types)</a:t>
            </a:r>
            <a:endParaRPr lang="en-US" sz="2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07368" y="0"/>
            <a:ext cx="6576234" cy="6868496"/>
          </a:xfrm>
        </p:spPr>
      </p:pic>
      <p:sp>
        <p:nvSpPr>
          <p:cNvPr id="10" name="TextBox 9"/>
          <p:cNvSpPr txBox="1"/>
          <p:nvPr/>
        </p:nvSpPr>
        <p:spPr>
          <a:xfrm>
            <a:off x="471792" y="2609634"/>
            <a:ext cx="1813317" cy="2585323"/>
          </a:xfrm>
          <a:prstGeom prst="rect">
            <a:avLst/>
          </a:prstGeom>
          <a:noFill/>
        </p:spPr>
        <p:txBody>
          <a:bodyPr wrap="none" rtlCol="0">
            <a:spAutoFit/>
          </a:bodyPr>
          <a:lstStyle/>
          <a:p>
            <a:pPr marL="285750" indent="-285750">
              <a:buFont typeface="Arial"/>
              <a:buChar char="•"/>
            </a:pPr>
            <a:r>
              <a:rPr lang="en-US" b="1" dirty="0" smtClean="0">
                <a:solidFill>
                  <a:srgbClr val="008000"/>
                </a:solidFill>
              </a:rPr>
              <a:t>Current Study </a:t>
            </a:r>
            <a:endParaRPr lang="en-US" b="1" dirty="0" smtClean="0"/>
          </a:p>
          <a:p>
            <a:pPr marL="285750" indent="-285750">
              <a:buFont typeface="Arial"/>
              <a:buChar char="•"/>
            </a:pPr>
            <a:r>
              <a:rPr lang="en-US" b="1" dirty="0" smtClean="0">
                <a:solidFill>
                  <a:schemeClr val="accent5">
                    <a:lumMod val="60000"/>
                    <a:lumOff val="40000"/>
                  </a:schemeClr>
                </a:solidFill>
              </a:rPr>
              <a:t>Claim     </a:t>
            </a:r>
            <a:r>
              <a:rPr lang="en-US" b="1" dirty="0" smtClean="0"/>
              <a:t>           </a:t>
            </a:r>
          </a:p>
          <a:p>
            <a:pPr marL="285750" indent="-285750">
              <a:buFont typeface="Arial"/>
              <a:buChar char="•"/>
            </a:pPr>
            <a:r>
              <a:rPr lang="en-US" b="1" dirty="0" smtClean="0">
                <a:solidFill>
                  <a:schemeClr val="accent6"/>
                </a:solidFill>
              </a:rPr>
              <a:t>Citation </a:t>
            </a:r>
            <a:r>
              <a:rPr lang="en-US" b="1" dirty="0" smtClean="0"/>
              <a:t>           </a:t>
            </a:r>
          </a:p>
          <a:p>
            <a:pPr marL="285750" indent="-285750">
              <a:buFont typeface="Arial"/>
              <a:buChar char="•"/>
            </a:pPr>
            <a:r>
              <a:rPr lang="en-US" b="1" dirty="0" smtClean="0">
                <a:solidFill>
                  <a:srgbClr val="0000FF"/>
                </a:solidFill>
              </a:rPr>
              <a:t>Hypothesis</a:t>
            </a:r>
            <a:r>
              <a:rPr lang="en-US" b="1" dirty="0" smtClean="0"/>
              <a:t>      </a:t>
            </a:r>
          </a:p>
          <a:p>
            <a:pPr marL="285750" indent="-285750">
              <a:buFont typeface="Arial"/>
              <a:buChar char="•"/>
            </a:pPr>
            <a:r>
              <a:rPr lang="en-US" b="1" dirty="0" smtClean="0">
                <a:solidFill>
                  <a:srgbClr val="008000"/>
                </a:solidFill>
              </a:rPr>
              <a:t>Supports          </a:t>
            </a:r>
            <a:endParaRPr lang="en-US" b="1" dirty="0" smtClean="0"/>
          </a:p>
          <a:p>
            <a:pPr marL="285750" indent="-285750">
              <a:buFont typeface="Arial"/>
              <a:buChar char="•"/>
            </a:pPr>
            <a:r>
              <a:rPr lang="en-US" b="1" dirty="0" smtClean="0">
                <a:solidFill>
                  <a:srgbClr val="C03C4F"/>
                </a:solidFill>
              </a:rPr>
              <a:t>Opposes</a:t>
            </a:r>
            <a:r>
              <a:rPr lang="en-US" b="1" dirty="0">
                <a:solidFill>
                  <a:srgbClr val="C03C4F"/>
                </a:solidFill>
              </a:rPr>
              <a:t> </a:t>
            </a:r>
            <a:r>
              <a:rPr lang="en-US" b="1" dirty="0" smtClean="0">
                <a:solidFill>
                  <a:srgbClr val="C03C4F"/>
                </a:solidFill>
              </a:rPr>
              <a:t> </a:t>
            </a:r>
            <a:r>
              <a:rPr lang="en-US" dirty="0" smtClean="0">
                <a:solidFill>
                  <a:srgbClr val="FF6600"/>
                </a:solidFill>
              </a:rPr>
              <a:t> </a:t>
            </a:r>
          </a:p>
          <a:p>
            <a:pPr marL="285750" indent="-285750">
              <a:buFont typeface="Arial"/>
              <a:buChar char="•"/>
            </a:pPr>
            <a:endParaRPr lang="en-US" dirty="0">
              <a:solidFill>
                <a:srgbClr val="FF6600"/>
              </a:solidFill>
            </a:endParaRPr>
          </a:p>
          <a:p>
            <a:pPr marL="285750" indent="-285750">
              <a:buFont typeface="Arial"/>
              <a:buChar char="•"/>
            </a:pPr>
            <a:r>
              <a:rPr lang="en-US" dirty="0" smtClean="0"/>
              <a:t>None        </a:t>
            </a:r>
          </a:p>
          <a:p>
            <a:endParaRPr lang="en-US" dirty="0"/>
          </a:p>
        </p:txBody>
      </p:sp>
      <p:sp>
        <p:nvSpPr>
          <p:cNvPr id="3" name="Slide Number Placeholder 2"/>
          <p:cNvSpPr>
            <a:spLocks noGrp="1"/>
          </p:cNvSpPr>
          <p:nvPr>
            <p:ph type="sldNum" sz="quarter" idx="12"/>
          </p:nvPr>
        </p:nvSpPr>
        <p:spPr/>
        <p:txBody>
          <a:bodyPr/>
          <a:lstStyle/>
          <a:p>
            <a:fld id="{AFEA5634-FFC7-487C-A394-545C55E5700E}" type="slidenum">
              <a:rPr lang="en-US" smtClean="0"/>
              <a:pPr/>
              <a:t>10</a:t>
            </a:fld>
            <a:endParaRPr lang="en-US" dirty="0"/>
          </a:p>
        </p:txBody>
      </p:sp>
    </p:spTree>
    <p:extLst>
      <p:ext uri="{BB962C8B-B14F-4D97-AF65-F5344CB8AC3E}">
        <p14:creationId xmlns:p14="http://schemas.microsoft.com/office/powerpoint/2010/main" val="11552446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Mining </a:t>
            </a:r>
            <a:r>
              <a:rPr lang="en-US" sz="3600" dirty="0" smtClean="0"/>
              <a:t>Drafts of a </a:t>
            </a:r>
            <a:r>
              <a:rPr lang="en-US" sz="3600" dirty="0" smtClean="0"/>
              <a:t>High School Essay for </a:t>
            </a:r>
            <a:br>
              <a:rPr lang="en-US" sz="3600" dirty="0" smtClean="0"/>
            </a:br>
            <a:r>
              <a:rPr lang="en-US" sz="3600" i="1" dirty="0" smtClean="0"/>
              <a:t>Argument-Oriented Revisions</a:t>
            </a:r>
            <a:endParaRPr lang="en-US" sz="3600" i="1" dirty="0"/>
          </a:p>
        </p:txBody>
      </p:sp>
      <p:sp>
        <p:nvSpPr>
          <p:cNvPr id="3" name="Content Placeholder 2"/>
          <p:cNvSpPr>
            <a:spLocks noGrp="1"/>
          </p:cNvSpPr>
          <p:nvPr>
            <p:ph idx="1"/>
          </p:nvPr>
        </p:nvSpPr>
        <p:spPr>
          <a:xfrm>
            <a:off x="5591141" y="2046077"/>
            <a:ext cx="1975789" cy="4140000"/>
          </a:xfrm>
        </p:spPr>
        <p:txBody>
          <a:bodyPr>
            <a:normAutofit/>
          </a:bodyPr>
          <a:lstStyle/>
          <a:p>
            <a:pPr marL="0" indent="0">
              <a:buNone/>
            </a:pPr>
            <a:r>
              <a:rPr lang="en-US" sz="2000" b="1" i="1" dirty="0" smtClean="0"/>
              <a:t>Draft 2:</a:t>
            </a:r>
          </a:p>
          <a:p>
            <a:pPr marL="0" indent="0">
              <a:buNone/>
            </a:pPr>
            <a:endParaRPr lang="en-US" sz="2000" dirty="0"/>
          </a:p>
          <a:p>
            <a:pPr marL="0" indent="0">
              <a:buNone/>
            </a:pPr>
            <a:r>
              <a:rPr lang="en-US" sz="2000" dirty="0" smtClean="0"/>
              <a:t>The first circle Limbo is where the unbaptized go.</a:t>
            </a:r>
          </a:p>
          <a:p>
            <a:pPr marL="0" indent="0">
              <a:buNone/>
            </a:pPr>
            <a:endParaRPr lang="en-US" sz="2000" dirty="0">
              <a:solidFill>
                <a:srgbClr val="00B0F0"/>
              </a:solidFill>
            </a:endParaRPr>
          </a:p>
          <a:p>
            <a:pPr marL="0" indent="0">
              <a:buNone/>
            </a:pPr>
            <a:endParaRPr lang="en-US" sz="2000" dirty="0" smtClean="0">
              <a:solidFill>
                <a:srgbClr val="00B0F0"/>
              </a:solidFill>
            </a:endParaRPr>
          </a:p>
          <a:p>
            <a:pPr marL="0" indent="0">
              <a:buNone/>
            </a:pPr>
            <a:r>
              <a:rPr lang="en-US" sz="2000" dirty="0" smtClean="0">
                <a:solidFill>
                  <a:srgbClr val="00B0F0"/>
                </a:solidFill>
              </a:rPr>
              <a:t>They are not punished because they did not know Christ. </a:t>
            </a:r>
            <a:endParaRPr lang="en-US" sz="2000" dirty="0">
              <a:solidFill>
                <a:srgbClr val="00B0F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TextBox 4"/>
          <p:cNvSpPr txBox="1"/>
          <p:nvPr/>
        </p:nvSpPr>
        <p:spPr>
          <a:xfrm>
            <a:off x="914400" y="2043271"/>
            <a:ext cx="2869059" cy="4678204"/>
          </a:xfrm>
          <a:prstGeom prst="rect">
            <a:avLst/>
          </a:prstGeom>
          <a:noFill/>
        </p:spPr>
        <p:txBody>
          <a:bodyPr wrap="square" rtlCol="0">
            <a:spAutoFit/>
          </a:bodyPr>
          <a:lstStyle/>
          <a:p>
            <a:pPr lvl="1"/>
            <a:r>
              <a:rPr lang="en-US" sz="2000" b="1" i="1" dirty="0"/>
              <a:t>Draft 1</a:t>
            </a:r>
            <a:r>
              <a:rPr lang="en-US" sz="2000" b="1" i="1" dirty="0" smtClean="0"/>
              <a:t>:</a:t>
            </a:r>
          </a:p>
          <a:p>
            <a:pPr lvl="1"/>
            <a:endParaRPr lang="en-US" sz="2000" dirty="0"/>
          </a:p>
          <a:p>
            <a:pPr lvl="1"/>
            <a:r>
              <a:rPr lang="en-US" sz="2000" dirty="0"/>
              <a:t>In the first circle Limbo where the unbaptized </a:t>
            </a:r>
            <a:r>
              <a:rPr lang="en-US" sz="2000" dirty="0">
                <a:solidFill>
                  <a:srgbClr val="FF0000"/>
                </a:solidFill>
              </a:rPr>
              <a:t>and those before Christ dwell, live in complete darkness</a:t>
            </a:r>
            <a:r>
              <a:rPr lang="en-US" sz="2000" dirty="0"/>
              <a:t>.</a:t>
            </a:r>
          </a:p>
          <a:p>
            <a:pPr lvl="1"/>
            <a:endParaRPr lang="en-US" sz="2000" dirty="0"/>
          </a:p>
          <a:p>
            <a:pPr lvl="1"/>
            <a:r>
              <a:rPr lang="en-US" sz="2000" dirty="0" smtClean="0">
                <a:solidFill>
                  <a:srgbClr val="00B0F0"/>
                </a:solidFill>
              </a:rPr>
              <a:t>There </a:t>
            </a:r>
            <a:r>
              <a:rPr lang="en-US" sz="2000" dirty="0">
                <a:solidFill>
                  <a:srgbClr val="00B0F0"/>
                </a:solidFill>
              </a:rPr>
              <a:t>is no other punishment since in life they never experienced the radiance of Christ.</a:t>
            </a:r>
          </a:p>
          <a:p>
            <a:endParaRPr lang="en-US" dirty="0"/>
          </a:p>
        </p:txBody>
      </p:sp>
    </p:spTree>
    <p:extLst>
      <p:ext uri="{BB962C8B-B14F-4D97-AF65-F5344CB8AC3E}">
        <p14:creationId xmlns:p14="http://schemas.microsoft.com/office/powerpoint/2010/main" val="500274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Mining Subtasks</a:t>
            </a:r>
            <a:br>
              <a:rPr lang="en-US" dirty="0" smtClean="0"/>
            </a:br>
            <a:r>
              <a:rPr lang="en-US" sz="4000" dirty="0" smtClean="0"/>
              <a:t>[</a:t>
            </a:r>
            <a:r>
              <a:rPr lang="en-US" sz="4000" dirty="0" err="1" smtClean="0"/>
              <a:t>Peldszus</a:t>
            </a:r>
            <a:r>
              <a:rPr lang="en-US" sz="4000" dirty="0" smtClean="0"/>
              <a:t> and </a:t>
            </a:r>
            <a:r>
              <a:rPr lang="en-US" sz="4000" dirty="0" err="1" smtClean="0"/>
              <a:t>Stede</a:t>
            </a:r>
            <a:r>
              <a:rPr lang="en-US" sz="4000" dirty="0" smtClean="0"/>
              <a:t>, 2013]</a:t>
            </a:r>
            <a:endParaRPr lang="en-US" sz="4000" dirty="0"/>
          </a:p>
        </p:txBody>
      </p:sp>
      <p:pic>
        <p:nvPicPr>
          <p:cNvPr id="4" name="Content Placeholder 3"/>
          <p:cNvPicPr>
            <a:picLocks noGrp="1" noChangeAspect="1"/>
          </p:cNvPicPr>
          <p:nvPr>
            <p:ph idx="1"/>
          </p:nvPr>
        </p:nvPicPr>
        <p:blipFill>
          <a:blip r:embed="rId2"/>
          <a:stretch>
            <a:fillRect/>
          </a:stretch>
        </p:blipFill>
        <p:spPr>
          <a:xfrm>
            <a:off x="22123" y="1778852"/>
            <a:ext cx="9143999" cy="2217891"/>
          </a:xfrm>
          <a:prstGeom prst="rect">
            <a:avLst/>
          </a:prstGeom>
        </p:spPr>
      </p:pic>
      <p:sp>
        <p:nvSpPr>
          <p:cNvPr id="3" name="Rounded Rectangle 2"/>
          <p:cNvSpPr/>
          <p:nvPr/>
        </p:nvSpPr>
        <p:spPr>
          <a:xfrm>
            <a:off x="101020" y="1788197"/>
            <a:ext cx="8875218" cy="910974"/>
          </a:xfrm>
          <a:prstGeom prst="roundRect">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5" name="TextBox 4"/>
          <p:cNvSpPr txBox="1"/>
          <p:nvPr/>
        </p:nvSpPr>
        <p:spPr>
          <a:xfrm>
            <a:off x="22123" y="4237030"/>
            <a:ext cx="9143998" cy="1938992"/>
          </a:xfrm>
          <a:prstGeom prst="rect">
            <a:avLst/>
          </a:prstGeom>
          <a:noFill/>
        </p:spPr>
        <p:txBody>
          <a:bodyPr wrap="square" rtlCol="0">
            <a:spAutoFit/>
          </a:bodyPr>
          <a:lstStyle/>
          <a:p>
            <a:pPr marL="457200" indent="-457200">
              <a:buFont typeface="Arial"/>
              <a:buChar char="•"/>
            </a:pPr>
            <a:r>
              <a:rPr lang="en-US" sz="2400" dirty="0" smtClean="0"/>
              <a:t>Scope of today’s talk</a:t>
            </a:r>
            <a:endParaRPr lang="en-US" sz="2400" dirty="0"/>
          </a:p>
          <a:p>
            <a:pPr marL="457200" indent="-457200">
              <a:buFont typeface="Arial"/>
              <a:buChar char="•"/>
            </a:pPr>
            <a:r>
              <a:rPr lang="en-US" sz="2400" dirty="0" smtClean="0"/>
              <a:t>Even partial argument mining can support useful applications</a:t>
            </a:r>
          </a:p>
          <a:p>
            <a:pPr marL="914400" lvl="1" indent="-457200">
              <a:buFont typeface="Arial"/>
              <a:buChar char="•"/>
            </a:pPr>
            <a:r>
              <a:rPr lang="en-US" sz="2400" dirty="0" smtClean="0"/>
              <a:t>Mostly non-structural (e.g., </a:t>
            </a:r>
            <a:r>
              <a:rPr lang="en-US" sz="2400" i="1" dirty="0" smtClean="0"/>
              <a:t>no relations, no argument schema</a:t>
            </a:r>
            <a:r>
              <a:rPr lang="en-US" sz="2400" dirty="0" smtClean="0"/>
              <a:t>)</a:t>
            </a:r>
          </a:p>
          <a:p>
            <a:pPr marL="914400" lvl="1" indent="-457200">
              <a:buFont typeface="Arial"/>
              <a:buChar char="•"/>
            </a:pPr>
            <a:r>
              <a:rPr lang="en-US" sz="2400" dirty="0" smtClean="0"/>
              <a:t>Often application-dependent roles (e.g., </a:t>
            </a:r>
            <a:r>
              <a:rPr lang="en-US" sz="2400" i="1" dirty="0" smtClean="0"/>
              <a:t>no</a:t>
            </a:r>
            <a:r>
              <a:rPr lang="en-US" sz="2400" dirty="0" smtClean="0"/>
              <a:t> </a:t>
            </a:r>
            <a:r>
              <a:rPr lang="en-US" sz="2400" i="1" dirty="0" smtClean="0"/>
              <a:t>premises</a:t>
            </a:r>
            <a:r>
              <a:rPr lang="en-US" sz="2400" dirty="0" smtClean="0"/>
              <a:t>)</a:t>
            </a:r>
          </a:p>
          <a:p>
            <a:pPr marL="914400" lvl="1" indent="-457200">
              <a:buFont typeface="Arial"/>
              <a:buChar char="•"/>
            </a:pPr>
            <a:r>
              <a:rPr lang="en-US" sz="2400" dirty="0" smtClean="0"/>
              <a:t>But, </a:t>
            </a:r>
            <a:r>
              <a:rPr lang="en-US" sz="2400" i="1" dirty="0" smtClean="0"/>
              <a:t>real data</a:t>
            </a:r>
            <a:r>
              <a:rPr lang="en-US" sz="2400" dirty="0" smtClean="0"/>
              <a:t>!!</a:t>
            </a:r>
            <a:endParaRPr lang="en-US" sz="2400" dirty="0"/>
          </a:p>
        </p:txBody>
      </p:sp>
      <p:cxnSp>
        <p:nvCxnSpPr>
          <p:cNvPr id="8" name="Straight Arrow Connector 7"/>
          <p:cNvCxnSpPr/>
          <p:nvPr/>
        </p:nvCxnSpPr>
        <p:spPr>
          <a:xfrm flipV="1">
            <a:off x="1705038" y="2860342"/>
            <a:ext cx="1833739" cy="1266804"/>
          </a:xfrm>
          <a:prstGeom prst="straightConnector1">
            <a:avLst/>
          </a:prstGeom>
          <a:ln w="47625">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330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Argument Mining for Education</a:t>
            </a:r>
            <a:endParaRPr lang="en-US" dirty="0"/>
          </a:p>
        </p:txBody>
      </p:sp>
      <p:sp>
        <p:nvSpPr>
          <p:cNvPr id="3" name="Content Placeholder 2"/>
          <p:cNvSpPr>
            <a:spLocks noGrp="1"/>
          </p:cNvSpPr>
          <p:nvPr>
            <p:ph idx="1"/>
          </p:nvPr>
        </p:nvSpPr>
        <p:spPr>
          <a:xfrm>
            <a:off x="457200" y="1600200"/>
            <a:ext cx="8229600" cy="4614242"/>
          </a:xfrm>
        </p:spPr>
        <p:txBody>
          <a:bodyPr>
            <a:normAutofit/>
          </a:bodyPr>
          <a:lstStyle/>
          <a:p>
            <a:r>
              <a:rPr lang="en-US" dirty="0" smtClean="0"/>
              <a:t>Challenges</a:t>
            </a:r>
            <a:endParaRPr lang="en-US" dirty="0"/>
          </a:p>
          <a:p>
            <a:pPr lvl="1"/>
            <a:r>
              <a:rPr lang="en-US" dirty="0">
                <a:solidFill>
                  <a:srgbClr val="C00000"/>
                </a:solidFill>
              </a:rPr>
              <a:t>N</a:t>
            </a:r>
            <a:r>
              <a:rPr lang="en-US" dirty="0" smtClean="0">
                <a:solidFill>
                  <a:srgbClr val="C00000"/>
                </a:solidFill>
              </a:rPr>
              <a:t>oisy </a:t>
            </a:r>
            <a:r>
              <a:rPr lang="en-US" dirty="0" smtClean="0"/>
              <a:t>data</a:t>
            </a:r>
            <a:r>
              <a:rPr lang="en-US" dirty="0" smtClean="0">
                <a:solidFill>
                  <a:srgbClr val="C00000"/>
                </a:solidFill>
              </a:rPr>
              <a:t> </a:t>
            </a:r>
            <a:r>
              <a:rPr lang="en-US" dirty="0" smtClean="0"/>
              <a:t>(e.g., </a:t>
            </a:r>
            <a:r>
              <a:rPr lang="en-US" dirty="0"/>
              <a:t>adult learners, children)</a:t>
            </a:r>
          </a:p>
          <a:p>
            <a:pPr lvl="1"/>
            <a:r>
              <a:rPr lang="en-US" dirty="0" smtClean="0">
                <a:solidFill>
                  <a:srgbClr val="C00000"/>
                </a:solidFill>
              </a:rPr>
              <a:t>Real-time </a:t>
            </a:r>
            <a:r>
              <a:rPr lang="en-US" dirty="0" smtClean="0"/>
              <a:t>algorithms; </a:t>
            </a:r>
            <a:r>
              <a:rPr lang="en-US" dirty="0" smtClean="0">
                <a:solidFill>
                  <a:srgbClr val="C00000"/>
                </a:solidFill>
              </a:rPr>
              <a:t>robust </a:t>
            </a:r>
            <a:r>
              <a:rPr lang="en-US" dirty="0"/>
              <a:t>at </a:t>
            </a:r>
            <a:r>
              <a:rPr lang="en-US" dirty="0" smtClean="0"/>
              <a:t>scale</a:t>
            </a:r>
          </a:p>
          <a:p>
            <a:pPr lvl="1"/>
            <a:r>
              <a:rPr lang="en-US" dirty="0" smtClean="0">
                <a:solidFill>
                  <a:srgbClr val="C00000"/>
                </a:solidFill>
              </a:rPr>
              <a:t>Meaningful </a:t>
            </a:r>
            <a:r>
              <a:rPr lang="en-US" dirty="0" smtClean="0"/>
              <a:t>features</a:t>
            </a:r>
            <a:endParaRPr lang="en-US" dirty="0" smtClean="0"/>
          </a:p>
          <a:p>
            <a:pPr marL="457200" lvl="1" indent="0">
              <a:buNone/>
            </a:pPr>
            <a:endParaRPr lang="en-US" dirty="0"/>
          </a:p>
          <a:p>
            <a:r>
              <a:rPr lang="en-US" dirty="0"/>
              <a:t>Opportunities</a:t>
            </a:r>
          </a:p>
          <a:p>
            <a:pPr lvl="1"/>
            <a:r>
              <a:rPr lang="en-US" dirty="0" smtClean="0"/>
              <a:t>Human in the loop (e.g., peer review)</a:t>
            </a:r>
          </a:p>
          <a:p>
            <a:pPr lvl="2"/>
            <a:r>
              <a:rPr lang="en-US" dirty="0" smtClean="0"/>
              <a:t>Errors as student reflection opportunities</a:t>
            </a:r>
          </a:p>
        </p:txBody>
      </p:sp>
    </p:spTree>
    <p:extLst>
      <p:ext uri="{BB962C8B-B14F-4D97-AF65-F5344CB8AC3E}">
        <p14:creationId xmlns:p14="http://schemas.microsoft.com/office/powerpoint/2010/main" val="4200570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457200" y="1807590"/>
            <a:ext cx="8229600" cy="4525963"/>
          </a:xfrm>
        </p:spPr>
        <p:txBody>
          <a:bodyPr/>
          <a:lstStyle/>
          <a:p>
            <a:r>
              <a:rPr lang="en-US" dirty="0" smtClean="0"/>
              <a:t>Argumentative Writing / Argument Mining</a:t>
            </a:r>
          </a:p>
          <a:p>
            <a:r>
              <a:rPr lang="en-US" b="1" dirty="0" smtClean="0"/>
              <a:t>Algorithms and Applications</a:t>
            </a:r>
          </a:p>
          <a:p>
            <a:pPr lvl="1"/>
            <a:r>
              <a:rPr lang="en-US" b="1" dirty="0"/>
              <a:t>Automated Writing Assessment</a:t>
            </a:r>
          </a:p>
          <a:p>
            <a:pPr lvl="1"/>
            <a:r>
              <a:rPr lang="en-US" dirty="0" smtClean="0"/>
              <a:t>Writing and Revision Analysis during Peer Review</a:t>
            </a:r>
          </a:p>
          <a:p>
            <a:r>
              <a:rPr lang="en-US" dirty="0" smtClean="0"/>
              <a:t>Summary and Current Directions</a:t>
            </a:r>
            <a:endParaRPr lang="en-US" dirty="0"/>
          </a:p>
        </p:txBody>
      </p:sp>
    </p:spTree>
    <p:extLst>
      <p:ext uri="{BB962C8B-B14F-4D97-AF65-F5344CB8AC3E}">
        <p14:creationId xmlns:p14="http://schemas.microsoft.com/office/powerpoint/2010/main" val="13459760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Why Automatic Writing Assessment?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Essential for</a:t>
            </a:r>
            <a:r>
              <a:rPr lang="en-US" dirty="0"/>
              <a:t> </a:t>
            </a:r>
            <a:r>
              <a:rPr lang="en-US" dirty="0" smtClean="0"/>
              <a:t>Massive Open Online Courses (MOOCs) and</a:t>
            </a:r>
            <a:r>
              <a:rPr lang="en-US" dirty="0"/>
              <a:t> </a:t>
            </a:r>
            <a:r>
              <a:rPr lang="en-US" dirty="0" smtClean="0"/>
              <a:t>tutoring systems</a:t>
            </a:r>
          </a:p>
          <a:p>
            <a:r>
              <a:rPr lang="en-US" dirty="0" smtClean="0"/>
              <a:t>Even in traditional classes, frequent assignments can limit the amount of teacher feedback</a:t>
            </a:r>
            <a:endParaRPr lang="en-US" dirty="0"/>
          </a:p>
        </p:txBody>
      </p:sp>
      <p:sp>
        <p:nvSpPr>
          <p:cNvPr id="5" name="Slide Number Placeholder 4"/>
          <p:cNvSpPr>
            <a:spLocks noGrp="1"/>
          </p:cNvSpPr>
          <p:nvPr>
            <p:ph type="sldNum" sz="quarter" idx="12"/>
          </p:nvPr>
        </p:nvSpPr>
        <p:spPr/>
        <p:txBody>
          <a:bodyPr/>
          <a:lstStyle/>
          <a:p>
            <a:r>
              <a:rPr lang="en-US" dirty="0" smtClean="0"/>
              <a:t>2</a:t>
            </a:r>
            <a:endParaRPr lang="en-US" dirty="0"/>
          </a:p>
        </p:txBody>
      </p:sp>
      <p:pic>
        <p:nvPicPr>
          <p:cNvPr id="7" name="Picture 2" descr="C:\E\PHD\term2\ISP\ITS\201308ct_400_assess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665" y="3823865"/>
            <a:ext cx="4446665" cy="302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95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70742"/>
          </a:xfrm>
        </p:spPr>
        <p:txBody>
          <a:bodyPr>
            <a:noAutofit/>
          </a:bodyPr>
          <a:lstStyle/>
          <a:p>
            <a:r>
              <a:rPr lang="en-US" sz="3600" dirty="0" smtClean="0"/>
              <a:t>An  Example Writing Assessment Task:  Response to Text (RTA)</a:t>
            </a:r>
            <a:endParaRPr lang="en-US" sz="3600" dirty="0"/>
          </a:p>
        </p:txBody>
      </p:sp>
      <p:sp>
        <p:nvSpPr>
          <p:cNvPr id="7" name="Content Placeholder 6"/>
          <p:cNvSpPr>
            <a:spLocks noGrp="1"/>
          </p:cNvSpPr>
          <p:nvPr>
            <p:ph sz="quarter" idx="4"/>
          </p:nvPr>
        </p:nvSpPr>
        <p:spPr>
          <a:xfrm>
            <a:off x="-1" y="1556531"/>
            <a:ext cx="5667781" cy="889185"/>
          </a:xfrm>
        </p:spPr>
        <p:txBody>
          <a:bodyPr/>
          <a:lstStyle/>
          <a:p>
            <a:r>
              <a:rPr lang="en-US" i="1" dirty="0" smtClean="0"/>
              <a:t>MVP</a:t>
            </a:r>
            <a:r>
              <a:rPr lang="en-US" dirty="0" smtClean="0"/>
              <a:t>, Time for Kids – informational text </a:t>
            </a:r>
            <a:endParaRPr lang="en-US" dirty="0"/>
          </a:p>
        </p:txBody>
      </p:sp>
      <p:pic>
        <p:nvPicPr>
          <p:cNvPr id="142337" name="Picture 1"/>
          <p:cNvPicPr>
            <a:picLocks noChangeAspect="1" noChangeArrowheads="1"/>
          </p:cNvPicPr>
          <p:nvPr/>
        </p:nvPicPr>
        <p:blipFill>
          <a:blip r:embed="rId3" cstate="print"/>
          <a:srcRect/>
          <a:stretch>
            <a:fillRect/>
          </a:stretch>
        </p:blipFill>
        <p:spPr bwMode="auto">
          <a:xfrm>
            <a:off x="152400" y="2012177"/>
            <a:ext cx="8784350" cy="4693423"/>
          </a:xfrm>
          <a:prstGeom prst="rect">
            <a:avLst/>
          </a:prstGeom>
          <a:noFill/>
          <a:ln w="9525">
            <a:noFill/>
            <a:miter lim="800000"/>
            <a:headEnd/>
            <a:tailEnd/>
          </a:ln>
        </p:spPr>
      </p:pic>
      <p:sp>
        <p:nvSpPr>
          <p:cNvPr id="9" name="Content Placeholder 8"/>
          <p:cNvSpPr>
            <a:spLocks noGrp="1"/>
          </p:cNvSpPr>
          <p:nvPr>
            <p:ph sz="quarter" idx="2"/>
          </p:nvPr>
        </p:nvSpPr>
        <p:spPr>
          <a:xfrm>
            <a:off x="5181600" y="1905000"/>
            <a:ext cx="3962400" cy="4800600"/>
          </a:xfrm>
        </p:spPr>
        <p:txBody>
          <a:bodyPr>
            <a:normAutofit/>
          </a:bodyPr>
          <a:lstStyle/>
          <a:p>
            <a:pPr lvl="1"/>
            <a:endParaRPr lang="en-US" dirty="0" smtClean="0"/>
          </a:p>
          <a:p>
            <a:pPr lvl="1"/>
            <a:endParaRPr lang="en-US" dirty="0"/>
          </a:p>
        </p:txBody>
      </p:sp>
    </p:spTree>
    <p:extLst>
      <p:ext uri="{BB962C8B-B14F-4D97-AF65-F5344CB8AC3E}">
        <p14:creationId xmlns:p14="http://schemas.microsoft.com/office/powerpoint/2010/main" val="8353064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Excerpt from the Scoring Rubric</a:t>
            </a:r>
            <a:endParaRPr lang="en-US" dirty="0"/>
          </a:p>
        </p:txBody>
      </p:sp>
      <p:pic>
        <p:nvPicPr>
          <p:cNvPr id="338949" name="Picture 5"/>
          <p:cNvPicPr>
            <a:picLocks noChangeAspect="1" noChangeArrowheads="1"/>
          </p:cNvPicPr>
          <p:nvPr/>
        </p:nvPicPr>
        <p:blipFill>
          <a:blip r:embed="rId2" cstate="print"/>
          <a:srcRect/>
          <a:stretch>
            <a:fillRect/>
          </a:stretch>
        </p:blipFill>
        <p:spPr bwMode="auto">
          <a:xfrm>
            <a:off x="228600" y="2438400"/>
            <a:ext cx="8677275" cy="2965986"/>
          </a:xfrm>
          <a:prstGeom prst="rect">
            <a:avLst/>
          </a:prstGeom>
          <a:noFill/>
          <a:ln w="9525">
            <a:noFill/>
            <a:miter lim="800000"/>
            <a:headEnd/>
            <a:tailEnd/>
          </a:ln>
        </p:spPr>
      </p:pic>
      <p:sp>
        <p:nvSpPr>
          <p:cNvPr id="2" name="Rectangle 1"/>
          <p:cNvSpPr/>
          <p:nvPr/>
        </p:nvSpPr>
        <p:spPr>
          <a:xfrm>
            <a:off x="2133600" y="2438400"/>
            <a:ext cx="1676400" cy="296598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267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fontScale="90000"/>
          </a:bodyPr>
          <a:lstStyle/>
          <a:p>
            <a:r>
              <a:rPr lang="en-US" sz="3600" dirty="0" smtClean="0"/>
              <a:t>Audience Participation:  Evidence Scoring (1 or 4?) </a:t>
            </a:r>
            <a:endParaRPr lang="en-US" sz="3600"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cs typeface="Times New Roman" panose="02020603050405020304" pitchFamily="18" charset="0"/>
              </a:rPr>
              <a:t>proverty</a:t>
            </a:r>
            <a:r>
              <a:rPr lang="en-US" sz="1800" dirty="0">
                <a:cs typeface="Times New Roman" panose="02020603050405020304" pitchFamily="18" charset="0"/>
              </a:rPr>
              <a:t> will end by 2015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a:t>
            </a: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winning the fight of poverty is achievable  in our lifetime. Many people couldn't afford medicine or bed nets to be treated for malaria . Many children had died from this </a:t>
            </a:r>
            <a:r>
              <a:rPr lang="en-US" sz="1800" dirty="0" err="1"/>
              <a:t>dieseuse</a:t>
            </a:r>
            <a:r>
              <a:rPr lang="en-US" sz="1800" dirty="0"/>
              <a:t> even though it could be treated easily. But now, bed nets are used in every sleeping site . And the medicine is free of charge. Another example is that the  farmers' crops are dying   because   they could not afford the </a:t>
            </a:r>
            <a:r>
              <a:rPr lang="en-US" sz="1800" dirty="0" err="1"/>
              <a:t>nessacary</a:t>
            </a:r>
            <a:r>
              <a:rPr lang="en-US" sz="1800" dirty="0"/>
              <a:t> fertilizer and irrigation . But they are now, making </a:t>
            </a:r>
            <a:r>
              <a:rPr lang="en-US" sz="1800" dirty="0" err="1"/>
              <a:t>progess</a:t>
            </a:r>
            <a:r>
              <a:rPr lang="en-US" sz="1800" dirty="0"/>
              <a:t>. Farmers now have fertilizer and water  to give to the crops. Also with  seeds and the proper tools . Third, kids in </a:t>
            </a:r>
            <a:r>
              <a:rPr lang="en-US" sz="1800" dirty="0" err="1"/>
              <a:t>Sauri</a:t>
            </a:r>
            <a:r>
              <a:rPr lang="en-US" sz="1800" dirty="0"/>
              <a:t> were not well educated. Many families couldn't afford school . Even at school there was no lunch . Students were exhausted from each day of school. Now, school is free . Children excited to learn now can and they do have midday meals .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a:t>
            </a:r>
            <a:endParaRPr lang="en-US" sz="1800" dirty="0"/>
          </a:p>
          <a:p>
            <a:pPr marL="0" indent="0">
              <a:buNone/>
            </a:pPr>
            <a:endParaRPr lang="en-US" sz="1600" dirty="0"/>
          </a:p>
        </p:txBody>
      </p:sp>
    </p:spTree>
    <p:extLst>
      <p:ext uri="{BB962C8B-B14F-4D97-AF65-F5344CB8AC3E}">
        <p14:creationId xmlns:p14="http://schemas.microsoft.com/office/powerpoint/2010/main" val="2921238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fontScale="90000"/>
          </a:bodyPr>
          <a:lstStyle/>
          <a:p>
            <a:r>
              <a:rPr lang="en-US" dirty="0" smtClean="0"/>
              <a:t>Automatic Scoring via Argument Mining</a:t>
            </a:r>
            <a:endParaRPr lang="en-US"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solidFill>
                  <a:srgbClr val="FF0000"/>
                </a:solidFill>
                <a:cs typeface="Times New Roman" panose="02020603050405020304" pitchFamily="18" charset="0"/>
              </a:rPr>
              <a:t>proverty</a:t>
            </a:r>
            <a:r>
              <a:rPr lang="en-US" sz="1800" dirty="0">
                <a:solidFill>
                  <a:srgbClr val="FF0000"/>
                </a:solidFill>
                <a:cs typeface="Times New Roman" panose="02020603050405020304" pitchFamily="18" charset="0"/>
              </a:rPr>
              <a:t> will end by 2015</a:t>
            </a:r>
            <a:r>
              <a:rPr lang="en-US" sz="1800" dirty="0">
                <a:cs typeface="Times New Roman" panose="02020603050405020304" pitchFamily="18" charset="0"/>
              </a:rPr>
              <a:t>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 </a:t>
            </a:r>
            <a:r>
              <a:rPr lang="en-US" sz="1800" b="1" dirty="0">
                <a:solidFill>
                  <a:srgbClr val="0000FF"/>
                </a:solidFill>
              </a:rPr>
              <a:t>(SCORE</a:t>
            </a:r>
            <a:r>
              <a:rPr lang="en-US" sz="1800" b="1" dirty="0" smtClean="0">
                <a:solidFill>
                  <a:srgbClr val="0000FF"/>
                </a:solidFill>
              </a:rPr>
              <a:t>=1)</a:t>
            </a:r>
            <a:endParaRPr lang="en-US" sz="1800" b="1" dirty="0">
              <a:solidFill>
                <a:srgbClr val="0000FF"/>
              </a:solidFill>
            </a:endParaRP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a:t>
            </a:r>
            <a:r>
              <a:rPr lang="en-US" sz="1800" dirty="0">
                <a:solidFill>
                  <a:srgbClr val="FF0000"/>
                </a:solidFill>
              </a:rPr>
              <a:t>winning the fight of poverty is achievable  in our lifetime</a:t>
            </a:r>
            <a:r>
              <a:rPr lang="en-US" sz="1800" dirty="0"/>
              <a:t>. Many people </a:t>
            </a:r>
            <a:r>
              <a:rPr lang="en-US" sz="1800" dirty="0">
                <a:solidFill>
                  <a:srgbClr val="FF0000"/>
                </a:solidFill>
              </a:rPr>
              <a:t>couldn't afford medicine</a:t>
            </a:r>
            <a:r>
              <a:rPr lang="en-US" sz="1800" dirty="0"/>
              <a:t> or </a:t>
            </a:r>
            <a:r>
              <a:rPr lang="en-US" sz="1800" dirty="0">
                <a:solidFill>
                  <a:srgbClr val="FF0000"/>
                </a:solidFill>
              </a:rPr>
              <a:t>bed nets to be treated for malaria</a:t>
            </a:r>
            <a:r>
              <a:rPr lang="en-US" sz="1800" dirty="0"/>
              <a:t> . Many children had died from this </a:t>
            </a:r>
            <a:r>
              <a:rPr lang="en-US" sz="1800" dirty="0" err="1"/>
              <a:t>dieseuse</a:t>
            </a:r>
            <a:r>
              <a:rPr lang="en-US" sz="1800" dirty="0"/>
              <a:t> even though it could be treated easily. But </a:t>
            </a:r>
            <a:r>
              <a:rPr lang="en-US" sz="1800" dirty="0">
                <a:solidFill>
                  <a:srgbClr val="FF0000"/>
                </a:solidFill>
              </a:rPr>
              <a:t>now, bed nets are used in every sleeping site</a:t>
            </a:r>
            <a:r>
              <a:rPr lang="en-US" sz="1800" dirty="0"/>
              <a:t> . And the </a:t>
            </a:r>
            <a:r>
              <a:rPr lang="en-US" sz="1800" dirty="0">
                <a:solidFill>
                  <a:srgbClr val="FF0000"/>
                </a:solidFill>
              </a:rPr>
              <a:t>medicine is free of charge</a:t>
            </a:r>
            <a:r>
              <a:rPr lang="en-US" sz="1800" dirty="0"/>
              <a:t>. Another example is that the  </a:t>
            </a:r>
            <a:r>
              <a:rPr lang="en-US" sz="1800" dirty="0">
                <a:solidFill>
                  <a:srgbClr val="FF0000"/>
                </a:solidFill>
              </a:rPr>
              <a:t>farmers' crops are dying</a:t>
            </a:r>
            <a:r>
              <a:rPr lang="en-US" sz="1800" dirty="0"/>
              <a:t>   because   they </a:t>
            </a:r>
            <a:r>
              <a:rPr lang="en-US" sz="1800" dirty="0">
                <a:solidFill>
                  <a:srgbClr val="FF0000"/>
                </a:solidFill>
              </a:rPr>
              <a:t>could not afford the </a:t>
            </a:r>
            <a:r>
              <a:rPr lang="en-US" sz="1800" dirty="0" err="1">
                <a:solidFill>
                  <a:srgbClr val="FF0000"/>
                </a:solidFill>
              </a:rPr>
              <a:t>nessacary</a:t>
            </a:r>
            <a:r>
              <a:rPr lang="en-US" sz="1800" dirty="0">
                <a:solidFill>
                  <a:srgbClr val="FF0000"/>
                </a:solidFill>
              </a:rPr>
              <a:t> fertilizer and irrigation </a:t>
            </a:r>
            <a:r>
              <a:rPr lang="en-US" sz="1800" dirty="0"/>
              <a:t>. But they are now, making </a:t>
            </a:r>
            <a:r>
              <a:rPr lang="en-US" sz="1800" dirty="0" err="1"/>
              <a:t>progess</a:t>
            </a:r>
            <a:r>
              <a:rPr lang="en-US" sz="1800" dirty="0"/>
              <a:t>. Farmers </a:t>
            </a:r>
            <a:r>
              <a:rPr lang="en-US" sz="1800" dirty="0">
                <a:solidFill>
                  <a:srgbClr val="FF0000"/>
                </a:solidFill>
              </a:rPr>
              <a:t>now have fertilizer and water</a:t>
            </a:r>
            <a:r>
              <a:rPr lang="en-US" sz="1800" dirty="0"/>
              <a:t>  to give to the crops. Also with  </a:t>
            </a:r>
            <a:r>
              <a:rPr lang="en-US" sz="1800" dirty="0">
                <a:solidFill>
                  <a:srgbClr val="FF0000"/>
                </a:solidFill>
              </a:rPr>
              <a:t>seeds and the proper tools</a:t>
            </a:r>
            <a:r>
              <a:rPr lang="en-US" sz="1800" dirty="0"/>
              <a:t> . Third, kids in </a:t>
            </a:r>
            <a:r>
              <a:rPr lang="en-US" sz="1800" dirty="0" err="1"/>
              <a:t>Sauri</a:t>
            </a:r>
            <a:r>
              <a:rPr lang="en-US" sz="1800" dirty="0"/>
              <a:t> were not well educated. Many families </a:t>
            </a:r>
            <a:r>
              <a:rPr lang="en-US" sz="1800" dirty="0">
                <a:solidFill>
                  <a:srgbClr val="FF0000"/>
                </a:solidFill>
              </a:rPr>
              <a:t>couldn't afford school </a:t>
            </a:r>
            <a:r>
              <a:rPr lang="en-US" sz="1800" dirty="0"/>
              <a:t>. Even at school there </a:t>
            </a:r>
            <a:r>
              <a:rPr lang="en-US" sz="1800" dirty="0">
                <a:solidFill>
                  <a:srgbClr val="FF0000"/>
                </a:solidFill>
              </a:rPr>
              <a:t>was no lunch</a:t>
            </a:r>
            <a:r>
              <a:rPr lang="en-US" sz="1800" dirty="0"/>
              <a:t> . Students were exhausted from each day of school. </a:t>
            </a:r>
            <a:r>
              <a:rPr lang="en-US" sz="1800" dirty="0">
                <a:solidFill>
                  <a:srgbClr val="FF0000"/>
                </a:solidFill>
              </a:rPr>
              <a:t>Now, school is free</a:t>
            </a:r>
            <a:r>
              <a:rPr lang="en-US" sz="1800" dirty="0"/>
              <a:t> . Children excited to learn now can and </a:t>
            </a:r>
            <a:r>
              <a:rPr lang="en-US" sz="1800" dirty="0">
                <a:solidFill>
                  <a:srgbClr val="FF0000"/>
                </a:solidFill>
              </a:rPr>
              <a:t>they do have midday meals </a:t>
            </a:r>
            <a:r>
              <a:rPr lang="en-US" sz="1800" dirty="0"/>
              <a:t>.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 </a:t>
            </a:r>
            <a:r>
              <a:rPr lang="en-US" sz="1800" b="1" dirty="0" smtClean="0">
                <a:solidFill>
                  <a:srgbClr val="0000FF"/>
                </a:solidFill>
              </a:rPr>
              <a:t>(SCORE=4)</a:t>
            </a:r>
            <a:endParaRPr lang="en-US" sz="1800" b="1" dirty="0">
              <a:solidFill>
                <a:srgbClr val="0000FF"/>
              </a:solidFill>
            </a:endParaRPr>
          </a:p>
          <a:p>
            <a:pPr marL="0" indent="0">
              <a:buNone/>
            </a:pPr>
            <a:endParaRPr lang="en-US" sz="1600" dirty="0"/>
          </a:p>
        </p:txBody>
      </p:sp>
    </p:spTree>
    <p:extLst>
      <p:ext uri="{BB962C8B-B14F-4D97-AF65-F5344CB8AC3E}">
        <p14:creationId xmlns:p14="http://schemas.microsoft.com/office/powerpoint/2010/main" val="1074348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0" name="Text Box 4"/>
          <p:cNvSpPr txBox="1">
            <a:spLocks noChangeArrowheads="1"/>
          </p:cNvSpPr>
          <p:nvPr/>
        </p:nvSpPr>
        <p:spPr bwMode="auto">
          <a:xfrm>
            <a:off x="-8015" y="2783919"/>
            <a:ext cx="4198586"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Learning Language</a:t>
            </a:r>
          </a:p>
          <a:p>
            <a:pPr algn="ctr"/>
            <a:r>
              <a:rPr lang="en-US" i="0" dirty="0" smtClean="0"/>
              <a:t>(e.g., reading</a:t>
            </a:r>
            <a:r>
              <a:rPr lang="en-US" i="0" dirty="0"/>
              <a:t>, writing, </a:t>
            </a:r>
            <a:r>
              <a:rPr lang="en-US" i="0" dirty="0" smtClean="0"/>
              <a:t>speaking)</a:t>
            </a:r>
          </a:p>
          <a:p>
            <a:pPr algn="ctr"/>
            <a:endParaRPr lang="en-US" i="0" dirty="0" smtClean="0"/>
          </a:p>
          <a:p>
            <a:pPr algn="ctr"/>
            <a:r>
              <a:rPr lang="en-US" b="1" dirty="0" smtClean="0">
                <a:solidFill>
                  <a:srgbClr val="FF0000"/>
                </a:solidFill>
              </a:rPr>
              <a:t>Automatic Essay Grading</a:t>
            </a:r>
          </a:p>
          <a:p>
            <a:pPr algn="ctr"/>
            <a:endParaRPr lang="en-US" b="1" dirty="0" smtClean="0">
              <a:solidFill>
                <a:srgbClr val="FF0000"/>
              </a:solidFill>
            </a:endParaRPr>
          </a:p>
          <a:p>
            <a:pPr algn="ctr"/>
            <a:endParaRPr lang="en-US" b="1" dirty="0" smtClean="0">
              <a:solidFill>
                <a:srgbClr val="FF0000"/>
              </a:solidFill>
            </a:endParaRPr>
          </a:p>
          <a:p>
            <a:pPr algn="ctr"/>
            <a:endParaRPr lang="en-US" b="1" dirty="0" smtClean="0">
              <a:solidFill>
                <a:srgbClr val="FF0000"/>
              </a:solidFill>
            </a:endParaRPr>
          </a:p>
          <a:p>
            <a:pPr algn="ctr"/>
            <a:endParaRPr lang="en-US" i="0" dirty="0" smtClean="0"/>
          </a:p>
          <a:p>
            <a:pPr algn="ctr"/>
            <a:endParaRPr lang="en-US" i="0" dirty="0" smtClean="0"/>
          </a:p>
          <a:p>
            <a:pPr algn="ctr"/>
            <a:endParaRPr lang="en-US"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57200" y="4606183"/>
            <a:ext cx="6687879" cy="1837415"/>
          </a:xfrm>
          <a:prstGeom prst="rect">
            <a:avLst/>
          </a:prstGeom>
          <a:noFill/>
          <a:ln w="9525">
            <a:noFill/>
            <a:miter lim="800000"/>
            <a:headEnd/>
            <a:tailEnd/>
          </a:ln>
        </p:spPr>
      </p:pic>
    </p:spTree>
    <p:extLst>
      <p:ext uri="{BB962C8B-B14F-4D97-AF65-F5344CB8AC3E}">
        <p14:creationId xmlns:p14="http://schemas.microsoft.com/office/powerpoint/2010/main" val="25451472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a:t>Automatic Scoring of an Analytical </a:t>
            </a:r>
            <a:br>
              <a:rPr lang="en-US" dirty="0"/>
            </a:br>
            <a:r>
              <a:rPr lang="en-US" dirty="0"/>
              <a:t>Response-To-Text Assessment (RTA)</a:t>
            </a:r>
            <a:br>
              <a:rPr lang="en-US" dirty="0"/>
            </a:br>
            <a:r>
              <a:rPr lang="en-US" sz="2800" dirty="0"/>
              <a:t>[</a:t>
            </a:r>
            <a:r>
              <a:rPr lang="en-US" sz="2800" dirty="0" err="1"/>
              <a:t>Rahimi</a:t>
            </a:r>
            <a:r>
              <a:rPr lang="en-US" sz="2800" dirty="0"/>
              <a:t>, Litman, </a:t>
            </a:r>
            <a:r>
              <a:rPr lang="en-US" sz="2800" dirty="0" err="1"/>
              <a:t>Correnti</a:t>
            </a:r>
            <a:r>
              <a:rPr lang="en-US" sz="2800" dirty="0"/>
              <a:t>, Matsumura, Wang &amp; </a:t>
            </a:r>
            <a:r>
              <a:rPr lang="en-US" sz="2800" dirty="0" err="1"/>
              <a:t>Kisa</a:t>
            </a:r>
            <a:r>
              <a:rPr lang="en-US" sz="2800" dirty="0"/>
              <a:t>, 2014</a:t>
            </a:r>
            <a:r>
              <a:rPr lang="en-US" sz="2800" dirty="0" smtClean="0"/>
              <a:t>]</a:t>
            </a:r>
            <a:endParaRPr lang="en-US" sz="2800" dirty="0"/>
          </a:p>
        </p:txBody>
      </p:sp>
      <p:sp>
        <p:nvSpPr>
          <p:cNvPr id="3" name="Content Placeholder 2"/>
          <p:cNvSpPr>
            <a:spLocks noGrp="1"/>
          </p:cNvSpPr>
          <p:nvPr>
            <p:ph idx="1"/>
          </p:nvPr>
        </p:nvSpPr>
        <p:spPr>
          <a:xfrm>
            <a:off x="0" y="2010718"/>
            <a:ext cx="9144000" cy="4847282"/>
          </a:xfrm>
        </p:spPr>
        <p:txBody>
          <a:bodyPr>
            <a:normAutofit fontScale="85000" lnSpcReduction="20000"/>
          </a:bodyPr>
          <a:lstStyle/>
          <a:p>
            <a:r>
              <a:rPr lang="en-US" sz="3500" dirty="0"/>
              <a:t>Current work	</a:t>
            </a:r>
          </a:p>
          <a:p>
            <a:pPr lvl="1"/>
            <a:r>
              <a:rPr lang="en-US" sz="3000" dirty="0"/>
              <a:t>writing assessment via </a:t>
            </a:r>
            <a:r>
              <a:rPr lang="en-US" sz="3000" dirty="0">
                <a:solidFill>
                  <a:srgbClr val="0000FF"/>
                </a:solidFill>
              </a:rPr>
              <a:t>meaningful features </a:t>
            </a:r>
            <a:r>
              <a:rPr lang="en-US" sz="3000" dirty="0"/>
              <a:t>that operationalize the </a:t>
            </a:r>
            <a:r>
              <a:rPr lang="en-US" sz="3000" b="1" i="1" dirty="0"/>
              <a:t>Evidence</a:t>
            </a:r>
            <a:r>
              <a:rPr lang="en-US" sz="3000" b="1" dirty="0"/>
              <a:t> </a:t>
            </a:r>
            <a:r>
              <a:rPr lang="en-US" sz="3000" dirty="0"/>
              <a:t>rubric of RTA</a:t>
            </a:r>
          </a:p>
          <a:p>
            <a:pPr lvl="1"/>
            <a:endParaRPr lang="en-US" sz="3000" dirty="0"/>
          </a:p>
          <a:p>
            <a:r>
              <a:rPr lang="en-US" sz="3500" dirty="0" smtClean="0"/>
              <a:t>Long</a:t>
            </a:r>
            <a:r>
              <a:rPr lang="en-US" sz="3500" dirty="0" smtClean="0"/>
              <a:t>-term goals</a:t>
            </a:r>
          </a:p>
          <a:p>
            <a:pPr lvl="1"/>
            <a:r>
              <a:rPr lang="en-US" sz="3000" dirty="0" smtClean="0"/>
              <a:t>informative feedback for students and teachers</a:t>
            </a:r>
          </a:p>
          <a:p>
            <a:pPr lvl="1"/>
            <a:r>
              <a:rPr lang="en-US" sz="3000" dirty="0"/>
              <a:t>l</a:t>
            </a:r>
            <a:r>
              <a:rPr lang="en-US" sz="3000" dirty="0" smtClean="0"/>
              <a:t>arge-scale research on the impact of instruction and policies</a:t>
            </a:r>
          </a:p>
          <a:p>
            <a:pPr lvl="1"/>
            <a:endParaRPr lang="en-US" dirty="0" smtClean="0"/>
          </a:p>
          <a:p>
            <a:r>
              <a:rPr lang="en-US" sz="3500" dirty="0" smtClean="0">
                <a:solidFill>
                  <a:srgbClr val="0000FF"/>
                </a:solidFill>
              </a:rPr>
              <a:t>Argument </a:t>
            </a:r>
            <a:r>
              <a:rPr lang="en-US" sz="3500" dirty="0" smtClean="0">
                <a:solidFill>
                  <a:srgbClr val="0000FF"/>
                </a:solidFill>
              </a:rPr>
              <a:t>mining subtasks</a:t>
            </a:r>
          </a:p>
          <a:p>
            <a:pPr lvl="1"/>
            <a:r>
              <a:rPr lang="en-US" sz="3000" b="1" dirty="0">
                <a:solidFill>
                  <a:srgbClr val="0000FF"/>
                </a:solidFill>
              </a:rPr>
              <a:t>s</a:t>
            </a:r>
            <a:r>
              <a:rPr lang="en-US" sz="3000" b="1" dirty="0" smtClean="0">
                <a:solidFill>
                  <a:srgbClr val="0000FF"/>
                </a:solidFill>
              </a:rPr>
              <a:t>egmentation</a:t>
            </a:r>
            <a:r>
              <a:rPr lang="en-US" sz="3000" dirty="0" smtClean="0">
                <a:solidFill>
                  <a:srgbClr val="0000FF"/>
                </a:solidFill>
              </a:rPr>
              <a:t>: spans of text</a:t>
            </a:r>
          </a:p>
          <a:p>
            <a:pPr lvl="1"/>
            <a:r>
              <a:rPr lang="en-US" sz="3000" b="1" dirty="0" smtClean="0">
                <a:solidFill>
                  <a:srgbClr val="0000FF"/>
                </a:solidFill>
              </a:rPr>
              <a:t>segment classification</a:t>
            </a:r>
            <a:r>
              <a:rPr lang="en-US" sz="3000" dirty="0" smtClean="0">
                <a:solidFill>
                  <a:srgbClr val="0000FF"/>
                </a:solidFill>
              </a:rPr>
              <a:t>: evidence from text (or not)</a:t>
            </a:r>
          </a:p>
        </p:txBody>
      </p:sp>
      <p:sp>
        <p:nvSpPr>
          <p:cNvPr id="4" name="Slide Number Placeholder 3"/>
          <p:cNvSpPr>
            <a:spLocks noGrp="1"/>
          </p:cNvSpPr>
          <p:nvPr>
            <p:ph type="sldNum" sz="quarter" idx="12"/>
          </p:nvPr>
        </p:nvSpPr>
        <p:spPr/>
        <p:txBody>
          <a:bodyPr/>
          <a:lstStyle/>
          <a:p>
            <a:fld id="{ABBCCE4D-56E5-5249-B9AC-C5D511F41D9E}" type="slidenum">
              <a:rPr lang="en-US" smtClean="0"/>
              <a:pPr/>
              <a:t>20</a:t>
            </a:fld>
            <a:endParaRPr lang="en-US" dirty="0"/>
          </a:p>
        </p:txBody>
      </p:sp>
    </p:spTree>
    <p:extLst>
      <p:ext uri="{BB962C8B-B14F-4D97-AF65-F5344CB8AC3E}">
        <p14:creationId xmlns:p14="http://schemas.microsoft.com/office/powerpoint/2010/main" val="949285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Rubric-Based </a:t>
            </a:r>
            <a:r>
              <a:rPr lang="en-US" dirty="0" smtClean="0"/>
              <a:t>Features</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7219208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Features</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762000" y="2552701"/>
            <a:ext cx="7257557" cy="99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762000" y="2546684"/>
            <a:ext cx="7391400" cy="1200328"/>
          </a:xfrm>
          <a:prstGeom prst="rect">
            <a:avLst/>
          </a:prstGeom>
          <a:noFill/>
        </p:spPr>
        <p:txBody>
          <a:bodyPr wrap="square" rtlCol="0">
            <a:spAutoFit/>
          </a:bodyPr>
          <a:lstStyle/>
          <a:p>
            <a:r>
              <a:rPr lang="en-US" sz="2400" dirty="0">
                <a:solidFill>
                  <a:schemeClr val="bg1"/>
                </a:solidFill>
              </a:rPr>
              <a:t>Number of Pieces of Evidence (NPE</a:t>
            </a:r>
            <a:r>
              <a:rPr lang="en-US" sz="2400" dirty="0" smtClean="0">
                <a:solidFill>
                  <a:schemeClr val="bg1"/>
                </a:solidFill>
              </a:rPr>
              <a:t>)</a:t>
            </a:r>
            <a:endParaRPr lang="en-US" sz="2400" dirty="0">
              <a:solidFill>
                <a:schemeClr val="bg1"/>
              </a:solidFill>
            </a:endParaRPr>
          </a:p>
          <a:p>
            <a:pPr marL="800100" lvl="1" indent="-342900">
              <a:buFont typeface="Arial"/>
              <a:buChar char="•"/>
            </a:pPr>
            <a:r>
              <a:rPr lang="en-US" sz="2400" dirty="0">
                <a:solidFill>
                  <a:schemeClr val="bg1"/>
                </a:solidFill>
              </a:rPr>
              <a:t>Topics and words </a:t>
            </a:r>
            <a:r>
              <a:rPr lang="en-US" sz="2400" dirty="0" smtClean="0">
                <a:solidFill>
                  <a:schemeClr val="bg1"/>
                </a:solidFill>
              </a:rPr>
              <a:t>based </a:t>
            </a:r>
            <a:r>
              <a:rPr lang="en-US" sz="2400" dirty="0">
                <a:solidFill>
                  <a:schemeClr val="bg1"/>
                </a:solidFill>
              </a:rPr>
              <a:t>on the text and </a:t>
            </a:r>
            <a:r>
              <a:rPr lang="en-US" sz="2400" dirty="0" smtClean="0">
                <a:solidFill>
                  <a:schemeClr val="bg1"/>
                </a:solidFill>
              </a:rPr>
              <a:t>experts</a:t>
            </a:r>
            <a:endParaRPr lang="en-US" sz="2400" dirty="0">
              <a:solidFill>
                <a:schemeClr val="bg1"/>
              </a:solidFill>
            </a:endParaRPr>
          </a:p>
          <a:p>
            <a:endParaRPr lang="en-US" sz="2400" dirty="0"/>
          </a:p>
        </p:txBody>
      </p:sp>
      <p:sp>
        <p:nvSpPr>
          <p:cNvPr id="9" name="Bent Arrow 8" descr=" 22"/>
          <p:cNvSpPr/>
          <p:nvPr/>
        </p:nvSpPr>
        <p:spPr>
          <a:xfrm rot="16200000" flipH="1">
            <a:off x="2209800" y="1905000"/>
            <a:ext cx="6858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2759302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830774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102124" y="2247900"/>
            <a:ext cx="3479275" cy="232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0" y="2247900"/>
            <a:ext cx="3581400" cy="2308324"/>
          </a:xfrm>
          <a:prstGeom prst="rect">
            <a:avLst/>
          </a:prstGeom>
          <a:noFill/>
        </p:spPr>
        <p:txBody>
          <a:bodyPr wrap="square" rtlCol="0">
            <a:spAutoFit/>
          </a:bodyPr>
          <a:lstStyle/>
          <a:p>
            <a:r>
              <a:rPr lang="en-US" sz="2400" dirty="0">
                <a:solidFill>
                  <a:schemeClr val="bg1"/>
                </a:solidFill>
              </a:rPr>
              <a:t>Concentration (</a:t>
            </a:r>
            <a:r>
              <a:rPr lang="en-US" sz="2400" dirty="0" smtClean="0">
                <a:solidFill>
                  <a:schemeClr val="bg1"/>
                </a:solidFill>
              </a:rPr>
              <a:t>CON)</a:t>
            </a:r>
          </a:p>
          <a:p>
            <a:pPr marL="342900" indent="-342900">
              <a:buFont typeface="Arial"/>
              <a:buChar char="•"/>
            </a:pPr>
            <a:r>
              <a:rPr lang="en-US" sz="2400" dirty="0" smtClean="0">
                <a:solidFill>
                  <a:schemeClr val="bg1"/>
                </a:solidFill>
              </a:rPr>
              <a:t>High concentration essays have fewer </a:t>
            </a:r>
            <a:r>
              <a:rPr lang="en-US" sz="2400" dirty="0">
                <a:solidFill>
                  <a:schemeClr val="bg1"/>
                </a:solidFill>
              </a:rPr>
              <a:t>than 3 sentences </a:t>
            </a:r>
            <a:r>
              <a:rPr lang="en-US" sz="2400" dirty="0" smtClean="0">
                <a:solidFill>
                  <a:schemeClr val="bg1"/>
                </a:solidFill>
              </a:rPr>
              <a:t>with </a:t>
            </a:r>
            <a:r>
              <a:rPr lang="en-US" sz="2400" dirty="0">
                <a:solidFill>
                  <a:schemeClr val="bg1"/>
                </a:solidFill>
              </a:rPr>
              <a:t>topic </a:t>
            </a:r>
            <a:r>
              <a:rPr lang="en-US" sz="2400" dirty="0" smtClean="0">
                <a:solidFill>
                  <a:schemeClr val="bg1"/>
                </a:solidFill>
              </a:rPr>
              <a:t>words (i.e., evidence is not elaborated)</a:t>
            </a:r>
            <a:endParaRPr lang="en-US" sz="2400" dirty="0">
              <a:solidFill>
                <a:schemeClr val="bg1"/>
              </a:solidFill>
            </a:endParaRPr>
          </a:p>
        </p:txBody>
      </p:sp>
      <p:sp>
        <p:nvSpPr>
          <p:cNvPr id="9" name="Left Arrow 8" descr=" 7"/>
          <p:cNvSpPr/>
          <p:nvPr/>
        </p:nvSpPr>
        <p:spPr>
          <a:xfrm>
            <a:off x="3581400" y="3048000"/>
            <a:ext cx="762000" cy="342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801851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023636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5486400" y="3672591"/>
            <a:ext cx="3276600" cy="1589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5486400" y="3692643"/>
            <a:ext cx="3276600" cy="1569660"/>
          </a:xfrm>
          <a:prstGeom prst="rect">
            <a:avLst/>
          </a:prstGeom>
          <a:noFill/>
        </p:spPr>
        <p:txBody>
          <a:bodyPr wrap="square" rtlCol="0">
            <a:spAutoFit/>
          </a:bodyPr>
          <a:lstStyle/>
          <a:p>
            <a:r>
              <a:rPr lang="en-US" sz="2400" dirty="0">
                <a:solidFill>
                  <a:schemeClr val="bg1"/>
                </a:solidFill>
              </a:rPr>
              <a:t>Specificity (</a:t>
            </a:r>
            <a:r>
              <a:rPr lang="en-US" sz="2400" dirty="0" smtClean="0">
                <a:solidFill>
                  <a:schemeClr val="bg1"/>
                </a:solidFill>
              </a:rPr>
              <a:t>SPC)</a:t>
            </a:r>
          </a:p>
          <a:p>
            <a:pPr marL="342900" indent="-342900">
              <a:buFont typeface="Arial"/>
              <a:buChar char="•"/>
            </a:pPr>
            <a:r>
              <a:rPr lang="en-US" sz="2400" dirty="0" smtClean="0">
                <a:solidFill>
                  <a:schemeClr val="bg1"/>
                </a:solidFill>
              </a:rPr>
              <a:t>Specific </a:t>
            </a:r>
            <a:r>
              <a:rPr lang="en-US" sz="2400" dirty="0">
                <a:solidFill>
                  <a:schemeClr val="bg1"/>
                </a:solidFill>
              </a:rPr>
              <a:t>examples from different parts of the </a:t>
            </a:r>
            <a:r>
              <a:rPr lang="en-US" sz="2400" dirty="0" smtClean="0">
                <a:solidFill>
                  <a:schemeClr val="bg1"/>
                </a:solidFill>
              </a:rPr>
              <a:t>text</a:t>
            </a:r>
            <a:endParaRPr lang="en-US" sz="2400" dirty="0">
              <a:solidFill>
                <a:schemeClr val="bg1"/>
              </a:solidFill>
            </a:endParaRPr>
          </a:p>
        </p:txBody>
      </p:sp>
      <p:sp>
        <p:nvSpPr>
          <p:cNvPr id="9" name="Right Arrow 8" descr=" 7"/>
          <p:cNvSpPr/>
          <p:nvPr/>
        </p:nvSpPr>
        <p:spPr>
          <a:xfrm>
            <a:off x="4495800" y="4233514"/>
            <a:ext cx="9906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1345104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p:cNvSpPr>
            <a:spLocks noGrp="1"/>
          </p:cNvSpPr>
          <p:nvPr>
            <p:ph type="sldNum" sz="quarter" idx="12"/>
          </p:nvPr>
        </p:nvSpPr>
        <p:spPr/>
        <p:txBody>
          <a:bodyPr/>
          <a:lstStyle/>
          <a:p>
            <a:r>
              <a:rPr lang="en-US" dirty="0" smtClean="0"/>
              <a:t>17</a:t>
            </a:r>
            <a:endParaRPr lang="en-US" dirty="0"/>
          </a:p>
        </p:txBody>
      </p:sp>
      <p:sp>
        <p:nvSpPr>
          <p:cNvPr id="13" name="Rectangle 12"/>
          <p:cNvSpPr/>
          <p:nvPr/>
        </p:nvSpPr>
        <p:spPr>
          <a:xfrm>
            <a:off x="1143000" y="1564105"/>
            <a:ext cx="7467600" cy="4495800"/>
          </a:xfrm>
          <a:prstGeom prst="rect">
            <a:avLst/>
          </a:prstGeom>
          <a:solidFill>
            <a:srgbClr val="E9E5DC">
              <a:alpha val="89804"/>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362200" y="2971800"/>
            <a:ext cx="4724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Word Count (WOC)</a:t>
            </a:r>
          </a:p>
          <a:p>
            <a:pPr marL="457200" indent="-457200">
              <a:buFont typeface="Arial"/>
              <a:buChar char="•"/>
            </a:pPr>
            <a:r>
              <a:rPr lang="en-US" sz="2800" dirty="0"/>
              <a:t>Potentially helpful fallback feature (temporarily )</a:t>
            </a:r>
          </a:p>
        </p:txBody>
      </p:sp>
    </p:spTree>
    <p:custDataLst>
      <p:tags r:id="rId1"/>
    </p:custDataLst>
    <p:extLst>
      <p:ext uri="{BB962C8B-B14F-4D97-AF65-F5344CB8AC3E}">
        <p14:creationId xmlns:p14="http://schemas.microsoft.com/office/powerpoint/2010/main" val="24881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Corpora</a:t>
            </a:r>
            <a:endParaRPr lang="en-US" dirty="0"/>
          </a:p>
        </p:txBody>
      </p:sp>
      <p:sp>
        <p:nvSpPr>
          <p:cNvPr id="3" name="Content Placeholder 2"/>
          <p:cNvSpPr>
            <a:spLocks noGrp="1"/>
          </p:cNvSpPr>
          <p:nvPr>
            <p:ph idx="1"/>
          </p:nvPr>
        </p:nvSpPr>
        <p:spPr>
          <a:xfrm>
            <a:off x="175651" y="1315720"/>
            <a:ext cx="8674471" cy="5012748"/>
          </a:xfrm>
        </p:spPr>
        <p:txBody>
          <a:bodyPr>
            <a:normAutofit/>
          </a:bodyPr>
          <a:lstStyle/>
          <a:p>
            <a:r>
              <a:rPr lang="en-US" dirty="0" smtClean="0"/>
              <a:t>Data </a:t>
            </a:r>
            <a:r>
              <a:rPr lang="en-US" sz="2800" dirty="0" smtClean="0"/>
              <a:t>[Correnti et al., 2013]</a:t>
            </a:r>
          </a:p>
          <a:p>
            <a:pPr lvl="1"/>
            <a:r>
              <a:rPr lang="en-US" dirty="0" smtClean="0"/>
              <a:t>1569 essays from grades 5-6</a:t>
            </a:r>
          </a:p>
          <a:p>
            <a:pPr lvl="2"/>
            <a:r>
              <a:rPr lang="en-US" dirty="0" smtClean="0"/>
              <a:t>Short, many spelling and grammatical errors</a:t>
            </a:r>
          </a:p>
          <a:p>
            <a:pPr lvl="1"/>
            <a:r>
              <a:rPr lang="en-US" dirty="0" smtClean="0"/>
              <a:t>1045 essays from grades 6-8</a:t>
            </a:r>
          </a:p>
          <a:p>
            <a:pPr lvl="1"/>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120" y="3342641"/>
            <a:ext cx="4917440" cy="288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3822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Evaluation</a:t>
            </a:r>
            <a:endParaRPr lang="en-US" dirty="0"/>
          </a:p>
        </p:txBody>
      </p:sp>
      <p:sp>
        <p:nvSpPr>
          <p:cNvPr id="4" name="Slide Number Placeholder 3"/>
          <p:cNvSpPr>
            <a:spLocks noGrp="1"/>
          </p:cNvSpPr>
          <p:nvPr>
            <p:ph type="sldNum" sz="quarter" idx="12"/>
          </p:nvPr>
        </p:nvSpPr>
        <p:spPr/>
        <p:txBody>
          <a:bodyPr/>
          <a:lstStyle/>
          <a:p>
            <a:r>
              <a:rPr lang="en-US" dirty="0" smtClean="0"/>
              <a:t>21</a:t>
            </a:r>
            <a:endParaRPr lang="en-US" dirty="0"/>
          </a:p>
        </p:txBody>
      </p:sp>
      <p:sp>
        <p:nvSpPr>
          <p:cNvPr id="5" name="Content Placeholder 4"/>
          <p:cNvSpPr>
            <a:spLocks noGrp="1"/>
          </p:cNvSpPr>
          <p:nvPr>
            <p:ph sz="quarter" idx="1"/>
          </p:nvPr>
        </p:nvSpPr>
        <p:spPr>
          <a:xfrm>
            <a:off x="1" y="1417638"/>
            <a:ext cx="9144000" cy="5202249"/>
          </a:xfrm>
        </p:spPr>
        <p:txBody>
          <a:bodyPr>
            <a:normAutofit/>
          </a:bodyPr>
          <a:lstStyle/>
          <a:p>
            <a:r>
              <a:rPr lang="en-US" sz="3500" dirty="0" smtClean="0"/>
              <a:t>Baseline1 </a:t>
            </a:r>
            <a:r>
              <a:rPr lang="en-US" sz="3000" dirty="0"/>
              <a:t>[Mayfield </a:t>
            </a:r>
            <a:r>
              <a:rPr lang="en-US" sz="3000" dirty="0" smtClean="0"/>
              <a:t>13]</a:t>
            </a:r>
            <a:r>
              <a:rPr lang="en-US" sz="3500" dirty="0" smtClean="0"/>
              <a:t>: one </a:t>
            </a:r>
            <a:r>
              <a:rPr lang="en-US" sz="3500" dirty="0"/>
              <a:t>of the best </a:t>
            </a:r>
            <a:r>
              <a:rPr lang="en-US" sz="3500" dirty="0" smtClean="0"/>
              <a:t>methods from the </a:t>
            </a:r>
            <a:r>
              <a:rPr lang="en-US" sz="3500" dirty="0"/>
              <a:t>Hewlett Foundation </a:t>
            </a:r>
            <a:r>
              <a:rPr lang="en-US" sz="3500" dirty="0" smtClean="0"/>
              <a:t>competition </a:t>
            </a:r>
            <a:r>
              <a:rPr lang="en-US" sz="2600" dirty="0"/>
              <a:t>[</a:t>
            </a:r>
            <a:r>
              <a:rPr lang="en-US" sz="2600" dirty="0" smtClean="0"/>
              <a:t>Shermis and Hamner, 2012]</a:t>
            </a:r>
            <a:endParaRPr lang="en-US" sz="2600" dirty="0"/>
          </a:p>
          <a:p>
            <a:pPr lvl="1"/>
            <a:r>
              <a:rPr lang="en-US" sz="3000" dirty="0" smtClean="0"/>
              <a:t>Features: primarily bag of words (top 500)  </a:t>
            </a:r>
          </a:p>
          <a:p>
            <a:pPr lvl="1"/>
            <a:endParaRPr lang="en-US" sz="3000" dirty="0" smtClean="0"/>
          </a:p>
          <a:p>
            <a:r>
              <a:rPr lang="en-US" sz="3600" dirty="0" smtClean="0"/>
              <a:t>Baseline2: Latent Semantic Analysis</a:t>
            </a:r>
          </a:p>
          <a:p>
            <a:pPr lvl="1"/>
            <a:r>
              <a:rPr lang="en-US" sz="3000" dirty="0" smtClean="0"/>
              <a:t>Based on the scores of the 10 most similar essays, weighted by semantic similarity </a:t>
            </a:r>
            <a:r>
              <a:rPr lang="en-US" sz="2600" dirty="0" smtClean="0"/>
              <a:t>[Miller 03]</a:t>
            </a:r>
          </a:p>
          <a:p>
            <a:endParaRPr lang="en-US" dirty="0"/>
          </a:p>
        </p:txBody>
      </p:sp>
    </p:spTree>
    <p:extLst>
      <p:ext uri="{BB962C8B-B14F-4D97-AF65-F5344CB8AC3E}">
        <p14:creationId xmlns:p14="http://schemas.microsoft.com/office/powerpoint/2010/main" val="2460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2041451" y="3759756"/>
            <a:ext cx="5454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Dialogue</a:t>
            </a:r>
            <a:r>
              <a:rPr lang="en-US" b="1" dirty="0">
                <a:solidFill>
                  <a:srgbClr val="FF0000"/>
                </a:solidFill>
              </a:rPr>
              <a:t> </a:t>
            </a:r>
            <a:r>
              <a:rPr lang="en-US" b="1" dirty="0" smtClean="0">
                <a:solidFill>
                  <a:srgbClr val="FF0000"/>
                </a:solidFill>
              </a:rPr>
              <a:t>Systems for STEM </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pic>
        <p:nvPicPr>
          <p:cNvPr id="15" name="Picture 2" descr="http://www.lrdc.pitt.edu/images/banner/LT_img_icon.png"/>
          <p:cNvPicPr>
            <a:picLocks noChangeAspect="1" noChangeArrowheads="1"/>
          </p:cNvPicPr>
          <p:nvPr/>
        </p:nvPicPr>
        <p:blipFill>
          <a:blip r:embed="rId2" cstate="print"/>
          <a:srcRect r="37695"/>
          <a:stretch>
            <a:fillRect/>
          </a:stretch>
        </p:blipFill>
        <p:spPr bwMode="auto">
          <a:xfrm>
            <a:off x="3707958" y="5008915"/>
            <a:ext cx="2514600" cy="1560655"/>
          </a:xfrm>
          <a:prstGeom prst="rect">
            <a:avLst/>
          </a:prstGeom>
          <a:noFill/>
        </p:spPr>
      </p:pic>
    </p:spTree>
    <p:extLst>
      <p:ext uri="{BB962C8B-B14F-4D97-AF65-F5344CB8AC3E}">
        <p14:creationId xmlns:p14="http://schemas.microsoft.com/office/powerpoint/2010/main" val="1469357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824099"/>
              </p:ext>
            </p:extLst>
          </p:nvPr>
        </p:nvGraphicFramePr>
        <p:xfrm>
          <a:off x="357925" y="906544"/>
          <a:ext cx="8529221" cy="45049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411450"/>
            <a:ext cx="8887146"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rgbClr val="92D050"/>
                </a:solidFill>
              </a:rPr>
              <a:t>Proposed</a:t>
            </a:r>
            <a:r>
              <a:rPr lang="en-US" sz="3200" dirty="0" smtClean="0"/>
              <a:t> </a:t>
            </a:r>
            <a:r>
              <a:rPr lang="en-US" sz="3200" b="1" dirty="0" smtClean="0">
                <a:solidFill>
                  <a:srgbClr val="92D050"/>
                </a:solidFill>
              </a:rPr>
              <a:t>features </a:t>
            </a:r>
            <a:r>
              <a:rPr lang="en-US" sz="3200" dirty="0" smtClean="0"/>
              <a:t>outperform both </a:t>
            </a:r>
            <a:r>
              <a:rPr lang="en-US" sz="3200" dirty="0" smtClean="0"/>
              <a:t>baselines</a:t>
            </a:r>
          </a:p>
          <a:p>
            <a:pPr marL="742950" lvl="1" indent="-285750">
              <a:buFont typeface="Arial" panose="020B0604020202020204" pitchFamily="34" charset="0"/>
              <a:buChar char="•"/>
            </a:pPr>
            <a:r>
              <a:rPr lang="en-US" sz="3200" dirty="0"/>
              <a:t>v</a:t>
            </a:r>
            <a:r>
              <a:rPr lang="en-US" sz="3200" dirty="0" smtClean="0"/>
              <a:t>alidity plus increased r</a:t>
            </a:r>
            <a:r>
              <a:rPr lang="en-US" sz="3200" dirty="0" smtClean="0"/>
              <a:t>eliability!</a:t>
            </a:r>
          </a:p>
        </p:txBody>
      </p:sp>
    </p:spTree>
    <p:extLst>
      <p:ext uri="{BB962C8B-B14F-4D97-AF65-F5344CB8AC3E}">
        <p14:creationId xmlns:p14="http://schemas.microsoft.com/office/powerpoint/2010/main" val="726580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t>
            </a:r>
            <a:endParaRPr lang="en-US" dirty="0"/>
          </a:p>
        </p:txBody>
      </p:sp>
      <p:sp>
        <p:nvSpPr>
          <p:cNvPr id="3" name="Content Placeholder 2"/>
          <p:cNvSpPr>
            <a:spLocks noGrp="1"/>
          </p:cNvSpPr>
          <p:nvPr>
            <p:ph idx="1"/>
          </p:nvPr>
        </p:nvSpPr>
        <p:spPr>
          <a:xfrm>
            <a:off x="213064" y="1600200"/>
            <a:ext cx="8732491" cy="4525963"/>
          </a:xfrm>
        </p:spPr>
        <p:txBody>
          <a:bodyPr>
            <a:normAutofit/>
          </a:bodyPr>
          <a:lstStyle/>
          <a:p>
            <a:r>
              <a:rPr lang="en-US" dirty="0" smtClean="0"/>
              <a:t>Removing features significantly degrades performance</a:t>
            </a:r>
          </a:p>
          <a:p>
            <a:r>
              <a:rPr lang="en-US" dirty="0" err="1" smtClean="0"/>
              <a:t>Wordcount</a:t>
            </a:r>
            <a:r>
              <a:rPr lang="en-US" dirty="0" smtClean="0"/>
              <a:t> is only useful for discriminating score 4 (where no rubric features were defined)</a:t>
            </a:r>
          </a:p>
          <a:p>
            <a:r>
              <a:rPr lang="en-US" dirty="0" smtClean="0"/>
              <a:t>Features also outperform baselines on essays from grades 6-8</a:t>
            </a:r>
          </a:p>
        </p:txBody>
      </p:sp>
      <p:sp>
        <p:nvSpPr>
          <p:cNvPr id="4" name="Slide Number Placeholder 3"/>
          <p:cNvSpPr>
            <a:spLocks noGrp="1"/>
          </p:cNvSpPr>
          <p:nvPr>
            <p:ph type="sldNum" sz="quarter" idx="12"/>
          </p:nvPr>
        </p:nvSpPr>
        <p:spPr/>
        <p:txBody>
          <a:bodyPr/>
          <a:lstStyle/>
          <a:p>
            <a:fld id="{ABBCCE4D-56E5-5249-B9AC-C5D511F41D9E}" type="slidenum">
              <a:rPr lang="en-US" smtClean="0"/>
              <a:pPr/>
              <a:t>31</a:t>
            </a:fld>
            <a:endParaRPr lang="en-US" dirty="0"/>
          </a:p>
        </p:txBody>
      </p:sp>
    </p:spTree>
    <p:extLst>
      <p:ext uri="{BB962C8B-B14F-4D97-AF65-F5344CB8AC3E}">
        <p14:creationId xmlns:p14="http://schemas.microsoft.com/office/powerpoint/2010/main" val="2492922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05"/>
            <a:ext cx="8229600" cy="1143000"/>
          </a:xfrm>
        </p:spPr>
        <p:txBody>
          <a:bodyPr/>
          <a:lstStyle/>
          <a:p>
            <a:r>
              <a:rPr lang="en-US" dirty="0" smtClean="0"/>
              <a:t>Additional Directions</a:t>
            </a:r>
            <a:endParaRPr lang="en-US" dirty="0"/>
          </a:p>
        </p:txBody>
      </p:sp>
      <p:sp>
        <p:nvSpPr>
          <p:cNvPr id="3" name="Content Placeholder 2"/>
          <p:cNvSpPr>
            <a:spLocks noGrp="1"/>
          </p:cNvSpPr>
          <p:nvPr>
            <p:ph idx="1"/>
          </p:nvPr>
        </p:nvSpPr>
        <p:spPr>
          <a:xfrm>
            <a:off x="132920" y="1225905"/>
            <a:ext cx="8777399" cy="4525963"/>
          </a:xfrm>
        </p:spPr>
        <p:txBody>
          <a:bodyPr>
            <a:normAutofit lnSpcReduction="10000"/>
          </a:bodyPr>
          <a:lstStyle/>
          <a:p>
            <a:r>
              <a:rPr lang="en-US" i="1" dirty="0" smtClean="0"/>
              <a:t>Coherence</a:t>
            </a:r>
            <a:r>
              <a:rPr lang="en-US" dirty="0" smtClean="0"/>
              <a:t> of evidence (</a:t>
            </a:r>
            <a:r>
              <a:rPr lang="en-US" b="1" i="1" dirty="0" smtClean="0"/>
              <a:t>Organization</a:t>
            </a:r>
            <a:r>
              <a:rPr lang="en-US" dirty="0" smtClean="0"/>
              <a:t> rubric)</a:t>
            </a:r>
          </a:p>
          <a:p>
            <a:pPr lvl="1"/>
            <a:r>
              <a:rPr lang="en-US" dirty="0" smtClean="0"/>
              <a:t>topic-based (rather than lexical) methods</a:t>
            </a:r>
          </a:p>
          <a:p>
            <a:pPr lvl="2"/>
            <a:r>
              <a:rPr lang="en-US" dirty="0" smtClean="0"/>
              <a:t>topic grids, topic chains </a:t>
            </a:r>
            <a:r>
              <a:rPr lang="en-US" sz="2000" dirty="0" smtClean="0"/>
              <a:t>[</a:t>
            </a:r>
            <a:r>
              <a:rPr lang="en-US" sz="2000" dirty="0" err="1" smtClean="0"/>
              <a:t>Rahimi</a:t>
            </a:r>
            <a:r>
              <a:rPr lang="en-US" sz="2000" dirty="0"/>
              <a:t>, Litman, </a:t>
            </a:r>
            <a:r>
              <a:rPr lang="en-US" sz="2000" dirty="0" smtClean="0"/>
              <a:t>Wang &amp; </a:t>
            </a:r>
            <a:r>
              <a:rPr lang="en-US" sz="2000" dirty="0" err="1" smtClean="0"/>
              <a:t>Correnti</a:t>
            </a:r>
            <a:r>
              <a:rPr lang="en-US" sz="2000" dirty="0"/>
              <a:t>, 2015</a:t>
            </a:r>
            <a:r>
              <a:rPr lang="en-US" sz="2000" dirty="0" smtClean="0"/>
              <a:t>] </a:t>
            </a:r>
          </a:p>
          <a:p>
            <a:pPr lvl="2"/>
            <a:endParaRPr lang="en-US" dirty="0" smtClean="0"/>
          </a:p>
          <a:p>
            <a:r>
              <a:rPr lang="en-US" i="1" dirty="0" smtClean="0"/>
              <a:t>Automatic extraction </a:t>
            </a:r>
            <a:r>
              <a:rPr lang="en-US" dirty="0" smtClean="0"/>
              <a:t>of evidence from source </a:t>
            </a:r>
          </a:p>
          <a:p>
            <a:pPr lvl="1"/>
            <a:r>
              <a:rPr lang="en-US" dirty="0" smtClean="0"/>
              <a:t>replace expert knowledge with data-driven methods</a:t>
            </a:r>
          </a:p>
          <a:p>
            <a:pPr lvl="2"/>
            <a:r>
              <a:rPr lang="en-US" dirty="0" smtClean="0"/>
              <a:t>LDA, turbo-topic </a:t>
            </a:r>
            <a:r>
              <a:rPr lang="en-US" sz="2000" dirty="0" smtClean="0"/>
              <a:t>[</a:t>
            </a:r>
            <a:r>
              <a:rPr lang="en-US" sz="2000" dirty="0" err="1" smtClean="0"/>
              <a:t>Rahimi</a:t>
            </a:r>
            <a:r>
              <a:rPr lang="en-US" sz="2000" dirty="0" smtClean="0"/>
              <a:t> and Litman, submitted]</a:t>
            </a:r>
          </a:p>
          <a:p>
            <a:pPr lvl="2"/>
            <a:endParaRPr lang="en-US" dirty="0"/>
          </a:p>
          <a:p>
            <a:r>
              <a:rPr lang="en-US" i="1" dirty="0" smtClean="0"/>
              <a:t>Domain adaptation </a:t>
            </a:r>
            <a:r>
              <a:rPr lang="en-US" dirty="0" smtClean="0"/>
              <a:t>across grade-levels</a:t>
            </a:r>
            <a:endParaRPr lang="en-US" dirty="0" smtClean="0">
              <a:solidFill>
                <a:srgbClr val="0000FF"/>
              </a:solidFill>
            </a:endParaRPr>
          </a:p>
        </p:txBody>
      </p:sp>
    </p:spTree>
    <p:extLst>
      <p:ext uri="{BB962C8B-B14F-4D97-AF65-F5344CB8AC3E}">
        <p14:creationId xmlns:p14="http://schemas.microsoft.com/office/powerpoint/2010/main" val="3847155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457200" y="1807590"/>
            <a:ext cx="8229600" cy="4525963"/>
          </a:xfrm>
        </p:spPr>
        <p:txBody>
          <a:bodyPr/>
          <a:lstStyle/>
          <a:p>
            <a:r>
              <a:rPr lang="en-US" dirty="0" smtClean="0"/>
              <a:t>Argumentative Writing / Argument Mining</a:t>
            </a:r>
          </a:p>
          <a:p>
            <a:r>
              <a:rPr lang="en-US" dirty="0" smtClean="0"/>
              <a:t>Algorithms and Applications</a:t>
            </a:r>
          </a:p>
          <a:p>
            <a:pPr lvl="1"/>
            <a:r>
              <a:rPr lang="en-US" dirty="0"/>
              <a:t>Automated Writing Assessment</a:t>
            </a:r>
          </a:p>
          <a:p>
            <a:pPr lvl="1"/>
            <a:r>
              <a:rPr lang="en-US" b="1" i="1" dirty="0" smtClean="0"/>
              <a:t>Writing and Revision Analysis during Peer Review</a:t>
            </a:r>
          </a:p>
          <a:p>
            <a:r>
              <a:rPr lang="en-US" dirty="0" smtClean="0"/>
              <a:t>Summary and Current Directions</a:t>
            </a:r>
            <a:endParaRPr lang="en-US" dirty="0"/>
          </a:p>
        </p:txBody>
      </p:sp>
    </p:spTree>
    <p:extLst>
      <p:ext uri="{BB962C8B-B14F-4D97-AF65-F5344CB8AC3E}">
        <p14:creationId xmlns:p14="http://schemas.microsoft.com/office/powerpoint/2010/main" val="273813154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rgbClr val="00B0F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344123286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7" y="1269891"/>
            <a:ext cx="4256715" cy="5291213"/>
          </a:xfrm>
        </p:spPr>
        <p:txBody>
          <a:bodyPr>
            <a:noAutofit/>
          </a:bodyPr>
          <a:lstStyle/>
          <a:p>
            <a:pPr marL="0" indent="0">
              <a:buNone/>
            </a:pPr>
            <a:r>
              <a:rPr lang="en-US" sz="2800" dirty="0" smtClean="0">
                <a:solidFill>
                  <a:srgbClr val="0000FF"/>
                </a:solidFill>
              </a:rPr>
              <a:t>Written Essay Excerpt:</a:t>
            </a:r>
          </a:p>
          <a:p>
            <a:pPr marL="0" indent="0">
              <a:buNone/>
            </a:pPr>
            <a:r>
              <a:rPr lang="en-US" sz="2800" dirty="0" smtClean="0"/>
              <a:t>There </a:t>
            </a:r>
            <a:r>
              <a:rPr lang="en-US" sz="2800" dirty="0"/>
              <a:t>have been many studies which indicate that people do drive differently at different times of day and that it does have an impact on driving risk. Reimer et al (2007) found that time of day did influence driving speed, reaction time, and speed variability measures.</a:t>
            </a:r>
          </a:p>
        </p:txBody>
      </p:sp>
      <p:sp>
        <p:nvSpPr>
          <p:cNvPr id="5" name="Rectangle 4"/>
          <p:cNvSpPr/>
          <p:nvPr/>
        </p:nvSpPr>
        <p:spPr>
          <a:xfrm>
            <a:off x="0" y="176373"/>
            <a:ext cx="9144000" cy="584776"/>
          </a:xfrm>
          <a:prstGeom prst="rect">
            <a:avLst/>
          </a:prstGeom>
        </p:spPr>
        <p:txBody>
          <a:bodyPr wrap="square">
            <a:spAutoFit/>
          </a:bodyPr>
          <a:lstStyle/>
          <a:p>
            <a:pPr algn="ctr"/>
            <a:r>
              <a:rPr lang="en-US" sz="3200" b="1" dirty="0"/>
              <a:t>Audience </a:t>
            </a:r>
            <a:r>
              <a:rPr lang="en-US" sz="3200" b="1" dirty="0" smtClean="0"/>
              <a:t>Participation: Argument Mining</a:t>
            </a:r>
            <a:endParaRPr lang="en-US" sz="3200" b="1" dirty="0"/>
          </a:p>
        </p:txBody>
      </p:sp>
      <p:sp>
        <p:nvSpPr>
          <p:cNvPr id="6" name="Rectangle 5"/>
          <p:cNvSpPr/>
          <p:nvPr/>
        </p:nvSpPr>
        <p:spPr>
          <a:xfrm>
            <a:off x="4574206" y="1269891"/>
            <a:ext cx="4569794" cy="5262980"/>
          </a:xfrm>
          <a:prstGeom prst="rect">
            <a:avLst/>
          </a:prstGeom>
        </p:spPr>
        <p:txBody>
          <a:bodyPr wrap="square">
            <a:spAutoFit/>
          </a:bodyPr>
          <a:lstStyle/>
          <a:p>
            <a:r>
              <a:rPr lang="en-US" sz="2800" dirty="0" smtClean="0">
                <a:solidFill>
                  <a:srgbClr val="0000FF"/>
                </a:solidFill>
              </a:rPr>
              <a:t>Argument Ontology:</a:t>
            </a:r>
          </a:p>
          <a:p>
            <a:endParaRPr lang="en-US" sz="2800" dirty="0" smtClean="0">
              <a:solidFill>
                <a:srgbClr val="0000FF"/>
              </a:solidFill>
            </a:endParaRPr>
          </a:p>
          <a:p>
            <a:r>
              <a:rPr lang="en-US" sz="2800" dirty="0" smtClean="0">
                <a:solidFill>
                  <a:srgbClr val="FFC000"/>
                </a:solidFill>
              </a:rPr>
              <a:t>Components</a:t>
            </a:r>
          </a:p>
          <a:p>
            <a:pPr marL="914400" lvl="1" indent="-457200">
              <a:buFont typeface="Arial"/>
              <a:buChar char="•"/>
            </a:pPr>
            <a:r>
              <a:rPr lang="en-US" sz="2800" dirty="0" smtClean="0"/>
              <a:t>Current Study</a:t>
            </a:r>
          </a:p>
          <a:p>
            <a:pPr marL="914400" lvl="1" indent="-457200">
              <a:buFont typeface="Arial"/>
              <a:buChar char="•"/>
            </a:pPr>
            <a:r>
              <a:rPr lang="en-US" sz="2800" dirty="0" smtClean="0"/>
              <a:t>Hypothesis</a:t>
            </a:r>
          </a:p>
          <a:p>
            <a:pPr marL="914400" lvl="1" indent="-457200">
              <a:buFont typeface="Arial"/>
              <a:buChar char="•"/>
            </a:pPr>
            <a:r>
              <a:rPr lang="en-US" sz="2800" dirty="0" smtClean="0"/>
              <a:t>Claim</a:t>
            </a:r>
          </a:p>
          <a:p>
            <a:pPr marL="914400" lvl="1" indent="-457200">
              <a:buFont typeface="Arial"/>
              <a:buChar char="•"/>
            </a:pPr>
            <a:r>
              <a:rPr lang="en-US" sz="2800" dirty="0" smtClean="0"/>
              <a:t>Citation</a:t>
            </a:r>
          </a:p>
          <a:p>
            <a:r>
              <a:rPr lang="en-US" sz="2800" dirty="0" smtClean="0">
                <a:solidFill>
                  <a:srgbClr val="FFC000"/>
                </a:solidFill>
              </a:rPr>
              <a:t>Relations</a:t>
            </a:r>
          </a:p>
          <a:p>
            <a:pPr marL="914400" lvl="1" indent="-457200">
              <a:buFont typeface="Arial"/>
              <a:buChar char="•"/>
            </a:pPr>
            <a:r>
              <a:rPr lang="en-US" sz="2800" dirty="0" smtClean="0"/>
              <a:t>Supports</a:t>
            </a:r>
          </a:p>
          <a:p>
            <a:pPr marL="914400" lvl="1" indent="-457200">
              <a:buFont typeface="Arial"/>
              <a:buChar char="•"/>
            </a:pPr>
            <a:r>
              <a:rPr lang="en-US" sz="2800" dirty="0" smtClean="0"/>
              <a:t>Opposes</a:t>
            </a:r>
          </a:p>
          <a:p>
            <a:endParaRPr lang="en-US" sz="2800" dirty="0" smtClean="0"/>
          </a:p>
          <a:p>
            <a:endParaRPr lang="en-US" sz="2800" dirty="0"/>
          </a:p>
        </p:txBody>
      </p:sp>
    </p:spTree>
    <p:extLst>
      <p:ext uri="{BB962C8B-B14F-4D97-AF65-F5344CB8AC3E}">
        <p14:creationId xmlns:p14="http://schemas.microsoft.com/office/powerpoint/2010/main" val="241650329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7" y="1269891"/>
            <a:ext cx="4256715" cy="5291213"/>
          </a:xfrm>
        </p:spPr>
        <p:txBody>
          <a:bodyPr>
            <a:noAutofit/>
          </a:bodyPr>
          <a:lstStyle/>
          <a:p>
            <a:pPr marL="0" indent="0">
              <a:buNone/>
            </a:pPr>
            <a:r>
              <a:rPr lang="en-US" sz="2800" dirty="0" smtClean="0">
                <a:solidFill>
                  <a:srgbClr val="0000FF"/>
                </a:solidFill>
              </a:rPr>
              <a:t>Written Essay Excerpt:</a:t>
            </a:r>
          </a:p>
          <a:p>
            <a:pPr marL="0" indent="0">
              <a:buNone/>
            </a:pPr>
            <a:r>
              <a:rPr lang="en-US" sz="2800" dirty="0" smtClean="0">
                <a:solidFill>
                  <a:srgbClr val="FF0000"/>
                </a:solidFill>
              </a:rPr>
              <a:t>There </a:t>
            </a:r>
            <a:r>
              <a:rPr lang="en-US" sz="2800" dirty="0">
                <a:solidFill>
                  <a:srgbClr val="FF0000"/>
                </a:solidFill>
              </a:rPr>
              <a:t>have been many studies which indicate that people do drive differently at different times of day and that it does have an impact on driving risk. </a:t>
            </a:r>
            <a:r>
              <a:rPr lang="en-US" sz="2800" dirty="0">
                <a:solidFill>
                  <a:srgbClr val="0070C0"/>
                </a:solidFill>
              </a:rPr>
              <a:t>Reimer et al (2007) found that time of day did influence driving speed, reaction time, and speed variability measures.</a:t>
            </a:r>
          </a:p>
        </p:txBody>
      </p:sp>
      <p:sp>
        <p:nvSpPr>
          <p:cNvPr id="5" name="Rectangle 4"/>
          <p:cNvSpPr/>
          <p:nvPr/>
        </p:nvSpPr>
        <p:spPr>
          <a:xfrm>
            <a:off x="0" y="176373"/>
            <a:ext cx="9144000" cy="584776"/>
          </a:xfrm>
          <a:prstGeom prst="rect">
            <a:avLst/>
          </a:prstGeom>
        </p:spPr>
        <p:txBody>
          <a:bodyPr wrap="square">
            <a:spAutoFit/>
          </a:bodyPr>
          <a:lstStyle/>
          <a:p>
            <a:pPr algn="ctr"/>
            <a:r>
              <a:rPr lang="en-US" sz="3200" b="1" dirty="0"/>
              <a:t>Audience </a:t>
            </a:r>
            <a:r>
              <a:rPr lang="en-US" sz="3200" b="1" dirty="0" smtClean="0"/>
              <a:t>Participation: Argument Mining</a:t>
            </a:r>
            <a:endParaRPr lang="en-US" sz="3200" b="1" dirty="0"/>
          </a:p>
        </p:txBody>
      </p:sp>
      <p:sp>
        <p:nvSpPr>
          <p:cNvPr id="6" name="Rectangle 5"/>
          <p:cNvSpPr/>
          <p:nvPr/>
        </p:nvSpPr>
        <p:spPr>
          <a:xfrm>
            <a:off x="4574206" y="1269891"/>
            <a:ext cx="4569794" cy="5262980"/>
          </a:xfrm>
          <a:prstGeom prst="rect">
            <a:avLst/>
          </a:prstGeom>
        </p:spPr>
        <p:txBody>
          <a:bodyPr wrap="square">
            <a:spAutoFit/>
          </a:bodyPr>
          <a:lstStyle/>
          <a:p>
            <a:r>
              <a:rPr lang="en-US" sz="2800" dirty="0" smtClean="0">
                <a:solidFill>
                  <a:srgbClr val="0000FF"/>
                </a:solidFill>
              </a:rPr>
              <a:t>Argument Ontology:</a:t>
            </a:r>
          </a:p>
          <a:p>
            <a:endParaRPr lang="en-US" sz="2800" dirty="0" smtClean="0">
              <a:solidFill>
                <a:srgbClr val="0000FF"/>
              </a:solidFill>
            </a:endParaRPr>
          </a:p>
          <a:p>
            <a:r>
              <a:rPr lang="en-US" sz="2800" dirty="0" smtClean="0">
                <a:solidFill>
                  <a:srgbClr val="FFC000"/>
                </a:solidFill>
              </a:rPr>
              <a:t>Components</a:t>
            </a:r>
          </a:p>
          <a:p>
            <a:pPr marL="914400" lvl="1" indent="-457200">
              <a:buFont typeface="Arial"/>
              <a:buChar char="•"/>
            </a:pPr>
            <a:r>
              <a:rPr lang="en-US" sz="2800" dirty="0" smtClean="0"/>
              <a:t>Current Study</a:t>
            </a:r>
          </a:p>
          <a:p>
            <a:pPr marL="914400" lvl="1" indent="-457200">
              <a:buFont typeface="Arial"/>
              <a:buChar char="•"/>
            </a:pPr>
            <a:r>
              <a:rPr lang="en-US" sz="2800" dirty="0" smtClean="0"/>
              <a:t>Hypothesis</a:t>
            </a:r>
          </a:p>
          <a:p>
            <a:pPr marL="914400" lvl="1" indent="-457200">
              <a:buFont typeface="Arial"/>
              <a:buChar char="•"/>
            </a:pPr>
            <a:r>
              <a:rPr lang="en-US" sz="2800" b="1" i="1" dirty="0" smtClean="0">
                <a:solidFill>
                  <a:srgbClr val="FF0000"/>
                </a:solidFill>
              </a:rPr>
              <a:t>Claim</a:t>
            </a:r>
          </a:p>
          <a:p>
            <a:pPr marL="914400" lvl="1" indent="-457200">
              <a:buFont typeface="Arial"/>
              <a:buChar char="•"/>
            </a:pPr>
            <a:r>
              <a:rPr lang="en-US" sz="2800" b="1" i="1" dirty="0" smtClean="0">
                <a:solidFill>
                  <a:srgbClr val="0070C0"/>
                </a:solidFill>
              </a:rPr>
              <a:t>Citation</a:t>
            </a:r>
          </a:p>
          <a:p>
            <a:r>
              <a:rPr lang="en-US" sz="2800" dirty="0" smtClean="0">
                <a:solidFill>
                  <a:srgbClr val="FFC000"/>
                </a:solidFill>
              </a:rPr>
              <a:t>Relations</a:t>
            </a:r>
          </a:p>
          <a:p>
            <a:pPr marL="914400" lvl="1" indent="-457200">
              <a:buFont typeface="Arial"/>
              <a:buChar char="•"/>
            </a:pPr>
            <a:r>
              <a:rPr lang="en-US" sz="2800" b="1" i="1" dirty="0" smtClean="0">
                <a:solidFill>
                  <a:srgbClr val="00B050"/>
                </a:solidFill>
              </a:rPr>
              <a:t>Supports</a:t>
            </a:r>
          </a:p>
          <a:p>
            <a:pPr marL="914400" lvl="1" indent="-457200">
              <a:buFont typeface="Arial"/>
              <a:buChar char="•"/>
            </a:pPr>
            <a:r>
              <a:rPr lang="en-US" sz="2800" dirty="0" smtClean="0"/>
              <a:t>Opposes</a:t>
            </a:r>
          </a:p>
          <a:p>
            <a:endParaRPr lang="en-US" sz="2800" dirty="0" smtClean="0"/>
          </a:p>
          <a:p>
            <a:endParaRPr lang="en-US" sz="2800" dirty="0"/>
          </a:p>
        </p:txBody>
      </p:sp>
    </p:spTree>
    <p:extLst>
      <p:ext uri="{BB962C8B-B14F-4D97-AF65-F5344CB8AC3E}">
        <p14:creationId xmlns:p14="http://schemas.microsoft.com/office/powerpoint/2010/main" val="39426269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68"/>
            <a:ext cx="9144001" cy="607231"/>
          </a:xfrm>
        </p:spPr>
        <p:txBody>
          <a:bodyPr>
            <a:noAutofit/>
          </a:bodyPr>
          <a:lstStyle/>
          <a:p>
            <a:r>
              <a:rPr lang="en-US" sz="3200" b="1" dirty="0" smtClean="0"/>
              <a:t>Audience Participation:  Essay Scoring (1 or 4?) </a:t>
            </a:r>
            <a:endParaRPr lang="en-US" sz="3200" b="1" dirty="0"/>
          </a:p>
        </p:txBody>
      </p:sp>
      <p:sp>
        <p:nvSpPr>
          <p:cNvPr id="3" name="Content Placeholder 2"/>
          <p:cNvSpPr>
            <a:spLocks noGrp="1"/>
          </p:cNvSpPr>
          <p:nvPr>
            <p:ph idx="1"/>
          </p:nvPr>
        </p:nvSpPr>
        <p:spPr>
          <a:xfrm>
            <a:off x="0" y="540880"/>
            <a:ext cx="9143999" cy="6317120"/>
          </a:xfrm>
        </p:spPr>
        <p:txBody>
          <a:bodyPr>
            <a:noAutofit/>
          </a:bodyPr>
          <a:lstStyle/>
          <a:p>
            <a:pPr marL="0" indent="0">
              <a:buNone/>
            </a:pPr>
            <a:r>
              <a:rPr lang="en-US" sz="1800" b="1" dirty="0"/>
              <a:t>Human Argument </a:t>
            </a:r>
            <a:r>
              <a:rPr lang="en-US" sz="1800" b="1" dirty="0" smtClean="0"/>
              <a:t>Mining</a:t>
            </a:r>
            <a:endParaRPr lang="en-US" sz="1800" b="1" dirty="0"/>
          </a:p>
          <a:p>
            <a:r>
              <a:rPr lang="en-US" sz="1800" b="1" dirty="0">
                <a:solidFill>
                  <a:schemeClr val="accent6">
                    <a:lumMod val="60000"/>
                    <a:lumOff val="40000"/>
                  </a:schemeClr>
                </a:solidFill>
              </a:rPr>
              <a:t>Hypothesis: 1, </a:t>
            </a:r>
            <a:r>
              <a:rPr lang="en-US" sz="1800" b="1" dirty="0">
                <a:solidFill>
                  <a:schemeClr val="accent3">
                    <a:lumMod val="75000"/>
                  </a:schemeClr>
                </a:solidFill>
              </a:rPr>
              <a:t>Supports: 2, </a:t>
            </a:r>
            <a:r>
              <a:rPr lang="en-US" sz="1800" b="1" dirty="0">
                <a:solidFill>
                  <a:srgbClr val="FF6600"/>
                </a:solidFill>
              </a:rPr>
              <a:t>Opposes: 1, </a:t>
            </a:r>
            <a:r>
              <a:rPr lang="en-US" sz="1800" b="1" dirty="0">
                <a:solidFill>
                  <a:srgbClr val="0000FF"/>
                </a:solidFill>
              </a:rPr>
              <a:t>Citation: 7 (6 unique)</a:t>
            </a:r>
          </a:p>
          <a:p>
            <a:pPr marL="0" indent="0">
              <a:buNone/>
            </a:pPr>
            <a:endParaRPr lang="en-US" sz="1200" dirty="0" smtClean="0"/>
          </a:p>
          <a:p>
            <a:pPr marL="0" indent="0">
              <a:buNone/>
            </a:pPr>
            <a:r>
              <a:rPr lang="en-US" sz="1200" dirty="0" smtClean="0"/>
              <a:t>Frequently</a:t>
            </a:r>
            <a:r>
              <a:rPr lang="en-US" sz="1200" dirty="0"/>
              <a:t>, people encounter situations in their environment where they can either choose to be </a:t>
            </a:r>
            <a:r>
              <a:rPr lang="en-US" sz="1200" dirty="0" err="1"/>
              <a:t>prosocial</a:t>
            </a:r>
            <a:r>
              <a:rPr lang="en-US" sz="1200" dirty="0"/>
              <a:t> or antisocial. It is therefore of great importance to study what makes people choose either response. Previous research has indicated that as group size increases, </a:t>
            </a:r>
            <a:r>
              <a:rPr lang="en-US" sz="1200" dirty="0" err="1"/>
              <a:t>prosocial</a:t>
            </a:r>
            <a:r>
              <a:rPr lang="en-US" sz="1200" dirty="0"/>
              <a:t> responses decrease, a phenomenon known as the bystander effect </a:t>
            </a:r>
            <a:r>
              <a:rPr lang="en-US" sz="1200" dirty="0" smtClean="0">
                <a:solidFill>
                  <a:srgbClr val="0000FF"/>
                </a:solidFill>
              </a:rPr>
              <a:t>(</a:t>
            </a:r>
            <a:r>
              <a:rPr lang="en-US" sz="1200" b="1" dirty="0">
                <a:solidFill>
                  <a:srgbClr val="0000FF"/>
                </a:solidFill>
              </a:rPr>
              <a:t>Fischer, Krueger, </a:t>
            </a:r>
            <a:r>
              <a:rPr lang="en-US" sz="1200" b="1" dirty="0" err="1">
                <a:solidFill>
                  <a:srgbClr val="0000FF"/>
                </a:solidFill>
              </a:rPr>
              <a:t>Greitemeyer</a:t>
            </a:r>
            <a:r>
              <a:rPr lang="en-US" sz="1200" b="1" dirty="0">
                <a:solidFill>
                  <a:srgbClr val="0000FF"/>
                </a:solidFill>
              </a:rPr>
              <a:t>, </a:t>
            </a:r>
            <a:r>
              <a:rPr lang="en-US" sz="1200" b="1" dirty="0" err="1">
                <a:solidFill>
                  <a:srgbClr val="0000FF"/>
                </a:solidFill>
              </a:rPr>
              <a:t>Vogrincic</a:t>
            </a:r>
            <a:r>
              <a:rPr lang="en-US" sz="1200" b="1" dirty="0">
                <a:solidFill>
                  <a:srgbClr val="0000FF"/>
                </a:solidFill>
              </a:rPr>
              <a:t>, </a:t>
            </a:r>
            <a:r>
              <a:rPr lang="en-US" sz="1200" b="1" dirty="0" err="1">
                <a:solidFill>
                  <a:srgbClr val="0000FF"/>
                </a:solidFill>
              </a:rPr>
              <a:t>Kastenmuller</a:t>
            </a:r>
            <a:r>
              <a:rPr lang="en-US" sz="1200" b="1" dirty="0">
                <a:solidFill>
                  <a:srgbClr val="0000FF"/>
                </a:solidFill>
              </a:rPr>
              <a:t>, Frey, </a:t>
            </a:r>
            <a:r>
              <a:rPr lang="en-US" sz="1200" b="1" dirty="0" err="1">
                <a:solidFill>
                  <a:srgbClr val="0000FF"/>
                </a:solidFill>
              </a:rPr>
              <a:t>Heene</a:t>
            </a:r>
            <a:r>
              <a:rPr lang="en-US" sz="1200" b="1" dirty="0">
                <a:solidFill>
                  <a:srgbClr val="0000FF"/>
                </a:solidFill>
              </a:rPr>
              <a:t>, </a:t>
            </a:r>
            <a:r>
              <a:rPr lang="en-US" sz="1200" b="1" dirty="0" err="1">
                <a:solidFill>
                  <a:srgbClr val="0000FF"/>
                </a:solidFill>
              </a:rPr>
              <a:t>Wicher</a:t>
            </a:r>
            <a:r>
              <a:rPr lang="en-US" sz="1200" b="1" dirty="0">
                <a:solidFill>
                  <a:srgbClr val="0000FF"/>
                </a:solidFill>
              </a:rPr>
              <a:t>, </a:t>
            </a:r>
            <a:r>
              <a:rPr lang="en-US" sz="1200" b="1" dirty="0" err="1">
                <a:solidFill>
                  <a:srgbClr val="0000FF"/>
                </a:solidFill>
              </a:rPr>
              <a:t>Kainbacher</a:t>
            </a:r>
            <a:r>
              <a:rPr lang="en-US" sz="1200" b="1" dirty="0">
                <a:solidFill>
                  <a:srgbClr val="0000FF"/>
                </a:solidFill>
              </a:rPr>
              <a:t>, 2011).</a:t>
            </a:r>
            <a:r>
              <a:rPr lang="en-US" sz="1200" dirty="0">
                <a:solidFill>
                  <a:srgbClr val="0000FF"/>
                </a:solidFill>
              </a:rPr>
              <a:t> </a:t>
            </a:r>
            <a:r>
              <a:rPr lang="en-US" sz="1200" dirty="0" smtClean="0"/>
              <a:t>In </a:t>
            </a:r>
            <a:r>
              <a:rPr lang="en-US" sz="1200" dirty="0"/>
              <a:t>our particular study, a participant sneezed on an elevator and noted whether or not somebody had a nice response such as “God bless you.” The nice response would be equivalent to a </a:t>
            </a:r>
            <a:r>
              <a:rPr lang="en-US" sz="1200" dirty="0" err="1"/>
              <a:t>prosocial</a:t>
            </a:r>
            <a:r>
              <a:rPr lang="en-US" sz="1200" dirty="0"/>
              <a:t> behavior. The results of this study can give insight into what makes people more or less likely to engage in </a:t>
            </a:r>
            <a:r>
              <a:rPr lang="en-US" sz="1200" dirty="0" err="1"/>
              <a:t>prosocial</a:t>
            </a:r>
            <a:r>
              <a:rPr lang="en-US" sz="1200" dirty="0"/>
              <a:t> behavior in different situations, so this study has good external validity. This research topic is worth of study because the results may show how likely people are to help others in a more critical situation, such as somebody getting mugged, etc. It is important to realize that sneezing on an elevator is not necessarily a dangerous situation to act </a:t>
            </a:r>
            <a:r>
              <a:rPr lang="en-US" sz="1200" dirty="0" err="1"/>
              <a:t>prosocially</a:t>
            </a:r>
            <a:r>
              <a:rPr lang="en-US" sz="1200" dirty="0"/>
              <a:t> in, but the result will lead to a better understanding of whether or not gender and group size contribute to </a:t>
            </a:r>
            <a:r>
              <a:rPr lang="en-US" sz="1200" dirty="0" err="1"/>
              <a:t>prosocial</a:t>
            </a:r>
            <a:r>
              <a:rPr lang="en-US" sz="1200" dirty="0"/>
              <a:t> responses</a:t>
            </a:r>
            <a:r>
              <a:rPr lang="en-US" sz="1200" dirty="0" smtClean="0"/>
              <a:t>. </a:t>
            </a:r>
          </a:p>
          <a:p>
            <a:pPr marL="0" indent="0">
              <a:buNone/>
            </a:pPr>
            <a:r>
              <a:rPr lang="en-US" sz="1200" b="1" dirty="0" smtClean="0">
                <a:solidFill>
                  <a:schemeClr val="accent3">
                    <a:lumMod val="75000"/>
                  </a:schemeClr>
                </a:solidFill>
              </a:rPr>
              <a:t>Previous </a:t>
            </a:r>
            <a:r>
              <a:rPr lang="en-US" sz="1200" b="1" dirty="0">
                <a:solidFill>
                  <a:schemeClr val="accent3">
                    <a:lumMod val="75000"/>
                  </a:schemeClr>
                </a:solidFill>
              </a:rPr>
              <a:t>research has shown that females seem to be more likely to engage in </a:t>
            </a:r>
            <a:r>
              <a:rPr lang="en-US" sz="1200" b="1" dirty="0" err="1">
                <a:solidFill>
                  <a:schemeClr val="accent3">
                    <a:lumMod val="75000"/>
                  </a:schemeClr>
                </a:solidFill>
              </a:rPr>
              <a:t>prosocial</a:t>
            </a:r>
            <a:r>
              <a:rPr lang="en-US" sz="1200" b="1" dirty="0">
                <a:solidFill>
                  <a:schemeClr val="accent3">
                    <a:lumMod val="75000"/>
                  </a:schemeClr>
                </a:solidFill>
              </a:rPr>
              <a:t> behavior as distance decreases,</a:t>
            </a:r>
            <a:r>
              <a:rPr lang="en-US" sz="1200" b="1" dirty="0">
                <a:solidFill>
                  <a:srgbClr val="0000FF"/>
                </a:solidFill>
              </a:rPr>
              <a:t> </a:t>
            </a:r>
            <a:r>
              <a:rPr lang="en-US" sz="1200" dirty="0" smtClean="0"/>
              <a:t>and</a:t>
            </a:r>
            <a:r>
              <a:rPr lang="en-US" sz="1200" dirty="0" smtClean="0">
                <a:solidFill>
                  <a:srgbClr val="0000FF"/>
                </a:solidFill>
              </a:rPr>
              <a:t> </a:t>
            </a:r>
            <a:r>
              <a:rPr lang="en-US" sz="1200" dirty="0"/>
              <a:t>this correlates to the hypothesis of this particular study </a:t>
            </a:r>
            <a:r>
              <a:rPr lang="en-US" sz="1200" b="1" dirty="0" smtClean="0">
                <a:solidFill>
                  <a:srgbClr val="0000FF"/>
                </a:solidFill>
              </a:rPr>
              <a:t>(</a:t>
            </a:r>
            <a:r>
              <a:rPr lang="en-US" sz="1200" b="1" dirty="0">
                <a:solidFill>
                  <a:srgbClr val="0000FF"/>
                </a:solidFill>
              </a:rPr>
              <a:t>McCullough, </a:t>
            </a:r>
            <a:r>
              <a:rPr lang="en-US" sz="1200" b="1" dirty="0" err="1">
                <a:solidFill>
                  <a:srgbClr val="0000FF"/>
                </a:solidFill>
              </a:rPr>
              <a:t>Tabak</a:t>
            </a:r>
            <a:r>
              <a:rPr lang="en-US" sz="1200" b="1" dirty="0">
                <a:solidFill>
                  <a:srgbClr val="0000FF"/>
                </a:solidFill>
              </a:rPr>
              <a:t>, 2010).</a:t>
            </a:r>
            <a:r>
              <a:rPr lang="en-US" sz="1200" dirty="0">
                <a:solidFill>
                  <a:srgbClr val="0000FF"/>
                </a:solidFill>
              </a:rPr>
              <a:t> </a:t>
            </a:r>
            <a:r>
              <a:rPr lang="en-US" sz="1200" dirty="0" smtClean="0"/>
              <a:t>From </a:t>
            </a:r>
            <a:r>
              <a:rPr lang="en-US" sz="1200" dirty="0"/>
              <a:t>this same previous research, it seems that females are more likely to do this because females tend to behave in more altruistic ways than males. In other words, females should give a nice response to a sneeze more often than males, and this was part of our hypothesis. Previous research has also indicated that people who have the knowledge of how to behave </a:t>
            </a:r>
            <a:r>
              <a:rPr lang="en-US" sz="1200" dirty="0" err="1"/>
              <a:t>prosocially</a:t>
            </a:r>
            <a:r>
              <a:rPr lang="en-US" sz="1200" dirty="0"/>
              <a:t> in a particular situation are more likely to do so </a:t>
            </a:r>
            <a:r>
              <a:rPr lang="en-US" sz="1200" b="1" dirty="0" smtClean="0">
                <a:solidFill>
                  <a:srgbClr val="0000FF"/>
                </a:solidFill>
              </a:rPr>
              <a:t>(</a:t>
            </a:r>
            <a:r>
              <a:rPr lang="en-US" sz="1200" b="1" dirty="0">
                <a:solidFill>
                  <a:srgbClr val="0000FF"/>
                </a:solidFill>
              </a:rPr>
              <a:t>Anker, </a:t>
            </a:r>
            <a:r>
              <a:rPr lang="en-US" sz="1200" b="1" dirty="0" err="1">
                <a:solidFill>
                  <a:srgbClr val="0000FF"/>
                </a:solidFill>
              </a:rPr>
              <a:t>Feeley</a:t>
            </a:r>
            <a:r>
              <a:rPr lang="en-US" sz="1200" b="1" dirty="0">
                <a:solidFill>
                  <a:srgbClr val="0000FF"/>
                </a:solidFill>
              </a:rPr>
              <a:t>, 2011)</a:t>
            </a:r>
            <a:r>
              <a:rPr lang="en-US" sz="1200" b="1" dirty="0"/>
              <a:t>. </a:t>
            </a:r>
            <a:r>
              <a:rPr lang="en-US" sz="1200" dirty="0" smtClean="0"/>
              <a:t>If </a:t>
            </a:r>
            <a:r>
              <a:rPr lang="en-US" sz="1200" dirty="0"/>
              <a:t>somebody in the elevator is from a certain religion or has recently moved and is not aware of what to say after somebody sneezes, then they most likely will not give a response at all, and this was not considered when putting together the results of the study. This should have been important to consider because knowledge of what to say after a sneeze could be a confounding variable in the results. Lastly, previous studies have shown that moral frames often determine whether or not people will give a </a:t>
            </a:r>
            <a:r>
              <a:rPr lang="en-US" sz="1200" dirty="0" err="1"/>
              <a:t>prosocial</a:t>
            </a:r>
            <a:r>
              <a:rPr lang="en-US" sz="1200" dirty="0"/>
              <a:t> response </a:t>
            </a:r>
            <a:r>
              <a:rPr lang="en-US" sz="1200" b="1" dirty="0" smtClean="0">
                <a:solidFill>
                  <a:srgbClr val="0000FF"/>
                </a:solidFill>
              </a:rPr>
              <a:t>(</a:t>
            </a:r>
            <a:r>
              <a:rPr lang="en-US" sz="1200" b="1" dirty="0" err="1">
                <a:solidFill>
                  <a:srgbClr val="0000FF"/>
                </a:solidFill>
              </a:rPr>
              <a:t>Thornberg</a:t>
            </a:r>
            <a:r>
              <a:rPr lang="en-US" sz="1200" b="1" dirty="0">
                <a:solidFill>
                  <a:srgbClr val="0000FF"/>
                </a:solidFill>
              </a:rPr>
              <a:t>, 2010)</a:t>
            </a:r>
            <a:r>
              <a:rPr lang="en-US" sz="1200" dirty="0">
                <a:solidFill>
                  <a:srgbClr val="0000FF"/>
                </a:solidFill>
              </a:rPr>
              <a:t>. </a:t>
            </a:r>
            <a:r>
              <a:rPr lang="en-US" sz="1200" dirty="0" smtClean="0"/>
              <a:t>Overall</a:t>
            </a:r>
            <a:r>
              <a:rPr lang="en-US" sz="1200" dirty="0"/>
              <a:t>, the better somebody’s moral frames are, the more likely they are to give a </a:t>
            </a:r>
            <a:r>
              <a:rPr lang="en-US" sz="1200" dirty="0" err="1"/>
              <a:t>prosocial</a:t>
            </a:r>
            <a:r>
              <a:rPr lang="en-US" sz="1200" dirty="0"/>
              <a:t> response. This correlates to our particular study because the people who didn’t give a response could possibly have negative moral frames. A future experiment could study this and the results would be interesting and could give additional information about what makes people behave </a:t>
            </a:r>
            <a:r>
              <a:rPr lang="en-US" sz="1200" dirty="0" err="1"/>
              <a:t>prosocially</a:t>
            </a:r>
            <a:r>
              <a:rPr lang="en-US" sz="1200" dirty="0"/>
              <a:t>.</a:t>
            </a:r>
          </a:p>
          <a:p>
            <a:pPr marL="0" indent="0">
              <a:buNone/>
            </a:pPr>
            <a:r>
              <a:rPr lang="en-US" sz="1200" b="1" dirty="0" smtClean="0">
                <a:solidFill>
                  <a:schemeClr val="accent6">
                    <a:lumMod val="60000"/>
                    <a:lumOff val="40000"/>
                  </a:schemeClr>
                </a:solidFill>
              </a:rPr>
              <a:t>In </a:t>
            </a:r>
            <a:r>
              <a:rPr lang="en-US" sz="1200" b="1" dirty="0">
                <a:solidFill>
                  <a:schemeClr val="accent6">
                    <a:lumMod val="60000"/>
                    <a:lumOff val="40000"/>
                  </a:schemeClr>
                </a:solidFill>
              </a:rPr>
              <a:t>our study, it was hypothesized that as group size increased, the likelihood of a </a:t>
            </a:r>
            <a:r>
              <a:rPr lang="en-US" sz="1200" b="1" dirty="0" err="1">
                <a:solidFill>
                  <a:schemeClr val="accent6">
                    <a:lumMod val="60000"/>
                    <a:lumOff val="40000"/>
                  </a:schemeClr>
                </a:solidFill>
              </a:rPr>
              <a:t>prosocial</a:t>
            </a:r>
            <a:r>
              <a:rPr lang="en-US" sz="1200" b="1" dirty="0">
                <a:solidFill>
                  <a:schemeClr val="accent6">
                    <a:lumMod val="60000"/>
                    <a:lumOff val="40000"/>
                  </a:schemeClr>
                </a:solidFill>
              </a:rPr>
              <a:t> response would increase, and that females were more likely to give a </a:t>
            </a:r>
            <a:r>
              <a:rPr lang="en-US" sz="1200" b="1" dirty="0" err="1">
                <a:solidFill>
                  <a:schemeClr val="accent6">
                    <a:lumMod val="60000"/>
                    <a:lumOff val="40000"/>
                  </a:schemeClr>
                </a:solidFill>
              </a:rPr>
              <a:t>prosocial</a:t>
            </a:r>
            <a:r>
              <a:rPr lang="en-US" sz="1200" b="1" dirty="0">
                <a:solidFill>
                  <a:schemeClr val="accent6">
                    <a:lumMod val="60000"/>
                    <a:lumOff val="40000"/>
                  </a:schemeClr>
                </a:solidFill>
              </a:rPr>
              <a:t> response than </a:t>
            </a:r>
            <a:r>
              <a:rPr lang="en-US" sz="1200" b="1" dirty="0" smtClean="0">
                <a:solidFill>
                  <a:schemeClr val="accent6">
                    <a:lumMod val="60000"/>
                    <a:lumOff val="40000"/>
                  </a:schemeClr>
                </a:solidFill>
              </a:rPr>
              <a:t>males.</a:t>
            </a:r>
            <a:r>
              <a:rPr lang="en-US" sz="1200" dirty="0">
                <a:solidFill>
                  <a:srgbClr val="0000FF"/>
                </a:solidFill>
              </a:rPr>
              <a:t> </a:t>
            </a:r>
            <a:r>
              <a:rPr lang="en-US" sz="1200" b="1" dirty="0" smtClean="0">
                <a:solidFill>
                  <a:srgbClr val="0000FF"/>
                </a:solidFill>
              </a:rPr>
              <a:t>Previous </a:t>
            </a:r>
            <a:r>
              <a:rPr lang="en-US" sz="1200" b="1" dirty="0">
                <a:solidFill>
                  <a:srgbClr val="0000FF"/>
                </a:solidFill>
              </a:rPr>
              <a:t>research from McCullough, </a:t>
            </a:r>
            <a:r>
              <a:rPr lang="en-US" sz="1200" b="1" dirty="0" err="1">
                <a:solidFill>
                  <a:srgbClr val="0000FF"/>
                </a:solidFill>
              </a:rPr>
              <a:t>etc</a:t>
            </a:r>
            <a:r>
              <a:rPr lang="en-US" sz="1200" b="1" dirty="0">
                <a:solidFill>
                  <a:srgbClr val="0000FF"/>
                </a:solidFill>
              </a:rPr>
              <a:t> (2011) conflicted with the hypothesis that as group size increases, </a:t>
            </a:r>
            <a:r>
              <a:rPr lang="en-US" sz="1200" b="1" dirty="0" err="1">
                <a:solidFill>
                  <a:srgbClr val="0000FF"/>
                </a:solidFill>
              </a:rPr>
              <a:t>prosocial</a:t>
            </a:r>
            <a:r>
              <a:rPr lang="en-US" sz="1200" b="1" dirty="0">
                <a:solidFill>
                  <a:srgbClr val="0000FF"/>
                </a:solidFill>
              </a:rPr>
              <a:t> responses should </a:t>
            </a:r>
            <a:r>
              <a:rPr lang="en-US" sz="1200" b="1" dirty="0" smtClean="0">
                <a:solidFill>
                  <a:srgbClr val="0000FF"/>
                </a:solidFill>
              </a:rPr>
              <a:t>increase. McCullough’s </a:t>
            </a:r>
            <a:r>
              <a:rPr lang="en-US" sz="1200" b="1" dirty="0">
                <a:solidFill>
                  <a:srgbClr val="0000FF"/>
                </a:solidFill>
              </a:rPr>
              <a:t>study showed this to be the opposite </a:t>
            </a:r>
            <a:r>
              <a:rPr lang="en-US" sz="1200" dirty="0">
                <a:solidFill>
                  <a:srgbClr val="0000FF"/>
                </a:solidFill>
              </a:rPr>
              <a:t>– </a:t>
            </a:r>
            <a:r>
              <a:rPr lang="en-US" sz="1200" b="1" dirty="0" smtClean="0">
                <a:solidFill>
                  <a:srgbClr val="FF6600"/>
                </a:solidFill>
              </a:rPr>
              <a:t>as </a:t>
            </a:r>
            <a:r>
              <a:rPr lang="en-US" sz="1200" b="1" dirty="0">
                <a:solidFill>
                  <a:srgbClr val="FF6600"/>
                </a:solidFill>
              </a:rPr>
              <a:t>group size increases, </a:t>
            </a:r>
            <a:r>
              <a:rPr lang="en-US" sz="1200" b="1" dirty="0" err="1">
                <a:solidFill>
                  <a:srgbClr val="FF6600"/>
                </a:solidFill>
              </a:rPr>
              <a:t>prosocial</a:t>
            </a:r>
            <a:r>
              <a:rPr lang="en-US" sz="1200" b="1" dirty="0">
                <a:solidFill>
                  <a:srgbClr val="FF6600"/>
                </a:solidFill>
              </a:rPr>
              <a:t> behavior decreases, a phenomenon known as the bystander </a:t>
            </a:r>
            <a:r>
              <a:rPr lang="en-US" sz="1200" b="1" dirty="0" smtClean="0">
                <a:solidFill>
                  <a:srgbClr val="FF6600"/>
                </a:solidFill>
              </a:rPr>
              <a:t>effect.</a:t>
            </a:r>
            <a:r>
              <a:rPr lang="en-US" sz="1200" dirty="0">
                <a:solidFill>
                  <a:srgbClr val="0000FF"/>
                </a:solidFill>
              </a:rPr>
              <a:t> </a:t>
            </a:r>
            <a:r>
              <a:rPr lang="en-US" sz="1200" b="1" dirty="0" smtClean="0">
                <a:solidFill>
                  <a:schemeClr val="accent3">
                    <a:lumMod val="75000"/>
                  </a:schemeClr>
                </a:solidFill>
              </a:rPr>
              <a:t>Previous </a:t>
            </a:r>
            <a:r>
              <a:rPr lang="en-US" sz="1200" b="1" dirty="0">
                <a:solidFill>
                  <a:schemeClr val="accent3">
                    <a:lumMod val="75000"/>
                  </a:schemeClr>
                </a:solidFill>
              </a:rPr>
              <a:t>research about gender, however, showed that females are more likely to behave </a:t>
            </a:r>
            <a:r>
              <a:rPr lang="en-US" sz="1200" b="1" dirty="0" err="1">
                <a:solidFill>
                  <a:schemeClr val="accent3">
                    <a:lumMod val="75000"/>
                  </a:schemeClr>
                </a:solidFill>
              </a:rPr>
              <a:t>prosocially</a:t>
            </a:r>
            <a:r>
              <a:rPr lang="en-US" sz="1200" b="1" dirty="0">
                <a:solidFill>
                  <a:schemeClr val="accent3">
                    <a:lumMod val="75000"/>
                  </a:schemeClr>
                </a:solidFill>
              </a:rPr>
              <a:t> due to their nature and altruistic characteristics; </a:t>
            </a:r>
            <a:r>
              <a:rPr lang="en-US" sz="1200" dirty="0" smtClean="0"/>
              <a:t>this </a:t>
            </a:r>
            <a:r>
              <a:rPr lang="en-US" sz="1200" dirty="0"/>
              <a:t>evidence supports our </a:t>
            </a:r>
            <a:r>
              <a:rPr lang="en-US" sz="1200" b="1" dirty="0">
                <a:solidFill>
                  <a:srgbClr val="0000FF"/>
                </a:solidFill>
              </a:rPr>
              <a:t>hypothesis </a:t>
            </a:r>
            <a:r>
              <a:rPr lang="en-US" sz="1200" b="1" dirty="0" smtClean="0">
                <a:solidFill>
                  <a:srgbClr val="0000FF"/>
                </a:solidFill>
              </a:rPr>
              <a:t>(</a:t>
            </a:r>
            <a:r>
              <a:rPr lang="en-US" sz="1200" b="1" dirty="0">
                <a:solidFill>
                  <a:srgbClr val="0000FF"/>
                </a:solidFill>
              </a:rPr>
              <a:t>Levine, Cassidy, </a:t>
            </a:r>
            <a:r>
              <a:rPr lang="en-US" sz="1200" b="1" dirty="0" err="1">
                <a:solidFill>
                  <a:srgbClr val="0000FF"/>
                </a:solidFill>
              </a:rPr>
              <a:t>Jentzsch</a:t>
            </a:r>
            <a:r>
              <a:rPr lang="en-US" sz="1200" b="1" dirty="0">
                <a:solidFill>
                  <a:srgbClr val="0000FF"/>
                </a:solidFill>
              </a:rPr>
              <a:t>, 2010)</a:t>
            </a:r>
            <a:r>
              <a:rPr lang="en-US" sz="1200" b="1" dirty="0" smtClean="0">
                <a:solidFill>
                  <a:srgbClr val="0000FF"/>
                </a:solidFill>
              </a:rPr>
              <a:t>.</a:t>
            </a:r>
          </a:p>
          <a:p>
            <a:pPr marL="0" indent="0">
              <a:buNone/>
            </a:pPr>
            <a:endParaRPr lang="en-US" sz="1200" b="1" dirty="0">
              <a:solidFill>
                <a:srgbClr val="0000FF"/>
              </a:solidFill>
            </a:endParaRPr>
          </a:p>
          <a:p>
            <a:endParaRPr lang="en-US" sz="1600" dirty="0"/>
          </a:p>
          <a:p>
            <a:pPr marL="0" indent="0">
              <a:buNone/>
            </a:pPr>
            <a:endParaRPr lang="en-US" sz="1200" dirty="0"/>
          </a:p>
        </p:txBody>
      </p:sp>
    </p:spTree>
    <p:extLst>
      <p:ext uri="{BB962C8B-B14F-4D97-AF65-F5344CB8AC3E}">
        <p14:creationId xmlns:p14="http://schemas.microsoft.com/office/powerpoint/2010/main" val="394649984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7134"/>
            <a:ext cx="9143999" cy="6240865"/>
          </a:xfrm>
        </p:spPr>
        <p:txBody>
          <a:bodyPr>
            <a:noAutofit/>
          </a:bodyPr>
          <a:lstStyle/>
          <a:p>
            <a:pPr marL="0" indent="0">
              <a:buNone/>
            </a:pPr>
            <a:r>
              <a:rPr lang="en-US" sz="1600" dirty="0" smtClean="0">
                <a:cs typeface="Times New Roman" panose="02020603050405020304" pitchFamily="18" charset="0"/>
              </a:rPr>
              <a:t> </a:t>
            </a:r>
            <a:r>
              <a:rPr lang="en-US" sz="1600" b="1" dirty="0"/>
              <a:t>Human Argument Mining</a:t>
            </a:r>
          </a:p>
          <a:p>
            <a:r>
              <a:rPr lang="en-US" sz="1600" b="1" dirty="0">
                <a:solidFill>
                  <a:schemeClr val="accent6">
                    <a:lumMod val="60000"/>
                    <a:lumOff val="40000"/>
                  </a:schemeClr>
                </a:solidFill>
              </a:rPr>
              <a:t>Hypothesis: 1, </a:t>
            </a:r>
            <a:r>
              <a:rPr lang="en-US" sz="1600" b="1" dirty="0">
                <a:solidFill>
                  <a:schemeClr val="accent3">
                    <a:lumMod val="75000"/>
                  </a:schemeClr>
                </a:solidFill>
              </a:rPr>
              <a:t>Supports: 5, </a:t>
            </a:r>
            <a:r>
              <a:rPr lang="en-US" sz="1600" b="1" dirty="0">
                <a:solidFill>
                  <a:srgbClr val="FF6600"/>
                </a:solidFill>
              </a:rPr>
              <a:t>Opposes: </a:t>
            </a:r>
            <a:r>
              <a:rPr lang="en-US" sz="1600" b="1" dirty="0" smtClean="0">
                <a:solidFill>
                  <a:srgbClr val="FF6600"/>
                </a:solidFill>
              </a:rPr>
              <a:t>3, </a:t>
            </a:r>
            <a:r>
              <a:rPr lang="en-US" sz="1600" b="1" dirty="0">
                <a:solidFill>
                  <a:srgbClr val="0000FF"/>
                </a:solidFill>
              </a:rPr>
              <a:t>Citation: 15 (6 unique</a:t>
            </a:r>
            <a:r>
              <a:rPr lang="en-US" sz="1600" b="1" dirty="0" smtClean="0">
                <a:solidFill>
                  <a:srgbClr val="0000FF"/>
                </a:solidFill>
              </a:rPr>
              <a:t>)</a:t>
            </a:r>
            <a:endParaRPr lang="en-US" sz="1200" dirty="0">
              <a:ln>
                <a:solidFill>
                  <a:schemeClr val="tx1"/>
                </a:solidFill>
              </a:ln>
            </a:endParaRPr>
          </a:p>
          <a:p>
            <a:pPr marL="0" indent="0">
              <a:buNone/>
            </a:pPr>
            <a:r>
              <a:rPr lang="en-US" sz="1200" dirty="0" smtClean="0"/>
              <a:t>In </a:t>
            </a:r>
            <a:r>
              <a:rPr lang="en-US" sz="1200" dirty="0"/>
              <a:t>today’s tough </a:t>
            </a:r>
            <a:r>
              <a:rPr lang="en-US" sz="1200" dirty="0" smtClean="0"/>
              <a:t>economic </a:t>
            </a:r>
            <a:r>
              <a:rPr lang="en-US" sz="1200" dirty="0"/>
              <a:t>climate, any factors that may contribute to a successful business or enterprise have become increasingly important. One prevalently researched factor is </a:t>
            </a:r>
            <a:r>
              <a:rPr lang="en-US" sz="1200" dirty="0" err="1"/>
              <a:t>prosocial</a:t>
            </a:r>
            <a:r>
              <a:rPr lang="en-US" sz="1200" dirty="0"/>
              <a:t> behavior which is comparable to helping behaviors. Research has shown that </a:t>
            </a:r>
            <a:r>
              <a:rPr lang="en-US" sz="1200" dirty="0" err="1"/>
              <a:t>prosocial</a:t>
            </a:r>
            <a:r>
              <a:rPr lang="en-US" sz="1200" dirty="0"/>
              <a:t> behaviors have been associated with job satisfaction, productivity, and client satisfaction </a:t>
            </a:r>
            <a:r>
              <a:rPr lang="en-US" sz="1200" b="1" dirty="0" smtClean="0">
                <a:solidFill>
                  <a:srgbClr val="0000FF"/>
                </a:solidFill>
              </a:rPr>
              <a:t>(</a:t>
            </a:r>
            <a:r>
              <a:rPr lang="en-US" sz="1200" b="1" dirty="0" err="1" smtClean="0">
                <a:solidFill>
                  <a:srgbClr val="0000FF"/>
                </a:solidFill>
              </a:rPr>
              <a:t>Danzis</a:t>
            </a:r>
            <a:r>
              <a:rPr lang="en-US" sz="1200" b="1" dirty="0" smtClean="0">
                <a:solidFill>
                  <a:srgbClr val="0000FF"/>
                </a:solidFill>
              </a:rPr>
              <a:t> &amp; Stone-­‐Romero, 2009)</a:t>
            </a:r>
            <a:r>
              <a:rPr lang="en-US" sz="1200" dirty="0" smtClean="0"/>
              <a:t>. </a:t>
            </a:r>
            <a:r>
              <a:rPr lang="en-US" sz="1200" dirty="0"/>
              <a:t>Therefore the understanding of what situations support and encourage </a:t>
            </a:r>
            <a:r>
              <a:rPr lang="en-US" sz="1200" dirty="0" err="1"/>
              <a:t>prosocial</a:t>
            </a:r>
            <a:r>
              <a:rPr lang="en-US" sz="1200" dirty="0"/>
              <a:t> behaviors could be an asset to any manager or </a:t>
            </a:r>
            <a:r>
              <a:rPr lang="en-US" sz="1200" dirty="0" smtClean="0"/>
              <a:t>business (</a:t>
            </a:r>
            <a:r>
              <a:rPr lang="en-US" sz="1200" b="1" dirty="0" err="1">
                <a:solidFill>
                  <a:srgbClr val="0000FF"/>
                </a:solidFill>
              </a:rPr>
              <a:t>Danzis</a:t>
            </a:r>
            <a:r>
              <a:rPr lang="en-US" sz="1200" b="1" dirty="0">
                <a:solidFill>
                  <a:srgbClr val="0000FF"/>
                </a:solidFill>
              </a:rPr>
              <a:t> &amp; Stone-­‐ Romero, 2009)</a:t>
            </a:r>
            <a:r>
              <a:rPr lang="en-US" sz="1200" dirty="0" smtClean="0"/>
              <a:t>.</a:t>
            </a:r>
          </a:p>
          <a:p>
            <a:pPr marL="0" indent="0">
              <a:buNone/>
            </a:pPr>
            <a:r>
              <a:rPr lang="en-US" sz="1200" dirty="0" smtClean="0"/>
              <a:t>Previous </a:t>
            </a:r>
            <a:r>
              <a:rPr lang="en-US" sz="1200" dirty="0"/>
              <a:t>research has focused on relationships of </a:t>
            </a:r>
            <a:r>
              <a:rPr lang="en-US" sz="1200" dirty="0" err="1"/>
              <a:t>prosocial</a:t>
            </a:r>
            <a:r>
              <a:rPr lang="en-US" sz="1200" dirty="0"/>
              <a:t> behavior between gender and the effect of group size. With regards to gender, there has been much debate over whether females or males are inherently more </a:t>
            </a:r>
            <a:r>
              <a:rPr lang="en-US" sz="1200" dirty="0" err="1"/>
              <a:t>prosocial</a:t>
            </a:r>
            <a:r>
              <a:rPr lang="en-US" sz="1200" dirty="0"/>
              <a:t>. Research has been done on gender by implementing a training program on empathy with children in day care centers between the ages of 5-­‐6 </a:t>
            </a:r>
            <a:r>
              <a:rPr lang="en-US" sz="1200" b="1" dirty="0" err="1" smtClean="0">
                <a:solidFill>
                  <a:srgbClr val="0000FF"/>
                </a:solidFill>
              </a:rPr>
              <a:t>Kallipuska</a:t>
            </a:r>
            <a:r>
              <a:rPr lang="en-US" sz="1200" b="1" dirty="0">
                <a:solidFill>
                  <a:srgbClr val="0000FF"/>
                </a:solidFill>
              </a:rPr>
              <a:t>, 1991)</a:t>
            </a:r>
            <a:r>
              <a:rPr lang="en-US" sz="1200" b="1" dirty="0" smtClean="0">
                <a:solidFill>
                  <a:srgbClr val="0000FF"/>
                </a:solidFill>
              </a:rPr>
              <a:t>.</a:t>
            </a:r>
            <a:r>
              <a:rPr lang="en-US" sz="1200" dirty="0" smtClean="0"/>
              <a:t> </a:t>
            </a:r>
            <a:r>
              <a:rPr lang="en-US" sz="1200" b="1" dirty="0" smtClean="0">
                <a:solidFill>
                  <a:schemeClr val="accent3">
                    <a:lumMod val="75000"/>
                  </a:schemeClr>
                </a:solidFill>
              </a:rPr>
              <a:t>The </a:t>
            </a:r>
            <a:r>
              <a:rPr lang="en-US" sz="1200" b="1" dirty="0">
                <a:solidFill>
                  <a:schemeClr val="accent3">
                    <a:lumMod val="75000"/>
                  </a:schemeClr>
                </a:solidFill>
              </a:rPr>
              <a:t>results of this study concluded that females were more </a:t>
            </a:r>
            <a:r>
              <a:rPr lang="en-US" sz="1200" b="1" dirty="0" err="1">
                <a:solidFill>
                  <a:schemeClr val="accent3">
                    <a:lumMod val="75000"/>
                  </a:schemeClr>
                </a:solidFill>
              </a:rPr>
              <a:t>prosocial</a:t>
            </a:r>
            <a:r>
              <a:rPr lang="en-US" sz="1200" b="1" dirty="0">
                <a:solidFill>
                  <a:schemeClr val="accent3">
                    <a:lumMod val="75000"/>
                  </a:schemeClr>
                </a:solidFill>
              </a:rPr>
              <a:t> than males based on teacher </a:t>
            </a:r>
            <a:r>
              <a:rPr lang="en-US" sz="1200" b="1" dirty="0" smtClean="0">
                <a:solidFill>
                  <a:schemeClr val="accent3">
                    <a:lumMod val="75000"/>
                  </a:schemeClr>
                </a:solidFill>
              </a:rPr>
              <a:t>appraisals</a:t>
            </a:r>
            <a:r>
              <a:rPr lang="en-US" sz="1200" dirty="0"/>
              <a:t> </a:t>
            </a:r>
            <a:r>
              <a:rPr lang="en-US" sz="1200" b="1" dirty="0" smtClean="0">
                <a:solidFill>
                  <a:srgbClr val="0000FF"/>
                </a:solidFill>
              </a:rPr>
              <a:t>(</a:t>
            </a:r>
            <a:r>
              <a:rPr lang="en-US" sz="1200" b="1" dirty="0" err="1">
                <a:solidFill>
                  <a:srgbClr val="0000FF"/>
                </a:solidFill>
              </a:rPr>
              <a:t>Kallipuska</a:t>
            </a:r>
            <a:r>
              <a:rPr lang="en-US" sz="1200" b="1" dirty="0">
                <a:solidFill>
                  <a:srgbClr val="0000FF"/>
                </a:solidFill>
              </a:rPr>
              <a:t>, 1991)</a:t>
            </a:r>
            <a:r>
              <a:rPr lang="en-US" sz="1200" dirty="0" smtClean="0"/>
              <a:t>.</a:t>
            </a:r>
            <a:r>
              <a:rPr lang="en-US" sz="1200" b="1" dirty="0" smtClean="0">
                <a:solidFill>
                  <a:schemeClr val="accent3">
                    <a:lumMod val="75000"/>
                  </a:schemeClr>
                </a:solidFill>
              </a:rPr>
              <a:t>Other </a:t>
            </a:r>
            <a:r>
              <a:rPr lang="en-US" sz="1200" b="1" dirty="0">
                <a:solidFill>
                  <a:schemeClr val="accent3">
                    <a:lumMod val="75000"/>
                  </a:schemeClr>
                </a:solidFill>
              </a:rPr>
              <a:t>research supports that females are more </a:t>
            </a:r>
            <a:r>
              <a:rPr lang="en-US" sz="1200" b="1" dirty="0" err="1">
                <a:solidFill>
                  <a:schemeClr val="accent3">
                    <a:lumMod val="75000"/>
                  </a:schemeClr>
                </a:solidFill>
              </a:rPr>
              <a:t>prosocial</a:t>
            </a:r>
            <a:r>
              <a:rPr lang="en-US" sz="1200" b="1" dirty="0">
                <a:solidFill>
                  <a:schemeClr val="accent3">
                    <a:lumMod val="75000"/>
                  </a:schemeClr>
                </a:solidFill>
              </a:rPr>
              <a:t> but only to familiar individuals or when following a social </a:t>
            </a:r>
            <a:r>
              <a:rPr lang="en-US" sz="1200" b="1" dirty="0" smtClean="0">
                <a:solidFill>
                  <a:schemeClr val="accent3">
                    <a:lumMod val="75000"/>
                  </a:schemeClr>
                </a:solidFill>
              </a:rPr>
              <a:t>norm</a:t>
            </a:r>
            <a:r>
              <a:rPr lang="en-US" sz="1200" dirty="0"/>
              <a:t> </a:t>
            </a:r>
            <a:r>
              <a:rPr lang="en-US" sz="1200" b="1" dirty="0" smtClean="0">
                <a:solidFill>
                  <a:srgbClr val="0000FF"/>
                </a:solidFill>
              </a:rPr>
              <a:t>(</a:t>
            </a:r>
            <a:r>
              <a:rPr lang="en-US" sz="1200" b="1" dirty="0" err="1">
                <a:solidFill>
                  <a:srgbClr val="0000FF"/>
                </a:solidFill>
              </a:rPr>
              <a:t>Danzis</a:t>
            </a:r>
            <a:r>
              <a:rPr lang="en-US" sz="1200" b="1" dirty="0">
                <a:solidFill>
                  <a:srgbClr val="0000FF"/>
                </a:solidFill>
              </a:rPr>
              <a:t> &amp; Stone-­‐Romero 2009)</a:t>
            </a:r>
            <a:r>
              <a:rPr lang="en-US" sz="1200" dirty="0" smtClean="0"/>
              <a:t>. </a:t>
            </a:r>
            <a:r>
              <a:rPr lang="en-US" sz="1200" b="1" dirty="0" smtClean="0">
                <a:solidFill>
                  <a:srgbClr val="FF6600"/>
                </a:solidFill>
              </a:rPr>
              <a:t>In </a:t>
            </a:r>
            <a:r>
              <a:rPr lang="en-US" sz="1200" b="1" dirty="0">
                <a:solidFill>
                  <a:srgbClr val="FF6600"/>
                </a:solidFill>
              </a:rPr>
              <a:t>contrast, males were considered to be more “chivalrous”(p.722) which would promote them to exhibit more </a:t>
            </a:r>
            <a:r>
              <a:rPr lang="en-US" sz="1200" b="1" dirty="0" err="1">
                <a:solidFill>
                  <a:srgbClr val="FF6600"/>
                </a:solidFill>
              </a:rPr>
              <a:t>prosocial</a:t>
            </a:r>
            <a:r>
              <a:rPr lang="en-US" sz="1200" b="1" dirty="0">
                <a:solidFill>
                  <a:srgbClr val="FF6600"/>
                </a:solidFill>
              </a:rPr>
              <a:t> behavior toward strangers relative to </a:t>
            </a:r>
            <a:r>
              <a:rPr lang="en-US" sz="1200" b="1" dirty="0" smtClean="0">
                <a:solidFill>
                  <a:srgbClr val="FF6600"/>
                </a:solidFill>
              </a:rPr>
              <a:t>females</a:t>
            </a:r>
            <a:r>
              <a:rPr lang="en-US" sz="1200" b="1" dirty="0" smtClean="0">
                <a:solidFill>
                  <a:srgbClr val="0000FF"/>
                </a:solidFill>
              </a:rPr>
              <a:t>(</a:t>
            </a:r>
            <a:r>
              <a:rPr lang="en-US" sz="1200" b="1" dirty="0" err="1">
                <a:solidFill>
                  <a:srgbClr val="0000FF"/>
                </a:solidFill>
              </a:rPr>
              <a:t>Danzis</a:t>
            </a:r>
            <a:r>
              <a:rPr lang="en-US" sz="1200" b="1" dirty="0">
                <a:solidFill>
                  <a:srgbClr val="0000FF"/>
                </a:solidFill>
              </a:rPr>
              <a:t> &amp; Stone-­‐Romero, 2009)</a:t>
            </a:r>
            <a:r>
              <a:rPr lang="en-US" sz="1200" dirty="0" smtClean="0"/>
              <a:t>.</a:t>
            </a:r>
          </a:p>
          <a:p>
            <a:pPr marL="0" indent="0">
              <a:buNone/>
            </a:pPr>
            <a:r>
              <a:rPr lang="en-US" sz="1200" dirty="0" smtClean="0"/>
              <a:t>In </a:t>
            </a:r>
            <a:r>
              <a:rPr lang="en-US" sz="1200" dirty="0"/>
              <a:t>addition to studies on the relationship between </a:t>
            </a:r>
            <a:r>
              <a:rPr lang="en-US" sz="1200" dirty="0" err="1"/>
              <a:t>prosocial</a:t>
            </a:r>
            <a:r>
              <a:rPr lang="en-US" sz="1200" dirty="0"/>
              <a:t> behavior and gender, there is also research between group sizes and </a:t>
            </a:r>
            <a:r>
              <a:rPr lang="en-US" sz="1200" dirty="0" err="1"/>
              <a:t>prosocial</a:t>
            </a:r>
            <a:r>
              <a:rPr lang="en-US" sz="1200" dirty="0"/>
              <a:t> behavior. </a:t>
            </a:r>
            <a:r>
              <a:rPr lang="en-US" sz="1200" b="1" dirty="0" smtClean="0">
                <a:solidFill>
                  <a:srgbClr val="FF6600"/>
                </a:solidFill>
              </a:rPr>
              <a:t>One </a:t>
            </a:r>
            <a:r>
              <a:rPr lang="en-US" sz="1200" b="1" dirty="0">
                <a:solidFill>
                  <a:srgbClr val="FF6600"/>
                </a:solidFill>
              </a:rPr>
              <a:t>of the most well­‐known psychological phenomena is the bystander effect which describes a diffusion of responsibility as group size </a:t>
            </a:r>
            <a:r>
              <a:rPr lang="en-US" sz="1200" b="1" dirty="0" smtClean="0">
                <a:solidFill>
                  <a:srgbClr val="FF6600"/>
                </a:solidFill>
              </a:rPr>
              <a:t>increases</a:t>
            </a:r>
            <a:r>
              <a:rPr lang="en-US" sz="1200" dirty="0"/>
              <a:t> </a:t>
            </a:r>
            <a:r>
              <a:rPr lang="en-US" sz="1200" dirty="0" smtClean="0"/>
              <a:t>(</a:t>
            </a:r>
            <a:r>
              <a:rPr lang="en-US" sz="1200" b="1" dirty="0" smtClean="0">
                <a:solidFill>
                  <a:srgbClr val="0000FF"/>
                </a:solidFill>
              </a:rPr>
              <a:t>Garcia</a:t>
            </a:r>
            <a:r>
              <a:rPr lang="en-US" sz="1200" b="1" dirty="0">
                <a:solidFill>
                  <a:srgbClr val="0000FF"/>
                </a:solidFill>
              </a:rPr>
              <a:t>, Weaver, Darley, &amp; </a:t>
            </a:r>
            <a:r>
              <a:rPr lang="en-US" sz="1200" b="1" dirty="0" err="1">
                <a:solidFill>
                  <a:srgbClr val="0000FF"/>
                </a:solidFill>
              </a:rPr>
              <a:t>Moskowitz</a:t>
            </a:r>
            <a:r>
              <a:rPr lang="en-US" sz="1200" b="1" dirty="0">
                <a:solidFill>
                  <a:srgbClr val="0000FF"/>
                </a:solidFill>
              </a:rPr>
              <a:t>, 2002)</a:t>
            </a:r>
            <a:r>
              <a:rPr lang="en-US" sz="1200" dirty="0" smtClean="0"/>
              <a:t>.More </a:t>
            </a:r>
            <a:r>
              <a:rPr lang="en-US" sz="1200" dirty="0"/>
              <a:t>recent studies have described an implicit bystander effect which claims that it is even possible to create diffusion of responsibility even when no one else is around by priming participants about group mentality </a:t>
            </a:r>
            <a:r>
              <a:rPr lang="en-US" sz="1200" b="1" dirty="0" smtClean="0">
                <a:solidFill>
                  <a:srgbClr val="0000FF"/>
                </a:solidFill>
              </a:rPr>
              <a:t>(</a:t>
            </a:r>
            <a:r>
              <a:rPr lang="en-US" sz="1200" b="1" dirty="0">
                <a:solidFill>
                  <a:srgbClr val="0000FF"/>
                </a:solidFill>
              </a:rPr>
              <a:t>Garcia, Weaver, Darley, &amp; </a:t>
            </a:r>
            <a:r>
              <a:rPr lang="en-US" sz="1200" b="1" dirty="0" err="1">
                <a:solidFill>
                  <a:srgbClr val="0000FF"/>
                </a:solidFill>
              </a:rPr>
              <a:t>Moskowitz</a:t>
            </a:r>
            <a:r>
              <a:rPr lang="en-US" sz="1200" b="1" dirty="0">
                <a:solidFill>
                  <a:srgbClr val="0000FF"/>
                </a:solidFill>
              </a:rPr>
              <a:t>, 2002)</a:t>
            </a:r>
            <a:r>
              <a:rPr lang="en-US" sz="1200" b="1" dirty="0" smtClean="0">
                <a:solidFill>
                  <a:srgbClr val="0000FF"/>
                </a:solidFill>
              </a:rPr>
              <a:t>.</a:t>
            </a:r>
            <a:r>
              <a:rPr lang="en-US" sz="1200" dirty="0" smtClean="0"/>
              <a:t> </a:t>
            </a:r>
            <a:r>
              <a:rPr lang="en-US" sz="1200" dirty="0"/>
              <a:t>There has even been debate over the implications of the implicit identity effect. One research study claimed that the implicit identity can only be used to inhibit </a:t>
            </a:r>
            <a:r>
              <a:rPr lang="en-US" sz="1200" dirty="0" err="1"/>
              <a:t>prosocial</a:t>
            </a:r>
            <a:r>
              <a:rPr lang="en-US" sz="1200" dirty="0"/>
              <a:t> behavior such as through the bystander effect </a:t>
            </a:r>
            <a:r>
              <a:rPr lang="en-US" sz="1200" b="1" dirty="0" smtClean="0">
                <a:solidFill>
                  <a:srgbClr val="3366FF"/>
                </a:solidFill>
              </a:rPr>
              <a:t>(</a:t>
            </a:r>
            <a:r>
              <a:rPr lang="en-US" sz="1200" b="1" dirty="0">
                <a:solidFill>
                  <a:srgbClr val="3366FF"/>
                </a:solidFill>
              </a:rPr>
              <a:t>Garcia, Weaver, Darley, &amp; </a:t>
            </a:r>
            <a:r>
              <a:rPr lang="en-US" sz="1200" b="1" dirty="0" err="1">
                <a:solidFill>
                  <a:srgbClr val="3366FF"/>
                </a:solidFill>
              </a:rPr>
              <a:t>Moskowitz</a:t>
            </a:r>
            <a:r>
              <a:rPr lang="en-US" sz="1200" b="1" dirty="0">
                <a:solidFill>
                  <a:srgbClr val="3366FF"/>
                </a:solidFill>
              </a:rPr>
              <a:t>, 2002)</a:t>
            </a:r>
            <a:r>
              <a:rPr lang="en-US" sz="1200" dirty="0" smtClean="0"/>
              <a:t>. </a:t>
            </a:r>
            <a:r>
              <a:rPr lang="en-US" sz="1200" b="1" dirty="0" smtClean="0">
                <a:solidFill>
                  <a:srgbClr val="008000"/>
                </a:solidFill>
              </a:rPr>
              <a:t>Yet</a:t>
            </a:r>
            <a:r>
              <a:rPr lang="en-US" sz="1200" b="1" dirty="0">
                <a:solidFill>
                  <a:srgbClr val="008000"/>
                </a:solidFill>
              </a:rPr>
              <a:t>, conflicting research has found evidence to support a theory that the implicit identity effect can be used to encourage </a:t>
            </a:r>
            <a:r>
              <a:rPr lang="en-US" sz="1200" b="1" dirty="0" err="1">
                <a:solidFill>
                  <a:srgbClr val="008000"/>
                </a:solidFill>
              </a:rPr>
              <a:t>prosocial</a:t>
            </a:r>
            <a:r>
              <a:rPr lang="en-US" sz="1200" b="1" dirty="0">
                <a:solidFill>
                  <a:srgbClr val="008000"/>
                </a:solidFill>
              </a:rPr>
              <a:t> behavior if it follows the group’s social </a:t>
            </a:r>
            <a:r>
              <a:rPr lang="en-US" sz="1200" b="1" dirty="0" smtClean="0">
                <a:solidFill>
                  <a:srgbClr val="008000"/>
                </a:solidFill>
              </a:rPr>
              <a:t>norms</a:t>
            </a:r>
            <a:r>
              <a:rPr lang="en-US" sz="1200" dirty="0"/>
              <a:t> </a:t>
            </a:r>
            <a:r>
              <a:rPr lang="en-US" sz="1200" b="1" dirty="0" smtClean="0">
                <a:solidFill>
                  <a:srgbClr val="0000FF"/>
                </a:solidFill>
              </a:rPr>
              <a:t>(</a:t>
            </a:r>
            <a:r>
              <a:rPr lang="en-US" sz="1200" b="1" dirty="0">
                <a:solidFill>
                  <a:srgbClr val="0000FF"/>
                </a:solidFill>
              </a:rPr>
              <a:t>Levine &amp; </a:t>
            </a:r>
            <a:r>
              <a:rPr lang="en-US" sz="1200" b="1" dirty="0" err="1">
                <a:solidFill>
                  <a:srgbClr val="0000FF"/>
                </a:solidFill>
              </a:rPr>
              <a:t>Crowther</a:t>
            </a:r>
            <a:r>
              <a:rPr lang="en-US" sz="1200" b="1" dirty="0">
                <a:solidFill>
                  <a:srgbClr val="0000FF"/>
                </a:solidFill>
              </a:rPr>
              <a:t>, 2008)</a:t>
            </a:r>
            <a:r>
              <a:rPr lang="en-US" sz="1200" b="1" dirty="0" smtClean="0">
                <a:solidFill>
                  <a:srgbClr val="0000FF"/>
                </a:solidFill>
              </a:rPr>
              <a:t>.</a:t>
            </a:r>
            <a:r>
              <a:rPr lang="en-US" sz="1200" dirty="0" smtClean="0"/>
              <a:t> </a:t>
            </a:r>
            <a:r>
              <a:rPr lang="en-US" sz="1200" b="1" dirty="0" smtClean="0">
                <a:solidFill>
                  <a:srgbClr val="0000FF"/>
                </a:solidFill>
              </a:rPr>
              <a:t>Also</a:t>
            </a:r>
            <a:r>
              <a:rPr lang="en-US" sz="1200" b="1" dirty="0">
                <a:solidFill>
                  <a:srgbClr val="0000FF"/>
                </a:solidFill>
              </a:rPr>
              <a:t>, a study by </a:t>
            </a:r>
            <a:r>
              <a:rPr lang="en-US" sz="1200" b="1" dirty="0" err="1">
                <a:solidFill>
                  <a:srgbClr val="0000FF"/>
                </a:solidFill>
              </a:rPr>
              <a:t>Krupka</a:t>
            </a:r>
            <a:r>
              <a:rPr lang="en-US" sz="1200" b="1" dirty="0">
                <a:solidFill>
                  <a:srgbClr val="0000FF"/>
                </a:solidFill>
              </a:rPr>
              <a:t> and Weber (2009) </a:t>
            </a:r>
            <a:r>
              <a:rPr lang="en-US" sz="1200" b="1" dirty="0" smtClean="0">
                <a:solidFill>
                  <a:schemeClr val="accent3">
                    <a:lumMod val="75000"/>
                  </a:schemeClr>
                </a:solidFill>
              </a:rPr>
              <a:t>found </a:t>
            </a:r>
            <a:r>
              <a:rPr lang="en-US" sz="1200" b="1" dirty="0">
                <a:solidFill>
                  <a:schemeClr val="accent3">
                    <a:lumMod val="75000"/>
                  </a:schemeClr>
                </a:solidFill>
              </a:rPr>
              <a:t>that even when people observe others acting selfishly, on average this produces </a:t>
            </a:r>
            <a:r>
              <a:rPr lang="en-US" sz="1200" b="1" dirty="0" err="1">
                <a:solidFill>
                  <a:schemeClr val="accent3">
                    <a:lumMod val="75000"/>
                  </a:schemeClr>
                </a:solidFill>
              </a:rPr>
              <a:t>prosocial</a:t>
            </a:r>
            <a:r>
              <a:rPr lang="en-US" sz="1200" b="1" dirty="0">
                <a:solidFill>
                  <a:schemeClr val="accent3">
                    <a:lumMod val="75000"/>
                  </a:schemeClr>
                </a:solidFill>
              </a:rPr>
              <a:t> behavior due to the focusing effecting of </a:t>
            </a:r>
            <a:r>
              <a:rPr lang="en-US" sz="1200" dirty="0">
                <a:solidFill>
                  <a:schemeClr val="accent3">
                    <a:lumMod val="75000"/>
                  </a:schemeClr>
                </a:solidFill>
              </a:rPr>
              <a:t>norms </a:t>
            </a:r>
            <a:r>
              <a:rPr lang="en-US" sz="1200" dirty="0" smtClean="0">
                <a:solidFill>
                  <a:schemeClr val="accent3">
                    <a:lumMod val="75000"/>
                  </a:schemeClr>
                </a:solidFill>
              </a:rPr>
              <a:t>(</a:t>
            </a:r>
            <a:r>
              <a:rPr lang="en-US" sz="1200" dirty="0">
                <a:solidFill>
                  <a:schemeClr val="accent3">
                    <a:lumMod val="75000"/>
                  </a:schemeClr>
                </a:solidFill>
              </a:rPr>
              <a:t>2009)</a:t>
            </a:r>
            <a:r>
              <a:rPr lang="en-US" sz="1200" dirty="0" smtClean="0"/>
              <a:t>.Therefore </a:t>
            </a:r>
            <a:r>
              <a:rPr lang="en-US" sz="1200" dirty="0"/>
              <a:t>the focusing effect of norms can be defined as being aware of the behavior of others </a:t>
            </a:r>
            <a:r>
              <a:rPr lang="en-US" sz="1200" dirty="0" err="1" smtClean="0"/>
              <a:t>around</a:t>
            </a:r>
            <a:r>
              <a:rPr lang="en-US" sz="1200" b="1" dirty="0" err="1" smtClean="0">
                <a:solidFill>
                  <a:srgbClr val="0000FF"/>
                </a:solidFill>
              </a:rPr>
              <a:t>Krupka</a:t>
            </a:r>
            <a:r>
              <a:rPr lang="en-US" sz="1200" b="1" dirty="0" smtClean="0">
                <a:solidFill>
                  <a:srgbClr val="0000FF"/>
                </a:solidFill>
              </a:rPr>
              <a:t> </a:t>
            </a:r>
            <a:r>
              <a:rPr lang="en-US" sz="1200" b="1" dirty="0">
                <a:solidFill>
                  <a:srgbClr val="0000FF"/>
                </a:solidFill>
              </a:rPr>
              <a:t>&amp; Weber, 2009)</a:t>
            </a:r>
            <a:r>
              <a:rPr lang="en-US" sz="1200" b="1" dirty="0" smtClean="0">
                <a:solidFill>
                  <a:srgbClr val="0000FF"/>
                </a:solidFill>
              </a:rPr>
              <a:t>.</a:t>
            </a:r>
            <a:endParaRPr lang="en-US" sz="1200" dirty="0" smtClean="0"/>
          </a:p>
          <a:p>
            <a:pPr marL="0" indent="0">
              <a:buNone/>
            </a:pPr>
            <a:r>
              <a:rPr lang="en-US" sz="1200" dirty="0" smtClean="0"/>
              <a:t>The </a:t>
            </a:r>
            <a:r>
              <a:rPr lang="en-US" sz="1200" dirty="0"/>
              <a:t>current study sought to find relationships between </a:t>
            </a:r>
            <a:r>
              <a:rPr lang="en-US" sz="1200" dirty="0" err="1"/>
              <a:t>prosocial</a:t>
            </a:r>
            <a:r>
              <a:rPr lang="en-US" sz="1200" dirty="0"/>
              <a:t> behavior, gender and group size. </a:t>
            </a:r>
            <a:r>
              <a:rPr lang="en-US" sz="1200" dirty="0" err="1"/>
              <a:t>Prosocial</a:t>
            </a:r>
            <a:r>
              <a:rPr lang="en-US" sz="1200" dirty="0"/>
              <a:t> behavior was defined as someone verbally responding to the observer’s sneeze. In order to create a controlled environment, the study took place on elevators in on-­‐campus buildings only. </a:t>
            </a:r>
            <a:r>
              <a:rPr lang="en-US" sz="1200" dirty="0" smtClean="0"/>
              <a:t>Unlike </a:t>
            </a:r>
            <a:r>
              <a:rPr lang="en-US" sz="1200" dirty="0"/>
              <a:t>previous research, our study did not prime the participants before they entered the elevator so it was comparable to the control group of the </a:t>
            </a:r>
            <a:r>
              <a:rPr lang="en-US" sz="1200" dirty="0" err="1"/>
              <a:t>Krupka</a:t>
            </a:r>
            <a:r>
              <a:rPr lang="en-US" sz="1200" dirty="0"/>
              <a:t> &amp; Weber study(2009). </a:t>
            </a:r>
            <a:r>
              <a:rPr lang="en-US" sz="1200" b="1" dirty="0" smtClean="0">
                <a:solidFill>
                  <a:schemeClr val="accent6">
                    <a:lumMod val="60000"/>
                    <a:lumOff val="40000"/>
                  </a:schemeClr>
                </a:solidFill>
              </a:rPr>
              <a:t>I </a:t>
            </a:r>
            <a:r>
              <a:rPr lang="en-US" sz="1200" b="1" dirty="0">
                <a:solidFill>
                  <a:schemeClr val="accent6">
                    <a:lumMod val="60000"/>
                    <a:lumOff val="40000"/>
                  </a:schemeClr>
                </a:solidFill>
              </a:rPr>
              <a:t>predicted that females would respond more than males and that responses would be more likely in a group of more than two other people on the </a:t>
            </a:r>
            <a:r>
              <a:rPr lang="en-US" sz="1200" b="1" dirty="0" err="1" smtClean="0">
                <a:solidFill>
                  <a:schemeClr val="accent6">
                    <a:lumMod val="60000"/>
                    <a:lumOff val="40000"/>
                  </a:schemeClr>
                </a:solidFill>
              </a:rPr>
              <a:t>elevator.</a:t>
            </a:r>
            <a:r>
              <a:rPr lang="en-US" sz="1200" b="1" dirty="0" err="1" smtClean="0">
                <a:solidFill>
                  <a:srgbClr val="008000"/>
                </a:solidFill>
              </a:rPr>
              <a:t>According</a:t>
            </a:r>
            <a:r>
              <a:rPr lang="en-US" sz="1200" b="1" dirty="0" smtClean="0">
                <a:solidFill>
                  <a:srgbClr val="008000"/>
                </a:solidFill>
              </a:rPr>
              <a:t> </a:t>
            </a:r>
            <a:r>
              <a:rPr lang="en-US" sz="1200" b="1" dirty="0">
                <a:solidFill>
                  <a:srgbClr val="008000"/>
                </a:solidFill>
              </a:rPr>
              <a:t>to the </a:t>
            </a:r>
            <a:r>
              <a:rPr lang="en-US" sz="1200" b="1" dirty="0" err="1">
                <a:solidFill>
                  <a:srgbClr val="008000"/>
                </a:solidFill>
              </a:rPr>
              <a:t>Kallipuska</a:t>
            </a:r>
            <a:r>
              <a:rPr lang="en-US" sz="1200" b="1" dirty="0">
                <a:solidFill>
                  <a:srgbClr val="008000"/>
                </a:solidFill>
              </a:rPr>
              <a:t> study, females appear to be more </a:t>
            </a:r>
            <a:r>
              <a:rPr lang="en-US" sz="1200" b="1" dirty="0" err="1">
                <a:solidFill>
                  <a:srgbClr val="008000"/>
                </a:solidFill>
              </a:rPr>
              <a:t>prosocial</a:t>
            </a:r>
            <a:r>
              <a:rPr lang="en-US" sz="1200" b="1" dirty="0">
                <a:solidFill>
                  <a:srgbClr val="008000"/>
                </a:solidFill>
              </a:rPr>
              <a:t> and polite than males and would be more likely to respond to a sneeze</a:t>
            </a:r>
            <a:r>
              <a:rPr lang="en-US" sz="1200" b="1" dirty="0">
                <a:solidFill>
                  <a:srgbClr val="0000FF"/>
                </a:solidFill>
              </a:rPr>
              <a:t>(1991)</a:t>
            </a:r>
            <a:r>
              <a:rPr lang="en-US" sz="1200" dirty="0" smtClean="0"/>
              <a:t>. </a:t>
            </a:r>
            <a:r>
              <a:rPr lang="en-US" sz="1200" dirty="0"/>
              <a:t>With regards to group size, research shows that the focusing effect of norms becomes more apparent when others are </a:t>
            </a:r>
            <a:r>
              <a:rPr lang="en-US" sz="1200" dirty="0" smtClean="0"/>
              <a:t>present</a:t>
            </a:r>
            <a:r>
              <a:rPr lang="en-US" sz="1200" b="1" dirty="0" smtClean="0">
                <a:solidFill>
                  <a:srgbClr val="0000FF"/>
                </a:solidFill>
              </a:rPr>
              <a:t>(</a:t>
            </a:r>
            <a:r>
              <a:rPr lang="en-US" sz="1200" b="1" dirty="0" err="1">
                <a:solidFill>
                  <a:srgbClr val="0000FF"/>
                </a:solidFill>
              </a:rPr>
              <a:t>Krupka</a:t>
            </a:r>
            <a:r>
              <a:rPr lang="en-US" sz="1200" b="1" dirty="0">
                <a:solidFill>
                  <a:srgbClr val="0000FF"/>
                </a:solidFill>
              </a:rPr>
              <a:t> &amp; Weber, 2009)</a:t>
            </a:r>
            <a:r>
              <a:rPr lang="en-US" sz="1200" b="1" dirty="0" smtClean="0">
                <a:solidFill>
                  <a:srgbClr val="0000FF"/>
                </a:solidFill>
              </a:rPr>
              <a:t>.</a:t>
            </a:r>
            <a:r>
              <a:rPr lang="en-US" sz="1200" b="1" dirty="0" smtClean="0">
                <a:solidFill>
                  <a:srgbClr val="FF6600"/>
                </a:solidFill>
              </a:rPr>
              <a:t>One </a:t>
            </a:r>
            <a:r>
              <a:rPr lang="en-US" sz="1200" b="1" dirty="0">
                <a:solidFill>
                  <a:srgbClr val="FF6600"/>
                </a:solidFill>
              </a:rPr>
              <a:t>contradiction to this hypothesis would be the Garcia, Weaver, Darley, &amp; </a:t>
            </a:r>
            <a:r>
              <a:rPr lang="en-US" sz="1200" b="1" dirty="0" err="1">
                <a:solidFill>
                  <a:srgbClr val="FF6600"/>
                </a:solidFill>
              </a:rPr>
              <a:t>Moskowitz</a:t>
            </a:r>
            <a:r>
              <a:rPr lang="en-US" sz="1200" b="1" dirty="0">
                <a:solidFill>
                  <a:srgbClr val="FF6600"/>
                </a:solidFill>
              </a:rPr>
              <a:t> study that the implicit bystander effect can cause a diffusion of responsibility in large groups which could cause no one to respond to the sneeze</a:t>
            </a:r>
            <a:r>
              <a:rPr lang="en-US" sz="1200" b="1" dirty="0">
                <a:solidFill>
                  <a:srgbClr val="0000FF"/>
                </a:solidFill>
              </a:rPr>
              <a:t>(2002</a:t>
            </a:r>
            <a:r>
              <a:rPr lang="en-US" sz="1200" b="1" dirty="0">
                <a:solidFill>
                  <a:srgbClr val="FF6600"/>
                </a:solidFill>
              </a:rPr>
              <a:t>)</a:t>
            </a:r>
            <a:r>
              <a:rPr lang="en-US" sz="1200" dirty="0"/>
              <a:t>. </a:t>
            </a:r>
            <a:endParaRPr lang="en-US" sz="1200" dirty="0" smtClean="0"/>
          </a:p>
        </p:txBody>
      </p:sp>
      <p:sp>
        <p:nvSpPr>
          <p:cNvPr id="4" name="Rectangle 3"/>
          <p:cNvSpPr/>
          <p:nvPr/>
        </p:nvSpPr>
        <p:spPr>
          <a:xfrm>
            <a:off x="1" y="41264"/>
            <a:ext cx="9230721" cy="584776"/>
          </a:xfrm>
          <a:prstGeom prst="rect">
            <a:avLst/>
          </a:prstGeom>
        </p:spPr>
        <p:txBody>
          <a:bodyPr wrap="square">
            <a:spAutoFit/>
          </a:bodyPr>
          <a:lstStyle/>
          <a:p>
            <a:pPr algn="ctr"/>
            <a:r>
              <a:rPr lang="en-US" sz="3200" b="1" dirty="0"/>
              <a:t>Audience Participation:  Essay Scoring (1 or 4?) </a:t>
            </a:r>
          </a:p>
        </p:txBody>
      </p:sp>
    </p:spTree>
    <p:extLst>
      <p:ext uri="{BB962C8B-B14F-4D97-AF65-F5344CB8AC3E}">
        <p14:creationId xmlns:p14="http://schemas.microsoft.com/office/powerpoint/2010/main" val="14650053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68"/>
            <a:ext cx="9144001" cy="607231"/>
          </a:xfrm>
        </p:spPr>
        <p:txBody>
          <a:bodyPr>
            <a:noAutofit/>
          </a:bodyPr>
          <a:lstStyle/>
          <a:p>
            <a:r>
              <a:rPr lang="en-US" sz="3200" b="1" dirty="0" smtClean="0"/>
              <a:t>Actual Expert Essay Scores (via rubric)</a:t>
            </a:r>
            <a:endParaRPr lang="en-US" sz="3200" b="1" dirty="0"/>
          </a:p>
        </p:txBody>
      </p:sp>
      <p:sp>
        <p:nvSpPr>
          <p:cNvPr id="3" name="Content Placeholder 2"/>
          <p:cNvSpPr>
            <a:spLocks noGrp="1"/>
          </p:cNvSpPr>
          <p:nvPr>
            <p:ph idx="1"/>
          </p:nvPr>
        </p:nvSpPr>
        <p:spPr>
          <a:xfrm>
            <a:off x="0" y="658462"/>
            <a:ext cx="9143999" cy="5796818"/>
          </a:xfrm>
        </p:spPr>
        <p:txBody>
          <a:bodyPr>
            <a:noAutofit/>
          </a:bodyPr>
          <a:lstStyle/>
          <a:p>
            <a:pPr marL="0" indent="0">
              <a:buNone/>
            </a:pPr>
            <a:r>
              <a:rPr lang="en-US" sz="2800" b="1" dirty="0" smtClean="0"/>
              <a:t>SCORE = 1</a:t>
            </a:r>
            <a:endParaRPr lang="en-US" sz="2800" b="1" dirty="0"/>
          </a:p>
          <a:p>
            <a:r>
              <a:rPr lang="en-US" sz="2400" dirty="0" smtClean="0"/>
              <a:t>Sentences/Words: 22/564</a:t>
            </a:r>
          </a:p>
          <a:p>
            <a:r>
              <a:rPr lang="en-US" sz="2400" dirty="0" smtClean="0">
                <a:solidFill>
                  <a:schemeClr val="accent6">
                    <a:lumMod val="60000"/>
                    <a:lumOff val="40000"/>
                  </a:schemeClr>
                </a:solidFill>
              </a:rPr>
              <a:t>Hypothesis: 1</a:t>
            </a:r>
          </a:p>
          <a:p>
            <a:r>
              <a:rPr lang="en-US" sz="2400" dirty="0" smtClean="0">
                <a:solidFill>
                  <a:schemeClr val="accent3">
                    <a:lumMod val="75000"/>
                  </a:schemeClr>
                </a:solidFill>
              </a:rPr>
              <a:t>Supports: 2</a:t>
            </a:r>
          </a:p>
          <a:p>
            <a:r>
              <a:rPr lang="en-US" sz="2400" dirty="0" smtClean="0">
                <a:solidFill>
                  <a:srgbClr val="FF6600"/>
                </a:solidFill>
              </a:rPr>
              <a:t>Opposes: 1</a:t>
            </a:r>
          </a:p>
          <a:p>
            <a:r>
              <a:rPr lang="en-US" sz="2400" dirty="0" smtClean="0">
                <a:solidFill>
                  <a:srgbClr val="0000FF"/>
                </a:solidFill>
              </a:rPr>
              <a:t>Citation: 7 (6 unique)</a:t>
            </a:r>
          </a:p>
          <a:p>
            <a:endParaRPr lang="en-US" sz="2800" b="1" dirty="0">
              <a:solidFill>
                <a:srgbClr val="0000FF"/>
              </a:solidFill>
            </a:endParaRPr>
          </a:p>
          <a:p>
            <a:pPr marL="0" indent="0">
              <a:buNone/>
            </a:pPr>
            <a:r>
              <a:rPr lang="en-US" sz="2800" b="1" dirty="0"/>
              <a:t>SCORE = 4</a:t>
            </a:r>
          </a:p>
          <a:p>
            <a:r>
              <a:rPr lang="en-US" sz="2400" dirty="0"/>
              <a:t>Sentences/Words: 26/610</a:t>
            </a:r>
          </a:p>
          <a:p>
            <a:r>
              <a:rPr lang="en-US" sz="2400" dirty="0">
                <a:solidFill>
                  <a:schemeClr val="accent6">
                    <a:lumMod val="60000"/>
                    <a:lumOff val="40000"/>
                  </a:schemeClr>
                </a:solidFill>
              </a:rPr>
              <a:t>Hypothesis: </a:t>
            </a:r>
            <a:r>
              <a:rPr lang="en-US" sz="2400" dirty="0" smtClean="0">
                <a:solidFill>
                  <a:schemeClr val="accent6">
                    <a:lumMod val="60000"/>
                    <a:lumOff val="40000"/>
                  </a:schemeClr>
                </a:solidFill>
              </a:rPr>
              <a:t>1</a:t>
            </a:r>
            <a:endParaRPr lang="en-US" sz="2400" dirty="0">
              <a:solidFill>
                <a:schemeClr val="accent6">
                  <a:lumMod val="60000"/>
                  <a:lumOff val="40000"/>
                </a:schemeClr>
              </a:solidFill>
            </a:endParaRPr>
          </a:p>
          <a:p>
            <a:r>
              <a:rPr lang="en-US" sz="2400" dirty="0" smtClean="0">
                <a:solidFill>
                  <a:schemeClr val="accent3">
                    <a:lumMod val="75000"/>
                  </a:schemeClr>
                </a:solidFill>
              </a:rPr>
              <a:t>Supports</a:t>
            </a:r>
            <a:r>
              <a:rPr lang="en-US" sz="2400" dirty="0">
                <a:solidFill>
                  <a:schemeClr val="accent3">
                    <a:lumMod val="75000"/>
                  </a:schemeClr>
                </a:solidFill>
              </a:rPr>
              <a:t>: </a:t>
            </a:r>
            <a:r>
              <a:rPr lang="en-US" sz="2400" dirty="0" smtClean="0">
                <a:solidFill>
                  <a:schemeClr val="accent3">
                    <a:lumMod val="75000"/>
                  </a:schemeClr>
                </a:solidFill>
              </a:rPr>
              <a:t>5</a:t>
            </a:r>
            <a:endParaRPr lang="en-US" sz="2400" dirty="0">
              <a:solidFill>
                <a:schemeClr val="accent3">
                  <a:lumMod val="75000"/>
                </a:schemeClr>
              </a:solidFill>
            </a:endParaRPr>
          </a:p>
          <a:p>
            <a:r>
              <a:rPr lang="en-US" sz="2400" dirty="0" smtClean="0">
                <a:solidFill>
                  <a:srgbClr val="FF6600"/>
                </a:solidFill>
              </a:rPr>
              <a:t>Opposes</a:t>
            </a:r>
            <a:r>
              <a:rPr lang="en-US" sz="2400" dirty="0">
                <a:solidFill>
                  <a:srgbClr val="FF6600"/>
                </a:solidFill>
              </a:rPr>
              <a:t>: 3 </a:t>
            </a:r>
            <a:endParaRPr lang="en-US" sz="2400" dirty="0" smtClean="0">
              <a:solidFill>
                <a:srgbClr val="FF6600"/>
              </a:solidFill>
            </a:endParaRPr>
          </a:p>
          <a:p>
            <a:r>
              <a:rPr lang="en-US" sz="2400" dirty="0" smtClean="0">
                <a:solidFill>
                  <a:srgbClr val="0000FF"/>
                </a:solidFill>
              </a:rPr>
              <a:t>Citation</a:t>
            </a:r>
            <a:r>
              <a:rPr lang="en-US" sz="2400" dirty="0">
                <a:solidFill>
                  <a:srgbClr val="0000FF"/>
                </a:solidFill>
              </a:rPr>
              <a:t>: 15 (6 unique)</a:t>
            </a:r>
          </a:p>
          <a:p>
            <a:pPr marL="0" indent="0">
              <a:buNone/>
            </a:pPr>
            <a:endParaRPr lang="en-US" sz="1800" dirty="0"/>
          </a:p>
          <a:p>
            <a:pPr marL="0" indent="0">
              <a:buNone/>
            </a:pPr>
            <a:endParaRPr lang="en-US" sz="1100" dirty="0">
              <a:ln>
                <a:solidFill>
                  <a:schemeClr val="tx1"/>
                </a:solidFill>
              </a:ln>
            </a:endParaRPr>
          </a:p>
          <a:p>
            <a:endParaRPr lang="en-US" sz="1400" b="1" dirty="0">
              <a:solidFill>
                <a:srgbClr val="0000FF"/>
              </a:solidFill>
            </a:endParaRPr>
          </a:p>
          <a:p>
            <a:endParaRPr lang="en-US" sz="1400" dirty="0"/>
          </a:p>
          <a:p>
            <a:pPr marL="0" indent="0">
              <a:buNone/>
            </a:pPr>
            <a:endParaRPr lang="en-US" sz="1100" dirty="0"/>
          </a:p>
        </p:txBody>
      </p:sp>
    </p:spTree>
    <p:extLst>
      <p:ext uri="{BB962C8B-B14F-4D97-AF65-F5344CB8AC3E}">
        <p14:creationId xmlns:p14="http://schemas.microsoft.com/office/powerpoint/2010/main" val="10091098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a:p>
            <a:pPr algn="ctr"/>
            <a:r>
              <a:rPr lang="en-US" i="0" dirty="0" smtClean="0"/>
              <a:t>(e.g.. from MOOCs)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6114095" y="3633770"/>
            <a:ext cx="2458981" cy="461665"/>
          </a:xfrm>
          <a:prstGeom prst="rect">
            <a:avLst/>
          </a:prstGeom>
        </p:spPr>
        <p:txBody>
          <a:bodyPr wrap="square">
            <a:spAutoFit/>
          </a:bodyPr>
          <a:lstStyle/>
          <a:p>
            <a:pPr algn="ctr"/>
            <a:r>
              <a:rPr lang="en-US" sz="2400" b="1" i="1" dirty="0" smtClean="0">
                <a:solidFill>
                  <a:srgbClr val="FF0000"/>
                </a:solidFill>
                <a:latin typeface="Times New Roman" pitchFamily="18" charset="0"/>
                <a:cs typeface="Times New Roman" pitchFamily="18" charset="0"/>
              </a:rPr>
              <a:t>Peer Feedback</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471" y="4224139"/>
            <a:ext cx="3818555" cy="2312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40148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dirty="0" smtClean="0"/>
              <a:t>Ontology-Based Argument Mining for Automatic Essay Scoring</a:t>
            </a:r>
            <a:br>
              <a:rPr lang="en-US" dirty="0" smtClean="0"/>
            </a:br>
            <a:r>
              <a:rPr lang="en-US" sz="3100" dirty="0" smtClean="0"/>
              <a:t>[Ong, Litman &amp; </a:t>
            </a:r>
            <a:r>
              <a:rPr lang="en-US" sz="3100" dirty="0" err="1" smtClean="0"/>
              <a:t>Brusilovsky</a:t>
            </a:r>
            <a:r>
              <a:rPr lang="en-US" sz="3100" dirty="0" smtClean="0"/>
              <a:t>, 2014]</a:t>
            </a:r>
            <a:endParaRPr lang="en-US" sz="3600" dirty="0"/>
          </a:p>
        </p:txBody>
      </p:sp>
      <p:sp>
        <p:nvSpPr>
          <p:cNvPr id="3" name="Content Placeholder 2"/>
          <p:cNvSpPr>
            <a:spLocks noGrp="1"/>
          </p:cNvSpPr>
          <p:nvPr>
            <p:ph idx="1"/>
          </p:nvPr>
        </p:nvSpPr>
        <p:spPr>
          <a:xfrm>
            <a:off x="0" y="2081406"/>
            <a:ext cx="9021249" cy="4776594"/>
          </a:xfrm>
        </p:spPr>
        <p:txBody>
          <a:bodyPr>
            <a:normAutofit/>
          </a:bodyPr>
          <a:lstStyle/>
          <a:p>
            <a:r>
              <a:rPr lang="en-US" dirty="0" smtClean="0"/>
              <a:t>System </a:t>
            </a:r>
            <a:r>
              <a:rPr lang="en-US" dirty="0" smtClean="0">
                <a:solidFill>
                  <a:srgbClr val="0000FF"/>
                </a:solidFill>
              </a:rPr>
              <a:t>recognizes argument ontology in essays </a:t>
            </a:r>
          </a:p>
          <a:p>
            <a:r>
              <a:rPr lang="en-US" dirty="0" smtClean="0"/>
              <a:t>System scores essays using recognized ontology </a:t>
            </a:r>
          </a:p>
          <a:p>
            <a:pPr lvl="1"/>
            <a:r>
              <a:rPr lang="en-US" i="1" dirty="0" smtClean="0"/>
              <a:t>Extrinsic</a:t>
            </a:r>
            <a:r>
              <a:rPr lang="en-US" dirty="0" smtClean="0"/>
              <a:t> evaluation of argument mining</a:t>
            </a:r>
          </a:p>
          <a:p>
            <a:pPr lvl="1"/>
            <a:r>
              <a:rPr lang="en-US" dirty="0" smtClean="0"/>
              <a:t>Spearman </a:t>
            </a:r>
            <a:r>
              <a:rPr lang="en-US" dirty="0"/>
              <a:t>c</a:t>
            </a:r>
            <a:r>
              <a:rPr lang="en-US" dirty="0" smtClean="0"/>
              <a:t>orrelation (trend) with expert scores</a:t>
            </a:r>
          </a:p>
          <a:p>
            <a:pPr lvl="2"/>
            <a:r>
              <a:rPr lang="en-US" dirty="0" smtClean="0"/>
              <a:t>52 first-draft undergraduate psychology essays</a:t>
            </a:r>
          </a:p>
          <a:p>
            <a:r>
              <a:rPr lang="en-US" dirty="0" smtClean="0">
                <a:solidFill>
                  <a:srgbClr val="0000FF"/>
                </a:solidFill>
              </a:rPr>
              <a:t>Argument </a:t>
            </a:r>
            <a:r>
              <a:rPr lang="en-US" dirty="0">
                <a:solidFill>
                  <a:srgbClr val="0000FF"/>
                </a:solidFill>
              </a:rPr>
              <a:t>mining subtasks</a:t>
            </a:r>
          </a:p>
          <a:p>
            <a:pPr lvl="1"/>
            <a:r>
              <a:rPr lang="en-US" b="1" dirty="0" smtClean="0">
                <a:solidFill>
                  <a:srgbClr val="0000FF"/>
                </a:solidFill>
              </a:rPr>
              <a:t>Segmentation</a:t>
            </a:r>
            <a:r>
              <a:rPr lang="en-US" dirty="0" smtClean="0">
                <a:solidFill>
                  <a:srgbClr val="0000FF"/>
                </a:solidFill>
              </a:rPr>
              <a:t>: sentences </a:t>
            </a:r>
            <a:endParaRPr lang="en-US" dirty="0">
              <a:solidFill>
                <a:srgbClr val="0000FF"/>
              </a:solidFill>
            </a:endParaRPr>
          </a:p>
          <a:p>
            <a:pPr lvl="1"/>
            <a:r>
              <a:rPr lang="en-US" b="1" dirty="0" smtClean="0">
                <a:solidFill>
                  <a:srgbClr val="0000FF"/>
                </a:solidFill>
              </a:rPr>
              <a:t>Segment classification: </a:t>
            </a:r>
            <a:r>
              <a:rPr lang="en-US" dirty="0" smtClean="0">
                <a:solidFill>
                  <a:srgbClr val="0000FF"/>
                </a:solidFill>
              </a:rPr>
              <a:t>argument ontology tags</a:t>
            </a:r>
          </a:p>
          <a:p>
            <a:endParaRPr lang="en-US" dirty="0"/>
          </a:p>
        </p:txBody>
      </p:sp>
    </p:spTree>
    <p:extLst>
      <p:ext uri="{BB962C8B-B14F-4D97-AF65-F5344CB8AC3E}">
        <p14:creationId xmlns:p14="http://schemas.microsoft.com/office/powerpoint/2010/main" val="2963132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059332" cy="1143000"/>
          </a:xfrm>
        </p:spPr>
        <p:txBody>
          <a:bodyPr>
            <a:noAutofit/>
          </a:bodyPr>
          <a:lstStyle/>
          <a:p>
            <a:r>
              <a:rPr lang="en-US" sz="3600" dirty="0" smtClean="0"/>
              <a:t>Argument Mining via Argument/Domain Words </a:t>
            </a:r>
            <a:r>
              <a:rPr lang="en-US" dirty="0" smtClean="0"/>
              <a:t/>
            </a:r>
            <a:br>
              <a:rPr lang="en-US" dirty="0" smtClean="0"/>
            </a:br>
            <a:r>
              <a:rPr lang="en-US" sz="2800" dirty="0" smtClean="0"/>
              <a:t>[Nguyen &amp; </a:t>
            </a:r>
            <a:r>
              <a:rPr lang="en-US" sz="2800" dirty="0" err="1" smtClean="0"/>
              <a:t>Litman</a:t>
            </a:r>
            <a:r>
              <a:rPr lang="en-US" sz="2800" dirty="0" smtClean="0"/>
              <a:t> 2015, 2016</a:t>
            </a:r>
            <a:r>
              <a:rPr lang="en-US" sz="2800" dirty="0"/>
              <a:t>]</a:t>
            </a:r>
          </a:p>
        </p:txBody>
      </p:sp>
      <p:sp>
        <p:nvSpPr>
          <p:cNvPr id="3" name="Content Placeholder 2"/>
          <p:cNvSpPr>
            <a:spLocks noGrp="1"/>
          </p:cNvSpPr>
          <p:nvPr>
            <p:ph idx="1"/>
          </p:nvPr>
        </p:nvSpPr>
        <p:spPr>
          <a:xfrm>
            <a:off x="76200" y="1533562"/>
            <a:ext cx="9067800" cy="5216282"/>
          </a:xfrm>
        </p:spPr>
        <p:txBody>
          <a:bodyPr>
            <a:normAutofit/>
          </a:bodyPr>
          <a:lstStyle/>
          <a:p>
            <a:r>
              <a:rPr lang="en-US" dirty="0" smtClean="0"/>
              <a:t>Prompt-abstracted argument mining</a:t>
            </a:r>
          </a:p>
          <a:p>
            <a:pPr lvl="1"/>
            <a:r>
              <a:rPr lang="en-US" dirty="0" smtClean="0"/>
              <a:t>LDA-enabled features and constraints </a:t>
            </a:r>
          </a:p>
          <a:p>
            <a:pPr lvl="2"/>
            <a:r>
              <a:rPr lang="en-US" dirty="0" smtClean="0"/>
              <a:t>Seeding to extract argument vs. domain words</a:t>
            </a:r>
          </a:p>
          <a:p>
            <a:pPr lvl="1"/>
            <a:r>
              <a:rPr lang="en-US" i="1" dirty="0" smtClean="0"/>
              <a:t>Intrinsic </a:t>
            </a:r>
            <a:r>
              <a:rPr lang="en-US" dirty="0" smtClean="0"/>
              <a:t>evaluation </a:t>
            </a:r>
          </a:p>
          <a:p>
            <a:pPr lvl="1"/>
            <a:endParaRPr lang="en-US" dirty="0" smtClean="0"/>
          </a:p>
          <a:p>
            <a:r>
              <a:rPr lang="en-US" dirty="0"/>
              <a:t>Corpora</a:t>
            </a:r>
          </a:p>
          <a:p>
            <a:pPr lvl="1"/>
            <a:r>
              <a:rPr lang="en-US" dirty="0"/>
              <a:t>Ontology annotated peer review essays (prior project)</a:t>
            </a:r>
          </a:p>
          <a:p>
            <a:pPr lvl="1"/>
            <a:r>
              <a:rPr lang="en-US" i="1" dirty="0">
                <a:solidFill>
                  <a:srgbClr val="0000FF"/>
                </a:solidFill>
              </a:rPr>
              <a:t>Claim/premise annotated persuasive essays (today)</a:t>
            </a:r>
          </a:p>
          <a:p>
            <a:pPr lvl="2"/>
            <a:r>
              <a:rPr lang="en-US" dirty="0"/>
              <a:t>[Stab &amp; </a:t>
            </a:r>
            <a:r>
              <a:rPr lang="en-US" dirty="0" err="1"/>
              <a:t>Gurevych</a:t>
            </a:r>
            <a:r>
              <a:rPr lang="en-US" dirty="0"/>
              <a:t>, 2014]</a:t>
            </a:r>
          </a:p>
          <a:p>
            <a:pPr lvl="1"/>
            <a:endParaRPr lang="en-US" dirty="0" smtClean="0"/>
          </a:p>
        </p:txBody>
      </p:sp>
    </p:spTree>
    <p:extLst>
      <p:ext uri="{BB962C8B-B14F-4D97-AF65-F5344CB8AC3E}">
        <p14:creationId xmlns:p14="http://schemas.microsoft.com/office/powerpoint/2010/main" val="31235718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Persuasive Essay Corpus</a:t>
            </a:r>
            <a:endParaRPr lang="en-US" dirty="0"/>
          </a:p>
        </p:txBody>
      </p:sp>
      <p:pic>
        <p:nvPicPr>
          <p:cNvPr id="7" name="Picture 6"/>
          <p:cNvPicPr>
            <a:picLocks noChangeAspect="1"/>
          </p:cNvPicPr>
          <p:nvPr/>
        </p:nvPicPr>
        <p:blipFill>
          <a:blip r:embed="rId2"/>
          <a:stretch>
            <a:fillRect/>
          </a:stretch>
        </p:blipFill>
        <p:spPr>
          <a:xfrm>
            <a:off x="3236613" y="1204841"/>
            <a:ext cx="5278737" cy="4972123"/>
          </a:xfrm>
          <a:prstGeom prst="rect">
            <a:avLst/>
          </a:prstGeom>
        </p:spPr>
      </p:pic>
      <p:sp>
        <p:nvSpPr>
          <p:cNvPr id="8" name="Rectangle 7"/>
          <p:cNvSpPr/>
          <p:nvPr/>
        </p:nvSpPr>
        <p:spPr>
          <a:xfrm>
            <a:off x="3236613" y="1504778"/>
            <a:ext cx="5278737" cy="748093"/>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1023730" y="2729948"/>
            <a:ext cx="1252331" cy="584775"/>
          </a:xfrm>
          <a:prstGeom prst="rect">
            <a:avLst/>
          </a:prstGeom>
          <a:noFill/>
          <a:ln>
            <a:solidFill>
              <a:schemeClr val="tx1"/>
            </a:solidFill>
          </a:ln>
        </p:spPr>
        <p:txBody>
          <a:bodyPr wrap="square" rtlCol="0">
            <a:spAutoFit/>
          </a:bodyPr>
          <a:lstStyle/>
          <a:p>
            <a:pPr algn="ctr"/>
            <a:r>
              <a:rPr lang="en-US" sz="1600" dirty="0"/>
              <a:t>Major-claim(1)</a:t>
            </a:r>
          </a:p>
        </p:txBody>
      </p:sp>
      <p:sp>
        <p:nvSpPr>
          <p:cNvPr id="10" name="Rectangle 9"/>
          <p:cNvSpPr/>
          <p:nvPr/>
        </p:nvSpPr>
        <p:spPr>
          <a:xfrm>
            <a:off x="3236613" y="2252869"/>
            <a:ext cx="4800600" cy="3657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p:cNvSpPr txBox="1"/>
          <p:nvPr/>
        </p:nvSpPr>
        <p:spPr>
          <a:xfrm>
            <a:off x="1023730" y="4094098"/>
            <a:ext cx="1252331" cy="338554"/>
          </a:xfrm>
          <a:prstGeom prst="rect">
            <a:avLst/>
          </a:prstGeom>
          <a:noFill/>
          <a:ln>
            <a:solidFill>
              <a:schemeClr val="tx1"/>
            </a:solidFill>
          </a:ln>
        </p:spPr>
        <p:txBody>
          <a:bodyPr wrap="square" rtlCol="0">
            <a:spAutoFit/>
          </a:bodyPr>
          <a:lstStyle/>
          <a:p>
            <a:pPr algn="ctr"/>
            <a:r>
              <a:rPr lang="en-US" sz="1600" dirty="0"/>
              <a:t>Claim(2)</a:t>
            </a:r>
          </a:p>
        </p:txBody>
      </p:sp>
      <p:cxnSp>
        <p:nvCxnSpPr>
          <p:cNvPr id="13" name="Straight Connector 12"/>
          <p:cNvCxnSpPr>
            <a:stCxn id="9" idx="3"/>
            <a:endCxn id="8" idx="1"/>
          </p:cNvCxnSpPr>
          <p:nvPr/>
        </p:nvCxnSpPr>
        <p:spPr>
          <a:xfrm flipV="1">
            <a:off x="2276061" y="1878825"/>
            <a:ext cx="960552" cy="1143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3"/>
            <a:endCxn id="10" idx="1"/>
          </p:cNvCxnSpPr>
          <p:nvPr/>
        </p:nvCxnSpPr>
        <p:spPr>
          <a:xfrm flipV="1">
            <a:off x="2276061" y="2435749"/>
            <a:ext cx="960552" cy="1827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0"/>
            <a:endCxn id="9" idx="2"/>
          </p:cNvCxnSpPr>
          <p:nvPr/>
        </p:nvCxnSpPr>
        <p:spPr>
          <a:xfrm flipV="1">
            <a:off x="1649896" y="3314723"/>
            <a:ext cx="0" cy="779375"/>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35546" y="3412023"/>
            <a:ext cx="1028700" cy="338554"/>
          </a:xfrm>
          <a:prstGeom prst="rect">
            <a:avLst/>
          </a:prstGeom>
          <a:solidFill>
            <a:schemeClr val="bg1"/>
          </a:solidFill>
          <a:ln>
            <a:solidFill>
              <a:schemeClr val="tx1"/>
            </a:solidFill>
            <a:prstDash val="dash"/>
          </a:ln>
        </p:spPr>
        <p:txBody>
          <a:bodyPr wrap="square" rtlCol="0">
            <a:spAutoFit/>
          </a:bodyPr>
          <a:lstStyle/>
          <a:p>
            <a:pPr algn="ctr"/>
            <a:r>
              <a:rPr lang="en-US" sz="1600" dirty="0"/>
              <a:t>Support</a:t>
            </a:r>
          </a:p>
        </p:txBody>
      </p:sp>
      <p:sp>
        <p:nvSpPr>
          <p:cNvPr id="28" name="Slide Number Placeholder 27"/>
          <p:cNvSpPr>
            <a:spLocks noGrp="1"/>
          </p:cNvSpPr>
          <p:nvPr>
            <p:ph type="sldNum" sz="quarter" idx="12"/>
          </p:nvPr>
        </p:nvSpPr>
        <p:spPr/>
        <p:txBody>
          <a:bodyPr/>
          <a:lstStyle/>
          <a:p>
            <a:fld id="{376D8718-A00B-4B11-BA6C-A97B91473632}" type="slidenum">
              <a:rPr lang="en-US" smtClean="0"/>
              <a:t>42</a:t>
            </a:fld>
            <a:endParaRPr lang="en-US"/>
          </a:p>
        </p:txBody>
      </p:sp>
    </p:spTree>
    <p:extLst>
      <p:ext uri="{BB962C8B-B14F-4D97-AF65-F5344CB8AC3E}">
        <p14:creationId xmlns:p14="http://schemas.microsoft.com/office/powerpoint/2010/main" val="285414501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Seeds</a:t>
            </a:r>
            <a:endParaRPr lang="en-US" dirty="0"/>
          </a:p>
        </p:txBody>
      </p:sp>
      <p:sp>
        <p:nvSpPr>
          <p:cNvPr id="3" name="Content Placeholder 2"/>
          <p:cNvSpPr>
            <a:spLocks noGrp="1"/>
          </p:cNvSpPr>
          <p:nvPr>
            <p:ph idx="1"/>
          </p:nvPr>
        </p:nvSpPr>
        <p:spPr/>
        <p:txBody>
          <a:bodyPr>
            <a:normAutofit/>
          </a:bodyPr>
          <a:lstStyle/>
          <a:p>
            <a:r>
              <a:rPr lang="en-US" sz="2400" dirty="0" smtClean="0"/>
              <a:t>Development corpus</a:t>
            </a:r>
          </a:p>
          <a:p>
            <a:pPr lvl="1"/>
            <a:r>
              <a:rPr lang="en-US" sz="2000" dirty="0" smtClean="0"/>
              <a:t>6794 </a:t>
            </a:r>
            <a:r>
              <a:rPr lang="en-US" sz="2000" dirty="0"/>
              <a:t>persuasive essays with post titles collected from </a:t>
            </a:r>
            <a:r>
              <a:rPr lang="en-US" sz="2000" dirty="0">
                <a:hlinkClick r:id="rId2"/>
              </a:rPr>
              <a:t>www.essayforum.com</a:t>
            </a:r>
            <a:endParaRPr lang="en-US" sz="2000" dirty="0"/>
          </a:p>
          <a:p>
            <a:endParaRPr lang="en-US" sz="2400" dirty="0"/>
          </a:p>
          <a:p>
            <a:r>
              <a:rPr lang="en-US" sz="2400" dirty="0"/>
              <a:t>10 argument </a:t>
            </a:r>
            <a:r>
              <a:rPr lang="en-US" sz="2400" dirty="0" smtClean="0"/>
              <a:t>seeds </a:t>
            </a:r>
          </a:p>
          <a:p>
            <a:pPr lvl="1"/>
            <a:r>
              <a:rPr lang="en-US" sz="2000" dirty="0" smtClean="0"/>
              <a:t>agree</a:t>
            </a:r>
            <a:r>
              <a:rPr lang="en-US" sz="2000" dirty="0"/>
              <a:t>, disagree, reason, support, advantage, disadvantage, think, conclusion, result, </a:t>
            </a:r>
            <a:r>
              <a:rPr lang="en-US" sz="2000" dirty="0" smtClean="0"/>
              <a:t>opinion</a:t>
            </a:r>
            <a:endParaRPr lang="en-US" sz="2000" dirty="0"/>
          </a:p>
          <a:p>
            <a:endParaRPr lang="en-US" sz="2400" dirty="0"/>
          </a:p>
          <a:p>
            <a:r>
              <a:rPr lang="en-US" sz="2400" dirty="0" smtClean="0"/>
              <a:t>3077 domain seeds</a:t>
            </a:r>
          </a:p>
          <a:p>
            <a:pPr lvl="1"/>
            <a:r>
              <a:rPr lang="en-US" sz="2000" dirty="0"/>
              <a:t>i</a:t>
            </a:r>
            <a:r>
              <a:rPr lang="en-US" sz="2000" dirty="0" smtClean="0"/>
              <a:t>n title, </a:t>
            </a:r>
            <a:r>
              <a:rPr lang="en-US" sz="2000" dirty="0"/>
              <a:t>but not argument </a:t>
            </a:r>
            <a:r>
              <a:rPr lang="en-US" sz="2000" dirty="0" smtClean="0"/>
              <a:t>seeds </a:t>
            </a:r>
            <a:r>
              <a:rPr lang="en-US" sz="2000" dirty="0"/>
              <a:t>or stop </a:t>
            </a:r>
            <a:r>
              <a:rPr lang="en-US" sz="2000" dirty="0" smtClean="0"/>
              <a:t>words</a:t>
            </a:r>
            <a:endParaRPr lang="en-US" sz="2000" dirty="0"/>
          </a:p>
        </p:txBody>
      </p:sp>
    </p:spTree>
    <p:extLst>
      <p:ext uri="{BB962C8B-B14F-4D97-AF65-F5344CB8AC3E}">
        <p14:creationId xmlns:p14="http://schemas.microsoft.com/office/powerpoint/2010/main" val="5954535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Post-Processing </a:t>
            </a:r>
            <a:r>
              <a:rPr lang="en-US" dirty="0"/>
              <a:t>LDA </a:t>
            </a:r>
            <a:r>
              <a:rPr lang="en-US" dirty="0" smtClean="0"/>
              <a:t>Output</a:t>
            </a:r>
            <a:endParaRPr lang="en-US" dirty="0"/>
          </a:p>
        </p:txBody>
      </p:sp>
      <p:sp>
        <p:nvSpPr>
          <p:cNvPr id="3" name="Content Placeholder 2"/>
          <p:cNvSpPr>
            <a:spLocks noGrp="1"/>
          </p:cNvSpPr>
          <p:nvPr>
            <p:ph idx="1"/>
          </p:nvPr>
        </p:nvSpPr>
        <p:spPr/>
        <p:txBody>
          <a:bodyPr>
            <a:normAutofit lnSpcReduction="10000"/>
          </a:bodyPr>
          <a:lstStyle/>
          <a:p>
            <a:r>
              <a:rPr lang="en-US" sz="2400" dirty="0"/>
              <a:t>Compute three weights for each LDA </a:t>
            </a:r>
            <a:r>
              <a:rPr lang="en-US" sz="2400" dirty="0" smtClean="0"/>
              <a:t>topic</a:t>
            </a:r>
            <a:endParaRPr lang="en-US" sz="2400" dirty="0"/>
          </a:p>
          <a:p>
            <a:pPr lvl="1"/>
            <a:r>
              <a:rPr lang="en-US" sz="2000" dirty="0"/>
              <a:t>Domain weight is the sum of domain seed frequencies</a:t>
            </a:r>
          </a:p>
          <a:p>
            <a:pPr lvl="1"/>
            <a:endParaRPr lang="en-US" sz="2000" dirty="0"/>
          </a:p>
          <a:p>
            <a:pPr lvl="1"/>
            <a:r>
              <a:rPr lang="en-US" sz="2000" dirty="0"/>
              <a:t>Argument weight is the number of argument </a:t>
            </a:r>
            <a:r>
              <a:rPr lang="en-US" sz="2000" dirty="0" smtClean="0"/>
              <a:t>seeds</a:t>
            </a:r>
            <a:endParaRPr lang="en-US" sz="2000" dirty="0"/>
          </a:p>
          <a:p>
            <a:pPr lvl="1"/>
            <a:endParaRPr lang="en-US" sz="2000" dirty="0"/>
          </a:p>
          <a:p>
            <a:pPr lvl="1"/>
            <a:r>
              <a:rPr lang="en-US" sz="2000" dirty="0"/>
              <a:t>Combined weight = Argument weight – Domain weight</a:t>
            </a:r>
          </a:p>
          <a:p>
            <a:pPr marL="0" indent="0">
              <a:buNone/>
            </a:pPr>
            <a:endParaRPr lang="en-US" sz="2400" dirty="0"/>
          </a:p>
          <a:p>
            <a:r>
              <a:rPr lang="en-US" sz="2400" dirty="0"/>
              <a:t>Find the best number of topics with the highest ratio of combined weight of top-2 </a:t>
            </a:r>
            <a:r>
              <a:rPr lang="en-US" sz="2400" dirty="0" smtClean="0"/>
              <a:t>topics</a:t>
            </a:r>
          </a:p>
          <a:p>
            <a:endParaRPr lang="en-US" sz="2400" dirty="0"/>
          </a:p>
          <a:p>
            <a:r>
              <a:rPr lang="en-US" sz="2400" dirty="0" smtClean="0"/>
              <a:t>The argument word list is the LDA topic with the largest combined weight given the best number of topics</a:t>
            </a:r>
            <a:endParaRPr lang="en-US" sz="2400" dirty="0"/>
          </a:p>
        </p:txBody>
      </p:sp>
    </p:spTree>
    <p:extLst>
      <p:ext uri="{BB962C8B-B14F-4D97-AF65-F5344CB8AC3E}">
        <p14:creationId xmlns:p14="http://schemas.microsoft.com/office/powerpoint/2010/main" val="210175238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6162"/>
          </a:xfrm>
        </p:spPr>
        <p:txBody>
          <a:bodyPr>
            <a:normAutofit fontScale="90000"/>
          </a:bodyPr>
          <a:lstStyle/>
          <a:p>
            <a:r>
              <a:rPr lang="en-US" dirty="0" smtClean="0"/>
              <a:t>Resulting Argument/Domain Words</a:t>
            </a:r>
            <a:endParaRPr lang="en-US" dirty="0"/>
          </a:p>
        </p:txBody>
      </p:sp>
      <p:sp>
        <p:nvSpPr>
          <p:cNvPr id="3" name="Content Placeholder 2"/>
          <p:cNvSpPr>
            <a:spLocks noGrp="1"/>
          </p:cNvSpPr>
          <p:nvPr>
            <p:ph idx="1"/>
          </p:nvPr>
        </p:nvSpPr>
        <p:spPr/>
        <p:txBody>
          <a:bodyPr>
            <a:normAutofit/>
          </a:bodyPr>
          <a:lstStyle/>
          <a:p>
            <a:r>
              <a:rPr lang="en-US" sz="2400" dirty="0"/>
              <a:t>36 LDA topics</a:t>
            </a:r>
          </a:p>
          <a:p>
            <a:r>
              <a:rPr lang="en-US" sz="2400" dirty="0"/>
              <a:t>263 (stemmed) argument </a:t>
            </a:r>
            <a:r>
              <a:rPr lang="en-US" sz="2400" dirty="0" smtClean="0"/>
              <a:t>words</a:t>
            </a:r>
            <a:endParaRPr lang="en-US" sz="2400" dirty="0"/>
          </a:p>
          <a:p>
            <a:pPr lvl="1"/>
            <a:r>
              <a:rPr lang="en-US" sz="2000" dirty="0" smtClean="0"/>
              <a:t>seed </a:t>
            </a:r>
            <a:r>
              <a:rPr lang="en-US" sz="2000" dirty="0"/>
              <a:t>variants (e.g., believe, viewpoint, argument, </a:t>
            </a:r>
            <a:r>
              <a:rPr lang="en-US" sz="2000" dirty="0" smtClean="0"/>
              <a:t>claim)</a:t>
            </a:r>
          </a:p>
          <a:p>
            <a:pPr lvl="1"/>
            <a:r>
              <a:rPr lang="en-US" sz="2000" dirty="0" smtClean="0"/>
              <a:t>connectives </a:t>
            </a:r>
            <a:r>
              <a:rPr lang="en-US" sz="2000" dirty="0"/>
              <a:t>(e.g., therefore, however, </a:t>
            </a:r>
            <a:r>
              <a:rPr lang="en-US" sz="2000" dirty="0" smtClean="0"/>
              <a:t>despite)</a:t>
            </a:r>
          </a:p>
          <a:p>
            <a:pPr lvl="1"/>
            <a:r>
              <a:rPr lang="en-US" sz="2000" dirty="0" smtClean="0"/>
              <a:t>stop </a:t>
            </a:r>
            <a:r>
              <a:rPr lang="en-US" sz="2000" dirty="0"/>
              <a:t>words</a:t>
            </a:r>
          </a:p>
          <a:p>
            <a:r>
              <a:rPr lang="en-US" sz="2400" dirty="0"/>
              <a:t>1806 (stemmed) domain </a:t>
            </a:r>
            <a:r>
              <a:rPr lang="en-US" sz="2400" dirty="0" smtClean="0"/>
              <a:t>words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235395606"/>
              </p:ext>
            </p:extLst>
          </p:nvPr>
        </p:nvGraphicFramePr>
        <p:xfrm>
          <a:off x="304800" y="4383892"/>
          <a:ext cx="8652933" cy="1920240"/>
        </p:xfrm>
        <a:graphic>
          <a:graphicData uri="http://schemas.openxmlformats.org/drawingml/2006/table">
            <a:tbl>
              <a:tblPr firstCol="1" bandRow="1">
                <a:tableStyleId>{5C22544A-7EE6-4342-B048-85BDC9FD1C3A}</a:tableStyleId>
              </a:tblPr>
              <a:tblGrid>
                <a:gridCol w="3042635">
                  <a:extLst>
                    <a:ext uri="{9D8B030D-6E8A-4147-A177-3AD203B41FA5}">
                      <a16:colId xmlns="" xmlns:a16="http://schemas.microsoft.com/office/drawing/2014/main" val="3558034677"/>
                    </a:ext>
                  </a:extLst>
                </a:gridCol>
                <a:gridCol w="5610298">
                  <a:extLst>
                    <a:ext uri="{9D8B030D-6E8A-4147-A177-3AD203B41FA5}">
                      <a16:colId xmlns="" xmlns:a16="http://schemas.microsoft.com/office/drawing/2014/main" val="3306377020"/>
                    </a:ext>
                  </a:extLst>
                </a:gridCol>
              </a:tblGrid>
              <a:tr h="370840">
                <a:tc>
                  <a:txBody>
                    <a:bodyPr/>
                    <a:lstStyle/>
                    <a:p>
                      <a:r>
                        <a:rPr lang="en-US" dirty="0"/>
                        <a:t>Topic 1 (argument words)</a:t>
                      </a:r>
                    </a:p>
                  </a:txBody>
                  <a:tcPr marL="68580" marR="68580"/>
                </a:tc>
                <a:tc>
                  <a:txBody>
                    <a:bodyPr/>
                    <a:lstStyle/>
                    <a:p>
                      <a:r>
                        <a:rPr lang="en-US" dirty="0"/>
                        <a:t>reason </a:t>
                      </a:r>
                      <a:r>
                        <a:rPr lang="en-US" dirty="0" err="1"/>
                        <a:t>exampl</a:t>
                      </a:r>
                      <a:r>
                        <a:rPr lang="en-US" dirty="0"/>
                        <a:t> support </a:t>
                      </a:r>
                      <a:r>
                        <a:rPr lang="en-US" dirty="0" err="1"/>
                        <a:t>agre</a:t>
                      </a:r>
                      <a:r>
                        <a:rPr lang="en-US" dirty="0"/>
                        <a:t> think </a:t>
                      </a:r>
                      <a:r>
                        <a:rPr lang="en-US" dirty="0" err="1"/>
                        <a:t>becaus</a:t>
                      </a:r>
                      <a:r>
                        <a:rPr lang="en-US" dirty="0"/>
                        <a:t> </a:t>
                      </a:r>
                      <a:r>
                        <a:rPr lang="en-US" dirty="0" err="1"/>
                        <a:t>disagre</a:t>
                      </a:r>
                      <a:r>
                        <a:rPr lang="en-US" dirty="0"/>
                        <a:t> statement opinion believe therefor idea </a:t>
                      </a:r>
                      <a:r>
                        <a:rPr lang="en-US" dirty="0" err="1"/>
                        <a:t>conclus</a:t>
                      </a:r>
                      <a:r>
                        <a:rPr lang="en-US" dirty="0"/>
                        <a:t> ...</a:t>
                      </a:r>
                    </a:p>
                  </a:txBody>
                  <a:tcPr marL="68580" marR="68580"/>
                </a:tc>
                <a:extLst>
                  <a:ext uri="{0D108BD9-81ED-4DB2-BD59-A6C34878D82A}">
                    <a16:rowId xmlns="" xmlns:a16="http://schemas.microsoft.com/office/drawing/2014/main" val="2394654561"/>
                  </a:ext>
                </a:extLst>
              </a:tr>
              <a:tr h="370840">
                <a:tc>
                  <a:txBody>
                    <a:bodyPr/>
                    <a:lstStyle/>
                    <a:p>
                      <a:r>
                        <a:rPr lang="en-US" dirty="0"/>
                        <a:t>Topic 2 (domain</a:t>
                      </a:r>
                      <a:r>
                        <a:rPr lang="en-US" baseline="0" dirty="0"/>
                        <a:t> words)</a:t>
                      </a:r>
                      <a:endParaRPr lang="en-US" dirty="0"/>
                    </a:p>
                  </a:txBody>
                  <a:tcPr marL="68580" marR="68580"/>
                </a:tc>
                <a:tc>
                  <a:txBody>
                    <a:bodyPr/>
                    <a:lstStyle/>
                    <a:p>
                      <a:r>
                        <a:rPr lang="en-US" dirty="0" err="1"/>
                        <a:t>citi</a:t>
                      </a:r>
                      <a:r>
                        <a:rPr lang="en-US" dirty="0"/>
                        <a:t> live big </a:t>
                      </a:r>
                      <a:r>
                        <a:rPr lang="en-US" dirty="0" err="1"/>
                        <a:t>hous</a:t>
                      </a:r>
                      <a:r>
                        <a:rPr lang="en-US" dirty="0"/>
                        <a:t> place area small apart town build </a:t>
                      </a:r>
                      <a:r>
                        <a:rPr lang="en-US" dirty="0" err="1"/>
                        <a:t>communiti</a:t>
                      </a:r>
                      <a:r>
                        <a:rPr lang="en-US" dirty="0"/>
                        <a:t> </a:t>
                      </a:r>
                      <a:r>
                        <a:rPr lang="en-US" dirty="0" err="1"/>
                        <a:t>factori</a:t>
                      </a:r>
                      <a:r>
                        <a:rPr lang="en-US" dirty="0"/>
                        <a:t> urban ...</a:t>
                      </a:r>
                    </a:p>
                  </a:txBody>
                  <a:tcPr marL="68580" marR="68580"/>
                </a:tc>
                <a:extLst>
                  <a:ext uri="{0D108BD9-81ED-4DB2-BD59-A6C34878D82A}">
                    <a16:rowId xmlns="" xmlns:a16="http://schemas.microsoft.com/office/drawing/2014/main" val="232467376"/>
                  </a:ext>
                </a:extLst>
              </a:tr>
              <a:tr h="370840">
                <a:tc>
                  <a:txBody>
                    <a:bodyPr/>
                    <a:lstStyle/>
                    <a:p>
                      <a:r>
                        <a:rPr lang="en-US" dirty="0"/>
                        <a:t>Topic 3 (domain</a:t>
                      </a:r>
                      <a:r>
                        <a:rPr lang="en-US" baseline="0" dirty="0"/>
                        <a:t> words)</a:t>
                      </a:r>
                      <a:endParaRPr lang="en-US" dirty="0"/>
                    </a:p>
                  </a:txBody>
                  <a:tcPr marL="68580" marR="68580"/>
                </a:tc>
                <a:tc>
                  <a:txBody>
                    <a:bodyPr/>
                    <a:lstStyle/>
                    <a:p>
                      <a:r>
                        <a:rPr lang="en-US" dirty="0"/>
                        <a:t>children parent school </a:t>
                      </a:r>
                      <a:r>
                        <a:rPr lang="en-US" dirty="0" err="1"/>
                        <a:t>educ</a:t>
                      </a:r>
                      <a:r>
                        <a:rPr lang="en-US" dirty="0"/>
                        <a:t> teach kid adult grow childhood behavior taught ...</a:t>
                      </a:r>
                    </a:p>
                  </a:txBody>
                  <a:tcPr marL="68580" marR="68580"/>
                </a:tc>
                <a:extLst>
                  <a:ext uri="{0D108BD9-81ED-4DB2-BD59-A6C34878D82A}">
                    <a16:rowId xmlns="" xmlns:a16="http://schemas.microsoft.com/office/drawing/2014/main" val="850358014"/>
                  </a:ext>
                </a:extLst>
              </a:tr>
            </a:tbl>
          </a:graphicData>
        </a:graphic>
      </p:graphicFrame>
    </p:spTree>
    <p:extLst>
      <p:ext uri="{BB962C8B-B14F-4D97-AF65-F5344CB8AC3E}">
        <p14:creationId xmlns:p14="http://schemas.microsoft.com/office/powerpoint/2010/main" val="347887255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Feature Sets for 3 Methods</a:t>
            </a:r>
            <a:endParaRPr lang="en-US" dirty="0"/>
          </a:p>
        </p:txBody>
      </p:sp>
      <p:grpSp>
        <p:nvGrpSpPr>
          <p:cNvPr id="4" name="Group 3"/>
          <p:cNvGrpSpPr/>
          <p:nvPr/>
        </p:nvGrpSpPr>
        <p:grpSpPr>
          <a:xfrm>
            <a:off x="111760" y="2190683"/>
            <a:ext cx="8940799" cy="3570036"/>
            <a:chOff x="297530" y="1380791"/>
            <a:chExt cx="11196221" cy="2826342"/>
          </a:xfrm>
        </p:grpSpPr>
        <p:sp>
          <p:nvSpPr>
            <p:cNvPr id="5" name="Rectangle 4"/>
            <p:cNvSpPr/>
            <p:nvPr/>
          </p:nvSpPr>
          <p:spPr>
            <a:xfrm>
              <a:off x="5186246" y="3306124"/>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6" name="Rectangle 5"/>
            <p:cNvSpPr/>
            <p:nvPr/>
          </p:nvSpPr>
          <p:spPr>
            <a:xfrm>
              <a:off x="5186246" y="2042041"/>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TextBox 6"/>
            <p:cNvSpPr txBox="1"/>
            <p:nvPr/>
          </p:nvSpPr>
          <p:spPr>
            <a:xfrm>
              <a:off x="1255783" y="1949708"/>
              <a:ext cx="2782819" cy="738664"/>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8" name="TextBox 7"/>
            <p:cNvSpPr txBox="1"/>
            <p:nvPr/>
          </p:nvSpPr>
          <p:spPr>
            <a:xfrm>
              <a:off x="1255783" y="2775167"/>
              <a:ext cx="2782817"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9" name="TextBox 8"/>
            <p:cNvSpPr txBox="1"/>
            <p:nvPr/>
          </p:nvSpPr>
          <p:spPr>
            <a:xfrm>
              <a:off x="1255783" y="3204862"/>
              <a:ext cx="3481443"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0" name="TextBox 9"/>
            <p:cNvSpPr txBox="1"/>
            <p:nvPr/>
          </p:nvSpPr>
          <p:spPr>
            <a:xfrm>
              <a:off x="1255783" y="3653135"/>
              <a:ext cx="2935219"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1" name="Left Bracket 10"/>
            <p:cNvSpPr/>
            <p:nvPr/>
          </p:nvSpPr>
          <p:spPr>
            <a:xfrm>
              <a:off x="1127760"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Left Bracket 11"/>
            <p:cNvSpPr/>
            <p:nvPr/>
          </p:nvSpPr>
          <p:spPr>
            <a:xfrm>
              <a:off x="1127760"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127760"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127760" y="3745468"/>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5783" y="1454852"/>
              <a:ext cx="3392417" cy="17056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2014)</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084" y="2042041"/>
              <a:ext cx="60700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576324" y="2761818"/>
              <a:ext cx="47876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8" name="TextBox 17"/>
            <p:cNvSpPr txBox="1"/>
            <p:nvPr/>
          </p:nvSpPr>
          <p:spPr>
            <a:xfrm>
              <a:off x="413887" y="3748412"/>
              <a:ext cx="6412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19" name="TextBox 18"/>
            <p:cNvSpPr txBox="1"/>
            <p:nvPr/>
          </p:nvSpPr>
          <p:spPr>
            <a:xfrm>
              <a:off x="1255782" y="1857375"/>
              <a:ext cx="146664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0" name="TextBox 19"/>
            <p:cNvSpPr txBox="1"/>
            <p:nvPr/>
          </p:nvSpPr>
          <p:spPr>
            <a:xfrm>
              <a:off x="1255782" y="2682834"/>
              <a:ext cx="159915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1" name="TextBox 20"/>
            <p:cNvSpPr txBox="1"/>
            <p:nvPr/>
          </p:nvSpPr>
          <p:spPr>
            <a:xfrm>
              <a:off x="4687320" y="1432411"/>
              <a:ext cx="3781377"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a:t>
              </a:r>
              <a:r>
                <a:rPr lang="en-US" sz="1400" dirty="0">
                  <a:latin typeface="Times New Roman" panose="02020603050405020304" pitchFamily="18" charset="0"/>
                  <a:cs typeface="Times New Roman" panose="02020603050405020304" pitchFamily="18" charset="0"/>
                </a:rPr>
                <a:t> (Nguyen &amp; Litman 2015)</a:t>
              </a:r>
            </a:p>
          </p:txBody>
        </p:sp>
        <p:sp>
          <p:nvSpPr>
            <p:cNvPr id="22" name="TextBox 21"/>
            <p:cNvSpPr txBox="1"/>
            <p:nvPr/>
          </p:nvSpPr>
          <p:spPr>
            <a:xfrm>
              <a:off x="5186245" y="1876609"/>
              <a:ext cx="2560322"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FF0000"/>
                  </a:solidFill>
                  <a:latin typeface="Times New Roman" panose="02020603050405020304" pitchFamily="18" charset="0"/>
                  <a:cs typeface="Times New Roman" panose="02020603050405020304" pitchFamily="18" charset="0"/>
                </a:rPr>
                <a:t>Argument words </a:t>
              </a:r>
              <a:r>
                <a:rPr lang="en-US" sz="1200" dirty="0">
                  <a:solidFill>
                    <a:srgbClr val="000000"/>
                  </a:solidFill>
                  <a:latin typeface="Times New Roman" panose="02020603050405020304" pitchFamily="18" charset="0"/>
                  <a:cs typeface="Times New Roman" panose="02020603050405020304" pitchFamily="18" charset="0"/>
                </a:rPr>
                <a:t>as unigrams</a:t>
              </a:r>
            </a:p>
          </p:txBody>
        </p:sp>
        <p:sp>
          <p:nvSpPr>
            <p:cNvPr id="23" name="Rectangle 22"/>
            <p:cNvSpPr/>
            <p:nvPr/>
          </p:nvSpPr>
          <p:spPr>
            <a:xfrm>
              <a:off x="5186246" y="2848264"/>
              <a:ext cx="2560319" cy="285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4" name="TextBox 23"/>
            <p:cNvSpPr txBox="1"/>
            <p:nvPr/>
          </p:nvSpPr>
          <p:spPr>
            <a:xfrm>
              <a:off x="5186246" y="2702067"/>
              <a:ext cx="2560319"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smtClean="0">
                  <a:solidFill>
                    <a:srgbClr val="FF6600"/>
                  </a:solidFill>
                  <a:latin typeface="Times New Roman" panose="02020603050405020304" pitchFamily="18" charset="0"/>
                  <a:cs typeface="Times New Roman" panose="02020603050405020304" pitchFamily="18" charset="0"/>
                </a:rPr>
                <a:t>Argument</a:t>
              </a:r>
              <a:r>
                <a:rPr lang="en-US" sz="1200" dirty="0" smtClean="0">
                  <a:solidFill>
                    <a:srgbClr val="000000"/>
                  </a:solidFill>
                  <a:latin typeface="Times New Roman" panose="02020603050405020304" pitchFamily="18" charset="0"/>
                  <a:cs typeface="Times New Roman" panose="02020603050405020304" pitchFamily="18" charset="0"/>
                </a:rPr>
                <a:t> subject-verb </a:t>
              </a:r>
              <a:r>
                <a:rPr lang="en-US" sz="1200" dirty="0">
                  <a:solidFill>
                    <a:srgbClr val="000000"/>
                  </a:solidFill>
                  <a:latin typeface="Times New Roman" panose="02020603050405020304" pitchFamily="18" charset="0"/>
                  <a:cs typeface="Times New Roman" panose="02020603050405020304" pitchFamily="18" charset="0"/>
                </a:rPr>
                <a:t>pairs</a:t>
              </a:r>
            </a:p>
          </p:txBody>
        </p:sp>
        <p:sp>
          <p:nvSpPr>
            <p:cNvPr id="25" name="TextBox 24"/>
            <p:cNvSpPr txBox="1"/>
            <p:nvPr/>
          </p:nvSpPr>
          <p:spPr>
            <a:xfrm>
              <a:off x="8185777" y="1380791"/>
              <a:ext cx="3307974" cy="341127"/>
            </a:xfrm>
            <a:prstGeom prst="rect">
              <a:avLst/>
            </a:prstGeom>
            <a:noFill/>
          </p:spPr>
          <p:txBody>
            <a:bodyPr wrap="square" tIns="0" bIns="0" rtlCol="0" anchor="ctr" anchorCtr="0">
              <a:spAutoFit/>
            </a:bodyPr>
            <a:lstStyle/>
            <a:p>
              <a:pPr algn="ctr"/>
              <a:r>
                <a:rPr lang="en-US" sz="1400" b="1" dirty="0" smtClean="0">
                  <a:latin typeface="Times New Roman" panose="02020603050405020304" pitchFamily="18" charset="0"/>
                  <a:cs typeface="Times New Roman" panose="02020603050405020304" pitchFamily="18" charset="0"/>
                </a:rPr>
                <a:t>Nguyen16</a:t>
              </a:r>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(Nguyen &amp; Litman 2016)</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8077201" y="1857375"/>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27" name="TextBox 26"/>
            <p:cNvSpPr txBox="1"/>
            <p:nvPr/>
          </p:nvSpPr>
          <p:spPr>
            <a:xfrm>
              <a:off x="9448800" y="1785759"/>
              <a:ext cx="1905000" cy="240065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28" name="Left Bracket 27"/>
            <p:cNvSpPr/>
            <p:nvPr/>
          </p:nvSpPr>
          <p:spPr>
            <a:xfrm>
              <a:off x="5058817"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058817"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Left Bracket 29"/>
            <p:cNvSpPr/>
            <p:nvPr/>
          </p:nvSpPr>
          <p:spPr>
            <a:xfrm>
              <a:off x="5058817"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1" name="Left Bracket 30"/>
            <p:cNvSpPr/>
            <p:nvPr/>
          </p:nvSpPr>
          <p:spPr>
            <a:xfrm>
              <a:off x="5058817" y="3745469"/>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813424" y="2133600"/>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4745030" y="2864920"/>
              <a:ext cx="273579"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4" name="TextBox 33"/>
            <p:cNvSpPr txBox="1"/>
            <p:nvPr/>
          </p:nvSpPr>
          <p:spPr>
            <a:xfrm>
              <a:off x="4687320" y="3840745"/>
              <a:ext cx="3312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5" name="TextBox 34"/>
            <p:cNvSpPr txBox="1"/>
            <p:nvPr/>
          </p:nvSpPr>
          <p:spPr>
            <a:xfrm>
              <a:off x="4676635" y="3380601"/>
              <a:ext cx="341973"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6" name="TextBox 35"/>
            <p:cNvSpPr txBox="1"/>
            <p:nvPr/>
          </p:nvSpPr>
          <p:spPr>
            <a:xfrm>
              <a:off x="297530" y="3297195"/>
              <a:ext cx="757559"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7" name="Left Bracket 36"/>
            <p:cNvSpPr/>
            <p:nvPr/>
          </p:nvSpPr>
          <p:spPr>
            <a:xfrm rot="5400000">
              <a:off x="9669780" y="138754"/>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a:stCxn id="19" idx="3"/>
              <a:endCxn id="22" idx="1"/>
            </p:cNvCxnSpPr>
            <p:nvPr/>
          </p:nvCxnSpPr>
          <p:spPr>
            <a:xfrm flipV="1">
              <a:off x="2722424" y="1949707"/>
              <a:ext cx="246382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3"/>
              <a:endCxn id="24" idx="1"/>
            </p:cNvCxnSpPr>
            <p:nvPr/>
          </p:nvCxnSpPr>
          <p:spPr>
            <a:xfrm flipV="1">
              <a:off x="2854938" y="2775166"/>
              <a:ext cx="233130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871346"/>
              <a:ext cx="243840" cy="2438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216696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a:xfrm>
            <a:off x="170213" y="1600200"/>
            <a:ext cx="8746292" cy="4525963"/>
          </a:xfrm>
        </p:spPr>
        <p:txBody>
          <a:bodyPr>
            <a:normAutofit/>
          </a:bodyPr>
          <a:lstStyle/>
          <a:p>
            <a:r>
              <a:rPr lang="en-US" sz="2400" dirty="0"/>
              <a:t>10x10-fold cross validation</a:t>
            </a:r>
          </a:p>
          <a:p>
            <a:r>
              <a:rPr lang="en-US" sz="2400" dirty="0"/>
              <a:t>Best values in </a:t>
            </a:r>
            <a:r>
              <a:rPr lang="en-US" sz="2400" dirty="0" smtClean="0"/>
              <a:t>bold</a:t>
            </a:r>
            <a:endParaRPr lang="en-US" sz="2400" dirty="0"/>
          </a:p>
          <a:p>
            <a:r>
              <a:rPr lang="en-US" sz="2400" dirty="0" smtClean="0"/>
              <a:t>* means significantly worse than </a:t>
            </a:r>
            <a:r>
              <a:rPr lang="en-US" sz="2400" dirty="0" smtClean="0"/>
              <a:t>Nguyen16</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LDA-enabled and other proposed features improve performance</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399966483"/>
              </p:ext>
            </p:extLst>
          </p:nvPr>
        </p:nvGraphicFramePr>
        <p:xfrm>
          <a:off x="2040464" y="3344333"/>
          <a:ext cx="4768026" cy="1849120"/>
        </p:xfrm>
        <a:graphic>
          <a:graphicData uri="http://schemas.openxmlformats.org/drawingml/2006/table">
            <a:tbl>
              <a:tblPr firstRow="1" bandRow="1">
                <a:tableStyleId>{5C22544A-7EE6-4342-B048-85BDC9FD1C3A}</a:tableStyleId>
              </a:tblPr>
              <a:tblGrid>
                <a:gridCol w="1162933">
                  <a:extLst>
                    <a:ext uri="{9D8B030D-6E8A-4147-A177-3AD203B41FA5}">
                      <a16:colId xmlns="" xmlns:a16="http://schemas.microsoft.com/office/drawing/2014/main" val="861180542"/>
                    </a:ext>
                  </a:extLst>
                </a:gridCol>
                <a:gridCol w="1162933">
                  <a:extLst>
                    <a:ext uri="{9D8B030D-6E8A-4147-A177-3AD203B41FA5}">
                      <a16:colId xmlns="" xmlns:a16="http://schemas.microsoft.com/office/drawing/2014/main" val="102889860"/>
                    </a:ext>
                  </a:extLst>
                </a:gridCol>
                <a:gridCol w="1279227">
                  <a:extLst>
                    <a:ext uri="{9D8B030D-6E8A-4147-A177-3AD203B41FA5}">
                      <a16:colId xmlns="" xmlns:a16="http://schemas.microsoft.com/office/drawing/2014/main" val="3509201700"/>
                    </a:ext>
                  </a:extLst>
                </a:gridCol>
                <a:gridCol w="1162933">
                  <a:extLst>
                    <a:ext uri="{9D8B030D-6E8A-4147-A177-3AD203B41FA5}">
                      <a16:colId xmlns="" xmlns:a16="http://schemas.microsoft.com/office/drawing/2014/main" val="3221544511"/>
                    </a:ext>
                  </a:extLst>
                </a:gridCol>
              </a:tblGrid>
              <a:tr h="339239">
                <a:tc>
                  <a:txBody>
                    <a:bodyPr/>
                    <a:lstStyle/>
                    <a:p>
                      <a:endParaRPr lang="en-US" dirty="0"/>
                    </a:p>
                  </a:txBody>
                  <a:tcPr marL="68580" marR="68580"/>
                </a:tc>
                <a:tc>
                  <a:txBody>
                    <a:bodyPr/>
                    <a:lstStyle/>
                    <a:p>
                      <a:r>
                        <a:rPr lang="en-US" dirty="0"/>
                        <a:t>Stab14</a:t>
                      </a:r>
                    </a:p>
                  </a:txBody>
                  <a:tcPr marL="68580" marR="68580"/>
                </a:tc>
                <a:tc>
                  <a:txBody>
                    <a:bodyPr/>
                    <a:lstStyle/>
                    <a:p>
                      <a:r>
                        <a:rPr lang="en-US" dirty="0"/>
                        <a:t>Nguyen15</a:t>
                      </a:r>
                    </a:p>
                  </a:txBody>
                  <a:tcPr marL="68580" marR="68580"/>
                </a:tc>
                <a:tc>
                  <a:txBody>
                    <a:bodyPr/>
                    <a:lstStyle/>
                    <a:p>
                      <a:r>
                        <a:rPr lang="en-US" dirty="0" smtClean="0"/>
                        <a:t>Nguyen16</a:t>
                      </a:r>
                      <a:endParaRPr lang="en-US" dirty="0"/>
                    </a:p>
                  </a:txBody>
                  <a:tcPr marL="68580" marR="68580"/>
                </a:tc>
                <a:extLst>
                  <a:ext uri="{0D108BD9-81ED-4DB2-BD59-A6C34878D82A}">
                    <a16:rowId xmlns="" xmlns:a16="http://schemas.microsoft.com/office/drawing/2014/main" val="934681151"/>
                  </a:ext>
                </a:extLst>
              </a:tr>
              <a:tr h="370840">
                <a:tc>
                  <a:txBody>
                    <a:bodyPr/>
                    <a:lstStyle/>
                    <a:p>
                      <a:r>
                        <a:rPr lang="en-US" dirty="0"/>
                        <a:t>Accuracy</a:t>
                      </a:r>
                    </a:p>
                  </a:txBody>
                  <a:tcPr marL="68580" marR="68580"/>
                </a:tc>
                <a:tc>
                  <a:txBody>
                    <a:bodyPr/>
                    <a:lstStyle/>
                    <a:p>
                      <a:r>
                        <a:rPr lang="en-US" dirty="0"/>
                        <a:t>0.787*</a:t>
                      </a:r>
                    </a:p>
                  </a:txBody>
                  <a:tcPr marL="68580" marR="68580"/>
                </a:tc>
                <a:tc>
                  <a:txBody>
                    <a:bodyPr/>
                    <a:lstStyle/>
                    <a:p>
                      <a:r>
                        <a:rPr lang="en-US" dirty="0"/>
                        <a:t>0.792*</a:t>
                      </a:r>
                    </a:p>
                  </a:txBody>
                  <a:tcPr marL="68580" marR="68580"/>
                </a:tc>
                <a:tc>
                  <a:txBody>
                    <a:bodyPr/>
                    <a:lstStyle/>
                    <a:p>
                      <a:r>
                        <a:rPr lang="en-US" b="1" dirty="0"/>
                        <a:t>0.805</a:t>
                      </a:r>
                    </a:p>
                  </a:txBody>
                  <a:tcPr marL="68580" marR="68580"/>
                </a:tc>
                <a:extLst>
                  <a:ext uri="{0D108BD9-81ED-4DB2-BD59-A6C34878D82A}">
                    <a16:rowId xmlns="" xmlns:a16="http://schemas.microsoft.com/office/drawing/2014/main" val="3935963565"/>
                  </a:ext>
                </a:extLst>
              </a:tr>
              <a:tr h="370840">
                <a:tc>
                  <a:txBody>
                    <a:bodyPr/>
                    <a:lstStyle/>
                    <a:p>
                      <a:r>
                        <a:rPr lang="en-US" dirty="0"/>
                        <a:t>Kappa</a:t>
                      </a:r>
                    </a:p>
                  </a:txBody>
                  <a:tcPr marL="68580" marR="68580"/>
                </a:tc>
                <a:tc>
                  <a:txBody>
                    <a:bodyPr/>
                    <a:lstStyle/>
                    <a:p>
                      <a:r>
                        <a:rPr lang="en-US" dirty="0"/>
                        <a:t>0.639*</a:t>
                      </a:r>
                    </a:p>
                  </a:txBody>
                  <a:tcPr marL="68580" marR="68580"/>
                </a:tc>
                <a:tc>
                  <a:txBody>
                    <a:bodyPr/>
                    <a:lstStyle/>
                    <a:p>
                      <a:r>
                        <a:rPr lang="en-US" dirty="0"/>
                        <a:t>0.649*</a:t>
                      </a:r>
                    </a:p>
                  </a:txBody>
                  <a:tcPr marL="68580" marR="68580"/>
                </a:tc>
                <a:tc>
                  <a:txBody>
                    <a:bodyPr/>
                    <a:lstStyle/>
                    <a:p>
                      <a:r>
                        <a:rPr lang="en-US" b="1" dirty="0"/>
                        <a:t>0.673</a:t>
                      </a:r>
                    </a:p>
                  </a:txBody>
                  <a:tcPr marL="68580" marR="68580"/>
                </a:tc>
                <a:extLst>
                  <a:ext uri="{0D108BD9-81ED-4DB2-BD59-A6C34878D82A}">
                    <a16:rowId xmlns="" xmlns:a16="http://schemas.microsoft.com/office/drawing/2014/main" val="1218546968"/>
                  </a:ext>
                </a:extLst>
              </a:tr>
              <a:tr h="370840">
                <a:tc>
                  <a:txBody>
                    <a:bodyPr/>
                    <a:lstStyle/>
                    <a:p>
                      <a:r>
                        <a:rPr lang="en-US" dirty="0"/>
                        <a:t>Precision</a:t>
                      </a:r>
                    </a:p>
                  </a:txBody>
                  <a:tcPr marL="68580" marR="68580"/>
                </a:tc>
                <a:tc>
                  <a:txBody>
                    <a:bodyPr/>
                    <a:lstStyle/>
                    <a:p>
                      <a:r>
                        <a:rPr lang="en-US" dirty="0"/>
                        <a:t>0.741*</a:t>
                      </a:r>
                    </a:p>
                  </a:txBody>
                  <a:tcPr marL="68580" marR="68580"/>
                </a:tc>
                <a:tc>
                  <a:txBody>
                    <a:bodyPr/>
                    <a:lstStyle/>
                    <a:p>
                      <a:r>
                        <a:rPr lang="en-US" dirty="0"/>
                        <a:t>0.745*</a:t>
                      </a:r>
                    </a:p>
                  </a:txBody>
                  <a:tcPr marL="68580" marR="68580"/>
                </a:tc>
                <a:tc>
                  <a:txBody>
                    <a:bodyPr/>
                    <a:lstStyle/>
                    <a:p>
                      <a:r>
                        <a:rPr lang="en-US" b="1" dirty="0"/>
                        <a:t>0.763</a:t>
                      </a:r>
                    </a:p>
                  </a:txBody>
                  <a:tcPr marL="68580" marR="68580"/>
                </a:tc>
                <a:extLst>
                  <a:ext uri="{0D108BD9-81ED-4DB2-BD59-A6C34878D82A}">
                    <a16:rowId xmlns="" xmlns:a16="http://schemas.microsoft.com/office/drawing/2014/main" val="3030093075"/>
                  </a:ext>
                </a:extLst>
              </a:tr>
              <a:tr h="370840">
                <a:tc>
                  <a:txBody>
                    <a:bodyPr/>
                    <a:lstStyle/>
                    <a:p>
                      <a:r>
                        <a:rPr lang="en-US" dirty="0"/>
                        <a:t>Recall</a:t>
                      </a:r>
                    </a:p>
                  </a:txBody>
                  <a:tcPr marL="68580" marR="68580"/>
                </a:tc>
                <a:tc>
                  <a:txBody>
                    <a:bodyPr/>
                    <a:lstStyle/>
                    <a:p>
                      <a:r>
                        <a:rPr lang="en-US" dirty="0"/>
                        <a:t>0.694*</a:t>
                      </a:r>
                    </a:p>
                  </a:txBody>
                  <a:tcPr marL="68580" marR="68580"/>
                </a:tc>
                <a:tc>
                  <a:txBody>
                    <a:bodyPr/>
                    <a:lstStyle/>
                    <a:p>
                      <a:r>
                        <a:rPr lang="en-US" dirty="0"/>
                        <a:t>0.698*</a:t>
                      </a:r>
                    </a:p>
                  </a:txBody>
                  <a:tcPr marL="68580" marR="68580"/>
                </a:tc>
                <a:tc>
                  <a:txBody>
                    <a:bodyPr/>
                    <a:lstStyle/>
                    <a:p>
                      <a:r>
                        <a:rPr lang="en-US" b="1" dirty="0"/>
                        <a:t>0.720</a:t>
                      </a:r>
                    </a:p>
                  </a:txBody>
                  <a:tcPr marL="68580" marR="68580"/>
                </a:tc>
                <a:extLst>
                  <a:ext uri="{0D108BD9-81ED-4DB2-BD59-A6C34878D82A}">
                    <a16:rowId xmlns="" xmlns:a16="http://schemas.microsoft.com/office/drawing/2014/main" val="4082904379"/>
                  </a:ext>
                </a:extLst>
              </a:tr>
            </a:tbl>
          </a:graphicData>
        </a:graphic>
      </p:graphicFrame>
    </p:spTree>
    <p:extLst>
      <p:ext uri="{BB962C8B-B14F-4D97-AF65-F5344CB8AC3E}">
        <p14:creationId xmlns:p14="http://schemas.microsoft.com/office/powerpoint/2010/main" val="1366845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Cross-Topic Evaluation</a:t>
            </a:r>
            <a:endParaRPr lang="en-US" dirty="0"/>
          </a:p>
        </p:txBody>
      </p:sp>
      <p:sp>
        <p:nvSpPr>
          <p:cNvPr id="3" name="Content Placeholder 2"/>
          <p:cNvSpPr>
            <a:spLocks noGrp="1"/>
          </p:cNvSpPr>
          <p:nvPr>
            <p:ph idx="1"/>
          </p:nvPr>
        </p:nvSpPr>
        <p:spPr>
          <a:xfrm>
            <a:off x="457199" y="1600200"/>
            <a:ext cx="8485491" cy="5257800"/>
          </a:xfrm>
        </p:spPr>
        <p:txBody>
          <a:bodyPr>
            <a:normAutofit/>
          </a:bodyPr>
          <a:lstStyle/>
          <a:p>
            <a:r>
              <a:rPr lang="en-US" sz="2400" dirty="0" smtClean="0"/>
              <a:t>11 </a:t>
            </a:r>
            <a:r>
              <a:rPr lang="en-US" sz="2400" dirty="0"/>
              <a:t>single-topic </a:t>
            </a:r>
            <a:r>
              <a:rPr lang="en-US" sz="2400" dirty="0" smtClean="0"/>
              <a:t>groups</a:t>
            </a:r>
          </a:p>
          <a:p>
            <a:pPr lvl="1"/>
            <a:r>
              <a:rPr lang="en-US" sz="2000" dirty="0" smtClean="0"/>
              <a:t>E.g., Technologies </a:t>
            </a:r>
            <a:r>
              <a:rPr lang="en-US" sz="2000" dirty="0"/>
              <a:t>(11 essays), National Issues (10), School (8), Policies (7)</a:t>
            </a:r>
          </a:p>
          <a:p>
            <a:r>
              <a:rPr lang="en-US" sz="2400" dirty="0" smtClean="0"/>
              <a:t>1 </a:t>
            </a:r>
            <a:r>
              <a:rPr lang="en-US" sz="2400" dirty="0"/>
              <a:t>mixed </a:t>
            </a:r>
            <a:r>
              <a:rPr lang="en-US" sz="2400" dirty="0" smtClean="0"/>
              <a:t>topic group </a:t>
            </a:r>
            <a:r>
              <a:rPr lang="en-US" sz="2400" dirty="0"/>
              <a:t>of 17 essays </a:t>
            </a:r>
            <a:r>
              <a:rPr lang="en-US" sz="2400" dirty="0" smtClean="0"/>
              <a:t>(&lt; </a:t>
            </a:r>
            <a:r>
              <a:rPr lang="en-US" sz="2400" dirty="0"/>
              <a:t>3 </a:t>
            </a:r>
            <a:r>
              <a:rPr lang="en-US" sz="2400" dirty="0" smtClean="0"/>
              <a:t>essays per topic</a:t>
            </a:r>
            <a:r>
              <a:rPr lang="en-US" sz="2400" dirty="0" smtClean="0"/>
              <a:t>)</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Proposed features are more robust across topics</a:t>
            </a:r>
          </a:p>
          <a:p>
            <a:pPr lvl="1"/>
            <a:r>
              <a:rPr lang="en-US" sz="2000" dirty="0" smtClean="0"/>
              <a:t>Larger performance difference with Stab14 baseline</a:t>
            </a:r>
          </a:p>
          <a:p>
            <a:pPr lvl="1"/>
            <a:r>
              <a:rPr lang="en-US" sz="2000" dirty="0" smtClean="0"/>
              <a:t>Performance matches 10X10 fold experiment</a:t>
            </a:r>
          </a:p>
          <a:p>
            <a:pPr lvl="1"/>
            <a:endParaRPr lang="en-US" sz="2000" dirty="0"/>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745825097"/>
              </p:ext>
            </p:extLst>
          </p:nvPr>
        </p:nvGraphicFramePr>
        <p:xfrm>
          <a:off x="2023532" y="3392560"/>
          <a:ext cx="4601653" cy="1854200"/>
        </p:xfrm>
        <a:graphic>
          <a:graphicData uri="http://schemas.openxmlformats.org/drawingml/2006/table">
            <a:tbl>
              <a:tblPr firstRow="1" bandRow="1">
                <a:tableStyleId>{5C22544A-7EE6-4342-B048-85BDC9FD1C3A}</a:tableStyleId>
              </a:tblPr>
              <a:tblGrid>
                <a:gridCol w="1126935">
                  <a:extLst>
                    <a:ext uri="{9D8B030D-6E8A-4147-A177-3AD203B41FA5}">
                      <a16:colId xmlns="" xmlns:a16="http://schemas.microsoft.com/office/drawing/2014/main" val="861180542"/>
                    </a:ext>
                  </a:extLst>
                </a:gridCol>
                <a:gridCol w="1126935">
                  <a:extLst>
                    <a:ext uri="{9D8B030D-6E8A-4147-A177-3AD203B41FA5}">
                      <a16:colId xmlns="" xmlns:a16="http://schemas.microsoft.com/office/drawing/2014/main" val="102889860"/>
                    </a:ext>
                  </a:extLst>
                </a:gridCol>
                <a:gridCol w="1220848">
                  <a:extLst>
                    <a:ext uri="{9D8B030D-6E8A-4147-A177-3AD203B41FA5}">
                      <a16:colId xmlns="" xmlns:a16="http://schemas.microsoft.com/office/drawing/2014/main" val="3509201700"/>
                    </a:ext>
                  </a:extLst>
                </a:gridCol>
                <a:gridCol w="1126935">
                  <a:extLst>
                    <a:ext uri="{9D8B030D-6E8A-4147-A177-3AD203B41FA5}">
                      <a16:colId xmlns="" xmlns:a16="http://schemas.microsoft.com/office/drawing/2014/main" val="3221544511"/>
                    </a:ext>
                  </a:extLst>
                </a:gridCol>
              </a:tblGrid>
              <a:tr h="370840">
                <a:tc>
                  <a:txBody>
                    <a:bodyPr/>
                    <a:lstStyle/>
                    <a:p>
                      <a:endParaRPr lang="en-US" dirty="0"/>
                    </a:p>
                  </a:txBody>
                  <a:tcPr marL="68580" marR="68580"/>
                </a:tc>
                <a:tc>
                  <a:txBody>
                    <a:bodyPr/>
                    <a:lstStyle/>
                    <a:p>
                      <a:r>
                        <a:rPr lang="en-US" dirty="0"/>
                        <a:t>Stab14</a:t>
                      </a:r>
                    </a:p>
                  </a:txBody>
                  <a:tcPr marL="68580" marR="68580"/>
                </a:tc>
                <a:tc>
                  <a:txBody>
                    <a:bodyPr/>
                    <a:lstStyle/>
                    <a:p>
                      <a:r>
                        <a:rPr lang="en-US" dirty="0"/>
                        <a:t>Nguyen15</a:t>
                      </a:r>
                    </a:p>
                  </a:txBody>
                  <a:tcPr marL="68580" marR="68580"/>
                </a:tc>
                <a:tc>
                  <a:txBody>
                    <a:bodyPr/>
                    <a:lstStyle/>
                    <a:p>
                      <a:r>
                        <a:rPr lang="en-US" dirty="0" smtClean="0"/>
                        <a:t>Nguyen16</a:t>
                      </a:r>
                      <a:endParaRPr lang="en-US" dirty="0"/>
                    </a:p>
                  </a:txBody>
                  <a:tcPr marL="68580" marR="68580"/>
                </a:tc>
                <a:extLst>
                  <a:ext uri="{0D108BD9-81ED-4DB2-BD59-A6C34878D82A}">
                    <a16:rowId xmlns="" xmlns:a16="http://schemas.microsoft.com/office/drawing/2014/main" val="934681151"/>
                  </a:ext>
                </a:extLst>
              </a:tr>
              <a:tr h="370840">
                <a:tc>
                  <a:txBody>
                    <a:bodyPr/>
                    <a:lstStyle/>
                    <a:p>
                      <a:r>
                        <a:rPr lang="en-US" dirty="0"/>
                        <a:t>Accuracy</a:t>
                      </a:r>
                    </a:p>
                  </a:txBody>
                  <a:tcPr marL="68580" marR="68580"/>
                </a:tc>
                <a:tc>
                  <a:txBody>
                    <a:bodyPr/>
                    <a:lstStyle/>
                    <a:p>
                      <a:r>
                        <a:rPr lang="en-US" dirty="0"/>
                        <a:t>0.780*</a:t>
                      </a:r>
                    </a:p>
                  </a:txBody>
                  <a:tcPr marL="68580" marR="68580"/>
                </a:tc>
                <a:tc>
                  <a:txBody>
                    <a:bodyPr/>
                    <a:lstStyle/>
                    <a:p>
                      <a:r>
                        <a:rPr lang="en-US" dirty="0"/>
                        <a:t>0.796</a:t>
                      </a:r>
                    </a:p>
                  </a:txBody>
                  <a:tcPr marL="68580" marR="68580"/>
                </a:tc>
                <a:tc>
                  <a:txBody>
                    <a:bodyPr/>
                    <a:lstStyle/>
                    <a:p>
                      <a:r>
                        <a:rPr lang="en-US" b="1" dirty="0"/>
                        <a:t>0.807</a:t>
                      </a:r>
                    </a:p>
                  </a:txBody>
                  <a:tcPr marL="68580" marR="68580"/>
                </a:tc>
                <a:extLst>
                  <a:ext uri="{0D108BD9-81ED-4DB2-BD59-A6C34878D82A}">
                    <a16:rowId xmlns="" xmlns:a16="http://schemas.microsoft.com/office/drawing/2014/main" val="3935963565"/>
                  </a:ext>
                </a:extLst>
              </a:tr>
              <a:tr h="370840">
                <a:tc>
                  <a:txBody>
                    <a:bodyPr/>
                    <a:lstStyle/>
                    <a:p>
                      <a:r>
                        <a:rPr lang="en-US" dirty="0"/>
                        <a:t>Kappa</a:t>
                      </a:r>
                    </a:p>
                  </a:txBody>
                  <a:tcPr marL="68580" marR="68580"/>
                </a:tc>
                <a:tc>
                  <a:txBody>
                    <a:bodyPr/>
                    <a:lstStyle/>
                    <a:p>
                      <a:r>
                        <a:rPr lang="en-US" dirty="0"/>
                        <a:t>0.623*</a:t>
                      </a:r>
                    </a:p>
                  </a:txBody>
                  <a:tcPr marL="68580" marR="68580"/>
                </a:tc>
                <a:tc>
                  <a:txBody>
                    <a:bodyPr/>
                    <a:lstStyle/>
                    <a:p>
                      <a:r>
                        <a:rPr lang="en-US" dirty="0" smtClean="0"/>
                        <a:t>0.654</a:t>
                      </a:r>
                      <a:endParaRPr lang="en-US" dirty="0"/>
                    </a:p>
                  </a:txBody>
                  <a:tcPr marL="68580" marR="68580"/>
                </a:tc>
                <a:tc>
                  <a:txBody>
                    <a:bodyPr/>
                    <a:lstStyle/>
                    <a:p>
                      <a:r>
                        <a:rPr lang="en-US" b="1" dirty="0"/>
                        <a:t>0.675</a:t>
                      </a:r>
                    </a:p>
                  </a:txBody>
                  <a:tcPr marL="68580" marR="68580"/>
                </a:tc>
                <a:extLst>
                  <a:ext uri="{0D108BD9-81ED-4DB2-BD59-A6C34878D82A}">
                    <a16:rowId xmlns="" xmlns:a16="http://schemas.microsoft.com/office/drawing/2014/main" val="1218546968"/>
                  </a:ext>
                </a:extLst>
              </a:tr>
              <a:tr h="370840">
                <a:tc>
                  <a:txBody>
                    <a:bodyPr/>
                    <a:lstStyle/>
                    <a:p>
                      <a:r>
                        <a:rPr lang="en-US" dirty="0"/>
                        <a:t>Precision</a:t>
                      </a:r>
                    </a:p>
                  </a:txBody>
                  <a:tcPr marL="68580" marR="68580"/>
                </a:tc>
                <a:tc>
                  <a:txBody>
                    <a:bodyPr/>
                    <a:lstStyle/>
                    <a:p>
                      <a:r>
                        <a:rPr lang="en-US" dirty="0"/>
                        <a:t>0.722*</a:t>
                      </a:r>
                    </a:p>
                  </a:txBody>
                  <a:tcPr marL="68580" marR="68580"/>
                </a:tc>
                <a:tc>
                  <a:txBody>
                    <a:bodyPr/>
                    <a:lstStyle/>
                    <a:p>
                      <a:r>
                        <a:rPr lang="en-US" dirty="0"/>
                        <a:t>0.757*</a:t>
                      </a:r>
                    </a:p>
                  </a:txBody>
                  <a:tcPr marL="68580" marR="68580"/>
                </a:tc>
                <a:tc>
                  <a:txBody>
                    <a:bodyPr/>
                    <a:lstStyle/>
                    <a:p>
                      <a:r>
                        <a:rPr lang="en-US" b="1" dirty="0"/>
                        <a:t>0.771</a:t>
                      </a:r>
                    </a:p>
                  </a:txBody>
                  <a:tcPr marL="68580" marR="68580"/>
                </a:tc>
                <a:extLst>
                  <a:ext uri="{0D108BD9-81ED-4DB2-BD59-A6C34878D82A}">
                    <a16:rowId xmlns="" xmlns:a16="http://schemas.microsoft.com/office/drawing/2014/main" val="3030093075"/>
                  </a:ext>
                </a:extLst>
              </a:tr>
              <a:tr h="370840">
                <a:tc>
                  <a:txBody>
                    <a:bodyPr/>
                    <a:lstStyle/>
                    <a:p>
                      <a:r>
                        <a:rPr lang="en-US" dirty="0"/>
                        <a:t>Recall</a:t>
                      </a:r>
                    </a:p>
                  </a:txBody>
                  <a:tcPr marL="68580" marR="68580"/>
                </a:tc>
                <a:tc>
                  <a:txBody>
                    <a:bodyPr/>
                    <a:lstStyle/>
                    <a:p>
                      <a:r>
                        <a:rPr lang="en-US" dirty="0"/>
                        <a:t>0.670*</a:t>
                      </a:r>
                    </a:p>
                  </a:txBody>
                  <a:tcPr marL="68580" marR="68580"/>
                </a:tc>
                <a:tc>
                  <a:txBody>
                    <a:bodyPr/>
                    <a:lstStyle/>
                    <a:p>
                      <a:r>
                        <a:rPr lang="en-US" dirty="0"/>
                        <a:t>0.695*</a:t>
                      </a:r>
                    </a:p>
                  </a:txBody>
                  <a:tcPr marL="68580" marR="68580"/>
                </a:tc>
                <a:tc>
                  <a:txBody>
                    <a:bodyPr/>
                    <a:lstStyle/>
                    <a:p>
                      <a:r>
                        <a:rPr lang="en-US" b="1" dirty="0"/>
                        <a:t>0.722</a:t>
                      </a:r>
                    </a:p>
                  </a:txBody>
                  <a:tcPr marL="68580" marR="68580"/>
                </a:tc>
                <a:extLst>
                  <a:ext uri="{0D108BD9-81ED-4DB2-BD59-A6C34878D82A}">
                    <a16:rowId xmlns="" xmlns:a16="http://schemas.microsoft.com/office/drawing/2014/main" val="4082904379"/>
                  </a:ext>
                </a:extLst>
              </a:tr>
            </a:tbl>
          </a:graphicData>
        </a:graphic>
      </p:graphicFrame>
    </p:spTree>
    <p:extLst>
      <p:ext uri="{BB962C8B-B14F-4D97-AF65-F5344CB8AC3E}">
        <p14:creationId xmlns:p14="http://schemas.microsoft.com/office/powerpoint/2010/main" val="2260732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Held-Out Test Sets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Stab’s </a:t>
            </a:r>
            <a:r>
              <a:rPr lang="en-US" sz="2400" dirty="0"/>
              <a:t>split: 72 training essays, 18 testing essays</a:t>
            </a:r>
          </a:p>
          <a:p>
            <a:r>
              <a:rPr lang="en-US" sz="2400" dirty="0"/>
              <a:t>Nguyen’s split: 75 training essays, 15 testing </a:t>
            </a:r>
            <a:r>
              <a:rPr lang="en-US" sz="2400" dirty="0" smtClean="0"/>
              <a:t>essays</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r>
              <a:rPr lang="en-US" sz="2400" dirty="0" smtClean="0"/>
              <a:t>Findings hold when comparing to prior published results (rather than results based on our re-implementation)</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908897137"/>
              </p:ext>
            </p:extLst>
          </p:nvPr>
        </p:nvGraphicFramePr>
        <p:xfrm>
          <a:off x="1523999" y="2842832"/>
          <a:ext cx="5291668" cy="2123440"/>
        </p:xfrm>
        <a:graphic>
          <a:graphicData uri="http://schemas.openxmlformats.org/drawingml/2006/table">
            <a:tbl>
              <a:tblPr firstRow="1" bandRow="1">
                <a:tableStyleId>{5C22544A-7EE6-4342-B048-85BDC9FD1C3A}</a:tableStyleId>
              </a:tblPr>
              <a:tblGrid>
                <a:gridCol w="1016000">
                  <a:extLst>
                    <a:ext uri="{9D8B030D-6E8A-4147-A177-3AD203B41FA5}">
                      <a16:colId xmlns="" xmlns:a16="http://schemas.microsoft.com/office/drawing/2014/main" val="861180542"/>
                    </a:ext>
                  </a:extLst>
                </a:gridCol>
                <a:gridCol w="1016000">
                  <a:extLst>
                    <a:ext uri="{9D8B030D-6E8A-4147-A177-3AD203B41FA5}">
                      <a16:colId xmlns="" xmlns:a16="http://schemas.microsoft.com/office/drawing/2014/main" val="102889860"/>
                    </a:ext>
                  </a:extLst>
                </a:gridCol>
                <a:gridCol w="1016000">
                  <a:extLst>
                    <a:ext uri="{9D8B030D-6E8A-4147-A177-3AD203B41FA5}">
                      <a16:colId xmlns="" xmlns:a16="http://schemas.microsoft.com/office/drawing/2014/main" val="3509201700"/>
                    </a:ext>
                  </a:extLst>
                </a:gridCol>
                <a:gridCol w="1016000">
                  <a:extLst>
                    <a:ext uri="{9D8B030D-6E8A-4147-A177-3AD203B41FA5}">
                      <a16:colId xmlns="" xmlns:a16="http://schemas.microsoft.com/office/drawing/2014/main" val="2727294295"/>
                    </a:ext>
                  </a:extLst>
                </a:gridCol>
                <a:gridCol w="1227668">
                  <a:extLst>
                    <a:ext uri="{9D8B030D-6E8A-4147-A177-3AD203B41FA5}">
                      <a16:colId xmlns="" xmlns:a16="http://schemas.microsoft.com/office/drawing/2014/main" val="3221544511"/>
                    </a:ext>
                  </a:extLst>
                </a:gridCol>
              </a:tblGrid>
              <a:tr h="370840">
                <a:tc>
                  <a:txBody>
                    <a:bodyPr/>
                    <a:lstStyle/>
                    <a:p>
                      <a:endParaRPr lang="en-US" dirty="0"/>
                    </a:p>
                  </a:txBody>
                  <a:tcPr marL="68580" marR="68580">
                    <a:lnR w="38100" cap="flat" cmpd="sng" algn="ctr">
                      <a:solidFill>
                        <a:schemeClr val="accent1">
                          <a:lumMod val="75000"/>
                        </a:schemeClr>
                      </a:solidFill>
                      <a:prstDash val="solid"/>
                      <a:round/>
                      <a:headEnd type="none" w="med" len="med"/>
                      <a:tailEnd type="none" w="med" len="med"/>
                    </a:lnR>
                    <a:lnB w="38100" cap="flat" cmpd="sng" algn="ctr">
                      <a:solidFill>
                        <a:schemeClr val="accent1">
                          <a:lumMod val="75000"/>
                        </a:schemeClr>
                      </a:solidFill>
                      <a:prstDash val="solid"/>
                      <a:round/>
                      <a:headEnd type="none" w="med" len="med"/>
                      <a:tailEnd type="none" w="med" len="med"/>
                    </a:lnB>
                  </a:tcPr>
                </a:tc>
                <a:tc>
                  <a:txBody>
                    <a:bodyPr/>
                    <a:lstStyle/>
                    <a:p>
                      <a:r>
                        <a:rPr lang="en-US" dirty="0"/>
                        <a:t>Stab best</a:t>
                      </a:r>
                    </a:p>
                  </a:txBody>
                  <a:tcPr marL="68580" marR="68580">
                    <a:lnL w="38100" cap="flat" cmpd="sng" algn="ctr">
                      <a:solidFill>
                        <a:schemeClr val="accent1">
                          <a:lumMod val="75000"/>
                        </a:schemeClr>
                      </a:solidFill>
                      <a:prstDash val="solid"/>
                      <a:round/>
                      <a:headEnd type="none" w="med" len="med"/>
                      <a:tailEnd type="none" w="med" len="med"/>
                    </a:lnL>
                    <a:lnB w="38100" cap="flat" cmpd="sng" algn="ctr">
                      <a:solidFill>
                        <a:schemeClr val="accent1">
                          <a:lumMod val="75000"/>
                        </a:schemeClr>
                      </a:solidFill>
                      <a:prstDash val="solid"/>
                      <a:round/>
                      <a:headEnd type="none" w="med" len="med"/>
                      <a:tailEnd type="none" w="med" len="med"/>
                    </a:lnB>
                  </a:tcPr>
                </a:tc>
                <a:tc>
                  <a:txBody>
                    <a:bodyPr/>
                    <a:lstStyle/>
                    <a:p>
                      <a:r>
                        <a:rPr lang="en-US" dirty="0"/>
                        <a:t>Our SMO</a:t>
                      </a:r>
                    </a:p>
                  </a:txBody>
                  <a:tcPr marL="68580" marR="68580">
                    <a:lnR w="38100" cap="flat" cmpd="sng" algn="ctr">
                      <a:solidFill>
                        <a:schemeClr val="accent1">
                          <a:lumMod val="75000"/>
                        </a:schemeClr>
                      </a:solidFill>
                      <a:prstDash val="solid"/>
                      <a:round/>
                      <a:headEnd type="none" w="med" len="med"/>
                      <a:tailEnd type="none" w="med" len="med"/>
                    </a:lnR>
                    <a:lnB w="38100" cap="flat" cmpd="sng" algn="ctr">
                      <a:solidFill>
                        <a:schemeClr val="accent1">
                          <a:lumMod val="75000"/>
                        </a:schemeClr>
                      </a:solidFill>
                      <a:prstDash val="solid"/>
                      <a:round/>
                      <a:headEnd type="none" w="med" len="med"/>
                      <a:tailEnd type="none" w="med" len="med"/>
                    </a:lnB>
                  </a:tcPr>
                </a:tc>
                <a:tc>
                  <a:txBody>
                    <a:bodyPr/>
                    <a:lstStyle/>
                    <a:p>
                      <a:r>
                        <a:rPr lang="en-US" dirty="0"/>
                        <a:t>Nguyen best</a:t>
                      </a:r>
                    </a:p>
                  </a:txBody>
                  <a:tcPr marL="68580" marR="68580">
                    <a:lnL w="38100" cap="flat" cmpd="sng" algn="ctr">
                      <a:solidFill>
                        <a:schemeClr val="accent1">
                          <a:lumMod val="75000"/>
                        </a:schemeClr>
                      </a:solidFill>
                      <a:prstDash val="solid"/>
                      <a:round/>
                      <a:headEnd type="none" w="med" len="med"/>
                      <a:tailEnd type="none" w="med" len="med"/>
                    </a:lnL>
                    <a:lnB w="38100" cap="flat" cmpd="sng" algn="ctr">
                      <a:solidFill>
                        <a:schemeClr val="accent1">
                          <a:lumMod val="75000"/>
                        </a:schemeClr>
                      </a:solidFill>
                      <a:prstDash val="solid"/>
                      <a:round/>
                      <a:headEnd type="none" w="med" len="med"/>
                      <a:tailEnd type="none" w="med" len="med"/>
                    </a:lnB>
                  </a:tcPr>
                </a:tc>
                <a:tc>
                  <a:txBody>
                    <a:bodyPr/>
                    <a:lstStyle/>
                    <a:p>
                      <a:r>
                        <a:rPr lang="en-US" dirty="0"/>
                        <a:t>Our </a:t>
                      </a:r>
                      <a:r>
                        <a:rPr lang="en-US" dirty="0" err="1"/>
                        <a:t>LibLINEAR</a:t>
                      </a:r>
                      <a:endParaRPr lang="en-US" dirty="0"/>
                    </a:p>
                  </a:txBody>
                  <a:tcPr marL="68580" marR="68580">
                    <a:lnB w="38100" cap="flat" cmpd="sng" algn="ctr">
                      <a:solidFill>
                        <a:schemeClr val="accent1">
                          <a:lumMod val="75000"/>
                        </a:schemeClr>
                      </a:solidFill>
                      <a:prstDash val="solid"/>
                      <a:round/>
                      <a:headEnd type="none" w="med" len="med"/>
                      <a:tailEnd type="none" w="med" len="med"/>
                    </a:lnB>
                  </a:tcPr>
                </a:tc>
                <a:extLst>
                  <a:ext uri="{0D108BD9-81ED-4DB2-BD59-A6C34878D82A}">
                    <a16:rowId xmlns="" xmlns:a16="http://schemas.microsoft.com/office/drawing/2014/main" val="934681151"/>
                  </a:ext>
                </a:extLst>
              </a:tr>
              <a:tr h="370840">
                <a:tc>
                  <a:txBody>
                    <a:bodyPr/>
                    <a:lstStyle/>
                    <a:p>
                      <a:r>
                        <a:rPr lang="en-US" dirty="0"/>
                        <a:t>Accuracy</a:t>
                      </a:r>
                    </a:p>
                  </a:txBody>
                  <a:tcPr marL="68580" marR="68580">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tcPr>
                </a:tc>
                <a:tc>
                  <a:txBody>
                    <a:bodyPr/>
                    <a:lstStyle/>
                    <a:p>
                      <a:r>
                        <a:rPr lang="en-US" dirty="0"/>
                        <a:t>0.77</a:t>
                      </a:r>
                    </a:p>
                  </a:txBody>
                  <a:tcPr marL="68580" marR="68580">
                    <a:lnL w="38100" cap="flat" cmpd="sng" algn="ctr">
                      <a:solidFill>
                        <a:schemeClr val="accent1">
                          <a:lumMod val="75000"/>
                        </a:schemeClr>
                      </a:solidFill>
                      <a:prstDash val="solid"/>
                      <a:round/>
                      <a:headEnd type="none" w="med" len="med"/>
                      <a:tailEnd type="none" w="med" len="med"/>
                    </a:lnL>
                    <a:lnT w="38100" cap="flat" cmpd="sng" algn="ctr">
                      <a:solidFill>
                        <a:schemeClr val="accent1">
                          <a:lumMod val="75000"/>
                        </a:schemeClr>
                      </a:solidFill>
                      <a:prstDash val="solid"/>
                      <a:round/>
                      <a:headEnd type="none" w="med" len="med"/>
                      <a:tailEnd type="none" w="med" len="med"/>
                    </a:lnT>
                  </a:tcPr>
                </a:tc>
                <a:tc>
                  <a:txBody>
                    <a:bodyPr/>
                    <a:lstStyle/>
                    <a:p>
                      <a:r>
                        <a:rPr lang="en-US" b="1" dirty="0"/>
                        <a:t>0.82</a:t>
                      </a:r>
                    </a:p>
                  </a:txBody>
                  <a:tcPr marL="68580" marR="68580">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tcPr>
                </a:tc>
                <a:tc>
                  <a:txBody>
                    <a:bodyPr/>
                    <a:lstStyle/>
                    <a:p>
                      <a:r>
                        <a:rPr lang="en-US" dirty="0"/>
                        <a:t>0.83</a:t>
                      </a:r>
                    </a:p>
                  </a:txBody>
                  <a:tcPr marL="68580" marR="68580">
                    <a:lnL w="38100" cap="flat" cmpd="sng" algn="ctr">
                      <a:solidFill>
                        <a:schemeClr val="accent1">
                          <a:lumMod val="75000"/>
                        </a:schemeClr>
                      </a:solidFill>
                      <a:prstDash val="solid"/>
                      <a:round/>
                      <a:headEnd type="none" w="med" len="med"/>
                      <a:tailEnd type="none" w="med" len="med"/>
                    </a:lnL>
                    <a:lnT w="38100" cap="flat" cmpd="sng" algn="ctr">
                      <a:solidFill>
                        <a:schemeClr val="accent1">
                          <a:lumMod val="75000"/>
                        </a:schemeClr>
                      </a:solidFill>
                      <a:prstDash val="solid"/>
                      <a:round/>
                      <a:headEnd type="none" w="med" len="med"/>
                      <a:tailEnd type="none" w="med" len="med"/>
                    </a:lnT>
                  </a:tcPr>
                </a:tc>
                <a:tc>
                  <a:txBody>
                    <a:bodyPr/>
                    <a:lstStyle/>
                    <a:p>
                      <a:r>
                        <a:rPr lang="en-US" b="1" dirty="0"/>
                        <a:t>0.84</a:t>
                      </a:r>
                    </a:p>
                  </a:txBody>
                  <a:tcPr marL="68580" marR="68580">
                    <a:lnT w="38100" cap="flat" cmpd="sng" algn="ctr">
                      <a:solidFill>
                        <a:schemeClr val="accent1">
                          <a:lumMod val="75000"/>
                        </a:schemeClr>
                      </a:solidFill>
                      <a:prstDash val="solid"/>
                      <a:round/>
                      <a:headEnd type="none" w="med" len="med"/>
                      <a:tailEnd type="none" w="med" len="med"/>
                    </a:lnT>
                  </a:tcPr>
                </a:tc>
                <a:extLst>
                  <a:ext uri="{0D108BD9-81ED-4DB2-BD59-A6C34878D82A}">
                    <a16:rowId xmlns="" xmlns:a16="http://schemas.microsoft.com/office/drawing/2014/main" val="3935963565"/>
                  </a:ext>
                </a:extLst>
              </a:tr>
              <a:tr h="370840">
                <a:tc>
                  <a:txBody>
                    <a:bodyPr/>
                    <a:lstStyle/>
                    <a:p>
                      <a:r>
                        <a:rPr lang="en-US" dirty="0"/>
                        <a:t>Kappa</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0.68</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0.69</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0.71</a:t>
                      </a:r>
                    </a:p>
                  </a:txBody>
                  <a:tcPr marL="68580" marR="68580"/>
                </a:tc>
                <a:extLst>
                  <a:ext uri="{0D108BD9-81ED-4DB2-BD59-A6C34878D82A}">
                    <a16:rowId xmlns="" xmlns:a16="http://schemas.microsoft.com/office/drawing/2014/main" val="1218546968"/>
                  </a:ext>
                </a:extLst>
              </a:tr>
              <a:tr h="370840">
                <a:tc>
                  <a:txBody>
                    <a:bodyPr/>
                    <a:lstStyle/>
                    <a:p>
                      <a:r>
                        <a:rPr lang="en-US" dirty="0"/>
                        <a:t>Precision</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0.33</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0.79</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0.79</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0.81</a:t>
                      </a:r>
                    </a:p>
                  </a:txBody>
                  <a:tcPr marL="68580" marR="68580"/>
                </a:tc>
                <a:extLst>
                  <a:ext uri="{0D108BD9-81ED-4DB2-BD59-A6C34878D82A}">
                    <a16:rowId xmlns="" xmlns:a16="http://schemas.microsoft.com/office/drawing/2014/main" val="4082904379"/>
                  </a:ext>
                </a:extLst>
              </a:tr>
              <a:tr h="370840">
                <a:tc>
                  <a:txBody>
                    <a:bodyPr/>
                    <a:lstStyle/>
                    <a:p>
                      <a:r>
                        <a:rPr lang="en-US" dirty="0"/>
                        <a:t>Recall</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0.68</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0.73</a:t>
                      </a:r>
                    </a:p>
                  </a:txBody>
                  <a:tcPr marL="68580" marR="68580">
                    <a:lnR w="38100" cap="flat" cmpd="sng" algn="ctr">
                      <a:solidFill>
                        <a:schemeClr val="accent1">
                          <a:lumMod val="75000"/>
                        </a:schemeClr>
                      </a:solidFill>
                      <a:prstDash val="solid"/>
                      <a:round/>
                      <a:headEnd type="none" w="med" len="med"/>
                      <a:tailEnd type="none" w="med" len="med"/>
                    </a:lnR>
                  </a:tcPr>
                </a:tc>
                <a:tc>
                  <a:txBody>
                    <a:bodyPr/>
                    <a:lstStyle/>
                    <a:p>
                      <a:r>
                        <a:rPr lang="en-US" dirty="0"/>
                        <a:t>0.74</a:t>
                      </a:r>
                    </a:p>
                  </a:txBody>
                  <a:tcPr marL="68580" marR="68580">
                    <a:lnL w="38100" cap="flat" cmpd="sng" algn="ctr">
                      <a:solidFill>
                        <a:schemeClr val="accent1">
                          <a:lumMod val="75000"/>
                        </a:schemeClr>
                      </a:solidFill>
                      <a:prstDash val="solid"/>
                      <a:round/>
                      <a:headEnd type="none" w="med" len="med"/>
                      <a:tailEnd type="none" w="med" len="med"/>
                    </a:lnL>
                  </a:tcPr>
                </a:tc>
                <a:tc>
                  <a:txBody>
                    <a:bodyPr/>
                    <a:lstStyle/>
                    <a:p>
                      <a:r>
                        <a:rPr lang="en-US" b="1" dirty="0"/>
                        <a:t>0.76</a:t>
                      </a:r>
                    </a:p>
                  </a:txBody>
                  <a:tcPr marL="68580" marR="68580"/>
                </a:tc>
                <a:extLst>
                  <a:ext uri="{0D108BD9-81ED-4DB2-BD59-A6C34878D82A}">
                    <a16:rowId xmlns="" xmlns:a16="http://schemas.microsoft.com/office/drawing/2014/main" val="3451444464"/>
                  </a:ext>
                </a:extLst>
              </a:tr>
            </a:tbl>
          </a:graphicData>
        </a:graphic>
      </p:graphicFrame>
    </p:spTree>
    <p:extLst>
      <p:ext uri="{BB962C8B-B14F-4D97-AF65-F5344CB8AC3E}">
        <p14:creationId xmlns:p14="http://schemas.microsoft.com/office/powerpoint/2010/main" val="758473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457200" y="1807590"/>
            <a:ext cx="8229600" cy="4525963"/>
          </a:xfrm>
        </p:spPr>
        <p:txBody>
          <a:bodyPr/>
          <a:lstStyle/>
          <a:p>
            <a:r>
              <a:rPr lang="en-US" b="1" i="1" dirty="0" smtClean="0"/>
              <a:t>Argumentative Writing / Argument Mining</a:t>
            </a:r>
          </a:p>
          <a:p>
            <a:r>
              <a:rPr lang="en-US" dirty="0" smtClean="0"/>
              <a:t>Algorithms and Applications</a:t>
            </a:r>
          </a:p>
          <a:p>
            <a:pPr lvl="1"/>
            <a:r>
              <a:rPr lang="en-US" dirty="0"/>
              <a:t>Automated Writing Assessment</a:t>
            </a:r>
          </a:p>
          <a:p>
            <a:pPr lvl="1"/>
            <a:r>
              <a:rPr lang="en-US" dirty="0" smtClean="0"/>
              <a:t>Writing and Revision Analysis during Peer Review</a:t>
            </a:r>
          </a:p>
          <a:p>
            <a:r>
              <a:rPr lang="en-US" dirty="0" smtClean="0"/>
              <a:t>Summary and Current Directions</a:t>
            </a:r>
            <a:endParaRPr lang="en-US" dirty="0"/>
          </a:p>
        </p:txBody>
      </p:sp>
    </p:spTree>
    <p:extLst>
      <p:ext uri="{BB962C8B-B14F-4D97-AF65-F5344CB8AC3E}">
        <p14:creationId xmlns:p14="http://schemas.microsoft.com/office/powerpoint/2010/main" val="424069983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2065"/>
          </a:xfrm>
        </p:spPr>
        <p:txBody>
          <a:bodyPr/>
          <a:lstStyle/>
          <a:p>
            <a:r>
              <a:rPr lang="en-US" dirty="0" smtClean="0"/>
              <a:t>Discussion &amp; Current Directions</a:t>
            </a:r>
            <a:endParaRPr lang="en-US" dirty="0"/>
          </a:p>
        </p:txBody>
      </p:sp>
      <p:sp>
        <p:nvSpPr>
          <p:cNvPr id="3" name="Content Placeholder 2"/>
          <p:cNvSpPr>
            <a:spLocks noGrp="1"/>
          </p:cNvSpPr>
          <p:nvPr>
            <p:ph idx="1"/>
          </p:nvPr>
        </p:nvSpPr>
        <p:spPr>
          <a:xfrm>
            <a:off x="125421" y="1051947"/>
            <a:ext cx="9018579" cy="5638785"/>
          </a:xfrm>
        </p:spPr>
        <p:txBody>
          <a:bodyPr>
            <a:noAutofit/>
          </a:bodyPr>
          <a:lstStyle/>
          <a:p>
            <a:pPr marL="457200" lvl="1" indent="0">
              <a:buNone/>
            </a:pPr>
            <a:endParaRPr lang="en-US" sz="2000" dirty="0"/>
          </a:p>
          <a:p>
            <a:r>
              <a:rPr lang="en-US" dirty="0" smtClean="0"/>
              <a:t>New features significantly improve performance, generalize better, and compact the feature space</a:t>
            </a:r>
          </a:p>
          <a:p>
            <a:endParaRPr lang="en-US" sz="2400" dirty="0" smtClean="0"/>
          </a:p>
          <a:p>
            <a:r>
              <a:rPr lang="en-US" dirty="0" smtClean="0"/>
              <a:t>Current work</a:t>
            </a:r>
          </a:p>
          <a:p>
            <a:pPr lvl="1"/>
            <a:r>
              <a:rPr lang="en-US" dirty="0" smtClean="0"/>
              <a:t>argument relations</a:t>
            </a:r>
          </a:p>
          <a:p>
            <a:pPr lvl="1"/>
            <a:r>
              <a:rPr lang="en-US" dirty="0" smtClean="0"/>
              <a:t>essay scoring</a:t>
            </a:r>
          </a:p>
        </p:txBody>
      </p:sp>
    </p:spTree>
    <p:extLst>
      <p:ext uri="{BB962C8B-B14F-4D97-AF65-F5344CB8AC3E}">
        <p14:creationId xmlns:p14="http://schemas.microsoft.com/office/powerpoint/2010/main" val="151291212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rgbClr val="00B0F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b="1" dirty="0" smtClean="0">
                <a:solidFill>
                  <a:srgbClr val="0000FF"/>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191325795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0023"/>
            <a:ext cx="9144000" cy="1143000"/>
          </a:xfrm>
        </p:spPr>
        <p:txBody>
          <a:bodyPr>
            <a:noAutofit/>
          </a:bodyPr>
          <a:lstStyle/>
          <a:p>
            <a:r>
              <a:rPr lang="en-US" sz="3200" dirty="0" smtClean="0"/>
              <a:t>Audience Participation: Temporal Argument Mining</a:t>
            </a:r>
            <a:br>
              <a:rPr lang="en-US" sz="3200" dirty="0" smtClean="0"/>
            </a:br>
            <a:r>
              <a:rPr lang="en-US" sz="3200" dirty="0" smtClean="0"/>
              <a:t> </a:t>
            </a:r>
            <a:r>
              <a:rPr lang="en-US" sz="3200" dirty="0" smtClean="0"/>
              <a:t>(Revision Analysis via Sentence Alignment)</a:t>
            </a:r>
            <a:endParaRPr lang="en-US" sz="3200" dirty="0"/>
          </a:p>
        </p:txBody>
      </p:sp>
      <p:sp>
        <p:nvSpPr>
          <p:cNvPr id="6" name="TextBox 5"/>
          <p:cNvSpPr txBox="1"/>
          <p:nvPr/>
        </p:nvSpPr>
        <p:spPr>
          <a:xfrm>
            <a:off x="103909" y="1419938"/>
            <a:ext cx="8936181" cy="3785652"/>
          </a:xfrm>
          <a:prstGeom prst="rect">
            <a:avLst/>
          </a:prstGeom>
          <a:noFill/>
        </p:spPr>
        <p:txBody>
          <a:bodyPr wrap="square" rtlCol="0">
            <a:spAutoFit/>
          </a:bodyPr>
          <a:lstStyle/>
          <a:p>
            <a:r>
              <a:rPr lang="en-US" sz="2400" i="1" dirty="0" smtClean="0"/>
              <a:t>Draft 1:</a:t>
            </a:r>
            <a:endParaRPr lang="en-US" sz="2400" dirty="0"/>
          </a:p>
          <a:p>
            <a:pPr marL="342900" indent="-342900">
              <a:buAutoNum type="arabicParenR"/>
            </a:pPr>
            <a:r>
              <a:rPr lang="en-US" sz="2400" dirty="0" smtClean="0"/>
              <a:t>In the circle, </a:t>
            </a:r>
            <a:r>
              <a:rPr lang="en-US" sz="2400" dirty="0" smtClean="0">
                <a:solidFill>
                  <a:srgbClr val="FF0000"/>
                </a:solidFill>
              </a:rPr>
              <a:t>I would place </a:t>
            </a:r>
            <a:r>
              <a:rPr lang="en-US" sz="2400" dirty="0" smtClean="0"/>
              <a:t>Bill Clinton because he had an affair with his aide.</a:t>
            </a:r>
          </a:p>
          <a:p>
            <a:pPr marL="342900" indent="-342900">
              <a:buAutoNum type="arabicParenR"/>
            </a:pPr>
            <a:endParaRPr lang="en-US" sz="2400" dirty="0"/>
          </a:p>
          <a:p>
            <a:r>
              <a:rPr lang="en-US" sz="2400" i="1" dirty="0" smtClean="0"/>
              <a:t>Draft 2:</a:t>
            </a:r>
            <a:endParaRPr lang="en-US" sz="2400" dirty="0"/>
          </a:p>
          <a:p>
            <a:pPr marL="342900" indent="-342900">
              <a:buAutoNum type="arabicParenR"/>
            </a:pPr>
            <a:r>
              <a:rPr lang="en-US" sz="2400" dirty="0" smtClean="0"/>
              <a:t>In the </a:t>
            </a:r>
            <a:r>
              <a:rPr lang="en-US" sz="2400" dirty="0" smtClean="0">
                <a:solidFill>
                  <a:srgbClr val="0070C0"/>
                </a:solidFill>
              </a:rPr>
              <a:t>third</a:t>
            </a:r>
            <a:r>
              <a:rPr lang="en-US" sz="2400" dirty="0" smtClean="0"/>
              <a:t> circle </a:t>
            </a:r>
            <a:r>
              <a:rPr lang="en-US" sz="2400" dirty="0" smtClean="0">
                <a:solidFill>
                  <a:srgbClr val="0070C0"/>
                </a:solidFill>
              </a:rPr>
              <a:t>of Hell, sinners have uncontrollable lust</a:t>
            </a:r>
            <a:r>
              <a:rPr lang="en-US" sz="2400" dirty="0" smtClean="0"/>
              <a:t>.</a:t>
            </a:r>
          </a:p>
          <a:p>
            <a:pPr marL="342900" indent="-342900">
              <a:buAutoNum type="arabicParenR"/>
            </a:pPr>
            <a:r>
              <a:rPr lang="en-US" sz="2400" dirty="0" smtClean="0">
                <a:solidFill>
                  <a:srgbClr val="0070C0"/>
                </a:solidFill>
              </a:rPr>
              <a:t>The carnal sinners in this level are punished by a howling, endless wind.</a:t>
            </a:r>
          </a:p>
          <a:p>
            <a:pPr marL="342900" indent="-342900">
              <a:buAutoNum type="arabicParenR"/>
            </a:pPr>
            <a:r>
              <a:rPr lang="en-US" sz="2400" dirty="0" smtClean="0"/>
              <a:t>Bill Clinton </a:t>
            </a:r>
            <a:r>
              <a:rPr lang="en-US" sz="2400" dirty="0" smtClean="0">
                <a:solidFill>
                  <a:srgbClr val="0070C0"/>
                </a:solidFill>
              </a:rPr>
              <a:t>would be in this level </a:t>
            </a:r>
            <a:r>
              <a:rPr lang="en-US" sz="2400" dirty="0" smtClean="0"/>
              <a:t>because he had an affair with his aide.</a:t>
            </a:r>
            <a:endParaRPr lang="en-US" sz="2400" dirty="0"/>
          </a:p>
        </p:txBody>
      </p:sp>
    </p:spTree>
    <p:extLst>
      <p:ext uri="{BB962C8B-B14F-4D97-AF65-F5344CB8AC3E}">
        <p14:creationId xmlns:p14="http://schemas.microsoft.com/office/powerpoint/2010/main" val="398944933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0023"/>
            <a:ext cx="9144000" cy="1143000"/>
          </a:xfrm>
        </p:spPr>
        <p:txBody>
          <a:bodyPr>
            <a:noAutofit/>
          </a:bodyPr>
          <a:lstStyle/>
          <a:p>
            <a:r>
              <a:rPr lang="en-US" sz="3200" dirty="0" smtClean="0"/>
              <a:t>Audience Participation: Temporal Argument Mining</a:t>
            </a:r>
            <a:br>
              <a:rPr lang="en-US" sz="3200" dirty="0" smtClean="0"/>
            </a:br>
            <a:r>
              <a:rPr lang="en-US" sz="3200" dirty="0" smtClean="0"/>
              <a:t> </a:t>
            </a:r>
            <a:r>
              <a:rPr lang="en-US" sz="3200" dirty="0" smtClean="0"/>
              <a:t>(Revision </a:t>
            </a:r>
            <a:r>
              <a:rPr lang="en-US" sz="3200" dirty="0" smtClean="0"/>
              <a:t>Analysis via </a:t>
            </a:r>
            <a:r>
              <a:rPr lang="en-US" sz="3200" dirty="0" smtClean="0"/>
              <a:t>Sentence Alignment)</a:t>
            </a:r>
            <a:endParaRPr lang="en-US" sz="3200" dirty="0"/>
          </a:p>
        </p:txBody>
      </p:sp>
      <p:sp>
        <p:nvSpPr>
          <p:cNvPr id="6" name="TextBox 5"/>
          <p:cNvSpPr txBox="1"/>
          <p:nvPr/>
        </p:nvSpPr>
        <p:spPr>
          <a:xfrm>
            <a:off x="103909" y="1419938"/>
            <a:ext cx="8936181" cy="5262979"/>
          </a:xfrm>
          <a:prstGeom prst="rect">
            <a:avLst/>
          </a:prstGeom>
          <a:noFill/>
        </p:spPr>
        <p:txBody>
          <a:bodyPr wrap="square" rtlCol="0">
            <a:spAutoFit/>
          </a:bodyPr>
          <a:lstStyle/>
          <a:p>
            <a:r>
              <a:rPr lang="en-US" sz="2400" i="1" dirty="0" smtClean="0"/>
              <a:t>Draft 1:</a:t>
            </a:r>
            <a:endParaRPr lang="en-US" sz="2400" dirty="0"/>
          </a:p>
          <a:p>
            <a:pPr marL="342900" indent="-342900">
              <a:buAutoNum type="arabicParenR"/>
            </a:pPr>
            <a:r>
              <a:rPr lang="en-US" sz="2400" dirty="0" smtClean="0"/>
              <a:t>In the circle, </a:t>
            </a:r>
            <a:r>
              <a:rPr lang="en-US" sz="2400" dirty="0" smtClean="0">
                <a:solidFill>
                  <a:srgbClr val="FF0000"/>
                </a:solidFill>
              </a:rPr>
              <a:t>I would place </a:t>
            </a:r>
            <a:r>
              <a:rPr lang="en-US" sz="2400" dirty="0" smtClean="0"/>
              <a:t>Bill Clinton because he had an affair with his aide.</a:t>
            </a:r>
          </a:p>
          <a:p>
            <a:pPr marL="342900" indent="-342900">
              <a:buAutoNum type="arabicParenR"/>
            </a:pPr>
            <a:endParaRPr lang="en-US" sz="2400" dirty="0"/>
          </a:p>
          <a:p>
            <a:r>
              <a:rPr lang="en-US" sz="2400" i="1" dirty="0" smtClean="0"/>
              <a:t>Draft 2:</a:t>
            </a:r>
            <a:endParaRPr lang="en-US" sz="2400" dirty="0"/>
          </a:p>
          <a:p>
            <a:pPr marL="342900" indent="-342900">
              <a:buAutoNum type="arabicParenR"/>
            </a:pPr>
            <a:r>
              <a:rPr lang="en-US" sz="2400" dirty="0" smtClean="0"/>
              <a:t>In the </a:t>
            </a:r>
            <a:r>
              <a:rPr lang="en-US" sz="2400" dirty="0" smtClean="0">
                <a:solidFill>
                  <a:srgbClr val="0070C0"/>
                </a:solidFill>
              </a:rPr>
              <a:t>third</a:t>
            </a:r>
            <a:r>
              <a:rPr lang="en-US" sz="2400" dirty="0" smtClean="0"/>
              <a:t> circle </a:t>
            </a:r>
            <a:r>
              <a:rPr lang="en-US" sz="2400" dirty="0" smtClean="0">
                <a:solidFill>
                  <a:srgbClr val="0070C0"/>
                </a:solidFill>
              </a:rPr>
              <a:t>of Hell, sinners have uncontrollable lust</a:t>
            </a:r>
            <a:r>
              <a:rPr lang="en-US" sz="2400" dirty="0" smtClean="0"/>
              <a:t>.</a:t>
            </a:r>
          </a:p>
          <a:p>
            <a:pPr marL="342900" indent="-342900">
              <a:buAutoNum type="arabicParenR"/>
            </a:pPr>
            <a:r>
              <a:rPr lang="en-US" sz="2400" dirty="0" smtClean="0">
                <a:solidFill>
                  <a:srgbClr val="0070C0"/>
                </a:solidFill>
              </a:rPr>
              <a:t>The carnal sinners in this level are punished by a howling, endless wind.</a:t>
            </a:r>
          </a:p>
          <a:p>
            <a:pPr marL="342900" indent="-342900">
              <a:buAutoNum type="arabicParenR"/>
            </a:pPr>
            <a:r>
              <a:rPr lang="en-US" sz="2400" dirty="0" smtClean="0"/>
              <a:t>Bill Clinton </a:t>
            </a:r>
            <a:r>
              <a:rPr lang="en-US" sz="2400" dirty="0" smtClean="0">
                <a:solidFill>
                  <a:srgbClr val="0070C0"/>
                </a:solidFill>
              </a:rPr>
              <a:t>would be in this level </a:t>
            </a:r>
            <a:r>
              <a:rPr lang="en-US" sz="2400" dirty="0" smtClean="0"/>
              <a:t>because he had an affair with his aide.</a:t>
            </a:r>
          </a:p>
          <a:p>
            <a:pPr marL="342900" indent="-342900">
              <a:buAutoNum type="arabicParenR"/>
            </a:pPr>
            <a:endParaRPr lang="en-US" sz="2400" dirty="0"/>
          </a:p>
          <a:p>
            <a:r>
              <a:rPr lang="en-US" sz="2400" b="1" dirty="0" smtClean="0"/>
              <a:t>R1:			Align</a:t>
            </a:r>
            <a:r>
              <a:rPr lang="en-US" sz="2400" b="1" dirty="0"/>
              <a:t>: null-&gt;1	Op: </a:t>
            </a:r>
            <a:r>
              <a:rPr lang="en-US" sz="2400" b="1" dirty="0" smtClean="0"/>
              <a:t>Add</a:t>
            </a:r>
            <a:r>
              <a:rPr lang="en-US" sz="2400" b="1" dirty="0"/>
              <a:t>		Purpose: Argumentative</a:t>
            </a:r>
          </a:p>
          <a:p>
            <a:r>
              <a:rPr lang="en-US" sz="2400" b="1" dirty="0" smtClean="0"/>
              <a:t>R2:			Align</a:t>
            </a:r>
            <a:r>
              <a:rPr lang="en-US" sz="2400" b="1" dirty="0"/>
              <a:t>: 1-&gt;3		Op: Modify	Purpose: </a:t>
            </a:r>
            <a:r>
              <a:rPr lang="en-US" sz="2400" b="1" dirty="0" smtClean="0"/>
              <a:t>Surface</a:t>
            </a:r>
          </a:p>
          <a:p>
            <a:r>
              <a:rPr lang="en-US" sz="2400" b="1" dirty="0" smtClean="0"/>
              <a:t>….</a:t>
            </a:r>
            <a:endParaRPr lang="en-US" sz="2400" b="1" dirty="0"/>
          </a:p>
        </p:txBody>
      </p:sp>
    </p:spTree>
    <p:extLst>
      <p:ext uri="{BB962C8B-B14F-4D97-AF65-F5344CB8AC3E}">
        <p14:creationId xmlns:p14="http://schemas.microsoft.com/office/powerpoint/2010/main" val="48559862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12"/>
            <a:ext cx="9144000" cy="1143000"/>
          </a:xfrm>
        </p:spPr>
        <p:txBody>
          <a:bodyPr>
            <a:normAutofit/>
          </a:bodyPr>
          <a:lstStyle/>
          <a:p>
            <a:r>
              <a:rPr lang="en-US" dirty="0" smtClean="0"/>
              <a:t>Temporal Argument Mining</a:t>
            </a:r>
            <a:endParaRPr lang="en-US" sz="3100" dirty="0"/>
          </a:p>
        </p:txBody>
      </p:sp>
      <p:sp>
        <p:nvSpPr>
          <p:cNvPr id="3" name="Content Placeholder 2"/>
          <p:cNvSpPr>
            <a:spLocks noGrp="1"/>
          </p:cNvSpPr>
          <p:nvPr>
            <p:ph idx="1"/>
          </p:nvPr>
        </p:nvSpPr>
        <p:spPr>
          <a:xfrm>
            <a:off x="0" y="1441767"/>
            <a:ext cx="9042399" cy="5263376"/>
          </a:xfrm>
        </p:spPr>
        <p:txBody>
          <a:bodyPr>
            <a:normAutofit/>
          </a:bodyPr>
          <a:lstStyle/>
          <a:p>
            <a:r>
              <a:rPr lang="en-US" sz="3600" dirty="0" smtClean="0"/>
              <a:t>How are</a:t>
            </a:r>
            <a:r>
              <a:rPr lang="en-US" sz="3600" i="1" dirty="0" smtClean="0"/>
              <a:t> </a:t>
            </a:r>
            <a:r>
              <a:rPr lang="en-US" sz="3600" dirty="0" smtClean="0"/>
              <a:t>arguments</a:t>
            </a:r>
            <a:r>
              <a:rPr lang="en-US" sz="3600" i="1" dirty="0" smtClean="0"/>
              <a:t> changed</a:t>
            </a:r>
            <a:r>
              <a:rPr lang="en-US" sz="3600" dirty="0" smtClean="0"/>
              <a:t> during revision?</a:t>
            </a:r>
          </a:p>
          <a:p>
            <a:endParaRPr lang="en-US" sz="2800" dirty="0"/>
          </a:p>
          <a:p>
            <a:r>
              <a:rPr lang="en-US" sz="3600" dirty="0" smtClean="0">
                <a:solidFill>
                  <a:srgbClr val="0000FF"/>
                </a:solidFill>
              </a:rPr>
              <a:t>Argument </a:t>
            </a:r>
            <a:r>
              <a:rPr lang="en-US" sz="3600" dirty="0">
                <a:solidFill>
                  <a:srgbClr val="0000FF"/>
                </a:solidFill>
              </a:rPr>
              <a:t>mining subtasks</a:t>
            </a:r>
          </a:p>
          <a:p>
            <a:pPr lvl="1"/>
            <a:r>
              <a:rPr lang="en-US" sz="3200" b="1" dirty="0" smtClean="0">
                <a:solidFill>
                  <a:srgbClr val="0000FF"/>
                </a:solidFill>
              </a:rPr>
              <a:t>Segmentation</a:t>
            </a:r>
            <a:r>
              <a:rPr lang="en-US" sz="3200" dirty="0" smtClean="0">
                <a:solidFill>
                  <a:srgbClr val="0000FF"/>
                </a:solidFill>
              </a:rPr>
              <a:t>: sentences </a:t>
            </a:r>
            <a:endParaRPr lang="en-US" sz="3200" dirty="0">
              <a:solidFill>
                <a:srgbClr val="0000FF"/>
              </a:solidFill>
            </a:endParaRPr>
          </a:p>
          <a:p>
            <a:pPr lvl="2"/>
            <a:r>
              <a:rPr lang="en-US" dirty="0" smtClean="0">
                <a:solidFill>
                  <a:srgbClr val="0000FF"/>
                </a:solidFill>
              </a:rPr>
              <a:t>Revision extraction via alignment [Zhang &amp; </a:t>
            </a:r>
            <a:r>
              <a:rPr lang="en-US" dirty="0" err="1" smtClean="0">
                <a:solidFill>
                  <a:srgbClr val="0000FF"/>
                </a:solidFill>
              </a:rPr>
              <a:t>Litman</a:t>
            </a:r>
            <a:r>
              <a:rPr lang="en-US" dirty="0" smtClean="0">
                <a:solidFill>
                  <a:srgbClr val="0000FF"/>
                </a:solidFill>
              </a:rPr>
              <a:t>, 2014]</a:t>
            </a:r>
          </a:p>
          <a:p>
            <a:pPr lvl="1"/>
            <a:r>
              <a:rPr lang="en-US" sz="3200" b="1" dirty="0" smtClean="0">
                <a:solidFill>
                  <a:srgbClr val="0000FF"/>
                </a:solidFill>
              </a:rPr>
              <a:t>Segment classification</a:t>
            </a:r>
            <a:r>
              <a:rPr lang="en-US" sz="3200" dirty="0" smtClean="0">
                <a:solidFill>
                  <a:srgbClr val="0000FF"/>
                </a:solidFill>
              </a:rPr>
              <a:t>:</a:t>
            </a:r>
            <a:r>
              <a:rPr lang="en-US" sz="3200" dirty="0">
                <a:solidFill>
                  <a:srgbClr val="0000FF"/>
                </a:solidFill>
              </a:rPr>
              <a:t> </a:t>
            </a:r>
            <a:r>
              <a:rPr lang="en-US" sz="3200" dirty="0" smtClean="0">
                <a:solidFill>
                  <a:srgbClr val="0000FF"/>
                </a:solidFill>
              </a:rPr>
              <a:t>argumentative purpose</a:t>
            </a:r>
          </a:p>
          <a:p>
            <a:pPr lvl="2"/>
            <a:r>
              <a:rPr lang="en-US" dirty="0" smtClean="0">
                <a:solidFill>
                  <a:srgbClr val="0000FF"/>
                </a:solidFill>
              </a:rPr>
              <a:t>Wikipedia features [Zhang &amp; </a:t>
            </a:r>
            <a:r>
              <a:rPr lang="en-US" dirty="0" err="1" smtClean="0">
                <a:solidFill>
                  <a:srgbClr val="0000FF"/>
                </a:solidFill>
              </a:rPr>
              <a:t>Litman</a:t>
            </a:r>
            <a:r>
              <a:rPr lang="en-US" dirty="0" smtClean="0">
                <a:solidFill>
                  <a:srgbClr val="0000FF"/>
                </a:solidFill>
              </a:rPr>
              <a:t>, 2015]</a:t>
            </a:r>
          </a:p>
          <a:p>
            <a:pPr lvl="2"/>
            <a:r>
              <a:rPr lang="en-US" dirty="0" smtClean="0">
                <a:solidFill>
                  <a:srgbClr val="0000FF"/>
                </a:solidFill>
              </a:rPr>
              <a:t>Contextual methods [Zhang &amp; </a:t>
            </a:r>
            <a:r>
              <a:rPr lang="en-US" dirty="0" err="1" smtClean="0">
                <a:solidFill>
                  <a:srgbClr val="0000FF"/>
                </a:solidFill>
              </a:rPr>
              <a:t>Litman</a:t>
            </a:r>
            <a:r>
              <a:rPr lang="en-US" dirty="0" smtClean="0">
                <a:solidFill>
                  <a:srgbClr val="0000FF"/>
                </a:solidFill>
              </a:rPr>
              <a:t>, 2016]</a:t>
            </a:r>
            <a:endParaRPr lang="en-US" dirty="0">
              <a:solidFill>
                <a:srgbClr val="0000FF"/>
              </a:solidFill>
            </a:endParaRPr>
          </a:p>
        </p:txBody>
      </p:sp>
    </p:spTree>
    <p:extLst>
      <p:ext uri="{BB962C8B-B14F-4D97-AF65-F5344CB8AC3E}">
        <p14:creationId xmlns:p14="http://schemas.microsoft.com/office/powerpoint/2010/main" val="419119309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Revision Extraction</a:t>
            </a:r>
            <a:br>
              <a:rPr lang="en-US" dirty="0" smtClean="0"/>
            </a:br>
            <a:r>
              <a:rPr lang="en-US" sz="4000" dirty="0" smtClean="0"/>
              <a:t>[Zhang &amp; </a:t>
            </a:r>
            <a:r>
              <a:rPr lang="en-US" sz="4000" dirty="0" err="1" smtClean="0"/>
              <a:t>Litman</a:t>
            </a:r>
            <a:r>
              <a:rPr lang="en-US" sz="4000" dirty="0" smtClean="0"/>
              <a:t>, 2014]</a:t>
            </a:r>
            <a:endParaRPr lang="en-US" dirty="0"/>
          </a:p>
        </p:txBody>
      </p:sp>
      <p:sp>
        <p:nvSpPr>
          <p:cNvPr id="3" name="Content Placeholder 2"/>
          <p:cNvSpPr>
            <a:spLocks noGrp="1"/>
          </p:cNvSpPr>
          <p:nvPr>
            <p:ph idx="1"/>
          </p:nvPr>
        </p:nvSpPr>
        <p:spPr>
          <a:xfrm>
            <a:off x="304800" y="1600200"/>
            <a:ext cx="8610600" cy="5046133"/>
          </a:xfrm>
        </p:spPr>
        <p:txBody>
          <a:bodyPr>
            <a:normAutofit/>
          </a:bodyPr>
          <a:lstStyle/>
          <a:p>
            <a:r>
              <a:rPr lang="en-US" dirty="0" smtClean="0"/>
              <a:t>Treat alignment as classification</a:t>
            </a:r>
            <a:endParaRPr lang="en-US" dirty="0"/>
          </a:p>
          <a:p>
            <a:pPr lvl="1"/>
            <a:r>
              <a:rPr lang="en-US" sz="2000" dirty="0"/>
              <a:t>Construct sentence pairs using the Cartesian product </a:t>
            </a:r>
            <a:r>
              <a:rPr lang="en-US" sz="2000" dirty="0" smtClean="0"/>
              <a:t>across drafts</a:t>
            </a:r>
            <a:endParaRPr lang="en-US" sz="2000" dirty="0"/>
          </a:p>
          <a:p>
            <a:pPr lvl="1"/>
            <a:r>
              <a:rPr lang="en-US" sz="2000" dirty="0" smtClean="0"/>
              <a:t>Compute sentence </a:t>
            </a:r>
            <a:r>
              <a:rPr lang="en-US" sz="2000" dirty="0"/>
              <a:t>similarity </a:t>
            </a:r>
            <a:endParaRPr lang="en-US" sz="2000" dirty="0" smtClean="0"/>
          </a:p>
          <a:p>
            <a:pPr lvl="1"/>
            <a:r>
              <a:rPr lang="en-US" sz="2000" dirty="0" smtClean="0"/>
              <a:t>Logistic </a:t>
            </a:r>
            <a:r>
              <a:rPr lang="en-US" sz="2000" dirty="0"/>
              <a:t>regression </a:t>
            </a:r>
            <a:r>
              <a:rPr lang="en-US" sz="2000" dirty="0" smtClean="0"/>
              <a:t>determines </a:t>
            </a:r>
            <a:r>
              <a:rPr lang="en-US" sz="2000" dirty="0"/>
              <a:t>whether </a:t>
            </a:r>
            <a:r>
              <a:rPr lang="en-US" sz="2000" dirty="0" smtClean="0"/>
              <a:t>a pair </a:t>
            </a:r>
            <a:r>
              <a:rPr lang="en-US" sz="2000" dirty="0"/>
              <a:t>is aligned or </a:t>
            </a:r>
            <a:r>
              <a:rPr lang="en-US" sz="2000" dirty="0" smtClean="0"/>
              <a:t>not</a:t>
            </a:r>
          </a:p>
          <a:p>
            <a:pPr lvl="1"/>
            <a:endParaRPr lang="en-US" sz="2000" dirty="0"/>
          </a:p>
          <a:p>
            <a:r>
              <a:rPr lang="en-US" dirty="0" smtClean="0"/>
              <a:t>Global </a:t>
            </a:r>
            <a:r>
              <a:rPr lang="en-US" dirty="0"/>
              <a:t>alignment [</a:t>
            </a:r>
            <a:r>
              <a:rPr lang="en-US" dirty="0" smtClean="0"/>
              <a:t>Needleman &amp; </a:t>
            </a:r>
            <a:r>
              <a:rPr lang="en-US" dirty="0" err="1" smtClean="0"/>
              <a:t>Wunsch</a:t>
            </a:r>
            <a:r>
              <a:rPr lang="en-US" dirty="0"/>
              <a:t>, </a:t>
            </a:r>
            <a:r>
              <a:rPr lang="en-US" dirty="0" smtClean="0"/>
              <a:t>1970]</a:t>
            </a:r>
            <a:endParaRPr lang="en-US" dirty="0"/>
          </a:p>
          <a:p>
            <a:pPr lvl="1"/>
            <a:r>
              <a:rPr lang="en-US" sz="2000" dirty="0" smtClean="0"/>
              <a:t>Sentences are more likely to be aligned if sentences before are aligned</a:t>
            </a:r>
          </a:p>
          <a:p>
            <a:pPr lvl="1"/>
            <a:r>
              <a:rPr lang="en-US" sz="2000" dirty="0" smtClean="0"/>
              <a:t>Starting </a:t>
            </a:r>
            <a:r>
              <a:rPr lang="en-US" sz="2000" dirty="0"/>
              <a:t>from the first </a:t>
            </a:r>
            <a:r>
              <a:rPr lang="en-US" sz="2000" dirty="0" smtClean="0"/>
              <a:t>pair, </a:t>
            </a:r>
            <a:r>
              <a:rPr lang="en-US" sz="2000" dirty="0"/>
              <a:t>find the </a:t>
            </a:r>
            <a:r>
              <a:rPr lang="en-US" sz="2000" dirty="0" smtClean="0"/>
              <a:t>path </a:t>
            </a:r>
            <a:r>
              <a:rPr lang="en-US" sz="2000" dirty="0"/>
              <a:t>to maximize </a:t>
            </a:r>
            <a:r>
              <a:rPr lang="en-US" sz="2000" dirty="0" smtClean="0"/>
              <a:t>likelihood</a:t>
            </a:r>
          </a:p>
          <a:p>
            <a:pPr lvl="2"/>
            <a:r>
              <a:rPr lang="en-US" sz="1600" dirty="0" smtClean="0"/>
              <a:t>s(</a:t>
            </a:r>
            <a:r>
              <a:rPr lang="en-US" sz="1600" dirty="0" err="1" smtClean="0"/>
              <a:t>i</a:t>
            </a:r>
            <a:r>
              <a:rPr lang="en-US" sz="1600" dirty="0"/>
              <a:t>, j) = max{s(i−1, j−1)+sim(</a:t>
            </a:r>
            <a:r>
              <a:rPr lang="en-US" sz="1600" dirty="0" err="1"/>
              <a:t>i</a:t>
            </a:r>
            <a:r>
              <a:rPr lang="en-US" sz="1600" dirty="0"/>
              <a:t>, j), s(</a:t>
            </a:r>
            <a:r>
              <a:rPr lang="en-US" sz="1600" dirty="0" err="1"/>
              <a:t>i</a:t>
            </a:r>
            <a:r>
              <a:rPr lang="en-US" sz="1600" dirty="0"/>
              <a:t>− 1, j) + </a:t>
            </a:r>
            <a:r>
              <a:rPr lang="en-US" sz="1600" dirty="0" err="1"/>
              <a:t>insertcost</a:t>
            </a:r>
            <a:r>
              <a:rPr lang="en-US" sz="1600" dirty="0"/>
              <a:t> , s(</a:t>
            </a:r>
            <a:r>
              <a:rPr lang="en-US" sz="1600" dirty="0" err="1"/>
              <a:t>i</a:t>
            </a:r>
            <a:r>
              <a:rPr lang="en-US" sz="1600" dirty="0"/>
              <a:t>, j − 1) + </a:t>
            </a:r>
            <a:r>
              <a:rPr lang="en-US" sz="1600" dirty="0" err="1"/>
              <a:t>deletecost</a:t>
            </a:r>
            <a:r>
              <a:rPr lang="en-US" sz="1600" dirty="0"/>
              <a:t>} </a:t>
            </a:r>
            <a:endParaRPr lang="en-US" sz="1600" dirty="0" smtClean="0"/>
          </a:p>
          <a:p>
            <a:pPr lvl="2"/>
            <a:endParaRPr lang="en-US" sz="1600" dirty="0" smtClean="0"/>
          </a:p>
          <a:p>
            <a:r>
              <a:rPr lang="en-US" dirty="0" smtClean="0"/>
              <a:t>TF*IDF similarity yields the best results</a:t>
            </a:r>
          </a:p>
          <a:p>
            <a:pPr lvl="1"/>
            <a:r>
              <a:rPr lang="en-US" sz="2000" dirty="0" smtClean="0"/>
              <a:t>90 -94% within and across several corpora</a:t>
            </a:r>
            <a:endParaRPr lang="en-US" sz="2000"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3179624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Revision Purpose Annotation</a:t>
            </a:r>
            <a:br>
              <a:rPr lang="en-US" dirty="0" smtClean="0"/>
            </a:br>
            <a:r>
              <a:rPr lang="en-US" dirty="0"/>
              <a:t>	</a:t>
            </a:r>
            <a:r>
              <a:rPr lang="en-US" dirty="0" smtClean="0"/>
              <a:t>[Zhang &amp; </a:t>
            </a:r>
            <a:r>
              <a:rPr lang="en-US" dirty="0" err="1" smtClean="0"/>
              <a:t>Litman</a:t>
            </a:r>
            <a:r>
              <a:rPr lang="en-US" dirty="0" smtClean="0"/>
              <a:t>, 2015]</a:t>
            </a:r>
            <a:endParaRPr lang="en-US" dirty="0"/>
          </a:p>
        </p:txBody>
      </p:sp>
      <p:sp>
        <p:nvSpPr>
          <p:cNvPr id="3" name="Content Placeholder 2"/>
          <p:cNvSpPr>
            <a:spLocks noGrp="1"/>
          </p:cNvSpPr>
          <p:nvPr>
            <p:ph idx="1"/>
          </p:nvPr>
        </p:nvSpPr>
        <p:spPr>
          <a:xfrm>
            <a:off x="457200" y="1693333"/>
            <a:ext cx="8229600" cy="4525963"/>
          </a:xfrm>
        </p:spPr>
        <p:txBody>
          <a:bodyPr>
            <a:normAutofit fontScale="92500" lnSpcReduction="10000"/>
          </a:bodyPr>
          <a:lstStyle/>
          <a:p>
            <a:r>
              <a:rPr lang="en-US" dirty="0" smtClean="0"/>
              <a:t>2 binary (5 fine-grained) categories</a:t>
            </a:r>
          </a:p>
          <a:p>
            <a:pPr lvl="1"/>
            <a:r>
              <a:rPr lang="en-US" dirty="0" smtClean="0"/>
              <a:t>Argumentative</a:t>
            </a:r>
          </a:p>
          <a:p>
            <a:pPr lvl="2"/>
            <a:r>
              <a:rPr lang="en-US" dirty="0" smtClean="0"/>
              <a:t>Claim</a:t>
            </a:r>
          </a:p>
          <a:p>
            <a:pPr lvl="2"/>
            <a:r>
              <a:rPr lang="en-US" dirty="0" smtClean="0"/>
              <a:t>Warrant</a:t>
            </a:r>
          </a:p>
          <a:p>
            <a:pPr lvl="2"/>
            <a:r>
              <a:rPr lang="en-US" dirty="0" smtClean="0"/>
              <a:t>Evidence</a:t>
            </a:r>
          </a:p>
          <a:p>
            <a:pPr lvl="2"/>
            <a:r>
              <a:rPr lang="en-US" dirty="0" smtClean="0"/>
              <a:t>General content</a:t>
            </a:r>
          </a:p>
          <a:p>
            <a:pPr lvl="1"/>
            <a:r>
              <a:rPr lang="en-US" dirty="0" smtClean="0"/>
              <a:t>Surface</a:t>
            </a:r>
          </a:p>
          <a:p>
            <a:pPr lvl="1"/>
            <a:endParaRPr lang="en-US" dirty="0" smtClean="0"/>
          </a:p>
          <a:p>
            <a:r>
              <a:rPr lang="en-US" dirty="0" smtClean="0"/>
              <a:t>Kappa = .7 </a:t>
            </a:r>
          </a:p>
          <a:p>
            <a:pPr lvl="1"/>
            <a:r>
              <a:rPr lang="en-US" dirty="0" smtClean="0"/>
              <a:t>2 high school corpora (&gt;1000 revisions each)</a:t>
            </a:r>
          </a:p>
          <a:p>
            <a:pPr marL="457200" lvl="1"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80303642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Revision Purpose Classification</a:t>
            </a:r>
            <a:br>
              <a:rPr lang="en-US" dirty="0" smtClean="0"/>
            </a:br>
            <a:r>
              <a:rPr lang="en-US" sz="4000" dirty="0" smtClean="0"/>
              <a:t>[Zhang &amp; </a:t>
            </a:r>
            <a:r>
              <a:rPr lang="en-US" sz="4000" dirty="0" err="1" smtClean="0"/>
              <a:t>Litman</a:t>
            </a:r>
            <a:r>
              <a:rPr lang="en-US" sz="4000" dirty="0" smtClean="0"/>
              <a:t>, 2015]</a:t>
            </a:r>
            <a:endParaRPr lang="en-US" sz="4000" dirty="0"/>
          </a:p>
        </p:txBody>
      </p:sp>
      <p:sp>
        <p:nvSpPr>
          <p:cNvPr id="3" name="Content Placeholder 2"/>
          <p:cNvSpPr>
            <a:spLocks noGrp="1"/>
          </p:cNvSpPr>
          <p:nvPr>
            <p:ph idx="1"/>
          </p:nvPr>
        </p:nvSpPr>
        <p:spPr>
          <a:xfrm>
            <a:off x="152399" y="1600200"/>
            <a:ext cx="8847667" cy="4648200"/>
          </a:xfrm>
          <a:noFill/>
        </p:spPr>
        <p:txBody>
          <a:bodyPr>
            <a:normAutofit fontScale="70000" lnSpcReduction="20000"/>
          </a:bodyPr>
          <a:lstStyle/>
          <a:p>
            <a:r>
              <a:rPr lang="en-US" sz="3300" dirty="0" smtClean="0"/>
              <a:t>Each sentence pair is an instance </a:t>
            </a:r>
          </a:p>
          <a:p>
            <a:endParaRPr lang="en-US" sz="3300" dirty="0" smtClean="0"/>
          </a:p>
          <a:p>
            <a:r>
              <a:rPr lang="en-US" sz="3300" dirty="0" smtClean="0"/>
              <a:t>Features </a:t>
            </a:r>
            <a:r>
              <a:rPr lang="en-US" sz="3300" dirty="0"/>
              <a:t>b</a:t>
            </a:r>
            <a:r>
              <a:rPr lang="en-US" sz="3300" dirty="0" smtClean="0"/>
              <a:t>ased </a:t>
            </a:r>
            <a:r>
              <a:rPr lang="en-US" sz="3300" dirty="0"/>
              <a:t>on </a:t>
            </a:r>
            <a:r>
              <a:rPr lang="en-US" sz="3300" dirty="0" smtClean="0"/>
              <a:t>Wikipedia revisions </a:t>
            </a:r>
            <a:r>
              <a:rPr lang="en-US" sz="2800" dirty="0" smtClean="0"/>
              <a:t>[Adler </a:t>
            </a:r>
            <a:r>
              <a:rPr lang="en-US" sz="2800" dirty="0"/>
              <a:t>et al., 2011; </a:t>
            </a:r>
            <a:r>
              <a:rPr lang="en-US" sz="2800" dirty="0" err="1"/>
              <a:t>Javanmardi</a:t>
            </a:r>
            <a:r>
              <a:rPr lang="en-US" sz="2800" dirty="0"/>
              <a:t> et al., 2011; </a:t>
            </a:r>
            <a:r>
              <a:rPr lang="en-US" sz="2800" dirty="0" err="1"/>
              <a:t>Bronner</a:t>
            </a:r>
            <a:r>
              <a:rPr lang="en-US" sz="2800" dirty="0"/>
              <a:t> </a:t>
            </a:r>
            <a:r>
              <a:rPr lang="en-US" sz="2800" dirty="0" smtClean="0"/>
              <a:t>&amp; </a:t>
            </a:r>
            <a:r>
              <a:rPr lang="en-US" sz="2800" dirty="0" err="1"/>
              <a:t>Monz</a:t>
            </a:r>
            <a:r>
              <a:rPr lang="en-US" sz="2800" dirty="0"/>
              <a:t>, 2012; </a:t>
            </a:r>
            <a:r>
              <a:rPr lang="en-US" sz="2800" dirty="0" err="1"/>
              <a:t>Daxenberger</a:t>
            </a:r>
            <a:r>
              <a:rPr lang="en-US" sz="2800" dirty="0"/>
              <a:t> </a:t>
            </a:r>
            <a:r>
              <a:rPr lang="en-US" sz="2800" dirty="0" smtClean="0"/>
              <a:t>&amp; </a:t>
            </a:r>
            <a:r>
              <a:rPr lang="en-US" sz="2800" dirty="0" err="1" smtClean="0"/>
              <a:t>Gurevych</a:t>
            </a:r>
            <a:r>
              <a:rPr lang="en-US" sz="2800" dirty="0"/>
              <a:t>, </a:t>
            </a:r>
            <a:r>
              <a:rPr lang="en-US" sz="2800" dirty="0" smtClean="0"/>
              <a:t>2013</a:t>
            </a:r>
            <a:r>
              <a:rPr lang="en-US" sz="2400" dirty="0" smtClean="0"/>
              <a:t>]</a:t>
            </a:r>
          </a:p>
          <a:p>
            <a:pPr marL="747522" lvl="1" indent="-347472">
              <a:spcBef>
                <a:spcPts val="648"/>
              </a:spcBef>
              <a:buSzPts val="2700"/>
            </a:pPr>
            <a:r>
              <a:rPr lang="en-US" dirty="0">
                <a:solidFill>
                  <a:srgbClr val="000000"/>
                </a:solidFill>
              </a:rPr>
              <a:t>Location</a:t>
            </a:r>
            <a:endParaRPr lang="en-US" dirty="0"/>
          </a:p>
          <a:p>
            <a:pPr marL="1140714" lvl="1" indent="-283464">
              <a:spcBef>
                <a:spcPts val="576"/>
              </a:spcBef>
            </a:pPr>
            <a:r>
              <a:rPr lang="en-US" sz="2100" dirty="0">
                <a:solidFill>
                  <a:srgbClr val="000000"/>
                </a:solidFill>
              </a:rPr>
              <a:t>S</a:t>
            </a:r>
            <a:r>
              <a:rPr lang="en-US" sz="2100" dirty="0" smtClean="0">
                <a:solidFill>
                  <a:srgbClr val="000000"/>
                </a:solidFill>
              </a:rPr>
              <a:t>entence (first/last in paragraph</a:t>
            </a:r>
            <a:r>
              <a:rPr lang="en-US" sz="2100" dirty="0">
                <a:solidFill>
                  <a:srgbClr val="000000"/>
                </a:solidFill>
              </a:rPr>
              <a:t>, exact </a:t>
            </a:r>
            <a:r>
              <a:rPr lang="en-US" sz="2100" dirty="0" smtClean="0">
                <a:solidFill>
                  <a:srgbClr val="000000"/>
                </a:solidFill>
              </a:rPr>
              <a:t>index)</a:t>
            </a:r>
            <a:endParaRPr lang="en-US" sz="3300" dirty="0"/>
          </a:p>
          <a:p>
            <a:pPr marL="1140714" lvl="1" indent="-283464">
              <a:spcBef>
                <a:spcPts val="576"/>
              </a:spcBef>
            </a:pPr>
            <a:r>
              <a:rPr lang="en-US" sz="2100" dirty="0">
                <a:solidFill>
                  <a:srgbClr val="000000"/>
                </a:solidFill>
              </a:rPr>
              <a:t>P</a:t>
            </a:r>
            <a:r>
              <a:rPr lang="en-US" sz="2100" dirty="0" smtClean="0">
                <a:solidFill>
                  <a:srgbClr val="000000"/>
                </a:solidFill>
              </a:rPr>
              <a:t>aragraph (first/last in essay</a:t>
            </a:r>
            <a:r>
              <a:rPr lang="en-US" sz="2100" dirty="0">
                <a:solidFill>
                  <a:srgbClr val="000000"/>
                </a:solidFill>
              </a:rPr>
              <a:t>, </a:t>
            </a:r>
            <a:r>
              <a:rPr lang="en-US" sz="2100" dirty="0" smtClean="0">
                <a:solidFill>
                  <a:srgbClr val="000000"/>
                </a:solidFill>
              </a:rPr>
              <a:t>exact index</a:t>
            </a:r>
            <a:r>
              <a:rPr lang="en-US" sz="2100" dirty="0">
                <a:solidFill>
                  <a:srgbClr val="000000"/>
                </a:solidFill>
              </a:rPr>
              <a:t>)</a:t>
            </a:r>
            <a:endParaRPr lang="en-US" sz="3300" dirty="0"/>
          </a:p>
          <a:p>
            <a:pPr marL="747522" lvl="1" indent="-347472">
              <a:spcBef>
                <a:spcPts val="648"/>
              </a:spcBef>
            </a:pPr>
            <a:r>
              <a:rPr lang="en-US" dirty="0">
                <a:solidFill>
                  <a:srgbClr val="000000"/>
                </a:solidFill>
              </a:rPr>
              <a:t>Textual</a:t>
            </a:r>
            <a:endParaRPr lang="en-US" sz="3300" dirty="0"/>
          </a:p>
          <a:p>
            <a:pPr marL="1140714" lvl="1" indent="-283464">
              <a:spcBef>
                <a:spcPts val="576"/>
              </a:spcBef>
            </a:pPr>
            <a:r>
              <a:rPr lang="en-US" sz="2100" dirty="0">
                <a:solidFill>
                  <a:srgbClr val="000000"/>
                </a:solidFill>
              </a:rPr>
              <a:t>Keywords: “because”, “however”, “for example</a:t>
            </a:r>
            <a:r>
              <a:rPr lang="en-US" sz="2100" dirty="0" smtClean="0">
                <a:solidFill>
                  <a:srgbClr val="000000"/>
                </a:solidFill>
              </a:rPr>
              <a:t>” </a:t>
            </a:r>
            <a:r>
              <a:rPr lang="en-US" sz="2100" dirty="0">
                <a:solidFill>
                  <a:srgbClr val="000000"/>
                </a:solidFill>
              </a:rPr>
              <a:t>….</a:t>
            </a:r>
            <a:endParaRPr lang="en-US" sz="3300" dirty="0"/>
          </a:p>
          <a:p>
            <a:pPr marL="1140714" lvl="1" indent="-283464">
              <a:spcBef>
                <a:spcPts val="576"/>
              </a:spcBef>
            </a:pPr>
            <a:r>
              <a:rPr lang="en-US" sz="2100" dirty="0" smtClean="0">
                <a:solidFill>
                  <a:srgbClr val="000000"/>
                </a:solidFill>
              </a:rPr>
              <a:t>Named-entity </a:t>
            </a:r>
          </a:p>
          <a:p>
            <a:pPr marL="1140714" lvl="1" indent="-283464">
              <a:spcBef>
                <a:spcPts val="576"/>
              </a:spcBef>
            </a:pPr>
            <a:r>
              <a:rPr lang="en-US" sz="2100" dirty="0" smtClean="0">
                <a:solidFill>
                  <a:srgbClr val="000000"/>
                </a:solidFill>
              </a:rPr>
              <a:t>Sentence </a:t>
            </a:r>
            <a:r>
              <a:rPr lang="en-US" sz="2100" dirty="0">
                <a:solidFill>
                  <a:srgbClr val="000000"/>
                </a:solidFill>
              </a:rPr>
              <a:t>difference </a:t>
            </a:r>
            <a:r>
              <a:rPr lang="en-US" sz="2100" dirty="0" smtClean="0">
                <a:solidFill>
                  <a:srgbClr val="000000"/>
                </a:solidFill>
              </a:rPr>
              <a:t>(</a:t>
            </a:r>
            <a:r>
              <a:rPr lang="en-US" sz="2100" dirty="0" err="1">
                <a:solidFill>
                  <a:srgbClr val="000000"/>
                </a:solidFill>
              </a:rPr>
              <a:t>Levenshtein</a:t>
            </a:r>
            <a:r>
              <a:rPr lang="en-US" sz="2100" dirty="0">
                <a:solidFill>
                  <a:srgbClr val="000000"/>
                </a:solidFill>
              </a:rPr>
              <a:t> distance…)</a:t>
            </a:r>
            <a:endParaRPr lang="en-US" sz="3300" dirty="0"/>
          </a:p>
          <a:p>
            <a:pPr marL="1140714" lvl="1" indent="-283464">
              <a:spcBef>
                <a:spcPts val="576"/>
              </a:spcBef>
            </a:pPr>
            <a:r>
              <a:rPr lang="en-US" sz="2100" dirty="0">
                <a:solidFill>
                  <a:srgbClr val="000000"/>
                </a:solidFill>
              </a:rPr>
              <a:t>Revision operation (Add/Delete/Modify)</a:t>
            </a:r>
            <a:endParaRPr lang="en-US" sz="3300" dirty="0"/>
          </a:p>
          <a:p>
            <a:pPr marL="747522" lvl="1" indent="-347472">
              <a:spcBef>
                <a:spcPts val="648"/>
              </a:spcBef>
            </a:pPr>
            <a:r>
              <a:rPr lang="en-US" dirty="0">
                <a:solidFill>
                  <a:srgbClr val="000000"/>
                </a:solidFill>
              </a:rPr>
              <a:t>Language</a:t>
            </a:r>
            <a:endParaRPr lang="en-US" dirty="0"/>
          </a:p>
          <a:p>
            <a:pPr marL="1140714" lvl="1" indent="-283464">
              <a:spcBef>
                <a:spcPts val="576"/>
              </a:spcBef>
            </a:pPr>
            <a:r>
              <a:rPr lang="en-US" sz="2100" dirty="0" smtClean="0">
                <a:solidFill>
                  <a:srgbClr val="000000"/>
                </a:solidFill>
              </a:rPr>
              <a:t>Out of vocabulary words</a:t>
            </a:r>
            <a:endParaRPr lang="en-US" sz="3300" dirty="0"/>
          </a:p>
          <a:p>
            <a:pPr lvl="2"/>
            <a:endParaRPr lang="en-US" sz="2000" dirty="0"/>
          </a:p>
        </p:txBody>
      </p:sp>
      <p:sp>
        <p:nvSpPr>
          <p:cNvPr id="4" name="Slide Number Placeholder 3"/>
          <p:cNvSpPr>
            <a:spLocks noGrp="1"/>
          </p:cNvSpPr>
          <p:nvPr>
            <p:ph type="sldNum" sz="quarter" idx="12"/>
          </p:nvPr>
        </p:nvSpPr>
        <p:spPr/>
        <p:txBody>
          <a:bodyPr/>
          <a:lstStyle/>
          <a:p>
            <a:fld id="{ACC3DE85-86D7-4D2F-9254-F86D84BB81F7}" type="slidenum">
              <a:rPr lang="en-US" smtClean="0"/>
              <a:t>57</a:t>
            </a:fld>
            <a:endParaRPr lang="en-US" dirty="0"/>
          </a:p>
        </p:txBody>
      </p:sp>
    </p:spTree>
    <p:extLst>
      <p:ext uri="{BB962C8B-B14F-4D97-AF65-F5344CB8AC3E}">
        <p14:creationId xmlns:p14="http://schemas.microsoft.com/office/powerpoint/2010/main" val="343371378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Evaluations</a:t>
            </a:r>
            <a:endParaRPr lang="en-US" dirty="0"/>
          </a:p>
        </p:txBody>
      </p:sp>
      <p:sp>
        <p:nvSpPr>
          <p:cNvPr id="3" name="Content Placeholder 2"/>
          <p:cNvSpPr>
            <a:spLocks noGrp="1"/>
          </p:cNvSpPr>
          <p:nvPr>
            <p:ph idx="1"/>
          </p:nvPr>
        </p:nvSpPr>
        <p:spPr>
          <a:xfrm>
            <a:off x="270933" y="1600200"/>
            <a:ext cx="8796867" cy="4525963"/>
          </a:xfrm>
        </p:spPr>
        <p:txBody>
          <a:bodyPr>
            <a:normAutofit lnSpcReduction="10000"/>
          </a:bodyPr>
          <a:lstStyle/>
          <a:p>
            <a:r>
              <a:rPr lang="en-US" dirty="0" smtClean="0"/>
              <a:t>Surface vs. </a:t>
            </a:r>
            <a:r>
              <a:rPr lang="en-US" dirty="0"/>
              <a:t>a</a:t>
            </a:r>
            <a:r>
              <a:rPr lang="en-US" dirty="0" smtClean="0"/>
              <a:t>rgumentative </a:t>
            </a:r>
          </a:p>
          <a:p>
            <a:pPr lvl="1"/>
            <a:r>
              <a:rPr lang="en-US" i="1" dirty="0" smtClean="0"/>
              <a:t>Intrinsic</a:t>
            </a:r>
            <a:r>
              <a:rPr lang="en-US" dirty="0" smtClean="0"/>
              <a:t> (SVM</a:t>
            </a:r>
            <a:r>
              <a:rPr lang="en-US" dirty="0"/>
              <a:t>, </a:t>
            </a:r>
            <a:r>
              <a:rPr lang="en-US" dirty="0" smtClean="0"/>
              <a:t>10-fold): </a:t>
            </a:r>
            <a:r>
              <a:rPr lang="en-US" dirty="0"/>
              <a:t>results </a:t>
            </a:r>
            <a:r>
              <a:rPr lang="en-US" dirty="0" smtClean="0"/>
              <a:t>significantly better than unigram baseline</a:t>
            </a:r>
          </a:p>
          <a:p>
            <a:pPr lvl="1"/>
            <a:r>
              <a:rPr lang="en-US" i="1" dirty="0" smtClean="0"/>
              <a:t>Extrinsic</a:t>
            </a:r>
            <a:r>
              <a:rPr lang="en-US" dirty="0" smtClean="0"/>
              <a:t>: predicted versus actual labels yield same correlations with writing improvement</a:t>
            </a:r>
          </a:p>
          <a:p>
            <a:pPr lvl="1"/>
            <a:endParaRPr lang="en-US" dirty="0" smtClean="0"/>
          </a:p>
          <a:p>
            <a:r>
              <a:rPr lang="en-US" dirty="0" smtClean="0"/>
              <a:t>Fine-grained </a:t>
            </a:r>
          </a:p>
          <a:p>
            <a:pPr lvl="1"/>
            <a:r>
              <a:rPr lang="en-US" dirty="0" smtClean="0"/>
              <a:t>Intrinsic results mostly outperform unigram baselines</a:t>
            </a:r>
          </a:p>
          <a:p>
            <a:pPr lvl="1"/>
            <a:r>
              <a:rPr lang="en-US" dirty="0" smtClean="0"/>
              <a:t>Feature groups have different impacts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32220392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Enhancing Classification with Context</a:t>
            </a:r>
            <a:br>
              <a:rPr lang="en-US" dirty="0" smtClean="0"/>
            </a:br>
            <a:r>
              <a:rPr lang="en-US" sz="4000" dirty="0" smtClean="0"/>
              <a:t>[Zhang &amp; </a:t>
            </a:r>
            <a:r>
              <a:rPr lang="en-US" sz="4000" dirty="0" err="1" smtClean="0"/>
              <a:t>Litman</a:t>
            </a:r>
            <a:r>
              <a:rPr lang="en-US" sz="4000" dirty="0" smtClean="0"/>
              <a:t>, 2016]</a:t>
            </a:r>
            <a:endParaRPr lang="en-US" sz="4000" dirty="0"/>
          </a:p>
        </p:txBody>
      </p:sp>
      <p:sp>
        <p:nvSpPr>
          <p:cNvPr id="3" name="Content Placeholder 2"/>
          <p:cNvSpPr>
            <a:spLocks noGrp="1"/>
          </p:cNvSpPr>
          <p:nvPr>
            <p:ph idx="1"/>
          </p:nvPr>
        </p:nvSpPr>
        <p:spPr>
          <a:xfrm>
            <a:off x="152400" y="1617133"/>
            <a:ext cx="8881533" cy="5029200"/>
          </a:xfrm>
        </p:spPr>
        <p:txBody>
          <a:bodyPr>
            <a:normAutofit fontScale="92500" lnSpcReduction="20000"/>
          </a:bodyPr>
          <a:lstStyle/>
          <a:p>
            <a:r>
              <a:rPr lang="en-US" sz="3500" dirty="0" smtClean="0"/>
              <a:t>Contextual features</a:t>
            </a:r>
          </a:p>
          <a:p>
            <a:pPr lvl="1"/>
            <a:r>
              <a:rPr lang="en-US" sz="3000" dirty="0" smtClean="0"/>
              <a:t>Original features, but for adjacent sentences</a:t>
            </a:r>
          </a:p>
          <a:p>
            <a:pPr lvl="1"/>
            <a:r>
              <a:rPr lang="en-US" sz="3000" dirty="0" smtClean="0"/>
              <a:t>Changes in cohesion (lexical) &amp; coherence (semantic)</a:t>
            </a:r>
          </a:p>
          <a:p>
            <a:pPr marL="457200" lvl="1" indent="0">
              <a:buNone/>
            </a:pPr>
            <a:endParaRPr lang="en-US" sz="3000" dirty="0" smtClean="0"/>
          </a:p>
          <a:p>
            <a:r>
              <a:rPr lang="en-US" sz="3500" dirty="0" smtClean="0"/>
              <a:t>Sequence modeling</a:t>
            </a:r>
          </a:p>
          <a:p>
            <a:pPr lvl="1"/>
            <a:endParaRPr lang="en-US" sz="2000" dirty="0"/>
          </a:p>
          <a:p>
            <a:r>
              <a:rPr lang="en-US" sz="3500" dirty="0" smtClean="0"/>
              <a:t>Results: Fine-grained labels</a:t>
            </a:r>
            <a:endParaRPr lang="en-US" sz="3000" dirty="0" smtClean="0"/>
          </a:p>
          <a:p>
            <a:pPr lvl="1"/>
            <a:r>
              <a:rPr lang="en-US" sz="3000" dirty="0" smtClean="0"/>
              <a:t>Cohesion significantly improves results for one corpus (SVM, 10-fold)</a:t>
            </a:r>
          </a:p>
          <a:p>
            <a:pPr lvl="1"/>
            <a:r>
              <a:rPr lang="en-US" sz="3000" dirty="0" smtClean="0"/>
              <a:t>Sequence modeling </a:t>
            </a:r>
            <a:r>
              <a:rPr lang="en-US" sz="3000" dirty="0"/>
              <a:t>yields </a:t>
            </a:r>
            <a:r>
              <a:rPr lang="en-US" sz="3000" dirty="0" smtClean="0"/>
              <a:t>best results for </a:t>
            </a:r>
            <a:r>
              <a:rPr lang="en-US" sz="3000" dirty="0"/>
              <a:t>both corpora</a:t>
            </a:r>
          </a:p>
          <a:p>
            <a:endParaRPr lang="en-US" dirty="0" smtClean="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ACC3DE85-86D7-4D2F-9254-F86D84BB81F7}" type="slidenum">
              <a:rPr lang="en-US" smtClean="0"/>
              <a:t>59</a:t>
            </a:fld>
            <a:endParaRPr lang="en-US"/>
          </a:p>
        </p:txBody>
      </p:sp>
    </p:spTree>
    <p:extLst>
      <p:ext uri="{BB962C8B-B14F-4D97-AF65-F5344CB8AC3E}">
        <p14:creationId xmlns:p14="http://schemas.microsoft.com/office/powerpoint/2010/main" val="32167917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229600" cy="1143000"/>
          </a:xfrm>
        </p:spPr>
        <p:txBody>
          <a:bodyPr/>
          <a:lstStyle/>
          <a:p>
            <a:r>
              <a:rPr lang="en-US" dirty="0" smtClean="0"/>
              <a:t>Why teach argumentative writing?</a:t>
            </a:r>
            <a:endParaRPr lang="en-US" dirty="0"/>
          </a:p>
        </p:txBody>
      </p:sp>
      <p:sp>
        <p:nvSpPr>
          <p:cNvPr id="3" name="Content Placeholder 2"/>
          <p:cNvSpPr>
            <a:spLocks noGrp="1"/>
          </p:cNvSpPr>
          <p:nvPr>
            <p:ph idx="1"/>
          </p:nvPr>
        </p:nvSpPr>
        <p:spPr>
          <a:xfrm>
            <a:off x="76200" y="1012689"/>
            <a:ext cx="9067800" cy="5540511"/>
          </a:xfrm>
        </p:spPr>
        <p:txBody>
          <a:bodyPr>
            <a:normAutofit/>
          </a:bodyPr>
          <a:lstStyle/>
          <a:p>
            <a:endParaRPr lang="en-US" sz="1500" dirty="0" smtClean="0"/>
          </a:p>
          <a:p>
            <a:r>
              <a:rPr lang="en-US" dirty="0" smtClean="0"/>
              <a:t>Studies show students:</a:t>
            </a:r>
          </a:p>
          <a:p>
            <a:pPr lvl="1"/>
            <a:r>
              <a:rPr lang="en-US" dirty="0" smtClean="0"/>
              <a:t>lack competence </a:t>
            </a:r>
            <a:r>
              <a:rPr lang="en-US" dirty="0"/>
              <a:t>in </a:t>
            </a:r>
            <a:r>
              <a:rPr lang="en-US" dirty="0" smtClean="0"/>
              <a:t>argument writing </a:t>
            </a:r>
            <a:r>
              <a:rPr lang="en-US" sz="1500" dirty="0" smtClean="0"/>
              <a:t>(</a:t>
            </a:r>
            <a:r>
              <a:rPr lang="en-US" sz="1500" dirty="0" err="1"/>
              <a:t>Oostdam</a:t>
            </a:r>
            <a:r>
              <a:rPr lang="en-US" sz="1500" dirty="0"/>
              <a:t>, et al., 1994; </a:t>
            </a:r>
            <a:r>
              <a:rPr lang="en-US" sz="1500" dirty="0" err="1"/>
              <a:t>Oostdam</a:t>
            </a:r>
            <a:r>
              <a:rPr lang="en-US" sz="1500" dirty="0"/>
              <a:t> &amp; </a:t>
            </a:r>
            <a:r>
              <a:rPr lang="en-US" sz="1500" dirty="0" err="1"/>
              <a:t>Emmelot</a:t>
            </a:r>
            <a:r>
              <a:rPr lang="en-US" sz="1500" dirty="0"/>
              <a:t>, 1991)</a:t>
            </a:r>
            <a:r>
              <a:rPr lang="en-US" dirty="0"/>
              <a:t>. </a:t>
            </a:r>
            <a:endParaRPr lang="en-US" dirty="0" smtClean="0"/>
          </a:p>
          <a:p>
            <a:pPr lvl="1"/>
            <a:r>
              <a:rPr lang="en-US" dirty="0" smtClean="0"/>
              <a:t>do </a:t>
            </a:r>
            <a:r>
              <a:rPr lang="en-US" dirty="0"/>
              <a:t>not integrate their arguments into a high-</a:t>
            </a:r>
            <a:r>
              <a:rPr lang="en-US" dirty="0" smtClean="0"/>
              <a:t>level structure </a:t>
            </a:r>
            <a:r>
              <a:rPr lang="en-US" dirty="0"/>
              <a:t>or coherent position </a:t>
            </a:r>
            <a:r>
              <a:rPr lang="en-US" sz="1500" dirty="0"/>
              <a:t>(Keith, Weiner, &amp; </a:t>
            </a:r>
            <a:r>
              <a:rPr lang="en-US" sz="1500" dirty="0" err="1"/>
              <a:t>Lesgold</a:t>
            </a:r>
            <a:r>
              <a:rPr lang="en-US" sz="1500" dirty="0"/>
              <a:t>, 1991)</a:t>
            </a:r>
            <a:r>
              <a:rPr lang="en-US" i="1" dirty="0"/>
              <a:t>. </a:t>
            </a:r>
            <a:endParaRPr lang="en-US" i="1" dirty="0" smtClean="0"/>
          </a:p>
          <a:p>
            <a:pPr lvl="1"/>
            <a:r>
              <a:rPr lang="en-US" dirty="0" smtClean="0"/>
              <a:t>Even if compose-aloud </a:t>
            </a:r>
            <a:r>
              <a:rPr lang="en-US" dirty="0"/>
              <a:t>protocols </a:t>
            </a:r>
            <a:r>
              <a:rPr lang="en-US" dirty="0" smtClean="0"/>
              <a:t>show students mentally connect </a:t>
            </a:r>
            <a:r>
              <a:rPr lang="en-US" dirty="0"/>
              <a:t>position </a:t>
            </a:r>
            <a:r>
              <a:rPr lang="en-US" dirty="0" smtClean="0"/>
              <a:t>statement &amp; supporting </a:t>
            </a:r>
            <a:r>
              <a:rPr lang="en-US" dirty="0"/>
              <a:t>details, </a:t>
            </a:r>
            <a:r>
              <a:rPr lang="en-US" i="1" dirty="0" smtClean="0"/>
              <a:t>connections not </a:t>
            </a:r>
            <a:r>
              <a:rPr lang="en-US" i="1" dirty="0"/>
              <a:t>evident in </a:t>
            </a:r>
            <a:r>
              <a:rPr lang="en-US" i="1" dirty="0" smtClean="0"/>
              <a:t>writing </a:t>
            </a:r>
            <a:r>
              <a:rPr lang="en-US" sz="1500" dirty="0"/>
              <a:t>(Durst, 1987)</a:t>
            </a:r>
            <a:r>
              <a:rPr lang="en-US" dirty="0"/>
              <a:t>.</a:t>
            </a:r>
          </a:p>
        </p:txBody>
      </p:sp>
      <p:sp>
        <p:nvSpPr>
          <p:cNvPr id="4" name="Footer Placeholder 3"/>
          <p:cNvSpPr>
            <a:spLocks noGrp="1"/>
          </p:cNvSpPr>
          <p:nvPr>
            <p:ph type="ftr" sz="quarter" idx="11"/>
          </p:nvPr>
        </p:nvSpPr>
        <p:spPr>
          <a:xfrm>
            <a:off x="0" y="6356350"/>
            <a:ext cx="9144000" cy="365125"/>
          </a:xfrm>
        </p:spPr>
        <p:txBody>
          <a:bodyPr/>
          <a:lstStyle/>
          <a:p>
            <a:pPr>
              <a:defRPr/>
            </a:pPr>
            <a:r>
              <a:rPr lang="en-US" dirty="0" smtClean="0"/>
              <a:t>Slide modified from Kevin D. Ashley, </a:t>
            </a:r>
            <a:r>
              <a:rPr lang="en-US" dirty="0" err="1" smtClean="0"/>
              <a:t>Ilya</a:t>
            </a:r>
            <a:r>
              <a:rPr lang="en-US" dirty="0" smtClean="0"/>
              <a:t> </a:t>
            </a:r>
            <a:r>
              <a:rPr lang="en-US" dirty="0" err="1" smtClean="0"/>
              <a:t>Goldin</a:t>
            </a:r>
            <a:r>
              <a:rPr lang="en-US" dirty="0" smtClean="0"/>
              <a:t>. 2011 </a:t>
            </a:r>
            <a:endParaRPr lang="en-US" dirty="0"/>
          </a:p>
        </p:txBody>
      </p:sp>
      <p:sp>
        <p:nvSpPr>
          <p:cNvPr id="5" name="Slide Number Placeholder 4"/>
          <p:cNvSpPr>
            <a:spLocks noGrp="1"/>
          </p:cNvSpPr>
          <p:nvPr>
            <p:ph type="sldNum" sz="quarter" idx="12"/>
          </p:nvPr>
        </p:nvSpPr>
        <p:spPr/>
        <p:txBody>
          <a:bodyPr/>
          <a:lstStyle/>
          <a:p>
            <a:pPr>
              <a:defRPr/>
            </a:pPr>
            <a:fld id="{139F6571-6EBF-8347-8660-5966AFDA70B2}" type="slidenum">
              <a:rPr lang="en-US" smtClean="0"/>
              <a:pPr>
                <a:defRPr/>
              </a:pPr>
              <a:t>6</a:t>
            </a:fld>
            <a:endParaRPr lang="en-US" dirty="0"/>
          </a:p>
        </p:txBody>
      </p:sp>
    </p:spTree>
    <p:extLst>
      <p:ext uri="{BB962C8B-B14F-4D97-AF65-F5344CB8AC3E}">
        <p14:creationId xmlns:p14="http://schemas.microsoft.com/office/powerpoint/2010/main" val="161668500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882065"/>
          </a:xfrm>
        </p:spPr>
        <p:txBody>
          <a:bodyPr/>
          <a:lstStyle/>
          <a:p>
            <a:r>
              <a:rPr lang="en-US" dirty="0" smtClean="0"/>
              <a:t>Current Directions</a:t>
            </a:r>
            <a:endParaRPr lang="en-US" dirty="0"/>
          </a:p>
        </p:txBody>
      </p:sp>
      <p:sp>
        <p:nvSpPr>
          <p:cNvPr id="3" name="Content Placeholder 2"/>
          <p:cNvSpPr>
            <a:spLocks noGrp="1"/>
          </p:cNvSpPr>
          <p:nvPr>
            <p:ph idx="1"/>
          </p:nvPr>
        </p:nvSpPr>
        <p:spPr>
          <a:xfrm>
            <a:off x="125421" y="1051947"/>
            <a:ext cx="9018579" cy="5638785"/>
          </a:xfrm>
        </p:spPr>
        <p:txBody>
          <a:bodyPr>
            <a:noAutofit/>
          </a:bodyPr>
          <a:lstStyle/>
          <a:p>
            <a:pPr marL="457200" lvl="1" indent="0">
              <a:buNone/>
            </a:pPr>
            <a:endParaRPr lang="en-US" sz="2000" dirty="0"/>
          </a:p>
          <a:p>
            <a:r>
              <a:rPr lang="en-US" dirty="0" smtClean="0"/>
              <a:t>New features from discourse analysis (PDTB)</a:t>
            </a:r>
          </a:p>
          <a:p>
            <a:r>
              <a:rPr lang="en-US" dirty="0" smtClean="0"/>
              <a:t>Joint extraction and classification </a:t>
            </a:r>
          </a:p>
          <a:p>
            <a:r>
              <a:rPr lang="en-US" dirty="0" smtClean="0"/>
              <a:t>A revision assistant system (with Rebecca </a:t>
            </a:r>
            <a:r>
              <a:rPr lang="en-US" dirty="0" err="1" smtClean="0"/>
              <a:t>Hwa</a:t>
            </a:r>
            <a:r>
              <a:rPr lang="en-US" dirty="0" smtClean="0"/>
              <a:t>)</a:t>
            </a:r>
          </a:p>
        </p:txBody>
      </p:sp>
    </p:spTree>
    <p:extLst>
      <p:ext uri="{BB962C8B-B14F-4D97-AF65-F5344CB8AC3E}">
        <p14:creationId xmlns:p14="http://schemas.microsoft.com/office/powerpoint/2010/main" val="158794362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457200" y="1807590"/>
            <a:ext cx="8229600" cy="4525963"/>
          </a:xfrm>
        </p:spPr>
        <p:txBody>
          <a:bodyPr/>
          <a:lstStyle/>
          <a:p>
            <a:r>
              <a:rPr lang="en-US" dirty="0" smtClean="0"/>
              <a:t>Argumentative Writing / Argument Mining</a:t>
            </a:r>
          </a:p>
          <a:p>
            <a:r>
              <a:rPr lang="en-US" dirty="0" smtClean="0"/>
              <a:t>Algorithms and Applications</a:t>
            </a:r>
          </a:p>
          <a:p>
            <a:pPr lvl="1"/>
            <a:r>
              <a:rPr lang="en-US" dirty="0"/>
              <a:t>Automated Writing Assessment</a:t>
            </a:r>
          </a:p>
          <a:p>
            <a:pPr lvl="1"/>
            <a:r>
              <a:rPr lang="en-US" dirty="0" smtClean="0"/>
              <a:t>Writing and Revision Analysis during Peer Review</a:t>
            </a:r>
          </a:p>
          <a:p>
            <a:r>
              <a:rPr lang="en-US" b="1" i="1" dirty="0" smtClean="0"/>
              <a:t>Summary and Current Directions</a:t>
            </a:r>
            <a:endParaRPr lang="en-US" b="1" i="1" dirty="0"/>
          </a:p>
        </p:txBody>
      </p:sp>
    </p:spTree>
    <p:extLst>
      <p:ext uri="{BB962C8B-B14F-4D97-AF65-F5344CB8AC3E}">
        <p14:creationId xmlns:p14="http://schemas.microsoft.com/office/powerpoint/2010/main" val="270602876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00721" y="1329760"/>
            <a:ext cx="8809463" cy="5034776"/>
          </a:xfrm>
        </p:spPr>
        <p:txBody>
          <a:bodyPr>
            <a:normAutofit fontScale="92500" lnSpcReduction="10000"/>
          </a:bodyPr>
          <a:lstStyle/>
          <a:p>
            <a:r>
              <a:rPr lang="en-US" dirty="0" smtClean="0"/>
              <a:t>NLP-supported argument mining for teaching </a:t>
            </a:r>
            <a:r>
              <a:rPr lang="en-US" dirty="0"/>
              <a:t>and </a:t>
            </a:r>
            <a:r>
              <a:rPr lang="en-US" dirty="0" smtClean="0"/>
              <a:t>assessing writing</a:t>
            </a:r>
          </a:p>
          <a:p>
            <a:pPr lvl="1"/>
            <a:r>
              <a:rPr lang="en-US" dirty="0" smtClean="0"/>
              <a:t>Feature / Algorithm Development</a:t>
            </a:r>
          </a:p>
          <a:p>
            <a:pPr lvl="2"/>
            <a:r>
              <a:rPr lang="en-US" dirty="0" smtClean="0"/>
              <a:t>Noisy and diverse data</a:t>
            </a:r>
          </a:p>
          <a:p>
            <a:pPr lvl="2"/>
            <a:r>
              <a:rPr lang="en-US" dirty="0" smtClean="0"/>
              <a:t>Meaningful features</a:t>
            </a:r>
          </a:p>
          <a:p>
            <a:pPr lvl="2"/>
            <a:r>
              <a:rPr lang="en-US" dirty="0" smtClean="0"/>
              <a:t>Real-time performance </a:t>
            </a:r>
          </a:p>
          <a:p>
            <a:pPr lvl="1"/>
            <a:r>
              <a:rPr lang="en-US" dirty="0" smtClean="0"/>
              <a:t>Experimental Evaluations</a:t>
            </a:r>
          </a:p>
          <a:p>
            <a:pPr lvl="2"/>
            <a:r>
              <a:rPr lang="en-US" dirty="0" smtClean="0"/>
              <a:t>Response-to-Text Assessment (grade school)</a:t>
            </a:r>
          </a:p>
          <a:p>
            <a:pPr lvl="2"/>
            <a:r>
              <a:rPr lang="en-US" dirty="0" smtClean="0"/>
              <a:t>Argument Mining (undergraduates; web)</a:t>
            </a:r>
          </a:p>
          <a:p>
            <a:pPr lvl="2"/>
            <a:r>
              <a:rPr lang="en-US" dirty="0" smtClean="0"/>
              <a:t>Temporal Argument Mining (high school; university)</a:t>
            </a:r>
          </a:p>
          <a:p>
            <a:r>
              <a:rPr lang="en-US" dirty="0"/>
              <a:t>Even </a:t>
            </a:r>
            <a:r>
              <a:rPr lang="en-US" dirty="0" smtClean="0"/>
              <a:t>non-structural and application-dependent </a:t>
            </a:r>
            <a:r>
              <a:rPr lang="en-US" dirty="0"/>
              <a:t>argument mining can support useful applications!</a:t>
            </a:r>
          </a:p>
          <a:p>
            <a:pPr lvl="2"/>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2033995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Thank You!</a:t>
            </a:r>
          </a:p>
        </p:txBody>
      </p:sp>
      <p:sp>
        <p:nvSpPr>
          <p:cNvPr id="57347" name="Rectangle 3"/>
          <p:cNvSpPr>
            <a:spLocks noGrp="1" noChangeArrowheads="1"/>
          </p:cNvSpPr>
          <p:nvPr>
            <p:ph type="body" idx="1"/>
          </p:nvPr>
        </p:nvSpPr>
        <p:spPr>
          <a:xfrm>
            <a:off x="147415" y="1600200"/>
            <a:ext cx="8996585" cy="4525963"/>
          </a:xfrm>
        </p:spPr>
        <p:txBody>
          <a:bodyPr/>
          <a:lstStyle/>
          <a:p>
            <a:r>
              <a:rPr lang="en-US" dirty="0" smtClean="0"/>
              <a:t>Questions?</a:t>
            </a:r>
          </a:p>
          <a:p>
            <a:endParaRPr lang="en-US" dirty="0" smtClean="0"/>
          </a:p>
          <a:p>
            <a:r>
              <a:rPr lang="en-US" dirty="0" smtClean="0"/>
              <a:t>Further Information </a:t>
            </a:r>
          </a:p>
          <a:p>
            <a:pPr lvl="1"/>
            <a:r>
              <a:rPr lang="en-US" dirty="0" smtClean="0"/>
              <a:t>http://www.cs.pitt.edu/~litman</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96" y="446902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155" y="4949863"/>
            <a:ext cx="3729689" cy="6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324" y="4469023"/>
            <a:ext cx="1790476" cy="1552381"/>
          </a:xfrm>
          <a:prstGeom prst="rect">
            <a:avLst/>
          </a:prstGeom>
        </p:spPr>
      </p:pic>
    </p:spTree>
    <p:extLst>
      <p:ext uri="{BB962C8B-B14F-4D97-AF65-F5344CB8AC3E}">
        <p14:creationId xmlns:p14="http://schemas.microsoft.com/office/powerpoint/2010/main" val="356262769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20" y="0"/>
            <a:ext cx="8229600" cy="1143000"/>
          </a:xfrm>
        </p:spPr>
        <p:txBody>
          <a:bodyPr/>
          <a:lstStyle/>
          <a:p>
            <a:r>
              <a:rPr lang="en-US" dirty="0" smtClean="0"/>
              <a:t>Essay Processing Pipeline</a:t>
            </a:r>
            <a:endParaRPr lang="en-US" dirty="0"/>
          </a:p>
        </p:txBody>
      </p:sp>
      <p:sp>
        <p:nvSpPr>
          <p:cNvPr id="3" name="Content Placeholder 2"/>
          <p:cNvSpPr>
            <a:spLocks noGrp="1"/>
          </p:cNvSpPr>
          <p:nvPr>
            <p:ph idx="1"/>
          </p:nvPr>
        </p:nvSpPr>
        <p:spPr>
          <a:xfrm>
            <a:off x="216242" y="1142999"/>
            <a:ext cx="8927758" cy="5535687"/>
          </a:xfrm>
        </p:spPr>
        <p:txBody>
          <a:bodyPr>
            <a:normAutofit fontScale="92500" lnSpcReduction="10000"/>
          </a:bodyPr>
          <a:lstStyle/>
          <a:p>
            <a:pPr marL="514350" indent="-514350">
              <a:buFont typeface="+mj-lt"/>
              <a:buAutoNum type="arabicPeriod"/>
            </a:pPr>
            <a:r>
              <a:rPr lang="en-US" dirty="0" smtClean="0"/>
              <a:t>Discourse Processing</a:t>
            </a:r>
          </a:p>
          <a:p>
            <a:pPr lvl="1"/>
            <a:r>
              <a:rPr lang="en-US" dirty="0" smtClean="0"/>
              <a:t>Tag essays with discourse connective senses</a:t>
            </a:r>
          </a:p>
          <a:p>
            <a:pPr lvl="2"/>
            <a:r>
              <a:rPr lang="en-US" i="1" dirty="0" smtClean="0"/>
              <a:t>Expansion, Contingency, Comparison, Temporal, Non-discourse</a:t>
            </a:r>
          </a:p>
          <a:p>
            <a:pPr lvl="2"/>
            <a:r>
              <a:rPr lang="en-US" dirty="0" smtClean="0"/>
              <a:t>Tagger from </a:t>
            </a:r>
            <a:r>
              <a:rPr lang="en-US" dirty="0" err="1" smtClean="0"/>
              <a:t>Upenn</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Argument Ontology Mining </a:t>
            </a:r>
          </a:p>
          <a:p>
            <a:pPr lvl="1"/>
            <a:r>
              <a:rPr lang="en-US" dirty="0" smtClean="0"/>
              <a:t>Tag essays with diagram ontology elements</a:t>
            </a:r>
          </a:p>
          <a:p>
            <a:pPr lvl="2"/>
            <a:r>
              <a:rPr lang="en-US" dirty="0" smtClean="0"/>
              <a:t>Rule-based algorithm</a:t>
            </a:r>
          </a:p>
          <a:p>
            <a:pPr marL="971550" lvl="1" indent="-514350">
              <a:buFont typeface="+mj-lt"/>
              <a:buAutoNum type="arabicPeriod"/>
            </a:pPr>
            <a:endParaRPr lang="en-US" dirty="0" smtClean="0"/>
          </a:p>
          <a:p>
            <a:pPr marL="514350" indent="-514350">
              <a:buFont typeface="+mj-lt"/>
              <a:buAutoNum type="arabicPeriod"/>
            </a:pPr>
            <a:r>
              <a:rPr lang="en-US" dirty="0" smtClean="0"/>
              <a:t>Ontology-Based Scoring</a:t>
            </a:r>
          </a:p>
          <a:p>
            <a:pPr lvl="1"/>
            <a:r>
              <a:rPr lang="en-US" dirty="0" smtClean="0"/>
              <a:t>Use the mined argument to score the essays</a:t>
            </a:r>
          </a:p>
          <a:p>
            <a:pPr lvl="2"/>
            <a:r>
              <a:rPr lang="en-US" dirty="0" smtClean="0"/>
              <a:t>Rule-based algorithm</a:t>
            </a:r>
            <a:endParaRPr lang="en-US" dirty="0"/>
          </a:p>
        </p:txBody>
      </p:sp>
    </p:spTree>
    <p:extLst>
      <p:ext uri="{BB962C8B-B14F-4D97-AF65-F5344CB8AC3E}">
        <p14:creationId xmlns:p14="http://schemas.microsoft.com/office/powerpoint/2010/main" val="1662136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8"/>
            <a:ext cx="8229600" cy="1143000"/>
          </a:xfrm>
        </p:spPr>
        <p:txBody>
          <a:bodyPr/>
          <a:lstStyle/>
          <a:p>
            <a:r>
              <a:rPr lang="en-US" dirty="0" smtClean="0"/>
              <a:t>Research Question</a:t>
            </a:r>
            <a:endParaRPr lang="en-US" dirty="0"/>
          </a:p>
        </p:txBody>
      </p:sp>
      <p:sp>
        <p:nvSpPr>
          <p:cNvPr id="3" name="Content Placeholder 2"/>
          <p:cNvSpPr>
            <a:spLocks noGrp="1"/>
          </p:cNvSpPr>
          <p:nvPr>
            <p:ph idx="1"/>
          </p:nvPr>
        </p:nvSpPr>
        <p:spPr>
          <a:xfrm>
            <a:off x="75156" y="1583473"/>
            <a:ext cx="8993688" cy="5073805"/>
          </a:xfrm>
        </p:spPr>
        <p:txBody>
          <a:bodyPr>
            <a:normAutofit/>
          </a:bodyPr>
          <a:lstStyle/>
          <a:p>
            <a:r>
              <a:rPr lang="en-US" dirty="0" smtClean="0"/>
              <a:t>Can </a:t>
            </a:r>
            <a:r>
              <a:rPr lang="en-US" b="1" i="1" dirty="0" smtClean="0"/>
              <a:t>argument mining </a:t>
            </a:r>
            <a:r>
              <a:rPr lang="en-US" dirty="0" smtClean="0"/>
              <a:t>be used to better teach, assess, and understand </a:t>
            </a:r>
            <a:r>
              <a:rPr lang="en-US" b="1" i="1" dirty="0" smtClean="0"/>
              <a:t>argumentative writing</a:t>
            </a:r>
            <a:r>
              <a:rPr lang="en-US" dirty="0" smtClean="0"/>
              <a:t>?</a:t>
            </a:r>
          </a:p>
          <a:p>
            <a:endParaRPr lang="en-US" dirty="0"/>
          </a:p>
          <a:p>
            <a:r>
              <a:rPr lang="en-US" b="1" dirty="0" smtClean="0"/>
              <a:t>Approach:</a:t>
            </a:r>
            <a:r>
              <a:rPr lang="en-US" dirty="0" smtClean="0"/>
              <a:t> Technology design and evaluation</a:t>
            </a:r>
          </a:p>
          <a:p>
            <a:pPr lvl="1"/>
            <a:r>
              <a:rPr lang="en-US" dirty="0" smtClean="0"/>
              <a:t>System enhancements that improve </a:t>
            </a:r>
            <a:r>
              <a:rPr lang="en-US" dirty="0" smtClean="0">
                <a:solidFill>
                  <a:srgbClr val="C00000"/>
                </a:solidFill>
              </a:rPr>
              <a:t>student</a:t>
            </a:r>
            <a:r>
              <a:rPr lang="en-US" dirty="0" smtClean="0"/>
              <a:t> learning</a:t>
            </a:r>
          </a:p>
          <a:p>
            <a:pPr lvl="1"/>
            <a:r>
              <a:rPr lang="en-US" dirty="0" smtClean="0"/>
              <a:t>Argument analytics for </a:t>
            </a:r>
            <a:r>
              <a:rPr lang="en-US" dirty="0" smtClean="0">
                <a:solidFill>
                  <a:srgbClr val="C00000"/>
                </a:solidFill>
              </a:rPr>
              <a:t>teachers</a:t>
            </a:r>
            <a:endParaRPr lang="en-US" dirty="0" smtClean="0"/>
          </a:p>
          <a:p>
            <a:pPr lvl="1"/>
            <a:r>
              <a:rPr lang="en-US" dirty="0" smtClean="0"/>
              <a:t>Experimental platforms to test </a:t>
            </a:r>
            <a:r>
              <a:rPr lang="en-US" dirty="0" smtClean="0">
                <a:solidFill>
                  <a:srgbClr val="C00000"/>
                </a:solidFill>
              </a:rPr>
              <a:t>research </a:t>
            </a:r>
            <a:r>
              <a:rPr lang="en-US" dirty="0" smtClean="0"/>
              <a:t>predictions</a:t>
            </a:r>
          </a:p>
        </p:txBody>
      </p:sp>
    </p:spTree>
    <p:extLst>
      <p:ext uri="{BB962C8B-B14F-4D97-AF65-F5344CB8AC3E}">
        <p14:creationId xmlns:p14="http://schemas.microsoft.com/office/powerpoint/2010/main" val="40464841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Argument Mining</a:t>
            </a:r>
            <a:endParaRPr lang="en-US" dirty="0"/>
          </a:p>
        </p:txBody>
      </p:sp>
      <p:sp>
        <p:nvSpPr>
          <p:cNvPr id="3" name="Content Placeholder 2"/>
          <p:cNvSpPr>
            <a:spLocks noGrp="1"/>
          </p:cNvSpPr>
          <p:nvPr>
            <p:ph idx="1"/>
          </p:nvPr>
        </p:nvSpPr>
        <p:spPr>
          <a:xfrm>
            <a:off x="0" y="1302707"/>
            <a:ext cx="9144000" cy="5423770"/>
          </a:xfrm>
        </p:spPr>
        <p:txBody>
          <a:bodyPr>
            <a:normAutofit/>
          </a:bodyPr>
          <a:lstStyle/>
          <a:p>
            <a:pPr marL="0" indent="0">
              <a:buNone/>
            </a:pPr>
            <a:endParaRPr lang="en-US" sz="2000" dirty="0" smtClean="0"/>
          </a:p>
          <a:p>
            <a:r>
              <a:rPr lang="en-US" sz="2800" dirty="0" smtClean="0"/>
              <a:t>“… exploits </a:t>
            </a:r>
            <a:r>
              <a:rPr lang="en-US" sz="2800" dirty="0"/>
              <a:t>the techniques and methods of </a:t>
            </a:r>
            <a:r>
              <a:rPr lang="en-US" sz="2800" dirty="0">
                <a:solidFill>
                  <a:srgbClr val="FF6600"/>
                </a:solidFill>
              </a:rPr>
              <a:t>natural language </a:t>
            </a:r>
            <a:r>
              <a:rPr lang="en-US" sz="2800" dirty="0" smtClean="0">
                <a:solidFill>
                  <a:srgbClr val="FF6600"/>
                </a:solidFill>
              </a:rPr>
              <a:t>processing</a:t>
            </a:r>
            <a:r>
              <a:rPr lang="en-US" sz="2800" dirty="0" smtClean="0"/>
              <a:t> … for </a:t>
            </a:r>
            <a:r>
              <a:rPr lang="en-US" sz="2800" dirty="0">
                <a:solidFill>
                  <a:srgbClr val="FF6600"/>
                </a:solidFill>
              </a:rPr>
              <a:t>semi-automatic and automatic </a:t>
            </a:r>
            <a:r>
              <a:rPr lang="en-US" sz="2800" dirty="0"/>
              <a:t>recognition and extraction of </a:t>
            </a:r>
            <a:r>
              <a:rPr lang="en-US" sz="2800" dirty="0">
                <a:solidFill>
                  <a:srgbClr val="FF6600"/>
                </a:solidFill>
              </a:rPr>
              <a:t>structured argument data from unstructured </a:t>
            </a:r>
            <a:r>
              <a:rPr lang="en-US" sz="2800" dirty="0" smtClean="0">
                <a:solidFill>
                  <a:srgbClr val="FF6600"/>
                </a:solidFill>
              </a:rPr>
              <a:t>… texts</a:t>
            </a:r>
            <a:r>
              <a:rPr lang="en-US" sz="2800" dirty="0" smtClean="0"/>
              <a:t>.” </a:t>
            </a:r>
            <a:r>
              <a:rPr lang="en-US" sz="2400" i="1" dirty="0" smtClean="0"/>
              <a:t>[SICSA Workshop on Argument Mining, July 2014]</a:t>
            </a:r>
            <a:endParaRPr lang="en-US" sz="2800" i="1" dirty="0" smtClean="0"/>
          </a:p>
          <a:p>
            <a:endParaRPr lang="en-US" dirty="0">
              <a:solidFill>
                <a:srgbClr val="FF0000"/>
              </a:solidFill>
            </a:endParaRPr>
          </a:p>
        </p:txBody>
      </p:sp>
    </p:spTree>
    <p:extLst>
      <p:ext uri="{BB962C8B-B14F-4D97-AF65-F5344CB8AC3E}">
        <p14:creationId xmlns:p14="http://schemas.microsoft.com/office/powerpoint/2010/main" val="26541226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79"/>
            <a:ext cx="9144000" cy="859448"/>
          </a:xfrm>
        </p:spPr>
        <p:txBody>
          <a:bodyPr>
            <a:noAutofit/>
          </a:bodyPr>
          <a:lstStyle/>
          <a:p>
            <a:r>
              <a:rPr lang="en-US" sz="3600" dirty="0" smtClean="0"/>
              <a:t>Mining a Grade School Essay for </a:t>
            </a:r>
            <a:r>
              <a:rPr lang="en-US" sz="3600" i="1" dirty="0" smtClean="0"/>
              <a:t>Evidence</a:t>
            </a:r>
            <a:endParaRPr lang="en-US" sz="3600" i="1" dirty="0"/>
          </a:p>
        </p:txBody>
      </p:sp>
      <p:sp>
        <p:nvSpPr>
          <p:cNvPr id="4" name="Slide Number Placeholder 3"/>
          <p:cNvSpPr>
            <a:spLocks noGrp="1"/>
          </p:cNvSpPr>
          <p:nvPr>
            <p:ph type="sldNum" sz="quarter" idx="12"/>
          </p:nvPr>
        </p:nvSpPr>
        <p:spPr/>
        <p:txBody>
          <a:bodyPr/>
          <a:lstStyle/>
          <a:p>
            <a:r>
              <a:rPr lang="en-US" dirty="0" smtClean="0"/>
              <a:t>11</a:t>
            </a:r>
            <a:endParaRPr lang="en-US" dirty="0"/>
          </a:p>
        </p:txBody>
      </p:sp>
      <p:sp>
        <p:nvSpPr>
          <p:cNvPr id="3" name="Rectangle 2"/>
          <p:cNvSpPr/>
          <p:nvPr/>
        </p:nvSpPr>
        <p:spPr>
          <a:xfrm>
            <a:off x="117589" y="1089165"/>
            <a:ext cx="8936750" cy="4093428"/>
          </a:xfrm>
          <a:prstGeom prst="rect">
            <a:avLst/>
          </a:prstGeom>
        </p:spPr>
        <p:txBody>
          <a:bodyPr wrap="square">
            <a:spAutoFit/>
          </a:bodyPr>
          <a:lstStyle/>
          <a:p>
            <a:pPr defTabSz="914400">
              <a:defRPr/>
            </a:pPr>
            <a:r>
              <a:rPr lang="en-US" sz="2000" dirty="0"/>
              <a:t>I was convinced that  </a:t>
            </a:r>
            <a:r>
              <a:rPr lang="en-US" sz="2000" dirty="0">
                <a:solidFill>
                  <a:srgbClr val="FF0000"/>
                </a:solidFill>
              </a:rPr>
              <a:t>winning the fight of poverty is achievable  in our lifetime</a:t>
            </a:r>
            <a:r>
              <a:rPr lang="en-US" sz="2000" dirty="0"/>
              <a:t>. Many people </a:t>
            </a:r>
            <a:r>
              <a:rPr lang="en-US" sz="2000" dirty="0">
                <a:solidFill>
                  <a:srgbClr val="FF0000"/>
                </a:solidFill>
              </a:rPr>
              <a:t>couldn't afford medicine</a:t>
            </a:r>
            <a:r>
              <a:rPr lang="en-US" sz="2000" dirty="0"/>
              <a:t> or </a:t>
            </a:r>
            <a:r>
              <a:rPr lang="en-US" sz="2000" dirty="0">
                <a:solidFill>
                  <a:srgbClr val="FF0000"/>
                </a:solidFill>
              </a:rPr>
              <a:t>bed nets to be treated for malaria</a:t>
            </a:r>
            <a:r>
              <a:rPr lang="en-US" sz="2000" dirty="0"/>
              <a:t> . Many children had died from this </a:t>
            </a:r>
            <a:r>
              <a:rPr lang="en-US" sz="2000" dirty="0" err="1"/>
              <a:t>dieseuse</a:t>
            </a:r>
            <a:r>
              <a:rPr lang="en-US" sz="2000" dirty="0"/>
              <a:t> even though it could be treated easily. But </a:t>
            </a:r>
            <a:r>
              <a:rPr lang="en-US" sz="2000" dirty="0">
                <a:solidFill>
                  <a:srgbClr val="FF0000"/>
                </a:solidFill>
              </a:rPr>
              <a:t>now, bed nets are used in every sleeping site</a:t>
            </a:r>
            <a:r>
              <a:rPr lang="en-US" sz="2000" dirty="0"/>
              <a:t> . And the </a:t>
            </a:r>
            <a:r>
              <a:rPr lang="en-US" sz="2000" dirty="0">
                <a:solidFill>
                  <a:srgbClr val="FF0000"/>
                </a:solidFill>
              </a:rPr>
              <a:t>medicine is free of charge</a:t>
            </a:r>
            <a:r>
              <a:rPr lang="en-US" sz="2000" dirty="0"/>
              <a:t>. Another example is that the  </a:t>
            </a:r>
            <a:r>
              <a:rPr lang="en-US" sz="2000" dirty="0">
                <a:solidFill>
                  <a:srgbClr val="FF0000"/>
                </a:solidFill>
              </a:rPr>
              <a:t>farmers' crops are dying</a:t>
            </a:r>
            <a:r>
              <a:rPr lang="en-US" sz="2000" dirty="0"/>
              <a:t>   because   they </a:t>
            </a:r>
            <a:r>
              <a:rPr lang="en-US" sz="2000" dirty="0">
                <a:solidFill>
                  <a:srgbClr val="FF0000"/>
                </a:solidFill>
              </a:rPr>
              <a:t>could not afford the </a:t>
            </a:r>
            <a:r>
              <a:rPr lang="en-US" sz="2000" dirty="0" err="1">
                <a:solidFill>
                  <a:srgbClr val="FF0000"/>
                </a:solidFill>
              </a:rPr>
              <a:t>nessacary</a:t>
            </a:r>
            <a:r>
              <a:rPr lang="en-US" sz="2000" dirty="0">
                <a:solidFill>
                  <a:srgbClr val="FF0000"/>
                </a:solidFill>
              </a:rPr>
              <a:t> fertilizer and irrigation </a:t>
            </a:r>
            <a:r>
              <a:rPr lang="en-US" sz="2000" dirty="0"/>
              <a:t>. But they are now, making </a:t>
            </a:r>
            <a:r>
              <a:rPr lang="en-US" sz="2000" dirty="0" err="1"/>
              <a:t>progess</a:t>
            </a:r>
            <a:r>
              <a:rPr lang="en-US" sz="2000" dirty="0"/>
              <a:t>. Farmers </a:t>
            </a:r>
            <a:r>
              <a:rPr lang="en-US" sz="2000" dirty="0">
                <a:solidFill>
                  <a:srgbClr val="FF0000"/>
                </a:solidFill>
              </a:rPr>
              <a:t>now have fertilizer and water</a:t>
            </a:r>
            <a:r>
              <a:rPr lang="en-US" sz="2000" dirty="0"/>
              <a:t>  to give to the crops. Also with  </a:t>
            </a:r>
            <a:r>
              <a:rPr lang="en-US" sz="2000" dirty="0">
                <a:solidFill>
                  <a:srgbClr val="FF0000"/>
                </a:solidFill>
              </a:rPr>
              <a:t>seeds and the proper tools</a:t>
            </a:r>
            <a:r>
              <a:rPr lang="en-US" sz="2000" dirty="0"/>
              <a:t> . Third, kids in </a:t>
            </a:r>
            <a:r>
              <a:rPr lang="en-US" sz="2000" dirty="0" err="1"/>
              <a:t>Sauri</a:t>
            </a:r>
            <a:r>
              <a:rPr lang="en-US" sz="2000" dirty="0"/>
              <a:t> were not well educated. Many families </a:t>
            </a:r>
            <a:r>
              <a:rPr lang="en-US" sz="2000" dirty="0">
                <a:solidFill>
                  <a:srgbClr val="FF0000"/>
                </a:solidFill>
              </a:rPr>
              <a:t>couldn't afford school </a:t>
            </a:r>
            <a:r>
              <a:rPr lang="en-US" sz="2000" dirty="0"/>
              <a:t>. Even at school there </a:t>
            </a:r>
            <a:r>
              <a:rPr lang="en-US" sz="2000" dirty="0">
                <a:solidFill>
                  <a:srgbClr val="FF0000"/>
                </a:solidFill>
              </a:rPr>
              <a:t>was no lunch</a:t>
            </a:r>
            <a:r>
              <a:rPr lang="en-US" sz="2000" dirty="0"/>
              <a:t> . Students were exhausted from each day of school. </a:t>
            </a:r>
            <a:r>
              <a:rPr lang="en-US" sz="2000" dirty="0">
                <a:solidFill>
                  <a:srgbClr val="FF0000"/>
                </a:solidFill>
              </a:rPr>
              <a:t>Now, school is free</a:t>
            </a:r>
            <a:r>
              <a:rPr lang="en-US" sz="2000" dirty="0"/>
              <a:t> . Children excited to learn now can and </a:t>
            </a:r>
            <a:r>
              <a:rPr lang="en-US" sz="2000" dirty="0">
                <a:solidFill>
                  <a:srgbClr val="FF0000"/>
                </a:solidFill>
              </a:rPr>
              <a:t>they do have midday meals </a:t>
            </a:r>
            <a:r>
              <a:rPr lang="en-US" sz="2000" dirty="0"/>
              <a:t>. Finally, </a:t>
            </a:r>
            <a:r>
              <a:rPr lang="en-US" sz="2000" dirty="0" err="1"/>
              <a:t>Sauri</a:t>
            </a:r>
            <a:r>
              <a:rPr lang="en-US" sz="2000" dirty="0"/>
              <a:t> is making great progress. If they keep it up that city will no longer be in poverty. Then the Millennium Village project can move on to help other countries in need.</a:t>
            </a:r>
          </a:p>
        </p:txBody>
      </p:sp>
    </p:spTree>
    <p:extLst>
      <p:ext uri="{BB962C8B-B14F-4D97-AF65-F5344CB8AC3E}">
        <p14:creationId xmlns:p14="http://schemas.microsoft.com/office/powerpoint/2010/main" val="162140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1|0.6|0.3|0.3|0.4|0.4"/>
</p:tagLst>
</file>

<file path=ppt/tags/tag2.xml><?xml version="1.0" encoding="utf-8"?>
<p:tagLst xmlns:a="http://schemas.openxmlformats.org/drawingml/2006/main" xmlns:r="http://schemas.openxmlformats.org/officeDocument/2006/relationships" xmlns:p="http://schemas.openxmlformats.org/presentationml/2006/main">
  <p:tag name="TIMING" val="|21.1|0.6|0.3|0.3|0.4|0.4"/>
</p:tagLst>
</file>

<file path=ppt/tags/tag3.xml><?xml version="1.0" encoding="utf-8"?>
<p:tagLst xmlns:a="http://schemas.openxmlformats.org/drawingml/2006/main" xmlns:r="http://schemas.openxmlformats.org/officeDocument/2006/relationships" xmlns:p="http://schemas.openxmlformats.org/presentationml/2006/main">
  <p:tag name="TIMING" val="|21.1|0.6|0.3|0.3|0.4|0.4"/>
</p:tagLst>
</file>

<file path=ppt/tags/tag4.xml><?xml version="1.0" encoding="utf-8"?>
<p:tagLst xmlns:a="http://schemas.openxmlformats.org/drawingml/2006/main" xmlns:r="http://schemas.openxmlformats.org/officeDocument/2006/relationships" xmlns:p="http://schemas.openxmlformats.org/presentationml/2006/main">
  <p:tag name="TIMING" val="|21.1|0.6|0.3|0.3|0.4|0.4"/>
</p:tagLst>
</file>

<file path=ppt/tags/tag5.xml><?xml version="1.0" encoding="utf-8"?>
<p:tagLst xmlns:a="http://schemas.openxmlformats.org/drawingml/2006/main" xmlns:r="http://schemas.openxmlformats.org/officeDocument/2006/relationships" xmlns:p="http://schemas.openxmlformats.org/presentationml/2006/main">
  <p:tag name="TIMING" val="|21.1|0.6|0.3|0.3|0.4|0.4"/>
</p:tagLst>
</file>

<file path=ppt/tags/tag6.xml><?xml version="1.0" encoding="utf-8"?>
<p:tagLst xmlns:a="http://schemas.openxmlformats.org/drawingml/2006/main" xmlns:r="http://schemas.openxmlformats.org/officeDocument/2006/relationships" xmlns:p="http://schemas.openxmlformats.org/presentationml/2006/main">
  <p:tag name="TIMING" val="|21.1|0.6|0.3|0.3|0.4|0.4"/>
</p:tagLst>
</file>

<file path=ppt/tags/tag7.xml><?xml version="1.0" encoding="utf-8"?>
<p:tagLst xmlns:a="http://schemas.openxmlformats.org/drawingml/2006/main" xmlns:r="http://schemas.openxmlformats.org/officeDocument/2006/relationships" xmlns:p="http://schemas.openxmlformats.org/presentationml/2006/main">
  <p:tag name="TIMING" val="|21.1|0.6|0.3|0.3|0.4|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3348</TotalTime>
  <Words>5479</Words>
  <Application>Microsoft Macintosh PowerPoint</Application>
  <PresentationFormat>On-screen Show (4:3)</PresentationFormat>
  <Paragraphs>640</Paragraphs>
  <Slides>64</Slides>
  <Notes>17</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Argument Mining from Text for Teaching and Assessing Writing</vt:lpstr>
      <vt:lpstr>PowerPoint Presentation</vt:lpstr>
      <vt:lpstr>PowerPoint Presentation</vt:lpstr>
      <vt:lpstr>PowerPoint Presentation</vt:lpstr>
      <vt:lpstr>Today’s Talk:  Learning Language</vt:lpstr>
      <vt:lpstr>Why teach argumentative writing?</vt:lpstr>
      <vt:lpstr>Research Question</vt:lpstr>
      <vt:lpstr>Argument Mining</vt:lpstr>
      <vt:lpstr>Mining a Grade School Essay for Evidence</vt:lpstr>
      <vt:lpstr>Mining a College Essay  for Argument Diagram Ontology (i.e., node and arc types)</vt:lpstr>
      <vt:lpstr>Mining Drafts of a High School Essay for  Argument-Oriented Revisions</vt:lpstr>
      <vt:lpstr>Argument Mining Subtasks [Peldszus and Stede, 2013]</vt:lpstr>
      <vt:lpstr>Argument Mining for Education</vt:lpstr>
      <vt:lpstr>Today’s Talk:  Learning Language</vt:lpstr>
      <vt:lpstr>Why Automatic Writing Assessment? </vt:lpstr>
      <vt:lpstr>An  Example Writing Assessment Task:  Response to Text (RTA)</vt:lpstr>
      <vt:lpstr>Excerpt from the Scoring Rubric</vt:lpstr>
      <vt:lpstr>Audience Participation:  Evidence Scoring (1 or 4?) </vt:lpstr>
      <vt:lpstr>Automatic Scoring via Argument Mining</vt:lpstr>
      <vt:lpstr>Automatic Scoring of an Analytical  Response-To-Text Assessment (RTA) [Rahimi, Litman, Correnti, Matsumura, Wang &amp; Kisa, 2014]</vt:lpstr>
      <vt:lpstr>Rubric-Based Features</vt:lpstr>
      <vt:lpstr>Our Features</vt:lpstr>
      <vt:lpstr>Our Features</vt:lpstr>
      <vt:lpstr>Our Features</vt:lpstr>
      <vt:lpstr>Our Features</vt:lpstr>
      <vt:lpstr>Our Features</vt:lpstr>
      <vt:lpstr>Our Features</vt:lpstr>
      <vt:lpstr>Corpora</vt:lpstr>
      <vt:lpstr>Experimental Evaluation</vt:lpstr>
      <vt:lpstr>Results</vt:lpstr>
      <vt:lpstr>Other Results</vt:lpstr>
      <vt:lpstr>Additional Directions</vt:lpstr>
      <vt:lpstr>Today’s Talk:  Learning Language</vt:lpstr>
      <vt:lpstr>ArgumentPeer Project  </vt:lpstr>
      <vt:lpstr>PowerPoint Presentation</vt:lpstr>
      <vt:lpstr>PowerPoint Presentation</vt:lpstr>
      <vt:lpstr>Audience Participation:  Essay Scoring (1 or 4?) </vt:lpstr>
      <vt:lpstr>PowerPoint Presentation</vt:lpstr>
      <vt:lpstr>Actual Expert Essay Scores (via rubric)</vt:lpstr>
      <vt:lpstr>Ontology-Based Argument Mining for Automatic Essay Scoring [Ong, Litman &amp; Brusilovsky, 2014]</vt:lpstr>
      <vt:lpstr>Argument Mining via Argument/Domain Words  [Nguyen &amp; Litman 2015, 2016]</vt:lpstr>
      <vt:lpstr>Persuasive Essay Corpus</vt:lpstr>
      <vt:lpstr>Creating Seeds</vt:lpstr>
      <vt:lpstr>Post-Processing LDA Output</vt:lpstr>
      <vt:lpstr>Resulting Argument/Domain Words</vt:lpstr>
      <vt:lpstr>Full Feature Sets for 3 Methods</vt:lpstr>
      <vt:lpstr>Experimental Results</vt:lpstr>
      <vt:lpstr>Cross-Topic Evaluation</vt:lpstr>
      <vt:lpstr>Held-Out Test Sets</vt:lpstr>
      <vt:lpstr>Discussion &amp; Current Directions</vt:lpstr>
      <vt:lpstr>ArgumentPeer Project </vt:lpstr>
      <vt:lpstr>Audience Participation: Temporal Argument Mining  (Revision Analysis via Sentence Alignment)</vt:lpstr>
      <vt:lpstr>Audience Participation: Temporal Argument Mining  (Revision Analysis via Sentence Alignment)</vt:lpstr>
      <vt:lpstr>Temporal Argument Mining</vt:lpstr>
      <vt:lpstr>Revision Extraction [Zhang &amp; Litman, 2014]</vt:lpstr>
      <vt:lpstr>Revision Purpose Annotation  [Zhang &amp; Litman, 2015]</vt:lpstr>
      <vt:lpstr>Revision Purpose Classification [Zhang &amp; Litman, 2015]</vt:lpstr>
      <vt:lpstr>Experimental Evaluations</vt:lpstr>
      <vt:lpstr>Enhancing Classification with Context [Zhang &amp; Litman, 2016]</vt:lpstr>
      <vt:lpstr>Current Directions</vt:lpstr>
      <vt:lpstr>Today’s Talk:  Learning Language</vt:lpstr>
      <vt:lpstr>Summary</vt:lpstr>
      <vt:lpstr>Thank You!</vt:lpstr>
      <vt:lpstr>Essay Processing Pipeline</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Mining for Educational Applications</dc:title>
  <dc:creator>Diane Litman</dc:creator>
  <cp:lastModifiedBy>Diane Litman</cp:lastModifiedBy>
  <cp:revision>308</cp:revision>
  <cp:lastPrinted>2014-08-02T20:48:07Z</cp:lastPrinted>
  <dcterms:created xsi:type="dcterms:W3CDTF">2014-07-28T22:42:07Z</dcterms:created>
  <dcterms:modified xsi:type="dcterms:W3CDTF">2016-03-11T04:06:44Z</dcterms:modified>
</cp:coreProperties>
</file>