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</p:sldMasterIdLst>
  <p:notesMasterIdLst>
    <p:notesMasterId r:id="rId4"/>
  </p:notesMasterIdLst>
  <p:sldIdLst>
    <p:sldId id="379" r:id="rId2"/>
    <p:sldId id="380" r:id="rId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CF7B"/>
    <a:srgbClr val="E5B83B"/>
    <a:srgbClr val="B2A46C"/>
    <a:srgbClr val="10213F"/>
    <a:srgbClr val="669900"/>
    <a:srgbClr val="339966"/>
    <a:srgbClr val="F2C5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91" autoAdjust="0"/>
    <p:restoredTop sz="65611" autoAdjust="0"/>
  </p:normalViewPr>
  <p:slideViewPr>
    <p:cSldViewPr snapToGrid="0">
      <p:cViewPr>
        <p:scale>
          <a:sx n="73" d="100"/>
          <a:sy n="73" d="100"/>
        </p:scale>
        <p:origin x="-2024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824"/>
    </p:cViewPr>
  </p:outlineViewPr>
  <p:notesTextViewPr>
    <p:cViewPr>
      <p:scale>
        <a:sx n="400" d="100"/>
        <a:sy n="4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B606AB-CDFE-4113-8C5D-4231806FBEE6}" type="datetimeFigureOut">
              <a:rPr lang="en-US" smtClean="0"/>
              <a:t>1/25/19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998DBA-24E8-4A14-BDFC-5819BC0FF1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245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aseline="0" dirty="0"/>
              <a:t>This is a collaborative effort involving both faculty and students from SCI and the School of Ed.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aseline="0" dirty="0"/>
              <a:t>The project involves many different facets of research ideas: from best practices in pedagogy to computational linguistics to the psychology of interface designs.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998DBA-24E8-4A14-BDFC-5819BC0FF19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9950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>
                <a:latin typeface="+mj-lt"/>
              </a:rPr>
              <a:t>In case if it’s useful, I’ve included a prototype screenshot (It’s a little contrived because we’re not done building the full system.)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>
                <a:latin typeface="+mj-lt"/>
              </a:rPr>
              <a:t>The left panel shows a color code of the type of intentions we attempt to recognize.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aseline="0" dirty="0">
                <a:latin typeface="+mj-lt"/>
              </a:rPr>
              <a:t>The revisions tagged with one of the warm colors tend to be shifts in semantics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aseline="0" dirty="0">
                <a:latin typeface="+mj-lt"/>
              </a:rPr>
              <a:t>The revision tagged with one of the cool colors tend to be grammatical issues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baseline="0" dirty="0">
                <a:latin typeface="+mj-lt"/>
              </a:rPr>
              <a:t>The main body shows multiple drafts of the essay in a tabbed window pane. Whatever changed from the previous draft is highlighted (color indicates the predicted intention for the revision).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baseline="0" dirty="0">
                <a:latin typeface="+mj-lt"/>
              </a:rPr>
              <a:t>The top text window allows the student to compare changes within one sentence.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998DBA-24E8-4A14-BDFC-5819BC0FF19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60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8091" y="3085765"/>
            <a:ext cx="8240108" cy="3304800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2" y="990600"/>
            <a:ext cx="79897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2" y="2495444"/>
            <a:ext cx="7989752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rgbClr val="EDCF7B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2637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rgbClr val="1021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6307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062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rgbClr val="EDCF7B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4518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rgbClr val="1021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2" y="2228002"/>
            <a:ext cx="389952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2" y="2228003"/>
            <a:ext cx="390766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004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rgbClr val="1021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348179"/>
            <a:ext cx="3899527" cy="3512871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348179"/>
            <a:ext cx="3907662" cy="3512871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77212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80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1946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228003"/>
            <a:ext cx="7989752" cy="3630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/>
        </p:nvSpPr>
        <p:spPr>
          <a:xfrm>
            <a:off x="448091" y="441325"/>
            <a:ext cx="2719909" cy="108000"/>
          </a:xfrm>
          <a:prstGeom prst="rect">
            <a:avLst/>
          </a:prstGeom>
          <a:solidFill>
            <a:srgbClr val="1021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rgbClr val="B2A46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718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rgbClr val="EDCF7B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rgbClr val="EDCF7B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rgbClr val="EDCF7B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rgbClr val="EDCF7B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rgbClr val="EDCF7B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D1C557-D0CD-4382-8498-F1F792C50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000" b="1" dirty="0"/>
              <a:t>EXP: Development of Human Language Technologies to Improve Disciplinary Writing and Learning through Self-Regulated Revising</a:t>
            </a:r>
            <a:r>
              <a:rPr lang="en-US" dirty="0"/>
              <a:t/>
            </a:r>
            <a:br>
              <a:rPr lang="en-US" dirty="0"/>
            </a:br>
            <a:r>
              <a:rPr lang="en-US" sz="1800" dirty="0">
                <a:solidFill>
                  <a:srgbClr val="EDCF7B"/>
                </a:solidFill>
              </a:rPr>
              <a:t>NSF ($557,555.00)</a:t>
            </a:r>
            <a:endParaRPr lang="en-US" dirty="0">
              <a:solidFill>
                <a:srgbClr val="EDCF7B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29F99F6-B749-424A-8B08-805472C80087}"/>
              </a:ext>
            </a:extLst>
          </p:cNvPr>
          <p:cNvSpPr txBox="1"/>
          <p:nvPr/>
        </p:nvSpPr>
        <p:spPr>
          <a:xfrm>
            <a:off x="1754626" y="1967001"/>
            <a:ext cx="1854335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Rebecca Hwa</a:t>
            </a:r>
          </a:p>
          <a:p>
            <a:r>
              <a:rPr lang="en-US" sz="1350" b="1" dirty="0"/>
              <a:t>Role:  </a:t>
            </a:r>
            <a:r>
              <a:rPr lang="en-US" sz="1350" dirty="0"/>
              <a:t>PI</a:t>
            </a:r>
            <a:endParaRPr lang="en-US" sz="1350" b="1" dirty="0"/>
          </a:p>
          <a:p>
            <a:r>
              <a:rPr lang="en-US" sz="1350" dirty="0"/>
              <a:t>CS, ISP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8232D1A-7579-4C76-8DFB-1979891CF4E5}"/>
              </a:ext>
            </a:extLst>
          </p:cNvPr>
          <p:cNvSpPr txBox="1"/>
          <p:nvPr/>
        </p:nvSpPr>
        <p:spPr>
          <a:xfrm>
            <a:off x="1707697" y="4327066"/>
            <a:ext cx="2644706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Amanda Godley</a:t>
            </a:r>
          </a:p>
          <a:p>
            <a:r>
              <a:rPr lang="en-US" sz="1350" b="1" dirty="0"/>
              <a:t>Role:</a:t>
            </a:r>
            <a:r>
              <a:rPr lang="en-US" sz="1350" dirty="0"/>
              <a:t>  Co-PI</a:t>
            </a:r>
            <a:endParaRPr lang="en-US" sz="1350" b="1" dirty="0"/>
          </a:p>
          <a:p>
            <a:r>
              <a:rPr lang="en-US" sz="1350" dirty="0"/>
              <a:t>Edu, English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DAA3800E-4B3E-4D8B-9C2E-A67607720E0C}"/>
              </a:ext>
            </a:extLst>
          </p:cNvPr>
          <p:cNvSpPr txBox="1"/>
          <p:nvPr/>
        </p:nvSpPr>
        <p:spPr>
          <a:xfrm>
            <a:off x="1772314" y="3146481"/>
            <a:ext cx="1854335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Diane </a:t>
            </a:r>
            <a:r>
              <a:rPr lang="en-US" sz="1350" dirty="0" err="1"/>
              <a:t>Litman</a:t>
            </a:r>
            <a:endParaRPr lang="en-US" sz="1350" dirty="0"/>
          </a:p>
          <a:p>
            <a:r>
              <a:rPr lang="en-US" sz="1350" b="1" dirty="0"/>
              <a:t>Role</a:t>
            </a:r>
            <a:r>
              <a:rPr lang="en-US" sz="1350" dirty="0"/>
              <a:t>: Co-PI</a:t>
            </a:r>
          </a:p>
          <a:p>
            <a:r>
              <a:rPr lang="en-US" sz="1350" dirty="0"/>
              <a:t>CS, ISP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695BD063-09E1-F840-B059-E03B8DDFF5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643" y="1967001"/>
            <a:ext cx="782083" cy="994173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xmlns="" id="{CA501C9D-5948-2B43-B3D9-C58350C1B51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58" r="23982"/>
          <a:stretch/>
        </p:blipFill>
        <p:spPr>
          <a:xfrm>
            <a:off x="790643" y="4325960"/>
            <a:ext cx="782083" cy="1012774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xmlns="" id="{32F58155-F837-EE46-A5C3-5D08B8196197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95" t="-812" r="12980" b="812"/>
          <a:stretch/>
        </p:blipFill>
        <p:spPr>
          <a:xfrm>
            <a:off x="790643" y="3146480"/>
            <a:ext cx="726984" cy="994173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5A8A148D-F7BB-6E4A-BD4E-87463A00069D}"/>
              </a:ext>
            </a:extLst>
          </p:cNvPr>
          <p:cNvSpPr txBox="1"/>
          <p:nvPr/>
        </p:nvSpPr>
        <p:spPr>
          <a:xfrm>
            <a:off x="4212269" y="2037341"/>
            <a:ext cx="34568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b="1" dirty="0"/>
              <a:t>Current Graduate Students:</a:t>
            </a:r>
            <a:endParaRPr lang="en-US" sz="135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50" dirty="0" err="1"/>
              <a:t>Tazin</a:t>
            </a:r>
            <a:r>
              <a:rPr lang="en-US" sz="1350" dirty="0"/>
              <a:t> Afrin (CS, Grad)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50" dirty="0"/>
              <a:t>Omid </a:t>
            </a:r>
            <a:r>
              <a:rPr lang="en-US" sz="1350" dirty="0" err="1"/>
              <a:t>Kashefi</a:t>
            </a:r>
            <a:r>
              <a:rPr lang="en-US" sz="1350" dirty="0"/>
              <a:t> (ISP, Grad)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50" dirty="0"/>
              <a:t>Christopher </a:t>
            </a:r>
            <a:r>
              <a:rPr lang="en-US" sz="1350" dirty="0" err="1"/>
              <a:t>Olshefski</a:t>
            </a:r>
            <a:r>
              <a:rPr lang="en-US" sz="1350" dirty="0"/>
              <a:t> (Edu, Grad)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7428DD4A-C04D-C942-916D-73EDA04423B0}"/>
              </a:ext>
            </a:extLst>
          </p:cNvPr>
          <p:cNvSpPr txBox="1"/>
          <p:nvPr/>
        </p:nvSpPr>
        <p:spPr>
          <a:xfrm>
            <a:off x="4212269" y="3127704"/>
            <a:ext cx="3456892" cy="1346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b="1" dirty="0"/>
              <a:t>Current Undergraduate Students: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50" dirty="0"/>
              <a:t>Sonia </a:t>
            </a:r>
            <a:r>
              <a:rPr lang="en-US" sz="1350" dirty="0" err="1"/>
              <a:t>Cromp</a:t>
            </a:r>
            <a:r>
              <a:rPr lang="en-US" sz="1350" dirty="0"/>
              <a:t> (CS, REU)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50" dirty="0"/>
              <a:t>Briana Canady </a:t>
            </a:r>
            <a:r>
              <a:rPr lang="en-US" sz="1000" dirty="0"/>
              <a:t>(First Experiences in Research)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50" dirty="0"/>
              <a:t>Lucas Dalessandro </a:t>
            </a:r>
            <a:r>
              <a:rPr lang="en-US" sz="1000" dirty="0"/>
              <a:t>(First Experiences in Research)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50" dirty="0"/>
              <a:t>Chris Park </a:t>
            </a:r>
            <a:r>
              <a:rPr lang="en-US" sz="1000" dirty="0"/>
              <a:t>(First Experiences in Research)</a:t>
            </a:r>
            <a:r>
              <a:rPr lang="en-US" sz="1350" dirty="0"/>
              <a:t>    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50" dirty="0"/>
              <a:t>Kevin Zhang</a:t>
            </a:r>
            <a:r>
              <a:rPr lang="en-US" sz="1400" dirty="0"/>
              <a:t> </a:t>
            </a:r>
            <a:r>
              <a:rPr lang="en-US" sz="1000" dirty="0"/>
              <a:t>(First Experiences in Research)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B7821EE4-2B5D-3C4B-8722-040F26B098AB}"/>
              </a:ext>
            </a:extLst>
          </p:cNvPr>
          <p:cNvSpPr txBox="1"/>
          <p:nvPr/>
        </p:nvSpPr>
        <p:spPr>
          <a:xfrm>
            <a:off x="4212269" y="4720412"/>
            <a:ext cx="3456892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b="1" dirty="0"/>
              <a:t>Alumni:</a:t>
            </a:r>
            <a:endParaRPr lang="en-US" sz="135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50" dirty="0"/>
              <a:t>Huma Hashemi (ISP, PhD)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50" dirty="0"/>
              <a:t>Fan Zhang (CS, PhD)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50" dirty="0"/>
              <a:t>Meghan Dale (Edu, Grad)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50" dirty="0"/>
              <a:t>Reed Armstrong (CS, BS)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50" dirty="0" err="1"/>
              <a:t>Nicolò</a:t>
            </a:r>
            <a:r>
              <a:rPr lang="en-US" sz="1350" dirty="0"/>
              <a:t> Manfredi (CS, BS)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B87681E4-9AB3-E942-BD78-A3AE3BB0FE91}"/>
              </a:ext>
            </a:extLst>
          </p:cNvPr>
          <p:cNvSpPr txBox="1"/>
          <p:nvPr/>
        </p:nvSpPr>
        <p:spPr>
          <a:xfrm>
            <a:off x="581192" y="5382344"/>
            <a:ext cx="3456892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b="1" dirty="0"/>
              <a:t>Advisory Board:</a:t>
            </a:r>
            <a:endParaRPr lang="en-US" sz="135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50" dirty="0"/>
              <a:t>Na-Rae Han (Pitt Linguistics)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50" dirty="0"/>
              <a:t>Harry </a:t>
            </a:r>
            <a:r>
              <a:rPr lang="en-US" sz="1350" dirty="0" err="1"/>
              <a:t>Hochheiser</a:t>
            </a:r>
            <a:r>
              <a:rPr lang="en-US" sz="1350" dirty="0"/>
              <a:t> (Pitt DBMI (HCI))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50" dirty="0"/>
              <a:t>Joel Tetreault (Grammarly, Inc.)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50" dirty="0"/>
              <a:t>Charles MacArthur (U Del, School of Ed.)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50" dirty="0"/>
              <a:t>Paul Kei Matsuda (Arizona State, English)</a:t>
            </a:r>
          </a:p>
        </p:txBody>
      </p:sp>
    </p:spTree>
    <p:extLst>
      <p:ext uri="{BB962C8B-B14F-4D97-AF65-F5344CB8AC3E}">
        <p14:creationId xmlns:p14="http://schemas.microsoft.com/office/powerpoint/2010/main" val="61536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4">
            <a:extLst>
              <a:ext uri="{FF2B5EF4-FFF2-40B4-BE49-F238E27FC236}">
                <a16:creationId xmlns:a16="http://schemas.microsoft.com/office/drawing/2014/main" xmlns="" id="{D2FE7146-AC32-8E4C-8D71-0D891A611790}"/>
              </a:ext>
            </a:extLst>
          </p:cNvPr>
          <p:cNvSpPr txBox="1">
            <a:spLocks/>
          </p:cNvSpPr>
          <p:nvPr/>
        </p:nvSpPr>
        <p:spPr>
          <a:xfrm>
            <a:off x="581192" y="723236"/>
            <a:ext cx="7989752" cy="5047637"/>
          </a:xfrm>
          <a:prstGeom prst="rect">
            <a:avLst/>
          </a:prstGeom>
        </p:spPr>
        <p:txBody>
          <a:bodyPr/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rgbClr val="EDCF7B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rgbClr val="EDCF7B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rgbClr val="EDCF7B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rgbClr val="EDCF7B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rgbClr val="EDCF7B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Can computers do more than “diff” to encourage students to revise their essays better?</a:t>
            </a:r>
          </a:p>
          <a:p>
            <a:pPr lvl="1"/>
            <a:r>
              <a:rPr lang="en-US" sz="1800" dirty="0"/>
              <a:t>Our idea: Have the computer try to recognize the intention behind each of the student’s revisions using natural language processing methods. </a:t>
            </a:r>
          </a:p>
          <a:p>
            <a:pPr lvl="2"/>
            <a:r>
              <a:rPr lang="en-US" sz="1600" dirty="0"/>
              <a:t>In our user studies, we found that when students see that their true intentions are misunderstood by the system, they will often revise again.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8E1A99A0-AF62-394F-87A0-0BDF1B48B3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771" y="2771577"/>
            <a:ext cx="6002594" cy="3594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3981676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16498</TotalTime>
  <Words>401</Words>
  <Application>Microsoft Macintosh PowerPoint</Application>
  <PresentationFormat>On-screen Show (4:3)</PresentationFormat>
  <Paragraphs>45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Dividend</vt:lpstr>
      <vt:lpstr>EXP: Development of Human Language Technologies to Improve Disciplinary Writing and Learning through Self-Regulated Revising NSF ($557,555.00)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Gumbita-Miele, Leslie</dc:creator>
  <cp:lastModifiedBy>Diane Litman</cp:lastModifiedBy>
  <cp:revision>436</cp:revision>
  <cp:lastPrinted>2018-02-02T19:21:08Z</cp:lastPrinted>
  <dcterms:created xsi:type="dcterms:W3CDTF">2017-03-17T12:10:21Z</dcterms:created>
  <dcterms:modified xsi:type="dcterms:W3CDTF">2019-01-25T20:15:46Z</dcterms:modified>
</cp:coreProperties>
</file>