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851" r:id="rId3"/>
    <p:sldId id="855" r:id="rId4"/>
    <p:sldId id="873" r:id="rId5"/>
    <p:sldId id="875" r:id="rId6"/>
    <p:sldId id="849" r:id="rId7"/>
    <p:sldId id="856" r:id="rId8"/>
    <p:sldId id="877" r:id="rId9"/>
    <p:sldId id="853" r:id="rId10"/>
    <p:sldId id="879" r:id="rId11"/>
    <p:sldId id="878" r:id="rId12"/>
    <p:sldId id="861" r:id="rId13"/>
    <p:sldId id="860" r:id="rId14"/>
    <p:sldId id="876" r:id="rId15"/>
    <p:sldId id="865" r:id="rId16"/>
    <p:sldId id="866" r:id="rId17"/>
    <p:sldId id="867" r:id="rId18"/>
    <p:sldId id="868" r:id="rId19"/>
    <p:sldId id="872" r:id="rId20"/>
    <p:sldId id="869" r:id="rId21"/>
    <p:sldId id="857" r:id="rId22"/>
    <p:sldId id="874" r:id="rId23"/>
    <p:sldId id="870" r:id="rId24"/>
    <p:sldId id="852" r:id="rId25"/>
  </p:sldIdLst>
  <p:sldSz cx="9144000" cy="6858000" type="letter"/>
  <p:notesSz cx="7315200" cy="9601200"/>
  <p:embeddedFontLst>
    <p:embeddedFont>
      <p:font typeface="Aldine721 Lt BT" panose="02040503060506020403"/>
      <p:regular r:id="rId28"/>
      <p:italic r:id="rId29"/>
    </p:embeddedFont>
    <p:embeddedFont>
      <p:font typeface="Comic Sans MS" panose="030F0702030302020204" pitchFamily="66" charset="0"/>
      <p:regular r:id="rId30"/>
      <p:bold r:id="rId31"/>
    </p:embeddedFont>
    <p:embeddedFont>
      <p:font typeface="굴림" panose="020B0604020202020204" charset="-127"/>
      <p:regular r:id="rId32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5pPr>
    <a:lvl6pPr marL="2286000" algn="l" defTabSz="914400" rtl="0" eaLnBrk="1" latinLnBrk="0" hangingPunct="1"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6pPr>
    <a:lvl7pPr marL="2743200" algn="l" defTabSz="914400" rtl="0" eaLnBrk="1" latinLnBrk="0" hangingPunct="1"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7pPr>
    <a:lvl8pPr marL="3200400" algn="l" defTabSz="914400" rtl="0" eaLnBrk="1" latinLnBrk="0" hangingPunct="1"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8pPr>
    <a:lvl9pPr marL="3657600" algn="l" defTabSz="914400" rtl="0" eaLnBrk="1" latinLnBrk="0" hangingPunct="1"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CC6600"/>
    <a:srgbClr val="6699FF"/>
    <a:srgbClr val="3333CC"/>
    <a:srgbClr val="808000"/>
    <a:srgbClr val="99CC00"/>
    <a:srgbClr val="FF6600"/>
    <a:srgbClr val="8000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9" autoAdjust="0"/>
    <p:restoredTop sz="94710" autoAdjust="0"/>
  </p:normalViewPr>
  <p:slideViewPr>
    <p:cSldViewPr showGuides="1">
      <p:cViewPr varScale="1">
        <p:scale>
          <a:sx n="110" d="100"/>
          <a:sy n="110" d="100"/>
        </p:scale>
        <p:origin x="-72" y="-354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2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1794" y="-90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265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2" tIns="47500" rIns="95002" bIns="47500" numCol="1" anchor="t" anchorCtr="0" compatLnSpc="1">
            <a:prstTxWarp prst="textNoShape">
              <a:avLst/>
            </a:prstTxWarp>
          </a:bodyPr>
          <a:lstStyle>
            <a:lvl1pPr defTabSz="949536">
              <a:defRPr sz="1200" b="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298" y="0"/>
            <a:ext cx="3169265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2" tIns="47500" rIns="95002" bIns="47500" numCol="1" anchor="t" anchorCtr="0" compatLnSpc="1">
            <a:prstTxWarp prst="textNoShape">
              <a:avLst/>
            </a:prstTxWarp>
          </a:bodyPr>
          <a:lstStyle>
            <a:lvl1pPr algn="r" defTabSz="949536">
              <a:defRPr sz="1200" b="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523"/>
            <a:ext cx="3169265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2" tIns="47500" rIns="95002" bIns="47500" numCol="1" anchor="b" anchorCtr="0" compatLnSpc="1">
            <a:prstTxWarp prst="textNoShape">
              <a:avLst/>
            </a:prstTxWarp>
          </a:bodyPr>
          <a:lstStyle>
            <a:lvl1pPr defTabSz="949536">
              <a:defRPr sz="1200" b="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298" y="9119523"/>
            <a:ext cx="3169265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2" tIns="47500" rIns="95002" bIns="47500" numCol="1" anchor="b" anchorCtr="0" compatLnSpc="1">
            <a:prstTxWarp prst="textNoShape">
              <a:avLst/>
            </a:prstTxWarp>
          </a:bodyPr>
          <a:lstStyle>
            <a:lvl1pPr algn="r" defTabSz="949536">
              <a:defRPr sz="1200" b="0">
                <a:latin typeface="굴림" pitchFamily="50" charset="-127"/>
              </a:defRPr>
            </a:lvl1pPr>
          </a:lstStyle>
          <a:p>
            <a:fld id="{B75E4CE5-024D-4711-AACB-CDACC8EDF68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30726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265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2" tIns="47500" rIns="95002" bIns="47500" numCol="1" anchor="t" anchorCtr="0" compatLnSpc="1">
            <a:prstTxWarp prst="textNoShape">
              <a:avLst/>
            </a:prstTxWarp>
          </a:bodyPr>
          <a:lstStyle>
            <a:lvl1pPr defTabSz="949536">
              <a:defRPr sz="1200" b="0">
                <a:latin typeface="굴림" pitchFamily="50" charset="-127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298" y="0"/>
            <a:ext cx="3169265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2" tIns="47500" rIns="95002" bIns="47500" numCol="1" anchor="t" anchorCtr="0" compatLnSpc="1">
            <a:prstTxWarp prst="textNoShape">
              <a:avLst/>
            </a:prstTxWarp>
          </a:bodyPr>
          <a:lstStyle>
            <a:lvl1pPr algn="r" defTabSz="949536">
              <a:defRPr sz="1200" b="0">
                <a:latin typeface="굴림" pitchFamily="50" charset="-127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504" y="4561378"/>
            <a:ext cx="5850194" cy="4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2" tIns="47500" rIns="95002" bIns="47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마스터 텍스트 스타일을 편집합니다</a:t>
            </a:r>
          </a:p>
          <a:p>
            <a:pPr lvl="1"/>
            <a:r>
              <a:rPr lang="en-US" smtClean="0"/>
              <a:t>둘째 수준</a:t>
            </a:r>
          </a:p>
          <a:p>
            <a:pPr lvl="2"/>
            <a:r>
              <a:rPr lang="en-US" smtClean="0"/>
              <a:t>셋째 수준</a:t>
            </a:r>
          </a:p>
          <a:p>
            <a:pPr lvl="3"/>
            <a:r>
              <a:rPr lang="en-US" smtClean="0"/>
              <a:t>넷째 수준</a:t>
            </a:r>
          </a:p>
          <a:p>
            <a:pPr lvl="4"/>
            <a:r>
              <a:rPr lang="en-US" smtClean="0"/>
              <a:t>다섯째 수준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523"/>
            <a:ext cx="3169265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2" tIns="47500" rIns="95002" bIns="47500" numCol="1" anchor="b" anchorCtr="0" compatLnSpc="1">
            <a:prstTxWarp prst="textNoShape">
              <a:avLst/>
            </a:prstTxWarp>
          </a:bodyPr>
          <a:lstStyle>
            <a:lvl1pPr defTabSz="949536">
              <a:defRPr sz="1200" b="0">
                <a:latin typeface="굴림" pitchFamily="50" charset="-127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298" y="9119523"/>
            <a:ext cx="3169265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2" tIns="47500" rIns="95002" bIns="47500" numCol="1" anchor="b" anchorCtr="0" compatLnSpc="1">
            <a:prstTxWarp prst="textNoShape">
              <a:avLst/>
            </a:prstTxWarp>
          </a:bodyPr>
          <a:lstStyle>
            <a:lvl1pPr algn="r" defTabSz="949536">
              <a:defRPr sz="1200" b="0">
                <a:latin typeface="굴림" pitchFamily="50" charset="-127"/>
              </a:defRPr>
            </a:lvl1pPr>
          </a:lstStyle>
          <a:p>
            <a:fld id="{B72D4F42-D943-47D7-AC29-FF8A7E60A4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19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219C2-8AE1-46A1-9A80-EED558443A05}" type="slidenum">
              <a:rPr lang="en-US"/>
              <a:pPr/>
              <a:t>1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219C2-8AE1-46A1-9A80-EED558443A05}" type="slidenum">
              <a:rPr lang="en-US"/>
              <a:pPr/>
              <a:t>23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461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7295"/>
            <a:ext cx="8229600" cy="494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620003" y="6575428"/>
            <a:ext cx="15215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ko-KR" sz="1000" b="0" baseline="0" dirty="0" smtClean="0">
                <a:solidFill>
                  <a:schemeClr val="bg1"/>
                </a:solidFill>
                <a:latin typeface="Aldine721 Lt BT" pitchFamily="18" charset="0"/>
              </a:rPr>
              <a:t>University of Pittsburgh</a:t>
            </a:r>
            <a:endParaRPr lang="en-US" sz="1000" b="0" baseline="0" dirty="0">
              <a:solidFill>
                <a:schemeClr val="bg1"/>
              </a:solidFill>
              <a:latin typeface="Aldine721 Lt BT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 b="1">
          <a:solidFill>
            <a:srgbClr val="003399"/>
          </a:solidFill>
          <a:latin typeface="Comic Sans MS" pitchFamily="66" charset="0"/>
          <a:ea typeface="+mj-ea"/>
          <a:cs typeface="Arial" pitchFamily="34" charset="0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50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50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50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50" charset="-127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800" baseline="0">
          <a:solidFill>
            <a:schemeClr val="tx1"/>
          </a:solidFill>
          <a:latin typeface="Comic Sans MS" pitchFamily="66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66FF"/>
        </a:buClr>
        <a:buSzPct val="95000"/>
        <a:buChar char="•"/>
        <a:defRPr kumimoji="1" sz="2400" baseline="0">
          <a:solidFill>
            <a:schemeClr val="tx1"/>
          </a:solidFill>
          <a:latin typeface="Comic Sans MS" pitchFamily="66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kumimoji="1" sz="2000" baseline="0">
          <a:solidFill>
            <a:schemeClr val="tx1"/>
          </a:solidFill>
          <a:latin typeface="Comic Sans MS" pitchFamily="66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kumimoji="1" sz="1200" baseline="0">
          <a:solidFill>
            <a:schemeClr val="tx1"/>
          </a:solidFill>
          <a:latin typeface="Comic Sans MS" pitchFamily="66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kumimoji="1" sz="1000" baseline="0">
          <a:solidFill>
            <a:schemeClr val="tx1"/>
          </a:solidFill>
          <a:latin typeface="Comic Sans MS" pitchFamily="66" charset="0"/>
          <a:ea typeface="+mn-ea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pitt.edu/gra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itt.edu/grad/ms.php" TargetMode="External"/><Relationship Id="rId2" Type="http://schemas.openxmlformats.org/officeDocument/2006/relationships/hyperlink" Target="http://www.cs.pitt.edu/gra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.pitt.edu/grad/regulations.php" TargetMode="External"/><Relationship Id="rId4" Type="http://schemas.openxmlformats.org/officeDocument/2006/relationships/hyperlink" Target="http://www.cs.pitt.edu/grad/phd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3671899" cy="251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8516" y="2422674"/>
            <a:ext cx="3065484" cy="443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508" y="1628800"/>
            <a:ext cx="9000492" cy="2089150"/>
          </a:xfrm>
          <a:ln w="15875"/>
        </p:spPr>
        <p:txBody>
          <a:bodyPr/>
          <a:lstStyle/>
          <a:p>
            <a:pPr algn="ctr"/>
            <a:r>
              <a:rPr lang="en-US" altLang="ko-KR" sz="5400" dirty="0" smtClean="0">
                <a:ln w="254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76200" dist="38100" dir="2700000" algn="tl" rotWithShape="0">
                    <a:prstClr val="black">
                      <a:alpha val="41000"/>
                    </a:prstClr>
                  </a:outerShdw>
                </a:effectLst>
                <a:latin typeface="Arial" pitchFamily="34" charset="0"/>
              </a:rPr>
              <a:t>CSD Graduate Program at</a:t>
            </a:r>
            <a:endParaRPr lang="en-US" altLang="ko-KR" sz="5400" dirty="0">
              <a:ln w="254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76200" dist="38100" dir="2700000" algn="tl" rotWithShape="0">
                  <a:prstClr val="black">
                    <a:alpha val="41000"/>
                  </a:prstClr>
                </a:outerShdw>
              </a:effectLst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5013176"/>
            <a:ext cx="6400800" cy="720725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Prof. Diane </a:t>
            </a:r>
            <a:r>
              <a:rPr lang="en-US" altLang="ko-KR" b="1" dirty="0" err="1" smtClean="0"/>
              <a:t>Litman</a:t>
            </a:r>
            <a:r>
              <a:rPr lang="en-US" altLang="ko-KR" b="1" dirty="0" smtClean="0"/>
              <a:t>  </a:t>
            </a:r>
            <a:endParaRPr lang="en-US" altLang="ko-KR" b="1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627784" y="5661248"/>
            <a:ext cx="34480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latinLnBrk="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80000"/>
              <a:buFont typeface="Wingdings" pitchFamily="2" charset="2"/>
              <a:buNone/>
            </a:pPr>
            <a:r>
              <a:rPr lang="en-US" altLang="ko-KR" sz="1300" dirty="0" smtClean="0">
                <a:latin typeface="Arial" pitchFamily="34" charset="0"/>
                <a:cs typeface="Arial" pitchFamily="34" charset="0"/>
              </a:rPr>
              <a:t>Computer Science Department</a:t>
            </a:r>
            <a:endParaRPr lang="en-US" altLang="ko-KR" sz="1300" dirty="0">
              <a:latin typeface="Arial" pitchFamily="34" charset="0"/>
              <a:cs typeface="Arial" pitchFamily="34" charset="0"/>
            </a:endParaRPr>
          </a:p>
          <a:p>
            <a:pPr algn="ctr" latinLnBrk="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80000"/>
              <a:buFont typeface="Wingdings" pitchFamily="2" charset="2"/>
              <a:buNone/>
            </a:pPr>
            <a:r>
              <a:rPr lang="en-US" altLang="ko-KR" sz="1300" dirty="0">
                <a:latin typeface="Arial" pitchFamily="34" charset="0"/>
                <a:cs typeface="Arial" pitchFamily="34" charset="0"/>
              </a:rPr>
              <a:t>University of Pittsburgh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0527" y="3032956"/>
            <a:ext cx="2519772" cy="138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CS2003 (New!)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</a:t>
            </a:r>
            <a:r>
              <a:rPr lang="en-US" dirty="0"/>
              <a:t>SCIENCE COLLOQUIUM</a:t>
            </a:r>
          </a:p>
          <a:p>
            <a:r>
              <a:rPr lang="en-US" dirty="0"/>
              <a:t>1 </a:t>
            </a:r>
            <a:r>
              <a:rPr lang="en-US" dirty="0" smtClean="0"/>
              <a:t>credit</a:t>
            </a:r>
          </a:p>
          <a:p>
            <a:r>
              <a:rPr lang="en-US" dirty="0" smtClean="0"/>
              <a:t>MW 3-4:15</a:t>
            </a:r>
            <a:endParaRPr lang="en-US" dirty="0"/>
          </a:p>
          <a:p>
            <a:r>
              <a:rPr lang="en-US" dirty="0" smtClean="0"/>
              <a:t>Satisfactory/No Credit </a:t>
            </a:r>
            <a:r>
              <a:rPr lang="en-US" dirty="0"/>
              <a:t>(S/NC) </a:t>
            </a:r>
            <a:r>
              <a:rPr lang="en-US" dirty="0" smtClean="0"/>
              <a:t>grading</a:t>
            </a:r>
          </a:p>
          <a:p>
            <a:r>
              <a:rPr lang="en-US" dirty="0" smtClean="0"/>
              <a:t>Aim: Discuss recent advances in 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972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Transferring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205372"/>
            <a:ext cx="9000492" cy="56526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Courses taken outside the CSD, or prior to enrollment, can sometimes be used to transfer credits and/or place out of requirements</a:t>
            </a:r>
          </a:p>
          <a:p>
            <a:pPr lvl="1"/>
            <a:r>
              <a:rPr lang="en-US" dirty="0" smtClean="0"/>
              <a:t>Must petition GPEC (email gpec@cs.pitt.edu)</a:t>
            </a:r>
          </a:p>
          <a:p>
            <a:endParaRPr lang="en-US" dirty="0" smtClean="0"/>
          </a:p>
          <a:p>
            <a:r>
              <a:rPr lang="en-US" dirty="0" smtClean="0"/>
              <a:t>No more than 24 credits taken at the MS level (12 additional credits at a higher level)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Note however that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At most 4 of the 12 required courses may be taken outside the CSD (i.e., 8 courses must be taken within the CSD)</a:t>
            </a:r>
          </a:p>
          <a:p>
            <a:endParaRPr lang="en-US" dirty="0"/>
          </a:p>
          <a:p>
            <a:r>
              <a:rPr lang="en-US" dirty="0" smtClean="0"/>
              <a:t>You must submit a petition to GPEC for prior courses</a:t>
            </a:r>
          </a:p>
          <a:p>
            <a:pPr lvl="1"/>
            <a:r>
              <a:rPr lang="en-US" dirty="0" smtClean="0"/>
              <a:t>Within the first two semesters</a:t>
            </a:r>
          </a:p>
          <a:p>
            <a:pPr lvl="1"/>
            <a:r>
              <a:rPr lang="en-US" dirty="0" smtClean="0"/>
              <a:t>Usually in semester one</a:t>
            </a:r>
          </a:p>
          <a:p>
            <a:pPr lvl="1"/>
            <a:r>
              <a:rPr lang="en-US" dirty="0" smtClean="0"/>
              <a:t>Goes through GPEC </a:t>
            </a:r>
            <a:r>
              <a:rPr lang="en-US" dirty="0" err="1" smtClean="0"/>
              <a:t>recomm</a:t>
            </a:r>
            <a:r>
              <a:rPr lang="en-US" dirty="0" smtClean="0"/>
              <a:t>. &amp; A&amp;S dean’s office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Must also petition to transfer credits from say CMU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20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 major milestone</a:t>
            </a:r>
          </a:p>
          <a:p>
            <a:pPr lvl="1"/>
            <a:r>
              <a:rPr lang="en-US" dirty="0" smtClean="0"/>
              <a:t>Goal: Excellent “breadth”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 student must pass prelim by the end of 3rd semester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“Grade-based”</a:t>
            </a:r>
            <a:r>
              <a:rPr lang="en-US" dirty="0" smtClean="0"/>
              <a:t>: Pass at least 4 eligible courses at the 2000 level with a grade of A- or higher</a:t>
            </a:r>
          </a:p>
          <a:p>
            <a:pPr lvl="1"/>
            <a:r>
              <a:rPr lang="en-US" dirty="0" smtClean="0"/>
              <a:t>Students are not permitted to repeat a class (with a B grade or higher) to improve to A- or higher</a:t>
            </a:r>
          </a:p>
          <a:p>
            <a:r>
              <a:rPr lang="en-US" dirty="0" smtClean="0"/>
              <a:t>At least 2 of the 4 courses must also be a required foundation area course representing different foundation areas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Expectation: Pass at least two in year 1 and complete within the first 3 regular semesters</a:t>
            </a:r>
          </a:p>
          <a:p>
            <a:pPr lvl="1"/>
            <a:r>
              <a:rPr lang="en-US" dirty="0" smtClean="0"/>
              <a:t>Note that you have one more semester to complete the foundation course requirement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 rot="21282307" flipV="1">
            <a:off x="4357459" y="814036"/>
            <a:ext cx="3418887" cy="190244"/>
          </a:xfrm>
          <a:prstGeom prst="rightArrow">
            <a:avLst>
              <a:gd name="adj1" fmla="val 50000"/>
              <a:gd name="adj2" fmla="val 90998"/>
            </a:avLst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86800" y="476672"/>
            <a:ext cx="1130438" cy="815898"/>
            <a:chOff x="1143720" y="4977172"/>
            <a:chExt cx="1130438" cy="815898"/>
          </a:xfrm>
        </p:grpSpPr>
        <p:sp>
          <p:nvSpPr>
            <p:cNvPr id="6" name="TextBox 5"/>
            <p:cNvSpPr txBox="1"/>
            <p:nvPr/>
          </p:nvSpPr>
          <p:spPr>
            <a:xfrm>
              <a:off x="1708939" y="5085184"/>
              <a:ext cx="487634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C00000"/>
                  </a:solidFill>
                  <a:latin typeface="Comic Sans MS" pitchFamily="66" charset="0"/>
                </a:rPr>
                <a:t>x</a:t>
              </a:r>
              <a:endParaRPr lang="en-US" sz="40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720" y="4977172"/>
              <a:ext cx="1130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Comic Sans MS" pitchFamily="66" charset="0"/>
                </a:rPr>
                <a:t>“prelim”</a:t>
              </a:r>
              <a:endParaRPr lang="en-US" sz="2000" b="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Comp. (oral)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Second major milestone</a:t>
            </a:r>
          </a:p>
          <a:p>
            <a:pPr lvl="1"/>
            <a:r>
              <a:rPr lang="en-US" dirty="0" smtClean="0"/>
              <a:t>Goal: “Depth”</a:t>
            </a:r>
          </a:p>
          <a:p>
            <a:pPr lvl="1"/>
            <a:r>
              <a:rPr lang="en-US" dirty="0" smtClean="0"/>
              <a:t>A student must pass this exam within three calendar years of passing the last one of the prelim (and within four calendar years of admission)</a:t>
            </a:r>
          </a:p>
          <a:p>
            <a:r>
              <a:rPr lang="en-US" dirty="0" smtClean="0"/>
              <a:t>A student must demonstrate sufficient expertise and depth of knowledge in a selected area of foundation</a:t>
            </a:r>
          </a:p>
          <a:p>
            <a:pPr lvl="1"/>
            <a:r>
              <a:rPr lang="en-US" dirty="0" smtClean="0"/>
              <a:t>30-min presentation (reading list) followed by a Q&amp;A session</a:t>
            </a:r>
          </a:p>
          <a:p>
            <a:r>
              <a:rPr lang="en-US" dirty="0" smtClean="0"/>
              <a:t>A committee member of at least 3 CSD faculty that compose the PhD dissertation proposal committee</a:t>
            </a:r>
          </a:p>
          <a:p>
            <a:pPr lvl="1"/>
            <a:r>
              <a:rPr lang="en-US" dirty="0" smtClean="0"/>
              <a:t>The committee has to be approved by the dept. chair at least 4 weeks prior to exam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Expectation: Take comp within 1.5 years once you pass the prelim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 rot="21282307" flipV="1">
            <a:off x="4357459" y="814036"/>
            <a:ext cx="3418887" cy="190244"/>
          </a:xfrm>
          <a:prstGeom prst="rightArrow">
            <a:avLst>
              <a:gd name="adj1" fmla="val 50000"/>
              <a:gd name="adj2" fmla="val 90998"/>
            </a:avLst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86800" y="476672"/>
            <a:ext cx="1130438" cy="815898"/>
            <a:chOff x="1143720" y="4977172"/>
            <a:chExt cx="1130438" cy="815898"/>
          </a:xfrm>
        </p:grpSpPr>
        <p:sp>
          <p:nvSpPr>
            <p:cNvPr id="6" name="TextBox 5"/>
            <p:cNvSpPr txBox="1"/>
            <p:nvPr/>
          </p:nvSpPr>
          <p:spPr>
            <a:xfrm>
              <a:off x="1708939" y="5085184"/>
              <a:ext cx="487634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C00000"/>
                  </a:solidFill>
                  <a:latin typeface="Comic Sans MS" pitchFamily="66" charset="0"/>
                </a:rPr>
                <a:t>x</a:t>
              </a:r>
              <a:endParaRPr lang="en-US" sz="40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720" y="4977172"/>
              <a:ext cx="1130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Comic Sans MS" pitchFamily="66" charset="0"/>
                </a:rPr>
                <a:t>“prelim”</a:t>
              </a:r>
              <a:endParaRPr lang="en-US" sz="2000" b="0" dirty="0">
                <a:latin typeface="Comic Sans MS" pitchFamily="66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48064" y="524870"/>
            <a:ext cx="989373" cy="927976"/>
            <a:chOff x="1287736" y="5085184"/>
            <a:chExt cx="989373" cy="927976"/>
          </a:xfrm>
        </p:grpSpPr>
        <p:sp>
          <p:nvSpPr>
            <p:cNvPr id="9" name="TextBox 8"/>
            <p:cNvSpPr txBox="1"/>
            <p:nvPr/>
          </p:nvSpPr>
          <p:spPr>
            <a:xfrm>
              <a:off x="1708939" y="5085184"/>
              <a:ext cx="487634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C00000"/>
                  </a:solidFill>
                  <a:latin typeface="Comic Sans MS" pitchFamily="66" charset="0"/>
                </a:rPr>
                <a:t>x</a:t>
              </a:r>
              <a:endParaRPr lang="en-US" sz="40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87736" y="5613050"/>
              <a:ext cx="9893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Comic Sans MS" pitchFamily="66" charset="0"/>
                </a:rPr>
                <a:t>“comp”</a:t>
              </a:r>
              <a:endParaRPr lang="en-US" sz="2000" b="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&amp;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don’t have to worry about these now…</a:t>
            </a:r>
          </a:p>
          <a:p>
            <a:pPr lvl="1"/>
            <a:r>
              <a:rPr lang="en-US" dirty="0" smtClean="0"/>
              <a:t>You won’t remember the rules anyway ;-)</a:t>
            </a:r>
          </a:p>
          <a:p>
            <a:endParaRPr lang="en-US" dirty="0" smtClean="0"/>
          </a:p>
          <a:p>
            <a:r>
              <a:rPr lang="en-US" dirty="0" smtClean="0"/>
              <a:t>Please refer to the CS graduate regulation at </a:t>
            </a:r>
            <a:r>
              <a:rPr lang="en-US" dirty="0" smtClean="0">
                <a:hlinkClick r:id="rId2"/>
              </a:rPr>
              <a:t>http://www.cs.pitt.edu/grad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3491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7295"/>
            <a:ext cx="8686800" cy="53620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Every new grad student has a temporary advisor</a:t>
            </a:r>
          </a:p>
          <a:p>
            <a:pPr lvl="1"/>
            <a:r>
              <a:rPr lang="en-US" dirty="0" smtClean="0"/>
              <a:t>If you still don’t know who your temporary advisor is, ask </a:t>
            </a:r>
            <a:r>
              <a:rPr lang="en-US" dirty="0" err="1" smtClean="0"/>
              <a:t>Keena</a:t>
            </a:r>
            <a:r>
              <a:rPr lang="en-US" dirty="0" smtClean="0"/>
              <a:t>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But you must find your (not temporary) primary advisor sooner than later</a:t>
            </a:r>
          </a:p>
          <a:p>
            <a:pPr lvl="1"/>
            <a:r>
              <a:rPr lang="en-US" dirty="0" smtClean="0"/>
              <a:t>Need to file change of advisor paperwork with </a:t>
            </a:r>
            <a:r>
              <a:rPr lang="en-US" dirty="0" err="1" smtClean="0"/>
              <a:t>Keena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Expectation:  Have primary advisor no later than your 4</a:t>
            </a:r>
            <a:r>
              <a:rPr lang="en-US" baseline="30000" dirty="0" smtClean="0">
                <a:solidFill>
                  <a:srgbClr val="0066FF"/>
                </a:solidFill>
              </a:rPr>
              <a:t>th</a:t>
            </a:r>
            <a:r>
              <a:rPr lang="en-US" dirty="0" smtClean="0">
                <a:solidFill>
                  <a:srgbClr val="0066FF"/>
                </a:solidFill>
              </a:rPr>
              <a:t> semester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Your advisor will</a:t>
            </a:r>
          </a:p>
          <a:p>
            <a:pPr lvl="1"/>
            <a:r>
              <a:rPr lang="en-US" dirty="0" smtClean="0"/>
              <a:t>Sign for your registration</a:t>
            </a:r>
          </a:p>
          <a:p>
            <a:pPr lvl="1"/>
            <a:r>
              <a:rPr lang="en-US" dirty="0" smtClean="0"/>
              <a:t>Supervise &amp; guide your research</a:t>
            </a:r>
          </a:p>
          <a:p>
            <a:pPr lvl="1"/>
            <a:r>
              <a:rPr lang="en-US" dirty="0" smtClean="0"/>
              <a:t>Present information about the student in the annual student performance evaluation meeting (“Black Friday”)</a:t>
            </a:r>
          </a:p>
          <a:p>
            <a:pPr lvl="1"/>
            <a:r>
              <a:rPr lang="en-US" dirty="0" smtClean="0"/>
              <a:t>Provide financial support (typically after your 3</a:t>
            </a:r>
            <a:r>
              <a:rPr lang="en-US" baseline="30000" dirty="0" smtClean="0"/>
              <a:t>rd</a:t>
            </a:r>
            <a:r>
              <a:rPr lang="en-US" dirty="0" smtClean="0"/>
              <a:t> year)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Int’l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Key: always keep your legal status</a:t>
            </a:r>
          </a:p>
          <a:p>
            <a:pPr lvl="1"/>
            <a:r>
              <a:rPr lang="en-US" dirty="0" smtClean="0"/>
              <a:t>Full-time registration requirement</a:t>
            </a:r>
          </a:p>
          <a:p>
            <a:pPr lvl="1"/>
            <a:r>
              <a:rPr lang="en-US" dirty="0" smtClean="0"/>
              <a:t>Keep your I-20 up-to-date</a:t>
            </a:r>
          </a:p>
          <a:p>
            <a:pPr lvl="1"/>
            <a:r>
              <a:rPr lang="en-US" dirty="0" smtClean="0"/>
              <a:t>Take care when you travel</a:t>
            </a:r>
          </a:p>
          <a:p>
            <a:pPr lvl="1"/>
            <a:r>
              <a:rPr lang="en-US" dirty="0" smtClean="0"/>
              <a:t>Read OIS documents carefully</a:t>
            </a:r>
          </a:p>
          <a:p>
            <a:endParaRPr lang="en-US" dirty="0" smtClean="0"/>
          </a:p>
          <a:p>
            <a:r>
              <a:rPr lang="en-US" dirty="0" smtClean="0"/>
              <a:t>You can do interns during your study</a:t>
            </a:r>
          </a:p>
          <a:p>
            <a:pPr lvl="1"/>
            <a:r>
              <a:rPr lang="en-US" dirty="0" smtClean="0"/>
              <a:t>Curricular practical training (CPT)</a:t>
            </a:r>
          </a:p>
          <a:p>
            <a:pPr lvl="2"/>
            <a:r>
              <a:rPr lang="en-US" dirty="0" smtClean="0"/>
              <a:t>There are restrictions (e.g., no more than 1 year)</a:t>
            </a:r>
          </a:p>
          <a:p>
            <a:pPr lvl="1"/>
            <a:r>
              <a:rPr lang="en-US" dirty="0" smtClean="0"/>
              <a:t>Optional practical training (OPT)</a:t>
            </a:r>
          </a:p>
          <a:p>
            <a:pPr lvl="1"/>
            <a:r>
              <a:rPr lang="en-US" dirty="0" smtClean="0"/>
              <a:t>Check OIS documents about this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Reg. &amp; statute of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Continuous registration</a:t>
            </a:r>
          </a:p>
          <a:p>
            <a:pPr lvl="1"/>
            <a:r>
              <a:rPr lang="en-US" dirty="0" smtClean="0"/>
              <a:t>Don’t register for 12 months and you’re out</a:t>
            </a:r>
          </a:p>
          <a:p>
            <a:r>
              <a:rPr lang="en-US" dirty="0" smtClean="0"/>
              <a:t>Level of registration</a:t>
            </a:r>
          </a:p>
          <a:p>
            <a:pPr lvl="1"/>
            <a:r>
              <a:rPr lang="en-US" dirty="0" smtClean="0"/>
              <a:t>Register at all times for a number of credits fairly reflecting his/her utilization of dept. resources</a:t>
            </a:r>
          </a:p>
          <a:p>
            <a:pPr lvl="1"/>
            <a:r>
              <a:rPr lang="en-US" dirty="0" smtClean="0"/>
              <a:t>Int’l students must conform to levels set forth by INS (consult OIS)</a:t>
            </a:r>
          </a:p>
          <a:p>
            <a:endParaRPr lang="en-US" dirty="0" smtClean="0"/>
          </a:p>
          <a:p>
            <a:r>
              <a:rPr lang="en-US" dirty="0" smtClean="0"/>
              <a:t>Statute of limitations</a:t>
            </a:r>
          </a:p>
          <a:p>
            <a:pPr lvl="1"/>
            <a:r>
              <a:rPr lang="en-US" dirty="0" smtClean="0"/>
              <a:t>MS: 4 years</a:t>
            </a:r>
          </a:p>
          <a:p>
            <a:pPr lvl="1"/>
            <a:r>
              <a:rPr lang="en-US" dirty="0" smtClean="0"/>
              <a:t>PhD: 10 years or 8 years (w/ MS credits transfer)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7295"/>
            <a:ext cx="9144000" cy="55507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TA</a:t>
            </a:r>
          </a:p>
          <a:p>
            <a:pPr lvl="1"/>
            <a:r>
              <a:rPr lang="en-US" dirty="0" smtClean="0"/>
              <a:t>As a PhD student TA experience is extremely important</a:t>
            </a:r>
          </a:p>
          <a:p>
            <a:pPr lvl="1"/>
            <a:r>
              <a:rPr lang="en-US" dirty="0" smtClean="0"/>
              <a:t>We require that a PhD student have a </a:t>
            </a:r>
            <a:r>
              <a:rPr lang="en-US" i="1" dirty="0" smtClean="0"/>
              <a:t>classroom teaching </a:t>
            </a:r>
            <a:r>
              <a:rPr lang="en-US" dirty="0" smtClean="0"/>
              <a:t>(not just grading) experience before graduation</a:t>
            </a:r>
          </a:p>
          <a:p>
            <a:pPr lvl="2"/>
            <a:r>
              <a:rPr lang="en-US" dirty="0" smtClean="0"/>
              <a:t>Teach a class or lead weekly recitations</a:t>
            </a:r>
          </a:p>
          <a:p>
            <a:pPr lvl="2"/>
            <a:r>
              <a:rPr lang="en-US" dirty="0" smtClean="0"/>
              <a:t>International students must first pass the Pitt English (oral) test</a:t>
            </a:r>
          </a:p>
          <a:p>
            <a:pPr lvl="2"/>
            <a:r>
              <a:rPr lang="en-US" dirty="0" smtClean="0"/>
              <a:t>Everyone must receive a S rating from the CSD GREAT committee</a:t>
            </a:r>
          </a:p>
          <a:p>
            <a:r>
              <a:rPr lang="en-US" dirty="0" smtClean="0"/>
              <a:t>Fellowship (A&amp;S)</a:t>
            </a:r>
          </a:p>
          <a:p>
            <a:r>
              <a:rPr lang="en-US" dirty="0" smtClean="0"/>
              <a:t>GSR</a:t>
            </a:r>
          </a:p>
          <a:p>
            <a:pPr lvl="1"/>
            <a:r>
              <a:rPr lang="en-US" dirty="0" smtClean="0"/>
              <a:t>Graduate Student Researcher (“RA” in other schools)</a:t>
            </a:r>
          </a:p>
          <a:p>
            <a:r>
              <a:rPr lang="en-US" dirty="0" smtClean="0"/>
              <a:t>Annual Mellon Fellowship competition</a:t>
            </a:r>
          </a:p>
          <a:p>
            <a:r>
              <a:rPr lang="en-US" dirty="0" smtClean="0"/>
              <a:t>External fellowships</a:t>
            </a:r>
          </a:p>
          <a:p>
            <a:pPr lvl="1"/>
            <a:r>
              <a:rPr lang="en-US" dirty="0" smtClean="0"/>
              <a:t>NSF, MSR, IBM, Google, …</a:t>
            </a:r>
          </a:p>
          <a:p>
            <a:pPr lvl="1"/>
            <a:r>
              <a:rPr lang="en-US" dirty="0" smtClean="0"/>
              <a:t>You’ll regularly receive information about fellowship opportunities</a:t>
            </a:r>
          </a:p>
          <a:p>
            <a:pPr lvl="1"/>
            <a:r>
              <a:rPr lang="en-US" dirty="0" smtClean="0"/>
              <a:t>Keep your webpage updated!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TA (normally 1 (+1) year of support offered to new students provided that)</a:t>
            </a:r>
          </a:p>
          <a:p>
            <a:pPr lvl="1"/>
            <a:r>
              <a:rPr lang="en-US" dirty="0" smtClean="0"/>
              <a:t>They are in good academic standing &amp; grad program progress</a:t>
            </a:r>
          </a:p>
          <a:p>
            <a:pPr lvl="1"/>
            <a:r>
              <a:rPr lang="en-US" dirty="0" smtClean="0"/>
              <a:t>They’ve satisfactorily done previous TA duties</a:t>
            </a:r>
          </a:p>
          <a:p>
            <a:r>
              <a:rPr lang="en-US" dirty="0" smtClean="0"/>
              <a:t>After 2 years, responsibility of providing financial support typically moves from the dept to the student’s advisor</a:t>
            </a:r>
          </a:p>
          <a:p>
            <a:r>
              <a:rPr lang="en-US" dirty="0" smtClean="0"/>
              <a:t>GSR</a:t>
            </a:r>
          </a:p>
          <a:p>
            <a:pPr lvl="1"/>
            <a:r>
              <a:rPr lang="en-US" dirty="0" smtClean="0"/>
              <a:t>Between you &amp; your GSR sponsor (normally faculty advisor)</a:t>
            </a:r>
          </a:p>
          <a:p>
            <a:r>
              <a:rPr lang="en-US" dirty="0" smtClean="0"/>
              <a:t>Fellowship</a:t>
            </a:r>
          </a:p>
          <a:p>
            <a:pPr lvl="1"/>
            <a:r>
              <a:rPr lang="en-US" dirty="0" smtClean="0"/>
              <a:t>Eligible? (e.g., QPA &gt; 3.6, publications, …)</a:t>
            </a:r>
          </a:p>
          <a:p>
            <a:pPr lvl="1"/>
            <a:r>
              <a:rPr lang="en-US" dirty="0" smtClean="0"/>
              <a:t>Does advisor endorse?</a:t>
            </a:r>
          </a:p>
          <a:p>
            <a:pPr lvl="1"/>
            <a:r>
              <a:rPr lang="en-US" dirty="0" smtClean="0"/>
              <a:t>Apply!</a:t>
            </a:r>
          </a:p>
          <a:p>
            <a:pPr lvl="1"/>
            <a:r>
              <a:rPr lang="en-US" dirty="0" smtClean="0"/>
              <a:t>Faculty vote for selection (as needed)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614"/>
            <a:ext cx="8435280" cy="1143000"/>
          </a:xfrm>
        </p:spPr>
        <p:txBody>
          <a:bodyPr/>
          <a:lstStyle/>
          <a:p>
            <a:r>
              <a:rPr lang="en-US" dirty="0" smtClean="0"/>
              <a:t>GPEC: Graduate Programs and Examinations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916832"/>
            <a:ext cx="8229600" cy="4572508"/>
          </a:xfrm>
        </p:spPr>
        <p:txBody>
          <a:bodyPr>
            <a:normAutofit/>
          </a:bodyPr>
          <a:lstStyle/>
          <a:p>
            <a:r>
              <a:rPr lang="en-US" dirty="0" smtClean="0"/>
              <a:t>2013-2014 </a:t>
            </a:r>
            <a:r>
              <a:rPr lang="en-US" dirty="0" smtClean="0"/>
              <a:t>Membership (Tentative)</a:t>
            </a:r>
          </a:p>
          <a:p>
            <a:pPr lvl="1"/>
            <a:r>
              <a:rPr lang="en-US" b="1" i="1" dirty="0" smtClean="0"/>
              <a:t>Diane Litman (Chair</a:t>
            </a:r>
            <a:r>
              <a:rPr lang="en-US" b="1" i="1" dirty="0" smtClean="0"/>
              <a:t>)</a:t>
            </a:r>
          </a:p>
          <a:p>
            <a:pPr lvl="1"/>
            <a:r>
              <a:rPr lang="en-US" b="1" i="1" dirty="0" smtClean="0"/>
              <a:t>TBA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presentation will focus on some of the “details” of our graduate program–MS and PhD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 committees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GAFA</a:t>
            </a:r>
          </a:p>
          <a:p>
            <a:pPr lvl="1"/>
            <a:r>
              <a:rPr lang="en-US" dirty="0" smtClean="0"/>
              <a:t>Graduate Admissions and Financial Aid Committee</a:t>
            </a:r>
          </a:p>
          <a:p>
            <a:endParaRPr lang="en-US" dirty="0" smtClean="0"/>
          </a:p>
          <a:p>
            <a:r>
              <a:rPr lang="en-US" dirty="0" smtClean="0"/>
              <a:t>GPEC</a:t>
            </a:r>
          </a:p>
          <a:p>
            <a:pPr lvl="1"/>
            <a:r>
              <a:rPr lang="en-US" dirty="0" smtClean="0"/>
              <a:t>Graduate Programs and Examinations Committee</a:t>
            </a:r>
          </a:p>
          <a:p>
            <a:endParaRPr lang="en-US" dirty="0" smtClean="0"/>
          </a:p>
          <a:p>
            <a:r>
              <a:rPr lang="en-US" dirty="0" smtClean="0"/>
              <a:t>GREAT</a:t>
            </a:r>
          </a:p>
          <a:p>
            <a:pPr lvl="1"/>
            <a:r>
              <a:rPr lang="en-US" dirty="0" smtClean="0"/>
              <a:t>Graduate Evaluation, Assignment &amp; Training </a:t>
            </a:r>
            <a:r>
              <a:rPr lang="en-US" dirty="0" smtClean="0"/>
              <a:t>Committee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295"/>
            <a:ext cx="8229600" cy="532606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Graduate Programs and Examinations Committee</a:t>
            </a:r>
          </a:p>
          <a:p>
            <a:pPr lvl="1"/>
            <a:r>
              <a:rPr lang="en-US" dirty="0" smtClean="0"/>
              <a:t>Chair: Prof. Diane </a:t>
            </a:r>
            <a:r>
              <a:rPr lang="en-US" dirty="0" err="1" smtClean="0"/>
              <a:t>Litman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Working closely with the graduate programs </a:t>
            </a:r>
            <a:r>
              <a:rPr lang="en-US" dirty="0" smtClean="0"/>
              <a:t>director, GPEC </a:t>
            </a:r>
            <a:r>
              <a:rPr lang="en-US" dirty="0" smtClean="0"/>
              <a:t>deals with issues related with individual student’s graduate program–progress, exams, fellowships, and student petitions</a:t>
            </a:r>
          </a:p>
          <a:p>
            <a:endParaRPr lang="en-US" dirty="0" smtClean="0"/>
          </a:p>
          <a:p>
            <a:r>
              <a:rPr lang="en-US" dirty="0" smtClean="0"/>
              <a:t>You will receive an annual evaluation letter (early spring semester)</a:t>
            </a:r>
          </a:p>
          <a:p>
            <a:endParaRPr lang="en-US" dirty="0" smtClean="0"/>
          </a:p>
          <a:p>
            <a:r>
              <a:rPr lang="en-US" dirty="0" smtClean="0"/>
              <a:t>Submit petitions to gpec@cs.pitt.edu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responsibilities…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07295"/>
            <a:ext cx="8507288" cy="494110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Read A&amp;S </a:t>
            </a:r>
            <a:r>
              <a:rPr lang="en-US" smtClean="0"/>
              <a:t>and CSD </a:t>
            </a:r>
            <a:r>
              <a:rPr lang="en-US" dirty="0" smtClean="0"/>
              <a:t>regulations!</a:t>
            </a:r>
          </a:p>
          <a:p>
            <a:pPr lvl="1"/>
            <a:r>
              <a:rPr lang="en-US" dirty="0" smtClean="0"/>
              <a:t>Don’t count on someone else (</a:t>
            </a:r>
            <a:r>
              <a:rPr lang="en-US" dirty="0" err="1" smtClean="0"/>
              <a:t>Keena</a:t>
            </a:r>
            <a:r>
              <a:rPr lang="en-US" dirty="0" smtClean="0"/>
              <a:t>, your advisor, other faculty or students) to make sure that you are compliant with all the rules</a:t>
            </a:r>
          </a:p>
          <a:p>
            <a:r>
              <a:rPr lang="en-US" dirty="0" smtClean="0"/>
              <a:t>Keep your advisor current about your status, progress, and plans</a:t>
            </a:r>
          </a:p>
          <a:p>
            <a:r>
              <a:rPr lang="en-US" dirty="0" smtClean="0"/>
              <a:t>Register for courses on time</a:t>
            </a:r>
          </a:p>
          <a:p>
            <a:r>
              <a:rPr lang="en-US" dirty="0" smtClean="0"/>
              <a:t>Update </a:t>
            </a:r>
            <a:r>
              <a:rPr lang="en-US" dirty="0" err="1" smtClean="0"/>
              <a:t>Keena</a:t>
            </a:r>
            <a:r>
              <a:rPr lang="en-US" dirty="0" smtClean="0"/>
              <a:t> with your where-</a:t>
            </a:r>
            <a:r>
              <a:rPr lang="en-US" dirty="0" err="1" smtClean="0"/>
              <a:t>abouts</a:t>
            </a:r>
            <a:endParaRPr lang="en-US" dirty="0" smtClean="0"/>
          </a:p>
          <a:p>
            <a:r>
              <a:rPr lang="en-US" dirty="0" smtClean="0"/>
              <a:t>Notify </a:t>
            </a:r>
            <a:r>
              <a:rPr lang="en-US" dirty="0" err="1" smtClean="0"/>
              <a:t>Keena</a:t>
            </a:r>
            <a:r>
              <a:rPr lang="en-US" dirty="0" smtClean="0"/>
              <a:t> via the correct form if you change your advisor</a:t>
            </a:r>
          </a:p>
          <a:p>
            <a:r>
              <a:rPr lang="en-US" dirty="0" smtClean="0"/>
              <a:t>Provide your advisor with materials for Black Friday (online self-evaluation)</a:t>
            </a:r>
          </a:p>
          <a:p>
            <a:r>
              <a:rPr lang="en-US" dirty="0" smtClean="0"/>
              <a:t>(PhD student) File an application for candidacy at least 8 months (after successful proposal) before defense</a:t>
            </a:r>
          </a:p>
          <a:p>
            <a:r>
              <a:rPr lang="en-US" dirty="0" smtClean="0"/>
              <a:t>(PhD student) Follow A&amp;S procedure for graduation (incl. applying for the degree, giving copies of your thesis to the library)</a:t>
            </a:r>
          </a:p>
          <a:p>
            <a:endParaRPr lang="en-US" dirty="0" smtClean="0">
              <a:solidFill>
                <a:srgbClr val="0066FF"/>
              </a:solidFill>
            </a:endParaRPr>
          </a:p>
          <a:p>
            <a:r>
              <a:rPr lang="en-US" b="1" dirty="0" smtClean="0">
                <a:solidFill>
                  <a:srgbClr val="0066FF"/>
                </a:solidFill>
              </a:rPr>
              <a:t>MOST OF ALL, ENJOY BEING A PART OF THIS CSD!</a:t>
            </a:r>
            <a:endParaRPr lang="en-US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3671899" cy="251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8516" y="2422674"/>
            <a:ext cx="3065484" cy="443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5932" y="1628800"/>
            <a:ext cx="8208962" cy="2089150"/>
          </a:xfrm>
          <a:ln w="15875"/>
        </p:spPr>
        <p:txBody>
          <a:bodyPr/>
          <a:lstStyle/>
          <a:p>
            <a:pPr algn="ctr"/>
            <a:r>
              <a:rPr lang="en-US" altLang="ko-KR" sz="5400" dirty="0" smtClean="0">
                <a:ln w="254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76200" dist="38100" dir="2700000" algn="tl" rotWithShape="0">
                    <a:prstClr val="black">
                      <a:alpha val="41000"/>
                    </a:prstClr>
                  </a:outerShdw>
                </a:effectLst>
                <a:latin typeface="Arial" pitchFamily="34" charset="0"/>
              </a:rPr>
              <a:t>CS Graduate Program at</a:t>
            </a:r>
            <a:endParaRPr lang="en-US" altLang="ko-KR" sz="5400" dirty="0">
              <a:ln w="254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76200" dist="38100" dir="2700000" algn="tl" rotWithShape="0">
                  <a:prstClr val="black">
                    <a:alpha val="41000"/>
                  </a:prstClr>
                </a:outerShdw>
              </a:effectLst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3188" y="5012531"/>
            <a:ext cx="6400800" cy="720725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Prof. Diane </a:t>
            </a:r>
            <a:r>
              <a:rPr lang="en-US" altLang="ko-KR" b="1" dirty="0" err="1" smtClean="0"/>
              <a:t>Litman</a:t>
            </a:r>
            <a:endParaRPr lang="en-US" altLang="ko-KR" b="1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846388" y="5661050"/>
            <a:ext cx="34480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latinLnBrk="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80000"/>
              <a:buFont typeface="Wingdings" pitchFamily="2" charset="2"/>
              <a:buNone/>
            </a:pPr>
            <a:r>
              <a:rPr lang="en-US" altLang="ko-KR" sz="1300" dirty="0" smtClean="0">
                <a:latin typeface="Arial" pitchFamily="34" charset="0"/>
                <a:cs typeface="Arial" pitchFamily="34" charset="0"/>
              </a:rPr>
              <a:t>Computer Science Department</a:t>
            </a:r>
            <a:endParaRPr lang="en-US" altLang="ko-KR" sz="1300" dirty="0">
              <a:latin typeface="Arial" pitchFamily="34" charset="0"/>
              <a:cs typeface="Arial" pitchFamily="34" charset="0"/>
            </a:endParaRPr>
          </a:p>
          <a:p>
            <a:pPr algn="ctr" latinLnBrk="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80000"/>
              <a:buFont typeface="Wingdings" pitchFamily="2" charset="2"/>
              <a:buNone/>
            </a:pPr>
            <a:r>
              <a:rPr lang="en-US" altLang="ko-KR" sz="1300" dirty="0">
                <a:latin typeface="Arial" pitchFamily="34" charset="0"/>
                <a:cs typeface="Arial" pitchFamily="34" charset="0"/>
              </a:rPr>
              <a:t>University of Pittsburgh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0527" y="3032956"/>
            <a:ext cx="2519772" cy="138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of a grad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295"/>
            <a:ext cx="8229600" cy="1545641"/>
          </a:xfrm>
        </p:spPr>
        <p:txBody>
          <a:bodyPr/>
          <a:lstStyle/>
          <a:p>
            <a:r>
              <a:rPr lang="en-US" dirty="0" smtClean="0"/>
              <a:t>“Will I succeed?”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295" y="2312876"/>
            <a:ext cx="714540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must familiarize yourself with the graduate program regulations (</a:t>
            </a:r>
            <a:r>
              <a:rPr lang="en-US" dirty="0" smtClean="0">
                <a:hlinkClick r:id="rId2"/>
              </a:rPr>
              <a:t>http://www.cs.pitt.edu/grad</a:t>
            </a:r>
            <a:r>
              <a:rPr lang="en-US" dirty="0" smtClean="0"/>
              <a:t>)</a:t>
            </a:r>
          </a:p>
          <a:p>
            <a:pPr lvl="1"/>
            <a:endParaRPr lang="en-US" dirty="0" smtClean="0">
              <a:hlinkClick r:id="rId3"/>
            </a:endParaRPr>
          </a:p>
          <a:p>
            <a:pPr lvl="1"/>
            <a:r>
              <a:rPr lang="en-US" dirty="0" smtClean="0">
                <a:hlinkClick r:id="rId3"/>
              </a:rPr>
              <a:t>Master's Degree (MS) Overview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Doctorate (PhD) Overview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Full Regulations for Graduate Study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am only highlighting key aspects today</a:t>
            </a:r>
          </a:p>
          <a:p>
            <a:endParaRPr lang="en-US" dirty="0" smtClean="0"/>
          </a:p>
          <a:p>
            <a:r>
              <a:rPr lang="en-US" dirty="0" smtClean="0"/>
              <a:t>Let me begin by talking about the MS program first…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Two tracks: </a:t>
            </a:r>
            <a:r>
              <a:rPr lang="en-US" b="1" dirty="0" smtClean="0">
                <a:solidFill>
                  <a:srgbClr val="0066FF"/>
                </a:solidFill>
              </a:rPr>
              <a:t>Thesis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0066FF"/>
                </a:solidFill>
              </a:rPr>
              <a:t>Project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30 credits of formal coursework</a:t>
            </a:r>
          </a:p>
          <a:p>
            <a:pPr lvl="1"/>
            <a:r>
              <a:rPr lang="en-US" dirty="0" smtClean="0"/>
              <a:t>Thesis track: 8 courses + MS thesis (</a:t>
            </a:r>
            <a:r>
              <a:rPr lang="en-US" b="1" dirty="0" smtClean="0">
                <a:solidFill>
                  <a:srgbClr val="0066FF"/>
                </a:solidFill>
              </a:rPr>
              <a:t>CS2000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Project track: 9 courses + MS project (</a:t>
            </a:r>
            <a:r>
              <a:rPr lang="en-US" b="1" dirty="0" smtClean="0">
                <a:solidFill>
                  <a:srgbClr val="0066FF"/>
                </a:solidFill>
              </a:rPr>
              <a:t>CS2910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One course from each “foundation” area (with a grade “B” or higher) – next page</a:t>
            </a:r>
          </a:p>
          <a:p>
            <a:pPr lvl="1"/>
            <a:r>
              <a:rPr lang="en-US" dirty="0" smtClean="0"/>
              <a:t>Overall QPA of 3.0 or better, nothing lower than B-</a:t>
            </a:r>
          </a:p>
          <a:p>
            <a:endParaRPr lang="en-US" dirty="0" smtClean="0"/>
          </a:p>
          <a:p>
            <a:r>
              <a:rPr lang="en-US" b="1" dirty="0" smtClean="0"/>
              <a:t>Thesis track</a:t>
            </a:r>
            <a:r>
              <a:rPr lang="en-US" dirty="0" smtClean="0"/>
              <a:t>: you need to do a formal, public thesis defense in front of a committee (at least three faculty)</a:t>
            </a:r>
          </a:p>
          <a:p>
            <a:r>
              <a:rPr lang="en-US" b="1" dirty="0" smtClean="0"/>
              <a:t>Project track</a:t>
            </a:r>
            <a:r>
              <a:rPr lang="en-US" dirty="0" smtClean="0"/>
              <a:t>: your project supervisor (faculty) will examine project report &amp; presentation</a:t>
            </a:r>
          </a:p>
          <a:p>
            <a:r>
              <a:rPr lang="en-US" dirty="0" smtClean="0"/>
              <a:t>You may petition to count one out-of-dept. course or CS1600-level course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program,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Foundation areas</a:t>
            </a:r>
          </a:p>
          <a:p>
            <a:pPr lvl="1"/>
            <a:r>
              <a:rPr lang="en-US" dirty="0" smtClean="0"/>
              <a:t>Architecture and Compilers</a:t>
            </a:r>
          </a:p>
          <a:p>
            <a:pPr lvl="2"/>
            <a:r>
              <a:rPr lang="en-US" b="1" dirty="0" smtClean="0">
                <a:solidFill>
                  <a:srgbClr val="0066FF"/>
                </a:solidFill>
              </a:rPr>
              <a:t>CS2410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0066FF"/>
                </a:solidFill>
              </a:rPr>
              <a:t>CS2210</a:t>
            </a:r>
          </a:p>
          <a:p>
            <a:pPr lvl="1"/>
            <a:r>
              <a:rPr lang="en-US" dirty="0" smtClean="0"/>
              <a:t>Operating Systems and Networks</a:t>
            </a:r>
          </a:p>
          <a:p>
            <a:pPr lvl="2"/>
            <a:r>
              <a:rPr lang="en-US" b="1" dirty="0" smtClean="0">
                <a:solidFill>
                  <a:srgbClr val="0066FF"/>
                </a:solidFill>
              </a:rPr>
              <a:t>CS2510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0066FF"/>
                </a:solidFill>
              </a:rPr>
              <a:t>CS2520</a:t>
            </a:r>
          </a:p>
          <a:p>
            <a:pPr lvl="1"/>
            <a:r>
              <a:rPr lang="en-US" dirty="0" smtClean="0"/>
              <a:t>Artificial Intelligence and Database Systems</a:t>
            </a:r>
          </a:p>
          <a:p>
            <a:pPr lvl="2"/>
            <a:r>
              <a:rPr lang="en-US" b="1" dirty="0" smtClean="0">
                <a:solidFill>
                  <a:srgbClr val="0066FF"/>
                </a:solidFill>
              </a:rPr>
              <a:t>CS2710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0066FF"/>
                </a:solidFill>
              </a:rPr>
              <a:t>CS2550</a:t>
            </a:r>
          </a:p>
          <a:p>
            <a:pPr lvl="1"/>
            <a:r>
              <a:rPr lang="en-US" dirty="0" smtClean="0"/>
              <a:t>Theory and Algorithms</a:t>
            </a:r>
          </a:p>
          <a:p>
            <a:pPr lvl="2"/>
            <a:r>
              <a:rPr lang="en-US" b="1" dirty="0" smtClean="0">
                <a:solidFill>
                  <a:srgbClr val="0066FF"/>
                </a:solidFill>
              </a:rPr>
              <a:t>CS1511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0066FF"/>
                </a:solidFill>
              </a:rPr>
              <a:t>CS1510</a:t>
            </a:r>
            <a:endParaRPr lang="en-US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86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of a PhD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295"/>
            <a:ext cx="8229600" cy="681545"/>
          </a:xfrm>
        </p:spPr>
        <p:txBody>
          <a:bodyPr/>
          <a:lstStyle/>
          <a:p>
            <a:r>
              <a:rPr lang="en-US" dirty="0" smtClean="0"/>
              <a:t>“When can I finish?” (if ever)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874" y="1830710"/>
            <a:ext cx="6638252" cy="287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 bwMode="auto">
          <a:xfrm rot="21392591">
            <a:off x="917594" y="5369413"/>
            <a:ext cx="7308812" cy="396044"/>
          </a:xfrm>
          <a:prstGeom prst="rightArrow">
            <a:avLst>
              <a:gd name="adj1" fmla="val 50000"/>
              <a:gd name="adj2" fmla="val 90998"/>
            </a:avLst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5556" y="4797152"/>
            <a:ext cx="2266765" cy="1431451"/>
            <a:chOff x="575556" y="5049180"/>
            <a:chExt cx="2266765" cy="1431451"/>
          </a:xfrm>
        </p:grpSpPr>
        <p:sp>
          <p:nvSpPr>
            <p:cNvPr id="7" name="TextBox 6"/>
            <p:cNvSpPr txBox="1"/>
            <p:nvPr/>
          </p:nvSpPr>
          <p:spPr>
            <a:xfrm>
              <a:off x="2051720" y="5157192"/>
              <a:ext cx="790601" cy="132343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8000" dirty="0" smtClean="0">
                  <a:solidFill>
                    <a:srgbClr val="C00000"/>
                  </a:solidFill>
                  <a:latin typeface="Comic Sans MS" pitchFamily="66" charset="0"/>
                </a:rPr>
                <a:t>x</a:t>
              </a:r>
              <a:endParaRPr lang="en-US" sz="80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5556" y="5049180"/>
              <a:ext cx="159691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0" dirty="0" smtClean="0">
                  <a:latin typeface="Comic Sans MS" pitchFamily="66" charset="0"/>
                </a:rPr>
                <a:t>“prelim”</a:t>
              </a:r>
              <a:endParaRPr lang="en-US" sz="3000" b="0" dirty="0">
                <a:latin typeface="Comic Sans MS" pitchFamily="66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67844" y="4797152"/>
            <a:ext cx="1404156" cy="1526106"/>
            <a:chOff x="3167844" y="5049180"/>
            <a:chExt cx="1404156" cy="1526106"/>
          </a:xfrm>
        </p:grpSpPr>
        <p:sp>
          <p:nvSpPr>
            <p:cNvPr id="8" name="TextBox 7"/>
            <p:cNvSpPr txBox="1"/>
            <p:nvPr/>
          </p:nvSpPr>
          <p:spPr>
            <a:xfrm>
              <a:off x="3781399" y="5049180"/>
              <a:ext cx="790601" cy="132343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8000" dirty="0" smtClean="0">
                  <a:solidFill>
                    <a:srgbClr val="C00000"/>
                  </a:solidFill>
                  <a:latin typeface="Comic Sans MS" pitchFamily="66" charset="0"/>
                </a:rPr>
                <a:t>x</a:t>
              </a:r>
              <a:endParaRPr lang="en-US" sz="80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67844" y="6021288"/>
              <a:ext cx="138852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0" dirty="0" smtClean="0">
                  <a:latin typeface="Comic Sans MS" pitchFamily="66" charset="0"/>
                </a:rPr>
                <a:t>“comp”</a:t>
              </a:r>
              <a:endParaRPr lang="en-US" sz="3000" b="0" dirty="0">
                <a:latin typeface="Comic Sans MS" pitchFamily="66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72000" y="4581128"/>
            <a:ext cx="1975221" cy="1395447"/>
            <a:chOff x="4572000" y="4833156"/>
            <a:chExt cx="1975221" cy="1395447"/>
          </a:xfrm>
        </p:grpSpPr>
        <p:sp>
          <p:nvSpPr>
            <p:cNvPr id="9" name="TextBox 8"/>
            <p:cNvSpPr txBox="1"/>
            <p:nvPr/>
          </p:nvSpPr>
          <p:spPr>
            <a:xfrm>
              <a:off x="5652120" y="4905164"/>
              <a:ext cx="790601" cy="132343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8000" dirty="0" smtClean="0">
                  <a:solidFill>
                    <a:srgbClr val="C00000"/>
                  </a:solidFill>
                  <a:latin typeface="Comic Sans MS" pitchFamily="66" charset="0"/>
                </a:rPr>
                <a:t>x</a:t>
              </a:r>
              <a:endParaRPr lang="en-US" sz="80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0" y="4833156"/>
              <a:ext cx="19752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0" dirty="0" smtClean="0">
                  <a:latin typeface="Comic Sans MS" pitchFamily="66" charset="0"/>
                </a:rPr>
                <a:t>“proposal”</a:t>
              </a:r>
              <a:endParaRPr lang="en-US" sz="3000" b="0" dirty="0">
                <a:latin typeface="Comic Sans MS" pitchFamily="66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76256" y="4581128"/>
            <a:ext cx="1927131" cy="1562110"/>
            <a:chOff x="6876256" y="4833156"/>
            <a:chExt cx="1927131" cy="1562110"/>
          </a:xfrm>
        </p:grpSpPr>
        <p:sp>
          <p:nvSpPr>
            <p:cNvPr id="10" name="TextBox 9"/>
            <p:cNvSpPr txBox="1"/>
            <p:nvPr/>
          </p:nvSpPr>
          <p:spPr>
            <a:xfrm>
              <a:off x="7164288" y="4833156"/>
              <a:ext cx="790601" cy="132343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8000" dirty="0" smtClean="0">
                  <a:solidFill>
                    <a:srgbClr val="C00000"/>
                  </a:solidFill>
                  <a:latin typeface="Comic Sans MS" pitchFamily="66" charset="0"/>
                </a:rPr>
                <a:t>x</a:t>
              </a:r>
              <a:endParaRPr lang="en-US" sz="80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76256" y="5841268"/>
              <a:ext cx="192713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0" dirty="0" smtClean="0">
                  <a:latin typeface="Comic Sans MS" pitchFamily="66" charset="0"/>
                </a:rPr>
                <a:t>“defense”</a:t>
              </a:r>
              <a:endParaRPr lang="en-US" sz="3000" b="0" dirty="0">
                <a:latin typeface="Comic Sans MS" pitchFamily="66" charset="0"/>
              </a:endParaRPr>
            </a:p>
          </p:txBody>
        </p:sp>
      </p:grpSp>
      <p:sp>
        <p:nvSpPr>
          <p:cNvPr id="19" name="Right Arrow 18"/>
          <p:cNvSpPr/>
          <p:nvPr/>
        </p:nvSpPr>
        <p:spPr bwMode="auto">
          <a:xfrm>
            <a:off x="917594" y="6309320"/>
            <a:ext cx="1602178" cy="198022"/>
          </a:xfrm>
          <a:prstGeom prst="rightArrow">
            <a:avLst>
              <a:gd name="adj1" fmla="val 50000"/>
              <a:gd name="adj2" fmla="val 90998"/>
            </a:avLst>
          </a:prstGeom>
          <a:pattFill prst="pct80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2519772" y="6309320"/>
            <a:ext cx="1728192" cy="198022"/>
          </a:xfrm>
          <a:prstGeom prst="rightArrow">
            <a:avLst>
              <a:gd name="adj1" fmla="val 50000"/>
              <a:gd name="adj2" fmla="val 90998"/>
            </a:avLst>
          </a:prstGeom>
          <a:pattFill prst="pct80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4257800" y="6323258"/>
            <a:ext cx="1792959" cy="198022"/>
          </a:xfrm>
          <a:prstGeom prst="rightArrow">
            <a:avLst>
              <a:gd name="adj1" fmla="val 50000"/>
              <a:gd name="adj2" fmla="val 90998"/>
            </a:avLst>
          </a:prstGeom>
          <a:pattFill prst="pct80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6050759" y="6323258"/>
            <a:ext cx="1689593" cy="198022"/>
          </a:xfrm>
          <a:prstGeom prst="rightArrow">
            <a:avLst>
              <a:gd name="adj1" fmla="val 50000"/>
              <a:gd name="adj2" fmla="val 90998"/>
            </a:avLst>
          </a:prstGeom>
          <a:pattFill prst="pct80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2030" y="6422269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66FF"/>
                </a:solidFill>
                <a:latin typeface="Comic Sans MS" pitchFamily="66" charset="0"/>
              </a:rPr>
              <a:t>1~1.5 yrs.</a:t>
            </a:r>
            <a:endParaRPr lang="en-US" sz="2000" b="0" dirty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17046" y="6417332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66FF"/>
                </a:solidFill>
                <a:latin typeface="Comic Sans MS" pitchFamily="66" charset="0"/>
              </a:rPr>
              <a:t>&lt;1.5 yrs.</a:t>
            </a:r>
            <a:endParaRPr lang="en-US" sz="2000" b="0" dirty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81985" y="6417332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66FF"/>
                </a:solidFill>
                <a:latin typeface="Comic Sans MS" pitchFamily="66" charset="0"/>
              </a:rPr>
              <a:t>&lt;2 yrs.</a:t>
            </a:r>
            <a:endParaRPr lang="en-US" sz="2000" b="0" dirty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2160" y="6417332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66FF"/>
                </a:solidFill>
                <a:latin typeface="Comic Sans MS" pitchFamily="66" charset="0"/>
              </a:rPr>
              <a:t>8 mos.~? yrs.</a:t>
            </a:r>
            <a:endParaRPr lang="en-US" sz="2000" b="0" dirty="0">
              <a:solidFill>
                <a:srgbClr val="00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/>
      <p:bldP spid="23" grpId="1"/>
      <p:bldP spid="24" grpId="0"/>
      <p:bldP spid="24" grpId="1"/>
      <p:bldP spid="25" grpId="0"/>
      <p:bldP spid="25" grpId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At least 72 credits</a:t>
            </a:r>
          </a:p>
          <a:p>
            <a:pPr lvl="1"/>
            <a:r>
              <a:rPr lang="en-US" dirty="0" smtClean="0"/>
              <a:t>Formal coursework</a:t>
            </a:r>
          </a:p>
          <a:p>
            <a:pPr lvl="1"/>
            <a:r>
              <a:rPr lang="en-US" dirty="0" smtClean="0"/>
              <a:t>Independent study</a:t>
            </a:r>
          </a:p>
          <a:p>
            <a:pPr lvl="1"/>
            <a:r>
              <a:rPr lang="en-US" dirty="0" smtClean="0"/>
              <a:t>Directed study</a:t>
            </a:r>
          </a:p>
          <a:p>
            <a:pPr lvl="1"/>
            <a:r>
              <a:rPr lang="en-US" dirty="0" smtClean="0"/>
              <a:t>Dissertation research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12 required courses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Four courses, one from each foundation area</a:t>
            </a:r>
            <a:r>
              <a:rPr lang="en-US" dirty="0" smtClean="0"/>
              <a:t> (next slide)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CS2001 &amp; CS2002 </a:t>
            </a:r>
            <a:r>
              <a:rPr lang="en-US" dirty="0" smtClean="0"/>
              <a:t>(next </a:t>
            </a:r>
            <a:r>
              <a:rPr lang="en-US" dirty="0" err="1" smtClean="0"/>
              <a:t>next</a:t>
            </a:r>
            <a:r>
              <a:rPr lang="en-US" dirty="0" smtClean="0"/>
              <a:t> slide)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Six additional (eligible) CSD graduate courses</a:t>
            </a:r>
            <a:r>
              <a:rPr lang="en-US" dirty="0" smtClean="0"/>
              <a:t>, incl. at least two at the </a:t>
            </a:r>
            <a:r>
              <a:rPr lang="en-US" dirty="0" smtClean="0"/>
              <a:t>3000-level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New: CS2003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“Foundation” course req.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Pass one course from four foundation areas:</a:t>
            </a:r>
          </a:p>
          <a:p>
            <a:pPr lvl="1"/>
            <a:r>
              <a:rPr lang="en-US" dirty="0" smtClean="0"/>
              <a:t>Architecture </a:t>
            </a:r>
            <a:r>
              <a:rPr lang="en-US" dirty="0"/>
              <a:t>&amp; Compiler (</a:t>
            </a:r>
            <a:r>
              <a:rPr lang="en-US" dirty="0" smtClean="0"/>
              <a:t>CS2410</a:t>
            </a:r>
            <a:r>
              <a:rPr lang="en-US" dirty="0"/>
              <a:t>, </a:t>
            </a:r>
            <a:r>
              <a:rPr lang="en-US" dirty="0" smtClean="0"/>
              <a:t>CS2210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Operating Systems &amp; Networks (</a:t>
            </a:r>
            <a:r>
              <a:rPr lang="en-US" dirty="0" smtClean="0"/>
              <a:t>CS2510</a:t>
            </a:r>
            <a:r>
              <a:rPr lang="en-US" dirty="0"/>
              <a:t>, </a:t>
            </a:r>
            <a:r>
              <a:rPr lang="en-US" dirty="0" smtClean="0"/>
              <a:t>CS2520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Artificial Intelligence &amp; Database Systems (</a:t>
            </a:r>
            <a:r>
              <a:rPr lang="en-US" dirty="0" smtClean="0"/>
              <a:t>CS2710</a:t>
            </a:r>
            <a:r>
              <a:rPr lang="en-US" dirty="0"/>
              <a:t>, </a:t>
            </a:r>
            <a:r>
              <a:rPr lang="en-US" dirty="0" smtClean="0"/>
              <a:t>CS2550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Theory &amp; Algorithms (</a:t>
            </a:r>
            <a:r>
              <a:rPr lang="en-US" dirty="0" smtClean="0"/>
              <a:t>CS2110</a:t>
            </a:r>
            <a:r>
              <a:rPr lang="en-US" dirty="0"/>
              <a:t>, </a:t>
            </a:r>
            <a:r>
              <a:rPr lang="en-US" dirty="0" smtClean="0"/>
              <a:t>CS2150</a:t>
            </a:r>
            <a:r>
              <a:rPr lang="en-US" dirty="0"/>
              <a:t>)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Must </a:t>
            </a:r>
            <a:r>
              <a:rPr lang="en-US" dirty="0">
                <a:solidFill>
                  <a:srgbClr val="C00000"/>
                </a:solidFill>
              </a:rPr>
              <a:t>obtain B or </a:t>
            </a:r>
            <a:r>
              <a:rPr lang="en-US" dirty="0" smtClean="0">
                <a:solidFill>
                  <a:srgbClr val="C00000"/>
                </a:solidFill>
              </a:rPr>
              <a:t>higher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Pass foundation courses within </a:t>
            </a:r>
            <a:r>
              <a:rPr lang="en-US" dirty="0">
                <a:solidFill>
                  <a:srgbClr val="C00000"/>
                </a:solidFill>
              </a:rPr>
              <a:t>4 </a:t>
            </a:r>
            <a:r>
              <a:rPr lang="en-US" dirty="0" smtClean="0">
                <a:solidFill>
                  <a:srgbClr val="C00000"/>
                </a:solidFill>
              </a:rPr>
              <a:t>semesters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Be aware of how often and when each course is typically offered!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47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CS2001 &amp; CS2002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CS2001</a:t>
            </a:r>
            <a:r>
              <a:rPr lang="en-US" dirty="0" smtClean="0"/>
              <a:t>: A gentle (or tough?) introduction to grad research &amp; our program</a:t>
            </a:r>
          </a:p>
          <a:p>
            <a:pPr lvl="1"/>
            <a:r>
              <a:rPr lang="en-US" dirty="0" smtClean="0"/>
              <a:t>First few meetings will focus on research methods and dept. research infrastructure</a:t>
            </a:r>
          </a:p>
          <a:p>
            <a:pPr lvl="1"/>
            <a:r>
              <a:rPr lang="en-US" dirty="0" smtClean="0"/>
              <a:t>Then each faculty member will visit the class to discuss his/her research agendas </a:t>
            </a:r>
          </a:p>
          <a:p>
            <a:pPr lvl="1"/>
            <a:r>
              <a:rPr lang="en-US" dirty="0" smtClean="0"/>
              <a:t>An assignment may be given each week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CS2002</a:t>
            </a:r>
            <a:r>
              <a:rPr lang="en-US" dirty="0" smtClean="0"/>
              <a:t>: Work with two faculty members of interest</a:t>
            </a:r>
          </a:p>
          <a:p>
            <a:pPr lvl="1"/>
            <a:r>
              <a:rPr lang="en-US" dirty="0" smtClean="0"/>
              <a:t>To find interesting research directions</a:t>
            </a:r>
          </a:p>
          <a:p>
            <a:pPr lvl="1"/>
            <a:r>
              <a:rPr lang="en-US" dirty="0" smtClean="0"/>
              <a:t>To find a faculty advisor(s)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Expectation: take these two courses in year 1</a:t>
            </a:r>
            <a:endParaRPr lang="en-US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umnst777 BT"/>
        <a:ea typeface="굴림"/>
        <a:cs typeface=""/>
      </a:majorFont>
      <a:minorFont>
        <a:latin typeface="Humnst777 BT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nst777 BT" pitchFamily="34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nst777 BT" pitchFamily="34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69348</TotalTime>
  <Words>1578</Words>
  <Application>Microsoft Office PowerPoint</Application>
  <PresentationFormat>Letter Paper (8.5x11 in)</PresentationFormat>
  <Paragraphs>238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Humnst777 BT</vt:lpstr>
      <vt:lpstr>Aldine721 Lt BT</vt:lpstr>
      <vt:lpstr>Comic Sans MS</vt:lpstr>
      <vt:lpstr>굴림</vt:lpstr>
      <vt:lpstr>Wingdings</vt:lpstr>
      <vt:lpstr>기본 디자인</vt:lpstr>
      <vt:lpstr>CSD Graduate Program at</vt:lpstr>
      <vt:lpstr>GPEC: Graduate Programs and Examinations Committee</vt:lpstr>
      <vt:lpstr>Remember!</vt:lpstr>
      <vt:lpstr>MS program</vt:lpstr>
      <vt:lpstr>MS program, cont’d</vt:lpstr>
      <vt:lpstr>Journey of a PhD student</vt:lpstr>
      <vt:lpstr>PhD program</vt:lpstr>
      <vt:lpstr>“Foundation” course req.</vt:lpstr>
      <vt:lpstr>CS2001 &amp; CS2002</vt:lpstr>
      <vt:lpstr>CS2003 (New!)</vt:lpstr>
      <vt:lpstr>Transferring courses</vt:lpstr>
      <vt:lpstr>Prelim</vt:lpstr>
      <vt:lpstr>Comp. (oral)</vt:lpstr>
      <vt:lpstr>Proposal &amp; defense</vt:lpstr>
      <vt:lpstr>Advising</vt:lpstr>
      <vt:lpstr>Int’l students</vt:lpstr>
      <vt:lpstr>Reg. &amp; statute of limitations</vt:lpstr>
      <vt:lpstr>Financial aid</vt:lpstr>
      <vt:lpstr>Financial aid</vt:lpstr>
      <vt:lpstr>Grad committees</vt:lpstr>
      <vt:lpstr>GPEC</vt:lpstr>
      <vt:lpstr>Your responsibilities…</vt:lpstr>
      <vt:lpstr>CS Graduate Program at</vt:lpstr>
      <vt:lpstr>Journey of a grad student</vt:lpstr>
    </vt:vector>
  </TitlesOfParts>
  <Company>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CS0447 Computer Organization &amp; Assembly Language</dc:title>
  <dc:creator>Sangyeun Cho</dc:creator>
  <cp:lastModifiedBy>litman</cp:lastModifiedBy>
  <cp:revision>2283</cp:revision>
  <dcterms:created xsi:type="dcterms:W3CDTF">2004-08-26T11:50:37Z</dcterms:created>
  <dcterms:modified xsi:type="dcterms:W3CDTF">2013-08-19T20:49:43Z</dcterms:modified>
</cp:coreProperties>
</file>