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9" r:id="rId3"/>
    <p:sldId id="288" r:id="rId4"/>
    <p:sldId id="267" r:id="rId5"/>
    <p:sldId id="272" r:id="rId6"/>
    <p:sldId id="264" r:id="rId7"/>
    <p:sldId id="273" r:id="rId8"/>
    <p:sldId id="266" r:id="rId9"/>
    <p:sldId id="290" r:id="rId10"/>
    <p:sldId id="265" r:id="rId11"/>
    <p:sldId id="270" r:id="rId12"/>
    <p:sldId id="286" r:id="rId13"/>
    <p:sldId id="278" r:id="rId14"/>
    <p:sldId id="283" r:id="rId15"/>
    <p:sldId id="274" r:id="rId16"/>
    <p:sldId id="275" r:id="rId17"/>
    <p:sldId id="27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0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120" y="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4B05D-54A1-4EF9-A2CC-9DF71D0A3414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54C6B-71B2-4257-BE72-66D34F33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0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3-5 minutes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54C6B-71B2-4257-BE72-66D34F336C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7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is AI today in </a:t>
            </a:r>
            <a:r>
              <a:rPr lang="en-US" dirty="0" err="1" smtClean="0"/>
              <a:t>r&amp;d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How</a:t>
            </a:r>
            <a:r>
              <a:rPr lang="en-US" baseline="0" dirty="0" smtClean="0"/>
              <a:t> will it transform technology?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54C6B-71B2-4257-BE72-66D34F336C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9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44B29F7-FDAF-1746-A683-1A25139BE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7C70344-A5C4-3948-86A1-54C7DF74DB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44739" cy="5200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E23B34F-BF13-BA44-A9DE-D41DA6943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1155872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9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05" y="280086"/>
            <a:ext cx="3142414" cy="1262964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8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7FE075-03B1-DD4E-87E4-E09C192AC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B7532FD-DAED-2742-9759-8131467354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D392438-59B4-8441-B464-30240E3D4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44739" cy="5200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C40B9C3-26BB-5743-AE45-55A2C2BCF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6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C1ABE1B-87F5-2046-92A1-E92BA1BA1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FBC5C5E-7052-604D-91DA-8FCB4F91A8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739911-0569-9C41-B066-03CD700AFE0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5" r:id="rId12"/>
    <p:sldLayoutId id="2147483669" r:id="rId13"/>
    <p:sldLayoutId id="2147483670" r:id="rId14"/>
    <p:sldLayoutId id="214748367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8862"/>
            <a:ext cx="9144000" cy="1758553"/>
          </a:xfrm>
        </p:spPr>
        <p:txBody>
          <a:bodyPr/>
          <a:lstStyle/>
          <a:p>
            <a:r>
              <a:rPr lang="en-US" dirty="0" smtClean="0"/>
              <a:t>AI in Education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600" dirty="0"/>
              <a:t>a</a:t>
            </a:r>
            <a:r>
              <a:rPr lang="en-US" sz="3600" dirty="0" smtClean="0"/>
              <a:t> Natural Language Processing Perspective)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610" y="2312908"/>
            <a:ext cx="8515350" cy="124182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Dr. Diane </a:t>
            </a:r>
            <a:r>
              <a:rPr lang="en-US" dirty="0" err="1" smtClean="0"/>
              <a:t>Litman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Professor, Computer Science</a:t>
            </a:r>
          </a:p>
          <a:p>
            <a:r>
              <a:rPr lang="en-US" dirty="0" smtClean="0"/>
              <a:t>Senior Scientist, Learning Research &amp; Development Center</a:t>
            </a:r>
          </a:p>
          <a:p>
            <a:r>
              <a:rPr lang="en-US" dirty="0" smtClean="0"/>
              <a:t>Co-Director, Intelligent Systems Program</a:t>
            </a:r>
          </a:p>
        </p:txBody>
      </p:sp>
    </p:spTree>
    <p:extLst>
      <p:ext uri="{BB962C8B-B14F-4D97-AF65-F5344CB8AC3E}">
        <p14:creationId xmlns:p14="http://schemas.microsoft.com/office/powerpoint/2010/main" val="5544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ArgRewrite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1120140"/>
            <a:ext cx="8618220" cy="3512583"/>
          </a:xfrm>
        </p:spPr>
        <p:txBody>
          <a:bodyPr/>
          <a:lstStyle/>
          <a:p>
            <a:r>
              <a:rPr lang="en-US" dirty="0" smtClean="0"/>
              <a:t>A Web-based Revision Assistant for Argumentative Writing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Being used in Pitt undergraduate psychology and CS classes</a:t>
            </a:r>
          </a:p>
          <a:p>
            <a:pPr lvl="1"/>
            <a:r>
              <a:rPr lang="en-US" dirty="0" smtClean="0"/>
              <a:t>Based on “revision analysis” AI technology</a:t>
            </a:r>
            <a:endParaRPr lang="en-US" dirty="0"/>
          </a:p>
        </p:txBody>
      </p:sp>
      <p:pic>
        <p:nvPicPr>
          <p:cNvPr id="1026" name="Picture 2" descr="https://petal-cs-pitt.github.io/images/sponsors/nsf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364744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" y="78557"/>
            <a:ext cx="9095698" cy="4554166"/>
          </a:xfrm>
        </p:spPr>
      </p:pic>
    </p:spTree>
    <p:extLst>
      <p:ext uri="{BB962C8B-B14F-4D97-AF65-F5344CB8AC3E}">
        <p14:creationId xmlns:p14="http://schemas.microsoft.com/office/powerpoint/2010/main" val="32326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r>
              <a:rPr lang="en-US" dirty="0" smtClean="0"/>
              <a:t>Further information</a:t>
            </a:r>
          </a:p>
          <a:p>
            <a:pPr lvl="1"/>
            <a:r>
              <a:rPr lang="en-US" dirty="0"/>
              <a:t>people.cs.pitt.edu/~</a:t>
            </a:r>
            <a:r>
              <a:rPr lang="en-US" dirty="0" err="1"/>
              <a:t>litman</a:t>
            </a:r>
            <a:r>
              <a:rPr lang="en-US" dirty="0" smtClean="0"/>
              <a:t>/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47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4310"/>
            <a:ext cx="9029700" cy="822960"/>
          </a:xfrm>
        </p:spPr>
        <p:txBody>
          <a:bodyPr/>
          <a:lstStyle/>
          <a:p>
            <a:r>
              <a:rPr lang="en-US" altLang="en-US" sz="3200" dirty="0" smtClean="0"/>
              <a:t>Example: Adaptive dialogue (based on </a:t>
            </a:r>
            <a:r>
              <a:rPr lang="en-US" altLang="en-US" sz="3200" i="1" dirty="0" smtClean="0"/>
              <a:t>what</a:t>
            </a:r>
            <a:r>
              <a:rPr lang="en-US" altLang="en-US" sz="3200" dirty="0" smtClean="0"/>
              <a:t> students say, and </a:t>
            </a:r>
            <a:r>
              <a:rPr lang="en-US" altLang="en-US" sz="3200" i="1" dirty="0" smtClean="0"/>
              <a:t>how</a:t>
            </a:r>
            <a:r>
              <a:rPr lang="en-US" altLang="en-US" sz="3200" dirty="0" smtClean="0"/>
              <a:t> they say it)</a:t>
            </a:r>
            <a:endParaRPr lang="en-US" altLang="en-US" sz="3200" dirty="0"/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" y="1291590"/>
            <a:ext cx="8709660" cy="35433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GB" altLang="en-US" sz="1875" b="1" dirty="0" smtClean="0"/>
              <a:t>SYSTEM</a:t>
            </a:r>
            <a:r>
              <a:rPr lang="en-GB" altLang="en-US" sz="1875" dirty="0" smtClean="0"/>
              <a:t>: </a:t>
            </a:r>
            <a:r>
              <a:rPr lang="en-US" altLang="en-US" sz="1875" dirty="0" smtClean="0"/>
              <a:t>What </a:t>
            </a:r>
            <a:r>
              <a:rPr lang="en-US" altLang="en-US" sz="1875" dirty="0"/>
              <a:t>else do you need to know to find the box‘s acceleration?</a:t>
            </a:r>
            <a:endParaRPr lang="en-GB" altLang="en-US" sz="1875" dirty="0"/>
          </a:p>
          <a:p>
            <a:pPr>
              <a:spcBef>
                <a:spcPts val="150"/>
              </a:spcBef>
              <a:buNone/>
            </a:pPr>
            <a:r>
              <a:rPr lang="en-GB" altLang="en-US" sz="1875" b="1" dirty="0">
                <a:solidFill>
                  <a:srgbClr val="FF0000"/>
                </a:solidFill>
              </a:rPr>
              <a:t>Student</a:t>
            </a:r>
            <a:r>
              <a:rPr lang="en-GB" altLang="en-US" sz="1875" dirty="0">
                <a:solidFill>
                  <a:srgbClr val="FF0000"/>
                </a:solidFill>
              </a:rPr>
              <a:t>: the direction	 </a:t>
            </a:r>
            <a:r>
              <a:rPr lang="en-GB" altLang="en-US" sz="1875" dirty="0" smtClean="0">
                <a:solidFill>
                  <a:srgbClr val="FF0000"/>
                </a:solidFill>
              </a:rPr>
              <a:t>	</a:t>
            </a:r>
            <a:r>
              <a:rPr lang="en-GB" altLang="en-US" sz="1875" b="1" i="1" dirty="0" smtClean="0">
                <a:solidFill>
                  <a:srgbClr val="FF0000"/>
                </a:solidFill>
              </a:rPr>
              <a:t>[</a:t>
            </a:r>
            <a:r>
              <a:rPr lang="en-GB" altLang="en-US" sz="1875" b="1" i="1" dirty="0">
                <a:solidFill>
                  <a:srgbClr val="FF0000"/>
                </a:solidFill>
              </a:rPr>
              <a:t>UNCERTAIN]</a:t>
            </a:r>
            <a:r>
              <a:rPr lang="en-GB" altLang="en-US" sz="1875" i="1" dirty="0">
                <a:solidFill>
                  <a:srgbClr val="FF33CC"/>
                </a:solidFill>
              </a:rPr>
              <a:t>   </a:t>
            </a:r>
            <a:endParaRPr lang="en-GB" altLang="en-US" sz="1875" i="1" dirty="0" smtClean="0">
              <a:solidFill>
                <a:srgbClr val="FF33CC"/>
              </a:solidFill>
            </a:endParaRPr>
          </a:p>
          <a:p>
            <a:pPr>
              <a:spcBef>
                <a:spcPts val="150"/>
              </a:spcBef>
              <a:buNone/>
            </a:pPr>
            <a:r>
              <a:rPr lang="en-GB" altLang="en-US" sz="1875" i="1" dirty="0" smtClean="0">
                <a:solidFill>
                  <a:srgbClr val="FF33CC"/>
                </a:solidFill>
              </a:rPr>
              <a:t>  </a:t>
            </a:r>
            <a:endParaRPr lang="en-GB" altLang="en-US" sz="1875" b="1" i="1" dirty="0">
              <a:solidFill>
                <a:schemeClr val="bg2"/>
              </a:solidFill>
            </a:endParaRPr>
          </a:p>
          <a:p>
            <a:pPr>
              <a:spcBef>
                <a:spcPts val="150"/>
              </a:spcBef>
              <a:buNone/>
            </a:pPr>
            <a:r>
              <a:rPr lang="en-GB" altLang="en-US" sz="1875" b="1" dirty="0" smtClean="0"/>
              <a:t>SYSTEM </a:t>
            </a:r>
            <a:r>
              <a:rPr lang="en-GB" altLang="en-US" sz="1875" dirty="0"/>
              <a:t>: </a:t>
            </a:r>
            <a:r>
              <a:rPr lang="en-US" altLang="en-US" sz="1875" dirty="0"/>
              <a:t>If you see a body accelerate, what caused that acceleration?</a:t>
            </a:r>
            <a:endParaRPr lang="en-GB" altLang="en-US" sz="1875" dirty="0"/>
          </a:p>
          <a:p>
            <a:pPr>
              <a:spcBef>
                <a:spcPts val="150"/>
              </a:spcBef>
              <a:buNone/>
            </a:pPr>
            <a:r>
              <a:rPr lang="en-GB" altLang="en-US" sz="1875" b="1" dirty="0">
                <a:solidFill>
                  <a:srgbClr val="FF0000"/>
                </a:solidFill>
              </a:rPr>
              <a:t>Student</a:t>
            </a:r>
            <a:r>
              <a:rPr lang="en-GB" altLang="en-US" sz="1875" dirty="0">
                <a:solidFill>
                  <a:srgbClr val="FF0000"/>
                </a:solidFill>
              </a:rPr>
              <a:t>: force 			</a:t>
            </a:r>
            <a:r>
              <a:rPr lang="en-GB" altLang="en-US" sz="1875" b="1" i="1" dirty="0">
                <a:solidFill>
                  <a:srgbClr val="FF0000"/>
                </a:solidFill>
              </a:rPr>
              <a:t>[CERTAIN]</a:t>
            </a:r>
            <a:r>
              <a:rPr lang="en-GB" altLang="en-US" sz="1875" i="1" dirty="0">
                <a:solidFill>
                  <a:srgbClr val="FF33CC"/>
                </a:solidFill>
              </a:rPr>
              <a:t>    </a:t>
            </a:r>
            <a:endParaRPr lang="en-GB" altLang="en-US" sz="1875" i="1" dirty="0" smtClean="0">
              <a:solidFill>
                <a:srgbClr val="FF33CC"/>
              </a:solidFill>
            </a:endParaRPr>
          </a:p>
          <a:p>
            <a:pPr>
              <a:spcBef>
                <a:spcPts val="150"/>
              </a:spcBef>
              <a:buNone/>
            </a:pPr>
            <a:endParaRPr lang="en-GB" altLang="en-US" sz="1875" b="1" i="1" dirty="0">
              <a:solidFill>
                <a:schemeClr val="bg2"/>
              </a:solidFill>
            </a:endParaRPr>
          </a:p>
          <a:p>
            <a:pPr>
              <a:spcBef>
                <a:spcPts val="150"/>
              </a:spcBef>
              <a:buNone/>
            </a:pPr>
            <a:r>
              <a:rPr lang="en-GB" altLang="en-US" sz="1875" b="1" dirty="0" smtClean="0"/>
              <a:t>SYSTEM </a:t>
            </a:r>
            <a:r>
              <a:rPr lang="en-GB" altLang="en-US" sz="1875" dirty="0"/>
              <a:t>: </a:t>
            </a:r>
            <a:r>
              <a:rPr lang="en-US" altLang="en-US" sz="1875" dirty="0"/>
              <a:t>Good job.  Say there is only one force acting on the box. How is this force, the box's mass, and its acceleration related?</a:t>
            </a:r>
            <a:endParaRPr lang="en-GB" altLang="en-US" sz="1875" b="1" dirty="0"/>
          </a:p>
          <a:p>
            <a:pPr>
              <a:spcBef>
                <a:spcPts val="150"/>
              </a:spcBef>
              <a:buNone/>
            </a:pPr>
            <a:r>
              <a:rPr lang="en-GB" altLang="en-US" sz="1875" b="1" dirty="0">
                <a:solidFill>
                  <a:srgbClr val="FF0000"/>
                </a:solidFill>
              </a:rPr>
              <a:t>Student</a:t>
            </a:r>
            <a:r>
              <a:rPr lang="en-GB" altLang="en-US" sz="1875" dirty="0">
                <a:solidFill>
                  <a:srgbClr val="FF0000"/>
                </a:solidFill>
              </a:rPr>
              <a:t>: velocity 		</a:t>
            </a:r>
            <a:r>
              <a:rPr lang="en-GB" altLang="en-US" sz="1875" dirty="0" smtClean="0">
                <a:solidFill>
                  <a:srgbClr val="FF0000"/>
                </a:solidFill>
              </a:rPr>
              <a:t>	</a:t>
            </a:r>
            <a:r>
              <a:rPr lang="en-GB" altLang="en-US" sz="1875" b="1" i="1" dirty="0" smtClean="0">
                <a:solidFill>
                  <a:srgbClr val="FF0000"/>
                </a:solidFill>
              </a:rPr>
              <a:t>[</a:t>
            </a:r>
            <a:r>
              <a:rPr lang="en-GB" altLang="en-US" sz="1875" b="1" i="1" dirty="0">
                <a:solidFill>
                  <a:srgbClr val="FF0000"/>
                </a:solidFill>
              </a:rPr>
              <a:t>UNCERTAIN]</a:t>
            </a:r>
            <a:r>
              <a:rPr lang="en-GB" altLang="en-US" sz="1875" i="1" dirty="0">
                <a:solidFill>
                  <a:srgbClr val="FF33CC"/>
                </a:solidFill>
              </a:rPr>
              <a:t> </a:t>
            </a:r>
            <a:endParaRPr lang="en-GB" altLang="en-US" sz="1875" i="1" dirty="0" smtClean="0">
              <a:solidFill>
                <a:srgbClr val="FF33CC"/>
              </a:solidFill>
            </a:endParaRPr>
          </a:p>
          <a:p>
            <a:pPr>
              <a:spcBef>
                <a:spcPts val="150"/>
              </a:spcBef>
              <a:buNone/>
            </a:pPr>
            <a:endParaRPr lang="en-GB" altLang="en-US" sz="1875" b="1" i="1" dirty="0">
              <a:solidFill>
                <a:schemeClr val="bg2"/>
              </a:solidFill>
            </a:endParaRPr>
          </a:p>
          <a:p>
            <a:pPr>
              <a:spcBef>
                <a:spcPts val="150"/>
              </a:spcBef>
              <a:buNone/>
            </a:pPr>
            <a:r>
              <a:rPr lang="en-GB" altLang="en-US" sz="1875" b="1" dirty="0" smtClean="0"/>
              <a:t>SYSTEM </a:t>
            </a:r>
            <a:r>
              <a:rPr lang="en-GB" altLang="en-US" sz="1875" dirty="0"/>
              <a:t>: </a:t>
            </a:r>
            <a:r>
              <a:rPr lang="en-US" altLang="en-US" sz="1875" dirty="0"/>
              <a:t>Could you please repeat that?</a:t>
            </a:r>
            <a:endParaRPr lang="en-GB" altLang="en-US" sz="1875" b="1" dirty="0"/>
          </a:p>
          <a:p>
            <a:pPr>
              <a:spcBef>
                <a:spcPts val="150"/>
              </a:spcBef>
              <a:buNone/>
            </a:pPr>
            <a:r>
              <a:rPr lang="en-GB" altLang="en-US" sz="1875" b="1" dirty="0">
                <a:solidFill>
                  <a:srgbClr val="FF0000"/>
                </a:solidFill>
              </a:rPr>
              <a:t>Student</a:t>
            </a:r>
            <a:r>
              <a:rPr lang="en-GB" altLang="en-US" sz="1875" dirty="0">
                <a:solidFill>
                  <a:srgbClr val="FF0000"/>
                </a:solidFill>
              </a:rPr>
              <a:t>: </a:t>
            </a:r>
            <a:r>
              <a:rPr lang="en-US" altLang="en-US" sz="1875" dirty="0">
                <a:solidFill>
                  <a:srgbClr val="FF0000"/>
                </a:solidFill>
              </a:rPr>
              <a:t>velocity 		</a:t>
            </a:r>
            <a:r>
              <a:rPr lang="en-US" altLang="en-US" sz="1875" dirty="0" smtClean="0">
                <a:solidFill>
                  <a:srgbClr val="FF0000"/>
                </a:solidFill>
              </a:rPr>
              <a:t>	</a:t>
            </a:r>
            <a:r>
              <a:rPr lang="en-US" altLang="en-US" sz="1875" b="1" i="1" dirty="0" smtClean="0">
                <a:solidFill>
                  <a:srgbClr val="FF0000"/>
                </a:solidFill>
              </a:rPr>
              <a:t>[</a:t>
            </a:r>
            <a:r>
              <a:rPr lang="en-GB" altLang="en-US" sz="1875" b="1" i="1" dirty="0">
                <a:solidFill>
                  <a:srgbClr val="FF0000"/>
                </a:solidFill>
              </a:rPr>
              <a:t>ANNOYED]</a:t>
            </a:r>
          </a:p>
          <a:p>
            <a:pPr lvl="1">
              <a:buFontTx/>
              <a:buChar char="•"/>
            </a:pPr>
            <a:endParaRPr lang="en-US" altLang="en-US" sz="900" dirty="0">
              <a:solidFill>
                <a:srgbClr val="FF0000"/>
              </a:solidFill>
            </a:endParaRPr>
          </a:p>
        </p:txBody>
      </p:sp>
      <p:pic>
        <p:nvPicPr>
          <p:cNvPr id="2" name="HCexSIG89-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95260" y="3562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5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t="13971" r="5649" b="22286"/>
          <a:stretch/>
        </p:blipFill>
        <p:spPr bwMode="auto">
          <a:xfrm>
            <a:off x="1337310" y="205740"/>
            <a:ext cx="6655665" cy="4426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87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69" y="90812"/>
            <a:ext cx="6423661" cy="4540503"/>
          </a:xfrm>
        </p:spPr>
      </p:pic>
    </p:spTree>
    <p:extLst>
      <p:ext uri="{BB962C8B-B14F-4D97-AF65-F5344CB8AC3E}">
        <p14:creationId xmlns:p14="http://schemas.microsoft.com/office/powerpoint/2010/main" val="7607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58" y="91441"/>
            <a:ext cx="7329972" cy="4497038"/>
          </a:xfrm>
        </p:spPr>
      </p:pic>
    </p:spTree>
    <p:extLst>
      <p:ext uri="{BB962C8B-B14F-4D97-AF65-F5344CB8AC3E}">
        <p14:creationId xmlns:p14="http://schemas.microsoft.com/office/powerpoint/2010/main" val="36455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448"/>
            <a:ext cx="7738110" cy="4521079"/>
          </a:xfrm>
        </p:spPr>
      </p:pic>
    </p:spTree>
    <p:extLst>
      <p:ext uri="{BB962C8B-B14F-4D97-AF65-F5344CB8AC3E}">
        <p14:creationId xmlns:p14="http://schemas.microsoft.com/office/powerpoint/2010/main" val="37222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148"/>
            <a:ext cx="9144000" cy="880838"/>
          </a:xfrm>
        </p:spPr>
        <p:txBody>
          <a:bodyPr/>
          <a:lstStyle/>
          <a:p>
            <a:pPr algn="ctr"/>
            <a:r>
              <a:rPr lang="en-US" sz="3200" dirty="0" smtClean="0"/>
              <a:t>A </a:t>
            </a:r>
            <a:r>
              <a:rPr lang="en-US" sz="3200" dirty="0"/>
              <a:t>20-Year Community Roadmap for AI Research in the </a:t>
            </a:r>
            <a:r>
              <a:rPr lang="en-US" sz="3200" dirty="0" smtClean="0"/>
              <a:t>US </a:t>
            </a:r>
            <a:r>
              <a:rPr lang="en-US" sz="2800" dirty="0" smtClean="0"/>
              <a:t>[8/19</a:t>
            </a:r>
            <a:r>
              <a:rPr lang="en-US" sz="2800" dirty="0"/>
              <a:t>]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256586"/>
            <a:ext cx="8926830" cy="3263504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Personalized</a:t>
            </a:r>
            <a:r>
              <a:rPr lang="en-US" dirty="0">
                <a:solidFill>
                  <a:srgbClr val="FF0000"/>
                </a:solidFill>
              </a:rPr>
              <a:t>, scalable education support</a:t>
            </a:r>
            <a:r>
              <a:rPr lang="en-US" dirty="0"/>
              <a:t>. Improve the AI knowledge and skills of people who will lose jobs. Training next generation of AI specialists, data scientists, and software engineers</a:t>
            </a:r>
            <a:r>
              <a:rPr lang="en-US" dirty="0" smtClean="0"/>
              <a:t>.”</a:t>
            </a:r>
            <a:r>
              <a:rPr lang="en-US" sz="2800" dirty="0" smtClean="0"/>
              <a:t>   </a:t>
            </a:r>
            <a:endParaRPr lang="en-US" dirty="0"/>
          </a:p>
          <a:p>
            <a:pPr lvl="1"/>
            <a:r>
              <a:rPr lang="en-US" sz="2000" dirty="0" smtClean="0"/>
              <a:t>“In </a:t>
            </a:r>
            <a:r>
              <a:rPr lang="en-US" sz="2000" dirty="0"/>
              <a:t>K-12 classrooms, students use </a:t>
            </a:r>
            <a:r>
              <a:rPr lang="en-US" sz="2000" dirty="0">
                <a:solidFill>
                  <a:srgbClr val="FF0000"/>
                </a:solidFill>
              </a:rPr>
              <a:t>adaptive</a:t>
            </a:r>
            <a:r>
              <a:rPr lang="en-US" sz="2000" dirty="0"/>
              <a:t> reading and math </a:t>
            </a:r>
            <a:r>
              <a:rPr lang="en-US" sz="2000" dirty="0">
                <a:solidFill>
                  <a:srgbClr val="FF0000"/>
                </a:solidFill>
              </a:rPr>
              <a:t>software</a:t>
            </a:r>
            <a:r>
              <a:rPr lang="en-US" sz="2000" dirty="0"/>
              <a:t> from a variety of vendors </a:t>
            </a:r>
            <a:r>
              <a:rPr lang="en-US" sz="2000" dirty="0">
                <a:solidFill>
                  <a:srgbClr val="FF0000"/>
                </a:solidFill>
              </a:rPr>
              <a:t>to receive personalized curricula </a:t>
            </a:r>
            <a:r>
              <a:rPr lang="en-US" sz="2000" dirty="0"/>
              <a:t>tailored to their own progress. </a:t>
            </a:r>
            <a:endParaRPr lang="en-US" sz="2000" dirty="0" smtClean="0"/>
          </a:p>
          <a:p>
            <a:pPr lvl="1"/>
            <a:r>
              <a:rPr lang="en-US" sz="2000" dirty="0" smtClean="0"/>
              <a:t>Teachers </a:t>
            </a:r>
            <a:r>
              <a:rPr lang="en-US" sz="2000" dirty="0"/>
              <a:t>make use of </a:t>
            </a:r>
            <a:r>
              <a:rPr lang="en-US" sz="2000" dirty="0">
                <a:solidFill>
                  <a:srgbClr val="FF0000"/>
                </a:solidFill>
              </a:rPr>
              <a:t>feedback and scoring systems to help grade assignments, </a:t>
            </a:r>
            <a:r>
              <a:rPr lang="en-US" sz="2000" dirty="0"/>
              <a:t>guard against plagiarism, and </a:t>
            </a:r>
            <a:r>
              <a:rPr lang="en-US" sz="2000" dirty="0">
                <a:solidFill>
                  <a:srgbClr val="FF0000"/>
                </a:solidFill>
              </a:rPr>
              <a:t>assess student progress</a:t>
            </a:r>
            <a:r>
              <a:rPr lang="en-US" sz="2000" dirty="0"/>
              <a:t> </a:t>
            </a:r>
            <a:r>
              <a:rPr lang="en-US" sz="2000" dirty="0" smtClean="0"/>
              <a:t>“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30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50018"/>
            <a:ext cx="7886700" cy="880838"/>
          </a:xfrm>
        </p:spPr>
        <p:txBody>
          <a:bodyPr/>
          <a:lstStyle/>
          <a:p>
            <a:r>
              <a:rPr lang="en-US" dirty="0"/>
              <a:t>Current Roadblocks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" y="1014889"/>
            <a:ext cx="7886700" cy="3263504"/>
          </a:xfrm>
        </p:spPr>
        <p:txBody>
          <a:bodyPr/>
          <a:lstStyle/>
          <a:p>
            <a:r>
              <a:rPr lang="en-US" dirty="0"/>
              <a:t>Lack of large-scale text/speech datasets for machine learning (with student outcomes)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for interdisciplinary teams, spanning research to </a:t>
            </a:r>
            <a:r>
              <a:rPr lang="en-US" dirty="0" smtClean="0"/>
              <a:t>practice</a:t>
            </a:r>
            <a:endParaRPr lang="en-US" dirty="0"/>
          </a:p>
          <a:p>
            <a:endParaRPr lang="en-US" dirty="0"/>
          </a:p>
          <a:p>
            <a:r>
              <a:rPr lang="en-US" dirty="0"/>
              <a:t>Privacy and ethics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eRevise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019572"/>
            <a:ext cx="8869680" cy="326350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Automated Formative Feedback System to Improve Elementary School Students’ Use of Text Evidence in Writing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 in 5</a:t>
            </a:r>
            <a:r>
              <a:rPr lang="en-US" baseline="30000" dirty="0" smtClean="0"/>
              <a:t>th</a:t>
            </a:r>
            <a:r>
              <a:rPr lang="en-US" dirty="0" smtClean="0"/>
              <a:t> and 6</a:t>
            </a:r>
            <a:r>
              <a:rPr lang="en-US" baseline="30000" dirty="0" smtClean="0"/>
              <a:t>th</a:t>
            </a:r>
            <a:r>
              <a:rPr lang="en-US" dirty="0" smtClean="0"/>
              <a:t> grades Louisiana classrooms</a:t>
            </a:r>
          </a:p>
          <a:p>
            <a:pPr lvl="1"/>
            <a:r>
              <a:rPr lang="en-US" dirty="0" smtClean="0"/>
              <a:t>Based on “essay scoring” AI technology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22485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s://petal-cs-pitt.github.io/images/sponsors/Seal_of_the_United_States_Department_of_Educ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90" y="356870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" y="384048"/>
            <a:ext cx="8935646" cy="4003675"/>
          </a:xfrm>
        </p:spPr>
      </p:pic>
    </p:spTree>
    <p:extLst>
      <p:ext uri="{BB962C8B-B14F-4D97-AF65-F5344CB8AC3E}">
        <p14:creationId xmlns:p14="http://schemas.microsoft.com/office/powerpoint/2010/main" val="36087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CourseMirror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" y="1060609"/>
            <a:ext cx="8618220" cy="2151221"/>
          </a:xfrm>
        </p:spPr>
        <p:txBody>
          <a:bodyPr/>
          <a:lstStyle/>
          <a:p>
            <a:r>
              <a:rPr lang="en-US" dirty="0" smtClean="0"/>
              <a:t>Enhancing Large Classroom Instructor-Student Interactions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Previously used in 8 courses at 2 universities, will be used in undergraduate Pitt physics and community college math courses</a:t>
            </a:r>
          </a:p>
          <a:p>
            <a:pPr lvl="1"/>
            <a:r>
              <a:rPr lang="en-US" dirty="0" smtClean="0"/>
              <a:t>Based on “summarization” AI technology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https://petal-cs-pitt.github.io/images/sponsors/Seal_of_the_United_States_Department_of_Educ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90" y="356870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igure%20app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6944" r="4051" b="6713"/>
          <a:stretch/>
        </p:blipFill>
        <p:spPr bwMode="auto">
          <a:xfrm>
            <a:off x="147931" y="9315"/>
            <a:ext cx="8904630" cy="5031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DiscussionTracker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Improving </a:t>
            </a:r>
            <a:r>
              <a:rPr lang="en-US" dirty="0"/>
              <a:t>the Teaching of Collaborative Argumentation in High School English </a:t>
            </a:r>
            <a:r>
              <a:rPr lang="en-US" dirty="0" smtClean="0"/>
              <a:t>Classrooms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Used by 10 Pittsburgh area high school teachers</a:t>
            </a:r>
          </a:p>
          <a:p>
            <a:pPr lvl="1"/>
            <a:r>
              <a:rPr lang="en-US" dirty="0" smtClean="0"/>
              <a:t>Based on several “text-mining” AI technologies</a:t>
            </a:r>
            <a:endParaRPr lang="en-US" dirty="0"/>
          </a:p>
        </p:txBody>
      </p:sp>
      <p:pic>
        <p:nvPicPr>
          <p:cNvPr id="6" name="Picture 2" descr="https://petal-cs-pitt.github.io/images/sponsors/nsf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364744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0" y="763745"/>
            <a:ext cx="9480832" cy="108230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0" y="2557602"/>
            <a:ext cx="7461850" cy="1093238"/>
          </a:xfrm>
        </p:spPr>
      </p:pic>
    </p:spTree>
    <p:extLst>
      <p:ext uri="{BB962C8B-B14F-4D97-AF65-F5344CB8AC3E}">
        <p14:creationId xmlns:p14="http://schemas.microsoft.com/office/powerpoint/2010/main" val="21834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</TotalTime>
  <Words>332</Words>
  <Application>Microsoft Office PowerPoint</Application>
  <PresentationFormat>On-screen Show (16:9)</PresentationFormat>
  <Paragraphs>70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Monotype Sorts</vt:lpstr>
      <vt:lpstr>Times New Roman</vt:lpstr>
      <vt:lpstr>Office Theme</vt:lpstr>
      <vt:lpstr>AI in Education (a Natural Language Processing Perspective)</vt:lpstr>
      <vt:lpstr>A 20-Year Community Roadmap for AI Research in the US [8/19] </vt:lpstr>
      <vt:lpstr>Current Roadblocks</vt:lpstr>
      <vt:lpstr>eRevise</vt:lpstr>
      <vt:lpstr>PowerPoint Presentation</vt:lpstr>
      <vt:lpstr>CourseMirror</vt:lpstr>
      <vt:lpstr>PowerPoint Presentation</vt:lpstr>
      <vt:lpstr>DiscussionTracker</vt:lpstr>
      <vt:lpstr>PowerPoint Presentation</vt:lpstr>
      <vt:lpstr>ArgRewrite </vt:lpstr>
      <vt:lpstr>PowerPoint Presentation</vt:lpstr>
      <vt:lpstr>Thank You!</vt:lpstr>
      <vt:lpstr>Example: Adaptive dialogue (based on what students say, and how they say it)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Litman, Diane J</cp:lastModifiedBy>
  <cp:revision>123</cp:revision>
  <cp:lastPrinted>2019-07-18T13:58:01Z</cp:lastPrinted>
  <dcterms:created xsi:type="dcterms:W3CDTF">2019-07-18T12:44:10Z</dcterms:created>
  <dcterms:modified xsi:type="dcterms:W3CDTF">2019-10-17T19:19:08Z</dcterms:modified>
</cp:coreProperties>
</file>