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496" r:id="rId3"/>
    <p:sldId id="497" r:id="rId4"/>
    <p:sldId id="499" r:id="rId5"/>
    <p:sldId id="258" r:id="rId6"/>
    <p:sldId id="334" r:id="rId7"/>
    <p:sldId id="517" r:id="rId8"/>
    <p:sldId id="519" r:id="rId9"/>
    <p:sldId id="561" r:id="rId10"/>
    <p:sldId id="537" r:id="rId11"/>
    <p:sldId id="541" r:id="rId12"/>
    <p:sldId id="549" r:id="rId13"/>
    <p:sldId id="544" r:id="rId14"/>
    <p:sldId id="547" r:id="rId15"/>
    <p:sldId id="548" r:id="rId16"/>
    <p:sldId id="558" r:id="rId17"/>
    <p:sldId id="556" r:id="rId18"/>
    <p:sldId id="557" r:id="rId19"/>
    <p:sldId id="550" r:id="rId20"/>
    <p:sldId id="559" r:id="rId21"/>
    <p:sldId id="560" r:id="rId22"/>
    <p:sldId id="428" r:id="rId23"/>
    <p:sldId id="330" r:id="rId24"/>
    <p:sldId id="314" r:id="rId25"/>
    <p:sldId id="551" r:id="rId26"/>
    <p:sldId id="552" r:id="rId27"/>
    <p:sldId id="553" r:id="rId28"/>
    <p:sldId id="55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03C4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21" autoAdjust="0"/>
    <p:restoredTop sz="99682" autoAdjust="0"/>
  </p:normalViewPr>
  <p:slideViewPr>
    <p:cSldViewPr snapToGrid="0" snapToObjects="1">
      <p:cViewPr varScale="1">
        <p:scale>
          <a:sx n="92" d="100"/>
          <a:sy n="92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F1A15-241D-5945-89BA-ED3E72BE689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5AA08-97A4-C948-84CE-FBBB059F7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2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set of comments about thesis statement on a different essay. As you can see, Reviewer #2 identified the wrong sentence as the thesis and Reviewer #3 also expressed some confusion.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study is the first step toward solving this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936F1-261D-6242-961B-57AD6357EF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77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set of comments about thesis statement on a different essay. As you can see, Reviewer #2 identified the wrong sentence as the thesis and Reviewer #3 also expressed some confusion.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study is the first step toward solving this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936F1-261D-6242-961B-57AD6357EF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8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another set of comments about thesis statement on a different essay. As you can see, Reviewer #2 identified the wrong sentence as the thesis and Reviewer #3 also expressed some confusion.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study is the first step toward solving this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936F1-261D-6242-961B-57AD6357EF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4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5AA08-97A4-C948-84CE-FBBB059F785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80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slide 30 to 34 title is not right, C1:</a:t>
            </a:r>
            <a:r>
              <a:rPr lang="en-US" baseline="0" dirty="0" smtClean="0"/>
              <a:t> Example: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----- </a:t>
            </a:r>
            <a:r>
              <a:rPr lang="en-US" dirty="0"/>
              <a:t>Meeting Notes (15/11/24 15:10) -----</a:t>
            </a:r>
          </a:p>
          <a:p>
            <a:r>
              <a:rPr lang="en-US" dirty="0"/>
              <a:t>aligning the sentences, show the gaps</a:t>
            </a:r>
          </a:p>
          <a:p>
            <a:endParaRPr lang="en-US" dirty="0"/>
          </a:p>
          <a:p>
            <a:r>
              <a:rPr lang="en-US" dirty="0"/>
              <a:t>make it like a 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44677-FAF8-684A-A41D-0CD26215E94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9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1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4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3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2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7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6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1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9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2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3D011-4233-DF42-9AA7-449BB74D0E1C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AAC26-5A9A-7747-AE91-ECAE31742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2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3365" y="2819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Temporal Argument Mining for Writing Assistance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415" y="1702344"/>
            <a:ext cx="8810898" cy="4024469"/>
          </a:xfrm>
        </p:spPr>
        <p:txBody>
          <a:bodyPr>
            <a:normAutofit fontScale="85000" lnSpcReduction="10000"/>
          </a:bodyPr>
          <a:lstStyle/>
          <a:p>
            <a:r>
              <a:rPr lang="en-US" sz="4500" i="1" dirty="0" smtClean="0">
                <a:solidFill>
                  <a:schemeClr val="tx1"/>
                </a:solidFill>
              </a:rPr>
              <a:t>Diane Litman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Professor, Computer Science </a:t>
            </a:r>
            <a:r>
              <a:rPr lang="en-US" dirty="0" smtClean="0">
                <a:solidFill>
                  <a:schemeClr val="tx1"/>
                </a:solidFill>
              </a:rPr>
              <a:t>Department</a:t>
            </a:r>
          </a:p>
          <a:p>
            <a:r>
              <a:rPr lang="en-US" dirty="0">
                <a:solidFill>
                  <a:schemeClr val="tx1"/>
                </a:solidFill>
              </a:rPr>
              <a:t>Co-Director, Intelligent Systems </a:t>
            </a:r>
            <a:r>
              <a:rPr lang="en-US" dirty="0" smtClean="0">
                <a:solidFill>
                  <a:schemeClr val="tx1"/>
                </a:solidFill>
              </a:rPr>
              <a:t>Program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Senior Scientist, Learning Research &amp; Development Center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Pittsburgh</a:t>
            </a:r>
          </a:p>
          <a:p>
            <a:r>
              <a:rPr lang="en-US" dirty="0">
                <a:solidFill>
                  <a:schemeClr val="tx1"/>
                </a:solidFill>
              </a:rPr>
              <a:t>Pittsburgh, </a:t>
            </a:r>
            <a:r>
              <a:rPr lang="en-US" dirty="0" smtClean="0">
                <a:solidFill>
                  <a:schemeClr val="tx1"/>
                </a:solidFill>
              </a:rPr>
              <a:t>PA  USA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4" name="Picture 1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9165" y="545161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LRDC-Stacked-2color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68623" y="5562599"/>
            <a:ext cx="1041883" cy="8034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5564" y="54516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812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Temporal Argument Mining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1767"/>
            <a:ext cx="9042399" cy="526337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are</a:t>
            </a:r>
            <a:r>
              <a:rPr lang="en-US" sz="3600" i="1" dirty="0" smtClean="0"/>
              <a:t> </a:t>
            </a:r>
            <a:r>
              <a:rPr lang="en-US" sz="3600" dirty="0" smtClean="0"/>
              <a:t>arguments</a:t>
            </a:r>
            <a:r>
              <a:rPr lang="en-US" sz="3600" i="1" dirty="0" smtClean="0"/>
              <a:t> changed</a:t>
            </a:r>
            <a:r>
              <a:rPr lang="en-US" sz="3600" dirty="0" smtClean="0"/>
              <a:t> during revision?</a:t>
            </a:r>
          </a:p>
          <a:p>
            <a:pPr lvl="1"/>
            <a:r>
              <a:rPr lang="en-US" dirty="0" smtClean="0"/>
              <a:t>Analysis across versions of a text, rather than analyzing the argument structure of a single text</a:t>
            </a:r>
            <a:endParaRPr lang="en-US" sz="2800" dirty="0"/>
          </a:p>
          <a:p>
            <a:r>
              <a:rPr lang="en-US" sz="3600" dirty="0" smtClean="0">
                <a:solidFill>
                  <a:srgbClr val="0000FF"/>
                </a:solidFill>
              </a:rPr>
              <a:t>Subtasks</a:t>
            </a:r>
            <a:endParaRPr lang="en-US" sz="3600" dirty="0">
              <a:solidFill>
                <a:srgbClr val="0000FF"/>
              </a:solidFill>
            </a:endParaRPr>
          </a:p>
          <a:p>
            <a:pPr lvl="1"/>
            <a:r>
              <a:rPr lang="en-US" sz="3200" b="1" dirty="0" smtClean="0">
                <a:solidFill>
                  <a:srgbClr val="0000FF"/>
                </a:solidFill>
              </a:rPr>
              <a:t>Segmentation</a:t>
            </a:r>
            <a:r>
              <a:rPr lang="en-US" sz="3200" dirty="0" smtClean="0">
                <a:solidFill>
                  <a:srgbClr val="0000FF"/>
                </a:solidFill>
              </a:rPr>
              <a:t>: sentences </a:t>
            </a:r>
            <a:endParaRPr lang="en-US" sz="3200" dirty="0">
              <a:solidFill>
                <a:srgbClr val="0000FF"/>
              </a:solidFill>
            </a:endParaRP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Revision extraction via alignment [Zhang &amp; </a:t>
            </a:r>
            <a:r>
              <a:rPr lang="en-US" dirty="0" err="1" smtClean="0">
                <a:solidFill>
                  <a:srgbClr val="0000FF"/>
                </a:solidFill>
              </a:rPr>
              <a:t>Litman</a:t>
            </a:r>
            <a:r>
              <a:rPr lang="en-US" dirty="0" smtClean="0">
                <a:solidFill>
                  <a:srgbClr val="0000FF"/>
                </a:solidFill>
              </a:rPr>
              <a:t>, 2014]</a:t>
            </a:r>
          </a:p>
          <a:p>
            <a:pPr lvl="1"/>
            <a:r>
              <a:rPr lang="en-US" sz="3200" b="1" dirty="0" smtClean="0">
                <a:solidFill>
                  <a:srgbClr val="0000FF"/>
                </a:solidFill>
              </a:rPr>
              <a:t>Segment classification</a:t>
            </a:r>
            <a:r>
              <a:rPr lang="en-US" sz="3200" dirty="0" smtClean="0">
                <a:solidFill>
                  <a:srgbClr val="0000FF"/>
                </a:solidFill>
              </a:rPr>
              <a:t>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argumentative purpose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Wikipedia features [Zhang &amp; </a:t>
            </a:r>
            <a:r>
              <a:rPr lang="en-US" dirty="0" err="1" smtClean="0">
                <a:solidFill>
                  <a:srgbClr val="0000FF"/>
                </a:solidFill>
              </a:rPr>
              <a:t>Litman</a:t>
            </a:r>
            <a:r>
              <a:rPr lang="en-US" dirty="0" smtClean="0">
                <a:solidFill>
                  <a:srgbClr val="0000FF"/>
                </a:solidFill>
              </a:rPr>
              <a:t>, 2015]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Contextual methods [Zhang &amp; </a:t>
            </a:r>
            <a:r>
              <a:rPr lang="en-US" dirty="0" err="1" smtClean="0">
                <a:solidFill>
                  <a:srgbClr val="0000FF"/>
                </a:solidFill>
              </a:rPr>
              <a:t>Litman</a:t>
            </a:r>
            <a:r>
              <a:rPr lang="en-US" dirty="0" smtClean="0">
                <a:solidFill>
                  <a:srgbClr val="0000FF"/>
                </a:solidFill>
              </a:rPr>
              <a:t>, 2016]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19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Revision Extraction</a:t>
            </a:r>
            <a:br>
              <a:rPr lang="en-US" dirty="0" smtClean="0"/>
            </a:br>
            <a:r>
              <a:rPr lang="en-US" sz="4000" dirty="0" smtClean="0"/>
              <a:t>[Zhang &amp; </a:t>
            </a:r>
            <a:r>
              <a:rPr lang="en-US" sz="4000" dirty="0" err="1" smtClean="0"/>
              <a:t>Litman</a:t>
            </a:r>
            <a:r>
              <a:rPr lang="en-US" sz="4000" dirty="0" smtClean="0"/>
              <a:t>, 2014]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46133"/>
          </a:xfrm>
        </p:spPr>
        <p:txBody>
          <a:bodyPr>
            <a:normAutofit/>
          </a:bodyPr>
          <a:lstStyle/>
          <a:p>
            <a:r>
              <a:rPr lang="en-US" dirty="0" smtClean="0"/>
              <a:t>Treat alignment as classification</a:t>
            </a:r>
            <a:endParaRPr lang="en-US" dirty="0"/>
          </a:p>
          <a:p>
            <a:pPr lvl="1"/>
            <a:r>
              <a:rPr lang="en-US" sz="2000" dirty="0"/>
              <a:t>Construct sentence pairs using the Cartesian product </a:t>
            </a:r>
            <a:r>
              <a:rPr lang="en-US" sz="2000" dirty="0" smtClean="0"/>
              <a:t>across drafts</a:t>
            </a:r>
            <a:endParaRPr lang="en-US" sz="2000" dirty="0"/>
          </a:p>
          <a:p>
            <a:pPr lvl="1"/>
            <a:r>
              <a:rPr lang="en-US" sz="2000" dirty="0" smtClean="0"/>
              <a:t>Compute sentence </a:t>
            </a:r>
            <a:r>
              <a:rPr lang="en-US" sz="2000" dirty="0"/>
              <a:t>similarity </a:t>
            </a:r>
            <a:endParaRPr lang="en-US" sz="2000" dirty="0" smtClean="0"/>
          </a:p>
          <a:p>
            <a:pPr lvl="1"/>
            <a:r>
              <a:rPr lang="en-US" sz="2000" dirty="0" smtClean="0"/>
              <a:t>Logistic </a:t>
            </a:r>
            <a:r>
              <a:rPr lang="en-US" sz="2000" dirty="0"/>
              <a:t>regression </a:t>
            </a:r>
            <a:r>
              <a:rPr lang="en-US" sz="2000" dirty="0" smtClean="0"/>
              <a:t>determines </a:t>
            </a:r>
            <a:r>
              <a:rPr lang="en-US" sz="2000" dirty="0"/>
              <a:t>whether </a:t>
            </a:r>
            <a:r>
              <a:rPr lang="en-US" sz="2000" dirty="0" smtClean="0"/>
              <a:t>a pair </a:t>
            </a:r>
            <a:r>
              <a:rPr lang="en-US" sz="2000" dirty="0"/>
              <a:t>is aligned or </a:t>
            </a:r>
            <a:r>
              <a:rPr lang="en-US" sz="2000" dirty="0" smtClean="0"/>
              <a:t>not</a:t>
            </a:r>
          </a:p>
          <a:p>
            <a:pPr lvl="1"/>
            <a:endParaRPr lang="en-US" sz="2000" dirty="0"/>
          </a:p>
          <a:p>
            <a:r>
              <a:rPr lang="en-US" dirty="0" smtClean="0"/>
              <a:t>Global </a:t>
            </a:r>
            <a:r>
              <a:rPr lang="en-US" dirty="0"/>
              <a:t>alignment [</a:t>
            </a:r>
            <a:r>
              <a:rPr lang="en-US" dirty="0" smtClean="0"/>
              <a:t>Needleman &amp; </a:t>
            </a:r>
            <a:r>
              <a:rPr lang="en-US" dirty="0" err="1" smtClean="0"/>
              <a:t>Wunsch</a:t>
            </a:r>
            <a:r>
              <a:rPr lang="en-US" dirty="0"/>
              <a:t>, </a:t>
            </a:r>
            <a:r>
              <a:rPr lang="en-US" dirty="0" smtClean="0"/>
              <a:t>1970]</a:t>
            </a:r>
            <a:endParaRPr lang="en-US" dirty="0"/>
          </a:p>
          <a:p>
            <a:pPr lvl="1"/>
            <a:r>
              <a:rPr lang="en-US" sz="2000" dirty="0" smtClean="0"/>
              <a:t>Sentences are more likely to be aligned if sentences before are aligned</a:t>
            </a:r>
          </a:p>
          <a:p>
            <a:pPr lvl="1"/>
            <a:r>
              <a:rPr lang="en-US" sz="2000" dirty="0" smtClean="0"/>
              <a:t>Starting </a:t>
            </a:r>
            <a:r>
              <a:rPr lang="en-US" sz="2000" dirty="0"/>
              <a:t>from the first </a:t>
            </a:r>
            <a:r>
              <a:rPr lang="en-US" sz="2000" dirty="0" smtClean="0"/>
              <a:t>pair, </a:t>
            </a:r>
            <a:r>
              <a:rPr lang="en-US" sz="2000" dirty="0"/>
              <a:t>find the </a:t>
            </a:r>
            <a:r>
              <a:rPr lang="en-US" sz="2000" dirty="0" smtClean="0"/>
              <a:t>path </a:t>
            </a:r>
            <a:r>
              <a:rPr lang="en-US" sz="2000" dirty="0"/>
              <a:t>to maximize </a:t>
            </a:r>
            <a:r>
              <a:rPr lang="en-US" sz="2000" dirty="0" smtClean="0"/>
              <a:t>likelihood</a:t>
            </a:r>
          </a:p>
          <a:p>
            <a:pPr lvl="2"/>
            <a:r>
              <a:rPr lang="en-US" sz="1600" dirty="0" smtClean="0"/>
              <a:t>s(</a:t>
            </a:r>
            <a:r>
              <a:rPr lang="en-US" sz="1600" dirty="0" err="1" smtClean="0"/>
              <a:t>i</a:t>
            </a:r>
            <a:r>
              <a:rPr lang="en-US" sz="1600" dirty="0"/>
              <a:t>, j) = max{s(i−1, j−1)+sim(</a:t>
            </a:r>
            <a:r>
              <a:rPr lang="en-US" sz="1600" dirty="0" err="1"/>
              <a:t>i</a:t>
            </a:r>
            <a:r>
              <a:rPr lang="en-US" sz="1600" dirty="0"/>
              <a:t>, j), s(</a:t>
            </a:r>
            <a:r>
              <a:rPr lang="en-US" sz="1600" dirty="0" err="1"/>
              <a:t>i</a:t>
            </a:r>
            <a:r>
              <a:rPr lang="en-US" sz="1600" dirty="0"/>
              <a:t>− 1, j) + </a:t>
            </a:r>
            <a:r>
              <a:rPr lang="en-US" sz="1600" dirty="0" err="1"/>
              <a:t>insertcost</a:t>
            </a:r>
            <a:r>
              <a:rPr lang="en-US" sz="1600" dirty="0"/>
              <a:t> , s(</a:t>
            </a:r>
            <a:r>
              <a:rPr lang="en-US" sz="1600" dirty="0" err="1"/>
              <a:t>i</a:t>
            </a:r>
            <a:r>
              <a:rPr lang="en-US" sz="1600" dirty="0"/>
              <a:t>, j − 1) + </a:t>
            </a:r>
            <a:r>
              <a:rPr lang="en-US" sz="1600" dirty="0" err="1"/>
              <a:t>deletecost</a:t>
            </a:r>
            <a:r>
              <a:rPr lang="en-US" sz="1600" dirty="0"/>
              <a:t>} </a:t>
            </a:r>
            <a:endParaRPr lang="en-US" sz="1600" dirty="0" smtClean="0"/>
          </a:p>
          <a:p>
            <a:pPr lvl="2"/>
            <a:endParaRPr lang="en-US" sz="1600" dirty="0" smtClean="0"/>
          </a:p>
          <a:p>
            <a:r>
              <a:rPr lang="en-US" dirty="0" smtClean="0"/>
              <a:t>TF*IDF similarity yields the best results</a:t>
            </a:r>
          </a:p>
          <a:p>
            <a:pPr lvl="1"/>
            <a:r>
              <a:rPr lang="en-US" sz="2000" dirty="0" smtClean="0"/>
              <a:t>90 -94% within and across several corpora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Revision Purpose Annotation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[Zhang &amp; </a:t>
            </a:r>
            <a:r>
              <a:rPr lang="en-US" dirty="0" err="1" smtClean="0"/>
              <a:t>Litman</a:t>
            </a:r>
            <a:r>
              <a:rPr lang="en-US" dirty="0" smtClean="0"/>
              <a:t>, 2015]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333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 binary (5 fine-grained) categories</a:t>
            </a:r>
          </a:p>
          <a:p>
            <a:pPr lvl="1"/>
            <a:r>
              <a:rPr lang="en-US" dirty="0" smtClean="0"/>
              <a:t>Argumentative</a:t>
            </a:r>
          </a:p>
          <a:p>
            <a:pPr lvl="2"/>
            <a:r>
              <a:rPr lang="en-US" dirty="0" smtClean="0"/>
              <a:t>Claim</a:t>
            </a:r>
          </a:p>
          <a:p>
            <a:pPr lvl="2"/>
            <a:r>
              <a:rPr lang="en-US" dirty="0" smtClean="0"/>
              <a:t>Warrant</a:t>
            </a:r>
          </a:p>
          <a:p>
            <a:pPr lvl="2"/>
            <a:r>
              <a:rPr lang="en-US" dirty="0" smtClean="0"/>
              <a:t>Evidence</a:t>
            </a:r>
          </a:p>
          <a:p>
            <a:pPr lvl="2"/>
            <a:r>
              <a:rPr lang="en-US" dirty="0" smtClean="0"/>
              <a:t>General content</a:t>
            </a:r>
          </a:p>
          <a:p>
            <a:pPr lvl="1"/>
            <a:r>
              <a:rPr lang="en-US" dirty="0" smtClean="0"/>
              <a:t>Surface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Kappa = .7 </a:t>
            </a:r>
          </a:p>
          <a:p>
            <a:pPr lvl="1"/>
            <a:r>
              <a:rPr lang="en-US" dirty="0" smtClean="0"/>
              <a:t>2 high school corpora (&gt;1000 revisions each)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0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Revision Purpose Classification</a:t>
            </a:r>
            <a:br>
              <a:rPr lang="en-US" dirty="0" smtClean="0"/>
            </a:br>
            <a:r>
              <a:rPr lang="en-US" sz="4000" dirty="0" smtClean="0"/>
              <a:t>[Zhang &amp; </a:t>
            </a:r>
            <a:r>
              <a:rPr lang="en-US" sz="4000" dirty="0" err="1" smtClean="0"/>
              <a:t>Litman</a:t>
            </a:r>
            <a:r>
              <a:rPr lang="en-US" sz="4000" dirty="0" smtClean="0"/>
              <a:t>, 2015]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600200"/>
            <a:ext cx="8847667" cy="4648200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300" dirty="0" smtClean="0"/>
              <a:t>Each sentence pair is an instance </a:t>
            </a:r>
          </a:p>
          <a:p>
            <a:endParaRPr lang="en-US" sz="3300" dirty="0" smtClean="0"/>
          </a:p>
          <a:p>
            <a:r>
              <a:rPr lang="en-US" sz="3300" dirty="0" smtClean="0"/>
              <a:t>Features </a:t>
            </a:r>
            <a:r>
              <a:rPr lang="en-US" sz="3300" dirty="0"/>
              <a:t>b</a:t>
            </a:r>
            <a:r>
              <a:rPr lang="en-US" sz="3300" dirty="0" smtClean="0"/>
              <a:t>ased </a:t>
            </a:r>
            <a:r>
              <a:rPr lang="en-US" sz="3300" dirty="0"/>
              <a:t>on </a:t>
            </a:r>
            <a:r>
              <a:rPr lang="en-US" sz="3300" dirty="0" smtClean="0"/>
              <a:t>Wikipedia revisions </a:t>
            </a:r>
            <a:r>
              <a:rPr lang="en-US" sz="2800" dirty="0" smtClean="0"/>
              <a:t>[Adler </a:t>
            </a:r>
            <a:r>
              <a:rPr lang="en-US" sz="2800" dirty="0"/>
              <a:t>et al., 2011; </a:t>
            </a:r>
            <a:r>
              <a:rPr lang="en-US" sz="2800" dirty="0" err="1"/>
              <a:t>Javanmardi</a:t>
            </a:r>
            <a:r>
              <a:rPr lang="en-US" sz="2800" dirty="0"/>
              <a:t> et al., 2011; </a:t>
            </a:r>
            <a:r>
              <a:rPr lang="en-US" sz="2800" dirty="0" err="1"/>
              <a:t>Bronner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/>
              <a:t>Monz</a:t>
            </a:r>
            <a:r>
              <a:rPr lang="en-US" sz="2800" dirty="0"/>
              <a:t>, 2012; </a:t>
            </a:r>
            <a:r>
              <a:rPr lang="en-US" sz="2800" dirty="0" err="1"/>
              <a:t>Daxenberger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Gurevych</a:t>
            </a:r>
            <a:r>
              <a:rPr lang="en-US" sz="2800" dirty="0"/>
              <a:t>, </a:t>
            </a:r>
            <a:r>
              <a:rPr lang="en-US" sz="2800" dirty="0" smtClean="0"/>
              <a:t>2013</a:t>
            </a:r>
            <a:r>
              <a:rPr lang="en-US" sz="2400" dirty="0" smtClean="0"/>
              <a:t>]</a:t>
            </a:r>
          </a:p>
          <a:p>
            <a:pPr marL="747522" lvl="1" indent="-347472">
              <a:spcBef>
                <a:spcPts val="648"/>
              </a:spcBef>
              <a:buSzPts val="2700"/>
            </a:pPr>
            <a:r>
              <a:rPr lang="en-US" dirty="0">
                <a:solidFill>
                  <a:srgbClr val="000000"/>
                </a:solidFill>
              </a:rPr>
              <a:t>Location</a:t>
            </a:r>
            <a:endParaRPr lang="en-US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>
                <a:solidFill>
                  <a:srgbClr val="000000"/>
                </a:solidFill>
              </a:rPr>
              <a:t>S</a:t>
            </a:r>
            <a:r>
              <a:rPr lang="en-US" sz="2100" dirty="0" smtClean="0">
                <a:solidFill>
                  <a:srgbClr val="000000"/>
                </a:solidFill>
              </a:rPr>
              <a:t>entence (first/last in paragraph</a:t>
            </a:r>
            <a:r>
              <a:rPr lang="en-US" sz="2100" dirty="0">
                <a:solidFill>
                  <a:srgbClr val="000000"/>
                </a:solidFill>
              </a:rPr>
              <a:t>, exact </a:t>
            </a:r>
            <a:r>
              <a:rPr lang="en-US" sz="2100" dirty="0" smtClean="0">
                <a:solidFill>
                  <a:srgbClr val="000000"/>
                </a:solidFill>
              </a:rPr>
              <a:t>index)</a:t>
            </a:r>
            <a:endParaRPr lang="en-US" sz="3300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>
                <a:solidFill>
                  <a:srgbClr val="000000"/>
                </a:solidFill>
              </a:rPr>
              <a:t>P</a:t>
            </a:r>
            <a:r>
              <a:rPr lang="en-US" sz="2100" dirty="0" smtClean="0">
                <a:solidFill>
                  <a:srgbClr val="000000"/>
                </a:solidFill>
              </a:rPr>
              <a:t>aragraph (first/last in essay</a:t>
            </a:r>
            <a:r>
              <a:rPr lang="en-US" sz="2100" dirty="0">
                <a:solidFill>
                  <a:srgbClr val="000000"/>
                </a:solidFill>
              </a:rPr>
              <a:t>, </a:t>
            </a:r>
            <a:r>
              <a:rPr lang="en-US" sz="2100" dirty="0" smtClean="0">
                <a:solidFill>
                  <a:srgbClr val="000000"/>
                </a:solidFill>
              </a:rPr>
              <a:t>exact index</a:t>
            </a:r>
            <a:r>
              <a:rPr lang="en-US" sz="2100" dirty="0">
                <a:solidFill>
                  <a:srgbClr val="000000"/>
                </a:solidFill>
              </a:rPr>
              <a:t>)</a:t>
            </a:r>
            <a:endParaRPr lang="en-US" sz="3300" dirty="0"/>
          </a:p>
          <a:p>
            <a:pPr marL="747522" lvl="1" indent="-347472">
              <a:spcBef>
                <a:spcPts val="648"/>
              </a:spcBef>
            </a:pPr>
            <a:r>
              <a:rPr lang="en-US" dirty="0">
                <a:solidFill>
                  <a:srgbClr val="000000"/>
                </a:solidFill>
              </a:rPr>
              <a:t>Textual</a:t>
            </a:r>
            <a:endParaRPr lang="en-US" sz="3300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>
                <a:solidFill>
                  <a:srgbClr val="000000"/>
                </a:solidFill>
              </a:rPr>
              <a:t>Keywords: “because”, “however”, “for example</a:t>
            </a:r>
            <a:r>
              <a:rPr lang="en-US" sz="2100" dirty="0" smtClean="0">
                <a:solidFill>
                  <a:srgbClr val="000000"/>
                </a:solidFill>
              </a:rPr>
              <a:t>” </a:t>
            </a:r>
            <a:r>
              <a:rPr lang="en-US" sz="2100" dirty="0">
                <a:solidFill>
                  <a:srgbClr val="000000"/>
                </a:solidFill>
              </a:rPr>
              <a:t>….</a:t>
            </a:r>
            <a:endParaRPr lang="en-US" sz="3300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 smtClean="0">
                <a:solidFill>
                  <a:srgbClr val="000000"/>
                </a:solidFill>
              </a:rPr>
              <a:t>Named-entity </a:t>
            </a:r>
          </a:p>
          <a:p>
            <a:pPr marL="1140714" lvl="1" indent="-283464">
              <a:spcBef>
                <a:spcPts val="576"/>
              </a:spcBef>
            </a:pPr>
            <a:r>
              <a:rPr lang="en-US" sz="2100" dirty="0" smtClean="0">
                <a:solidFill>
                  <a:srgbClr val="000000"/>
                </a:solidFill>
              </a:rPr>
              <a:t>Sentence </a:t>
            </a:r>
            <a:r>
              <a:rPr lang="en-US" sz="2100" dirty="0">
                <a:solidFill>
                  <a:srgbClr val="000000"/>
                </a:solidFill>
              </a:rPr>
              <a:t>difference </a:t>
            </a:r>
            <a:r>
              <a:rPr lang="en-US" sz="2100" dirty="0" smtClean="0">
                <a:solidFill>
                  <a:srgbClr val="000000"/>
                </a:solidFill>
              </a:rPr>
              <a:t>(</a:t>
            </a:r>
            <a:r>
              <a:rPr lang="en-US" sz="2100" dirty="0" err="1">
                <a:solidFill>
                  <a:srgbClr val="000000"/>
                </a:solidFill>
              </a:rPr>
              <a:t>Levenshtein</a:t>
            </a:r>
            <a:r>
              <a:rPr lang="en-US" sz="2100" dirty="0">
                <a:solidFill>
                  <a:srgbClr val="000000"/>
                </a:solidFill>
              </a:rPr>
              <a:t> distance…)</a:t>
            </a:r>
            <a:endParaRPr lang="en-US" sz="3300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>
                <a:solidFill>
                  <a:srgbClr val="000000"/>
                </a:solidFill>
              </a:rPr>
              <a:t>Revision operation (Add/Delete/Modify)</a:t>
            </a:r>
            <a:endParaRPr lang="en-US" sz="3300" dirty="0"/>
          </a:p>
          <a:p>
            <a:pPr marL="747522" lvl="1" indent="-347472">
              <a:spcBef>
                <a:spcPts val="648"/>
              </a:spcBef>
            </a:pPr>
            <a:r>
              <a:rPr lang="en-US" dirty="0">
                <a:solidFill>
                  <a:srgbClr val="000000"/>
                </a:solidFill>
              </a:rPr>
              <a:t>Language</a:t>
            </a:r>
            <a:endParaRPr lang="en-US" dirty="0"/>
          </a:p>
          <a:p>
            <a:pPr marL="1140714" lvl="1" indent="-283464">
              <a:spcBef>
                <a:spcPts val="576"/>
              </a:spcBef>
            </a:pPr>
            <a:r>
              <a:rPr lang="en-US" sz="2100" dirty="0" smtClean="0">
                <a:solidFill>
                  <a:srgbClr val="000000"/>
                </a:solidFill>
              </a:rPr>
              <a:t>Out of vocabulary words</a:t>
            </a:r>
            <a:endParaRPr lang="en-US" sz="3300" dirty="0"/>
          </a:p>
          <a:p>
            <a:pPr lvl="2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DE85-86D7-4D2F-9254-F86D84BB81F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3" y="1600200"/>
            <a:ext cx="8796867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Surface vs. </a:t>
            </a:r>
            <a:r>
              <a:rPr lang="en-US" dirty="0"/>
              <a:t>a</a:t>
            </a:r>
            <a:r>
              <a:rPr lang="en-US" dirty="0" smtClean="0"/>
              <a:t>rgumentative </a:t>
            </a:r>
          </a:p>
          <a:p>
            <a:pPr lvl="1"/>
            <a:r>
              <a:rPr lang="en-US" i="1" dirty="0" smtClean="0"/>
              <a:t>Intrinsic</a:t>
            </a:r>
            <a:r>
              <a:rPr lang="en-US" dirty="0" smtClean="0"/>
              <a:t> (SVM</a:t>
            </a:r>
            <a:r>
              <a:rPr lang="en-US" dirty="0"/>
              <a:t>, </a:t>
            </a:r>
            <a:r>
              <a:rPr lang="en-US" dirty="0" smtClean="0"/>
              <a:t>10-fold): </a:t>
            </a:r>
            <a:r>
              <a:rPr lang="en-US" dirty="0"/>
              <a:t>results </a:t>
            </a:r>
            <a:r>
              <a:rPr lang="en-US" dirty="0" smtClean="0"/>
              <a:t>significantly better than unigram baseline</a:t>
            </a:r>
          </a:p>
          <a:p>
            <a:pPr lvl="1"/>
            <a:r>
              <a:rPr lang="en-US" i="1" dirty="0" smtClean="0"/>
              <a:t>Extrinsic</a:t>
            </a:r>
            <a:r>
              <a:rPr lang="en-US" dirty="0" smtClean="0"/>
              <a:t>: predicted versus actual labels yield same correlations with writing improvement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Fine-grained </a:t>
            </a:r>
          </a:p>
          <a:p>
            <a:pPr lvl="1"/>
            <a:r>
              <a:rPr lang="en-US" dirty="0" smtClean="0"/>
              <a:t>Intrinsic results mostly outperform unigram baselines</a:t>
            </a:r>
          </a:p>
          <a:p>
            <a:pPr lvl="1"/>
            <a:r>
              <a:rPr lang="en-US" dirty="0" smtClean="0"/>
              <a:t>Feature groups have different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Classification with Context</a:t>
            </a:r>
            <a:br>
              <a:rPr lang="en-US" dirty="0" smtClean="0"/>
            </a:br>
            <a:r>
              <a:rPr lang="en-US" sz="4000" dirty="0" smtClean="0"/>
              <a:t>[Zhang &amp; </a:t>
            </a:r>
            <a:r>
              <a:rPr lang="en-US" sz="4000" dirty="0" err="1" smtClean="0"/>
              <a:t>Litman</a:t>
            </a:r>
            <a:r>
              <a:rPr lang="en-US" sz="4000" dirty="0" smtClean="0"/>
              <a:t>, 2016]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17133"/>
            <a:ext cx="8881533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Contextual features</a:t>
            </a:r>
          </a:p>
          <a:p>
            <a:pPr lvl="1"/>
            <a:r>
              <a:rPr lang="en-US" sz="3000" dirty="0" smtClean="0"/>
              <a:t>Original features, but for adjacent sentences</a:t>
            </a:r>
          </a:p>
          <a:p>
            <a:pPr lvl="1"/>
            <a:r>
              <a:rPr lang="en-US" sz="3000" dirty="0" smtClean="0"/>
              <a:t>Changes in cohesion (lexical) &amp; coherence (semantic)</a:t>
            </a:r>
          </a:p>
          <a:p>
            <a:pPr marL="457200" lvl="1" indent="0">
              <a:buNone/>
            </a:pPr>
            <a:endParaRPr lang="en-US" sz="3000" dirty="0" smtClean="0"/>
          </a:p>
          <a:p>
            <a:r>
              <a:rPr lang="en-US" sz="3500" dirty="0" smtClean="0"/>
              <a:t>Sequence modeling</a:t>
            </a:r>
          </a:p>
          <a:p>
            <a:pPr lvl="1"/>
            <a:endParaRPr lang="en-US" sz="2000" dirty="0"/>
          </a:p>
          <a:p>
            <a:r>
              <a:rPr lang="en-US" sz="3500" dirty="0" smtClean="0"/>
              <a:t>Results: Fine-grained labels</a:t>
            </a:r>
            <a:endParaRPr lang="en-US" sz="3000" dirty="0" smtClean="0"/>
          </a:p>
          <a:p>
            <a:pPr lvl="1"/>
            <a:r>
              <a:rPr lang="en-US" sz="3000" dirty="0" smtClean="0"/>
              <a:t>Cohesion significantly improves results for one corpus (SVM, 10-fold)</a:t>
            </a:r>
          </a:p>
          <a:p>
            <a:pPr lvl="1"/>
            <a:r>
              <a:rPr lang="en-US" sz="3000" dirty="0" smtClean="0"/>
              <a:t>Sequence modeling </a:t>
            </a:r>
            <a:r>
              <a:rPr lang="en-US" sz="3000" dirty="0"/>
              <a:t>yields </a:t>
            </a:r>
            <a:r>
              <a:rPr lang="en-US" sz="3000" dirty="0" smtClean="0"/>
              <a:t>best results for </a:t>
            </a:r>
            <a:r>
              <a:rPr lang="en-US" sz="3000" dirty="0"/>
              <a:t>both corpora</a:t>
            </a:r>
          </a:p>
          <a:p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DE85-86D7-4D2F-9254-F86D84BB81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</a:t>
            </a:r>
            <a:br>
              <a:rPr lang="en-US" dirty="0" smtClean="0"/>
            </a:br>
            <a:r>
              <a:rPr lang="en-US" sz="4000" dirty="0" smtClean="0"/>
              <a:t>[Zhang, </a:t>
            </a:r>
            <a:r>
              <a:rPr lang="en-US" sz="4000" dirty="0" err="1" smtClean="0"/>
              <a:t>Hwa</a:t>
            </a:r>
            <a:r>
              <a:rPr lang="en-US" sz="4000" dirty="0" smtClean="0"/>
              <a:t>, </a:t>
            </a:r>
            <a:r>
              <a:rPr lang="en-US" sz="4000" dirty="0" err="1" smtClean="0"/>
              <a:t>Litman</a:t>
            </a:r>
            <a:r>
              <a:rPr lang="en-US" sz="4000" dirty="0" smtClean="0"/>
              <a:t>, &amp; </a:t>
            </a:r>
            <a:r>
              <a:rPr lang="en-US" sz="4000" dirty="0" err="1" smtClean="0"/>
              <a:t>Hashemi</a:t>
            </a:r>
            <a:r>
              <a:rPr lang="en-US" sz="4000" dirty="0" smtClean="0"/>
              <a:t>, 2016]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947333"/>
            <a:ext cx="8331200" cy="4178830"/>
          </a:xfrm>
        </p:spPr>
        <p:txBody>
          <a:bodyPr/>
          <a:lstStyle/>
          <a:p>
            <a:r>
              <a:rPr lang="en-US" dirty="0" err="1" smtClean="0"/>
              <a:t>ArgRewrite</a:t>
            </a:r>
            <a:r>
              <a:rPr lang="en-US" dirty="0" smtClean="0"/>
              <a:t>:  A Web-based Revision Assistant for Argumentative Writings</a:t>
            </a:r>
          </a:p>
          <a:p>
            <a:pPr lvl="1"/>
            <a:r>
              <a:rPr lang="en-US" dirty="0"/>
              <a:t>www.cs.pitt.edu</a:t>
            </a:r>
            <a:r>
              <a:rPr lang="en-US" dirty="0" smtClean="0"/>
              <a:t>/˜</a:t>
            </a:r>
            <a:r>
              <a:rPr lang="en-US" dirty="0" err="1"/>
              <a:t>zhangfan</a:t>
            </a:r>
            <a:r>
              <a:rPr lang="en-US" dirty="0"/>
              <a:t>/</a:t>
            </a:r>
            <a:r>
              <a:rPr lang="en-US" dirty="0" err="1"/>
              <a:t>argrewrite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Revision Overview Interface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869825"/>
            <a:ext cx="9110133" cy="5988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1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71"/>
            <a:ext cx="8229600" cy="1143000"/>
          </a:xfrm>
        </p:spPr>
        <p:txBody>
          <a:bodyPr/>
          <a:lstStyle/>
          <a:p>
            <a:r>
              <a:rPr lang="en-US" dirty="0" smtClean="0"/>
              <a:t>Revision Detail Interface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66" y="943059"/>
            <a:ext cx="7323667" cy="5632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400"/>
            <a:ext cx="9144000" cy="88206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Open Question 1: Relation to Argument Mining?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21" y="1161465"/>
            <a:ext cx="9018579" cy="5638785"/>
          </a:xfrm>
        </p:spPr>
        <p:txBody>
          <a:bodyPr>
            <a:noAutofit/>
          </a:bodyPr>
          <a:lstStyle/>
          <a:p>
            <a:r>
              <a:rPr lang="en-US" dirty="0" smtClean="0"/>
              <a:t>Current Approach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Revision </a:t>
            </a:r>
            <a:r>
              <a:rPr lang="en-US" i="1" dirty="0" smtClean="0"/>
              <a:t>extraction</a:t>
            </a:r>
            <a:r>
              <a:rPr lang="en-US" dirty="0" smtClean="0"/>
              <a:t> by comparing drafts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(Temporal) Argument </a:t>
            </a:r>
            <a:r>
              <a:rPr lang="en-US" i="1" dirty="0" smtClean="0"/>
              <a:t>mining</a:t>
            </a:r>
            <a:r>
              <a:rPr lang="en-US" dirty="0" smtClean="0"/>
              <a:t> on each revision</a:t>
            </a:r>
          </a:p>
          <a:p>
            <a:pPr marL="971550" lvl="1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Alternative Approach?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Argument </a:t>
            </a:r>
            <a:r>
              <a:rPr lang="en-US" i="1" dirty="0" smtClean="0"/>
              <a:t>mining</a:t>
            </a:r>
            <a:r>
              <a:rPr lang="en-US" dirty="0" smtClean="0"/>
              <a:t> on each draft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Revision </a:t>
            </a:r>
            <a:r>
              <a:rPr lang="en-US" i="1" dirty="0" smtClean="0"/>
              <a:t>extraction</a:t>
            </a:r>
            <a:r>
              <a:rPr lang="en-US" dirty="0" smtClean="0"/>
              <a:t> by comparing mined arguments</a:t>
            </a:r>
          </a:p>
          <a:p>
            <a:pPr marL="514350" lvl="1" indent="0">
              <a:buNone/>
            </a:pPr>
            <a:endParaRPr lang="en-US" dirty="0" smtClean="0"/>
          </a:p>
          <a:p>
            <a:pPr marL="571500" indent="-457200"/>
            <a:r>
              <a:rPr lang="en-US" dirty="0" smtClean="0"/>
              <a:t>Also, pipelining vs. joint modeling?</a:t>
            </a:r>
          </a:p>
        </p:txBody>
      </p:sp>
    </p:spTree>
    <p:extLst>
      <p:ext uri="{BB962C8B-B14F-4D97-AF65-F5344CB8AC3E}">
        <p14:creationId xmlns:p14="http://schemas.microsoft.com/office/powerpoint/2010/main" val="15879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84739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0" dirty="0" smtClean="0"/>
              <a:t>  Roles for NLP Argument Mining in </a:t>
            </a:r>
            <a:r>
              <a:rPr lang="en-US" sz="3200" b="1" i="0" dirty="0"/>
              <a:t>Education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33557" y="2783919"/>
            <a:ext cx="3715441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i="0" dirty="0"/>
              <a:t>Learning </a:t>
            </a:r>
            <a:r>
              <a:rPr lang="en-US" sz="2800" i="0" dirty="0" smtClean="0"/>
              <a:t>Argumentation</a:t>
            </a:r>
            <a:endParaRPr lang="en-US" sz="2800" i="0" dirty="0"/>
          </a:p>
          <a:p>
            <a:pPr algn="ctr"/>
            <a:endParaRPr lang="en-US" i="0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Automatic Essay Grading</a:t>
            </a: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i="0" dirty="0" smtClean="0"/>
          </a:p>
          <a:p>
            <a:pPr algn="ctr"/>
            <a:endParaRPr lang="en-US" i="0" dirty="0" smtClean="0"/>
          </a:p>
          <a:p>
            <a:pPr algn="ctr"/>
            <a:endParaRPr lang="en-US" i="0" dirty="0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1143000" y="2209800"/>
            <a:ext cx="3429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5720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572000" y="220980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606183"/>
            <a:ext cx="6687879" cy="183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5147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400"/>
            <a:ext cx="9144000" cy="88206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Open Question 2: Relation to Revision Analysis?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21" y="1051947"/>
            <a:ext cx="9018579" cy="56387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 Approach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Argumentative annotation </a:t>
            </a:r>
            <a:r>
              <a:rPr lang="en-US" dirty="0"/>
              <a:t>s</a:t>
            </a:r>
            <a:r>
              <a:rPr lang="en-US" dirty="0" smtClean="0"/>
              <a:t>cheme</a:t>
            </a:r>
          </a:p>
          <a:p>
            <a:pPr marL="514350" lvl="1" indent="0">
              <a:buNone/>
            </a:pPr>
            <a:endParaRPr lang="en-US" dirty="0" smtClean="0"/>
          </a:p>
          <a:p>
            <a:r>
              <a:rPr lang="en-US" dirty="0" smtClean="0"/>
              <a:t>Alternative Approach?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Something to also cover Wikipedia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 smtClean="0"/>
              <a:t>Prediction of revision quality (e.g., is paper </a:t>
            </a:r>
            <a:r>
              <a:rPr lang="en-US" smtClean="0"/>
              <a:t>getting better?)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49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4733" y="279400"/>
            <a:ext cx="9464154" cy="882065"/>
          </a:xfrm>
        </p:spPr>
        <p:txBody>
          <a:bodyPr>
            <a:noAutofit/>
          </a:bodyPr>
          <a:lstStyle/>
          <a:p>
            <a:r>
              <a:rPr lang="en-US" sz="3600" dirty="0" smtClean="0"/>
              <a:t>Open Question 3: Relation to Discourse Analysis?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21" y="1163545"/>
            <a:ext cx="9018579" cy="537425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 Approach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PDTB features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Sentence as the ADU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Alternative Approach?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RST features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“Clause” as the ADU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 ways of using NLP discourse parsers</a:t>
            </a:r>
          </a:p>
        </p:txBody>
      </p:sp>
    </p:spTree>
    <p:extLst>
      <p:ext uri="{BB962C8B-B14F-4D97-AF65-F5344CB8AC3E}">
        <p14:creationId xmlns:p14="http://schemas.microsoft.com/office/powerpoint/2010/main" val="34149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21" y="1329760"/>
            <a:ext cx="8809463" cy="503477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NLP-supported temporal argument mining for teaching </a:t>
            </a:r>
            <a:r>
              <a:rPr lang="en-US" dirty="0"/>
              <a:t>and </a:t>
            </a:r>
            <a:r>
              <a:rPr lang="en-US" dirty="0" smtClean="0"/>
              <a:t>assessing writing</a:t>
            </a:r>
          </a:p>
          <a:p>
            <a:pPr lvl="1"/>
            <a:r>
              <a:rPr lang="en-US" dirty="0" smtClean="0"/>
              <a:t>Feature / Algorithm Development</a:t>
            </a:r>
          </a:p>
          <a:p>
            <a:pPr lvl="2"/>
            <a:r>
              <a:rPr lang="en-US" dirty="0" smtClean="0"/>
              <a:t>Noisy and diverse data</a:t>
            </a:r>
          </a:p>
          <a:p>
            <a:pPr lvl="2"/>
            <a:r>
              <a:rPr lang="en-US" dirty="0" smtClean="0"/>
              <a:t>Meaningful features</a:t>
            </a:r>
          </a:p>
          <a:p>
            <a:pPr lvl="2"/>
            <a:r>
              <a:rPr lang="en-US" dirty="0" smtClean="0"/>
              <a:t>Real-time performance </a:t>
            </a:r>
          </a:p>
          <a:p>
            <a:pPr lvl="1"/>
            <a:r>
              <a:rPr lang="en-US" dirty="0" smtClean="0"/>
              <a:t>Experimental Evaluations</a:t>
            </a:r>
          </a:p>
          <a:p>
            <a:pPr lvl="2"/>
            <a:r>
              <a:rPr lang="en-US" dirty="0" smtClean="0"/>
              <a:t>Temporal Argument Mining (high school &amp; university corpora)</a:t>
            </a:r>
          </a:p>
          <a:p>
            <a:pPr lvl="2"/>
            <a:r>
              <a:rPr lang="en-US" dirty="0" smtClean="0"/>
              <a:t>Revision Assistant (lab user study)</a:t>
            </a:r>
          </a:p>
          <a:p>
            <a:r>
              <a:rPr lang="en-US" dirty="0"/>
              <a:t>Even </a:t>
            </a:r>
            <a:r>
              <a:rPr lang="en-US" dirty="0" smtClean="0"/>
              <a:t>non-structural and application-dependent </a:t>
            </a:r>
            <a:r>
              <a:rPr lang="en-US" dirty="0"/>
              <a:t>argument mining can support useful applications!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9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415" y="1600200"/>
            <a:ext cx="8996585" cy="4525963"/>
          </a:xfrm>
        </p:spPr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 smtClean="0"/>
          </a:p>
          <a:p>
            <a:r>
              <a:rPr lang="en-US" dirty="0" smtClean="0"/>
              <a:t>Further Information </a:t>
            </a:r>
          </a:p>
          <a:p>
            <a:pPr lvl="1"/>
            <a:r>
              <a:rPr lang="en-US" dirty="0" smtClean="0"/>
              <a:t>http://www.cs.pitt.edu/~litman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96" y="4469023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155" y="4949863"/>
            <a:ext cx="3729689" cy="63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324" y="4469023"/>
            <a:ext cx="1790476" cy="15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Why teach argumentative writing?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12689"/>
            <a:ext cx="9067800" cy="5540511"/>
          </a:xfrm>
        </p:spPr>
        <p:txBody>
          <a:bodyPr>
            <a:normAutofit/>
          </a:bodyPr>
          <a:lstStyle/>
          <a:p>
            <a:endParaRPr lang="en-US" sz="1500" dirty="0" smtClean="0"/>
          </a:p>
          <a:p>
            <a:r>
              <a:rPr lang="en-US" dirty="0" smtClean="0"/>
              <a:t>Studies show students:</a:t>
            </a:r>
          </a:p>
          <a:p>
            <a:pPr lvl="1"/>
            <a:r>
              <a:rPr lang="en-US" dirty="0" smtClean="0"/>
              <a:t>lack competence </a:t>
            </a:r>
            <a:r>
              <a:rPr lang="en-US" dirty="0"/>
              <a:t>in </a:t>
            </a:r>
            <a:r>
              <a:rPr lang="en-US" dirty="0" smtClean="0"/>
              <a:t>argument writing </a:t>
            </a:r>
            <a:r>
              <a:rPr lang="en-US" sz="1500" dirty="0" smtClean="0"/>
              <a:t>(</a:t>
            </a:r>
            <a:r>
              <a:rPr lang="en-US" sz="1500" dirty="0" err="1"/>
              <a:t>Oostdam</a:t>
            </a:r>
            <a:r>
              <a:rPr lang="en-US" sz="1500" dirty="0"/>
              <a:t>, et al., 1994; </a:t>
            </a:r>
            <a:r>
              <a:rPr lang="en-US" sz="1500" dirty="0" err="1"/>
              <a:t>Oostdam</a:t>
            </a:r>
            <a:r>
              <a:rPr lang="en-US" sz="1500" dirty="0"/>
              <a:t> &amp; </a:t>
            </a:r>
            <a:r>
              <a:rPr lang="en-US" sz="1500" dirty="0" err="1"/>
              <a:t>Emmelot</a:t>
            </a:r>
            <a:r>
              <a:rPr lang="en-US" sz="1500" dirty="0"/>
              <a:t>, 1991)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not integrate their arguments into a high-</a:t>
            </a:r>
            <a:r>
              <a:rPr lang="en-US" dirty="0" smtClean="0"/>
              <a:t>level structure </a:t>
            </a:r>
            <a:r>
              <a:rPr lang="en-US" dirty="0"/>
              <a:t>or coherent position </a:t>
            </a:r>
            <a:r>
              <a:rPr lang="en-US" sz="1500" dirty="0"/>
              <a:t>(Keith, Weiner, &amp; </a:t>
            </a:r>
            <a:r>
              <a:rPr lang="en-US" sz="1500" dirty="0" err="1"/>
              <a:t>Lesgold</a:t>
            </a:r>
            <a:r>
              <a:rPr lang="en-US" sz="1500" dirty="0"/>
              <a:t>, 1991)</a:t>
            </a:r>
            <a:r>
              <a:rPr lang="en-US" i="1" dirty="0"/>
              <a:t>. </a:t>
            </a:r>
            <a:endParaRPr lang="en-US" i="1" dirty="0" smtClean="0"/>
          </a:p>
          <a:p>
            <a:pPr lvl="1"/>
            <a:r>
              <a:rPr lang="en-US" dirty="0" smtClean="0"/>
              <a:t>Even if compose-aloud </a:t>
            </a:r>
            <a:r>
              <a:rPr lang="en-US" dirty="0"/>
              <a:t>protocols </a:t>
            </a:r>
            <a:r>
              <a:rPr lang="en-US" dirty="0" smtClean="0"/>
              <a:t>show students mentally connect </a:t>
            </a:r>
            <a:r>
              <a:rPr lang="en-US" dirty="0"/>
              <a:t>position </a:t>
            </a:r>
            <a:r>
              <a:rPr lang="en-US" dirty="0" smtClean="0"/>
              <a:t>statement &amp; supporting </a:t>
            </a:r>
            <a:r>
              <a:rPr lang="en-US" dirty="0"/>
              <a:t>details, </a:t>
            </a:r>
            <a:r>
              <a:rPr lang="en-US" i="1" dirty="0" smtClean="0"/>
              <a:t>connections not </a:t>
            </a:r>
            <a:r>
              <a:rPr lang="en-US" i="1" dirty="0"/>
              <a:t>evident in </a:t>
            </a:r>
            <a:r>
              <a:rPr lang="en-US" i="1" dirty="0" smtClean="0"/>
              <a:t>writing </a:t>
            </a:r>
            <a:r>
              <a:rPr lang="en-US" sz="1500" dirty="0"/>
              <a:t>(Durst, 1987)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modified from Kevin D. Ashley, </a:t>
            </a:r>
            <a:r>
              <a:rPr lang="en-US" dirty="0" err="1" smtClean="0"/>
              <a:t>Ilya</a:t>
            </a:r>
            <a:r>
              <a:rPr lang="en-US" dirty="0" smtClean="0"/>
              <a:t> </a:t>
            </a:r>
            <a:r>
              <a:rPr lang="en-US" dirty="0" err="1" smtClean="0"/>
              <a:t>Goldin</a:t>
            </a:r>
            <a:r>
              <a:rPr lang="en-US" dirty="0" smtClean="0"/>
              <a:t>. 2011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F6571-6EBF-8347-8660-5966AFDA70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Argument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2707"/>
            <a:ext cx="9144000" cy="54237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“… exploits </a:t>
            </a:r>
            <a:r>
              <a:rPr lang="en-US" sz="2800" dirty="0"/>
              <a:t>the techniques and methods of </a:t>
            </a:r>
            <a:r>
              <a:rPr lang="en-US" sz="2800" dirty="0">
                <a:solidFill>
                  <a:srgbClr val="FF6600"/>
                </a:solidFill>
              </a:rPr>
              <a:t>natural language </a:t>
            </a:r>
            <a:r>
              <a:rPr lang="en-US" sz="2800" dirty="0" smtClean="0">
                <a:solidFill>
                  <a:srgbClr val="FF6600"/>
                </a:solidFill>
              </a:rPr>
              <a:t>processing</a:t>
            </a:r>
            <a:r>
              <a:rPr lang="en-US" sz="2800" dirty="0" smtClean="0"/>
              <a:t> … for </a:t>
            </a:r>
            <a:r>
              <a:rPr lang="en-US" sz="2800" dirty="0">
                <a:solidFill>
                  <a:srgbClr val="FF6600"/>
                </a:solidFill>
              </a:rPr>
              <a:t>semi-automatic and automatic </a:t>
            </a:r>
            <a:r>
              <a:rPr lang="en-US" sz="2800" dirty="0"/>
              <a:t>recognition and extraction of </a:t>
            </a:r>
            <a:r>
              <a:rPr lang="en-US" sz="2800" dirty="0">
                <a:solidFill>
                  <a:srgbClr val="FF6600"/>
                </a:solidFill>
              </a:rPr>
              <a:t>structured argument data from unstructured </a:t>
            </a:r>
            <a:r>
              <a:rPr lang="en-US" sz="2800" dirty="0" smtClean="0">
                <a:solidFill>
                  <a:srgbClr val="FF6600"/>
                </a:solidFill>
              </a:rPr>
              <a:t>… texts</a:t>
            </a:r>
            <a:r>
              <a:rPr lang="en-US" sz="2800" dirty="0" smtClean="0"/>
              <a:t>.” </a:t>
            </a:r>
            <a:r>
              <a:rPr lang="en-US" sz="2400" i="1" dirty="0" smtClean="0"/>
              <a:t>[SICSA Workshop on Argument Mining, July 2014]</a:t>
            </a:r>
            <a:endParaRPr lang="en-US" sz="2800" i="1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Mining Drafts of a High School Essay for </a:t>
            </a:r>
            <a:br>
              <a:rPr lang="en-US" sz="3600" dirty="0" smtClean="0"/>
            </a:br>
            <a:r>
              <a:rPr lang="en-US" sz="3600" i="1" dirty="0" smtClean="0"/>
              <a:t>Argument-Oriented Revisions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1141" y="2046077"/>
            <a:ext cx="1975789" cy="41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smtClean="0"/>
              <a:t>Draft 2: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 first circle Limbo is where the unbaptized go.</a:t>
            </a:r>
          </a:p>
          <a:p>
            <a:pPr marL="0" indent="0">
              <a:buNone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They are not punished because they did not know Christ. 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043271"/>
            <a:ext cx="286905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i="1" dirty="0"/>
              <a:t>Draft 1</a:t>
            </a:r>
            <a:r>
              <a:rPr lang="en-US" sz="2000" b="1" i="1" dirty="0" smtClean="0"/>
              <a:t>: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In the first circle Limbo where the unbaptized </a:t>
            </a:r>
            <a:r>
              <a:rPr lang="en-US" sz="2000" dirty="0">
                <a:solidFill>
                  <a:srgbClr val="FF0000"/>
                </a:solidFill>
              </a:rPr>
              <a:t>and those before Christ dwell, live in complete darkness</a:t>
            </a:r>
            <a:r>
              <a:rPr lang="en-US" sz="2000" dirty="0"/>
              <a:t>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>
                <a:solidFill>
                  <a:srgbClr val="00B0F0"/>
                </a:solidFill>
              </a:rPr>
              <a:t>There </a:t>
            </a:r>
            <a:r>
              <a:rPr lang="en-US" sz="2000" dirty="0">
                <a:solidFill>
                  <a:srgbClr val="00B0F0"/>
                </a:solidFill>
              </a:rPr>
              <a:t>is no other punishment since in life they never experienced the radiance of Christ.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6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Argument Mining Subtasks</a:t>
            </a:r>
            <a:br>
              <a:rPr lang="en-US" dirty="0" smtClean="0"/>
            </a:br>
            <a:r>
              <a:rPr lang="en-US" sz="4000" dirty="0" smtClean="0"/>
              <a:t>[</a:t>
            </a:r>
            <a:r>
              <a:rPr lang="en-US" sz="4000" dirty="0" err="1" smtClean="0"/>
              <a:t>Peldszus</a:t>
            </a:r>
            <a:r>
              <a:rPr lang="en-US" sz="4000" dirty="0" smtClean="0"/>
              <a:t> and </a:t>
            </a:r>
            <a:r>
              <a:rPr lang="en-US" sz="4000" dirty="0" err="1" smtClean="0"/>
              <a:t>Stede</a:t>
            </a:r>
            <a:r>
              <a:rPr lang="en-US" sz="4000" dirty="0" smtClean="0"/>
              <a:t>, 2013]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23" y="1778852"/>
            <a:ext cx="9143999" cy="221789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01020" y="1788197"/>
            <a:ext cx="8875218" cy="910974"/>
          </a:xfrm>
          <a:prstGeom prst="roundRect">
            <a:avLst/>
          </a:prstGeom>
          <a:noFill/>
          <a:ln w="50800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23" y="4237030"/>
            <a:ext cx="91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 smtClean="0"/>
              <a:t>Scope of today’s talk</a:t>
            </a: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Even partial argument mining can support useful applications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Mostly non-structural (e.g., </a:t>
            </a:r>
            <a:r>
              <a:rPr lang="en-US" sz="2400" i="1" dirty="0" smtClean="0"/>
              <a:t>no relations, no argument schema</a:t>
            </a:r>
            <a:r>
              <a:rPr lang="en-US" sz="2400" dirty="0" smtClean="0"/>
              <a:t>)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Often application-dependent roles (e.g., </a:t>
            </a:r>
            <a:r>
              <a:rPr lang="en-US" sz="2400" i="1" dirty="0" smtClean="0"/>
              <a:t>no</a:t>
            </a:r>
            <a:r>
              <a:rPr lang="en-US" sz="2400" dirty="0" smtClean="0"/>
              <a:t> </a:t>
            </a:r>
            <a:r>
              <a:rPr lang="en-US" sz="2400" i="1" dirty="0" smtClean="0"/>
              <a:t>premises</a:t>
            </a:r>
            <a:r>
              <a:rPr lang="en-US" sz="2400" dirty="0" smtClean="0"/>
              <a:t>)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/>
              <a:t>But, </a:t>
            </a:r>
            <a:r>
              <a:rPr lang="en-US" sz="2400" i="1" dirty="0" smtClean="0"/>
              <a:t>real data</a:t>
            </a:r>
            <a:r>
              <a:rPr lang="en-US" sz="2400" dirty="0" smtClean="0"/>
              <a:t>!!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05038" y="2860342"/>
            <a:ext cx="1833739" cy="1266804"/>
          </a:xfrm>
          <a:prstGeom prst="straightConnector1">
            <a:avLst/>
          </a:prstGeom>
          <a:ln w="47625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Argument Mining for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242"/>
          </a:xfrm>
        </p:spPr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oisy </a:t>
            </a:r>
            <a:r>
              <a:rPr lang="en-US" dirty="0" smtClean="0"/>
              <a:t>data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(e.g., </a:t>
            </a:r>
            <a:r>
              <a:rPr lang="en-US" dirty="0"/>
              <a:t>adult learners, children)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Real-time </a:t>
            </a:r>
            <a:r>
              <a:rPr lang="en-US" dirty="0" smtClean="0"/>
              <a:t>algorithms; </a:t>
            </a:r>
            <a:r>
              <a:rPr lang="en-US" dirty="0" smtClean="0">
                <a:solidFill>
                  <a:srgbClr val="C00000"/>
                </a:solidFill>
              </a:rPr>
              <a:t>robust </a:t>
            </a:r>
            <a:r>
              <a:rPr lang="en-US" dirty="0"/>
              <a:t>at </a:t>
            </a:r>
            <a:r>
              <a:rPr lang="en-US" dirty="0" smtClean="0"/>
              <a:t>scale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Meaningful </a:t>
            </a:r>
            <a:r>
              <a:rPr lang="en-US" dirty="0" smtClean="0"/>
              <a:t>features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Opportunities</a:t>
            </a:r>
          </a:p>
          <a:p>
            <a:pPr lvl="1"/>
            <a:r>
              <a:rPr lang="en-US" dirty="0" smtClean="0"/>
              <a:t>Human in the loop (e.g., peer review)</a:t>
            </a:r>
          </a:p>
          <a:p>
            <a:pPr lvl="2"/>
            <a:r>
              <a:rPr lang="en-US" dirty="0" smtClean="0"/>
              <a:t>Errors as student reflection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6013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84739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0" dirty="0" smtClean="0"/>
              <a:t>  Roles for NLP Argument Mining in </a:t>
            </a:r>
            <a:r>
              <a:rPr lang="en-US" sz="3200" b="1" i="0" dirty="0"/>
              <a:t>Education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420432" y="2590800"/>
            <a:ext cx="4676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i="0" dirty="0" smtClean="0"/>
              <a:t>Teaching Using Argumentation</a:t>
            </a:r>
            <a:endParaRPr lang="en-US" i="0" dirty="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746692" y="2555875"/>
            <a:ext cx="1846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sz="2800" i="0" dirty="0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041451" y="3759756"/>
            <a:ext cx="54545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Socratic-Method Dialogue Systems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1143000" y="2209800"/>
            <a:ext cx="3429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5720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572000" y="220980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53257" y="4045802"/>
            <a:ext cx="24589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14785" y="5184575"/>
            <a:ext cx="26167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i="1" dirty="0"/>
          </a:p>
        </p:txBody>
      </p:sp>
      <p:pic>
        <p:nvPicPr>
          <p:cNvPr id="15" name="Picture 2" descr="http://www.lrdc.pitt.edu/images/banner/LT_img_icon.png"/>
          <p:cNvPicPr>
            <a:picLocks noChangeAspect="1" noChangeArrowheads="1"/>
          </p:cNvPicPr>
          <p:nvPr/>
        </p:nvPicPr>
        <p:blipFill>
          <a:blip r:embed="rId2" cstate="print"/>
          <a:srcRect r="37695"/>
          <a:stretch>
            <a:fillRect/>
          </a:stretch>
        </p:blipFill>
        <p:spPr bwMode="auto">
          <a:xfrm>
            <a:off x="3707958" y="5008915"/>
            <a:ext cx="2514600" cy="15606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9357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dirty="0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7200" y="1417638"/>
            <a:ext cx="84739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0" dirty="0" smtClean="0"/>
              <a:t>  Roles for NLP Argument Mining in </a:t>
            </a:r>
            <a:r>
              <a:rPr lang="en-US" sz="3200" b="1" i="0" dirty="0"/>
              <a:t>Education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661773" y="2667000"/>
            <a:ext cx="3501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i="0" dirty="0"/>
              <a:t>Processing </a:t>
            </a:r>
            <a:r>
              <a:rPr lang="en-US" sz="2800" i="0" dirty="0" smtClean="0"/>
              <a:t>Language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1143000" y="2209800"/>
            <a:ext cx="3429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45720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4572000" y="2209800"/>
            <a:ext cx="335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14095" y="3633770"/>
            <a:ext cx="24589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Peer Feedback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471" y="4224139"/>
            <a:ext cx="3818555" cy="231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401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Today’s Talk: </a:t>
            </a:r>
            <a:br>
              <a:rPr lang="en-US" dirty="0" smtClean="0"/>
            </a:br>
            <a:r>
              <a:rPr lang="en-US" dirty="0" smtClean="0"/>
              <a:t>Learning Argumentation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07590"/>
            <a:ext cx="8551333" cy="4525963"/>
          </a:xfrm>
        </p:spPr>
        <p:txBody>
          <a:bodyPr/>
          <a:lstStyle/>
          <a:p>
            <a:r>
              <a:rPr lang="en-US" b="1" i="1" dirty="0" smtClean="0"/>
              <a:t>Temporal Argument Mining of Student Writing</a:t>
            </a:r>
          </a:p>
          <a:p>
            <a:r>
              <a:rPr lang="en-US" dirty="0" smtClean="0"/>
              <a:t>Algorithms and Applications</a:t>
            </a:r>
          </a:p>
          <a:p>
            <a:pPr lvl="1"/>
            <a:r>
              <a:rPr lang="en-US" dirty="0" smtClean="0"/>
              <a:t>Revision Extraction</a:t>
            </a:r>
          </a:p>
          <a:p>
            <a:pPr lvl="1"/>
            <a:r>
              <a:rPr lang="en-US" dirty="0" smtClean="0"/>
              <a:t>Annotation / Classification</a:t>
            </a:r>
          </a:p>
          <a:p>
            <a:pPr lvl="1"/>
            <a:r>
              <a:rPr lang="en-US" dirty="0" smtClean="0"/>
              <a:t>A Writing Revision Analysis System</a:t>
            </a:r>
          </a:p>
          <a:p>
            <a:r>
              <a:rPr lang="en-US" dirty="0" smtClean="0"/>
              <a:t>Open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088"/>
            <a:ext cx="8229600" cy="1143000"/>
          </a:xfrm>
        </p:spPr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56" y="1583473"/>
            <a:ext cx="8993688" cy="5073805"/>
          </a:xfrm>
        </p:spPr>
        <p:txBody>
          <a:bodyPr>
            <a:normAutofit/>
          </a:bodyPr>
          <a:lstStyle/>
          <a:p>
            <a:r>
              <a:rPr lang="en-US" dirty="0" smtClean="0"/>
              <a:t>Can </a:t>
            </a:r>
            <a:r>
              <a:rPr lang="en-US" b="1" i="1" dirty="0" smtClean="0"/>
              <a:t>temporal</a:t>
            </a:r>
            <a:r>
              <a:rPr lang="en-US" dirty="0" smtClean="0"/>
              <a:t> </a:t>
            </a:r>
            <a:r>
              <a:rPr lang="en-US" b="1" i="1" dirty="0" smtClean="0"/>
              <a:t>argument mining </a:t>
            </a:r>
            <a:r>
              <a:rPr lang="en-US" dirty="0" smtClean="0"/>
              <a:t>be used to better teach, assess, and understand </a:t>
            </a:r>
            <a:r>
              <a:rPr lang="en-US" b="1" i="1" dirty="0" smtClean="0"/>
              <a:t>argumentative writing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b="1" dirty="0" smtClean="0"/>
              <a:t>Approach:</a:t>
            </a:r>
            <a:r>
              <a:rPr lang="en-US" dirty="0" smtClean="0"/>
              <a:t> Technology design and evaluation</a:t>
            </a:r>
          </a:p>
          <a:p>
            <a:pPr lvl="1"/>
            <a:r>
              <a:rPr lang="en-US" dirty="0" smtClean="0"/>
              <a:t>System enhancements that improve </a:t>
            </a:r>
            <a:r>
              <a:rPr lang="en-US" dirty="0" smtClean="0">
                <a:solidFill>
                  <a:srgbClr val="C00000"/>
                </a:solidFill>
              </a:rPr>
              <a:t>student</a:t>
            </a:r>
            <a:r>
              <a:rPr lang="en-US" dirty="0" smtClean="0"/>
              <a:t> learning</a:t>
            </a:r>
          </a:p>
          <a:p>
            <a:pPr lvl="1"/>
            <a:r>
              <a:rPr lang="en-US" dirty="0" smtClean="0"/>
              <a:t>Argument analytics for </a:t>
            </a:r>
            <a:r>
              <a:rPr lang="en-US" dirty="0" smtClean="0">
                <a:solidFill>
                  <a:srgbClr val="C00000"/>
                </a:solidFill>
              </a:rPr>
              <a:t>teachers</a:t>
            </a:r>
            <a:endParaRPr lang="en-US" dirty="0" smtClean="0"/>
          </a:p>
          <a:p>
            <a:pPr lvl="1"/>
            <a:r>
              <a:rPr lang="en-US" dirty="0" smtClean="0"/>
              <a:t>Experimental platforms to test </a:t>
            </a:r>
            <a:r>
              <a:rPr lang="en-US" dirty="0" smtClean="0">
                <a:solidFill>
                  <a:srgbClr val="C00000"/>
                </a:solidFill>
              </a:rPr>
              <a:t>research </a:t>
            </a:r>
            <a:r>
              <a:rPr lang="en-US" dirty="0" smtClean="0"/>
              <a:t>predictions</a:t>
            </a:r>
          </a:p>
        </p:txBody>
      </p:sp>
    </p:spTree>
    <p:extLst>
      <p:ext uri="{BB962C8B-B14F-4D97-AF65-F5344CB8AC3E}">
        <p14:creationId xmlns:p14="http://schemas.microsoft.com/office/powerpoint/2010/main" val="40464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10023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Audience Participation: Temporal Argument Mining</a:t>
            </a:r>
            <a:br>
              <a:rPr lang="en-US" sz="3200" dirty="0" smtClean="0"/>
            </a:br>
            <a:r>
              <a:rPr lang="en-US" sz="3200" dirty="0" smtClean="0"/>
              <a:t> (Revision Analysis via Sentence Alignment)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3909" y="1419938"/>
            <a:ext cx="89361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Draft 1: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circle, </a:t>
            </a:r>
            <a:r>
              <a:rPr lang="en-US" sz="2400" dirty="0" smtClean="0">
                <a:solidFill>
                  <a:srgbClr val="FF0000"/>
                </a:solidFill>
              </a:rPr>
              <a:t>I would place </a:t>
            </a:r>
            <a:r>
              <a:rPr lang="en-US" sz="2400" dirty="0" smtClean="0"/>
              <a:t>Bill Clinton because he had an affair with his aide.</a:t>
            </a:r>
          </a:p>
          <a:p>
            <a:pPr marL="342900" indent="-342900">
              <a:buAutoNum type="arabicParenR"/>
            </a:pPr>
            <a:endParaRPr lang="en-US" sz="2400" dirty="0"/>
          </a:p>
          <a:p>
            <a:r>
              <a:rPr lang="en-US" sz="2400" i="1" dirty="0" smtClean="0"/>
              <a:t>Draft 2: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</a:t>
            </a:r>
            <a:r>
              <a:rPr lang="en-US" sz="2400" dirty="0" smtClean="0">
                <a:solidFill>
                  <a:srgbClr val="0070C0"/>
                </a:solidFill>
              </a:rPr>
              <a:t>third</a:t>
            </a:r>
            <a:r>
              <a:rPr lang="en-US" sz="2400" dirty="0" smtClean="0"/>
              <a:t> circle </a:t>
            </a:r>
            <a:r>
              <a:rPr lang="en-US" sz="2400" dirty="0" smtClean="0">
                <a:solidFill>
                  <a:srgbClr val="0070C0"/>
                </a:solidFill>
              </a:rPr>
              <a:t>of Hell, sinners have uncontrollable lust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400" dirty="0" smtClean="0">
                <a:solidFill>
                  <a:srgbClr val="0070C0"/>
                </a:solidFill>
              </a:rPr>
              <a:t>The carnal sinners in this level are punished by a howling, endless wind.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Bill Clinton </a:t>
            </a:r>
            <a:r>
              <a:rPr lang="en-US" sz="2400" dirty="0" smtClean="0">
                <a:solidFill>
                  <a:srgbClr val="0070C0"/>
                </a:solidFill>
              </a:rPr>
              <a:t>would be in this level </a:t>
            </a:r>
            <a:r>
              <a:rPr lang="en-US" sz="2400" dirty="0" smtClean="0"/>
              <a:t>because he had an affair with his aide.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94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10023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Audience Participation: Temporal Argument Mining</a:t>
            </a:r>
            <a:br>
              <a:rPr lang="en-US" sz="3200" dirty="0" smtClean="0"/>
            </a:br>
            <a:r>
              <a:rPr lang="en-US" sz="3200" dirty="0" smtClean="0"/>
              <a:t> (Revision Analysis via Sentence Alignment)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3909" y="1419938"/>
            <a:ext cx="89361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Draft 1: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circle, </a:t>
            </a:r>
            <a:r>
              <a:rPr lang="en-US" sz="2400" dirty="0" smtClean="0">
                <a:solidFill>
                  <a:srgbClr val="FF0000"/>
                </a:solidFill>
              </a:rPr>
              <a:t>I would place </a:t>
            </a:r>
            <a:r>
              <a:rPr lang="en-US" sz="2400" dirty="0" smtClean="0"/>
              <a:t>Bill Clinton because he had an affair with his aide.</a:t>
            </a:r>
          </a:p>
          <a:p>
            <a:pPr marL="342900" indent="-342900">
              <a:buAutoNum type="arabicParenR"/>
            </a:pPr>
            <a:endParaRPr lang="en-US" sz="2400" dirty="0"/>
          </a:p>
          <a:p>
            <a:r>
              <a:rPr lang="en-US" sz="2400" i="1" dirty="0" smtClean="0"/>
              <a:t>Draft 2: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</a:t>
            </a:r>
            <a:r>
              <a:rPr lang="en-US" sz="2400" dirty="0" smtClean="0">
                <a:solidFill>
                  <a:srgbClr val="0070C0"/>
                </a:solidFill>
              </a:rPr>
              <a:t>third</a:t>
            </a:r>
            <a:r>
              <a:rPr lang="en-US" sz="2400" dirty="0" smtClean="0"/>
              <a:t> circle </a:t>
            </a:r>
            <a:r>
              <a:rPr lang="en-US" sz="2400" dirty="0" smtClean="0">
                <a:solidFill>
                  <a:srgbClr val="0070C0"/>
                </a:solidFill>
              </a:rPr>
              <a:t>of Hell, sinners have uncontrollable lust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400" dirty="0" smtClean="0">
                <a:solidFill>
                  <a:srgbClr val="0070C0"/>
                </a:solidFill>
              </a:rPr>
              <a:t>The carnal sinners in this level are punished by a howling, endless wind.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Bill Clinton </a:t>
            </a:r>
            <a:r>
              <a:rPr lang="en-US" sz="2400" dirty="0" smtClean="0">
                <a:solidFill>
                  <a:srgbClr val="0070C0"/>
                </a:solidFill>
              </a:rPr>
              <a:t>would be in this level </a:t>
            </a:r>
            <a:r>
              <a:rPr lang="en-US" sz="2400" dirty="0" smtClean="0"/>
              <a:t>because he had an affair with his aide.</a:t>
            </a:r>
          </a:p>
          <a:p>
            <a:pPr marL="342900" indent="-342900">
              <a:buAutoNum type="arabicParenR"/>
            </a:pPr>
            <a:endParaRPr lang="en-US" sz="2400" dirty="0"/>
          </a:p>
          <a:p>
            <a:r>
              <a:rPr lang="en-US" sz="2400" b="1" dirty="0" smtClean="0"/>
              <a:t>R1:			Align</a:t>
            </a:r>
            <a:r>
              <a:rPr lang="en-US" sz="2400" b="1" dirty="0"/>
              <a:t>: null-&gt;1	Op: </a:t>
            </a:r>
            <a:r>
              <a:rPr lang="en-US" sz="2400" b="1" dirty="0" smtClean="0"/>
              <a:t>Add</a:t>
            </a:r>
            <a:r>
              <a:rPr lang="en-US" sz="2400" b="1" dirty="0"/>
              <a:t>		Purpose: </a:t>
            </a:r>
            <a:r>
              <a:rPr lang="en-US" sz="2400" b="1" dirty="0"/>
              <a:t>?</a:t>
            </a:r>
            <a:endParaRPr lang="en-US" sz="2400" b="1" dirty="0"/>
          </a:p>
          <a:p>
            <a:r>
              <a:rPr lang="en-US" sz="2400" b="1" dirty="0" smtClean="0"/>
              <a:t>R2:			Align</a:t>
            </a:r>
            <a:r>
              <a:rPr lang="en-US" sz="2400" b="1" dirty="0"/>
              <a:t>: 1-&gt;3		Op: Modify	Purpose: </a:t>
            </a:r>
            <a:r>
              <a:rPr lang="en-US" sz="2400" b="1" dirty="0"/>
              <a:t>?</a:t>
            </a:r>
            <a:endParaRPr lang="en-US" sz="2400" b="1" dirty="0" smtClean="0"/>
          </a:p>
          <a:p>
            <a:r>
              <a:rPr lang="en-US" sz="2400" b="1" dirty="0" smtClean="0"/>
              <a:t>….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855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10023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Audience Participation: Temporal Argument Mining</a:t>
            </a:r>
            <a:br>
              <a:rPr lang="en-US" sz="3200" dirty="0" smtClean="0"/>
            </a:br>
            <a:r>
              <a:rPr lang="en-US" sz="3200" dirty="0" smtClean="0"/>
              <a:t> (Revision Analysis via Sentence Alignment)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3909" y="1419938"/>
            <a:ext cx="89361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Draft 1: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circle, </a:t>
            </a:r>
            <a:r>
              <a:rPr lang="en-US" sz="2400" dirty="0" smtClean="0">
                <a:solidFill>
                  <a:srgbClr val="FF0000"/>
                </a:solidFill>
              </a:rPr>
              <a:t>I would place </a:t>
            </a:r>
            <a:r>
              <a:rPr lang="en-US" sz="2400" dirty="0" smtClean="0"/>
              <a:t>Bill Clinton because he had an affair with his aide.</a:t>
            </a:r>
          </a:p>
          <a:p>
            <a:pPr marL="342900" indent="-342900">
              <a:buAutoNum type="arabicParenR"/>
            </a:pPr>
            <a:endParaRPr lang="en-US" sz="2400" dirty="0"/>
          </a:p>
          <a:p>
            <a:r>
              <a:rPr lang="en-US" sz="2400" i="1" dirty="0" smtClean="0"/>
              <a:t>Draft 2:</a:t>
            </a:r>
            <a:endParaRPr lang="en-US" sz="2400" dirty="0"/>
          </a:p>
          <a:p>
            <a:pPr marL="342900" indent="-342900">
              <a:buAutoNum type="arabicParenR"/>
            </a:pPr>
            <a:r>
              <a:rPr lang="en-US" sz="2400" dirty="0" smtClean="0"/>
              <a:t>In the </a:t>
            </a:r>
            <a:r>
              <a:rPr lang="en-US" sz="2400" dirty="0" smtClean="0">
                <a:solidFill>
                  <a:srgbClr val="0070C0"/>
                </a:solidFill>
              </a:rPr>
              <a:t>third</a:t>
            </a:r>
            <a:r>
              <a:rPr lang="en-US" sz="2400" dirty="0" smtClean="0"/>
              <a:t> circle </a:t>
            </a:r>
            <a:r>
              <a:rPr lang="en-US" sz="2400" dirty="0" smtClean="0">
                <a:solidFill>
                  <a:srgbClr val="0070C0"/>
                </a:solidFill>
              </a:rPr>
              <a:t>of Hell, sinners have uncontrollable lust</a:t>
            </a:r>
            <a:r>
              <a:rPr lang="en-US" sz="2400" dirty="0" smtClean="0"/>
              <a:t>.</a:t>
            </a:r>
          </a:p>
          <a:p>
            <a:pPr marL="342900" indent="-342900">
              <a:buAutoNum type="arabicParenR"/>
            </a:pPr>
            <a:r>
              <a:rPr lang="en-US" sz="2400" dirty="0" smtClean="0">
                <a:solidFill>
                  <a:srgbClr val="0070C0"/>
                </a:solidFill>
              </a:rPr>
              <a:t>The carnal sinners in this level are punished by a howling, endless wind.</a:t>
            </a:r>
          </a:p>
          <a:p>
            <a:pPr marL="342900" indent="-342900">
              <a:buAutoNum type="arabicParenR"/>
            </a:pPr>
            <a:r>
              <a:rPr lang="en-US" sz="2400" dirty="0" smtClean="0"/>
              <a:t>Bill Clinton </a:t>
            </a:r>
            <a:r>
              <a:rPr lang="en-US" sz="2400" dirty="0" smtClean="0">
                <a:solidFill>
                  <a:srgbClr val="0070C0"/>
                </a:solidFill>
              </a:rPr>
              <a:t>would be in this level </a:t>
            </a:r>
            <a:r>
              <a:rPr lang="en-US" sz="2400" dirty="0" smtClean="0"/>
              <a:t>because he had an affair with his aide.</a:t>
            </a:r>
          </a:p>
          <a:p>
            <a:pPr marL="342900" indent="-342900">
              <a:buAutoNum type="arabicParenR"/>
            </a:pPr>
            <a:endParaRPr lang="en-US" sz="2400" dirty="0"/>
          </a:p>
          <a:p>
            <a:r>
              <a:rPr lang="en-US" sz="2400" b="1" dirty="0" smtClean="0"/>
              <a:t>R1:			Align</a:t>
            </a:r>
            <a:r>
              <a:rPr lang="en-US" sz="2400" b="1" dirty="0"/>
              <a:t>: null-&gt;1	Op: </a:t>
            </a:r>
            <a:r>
              <a:rPr lang="en-US" sz="2400" b="1" dirty="0" smtClean="0"/>
              <a:t>Add</a:t>
            </a:r>
            <a:r>
              <a:rPr lang="en-US" sz="2400" b="1" dirty="0"/>
              <a:t>		Purpose: Argumentative</a:t>
            </a:r>
          </a:p>
          <a:p>
            <a:r>
              <a:rPr lang="en-US" sz="2400" b="1" dirty="0" smtClean="0"/>
              <a:t>R2:			Align</a:t>
            </a:r>
            <a:r>
              <a:rPr lang="en-US" sz="2400" b="1" dirty="0"/>
              <a:t>: 1-&gt;3		Op: Modify	Purpose: </a:t>
            </a:r>
            <a:r>
              <a:rPr lang="en-US" sz="2400" b="1" dirty="0" smtClean="0"/>
              <a:t>Surface</a:t>
            </a:r>
          </a:p>
          <a:p>
            <a:r>
              <a:rPr lang="en-US" sz="2400" b="1" dirty="0" smtClean="0"/>
              <a:t>….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6698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1414</Words>
  <Application>Microsoft Office PowerPoint</Application>
  <PresentationFormat>On-screen Show (4:3)</PresentationFormat>
  <Paragraphs>248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Temporal Argument Mining for Writing Assistance</vt:lpstr>
      <vt:lpstr>PowerPoint Presentation</vt:lpstr>
      <vt:lpstr>PowerPoint Presentation</vt:lpstr>
      <vt:lpstr>PowerPoint Presentation</vt:lpstr>
      <vt:lpstr>Today’s Talk:  Learning Argumentation</vt:lpstr>
      <vt:lpstr>Research Question</vt:lpstr>
      <vt:lpstr>Audience Participation: Temporal Argument Mining  (Revision Analysis via Sentence Alignment)</vt:lpstr>
      <vt:lpstr>Audience Participation: Temporal Argument Mining  (Revision Analysis via Sentence Alignment)</vt:lpstr>
      <vt:lpstr>Audience Participation: Temporal Argument Mining  (Revision Analysis via Sentence Alignment)</vt:lpstr>
      <vt:lpstr>Temporal Argument Mining</vt:lpstr>
      <vt:lpstr>Revision Extraction [Zhang &amp; Litman, 2014]</vt:lpstr>
      <vt:lpstr>Revision Purpose Annotation  [Zhang &amp; Litman, 2015]</vt:lpstr>
      <vt:lpstr>Revision Purpose Classification [Zhang &amp; Litman, 2015]</vt:lpstr>
      <vt:lpstr>Experimental Evaluations</vt:lpstr>
      <vt:lpstr>Enhancing Classification with Context [Zhang &amp; Litman, 2016]</vt:lpstr>
      <vt:lpstr>Application [Zhang, Hwa, Litman, &amp; Hashemi, 2016]</vt:lpstr>
      <vt:lpstr>Revision Overview Interface</vt:lpstr>
      <vt:lpstr>Revision Detail Interface</vt:lpstr>
      <vt:lpstr>Open Question 1: Relation to Argument Mining?</vt:lpstr>
      <vt:lpstr>Open Question 2: Relation to Revision Analysis?</vt:lpstr>
      <vt:lpstr>Open Question 3: Relation to Discourse Analysis?</vt:lpstr>
      <vt:lpstr>Summary</vt:lpstr>
      <vt:lpstr>Thank You!</vt:lpstr>
      <vt:lpstr>Why teach argumentative writing?</vt:lpstr>
      <vt:lpstr>Argument Mining</vt:lpstr>
      <vt:lpstr>Mining Drafts of a High School Essay for  Argument-Oriented Revisions</vt:lpstr>
      <vt:lpstr>Argument Mining Subtasks [Peldszus and Stede, 2013]</vt:lpstr>
      <vt:lpstr>Argument Mining for Education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 Mining for Educational Applications</dc:title>
  <dc:creator>Diane Litman</dc:creator>
  <cp:lastModifiedBy>Diane J. Litman</cp:lastModifiedBy>
  <cp:revision>324</cp:revision>
  <cp:lastPrinted>2014-08-02T20:48:07Z</cp:lastPrinted>
  <dcterms:created xsi:type="dcterms:W3CDTF">2014-07-28T22:42:07Z</dcterms:created>
  <dcterms:modified xsi:type="dcterms:W3CDTF">2016-04-01T21:43:59Z</dcterms:modified>
</cp:coreProperties>
</file>