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593" r:id="rId3"/>
    <p:sldId id="594" r:id="rId4"/>
    <p:sldId id="600" r:id="rId5"/>
    <p:sldId id="601" r:id="rId6"/>
    <p:sldId id="596" r:id="rId7"/>
    <p:sldId id="595" r:id="rId8"/>
    <p:sldId id="597" r:id="rId9"/>
    <p:sldId id="598" r:id="rId10"/>
    <p:sldId id="599" r:id="rId11"/>
    <p:sldId id="602" r:id="rId12"/>
    <p:sldId id="608" r:id="rId13"/>
    <p:sldId id="609" r:id="rId14"/>
    <p:sldId id="610" r:id="rId15"/>
    <p:sldId id="611" r:id="rId16"/>
    <p:sldId id="603" r:id="rId17"/>
    <p:sldId id="604" r:id="rId18"/>
    <p:sldId id="605" r:id="rId19"/>
    <p:sldId id="606" r:id="rId20"/>
    <p:sldId id="60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2A63A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02" autoAdjust="0"/>
    <p:restoredTop sz="94591" autoAdjust="0"/>
  </p:normalViewPr>
  <p:slideViewPr>
    <p:cSldViewPr snapToGrid="0" snapToObjects="1">
      <p:cViewPr>
        <p:scale>
          <a:sx n="73" d="100"/>
          <a:sy n="73" d="100"/>
        </p:scale>
        <p:origin x="-930" y="-762"/>
      </p:cViewPr>
      <p:guideLst>
        <p:guide orient="horz" pos="2160"/>
        <p:guide pos="2880"/>
      </p:guideLst>
    </p:cSldViewPr>
  </p:slideViewPr>
  <p:outlineViewPr>
    <p:cViewPr>
      <p:scale>
        <a:sx n="33" d="100"/>
        <a:sy n="33" d="100"/>
      </p:scale>
      <p:origin x="0" y="1402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8F1A15-241D-5945-89BA-ED3E72BE689C}" type="datetimeFigureOut">
              <a:rPr lang="en-US" smtClean="0"/>
              <a:pPr/>
              <a:t>8/19/2015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75AA08-97A4-C948-84CE-FBBB059F785E}" type="slidenum">
              <a:rPr lang="en-US" smtClean="0"/>
              <a:pPr/>
              <a:t>‹#›</a:t>
            </a:fld>
            <a:endParaRPr lang="en-US"/>
          </a:p>
        </p:txBody>
      </p:sp>
    </p:spTree>
    <p:extLst>
      <p:ext uri="{BB962C8B-B14F-4D97-AF65-F5344CB8AC3E}">
        <p14:creationId xmlns="" xmlns:p14="http://schemas.microsoft.com/office/powerpoint/2010/main" val="15292294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73D011-4233-DF42-9AA7-449BB74D0E1C}"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3587015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3D011-4233-DF42-9AA7-449BB74D0E1C}"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2846849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3D011-4233-DF42-9AA7-449BB74D0E1C}"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15207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3D011-4233-DF42-9AA7-449BB74D0E1C}"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1211539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73D011-4233-DF42-9AA7-449BB74D0E1C}"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253422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73D011-4233-DF42-9AA7-449BB74D0E1C}"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1137274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73D011-4233-DF42-9AA7-449BB74D0E1C}" type="datetimeFigureOut">
              <a:rPr lang="en-US" smtClean="0"/>
              <a:pPr/>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258981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73D011-4233-DF42-9AA7-449BB74D0E1C}" type="datetimeFigureOut">
              <a:rPr lang="en-US" smtClean="0"/>
              <a:pPr/>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151416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73D011-4233-DF42-9AA7-449BB74D0E1C}" type="datetimeFigureOut">
              <a:rPr lang="en-US" smtClean="0"/>
              <a:pPr/>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3219913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3D011-4233-DF42-9AA7-449BB74D0E1C}"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123679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3D011-4233-DF42-9AA7-449BB74D0E1C}"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143532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3D011-4233-DF42-9AA7-449BB74D0E1C}" type="datetimeFigureOut">
              <a:rPr lang="en-US" smtClean="0"/>
              <a:pPr/>
              <a:t>8/19/2015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AAC26-5A9A-7747-AE91-ECAE317423E7}" type="slidenum">
              <a:rPr lang="en-US" smtClean="0"/>
              <a:pPr/>
              <a:t>‹#›</a:t>
            </a:fld>
            <a:endParaRPr lang="en-US"/>
          </a:p>
        </p:txBody>
      </p:sp>
    </p:spTree>
    <p:extLst>
      <p:ext uri="{BB962C8B-B14F-4D97-AF65-F5344CB8AC3E}">
        <p14:creationId xmlns="" xmlns:p14="http://schemas.microsoft.com/office/powerpoint/2010/main" val="797024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Virtual_community" TargetMode="External"/><Relationship Id="rId7" Type="http://schemas.openxmlformats.org/officeDocument/2006/relationships/hyperlink" Target="https://en.wikipedia.org/wiki/Social_media" TargetMode="External"/><Relationship Id="rId2" Type="http://schemas.openxmlformats.org/officeDocument/2006/relationships/hyperlink" Target="https://en.wikipedia.org/wiki/Computer-mediated_communication" TargetMode="External"/><Relationship Id="rId1" Type="http://schemas.openxmlformats.org/officeDocument/2006/relationships/slideLayout" Target="../slideLayouts/slideLayout2.xml"/><Relationship Id="rId6" Type="http://schemas.openxmlformats.org/officeDocument/2006/relationships/hyperlink" Target="https://en.wikipedia.org/wiki/User-generated_content" TargetMode="External"/><Relationship Id="rId5" Type="http://schemas.openxmlformats.org/officeDocument/2006/relationships/hyperlink" Target="https://en.wikipedia.org/wiki/Web_2.0" TargetMode="External"/><Relationship Id="rId4" Type="http://schemas.openxmlformats.org/officeDocument/2006/relationships/hyperlink" Target="https://en.wikipedia.org/wiki/Virtual_networ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User-generated_content" TargetMode="External"/><Relationship Id="rId2" Type="http://schemas.openxmlformats.org/officeDocument/2006/relationships/hyperlink" Target="https://en.wikipedia.org/wiki/List_of_social_networking_websites" TargetMode="External"/><Relationship Id="rId1" Type="http://schemas.openxmlformats.org/officeDocument/2006/relationships/slideLayout" Target="../slideLayouts/slideLayout2.xml"/><Relationship Id="rId5" Type="http://schemas.openxmlformats.org/officeDocument/2006/relationships/hyperlink" Target="https://en.wikipedia.org/wiki/New_media" TargetMode="External"/><Relationship Id="rId4" Type="http://schemas.openxmlformats.org/officeDocument/2006/relationships/hyperlink" Target="https://en.wikipedia.org/wiki/Mainstream"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webopedia.com/TERM/B/blog.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2319"/>
            <a:ext cx="9143999" cy="1470025"/>
          </a:xfrm>
        </p:spPr>
        <p:txBody>
          <a:bodyPr>
            <a:normAutofit fontScale="90000"/>
          </a:bodyPr>
          <a:lstStyle/>
          <a:p>
            <a:r>
              <a:rPr lang="en-US" sz="4000" b="1" i="1" dirty="0" smtClean="0"/>
              <a:t/>
            </a:r>
            <a:br>
              <a:rPr lang="en-US" sz="4000" b="1" i="1" dirty="0" smtClean="0"/>
            </a:br>
            <a:r>
              <a:rPr lang="en-US" sz="4000" b="1" i="1" dirty="0" smtClean="0"/>
              <a:t/>
            </a:r>
            <a:br>
              <a:rPr lang="en-US" sz="4000" b="1" i="1" dirty="0" smtClean="0"/>
            </a:br>
            <a:r>
              <a:rPr lang="en-US" sz="4000" b="1" i="1" dirty="0" smtClean="0"/>
              <a:t>User </a:t>
            </a:r>
            <a:r>
              <a:rPr lang="en-US" sz="4000" b="1" i="1" dirty="0" smtClean="0"/>
              <a:t>Generated Content Analyses using Automated Discourse Processing</a:t>
            </a:r>
            <a:r>
              <a:rPr lang="en-US" i="1" dirty="0" smtClean="0"/>
              <a:t/>
            </a:r>
            <a:br>
              <a:rPr lang="en-US" i="1" dirty="0" smtClean="0"/>
            </a:br>
            <a:r>
              <a:rPr lang="en-US" i="1" dirty="0" smtClean="0"/>
              <a:t>(</a:t>
            </a:r>
            <a:r>
              <a:rPr lang="en-US" sz="3600" i="1" dirty="0" smtClean="0"/>
              <a:t>CS 6281: Topics in Computer Science II)</a:t>
            </a:r>
            <a:endParaRPr lang="en-US" sz="4000" i="1" dirty="0"/>
          </a:p>
        </p:txBody>
      </p:sp>
      <p:sp>
        <p:nvSpPr>
          <p:cNvPr id="3" name="Subtitle 2"/>
          <p:cNvSpPr>
            <a:spLocks noGrp="1"/>
          </p:cNvSpPr>
          <p:nvPr>
            <p:ph type="subTitle" idx="1"/>
          </p:nvPr>
        </p:nvSpPr>
        <p:spPr>
          <a:xfrm>
            <a:off x="0" y="3030583"/>
            <a:ext cx="9144000" cy="3250150"/>
          </a:xfrm>
        </p:spPr>
        <p:txBody>
          <a:bodyPr>
            <a:normAutofit/>
          </a:bodyPr>
          <a:lstStyle/>
          <a:p>
            <a:r>
              <a:rPr lang="en-US" b="1" dirty="0" smtClean="0">
                <a:solidFill>
                  <a:schemeClr val="tx1"/>
                </a:solidFill>
              </a:rPr>
              <a:t>Week 2:</a:t>
            </a:r>
          </a:p>
          <a:p>
            <a:endParaRPr lang="en-US" dirty="0" smtClean="0">
              <a:solidFill>
                <a:schemeClr val="tx1"/>
              </a:solidFill>
            </a:endParaRPr>
          </a:p>
          <a:p>
            <a:r>
              <a:rPr lang="en-US" dirty="0" smtClean="0">
                <a:solidFill>
                  <a:schemeClr val="tx1"/>
                </a:solidFill>
              </a:rPr>
              <a:t>Discourse-Enabled User Generated Content Analysis</a:t>
            </a:r>
            <a:r>
              <a:rPr lang="en-US" dirty="0" smtClean="0"/>
              <a:t/>
            </a:r>
            <a:br>
              <a:rPr lang="en-US" dirty="0" smtClean="0"/>
            </a:br>
            <a:endParaRPr lang="en-US" dirty="0" smtClean="0"/>
          </a:p>
          <a:p>
            <a:endParaRPr lang="en-US" dirty="0" smtClean="0"/>
          </a:p>
        </p:txBody>
      </p:sp>
    </p:spTree>
    <p:extLst>
      <p:ext uri="{BB962C8B-B14F-4D97-AF65-F5344CB8AC3E}">
        <p14:creationId xmlns="" xmlns:p14="http://schemas.microsoft.com/office/powerpoint/2010/main" val="3487154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Student Essay</a:t>
            </a:r>
            <a:endParaRPr lang="en-US" dirty="0"/>
          </a:p>
        </p:txBody>
      </p:sp>
      <p:sp>
        <p:nvSpPr>
          <p:cNvPr id="3" name="Content Placeholder 2"/>
          <p:cNvSpPr>
            <a:spLocks noGrp="1"/>
          </p:cNvSpPr>
          <p:nvPr>
            <p:ph idx="1"/>
          </p:nvPr>
        </p:nvSpPr>
        <p:spPr/>
        <p:txBody>
          <a:bodyPr>
            <a:noAutofit/>
          </a:bodyPr>
          <a:lstStyle/>
          <a:p>
            <a:r>
              <a:rPr lang="en-US" sz="2400" dirty="0" smtClean="0">
                <a:cs typeface="Times New Roman" panose="02020603050405020304" pitchFamily="18" charset="0"/>
              </a:rPr>
              <a:t>Yes, because even though </a:t>
            </a:r>
            <a:r>
              <a:rPr lang="en-US" sz="2400" b="1" dirty="0" err="1" smtClean="0">
                <a:solidFill>
                  <a:srgbClr val="FF0000"/>
                </a:solidFill>
                <a:cs typeface="Times New Roman" panose="02020603050405020304" pitchFamily="18" charset="0"/>
              </a:rPr>
              <a:t>proverty</a:t>
            </a:r>
            <a:r>
              <a:rPr lang="en-US" sz="2400" dirty="0" smtClean="0">
                <a:cs typeface="Times New Roman" panose="02020603050405020304" pitchFamily="18" charset="0"/>
              </a:rPr>
              <a:t> is still going on now it does not mean that it can not be </a:t>
            </a:r>
            <a:r>
              <a:rPr lang="en-US" sz="2400" b="1" dirty="0" smtClean="0">
                <a:solidFill>
                  <a:srgbClr val="0000FF"/>
                </a:solidFill>
                <a:cs typeface="Times New Roman" panose="02020603050405020304" pitchFamily="18" charset="0"/>
              </a:rPr>
              <a:t>stop</a:t>
            </a:r>
            <a:r>
              <a:rPr lang="en-US" sz="2400" dirty="0" smtClean="0">
                <a:cs typeface="Times New Roman" panose="02020603050405020304" pitchFamily="18" charset="0"/>
              </a:rPr>
              <a:t>. Hannah thinks that </a:t>
            </a:r>
            <a:r>
              <a:rPr lang="en-US" sz="2400" dirty="0" err="1" smtClean="0">
                <a:cs typeface="Times New Roman" panose="02020603050405020304" pitchFamily="18" charset="0"/>
              </a:rPr>
              <a:t>proverty</a:t>
            </a:r>
            <a:r>
              <a:rPr lang="en-US" sz="2400" dirty="0" smtClean="0">
                <a:cs typeface="Times New Roman" panose="02020603050405020304" pitchFamily="18" charset="0"/>
              </a:rPr>
              <a:t> will end by 2015  but you never know. The world is going to </a:t>
            </a:r>
            <a:r>
              <a:rPr lang="en-US" sz="2400" b="1" dirty="0" smtClean="0">
                <a:solidFill>
                  <a:schemeClr val="accent4"/>
                </a:solidFill>
                <a:cs typeface="Times New Roman" panose="02020603050405020304" pitchFamily="18" charset="0"/>
              </a:rPr>
              <a:t>increase</a:t>
            </a:r>
            <a:r>
              <a:rPr lang="en-US" sz="2400" dirty="0" smtClean="0">
                <a:cs typeface="Times New Roman" panose="02020603050405020304" pitchFamily="18" charset="0"/>
              </a:rPr>
              <a:t> more stores and schools. But if everyone really tries to end </a:t>
            </a:r>
            <a:r>
              <a:rPr lang="en-US" sz="2400" dirty="0" err="1" smtClean="0">
                <a:cs typeface="Times New Roman" panose="02020603050405020304" pitchFamily="18" charset="0"/>
              </a:rPr>
              <a:t>proverty</a:t>
            </a:r>
            <a:r>
              <a:rPr lang="en-US" sz="2400" dirty="0" smtClean="0">
                <a:cs typeface="Times New Roman" panose="02020603050405020304" pitchFamily="18" charset="0"/>
              </a:rPr>
              <a:t> I believe it can be done. Maybe starting with recycling and taking shorter showers, </a:t>
            </a:r>
            <a:r>
              <a:rPr lang="en-US" sz="2400" b="1" dirty="0" smtClean="0">
                <a:solidFill>
                  <a:schemeClr val="accent4"/>
                </a:solidFill>
                <a:cs typeface="Times New Roman" panose="02020603050405020304" pitchFamily="18" charset="0"/>
              </a:rPr>
              <a:t>but no really short </a:t>
            </a:r>
            <a:r>
              <a:rPr lang="en-US" sz="2400" dirty="0" smtClean="0">
                <a:cs typeface="Times New Roman" panose="02020603050405020304" pitchFamily="18" charset="0"/>
              </a:rPr>
              <a:t>that you don't get clean. Then maybe if we make more money or earn it we can donate it to any charity in the world. </a:t>
            </a:r>
            <a:r>
              <a:rPr lang="en-US" sz="2400" dirty="0" err="1" smtClean="0">
                <a:cs typeface="Times New Roman" panose="02020603050405020304" pitchFamily="18" charset="0"/>
              </a:rPr>
              <a:t>Proverty</a:t>
            </a:r>
            <a:r>
              <a:rPr lang="en-US" sz="2400" dirty="0" smtClean="0">
                <a:cs typeface="Times New Roman" panose="02020603050405020304" pitchFamily="18" charset="0"/>
              </a:rPr>
              <a:t> is not </a:t>
            </a:r>
            <a:r>
              <a:rPr lang="en-US" sz="2400" b="1" dirty="0" smtClean="0">
                <a:solidFill>
                  <a:srgbClr val="0000FF"/>
                </a:solidFill>
                <a:cs typeface="Times New Roman" panose="02020603050405020304" pitchFamily="18" charset="0"/>
              </a:rPr>
              <a:t>on</a:t>
            </a:r>
            <a:r>
              <a:rPr lang="en-US" sz="2400" dirty="0" smtClean="0">
                <a:cs typeface="Times New Roman" panose="02020603050405020304" pitchFamily="18" charset="0"/>
              </a:rPr>
              <a:t> in Africa, it's </a:t>
            </a:r>
            <a:r>
              <a:rPr lang="en-US" sz="2400" b="1" dirty="0" err="1" smtClean="0">
                <a:solidFill>
                  <a:srgbClr val="FF0000"/>
                </a:solidFill>
                <a:cs typeface="Times New Roman" panose="02020603050405020304" pitchFamily="18" charset="0"/>
              </a:rPr>
              <a:t>practiclly</a:t>
            </a:r>
            <a:r>
              <a:rPr lang="en-US" sz="2400" dirty="0" smtClean="0">
                <a:cs typeface="Times New Roman" panose="02020603050405020304" pitchFamily="18" charset="0"/>
              </a:rPr>
              <a:t> every where! Even though Africa got better it didn't end </a:t>
            </a:r>
            <a:r>
              <a:rPr lang="en-US" sz="2400" dirty="0" err="1" smtClean="0">
                <a:cs typeface="Times New Roman" panose="02020603050405020304" pitchFamily="18" charset="0"/>
              </a:rPr>
              <a:t>proverty</a:t>
            </a:r>
            <a:r>
              <a:rPr lang="en-US" sz="2400" dirty="0" smtClean="0">
                <a:cs typeface="Times New Roman" panose="02020603050405020304" pitchFamily="18" charset="0"/>
              </a:rPr>
              <a:t>. Maybe they should make a law or something that says and declare that </a:t>
            </a:r>
            <a:r>
              <a:rPr lang="en-US" sz="2400" b="1" dirty="0" err="1" smtClean="0">
                <a:solidFill>
                  <a:srgbClr val="7030A0"/>
                </a:solidFill>
                <a:cs typeface="Times New Roman" panose="02020603050405020304" pitchFamily="18" charset="0"/>
              </a:rPr>
              <a:t>proverty</a:t>
            </a:r>
            <a:r>
              <a:rPr lang="en-US" sz="2400" b="1" dirty="0" smtClean="0">
                <a:solidFill>
                  <a:srgbClr val="7030A0"/>
                </a:solidFill>
                <a:cs typeface="Times New Roman" panose="02020603050405020304" pitchFamily="18" charset="0"/>
              </a:rPr>
              <a:t> needs to need</a:t>
            </a:r>
            <a:r>
              <a:rPr lang="en-US" sz="2400" dirty="0" smtClean="0">
                <a:cs typeface="Times New Roman" panose="02020603050405020304" pitchFamily="18" charset="0"/>
              </a:rPr>
              <a:t>. There's no </a:t>
            </a:r>
            <a:r>
              <a:rPr lang="en-US" sz="2400" b="1" dirty="0" err="1" smtClean="0">
                <a:solidFill>
                  <a:srgbClr val="FF0000"/>
                </a:solidFill>
                <a:cs typeface="Times New Roman" panose="02020603050405020304" pitchFamily="18" charset="0"/>
              </a:rPr>
              <a:t>specic</a:t>
            </a:r>
            <a:r>
              <a:rPr lang="en-US" sz="2400" dirty="0" smtClean="0">
                <a:cs typeface="Times New Roman" panose="02020603050405020304" pitchFamily="18" charset="0"/>
              </a:rPr>
              <a:t> date when it will end but it will. When it does I am going to be so proud, </a:t>
            </a:r>
            <a:r>
              <a:rPr lang="en-US" sz="2400" b="1" dirty="0" err="1" smtClean="0">
                <a:solidFill>
                  <a:srgbClr val="FF0000"/>
                </a:solidFill>
                <a:cs typeface="Times New Roman" panose="02020603050405020304" pitchFamily="18" charset="0"/>
              </a:rPr>
              <a:t>wheather</a:t>
            </a:r>
            <a:r>
              <a:rPr lang="en-US" sz="2400" dirty="0" smtClean="0">
                <a:cs typeface="Times New Roman" panose="02020603050405020304" pitchFamily="18" charset="0"/>
              </a:rPr>
              <a:t> I'm alive or not</a:t>
            </a:r>
            <a:r>
              <a:rPr lang="en-US" sz="2400" dirty="0" smtClean="0">
                <a:ln>
                  <a:solidFill>
                    <a:schemeClr val="tx1"/>
                  </a:solidFill>
                </a:ln>
              </a:rPr>
              <a:t>.</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 to Social Media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According to Wikipedia (August 12, 2015):</a:t>
            </a:r>
          </a:p>
          <a:p>
            <a:pPr lvl="1"/>
            <a:r>
              <a:rPr lang="en-US" b="1" dirty="0" smtClean="0"/>
              <a:t>“Social media</a:t>
            </a:r>
            <a:r>
              <a:rPr lang="en-US" dirty="0" smtClean="0"/>
              <a:t> are </a:t>
            </a:r>
            <a:r>
              <a:rPr lang="en-US" dirty="0" smtClean="0">
                <a:hlinkClick r:id="rId2" tooltip="Computer-mediated communication"/>
              </a:rPr>
              <a:t>computer-mediated</a:t>
            </a:r>
            <a:r>
              <a:rPr lang="en-US" dirty="0" smtClean="0"/>
              <a:t> tools that allow people to create, share or exchange information, ideas, and pictures/videos in </a:t>
            </a:r>
            <a:r>
              <a:rPr lang="en-US" dirty="0" smtClean="0">
                <a:hlinkClick r:id="rId3" tooltip="Virtual community"/>
              </a:rPr>
              <a:t>virtual communities</a:t>
            </a:r>
            <a:r>
              <a:rPr lang="en-US" dirty="0" smtClean="0"/>
              <a:t> and </a:t>
            </a:r>
            <a:r>
              <a:rPr lang="en-US" dirty="0" smtClean="0">
                <a:hlinkClick r:id="rId4" tooltip="Virtual network"/>
              </a:rPr>
              <a:t>networks</a:t>
            </a:r>
            <a:r>
              <a:rPr lang="en-US" dirty="0" smtClean="0"/>
              <a:t>. </a:t>
            </a:r>
            <a:r>
              <a:rPr lang="en-US" i="1" dirty="0" smtClean="0"/>
              <a:t>Social media</a:t>
            </a:r>
            <a:r>
              <a:rPr lang="en-US" dirty="0" smtClean="0"/>
              <a:t> is defined as "a group of Internet-based applications that build on the ideological and technological foundations of </a:t>
            </a:r>
            <a:r>
              <a:rPr lang="en-US" dirty="0" smtClean="0">
                <a:hlinkClick r:id="rId5" tooltip="Web 2.0"/>
              </a:rPr>
              <a:t>Web 2.0</a:t>
            </a:r>
            <a:r>
              <a:rPr lang="en-US" dirty="0" smtClean="0"/>
              <a:t>, and that allow the creation and exchange of </a:t>
            </a:r>
            <a:r>
              <a:rPr lang="en-US" dirty="0" smtClean="0">
                <a:solidFill>
                  <a:srgbClr val="FF0000"/>
                </a:solidFill>
                <a:hlinkClick r:id="rId6" tooltip="User-generated content"/>
              </a:rPr>
              <a:t>user-generated content</a:t>
            </a:r>
            <a:r>
              <a:rPr lang="en-US" dirty="0" smtClean="0">
                <a:solidFill>
                  <a:srgbClr val="FF0000"/>
                </a:solidFill>
              </a:rPr>
              <a:t>.</a:t>
            </a:r>
            <a:r>
              <a:rPr lang="en-US" dirty="0" smtClean="0"/>
              <a:t>"</a:t>
            </a:r>
            <a:r>
              <a:rPr lang="en-US" baseline="30000" dirty="0" smtClean="0">
                <a:hlinkClick r:id="rId7"/>
              </a:rPr>
              <a:t>[1]</a:t>
            </a:r>
            <a:r>
              <a:rPr lang="en-US" baseline="30000" dirty="0" smtClean="0"/>
              <a:t> </a:t>
            </a:r>
            <a:r>
              <a:rPr lang="en-US" dirty="0" smtClean="0"/>
              <a:t>Furthermore, social media depend on mobile and web-based technologies to create highly interactive platforms through which individuals and communities share, co-create, discuss, and modify </a:t>
            </a:r>
            <a:r>
              <a:rPr lang="en-US" b="1" dirty="0" smtClean="0">
                <a:solidFill>
                  <a:srgbClr val="FF0000"/>
                </a:solidFill>
              </a:rPr>
              <a:t>user-generated content</a:t>
            </a:r>
            <a:r>
              <a:rPr lang="en-US" dirty="0" smtClean="0"/>
              <a:t>. </a:t>
            </a:r>
            <a:r>
              <a:rPr lang="en-US" baseline="30000"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NLP Tools versus Social Media [Eisenstein, 2015]</a:t>
            </a:r>
            <a:endParaRPr lang="en-US" dirty="0"/>
          </a:p>
        </p:txBody>
      </p:sp>
      <p:sp>
        <p:nvSpPr>
          <p:cNvPr id="3" name="Content Placeholder 2"/>
          <p:cNvSpPr>
            <a:spLocks noGrp="1"/>
          </p:cNvSpPr>
          <p:nvPr>
            <p:ph idx="1"/>
          </p:nvPr>
        </p:nvSpPr>
        <p:spPr/>
        <p:txBody>
          <a:bodyPr>
            <a:normAutofit/>
          </a:bodyPr>
          <a:lstStyle/>
          <a:p>
            <a:r>
              <a:rPr lang="en-US" dirty="0" smtClean="0"/>
              <a:t>Part-of-speech errors increase by 5x (</a:t>
            </a:r>
            <a:r>
              <a:rPr lang="en-US" dirty="0" err="1" smtClean="0"/>
              <a:t>Gimpel</a:t>
            </a:r>
            <a:r>
              <a:rPr lang="en-US" dirty="0" smtClean="0"/>
              <a:t> et al., 2011)</a:t>
            </a:r>
          </a:p>
          <a:p>
            <a:r>
              <a:rPr lang="en-US" dirty="0" smtClean="0"/>
              <a:t>Named entity recognition accuracy from 86% to 44% (Ritter et al., 2011)</a:t>
            </a:r>
          </a:p>
          <a:p>
            <a:r>
              <a:rPr lang="en-US" dirty="0" smtClean="0"/>
              <a:t>Syntactic parsing accuracy down by double-digits (Foster et al., 2011)</a:t>
            </a:r>
          </a:p>
          <a:p>
            <a:r>
              <a:rPr lang="en-US" i="1" dirty="0" smtClean="0">
                <a:solidFill>
                  <a:srgbClr val="FF0000"/>
                </a:solidFill>
              </a:rPr>
              <a:t>What about discourse?!</a:t>
            </a:r>
            <a:endParaRPr lang="en-US" i="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What’s different in social media?</a:t>
            </a:r>
            <a:br>
              <a:rPr lang="en-US" dirty="0" smtClean="0"/>
            </a:br>
            <a:r>
              <a:rPr lang="en-US" dirty="0" smtClean="0"/>
              <a:t>[Eisenstein, 2015]</a:t>
            </a:r>
            <a:endParaRPr lang="en-US" dirty="0"/>
          </a:p>
        </p:txBody>
      </p:sp>
      <p:sp>
        <p:nvSpPr>
          <p:cNvPr id="3" name="Content Placeholder 2"/>
          <p:cNvSpPr>
            <a:spLocks noGrp="1"/>
          </p:cNvSpPr>
          <p:nvPr>
            <p:ph idx="1"/>
          </p:nvPr>
        </p:nvSpPr>
        <p:spPr>
          <a:xfrm>
            <a:off x="261257" y="1600200"/>
            <a:ext cx="8882743" cy="5074920"/>
          </a:xfrm>
        </p:spPr>
        <p:txBody>
          <a:bodyPr>
            <a:normAutofit fontScale="77500" lnSpcReduction="20000"/>
          </a:bodyPr>
          <a:lstStyle/>
          <a:p>
            <a:r>
              <a:rPr lang="en-US" dirty="0" smtClean="0"/>
              <a:t>Who</a:t>
            </a:r>
          </a:p>
          <a:p>
            <a:pPr lvl="1"/>
            <a:r>
              <a:rPr lang="en-US" dirty="0" smtClean="0">
                <a:solidFill>
                  <a:srgbClr val="FF0000"/>
                </a:solidFill>
              </a:rPr>
              <a:t>Then:</a:t>
            </a:r>
            <a:r>
              <a:rPr lang="en-US" dirty="0" smtClean="0"/>
              <a:t> a few authors, largely homogeneous</a:t>
            </a:r>
          </a:p>
          <a:p>
            <a:pPr lvl="1"/>
            <a:r>
              <a:rPr lang="en-US" dirty="0" smtClean="0">
                <a:solidFill>
                  <a:srgbClr val="FF0000"/>
                </a:solidFill>
              </a:rPr>
              <a:t>Now:</a:t>
            </a:r>
            <a:r>
              <a:rPr lang="en-US" dirty="0" smtClean="0"/>
              <a:t> millions of authors, highly diverse</a:t>
            </a:r>
          </a:p>
          <a:p>
            <a:r>
              <a:rPr lang="en-US" dirty="0" smtClean="0"/>
              <a:t>What</a:t>
            </a:r>
          </a:p>
          <a:p>
            <a:pPr lvl="1"/>
            <a:r>
              <a:rPr lang="en-US" dirty="0" smtClean="0">
                <a:solidFill>
                  <a:srgbClr val="FF0000"/>
                </a:solidFill>
              </a:rPr>
              <a:t>Then:</a:t>
            </a:r>
            <a:r>
              <a:rPr lang="en-US" dirty="0" smtClean="0"/>
              <a:t> constrained set of topics (fit for print)</a:t>
            </a:r>
          </a:p>
          <a:p>
            <a:pPr lvl="1"/>
            <a:r>
              <a:rPr lang="en-US" dirty="0" smtClean="0">
                <a:solidFill>
                  <a:srgbClr val="FF0000"/>
                </a:solidFill>
              </a:rPr>
              <a:t>Now:</a:t>
            </a:r>
            <a:r>
              <a:rPr lang="en-US" dirty="0" smtClean="0"/>
              <a:t> unconstrained content</a:t>
            </a:r>
          </a:p>
          <a:p>
            <a:r>
              <a:rPr lang="en-US" dirty="0" smtClean="0"/>
              <a:t>When</a:t>
            </a:r>
          </a:p>
          <a:p>
            <a:pPr lvl="1"/>
            <a:r>
              <a:rPr lang="en-US" dirty="0" smtClean="0">
                <a:solidFill>
                  <a:srgbClr val="FF0000"/>
                </a:solidFill>
              </a:rPr>
              <a:t>Then:</a:t>
            </a:r>
            <a:r>
              <a:rPr lang="en-US" dirty="0" smtClean="0"/>
              <a:t> asynchronous: write it today, read it tomorrow, few opportunities to respond</a:t>
            </a:r>
          </a:p>
          <a:p>
            <a:pPr lvl="1"/>
            <a:r>
              <a:rPr lang="en-US" dirty="0" smtClean="0">
                <a:solidFill>
                  <a:srgbClr val="FF0000"/>
                </a:solidFill>
              </a:rPr>
              <a:t>Now: </a:t>
            </a:r>
            <a:r>
              <a:rPr lang="en-US" dirty="0" smtClean="0"/>
              <a:t>speech-like synchrony in written text</a:t>
            </a:r>
          </a:p>
          <a:p>
            <a:r>
              <a:rPr lang="en-US" dirty="0" smtClean="0"/>
              <a:t>How</a:t>
            </a:r>
          </a:p>
          <a:p>
            <a:pPr lvl="1"/>
            <a:r>
              <a:rPr lang="en-US" dirty="0" smtClean="0">
                <a:solidFill>
                  <a:srgbClr val="FF0000"/>
                </a:solidFill>
              </a:rPr>
              <a:t>Then:</a:t>
            </a:r>
            <a:r>
              <a:rPr lang="en-US" dirty="0" smtClean="0"/>
              <a:t> professionalized writing process with institutional regulation</a:t>
            </a:r>
          </a:p>
          <a:p>
            <a:pPr lvl="1"/>
            <a:r>
              <a:rPr lang="en-US" dirty="0" smtClean="0">
                <a:solidFill>
                  <a:srgbClr val="FF0000"/>
                </a:solidFill>
              </a:rPr>
              <a:t>Now: </a:t>
            </a:r>
            <a:r>
              <a:rPr lang="en-US" dirty="0" smtClean="0"/>
              <a:t>diverse social contexts for writing, largely free of (traditional) institutional pressures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2000"/>
                                        <p:tgtEl>
                                          <p:spTgt spid="3">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Variation and Change in Social Media</a:t>
            </a:r>
            <a:br>
              <a:rPr lang="en-US" dirty="0" smtClean="0"/>
            </a:br>
            <a:r>
              <a:rPr lang="en-US" dirty="0" smtClean="0"/>
              <a:t>[Eisenstein, 2015]</a:t>
            </a:r>
            <a:endParaRPr lang="en-US" dirty="0"/>
          </a:p>
        </p:txBody>
      </p:sp>
      <p:sp>
        <p:nvSpPr>
          <p:cNvPr id="3" name="Content Placeholder 2"/>
          <p:cNvSpPr>
            <a:spLocks noGrp="1"/>
          </p:cNvSpPr>
          <p:nvPr>
            <p:ph idx="1"/>
          </p:nvPr>
        </p:nvSpPr>
        <p:spPr>
          <a:xfrm>
            <a:off x="0" y="1600200"/>
            <a:ext cx="9144000" cy="4525963"/>
          </a:xfrm>
        </p:spPr>
        <p:txBody>
          <a:bodyPr>
            <a:normAutofit fontScale="85000" lnSpcReduction="10000"/>
          </a:bodyPr>
          <a:lstStyle/>
          <a:p>
            <a:r>
              <a:rPr lang="en-US" dirty="0" smtClean="0"/>
              <a:t>Variation</a:t>
            </a:r>
          </a:p>
          <a:p>
            <a:pPr lvl="1"/>
            <a:r>
              <a:rPr lang="en-US" dirty="0" smtClean="0"/>
              <a:t>language diversity </a:t>
            </a:r>
          </a:p>
          <a:p>
            <a:pPr lvl="1"/>
            <a:r>
              <a:rPr lang="en-US" dirty="0" smtClean="0"/>
              <a:t>i.e., </a:t>
            </a:r>
            <a:r>
              <a:rPr lang="en-US" dirty="0" err="1" smtClean="0"/>
              <a:t>netspeak</a:t>
            </a:r>
            <a:r>
              <a:rPr lang="en-US" dirty="0" err="1" smtClean="0">
                <a:solidFill>
                  <a:srgbClr val="FF0000"/>
                </a:solidFill>
              </a:rPr>
              <a:t>S</a:t>
            </a:r>
            <a:r>
              <a:rPr lang="en-US" dirty="0" smtClean="0">
                <a:solidFill>
                  <a:srgbClr val="FF0000"/>
                </a:solidFill>
              </a:rPr>
              <a:t>; </a:t>
            </a:r>
            <a:r>
              <a:rPr lang="en-US" dirty="0" smtClean="0"/>
              <a:t>not a single dialect, genre</a:t>
            </a:r>
          </a:p>
          <a:p>
            <a:r>
              <a:rPr lang="en-US" dirty="0" smtClean="0"/>
              <a:t>Change </a:t>
            </a:r>
          </a:p>
          <a:p>
            <a:pPr lvl="1"/>
            <a:r>
              <a:rPr lang="en-US" dirty="0" smtClean="0"/>
              <a:t>speech-like role needs new textual </a:t>
            </a:r>
            <a:r>
              <a:rPr lang="en-US" dirty="0" err="1" smtClean="0"/>
              <a:t>paralinguistics</a:t>
            </a:r>
            <a:endParaRPr lang="en-US" dirty="0" smtClean="0"/>
          </a:p>
          <a:p>
            <a:pPr lvl="1"/>
            <a:r>
              <a:rPr lang="en-US" dirty="0" smtClean="0"/>
              <a:t>weaker standards encourages experimentation / novelty</a:t>
            </a:r>
          </a:p>
          <a:p>
            <a:r>
              <a:rPr lang="en-US" dirty="0" smtClean="0"/>
              <a:t>Traditional annotation + learning approaches thus unlikely to “solve" social media </a:t>
            </a:r>
            <a:r>
              <a:rPr lang="en-US" dirty="0" smtClean="0"/>
              <a:t>NLP</a:t>
            </a:r>
            <a:endParaRPr lang="en-US" dirty="0" smtClean="0"/>
          </a:p>
          <a:p>
            <a:r>
              <a:rPr lang="en-US" dirty="0" smtClean="0"/>
              <a:t>Social </a:t>
            </a:r>
            <a:r>
              <a:rPr lang="en-US" dirty="0" smtClean="0"/>
              <a:t>media writing is variable and dynamic, </a:t>
            </a:r>
            <a:r>
              <a:rPr lang="en-US" dirty="0" smtClean="0"/>
              <a:t>but not </a:t>
            </a:r>
            <a:r>
              <a:rPr lang="en-US" dirty="0" smtClean="0"/>
              <a:t>noisy</a:t>
            </a:r>
          </a:p>
          <a:p>
            <a:pPr lvl="1"/>
            <a:r>
              <a:rPr lang="en-US" dirty="0" smtClean="0"/>
              <a:t>E.g., there is an underlying sociolinguistic </a:t>
            </a:r>
            <a:r>
              <a:rPr lang="en-US" dirty="0" smtClean="0"/>
              <a:t>structure</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Regional Specificity of Lexical Variation</a:t>
            </a:r>
            <a:br>
              <a:rPr lang="en-US" dirty="0" smtClean="0"/>
            </a:br>
            <a:r>
              <a:rPr lang="en-US" dirty="0" smtClean="0"/>
              <a:t>[Eisenstein, 2015]</a:t>
            </a:r>
            <a:endParaRPr lang="en-US" dirty="0"/>
          </a:p>
        </p:txBody>
      </p:sp>
      <p:sp>
        <p:nvSpPr>
          <p:cNvPr id="3" name="Content Placeholder 2"/>
          <p:cNvSpPr>
            <a:spLocks noGrp="1"/>
          </p:cNvSpPr>
          <p:nvPr>
            <p:ph idx="1"/>
          </p:nvPr>
        </p:nvSpPr>
        <p:spPr/>
        <p:txBody>
          <a:bodyPr/>
          <a:lstStyle/>
          <a:p>
            <a:r>
              <a:rPr lang="en-US" dirty="0" smtClean="0"/>
              <a:t>Proposed lexical measures</a:t>
            </a:r>
          </a:p>
          <a:p>
            <a:r>
              <a:rPr lang="en-US" dirty="0" smtClean="0"/>
              <a:t>Discovered variation from Twitter</a:t>
            </a:r>
          </a:p>
          <a:p>
            <a:endParaRPr lang="en-US" dirty="0" smtClean="0"/>
          </a:p>
          <a:p>
            <a:r>
              <a:rPr lang="en-US" dirty="0" smtClean="0"/>
              <a:t>Could this be applied to discourse?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features of social media… </a:t>
            </a:r>
            <a:br>
              <a:rPr lang="en-US" dirty="0" smtClean="0"/>
            </a:br>
            <a:r>
              <a:rPr lang="en-US" dirty="0" smtClean="0"/>
              <a:t>[Baldwin</a:t>
            </a:r>
            <a:r>
              <a:rPr lang="en-US" dirty="0" smtClean="0"/>
              <a:t>, </a:t>
            </a:r>
            <a:r>
              <a:rPr lang="en-US" dirty="0" smtClean="0"/>
              <a:t>2014]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Posts</a:t>
            </a:r>
          </a:p>
          <a:p>
            <a:r>
              <a:rPr lang="en-US" dirty="0" smtClean="0"/>
              <a:t>Social network (explicit or implicit)</a:t>
            </a:r>
          </a:p>
          <a:p>
            <a:r>
              <a:rPr lang="en-US" dirty="0" smtClean="0"/>
              <a:t>Cross-post/user linking</a:t>
            </a:r>
          </a:p>
          <a:p>
            <a:r>
              <a:rPr lang="en-US" dirty="0" smtClean="0"/>
              <a:t>Social tagging</a:t>
            </a:r>
          </a:p>
          <a:p>
            <a:r>
              <a:rPr lang="en-US" dirty="0" smtClean="0"/>
              <a:t>Comments</a:t>
            </a:r>
          </a:p>
          <a:p>
            <a:r>
              <a:rPr lang="en-US" dirty="0" smtClean="0"/>
              <a:t>Likes/</a:t>
            </a:r>
            <a:r>
              <a:rPr lang="en-US" dirty="0" err="1" smtClean="0"/>
              <a:t>favourites</a:t>
            </a:r>
            <a:r>
              <a:rPr lang="en-US" dirty="0" smtClean="0"/>
              <a:t>/starring/voting/rating/...</a:t>
            </a:r>
          </a:p>
          <a:p>
            <a:r>
              <a:rPr lang="en-US" dirty="0" smtClean="0"/>
              <a:t>Author information, and linking to user profile features</a:t>
            </a:r>
          </a:p>
          <a:p>
            <a:r>
              <a:rPr lang="en-US" dirty="0" smtClean="0"/>
              <a:t>Streaming data</a:t>
            </a:r>
          </a:p>
          <a:p>
            <a:r>
              <a:rPr lang="en-US" dirty="0" smtClean="0"/>
              <a:t>Aggregation/ease of access</a:t>
            </a:r>
          </a:p>
          <a:p>
            <a:r>
              <a:rPr lang="en-US" dirty="0" smtClean="0"/>
              <a:t>Volume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r>
              <a:rPr lang="en-US" dirty="0" smtClean="0"/>
              <a:t>…support different dimensions of analysis (alone and combined)</a:t>
            </a:r>
            <a:endParaRPr lang="en-US" dirty="0"/>
          </a:p>
        </p:txBody>
      </p:sp>
      <p:sp>
        <p:nvSpPr>
          <p:cNvPr id="3" name="Content Placeholder 2"/>
          <p:cNvSpPr>
            <a:spLocks noGrp="1"/>
          </p:cNvSpPr>
          <p:nvPr>
            <p:ph idx="1"/>
          </p:nvPr>
        </p:nvSpPr>
        <p:spPr>
          <a:xfrm>
            <a:off x="0" y="1600200"/>
            <a:ext cx="8686800" cy="4944291"/>
          </a:xfrm>
        </p:spPr>
        <p:txBody>
          <a:bodyPr>
            <a:normAutofit fontScale="92500" lnSpcReduction="10000"/>
          </a:bodyPr>
          <a:lstStyle/>
          <a:p>
            <a:r>
              <a:rPr lang="en-US" dirty="0" smtClean="0"/>
              <a:t>Content-based </a:t>
            </a:r>
          </a:p>
          <a:p>
            <a:pPr lvl="1"/>
            <a:r>
              <a:rPr lang="en-US" dirty="0" smtClean="0"/>
              <a:t>The textual </a:t>
            </a:r>
            <a:r>
              <a:rPr lang="en-US" dirty="0" smtClean="0"/>
              <a:t>content of social media </a:t>
            </a:r>
            <a:r>
              <a:rPr lang="en-US" dirty="0" smtClean="0"/>
              <a:t>posts</a:t>
            </a:r>
          </a:p>
          <a:p>
            <a:pPr lvl="1"/>
            <a:r>
              <a:rPr lang="en-US" dirty="0" smtClean="0"/>
              <a:t>Core of this course</a:t>
            </a:r>
            <a:endParaRPr lang="en-US" dirty="0" smtClean="0"/>
          </a:p>
          <a:p>
            <a:r>
              <a:rPr lang="en-US" dirty="0" smtClean="0"/>
              <a:t>User-based</a:t>
            </a:r>
          </a:p>
          <a:p>
            <a:pPr lvl="1"/>
            <a:r>
              <a:rPr lang="en-US" dirty="0" smtClean="0"/>
              <a:t>Information about who posted the content</a:t>
            </a:r>
          </a:p>
          <a:p>
            <a:pPr lvl="2"/>
            <a:r>
              <a:rPr lang="en-US" dirty="0" smtClean="0"/>
              <a:t>Name/id</a:t>
            </a:r>
          </a:p>
          <a:p>
            <a:pPr lvl="2"/>
            <a:r>
              <a:rPr lang="en-US" dirty="0" smtClean="0"/>
              <a:t>(Noisy) demographics, e.g. age, gender, expertise</a:t>
            </a:r>
          </a:p>
          <a:p>
            <a:pPr lvl="2"/>
            <a:r>
              <a:rPr lang="en-US" dirty="0" smtClean="0"/>
              <a:t>Other posts by the same user (can be used to overcome small individual texts)</a:t>
            </a:r>
          </a:p>
          <a:p>
            <a:r>
              <a:rPr lang="en-US" dirty="0" smtClean="0"/>
              <a:t>Network-based</a:t>
            </a:r>
          </a:p>
          <a:p>
            <a:pPr lvl="1"/>
            <a:r>
              <a:rPr lang="en-US" dirty="0" smtClean="0"/>
              <a:t>Followers, interactions, reposts, starring, …</a:t>
            </a:r>
          </a:p>
          <a:p>
            <a:pPr lvl="1"/>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Content-Based Analysis</a:t>
            </a:r>
            <a:endParaRPr lang="en-US" dirty="0"/>
          </a:p>
        </p:txBody>
      </p:sp>
      <p:sp>
        <p:nvSpPr>
          <p:cNvPr id="3" name="Content Placeholder 2"/>
          <p:cNvSpPr>
            <a:spLocks noGrp="1"/>
          </p:cNvSpPr>
          <p:nvPr>
            <p:ph idx="1"/>
          </p:nvPr>
        </p:nvSpPr>
        <p:spPr>
          <a:xfrm>
            <a:off x="0" y="1417638"/>
            <a:ext cx="8686800" cy="5205231"/>
          </a:xfrm>
        </p:spPr>
        <p:txBody>
          <a:bodyPr>
            <a:normAutofit fontScale="70000" lnSpcReduction="20000"/>
          </a:bodyPr>
          <a:lstStyle/>
          <a:p>
            <a:r>
              <a:rPr lang="en-US" dirty="0" smtClean="0"/>
              <a:t>Although Baldwin’s talk is on semantics, the same points hold for discourse </a:t>
            </a:r>
            <a:r>
              <a:rPr lang="en-US" dirty="0" smtClean="0"/>
              <a:t>regarding </a:t>
            </a:r>
            <a:r>
              <a:rPr lang="en-US" dirty="0" smtClean="0"/>
              <a:t>why researchers should </a:t>
            </a:r>
            <a:r>
              <a:rPr lang="en-US" dirty="0" smtClean="0"/>
              <a:t>care</a:t>
            </a:r>
          </a:p>
          <a:p>
            <a:endParaRPr lang="en-US" dirty="0" smtClean="0"/>
          </a:p>
          <a:p>
            <a:r>
              <a:rPr lang="en-US" dirty="0" smtClean="0"/>
              <a:t>It’s where the data is</a:t>
            </a:r>
          </a:p>
          <a:p>
            <a:r>
              <a:rPr lang="en-US" dirty="0" smtClean="0"/>
              <a:t>If we can generate high-utility information, users will come</a:t>
            </a:r>
          </a:p>
          <a:p>
            <a:r>
              <a:rPr lang="en-US" dirty="0" smtClean="0"/>
              <a:t>Possibilities/challenges for analysis at scale and unsupervised approaches ... but need to tame the data</a:t>
            </a:r>
          </a:p>
          <a:p>
            <a:pPr lvl="1"/>
            <a:r>
              <a:rPr lang="en-US" dirty="0" smtClean="0"/>
              <a:t>Topic skew, non-normalization, short texts </a:t>
            </a:r>
          </a:p>
          <a:p>
            <a:r>
              <a:rPr lang="en-US" dirty="0" smtClean="0"/>
              <a:t>Availability of silver-standard user/device-tagged data, e.g. </a:t>
            </a:r>
            <a:r>
              <a:rPr lang="en-US" dirty="0" err="1" smtClean="0"/>
              <a:t>hashtags</a:t>
            </a:r>
            <a:r>
              <a:rPr lang="en-US" dirty="0" smtClean="0"/>
              <a:t>  such as sarcasm, comments, free-text metadata, social tags, </a:t>
            </a:r>
            <a:r>
              <a:rPr lang="en-US" dirty="0" err="1" smtClean="0"/>
              <a:t>geotags</a:t>
            </a:r>
            <a:endParaRPr lang="en-US" dirty="0" smtClean="0"/>
          </a:p>
          <a:p>
            <a:pPr lvl="1"/>
            <a:r>
              <a:rPr lang="en-US" dirty="0" smtClean="0"/>
              <a:t>Vary in quantity, quality, content</a:t>
            </a:r>
          </a:p>
          <a:p>
            <a:r>
              <a:rPr lang="en-US" dirty="0" smtClean="0"/>
              <a:t>It's a great target for robust methods</a:t>
            </a:r>
          </a:p>
          <a:p>
            <a:r>
              <a:rPr lang="en-US" dirty="0" smtClean="0"/>
              <a:t>Streaming, </a:t>
            </a:r>
            <a:r>
              <a:rPr lang="en-US" dirty="0" err="1" smtClean="0"/>
              <a:t>timestamped</a:t>
            </a:r>
            <a:r>
              <a:rPr lang="en-US" dirty="0" smtClean="0"/>
              <a:t> data yields possibilities to carry out </a:t>
            </a:r>
            <a:r>
              <a:rPr lang="en-US" smtClean="0"/>
              <a:t>temporal and </a:t>
            </a:r>
            <a:r>
              <a:rPr lang="en-US" dirty="0" smtClean="0"/>
              <a:t>trend analysis</a:t>
            </a:r>
          </a:p>
          <a:p>
            <a:pPr lvl="1"/>
            <a:r>
              <a:rPr lang="en-US" dirty="0" smtClean="0"/>
              <a:t>Novel word senses, sense drift, what sticks, geographical dispersal…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2000"/>
                                        <p:tgtEl>
                                          <p:spTgt spid="3">
                                            <p:txEl>
                                              <p:pRg st="6" end="6"/>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2000"/>
                                        <p:tgtEl>
                                          <p:spTgt spid="3">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2000"/>
                                        <p:tgtEl>
                                          <p:spTgt spid="3">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000"/>
                                        <p:tgtEl>
                                          <p:spTgt spid="3">
                                            <p:txEl>
                                              <p:pRg st="9" end="9"/>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animEffect transition="in" filter="fade">
                                      <p:cBhvr>
                                        <p:cTn id="46"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Tame your own Social Media Data</a:t>
            </a:r>
            <a:br>
              <a:rPr lang="en-US" dirty="0" smtClean="0"/>
            </a:br>
            <a:r>
              <a:rPr lang="en-US" dirty="0" smtClean="0"/>
              <a:t>[Baldwin, 2014]</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Assuming you are interested in only certain languages, you will first need to carry out </a:t>
            </a:r>
            <a:r>
              <a:rPr lang="en-US" b="1" dirty="0" smtClean="0"/>
              <a:t>language identification </a:t>
            </a:r>
          </a:p>
          <a:p>
            <a:r>
              <a:rPr lang="en-US" dirty="0" smtClean="0"/>
              <a:t>You can either ignore content with high out of vocabulary rates or look to </a:t>
            </a:r>
            <a:r>
              <a:rPr lang="en-US" b="1" dirty="0" smtClean="0"/>
              <a:t>lexical </a:t>
            </a:r>
            <a:r>
              <a:rPr lang="en-US" b="1" dirty="0" err="1" smtClean="0"/>
              <a:t>normalisation</a:t>
            </a:r>
            <a:endParaRPr lang="en-US" b="1" dirty="0" smtClean="0"/>
          </a:p>
          <a:p>
            <a:r>
              <a:rPr lang="en-US" dirty="0" smtClean="0"/>
              <a:t>If you are interested in regional analysis, you either need to make do with the subset of </a:t>
            </a:r>
            <a:r>
              <a:rPr lang="en-US" dirty="0" err="1" smtClean="0"/>
              <a:t>geotagged</a:t>
            </a:r>
            <a:r>
              <a:rPr lang="en-US" dirty="0" smtClean="0"/>
              <a:t> messages, or carry out your own </a:t>
            </a:r>
            <a:r>
              <a:rPr lang="en-US" b="1" dirty="0" err="1" smtClean="0"/>
              <a:t>geolocation</a:t>
            </a:r>
            <a:endParaRPr lang="en-US" b="1" dirty="0" smtClean="0"/>
          </a:p>
          <a:p>
            <a:r>
              <a:rPr lang="en-US" dirty="0" smtClean="0"/>
              <a:t>Possibly consider </a:t>
            </a:r>
            <a:r>
              <a:rPr lang="en-US" b="1" dirty="0" smtClean="0"/>
              <a:t>user profiling </a:t>
            </a:r>
            <a:r>
              <a:rPr lang="en-US" dirty="0" smtClean="0"/>
              <a:t>as a means of selecting/excluding certain users (or bots!)</a:t>
            </a:r>
          </a:p>
          <a:p>
            <a:r>
              <a:rPr lang="en-US" dirty="0" smtClean="0"/>
              <a:t>See his talk for resources (corpora and tools)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Today</a:t>
            </a:r>
            <a:endParaRPr lang="en-US" dirty="0"/>
          </a:p>
        </p:txBody>
      </p:sp>
      <p:sp>
        <p:nvSpPr>
          <p:cNvPr id="3" name="Content Placeholder 2"/>
          <p:cNvSpPr>
            <a:spLocks noGrp="1"/>
          </p:cNvSpPr>
          <p:nvPr>
            <p:ph idx="1"/>
          </p:nvPr>
        </p:nvSpPr>
        <p:spPr/>
        <p:txBody>
          <a:bodyPr/>
          <a:lstStyle/>
          <a:p>
            <a:r>
              <a:rPr lang="en-US" dirty="0" smtClean="0"/>
              <a:t>More Administration</a:t>
            </a:r>
          </a:p>
          <a:p>
            <a:pPr lvl="1"/>
            <a:r>
              <a:rPr lang="en-US" dirty="0" smtClean="0"/>
              <a:t>Paper presentations and commentaries</a:t>
            </a:r>
          </a:p>
          <a:p>
            <a:pPr lvl="1"/>
            <a:r>
              <a:rPr lang="en-US" dirty="0" smtClean="0"/>
              <a:t>Projects</a:t>
            </a:r>
          </a:p>
          <a:p>
            <a:r>
              <a:rPr lang="en-US" dirty="0" smtClean="0"/>
              <a:t>Computational </a:t>
            </a:r>
            <a:r>
              <a:rPr lang="en-US" dirty="0" smtClean="0"/>
              <a:t>Discourse (finish)</a:t>
            </a:r>
          </a:p>
          <a:p>
            <a:r>
              <a:rPr lang="en-US" dirty="0" smtClean="0"/>
              <a:t>User-Generated Content</a:t>
            </a:r>
          </a:p>
          <a:p>
            <a:pPr lvl="1"/>
            <a:r>
              <a:rPr lang="en-US" dirty="0" smtClean="0"/>
              <a:t>What is it?</a:t>
            </a:r>
          </a:p>
          <a:p>
            <a:pPr lvl="1"/>
            <a:r>
              <a:rPr lang="en-US" dirty="0" smtClean="0"/>
              <a:t>Why is it challenging?</a:t>
            </a:r>
          </a:p>
          <a:p>
            <a:endParaRPr lang="en-US" dirty="0"/>
          </a:p>
        </p:txBody>
      </p:sp>
    </p:spTree>
    <p:extLst>
      <p:ext uri="{BB962C8B-B14F-4D97-AF65-F5344CB8AC3E}">
        <p14:creationId xmlns="" xmlns:p14="http://schemas.microsoft.com/office/powerpoint/2010/main" val="1298794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0" y="1600200"/>
            <a:ext cx="9144000" cy="4525963"/>
          </a:xfrm>
        </p:spPr>
        <p:txBody>
          <a:bodyPr/>
          <a:lstStyle/>
          <a:p>
            <a:r>
              <a:rPr lang="en-US" dirty="0" smtClean="0"/>
              <a:t>User generated content opens up both challenges and new opportunities for discourse research</a:t>
            </a:r>
          </a:p>
          <a:p>
            <a:pPr lvl="1"/>
            <a:r>
              <a:rPr lang="en-US" dirty="0" smtClean="0"/>
              <a:t> content analysis alone</a:t>
            </a:r>
          </a:p>
          <a:p>
            <a:pPr lvl="1"/>
            <a:r>
              <a:rPr lang="en-US" dirty="0" smtClean="0"/>
              <a:t>… or incorporating user and network information</a:t>
            </a:r>
          </a:p>
          <a:p>
            <a:pPr lvl="1"/>
            <a:r>
              <a:rPr lang="en-US" dirty="0" smtClean="0"/>
              <a:t>… and potentially informed by social science theory</a:t>
            </a:r>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User-Generated </a:t>
            </a:r>
            <a:r>
              <a:rPr lang="en-US" dirty="0" smtClean="0"/>
              <a:t>Content (UGC)</a:t>
            </a:r>
            <a:endParaRPr lang="en-US" dirty="0"/>
          </a:p>
        </p:txBody>
      </p:sp>
      <p:sp>
        <p:nvSpPr>
          <p:cNvPr id="3" name="Content Placeholder 2"/>
          <p:cNvSpPr>
            <a:spLocks noGrp="1"/>
          </p:cNvSpPr>
          <p:nvPr>
            <p:ph idx="1"/>
          </p:nvPr>
        </p:nvSpPr>
        <p:spPr/>
        <p:txBody>
          <a:bodyPr>
            <a:normAutofit lnSpcReduction="10000"/>
          </a:bodyPr>
          <a:lstStyle/>
          <a:p>
            <a:r>
              <a:rPr lang="en-US" b="1" dirty="0" smtClean="0"/>
              <a:t>Mining of User Generated Content and Its Applications</a:t>
            </a:r>
            <a:r>
              <a:rPr lang="en-US" dirty="0" smtClean="0"/>
              <a:t> by </a:t>
            </a:r>
            <a:r>
              <a:rPr lang="en-US" i="1" dirty="0" smtClean="0"/>
              <a:t>Marie-Francine </a:t>
            </a:r>
            <a:r>
              <a:rPr lang="en-US" i="1" dirty="0" err="1" smtClean="0"/>
              <a:t>Moens</a:t>
            </a:r>
            <a:r>
              <a:rPr lang="en-US" i="1" dirty="0" smtClean="0"/>
              <a:t>, </a:t>
            </a:r>
            <a:r>
              <a:rPr lang="en-US" i="1" dirty="0" err="1" smtClean="0"/>
              <a:t>Juanzi</a:t>
            </a:r>
            <a:r>
              <a:rPr lang="en-US" i="1" dirty="0" smtClean="0"/>
              <a:t> Li, and Tat-</a:t>
            </a:r>
            <a:r>
              <a:rPr lang="en-US" i="1" dirty="0" err="1" smtClean="0"/>
              <a:t>Seng</a:t>
            </a:r>
            <a:r>
              <a:rPr lang="en-US" i="1" dirty="0" smtClean="0"/>
              <a:t> Chua </a:t>
            </a:r>
            <a:r>
              <a:rPr lang="en-US" dirty="0" smtClean="0"/>
              <a:t>(2014)</a:t>
            </a:r>
          </a:p>
          <a:p>
            <a:pPr lvl="1"/>
            <a:r>
              <a:rPr lang="en-US" dirty="0" smtClean="0"/>
              <a:t>“The data posted by users on the Web are </a:t>
            </a:r>
            <a:r>
              <a:rPr lang="en-US" dirty="0" smtClean="0">
                <a:solidFill>
                  <a:srgbClr val="FF0000"/>
                </a:solidFill>
              </a:rPr>
              <a:t>publicly available </a:t>
            </a:r>
            <a:r>
              <a:rPr lang="en-US" dirty="0" smtClean="0"/>
              <a:t>to other users (or at least to a circle of friends), they contain a certain amount of </a:t>
            </a:r>
            <a:r>
              <a:rPr lang="en-US" dirty="0" smtClean="0">
                <a:solidFill>
                  <a:srgbClr val="FF0000"/>
                </a:solidFill>
              </a:rPr>
              <a:t>creative effort</a:t>
            </a:r>
            <a:r>
              <a:rPr lang="en-US" dirty="0" smtClean="0"/>
              <a:t>, and they are created by the </a:t>
            </a:r>
            <a:r>
              <a:rPr lang="en-US" dirty="0" smtClean="0">
                <a:solidFill>
                  <a:srgbClr val="FF0000"/>
                </a:solidFill>
              </a:rPr>
              <a:t>general public outside of their professional activities</a:t>
            </a:r>
            <a:r>
              <a:rPr lang="en-US" dirty="0" smtClean="0"/>
              <a:t>.”</a:t>
            </a:r>
          </a:p>
          <a:p>
            <a:pPr lvl="1"/>
            <a:r>
              <a:rPr lang="en-US" dirty="0" smtClean="0"/>
              <a:t>follows definition of the </a:t>
            </a:r>
            <a:r>
              <a:rPr lang="en-US" dirty="0" err="1" smtClean="0"/>
              <a:t>Organisation</a:t>
            </a:r>
            <a:r>
              <a:rPr lang="en-US" dirty="0" smtClean="0"/>
              <a:t> for Economic Co-operation and Development (OECD)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User-Generated Content </a:t>
            </a:r>
            <a:br>
              <a:rPr lang="en-US" dirty="0" smtClean="0"/>
            </a:br>
            <a:r>
              <a:rPr lang="en-US" sz="4000" dirty="0" smtClean="0"/>
              <a:t>[Wikipedia, August 12, 2015]</a:t>
            </a:r>
            <a:endParaRPr lang="en-US" sz="4000" dirty="0"/>
          </a:p>
        </p:txBody>
      </p:sp>
      <p:sp>
        <p:nvSpPr>
          <p:cNvPr id="3" name="Content Placeholder 2"/>
          <p:cNvSpPr>
            <a:spLocks noGrp="1"/>
          </p:cNvSpPr>
          <p:nvPr>
            <p:ph idx="1"/>
          </p:nvPr>
        </p:nvSpPr>
        <p:spPr/>
        <p:txBody>
          <a:bodyPr>
            <a:normAutofit fontScale="92500" lnSpcReduction="10000"/>
          </a:bodyPr>
          <a:lstStyle/>
          <a:p>
            <a:r>
              <a:rPr lang="en-US" b="1" dirty="0" smtClean="0"/>
              <a:t>“User-generated content</a:t>
            </a:r>
            <a:r>
              <a:rPr lang="en-US" dirty="0" smtClean="0"/>
              <a:t> (</a:t>
            </a:r>
            <a:r>
              <a:rPr lang="en-US" b="1" dirty="0" smtClean="0"/>
              <a:t>UGC</a:t>
            </a:r>
            <a:r>
              <a:rPr lang="en-US" dirty="0" smtClean="0"/>
              <a:t>) is defined as "any form of content such as blogs, wikis, discussion forums, posts, chats, tweets, podcasting, pins, digital images, video, audio files, advertisements and other forms of media that was created by users of an </a:t>
            </a:r>
            <a:r>
              <a:rPr lang="en-US" dirty="0" smtClean="0">
                <a:solidFill>
                  <a:srgbClr val="FF0000"/>
                </a:solidFill>
              </a:rPr>
              <a:t>online</a:t>
            </a:r>
            <a:r>
              <a:rPr lang="en-US" dirty="0" smtClean="0"/>
              <a:t> system or service, </a:t>
            </a:r>
            <a:r>
              <a:rPr lang="en-US" dirty="0" smtClean="0">
                <a:solidFill>
                  <a:srgbClr val="FF0000"/>
                </a:solidFill>
              </a:rPr>
              <a:t>often made available </a:t>
            </a:r>
            <a:r>
              <a:rPr lang="en-US" dirty="0" smtClean="0"/>
              <a:t>via </a:t>
            </a:r>
            <a:r>
              <a:rPr lang="en-US" u="sng" dirty="0" smtClean="0">
                <a:hlinkClick r:id="rId2" tooltip="List of social networking websites"/>
              </a:rPr>
              <a:t>social media websites</a:t>
            </a:r>
            <a:r>
              <a:rPr lang="en-US" dirty="0" smtClean="0"/>
              <a:t>".</a:t>
            </a:r>
            <a:r>
              <a:rPr lang="en-US" baseline="30000" dirty="0" smtClean="0">
                <a:hlinkClick r:id="rId3"/>
              </a:rPr>
              <a:t>[1]</a:t>
            </a:r>
            <a:r>
              <a:rPr lang="en-US" dirty="0" smtClean="0"/>
              <a:t> It entered </a:t>
            </a:r>
            <a:r>
              <a:rPr lang="en-US" dirty="0" smtClean="0">
                <a:hlinkClick r:id="rId4" tooltip="Mainstream"/>
              </a:rPr>
              <a:t>mainstream</a:t>
            </a:r>
            <a:r>
              <a:rPr lang="en-US" dirty="0" smtClean="0"/>
              <a:t> usage during 2005,</a:t>
            </a:r>
            <a:r>
              <a:rPr lang="en-US" baseline="30000" dirty="0" smtClean="0">
                <a:hlinkClick r:id="rId3"/>
              </a:rPr>
              <a:t>[2]</a:t>
            </a:r>
            <a:r>
              <a:rPr lang="en-US" dirty="0" smtClean="0"/>
              <a:t> having arisen in web publishing and </a:t>
            </a:r>
            <a:r>
              <a:rPr lang="en-US" dirty="0" smtClean="0">
                <a:hlinkClick r:id="rId5" tooltip="New media"/>
              </a:rPr>
              <a:t>new media</a:t>
            </a:r>
            <a:r>
              <a:rPr lang="en-US" dirty="0" smtClean="0"/>
              <a:t> content production circles.”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User-Generated Content </a:t>
            </a:r>
            <a:br>
              <a:rPr lang="en-US" dirty="0" smtClean="0"/>
            </a:br>
            <a:r>
              <a:rPr lang="en-US" dirty="0" smtClean="0"/>
              <a:t>[</a:t>
            </a:r>
            <a:r>
              <a:rPr lang="en-US" dirty="0" err="1" smtClean="0"/>
              <a:t>webopedia</a:t>
            </a:r>
            <a:r>
              <a:rPr lang="en-US" dirty="0" smtClean="0"/>
              <a:t>, August 12, 2015]</a:t>
            </a:r>
            <a:endParaRPr lang="en-US" dirty="0"/>
          </a:p>
        </p:txBody>
      </p:sp>
      <p:sp>
        <p:nvSpPr>
          <p:cNvPr id="3" name="Content Placeholder 2"/>
          <p:cNvSpPr>
            <a:spLocks noGrp="1"/>
          </p:cNvSpPr>
          <p:nvPr>
            <p:ph idx="1"/>
          </p:nvPr>
        </p:nvSpPr>
        <p:spPr/>
        <p:txBody>
          <a:bodyPr/>
          <a:lstStyle/>
          <a:p>
            <a:r>
              <a:rPr lang="en-US" dirty="0" smtClean="0"/>
              <a:t>“Short for </a:t>
            </a:r>
            <a:r>
              <a:rPr lang="en-US" b="1" i="1" dirty="0" smtClean="0"/>
              <a:t>u</a:t>
            </a:r>
            <a:r>
              <a:rPr lang="en-US" i="1" dirty="0" smtClean="0"/>
              <a:t>ser-</a:t>
            </a:r>
            <a:r>
              <a:rPr lang="en-US" b="1" i="1" dirty="0" smtClean="0"/>
              <a:t>g</a:t>
            </a:r>
            <a:r>
              <a:rPr lang="en-US" i="1" dirty="0" smtClean="0"/>
              <a:t>enerated </a:t>
            </a:r>
            <a:r>
              <a:rPr lang="en-US" b="1" i="1" dirty="0" smtClean="0"/>
              <a:t>c</a:t>
            </a:r>
            <a:r>
              <a:rPr lang="en-US" i="1" dirty="0" smtClean="0"/>
              <a:t>ontent</a:t>
            </a:r>
            <a:r>
              <a:rPr lang="en-US" dirty="0" smtClean="0"/>
              <a:t>, UGC is the term used to describe any form of content such as video, </a:t>
            </a:r>
            <a:r>
              <a:rPr lang="en-US" dirty="0" smtClean="0">
                <a:hlinkClick r:id="rId2"/>
              </a:rPr>
              <a:t>blogs</a:t>
            </a:r>
            <a:r>
              <a:rPr lang="en-US" dirty="0" smtClean="0"/>
              <a:t>, discussion form posts, digital images, audio files, and other forms of media that was </a:t>
            </a:r>
            <a:r>
              <a:rPr lang="en-US" dirty="0" smtClean="0">
                <a:solidFill>
                  <a:srgbClr val="FF0000"/>
                </a:solidFill>
              </a:rPr>
              <a:t>created by consumers or end-users of an online system or service and is publically available to others consumers and end-users</a:t>
            </a: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User-Generated </a:t>
            </a:r>
            <a:r>
              <a:rPr lang="en-US" dirty="0" smtClean="0"/>
              <a:t>Content</a:t>
            </a:r>
            <a:endParaRPr lang="en-US" dirty="0"/>
          </a:p>
        </p:txBody>
      </p:sp>
      <p:sp>
        <p:nvSpPr>
          <p:cNvPr id="3" name="Content Placeholder 2"/>
          <p:cNvSpPr>
            <a:spLocks noGrp="1"/>
          </p:cNvSpPr>
          <p:nvPr>
            <p:ph idx="1"/>
          </p:nvPr>
        </p:nvSpPr>
        <p:spPr>
          <a:xfrm>
            <a:off x="457200" y="1417638"/>
            <a:ext cx="8527312" cy="5291506"/>
          </a:xfrm>
        </p:spPr>
        <p:txBody>
          <a:bodyPr>
            <a:normAutofit fontScale="92500" lnSpcReduction="10000"/>
          </a:bodyPr>
          <a:lstStyle/>
          <a:p>
            <a:r>
              <a:rPr lang="en-US" dirty="0" smtClean="0"/>
              <a:t>Text</a:t>
            </a:r>
          </a:p>
          <a:p>
            <a:pPr lvl="1"/>
            <a:r>
              <a:rPr lang="en-US" dirty="0" smtClean="0"/>
              <a:t>Blogs</a:t>
            </a:r>
          </a:p>
          <a:p>
            <a:pPr lvl="1"/>
            <a:r>
              <a:rPr lang="en-US" dirty="0" smtClean="0"/>
              <a:t>Wikis</a:t>
            </a:r>
          </a:p>
          <a:p>
            <a:pPr lvl="1"/>
            <a:r>
              <a:rPr lang="en-US" dirty="0" smtClean="0"/>
              <a:t>Discussion forums</a:t>
            </a:r>
          </a:p>
          <a:p>
            <a:pPr lvl="1"/>
            <a:r>
              <a:rPr lang="en-US" dirty="0" smtClean="0"/>
              <a:t>Posts (e.g. reviews and their comments)</a:t>
            </a:r>
          </a:p>
          <a:p>
            <a:pPr lvl="1"/>
            <a:r>
              <a:rPr lang="en-US" dirty="0" smtClean="0"/>
              <a:t>Chats</a:t>
            </a:r>
          </a:p>
          <a:p>
            <a:pPr lvl="1"/>
            <a:r>
              <a:rPr lang="en-US" dirty="0" smtClean="0"/>
              <a:t>Tweets</a:t>
            </a:r>
          </a:p>
          <a:p>
            <a:r>
              <a:rPr lang="en-US" dirty="0" smtClean="0"/>
              <a:t>Audio and Video</a:t>
            </a:r>
          </a:p>
          <a:p>
            <a:pPr lvl="1"/>
            <a:r>
              <a:rPr lang="en-US" dirty="0" smtClean="0"/>
              <a:t>Podcasts</a:t>
            </a:r>
          </a:p>
          <a:p>
            <a:pPr lvl="1"/>
            <a:r>
              <a:rPr lang="en-US" dirty="0" smtClean="0"/>
              <a:t>Digital images</a:t>
            </a:r>
          </a:p>
          <a:p>
            <a:r>
              <a:rPr lang="en-US" dirty="0" smtClean="0"/>
              <a:t>Both individually and collaboratively created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User-Generated Content</a:t>
            </a:r>
            <a:endParaRPr lang="en-US" dirty="0"/>
          </a:p>
        </p:txBody>
      </p:sp>
      <p:sp>
        <p:nvSpPr>
          <p:cNvPr id="3" name="Content Placeholder 2"/>
          <p:cNvSpPr>
            <a:spLocks noGrp="1"/>
          </p:cNvSpPr>
          <p:nvPr>
            <p:ph idx="1"/>
          </p:nvPr>
        </p:nvSpPr>
        <p:spPr/>
        <p:txBody>
          <a:bodyPr/>
          <a:lstStyle/>
          <a:p>
            <a:r>
              <a:rPr lang="en-US" b="1" dirty="0" smtClean="0"/>
              <a:t>This course takes a slightly broader view</a:t>
            </a:r>
            <a:endParaRPr lang="en-US" i="1" dirty="0" smtClean="0"/>
          </a:p>
          <a:p>
            <a:pPr lvl="1"/>
            <a:r>
              <a:rPr lang="en-US" dirty="0" smtClean="0"/>
              <a:t>“The data posted by users on the Web are </a:t>
            </a:r>
            <a:r>
              <a:rPr lang="en-US" strike="sngStrike" dirty="0" smtClean="0">
                <a:solidFill>
                  <a:srgbClr val="FF0000"/>
                </a:solidFill>
              </a:rPr>
              <a:t>publicly available</a:t>
            </a:r>
            <a:r>
              <a:rPr lang="en-US" dirty="0" smtClean="0">
                <a:solidFill>
                  <a:srgbClr val="FF0000"/>
                </a:solidFill>
              </a:rPr>
              <a:t> </a:t>
            </a:r>
            <a:r>
              <a:rPr lang="en-US" dirty="0" smtClean="0"/>
              <a:t>to other users (or at least to a circle of friends), they contain a certain amount of </a:t>
            </a:r>
            <a:r>
              <a:rPr lang="en-US" b="1" i="1" dirty="0" smtClean="0">
                <a:solidFill>
                  <a:srgbClr val="00B050"/>
                </a:solidFill>
              </a:rPr>
              <a:t>creative effort</a:t>
            </a:r>
            <a:r>
              <a:rPr lang="en-US" dirty="0" smtClean="0"/>
              <a:t>, and they are created by the </a:t>
            </a:r>
            <a:r>
              <a:rPr lang="en-US" b="1" i="1" dirty="0" smtClean="0">
                <a:solidFill>
                  <a:srgbClr val="00B050"/>
                </a:solidFill>
              </a:rPr>
              <a:t>general public outside of their professional activities</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User-Generated </a:t>
            </a:r>
            <a:r>
              <a:rPr lang="en-US" dirty="0" smtClean="0"/>
              <a:t>Content</a:t>
            </a:r>
            <a:endParaRPr lang="en-US" dirty="0"/>
          </a:p>
        </p:txBody>
      </p:sp>
      <p:sp>
        <p:nvSpPr>
          <p:cNvPr id="3" name="Content Placeholder 2"/>
          <p:cNvSpPr>
            <a:spLocks noGrp="1"/>
          </p:cNvSpPr>
          <p:nvPr>
            <p:ph idx="1"/>
          </p:nvPr>
        </p:nvSpPr>
        <p:spPr>
          <a:xfrm>
            <a:off x="148856" y="1417638"/>
            <a:ext cx="8835656" cy="5291506"/>
          </a:xfrm>
        </p:spPr>
        <p:txBody>
          <a:bodyPr>
            <a:normAutofit fontScale="92500" lnSpcReduction="20000"/>
          </a:bodyPr>
          <a:lstStyle/>
          <a:p>
            <a:r>
              <a:rPr lang="en-US" dirty="0" smtClean="0"/>
              <a:t>Text</a:t>
            </a:r>
          </a:p>
          <a:p>
            <a:pPr lvl="1"/>
            <a:r>
              <a:rPr lang="en-US" dirty="0" smtClean="0"/>
              <a:t>Blogs</a:t>
            </a:r>
          </a:p>
          <a:p>
            <a:pPr lvl="1"/>
            <a:r>
              <a:rPr lang="en-US" dirty="0" smtClean="0"/>
              <a:t>Wikis</a:t>
            </a:r>
          </a:p>
          <a:p>
            <a:pPr lvl="1"/>
            <a:r>
              <a:rPr lang="en-US" dirty="0" smtClean="0"/>
              <a:t>Discussion forums</a:t>
            </a:r>
          </a:p>
          <a:p>
            <a:pPr lvl="1"/>
            <a:r>
              <a:rPr lang="en-US" dirty="0" smtClean="0"/>
              <a:t>Posts (e.g. reviews and their comments)</a:t>
            </a:r>
          </a:p>
          <a:p>
            <a:pPr lvl="1"/>
            <a:r>
              <a:rPr lang="en-US" dirty="0" smtClean="0"/>
              <a:t>Chats</a:t>
            </a:r>
          </a:p>
          <a:p>
            <a:pPr lvl="1"/>
            <a:r>
              <a:rPr lang="en-US" dirty="0" smtClean="0"/>
              <a:t>Tweets</a:t>
            </a:r>
          </a:p>
          <a:p>
            <a:pPr lvl="1"/>
            <a:r>
              <a:rPr lang="en-US" b="1" dirty="0" smtClean="0">
                <a:solidFill>
                  <a:srgbClr val="00B050"/>
                </a:solidFill>
              </a:rPr>
              <a:t>Student essays (both first and second language students)</a:t>
            </a:r>
          </a:p>
          <a:p>
            <a:r>
              <a:rPr lang="en-US" dirty="0" smtClean="0"/>
              <a:t>Audio and Video </a:t>
            </a:r>
            <a:r>
              <a:rPr lang="en-US" b="1" dirty="0" smtClean="0">
                <a:solidFill>
                  <a:srgbClr val="00B050"/>
                </a:solidFill>
              </a:rPr>
              <a:t>(if with text)</a:t>
            </a:r>
          </a:p>
          <a:p>
            <a:pPr lvl="1"/>
            <a:r>
              <a:rPr lang="en-US" dirty="0" smtClean="0"/>
              <a:t>Podcasts</a:t>
            </a:r>
          </a:p>
          <a:p>
            <a:pPr lvl="1"/>
            <a:r>
              <a:rPr lang="en-US" dirty="0" smtClean="0"/>
              <a:t>Digital images</a:t>
            </a:r>
          </a:p>
          <a:p>
            <a:r>
              <a:rPr lang="en-US" dirty="0" smtClean="0"/>
              <a:t>Both individually and collaboratively created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t>
            </a:r>
            <a:endParaRPr lang="en-US" dirty="0"/>
          </a:p>
        </p:txBody>
      </p:sp>
      <p:sp>
        <p:nvSpPr>
          <p:cNvPr id="3" name="Content Placeholder 2"/>
          <p:cNvSpPr>
            <a:spLocks noGrp="1"/>
          </p:cNvSpPr>
          <p:nvPr>
            <p:ph idx="1"/>
          </p:nvPr>
        </p:nvSpPr>
        <p:spPr>
          <a:xfrm>
            <a:off x="0" y="1600200"/>
            <a:ext cx="9144000" cy="4525963"/>
          </a:xfrm>
        </p:spPr>
        <p:txBody>
          <a:bodyPr>
            <a:normAutofit/>
          </a:bodyPr>
          <a:lstStyle/>
          <a:p>
            <a:r>
              <a:rPr lang="en-US" dirty="0" smtClean="0"/>
              <a:t>Natural language processing </a:t>
            </a:r>
            <a:r>
              <a:rPr lang="en-US" dirty="0" smtClean="0"/>
              <a:t>(NLP) </a:t>
            </a:r>
            <a:r>
              <a:rPr lang="en-US" dirty="0" smtClean="0"/>
              <a:t>technologies and resources have </a:t>
            </a:r>
            <a:r>
              <a:rPr lang="en-US" dirty="0" smtClean="0"/>
              <a:t>primarily been developed for well-formed content</a:t>
            </a:r>
          </a:p>
          <a:p>
            <a:pPr lvl="1"/>
            <a:r>
              <a:rPr lang="en-US" dirty="0" smtClean="0"/>
              <a:t>E.g., Wall Street Journal text</a:t>
            </a:r>
          </a:p>
          <a:p>
            <a:r>
              <a:rPr lang="en-US" dirty="0" smtClean="0"/>
              <a:t>Performance </a:t>
            </a:r>
            <a:r>
              <a:rPr lang="en-US" dirty="0" smtClean="0"/>
              <a:t>degrades </a:t>
            </a:r>
            <a:r>
              <a:rPr lang="en-US" dirty="0" smtClean="0"/>
              <a:t>when NLP is applied to UGC</a:t>
            </a:r>
          </a:p>
          <a:p>
            <a:pPr lvl="1"/>
            <a:r>
              <a:rPr lang="en-US" dirty="0" smtClean="0"/>
              <a:t>Why?</a:t>
            </a:r>
          </a:p>
          <a:p>
            <a:pPr lvl="1"/>
            <a:r>
              <a:rPr lang="en-US" dirty="0" smtClean="0"/>
              <a:t>On the other hand, new sources of information (</a:t>
            </a:r>
            <a:r>
              <a:rPr lang="en-US" dirty="0" smtClean="0"/>
              <a:t>e.g., </a:t>
            </a:r>
            <a:r>
              <a:rPr lang="en-US" dirty="0" smtClean="0"/>
              <a:t>meta-data, network information) can be exploited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4524</TotalTime>
  <Words>1318</Words>
  <Application>Microsoft Office PowerPoint</Application>
  <PresentationFormat>On-screen Show (4:3)</PresentationFormat>
  <Paragraphs>137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User Generated Content Analyses using Automated Discourse Processing (CS 6281: Topics in Computer Science II)</vt:lpstr>
      <vt:lpstr>Goals for Today</vt:lpstr>
      <vt:lpstr>User-Generated Content (UGC)</vt:lpstr>
      <vt:lpstr>User-Generated Content  [Wikipedia, August 12, 2015]</vt:lpstr>
      <vt:lpstr>User-Generated Content  [webopedia, August 12, 2015]</vt:lpstr>
      <vt:lpstr>User-Generated Content</vt:lpstr>
      <vt:lpstr>User-Generated Content</vt:lpstr>
      <vt:lpstr>User-Generated Content</vt:lpstr>
      <vt:lpstr>Challenges </vt:lpstr>
      <vt:lpstr>Example Student Essay</vt:lpstr>
      <vt:lpstr>Relation to Social Media</vt:lpstr>
      <vt:lpstr>NLP Tools versus Social Media [Eisenstein, 2015]</vt:lpstr>
      <vt:lpstr>What’s different in social media? [Eisenstein, 2015]</vt:lpstr>
      <vt:lpstr>Variation and Change in Social Media [Eisenstein, 2015]</vt:lpstr>
      <vt:lpstr>Regional Specificity of Lexical Variation [Eisenstein, 2015]</vt:lpstr>
      <vt:lpstr>Common features of social media…  [Baldwin, 2014]</vt:lpstr>
      <vt:lpstr>…support different dimensions of analysis (alone and combined)</vt:lpstr>
      <vt:lpstr>Content-Based Analysis</vt:lpstr>
      <vt:lpstr>Tame your own Social Media Data [Baldwin, 2014] </vt:lpstr>
      <vt:lpstr>Summary</vt:lpstr>
    </vt:vector>
  </TitlesOfParts>
  <Company>University of Pittsburgh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 Mining for Educational Applications</dc:title>
  <dc:creator>Diane Litman</dc:creator>
  <cp:lastModifiedBy>Prof. Diane Litman</cp:lastModifiedBy>
  <cp:revision>375</cp:revision>
  <cp:lastPrinted>2014-08-02T20:48:07Z</cp:lastPrinted>
  <dcterms:created xsi:type="dcterms:W3CDTF">2014-07-28T22:42:07Z</dcterms:created>
  <dcterms:modified xsi:type="dcterms:W3CDTF">2015-08-19T07:12:10Z</dcterms:modified>
</cp:coreProperties>
</file>