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Default Extension="doc" ContentType="application/msword"/>
  <Override PartName="/ppt/diagrams/data2.xml" ContentType="application/vnd.openxmlformats-officedocument.drawingml.diagramData+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4"/>
  </p:notesMasterIdLst>
  <p:sldIdLst>
    <p:sldId id="256" r:id="rId2"/>
    <p:sldId id="593" r:id="rId3"/>
    <p:sldId id="592" r:id="rId4"/>
    <p:sldId id="588" r:id="rId5"/>
    <p:sldId id="589" r:id="rId6"/>
    <p:sldId id="590" r:id="rId7"/>
    <p:sldId id="591" r:id="rId8"/>
    <p:sldId id="594" r:id="rId9"/>
    <p:sldId id="595" r:id="rId10"/>
    <p:sldId id="334" r:id="rId11"/>
    <p:sldId id="596" r:id="rId12"/>
    <p:sldId id="431" r:id="rId13"/>
    <p:sldId id="587" r:id="rId14"/>
    <p:sldId id="607" r:id="rId15"/>
    <p:sldId id="608" r:id="rId16"/>
    <p:sldId id="609" r:id="rId17"/>
    <p:sldId id="610" r:id="rId18"/>
    <p:sldId id="615" r:id="rId19"/>
    <p:sldId id="599" r:id="rId20"/>
    <p:sldId id="600" r:id="rId21"/>
    <p:sldId id="601" r:id="rId22"/>
    <p:sldId id="602" r:id="rId23"/>
    <p:sldId id="603" r:id="rId24"/>
    <p:sldId id="604" r:id="rId25"/>
    <p:sldId id="611" r:id="rId26"/>
    <p:sldId id="613" r:id="rId27"/>
    <p:sldId id="614" r:id="rId28"/>
    <p:sldId id="616" r:id="rId29"/>
    <p:sldId id="617" r:id="rId30"/>
    <p:sldId id="606" r:id="rId31"/>
    <p:sldId id="443" r:id="rId32"/>
    <p:sldId id="522" r:id="rId33"/>
    <p:sldId id="521" r:id="rId34"/>
    <p:sldId id="516" r:id="rId35"/>
    <p:sldId id="517" r:id="rId36"/>
    <p:sldId id="518" r:id="rId37"/>
    <p:sldId id="519" r:id="rId38"/>
    <p:sldId id="524" r:id="rId39"/>
    <p:sldId id="525" r:id="rId40"/>
    <p:sldId id="538" r:id="rId41"/>
    <p:sldId id="444" r:id="rId42"/>
    <p:sldId id="526" r:id="rId43"/>
    <p:sldId id="527" r:id="rId44"/>
    <p:sldId id="528" r:id="rId45"/>
    <p:sldId id="529" r:id="rId46"/>
    <p:sldId id="530" r:id="rId47"/>
    <p:sldId id="532" r:id="rId48"/>
    <p:sldId id="531" r:id="rId49"/>
    <p:sldId id="533" r:id="rId50"/>
    <p:sldId id="536" r:id="rId51"/>
    <p:sldId id="537" r:id="rId52"/>
    <p:sldId id="535" r:id="rId53"/>
    <p:sldId id="543" r:id="rId54"/>
    <p:sldId id="539" r:id="rId55"/>
    <p:sldId id="445" r:id="rId56"/>
    <p:sldId id="489" r:id="rId57"/>
    <p:sldId id="491" r:id="rId58"/>
    <p:sldId id="492" r:id="rId59"/>
    <p:sldId id="493" r:id="rId60"/>
    <p:sldId id="494" r:id="rId61"/>
    <p:sldId id="495" r:id="rId62"/>
    <p:sldId id="496" r:id="rId63"/>
    <p:sldId id="497" r:id="rId64"/>
    <p:sldId id="498" r:id="rId65"/>
    <p:sldId id="500" r:id="rId66"/>
    <p:sldId id="501" r:id="rId67"/>
    <p:sldId id="502" r:id="rId68"/>
    <p:sldId id="503" r:id="rId69"/>
    <p:sldId id="504" r:id="rId70"/>
    <p:sldId id="505" r:id="rId71"/>
    <p:sldId id="451" r:id="rId72"/>
    <p:sldId id="509" r:id="rId73"/>
    <p:sldId id="534" r:id="rId74"/>
    <p:sldId id="541" r:id="rId75"/>
    <p:sldId id="432" r:id="rId76"/>
    <p:sldId id="542" r:id="rId77"/>
    <p:sldId id="446" r:id="rId78"/>
    <p:sldId id="544" r:id="rId79"/>
    <p:sldId id="549" r:id="rId80"/>
    <p:sldId id="452" r:id="rId81"/>
    <p:sldId id="546" r:id="rId82"/>
    <p:sldId id="566" r:id="rId83"/>
    <p:sldId id="563" r:id="rId84"/>
    <p:sldId id="547" r:id="rId85"/>
    <p:sldId id="557" r:id="rId86"/>
    <p:sldId id="548" r:id="rId87"/>
    <p:sldId id="567" r:id="rId88"/>
    <p:sldId id="568" r:id="rId89"/>
    <p:sldId id="569" r:id="rId90"/>
    <p:sldId id="564" r:id="rId91"/>
    <p:sldId id="433" r:id="rId92"/>
    <p:sldId id="550" r:id="rId93"/>
    <p:sldId id="456" r:id="rId94"/>
    <p:sldId id="553" r:id="rId95"/>
    <p:sldId id="554" r:id="rId96"/>
    <p:sldId id="449" r:id="rId97"/>
    <p:sldId id="555" r:id="rId98"/>
    <p:sldId id="556" r:id="rId99"/>
    <p:sldId id="552" r:id="rId100"/>
    <p:sldId id="434" r:id="rId101"/>
    <p:sldId id="381" r:id="rId102"/>
    <p:sldId id="424" r:id="rId103"/>
    <p:sldId id="387" r:id="rId104"/>
    <p:sldId id="485" r:id="rId105"/>
    <p:sldId id="486" r:id="rId106"/>
    <p:sldId id="487" r:id="rId107"/>
    <p:sldId id="389" r:id="rId108"/>
    <p:sldId id="390" r:id="rId109"/>
    <p:sldId id="399" r:id="rId110"/>
    <p:sldId id="400" r:id="rId111"/>
    <p:sldId id="403" r:id="rId112"/>
    <p:sldId id="316" r:id="rId113"/>
    <p:sldId id="406" r:id="rId114"/>
    <p:sldId id="618" r:id="rId115"/>
    <p:sldId id="577" r:id="rId116"/>
    <p:sldId id="576" r:id="rId117"/>
    <p:sldId id="268" r:id="rId118"/>
    <p:sldId id="270" r:id="rId119"/>
    <p:sldId id="271" r:id="rId120"/>
    <p:sldId id="419" r:id="rId121"/>
    <p:sldId id="578" r:id="rId122"/>
    <p:sldId id="460" r:id="rId123"/>
    <p:sldId id="584" r:id="rId124"/>
    <p:sldId id="585" r:id="rId125"/>
    <p:sldId id="463" r:id="rId126"/>
    <p:sldId id="464" r:id="rId127"/>
    <p:sldId id="478" r:id="rId128"/>
    <p:sldId id="579" r:id="rId129"/>
    <p:sldId id="580" r:id="rId130"/>
    <p:sldId id="581" r:id="rId131"/>
    <p:sldId id="586" r:id="rId132"/>
    <p:sldId id="583" r:id="rId1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A63A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9672" autoAdjust="0"/>
    <p:restoredTop sz="94639" autoAdjust="0"/>
  </p:normalViewPr>
  <p:slideViewPr>
    <p:cSldViewPr snapToGrid="0" snapToObjects="1">
      <p:cViewPr>
        <p:scale>
          <a:sx n="90" d="100"/>
          <a:sy n="90" d="100"/>
        </p:scale>
        <p:origin x="-1494" y="-504"/>
      </p:cViewPr>
      <p:guideLst>
        <p:guide orient="horz" pos="2160"/>
        <p:guide pos="2880"/>
      </p:guideLst>
    </p:cSldViewPr>
  </p:slideViewPr>
  <p:outlineViewPr>
    <p:cViewPr>
      <p:scale>
        <a:sx n="33" d="100"/>
        <a:sy n="33" d="100"/>
      </p:scale>
      <p:origin x="0" y="14024"/>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100" d="100"/>
        <a:sy n="100" d="100"/>
      </p:scale>
      <p:origin x="0" y="2174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8" Type="http://schemas.openxmlformats.org/officeDocument/2006/relationships/slide" Target="slides/slide69.xml"/><Relationship Id="rId3" Type="http://schemas.openxmlformats.org/officeDocument/2006/relationships/slide" Target="slides/slide60.xml"/><Relationship Id="rId7" Type="http://schemas.openxmlformats.org/officeDocument/2006/relationships/slide" Target="slides/slide68.xml"/><Relationship Id="rId2" Type="http://schemas.openxmlformats.org/officeDocument/2006/relationships/slide" Target="slides/slide27.xml"/><Relationship Id="rId1" Type="http://schemas.openxmlformats.org/officeDocument/2006/relationships/slide" Target="slides/slide26.xml"/><Relationship Id="rId6" Type="http://schemas.openxmlformats.org/officeDocument/2006/relationships/slide" Target="slides/slide64.xml"/><Relationship Id="rId5" Type="http://schemas.openxmlformats.org/officeDocument/2006/relationships/slide" Target="slides/slide62.xml"/><Relationship Id="rId4"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0981335666374962E-2"/>
          <c:y val="4.4861391929187353E-2"/>
          <c:w val="0.62298033926314833"/>
          <c:h val="0.78151058680771146"/>
        </c:manualLayout>
      </c:layout>
      <c:barChart>
        <c:barDir val="col"/>
        <c:grouping val="clustered"/>
        <c:ser>
          <c:idx val="0"/>
          <c:order val="0"/>
          <c:tx>
            <c:strRef>
              <c:f>Sheet1!$B$1</c:f>
              <c:strCache>
                <c:ptCount val="1"/>
                <c:pt idx="0">
                  <c:v>Baseline1 (Naïve Bayes + Unigrams)</c:v>
                </c:pt>
              </c:strCache>
            </c:strRef>
          </c:tx>
          <c:cat>
            <c:strRef>
              <c:f>Sheet1!$A$2:$A$5</c:f>
              <c:strCache>
                <c:ptCount val="4"/>
                <c:pt idx="0">
                  <c:v>Accuracy (complete)</c:v>
                </c:pt>
                <c:pt idx="1">
                  <c:v>Accuracy (subset)</c:v>
                </c:pt>
                <c:pt idx="2">
                  <c:v>QW Kappa (complete)</c:v>
                </c:pt>
                <c:pt idx="3">
                  <c:v>QW Kappa (subset)</c:v>
                </c:pt>
              </c:strCache>
            </c:strRef>
          </c:cat>
          <c:val>
            <c:numRef>
              <c:f>Sheet1!$B$2:$B$5</c:f>
              <c:numCache>
                <c:formatCode>General</c:formatCode>
                <c:ptCount val="4"/>
                <c:pt idx="0">
                  <c:v>0.52</c:v>
                </c:pt>
                <c:pt idx="1">
                  <c:v>0.52</c:v>
                </c:pt>
                <c:pt idx="2">
                  <c:v>0.53</c:v>
                </c:pt>
                <c:pt idx="3">
                  <c:v>0.43000000000000016</c:v>
                </c:pt>
              </c:numCache>
            </c:numRef>
          </c:val>
        </c:ser>
        <c:ser>
          <c:idx val="1"/>
          <c:order val="1"/>
          <c:tx>
            <c:strRef>
              <c:f>Sheet1!$C$1</c:f>
              <c:strCache>
                <c:ptCount val="1"/>
                <c:pt idx="0">
                  <c:v>Baseline2 (LSA)</c:v>
                </c:pt>
              </c:strCache>
            </c:strRef>
          </c:tx>
          <c:cat>
            <c:strRef>
              <c:f>Sheet1!$A$2:$A$5</c:f>
              <c:strCache>
                <c:ptCount val="4"/>
                <c:pt idx="0">
                  <c:v>Accuracy (complete)</c:v>
                </c:pt>
                <c:pt idx="1">
                  <c:v>Accuracy (subset)</c:v>
                </c:pt>
                <c:pt idx="2">
                  <c:v>QW Kappa (complete)</c:v>
                </c:pt>
                <c:pt idx="3">
                  <c:v>QW Kappa (subset)</c:v>
                </c:pt>
              </c:strCache>
            </c:strRef>
          </c:cat>
          <c:val>
            <c:numRef>
              <c:f>Sheet1!$C$2:$C$5</c:f>
              <c:numCache>
                <c:formatCode>General</c:formatCode>
                <c:ptCount val="4"/>
                <c:pt idx="0">
                  <c:v>0.45</c:v>
                </c:pt>
                <c:pt idx="1">
                  <c:v>0.43000000000000016</c:v>
                </c:pt>
                <c:pt idx="2">
                  <c:v>0.47000000000000008</c:v>
                </c:pt>
                <c:pt idx="3">
                  <c:v>0.48000000000000015</c:v>
                </c:pt>
              </c:numCache>
            </c:numRef>
          </c:val>
        </c:ser>
        <c:ser>
          <c:idx val="2"/>
          <c:order val="2"/>
          <c:tx>
            <c:strRef>
              <c:f>Sheet1!$D$1</c:f>
              <c:strCache>
                <c:ptCount val="1"/>
                <c:pt idx="0">
                  <c:v>Random Forest + 4 Features</c:v>
                </c:pt>
              </c:strCache>
            </c:strRef>
          </c:tx>
          <c:cat>
            <c:strRef>
              <c:f>Sheet1!$A$2:$A$5</c:f>
              <c:strCache>
                <c:ptCount val="4"/>
                <c:pt idx="0">
                  <c:v>Accuracy (complete)</c:v>
                </c:pt>
                <c:pt idx="1">
                  <c:v>Accuracy (subset)</c:v>
                </c:pt>
                <c:pt idx="2">
                  <c:v>QW Kappa (complete)</c:v>
                </c:pt>
                <c:pt idx="3">
                  <c:v>QW Kappa (subset)</c:v>
                </c:pt>
              </c:strCache>
            </c:strRef>
          </c:cat>
          <c:val>
            <c:numRef>
              <c:f>Sheet1!$D$2:$D$5</c:f>
              <c:numCache>
                <c:formatCode>General</c:formatCode>
                <c:ptCount val="4"/>
                <c:pt idx="0">
                  <c:v>0.57000000000000028</c:v>
                </c:pt>
                <c:pt idx="1">
                  <c:v>0.62000000000000033</c:v>
                </c:pt>
                <c:pt idx="2">
                  <c:v>0.62000000000000033</c:v>
                </c:pt>
                <c:pt idx="3">
                  <c:v>0.64000000000000035</c:v>
                </c:pt>
              </c:numCache>
            </c:numRef>
          </c:val>
        </c:ser>
        <c:axId val="122930304"/>
        <c:axId val="122931840"/>
      </c:barChart>
      <c:catAx>
        <c:axId val="122930304"/>
        <c:scaling>
          <c:orientation val="minMax"/>
        </c:scaling>
        <c:axPos val="b"/>
        <c:numFmt formatCode="General" sourceLinked="1"/>
        <c:tickLblPos val="nextTo"/>
        <c:crossAx val="122931840"/>
        <c:crosses val="autoZero"/>
        <c:auto val="1"/>
        <c:lblAlgn val="ctr"/>
        <c:lblOffset val="100"/>
      </c:catAx>
      <c:valAx>
        <c:axId val="122931840"/>
        <c:scaling>
          <c:orientation val="minMax"/>
        </c:scaling>
        <c:axPos val="l"/>
        <c:majorGridlines/>
        <c:numFmt formatCode="General" sourceLinked="1"/>
        <c:tickLblPos val="nextTo"/>
        <c:crossAx val="122930304"/>
        <c:crosses val="autoZero"/>
        <c:crossBetween val="between"/>
      </c:valAx>
    </c:plotArea>
    <c:legend>
      <c:legendPos val="r"/>
      <c:layout>
        <c:manualLayout>
          <c:xMode val="edge"/>
          <c:yMode val="edge"/>
          <c:x val="0.70322093418878362"/>
          <c:y val="0.31863826549178614"/>
          <c:w val="0.28751980655195902"/>
          <c:h val="0.42165015489521201"/>
        </c:manualLayout>
      </c:layout>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26E34-E7C8-4BC5-83E4-0C08808D0D2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E967E14-1598-4B9C-88AA-095D11F6B1C1}">
      <dgm:prSet phldrT="[Text]" custT="1"/>
      <dgm:spPr/>
      <dgm:t>
        <a:bodyPr/>
        <a:lstStyle/>
        <a:p>
          <a:r>
            <a:rPr lang="en-US" sz="3200" dirty="0" smtClean="0"/>
            <a:t>Learning and Teaching</a:t>
          </a:r>
        </a:p>
      </dgm:t>
    </dgm:pt>
    <dgm:pt modelId="{070FC663-9149-4E7A-97F4-72B1B134E9EB}" type="parTrans" cxnId="{842D6D87-B7DB-43B4-B8F6-0502D13DAE65}">
      <dgm:prSet/>
      <dgm:spPr/>
      <dgm:t>
        <a:bodyPr/>
        <a:lstStyle/>
        <a:p>
          <a:endParaRPr lang="en-US"/>
        </a:p>
      </dgm:t>
    </dgm:pt>
    <dgm:pt modelId="{608E67A8-EFD9-4814-B161-C4FF6107C8E9}" type="sibTrans" cxnId="{842D6D87-B7DB-43B4-B8F6-0502D13DAE65}">
      <dgm:prSet/>
      <dgm:spPr/>
      <dgm:t>
        <a:bodyPr/>
        <a:lstStyle/>
        <a:p>
          <a:endParaRPr lang="en-US"/>
        </a:p>
      </dgm:t>
    </dgm:pt>
    <dgm:pt modelId="{8B984079-0872-4649-B8C4-225C6D4D2AB5}">
      <dgm:prSet phldrT="[Text]" custT="1"/>
      <dgm:spPr/>
      <dgm:t>
        <a:bodyPr/>
        <a:lstStyle/>
        <a:p>
          <a:r>
            <a:rPr lang="en-US" sz="3200" dirty="0" smtClean="0"/>
            <a:t>Higher Level Learning Processes</a:t>
          </a:r>
          <a:endParaRPr lang="en-US" sz="3200" dirty="0"/>
        </a:p>
      </dgm:t>
    </dgm:pt>
    <dgm:pt modelId="{A8E8BAD5-291A-41A9-B62E-0E9E759AADA5}" type="parTrans" cxnId="{4916193C-1061-4FB8-A986-59DA4EC66CD4}">
      <dgm:prSet/>
      <dgm:spPr/>
      <dgm:t>
        <a:bodyPr/>
        <a:lstStyle/>
        <a:p>
          <a:endParaRPr lang="en-US"/>
        </a:p>
      </dgm:t>
    </dgm:pt>
    <dgm:pt modelId="{7645983C-F5BD-496C-BED5-7DD7A482B586}" type="sibTrans" cxnId="{4916193C-1061-4FB8-A986-59DA4EC66CD4}">
      <dgm:prSet/>
      <dgm:spPr/>
      <dgm:t>
        <a:bodyPr/>
        <a:lstStyle/>
        <a:p>
          <a:endParaRPr lang="en-US"/>
        </a:p>
      </dgm:t>
    </dgm:pt>
    <dgm:pt modelId="{3103FAD5-8BA6-44E0-971A-71A1A9E15382}">
      <dgm:prSet phldrT="[Text]" custT="1"/>
      <dgm:spPr/>
      <dgm:t>
        <a:bodyPr/>
        <a:lstStyle/>
        <a:p>
          <a:r>
            <a:rPr lang="en-US" sz="3200" dirty="0" smtClean="0"/>
            <a:t>Learning Technology</a:t>
          </a:r>
          <a:endParaRPr lang="en-US" sz="3200" dirty="0"/>
        </a:p>
      </dgm:t>
    </dgm:pt>
    <dgm:pt modelId="{50EE5127-6A61-472D-A81B-3FF8FD6689D8}" type="parTrans" cxnId="{34805294-22F5-4244-AC3A-8FCCF0591E93}">
      <dgm:prSet/>
      <dgm:spPr/>
      <dgm:t>
        <a:bodyPr/>
        <a:lstStyle/>
        <a:p>
          <a:endParaRPr lang="en-US"/>
        </a:p>
      </dgm:t>
    </dgm:pt>
    <dgm:pt modelId="{CEDF1CA6-E2C6-4A6F-A688-B6E430FFD5E5}" type="sibTrans" cxnId="{34805294-22F5-4244-AC3A-8FCCF0591E93}">
      <dgm:prSet/>
      <dgm:spPr/>
      <dgm:t>
        <a:bodyPr/>
        <a:lstStyle/>
        <a:p>
          <a:endParaRPr lang="en-US"/>
        </a:p>
      </dgm:t>
    </dgm:pt>
    <dgm:pt modelId="{7D218C7E-3CC2-43B7-A087-D46E1085748B}" type="pres">
      <dgm:prSet presAssocID="{52D26E34-E7C8-4BC5-83E4-0C08808D0D24}" presName="cycle" presStyleCnt="0">
        <dgm:presLayoutVars>
          <dgm:dir/>
          <dgm:resizeHandles val="exact"/>
        </dgm:presLayoutVars>
      </dgm:prSet>
      <dgm:spPr/>
      <dgm:t>
        <a:bodyPr/>
        <a:lstStyle/>
        <a:p>
          <a:endParaRPr lang="en-US"/>
        </a:p>
      </dgm:t>
    </dgm:pt>
    <dgm:pt modelId="{927EFB71-AF97-4E69-A6F9-31D04763B2F5}" type="pres">
      <dgm:prSet presAssocID="{5E967E14-1598-4B9C-88AA-095D11F6B1C1}" presName="dummy" presStyleCnt="0"/>
      <dgm:spPr/>
    </dgm:pt>
    <dgm:pt modelId="{DD19B384-7C5D-434C-A852-C970471905FA}" type="pres">
      <dgm:prSet presAssocID="{5E967E14-1598-4B9C-88AA-095D11F6B1C1}" presName="node" presStyleLbl="revTx" presStyleIdx="0" presStyleCnt="3">
        <dgm:presLayoutVars>
          <dgm:bulletEnabled val="1"/>
        </dgm:presLayoutVars>
      </dgm:prSet>
      <dgm:spPr/>
      <dgm:t>
        <a:bodyPr/>
        <a:lstStyle/>
        <a:p>
          <a:endParaRPr lang="en-US"/>
        </a:p>
      </dgm:t>
    </dgm:pt>
    <dgm:pt modelId="{A23D4B4F-E72F-49FC-ABD6-D6D157A5B847}" type="pres">
      <dgm:prSet presAssocID="{608E67A8-EFD9-4814-B161-C4FF6107C8E9}" presName="sibTrans" presStyleLbl="node1" presStyleIdx="0" presStyleCnt="3"/>
      <dgm:spPr/>
      <dgm:t>
        <a:bodyPr/>
        <a:lstStyle/>
        <a:p>
          <a:endParaRPr lang="en-US"/>
        </a:p>
      </dgm:t>
    </dgm:pt>
    <dgm:pt modelId="{29739474-DBAC-4BD9-83AA-EA3D819208DF}" type="pres">
      <dgm:prSet presAssocID="{8B984079-0872-4649-B8C4-225C6D4D2AB5}" presName="dummy" presStyleCnt="0"/>
      <dgm:spPr/>
    </dgm:pt>
    <dgm:pt modelId="{8C3103E3-63B8-4C05-96AF-DD41AA18477E}" type="pres">
      <dgm:prSet presAssocID="{8B984079-0872-4649-B8C4-225C6D4D2AB5}" presName="node" presStyleLbl="revTx" presStyleIdx="1" presStyleCnt="3">
        <dgm:presLayoutVars>
          <dgm:bulletEnabled val="1"/>
        </dgm:presLayoutVars>
      </dgm:prSet>
      <dgm:spPr/>
      <dgm:t>
        <a:bodyPr/>
        <a:lstStyle/>
        <a:p>
          <a:endParaRPr lang="en-US"/>
        </a:p>
      </dgm:t>
    </dgm:pt>
    <dgm:pt modelId="{C1FE4F7B-DDE8-4FE2-B64F-BC8E64A3B2F1}" type="pres">
      <dgm:prSet presAssocID="{7645983C-F5BD-496C-BED5-7DD7A482B586}" presName="sibTrans" presStyleLbl="node1" presStyleIdx="1" presStyleCnt="3"/>
      <dgm:spPr/>
      <dgm:t>
        <a:bodyPr/>
        <a:lstStyle/>
        <a:p>
          <a:endParaRPr lang="en-US"/>
        </a:p>
      </dgm:t>
    </dgm:pt>
    <dgm:pt modelId="{5165E6EC-34C3-46C4-8E43-DF5E1D3D01BF}" type="pres">
      <dgm:prSet presAssocID="{3103FAD5-8BA6-44E0-971A-71A1A9E15382}" presName="dummy" presStyleCnt="0"/>
      <dgm:spPr/>
    </dgm:pt>
    <dgm:pt modelId="{E1AF9A7E-610F-4614-A67B-5DA2417DAAEB}" type="pres">
      <dgm:prSet presAssocID="{3103FAD5-8BA6-44E0-971A-71A1A9E15382}" presName="node" presStyleLbl="revTx" presStyleIdx="2" presStyleCnt="3">
        <dgm:presLayoutVars>
          <dgm:bulletEnabled val="1"/>
        </dgm:presLayoutVars>
      </dgm:prSet>
      <dgm:spPr/>
      <dgm:t>
        <a:bodyPr/>
        <a:lstStyle/>
        <a:p>
          <a:endParaRPr lang="en-US"/>
        </a:p>
      </dgm:t>
    </dgm:pt>
    <dgm:pt modelId="{38863F51-0EFB-45EC-BE67-3CF78E8E6D97}" type="pres">
      <dgm:prSet presAssocID="{CEDF1CA6-E2C6-4A6F-A688-B6E430FFD5E5}" presName="sibTrans" presStyleLbl="node1" presStyleIdx="2" presStyleCnt="3" custScaleX="143259" custLinFactNeighborX="0" custLinFactNeighborY="431"/>
      <dgm:spPr/>
      <dgm:t>
        <a:bodyPr/>
        <a:lstStyle/>
        <a:p>
          <a:endParaRPr lang="en-US"/>
        </a:p>
      </dgm:t>
    </dgm:pt>
  </dgm:ptLst>
  <dgm:cxnLst>
    <dgm:cxn modelId="{4916193C-1061-4FB8-A986-59DA4EC66CD4}" srcId="{52D26E34-E7C8-4BC5-83E4-0C08808D0D24}" destId="{8B984079-0872-4649-B8C4-225C6D4D2AB5}" srcOrd="1" destOrd="0" parTransId="{A8E8BAD5-291A-41A9-B62E-0E9E759AADA5}" sibTransId="{7645983C-F5BD-496C-BED5-7DD7A482B586}"/>
    <dgm:cxn modelId="{34805294-22F5-4244-AC3A-8FCCF0591E93}" srcId="{52D26E34-E7C8-4BC5-83E4-0C08808D0D24}" destId="{3103FAD5-8BA6-44E0-971A-71A1A9E15382}" srcOrd="2" destOrd="0" parTransId="{50EE5127-6A61-472D-A81B-3FF8FD6689D8}" sibTransId="{CEDF1CA6-E2C6-4A6F-A688-B6E430FFD5E5}"/>
    <dgm:cxn modelId="{5EED0D2A-1A72-4C49-9770-CCC8DF903B90}" type="presOf" srcId="{3103FAD5-8BA6-44E0-971A-71A1A9E15382}" destId="{E1AF9A7E-610F-4614-A67B-5DA2417DAAEB}" srcOrd="0" destOrd="0" presId="urn:microsoft.com/office/officeart/2005/8/layout/cycle1"/>
    <dgm:cxn modelId="{293FFD14-9C25-45D2-A818-1658712542C1}" type="presOf" srcId="{52D26E34-E7C8-4BC5-83E4-0C08808D0D24}" destId="{7D218C7E-3CC2-43B7-A087-D46E1085748B}" srcOrd="0" destOrd="0" presId="urn:microsoft.com/office/officeart/2005/8/layout/cycle1"/>
    <dgm:cxn modelId="{842D6D87-B7DB-43B4-B8F6-0502D13DAE65}" srcId="{52D26E34-E7C8-4BC5-83E4-0C08808D0D24}" destId="{5E967E14-1598-4B9C-88AA-095D11F6B1C1}" srcOrd="0" destOrd="0" parTransId="{070FC663-9149-4E7A-97F4-72B1B134E9EB}" sibTransId="{608E67A8-EFD9-4814-B161-C4FF6107C8E9}"/>
    <dgm:cxn modelId="{A5945A93-DD25-41EE-AEA9-017DF6548CBA}" type="presOf" srcId="{8B984079-0872-4649-B8C4-225C6D4D2AB5}" destId="{8C3103E3-63B8-4C05-96AF-DD41AA18477E}" srcOrd="0" destOrd="0" presId="urn:microsoft.com/office/officeart/2005/8/layout/cycle1"/>
    <dgm:cxn modelId="{D4D68797-319D-4600-82DE-4534F7E9013C}" type="presOf" srcId="{5E967E14-1598-4B9C-88AA-095D11F6B1C1}" destId="{DD19B384-7C5D-434C-A852-C970471905FA}" srcOrd="0" destOrd="0" presId="urn:microsoft.com/office/officeart/2005/8/layout/cycle1"/>
    <dgm:cxn modelId="{D305F2AE-A1C2-4BB0-846B-DA7FB355D3AE}" type="presOf" srcId="{7645983C-F5BD-496C-BED5-7DD7A482B586}" destId="{C1FE4F7B-DDE8-4FE2-B64F-BC8E64A3B2F1}" srcOrd="0" destOrd="0" presId="urn:microsoft.com/office/officeart/2005/8/layout/cycle1"/>
    <dgm:cxn modelId="{D768753A-85C9-494D-9B70-17F1D25000E5}" type="presOf" srcId="{608E67A8-EFD9-4814-B161-C4FF6107C8E9}" destId="{A23D4B4F-E72F-49FC-ABD6-D6D157A5B847}" srcOrd="0" destOrd="0" presId="urn:microsoft.com/office/officeart/2005/8/layout/cycle1"/>
    <dgm:cxn modelId="{A35E2DFC-14B3-4BEA-884E-D9CF5F70DFFC}" type="presOf" srcId="{CEDF1CA6-E2C6-4A6F-A688-B6E430FFD5E5}" destId="{38863F51-0EFB-45EC-BE67-3CF78E8E6D97}" srcOrd="0" destOrd="0" presId="urn:microsoft.com/office/officeart/2005/8/layout/cycle1"/>
    <dgm:cxn modelId="{B2E9AC40-9B85-41A4-814A-1783E1B775C8}" type="presParOf" srcId="{7D218C7E-3CC2-43B7-A087-D46E1085748B}" destId="{927EFB71-AF97-4E69-A6F9-31D04763B2F5}" srcOrd="0" destOrd="0" presId="urn:microsoft.com/office/officeart/2005/8/layout/cycle1"/>
    <dgm:cxn modelId="{DC283CD8-8E8B-4AAF-84C6-1C1A4F6575BB}" type="presParOf" srcId="{7D218C7E-3CC2-43B7-A087-D46E1085748B}" destId="{DD19B384-7C5D-434C-A852-C970471905FA}" srcOrd="1" destOrd="0" presId="urn:microsoft.com/office/officeart/2005/8/layout/cycle1"/>
    <dgm:cxn modelId="{2E861EAD-BDFC-4033-AF26-75340CB5F2AE}" type="presParOf" srcId="{7D218C7E-3CC2-43B7-A087-D46E1085748B}" destId="{A23D4B4F-E72F-49FC-ABD6-D6D157A5B847}" srcOrd="2" destOrd="0" presId="urn:microsoft.com/office/officeart/2005/8/layout/cycle1"/>
    <dgm:cxn modelId="{026F116C-123F-4265-B3DB-8F2AC4710238}" type="presParOf" srcId="{7D218C7E-3CC2-43B7-A087-D46E1085748B}" destId="{29739474-DBAC-4BD9-83AA-EA3D819208DF}" srcOrd="3" destOrd="0" presId="urn:microsoft.com/office/officeart/2005/8/layout/cycle1"/>
    <dgm:cxn modelId="{E6A38269-173A-4D26-83C3-2B81E85F8D07}" type="presParOf" srcId="{7D218C7E-3CC2-43B7-A087-D46E1085748B}" destId="{8C3103E3-63B8-4C05-96AF-DD41AA18477E}" srcOrd="4" destOrd="0" presId="urn:microsoft.com/office/officeart/2005/8/layout/cycle1"/>
    <dgm:cxn modelId="{0DB4A21F-7E9A-447A-9CA5-6D8081B5D268}" type="presParOf" srcId="{7D218C7E-3CC2-43B7-A087-D46E1085748B}" destId="{C1FE4F7B-DDE8-4FE2-B64F-BC8E64A3B2F1}" srcOrd="5" destOrd="0" presId="urn:microsoft.com/office/officeart/2005/8/layout/cycle1"/>
    <dgm:cxn modelId="{A993D3D5-B71A-4FCA-AA9E-2310D5EA98C8}" type="presParOf" srcId="{7D218C7E-3CC2-43B7-A087-D46E1085748B}" destId="{5165E6EC-34C3-46C4-8E43-DF5E1D3D01BF}" srcOrd="6" destOrd="0" presId="urn:microsoft.com/office/officeart/2005/8/layout/cycle1"/>
    <dgm:cxn modelId="{7214E3C4-128C-444F-B541-F584450AF011}" type="presParOf" srcId="{7D218C7E-3CC2-43B7-A087-D46E1085748B}" destId="{E1AF9A7E-610F-4614-A67B-5DA2417DAAEB}" srcOrd="7" destOrd="0" presId="urn:microsoft.com/office/officeart/2005/8/layout/cycle1"/>
    <dgm:cxn modelId="{718347D4-4752-425B-AB32-DAFCA399FE29}" type="presParOf" srcId="{7D218C7E-3CC2-43B7-A087-D46E1085748B}" destId="{38863F51-0EFB-45EC-BE67-3CF78E8E6D97}" srcOrd="8"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EEB9C0-1204-4E3E-BEFF-ED4BD10B3697}" type="doc">
      <dgm:prSet loTypeId="urn:microsoft.com/office/officeart/2005/8/layout/hChevron3" loCatId="process" qsTypeId="urn:microsoft.com/office/officeart/2005/8/quickstyle/simple1" qsCatId="simple" csTypeId="urn:microsoft.com/office/officeart/2005/8/colors/accent1_2" csCatId="accent1" phldr="1"/>
      <dgm:spPr/>
    </dgm:pt>
    <dgm:pt modelId="{3E903938-4BEE-4DE6-97BB-9D748A37067C}">
      <dgm:prSet phldrT="[Text]" custT="1"/>
      <dgm:spPr/>
      <dgm:t>
        <a:bodyPr/>
        <a:lstStyle/>
        <a:p>
          <a:r>
            <a:rPr lang="en-US" sz="2700" dirty="0" smtClean="0">
              <a:solidFill>
                <a:schemeClr val="tx1"/>
              </a:solidFill>
            </a:rPr>
            <a:t>Experts derive a decision tree from the rubric</a:t>
          </a:r>
          <a:endParaRPr lang="en-US" sz="2700" dirty="0"/>
        </a:p>
      </dgm:t>
    </dgm:pt>
    <dgm:pt modelId="{7BB5F102-ED43-42FB-848F-3CB981E480DA}" type="parTrans" cxnId="{B4091C55-BA46-4777-96EC-96B11680335E}">
      <dgm:prSet/>
      <dgm:spPr/>
      <dgm:t>
        <a:bodyPr/>
        <a:lstStyle/>
        <a:p>
          <a:endParaRPr lang="en-US"/>
        </a:p>
      </dgm:t>
    </dgm:pt>
    <dgm:pt modelId="{B57F06A5-16BE-41E1-91EE-EEC40F96009F}" type="sibTrans" cxnId="{B4091C55-BA46-4777-96EC-96B11680335E}">
      <dgm:prSet/>
      <dgm:spPr/>
      <dgm:t>
        <a:bodyPr/>
        <a:lstStyle/>
        <a:p>
          <a:endParaRPr lang="en-US"/>
        </a:p>
      </dgm:t>
    </dgm:pt>
    <dgm:pt modelId="{1A30887B-09E1-4D48-AE40-412F0DBB42E6}">
      <dgm:prSet phldrT="[Text]" custT="1"/>
      <dgm:spPr/>
      <dgm:t>
        <a:bodyPr/>
        <a:lstStyle/>
        <a:p>
          <a:r>
            <a:rPr lang="en-US" sz="2700" dirty="0" smtClean="0">
              <a:solidFill>
                <a:schemeClr val="tx1"/>
              </a:solidFill>
            </a:rPr>
            <a:t>Define some features based on the tree and extract them from the essays</a:t>
          </a:r>
          <a:endParaRPr lang="en-US" sz="2700" dirty="0"/>
        </a:p>
      </dgm:t>
    </dgm:pt>
    <dgm:pt modelId="{6A66098A-161F-4CD8-840F-4D9E2BAA7D6F}" type="parTrans" cxnId="{44E1A81D-113E-4CA6-BE82-473CD561CF0F}">
      <dgm:prSet/>
      <dgm:spPr/>
      <dgm:t>
        <a:bodyPr/>
        <a:lstStyle/>
        <a:p>
          <a:endParaRPr lang="en-US"/>
        </a:p>
      </dgm:t>
    </dgm:pt>
    <dgm:pt modelId="{C7158340-5719-4663-883A-EB88B889CCF8}" type="sibTrans" cxnId="{44E1A81D-113E-4CA6-BE82-473CD561CF0F}">
      <dgm:prSet/>
      <dgm:spPr/>
      <dgm:t>
        <a:bodyPr/>
        <a:lstStyle/>
        <a:p>
          <a:endParaRPr lang="en-US"/>
        </a:p>
      </dgm:t>
    </dgm:pt>
    <dgm:pt modelId="{60E6C115-14DC-42FC-A36D-E56F06F53552}">
      <dgm:prSet phldrT="[Text]" custT="1"/>
      <dgm:spPr/>
      <dgm:t>
        <a:bodyPr/>
        <a:lstStyle/>
        <a:p>
          <a:r>
            <a:rPr lang="en-US" sz="2700" dirty="0" smtClean="0">
              <a:solidFill>
                <a:schemeClr val="tx1"/>
              </a:solidFill>
            </a:rPr>
            <a:t>Perform a supervised classification using extracted features</a:t>
          </a:r>
          <a:endParaRPr lang="en-US" sz="2700" dirty="0"/>
        </a:p>
      </dgm:t>
    </dgm:pt>
    <dgm:pt modelId="{B8A8FD15-E63B-4184-83B5-CE4B1AB25FA2}" type="parTrans" cxnId="{596EF1F8-B762-4692-8B26-0433BF24424C}">
      <dgm:prSet/>
      <dgm:spPr/>
      <dgm:t>
        <a:bodyPr/>
        <a:lstStyle/>
        <a:p>
          <a:endParaRPr lang="en-US"/>
        </a:p>
      </dgm:t>
    </dgm:pt>
    <dgm:pt modelId="{E385CC39-0659-4A02-ACE5-EB356D567AE9}" type="sibTrans" cxnId="{596EF1F8-B762-4692-8B26-0433BF24424C}">
      <dgm:prSet/>
      <dgm:spPr/>
      <dgm:t>
        <a:bodyPr/>
        <a:lstStyle/>
        <a:p>
          <a:endParaRPr lang="en-US"/>
        </a:p>
      </dgm:t>
    </dgm:pt>
    <dgm:pt modelId="{83C151A8-A705-4DCF-B670-E32CF5FC8F80}" type="pres">
      <dgm:prSet presAssocID="{17EEB9C0-1204-4E3E-BEFF-ED4BD10B3697}" presName="Name0" presStyleCnt="0">
        <dgm:presLayoutVars>
          <dgm:dir/>
          <dgm:resizeHandles val="exact"/>
        </dgm:presLayoutVars>
      </dgm:prSet>
      <dgm:spPr/>
    </dgm:pt>
    <dgm:pt modelId="{4B07A3DF-2ECC-4BBD-8DA3-66258DE35942}" type="pres">
      <dgm:prSet presAssocID="{3E903938-4BEE-4DE6-97BB-9D748A37067C}" presName="parTxOnly" presStyleLbl="node1" presStyleIdx="0" presStyleCnt="3" custScaleX="71102" custScaleY="136638" custLinFactNeighborX="24885" custLinFactNeighborY="-1443">
        <dgm:presLayoutVars>
          <dgm:bulletEnabled val="1"/>
        </dgm:presLayoutVars>
      </dgm:prSet>
      <dgm:spPr/>
      <dgm:t>
        <a:bodyPr/>
        <a:lstStyle/>
        <a:p>
          <a:endParaRPr lang="en-US"/>
        </a:p>
      </dgm:t>
    </dgm:pt>
    <dgm:pt modelId="{2C9961D3-3211-4A90-9519-E7F2FD8D6DE2}" type="pres">
      <dgm:prSet presAssocID="{B57F06A5-16BE-41E1-91EE-EEC40F96009F}" presName="parSpace" presStyleCnt="0"/>
      <dgm:spPr/>
    </dgm:pt>
    <dgm:pt modelId="{F08752FA-A491-4846-ABB4-A1E79DC4BAB6}" type="pres">
      <dgm:prSet presAssocID="{1A30887B-09E1-4D48-AE40-412F0DBB42E6}" presName="parTxOnly" presStyleLbl="node1" presStyleIdx="1" presStyleCnt="3" custScaleX="113509" custScaleY="136638" custLinFactNeighborX="11014" custLinFactNeighborY="-1078">
        <dgm:presLayoutVars>
          <dgm:bulletEnabled val="1"/>
        </dgm:presLayoutVars>
      </dgm:prSet>
      <dgm:spPr/>
      <dgm:t>
        <a:bodyPr/>
        <a:lstStyle/>
        <a:p>
          <a:endParaRPr lang="en-US"/>
        </a:p>
      </dgm:t>
    </dgm:pt>
    <dgm:pt modelId="{6E4CBDFC-8E08-4515-AD35-7EE69B23AA16}" type="pres">
      <dgm:prSet presAssocID="{C7158340-5719-4663-883A-EB88B889CCF8}" presName="parSpace" presStyleCnt="0"/>
      <dgm:spPr/>
    </dgm:pt>
    <dgm:pt modelId="{FCC48197-ADDC-4037-B93C-299AF370AF1C}" type="pres">
      <dgm:prSet presAssocID="{60E6C115-14DC-42FC-A36D-E56F06F53552}" presName="parTxOnly" presStyleLbl="node1" presStyleIdx="2" presStyleCnt="3" custScaleX="115561" custScaleY="136638">
        <dgm:presLayoutVars>
          <dgm:bulletEnabled val="1"/>
        </dgm:presLayoutVars>
      </dgm:prSet>
      <dgm:spPr/>
      <dgm:t>
        <a:bodyPr/>
        <a:lstStyle/>
        <a:p>
          <a:endParaRPr lang="en-US"/>
        </a:p>
      </dgm:t>
    </dgm:pt>
  </dgm:ptLst>
  <dgm:cxnLst>
    <dgm:cxn modelId="{44E1A81D-113E-4CA6-BE82-473CD561CF0F}" srcId="{17EEB9C0-1204-4E3E-BEFF-ED4BD10B3697}" destId="{1A30887B-09E1-4D48-AE40-412F0DBB42E6}" srcOrd="1" destOrd="0" parTransId="{6A66098A-161F-4CD8-840F-4D9E2BAA7D6F}" sibTransId="{C7158340-5719-4663-883A-EB88B889CCF8}"/>
    <dgm:cxn modelId="{B4091C55-BA46-4777-96EC-96B11680335E}" srcId="{17EEB9C0-1204-4E3E-BEFF-ED4BD10B3697}" destId="{3E903938-4BEE-4DE6-97BB-9D748A37067C}" srcOrd="0" destOrd="0" parTransId="{7BB5F102-ED43-42FB-848F-3CB981E480DA}" sibTransId="{B57F06A5-16BE-41E1-91EE-EEC40F96009F}"/>
    <dgm:cxn modelId="{157160A2-9622-CF49-AE13-FCB6FB45A7F0}" type="presOf" srcId="{60E6C115-14DC-42FC-A36D-E56F06F53552}" destId="{FCC48197-ADDC-4037-B93C-299AF370AF1C}" srcOrd="0" destOrd="0" presId="urn:microsoft.com/office/officeart/2005/8/layout/hChevron3"/>
    <dgm:cxn modelId="{6EA985FF-8CCF-DE45-A702-185F209F4B89}" type="presOf" srcId="{1A30887B-09E1-4D48-AE40-412F0DBB42E6}" destId="{F08752FA-A491-4846-ABB4-A1E79DC4BAB6}" srcOrd="0" destOrd="0" presId="urn:microsoft.com/office/officeart/2005/8/layout/hChevron3"/>
    <dgm:cxn modelId="{092A4AE7-491E-674F-987B-E949AC63F780}" type="presOf" srcId="{3E903938-4BEE-4DE6-97BB-9D748A37067C}" destId="{4B07A3DF-2ECC-4BBD-8DA3-66258DE35942}" srcOrd="0" destOrd="0" presId="urn:microsoft.com/office/officeart/2005/8/layout/hChevron3"/>
    <dgm:cxn modelId="{596EF1F8-B762-4692-8B26-0433BF24424C}" srcId="{17EEB9C0-1204-4E3E-BEFF-ED4BD10B3697}" destId="{60E6C115-14DC-42FC-A36D-E56F06F53552}" srcOrd="2" destOrd="0" parTransId="{B8A8FD15-E63B-4184-83B5-CE4B1AB25FA2}" sibTransId="{E385CC39-0659-4A02-ACE5-EB356D567AE9}"/>
    <dgm:cxn modelId="{61F2DE4C-6F66-A34C-9C7A-28990ED8B66F}" type="presOf" srcId="{17EEB9C0-1204-4E3E-BEFF-ED4BD10B3697}" destId="{83C151A8-A705-4DCF-B670-E32CF5FC8F80}" srcOrd="0" destOrd="0" presId="urn:microsoft.com/office/officeart/2005/8/layout/hChevron3"/>
    <dgm:cxn modelId="{4D3761F2-9627-9249-8B5D-B8FFB985C0CD}" type="presParOf" srcId="{83C151A8-A705-4DCF-B670-E32CF5FC8F80}" destId="{4B07A3DF-2ECC-4BBD-8DA3-66258DE35942}" srcOrd="0" destOrd="0" presId="urn:microsoft.com/office/officeart/2005/8/layout/hChevron3"/>
    <dgm:cxn modelId="{9E3FC2E1-6362-F445-8C14-80AAA4B44420}" type="presParOf" srcId="{83C151A8-A705-4DCF-B670-E32CF5FC8F80}" destId="{2C9961D3-3211-4A90-9519-E7F2FD8D6DE2}" srcOrd="1" destOrd="0" presId="urn:microsoft.com/office/officeart/2005/8/layout/hChevron3"/>
    <dgm:cxn modelId="{78217429-D19E-E44F-B5DF-7AE483564940}" type="presParOf" srcId="{83C151A8-A705-4DCF-B670-E32CF5FC8F80}" destId="{F08752FA-A491-4846-ABB4-A1E79DC4BAB6}" srcOrd="2" destOrd="0" presId="urn:microsoft.com/office/officeart/2005/8/layout/hChevron3"/>
    <dgm:cxn modelId="{BEFE5601-AFE9-C34F-8C00-BB8C3C0C58B0}" type="presParOf" srcId="{83C151A8-A705-4DCF-B670-E32CF5FC8F80}" destId="{6E4CBDFC-8E08-4515-AD35-7EE69B23AA16}" srcOrd="3" destOrd="0" presId="urn:microsoft.com/office/officeart/2005/8/layout/hChevron3"/>
    <dgm:cxn modelId="{5494009C-E93C-2A48-A898-C8EFB2ADE1D5}" type="presParOf" srcId="{83C151A8-A705-4DCF-B670-E32CF5FC8F80}" destId="{FCC48197-ADDC-4037-B93C-299AF370AF1C}" srcOrd="4"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19B384-7C5D-434C-A852-C970471905FA}">
      <dsp:nvSpPr>
        <dsp:cNvPr id="0" name=""/>
        <dsp:cNvSpPr/>
      </dsp:nvSpPr>
      <dsp:spPr>
        <a:xfrm>
          <a:off x="5272793" y="404119"/>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Learning and Teaching</a:t>
          </a:r>
        </a:p>
      </dsp:txBody>
      <dsp:txXfrm>
        <a:off x="5272793" y="404119"/>
        <a:ext cx="2058292" cy="2058292"/>
      </dsp:txXfrm>
    </dsp:sp>
    <dsp:sp modelId="{A23D4B4F-E72F-49FC-ABD6-D6D157A5B847}">
      <dsp:nvSpPr>
        <dsp:cNvPr id="0" name=""/>
        <dsp:cNvSpPr/>
      </dsp:nvSpPr>
      <dsp:spPr>
        <a:xfrm>
          <a:off x="2139622" y="-329"/>
          <a:ext cx="4864754" cy="4864754"/>
        </a:xfrm>
        <a:prstGeom prst="circularArrow">
          <a:avLst>
            <a:gd name="adj1" fmla="val 8251"/>
            <a:gd name="adj2" fmla="val 576292"/>
            <a:gd name="adj3" fmla="val 2963054"/>
            <a:gd name="adj4" fmla="val 52260"/>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103E3-63B8-4C05-96AF-DD41AA18477E}">
      <dsp:nvSpPr>
        <dsp:cNvPr id="0" name=""/>
        <dsp:cNvSpPr/>
      </dsp:nvSpPr>
      <dsp:spPr>
        <a:xfrm>
          <a:off x="3542853" y="3400463"/>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Higher Level Learning Processes</a:t>
          </a:r>
          <a:endParaRPr lang="en-US" sz="3200" kern="1200" dirty="0"/>
        </a:p>
      </dsp:txBody>
      <dsp:txXfrm>
        <a:off x="3542853" y="3400463"/>
        <a:ext cx="2058292" cy="2058292"/>
      </dsp:txXfrm>
    </dsp:sp>
    <dsp:sp modelId="{C1FE4F7B-DDE8-4FE2-B64F-BC8E64A3B2F1}">
      <dsp:nvSpPr>
        <dsp:cNvPr id="0" name=""/>
        <dsp:cNvSpPr/>
      </dsp:nvSpPr>
      <dsp:spPr>
        <a:xfrm>
          <a:off x="2139622" y="-329"/>
          <a:ext cx="4864754" cy="4864754"/>
        </a:xfrm>
        <a:prstGeom prst="circularArrow">
          <a:avLst>
            <a:gd name="adj1" fmla="val 8251"/>
            <a:gd name="adj2" fmla="val 576292"/>
            <a:gd name="adj3" fmla="val 10171448"/>
            <a:gd name="adj4" fmla="val 7260654"/>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F9A7E-610F-4614-A67B-5DA2417DAAEB}">
      <dsp:nvSpPr>
        <dsp:cNvPr id="0" name=""/>
        <dsp:cNvSpPr/>
      </dsp:nvSpPr>
      <dsp:spPr>
        <a:xfrm>
          <a:off x="1812913" y="404119"/>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Learning Technology</a:t>
          </a:r>
          <a:endParaRPr lang="en-US" sz="3200" kern="1200" dirty="0"/>
        </a:p>
      </dsp:txBody>
      <dsp:txXfrm>
        <a:off x="1812913" y="404119"/>
        <a:ext cx="2058292" cy="2058292"/>
      </dsp:txXfrm>
    </dsp:sp>
    <dsp:sp modelId="{38863F51-0EFB-45EC-BE67-3CF78E8E6D97}">
      <dsp:nvSpPr>
        <dsp:cNvPr id="0" name=""/>
        <dsp:cNvSpPr/>
      </dsp:nvSpPr>
      <dsp:spPr>
        <a:xfrm>
          <a:off x="1087400" y="20637"/>
          <a:ext cx="6969198" cy="4864754"/>
        </a:xfrm>
        <a:prstGeom prst="circularArrow">
          <a:avLst>
            <a:gd name="adj1" fmla="val 8251"/>
            <a:gd name="adj2" fmla="val 576292"/>
            <a:gd name="adj3" fmla="val 16855972"/>
            <a:gd name="adj4" fmla="val 14967736"/>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07A3DF-2ECC-4BBD-8DA3-66258DE35942}">
      <dsp:nvSpPr>
        <dsp:cNvPr id="0" name=""/>
        <dsp:cNvSpPr/>
      </dsp:nvSpPr>
      <dsp:spPr>
        <a:xfrm>
          <a:off x="194490" y="1723785"/>
          <a:ext cx="2762775" cy="212371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Experts derive a decision tree from the rubric</a:t>
          </a:r>
          <a:endParaRPr lang="en-US" sz="2700" kern="1200" dirty="0"/>
        </a:p>
      </dsp:txBody>
      <dsp:txXfrm>
        <a:off x="194490" y="1723785"/>
        <a:ext cx="2762775" cy="2123710"/>
      </dsp:txXfrm>
    </dsp:sp>
    <dsp:sp modelId="{F08752FA-A491-4846-ABB4-A1E79DC4BAB6}">
      <dsp:nvSpPr>
        <dsp:cNvPr id="0" name=""/>
        <dsp:cNvSpPr/>
      </dsp:nvSpPr>
      <dsp:spPr>
        <a:xfrm>
          <a:off x="2072340" y="1729458"/>
          <a:ext cx="4410563"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Define some features based on the tree and extract them from the essays</a:t>
          </a:r>
          <a:endParaRPr lang="en-US" sz="2700" kern="1200" dirty="0"/>
        </a:p>
      </dsp:txBody>
      <dsp:txXfrm>
        <a:off x="2072340" y="1729458"/>
        <a:ext cx="4410563" cy="2123710"/>
      </dsp:txXfrm>
    </dsp:sp>
    <dsp:sp modelId="{FCC48197-ADDC-4037-B93C-299AF370AF1C}">
      <dsp:nvSpPr>
        <dsp:cNvPr id="0" name=""/>
        <dsp:cNvSpPr/>
      </dsp:nvSpPr>
      <dsp:spPr>
        <a:xfrm>
          <a:off x="5620180" y="1746213"/>
          <a:ext cx="4490297" cy="21237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Perform a supervised classification using extracted features</a:t>
          </a:r>
          <a:endParaRPr lang="en-US" sz="2700" kern="1200" dirty="0"/>
        </a:p>
      </dsp:txBody>
      <dsp:txXfrm>
        <a:off x="5620180" y="1746213"/>
        <a:ext cx="4490297" cy="212371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F1A15-241D-5945-89BA-ED3E72BE689C}" type="datetimeFigureOut">
              <a:rPr lang="en-US" smtClean="0"/>
              <a:pPr/>
              <a:t>8/12/2015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5AA08-97A4-C948-84CE-FBBB059F785E}" type="slidenum">
              <a:rPr lang="en-US" smtClean="0"/>
              <a:pPr/>
              <a:t>‹#›</a:t>
            </a:fld>
            <a:endParaRPr lang="en-US"/>
          </a:p>
        </p:txBody>
      </p:sp>
    </p:spTree>
    <p:extLst>
      <p:ext uri="{BB962C8B-B14F-4D97-AF65-F5344CB8AC3E}">
        <p14:creationId xmlns:p14="http://schemas.microsoft.com/office/powerpoint/2010/main" xmlns="" val="15292294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pPr/>
              <a:t>7</a:t>
            </a:fld>
            <a:endParaRPr lang="en-US"/>
          </a:p>
        </p:txBody>
      </p:sp>
    </p:spTree>
    <p:extLst>
      <p:ext uri="{BB962C8B-B14F-4D97-AF65-F5344CB8AC3E}">
        <p14:creationId xmlns:p14="http://schemas.microsoft.com/office/powerpoint/2010/main" xmlns="" val="3526264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F8E269B-98A6-3449-8CAA-0C1AC101C934}" type="slidenum">
              <a:rPr lang="en-CA"/>
              <a:pPr eaLnBrk="1" hangingPunct="1"/>
              <a:t>60</a:t>
            </a:fld>
            <a:endParaRPr lang="en-CA"/>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xmlns="" val="3536663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pPr/>
              <a:t>83</a:t>
            </a:fld>
            <a:endParaRPr lang="en-US"/>
          </a:p>
        </p:txBody>
      </p:sp>
    </p:spTree>
    <p:extLst>
      <p:ext uri="{BB962C8B-B14F-4D97-AF65-F5344CB8AC3E}">
        <p14:creationId xmlns:p14="http://schemas.microsoft.com/office/powerpoint/2010/main" xmlns="" val="2340668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pPr/>
              <a:t>85</a:t>
            </a:fld>
            <a:endParaRPr lang="en-US"/>
          </a:p>
        </p:txBody>
      </p:sp>
    </p:spTree>
    <p:extLst>
      <p:ext uri="{BB962C8B-B14F-4D97-AF65-F5344CB8AC3E}">
        <p14:creationId xmlns:p14="http://schemas.microsoft.com/office/powerpoint/2010/main" xmlns="" val="2340668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rgbClr val="009900"/>
                </a:solidFill>
                <a:latin typeface="Tahoma" panose="020B0604030504040204" pitchFamily="34" charset="0"/>
                <a:ea typeface="ＭＳ Ｐゴシック" panose="020B0600070205080204" pitchFamily="34" charset="-128"/>
              </a:defRPr>
            </a:lvl1pPr>
            <a:lvl2pPr marL="742950" indent="-285750" eaLnBrk="0" hangingPunct="0">
              <a:defRPr sz="1600">
                <a:solidFill>
                  <a:srgbClr val="009900"/>
                </a:solidFill>
                <a:latin typeface="Tahoma" panose="020B0604030504040204" pitchFamily="34" charset="0"/>
                <a:ea typeface="ＭＳ Ｐゴシック" panose="020B0600070205080204" pitchFamily="34" charset="-128"/>
              </a:defRPr>
            </a:lvl2pPr>
            <a:lvl3pPr marL="1143000" indent="-228600" eaLnBrk="0" hangingPunct="0">
              <a:defRPr sz="1600">
                <a:solidFill>
                  <a:srgbClr val="009900"/>
                </a:solidFill>
                <a:latin typeface="Tahoma" panose="020B0604030504040204" pitchFamily="34" charset="0"/>
                <a:ea typeface="ＭＳ Ｐゴシック" panose="020B0600070205080204" pitchFamily="34" charset="-128"/>
              </a:defRPr>
            </a:lvl3pPr>
            <a:lvl4pPr marL="1600200" indent="-228600" eaLnBrk="0" hangingPunct="0">
              <a:defRPr sz="1600">
                <a:solidFill>
                  <a:srgbClr val="009900"/>
                </a:solidFill>
                <a:latin typeface="Tahoma" panose="020B0604030504040204" pitchFamily="34" charset="0"/>
                <a:ea typeface="ＭＳ Ｐゴシック" panose="020B0600070205080204" pitchFamily="34" charset="-128"/>
              </a:defRPr>
            </a:lvl4pPr>
            <a:lvl5pPr marL="2057400" indent="-228600" eaLnBrk="0" hangingPunct="0">
              <a:defRPr sz="1600">
                <a:solidFill>
                  <a:srgbClr val="009900"/>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009900"/>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009900"/>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009900"/>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009900"/>
                </a:solidFill>
                <a:latin typeface="Tahoma" panose="020B0604030504040204" pitchFamily="34" charset="0"/>
                <a:ea typeface="ＭＳ Ｐゴシック" panose="020B0600070205080204" pitchFamily="34" charset="-128"/>
              </a:defRPr>
            </a:lvl9pPr>
          </a:lstStyle>
          <a:p>
            <a:pPr eaLnBrk="1" hangingPunct="1"/>
            <a:fld id="{5B7B50EE-73B5-48B7-B40C-7BBB0B6521A1}" type="slidenum">
              <a:rPr lang="en-US" altLang="en-US" sz="1200">
                <a:solidFill>
                  <a:schemeClr val="tx1"/>
                </a:solidFill>
                <a:latin typeface="Times New Roman" panose="02020603050405020304" pitchFamily="18" charset="0"/>
              </a:rPr>
              <a:pPr eaLnBrk="1" hangingPunct="1"/>
              <a:t>92</a:t>
            </a:fld>
            <a:endParaRPr lang="en-US" altLang="en-US" sz="1200">
              <a:solidFill>
                <a:schemeClr val="tx1"/>
              </a:solidFill>
              <a:latin typeface="Times New Roman" panose="02020603050405020304" pitchFamily="18" charset="0"/>
            </a:endParaRPr>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xmlns="" val="351633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77875" indent="-298450" eaLnBrk="0" hangingPunct="0">
              <a:spcBef>
                <a:spcPct val="30000"/>
              </a:spcBef>
              <a:defRPr sz="1200">
                <a:solidFill>
                  <a:schemeClr val="tx1"/>
                </a:solidFill>
                <a:latin typeface="Arial" panose="020B0604020202020204" pitchFamily="34" charset="0"/>
              </a:defRPr>
            </a:lvl2pPr>
            <a:lvl3pPr marL="1195388" indent="-238125" eaLnBrk="0" hangingPunct="0">
              <a:spcBef>
                <a:spcPct val="30000"/>
              </a:spcBef>
              <a:defRPr sz="1200">
                <a:solidFill>
                  <a:schemeClr val="tx1"/>
                </a:solidFill>
                <a:latin typeface="Arial" panose="020B0604020202020204" pitchFamily="34" charset="0"/>
              </a:defRPr>
            </a:lvl3pPr>
            <a:lvl4pPr marL="1674813" indent="-238125" eaLnBrk="0" hangingPunct="0">
              <a:spcBef>
                <a:spcPct val="30000"/>
              </a:spcBef>
              <a:defRPr sz="1200">
                <a:solidFill>
                  <a:schemeClr val="tx1"/>
                </a:solidFill>
                <a:latin typeface="Arial" panose="020B0604020202020204" pitchFamily="34" charset="0"/>
              </a:defRPr>
            </a:lvl4pPr>
            <a:lvl5pPr marL="2154238" indent="-238125" eaLnBrk="0" hangingPunct="0">
              <a:spcBef>
                <a:spcPct val="30000"/>
              </a:spcBef>
              <a:defRPr sz="1200">
                <a:solidFill>
                  <a:schemeClr val="tx1"/>
                </a:solidFill>
                <a:latin typeface="Arial" panose="020B0604020202020204" pitchFamily="34" charset="0"/>
              </a:defRPr>
            </a:lvl5pPr>
            <a:lvl6pPr marL="2611438" indent="-238125" eaLnBrk="0" fontAlgn="base" hangingPunct="0">
              <a:spcBef>
                <a:spcPct val="30000"/>
              </a:spcBef>
              <a:spcAft>
                <a:spcPct val="0"/>
              </a:spcAft>
              <a:defRPr sz="1200">
                <a:solidFill>
                  <a:schemeClr val="tx1"/>
                </a:solidFill>
                <a:latin typeface="Arial" panose="020B0604020202020204" pitchFamily="34" charset="0"/>
              </a:defRPr>
            </a:lvl6pPr>
            <a:lvl7pPr marL="3068638" indent="-238125" eaLnBrk="0" fontAlgn="base" hangingPunct="0">
              <a:spcBef>
                <a:spcPct val="30000"/>
              </a:spcBef>
              <a:spcAft>
                <a:spcPct val="0"/>
              </a:spcAft>
              <a:defRPr sz="1200">
                <a:solidFill>
                  <a:schemeClr val="tx1"/>
                </a:solidFill>
                <a:latin typeface="Arial" panose="020B0604020202020204" pitchFamily="34" charset="0"/>
              </a:defRPr>
            </a:lvl7pPr>
            <a:lvl8pPr marL="3525838" indent="-238125" eaLnBrk="0" fontAlgn="base" hangingPunct="0">
              <a:spcBef>
                <a:spcPct val="30000"/>
              </a:spcBef>
              <a:spcAft>
                <a:spcPct val="0"/>
              </a:spcAft>
              <a:defRPr sz="1200">
                <a:solidFill>
                  <a:schemeClr val="tx1"/>
                </a:solidFill>
                <a:latin typeface="Arial" panose="020B0604020202020204" pitchFamily="34" charset="0"/>
              </a:defRPr>
            </a:lvl8pPr>
            <a:lvl9pPr marL="3983038" indent="-2381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E9A3A84-7C93-4632-8198-3427DD8EE52C}" type="slidenum">
              <a:rPr lang="en-US" altLang="en-US" sz="1300"/>
              <a:pPr eaLnBrk="1" hangingPunct="1">
                <a:spcBef>
                  <a:spcPct val="0"/>
                </a:spcBef>
              </a:pPr>
              <a:t>94</a:t>
            </a:fld>
            <a:endParaRPr lang="en-US" altLang="en-US" sz="1300"/>
          </a:p>
        </p:txBody>
      </p:sp>
      <p:sp>
        <p:nvSpPr>
          <p:cNvPr id="153603" name="Rectangle 2"/>
          <p:cNvSpPr>
            <a:spLocks noGrp="1" noRot="1" noChangeAspect="1" noChangeArrowheads="1" noTextEdit="1"/>
          </p:cNvSpPr>
          <p:nvPr>
            <p:ph type="sldImg"/>
          </p:nvPr>
        </p:nvSpPr>
        <p:spPr>
          <a:xfrm>
            <a:off x="1260475" y="719138"/>
            <a:ext cx="4797425" cy="3598862"/>
          </a:xfrm>
          <a:solidFill>
            <a:srgbClr val="FFFFFF"/>
          </a:solidFill>
          <a:ln/>
        </p:spPr>
      </p:sp>
      <p:sp>
        <p:nvSpPr>
          <p:cNvPr id="153604" name="Rectangle 3"/>
          <p:cNvSpPr>
            <a:spLocks noGrp="1" noChangeArrowheads="1"/>
          </p:cNvSpPr>
          <p:nvPr>
            <p:ph type="body" idx="1"/>
          </p:nvPr>
        </p:nvSpPr>
        <p:spPr>
          <a:xfrm>
            <a:off x="974725" y="4560888"/>
            <a:ext cx="5365750" cy="4321175"/>
          </a:xfrm>
          <a:solidFill>
            <a:srgbClr val="FFFFFF"/>
          </a:solidFill>
          <a:ln>
            <a:solidFill>
              <a:srgbClr val="000000"/>
            </a:solidFill>
          </a:ln>
        </p:spPr>
        <p:txBody>
          <a:bodyPr lIns="95526" tIns="47763" rIns="95526" bIns="47763"/>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3509122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77875" indent="-298450" eaLnBrk="0" hangingPunct="0">
              <a:spcBef>
                <a:spcPct val="30000"/>
              </a:spcBef>
              <a:defRPr sz="1200">
                <a:solidFill>
                  <a:schemeClr val="tx1"/>
                </a:solidFill>
                <a:latin typeface="Arial" panose="020B0604020202020204" pitchFamily="34" charset="0"/>
              </a:defRPr>
            </a:lvl2pPr>
            <a:lvl3pPr marL="1195388" indent="-238125" eaLnBrk="0" hangingPunct="0">
              <a:spcBef>
                <a:spcPct val="30000"/>
              </a:spcBef>
              <a:defRPr sz="1200">
                <a:solidFill>
                  <a:schemeClr val="tx1"/>
                </a:solidFill>
                <a:latin typeface="Arial" panose="020B0604020202020204" pitchFamily="34" charset="0"/>
              </a:defRPr>
            </a:lvl3pPr>
            <a:lvl4pPr marL="1674813" indent="-238125" eaLnBrk="0" hangingPunct="0">
              <a:spcBef>
                <a:spcPct val="30000"/>
              </a:spcBef>
              <a:defRPr sz="1200">
                <a:solidFill>
                  <a:schemeClr val="tx1"/>
                </a:solidFill>
                <a:latin typeface="Arial" panose="020B0604020202020204" pitchFamily="34" charset="0"/>
              </a:defRPr>
            </a:lvl4pPr>
            <a:lvl5pPr marL="2154238" indent="-238125" eaLnBrk="0" hangingPunct="0">
              <a:spcBef>
                <a:spcPct val="30000"/>
              </a:spcBef>
              <a:defRPr sz="1200">
                <a:solidFill>
                  <a:schemeClr val="tx1"/>
                </a:solidFill>
                <a:latin typeface="Arial" panose="020B0604020202020204" pitchFamily="34" charset="0"/>
              </a:defRPr>
            </a:lvl5pPr>
            <a:lvl6pPr marL="2611438" indent="-238125" eaLnBrk="0" fontAlgn="base" hangingPunct="0">
              <a:spcBef>
                <a:spcPct val="30000"/>
              </a:spcBef>
              <a:spcAft>
                <a:spcPct val="0"/>
              </a:spcAft>
              <a:defRPr sz="1200">
                <a:solidFill>
                  <a:schemeClr val="tx1"/>
                </a:solidFill>
                <a:latin typeface="Arial" panose="020B0604020202020204" pitchFamily="34" charset="0"/>
              </a:defRPr>
            </a:lvl6pPr>
            <a:lvl7pPr marL="3068638" indent="-238125" eaLnBrk="0" fontAlgn="base" hangingPunct="0">
              <a:spcBef>
                <a:spcPct val="30000"/>
              </a:spcBef>
              <a:spcAft>
                <a:spcPct val="0"/>
              </a:spcAft>
              <a:defRPr sz="1200">
                <a:solidFill>
                  <a:schemeClr val="tx1"/>
                </a:solidFill>
                <a:latin typeface="Arial" panose="020B0604020202020204" pitchFamily="34" charset="0"/>
              </a:defRPr>
            </a:lvl7pPr>
            <a:lvl8pPr marL="3525838" indent="-238125" eaLnBrk="0" fontAlgn="base" hangingPunct="0">
              <a:spcBef>
                <a:spcPct val="30000"/>
              </a:spcBef>
              <a:spcAft>
                <a:spcPct val="0"/>
              </a:spcAft>
              <a:defRPr sz="1200">
                <a:solidFill>
                  <a:schemeClr val="tx1"/>
                </a:solidFill>
                <a:latin typeface="Arial" panose="020B0604020202020204" pitchFamily="34" charset="0"/>
              </a:defRPr>
            </a:lvl8pPr>
            <a:lvl9pPr marL="3983038" indent="-2381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89DD7B3-5AF7-43D6-BB9B-CCFB451EFC4F}" type="slidenum">
              <a:rPr lang="en-US" altLang="en-US" sz="1300"/>
              <a:pPr eaLnBrk="1" hangingPunct="1">
                <a:spcBef>
                  <a:spcPct val="0"/>
                </a:spcBef>
              </a:pPr>
              <a:t>99</a:t>
            </a:fld>
            <a:endParaRPr lang="en-US" altLang="en-US" sz="1300"/>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439562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very few citations</a:t>
            </a:r>
          </a:p>
          <a:p>
            <a:r>
              <a:rPr lang="en-US" dirty="0">
                <a:latin typeface="Arial" charset="0"/>
                <a:ea typeface="ＭＳ Ｐゴシック" charset="-128"/>
                <a:cs typeface="ＭＳ Ｐゴシック" charset="-128"/>
              </a:rPr>
              <a:t>many explanations for support relationships are incomplete</a:t>
            </a:r>
          </a:p>
          <a:p>
            <a:r>
              <a:rPr lang="en-US" dirty="0">
                <a:latin typeface="Arial" charset="0"/>
                <a:ea typeface="ＭＳ Ｐゴシック" charset="-128"/>
                <a:cs typeface="ＭＳ Ｐゴシック" charset="-128"/>
              </a:rPr>
              <a:t>provided opposition was not explicitly resolved (i.e., why are the supportive bits of evidence for the second</a:t>
            </a:r>
          </a:p>
          <a:p>
            <a:r>
              <a:rPr lang="en-US" dirty="0">
                <a:latin typeface="Arial" charset="0"/>
                <a:ea typeface="ＭＳ Ｐゴシック" charset="-128"/>
                <a:cs typeface="ＭＳ Ｐゴシック" charset="-128"/>
              </a:rPr>
              <a:t>hypothesis stronger than the opposing evidence?).</a:t>
            </a:r>
            <a:endParaRPr lang="en-US" dirty="0"/>
          </a:p>
        </p:txBody>
      </p:sp>
      <p:sp>
        <p:nvSpPr>
          <p:cNvPr id="4" name="Slide Number Placeholder 3"/>
          <p:cNvSpPr>
            <a:spLocks noGrp="1"/>
          </p:cNvSpPr>
          <p:nvPr>
            <p:ph type="sldNum" sz="quarter" idx="10"/>
          </p:nvPr>
        </p:nvSpPr>
        <p:spPr/>
        <p:txBody>
          <a:bodyPr/>
          <a:lstStyle/>
          <a:p>
            <a:pPr>
              <a:defRPr/>
            </a:pPr>
            <a:fld id="{6F51B813-34C8-E148-8124-FD037B17AD7C}" type="slidenum">
              <a:rPr lang="en-US" smtClean="0"/>
              <a:pPr>
                <a:defRPr/>
              </a:pPr>
              <a:t>102</a:t>
            </a:fld>
            <a:endParaRPr lang="en-US" dirty="0"/>
          </a:p>
        </p:txBody>
      </p:sp>
    </p:spTree>
    <p:extLst>
      <p:ext uri="{BB962C8B-B14F-4D97-AF65-F5344CB8AC3E}">
        <p14:creationId xmlns:p14="http://schemas.microsoft.com/office/powerpoint/2010/main" xmlns="" val="2303285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Expert</a:t>
            </a:r>
            <a:r>
              <a:rPr lang="en-US" baseline="0" dirty="0" smtClean="0"/>
              <a:t> score 3 out of 5, 5 is max, 0 is min, integer values only</a:t>
            </a:r>
            <a:endParaRPr lang="en-US" dirty="0"/>
          </a:p>
        </p:txBody>
      </p:sp>
      <p:sp>
        <p:nvSpPr>
          <p:cNvPr id="4" name="Slide Number Placeholder 3"/>
          <p:cNvSpPr>
            <a:spLocks noGrp="1"/>
          </p:cNvSpPr>
          <p:nvPr>
            <p:ph type="sldNum" sz="quarter" idx="10"/>
          </p:nvPr>
        </p:nvSpPr>
        <p:spPr/>
        <p:txBody>
          <a:bodyPr/>
          <a:lstStyle/>
          <a:p>
            <a:fld id="{3F309664-DDCD-4FB9-9F5A-C522DC5E773B}" type="slidenum">
              <a:rPr lang="en-US" smtClean="0"/>
              <a:pPr/>
              <a:t>107</a:t>
            </a:fld>
            <a:endParaRPr lang="en-US" dirty="0"/>
          </a:p>
        </p:txBody>
      </p:sp>
    </p:spTree>
    <p:extLst>
      <p:ext uri="{BB962C8B-B14F-4D97-AF65-F5344CB8AC3E}">
        <p14:creationId xmlns:p14="http://schemas.microsoft.com/office/powerpoint/2010/main" xmlns="" val="3271770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used an iterative process to find the most predictive features for identifying thesis and conclusion statements. Starting with 42 basic computational</a:t>
            </a:r>
          </a:p>
          <a:p>
            <a:r>
              <a:rPr lang="en-US" sz="1200" kern="1200" dirty="0" smtClean="0">
                <a:solidFill>
                  <a:schemeClr val="tx1"/>
                </a:solidFill>
                <a:effectLst/>
                <a:latin typeface="+mn-lt"/>
                <a:ea typeface="+mn-ea"/>
                <a:cs typeface="+mn-cs"/>
              </a:rPr>
              <a:t>linguistic features inspired by (Burstein et al. 2003), such as positional, syntactic, and cue term features, we used several feature selection algorithms to select the most predictive features. We tried different combinations of the predictive features and also added some semantic and rhetorical structure features to improve the model’s accuracy. Since our training set was fairly small, we also tried bootstrapped sampling and finally, we picked 19 features in three categories that were most predictive.</a:t>
            </a:r>
            <a:endParaRPr lang="en-US" dirty="0"/>
          </a:p>
        </p:txBody>
      </p:sp>
      <p:sp>
        <p:nvSpPr>
          <p:cNvPr id="4" name="Slide Number Placeholder 3"/>
          <p:cNvSpPr>
            <a:spLocks noGrp="1"/>
          </p:cNvSpPr>
          <p:nvPr>
            <p:ph type="sldNum" sz="quarter" idx="10"/>
          </p:nvPr>
        </p:nvSpPr>
        <p:spPr/>
        <p:txBody>
          <a:bodyPr/>
          <a:lstStyle/>
          <a:p>
            <a:fld id="{FDD936F1-261D-6242-961B-57AD6357EF7A}" type="slidenum">
              <a:rPr lang="en-US" smtClean="0"/>
              <a:pPr/>
              <a:t>117</a:t>
            </a:fld>
            <a:endParaRPr lang="en-US" dirty="0"/>
          </a:p>
        </p:txBody>
      </p:sp>
    </p:spTree>
    <p:extLst>
      <p:ext uri="{BB962C8B-B14F-4D97-AF65-F5344CB8AC3E}">
        <p14:creationId xmlns:p14="http://schemas.microsoft.com/office/powerpoint/2010/main" xmlns="" val="3033359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used 3 different classifiers in order to build our model: Naïve Bayes, Decision Tree, and Support Vector Machine (SVM). We also used the same positional base line as (Burstein et al.) in order to compare the results with their model.</a:t>
            </a:r>
          </a:p>
          <a:p>
            <a:r>
              <a:rPr lang="en-US" sz="1200" kern="1200" dirty="0" smtClean="0">
                <a:solidFill>
                  <a:schemeClr val="tx1"/>
                </a:solidFill>
                <a:effectLst/>
                <a:latin typeface="+mn-lt"/>
                <a:ea typeface="+mn-ea"/>
                <a:cs typeface="+mn-cs"/>
              </a:rPr>
              <a:t>We used 10-fold essay stratified cross validation in order to evaluate our models on the sentence level. In order to evaluate the models on the essay level, we aggregated the results of the sentence level model in order to predict whether an essay contains a thesis/conclusion statement or not. This figure shows the Decision Tree model for predicting thesis statements.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DD936F1-261D-6242-961B-57AD6357EF7A}" type="slidenum">
              <a:rPr lang="en-US" smtClean="0"/>
              <a:pPr/>
              <a:t>118</a:t>
            </a:fld>
            <a:endParaRPr lang="en-US" dirty="0"/>
          </a:p>
        </p:txBody>
      </p:sp>
    </p:spTree>
    <p:extLst>
      <p:ext uri="{BB962C8B-B14F-4D97-AF65-F5344CB8AC3E}">
        <p14:creationId xmlns:p14="http://schemas.microsoft.com/office/powerpoint/2010/main" xmlns="" val="305300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pPr/>
              <a:t>10</a:t>
            </a:fld>
            <a:endParaRPr lang="en-US"/>
          </a:p>
        </p:txBody>
      </p:sp>
    </p:spTree>
    <p:extLst>
      <p:ext uri="{BB962C8B-B14F-4D97-AF65-F5344CB8AC3E}">
        <p14:creationId xmlns:p14="http://schemas.microsoft.com/office/powerpoint/2010/main" xmlns="" val="1057371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D936F1-261D-6242-961B-57AD6357EF7A}" type="slidenum">
              <a:rPr lang="en-US" smtClean="0"/>
              <a:pPr/>
              <a:t>119</a:t>
            </a:fld>
            <a:endParaRPr lang="en-US" dirty="0"/>
          </a:p>
        </p:txBody>
      </p:sp>
    </p:spTree>
    <p:extLst>
      <p:ext uri="{BB962C8B-B14F-4D97-AF65-F5344CB8AC3E}">
        <p14:creationId xmlns:p14="http://schemas.microsoft.com/office/powerpoint/2010/main" xmlns="" val="2137822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127</a:t>
            </a:fld>
            <a:endParaRPr lang="en-US" dirty="0"/>
          </a:p>
        </p:txBody>
      </p:sp>
    </p:spTree>
    <p:extLst>
      <p:ext uri="{BB962C8B-B14F-4D97-AF65-F5344CB8AC3E}">
        <p14:creationId xmlns:p14="http://schemas.microsoft.com/office/powerpoint/2010/main" xmlns="" val="558950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pPr/>
              <a:t>130</a:t>
            </a:fld>
            <a:endParaRPr lang="en-US"/>
          </a:p>
        </p:txBody>
      </p:sp>
    </p:spTree>
    <p:extLst>
      <p:ext uri="{BB962C8B-B14F-4D97-AF65-F5344CB8AC3E}">
        <p14:creationId xmlns:p14="http://schemas.microsoft.com/office/powerpoint/2010/main" xmlns="" val="1818539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EFDB034-BEA8-4C61-8C97-563D5EBD9371}" type="slidenum">
              <a:rPr lang="en-US"/>
              <a:pPr/>
              <a:t>13</a:t>
            </a:fld>
            <a:endParaRPr lang="en-US"/>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7E134D5-B334-4760-AD78-BFAA45092F12}" type="slidenum">
              <a:rPr lang="en-US" smtClean="0">
                <a:latin typeface="Times New Roman" pitchFamily="18" charset="0"/>
              </a:rPr>
              <a:pPr/>
              <a:t>14</a:t>
            </a:fld>
            <a:endParaRPr lang="en-US" smtClean="0">
              <a:latin typeface="Times New Roman"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2BFA0E0-5B47-4D20-9B56-A1990BEA8053}" type="slidenum">
              <a:rPr lang="en-US" smtClean="0">
                <a:latin typeface="Times New Roman" pitchFamily="18" charset="0"/>
              </a:rPr>
              <a:pPr/>
              <a:t>17</a:t>
            </a:fld>
            <a:endParaRPr lang="en-US" smtClean="0">
              <a:latin typeface="Times New Roman"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684926"/>
            <a:ext cx="2971800" cy="457513"/>
          </a:xfrm>
          <a:prstGeom prst="rect">
            <a:avLst/>
          </a:prstGeom>
          <a:noFill/>
          <a:ln w="9525">
            <a:noFill/>
            <a:miter lim="800000"/>
            <a:headEnd/>
            <a:tailEnd/>
          </a:ln>
        </p:spPr>
        <p:txBody>
          <a:bodyPr anchor="b"/>
          <a:lstStyle/>
          <a:p>
            <a:pPr algn="r"/>
            <a:fld id="{A5242CD2-8109-4431-9839-BF49EE9A751F}" type="slidenum">
              <a:rPr lang="en-US" sz="1200">
                <a:latin typeface="Times New Roman" pitchFamily="18" charset="0"/>
              </a:rPr>
              <a:pPr algn="r"/>
              <a:t>25</a:t>
            </a:fld>
            <a:endParaRPr lang="en-US" sz="1200">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9EEE725A-C88C-409A-BA79-B33021846DA6}" type="slidenum">
              <a:rPr lang="en-US" smtClean="0">
                <a:latin typeface="Times New Roman" pitchFamily="18" charset="0"/>
              </a:rPr>
              <a:pPr/>
              <a:t>26</a:t>
            </a:fld>
            <a:endParaRPr lang="en-US" smtClean="0">
              <a:latin typeface="Times New Roman" pitchFamily="18" charset="0"/>
            </a:endParaRPr>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xfrm>
            <a:off x="914400" y="4344025"/>
            <a:ext cx="5029200" cy="4114488"/>
          </a:xfrm>
          <a:solidFill>
            <a:srgbClr val="FFFFFF"/>
          </a:solidFill>
          <a:ln>
            <a:solidFill>
              <a:srgbClr val="000000"/>
            </a:solidFill>
          </a:ln>
        </p:spPr>
        <p:txBody>
          <a:bodyPr/>
          <a:lstStyle/>
          <a:p>
            <a:r>
              <a:rPr lang="en-US" smtClean="0">
                <a:latin typeface="Times New Roman" pitchFamily="18" charset="0"/>
              </a:rPr>
              <a:t>This example is a bit peculiar but is the standard one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59A86B4-D64A-4F3A-A95B-F4A7E811F339}" type="slidenum">
              <a:rPr lang="en-US" smtClean="0">
                <a:latin typeface="Times New Roman" pitchFamily="18" charset="0"/>
              </a:rPr>
              <a:pPr/>
              <a:t>27</a:t>
            </a:fld>
            <a:endParaRPr lang="en-US" smtClean="0">
              <a:latin typeface="Times New Roman" pitchFamily="18" charset="0"/>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xfrm>
            <a:off x="914400" y="4344025"/>
            <a:ext cx="5029200" cy="4114488"/>
          </a:xfrm>
          <a:solidFill>
            <a:srgbClr val="FFFFFF"/>
          </a:solidFill>
          <a:ln>
            <a:solidFill>
              <a:srgbClr val="000000"/>
            </a:solidFill>
          </a:ln>
        </p:spPr>
        <p:txBody>
          <a:bodyPr/>
          <a:lstStyle/>
          <a:p>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pPr/>
              <a:t>53</a:t>
            </a:fld>
            <a:endParaRPr lang="en-US"/>
          </a:p>
        </p:txBody>
      </p:sp>
    </p:spTree>
    <p:extLst>
      <p:ext uri="{BB962C8B-B14F-4D97-AF65-F5344CB8AC3E}">
        <p14:creationId xmlns:p14="http://schemas.microsoft.com/office/powerpoint/2010/main" xmlns="" val="2340668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pPr/>
              <a:t>‹#›</a:t>
            </a:fld>
            <a:endParaRPr lang="en-US"/>
          </a:p>
        </p:txBody>
      </p:sp>
    </p:spTree>
    <p:extLst>
      <p:ext uri="{BB962C8B-B14F-4D97-AF65-F5344CB8AC3E}">
        <p14:creationId xmlns:p14="http://schemas.microsoft.com/office/powerpoint/2010/main" xmlns="" val="358701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pPr/>
              <a:t>‹#›</a:t>
            </a:fld>
            <a:endParaRPr lang="en-US"/>
          </a:p>
        </p:txBody>
      </p:sp>
    </p:spTree>
    <p:extLst>
      <p:ext uri="{BB962C8B-B14F-4D97-AF65-F5344CB8AC3E}">
        <p14:creationId xmlns:p14="http://schemas.microsoft.com/office/powerpoint/2010/main" xmlns="" val="284684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pPr/>
              <a:t>‹#›</a:t>
            </a:fld>
            <a:endParaRPr lang="en-US"/>
          </a:p>
        </p:txBody>
      </p:sp>
    </p:spTree>
    <p:extLst>
      <p:ext uri="{BB962C8B-B14F-4D97-AF65-F5344CB8AC3E}">
        <p14:creationId xmlns:p14="http://schemas.microsoft.com/office/powerpoint/2010/main" xmlns="" val="15207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CA"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CA" altLang="en-US"/>
          </a:p>
        </p:txBody>
      </p:sp>
      <p:sp>
        <p:nvSpPr>
          <p:cNvPr id="8" name="Rectangle 6"/>
          <p:cNvSpPr>
            <a:spLocks noGrp="1" noChangeArrowheads="1"/>
          </p:cNvSpPr>
          <p:nvPr>
            <p:ph type="sldNum" sz="quarter" idx="12"/>
          </p:nvPr>
        </p:nvSpPr>
        <p:spPr>
          <a:ln/>
        </p:spPr>
        <p:txBody>
          <a:bodyPr/>
          <a:lstStyle>
            <a:lvl1pPr>
              <a:defRPr/>
            </a:lvl1pPr>
          </a:lstStyle>
          <a:p>
            <a:fld id="{CFA4E06D-917B-3443-BCC4-9F37241176E7}" type="slidenum">
              <a:rPr lang="en-CA"/>
              <a:pPr/>
              <a:t>‹#›</a:t>
            </a:fld>
            <a:endParaRPr lang="en-CA"/>
          </a:p>
        </p:txBody>
      </p:sp>
    </p:spTree>
    <p:extLst>
      <p:ext uri="{BB962C8B-B14F-4D97-AF65-F5344CB8AC3E}">
        <p14:creationId xmlns:p14="http://schemas.microsoft.com/office/powerpoint/2010/main" xmlns="" val="203523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pPr/>
              <a:t>‹#›</a:t>
            </a:fld>
            <a:endParaRPr lang="en-US"/>
          </a:p>
        </p:txBody>
      </p:sp>
    </p:spTree>
    <p:extLst>
      <p:ext uri="{BB962C8B-B14F-4D97-AF65-F5344CB8AC3E}">
        <p14:creationId xmlns:p14="http://schemas.microsoft.com/office/powerpoint/2010/main" xmlns="" val="121153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3D011-4233-DF42-9AA7-449BB74D0E1C}"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pPr/>
              <a:t>‹#›</a:t>
            </a:fld>
            <a:endParaRPr lang="en-US"/>
          </a:p>
        </p:txBody>
      </p:sp>
    </p:spTree>
    <p:extLst>
      <p:ext uri="{BB962C8B-B14F-4D97-AF65-F5344CB8AC3E}">
        <p14:creationId xmlns:p14="http://schemas.microsoft.com/office/powerpoint/2010/main" xmlns="" val="253422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3D011-4233-DF42-9AA7-449BB74D0E1C}"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pPr/>
              <a:t>‹#›</a:t>
            </a:fld>
            <a:endParaRPr lang="en-US"/>
          </a:p>
        </p:txBody>
      </p:sp>
    </p:spTree>
    <p:extLst>
      <p:ext uri="{BB962C8B-B14F-4D97-AF65-F5344CB8AC3E}">
        <p14:creationId xmlns:p14="http://schemas.microsoft.com/office/powerpoint/2010/main" xmlns="" val="113727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3D011-4233-DF42-9AA7-449BB74D0E1C}" type="datetimeFigureOut">
              <a:rPr lang="en-US" smtClean="0"/>
              <a:pPr/>
              <a:t>8/12/2015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AAC26-5A9A-7747-AE91-ECAE317423E7}" type="slidenum">
              <a:rPr lang="en-US" smtClean="0"/>
              <a:pPr/>
              <a:t>‹#›</a:t>
            </a:fld>
            <a:endParaRPr lang="en-US"/>
          </a:p>
        </p:txBody>
      </p:sp>
    </p:spTree>
    <p:extLst>
      <p:ext uri="{BB962C8B-B14F-4D97-AF65-F5344CB8AC3E}">
        <p14:creationId xmlns:p14="http://schemas.microsoft.com/office/powerpoint/2010/main" xmlns="" val="258981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3D011-4233-DF42-9AA7-449BB74D0E1C}" type="datetimeFigureOut">
              <a:rPr lang="en-US" smtClean="0"/>
              <a:pPr/>
              <a:t>8/12/2015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AAC26-5A9A-7747-AE91-ECAE317423E7}" type="slidenum">
              <a:rPr lang="en-US" smtClean="0"/>
              <a:pPr/>
              <a:t>‹#›</a:t>
            </a:fld>
            <a:endParaRPr lang="en-US"/>
          </a:p>
        </p:txBody>
      </p:sp>
    </p:spTree>
    <p:extLst>
      <p:ext uri="{BB962C8B-B14F-4D97-AF65-F5344CB8AC3E}">
        <p14:creationId xmlns:p14="http://schemas.microsoft.com/office/powerpoint/2010/main" xmlns="" val="151416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3D011-4233-DF42-9AA7-449BB74D0E1C}" type="datetimeFigureOut">
              <a:rPr lang="en-US" smtClean="0"/>
              <a:pPr/>
              <a:t>8/12/2015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AAC26-5A9A-7747-AE91-ECAE317423E7}" type="slidenum">
              <a:rPr lang="en-US" smtClean="0"/>
              <a:pPr/>
              <a:t>‹#›</a:t>
            </a:fld>
            <a:endParaRPr lang="en-US"/>
          </a:p>
        </p:txBody>
      </p:sp>
    </p:spTree>
    <p:extLst>
      <p:ext uri="{BB962C8B-B14F-4D97-AF65-F5344CB8AC3E}">
        <p14:creationId xmlns:p14="http://schemas.microsoft.com/office/powerpoint/2010/main" xmlns="" val="321991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pPr/>
              <a:t>‹#›</a:t>
            </a:fld>
            <a:endParaRPr lang="en-US"/>
          </a:p>
        </p:txBody>
      </p:sp>
    </p:spTree>
    <p:extLst>
      <p:ext uri="{BB962C8B-B14F-4D97-AF65-F5344CB8AC3E}">
        <p14:creationId xmlns:p14="http://schemas.microsoft.com/office/powerpoint/2010/main" xmlns="" val="123679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pPr/>
              <a:t>‹#›</a:t>
            </a:fld>
            <a:endParaRPr lang="en-US"/>
          </a:p>
        </p:txBody>
      </p:sp>
    </p:spTree>
    <p:extLst>
      <p:ext uri="{BB962C8B-B14F-4D97-AF65-F5344CB8AC3E}">
        <p14:creationId xmlns:p14="http://schemas.microsoft.com/office/powerpoint/2010/main" xmlns="" val="143532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3D011-4233-DF42-9AA7-449BB74D0E1C}" type="datetimeFigureOut">
              <a:rPr lang="en-US" smtClean="0"/>
              <a:pPr/>
              <a:t>8/12/2015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AAC26-5A9A-7747-AE91-ECAE317423E7}" type="slidenum">
              <a:rPr lang="en-US" smtClean="0"/>
              <a:pPr/>
              <a:t>‹#›</a:t>
            </a:fld>
            <a:endParaRPr lang="en-US"/>
          </a:p>
        </p:txBody>
      </p:sp>
    </p:spTree>
    <p:extLst>
      <p:ext uri="{BB962C8B-B14F-4D97-AF65-F5344CB8AC3E}">
        <p14:creationId xmlns:p14="http://schemas.microsoft.com/office/powerpoint/2010/main" xmlns="" val="79702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Word_Document1.doc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hyperlink" Target="https://en.wikipedia.org/wiki/Anglicisation" TargetMode="External"/><Relationship Id="rId13" Type="http://schemas.openxmlformats.org/officeDocument/2006/relationships/hyperlink" Target="https://en.wikipedia.org/wiki/Wisconsin_Glaciation" TargetMode="External"/><Relationship Id="rId18" Type="http://schemas.openxmlformats.org/officeDocument/2006/relationships/hyperlink" Target="https://en.wikipedia.org/wiki/Archaic_period_in_the_Americas" TargetMode="External"/><Relationship Id="rId26" Type="http://schemas.openxmlformats.org/officeDocument/2006/relationships/hyperlink" Target="https://en.wikipedia.org/wiki/Menominee" TargetMode="External"/><Relationship Id="rId3" Type="http://schemas.openxmlformats.org/officeDocument/2006/relationships/hyperlink" Target="https://en.wikipedia.org/wiki/Algonquian_languages" TargetMode="External"/><Relationship Id="rId21" Type="http://schemas.openxmlformats.org/officeDocument/2006/relationships/hyperlink" Target="https://en.wikipedia.org/wiki/Mississippian_culture" TargetMode="External"/><Relationship Id="rId7" Type="http://schemas.openxmlformats.org/officeDocument/2006/relationships/hyperlink" Target="https://en.wikipedia.org/wiki/Jacques_Marquette" TargetMode="External"/><Relationship Id="rId12" Type="http://schemas.openxmlformats.org/officeDocument/2006/relationships/hyperlink" Target="https://en.wikipedia.org/wiki/Ojibwa" TargetMode="External"/><Relationship Id="rId17" Type="http://schemas.openxmlformats.org/officeDocument/2006/relationships/hyperlink" Target="https://en.wikipedia.org/wiki/Mastodon" TargetMode="External"/><Relationship Id="rId25" Type="http://schemas.openxmlformats.org/officeDocument/2006/relationships/hyperlink" Target="https://en.wikipedia.org/wiki/Ho-Chunk" TargetMode="External"/><Relationship Id="rId2" Type="http://schemas.openxmlformats.org/officeDocument/2006/relationships/hyperlink" Target="https://en.wikipedia.org/wiki/Wisconsin_River" TargetMode="External"/><Relationship Id="rId16" Type="http://schemas.openxmlformats.org/officeDocument/2006/relationships/hyperlink" Target="https://en.wikipedia.org/wiki/Boaz_mastodon" TargetMode="External"/><Relationship Id="rId20" Type="http://schemas.openxmlformats.org/officeDocument/2006/relationships/hyperlink" Target="https://en.wikipedia.org/wiki/Effigy_Mound" TargetMode="External"/><Relationship Id="rId29" Type="http://schemas.openxmlformats.org/officeDocument/2006/relationships/hyperlink" Target="https://en.wikipedia.org/wiki/Fox_(tribe)" TargetMode="External"/><Relationship Id="rId1" Type="http://schemas.openxmlformats.org/officeDocument/2006/relationships/slideLayout" Target="../slideLayouts/slideLayout2.xml"/><Relationship Id="rId6" Type="http://schemas.openxmlformats.org/officeDocument/2006/relationships/hyperlink" Target="https://en.wikipedia.org/wiki/Wisconsin" TargetMode="External"/><Relationship Id="rId11" Type="http://schemas.openxmlformats.org/officeDocument/2006/relationships/hyperlink" Target="https://en.wikipedia.org/wiki/Dells_of_the_Wisconsin_River" TargetMode="External"/><Relationship Id="rId24" Type="http://schemas.openxmlformats.org/officeDocument/2006/relationships/hyperlink" Target="https://en.wikipedia.org/wiki/Ioway" TargetMode="External"/><Relationship Id="rId5" Type="http://schemas.openxmlformats.org/officeDocument/2006/relationships/hyperlink" Target="https://en.wikipedia.org/wiki/European_colonization_of_the_Americas" TargetMode="External"/><Relationship Id="rId15" Type="http://schemas.openxmlformats.org/officeDocument/2006/relationships/hyperlink" Target="https://en.wikipedia.org/wiki/Pleistocene" TargetMode="External"/><Relationship Id="rId23" Type="http://schemas.openxmlformats.org/officeDocument/2006/relationships/hyperlink" Target="https://en.wikipedia.org/wiki/Aztalan_State_Park" TargetMode="External"/><Relationship Id="rId28" Type="http://schemas.openxmlformats.org/officeDocument/2006/relationships/hyperlink" Target="https://en.wikipedia.org/wiki/Sauk_people" TargetMode="External"/><Relationship Id="rId10" Type="http://schemas.openxmlformats.org/officeDocument/2006/relationships/hyperlink" Target="https://en.wikipedia.org/wiki/Miami-Illinois_language" TargetMode="External"/><Relationship Id="rId19" Type="http://schemas.openxmlformats.org/officeDocument/2006/relationships/hyperlink" Target="https://en.wikipedia.org/wiki/Woodland_period" TargetMode="External"/><Relationship Id="rId31" Type="http://schemas.openxmlformats.org/officeDocument/2006/relationships/hyperlink" Target="https://en.wikipedia.org/wiki/Pottawatomie" TargetMode="External"/><Relationship Id="rId4" Type="http://schemas.openxmlformats.org/officeDocument/2006/relationships/hyperlink" Target="https://en.wikipedia.org/wiki/Indigenous_peoples_of_the_Americas" TargetMode="External"/><Relationship Id="rId9" Type="http://schemas.openxmlformats.org/officeDocument/2006/relationships/hyperlink" Target="https://en.wikipedia.org/wiki/Wisconsin_Territory" TargetMode="External"/><Relationship Id="rId14" Type="http://schemas.openxmlformats.org/officeDocument/2006/relationships/hyperlink" Target="https://en.wikipedia.org/wiki/Paleo-Indians" TargetMode="External"/><Relationship Id="rId22" Type="http://schemas.openxmlformats.org/officeDocument/2006/relationships/hyperlink" Target="https://en.wikipedia.org/wiki/Oneota" TargetMode="External"/><Relationship Id="rId27" Type="http://schemas.openxmlformats.org/officeDocument/2006/relationships/hyperlink" Target="https://en.wikipedia.org/wiki/Indigenous_people_of_the_Americas" TargetMode="External"/><Relationship Id="rId30" Type="http://schemas.openxmlformats.org/officeDocument/2006/relationships/hyperlink" Target="https://en.wikipedia.org/wiki/Kickapoo_people"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en.wikipedia.org/wiki/Wisconsin_Territory" TargetMode="External"/><Relationship Id="rId13" Type="http://schemas.openxmlformats.org/officeDocument/2006/relationships/hyperlink" Target="https://en.wikipedia.org/wiki/Paleo-Indians" TargetMode="External"/><Relationship Id="rId18" Type="http://schemas.openxmlformats.org/officeDocument/2006/relationships/hyperlink" Target="https://en.wikipedia.org/wiki/Woodland_period" TargetMode="External"/><Relationship Id="rId26" Type="http://schemas.openxmlformats.org/officeDocument/2006/relationships/hyperlink" Target="https://en.wikipedia.org/wiki/Indigenous_people_of_the_Americas" TargetMode="External"/><Relationship Id="rId3" Type="http://schemas.openxmlformats.org/officeDocument/2006/relationships/hyperlink" Target="https://en.wikipedia.org/wiki/Indigenous_peoples_of_the_Americas" TargetMode="External"/><Relationship Id="rId21" Type="http://schemas.openxmlformats.org/officeDocument/2006/relationships/hyperlink" Target="https://en.wikipedia.org/wiki/Oneota" TargetMode="External"/><Relationship Id="rId7" Type="http://schemas.openxmlformats.org/officeDocument/2006/relationships/hyperlink" Target="https://en.wikipedia.org/wiki/Anglicisation" TargetMode="External"/><Relationship Id="rId12" Type="http://schemas.openxmlformats.org/officeDocument/2006/relationships/hyperlink" Target="https://en.wikipedia.org/wiki/Wisconsin_Glaciation" TargetMode="External"/><Relationship Id="rId17" Type="http://schemas.openxmlformats.org/officeDocument/2006/relationships/hyperlink" Target="https://en.wikipedia.org/wiki/Archaic_period_in_the_Americas" TargetMode="External"/><Relationship Id="rId25" Type="http://schemas.openxmlformats.org/officeDocument/2006/relationships/hyperlink" Target="https://en.wikipedia.org/wiki/Menominee" TargetMode="External"/><Relationship Id="rId2" Type="http://schemas.openxmlformats.org/officeDocument/2006/relationships/hyperlink" Target="https://en.wikipedia.org/wiki/Wisconsin_River" TargetMode="External"/><Relationship Id="rId16" Type="http://schemas.openxmlformats.org/officeDocument/2006/relationships/hyperlink" Target="https://en.wikipedia.org/wiki/Mastodon" TargetMode="External"/><Relationship Id="rId20" Type="http://schemas.openxmlformats.org/officeDocument/2006/relationships/hyperlink" Target="https://en.wikipedia.org/wiki/Mississippian_culture" TargetMode="External"/><Relationship Id="rId29" Type="http://schemas.openxmlformats.org/officeDocument/2006/relationships/hyperlink" Target="https://en.wikipedia.org/wiki/Kickapoo_people" TargetMode="External"/><Relationship Id="rId1" Type="http://schemas.openxmlformats.org/officeDocument/2006/relationships/slideLayout" Target="../slideLayouts/slideLayout2.xml"/><Relationship Id="rId6" Type="http://schemas.openxmlformats.org/officeDocument/2006/relationships/hyperlink" Target="https://en.wikipedia.org/wiki/Jacques_Marquette" TargetMode="External"/><Relationship Id="rId11" Type="http://schemas.openxmlformats.org/officeDocument/2006/relationships/hyperlink" Target="https://en.wikipedia.org/wiki/Ojibwa" TargetMode="External"/><Relationship Id="rId24" Type="http://schemas.openxmlformats.org/officeDocument/2006/relationships/hyperlink" Target="https://en.wikipedia.org/wiki/Ho-Chunk" TargetMode="External"/><Relationship Id="rId5" Type="http://schemas.openxmlformats.org/officeDocument/2006/relationships/hyperlink" Target="https://en.wikipedia.org/wiki/Wisconsin" TargetMode="External"/><Relationship Id="rId15" Type="http://schemas.openxmlformats.org/officeDocument/2006/relationships/hyperlink" Target="https://en.wikipedia.org/wiki/Boaz_mastodon" TargetMode="External"/><Relationship Id="rId23" Type="http://schemas.openxmlformats.org/officeDocument/2006/relationships/hyperlink" Target="https://en.wikipedia.org/wiki/Ioway" TargetMode="External"/><Relationship Id="rId28" Type="http://schemas.openxmlformats.org/officeDocument/2006/relationships/hyperlink" Target="https://en.wikipedia.org/wiki/Fox_(tribe)" TargetMode="External"/><Relationship Id="rId10" Type="http://schemas.openxmlformats.org/officeDocument/2006/relationships/hyperlink" Target="https://en.wikipedia.org/wiki/Dells_of_the_Wisconsin_River" TargetMode="External"/><Relationship Id="rId19" Type="http://schemas.openxmlformats.org/officeDocument/2006/relationships/hyperlink" Target="https://en.wikipedia.org/wiki/Effigy_Mound" TargetMode="External"/><Relationship Id="rId4" Type="http://schemas.openxmlformats.org/officeDocument/2006/relationships/hyperlink" Target="https://en.wikipedia.org/wiki/European_colonization_of_the_Americas" TargetMode="External"/><Relationship Id="rId9" Type="http://schemas.openxmlformats.org/officeDocument/2006/relationships/hyperlink" Target="https://en.wikipedia.org/wiki/Miami-Illinois_language" TargetMode="External"/><Relationship Id="rId14" Type="http://schemas.openxmlformats.org/officeDocument/2006/relationships/hyperlink" Target="https://en.wikipedia.org/wiki/Pleistocene" TargetMode="External"/><Relationship Id="rId22" Type="http://schemas.openxmlformats.org/officeDocument/2006/relationships/hyperlink" Target="https://en.wikipedia.org/wiki/Aztalan_State_Park" TargetMode="External"/><Relationship Id="rId27" Type="http://schemas.openxmlformats.org/officeDocument/2006/relationships/hyperlink" Target="https://en.wikipedia.org/wiki/Sauk_people" TargetMode="External"/><Relationship Id="rId30" Type="http://schemas.openxmlformats.org/officeDocument/2006/relationships/hyperlink" Target="https://en.wikipedia.org/wiki/Pottawatomi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www.isi.edu/"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7.xml.rels><?xml version="1.0" encoding="UTF-8" standalone="yes"?>
<Relationships xmlns="http://schemas.openxmlformats.org/package/2006/relationships"><Relationship Id="rId3" Type="http://schemas.openxmlformats.org/officeDocument/2006/relationships/hyperlink" Target="http://www.wagsoft.com/RSTTool/"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www.seas.upenn.edu/~pdtb/" TargetMode="Externa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78.xml.rels><?xml version="1.0" encoding="UTF-8" standalone="yes"?>
<Relationships xmlns="http://schemas.openxmlformats.org/package/2006/relationships"><Relationship Id="rId2" Type="http://schemas.openxmlformats.org/officeDocument/2006/relationships/hyperlink" Target="https://catalog.ldc.upenn.edu/LDC2002T07"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cis.upenn.edu/~epitler/discourse.html"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ing.comp.nus.edu.sg/~linzihen/parser/"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www.cs.toronto.edu/~weifeng/software.html"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2319"/>
            <a:ext cx="9143999" cy="1470025"/>
          </a:xfrm>
        </p:spPr>
        <p:txBody>
          <a:bodyPr>
            <a:normAutofit fontScale="90000"/>
          </a:bodyPr>
          <a:lstStyle/>
          <a:p>
            <a:r>
              <a:rPr lang="en-US" sz="4000" b="1" i="1" dirty="0" smtClean="0"/>
              <a:t>User Generated Content Analyses using Automated Discourse Processing</a:t>
            </a:r>
            <a:r>
              <a:rPr lang="en-US" i="1" dirty="0" smtClean="0"/>
              <a:t/>
            </a:r>
            <a:br>
              <a:rPr lang="en-US" i="1" dirty="0" smtClean="0"/>
            </a:br>
            <a:r>
              <a:rPr lang="en-US" i="1" dirty="0" smtClean="0"/>
              <a:t>(</a:t>
            </a:r>
            <a:r>
              <a:rPr lang="en-US" sz="3600" i="1" dirty="0" smtClean="0"/>
              <a:t>CS 6281: Topics in Computer Science II)</a:t>
            </a:r>
            <a:endParaRPr lang="en-US" sz="4000" i="1" dirty="0"/>
          </a:p>
        </p:txBody>
      </p:sp>
      <p:sp>
        <p:nvSpPr>
          <p:cNvPr id="3" name="Subtitle 2"/>
          <p:cNvSpPr>
            <a:spLocks noGrp="1"/>
          </p:cNvSpPr>
          <p:nvPr>
            <p:ph type="subTitle" idx="1"/>
          </p:nvPr>
        </p:nvSpPr>
        <p:spPr>
          <a:xfrm>
            <a:off x="620889" y="2343855"/>
            <a:ext cx="7954876" cy="3723923"/>
          </a:xfrm>
        </p:spPr>
        <p:txBody>
          <a:bodyPr>
            <a:normAutofit fontScale="55000" lnSpcReduction="20000"/>
          </a:bodyPr>
          <a:lstStyle/>
          <a:p>
            <a:r>
              <a:rPr lang="en-US" sz="5100" b="1" dirty="0" smtClean="0">
                <a:solidFill>
                  <a:schemeClr val="tx1"/>
                </a:solidFill>
              </a:rPr>
              <a:t>Diane Litman</a:t>
            </a:r>
          </a:p>
          <a:p>
            <a:endParaRPr lang="en-US" sz="4200" dirty="0" smtClean="0">
              <a:solidFill>
                <a:schemeClr val="tx1"/>
              </a:solidFill>
            </a:endParaRPr>
          </a:p>
          <a:p>
            <a:r>
              <a:rPr lang="en-US" sz="4200" i="1" dirty="0" smtClean="0">
                <a:solidFill>
                  <a:schemeClr val="tx1"/>
                </a:solidFill>
              </a:rPr>
              <a:t>Shaw Visiting Professor (Semester 1), CS@NUS</a:t>
            </a:r>
          </a:p>
          <a:p>
            <a:endParaRPr lang="en-US" sz="4200" dirty="0" smtClean="0">
              <a:solidFill>
                <a:schemeClr val="tx1"/>
              </a:solidFill>
            </a:endParaRPr>
          </a:p>
          <a:p>
            <a:r>
              <a:rPr lang="en-US" sz="4200" dirty="0" smtClean="0">
                <a:solidFill>
                  <a:schemeClr val="tx1"/>
                </a:solidFill>
              </a:rPr>
              <a:t>Professor</a:t>
            </a:r>
            <a:r>
              <a:rPr lang="en-US" sz="4200" dirty="0">
                <a:solidFill>
                  <a:schemeClr val="tx1"/>
                </a:solidFill>
              </a:rPr>
              <a:t>, Computer Science Department </a:t>
            </a:r>
            <a:endParaRPr lang="en-US" sz="4200" dirty="0" smtClean="0">
              <a:solidFill>
                <a:schemeClr val="tx1"/>
              </a:solidFill>
            </a:endParaRPr>
          </a:p>
          <a:p>
            <a:r>
              <a:rPr lang="en-US" sz="4200" dirty="0" smtClean="0">
                <a:solidFill>
                  <a:schemeClr val="tx1"/>
                </a:solidFill>
              </a:rPr>
              <a:t>Co-Director, Intelligent Systems Program</a:t>
            </a:r>
            <a:endParaRPr lang="en-US" sz="4200" dirty="0">
              <a:solidFill>
                <a:schemeClr val="tx1"/>
              </a:solidFill>
            </a:endParaRPr>
          </a:p>
          <a:p>
            <a:r>
              <a:rPr lang="en-US" sz="4200" dirty="0">
                <a:solidFill>
                  <a:schemeClr val="tx1"/>
                </a:solidFill>
              </a:rPr>
              <a:t>Senior Scientist, Learning Research &amp; Development Center </a:t>
            </a:r>
          </a:p>
          <a:p>
            <a:endParaRPr lang="en-US" sz="4200" dirty="0">
              <a:solidFill>
                <a:schemeClr val="tx1"/>
              </a:solidFill>
            </a:endParaRPr>
          </a:p>
          <a:p>
            <a:r>
              <a:rPr lang="en-US" sz="4200" dirty="0">
                <a:solidFill>
                  <a:schemeClr val="tx1"/>
                </a:solidFill>
              </a:rPr>
              <a:t>University of Pittsburgh</a:t>
            </a:r>
          </a:p>
          <a:p>
            <a:r>
              <a:rPr lang="en-US" sz="4200" dirty="0">
                <a:solidFill>
                  <a:schemeClr val="tx1"/>
                </a:solidFill>
              </a:rPr>
              <a:t>Pittsburgh, </a:t>
            </a:r>
            <a:r>
              <a:rPr lang="en-US" sz="4200" dirty="0" smtClean="0">
                <a:solidFill>
                  <a:schemeClr val="tx1"/>
                </a:solidFill>
              </a:rPr>
              <a:t>PA  USA</a:t>
            </a:r>
          </a:p>
          <a:p>
            <a:endParaRPr lang="en-US" dirty="0">
              <a:solidFill>
                <a:schemeClr val="tx1"/>
              </a:solidFill>
            </a:endParaRPr>
          </a:p>
          <a:p>
            <a:endParaRPr lang="en-US" dirty="0" smtClean="0"/>
          </a:p>
        </p:txBody>
      </p:sp>
    </p:spTree>
    <p:extLst>
      <p:ext uri="{BB962C8B-B14F-4D97-AF65-F5344CB8AC3E}">
        <p14:creationId xmlns:p14="http://schemas.microsoft.com/office/powerpoint/2010/main" xmlns="" val="3487154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88"/>
            <a:ext cx="8229600" cy="1143000"/>
          </a:xfrm>
        </p:spPr>
        <p:txBody>
          <a:bodyPr/>
          <a:lstStyle/>
          <a:p>
            <a:r>
              <a:rPr lang="en-US" dirty="0" smtClean="0"/>
              <a:t>Module Goals</a:t>
            </a:r>
            <a:endParaRPr lang="en-US" dirty="0"/>
          </a:p>
        </p:txBody>
      </p:sp>
      <p:sp>
        <p:nvSpPr>
          <p:cNvPr id="3" name="Content Placeholder 2"/>
          <p:cNvSpPr>
            <a:spLocks noGrp="1"/>
          </p:cNvSpPr>
          <p:nvPr>
            <p:ph idx="1"/>
          </p:nvPr>
        </p:nvSpPr>
        <p:spPr>
          <a:xfrm>
            <a:off x="0" y="1260088"/>
            <a:ext cx="8993688" cy="5073805"/>
          </a:xfrm>
        </p:spPr>
        <p:txBody>
          <a:bodyPr>
            <a:normAutofit lnSpcReduction="10000"/>
          </a:bodyPr>
          <a:lstStyle/>
          <a:p>
            <a:r>
              <a:rPr lang="en-US" dirty="0" smtClean="0"/>
              <a:t>Computational Discourse (Part I)</a:t>
            </a:r>
          </a:p>
          <a:p>
            <a:endParaRPr lang="en-US" dirty="0"/>
          </a:p>
          <a:p>
            <a:r>
              <a:rPr lang="en-US" dirty="0" smtClean="0"/>
              <a:t>Applications to User-Generated Content (Part II)</a:t>
            </a:r>
          </a:p>
          <a:p>
            <a:pPr lvl="1"/>
            <a:endParaRPr lang="en-US" dirty="0" smtClean="0"/>
          </a:p>
          <a:p>
            <a:r>
              <a:rPr lang="en-US" dirty="0" smtClean="0"/>
              <a:t>Also,</a:t>
            </a:r>
          </a:p>
          <a:p>
            <a:pPr lvl="1"/>
            <a:r>
              <a:rPr lang="en-US" dirty="0" smtClean="0"/>
              <a:t>Empirical NLP</a:t>
            </a:r>
          </a:p>
          <a:p>
            <a:pPr lvl="1"/>
            <a:r>
              <a:rPr lang="en-US" dirty="0" smtClean="0"/>
              <a:t>CS Research </a:t>
            </a:r>
            <a:r>
              <a:rPr lang="en-US" dirty="0" smtClean="0"/>
              <a:t>Methods</a:t>
            </a:r>
          </a:p>
          <a:p>
            <a:pPr lvl="1"/>
            <a:r>
              <a:rPr lang="en-US" dirty="0" smtClean="0"/>
              <a:t>Publishable Paper?!</a:t>
            </a:r>
            <a:endParaRPr lang="en-US" dirty="0" smtClean="0"/>
          </a:p>
          <a:p>
            <a:pPr lvl="1"/>
            <a:endParaRPr lang="en-US" dirty="0"/>
          </a:p>
          <a:p>
            <a:r>
              <a:rPr lang="en-US" dirty="0" smtClean="0"/>
              <a:t>To the course homepage…</a:t>
            </a:r>
          </a:p>
          <a:p>
            <a:pPr>
              <a:buNone/>
            </a:pPr>
            <a:endParaRPr lang="en-US" dirty="0"/>
          </a:p>
        </p:txBody>
      </p:sp>
    </p:spTree>
    <p:extLst>
      <p:ext uri="{BB962C8B-B14F-4D97-AF65-F5344CB8AC3E}">
        <p14:creationId xmlns:p14="http://schemas.microsoft.com/office/powerpoint/2010/main" xmlns="" val="404648415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85000" lnSpcReduction="20000"/>
          </a:bodyPr>
          <a:lstStyle/>
          <a:p>
            <a:r>
              <a:rPr lang="en-US" dirty="0" smtClean="0"/>
              <a:t>Computational Discourse </a:t>
            </a:r>
          </a:p>
          <a:p>
            <a:pPr lvl="2"/>
            <a:r>
              <a:rPr lang="en-US" dirty="0" smtClean="0"/>
              <a:t>Topic and Entity Structures</a:t>
            </a:r>
          </a:p>
          <a:p>
            <a:pPr lvl="2"/>
            <a:r>
              <a:rPr lang="en-US" dirty="0" smtClean="0"/>
              <a:t>Functional structures </a:t>
            </a:r>
          </a:p>
          <a:p>
            <a:pPr lvl="2"/>
            <a:r>
              <a:rPr lang="en-US" dirty="0" smtClean="0"/>
              <a:t>Predicate-argument structures </a:t>
            </a:r>
          </a:p>
          <a:p>
            <a:pPr lvl="2"/>
            <a:r>
              <a:rPr lang="en-US" dirty="0" smtClean="0"/>
              <a:t>Tree-like structures </a:t>
            </a:r>
          </a:p>
          <a:p>
            <a:r>
              <a:rPr lang="en-US" dirty="0" smtClean="0"/>
              <a:t>Resources</a:t>
            </a:r>
          </a:p>
          <a:p>
            <a:pPr lvl="2"/>
            <a:r>
              <a:rPr lang="en-US" dirty="0" smtClean="0"/>
              <a:t>Corpora </a:t>
            </a:r>
          </a:p>
          <a:p>
            <a:pPr lvl="2"/>
            <a:r>
              <a:rPr lang="en-US" dirty="0" smtClean="0"/>
              <a:t>Software </a:t>
            </a:r>
          </a:p>
          <a:p>
            <a:r>
              <a:rPr lang="en-US" dirty="0" smtClean="0"/>
              <a:t>Evaluation</a:t>
            </a:r>
          </a:p>
          <a:p>
            <a:pPr lvl="2"/>
            <a:r>
              <a:rPr lang="en-US" dirty="0" smtClean="0"/>
              <a:t>Intrinsic versus Extrinsic</a:t>
            </a:r>
          </a:p>
          <a:p>
            <a:pPr lvl="2"/>
            <a:r>
              <a:rPr lang="en-US" dirty="0" smtClean="0"/>
              <a:t>Quantitative Metrics</a:t>
            </a:r>
          </a:p>
          <a:p>
            <a:r>
              <a:rPr lang="en-US" b="1" dirty="0" smtClean="0"/>
              <a:t>Educational Case Studies</a:t>
            </a:r>
          </a:p>
          <a:p>
            <a:pPr lvl="2"/>
            <a:r>
              <a:rPr lang="en-US" b="1" dirty="0"/>
              <a:t>Teaching Writing with Diagramming and Peer Review</a:t>
            </a:r>
          </a:p>
          <a:p>
            <a:pPr lvl="2"/>
            <a:r>
              <a:rPr lang="en-US" dirty="0" smtClean="0"/>
              <a:t>Automated </a:t>
            </a:r>
            <a:r>
              <a:rPr lang="en-US" dirty="0"/>
              <a:t>Writing </a:t>
            </a:r>
            <a:r>
              <a:rPr lang="en-US" dirty="0" smtClean="0"/>
              <a:t>Assessment</a:t>
            </a:r>
          </a:p>
          <a:p>
            <a:r>
              <a:rPr lang="en-US" dirty="0" smtClean="0"/>
              <a:t>Looking Forward</a:t>
            </a:r>
            <a:endParaRPr lang="en-US" dirty="0"/>
          </a:p>
        </p:txBody>
      </p:sp>
    </p:spTree>
    <p:extLst>
      <p:ext uri="{BB962C8B-B14F-4D97-AF65-F5344CB8AC3E}">
        <p14:creationId xmlns:p14="http://schemas.microsoft.com/office/powerpoint/2010/main" xmlns="" val="292252642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7" idx="2"/>
            <a:endCxn id="8" idx="6"/>
          </p:cNvCxnSpPr>
          <p:nvPr/>
        </p:nvCxnSpPr>
        <p:spPr>
          <a:xfrm flipH="1">
            <a:off x="4023192" y="3505200"/>
            <a:ext cx="2910648" cy="38100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xmlns="" val="182269626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214"/>
            <a:ext cx="9144000" cy="1325885"/>
          </a:xfrm>
        </p:spPr>
        <p:txBody>
          <a:bodyPr>
            <a:normAutofit/>
          </a:bodyPr>
          <a:lstStyle/>
          <a:p>
            <a:pPr marL="227013" indent="-227013"/>
            <a:r>
              <a:rPr lang="en-US" sz="4000" dirty="0"/>
              <a:t>Example </a:t>
            </a:r>
            <a:r>
              <a:rPr lang="en-US" sz="4000" dirty="0" smtClean="0"/>
              <a:t>Student Argument Diagram </a:t>
            </a:r>
            <a:br>
              <a:rPr lang="en-US" sz="4000" dirty="0" smtClean="0"/>
            </a:br>
            <a:r>
              <a:rPr lang="en-US" sz="3200" dirty="0" smtClean="0"/>
              <a:t>(input via the LASAD system [Pinkwart et al.]) </a:t>
            </a:r>
            <a:endParaRPr lang="en-US" sz="3200" dirty="0"/>
          </a:p>
        </p:txBody>
      </p:sp>
      <p:pic>
        <p:nvPicPr>
          <p:cNvPr id="4" name="Picture 3" descr="GroveD1.png"/>
          <p:cNvPicPr>
            <a:picLocks noChangeAspect="1"/>
          </p:cNvPicPr>
          <p:nvPr/>
        </p:nvPicPr>
        <p:blipFill rotWithShape="1">
          <a:blip r:embed="rId3">
            <a:extLst>
              <a:ext uri="{28A0092B-C50C-407E-A947-70E740481C1C}">
                <a14:useLocalDpi xmlns:a14="http://schemas.microsoft.com/office/drawing/2010/main" xmlns="" val="0"/>
              </a:ext>
            </a:extLst>
          </a:blip>
          <a:srcRect t="4624"/>
          <a:stretch/>
        </p:blipFill>
        <p:spPr>
          <a:xfrm>
            <a:off x="0" y="1777677"/>
            <a:ext cx="9144000" cy="4496123"/>
          </a:xfrm>
          <a:prstGeom prst="rect">
            <a:avLst/>
          </a:prstGeom>
        </p:spPr>
      </p:pic>
    </p:spTree>
    <p:extLst>
      <p:ext uri="{BB962C8B-B14F-4D97-AF65-F5344CB8AC3E}">
        <p14:creationId xmlns:p14="http://schemas.microsoft.com/office/powerpoint/2010/main" xmlns="" val="143646704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dirty="0" smtClean="0"/>
              <a:t>Ontology-Based Argument Mining and Automatic Essay Scoring</a:t>
            </a:r>
            <a:br>
              <a:rPr lang="en-US" dirty="0" smtClean="0"/>
            </a:br>
            <a:r>
              <a:rPr lang="en-US" sz="4000" dirty="0" smtClean="0"/>
              <a:t>[Ong, Litman, Brusilovsky, 2014]</a:t>
            </a:r>
            <a:endParaRPr lang="en-US" dirty="0"/>
          </a:p>
        </p:txBody>
      </p:sp>
      <p:sp>
        <p:nvSpPr>
          <p:cNvPr id="3" name="Content Placeholder 2"/>
          <p:cNvSpPr>
            <a:spLocks noGrp="1"/>
          </p:cNvSpPr>
          <p:nvPr>
            <p:ph idx="1"/>
          </p:nvPr>
        </p:nvSpPr>
        <p:spPr>
          <a:xfrm>
            <a:off x="0" y="2081406"/>
            <a:ext cx="9021249" cy="4776594"/>
          </a:xfrm>
        </p:spPr>
        <p:txBody>
          <a:bodyPr>
            <a:normAutofit/>
          </a:bodyPr>
          <a:lstStyle/>
          <a:p>
            <a:r>
              <a:rPr lang="en-US" dirty="0" smtClean="0"/>
              <a:t>System recognizes diagram ontology in essays </a:t>
            </a:r>
          </a:p>
          <a:p>
            <a:r>
              <a:rPr lang="en-US" dirty="0" smtClean="0"/>
              <a:t>System scores essays using recognized ontology </a:t>
            </a:r>
          </a:p>
          <a:p>
            <a:endParaRPr lang="en-US" dirty="0"/>
          </a:p>
        </p:txBody>
      </p:sp>
    </p:spTree>
    <p:extLst>
      <p:ext uri="{BB962C8B-B14F-4D97-AF65-F5344CB8AC3E}">
        <p14:creationId xmlns:p14="http://schemas.microsoft.com/office/powerpoint/2010/main" xmlns="" val="296313273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dirty="0" smtClean="0"/>
              <a:t>Ontology-Based Argument Mining and Automatic Essay Scoring</a:t>
            </a:r>
            <a:br>
              <a:rPr lang="en-US" dirty="0" smtClean="0"/>
            </a:br>
            <a:r>
              <a:rPr lang="en-US" sz="4000" dirty="0" smtClean="0"/>
              <a:t>[Ong, Litman, Brusilovsky, 2014]</a:t>
            </a:r>
            <a:endParaRPr lang="en-US" dirty="0"/>
          </a:p>
        </p:txBody>
      </p:sp>
      <p:sp>
        <p:nvSpPr>
          <p:cNvPr id="3" name="Content Placeholder 2"/>
          <p:cNvSpPr>
            <a:spLocks noGrp="1"/>
          </p:cNvSpPr>
          <p:nvPr>
            <p:ph idx="1"/>
          </p:nvPr>
        </p:nvSpPr>
        <p:spPr>
          <a:xfrm>
            <a:off x="0" y="2081406"/>
            <a:ext cx="9021249" cy="4776594"/>
          </a:xfrm>
        </p:spPr>
        <p:txBody>
          <a:bodyPr>
            <a:normAutofit/>
          </a:bodyPr>
          <a:lstStyle/>
          <a:p>
            <a:r>
              <a:rPr lang="en-US" dirty="0" smtClean="0"/>
              <a:t>System recognizes diagram ontology in essays </a:t>
            </a:r>
          </a:p>
          <a:p>
            <a:r>
              <a:rPr lang="en-US" dirty="0" smtClean="0"/>
              <a:t>System scores essays using recognized ontology </a:t>
            </a:r>
          </a:p>
          <a:p>
            <a:endParaRPr lang="en-US" dirty="0" smtClean="0"/>
          </a:p>
          <a:p>
            <a:r>
              <a:rPr lang="en-US" dirty="0" smtClean="0">
                <a:solidFill>
                  <a:srgbClr val="0000FF"/>
                </a:solidFill>
              </a:rPr>
              <a:t>How can we formalize this research in terms of </a:t>
            </a:r>
            <a:r>
              <a:rPr lang="en-US" dirty="0" smtClean="0">
                <a:solidFill>
                  <a:srgbClr val="0000FF"/>
                </a:solidFill>
              </a:rPr>
              <a:t>computational discourse?</a:t>
            </a:r>
          </a:p>
          <a:p>
            <a:pPr lvl="1"/>
            <a:r>
              <a:rPr lang="en-US" dirty="0" smtClean="0">
                <a:solidFill>
                  <a:srgbClr val="0000FF"/>
                </a:solidFill>
              </a:rPr>
              <a:t>What NLP theories/tools could we use?</a:t>
            </a:r>
          </a:p>
          <a:p>
            <a:pPr lvl="1"/>
            <a:r>
              <a:rPr lang="en-US" dirty="0" smtClean="0">
                <a:solidFill>
                  <a:srgbClr val="0000FF"/>
                </a:solidFill>
              </a:rPr>
              <a:t>How does our data or application add constraints? </a:t>
            </a:r>
          </a:p>
          <a:p>
            <a:endParaRPr lang="en-US" dirty="0">
              <a:solidFill>
                <a:srgbClr val="0000FF"/>
              </a:solidFill>
            </a:endParaRPr>
          </a:p>
        </p:txBody>
      </p:sp>
    </p:spTree>
    <p:extLst>
      <p:ext uri="{BB962C8B-B14F-4D97-AF65-F5344CB8AC3E}">
        <p14:creationId xmlns:p14="http://schemas.microsoft.com/office/powerpoint/2010/main" xmlns="" val="12881832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dirty="0" smtClean="0"/>
              <a:t>Ontology-Based Argument Mining and Automatic Essay Scoring</a:t>
            </a:r>
            <a:br>
              <a:rPr lang="en-US" dirty="0" smtClean="0"/>
            </a:br>
            <a:r>
              <a:rPr lang="en-US" sz="4000" dirty="0" smtClean="0"/>
              <a:t>[Ong, Litman, Brusilovsky, 2014]</a:t>
            </a:r>
            <a:endParaRPr lang="en-US" dirty="0"/>
          </a:p>
        </p:txBody>
      </p:sp>
      <p:sp>
        <p:nvSpPr>
          <p:cNvPr id="3" name="Content Placeholder 2"/>
          <p:cNvSpPr>
            <a:spLocks noGrp="1"/>
          </p:cNvSpPr>
          <p:nvPr>
            <p:ph idx="1"/>
          </p:nvPr>
        </p:nvSpPr>
        <p:spPr>
          <a:xfrm>
            <a:off x="1" y="1879613"/>
            <a:ext cx="9021249" cy="4776594"/>
          </a:xfrm>
        </p:spPr>
        <p:txBody>
          <a:bodyPr>
            <a:normAutofit/>
          </a:bodyPr>
          <a:lstStyle/>
          <a:p>
            <a:r>
              <a:rPr lang="en-US" dirty="0" smtClean="0"/>
              <a:t>System recognizes diagram ontology in essays </a:t>
            </a:r>
          </a:p>
          <a:p>
            <a:r>
              <a:rPr lang="en-US" dirty="0" smtClean="0"/>
              <a:t>System scores essays using recognized ontology </a:t>
            </a:r>
          </a:p>
          <a:p>
            <a:pPr marL="457200" lvl="1" indent="0">
              <a:buNone/>
            </a:pPr>
            <a:endParaRPr lang="en-US" b="1" dirty="0">
              <a:solidFill>
                <a:srgbClr val="0000FF"/>
              </a:solidFill>
            </a:endParaRPr>
          </a:p>
          <a:p>
            <a:r>
              <a:rPr lang="en-US" dirty="0" smtClean="0">
                <a:solidFill>
                  <a:srgbClr val="0000FF"/>
                </a:solidFill>
              </a:rPr>
              <a:t>What corpus resources do we need?</a:t>
            </a:r>
            <a:endParaRPr lang="en-US" dirty="0">
              <a:solidFill>
                <a:srgbClr val="0000FF"/>
              </a:solidFill>
            </a:endParaRPr>
          </a:p>
          <a:p>
            <a:r>
              <a:rPr lang="en-US" dirty="0" smtClean="0">
                <a:solidFill>
                  <a:srgbClr val="0000FF"/>
                </a:solidFill>
              </a:rPr>
              <a:t>How do we evaluate them?</a:t>
            </a:r>
            <a:endParaRPr lang="en-US" dirty="0"/>
          </a:p>
        </p:txBody>
      </p:sp>
    </p:spTree>
    <p:extLst>
      <p:ext uri="{BB962C8B-B14F-4D97-AF65-F5344CB8AC3E}">
        <p14:creationId xmlns:p14="http://schemas.microsoft.com/office/powerpoint/2010/main" xmlns="" val="12881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dirty="0" smtClean="0"/>
              <a:t>Ontology-Based Argument Mining and Automatic Essay Scoring</a:t>
            </a:r>
            <a:br>
              <a:rPr lang="en-US" dirty="0" smtClean="0"/>
            </a:br>
            <a:r>
              <a:rPr lang="en-US" sz="4000" dirty="0" smtClean="0"/>
              <a:t>[Ong, Litman, Brusilovsky, 2014]</a:t>
            </a:r>
            <a:endParaRPr lang="en-US" dirty="0"/>
          </a:p>
        </p:txBody>
      </p:sp>
      <p:sp>
        <p:nvSpPr>
          <p:cNvPr id="3" name="Content Placeholder 2"/>
          <p:cNvSpPr>
            <a:spLocks noGrp="1"/>
          </p:cNvSpPr>
          <p:nvPr>
            <p:ph idx="1"/>
          </p:nvPr>
        </p:nvSpPr>
        <p:spPr>
          <a:xfrm>
            <a:off x="1" y="1879613"/>
            <a:ext cx="9143999" cy="4776594"/>
          </a:xfrm>
        </p:spPr>
        <p:txBody>
          <a:bodyPr>
            <a:normAutofit/>
          </a:bodyPr>
          <a:lstStyle/>
          <a:p>
            <a:r>
              <a:rPr lang="en-US" dirty="0" smtClean="0"/>
              <a:t>System recognizes diagram ontology in essays </a:t>
            </a:r>
          </a:p>
          <a:p>
            <a:r>
              <a:rPr lang="en-US" dirty="0" smtClean="0"/>
              <a:t>System scores essays using recognized ontology </a:t>
            </a:r>
          </a:p>
          <a:p>
            <a:endParaRPr lang="en-US" dirty="0" smtClean="0"/>
          </a:p>
          <a:p>
            <a:r>
              <a:rPr lang="en-US" dirty="0" smtClean="0">
                <a:solidFill>
                  <a:srgbClr val="0000FF"/>
                </a:solidFill>
              </a:rPr>
              <a:t>How can we evaluate argument mining technology?</a:t>
            </a:r>
          </a:p>
          <a:p>
            <a:pPr lvl="1"/>
            <a:r>
              <a:rPr lang="en-US" dirty="0" smtClean="0">
                <a:solidFill>
                  <a:srgbClr val="0000FF"/>
                </a:solidFill>
              </a:rPr>
              <a:t>Intrinsic</a:t>
            </a:r>
          </a:p>
          <a:p>
            <a:pPr lvl="1"/>
            <a:r>
              <a:rPr lang="en-US" dirty="0" smtClean="0">
                <a:solidFill>
                  <a:srgbClr val="0000FF"/>
                </a:solidFill>
              </a:rPr>
              <a:t>Extrinsic</a:t>
            </a:r>
          </a:p>
          <a:p>
            <a:pPr lvl="1"/>
            <a:endParaRPr lang="en-US" b="1" dirty="0">
              <a:solidFill>
                <a:srgbClr val="0000FF"/>
              </a:solidFill>
            </a:endParaRPr>
          </a:p>
        </p:txBody>
      </p:sp>
    </p:spTree>
    <p:extLst>
      <p:ext uri="{BB962C8B-B14F-4D97-AF65-F5344CB8AC3E}">
        <p14:creationId xmlns:p14="http://schemas.microsoft.com/office/powerpoint/2010/main" xmlns="" val="34554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1" y="95053"/>
            <a:ext cx="2289561" cy="1143000"/>
          </a:xfrm>
        </p:spPr>
        <p:txBody>
          <a:bodyPr>
            <a:noAutofit/>
          </a:bodyPr>
          <a:lstStyle/>
          <a:p>
            <a:r>
              <a:rPr lang="en-US" sz="3200" dirty="0" smtClean="0"/>
              <a:t>Our</a:t>
            </a:r>
            <a:br>
              <a:rPr lang="en-US" sz="3200" dirty="0" smtClean="0"/>
            </a:br>
            <a:r>
              <a:rPr lang="en-US" sz="3200" dirty="0" smtClean="0"/>
              <a:t>Argument</a:t>
            </a:r>
            <a:br>
              <a:rPr lang="en-US" sz="3200" dirty="0" smtClean="0"/>
            </a:br>
            <a:r>
              <a:rPr lang="en-US" sz="3200" dirty="0" smtClean="0"/>
              <a:t>Mining I/O</a:t>
            </a:r>
            <a:endParaRPr lang="en-US"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253300" y="-10496"/>
            <a:ext cx="6890700" cy="6868496"/>
          </a:xfrm>
        </p:spPr>
      </p:pic>
      <p:cxnSp>
        <p:nvCxnSpPr>
          <p:cNvPr id="6" name="Straight Arrow Connector 5"/>
          <p:cNvCxnSpPr/>
          <p:nvPr/>
        </p:nvCxnSpPr>
        <p:spPr>
          <a:xfrm flipV="1">
            <a:off x="1787578" y="457200"/>
            <a:ext cx="2251022" cy="1371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787578" y="838200"/>
            <a:ext cx="2251022" cy="1219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1600200"/>
            <a:ext cx="1694695" cy="2031325"/>
          </a:xfrm>
          <a:prstGeom prst="rect">
            <a:avLst/>
          </a:prstGeom>
          <a:noFill/>
        </p:spPr>
        <p:txBody>
          <a:bodyPr wrap="none" rtlCol="0">
            <a:spAutoFit/>
          </a:bodyPr>
          <a:lstStyle/>
          <a:p>
            <a:r>
              <a:rPr lang="en-US" dirty="0" smtClean="0"/>
              <a:t>Current Study •</a:t>
            </a:r>
          </a:p>
          <a:p>
            <a:r>
              <a:rPr lang="en-US" dirty="0" smtClean="0"/>
              <a:t>Claim                •</a:t>
            </a:r>
          </a:p>
          <a:p>
            <a:r>
              <a:rPr lang="en-US" dirty="0" smtClean="0"/>
              <a:t>Citation            •</a:t>
            </a:r>
          </a:p>
          <a:p>
            <a:r>
              <a:rPr lang="en-US" dirty="0" smtClean="0"/>
              <a:t>Hypothesis      •</a:t>
            </a:r>
          </a:p>
          <a:p>
            <a:r>
              <a:rPr lang="en-US" dirty="0" smtClean="0"/>
              <a:t>Supports          •</a:t>
            </a:r>
          </a:p>
          <a:p>
            <a:r>
              <a:rPr lang="en-US" dirty="0" smtClean="0"/>
              <a:t>Opposes</a:t>
            </a:r>
            <a:r>
              <a:rPr lang="en-US" dirty="0"/>
              <a:t> </a:t>
            </a:r>
            <a:r>
              <a:rPr lang="en-US" dirty="0" smtClean="0"/>
              <a:t>          •</a:t>
            </a:r>
          </a:p>
          <a:p>
            <a:endParaRPr lang="en-US" dirty="0"/>
          </a:p>
        </p:txBody>
      </p:sp>
      <p:cxnSp>
        <p:nvCxnSpPr>
          <p:cNvPr id="13" name="Straight Arrow Connector 12"/>
          <p:cNvCxnSpPr/>
          <p:nvPr/>
        </p:nvCxnSpPr>
        <p:spPr>
          <a:xfrm>
            <a:off x="1787578" y="2057400"/>
            <a:ext cx="1717622" cy="2514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787578" y="2133600"/>
            <a:ext cx="2174822"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798972" y="2362200"/>
            <a:ext cx="3992228" cy="2286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774759" y="2362200"/>
            <a:ext cx="4778441" cy="2667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787578" y="2619286"/>
            <a:ext cx="1260422" cy="10383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798972" y="2619286"/>
            <a:ext cx="6430628" cy="34767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774759" y="2619286"/>
            <a:ext cx="5540441" cy="11907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804669" y="2857500"/>
            <a:ext cx="3300731" cy="12573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804669" y="3157671"/>
            <a:ext cx="3834131" cy="24049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AFEA5634-FFC7-487C-A394-545C55E5700E}" type="slidenum">
              <a:rPr lang="en-US" smtClean="0"/>
              <a:pPr/>
              <a:t>107</a:t>
            </a:fld>
            <a:endParaRPr lang="en-US" dirty="0"/>
          </a:p>
        </p:txBody>
      </p:sp>
    </p:spTree>
    <p:extLst>
      <p:ext uri="{BB962C8B-B14F-4D97-AF65-F5344CB8AC3E}">
        <p14:creationId xmlns:p14="http://schemas.microsoft.com/office/powerpoint/2010/main" xmlns="" val="278423239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120" y="0"/>
            <a:ext cx="8229600" cy="1143000"/>
          </a:xfrm>
        </p:spPr>
        <p:txBody>
          <a:bodyPr/>
          <a:lstStyle/>
          <a:p>
            <a:r>
              <a:rPr lang="en-US" dirty="0" smtClean="0"/>
              <a:t>Essay Processing Pipeline</a:t>
            </a:r>
            <a:endParaRPr lang="en-US" dirty="0"/>
          </a:p>
        </p:txBody>
      </p:sp>
      <p:sp>
        <p:nvSpPr>
          <p:cNvPr id="3" name="Content Placeholder 2"/>
          <p:cNvSpPr>
            <a:spLocks noGrp="1"/>
          </p:cNvSpPr>
          <p:nvPr>
            <p:ph idx="1"/>
          </p:nvPr>
        </p:nvSpPr>
        <p:spPr>
          <a:xfrm>
            <a:off x="216242" y="1143000"/>
            <a:ext cx="8775357" cy="5715000"/>
          </a:xfrm>
        </p:spPr>
        <p:txBody>
          <a:bodyPr>
            <a:normAutofit/>
          </a:bodyPr>
          <a:lstStyle/>
          <a:p>
            <a:pPr marL="514350" indent="-514350">
              <a:buFont typeface="+mj-lt"/>
              <a:buAutoNum type="arabicPeriod"/>
            </a:pPr>
            <a:r>
              <a:rPr lang="en-US" dirty="0" smtClean="0"/>
              <a:t>Discourse Processing</a:t>
            </a:r>
          </a:p>
          <a:p>
            <a:pPr lvl="1"/>
            <a:r>
              <a:rPr lang="en-US" dirty="0"/>
              <a:t>T</a:t>
            </a:r>
            <a:r>
              <a:rPr lang="en-US" dirty="0" smtClean="0"/>
              <a:t>ag essays with discourse connectives software</a:t>
            </a:r>
          </a:p>
          <a:p>
            <a:pPr lvl="1"/>
            <a:endParaRPr lang="en-US" dirty="0" smtClean="0"/>
          </a:p>
          <a:p>
            <a:pPr marL="514350" indent="-514350">
              <a:buFont typeface="+mj-lt"/>
              <a:buAutoNum type="arabicPeriod"/>
            </a:pPr>
            <a:r>
              <a:rPr lang="en-US" dirty="0" smtClean="0"/>
              <a:t>Argument Ontology Mining </a:t>
            </a:r>
          </a:p>
          <a:p>
            <a:pPr lvl="1"/>
            <a:r>
              <a:rPr lang="en-US" dirty="0" smtClean="0"/>
              <a:t>Tag essays with diagram ontology elements</a:t>
            </a:r>
          </a:p>
          <a:p>
            <a:pPr lvl="2"/>
            <a:r>
              <a:rPr lang="en-US" dirty="0" smtClean="0"/>
              <a:t>Rule-based algorithm</a:t>
            </a:r>
          </a:p>
          <a:p>
            <a:pPr marL="971550" lvl="1" indent="-514350">
              <a:buFont typeface="+mj-lt"/>
              <a:buAutoNum type="arabicPeriod"/>
            </a:pPr>
            <a:endParaRPr lang="en-US" dirty="0" smtClean="0"/>
          </a:p>
          <a:p>
            <a:pPr marL="514350" indent="-514350">
              <a:buFont typeface="+mj-lt"/>
              <a:buAutoNum type="arabicPeriod"/>
            </a:pPr>
            <a:r>
              <a:rPr lang="en-US" dirty="0" smtClean="0"/>
              <a:t>Ontology-Based Scoring</a:t>
            </a:r>
          </a:p>
          <a:p>
            <a:pPr lvl="1"/>
            <a:r>
              <a:rPr lang="en-US" dirty="0" smtClean="0"/>
              <a:t>Use the mined argument to score the essays</a:t>
            </a:r>
          </a:p>
          <a:p>
            <a:pPr lvl="2"/>
            <a:r>
              <a:rPr lang="en-US" dirty="0" smtClean="0"/>
              <a:t>Rule-based algorithm</a:t>
            </a:r>
            <a:endParaRPr lang="en-US" dirty="0"/>
          </a:p>
        </p:txBody>
      </p:sp>
    </p:spTree>
    <p:extLst>
      <p:ext uri="{BB962C8B-B14F-4D97-AF65-F5344CB8AC3E}">
        <p14:creationId xmlns:p14="http://schemas.microsoft.com/office/powerpoint/2010/main" xmlns="" val="82275243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Extrinsic Evaluation</a:t>
            </a:r>
            <a:endParaRPr lang="en-US" dirty="0"/>
          </a:p>
        </p:txBody>
      </p:sp>
      <p:sp>
        <p:nvSpPr>
          <p:cNvPr id="3" name="Content Placeholder 2"/>
          <p:cNvSpPr>
            <a:spLocks noGrp="1"/>
          </p:cNvSpPr>
          <p:nvPr>
            <p:ph idx="1"/>
          </p:nvPr>
        </p:nvSpPr>
        <p:spPr>
          <a:xfrm>
            <a:off x="214488" y="1618368"/>
            <a:ext cx="8777111" cy="4525963"/>
          </a:xfrm>
        </p:spPr>
        <p:txBody>
          <a:bodyPr>
            <a:normAutofit/>
          </a:bodyPr>
          <a:lstStyle/>
          <a:p>
            <a:r>
              <a:rPr lang="en-US" dirty="0" smtClean="0"/>
              <a:t>Do automatically </a:t>
            </a:r>
            <a:r>
              <a:rPr lang="en-US" dirty="0"/>
              <a:t>generated scores </a:t>
            </a:r>
            <a:r>
              <a:rPr lang="en-US" dirty="0" smtClean="0"/>
              <a:t>correlate </a:t>
            </a:r>
            <a:r>
              <a:rPr lang="en-US" dirty="0"/>
              <a:t>with expert </a:t>
            </a:r>
            <a:r>
              <a:rPr lang="en-US" dirty="0" smtClean="0"/>
              <a:t>scores ?</a:t>
            </a:r>
          </a:p>
          <a:p>
            <a:pPr lvl="1"/>
            <a:r>
              <a:rPr lang="en-US" dirty="0" smtClean="0"/>
              <a:t>Yes, for ranking: number of automatically generated tags for diagram elements are positively correlated with expert score</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AFEA5634-FFC7-487C-A394-545C55E5700E}" type="slidenum">
              <a:rPr lang="en-US" smtClean="0"/>
              <a:pPr/>
              <a:t>109</a:t>
            </a:fld>
            <a:endParaRPr lang="en-US" dirty="0"/>
          </a:p>
        </p:txBody>
      </p:sp>
    </p:spTree>
    <p:extLst>
      <p:ext uri="{BB962C8B-B14F-4D97-AF65-F5344CB8AC3E}">
        <p14:creationId xmlns:p14="http://schemas.microsoft.com/office/powerpoint/2010/main" xmlns="" val="2012697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Administration</a:t>
            </a:r>
          </a:p>
          <a:p>
            <a:r>
              <a:rPr lang="en-US" b="1" dirty="0" smtClean="0"/>
              <a:t>Computational Discourse</a:t>
            </a:r>
            <a:endParaRPr lang="en-US" b="1" dirty="0"/>
          </a:p>
        </p:txBody>
      </p:sp>
    </p:spTree>
    <p:extLst>
      <p:ext uri="{BB962C8B-B14F-4D97-AF65-F5344CB8AC3E}">
        <p14:creationId xmlns:p14="http://schemas.microsoft.com/office/powerpoint/2010/main" xmlns="" val="177975109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Argument Mining Directions</a:t>
            </a:r>
            <a:endParaRPr lang="en-US" sz="4000" dirty="0"/>
          </a:p>
        </p:txBody>
      </p:sp>
      <p:sp>
        <p:nvSpPr>
          <p:cNvPr id="3" name="Content Placeholder 2"/>
          <p:cNvSpPr>
            <a:spLocks noGrp="1"/>
          </p:cNvSpPr>
          <p:nvPr>
            <p:ph idx="1"/>
          </p:nvPr>
        </p:nvSpPr>
        <p:spPr>
          <a:xfrm>
            <a:off x="76200" y="1308424"/>
            <a:ext cx="9067800" cy="5549576"/>
          </a:xfrm>
        </p:spPr>
        <p:txBody>
          <a:bodyPr>
            <a:normAutofit/>
          </a:bodyPr>
          <a:lstStyle/>
          <a:p>
            <a:pPr marL="0" indent="0">
              <a:buNone/>
            </a:pPr>
            <a:endParaRPr lang="en-US" dirty="0" smtClean="0"/>
          </a:p>
          <a:p>
            <a:r>
              <a:rPr lang="en-US" dirty="0"/>
              <a:t>More discourse </a:t>
            </a:r>
            <a:r>
              <a:rPr lang="en-US" dirty="0" smtClean="0"/>
              <a:t>(</a:t>
            </a:r>
            <a:r>
              <a:rPr lang="en-US" dirty="0"/>
              <a:t>e.g. PDTB, </a:t>
            </a:r>
            <a:r>
              <a:rPr lang="en-US" dirty="0" smtClean="0"/>
              <a:t>RST parsers)</a:t>
            </a:r>
          </a:p>
          <a:p>
            <a:endParaRPr lang="en-US" dirty="0"/>
          </a:p>
          <a:p>
            <a:r>
              <a:rPr lang="en-US" dirty="0" smtClean="0"/>
              <a:t>Intrinsic evaluation </a:t>
            </a:r>
          </a:p>
          <a:p>
            <a:pPr lvl="1"/>
            <a:r>
              <a:rPr lang="en-US" dirty="0" smtClean="0"/>
              <a:t>1533 annotated sentences from 60 essays </a:t>
            </a:r>
          </a:p>
          <a:p>
            <a:pPr marL="457200" lvl="1" indent="0">
              <a:buNone/>
            </a:pPr>
            <a:endParaRPr lang="en-US" dirty="0" smtClean="0"/>
          </a:p>
        </p:txBody>
      </p:sp>
    </p:spTree>
    <p:extLst>
      <p:ext uri="{BB962C8B-B14F-4D97-AF65-F5344CB8AC3E}">
        <p14:creationId xmlns:p14="http://schemas.microsoft.com/office/powerpoint/2010/main" xmlns="" val="31235718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8" name="Trapezoid 17"/>
          <p:cNvSpPr/>
          <p:nvPr/>
        </p:nvSpPr>
        <p:spPr>
          <a:xfrm>
            <a:off x="7339999" y="4205571"/>
            <a:ext cx="1633160" cy="897509"/>
          </a:xfrm>
          <a:prstGeom prst="trapezoid">
            <a:avLst/>
          </a:prstGeom>
          <a:solidFill>
            <a:schemeClr val="accent1">
              <a:alpha val="51000"/>
            </a:schemeClr>
          </a:solidFill>
          <a:ln>
            <a:solidFill>
              <a:srgbClr val="5D96C5"/>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solidFill>
                  <a:schemeClr val="accent2">
                    <a:lumMod val="75000"/>
                  </a:schemeClr>
                </a:solidFill>
              </a:rPr>
              <a:t>AI: Guides reviewing</a:t>
            </a:r>
          </a:p>
        </p:txBody>
      </p:sp>
      <p:cxnSp>
        <p:nvCxnSpPr>
          <p:cNvPr id="34" name="Curved Connector 19"/>
          <p:cNvCxnSpPr>
            <a:stCxn id="18" idx="1"/>
            <a:endCxn id="9" idx="6"/>
          </p:cNvCxnSpPr>
          <p:nvPr/>
        </p:nvCxnSpPr>
        <p:spPr>
          <a:xfrm rot="10800000" flipV="1">
            <a:off x="6356964" y="4654325"/>
            <a:ext cx="1095224" cy="239213"/>
          </a:xfrm>
          <a:prstGeom prst="curvedConnector3">
            <a:avLst>
              <a:gd name="adj1" fmla="val 50000"/>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a:solidFill>
                  <a:schemeClr val="accent6">
                    <a:lumMod val="50000"/>
                  </a:schemeClr>
                </a:solidFill>
              </a:rPr>
              <a:t>ArgumentPeer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Schunn  </a:t>
            </a:r>
            <a:endParaRPr lang="en-US" dirty="0">
              <a:solidFill>
                <a:schemeClr val="tx1"/>
              </a:solidFill>
            </a:endParaRPr>
          </a:p>
        </p:txBody>
      </p:sp>
    </p:spTree>
    <p:extLst>
      <p:ext uri="{BB962C8B-B14F-4D97-AF65-F5344CB8AC3E}">
        <p14:creationId xmlns:p14="http://schemas.microsoft.com/office/powerpoint/2010/main" xmlns="" val="191325795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smtClean="0">
                <a:ea typeface="ＭＳ Ｐゴシック" charset="-128"/>
              </a:rPr>
              <a:t>SWoRD: A web-based peer review system</a:t>
            </a:r>
            <a:br>
              <a:rPr lang="en-US" dirty="0" smtClean="0">
                <a:ea typeface="ＭＳ Ｐゴシック" charset="-128"/>
              </a:rPr>
            </a:br>
            <a:r>
              <a:rPr lang="en-US" sz="4000" dirty="0" smtClean="0">
                <a:ea typeface="ＭＳ Ｐゴシック" charset="-128"/>
              </a:rPr>
              <a:t>[Cho &amp; Schunn, 2007]</a:t>
            </a:r>
          </a:p>
        </p:txBody>
      </p:sp>
      <p:sp>
        <p:nvSpPr>
          <p:cNvPr id="9218" name="Content Placeholder 2"/>
          <p:cNvSpPr>
            <a:spLocks noGrp="1"/>
          </p:cNvSpPr>
          <p:nvPr>
            <p:ph idx="1"/>
          </p:nvPr>
        </p:nvSpPr>
        <p:spPr>
          <a:xfrm>
            <a:off x="76200" y="1760148"/>
            <a:ext cx="8991600" cy="4979963"/>
          </a:xfrm>
        </p:spPr>
        <p:txBody>
          <a:bodyPr>
            <a:normAutofit/>
          </a:bodyPr>
          <a:lstStyle/>
          <a:p>
            <a:r>
              <a:rPr lang="en-US" dirty="0" smtClean="0">
                <a:ea typeface="ＭＳ Ｐゴシック" charset="-128"/>
              </a:rPr>
              <a:t> Authors submit papers (or diagrams)</a:t>
            </a:r>
          </a:p>
          <a:p>
            <a:r>
              <a:rPr lang="en-US" dirty="0" smtClean="0">
                <a:ea typeface="ＭＳ Ｐゴシック" charset="-128"/>
              </a:rPr>
              <a:t> Peers submit reviews </a:t>
            </a:r>
          </a:p>
          <a:p>
            <a:pPr lvl="1"/>
            <a:r>
              <a:rPr lang="en-US" i="1" dirty="0" smtClean="0">
                <a:ea typeface="ＭＳ Ｐゴシック" charset="-128"/>
              </a:rPr>
              <a:t>Problem:</a:t>
            </a:r>
            <a:r>
              <a:rPr lang="en-US" dirty="0" smtClean="0">
                <a:ea typeface="ＭＳ Ｐゴシック" charset="-128"/>
              </a:rPr>
              <a:t> </a:t>
            </a:r>
            <a:r>
              <a:rPr lang="en-US" dirty="0" smtClean="0">
                <a:solidFill>
                  <a:srgbClr val="FF0000"/>
                </a:solidFill>
              </a:rPr>
              <a:t>no</a:t>
            </a:r>
            <a:r>
              <a:rPr lang="en-US" dirty="0" smtClean="0"/>
              <a:t> </a:t>
            </a:r>
            <a:r>
              <a:rPr lang="en-US" dirty="0" smtClean="0">
                <a:solidFill>
                  <a:srgbClr val="FF0000"/>
                </a:solidFill>
              </a:rPr>
              <a:t>discussion of thesis statements</a:t>
            </a:r>
            <a:r>
              <a:rPr lang="en-US" dirty="0" smtClean="0"/>
              <a:t> </a:t>
            </a:r>
            <a:endParaRPr lang="en-US" sz="2000" i="1" dirty="0" smtClean="0"/>
          </a:p>
          <a:p>
            <a:pPr lvl="1"/>
            <a:r>
              <a:rPr lang="en-US" i="1" dirty="0" smtClean="0"/>
              <a:t>Our Approach:  </a:t>
            </a:r>
            <a:r>
              <a:rPr lang="en-US" dirty="0"/>
              <a:t>d</a:t>
            </a:r>
            <a:r>
              <a:rPr lang="en-US" dirty="0" smtClean="0"/>
              <a:t>etect and scaffold</a:t>
            </a:r>
          </a:p>
          <a:p>
            <a:pPr lvl="1"/>
            <a:endParaRPr lang="en-US" dirty="0" smtClean="0"/>
          </a:p>
          <a:p>
            <a:pPr lvl="1"/>
            <a:endParaRPr lang="en-US" sz="2000" dirty="0" smtClean="0">
              <a:ea typeface="ＭＳ Ｐゴシック" charset="-128"/>
            </a:endParaRPr>
          </a:p>
        </p:txBody>
      </p:sp>
    </p:spTree>
    <p:extLst>
      <p:ext uri="{BB962C8B-B14F-4D97-AF65-F5344CB8AC3E}">
        <p14:creationId xmlns:p14="http://schemas.microsoft.com/office/powerpoint/2010/main" xmlns="" val="191551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sz="4000" dirty="0" smtClean="0"/>
              <a:t>Identifying Thesis and Conclusion Statements in Student Essays to Scaffold Peer Review</a:t>
            </a:r>
            <a:br>
              <a:rPr lang="en-US" sz="4000" dirty="0" smtClean="0"/>
            </a:br>
            <a:r>
              <a:rPr lang="en-US" sz="4000" dirty="0" smtClean="0"/>
              <a:t>[Falakmasir, Ashley, Schunn, Litman 2014]</a:t>
            </a:r>
            <a:endParaRPr lang="en-US" dirty="0"/>
          </a:p>
        </p:txBody>
      </p:sp>
      <p:sp>
        <p:nvSpPr>
          <p:cNvPr id="3" name="Content Placeholder 2"/>
          <p:cNvSpPr>
            <a:spLocks noGrp="1"/>
          </p:cNvSpPr>
          <p:nvPr>
            <p:ph idx="1"/>
          </p:nvPr>
        </p:nvSpPr>
        <p:spPr>
          <a:xfrm>
            <a:off x="0" y="2081406"/>
            <a:ext cx="9021249" cy="4776594"/>
          </a:xfrm>
        </p:spPr>
        <p:txBody>
          <a:bodyPr>
            <a:normAutofit/>
          </a:bodyPr>
          <a:lstStyle/>
          <a:p>
            <a:r>
              <a:rPr lang="en-US" dirty="0"/>
              <a:t>Can </a:t>
            </a:r>
            <a:r>
              <a:rPr lang="en-US" dirty="0" smtClean="0"/>
              <a:t>natural language processing (NLP) detect </a:t>
            </a:r>
            <a:r>
              <a:rPr lang="en-US" dirty="0"/>
              <a:t>presence/absence of thesis and conclusion sentences in </a:t>
            </a:r>
            <a:r>
              <a:rPr lang="en-US" dirty="0" smtClean="0"/>
              <a:t>essays </a:t>
            </a:r>
            <a:r>
              <a:rPr lang="en-US" dirty="0"/>
              <a:t>in order to guide peer </a:t>
            </a:r>
            <a:r>
              <a:rPr lang="en-US" dirty="0" smtClean="0"/>
              <a:t>review?</a:t>
            </a:r>
            <a:endParaRPr lang="ar-IQ" dirty="0"/>
          </a:p>
          <a:p>
            <a:pPr marL="514350" indent="-51435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xmlns="" val="248863757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sz="4000" dirty="0" smtClean="0"/>
              <a:t>Identifying Thesis and Conclusion Statements in Student Essays to Scaffold Peer Review</a:t>
            </a:r>
            <a:br>
              <a:rPr lang="en-US" sz="4000" dirty="0" smtClean="0"/>
            </a:br>
            <a:r>
              <a:rPr lang="en-US" sz="4000" dirty="0" smtClean="0"/>
              <a:t>[Falakmasir, Ashley, Schunn, Litman 2014]</a:t>
            </a:r>
            <a:endParaRPr lang="en-US" dirty="0"/>
          </a:p>
        </p:txBody>
      </p:sp>
      <p:sp>
        <p:nvSpPr>
          <p:cNvPr id="3" name="Content Placeholder 2"/>
          <p:cNvSpPr>
            <a:spLocks noGrp="1"/>
          </p:cNvSpPr>
          <p:nvPr>
            <p:ph idx="1"/>
          </p:nvPr>
        </p:nvSpPr>
        <p:spPr>
          <a:xfrm>
            <a:off x="0" y="2081406"/>
            <a:ext cx="9021249" cy="4776594"/>
          </a:xfrm>
        </p:spPr>
        <p:txBody>
          <a:bodyPr>
            <a:normAutofit/>
          </a:bodyPr>
          <a:lstStyle/>
          <a:p>
            <a:r>
              <a:rPr lang="en-US" dirty="0"/>
              <a:t>Can </a:t>
            </a:r>
            <a:r>
              <a:rPr lang="en-US" dirty="0" smtClean="0"/>
              <a:t>natural language processing (NLP) detect </a:t>
            </a:r>
            <a:r>
              <a:rPr lang="en-US" dirty="0"/>
              <a:t>presence/absence of thesis and conclusion sentences in </a:t>
            </a:r>
            <a:r>
              <a:rPr lang="en-US" dirty="0" smtClean="0"/>
              <a:t>essays </a:t>
            </a:r>
            <a:r>
              <a:rPr lang="en-US" dirty="0"/>
              <a:t>in order to guide peer </a:t>
            </a:r>
            <a:r>
              <a:rPr lang="en-US" dirty="0" smtClean="0"/>
              <a:t>review?</a:t>
            </a:r>
            <a:endParaRPr lang="ar-IQ" dirty="0"/>
          </a:p>
          <a:p>
            <a:pPr marL="514350" indent="-514350">
              <a:buFont typeface="+mj-lt"/>
              <a:buAutoNum type="arabicPeriod"/>
            </a:pPr>
            <a:endParaRPr lang="en-US" dirty="0"/>
          </a:p>
          <a:p>
            <a:r>
              <a:rPr lang="en-US" dirty="0">
                <a:solidFill>
                  <a:srgbClr val="0000FF"/>
                </a:solidFill>
              </a:rPr>
              <a:t>How can we formalize this research in terms of </a:t>
            </a:r>
            <a:r>
              <a:rPr lang="en-US" dirty="0" smtClean="0">
                <a:solidFill>
                  <a:srgbClr val="0000FF"/>
                </a:solidFill>
              </a:rPr>
              <a:t>computational discourse?</a:t>
            </a:r>
            <a:endParaRPr lang="en-US" dirty="0">
              <a:solidFill>
                <a:srgbClr val="0000FF"/>
              </a:solidFill>
            </a:endParaRPr>
          </a:p>
          <a:p>
            <a:pPr marL="0" indent="0">
              <a:buNone/>
            </a:pPr>
            <a:endParaRPr lang="en-US" dirty="0"/>
          </a:p>
        </p:txBody>
      </p:sp>
    </p:spTree>
    <p:extLst>
      <p:ext uri="{BB962C8B-B14F-4D97-AF65-F5344CB8AC3E}">
        <p14:creationId xmlns:p14="http://schemas.microsoft.com/office/powerpoint/2010/main" xmlns="" val="35577213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sz="4000" dirty="0" smtClean="0"/>
              <a:t>Identifying Thesis and Conclusion Statements in Student Essays to Scaffold Peer Review</a:t>
            </a:r>
            <a:br>
              <a:rPr lang="en-US" sz="4000" dirty="0" smtClean="0"/>
            </a:br>
            <a:r>
              <a:rPr lang="en-US" sz="4000" dirty="0" smtClean="0"/>
              <a:t>[Falakmasir, Ashley, Schunn, Litman 2014]</a:t>
            </a:r>
            <a:endParaRPr lang="en-US" dirty="0"/>
          </a:p>
        </p:txBody>
      </p:sp>
      <p:sp>
        <p:nvSpPr>
          <p:cNvPr id="3" name="Content Placeholder 2"/>
          <p:cNvSpPr>
            <a:spLocks noGrp="1"/>
          </p:cNvSpPr>
          <p:nvPr>
            <p:ph idx="1"/>
          </p:nvPr>
        </p:nvSpPr>
        <p:spPr>
          <a:xfrm>
            <a:off x="0" y="2081406"/>
            <a:ext cx="9021249" cy="4776594"/>
          </a:xfrm>
        </p:spPr>
        <p:txBody>
          <a:bodyPr>
            <a:normAutofit/>
          </a:bodyPr>
          <a:lstStyle/>
          <a:p>
            <a:r>
              <a:rPr lang="en-US" dirty="0"/>
              <a:t>Can </a:t>
            </a:r>
            <a:r>
              <a:rPr lang="en-US" dirty="0" smtClean="0"/>
              <a:t>natural language processing (NLP) detect </a:t>
            </a:r>
            <a:r>
              <a:rPr lang="en-US" dirty="0"/>
              <a:t>presence/absence of thesis and conclusion sentences in </a:t>
            </a:r>
            <a:r>
              <a:rPr lang="en-US" dirty="0" smtClean="0"/>
              <a:t>essays </a:t>
            </a:r>
            <a:r>
              <a:rPr lang="en-US" dirty="0"/>
              <a:t>in order to guide peer </a:t>
            </a:r>
            <a:r>
              <a:rPr lang="en-US" dirty="0" smtClean="0"/>
              <a:t>review?</a:t>
            </a:r>
            <a:endParaRPr lang="ar-IQ" dirty="0"/>
          </a:p>
          <a:p>
            <a:pPr marL="514350" indent="-514350">
              <a:buFont typeface="+mj-lt"/>
              <a:buAutoNum type="arabicPeriod"/>
            </a:pPr>
            <a:endParaRPr lang="en-US" dirty="0"/>
          </a:p>
          <a:p>
            <a:r>
              <a:rPr lang="en-US" dirty="0">
                <a:solidFill>
                  <a:srgbClr val="0000FF"/>
                </a:solidFill>
              </a:rPr>
              <a:t>How can we formalize this research in terms of </a:t>
            </a:r>
            <a:r>
              <a:rPr lang="en-US" dirty="0" smtClean="0">
                <a:solidFill>
                  <a:srgbClr val="0000FF"/>
                </a:solidFill>
              </a:rPr>
              <a:t>computational discourse?</a:t>
            </a:r>
            <a:endParaRPr lang="en-US" dirty="0">
              <a:solidFill>
                <a:srgbClr val="0000FF"/>
              </a:solidFill>
            </a:endParaRPr>
          </a:p>
          <a:p>
            <a:pPr lvl="1"/>
            <a:r>
              <a:rPr lang="en-US" dirty="0" smtClean="0">
                <a:solidFill>
                  <a:srgbClr val="0000FF"/>
                </a:solidFill>
              </a:rPr>
              <a:t>Segmentation: </a:t>
            </a:r>
            <a:r>
              <a:rPr lang="en-US" dirty="0" smtClean="0"/>
              <a:t>sentences</a:t>
            </a:r>
            <a:endParaRPr lang="en-US" dirty="0"/>
          </a:p>
          <a:p>
            <a:pPr lvl="1"/>
            <a:r>
              <a:rPr lang="en-US" dirty="0">
                <a:solidFill>
                  <a:srgbClr val="0000FF"/>
                </a:solidFill>
              </a:rPr>
              <a:t>Segment </a:t>
            </a:r>
            <a:r>
              <a:rPr lang="en-US" dirty="0" smtClean="0">
                <a:solidFill>
                  <a:srgbClr val="0000FF"/>
                </a:solidFill>
              </a:rPr>
              <a:t>classification: </a:t>
            </a:r>
            <a:r>
              <a:rPr lang="en-US" dirty="0" smtClean="0"/>
              <a:t>probability of being thesis…</a:t>
            </a:r>
            <a:endParaRPr lang="en-US" dirty="0"/>
          </a:p>
          <a:p>
            <a:pPr marL="0" indent="0">
              <a:buNone/>
            </a:pPr>
            <a:endParaRPr lang="en-US" dirty="0"/>
          </a:p>
        </p:txBody>
      </p:sp>
    </p:spTree>
    <p:extLst>
      <p:ext uri="{BB962C8B-B14F-4D97-AF65-F5344CB8AC3E}">
        <p14:creationId xmlns:p14="http://schemas.microsoft.com/office/powerpoint/2010/main" xmlns="" val="35577213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25" y="274638"/>
            <a:ext cx="8877225" cy="1143000"/>
          </a:xfrm>
        </p:spPr>
        <p:txBody>
          <a:bodyPr>
            <a:normAutofit fontScale="90000"/>
          </a:bodyPr>
          <a:lstStyle/>
          <a:p>
            <a:r>
              <a:rPr lang="en-US" sz="4000" dirty="0" smtClean="0"/>
              <a:t>Identifying Thesis and Conclusion Statements in Student Essays to Scaffold Peer Review</a:t>
            </a:r>
            <a:br>
              <a:rPr lang="en-US" sz="4000" dirty="0" smtClean="0"/>
            </a:br>
            <a:r>
              <a:rPr lang="en-US" sz="4000" dirty="0" smtClean="0"/>
              <a:t>[Falakmasir, Ashley, Schunn, Litman 2014]</a:t>
            </a:r>
            <a:endParaRPr lang="en-US" dirty="0"/>
          </a:p>
        </p:txBody>
      </p:sp>
      <p:sp>
        <p:nvSpPr>
          <p:cNvPr id="3" name="Content Placeholder 2"/>
          <p:cNvSpPr>
            <a:spLocks noGrp="1"/>
          </p:cNvSpPr>
          <p:nvPr>
            <p:ph idx="1"/>
          </p:nvPr>
        </p:nvSpPr>
        <p:spPr>
          <a:xfrm>
            <a:off x="0" y="2081406"/>
            <a:ext cx="9021249" cy="4776594"/>
          </a:xfrm>
        </p:spPr>
        <p:txBody>
          <a:bodyPr>
            <a:normAutofit/>
          </a:bodyPr>
          <a:lstStyle/>
          <a:p>
            <a:r>
              <a:rPr lang="en-US" dirty="0"/>
              <a:t>Can </a:t>
            </a:r>
            <a:r>
              <a:rPr lang="en-US" dirty="0" smtClean="0"/>
              <a:t>natural language processing (NLP) detect </a:t>
            </a:r>
            <a:r>
              <a:rPr lang="en-US" dirty="0"/>
              <a:t>presence/absence of thesis and conclusion sentences in </a:t>
            </a:r>
            <a:r>
              <a:rPr lang="en-US" dirty="0" smtClean="0"/>
              <a:t>essays </a:t>
            </a:r>
            <a:r>
              <a:rPr lang="en-US" dirty="0"/>
              <a:t>in order to guide peer </a:t>
            </a:r>
            <a:r>
              <a:rPr lang="en-US" dirty="0" smtClean="0"/>
              <a:t>review?</a:t>
            </a:r>
          </a:p>
          <a:p>
            <a:r>
              <a:rPr lang="en-US" dirty="0" smtClean="0">
                <a:solidFill>
                  <a:srgbClr val="0000FF"/>
                </a:solidFill>
              </a:rPr>
              <a:t>What </a:t>
            </a:r>
            <a:r>
              <a:rPr lang="en-US" dirty="0">
                <a:solidFill>
                  <a:srgbClr val="0000FF"/>
                </a:solidFill>
              </a:rPr>
              <a:t>corpus resources do we need?</a:t>
            </a:r>
          </a:p>
          <a:p>
            <a:r>
              <a:rPr lang="en-US" dirty="0">
                <a:solidFill>
                  <a:srgbClr val="0000FF"/>
                </a:solidFill>
              </a:rPr>
              <a:t>How do we evaluate them?</a:t>
            </a:r>
          </a:p>
          <a:p>
            <a:r>
              <a:rPr lang="en-US" dirty="0">
                <a:solidFill>
                  <a:srgbClr val="0000FF"/>
                </a:solidFill>
              </a:rPr>
              <a:t>What </a:t>
            </a:r>
            <a:r>
              <a:rPr lang="en-US" dirty="0" smtClean="0">
                <a:solidFill>
                  <a:srgbClr val="0000FF"/>
                </a:solidFill>
              </a:rPr>
              <a:t>NLP/theories </a:t>
            </a:r>
            <a:r>
              <a:rPr lang="en-US" dirty="0">
                <a:solidFill>
                  <a:srgbClr val="0000FF"/>
                </a:solidFill>
              </a:rPr>
              <a:t>tools could we use?</a:t>
            </a:r>
          </a:p>
          <a:p>
            <a:r>
              <a:rPr lang="en-US" dirty="0">
                <a:solidFill>
                  <a:srgbClr val="0000FF"/>
                </a:solidFill>
              </a:rPr>
              <a:t>How does our data or application add constraints?</a:t>
            </a:r>
          </a:p>
          <a:p>
            <a:r>
              <a:rPr lang="en-US" dirty="0">
                <a:solidFill>
                  <a:srgbClr val="0000FF"/>
                </a:solidFill>
              </a:rPr>
              <a:t>How can we do intrinsic or extrinsic evaluations?</a:t>
            </a:r>
            <a:endParaRPr lang="en-US" dirty="0"/>
          </a:p>
          <a:p>
            <a:endParaRPr lang="en-US" dirty="0"/>
          </a:p>
          <a:p>
            <a:pPr marL="0" indent="0">
              <a:buNone/>
            </a:pPr>
            <a:endParaRPr lang="en-US" dirty="0"/>
          </a:p>
        </p:txBody>
      </p:sp>
    </p:spTree>
    <p:extLst>
      <p:ext uri="{BB962C8B-B14F-4D97-AF65-F5344CB8AC3E}">
        <p14:creationId xmlns:p14="http://schemas.microsoft.com/office/powerpoint/2010/main" xmlns="" val="152928649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Features for Machine Learning</a:t>
            </a:r>
            <a:endParaRPr lang="en-US" dirty="0"/>
          </a:p>
        </p:txBody>
      </p:sp>
      <p:sp>
        <p:nvSpPr>
          <p:cNvPr id="4" name="Content Placeholder 3"/>
          <p:cNvSpPr>
            <a:spLocks noGrp="1"/>
          </p:cNvSpPr>
          <p:nvPr>
            <p:ph sz="quarter" idx="4294967295"/>
          </p:nvPr>
        </p:nvSpPr>
        <p:spPr>
          <a:xfrm>
            <a:off x="165100" y="1417638"/>
            <a:ext cx="8704580" cy="4645152"/>
          </a:xfrm>
          <a:prstGeom prst="rect">
            <a:avLst/>
          </a:prstGeom>
        </p:spPr>
        <p:txBody>
          <a:bodyPr>
            <a:normAutofit/>
          </a:bodyPr>
          <a:lstStyle/>
          <a:p>
            <a:r>
              <a:rPr lang="en-US" dirty="0" smtClean="0"/>
              <a:t>3 feature sets inspired by [Burstein et al. 2003]</a:t>
            </a:r>
          </a:p>
          <a:p>
            <a:pPr lvl="1"/>
            <a:r>
              <a:rPr lang="en-US" b="1" dirty="0" smtClean="0"/>
              <a:t>Positional: </a:t>
            </a:r>
            <a:r>
              <a:rPr lang="en-US" dirty="0" smtClean="0"/>
              <a:t>paragraph number, sentence number in the paragraph, type of paragraph (first, body, last)</a:t>
            </a:r>
          </a:p>
          <a:p>
            <a:pPr lvl="1"/>
            <a:r>
              <a:rPr lang="en-US" b="1" dirty="0" smtClean="0"/>
              <a:t>Sentence Level</a:t>
            </a:r>
            <a:r>
              <a:rPr lang="en-US" dirty="0" smtClean="0"/>
              <a:t>: syntactic, semantic, frequent words</a:t>
            </a:r>
          </a:p>
          <a:p>
            <a:pPr lvl="1"/>
            <a:r>
              <a:rPr lang="en-US" b="1" dirty="0" smtClean="0"/>
              <a:t>Essay Level</a:t>
            </a:r>
            <a:r>
              <a:rPr lang="en-US" dirty="0" smtClean="0"/>
              <a:t>: number of keywords among the most frequent words of the essay, number of words overlapping with the assignment prompt, and a sentence importance score based on Rhetorical Structure Theory</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normAutofit/>
          </a:bodyPr>
          <a:lstStyle/>
          <a:p>
            <a:endParaRPr lang="en-US" dirty="0"/>
          </a:p>
        </p:txBody>
      </p:sp>
      <p:sp>
        <p:nvSpPr>
          <p:cNvPr id="7" name="Slide Number Placeholder 6"/>
          <p:cNvSpPr>
            <a:spLocks noGrp="1"/>
          </p:cNvSpPr>
          <p:nvPr>
            <p:ph type="sldNum" sz="quarter" idx="12"/>
          </p:nvPr>
        </p:nvSpPr>
        <p:spPr/>
        <p:txBody>
          <a:bodyPr>
            <a:normAutofit/>
          </a:bodyPr>
          <a:lstStyle/>
          <a:p>
            <a:fld id="{5FFDEB65-E833-9E4A-ABE9-83D1337828E4}" type="slidenum">
              <a:rPr lang="en-US" smtClean="0"/>
              <a:pPr/>
              <a:t>117</a:t>
            </a:fld>
            <a:endParaRPr lang="en-US" dirty="0"/>
          </a:p>
        </p:txBody>
      </p:sp>
    </p:spTree>
    <p:extLst>
      <p:ext uri="{BB962C8B-B14F-4D97-AF65-F5344CB8AC3E}">
        <p14:creationId xmlns:p14="http://schemas.microsoft.com/office/powerpoint/2010/main" xmlns="" val="171596900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Thesis Prediction Model</a:t>
            </a:r>
            <a:endParaRPr lang="en-US" dirty="0"/>
          </a:p>
        </p:txBody>
      </p:sp>
      <p:sp>
        <p:nvSpPr>
          <p:cNvPr id="3" name="Content Placeholder 2"/>
          <p:cNvSpPr>
            <a:spLocks noGrp="1"/>
          </p:cNvSpPr>
          <p:nvPr>
            <p:ph sz="quarter" idx="4294967295"/>
          </p:nvPr>
        </p:nvSpPr>
        <p:spPr>
          <a:xfrm>
            <a:off x="274320" y="1377696"/>
            <a:ext cx="8595360" cy="4937760"/>
          </a:xfrm>
          <a:prstGeom prst="rect">
            <a:avLst/>
          </a:prstGeom>
        </p:spPr>
        <p:txBody>
          <a:bodyPr/>
          <a:lstStyle/>
          <a:p>
            <a:r>
              <a:rPr lang="en-US" dirty="0" smtClean="0"/>
              <a:t>We trained 3 classifiers:</a:t>
            </a:r>
          </a:p>
          <a:p>
            <a:pPr lvl="1"/>
            <a:r>
              <a:rPr lang="en-US" dirty="0" smtClean="0"/>
              <a:t>Naïve Bayes</a:t>
            </a:r>
          </a:p>
          <a:p>
            <a:pPr lvl="1"/>
            <a:r>
              <a:rPr lang="en-US" dirty="0" smtClean="0"/>
              <a:t>Decision Tree</a:t>
            </a:r>
          </a:p>
          <a:p>
            <a:pPr lvl="1"/>
            <a:r>
              <a:rPr lang="en-US" dirty="0" smtClean="0"/>
              <a:t>Support Vector Machine (SVM)</a:t>
            </a:r>
          </a:p>
          <a:p>
            <a:endParaRPr lang="en-US" dirty="0"/>
          </a:p>
        </p:txBody>
      </p:sp>
      <p:pic>
        <p:nvPicPr>
          <p:cNvPr id="4" name="Content Placeholder 5"/>
          <p:cNvPicPr>
            <a:picLocks/>
          </p:cNvPicPr>
          <p:nvPr/>
        </p:nvPicPr>
        <p:blipFill rotWithShape="1">
          <a:blip r:embed="rId3">
            <a:extLst>
              <a:ext uri="{28A0092B-C50C-407E-A947-70E740481C1C}">
                <a14:useLocalDpi xmlns:a14="http://schemas.microsoft.com/office/drawing/2010/main" xmlns="" val="0"/>
              </a:ext>
            </a:extLst>
          </a:blip>
          <a:srcRect l="9279" r="-359" b="3487"/>
          <a:stretch/>
        </p:blipFill>
        <p:spPr bwMode="auto">
          <a:xfrm>
            <a:off x="139700" y="1298448"/>
            <a:ext cx="8729980" cy="5194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xmlns=""/>
            </a:ext>
          </a:extLst>
        </p:spPr>
      </p:pic>
      <p:sp>
        <p:nvSpPr>
          <p:cNvPr id="7" name="Slide Number Placeholder 6"/>
          <p:cNvSpPr>
            <a:spLocks noGrp="1"/>
          </p:cNvSpPr>
          <p:nvPr>
            <p:ph type="sldNum" sz="quarter" idx="12"/>
          </p:nvPr>
        </p:nvSpPr>
        <p:spPr/>
        <p:txBody>
          <a:bodyPr>
            <a:normAutofit/>
          </a:bodyPr>
          <a:lstStyle/>
          <a:p>
            <a:fld id="{5FFDEB65-E833-9E4A-ABE9-83D1337828E4}" type="slidenum">
              <a:rPr lang="en-US" smtClean="0"/>
              <a:pPr/>
              <a:t>118</a:t>
            </a:fld>
            <a:endParaRPr lang="en-US" dirty="0"/>
          </a:p>
        </p:txBody>
      </p:sp>
    </p:spTree>
    <p:extLst>
      <p:ext uri="{BB962C8B-B14F-4D97-AF65-F5344CB8AC3E}">
        <p14:creationId xmlns:p14="http://schemas.microsoft.com/office/powerpoint/2010/main" xmlns="" val="401399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5FFDEB65-E833-9E4A-ABE9-83D1337828E4}" type="slidenum">
              <a:rPr lang="en-US" smtClean="0"/>
              <a:pPr/>
              <a:t>119</a:t>
            </a:fld>
            <a:endParaRPr lang="en-US" dirty="0"/>
          </a:p>
        </p:txBody>
      </p:sp>
      <p:sp>
        <p:nvSpPr>
          <p:cNvPr id="5" name="Title 4"/>
          <p:cNvSpPr>
            <a:spLocks noGrp="1"/>
          </p:cNvSpPr>
          <p:nvPr>
            <p:ph type="title"/>
          </p:nvPr>
        </p:nvSpPr>
        <p:spPr/>
        <p:txBody>
          <a:bodyPr/>
          <a:lstStyle/>
          <a:p>
            <a:r>
              <a:rPr lang="en-US" dirty="0" smtClean="0"/>
              <a:t>Intrinsic Evaluation</a:t>
            </a:r>
            <a:endParaRPr lang="en-US" dirty="0"/>
          </a:p>
        </p:txBody>
      </p:sp>
      <p:sp>
        <p:nvSpPr>
          <p:cNvPr id="6" name="Content Placeholder 5"/>
          <p:cNvSpPr>
            <a:spLocks noGrp="1"/>
          </p:cNvSpPr>
          <p:nvPr>
            <p:ph sz="quarter" idx="4294967295"/>
          </p:nvPr>
        </p:nvSpPr>
        <p:spPr>
          <a:xfrm>
            <a:off x="274320" y="1298448"/>
            <a:ext cx="8595360" cy="4937760"/>
          </a:xfrm>
          <a:prstGeom prst="rect">
            <a:avLst/>
          </a:prstGeom>
        </p:spPr>
        <p:txBody>
          <a:bodyPr>
            <a:normAutofit lnSpcReduction="10000"/>
          </a:bodyPr>
          <a:lstStyle/>
          <a:p>
            <a:pPr marL="0" indent="0">
              <a:buNone/>
            </a:pPr>
            <a:endParaRPr lang="en-US" dirty="0"/>
          </a:p>
          <a:p>
            <a:r>
              <a:rPr lang="en-US" dirty="0" smtClean="0"/>
              <a:t>Unseen </a:t>
            </a:r>
            <a:r>
              <a:rPr lang="en-US" dirty="0"/>
              <a:t>t</a:t>
            </a:r>
            <a:r>
              <a:rPr lang="en-US" dirty="0" smtClean="0"/>
              <a:t>est set</a:t>
            </a:r>
          </a:p>
          <a:p>
            <a:endParaRPr lang="en-US" dirty="0"/>
          </a:p>
          <a:p>
            <a:endParaRPr lang="en-US" dirty="0" smtClean="0"/>
          </a:p>
          <a:p>
            <a:endParaRPr lang="en-US" dirty="0"/>
          </a:p>
          <a:p>
            <a:endParaRPr lang="en-US" dirty="0" smtClean="0"/>
          </a:p>
          <a:p>
            <a:r>
              <a:rPr lang="en-US" dirty="0" smtClean="0"/>
              <a:t>Even with a small training corpus, NLP features can classify core argument segments of essays better than the baseline</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xmlns="" val="2952984463"/>
              </p:ext>
            </p:extLst>
          </p:nvPr>
        </p:nvGraphicFramePr>
        <p:xfrm>
          <a:off x="636998" y="2830525"/>
          <a:ext cx="7857942" cy="1775806"/>
        </p:xfrm>
        <a:graphic>
          <a:graphicData uri="http://schemas.openxmlformats.org/presentationml/2006/ole">
            <p:oleObj spid="_x0000_s2289" name="Document" r:id="rId4" imgW="4479840" imgH="1005480" progId="Word.Document.12">
              <p:embed/>
            </p:oleObj>
          </a:graphicData>
        </a:graphic>
      </p:graphicFrame>
      <p:sp>
        <p:nvSpPr>
          <p:cNvPr id="11" name="Rounded Rectangle 10"/>
          <p:cNvSpPr/>
          <p:nvPr/>
        </p:nvSpPr>
        <p:spPr>
          <a:xfrm>
            <a:off x="4305300" y="3314700"/>
            <a:ext cx="683138" cy="952500"/>
          </a:xfrm>
          <a:prstGeom prst="roundRect">
            <a:avLst>
              <a:gd name="adj" fmla="val 24103"/>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
        <p:nvSpPr>
          <p:cNvPr id="12" name="Rounded Rectangle 11"/>
          <p:cNvSpPr/>
          <p:nvPr/>
        </p:nvSpPr>
        <p:spPr>
          <a:xfrm>
            <a:off x="6019800" y="3314700"/>
            <a:ext cx="683138" cy="952500"/>
          </a:xfrm>
          <a:prstGeom prst="roundRect">
            <a:avLst>
              <a:gd name="adj" fmla="val 24103"/>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
        <p:nvSpPr>
          <p:cNvPr id="13" name="Rounded Rectangle 12"/>
          <p:cNvSpPr/>
          <p:nvPr/>
        </p:nvSpPr>
        <p:spPr>
          <a:xfrm>
            <a:off x="7594600" y="3314700"/>
            <a:ext cx="683138" cy="952500"/>
          </a:xfrm>
          <a:prstGeom prst="roundRect">
            <a:avLst>
              <a:gd name="adj" fmla="val 24103"/>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Tree>
    <p:extLst>
      <p:ext uri="{BB962C8B-B14F-4D97-AF65-F5344CB8AC3E}">
        <p14:creationId xmlns:p14="http://schemas.microsoft.com/office/powerpoint/2010/main" xmlns="" val="3560965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85000" lnSpcReduction="20000"/>
          </a:bodyPr>
          <a:lstStyle/>
          <a:p>
            <a:r>
              <a:rPr lang="en-US" b="1" dirty="0" smtClean="0"/>
              <a:t>Computational Discourse </a:t>
            </a:r>
          </a:p>
          <a:p>
            <a:pPr lvl="2"/>
            <a:r>
              <a:rPr lang="en-US" dirty="0" smtClean="0"/>
              <a:t>Topic and Entity Structures</a:t>
            </a:r>
          </a:p>
          <a:p>
            <a:pPr lvl="2"/>
            <a:r>
              <a:rPr lang="en-US" dirty="0" smtClean="0"/>
              <a:t>Functional structures </a:t>
            </a:r>
          </a:p>
          <a:p>
            <a:pPr lvl="2"/>
            <a:r>
              <a:rPr lang="en-US" dirty="0" smtClean="0"/>
              <a:t>Predicate-argument structures </a:t>
            </a:r>
          </a:p>
          <a:p>
            <a:pPr lvl="2"/>
            <a:r>
              <a:rPr lang="en-US" dirty="0" smtClean="0"/>
              <a:t>Tree-like structures </a:t>
            </a:r>
          </a:p>
          <a:p>
            <a:r>
              <a:rPr lang="en-US" dirty="0" smtClean="0"/>
              <a:t>Resources</a:t>
            </a:r>
          </a:p>
          <a:p>
            <a:pPr lvl="2"/>
            <a:r>
              <a:rPr lang="en-US" dirty="0" smtClean="0"/>
              <a:t>Corpora </a:t>
            </a:r>
          </a:p>
          <a:p>
            <a:pPr lvl="2"/>
            <a:r>
              <a:rPr lang="en-US" dirty="0" smtClean="0"/>
              <a:t>Software </a:t>
            </a:r>
          </a:p>
          <a:p>
            <a:r>
              <a:rPr lang="en-US" dirty="0" smtClean="0"/>
              <a:t>Evaluation</a:t>
            </a:r>
          </a:p>
          <a:p>
            <a:pPr lvl="2"/>
            <a:r>
              <a:rPr lang="en-US" dirty="0" smtClean="0"/>
              <a:t>Intrinsic versus Extrinsic</a:t>
            </a:r>
          </a:p>
          <a:p>
            <a:pPr lvl="2"/>
            <a:r>
              <a:rPr lang="en-US" dirty="0" smtClean="0"/>
              <a:t>Quantitative Metrics</a:t>
            </a:r>
          </a:p>
          <a:p>
            <a:r>
              <a:rPr lang="en-US" dirty="0" smtClean="0"/>
              <a:t>Educational Case Studies</a:t>
            </a:r>
          </a:p>
          <a:p>
            <a:pPr lvl="2"/>
            <a:r>
              <a:rPr lang="en-US" dirty="0" smtClean="0"/>
              <a:t>Teaching Writing with Diagramming and Peer Review</a:t>
            </a:r>
          </a:p>
          <a:p>
            <a:pPr lvl="2"/>
            <a:r>
              <a:rPr lang="en-US" dirty="0"/>
              <a:t>Automated Writing </a:t>
            </a:r>
            <a:r>
              <a:rPr lang="en-US" dirty="0" smtClean="0"/>
              <a:t>Assessment</a:t>
            </a:r>
          </a:p>
          <a:p>
            <a:r>
              <a:rPr lang="en-US" dirty="0" smtClean="0"/>
              <a:t>Looking Forward</a:t>
            </a:r>
            <a:endParaRPr lang="en-US" dirty="0"/>
          </a:p>
        </p:txBody>
      </p:sp>
    </p:spTree>
    <p:extLst>
      <p:ext uri="{BB962C8B-B14F-4D97-AF65-F5344CB8AC3E}">
        <p14:creationId xmlns:p14="http://schemas.microsoft.com/office/powerpoint/2010/main" xmlns="" val="367504380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Extrinsic Evaluation: Impact of Scaffolding During Peer Review</a:t>
            </a:r>
            <a:endParaRPr lang="en-US" dirty="0"/>
          </a:p>
        </p:txBody>
      </p:sp>
      <p:sp>
        <p:nvSpPr>
          <p:cNvPr id="3" name="Content Placeholder 2"/>
          <p:cNvSpPr>
            <a:spLocks noGrp="1"/>
          </p:cNvSpPr>
          <p:nvPr>
            <p:ph idx="1"/>
          </p:nvPr>
        </p:nvSpPr>
        <p:spPr>
          <a:xfrm>
            <a:off x="276225" y="1528755"/>
            <a:ext cx="4343077" cy="788008"/>
          </a:xfrm>
        </p:spPr>
        <p:txBody>
          <a:bodyPr>
            <a:normAutofit/>
          </a:bodyPr>
          <a:lstStyle/>
          <a:p>
            <a:pPr marL="36576" indent="0">
              <a:buNone/>
            </a:pPr>
            <a:r>
              <a:rPr lang="en-US" sz="1800" dirty="0" smtClean="0"/>
              <a:t>When argument mining cannot find a thesis sentence, the first peer review prompt is:</a:t>
            </a:r>
            <a:endParaRPr lang="en-US" sz="1800" dirty="0"/>
          </a:p>
        </p:txBody>
      </p:sp>
      <p:pic>
        <p:nvPicPr>
          <p:cNvPr id="4" name="Content Placeholder 6" descr="CannotFindThesis.png"/>
          <p:cNvPicPr/>
          <p:nvPr/>
        </p:nvPicPr>
        <p:blipFill rotWithShape="1">
          <a:blip r:embed="rId2">
            <a:extLst>
              <a:ext uri="{28A0092B-C50C-407E-A947-70E740481C1C}">
                <a14:useLocalDpi xmlns:a14="http://schemas.microsoft.com/office/drawing/2010/main" xmlns="" val="0"/>
              </a:ext>
            </a:extLst>
          </a:blip>
          <a:srcRect l="-1718" t="17402" r="24413"/>
          <a:stretch/>
        </p:blipFill>
        <p:spPr>
          <a:xfrm>
            <a:off x="276225" y="2339928"/>
            <a:ext cx="4066852" cy="3559993"/>
          </a:xfrm>
          <a:prstGeom prst="rect">
            <a:avLst/>
          </a:prstGeom>
          <a:noFill/>
          <a:ln>
            <a:noFill/>
          </a:ln>
        </p:spPr>
      </p:pic>
      <p:pic>
        <p:nvPicPr>
          <p:cNvPr id="5" name="Content Placeholder 6" descr="IsThisThesis.png"/>
          <p:cNvPicPr/>
          <p:nvPr/>
        </p:nvPicPr>
        <p:blipFill rotWithShape="1">
          <a:blip r:embed="rId3">
            <a:extLst>
              <a:ext uri="{28A0092B-C50C-407E-A947-70E740481C1C}">
                <a14:useLocalDpi xmlns:a14="http://schemas.microsoft.com/office/drawing/2010/main" xmlns="" val="0"/>
              </a:ext>
            </a:extLst>
          </a:blip>
          <a:srcRect t="17835" r="27277" b="34"/>
          <a:stretch/>
        </p:blipFill>
        <p:spPr>
          <a:xfrm>
            <a:off x="4720291" y="2339928"/>
            <a:ext cx="3847976" cy="3559993"/>
          </a:xfrm>
          <a:prstGeom prst="rect">
            <a:avLst/>
          </a:prstGeom>
          <a:noFill/>
          <a:ln>
            <a:solidFill>
              <a:srgbClr val="61625E"/>
            </a:solidFill>
          </a:ln>
        </p:spPr>
      </p:pic>
      <p:sp>
        <p:nvSpPr>
          <p:cNvPr id="6" name="Content Placeholder 2"/>
          <p:cNvSpPr txBox="1">
            <a:spLocks/>
          </p:cNvSpPr>
          <p:nvPr/>
        </p:nvSpPr>
        <p:spPr>
          <a:xfrm>
            <a:off x="4619302" y="1528755"/>
            <a:ext cx="4423709" cy="77225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US" sz="1800" dirty="0" smtClean="0"/>
              <a:t>When argument mining identifies a thesis sentence, the first peer review prompt is</a:t>
            </a:r>
            <a:r>
              <a:rPr lang="en-US" sz="1800" dirty="0"/>
              <a:t>:</a:t>
            </a:r>
          </a:p>
        </p:txBody>
      </p:sp>
    </p:spTree>
    <p:extLst>
      <p:ext uri="{BB962C8B-B14F-4D97-AF65-F5344CB8AC3E}">
        <p14:creationId xmlns:p14="http://schemas.microsoft.com/office/powerpoint/2010/main" xmlns="" val="249406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85000" lnSpcReduction="20000"/>
          </a:bodyPr>
          <a:lstStyle/>
          <a:p>
            <a:r>
              <a:rPr lang="en-US" dirty="0" smtClean="0"/>
              <a:t>Computational Discourse </a:t>
            </a:r>
          </a:p>
          <a:p>
            <a:pPr lvl="2"/>
            <a:r>
              <a:rPr lang="en-US" dirty="0" smtClean="0"/>
              <a:t>Topic and Entity Structures</a:t>
            </a:r>
          </a:p>
          <a:p>
            <a:pPr lvl="2"/>
            <a:r>
              <a:rPr lang="en-US" dirty="0" smtClean="0"/>
              <a:t>Functional structures </a:t>
            </a:r>
          </a:p>
          <a:p>
            <a:pPr lvl="2"/>
            <a:r>
              <a:rPr lang="en-US" dirty="0" smtClean="0"/>
              <a:t>Predicate-argument structures </a:t>
            </a:r>
          </a:p>
          <a:p>
            <a:pPr lvl="2"/>
            <a:r>
              <a:rPr lang="en-US" dirty="0" smtClean="0"/>
              <a:t>Tree-like structures </a:t>
            </a:r>
          </a:p>
          <a:p>
            <a:r>
              <a:rPr lang="en-US" dirty="0" smtClean="0"/>
              <a:t>Resources</a:t>
            </a:r>
          </a:p>
          <a:p>
            <a:pPr lvl="2"/>
            <a:r>
              <a:rPr lang="en-US" dirty="0" smtClean="0"/>
              <a:t>Corpora </a:t>
            </a:r>
          </a:p>
          <a:p>
            <a:pPr lvl="2"/>
            <a:r>
              <a:rPr lang="en-US" dirty="0" smtClean="0"/>
              <a:t>Software </a:t>
            </a:r>
          </a:p>
          <a:p>
            <a:r>
              <a:rPr lang="en-US" dirty="0" smtClean="0"/>
              <a:t>Evaluation</a:t>
            </a:r>
          </a:p>
          <a:p>
            <a:pPr lvl="2"/>
            <a:r>
              <a:rPr lang="en-US" dirty="0" smtClean="0"/>
              <a:t>Intrinsic versus Extrinsic</a:t>
            </a:r>
          </a:p>
          <a:p>
            <a:pPr lvl="2"/>
            <a:r>
              <a:rPr lang="en-US" dirty="0" smtClean="0"/>
              <a:t>Quantitative Metrics</a:t>
            </a:r>
          </a:p>
          <a:p>
            <a:r>
              <a:rPr lang="en-US" dirty="0" smtClean="0"/>
              <a:t>Educational Case Studies</a:t>
            </a:r>
          </a:p>
          <a:p>
            <a:pPr lvl="2"/>
            <a:r>
              <a:rPr lang="en-US" dirty="0" smtClean="0"/>
              <a:t>Teaching Writing with Diagramming and Peer Review</a:t>
            </a:r>
          </a:p>
          <a:p>
            <a:pPr lvl="2"/>
            <a:r>
              <a:rPr lang="en-US" b="1" dirty="0"/>
              <a:t>Automated Writing </a:t>
            </a:r>
            <a:r>
              <a:rPr lang="en-US" b="1" dirty="0" smtClean="0"/>
              <a:t>Assessment</a:t>
            </a:r>
          </a:p>
          <a:p>
            <a:r>
              <a:rPr lang="en-US" dirty="0" smtClean="0"/>
              <a:t>Looking Forward</a:t>
            </a:r>
            <a:endParaRPr lang="en-US" dirty="0"/>
          </a:p>
        </p:txBody>
      </p:sp>
    </p:spTree>
    <p:extLst>
      <p:ext uri="{BB962C8B-B14F-4D97-AF65-F5344CB8AC3E}">
        <p14:creationId xmlns:p14="http://schemas.microsoft.com/office/powerpoint/2010/main" xmlns="" val="174229393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Automatic Scoring of an Analytical </a:t>
            </a:r>
            <a:br>
              <a:rPr lang="en-US" dirty="0" smtClean="0"/>
            </a:br>
            <a:r>
              <a:rPr lang="en-US" dirty="0" smtClean="0"/>
              <a:t>Response-To-Text Assessment (RTA)</a:t>
            </a:r>
            <a:br>
              <a:rPr lang="en-US" dirty="0" smtClean="0"/>
            </a:br>
            <a:r>
              <a:rPr lang="en-US" sz="2800" dirty="0" smtClean="0"/>
              <a:t>[Rahimi, Litman, Correnti, Matsumura, Wang &amp; Kisa, 2014]</a:t>
            </a:r>
            <a:endParaRPr lang="en-US" sz="2800" dirty="0"/>
          </a:p>
        </p:txBody>
      </p:sp>
      <p:sp>
        <p:nvSpPr>
          <p:cNvPr id="3" name="Content Placeholder 2"/>
          <p:cNvSpPr>
            <a:spLocks noGrp="1"/>
          </p:cNvSpPr>
          <p:nvPr>
            <p:ph idx="1"/>
          </p:nvPr>
        </p:nvSpPr>
        <p:spPr>
          <a:xfrm>
            <a:off x="107520" y="2090224"/>
            <a:ext cx="9036479" cy="4631251"/>
          </a:xfrm>
        </p:spPr>
        <p:txBody>
          <a:bodyPr>
            <a:normAutofit/>
          </a:bodyPr>
          <a:lstStyle/>
          <a:p>
            <a:r>
              <a:rPr lang="en-US" sz="3500" dirty="0"/>
              <a:t>W</a:t>
            </a:r>
            <a:r>
              <a:rPr lang="en-US" sz="3000" dirty="0" smtClean="0"/>
              <a:t>riting </a:t>
            </a:r>
            <a:r>
              <a:rPr lang="en-US" sz="3000" dirty="0"/>
              <a:t>assessment via </a:t>
            </a:r>
            <a:r>
              <a:rPr lang="en-US" sz="3000" dirty="0">
                <a:solidFill>
                  <a:srgbClr val="0000FF"/>
                </a:solidFill>
              </a:rPr>
              <a:t>interpretable features </a:t>
            </a:r>
            <a:r>
              <a:rPr lang="en-US" sz="3000" dirty="0"/>
              <a:t>that operationalize the </a:t>
            </a:r>
            <a:r>
              <a:rPr lang="en-US" sz="3000" b="1" i="1" dirty="0"/>
              <a:t>Evidence</a:t>
            </a:r>
            <a:r>
              <a:rPr lang="en-US" sz="3000" b="1" dirty="0"/>
              <a:t> </a:t>
            </a:r>
            <a:r>
              <a:rPr lang="en-US" sz="3000" dirty="0"/>
              <a:t>rubric of RTA</a:t>
            </a:r>
          </a:p>
          <a:p>
            <a:pPr lvl="1"/>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fld id="{ABBCCE4D-56E5-5249-B9AC-C5D511F41D9E}" type="slidenum">
              <a:rPr lang="en-US" smtClean="0"/>
              <a:pPr/>
              <a:t>122</a:t>
            </a:fld>
            <a:endParaRPr lang="en-US" dirty="0"/>
          </a:p>
        </p:txBody>
      </p:sp>
    </p:spTree>
    <p:extLst>
      <p:ext uri="{BB962C8B-B14F-4D97-AF65-F5344CB8AC3E}">
        <p14:creationId xmlns:p14="http://schemas.microsoft.com/office/powerpoint/2010/main" xmlns="" val="180416001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21" y="274638"/>
            <a:ext cx="8945217" cy="1143000"/>
          </a:xfrm>
        </p:spPr>
        <p:txBody>
          <a:bodyPr>
            <a:noAutofit/>
          </a:bodyPr>
          <a:lstStyle/>
          <a:p>
            <a:r>
              <a:rPr lang="en-US" dirty="0"/>
              <a:t>Rubric for the Evidence dimension of RTA</a:t>
            </a:r>
          </a:p>
        </p:txBody>
      </p:sp>
      <p:graphicFrame>
        <p:nvGraphicFramePr>
          <p:cNvPr id="4" name="Content Placeholder 3"/>
          <p:cNvGraphicFramePr>
            <a:graphicFrameLocks noGrp="1"/>
          </p:cNvGraphicFramePr>
          <p:nvPr>
            <p:ph idx="1"/>
            <p:extLst/>
          </p:nvPr>
        </p:nvGraphicFramePr>
        <p:xfrm>
          <a:off x="457200" y="1600200"/>
          <a:ext cx="8229600" cy="48818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1600" dirty="0" smtClean="0"/>
                        <a:t>1</a:t>
                      </a:r>
                      <a:endParaRPr lang="en-US" sz="1600" dirty="0"/>
                    </a:p>
                  </a:txBody>
                  <a:tcPr/>
                </a:tc>
                <a:tc>
                  <a:txBody>
                    <a:bodyPr/>
                    <a:lstStyle/>
                    <a:p>
                      <a:r>
                        <a:rPr lang="en-US" sz="1600" dirty="0" smtClean="0"/>
                        <a:t>2</a:t>
                      </a:r>
                      <a:endParaRPr lang="en-US" sz="1600" dirty="0"/>
                    </a:p>
                  </a:txBody>
                  <a:tcPr/>
                </a:tc>
                <a:tc>
                  <a:txBody>
                    <a:bodyPr/>
                    <a:lstStyle/>
                    <a:p>
                      <a:r>
                        <a:rPr lang="en-US" sz="1600" dirty="0" smtClean="0"/>
                        <a:t>3</a:t>
                      </a:r>
                      <a:endParaRPr lang="en-US" sz="1600" dirty="0"/>
                    </a:p>
                  </a:txBody>
                  <a:tcPr/>
                </a:tc>
                <a:tc>
                  <a:txBody>
                    <a:bodyPr/>
                    <a:lstStyle/>
                    <a:p>
                      <a:r>
                        <a:rPr lang="en-US" sz="1600" dirty="0" smtClean="0"/>
                        <a:t>4</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Features one or no</a:t>
                      </a:r>
                    </a:p>
                    <a:p>
                      <a:r>
                        <a:rPr lang="en-US" sz="1600" b="0" i="0" u="none" strike="noStrike" kern="1200" baseline="0" dirty="0" smtClean="0">
                          <a:solidFill>
                            <a:schemeClr val="dk1"/>
                          </a:solidFill>
                          <a:latin typeface="+mn-lt"/>
                          <a:ea typeface="+mn-ea"/>
                          <a:cs typeface="+mn-cs"/>
                        </a:rPr>
                        <a:t>pieces of 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Features at least 2</a:t>
                      </a:r>
                    </a:p>
                    <a:p>
                      <a:r>
                        <a:rPr lang="en-US" sz="1600" b="0" i="0" u="none" strike="noStrike" kern="1200" baseline="0" dirty="0" smtClean="0">
                          <a:solidFill>
                            <a:schemeClr val="dk1"/>
                          </a:solidFill>
                          <a:latin typeface="+mn-lt"/>
                          <a:ea typeface="+mn-ea"/>
                          <a:cs typeface="+mn-cs"/>
                        </a:rPr>
                        <a:t>pieces of 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Features at least 3</a:t>
                      </a:r>
                    </a:p>
                    <a:p>
                      <a:r>
                        <a:rPr lang="en-US" sz="1600" b="0" i="0" u="none" strike="noStrike" kern="1200" baseline="0" dirty="0" smtClean="0">
                          <a:solidFill>
                            <a:schemeClr val="dk1"/>
                          </a:solidFill>
                          <a:latin typeface="+mn-lt"/>
                          <a:ea typeface="+mn-ea"/>
                          <a:cs typeface="+mn-cs"/>
                        </a:rPr>
                        <a:t>pieces of 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Features at least 3</a:t>
                      </a:r>
                    </a:p>
                    <a:p>
                      <a:r>
                        <a:rPr lang="en-US" sz="1600" b="0" i="0" u="none" strike="noStrike" kern="1200" baseline="0" dirty="0" smtClean="0">
                          <a:solidFill>
                            <a:schemeClr val="dk1"/>
                          </a:solidFill>
                          <a:latin typeface="+mn-lt"/>
                          <a:ea typeface="+mn-ea"/>
                          <a:cs typeface="+mn-cs"/>
                        </a:rPr>
                        <a:t>pieces of evidence</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Selects inappropriate or little evidence from the text; may have serious factual errors and omissions</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some appropriate but general evidence from the text; may contain a factual</a:t>
                      </a:r>
                    </a:p>
                    <a:p>
                      <a:r>
                        <a:rPr lang="en-US" sz="1600" b="0" i="0" u="none" strike="noStrike" kern="1200" baseline="0" dirty="0" smtClean="0">
                          <a:solidFill>
                            <a:schemeClr val="dk1"/>
                          </a:solidFill>
                          <a:latin typeface="+mn-lt"/>
                          <a:ea typeface="+mn-ea"/>
                          <a:cs typeface="+mn-cs"/>
                        </a:rPr>
                        <a:t>error or omission</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appropriate</a:t>
                      </a:r>
                    </a:p>
                    <a:p>
                      <a:r>
                        <a:rPr lang="en-US" sz="1600" b="0" i="0" u="none" strike="noStrike" kern="1200" baseline="0" dirty="0" smtClean="0">
                          <a:solidFill>
                            <a:schemeClr val="dk1"/>
                          </a:solidFill>
                          <a:latin typeface="+mn-lt"/>
                          <a:ea typeface="+mn-ea"/>
                          <a:cs typeface="+mn-cs"/>
                        </a:rPr>
                        <a:t>and concrete, specific evidence from the</a:t>
                      </a:r>
                    </a:p>
                    <a:p>
                      <a:r>
                        <a:rPr lang="en-US" sz="1600" b="0" i="0" u="none" strike="noStrike" kern="1200" baseline="0" dirty="0" smtClean="0">
                          <a:solidFill>
                            <a:schemeClr val="dk1"/>
                          </a:solidFill>
                          <a:latin typeface="+mn-lt"/>
                          <a:ea typeface="+mn-ea"/>
                          <a:cs typeface="+mn-cs"/>
                        </a:rPr>
                        <a:t>text</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detailed, precise, and significant evidence from the text</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Demonstrates little</a:t>
                      </a:r>
                    </a:p>
                    <a:p>
                      <a:r>
                        <a:rPr lang="en-US" sz="1600" b="0" i="0" u="none" strike="noStrike" kern="1200" baseline="0" dirty="0" smtClean="0">
                          <a:solidFill>
                            <a:schemeClr val="dk1"/>
                          </a:solidFill>
                          <a:latin typeface="+mn-lt"/>
                          <a:ea typeface="+mn-ea"/>
                          <a:cs typeface="+mn-cs"/>
                        </a:rPr>
                        <a:t>or no development</a:t>
                      </a:r>
                    </a:p>
                    <a:p>
                      <a:r>
                        <a:rPr lang="en-US" sz="1600" b="0" i="0" u="none" strike="noStrike" kern="1200" baseline="0" dirty="0" smtClean="0">
                          <a:solidFill>
                            <a:schemeClr val="dk1"/>
                          </a:solidFill>
                          <a:latin typeface="+mn-lt"/>
                          <a:ea typeface="+mn-ea"/>
                          <a:cs typeface="+mn-cs"/>
                        </a:rPr>
                        <a:t>or use of selected</a:t>
                      </a:r>
                    </a:p>
                    <a:p>
                      <a:r>
                        <a:rPr lang="en-US" sz="1600" b="0" i="0" u="none" strike="noStrike" kern="1200" baseline="0" dirty="0" smtClean="0">
                          <a:solidFill>
                            <a:schemeClr val="dk1"/>
                          </a:solidFill>
                          <a:latin typeface="+mn-lt"/>
                          <a:ea typeface="+mn-ea"/>
                          <a:cs typeface="+mn-cs"/>
                        </a:rPr>
                        <a:t>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Demonstrates limited development</a:t>
                      </a:r>
                    </a:p>
                    <a:p>
                      <a:r>
                        <a:rPr lang="en-US" sz="1600" b="0" i="0" u="none" strike="noStrike" kern="1200" baseline="0" dirty="0" smtClean="0">
                          <a:solidFill>
                            <a:schemeClr val="dk1"/>
                          </a:solidFill>
                          <a:latin typeface="+mn-lt"/>
                          <a:ea typeface="+mn-ea"/>
                          <a:cs typeface="+mn-cs"/>
                        </a:rPr>
                        <a:t>or use of selected</a:t>
                      </a:r>
                    </a:p>
                    <a:p>
                      <a:r>
                        <a:rPr lang="en-US" sz="1600" b="0" i="0" u="none" strike="noStrike" kern="1200" baseline="0" dirty="0" smtClean="0">
                          <a:solidFill>
                            <a:schemeClr val="dk1"/>
                          </a:solidFill>
                          <a:latin typeface="+mn-lt"/>
                          <a:ea typeface="+mn-ea"/>
                          <a:cs typeface="+mn-cs"/>
                        </a:rPr>
                        <a:t>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Demonstrates use of selected details from the text to support key idea</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Demonstrates integral use of selected details from the text to support and extend key idea</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Summarize entire</a:t>
                      </a:r>
                    </a:p>
                    <a:p>
                      <a:r>
                        <a:rPr lang="en-US" sz="1600" b="0" i="0" u="none" strike="noStrike" kern="1200" baseline="0" dirty="0" smtClean="0">
                          <a:solidFill>
                            <a:schemeClr val="dk1"/>
                          </a:solidFill>
                          <a:latin typeface="+mn-lt"/>
                          <a:ea typeface="+mn-ea"/>
                          <a:cs typeface="+mn-cs"/>
                        </a:rPr>
                        <a:t>text or copies heavily from text</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Evidence provided may be listed in a sentence, not expanded upon</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Attempts to elaborate upon Evidence</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Evidence must be</a:t>
                      </a:r>
                    </a:p>
                    <a:p>
                      <a:r>
                        <a:rPr lang="en-US" sz="1600" b="0" i="0" u="none" strike="noStrike" kern="1200" baseline="0" dirty="0" smtClean="0">
                          <a:solidFill>
                            <a:schemeClr val="dk1"/>
                          </a:solidFill>
                          <a:latin typeface="+mn-lt"/>
                          <a:ea typeface="+mn-ea"/>
                          <a:cs typeface="+mn-cs"/>
                        </a:rPr>
                        <a:t>used to support key</a:t>
                      </a:r>
                    </a:p>
                    <a:p>
                      <a:r>
                        <a:rPr lang="en-US" sz="1600" b="0" i="0" u="none" strike="noStrike" kern="1200" baseline="0" dirty="0" smtClean="0">
                          <a:solidFill>
                            <a:schemeClr val="dk1"/>
                          </a:solidFill>
                          <a:latin typeface="+mn-lt"/>
                          <a:ea typeface="+mn-ea"/>
                          <a:cs typeface="+mn-cs"/>
                        </a:rPr>
                        <a:t>idea / inference(s)</a:t>
                      </a:r>
                      <a:endParaRPr lang="en-US" sz="1600" dirty="0"/>
                    </a:p>
                  </a:txBody>
                  <a:tcPr/>
                </a:tc>
              </a:tr>
            </a:tbl>
          </a:graphicData>
        </a:graphic>
      </p:graphicFrame>
    </p:spTree>
    <p:extLst>
      <p:ext uri="{BB962C8B-B14F-4D97-AF65-F5344CB8AC3E}">
        <p14:creationId xmlns:p14="http://schemas.microsoft.com/office/powerpoint/2010/main" xmlns="" val="406523275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Automatic Scoring of an Analytical </a:t>
            </a:r>
            <a:br>
              <a:rPr lang="en-US" dirty="0" smtClean="0"/>
            </a:br>
            <a:r>
              <a:rPr lang="en-US" dirty="0" smtClean="0"/>
              <a:t>Response-To-Text Assessment (RTA)</a:t>
            </a:r>
            <a:br>
              <a:rPr lang="en-US" dirty="0" smtClean="0"/>
            </a:br>
            <a:r>
              <a:rPr lang="en-US" sz="2800" dirty="0" smtClean="0"/>
              <a:t>[Rahimi, Litman, Correnti, Matsumura, Wang &amp; Kisa, 2014]</a:t>
            </a:r>
            <a:endParaRPr lang="en-US" sz="2800" dirty="0"/>
          </a:p>
        </p:txBody>
      </p:sp>
      <p:sp>
        <p:nvSpPr>
          <p:cNvPr id="3" name="Content Placeholder 2"/>
          <p:cNvSpPr>
            <a:spLocks noGrp="1"/>
          </p:cNvSpPr>
          <p:nvPr>
            <p:ph idx="1"/>
          </p:nvPr>
        </p:nvSpPr>
        <p:spPr>
          <a:xfrm>
            <a:off x="107520" y="2090224"/>
            <a:ext cx="9036479" cy="4631251"/>
          </a:xfrm>
        </p:spPr>
        <p:txBody>
          <a:bodyPr>
            <a:normAutofit/>
          </a:bodyPr>
          <a:lstStyle/>
          <a:p>
            <a:r>
              <a:rPr lang="en-US" sz="3500" dirty="0"/>
              <a:t>W</a:t>
            </a:r>
            <a:r>
              <a:rPr lang="en-US" sz="3000" dirty="0" smtClean="0"/>
              <a:t>riting </a:t>
            </a:r>
            <a:r>
              <a:rPr lang="en-US" sz="3000" dirty="0"/>
              <a:t>assessment via interpretable features that operationalize the </a:t>
            </a:r>
            <a:r>
              <a:rPr lang="en-US" sz="3000" b="1" i="1" dirty="0"/>
              <a:t>Evidence</a:t>
            </a:r>
            <a:r>
              <a:rPr lang="en-US" sz="3000" b="1" dirty="0"/>
              <a:t> </a:t>
            </a:r>
            <a:r>
              <a:rPr lang="en-US" sz="3000" dirty="0"/>
              <a:t>rubric of </a:t>
            </a:r>
            <a:r>
              <a:rPr lang="en-US" sz="3000" dirty="0" smtClean="0"/>
              <a:t>RTA</a:t>
            </a:r>
          </a:p>
          <a:p>
            <a:pPr lvl="1"/>
            <a:r>
              <a:rPr lang="en-US" sz="2400" dirty="0" smtClean="0">
                <a:solidFill>
                  <a:srgbClr val="0000FF"/>
                </a:solidFill>
              </a:rPr>
              <a:t>Problem </a:t>
            </a:r>
            <a:r>
              <a:rPr lang="en-US" sz="2400" dirty="0" smtClean="0">
                <a:solidFill>
                  <a:srgbClr val="0000FF"/>
                </a:solidFill>
              </a:rPr>
              <a:t>f</a:t>
            </a:r>
            <a:r>
              <a:rPr lang="en-US" sz="2400" dirty="0" smtClean="0">
                <a:solidFill>
                  <a:srgbClr val="0000FF"/>
                </a:solidFill>
              </a:rPr>
              <a:t>ormalization </a:t>
            </a:r>
            <a:r>
              <a:rPr lang="en-US" sz="2400" dirty="0" smtClean="0">
                <a:solidFill>
                  <a:srgbClr val="0000FF"/>
                </a:solidFill>
              </a:rPr>
              <a:t>in terms of </a:t>
            </a:r>
            <a:r>
              <a:rPr lang="en-US" sz="2400" dirty="0" smtClean="0">
                <a:solidFill>
                  <a:srgbClr val="0000FF"/>
                </a:solidFill>
              </a:rPr>
              <a:t>computational discourse?</a:t>
            </a:r>
            <a:endParaRPr lang="en-US" sz="2400" dirty="0" smtClean="0">
              <a:solidFill>
                <a:srgbClr val="0000FF"/>
              </a:solidFill>
            </a:endParaRPr>
          </a:p>
          <a:p>
            <a:pPr lvl="1"/>
            <a:r>
              <a:rPr lang="en-US" sz="2400" dirty="0" smtClean="0">
                <a:solidFill>
                  <a:srgbClr val="0000FF"/>
                </a:solidFill>
              </a:rPr>
              <a:t>What </a:t>
            </a:r>
            <a:r>
              <a:rPr lang="en-US" sz="2400" dirty="0">
                <a:solidFill>
                  <a:srgbClr val="0000FF"/>
                </a:solidFill>
              </a:rPr>
              <a:t>corpus resources do we need?</a:t>
            </a:r>
          </a:p>
          <a:p>
            <a:pPr lvl="1"/>
            <a:r>
              <a:rPr lang="en-US" sz="2400" dirty="0">
                <a:solidFill>
                  <a:srgbClr val="0000FF"/>
                </a:solidFill>
              </a:rPr>
              <a:t>How do we evaluate them?</a:t>
            </a:r>
          </a:p>
          <a:p>
            <a:pPr lvl="1"/>
            <a:r>
              <a:rPr lang="en-US" sz="2400" dirty="0">
                <a:solidFill>
                  <a:srgbClr val="0000FF"/>
                </a:solidFill>
              </a:rPr>
              <a:t>What </a:t>
            </a:r>
            <a:r>
              <a:rPr lang="en-US" sz="2400" dirty="0" smtClean="0">
                <a:solidFill>
                  <a:srgbClr val="0000FF"/>
                </a:solidFill>
              </a:rPr>
              <a:t>NLP theories/tools </a:t>
            </a:r>
            <a:r>
              <a:rPr lang="en-US" sz="2400" dirty="0">
                <a:solidFill>
                  <a:srgbClr val="0000FF"/>
                </a:solidFill>
              </a:rPr>
              <a:t>could we use?</a:t>
            </a:r>
          </a:p>
          <a:p>
            <a:pPr lvl="1"/>
            <a:r>
              <a:rPr lang="en-US" sz="2400" dirty="0">
                <a:solidFill>
                  <a:srgbClr val="0000FF"/>
                </a:solidFill>
              </a:rPr>
              <a:t>How does our data or application add constraints?</a:t>
            </a:r>
          </a:p>
          <a:p>
            <a:pPr lvl="1"/>
            <a:r>
              <a:rPr lang="en-US" sz="2400" dirty="0">
                <a:solidFill>
                  <a:srgbClr val="0000FF"/>
                </a:solidFill>
              </a:rPr>
              <a:t>How can we do intrinsic or extrinsic evaluations?</a:t>
            </a:r>
            <a:endParaRPr lang="en-US" sz="2400" dirty="0"/>
          </a:p>
          <a:p>
            <a:endParaRPr lang="en-US" sz="2800" dirty="0"/>
          </a:p>
          <a:p>
            <a:endParaRPr lang="en-US" sz="3000" dirty="0"/>
          </a:p>
          <a:p>
            <a:pPr lvl="1"/>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fld id="{ABBCCE4D-56E5-5249-B9AC-C5D511F41D9E}" type="slidenum">
              <a:rPr lang="en-US" smtClean="0"/>
              <a:pPr/>
              <a:t>124</a:t>
            </a:fld>
            <a:endParaRPr lang="en-US" dirty="0"/>
          </a:p>
        </p:txBody>
      </p:sp>
    </p:spTree>
    <p:extLst>
      <p:ext uri="{BB962C8B-B14F-4D97-AF65-F5344CB8AC3E}">
        <p14:creationId xmlns:p14="http://schemas.microsoft.com/office/powerpoint/2010/main" xmlns="" val="1480860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587"/>
            <a:ext cx="8229600" cy="1143000"/>
          </a:xfrm>
        </p:spPr>
        <p:txBody>
          <a:bodyPr/>
          <a:lstStyle/>
          <a:p>
            <a:r>
              <a:rPr lang="en-US" dirty="0" smtClean="0"/>
              <a:t>Prompt and Good Essay</a:t>
            </a:r>
            <a:endParaRPr lang="en-US" dirty="0"/>
          </a:p>
        </p:txBody>
      </p:sp>
      <p:sp>
        <p:nvSpPr>
          <p:cNvPr id="4" name="Slide Number Placeholder 3"/>
          <p:cNvSpPr>
            <a:spLocks noGrp="1"/>
          </p:cNvSpPr>
          <p:nvPr>
            <p:ph type="sldNum" sz="quarter" idx="12"/>
          </p:nvPr>
        </p:nvSpPr>
        <p:spPr/>
        <p:txBody>
          <a:bodyPr/>
          <a:lstStyle/>
          <a:p>
            <a:r>
              <a:rPr lang="en-US" dirty="0" smtClean="0"/>
              <a:t>11</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xmlns="" val="2967340021"/>
              </p:ext>
            </p:extLst>
          </p:nvPr>
        </p:nvGraphicFramePr>
        <p:xfrm>
          <a:off x="129882" y="1327587"/>
          <a:ext cx="8884238" cy="4572000"/>
        </p:xfrm>
        <a:graphic>
          <a:graphicData uri="http://schemas.openxmlformats.org/drawingml/2006/table">
            <a:tbl>
              <a:tblPr firstRow="1" bandRow="1">
                <a:tableStyleId>{69012ECD-51FC-41F1-AA8D-1B2483CD663E}</a:tableStyleId>
              </a:tblPr>
              <a:tblGrid>
                <a:gridCol w="8884238"/>
              </a:tblGrid>
              <a:tr h="761679">
                <a:tc>
                  <a:txBody>
                    <a:bodyPr/>
                    <a:lstStyle/>
                    <a:p>
                      <a:r>
                        <a:rPr kumimoji="0" lang="en-US" sz="1800" u="none" strike="noStrike" kern="1200" baseline="0" dirty="0" smtClean="0">
                          <a:latin typeface="+mn-lt"/>
                        </a:rPr>
                        <a:t>Prompt: </a:t>
                      </a:r>
                      <a:r>
                        <a:rPr kumimoji="0" lang="en-US" sz="1800" b="0" u="none" strike="noStrike" kern="1200" baseline="0" dirty="0" smtClean="0">
                          <a:latin typeface="+mn-lt"/>
                        </a:rPr>
                        <a:t>Did the author provide a convincing argument that winning the fight against poverty is achievable in our lifetime? Explain why or why not with 3-4 examples from the text to support your answer.</a:t>
                      </a:r>
                      <a:endParaRPr lang="en-US" sz="1800" b="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Example Essay, Score of</a:t>
                      </a:r>
                      <a:r>
                        <a:rPr lang="en-US" sz="1800" b="1" baseline="0" dirty="0" smtClean="0">
                          <a:solidFill>
                            <a:schemeClr val="tx1"/>
                          </a:solidFill>
                          <a:latin typeface="+mn-lt"/>
                        </a:rPr>
                        <a:t> 4 </a:t>
                      </a:r>
                      <a:r>
                        <a:rPr kumimoji="0" lang="en-US" sz="1800" b="1" i="0" u="none" strike="noStrike" kern="1200" baseline="0" dirty="0" smtClean="0">
                          <a:solidFill>
                            <a:schemeClr val="tx1"/>
                          </a:solidFill>
                          <a:latin typeface="+mn-lt"/>
                          <a:ea typeface="+mn-ea"/>
                          <a:cs typeface="+mn-cs"/>
                        </a:rPr>
                        <a:t>on Evidence dimension:</a:t>
                      </a:r>
                      <a:endParaRPr lang="en-US" sz="1800" b="1"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I was convinced that  </a:t>
                      </a:r>
                      <a:r>
                        <a:rPr lang="en-US" sz="1800" dirty="0" smtClean="0">
                          <a:solidFill>
                            <a:srgbClr val="FF0000"/>
                          </a:solidFill>
                          <a:latin typeface="+mn-lt"/>
                        </a:rPr>
                        <a:t>winning the fight of poverty is achievable  in our lifetime</a:t>
                      </a:r>
                      <a:r>
                        <a:rPr lang="en-US" sz="1800" dirty="0" smtClean="0">
                          <a:solidFill>
                            <a:schemeClr val="tx1"/>
                          </a:solidFill>
                          <a:latin typeface="+mn-lt"/>
                        </a:rPr>
                        <a:t>. Many people </a:t>
                      </a:r>
                      <a:r>
                        <a:rPr lang="en-US" sz="1800" dirty="0" smtClean="0">
                          <a:solidFill>
                            <a:srgbClr val="FF0000"/>
                          </a:solidFill>
                          <a:latin typeface="+mn-lt"/>
                        </a:rPr>
                        <a:t>couldn't afford medicine</a:t>
                      </a:r>
                      <a:r>
                        <a:rPr lang="en-US" sz="1800" dirty="0" smtClean="0">
                          <a:solidFill>
                            <a:schemeClr val="tx1"/>
                          </a:solidFill>
                          <a:latin typeface="+mn-lt"/>
                        </a:rPr>
                        <a:t> or </a:t>
                      </a:r>
                      <a:r>
                        <a:rPr lang="en-US" sz="1800" dirty="0" smtClean="0">
                          <a:solidFill>
                            <a:srgbClr val="FF0000"/>
                          </a:solidFill>
                          <a:latin typeface="+mn-lt"/>
                        </a:rPr>
                        <a:t>bed nets to be treated for malaria</a:t>
                      </a:r>
                      <a:r>
                        <a:rPr lang="en-US" sz="1800" dirty="0" smtClean="0">
                          <a:solidFill>
                            <a:schemeClr val="tx1"/>
                          </a:solidFill>
                          <a:latin typeface="+mn-lt"/>
                        </a:rPr>
                        <a:t> . Many children had died from this dieseuse even though it could be treated easily. But </a:t>
                      </a:r>
                      <a:r>
                        <a:rPr lang="en-US" sz="1800" dirty="0" smtClean="0">
                          <a:solidFill>
                            <a:srgbClr val="FF0000"/>
                          </a:solidFill>
                          <a:latin typeface="+mn-lt"/>
                        </a:rPr>
                        <a:t>now, bed nets are used in every sleeping site</a:t>
                      </a:r>
                      <a:r>
                        <a:rPr lang="en-US" sz="1800" dirty="0" smtClean="0">
                          <a:solidFill>
                            <a:schemeClr val="tx1"/>
                          </a:solidFill>
                          <a:latin typeface="+mn-lt"/>
                        </a:rPr>
                        <a:t> . And the </a:t>
                      </a:r>
                      <a:r>
                        <a:rPr lang="en-US" sz="1800" dirty="0" smtClean="0">
                          <a:solidFill>
                            <a:srgbClr val="FF0000"/>
                          </a:solidFill>
                          <a:latin typeface="+mn-lt"/>
                        </a:rPr>
                        <a:t>medicine is free of charge</a:t>
                      </a:r>
                      <a:r>
                        <a:rPr lang="en-US" sz="1800" dirty="0" smtClean="0">
                          <a:solidFill>
                            <a:schemeClr val="tx1"/>
                          </a:solidFill>
                          <a:latin typeface="+mn-lt"/>
                        </a:rPr>
                        <a:t>. Another example is that the  </a:t>
                      </a:r>
                      <a:r>
                        <a:rPr lang="en-US" sz="1800" dirty="0" smtClean="0">
                          <a:solidFill>
                            <a:srgbClr val="FF0000"/>
                          </a:solidFill>
                          <a:latin typeface="+mn-lt"/>
                        </a:rPr>
                        <a:t>farmers' crops are dying</a:t>
                      </a:r>
                      <a:r>
                        <a:rPr lang="en-US" sz="1800" dirty="0" smtClean="0">
                          <a:solidFill>
                            <a:schemeClr val="tx1"/>
                          </a:solidFill>
                          <a:latin typeface="+mn-lt"/>
                        </a:rPr>
                        <a:t>   because   they </a:t>
                      </a:r>
                      <a:r>
                        <a:rPr lang="en-US" sz="1800" dirty="0" smtClean="0">
                          <a:solidFill>
                            <a:srgbClr val="FF0000"/>
                          </a:solidFill>
                          <a:latin typeface="+mn-lt"/>
                        </a:rPr>
                        <a:t>could not afford the nessacary fertilizer and irrigation </a:t>
                      </a:r>
                      <a:r>
                        <a:rPr lang="en-US" sz="1800" dirty="0" smtClean="0">
                          <a:solidFill>
                            <a:schemeClr val="tx1"/>
                          </a:solidFill>
                          <a:latin typeface="+mn-lt"/>
                        </a:rPr>
                        <a:t>. But they are now, making progess. Farmers </a:t>
                      </a:r>
                      <a:r>
                        <a:rPr lang="en-US" sz="1800" dirty="0" smtClean="0">
                          <a:solidFill>
                            <a:srgbClr val="FF0000"/>
                          </a:solidFill>
                          <a:latin typeface="+mn-lt"/>
                        </a:rPr>
                        <a:t>now have fertilizer and water</a:t>
                      </a:r>
                      <a:r>
                        <a:rPr lang="en-US" sz="1800" dirty="0" smtClean="0">
                          <a:solidFill>
                            <a:schemeClr val="tx1"/>
                          </a:solidFill>
                          <a:latin typeface="+mn-lt"/>
                        </a:rPr>
                        <a:t>  to give to the crops. Also with  </a:t>
                      </a:r>
                      <a:r>
                        <a:rPr lang="en-US" sz="1800" dirty="0" smtClean="0">
                          <a:solidFill>
                            <a:srgbClr val="FF0000"/>
                          </a:solidFill>
                          <a:latin typeface="+mn-lt"/>
                        </a:rPr>
                        <a:t>seeds and the proper tools</a:t>
                      </a:r>
                      <a:r>
                        <a:rPr lang="en-US" sz="1800" dirty="0" smtClean="0">
                          <a:solidFill>
                            <a:schemeClr val="tx1"/>
                          </a:solidFill>
                          <a:latin typeface="+mn-lt"/>
                        </a:rPr>
                        <a:t> . Third, kids in Sauri were not well educated. Many families </a:t>
                      </a:r>
                      <a:r>
                        <a:rPr lang="en-US" sz="1800" dirty="0" smtClean="0">
                          <a:solidFill>
                            <a:srgbClr val="FF0000"/>
                          </a:solidFill>
                          <a:latin typeface="+mn-lt"/>
                        </a:rPr>
                        <a:t>couldn't afford school </a:t>
                      </a:r>
                      <a:r>
                        <a:rPr lang="en-US" sz="1800" dirty="0" smtClean="0">
                          <a:solidFill>
                            <a:schemeClr val="tx1"/>
                          </a:solidFill>
                          <a:latin typeface="+mn-lt"/>
                        </a:rPr>
                        <a:t>. Even at school there </a:t>
                      </a:r>
                      <a:r>
                        <a:rPr lang="en-US" sz="1800" dirty="0" smtClean="0">
                          <a:solidFill>
                            <a:srgbClr val="FF0000"/>
                          </a:solidFill>
                          <a:latin typeface="+mn-lt"/>
                        </a:rPr>
                        <a:t>was no lunch</a:t>
                      </a:r>
                      <a:r>
                        <a:rPr lang="en-US" sz="1800" dirty="0" smtClean="0">
                          <a:solidFill>
                            <a:schemeClr val="tx1"/>
                          </a:solidFill>
                          <a:latin typeface="+mn-lt"/>
                        </a:rPr>
                        <a:t> . Students were exhausted from each day of school. </a:t>
                      </a:r>
                      <a:r>
                        <a:rPr lang="en-US" sz="1800" dirty="0" smtClean="0">
                          <a:solidFill>
                            <a:srgbClr val="FF0000"/>
                          </a:solidFill>
                          <a:latin typeface="+mn-lt"/>
                        </a:rPr>
                        <a:t>Now, school is free</a:t>
                      </a:r>
                      <a:r>
                        <a:rPr lang="en-US" sz="1800" dirty="0" smtClean="0">
                          <a:solidFill>
                            <a:schemeClr val="tx1"/>
                          </a:solidFill>
                          <a:latin typeface="+mn-lt"/>
                        </a:rPr>
                        <a:t> . Children excited to learn now can and </a:t>
                      </a:r>
                      <a:r>
                        <a:rPr lang="en-US" sz="1800" dirty="0" smtClean="0">
                          <a:solidFill>
                            <a:srgbClr val="FF0000"/>
                          </a:solidFill>
                          <a:latin typeface="+mn-lt"/>
                        </a:rPr>
                        <a:t>they do have midday meals </a:t>
                      </a:r>
                      <a:r>
                        <a:rPr lang="en-US" sz="1800" dirty="0" smtClean="0">
                          <a:solidFill>
                            <a:schemeClr val="tx1"/>
                          </a:solidFill>
                          <a:latin typeface="+mn-lt"/>
                        </a:rPr>
                        <a:t>. Finally, Sauri is making great progress. If they keep it up that city will no longer be in poverty. Then the Millennium Village project can move on to help other countries in need.</a:t>
                      </a:r>
                      <a:endParaRPr lang="en-US" sz="1800" dirty="0" smtClean="0">
                        <a:ln>
                          <a:solidFill>
                            <a:schemeClr val="tx1"/>
                          </a:solidFill>
                        </a:ln>
                        <a:solidFill>
                          <a:schemeClr val="tx1"/>
                        </a:solidFill>
                        <a:latin typeface="+mn-lt"/>
                      </a:endParaRPr>
                    </a:p>
                  </a:txBody>
                  <a:tcPr/>
                </a:tc>
              </a:tr>
            </a:tbl>
          </a:graphicData>
        </a:graphic>
      </p:graphicFrame>
      <p:sp>
        <p:nvSpPr>
          <p:cNvPr id="5" name="Rectangle 4"/>
          <p:cNvSpPr/>
          <p:nvPr/>
        </p:nvSpPr>
        <p:spPr>
          <a:xfrm>
            <a:off x="129882" y="6198255"/>
            <a:ext cx="7901650" cy="523220"/>
          </a:xfrm>
          <a:prstGeom prst="rect">
            <a:avLst/>
          </a:prstGeom>
        </p:spPr>
        <p:txBody>
          <a:bodyPr wrap="square">
            <a:spAutoFit/>
          </a:bodyPr>
          <a:lstStyle/>
          <a:p>
            <a:pPr marL="285750" indent="-285750">
              <a:buFont typeface="Arial"/>
              <a:buChar char="•"/>
            </a:pPr>
            <a:r>
              <a:rPr lang="en-US" sz="2800" dirty="0"/>
              <a:t>Word windows containing evidence are </a:t>
            </a:r>
            <a:r>
              <a:rPr lang="en-US" sz="2800" dirty="0">
                <a:solidFill>
                  <a:srgbClr val="FF0000"/>
                </a:solidFill>
              </a:rPr>
              <a:t>highlighted</a:t>
            </a:r>
          </a:p>
        </p:txBody>
      </p:sp>
    </p:spTree>
    <p:extLst>
      <p:ext uri="{BB962C8B-B14F-4D97-AF65-F5344CB8AC3E}">
        <p14:creationId xmlns:p14="http://schemas.microsoft.com/office/powerpoint/2010/main" xmlns="" val="36142334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Scoring Approach</a:t>
            </a:r>
            <a:endParaRPr lang="en-US" dirty="0"/>
          </a:p>
        </p:txBody>
      </p:sp>
      <p:sp>
        <p:nvSpPr>
          <p:cNvPr id="4" name="Slide Number Placeholder 3"/>
          <p:cNvSpPr>
            <a:spLocks noGrp="1"/>
          </p:cNvSpPr>
          <p:nvPr>
            <p:ph type="sldNum" sz="quarter" idx="12"/>
          </p:nvPr>
        </p:nvSpPr>
        <p:spPr/>
        <p:txBody>
          <a:bodyPr/>
          <a:lstStyle/>
          <a:p>
            <a:r>
              <a:rPr lang="en-US" dirty="0" smtClean="0"/>
              <a:t>15</a:t>
            </a:r>
            <a:endParaRPr lang="en-US" dirty="0"/>
          </a:p>
        </p:txBody>
      </p:sp>
      <p:sp>
        <p:nvSpPr>
          <p:cNvPr id="5" name="Content Placeholder 4"/>
          <p:cNvSpPr>
            <a:spLocks noGrp="1"/>
          </p:cNvSpPr>
          <p:nvPr>
            <p:ph sz="quarter" idx="1"/>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xmlns="" val="143284125"/>
              </p:ext>
            </p:extLst>
          </p:nvPr>
        </p:nvGraphicFramePr>
        <p:xfrm>
          <a:off x="928692" y="27759462"/>
          <a:ext cx="10111580" cy="5616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666471" y="2355931"/>
            <a:ext cx="2384630" cy="2123710"/>
            <a:chOff x="194490" y="1723785"/>
            <a:chExt cx="2762775" cy="2123710"/>
          </a:xfrm>
          <a:solidFill>
            <a:schemeClr val="accent1">
              <a:lumMod val="60000"/>
              <a:lumOff val="40000"/>
            </a:schemeClr>
          </a:solidFill>
        </p:grpSpPr>
        <p:sp>
          <p:nvSpPr>
            <p:cNvPr id="14" name="Pentagon 13"/>
            <p:cNvSpPr/>
            <p:nvPr/>
          </p:nvSpPr>
          <p:spPr>
            <a:xfrm>
              <a:off x="194490" y="1723785"/>
              <a:ext cx="2762775" cy="2123710"/>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Pentagon 4"/>
            <p:cNvSpPr/>
            <p:nvPr/>
          </p:nvSpPr>
          <p:spPr>
            <a:xfrm>
              <a:off x="194490" y="1723785"/>
              <a:ext cx="223184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4018" tIns="72009" rIns="36005" bIns="72009" numCol="1" spcCol="1270" anchor="ctr" anchorCtr="0">
              <a:noAutofit/>
            </a:bodyPr>
            <a:lstStyle/>
            <a:p>
              <a:pPr lvl="0" algn="ctr" defTabSz="1200150">
                <a:lnSpc>
                  <a:spcPct val="90000"/>
                </a:lnSpc>
                <a:spcBef>
                  <a:spcPct val="0"/>
                </a:spcBef>
                <a:spcAft>
                  <a:spcPct val="35000"/>
                </a:spcAft>
              </a:pPr>
              <a:r>
                <a:rPr lang="en-US" sz="2400" b="1" kern="1200" dirty="0" smtClean="0">
                  <a:solidFill>
                    <a:schemeClr val="tx1"/>
                  </a:solidFill>
                </a:rPr>
                <a:t>Experts derive a decision tree from the rubric</a:t>
              </a:r>
              <a:endParaRPr lang="en-US" sz="2400" b="1" kern="1200" dirty="0"/>
            </a:p>
          </p:txBody>
        </p:sp>
      </p:grpSp>
      <p:grpSp>
        <p:nvGrpSpPr>
          <p:cNvPr id="8" name="Group 7"/>
          <p:cNvGrpSpPr/>
          <p:nvPr/>
        </p:nvGrpSpPr>
        <p:grpSpPr>
          <a:xfrm>
            <a:off x="2134584" y="2378359"/>
            <a:ext cx="3806882" cy="2123710"/>
            <a:chOff x="2072340" y="1729458"/>
            <a:chExt cx="4410563" cy="2123710"/>
          </a:xfrm>
          <a:solidFill>
            <a:schemeClr val="accent1">
              <a:lumMod val="60000"/>
              <a:lumOff val="40000"/>
            </a:schemeClr>
          </a:solidFill>
        </p:grpSpPr>
        <p:sp>
          <p:nvSpPr>
            <p:cNvPr id="12" name="Chevron 11"/>
            <p:cNvSpPr/>
            <p:nvPr/>
          </p:nvSpPr>
          <p:spPr>
            <a:xfrm>
              <a:off x="2072340" y="1729458"/>
              <a:ext cx="4410563"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hevron 6"/>
            <p:cNvSpPr/>
            <p:nvPr/>
          </p:nvSpPr>
          <p:spPr>
            <a:xfrm>
              <a:off x="3010691" y="1729458"/>
              <a:ext cx="2410358"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Define features based on the tree and extract them from the essays</a:t>
              </a:r>
              <a:endParaRPr lang="en-US" sz="2400" kern="1200" dirty="0"/>
            </a:p>
          </p:txBody>
        </p:sp>
      </p:grpSp>
      <p:grpSp>
        <p:nvGrpSpPr>
          <p:cNvPr id="9" name="Group 8"/>
          <p:cNvGrpSpPr/>
          <p:nvPr/>
        </p:nvGrpSpPr>
        <p:grpSpPr>
          <a:xfrm>
            <a:off x="5039697" y="2378359"/>
            <a:ext cx="3875703" cy="2123710"/>
            <a:chOff x="5620180" y="1746213"/>
            <a:chExt cx="4490297" cy="2123710"/>
          </a:xfrm>
          <a:solidFill>
            <a:schemeClr val="accent1">
              <a:lumMod val="60000"/>
              <a:lumOff val="40000"/>
            </a:schemeClr>
          </a:solidFill>
        </p:grpSpPr>
        <p:sp>
          <p:nvSpPr>
            <p:cNvPr id="10" name="Chevron 9"/>
            <p:cNvSpPr/>
            <p:nvPr/>
          </p:nvSpPr>
          <p:spPr>
            <a:xfrm>
              <a:off x="5620180" y="1746213"/>
              <a:ext cx="4490297" cy="212371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8"/>
            <p:cNvSpPr/>
            <p:nvPr/>
          </p:nvSpPr>
          <p:spPr>
            <a:xfrm>
              <a:off x="6682035" y="1746213"/>
              <a:ext cx="2366587" cy="2123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8014" tIns="72009" rIns="36005" bIns="72009" numCol="1" spcCol="1270" anchor="ctr" anchorCtr="0">
              <a:noAutofit/>
            </a:bodyPr>
            <a:lstStyle/>
            <a:p>
              <a:pPr lvl="0" algn="ctr" defTabSz="1200150">
                <a:lnSpc>
                  <a:spcPct val="90000"/>
                </a:lnSpc>
                <a:spcBef>
                  <a:spcPct val="0"/>
                </a:spcBef>
                <a:spcAft>
                  <a:spcPct val="35000"/>
                </a:spcAft>
              </a:pPr>
              <a:r>
                <a:rPr lang="en-US" sz="2400" kern="1200" dirty="0" smtClean="0">
                  <a:solidFill>
                    <a:schemeClr val="tx1"/>
                  </a:solidFill>
                </a:rPr>
                <a:t>Perform a supervised classification using the extracted features</a:t>
              </a:r>
              <a:endParaRPr lang="en-US" sz="2400" kern="1200" dirty="0"/>
            </a:p>
          </p:txBody>
        </p:sp>
      </p:grpSp>
    </p:spTree>
    <p:extLst>
      <p:ext uri="{BB962C8B-B14F-4D97-AF65-F5344CB8AC3E}">
        <p14:creationId xmlns:p14="http://schemas.microsoft.com/office/powerpoint/2010/main" xmlns="" val="17898896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Extrinsic Evaluation</a:t>
            </a:r>
            <a:endParaRPr lang="en-US" dirty="0"/>
          </a:p>
        </p:txBody>
      </p:sp>
      <p:graphicFrame>
        <p:nvGraphicFramePr>
          <p:cNvPr id="4" name="Content Placeholder 3"/>
          <p:cNvGraphicFramePr>
            <a:graphicFrameLocks noGrp="1"/>
          </p:cNvGraphicFramePr>
          <p:nvPr>
            <p:ph idx="1"/>
            <p:extLst/>
          </p:nvPr>
        </p:nvGraphicFramePr>
        <p:xfrm>
          <a:off x="357925" y="906544"/>
          <a:ext cx="8529221" cy="45049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411450"/>
            <a:ext cx="8887146" cy="1569660"/>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rgbClr val="92D050"/>
                </a:solidFill>
              </a:rPr>
              <a:t>Proposed</a:t>
            </a:r>
            <a:r>
              <a:rPr lang="en-US" sz="3200" dirty="0" smtClean="0"/>
              <a:t> </a:t>
            </a:r>
            <a:r>
              <a:rPr lang="en-US" sz="3200" b="1" dirty="0" smtClean="0">
                <a:solidFill>
                  <a:srgbClr val="92D050"/>
                </a:solidFill>
              </a:rPr>
              <a:t>features </a:t>
            </a:r>
            <a:r>
              <a:rPr lang="en-US" sz="3200" dirty="0" smtClean="0"/>
              <a:t>outperform both baselines</a:t>
            </a:r>
          </a:p>
          <a:p>
            <a:pPr marL="285750" indent="-285750">
              <a:buFont typeface="Arial" panose="020B0604020202020204" pitchFamily="34" charset="0"/>
              <a:buChar char="•"/>
            </a:pPr>
            <a:r>
              <a:rPr lang="en-US" sz="3200" dirty="0"/>
              <a:t>Absolute performance </a:t>
            </a:r>
            <a:r>
              <a:rPr lang="en-US" sz="3200" b="1" dirty="0">
                <a:solidFill>
                  <a:srgbClr val="7030A0"/>
                </a:solidFill>
              </a:rPr>
              <a:t>improves</a:t>
            </a:r>
            <a:r>
              <a:rPr lang="en-US" sz="3200" dirty="0"/>
              <a:t> on less noisy data</a:t>
            </a:r>
          </a:p>
          <a:p>
            <a:pPr marL="285750" indent="-285750">
              <a:buFont typeface="Arial" panose="020B0604020202020204" pitchFamily="34" charset="0"/>
              <a:buChar char="•"/>
            </a:pPr>
            <a:endParaRPr lang="en-US" sz="3200" b="1" dirty="0" smtClean="0">
              <a:solidFill>
                <a:srgbClr val="C00000"/>
              </a:solidFill>
            </a:endParaRPr>
          </a:p>
        </p:txBody>
      </p:sp>
    </p:spTree>
    <p:extLst>
      <p:ext uri="{BB962C8B-B14F-4D97-AF65-F5344CB8AC3E}">
        <p14:creationId xmlns:p14="http://schemas.microsoft.com/office/powerpoint/2010/main" xmlns="" val="138816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85000" lnSpcReduction="20000"/>
          </a:bodyPr>
          <a:lstStyle/>
          <a:p>
            <a:r>
              <a:rPr lang="en-US" dirty="0" smtClean="0"/>
              <a:t>Computational Discourse </a:t>
            </a:r>
          </a:p>
          <a:p>
            <a:pPr lvl="2"/>
            <a:r>
              <a:rPr lang="en-US" dirty="0" smtClean="0"/>
              <a:t>Topic and Entity Structures</a:t>
            </a:r>
          </a:p>
          <a:p>
            <a:pPr lvl="2"/>
            <a:r>
              <a:rPr lang="en-US" dirty="0" smtClean="0"/>
              <a:t>Functional structures </a:t>
            </a:r>
          </a:p>
          <a:p>
            <a:pPr lvl="2"/>
            <a:r>
              <a:rPr lang="en-US" dirty="0" smtClean="0"/>
              <a:t>Predicate-argument structures </a:t>
            </a:r>
          </a:p>
          <a:p>
            <a:pPr lvl="2"/>
            <a:r>
              <a:rPr lang="en-US" dirty="0" smtClean="0"/>
              <a:t>Tree-like structures </a:t>
            </a:r>
          </a:p>
          <a:p>
            <a:r>
              <a:rPr lang="en-US" dirty="0" smtClean="0"/>
              <a:t>Resources</a:t>
            </a:r>
          </a:p>
          <a:p>
            <a:pPr lvl="2"/>
            <a:r>
              <a:rPr lang="en-US" dirty="0" smtClean="0"/>
              <a:t>Corpora </a:t>
            </a:r>
          </a:p>
          <a:p>
            <a:pPr lvl="2"/>
            <a:r>
              <a:rPr lang="en-US" dirty="0" smtClean="0"/>
              <a:t>Software </a:t>
            </a:r>
          </a:p>
          <a:p>
            <a:r>
              <a:rPr lang="en-US" dirty="0" smtClean="0"/>
              <a:t>Evaluation</a:t>
            </a:r>
          </a:p>
          <a:p>
            <a:pPr lvl="2"/>
            <a:r>
              <a:rPr lang="en-US" dirty="0" smtClean="0"/>
              <a:t>Intrinsic versus Extrinsic</a:t>
            </a:r>
          </a:p>
          <a:p>
            <a:pPr lvl="2"/>
            <a:r>
              <a:rPr lang="en-US" dirty="0" smtClean="0"/>
              <a:t>Quantitative Metrics</a:t>
            </a:r>
          </a:p>
          <a:p>
            <a:r>
              <a:rPr lang="en-US" dirty="0" smtClean="0"/>
              <a:t>Educational Case Studies</a:t>
            </a:r>
          </a:p>
          <a:p>
            <a:pPr lvl="2"/>
            <a:r>
              <a:rPr lang="en-US" dirty="0"/>
              <a:t>Teaching Writing with Diagramming and Peer Review </a:t>
            </a:r>
            <a:endParaRPr lang="en-US" dirty="0" smtClean="0"/>
          </a:p>
          <a:p>
            <a:pPr lvl="2"/>
            <a:r>
              <a:rPr lang="en-US" dirty="0" smtClean="0"/>
              <a:t>Automated </a:t>
            </a:r>
            <a:r>
              <a:rPr lang="en-US" dirty="0"/>
              <a:t>Writing </a:t>
            </a:r>
            <a:r>
              <a:rPr lang="en-US" dirty="0" smtClean="0"/>
              <a:t>Assessment</a:t>
            </a:r>
          </a:p>
          <a:p>
            <a:r>
              <a:rPr lang="en-US" b="1" dirty="0" smtClean="0"/>
              <a:t>Looking Forward</a:t>
            </a:r>
            <a:endParaRPr lang="en-US" b="1" dirty="0"/>
          </a:p>
        </p:txBody>
      </p:sp>
    </p:spTree>
    <p:extLst>
      <p:ext uri="{BB962C8B-B14F-4D97-AF65-F5344CB8AC3E}">
        <p14:creationId xmlns:p14="http://schemas.microsoft.com/office/powerpoint/2010/main" xmlns="" val="369346522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Challenges</a:t>
            </a:r>
            <a:endParaRPr lang="en-US" dirty="0"/>
          </a:p>
        </p:txBody>
      </p:sp>
      <p:sp>
        <p:nvSpPr>
          <p:cNvPr id="3" name="Content Placeholder 2"/>
          <p:cNvSpPr>
            <a:spLocks noGrp="1"/>
          </p:cNvSpPr>
          <p:nvPr>
            <p:ph idx="1"/>
          </p:nvPr>
        </p:nvSpPr>
        <p:spPr>
          <a:xfrm>
            <a:off x="189778" y="1600200"/>
            <a:ext cx="8954222" cy="4998663"/>
          </a:xfrm>
        </p:spPr>
        <p:txBody>
          <a:bodyPr/>
          <a:lstStyle/>
          <a:p>
            <a:r>
              <a:rPr lang="en-US" dirty="0" smtClean="0"/>
              <a:t>Annotation Schemes and Annotated Corpora</a:t>
            </a:r>
          </a:p>
          <a:p>
            <a:r>
              <a:rPr lang="en-US" dirty="0" smtClean="0"/>
              <a:t>Enabling NLP and Discourse Technology</a:t>
            </a:r>
          </a:p>
          <a:p>
            <a:r>
              <a:rPr lang="en-US" dirty="0" smtClean="0"/>
              <a:t>Human Annotation versus Computer Analysis</a:t>
            </a:r>
          </a:p>
          <a:p>
            <a:pPr lvl="1"/>
            <a:r>
              <a:rPr lang="en-US" dirty="0" smtClean="0"/>
              <a:t>Genre-Neutral vs. Genre-Specific Features &amp; Methods</a:t>
            </a:r>
          </a:p>
          <a:p>
            <a:pPr lvl="1"/>
            <a:r>
              <a:rPr lang="en-US" dirty="0" smtClean="0"/>
              <a:t>Fine-Grained vs.  Coarse-Grained Annotations</a:t>
            </a:r>
          </a:p>
          <a:p>
            <a:endParaRPr lang="en-US" dirty="0"/>
          </a:p>
        </p:txBody>
      </p:sp>
    </p:spTree>
    <p:extLst>
      <p:ext uri="{BB962C8B-B14F-4D97-AF65-F5344CB8AC3E}">
        <p14:creationId xmlns:p14="http://schemas.microsoft.com/office/powerpoint/2010/main" xmlns="" val="342229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5"/>
          <p:cNvSpPr>
            <a:spLocks noGrp="1"/>
          </p:cNvSpPr>
          <p:nvPr>
            <p:ph type="ftr" sz="quarter" idx="11"/>
          </p:nvPr>
        </p:nvSpPr>
        <p:spPr>
          <a:xfrm>
            <a:off x="0" y="6356350"/>
            <a:ext cx="9144000" cy="365125"/>
          </a:xfrm>
          <a:noFill/>
        </p:spPr>
        <p:txBody>
          <a:bodyPr/>
          <a:lstStyle/>
          <a:p>
            <a:r>
              <a:rPr lang="en-US" sz="2000" dirty="0" smtClean="0"/>
              <a:t>Speech </a:t>
            </a:r>
            <a:r>
              <a:rPr lang="en-US" sz="2000" dirty="0"/>
              <a:t>and Language Processing - </a:t>
            </a:r>
            <a:r>
              <a:rPr lang="en-US" sz="2000" dirty="0" err="1"/>
              <a:t>Jurafsky</a:t>
            </a:r>
            <a:r>
              <a:rPr lang="en-US" sz="2000" dirty="0"/>
              <a:t> and Martin</a:t>
            </a:r>
            <a:r>
              <a:rPr lang="en-US" dirty="0"/>
              <a:t>       </a:t>
            </a:r>
            <a:endParaRPr lang="en-US" sz="1400" dirty="0"/>
          </a:p>
        </p:txBody>
      </p:sp>
      <p:sp>
        <p:nvSpPr>
          <p:cNvPr id="25604" name="Slide Number Placeholder 6"/>
          <p:cNvSpPr>
            <a:spLocks noGrp="1"/>
          </p:cNvSpPr>
          <p:nvPr>
            <p:ph type="sldNum" sz="quarter" idx="12"/>
          </p:nvPr>
        </p:nvSpPr>
        <p:spPr>
          <a:xfrm>
            <a:off x="8314660" y="6356350"/>
            <a:ext cx="372140" cy="365125"/>
          </a:xfrm>
          <a:noFill/>
        </p:spPr>
        <p:txBody>
          <a:bodyPr/>
          <a:lstStyle/>
          <a:p>
            <a:fld id="{74EB1BA4-D2BE-44CA-A2F5-01CDA39CAC4B}" type="slidenum">
              <a:rPr lang="en-US"/>
              <a:pPr/>
              <a:t>13</a:t>
            </a:fld>
            <a:endParaRPr lang="en-US" dirty="0"/>
          </a:p>
        </p:txBody>
      </p:sp>
      <p:sp>
        <p:nvSpPr>
          <p:cNvPr id="25605" name="Rectangle 2"/>
          <p:cNvSpPr>
            <a:spLocks noGrp="1" noChangeArrowheads="1"/>
          </p:cNvSpPr>
          <p:nvPr>
            <p:ph type="title"/>
          </p:nvPr>
        </p:nvSpPr>
        <p:spPr/>
        <p:txBody>
          <a:bodyPr/>
          <a:lstStyle/>
          <a:p>
            <a:pPr eaLnBrk="1" hangingPunct="1"/>
            <a:r>
              <a:rPr lang="en-US" smtClean="0"/>
              <a:t>Categories of Knowledge</a:t>
            </a:r>
          </a:p>
        </p:txBody>
      </p:sp>
      <p:sp>
        <p:nvSpPr>
          <p:cNvPr id="25606" name="Rectangle 3"/>
          <p:cNvSpPr>
            <a:spLocks noGrp="1" noChangeArrowheads="1"/>
          </p:cNvSpPr>
          <p:nvPr>
            <p:ph type="body" sz="half" idx="1"/>
          </p:nvPr>
        </p:nvSpPr>
        <p:spPr>
          <a:xfrm>
            <a:off x="381000" y="1219200"/>
            <a:ext cx="4033838" cy="5257800"/>
          </a:xfrm>
        </p:spPr>
        <p:txBody>
          <a:bodyPr/>
          <a:lstStyle/>
          <a:p>
            <a:pPr eaLnBrk="1" hangingPunct="1"/>
            <a:endParaRPr lang="en-US" dirty="0" smtClean="0"/>
          </a:p>
          <a:p>
            <a:pPr eaLnBrk="1" hangingPunct="1"/>
            <a:r>
              <a:rPr lang="en-US" dirty="0" smtClean="0"/>
              <a:t>Phonology</a:t>
            </a:r>
          </a:p>
          <a:p>
            <a:pPr eaLnBrk="1" hangingPunct="1"/>
            <a:r>
              <a:rPr lang="en-US" dirty="0" smtClean="0"/>
              <a:t>Morphology</a:t>
            </a:r>
          </a:p>
          <a:p>
            <a:pPr eaLnBrk="1" hangingPunct="1"/>
            <a:r>
              <a:rPr lang="en-US" dirty="0" smtClean="0"/>
              <a:t>Syntax</a:t>
            </a:r>
          </a:p>
          <a:p>
            <a:pPr eaLnBrk="1" hangingPunct="1"/>
            <a:r>
              <a:rPr lang="en-US" dirty="0" smtClean="0"/>
              <a:t>Semantics</a:t>
            </a:r>
          </a:p>
          <a:p>
            <a:pPr eaLnBrk="1" hangingPunct="1"/>
            <a:r>
              <a:rPr lang="en-US" dirty="0" smtClean="0"/>
              <a:t>Pragmatics</a:t>
            </a:r>
          </a:p>
          <a:p>
            <a:pPr eaLnBrk="1" hangingPunct="1"/>
            <a:r>
              <a:rPr lang="en-US" b="1" dirty="0" smtClean="0">
                <a:solidFill>
                  <a:srgbClr val="FF0000"/>
                </a:solidFill>
              </a:rPr>
              <a:t>Discourse</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45244"/>
            <a:ext cx="8229600" cy="603342"/>
          </a:xfrm>
        </p:spPr>
        <p:txBody>
          <a:bodyPr>
            <a:noAutofit/>
          </a:bodyPr>
          <a:lstStyle/>
          <a:p>
            <a:r>
              <a:rPr lang="en-US" sz="2400" dirty="0" smtClean="0"/>
              <a:t>References</a:t>
            </a:r>
            <a:endParaRPr lang="en-US" sz="2400" dirty="0"/>
          </a:p>
        </p:txBody>
      </p:sp>
      <p:sp>
        <p:nvSpPr>
          <p:cNvPr id="3" name="Content Placeholder 2"/>
          <p:cNvSpPr>
            <a:spLocks noGrp="1"/>
          </p:cNvSpPr>
          <p:nvPr>
            <p:ph idx="1"/>
          </p:nvPr>
        </p:nvSpPr>
        <p:spPr>
          <a:xfrm>
            <a:off x="0" y="688236"/>
            <a:ext cx="9144000" cy="6063437"/>
          </a:xfrm>
        </p:spPr>
        <p:txBody>
          <a:bodyPr>
            <a:noAutofit/>
          </a:bodyPr>
          <a:lstStyle/>
          <a:p>
            <a:r>
              <a:rPr lang="en-US" sz="1200" dirty="0" err="1" smtClean="0"/>
              <a:t>Azar</a:t>
            </a:r>
            <a:r>
              <a:rPr lang="en-US" sz="1200" dirty="0" smtClean="0"/>
              <a:t>, M. (1999).  Argumentative text as rhetorical structure:  An application of rhetorical structure theory.  </a:t>
            </a:r>
            <a:r>
              <a:rPr lang="en-US" sz="1200" i="1" dirty="0" smtClean="0"/>
              <a:t>Argumentation, 13</a:t>
            </a:r>
            <a:r>
              <a:rPr lang="en-US" sz="1200" dirty="0" smtClean="0"/>
              <a:t>, 97-114.</a:t>
            </a:r>
          </a:p>
          <a:p>
            <a:r>
              <a:rPr lang="en-US" sz="1200" dirty="0" err="1" smtClean="0"/>
              <a:t>Budzynska</a:t>
            </a:r>
            <a:r>
              <a:rPr lang="en-US" sz="1200" dirty="0"/>
              <a:t>, </a:t>
            </a:r>
            <a:r>
              <a:rPr lang="en-US" sz="1200" dirty="0" smtClean="0"/>
              <a:t>K., </a:t>
            </a:r>
            <a:r>
              <a:rPr lang="en-US" sz="1200" dirty="0" err="1" smtClean="0"/>
              <a:t>Janier</a:t>
            </a:r>
            <a:r>
              <a:rPr lang="en-US" sz="1200" dirty="0"/>
              <a:t>, </a:t>
            </a:r>
            <a:r>
              <a:rPr lang="en-US" sz="1200" dirty="0" smtClean="0"/>
              <a:t>M. , Reed</a:t>
            </a:r>
            <a:r>
              <a:rPr lang="en-US" sz="1200" dirty="0"/>
              <a:t>, </a:t>
            </a:r>
            <a:r>
              <a:rPr lang="en-US" sz="1200" dirty="0" smtClean="0"/>
              <a:t>C., Saint-</a:t>
            </a:r>
            <a:r>
              <a:rPr lang="en-US" sz="1200" dirty="0" err="1" smtClean="0"/>
              <a:t>Dizier</a:t>
            </a:r>
            <a:r>
              <a:rPr lang="en-US" sz="1200" dirty="0"/>
              <a:t>, </a:t>
            </a:r>
            <a:r>
              <a:rPr lang="en-US" sz="1200" dirty="0" smtClean="0"/>
              <a:t>P., </a:t>
            </a:r>
            <a:r>
              <a:rPr lang="en-US" sz="1200" dirty="0" err="1" smtClean="0"/>
              <a:t>Stede</a:t>
            </a:r>
            <a:r>
              <a:rPr lang="en-US" sz="1200" dirty="0"/>
              <a:t>, </a:t>
            </a:r>
            <a:r>
              <a:rPr lang="en-US" sz="1200" dirty="0" smtClean="0"/>
              <a:t>M. &amp; </a:t>
            </a:r>
            <a:r>
              <a:rPr lang="en-US" sz="1200" dirty="0" err="1" smtClean="0"/>
              <a:t>Yakorska</a:t>
            </a:r>
            <a:r>
              <a:rPr lang="en-US" sz="1200" dirty="0" smtClean="0"/>
              <a:t>, O. (2014). A model for processing </a:t>
            </a:r>
            <a:r>
              <a:rPr lang="en-US" sz="1200" dirty="0"/>
              <a:t>i</a:t>
            </a:r>
            <a:r>
              <a:rPr lang="en-US" sz="1200" dirty="0" smtClean="0"/>
              <a:t>llocutionary </a:t>
            </a:r>
            <a:r>
              <a:rPr lang="en-US" sz="1200" dirty="0"/>
              <a:t>s</a:t>
            </a:r>
            <a:r>
              <a:rPr lang="en-US" sz="1200" dirty="0" smtClean="0"/>
              <a:t>tructures and argumentation in debates</a:t>
            </a:r>
            <a:r>
              <a:rPr lang="en-US" sz="1200" i="1" dirty="0" smtClean="0"/>
              <a:t>. </a:t>
            </a:r>
            <a:r>
              <a:rPr lang="en-US" sz="1200" dirty="0" smtClean="0"/>
              <a:t>In</a:t>
            </a:r>
            <a:r>
              <a:rPr lang="en-US" sz="1200" dirty="0"/>
              <a:t>: </a:t>
            </a:r>
            <a:r>
              <a:rPr lang="en-US" sz="1200" i="1" dirty="0"/>
              <a:t>Proc. of LREC</a:t>
            </a:r>
            <a:r>
              <a:rPr lang="en-US" sz="1200" dirty="0"/>
              <a:t>, </a:t>
            </a:r>
            <a:r>
              <a:rPr lang="en-US" sz="1200" dirty="0" err="1" smtClean="0"/>
              <a:t>Reykavik</a:t>
            </a:r>
            <a:r>
              <a:rPr lang="en-US" sz="1200" dirty="0" smtClean="0"/>
              <a:t>.</a:t>
            </a:r>
          </a:p>
          <a:p>
            <a:r>
              <a:rPr lang="en-US" sz="1200" dirty="0"/>
              <a:t>Burstein, J., </a:t>
            </a:r>
            <a:r>
              <a:rPr lang="en-US" sz="1200" dirty="0" err="1"/>
              <a:t>Marcu</a:t>
            </a:r>
            <a:r>
              <a:rPr lang="en-US" sz="1200" dirty="0"/>
              <a:t>, D. &amp;  Knight, K. (2003). Finding the WRITE stuff: Automatic identification of discourse structure in student essays. </a:t>
            </a:r>
            <a:r>
              <a:rPr lang="en-US" sz="1200" i="1" dirty="0"/>
              <a:t>IEEE Intelligent Systems: Special Issue on Advances in NLP, </a:t>
            </a:r>
            <a:r>
              <a:rPr lang="en-US" sz="1200" dirty="0"/>
              <a:t>18:32–39</a:t>
            </a:r>
            <a:r>
              <a:rPr lang="en-US" sz="1200" dirty="0" smtClean="0"/>
              <a:t>.</a:t>
            </a:r>
            <a:endParaRPr lang="en-US" sz="1200" dirty="0"/>
          </a:p>
          <a:p>
            <a:r>
              <a:rPr lang="en-US" sz="1200" dirty="0" smtClean="0"/>
              <a:t>Carlson</a:t>
            </a:r>
            <a:r>
              <a:rPr lang="en-US" sz="1200" dirty="0"/>
              <a:t>, L., </a:t>
            </a:r>
            <a:r>
              <a:rPr lang="en-US" sz="1200" dirty="0" err="1"/>
              <a:t>Marcu</a:t>
            </a:r>
            <a:r>
              <a:rPr lang="en-US" sz="1200" dirty="0"/>
              <a:t>, D. &amp; </a:t>
            </a:r>
            <a:r>
              <a:rPr lang="en-US" sz="1200" dirty="0" err="1"/>
              <a:t>Okurowski</a:t>
            </a:r>
            <a:r>
              <a:rPr lang="en-US" sz="1200" dirty="0"/>
              <a:t>, M.E.  (2002). RST </a:t>
            </a:r>
            <a:r>
              <a:rPr lang="en-US" sz="1200" dirty="0" smtClean="0"/>
              <a:t>discourse </a:t>
            </a:r>
            <a:r>
              <a:rPr lang="en-US" sz="1200" dirty="0" err="1"/>
              <a:t>t</a:t>
            </a:r>
            <a:r>
              <a:rPr lang="en-US" sz="1200" dirty="0" err="1" smtClean="0"/>
              <a:t>reebank</a:t>
            </a:r>
            <a:r>
              <a:rPr lang="en-US" sz="1200" dirty="0"/>
              <a:t>, LDC2002T07 [Corpus]. Philadelphia, PA: Linguistic Data Consortium</a:t>
            </a:r>
            <a:r>
              <a:rPr lang="en-US" sz="1200" dirty="0" smtClean="0"/>
              <a:t>.</a:t>
            </a:r>
          </a:p>
          <a:p>
            <a:r>
              <a:rPr lang="en-US" sz="1200" dirty="0"/>
              <a:t>Carlson, L., </a:t>
            </a:r>
            <a:r>
              <a:rPr lang="en-US" sz="1200" dirty="0" err="1"/>
              <a:t>Marcu</a:t>
            </a:r>
            <a:r>
              <a:rPr lang="en-US" sz="1200" dirty="0"/>
              <a:t>, D., &amp; </a:t>
            </a:r>
            <a:r>
              <a:rPr lang="en-US" sz="1200" dirty="0" err="1"/>
              <a:t>Okurowski</a:t>
            </a:r>
            <a:r>
              <a:rPr lang="en-US" sz="1200" dirty="0"/>
              <a:t>, M. E. (2003). </a:t>
            </a:r>
            <a:r>
              <a:rPr lang="en-US" sz="1200" i="1" dirty="0"/>
              <a:t>Building a discourse-tagged corpus in the framework of rhetorical structure theory</a:t>
            </a:r>
            <a:r>
              <a:rPr lang="en-US" sz="1200" dirty="0"/>
              <a:t> (pp. 85-112). Springer </a:t>
            </a:r>
            <a:r>
              <a:rPr lang="en-US" sz="1200" dirty="0" smtClean="0"/>
              <a:t>Netherlands.</a:t>
            </a:r>
          </a:p>
          <a:p>
            <a:pPr lvl="0"/>
            <a:r>
              <a:rPr lang="en-US" sz="1200" dirty="0"/>
              <a:t>Cho, </a:t>
            </a:r>
            <a:r>
              <a:rPr lang="en-US" sz="1200" dirty="0" smtClean="0"/>
              <a:t>K. &amp; </a:t>
            </a:r>
            <a:r>
              <a:rPr lang="en-US" sz="1200" dirty="0" err="1" smtClean="0"/>
              <a:t>Schunn</a:t>
            </a:r>
            <a:r>
              <a:rPr lang="en-US" sz="1200" dirty="0"/>
              <a:t>, C.D. (2007</a:t>
            </a:r>
            <a:r>
              <a:rPr lang="en-US" sz="1200" dirty="0" smtClean="0"/>
              <a:t>). </a:t>
            </a:r>
            <a:r>
              <a:rPr lang="en-US" sz="1200" dirty="0" err="1"/>
              <a:t>Scaffolded</a:t>
            </a:r>
            <a:r>
              <a:rPr lang="en-US" sz="1200" dirty="0"/>
              <a:t> writing and rewriting in the discipline: A web-based reciprocal peer review system. </a:t>
            </a:r>
            <a:r>
              <a:rPr lang="en-US" sz="1200" i="1" dirty="0"/>
              <a:t>Computers and </a:t>
            </a:r>
            <a:r>
              <a:rPr lang="en-US" sz="1200" i="1" dirty="0" smtClean="0"/>
              <a:t>Education</a:t>
            </a:r>
            <a:r>
              <a:rPr lang="en-US" sz="1200" dirty="0" smtClean="0"/>
              <a:t>, </a:t>
            </a:r>
            <a:r>
              <a:rPr lang="en-US" sz="1200" dirty="0"/>
              <a:t>48.</a:t>
            </a:r>
          </a:p>
          <a:p>
            <a:r>
              <a:rPr lang="en-US" sz="1200" dirty="0" err="1" smtClean="0"/>
              <a:t>Falakmasir</a:t>
            </a:r>
            <a:r>
              <a:rPr lang="en-US" sz="1200" dirty="0" smtClean="0"/>
              <a:t>, M. H, Ashley, K. D, </a:t>
            </a:r>
            <a:r>
              <a:rPr lang="en-US" sz="1200" dirty="0" err="1" smtClean="0"/>
              <a:t>Schunn</a:t>
            </a:r>
            <a:r>
              <a:rPr lang="en-US" sz="1200" dirty="0" smtClean="0"/>
              <a:t>, C. D. &amp;  </a:t>
            </a:r>
            <a:r>
              <a:rPr lang="en-US" sz="1200" dirty="0" err="1" smtClean="0"/>
              <a:t>Litman</a:t>
            </a:r>
            <a:r>
              <a:rPr lang="en-US" sz="1200" dirty="0"/>
              <a:t>, </a:t>
            </a:r>
            <a:r>
              <a:rPr lang="en-US" sz="1200" dirty="0" smtClean="0"/>
              <a:t>D. J. (2014). Identifying thesis and conclusion statements in student essays to scaffold peer review. In </a:t>
            </a:r>
            <a:r>
              <a:rPr lang="en-US" sz="1200" i="1" dirty="0" smtClean="0"/>
              <a:t>Proceedings </a:t>
            </a:r>
            <a:r>
              <a:rPr lang="en-US" sz="1200" i="1" dirty="0"/>
              <a:t>12th International Conference on Intelligent Tutoring </a:t>
            </a:r>
            <a:r>
              <a:rPr lang="en-US" sz="1200" i="1" dirty="0" smtClean="0"/>
              <a:t>Systems, </a:t>
            </a:r>
            <a:r>
              <a:rPr lang="en-US" sz="1200" dirty="0" smtClean="0"/>
              <a:t>Honolulu</a:t>
            </a:r>
            <a:r>
              <a:rPr lang="en-US" sz="1200" dirty="0"/>
              <a:t>, </a:t>
            </a:r>
            <a:r>
              <a:rPr lang="en-US" sz="1200" dirty="0" smtClean="0"/>
              <a:t>HI.</a:t>
            </a:r>
          </a:p>
          <a:p>
            <a:r>
              <a:rPr lang="en-US" sz="1200" dirty="0" err="1" smtClean="0"/>
              <a:t>Feng</a:t>
            </a:r>
            <a:r>
              <a:rPr lang="en-US" sz="1200" dirty="0" smtClean="0"/>
              <a:t>, V. W., &amp; </a:t>
            </a:r>
            <a:r>
              <a:rPr lang="en-US" sz="1200" dirty="0" err="1" smtClean="0"/>
              <a:t>Hirst</a:t>
            </a:r>
            <a:r>
              <a:rPr lang="en-US" sz="1200" dirty="0" smtClean="0"/>
              <a:t>, G. (2011).  Classifying arguments by scheme.  In </a:t>
            </a:r>
            <a:r>
              <a:rPr lang="en-US" sz="1200" i="1" dirty="0" smtClean="0"/>
              <a:t>Proceedings 49</a:t>
            </a:r>
            <a:r>
              <a:rPr lang="en-US" sz="1200" i="1" baseline="30000" dirty="0" smtClean="0"/>
              <a:t>th</a:t>
            </a:r>
            <a:r>
              <a:rPr lang="en-US" sz="1200" i="1" dirty="0" smtClean="0"/>
              <a:t> ACL</a:t>
            </a:r>
            <a:r>
              <a:rPr lang="en-US" sz="1200" dirty="0" smtClean="0"/>
              <a:t>, Portland, OR, 987-996.</a:t>
            </a:r>
          </a:p>
          <a:p>
            <a:r>
              <a:rPr lang="en-US" sz="1200" dirty="0"/>
              <a:t>Feng, V. W., &amp; </a:t>
            </a:r>
            <a:r>
              <a:rPr lang="en-US" sz="1200" dirty="0" err="1"/>
              <a:t>Hirst</a:t>
            </a:r>
            <a:r>
              <a:rPr lang="en-US" sz="1200" dirty="0"/>
              <a:t>, G</a:t>
            </a:r>
            <a:r>
              <a:rPr lang="en-US" sz="1200" dirty="0" smtClean="0"/>
              <a:t>. (2012). </a:t>
            </a:r>
            <a:r>
              <a:rPr lang="en-US" sz="1200" dirty="0"/>
              <a:t>Text-level discourse parsing with rich linguistic features. In </a:t>
            </a:r>
            <a:r>
              <a:rPr lang="en-US" sz="1200" i="1" dirty="0"/>
              <a:t>Proceedings </a:t>
            </a:r>
            <a:r>
              <a:rPr lang="en-US" sz="1200" i="1" dirty="0" smtClean="0"/>
              <a:t>50th ACL</a:t>
            </a:r>
            <a:r>
              <a:rPr lang="en-US" sz="1200" dirty="0" smtClean="0"/>
              <a:t>, </a:t>
            </a:r>
            <a:r>
              <a:rPr lang="en-US" sz="1200" dirty="0" err="1" smtClean="0"/>
              <a:t>Jeju</a:t>
            </a:r>
            <a:r>
              <a:rPr lang="en-US" sz="1200" dirty="0"/>
              <a:t>, </a:t>
            </a:r>
            <a:r>
              <a:rPr lang="en-US" sz="1200" dirty="0" smtClean="0"/>
              <a:t>Korea, 60-68.</a:t>
            </a:r>
            <a:endParaRPr lang="en-US" sz="1200" dirty="0"/>
          </a:p>
          <a:p>
            <a:r>
              <a:rPr lang="en-US" sz="1200" dirty="0" smtClean="0"/>
              <a:t>Green, N. L. (2010).  Representation of argumentation in text with rhetorical structure theory.  </a:t>
            </a:r>
            <a:r>
              <a:rPr lang="en-US" sz="1200" i="1" dirty="0" smtClean="0"/>
              <a:t>Argumentation, 24</a:t>
            </a:r>
            <a:r>
              <a:rPr lang="en-US" sz="1200" dirty="0" smtClean="0"/>
              <a:t>, 181-196.</a:t>
            </a:r>
            <a:r>
              <a:rPr lang="en-US" sz="1200" dirty="0"/>
              <a:t> </a:t>
            </a:r>
            <a:endParaRPr lang="en-US" sz="1200" dirty="0" smtClean="0"/>
          </a:p>
          <a:p>
            <a:r>
              <a:rPr lang="en-US" sz="1200" dirty="0" smtClean="0"/>
              <a:t>Grosz, B. J. </a:t>
            </a:r>
            <a:r>
              <a:rPr lang="en-US" sz="1200" dirty="0" err="1" smtClean="0"/>
              <a:t>Sidner</a:t>
            </a:r>
            <a:r>
              <a:rPr lang="en-US" sz="1200" dirty="0" smtClean="0"/>
              <a:t>, C. L. (1986). </a:t>
            </a:r>
            <a:r>
              <a:rPr lang="en-US" sz="1200" dirty="0"/>
              <a:t>Attention, intentions, and the structure of discourse. </a:t>
            </a:r>
            <a:r>
              <a:rPr lang="en-US" sz="1200" i="1" dirty="0" smtClean="0"/>
              <a:t>Computational Linguistics</a:t>
            </a:r>
            <a:r>
              <a:rPr lang="en-US" sz="1200" dirty="0" smtClean="0"/>
              <a:t> </a:t>
            </a:r>
            <a:r>
              <a:rPr lang="en-US" sz="1200" dirty="0"/>
              <a:t>12, </a:t>
            </a:r>
            <a:r>
              <a:rPr lang="en-US" sz="1200" dirty="0" smtClean="0"/>
              <a:t>3, </a:t>
            </a:r>
            <a:r>
              <a:rPr lang="en-US" sz="1200" dirty="0"/>
              <a:t>175-204.</a:t>
            </a:r>
            <a:endParaRPr lang="en-US" sz="1200" dirty="0" smtClean="0"/>
          </a:p>
          <a:p>
            <a:r>
              <a:rPr lang="en-US" sz="1200" dirty="0" err="1" smtClean="0"/>
              <a:t>Hirohata</a:t>
            </a:r>
            <a:r>
              <a:rPr lang="en-US" sz="1200" dirty="0"/>
              <a:t>, </a:t>
            </a:r>
            <a:r>
              <a:rPr lang="en-US" sz="1200" dirty="0" smtClean="0"/>
              <a:t>K., Okazaki</a:t>
            </a:r>
            <a:r>
              <a:rPr lang="en-US" sz="1200" dirty="0"/>
              <a:t>, </a:t>
            </a:r>
            <a:r>
              <a:rPr lang="en-US" sz="1200" dirty="0" smtClean="0"/>
              <a:t>N., </a:t>
            </a:r>
            <a:r>
              <a:rPr lang="en-US" sz="1200" dirty="0" err="1" smtClean="0"/>
              <a:t>Ananiadou</a:t>
            </a:r>
            <a:r>
              <a:rPr lang="en-US" sz="1200" dirty="0"/>
              <a:t>, </a:t>
            </a:r>
            <a:r>
              <a:rPr lang="en-US" sz="1200" dirty="0" smtClean="0"/>
              <a:t>S. &amp; Ishizuka, M. </a:t>
            </a:r>
            <a:r>
              <a:rPr lang="en-US" sz="1200" dirty="0"/>
              <a:t>(2008). Identifying sections in </a:t>
            </a:r>
            <a:r>
              <a:rPr lang="en-US" sz="1200" dirty="0" smtClean="0"/>
              <a:t>scientific </a:t>
            </a:r>
            <a:r>
              <a:rPr lang="en-US" sz="1200" dirty="0"/>
              <a:t>abstracts using conditional random fields. </a:t>
            </a:r>
            <a:r>
              <a:rPr lang="en-US" sz="1200" dirty="0" smtClean="0"/>
              <a:t>In </a:t>
            </a:r>
            <a:r>
              <a:rPr lang="en-US" sz="1200" i="1" dirty="0" smtClean="0"/>
              <a:t>Proc</a:t>
            </a:r>
            <a:r>
              <a:rPr lang="en-US" sz="1200" i="1" dirty="0"/>
              <a:t>. 3rd Int’l Joint Conf. on Natural Language Processing</a:t>
            </a:r>
            <a:r>
              <a:rPr lang="en-US" sz="1200" dirty="0"/>
              <a:t>, 381–388</a:t>
            </a:r>
            <a:r>
              <a:rPr lang="en-US" sz="1200" dirty="0" smtClean="0"/>
              <a:t>.</a:t>
            </a:r>
          </a:p>
          <a:p>
            <a:r>
              <a:rPr lang="en-US" sz="1200" dirty="0" smtClean="0"/>
              <a:t>Lee</a:t>
            </a:r>
            <a:r>
              <a:rPr lang="en-US" sz="1200" dirty="0"/>
              <a:t>, </a:t>
            </a:r>
            <a:r>
              <a:rPr lang="en-US" sz="1200" dirty="0" smtClean="0"/>
              <a:t>A., Prasad</a:t>
            </a:r>
            <a:r>
              <a:rPr lang="en-US" sz="1200" dirty="0"/>
              <a:t>, </a:t>
            </a:r>
            <a:r>
              <a:rPr lang="en-US" sz="1200" dirty="0" smtClean="0"/>
              <a:t>R., Joshi</a:t>
            </a:r>
            <a:r>
              <a:rPr lang="en-US" sz="1200" dirty="0"/>
              <a:t>, </a:t>
            </a:r>
            <a:r>
              <a:rPr lang="en-US" sz="1200" dirty="0" smtClean="0"/>
              <a:t>A., Dinesh</a:t>
            </a:r>
            <a:r>
              <a:rPr lang="en-US" sz="1200" dirty="0"/>
              <a:t>, </a:t>
            </a:r>
            <a:r>
              <a:rPr lang="en-US" sz="1200" dirty="0" smtClean="0"/>
              <a:t>N. &amp; Webber, B. </a:t>
            </a:r>
            <a:r>
              <a:rPr lang="en-US" sz="1200" dirty="0"/>
              <a:t>(2006). Complexity of dependencies in discourse. </a:t>
            </a:r>
            <a:r>
              <a:rPr lang="en-US" sz="1200" dirty="0" smtClean="0"/>
              <a:t>In </a:t>
            </a:r>
            <a:r>
              <a:rPr lang="en-US" sz="1200" i="1" dirty="0" smtClean="0"/>
              <a:t>Proc</a:t>
            </a:r>
            <a:r>
              <a:rPr lang="en-US" sz="1200" i="1" dirty="0"/>
              <a:t>. 5th Int’l Workshop on </a:t>
            </a:r>
            <a:r>
              <a:rPr lang="en-US" sz="1200" i="1" dirty="0" err="1"/>
              <a:t>Treebanks</a:t>
            </a:r>
            <a:r>
              <a:rPr lang="en-US" sz="1200" i="1" dirty="0"/>
              <a:t> and Linguistic Theories</a:t>
            </a:r>
            <a:r>
              <a:rPr lang="en-US" sz="1200" dirty="0"/>
              <a:t>, Prague</a:t>
            </a:r>
            <a:r>
              <a:rPr lang="en-US" sz="1200" dirty="0" smtClean="0"/>
              <a:t>.</a:t>
            </a:r>
          </a:p>
          <a:p>
            <a:r>
              <a:rPr lang="en-US" sz="1200" dirty="0" smtClean="0"/>
              <a:t>Lin</a:t>
            </a:r>
            <a:r>
              <a:rPr lang="en-US" sz="1200" dirty="0"/>
              <a:t>, </a:t>
            </a:r>
            <a:r>
              <a:rPr lang="en-US" sz="1200" dirty="0" smtClean="0"/>
              <a:t>Z., Ng, H. T., &amp; </a:t>
            </a:r>
            <a:r>
              <a:rPr lang="en-US" sz="1200" dirty="0" err="1" smtClean="0"/>
              <a:t>Kan</a:t>
            </a:r>
            <a:r>
              <a:rPr lang="en-US" sz="1200" dirty="0" smtClean="0"/>
              <a:t>, M. (2014</a:t>
            </a:r>
            <a:r>
              <a:rPr lang="en-US" sz="1200" dirty="0"/>
              <a:t>). A PDTB-Styled End-to-End Discourse Parser. </a:t>
            </a:r>
            <a:r>
              <a:rPr lang="en-US" sz="1200" i="1" dirty="0"/>
              <a:t>Natural Language Engineering</a:t>
            </a:r>
            <a:r>
              <a:rPr lang="en-US" sz="1200" dirty="0"/>
              <a:t>, 20, </a:t>
            </a:r>
            <a:r>
              <a:rPr lang="en-US" sz="1200" dirty="0" smtClean="0"/>
              <a:t>51-184</a:t>
            </a:r>
            <a:r>
              <a:rPr lang="en-US" sz="1200" dirty="0"/>
              <a:t>. </a:t>
            </a:r>
            <a:endParaRPr lang="en-US" sz="1200" dirty="0" smtClean="0"/>
          </a:p>
          <a:p>
            <a:r>
              <a:rPr lang="en-US" sz="1200" dirty="0" err="1" smtClean="0"/>
              <a:t>Madnani</a:t>
            </a:r>
            <a:r>
              <a:rPr lang="en-US" sz="1200" dirty="0"/>
              <a:t>, </a:t>
            </a:r>
            <a:r>
              <a:rPr lang="en-US" sz="1200" dirty="0" smtClean="0"/>
              <a:t>N., </a:t>
            </a:r>
            <a:r>
              <a:rPr lang="en-US" sz="1200" dirty="0" err="1" smtClean="0"/>
              <a:t>Heilman</a:t>
            </a:r>
            <a:r>
              <a:rPr lang="en-US" sz="1200" dirty="0"/>
              <a:t>, </a:t>
            </a:r>
            <a:r>
              <a:rPr lang="en-US" sz="1200" dirty="0" smtClean="0"/>
              <a:t>M., </a:t>
            </a:r>
            <a:r>
              <a:rPr lang="en-US" sz="1200" dirty="0" err="1" smtClean="0"/>
              <a:t>Tetrault</a:t>
            </a:r>
            <a:r>
              <a:rPr lang="en-US" sz="1200" dirty="0"/>
              <a:t>, </a:t>
            </a:r>
            <a:r>
              <a:rPr lang="en-US" sz="1200" dirty="0" smtClean="0"/>
              <a:t>J. &amp; </a:t>
            </a:r>
            <a:r>
              <a:rPr lang="en-US" sz="1200" dirty="0" err="1" smtClean="0"/>
              <a:t>Chodorow</a:t>
            </a:r>
            <a:r>
              <a:rPr lang="en-US" sz="1200" dirty="0" smtClean="0"/>
              <a:t>, M. (2012). </a:t>
            </a:r>
            <a:r>
              <a:rPr lang="en-US" sz="1200" dirty="0"/>
              <a:t>Identifying </a:t>
            </a:r>
            <a:r>
              <a:rPr lang="en-US" sz="1200" dirty="0" smtClean="0"/>
              <a:t>high-level organizational </a:t>
            </a:r>
            <a:r>
              <a:rPr lang="en-US" sz="1200" dirty="0"/>
              <a:t>e</a:t>
            </a:r>
            <a:r>
              <a:rPr lang="en-US" sz="1200" dirty="0" smtClean="0"/>
              <a:t>lements </a:t>
            </a:r>
            <a:r>
              <a:rPr lang="en-US" sz="1200" dirty="0"/>
              <a:t>in </a:t>
            </a:r>
            <a:r>
              <a:rPr lang="en-US" sz="1200" dirty="0" smtClean="0"/>
              <a:t>argumentative </a:t>
            </a:r>
            <a:r>
              <a:rPr lang="en-US" sz="1200" dirty="0"/>
              <a:t>d</a:t>
            </a:r>
            <a:r>
              <a:rPr lang="en-US" sz="1200" dirty="0" smtClean="0"/>
              <a:t>iscourse</a:t>
            </a:r>
            <a:r>
              <a:rPr lang="en-US" sz="1200" dirty="0"/>
              <a:t>. </a:t>
            </a:r>
            <a:r>
              <a:rPr lang="en-US" sz="1200" dirty="0" smtClean="0"/>
              <a:t>In </a:t>
            </a:r>
            <a:r>
              <a:rPr lang="en-US" sz="1200" i="1" dirty="0" smtClean="0"/>
              <a:t>Proceedings NAACL-HLT, </a:t>
            </a:r>
            <a:r>
              <a:rPr lang="en-US" sz="1200" dirty="0" smtClean="0"/>
              <a:t> </a:t>
            </a:r>
            <a:r>
              <a:rPr lang="en-US" sz="1200" dirty="0"/>
              <a:t>20–28, Montreal, Quebec, </a:t>
            </a:r>
            <a:r>
              <a:rPr lang="en-US" sz="1200" dirty="0" smtClean="0"/>
              <a:t>Canada.</a:t>
            </a:r>
            <a:endParaRPr lang="en-US" sz="1200" dirty="0"/>
          </a:p>
          <a:p>
            <a:r>
              <a:rPr lang="en-US" sz="1200" dirty="0" smtClean="0"/>
              <a:t>Mann</a:t>
            </a:r>
            <a:r>
              <a:rPr lang="en-US" sz="1200" dirty="0"/>
              <a:t>, W. C. &amp; Thompson, S. A. (1988). Rhetorical Structure Theory: Toward a functional theory of text organization. </a:t>
            </a:r>
            <a:r>
              <a:rPr lang="en-US" sz="1200" i="1" dirty="0"/>
              <a:t>Text, 8</a:t>
            </a:r>
            <a:r>
              <a:rPr lang="en-US" sz="1200" dirty="0"/>
              <a:t> (3), 243-281</a:t>
            </a:r>
            <a:r>
              <a:rPr lang="en-US" sz="1200" dirty="0" smtClean="0"/>
              <a:t>.</a:t>
            </a:r>
          </a:p>
          <a:p>
            <a:r>
              <a:rPr lang="en-US" sz="1200" dirty="0" smtClean="0"/>
              <a:t>Ong</a:t>
            </a:r>
            <a:r>
              <a:rPr lang="en-US" sz="1200" dirty="0"/>
              <a:t>, </a:t>
            </a:r>
            <a:r>
              <a:rPr lang="en-US" sz="1200" dirty="0" smtClean="0"/>
              <a:t>N., </a:t>
            </a:r>
            <a:r>
              <a:rPr lang="en-US" sz="1200" dirty="0" err="1" smtClean="0"/>
              <a:t>Litman</a:t>
            </a:r>
            <a:r>
              <a:rPr lang="en-US" sz="1200" dirty="0" smtClean="0"/>
              <a:t>, D &amp; </a:t>
            </a:r>
            <a:r>
              <a:rPr lang="en-US" sz="1200" dirty="0" err="1" smtClean="0"/>
              <a:t>Brusilovsky</a:t>
            </a:r>
            <a:r>
              <a:rPr lang="en-US" sz="1200" dirty="0" smtClean="0"/>
              <a:t>, A. (2014). Ontology-based </a:t>
            </a:r>
            <a:r>
              <a:rPr lang="en-US" sz="1200" dirty="0"/>
              <a:t>a</a:t>
            </a:r>
            <a:r>
              <a:rPr lang="en-US" sz="1200" dirty="0" smtClean="0"/>
              <a:t>rgument </a:t>
            </a:r>
            <a:r>
              <a:rPr lang="en-US" sz="1200" dirty="0"/>
              <a:t>m</a:t>
            </a:r>
            <a:r>
              <a:rPr lang="en-US" sz="1200" dirty="0" smtClean="0"/>
              <a:t>ining and automatic essay </a:t>
            </a:r>
            <a:r>
              <a:rPr lang="en-US" sz="1200" dirty="0"/>
              <a:t>s</a:t>
            </a:r>
            <a:r>
              <a:rPr lang="en-US" sz="1200" dirty="0" smtClean="0"/>
              <a:t>coring.  In </a:t>
            </a:r>
            <a:r>
              <a:rPr lang="en-US" sz="1200" i="1" dirty="0" smtClean="0"/>
              <a:t>Proceedings of the 1</a:t>
            </a:r>
            <a:r>
              <a:rPr lang="en-US" sz="1200" i="1" baseline="30000" dirty="0" smtClean="0"/>
              <a:t>st</a:t>
            </a:r>
            <a:r>
              <a:rPr lang="en-US" sz="1200" i="1" dirty="0" smtClean="0"/>
              <a:t> ACL Workshop </a:t>
            </a:r>
            <a:r>
              <a:rPr lang="en-US" sz="1200" i="1" dirty="0"/>
              <a:t>on Argumentation </a:t>
            </a:r>
            <a:r>
              <a:rPr lang="en-US" sz="1200" i="1" dirty="0" smtClean="0"/>
              <a:t>Mining,</a:t>
            </a:r>
            <a:r>
              <a:rPr lang="en-US" sz="1200" dirty="0" smtClean="0"/>
              <a:t> </a:t>
            </a:r>
            <a:r>
              <a:rPr lang="en-US" sz="1200" dirty="0"/>
              <a:t>Baltimore, </a:t>
            </a:r>
            <a:r>
              <a:rPr lang="en-US" sz="1200" dirty="0" smtClean="0"/>
              <a:t>MD. </a:t>
            </a:r>
          </a:p>
          <a:p>
            <a:r>
              <a:rPr lang="en-US" sz="1200" dirty="0" err="1" smtClean="0"/>
              <a:t>Oza</a:t>
            </a:r>
            <a:r>
              <a:rPr lang="en-US" sz="1200" dirty="0"/>
              <a:t>, </a:t>
            </a:r>
            <a:r>
              <a:rPr lang="en-US" sz="1200" dirty="0" smtClean="0"/>
              <a:t>U., Prasad</a:t>
            </a:r>
            <a:r>
              <a:rPr lang="en-US" sz="1200" dirty="0"/>
              <a:t>, </a:t>
            </a:r>
            <a:r>
              <a:rPr lang="en-US" sz="1200" dirty="0" smtClean="0"/>
              <a:t>R., </a:t>
            </a:r>
            <a:r>
              <a:rPr lang="en-US" sz="1200" dirty="0" err="1" smtClean="0"/>
              <a:t>Kolachina</a:t>
            </a:r>
            <a:r>
              <a:rPr lang="en-US" sz="1200" dirty="0"/>
              <a:t>, </a:t>
            </a:r>
            <a:r>
              <a:rPr lang="en-US" sz="1200" dirty="0" smtClean="0"/>
              <a:t>S., Sharma, D. M., &amp; Joshi, A. </a:t>
            </a:r>
            <a:r>
              <a:rPr lang="en-US" sz="1200" dirty="0"/>
              <a:t>(2009). The Hindi Discourse Relation Bank. </a:t>
            </a:r>
            <a:r>
              <a:rPr lang="en-US" sz="1200" dirty="0" smtClean="0"/>
              <a:t>In </a:t>
            </a:r>
            <a:r>
              <a:rPr lang="en-US" sz="1200" i="1" dirty="0" smtClean="0"/>
              <a:t>Proc</a:t>
            </a:r>
            <a:r>
              <a:rPr lang="en-US" sz="1200" i="1" dirty="0"/>
              <a:t>. 3rd </a:t>
            </a:r>
            <a:r>
              <a:rPr lang="en-US" sz="1200" i="1" dirty="0" smtClean="0"/>
              <a:t>Linguistic Annotation Workshop</a:t>
            </a:r>
            <a:r>
              <a:rPr lang="en-US" sz="1200" dirty="0" smtClean="0"/>
              <a:t>, Singapore.</a:t>
            </a:r>
          </a:p>
        </p:txBody>
      </p:sp>
    </p:spTree>
    <p:extLst>
      <p:ext uri="{BB962C8B-B14F-4D97-AF65-F5344CB8AC3E}">
        <p14:creationId xmlns:p14="http://schemas.microsoft.com/office/powerpoint/2010/main" xmlns="" val="257700308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45244"/>
            <a:ext cx="8229600" cy="458787"/>
          </a:xfrm>
        </p:spPr>
        <p:txBody>
          <a:bodyPr>
            <a:noAutofit/>
          </a:bodyPr>
          <a:lstStyle/>
          <a:p>
            <a:r>
              <a:rPr lang="en-US" sz="2400" dirty="0" smtClean="0"/>
              <a:t>References</a:t>
            </a:r>
            <a:endParaRPr lang="en-US" sz="2400" dirty="0"/>
          </a:p>
        </p:txBody>
      </p:sp>
      <p:sp>
        <p:nvSpPr>
          <p:cNvPr id="3" name="Content Placeholder 2"/>
          <p:cNvSpPr>
            <a:spLocks noGrp="1"/>
          </p:cNvSpPr>
          <p:nvPr>
            <p:ph idx="1"/>
          </p:nvPr>
        </p:nvSpPr>
        <p:spPr>
          <a:xfrm>
            <a:off x="127591" y="666973"/>
            <a:ext cx="9165265" cy="5255362"/>
          </a:xfrm>
        </p:spPr>
        <p:txBody>
          <a:bodyPr>
            <a:noAutofit/>
          </a:bodyPr>
          <a:lstStyle/>
          <a:p>
            <a:r>
              <a:rPr lang="en-US" sz="1200" dirty="0" smtClean="0"/>
              <a:t>Palau, M . &amp; </a:t>
            </a:r>
            <a:r>
              <a:rPr lang="en-US" sz="1200" dirty="0" err="1" smtClean="0"/>
              <a:t>Moens</a:t>
            </a:r>
            <a:r>
              <a:rPr lang="en-US" sz="1200" dirty="0" smtClean="0"/>
              <a:t>, M. F.  (2009). Argumentation mining:  The detection, classification and structure of arguments in text.  In </a:t>
            </a:r>
            <a:r>
              <a:rPr lang="en-US" sz="1200" i="1" dirty="0" smtClean="0"/>
              <a:t>Proceedings of the ICAIL</a:t>
            </a:r>
            <a:r>
              <a:rPr lang="en-US" sz="1200" dirty="0" smtClean="0"/>
              <a:t>, Barcelona, Spain, 98-109.</a:t>
            </a:r>
          </a:p>
          <a:p>
            <a:r>
              <a:rPr lang="en-US" sz="1200" dirty="0" err="1" smtClean="0"/>
              <a:t>Peldszus</a:t>
            </a:r>
            <a:r>
              <a:rPr lang="en-US" sz="1200" dirty="0" smtClean="0"/>
              <a:t>, A. &amp; </a:t>
            </a:r>
            <a:r>
              <a:rPr lang="en-US" sz="1200" dirty="0" err="1" smtClean="0"/>
              <a:t>Stede</a:t>
            </a:r>
            <a:r>
              <a:rPr lang="en-US" sz="1200" dirty="0" smtClean="0"/>
              <a:t>, M. (2013).  From argument diagrams to argumentation mining in texts:  A survey.  </a:t>
            </a:r>
            <a:r>
              <a:rPr lang="en-US" sz="1200" i="1" dirty="0" smtClean="0"/>
              <a:t>International Journal of Cognitive Informatics and Natural Intelligence</a:t>
            </a:r>
            <a:r>
              <a:rPr lang="en-US" sz="1200" dirty="0" smtClean="0"/>
              <a:t>, </a:t>
            </a:r>
            <a:r>
              <a:rPr lang="en-US" sz="1200" i="1" dirty="0" smtClean="0"/>
              <a:t>7(1)</a:t>
            </a:r>
            <a:r>
              <a:rPr lang="en-US" sz="1200" dirty="0" smtClean="0"/>
              <a:t>, 1-31.</a:t>
            </a:r>
            <a:r>
              <a:rPr lang="en-US" sz="1200" dirty="0"/>
              <a:t> </a:t>
            </a:r>
            <a:endParaRPr lang="en-US" sz="1200" dirty="0" smtClean="0"/>
          </a:p>
          <a:p>
            <a:r>
              <a:rPr lang="en-US" sz="1200" dirty="0" err="1"/>
              <a:t>Pinkwart</a:t>
            </a:r>
            <a:r>
              <a:rPr lang="en-US" sz="1200" dirty="0"/>
              <a:t>, N., Ashley, K., </a:t>
            </a:r>
            <a:r>
              <a:rPr lang="en-US" sz="1200" dirty="0" err="1"/>
              <a:t>Aleven</a:t>
            </a:r>
            <a:r>
              <a:rPr lang="en-US" sz="1200" dirty="0"/>
              <a:t>, V. </a:t>
            </a:r>
            <a:r>
              <a:rPr lang="en-US" sz="1200" dirty="0" smtClean="0"/>
              <a:t>&amp; </a:t>
            </a:r>
            <a:r>
              <a:rPr lang="en-US" sz="1200" dirty="0"/>
              <a:t>Lynch, C. (2008</a:t>
            </a:r>
            <a:r>
              <a:rPr lang="en-US" sz="1200" dirty="0" smtClean="0"/>
              <a:t>). Graph </a:t>
            </a:r>
            <a:r>
              <a:rPr lang="en-US" sz="1200" dirty="0"/>
              <a:t>Grammars: an ITS Technology for Diagram </a:t>
            </a:r>
            <a:r>
              <a:rPr lang="en-US" sz="1200" dirty="0" smtClean="0"/>
              <a:t>Representations. In </a:t>
            </a:r>
            <a:r>
              <a:rPr lang="en-US" sz="1200" i="1" dirty="0"/>
              <a:t>Proceedings of The 21st International FLAIRS Conference, Special Track on Intelligent Tutoring Systems</a:t>
            </a:r>
            <a:r>
              <a:rPr lang="en-US" sz="1200" dirty="0"/>
              <a:t>, </a:t>
            </a:r>
            <a:r>
              <a:rPr lang="en-US" sz="1200" dirty="0" smtClean="0"/>
              <a:t>433-438.</a:t>
            </a:r>
            <a:endParaRPr lang="en-US" sz="1200" dirty="0"/>
          </a:p>
          <a:p>
            <a:r>
              <a:rPr lang="en-US" sz="1200" dirty="0" err="1" smtClean="0"/>
              <a:t>Pitler</a:t>
            </a:r>
            <a:r>
              <a:rPr lang="en-US" sz="1200" dirty="0" smtClean="0"/>
              <a:t>, E. &amp; </a:t>
            </a:r>
            <a:r>
              <a:rPr lang="en-US" sz="1200" dirty="0" err="1" smtClean="0"/>
              <a:t>Nenkova</a:t>
            </a:r>
            <a:r>
              <a:rPr lang="en-US" sz="1200" dirty="0" smtClean="0"/>
              <a:t>, A. (2009). Using Syntax to Disambiguate Explicit Discourse Connectives in Text. In </a:t>
            </a:r>
            <a:r>
              <a:rPr lang="en-US" sz="1200" i="1" dirty="0" smtClean="0"/>
              <a:t>Proceedings </a:t>
            </a:r>
            <a:r>
              <a:rPr lang="en-US" sz="1200" i="1" dirty="0"/>
              <a:t>of </a:t>
            </a:r>
            <a:r>
              <a:rPr lang="en-US" sz="1200" i="1" dirty="0" smtClean="0"/>
              <a:t>ACL</a:t>
            </a:r>
            <a:r>
              <a:rPr lang="en-US" sz="1200" dirty="0"/>
              <a:t>.</a:t>
            </a:r>
          </a:p>
          <a:p>
            <a:r>
              <a:rPr lang="en-US" sz="1200" dirty="0" smtClean="0"/>
              <a:t>Prasad</a:t>
            </a:r>
            <a:r>
              <a:rPr lang="en-US" sz="1200" dirty="0"/>
              <a:t>, </a:t>
            </a:r>
            <a:r>
              <a:rPr lang="en-US" sz="1200" dirty="0" smtClean="0"/>
              <a:t>R., Dinesh</a:t>
            </a:r>
            <a:r>
              <a:rPr lang="en-US" sz="1200" dirty="0"/>
              <a:t>, </a:t>
            </a:r>
            <a:r>
              <a:rPr lang="en-US" sz="1200" dirty="0" smtClean="0"/>
              <a:t>N., Lee</a:t>
            </a:r>
            <a:r>
              <a:rPr lang="en-US" sz="1200" dirty="0"/>
              <a:t>, </a:t>
            </a:r>
            <a:r>
              <a:rPr lang="en-US" sz="1200" dirty="0" smtClean="0"/>
              <a:t>A., </a:t>
            </a:r>
            <a:r>
              <a:rPr lang="en-US" sz="1200" dirty="0" err="1" smtClean="0"/>
              <a:t>Miltsakaki</a:t>
            </a:r>
            <a:r>
              <a:rPr lang="en-US" sz="1200" dirty="0" smtClean="0"/>
              <a:t>, E., </a:t>
            </a:r>
            <a:r>
              <a:rPr lang="en-US" sz="1200" dirty="0" err="1" smtClean="0"/>
              <a:t>Robaldo</a:t>
            </a:r>
            <a:r>
              <a:rPr lang="en-US" sz="1200" dirty="0" smtClean="0"/>
              <a:t>, L., Joshi, A. &amp; Webber, B. (</a:t>
            </a:r>
            <a:r>
              <a:rPr lang="en-US" sz="1200" dirty="0"/>
              <a:t>2008). The Penn Discourse </a:t>
            </a:r>
            <a:r>
              <a:rPr lang="en-US" sz="1200" dirty="0" err="1"/>
              <a:t>TreeBank</a:t>
            </a:r>
            <a:r>
              <a:rPr lang="en-US" sz="1200" dirty="0"/>
              <a:t> 2.0</a:t>
            </a:r>
            <a:r>
              <a:rPr lang="en-US" sz="1200" dirty="0" smtClean="0"/>
              <a:t>. In </a:t>
            </a:r>
            <a:r>
              <a:rPr lang="en-US" sz="1200" i="1" dirty="0" smtClean="0"/>
              <a:t>Proc</a:t>
            </a:r>
            <a:r>
              <a:rPr lang="en-US" sz="1200" i="1" dirty="0"/>
              <a:t>. 6th Int’l Conference on Language Resources and </a:t>
            </a:r>
            <a:r>
              <a:rPr lang="en-US" sz="1200" i="1" dirty="0" smtClean="0"/>
              <a:t>Evaluation</a:t>
            </a:r>
            <a:r>
              <a:rPr lang="en-US" sz="1200" i="1" dirty="0"/>
              <a:t>,</a:t>
            </a:r>
            <a:r>
              <a:rPr lang="en-US" sz="1200" i="1" dirty="0" smtClean="0"/>
              <a:t> </a:t>
            </a:r>
            <a:r>
              <a:rPr lang="en-US" sz="1200" dirty="0"/>
              <a:t>Marrakech, Morocco</a:t>
            </a:r>
            <a:r>
              <a:rPr lang="en-US" sz="1200" dirty="0" smtClean="0"/>
              <a:t>.</a:t>
            </a:r>
          </a:p>
          <a:p>
            <a:r>
              <a:rPr lang="en-US" sz="1200" dirty="0" err="1" smtClean="0"/>
              <a:t>Rahimi</a:t>
            </a:r>
            <a:r>
              <a:rPr lang="en-US" sz="1200" dirty="0"/>
              <a:t>, </a:t>
            </a:r>
            <a:r>
              <a:rPr lang="en-US" sz="1200" dirty="0" smtClean="0"/>
              <a:t>Z., </a:t>
            </a:r>
            <a:r>
              <a:rPr lang="en-US" sz="1200" dirty="0" err="1" smtClean="0"/>
              <a:t>Litman</a:t>
            </a:r>
            <a:r>
              <a:rPr lang="en-US" sz="1200" dirty="0"/>
              <a:t>, </a:t>
            </a:r>
            <a:r>
              <a:rPr lang="en-US" sz="1200" dirty="0" smtClean="0"/>
              <a:t>D., </a:t>
            </a:r>
            <a:r>
              <a:rPr lang="en-US" sz="1200" dirty="0" err="1" smtClean="0"/>
              <a:t>Correnti</a:t>
            </a:r>
            <a:r>
              <a:rPr lang="en-US" sz="1200" dirty="0" smtClean="0"/>
              <a:t>, R, Matsumura</a:t>
            </a:r>
            <a:r>
              <a:rPr lang="en-US" sz="1200" dirty="0"/>
              <a:t>, </a:t>
            </a:r>
            <a:r>
              <a:rPr lang="en-US" sz="1200" dirty="0" smtClean="0"/>
              <a:t>L. C, Wang, E. &amp;  </a:t>
            </a:r>
            <a:r>
              <a:rPr lang="en-US" sz="1200" dirty="0" err="1" smtClean="0"/>
              <a:t>Kisa</a:t>
            </a:r>
            <a:r>
              <a:rPr lang="en-US" sz="1200" dirty="0"/>
              <a:t>, </a:t>
            </a:r>
            <a:r>
              <a:rPr lang="en-US" sz="1200" dirty="0" smtClean="0"/>
              <a:t>Z. (2014). Automatic scoring </a:t>
            </a:r>
            <a:r>
              <a:rPr lang="en-US" sz="1200" dirty="0"/>
              <a:t>of an </a:t>
            </a:r>
            <a:r>
              <a:rPr lang="en-US" sz="1200" dirty="0" smtClean="0"/>
              <a:t>analytical </a:t>
            </a:r>
            <a:r>
              <a:rPr lang="en-US" sz="1200" dirty="0"/>
              <a:t>R</a:t>
            </a:r>
            <a:r>
              <a:rPr lang="en-US" sz="1200" dirty="0" smtClean="0"/>
              <a:t>esponse-To-Text assessment</a:t>
            </a:r>
            <a:r>
              <a:rPr lang="en-US" sz="1200" dirty="0"/>
              <a:t>, </a:t>
            </a:r>
            <a:r>
              <a:rPr lang="en-US" sz="1200" dirty="0" smtClean="0"/>
              <a:t>In </a:t>
            </a:r>
            <a:r>
              <a:rPr lang="en-US" sz="1200" i="1" dirty="0" smtClean="0"/>
              <a:t>Proceedings </a:t>
            </a:r>
            <a:r>
              <a:rPr lang="en-US" sz="1200" i="1" dirty="0"/>
              <a:t>12th International Conference on Intelligent Tutoring </a:t>
            </a:r>
            <a:r>
              <a:rPr lang="en-US" sz="1200" i="1" dirty="0" smtClean="0"/>
              <a:t>Systems</a:t>
            </a:r>
            <a:r>
              <a:rPr lang="en-US" sz="1200" dirty="0" smtClean="0"/>
              <a:t>, 601-610</a:t>
            </a:r>
            <a:r>
              <a:rPr lang="en-US" sz="1200" dirty="0"/>
              <a:t>, Honolulu, </a:t>
            </a:r>
            <a:r>
              <a:rPr lang="en-US" sz="1200" dirty="0" smtClean="0"/>
              <a:t>HI. </a:t>
            </a:r>
          </a:p>
          <a:p>
            <a:r>
              <a:rPr lang="en-US" sz="1200" dirty="0"/>
              <a:t>Reed, C. (</a:t>
            </a:r>
            <a:r>
              <a:rPr lang="en-US" sz="1200" dirty="0" smtClean="0"/>
              <a:t>2005). Preliminary </a:t>
            </a:r>
            <a:r>
              <a:rPr lang="en-US" sz="1200" dirty="0"/>
              <a:t>Results from an Argument </a:t>
            </a:r>
            <a:r>
              <a:rPr lang="en-US" sz="1200" dirty="0" smtClean="0"/>
              <a:t>Corpus. In </a:t>
            </a:r>
            <a:r>
              <a:rPr lang="en-US" sz="1200" i="1" dirty="0" smtClean="0"/>
              <a:t>Proceedings </a:t>
            </a:r>
            <a:r>
              <a:rPr lang="en-US" sz="1200" i="1" dirty="0"/>
              <a:t>of the IX Symposium on Social Communication</a:t>
            </a:r>
            <a:r>
              <a:rPr lang="en-US" sz="1200" dirty="0"/>
              <a:t>, Santiago de Cuba, </a:t>
            </a:r>
            <a:r>
              <a:rPr lang="en-US" sz="1200" dirty="0" smtClean="0"/>
              <a:t>pp5 76-580</a:t>
            </a:r>
            <a:r>
              <a:rPr lang="en-US" sz="1200" dirty="0"/>
              <a:t>. </a:t>
            </a:r>
            <a:endParaRPr lang="en-US" sz="1200" dirty="0" smtClean="0"/>
          </a:p>
          <a:p>
            <a:r>
              <a:rPr lang="en-US" sz="1200" dirty="0" smtClean="0"/>
              <a:t>Saint-</a:t>
            </a:r>
            <a:r>
              <a:rPr lang="en-US" sz="1200" dirty="0" err="1" smtClean="0"/>
              <a:t>Dizier</a:t>
            </a:r>
            <a:r>
              <a:rPr lang="en-US" sz="1200" dirty="0" smtClean="0"/>
              <a:t>, P. (2012). Processing natural language arguments with the </a:t>
            </a:r>
            <a:r>
              <a:rPr lang="en-US" sz="1200" dirty="0" err="1" smtClean="0"/>
              <a:t>TextCoop</a:t>
            </a:r>
            <a:r>
              <a:rPr lang="en-US" sz="1200" dirty="0" smtClean="0"/>
              <a:t> platform.  </a:t>
            </a:r>
            <a:r>
              <a:rPr lang="en-US" sz="1200" i="1" dirty="0" smtClean="0"/>
              <a:t>Journal of Argumentation and Computation, 3</a:t>
            </a:r>
            <a:r>
              <a:rPr lang="en-US" sz="1200" dirty="0" smtClean="0"/>
              <a:t>(1), 49-82.</a:t>
            </a:r>
          </a:p>
          <a:p>
            <a:r>
              <a:rPr lang="en-US" sz="1200" dirty="0" smtClean="0"/>
              <a:t>Stab, C. </a:t>
            </a:r>
            <a:r>
              <a:rPr lang="en-US" sz="1200" dirty="0"/>
              <a:t>&amp;</a:t>
            </a:r>
            <a:r>
              <a:rPr lang="en-US" sz="1200" dirty="0" smtClean="0"/>
              <a:t> </a:t>
            </a:r>
            <a:r>
              <a:rPr lang="en-US" sz="1200" dirty="0" err="1" smtClean="0"/>
              <a:t>Gurevych</a:t>
            </a:r>
            <a:r>
              <a:rPr lang="en-US" sz="1200" dirty="0" smtClean="0"/>
              <a:t>, I. (2014). </a:t>
            </a:r>
            <a:r>
              <a:rPr lang="en-US" sz="1200" dirty="0"/>
              <a:t> </a:t>
            </a:r>
            <a:r>
              <a:rPr lang="en-US" sz="1200" dirty="0" smtClean="0"/>
              <a:t>Annotating argument </a:t>
            </a:r>
            <a:r>
              <a:rPr lang="en-US" sz="1200" dirty="0"/>
              <a:t>c</a:t>
            </a:r>
            <a:r>
              <a:rPr lang="en-US" sz="1200" dirty="0" smtClean="0"/>
              <a:t>omponents and relations in persuasive </a:t>
            </a:r>
            <a:r>
              <a:rPr lang="en-US" sz="1200" dirty="0"/>
              <a:t>e</a:t>
            </a:r>
            <a:r>
              <a:rPr lang="en-US" sz="1200" dirty="0" smtClean="0"/>
              <a:t>ssays. In</a:t>
            </a:r>
            <a:r>
              <a:rPr lang="en-US" sz="1200" dirty="0"/>
              <a:t> </a:t>
            </a:r>
            <a:r>
              <a:rPr lang="en-US" sz="1200" i="1" dirty="0"/>
              <a:t>Proceedings of the the 25th International Conference on Computational </a:t>
            </a:r>
            <a:r>
              <a:rPr lang="en-US" sz="1200" i="1" dirty="0" smtClean="0"/>
              <a:t>Linguistics</a:t>
            </a:r>
            <a:r>
              <a:rPr lang="en-US" sz="1200" dirty="0" smtClean="0"/>
              <a:t>, Dublin.</a:t>
            </a:r>
            <a:r>
              <a:rPr lang="en-US" sz="1200" dirty="0"/>
              <a:t> </a:t>
            </a:r>
            <a:endParaRPr lang="en-US" sz="1200" dirty="0" smtClean="0"/>
          </a:p>
          <a:p>
            <a:r>
              <a:rPr lang="en-US" sz="1200" dirty="0" smtClean="0"/>
              <a:t>Stab, C. &amp;  </a:t>
            </a:r>
            <a:r>
              <a:rPr lang="en-US" sz="1200" dirty="0" err="1" smtClean="0"/>
              <a:t>Gurevych</a:t>
            </a:r>
            <a:r>
              <a:rPr lang="en-US" sz="1200" dirty="0" smtClean="0"/>
              <a:t>, I. (2014, to appear) Identifying Argumentative Discourse Structures in Persuasive Essays. In </a:t>
            </a:r>
            <a:r>
              <a:rPr lang="en-US" sz="1200" i="1" dirty="0" smtClean="0"/>
              <a:t>Proceedings Conference </a:t>
            </a:r>
            <a:r>
              <a:rPr lang="en-US" sz="1200" i="1" dirty="0"/>
              <a:t>on Empirical Methods in Natural Language </a:t>
            </a:r>
            <a:r>
              <a:rPr lang="en-US" sz="1200" i="1" dirty="0" smtClean="0"/>
              <a:t>Processing.</a:t>
            </a:r>
          </a:p>
          <a:p>
            <a:r>
              <a:rPr lang="en-US" sz="1200" dirty="0" err="1" smtClean="0"/>
              <a:t>Taboada</a:t>
            </a:r>
            <a:r>
              <a:rPr lang="en-US" sz="1200" dirty="0"/>
              <a:t>, </a:t>
            </a:r>
            <a:r>
              <a:rPr lang="en-US" sz="1200" dirty="0" smtClean="0"/>
              <a:t>M. </a:t>
            </a:r>
            <a:r>
              <a:rPr lang="en-US" sz="1200" dirty="0"/>
              <a:t>(2004). </a:t>
            </a:r>
            <a:r>
              <a:rPr lang="en-US" sz="1200" i="1" dirty="0"/>
              <a:t>Building Coherence and Cohesion: Task-Oriented Dialogue in English and Spanish</a:t>
            </a:r>
            <a:r>
              <a:rPr lang="en-US" sz="1200" dirty="0"/>
              <a:t>. Amsterdam and Philadelphia: John </a:t>
            </a:r>
            <a:r>
              <a:rPr lang="en-US" sz="1200" dirty="0" err="1" smtClean="0"/>
              <a:t>Benjamins</a:t>
            </a:r>
            <a:r>
              <a:rPr lang="en-US" sz="1200" dirty="0" smtClean="0"/>
              <a:t>.</a:t>
            </a:r>
          </a:p>
          <a:p>
            <a:r>
              <a:rPr lang="en-US" sz="1200" dirty="0" err="1" smtClean="0"/>
              <a:t>Taboada</a:t>
            </a:r>
            <a:r>
              <a:rPr lang="en-US" sz="1200" dirty="0"/>
              <a:t>, </a:t>
            </a:r>
            <a:r>
              <a:rPr lang="en-US" sz="1200" dirty="0" smtClean="0"/>
              <a:t>M. &amp; Mann, W. C. </a:t>
            </a:r>
            <a:r>
              <a:rPr lang="en-US" sz="1200" dirty="0"/>
              <a:t>(2006a). Applications of R</a:t>
            </a:r>
            <a:r>
              <a:rPr lang="en-US" sz="1200" dirty="0" smtClean="0"/>
              <a:t>hetorical </a:t>
            </a:r>
            <a:r>
              <a:rPr lang="en-US" sz="1200" dirty="0"/>
              <a:t>Structure Theory. </a:t>
            </a:r>
            <a:r>
              <a:rPr lang="en-US" sz="1200" i="1" dirty="0"/>
              <a:t>Discourse Studies, 8</a:t>
            </a:r>
            <a:r>
              <a:rPr lang="en-US" sz="1200" dirty="0"/>
              <a:t> (4), </a:t>
            </a:r>
            <a:r>
              <a:rPr lang="en-US" sz="1200" dirty="0" smtClean="0"/>
              <a:t>567-588.</a:t>
            </a:r>
          </a:p>
          <a:p>
            <a:r>
              <a:rPr lang="en-US" sz="1200" dirty="0" err="1" smtClean="0"/>
              <a:t>Taboada</a:t>
            </a:r>
            <a:r>
              <a:rPr lang="en-US" sz="1200" dirty="0"/>
              <a:t>, </a:t>
            </a:r>
            <a:r>
              <a:rPr lang="en-US" sz="1200" dirty="0" smtClean="0"/>
              <a:t>M. &amp; Mann, W. C. </a:t>
            </a:r>
            <a:r>
              <a:rPr lang="en-US" sz="1200" dirty="0"/>
              <a:t>(2006b). Rhetorical Structure Theory: Looking back and moving ahead. </a:t>
            </a:r>
            <a:r>
              <a:rPr lang="en-US" sz="1200" i="1" dirty="0"/>
              <a:t>Discourse Studies, 8</a:t>
            </a:r>
            <a:r>
              <a:rPr lang="en-US" sz="1200" dirty="0"/>
              <a:t> (3), 423-459</a:t>
            </a:r>
            <a:r>
              <a:rPr lang="en-US" sz="1200" dirty="0" smtClean="0"/>
              <a:t>.</a:t>
            </a:r>
          </a:p>
          <a:p>
            <a:r>
              <a:rPr lang="en-US" sz="1200" dirty="0" err="1" smtClean="0"/>
              <a:t>Teufel</a:t>
            </a:r>
            <a:r>
              <a:rPr lang="en-US" sz="1200" dirty="0" smtClean="0"/>
              <a:t>, S.  &amp; </a:t>
            </a:r>
            <a:r>
              <a:rPr lang="en-US" sz="1200" dirty="0" err="1" smtClean="0"/>
              <a:t>Moens</a:t>
            </a:r>
            <a:r>
              <a:rPr lang="en-US" sz="1200" dirty="0" smtClean="0"/>
              <a:t>, M.  (2002).  Summarizing scientific articles – experiments with relevance and rhetorical status. </a:t>
            </a:r>
            <a:r>
              <a:rPr lang="en-US" sz="1200" i="1" dirty="0" smtClean="0"/>
              <a:t>Computational Linguistics</a:t>
            </a:r>
            <a:r>
              <a:rPr lang="en-US" sz="1200" dirty="0" smtClean="0"/>
              <a:t>, 28(4), 409-445.</a:t>
            </a:r>
            <a:endParaRPr lang="en-CA" sz="1200" dirty="0"/>
          </a:p>
          <a:p>
            <a:pPr marL="0" indent="0">
              <a:buNone/>
            </a:pPr>
            <a:endParaRPr lang="en-US" sz="1400" dirty="0"/>
          </a:p>
        </p:txBody>
      </p:sp>
    </p:spTree>
    <p:extLst>
      <p:ext uri="{BB962C8B-B14F-4D97-AF65-F5344CB8AC3E}">
        <p14:creationId xmlns:p14="http://schemas.microsoft.com/office/powerpoint/2010/main" xmlns="" val="347186780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en-US" dirty="0" smtClean="0"/>
          </a:p>
        </p:txBody>
      </p:sp>
      <p:sp>
        <p:nvSpPr>
          <p:cNvPr id="57347" name="Rectangle 3"/>
          <p:cNvSpPr>
            <a:spLocks noGrp="1" noChangeArrowheads="1"/>
          </p:cNvSpPr>
          <p:nvPr>
            <p:ph type="body" idx="1"/>
          </p:nvPr>
        </p:nvSpPr>
        <p:spPr/>
        <p:txBody>
          <a:bodyPr/>
          <a:lstStyle/>
          <a:p>
            <a:r>
              <a:rPr lang="en-US" dirty="0" smtClean="0"/>
              <a:t>Final Questions?</a:t>
            </a:r>
          </a:p>
          <a:p>
            <a:endParaRPr lang="en-US" dirty="0" smtClean="0"/>
          </a:p>
        </p:txBody>
      </p:sp>
    </p:spTree>
    <p:extLst>
      <p:ext uri="{BB962C8B-B14F-4D97-AF65-F5344CB8AC3E}">
        <p14:creationId xmlns:p14="http://schemas.microsoft.com/office/powerpoint/2010/main" xmlns="" val="3474919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smtClean="0"/>
              <a:t>Terminology</a:t>
            </a:r>
          </a:p>
        </p:txBody>
      </p:sp>
      <p:sp>
        <p:nvSpPr>
          <p:cNvPr id="4099" name="Rectangle 3"/>
          <p:cNvSpPr>
            <a:spLocks noGrp="1" noChangeArrowheads="1"/>
          </p:cNvSpPr>
          <p:nvPr>
            <p:ph type="body" idx="1"/>
          </p:nvPr>
        </p:nvSpPr>
        <p:spPr/>
        <p:txBody>
          <a:bodyPr>
            <a:normAutofit fontScale="92500" lnSpcReduction="10000"/>
          </a:bodyPr>
          <a:lstStyle/>
          <a:p>
            <a:pPr eaLnBrk="1" hangingPunct="1"/>
            <a:r>
              <a:rPr lang="en-US" dirty="0" smtClean="0">
                <a:solidFill>
                  <a:srgbClr val="6600FF"/>
                </a:solidFill>
              </a:rPr>
              <a:t>Discourse</a:t>
            </a:r>
            <a:r>
              <a:rPr lang="en-US" dirty="0" smtClean="0"/>
              <a:t>: anything longer than a single utterance or sentence</a:t>
            </a:r>
          </a:p>
          <a:p>
            <a:pPr lvl="1" eaLnBrk="1" hangingPunct="1"/>
            <a:r>
              <a:rPr lang="en-US" dirty="0" smtClean="0">
                <a:solidFill>
                  <a:srgbClr val="6600FF"/>
                </a:solidFill>
              </a:rPr>
              <a:t>Monologue</a:t>
            </a:r>
          </a:p>
          <a:p>
            <a:pPr lvl="1" eaLnBrk="1" hangingPunct="1"/>
            <a:r>
              <a:rPr lang="en-US" dirty="0" smtClean="0">
                <a:solidFill>
                  <a:srgbClr val="6600FF"/>
                </a:solidFill>
              </a:rPr>
              <a:t>Dialogue</a:t>
            </a:r>
            <a:r>
              <a:rPr lang="en-US" dirty="0" smtClean="0"/>
              <a:t>: </a:t>
            </a:r>
          </a:p>
          <a:p>
            <a:pPr lvl="2" eaLnBrk="1" hangingPunct="1"/>
            <a:r>
              <a:rPr lang="en-US" dirty="0" smtClean="0"/>
              <a:t>May be multi-party</a:t>
            </a:r>
          </a:p>
          <a:p>
            <a:pPr lvl="2" eaLnBrk="1" hangingPunct="1"/>
            <a:r>
              <a:rPr lang="en-US" dirty="0" smtClean="0"/>
              <a:t>May be human-machine</a:t>
            </a:r>
          </a:p>
          <a:p>
            <a:r>
              <a:rPr lang="en-US" dirty="0" smtClean="0"/>
              <a:t>Discourse conveys more than the individual sentences (through relationships) (i.e. structure)</a:t>
            </a:r>
          </a:p>
          <a:p>
            <a:r>
              <a:rPr lang="en-US" dirty="0" smtClean="0"/>
              <a:t>Linguistic features are associated with discourse structures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idx="4294967295"/>
          </p:nvPr>
        </p:nvSpPr>
        <p:spPr/>
        <p:txBody>
          <a:bodyPr/>
          <a:lstStyle/>
          <a:p>
            <a:pPr eaLnBrk="1" hangingPunct="1"/>
            <a:r>
              <a:rPr lang="en-US" smtClean="0"/>
              <a:t>Is this text coherent? </a:t>
            </a:r>
          </a:p>
        </p:txBody>
      </p:sp>
      <p:sp>
        <p:nvSpPr>
          <p:cNvPr id="5123" name="Rectangle 3"/>
          <p:cNvSpPr>
            <a:spLocks noGrp="1"/>
          </p:cNvSpPr>
          <p:nvPr>
            <p:ph type="body" idx="4294967295"/>
          </p:nvPr>
        </p:nvSpPr>
        <p:spPr/>
        <p:txBody>
          <a:bodyPr>
            <a:normAutofit fontScale="92500" lnSpcReduction="10000"/>
          </a:bodyPr>
          <a:lstStyle/>
          <a:p>
            <a:pPr eaLnBrk="1" hangingPunct="1">
              <a:buFontTx/>
              <a:buNone/>
            </a:pPr>
            <a:r>
              <a:rPr lang="en-US" smtClean="0"/>
              <a:t>“Consider, for example, the difference between passages (18.71) and (18.72). Almost certainly not. The reason is that these utterances, when juxtaposed, will not exhibit coherence. Do you have a discourse? Assume that you have collected an arbitrary set of well-formed and independently interpretable utterances, for instance, by randomly selecting one sentence from each of the previous chapters of this book.”  </a:t>
            </a:r>
          </a:p>
          <a:p>
            <a:pPr lvl="1" eaLnBrk="1" hangingPunct="1">
              <a:buFontTx/>
              <a:buNone/>
            </a:pPr>
            <a:r>
              <a:rPr lang="en-US"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p:txBody>
          <a:bodyPr/>
          <a:lstStyle/>
          <a:p>
            <a:pPr eaLnBrk="1" hangingPunct="1"/>
            <a:r>
              <a:rPr lang="en-US" smtClean="0"/>
              <a:t>Or, this?</a:t>
            </a:r>
          </a:p>
        </p:txBody>
      </p:sp>
      <p:sp>
        <p:nvSpPr>
          <p:cNvPr id="6147" name="Rectangle 3"/>
          <p:cNvSpPr>
            <a:spLocks noGrp="1"/>
          </p:cNvSpPr>
          <p:nvPr>
            <p:ph type="body" idx="4294967295"/>
          </p:nvPr>
        </p:nvSpPr>
        <p:spPr/>
        <p:txBody>
          <a:bodyPr>
            <a:normAutofit lnSpcReduction="10000"/>
          </a:bodyPr>
          <a:lstStyle/>
          <a:p>
            <a:pPr eaLnBrk="1" hangingPunct="1">
              <a:buFontTx/>
              <a:buNone/>
            </a:pPr>
            <a:r>
              <a:rPr lang="en-US" smtClean="0"/>
              <a:t>“Assume that you have collected an arbitrary set of well-formed and independently interpretable utterances, for instance, by randomly selecting one sentence from each of the previous chapters of this book. Do you have a discourse? Almost certainly not. The reason is that these utterances, when juxtaposed, will not exhibit coherence. Consider, for example, the difference between passages (18.71) and (18.72).”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lstStyle/>
          <a:p>
            <a:r>
              <a:rPr lang="en-US" smtClean="0"/>
              <a:t>What makes a text coherent?</a:t>
            </a:r>
          </a:p>
        </p:txBody>
      </p:sp>
      <p:sp>
        <p:nvSpPr>
          <p:cNvPr id="7171" name="Rectangle 3"/>
          <p:cNvSpPr>
            <a:spLocks noGrp="1" noChangeArrowheads="1"/>
          </p:cNvSpPr>
          <p:nvPr>
            <p:ph sz="quarter" idx="1"/>
          </p:nvPr>
        </p:nvSpPr>
        <p:spPr>
          <a:xfrm>
            <a:off x="0" y="1219200"/>
            <a:ext cx="9144000" cy="5638800"/>
          </a:xfrm>
        </p:spPr>
        <p:txBody>
          <a:bodyPr/>
          <a:lstStyle/>
          <a:p>
            <a:r>
              <a:rPr lang="en-US" dirty="0" smtClean="0"/>
              <a:t>Discourse structure</a:t>
            </a:r>
          </a:p>
          <a:p>
            <a:pPr lvl="1"/>
            <a:r>
              <a:rPr lang="en-US" dirty="0" smtClean="0"/>
              <a:t>In a coherent text the parts of the discourse exhibit a sensible ordering (and typically are in other relationships)</a:t>
            </a:r>
          </a:p>
          <a:p>
            <a:r>
              <a:rPr lang="en-US" dirty="0" smtClean="0"/>
              <a:t>Rhetorical structure</a:t>
            </a:r>
          </a:p>
          <a:p>
            <a:pPr lvl="1"/>
            <a:r>
              <a:rPr lang="en-US" dirty="0" smtClean="0"/>
              <a:t>The elements in a coherent text are related via meaningful relations (“coherence relations”)</a:t>
            </a:r>
          </a:p>
          <a:p>
            <a:r>
              <a:rPr lang="en-US" dirty="0" smtClean="0"/>
              <a:t>Entity structure</a:t>
            </a:r>
          </a:p>
          <a:p>
            <a:pPr lvl="1"/>
            <a:r>
              <a:rPr lang="en-US" dirty="0" smtClean="0"/>
              <a:t>A coherent text is </a:t>
            </a:r>
            <a:r>
              <a:rPr lang="en-US" b="1" dirty="0" smtClean="0"/>
              <a:t>about</a:t>
            </a:r>
            <a:r>
              <a:rPr lang="en-US" dirty="0" smtClean="0"/>
              <a:t> some entity or entities, that are referred to in a structured way throughout the text</a:t>
            </a:r>
            <a:endParaRPr lang="en-US" i="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85000" lnSpcReduction="20000"/>
          </a:bodyPr>
          <a:lstStyle/>
          <a:p>
            <a:r>
              <a:rPr lang="en-US" dirty="0" smtClean="0"/>
              <a:t>Computational Discourse </a:t>
            </a:r>
          </a:p>
          <a:p>
            <a:pPr lvl="2"/>
            <a:r>
              <a:rPr lang="en-US" b="1" dirty="0" smtClean="0"/>
              <a:t>Topic and Entity Structures </a:t>
            </a:r>
            <a:r>
              <a:rPr lang="en-US" b="1" dirty="0" smtClean="0">
                <a:solidFill>
                  <a:srgbClr val="FF0000"/>
                </a:solidFill>
              </a:rPr>
              <a:t>(segmentation)</a:t>
            </a:r>
          </a:p>
          <a:p>
            <a:pPr lvl="2"/>
            <a:r>
              <a:rPr lang="en-US" dirty="0" smtClean="0"/>
              <a:t>Functional structures </a:t>
            </a:r>
            <a:r>
              <a:rPr lang="en-US" dirty="0" smtClean="0">
                <a:solidFill>
                  <a:srgbClr val="FF0000"/>
                </a:solidFill>
              </a:rPr>
              <a:t>(segmentation)</a:t>
            </a:r>
          </a:p>
          <a:p>
            <a:pPr lvl="2"/>
            <a:r>
              <a:rPr lang="en-US" dirty="0" smtClean="0"/>
              <a:t>Predicate-argument structures </a:t>
            </a:r>
            <a:r>
              <a:rPr lang="en-US" dirty="0" smtClean="0">
                <a:solidFill>
                  <a:srgbClr val="FF0000"/>
                </a:solidFill>
              </a:rPr>
              <a:t>(chunking)</a:t>
            </a:r>
          </a:p>
          <a:p>
            <a:pPr lvl="2"/>
            <a:r>
              <a:rPr lang="en-US" dirty="0" smtClean="0"/>
              <a:t>Tree-like structures </a:t>
            </a:r>
            <a:r>
              <a:rPr lang="en-US" dirty="0" smtClean="0">
                <a:solidFill>
                  <a:srgbClr val="FF0000"/>
                </a:solidFill>
              </a:rPr>
              <a:t>(parsing)</a:t>
            </a:r>
          </a:p>
          <a:p>
            <a:r>
              <a:rPr lang="en-US" dirty="0" smtClean="0"/>
              <a:t>Resources</a:t>
            </a:r>
          </a:p>
          <a:p>
            <a:pPr lvl="2"/>
            <a:r>
              <a:rPr lang="en-US" dirty="0" smtClean="0"/>
              <a:t>Corpora </a:t>
            </a:r>
          </a:p>
          <a:p>
            <a:pPr lvl="2"/>
            <a:r>
              <a:rPr lang="en-US" dirty="0" smtClean="0"/>
              <a:t>Software </a:t>
            </a:r>
          </a:p>
          <a:p>
            <a:r>
              <a:rPr lang="en-US" dirty="0" smtClean="0"/>
              <a:t>Evaluation</a:t>
            </a:r>
          </a:p>
          <a:p>
            <a:pPr lvl="2"/>
            <a:r>
              <a:rPr lang="en-US" dirty="0" smtClean="0"/>
              <a:t>Intrinsic versus Extrinsic</a:t>
            </a:r>
          </a:p>
          <a:p>
            <a:pPr lvl="2"/>
            <a:r>
              <a:rPr lang="en-US" dirty="0" smtClean="0"/>
              <a:t>Quantitative Metrics</a:t>
            </a:r>
          </a:p>
          <a:p>
            <a:r>
              <a:rPr lang="en-US" dirty="0" smtClean="0"/>
              <a:t>Educational Case Studies</a:t>
            </a:r>
          </a:p>
          <a:p>
            <a:pPr lvl="2"/>
            <a:r>
              <a:rPr lang="en-US" dirty="0" smtClean="0"/>
              <a:t>Teaching Writing with Diagramming and Peer Review</a:t>
            </a:r>
          </a:p>
          <a:p>
            <a:pPr lvl="2"/>
            <a:r>
              <a:rPr lang="en-US" dirty="0"/>
              <a:t>Automated Writing </a:t>
            </a:r>
            <a:r>
              <a:rPr lang="en-US" dirty="0" smtClean="0"/>
              <a:t>Assessment</a:t>
            </a:r>
          </a:p>
          <a:p>
            <a:r>
              <a:rPr lang="en-US" dirty="0" smtClean="0"/>
              <a:t>Looking Forward</a:t>
            </a:r>
            <a:endParaRPr lang="en-US" dirty="0"/>
          </a:p>
        </p:txBody>
      </p:sp>
    </p:spTree>
    <p:extLst>
      <p:ext uri="{BB962C8B-B14F-4D97-AF65-F5344CB8AC3E}">
        <p14:creationId xmlns:p14="http://schemas.microsoft.com/office/powerpoint/2010/main" xmlns="" val="3675043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Structure</a:t>
            </a:r>
            <a:endParaRPr lang="en-US" dirty="0"/>
          </a:p>
        </p:txBody>
      </p:sp>
      <p:sp>
        <p:nvSpPr>
          <p:cNvPr id="3" name="Content Placeholder 2"/>
          <p:cNvSpPr>
            <a:spLocks noGrp="1"/>
          </p:cNvSpPr>
          <p:nvPr>
            <p:ph idx="1"/>
          </p:nvPr>
        </p:nvSpPr>
        <p:spPr>
          <a:xfrm>
            <a:off x="0" y="1417638"/>
            <a:ext cx="9144000" cy="5108229"/>
          </a:xfrm>
        </p:spPr>
        <p:txBody>
          <a:bodyPr>
            <a:normAutofit/>
          </a:bodyPr>
          <a:lstStyle/>
          <a:p>
            <a:r>
              <a:rPr lang="en-US" dirty="0" smtClean="0"/>
              <a:t>Expository text can be viewed as a </a:t>
            </a:r>
            <a:r>
              <a:rPr lang="en-US" i="1" dirty="0" smtClean="0"/>
              <a:t>linear</a:t>
            </a:r>
            <a:r>
              <a:rPr lang="en-US" dirty="0" smtClean="0"/>
              <a:t> sequence of </a:t>
            </a:r>
            <a:r>
              <a:rPr lang="en-US" dirty="0" smtClean="0">
                <a:solidFill>
                  <a:srgbClr val="FF6600"/>
                </a:solidFill>
              </a:rPr>
              <a:t>topically coherent segments</a:t>
            </a:r>
            <a:r>
              <a:rPr lang="en-US" dirty="0" smtClean="0"/>
              <a:t>, whose order may be conventionalized</a:t>
            </a:r>
          </a:p>
          <a:p>
            <a:r>
              <a:rPr lang="en-US" sz="3200" dirty="0" smtClean="0"/>
              <a:t>Example:  Wikipedia articles about US states</a:t>
            </a:r>
          </a:p>
          <a:p>
            <a:pPr lvl="1"/>
            <a:r>
              <a:rPr lang="en-US" sz="2800" dirty="0" smtClean="0"/>
              <a:t>Wisconsin:  Etymology, History, Geography…</a:t>
            </a:r>
          </a:p>
          <a:p>
            <a:pPr lvl="1"/>
            <a:r>
              <a:rPr lang="en-US" dirty="0" smtClean="0"/>
              <a:t>Louisiana:  Etymology, Geography, History…</a:t>
            </a:r>
          </a:p>
          <a:p>
            <a:pPr lvl="1"/>
            <a:r>
              <a:rPr lang="en-US" sz="2800" dirty="0" smtClean="0"/>
              <a:t>Vermont: Geography, History, Demographics</a:t>
            </a:r>
          </a:p>
          <a:p>
            <a:r>
              <a:rPr lang="en-US" dirty="0" smtClean="0"/>
              <a:t>Applications: segmenting lectures, meetings, etc. during search</a:t>
            </a:r>
            <a:endParaRPr lang="en-US" sz="3200" dirty="0"/>
          </a:p>
        </p:txBody>
      </p:sp>
      <p:sp>
        <p:nvSpPr>
          <p:cNvPr id="4" name="Footer Placeholder 3"/>
          <p:cNvSpPr>
            <a:spLocks noGrp="1"/>
          </p:cNvSpPr>
          <p:nvPr>
            <p:ph type="ftr" sz="quarter" idx="11"/>
          </p:nvPr>
        </p:nvSpPr>
        <p:spPr>
          <a:xfrm>
            <a:off x="0" y="6356350"/>
            <a:ext cx="9143999" cy="365125"/>
          </a:xfrm>
        </p:spPr>
        <p:txBody>
          <a:bodyPr/>
          <a:lstStyle/>
          <a:p>
            <a:r>
              <a:rPr lang="en-US" dirty="0" smtClean="0"/>
              <a:t>Slide modified  from “Discourse Structures and Language Technology” by Bonnie Webber, 2011</a:t>
            </a:r>
            <a:endParaRPr lang="en-US" dirty="0"/>
          </a:p>
        </p:txBody>
      </p:sp>
    </p:spTree>
    <p:extLst>
      <p:ext uri="{BB962C8B-B14F-4D97-AF65-F5344CB8AC3E}">
        <p14:creationId xmlns:p14="http://schemas.microsoft.com/office/powerpoint/2010/main" xmlns="" val="3278676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lstStyle/>
          <a:p>
            <a:r>
              <a:rPr lang="en-US" b="1" dirty="0" smtClean="0"/>
              <a:t>Introductions</a:t>
            </a:r>
          </a:p>
          <a:p>
            <a:r>
              <a:rPr lang="en-US" dirty="0" smtClean="0"/>
              <a:t>Administration</a:t>
            </a:r>
          </a:p>
          <a:p>
            <a:r>
              <a:rPr lang="en-US" dirty="0" smtClean="0"/>
              <a:t>Computational Discourse</a:t>
            </a:r>
            <a:endParaRPr lang="en-US" dirty="0"/>
          </a:p>
        </p:txBody>
      </p:sp>
    </p:spTree>
    <p:extLst>
      <p:ext uri="{BB962C8B-B14F-4D97-AF65-F5344CB8AC3E}">
        <p14:creationId xmlns:p14="http://schemas.microsoft.com/office/powerpoint/2010/main" xmlns="" val="129879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Structure</a:t>
            </a:r>
            <a:endParaRPr lang="en-US" dirty="0"/>
          </a:p>
        </p:txBody>
      </p:sp>
      <p:sp>
        <p:nvSpPr>
          <p:cNvPr id="3" name="Content Placeholder 2"/>
          <p:cNvSpPr>
            <a:spLocks noGrp="1"/>
          </p:cNvSpPr>
          <p:nvPr>
            <p:ph idx="1"/>
          </p:nvPr>
        </p:nvSpPr>
        <p:spPr>
          <a:xfrm>
            <a:off x="0" y="1417638"/>
            <a:ext cx="9144000" cy="5108229"/>
          </a:xfrm>
        </p:spPr>
        <p:txBody>
          <a:bodyPr>
            <a:normAutofit/>
          </a:bodyPr>
          <a:lstStyle/>
          <a:p>
            <a:r>
              <a:rPr lang="en-US" dirty="0" smtClean="0"/>
              <a:t>Computational approaches typically assume that:</a:t>
            </a:r>
          </a:p>
          <a:p>
            <a:pPr lvl="1"/>
            <a:r>
              <a:rPr lang="en-US" dirty="0"/>
              <a:t>The topic of each </a:t>
            </a:r>
            <a:r>
              <a:rPr lang="en-US" dirty="0" smtClean="0"/>
              <a:t>segment </a:t>
            </a:r>
            <a:r>
              <a:rPr lang="en-US" dirty="0"/>
              <a:t>relates to the topic of </a:t>
            </a:r>
            <a:r>
              <a:rPr lang="en-US" dirty="0" smtClean="0"/>
              <a:t>the discourse </a:t>
            </a:r>
            <a:r>
              <a:rPr lang="en-US" dirty="0"/>
              <a:t>as a whole (</a:t>
            </a:r>
            <a:r>
              <a:rPr lang="en-US" dirty="0" smtClean="0"/>
              <a:t>e.g., </a:t>
            </a:r>
            <a:r>
              <a:rPr lang="en-US" dirty="0"/>
              <a:t>History of Vermont ! Vermont</a:t>
            </a:r>
            <a:r>
              <a:rPr lang="en-US" dirty="0" smtClean="0"/>
              <a:t>)</a:t>
            </a:r>
            <a:endParaRPr lang="en-US" dirty="0"/>
          </a:p>
          <a:p>
            <a:pPr lvl="1"/>
            <a:r>
              <a:rPr lang="en-US" dirty="0"/>
              <a:t>The only relation holding between sister segments, if any, </a:t>
            </a:r>
            <a:r>
              <a:rPr lang="en-US" dirty="0" smtClean="0"/>
              <a:t>is sequence</a:t>
            </a:r>
            <a:r>
              <a:rPr lang="en-US" dirty="0"/>
              <a:t>, though certain sequences may be more </a:t>
            </a:r>
            <a:r>
              <a:rPr lang="en-US" dirty="0" smtClean="0"/>
              <a:t>common than </a:t>
            </a:r>
            <a:r>
              <a:rPr lang="en-US" dirty="0"/>
              <a:t>others </a:t>
            </a:r>
            <a:endParaRPr lang="en-US" dirty="0" smtClean="0"/>
          </a:p>
          <a:p>
            <a:pPr lvl="1"/>
            <a:r>
              <a:rPr lang="en-US" dirty="0" smtClean="0"/>
              <a:t>The </a:t>
            </a:r>
            <a:r>
              <a:rPr lang="en-US" dirty="0"/>
              <a:t>topic of a segment will differ from those of its </a:t>
            </a:r>
            <a:r>
              <a:rPr lang="en-US" dirty="0" smtClean="0"/>
              <a:t>adjacent sisters </a:t>
            </a:r>
          </a:p>
          <a:p>
            <a:pPr lvl="1"/>
            <a:r>
              <a:rPr lang="en-US" dirty="0" smtClean="0"/>
              <a:t>Topic </a:t>
            </a:r>
            <a:r>
              <a:rPr lang="en-US" dirty="0"/>
              <a:t>predicts lexical </a:t>
            </a:r>
            <a:r>
              <a:rPr lang="en-US" dirty="0" smtClean="0"/>
              <a:t>choice</a:t>
            </a:r>
          </a:p>
        </p:txBody>
      </p:sp>
      <p:sp>
        <p:nvSpPr>
          <p:cNvPr id="4" name="Footer Placeholder 3"/>
          <p:cNvSpPr>
            <a:spLocks noGrp="1"/>
          </p:cNvSpPr>
          <p:nvPr>
            <p:ph type="ftr" sz="quarter" idx="11"/>
          </p:nvPr>
        </p:nvSpPr>
        <p:spPr>
          <a:xfrm>
            <a:off x="0" y="6356350"/>
            <a:ext cx="9143999" cy="365125"/>
          </a:xfrm>
        </p:spPr>
        <p:txBody>
          <a:bodyPr/>
          <a:lstStyle/>
          <a:p>
            <a:r>
              <a:rPr lang="en-US" dirty="0" smtClean="0"/>
              <a:t>Slide modified  from “Discourse Structures and Language Technology” by Bonnie Webber, 2011</a:t>
            </a:r>
            <a:endParaRPr lang="en-US" dirty="0"/>
          </a:p>
        </p:txBody>
      </p:sp>
    </p:spTree>
    <p:extLst>
      <p:ext uri="{BB962C8B-B14F-4D97-AF65-F5344CB8AC3E}">
        <p14:creationId xmlns:p14="http://schemas.microsoft.com/office/powerpoint/2010/main" xmlns="" val="787572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Structure</a:t>
            </a:r>
            <a:endParaRPr lang="en-US" dirty="0"/>
          </a:p>
        </p:txBody>
      </p:sp>
      <p:sp>
        <p:nvSpPr>
          <p:cNvPr id="3" name="Content Placeholder 2"/>
          <p:cNvSpPr>
            <a:spLocks noGrp="1"/>
          </p:cNvSpPr>
          <p:nvPr>
            <p:ph idx="1"/>
          </p:nvPr>
        </p:nvSpPr>
        <p:spPr>
          <a:xfrm>
            <a:off x="0" y="1417638"/>
            <a:ext cx="9144000" cy="5108229"/>
          </a:xfrm>
        </p:spPr>
        <p:txBody>
          <a:bodyPr>
            <a:normAutofit/>
          </a:bodyPr>
          <a:lstStyle/>
          <a:p>
            <a:r>
              <a:rPr lang="en-US" dirty="0" smtClean="0"/>
              <a:t>Making this structure explicit (i.e., topic segmentation) uses either</a:t>
            </a:r>
          </a:p>
          <a:p>
            <a:pPr lvl="1"/>
            <a:r>
              <a:rPr lang="en-US" dirty="0">
                <a:solidFill>
                  <a:srgbClr val="FF0000"/>
                </a:solidFill>
              </a:rPr>
              <a:t>semantic-relatedness</a:t>
            </a:r>
            <a:r>
              <a:rPr lang="en-US" dirty="0"/>
              <a:t>, where each segment is taken </a:t>
            </a:r>
            <a:r>
              <a:rPr lang="en-US" dirty="0" smtClean="0"/>
              <a:t>to consist </a:t>
            </a:r>
            <a:r>
              <a:rPr lang="en-US" dirty="0"/>
              <a:t>of words more related to each other than to </a:t>
            </a:r>
            <a:r>
              <a:rPr lang="en-US" dirty="0" smtClean="0"/>
              <a:t>words outside </a:t>
            </a:r>
            <a:r>
              <a:rPr lang="en-US" dirty="0"/>
              <a:t>the segment </a:t>
            </a:r>
            <a:endParaRPr lang="en-US" dirty="0" smtClean="0"/>
          </a:p>
          <a:p>
            <a:pPr lvl="1"/>
            <a:r>
              <a:rPr lang="en-US" dirty="0" smtClean="0">
                <a:solidFill>
                  <a:srgbClr val="FF0000"/>
                </a:solidFill>
              </a:rPr>
              <a:t>topic </a:t>
            </a:r>
            <a:r>
              <a:rPr lang="en-US" dirty="0">
                <a:solidFill>
                  <a:srgbClr val="FF0000"/>
                </a:solidFill>
              </a:rPr>
              <a:t>models</a:t>
            </a:r>
            <a:r>
              <a:rPr lang="en-US" dirty="0"/>
              <a:t>, where each segment is taken to be </a:t>
            </a:r>
            <a:r>
              <a:rPr lang="en-US" dirty="0" smtClean="0"/>
              <a:t>produced by </a:t>
            </a:r>
            <a:r>
              <a:rPr lang="en-US" dirty="0"/>
              <a:t>a distinct, compact lexical </a:t>
            </a:r>
            <a:r>
              <a:rPr lang="en-US" dirty="0" smtClean="0"/>
              <a:t>distribution</a:t>
            </a:r>
            <a:endParaRPr lang="en-US" dirty="0"/>
          </a:p>
        </p:txBody>
      </p:sp>
      <p:sp>
        <p:nvSpPr>
          <p:cNvPr id="4" name="Footer Placeholder 3"/>
          <p:cNvSpPr>
            <a:spLocks noGrp="1"/>
          </p:cNvSpPr>
          <p:nvPr>
            <p:ph type="ftr" sz="quarter" idx="11"/>
          </p:nvPr>
        </p:nvSpPr>
        <p:spPr>
          <a:xfrm>
            <a:off x="0" y="6356350"/>
            <a:ext cx="9143999" cy="365125"/>
          </a:xfrm>
        </p:spPr>
        <p:txBody>
          <a:bodyPr/>
          <a:lstStyle/>
          <a:p>
            <a:r>
              <a:rPr lang="en-US" dirty="0" smtClean="0"/>
              <a:t>Slide modified  from “Discourse Structures and Language Technology” by Bonnie Webber, 2011</a:t>
            </a:r>
            <a:endParaRPr lang="en-US" dirty="0"/>
          </a:p>
        </p:txBody>
      </p:sp>
    </p:spTree>
    <p:extLst>
      <p:ext uri="{BB962C8B-B14F-4D97-AF65-F5344CB8AC3E}">
        <p14:creationId xmlns:p14="http://schemas.microsoft.com/office/powerpoint/2010/main" xmlns="" val="3430291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dirty="0" smtClean="0"/>
              <a:t>Semantic-relatedness</a:t>
            </a:r>
            <a:endParaRPr lang="en-US" sz="4000" dirty="0"/>
          </a:p>
        </p:txBody>
      </p:sp>
      <p:sp>
        <p:nvSpPr>
          <p:cNvPr id="3" name="Content Placeholder 2"/>
          <p:cNvSpPr>
            <a:spLocks noGrp="1"/>
          </p:cNvSpPr>
          <p:nvPr>
            <p:ph idx="1"/>
          </p:nvPr>
        </p:nvSpPr>
        <p:spPr>
          <a:xfrm>
            <a:off x="0" y="1417638"/>
            <a:ext cx="9144000" cy="5108229"/>
          </a:xfrm>
        </p:spPr>
        <p:txBody>
          <a:bodyPr>
            <a:normAutofit/>
          </a:bodyPr>
          <a:lstStyle/>
          <a:p>
            <a:pPr marL="0" indent="0">
              <a:buNone/>
            </a:pPr>
            <a:endParaRPr lang="en-US" dirty="0" smtClean="0"/>
          </a:p>
          <a:p>
            <a:pPr marL="0" indent="0">
              <a:buNone/>
            </a:pPr>
            <a:r>
              <a:rPr lang="en-US" dirty="0" smtClean="0"/>
              <a:t>Computational models have:</a:t>
            </a:r>
            <a:endParaRPr lang="en-US" dirty="0"/>
          </a:p>
          <a:p>
            <a:r>
              <a:rPr lang="en-US" dirty="0"/>
              <a:t>a </a:t>
            </a:r>
            <a:r>
              <a:rPr lang="en-US" dirty="0">
                <a:solidFill>
                  <a:srgbClr val="FF0000"/>
                </a:solidFill>
              </a:rPr>
              <a:t>metric</a:t>
            </a:r>
            <a:r>
              <a:rPr lang="en-US" dirty="0"/>
              <a:t> for assessing the semantic relatedness of </a:t>
            </a:r>
            <a:r>
              <a:rPr lang="en-US" dirty="0" smtClean="0"/>
              <a:t>terms within </a:t>
            </a:r>
            <a:r>
              <a:rPr lang="en-US" dirty="0"/>
              <a:t>a proposed </a:t>
            </a:r>
            <a:r>
              <a:rPr lang="en-US" dirty="0" smtClean="0"/>
              <a:t>segment</a:t>
            </a:r>
          </a:p>
          <a:p>
            <a:r>
              <a:rPr lang="en-US" dirty="0" smtClean="0"/>
              <a:t>a </a:t>
            </a:r>
            <a:r>
              <a:rPr lang="en-US" dirty="0">
                <a:solidFill>
                  <a:srgbClr val="FF0000"/>
                </a:solidFill>
              </a:rPr>
              <a:t>l</a:t>
            </a:r>
            <a:r>
              <a:rPr lang="en-US" dirty="0">
                <a:solidFill>
                  <a:srgbClr val="FF6600"/>
                </a:solidFill>
              </a:rPr>
              <a:t>ocality </a:t>
            </a:r>
            <a:r>
              <a:rPr lang="en-US" dirty="0"/>
              <a:t>that specifies what units within the text </a:t>
            </a:r>
            <a:r>
              <a:rPr lang="en-US" dirty="0" smtClean="0"/>
              <a:t>are assessed </a:t>
            </a:r>
            <a:r>
              <a:rPr lang="en-US" dirty="0"/>
              <a:t>for semantic </a:t>
            </a:r>
            <a:r>
              <a:rPr lang="en-US" dirty="0" smtClean="0"/>
              <a:t>relatedness</a:t>
            </a:r>
          </a:p>
          <a:p>
            <a:r>
              <a:rPr lang="en-US" dirty="0" smtClean="0"/>
              <a:t>a </a:t>
            </a:r>
            <a:r>
              <a:rPr lang="en-US" dirty="0">
                <a:solidFill>
                  <a:srgbClr val="FF0000"/>
                </a:solidFill>
              </a:rPr>
              <a:t>threshold</a:t>
            </a:r>
            <a:r>
              <a:rPr lang="en-US" dirty="0"/>
              <a:t> for deciding how low relatedness can drop </a:t>
            </a:r>
            <a:r>
              <a:rPr lang="en-US" dirty="0" smtClean="0"/>
              <a:t>before it </a:t>
            </a:r>
            <a:r>
              <a:rPr lang="en-US" dirty="0"/>
              <a:t>signals a shift to another </a:t>
            </a:r>
            <a:r>
              <a:rPr lang="en-US" dirty="0" smtClean="0"/>
              <a:t>topic</a:t>
            </a:r>
            <a:endParaRPr lang="en-US" dirty="0"/>
          </a:p>
        </p:txBody>
      </p:sp>
      <p:sp>
        <p:nvSpPr>
          <p:cNvPr id="4" name="Footer Placeholder 3"/>
          <p:cNvSpPr>
            <a:spLocks noGrp="1"/>
          </p:cNvSpPr>
          <p:nvPr>
            <p:ph type="ftr" sz="quarter" idx="11"/>
          </p:nvPr>
        </p:nvSpPr>
        <p:spPr>
          <a:xfrm>
            <a:off x="0" y="6356350"/>
            <a:ext cx="9143999" cy="365125"/>
          </a:xfrm>
        </p:spPr>
        <p:txBody>
          <a:bodyPr/>
          <a:lstStyle/>
          <a:p>
            <a:r>
              <a:rPr lang="en-US" dirty="0" smtClean="0"/>
              <a:t>Slide modified  from “Discourse Structures and Language Technology” by Bonnie Webber, 2011</a:t>
            </a:r>
            <a:endParaRPr lang="en-US" dirty="0"/>
          </a:p>
        </p:txBody>
      </p:sp>
    </p:spTree>
    <p:extLst>
      <p:ext uri="{BB962C8B-B14F-4D97-AF65-F5344CB8AC3E}">
        <p14:creationId xmlns:p14="http://schemas.microsoft.com/office/powerpoint/2010/main" xmlns="" val="2255341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TextTiling</a:t>
            </a:r>
            <a:r>
              <a:rPr lang="en-US" dirty="0" smtClean="0"/>
              <a:t> [Hearst]</a:t>
            </a:r>
            <a:endParaRPr lang="en-US" dirty="0"/>
          </a:p>
        </p:txBody>
      </p:sp>
      <p:sp>
        <p:nvSpPr>
          <p:cNvPr id="3" name="Content Placeholder 2"/>
          <p:cNvSpPr>
            <a:spLocks noGrp="1"/>
          </p:cNvSpPr>
          <p:nvPr>
            <p:ph idx="1"/>
          </p:nvPr>
        </p:nvSpPr>
        <p:spPr>
          <a:xfrm>
            <a:off x="0" y="1417638"/>
            <a:ext cx="9144000" cy="5108229"/>
          </a:xfrm>
        </p:spPr>
        <p:txBody>
          <a:bodyPr>
            <a:normAutofit/>
          </a:bodyPr>
          <a:lstStyle/>
          <a:p>
            <a:r>
              <a:rPr lang="en-US" dirty="0"/>
              <a:t>Metric: Cosine similarity, using a vector representation </a:t>
            </a:r>
            <a:r>
              <a:rPr lang="en-US" dirty="0" smtClean="0"/>
              <a:t>of fixed</a:t>
            </a:r>
            <a:r>
              <a:rPr lang="en-US" dirty="0"/>
              <a:t>-length spans </a:t>
            </a:r>
            <a:r>
              <a:rPr lang="en-US" dirty="0" smtClean="0"/>
              <a:t>in </a:t>
            </a:r>
            <a:r>
              <a:rPr lang="en-US" dirty="0"/>
              <a:t>terms of frequency </a:t>
            </a:r>
            <a:r>
              <a:rPr lang="en-US" dirty="0" smtClean="0"/>
              <a:t>of word stems</a:t>
            </a:r>
            <a:endParaRPr lang="en-US" dirty="0"/>
          </a:p>
          <a:p>
            <a:r>
              <a:rPr lang="en-US" dirty="0" smtClean="0"/>
              <a:t>Locality</a:t>
            </a:r>
            <a:r>
              <a:rPr lang="en-US" dirty="0"/>
              <a:t>: Cosine similarity is computed between </a:t>
            </a:r>
            <a:r>
              <a:rPr lang="en-US" dirty="0" smtClean="0"/>
              <a:t>adjacent spans </a:t>
            </a:r>
          </a:p>
          <a:p>
            <a:r>
              <a:rPr lang="en-US" dirty="0" smtClean="0"/>
              <a:t>Threshold</a:t>
            </a:r>
            <a:r>
              <a:rPr lang="en-US" dirty="0"/>
              <a:t>: Empirically-</a:t>
            </a:r>
            <a:r>
              <a:rPr lang="en-US" dirty="0" smtClean="0"/>
              <a:t>determined</a:t>
            </a:r>
          </a:p>
        </p:txBody>
      </p:sp>
      <p:sp>
        <p:nvSpPr>
          <p:cNvPr id="4" name="Footer Placeholder 3"/>
          <p:cNvSpPr>
            <a:spLocks noGrp="1"/>
          </p:cNvSpPr>
          <p:nvPr>
            <p:ph type="ftr" sz="quarter" idx="11"/>
          </p:nvPr>
        </p:nvSpPr>
        <p:spPr>
          <a:xfrm>
            <a:off x="0" y="6356350"/>
            <a:ext cx="9143999" cy="365125"/>
          </a:xfrm>
        </p:spPr>
        <p:txBody>
          <a:bodyPr/>
          <a:lstStyle/>
          <a:p>
            <a:r>
              <a:rPr lang="en-US" dirty="0" smtClean="0"/>
              <a:t>Slide modified  from “Discourse Structures and Language Technology” by Bonnie Webber, 2011</a:t>
            </a:r>
            <a:endParaRPr lang="en-US" dirty="0"/>
          </a:p>
        </p:txBody>
      </p:sp>
    </p:spTree>
    <p:extLst>
      <p:ext uri="{BB962C8B-B14F-4D97-AF65-F5344CB8AC3E}">
        <p14:creationId xmlns:p14="http://schemas.microsoft.com/office/powerpoint/2010/main" xmlns="" val="1591115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TextTiling</a:t>
            </a:r>
            <a:r>
              <a:rPr lang="en-US" dirty="0" smtClean="0"/>
              <a:t> [Hearst] – Computed similarity of adjacent blocks</a:t>
            </a:r>
            <a:endParaRPr lang="en-US" dirty="0"/>
          </a:p>
        </p:txBody>
      </p:sp>
      <p:sp>
        <p:nvSpPr>
          <p:cNvPr id="3" name="Content Placeholder 2"/>
          <p:cNvSpPr>
            <a:spLocks noGrp="1"/>
          </p:cNvSpPr>
          <p:nvPr>
            <p:ph idx="1"/>
          </p:nvPr>
        </p:nvSpPr>
        <p:spPr>
          <a:xfrm>
            <a:off x="0" y="1417638"/>
            <a:ext cx="9144000" cy="5108229"/>
          </a:xfrm>
        </p:spPr>
        <p:txBody>
          <a:bodyPr>
            <a:normAutofit/>
          </a:bodyPr>
          <a:lstStyle/>
          <a:p>
            <a:r>
              <a:rPr lang="en-US" dirty="0" smtClean="0"/>
              <a:t>Vertical lines show manual segmentation</a:t>
            </a:r>
          </a:p>
          <a:p>
            <a:r>
              <a:rPr lang="en-US" dirty="0" smtClean="0"/>
              <a:t>Valleys show predicted segmentation</a:t>
            </a:r>
          </a:p>
        </p:txBody>
      </p:sp>
      <p:sp>
        <p:nvSpPr>
          <p:cNvPr id="4" name="Footer Placeholder 3"/>
          <p:cNvSpPr>
            <a:spLocks noGrp="1"/>
          </p:cNvSpPr>
          <p:nvPr>
            <p:ph type="ftr" sz="quarter" idx="11"/>
          </p:nvPr>
        </p:nvSpPr>
        <p:spPr>
          <a:xfrm>
            <a:off x="0" y="6356350"/>
            <a:ext cx="9143999" cy="365125"/>
          </a:xfrm>
        </p:spPr>
        <p:txBody>
          <a:bodyPr/>
          <a:lstStyle/>
          <a:p>
            <a:r>
              <a:rPr lang="en-US" dirty="0" smtClean="0"/>
              <a:t>Slide modified  from “Discourse Structures and Language Technology” by Bonnie Webber, 2011</a:t>
            </a:r>
            <a:endParaRPr lang="en-US" dirty="0"/>
          </a:p>
        </p:txBody>
      </p:sp>
      <p:pic>
        <p:nvPicPr>
          <p:cNvPr id="10" name="Picture 9"/>
          <p:cNvPicPr>
            <a:picLocks noChangeAspect="1"/>
          </p:cNvPicPr>
          <p:nvPr/>
        </p:nvPicPr>
        <p:blipFill>
          <a:blip r:embed="rId2"/>
          <a:stretch>
            <a:fillRect/>
          </a:stretch>
        </p:blipFill>
        <p:spPr>
          <a:xfrm>
            <a:off x="889000" y="2860322"/>
            <a:ext cx="6604001" cy="3510072"/>
          </a:xfrm>
          <a:prstGeom prst="rect">
            <a:avLst/>
          </a:prstGeom>
        </p:spPr>
      </p:pic>
    </p:spTree>
    <p:extLst>
      <p:ext uri="{BB962C8B-B14F-4D97-AF65-F5344CB8AC3E}">
        <p14:creationId xmlns:p14="http://schemas.microsoft.com/office/powerpoint/2010/main" xmlns="" val="906054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idx="4294967295"/>
          </p:nvPr>
        </p:nvSpPr>
        <p:spPr>
          <a:xfrm>
            <a:off x="0" y="274638"/>
            <a:ext cx="9144000" cy="1143000"/>
          </a:xfrm>
        </p:spPr>
        <p:txBody>
          <a:bodyPr>
            <a:normAutofit fontScale="90000"/>
          </a:bodyPr>
          <a:lstStyle/>
          <a:p>
            <a:r>
              <a:rPr lang="en-US" dirty="0" smtClean="0"/>
              <a:t>What makes a text coherent? (continued)</a:t>
            </a:r>
            <a:br>
              <a:rPr lang="en-US" dirty="0" smtClean="0"/>
            </a:br>
            <a:endParaRPr lang="en-US" dirty="0" smtClean="0"/>
          </a:p>
        </p:txBody>
      </p:sp>
      <p:sp>
        <p:nvSpPr>
          <p:cNvPr id="45059" name="Rectangle 3"/>
          <p:cNvSpPr>
            <a:spLocks noGrp="1" noChangeArrowheads="1"/>
          </p:cNvSpPr>
          <p:nvPr>
            <p:ph type="body" idx="4294967295"/>
          </p:nvPr>
        </p:nvSpPr>
        <p:spPr/>
        <p:txBody>
          <a:bodyPr/>
          <a:lstStyle/>
          <a:p>
            <a:pPr eaLnBrk="1" hangingPunct="1"/>
            <a:r>
              <a:rPr lang="en-US" dirty="0" smtClean="0">
                <a:solidFill>
                  <a:schemeClr val="bg1">
                    <a:lumMod val="50000"/>
                  </a:schemeClr>
                </a:solidFill>
              </a:rPr>
              <a:t>Appropriate sequencing of subparts of the discourse -- discourse/topic structure </a:t>
            </a:r>
          </a:p>
          <a:p>
            <a:pPr eaLnBrk="1" hangingPunct="1">
              <a:buNone/>
            </a:pPr>
            <a:endParaRPr lang="en-US" sz="2400" dirty="0" smtClean="0">
              <a:solidFill>
                <a:schemeClr val="bg2"/>
              </a:solidFill>
            </a:endParaRPr>
          </a:p>
          <a:p>
            <a:pPr eaLnBrk="1" hangingPunct="1"/>
            <a:r>
              <a:rPr lang="en-US" sz="3200" b="1" i="1" dirty="0" smtClean="0"/>
              <a:t>Appropriate use of referring expressions</a:t>
            </a:r>
          </a:p>
          <a:p>
            <a:pPr lvl="1"/>
            <a:r>
              <a:rPr lang="en-US" sz="2800" dirty="0" smtClean="0"/>
              <a:t>Topics comprise a set of entities and a limited range of things being said about them</a:t>
            </a:r>
          </a:p>
          <a:p>
            <a:pPr eaLnBrk="1" hangingPunct="1"/>
            <a:endParaRPr lang="en-US" dirty="0" smtClean="0">
              <a:solidFill>
                <a:schemeClr val="bg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Entity Structures: </a:t>
            </a:r>
            <a:br>
              <a:rPr lang="en-US" dirty="0" smtClean="0"/>
            </a:br>
            <a:r>
              <a:rPr lang="en-US" sz="2000" dirty="0" smtClean="0"/>
              <a:t>Discourses  without  a clear ‘central entity’ feel less coherent</a:t>
            </a:r>
            <a:endParaRPr lang="en-US" dirty="0" smtClean="0"/>
          </a:p>
        </p:txBody>
      </p:sp>
      <p:pic>
        <p:nvPicPr>
          <p:cNvPr id="47107" name="Content Placeholder 7" descr="x1.tiff"/>
          <p:cNvPicPr>
            <a:picLocks noGrp="1" noChangeAspect="1"/>
          </p:cNvPicPr>
          <p:nvPr>
            <p:ph sz="quarter" idx="1"/>
          </p:nvPr>
        </p:nvPicPr>
        <p:blipFill>
          <a:blip r:embed="rId3"/>
          <a:srcRect/>
          <a:stretch>
            <a:fillRect/>
          </a:stretch>
        </p:blipFill>
        <p:spPr>
          <a:xfrm>
            <a:off x="914400" y="1801813"/>
            <a:ext cx="3749675" cy="3863975"/>
          </a:xfrm>
        </p:spPr>
      </p:pic>
      <p:pic>
        <p:nvPicPr>
          <p:cNvPr id="47108" name="Content Placeholder 8" descr="x2.tiff"/>
          <p:cNvPicPr>
            <a:picLocks noGrp="1" noChangeAspect="1"/>
          </p:cNvPicPr>
          <p:nvPr>
            <p:ph sz="quarter" idx="2"/>
          </p:nvPr>
        </p:nvPicPr>
        <p:blipFill>
          <a:blip r:embed="rId4"/>
          <a:srcRect/>
          <a:stretch>
            <a:fillRect/>
          </a:stretch>
        </p:blipFill>
        <p:spPr>
          <a:xfrm>
            <a:off x="4933950" y="1817688"/>
            <a:ext cx="3749675" cy="3832225"/>
          </a:xfrm>
        </p:spPr>
      </p:pic>
      <p:sp>
        <p:nvSpPr>
          <p:cNvPr id="47109" name="TextBox 4"/>
          <p:cNvSpPr txBox="1">
            <a:spLocks noChangeArrowheads="1"/>
          </p:cNvSpPr>
          <p:nvPr/>
        </p:nvSpPr>
        <p:spPr bwMode="auto">
          <a:xfrm>
            <a:off x="609600" y="6400800"/>
            <a:ext cx="184150" cy="366713"/>
          </a:xfrm>
          <a:prstGeom prst="rect">
            <a:avLst/>
          </a:prstGeom>
          <a:noFill/>
          <a:ln w="9525">
            <a:noFill/>
            <a:miter lim="800000"/>
            <a:headEnd/>
            <a:tailEnd/>
          </a:ln>
        </p:spPr>
        <p:txBody>
          <a:bodyPr wrap="none">
            <a:spAutoFit/>
          </a:bodyPr>
          <a:lstStyle/>
          <a:p>
            <a:pPr eaLnBrk="0" hangingPunct="0"/>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Entity Structures: </a:t>
            </a:r>
            <a:br>
              <a:rPr lang="en-US" dirty="0" smtClean="0"/>
            </a:br>
            <a:r>
              <a:rPr lang="en-US" sz="2000" dirty="0" smtClean="0"/>
              <a:t>Discourses  without  a clear ‘central entity’ feel less coherent</a:t>
            </a:r>
            <a:endParaRPr lang="en-US" dirty="0" smtClean="0"/>
          </a:p>
        </p:txBody>
      </p:sp>
      <p:pic>
        <p:nvPicPr>
          <p:cNvPr id="48131" name="Content Placeholder 7" descr="x1.tiff"/>
          <p:cNvPicPr>
            <a:picLocks noGrp="1" noChangeAspect="1"/>
          </p:cNvPicPr>
          <p:nvPr>
            <p:ph sz="quarter" idx="1"/>
          </p:nvPr>
        </p:nvPicPr>
        <p:blipFill>
          <a:blip r:embed="rId3"/>
          <a:srcRect t="-8650" b="-8650"/>
          <a:stretch>
            <a:fillRect/>
          </a:stretch>
        </p:blipFill>
        <p:spPr/>
      </p:pic>
      <p:pic>
        <p:nvPicPr>
          <p:cNvPr id="48132" name="Content Placeholder 8" descr="x2.tiff"/>
          <p:cNvPicPr>
            <a:picLocks noGrp="1" noChangeAspect="1"/>
          </p:cNvPicPr>
          <p:nvPr>
            <p:ph sz="quarter" idx="2"/>
          </p:nvPr>
        </p:nvPicPr>
        <p:blipFill>
          <a:blip r:embed="rId4"/>
          <a:srcRect t="-8755" b="-8755"/>
          <a:stretch>
            <a:fillRect/>
          </a:stretch>
        </p:blipFill>
        <p:spPr/>
      </p:pic>
      <p:sp>
        <p:nvSpPr>
          <p:cNvPr id="48133" name="TextBox 4"/>
          <p:cNvSpPr txBox="1">
            <a:spLocks noChangeArrowheads="1"/>
          </p:cNvSpPr>
          <p:nvPr/>
        </p:nvSpPr>
        <p:spPr bwMode="auto">
          <a:xfrm>
            <a:off x="609600" y="6400800"/>
            <a:ext cx="184150" cy="366713"/>
          </a:xfrm>
          <a:prstGeom prst="rect">
            <a:avLst/>
          </a:prstGeom>
          <a:noFill/>
          <a:ln w="9525">
            <a:noFill/>
            <a:miter lim="800000"/>
            <a:headEnd/>
            <a:tailEnd/>
          </a:ln>
        </p:spPr>
        <p:txBody>
          <a:bodyPr wrap="none">
            <a:spAutoFit/>
          </a:bodyPr>
          <a:lstStyle/>
          <a:p>
            <a:pPr eaLnBrk="0" hangingPunct="0"/>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456"/>
            <a:ext cx="9144000" cy="853029"/>
          </a:xfrm>
        </p:spPr>
        <p:txBody>
          <a:bodyPr>
            <a:normAutofit/>
          </a:bodyPr>
          <a:lstStyle/>
          <a:p>
            <a:r>
              <a:rPr lang="en-US" dirty="0" smtClean="0"/>
              <a:t>Exercise:  Annotating Topic Structure</a:t>
            </a:r>
            <a:endParaRPr lang="en-US" dirty="0"/>
          </a:p>
        </p:txBody>
      </p:sp>
      <p:sp>
        <p:nvSpPr>
          <p:cNvPr id="3" name="Content Placeholder 2"/>
          <p:cNvSpPr>
            <a:spLocks noGrp="1"/>
          </p:cNvSpPr>
          <p:nvPr>
            <p:ph idx="1"/>
          </p:nvPr>
        </p:nvSpPr>
        <p:spPr>
          <a:xfrm>
            <a:off x="0" y="961485"/>
            <a:ext cx="9144000" cy="5543377"/>
          </a:xfrm>
        </p:spPr>
        <p:txBody>
          <a:bodyPr>
            <a:normAutofit fontScale="47500" lnSpcReduction="20000"/>
          </a:bodyPr>
          <a:lstStyle/>
          <a:p>
            <a:pPr>
              <a:buNone/>
            </a:pPr>
            <a:r>
              <a:rPr lang="en-US" dirty="0" smtClean="0"/>
              <a:t>The word </a:t>
            </a:r>
            <a:r>
              <a:rPr lang="en-US" i="1" dirty="0" smtClean="0"/>
              <a:t>Wisconsin</a:t>
            </a:r>
            <a:r>
              <a:rPr lang="en-US" dirty="0" smtClean="0"/>
              <a:t> originates from the name given to the </a:t>
            </a:r>
            <a:r>
              <a:rPr lang="en-US" dirty="0" smtClean="0">
                <a:hlinkClick r:id="rId2" tooltip="Wisconsin River"/>
              </a:rPr>
              <a:t>Wisconsin River</a:t>
            </a:r>
            <a:r>
              <a:rPr lang="en-US" dirty="0" smtClean="0"/>
              <a:t> by one of the </a:t>
            </a:r>
            <a:r>
              <a:rPr lang="en-US" dirty="0" smtClean="0">
                <a:solidFill>
                  <a:srgbClr val="FF0000"/>
                </a:solidFill>
                <a:hlinkClick r:id="rId3" tooltip="Algonquian languages"/>
              </a:rPr>
              <a:t>Algonquian</a:t>
            </a:r>
            <a:r>
              <a:rPr lang="en-US" dirty="0" smtClean="0"/>
              <a:t>-speaking </a:t>
            </a:r>
            <a:r>
              <a:rPr lang="en-US" dirty="0" smtClean="0">
                <a:hlinkClick r:id="rId4" tooltip="Indigenous peoples of the Americas"/>
              </a:rPr>
              <a:t>American Indian</a:t>
            </a:r>
            <a:r>
              <a:rPr lang="en-US" dirty="0" smtClean="0"/>
              <a:t> groups living in the region at the time of </a:t>
            </a:r>
            <a:r>
              <a:rPr lang="en-US" dirty="0" smtClean="0">
                <a:hlinkClick r:id="rId5" tooltip="European colonization of the Americas"/>
              </a:rPr>
              <a:t>European contact</a:t>
            </a:r>
            <a:r>
              <a:rPr lang="en-US" dirty="0" smtClean="0"/>
              <a:t>.</a:t>
            </a:r>
            <a:r>
              <a:rPr lang="en-US" baseline="30000" dirty="0" smtClean="0">
                <a:hlinkClick r:id="rId6"/>
              </a:rPr>
              <a:t>[12]</a:t>
            </a:r>
            <a:r>
              <a:rPr lang="en-US" dirty="0" smtClean="0"/>
              <a:t> French explorer </a:t>
            </a:r>
            <a:r>
              <a:rPr lang="en-US" dirty="0" smtClean="0">
                <a:hlinkClick r:id="rId7" tooltip="Jacques Marquette"/>
              </a:rPr>
              <a:t>Jacques Marquette</a:t>
            </a:r>
            <a:r>
              <a:rPr lang="en-US" dirty="0" smtClean="0"/>
              <a:t> was the first European to reach the Wisconsin River, arriving in 1673 and calling the river </a:t>
            </a:r>
            <a:r>
              <a:rPr lang="en-US" i="1" dirty="0" err="1" smtClean="0"/>
              <a:t>Meskousing</a:t>
            </a:r>
            <a:r>
              <a:rPr lang="en-US" dirty="0" smtClean="0"/>
              <a:t> in his journal.</a:t>
            </a:r>
            <a:r>
              <a:rPr lang="en-US" baseline="30000" dirty="0" smtClean="0">
                <a:hlinkClick r:id="rId6"/>
              </a:rPr>
              <a:t>[13]</a:t>
            </a:r>
            <a:r>
              <a:rPr lang="en-US" dirty="0" smtClean="0"/>
              <a:t> Subsequent French writers changed the spelling from </a:t>
            </a:r>
            <a:r>
              <a:rPr lang="en-US" i="1" dirty="0" err="1" smtClean="0"/>
              <a:t>Meskousing</a:t>
            </a:r>
            <a:r>
              <a:rPr lang="en-US" dirty="0" smtClean="0"/>
              <a:t> to </a:t>
            </a:r>
            <a:r>
              <a:rPr lang="en-US" i="1" dirty="0" err="1" smtClean="0"/>
              <a:t>Ouisconsin</a:t>
            </a:r>
            <a:r>
              <a:rPr lang="en-US" dirty="0" smtClean="0"/>
              <a:t>, and over time this became the name for both the Wisconsin River and the surrounding lands. English speakers </a:t>
            </a:r>
            <a:r>
              <a:rPr lang="en-US" dirty="0" smtClean="0">
                <a:hlinkClick r:id="rId8" tooltip="Anglicisation"/>
              </a:rPr>
              <a:t>anglicized</a:t>
            </a:r>
            <a:r>
              <a:rPr lang="en-US" dirty="0" smtClean="0"/>
              <a:t> the spelling from </a:t>
            </a:r>
            <a:r>
              <a:rPr lang="en-US" i="1" dirty="0" err="1" smtClean="0"/>
              <a:t>Ouisconsin</a:t>
            </a:r>
            <a:r>
              <a:rPr lang="en-US" dirty="0" smtClean="0"/>
              <a:t> to </a:t>
            </a:r>
            <a:r>
              <a:rPr lang="en-US" i="1" dirty="0" smtClean="0"/>
              <a:t>Wisconsin</a:t>
            </a:r>
            <a:r>
              <a:rPr lang="en-US" dirty="0" smtClean="0"/>
              <a:t> when they began to arrive in large numbers during the early 19th century. The legislature of </a:t>
            </a:r>
            <a:r>
              <a:rPr lang="en-US" dirty="0" smtClean="0">
                <a:hlinkClick r:id="rId9" tooltip="Wisconsin Territory"/>
              </a:rPr>
              <a:t>Wisconsin Territory</a:t>
            </a:r>
            <a:r>
              <a:rPr lang="en-US" dirty="0" smtClean="0"/>
              <a:t> made the current spelling official in 1845.</a:t>
            </a:r>
            <a:r>
              <a:rPr lang="en-US" baseline="30000" dirty="0" smtClean="0">
                <a:hlinkClick r:id="rId6"/>
              </a:rPr>
              <a:t>[14]</a:t>
            </a:r>
            <a:endParaRPr lang="en-US" dirty="0" smtClean="0"/>
          </a:p>
          <a:p>
            <a:pPr>
              <a:buNone/>
            </a:pPr>
            <a:r>
              <a:rPr lang="en-US" dirty="0" smtClean="0"/>
              <a:t>The Algonquian word for Wisconsin and its original meaning have both grown obscure. Interpretations vary, but most implicate the river and the red sandstone that lines its banks. One leading theory holds that the name originated from the </a:t>
            </a:r>
            <a:r>
              <a:rPr lang="en-US" dirty="0" smtClean="0">
                <a:hlinkClick r:id="rId10" tooltip="Miami-Illinois language"/>
              </a:rPr>
              <a:t>Miami</a:t>
            </a:r>
            <a:r>
              <a:rPr lang="en-US" dirty="0" smtClean="0"/>
              <a:t> word </a:t>
            </a:r>
            <a:r>
              <a:rPr lang="en-US" i="1" dirty="0" err="1" smtClean="0"/>
              <a:t>Meskonsing</a:t>
            </a:r>
            <a:r>
              <a:rPr lang="en-US" dirty="0" smtClean="0"/>
              <a:t>, meaning "it lies red," a reference to the setting of the Wisconsin River as it flows through the reddish sandstone of the </a:t>
            </a:r>
            <a:r>
              <a:rPr lang="en-US" dirty="0" smtClean="0">
                <a:hlinkClick r:id="rId11" tooltip="Dells of the Wisconsin River"/>
              </a:rPr>
              <a:t>Wisconsin Dells</a:t>
            </a:r>
            <a:r>
              <a:rPr lang="en-US" dirty="0" smtClean="0"/>
              <a:t>.</a:t>
            </a:r>
            <a:r>
              <a:rPr lang="en-US" baseline="30000" dirty="0" smtClean="0">
                <a:hlinkClick r:id="rId6"/>
              </a:rPr>
              <a:t>[15]</a:t>
            </a:r>
            <a:r>
              <a:rPr lang="en-US" dirty="0" smtClean="0"/>
              <a:t> Other theories include claims that the name originated from one of a variety of </a:t>
            </a:r>
            <a:r>
              <a:rPr lang="en-US" dirty="0" smtClean="0">
                <a:hlinkClick r:id="rId12" tooltip="Ojibwa"/>
              </a:rPr>
              <a:t>Ojibwa</a:t>
            </a:r>
            <a:r>
              <a:rPr lang="en-US" dirty="0" smtClean="0"/>
              <a:t> words meaning "red stone place," "where the waters gather," or "great rock."</a:t>
            </a:r>
            <a:r>
              <a:rPr lang="en-US" baseline="30000" dirty="0" smtClean="0">
                <a:hlinkClick r:id="rId6"/>
              </a:rPr>
              <a:t>[16]</a:t>
            </a:r>
            <a:endParaRPr lang="en-US" dirty="0" smtClean="0"/>
          </a:p>
          <a:p>
            <a:pPr>
              <a:buNone/>
            </a:pPr>
            <a:r>
              <a:rPr lang="en-US" dirty="0" smtClean="0"/>
              <a:t>Wisconsin has been home to a wide variety of cultures over the past 12,000 years. The first people arrived around 10,000 BCE during the </a:t>
            </a:r>
            <a:r>
              <a:rPr lang="en-US" dirty="0" smtClean="0">
                <a:hlinkClick r:id="rId13" tooltip="Wisconsin Glaciation"/>
              </a:rPr>
              <a:t>Wisconsin </a:t>
            </a:r>
            <a:r>
              <a:rPr lang="en-US" dirty="0" err="1" smtClean="0">
                <a:hlinkClick r:id="rId13" tooltip="Wisconsin Glaciation"/>
              </a:rPr>
              <a:t>Glaciation</a:t>
            </a:r>
            <a:r>
              <a:rPr lang="en-US" dirty="0" smtClean="0"/>
              <a:t>. These early inhabitants, called </a:t>
            </a:r>
            <a:r>
              <a:rPr lang="en-US" dirty="0" err="1" smtClean="0">
                <a:hlinkClick r:id="rId14" tooltip="Paleo-Indians"/>
              </a:rPr>
              <a:t>Paleo</a:t>
            </a:r>
            <a:r>
              <a:rPr lang="en-US" dirty="0" smtClean="0">
                <a:hlinkClick r:id="rId14" tooltip="Paleo-Indians"/>
              </a:rPr>
              <a:t>-Indians</a:t>
            </a:r>
            <a:r>
              <a:rPr lang="en-US" dirty="0" smtClean="0"/>
              <a:t>, hunted now-extinct </a:t>
            </a:r>
            <a:r>
              <a:rPr lang="en-US" dirty="0" smtClean="0">
                <a:hlinkClick r:id="rId15" tooltip="Pleistocene"/>
              </a:rPr>
              <a:t>ice age animals</a:t>
            </a:r>
            <a:r>
              <a:rPr lang="en-US" dirty="0" smtClean="0"/>
              <a:t> exemplified by the </a:t>
            </a:r>
            <a:r>
              <a:rPr lang="en-US" dirty="0" smtClean="0">
                <a:hlinkClick r:id="rId16" tooltip="Boaz mastodon"/>
              </a:rPr>
              <a:t>Boaz mastodon</a:t>
            </a:r>
            <a:r>
              <a:rPr lang="en-US" dirty="0" smtClean="0"/>
              <a:t>, a prehistoric </a:t>
            </a:r>
            <a:r>
              <a:rPr lang="en-US" dirty="0" smtClean="0">
                <a:hlinkClick r:id="rId17" tooltip="Mastodon"/>
              </a:rPr>
              <a:t>mastodon</a:t>
            </a:r>
            <a:r>
              <a:rPr lang="en-US" dirty="0" smtClean="0"/>
              <a:t> skeleton unearthed along with spear points in southwest Wisconsin.</a:t>
            </a:r>
            <a:r>
              <a:rPr lang="en-US" baseline="30000" dirty="0" smtClean="0">
                <a:hlinkClick r:id="rId6"/>
              </a:rPr>
              <a:t>[17]</a:t>
            </a:r>
            <a:r>
              <a:rPr lang="en-US" dirty="0" smtClean="0"/>
              <a:t> After the ice age ended around 8000 BCE, people in the subsequent </a:t>
            </a:r>
            <a:r>
              <a:rPr lang="en-US" dirty="0" smtClean="0">
                <a:hlinkClick r:id="rId18" tooltip="Archaic period in the Americas"/>
              </a:rPr>
              <a:t>Archaic period</a:t>
            </a:r>
            <a:r>
              <a:rPr lang="en-US" dirty="0" smtClean="0"/>
              <a:t> lived by hunting, fishing, and gathering food from wild plants. Agricultural societies emerged gradually over the </a:t>
            </a:r>
            <a:r>
              <a:rPr lang="en-US" dirty="0" smtClean="0">
                <a:hlinkClick r:id="rId19" tooltip="Woodland period"/>
              </a:rPr>
              <a:t>Woodland period</a:t>
            </a:r>
            <a:r>
              <a:rPr lang="en-US" dirty="0" smtClean="0"/>
              <a:t> between 1000 BCE to 1000 CE. Toward the end of this period, Wisconsin was the heartland of the "</a:t>
            </a:r>
            <a:r>
              <a:rPr lang="en-US" dirty="0" smtClean="0">
                <a:hlinkClick r:id="rId20" tooltip="Effigy Mound"/>
              </a:rPr>
              <a:t>Effigy Mound</a:t>
            </a:r>
            <a:r>
              <a:rPr lang="en-US" dirty="0" smtClean="0"/>
              <a:t> culture", which built thousands of animal-shaped mounds across the landscape.</a:t>
            </a:r>
            <a:r>
              <a:rPr lang="en-US" baseline="30000" dirty="0" smtClean="0">
                <a:hlinkClick r:id="rId6"/>
              </a:rPr>
              <a:t>[18]</a:t>
            </a:r>
            <a:r>
              <a:rPr lang="en-US" dirty="0" smtClean="0"/>
              <a:t> Later, between 1000 and 1500 CE, the </a:t>
            </a:r>
            <a:r>
              <a:rPr lang="en-US" dirty="0" smtClean="0">
                <a:hlinkClick r:id="rId21" tooltip="Mississippian culture"/>
              </a:rPr>
              <a:t>Mississippian</a:t>
            </a:r>
            <a:r>
              <a:rPr lang="en-US" dirty="0" smtClean="0"/>
              <a:t> and </a:t>
            </a:r>
            <a:r>
              <a:rPr lang="en-US" dirty="0" err="1" smtClean="0">
                <a:hlinkClick r:id="rId22" tooltip="Oneota"/>
              </a:rPr>
              <a:t>Oneota</a:t>
            </a:r>
            <a:r>
              <a:rPr lang="en-US" dirty="0" smtClean="0"/>
              <a:t> cultures built substantial settlements including the fortified village at </a:t>
            </a:r>
            <a:r>
              <a:rPr lang="en-US" dirty="0" err="1" smtClean="0">
                <a:hlinkClick r:id="rId23" tooltip="Aztalan State Park"/>
              </a:rPr>
              <a:t>Aztalan</a:t>
            </a:r>
            <a:r>
              <a:rPr lang="en-US" dirty="0" smtClean="0"/>
              <a:t> in southeast Wisconsin.</a:t>
            </a:r>
            <a:r>
              <a:rPr lang="en-US" baseline="30000" dirty="0" smtClean="0">
                <a:hlinkClick r:id="rId6"/>
              </a:rPr>
              <a:t>[19]</a:t>
            </a:r>
            <a:r>
              <a:rPr lang="en-US" dirty="0" smtClean="0"/>
              <a:t> The </a:t>
            </a:r>
            <a:r>
              <a:rPr lang="en-US" dirty="0" err="1" smtClean="0"/>
              <a:t>Oneota</a:t>
            </a:r>
            <a:r>
              <a:rPr lang="en-US" dirty="0" smtClean="0"/>
              <a:t> may be the ancestors of the modern </a:t>
            </a:r>
            <a:r>
              <a:rPr lang="en-US" dirty="0" err="1" smtClean="0">
                <a:hlinkClick r:id="rId24" tooltip="Ioway"/>
              </a:rPr>
              <a:t>Ioway</a:t>
            </a:r>
            <a:r>
              <a:rPr lang="en-US" dirty="0" smtClean="0"/>
              <a:t> and </a:t>
            </a:r>
            <a:r>
              <a:rPr lang="en-US" dirty="0" smtClean="0">
                <a:hlinkClick r:id="rId25" tooltip="Ho-Chunk"/>
              </a:rPr>
              <a:t>Ho-Chunk</a:t>
            </a:r>
            <a:r>
              <a:rPr lang="en-US" dirty="0" smtClean="0"/>
              <a:t> tribes who shared the Wisconsin region with the </a:t>
            </a:r>
            <a:r>
              <a:rPr lang="en-US" dirty="0" smtClean="0">
                <a:hlinkClick r:id="rId26" tooltip="Menominee"/>
              </a:rPr>
              <a:t>Menominee</a:t>
            </a:r>
            <a:r>
              <a:rPr lang="en-US" dirty="0" smtClean="0"/>
              <a:t> at the time of European contact.</a:t>
            </a:r>
            <a:r>
              <a:rPr lang="en-US" baseline="30000" dirty="0" smtClean="0">
                <a:hlinkClick r:id="rId6"/>
              </a:rPr>
              <a:t>[20]</a:t>
            </a:r>
            <a:r>
              <a:rPr lang="en-US" dirty="0" smtClean="0"/>
              <a:t> Other </a:t>
            </a:r>
            <a:r>
              <a:rPr lang="en-US" dirty="0" smtClean="0">
                <a:hlinkClick r:id="rId27" tooltip="Indigenous people of the Americas"/>
              </a:rPr>
              <a:t>American Indian</a:t>
            </a:r>
            <a:r>
              <a:rPr lang="en-US" dirty="0" smtClean="0"/>
              <a:t> groups living in Wisconsin when Europeans first settled included the </a:t>
            </a:r>
            <a:r>
              <a:rPr lang="en-US" dirty="0" smtClean="0">
                <a:hlinkClick r:id="rId12" tooltip="Ojibwa"/>
              </a:rPr>
              <a:t>Ojibwa</a:t>
            </a:r>
            <a:r>
              <a:rPr lang="en-US" dirty="0" smtClean="0"/>
              <a:t>, </a:t>
            </a:r>
            <a:r>
              <a:rPr lang="en-US" dirty="0" smtClean="0">
                <a:hlinkClick r:id="rId28" tooltip="Sauk people"/>
              </a:rPr>
              <a:t>Sauk</a:t>
            </a:r>
            <a:r>
              <a:rPr lang="en-US" dirty="0" smtClean="0"/>
              <a:t>, </a:t>
            </a:r>
            <a:r>
              <a:rPr lang="en-US" dirty="0" smtClean="0">
                <a:hlinkClick r:id="rId29" tooltip="Fox (tribe)"/>
              </a:rPr>
              <a:t>Fox</a:t>
            </a:r>
            <a:r>
              <a:rPr lang="en-US" dirty="0" smtClean="0"/>
              <a:t>, </a:t>
            </a:r>
            <a:r>
              <a:rPr lang="en-US" dirty="0" smtClean="0">
                <a:hlinkClick r:id="rId30" tooltip="Kickapoo people"/>
              </a:rPr>
              <a:t>Kickapoo</a:t>
            </a:r>
            <a:r>
              <a:rPr lang="en-US" dirty="0" smtClean="0"/>
              <a:t>, and </a:t>
            </a:r>
            <a:r>
              <a:rPr lang="en-US" dirty="0" smtClean="0">
                <a:hlinkClick r:id="rId31" tooltip="Pottawatomie"/>
              </a:rPr>
              <a:t>Pottawatomie</a:t>
            </a:r>
            <a:r>
              <a:rPr lang="en-US" dirty="0" smtClean="0"/>
              <a:t>, who migrated to Wisconsin from the east between 1500 and 1700.</a:t>
            </a:r>
            <a:r>
              <a:rPr lang="en-US" baseline="30000" dirty="0" smtClean="0">
                <a:hlinkClick r:id="rId6"/>
              </a:rPr>
              <a:t>[21]</a:t>
            </a:r>
            <a:endParaRPr lang="en-US" dirty="0" smtClean="0"/>
          </a:p>
          <a:p>
            <a:pPr marL="0" indent="0">
              <a:buNone/>
            </a:pPr>
            <a:endParaRPr lang="en-US" b="1" dirty="0">
              <a:latin typeface="Times New Roman"/>
              <a:cs typeface="Times New Roman"/>
            </a:endParaRPr>
          </a:p>
        </p:txBody>
      </p:sp>
    </p:spTree>
    <p:extLst>
      <p:ext uri="{BB962C8B-B14F-4D97-AF65-F5344CB8AC3E}">
        <p14:creationId xmlns:p14="http://schemas.microsoft.com/office/powerpoint/2010/main" xmlns="" val="1077657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456"/>
            <a:ext cx="9144000" cy="853029"/>
          </a:xfrm>
        </p:spPr>
        <p:txBody>
          <a:bodyPr>
            <a:normAutofit/>
          </a:bodyPr>
          <a:lstStyle/>
          <a:p>
            <a:r>
              <a:rPr lang="en-US" dirty="0" smtClean="0"/>
              <a:t>Wikipedia:  Annotated Topic Structure</a:t>
            </a:r>
            <a:endParaRPr lang="en-US" dirty="0"/>
          </a:p>
        </p:txBody>
      </p:sp>
      <p:sp>
        <p:nvSpPr>
          <p:cNvPr id="3" name="Content Placeholder 2"/>
          <p:cNvSpPr>
            <a:spLocks noGrp="1"/>
          </p:cNvSpPr>
          <p:nvPr>
            <p:ph idx="1"/>
          </p:nvPr>
        </p:nvSpPr>
        <p:spPr>
          <a:xfrm>
            <a:off x="0" y="961485"/>
            <a:ext cx="9144000" cy="5896515"/>
          </a:xfrm>
        </p:spPr>
        <p:txBody>
          <a:bodyPr>
            <a:normAutofit fontScale="47500" lnSpcReduction="20000"/>
          </a:bodyPr>
          <a:lstStyle/>
          <a:p>
            <a:pPr>
              <a:buNone/>
            </a:pPr>
            <a:r>
              <a:rPr lang="en-US" sz="4200" b="1" u="sng" dirty="0" smtClean="0">
                <a:solidFill>
                  <a:srgbClr val="FF0000"/>
                </a:solidFill>
              </a:rPr>
              <a:t>Etymology</a:t>
            </a:r>
            <a:endParaRPr lang="en-US" sz="4200" b="1" u="sng" dirty="0" smtClean="0"/>
          </a:p>
          <a:p>
            <a:pPr>
              <a:buNone/>
            </a:pPr>
            <a:r>
              <a:rPr lang="en-US" dirty="0" smtClean="0"/>
              <a:t>The word </a:t>
            </a:r>
            <a:r>
              <a:rPr lang="en-US" i="1" dirty="0" smtClean="0"/>
              <a:t>Wisconsin</a:t>
            </a:r>
            <a:r>
              <a:rPr lang="en-US" dirty="0" smtClean="0"/>
              <a:t> originates from the name given to the </a:t>
            </a:r>
            <a:r>
              <a:rPr lang="en-US" dirty="0" smtClean="0">
                <a:hlinkClick r:id="rId2" tooltip="Wisconsin River"/>
              </a:rPr>
              <a:t>Wisconsin River</a:t>
            </a:r>
            <a:r>
              <a:rPr lang="en-US" dirty="0" smtClean="0"/>
              <a:t> by one of the </a:t>
            </a:r>
            <a:r>
              <a:rPr lang="en-US" b="1" dirty="0" smtClean="0">
                <a:solidFill>
                  <a:srgbClr val="FF0000"/>
                </a:solidFill>
              </a:rPr>
              <a:t>Algonquian</a:t>
            </a:r>
            <a:r>
              <a:rPr lang="en-US" dirty="0" smtClean="0">
                <a:solidFill>
                  <a:srgbClr val="FF0000"/>
                </a:solidFill>
              </a:rPr>
              <a:t>-</a:t>
            </a:r>
            <a:r>
              <a:rPr lang="en-US" dirty="0" smtClean="0"/>
              <a:t>speaking </a:t>
            </a:r>
            <a:r>
              <a:rPr lang="en-US" dirty="0" smtClean="0">
                <a:hlinkClick r:id="rId3" tooltip="Indigenous peoples of the Americas"/>
              </a:rPr>
              <a:t>American Indian</a:t>
            </a:r>
            <a:r>
              <a:rPr lang="en-US" dirty="0" smtClean="0"/>
              <a:t> groups living in the region at the time of </a:t>
            </a:r>
            <a:r>
              <a:rPr lang="en-US" dirty="0" smtClean="0">
                <a:hlinkClick r:id="rId4" tooltip="European colonization of the Americas"/>
              </a:rPr>
              <a:t>European contact</a:t>
            </a:r>
            <a:r>
              <a:rPr lang="en-US" dirty="0" smtClean="0"/>
              <a:t>.</a:t>
            </a:r>
            <a:r>
              <a:rPr lang="en-US" baseline="30000" dirty="0" smtClean="0">
                <a:hlinkClick r:id="rId5"/>
              </a:rPr>
              <a:t>[12]</a:t>
            </a:r>
            <a:r>
              <a:rPr lang="en-US" dirty="0" smtClean="0"/>
              <a:t> French explorer </a:t>
            </a:r>
            <a:r>
              <a:rPr lang="en-US" dirty="0" smtClean="0">
                <a:hlinkClick r:id="rId6" tooltip="Jacques Marquette"/>
              </a:rPr>
              <a:t>Jacques Marquette</a:t>
            </a:r>
            <a:r>
              <a:rPr lang="en-US" dirty="0" smtClean="0"/>
              <a:t> was the first European to reach the Wisconsin River, arriving in 1673 and calling the river </a:t>
            </a:r>
            <a:r>
              <a:rPr lang="en-US" i="1" dirty="0" err="1" smtClean="0"/>
              <a:t>Meskousing</a:t>
            </a:r>
            <a:r>
              <a:rPr lang="en-US" dirty="0" smtClean="0"/>
              <a:t> in his journal.</a:t>
            </a:r>
            <a:r>
              <a:rPr lang="en-US" baseline="30000" dirty="0" smtClean="0">
                <a:hlinkClick r:id="rId5"/>
              </a:rPr>
              <a:t>[13]</a:t>
            </a:r>
            <a:r>
              <a:rPr lang="en-US" dirty="0" smtClean="0"/>
              <a:t> Subsequent French writers changed the spelling from </a:t>
            </a:r>
            <a:r>
              <a:rPr lang="en-US" i="1" dirty="0" err="1" smtClean="0"/>
              <a:t>Meskousing</a:t>
            </a:r>
            <a:r>
              <a:rPr lang="en-US" dirty="0" smtClean="0"/>
              <a:t> to </a:t>
            </a:r>
            <a:r>
              <a:rPr lang="en-US" i="1" dirty="0" err="1" smtClean="0"/>
              <a:t>Ouisconsin</a:t>
            </a:r>
            <a:r>
              <a:rPr lang="en-US" dirty="0" smtClean="0"/>
              <a:t>, and over time this became the name for both the Wisconsin River and the surrounding lands. English speakers </a:t>
            </a:r>
            <a:r>
              <a:rPr lang="en-US" dirty="0" smtClean="0">
                <a:hlinkClick r:id="rId7" tooltip="Anglicisation"/>
              </a:rPr>
              <a:t>anglicized</a:t>
            </a:r>
            <a:r>
              <a:rPr lang="en-US" dirty="0" smtClean="0"/>
              <a:t> the spelling from </a:t>
            </a:r>
            <a:r>
              <a:rPr lang="en-US" i="1" dirty="0" err="1" smtClean="0"/>
              <a:t>Ouisconsin</a:t>
            </a:r>
            <a:r>
              <a:rPr lang="en-US" dirty="0" smtClean="0"/>
              <a:t> to </a:t>
            </a:r>
            <a:r>
              <a:rPr lang="en-US" i="1" dirty="0" smtClean="0"/>
              <a:t>Wisconsin</a:t>
            </a:r>
            <a:r>
              <a:rPr lang="en-US" dirty="0" smtClean="0"/>
              <a:t> when they began to arrive in large numbers during the early 19th century. The legislature of </a:t>
            </a:r>
            <a:r>
              <a:rPr lang="en-US" dirty="0" smtClean="0">
                <a:hlinkClick r:id="rId8" tooltip="Wisconsin Territory"/>
              </a:rPr>
              <a:t>Wisconsin Territory</a:t>
            </a:r>
            <a:r>
              <a:rPr lang="en-US" dirty="0" smtClean="0"/>
              <a:t> made the current spelling official in 1845.</a:t>
            </a:r>
            <a:r>
              <a:rPr lang="en-US" baseline="30000" dirty="0" smtClean="0">
                <a:hlinkClick r:id="rId5"/>
              </a:rPr>
              <a:t>[14]</a:t>
            </a:r>
            <a:endParaRPr lang="en-US" dirty="0" smtClean="0"/>
          </a:p>
          <a:p>
            <a:pPr>
              <a:buNone/>
            </a:pPr>
            <a:r>
              <a:rPr lang="en-US" dirty="0" smtClean="0"/>
              <a:t>The </a:t>
            </a:r>
            <a:r>
              <a:rPr lang="en-US" b="1" dirty="0" smtClean="0">
                <a:solidFill>
                  <a:srgbClr val="FF0000"/>
                </a:solidFill>
              </a:rPr>
              <a:t>Algonquian</a:t>
            </a:r>
            <a:r>
              <a:rPr lang="en-US" dirty="0" smtClean="0"/>
              <a:t> word for Wisconsin and its original meaning have both grown obscure. Interpretations vary, but most implicate the river and the red sandstone that lines its banks. One leading theory holds that the name originated from the </a:t>
            </a:r>
            <a:r>
              <a:rPr lang="en-US" dirty="0" smtClean="0">
                <a:hlinkClick r:id="rId9" tooltip="Miami-Illinois language"/>
              </a:rPr>
              <a:t>Miami</a:t>
            </a:r>
            <a:r>
              <a:rPr lang="en-US" dirty="0" smtClean="0"/>
              <a:t> word </a:t>
            </a:r>
            <a:r>
              <a:rPr lang="en-US" i="1" dirty="0" err="1" smtClean="0"/>
              <a:t>Meskonsing</a:t>
            </a:r>
            <a:r>
              <a:rPr lang="en-US" dirty="0" smtClean="0"/>
              <a:t>, meaning "it lies red," a reference to the setting of the Wisconsin River as it flows through the reddish sandstone of the </a:t>
            </a:r>
            <a:r>
              <a:rPr lang="en-US" dirty="0" smtClean="0">
                <a:hlinkClick r:id="rId10" tooltip="Dells of the Wisconsin River"/>
              </a:rPr>
              <a:t>Wisconsin Dells</a:t>
            </a:r>
            <a:r>
              <a:rPr lang="en-US" dirty="0" smtClean="0"/>
              <a:t>.</a:t>
            </a:r>
            <a:r>
              <a:rPr lang="en-US" baseline="30000" dirty="0" smtClean="0">
                <a:hlinkClick r:id="rId5"/>
              </a:rPr>
              <a:t>[15]</a:t>
            </a:r>
            <a:r>
              <a:rPr lang="en-US" dirty="0" smtClean="0"/>
              <a:t> Other theories include claims that the name originated from one of a variety of </a:t>
            </a:r>
            <a:r>
              <a:rPr lang="en-US" dirty="0" smtClean="0">
                <a:hlinkClick r:id="rId11" tooltip="Ojibwa"/>
              </a:rPr>
              <a:t>Ojibwa</a:t>
            </a:r>
            <a:r>
              <a:rPr lang="en-US" dirty="0" smtClean="0"/>
              <a:t> words meaning "red stone place," "where the waters gather," or "great rock."</a:t>
            </a:r>
            <a:r>
              <a:rPr lang="en-US" baseline="30000" dirty="0" smtClean="0">
                <a:hlinkClick r:id="rId5"/>
              </a:rPr>
              <a:t>[16]</a:t>
            </a:r>
            <a:endParaRPr lang="en-US" dirty="0" smtClean="0"/>
          </a:p>
          <a:p>
            <a:pPr>
              <a:buNone/>
            </a:pPr>
            <a:r>
              <a:rPr lang="en-US" sz="4200" b="1" u="sng" dirty="0" smtClean="0">
                <a:solidFill>
                  <a:srgbClr val="FF0000"/>
                </a:solidFill>
              </a:rPr>
              <a:t>History</a:t>
            </a:r>
            <a:endParaRPr lang="en-US" sz="4200" u="sng" dirty="0" smtClean="0"/>
          </a:p>
          <a:p>
            <a:pPr>
              <a:buNone/>
            </a:pPr>
            <a:r>
              <a:rPr lang="en-US" dirty="0" smtClean="0"/>
              <a:t>Wisconsin has been home to a wide variety of cultures over the past 12,000 years. The first people arrived around 10,000 BCE during the </a:t>
            </a:r>
            <a:r>
              <a:rPr lang="en-US" dirty="0" smtClean="0">
                <a:hlinkClick r:id="rId12" tooltip="Wisconsin Glaciation"/>
              </a:rPr>
              <a:t>Wisconsin </a:t>
            </a:r>
            <a:r>
              <a:rPr lang="en-US" dirty="0" err="1" smtClean="0">
                <a:hlinkClick r:id="rId12" tooltip="Wisconsin Glaciation"/>
              </a:rPr>
              <a:t>Glaciation</a:t>
            </a:r>
            <a:r>
              <a:rPr lang="en-US" dirty="0" smtClean="0"/>
              <a:t>. These early inhabitants, called </a:t>
            </a:r>
            <a:r>
              <a:rPr lang="en-US" dirty="0" err="1" smtClean="0">
                <a:hlinkClick r:id="rId13" tooltip="Paleo-Indians"/>
              </a:rPr>
              <a:t>Paleo</a:t>
            </a:r>
            <a:r>
              <a:rPr lang="en-US" dirty="0" smtClean="0">
                <a:hlinkClick r:id="rId13" tooltip="Paleo-Indians"/>
              </a:rPr>
              <a:t>-Indians</a:t>
            </a:r>
            <a:r>
              <a:rPr lang="en-US" dirty="0" smtClean="0"/>
              <a:t>, hunted now-extinct </a:t>
            </a:r>
            <a:r>
              <a:rPr lang="en-US" dirty="0" smtClean="0">
                <a:hlinkClick r:id="rId14" tooltip="Pleistocene"/>
              </a:rPr>
              <a:t>ice age animals</a:t>
            </a:r>
            <a:r>
              <a:rPr lang="en-US" dirty="0" smtClean="0"/>
              <a:t> exemplified by the </a:t>
            </a:r>
            <a:r>
              <a:rPr lang="en-US" dirty="0" smtClean="0">
                <a:hlinkClick r:id="rId15" tooltip="Boaz mastodon"/>
              </a:rPr>
              <a:t>Boaz mastodon</a:t>
            </a:r>
            <a:r>
              <a:rPr lang="en-US" dirty="0" smtClean="0"/>
              <a:t>, a prehistoric </a:t>
            </a:r>
            <a:r>
              <a:rPr lang="en-US" dirty="0" smtClean="0">
                <a:hlinkClick r:id="rId16" tooltip="Mastodon"/>
              </a:rPr>
              <a:t>mastodon</a:t>
            </a:r>
            <a:r>
              <a:rPr lang="en-US" dirty="0" smtClean="0"/>
              <a:t> skeleton unearthed along with spear points in southwest Wisconsin.</a:t>
            </a:r>
            <a:r>
              <a:rPr lang="en-US" baseline="30000" dirty="0" smtClean="0">
                <a:hlinkClick r:id="rId5"/>
              </a:rPr>
              <a:t>[17]</a:t>
            </a:r>
            <a:r>
              <a:rPr lang="en-US" dirty="0" smtClean="0"/>
              <a:t> After the ice age ended around 8000 BCE, people in the subsequent </a:t>
            </a:r>
            <a:r>
              <a:rPr lang="en-US" dirty="0" smtClean="0">
                <a:hlinkClick r:id="rId17" tooltip="Archaic period in the Americas"/>
              </a:rPr>
              <a:t>Archaic period</a:t>
            </a:r>
            <a:r>
              <a:rPr lang="en-US" dirty="0" smtClean="0"/>
              <a:t> lived by hunting, fishing, and gathering food from wild plants. Agricultural societies emerged gradually over the </a:t>
            </a:r>
            <a:r>
              <a:rPr lang="en-US" dirty="0" smtClean="0">
                <a:hlinkClick r:id="rId18" tooltip="Woodland period"/>
              </a:rPr>
              <a:t>Woodland period</a:t>
            </a:r>
            <a:r>
              <a:rPr lang="en-US" dirty="0" smtClean="0"/>
              <a:t> between 1000 BCE to 1000 CE. Toward the end of this period, Wisconsin was the heartland of the "</a:t>
            </a:r>
            <a:r>
              <a:rPr lang="en-US" dirty="0" smtClean="0">
                <a:hlinkClick r:id="rId19" tooltip="Effigy Mound"/>
              </a:rPr>
              <a:t>Effigy Mound</a:t>
            </a:r>
            <a:r>
              <a:rPr lang="en-US" dirty="0" smtClean="0"/>
              <a:t> culture", which built thousands of animal-shaped mounds across the landscape.</a:t>
            </a:r>
            <a:r>
              <a:rPr lang="en-US" baseline="30000" dirty="0" smtClean="0">
                <a:hlinkClick r:id="rId5"/>
              </a:rPr>
              <a:t>[18]</a:t>
            </a:r>
            <a:r>
              <a:rPr lang="en-US" dirty="0" smtClean="0"/>
              <a:t> Later, between 1000 and 1500 CE, the </a:t>
            </a:r>
            <a:r>
              <a:rPr lang="en-US" dirty="0" smtClean="0">
                <a:hlinkClick r:id="rId20" tooltip="Mississippian culture"/>
              </a:rPr>
              <a:t>Mississippian</a:t>
            </a:r>
            <a:r>
              <a:rPr lang="en-US" dirty="0" smtClean="0"/>
              <a:t> and </a:t>
            </a:r>
            <a:r>
              <a:rPr lang="en-US" dirty="0" err="1" smtClean="0">
                <a:hlinkClick r:id="rId21" tooltip="Oneota"/>
              </a:rPr>
              <a:t>Oneota</a:t>
            </a:r>
            <a:r>
              <a:rPr lang="en-US" dirty="0" smtClean="0"/>
              <a:t> cultures built substantial settlements including the fortified village at </a:t>
            </a:r>
            <a:r>
              <a:rPr lang="en-US" dirty="0" err="1" smtClean="0">
                <a:hlinkClick r:id="rId22" tooltip="Aztalan State Park"/>
              </a:rPr>
              <a:t>Aztalan</a:t>
            </a:r>
            <a:r>
              <a:rPr lang="en-US" dirty="0" smtClean="0"/>
              <a:t> in southeast Wisconsin.</a:t>
            </a:r>
            <a:r>
              <a:rPr lang="en-US" baseline="30000" dirty="0" smtClean="0">
                <a:hlinkClick r:id="rId5"/>
              </a:rPr>
              <a:t>[19]</a:t>
            </a:r>
            <a:r>
              <a:rPr lang="en-US" dirty="0" smtClean="0"/>
              <a:t> The </a:t>
            </a:r>
            <a:r>
              <a:rPr lang="en-US" dirty="0" err="1" smtClean="0"/>
              <a:t>Oneota</a:t>
            </a:r>
            <a:r>
              <a:rPr lang="en-US" dirty="0" smtClean="0"/>
              <a:t> may be the ancestors of the modern </a:t>
            </a:r>
            <a:r>
              <a:rPr lang="en-US" dirty="0" err="1" smtClean="0">
                <a:hlinkClick r:id="rId23" tooltip="Ioway"/>
              </a:rPr>
              <a:t>Ioway</a:t>
            </a:r>
            <a:r>
              <a:rPr lang="en-US" dirty="0" smtClean="0"/>
              <a:t> and </a:t>
            </a:r>
            <a:r>
              <a:rPr lang="en-US" dirty="0" smtClean="0">
                <a:hlinkClick r:id="rId24" tooltip="Ho-Chunk"/>
              </a:rPr>
              <a:t>Ho-Chunk</a:t>
            </a:r>
            <a:r>
              <a:rPr lang="en-US" dirty="0" smtClean="0"/>
              <a:t> tribes who shared the Wisconsin region with the </a:t>
            </a:r>
            <a:r>
              <a:rPr lang="en-US" dirty="0" smtClean="0">
                <a:hlinkClick r:id="rId25" tooltip="Menominee"/>
              </a:rPr>
              <a:t>Menominee</a:t>
            </a:r>
            <a:r>
              <a:rPr lang="en-US" dirty="0" smtClean="0"/>
              <a:t> at the time of European contact.</a:t>
            </a:r>
            <a:r>
              <a:rPr lang="en-US" baseline="30000" dirty="0" smtClean="0">
                <a:hlinkClick r:id="rId5"/>
              </a:rPr>
              <a:t>[20]</a:t>
            </a:r>
            <a:r>
              <a:rPr lang="en-US" dirty="0" smtClean="0"/>
              <a:t> Other </a:t>
            </a:r>
            <a:r>
              <a:rPr lang="en-US" dirty="0" smtClean="0">
                <a:hlinkClick r:id="rId26" tooltip="Indigenous people of the Americas"/>
              </a:rPr>
              <a:t>American Indian</a:t>
            </a:r>
            <a:r>
              <a:rPr lang="en-US" dirty="0" smtClean="0"/>
              <a:t> groups living in Wisconsin when Europeans first settled included the </a:t>
            </a:r>
            <a:r>
              <a:rPr lang="en-US" dirty="0" smtClean="0">
                <a:hlinkClick r:id="rId11" tooltip="Ojibwa"/>
              </a:rPr>
              <a:t>Ojibwa</a:t>
            </a:r>
            <a:r>
              <a:rPr lang="en-US" dirty="0" smtClean="0"/>
              <a:t>, </a:t>
            </a:r>
            <a:r>
              <a:rPr lang="en-US" dirty="0" smtClean="0">
                <a:hlinkClick r:id="rId27" tooltip="Sauk people"/>
              </a:rPr>
              <a:t>Sauk</a:t>
            </a:r>
            <a:r>
              <a:rPr lang="en-US" dirty="0" smtClean="0"/>
              <a:t>, </a:t>
            </a:r>
            <a:r>
              <a:rPr lang="en-US" dirty="0" smtClean="0">
                <a:hlinkClick r:id="rId28" tooltip="Fox (tribe)"/>
              </a:rPr>
              <a:t>Fox</a:t>
            </a:r>
            <a:r>
              <a:rPr lang="en-US" dirty="0" smtClean="0"/>
              <a:t>, </a:t>
            </a:r>
            <a:r>
              <a:rPr lang="en-US" dirty="0" smtClean="0">
                <a:hlinkClick r:id="rId29" tooltip="Kickapoo people"/>
              </a:rPr>
              <a:t>Kickapoo</a:t>
            </a:r>
            <a:r>
              <a:rPr lang="en-US" dirty="0" smtClean="0"/>
              <a:t>, and </a:t>
            </a:r>
            <a:r>
              <a:rPr lang="en-US" dirty="0" smtClean="0">
                <a:hlinkClick r:id="rId30" tooltip="Pottawatomie"/>
              </a:rPr>
              <a:t>Pottawatomie</a:t>
            </a:r>
            <a:r>
              <a:rPr lang="en-US" dirty="0" smtClean="0"/>
              <a:t>, who migrated to Wisconsin from the east between 1500 and 1700.</a:t>
            </a:r>
            <a:r>
              <a:rPr lang="en-US" baseline="30000" dirty="0" smtClean="0">
                <a:hlinkClick r:id="rId5"/>
              </a:rPr>
              <a:t>[21]</a:t>
            </a:r>
            <a:endParaRPr lang="en-US" dirty="0" smtClean="0"/>
          </a:p>
        </p:txBody>
      </p:sp>
    </p:spTree>
    <p:extLst>
      <p:ext uri="{BB962C8B-B14F-4D97-AF65-F5344CB8AC3E}">
        <p14:creationId xmlns:p14="http://schemas.microsoft.com/office/powerpoint/2010/main" xmlns="" val="1077657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a:t>
            </a:r>
            <a:endParaRPr lang="en-US" dirty="0"/>
          </a:p>
        </p:txBody>
      </p:sp>
      <p:sp>
        <p:nvSpPr>
          <p:cNvPr id="3" name="Content Placeholder 2"/>
          <p:cNvSpPr>
            <a:spLocks noGrp="1"/>
          </p:cNvSpPr>
          <p:nvPr>
            <p:ph idx="1"/>
          </p:nvPr>
        </p:nvSpPr>
        <p:spPr>
          <a:xfrm>
            <a:off x="0" y="1600200"/>
            <a:ext cx="9144000" cy="4525963"/>
          </a:xfrm>
        </p:spPr>
        <p:txBody>
          <a:bodyPr>
            <a:normAutofit fontScale="85000" lnSpcReduction="20000"/>
          </a:bodyPr>
          <a:lstStyle/>
          <a:p>
            <a:r>
              <a:rPr lang="en-US" dirty="0" smtClean="0"/>
              <a:t>Ph.D. Computer Science, University of Rochester</a:t>
            </a:r>
          </a:p>
          <a:p>
            <a:pPr lvl="1"/>
            <a:r>
              <a:rPr lang="en-US" dirty="0" smtClean="0"/>
              <a:t>Plan Recognition and Discourse Analysis: An Integrated Approach for Understanding Dialogues</a:t>
            </a:r>
          </a:p>
          <a:p>
            <a:pPr lvl="1"/>
            <a:endParaRPr lang="en-US" dirty="0" smtClean="0"/>
          </a:p>
          <a:p>
            <a:r>
              <a:rPr lang="en-US" dirty="0" smtClean="0"/>
              <a:t>Artificial Intelligence Principles Research Department, AT&amp;T Bell Labs</a:t>
            </a:r>
          </a:p>
          <a:p>
            <a:pPr lvl="1"/>
            <a:r>
              <a:rPr lang="en-US" dirty="0" smtClean="0"/>
              <a:t>Knowledge Representation and Reasoning</a:t>
            </a:r>
          </a:p>
          <a:p>
            <a:pPr lvl="1"/>
            <a:r>
              <a:rPr lang="en-US" dirty="0" smtClean="0"/>
              <a:t>Discourse Analysis</a:t>
            </a:r>
          </a:p>
          <a:p>
            <a:pPr lvl="1"/>
            <a:r>
              <a:rPr lang="en-US" dirty="0" smtClean="0"/>
              <a:t>Spoken Dialogue Systems</a:t>
            </a:r>
          </a:p>
          <a:p>
            <a:pPr lvl="1"/>
            <a:endParaRPr lang="en-US" dirty="0" smtClean="0"/>
          </a:p>
          <a:p>
            <a:r>
              <a:rPr lang="en-US" dirty="0" smtClean="0"/>
              <a:t>University of Pittsburgh</a:t>
            </a:r>
          </a:p>
          <a:p>
            <a:pPr lvl="1"/>
            <a:r>
              <a:rPr lang="en-US" dirty="0" smtClean="0"/>
              <a:t>Speech and Language Processing (particularly for Education)</a:t>
            </a:r>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85000" lnSpcReduction="20000"/>
          </a:bodyPr>
          <a:lstStyle/>
          <a:p>
            <a:r>
              <a:rPr lang="en-US" b="1" dirty="0" smtClean="0"/>
              <a:t>Computational Discourse </a:t>
            </a:r>
          </a:p>
          <a:p>
            <a:pPr lvl="2"/>
            <a:r>
              <a:rPr lang="en-US" dirty="0" smtClean="0"/>
              <a:t>Topic and Entity Structures</a:t>
            </a:r>
          </a:p>
          <a:p>
            <a:pPr lvl="2"/>
            <a:r>
              <a:rPr lang="en-US" b="1" dirty="0" smtClean="0"/>
              <a:t>Functional structures </a:t>
            </a:r>
          </a:p>
          <a:p>
            <a:pPr lvl="2"/>
            <a:r>
              <a:rPr lang="en-US" dirty="0" smtClean="0"/>
              <a:t>Predicate-argument structures </a:t>
            </a:r>
          </a:p>
          <a:p>
            <a:pPr lvl="2"/>
            <a:r>
              <a:rPr lang="en-US" dirty="0" smtClean="0"/>
              <a:t>Tree-like structures </a:t>
            </a:r>
          </a:p>
          <a:p>
            <a:r>
              <a:rPr lang="en-US" dirty="0" smtClean="0"/>
              <a:t>Resources</a:t>
            </a:r>
          </a:p>
          <a:p>
            <a:pPr lvl="2"/>
            <a:r>
              <a:rPr lang="en-US" dirty="0" smtClean="0"/>
              <a:t>Corpora </a:t>
            </a:r>
          </a:p>
          <a:p>
            <a:pPr lvl="2"/>
            <a:r>
              <a:rPr lang="en-US" dirty="0" smtClean="0"/>
              <a:t>Software </a:t>
            </a:r>
          </a:p>
          <a:p>
            <a:r>
              <a:rPr lang="en-US" dirty="0" smtClean="0"/>
              <a:t>Evaluation</a:t>
            </a:r>
          </a:p>
          <a:p>
            <a:pPr lvl="2"/>
            <a:r>
              <a:rPr lang="en-US" dirty="0" smtClean="0"/>
              <a:t>Intrinsic versus Extrinsic</a:t>
            </a:r>
          </a:p>
          <a:p>
            <a:pPr lvl="2"/>
            <a:r>
              <a:rPr lang="en-US" dirty="0" smtClean="0"/>
              <a:t>Quantitative Metrics</a:t>
            </a:r>
          </a:p>
          <a:p>
            <a:r>
              <a:rPr lang="en-US" dirty="0" smtClean="0"/>
              <a:t>Educational Case Studies</a:t>
            </a:r>
          </a:p>
          <a:p>
            <a:pPr lvl="2"/>
            <a:r>
              <a:rPr lang="en-US" dirty="0" smtClean="0"/>
              <a:t>Teaching Writing with Diagramming and Peer Review</a:t>
            </a:r>
          </a:p>
          <a:p>
            <a:pPr lvl="2"/>
            <a:r>
              <a:rPr lang="en-US" dirty="0"/>
              <a:t>Automated Writing </a:t>
            </a:r>
            <a:r>
              <a:rPr lang="en-US" dirty="0" smtClean="0"/>
              <a:t>Assessment</a:t>
            </a:r>
          </a:p>
          <a:p>
            <a:r>
              <a:rPr lang="en-US" dirty="0" smtClean="0"/>
              <a:t>Looking Forward</a:t>
            </a:r>
            <a:endParaRPr lang="en-US" dirty="0"/>
          </a:p>
        </p:txBody>
      </p:sp>
    </p:spTree>
    <p:extLst>
      <p:ext uri="{BB962C8B-B14F-4D97-AF65-F5344CB8AC3E}">
        <p14:creationId xmlns:p14="http://schemas.microsoft.com/office/powerpoint/2010/main" xmlns="" val="4224224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Structure</a:t>
            </a:r>
            <a:endParaRPr lang="en-US" dirty="0"/>
          </a:p>
        </p:txBody>
      </p:sp>
      <p:sp>
        <p:nvSpPr>
          <p:cNvPr id="3" name="Content Placeholder 2"/>
          <p:cNvSpPr>
            <a:spLocks noGrp="1"/>
          </p:cNvSpPr>
          <p:nvPr>
            <p:ph idx="1"/>
          </p:nvPr>
        </p:nvSpPr>
        <p:spPr>
          <a:xfrm>
            <a:off x="0" y="1417638"/>
            <a:ext cx="9144000" cy="5108229"/>
          </a:xfrm>
        </p:spPr>
        <p:txBody>
          <a:bodyPr>
            <a:normAutofit/>
          </a:bodyPr>
          <a:lstStyle/>
          <a:p>
            <a:r>
              <a:rPr lang="en-US" dirty="0"/>
              <a:t>Texts within a given </a:t>
            </a:r>
            <a:r>
              <a:rPr lang="en-US" dirty="0">
                <a:solidFill>
                  <a:srgbClr val="FF0000"/>
                </a:solidFill>
              </a:rPr>
              <a:t>genre</a:t>
            </a:r>
            <a:r>
              <a:rPr lang="en-US" dirty="0"/>
              <a:t> – </a:t>
            </a:r>
            <a:r>
              <a:rPr lang="en-US" dirty="0" smtClean="0"/>
              <a:t>e.g., </a:t>
            </a:r>
          </a:p>
          <a:p>
            <a:pPr lvl="1"/>
            <a:r>
              <a:rPr lang="en-US" dirty="0" smtClean="0"/>
              <a:t>news reports</a:t>
            </a:r>
          </a:p>
          <a:p>
            <a:pPr lvl="1"/>
            <a:r>
              <a:rPr lang="en-US" dirty="0" smtClean="0"/>
              <a:t>scientific papers or abstracts</a:t>
            </a:r>
            <a:endParaRPr lang="en-US" dirty="0"/>
          </a:p>
          <a:p>
            <a:pPr lvl="1"/>
            <a:r>
              <a:rPr lang="en-US" dirty="0"/>
              <a:t>e</a:t>
            </a:r>
            <a:r>
              <a:rPr lang="en-US" dirty="0" smtClean="0"/>
              <a:t>tc.</a:t>
            </a:r>
            <a:endParaRPr lang="en-US" dirty="0"/>
          </a:p>
          <a:p>
            <a:pPr marL="400050" lvl="1" indent="0">
              <a:buNone/>
            </a:pPr>
            <a:r>
              <a:rPr lang="en-US" sz="3200" dirty="0" smtClean="0"/>
              <a:t>generally </a:t>
            </a:r>
            <a:r>
              <a:rPr lang="en-US" sz="3200" dirty="0"/>
              <a:t>share a similar structure, that is independent of topic </a:t>
            </a:r>
            <a:r>
              <a:rPr lang="en-US" sz="3200" dirty="0" smtClean="0"/>
              <a:t>and reflects </a:t>
            </a:r>
            <a:r>
              <a:rPr lang="en-US" sz="3200" dirty="0"/>
              <a:t>the </a:t>
            </a:r>
            <a:r>
              <a:rPr lang="en-US" sz="3200" dirty="0">
                <a:solidFill>
                  <a:srgbClr val="FF0000"/>
                </a:solidFill>
              </a:rPr>
              <a:t>function</a:t>
            </a:r>
            <a:r>
              <a:rPr lang="en-US" sz="3200" dirty="0"/>
              <a:t> played by each of their </a:t>
            </a:r>
            <a:r>
              <a:rPr lang="en-US" sz="3200" dirty="0" smtClean="0"/>
              <a:t>parts</a:t>
            </a:r>
            <a:endParaRPr lang="en-US" sz="3200" dirty="0"/>
          </a:p>
        </p:txBody>
      </p:sp>
      <p:sp>
        <p:nvSpPr>
          <p:cNvPr id="4" name="Footer Placeholder 3"/>
          <p:cNvSpPr>
            <a:spLocks noGrp="1"/>
          </p:cNvSpPr>
          <p:nvPr>
            <p:ph type="ftr" sz="quarter" idx="11"/>
          </p:nvPr>
        </p:nvSpPr>
        <p:spPr>
          <a:xfrm>
            <a:off x="0" y="6356350"/>
            <a:ext cx="9143999" cy="365125"/>
          </a:xfrm>
        </p:spPr>
        <p:txBody>
          <a:bodyPr/>
          <a:lstStyle/>
          <a:p>
            <a:r>
              <a:rPr lang="en-US" dirty="0" smtClean="0"/>
              <a:t>Slide modified  from “Discourse Structures and Language Technology” by Bonnie Webber, 2011</a:t>
            </a:r>
            <a:endParaRPr lang="en-US" dirty="0"/>
          </a:p>
        </p:txBody>
      </p:sp>
    </p:spTree>
    <p:extLst>
      <p:ext uri="{BB962C8B-B14F-4D97-AF65-F5344CB8AC3E}">
        <p14:creationId xmlns:p14="http://schemas.microsoft.com/office/powerpoint/2010/main" xmlns="" val="2264418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0" y="1417638"/>
            <a:ext cx="9144000" cy="5108229"/>
          </a:xfrm>
        </p:spPr>
        <p:txBody>
          <a:bodyPr>
            <a:normAutofit lnSpcReduction="10000"/>
          </a:bodyPr>
          <a:lstStyle/>
          <a:p>
            <a:r>
              <a:rPr lang="en-US" dirty="0"/>
              <a:t>Well-known in academia is the multi-part structure of </a:t>
            </a:r>
            <a:r>
              <a:rPr lang="en-US" dirty="0" smtClean="0"/>
              <a:t>scientific papers </a:t>
            </a:r>
            <a:r>
              <a:rPr lang="en-US" dirty="0"/>
              <a:t>(</a:t>
            </a:r>
            <a:r>
              <a:rPr lang="en-US" dirty="0" smtClean="0"/>
              <a:t>and</a:t>
            </a:r>
            <a:r>
              <a:rPr lang="en-US" dirty="0"/>
              <a:t> </a:t>
            </a:r>
            <a:r>
              <a:rPr lang="en-US" dirty="0" smtClean="0"/>
              <a:t>also their </a:t>
            </a:r>
            <a:r>
              <a:rPr lang="en-US" dirty="0"/>
              <a:t>abstracts</a:t>
            </a:r>
            <a:r>
              <a:rPr lang="en-US" dirty="0" smtClean="0"/>
              <a:t>)</a:t>
            </a:r>
            <a:endParaRPr lang="en-US" dirty="0"/>
          </a:p>
          <a:p>
            <a:pPr lvl="1"/>
            <a:r>
              <a:rPr lang="en-US" b="1" dirty="0"/>
              <a:t>Objective</a:t>
            </a:r>
            <a:r>
              <a:rPr lang="en-US" dirty="0"/>
              <a:t> (aka Introduction, Background, Aim, Hypothesis)</a:t>
            </a:r>
          </a:p>
          <a:p>
            <a:pPr lvl="1"/>
            <a:r>
              <a:rPr lang="en-US" b="1" dirty="0"/>
              <a:t>Methods</a:t>
            </a:r>
            <a:r>
              <a:rPr lang="en-US" dirty="0"/>
              <a:t> (aka </a:t>
            </a:r>
            <a:r>
              <a:rPr lang="en-US" dirty="0" smtClean="0"/>
              <a:t>Study </a:t>
            </a:r>
            <a:r>
              <a:rPr lang="en-US" dirty="0"/>
              <a:t>Design, Methodology, etc.)</a:t>
            </a:r>
          </a:p>
          <a:p>
            <a:pPr lvl="1"/>
            <a:r>
              <a:rPr lang="en-US" b="1" dirty="0"/>
              <a:t>Results</a:t>
            </a:r>
            <a:r>
              <a:rPr lang="en-US" dirty="0"/>
              <a:t> </a:t>
            </a:r>
            <a:r>
              <a:rPr lang="en-US" dirty="0" smtClean="0"/>
              <a:t>(aka Outcomes)</a:t>
            </a:r>
            <a:endParaRPr lang="en-US" dirty="0"/>
          </a:p>
          <a:p>
            <a:pPr lvl="1"/>
            <a:r>
              <a:rPr lang="en-US" b="1" dirty="0"/>
              <a:t>Discussion</a:t>
            </a:r>
          </a:p>
          <a:p>
            <a:pPr lvl="1"/>
            <a:r>
              <a:rPr lang="en-US" dirty="0"/>
              <a:t>Optionally, </a:t>
            </a:r>
            <a:r>
              <a:rPr lang="en-US" b="1" dirty="0" smtClean="0"/>
              <a:t>Conclusions</a:t>
            </a:r>
          </a:p>
          <a:p>
            <a:r>
              <a:rPr lang="en-US" b="1" dirty="0" smtClean="0"/>
              <a:t>N.B. </a:t>
            </a:r>
            <a:r>
              <a:rPr lang="en-US" dirty="0" smtClean="0"/>
              <a:t>Not every sentence within a section need realize the same function</a:t>
            </a:r>
            <a:endParaRPr lang="en-US" dirty="0"/>
          </a:p>
        </p:txBody>
      </p:sp>
      <p:sp>
        <p:nvSpPr>
          <p:cNvPr id="4" name="Footer Placeholder 3"/>
          <p:cNvSpPr>
            <a:spLocks noGrp="1"/>
          </p:cNvSpPr>
          <p:nvPr>
            <p:ph type="ftr" sz="quarter" idx="11"/>
          </p:nvPr>
        </p:nvSpPr>
        <p:spPr>
          <a:xfrm>
            <a:off x="0" y="6356350"/>
            <a:ext cx="9143999" cy="365125"/>
          </a:xfrm>
        </p:spPr>
        <p:txBody>
          <a:bodyPr/>
          <a:lstStyle/>
          <a:p>
            <a:r>
              <a:rPr lang="en-US" dirty="0" smtClean="0"/>
              <a:t>Slide modified  from “Discourse Structures and Language Technology” by Bonnie Webber, 2011</a:t>
            </a:r>
            <a:endParaRPr lang="en-US" dirty="0"/>
          </a:p>
        </p:txBody>
      </p:sp>
    </p:spTree>
    <p:extLst>
      <p:ext uri="{BB962C8B-B14F-4D97-AF65-F5344CB8AC3E}">
        <p14:creationId xmlns:p14="http://schemas.microsoft.com/office/powerpoint/2010/main" xmlns="" val="10386972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Structure</a:t>
            </a:r>
            <a:endParaRPr lang="en-US" dirty="0"/>
          </a:p>
        </p:txBody>
      </p:sp>
      <p:sp>
        <p:nvSpPr>
          <p:cNvPr id="3" name="Content Placeholder 2"/>
          <p:cNvSpPr>
            <a:spLocks noGrp="1"/>
          </p:cNvSpPr>
          <p:nvPr>
            <p:ph idx="1"/>
          </p:nvPr>
        </p:nvSpPr>
        <p:spPr>
          <a:xfrm>
            <a:off x="0" y="1417638"/>
            <a:ext cx="9144000" cy="5108229"/>
          </a:xfrm>
        </p:spPr>
        <p:txBody>
          <a:bodyPr>
            <a:normAutofit lnSpcReduction="10000"/>
          </a:bodyPr>
          <a:lstStyle/>
          <a:p>
            <a:r>
              <a:rPr lang="en-US" dirty="0"/>
              <a:t>Automatic annotation of functional structure is seen as benefitting:</a:t>
            </a:r>
          </a:p>
          <a:p>
            <a:pPr lvl="1"/>
            <a:r>
              <a:rPr lang="en-US" dirty="0"/>
              <a:t>Information extraction: Certain types of information are </a:t>
            </a:r>
            <a:r>
              <a:rPr lang="en-US" dirty="0" smtClean="0"/>
              <a:t>likely to </a:t>
            </a:r>
            <a:r>
              <a:rPr lang="en-US" dirty="0"/>
              <a:t>be found in certain sections [</a:t>
            </a:r>
            <a:r>
              <a:rPr lang="en-US" dirty="0" err="1" smtClean="0"/>
              <a:t>Moens</a:t>
            </a:r>
            <a:r>
              <a:rPr lang="en-US" dirty="0" smtClean="0"/>
              <a:t>]</a:t>
            </a:r>
            <a:endParaRPr lang="en-US" dirty="0"/>
          </a:p>
          <a:p>
            <a:pPr lvl="1"/>
            <a:r>
              <a:rPr lang="en-US" dirty="0"/>
              <a:t>Extractive summarization: More “important” sentences </a:t>
            </a:r>
            <a:r>
              <a:rPr lang="en-US" dirty="0" smtClean="0"/>
              <a:t>are more </a:t>
            </a:r>
            <a:r>
              <a:rPr lang="en-US" dirty="0"/>
              <a:t>likely to be found in certain </a:t>
            </a:r>
            <a:r>
              <a:rPr lang="en-US" dirty="0" smtClean="0"/>
              <a:t>sections</a:t>
            </a:r>
            <a:endParaRPr lang="en-US" dirty="0"/>
          </a:p>
          <a:p>
            <a:pPr lvl="1"/>
            <a:r>
              <a:rPr lang="en-US" dirty="0"/>
              <a:t>Sentiment analysis: Words that have an objective sense in </a:t>
            </a:r>
            <a:r>
              <a:rPr lang="en-US" dirty="0" smtClean="0"/>
              <a:t>one section </a:t>
            </a:r>
            <a:r>
              <a:rPr lang="en-US" dirty="0"/>
              <a:t>may have a subjective sense in another [</a:t>
            </a:r>
            <a:r>
              <a:rPr lang="en-US" dirty="0" err="1" smtClean="0"/>
              <a:t>Taboada</a:t>
            </a:r>
            <a:r>
              <a:rPr lang="en-US" dirty="0" smtClean="0"/>
              <a:t>]</a:t>
            </a:r>
            <a:endParaRPr lang="en-US" dirty="0"/>
          </a:p>
          <a:p>
            <a:pPr lvl="1"/>
            <a:r>
              <a:rPr lang="en-US" dirty="0"/>
              <a:t>Citation analysis: A citation may serve different functions </a:t>
            </a:r>
            <a:r>
              <a:rPr lang="en-US" dirty="0" smtClean="0"/>
              <a:t>in different </a:t>
            </a:r>
            <a:r>
              <a:rPr lang="en-US" dirty="0"/>
              <a:t>sections [</a:t>
            </a:r>
            <a:r>
              <a:rPr lang="en-US" dirty="0" err="1" smtClean="0"/>
              <a:t>Teufel</a:t>
            </a:r>
            <a:r>
              <a:rPr lang="en-US" dirty="0" smtClean="0"/>
              <a:t>]</a:t>
            </a:r>
            <a:endParaRPr lang="en-US" dirty="0"/>
          </a:p>
        </p:txBody>
      </p:sp>
      <p:sp>
        <p:nvSpPr>
          <p:cNvPr id="4" name="Footer Placeholder 3"/>
          <p:cNvSpPr>
            <a:spLocks noGrp="1"/>
          </p:cNvSpPr>
          <p:nvPr>
            <p:ph type="ftr" sz="quarter" idx="11"/>
          </p:nvPr>
        </p:nvSpPr>
        <p:spPr>
          <a:xfrm>
            <a:off x="0" y="6356350"/>
            <a:ext cx="9143999" cy="365125"/>
          </a:xfrm>
        </p:spPr>
        <p:txBody>
          <a:bodyPr/>
          <a:lstStyle/>
          <a:p>
            <a:r>
              <a:rPr lang="en-US" dirty="0" smtClean="0"/>
              <a:t>Slide modified  from “Discourse Structures and Language Technology” by Bonnie Webber, 2011</a:t>
            </a:r>
            <a:endParaRPr lang="en-US" dirty="0"/>
          </a:p>
        </p:txBody>
      </p:sp>
    </p:spTree>
    <p:extLst>
      <p:ext uri="{BB962C8B-B14F-4D97-AF65-F5344CB8AC3E}">
        <p14:creationId xmlns:p14="http://schemas.microsoft.com/office/powerpoint/2010/main" xmlns="" val="3894423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Structure</a:t>
            </a:r>
            <a:endParaRPr lang="en-US" dirty="0"/>
          </a:p>
        </p:txBody>
      </p:sp>
      <p:sp>
        <p:nvSpPr>
          <p:cNvPr id="3" name="Content Placeholder 2"/>
          <p:cNvSpPr>
            <a:spLocks noGrp="1"/>
          </p:cNvSpPr>
          <p:nvPr>
            <p:ph idx="1"/>
          </p:nvPr>
        </p:nvSpPr>
        <p:spPr>
          <a:xfrm>
            <a:off x="0" y="1417638"/>
            <a:ext cx="9144000" cy="4938712"/>
          </a:xfrm>
        </p:spPr>
        <p:txBody>
          <a:bodyPr>
            <a:normAutofit fontScale="92500" lnSpcReduction="20000"/>
          </a:bodyPr>
          <a:lstStyle/>
          <a:p>
            <a:r>
              <a:rPr lang="en-US" dirty="0"/>
              <a:t>Computational approaches to functional structure </a:t>
            </a:r>
            <a:r>
              <a:rPr lang="en-US" dirty="0" smtClean="0"/>
              <a:t>and segmentation </a:t>
            </a:r>
            <a:r>
              <a:rPr lang="en-US" dirty="0"/>
              <a:t>assume that:</a:t>
            </a:r>
          </a:p>
          <a:p>
            <a:pPr lvl="1"/>
            <a:r>
              <a:rPr lang="en-US" dirty="0"/>
              <a:t>The function of a segment relates to that of the discourse as </a:t>
            </a:r>
            <a:r>
              <a:rPr lang="en-US" dirty="0" smtClean="0"/>
              <a:t>a whole</a:t>
            </a:r>
            <a:r>
              <a:rPr lang="en-US" dirty="0"/>
              <a:t>.</a:t>
            </a:r>
          </a:p>
          <a:p>
            <a:pPr lvl="1"/>
            <a:r>
              <a:rPr lang="en-US" dirty="0"/>
              <a:t>While relations may hold between sisters (</a:t>
            </a:r>
            <a:r>
              <a:rPr lang="en-US" dirty="0" err="1"/>
              <a:t>eg</a:t>
            </a:r>
            <a:r>
              <a:rPr lang="en-US" dirty="0"/>
              <a:t>, </a:t>
            </a:r>
            <a:r>
              <a:rPr lang="en-US" i="1" dirty="0" smtClean="0"/>
              <a:t>Methods </a:t>
            </a:r>
            <a:r>
              <a:rPr lang="en-US" dirty="0" smtClean="0"/>
              <a:t>constrain </a:t>
            </a:r>
            <a:r>
              <a:rPr lang="en-US" i="1" dirty="0"/>
              <a:t>Results</a:t>
            </a:r>
            <a:r>
              <a:rPr lang="en-US" dirty="0"/>
              <a:t>), only sequence has been used in </a:t>
            </a:r>
            <a:r>
              <a:rPr lang="en-US" dirty="0" err="1"/>
              <a:t>modelling</a:t>
            </a:r>
            <a:r>
              <a:rPr lang="en-US" dirty="0"/>
              <a:t>.</a:t>
            </a:r>
          </a:p>
          <a:p>
            <a:pPr lvl="1"/>
            <a:r>
              <a:rPr lang="en-US" dirty="0"/>
              <a:t>Function predicts more than lexical choice:</a:t>
            </a:r>
          </a:p>
          <a:p>
            <a:pPr lvl="2"/>
            <a:r>
              <a:rPr lang="en-US" dirty="0"/>
              <a:t>indicative phrases such as “results show” </a:t>
            </a:r>
            <a:r>
              <a:rPr lang="en-US" dirty="0" smtClean="0"/>
              <a:t>(</a:t>
            </a:r>
            <a:r>
              <a:rPr lang="en-US" i="1" dirty="0" smtClean="0"/>
              <a:t>-&gt; </a:t>
            </a:r>
            <a:r>
              <a:rPr lang="en-US" i="1" dirty="0"/>
              <a:t>Results</a:t>
            </a:r>
            <a:r>
              <a:rPr lang="en-US" dirty="0"/>
              <a:t>)</a:t>
            </a:r>
          </a:p>
          <a:p>
            <a:pPr lvl="2"/>
            <a:r>
              <a:rPr lang="en-US" dirty="0"/>
              <a:t>indicative stop-words such as “then” </a:t>
            </a:r>
            <a:r>
              <a:rPr lang="en-US" dirty="0" smtClean="0"/>
              <a:t>(</a:t>
            </a:r>
            <a:r>
              <a:rPr lang="en-US" i="1" dirty="0" smtClean="0"/>
              <a:t>-&gt; </a:t>
            </a:r>
            <a:r>
              <a:rPr lang="en-US" i="1" dirty="0"/>
              <a:t>Method</a:t>
            </a:r>
            <a:r>
              <a:rPr lang="en-US" dirty="0"/>
              <a:t>).</a:t>
            </a:r>
          </a:p>
          <a:p>
            <a:pPr lvl="1"/>
            <a:r>
              <a:rPr lang="en-US" dirty="0"/>
              <a:t>Functional segments usually appear in a specific order, </a:t>
            </a:r>
            <a:r>
              <a:rPr lang="en-US" dirty="0" smtClean="0"/>
              <a:t>so either </a:t>
            </a:r>
            <a:r>
              <a:rPr lang="en-US" dirty="0"/>
              <a:t>sentence position is a feature used in </a:t>
            </a:r>
            <a:r>
              <a:rPr lang="en-US" dirty="0" err="1"/>
              <a:t>modelling</a:t>
            </a:r>
            <a:r>
              <a:rPr lang="en-US" dirty="0"/>
              <a:t> </a:t>
            </a:r>
            <a:r>
              <a:rPr lang="en-US" dirty="0" smtClean="0"/>
              <a:t>or sequential </a:t>
            </a:r>
            <a:r>
              <a:rPr lang="en-US" dirty="0"/>
              <a:t>models are used.</a:t>
            </a:r>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xmlns="" val="2191437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Structure</a:t>
            </a:r>
            <a:endParaRPr lang="en-US" dirty="0"/>
          </a:p>
        </p:txBody>
      </p:sp>
      <p:sp>
        <p:nvSpPr>
          <p:cNvPr id="3" name="Content Placeholder 2"/>
          <p:cNvSpPr>
            <a:spLocks noGrp="1"/>
          </p:cNvSpPr>
          <p:nvPr>
            <p:ph idx="1"/>
          </p:nvPr>
        </p:nvSpPr>
        <p:spPr>
          <a:xfrm>
            <a:off x="0" y="1417638"/>
            <a:ext cx="9144000" cy="4708525"/>
          </a:xfrm>
        </p:spPr>
        <p:txBody>
          <a:bodyPr>
            <a:normAutofit/>
          </a:bodyPr>
          <a:lstStyle/>
          <a:p>
            <a:r>
              <a:rPr lang="en-US" dirty="0"/>
              <a:t>The internal structure of segments has usually been ignored </a:t>
            </a:r>
            <a:r>
              <a:rPr lang="en-US" dirty="0" smtClean="0"/>
              <a:t>in high</a:t>
            </a:r>
            <a:r>
              <a:rPr lang="en-US" dirty="0"/>
              <a:t>-level functional segmentation </a:t>
            </a:r>
            <a:endParaRPr lang="en-US" dirty="0" smtClean="0"/>
          </a:p>
          <a:p>
            <a:r>
              <a:rPr lang="en-US" dirty="0" smtClean="0"/>
              <a:t>But </a:t>
            </a:r>
            <a:r>
              <a:rPr lang="en-US" dirty="0"/>
              <a:t>given the results of work in fine-grained </a:t>
            </a:r>
            <a:r>
              <a:rPr lang="en-US" dirty="0" err="1"/>
              <a:t>modelling</a:t>
            </a:r>
            <a:r>
              <a:rPr lang="en-US" dirty="0"/>
              <a:t> of </a:t>
            </a:r>
            <a:r>
              <a:rPr lang="en-US" dirty="0" smtClean="0"/>
              <a:t>functional structure</a:t>
            </a:r>
            <a:r>
              <a:rPr lang="en-US" dirty="0"/>
              <a:t>, not surprising that </a:t>
            </a:r>
            <a:r>
              <a:rPr lang="en-US" dirty="0" err="1"/>
              <a:t>Hirohata</a:t>
            </a:r>
            <a:r>
              <a:rPr lang="en-US" dirty="0"/>
              <a:t> et al </a:t>
            </a:r>
            <a:r>
              <a:rPr lang="en-US" dirty="0" smtClean="0"/>
              <a:t>[2008</a:t>
            </a:r>
            <a:r>
              <a:rPr lang="en-US" dirty="0"/>
              <a:t>]</a:t>
            </a:r>
            <a:r>
              <a:rPr lang="en-US" dirty="0" smtClean="0"/>
              <a:t> </a:t>
            </a:r>
            <a:r>
              <a:rPr lang="en-US" dirty="0"/>
              <a:t>found that</a:t>
            </a:r>
          </a:p>
          <a:p>
            <a:pPr lvl="1"/>
            <a:r>
              <a:rPr lang="en-US" dirty="0"/>
              <a:t>Properties of the first sentence of a segment differ from </a:t>
            </a:r>
            <a:r>
              <a:rPr lang="en-US" dirty="0" smtClean="0"/>
              <a:t>those of </a:t>
            </a:r>
            <a:r>
              <a:rPr lang="en-US" dirty="0"/>
              <a:t>the </a:t>
            </a:r>
            <a:r>
              <a:rPr lang="en-US" dirty="0" smtClean="0"/>
              <a:t>rest.</a:t>
            </a:r>
            <a:endParaRPr lang="en-US" dirty="0"/>
          </a:p>
          <a:p>
            <a:pPr lvl="1"/>
            <a:r>
              <a:rPr lang="en-US" dirty="0" err="1"/>
              <a:t>Modelling</a:t>
            </a:r>
            <a:r>
              <a:rPr lang="en-US" dirty="0"/>
              <a:t> this leads to improved performance in high-</a:t>
            </a:r>
            <a:r>
              <a:rPr lang="en-US" dirty="0" smtClean="0"/>
              <a:t>level functional segmentation.</a:t>
            </a: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xmlns="" val="17787137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Labelled</a:t>
            </a:r>
            <a:r>
              <a:rPr lang="en-US" dirty="0" smtClean="0"/>
              <a:t> Biomedical Abstracts</a:t>
            </a:r>
            <a:endParaRPr lang="en-US" dirty="0"/>
          </a:p>
        </p:txBody>
      </p:sp>
      <p:sp>
        <p:nvSpPr>
          <p:cNvPr id="3" name="Content Placeholder 2"/>
          <p:cNvSpPr>
            <a:spLocks noGrp="1"/>
          </p:cNvSpPr>
          <p:nvPr>
            <p:ph idx="1"/>
          </p:nvPr>
        </p:nvSpPr>
        <p:spPr>
          <a:xfrm>
            <a:off x="0" y="1417638"/>
            <a:ext cx="9144000" cy="5069349"/>
          </a:xfrm>
        </p:spPr>
        <p:txBody>
          <a:bodyPr>
            <a:normAutofit fontScale="85000" lnSpcReduction="10000"/>
          </a:bodyPr>
          <a:lstStyle/>
          <a:p>
            <a:r>
              <a:rPr lang="en-US" sz="3300" dirty="0"/>
              <a:t>Much function-based </a:t>
            </a:r>
            <a:r>
              <a:rPr lang="en-US" sz="3300" dirty="0" err="1"/>
              <a:t>modelling</a:t>
            </a:r>
            <a:r>
              <a:rPr lang="en-US" sz="3300" dirty="0"/>
              <a:t> has been on biomedical </a:t>
            </a:r>
            <a:r>
              <a:rPr lang="en-US" sz="3300" dirty="0" smtClean="0"/>
              <a:t>text, where </a:t>
            </a:r>
            <a:r>
              <a:rPr lang="en-US" sz="3300" dirty="0"/>
              <a:t>texts with explicitly </a:t>
            </a:r>
            <a:r>
              <a:rPr lang="en-US" sz="3300" dirty="0" err="1"/>
              <a:t>labelled</a:t>
            </a:r>
            <a:r>
              <a:rPr lang="en-US" sz="3300" dirty="0"/>
              <a:t> sections serve as </a:t>
            </a:r>
            <a:r>
              <a:rPr lang="en-US" sz="3300" dirty="0" smtClean="0">
                <a:solidFill>
                  <a:srgbClr val="FF0000"/>
                </a:solidFill>
              </a:rPr>
              <a:t>free training </a:t>
            </a:r>
            <a:r>
              <a:rPr lang="en-US" sz="3300" dirty="0">
                <a:solidFill>
                  <a:srgbClr val="FF0000"/>
                </a:solidFill>
              </a:rPr>
              <a:t>data</a:t>
            </a:r>
            <a:r>
              <a:rPr lang="en-US" sz="3300" dirty="0"/>
              <a:t> for segmenting </a:t>
            </a:r>
            <a:r>
              <a:rPr lang="en-US" sz="3300" dirty="0" err="1"/>
              <a:t>unlabelled</a:t>
            </a:r>
            <a:r>
              <a:rPr lang="en-US" sz="3300" dirty="0"/>
              <a:t> texts</a:t>
            </a:r>
            <a:r>
              <a:rPr lang="en-US" sz="3300" dirty="0" smtClean="0"/>
              <a:t>.</a:t>
            </a:r>
          </a:p>
          <a:p>
            <a:pPr marL="0" indent="0">
              <a:buNone/>
            </a:pPr>
            <a:endParaRPr lang="en-US" dirty="0"/>
          </a:p>
          <a:p>
            <a:pPr lvl="1"/>
            <a:r>
              <a:rPr lang="en-US" b="1" dirty="0" smtClean="0">
                <a:latin typeface="Times New Roman"/>
                <a:cs typeface="Times New Roman"/>
              </a:rPr>
              <a:t>BACKGROUND</a:t>
            </a:r>
            <a:r>
              <a:rPr lang="en-US" b="1" dirty="0">
                <a:latin typeface="Times New Roman"/>
                <a:cs typeface="Times New Roman"/>
              </a:rPr>
              <a:t>:</a:t>
            </a:r>
            <a:r>
              <a:rPr lang="en-US" dirty="0">
                <a:latin typeface="Times New Roman"/>
                <a:cs typeface="Times New Roman"/>
              </a:rPr>
              <a:t> Mutation impact extraction is a </a:t>
            </a:r>
            <a:r>
              <a:rPr lang="en-US" dirty="0" smtClean="0">
                <a:latin typeface="Times New Roman"/>
                <a:cs typeface="Times New Roman"/>
              </a:rPr>
              <a:t>hitherto unaccomplished </a:t>
            </a:r>
            <a:r>
              <a:rPr lang="en-US" dirty="0">
                <a:latin typeface="Times New Roman"/>
                <a:cs typeface="Times New Roman"/>
              </a:rPr>
              <a:t>task in state of the art mutation extraction systems</a:t>
            </a:r>
            <a:r>
              <a:rPr lang="en-US" dirty="0" smtClean="0">
                <a:latin typeface="Times New Roman"/>
                <a:cs typeface="Times New Roman"/>
              </a:rPr>
              <a:t>. . </a:t>
            </a:r>
            <a:r>
              <a:rPr lang="en-US" dirty="0">
                <a:latin typeface="Times New Roman"/>
                <a:cs typeface="Times New Roman"/>
              </a:rPr>
              <a:t>. . </a:t>
            </a:r>
            <a:r>
              <a:rPr lang="en-US" b="1" dirty="0">
                <a:latin typeface="Times New Roman"/>
                <a:cs typeface="Times New Roman"/>
              </a:rPr>
              <a:t>RESULTS:</a:t>
            </a:r>
            <a:r>
              <a:rPr lang="en-US" dirty="0">
                <a:latin typeface="Times New Roman"/>
                <a:cs typeface="Times New Roman"/>
              </a:rPr>
              <a:t> We present the first rule-based approach for the </a:t>
            </a:r>
            <a:r>
              <a:rPr lang="en-US" dirty="0" smtClean="0">
                <a:latin typeface="Times New Roman"/>
                <a:cs typeface="Times New Roman"/>
              </a:rPr>
              <a:t>extraction of </a:t>
            </a:r>
            <a:r>
              <a:rPr lang="en-US" dirty="0">
                <a:latin typeface="Times New Roman"/>
                <a:cs typeface="Times New Roman"/>
              </a:rPr>
              <a:t>mutation impacts on protein properties, categorizing their </a:t>
            </a:r>
            <a:r>
              <a:rPr lang="en-US" dirty="0" smtClean="0">
                <a:latin typeface="Times New Roman"/>
                <a:cs typeface="Times New Roman"/>
              </a:rPr>
              <a:t>directionality as </a:t>
            </a:r>
            <a:r>
              <a:rPr lang="en-US" dirty="0">
                <a:latin typeface="Times New Roman"/>
                <a:cs typeface="Times New Roman"/>
              </a:rPr>
              <a:t>positive, negative or neutral. . . </a:t>
            </a:r>
            <a:r>
              <a:rPr lang="en-US" dirty="0" smtClean="0">
                <a:latin typeface="Times New Roman"/>
                <a:cs typeface="Times New Roman"/>
              </a:rPr>
              <a:t>. </a:t>
            </a:r>
            <a:r>
              <a:rPr lang="en-US" b="1" dirty="0" smtClean="0">
                <a:latin typeface="Times New Roman"/>
                <a:cs typeface="Times New Roman"/>
              </a:rPr>
              <a:t>CONCLUSION</a:t>
            </a:r>
            <a:r>
              <a:rPr lang="en-US" b="1" dirty="0">
                <a:latin typeface="Times New Roman"/>
                <a:cs typeface="Times New Roman"/>
              </a:rPr>
              <a:t>:</a:t>
            </a:r>
            <a:r>
              <a:rPr lang="en-US" dirty="0">
                <a:latin typeface="Times New Roman"/>
                <a:cs typeface="Times New Roman"/>
              </a:rPr>
              <a:t> . . . Our </a:t>
            </a:r>
            <a:r>
              <a:rPr lang="en-US" dirty="0" smtClean="0">
                <a:latin typeface="Times New Roman"/>
                <a:cs typeface="Times New Roman"/>
              </a:rPr>
              <a:t>approaches show </a:t>
            </a:r>
            <a:r>
              <a:rPr lang="en-US" dirty="0">
                <a:latin typeface="Times New Roman"/>
                <a:cs typeface="Times New Roman"/>
              </a:rPr>
              <a:t>state of the art levels of precision and recall for Mutation </a:t>
            </a:r>
            <a:r>
              <a:rPr lang="en-US" dirty="0" smtClean="0">
                <a:latin typeface="Times New Roman"/>
                <a:cs typeface="Times New Roman"/>
              </a:rPr>
              <a:t>Grounding and </a:t>
            </a:r>
            <a:r>
              <a:rPr lang="en-US" dirty="0">
                <a:latin typeface="Times New Roman"/>
                <a:cs typeface="Times New Roman"/>
              </a:rPr>
              <a:t>respectable level of precision but lower recall for the </a:t>
            </a:r>
            <a:r>
              <a:rPr lang="en-US" dirty="0" smtClean="0">
                <a:latin typeface="Times New Roman"/>
                <a:cs typeface="Times New Roman"/>
              </a:rPr>
              <a:t>task of Mutant</a:t>
            </a:r>
            <a:r>
              <a:rPr lang="en-US" dirty="0">
                <a:latin typeface="Times New Roman"/>
                <a:cs typeface="Times New Roman"/>
              </a:rPr>
              <a:t>-Impact relation extraction. . . . </a:t>
            </a:r>
            <a:r>
              <a:rPr lang="en-US" b="1" dirty="0">
                <a:latin typeface="Times New Roman"/>
                <a:cs typeface="Times New Roman"/>
              </a:rPr>
              <a:t>[PMID 21143808]</a:t>
            </a:r>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xmlns="" val="2779841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and Scoring Student Essays</a:t>
            </a:r>
            <a:endParaRPr lang="en-US" dirty="0"/>
          </a:p>
        </p:txBody>
      </p:sp>
      <p:sp>
        <p:nvSpPr>
          <p:cNvPr id="3" name="Content Placeholder 2"/>
          <p:cNvSpPr>
            <a:spLocks noGrp="1"/>
          </p:cNvSpPr>
          <p:nvPr>
            <p:ph idx="1"/>
          </p:nvPr>
        </p:nvSpPr>
        <p:spPr>
          <a:xfrm>
            <a:off x="0" y="1600200"/>
            <a:ext cx="9144000" cy="4648281"/>
          </a:xfrm>
        </p:spPr>
        <p:txBody>
          <a:bodyPr>
            <a:normAutofit fontScale="70000" lnSpcReduction="20000"/>
          </a:bodyPr>
          <a:lstStyle/>
          <a:p>
            <a:r>
              <a:rPr lang="en-US" dirty="0"/>
              <a:t>The structure of a student’s essay contributes to its </a:t>
            </a:r>
            <a:r>
              <a:rPr lang="en-US" dirty="0" smtClean="0"/>
              <a:t>quality</a:t>
            </a:r>
          </a:p>
          <a:p>
            <a:pPr lvl="1"/>
            <a:r>
              <a:rPr lang="nl-NL" dirty="0" smtClean="0"/>
              <a:t>The </a:t>
            </a:r>
            <a:r>
              <a:rPr lang="nl-NL" b="1" dirty="0" err="1" smtClean="0"/>
              <a:t>main</a:t>
            </a:r>
            <a:r>
              <a:rPr lang="nl-NL" b="1" dirty="0" smtClean="0"/>
              <a:t> </a:t>
            </a:r>
            <a:r>
              <a:rPr lang="nl-NL" b="1" dirty="0"/>
              <a:t>point </a:t>
            </a:r>
            <a:r>
              <a:rPr lang="nl-NL" dirty="0"/>
              <a:t>of </a:t>
            </a:r>
            <a:r>
              <a:rPr lang="nl-NL" dirty="0" err="1"/>
              <a:t>an</a:t>
            </a:r>
            <a:r>
              <a:rPr lang="nl-NL" dirty="0"/>
              <a:t> essay </a:t>
            </a:r>
            <a:r>
              <a:rPr lang="nl-NL" dirty="0" err="1"/>
              <a:t>should</a:t>
            </a:r>
            <a:r>
              <a:rPr lang="nl-NL" dirty="0"/>
              <a:t> </a:t>
            </a:r>
            <a:r>
              <a:rPr lang="nl-NL" dirty="0" err="1"/>
              <a:t>come</a:t>
            </a:r>
            <a:r>
              <a:rPr lang="nl-NL" dirty="0"/>
              <a:t> </a:t>
            </a:r>
            <a:r>
              <a:rPr lang="nl-NL" dirty="0" err="1"/>
              <a:t>before</a:t>
            </a:r>
            <a:r>
              <a:rPr lang="nl-NL" dirty="0"/>
              <a:t> </a:t>
            </a:r>
            <a:r>
              <a:rPr lang="nl-NL" dirty="0" err="1"/>
              <a:t>text</a:t>
            </a:r>
            <a:r>
              <a:rPr lang="nl-NL" dirty="0"/>
              <a:t> </a:t>
            </a:r>
            <a:r>
              <a:rPr lang="nl-NL" dirty="0" err="1" smtClean="0"/>
              <a:t>that</a:t>
            </a:r>
            <a:r>
              <a:rPr lang="nl-NL" dirty="0" smtClean="0"/>
              <a:t> acts </a:t>
            </a:r>
            <a:r>
              <a:rPr lang="nl-NL" dirty="0" err="1"/>
              <a:t>to</a:t>
            </a:r>
            <a:r>
              <a:rPr lang="nl-NL" dirty="0"/>
              <a:t> </a:t>
            </a:r>
            <a:r>
              <a:rPr lang="nl-NL" b="1" dirty="0"/>
              <a:t>support </a:t>
            </a:r>
            <a:r>
              <a:rPr lang="nl-NL" dirty="0"/>
              <a:t>it. </a:t>
            </a:r>
            <a:endParaRPr lang="nl-NL" dirty="0" smtClean="0"/>
          </a:p>
          <a:p>
            <a:pPr lvl="1"/>
            <a:r>
              <a:rPr lang="nl-NL" dirty="0" err="1" smtClean="0"/>
              <a:t>Downgrade</a:t>
            </a:r>
            <a:r>
              <a:rPr lang="nl-NL" dirty="0" smtClean="0"/>
              <a:t> </a:t>
            </a:r>
            <a:r>
              <a:rPr lang="nl-NL" dirty="0"/>
              <a:t>essay </a:t>
            </a:r>
            <a:r>
              <a:rPr lang="nl-NL" dirty="0" err="1"/>
              <a:t>if</a:t>
            </a:r>
            <a:r>
              <a:rPr lang="nl-NL" dirty="0"/>
              <a:t> </a:t>
            </a:r>
            <a:r>
              <a:rPr lang="nl-NL" dirty="0" err="1"/>
              <a:t>it</a:t>
            </a:r>
            <a:r>
              <a:rPr lang="nl-NL" dirty="0"/>
              <a:t> </a:t>
            </a:r>
            <a:r>
              <a:rPr lang="nl-NL" dirty="0" err="1"/>
              <a:t>doesn’t</a:t>
            </a:r>
            <a:r>
              <a:rPr lang="nl-NL" dirty="0" smtClean="0"/>
              <a:t>.</a:t>
            </a:r>
          </a:p>
          <a:p>
            <a:endParaRPr lang="nl-NL" dirty="0"/>
          </a:p>
          <a:p>
            <a:pPr marL="0" indent="0">
              <a:buNone/>
            </a:pPr>
            <a:r>
              <a:rPr lang="nl-NL" b="1" dirty="0" smtClean="0">
                <a:latin typeface="Times New Roman"/>
                <a:cs typeface="Times New Roman"/>
              </a:rPr>
              <a:t>&lt;</a:t>
            </a:r>
            <a:r>
              <a:rPr lang="nl-NL" b="1" dirty="0" err="1">
                <a:latin typeface="Times New Roman"/>
                <a:cs typeface="Times New Roman"/>
              </a:rPr>
              <a:t>Introductory</a:t>
            </a:r>
            <a:r>
              <a:rPr lang="nl-NL" b="1" dirty="0">
                <a:latin typeface="Times New Roman"/>
                <a:cs typeface="Times New Roman"/>
              </a:rPr>
              <a:t> </a:t>
            </a:r>
            <a:r>
              <a:rPr lang="nl-NL" b="1" dirty="0" err="1">
                <a:latin typeface="Times New Roman"/>
                <a:cs typeface="Times New Roman"/>
              </a:rPr>
              <a:t>material</a:t>
            </a:r>
            <a:r>
              <a:rPr lang="nl-NL" b="1" dirty="0">
                <a:latin typeface="Times New Roman"/>
                <a:cs typeface="Times New Roman"/>
              </a:rPr>
              <a:t>&gt; </a:t>
            </a:r>
            <a:r>
              <a:rPr lang="nl-NL" dirty="0">
                <a:latin typeface="Times New Roman"/>
                <a:cs typeface="Times New Roman"/>
              </a:rPr>
              <a:t>In Korea, </a:t>
            </a:r>
            <a:r>
              <a:rPr lang="nl-NL" dirty="0" err="1">
                <a:latin typeface="Times New Roman"/>
                <a:cs typeface="Times New Roman"/>
              </a:rPr>
              <a:t>where</a:t>
            </a:r>
            <a:r>
              <a:rPr lang="nl-NL" dirty="0">
                <a:latin typeface="Times New Roman"/>
                <a:cs typeface="Times New Roman"/>
              </a:rPr>
              <a:t> I </a:t>
            </a:r>
            <a:r>
              <a:rPr lang="nl-NL" dirty="0" err="1">
                <a:latin typeface="Times New Roman"/>
                <a:cs typeface="Times New Roman"/>
              </a:rPr>
              <a:t>grew</a:t>
            </a:r>
            <a:r>
              <a:rPr lang="nl-NL" dirty="0">
                <a:latin typeface="Times New Roman"/>
                <a:cs typeface="Times New Roman"/>
              </a:rPr>
              <a:t> up, </a:t>
            </a:r>
            <a:r>
              <a:rPr lang="nl-NL" dirty="0" err="1">
                <a:latin typeface="Times New Roman"/>
                <a:cs typeface="Times New Roman"/>
              </a:rPr>
              <a:t>many</a:t>
            </a:r>
            <a:r>
              <a:rPr lang="nl-NL" dirty="0">
                <a:latin typeface="Times New Roman"/>
                <a:cs typeface="Times New Roman"/>
              </a:rPr>
              <a:t> </a:t>
            </a:r>
            <a:r>
              <a:rPr lang="nl-NL" dirty="0" err="1" smtClean="0">
                <a:latin typeface="Times New Roman"/>
                <a:cs typeface="Times New Roman"/>
              </a:rPr>
              <a:t>parents</a:t>
            </a:r>
            <a:r>
              <a:rPr lang="nl-NL" dirty="0">
                <a:latin typeface="Times New Roman"/>
                <a:cs typeface="Times New Roman"/>
              </a:rPr>
              <a:t> </a:t>
            </a:r>
            <a:r>
              <a:rPr lang="nl-NL" dirty="0" err="1" smtClean="0">
                <a:latin typeface="Times New Roman"/>
                <a:cs typeface="Times New Roman"/>
              </a:rPr>
              <a:t>seem</a:t>
            </a:r>
            <a:r>
              <a:rPr lang="nl-NL" dirty="0" smtClean="0">
                <a:latin typeface="Times New Roman"/>
                <a:cs typeface="Times New Roman"/>
              </a:rPr>
              <a:t> </a:t>
            </a:r>
            <a:r>
              <a:rPr lang="nl-NL" dirty="0" err="1">
                <a:latin typeface="Times New Roman"/>
                <a:cs typeface="Times New Roman"/>
              </a:rPr>
              <a:t>to</a:t>
            </a:r>
            <a:r>
              <a:rPr lang="nl-NL" dirty="0">
                <a:latin typeface="Times New Roman"/>
                <a:cs typeface="Times New Roman"/>
              </a:rPr>
              <a:t> push </a:t>
            </a:r>
            <a:r>
              <a:rPr lang="nl-NL" dirty="0" err="1">
                <a:latin typeface="Times New Roman"/>
                <a:cs typeface="Times New Roman"/>
              </a:rPr>
              <a:t>their</a:t>
            </a:r>
            <a:r>
              <a:rPr lang="nl-NL" dirty="0">
                <a:latin typeface="Times New Roman"/>
                <a:cs typeface="Times New Roman"/>
              </a:rPr>
              <a:t> </a:t>
            </a:r>
            <a:r>
              <a:rPr lang="nl-NL" dirty="0" err="1">
                <a:latin typeface="Times New Roman"/>
                <a:cs typeface="Times New Roman"/>
              </a:rPr>
              <a:t>children</a:t>
            </a:r>
            <a:r>
              <a:rPr lang="nl-NL" dirty="0">
                <a:latin typeface="Times New Roman"/>
                <a:cs typeface="Times New Roman"/>
              </a:rPr>
              <a:t> </a:t>
            </a:r>
            <a:r>
              <a:rPr lang="nl-NL" dirty="0" err="1">
                <a:latin typeface="Times New Roman"/>
                <a:cs typeface="Times New Roman"/>
              </a:rPr>
              <a:t>into</a:t>
            </a:r>
            <a:r>
              <a:rPr lang="nl-NL" dirty="0">
                <a:latin typeface="Times New Roman"/>
                <a:cs typeface="Times New Roman"/>
              </a:rPr>
              <a:t> </a:t>
            </a:r>
            <a:r>
              <a:rPr lang="nl-NL" dirty="0" err="1">
                <a:latin typeface="Times New Roman"/>
                <a:cs typeface="Times New Roman"/>
              </a:rPr>
              <a:t>being</a:t>
            </a:r>
            <a:r>
              <a:rPr lang="nl-NL" dirty="0">
                <a:latin typeface="Times New Roman"/>
                <a:cs typeface="Times New Roman"/>
              </a:rPr>
              <a:t> doctors, </a:t>
            </a:r>
            <a:r>
              <a:rPr lang="nl-NL" dirty="0" err="1">
                <a:latin typeface="Times New Roman"/>
                <a:cs typeface="Times New Roman"/>
              </a:rPr>
              <a:t>lawyers</a:t>
            </a:r>
            <a:r>
              <a:rPr lang="nl-NL" dirty="0">
                <a:latin typeface="Times New Roman"/>
                <a:cs typeface="Times New Roman"/>
              </a:rPr>
              <a:t>, engineer etc</a:t>
            </a:r>
            <a:r>
              <a:rPr lang="nl-NL" dirty="0" smtClean="0">
                <a:latin typeface="Times New Roman"/>
                <a:cs typeface="Times New Roman"/>
              </a:rPr>
              <a:t>. </a:t>
            </a:r>
            <a:r>
              <a:rPr lang="nl-NL" b="1" dirty="0" smtClean="0">
                <a:latin typeface="Times New Roman"/>
                <a:cs typeface="Times New Roman"/>
              </a:rPr>
              <a:t>&lt;</a:t>
            </a:r>
            <a:r>
              <a:rPr lang="nl-NL" b="1" dirty="0">
                <a:latin typeface="Times New Roman"/>
                <a:cs typeface="Times New Roman"/>
              </a:rPr>
              <a:t>/</a:t>
            </a:r>
            <a:r>
              <a:rPr lang="nl-NL" b="1" dirty="0" err="1">
                <a:latin typeface="Times New Roman"/>
                <a:cs typeface="Times New Roman"/>
              </a:rPr>
              <a:t>Introductory</a:t>
            </a:r>
            <a:r>
              <a:rPr lang="nl-NL" b="1" dirty="0">
                <a:latin typeface="Times New Roman"/>
                <a:cs typeface="Times New Roman"/>
              </a:rPr>
              <a:t> </a:t>
            </a:r>
            <a:r>
              <a:rPr lang="nl-NL" b="1" dirty="0" err="1">
                <a:latin typeface="Times New Roman"/>
                <a:cs typeface="Times New Roman"/>
              </a:rPr>
              <a:t>material</a:t>
            </a:r>
            <a:r>
              <a:rPr lang="nl-NL" b="1" dirty="0">
                <a:latin typeface="Times New Roman"/>
                <a:cs typeface="Times New Roman"/>
              </a:rPr>
              <a:t>&gt; &lt;</a:t>
            </a:r>
            <a:r>
              <a:rPr lang="nl-NL" b="1" dirty="0" err="1">
                <a:latin typeface="Times New Roman"/>
                <a:cs typeface="Times New Roman"/>
              </a:rPr>
              <a:t>Main</a:t>
            </a:r>
            <a:r>
              <a:rPr lang="nl-NL" b="1" dirty="0">
                <a:latin typeface="Times New Roman"/>
                <a:cs typeface="Times New Roman"/>
              </a:rPr>
              <a:t> point&gt;</a:t>
            </a:r>
            <a:r>
              <a:rPr lang="nl-NL" dirty="0">
                <a:latin typeface="Times New Roman"/>
                <a:cs typeface="Times New Roman"/>
              </a:rPr>
              <a:t>Parents </a:t>
            </a:r>
            <a:r>
              <a:rPr lang="nl-NL" dirty="0" err="1">
                <a:latin typeface="Times New Roman"/>
                <a:cs typeface="Times New Roman"/>
              </a:rPr>
              <a:t>believe</a:t>
            </a:r>
            <a:r>
              <a:rPr lang="nl-NL" dirty="0">
                <a:latin typeface="Times New Roman"/>
                <a:cs typeface="Times New Roman"/>
              </a:rPr>
              <a:t> </a:t>
            </a:r>
            <a:r>
              <a:rPr lang="nl-NL" dirty="0" err="1" smtClean="0">
                <a:latin typeface="Times New Roman"/>
                <a:cs typeface="Times New Roman"/>
              </a:rPr>
              <a:t>that</a:t>
            </a:r>
            <a:r>
              <a:rPr lang="nl-NL" dirty="0">
                <a:latin typeface="Times New Roman"/>
                <a:cs typeface="Times New Roman"/>
              </a:rPr>
              <a:t> </a:t>
            </a:r>
            <a:r>
              <a:rPr lang="nl-NL" dirty="0" err="1" smtClean="0">
                <a:latin typeface="Times New Roman"/>
                <a:cs typeface="Times New Roman"/>
              </a:rPr>
              <a:t>their</a:t>
            </a:r>
            <a:r>
              <a:rPr lang="nl-NL" dirty="0" smtClean="0">
                <a:latin typeface="Times New Roman"/>
                <a:cs typeface="Times New Roman"/>
              </a:rPr>
              <a:t> </a:t>
            </a:r>
            <a:r>
              <a:rPr lang="nl-NL" dirty="0" err="1">
                <a:latin typeface="Times New Roman"/>
                <a:cs typeface="Times New Roman"/>
              </a:rPr>
              <a:t>kids</a:t>
            </a:r>
            <a:r>
              <a:rPr lang="nl-NL" dirty="0">
                <a:latin typeface="Times New Roman"/>
                <a:cs typeface="Times New Roman"/>
              </a:rPr>
              <a:t> </a:t>
            </a:r>
            <a:r>
              <a:rPr lang="nl-NL" dirty="0" err="1">
                <a:latin typeface="Times New Roman"/>
                <a:cs typeface="Times New Roman"/>
              </a:rPr>
              <a:t>should</a:t>
            </a:r>
            <a:r>
              <a:rPr lang="nl-NL" dirty="0">
                <a:latin typeface="Times New Roman"/>
                <a:cs typeface="Times New Roman"/>
              </a:rPr>
              <a:t> </a:t>
            </a:r>
            <a:r>
              <a:rPr lang="nl-NL" dirty="0" err="1">
                <a:latin typeface="Times New Roman"/>
                <a:cs typeface="Times New Roman"/>
              </a:rPr>
              <a:t>become</a:t>
            </a:r>
            <a:r>
              <a:rPr lang="nl-NL" dirty="0">
                <a:latin typeface="Times New Roman"/>
                <a:cs typeface="Times New Roman"/>
              </a:rPr>
              <a:t> </a:t>
            </a:r>
            <a:r>
              <a:rPr lang="nl-NL" dirty="0" err="1">
                <a:latin typeface="Times New Roman"/>
                <a:cs typeface="Times New Roman"/>
              </a:rPr>
              <a:t>what</a:t>
            </a:r>
            <a:r>
              <a:rPr lang="nl-NL" dirty="0">
                <a:latin typeface="Times New Roman"/>
                <a:cs typeface="Times New Roman"/>
              </a:rPr>
              <a:t> </a:t>
            </a:r>
            <a:r>
              <a:rPr lang="nl-NL" dirty="0" err="1">
                <a:latin typeface="Times New Roman"/>
                <a:cs typeface="Times New Roman"/>
              </a:rPr>
              <a:t>they</a:t>
            </a:r>
            <a:r>
              <a:rPr lang="nl-NL" dirty="0">
                <a:latin typeface="Times New Roman"/>
                <a:cs typeface="Times New Roman"/>
              </a:rPr>
              <a:t> </a:t>
            </a:r>
            <a:r>
              <a:rPr lang="nl-NL" dirty="0" err="1">
                <a:latin typeface="Times New Roman"/>
                <a:cs typeface="Times New Roman"/>
              </a:rPr>
              <a:t>believe</a:t>
            </a:r>
            <a:r>
              <a:rPr lang="nl-NL" dirty="0">
                <a:latin typeface="Times New Roman"/>
                <a:cs typeface="Times New Roman"/>
              </a:rPr>
              <a:t> is right </a:t>
            </a:r>
            <a:r>
              <a:rPr lang="nl-NL" dirty="0" err="1">
                <a:latin typeface="Times New Roman"/>
                <a:cs typeface="Times New Roman"/>
              </a:rPr>
              <a:t>for</a:t>
            </a:r>
            <a:r>
              <a:rPr lang="nl-NL" dirty="0">
                <a:latin typeface="Times New Roman"/>
                <a:cs typeface="Times New Roman"/>
              </a:rPr>
              <a:t> </a:t>
            </a:r>
            <a:r>
              <a:rPr lang="nl-NL" dirty="0" err="1">
                <a:latin typeface="Times New Roman"/>
                <a:cs typeface="Times New Roman"/>
              </a:rPr>
              <a:t>them</a:t>
            </a:r>
            <a:r>
              <a:rPr lang="nl-NL" dirty="0">
                <a:latin typeface="Times New Roman"/>
                <a:cs typeface="Times New Roman"/>
              </a:rPr>
              <a:t>, </a:t>
            </a:r>
            <a:r>
              <a:rPr lang="nl-NL" dirty="0" smtClean="0">
                <a:latin typeface="Times New Roman"/>
                <a:cs typeface="Times New Roman"/>
              </a:rPr>
              <a:t>but most </a:t>
            </a:r>
            <a:r>
              <a:rPr lang="nl-NL" dirty="0" err="1">
                <a:latin typeface="Times New Roman"/>
                <a:cs typeface="Times New Roman"/>
              </a:rPr>
              <a:t>kids</a:t>
            </a:r>
            <a:r>
              <a:rPr lang="nl-NL" dirty="0">
                <a:latin typeface="Times New Roman"/>
                <a:cs typeface="Times New Roman"/>
              </a:rPr>
              <a:t> have </a:t>
            </a:r>
            <a:r>
              <a:rPr lang="nl-NL" dirty="0" err="1">
                <a:latin typeface="Times New Roman"/>
                <a:cs typeface="Times New Roman"/>
              </a:rPr>
              <a:t>their</a:t>
            </a:r>
            <a:r>
              <a:rPr lang="nl-NL" dirty="0">
                <a:latin typeface="Times New Roman"/>
                <a:cs typeface="Times New Roman"/>
              </a:rPr>
              <a:t> </a:t>
            </a:r>
            <a:r>
              <a:rPr lang="nl-NL" dirty="0" err="1">
                <a:latin typeface="Times New Roman"/>
                <a:cs typeface="Times New Roman"/>
              </a:rPr>
              <a:t>own</a:t>
            </a:r>
            <a:r>
              <a:rPr lang="nl-NL" dirty="0">
                <a:latin typeface="Times New Roman"/>
                <a:cs typeface="Times New Roman"/>
              </a:rPr>
              <a:t> </a:t>
            </a:r>
            <a:r>
              <a:rPr lang="nl-NL" dirty="0" err="1">
                <a:latin typeface="Times New Roman"/>
                <a:cs typeface="Times New Roman"/>
              </a:rPr>
              <a:t>choice</a:t>
            </a:r>
            <a:r>
              <a:rPr lang="nl-NL" dirty="0">
                <a:latin typeface="Times New Roman"/>
                <a:cs typeface="Times New Roman"/>
              </a:rPr>
              <a:t> </a:t>
            </a:r>
            <a:r>
              <a:rPr lang="nl-NL" dirty="0" err="1">
                <a:latin typeface="Times New Roman"/>
                <a:cs typeface="Times New Roman"/>
              </a:rPr>
              <a:t>and</a:t>
            </a:r>
            <a:r>
              <a:rPr lang="nl-NL" dirty="0">
                <a:latin typeface="Times New Roman"/>
                <a:cs typeface="Times New Roman"/>
              </a:rPr>
              <a:t> </a:t>
            </a:r>
            <a:r>
              <a:rPr lang="nl-NL" dirty="0" err="1">
                <a:latin typeface="Times New Roman"/>
                <a:cs typeface="Times New Roman"/>
              </a:rPr>
              <a:t>often</a:t>
            </a:r>
            <a:r>
              <a:rPr lang="nl-NL" dirty="0">
                <a:latin typeface="Times New Roman"/>
                <a:cs typeface="Times New Roman"/>
              </a:rPr>
              <a:t> </a:t>
            </a:r>
            <a:r>
              <a:rPr lang="nl-NL" dirty="0" err="1">
                <a:latin typeface="Times New Roman"/>
                <a:cs typeface="Times New Roman"/>
              </a:rPr>
              <a:t>doesn’t</a:t>
            </a:r>
            <a:r>
              <a:rPr lang="nl-NL" dirty="0">
                <a:latin typeface="Times New Roman"/>
                <a:cs typeface="Times New Roman"/>
              </a:rPr>
              <a:t> </a:t>
            </a:r>
            <a:r>
              <a:rPr lang="nl-NL" dirty="0" err="1">
                <a:latin typeface="Times New Roman"/>
                <a:cs typeface="Times New Roman"/>
              </a:rPr>
              <a:t>choose</a:t>
            </a:r>
            <a:r>
              <a:rPr lang="nl-NL" dirty="0">
                <a:latin typeface="Times New Roman"/>
                <a:cs typeface="Times New Roman"/>
              </a:rPr>
              <a:t> the </a:t>
            </a:r>
            <a:r>
              <a:rPr lang="nl-NL" dirty="0" err="1" smtClean="0">
                <a:latin typeface="Times New Roman"/>
                <a:cs typeface="Times New Roman"/>
              </a:rPr>
              <a:t>same</a:t>
            </a:r>
            <a:r>
              <a:rPr lang="nl-NL" dirty="0">
                <a:latin typeface="Times New Roman"/>
                <a:cs typeface="Times New Roman"/>
              </a:rPr>
              <a:t> </a:t>
            </a:r>
            <a:r>
              <a:rPr lang="nl-NL" dirty="0" err="1" smtClean="0">
                <a:latin typeface="Times New Roman"/>
                <a:cs typeface="Times New Roman"/>
              </a:rPr>
              <a:t>career</a:t>
            </a:r>
            <a:r>
              <a:rPr lang="nl-NL" dirty="0" smtClean="0">
                <a:latin typeface="Times New Roman"/>
                <a:cs typeface="Times New Roman"/>
              </a:rPr>
              <a:t> </a:t>
            </a:r>
            <a:r>
              <a:rPr lang="nl-NL" dirty="0">
                <a:latin typeface="Times New Roman"/>
                <a:cs typeface="Times New Roman"/>
              </a:rPr>
              <a:t>as </a:t>
            </a:r>
            <a:r>
              <a:rPr lang="nl-NL" dirty="0" err="1">
                <a:latin typeface="Times New Roman"/>
                <a:cs typeface="Times New Roman"/>
              </a:rPr>
              <a:t>their</a:t>
            </a:r>
            <a:r>
              <a:rPr lang="nl-NL" dirty="0">
                <a:latin typeface="Times New Roman"/>
                <a:cs typeface="Times New Roman"/>
              </a:rPr>
              <a:t> </a:t>
            </a:r>
            <a:r>
              <a:rPr lang="nl-NL" dirty="0" err="1">
                <a:latin typeface="Times New Roman"/>
                <a:cs typeface="Times New Roman"/>
              </a:rPr>
              <a:t>parent’s</a:t>
            </a:r>
            <a:r>
              <a:rPr lang="nl-NL" b="1" dirty="0">
                <a:latin typeface="Times New Roman"/>
                <a:cs typeface="Times New Roman"/>
              </a:rPr>
              <a:t>. &lt;/</a:t>
            </a:r>
            <a:r>
              <a:rPr lang="nl-NL" b="1" dirty="0" err="1">
                <a:latin typeface="Times New Roman"/>
                <a:cs typeface="Times New Roman"/>
              </a:rPr>
              <a:t>Main</a:t>
            </a:r>
            <a:r>
              <a:rPr lang="nl-NL" b="1" dirty="0">
                <a:latin typeface="Times New Roman"/>
                <a:cs typeface="Times New Roman"/>
              </a:rPr>
              <a:t> point&gt; &lt;Support&gt; </a:t>
            </a:r>
            <a:r>
              <a:rPr lang="nl-NL" dirty="0" err="1">
                <a:latin typeface="Times New Roman"/>
                <a:cs typeface="Times New Roman"/>
              </a:rPr>
              <a:t>I’ve</a:t>
            </a:r>
            <a:r>
              <a:rPr lang="nl-NL" dirty="0">
                <a:latin typeface="Times New Roman"/>
                <a:cs typeface="Times New Roman"/>
              </a:rPr>
              <a:t> </a:t>
            </a:r>
            <a:r>
              <a:rPr lang="nl-NL" dirty="0" err="1">
                <a:latin typeface="Times New Roman"/>
                <a:cs typeface="Times New Roman"/>
              </a:rPr>
              <a:t>seen</a:t>
            </a:r>
            <a:r>
              <a:rPr lang="nl-NL" dirty="0">
                <a:latin typeface="Times New Roman"/>
                <a:cs typeface="Times New Roman"/>
              </a:rPr>
              <a:t> </a:t>
            </a:r>
            <a:r>
              <a:rPr lang="nl-NL" dirty="0" smtClean="0">
                <a:latin typeface="Times New Roman"/>
                <a:cs typeface="Times New Roman"/>
              </a:rPr>
              <a:t>a doctor </a:t>
            </a:r>
            <a:r>
              <a:rPr lang="nl-NL" dirty="0" err="1">
                <a:latin typeface="Times New Roman"/>
                <a:cs typeface="Times New Roman"/>
              </a:rPr>
              <a:t>who</a:t>
            </a:r>
            <a:r>
              <a:rPr lang="nl-NL" dirty="0">
                <a:latin typeface="Times New Roman"/>
                <a:cs typeface="Times New Roman"/>
              </a:rPr>
              <a:t> </a:t>
            </a:r>
            <a:r>
              <a:rPr lang="nl-NL" dirty="0" err="1">
                <a:latin typeface="Times New Roman"/>
                <a:cs typeface="Times New Roman"/>
              </a:rPr>
              <a:t>wasn’t</a:t>
            </a:r>
            <a:r>
              <a:rPr lang="nl-NL" dirty="0">
                <a:latin typeface="Times New Roman"/>
                <a:cs typeface="Times New Roman"/>
              </a:rPr>
              <a:t> happy at </a:t>
            </a:r>
            <a:r>
              <a:rPr lang="nl-NL" dirty="0" err="1">
                <a:latin typeface="Times New Roman"/>
                <a:cs typeface="Times New Roman"/>
              </a:rPr>
              <a:t>all</a:t>
            </a:r>
            <a:r>
              <a:rPr lang="nl-NL" dirty="0">
                <a:latin typeface="Times New Roman"/>
                <a:cs typeface="Times New Roman"/>
              </a:rPr>
              <a:t> </a:t>
            </a:r>
            <a:r>
              <a:rPr lang="nl-NL" dirty="0" err="1">
                <a:latin typeface="Times New Roman"/>
                <a:cs typeface="Times New Roman"/>
              </a:rPr>
              <a:t>with</a:t>
            </a:r>
            <a:r>
              <a:rPr lang="nl-NL" dirty="0">
                <a:latin typeface="Times New Roman"/>
                <a:cs typeface="Times New Roman"/>
              </a:rPr>
              <a:t> her job </a:t>
            </a:r>
            <a:r>
              <a:rPr lang="nl-NL" dirty="0" err="1">
                <a:latin typeface="Times New Roman"/>
                <a:cs typeface="Times New Roman"/>
              </a:rPr>
              <a:t>because</a:t>
            </a:r>
            <a:r>
              <a:rPr lang="nl-NL" dirty="0">
                <a:latin typeface="Times New Roman"/>
                <a:cs typeface="Times New Roman"/>
              </a:rPr>
              <a:t> </a:t>
            </a:r>
            <a:r>
              <a:rPr lang="nl-NL" dirty="0" err="1">
                <a:latin typeface="Times New Roman"/>
                <a:cs typeface="Times New Roman"/>
              </a:rPr>
              <a:t>she</a:t>
            </a:r>
            <a:r>
              <a:rPr lang="nl-NL" dirty="0">
                <a:latin typeface="Times New Roman"/>
                <a:cs typeface="Times New Roman"/>
              </a:rPr>
              <a:t> </a:t>
            </a:r>
            <a:r>
              <a:rPr lang="nl-NL" dirty="0" err="1" smtClean="0">
                <a:latin typeface="Times New Roman"/>
                <a:cs typeface="Times New Roman"/>
              </a:rPr>
              <a:t>thought</a:t>
            </a:r>
            <a:r>
              <a:rPr lang="nl-NL" dirty="0">
                <a:latin typeface="Times New Roman"/>
                <a:cs typeface="Times New Roman"/>
              </a:rPr>
              <a:t> </a:t>
            </a:r>
            <a:r>
              <a:rPr lang="nl-NL" dirty="0" err="1" smtClean="0">
                <a:latin typeface="Times New Roman"/>
                <a:cs typeface="Times New Roman"/>
              </a:rPr>
              <a:t>that</a:t>
            </a:r>
            <a:r>
              <a:rPr lang="nl-NL" dirty="0" smtClean="0">
                <a:latin typeface="Times New Roman"/>
                <a:cs typeface="Times New Roman"/>
              </a:rPr>
              <a:t> </a:t>
            </a:r>
            <a:r>
              <a:rPr lang="nl-NL" dirty="0" err="1">
                <a:latin typeface="Times New Roman"/>
                <a:cs typeface="Times New Roman"/>
              </a:rPr>
              <a:t>becoming</a:t>
            </a:r>
            <a:r>
              <a:rPr lang="nl-NL" dirty="0">
                <a:latin typeface="Times New Roman"/>
                <a:cs typeface="Times New Roman"/>
              </a:rPr>
              <a:t> doctor is </a:t>
            </a:r>
            <a:r>
              <a:rPr lang="nl-NL" dirty="0" err="1">
                <a:latin typeface="Times New Roman"/>
                <a:cs typeface="Times New Roman"/>
              </a:rPr>
              <a:t>what</a:t>
            </a:r>
            <a:r>
              <a:rPr lang="nl-NL" dirty="0">
                <a:latin typeface="Times New Roman"/>
                <a:cs typeface="Times New Roman"/>
              </a:rPr>
              <a:t> </a:t>
            </a:r>
            <a:r>
              <a:rPr lang="nl-NL" dirty="0" err="1">
                <a:latin typeface="Times New Roman"/>
                <a:cs typeface="Times New Roman"/>
              </a:rPr>
              <a:t>she</a:t>
            </a:r>
            <a:r>
              <a:rPr lang="nl-NL" dirty="0">
                <a:latin typeface="Times New Roman"/>
                <a:cs typeface="Times New Roman"/>
              </a:rPr>
              <a:t> </a:t>
            </a:r>
            <a:r>
              <a:rPr lang="nl-NL" dirty="0" err="1">
                <a:latin typeface="Times New Roman"/>
                <a:cs typeface="Times New Roman"/>
              </a:rPr>
              <a:t>should</a:t>
            </a:r>
            <a:r>
              <a:rPr lang="nl-NL" dirty="0">
                <a:latin typeface="Times New Roman"/>
                <a:cs typeface="Times New Roman"/>
              </a:rPr>
              <a:t> do. </a:t>
            </a:r>
            <a:r>
              <a:rPr lang="nl-NL" dirty="0" err="1">
                <a:latin typeface="Times New Roman"/>
                <a:cs typeface="Times New Roman"/>
              </a:rPr>
              <a:t>That</a:t>
            </a:r>
            <a:r>
              <a:rPr lang="nl-NL" dirty="0">
                <a:latin typeface="Times New Roman"/>
                <a:cs typeface="Times New Roman"/>
              </a:rPr>
              <a:t> person later </a:t>
            </a:r>
            <a:r>
              <a:rPr lang="nl-NL" dirty="0" smtClean="0">
                <a:latin typeface="Times New Roman"/>
                <a:cs typeface="Times New Roman"/>
              </a:rPr>
              <a:t>had </a:t>
            </a:r>
            <a:r>
              <a:rPr lang="nl-NL" dirty="0" err="1" smtClean="0">
                <a:latin typeface="Times New Roman"/>
                <a:cs typeface="Times New Roman"/>
              </a:rPr>
              <a:t>to</a:t>
            </a:r>
            <a:r>
              <a:rPr lang="nl-NL" dirty="0" smtClean="0">
                <a:latin typeface="Times New Roman"/>
                <a:cs typeface="Times New Roman"/>
              </a:rPr>
              <a:t> </a:t>
            </a:r>
            <a:r>
              <a:rPr lang="nl-NL" dirty="0">
                <a:latin typeface="Times New Roman"/>
                <a:cs typeface="Times New Roman"/>
              </a:rPr>
              <a:t>switch her job </a:t>
            </a:r>
            <a:r>
              <a:rPr lang="nl-NL" dirty="0" err="1">
                <a:latin typeface="Times New Roman"/>
                <a:cs typeface="Times New Roman"/>
              </a:rPr>
              <a:t>to</a:t>
            </a:r>
            <a:r>
              <a:rPr lang="nl-NL" dirty="0">
                <a:latin typeface="Times New Roman"/>
                <a:cs typeface="Times New Roman"/>
              </a:rPr>
              <a:t> </a:t>
            </a:r>
            <a:r>
              <a:rPr lang="nl-NL" dirty="0" err="1">
                <a:latin typeface="Times New Roman"/>
                <a:cs typeface="Times New Roman"/>
              </a:rPr>
              <a:t>what</a:t>
            </a:r>
            <a:r>
              <a:rPr lang="nl-NL" dirty="0">
                <a:latin typeface="Times New Roman"/>
                <a:cs typeface="Times New Roman"/>
              </a:rPr>
              <a:t> </a:t>
            </a:r>
            <a:r>
              <a:rPr lang="nl-NL" dirty="0" err="1">
                <a:latin typeface="Times New Roman"/>
                <a:cs typeface="Times New Roman"/>
              </a:rPr>
              <a:t>she</a:t>
            </a:r>
            <a:r>
              <a:rPr lang="nl-NL" dirty="0">
                <a:latin typeface="Times New Roman"/>
                <a:cs typeface="Times New Roman"/>
              </a:rPr>
              <a:t> </a:t>
            </a:r>
            <a:r>
              <a:rPr lang="nl-NL" dirty="0" err="1">
                <a:latin typeface="Times New Roman"/>
                <a:cs typeface="Times New Roman"/>
              </a:rPr>
              <a:t>really</a:t>
            </a:r>
            <a:r>
              <a:rPr lang="nl-NL" dirty="0">
                <a:latin typeface="Times New Roman"/>
                <a:cs typeface="Times New Roman"/>
              </a:rPr>
              <a:t> </a:t>
            </a:r>
            <a:r>
              <a:rPr lang="nl-NL" dirty="0" err="1">
                <a:latin typeface="Times New Roman"/>
                <a:cs typeface="Times New Roman"/>
              </a:rPr>
              <a:t>wanted</a:t>
            </a:r>
            <a:r>
              <a:rPr lang="nl-NL" dirty="0">
                <a:latin typeface="Times New Roman"/>
                <a:cs typeface="Times New Roman"/>
              </a:rPr>
              <a:t> </a:t>
            </a:r>
            <a:r>
              <a:rPr lang="nl-NL" dirty="0" err="1">
                <a:latin typeface="Times New Roman"/>
                <a:cs typeface="Times New Roman"/>
              </a:rPr>
              <a:t>to</a:t>
            </a:r>
            <a:r>
              <a:rPr lang="nl-NL" dirty="0">
                <a:latin typeface="Times New Roman"/>
                <a:cs typeface="Times New Roman"/>
              </a:rPr>
              <a:t> do </a:t>
            </a:r>
            <a:r>
              <a:rPr lang="nl-NL" dirty="0" err="1">
                <a:latin typeface="Times New Roman"/>
                <a:cs typeface="Times New Roman"/>
              </a:rPr>
              <a:t>since</a:t>
            </a:r>
            <a:r>
              <a:rPr lang="nl-NL" dirty="0">
                <a:latin typeface="Times New Roman"/>
                <a:cs typeface="Times New Roman"/>
              </a:rPr>
              <a:t> </a:t>
            </a:r>
            <a:r>
              <a:rPr lang="nl-NL" dirty="0" err="1">
                <a:latin typeface="Times New Roman"/>
                <a:cs typeface="Times New Roman"/>
              </a:rPr>
              <a:t>she</a:t>
            </a:r>
            <a:r>
              <a:rPr lang="nl-NL" dirty="0">
                <a:latin typeface="Times New Roman"/>
                <a:cs typeface="Times New Roman"/>
              </a:rPr>
              <a:t> was </a:t>
            </a:r>
            <a:r>
              <a:rPr lang="nl-NL" dirty="0" smtClean="0">
                <a:latin typeface="Times New Roman"/>
                <a:cs typeface="Times New Roman"/>
              </a:rPr>
              <a:t>a </a:t>
            </a:r>
            <a:r>
              <a:rPr lang="nl-NL" dirty="0" err="1" smtClean="0">
                <a:latin typeface="Times New Roman"/>
                <a:cs typeface="Times New Roman"/>
              </a:rPr>
              <a:t>little</a:t>
            </a:r>
            <a:r>
              <a:rPr lang="nl-NL" dirty="0" smtClean="0">
                <a:latin typeface="Times New Roman"/>
                <a:cs typeface="Times New Roman"/>
              </a:rPr>
              <a:t> </a:t>
            </a:r>
            <a:r>
              <a:rPr lang="nl-NL" dirty="0">
                <a:latin typeface="Times New Roman"/>
                <a:cs typeface="Times New Roman"/>
              </a:rPr>
              <a:t>girl, </a:t>
            </a:r>
            <a:r>
              <a:rPr lang="nl-NL" dirty="0" err="1">
                <a:latin typeface="Times New Roman"/>
                <a:cs typeface="Times New Roman"/>
              </a:rPr>
              <a:t>which</a:t>
            </a:r>
            <a:r>
              <a:rPr lang="nl-NL" dirty="0">
                <a:latin typeface="Times New Roman"/>
                <a:cs typeface="Times New Roman"/>
              </a:rPr>
              <a:t> was teaching. </a:t>
            </a:r>
            <a:r>
              <a:rPr lang="nl-NL" b="1" dirty="0">
                <a:latin typeface="Times New Roman"/>
                <a:cs typeface="Times New Roman"/>
              </a:rPr>
              <a:t>&lt;/Support&gt;</a:t>
            </a:r>
            <a:r>
              <a:rPr lang="nl-NL" b="1" dirty="0"/>
              <a:t> </a:t>
            </a:r>
            <a:endParaRPr lang="nl-NL" b="1" dirty="0" smtClean="0"/>
          </a:p>
          <a:p>
            <a:pPr marL="0" indent="0">
              <a:buNone/>
            </a:pPr>
            <a:r>
              <a:rPr lang="nl-NL" b="1" dirty="0"/>
              <a:t>	</a:t>
            </a:r>
            <a:r>
              <a:rPr lang="nl-NL" b="1" dirty="0" smtClean="0"/>
              <a:t>										</a:t>
            </a:r>
            <a:r>
              <a:rPr lang="nl-NL" dirty="0" smtClean="0"/>
              <a:t>[</a:t>
            </a:r>
            <a:r>
              <a:rPr lang="nl-NL" dirty="0" err="1"/>
              <a:t>Burstein</a:t>
            </a:r>
            <a:r>
              <a:rPr lang="nl-NL" dirty="0"/>
              <a:t> et al 2003]</a:t>
            </a: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xmlns="" val="3083141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456"/>
            <a:ext cx="9144000" cy="853029"/>
          </a:xfrm>
        </p:spPr>
        <p:txBody>
          <a:bodyPr>
            <a:normAutofit fontScale="90000"/>
          </a:bodyPr>
          <a:lstStyle/>
          <a:p>
            <a:r>
              <a:rPr lang="en-US" dirty="0" smtClean="0"/>
              <a:t>Exercise:  Annotating Functional Structure</a:t>
            </a:r>
            <a:endParaRPr lang="en-US" dirty="0"/>
          </a:p>
        </p:txBody>
      </p:sp>
      <p:sp>
        <p:nvSpPr>
          <p:cNvPr id="3" name="Content Placeholder 2"/>
          <p:cNvSpPr>
            <a:spLocks noGrp="1"/>
          </p:cNvSpPr>
          <p:nvPr>
            <p:ph idx="1"/>
          </p:nvPr>
        </p:nvSpPr>
        <p:spPr>
          <a:xfrm>
            <a:off x="80440" y="1115798"/>
            <a:ext cx="9063560" cy="5389064"/>
          </a:xfrm>
        </p:spPr>
        <p:txBody>
          <a:bodyPr>
            <a:normAutofit fontScale="25000" lnSpcReduction="20000"/>
          </a:bodyPr>
          <a:lstStyle/>
          <a:p>
            <a:pPr marL="0" indent="0">
              <a:buNone/>
            </a:pPr>
            <a:r>
              <a:rPr lang="en-US" sz="8000" i="1" dirty="0" smtClean="0"/>
              <a:t>Functions: </a:t>
            </a:r>
            <a:r>
              <a:rPr lang="en-US" sz="8000" b="1" dirty="0" smtClean="0"/>
              <a:t>Conclusion </a:t>
            </a:r>
            <a:r>
              <a:rPr lang="en-US" sz="8000" dirty="0" smtClean="0"/>
              <a:t>(summarize entire argument)</a:t>
            </a:r>
            <a:r>
              <a:rPr lang="en-US" sz="8000" b="1" dirty="0" smtClean="0"/>
              <a:t>, Introductory material </a:t>
            </a:r>
            <a:r>
              <a:rPr lang="en-US" sz="8000" dirty="0" smtClean="0"/>
              <a:t>(context in which thesis, main points, or conclusion are to be interpreted)</a:t>
            </a:r>
            <a:r>
              <a:rPr lang="en-US" sz="8000" b="1" dirty="0" smtClean="0"/>
              <a:t>, Irrelevant, Main Point </a:t>
            </a:r>
            <a:r>
              <a:rPr lang="en-US" sz="8000" dirty="0" smtClean="0"/>
              <a:t>(author’s main message in conjunction with thesis),</a:t>
            </a:r>
            <a:r>
              <a:rPr lang="en-US" sz="8000" b="1" dirty="0" smtClean="0"/>
              <a:t> Support (</a:t>
            </a:r>
            <a:r>
              <a:rPr lang="en-US" sz="8000" dirty="0" smtClean="0"/>
              <a:t>provide evidence supporting main points, thesis, conclusion</a:t>
            </a:r>
            <a:r>
              <a:rPr lang="en-US" sz="8000" b="1" dirty="0" smtClean="0"/>
              <a:t>), Thesis </a:t>
            </a:r>
            <a:r>
              <a:rPr lang="en-US" sz="8000" dirty="0" smtClean="0"/>
              <a:t>(writer’s position statement)</a:t>
            </a:r>
          </a:p>
          <a:p>
            <a:pPr lvl="1"/>
            <a:endParaRPr lang="en-US" sz="4000" dirty="0" smtClean="0"/>
          </a:p>
          <a:p>
            <a:pPr marL="0" indent="0">
              <a:buNone/>
            </a:pPr>
            <a:r>
              <a:rPr lang="en-US" sz="5600" b="1" dirty="0" smtClean="0">
                <a:latin typeface="Times New Roman"/>
                <a:cs typeface="Times New Roman"/>
              </a:rPr>
              <a:t> </a:t>
            </a:r>
            <a:r>
              <a:rPr lang="en-US" sz="6400" dirty="0" smtClean="0">
                <a:latin typeface="Times New Roman"/>
                <a:cs typeface="Times New Roman"/>
              </a:rPr>
              <a:t>“You can’t always do what you want to do,” my mother said. She scolded me for doing what I thought was best for me. It is very difficult to do something that I do not want to do. But now that I am mature enough to take responsibility for my actions, I understand that many times in our lives we have to do what we should do. However, making important decisions, like determining your goal for the future, should be something that you want to do and enjoy doing.</a:t>
            </a:r>
            <a:endParaRPr lang="en-US" sz="6400" b="1" dirty="0" smtClean="0">
              <a:latin typeface="Times New Roman"/>
              <a:cs typeface="Times New Roman"/>
            </a:endParaRPr>
          </a:p>
          <a:p>
            <a:pPr marL="0" indent="0">
              <a:buNone/>
            </a:pPr>
            <a:endParaRPr lang="en-US" sz="6400" b="1" dirty="0">
              <a:latin typeface="Times New Roman"/>
              <a:cs typeface="Times New Roman"/>
            </a:endParaRPr>
          </a:p>
          <a:p>
            <a:pPr marL="0" indent="0">
              <a:buNone/>
            </a:pPr>
            <a:r>
              <a:rPr lang="en-US" sz="6400" b="1" dirty="0" smtClean="0">
                <a:latin typeface="Times New Roman"/>
                <a:cs typeface="Times New Roman"/>
              </a:rPr>
              <a:t> </a:t>
            </a:r>
            <a:r>
              <a:rPr lang="en-US" sz="6400" dirty="0" smtClean="0">
                <a:latin typeface="Times New Roman"/>
                <a:cs typeface="Times New Roman"/>
              </a:rPr>
              <a:t>I’ve </a:t>
            </a:r>
            <a:r>
              <a:rPr lang="en-US" sz="6400" dirty="0">
                <a:latin typeface="Times New Roman"/>
                <a:cs typeface="Times New Roman"/>
              </a:rPr>
              <a:t>seen many successful people who are doctors, artists, teachers</a:t>
            </a:r>
            <a:r>
              <a:rPr lang="en-US" sz="6400" dirty="0" smtClean="0">
                <a:latin typeface="Times New Roman"/>
                <a:cs typeface="Times New Roman"/>
              </a:rPr>
              <a:t>, designers</a:t>
            </a:r>
            <a:r>
              <a:rPr lang="en-US" sz="6400" dirty="0">
                <a:latin typeface="Times New Roman"/>
                <a:cs typeface="Times New Roman"/>
              </a:rPr>
              <a:t>, etc. </a:t>
            </a:r>
            <a:r>
              <a:rPr lang="en-US" sz="6400" dirty="0" smtClean="0">
                <a:latin typeface="Times New Roman"/>
                <a:cs typeface="Times New Roman"/>
              </a:rPr>
              <a:t> In </a:t>
            </a:r>
            <a:r>
              <a:rPr lang="en-US" sz="6400" dirty="0">
                <a:latin typeface="Times New Roman"/>
                <a:cs typeface="Times New Roman"/>
              </a:rPr>
              <a:t>my opinion they were </a:t>
            </a:r>
            <a:r>
              <a:rPr lang="en-US" sz="6400" dirty="0" smtClean="0">
                <a:latin typeface="Times New Roman"/>
                <a:cs typeface="Times New Roman"/>
              </a:rPr>
              <a:t>considered successful </a:t>
            </a:r>
            <a:r>
              <a:rPr lang="en-US" sz="6400" dirty="0">
                <a:latin typeface="Times New Roman"/>
                <a:cs typeface="Times New Roman"/>
              </a:rPr>
              <a:t>people because they were able to find what they enjoy doing and worked hard </a:t>
            </a:r>
            <a:r>
              <a:rPr lang="en-US" sz="6400" dirty="0" smtClean="0">
                <a:latin typeface="Times New Roman"/>
                <a:cs typeface="Times New Roman"/>
              </a:rPr>
              <a:t>for it</a:t>
            </a:r>
            <a:r>
              <a:rPr lang="en-US" sz="6400" dirty="0">
                <a:latin typeface="Times New Roman"/>
                <a:cs typeface="Times New Roman"/>
              </a:rPr>
              <a:t>.</a:t>
            </a:r>
            <a:r>
              <a:rPr lang="en-US" sz="6400" b="1" dirty="0" smtClean="0">
                <a:latin typeface="Times New Roman"/>
                <a:cs typeface="Times New Roman"/>
              </a:rPr>
              <a:t> </a:t>
            </a:r>
            <a:r>
              <a:rPr lang="en-US" sz="6400" dirty="0" smtClean="0">
                <a:latin typeface="Times New Roman"/>
                <a:cs typeface="Times New Roman"/>
              </a:rPr>
              <a:t>It </a:t>
            </a:r>
            <a:r>
              <a:rPr lang="en-US" sz="6400" dirty="0">
                <a:latin typeface="Times New Roman"/>
                <a:cs typeface="Times New Roman"/>
              </a:rPr>
              <a:t>is easy to determine that he/she is successful, not </a:t>
            </a:r>
            <a:r>
              <a:rPr lang="en-US" sz="6400" dirty="0" smtClean="0">
                <a:latin typeface="Times New Roman"/>
                <a:cs typeface="Times New Roman"/>
              </a:rPr>
              <a:t>because it’s </a:t>
            </a:r>
            <a:r>
              <a:rPr lang="en-US" sz="6400" dirty="0">
                <a:latin typeface="Times New Roman"/>
                <a:cs typeface="Times New Roman"/>
              </a:rPr>
              <a:t>what others think, but because he/she have succeed in what he/she wanted to do</a:t>
            </a:r>
            <a:r>
              <a:rPr lang="en-US" sz="6400" dirty="0" smtClean="0">
                <a:latin typeface="Times New Roman"/>
                <a:cs typeface="Times New Roman"/>
              </a:rPr>
              <a:t>.</a:t>
            </a:r>
          </a:p>
          <a:p>
            <a:pPr marL="0" indent="0">
              <a:buNone/>
            </a:pPr>
            <a:endParaRPr lang="en-US" sz="6400" dirty="0">
              <a:latin typeface="Times New Roman"/>
              <a:cs typeface="Times New Roman"/>
            </a:endParaRPr>
          </a:p>
          <a:p>
            <a:pPr marL="0" indent="0">
              <a:buNone/>
            </a:pPr>
            <a:r>
              <a:rPr lang="en-US" sz="6400" b="1" dirty="0" smtClean="0">
                <a:latin typeface="Times New Roman"/>
                <a:cs typeface="Times New Roman"/>
              </a:rPr>
              <a:t>&lt;</a:t>
            </a:r>
            <a:r>
              <a:rPr lang="en-US" sz="6400" b="1" dirty="0">
                <a:latin typeface="Times New Roman"/>
                <a:cs typeface="Times New Roman"/>
              </a:rPr>
              <a:t>Introductory material</a:t>
            </a:r>
            <a:r>
              <a:rPr lang="en-US" sz="6400" b="1" dirty="0" smtClean="0">
                <a:latin typeface="Times New Roman"/>
                <a:cs typeface="Times New Roman"/>
              </a:rPr>
              <a:t>&gt;</a:t>
            </a:r>
            <a:r>
              <a:rPr lang="en-US" sz="6400" dirty="0" smtClean="0">
                <a:latin typeface="Times New Roman"/>
                <a:cs typeface="Times New Roman"/>
              </a:rPr>
              <a:t>In </a:t>
            </a:r>
            <a:r>
              <a:rPr lang="en-US" sz="6400" dirty="0">
                <a:latin typeface="Times New Roman"/>
                <a:cs typeface="Times New Roman"/>
              </a:rPr>
              <a:t>Korea, where I grew up, many parents seem to push their </a:t>
            </a:r>
            <a:r>
              <a:rPr lang="en-US" sz="6400" dirty="0" err="1" smtClean="0">
                <a:latin typeface="Times New Roman"/>
                <a:cs typeface="Times New Roman"/>
              </a:rPr>
              <a:t>childre</a:t>
            </a:r>
            <a:r>
              <a:rPr lang="en-US" sz="6400" dirty="0" smtClean="0">
                <a:latin typeface="Times New Roman"/>
                <a:cs typeface="Times New Roman"/>
              </a:rPr>
              <a:t> into </a:t>
            </a:r>
            <a:r>
              <a:rPr lang="en-US" sz="6400" dirty="0">
                <a:latin typeface="Times New Roman"/>
                <a:cs typeface="Times New Roman"/>
              </a:rPr>
              <a:t>being doctors, lawyers, engineer etc. </a:t>
            </a:r>
            <a:r>
              <a:rPr lang="en-US" sz="6400" dirty="0" smtClean="0">
                <a:latin typeface="Times New Roman"/>
                <a:cs typeface="Times New Roman"/>
              </a:rPr>
              <a:t> </a:t>
            </a:r>
            <a:r>
              <a:rPr lang="en-US" sz="6400" b="1" dirty="0" smtClean="0">
                <a:latin typeface="Times New Roman"/>
                <a:cs typeface="Times New Roman"/>
              </a:rPr>
              <a:t>&lt;</a:t>
            </a:r>
            <a:r>
              <a:rPr lang="en-US" sz="6400" b="1" dirty="0">
                <a:latin typeface="Times New Roman"/>
                <a:cs typeface="Times New Roman"/>
              </a:rPr>
              <a:t>/Introductory material&gt; &lt;Main point</a:t>
            </a:r>
            <a:r>
              <a:rPr lang="en-US" sz="6400" b="1" dirty="0" smtClean="0">
                <a:latin typeface="Times New Roman"/>
                <a:cs typeface="Times New Roman"/>
              </a:rPr>
              <a:t>&gt; </a:t>
            </a:r>
            <a:r>
              <a:rPr lang="en-US" sz="6400" dirty="0" smtClean="0">
                <a:latin typeface="Times New Roman"/>
                <a:cs typeface="Times New Roman"/>
              </a:rPr>
              <a:t>Parents</a:t>
            </a:r>
            <a:r>
              <a:rPr lang="en-US" sz="6400" dirty="0">
                <a:latin typeface="Times New Roman"/>
                <a:cs typeface="Times New Roman"/>
              </a:rPr>
              <a:t> </a:t>
            </a:r>
            <a:r>
              <a:rPr lang="en-US" sz="6400" dirty="0" smtClean="0">
                <a:latin typeface="Times New Roman"/>
                <a:cs typeface="Times New Roman"/>
              </a:rPr>
              <a:t>believe </a:t>
            </a:r>
            <a:r>
              <a:rPr lang="en-US" sz="6400" dirty="0">
                <a:latin typeface="Times New Roman"/>
                <a:cs typeface="Times New Roman"/>
              </a:rPr>
              <a:t>that their kids should become what they believe is right for them, but most kids </a:t>
            </a:r>
            <a:r>
              <a:rPr lang="en-US" sz="6400" dirty="0" smtClean="0">
                <a:latin typeface="Times New Roman"/>
                <a:cs typeface="Times New Roman"/>
              </a:rPr>
              <a:t>have their </a:t>
            </a:r>
            <a:r>
              <a:rPr lang="en-US" sz="6400" dirty="0">
                <a:latin typeface="Times New Roman"/>
                <a:cs typeface="Times New Roman"/>
              </a:rPr>
              <a:t>own choice and often doesn’t choose the same career as their </a:t>
            </a:r>
            <a:r>
              <a:rPr lang="en-US" sz="6400" dirty="0" smtClean="0">
                <a:latin typeface="Times New Roman"/>
                <a:cs typeface="Times New Roman"/>
              </a:rPr>
              <a:t>parent’s  </a:t>
            </a:r>
            <a:r>
              <a:rPr lang="en-US" sz="6400" b="1" dirty="0">
                <a:latin typeface="Times New Roman"/>
                <a:cs typeface="Times New Roman"/>
              </a:rPr>
              <a:t>&lt;/Main point</a:t>
            </a:r>
            <a:r>
              <a:rPr lang="en-US" sz="6400" b="1" dirty="0" smtClean="0">
                <a:latin typeface="Times New Roman"/>
                <a:cs typeface="Times New Roman"/>
              </a:rPr>
              <a:t>&gt;</a:t>
            </a:r>
            <a:r>
              <a:rPr lang="en-US" sz="6400" dirty="0" smtClean="0">
                <a:latin typeface="Times New Roman"/>
                <a:cs typeface="Times New Roman"/>
              </a:rPr>
              <a:t> </a:t>
            </a:r>
            <a:r>
              <a:rPr lang="en-US" sz="6400" b="1" dirty="0" smtClean="0">
                <a:latin typeface="Times New Roman"/>
                <a:cs typeface="Times New Roman"/>
              </a:rPr>
              <a:t>&lt;</a:t>
            </a:r>
            <a:r>
              <a:rPr lang="en-US" sz="6400" b="1" dirty="0">
                <a:latin typeface="Times New Roman"/>
                <a:cs typeface="Times New Roman"/>
              </a:rPr>
              <a:t>Support</a:t>
            </a:r>
            <a:r>
              <a:rPr lang="en-US" sz="6400" b="1" dirty="0" smtClean="0">
                <a:latin typeface="Times New Roman"/>
                <a:cs typeface="Times New Roman"/>
              </a:rPr>
              <a:t>&gt;</a:t>
            </a:r>
            <a:r>
              <a:rPr lang="en-US" sz="6400" dirty="0" smtClean="0">
                <a:latin typeface="Times New Roman"/>
                <a:cs typeface="Times New Roman"/>
              </a:rPr>
              <a:t> I’ve </a:t>
            </a:r>
            <a:r>
              <a:rPr lang="en-US" sz="6400" dirty="0">
                <a:latin typeface="Times New Roman"/>
                <a:cs typeface="Times New Roman"/>
              </a:rPr>
              <a:t>seen a doctor who wasn’t happy at all with her job because she thought </a:t>
            </a:r>
            <a:r>
              <a:rPr lang="en-US" sz="6400" dirty="0" smtClean="0">
                <a:latin typeface="Times New Roman"/>
                <a:cs typeface="Times New Roman"/>
              </a:rPr>
              <a:t>that becoming </a:t>
            </a:r>
            <a:r>
              <a:rPr lang="en-US" sz="6400" dirty="0">
                <a:latin typeface="Times New Roman"/>
                <a:cs typeface="Times New Roman"/>
              </a:rPr>
              <a:t>doctor is what she should do. That person later had to switch her job to what </a:t>
            </a:r>
            <a:r>
              <a:rPr lang="en-US" sz="6400" dirty="0" smtClean="0">
                <a:latin typeface="Times New Roman"/>
                <a:cs typeface="Times New Roman"/>
              </a:rPr>
              <a:t>she really </a:t>
            </a:r>
            <a:r>
              <a:rPr lang="en-US" sz="6400" dirty="0">
                <a:latin typeface="Times New Roman"/>
                <a:cs typeface="Times New Roman"/>
              </a:rPr>
              <a:t>wanted to do since she was a little girl, which was teaching. </a:t>
            </a:r>
            <a:r>
              <a:rPr lang="en-US" sz="6400" dirty="0" smtClean="0">
                <a:latin typeface="Times New Roman"/>
                <a:cs typeface="Times New Roman"/>
              </a:rPr>
              <a:t> </a:t>
            </a:r>
            <a:r>
              <a:rPr lang="en-US" sz="6400" b="1" dirty="0" smtClean="0">
                <a:latin typeface="Times New Roman"/>
                <a:cs typeface="Times New Roman"/>
              </a:rPr>
              <a:t>&lt;</a:t>
            </a:r>
            <a:r>
              <a:rPr lang="en-US" sz="6400" b="1" dirty="0">
                <a:latin typeface="Times New Roman"/>
                <a:cs typeface="Times New Roman"/>
              </a:rPr>
              <a:t>/Support&gt; </a:t>
            </a:r>
            <a:endParaRPr lang="en-US" sz="6400" b="1" dirty="0" smtClean="0">
              <a:latin typeface="Times New Roman"/>
              <a:cs typeface="Times New Roman"/>
            </a:endParaRPr>
          </a:p>
          <a:p>
            <a:pPr marL="0" indent="0">
              <a:buNone/>
            </a:pPr>
            <a:endParaRPr lang="en-US" sz="6400" dirty="0">
              <a:latin typeface="Times New Roman"/>
              <a:cs typeface="Times New Roman"/>
            </a:endParaRPr>
          </a:p>
          <a:p>
            <a:pPr marL="0" indent="0">
              <a:buNone/>
            </a:pPr>
            <a:r>
              <a:rPr lang="en-US" sz="6400" dirty="0" smtClean="0">
                <a:latin typeface="Times New Roman"/>
                <a:cs typeface="Times New Roman"/>
              </a:rPr>
              <a:t>Parents </a:t>
            </a:r>
            <a:r>
              <a:rPr lang="en-US" sz="6400" dirty="0">
                <a:latin typeface="Times New Roman"/>
                <a:cs typeface="Times New Roman"/>
              </a:rPr>
              <a:t>might know what’s best for their own children on a daily basis, </a:t>
            </a:r>
            <a:r>
              <a:rPr lang="en-US" sz="6400" dirty="0" smtClean="0">
                <a:latin typeface="Times New Roman"/>
                <a:cs typeface="Times New Roman"/>
              </a:rPr>
              <a:t>but deciding </a:t>
            </a:r>
            <a:r>
              <a:rPr lang="en-US" sz="6400" dirty="0">
                <a:latin typeface="Times New Roman"/>
                <a:cs typeface="Times New Roman"/>
              </a:rPr>
              <a:t>a long term goal for them should be one’s own decision of what he/she likes to </a:t>
            </a:r>
            <a:r>
              <a:rPr lang="en-US" sz="6400" dirty="0" smtClean="0">
                <a:latin typeface="Times New Roman"/>
                <a:cs typeface="Times New Roman"/>
              </a:rPr>
              <a:t>do and </a:t>
            </a:r>
            <a:r>
              <a:rPr lang="en-US" sz="6400" dirty="0">
                <a:latin typeface="Times New Roman"/>
                <a:cs typeface="Times New Roman"/>
              </a:rPr>
              <a:t>wants to do</a:t>
            </a:r>
            <a:r>
              <a:rPr lang="en-US" sz="6400" b="1" dirty="0">
                <a:latin typeface="Times New Roman"/>
                <a:cs typeface="Times New Roman"/>
              </a:rPr>
              <a:t>. </a:t>
            </a:r>
            <a:endParaRPr lang="en-US" sz="3600" b="1" dirty="0">
              <a:latin typeface="Times New Roman"/>
              <a:cs typeface="Times New Roman"/>
            </a:endParaRPr>
          </a:p>
        </p:txBody>
      </p:sp>
    </p:spTree>
    <p:extLst>
      <p:ext uri="{BB962C8B-B14F-4D97-AF65-F5344CB8AC3E}">
        <p14:creationId xmlns:p14="http://schemas.microsoft.com/office/powerpoint/2010/main" xmlns="" val="1077657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456"/>
            <a:ext cx="9144000" cy="853029"/>
          </a:xfrm>
        </p:spPr>
        <p:txBody>
          <a:bodyPr>
            <a:normAutofit fontScale="90000"/>
          </a:bodyPr>
          <a:lstStyle/>
          <a:p>
            <a:r>
              <a:rPr lang="en-US" dirty="0" smtClean="0"/>
              <a:t>Answer:  Annotating Functional Structure</a:t>
            </a:r>
            <a:endParaRPr lang="en-US" dirty="0"/>
          </a:p>
        </p:txBody>
      </p:sp>
      <p:sp>
        <p:nvSpPr>
          <p:cNvPr id="3" name="Content Placeholder 2"/>
          <p:cNvSpPr>
            <a:spLocks noGrp="1"/>
          </p:cNvSpPr>
          <p:nvPr>
            <p:ph idx="1"/>
          </p:nvPr>
        </p:nvSpPr>
        <p:spPr>
          <a:xfrm>
            <a:off x="80440" y="1115798"/>
            <a:ext cx="9063560" cy="5389064"/>
          </a:xfrm>
        </p:spPr>
        <p:txBody>
          <a:bodyPr>
            <a:normAutofit fontScale="25000" lnSpcReduction="20000"/>
          </a:bodyPr>
          <a:lstStyle/>
          <a:p>
            <a:pPr marL="0" indent="0">
              <a:buNone/>
            </a:pPr>
            <a:r>
              <a:rPr lang="en-US" sz="8000" i="1" dirty="0" smtClean="0"/>
              <a:t>Functions: </a:t>
            </a:r>
            <a:r>
              <a:rPr lang="en-US" sz="8000" b="1" dirty="0" smtClean="0"/>
              <a:t>Conclusion, Introductory material, Irrelevant, Main Point, Support, Thesis</a:t>
            </a:r>
          </a:p>
          <a:p>
            <a:pPr lvl="1"/>
            <a:endParaRPr lang="en-US" sz="4000" dirty="0" smtClean="0"/>
          </a:p>
          <a:p>
            <a:pPr marL="0" indent="0">
              <a:buNone/>
            </a:pPr>
            <a:r>
              <a:rPr lang="en-US" sz="6400" dirty="0" smtClean="0">
                <a:latin typeface="Times New Roman"/>
                <a:cs typeface="Times New Roman"/>
              </a:rPr>
              <a:t>&lt;</a:t>
            </a:r>
            <a:r>
              <a:rPr lang="en-US" sz="6400" b="1" dirty="0">
                <a:latin typeface="Times New Roman"/>
                <a:cs typeface="Times New Roman"/>
              </a:rPr>
              <a:t>Introductory material</a:t>
            </a:r>
            <a:r>
              <a:rPr lang="en-US" sz="6400" b="1" dirty="0" smtClean="0">
                <a:latin typeface="Times New Roman"/>
                <a:cs typeface="Times New Roman"/>
              </a:rPr>
              <a:t>&gt; </a:t>
            </a:r>
            <a:r>
              <a:rPr lang="en-US" sz="6400" dirty="0" smtClean="0">
                <a:latin typeface="Times New Roman"/>
                <a:cs typeface="Times New Roman"/>
              </a:rPr>
              <a:t>“</a:t>
            </a:r>
            <a:r>
              <a:rPr lang="en-US" sz="6400" dirty="0">
                <a:latin typeface="Times New Roman"/>
                <a:cs typeface="Times New Roman"/>
              </a:rPr>
              <a:t>You can’t always do what you want to do,” my mother said. </a:t>
            </a:r>
            <a:r>
              <a:rPr lang="en-US" sz="6400" dirty="0" smtClean="0">
                <a:latin typeface="Times New Roman"/>
                <a:cs typeface="Times New Roman"/>
              </a:rPr>
              <a:t>She scolded </a:t>
            </a:r>
            <a:r>
              <a:rPr lang="en-US" sz="6400" dirty="0">
                <a:latin typeface="Times New Roman"/>
                <a:cs typeface="Times New Roman"/>
              </a:rPr>
              <a:t>me for doing what I thought was best for me. It is very difficult to do something that </a:t>
            </a:r>
            <a:r>
              <a:rPr lang="en-US" sz="6400" dirty="0" smtClean="0">
                <a:latin typeface="Times New Roman"/>
                <a:cs typeface="Times New Roman"/>
              </a:rPr>
              <a:t>I do </a:t>
            </a:r>
            <a:r>
              <a:rPr lang="en-US" sz="6400" dirty="0">
                <a:latin typeface="Times New Roman"/>
                <a:cs typeface="Times New Roman"/>
              </a:rPr>
              <a:t>not want to do. </a:t>
            </a:r>
            <a:r>
              <a:rPr lang="en-US" sz="6400" dirty="0" smtClean="0">
                <a:latin typeface="Times New Roman"/>
                <a:cs typeface="Times New Roman"/>
              </a:rPr>
              <a:t> </a:t>
            </a:r>
            <a:r>
              <a:rPr lang="en-US" sz="6400" b="1" dirty="0" smtClean="0">
                <a:latin typeface="Times New Roman"/>
                <a:cs typeface="Times New Roman"/>
              </a:rPr>
              <a:t>&lt;</a:t>
            </a:r>
            <a:r>
              <a:rPr lang="en-US" sz="6400" b="1" dirty="0">
                <a:latin typeface="Times New Roman"/>
                <a:cs typeface="Times New Roman"/>
              </a:rPr>
              <a:t>/Introductory material&gt; &lt;Thesis&gt; </a:t>
            </a:r>
            <a:r>
              <a:rPr lang="en-US" sz="6400" dirty="0" smtClean="0">
                <a:latin typeface="Times New Roman"/>
                <a:cs typeface="Times New Roman"/>
              </a:rPr>
              <a:t>But </a:t>
            </a:r>
            <a:r>
              <a:rPr lang="en-US" sz="6400" dirty="0">
                <a:latin typeface="Times New Roman"/>
                <a:cs typeface="Times New Roman"/>
              </a:rPr>
              <a:t>now that I am mature enough </a:t>
            </a:r>
            <a:r>
              <a:rPr lang="en-US" sz="6400" dirty="0" smtClean="0">
                <a:latin typeface="Times New Roman"/>
                <a:cs typeface="Times New Roman"/>
              </a:rPr>
              <a:t>to take </a:t>
            </a:r>
            <a:r>
              <a:rPr lang="en-US" sz="6400" dirty="0">
                <a:latin typeface="Times New Roman"/>
                <a:cs typeface="Times New Roman"/>
              </a:rPr>
              <a:t>responsibility for my actions, I understand that many times in our lives we have to </a:t>
            </a:r>
            <a:r>
              <a:rPr lang="en-US" sz="6400" dirty="0" smtClean="0">
                <a:latin typeface="Times New Roman"/>
                <a:cs typeface="Times New Roman"/>
              </a:rPr>
              <a:t>do what </a:t>
            </a:r>
            <a:r>
              <a:rPr lang="en-US" sz="6400" dirty="0">
                <a:latin typeface="Times New Roman"/>
                <a:cs typeface="Times New Roman"/>
              </a:rPr>
              <a:t>we should do. However, making important decisions, like determining your goal for </a:t>
            </a:r>
            <a:r>
              <a:rPr lang="en-US" sz="6400" dirty="0" smtClean="0">
                <a:latin typeface="Times New Roman"/>
                <a:cs typeface="Times New Roman"/>
              </a:rPr>
              <a:t>the future</a:t>
            </a:r>
            <a:r>
              <a:rPr lang="en-US" sz="6400" dirty="0">
                <a:latin typeface="Times New Roman"/>
                <a:cs typeface="Times New Roman"/>
              </a:rPr>
              <a:t>, should be something that you want to do and enjoy </a:t>
            </a:r>
            <a:r>
              <a:rPr lang="en-US" sz="6400" dirty="0" smtClean="0">
                <a:latin typeface="Times New Roman"/>
                <a:cs typeface="Times New Roman"/>
              </a:rPr>
              <a:t>doing  </a:t>
            </a:r>
            <a:r>
              <a:rPr lang="en-US" sz="6400" b="1" dirty="0">
                <a:latin typeface="Times New Roman"/>
                <a:cs typeface="Times New Roman"/>
              </a:rPr>
              <a:t>&lt;/Thesis&gt; </a:t>
            </a:r>
          </a:p>
          <a:p>
            <a:pPr marL="0" indent="0">
              <a:buNone/>
            </a:pPr>
            <a:endParaRPr lang="en-US" sz="6400" b="1" dirty="0">
              <a:latin typeface="Times New Roman"/>
              <a:cs typeface="Times New Roman"/>
            </a:endParaRPr>
          </a:p>
          <a:p>
            <a:pPr marL="0" indent="0">
              <a:buNone/>
            </a:pPr>
            <a:r>
              <a:rPr lang="en-US" sz="6400" b="1" dirty="0" smtClean="0">
                <a:latin typeface="Times New Roman"/>
                <a:cs typeface="Times New Roman"/>
              </a:rPr>
              <a:t> &lt;</a:t>
            </a:r>
            <a:r>
              <a:rPr lang="en-US" sz="6400" b="1" dirty="0">
                <a:latin typeface="Times New Roman"/>
                <a:cs typeface="Times New Roman"/>
              </a:rPr>
              <a:t>Introductory material</a:t>
            </a:r>
            <a:r>
              <a:rPr lang="en-US" sz="6400" b="1" dirty="0" smtClean="0">
                <a:latin typeface="Times New Roman"/>
                <a:cs typeface="Times New Roman"/>
              </a:rPr>
              <a:t>&gt; </a:t>
            </a:r>
            <a:r>
              <a:rPr lang="en-US" sz="6400" dirty="0" smtClean="0">
                <a:latin typeface="Times New Roman"/>
                <a:cs typeface="Times New Roman"/>
              </a:rPr>
              <a:t>I’ve </a:t>
            </a:r>
            <a:r>
              <a:rPr lang="en-US" sz="6400" dirty="0">
                <a:latin typeface="Times New Roman"/>
                <a:cs typeface="Times New Roman"/>
              </a:rPr>
              <a:t>seen many successful people who are doctors, artists, teachers</a:t>
            </a:r>
            <a:r>
              <a:rPr lang="en-US" sz="6400" dirty="0" smtClean="0">
                <a:latin typeface="Times New Roman"/>
                <a:cs typeface="Times New Roman"/>
              </a:rPr>
              <a:t>, designers</a:t>
            </a:r>
            <a:r>
              <a:rPr lang="en-US" sz="6400" dirty="0">
                <a:latin typeface="Times New Roman"/>
                <a:cs typeface="Times New Roman"/>
              </a:rPr>
              <a:t>, etc. </a:t>
            </a:r>
            <a:r>
              <a:rPr lang="en-US" sz="6400" dirty="0" smtClean="0">
                <a:latin typeface="Times New Roman"/>
                <a:cs typeface="Times New Roman"/>
              </a:rPr>
              <a:t> </a:t>
            </a:r>
            <a:r>
              <a:rPr lang="en-US" sz="6400" b="1" dirty="0" smtClean="0">
                <a:latin typeface="Times New Roman"/>
                <a:cs typeface="Times New Roman"/>
              </a:rPr>
              <a:t>&lt;/Introductory </a:t>
            </a:r>
            <a:r>
              <a:rPr lang="en-US" sz="6400" b="1" dirty="0">
                <a:latin typeface="Times New Roman"/>
                <a:cs typeface="Times New Roman"/>
              </a:rPr>
              <a:t>material&gt; &lt;Main point</a:t>
            </a:r>
            <a:r>
              <a:rPr lang="en-US" sz="6400" b="1" dirty="0" smtClean="0">
                <a:latin typeface="Times New Roman"/>
                <a:cs typeface="Times New Roman"/>
              </a:rPr>
              <a:t>&gt; </a:t>
            </a:r>
            <a:r>
              <a:rPr lang="en-US" sz="6400" dirty="0" smtClean="0">
                <a:latin typeface="Times New Roman"/>
                <a:cs typeface="Times New Roman"/>
              </a:rPr>
              <a:t>In </a:t>
            </a:r>
            <a:r>
              <a:rPr lang="en-US" sz="6400" dirty="0">
                <a:latin typeface="Times New Roman"/>
                <a:cs typeface="Times New Roman"/>
              </a:rPr>
              <a:t>my opinion they were </a:t>
            </a:r>
            <a:r>
              <a:rPr lang="en-US" sz="6400" dirty="0" smtClean="0">
                <a:latin typeface="Times New Roman"/>
                <a:cs typeface="Times New Roman"/>
              </a:rPr>
              <a:t>considered successful </a:t>
            </a:r>
            <a:r>
              <a:rPr lang="en-US" sz="6400" dirty="0">
                <a:latin typeface="Times New Roman"/>
                <a:cs typeface="Times New Roman"/>
              </a:rPr>
              <a:t>people because they were able to find what they enjoy doing and worked hard </a:t>
            </a:r>
            <a:r>
              <a:rPr lang="en-US" sz="6400" dirty="0" smtClean="0">
                <a:latin typeface="Times New Roman"/>
                <a:cs typeface="Times New Roman"/>
              </a:rPr>
              <a:t>for it</a:t>
            </a:r>
            <a:r>
              <a:rPr lang="en-US" sz="6400" dirty="0">
                <a:latin typeface="Times New Roman"/>
                <a:cs typeface="Times New Roman"/>
              </a:rPr>
              <a:t> </a:t>
            </a:r>
            <a:r>
              <a:rPr lang="en-US" sz="6400" b="1" dirty="0" smtClean="0">
                <a:latin typeface="Times New Roman"/>
                <a:cs typeface="Times New Roman"/>
              </a:rPr>
              <a:t>&lt;</a:t>
            </a:r>
            <a:r>
              <a:rPr lang="en-US" sz="6400" b="1" dirty="0">
                <a:latin typeface="Times New Roman"/>
                <a:cs typeface="Times New Roman"/>
              </a:rPr>
              <a:t>/Main point&gt; &lt;Irrelevant</a:t>
            </a:r>
            <a:r>
              <a:rPr lang="en-US" sz="6400" b="1" dirty="0" smtClean="0">
                <a:latin typeface="Times New Roman"/>
                <a:cs typeface="Times New Roman"/>
              </a:rPr>
              <a:t>&gt; </a:t>
            </a:r>
            <a:r>
              <a:rPr lang="en-US" sz="6400" dirty="0" smtClean="0">
                <a:latin typeface="Times New Roman"/>
                <a:cs typeface="Times New Roman"/>
              </a:rPr>
              <a:t>It </a:t>
            </a:r>
            <a:r>
              <a:rPr lang="en-US" sz="6400" dirty="0">
                <a:latin typeface="Times New Roman"/>
                <a:cs typeface="Times New Roman"/>
              </a:rPr>
              <a:t>is easy to determine that he/she is successful, not </a:t>
            </a:r>
            <a:r>
              <a:rPr lang="en-US" sz="6400" dirty="0" smtClean="0">
                <a:latin typeface="Times New Roman"/>
                <a:cs typeface="Times New Roman"/>
              </a:rPr>
              <a:t>because it’s </a:t>
            </a:r>
            <a:r>
              <a:rPr lang="en-US" sz="6400" dirty="0">
                <a:latin typeface="Times New Roman"/>
                <a:cs typeface="Times New Roman"/>
              </a:rPr>
              <a:t>what others think, but because he/she have succeed in what he/she wanted to do</a:t>
            </a:r>
            <a:r>
              <a:rPr lang="en-US" sz="6400" dirty="0" smtClean="0">
                <a:latin typeface="Times New Roman"/>
                <a:cs typeface="Times New Roman"/>
              </a:rPr>
              <a:t>.</a:t>
            </a:r>
            <a:r>
              <a:rPr lang="en-US" sz="6400" b="1" dirty="0" smtClean="0">
                <a:latin typeface="Times New Roman"/>
                <a:cs typeface="Times New Roman"/>
              </a:rPr>
              <a:t>&lt;Irrelevant&gt;</a:t>
            </a:r>
          </a:p>
          <a:p>
            <a:pPr marL="0" indent="0">
              <a:buNone/>
            </a:pPr>
            <a:endParaRPr lang="en-US" sz="6400" dirty="0">
              <a:latin typeface="Times New Roman"/>
              <a:cs typeface="Times New Roman"/>
            </a:endParaRPr>
          </a:p>
          <a:p>
            <a:pPr marL="0" indent="0">
              <a:buNone/>
            </a:pPr>
            <a:r>
              <a:rPr lang="en-US" sz="6400" b="1" dirty="0" smtClean="0">
                <a:latin typeface="Times New Roman"/>
                <a:cs typeface="Times New Roman"/>
              </a:rPr>
              <a:t>&lt;</a:t>
            </a:r>
            <a:r>
              <a:rPr lang="en-US" sz="6400" b="1" dirty="0">
                <a:latin typeface="Times New Roman"/>
                <a:cs typeface="Times New Roman"/>
              </a:rPr>
              <a:t>Introductory material</a:t>
            </a:r>
            <a:r>
              <a:rPr lang="en-US" sz="6400" b="1" dirty="0" smtClean="0">
                <a:latin typeface="Times New Roman"/>
                <a:cs typeface="Times New Roman"/>
              </a:rPr>
              <a:t>&gt;</a:t>
            </a:r>
            <a:r>
              <a:rPr lang="en-US" sz="6400" dirty="0" smtClean="0">
                <a:latin typeface="Times New Roman"/>
                <a:cs typeface="Times New Roman"/>
              </a:rPr>
              <a:t>In </a:t>
            </a:r>
            <a:r>
              <a:rPr lang="en-US" sz="6400" dirty="0">
                <a:latin typeface="Times New Roman"/>
                <a:cs typeface="Times New Roman"/>
              </a:rPr>
              <a:t>Korea, where I grew up, many parents seem to push their </a:t>
            </a:r>
            <a:r>
              <a:rPr lang="en-US" sz="6400" dirty="0" err="1" smtClean="0">
                <a:latin typeface="Times New Roman"/>
                <a:cs typeface="Times New Roman"/>
              </a:rPr>
              <a:t>childre</a:t>
            </a:r>
            <a:r>
              <a:rPr lang="en-US" sz="6400" dirty="0" smtClean="0">
                <a:latin typeface="Times New Roman"/>
                <a:cs typeface="Times New Roman"/>
              </a:rPr>
              <a:t> into </a:t>
            </a:r>
            <a:r>
              <a:rPr lang="en-US" sz="6400" dirty="0">
                <a:latin typeface="Times New Roman"/>
                <a:cs typeface="Times New Roman"/>
              </a:rPr>
              <a:t>being doctors, lawyers, engineer etc. </a:t>
            </a:r>
            <a:r>
              <a:rPr lang="en-US" sz="6400" dirty="0" smtClean="0">
                <a:latin typeface="Times New Roman"/>
                <a:cs typeface="Times New Roman"/>
              </a:rPr>
              <a:t> </a:t>
            </a:r>
            <a:r>
              <a:rPr lang="en-US" sz="6400" b="1" dirty="0" smtClean="0">
                <a:latin typeface="Times New Roman"/>
                <a:cs typeface="Times New Roman"/>
              </a:rPr>
              <a:t>&lt;</a:t>
            </a:r>
            <a:r>
              <a:rPr lang="en-US" sz="6400" b="1" dirty="0">
                <a:latin typeface="Times New Roman"/>
                <a:cs typeface="Times New Roman"/>
              </a:rPr>
              <a:t>/Introductory material&gt; &lt;Main point</a:t>
            </a:r>
            <a:r>
              <a:rPr lang="en-US" sz="6400" b="1" dirty="0" smtClean="0">
                <a:latin typeface="Times New Roman"/>
                <a:cs typeface="Times New Roman"/>
              </a:rPr>
              <a:t>&gt; </a:t>
            </a:r>
            <a:r>
              <a:rPr lang="en-US" sz="6400" dirty="0" smtClean="0">
                <a:latin typeface="Times New Roman"/>
                <a:cs typeface="Times New Roman"/>
              </a:rPr>
              <a:t>Parents</a:t>
            </a:r>
            <a:r>
              <a:rPr lang="en-US" sz="6400" dirty="0">
                <a:latin typeface="Times New Roman"/>
                <a:cs typeface="Times New Roman"/>
              </a:rPr>
              <a:t> </a:t>
            </a:r>
            <a:r>
              <a:rPr lang="en-US" sz="6400" dirty="0" smtClean="0">
                <a:latin typeface="Times New Roman"/>
                <a:cs typeface="Times New Roman"/>
              </a:rPr>
              <a:t>believe </a:t>
            </a:r>
            <a:r>
              <a:rPr lang="en-US" sz="6400" dirty="0">
                <a:latin typeface="Times New Roman"/>
                <a:cs typeface="Times New Roman"/>
              </a:rPr>
              <a:t>that their kids should become what they believe is right for them, but most kids </a:t>
            </a:r>
            <a:r>
              <a:rPr lang="en-US" sz="6400" dirty="0" smtClean="0">
                <a:latin typeface="Times New Roman"/>
                <a:cs typeface="Times New Roman"/>
              </a:rPr>
              <a:t>have their </a:t>
            </a:r>
            <a:r>
              <a:rPr lang="en-US" sz="6400" dirty="0">
                <a:latin typeface="Times New Roman"/>
                <a:cs typeface="Times New Roman"/>
              </a:rPr>
              <a:t>own choice and often doesn’t choose the same career as their </a:t>
            </a:r>
            <a:r>
              <a:rPr lang="en-US" sz="6400" dirty="0" smtClean="0">
                <a:latin typeface="Times New Roman"/>
                <a:cs typeface="Times New Roman"/>
              </a:rPr>
              <a:t>parent’s  </a:t>
            </a:r>
            <a:r>
              <a:rPr lang="en-US" sz="6400" b="1" dirty="0">
                <a:latin typeface="Times New Roman"/>
                <a:cs typeface="Times New Roman"/>
              </a:rPr>
              <a:t>&lt;/Main point</a:t>
            </a:r>
            <a:r>
              <a:rPr lang="en-US" sz="6400" b="1" dirty="0" smtClean="0">
                <a:latin typeface="Times New Roman"/>
                <a:cs typeface="Times New Roman"/>
              </a:rPr>
              <a:t>&gt;</a:t>
            </a:r>
            <a:r>
              <a:rPr lang="en-US" sz="6400" dirty="0" smtClean="0">
                <a:latin typeface="Times New Roman"/>
                <a:cs typeface="Times New Roman"/>
              </a:rPr>
              <a:t> </a:t>
            </a:r>
            <a:r>
              <a:rPr lang="en-US" sz="6400" b="1" dirty="0" smtClean="0">
                <a:latin typeface="Times New Roman"/>
                <a:cs typeface="Times New Roman"/>
              </a:rPr>
              <a:t>&lt;</a:t>
            </a:r>
            <a:r>
              <a:rPr lang="en-US" sz="6400" b="1" dirty="0">
                <a:latin typeface="Times New Roman"/>
                <a:cs typeface="Times New Roman"/>
              </a:rPr>
              <a:t>Support</a:t>
            </a:r>
            <a:r>
              <a:rPr lang="en-US" sz="6400" b="1" dirty="0" smtClean="0">
                <a:latin typeface="Times New Roman"/>
                <a:cs typeface="Times New Roman"/>
              </a:rPr>
              <a:t>&gt;</a:t>
            </a:r>
            <a:r>
              <a:rPr lang="en-US" sz="6400" dirty="0" smtClean="0">
                <a:latin typeface="Times New Roman"/>
                <a:cs typeface="Times New Roman"/>
              </a:rPr>
              <a:t> I’ve </a:t>
            </a:r>
            <a:r>
              <a:rPr lang="en-US" sz="6400" dirty="0">
                <a:latin typeface="Times New Roman"/>
                <a:cs typeface="Times New Roman"/>
              </a:rPr>
              <a:t>seen a doctor who wasn’t happy at all with her job because she thought </a:t>
            </a:r>
            <a:r>
              <a:rPr lang="en-US" sz="6400" dirty="0" smtClean="0">
                <a:latin typeface="Times New Roman"/>
                <a:cs typeface="Times New Roman"/>
              </a:rPr>
              <a:t>that becoming </a:t>
            </a:r>
            <a:r>
              <a:rPr lang="en-US" sz="6400" dirty="0">
                <a:latin typeface="Times New Roman"/>
                <a:cs typeface="Times New Roman"/>
              </a:rPr>
              <a:t>doctor is what she should do. That person later had to switch her job to what </a:t>
            </a:r>
            <a:r>
              <a:rPr lang="en-US" sz="6400" dirty="0" smtClean="0">
                <a:latin typeface="Times New Roman"/>
                <a:cs typeface="Times New Roman"/>
              </a:rPr>
              <a:t>she really </a:t>
            </a:r>
            <a:r>
              <a:rPr lang="en-US" sz="6400" dirty="0">
                <a:latin typeface="Times New Roman"/>
                <a:cs typeface="Times New Roman"/>
              </a:rPr>
              <a:t>wanted to do since she was a little girl, which was teaching. </a:t>
            </a:r>
            <a:r>
              <a:rPr lang="en-US" sz="6400" dirty="0" smtClean="0">
                <a:latin typeface="Times New Roman"/>
                <a:cs typeface="Times New Roman"/>
              </a:rPr>
              <a:t> </a:t>
            </a:r>
            <a:r>
              <a:rPr lang="en-US" sz="6400" b="1" dirty="0" smtClean="0">
                <a:latin typeface="Times New Roman"/>
                <a:cs typeface="Times New Roman"/>
              </a:rPr>
              <a:t>&lt;</a:t>
            </a:r>
            <a:r>
              <a:rPr lang="en-US" sz="6400" b="1" dirty="0">
                <a:latin typeface="Times New Roman"/>
                <a:cs typeface="Times New Roman"/>
              </a:rPr>
              <a:t>/Support&gt; </a:t>
            </a:r>
            <a:endParaRPr lang="en-US" sz="6400" b="1" dirty="0" smtClean="0">
              <a:latin typeface="Times New Roman"/>
              <a:cs typeface="Times New Roman"/>
            </a:endParaRPr>
          </a:p>
          <a:p>
            <a:pPr marL="0" indent="0">
              <a:buNone/>
            </a:pPr>
            <a:endParaRPr lang="en-US" sz="6400" dirty="0" smtClean="0">
              <a:latin typeface="Times New Roman"/>
              <a:cs typeface="Times New Roman"/>
            </a:endParaRPr>
          </a:p>
          <a:p>
            <a:pPr marL="0" indent="0">
              <a:buNone/>
            </a:pPr>
            <a:r>
              <a:rPr lang="en-US" sz="6400" b="1" dirty="0" smtClean="0">
                <a:latin typeface="Times New Roman"/>
                <a:cs typeface="Times New Roman"/>
              </a:rPr>
              <a:t>&lt;</a:t>
            </a:r>
            <a:r>
              <a:rPr lang="en-US" sz="6400" b="1" dirty="0">
                <a:latin typeface="Times New Roman"/>
                <a:cs typeface="Times New Roman"/>
              </a:rPr>
              <a:t>Conclusion</a:t>
            </a:r>
            <a:r>
              <a:rPr lang="en-US" sz="6400" b="1" dirty="0" smtClean="0">
                <a:latin typeface="Times New Roman"/>
                <a:cs typeface="Times New Roman"/>
              </a:rPr>
              <a:t>&gt;</a:t>
            </a:r>
            <a:r>
              <a:rPr lang="en-US" sz="6400" dirty="0" smtClean="0">
                <a:latin typeface="Times New Roman"/>
                <a:cs typeface="Times New Roman"/>
              </a:rPr>
              <a:t>Parents </a:t>
            </a:r>
            <a:r>
              <a:rPr lang="en-US" sz="6400" dirty="0">
                <a:latin typeface="Times New Roman"/>
                <a:cs typeface="Times New Roman"/>
              </a:rPr>
              <a:t>might know what’s best for their own children on a daily basis, </a:t>
            </a:r>
            <a:r>
              <a:rPr lang="en-US" sz="6400" dirty="0" smtClean="0">
                <a:latin typeface="Times New Roman"/>
                <a:cs typeface="Times New Roman"/>
              </a:rPr>
              <a:t>but deciding </a:t>
            </a:r>
            <a:r>
              <a:rPr lang="en-US" sz="6400" dirty="0">
                <a:latin typeface="Times New Roman"/>
                <a:cs typeface="Times New Roman"/>
              </a:rPr>
              <a:t>a long term goal for them should be one’s own decision of what he/she likes to </a:t>
            </a:r>
            <a:r>
              <a:rPr lang="en-US" sz="6400" dirty="0" smtClean="0">
                <a:latin typeface="Times New Roman"/>
                <a:cs typeface="Times New Roman"/>
              </a:rPr>
              <a:t>do and </a:t>
            </a:r>
            <a:r>
              <a:rPr lang="en-US" sz="6400" dirty="0">
                <a:latin typeface="Times New Roman"/>
                <a:cs typeface="Times New Roman"/>
              </a:rPr>
              <a:t>wants to do</a:t>
            </a:r>
            <a:r>
              <a:rPr lang="en-US" sz="6400" b="1" dirty="0">
                <a:latin typeface="Times New Roman"/>
                <a:cs typeface="Times New Roman"/>
              </a:rPr>
              <a:t>. </a:t>
            </a:r>
            <a:r>
              <a:rPr lang="en-US" sz="6400" b="1" dirty="0" smtClean="0">
                <a:latin typeface="Times New Roman"/>
                <a:cs typeface="Times New Roman"/>
              </a:rPr>
              <a:t>&lt;</a:t>
            </a:r>
            <a:r>
              <a:rPr lang="en-US" sz="6400" b="1" dirty="0">
                <a:latin typeface="Times New Roman"/>
                <a:cs typeface="Times New Roman"/>
              </a:rPr>
              <a:t>/</a:t>
            </a:r>
            <a:r>
              <a:rPr lang="en-US" sz="6400" b="1" dirty="0" smtClean="0">
                <a:latin typeface="Times New Roman"/>
                <a:cs typeface="Times New Roman"/>
              </a:rPr>
              <a:t>Conclusion&gt;</a:t>
            </a:r>
            <a:endParaRPr lang="en-US" sz="3600" b="1" dirty="0">
              <a:latin typeface="Times New Roman"/>
              <a:cs typeface="Times New Roman"/>
            </a:endParaRPr>
          </a:p>
        </p:txBody>
      </p:sp>
    </p:spTree>
    <p:extLst>
      <p:ext uri="{BB962C8B-B14F-4D97-AF65-F5344CB8AC3E}">
        <p14:creationId xmlns:p14="http://schemas.microsoft.com/office/powerpoint/2010/main" xmlns="" val="1208452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50219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a:t>Speech and Language Processing for Education</a:t>
            </a:r>
          </a:p>
        </p:txBody>
      </p:sp>
      <p:sp>
        <p:nvSpPr>
          <p:cNvPr id="4100" name="Text Box 4"/>
          <p:cNvSpPr txBox="1">
            <a:spLocks noChangeArrowheads="1"/>
          </p:cNvSpPr>
          <p:nvPr/>
        </p:nvSpPr>
        <p:spPr bwMode="auto">
          <a:xfrm>
            <a:off x="290944" y="2783919"/>
            <a:ext cx="3600666"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Learning Language</a:t>
            </a:r>
          </a:p>
          <a:p>
            <a:pPr algn="ctr"/>
            <a:r>
              <a:rPr lang="en-US" i="0" dirty="0"/>
              <a:t>(reading, </a:t>
            </a:r>
            <a:r>
              <a:rPr lang="en-US" dirty="0"/>
              <a:t>writing</a:t>
            </a:r>
            <a:r>
              <a:rPr lang="en-US" i="0" dirty="0"/>
              <a:t>, </a:t>
            </a:r>
            <a:r>
              <a:rPr lang="en-US" dirty="0" smtClean="0"/>
              <a:t>speaking</a:t>
            </a:r>
            <a:r>
              <a:rPr lang="en-US" i="0" dirty="0" smtClean="0"/>
              <a:t>)</a:t>
            </a:r>
          </a:p>
          <a:p>
            <a:pPr algn="ctr"/>
            <a:endParaRPr lang="en-US" i="0" dirty="0" smtClean="0"/>
          </a:p>
          <a:p>
            <a:pPr algn="ctr"/>
            <a:r>
              <a:rPr lang="en-US" b="1" dirty="0" smtClean="0">
                <a:solidFill>
                  <a:srgbClr val="FF0000"/>
                </a:solidFill>
              </a:rPr>
              <a:t>Automatic Essay Grading</a:t>
            </a:r>
          </a:p>
          <a:p>
            <a:pPr algn="ctr"/>
            <a:r>
              <a:rPr lang="en-US" b="1" dirty="0" smtClean="0">
                <a:solidFill>
                  <a:srgbClr val="FF0000"/>
                </a:solidFill>
              </a:rPr>
              <a:t>Argument Mining</a:t>
            </a:r>
          </a:p>
          <a:p>
            <a:pPr algn="ctr"/>
            <a:endParaRPr lang="en-US" i="0" dirty="0" smtClean="0"/>
          </a:p>
          <a:p>
            <a:pPr algn="ctr"/>
            <a:endParaRPr lang="en-US" i="0" dirty="0" smtClean="0"/>
          </a:p>
          <a:p>
            <a:pPr algn="ctr"/>
            <a:endParaRPr lang="en-US" i="0" dirty="0"/>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1310883525"/>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85000" lnSpcReduction="20000"/>
          </a:bodyPr>
          <a:lstStyle/>
          <a:p>
            <a:r>
              <a:rPr lang="en-US" dirty="0" smtClean="0"/>
              <a:t>Computational Discourse </a:t>
            </a:r>
          </a:p>
          <a:p>
            <a:pPr lvl="2"/>
            <a:r>
              <a:rPr lang="en-US" dirty="0" smtClean="0"/>
              <a:t>Topic and Entity Structures</a:t>
            </a:r>
          </a:p>
          <a:p>
            <a:pPr lvl="2"/>
            <a:r>
              <a:rPr lang="en-US" dirty="0" smtClean="0"/>
              <a:t>Functional structures </a:t>
            </a:r>
          </a:p>
          <a:p>
            <a:pPr lvl="2"/>
            <a:r>
              <a:rPr lang="en-US" b="1" dirty="0" smtClean="0"/>
              <a:t>Predicate-argument structures </a:t>
            </a:r>
          </a:p>
          <a:p>
            <a:pPr lvl="2"/>
            <a:r>
              <a:rPr lang="en-US" dirty="0" smtClean="0"/>
              <a:t>Tree-like structures </a:t>
            </a:r>
          </a:p>
          <a:p>
            <a:r>
              <a:rPr lang="en-US" dirty="0" smtClean="0"/>
              <a:t>Resources</a:t>
            </a:r>
          </a:p>
          <a:p>
            <a:pPr lvl="2"/>
            <a:r>
              <a:rPr lang="en-US" dirty="0" smtClean="0"/>
              <a:t>Corpora </a:t>
            </a:r>
          </a:p>
          <a:p>
            <a:pPr lvl="2"/>
            <a:r>
              <a:rPr lang="en-US" dirty="0" smtClean="0"/>
              <a:t>Software </a:t>
            </a:r>
          </a:p>
          <a:p>
            <a:r>
              <a:rPr lang="en-US" dirty="0" smtClean="0"/>
              <a:t>Evaluation</a:t>
            </a:r>
          </a:p>
          <a:p>
            <a:pPr lvl="2"/>
            <a:r>
              <a:rPr lang="en-US" dirty="0" smtClean="0"/>
              <a:t>Intrinsic versus Extrinsic</a:t>
            </a:r>
          </a:p>
          <a:p>
            <a:pPr lvl="2"/>
            <a:r>
              <a:rPr lang="en-US" dirty="0" smtClean="0"/>
              <a:t>Quantitative Metrics</a:t>
            </a:r>
          </a:p>
          <a:p>
            <a:r>
              <a:rPr lang="en-US" dirty="0" smtClean="0"/>
              <a:t>Educational Case Studies</a:t>
            </a:r>
          </a:p>
          <a:p>
            <a:pPr lvl="2"/>
            <a:r>
              <a:rPr lang="en-US" dirty="0" smtClean="0"/>
              <a:t>Teaching Writing with Diagramming and Peer Review</a:t>
            </a:r>
          </a:p>
          <a:p>
            <a:pPr lvl="2"/>
            <a:r>
              <a:rPr lang="en-US" dirty="0"/>
              <a:t>Automated Writing </a:t>
            </a:r>
            <a:r>
              <a:rPr lang="en-US" dirty="0" smtClean="0"/>
              <a:t>Assessment</a:t>
            </a:r>
          </a:p>
          <a:p>
            <a:r>
              <a:rPr lang="en-US" dirty="0" smtClean="0"/>
              <a:t>Looking Forward</a:t>
            </a:r>
            <a:endParaRPr lang="en-US" dirty="0"/>
          </a:p>
        </p:txBody>
      </p:sp>
    </p:spTree>
    <p:extLst>
      <p:ext uri="{BB962C8B-B14F-4D97-AF65-F5344CB8AC3E}">
        <p14:creationId xmlns:p14="http://schemas.microsoft.com/office/powerpoint/2010/main" xmlns="" val="33635311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253"/>
            <a:ext cx="8229600" cy="1143000"/>
          </a:xfrm>
        </p:spPr>
        <p:txBody>
          <a:bodyPr/>
          <a:lstStyle/>
          <a:p>
            <a:r>
              <a:rPr lang="en-US" dirty="0" smtClean="0"/>
              <a:t>Predicate-Argument Structures</a:t>
            </a:r>
            <a:endParaRPr lang="en-US" dirty="0"/>
          </a:p>
        </p:txBody>
      </p:sp>
      <p:sp>
        <p:nvSpPr>
          <p:cNvPr id="3" name="Content Placeholder 2"/>
          <p:cNvSpPr>
            <a:spLocks noGrp="1"/>
          </p:cNvSpPr>
          <p:nvPr>
            <p:ph idx="1"/>
          </p:nvPr>
        </p:nvSpPr>
        <p:spPr>
          <a:xfrm>
            <a:off x="105830" y="1205988"/>
            <a:ext cx="9038170" cy="5284565"/>
          </a:xfrm>
        </p:spPr>
        <p:txBody>
          <a:bodyPr>
            <a:normAutofit/>
          </a:bodyPr>
          <a:lstStyle/>
          <a:p>
            <a:r>
              <a:rPr lang="en-US" dirty="0"/>
              <a:t>Discourse </a:t>
            </a:r>
            <a:r>
              <a:rPr lang="en-US" dirty="0" smtClean="0"/>
              <a:t>has structure </a:t>
            </a:r>
            <a:r>
              <a:rPr lang="en-US" dirty="0"/>
              <a:t>arising from semantic and </a:t>
            </a:r>
            <a:r>
              <a:rPr lang="en-US" dirty="0" smtClean="0"/>
              <a:t>pragmatic relations </a:t>
            </a:r>
            <a:r>
              <a:rPr lang="en-US" dirty="0"/>
              <a:t>that hold between the referents of its </a:t>
            </a:r>
            <a:r>
              <a:rPr lang="en-US" dirty="0" smtClean="0"/>
              <a:t>clauses.</a:t>
            </a:r>
            <a:endParaRPr lang="en-US" dirty="0"/>
          </a:p>
          <a:p>
            <a:r>
              <a:rPr lang="en-US" dirty="0"/>
              <a:t>These “higher-order” </a:t>
            </a:r>
            <a:r>
              <a:rPr lang="en-US" dirty="0" err="1"/>
              <a:t>pred-arg</a:t>
            </a:r>
            <a:r>
              <a:rPr lang="en-US" dirty="0"/>
              <a:t> structures (aka </a:t>
            </a:r>
            <a:r>
              <a:rPr lang="en-US" i="1" dirty="0"/>
              <a:t>discourse </a:t>
            </a:r>
            <a:r>
              <a:rPr lang="en-US" i="1" dirty="0" smtClean="0"/>
              <a:t>relations</a:t>
            </a:r>
            <a:r>
              <a:rPr lang="en-US" dirty="0" smtClean="0"/>
              <a:t> or </a:t>
            </a:r>
            <a:r>
              <a:rPr lang="en-US" i="1" dirty="0"/>
              <a:t>coherence relations</a:t>
            </a:r>
            <a:r>
              <a:rPr lang="en-US" dirty="0"/>
              <a:t>) are </a:t>
            </a:r>
            <a:r>
              <a:rPr lang="en-US" dirty="0" smtClean="0"/>
              <a:t>often </a:t>
            </a:r>
            <a:r>
              <a:rPr lang="en-US" dirty="0" smtClean="0">
                <a:solidFill>
                  <a:srgbClr val="FF0000"/>
                </a:solidFill>
              </a:rPr>
              <a:t>explicitly</a:t>
            </a:r>
            <a:r>
              <a:rPr lang="en-US" dirty="0" smtClean="0"/>
              <a:t> </a:t>
            </a:r>
            <a:r>
              <a:rPr lang="en-US" dirty="0" err="1"/>
              <a:t>signalled</a:t>
            </a:r>
            <a:r>
              <a:rPr lang="en-US" dirty="0"/>
              <a:t> by a </a:t>
            </a:r>
            <a:r>
              <a:rPr lang="en-US" dirty="0" smtClean="0">
                <a:solidFill>
                  <a:srgbClr val="FF0000"/>
                </a:solidFill>
              </a:rPr>
              <a:t>discourse connective</a:t>
            </a:r>
            <a:r>
              <a:rPr lang="en-US" dirty="0">
                <a:solidFill>
                  <a:srgbClr val="FF0000"/>
                </a:solidFill>
              </a:rPr>
              <a:t> </a:t>
            </a:r>
            <a:endParaRPr lang="en-US" dirty="0" smtClean="0">
              <a:solidFill>
                <a:srgbClr val="FF0000"/>
              </a:solidFill>
            </a:endParaRPr>
          </a:p>
          <a:p>
            <a:pPr lvl="1"/>
            <a:r>
              <a:rPr lang="en-US" dirty="0" smtClean="0"/>
              <a:t>a </a:t>
            </a:r>
            <a:r>
              <a:rPr lang="en-US" dirty="0"/>
              <a:t>conjunction like </a:t>
            </a:r>
            <a:r>
              <a:rPr lang="en-US" i="1" dirty="0"/>
              <a:t>because</a:t>
            </a:r>
            <a:r>
              <a:rPr lang="en-US" dirty="0"/>
              <a:t> or </a:t>
            </a:r>
            <a:r>
              <a:rPr lang="en-US" i="1" dirty="0"/>
              <a:t>but</a:t>
            </a:r>
            <a:r>
              <a:rPr lang="en-US" dirty="0" smtClean="0"/>
              <a:t>,</a:t>
            </a:r>
          </a:p>
          <a:p>
            <a:pPr lvl="1"/>
            <a:r>
              <a:rPr lang="en-US" dirty="0" smtClean="0"/>
              <a:t>a </a:t>
            </a:r>
            <a:r>
              <a:rPr lang="en-US" dirty="0"/>
              <a:t>discourse adverbial like </a:t>
            </a:r>
            <a:r>
              <a:rPr lang="en-US" i="1" dirty="0"/>
              <a:t>nevertheless</a:t>
            </a:r>
            <a:r>
              <a:rPr lang="en-US" dirty="0"/>
              <a:t> or </a:t>
            </a:r>
            <a:r>
              <a:rPr lang="en-US" i="1" dirty="0" smtClean="0"/>
              <a:t>instead</a:t>
            </a:r>
            <a:r>
              <a:rPr lang="en-US" dirty="0" smtClean="0"/>
              <a:t>. </a:t>
            </a:r>
          </a:p>
          <a:p>
            <a:pPr marL="400050" lvl="1" indent="0">
              <a:buNone/>
            </a:pPr>
            <a:r>
              <a:rPr lang="en-US" dirty="0" smtClean="0"/>
              <a:t>though </a:t>
            </a:r>
            <a:r>
              <a:rPr lang="en-US" dirty="0"/>
              <a:t>they may be </a:t>
            </a:r>
            <a:r>
              <a:rPr lang="en-US" dirty="0" err="1"/>
              <a:t>signalled</a:t>
            </a:r>
            <a:r>
              <a:rPr lang="en-US" dirty="0"/>
              <a:t> by other means, like </a:t>
            </a:r>
            <a:r>
              <a:rPr lang="en-US" i="1" dirty="0"/>
              <a:t>that means</a:t>
            </a:r>
            <a:r>
              <a:rPr lang="en-US" i="1" dirty="0" smtClean="0"/>
              <a:t>, what </a:t>
            </a:r>
            <a:r>
              <a:rPr lang="en-US" i="1" dirty="0"/>
              <a:t>if</a:t>
            </a:r>
            <a:r>
              <a:rPr lang="en-US" dirty="0"/>
              <a:t>, etc. [Prasad et al, 2008])</a:t>
            </a:r>
            <a:r>
              <a:rPr lang="en-US" dirty="0" smtClean="0"/>
              <a:t>.</a:t>
            </a:r>
            <a:endParaRPr lang="en-US" dirty="0"/>
          </a:p>
        </p:txBody>
      </p:sp>
      <p:sp>
        <p:nvSpPr>
          <p:cNvPr id="4" name="Footer Placeholder 3"/>
          <p:cNvSpPr>
            <a:spLocks noGrp="1"/>
          </p:cNvSpPr>
          <p:nvPr>
            <p:ph type="ftr" sz="quarter" idx="11"/>
          </p:nvPr>
        </p:nvSpPr>
        <p:spPr>
          <a:xfrm>
            <a:off x="105830" y="6356350"/>
            <a:ext cx="903817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xmlns="" val="40258718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Predicate-Argument Structures</a:t>
            </a:r>
            <a:endParaRPr lang="en-US" dirty="0"/>
          </a:p>
        </p:txBody>
      </p:sp>
      <p:sp>
        <p:nvSpPr>
          <p:cNvPr id="3" name="Content Placeholder 2"/>
          <p:cNvSpPr>
            <a:spLocks noGrp="1"/>
          </p:cNvSpPr>
          <p:nvPr>
            <p:ph idx="1"/>
          </p:nvPr>
        </p:nvSpPr>
        <p:spPr/>
        <p:txBody>
          <a:bodyPr/>
          <a:lstStyle/>
          <a:p>
            <a:r>
              <a:rPr lang="en-US" dirty="0"/>
              <a:t>C</a:t>
            </a:r>
            <a:r>
              <a:rPr lang="en-US" dirty="0" smtClean="0"/>
              <a:t>oherence </a:t>
            </a:r>
            <a:r>
              <a:rPr lang="en-US" dirty="0"/>
              <a:t>relations can </a:t>
            </a:r>
            <a:r>
              <a:rPr lang="en-US" dirty="0" smtClean="0"/>
              <a:t>also be </a:t>
            </a:r>
            <a:r>
              <a:rPr lang="en-US" dirty="0"/>
              <a:t>conveyed through adjacency </a:t>
            </a:r>
            <a:r>
              <a:rPr lang="en-US" dirty="0" smtClean="0"/>
              <a:t>between clauses </a:t>
            </a:r>
            <a:r>
              <a:rPr lang="en-US" dirty="0"/>
              <a:t>or sentences (aka </a:t>
            </a:r>
            <a:r>
              <a:rPr lang="en-US" dirty="0">
                <a:solidFill>
                  <a:srgbClr val="FF0000"/>
                </a:solidFill>
              </a:rPr>
              <a:t>implicit connectives</a:t>
            </a:r>
            <a:r>
              <a:rPr lang="en-US" dirty="0"/>
              <a:t>).</a:t>
            </a:r>
          </a:p>
          <a:p>
            <a:pPr lvl="1"/>
            <a:r>
              <a:rPr lang="en-US" i="1" dirty="0" smtClean="0"/>
              <a:t>Viewers </a:t>
            </a:r>
            <a:r>
              <a:rPr lang="en-US" i="1" dirty="0"/>
              <a:t>may not be cheering, </a:t>
            </a:r>
            <a:r>
              <a:rPr lang="en-US" i="1" dirty="0" smtClean="0"/>
              <a:t>either.  </a:t>
            </a:r>
            <a:r>
              <a:rPr lang="en-US" i="1" dirty="0" smtClean="0">
                <a:solidFill>
                  <a:srgbClr val="FF0000"/>
                </a:solidFill>
              </a:rPr>
              <a:t>(implicit= REASON)</a:t>
            </a:r>
            <a:r>
              <a:rPr lang="en-US" i="1" dirty="0" smtClean="0"/>
              <a:t> Soaring </a:t>
            </a:r>
            <a:r>
              <a:rPr lang="en-US" i="1" dirty="0"/>
              <a:t>rights fees will lead to an even greater clutter </a:t>
            </a:r>
            <a:r>
              <a:rPr lang="en-US" i="1" dirty="0" smtClean="0"/>
              <a:t>of commercials</a:t>
            </a:r>
            <a:r>
              <a:rPr lang="en-US" dirty="0" smtClean="0"/>
              <a:t>. </a:t>
            </a:r>
            <a:r>
              <a:rPr lang="en-US" dirty="0"/>
              <a:t>[</a:t>
            </a:r>
            <a:r>
              <a:rPr lang="en-US" dirty="0" err="1"/>
              <a:t>wsj</a:t>
            </a:r>
            <a:r>
              <a:rPr lang="en-US" dirty="0"/>
              <a:t> 1057]</a:t>
            </a:r>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xmlns="" val="31602619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Predicate-Argument Structures</a:t>
            </a:r>
            <a:endParaRPr lang="en-US" dirty="0"/>
          </a:p>
        </p:txBody>
      </p:sp>
      <p:sp>
        <p:nvSpPr>
          <p:cNvPr id="3" name="Content Placeholder 2"/>
          <p:cNvSpPr>
            <a:spLocks noGrp="1"/>
          </p:cNvSpPr>
          <p:nvPr>
            <p:ph idx="1"/>
          </p:nvPr>
        </p:nvSpPr>
        <p:spPr/>
        <p:txBody>
          <a:bodyPr>
            <a:normAutofit/>
          </a:bodyPr>
          <a:lstStyle/>
          <a:p>
            <a:r>
              <a:rPr lang="en-US" dirty="0"/>
              <a:t>The Penn Discourse </a:t>
            </a:r>
            <a:r>
              <a:rPr lang="en-US" dirty="0" err="1" smtClean="0"/>
              <a:t>TreeBank</a:t>
            </a:r>
            <a:r>
              <a:rPr lang="en-US" dirty="0" smtClean="0"/>
              <a:t> (PDTB) </a:t>
            </a:r>
            <a:r>
              <a:rPr lang="en-US" dirty="0" smtClean="0">
                <a:solidFill>
                  <a:srgbClr val="FF0000"/>
                </a:solidFill>
              </a:rPr>
              <a:t>(more later)</a:t>
            </a:r>
            <a:r>
              <a:rPr lang="en-US" dirty="0" smtClean="0"/>
              <a:t> is </a:t>
            </a:r>
            <a:r>
              <a:rPr lang="en-US" dirty="0"/>
              <a:t>currently the largest </a:t>
            </a:r>
            <a:r>
              <a:rPr lang="en-US" dirty="0" smtClean="0"/>
              <a:t>resource manually </a:t>
            </a:r>
            <a:r>
              <a:rPr lang="en-US" dirty="0"/>
              <a:t>annotated for discourse connectives, their arguments, </a:t>
            </a:r>
            <a:r>
              <a:rPr lang="en-US" dirty="0" smtClean="0"/>
              <a:t>and the </a:t>
            </a:r>
            <a:r>
              <a:rPr lang="en-US" dirty="0"/>
              <a:t>senses they convey </a:t>
            </a:r>
            <a:endParaRPr lang="en-US" dirty="0" smtClean="0"/>
          </a:p>
          <a:p>
            <a:r>
              <a:rPr lang="en-US" dirty="0" smtClean="0"/>
              <a:t>Snapshot </a:t>
            </a:r>
          </a:p>
          <a:p>
            <a:pPr lvl="1"/>
            <a:r>
              <a:rPr lang="en-US" dirty="0" smtClean="0"/>
              <a:t>Explicit:  18459 tokens</a:t>
            </a:r>
            <a:endParaRPr lang="en-US" dirty="0"/>
          </a:p>
          <a:p>
            <a:pPr lvl="1"/>
            <a:r>
              <a:rPr lang="en-US" dirty="0" smtClean="0"/>
              <a:t>Implicit:  16224 tokens</a:t>
            </a:r>
          </a:p>
          <a:p>
            <a:pPr lvl="1"/>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xmlns="" val="32015849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Predicate-Argument Structures</a:t>
            </a:r>
            <a:endParaRPr lang="en-US" dirty="0"/>
          </a:p>
        </p:txBody>
      </p:sp>
      <p:sp>
        <p:nvSpPr>
          <p:cNvPr id="3" name="Content Placeholder 2"/>
          <p:cNvSpPr>
            <a:spLocks noGrp="1"/>
          </p:cNvSpPr>
          <p:nvPr>
            <p:ph idx="1"/>
          </p:nvPr>
        </p:nvSpPr>
        <p:spPr>
          <a:xfrm>
            <a:off x="82312" y="1417638"/>
            <a:ext cx="8960268" cy="4938712"/>
          </a:xfrm>
        </p:spPr>
        <p:txBody>
          <a:bodyPr>
            <a:normAutofit/>
          </a:bodyPr>
          <a:lstStyle/>
          <a:p>
            <a:r>
              <a:rPr lang="en-US" dirty="0"/>
              <a:t>Computational models </a:t>
            </a:r>
            <a:r>
              <a:rPr lang="en-US" dirty="0" smtClean="0"/>
              <a:t>assume that</a:t>
            </a:r>
            <a:r>
              <a:rPr lang="en-US" dirty="0"/>
              <a:t>:</a:t>
            </a:r>
          </a:p>
          <a:p>
            <a:pPr lvl="1"/>
            <a:r>
              <a:rPr lang="en-US" dirty="0"/>
              <a:t>Each predicate/relation has two arguments.</a:t>
            </a:r>
          </a:p>
          <a:p>
            <a:pPr lvl="1"/>
            <a:r>
              <a:rPr lang="en-US" dirty="0"/>
              <a:t>The arguments can be distinguished</a:t>
            </a:r>
          </a:p>
          <a:p>
            <a:pPr lvl="2"/>
            <a:r>
              <a:rPr lang="en-US" dirty="0">
                <a:solidFill>
                  <a:srgbClr val="FF0000"/>
                </a:solidFill>
              </a:rPr>
              <a:t>syntactically,</a:t>
            </a:r>
            <a:r>
              <a:rPr lang="en-US" dirty="0"/>
              <a:t> where the </a:t>
            </a:r>
            <a:r>
              <a:rPr lang="en-US" dirty="0" err="1"/>
              <a:t>arg</a:t>
            </a:r>
            <a:r>
              <a:rPr lang="en-US" dirty="0"/>
              <a:t> syntactically attached to </a:t>
            </a:r>
            <a:r>
              <a:rPr lang="en-US" dirty="0" smtClean="0"/>
              <a:t>an explicit </a:t>
            </a:r>
            <a:r>
              <a:rPr lang="en-US" dirty="0"/>
              <a:t>connective is called </a:t>
            </a:r>
            <a:r>
              <a:rPr lang="en-US" b="1" dirty="0"/>
              <a:t>arg2</a:t>
            </a:r>
            <a:r>
              <a:rPr lang="en-US" dirty="0"/>
              <a:t>, and the other</a:t>
            </a:r>
            <a:r>
              <a:rPr lang="en-US" b="1" dirty="0"/>
              <a:t>, arg1 </a:t>
            </a:r>
            <a:r>
              <a:rPr lang="en-US" dirty="0"/>
              <a:t>[</a:t>
            </a:r>
            <a:r>
              <a:rPr lang="en-US" dirty="0" smtClean="0"/>
              <a:t>Prasad </a:t>
            </a:r>
            <a:r>
              <a:rPr lang="nl-NL" dirty="0" smtClean="0"/>
              <a:t>et </a:t>
            </a:r>
            <a:r>
              <a:rPr lang="nl-NL" dirty="0"/>
              <a:t>al, 2008].</a:t>
            </a:r>
          </a:p>
          <a:p>
            <a:pPr lvl="2"/>
            <a:r>
              <a:rPr lang="nl-NL" dirty="0" err="1">
                <a:solidFill>
                  <a:srgbClr val="FF0000"/>
                </a:solidFill>
              </a:rPr>
              <a:t>semantically</a:t>
            </a:r>
            <a:r>
              <a:rPr lang="nl-NL" dirty="0"/>
              <a:t>, </a:t>
            </a:r>
            <a:r>
              <a:rPr lang="nl-NL" dirty="0" err="1"/>
              <a:t>where</a:t>
            </a:r>
            <a:r>
              <a:rPr lang="nl-NL" dirty="0"/>
              <a:t> </a:t>
            </a:r>
            <a:r>
              <a:rPr lang="nl-NL" dirty="0" err="1"/>
              <a:t>one</a:t>
            </a:r>
            <a:r>
              <a:rPr lang="nl-NL" dirty="0"/>
              <a:t> </a:t>
            </a:r>
            <a:r>
              <a:rPr lang="nl-NL" dirty="0" err="1"/>
              <a:t>arg</a:t>
            </a:r>
            <a:r>
              <a:rPr lang="nl-NL" dirty="0"/>
              <a:t> of </a:t>
            </a:r>
            <a:r>
              <a:rPr lang="nl-NL" dirty="0" err="1"/>
              <a:t>any</a:t>
            </a:r>
            <a:r>
              <a:rPr lang="nl-NL" dirty="0"/>
              <a:t> </a:t>
            </a:r>
            <a:r>
              <a:rPr lang="nl-NL" i="1" dirty="0" err="1"/>
              <a:t>Causal</a:t>
            </a:r>
            <a:r>
              <a:rPr lang="nl-NL" dirty="0"/>
              <a:t> </a:t>
            </a:r>
            <a:r>
              <a:rPr lang="nl-NL" dirty="0" err="1"/>
              <a:t>relation</a:t>
            </a:r>
            <a:r>
              <a:rPr lang="nl-NL" dirty="0"/>
              <a:t> is </a:t>
            </a:r>
            <a:r>
              <a:rPr lang="nl-NL" dirty="0" smtClean="0"/>
              <a:t>the </a:t>
            </a:r>
            <a:r>
              <a:rPr lang="nl-NL" b="1" dirty="0" err="1" smtClean="0"/>
              <a:t>cause</a:t>
            </a:r>
            <a:r>
              <a:rPr lang="nl-NL" dirty="0"/>
              <a:t>, </a:t>
            </a:r>
            <a:r>
              <a:rPr lang="nl-NL" dirty="0" err="1"/>
              <a:t>and</a:t>
            </a:r>
            <a:r>
              <a:rPr lang="nl-NL" dirty="0"/>
              <a:t> the </a:t>
            </a:r>
            <a:r>
              <a:rPr lang="nl-NL" dirty="0" err="1"/>
              <a:t>other</a:t>
            </a:r>
            <a:r>
              <a:rPr lang="nl-NL" dirty="0"/>
              <a:t>, the </a:t>
            </a:r>
            <a:r>
              <a:rPr lang="nl-NL" b="1" dirty="0" err="1"/>
              <a:t>result</a:t>
            </a:r>
            <a:r>
              <a:rPr lang="nl-NL" dirty="0"/>
              <a:t>) [</a:t>
            </a:r>
            <a:r>
              <a:rPr lang="nl-NL" dirty="0" err="1"/>
              <a:t>Oza</a:t>
            </a:r>
            <a:r>
              <a:rPr lang="nl-NL" dirty="0"/>
              <a:t>, 2009]</a:t>
            </a:r>
          </a:p>
          <a:p>
            <a:pPr lvl="2"/>
            <a:r>
              <a:rPr lang="nl-NL" dirty="0" err="1">
                <a:solidFill>
                  <a:srgbClr val="FF0000"/>
                </a:solidFill>
              </a:rPr>
              <a:t>positionally</a:t>
            </a:r>
            <a:r>
              <a:rPr lang="nl-NL" dirty="0"/>
              <a:t>, </a:t>
            </a:r>
            <a:r>
              <a:rPr lang="nl-NL" dirty="0" err="1"/>
              <a:t>where</a:t>
            </a:r>
            <a:r>
              <a:rPr lang="nl-NL" dirty="0"/>
              <a:t> </a:t>
            </a:r>
            <a:r>
              <a:rPr lang="nl-NL" b="1" dirty="0"/>
              <a:t>arg1</a:t>
            </a:r>
            <a:r>
              <a:rPr lang="nl-NL" dirty="0"/>
              <a:t> of </a:t>
            </a:r>
            <a:r>
              <a:rPr lang="nl-NL" dirty="0" err="1"/>
              <a:t>an</a:t>
            </a:r>
            <a:r>
              <a:rPr lang="nl-NL" dirty="0"/>
              <a:t> </a:t>
            </a:r>
            <a:r>
              <a:rPr lang="nl-NL" dirty="0" err="1"/>
              <a:t>implicit</a:t>
            </a:r>
            <a:r>
              <a:rPr lang="nl-NL" dirty="0"/>
              <a:t> </a:t>
            </a:r>
            <a:r>
              <a:rPr lang="nl-NL" dirty="0" err="1"/>
              <a:t>connective</a:t>
            </a:r>
            <a:r>
              <a:rPr lang="nl-NL" dirty="0"/>
              <a:t> </a:t>
            </a:r>
            <a:r>
              <a:rPr lang="nl-NL" dirty="0" err="1" smtClean="0"/>
              <a:t>always</a:t>
            </a:r>
            <a:r>
              <a:rPr lang="nl-NL" dirty="0" smtClean="0"/>
              <a:t> </a:t>
            </a:r>
            <a:r>
              <a:rPr lang="nl-NL" dirty="0" err="1" smtClean="0"/>
              <a:t>precedes</a:t>
            </a:r>
            <a:r>
              <a:rPr lang="nl-NL" dirty="0" smtClean="0"/>
              <a:t> </a:t>
            </a:r>
            <a:r>
              <a:rPr lang="nl-NL" b="1" dirty="0"/>
              <a:t>arg2</a:t>
            </a:r>
            <a:r>
              <a:rPr lang="nl-NL" dirty="0"/>
              <a:t> [</a:t>
            </a:r>
            <a:r>
              <a:rPr lang="nl-NL" dirty="0" err="1"/>
              <a:t>Prasad</a:t>
            </a:r>
            <a:r>
              <a:rPr lang="nl-NL" dirty="0"/>
              <a:t> et al, 2008].</a:t>
            </a: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xmlns="" val="3722159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Predicate-Argument Structures</a:t>
            </a:r>
            <a:endParaRPr lang="en-US" dirty="0"/>
          </a:p>
        </p:txBody>
      </p:sp>
      <p:sp>
        <p:nvSpPr>
          <p:cNvPr id="3" name="Content Placeholder 2"/>
          <p:cNvSpPr>
            <a:spLocks noGrp="1"/>
          </p:cNvSpPr>
          <p:nvPr>
            <p:ph idx="1"/>
          </p:nvPr>
        </p:nvSpPr>
        <p:spPr/>
        <p:txBody>
          <a:bodyPr>
            <a:normAutofit/>
          </a:bodyPr>
          <a:lstStyle/>
          <a:p>
            <a:r>
              <a:rPr lang="en-US" dirty="0"/>
              <a:t>The structure is not necessarily a tree:</a:t>
            </a:r>
          </a:p>
          <a:p>
            <a:pPr lvl="1"/>
            <a:r>
              <a:rPr lang="en-US" dirty="0"/>
              <a:t>A single span may serve as an argument to multiple </a:t>
            </a:r>
            <a:r>
              <a:rPr lang="en-US" dirty="0" smtClean="0"/>
              <a:t>relations (</a:t>
            </a:r>
            <a:r>
              <a:rPr lang="en-US" dirty="0" err="1"/>
              <a:t>ie</a:t>
            </a:r>
            <a:r>
              <a:rPr lang="en-US" dirty="0"/>
              <a:t>, have incoming edges from different nodes).</a:t>
            </a:r>
          </a:p>
          <a:p>
            <a:r>
              <a:rPr lang="en-US" dirty="0" smtClean="0"/>
              <a:t>The </a:t>
            </a:r>
            <a:r>
              <a:rPr lang="en-US" dirty="0"/>
              <a:t>structure may only be a partial cover of the text.</a:t>
            </a:r>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xmlns="" val="346690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Serving as an </a:t>
            </a:r>
            <a:r>
              <a:rPr lang="en-US" dirty="0" err="1" smtClean="0"/>
              <a:t>arg</a:t>
            </a:r>
            <a:r>
              <a:rPr lang="en-US" dirty="0" smtClean="0"/>
              <a:t> to multiple relations</a:t>
            </a:r>
            <a:endParaRPr lang="en-US" dirty="0"/>
          </a:p>
        </p:txBody>
      </p:sp>
      <p:sp>
        <p:nvSpPr>
          <p:cNvPr id="3" name="Content Placeholder 2"/>
          <p:cNvSpPr>
            <a:spLocks noGrp="1"/>
          </p:cNvSpPr>
          <p:nvPr>
            <p:ph idx="1"/>
          </p:nvPr>
        </p:nvSpPr>
        <p:spPr>
          <a:xfrm>
            <a:off x="188142" y="1600200"/>
            <a:ext cx="8666296" cy="4525963"/>
          </a:xfrm>
        </p:spPr>
        <p:txBody>
          <a:bodyPr>
            <a:normAutofit/>
          </a:bodyPr>
          <a:lstStyle/>
          <a:p>
            <a:r>
              <a:rPr lang="en-US" dirty="0" smtClean="0">
                <a:solidFill>
                  <a:srgbClr val="3366FF"/>
                </a:solidFill>
              </a:rPr>
              <a:t>In </a:t>
            </a:r>
            <a:r>
              <a:rPr lang="en-US" dirty="0">
                <a:solidFill>
                  <a:srgbClr val="3366FF"/>
                </a:solidFill>
              </a:rPr>
              <a:t>times past, life-insurance salesmen targeted heads </a:t>
            </a:r>
            <a:r>
              <a:rPr lang="en-US" dirty="0" smtClean="0">
                <a:solidFill>
                  <a:srgbClr val="3366FF"/>
                </a:solidFill>
              </a:rPr>
              <a:t>of household</a:t>
            </a:r>
            <a:r>
              <a:rPr lang="en-US" dirty="0">
                <a:solidFill>
                  <a:srgbClr val="3366FF"/>
                </a:solidFill>
              </a:rPr>
              <a:t>, meaning men</a:t>
            </a:r>
            <a:r>
              <a:rPr lang="en-US" dirty="0"/>
              <a:t>, </a:t>
            </a:r>
            <a:r>
              <a:rPr lang="en-US" u="sng" dirty="0"/>
              <a:t>but</a:t>
            </a:r>
            <a:r>
              <a:rPr lang="en-US" dirty="0"/>
              <a:t> </a:t>
            </a:r>
            <a:r>
              <a:rPr lang="en-US" dirty="0">
                <a:solidFill>
                  <a:srgbClr val="FF6600"/>
                </a:solidFill>
              </a:rPr>
              <a:t>ours is a two-income family </a:t>
            </a:r>
            <a:r>
              <a:rPr lang="en-US" dirty="0" smtClean="0">
                <a:solidFill>
                  <a:srgbClr val="FF6600"/>
                </a:solidFill>
              </a:rPr>
              <a:t>and accustomed </a:t>
            </a:r>
            <a:r>
              <a:rPr lang="en-US" dirty="0">
                <a:solidFill>
                  <a:srgbClr val="FF6600"/>
                </a:solidFill>
              </a:rPr>
              <a:t>to it</a:t>
            </a:r>
            <a:r>
              <a:rPr lang="en-US" dirty="0"/>
              <a:t>. </a:t>
            </a:r>
            <a:r>
              <a:rPr lang="en-US" u="sng" dirty="0"/>
              <a:t>So</a:t>
            </a:r>
            <a:r>
              <a:rPr lang="en-US" dirty="0"/>
              <a:t> if anything happened to me, I’d want </a:t>
            </a:r>
            <a:r>
              <a:rPr lang="en-US" dirty="0" smtClean="0"/>
              <a:t>to leave </a:t>
            </a:r>
            <a:r>
              <a:rPr lang="en-US" dirty="0"/>
              <a:t>behind enough so that my 33-year-old husband would </a:t>
            </a:r>
            <a:r>
              <a:rPr lang="en-US" dirty="0" smtClean="0"/>
              <a:t>be able </a:t>
            </a:r>
            <a:r>
              <a:rPr lang="en-US" dirty="0"/>
              <a:t>to pay off the mortgage . . . [Lee et al., 2006</a:t>
            </a:r>
            <a:r>
              <a:rPr lang="en-US" dirty="0" smtClean="0"/>
              <a:t>]</a:t>
            </a: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xmlns="" val="12591338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Serving as an </a:t>
            </a:r>
            <a:r>
              <a:rPr lang="en-US" dirty="0" err="1" smtClean="0"/>
              <a:t>arg</a:t>
            </a:r>
            <a:r>
              <a:rPr lang="en-US" dirty="0" smtClean="0"/>
              <a:t> to multiple relations</a:t>
            </a:r>
            <a:endParaRPr lang="en-US" dirty="0"/>
          </a:p>
        </p:txBody>
      </p:sp>
      <p:sp>
        <p:nvSpPr>
          <p:cNvPr id="3" name="Content Placeholder 2"/>
          <p:cNvSpPr>
            <a:spLocks noGrp="1"/>
          </p:cNvSpPr>
          <p:nvPr>
            <p:ph idx="1"/>
          </p:nvPr>
        </p:nvSpPr>
        <p:spPr>
          <a:xfrm>
            <a:off x="188142" y="1600200"/>
            <a:ext cx="8666296" cy="4525963"/>
          </a:xfrm>
        </p:spPr>
        <p:txBody>
          <a:bodyPr>
            <a:normAutofit/>
          </a:bodyPr>
          <a:lstStyle/>
          <a:p>
            <a:r>
              <a:rPr lang="en-US" dirty="0" smtClean="0"/>
              <a:t>In </a:t>
            </a:r>
            <a:r>
              <a:rPr lang="en-US" dirty="0"/>
              <a:t>times past, life-insurance salesmen targeted heads </a:t>
            </a:r>
            <a:r>
              <a:rPr lang="en-US" dirty="0" smtClean="0"/>
              <a:t>of household</a:t>
            </a:r>
            <a:r>
              <a:rPr lang="en-US" dirty="0"/>
              <a:t>, meaning men, </a:t>
            </a:r>
            <a:r>
              <a:rPr lang="en-US" u="sng" dirty="0"/>
              <a:t>but</a:t>
            </a:r>
            <a:r>
              <a:rPr lang="en-US" dirty="0"/>
              <a:t> </a:t>
            </a:r>
            <a:r>
              <a:rPr lang="en-US" dirty="0">
                <a:solidFill>
                  <a:srgbClr val="3366FF"/>
                </a:solidFill>
              </a:rPr>
              <a:t>ours is a two-income family </a:t>
            </a:r>
            <a:r>
              <a:rPr lang="en-US" dirty="0" smtClean="0">
                <a:solidFill>
                  <a:srgbClr val="3366FF"/>
                </a:solidFill>
              </a:rPr>
              <a:t>and accustomed </a:t>
            </a:r>
            <a:r>
              <a:rPr lang="en-US" dirty="0">
                <a:solidFill>
                  <a:srgbClr val="3366FF"/>
                </a:solidFill>
              </a:rPr>
              <a:t>to it</a:t>
            </a:r>
            <a:r>
              <a:rPr lang="en-US" dirty="0"/>
              <a:t>. </a:t>
            </a:r>
            <a:r>
              <a:rPr lang="en-US" u="sng" dirty="0"/>
              <a:t>So</a:t>
            </a:r>
            <a:r>
              <a:rPr lang="en-US" dirty="0"/>
              <a:t> </a:t>
            </a:r>
            <a:r>
              <a:rPr lang="en-US" dirty="0">
                <a:solidFill>
                  <a:srgbClr val="FF0000"/>
                </a:solidFill>
              </a:rPr>
              <a:t>if anything happened to me, I’d want </a:t>
            </a:r>
            <a:r>
              <a:rPr lang="en-US" dirty="0" smtClean="0">
                <a:solidFill>
                  <a:srgbClr val="FF0000"/>
                </a:solidFill>
              </a:rPr>
              <a:t>to leave </a:t>
            </a:r>
            <a:r>
              <a:rPr lang="en-US" dirty="0">
                <a:solidFill>
                  <a:srgbClr val="FF0000"/>
                </a:solidFill>
              </a:rPr>
              <a:t>behind enough so that my 33-year-old husband would </a:t>
            </a:r>
            <a:r>
              <a:rPr lang="en-US" dirty="0" smtClean="0">
                <a:solidFill>
                  <a:srgbClr val="FF0000"/>
                </a:solidFill>
              </a:rPr>
              <a:t>be able </a:t>
            </a:r>
            <a:r>
              <a:rPr lang="en-US" dirty="0">
                <a:solidFill>
                  <a:srgbClr val="FF0000"/>
                </a:solidFill>
              </a:rPr>
              <a:t>to pay off the mortgage</a:t>
            </a:r>
            <a:r>
              <a:rPr lang="en-US" dirty="0"/>
              <a:t> . . . [Lee et al., 2006</a:t>
            </a:r>
            <a:r>
              <a:rPr lang="en-US" dirty="0" smtClean="0"/>
              <a:t>]</a:t>
            </a: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xmlns="" val="40660288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Serving as an </a:t>
            </a:r>
            <a:r>
              <a:rPr lang="en-US" dirty="0" err="1" smtClean="0"/>
              <a:t>arg</a:t>
            </a:r>
            <a:r>
              <a:rPr lang="en-US" dirty="0" smtClean="0"/>
              <a:t> to multiple relations</a:t>
            </a: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pic>
        <p:nvPicPr>
          <p:cNvPr id="5" name="Picture 4"/>
          <p:cNvPicPr>
            <a:picLocks noChangeAspect="1"/>
          </p:cNvPicPr>
          <p:nvPr/>
        </p:nvPicPr>
        <p:blipFill>
          <a:blip r:embed="rId2"/>
          <a:stretch>
            <a:fillRect/>
          </a:stretch>
        </p:blipFill>
        <p:spPr>
          <a:xfrm>
            <a:off x="457200" y="1584522"/>
            <a:ext cx="7808339" cy="4385529"/>
          </a:xfrm>
          <a:prstGeom prst="rect">
            <a:avLst/>
          </a:prstGeom>
        </p:spPr>
      </p:pic>
    </p:spTree>
    <p:extLst>
      <p:ext uri="{BB962C8B-B14F-4D97-AF65-F5344CB8AC3E}">
        <p14:creationId xmlns:p14="http://schemas.microsoft.com/office/powerpoint/2010/main" xmlns="" val="9575536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Partial connectivity – Disconnected structures</a:t>
            </a:r>
            <a:endParaRPr lang="en-US" sz="3600" dirty="0"/>
          </a:p>
        </p:txBody>
      </p:sp>
      <p:sp>
        <p:nvSpPr>
          <p:cNvPr id="3" name="Content Placeholder 2"/>
          <p:cNvSpPr>
            <a:spLocks noGrp="1"/>
          </p:cNvSpPr>
          <p:nvPr>
            <p:ph idx="1"/>
          </p:nvPr>
        </p:nvSpPr>
        <p:spPr/>
        <p:txBody>
          <a:bodyPr>
            <a:normAutofit/>
          </a:bodyPr>
          <a:lstStyle/>
          <a:p>
            <a:r>
              <a:rPr lang="en-US" sz="2800" dirty="0">
                <a:latin typeface="Times New Roman"/>
                <a:cs typeface="Times New Roman"/>
              </a:rPr>
              <a:t>The early omens, we admit, scarcely suggest so wholesome </a:t>
            </a:r>
            <a:r>
              <a:rPr lang="en-US" sz="2800" dirty="0" smtClean="0">
                <a:latin typeface="Times New Roman"/>
                <a:cs typeface="Times New Roman"/>
              </a:rPr>
              <a:t>an outcome. </a:t>
            </a:r>
            <a:r>
              <a:rPr lang="en-US" sz="2800" u="sng" dirty="0">
                <a:solidFill>
                  <a:srgbClr val="3366FF"/>
                </a:solidFill>
                <a:latin typeface="Times New Roman"/>
                <a:cs typeface="Times New Roman"/>
              </a:rPr>
              <a:t>  </a:t>
            </a:r>
            <a:r>
              <a:rPr lang="en-US" sz="2800" u="sng" dirty="0" smtClean="0">
                <a:solidFill>
                  <a:srgbClr val="3366FF"/>
                </a:solidFill>
                <a:latin typeface="Times New Roman"/>
                <a:cs typeface="Times New Roman"/>
              </a:rPr>
              <a:t>    </a:t>
            </a:r>
            <a:r>
              <a:rPr lang="en-US" sz="2800" dirty="0" smtClean="0">
                <a:latin typeface="Times New Roman"/>
                <a:cs typeface="Times New Roman"/>
              </a:rPr>
              <a:t>The </a:t>
            </a:r>
            <a:r>
              <a:rPr lang="en-US" sz="2800" dirty="0">
                <a:latin typeface="Times New Roman"/>
                <a:cs typeface="Times New Roman"/>
              </a:rPr>
              <a:t>Fleet Street </a:t>
            </a:r>
            <a:r>
              <a:rPr lang="en-US" sz="2800" dirty="0" smtClean="0">
                <a:latin typeface="Times New Roman"/>
                <a:cs typeface="Times New Roman"/>
              </a:rPr>
              <a:t>reaction was </a:t>
            </a:r>
            <a:r>
              <a:rPr lang="en-US" sz="2800" dirty="0">
                <a:latin typeface="Times New Roman"/>
                <a:cs typeface="Times New Roman"/>
              </a:rPr>
              <a:t>captured in the Guardian headline, “Departure </a:t>
            </a:r>
            <a:r>
              <a:rPr lang="en-US" sz="2800" dirty="0" smtClean="0">
                <a:latin typeface="Times New Roman"/>
                <a:cs typeface="Times New Roman"/>
              </a:rPr>
              <a:t>Reveals Thatcher </a:t>
            </a:r>
            <a:r>
              <a:rPr lang="en-US" sz="2800" dirty="0">
                <a:latin typeface="Times New Roman"/>
                <a:cs typeface="Times New Roman"/>
              </a:rPr>
              <a:t>Poison.” </a:t>
            </a:r>
            <a:r>
              <a:rPr lang="en-US" sz="2800" u="sng" dirty="0">
                <a:solidFill>
                  <a:srgbClr val="3366FF"/>
                </a:solidFill>
                <a:latin typeface="Times New Roman"/>
                <a:cs typeface="Times New Roman"/>
              </a:rPr>
              <a:t> </a:t>
            </a:r>
            <a:r>
              <a:rPr lang="en-US" sz="2800" u="sng" dirty="0" smtClean="0">
                <a:solidFill>
                  <a:srgbClr val="3366FF"/>
                </a:solidFill>
                <a:latin typeface="Times New Roman"/>
                <a:cs typeface="Times New Roman"/>
              </a:rPr>
              <a:t>     </a:t>
            </a:r>
            <a:r>
              <a:rPr lang="en-US" sz="2800" dirty="0" smtClean="0">
                <a:latin typeface="Times New Roman"/>
                <a:cs typeface="Times New Roman"/>
              </a:rPr>
              <a:t> </a:t>
            </a:r>
            <a:r>
              <a:rPr lang="en-US" sz="2800" dirty="0">
                <a:latin typeface="Times New Roman"/>
                <a:cs typeface="Times New Roman"/>
              </a:rPr>
              <a:t>British politicians divide into </a:t>
            </a:r>
            <a:r>
              <a:rPr lang="en-US" sz="2800" dirty="0" smtClean="0">
                <a:latin typeface="Times New Roman"/>
                <a:cs typeface="Times New Roman"/>
              </a:rPr>
              <a:t>two groups </a:t>
            </a:r>
            <a:r>
              <a:rPr lang="en-US" sz="2800" dirty="0">
                <a:latin typeface="Times New Roman"/>
                <a:cs typeface="Times New Roman"/>
              </a:rPr>
              <a:t>of chickens, those with their necks cut and </a:t>
            </a:r>
            <a:r>
              <a:rPr lang="en-US" sz="2800" dirty="0" smtClean="0">
                <a:latin typeface="Times New Roman"/>
                <a:cs typeface="Times New Roman"/>
              </a:rPr>
              <a:t>those screaming </a:t>
            </a:r>
            <a:r>
              <a:rPr lang="en-US" sz="2800" dirty="0">
                <a:latin typeface="Times New Roman"/>
                <a:cs typeface="Times New Roman"/>
              </a:rPr>
              <a:t>the sky is falling. </a:t>
            </a:r>
            <a:r>
              <a:rPr lang="en-US" sz="2800" u="sng" dirty="0">
                <a:solidFill>
                  <a:srgbClr val="0000FF"/>
                </a:solidFill>
                <a:latin typeface="Times New Roman"/>
                <a:cs typeface="Times New Roman"/>
              </a:rPr>
              <a:t> </a:t>
            </a:r>
            <a:r>
              <a:rPr lang="en-US" sz="2800" u="sng" dirty="0" smtClean="0">
                <a:solidFill>
                  <a:srgbClr val="0000FF"/>
                </a:solidFill>
                <a:latin typeface="Times New Roman"/>
                <a:cs typeface="Times New Roman"/>
              </a:rPr>
              <a:t>    </a:t>
            </a:r>
            <a:r>
              <a:rPr lang="en-US" sz="2800" dirty="0" smtClean="0">
                <a:solidFill>
                  <a:srgbClr val="0000FF"/>
                </a:solidFill>
                <a:latin typeface="Times New Roman"/>
                <a:cs typeface="Times New Roman"/>
              </a:rPr>
              <a:t> </a:t>
            </a:r>
            <a:r>
              <a:rPr lang="en-US" sz="2800" dirty="0">
                <a:latin typeface="Times New Roman"/>
                <a:cs typeface="Times New Roman"/>
              </a:rPr>
              <a:t>So far as we </a:t>
            </a:r>
            <a:r>
              <a:rPr lang="en-US" sz="2800" dirty="0" smtClean="0">
                <a:latin typeface="Times New Roman"/>
                <a:cs typeface="Times New Roman"/>
              </a:rPr>
              <a:t>can see </a:t>
            </a:r>
            <a:r>
              <a:rPr lang="en-US" sz="2800" dirty="0">
                <a:latin typeface="Times New Roman"/>
                <a:cs typeface="Times New Roman"/>
              </a:rPr>
              <a:t>only two persons are behaving with a dignity </a:t>
            </a:r>
            <a:r>
              <a:rPr lang="en-US" sz="2800" dirty="0" smtClean="0">
                <a:latin typeface="Times New Roman"/>
                <a:cs typeface="Times New Roman"/>
              </a:rPr>
              <a:t>recognizing the </a:t>
            </a:r>
            <a:r>
              <a:rPr lang="en-US" sz="2800" dirty="0">
                <a:latin typeface="Times New Roman"/>
                <a:cs typeface="Times New Roman"/>
              </a:rPr>
              <a:t>seriousness of the issues: Mr. Lawson and Sir Alan </a:t>
            </a:r>
            <a:r>
              <a:rPr lang="en-US" sz="2800" dirty="0" smtClean="0">
                <a:latin typeface="Times New Roman"/>
                <a:cs typeface="Times New Roman"/>
              </a:rPr>
              <a:t>Walters </a:t>
            </a:r>
            <a:r>
              <a:rPr lang="pl-PL" sz="2800" dirty="0" smtClean="0">
                <a:latin typeface="Times New Roman"/>
                <a:cs typeface="Times New Roman"/>
              </a:rPr>
              <a:t>. </a:t>
            </a:r>
            <a:r>
              <a:rPr lang="pl-PL" sz="2800" dirty="0">
                <a:latin typeface="Times New Roman"/>
                <a:cs typeface="Times New Roman"/>
              </a:rPr>
              <a:t>. . . [</a:t>
            </a:r>
            <a:r>
              <a:rPr lang="pl-PL" sz="2800" dirty="0" err="1">
                <a:latin typeface="Times New Roman"/>
                <a:cs typeface="Times New Roman"/>
              </a:rPr>
              <a:t>wsj</a:t>
            </a:r>
            <a:r>
              <a:rPr lang="pl-PL" sz="2800" dirty="0">
                <a:latin typeface="Times New Roman"/>
                <a:cs typeface="Times New Roman"/>
              </a:rPr>
              <a:t> 0553</a:t>
            </a:r>
            <a:r>
              <a:rPr lang="pl-PL" sz="2800" dirty="0" smtClean="0">
                <a:latin typeface="Times New Roman"/>
                <a:cs typeface="Times New Roman"/>
              </a:rPr>
              <a:t>]</a:t>
            </a:r>
            <a:endParaRPr lang="en-US" sz="2800" dirty="0">
              <a:latin typeface="Times New Roman"/>
              <a:cs typeface="Times New Roman"/>
            </a:endParaRPr>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xmlns="" val="2326140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50219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a:t>Speech and Language Processing for Education</a:t>
            </a:r>
          </a:p>
        </p:txBody>
      </p:sp>
      <p:sp>
        <p:nvSpPr>
          <p:cNvPr id="4101" name="Text Box 5"/>
          <p:cNvSpPr txBox="1">
            <a:spLocks noChangeArrowheads="1"/>
          </p:cNvSpPr>
          <p:nvPr/>
        </p:nvSpPr>
        <p:spPr bwMode="auto">
          <a:xfrm>
            <a:off x="2963812" y="2590800"/>
            <a:ext cx="3589445"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06" name="Text Box 10"/>
          <p:cNvSpPr txBox="1">
            <a:spLocks noChangeArrowheads="1"/>
          </p:cNvSpPr>
          <p:nvPr/>
        </p:nvSpPr>
        <p:spPr bwMode="auto">
          <a:xfrm>
            <a:off x="3418429" y="3759756"/>
            <a:ext cx="268251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Tutorial Dialogue</a:t>
            </a:r>
            <a:endParaRPr lang="en-US" b="1" dirty="0">
              <a:solidFill>
                <a:srgbClr val="FF0000"/>
              </a:solidFill>
            </a:endParaRPr>
          </a:p>
          <a:p>
            <a:pPr algn="ctr"/>
            <a:r>
              <a:rPr lang="en-US" b="1" dirty="0" smtClean="0">
                <a:solidFill>
                  <a:srgbClr val="FF0000"/>
                </a:solidFill>
              </a:rPr>
              <a:t>Systems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Rectangle 25"/>
          <p:cNvSpPr/>
          <p:nvPr/>
        </p:nvSpPr>
        <p:spPr>
          <a:xfrm>
            <a:off x="6553257" y="4045802"/>
            <a:ext cx="2458981" cy="400110"/>
          </a:xfrm>
          <a:prstGeom prst="rect">
            <a:avLst/>
          </a:prstGeom>
        </p:spPr>
        <p:txBody>
          <a:bodyPr wrap="square">
            <a:spAutoFit/>
          </a:bodyPr>
          <a:lstStyle/>
          <a:p>
            <a:pPr algn="ctr"/>
            <a:endParaRPr lang="en-US" sz="2000" b="1" i="1" dirty="0">
              <a:latin typeface="Times New Roman" pitchFamily="18" charset="0"/>
              <a:cs typeface="Times New Roman" pitchFamily="18" charset="0"/>
            </a:endParaRPr>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pic>
        <p:nvPicPr>
          <p:cNvPr id="15" name="Picture 2" descr="http://www.lrdc.pitt.edu/images/banner/LT_img_icon.png"/>
          <p:cNvPicPr>
            <a:picLocks noChangeAspect="1" noChangeArrowheads="1"/>
          </p:cNvPicPr>
          <p:nvPr/>
        </p:nvPicPr>
        <p:blipFill>
          <a:blip r:embed="rId2" cstate="print"/>
          <a:srcRect r="37695"/>
          <a:stretch>
            <a:fillRect/>
          </a:stretch>
        </p:blipFill>
        <p:spPr bwMode="auto">
          <a:xfrm>
            <a:off x="3707958" y="5008915"/>
            <a:ext cx="2514600" cy="1560655"/>
          </a:xfrm>
          <a:prstGeom prst="rect">
            <a:avLst/>
          </a:prstGeom>
          <a:noFill/>
        </p:spPr>
      </p:pic>
    </p:spTree>
    <p:extLst>
      <p:ext uri="{BB962C8B-B14F-4D97-AF65-F5344CB8AC3E}">
        <p14:creationId xmlns:p14="http://schemas.microsoft.com/office/powerpoint/2010/main" xmlns="" val="2067202472"/>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Partial connectivity – Disconnected structures</a:t>
            </a:r>
            <a:endParaRPr lang="en-US" sz="3600" dirty="0"/>
          </a:p>
        </p:txBody>
      </p:sp>
      <p:sp>
        <p:nvSpPr>
          <p:cNvPr id="3" name="Content Placeholder 2"/>
          <p:cNvSpPr>
            <a:spLocks noGrp="1"/>
          </p:cNvSpPr>
          <p:nvPr>
            <p:ph idx="1"/>
          </p:nvPr>
        </p:nvSpPr>
        <p:spPr/>
        <p:txBody>
          <a:bodyPr>
            <a:normAutofit/>
          </a:bodyPr>
          <a:lstStyle/>
          <a:p>
            <a:r>
              <a:rPr lang="en-US" sz="2800" dirty="0">
                <a:latin typeface="Times New Roman"/>
                <a:cs typeface="Times New Roman"/>
              </a:rPr>
              <a:t>The early omens, we admit, scarcely suggest so wholesome </a:t>
            </a:r>
            <a:r>
              <a:rPr lang="en-US" sz="2800" dirty="0" smtClean="0">
                <a:latin typeface="Times New Roman"/>
                <a:cs typeface="Times New Roman"/>
              </a:rPr>
              <a:t>an outcome</a:t>
            </a:r>
            <a:r>
              <a:rPr lang="en-US" sz="2800" dirty="0">
                <a:latin typeface="Times New Roman"/>
                <a:cs typeface="Times New Roman"/>
              </a:rPr>
              <a:t>. </a:t>
            </a:r>
            <a:r>
              <a:rPr lang="en-US" sz="2800" u="sng" dirty="0">
                <a:solidFill>
                  <a:srgbClr val="3366FF"/>
                </a:solidFill>
                <a:latin typeface="Times New Roman"/>
                <a:cs typeface="Times New Roman"/>
              </a:rPr>
              <a:t>Implicit=for example </a:t>
            </a:r>
            <a:r>
              <a:rPr lang="en-US" sz="2800" dirty="0">
                <a:latin typeface="Times New Roman"/>
                <a:cs typeface="Times New Roman"/>
              </a:rPr>
              <a:t>The Fleet Street </a:t>
            </a:r>
            <a:r>
              <a:rPr lang="en-US" sz="2800" dirty="0" smtClean="0">
                <a:latin typeface="Times New Roman"/>
                <a:cs typeface="Times New Roman"/>
              </a:rPr>
              <a:t>reaction was </a:t>
            </a:r>
            <a:r>
              <a:rPr lang="en-US" sz="2800" dirty="0">
                <a:latin typeface="Times New Roman"/>
                <a:cs typeface="Times New Roman"/>
              </a:rPr>
              <a:t>captured in the Guardian headline, “Departure </a:t>
            </a:r>
            <a:r>
              <a:rPr lang="en-US" sz="2800" dirty="0" smtClean="0">
                <a:latin typeface="Times New Roman"/>
                <a:cs typeface="Times New Roman"/>
              </a:rPr>
              <a:t>Reveals Thatcher </a:t>
            </a:r>
            <a:r>
              <a:rPr lang="en-US" sz="2800" dirty="0">
                <a:latin typeface="Times New Roman"/>
                <a:cs typeface="Times New Roman"/>
              </a:rPr>
              <a:t>Poison.” </a:t>
            </a:r>
            <a:r>
              <a:rPr lang="en-US" sz="2800" u="sng" dirty="0" err="1">
                <a:solidFill>
                  <a:srgbClr val="3366FF"/>
                </a:solidFill>
                <a:latin typeface="Times New Roman"/>
                <a:cs typeface="Times New Roman"/>
              </a:rPr>
              <a:t>NoRel</a:t>
            </a:r>
            <a:r>
              <a:rPr lang="en-US" sz="2800" dirty="0">
                <a:latin typeface="Times New Roman"/>
                <a:cs typeface="Times New Roman"/>
              </a:rPr>
              <a:t> British politicians divide into </a:t>
            </a:r>
            <a:r>
              <a:rPr lang="en-US" sz="2800" dirty="0" smtClean="0">
                <a:latin typeface="Times New Roman"/>
                <a:cs typeface="Times New Roman"/>
              </a:rPr>
              <a:t>two groups </a:t>
            </a:r>
            <a:r>
              <a:rPr lang="en-US" sz="2800" dirty="0">
                <a:latin typeface="Times New Roman"/>
                <a:cs typeface="Times New Roman"/>
              </a:rPr>
              <a:t>of chickens, those with their necks cut and </a:t>
            </a:r>
            <a:r>
              <a:rPr lang="en-US" sz="2800" dirty="0" smtClean="0">
                <a:latin typeface="Times New Roman"/>
                <a:cs typeface="Times New Roman"/>
              </a:rPr>
              <a:t>those screaming </a:t>
            </a:r>
            <a:r>
              <a:rPr lang="en-US" sz="2800" dirty="0">
                <a:latin typeface="Times New Roman"/>
                <a:cs typeface="Times New Roman"/>
              </a:rPr>
              <a:t>the sky is falling. </a:t>
            </a:r>
            <a:r>
              <a:rPr lang="en-US" sz="2800" u="sng" dirty="0">
                <a:solidFill>
                  <a:srgbClr val="0000FF"/>
                </a:solidFill>
                <a:latin typeface="Times New Roman"/>
                <a:cs typeface="Times New Roman"/>
              </a:rPr>
              <a:t>Implicit=thus</a:t>
            </a:r>
            <a:r>
              <a:rPr lang="en-US" sz="2800" dirty="0">
                <a:solidFill>
                  <a:srgbClr val="0000FF"/>
                </a:solidFill>
                <a:latin typeface="Times New Roman"/>
                <a:cs typeface="Times New Roman"/>
              </a:rPr>
              <a:t> </a:t>
            </a:r>
            <a:r>
              <a:rPr lang="en-US" sz="2800" dirty="0">
                <a:latin typeface="Times New Roman"/>
                <a:cs typeface="Times New Roman"/>
              </a:rPr>
              <a:t>So far as we </a:t>
            </a:r>
            <a:r>
              <a:rPr lang="en-US" sz="2800" dirty="0" smtClean="0">
                <a:latin typeface="Times New Roman"/>
                <a:cs typeface="Times New Roman"/>
              </a:rPr>
              <a:t>can see </a:t>
            </a:r>
            <a:r>
              <a:rPr lang="en-US" sz="2800" dirty="0">
                <a:latin typeface="Times New Roman"/>
                <a:cs typeface="Times New Roman"/>
              </a:rPr>
              <a:t>only two persons are behaving with a dignity </a:t>
            </a:r>
            <a:r>
              <a:rPr lang="en-US" sz="2800" dirty="0" smtClean="0">
                <a:latin typeface="Times New Roman"/>
                <a:cs typeface="Times New Roman"/>
              </a:rPr>
              <a:t>recognizing the </a:t>
            </a:r>
            <a:r>
              <a:rPr lang="en-US" sz="2800" dirty="0">
                <a:latin typeface="Times New Roman"/>
                <a:cs typeface="Times New Roman"/>
              </a:rPr>
              <a:t>seriousness of the issues: Mr. Lawson and Sir Alan </a:t>
            </a:r>
            <a:r>
              <a:rPr lang="en-US" sz="2800" dirty="0" smtClean="0">
                <a:latin typeface="Times New Roman"/>
                <a:cs typeface="Times New Roman"/>
              </a:rPr>
              <a:t>Walters </a:t>
            </a:r>
            <a:r>
              <a:rPr lang="pl-PL" sz="2800" dirty="0" smtClean="0">
                <a:latin typeface="Times New Roman"/>
                <a:cs typeface="Times New Roman"/>
              </a:rPr>
              <a:t>. </a:t>
            </a:r>
            <a:r>
              <a:rPr lang="pl-PL" sz="2800" dirty="0">
                <a:latin typeface="Times New Roman"/>
                <a:cs typeface="Times New Roman"/>
              </a:rPr>
              <a:t>. . . [</a:t>
            </a:r>
            <a:r>
              <a:rPr lang="pl-PL" sz="2800" dirty="0" err="1">
                <a:latin typeface="Times New Roman"/>
                <a:cs typeface="Times New Roman"/>
              </a:rPr>
              <a:t>wsj</a:t>
            </a:r>
            <a:r>
              <a:rPr lang="pl-PL" sz="2800" dirty="0">
                <a:latin typeface="Times New Roman"/>
                <a:cs typeface="Times New Roman"/>
              </a:rPr>
              <a:t> 0553</a:t>
            </a:r>
            <a:r>
              <a:rPr lang="pl-PL" sz="2800" dirty="0" smtClean="0">
                <a:latin typeface="Times New Roman"/>
                <a:cs typeface="Times New Roman"/>
              </a:rPr>
              <a:t>]</a:t>
            </a:r>
            <a:endParaRPr lang="en-US" sz="2800" dirty="0">
              <a:latin typeface="Times New Roman"/>
              <a:cs typeface="Times New Roman"/>
            </a:endParaRPr>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xmlns="" val="42280136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Partial connectivity – Disconnected structures</a:t>
            </a:r>
            <a:endParaRPr lang="en-US" sz="3600"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pic>
        <p:nvPicPr>
          <p:cNvPr id="5" name="Picture 4"/>
          <p:cNvPicPr>
            <a:picLocks noChangeAspect="1"/>
          </p:cNvPicPr>
          <p:nvPr/>
        </p:nvPicPr>
        <p:blipFill>
          <a:blip r:embed="rId2"/>
          <a:stretch>
            <a:fillRect/>
          </a:stretch>
        </p:blipFill>
        <p:spPr>
          <a:xfrm>
            <a:off x="84449" y="1760220"/>
            <a:ext cx="9023596" cy="3177540"/>
          </a:xfrm>
          <a:prstGeom prst="rect">
            <a:avLst/>
          </a:prstGeom>
        </p:spPr>
      </p:pic>
    </p:spTree>
    <p:extLst>
      <p:ext uri="{BB962C8B-B14F-4D97-AF65-F5344CB8AC3E}">
        <p14:creationId xmlns:p14="http://schemas.microsoft.com/office/powerpoint/2010/main" xmlns="" val="35364227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17" y="6668"/>
            <a:ext cx="9050783" cy="1143000"/>
          </a:xfrm>
        </p:spPr>
        <p:txBody>
          <a:bodyPr>
            <a:normAutofit fontScale="90000"/>
          </a:bodyPr>
          <a:lstStyle/>
          <a:p>
            <a:r>
              <a:rPr lang="en-US" dirty="0" smtClean="0"/>
              <a:t>Exercise: Annotating </a:t>
            </a:r>
            <a:r>
              <a:rPr lang="en-US" dirty="0" err="1" smtClean="0"/>
              <a:t>Pred-Arg</a:t>
            </a:r>
            <a:r>
              <a:rPr lang="en-US" dirty="0" smtClean="0"/>
              <a:t> Structures</a:t>
            </a:r>
            <a:endParaRPr lang="en-US" dirty="0"/>
          </a:p>
        </p:txBody>
      </p:sp>
      <p:sp>
        <p:nvSpPr>
          <p:cNvPr id="3" name="Content Placeholder 2"/>
          <p:cNvSpPr>
            <a:spLocks noGrp="1"/>
          </p:cNvSpPr>
          <p:nvPr>
            <p:ph idx="1"/>
          </p:nvPr>
        </p:nvSpPr>
        <p:spPr>
          <a:xfrm>
            <a:off x="0" y="961778"/>
            <a:ext cx="9144000" cy="5896222"/>
          </a:xfrm>
        </p:spPr>
        <p:txBody>
          <a:bodyPr>
            <a:noAutofit/>
          </a:bodyPr>
          <a:lstStyle/>
          <a:p>
            <a:r>
              <a:rPr lang="en-US" sz="1800" b="1" dirty="0" smtClean="0"/>
              <a:t>Explicit </a:t>
            </a:r>
            <a:r>
              <a:rPr lang="en-US" sz="1800" b="1" dirty="0"/>
              <a:t>connectives: </a:t>
            </a:r>
            <a:r>
              <a:rPr lang="en-US" sz="1800" dirty="0"/>
              <a:t>Specific connectives </a:t>
            </a:r>
            <a:r>
              <a:rPr lang="en-US" sz="1800" dirty="0" smtClean="0"/>
              <a:t>that </a:t>
            </a:r>
            <a:r>
              <a:rPr lang="en-US" sz="1800" dirty="0"/>
              <a:t>indicate a discourse relation. </a:t>
            </a:r>
          </a:p>
          <a:p>
            <a:r>
              <a:rPr lang="en-US" sz="1800" b="1" dirty="0"/>
              <a:t>Implicit connectives: </a:t>
            </a:r>
            <a:r>
              <a:rPr lang="en-US" sz="1800" dirty="0"/>
              <a:t>There is no connective, but a relation can be inferred. Remember to propose an explicit connective that could capture this relation. </a:t>
            </a:r>
            <a:endParaRPr lang="en-US" sz="1800" dirty="0" smtClean="0"/>
          </a:p>
          <a:p>
            <a:r>
              <a:rPr lang="en-US" sz="1800" b="1" dirty="0" err="1" smtClean="0"/>
              <a:t>NoRel</a:t>
            </a:r>
            <a:r>
              <a:rPr lang="en-US" sz="1800" b="1" dirty="0" smtClean="0"/>
              <a:t>:</a:t>
            </a:r>
            <a:r>
              <a:rPr lang="en-US" sz="1800" dirty="0" smtClean="0"/>
              <a:t>  No discourse relation can be perceived.</a:t>
            </a:r>
            <a:endParaRPr lang="en-US" sz="1800" dirty="0"/>
          </a:p>
          <a:p>
            <a:r>
              <a:rPr lang="en-US" sz="1800" b="1" dirty="0" smtClean="0"/>
              <a:t>Arg1</a:t>
            </a:r>
            <a:r>
              <a:rPr lang="en-US" sz="1800" b="1" dirty="0"/>
              <a:t>/Arg2: </a:t>
            </a:r>
            <a:r>
              <a:rPr lang="en-US" sz="1800" dirty="0"/>
              <a:t>For explicit connectives, Arg2 is bound to the connective and Arg1 is the other part of the relation. In all the other cases, the order of the arguments is linear. </a:t>
            </a:r>
          </a:p>
          <a:p>
            <a:r>
              <a:rPr lang="en-US" sz="1800" b="1" dirty="0"/>
              <a:t>Sense of connectives: </a:t>
            </a:r>
            <a:r>
              <a:rPr lang="en-US" sz="1800" dirty="0"/>
              <a:t>The type of the relation (e.g. cause, comparison, condition) </a:t>
            </a:r>
            <a:endParaRPr lang="en-US" sz="1800" dirty="0" smtClean="0"/>
          </a:p>
          <a:p>
            <a:pPr marL="0" indent="0">
              <a:buNone/>
            </a:pPr>
            <a:endParaRPr lang="en-US" sz="1800" dirty="0" smtClean="0"/>
          </a:p>
          <a:p>
            <a:pPr marL="0" indent="0">
              <a:buNone/>
            </a:pPr>
            <a:r>
              <a:rPr lang="en-US" sz="2000" dirty="0" smtClean="0"/>
              <a:t>Examples to annotate [Prasad et al., 2008]: </a:t>
            </a:r>
            <a:r>
              <a:rPr lang="en-US" sz="2000" dirty="0"/>
              <a:t> </a:t>
            </a:r>
            <a:r>
              <a:rPr lang="en-US" sz="2000" u="sng" dirty="0">
                <a:solidFill>
                  <a:srgbClr val="FF0000"/>
                </a:solidFill>
              </a:rPr>
              <a:t>connective</a:t>
            </a:r>
            <a:r>
              <a:rPr lang="en-US" sz="2000" i="1" dirty="0">
                <a:solidFill>
                  <a:srgbClr val="FF0000"/>
                </a:solidFill>
              </a:rPr>
              <a:t>, Arg1</a:t>
            </a:r>
            <a:r>
              <a:rPr lang="en-US" sz="2000" dirty="0">
                <a:solidFill>
                  <a:srgbClr val="FF0000"/>
                </a:solidFill>
              </a:rPr>
              <a:t>, </a:t>
            </a:r>
            <a:r>
              <a:rPr lang="en-US" sz="2000" b="1" dirty="0" smtClean="0">
                <a:solidFill>
                  <a:srgbClr val="FF0000"/>
                </a:solidFill>
              </a:rPr>
              <a:t>Arg2</a:t>
            </a:r>
            <a:endParaRPr lang="en-US" sz="2000" dirty="0"/>
          </a:p>
          <a:p>
            <a:pPr>
              <a:buFont typeface="+mj-lt"/>
              <a:buAutoNum type="arabicPeriod"/>
            </a:pPr>
            <a:r>
              <a:rPr lang="en-US" sz="2000" dirty="0" smtClean="0"/>
              <a:t>Some have raised their cash positions to record levels.  High cash positions help buffer a fund when the market falls.</a:t>
            </a:r>
          </a:p>
          <a:p>
            <a:pPr>
              <a:buFont typeface="+mj-lt"/>
              <a:buAutoNum type="arabicPeriod"/>
            </a:pPr>
            <a:r>
              <a:rPr lang="en-US" sz="2000" dirty="0" smtClean="0"/>
              <a:t>Jacobs is an international engineering and construction concern.  Total capital investment at the site could be as much as $400 million, according to Intel.</a:t>
            </a:r>
          </a:p>
          <a:p>
            <a:pPr>
              <a:buFont typeface="+mj-lt"/>
              <a:buAutoNum type="arabicPeriod"/>
            </a:pPr>
            <a:r>
              <a:rPr lang="en-US" sz="2000" dirty="0" smtClean="0"/>
              <a:t>It was a far safer deal for lenders since NWA had a healthier cash flow and more collateral on hand.</a:t>
            </a:r>
          </a:p>
          <a:p>
            <a:pPr>
              <a:buFont typeface="+mj-lt"/>
              <a:buAutoNum type="arabicPeriod"/>
            </a:pPr>
            <a:r>
              <a:rPr lang="en-US" sz="2000" dirty="0" smtClean="0"/>
              <a:t>Domestic car sales have plunged 19% since the Big Three ended many of their programs Sept. 30.</a:t>
            </a:r>
            <a:endParaRPr lang="en-US" sz="2000" dirty="0"/>
          </a:p>
        </p:txBody>
      </p:sp>
    </p:spTree>
    <p:extLst>
      <p:ext uri="{BB962C8B-B14F-4D97-AF65-F5344CB8AC3E}">
        <p14:creationId xmlns:p14="http://schemas.microsoft.com/office/powerpoint/2010/main" xmlns="" val="8894022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17" y="6668"/>
            <a:ext cx="9050783" cy="1143000"/>
          </a:xfrm>
        </p:spPr>
        <p:txBody>
          <a:bodyPr>
            <a:normAutofit fontScale="90000"/>
          </a:bodyPr>
          <a:lstStyle/>
          <a:p>
            <a:r>
              <a:rPr lang="en-US" dirty="0" smtClean="0"/>
              <a:t>Answer: Annotating </a:t>
            </a:r>
            <a:r>
              <a:rPr lang="en-US" dirty="0" err="1" smtClean="0"/>
              <a:t>Pred-Arg</a:t>
            </a:r>
            <a:r>
              <a:rPr lang="en-US" dirty="0" smtClean="0"/>
              <a:t> Structures</a:t>
            </a:r>
            <a:endParaRPr lang="en-US" dirty="0"/>
          </a:p>
        </p:txBody>
      </p:sp>
      <p:sp>
        <p:nvSpPr>
          <p:cNvPr id="3" name="Content Placeholder 2"/>
          <p:cNvSpPr>
            <a:spLocks noGrp="1"/>
          </p:cNvSpPr>
          <p:nvPr>
            <p:ph idx="1"/>
          </p:nvPr>
        </p:nvSpPr>
        <p:spPr>
          <a:xfrm>
            <a:off x="0" y="961778"/>
            <a:ext cx="9144000" cy="5896222"/>
          </a:xfrm>
        </p:spPr>
        <p:txBody>
          <a:bodyPr>
            <a:noAutofit/>
          </a:bodyPr>
          <a:lstStyle/>
          <a:p>
            <a:r>
              <a:rPr lang="en-US" sz="1800" b="1" dirty="0" smtClean="0"/>
              <a:t>Explicit </a:t>
            </a:r>
            <a:r>
              <a:rPr lang="en-US" sz="1800" b="1" dirty="0"/>
              <a:t>connectives: </a:t>
            </a:r>
            <a:r>
              <a:rPr lang="en-US" sz="1800" dirty="0"/>
              <a:t>Specific connectives </a:t>
            </a:r>
            <a:r>
              <a:rPr lang="en-US" sz="1800" dirty="0" smtClean="0"/>
              <a:t>that </a:t>
            </a:r>
            <a:r>
              <a:rPr lang="en-US" sz="1800" dirty="0"/>
              <a:t>indicate a discourse relation. </a:t>
            </a:r>
          </a:p>
          <a:p>
            <a:r>
              <a:rPr lang="en-US" sz="1800" b="1" dirty="0"/>
              <a:t>Implicit connectives: </a:t>
            </a:r>
            <a:r>
              <a:rPr lang="en-US" sz="1800" dirty="0"/>
              <a:t>There is no connective, but a relation can be inferred. Remember to propose an explicit connective that could capture this relation. </a:t>
            </a:r>
            <a:endParaRPr lang="en-US" sz="1800" dirty="0" smtClean="0"/>
          </a:p>
          <a:p>
            <a:r>
              <a:rPr lang="en-US" sz="1800" b="1" dirty="0" err="1" smtClean="0"/>
              <a:t>NoRel</a:t>
            </a:r>
            <a:r>
              <a:rPr lang="en-US" sz="1800" b="1" dirty="0" smtClean="0"/>
              <a:t>:</a:t>
            </a:r>
            <a:r>
              <a:rPr lang="en-US" sz="1800" dirty="0" smtClean="0"/>
              <a:t>  No discourse relation can be perceived.</a:t>
            </a:r>
            <a:endParaRPr lang="en-US" sz="1800" dirty="0"/>
          </a:p>
          <a:p>
            <a:r>
              <a:rPr lang="en-US" sz="1800" b="1" dirty="0" smtClean="0"/>
              <a:t>Arg1</a:t>
            </a:r>
            <a:r>
              <a:rPr lang="en-US" sz="1800" b="1" dirty="0"/>
              <a:t>/Arg2: </a:t>
            </a:r>
            <a:r>
              <a:rPr lang="en-US" sz="1800" dirty="0"/>
              <a:t>For explicit connectives, Arg2 is bound to the connective and Arg1 is the other part of the relation. In all the other cases, the order of the arguments is linear. </a:t>
            </a:r>
          </a:p>
          <a:p>
            <a:r>
              <a:rPr lang="en-US" sz="1800" b="1" dirty="0"/>
              <a:t>Sense of connectives: </a:t>
            </a:r>
            <a:r>
              <a:rPr lang="en-US" sz="1800" dirty="0"/>
              <a:t>The type of the relation (e.g. cause, comparison, </a:t>
            </a:r>
            <a:r>
              <a:rPr lang="en-US" sz="1800" dirty="0" smtClean="0"/>
              <a:t>temporal) </a:t>
            </a:r>
          </a:p>
          <a:p>
            <a:pPr marL="0" indent="0">
              <a:buNone/>
            </a:pPr>
            <a:endParaRPr lang="en-US" sz="1800" dirty="0" smtClean="0"/>
          </a:p>
          <a:p>
            <a:pPr marL="0" indent="0">
              <a:buNone/>
            </a:pPr>
            <a:r>
              <a:rPr lang="en-US" sz="2000" dirty="0" smtClean="0"/>
              <a:t>Examples to annotate [Prasad et al., 2008]:  </a:t>
            </a:r>
            <a:r>
              <a:rPr lang="en-US" sz="2000" u="sng" dirty="0" smtClean="0">
                <a:solidFill>
                  <a:srgbClr val="FF0000"/>
                </a:solidFill>
              </a:rPr>
              <a:t>connective</a:t>
            </a:r>
            <a:r>
              <a:rPr lang="en-US" sz="2000" i="1" dirty="0" smtClean="0">
                <a:solidFill>
                  <a:srgbClr val="FF0000"/>
                </a:solidFill>
              </a:rPr>
              <a:t>, Arg1</a:t>
            </a:r>
            <a:r>
              <a:rPr lang="en-US" sz="2000" dirty="0" smtClean="0">
                <a:solidFill>
                  <a:srgbClr val="FF0000"/>
                </a:solidFill>
              </a:rPr>
              <a:t>, </a:t>
            </a:r>
            <a:r>
              <a:rPr lang="en-US" sz="2000" b="1" dirty="0" smtClean="0">
                <a:solidFill>
                  <a:srgbClr val="FF0000"/>
                </a:solidFill>
              </a:rPr>
              <a:t>Arg2</a:t>
            </a:r>
            <a:endParaRPr lang="en-US" sz="2000" b="1" dirty="0">
              <a:solidFill>
                <a:srgbClr val="FF0000"/>
              </a:solidFill>
            </a:endParaRPr>
          </a:p>
          <a:p>
            <a:pPr>
              <a:buFont typeface="+mj-lt"/>
              <a:buAutoNum type="arabicPeriod"/>
            </a:pPr>
            <a:r>
              <a:rPr lang="en-US" sz="2000" i="1" dirty="0" smtClean="0"/>
              <a:t>Some have raised their cash positions to record levels.  </a:t>
            </a:r>
            <a:r>
              <a:rPr lang="en-US" sz="2000" u="sng" dirty="0" smtClean="0"/>
              <a:t>Implicit=BECAUSE</a:t>
            </a:r>
            <a:r>
              <a:rPr lang="en-US" sz="2000" i="1" dirty="0" smtClean="0"/>
              <a:t> </a:t>
            </a:r>
            <a:r>
              <a:rPr lang="en-US" sz="2000" b="1" dirty="0" smtClean="0"/>
              <a:t>High cash positions help buffer a fund when the market falls.   </a:t>
            </a:r>
            <a:r>
              <a:rPr lang="en-US" sz="2000" dirty="0" smtClean="0"/>
              <a:t>(causal)</a:t>
            </a:r>
          </a:p>
          <a:p>
            <a:pPr>
              <a:buFont typeface="+mj-lt"/>
              <a:buAutoNum type="arabicPeriod"/>
            </a:pPr>
            <a:r>
              <a:rPr lang="en-US" sz="2000" i="1" dirty="0" smtClean="0"/>
              <a:t>Jacobs is an international engineering and construction concern</a:t>
            </a:r>
            <a:r>
              <a:rPr lang="en-US" sz="2000" dirty="0" smtClean="0"/>
              <a:t>.  </a:t>
            </a:r>
            <a:r>
              <a:rPr lang="en-US" sz="2000" u="sng" dirty="0" err="1" smtClean="0"/>
              <a:t>NoRel</a:t>
            </a:r>
            <a:r>
              <a:rPr lang="en-US" sz="2000" dirty="0" smtClean="0"/>
              <a:t> </a:t>
            </a:r>
            <a:r>
              <a:rPr lang="en-US" sz="2000" b="1" dirty="0" smtClean="0"/>
              <a:t>Total capital investment at the site could be as much as $400 million, according to Intel.</a:t>
            </a:r>
          </a:p>
          <a:p>
            <a:pPr>
              <a:buFont typeface="+mj-lt"/>
              <a:buAutoNum type="arabicPeriod"/>
            </a:pPr>
            <a:r>
              <a:rPr lang="en-US" sz="2000" i="1" dirty="0" smtClean="0"/>
              <a:t>It was a far safer deal for lenders </a:t>
            </a:r>
            <a:r>
              <a:rPr lang="en-US" sz="2000" u="sng" dirty="0" smtClean="0"/>
              <a:t>since</a:t>
            </a:r>
            <a:r>
              <a:rPr lang="en-US" sz="2000" dirty="0" smtClean="0"/>
              <a:t> </a:t>
            </a:r>
            <a:r>
              <a:rPr lang="en-US" sz="2000" b="1" dirty="0" smtClean="0"/>
              <a:t>NWA had a healthier cash flow and more collateral on hand. </a:t>
            </a:r>
            <a:r>
              <a:rPr lang="en-US" sz="2000" dirty="0" smtClean="0"/>
              <a:t>(causal)</a:t>
            </a:r>
          </a:p>
          <a:p>
            <a:pPr>
              <a:buFont typeface="+mj-lt"/>
              <a:buAutoNum type="arabicPeriod"/>
            </a:pPr>
            <a:r>
              <a:rPr lang="en-US" sz="2000" i="1" dirty="0" smtClean="0"/>
              <a:t>Domestic car sales have plunged 19% </a:t>
            </a:r>
            <a:r>
              <a:rPr lang="en-US" sz="2000" u="sng" dirty="0" smtClean="0"/>
              <a:t>since</a:t>
            </a:r>
            <a:r>
              <a:rPr lang="en-US" sz="2000" dirty="0" smtClean="0"/>
              <a:t> </a:t>
            </a:r>
            <a:r>
              <a:rPr lang="en-US" sz="2000" b="1" dirty="0" smtClean="0"/>
              <a:t>the Big Three ended many of their programs Sept. 30. </a:t>
            </a:r>
            <a:r>
              <a:rPr lang="en-US" sz="2000" dirty="0" smtClean="0"/>
              <a:t>(causal and temporal)</a:t>
            </a:r>
            <a:endParaRPr lang="en-US" sz="2000" dirty="0"/>
          </a:p>
        </p:txBody>
      </p:sp>
    </p:spTree>
    <p:extLst>
      <p:ext uri="{BB962C8B-B14F-4D97-AF65-F5344CB8AC3E}">
        <p14:creationId xmlns:p14="http://schemas.microsoft.com/office/powerpoint/2010/main" xmlns="" val="65575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85000" lnSpcReduction="20000"/>
          </a:bodyPr>
          <a:lstStyle/>
          <a:p>
            <a:r>
              <a:rPr lang="en-US" dirty="0" smtClean="0"/>
              <a:t>Computational Discourse </a:t>
            </a:r>
          </a:p>
          <a:p>
            <a:pPr lvl="2"/>
            <a:r>
              <a:rPr lang="en-US" dirty="0" smtClean="0"/>
              <a:t>Topic and Entity Structures</a:t>
            </a:r>
          </a:p>
          <a:p>
            <a:pPr lvl="2"/>
            <a:r>
              <a:rPr lang="en-US" dirty="0" smtClean="0"/>
              <a:t>Functional structures </a:t>
            </a:r>
          </a:p>
          <a:p>
            <a:pPr lvl="2"/>
            <a:r>
              <a:rPr lang="en-US" dirty="0" smtClean="0"/>
              <a:t>Predicate-argument structures </a:t>
            </a:r>
          </a:p>
          <a:p>
            <a:pPr lvl="2"/>
            <a:r>
              <a:rPr lang="en-US" b="1" dirty="0" smtClean="0"/>
              <a:t>Tree-like structures </a:t>
            </a:r>
          </a:p>
          <a:p>
            <a:r>
              <a:rPr lang="en-US" dirty="0" smtClean="0"/>
              <a:t>Resources</a:t>
            </a:r>
          </a:p>
          <a:p>
            <a:pPr lvl="2"/>
            <a:r>
              <a:rPr lang="en-US" dirty="0" smtClean="0"/>
              <a:t>Corpora </a:t>
            </a:r>
          </a:p>
          <a:p>
            <a:pPr lvl="2"/>
            <a:r>
              <a:rPr lang="en-US" dirty="0" smtClean="0"/>
              <a:t>Software </a:t>
            </a:r>
          </a:p>
          <a:p>
            <a:r>
              <a:rPr lang="en-US" dirty="0" smtClean="0"/>
              <a:t>Evaluation</a:t>
            </a:r>
          </a:p>
          <a:p>
            <a:pPr lvl="2"/>
            <a:r>
              <a:rPr lang="en-US" dirty="0" smtClean="0"/>
              <a:t>Intrinsic versus Extrinsic</a:t>
            </a:r>
          </a:p>
          <a:p>
            <a:pPr lvl="2"/>
            <a:r>
              <a:rPr lang="en-US" dirty="0" smtClean="0"/>
              <a:t>Quantitative Metrics</a:t>
            </a:r>
          </a:p>
          <a:p>
            <a:r>
              <a:rPr lang="en-US" dirty="0" smtClean="0"/>
              <a:t>Educational Case Studies</a:t>
            </a:r>
          </a:p>
          <a:p>
            <a:pPr lvl="2"/>
            <a:r>
              <a:rPr lang="en-US" dirty="0" smtClean="0"/>
              <a:t>Teaching Writing with Diagramming and Peer Review</a:t>
            </a:r>
          </a:p>
          <a:p>
            <a:pPr lvl="2"/>
            <a:r>
              <a:rPr lang="en-US" dirty="0"/>
              <a:t>Automated Writing </a:t>
            </a:r>
            <a:r>
              <a:rPr lang="en-US" dirty="0" smtClean="0"/>
              <a:t>Assessment</a:t>
            </a:r>
          </a:p>
          <a:p>
            <a:r>
              <a:rPr lang="en-US" dirty="0" smtClean="0"/>
              <a:t>Looking Forward</a:t>
            </a:r>
            <a:endParaRPr lang="en-US" dirty="0"/>
          </a:p>
        </p:txBody>
      </p:sp>
    </p:spTree>
    <p:extLst>
      <p:ext uri="{BB962C8B-B14F-4D97-AF65-F5344CB8AC3E}">
        <p14:creationId xmlns:p14="http://schemas.microsoft.com/office/powerpoint/2010/main" xmlns="" val="30599991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Tree-like Structures</a:t>
            </a:r>
            <a:endParaRPr lang="en-US" dirty="0"/>
          </a:p>
        </p:txBody>
      </p:sp>
      <p:sp>
        <p:nvSpPr>
          <p:cNvPr id="3" name="Content Placeholder 2"/>
          <p:cNvSpPr>
            <a:spLocks noGrp="1"/>
          </p:cNvSpPr>
          <p:nvPr>
            <p:ph idx="1"/>
          </p:nvPr>
        </p:nvSpPr>
        <p:spPr/>
        <p:txBody>
          <a:bodyPr/>
          <a:lstStyle/>
          <a:p>
            <a:r>
              <a:rPr lang="en-US" dirty="0" smtClean="0"/>
              <a:t>Discourse structures mainly as trees, although some more complex graph structures</a:t>
            </a:r>
          </a:p>
          <a:p>
            <a:r>
              <a:rPr lang="en-US" dirty="0" smtClean="0"/>
              <a:t>This module focuses only on RST</a:t>
            </a:r>
          </a:p>
          <a:p>
            <a:pPr lvl="1"/>
            <a:r>
              <a:rPr lang="en-US" dirty="0" smtClean="0"/>
              <a:t>associated corpus and parsers</a:t>
            </a:r>
            <a:endParaRPr lang="en-US" dirty="0"/>
          </a:p>
        </p:txBody>
      </p:sp>
    </p:spTree>
    <p:extLst>
      <p:ext uri="{BB962C8B-B14F-4D97-AF65-F5344CB8AC3E}">
        <p14:creationId xmlns:p14="http://schemas.microsoft.com/office/powerpoint/2010/main" xmlns="" val="29025870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94920"/>
            <a:ext cx="7772400" cy="1470025"/>
          </a:xfrm>
        </p:spPr>
        <p:txBody>
          <a:bodyPr>
            <a:normAutofit fontScale="90000"/>
          </a:bodyPr>
          <a:lstStyle/>
          <a:p>
            <a:pPr eaLnBrk="1" hangingPunct="1"/>
            <a:r>
              <a:rPr lang="en-CA" dirty="0">
                <a:latin typeface="Verdana" charset="0"/>
              </a:rPr>
              <a:t>Introduction to RST</a:t>
            </a:r>
            <a:br>
              <a:rPr lang="en-CA" dirty="0">
                <a:latin typeface="Verdana" charset="0"/>
              </a:rPr>
            </a:br>
            <a:r>
              <a:rPr lang="en-CA" dirty="0" smtClean="0">
                <a:latin typeface="Verdana" charset="0"/>
              </a:rPr>
              <a:t>(Rhetorical </a:t>
            </a:r>
            <a:r>
              <a:rPr lang="en-CA" dirty="0">
                <a:latin typeface="Verdana" charset="0"/>
              </a:rPr>
              <a:t>Structure </a:t>
            </a:r>
            <a:r>
              <a:rPr lang="en-CA" dirty="0" smtClean="0">
                <a:latin typeface="Verdana" charset="0"/>
              </a:rPr>
              <a:t>Theory)</a:t>
            </a:r>
            <a:endParaRPr lang="en-CA" dirty="0">
              <a:latin typeface="Verdana" charset="0"/>
            </a:endParaRPr>
          </a:p>
        </p:txBody>
      </p:sp>
      <p:sp>
        <p:nvSpPr>
          <p:cNvPr id="3075" name="Rectangle 3"/>
          <p:cNvSpPr>
            <a:spLocks noGrp="1" noChangeArrowheads="1"/>
          </p:cNvSpPr>
          <p:nvPr>
            <p:ph type="subTitle" idx="1"/>
          </p:nvPr>
        </p:nvSpPr>
        <p:spPr>
          <a:xfrm>
            <a:off x="685799" y="3187783"/>
            <a:ext cx="7843477" cy="2822453"/>
          </a:xfrm>
        </p:spPr>
        <p:txBody>
          <a:bodyPr>
            <a:normAutofit fontScale="92500"/>
          </a:bodyPr>
          <a:lstStyle/>
          <a:p>
            <a:r>
              <a:rPr lang="en-CA" dirty="0">
                <a:latin typeface="Verdana" charset="0"/>
              </a:rPr>
              <a:t>Slides </a:t>
            </a:r>
            <a:r>
              <a:rPr lang="en-CA" dirty="0" smtClean="0">
                <a:latin typeface="Verdana" charset="0"/>
              </a:rPr>
              <a:t>modified from the RST Web site</a:t>
            </a:r>
          </a:p>
          <a:p>
            <a:r>
              <a:rPr lang="en-CA" dirty="0" smtClean="0">
                <a:latin typeface="Verdana" charset="0"/>
              </a:rPr>
              <a:t>http</a:t>
            </a:r>
            <a:r>
              <a:rPr lang="en-CA" dirty="0">
                <a:latin typeface="Verdana" charset="0"/>
              </a:rPr>
              <a:t>://www.sfu.ca/rst/</a:t>
            </a:r>
            <a:endParaRPr lang="en-CA" dirty="0" smtClean="0">
              <a:latin typeface="Verdana" charset="0"/>
            </a:endParaRPr>
          </a:p>
          <a:p>
            <a:pPr eaLnBrk="1" hangingPunct="1"/>
            <a:endParaRPr lang="en-CA" dirty="0">
              <a:latin typeface="Verdana" charset="0"/>
            </a:endParaRPr>
          </a:p>
          <a:p>
            <a:pPr eaLnBrk="1" hangingPunct="1"/>
            <a:r>
              <a:rPr lang="en-CA" dirty="0" err="1" smtClean="0">
                <a:latin typeface="Verdana" charset="0"/>
              </a:rPr>
              <a:t>Maite</a:t>
            </a:r>
            <a:r>
              <a:rPr lang="en-CA" dirty="0" smtClean="0">
                <a:latin typeface="Verdana" charset="0"/>
              </a:rPr>
              <a:t> </a:t>
            </a:r>
            <a:r>
              <a:rPr lang="en-CA" dirty="0" err="1">
                <a:latin typeface="Verdana" charset="0"/>
              </a:rPr>
              <a:t>Taboada</a:t>
            </a:r>
            <a:r>
              <a:rPr lang="en-CA" dirty="0">
                <a:latin typeface="Verdana" charset="0"/>
              </a:rPr>
              <a:t> and Manfred </a:t>
            </a:r>
            <a:r>
              <a:rPr lang="en-CA" dirty="0" err="1">
                <a:latin typeface="Verdana" charset="0"/>
              </a:rPr>
              <a:t>Stede</a:t>
            </a:r>
            <a:endParaRPr lang="en-CA" dirty="0">
              <a:latin typeface="Verdana" charset="0"/>
            </a:endParaRPr>
          </a:p>
          <a:p>
            <a:pPr eaLnBrk="1" hangingPunct="1"/>
            <a:r>
              <a:rPr lang="en-CA" sz="1800" dirty="0" smtClean="0">
                <a:latin typeface="Verdana" charset="0"/>
              </a:rPr>
              <a:t>May </a:t>
            </a:r>
            <a:r>
              <a:rPr lang="en-CA" sz="1800" dirty="0">
                <a:latin typeface="Verdana" charset="0"/>
              </a:rPr>
              <a:t>2009</a:t>
            </a:r>
          </a:p>
        </p:txBody>
      </p:sp>
    </p:spTree>
    <p:extLst>
      <p:ext uri="{BB962C8B-B14F-4D97-AF65-F5344CB8AC3E}">
        <p14:creationId xmlns:p14="http://schemas.microsoft.com/office/powerpoint/2010/main" xmlns="" val="21829149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B2A659-78C9-DB42-A2A5-BE608FB419BB}" type="slidenum">
              <a:rPr lang="en-CA">
                <a:latin typeface="Verdana" charset="0"/>
              </a:rPr>
              <a:pPr eaLnBrk="1" hangingPunct="1"/>
              <a:t>57</a:t>
            </a:fld>
            <a:endParaRPr lang="en-CA">
              <a:latin typeface="Verdana" charset="0"/>
            </a:endParaRPr>
          </a:p>
        </p:txBody>
      </p:sp>
      <p:sp>
        <p:nvSpPr>
          <p:cNvPr id="5123" name="Rectangle 2"/>
          <p:cNvSpPr>
            <a:spLocks noGrp="1" noChangeArrowheads="1"/>
          </p:cNvSpPr>
          <p:nvPr>
            <p:ph type="title"/>
          </p:nvPr>
        </p:nvSpPr>
        <p:spPr/>
        <p:txBody>
          <a:bodyPr/>
          <a:lstStyle/>
          <a:p>
            <a:pPr eaLnBrk="1" hangingPunct="1"/>
            <a:r>
              <a:rPr lang="en-CA">
                <a:latin typeface="Verdana" charset="0"/>
              </a:rPr>
              <a:t>Rhetorical Structure Theory</a:t>
            </a:r>
          </a:p>
        </p:txBody>
      </p:sp>
      <p:sp>
        <p:nvSpPr>
          <p:cNvPr id="5124" name="Rectangle 3"/>
          <p:cNvSpPr>
            <a:spLocks noGrp="1" noChangeArrowheads="1"/>
          </p:cNvSpPr>
          <p:nvPr>
            <p:ph type="body" idx="1"/>
          </p:nvPr>
        </p:nvSpPr>
        <p:spPr>
          <a:xfrm>
            <a:off x="336884" y="1600200"/>
            <a:ext cx="8349916" cy="4756150"/>
          </a:xfrm>
        </p:spPr>
        <p:txBody>
          <a:bodyPr>
            <a:normAutofit/>
          </a:bodyPr>
          <a:lstStyle/>
          <a:p>
            <a:pPr eaLnBrk="1" hangingPunct="1">
              <a:lnSpc>
                <a:spcPct val="90000"/>
              </a:lnSpc>
            </a:pPr>
            <a:r>
              <a:rPr lang="en-CA" sz="2000" dirty="0">
                <a:latin typeface="Verdana" charset="0"/>
              </a:rPr>
              <a:t>Created as part of a project on Natural Language Generation at the Information Sciences Institute (</a:t>
            </a:r>
            <a:r>
              <a:rPr lang="en-CA" sz="2000" dirty="0">
                <a:latin typeface="Verdana" charset="0"/>
                <a:hlinkClick r:id="rId2"/>
              </a:rPr>
              <a:t>www.isi.edu</a:t>
            </a:r>
            <a:r>
              <a:rPr lang="en-CA" sz="2000" dirty="0" smtClean="0">
                <a:latin typeface="Verdana" charset="0"/>
              </a:rPr>
              <a:t>)</a:t>
            </a:r>
          </a:p>
          <a:p>
            <a:pPr eaLnBrk="1" hangingPunct="1">
              <a:lnSpc>
                <a:spcPct val="90000"/>
              </a:lnSpc>
            </a:pPr>
            <a:endParaRPr lang="en-CA" sz="2000" dirty="0">
              <a:latin typeface="Verdana" charset="0"/>
            </a:endParaRPr>
          </a:p>
          <a:p>
            <a:pPr eaLnBrk="1" hangingPunct="1">
              <a:lnSpc>
                <a:spcPct val="90000"/>
              </a:lnSpc>
            </a:pPr>
            <a:r>
              <a:rPr lang="en-CA" sz="2000" dirty="0">
                <a:latin typeface="Verdana" charset="0"/>
              </a:rPr>
              <a:t>Central publication</a:t>
            </a:r>
          </a:p>
          <a:p>
            <a:pPr lvl="1" eaLnBrk="1" hangingPunct="1">
              <a:lnSpc>
                <a:spcPct val="90000"/>
              </a:lnSpc>
            </a:pPr>
            <a:r>
              <a:rPr lang="en-US" sz="1800" dirty="0">
                <a:latin typeface="Verdana" charset="0"/>
              </a:rPr>
              <a:t>Mann, William C. and Sandra A. Thompson. (1988). Rhetorical Structure Theory: Toward a functional theory of text organization. </a:t>
            </a:r>
            <a:r>
              <a:rPr lang="en-US" sz="1800" i="1" dirty="0">
                <a:latin typeface="Verdana" charset="0"/>
              </a:rPr>
              <a:t>Text, 8</a:t>
            </a:r>
            <a:r>
              <a:rPr lang="en-US" sz="1800" dirty="0">
                <a:latin typeface="Verdana" charset="0"/>
              </a:rPr>
              <a:t> (3), 243-281</a:t>
            </a:r>
            <a:r>
              <a:rPr lang="en-US" sz="1800" dirty="0" smtClean="0">
                <a:latin typeface="Verdana" charset="0"/>
              </a:rPr>
              <a:t>.</a:t>
            </a:r>
          </a:p>
          <a:p>
            <a:pPr lvl="1" eaLnBrk="1" hangingPunct="1">
              <a:lnSpc>
                <a:spcPct val="90000"/>
              </a:lnSpc>
            </a:pPr>
            <a:endParaRPr lang="en-CA" sz="1800" dirty="0">
              <a:latin typeface="Verdana" charset="0"/>
            </a:endParaRPr>
          </a:p>
          <a:p>
            <a:pPr eaLnBrk="1" hangingPunct="1">
              <a:lnSpc>
                <a:spcPct val="90000"/>
              </a:lnSpc>
            </a:pPr>
            <a:r>
              <a:rPr lang="en-CA" sz="2000" dirty="0" smtClean="0">
                <a:latin typeface="Verdana" charset="0"/>
              </a:rPr>
              <a:t>More recent </a:t>
            </a:r>
            <a:r>
              <a:rPr lang="en-CA" sz="2000" dirty="0">
                <a:latin typeface="Verdana" charset="0"/>
              </a:rPr>
              <a:t>overview</a:t>
            </a:r>
          </a:p>
          <a:p>
            <a:pPr lvl="1" eaLnBrk="1" hangingPunct="1">
              <a:lnSpc>
                <a:spcPct val="90000"/>
              </a:lnSpc>
            </a:pPr>
            <a:r>
              <a:rPr lang="en-US" sz="1800" dirty="0" err="1">
                <a:latin typeface="Verdana" charset="0"/>
              </a:rPr>
              <a:t>Taboada</a:t>
            </a:r>
            <a:r>
              <a:rPr lang="en-US" sz="1800" dirty="0">
                <a:latin typeface="Verdana" charset="0"/>
              </a:rPr>
              <a:t>, </a:t>
            </a:r>
            <a:r>
              <a:rPr lang="en-US" sz="1800" dirty="0" err="1">
                <a:latin typeface="Verdana" charset="0"/>
              </a:rPr>
              <a:t>Maite</a:t>
            </a:r>
            <a:r>
              <a:rPr lang="en-US" sz="1800" dirty="0">
                <a:latin typeface="Verdana" charset="0"/>
              </a:rPr>
              <a:t> and William C. Mann. (2006). Rhetorical Structure Theory: Looking back and moving ahead. </a:t>
            </a:r>
            <a:r>
              <a:rPr lang="en-US" sz="1800" i="1" dirty="0">
                <a:latin typeface="Verdana" charset="0"/>
              </a:rPr>
              <a:t>Discourse Studies, 8</a:t>
            </a:r>
            <a:r>
              <a:rPr lang="en-US" sz="1800" dirty="0">
                <a:latin typeface="Verdana" charset="0"/>
              </a:rPr>
              <a:t> (3), 423-459</a:t>
            </a:r>
            <a:r>
              <a:rPr lang="en-US" sz="1800" dirty="0" smtClean="0">
                <a:latin typeface="Verdana" charset="0"/>
              </a:rPr>
              <a:t>.</a:t>
            </a:r>
          </a:p>
          <a:p>
            <a:pPr lvl="1" eaLnBrk="1" hangingPunct="1">
              <a:lnSpc>
                <a:spcPct val="90000"/>
              </a:lnSpc>
            </a:pPr>
            <a:endParaRPr lang="en-CA" sz="1800" dirty="0">
              <a:latin typeface="Verdana" charset="0"/>
            </a:endParaRPr>
          </a:p>
          <a:p>
            <a:pPr eaLnBrk="1" hangingPunct="1">
              <a:lnSpc>
                <a:spcPct val="90000"/>
              </a:lnSpc>
            </a:pPr>
            <a:r>
              <a:rPr lang="en-CA" sz="2000" dirty="0">
                <a:latin typeface="Verdana" charset="0"/>
              </a:rPr>
              <a:t>For many more publications and applications, visit the bibliography on the RST web site</a:t>
            </a:r>
          </a:p>
          <a:p>
            <a:pPr eaLnBrk="1" hangingPunct="1">
              <a:lnSpc>
                <a:spcPct val="90000"/>
              </a:lnSpc>
            </a:pPr>
            <a:endParaRPr lang="en-CA" sz="2000" dirty="0">
              <a:latin typeface="Verdana" charset="0"/>
            </a:endParaRPr>
          </a:p>
        </p:txBody>
      </p:sp>
    </p:spTree>
    <p:extLst>
      <p:ext uri="{BB962C8B-B14F-4D97-AF65-F5344CB8AC3E}">
        <p14:creationId xmlns:p14="http://schemas.microsoft.com/office/powerpoint/2010/main" xmlns="" val="11362401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A9DEF0A-D99B-9349-B489-66DBFAAFDDC2}" type="slidenum">
              <a:rPr lang="en-CA">
                <a:latin typeface="Verdana" charset="0"/>
              </a:rPr>
              <a:pPr eaLnBrk="1" hangingPunct="1"/>
              <a:t>58</a:t>
            </a:fld>
            <a:endParaRPr lang="en-CA">
              <a:latin typeface="Verdana" charset="0"/>
            </a:endParaRPr>
          </a:p>
        </p:txBody>
      </p:sp>
      <p:sp>
        <p:nvSpPr>
          <p:cNvPr id="6147" name="Rectangle 2"/>
          <p:cNvSpPr>
            <a:spLocks noGrp="1" noChangeArrowheads="1"/>
          </p:cNvSpPr>
          <p:nvPr>
            <p:ph type="title"/>
          </p:nvPr>
        </p:nvSpPr>
        <p:spPr/>
        <p:txBody>
          <a:bodyPr/>
          <a:lstStyle/>
          <a:p>
            <a:pPr eaLnBrk="1" hangingPunct="1"/>
            <a:r>
              <a:rPr lang="en-CA">
                <a:latin typeface="Verdana" charset="0"/>
              </a:rPr>
              <a:t>Principles</a:t>
            </a:r>
          </a:p>
        </p:txBody>
      </p:sp>
      <p:sp>
        <p:nvSpPr>
          <p:cNvPr id="6148" name="Rectangle 3"/>
          <p:cNvSpPr>
            <a:spLocks noGrp="1" noChangeArrowheads="1"/>
          </p:cNvSpPr>
          <p:nvPr>
            <p:ph type="body" idx="1"/>
          </p:nvPr>
        </p:nvSpPr>
        <p:spPr/>
        <p:txBody>
          <a:bodyPr/>
          <a:lstStyle/>
          <a:p>
            <a:pPr eaLnBrk="1" hangingPunct="1"/>
            <a:r>
              <a:rPr lang="en-CA" sz="2000" dirty="0">
                <a:latin typeface="Verdana" charset="0"/>
              </a:rPr>
              <a:t>Coherent texts consist of minimal units, which are linked to each other, recursively, through rhetorical relations</a:t>
            </a:r>
          </a:p>
          <a:p>
            <a:pPr lvl="1" eaLnBrk="1" hangingPunct="1"/>
            <a:r>
              <a:rPr lang="en-CA" sz="1800" dirty="0">
                <a:latin typeface="Verdana" charset="0"/>
              </a:rPr>
              <a:t>Rhetorical relations also known, in other theories, as coherence or discourse </a:t>
            </a:r>
            <a:r>
              <a:rPr lang="en-CA" sz="1800" dirty="0" smtClean="0">
                <a:latin typeface="Verdana" charset="0"/>
              </a:rPr>
              <a:t>relations</a:t>
            </a:r>
          </a:p>
          <a:p>
            <a:pPr lvl="1" eaLnBrk="1" hangingPunct="1"/>
            <a:endParaRPr lang="en-CA" sz="1800" dirty="0">
              <a:latin typeface="Verdana" charset="0"/>
            </a:endParaRPr>
          </a:p>
          <a:p>
            <a:pPr eaLnBrk="1" hangingPunct="1"/>
            <a:r>
              <a:rPr lang="en-CA" sz="2000" dirty="0">
                <a:latin typeface="Verdana" charset="0"/>
              </a:rPr>
              <a:t>Coherent texts do not show gaps or non-sequiturs</a:t>
            </a:r>
          </a:p>
          <a:p>
            <a:pPr lvl="1" eaLnBrk="1" hangingPunct="1"/>
            <a:r>
              <a:rPr lang="en-CA" sz="1800" dirty="0">
                <a:latin typeface="Verdana" charset="0"/>
              </a:rPr>
              <a:t>Therefore, there must be some relation holding among the different parts of the text</a:t>
            </a:r>
          </a:p>
          <a:p>
            <a:pPr eaLnBrk="1" hangingPunct="1"/>
            <a:endParaRPr lang="en-CA" sz="2000" dirty="0">
              <a:latin typeface="Verdana" charset="0"/>
            </a:endParaRPr>
          </a:p>
        </p:txBody>
      </p:sp>
    </p:spTree>
    <p:extLst>
      <p:ext uri="{BB962C8B-B14F-4D97-AF65-F5344CB8AC3E}">
        <p14:creationId xmlns:p14="http://schemas.microsoft.com/office/powerpoint/2010/main" xmlns="" val="22650327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AC0234A-D05F-E845-AF2C-C7A350AAC5D3}" type="slidenum">
              <a:rPr lang="en-CA">
                <a:latin typeface="Verdana" charset="0"/>
              </a:rPr>
              <a:pPr eaLnBrk="1" hangingPunct="1"/>
              <a:t>59</a:t>
            </a:fld>
            <a:endParaRPr lang="en-CA">
              <a:latin typeface="Verdana" charset="0"/>
            </a:endParaRPr>
          </a:p>
        </p:txBody>
      </p:sp>
      <p:sp>
        <p:nvSpPr>
          <p:cNvPr id="7171" name="Rectangle 2"/>
          <p:cNvSpPr>
            <a:spLocks noGrp="1" noChangeArrowheads="1"/>
          </p:cNvSpPr>
          <p:nvPr>
            <p:ph type="title"/>
          </p:nvPr>
        </p:nvSpPr>
        <p:spPr/>
        <p:txBody>
          <a:bodyPr/>
          <a:lstStyle/>
          <a:p>
            <a:pPr eaLnBrk="1" hangingPunct="1"/>
            <a:r>
              <a:rPr lang="en-CA">
                <a:latin typeface="Verdana" charset="0"/>
              </a:rPr>
              <a:t>Components</a:t>
            </a:r>
          </a:p>
        </p:txBody>
      </p:sp>
      <p:sp>
        <p:nvSpPr>
          <p:cNvPr id="7172" name="Rectangle 3"/>
          <p:cNvSpPr>
            <a:spLocks noGrp="1" noChangeArrowheads="1"/>
          </p:cNvSpPr>
          <p:nvPr>
            <p:ph type="body" idx="1"/>
          </p:nvPr>
        </p:nvSpPr>
        <p:spPr>
          <a:xfrm>
            <a:off x="96253" y="1600200"/>
            <a:ext cx="8590547" cy="4525963"/>
          </a:xfrm>
        </p:spPr>
        <p:txBody>
          <a:bodyPr>
            <a:normAutofit fontScale="70000" lnSpcReduction="20000"/>
          </a:bodyPr>
          <a:lstStyle/>
          <a:p>
            <a:pPr eaLnBrk="1" hangingPunct="1"/>
            <a:r>
              <a:rPr lang="en-CA" dirty="0">
                <a:latin typeface="Verdana" charset="0"/>
              </a:rPr>
              <a:t>Units of discourse</a:t>
            </a:r>
          </a:p>
          <a:p>
            <a:pPr lvl="1" eaLnBrk="1" hangingPunct="1"/>
            <a:r>
              <a:rPr lang="en-CA" dirty="0">
                <a:latin typeface="Verdana" charset="0"/>
              </a:rPr>
              <a:t>Texts can be segmented into minimal units, or </a:t>
            </a:r>
            <a:r>
              <a:rPr lang="en-CA" dirty="0" smtClean="0">
                <a:latin typeface="Verdana" charset="0"/>
              </a:rPr>
              <a:t>spans</a:t>
            </a:r>
          </a:p>
          <a:p>
            <a:pPr lvl="1" eaLnBrk="1" hangingPunct="1"/>
            <a:endParaRPr lang="en-CA" dirty="0">
              <a:latin typeface="Verdana" charset="0"/>
            </a:endParaRPr>
          </a:p>
          <a:p>
            <a:pPr eaLnBrk="1" hangingPunct="1"/>
            <a:r>
              <a:rPr lang="en-CA" dirty="0" err="1">
                <a:latin typeface="Verdana" charset="0"/>
              </a:rPr>
              <a:t>Nuclearity</a:t>
            </a:r>
            <a:endParaRPr lang="en-CA" dirty="0">
              <a:latin typeface="Verdana" charset="0"/>
            </a:endParaRPr>
          </a:p>
          <a:p>
            <a:pPr lvl="1" eaLnBrk="1" hangingPunct="1"/>
            <a:r>
              <a:rPr lang="en-CA" dirty="0">
                <a:latin typeface="Verdana" charset="0"/>
              </a:rPr>
              <a:t>Some spans are more central to the text’s purpose (nuclei), whereas others are secondary (satellites)</a:t>
            </a:r>
          </a:p>
          <a:p>
            <a:pPr lvl="1" eaLnBrk="1" hangingPunct="1"/>
            <a:r>
              <a:rPr lang="en-CA" dirty="0" smtClean="0">
                <a:latin typeface="Verdana" charset="0"/>
              </a:rPr>
              <a:t>Based on hypotactic and paratactic relations in language</a:t>
            </a:r>
          </a:p>
          <a:p>
            <a:pPr lvl="1" eaLnBrk="1" hangingPunct="1"/>
            <a:endParaRPr lang="en-CA" b="1" dirty="0">
              <a:latin typeface="Verdana" charset="0"/>
            </a:endParaRPr>
          </a:p>
          <a:p>
            <a:pPr eaLnBrk="1" hangingPunct="1"/>
            <a:r>
              <a:rPr lang="en-CA" dirty="0">
                <a:latin typeface="Verdana" charset="0"/>
              </a:rPr>
              <a:t>Relations among spans</a:t>
            </a:r>
          </a:p>
          <a:p>
            <a:pPr lvl="1" eaLnBrk="1" hangingPunct="1"/>
            <a:r>
              <a:rPr lang="en-CA" dirty="0">
                <a:latin typeface="Verdana" charset="0"/>
              </a:rPr>
              <a:t>Spans are joined into discourse </a:t>
            </a:r>
            <a:r>
              <a:rPr lang="en-CA" dirty="0" smtClean="0">
                <a:latin typeface="Verdana" charset="0"/>
              </a:rPr>
              <a:t>relations</a:t>
            </a:r>
          </a:p>
          <a:p>
            <a:pPr lvl="1" eaLnBrk="1" hangingPunct="1"/>
            <a:endParaRPr lang="en-CA" dirty="0">
              <a:latin typeface="Verdana" charset="0"/>
            </a:endParaRPr>
          </a:p>
          <a:p>
            <a:pPr eaLnBrk="1" hangingPunct="1"/>
            <a:r>
              <a:rPr lang="en-CA" dirty="0">
                <a:latin typeface="Verdana" charset="0"/>
              </a:rPr>
              <a:t>Hierarchy/recursion</a:t>
            </a:r>
          </a:p>
          <a:p>
            <a:pPr lvl="1" eaLnBrk="1" hangingPunct="1"/>
            <a:r>
              <a:rPr lang="en-CA" dirty="0">
                <a:latin typeface="Verdana" charset="0"/>
              </a:rPr>
              <a:t>Spans that are in a </a:t>
            </a:r>
            <a:r>
              <a:rPr lang="en-CA" dirty="0" smtClean="0">
                <a:latin typeface="Verdana" charset="0"/>
              </a:rPr>
              <a:t>relation </a:t>
            </a:r>
            <a:r>
              <a:rPr lang="en-CA" dirty="0">
                <a:latin typeface="Verdana" charset="0"/>
              </a:rPr>
              <a:t>may enter into new relations</a:t>
            </a:r>
          </a:p>
        </p:txBody>
      </p:sp>
    </p:spTree>
    <p:extLst>
      <p:ext uri="{BB962C8B-B14F-4D97-AF65-F5344CB8AC3E}">
        <p14:creationId xmlns:p14="http://schemas.microsoft.com/office/powerpoint/2010/main" xmlns="" val="2119858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50219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a:t>Speech and Language Processing for Education</a:t>
            </a:r>
          </a:p>
        </p:txBody>
      </p:sp>
      <p:sp>
        <p:nvSpPr>
          <p:cNvPr id="4105" name="Text Box 9"/>
          <p:cNvSpPr txBox="1">
            <a:spLocks noChangeArrowheads="1"/>
          </p:cNvSpPr>
          <p:nvPr/>
        </p:nvSpPr>
        <p:spPr bwMode="auto">
          <a:xfrm>
            <a:off x="5661773" y="2667000"/>
            <a:ext cx="350149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Rectangle 25"/>
          <p:cNvSpPr/>
          <p:nvPr/>
        </p:nvSpPr>
        <p:spPr>
          <a:xfrm>
            <a:off x="3202792" y="3402938"/>
            <a:ext cx="2458981" cy="461665"/>
          </a:xfrm>
          <a:prstGeom prst="rect">
            <a:avLst/>
          </a:prstGeom>
        </p:spPr>
        <p:txBody>
          <a:bodyPr wrap="square">
            <a:spAutoFit/>
          </a:bodyPr>
          <a:lstStyle/>
          <a:p>
            <a:pPr algn="ctr"/>
            <a:r>
              <a:rPr lang="en-US" sz="2400" b="1" i="1" dirty="0" smtClean="0">
                <a:solidFill>
                  <a:srgbClr val="FF0000"/>
                </a:solidFill>
                <a:latin typeface="Times New Roman" pitchFamily="18" charset="0"/>
                <a:cs typeface="Times New Roman" pitchFamily="18" charset="0"/>
              </a:rPr>
              <a:t>Peer Feedback</a:t>
            </a:r>
          </a:p>
        </p:txBody>
      </p:sp>
      <p:sp>
        <p:nvSpPr>
          <p:cNvPr id="3" name="Rectangle 2"/>
          <p:cNvSpPr/>
          <p:nvPr/>
        </p:nvSpPr>
        <p:spPr>
          <a:xfrm>
            <a:off x="6044318" y="3402938"/>
            <a:ext cx="3118950" cy="461665"/>
          </a:xfrm>
          <a:prstGeom prst="rect">
            <a:avLst/>
          </a:prstGeom>
        </p:spPr>
        <p:txBody>
          <a:bodyPr wrap="square">
            <a:spAutoFit/>
          </a:bodyPr>
          <a:lstStyle/>
          <a:p>
            <a:pPr algn="ctr"/>
            <a:r>
              <a:rPr lang="en-US" sz="2400" b="1" i="1" dirty="0" smtClean="0">
                <a:solidFill>
                  <a:srgbClr val="FF0000"/>
                </a:solidFill>
                <a:latin typeface="Times New Roman" pitchFamily="18" charset="0"/>
                <a:cs typeface="Times New Roman" pitchFamily="18" charset="0"/>
              </a:rPr>
              <a:t>Student Reflections</a:t>
            </a:r>
            <a:endParaRPr lang="en-US" sz="2400" b="1" i="1" dirty="0">
              <a:solidFill>
                <a:srgbClr val="FF0000"/>
              </a:solidFill>
              <a:latin typeface="Times New Roman" pitchFamily="18" charset="0"/>
              <a:cs typeface="Times New Roman" pitchFamily="18" charset="0"/>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25762" y="4236465"/>
            <a:ext cx="3818555" cy="23123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11" descr="CourseMIRROR.png"/>
          <p:cNvPicPr>
            <a:picLocks noChangeAspect="1"/>
          </p:cNvPicPr>
          <p:nvPr/>
        </p:nvPicPr>
        <p:blipFill>
          <a:blip r:embed="rId3"/>
          <a:stretch>
            <a:fillRect/>
          </a:stretch>
        </p:blipFill>
        <p:spPr>
          <a:xfrm>
            <a:off x="6618463" y="3625702"/>
            <a:ext cx="2068337" cy="3499067"/>
          </a:xfrm>
          <a:prstGeom prst="rect">
            <a:avLst/>
          </a:prstGeom>
        </p:spPr>
      </p:pic>
    </p:spTree>
    <p:extLst>
      <p:ext uri="{BB962C8B-B14F-4D97-AF65-F5344CB8AC3E}">
        <p14:creationId xmlns:p14="http://schemas.microsoft.com/office/powerpoint/2010/main" xmlns="" val="2067202472"/>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C1DA7C6-6E24-E649-A714-63F117E96A4A}" type="slidenum">
              <a:rPr lang="en-CA">
                <a:latin typeface="Verdana" charset="0"/>
              </a:rPr>
              <a:pPr eaLnBrk="1" hangingPunct="1"/>
              <a:t>60</a:t>
            </a:fld>
            <a:endParaRPr lang="en-CA">
              <a:latin typeface="Verdana" charset="0"/>
            </a:endParaRPr>
          </a:p>
        </p:txBody>
      </p:sp>
      <p:sp>
        <p:nvSpPr>
          <p:cNvPr id="8195" name="Rectangle 2"/>
          <p:cNvSpPr>
            <a:spLocks noGrp="1" noChangeArrowheads="1"/>
          </p:cNvSpPr>
          <p:nvPr>
            <p:ph type="title"/>
          </p:nvPr>
        </p:nvSpPr>
        <p:spPr/>
        <p:txBody>
          <a:bodyPr/>
          <a:lstStyle/>
          <a:p>
            <a:pPr eaLnBrk="1" hangingPunct="1"/>
            <a:r>
              <a:rPr lang="en-CA" sz="4000">
                <a:latin typeface="Verdana" charset="0"/>
              </a:rPr>
              <a:t>Paratactic (coordinate)</a:t>
            </a:r>
          </a:p>
        </p:txBody>
      </p:sp>
      <p:sp>
        <p:nvSpPr>
          <p:cNvPr id="8196" name="Rectangle 8"/>
          <p:cNvSpPr>
            <a:spLocks noChangeArrowheads="1"/>
          </p:cNvSpPr>
          <p:nvPr/>
        </p:nvSpPr>
        <p:spPr bwMode="auto">
          <a:xfrm>
            <a:off x="395288" y="1196975"/>
            <a:ext cx="8569325" cy="79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2096F8"/>
              </a:buClr>
              <a:buFontTx/>
              <a:buChar char="•"/>
            </a:pPr>
            <a:r>
              <a:rPr lang="en-CA" sz="2400">
                <a:latin typeface="Verdana" charset="0"/>
              </a:rPr>
              <a:t>At the sub-sentential level (traditional coordinated clauses)</a:t>
            </a:r>
          </a:p>
          <a:p>
            <a:pPr marL="742950" lvl="1" indent="-285750">
              <a:lnSpc>
                <a:spcPct val="90000"/>
              </a:lnSpc>
              <a:spcBef>
                <a:spcPct val="20000"/>
              </a:spcBef>
              <a:buClr>
                <a:srgbClr val="F6C700"/>
              </a:buClr>
              <a:buFont typeface="Wingdings" charset="0"/>
              <a:buChar char="§"/>
            </a:pPr>
            <a:r>
              <a:rPr lang="en-CA" sz="2000">
                <a:latin typeface="Verdana" charset="0"/>
              </a:rPr>
              <a:t>Peel oranges, and slice crosswise.</a:t>
            </a:r>
          </a:p>
        </p:txBody>
      </p:sp>
      <p:sp>
        <p:nvSpPr>
          <p:cNvPr id="8197" name="Rectangle 9"/>
          <p:cNvSpPr>
            <a:spLocks noChangeArrowheads="1"/>
          </p:cNvSpPr>
          <p:nvPr/>
        </p:nvSpPr>
        <p:spPr bwMode="auto">
          <a:xfrm>
            <a:off x="395288" y="3573463"/>
            <a:ext cx="8229600" cy="1223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rgbClr val="2096F8"/>
              </a:buClr>
              <a:buFontTx/>
              <a:buChar char="•"/>
            </a:pPr>
            <a:r>
              <a:rPr lang="en-CA" sz="2400">
                <a:latin typeface="Verdana" charset="0"/>
              </a:rPr>
              <a:t>But also across sentences</a:t>
            </a:r>
          </a:p>
          <a:p>
            <a:pPr marL="742950" lvl="1" indent="-285750">
              <a:spcBef>
                <a:spcPct val="20000"/>
              </a:spcBef>
              <a:buClr>
                <a:srgbClr val="F6C700"/>
              </a:buClr>
              <a:buFont typeface="Wingdings" charset="0"/>
              <a:buChar char="§"/>
            </a:pPr>
            <a:r>
              <a:rPr lang="en-CA" sz="2000">
                <a:latin typeface="Verdana" charset="0"/>
              </a:rPr>
              <a:t>1. Peel oranges, 2. and slice crosswise. 3. Arrange in a bowl 4. and sprinkle with rum and coconut. 5. Chill until ready to serve.</a:t>
            </a:r>
          </a:p>
        </p:txBody>
      </p:sp>
      <p:pic>
        <p:nvPicPr>
          <p:cNvPr id="8198" name="Picture 1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8888" y="4941888"/>
            <a:ext cx="6337300" cy="153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8199" name="Picture 1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86113" y="2349500"/>
            <a:ext cx="2482850" cy="1281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 val="18247091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FCAE147-00B6-2D48-8ADC-34811F7E1DFA}" type="slidenum">
              <a:rPr lang="en-CA">
                <a:latin typeface="Verdana" charset="0"/>
              </a:rPr>
              <a:pPr eaLnBrk="1" hangingPunct="1"/>
              <a:t>61</a:t>
            </a:fld>
            <a:endParaRPr lang="en-CA">
              <a:latin typeface="Verdana" charset="0"/>
            </a:endParaRPr>
          </a:p>
        </p:txBody>
      </p:sp>
      <p:sp>
        <p:nvSpPr>
          <p:cNvPr id="9219" name="Rectangle 2"/>
          <p:cNvSpPr>
            <a:spLocks noGrp="1" noChangeArrowheads="1"/>
          </p:cNvSpPr>
          <p:nvPr>
            <p:ph type="title"/>
          </p:nvPr>
        </p:nvSpPr>
        <p:spPr/>
        <p:txBody>
          <a:bodyPr/>
          <a:lstStyle/>
          <a:p>
            <a:pPr eaLnBrk="1" hangingPunct="1"/>
            <a:r>
              <a:rPr lang="en-CA" sz="4000">
                <a:latin typeface="Verdana" charset="0"/>
              </a:rPr>
              <a:t>Hypotactic (subordinate)</a:t>
            </a:r>
          </a:p>
        </p:txBody>
      </p:sp>
      <p:sp>
        <p:nvSpPr>
          <p:cNvPr id="9220" name="Rectangle 3"/>
          <p:cNvSpPr>
            <a:spLocks noGrp="1" noChangeArrowheads="1"/>
          </p:cNvSpPr>
          <p:nvPr>
            <p:ph type="body" idx="1"/>
          </p:nvPr>
        </p:nvSpPr>
        <p:spPr>
          <a:xfrm>
            <a:off x="395288" y="1628775"/>
            <a:ext cx="3898900" cy="4464050"/>
          </a:xfrm>
        </p:spPr>
        <p:txBody>
          <a:bodyPr/>
          <a:lstStyle/>
          <a:p>
            <a:pPr eaLnBrk="1" hangingPunct="1"/>
            <a:r>
              <a:rPr lang="en-CA" sz="2000">
                <a:latin typeface="Verdana" charset="0"/>
              </a:rPr>
              <a:t>Sub-sentential Concession relation</a:t>
            </a:r>
          </a:p>
          <a:p>
            <a:pPr eaLnBrk="1" hangingPunct="1"/>
            <a:endParaRPr lang="en-CA" sz="2000">
              <a:latin typeface="Verdana" charset="0"/>
            </a:endParaRPr>
          </a:p>
          <a:p>
            <a:pPr eaLnBrk="1" hangingPunct="1"/>
            <a:endParaRPr lang="en-CA" sz="2000">
              <a:latin typeface="Verdana" charset="0"/>
            </a:endParaRPr>
          </a:p>
          <a:p>
            <a:pPr eaLnBrk="1" hangingPunct="1"/>
            <a:endParaRPr lang="en-CA" sz="2000">
              <a:latin typeface="Verdana" charset="0"/>
            </a:endParaRPr>
          </a:p>
          <a:p>
            <a:pPr eaLnBrk="1" hangingPunct="1"/>
            <a:r>
              <a:rPr lang="en-CA" sz="2000">
                <a:latin typeface="Verdana" charset="0"/>
              </a:rPr>
              <a:t>Concession across sentences</a:t>
            </a:r>
          </a:p>
          <a:p>
            <a:pPr lvl="1" eaLnBrk="1" hangingPunct="1"/>
            <a:r>
              <a:rPr lang="en-CA" sz="1800">
                <a:latin typeface="Verdana" charset="0"/>
              </a:rPr>
              <a:t>Nucleus (spans 2-3) made up of two spans in an Antithesis relation</a:t>
            </a: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48263" y="1412875"/>
            <a:ext cx="2525712" cy="167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3438" y="3481388"/>
            <a:ext cx="3806825"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 val="9489911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7068FBE-E9C7-6B4C-ADFB-DAC5731D7083}" type="slidenum">
              <a:rPr lang="en-CA">
                <a:latin typeface="Verdana" charset="0"/>
              </a:rPr>
              <a:pPr eaLnBrk="1" hangingPunct="1"/>
              <a:t>62</a:t>
            </a:fld>
            <a:endParaRPr lang="en-CA">
              <a:latin typeface="Verdana" charset="0"/>
            </a:endParaRPr>
          </a:p>
        </p:txBody>
      </p:sp>
      <p:sp>
        <p:nvSpPr>
          <p:cNvPr id="10243" name="Rectangle 2"/>
          <p:cNvSpPr>
            <a:spLocks noGrp="1" noChangeArrowheads="1"/>
          </p:cNvSpPr>
          <p:nvPr>
            <p:ph type="title"/>
          </p:nvPr>
        </p:nvSpPr>
        <p:spPr/>
        <p:txBody>
          <a:bodyPr/>
          <a:lstStyle/>
          <a:p>
            <a:pPr eaLnBrk="1" hangingPunct="1"/>
            <a:r>
              <a:rPr lang="en-CA" sz="4000" dirty="0">
                <a:latin typeface="Verdana" charset="0"/>
              </a:rPr>
              <a:t>Relations</a:t>
            </a:r>
          </a:p>
        </p:txBody>
      </p:sp>
      <p:sp>
        <p:nvSpPr>
          <p:cNvPr id="10244" name="Rectangle 3"/>
          <p:cNvSpPr>
            <a:spLocks noGrp="1" noChangeArrowheads="1"/>
          </p:cNvSpPr>
          <p:nvPr>
            <p:ph type="body" idx="1"/>
          </p:nvPr>
        </p:nvSpPr>
        <p:spPr>
          <a:xfrm>
            <a:off x="0" y="1417639"/>
            <a:ext cx="9143999" cy="5139572"/>
          </a:xfrm>
        </p:spPr>
        <p:txBody>
          <a:bodyPr>
            <a:normAutofit/>
          </a:bodyPr>
          <a:lstStyle/>
          <a:p>
            <a:pPr eaLnBrk="1" hangingPunct="1"/>
            <a:r>
              <a:rPr lang="en-CA" sz="2800" dirty="0" smtClean="0">
                <a:latin typeface="Verdana" charset="0"/>
              </a:rPr>
              <a:t>Hold between 2 non-overlapping </a:t>
            </a:r>
            <a:r>
              <a:rPr lang="en-CA" sz="2800" dirty="0">
                <a:latin typeface="Verdana" charset="0"/>
              </a:rPr>
              <a:t>text </a:t>
            </a:r>
            <a:r>
              <a:rPr lang="en-CA" sz="2800" dirty="0" smtClean="0">
                <a:latin typeface="Verdana" charset="0"/>
              </a:rPr>
              <a:t>spans</a:t>
            </a:r>
          </a:p>
          <a:p>
            <a:pPr eaLnBrk="1" hangingPunct="1"/>
            <a:endParaRPr lang="en-CA" sz="2800" dirty="0">
              <a:latin typeface="Verdana" charset="0"/>
            </a:endParaRPr>
          </a:p>
          <a:p>
            <a:pPr eaLnBrk="1" hangingPunct="1"/>
            <a:r>
              <a:rPr lang="en-CA" sz="2800" dirty="0" smtClean="0">
                <a:latin typeface="Verdana" charset="0"/>
              </a:rPr>
              <a:t>Most </a:t>
            </a:r>
            <a:r>
              <a:rPr lang="en-CA" sz="2800" dirty="0">
                <a:latin typeface="Verdana" charset="0"/>
              </a:rPr>
              <a:t>hold between a nucleus and a satellite, although </a:t>
            </a:r>
            <a:r>
              <a:rPr lang="en-CA" sz="2800" dirty="0" smtClean="0">
                <a:latin typeface="Verdana" charset="0"/>
              </a:rPr>
              <a:t>also multi-nuclear</a:t>
            </a:r>
          </a:p>
          <a:p>
            <a:pPr eaLnBrk="1" hangingPunct="1"/>
            <a:endParaRPr lang="en-CA" sz="2800" dirty="0">
              <a:latin typeface="Verdana" charset="0"/>
            </a:endParaRPr>
          </a:p>
          <a:p>
            <a:pPr eaLnBrk="1" hangingPunct="1"/>
            <a:r>
              <a:rPr lang="en-CA" sz="2800" dirty="0" err="1" smtClean="0">
                <a:latin typeface="Verdana" charset="0"/>
              </a:rPr>
              <a:t>Consisist</a:t>
            </a:r>
            <a:r>
              <a:rPr lang="en-CA" sz="2800" dirty="0" smtClean="0">
                <a:latin typeface="Verdana" charset="0"/>
              </a:rPr>
              <a:t> of</a:t>
            </a:r>
            <a:endParaRPr lang="en-CA" sz="2800" dirty="0">
              <a:latin typeface="Verdana" charset="0"/>
            </a:endParaRPr>
          </a:p>
          <a:p>
            <a:pPr lvl="1">
              <a:buFont typeface="+mj-lt"/>
              <a:buAutoNum type="arabicPeriod"/>
            </a:pPr>
            <a:r>
              <a:rPr lang="en-CA" sz="2400" dirty="0" smtClean="0">
                <a:latin typeface="Verdana" charset="0"/>
              </a:rPr>
              <a:t> </a:t>
            </a:r>
            <a:r>
              <a:rPr lang="en-CA" sz="2000" dirty="0" smtClean="0">
                <a:latin typeface="Verdana" charset="0"/>
              </a:rPr>
              <a:t>Constraints </a:t>
            </a:r>
            <a:r>
              <a:rPr lang="en-CA" sz="2000" dirty="0">
                <a:latin typeface="Verdana" charset="0"/>
              </a:rPr>
              <a:t>on the </a:t>
            </a:r>
            <a:r>
              <a:rPr lang="en-CA" sz="2000" dirty="0" smtClean="0">
                <a:latin typeface="Verdana" charset="0"/>
              </a:rPr>
              <a:t>Nucleus</a:t>
            </a:r>
            <a:endParaRPr lang="en-CA" sz="2000" dirty="0">
              <a:latin typeface="Verdana" charset="0"/>
            </a:endParaRPr>
          </a:p>
          <a:p>
            <a:pPr marL="800100" lvl="1" indent="-342900">
              <a:buFont typeface="+mj-lt"/>
              <a:buAutoNum type="arabicPeriod"/>
            </a:pPr>
            <a:r>
              <a:rPr lang="en-CA" sz="2000" dirty="0" smtClean="0">
                <a:latin typeface="Verdana" charset="0"/>
              </a:rPr>
              <a:t> Constraints </a:t>
            </a:r>
            <a:r>
              <a:rPr lang="en-CA" sz="2000" dirty="0">
                <a:latin typeface="Verdana" charset="0"/>
              </a:rPr>
              <a:t>on the </a:t>
            </a:r>
            <a:r>
              <a:rPr lang="en-CA" sz="2000" dirty="0" smtClean="0">
                <a:latin typeface="Verdana" charset="0"/>
              </a:rPr>
              <a:t>Satellite</a:t>
            </a:r>
            <a:endParaRPr lang="en-CA" sz="2000" dirty="0">
              <a:latin typeface="Verdana" charset="0"/>
            </a:endParaRPr>
          </a:p>
          <a:p>
            <a:pPr marL="800100" lvl="1" indent="-342900">
              <a:buFont typeface="+mj-lt"/>
              <a:buAutoNum type="arabicPeriod"/>
            </a:pPr>
            <a:r>
              <a:rPr lang="en-CA" sz="2000" dirty="0" smtClean="0">
                <a:latin typeface="Verdana" charset="0"/>
              </a:rPr>
              <a:t> Constraints </a:t>
            </a:r>
            <a:r>
              <a:rPr lang="en-CA" sz="2000" dirty="0">
                <a:latin typeface="Verdana" charset="0"/>
              </a:rPr>
              <a:t>on the </a:t>
            </a:r>
            <a:r>
              <a:rPr lang="en-CA" sz="2000" dirty="0" smtClean="0">
                <a:latin typeface="Verdana" charset="0"/>
              </a:rPr>
              <a:t>combination of </a:t>
            </a:r>
            <a:r>
              <a:rPr lang="en-CA" sz="2000" dirty="0">
                <a:latin typeface="Verdana" charset="0"/>
              </a:rPr>
              <a:t>Nucleus </a:t>
            </a:r>
            <a:r>
              <a:rPr lang="en-CA" sz="2000" dirty="0" smtClean="0">
                <a:latin typeface="Verdana" charset="0"/>
              </a:rPr>
              <a:t>&amp; Satellite</a:t>
            </a:r>
            <a:endParaRPr lang="en-CA" sz="2000" dirty="0">
              <a:latin typeface="Verdana" charset="0"/>
            </a:endParaRPr>
          </a:p>
          <a:p>
            <a:pPr marL="800100" lvl="1" indent="-342900">
              <a:buFont typeface="+mj-lt"/>
              <a:buAutoNum type="arabicPeriod"/>
            </a:pPr>
            <a:r>
              <a:rPr lang="en-CA" sz="2000" dirty="0" smtClean="0">
                <a:latin typeface="Verdana" charset="0"/>
              </a:rPr>
              <a:t> The Effect</a:t>
            </a:r>
            <a:endParaRPr lang="en-CA" sz="2000" dirty="0">
              <a:latin typeface="Verdana" charset="0"/>
            </a:endParaRPr>
          </a:p>
        </p:txBody>
      </p:sp>
    </p:spTree>
    <p:extLst>
      <p:ext uri="{BB962C8B-B14F-4D97-AF65-F5344CB8AC3E}">
        <p14:creationId xmlns:p14="http://schemas.microsoft.com/office/powerpoint/2010/main" xmlns="" val="33839572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B9881D3-0160-6640-9B01-E6A482D333DD}" type="slidenum">
              <a:rPr lang="en-CA">
                <a:latin typeface="Verdana" charset="0"/>
              </a:rPr>
              <a:pPr eaLnBrk="1" hangingPunct="1"/>
              <a:t>63</a:t>
            </a:fld>
            <a:endParaRPr lang="en-CA">
              <a:latin typeface="Verdana" charset="0"/>
            </a:endParaRPr>
          </a:p>
        </p:txBody>
      </p:sp>
      <p:sp>
        <p:nvSpPr>
          <p:cNvPr id="11267" name="Rectangle 2"/>
          <p:cNvSpPr>
            <a:spLocks noGrp="1" noChangeArrowheads="1"/>
          </p:cNvSpPr>
          <p:nvPr>
            <p:ph type="title"/>
          </p:nvPr>
        </p:nvSpPr>
        <p:spPr/>
        <p:txBody>
          <a:bodyPr/>
          <a:lstStyle/>
          <a:p>
            <a:pPr eaLnBrk="1" hangingPunct="1"/>
            <a:r>
              <a:rPr lang="en-CA">
                <a:latin typeface="Verdana" charset="0"/>
              </a:rPr>
              <a:t>Example: Evidence</a:t>
            </a:r>
          </a:p>
        </p:txBody>
      </p:sp>
      <p:sp>
        <p:nvSpPr>
          <p:cNvPr id="11268" name="Rectangle 3"/>
          <p:cNvSpPr>
            <a:spLocks noGrp="1" noChangeArrowheads="1"/>
          </p:cNvSpPr>
          <p:nvPr>
            <p:ph type="body" idx="1"/>
          </p:nvPr>
        </p:nvSpPr>
        <p:spPr>
          <a:xfrm>
            <a:off x="192505" y="1600200"/>
            <a:ext cx="8951495" cy="4525963"/>
          </a:xfrm>
        </p:spPr>
        <p:txBody>
          <a:bodyPr>
            <a:normAutofit lnSpcReduction="10000"/>
          </a:bodyPr>
          <a:lstStyle/>
          <a:p>
            <a:pPr eaLnBrk="1" hangingPunct="1">
              <a:lnSpc>
                <a:spcPct val="90000"/>
              </a:lnSpc>
            </a:pPr>
            <a:r>
              <a:rPr lang="en-CA" sz="2000" dirty="0">
                <a:latin typeface="Verdana" charset="0"/>
              </a:rPr>
              <a:t>Constraints on the Nucleus</a:t>
            </a:r>
          </a:p>
          <a:p>
            <a:pPr lvl="1" eaLnBrk="1" hangingPunct="1">
              <a:lnSpc>
                <a:spcPct val="90000"/>
              </a:lnSpc>
            </a:pPr>
            <a:r>
              <a:rPr lang="en-CA" sz="1800" dirty="0">
                <a:latin typeface="Verdana" charset="0"/>
              </a:rPr>
              <a:t>The reader may not believe N to a degree satisfactory to the </a:t>
            </a:r>
            <a:r>
              <a:rPr lang="en-CA" sz="1800" dirty="0" smtClean="0">
                <a:latin typeface="Verdana" charset="0"/>
              </a:rPr>
              <a:t>writer</a:t>
            </a:r>
          </a:p>
          <a:p>
            <a:pPr lvl="1" eaLnBrk="1" hangingPunct="1">
              <a:lnSpc>
                <a:spcPct val="90000"/>
              </a:lnSpc>
            </a:pPr>
            <a:endParaRPr lang="en-CA" sz="1800" dirty="0">
              <a:latin typeface="Verdana" charset="0"/>
            </a:endParaRPr>
          </a:p>
          <a:p>
            <a:pPr eaLnBrk="1" hangingPunct="1">
              <a:lnSpc>
                <a:spcPct val="90000"/>
              </a:lnSpc>
            </a:pPr>
            <a:r>
              <a:rPr lang="en-CA" sz="2000" dirty="0">
                <a:latin typeface="Verdana" charset="0"/>
              </a:rPr>
              <a:t>Constraints on the Satellite</a:t>
            </a:r>
          </a:p>
          <a:p>
            <a:pPr lvl="1" eaLnBrk="1" hangingPunct="1">
              <a:lnSpc>
                <a:spcPct val="90000"/>
              </a:lnSpc>
            </a:pPr>
            <a:r>
              <a:rPr lang="en-CA" sz="1800" dirty="0">
                <a:latin typeface="Verdana" charset="0"/>
              </a:rPr>
              <a:t>The reader believes S or will find it </a:t>
            </a:r>
            <a:r>
              <a:rPr lang="en-CA" sz="1800" dirty="0" smtClean="0">
                <a:latin typeface="Verdana" charset="0"/>
              </a:rPr>
              <a:t>credible</a:t>
            </a:r>
          </a:p>
          <a:p>
            <a:pPr lvl="1" eaLnBrk="1" hangingPunct="1">
              <a:lnSpc>
                <a:spcPct val="90000"/>
              </a:lnSpc>
            </a:pPr>
            <a:endParaRPr lang="en-CA" sz="1800" dirty="0">
              <a:latin typeface="Verdana" charset="0"/>
            </a:endParaRPr>
          </a:p>
          <a:p>
            <a:pPr eaLnBrk="1" hangingPunct="1">
              <a:lnSpc>
                <a:spcPct val="90000"/>
              </a:lnSpc>
            </a:pPr>
            <a:r>
              <a:rPr lang="en-CA" sz="2000" dirty="0">
                <a:latin typeface="Verdana" charset="0"/>
              </a:rPr>
              <a:t>Constraints on the combination of N+S</a:t>
            </a:r>
          </a:p>
          <a:p>
            <a:pPr lvl="1" eaLnBrk="1" hangingPunct="1">
              <a:lnSpc>
                <a:spcPct val="90000"/>
              </a:lnSpc>
            </a:pPr>
            <a:r>
              <a:rPr lang="en-CA" sz="1800" dirty="0">
                <a:latin typeface="Verdana" charset="0"/>
              </a:rPr>
              <a:t>The reader’s comprehending S increases their belief of </a:t>
            </a:r>
            <a:r>
              <a:rPr lang="en-CA" sz="1800" dirty="0" smtClean="0">
                <a:latin typeface="Verdana" charset="0"/>
              </a:rPr>
              <a:t>N</a:t>
            </a:r>
          </a:p>
          <a:p>
            <a:pPr lvl="1" eaLnBrk="1" hangingPunct="1">
              <a:lnSpc>
                <a:spcPct val="90000"/>
              </a:lnSpc>
            </a:pPr>
            <a:endParaRPr lang="en-CA" sz="1800" dirty="0">
              <a:latin typeface="Verdana" charset="0"/>
            </a:endParaRPr>
          </a:p>
          <a:p>
            <a:pPr eaLnBrk="1" hangingPunct="1">
              <a:lnSpc>
                <a:spcPct val="90000"/>
              </a:lnSpc>
            </a:pPr>
            <a:r>
              <a:rPr lang="en-CA" sz="2000" dirty="0">
                <a:latin typeface="Verdana" charset="0"/>
              </a:rPr>
              <a:t>Effect (the intention of the writer)</a:t>
            </a:r>
          </a:p>
          <a:p>
            <a:pPr lvl="1" eaLnBrk="1" hangingPunct="1">
              <a:lnSpc>
                <a:spcPct val="90000"/>
              </a:lnSpc>
            </a:pPr>
            <a:r>
              <a:rPr lang="en-CA" sz="1800" dirty="0">
                <a:latin typeface="Verdana" charset="0"/>
              </a:rPr>
              <a:t>The reader’s belief of N is increased</a:t>
            </a:r>
          </a:p>
          <a:p>
            <a:pPr lvl="1" eaLnBrk="1" hangingPunct="1">
              <a:lnSpc>
                <a:spcPct val="90000"/>
              </a:lnSpc>
            </a:pPr>
            <a:endParaRPr lang="en-CA" sz="1800" dirty="0">
              <a:latin typeface="Verdana" charset="0"/>
            </a:endParaRPr>
          </a:p>
          <a:p>
            <a:pPr lvl="1" eaLnBrk="1" hangingPunct="1">
              <a:lnSpc>
                <a:spcPct val="90000"/>
              </a:lnSpc>
            </a:pPr>
            <a:endParaRPr lang="en-CA" sz="1800" dirty="0">
              <a:latin typeface="Verdana" charset="0"/>
            </a:endParaRPr>
          </a:p>
          <a:p>
            <a:pPr eaLnBrk="1" hangingPunct="1">
              <a:lnSpc>
                <a:spcPct val="90000"/>
              </a:lnSpc>
            </a:pPr>
            <a:r>
              <a:rPr lang="en-CA" sz="1600" dirty="0" smtClean="0">
                <a:latin typeface="Verdana" charset="0"/>
              </a:rPr>
              <a:t>Assumes a </a:t>
            </a:r>
            <a:r>
              <a:rPr lang="en-CA" sz="1600" dirty="0">
                <a:latin typeface="Verdana" charset="0"/>
              </a:rPr>
              <a:t>written text and </a:t>
            </a:r>
            <a:r>
              <a:rPr lang="en-CA" sz="1600" dirty="0" smtClean="0">
                <a:latin typeface="Verdana" charset="0"/>
              </a:rPr>
              <a:t>readers/writers</a:t>
            </a:r>
            <a:r>
              <a:rPr lang="en-CA" sz="1600" dirty="0">
                <a:latin typeface="Verdana" charset="0"/>
              </a:rPr>
              <a:t>; extensions </a:t>
            </a:r>
            <a:r>
              <a:rPr lang="en-CA" sz="1600" dirty="0" smtClean="0">
                <a:latin typeface="Verdana" charset="0"/>
              </a:rPr>
              <a:t>for </a:t>
            </a:r>
            <a:r>
              <a:rPr lang="en-CA" sz="1600" dirty="0">
                <a:latin typeface="Verdana" charset="0"/>
              </a:rPr>
              <a:t>spoken </a:t>
            </a:r>
            <a:r>
              <a:rPr lang="en-CA" sz="1600" dirty="0" smtClean="0">
                <a:latin typeface="Verdana" charset="0"/>
              </a:rPr>
              <a:t>language</a:t>
            </a:r>
          </a:p>
          <a:p>
            <a:pPr eaLnBrk="1" hangingPunct="1">
              <a:lnSpc>
                <a:spcPct val="90000"/>
              </a:lnSpc>
            </a:pPr>
            <a:r>
              <a:rPr lang="en-CA" sz="1600" dirty="0" smtClean="0">
                <a:latin typeface="Verdana" charset="0"/>
              </a:rPr>
              <a:t>Definitions </a:t>
            </a:r>
            <a:r>
              <a:rPr lang="en-CA" sz="1600" dirty="0">
                <a:latin typeface="Verdana" charset="0"/>
              </a:rPr>
              <a:t>of </a:t>
            </a:r>
            <a:r>
              <a:rPr lang="en-CA" sz="1600" dirty="0" smtClean="0">
                <a:latin typeface="Verdana" charset="0"/>
              </a:rPr>
              <a:t>common </a:t>
            </a:r>
            <a:r>
              <a:rPr lang="en-CA" sz="1600" dirty="0">
                <a:latin typeface="Verdana" charset="0"/>
              </a:rPr>
              <a:t>relations </a:t>
            </a:r>
            <a:r>
              <a:rPr lang="en-CA" sz="1600" dirty="0" smtClean="0">
                <a:latin typeface="Verdana" charset="0"/>
              </a:rPr>
              <a:t>available </a:t>
            </a:r>
            <a:r>
              <a:rPr lang="en-CA" sz="1600" dirty="0">
                <a:latin typeface="Verdana" charset="0"/>
              </a:rPr>
              <a:t>from the RST web </a:t>
            </a:r>
            <a:r>
              <a:rPr lang="en-CA" sz="1600" dirty="0" smtClean="0">
                <a:latin typeface="Verdana" charset="0"/>
              </a:rPr>
              <a:t>site</a:t>
            </a:r>
            <a:endParaRPr lang="en-CA" sz="1400" dirty="0">
              <a:latin typeface="Verdana" charset="0"/>
            </a:endParaRPr>
          </a:p>
        </p:txBody>
      </p:sp>
    </p:spTree>
    <p:extLst>
      <p:ext uri="{BB962C8B-B14F-4D97-AF65-F5344CB8AC3E}">
        <p14:creationId xmlns:p14="http://schemas.microsoft.com/office/powerpoint/2010/main" xmlns="" val="7850879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F94C8AF-56F2-B64F-B72A-C1F58BE2AC38}" type="slidenum">
              <a:rPr lang="en-CA">
                <a:latin typeface="Verdana" charset="0"/>
              </a:rPr>
              <a:pPr eaLnBrk="1" hangingPunct="1"/>
              <a:t>64</a:t>
            </a:fld>
            <a:endParaRPr lang="en-CA">
              <a:latin typeface="Verdana" charset="0"/>
            </a:endParaRPr>
          </a:p>
        </p:txBody>
      </p:sp>
      <p:sp>
        <p:nvSpPr>
          <p:cNvPr id="12291" name="Rectangle 2"/>
          <p:cNvSpPr>
            <a:spLocks noGrp="1" noChangeArrowheads="1"/>
          </p:cNvSpPr>
          <p:nvPr>
            <p:ph type="title"/>
          </p:nvPr>
        </p:nvSpPr>
        <p:spPr/>
        <p:txBody>
          <a:bodyPr/>
          <a:lstStyle/>
          <a:p>
            <a:pPr eaLnBrk="1" hangingPunct="1"/>
            <a:r>
              <a:rPr lang="en-CA" sz="4000">
                <a:latin typeface="Verdana" charset="0"/>
              </a:rPr>
              <a:t>Relation types</a:t>
            </a:r>
          </a:p>
        </p:txBody>
      </p:sp>
      <p:sp>
        <p:nvSpPr>
          <p:cNvPr id="12292" name="Rectangle 3"/>
          <p:cNvSpPr>
            <a:spLocks noGrp="1" noChangeArrowheads="1"/>
          </p:cNvSpPr>
          <p:nvPr>
            <p:ph type="body" idx="1"/>
          </p:nvPr>
        </p:nvSpPr>
        <p:spPr>
          <a:xfrm>
            <a:off x="0" y="1600200"/>
            <a:ext cx="9144000" cy="4525963"/>
          </a:xfrm>
        </p:spPr>
        <p:txBody>
          <a:bodyPr>
            <a:noAutofit/>
          </a:bodyPr>
          <a:lstStyle/>
          <a:p>
            <a:r>
              <a:rPr lang="en-CA" sz="2800" b="1" dirty="0" smtClean="0">
                <a:latin typeface="Verdana" charset="0"/>
              </a:rPr>
              <a:t>Subject </a:t>
            </a:r>
            <a:r>
              <a:rPr lang="en-CA" sz="2800" b="1" dirty="0">
                <a:latin typeface="Verdana" charset="0"/>
              </a:rPr>
              <a:t>matter</a:t>
            </a:r>
            <a:r>
              <a:rPr lang="en-CA" sz="2800" dirty="0">
                <a:latin typeface="Verdana" charset="0"/>
              </a:rPr>
              <a:t>: </a:t>
            </a:r>
            <a:r>
              <a:rPr lang="en-CA" sz="2800" dirty="0" smtClean="0">
                <a:latin typeface="Verdana" charset="0"/>
              </a:rPr>
              <a:t>relate content </a:t>
            </a:r>
            <a:r>
              <a:rPr lang="en-CA" sz="2800" dirty="0">
                <a:latin typeface="Verdana" charset="0"/>
              </a:rPr>
              <a:t>of </a:t>
            </a:r>
            <a:r>
              <a:rPr lang="en-CA" sz="2800" dirty="0" smtClean="0">
                <a:latin typeface="Verdana" charset="0"/>
              </a:rPr>
              <a:t>text </a:t>
            </a:r>
            <a:r>
              <a:rPr lang="en-CA" sz="2800" dirty="0">
                <a:latin typeface="Verdana" charset="0"/>
              </a:rPr>
              <a:t>spans</a:t>
            </a:r>
          </a:p>
          <a:p>
            <a:pPr lvl="1"/>
            <a:r>
              <a:rPr lang="en-US" sz="2400" dirty="0">
                <a:latin typeface="Verdana" charset="0"/>
              </a:rPr>
              <a:t>Cause, Purpose, Condition, Summary</a:t>
            </a:r>
            <a:r>
              <a:rPr lang="en-CA" sz="2400" dirty="0">
                <a:latin typeface="Verdana" charset="0"/>
              </a:rPr>
              <a:t> </a:t>
            </a:r>
            <a:endParaRPr lang="en-CA" sz="2400" dirty="0" smtClean="0">
              <a:latin typeface="Verdana" charset="0"/>
            </a:endParaRPr>
          </a:p>
          <a:p>
            <a:pPr lvl="1"/>
            <a:endParaRPr lang="en-CA" sz="2400" dirty="0">
              <a:latin typeface="Verdana" charset="0"/>
            </a:endParaRPr>
          </a:p>
          <a:p>
            <a:r>
              <a:rPr lang="en-CA" sz="2800" b="1" dirty="0">
                <a:latin typeface="Verdana" charset="0"/>
              </a:rPr>
              <a:t>Presentational</a:t>
            </a:r>
            <a:r>
              <a:rPr lang="en-CA" sz="2800" dirty="0">
                <a:latin typeface="Verdana" charset="0"/>
              </a:rPr>
              <a:t>: more rhetorical in </a:t>
            </a:r>
            <a:r>
              <a:rPr lang="en-CA" sz="2800" dirty="0" smtClean="0">
                <a:latin typeface="Verdana" charset="0"/>
              </a:rPr>
              <a:t>nature; meant </a:t>
            </a:r>
            <a:r>
              <a:rPr lang="en-CA" sz="2800" dirty="0">
                <a:latin typeface="Verdana" charset="0"/>
              </a:rPr>
              <a:t>to achieve some effect on the reader</a:t>
            </a:r>
          </a:p>
          <a:p>
            <a:pPr lvl="1"/>
            <a:r>
              <a:rPr lang="en-US" sz="2400" dirty="0">
                <a:latin typeface="Verdana" charset="0"/>
              </a:rPr>
              <a:t>Motivation, Antithesis, Background, Evidence</a:t>
            </a:r>
            <a:r>
              <a:rPr lang="en-CA" sz="2400" dirty="0">
                <a:latin typeface="Verdana" charset="0"/>
              </a:rPr>
              <a:t> </a:t>
            </a:r>
            <a:endParaRPr lang="en-CA" sz="2400" dirty="0" smtClean="0">
              <a:latin typeface="Verdana" charset="0"/>
            </a:endParaRPr>
          </a:p>
        </p:txBody>
      </p:sp>
    </p:spTree>
    <p:extLst>
      <p:ext uri="{BB962C8B-B14F-4D97-AF65-F5344CB8AC3E}">
        <p14:creationId xmlns:p14="http://schemas.microsoft.com/office/powerpoint/2010/main" xmlns="" val="20989239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F9BD909-06E7-2B4A-B7F2-7C4198BE8C26}" type="slidenum">
              <a:rPr lang="en-CA">
                <a:latin typeface="Verdana" charset="0"/>
              </a:rPr>
              <a:pPr eaLnBrk="1" hangingPunct="1"/>
              <a:t>65</a:t>
            </a:fld>
            <a:endParaRPr lang="en-CA">
              <a:latin typeface="Verdana" charset="0"/>
            </a:endParaRPr>
          </a:p>
        </p:txBody>
      </p:sp>
      <p:sp>
        <p:nvSpPr>
          <p:cNvPr id="14339" name="Rectangle 2"/>
          <p:cNvSpPr>
            <a:spLocks noGrp="1" noChangeArrowheads="1"/>
          </p:cNvSpPr>
          <p:nvPr>
            <p:ph type="title"/>
          </p:nvPr>
        </p:nvSpPr>
        <p:spPr/>
        <p:txBody>
          <a:bodyPr/>
          <a:lstStyle/>
          <a:p>
            <a:pPr eaLnBrk="1" hangingPunct="1"/>
            <a:r>
              <a:rPr lang="en-CA" sz="4000">
                <a:latin typeface="Verdana" charset="0"/>
              </a:rPr>
              <a:t>Relation names </a:t>
            </a:r>
            <a:r>
              <a:rPr lang="en-CA" sz="3200">
                <a:latin typeface="Verdana" charset="0"/>
              </a:rPr>
              <a:t>(in M&amp;T 1988)</a:t>
            </a:r>
          </a:p>
        </p:txBody>
      </p:sp>
      <p:graphicFrame>
        <p:nvGraphicFramePr>
          <p:cNvPr id="14340" name="Object 3"/>
          <p:cNvGraphicFramePr>
            <a:graphicFrameLocks noGrp="1" noChangeAspect="1"/>
          </p:cNvGraphicFramePr>
          <p:nvPr>
            <p:ph idx="1"/>
          </p:nvPr>
        </p:nvGraphicFramePr>
        <p:xfrm>
          <a:off x="1358900" y="1557338"/>
          <a:ext cx="6424613" cy="4062412"/>
        </p:xfrm>
        <a:graphic>
          <a:graphicData uri="http://schemas.openxmlformats.org/presentationml/2006/ole">
            <p:oleObj spid="_x0000_s16463" name="Document" r:id="rId3" imgW="6429691" imgH="4035687" progId="Word.Document.8">
              <p:embed/>
            </p:oleObj>
          </a:graphicData>
        </a:graphic>
      </p:graphicFrame>
      <p:sp>
        <p:nvSpPr>
          <p:cNvPr id="14341" name="Text Box 4"/>
          <p:cNvSpPr txBox="1">
            <a:spLocks noChangeArrowheads="1"/>
          </p:cNvSpPr>
          <p:nvPr/>
        </p:nvSpPr>
        <p:spPr bwMode="auto">
          <a:xfrm>
            <a:off x="519113" y="5805488"/>
            <a:ext cx="830103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CA" dirty="0"/>
              <a:t>Other classifications are possible, and longer </a:t>
            </a:r>
            <a:r>
              <a:rPr lang="en-CA" dirty="0" smtClean="0"/>
              <a:t>/ shorter </a:t>
            </a:r>
            <a:r>
              <a:rPr lang="en-CA" dirty="0"/>
              <a:t>lists have been proposed</a:t>
            </a:r>
          </a:p>
        </p:txBody>
      </p:sp>
    </p:spTree>
    <p:extLst>
      <p:ext uri="{BB962C8B-B14F-4D97-AF65-F5344CB8AC3E}">
        <p14:creationId xmlns:p14="http://schemas.microsoft.com/office/powerpoint/2010/main" xmlns="" val="6819646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179264-2441-2246-B9C8-DD0F56365D93}" type="slidenum">
              <a:rPr lang="en-CA">
                <a:latin typeface="Verdana" charset="0"/>
              </a:rPr>
              <a:pPr eaLnBrk="1" hangingPunct="1"/>
              <a:t>66</a:t>
            </a:fld>
            <a:endParaRPr lang="en-CA">
              <a:latin typeface="Verdana" charset="0"/>
            </a:endParaRPr>
          </a:p>
        </p:txBody>
      </p:sp>
      <p:sp>
        <p:nvSpPr>
          <p:cNvPr id="15363" name="Rectangle 2"/>
          <p:cNvSpPr>
            <a:spLocks noGrp="1" noChangeArrowheads="1"/>
          </p:cNvSpPr>
          <p:nvPr>
            <p:ph type="title"/>
          </p:nvPr>
        </p:nvSpPr>
        <p:spPr/>
        <p:txBody>
          <a:bodyPr/>
          <a:lstStyle/>
          <a:p>
            <a:pPr eaLnBrk="1" hangingPunct="1"/>
            <a:r>
              <a:rPr lang="en-CA" sz="4000">
                <a:latin typeface="Verdana" charset="0"/>
              </a:rPr>
              <a:t>Schemas</a:t>
            </a:r>
          </a:p>
        </p:txBody>
      </p:sp>
      <p:graphicFrame>
        <p:nvGraphicFramePr>
          <p:cNvPr id="15364" name="Object 3"/>
          <p:cNvGraphicFramePr>
            <a:graphicFrameLocks noGrp="1" noChangeAspect="1"/>
          </p:cNvGraphicFramePr>
          <p:nvPr>
            <p:ph idx="1"/>
          </p:nvPr>
        </p:nvGraphicFramePr>
        <p:xfrm>
          <a:off x="611188" y="2400300"/>
          <a:ext cx="7627937" cy="3333750"/>
        </p:xfrm>
        <a:graphic>
          <a:graphicData uri="http://schemas.openxmlformats.org/presentationml/2006/ole">
            <p:oleObj spid="_x0000_s17486" name="CorelDRAW" r:id="rId3" imgW="5901529" imgH="2561850" progId="">
              <p:embed/>
            </p:oleObj>
          </a:graphicData>
        </a:graphic>
      </p:graphicFrame>
      <p:sp>
        <p:nvSpPr>
          <p:cNvPr id="15365" name="Rectangle 4"/>
          <p:cNvSpPr>
            <a:spLocks noChangeArrowheads="1"/>
          </p:cNvSpPr>
          <p:nvPr/>
        </p:nvSpPr>
        <p:spPr bwMode="auto">
          <a:xfrm>
            <a:off x="457200" y="1412875"/>
            <a:ext cx="8229600" cy="79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2096F8"/>
              </a:buClr>
              <a:buFontTx/>
              <a:buChar char="•"/>
            </a:pPr>
            <a:r>
              <a:rPr lang="en-CA" sz="2400">
                <a:latin typeface="Verdana" charset="0"/>
              </a:rPr>
              <a:t>They specify how spans of text can co-occur, determining possible RST text structures</a:t>
            </a:r>
          </a:p>
        </p:txBody>
      </p:sp>
    </p:spTree>
    <p:extLst>
      <p:ext uri="{BB962C8B-B14F-4D97-AF65-F5344CB8AC3E}">
        <p14:creationId xmlns:p14="http://schemas.microsoft.com/office/powerpoint/2010/main" xmlns="" val="36701342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B64ED70-DB34-2742-8F59-F0106E18FD79}" type="slidenum">
              <a:rPr lang="en-CA">
                <a:latin typeface="Verdana" charset="0"/>
              </a:rPr>
              <a:pPr eaLnBrk="1" hangingPunct="1"/>
              <a:t>67</a:t>
            </a:fld>
            <a:endParaRPr lang="en-CA">
              <a:latin typeface="Verdana" charset="0"/>
            </a:endParaRPr>
          </a:p>
        </p:txBody>
      </p:sp>
      <p:sp>
        <p:nvSpPr>
          <p:cNvPr id="16387" name="Rectangle 2"/>
          <p:cNvSpPr>
            <a:spLocks noGrp="1" noChangeArrowheads="1"/>
          </p:cNvSpPr>
          <p:nvPr>
            <p:ph type="title"/>
          </p:nvPr>
        </p:nvSpPr>
        <p:spPr/>
        <p:txBody>
          <a:bodyPr/>
          <a:lstStyle/>
          <a:p>
            <a:pPr eaLnBrk="1" hangingPunct="1"/>
            <a:r>
              <a:rPr lang="en-CA">
                <a:latin typeface="Verdana" charset="0"/>
              </a:rPr>
              <a:t>Graphical representation</a:t>
            </a:r>
          </a:p>
        </p:txBody>
      </p:sp>
      <p:sp>
        <p:nvSpPr>
          <p:cNvPr id="16388" name="Rectangle 3"/>
          <p:cNvSpPr>
            <a:spLocks noGrp="1" noChangeArrowheads="1"/>
          </p:cNvSpPr>
          <p:nvPr>
            <p:ph type="body" idx="1"/>
          </p:nvPr>
        </p:nvSpPr>
        <p:spPr>
          <a:xfrm>
            <a:off x="457200" y="1600200"/>
            <a:ext cx="3394075" cy="4525963"/>
          </a:xfrm>
        </p:spPr>
        <p:txBody>
          <a:bodyPr/>
          <a:lstStyle/>
          <a:p>
            <a:pPr eaLnBrk="1" hangingPunct="1"/>
            <a:r>
              <a:rPr lang="en-CA" sz="2000" dirty="0">
                <a:latin typeface="Verdana" charset="0"/>
              </a:rPr>
              <a:t>A </a:t>
            </a:r>
            <a:r>
              <a:rPr lang="en-CA" sz="2000" dirty="0">
                <a:solidFill>
                  <a:schemeClr val="accent2"/>
                </a:solidFill>
                <a:latin typeface="Verdana" charset="0"/>
              </a:rPr>
              <a:t>horizontal line</a:t>
            </a:r>
            <a:r>
              <a:rPr lang="en-CA" sz="2000" dirty="0">
                <a:latin typeface="Verdana" charset="0"/>
              </a:rPr>
              <a:t> covers a span of text (possibly made up of further spans</a:t>
            </a:r>
          </a:p>
          <a:p>
            <a:pPr eaLnBrk="1" hangingPunct="1"/>
            <a:r>
              <a:rPr lang="en-CA" sz="2000" dirty="0">
                <a:latin typeface="Verdana" charset="0"/>
              </a:rPr>
              <a:t>A </a:t>
            </a:r>
            <a:r>
              <a:rPr lang="en-CA" sz="2000" dirty="0">
                <a:solidFill>
                  <a:srgbClr val="F6C700"/>
                </a:solidFill>
                <a:latin typeface="Verdana" charset="0"/>
              </a:rPr>
              <a:t>vertical line</a:t>
            </a:r>
            <a:r>
              <a:rPr lang="en-CA" sz="2000" dirty="0">
                <a:latin typeface="Verdana" charset="0"/>
              </a:rPr>
              <a:t> signals the nucleus or nuclei</a:t>
            </a:r>
          </a:p>
          <a:p>
            <a:pPr eaLnBrk="1" hangingPunct="1"/>
            <a:r>
              <a:rPr lang="en-CA" sz="2000" dirty="0">
                <a:latin typeface="Verdana" charset="0"/>
              </a:rPr>
              <a:t>A </a:t>
            </a:r>
            <a:r>
              <a:rPr lang="en-CA" sz="2000" dirty="0">
                <a:solidFill>
                  <a:srgbClr val="0092F6"/>
                </a:solidFill>
                <a:latin typeface="Verdana" charset="0"/>
              </a:rPr>
              <a:t>curve</a:t>
            </a:r>
            <a:r>
              <a:rPr lang="en-CA" sz="2000" dirty="0">
                <a:latin typeface="Verdana" charset="0"/>
              </a:rPr>
              <a:t> represents a relation, and the direction of the arrow, the direction of satellite towards </a:t>
            </a:r>
            <a:r>
              <a:rPr lang="en-CA" sz="2000" dirty="0" smtClean="0">
                <a:latin typeface="Verdana" charset="0"/>
              </a:rPr>
              <a:t>nucleus</a:t>
            </a:r>
            <a:endParaRPr lang="en-CA" sz="2000" dirty="0">
              <a:latin typeface="Verdana" charset="0"/>
            </a:endParaRPr>
          </a:p>
        </p:txBody>
      </p:sp>
      <p:pic>
        <p:nvPicPr>
          <p:cNvPr id="16389"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2349500"/>
            <a:ext cx="3806825" cy="234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39948" name="Group 12"/>
          <p:cNvGrpSpPr>
            <a:grpSpLocks/>
          </p:cNvGrpSpPr>
          <p:nvPr/>
        </p:nvGrpSpPr>
        <p:grpSpPr bwMode="auto">
          <a:xfrm>
            <a:off x="2987675" y="1844675"/>
            <a:ext cx="1944688" cy="2089150"/>
            <a:chOff x="1882" y="1162"/>
            <a:chExt cx="1225" cy="1316"/>
          </a:xfrm>
        </p:grpSpPr>
        <p:sp>
          <p:nvSpPr>
            <p:cNvPr id="16395" name="Line 5"/>
            <p:cNvSpPr>
              <a:spLocks noChangeShapeType="1"/>
            </p:cNvSpPr>
            <p:nvPr/>
          </p:nvSpPr>
          <p:spPr bwMode="auto">
            <a:xfrm>
              <a:off x="1882" y="1162"/>
              <a:ext cx="1134" cy="318"/>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396" name="Line 6"/>
            <p:cNvSpPr>
              <a:spLocks noChangeShapeType="1"/>
            </p:cNvSpPr>
            <p:nvPr/>
          </p:nvSpPr>
          <p:spPr bwMode="auto">
            <a:xfrm>
              <a:off x="1882" y="1207"/>
              <a:ext cx="1225" cy="1271"/>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9949" name="Group 13"/>
          <p:cNvGrpSpPr>
            <a:grpSpLocks/>
          </p:cNvGrpSpPr>
          <p:nvPr/>
        </p:nvGrpSpPr>
        <p:grpSpPr bwMode="auto">
          <a:xfrm>
            <a:off x="2700338" y="2708275"/>
            <a:ext cx="4103687" cy="503238"/>
            <a:chOff x="1701" y="1706"/>
            <a:chExt cx="2585" cy="317"/>
          </a:xfrm>
        </p:grpSpPr>
        <p:sp>
          <p:nvSpPr>
            <p:cNvPr id="16393" name="Line 7"/>
            <p:cNvSpPr>
              <a:spLocks noChangeShapeType="1"/>
            </p:cNvSpPr>
            <p:nvPr/>
          </p:nvSpPr>
          <p:spPr bwMode="auto">
            <a:xfrm flipV="1">
              <a:off x="1701" y="1706"/>
              <a:ext cx="2585" cy="228"/>
            </a:xfrm>
            <a:prstGeom prst="line">
              <a:avLst/>
            </a:prstGeom>
            <a:noFill/>
            <a:ln w="9525">
              <a:solidFill>
                <a:srgbClr val="F6C7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394" name="Line 8"/>
            <p:cNvSpPr>
              <a:spLocks noChangeShapeType="1"/>
            </p:cNvSpPr>
            <p:nvPr/>
          </p:nvSpPr>
          <p:spPr bwMode="auto">
            <a:xfrm>
              <a:off x="1701" y="1933"/>
              <a:ext cx="2312" cy="90"/>
            </a:xfrm>
            <a:prstGeom prst="line">
              <a:avLst/>
            </a:prstGeom>
            <a:noFill/>
            <a:ln w="9525">
              <a:solidFill>
                <a:srgbClr val="F6C7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39947" name="Line 11"/>
          <p:cNvSpPr>
            <a:spLocks noChangeShapeType="1"/>
          </p:cNvSpPr>
          <p:nvPr/>
        </p:nvSpPr>
        <p:spPr bwMode="auto">
          <a:xfrm flipV="1">
            <a:off x="1908175" y="3429000"/>
            <a:ext cx="4176713" cy="287338"/>
          </a:xfrm>
          <a:prstGeom prst="line">
            <a:avLst/>
          </a:prstGeom>
          <a:noFill/>
          <a:ln w="9525">
            <a:solidFill>
              <a:srgbClr val="0092F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 name="TextBox 1"/>
          <p:cNvSpPr txBox="1"/>
          <p:nvPr/>
        </p:nvSpPr>
        <p:spPr>
          <a:xfrm>
            <a:off x="576303" y="5870602"/>
            <a:ext cx="4954048" cy="923330"/>
          </a:xfrm>
          <a:prstGeom prst="rect">
            <a:avLst/>
          </a:prstGeom>
          <a:noFill/>
        </p:spPr>
        <p:txBody>
          <a:bodyPr wrap="none" rtlCol="0">
            <a:spAutoFit/>
          </a:bodyPr>
          <a:lstStyle/>
          <a:p>
            <a:pPr marL="285750" indent="-285750">
              <a:buFont typeface="Arial" panose="020B0604020202020204" pitchFamily="34" charset="0"/>
              <a:buChar char="•"/>
            </a:pPr>
            <a:r>
              <a:rPr lang="en-CA" dirty="0">
                <a:latin typeface="Verdana" charset="0"/>
              </a:rPr>
              <a:t>RST tool (for drawing diagrams)</a:t>
            </a:r>
          </a:p>
          <a:p>
            <a:pPr marL="742950" lvl="1" indent="-285750">
              <a:buFont typeface="Arial" panose="020B0604020202020204" pitchFamily="34" charset="0"/>
              <a:buChar char="•"/>
            </a:pPr>
            <a:r>
              <a:rPr lang="en-CA" dirty="0">
                <a:latin typeface="Verdana" charset="0"/>
                <a:hlinkClick r:id="rId3"/>
              </a:rPr>
              <a:t>http://www.wagsoft.com/RSTTool/</a:t>
            </a:r>
            <a:endParaRPr lang="en-CA" dirty="0">
              <a:latin typeface="Verdana"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xmlns="" val="2990660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CE7927C-5C11-1F42-89A9-469E6FD9413C}" type="slidenum">
              <a:rPr lang="en-CA">
                <a:latin typeface="Verdana" charset="0"/>
              </a:rPr>
              <a:pPr eaLnBrk="1" hangingPunct="1"/>
              <a:t>68</a:t>
            </a:fld>
            <a:endParaRPr lang="en-CA">
              <a:latin typeface="Verdana" charset="0"/>
            </a:endParaRPr>
          </a:p>
        </p:txBody>
      </p:sp>
      <p:sp>
        <p:nvSpPr>
          <p:cNvPr id="17411" name="Rectangle 2"/>
          <p:cNvSpPr>
            <a:spLocks noGrp="1" noChangeArrowheads="1"/>
          </p:cNvSpPr>
          <p:nvPr>
            <p:ph type="title"/>
          </p:nvPr>
        </p:nvSpPr>
        <p:spPr/>
        <p:txBody>
          <a:bodyPr/>
          <a:lstStyle/>
          <a:p>
            <a:pPr eaLnBrk="1" hangingPunct="1"/>
            <a:r>
              <a:rPr lang="en-CA" sz="4000">
                <a:latin typeface="Verdana" charset="0"/>
              </a:rPr>
              <a:t>How to do an RST analysis</a:t>
            </a:r>
          </a:p>
        </p:txBody>
      </p:sp>
      <p:sp>
        <p:nvSpPr>
          <p:cNvPr id="17412" name="Rectangle 3"/>
          <p:cNvSpPr>
            <a:spLocks noGrp="1" noChangeArrowheads="1"/>
          </p:cNvSpPr>
          <p:nvPr>
            <p:ph type="body" idx="1"/>
          </p:nvPr>
        </p:nvSpPr>
        <p:spPr>
          <a:xfrm>
            <a:off x="144379" y="1600200"/>
            <a:ext cx="8807116" cy="4896853"/>
          </a:xfrm>
        </p:spPr>
        <p:txBody>
          <a:bodyPr>
            <a:normAutofit/>
          </a:bodyPr>
          <a:lstStyle/>
          <a:p>
            <a:pPr marL="457200" indent="-457200" eaLnBrk="1" hangingPunct="1">
              <a:lnSpc>
                <a:spcPct val="90000"/>
              </a:lnSpc>
              <a:buFontTx/>
              <a:buAutoNum type="arabicPeriod"/>
            </a:pPr>
            <a:r>
              <a:rPr lang="en-CA" sz="1800" dirty="0">
                <a:latin typeface="Verdana" charset="0"/>
              </a:rPr>
              <a:t>Divide the text into units</a:t>
            </a:r>
          </a:p>
          <a:p>
            <a:pPr marL="838200" lvl="1" indent="-381000" eaLnBrk="1" hangingPunct="1">
              <a:lnSpc>
                <a:spcPct val="90000"/>
              </a:lnSpc>
              <a:buFontTx/>
              <a:buChar char="•"/>
            </a:pPr>
            <a:r>
              <a:rPr lang="en-CA" sz="1600" dirty="0">
                <a:latin typeface="Verdana" charset="0"/>
              </a:rPr>
              <a:t>Unit size may vary, depending on the goals of the analysis</a:t>
            </a:r>
          </a:p>
          <a:p>
            <a:pPr marL="838200" lvl="1" indent="-381000" eaLnBrk="1" hangingPunct="1">
              <a:lnSpc>
                <a:spcPct val="90000"/>
              </a:lnSpc>
              <a:buFontTx/>
              <a:buChar char="•"/>
            </a:pPr>
            <a:r>
              <a:rPr lang="en-CA" sz="1600" dirty="0">
                <a:latin typeface="Verdana" charset="0"/>
              </a:rPr>
              <a:t>Typically, units are </a:t>
            </a:r>
            <a:r>
              <a:rPr lang="en-CA" sz="1600" dirty="0" smtClean="0">
                <a:latin typeface="Verdana" charset="0"/>
              </a:rPr>
              <a:t>clauses</a:t>
            </a:r>
          </a:p>
          <a:p>
            <a:pPr marL="838200" lvl="1" indent="-381000" eaLnBrk="1" hangingPunct="1">
              <a:lnSpc>
                <a:spcPct val="90000"/>
              </a:lnSpc>
              <a:buFontTx/>
              <a:buChar char="•"/>
            </a:pPr>
            <a:endParaRPr lang="en-CA" sz="1600" dirty="0">
              <a:latin typeface="Verdana" charset="0"/>
            </a:endParaRPr>
          </a:p>
          <a:p>
            <a:pPr marL="457200" indent="-457200" eaLnBrk="1" hangingPunct="1">
              <a:lnSpc>
                <a:spcPct val="90000"/>
              </a:lnSpc>
              <a:buFontTx/>
              <a:buAutoNum type="arabicPeriod"/>
            </a:pPr>
            <a:r>
              <a:rPr lang="en-CA" sz="1800" dirty="0">
                <a:latin typeface="Verdana" charset="0"/>
              </a:rPr>
              <a:t>Examine each unit, and its neighbours. Is there a clear relation holding between them</a:t>
            </a:r>
            <a:r>
              <a:rPr lang="en-CA" sz="1800" dirty="0" smtClean="0">
                <a:latin typeface="Verdana" charset="0"/>
              </a:rPr>
              <a:t>?</a:t>
            </a:r>
          </a:p>
          <a:p>
            <a:pPr marL="457200" indent="-457200" eaLnBrk="1" hangingPunct="1">
              <a:lnSpc>
                <a:spcPct val="90000"/>
              </a:lnSpc>
              <a:buFontTx/>
              <a:buAutoNum type="arabicPeriod"/>
            </a:pPr>
            <a:endParaRPr lang="en-CA" sz="1800" dirty="0">
              <a:latin typeface="Verdana" charset="0"/>
            </a:endParaRPr>
          </a:p>
          <a:p>
            <a:pPr marL="457200" indent="-457200" eaLnBrk="1" hangingPunct="1">
              <a:lnSpc>
                <a:spcPct val="90000"/>
              </a:lnSpc>
              <a:buFontTx/>
              <a:buAutoNum type="arabicPeriod"/>
            </a:pPr>
            <a:r>
              <a:rPr lang="en-CA" sz="1800" dirty="0">
                <a:latin typeface="Verdana" charset="0"/>
              </a:rPr>
              <a:t>If yes, then mark that relation (e.g., Condition</a:t>
            </a:r>
            <a:r>
              <a:rPr lang="en-CA" sz="1800" dirty="0" smtClean="0">
                <a:latin typeface="Verdana" charset="0"/>
              </a:rPr>
              <a:t>)</a:t>
            </a:r>
          </a:p>
          <a:p>
            <a:pPr marL="457200" indent="-457200" eaLnBrk="1" hangingPunct="1">
              <a:lnSpc>
                <a:spcPct val="90000"/>
              </a:lnSpc>
              <a:buFontTx/>
              <a:buAutoNum type="arabicPeriod"/>
            </a:pPr>
            <a:endParaRPr lang="en-CA" sz="1800" dirty="0">
              <a:latin typeface="Verdana" charset="0"/>
            </a:endParaRPr>
          </a:p>
          <a:p>
            <a:pPr marL="457200" indent="-457200" eaLnBrk="1" hangingPunct="1">
              <a:lnSpc>
                <a:spcPct val="90000"/>
              </a:lnSpc>
              <a:buFontTx/>
              <a:buAutoNum type="arabicPeriod"/>
            </a:pPr>
            <a:r>
              <a:rPr lang="en-CA" sz="1800" dirty="0">
                <a:latin typeface="Verdana" charset="0"/>
              </a:rPr>
              <a:t>If not, the unit might be at the boundary of a higher-level relation. Look at relations holding between larger units (spans</a:t>
            </a:r>
            <a:r>
              <a:rPr lang="en-CA" sz="1800" dirty="0" smtClean="0">
                <a:latin typeface="Verdana" charset="0"/>
              </a:rPr>
              <a:t>)</a:t>
            </a:r>
          </a:p>
          <a:p>
            <a:pPr marL="457200" indent="-457200" eaLnBrk="1" hangingPunct="1">
              <a:lnSpc>
                <a:spcPct val="90000"/>
              </a:lnSpc>
              <a:buFontTx/>
              <a:buAutoNum type="arabicPeriod"/>
            </a:pPr>
            <a:endParaRPr lang="en-CA" sz="1800" dirty="0">
              <a:latin typeface="Verdana" charset="0"/>
            </a:endParaRPr>
          </a:p>
          <a:p>
            <a:pPr marL="457200" indent="-457200" eaLnBrk="1" hangingPunct="1">
              <a:lnSpc>
                <a:spcPct val="90000"/>
              </a:lnSpc>
              <a:buFontTx/>
              <a:buAutoNum type="arabicPeriod"/>
            </a:pPr>
            <a:r>
              <a:rPr lang="en-CA" sz="1800" dirty="0">
                <a:latin typeface="Verdana" charset="0"/>
              </a:rPr>
              <a:t>Continue until all the units in the text are accounted </a:t>
            </a:r>
            <a:r>
              <a:rPr lang="en-CA" sz="1800" dirty="0" smtClean="0">
                <a:latin typeface="Verdana" charset="0"/>
              </a:rPr>
              <a:t>for</a:t>
            </a:r>
          </a:p>
          <a:p>
            <a:pPr marL="457200" indent="-457200" eaLnBrk="1" hangingPunct="1">
              <a:lnSpc>
                <a:spcPct val="90000"/>
              </a:lnSpc>
              <a:buFontTx/>
              <a:buAutoNum type="arabicPeriod"/>
            </a:pPr>
            <a:endParaRPr lang="en-CA" sz="1800" dirty="0">
              <a:latin typeface="Verdana" charset="0"/>
            </a:endParaRPr>
          </a:p>
          <a:p>
            <a:pPr marL="457200" indent="-457200" eaLnBrk="1" hangingPunct="1">
              <a:lnSpc>
                <a:spcPct val="90000"/>
              </a:lnSpc>
              <a:buFontTx/>
              <a:buAutoNum type="arabicPeriod"/>
            </a:pPr>
            <a:r>
              <a:rPr lang="en-CA" sz="1800" dirty="0">
                <a:latin typeface="Verdana" charset="0"/>
              </a:rPr>
              <a:t>Remember, marking a relation involves satisfying all 4 fields (especially the Effect). The Effect is the plausible intention that the text creator had.</a:t>
            </a:r>
          </a:p>
        </p:txBody>
      </p:sp>
    </p:spTree>
    <p:extLst>
      <p:ext uri="{BB962C8B-B14F-4D97-AF65-F5344CB8AC3E}">
        <p14:creationId xmlns:p14="http://schemas.microsoft.com/office/powerpoint/2010/main" xmlns="" val="15622186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0F26209-684F-C24B-941C-AF837AD53EF5}" type="slidenum">
              <a:rPr lang="en-CA">
                <a:latin typeface="Verdana" charset="0"/>
              </a:rPr>
              <a:pPr eaLnBrk="1" hangingPunct="1"/>
              <a:t>69</a:t>
            </a:fld>
            <a:endParaRPr lang="en-CA">
              <a:latin typeface="Verdana" charset="0"/>
            </a:endParaRPr>
          </a:p>
        </p:txBody>
      </p:sp>
      <p:sp>
        <p:nvSpPr>
          <p:cNvPr id="18435" name="Rectangle 2"/>
          <p:cNvSpPr>
            <a:spLocks noGrp="1" noChangeArrowheads="1"/>
          </p:cNvSpPr>
          <p:nvPr>
            <p:ph type="title"/>
          </p:nvPr>
        </p:nvSpPr>
        <p:spPr/>
        <p:txBody>
          <a:bodyPr/>
          <a:lstStyle/>
          <a:p>
            <a:pPr eaLnBrk="1" hangingPunct="1"/>
            <a:r>
              <a:rPr lang="en-CA" sz="4000">
                <a:latin typeface="Verdana" charset="0"/>
              </a:rPr>
              <a:t>Some issues</a:t>
            </a:r>
          </a:p>
        </p:txBody>
      </p:sp>
      <p:sp>
        <p:nvSpPr>
          <p:cNvPr id="18436" name="Rectangle 3"/>
          <p:cNvSpPr>
            <a:spLocks noGrp="1" noChangeArrowheads="1"/>
          </p:cNvSpPr>
          <p:nvPr>
            <p:ph type="body" idx="1"/>
          </p:nvPr>
        </p:nvSpPr>
        <p:spPr>
          <a:xfrm>
            <a:off x="300789" y="1600200"/>
            <a:ext cx="8650706" cy="4620126"/>
          </a:xfrm>
        </p:spPr>
        <p:txBody>
          <a:bodyPr/>
          <a:lstStyle/>
          <a:p>
            <a:pPr eaLnBrk="1" hangingPunct="1"/>
            <a:r>
              <a:rPr lang="en-CA" sz="2000" dirty="0">
                <a:latin typeface="Verdana" charset="0"/>
              </a:rPr>
              <a:t>Problems in identifying relations</a:t>
            </a:r>
          </a:p>
          <a:p>
            <a:pPr lvl="1" eaLnBrk="1" hangingPunct="1"/>
            <a:r>
              <a:rPr lang="en-CA" sz="1800" dirty="0">
                <a:latin typeface="Verdana" charset="0"/>
              </a:rPr>
              <a:t>Judgments are plausibility judgments. Two analysts might differ in their </a:t>
            </a:r>
            <a:r>
              <a:rPr lang="en-CA" sz="1800" dirty="0" smtClean="0">
                <a:latin typeface="Verdana" charset="0"/>
              </a:rPr>
              <a:t>analyses</a:t>
            </a:r>
          </a:p>
          <a:p>
            <a:pPr lvl="1" eaLnBrk="1" hangingPunct="1"/>
            <a:endParaRPr lang="en-CA" sz="1800" dirty="0">
              <a:latin typeface="Verdana" charset="0"/>
            </a:endParaRPr>
          </a:p>
          <a:p>
            <a:pPr eaLnBrk="1" hangingPunct="1"/>
            <a:r>
              <a:rPr lang="en-CA" sz="2000" dirty="0">
                <a:latin typeface="Verdana" charset="0"/>
              </a:rPr>
              <a:t>Definitions of units</a:t>
            </a:r>
          </a:p>
          <a:p>
            <a:pPr lvl="1" eaLnBrk="1" hangingPunct="1"/>
            <a:r>
              <a:rPr lang="en-CA" sz="1800" dirty="0">
                <a:latin typeface="Verdana" charset="0"/>
              </a:rPr>
              <a:t>Vary from researcher to researcher, depending on the level of granularity </a:t>
            </a:r>
            <a:r>
              <a:rPr lang="en-CA" sz="1800" dirty="0" smtClean="0">
                <a:latin typeface="Verdana" charset="0"/>
              </a:rPr>
              <a:t>needed</a:t>
            </a:r>
          </a:p>
          <a:p>
            <a:pPr lvl="1" eaLnBrk="1" hangingPunct="1"/>
            <a:endParaRPr lang="en-CA" sz="1800" dirty="0">
              <a:latin typeface="Verdana" charset="0"/>
            </a:endParaRPr>
          </a:p>
          <a:p>
            <a:pPr eaLnBrk="1" hangingPunct="1"/>
            <a:r>
              <a:rPr lang="en-CA" sz="2000" dirty="0">
                <a:latin typeface="Verdana" charset="0"/>
              </a:rPr>
              <a:t>Relations </a:t>
            </a:r>
            <a:r>
              <a:rPr lang="en-CA" sz="2000" dirty="0" smtClean="0">
                <a:latin typeface="Verdana" charset="0"/>
              </a:rPr>
              <a:t>inventory</a:t>
            </a:r>
            <a:endParaRPr lang="en-CA" sz="2000" dirty="0">
              <a:latin typeface="Verdana" charset="0"/>
            </a:endParaRPr>
          </a:p>
          <a:p>
            <a:pPr lvl="1" eaLnBrk="1" hangingPunct="1"/>
            <a:r>
              <a:rPr lang="en-CA" sz="1800" dirty="0">
                <a:latin typeface="Verdana" charset="0"/>
              </a:rPr>
              <a:t>Many available</a:t>
            </a:r>
          </a:p>
          <a:p>
            <a:pPr lvl="1" eaLnBrk="1" hangingPunct="1"/>
            <a:r>
              <a:rPr lang="en-CA" sz="1800" dirty="0">
                <a:latin typeface="Verdana" charset="0"/>
              </a:rPr>
              <a:t>Each researcher tends to create their own, but large ones tend to be </a:t>
            </a:r>
            <a:r>
              <a:rPr lang="en-CA" sz="1800" dirty="0" smtClean="0">
                <a:latin typeface="Verdana" charset="0"/>
              </a:rPr>
              <a:t>unmanageable</a:t>
            </a:r>
            <a:endParaRPr lang="en-CA" sz="1800" dirty="0">
              <a:latin typeface="Verdana" charset="0"/>
            </a:endParaRPr>
          </a:p>
        </p:txBody>
      </p:sp>
    </p:spTree>
    <p:extLst>
      <p:ext uri="{BB962C8B-B14F-4D97-AF65-F5344CB8AC3E}">
        <p14:creationId xmlns:p14="http://schemas.microsoft.com/office/powerpoint/2010/main" xmlns="" val="3756946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49"/>
            <a:ext cx="8229600" cy="1143000"/>
          </a:xfrm>
        </p:spPr>
        <p:txBody>
          <a:bodyPr>
            <a:normAutofit/>
          </a:bodyPr>
          <a:lstStyle/>
          <a:p>
            <a:r>
              <a:rPr lang="en-US" dirty="0" smtClean="0"/>
              <a:t>Innovation Cycle</a:t>
            </a:r>
            <a:endParaRPr lang="en-US" dirty="0"/>
          </a:p>
        </p:txBody>
      </p:sp>
      <p:graphicFrame>
        <p:nvGraphicFramePr>
          <p:cNvPr id="7" name="Diagram 6"/>
          <p:cNvGraphicFramePr/>
          <p:nvPr>
            <p:extLst>
              <p:ext uri="{D42A27DB-BD31-4B8C-83A1-F6EECF244321}">
                <p14:modId xmlns:p14="http://schemas.microsoft.com/office/powerpoint/2010/main" xmlns="" val="1056396872"/>
              </p:ext>
            </p:extLst>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ular Callout 8"/>
          <p:cNvSpPr/>
          <p:nvPr/>
        </p:nvSpPr>
        <p:spPr>
          <a:xfrm>
            <a:off x="7400782" y="1174578"/>
            <a:ext cx="1607294" cy="1138267"/>
          </a:xfrm>
          <a:prstGeom prst="wedgeRoundRectCallout">
            <a:avLst>
              <a:gd name="adj1" fmla="val -72184"/>
              <a:gd name="adj2" fmla="val 80653"/>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Real-World </a:t>
            </a:r>
          </a:p>
          <a:p>
            <a:pPr algn="ctr"/>
            <a:r>
              <a:rPr lang="en-US" dirty="0" smtClean="0">
                <a:solidFill>
                  <a:srgbClr val="00B050"/>
                </a:solidFill>
              </a:rPr>
              <a:t>Problems</a:t>
            </a:r>
          </a:p>
        </p:txBody>
      </p:sp>
      <p:sp>
        <p:nvSpPr>
          <p:cNvPr id="14" name="Rounded Rectangular Callout 13"/>
          <p:cNvSpPr/>
          <p:nvPr/>
        </p:nvSpPr>
        <p:spPr>
          <a:xfrm>
            <a:off x="6597135" y="5169929"/>
            <a:ext cx="1607294" cy="1138267"/>
          </a:xfrm>
          <a:prstGeom prst="wedgeRoundRectCallout">
            <a:avLst>
              <a:gd name="adj1" fmla="val -110624"/>
              <a:gd name="adj2" fmla="val 42658"/>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Theoretical and Empirical Foundations</a:t>
            </a:r>
            <a:endParaRPr lang="en-US" dirty="0">
              <a:solidFill>
                <a:srgbClr val="00B050"/>
              </a:solidFill>
            </a:endParaRPr>
          </a:p>
        </p:txBody>
      </p:sp>
      <p:sp>
        <p:nvSpPr>
          <p:cNvPr id="15" name="Rounded Rectangular Callout 14"/>
          <p:cNvSpPr/>
          <p:nvPr/>
        </p:nvSpPr>
        <p:spPr>
          <a:xfrm>
            <a:off x="135924" y="1175264"/>
            <a:ext cx="1607294" cy="1138267"/>
          </a:xfrm>
          <a:prstGeom prst="wedgeRoundRectCallout">
            <a:avLst>
              <a:gd name="adj1" fmla="val 66967"/>
              <a:gd name="adj2" fmla="val 75225"/>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Systems and Evaluations</a:t>
            </a:r>
            <a:endParaRPr lang="en-US" dirty="0">
              <a:solidFill>
                <a:srgbClr val="00B050"/>
              </a:solidFill>
            </a:endParaRPr>
          </a:p>
        </p:txBody>
      </p:sp>
      <p:sp>
        <p:nvSpPr>
          <p:cNvPr id="11" name="TextBox 10"/>
          <p:cNvSpPr txBox="1"/>
          <p:nvPr/>
        </p:nvSpPr>
        <p:spPr>
          <a:xfrm>
            <a:off x="3185327" y="3285622"/>
            <a:ext cx="3024554" cy="1631216"/>
          </a:xfrm>
          <a:prstGeom prst="rect">
            <a:avLst/>
          </a:prstGeom>
          <a:noFill/>
        </p:spPr>
        <p:txBody>
          <a:bodyPr wrap="square" rtlCol="0">
            <a:spAutoFit/>
          </a:bodyPr>
          <a:lstStyle/>
          <a:p>
            <a:r>
              <a:rPr lang="en-US" sz="2000" b="1" dirty="0" smtClean="0">
                <a:solidFill>
                  <a:srgbClr val="0000FF"/>
                </a:solidFill>
              </a:rPr>
              <a:t>Challenges!</a:t>
            </a:r>
          </a:p>
          <a:p>
            <a:pPr marL="285750" indent="-285750">
              <a:buFont typeface="Arial" panose="020B0604020202020204" pitchFamily="34" charset="0"/>
              <a:buChar char="•"/>
            </a:pPr>
            <a:r>
              <a:rPr lang="en-US" sz="2000" b="1" dirty="0" smtClean="0">
                <a:solidFill>
                  <a:srgbClr val="FF0000"/>
                </a:solidFill>
              </a:rPr>
              <a:t>User-generated content</a:t>
            </a:r>
            <a:endParaRPr lang="en-US" sz="2000" b="1" dirty="0">
              <a:solidFill>
                <a:srgbClr val="FF0000"/>
              </a:solidFill>
            </a:endParaRPr>
          </a:p>
          <a:p>
            <a:pPr marL="285750" indent="-285750">
              <a:buFont typeface="Arial" panose="020B0604020202020204" pitchFamily="34" charset="0"/>
              <a:buChar char="•"/>
            </a:pPr>
            <a:r>
              <a:rPr lang="en-US" sz="2000" b="1" dirty="0" smtClean="0">
                <a:solidFill>
                  <a:srgbClr val="0000FF"/>
                </a:solidFill>
              </a:rPr>
              <a:t>Meaningful constructs</a:t>
            </a:r>
          </a:p>
          <a:p>
            <a:pPr marL="285750" indent="-285750">
              <a:buFont typeface="Arial" panose="020B0604020202020204" pitchFamily="34" charset="0"/>
              <a:buChar char="•"/>
            </a:pPr>
            <a:r>
              <a:rPr lang="en-US" sz="2000" b="1" dirty="0">
                <a:solidFill>
                  <a:srgbClr val="0000FF"/>
                </a:solidFill>
              </a:rPr>
              <a:t>Real-time </a:t>
            </a:r>
            <a:r>
              <a:rPr lang="en-US" sz="2000" b="1" dirty="0" smtClean="0">
                <a:solidFill>
                  <a:srgbClr val="0000FF"/>
                </a:solidFill>
              </a:rPr>
              <a:t>performance</a:t>
            </a:r>
          </a:p>
          <a:p>
            <a:pPr marL="285750" indent="-285750">
              <a:buFont typeface="Arial" panose="020B0604020202020204" pitchFamily="34" charset="0"/>
              <a:buChar char="•"/>
            </a:pPr>
            <a:r>
              <a:rPr lang="en-US" sz="2000" b="1" dirty="0" smtClean="0">
                <a:solidFill>
                  <a:srgbClr val="0000FF"/>
                </a:solidFill>
              </a:rPr>
              <a:t>Scalable approaches</a:t>
            </a:r>
            <a:endParaRPr lang="en-US" sz="2000" b="1" dirty="0">
              <a:solidFill>
                <a:srgbClr val="0000FF"/>
              </a:solidFill>
            </a:endParaRPr>
          </a:p>
        </p:txBody>
      </p:sp>
    </p:spTree>
    <p:extLst>
      <p:ext uri="{BB962C8B-B14F-4D97-AF65-F5344CB8AC3E}">
        <p14:creationId xmlns:p14="http://schemas.microsoft.com/office/powerpoint/2010/main" xmlns="" val="402188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B137BBE-F04D-3943-986F-8CC4A47F2118}" type="slidenum">
              <a:rPr lang="en-CA">
                <a:latin typeface="Verdana" charset="0"/>
              </a:rPr>
              <a:pPr eaLnBrk="1" hangingPunct="1"/>
              <a:t>70</a:t>
            </a:fld>
            <a:endParaRPr lang="en-CA">
              <a:latin typeface="Verdana" charset="0"/>
            </a:endParaRPr>
          </a:p>
        </p:txBody>
      </p:sp>
      <p:sp>
        <p:nvSpPr>
          <p:cNvPr id="19459" name="Rectangle 2"/>
          <p:cNvSpPr>
            <a:spLocks noGrp="1" noChangeArrowheads="1"/>
          </p:cNvSpPr>
          <p:nvPr>
            <p:ph type="title"/>
          </p:nvPr>
        </p:nvSpPr>
        <p:spPr/>
        <p:txBody>
          <a:bodyPr/>
          <a:lstStyle/>
          <a:p>
            <a:pPr eaLnBrk="1" hangingPunct="1"/>
            <a:r>
              <a:rPr lang="en-CA" dirty="0">
                <a:latin typeface="Verdana" charset="0"/>
              </a:rPr>
              <a:t>Applications</a:t>
            </a:r>
          </a:p>
        </p:txBody>
      </p:sp>
      <p:sp>
        <p:nvSpPr>
          <p:cNvPr id="19460" name="Rectangle 3"/>
          <p:cNvSpPr>
            <a:spLocks noGrp="1" noChangeArrowheads="1"/>
          </p:cNvSpPr>
          <p:nvPr>
            <p:ph type="body" idx="1"/>
          </p:nvPr>
        </p:nvSpPr>
        <p:spPr>
          <a:xfrm>
            <a:off x="144379" y="1498600"/>
            <a:ext cx="8903368" cy="4857750"/>
          </a:xfrm>
        </p:spPr>
        <p:txBody>
          <a:bodyPr>
            <a:normAutofit/>
          </a:bodyPr>
          <a:lstStyle/>
          <a:p>
            <a:pPr eaLnBrk="1" hangingPunct="1">
              <a:lnSpc>
                <a:spcPct val="110000"/>
              </a:lnSpc>
            </a:pPr>
            <a:r>
              <a:rPr lang="de-DE" sz="1500" dirty="0">
                <a:latin typeface="Verdana" charset="0"/>
              </a:rPr>
              <a:t>Writing </a:t>
            </a:r>
            <a:r>
              <a:rPr lang="de-DE" sz="1500" dirty="0" smtClean="0">
                <a:latin typeface="Verdana" charset="0"/>
              </a:rPr>
              <a:t>research </a:t>
            </a:r>
            <a:r>
              <a:rPr lang="de-DE" sz="1500" dirty="0" smtClean="0">
                <a:solidFill>
                  <a:srgbClr val="C00000"/>
                </a:solidFill>
                <a:latin typeface="Verdana" charset="0"/>
              </a:rPr>
              <a:t>(more later!)</a:t>
            </a:r>
            <a:endParaRPr lang="de-DE" sz="1500" dirty="0">
              <a:solidFill>
                <a:srgbClr val="C00000"/>
              </a:solidFill>
              <a:latin typeface="Verdana" charset="0"/>
            </a:endParaRPr>
          </a:p>
          <a:p>
            <a:pPr lvl="1" eaLnBrk="1" hangingPunct="1">
              <a:lnSpc>
                <a:spcPct val="110000"/>
              </a:lnSpc>
            </a:pPr>
            <a:r>
              <a:rPr lang="de-DE" sz="1300" dirty="0">
                <a:latin typeface="Verdana" charset="0"/>
              </a:rPr>
              <a:t>How are coherent texts created</a:t>
            </a:r>
          </a:p>
          <a:p>
            <a:pPr lvl="1" eaLnBrk="1" hangingPunct="1">
              <a:lnSpc>
                <a:spcPct val="110000"/>
              </a:lnSpc>
            </a:pPr>
            <a:r>
              <a:rPr lang="de-DE" sz="1300" dirty="0">
                <a:latin typeface="Verdana" charset="0"/>
              </a:rPr>
              <a:t>RST as a training tool to write effective texts</a:t>
            </a:r>
          </a:p>
          <a:p>
            <a:pPr eaLnBrk="1" hangingPunct="1">
              <a:lnSpc>
                <a:spcPct val="110000"/>
              </a:lnSpc>
            </a:pPr>
            <a:r>
              <a:rPr lang="de-DE" sz="1500" dirty="0">
                <a:latin typeface="Verdana" charset="0"/>
              </a:rPr>
              <a:t>Natural Language Generation</a:t>
            </a:r>
          </a:p>
          <a:p>
            <a:pPr lvl="1" eaLnBrk="1" hangingPunct="1">
              <a:lnSpc>
                <a:spcPct val="110000"/>
              </a:lnSpc>
            </a:pPr>
            <a:r>
              <a:rPr lang="de-DE" sz="1400" dirty="0">
                <a:latin typeface="Verdana" charset="0"/>
              </a:rPr>
              <a:t>Input: communicative goals and semantic representation</a:t>
            </a:r>
          </a:p>
          <a:p>
            <a:pPr lvl="1" eaLnBrk="1" hangingPunct="1">
              <a:lnSpc>
                <a:spcPct val="110000"/>
              </a:lnSpc>
            </a:pPr>
            <a:r>
              <a:rPr lang="de-DE" sz="1400" dirty="0">
                <a:latin typeface="Verdana" charset="0"/>
              </a:rPr>
              <a:t>Output: text</a:t>
            </a:r>
          </a:p>
          <a:p>
            <a:pPr eaLnBrk="1" hangingPunct="1">
              <a:lnSpc>
                <a:spcPct val="110000"/>
              </a:lnSpc>
            </a:pPr>
            <a:r>
              <a:rPr lang="de-DE" sz="1600" dirty="0">
                <a:latin typeface="Verdana" charset="0"/>
              </a:rPr>
              <a:t>Rhetorical/discourse </a:t>
            </a:r>
            <a:r>
              <a:rPr lang="de-DE" sz="1600" dirty="0" smtClean="0">
                <a:latin typeface="Verdana" charset="0"/>
              </a:rPr>
              <a:t>parsing </a:t>
            </a:r>
            <a:r>
              <a:rPr lang="de-DE" sz="1600" dirty="0" smtClean="0">
                <a:solidFill>
                  <a:srgbClr val="C00000"/>
                </a:solidFill>
                <a:latin typeface="Verdana" charset="0"/>
              </a:rPr>
              <a:t>(more later!)</a:t>
            </a:r>
            <a:endParaRPr lang="de-DE" sz="1600" dirty="0">
              <a:solidFill>
                <a:srgbClr val="C00000"/>
              </a:solidFill>
              <a:latin typeface="Verdana" charset="0"/>
            </a:endParaRPr>
          </a:p>
          <a:p>
            <a:pPr lvl="1" eaLnBrk="1" hangingPunct="1">
              <a:lnSpc>
                <a:spcPct val="110000"/>
              </a:lnSpc>
            </a:pPr>
            <a:r>
              <a:rPr lang="de-DE" sz="1400" dirty="0">
                <a:latin typeface="Verdana" charset="0"/>
              </a:rPr>
              <a:t>Rendering of a text in terms of rhetorical relations</a:t>
            </a:r>
          </a:p>
          <a:p>
            <a:pPr lvl="1" eaLnBrk="1" hangingPunct="1">
              <a:lnSpc>
                <a:spcPct val="110000"/>
              </a:lnSpc>
            </a:pPr>
            <a:r>
              <a:rPr lang="de-DE" sz="1400" dirty="0">
                <a:latin typeface="Verdana" charset="0"/>
              </a:rPr>
              <a:t>Using signals, mostly discourse markers</a:t>
            </a:r>
          </a:p>
          <a:p>
            <a:pPr eaLnBrk="1" hangingPunct="1">
              <a:lnSpc>
                <a:spcPct val="110000"/>
              </a:lnSpc>
            </a:pPr>
            <a:r>
              <a:rPr lang="de-DE" sz="1500" dirty="0">
                <a:latin typeface="Verdana" charset="0"/>
              </a:rPr>
              <a:t>Corpus analysis</a:t>
            </a:r>
          </a:p>
          <a:p>
            <a:pPr lvl="1" eaLnBrk="1" hangingPunct="1">
              <a:lnSpc>
                <a:spcPct val="110000"/>
              </a:lnSpc>
            </a:pPr>
            <a:r>
              <a:rPr lang="de-DE" sz="1300" dirty="0">
                <a:latin typeface="Verdana" charset="0"/>
              </a:rPr>
              <a:t>Annotation of text with discourse relations (Carlson et al. 2002)</a:t>
            </a:r>
          </a:p>
          <a:p>
            <a:pPr lvl="1" eaLnBrk="1" hangingPunct="1">
              <a:lnSpc>
                <a:spcPct val="110000"/>
              </a:lnSpc>
            </a:pPr>
            <a:r>
              <a:rPr lang="de-DE" sz="1300" dirty="0" smtClean="0">
                <a:latin typeface="Verdana" charset="0"/>
              </a:rPr>
              <a:t>Application to spoken language (Taboada 2004; references in Taboada and Mann 2006)</a:t>
            </a:r>
          </a:p>
          <a:p>
            <a:pPr eaLnBrk="1" hangingPunct="1">
              <a:lnSpc>
                <a:spcPct val="110000"/>
              </a:lnSpc>
            </a:pPr>
            <a:r>
              <a:rPr lang="de-DE" sz="1500" dirty="0" smtClean="0">
                <a:latin typeface="Verdana" charset="0"/>
              </a:rPr>
              <a:t>Relationship </a:t>
            </a:r>
            <a:r>
              <a:rPr lang="de-DE" sz="1500" dirty="0">
                <a:latin typeface="Verdana" charset="0"/>
              </a:rPr>
              <a:t>to other discourse phenomena</a:t>
            </a:r>
          </a:p>
          <a:p>
            <a:pPr lvl="1" eaLnBrk="1" hangingPunct="1">
              <a:lnSpc>
                <a:spcPct val="110000"/>
              </a:lnSpc>
            </a:pPr>
            <a:r>
              <a:rPr lang="de-DE" sz="1300" dirty="0">
                <a:latin typeface="Verdana" charset="0"/>
              </a:rPr>
              <a:t>Between nuclei and co-reference</a:t>
            </a:r>
          </a:p>
          <a:p>
            <a:pPr eaLnBrk="1" hangingPunct="1">
              <a:lnSpc>
                <a:spcPct val="110000"/>
              </a:lnSpc>
            </a:pPr>
            <a:r>
              <a:rPr lang="de-DE" sz="1500" dirty="0">
                <a:latin typeface="Verdana" charset="0"/>
              </a:rPr>
              <a:t>For more applications (up to 2005 or so):</a:t>
            </a:r>
          </a:p>
          <a:p>
            <a:pPr lvl="1" eaLnBrk="1" hangingPunct="1">
              <a:lnSpc>
                <a:spcPct val="110000"/>
              </a:lnSpc>
            </a:pPr>
            <a:r>
              <a:rPr lang="en-US" sz="1200" dirty="0" err="1">
                <a:latin typeface="Verdana" charset="0"/>
              </a:rPr>
              <a:t>Taboada</a:t>
            </a:r>
            <a:r>
              <a:rPr lang="en-US" sz="1200" dirty="0">
                <a:latin typeface="Verdana" charset="0"/>
              </a:rPr>
              <a:t>, </a:t>
            </a:r>
            <a:r>
              <a:rPr lang="en-US" sz="1200" dirty="0" err="1">
                <a:latin typeface="Verdana" charset="0"/>
              </a:rPr>
              <a:t>Maite</a:t>
            </a:r>
            <a:r>
              <a:rPr lang="en-US" sz="1200" dirty="0">
                <a:latin typeface="Verdana" charset="0"/>
              </a:rPr>
              <a:t> and William C. Mann. (2006). Applications of Rhetorical Structure Theory. </a:t>
            </a:r>
            <a:r>
              <a:rPr lang="en-US" sz="1200" i="1" dirty="0">
                <a:latin typeface="Verdana" charset="0"/>
              </a:rPr>
              <a:t>Discourse Studies, 8</a:t>
            </a:r>
            <a:r>
              <a:rPr lang="en-US" sz="1200" dirty="0">
                <a:latin typeface="Verdana" charset="0"/>
              </a:rPr>
              <a:t> (4), 567-588.</a:t>
            </a:r>
            <a:endParaRPr lang="en-CA" sz="1400" dirty="0">
              <a:latin typeface="Verdana" charset="0"/>
            </a:endParaRPr>
          </a:p>
        </p:txBody>
      </p:sp>
    </p:spTree>
    <p:extLst>
      <p:ext uri="{BB962C8B-B14F-4D97-AF65-F5344CB8AC3E}">
        <p14:creationId xmlns:p14="http://schemas.microsoft.com/office/powerpoint/2010/main" xmlns="" val="11574936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51636" cy="1143000"/>
          </a:xfrm>
        </p:spPr>
        <p:txBody>
          <a:bodyPr>
            <a:normAutofit fontScale="90000"/>
          </a:bodyPr>
          <a:lstStyle/>
          <a:p>
            <a:r>
              <a:rPr lang="en-US" dirty="0" smtClean="0"/>
              <a:t>Exercise: Annotating Tree-Like Structures</a:t>
            </a:r>
            <a:endParaRPr lang="en-US" dirty="0"/>
          </a:p>
        </p:txBody>
      </p:sp>
      <p:sp>
        <p:nvSpPr>
          <p:cNvPr id="3" name="Content Placeholder 2"/>
          <p:cNvSpPr>
            <a:spLocks noGrp="1"/>
          </p:cNvSpPr>
          <p:nvPr>
            <p:ph idx="1"/>
          </p:nvPr>
        </p:nvSpPr>
        <p:spPr/>
        <p:txBody>
          <a:bodyPr/>
          <a:lstStyle/>
          <a:p>
            <a:r>
              <a:rPr lang="en-US" i="1" dirty="0" smtClean="0"/>
              <a:t>We should tear the building down, because it is full of asbestos.  In principle it is possible to clean it up, but according to the mayor that would be forbiddingly expensive</a:t>
            </a:r>
            <a:r>
              <a:rPr lang="en-US" dirty="0" smtClean="0"/>
              <a:t>.</a:t>
            </a:r>
          </a:p>
          <a:p>
            <a:endParaRPr lang="en-US" dirty="0"/>
          </a:p>
          <a:p>
            <a:pPr lvl="1"/>
            <a:r>
              <a:rPr lang="en-US" dirty="0" smtClean="0"/>
              <a:t>Constructed text from [</a:t>
            </a:r>
            <a:r>
              <a:rPr lang="en-US" dirty="0" err="1" smtClean="0"/>
              <a:t>Peldszus</a:t>
            </a:r>
            <a:r>
              <a:rPr lang="en-US" dirty="0" smtClean="0"/>
              <a:t> and </a:t>
            </a:r>
            <a:r>
              <a:rPr lang="en-US" dirty="0" err="1" smtClean="0"/>
              <a:t>Stede</a:t>
            </a:r>
            <a:r>
              <a:rPr lang="en-US" dirty="0" smtClean="0"/>
              <a:t>, 2013]</a:t>
            </a:r>
            <a:endParaRPr lang="en-US" dirty="0"/>
          </a:p>
        </p:txBody>
      </p:sp>
    </p:spTree>
    <p:extLst>
      <p:ext uri="{BB962C8B-B14F-4D97-AF65-F5344CB8AC3E}">
        <p14:creationId xmlns:p14="http://schemas.microsoft.com/office/powerpoint/2010/main" xmlns="" val="16149885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1143000"/>
          </a:xfrm>
        </p:spPr>
        <p:txBody>
          <a:bodyPr>
            <a:normAutofit fontScale="90000"/>
          </a:bodyPr>
          <a:lstStyle/>
          <a:p>
            <a:r>
              <a:rPr lang="en-US" dirty="0" smtClean="0"/>
              <a:t>Answer: RST Analysis </a:t>
            </a:r>
            <a:r>
              <a:rPr lang="en-US" sz="4000" dirty="0" smtClean="0"/>
              <a:t>[</a:t>
            </a:r>
            <a:r>
              <a:rPr lang="en-US" sz="4000" dirty="0" err="1" smtClean="0"/>
              <a:t>Peldszus</a:t>
            </a:r>
            <a:r>
              <a:rPr lang="en-US" sz="4000" dirty="0" smtClean="0"/>
              <a:t> &amp; </a:t>
            </a:r>
            <a:r>
              <a:rPr lang="en-US" sz="4000" dirty="0" err="1" smtClean="0"/>
              <a:t>Stede</a:t>
            </a:r>
            <a:r>
              <a:rPr lang="en-US" sz="4000" dirty="0" smtClean="0"/>
              <a:t> 2013]</a:t>
            </a:r>
            <a:endParaRPr lang="en-US" sz="4000"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1588659"/>
            <a:ext cx="9094306" cy="3116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00416" y="4705463"/>
            <a:ext cx="8718116" cy="200054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Curved lines connect satellite to nucleus </a:t>
            </a:r>
          </a:p>
          <a:p>
            <a:pPr marL="742950" lvl="1" indent="-285750">
              <a:buFont typeface="Arial" panose="020B0604020202020204" pitchFamily="34" charset="0"/>
              <a:buChar char="•"/>
            </a:pPr>
            <a:r>
              <a:rPr lang="en-US" sz="2400" dirty="0" smtClean="0"/>
              <a:t>arrowhead points to nucleus, also indicated by vertical line</a:t>
            </a:r>
          </a:p>
          <a:p>
            <a:pPr marL="742950" lvl="1"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800" dirty="0" smtClean="0"/>
              <a:t>Horizontal lines demarcate larger segments </a:t>
            </a:r>
          </a:p>
          <a:p>
            <a:pPr marL="742950" lvl="1" indent="-285750">
              <a:buFont typeface="Arial" panose="020B0604020202020204" pitchFamily="34" charset="0"/>
              <a:buChar char="•"/>
            </a:pPr>
            <a:r>
              <a:rPr lang="en-US" sz="2400" dirty="0"/>
              <a:t>f</a:t>
            </a:r>
            <a:r>
              <a:rPr lang="en-US" sz="2400" dirty="0" smtClean="0"/>
              <a:t>used from smaller segments</a:t>
            </a:r>
            <a:endParaRPr lang="en-US" sz="2400" dirty="0"/>
          </a:p>
        </p:txBody>
      </p:sp>
    </p:spTree>
    <p:extLst>
      <p:ext uri="{BB962C8B-B14F-4D97-AF65-F5344CB8AC3E}">
        <p14:creationId xmlns:p14="http://schemas.microsoft.com/office/powerpoint/2010/main" xmlns="" val="4698101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Other Approaches: Joint Modeling </a:t>
            </a:r>
            <a:endParaRPr lang="en-US" dirty="0"/>
          </a:p>
        </p:txBody>
      </p:sp>
      <p:sp>
        <p:nvSpPr>
          <p:cNvPr id="3" name="Content Placeholder 2"/>
          <p:cNvSpPr>
            <a:spLocks noGrp="1"/>
          </p:cNvSpPr>
          <p:nvPr>
            <p:ph idx="1"/>
          </p:nvPr>
        </p:nvSpPr>
        <p:spPr>
          <a:xfrm>
            <a:off x="129348" y="1600200"/>
            <a:ext cx="9014652" cy="4525963"/>
          </a:xfrm>
        </p:spPr>
        <p:txBody>
          <a:bodyPr>
            <a:normAutofit fontScale="92500" lnSpcReduction="20000"/>
          </a:bodyPr>
          <a:lstStyle/>
          <a:p>
            <a:r>
              <a:rPr lang="en-US" dirty="0"/>
              <a:t>The assumption that discourse has multiple structures that </a:t>
            </a:r>
            <a:r>
              <a:rPr lang="en-US" dirty="0" smtClean="0"/>
              <a:t>should be </a:t>
            </a:r>
            <a:r>
              <a:rPr lang="en-US" dirty="0" err="1"/>
              <a:t>modelled</a:t>
            </a:r>
            <a:r>
              <a:rPr lang="en-US" dirty="0"/>
              <a:t> jointly goes back to Grosz &amp; </a:t>
            </a:r>
            <a:r>
              <a:rPr lang="en-US" dirty="0" err="1"/>
              <a:t>Sidner</a:t>
            </a:r>
            <a:r>
              <a:rPr lang="en-US" dirty="0"/>
              <a:t> [1986], </a:t>
            </a:r>
            <a:r>
              <a:rPr lang="en-US" dirty="0" smtClean="0"/>
              <a:t>who proposed </a:t>
            </a:r>
            <a:r>
              <a:rPr lang="en-US" dirty="0"/>
              <a:t>three inter-connected structures for </a:t>
            </a:r>
            <a:r>
              <a:rPr lang="en-US" dirty="0" smtClean="0"/>
              <a:t>discourse</a:t>
            </a:r>
          </a:p>
          <a:p>
            <a:endParaRPr lang="en-US" dirty="0" smtClean="0"/>
          </a:p>
          <a:p>
            <a:r>
              <a:rPr lang="en-US" dirty="0" smtClean="0"/>
              <a:t>Example: Joint Functional Segmentation &amp; </a:t>
            </a:r>
            <a:r>
              <a:rPr lang="en-US" dirty="0" err="1"/>
              <a:t>Pred-</a:t>
            </a:r>
            <a:r>
              <a:rPr lang="en-US" dirty="0" err="1" smtClean="0"/>
              <a:t>Arg</a:t>
            </a:r>
            <a:r>
              <a:rPr lang="en-US" dirty="0" smtClean="0"/>
              <a:t> </a:t>
            </a:r>
            <a:r>
              <a:rPr lang="en-US" dirty="0" err="1" smtClean="0"/>
              <a:t>modelling</a:t>
            </a:r>
            <a:endParaRPr lang="en-US" dirty="0" smtClean="0"/>
          </a:p>
          <a:p>
            <a:pPr lvl="1"/>
            <a:r>
              <a:rPr lang="en-US" dirty="0" smtClean="0"/>
              <a:t>The ART</a:t>
            </a:r>
            <a:r>
              <a:rPr lang="en-US" dirty="0"/>
              <a:t>/</a:t>
            </a:r>
            <a:r>
              <a:rPr lang="en-US" dirty="0" err="1"/>
              <a:t>CoreSC</a:t>
            </a:r>
            <a:r>
              <a:rPr lang="en-US" dirty="0"/>
              <a:t> </a:t>
            </a:r>
            <a:r>
              <a:rPr lang="en-US" dirty="0" smtClean="0"/>
              <a:t>corpus </a:t>
            </a:r>
            <a:r>
              <a:rPr lang="en-US" dirty="0"/>
              <a:t>contains fine-grained (sentence-level</a:t>
            </a:r>
            <a:r>
              <a:rPr lang="en-US" dirty="0" smtClean="0"/>
              <a:t>) functional </a:t>
            </a:r>
            <a:r>
              <a:rPr lang="en-US" dirty="0"/>
              <a:t>annotation of core components of </a:t>
            </a:r>
            <a:r>
              <a:rPr lang="en-US" dirty="0" smtClean="0"/>
              <a:t>scientific investigations</a:t>
            </a:r>
            <a:r>
              <a:rPr lang="en-US" dirty="0"/>
              <a:t>.</a:t>
            </a:r>
          </a:p>
          <a:p>
            <a:pPr lvl="1"/>
            <a:r>
              <a:rPr lang="en-US" sz="2400" dirty="0" err="1" smtClean="0"/>
              <a:t>www.aber.ac.uk</a:t>
            </a:r>
            <a:r>
              <a:rPr lang="en-US" sz="2400" dirty="0"/>
              <a:t>/en/</a:t>
            </a:r>
            <a:r>
              <a:rPr lang="en-US" sz="2400" dirty="0" err="1"/>
              <a:t>cs</a:t>
            </a:r>
            <a:r>
              <a:rPr lang="en-US" sz="2400" dirty="0"/>
              <a:t>/research/</a:t>
            </a:r>
            <a:r>
              <a:rPr lang="en-US" sz="2400" dirty="0" err="1"/>
              <a:t>cb</a:t>
            </a:r>
            <a:r>
              <a:rPr lang="en-US" sz="2400" dirty="0"/>
              <a:t>/projects/art/art-corpus</a:t>
            </a:r>
            <a:r>
              <a:rPr lang="en-US" sz="2400" dirty="0" smtClean="0"/>
              <a:t>/</a:t>
            </a:r>
            <a:endParaRPr lang="en-US" sz="2400"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xmlns="" val="14844163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45" y="20638"/>
            <a:ext cx="8659091" cy="923637"/>
          </a:xfrm>
        </p:spPr>
        <p:txBody>
          <a:bodyPr>
            <a:normAutofit fontScale="90000"/>
          </a:bodyPr>
          <a:lstStyle/>
          <a:p>
            <a:r>
              <a:rPr lang="en-US" dirty="0" smtClean="0"/>
              <a:t>Computational Discourse: Summing Up</a:t>
            </a:r>
            <a:endParaRPr lang="en-US" dirty="0"/>
          </a:p>
        </p:txBody>
      </p:sp>
      <p:sp>
        <p:nvSpPr>
          <p:cNvPr id="3" name="Content Placeholder 2"/>
          <p:cNvSpPr>
            <a:spLocks noGrp="1"/>
          </p:cNvSpPr>
          <p:nvPr>
            <p:ph idx="1"/>
          </p:nvPr>
        </p:nvSpPr>
        <p:spPr>
          <a:xfrm>
            <a:off x="0" y="944275"/>
            <a:ext cx="9144000" cy="5821361"/>
          </a:xfrm>
        </p:spPr>
        <p:txBody>
          <a:bodyPr>
            <a:normAutofit/>
          </a:bodyPr>
          <a:lstStyle/>
          <a:p>
            <a:r>
              <a:rPr lang="en-US" sz="2800" dirty="0"/>
              <a:t>Current computational models of discourse structure are tied, </a:t>
            </a:r>
            <a:r>
              <a:rPr lang="en-US" sz="2800" dirty="0" smtClean="0"/>
              <a:t>more or </a:t>
            </a:r>
            <a:r>
              <a:rPr lang="en-US" sz="2800" dirty="0"/>
              <a:t>less, to empirical </a:t>
            </a:r>
            <a:r>
              <a:rPr lang="en-US" sz="2800" dirty="0" smtClean="0"/>
              <a:t>data</a:t>
            </a:r>
            <a:endParaRPr lang="en-US" sz="2800" dirty="0"/>
          </a:p>
          <a:p>
            <a:pPr lvl="1"/>
            <a:r>
              <a:rPr lang="en-US" sz="2400" dirty="0">
                <a:solidFill>
                  <a:srgbClr val="FF0000"/>
                </a:solidFill>
              </a:rPr>
              <a:t>abstract topics and entity mentions</a:t>
            </a:r>
          </a:p>
          <a:p>
            <a:pPr lvl="1"/>
            <a:r>
              <a:rPr lang="en-US" sz="2400" dirty="0" smtClean="0">
                <a:solidFill>
                  <a:srgbClr val="FF0000"/>
                </a:solidFill>
              </a:rPr>
              <a:t>conventionalized functions </a:t>
            </a:r>
            <a:r>
              <a:rPr lang="en-US" sz="2400" i="1" dirty="0" smtClean="0">
                <a:solidFill>
                  <a:srgbClr val="FF0000"/>
                </a:solidFill>
              </a:rPr>
              <a:t>(genre examples)</a:t>
            </a:r>
          </a:p>
          <a:p>
            <a:pPr lvl="1"/>
            <a:r>
              <a:rPr lang="en-US" sz="2400" dirty="0">
                <a:solidFill>
                  <a:srgbClr val="FF0000"/>
                </a:solidFill>
              </a:rPr>
              <a:t>p</a:t>
            </a:r>
            <a:r>
              <a:rPr lang="en-US" sz="2400" dirty="0" smtClean="0">
                <a:solidFill>
                  <a:srgbClr val="FF0000"/>
                </a:solidFill>
              </a:rPr>
              <a:t>redicate-argument structures </a:t>
            </a:r>
            <a:r>
              <a:rPr lang="en-US" sz="2400" i="1" dirty="0" smtClean="0">
                <a:solidFill>
                  <a:srgbClr val="FF0000"/>
                </a:solidFill>
              </a:rPr>
              <a:t>(e.g., PDTB)</a:t>
            </a:r>
          </a:p>
          <a:p>
            <a:pPr lvl="1"/>
            <a:r>
              <a:rPr lang="en-US" sz="2400" dirty="0">
                <a:solidFill>
                  <a:srgbClr val="FF0000"/>
                </a:solidFill>
              </a:rPr>
              <a:t>tree-like discourse structures </a:t>
            </a:r>
            <a:r>
              <a:rPr lang="en-US" sz="2400" i="1" dirty="0">
                <a:solidFill>
                  <a:srgbClr val="FF0000"/>
                </a:solidFill>
              </a:rPr>
              <a:t>(e.g., RST</a:t>
            </a:r>
            <a:r>
              <a:rPr lang="en-US" sz="2400" i="1" dirty="0" smtClean="0">
                <a:solidFill>
                  <a:srgbClr val="FF0000"/>
                </a:solidFill>
              </a:rPr>
              <a:t>)</a:t>
            </a:r>
          </a:p>
          <a:p>
            <a:r>
              <a:rPr lang="en-US" sz="2800" dirty="0" smtClean="0"/>
              <a:t>Since </a:t>
            </a:r>
            <a:r>
              <a:rPr lang="en-US" sz="2800" dirty="0"/>
              <a:t>natural coherent discourse involves them all, joint </a:t>
            </a:r>
            <a:r>
              <a:rPr lang="en-US" sz="2800" dirty="0" err="1" smtClean="0"/>
              <a:t>modelling</a:t>
            </a:r>
            <a:r>
              <a:rPr lang="en-US" sz="2800" dirty="0"/>
              <a:t> </a:t>
            </a:r>
            <a:r>
              <a:rPr lang="en-US" sz="2800" dirty="0" smtClean="0"/>
              <a:t>may </a:t>
            </a:r>
            <a:r>
              <a:rPr lang="en-US" sz="2800" dirty="0"/>
              <a:t>lead </a:t>
            </a:r>
            <a:r>
              <a:rPr lang="en-US" sz="2800" dirty="0" smtClean="0"/>
              <a:t>to better understanding/models </a:t>
            </a:r>
            <a:endParaRPr lang="en-US" sz="2800" dirty="0"/>
          </a:p>
          <a:p>
            <a:r>
              <a:rPr lang="en-US" sz="2800" dirty="0" smtClean="0"/>
              <a:t>As </a:t>
            </a:r>
            <a:r>
              <a:rPr lang="en-US" sz="2800" dirty="0"/>
              <a:t>for </a:t>
            </a:r>
            <a:r>
              <a:rPr lang="en-US" sz="2800" dirty="0" err="1" smtClean="0"/>
              <a:t>modelling</a:t>
            </a:r>
            <a:r>
              <a:rPr lang="en-US" sz="2800" dirty="0" smtClean="0"/>
              <a:t> blog </a:t>
            </a:r>
            <a:r>
              <a:rPr lang="en-US" sz="2800" dirty="0"/>
              <a:t>posts, tweets, </a:t>
            </a:r>
            <a:r>
              <a:rPr lang="en-US" sz="2800" dirty="0" smtClean="0"/>
              <a:t>. </a:t>
            </a:r>
            <a:r>
              <a:rPr lang="en-US" sz="2800" dirty="0"/>
              <a:t>. . ??</a:t>
            </a:r>
            <a:r>
              <a:rPr lang="en-US" sz="2800" dirty="0" smtClean="0"/>
              <a:t>?</a:t>
            </a:r>
          </a:p>
          <a:p>
            <a:pPr marL="0" indent="0">
              <a:buNone/>
            </a:pP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a:t>Slide modified  from “Discourse Structures and Language </a:t>
            </a:r>
            <a:r>
              <a:rPr lang="en-US" dirty="0" smtClean="0"/>
              <a:t>Technology” </a:t>
            </a:r>
            <a:r>
              <a:rPr lang="en-US" dirty="0"/>
              <a:t>by Bonnie Webber, 2011</a:t>
            </a:r>
          </a:p>
          <a:p>
            <a:endParaRPr lang="en-US" dirty="0"/>
          </a:p>
        </p:txBody>
      </p:sp>
    </p:spTree>
    <p:extLst>
      <p:ext uri="{BB962C8B-B14F-4D97-AF65-F5344CB8AC3E}">
        <p14:creationId xmlns:p14="http://schemas.microsoft.com/office/powerpoint/2010/main" xmlns="" val="36914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85000" lnSpcReduction="20000"/>
          </a:bodyPr>
          <a:lstStyle/>
          <a:p>
            <a:r>
              <a:rPr lang="en-US" dirty="0" smtClean="0"/>
              <a:t>Computational Discourse </a:t>
            </a:r>
          </a:p>
          <a:p>
            <a:pPr lvl="2"/>
            <a:r>
              <a:rPr lang="en-US" dirty="0" smtClean="0"/>
              <a:t>Topic and Entity Structures</a:t>
            </a:r>
          </a:p>
          <a:p>
            <a:pPr lvl="2"/>
            <a:r>
              <a:rPr lang="en-US" dirty="0" smtClean="0"/>
              <a:t>Functional structures </a:t>
            </a:r>
          </a:p>
          <a:p>
            <a:pPr lvl="2"/>
            <a:r>
              <a:rPr lang="en-US" dirty="0" smtClean="0"/>
              <a:t>Predicate-argument structures </a:t>
            </a:r>
          </a:p>
          <a:p>
            <a:pPr lvl="2"/>
            <a:r>
              <a:rPr lang="en-US" dirty="0" smtClean="0"/>
              <a:t>Tree-like structures </a:t>
            </a:r>
          </a:p>
          <a:p>
            <a:r>
              <a:rPr lang="en-US" b="1" dirty="0" smtClean="0"/>
              <a:t>Resources</a:t>
            </a:r>
          </a:p>
          <a:p>
            <a:pPr lvl="2"/>
            <a:r>
              <a:rPr lang="en-US" b="1" dirty="0" smtClean="0"/>
              <a:t>Corpora </a:t>
            </a:r>
          </a:p>
          <a:p>
            <a:pPr lvl="2"/>
            <a:r>
              <a:rPr lang="en-US" dirty="0" smtClean="0"/>
              <a:t>Software</a:t>
            </a:r>
            <a:r>
              <a:rPr lang="en-US" b="1" dirty="0" smtClean="0"/>
              <a:t> </a:t>
            </a:r>
          </a:p>
          <a:p>
            <a:r>
              <a:rPr lang="en-US" dirty="0" smtClean="0"/>
              <a:t>Evaluation</a:t>
            </a:r>
          </a:p>
          <a:p>
            <a:pPr lvl="2"/>
            <a:r>
              <a:rPr lang="en-US" dirty="0" smtClean="0"/>
              <a:t>Intrinsic versus Extrinsic</a:t>
            </a:r>
          </a:p>
          <a:p>
            <a:pPr lvl="2"/>
            <a:r>
              <a:rPr lang="en-US" dirty="0" smtClean="0"/>
              <a:t>Quantitative Metrics</a:t>
            </a:r>
          </a:p>
          <a:p>
            <a:r>
              <a:rPr lang="en-US" dirty="0" smtClean="0"/>
              <a:t>Educational Case Studies</a:t>
            </a:r>
          </a:p>
          <a:p>
            <a:pPr lvl="2"/>
            <a:r>
              <a:rPr lang="en-US" dirty="0" smtClean="0"/>
              <a:t>Teaching Writing with Diagramming and Peer Review</a:t>
            </a:r>
          </a:p>
          <a:p>
            <a:pPr lvl="2"/>
            <a:r>
              <a:rPr lang="en-US" dirty="0"/>
              <a:t>Automated Writing </a:t>
            </a:r>
            <a:r>
              <a:rPr lang="en-US" dirty="0" smtClean="0"/>
              <a:t>Assessment</a:t>
            </a:r>
          </a:p>
          <a:p>
            <a:r>
              <a:rPr lang="en-US" dirty="0" smtClean="0"/>
              <a:t>Looking Forward</a:t>
            </a:r>
            <a:endParaRPr lang="en-US" dirty="0"/>
          </a:p>
        </p:txBody>
      </p:sp>
    </p:spTree>
    <p:extLst>
      <p:ext uri="{BB962C8B-B14F-4D97-AF65-F5344CB8AC3E}">
        <p14:creationId xmlns:p14="http://schemas.microsoft.com/office/powerpoint/2010/main" xmlns="" val="24638314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Annotated Corpora</a:t>
            </a:r>
            <a:endParaRPr lang="en-US" dirty="0"/>
          </a:p>
        </p:txBody>
      </p:sp>
      <p:sp>
        <p:nvSpPr>
          <p:cNvPr id="3" name="Content Placeholder 2"/>
          <p:cNvSpPr>
            <a:spLocks noGrp="1"/>
          </p:cNvSpPr>
          <p:nvPr>
            <p:ph idx="1"/>
          </p:nvPr>
        </p:nvSpPr>
        <p:spPr/>
        <p:txBody>
          <a:bodyPr/>
          <a:lstStyle/>
          <a:p>
            <a:r>
              <a:rPr lang="en-US" dirty="0" smtClean="0"/>
              <a:t>Required for supervised machine learning</a:t>
            </a:r>
          </a:p>
          <a:p>
            <a:pPr lvl="1"/>
            <a:r>
              <a:rPr lang="en-US" dirty="0" smtClean="0"/>
              <a:t>Reliability / inter-rater agreement also desirable</a:t>
            </a:r>
            <a:endParaRPr lang="en-US" dirty="0"/>
          </a:p>
        </p:txBody>
      </p:sp>
    </p:spTree>
    <p:extLst>
      <p:ext uri="{BB962C8B-B14F-4D97-AF65-F5344CB8AC3E}">
        <p14:creationId xmlns:p14="http://schemas.microsoft.com/office/powerpoint/2010/main" xmlns="" val="39059332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71181"/>
          </a:xfrm>
        </p:spPr>
        <p:txBody>
          <a:bodyPr>
            <a:normAutofit/>
          </a:bodyPr>
          <a:lstStyle/>
          <a:p>
            <a:r>
              <a:rPr lang="en-US" dirty="0" smtClean="0"/>
              <a:t>Corpora with Discourse Annotations</a:t>
            </a:r>
            <a:endParaRPr lang="en-US" dirty="0"/>
          </a:p>
        </p:txBody>
      </p:sp>
      <p:sp>
        <p:nvSpPr>
          <p:cNvPr id="3" name="Content Placeholder 2"/>
          <p:cNvSpPr>
            <a:spLocks noGrp="1"/>
          </p:cNvSpPr>
          <p:nvPr>
            <p:ph idx="1"/>
          </p:nvPr>
        </p:nvSpPr>
        <p:spPr>
          <a:xfrm>
            <a:off x="0" y="859316"/>
            <a:ext cx="8992542" cy="5998683"/>
          </a:xfrm>
        </p:spPr>
        <p:txBody>
          <a:bodyPr>
            <a:normAutofit fontScale="62500" lnSpcReduction="20000"/>
          </a:bodyPr>
          <a:lstStyle/>
          <a:p>
            <a:r>
              <a:rPr lang="en-US" dirty="0" smtClean="0"/>
              <a:t>Penn Discourse Treebank (PDTB) [Prasad et al. 2008]</a:t>
            </a:r>
          </a:p>
          <a:p>
            <a:pPr lvl="1"/>
            <a:r>
              <a:rPr lang="en-US" dirty="0">
                <a:hlinkClick r:id="rId2"/>
              </a:rPr>
              <a:t>http://www.seas.upenn.edu/~pdtb</a:t>
            </a:r>
            <a:r>
              <a:rPr lang="en-US" dirty="0" smtClean="0">
                <a:hlinkClick r:id="rId2"/>
              </a:rPr>
              <a:t>/</a:t>
            </a:r>
            <a:endParaRPr lang="en-US" dirty="0" smtClean="0"/>
          </a:p>
          <a:p>
            <a:pPr lvl="2"/>
            <a:r>
              <a:rPr lang="en-US" dirty="0" smtClean="0"/>
              <a:t>1 million words of Wall Street Journal (aligned with Penn Treebank)</a:t>
            </a:r>
          </a:p>
          <a:p>
            <a:pPr lvl="2"/>
            <a:r>
              <a:rPr lang="en-US" dirty="0" smtClean="0"/>
              <a:t>Annotated for discourse relations and their two arguments</a:t>
            </a:r>
          </a:p>
          <a:p>
            <a:pPr lvl="2"/>
            <a:r>
              <a:rPr lang="en-US" dirty="0" smtClean="0"/>
              <a:t>Distribution of relations in PDTB-2.0</a:t>
            </a:r>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smtClean="0"/>
          </a:p>
          <a:p>
            <a:pPr lvl="2"/>
            <a:r>
              <a:rPr lang="en-US" dirty="0" smtClean="0"/>
              <a:t>Distribution of sense tags (</a:t>
            </a:r>
            <a:r>
              <a:rPr lang="en-US" dirty="0"/>
              <a:t>h</a:t>
            </a:r>
            <a:r>
              <a:rPr lang="en-US" dirty="0" smtClean="0"/>
              <a:t>ighest level of hierarchy)</a:t>
            </a:r>
          </a:p>
          <a:p>
            <a:pPr lvl="1"/>
            <a:endParaRPr lang="en-US" dirty="0" smtClean="0"/>
          </a:p>
          <a:p>
            <a:pPr lvl="1"/>
            <a:endParaRPr lang="en-US" dirty="0"/>
          </a:p>
          <a:p>
            <a:pPr lvl="1"/>
            <a:endParaRPr lang="en-US" dirty="0" smtClean="0"/>
          </a:p>
          <a:p>
            <a:pPr lvl="1"/>
            <a:endParaRPr lang="en-US" dirty="0"/>
          </a:p>
          <a:p>
            <a:pPr marL="457200" lvl="1" indent="0">
              <a:buNone/>
            </a:pPr>
            <a:endParaRPr lang="en-US" dirty="0" smtClean="0"/>
          </a:p>
          <a:p>
            <a:pPr marL="457200" lvl="1" indent="0">
              <a:buNone/>
            </a:pPr>
            <a:endParaRPr lang="en-US" dirty="0" smtClean="0"/>
          </a:p>
          <a:p>
            <a:r>
              <a:rPr lang="en-US" dirty="0" smtClean="0"/>
              <a:t>Similar resources are being created for languages other than English</a:t>
            </a:r>
          </a:p>
          <a:p>
            <a:pPr lvl="1"/>
            <a:endParaRPr lang="en-US" dirty="0" smtClean="0"/>
          </a:p>
          <a:p>
            <a:r>
              <a:rPr lang="en-US" dirty="0" smtClean="0"/>
              <a:t> </a:t>
            </a:r>
          </a:p>
        </p:txBody>
      </p:sp>
      <p:pic>
        <p:nvPicPr>
          <p:cNvPr id="5" name="Picture 4"/>
          <p:cNvPicPr>
            <a:picLocks noChangeAspect="1"/>
          </p:cNvPicPr>
          <p:nvPr/>
        </p:nvPicPr>
        <p:blipFill>
          <a:blip r:embed="rId3"/>
          <a:stretch>
            <a:fillRect/>
          </a:stretch>
        </p:blipFill>
        <p:spPr>
          <a:xfrm>
            <a:off x="1015658" y="2121123"/>
            <a:ext cx="3208545" cy="1631037"/>
          </a:xfrm>
          <a:prstGeom prst="rect">
            <a:avLst/>
          </a:prstGeom>
        </p:spPr>
      </p:pic>
      <p:pic>
        <p:nvPicPr>
          <p:cNvPr id="6" name="Picture 5"/>
          <p:cNvPicPr>
            <a:picLocks noChangeAspect="1"/>
          </p:cNvPicPr>
          <p:nvPr/>
        </p:nvPicPr>
        <p:blipFill>
          <a:blip r:embed="rId4"/>
          <a:stretch>
            <a:fillRect/>
          </a:stretch>
        </p:blipFill>
        <p:spPr>
          <a:xfrm>
            <a:off x="1015658" y="4060902"/>
            <a:ext cx="6049809" cy="1619307"/>
          </a:xfrm>
          <a:prstGeom prst="rect">
            <a:avLst/>
          </a:prstGeom>
        </p:spPr>
      </p:pic>
    </p:spTree>
    <p:extLst>
      <p:ext uri="{BB962C8B-B14F-4D97-AF65-F5344CB8AC3E}">
        <p14:creationId xmlns:p14="http://schemas.microsoft.com/office/powerpoint/2010/main" xmlns="" val="9003835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12" y="274638"/>
            <a:ext cx="8910230" cy="1143000"/>
          </a:xfrm>
        </p:spPr>
        <p:txBody>
          <a:bodyPr>
            <a:normAutofit/>
          </a:bodyPr>
          <a:lstStyle/>
          <a:p>
            <a:r>
              <a:rPr lang="en-US" dirty="0" smtClean="0"/>
              <a:t>Corpora with Discourse Annotations</a:t>
            </a:r>
            <a:endParaRPr lang="en-US" dirty="0"/>
          </a:p>
        </p:txBody>
      </p:sp>
      <p:sp>
        <p:nvSpPr>
          <p:cNvPr id="3" name="Content Placeholder 2"/>
          <p:cNvSpPr>
            <a:spLocks noGrp="1"/>
          </p:cNvSpPr>
          <p:nvPr>
            <p:ph idx="1"/>
          </p:nvPr>
        </p:nvSpPr>
        <p:spPr>
          <a:xfrm>
            <a:off x="82313" y="1600200"/>
            <a:ext cx="8910230" cy="4525963"/>
          </a:xfrm>
        </p:spPr>
        <p:txBody>
          <a:bodyPr>
            <a:normAutofit/>
          </a:bodyPr>
          <a:lstStyle/>
          <a:p>
            <a:r>
              <a:rPr lang="en-US" dirty="0" smtClean="0"/>
              <a:t>RST Discourse </a:t>
            </a:r>
            <a:r>
              <a:rPr lang="en-US" dirty="0" err="1" smtClean="0"/>
              <a:t>Treeback</a:t>
            </a:r>
            <a:r>
              <a:rPr lang="en-US" dirty="0" smtClean="0"/>
              <a:t> [Carlson et al., 2002, 2003]</a:t>
            </a:r>
          </a:p>
          <a:p>
            <a:pPr lvl="1"/>
            <a:r>
              <a:rPr lang="en-US" dirty="0">
                <a:hlinkClick r:id="rId2"/>
              </a:rPr>
              <a:t>https://</a:t>
            </a:r>
            <a:r>
              <a:rPr lang="en-US" dirty="0" smtClean="0">
                <a:hlinkClick r:id="rId2"/>
              </a:rPr>
              <a:t>catalog.ldc.upenn.edu/LDC2002T07</a:t>
            </a:r>
            <a:endParaRPr lang="en-US" dirty="0" smtClean="0"/>
          </a:p>
          <a:p>
            <a:pPr lvl="2"/>
            <a:r>
              <a:rPr lang="en-US" dirty="0" smtClean="0"/>
              <a:t>385 Wall Street Journal articles from the Penn Treebank</a:t>
            </a:r>
          </a:p>
          <a:p>
            <a:pPr lvl="2"/>
            <a:endParaRPr lang="en-US" dirty="0" smtClean="0"/>
          </a:p>
        </p:txBody>
      </p:sp>
    </p:spTree>
    <p:extLst>
      <p:ext uri="{BB962C8B-B14F-4D97-AF65-F5344CB8AC3E}">
        <p14:creationId xmlns:p14="http://schemas.microsoft.com/office/powerpoint/2010/main" xmlns="" val="15022212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85000" lnSpcReduction="20000"/>
          </a:bodyPr>
          <a:lstStyle/>
          <a:p>
            <a:r>
              <a:rPr lang="en-US" dirty="0" smtClean="0"/>
              <a:t>Computational Discourse </a:t>
            </a:r>
          </a:p>
          <a:p>
            <a:pPr lvl="2"/>
            <a:r>
              <a:rPr lang="en-US" dirty="0" smtClean="0"/>
              <a:t>Topic and Entity Structures</a:t>
            </a:r>
          </a:p>
          <a:p>
            <a:pPr lvl="2"/>
            <a:r>
              <a:rPr lang="en-US" dirty="0" smtClean="0"/>
              <a:t>Functional structures </a:t>
            </a:r>
          </a:p>
          <a:p>
            <a:pPr lvl="2"/>
            <a:r>
              <a:rPr lang="en-US" dirty="0" smtClean="0"/>
              <a:t>Predicate-argument structures </a:t>
            </a:r>
          </a:p>
          <a:p>
            <a:pPr lvl="2"/>
            <a:r>
              <a:rPr lang="en-US" dirty="0" smtClean="0"/>
              <a:t>Tree-like structures </a:t>
            </a:r>
          </a:p>
          <a:p>
            <a:r>
              <a:rPr lang="en-US" dirty="0" smtClean="0"/>
              <a:t>Resources</a:t>
            </a:r>
          </a:p>
          <a:p>
            <a:pPr lvl="2"/>
            <a:r>
              <a:rPr lang="en-US" dirty="0" smtClean="0"/>
              <a:t>Corpora </a:t>
            </a:r>
          </a:p>
          <a:p>
            <a:pPr lvl="2"/>
            <a:r>
              <a:rPr lang="en-US" b="1" dirty="0" smtClean="0"/>
              <a:t>Software </a:t>
            </a:r>
          </a:p>
          <a:p>
            <a:r>
              <a:rPr lang="en-US" dirty="0" smtClean="0"/>
              <a:t>Evaluation</a:t>
            </a:r>
          </a:p>
          <a:p>
            <a:pPr lvl="2"/>
            <a:r>
              <a:rPr lang="en-US" dirty="0" smtClean="0"/>
              <a:t>Intrinsic versus Extrinsic</a:t>
            </a:r>
          </a:p>
          <a:p>
            <a:pPr lvl="2"/>
            <a:r>
              <a:rPr lang="en-US" dirty="0" smtClean="0"/>
              <a:t>Quantitative Metrics</a:t>
            </a:r>
          </a:p>
          <a:p>
            <a:r>
              <a:rPr lang="en-US" dirty="0" smtClean="0"/>
              <a:t>Educational Case Studies</a:t>
            </a:r>
          </a:p>
          <a:p>
            <a:pPr lvl="2"/>
            <a:r>
              <a:rPr lang="en-US" dirty="0" smtClean="0"/>
              <a:t>Teaching Writing with Diagramming and Peer Review</a:t>
            </a:r>
          </a:p>
          <a:p>
            <a:pPr lvl="2"/>
            <a:r>
              <a:rPr lang="en-US" dirty="0"/>
              <a:t>Automated Writing </a:t>
            </a:r>
            <a:r>
              <a:rPr lang="en-US" dirty="0" smtClean="0"/>
              <a:t>Assessment</a:t>
            </a:r>
          </a:p>
          <a:p>
            <a:r>
              <a:rPr lang="en-US" dirty="0" smtClean="0"/>
              <a:t>Looking Forward</a:t>
            </a:r>
            <a:endParaRPr lang="en-US" dirty="0"/>
          </a:p>
        </p:txBody>
      </p:sp>
    </p:spTree>
    <p:extLst>
      <p:ext uri="{BB962C8B-B14F-4D97-AF65-F5344CB8AC3E}">
        <p14:creationId xmlns:p14="http://schemas.microsoft.com/office/powerpoint/2010/main" xmlns="" val="2537214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Background</a:t>
            </a:r>
            <a:endParaRPr lang="en-US" dirty="0"/>
          </a:p>
        </p:txBody>
      </p:sp>
      <p:sp>
        <p:nvSpPr>
          <p:cNvPr id="3" name="Content Placeholder 2"/>
          <p:cNvSpPr>
            <a:spLocks noGrp="1"/>
          </p:cNvSpPr>
          <p:nvPr>
            <p:ph idx="1"/>
          </p:nvPr>
        </p:nvSpPr>
        <p:spPr/>
        <p:txBody>
          <a:bodyPr/>
          <a:lstStyle/>
          <a:p>
            <a:r>
              <a:rPr lang="en-US" dirty="0" smtClean="0"/>
              <a:t>Your name</a:t>
            </a:r>
          </a:p>
          <a:p>
            <a:r>
              <a:rPr lang="en-US" dirty="0" smtClean="0"/>
              <a:t>Research interests</a:t>
            </a:r>
          </a:p>
          <a:p>
            <a:r>
              <a:rPr lang="en-US" dirty="0" smtClean="0"/>
              <a:t>Anything else</a:t>
            </a:r>
            <a:endParaRPr lang="en-US" dirty="0"/>
          </a:p>
        </p:txBody>
      </p:sp>
    </p:spTree>
    <p:extLst>
      <p:ext uri="{BB962C8B-B14F-4D97-AF65-F5344CB8AC3E}">
        <p14:creationId xmlns:p14="http://schemas.microsoft.com/office/powerpoint/2010/main" xmlns="" val="25247692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Resources</a:t>
            </a:r>
            <a:endParaRPr lang="en-US" dirty="0"/>
          </a:p>
        </p:txBody>
      </p:sp>
      <p:sp>
        <p:nvSpPr>
          <p:cNvPr id="3" name="Content Placeholder 2"/>
          <p:cNvSpPr>
            <a:spLocks noGrp="1"/>
          </p:cNvSpPr>
          <p:nvPr>
            <p:ph idx="1"/>
          </p:nvPr>
        </p:nvSpPr>
        <p:spPr>
          <a:xfrm>
            <a:off x="176463" y="1600200"/>
            <a:ext cx="8967537" cy="4525963"/>
          </a:xfrm>
        </p:spPr>
        <p:txBody>
          <a:bodyPr/>
          <a:lstStyle/>
          <a:p>
            <a:r>
              <a:rPr lang="en-US" dirty="0" smtClean="0"/>
              <a:t>Many general NLP resources (NLTK, Stanford, etc.)</a:t>
            </a:r>
            <a:endParaRPr lang="en-US" dirty="0"/>
          </a:p>
          <a:p>
            <a:pPr lvl="1"/>
            <a:r>
              <a:rPr lang="en-US" dirty="0" smtClean="0"/>
              <a:t>Potential features for detecting implicit relations</a:t>
            </a:r>
          </a:p>
          <a:p>
            <a:pPr lvl="2"/>
            <a:r>
              <a:rPr lang="en-US" dirty="0" smtClean="0"/>
              <a:t>e.g. can try to approximate “world </a:t>
            </a:r>
            <a:r>
              <a:rPr lang="en-US" dirty="0"/>
              <a:t>k</a:t>
            </a:r>
            <a:r>
              <a:rPr lang="en-US" dirty="0" smtClean="0"/>
              <a:t>nowledge” using lexical and structural features</a:t>
            </a:r>
          </a:p>
          <a:p>
            <a:r>
              <a:rPr lang="en-US" dirty="0" smtClean="0"/>
              <a:t>Discourse-specific resources</a:t>
            </a:r>
          </a:p>
          <a:p>
            <a:pPr lvl="1"/>
            <a:r>
              <a:rPr lang="en-US" dirty="0" smtClean="0"/>
              <a:t>Typically trained on Wall Street Journal</a:t>
            </a:r>
            <a:endParaRPr lang="en-US" dirty="0"/>
          </a:p>
        </p:txBody>
      </p:sp>
    </p:spTree>
    <p:extLst>
      <p:ext uri="{BB962C8B-B14F-4D97-AF65-F5344CB8AC3E}">
        <p14:creationId xmlns:p14="http://schemas.microsoft.com/office/powerpoint/2010/main" xmlns="" val="20646228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55"/>
            <a:ext cx="8229600" cy="639762"/>
          </a:xfrm>
        </p:spPr>
        <p:txBody>
          <a:bodyPr>
            <a:normAutofit fontScale="90000"/>
          </a:bodyPr>
          <a:lstStyle/>
          <a:p>
            <a:r>
              <a:rPr lang="en-US" dirty="0" smtClean="0"/>
              <a:t>Discourse Connectives Tagger</a:t>
            </a:r>
            <a:endParaRPr lang="en-US" dirty="0"/>
          </a:p>
        </p:txBody>
      </p:sp>
      <p:sp>
        <p:nvSpPr>
          <p:cNvPr id="3" name="Content Placeholder 2"/>
          <p:cNvSpPr>
            <a:spLocks noGrp="1"/>
          </p:cNvSpPr>
          <p:nvPr>
            <p:ph idx="1"/>
          </p:nvPr>
        </p:nvSpPr>
        <p:spPr>
          <a:xfrm>
            <a:off x="0" y="796705"/>
            <a:ext cx="9080626" cy="6061295"/>
          </a:xfrm>
        </p:spPr>
        <p:txBody>
          <a:bodyPr>
            <a:normAutofit fontScale="62500" lnSpcReduction="20000"/>
          </a:bodyPr>
          <a:lstStyle/>
          <a:p>
            <a:r>
              <a:rPr lang="en-US" sz="3800" dirty="0">
                <a:hlinkClick r:id="rId2"/>
              </a:rPr>
              <a:t>http://www.cis.upenn.edu/~</a:t>
            </a:r>
            <a:r>
              <a:rPr lang="en-US" sz="3800" dirty="0" smtClean="0">
                <a:hlinkClick r:id="rId2"/>
              </a:rPr>
              <a:t>epitler/discourse.html</a:t>
            </a:r>
            <a:endParaRPr lang="en-US" sz="3800" dirty="0" smtClean="0"/>
          </a:p>
          <a:p>
            <a:endParaRPr lang="en-US" sz="3800" dirty="0" smtClean="0"/>
          </a:p>
          <a:p>
            <a:r>
              <a:rPr lang="en-US" sz="3800" dirty="0" smtClean="0"/>
              <a:t>Identifies explicit </a:t>
            </a:r>
            <a:r>
              <a:rPr lang="en-US" sz="3800" dirty="0"/>
              <a:t>discourse connectives and </a:t>
            </a:r>
            <a:r>
              <a:rPr lang="en-US" sz="3800" dirty="0" smtClean="0"/>
              <a:t>senses (Expansion</a:t>
            </a:r>
            <a:r>
              <a:rPr lang="en-US" sz="3800" dirty="0"/>
              <a:t>, Contingency, Comparison, Temporal</a:t>
            </a:r>
            <a:r>
              <a:rPr lang="en-US" sz="3800" dirty="0" smtClean="0"/>
              <a:t>) </a:t>
            </a:r>
            <a:r>
              <a:rPr lang="en-US" sz="3600" dirty="0" smtClean="0"/>
              <a:t>[</a:t>
            </a:r>
            <a:r>
              <a:rPr lang="en-US" sz="3600" dirty="0" err="1" smtClean="0"/>
              <a:t>Pitler</a:t>
            </a:r>
            <a:r>
              <a:rPr lang="en-US" sz="3600" dirty="0" smtClean="0"/>
              <a:t> &amp; </a:t>
            </a:r>
            <a:r>
              <a:rPr lang="en-US" sz="3600" dirty="0" err="1" smtClean="0"/>
              <a:t>Nenkova</a:t>
            </a:r>
            <a:r>
              <a:rPr lang="en-US" sz="3600" dirty="0" smtClean="0"/>
              <a:t>, 2009]</a:t>
            </a:r>
          </a:p>
          <a:p>
            <a:pPr marL="0" indent="0">
              <a:buNone/>
            </a:pPr>
            <a:endParaRPr lang="en-US" sz="3800" dirty="0"/>
          </a:p>
          <a:p>
            <a:pPr lvl="1"/>
            <a:r>
              <a:rPr lang="en-US" sz="3200" dirty="0"/>
              <a:t>Input: the output of automatic parsers or gold-standard </a:t>
            </a:r>
            <a:r>
              <a:rPr lang="en-US" sz="3200" dirty="0" smtClean="0"/>
              <a:t>parses</a:t>
            </a:r>
          </a:p>
          <a:p>
            <a:pPr lvl="1"/>
            <a:endParaRPr lang="en-US" sz="3200" dirty="0"/>
          </a:p>
          <a:p>
            <a:pPr lvl="1"/>
            <a:r>
              <a:rPr lang="en-US" sz="3200" dirty="0"/>
              <a:t>Output: syntactic trees augmented with tags indicating discourse </a:t>
            </a:r>
            <a:r>
              <a:rPr lang="en-US" sz="3200" dirty="0" smtClean="0"/>
              <a:t>connectives</a:t>
            </a:r>
          </a:p>
          <a:p>
            <a:pPr lvl="1"/>
            <a:endParaRPr lang="en-US" sz="3200" dirty="0"/>
          </a:p>
          <a:p>
            <a:pPr lvl="1"/>
            <a:r>
              <a:rPr lang="en-US" sz="3200" dirty="0" smtClean="0"/>
              <a:t>Disambiguates discourse </a:t>
            </a:r>
            <a:r>
              <a:rPr lang="en-US" sz="3200" dirty="0"/>
              <a:t>and non-discourse </a:t>
            </a:r>
            <a:r>
              <a:rPr lang="en-US" sz="3200" dirty="0" smtClean="0"/>
              <a:t>usages:</a:t>
            </a:r>
          </a:p>
          <a:p>
            <a:pPr lvl="2"/>
            <a:r>
              <a:rPr lang="en-US" sz="2600" dirty="0" smtClean="0"/>
              <a:t>John </a:t>
            </a:r>
            <a:r>
              <a:rPr lang="en-US" sz="2600" dirty="0"/>
              <a:t>likes to run marathons, </a:t>
            </a:r>
            <a:r>
              <a:rPr lang="en-US" sz="2600" i="1" dirty="0"/>
              <a:t>and</a:t>
            </a:r>
            <a:r>
              <a:rPr lang="en-US" sz="2600" dirty="0"/>
              <a:t> ran 10 last year alone. (Expansion) </a:t>
            </a:r>
            <a:endParaRPr lang="en-US" sz="2600" dirty="0" smtClean="0"/>
          </a:p>
          <a:p>
            <a:pPr lvl="2"/>
            <a:r>
              <a:rPr lang="en-US" sz="2600" dirty="0" smtClean="0"/>
              <a:t>My </a:t>
            </a:r>
            <a:r>
              <a:rPr lang="en-US" sz="2600" dirty="0"/>
              <a:t>favorite colors are blue </a:t>
            </a:r>
            <a:r>
              <a:rPr lang="en-US" sz="2600" i="1" dirty="0"/>
              <a:t>and</a:t>
            </a:r>
            <a:r>
              <a:rPr lang="en-US" sz="2600" dirty="0"/>
              <a:t> green. (Non-discourse) </a:t>
            </a:r>
            <a:endParaRPr lang="en-US" sz="2600" dirty="0" smtClean="0"/>
          </a:p>
          <a:p>
            <a:pPr lvl="2"/>
            <a:endParaRPr lang="en-US" sz="2600" dirty="0"/>
          </a:p>
          <a:p>
            <a:pPr lvl="1"/>
            <a:r>
              <a:rPr lang="en-US" sz="3200" dirty="0" smtClean="0"/>
              <a:t>Disambiguates (PDTB) discourse senses:</a:t>
            </a:r>
          </a:p>
          <a:p>
            <a:pPr lvl="2"/>
            <a:r>
              <a:rPr lang="en-US" sz="2600" dirty="0" smtClean="0"/>
              <a:t>They </a:t>
            </a:r>
            <a:r>
              <a:rPr lang="en-US" sz="2600" dirty="0"/>
              <a:t>have not spoken to each other </a:t>
            </a:r>
            <a:r>
              <a:rPr lang="en-US" sz="2600" i="1" dirty="0"/>
              <a:t>since</a:t>
            </a:r>
            <a:r>
              <a:rPr lang="en-US" sz="2600" dirty="0"/>
              <a:t> they saw each other last fall. (</a:t>
            </a:r>
            <a:r>
              <a:rPr lang="en-US" sz="2600" dirty="0" smtClean="0"/>
              <a:t>Temporal)</a:t>
            </a:r>
          </a:p>
          <a:p>
            <a:pPr lvl="2"/>
            <a:r>
              <a:rPr lang="en-US" sz="2600" dirty="0" smtClean="0"/>
              <a:t>I </a:t>
            </a:r>
            <a:r>
              <a:rPr lang="en-US" sz="2600" dirty="0"/>
              <a:t>assumed you were not coming </a:t>
            </a:r>
            <a:r>
              <a:rPr lang="en-US" sz="2600" i="1" dirty="0"/>
              <a:t>since</a:t>
            </a:r>
            <a:r>
              <a:rPr lang="en-US" sz="2600" dirty="0"/>
              <a:t> you never replied to the invitation. (Contingency/Causal</a:t>
            </a:r>
            <a:r>
              <a:rPr lang="en-US" sz="2600" dirty="0" smtClean="0"/>
              <a:t>)</a:t>
            </a:r>
          </a:p>
          <a:p>
            <a:pPr lvl="3"/>
            <a:endParaRPr lang="en-US" sz="2200" dirty="0" smtClean="0"/>
          </a:p>
          <a:p>
            <a:pPr marL="0" indent="0">
              <a:buNone/>
            </a:pPr>
            <a:r>
              <a:rPr lang="en-US" sz="3800" dirty="0" smtClean="0"/>
              <a:t>+ Genre-neutral applicability</a:t>
            </a:r>
          </a:p>
          <a:p>
            <a:pPr marL="0" indent="0">
              <a:buNone/>
            </a:pPr>
            <a:r>
              <a:rPr lang="en-US" sz="3800" dirty="0" smtClean="0"/>
              <a:t>-  Not all discourse relations are explicitly marked</a:t>
            </a:r>
          </a:p>
        </p:txBody>
      </p:sp>
    </p:spTree>
    <p:extLst>
      <p:ext uri="{BB962C8B-B14F-4D97-AF65-F5344CB8AC3E}">
        <p14:creationId xmlns:p14="http://schemas.microsoft.com/office/powerpoint/2010/main" xmlns="" val="41075247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0458"/>
          </a:xfrm>
        </p:spPr>
        <p:txBody>
          <a:bodyPr/>
          <a:lstStyle/>
          <a:p>
            <a:r>
              <a:rPr lang="en-US" dirty="0" smtClean="0"/>
              <a:t>Hierarchy of Sense Tags</a:t>
            </a:r>
            <a:endParaRPr lang="en-US" dirty="0"/>
          </a:p>
        </p:txBody>
      </p:sp>
      <p:pic>
        <p:nvPicPr>
          <p:cNvPr id="18435"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489166" y="1185096"/>
            <a:ext cx="6394935" cy="55553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594072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0"/>
            <a:ext cx="9274629" cy="850700"/>
          </a:xfrm>
        </p:spPr>
        <p:txBody>
          <a:bodyPr>
            <a:normAutofit/>
          </a:bodyPr>
          <a:lstStyle/>
          <a:p>
            <a:r>
              <a:rPr lang="en-US" sz="3600" dirty="0" smtClean="0"/>
              <a:t>Human (h) vs. </a:t>
            </a:r>
            <a:r>
              <a:rPr lang="en-US" sz="3600" dirty="0" smtClean="0">
                <a:solidFill>
                  <a:srgbClr val="0000FF"/>
                </a:solidFill>
              </a:rPr>
              <a:t>Discourse </a:t>
            </a:r>
            <a:r>
              <a:rPr lang="en-US" sz="3600" dirty="0">
                <a:solidFill>
                  <a:srgbClr val="0000FF"/>
                </a:solidFill>
              </a:rPr>
              <a:t>C</a:t>
            </a:r>
            <a:r>
              <a:rPr lang="en-US" sz="3600" dirty="0" smtClean="0">
                <a:solidFill>
                  <a:srgbClr val="0000FF"/>
                </a:solidFill>
              </a:rPr>
              <a:t>onnectives Tagger (d)</a:t>
            </a:r>
            <a:endParaRPr lang="en-US" sz="3600" dirty="0">
              <a:solidFill>
                <a:srgbClr val="0000FF"/>
              </a:solidFill>
            </a:endParaRPr>
          </a:p>
        </p:txBody>
      </p:sp>
      <p:sp>
        <p:nvSpPr>
          <p:cNvPr id="3" name="Content Placeholder 2"/>
          <p:cNvSpPr>
            <a:spLocks noGrp="1"/>
          </p:cNvSpPr>
          <p:nvPr>
            <p:ph idx="1"/>
          </p:nvPr>
        </p:nvSpPr>
        <p:spPr>
          <a:xfrm>
            <a:off x="0" y="898078"/>
            <a:ext cx="9144000" cy="5896222"/>
          </a:xfrm>
        </p:spPr>
        <p:txBody>
          <a:bodyPr>
            <a:noAutofit/>
          </a:bodyPr>
          <a:lstStyle/>
          <a:p>
            <a:pPr marL="0" indent="0">
              <a:buNone/>
            </a:pPr>
            <a:r>
              <a:rPr lang="en-US" sz="1800" dirty="0" smtClean="0"/>
              <a:t>1h: Some have raised their cash positions to record levels.  </a:t>
            </a:r>
            <a:r>
              <a:rPr lang="en-US" sz="1800" u="sng" dirty="0" smtClean="0"/>
              <a:t>Implicit=BECAUSE</a:t>
            </a:r>
            <a:r>
              <a:rPr lang="en-US" sz="1800" dirty="0" smtClean="0"/>
              <a:t> </a:t>
            </a:r>
            <a:r>
              <a:rPr lang="en-US" sz="1800" b="1" dirty="0" smtClean="0"/>
              <a:t>(causal/contingency)</a:t>
            </a:r>
            <a:r>
              <a:rPr lang="en-US" sz="1800" dirty="0" smtClean="0"/>
              <a:t> High cash positions help buffer a fund when the market falls.</a:t>
            </a:r>
            <a:r>
              <a:rPr lang="en-US" sz="1800" b="1" dirty="0" smtClean="0"/>
              <a:t>   </a:t>
            </a:r>
            <a:endParaRPr lang="en-US" sz="1800" dirty="0" smtClean="0"/>
          </a:p>
          <a:p>
            <a:pPr marL="0" indent="0">
              <a:buNone/>
            </a:pPr>
            <a:r>
              <a:rPr lang="en-US" sz="1800" dirty="0" smtClean="0">
                <a:solidFill>
                  <a:srgbClr val="0000FF"/>
                </a:solidFill>
              </a:rPr>
              <a:t>1d: Some </a:t>
            </a:r>
            <a:r>
              <a:rPr lang="en-US" sz="1800" dirty="0">
                <a:solidFill>
                  <a:srgbClr val="0000FF"/>
                </a:solidFill>
              </a:rPr>
              <a:t>have raised their cash positions to record levels. </a:t>
            </a:r>
            <a:r>
              <a:rPr lang="en-US" sz="1800" dirty="0" smtClean="0">
                <a:solidFill>
                  <a:srgbClr val="0000FF"/>
                </a:solidFill>
              </a:rPr>
              <a:t> High </a:t>
            </a:r>
            <a:r>
              <a:rPr lang="en-US" sz="1800" dirty="0">
                <a:solidFill>
                  <a:srgbClr val="0000FF"/>
                </a:solidFill>
              </a:rPr>
              <a:t>cash positions help buffer a fund </a:t>
            </a:r>
            <a:r>
              <a:rPr lang="en-US" sz="1800" u="sng" dirty="0">
                <a:solidFill>
                  <a:srgbClr val="0000FF"/>
                </a:solidFill>
              </a:rPr>
              <a:t>when</a:t>
            </a:r>
            <a:r>
              <a:rPr lang="en-US" sz="1800" dirty="0">
                <a:solidFill>
                  <a:srgbClr val="0000FF"/>
                </a:solidFill>
              </a:rPr>
              <a:t> </a:t>
            </a:r>
            <a:r>
              <a:rPr lang="en-US" sz="1800" b="1" dirty="0">
                <a:solidFill>
                  <a:srgbClr val="0000FF"/>
                </a:solidFill>
              </a:rPr>
              <a:t>(</a:t>
            </a:r>
            <a:r>
              <a:rPr lang="en-US" sz="1800" b="1" dirty="0" smtClean="0">
                <a:solidFill>
                  <a:srgbClr val="0000FF"/>
                </a:solidFill>
              </a:rPr>
              <a:t>temporal) </a:t>
            </a:r>
            <a:r>
              <a:rPr lang="en-US" sz="1800" dirty="0" smtClean="0">
                <a:solidFill>
                  <a:srgbClr val="0000FF"/>
                </a:solidFill>
              </a:rPr>
              <a:t>the </a:t>
            </a:r>
            <a:r>
              <a:rPr lang="en-US" sz="1800" dirty="0">
                <a:solidFill>
                  <a:srgbClr val="0000FF"/>
                </a:solidFill>
              </a:rPr>
              <a:t>market falls. </a:t>
            </a:r>
            <a:r>
              <a:rPr lang="en-US" sz="1800" dirty="0" smtClean="0">
                <a:solidFill>
                  <a:srgbClr val="0000FF"/>
                </a:solidFill>
              </a:rPr>
              <a:t>   </a:t>
            </a:r>
            <a:r>
              <a:rPr lang="en-US" sz="1800" dirty="0" smtClean="0">
                <a:solidFill>
                  <a:srgbClr val="FF0000"/>
                </a:solidFill>
              </a:rPr>
              <a:t>WRONG</a:t>
            </a:r>
          </a:p>
          <a:p>
            <a:pPr marL="0" indent="0">
              <a:buNone/>
            </a:pPr>
            <a:endParaRPr lang="en-US" sz="1800" dirty="0" smtClean="0">
              <a:solidFill>
                <a:srgbClr val="0000FF"/>
              </a:solidFill>
            </a:endParaRPr>
          </a:p>
          <a:p>
            <a:pPr marL="0" indent="0">
              <a:buNone/>
            </a:pPr>
            <a:r>
              <a:rPr lang="en-US" sz="1800" dirty="0" smtClean="0"/>
              <a:t>2h</a:t>
            </a:r>
            <a:r>
              <a:rPr lang="en-US" sz="1800" i="1" dirty="0" smtClean="0"/>
              <a:t>: </a:t>
            </a:r>
            <a:r>
              <a:rPr lang="en-US" sz="1800" dirty="0" smtClean="0"/>
              <a:t>Jacobs is an international engineering and construction concern.  </a:t>
            </a:r>
            <a:r>
              <a:rPr lang="en-US" sz="1800" b="1" u="sng" dirty="0" err="1" smtClean="0"/>
              <a:t>NoRel</a:t>
            </a:r>
            <a:r>
              <a:rPr lang="en-US" sz="1800" b="1" dirty="0" smtClean="0"/>
              <a:t> </a:t>
            </a:r>
            <a:r>
              <a:rPr lang="en-US" sz="1800" dirty="0" smtClean="0"/>
              <a:t>Total capital investment at the site could be as much as $400 million, according to Intel.</a:t>
            </a:r>
          </a:p>
          <a:p>
            <a:pPr marL="0" indent="0">
              <a:buNone/>
            </a:pPr>
            <a:r>
              <a:rPr lang="en-US" sz="1800" dirty="0" smtClean="0">
                <a:solidFill>
                  <a:srgbClr val="0000FF"/>
                </a:solidFill>
              </a:rPr>
              <a:t>2d: Jacobs </a:t>
            </a:r>
            <a:r>
              <a:rPr lang="en-US" sz="1800" dirty="0">
                <a:solidFill>
                  <a:srgbClr val="0000FF"/>
                </a:solidFill>
              </a:rPr>
              <a:t>is an international engineering </a:t>
            </a:r>
            <a:r>
              <a:rPr lang="en-US" sz="1800" u="sng" dirty="0">
                <a:solidFill>
                  <a:srgbClr val="0000FF"/>
                </a:solidFill>
              </a:rPr>
              <a:t>and</a:t>
            </a:r>
            <a:r>
              <a:rPr lang="en-US" sz="1800" dirty="0">
                <a:solidFill>
                  <a:srgbClr val="0000FF"/>
                </a:solidFill>
              </a:rPr>
              <a:t> construction concern. </a:t>
            </a:r>
            <a:r>
              <a:rPr lang="en-US" sz="1800" dirty="0" smtClean="0">
                <a:solidFill>
                  <a:srgbClr val="0000FF"/>
                </a:solidFill>
              </a:rPr>
              <a:t>Total </a:t>
            </a:r>
            <a:r>
              <a:rPr lang="en-US" sz="1800" dirty="0">
                <a:solidFill>
                  <a:srgbClr val="0000FF"/>
                </a:solidFill>
              </a:rPr>
              <a:t>capital investment at the site could be </a:t>
            </a:r>
            <a:r>
              <a:rPr lang="en-US" sz="1800" u="sng" dirty="0">
                <a:solidFill>
                  <a:srgbClr val="0000FF"/>
                </a:solidFill>
              </a:rPr>
              <a:t>as</a:t>
            </a:r>
            <a:r>
              <a:rPr lang="en-US" sz="1800" dirty="0">
                <a:solidFill>
                  <a:srgbClr val="0000FF"/>
                </a:solidFill>
              </a:rPr>
              <a:t> </a:t>
            </a:r>
            <a:r>
              <a:rPr lang="en-US" sz="1800" u="sng" dirty="0">
                <a:solidFill>
                  <a:srgbClr val="0000FF"/>
                </a:solidFill>
              </a:rPr>
              <a:t>much as</a:t>
            </a:r>
            <a:r>
              <a:rPr lang="en-US" sz="1800" dirty="0">
                <a:solidFill>
                  <a:srgbClr val="0000FF"/>
                </a:solidFill>
              </a:rPr>
              <a:t> $400 million, according to Intel</a:t>
            </a:r>
            <a:r>
              <a:rPr lang="en-US" sz="1800" dirty="0" smtClean="0">
                <a:solidFill>
                  <a:srgbClr val="0000FF"/>
                </a:solidFill>
              </a:rPr>
              <a:t>.  </a:t>
            </a:r>
            <a:r>
              <a:rPr lang="en-US" sz="1800" dirty="0" smtClean="0">
                <a:solidFill>
                  <a:srgbClr val="FF0000"/>
                </a:solidFill>
              </a:rPr>
              <a:t>CORRECT</a:t>
            </a:r>
          </a:p>
          <a:p>
            <a:pPr marL="0" indent="0">
              <a:buNone/>
            </a:pPr>
            <a:endParaRPr lang="en-US" sz="1800" dirty="0" smtClean="0">
              <a:solidFill>
                <a:srgbClr val="0000FF"/>
              </a:solidFill>
            </a:endParaRPr>
          </a:p>
          <a:p>
            <a:pPr marL="0" indent="0">
              <a:buNone/>
            </a:pPr>
            <a:r>
              <a:rPr lang="en-US" sz="1800" dirty="0" smtClean="0"/>
              <a:t>3h: It was a far safer deal for lenders </a:t>
            </a:r>
            <a:r>
              <a:rPr lang="en-US" sz="1800" u="sng" dirty="0" smtClean="0"/>
              <a:t>since</a:t>
            </a:r>
            <a:r>
              <a:rPr lang="en-US" sz="1800" dirty="0" smtClean="0"/>
              <a:t> </a:t>
            </a:r>
            <a:r>
              <a:rPr lang="en-US" sz="1800" dirty="0"/>
              <a:t> </a:t>
            </a:r>
            <a:r>
              <a:rPr lang="en-US" sz="1800" b="1" dirty="0" smtClean="0"/>
              <a:t>(causal/contingency)</a:t>
            </a:r>
            <a:r>
              <a:rPr lang="en-US" sz="1800" dirty="0" smtClean="0"/>
              <a:t> NWA had a healthier cash flow and more collateral on hand. </a:t>
            </a:r>
          </a:p>
          <a:p>
            <a:pPr marL="0" indent="0">
              <a:buNone/>
            </a:pPr>
            <a:r>
              <a:rPr lang="en-US" sz="1800" dirty="0" smtClean="0">
                <a:solidFill>
                  <a:srgbClr val="0000FF"/>
                </a:solidFill>
              </a:rPr>
              <a:t>3d: It </a:t>
            </a:r>
            <a:r>
              <a:rPr lang="en-US" sz="1800" dirty="0">
                <a:solidFill>
                  <a:srgbClr val="0000FF"/>
                </a:solidFill>
              </a:rPr>
              <a:t>was a far safer deal </a:t>
            </a:r>
            <a:r>
              <a:rPr lang="en-US" sz="1800" u="sng" dirty="0">
                <a:solidFill>
                  <a:srgbClr val="0000FF"/>
                </a:solidFill>
              </a:rPr>
              <a:t>for</a:t>
            </a:r>
            <a:r>
              <a:rPr lang="en-US" sz="1800" dirty="0">
                <a:solidFill>
                  <a:srgbClr val="0000FF"/>
                </a:solidFill>
              </a:rPr>
              <a:t> lenders </a:t>
            </a:r>
            <a:r>
              <a:rPr lang="en-US" sz="1800" u="sng" dirty="0">
                <a:solidFill>
                  <a:srgbClr val="0000FF"/>
                </a:solidFill>
              </a:rPr>
              <a:t>since</a:t>
            </a:r>
            <a:r>
              <a:rPr lang="en-US" sz="1800" dirty="0">
                <a:solidFill>
                  <a:srgbClr val="0000FF"/>
                </a:solidFill>
              </a:rPr>
              <a:t> </a:t>
            </a:r>
            <a:r>
              <a:rPr lang="en-US" sz="1800" b="1" dirty="0" smtClean="0">
                <a:solidFill>
                  <a:srgbClr val="0000FF"/>
                </a:solidFill>
              </a:rPr>
              <a:t>(contingency) </a:t>
            </a:r>
            <a:r>
              <a:rPr lang="en-US" sz="1800" dirty="0" smtClean="0">
                <a:solidFill>
                  <a:srgbClr val="0000FF"/>
                </a:solidFill>
              </a:rPr>
              <a:t>NWA </a:t>
            </a:r>
            <a:r>
              <a:rPr lang="en-US" sz="1800" dirty="0">
                <a:solidFill>
                  <a:srgbClr val="0000FF"/>
                </a:solidFill>
              </a:rPr>
              <a:t>had a healthier cash flow </a:t>
            </a:r>
            <a:r>
              <a:rPr lang="en-US" sz="1800" u="sng" dirty="0">
                <a:solidFill>
                  <a:srgbClr val="0000FF"/>
                </a:solidFill>
              </a:rPr>
              <a:t>and</a:t>
            </a:r>
            <a:r>
              <a:rPr lang="en-US" sz="1800" dirty="0">
                <a:solidFill>
                  <a:srgbClr val="0000FF"/>
                </a:solidFill>
              </a:rPr>
              <a:t> more collateral </a:t>
            </a:r>
            <a:r>
              <a:rPr lang="en-US" sz="1800" u="sng" dirty="0">
                <a:solidFill>
                  <a:srgbClr val="0000FF"/>
                </a:solidFill>
              </a:rPr>
              <a:t>on</a:t>
            </a:r>
            <a:r>
              <a:rPr lang="en-US" sz="1800" dirty="0">
                <a:solidFill>
                  <a:srgbClr val="0000FF"/>
                </a:solidFill>
              </a:rPr>
              <a:t> hand. </a:t>
            </a:r>
            <a:r>
              <a:rPr lang="en-US" sz="1800" dirty="0" smtClean="0">
                <a:solidFill>
                  <a:srgbClr val="0000FF"/>
                </a:solidFill>
              </a:rPr>
              <a:t> </a:t>
            </a:r>
            <a:r>
              <a:rPr lang="en-US" sz="1800" dirty="0" smtClean="0">
                <a:solidFill>
                  <a:srgbClr val="FF0000"/>
                </a:solidFill>
              </a:rPr>
              <a:t>CORRECT</a:t>
            </a:r>
          </a:p>
          <a:p>
            <a:pPr marL="0" indent="0">
              <a:buNone/>
            </a:pPr>
            <a:endParaRPr lang="en-US" sz="1800" dirty="0" smtClean="0">
              <a:solidFill>
                <a:srgbClr val="0000FF"/>
              </a:solidFill>
            </a:endParaRPr>
          </a:p>
          <a:p>
            <a:pPr marL="0" indent="0">
              <a:buNone/>
            </a:pPr>
            <a:r>
              <a:rPr lang="en-US" sz="1800" dirty="0" smtClean="0"/>
              <a:t>4h: Domestic car sales have plunged 19% </a:t>
            </a:r>
            <a:r>
              <a:rPr lang="en-US" sz="1800" u="sng" dirty="0" smtClean="0"/>
              <a:t>since</a:t>
            </a:r>
            <a:r>
              <a:rPr lang="en-US" sz="1800" dirty="0" smtClean="0"/>
              <a:t> </a:t>
            </a:r>
            <a:r>
              <a:rPr lang="en-US" sz="1800" b="1" dirty="0"/>
              <a:t>(</a:t>
            </a:r>
            <a:r>
              <a:rPr lang="en-US" sz="1800" b="1" dirty="0" smtClean="0"/>
              <a:t>causal/contingency </a:t>
            </a:r>
            <a:r>
              <a:rPr lang="en-US" sz="1800" b="1" dirty="0"/>
              <a:t>and temporal) </a:t>
            </a:r>
            <a:r>
              <a:rPr lang="en-US" sz="1800" dirty="0" smtClean="0"/>
              <a:t>the Big Three ended many of their programs Sept. 30. </a:t>
            </a:r>
          </a:p>
          <a:p>
            <a:pPr marL="0" indent="0">
              <a:buNone/>
            </a:pPr>
            <a:r>
              <a:rPr lang="en-US" sz="1800" dirty="0" smtClean="0">
                <a:solidFill>
                  <a:srgbClr val="0000FF"/>
                </a:solidFill>
              </a:rPr>
              <a:t>4d: Domestic </a:t>
            </a:r>
            <a:r>
              <a:rPr lang="en-US" sz="1800" dirty="0">
                <a:solidFill>
                  <a:srgbClr val="0000FF"/>
                </a:solidFill>
              </a:rPr>
              <a:t>car sales have plunged 19% </a:t>
            </a:r>
            <a:r>
              <a:rPr lang="en-US" sz="1800" u="sng" dirty="0">
                <a:solidFill>
                  <a:srgbClr val="0000FF"/>
                </a:solidFill>
              </a:rPr>
              <a:t>since</a:t>
            </a:r>
            <a:r>
              <a:rPr lang="en-US" sz="1800" dirty="0">
                <a:solidFill>
                  <a:srgbClr val="0000FF"/>
                </a:solidFill>
              </a:rPr>
              <a:t> </a:t>
            </a:r>
            <a:r>
              <a:rPr lang="en-US" sz="1800" dirty="0" smtClean="0">
                <a:solidFill>
                  <a:srgbClr val="0000FF"/>
                </a:solidFill>
              </a:rPr>
              <a:t> </a:t>
            </a:r>
            <a:r>
              <a:rPr lang="en-US" sz="1800" b="1" dirty="0" smtClean="0">
                <a:solidFill>
                  <a:srgbClr val="0000FF"/>
                </a:solidFill>
              </a:rPr>
              <a:t>(contingency) </a:t>
            </a:r>
            <a:r>
              <a:rPr lang="en-US" sz="1800" dirty="0" smtClean="0">
                <a:solidFill>
                  <a:srgbClr val="0000FF"/>
                </a:solidFill>
              </a:rPr>
              <a:t>the </a:t>
            </a:r>
            <a:r>
              <a:rPr lang="en-US" sz="1800" dirty="0">
                <a:solidFill>
                  <a:srgbClr val="0000FF"/>
                </a:solidFill>
              </a:rPr>
              <a:t>Big Three ended many of their programs Sept. 30. </a:t>
            </a:r>
            <a:r>
              <a:rPr lang="en-US" sz="1800" dirty="0" smtClean="0">
                <a:solidFill>
                  <a:srgbClr val="0000FF"/>
                </a:solidFill>
              </a:rPr>
              <a:t> </a:t>
            </a:r>
            <a:r>
              <a:rPr lang="en-US" sz="1800" dirty="0" smtClean="0">
                <a:solidFill>
                  <a:srgbClr val="FF0000"/>
                </a:solidFill>
              </a:rPr>
              <a:t>PARTIALLY CORRECT</a:t>
            </a:r>
            <a:endParaRPr lang="en-US" sz="1800" dirty="0">
              <a:solidFill>
                <a:srgbClr val="FF0000"/>
              </a:solidFill>
            </a:endParaRPr>
          </a:p>
          <a:p>
            <a:pPr marL="0" indent="0">
              <a:buNone/>
            </a:pPr>
            <a:endParaRPr lang="en-US" sz="1800" i="1" dirty="0" smtClean="0">
              <a:solidFill>
                <a:srgbClr val="0000FF"/>
              </a:solidFill>
            </a:endParaRPr>
          </a:p>
          <a:p>
            <a:pPr marL="0" indent="0">
              <a:buNone/>
            </a:pPr>
            <a:endParaRPr lang="en-US" sz="2000" dirty="0"/>
          </a:p>
        </p:txBody>
      </p:sp>
    </p:spTree>
    <p:extLst>
      <p:ext uri="{BB962C8B-B14F-4D97-AF65-F5344CB8AC3E}">
        <p14:creationId xmlns:p14="http://schemas.microsoft.com/office/powerpoint/2010/main" xmlns="" val="212223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015662" cy="1143000"/>
          </a:xfrm>
        </p:spPr>
        <p:txBody>
          <a:bodyPr>
            <a:normAutofit/>
          </a:bodyPr>
          <a:lstStyle/>
          <a:p>
            <a:r>
              <a:rPr lang="en-US" dirty="0" smtClean="0"/>
              <a:t> A PDTB-Styled Discourse </a:t>
            </a:r>
            <a:r>
              <a:rPr lang="en-US" dirty="0"/>
              <a:t>Parser</a:t>
            </a:r>
          </a:p>
        </p:txBody>
      </p:sp>
      <p:sp>
        <p:nvSpPr>
          <p:cNvPr id="3" name="Content Placeholder 2"/>
          <p:cNvSpPr>
            <a:spLocks noGrp="1"/>
          </p:cNvSpPr>
          <p:nvPr>
            <p:ph idx="1"/>
          </p:nvPr>
        </p:nvSpPr>
        <p:spPr>
          <a:xfrm>
            <a:off x="1" y="1600200"/>
            <a:ext cx="9143999" cy="4525963"/>
          </a:xfrm>
        </p:spPr>
        <p:txBody>
          <a:bodyPr>
            <a:normAutofit/>
          </a:bodyPr>
          <a:lstStyle/>
          <a:p>
            <a:r>
              <a:rPr lang="en-US" dirty="0">
                <a:hlinkClick r:id="rId2"/>
              </a:rPr>
              <a:t>http://wing.comp.nus.edu.sg/~linzihen/parser</a:t>
            </a:r>
            <a:r>
              <a:rPr lang="en-US" dirty="0" smtClean="0">
                <a:hlinkClick r:id="rId2"/>
              </a:rPr>
              <a:t>/</a:t>
            </a:r>
            <a:endParaRPr lang="en-US" dirty="0" smtClean="0"/>
          </a:p>
          <a:p>
            <a:endParaRPr lang="en-US" dirty="0" smtClean="0"/>
          </a:p>
          <a:p>
            <a:r>
              <a:rPr lang="en-US" dirty="0" smtClean="0"/>
              <a:t>Sequential </a:t>
            </a:r>
            <a:r>
              <a:rPr lang="en-US" dirty="0"/>
              <a:t>pipeline </a:t>
            </a:r>
            <a:r>
              <a:rPr lang="en-US" dirty="0" smtClean="0"/>
              <a:t>includes </a:t>
            </a:r>
            <a:r>
              <a:rPr lang="en-US" dirty="0"/>
              <a:t>a connective classifier, argument labeler, explicit classifier, non-explicit classifier, and attribution span </a:t>
            </a:r>
            <a:r>
              <a:rPr lang="en-US" dirty="0" smtClean="0"/>
              <a:t>labeler</a:t>
            </a:r>
            <a:r>
              <a:rPr lang="en-US" dirty="0"/>
              <a:t> </a:t>
            </a:r>
            <a:r>
              <a:rPr lang="en-US" dirty="0" smtClean="0"/>
              <a:t>[Lin et al., 2014]</a:t>
            </a:r>
            <a:endParaRPr lang="en-US" dirty="0"/>
          </a:p>
        </p:txBody>
      </p:sp>
    </p:spTree>
    <p:extLst>
      <p:ext uri="{BB962C8B-B14F-4D97-AF65-F5344CB8AC3E}">
        <p14:creationId xmlns:p14="http://schemas.microsoft.com/office/powerpoint/2010/main" xmlns="" val="11300540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17" y="0"/>
            <a:ext cx="9050783" cy="850700"/>
          </a:xfrm>
        </p:spPr>
        <p:txBody>
          <a:bodyPr>
            <a:normAutofit/>
          </a:bodyPr>
          <a:lstStyle/>
          <a:p>
            <a:r>
              <a:rPr lang="en-US" dirty="0" smtClean="0"/>
              <a:t>Human vs. </a:t>
            </a:r>
            <a:r>
              <a:rPr lang="en-US" dirty="0" smtClean="0">
                <a:solidFill>
                  <a:srgbClr val="0000FF"/>
                </a:solidFill>
              </a:rPr>
              <a:t>PDTB Parser</a:t>
            </a:r>
            <a:endParaRPr lang="en-US" dirty="0"/>
          </a:p>
        </p:txBody>
      </p:sp>
      <p:sp>
        <p:nvSpPr>
          <p:cNvPr id="3" name="Content Placeholder 2"/>
          <p:cNvSpPr>
            <a:spLocks noGrp="1"/>
          </p:cNvSpPr>
          <p:nvPr>
            <p:ph idx="1"/>
          </p:nvPr>
        </p:nvSpPr>
        <p:spPr>
          <a:xfrm>
            <a:off x="0" y="961778"/>
            <a:ext cx="9144000" cy="5896222"/>
          </a:xfrm>
        </p:spPr>
        <p:txBody>
          <a:bodyPr>
            <a:noAutofit/>
          </a:bodyPr>
          <a:lstStyle/>
          <a:p>
            <a:pPr marL="0" indent="0">
              <a:buNone/>
            </a:pPr>
            <a:r>
              <a:rPr lang="en-US" sz="2000" u="sng" dirty="0" smtClean="0">
                <a:solidFill>
                  <a:srgbClr val="FF0000"/>
                </a:solidFill>
              </a:rPr>
              <a:t>connective</a:t>
            </a:r>
            <a:r>
              <a:rPr lang="en-US" sz="2000" i="1" dirty="0" smtClean="0">
                <a:solidFill>
                  <a:srgbClr val="FF0000"/>
                </a:solidFill>
              </a:rPr>
              <a:t>, Arg1</a:t>
            </a:r>
            <a:r>
              <a:rPr lang="en-US" sz="2000" dirty="0" smtClean="0">
                <a:solidFill>
                  <a:srgbClr val="FF0000"/>
                </a:solidFill>
              </a:rPr>
              <a:t>, </a:t>
            </a:r>
            <a:r>
              <a:rPr lang="en-US" sz="2000" b="1" dirty="0" smtClean="0">
                <a:solidFill>
                  <a:srgbClr val="FF0000"/>
                </a:solidFill>
              </a:rPr>
              <a:t>Arg2</a:t>
            </a:r>
          </a:p>
          <a:p>
            <a:pPr marL="0" indent="0">
              <a:buNone/>
            </a:pPr>
            <a:endParaRPr lang="en-US" sz="2000" b="1" dirty="0">
              <a:solidFill>
                <a:srgbClr val="FF0000"/>
              </a:solidFill>
            </a:endParaRPr>
          </a:p>
          <a:p>
            <a:pPr marL="0" indent="0">
              <a:buNone/>
            </a:pPr>
            <a:r>
              <a:rPr lang="en-US" sz="1800" dirty="0" smtClean="0"/>
              <a:t>3h.</a:t>
            </a:r>
            <a:r>
              <a:rPr lang="en-US" sz="1800" i="1" dirty="0" smtClean="0"/>
              <a:t> It was a far safer deal for lenders </a:t>
            </a:r>
            <a:r>
              <a:rPr lang="en-US" sz="1800" u="sng" dirty="0" smtClean="0"/>
              <a:t>since</a:t>
            </a:r>
            <a:r>
              <a:rPr lang="en-US" sz="1800" dirty="0" smtClean="0"/>
              <a:t> </a:t>
            </a:r>
            <a:r>
              <a:rPr lang="en-US" sz="1800" b="1" dirty="0" smtClean="0"/>
              <a:t>NWA had a healthier cash flow and more collateral on hand. </a:t>
            </a:r>
            <a:r>
              <a:rPr lang="en-US" sz="1800" dirty="0" smtClean="0"/>
              <a:t>(causal)</a:t>
            </a:r>
          </a:p>
          <a:p>
            <a:pPr marL="0" indent="0">
              <a:buNone/>
            </a:pPr>
            <a:r>
              <a:rPr lang="en-US" sz="1800" dirty="0" smtClean="0">
                <a:solidFill>
                  <a:srgbClr val="0000FF"/>
                </a:solidFill>
              </a:rPr>
              <a:t>3d. It </a:t>
            </a:r>
            <a:r>
              <a:rPr lang="en-US" sz="1800" dirty="0">
                <a:solidFill>
                  <a:srgbClr val="0000FF"/>
                </a:solidFill>
              </a:rPr>
              <a:t>was </a:t>
            </a:r>
            <a:r>
              <a:rPr lang="en-US" sz="1800" i="1" dirty="0">
                <a:solidFill>
                  <a:srgbClr val="0000FF"/>
                </a:solidFill>
              </a:rPr>
              <a:t>a far safer deal for lenders </a:t>
            </a:r>
            <a:r>
              <a:rPr lang="en-US" sz="1800" u="sng" dirty="0">
                <a:solidFill>
                  <a:srgbClr val="0000FF"/>
                </a:solidFill>
              </a:rPr>
              <a:t>since</a:t>
            </a:r>
            <a:r>
              <a:rPr lang="en-US" sz="1800" dirty="0">
                <a:solidFill>
                  <a:srgbClr val="0000FF"/>
                </a:solidFill>
              </a:rPr>
              <a:t> </a:t>
            </a:r>
            <a:r>
              <a:rPr lang="en-US" sz="1800" b="1" dirty="0">
                <a:solidFill>
                  <a:srgbClr val="0000FF"/>
                </a:solidFill>
              </a:rPr>
              <a:t>NWA had a healthier cash flow and more collateral on hand. </a:t>
            </a:r>
            <a:r>
              <a:rPr lang="en-US" sz="1800" dirty="0" smtClean="0">
                <a:solidFill>
                  <a:srgbClr val="0000FF"/>
                </a:solidFill>
              </a:rPr>
              <a:t>(asynchronous/temporal)     </a:t>
            </a:r>
            <a:r>
              <a:rPr lang="en-US" sz="1800" dirty="0" err="1" smtClean="0">
                <a:solidFill>
                  <a:srgbClr val="FF0000"/>
                </a:solidFill>
              </a:rPr>
              <a:t>arg</a:t>
            </a:r>
            <a:r>
              <a:rPr lang="en-US" sz="1800" dirty="0" smtClean="0">
                <a:solidFill>
                  <a:srgbClr val="FF0000"/>
                </a:solidFill>
              </a:rPr>
              <a:t> 1 span and connective sense are wrong</a:t>
            </a:r>
          </a:p>
          <a:p>
            <a:pPr marL="0" indent="0">
              <a:buNone/>
            </a:pPr>
            <a:endParaRPr lang="en-US" sz="1800" dirty="0" smtClean="0">
              <a:solidFill>
                <a:srgbClr val="FF0000"/>
              </a:solidFill>
            </a:endParaRPr>
          </a:p>
          <a:p>
            <a:pPr marL="0" indent="0">
              <a:buNone/>
            </a:pPr>
            <a:r>
              <a:rPr lang="en-US" sz="1800" dirty="0" smtClean="0"/>
              <a:t>4h</a:t>
            </a:r>
            <a:r>
              <a:rPr lang="en-US" sz="1800" i="1" dirty="0" smtClean="0"/>
              <a:t>. Domestic car sales have plunged 19% </a:t>
            </a:r>
            <a:r>
              <a:rPr lang="en-US" sz="1800" u="sng" dirty="0" smtClean="0"/>
              <a:t>since</a:t>
            </a:r>
            <a:r>
              <a:rPr lang="en-US" sz="1800" dirty="0" smtClean="0"/>
              <a:t> </a:t>
            </a:r>
            <a:r>
              <a:rPr lang="en-US" sz="1800" b="1" dirty="0" smtClean="0"/>
              <a:t>the Big Three ended many of their programs Sept. 30. </a:t>
            </a:r>
            <a:r>
              <a:rPr lang="en-US" sz="1800" dirty="0" smtClean="0"/>
              <a:t>(causal and temporal)</a:t>
            </a:r>
            <a:r>
              <a:rPr lang="en-US" sz="1800" i="1" dirty="0"/>
              <a:t> </a:t>
            </a:r>
            <a:endParaRPr lang="en-US" sz="1800" i="1" dirty="0" smtClean="0"/>
          </a:p>
          <a:p>
            <a:pPr marL="0" indent="0">
              <a:buNone/>
            </a:pPr>
            <a:r>
              <a:rPr lang="en-US" sz="1800" dirty="0" smtClean="0">
                <a:solidFill>
                  <a:srgbClr val="0000FF"/>
                </a:solidFill>
              </a:rPr>
              <a:t>4d.</a:t>
            </a:r>
            <a:r>
              <a:rPr lang="en-US" sz="1800" i="1" dirty="0" smtClean="0">
                <a:solidFill>
                  <a:srgbClr val="0000FF"/>
                </a:solidFill>
              </a:rPr>
              <a:t> Domestic </a:t>
            </a:r>
            <a:r>
              <a:rPr lang="en-US" sz="1800" i="1" dirty="0">
                <a:solidFill>
                  <a:srgbClr val="0000FF"/>
                </a:solidFill>
              </a:rPr>
              <a:t>car sales have plunged 19% </a:t>
            </a:r>
            <a:r>
              <a:rPr lang="en-US" sz="1800" u="sng" dirty="0">
                <a:solidFill>
                  <a:srgbClr val="0000FF"/>
                </a:solidFill>
              </a:rPr>
              <a:t>since</a:t>
            </a:r>
            <a:r>
              <a:rPr lang="en-US" sz="1800" dirty="0">
                <a:solidFill>
                  <a:srgbClr val="0000FF"/>
                </a:solidFill>
              </a:rPr>
              <a:t> </a:t>
            </a:r>
            <a:r>
              <a:rPr lang="en-US" sz="1800" b="1" dirty="0">
                <a:solidFill>
                  <a:srgbClr val="0000FF"/>
                </a:solidFill>
              </a:rPr>
              <a:t>the Big Three ended many of their programs Sept. 30. </a:t>
            </a:r>
            <a:r>
              <a:rPr lang="en-US" sz="1800" dirty="0" smtClean="0">
                <a:solidFill>
                  <a:srgbClr val="0000FF"/>
                </a:solidFill>
              </a:rPr>
              <a:t>(asynchronous/temporal</a:t>
            </a:r>
            <a:r>
              <a:rPr lang="en-US" sz="1800" dirty="0">
                <a:solidFill>
                  <a:srgbClr val="0000FF"/>
                </a:solidFill>
              </a:rPr>
              <a:t>)</a:t>
            </a:r>
            <a:r>
              <a:rPr lang="en-US" sz="1800" i="1" dirty="0">
                <a:solidFill>
                  <a:srgbClr val="0000FF"/>
                </a:solidFill>
              </a:rPr>
              <a:t> </a:t>
            </a:r>
            <a:r>
              <a:rPr lang="en-US" sz="1800" i="1" dirty="0" smtClean="0">
                <a:solidFill>
                  <a:srgbClr val="0000FF"/>
                </a:solidFill>
              </a:rPr>
              <a:t>    </a:t>
            </a:r>
            <a:r>
              <a:rPr lang="en-US" sz="1800" dirty="0" smtClean="0">
                <a:solidFill>
                  <a:srgbClr val="FF0000"/>
                </a:solidFill>
              </a:rPr>
              <a:t>missing connective sense</a:t>
            </a:r>
            <a:endParaRPr lang="en-US" sz="1800" dirty="0">
              <a:solidFill>
                <a:srgbClr val="FF0000"/>
              </a:solidFill>
            </a:endParaRPr>
          </a:p>
          <a:p>
            <a:pPr>
              <a:buFont typeface="+mj-lt"/>
              <a:buAutoNum type="arabicPeriod"/>
            </a:pPr>
            <a:endParaRPr lang="en-US" sz="1800" i="1" dirty="0" smtClean="0"/>
          </a:p>
          <a:p>
            <a:pPr>
              <a:buFont typeface="+mj-lt"/>
              <a:buAutoNum type="arabicPeriod"/>
            </a:pPr>
            <a:endParaRPr lang="en-US" sz="2000" dirty="0"/>
          </a:p>
        </p:txBody>
      </p:sp>
    </p:spTree>
    <p:extLst>
      <p:ext uri="{BB962C8B-B14F-4D97-AF65-F5344CB8AC3E}">
        <p14:creationId xmlns:p14="http://schemas.microsoft.com/office/powerpoint/2010/main" xmlns="" val="230843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41" y="274638"/>
            <a:ext cx="9024359" cy="1143000"/>
          </a:xfrm>
        </p:spPr>
        <p:txBody>
          <a:bodyPr>
            <a:noAutofit/>
          </a:bodyPr>
          <a:lstStyle/>
          <a:p>
            <a:r>
              <a:rPr lang="en-US" dirty="0" smtClean="0"/>
              <a:t>A RST-Style Discourse Parser</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sz="2800" dirty="0">
                <a:hlinkClick r:id="rId2"/>
              </a:rPr>
              <a:t>http://www.cs.toronto.edu/~</a:t>
            </a:r>
            <a:r>
              <a:rPr lang="en-US" sz="2800" dirty="0" smtClean="0">
                <a:hlinkClick r:id="rId2"/>
              </a:rPr>
              <a:t>weifeng/software.html</a:t>
            </a:r>
            <a:endParaRPr lang="en-US" sz="2800" dirty="0" smtClean="0"/>
          </a:p>
          <a:p>
            <a:endParaRPr lang="en-US" sz="2800" dirty="0" smtClean="0"/>
          </a:p>
          <a:p>
            <a:r>
              <a:rPr lang="en-US" sz="2800" dirty="0" smtClean="0"/>
              <a:t>[Feng and </a:t>
            </a:r>
            <a:r>
              <a:rPr lang="en-US" sz="2800" dirty="0" err="1" smtClean="0"/>
              <a:t>Hirst</a:t>
            </a:r>
            <a:r>
              <a:rPr lang="en-US" sz="2800" dirty="0" smtClean="0"/>
              <a:t>, 2012]</a:t>
            </a:r>
            <a:endParaRPr lang="en-US" sz="2800" dirty="0"/>
          </a:p>
        </p:txBody>
      </p:sp>
    </p:spTree>
    <p:extLst>
      <p:ext uri="{BB962C8B-B14F-4D97-AF65-F5344CB8AC3E}">
        <p14:creationId xmlns:p14="http://schemas.microsoft.com/office/powerpoint/2010/main" xmlns="" val="243698019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6" y="148908"/>
            <a:ext cx="9143999" cy="914082"/>
          </a:xfrm>
        </p:spPr>
        <p:txBody>
          <a:bodyPr>
            <a:normAutofit/>
          </a:bodyPr>
          <a:lstStyle/>
          <a:p>
            <a:r>
              <a:rPr lang="en-US" dirty="0" smtClean="0"/>
              <a:t>Human vs. Computer RST Analysis</a:t>
            </a:r>
            <a:endParaRPr lang="en-US" sz="4000"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526" y="925719"/>
            <a:ext cx="9094306" cy="3116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00416" y="3915906"/>
            <a:ext cx="8718116" cy="2554545"/>
          </a:xfrm>
          <a:prstGeom prst="rect">
            <a:avLst/>
          </a:prstGeom>
          <a:noFill/>
        </p:spPr>
        <p:txBody>
          <a:bodyPr wrap="square" rtlCol="0">
            <a:spAutoFit/>
          </a:bodyPr>
          <a:lstStyle/>
          <a:p>
            <a:r>
              <a:rPr lang="en-US" sz="2000" dirty="0" smtClean="0"/>
              <a:t>Computer postulates 5 rather than 4 elementary discourse units, due to:</a:t>
            </a:r>
          </a:p>
          <a:p>
            <a:pPr marL="342900" indent="-342900">
              <a:buFont typeface="Arial" panose="020B0604020202020204" pitchFamily="34" charset="0"/>
              <a:buChar char="•"/>
            </a:pPr>
            <a:r>
              <a:rPr lang="en-US" sz="2000" i="1" dirty="0" smtClean="0"/>
              <a:t>In principle</a:t>
            </a:r>
          </a:p>
          <a:p>
            <a:pPr marL="342900" indent="-342900">
              <a:buFont typeface="Arial" panose="020B0604020202020204" pitchFamily="34" charset="0"/>
              <a:buChar char="•"/>
            </a:pPr>
            <a:r>
              <a:rPr lang="en-US" sz="2000" i="1" dirty="0" smtClean="0"/>
              <a:t>it </a:t>
            </a:r>
            <a:r>
              <a:rPr lang="en-US" sz="2000" i="1" dirty="0"/>
              <a:t>is possible to clean it </a:t>
            </a:r>
            <a:r>
              <a:rPr lang="en-US" sz="2000" i="1" dirty="0" smtClean="0"/>
              <a:t>up, </a:t>
            </a:r>
          </a:p>
          <a:p>
            <a:endParaRPr lang="en-US" sz="2000" dirty="0" smtClean="0"/>
          </a:p>
          <a:p>
            <a:r>
              <a:rPr lang="en-US" sz="2000" dirty="0" smtClean="0"/>
              <a:t>Differences in relation identification too:</a:t>
            </a:r>
            <a:endParaRPr lang="en-US" sz="2000" dirty="0"/>
          </a:p>
          <a:p>
            <a:pPr marL="285750" indent="-285750">
              <a:buFont typeface="Arial" panose="020B0604020202020204" pitchFamily="34" charset="0"/>
              <a:buChar char="•"/>
            </a:pPr>
            <a:r>
              <a:rPr lang="en-US" sz="2000" dirty="0" smtClean="0">
                <a:solidFill>
                  <a:srgbClr val="FF0000"/>
                </a:solidFill>
              </a:rPr>
              <a:t>Explanation (includes Evidence)</a:t>
            </a:r>
            <a:r>
              <a:rPr lang="en-US" sz="2000" dirty="0" smtClean="0"/>
              <a:t>, rather than first </a:t>
            </a:r>
            <a:r>
              <a:rPr lang="en-US" sz="2000" dirty="0" smtClean="0">
                <a:solidFill>
                  <a:srgbClr val="FF0000"/>
                </a:solidFill>
              </a:rPr>
              <a:t>Evidence</a:t>
            </a:r>
          </a:p>
          <a:p>
            <a:pPr marL="285750" indent="-285750">
              <a:buFont typeface="Arial" panose="020B0604020202020204" pitchFamily="34" charset="0"/>
              <a:buChar char="•"/>
            </a:pPr>
            <a:r>
              <a:rPr lang="en-US" sz="2000" dirty="0" smtClean="0">
                <a:solidFill>
                  <a:srgbClr val="FF0000"/>
                </a:solidFill>
              </a:rPr>
              <a:t>Elaboration, </a:t>
            </a:r>
            <a:r>
              <a:rPr lang="en-US" sz="2000" dirty="0" smtClean="0"/>
              <a:t>rather than second </a:t>
            </a:r>
            <a:r>
              <a:rPr lang="en-US" sz="2000" dirty="0" smtClean="0">
                <a:solidFill>
                  <a:srgbClr val="FF0000"/>
                </a:solidFill>
              </a:rPr>
              <a:t>Evidence </a:t>
            </a:r>
            <a:r>
              <a:rPr lang="en-US" sz="2000" dirty="0" smtClean="0"/>
              <a:t>(and nucleus span is bigger)</a:t>
            </a:r>
          </a:p>
          <a:p>
            <a:pPr marL="285750" indent="-285750">
              <a:buFont typeface="Arial" panose="020B0604020202020204" pitchFamily="34" charset="0"/>
              <a:buChar char="•"/>
            </a:pPr>
            <a:r>
              <a:rPr lang="en-US" sz="2000" dirty="0" smtClean="0">
                <a:solidFill>
                  <a:srgbClr val="FF0000"/>
                </a:solidFill>
              </a:rPr>
              <a:t>Contrast</a:t>
            </a:r>
            <a:r>
              <a:rPr lang="en-US" sz="2000" dirty="0" smtClean="0"/>
              <a:t> rather than </a:t>
            </a:r>
            <a:r>
              <a:rPr lang="en-US" sz="2000" dirty="0" smtClean="0">
                <a:solidFill>
                  <a:srgbClr val="FF0000"/>
                </a:solidFill>
              </a:rPr>
              <a:t>Antithesis</a:t>
            </a:r>
            <a:endParaRPr lang="en-US" dirty="0">
              <a:solidFill>
                <a:srgbClr val="FF0000"/>
              </a:solidFill>
            </a:endParaRPr>
          </a:p>
        </p:txBody>
      </p:sp>
    </p:spTree>
    <p:extLst>
      <p:ext uri="{BB962C8B-B14F-4D97-AF65-F5344CB8AC3E}">
        <p14:creationId xmlns:p14="http://schemas.microsoft.com/office/powerpoint/2010/main" xmlns="" val="2508545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6" y="148908"/>
            <a:ext cx="9143999" cy="914082"/>
          </a:xfrm>
        </p:spPr>
        <p:txBody>
          <a:bodyPr>
            <a:normAutofit/>
          </a:bodyPr>
          <a:lstStyle/>
          <a:p>
            <a:r>
              <a:rPr lang="en-US" sz="3600" dirty="0" smtClean="0"/>
              <a:t>Human RST vs. Discourse Connectives Tagger</a:t>
            </a:r>
            <a:endParaRPr lang="en-US" sz="3200"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526" y="925719"/>
            <a:ext cx="9094306" cy="3116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10896" y="4093678"/>
            <a:ext cx="8272272" cy="923330"/>
          </a:xfrm>
          <a:prstGeom prst="rect">
            <a:avLst/>
          </a:prstGeom>
        </p:spPr>
        <p:txBody>
          <a:bodyPr wrap="square">
            <a:spAutoFit/>
          </a:bodyPr>
          <a:lstStyle/>
          <a:p>
            <a:r>
              <a:rPr lang="en-US" dirty="0" smtClean="0"/>
              <a:t>We </a:t>
            </a:r>
            <a:r>
              <a:rPr lang="en-US" dirty="0"/>
              <a:t>should tear the building down, </a:t>
            </a:r>
            <a:r>
              <a:rPr lang="en-US" dirty="0">
                <a:solidFill>
                  <a:srgbClr val="FF0000"/>
                </a:solidFill>
              </a:rPr>
              <a:t>because  (contingency) </a:t>
            </a:r>
            <a:r>
              <a:rPr lang="en-US" dirty="0"/>
              <a:t>it is full of asbestos.  In principle it is possible to clean it up, </a:t>
            </a:r>
            <a:r>
              <a:rPr lang="en-US" dirty="0">
                <a:solidFill>
                  <a:srgbClr val="FF0000"/>
                </a:solidFill>
              </a:rPr>
              <a:t>but (comparison) </a:t>
            </a:r>
            <a:r>
              <a:rPr lang="en-US" dirty="0"/>
              <a:t>according to the mayor that would be forbiddingly expensive.</a:t>
            </a:r>
          </a:p>
        </p:txBody>
      </p:sp>
    </p:spTree>
    <p:extLst>
      <p:ext uri="{BB962C8B-B14F-4D97-AF65-F5344CB8AC3E}">
        <p14:creationId xmlns:p14="http://schemas.microsoft.com/office/powerpoint/2010/main" xmlns="" val="42583430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6" y="148908"/>
            <a:ext cx="9143999" cy="914082"/>
          </a:xfrm>
        </p:spPr>
        <p:txBody>
          <a:bodyPr>
            <a:normAutofit/>
          </a:bodyPr>
          <a:lstStyle/>
          <a:p>
            <a:r>
              <a:rPr lang="en-US" dirty="0" smtClean="0"/>
              <a:t>Human RST vs. PDTB Parser</a:t>
            </a:r>
            <a:endParaRPr lang="en-US" sz="4000"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526" y="925719"/>
            <a:ext cx="9094306" cy="3116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04800" y="4303776"/>
            <a:ext cx="8631936" cy="1938992"/>
          </a:xfrm>
          <a:prstGeom prst="rect">
            <a:avLst/>
          </a:prstGeom>
        </p:spPr>
        <p:txBody>
          <a:bodyPr wrap="square">
            <a:spAutoFit/>
          </a:bodyPr>
          <a:lstStyle/>
          <a:p>
            <a:pPr marL="285750" indent="-28575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We should tear the building down</a:t>
            </a: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because </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cause/contingency</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it is full of asbestos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We should tear the building down, because</a:t>
            </a:r>
            <a:r>
              <a:rPr lang="en-US" sz="2000" i="1" u="sng"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it is full of asbestos</a:t>
            </a: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Implicit </a:t>
            </a:r>
            <a:r>
              <a:rPr lang="en-US" sz="2000"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cause/contingency</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In principle it is possible to clean it up, but  according to the mayor that would be forbiddingly expensive.</a:t>
            </a:r>
          </a:p>
        </p:txBody>
      </p:sp>
    </p:spTree>
    <p:extLst>
      <p:ext uri="{BB962C8B-B14F-4D97-AF65-F5344CB8AC3E}">
        <p14:creationId xmlns:p14="http://schemas.microsoft.com/office/powerpoint/2010/main" xmlns="" val="4258343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lstStyle/>
          <a:p>
            <a:r>
              <a:rPr lang="en-US" dirty="0" smtClean="0"/>
              <a:t>Introductions</a:t>
            </a:r>
          </a:p>
          <a:p>
            <a:r>
              <a:rPr lang="en-US" b="1" dirty="0" smtClean="0"/>
              <a:t>Administration</a:t>
            </a:r>
          </a:p>
          <a:p>
            <a:r>
              <a:rPr lang="en-US" dirty="0" smtClean="0"/>
              <a:t>Computational Discourse</a:t>
            </a:r>
            <a:endParaRPr lang="en-US" dirty="0"/>
          </a:p>
        </p:txBody>
      </p:sp>
    </p:spTree>
    <p:extLst>
      <p:ext uri="{BB962C8B-B14F-4D97-AF65-F5344CB8AC3E}">
        <p14:creationId xmlns:p14="http://schemas.microsoft.com/office/powerpoint/2010/main" xmlns="" val="17797510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51636" cy="1143000"/>
          </a:xfrm>
        </p:spPr>
        <p:txBody>
          <a:bodyPr>
            <a:normAutofit/>
          </a:bodyPr>
          <a:lstStyle/>
          <a:p>
            <a:r>
              <a:rPr lang="en-US" dirty="0" smtClean="0"/>
              <a:t>Discourse Connectives vs. PDTB Parser</a:t>
            </a:r>
            <a:endParaRPr lang="en-US" dirty="0"/>
          </a:p>
        </p:txBody>
      </p:sp>
      <p:sp>
        <p:nvSpPr>
          <p:cNvPr id="3" name="Content Placeholder 2"/>
          <p:cNvSpPr>
            <a:spLocks noGrp="1"/>
          </p:cNvSpPr>
          <p:nvPr>
            <p:ph idx="1"/>
          </p:nvPr>
        </p:nvSpPr>
        <p:spPr>
          <a:xfrm>
            <a:off x="104931" y="1417638"/>
            <a:ext cx="9039069" cy="5440362"/>
          </a:xfrm>
        </p:spPr>
        <p:txBody>
          <a:bodyPr>
            <a:normAutofit/>
          </a:bodyPr>
          <a:lstStyle/>
          <a:p>
            <a:pPr marL="0" indent="0">
              <a:buNone/>
            </a:pPr>
            <a:r>
              <a:rPr lang="en-US" sz="2400" b="1" i="1" dirty="0" smtClean="0"/>
              <a:t>Discourse Connectives Tagger</a:t>
            </a:r>
          </a:p>
          <a:p>
            <a:r>
              <a:rPr lang="en-US" sz="2400" dirty="0" smtClean="0">
                <a:latin typeface="Times New Roman" panose="02020603050405020304" pitchFamily="18" charset="0"/>
                <a:cs typeface="Times New Roman" panose="02020603050405020304" pitchFamily="18" charset="0"/>
              </a:rPr>
              <a:t>We should tear the building down, </a:t>
            </a:r>
            <a:r>
              <a:rPr lang="en-US" sz="2400" u="sng" dirty="0" smtClean="0">
                <a:latin typeface="Times New Roman" panose="02020603050405020304" pitchFamily="18" charset="0"/>
                <a:cs typeface="Times New Roman" panose="02020603050405020304" pitchFamily="18" charset="0"/>
              </a:rPr>
              <a:t>because </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contingency</a:t>
            </a: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it is full of asbestos.  In principle it is possible to clean it up, </a:t>
            </a:r>
            <a:r>
              <a:rPr lang="en-US" sz="2400" u="sng" dirty="0" smtClean="0">
                <a:latin typeface="Times New Roman" panose="02020603050405020304" pitchFamily="18" charset="0"/>
                <a:cs typeface="Times New Roman" panose="02020603050405020304" pitchFamily="18" charset="0"/>
              </a:rPr>
              <a:t>but</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comparison</a:t>
            </a: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according to the mayor that would be forbiddingly expensive.</a:t>
            </a:r>
          </a:p>
          <a:p>
            <a:endParaRPr lang="en-US" sz="2400" dirty="0" smtClean="0">
              <a:latin typeface="Times New Roman" panose="02020603050405020304" pitchFamily="18" charset="0"/>
              <a:cs typeface="Times New Roman" panose="02020603050405020304" pitchFamily="18" charset="0"/>
            </a:endParaRPr>
          </a:p>
          <a:p>
            <a:pPr marL="0" indent="0">
              <a:buNone/>
            </a:pPr>
            <a:r>
              <a:rPr lang="en-US" sz="2400" b="1" i="1" dirty="0" smtClean="0"/>
              <a:t>PDTB Discourse Parser: </a:t>
            </a:r>
            <a:r>
              <a:rPr lang="en-US" sz="2400" u="sng" dirty="0" smtClean="0">
                <a:solidFill>
                  <a:srgbClr val="FF0000"/>
                </a:solidFill>
              </a:rPr>
              <a:t>connective</a:t>
            </a:r>
            <a:r>
              <a:rPr lang="en-US" sz="2400" i="1" dirty="0">
                <a:solidFill>
                  <a:srgbClr val="FF0000"/>
                </a:solidFill>
              </a:rPr>
              <a:t>, Arg1</a:t>
            </a:r>
            <a:r>
              <a:rPr lang="en-US" sz="2400" dirty="0">
                <a:solidFill>
                  <a:srgbClr val="FF0000"/>
                </a:solidFill>
              </a:rPr>
              <a:t>, </a:t>
            </a:r>
            <a:r>
              <a:rPr lang="en-US" sz="2400" b="1" dirty="0" smtClean="0">
                <a:solidFill>
                  <a:srgbClr val="FF0000"/>
                </a:solidFill>
              </a:rPr>
              <a:t>Arg2</a:t>
            </a:r>
            <a:endParaRPr lang="en-US" sz="2400" i="1" dirty="0"/>
          </a:p>
          <a:p>
            <a:r>
              <a:rPr lang="en-US" sz="2400" i="1" dirty="0">
                <a:latin typeface="Times New Roman" panose="02020603050405020304" pitchFamily="18" charset="0"/>
                <a:cs typeface="Times New Roman" panose="02020603050405020304" pitchFamily="18" charset="0"/>
              </a:rPr>
              <a:t>We should tear the building down</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because </a:t>
            </a:r>
            <a:r>
              <a:rPr lang="en-US" sz="2400"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cause/contingency</a:t>
            </a: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it is full of asbestos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i="1" dirty="0" smtClean="0">
                <a:latin typeface="Times New Roman" panose="02020603050405020304" pitchFamily="18" charset="0"/>
                <a:cs typeface="Times New Roman" panose="02020603050405020304" pitchFamily="18" charset="0"/>
              </a:rPr>
              <a:t>We </a:t>
            </a:r>
            <a:r>
              <a:rPr lang="en-US" sz="2400" i="1" dirty="0">
                <a:latin typeface="Times New Roman" panose="02020603050405020304" pitchFamily="18" charset="0"/>
                <a:cs typeface="Times New Roman" panose="02020603050405020304" pitchFamily="18" charset="0"/>
              </a:rPr>
              <a:t>should tear the building down, </a:t>
            </a:r>
            <a:r>
              <a:rPr lang="en-US" sz="2400" i="1" dirty="0" smtClean="0">
                <a:latin typeface="Times New Roman" panose="02020603050405020304" pitchFamily="18" charset="0"/>
                <a:cs typeface="Times New Roman" panose="02020603050405020304" pitchFamily="18" charset="0"/>
              </a:rPr>
              <a:t>because</a:t>
            </a:r>
            <a:r>
              <a:rPr lang="en-US" sz="2400" i="1" u="sng"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it </a:t>
            </a:r>
            <a:r>
              <a:rPr lang="en-US" sz="2400" i="1" dirty="0">
                <a:latin typeface="Times New Roman" panose="02020603050405020304" pitchFamily="18" charset="0"/>
                <a:cs typeface="Times New Roman" panose="02020603050405020304" pitchFamily="18" charset="0"/>
              </a:rPr>
              <a:t>is full of asbestos</a:t>
            </a:r>
            <a:r>
              <a:rPr lang="en-US" sz="2400" dirty="0">
                <a:latin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cs typeface="Times New Roman" panose="02020603050405020304" pitchFamily="18" charset="0"/>
              </a:rPr>
              <a:t>Implicit (</a:t>
            </a:r>
            <a:r>
              <a:rPr lang="en-US" sz="2400" dirty="0" smtClean="0">
                <a:solidFill>
                  <a:srgbClr val="FF0000"/>
                </a:solidFill>
                <a:latin typeface="Times New Roman" panose="02020603050405020304" pitchFamily="18" charset="0"/>
                <a:cs typeface="Times New Roman" panose="02020603050405020304" pitchFamily="18" charset="0"/>
              </a:rPr>
              <a:t>cause/contingency</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In </a:t>
            </a:r>
            <a:r>
              <a:rPr lang="en-US" sz="2400" b="1" dirty="0">
                <a:latin typeface="Times New Roman" panose="02020603050405020304" pitchFamily="18" charset="0"/>
                <a:cs typeface="Times New Roman" panose="02020603050405020304" pitchFamily="18" charset="0"/>
              </a:rPr>
              <a:t>principle it is possible to clean it up, but  </a:t>
            </a:r>
            <a:r>
              <a:rPr lang="en-US" sz="2400" b="1" dirty="0" smtClean="0">
                <a:latin typeface="Times New Roman" panose="02020603050405020304" pitchFamily="18" charset="0"/>
                <a:cs typeface="Times New Roman" panose="02020603050405020304" pitchFamily="18" charset="0"/>
              </a:rPr>
              <a:t>according </a:t>
            </a:r>
            <a:r>
              <a:rPr lang="en-US" sz="2400" b="1" dirty="0">
                <a:latin typeface="Times New Roman" panose="02020603050405020304" pitchFamily="18" charset="0"/>
                <a:cs typeface="Times New Roman" panose="02020603050405020304" pitchFamily="18" charset="0"/>
              </a:rPr>
              <a:t>to the mayor that would be </a:t>
            </a:r>
            <a:r>
              <a:rPr lang="en-US" sz="2400" b="1" dirty="0" smtClean="0">
                <a:latin typeface="Times New Roman" panose="02020603050405020304" pitchFamily="18" charset="0"/>
                <a:cs typeface="Times New Roman" panose="02020603050405020304" pitchFamily="18" charset="0"/>
              </a:rPr>
              <a:t>forbiddingly expensive</a:t>
            </a:r>
            <a:r>
              <a:rPr lang="en-US" sz="2400" b="1"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smtClean="0"/>
          </a:p>
        </p:txBody>
      </p:sp>
    </p:spTree>
    <p:extLst>
      <p:ext uri="{BB962C8B-B14F-4D97-AF65-F5344CB8AC3E}">
        <p14:creationId xmlns:p14="http://schemas.microsoft.com/office/powerpoint/2010/main" xmlns="" val="689067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7910" y="1417638"/>
            <a:ext cx="8378890" cy="5207097"/>
          </a:xfrm>
        </p:spPr>
        <p:txBody>
          <a:bodyPr>
            <a:normAutofit fontScale="85000" lnSpcReduction="20000"/>
          </a:bodyPr>
          <a:lstStyle/>
          <a:p>
            <a:r>
              <a:rPr lang="en-US" dirty="0" smtClean="0"/>
              <a:t>Computational Discourse </a:t>
            </a:r>
          </a:p>
          <a:p>
            <a:pPr lvl="2"/>
            <a:r>
              <a:rPr lang="en-US" dirty="0" smtClean="0"/>
              <a:t>Topic and Entity Structures </a:t>
            </a:r>
          </a:p>
          <a:p>
            <a:pPr lvl="2"/>
            <a:r>
              <a:rPr lang="en-US" dirty="0" smtClean="0"/>
              <a:t>Functional structures </a:t>
            </a:r>
          </a:p>
          <a:p>
            <a:pPr lvl="2"/>
            <a:r>
              <a:rPr lang="en-US" dirty="0" smtClean="0"/>
              <a:t>Predicate-argument structures </a:t>
            </a:r>
          </a:p>
          <a:p>
            <a:pPr lvl="2"/>
            <a:r>
              <a:rPr lang="en-US" dirty="0" smtClean="0"/>
              <a:t>Tree-like structures </a:t>
            </a:r>
          </a:p>
          <a:p>
            <a:r>
              <a:rPr lang="en-US" dirty="0" smtClean="0"/>
              <a:t>Resources</a:t>
            </a:r>
          </a:p>
          <a:p>
            <a:pPr lvl="2"/>
            <a:r>
              <a:rPr lang="en-US" dirty="0" smtClean="0"/>
              <a:t>Corpora </a:t>
            </a:r>
          </a:p>
          <a:p>
            <a:pPr lvl="2"/>
            <a:r>
              <a:rPr lang="en-US" dirty="0" smtClean="0"/>
              <a:t>Software </a:t>
            </a:r>
          </a:p>
          <a:p>
            <a:r>
              <a:rPr lang="en-US" b="1" dirty="0" smtClean="0"/>
              <a:t>Evaluation</a:t>
            </a:r>
          </a:p>
          <a:p>
            <a:pPr lvl="2"/>
            <a:r>
              <a:rPr lang="en-US" b="1" dirty="0" smtClean="0"/>
              <a:t>Intrinsic versus Extrinsic</a:t>
            </a:r>
          </a:p>
          <a:p>
            <a:pPr lvl="2"/>
            <a:r>
              <a:rPr lang="en-US" b="1" dirty="0" smtClean="0"/>
              <a:t>Quantitative Metrics</a:t>
            </a:r>
          </a:p>
          <a:p>
            <a:r>
              <a:rPr lang="en-US" dirty="0" smtClean="0"/>
              <a:t>Educational Case Studies</a:t>
            </a:r>
          </a:p>
          <a:p>
            <a:pPr lvl="2"/>
            <a:r>
              <a:rPr lang="en-US" dirty="0"/>
              <a:t>Teaching Writing with Diagramming and Peer Review </a:t>
            </a:r>
            <a:endParaRPr lang="en-US" dirty="0" smtClean="0"/>
          </a:p>
          <a:p>
            <a:pPr lvl="2"/>
            <a:r>
              <a:rPr lang="en-US" dirty="0" smtClean="0"/>
              <a:t>Automated Writing Assessment</a:t>
            </a:r>
          </a:p>
          <a:p>
            <a:r>
              <a:rPr lang="en-US" dirty="0" smtClean="0"/>
              <a:t>Looking Forward</a:t>
            </a:r>
            <a:endParaRPr lang="en-US" dirty="0"/>
          </a:p>
        </p:txBody>
      </p:sp>
    </p:spTree>
    <p:extLst>
      <p:ext uri="{BB962C8B-B14F-4D97-AF65-F5344CB8AC3E}">
        <p14:creationId xmlns:p14="http://schemas.microsoft.com/office/powerpoint/2010/main" xmlns="" val="11566851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Footer Placeholder 4"/>
          <p:cNvSpPr>
            <a:spLocks noGrp="1"/>
          </p:cNvSpPr>
          <p:nvPr>
            <p:ph type="ftr" sz="quarter" idx="11"/>
          </p:nvPr>
        </p:nvSpPr>
        <p:spPr>
          <a:xfrm>
            <a:off x="-1" y="6356350"/>
            <a:ext cx="9062977" cy="365125"/>
          </a:xfrm>
        </p:spPr>
        <p:txBody>
          <a:bodyPr/>
          <a:lstStyle/>
          <a:p>
            <a:pPr>
              <a:defRPr/>
            </a:pPr>
            <a:r>
              <a:rPr lang="en-US" dirty="0" smtClean="0"/>
              <a:t>        Speech and Language Processing - </a:t>
            </a:r>
            <a:r>
              <a:rPr lang="en-US" dirty="0" err="1" smtClean="0"/>
              <a:t>Jurafsky</a:t>
            </a:r>
            <a:r>
              <a:rPr lang="en-US" dirty="0" smtClean="0"/>
              <a:t> and Martin       </a:t>
            </a:r>
            <a:endParaRPr lang="en-US" sz="1400" dirty="0" smtClean="0"/>
          </a:p>
        </p:txBody>
      </p:sp>
      <p:sp>
        <p:nvSpPr>
          <p:cNvPr id="39940" name="Slide Number Placeholder 5"/>
          <p:cNvSpPr>
            <a:spLocks noGrp="1"/>
          </p:cNvSpPr>
          <p:nvPr>
            <p:ph type="sldNum" sz="quarter" idx="12"/>
          </p:nvPr>
        </p:nvSpPr>
        <p:spPr/>
        <p:txBody>
          <a:bodyPr/>
          <a:lstStyle>
            <a:lvl1pPr eaLnBrk="0" hangingPunct="0">
              <a:defRPr sz="1600">
                <a:solidFill>
                  <a:srgbClr val="009900"/>
                </a:solidFill>
                <a:latin typeface="Tahoma" panose="020B0604030504040204" pitchFamily="34" charset="0"/>
                <a:ea typeface="ＭＳ Ｐゴシック" panose="020B0600070205080204" pitchFamily="34" charset="-128"/>
              </a:defRPr>
            </a:lvl1pPr>
            <a:lvl2pPr marL="742950" indent="-285750" eaLnBrk="0" hangingPunct="0">
              <a:defRPr sz="1600">
                <a:solidFill>
                  <a:srgbClr val="009900"/>
                </a:solidFill>
                <a:latin typeface="Tahoma" panose="020B0604030504040204" pitchFamily="34" charset="0"/>
                <a:ea typeface="ＭＳ Ｐゴシック" panose="020B0600070205080204" pitchFamily="34" charset="-128"/>
              </a:defRPr>
            </a:lvl2pPr>
            <a:lvl3pPr marL="1143000" indent="-228600" eaLnBrk="0" hangingPunct="0">
              <a:defRPr sz="1600">
                <a:solidFill>
                  <a:srgbClr val="009900"/>
                </a:solidFill>
                <a:latin typeface="Tahoma" panose="020B0604030504040204" pitchFamily="34" charset="0"/>
                <a:ea typeface="ＭＳ Ｐゴシック" panose="020B0600070205080204" pitchFamily="34" charset="-128"/>
              </a:defRPr>
            </a:lvl3pPr>
            <a:lvl4pPr marL="1600200" indent="-228600" eaLnBrk="0" hangingPunct="0">
              <a:defRPr sz="1600">
                <a:solidFill>
                  <a:srgbClr val="009900"/>
                </a:solidFill>
                <a:latin typeface="Tahoma" panose="020B0604030504040204" pitchFamily="34" charset="0"/>
                <a:ea typeface="ＭＳ Ｐゴシック" panose="020B0600070205080204" pitchFamily="34" charset="-128"/>
              </a:defRPr>
            </a:lvl4pPr>
            <a:lvl5pPr marL="2057400" indent="-228600" eaLnBrk="0" hangingPunct="0">
              <a:defRPr sz="1600">
                <a:solidFill>
                  <a:srgbClr val="009900"/>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rgbClr val="009900"/>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rgbClr val="009900"/>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rgbClr val="009900"/>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rgbClr val="009900"/>
                </a:solidFill>
                <a:latin typeface="Tahoma" panose="020B0604030504040204" pitchFamily="34" charset="0"/>
                <a:ea typeface="ＭＳ Ｐゴシック" panose="020B0600070205080204" pitchFamily="34" charset="-128"/>
              </a:defRPr>
            </a:lvl9pPr>
          </a:lstStyle>
          <a:p>
            <a:fld id="{4DA36657-0DF3-47B7-A8A2-DF182DE29418}" type="slidenum">
              <a:rPr lang="en-US" altLang="en-US" sz="1400">
                <a:solidFill>
                  <a:srgbClr val="590A0E"/>
                </a:solidFill>
                <a:latin typeface="Arial" panose="020B0604020202020204" pitchFamily="34" charset="0"/>
              </a:rPr>
              <a:pPr/>
              <a:t>92</a:t>
            </a:fld>
            <a:endParaRPr lang="en-US" altLang="en-US" sz="1400">
              <a:solidFill>
                <a:srgbClr val="590A0E"/>
              </a:solidFill>
              <a:latin typeface="Arial" panose="020B0604020202020204" pitchFamily="34" charset="0"/>
            </a:endParaRPr>
          </a:p>
        </p:txBody>
      </p:sp>
      <p:sp>
        <p:nvSpPr>
          <p:cNvPr id="41989" name="Rectangle 2"/>
          <p:cNvSpPr>
            <a:spLocks noGrp="1" noChangeArrowheads="1"/>
          </p:cNvSpPr>
          <p:nvPr>
            <p:ph type="title"/>
          </p:nvPr>
        </p:nvSpPr>
        <p:spPr>
          <a:xfrm>
            <a:off x="0" y="0"/>
            <a:ext cx="9144000" cy="1066800"/>
          </a:xfrm>
        </p:spPr>
        <p:txBody>
          <a:bodyPr/>
          <a:lstStyle/>
          <a:p>
            <a:r>
              <a:rPr lang="en-US" altLang="en-US" dirty="0" smtClean="0"/>
              <a:t>Evaluation</a:t>
            </a:r>
          </a:p>
        </p:txBody>
      </p:sp>
      <p:sp>
        <p:nvSpPr>
          <p:cNvPr id="41990" name="Rectangle 3"/>
          <p:cNvSpPr>
            <a:spLocks noGrp="1" noChangeArrowheads="1"/>
          </p:cNvSpPr>
          <p:nvPr>
            <p:ph type="body" idx="1"/>
          </p:nvPr>
        </p:nvSpPr>
        <p:spPr>
          <a:xfrm>
            <a:off x="685800" y="1143000"/>
            <a:ext cx="8001000" cy="4800600"/>
          </a:xfrm>
        </p:spPr>
        <p:txBody>
          <a:bodyPr>
            <a:normAutofit/>
          </a:bodyPr>
          <a:lstStyle/>
          <a:p>
            <a:pPr>
              <a:lnSpc>
                <a:spcPct val="90000"/>
              </a:lnSpc>
            </a:pPr>
            <a:r>
              <a:rPr lang="en-US" altLang="en-US" sz="2800" dirty="0" smtClean="0"/>
              <a:t>Standard data-driven method</a:t>
            </a:r>
          </a:p>
          <a:p>
            <a:pPr lvl="1">
              <a:lnSpc>
                <a:spcPct val="90000"/>
              </a:lnSpc>
            </a:pPr>
            <a:r>
              <a:rPr lang="en-US" altLang="en-US" sz="2400" dirty="0" smtClean="0"/>
              <a:t>Train model on a </a:t>
            </a:r>
            <a:r>
              <a:rPr lang="en-US" altLang="en-US" sz="2400" b="1" dirty="0" smtClean="0"/>
              <a:t>training set</a:t>
            </a:r>
            <a:endParaRPr lang="en-US" altLang="en-US" sz="2400" dirty="0" smtClean="0"/>
          </a:p>
          <a:p>
            <a:pPr lvl="1">
              <a:lnSpc>
                <a:spcPct val="90000"/>
              </a:lnSpc>
            </a:pPr>
            <a:r>
              <a:rPr lang="en-US" altLang="en-US" sz="2400" dirty="0" smtClean="0"/>
              <a:t>Look at the model’s performance on some new data</a:t>
            </a:r>
          </a:p>
          <a:p>
            <a:pPr marL="1143000" lvl="2">
              <a:lnSpc>
                <a:spcPct val="90000"/>
              </a:lnSpc>
            </a:pPr>
            <a:r>
              <a:rPr lang="en-US" altLang="en-US" sz="2000" dirty="0" smtClean="0"/>
              <a:t>This is exactly what happens in the real world; we want to know how our model performs on data we haven’t seen</a:t>
            </a:r>
          </a:p>
          <a:p>
            <a:pPr lvl="1">
              <a:lnSpc>
                <a:spcPct val="90000"/>
              </a:lnSpc>
            </a:pPr>
            <a:r>
              <a:rPr lang="en-US" altLang="en-US" sz="2400" dirty="0" smtClean="0"/>
              <a:t>So use a </a:t>
            </a:r>
            <a:r>
              <a:rPr lang="en-US" altLang="en-US" sz="2400" b="1" dirty="0" smtClean="0"/>
              <a:t>test set</a:t>
            </a:r>
            <a:r>
              <a:rPr lang="en-US" altLang="en-US" sz="2400" dirty="0" smtClean="0"/>
              <a:t>. A dataset which is different than our training set, but is drawn from the same source</a:t>
            </a:r>
          </a:p>
          <a:p>
            <a:pPr lvl="2">
              <a:lnSpc>
                <a:spcPct val="90000"/>
              </a:lnSpc>
            </a:pPr>
            <a:r>
              <a:rPr lang="en-US" altLang="en-US" sz="2000" b="1" dirty="0" smtClean="0"/>
              <a:t>Cross-validation</a:t>
            </a:r>
            <a:r>
              <a:rPr lang="en-US" altLang="en-US" sz="2000" dirty="0" smtClean="0"/>
              <a:t> when training + testing corpora are small</a:t>
            </a:r>
          </a:p>
          <a:p>
            <a:pPr lvl="1">
              <a:lnSpc>
                <a:spcPct val="90000"/>
              </a:lnSpc>
            </a:pPr>
            <a:r>
              <a:rPr lang="en-US" altLang="en-US" sz="2400" dirty="0" smtClean="0"/>
              <a:t>Then we need an </a:t>
            </a:r>
            <a:r>
              <a:rPr lang="en-US" altLang="en-US" sz="2400" b="1" dirty="0" smtClean="0"/>
              <a:t>evaluation metric</a:t>
            </a:r>
            <a:r>
              <a:rPr lang="en-US" altLang="en-US" sz="2400" dirty="0" smtClean="0"/>
              <a:t> to tell us how well our model is doing on the test set.</a:t>
            </a:r>
          </a:p>
        </p:txBody>
      </p:sp>
    </p:spTree>
    <p:extLst>
      <p:ext uri="{BB962C8B-B14F-4D97-AF65-F5344CB8AC3E}">
        <p14:creationId xmlns:p14="http://schemas.microsoft.com/office/powerpoint/2010/main" xmlns="" val="373282779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424" y="16943"/>
            <a:ext cx="8229600" cy="856440"/>
          </a:xfrm>
        </p:spPr>
        <p:txBody>
          <a:bodyPr>
            <a:normAutofit fontScale="90000"/>
          </a:bodyPr>
          <a:lstStyle/>
          <a:p>
            <a:r>
              <a:rPr lang="en-US" dirty="0" smtClean="0"/>
              <a:t>Quantifying Classification Performance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91973897"/>
              </p:ext>
            </p:extLst>
          </p:nvPr>
        </p:nvGraphicFramePr>
        <p:xfrm>
          <a:off x="1191349" y="1205347"/>
          <a:ext cx="6389859" cy="1116025"/>
        </p:xfrm>
        <a:graphic>
          <a:graphicData uri="http://schemas.openxmlformats.org/drawingml/2006/table">
            <a:tbl>
              <a:tblPr firstRow="1" bandRow="1">
                <a:tableStyleId>{5C22544A-7EE6-4342-B048-85BDC9FD1C3A}</a:tableStyleId>
              </a:tblPr>
              <a:tblGrid>
                <a:gridCol w="2129953"/>
                <a:gridCol w="2129953"/>
                <a:gridCol w="2129953"/>
              </a:tblGrid>
              <a:tr h="384505">
                <a:tc>
                  <a:txBody>
                    <a:bodyPr/>
                    <a:lstStyle/>
                    <a:p>
                      <a:endParaRPr lang="en-US" dirty="0"/>
                    </a:p>
                  </a:txBody>
                  <a:tcPr/>
                </a:tc>
                <a:tc>
                  <a:txBody>
                    <a:bodyPr/>
                    <a:lstStyle/>
                    <a:p>
                      <a:r>
                        <a:rPr lang="en-US" dirty="0" smtClean="0"/>
                        <a:t>Claim (actual)</a:t>
                      </a:r>
                      <a:endParaRPr lang="en-US" dirty="0"/>
                    </a:p>
                  </a:txBody>
                  <a:tcPr/>
                </a:tc>
                <a:tc>
                  <a:txBody>
                    <a:bodyPr/>
                    <a:lstStyle/>
                    <a:p>
                      <a:r>
                        <a:rPr lang="en-US" dirty="0" smtClean="0"/>
                        <a:t>Other (actual)</a:t>
                      </a:r>
                      <a:endParaRPr lang="en-US" dirty="0"/>
                    </a:p>
                  </a:txBody>
                  <a:tcPr/>
                </a:tc>
              </a:tr>
              <a:tr h="335606">
                <a:tc>
                  <a:txBody>
                    <a:bodyPr/>
                    <a:lstStyle/>
                    <a:p>
                      <a:r>
                        <a:rPr lang="en-US" dirty="0" smtClean="0"/>
                        <a:t>Claim</a:t>
                      </a:r>
                      <a:r>
                        <a:rPr lang="en-US" baseline="0" dirty="0" smtClean="0"/>
                        <a:t> </a:t>
                      </a:r>
                      <a:r>
                        <a:rPr lang="en-US" dirty="0" smtClean="0"/>
                        <a:t>(predicted)</a:t>
                      </a:r>
                      <a:endParaRPr lang="en-US" dirty="0"/>
                    </a:p>
                  </a:txBody>
                  <a:tcPr/>
                </a:tc>
                <a:tc>
                  <a:txBody>
                    <a:bodyPr/>
                    <a:lstStyle/>
                    <a:p>
                      <a:r>
                        <a:rPr lang="en-US" dirty="0" smtClean="0"/>
                        <a:t>True</a:t>
                      </a:r>
                      <a:r>
                        <a:rPr lang="en-US" baseline="0" dirty="0" smtClean="0"/>
                        <a:t> </a:t>
                      </a:r>
                      <a:r>
                        <a:rPr lang="en-US" dirty="0" smtClean="0"/>
                        <a:t>positive (</a:t>
                      </a:r>
                      <a:r>
                        <a:rPr lang="en-US" dirty="0" err="1" smtClean="0"/>
                        <a:t>tp</a:t>
                      </a:r>
                      <a:r>
                        <a:rPr lang="en-US" dirty="0" smtClean="0"/>
                        <a:t>)</a:t>
                      </a:r>
                      <a:endParaRPr lang="en-US" dirty="0"/>
                    </a:p>
                  </a:txBody>
                  <a:tcPr/>
                </a:tc>
                <a:tc>
                  <a:txBody>
                    <a:bodyPr/>
                    <a:lstStyle/>
                    <a:p>
                      <a:r>
                        <a:rPr lang="en-US" dirty="0" smtClean="0"/>
                        <a:t>False positive (</a:t>
                      </a:r>
                      <a:r>
                        <a:rPr lang="en-US" dirty="0" err="1" smtClean="0"/>
                        <a:t>fp</a:t>
                      </a:r>
                      <a:r>
                        <a:rPr lang="en-US" dirty="0" smtClean="0"/>
                        <a:t>)</a:t>
                      </a:r>
                      <a:endParaRPr lang="en-US" dirty="0"/>
                    </a:p>
                  </a:txBody>
                  <a:tcPr/>
                </a:tc>
              </a:tr>
              <a:tr h="335606">
                <a:tc>
                  <a:txBody>
                    <a:bodyPr/>
                    <a:lstStyle/>
                    <a:p>
                      <a:r>
                        <a:rPr lang="en-US" dirty="0" smtClean="0"/>
                        <a:t>Other (predicted)</a:t>
                      </a:r>
                      <a:endParaRPr lang="en-US" dirty="0"/>
                    </a:p>
                  </a:txBody>
                  <a:tcPr/>
                </a:tc>
                <a:tc>
                  <a:txBody>
                    <a:bodyPr/>
                    <a:lstStyle/>
                    <a:p>
                      <a:r>
                        <a:rPr lang="en-US" b="0" dirty="0" smtClean="0"/>
                        <a:t>False negative</a:t>
                      </a:r>
                      <a:r>
                        <a:rPr lang="en-US" b="0" baseline="0" dirty="0" smtClean="0"/>
                        <a:t> (</a:t>
                      </a:r>
                      <a:r>
                        <a:rPr lang="en-US" b="0" dirty="0" err="1" smtClean="0"/>
                        <a:t>fn</a:t>
                      </a:r>
                      <a:r>
                        <a:rPr lang="en-US" b="0" dirty="0" smtClean="0"/>
                        <a:t>)</a:t>
                      </a:r>
                      <a:endParaRPr lang="en-US" b="0" dirty="0"/>
                    </a:p>
                  </a:txBody>
                  <a:tcPr/>
                </a:tc>
                <a:tc>
                  <a:txBody>
                    <a:bodyPr/>
                    <a:lstStyle/>
                    <a:p>
                      <a:r>
                        <a:rPr lang="en-US" dirty="0" smtClean="0"/>
                        <a:t>True negative (</a:t>
                      </a:r>
                      <a:r>
                        <a:rPr lang="en-US" dirty="0" err="1" smtClean="0"/>
                        <a:t>tn</a:t>
                      </a:r>
                      <a:r>
                        <a:rPr lang="en-US" dirty="0" smtClean="0"/>
                        <a:t>)</a:t>
                      </a:r>
                      <a:endParaRPr lang="en-US" dirty="0"/>
                    </a:p>
                  </a:txBody>
                  <a:tcPr/>
                </a:tc>
              </a:tr>
            </a:tbl>
          </a:graphicData>
        </a:graphic>
      </p:graphicFrame>
      <mc:AlternateContent xmlns:mc="http://schemas.openxmlformats.org/markup-compatibility/2006">
        <mc:Choice xmlns:a14="http://schemas.microsoft.com/office/drawing/2010/main" xmlns="" Requires="a14">
          <p:sp>
            <p:nvSpPr>
              <p:cNvPr id="5" name="TextBox 4"/>
              <p:cNvSpPr txBox="1"/>
              <p:nvPr/>
            </p:nvSpPr>
            <p:spPr>
              <a:xfrm>
                <a:off x="148754" y="777690"/>
                <a:ext cx="8648920" cy="5986575"/>
              </a:xfrm>
              <a:prstGeom prst="rect">
                <a:avLst/>
              </a:prstGeom>
              <a:noFill/>
            </p:spPr>
            <p:txBody>
              <a:bodyPr wrap="square" rtlCol="0">
                <a:spAutoFit/>
              </a:bodyPr>
              <a:lstStyle/>
              <a:p>
                <a:pPr lvl="6"/>
                <a:r>
                  <a:rPr lang="en-US" b="1" dirty="0" smtClean="0"/>
                  <a:t>	</a:t>
                </a:r>
                <a:r>
                  <a:rPr lang="en-US" sz="2000" b="1" dirty="0" smtClean="0">
                    <a:solidFill>
                      <a:srgbClr val="FF0000"/>
                    </a:solidFill>
                  </a:rPr>
                  <a:t>Confusion Matrix</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b="1" dirty="0"/>
              </a:p>
              <a:p>
                <a:r>
                  <a:rPr lang="en-US" b="1" dirty="0" smtClean="0"/>
                  <a:t>Accuracy:</a:t>
                </a:r>
                <a:r>
                  <a:rPr lang="en-US" dirty="0" smtClean="0"/>
                  <a:t>  </a:t>
                </a:r>
              </a:p>
              <a:p>
                <a:pPr marL="742950" lvl="1" indent="-285750">
                  <a:buFont typeface="Arial" panose="020B0604020202020204" pitchFamily="34" charset="0"/>
                  <a:buChar char="•"/>
                </a:pPr>
                <a14:m>
                  <m:oMath xmlns="" xmlns:m="http://schemas.openxmlformats.org/officeDocument/2006/math">
                    <m:f>
                      <m:fPr>
                        <m:ctrlPr>
                          <a:rPr lang="en-US" i="1">
                            <a:latin typeface="Cambria Math"/>
                          </a:rPr>
                        </m:ctrlPr>
                      </m:fPr>
                      <m:num>
                        <m:r>
                          <a:rPr lang="en-US" b="0" i="1" smtClean="0">
                            <a:latin typeface="Cambria Math"/>
                          </a:rPr>
                          <m:t>(</m:t>
                        </m:r>
                        <m:r>
                          <a:rPr lang="en-US" i="1">
                            <a:latin typeface="Cambria Math" panose="02040503050406030204" pitchFamily="18" charset="0"/>
                          </a:rPr>
                          <m:t>𝑡𝑝</m:t>
                        </m:r>
                        <m:r>
                          <a:rPr lang="en-US" b="0" i="1" smtClean="0">
                            <a:latin typeface="Cambria Math" panose="02040503050406030204" pitchFamily="18" charset="0"/>
                          </a:rPr>
                          <m:t>+</m:t>
                        </m:r>
                        <m:r>
                          <a:rPr lang="en-US" b="0" i="1" smtClean="0">
                            <a:latin typeface="Cambria Math" panose="02040503050406030204" pitchFamily="18" charset="0"/>
                          </a:rPr>
                          <m:t>𝑡𝑛</m:t>
                        </m:r>
                        <m:r>
                          <a:rPr lang="en-US" b="0" i="1" smtClean="0">
                            <a:latin typeface="Cambria Math"/>
                          </a:rPr>
                          <m:t>)</m:t>
                        </m:r>
                      </m:num>
                      <m:den>
                        <m:r>
                          <a:rPr lang="en-US" b="0" i="1" smtClean="0">
                            <a:latin typeface="Cambria Math"/>
                          </a:rPr>
                          <m:t>(</m:t>
                        </m:r>
                        <m:r>
                          <a:rPr lang="en-US" i="1">
                            <a:latin typeface="Cambria Math" panose="02040503050406030204" pitchFamily="18" charset="0"/>
                          </a:rPr>
                          <m:t>𝑡𝑝</m:t>
                        </m:r>
                        <m:r>
                          <a:rPr lang="en-US" i="1">
                            <a:latin typeface="Cambria Math" panose="02040503050406030204" pitchFamily="18" charset="0"/>
                          </a:rPr>
                          <m:t>+</m:t>
                        </m:r>
                        <m:r>
                          <a:rPr lang="en-US" b="0" i="1" smtClean="0">
                            <a:latin typeface="Cambria Math" panose="02040503050406030204" pitchFamily="18" charset="0"/>
                          </a:rPr>
                          <m:t>𝑡𝑛</m:t>
                        </m:r>
                        <m:r>
                          <a:rPr lang="en-US" b="0" i="1" smtClean="0">
                            <a:latin typeface="Cambria Math" panose="02040503050406030204" pitchFamily="18" charset="0"/>
                          </a:rPr>
                          <m:t>+</m:t>
                        </m:r>
                        <m:r>
                          <a:rPr lang="en-US" b="0" i="1" smtClean="0">
                            <a:latin typeface="Cambria Math" panose="02040503050406030204" pitchFamily="18" charset="0"/>
                          </a:rPr>
                          <m:t>𝑓𝑝</m:t>
                        </m:r>
                        <m:r>
                          <a:rPr lang="en-US" b="0" i="1" smtClean="0">
                            <a:latin typeface="Cambria Math" panose="02040503050406030204" pitchFamily="18" charset="0"/>
                          </a:rPr>
                          <m:t>+</m:t>
                        </m:r>
                        <m:r>
                          <a:rPr lang="en-US" b="0" i="1" smtClean="0">
                            <a:latin typeface="Cambria Math" panose="02040503050406030204" pitchFamily="18" charset="0"/>
                          </a:rPr>
                          <m:t>𝑓𝑛</m:t>
                        </m:r>
                        <m:r>
                          <a:rPr lang="en-US" b="0" i="1" smtClean="0">
                            <a:latin typeface="Cambria Math"/>
                          </a:rPr>
                          <m:t>)</m:t>
                        </m:r>
                      </m:den>
                    </m:f>
                  </m:oMath>
                </a14:m>
                <a:r>
                  <a:rPr lang="en-US" b="1" dirty="0" smtClean="0"/>
                  <a:t> </a:t>
                </a:r>
              </a:p>
              <a:p>
                <a:pPr marL="742950" lvl="1" indent="-285750">
                  <a:buFont typeface="Arial" panose="020B0604020202020204" pitchFamily="34" charset="0"/>
                  <a:buChar char="•"/>
                </a:pPr>
                <a:endParaRPr lang="en-US" b="1" dirty="0"/>
              </a:p>
              <a:p>
                <a:r>
                  <a:rPr lang="en-US" b="1" dirty="0" smtClean="0"/>
                  <a:t>Precision:</a:t>
                </a:r>
                <a:r>
                  <a:rPr lang="en-US" dirty="0" smtClean="0"/>
                  <a:t>  % of predicted labels that are correct</a:t>
                </a:r>
              </a:p>
              <a:p>
                <a:pPr marL="742950" lvl="1" indent="-285750">
                  <a:buFont typeface="Arial" panose="020B0604020202020204" pitchFamily="34" charset="0"/>
                  <a:buChar char="•"/>
                </a:pPr>
                <a14:m>
                  <m:oMath xmlns="" xmlns:m="http://schemas.openxmlformats.org/officeDocument/2006/math">
                    <m:f>
                      <m:fPr>
                        <m:ctrlPr>
                          <a:rPr lang="en-US" i="1">
                            <a:latin typeface="Cambria Math"/>
                          </a:rPr>
                        </m:ctrlPr>
                      </m:fPr>
                      <m:num>
                        <m:r>
                          <a:rPr lang="en-US" i="1">
                            <a:latin typeface="Cambria Math" panose="02040503050406030204" pitchFamily="18" charset="0"/>
                          </a:rPr>
                          <m:t>𝑡𝑝</m:t>
                        </m:r>
                      </m:num>
                      <m:den>
                        <m:r>
                          <a:rPr lang="en-US" b="0" i="1" smtClean="0">
                            <a:latin typeface="Cambria Math"/>
                          </a:rPr>
                          <m:t>(</m:t>
                        </m:r>
                        <m:r>
                          <a:rPr lang="en-US" i="1">
                            <a:latin typeface="Cambria Math" panose="02040503050406030204" pitchFamily="18" charset="0"/>
                          </a:rPr>
                          <m:t>𝑡𝑝</m:t>
                        </m:r>
                        <m:r>
                          <a:rPr lang="en-US" i="1">
                            <a:latin typeface="Cambria Math" panose="02040503050406030204" pitchFamily="18" charset="0"/>
                          </a:rPr>
                          <m:t>+</m:t>
                        </m:r>
                        <m:r>
                          <a:rPr lang="en-US" b="0" i="1" smtClean="0">
                            <a:latin typeface="Cambria Math" panose="02040503050406030204" pitchFamily="18" charset="0"/>
                          </a:rPr>
                          <m:t>𝑓𝑝</m:t>
                        </m:r>
                        <m:r>
                          <a:rPr lang="en-US" b="0" i="1" smtClean="0">
                            <a:latin typeface="Cambria Math"/>
                          </a:rPr>
                          <m:t>)</m:t>
                        </m:r>
                      </m:den>
                    </m:f>
                  </m:oMath>
                </a14:m>
                <a:endParaRPr lang="en-US" dirty="0" smtClean="0"/>
              </a:p>
              <a:p>
                <a:pPr marL="285750" indent="-285750">
                  <a:buFont typeface="Arial" panose="020B0604020202020204" pitchFamily="34" charset="0"/>
                  <a:buChar char="•"/>
                </a:pPr>
                <a:endParaRPr lang="en-US" dirty="0"/>
              </a:p>
              <a:p>
                <a:r>
                  <a:rPr lang="en-US" b="1" dirty="0" smtClean="0"/>
                  <a:t>Recall:</a:t>
                </a:r>
                <a:r>
                  <a:rPr lang="en-US" dirty="0" smtClean="0"/>
                  <a:t> % of actual labels that are predicted</a:t>
                </a:r>
              </a:p>
              <a:p>
                <a:pPr marL="742950" lvl="1" indent="-285750">
                  <a:buFont typeface="Arial" panose="020B0604020202020204" pitchFamily="34" charset="0"/>
                  <a:buChar char="•"/>
                </a:pPr>
                <a14:m>
                  <m:oMath xmlns="" xmlns:m="http://schemas.openxmlformats.org/officeDocument/2006/math">
                    <m:f>
                      <m:fPr>
                        <m:ctrlPr>
                          <a:rPr lang="en-US" i="1" smtClean="0">
                            <a:latin typeface="Cambria Math"/>
                          </a:rPr>
                        </m:ctrlPr>
                      </m:fPr>
                      <m:num>
                        <m:r>
                          <a:rPr lang="en-US" b="0" i="1" smtClean="0">
                            <a:latin typeface="Cambria Math" panose="02040503050406030204" pitchFamily="18" charset="0"/>
                          </a:rPr>
                          <m:t>𝑡𝑝</m:t>
                        </m:r>
                      </m:num>
                      <m:den>
                        <m:r>
                          <a:rPr lang="en-US" b="0" i="1" smtClean="0">
                            <a:latin typeface="Cambria Math"/>
                          </a:rPr>
                          <m:t>(</m:t>
                        </m:r>
                        <m:r>
                          <a:rPr lang="en-US" b="0" i="1" smtClean="0">
                            <a:latin typeface="Cambria Math" panose="02040503050406030204" pitchFamily="18" charset="0"/>
                          </a:rPr>
                          <m:t>𝑡𝑝</m:t>
                        </m:r>
                        <m:r>
                          <a:rPr lang="en-US" b="0" i="1" smtClean="0">
                            <a:latin typeface="Cambria Math" panose="02040503050406030204" pitchFamily="18" charset="0"/>
                          </a:rPr>
                          <m:t>+</m:t>
                        </m:r>
                        <m:r>
                          <a:rPr lang="en-US" b="0" i="1" smtClean="0">
                            <a:latin typeface="Cambria Math" panose="02040503050406030204" pitchFamily="18" charset="0"/>
                          </a:rPr>
                          <m:t>𝑓𝑛</m:t>
                        </m:r>
                        <m:r>
                          <a:rPr lang="en-US" b="0" i="1" smtClean="0">
                            <a:latin typeface="Cambria Math"/>
                          </a:rPr>
                          <m:t>)</m:t>
                        </m:r>
                      </m:den>
                    </m:f>
                  </m:oMath>
                </a14:m>
                <a:endParaRPr lang="en-US" dirty="0" smtClean="0"/>
              </a:p>
              <a:p>
                <a:pPr marL="742950" lvl="1" indent="-285750">
                  <a:buFont typeface="Arial" panose="020B0604020202020204" pitchFamily="34" charset="0"/>
                  <a:buChar char="•"/>
                </a:pPr>
                <a:endParaRPr lang="en-US" dirty="0"/>
              </a:p>
              <a:p>
                <a:r>
                  <a:rPr lang="en-US" b="1" dirty="0" smtClean="0"/>
                  <a:t>F-Measure</a:t>
                </a:r>
                <a:r>
                  <a:rPr lang="en-US" dirty="0" smtClean="0"/>
                  <a:t> (F</a:t>
                </a:r>
                <a:r>
                  <a:rPr lang="en-US" baseline="-25000" dirty="0" smtClean="0"/>
                  <a:t>1</a:t>
                </a:r>
                <a:r>
                  <a:rPr lang="en-US" dirty="0" smtClean="0"/>
                  <a:t> score is balanced):  Harmonic mean</a:t>
                </a:r>
              </a:p>
              <a:p>
                <a:pPr marL="742950" lvl="1" indent="-285750">
                  <a:buFont typeface="Arial" panose="020B0604020202020204" pitchFamily="34" charset="0"/>
                  <a:buChar char="•"/>
                </a:pPr>
                <a:r>
                  <a:rPr lang="en-US" dirty="0" smtClean="0"/>
                  <a:t>2 * </a:t>
                </a:r>
                <a14:m>
                  <m:oMath xmlns="" xmlns:m="http://schemas.openxmlformats.org/officeDocument/2006/math">
                    <m:f>
                      <m:fPr>
                        <m:ctrlPr>
                          <a:rPr lang="en-US" i="1">
                            <a:latin typeface="Cambria Math"/>
                          </a:rPr>
                        </m:ctrlPr>
                      </m:fPr>
                      <m:num>
                        <m:r>
                          <a:rPr lang="en-US" b="0" i="1" smtClean="0">
                            <a:latin typeface="Cambria Math"/>
                          </a:rPr>
                          <m:t>(</m:t>
                        </m:r>
                        <m:r>
                          <a:rPr lang="en-US" b="0" i="1" smtClean="0">
                            <a:latin typeface="Cambria Math" panose="02040503050406030204" pitchFamily="18" charset="0"/>
                          </a:rPr>
                          <m:t>𝑝𝑟𝑒𝑐𝑖𝑠𝑖𝑜𝑛</m:t>
                        </m:r>
                        <m:r>
                          <a:rPr lang="en-US" b="0" i="1" smtClean="0">
                            <a:latin typeface="Cambria Math" panose="02040503050406030204" pitchFamily="18" charset="0"/>
                          </a:rPr>
                          <m:t> ∗</m:t>
                        </m:r>
                        <m:r>
                          <a:rPr lang="en-US" b="0" i="1" smtClean="0">
                            <a:latin typeface="Cambria Math" panose="02040503050406030204" pitchFamily="18" charset="0"/>
                          </a:rPr>
                          <m:t>𝑟𝑒𝑐𝑎𝑙𝑙</m:t>
                        </m:r>
                        <m:r>
                          <a:rPr lang="en-US" b="0" i="1" smtClean="0">
                            <a:latin typeface="Cambria Math"/>
                          </a:rPr>
                          <m:t>)</m:t>
                        </m:r>
                      </m:num>
                      <m:den>
                        <m:r>
                          <a:rPr lang="en-US" b="0" i="1" smtClean="0">
                            <a:latin typeface="Cambria Math"/>
                          </a:rPr>
                          <m:t>(</m:t>
                        </m:r>
                        <m:r>
                          <a:rPr lang="en-US" b="0" i="1" smtClean="0">
                            <a:latin typeface="Cambria Math" panose="02040503050406030204" pitchFamily="18" charset="0"/>
                          </a:rPr>
                          <m:t>𝑝𝑟𝑒𝑐𝑖𝑠𝑖𝑜𝑛</m:t>
                        </m:r>
                        <m:r>
                          <a:rPr lang="en-US" b="0" i="1" smtClean="0">
                            <a:latin typeface="Cambria Math" panose="02040503050406030204" pitchFamily="18" charset="0"/>
                          </a:rPr>
                          <m:t>+</m:t>
                        </m:r>
                        <m:r>
                          <a:rPr lang="en-US" b="0" i="1" smtClean="0">
                            <a:latin typeface="Cambria Math" panose="02040503050406030204" pitchFamily="18" charset="0"/>
                          </a:rPr>
                          <m:t>𝑟𝑒𝑐𝑎𝑙𝑙</m:t>
                        </m:r>
                        <m:r>
                          <a:rPr lang="en-US" b="0" i="1" smtClean="0">
                            <a:latin typeface="Cambria Math"/>
                          </a:rPr>
                          <m:t>)</m:t>
                        </m:r>
                      </m:den>
                    </m:f>
                  </m:oMath>
                </a14:m>
                <a:endParaRPr lang="en-US" dirty="0" smtClean="0"/>
              </a:p>
              <a:p>
                <a:pPr lvl="1"/>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148754" y="777690"/>
                <a:ext cx="8648920" cy="5986575"/>
              </a:xfrm>
              <a:prstGeom prst="rect">
                <a:avLst/>
              </a:prstGeom>
              <a:blipFill rotWithShape="1">
                <a:blip r:embed="rId2"/>
                <a:stretch>
                  <a:fillRect l="-564" t="-509"/>
                </a:stretch>
              </a:blipFill>
            </p:spPr>
            <p:txBody>
              <a:bodyPr/>
              <a:lstStyle/>
              <a:p>
                <a:r>
                  <a:rPr lang="en-US">
                    <a:noFill/>
                  </a:rPr>
                  <a:t> </a:t>
                </a:r>
              </a:p>
            </p:txBody>
          </p:sp>
        </mc:Fallback>
      </mc:AlternateContent>
    </p:spTree>
    <p:extLst>
      <p:ext uri="{BB962C8B-B14F-4D97-AF65-F5344CB8AC3E}">
        <p14:creationId xmlns:p14="http://schemas.microsoft.com/office/powerpoint/2010/main" xmlns="" val="111451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6" end="1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4"/>
          <p:cNvSpPr>
            <a:spLocks noGrp="1"/>
          </p:cNvSpPr>
          <p:nvPr>
            <p:ph type="ftr" sz="quarter" idx="11"/>
          </p:nvPr>
        </p:nvSpPr>
        <p:spPr>
          <a:xfrm>
            <a:off x="0" y="6356350"/>
            <a:ext cx="9028252" cy="365125"/>
          </a:xfrm>
        </p:spPr>
        <p:txBody>
          <a:bodyPr/>
          <a:lstStyle/>
          <a:p>
            <a:pPr>
              <a:defRPr/>
            </a:pPr>
            <a:r>
              <a:rPr lang="en-US" dirty="0" smtClean="0"/>
              <a:t>                                         Speech and Language Processing - </a:t>
            </a:r>
            <a:r>
              <a:rPr lang="en-US" dirty="0" err="1" smtClean="0"/>
              <a:t>Jurafsky</a:t>
            </a:r>
            <a:r>
              <a:rPr lang="en-US" dirty="0" smtClean="0"/>
              <a:t> and Martin       </a:t>
            </a:r>
            <a:endParaRPr lang="en-US" sz="1400" dirty="0" smtClean="0"/>
          </a:p>
        </p:txBody>
      </p:sp>
      <p:sp>
        <p:nvSpPr>
          <p:cNvPr id="50180" name="Slide Number Placeholder 5"/>
          <p:cNvSpPr>
            <a:spLocks noGrp="1"/>
          </p:cNvSpPr>
          <p:nvPr>
            <p:ph type="sldNum" sz="quarter" idx="12"/>
          </p:nvPr>
        </p:nvSpPr>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EAF40A77-973F-4F25-8667-3C9C8F693AC9}" type="slidenum">
              <a:rPr lang="en-US" altLang="en-US" sz="1400">
                <a:solidFill>
                  <a:srgbClr val="590A0E"/>
                </a:solidFill>
              </a:rPr>
              <a:pPr/>
              <a:t>94</a:t>
            </a:fld>
            <a:endParaRPr lang="en-US" altLang="en-US" sz="1400">
              <a:solidFill>
                <a:srgbClr val="590A0E"/>
              </a:solidFill>
            </a:endParaRPr>
          </a:p>
        </p:txBody>
      </p:sp>
      <p:sp>
        <p:nvSpPr>
          <p:cNvPr id="77829" name="Rectangle 2"/>
          <p:cNvSpPr>
            <a:spLocks noGrp="1" noChangeArrowheads="1"/>
          </p:cNvSpPr>
          <p:nvPr>
            <p:ph type="title"/>
          </p:nvPr>
        </p:nvSpPr>
        <p:spPr/>
        <p:txBody>
          <a:bodyPr/>
          <a:lstStyle/>
          <a:p>
            <a:r>
              <a:rPr lang="en-US" altLang="en-US" dirty="0" smtClean="0"/>
              <a:t>Intrinsic (in vivo) Evaluation</a:t>
            </a:r>
          </a:p>
        </p:txBody>
      </p:sp>
      <p:sp>
        <p:nvSpPr>
          <p:cNvPr id="77830" name="Rectangle 3"/>
          <p:cNvSpPr>
            <a:spLocks noGrp="1" noChangeArrowheads="1"/>
          </p:cNvSpPr>
          <p:nvPr>
            <p:ph type="body" idx="1"/>
          </p:nvPr>
        </p:nvSpPr>
        <p:spPr>
          <a:xfrm>
            <a:off x="1" y="1600200"/>
            <a:ext cx="9028252" cy="4525963"/>
          </a:xfrm>
        </p:spPr>
        <p:txBody>
          <a:bodyPr/>
          <a:lstStyle/>
          <a:p>
            <a:r>
              <a:rPr lang="en-US" altLang="en-US" dirty="0" smtClean="0"/>
              <a:t>The predicted values are compared with </a:t>
            </a:r>
            <a:r>
              <a:rPr lang="en-US" altLang="en-US" dirty="0"/>
              <a:t>a</a:t>
            </a:r>
            <a:r>
              <a:rPr lang="en-US" altLang="en-US" dirty="0" smtClean="0"/>
              <a:t> manually coded “Gold Standard” (the actual values)</a:t>
            </a:r>
          </a:p>
          <a:p>
            <a:pPr lvl="1"/>
            <a:r>
              <a:rPr lang="en-US" altLang="en-US" dirty="0" smtClean="0"/>
              <a:t>They may also be compared with the predictions from a baseline model (e.g. majority class prediction)</a:t>
            </a:r>
          </a:p>
          <a:p>
            <a:r>
              <a:rPr lang="en-US" altLang="en-US" dirty="0" smtClean="0"/>
              <a:t>100% is impossible even for human annotators</a:t>
            </a:r>
          </a:p>
        </p:txBody>
      </p:sp>
    </p:spTree>
    <p:extLst>
      <p:ext uri="{BB962C8B-B14F-4D97-AF65-F5344CB8AC3E}">
        <p14:creationId xmlns:p14="http://schemas.microsoft.com/office/powerpoint/2010/main" xmlns="" val="3216018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Inter-Annotator Reliability</a:t>
            </a:r>
            <a:endParaRPr lang="en-US"/>
          </a:p>
        </p:txBody>
      </p:sp>
      <p:sp>
        <p:nvSpPr>
          <p:cNvPr id="3" name="Content Placeholder 2"/>
          <p:cNvSpPr>
            <a:spLocks noGrp="1"/>
          </p:cNvSpPr>
          <p:nvPr>
            <p:ph idx="1"/>
          </p:nvPr>
        </p:nvSpPr>
        <p:spPr/>
        <p:txBody>
          <a:bodyPr/>
          <a:lstStyle/>
          <a:p>
            <a:r>
              <a:rPr lang="en-US" dirty="0" smtClean="0"/>
              <a:t>Kappa</a:t>
            </a:r>
          </a:p>
          <a:p>
            <a:pPr lvl="1"/>
            <a:r>
              <a:rPr lang="en-US" dirty="0" smtClean="0"/>
              <a:t>Observed accuracy (actual agreement) corrected for chance (expected agreement)</a:t>
            </a:r>
          </a:p>
          <a:p>
            <a:pPr lvl="1"/>
            <a:r>
              <a:rPr lang="en-US" dirty="0" smtClean="0"/>
              <a:t>(P(A) – P(E)</a:t>
            </a:r>
            <a:r>
              <a:rPr lang="en-US" dirty="0"/>
              <a:t> </a:t>
            </a:r>
            <a:r>
              <a:rPr lang="en-US" dirty="0" smtClean="0"/>
              <a:t>) / (1 – P(E))</a:t>
            </a:r>
          </a:p>
          <a:p>
            <a:pPr lvl="1"/>
            <a:r>
              <a:rPr lang="en-US" dirty="0" smtClean="0"/>
              <a:t>Online calculators</a:t>
            </a:r>
          </a:p>
          <a:p>
            <a:pPr lvl="2"/>
            <a:r>
              <a:rPr lang="en-US" dirty="0" smtClean="0"/>
              <a:t>E.g., http</a:t>
            </a:r>
            <a:r>
              <a:rPr lang="en-US" dirty="0"/>
              <a:t>://</a:t>
            </a:r>
            <a:r>
              <a:rPr lang="en-US" dirty="0" err="1"/>
              <a:t>vassarstats.net</a:t>
            </a:r>
            <a:r>
              <a:rPr lang="en-US" dirty="0"/>
              <a:t>/</a:t>
            </a:r>
            <a:r>
              <a:rPr lang="en-US" dirty="0" err="1"/>
              <a:t>kappa.html</a:t>
            </a:r>
            <a:endParaRPr lang="en-US" dirty="0" smtClean="0"/>
          </a:p>
        </p:txBody>
      </p:sp>
    </p:spTree>
    <p:extLst>
      <p:ext uri="{BB962C8B-B14F-4D97-AF65-F5344CB8AC3E}">
        <p14:creationId xmlns:p14="http://schemas.microsoft.com/office/powerpoint/2010/main" xmlns="" val="133494687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Extrinsic (in vitro) Evaluation</a:t>
            </a:r>
            <a:endParaRPr lang="en-US" dirty="0"/>
          </a:p>
        </p:txBody>
      </p:sp>
      <p:sp>
        <p:nvSpPr>
          <p:cNvPr id="3" name="Content Placeholder 2"/>
          <p:cNvSpPr>
            <a:spLocks noGrp="1"/>
          </p:cNvSpPr>
          <p:nvPr>
            <p:ph idx="1"/>
          </p:nvPr>
        </p:nvSpPr>
        <p:spPr>
          <a:xfrm>
            <a:off x="256459" y="1600200"/>
            <a:ext cx="8670771" cy="4525963"/>
          </a:xfrm>
        </p:spPr>
        <p:txBody>
          <a:bodyPr/>
          <a:lstStyle/>
          <a:p>
            <a:r>
              <a:rPr lang="en-US" dirty="0" smtClean="0"/>
              <a:t>Incorporate the prediction model in another system, and evaluate that system’s performance</a:t>
            </a:r>
            <a:endParaRPr lang="en-US" dirty="0"/>
          </a:p>
        </p:txBody>
      </p:sp>
    </p:spTree>
    <p:extLst>
      <p:ext uri="{BB962C8B-B14F-4D97-AF65-F5344CB8AC3E}">
        <p14:creationId xmlns:p14="http://schemas.microsoft.com/office/powerpoint/2010/main" xmlns="" val="306827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DFCC0-A53E-0148-A90C-405AEAB88504}" type="datetime1">
              <a:rPr lang="en-US" smtClean="0"/>
              <a:pPr/>
              <a:t>8/12/2015</a:t>
            </a:fld>
            <a:endParaRPr lang="en-US"/>
          </a:p>
        </p:txBody>
      </p:sp>
      <p:sp>
        <p:nvSpPr>
          <p:cNvPr id="3" name="Footer Placeholder 2"/>
          <p:cNvSpPr>
            <a:spLocks noGrp="1"/>
          </p:cNvSpPr>
          <p:nvPr>
            <p:ph type="ftr" sz="quarter" idx="11"/>
          </p:nvPr>
        </p:nvSpPr>
        <p:spPr/>
        <p:txBody>
          <a:bodyPr>
            <a:normAutofit fontScale="85000" lnSpcReduction="20000"/>
          </a:bodyPr>
          <a:lstStyle/>
          <a:p>
            <a:r>
              <a:rPr lang="en-US" smtClean="0"/>
              <a:t>Identifying Thesis and Conclusion Statements in Student Essays to Scaffold Peer Review</a:t>
            </a:r>
            <a:endParaRPr lang="en-US"/>
          </a:p>
        </p:txBody>
      </p:sp>
      <p:sp>
        <p:nvSpPr>
          <p:cNvPr id="4" name="Slide Number Placeholder 3"/>
          <p:cNvSpPr>
            <a:spLocks noGrp="1"/>
          </p:cNvSpPr>
          <p:nvPr>
            <p:ph type="sldNum" sz="quarter" idx="12"/>
          </p:nvPr>
        </p:nvSpPr>
        <p:spPr/>
        <p:txBody>
          <a:bodyPr>
            <a:normAutofit/>
          </a:bodyPr>
          <a:lstStyle/>
          <a:p>
            <a:fld id="{5FFDEB65-E833-9E4A-ABE9-83D1337828E4}" type="slidenum">
              <a:rPr lang="en-US" smtClean="0"/>
              <a:pPr/>
              <a:t>97</a:t>
            </a:fld>
            <a:endParaRPr lang="en-US"/>
          </a:p>
        </p:txBody>
      </p:sp>
      <p:sp>
        <p:nvSpPr>
          <p:cNvPr id="5" name="Title 4"/>
          <p:cNvSpPr>
            <a:spLocks noGrp="1"/>
          </p:cNvSpPr>
          <p:nvPr>
            <p:ph type="title"/>
          </p:nvPr>
        </p:nvSpPr>
        <p:spPr>
          <a:xfrm>
            <a:off x="457200" y="274638"/>
            <a:ext cx="8412480" cy="1143000"/>
          </a:xfrm>
        </p:spPr>
        <p:txBody>
          <a:bodyPr>
            <a:normAutofit/>
          </a:bodyPr>
          <a:lstStyle/>
          <a:p>
            <a:r>
              <a:rPr lang="en-US" dirty="0" smtClean="0"/>
              <a:t>Exercise: Intrinsic Evaluation</a:t>
            </a:r>
            <a:endParaRPr lang="en-US" dirty="0"/>
          </a:p>
        </p:txBody>
      </p:sp>
      <p:graphicFrame>
        <p:nvGraphicFramePr>
          <p:cNvPr id="8" name="Content Placeholder 7"/>
          <p:cNvGraphicFramePr>
            <a:graphicFrameLocks noGrp="1"/>
          </p:cNvGraphicFramePr>
          <p:nvPr>
            <p:ph sz="quarter" idx="4294967295"/>
            <p:extLst>
              <p:ext uri="{D42A27DB-BD31-4B8C-83A1-F6EECF244321}">
                <p14:modId xmlns:p14="http://schemas.microsoft.com/office/powerpoint/2010/main" xmlns="" val="1710730555"/>
              </p:ext>
            </p:extLst>
          </p:nvPr>
        </p:nvGraphicFramePr>
        <p:xfrm>
          <a:off x="457200" y="1298575"/>
          <a:ext cx="7980912" cy="1741962"/>
        </p:xfrm>
        <a:graphic>
          <a:graphicData uri="http://schemas.openxmlformats.org/drawingml/2006/table">
            <a:tbl>
              <a:tblPr firstRow="1" bandRow="1">
                <a:tableStyleId>{5C22544A-7EE6-4342-B048-85BDC9FD1C3A}</a:tableStyleId>
              </a:tblPr>
              <a:tblGrid>
                <a:gridCol w="2660304"/>
                <a:gridCol w="2660304"/>
                <a:gridCol w="2660304"/>
              </a:tblGrid>
              <a:tr h="580654">
                <a:tc>
                  <a:txBody>
                    <a:bodyPr/>
                    <a:lstStyle/>
                    <a:p>
                      <a:endParaRPr lang="en-US" dirty="0"/>
                    </a:p>
                  </a:txBody>
                  <a:tcPr/>
                </a:tc>
                <a:tc>
                  <a:txBody>
                    <a:bodyPr/>
                    <a:lstStyle/>
                    <a:p>
                      <a:r>
                        <a:rPr lang="en-US" dirty="0" smtClean="0"/>
                        <a:t>Claim</a:t>
                      </a:r>
                      <a:r>
                        <a:rPr lang="en-US" baseline="0" dirty="0" smtClean="0"/>
                        <a:t> (actual)</a:t>
                      </a:r>
                      <a:endParaRPr lang="en-US" dirty="0"/>
                    </a:p>
                  </a:txBody>
                  <a:tcPr/>
                </a:tc>
                <a:tc>
                  <a:txBody>
                    <a:bodyPr/>
                    <a:lstStyle/>
                    <a:p>
                      <a:r>
                        <a:rPr lang="en-US" dirty="0" smtClean="0"/>
                        <a:t>Other</a:t>
                      </a:r>
                      <a:r>
                        <a:rPr lang="en-US" baseline="0" dirty="0" smtClean="0"/>
                        <a:t> (actual)</a:t>
                      </a:r>
                      <a:endParaRPr lang="en-US" dirty="0"/>
                    </a:p>
                  </a:txBody>
                  <a:tcPr/>
                </a:tc>
              </a:tr>
              <a:tr h="580654">
                <a:tc>
                  <a:txBody>
                    <a:bodyPr/>
                    <a:lstStyle/>
                    <a:p>
                      <a:r>
                        <a:rPr lang="en-US" dirty="0" smtClean="0"/>
                        <a:t>Claim (predicted)</a:t>
                      </a:r>
                      <a:endParaRPr lang="en-US" dirty="0"/>
                    </a:p>
                  </a:txBody>
                  <a:tcPr/>
                </a:tc>
                <a:tc>
                  <a:txBody>
                    <a:bodyPr/>
                    <a:lstStyle/>
                    <a:p>
                      <a:r>
                        <a:rPr lang="en-US" dirty="0" smtClean="0"/>
                        <a:t>29</a:t>
                      </a:r>
                      <a:endParaRPr lang="en-US" dirty="0"/>
                    </a:p>
                  </a:txBody>
                  <a:tcPr/>
                </a:tc>
                <a:tc>
                  <a:txBody>
                    <a:bodyPr/>
                    <a:lstStyle/>
                    <a:p>
                      <a:r>
                        <a:rPr lang="en-US" dirty="0" smtClean="0"/>
                        <a:t>4</a:t>
                      </a:r>
                      <a:endParaRPr lang="en-US" dirty="0"/>
                    </a:p>
                  </a:txBody>
                  <a:tcPr/>
                </a:tc>
              </a:tr>
              <a:tr h="580654">
                <a:tc>
                  <a:txBody>
                    <a:bodyPr/>
                    <a:lstStyle/>
                    <a:p>
                      <a:r>
                        <a:rPr lang="en-US" dirty="0" smtClean="0"/>
                        <a:t>Other</a:t>
                      </a:r>
                      <a:r>
                        <a:rPr lang="en-US" baseline="0" dirty="0" smtClean="0"/>
                        <a:t> (predicted)</a:t>
                      </a:r>
                      <a:endParaRPr lang="en-US" dirty="0"/>
                    </a:p>
                  </a:txBody>
                  <a:tcPr/>
                </a:tc>
                <a:tc>
                  <a:txBody>
                    <a:bodyPr/>
                    <a:lstStyle/>
                    <a:p>
                      <a:r>
                        <a:rPr lang="en-US" dirty="0" smtClean="0"/>
                        <a:t>41</a:t>
                      </a:r>
                      <a:endParaRPr lang="en-US" dirty="0"/>
                    </a:p>
                  </a:txBody>
                  <a:tcPr/>
                </a:tc>
                <a:tc>
                  <a:txBody>
                    <a:bodyPr/>
                    <a:lstStyle/>
                    <a:p>
                      <a:r>
                        <a:rPr lang="en-US" dirty="0" smtClean="0"/>
                        <a:t>32</a:t>
                      </a:r>
                      <a:endParaRPr lang="en-US" dirty="0"/>
                    </a:p>
                  </a:txBody>
                  <a:tcPr/>
                </a:tc>
              </a:tr>
            </a:tbl>
          </a:graphicData>
        </a:graphic>
      </p:graphicFrame>
      <p:sp>
        <p:nvSpPr>
          <p:cNvPr id="9" name="TextBox 8"/>
          <p:cNvSpPr txBox="1"/>
          <p:nvPr/>
        </p:nvSpPr>
        <p:spPr>
          <a:xfrm>
            <a:off x="421213" y="3353486"/>
            <a:ext cx="7980912" cy="2308324"/>
          </a:xfrm>
          <a:prstGeom prst="rect">
            <a:avLst/>
          </a:prstGeom>
          <a:noFill/>
        </p:spPr>
        <p:txBody>
          <a:bodyPr wrap="square" rtlCol="0">
            <a:spAutoFit/>
          </a:bodyPr>
          <a:lstStyle/>
          <a:p>
            <a:pPr marL="285750" indent="-285750">
              <a:buFont typeface="Arial"/>
              <a:buChar char="•"/>
            </a:pPr>
            <a:r>
              <a:rPr lang="en-US" sz="2400" dirty="0" smtClean="0"/>
              <a:t>Model: 				Accuracy </a:t>
            </a:r>
          </a:p>
          <a:p>
            <a:pPr marL="285750" indent="-285750">
              <a:buFont typeface="Arial"/>
              <a:buChar char="•"/>
            </a:pPr>
            <a:r>
              <a:rPr lang="en-US" sz="2400" dirty="0" smtClean="0"/>
              <a:t>Baseline :			Accuracy</a:t>
            </a:r>
          </a:p>
          <a:p>
            <a:pPr marL="285750" indent="-285750">
              <a:buFont typeface="Arial"/>
              <a:buChar char="•"/>
            </a:pPr>
            <a:endParaRPr lang="en-US" sz="2400" dirty="0"/>
          </a:p>
          <a:p>
            <a:pPr marL="285750" indent="-285750">
              <a:buFont typeface="Arial"/>
              <a:buChar char="•"/>
            </a:pPr>
            <a:r>
              <a:rPr lang="en-US" sz="2400" dirty="0" smtClean="0"/>
              <a:t>Claim:				Precision, Recall</a:t>
            </a:r>
          </a:p>
          <a:p>
            <a:pPr marL="285750" indent="-285750">
              <a:buFont typeface="Arial"/>
              <a:buChar char="•"/>
            </a:pPr>
            <a:r>
              <a:rPr lang="en-US" sz="2400" dirty="0" smtClean="0"/>
              <a:t>Other:				Precision, Recall</a:t>
            </a:r>
          </a:p>
          <a:p>
            <a:pPr marL="285750" indent="-285750">
              <a:buFont typeface="Arial"/>
              <a:buChar char="•"/>
            </a:pPr>
            <a:r>
              <a:rPr lang="en-US" sz="2400" dirty="0" err="1" smtClean="0"/>
              <a:t>Unweighted</a:t>
            </a:r>
            <a:r>
              <a:rPr lang="en-US" sz="2400" dirty="0" smtClean="0"/>
              <a:t> Avg.	Precision, Recall</a:t>
            </a:r>
          </a:p>
        </p:txBody>
      </p:sp>
    </p:spTree>
    <p:extLst>
      <p:ext uri="{BB962C8B-B14F-4D97-AF65-F5344CB8AC3E}">
        <p14:creationId xmlns:p14="http://schemas.microsoft.com/office/powerpoint/2010/main" xmlns="" val="27586150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DFCC0-A53E-0148-A90C-405AEAB88504}" type="datetime1">
              <a:rPr lang="en-US" smtClean="0"/>
              <a:pPr/>
              <a:t>8/12/2015</a:t>
            </a:fld>
            <a:endParaRPr lang="en-US"/>
          </a:p>
        </p:txBody>
      </p:sp>
      <p:sp>
        <p:nvSpPr>
          <p:cNvPr id="3" name="Footer Placeholder 2"/>
          <p:cNvSpPr>
            <a:spLocks noGrp="1"/>
          </p:cNvSpPr>
          <p:nvPr>
            <p:ph type="ftr" sz="quarter" idx="11"/>
          </p:nvPr>
        </p:nvSpPr>
        <p:spPr/>
        <p:txBody>
          <a:bodyPr>
            <a:normAutofit fontScale="85000" lnSpcReduction="20000"/>
          </a:bodyPr>
          <a:lstStyle/>
          <a:p>
            <a:r>
              <a:rPr lang="en-US" smtClean="0"/>
              <a:t>Identifying Thesis and Conclusion Statements in Student Essays to Scaffold Peer Review</a:t>
            </a:r>
            <a:endParaRPr lang="en-US"/>
          </a:p>
        </p:txBody>
      </p:sp>
      <p:sp>
        <p:nvSpPr>
          <p:cNvPr id="4" name="Slide Number Placeholder 3"/>
          <p:cNvSpPr>
            <a:spLocks noGrp="1"/>
          </p:cNvSpPr>
          <p:nvPr>
            <p:ph type="sldNum" sz="quarter" idx="12"/>
          </p:nvPr>
        </p:nvSpPr>
        <p:spPr/>
        <p:txBody>
          <a:bodyPr>
            <a:normAutofit/>
          </a:bodyPr>
          <a:lstStyle/>
          <a:p>
            <a:fld id="{5FFDEB65-E833-9E4A-ABE9-83D1337828E4}" type="slidenum">
              <a:rPr lang="en-US" smtClean="0"/>
              <a:pPr/>
              <a:t>98</a:t>
            </a:fld>
            <a:endParaRPr lang="en-US"/>
          </a:p>
        </p:txBody>
      </p:sp>
      <p:sp>
        <p:nvSpPr>
          <p:cNvPr id="5" name="Title 4"/>
          <p:cNvSpPr>
            <a:spLocks noGrp="1"/>
          </p:cNvSpPr>
          <p:nvPr>
            <p:ph type="title"/>
          </p:nvPr>
        </p:nvSpPr>
        <p:spPr>
          <a:xfrm>
            <a:off x="457200" y="274638"/>
            <a:ext cx="8412480" cy="1143000"/>
          </a:xfrm>
        </p:spPr>
        <p:txBody>
          <a:bodyPr>
            <a:normAutofit/>
          </a:bodyPr>
          <a:lstStyle/>
          <a:p>
            <a:r>
              <a:rPr lang="en-US" dirty="0" smtClean="0"/>
              <a:t>Answer: </a:t>
            </a:r>
            <a:r>
              <a:rPr lang="en-US" dirty="0" err="1" smtClean="0"/>
              <a:t>Instrinsic</a:t>
            </a:r>
            <a:r>
              <a:rPr lang="en-US" dirty="0" smtClean="0"/>
              <a:t> Evaluation</a:t>
            </a:r>
            <a:endParaRPr lang="en-US" dirty="0"/>
          </a:p>
        </p:txBody>
      </p:sp>
      <p:graphicFrame>
        <p:nvGraphicFramePr>
          <p:cNvPr id="8" name="Content Placeholder 7"/>
          <p:cNvGraphicFramePr>
            <a:graphicFrameLocks noGrp="1"/>
          </p:cNvGraphicFramePr>
          <p:nvPr>
            <p:ph sz="quarter" idx="4294967295"/>
            <p:extLst>
              <p:ext uri="{D42A27DB-BD31-4B8C-83A1-F6EECF244321}">
                <p14:modId xmlns:p14="http://schemas.microsoft.com/office/powerpoint/2010/main" xmlns="" val="3617273703"/>
              </p:ext>
            </p:extLst>
          </p:nvPr>
        </p:nvGraphicFramePr>
        <p:xfrm>
          <a:off x="457200" y="1298575"/>
          <a:ext cx="7980912" cy="1741962"/>
        </p:xfrm>
        <a:graphic>
          <a:graphicData uri="http://schemas.openxmlformats.org/drawingml/2006/table">
            <a:tbl>
              <a:tblPr firstRow="1" bandRow="1">
                <a:tableStyleId>{5C22544A-7EE6-4342-B048-85BDC9FD1C3A}</a:tableStyleId>
              </a:tblPr>
              <a:tblGrid>
                <a:gridCol w="2660304"/>
                <a:gridCol w="2660304"/>
                <a:gridCol w="2660304"/>
              </a:tblGrid>
              <a:tr h="580654">
                <a:tc>
                  <a:txBody>
                    <a:bodyPr/>
                    <a:lstStyle/>
                    <a:p>
                      <a:endParaRPr lang="en-US" dirty="0"/>
                    </a:p>
                  </a:txBody>
                  <a:tcPr/>
                </a:tc>
                <a:tc>
                  <a:txBody>
                    <a:bodyPr/>
                    <a:lstStyle/>
                    <a:p>
                      <a:r>
                        <a:rPr lang="en-US" dirty="0" smtClean="0"/>
                        <a:t>Claim</a:t>
                      </a:r>
                      <a:r>
                        <a:rPr lang="en-US" baseline="0" dirty="0" smtClean="0"/>
                        <a:t> (actual)</a:t>
                      </a:r>
                      <a:endParaRPr lang="en-US" dirty="0"/>
                    </a:p>
                  </a:txBody>
                  <a:tcPr/>
                </a:tc>
                <a:tc>
                  <a:txBody>
                    <a:bodyPr/>
                    <a:lstStyle/>
                    <a:p>
                      <a:r>
                        <a:rPr lang="en-US" dirty="0" smtClean="0"/>
                        <a:t>Other</a:t>
                      </a:r>
                      <a:r>
                        <a:rPr lang="en-US" baseline="0" dirty="0" smtClean="0"/>
                        <a:t> (actual)</a:t>
                      </a:r>
                      <a:endParaRPr lang="en-US" dirty="0"/>
                    </a:p>
                  </a:txBody>
                  <a:tcPr/>
                </a:tc>
              </a:tr>
              <a:tr h="580654">
                <a:tc>
                  <a:txBody>
                    <a:bodyPr/>
                    <a:lstStyle/>
                    <a:p>
                      <a:r>
                        <a:rPr lang="en-US" dirty="0" smtClean="0"/>
                        <a:t>Claim (predicted)</a:t>
                      </a:r>
                      <a:endParaRPr lang="en-US" dirty="0"/>
                    </a:p>
                  </a:txBody>
                  <a:tcPr/>
                </a:tc>
                <a:tc>
                  <a:txBody>
                    <a:bodyPr/>
                    <a:lstStyle/>
                    <a:p>
                      <a:r>
                        <a:rPr lang="en-US" dirty="0" smtClean="0"/>
                        <a:t>29</a:t>
                      </a:r>
                      <a:endParaRPr lang="en-US" dirty="0"/>
                    </a:p>
                  </a:txBody>
                  <a:tcPr/>
                </a:tc>
                <a:tc>
                  <a:txBody>
                    <a:bodyPr/>
                    <a:lstStyle/>
                    <a:p>
                      <a:r>
                        <a:rPr lang="en-US" dirty="0" smtClean="0"/>
                        <a:t>4</a:t>
                      </a:r>
                      <a:endParaRPr lang="en-US" dirty="0"/>
                    </a:p>
                  </a:txBody>
                  <a:tcPr/>
                </a:tc>
              </a:tr>
              <a:tr h="580654">
                <a:tc>
                  <a:txBody>
                    <a:bodyPr/>
                    <a:lstStyle/>
                    <a:p>
                      <a:r>
                        <a:rPr lang="en-US" dirty="0" smtClean="0"/>
                        <a:t>Other</a:t>
                      </a:r>
                      <a:r>
                        <a:rPr lang="en-US" baseline="0" dirty="0" smtClean="0"/>
                        <a:t> (predicted)</a:t>
                      </a:r>
                      <a:endParaRPr lang="en-US" dirty="0"/>
                    </a:p>
                  </a:txBody>
                  <a:tcPr/>
                </a:tc>
                <a:tc>
                  <a:txBody>
                    <a:bodyPr/>
                    <a:lstStyle/>
                    <a:p>
                      <a:r>
                        <a:rPr lang="en-US" dirty="0" smtClean="0"/>
                        <a:t>41</a:t>
                      </a:r>
                      <a:endParaRPr lang="en-US" dirty="0"/>
                    </a:p>
                  </a:txBody>
                  <a:tcPr/>
                </a:tc>
                <a:tc>
                  <a:txBody>
                    <a:bodyPr/>
                    <a:lstStyle/>
                    <a:p>
                      <a:r>
                        <a:rPr lang="en-US" dirty="0" smtClean="0"/>
                        <a:t>32</a:t>
                      </a:r>
                      <a:endParaRPr lang="en-US" dirty="0"/>
                    </a:p>
                  </a:txBody>
                  <a:tcPr/>
                </a:tc>
              </a:tr>
            </a:tbl>
          </a:graphicData>
        </a:graphic>
      </p:graphicFrame>
      <p:sp>
        <p:nvSpPr>
          <p:cNvPr id="9" name="TextBox 8"/>
          <p:cNvSpPr txBox="1"/>
          <p:nvPr/>
        </p:nvSpPr>
        <p:spPr>
          <a:xfrm>
            <a:off x="421212" y="3353485"/>
            <a:ext cx="8016899" cy="2308324"/>
          </a:xfrm>
          <a:prstGeom prst="rect">
            <a:avLst/>
          </a:prstGeom>
          <a:noFill/>
        </p:spPr>
        <p:txBody>
          <a:bodyPr wrap="square" rtlCol="0">
            <a:spAutoFit/>
          </a:bodyPr>
          <a:lstStyle/>
          <a:p>
            <a:pPr marL="285750" indent="-285750">
              <a:buFont typeface="Arial"/>
              <a:buChar char="•"/>
            </a:pPr>
            <a:r>
              <a:rPr lang="en-US" sz="2400" dirty="0" smtClean="0"/>
              <a:t>Model: 				Accuracy = .58, </a:t>
            </a:r>
            <a:r>
              <a:rPr lang="en-US" sz="2400" dirty="0"/>
              <a:t> </a:t>
            </a:r>
            <a:r>
              <a:rPr lang="en-US" sz="2400" dirty="0" smtClean="0">
                <a:solidFill>
                  <a:srgbClr val="FF0000"/>
                </a:solidFill>
              </a:rPr>
              <a:t>Kappa = .24</a:t>
            </a:r>
          </a:p>
          <a:p>
            <a:pPr marL="285750" indent="-285750">
              <a:buFont typeface="Arial"/>
              <a:buChar char="•"/>
            </a:pPr>
            <a:r>
              <a:rPr lang="en-US" sz="2400" dirty="0" smtClean="0"/>
              <a:t>Baseline :			Accuracy = </a:t>
            </a:r>
            <a:r>
              <a:rPr lang="en-US" sz="2400" dirty="0" smtClean="0">
                <a:solidFill>
                  <a:srgbClr val="FF0000"/>
                </a:solidFill>
              </a:rPr>
              <a:t>.66,  </a:t>
            </a:r>
            <a:r>
              <a:rPr lang="en-US" sz="2400" dirty="0" smtClean="0"/>
              <a:t>Kappa = 0</a:t>
            </a:r>
          </a:p>
          <a:p>
            <a:pPr marL="285750" indent="-285750">
              <a:buFont typeface="Arial"/>
              <a:buChar char="•"/>
            </a:pPr>
            <a:endParaRPr lang="en-US" sz="2400" dirty="0"/>
          </a:p>
          <a:p>
            <a:pPr marL="285750" indent="-285750">
              <a:buFont typeface="Arial"/>
              <a:buChar char="•"/>
            </a:pPr>
            <a:r>
              <a:rPr lang="en-US" sz="2400" dirty="0" smtClean="0"/>
              <a:t>Claim:				Precision = </a:t>
            </a:r>
            <a:r>
              <a:rPr lang="en-US" sz="2400" dirty="0" smtClean="0">
                <a:solidFill>
                  <a:srgbClr val="FF0000"/>
                </a:solidFill>
              </a:rPr>
              <a:t>.88</a:t>
            </a:r>
            <a:r>
              <a:rPr lang="en-US" sz="2400" dirty="0" smtClean="0"/>
              <a:t>, Recall =. 41, F = .56</a:t>
            </a:r>
            <a:endParaRPr lang="en-US" sz="2400" dirty="0"/>
          </a:p>
          <a:p>
            <a:pPr marL="285750" indent="-285750">
              <a:buFont typeface="Arial"/>
              <a:buChar char="•"/>
            </a:pPr>
            <a:r>
              <a:rPr lang="en-US" sz="2400" dirty="0" smtClean="0"/>
              <a:t>Other:				Precision = .44, Recall = </a:t>
            </a:r>
            <a:r>
              <a:rPr lang="en-US" sz="2400" dirty="0" smtClean="0">
                <a:solidFill>
                  <a:srgbClr val="FF0000"/>
                </a:solidFill>
              </a:rPr>
              <a:t>.89</a:t>
            </a:r>
            <a:r>
              <a:rPr lang="en-US" sz="2400" dirty="0" smtClean="0"/>
              <a:t>, F = .59</a:t>
            </a:r>
          </a:p>
          <a:p>
            <a:pPr marL="285750" indent="-285750">
              <a:buFont typeface="Arial"/>
              <a:buChar char="•"/>
            </a:pPr>
            <a:r>
              <a:rPr lang="en-US" sz="2400" dirty="0" err="1" smtClean="0"/>
              <a:t>Unweighted</a:t>
            </a:r>
            <a:r>
              <a:rPr lang="en-US" sz="2400" dirty="0" smtClean="0"/>
              <a:t> Avg.	Precision = .66, Recall = .65, F = .58</a:t>
            </a:r>
          </a:p>
        </p:txBody>
      </p:sp>
    </p:spTree>
    <p:extLst>
      <p:ext uri="{BB962C8B-B14F-4D97-AF65-F5344CB8AC3E}">
        <p14:creationId xmlns:p14="http://schemas.microsoft.com/office/powerpoint/2010/main" xmlns="" val="368512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p:txBody>
          <a:bodyPr/>
          <a:lstStyle/>
          <a:p>
            <a:pPr>
              <a:defRPr/>
            </a:pPr>
            <a:fld id="{4868E811-C792-4455-8992-5A14AB8D7AE9}" type="datetime1">
              <a:rPr lang="en-US" smtClean="0"/>
              <a:pPr>
                <a:defRPr/>
              </a:pPr>
              <a:t>8/12/2015</a:t>
            </a:fld>
            <a:endParaRPr lang="en-US" smtClean="0"/>
          </a:p>
        </p:txBody>
      </p:sp>
      <p:sp>
        <p:nvSpPr>
          <p:cNvPr id="49155" name="Footer Placeholder 4"/>
          <p:cNvSpPr>
            <a:spLocks noGrp="1"/>
          </p:cNvSpPr>
          <p:nvPr>
            <p:ph type="ftr" sz="quarter" idx="11"/>
          </p:nvPr>
        </p:nvSpPr>
        <p:spPr/>
        <p:txBody>
          <a:bodyPr/>
          <a:lstStyle/>
          <a:p>
            <a:pPr>
              <a:defRPr/>
            </a:pPr>
            <a:r>
              <a:rPr lang="en-US" smtClean="0"/>
              <a:t>                                         Speech and Language Processing - Jurafsky and Martin       </a:t>
            </a:r>
            <a:endParaRPr lang="en-US" sz="1400" smtClean="0"/>
          </a:p>
        </p:txBody>
      </p:sp>
      <p:sp>
        <p:nvSpPr>
          <p:cNvPr id="49156" name="Slide Number Placeholder 5"/>
          <p:cNvSpPr>
            <a:spLocks noGrp="1"/>
          </p:cNvSpPr>
          <p:nvPr>
            <p:ph type="sldNum" sz="quarter" idx="12"/>
          </p:nvPr>
        </p:nvSpPr>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6DC8E107-E132-49A8-A4FD-CC5BF2213A21}" type="slidenum">
              <a:rPr lang="en-US" altLang="en-US" sz="1400">
                <a:solidFill>
                  <a:srgbClr val="590A0E"/>
                </a:solidFill>
              </a:rPr>
              <a:pPr/>
              <a:t>99</a:t>
            </a:fld>
            <a:endParaRPr lang="en-US" altLang="en-US" sz="1400">
              <a:solidFill>
                <a:srgbClr val="590A0E"/>
              </a:solidFill>
            </a:endParaRPr>
          </a:p>
        </p:txBody>
      </p:sp>
      <p:sp>
        <p:nvSpPr>
          <p:cNvPr id="76805" name="Rectangle 2"/>
          <p:cNvSpPr>
            <a:spLocks noGrp="1" noChangeArrowheads="1"/>
          </p:cNvSpPr>
          <p:nvPr>
            <p:ph type="title"/>
          </p:nvPr>
        </p:nvSpPr>
        <p:spPr/>
        <p:txBody>
          <a:bodyPr/>
          <a:lstStyle/>
          <a:p>
            <a:pPr>
              <a:lnSpc>
                <a:spcPct val="90000"/>
              </a:lnSpc>
            </a:pPr>
            <a:r>
              <a:rPr lang="en-US" altLang="en-US" smtClean="0"/>
              <a:t>Error Analysis</a:t>
            </a:r>
          </a:p>
        </p:txBody>
      </p:sp>
      <p:sp>
        <p:nvSpPr>
          <p:cNvPr id="76806" name="Rectangle 3"/>
          <p:cNvSpPr>
            <a:spLocks noGrp="1" noChangeArrowheads="1"/>
          </p:cNvSpPr>
          <p:nvPr>
            <p:ph type="body" idx="1"/>
          </p:nvPr>
        </p:nvSpPr>
        <p:spPr/>
        <p:txBody>
          <a:bodyPr>
            <a:normAutofit/>
          </a:bodyPr>
          <a:lstStyle/>
          <a:p>
            <a:pPr>
              <a:lnSpc>
                <a:spcPct val="90000"/>
              </a:lnSpc>
            </a:pPr>
            <a:r>
              <a:rPr lang="en-US" altLang="en-US" dirty="0" smtClean="0"/>
              <a:t>Look at the confusion matrix</a:t>
            </a:r>
            <a:endParaRPr lang="en-US" altLang="en-US" dirty="0"/>
          </a:p>
          <a:p>
            <a:pPr>
              <a:lnSpc>
                <a:spcPct val="90000"/>
              </a:lnSpc>
            </a:pPr>
            <a:endParaRPr lang="en-US" altLang="en-US" dirty="0" smtClean="0"/>
          </a:p>
          <a:p>
            <a:pPr>
              <a:lnSpc>
                <a:spcPct val="90000"/>
              </a:lnSpc>
            </a:pPr>
            <a:r>
              <a:rPr lang="en-US" altLang="en-US" dirty="0" smtClean="0"/>
              <a:t>See what errors are causing problems</a:t>
            </a:r>
          </a:p>
        </p:txBody>
      </p:sp>
    </p:spTree>
    <p:extLst>
      <p:ext uri="{BB962C8B-B14F-4D97-AF65-F5344CB8AC3E}">
        <p14:creationId xmlns:p14="http://schemas.microsoft.com/office/powerpoint/2010/main" xmlns="" val="936941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4205</TotalTime>
  <Words>10290</Words>
  <Application>Microsoft Office PowerPoint</Application>
  <PresentationFormat>On-screen Show (4:3)</PresentationFormat>
  <Paragraphs>1098</Paragraphs>
  <Slides>132</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132</vt:i4>
      </vt:variant>
    </vt:vector>
  </HeadingPairs>
  <TitlesOfParts>
    <vt:vector size="135" baseType="lpstr">
      <vt:lpstr>Office Theme</vt:lpstr>
      <vt:lpstr>Document</vt:lpstr>
      <vt:lpstr>CorelDRAW</vt:lpstr>
      <vt:lpstr>User Generated Content Analyses using Automated Discourse Processing (CS 6281: Topics in Computer Science II)</vt:lpstr>
      <vt:lpstr>Goals for Today</vt:lpstr>
      <vt:lpstr>My Background</vt:lpstr>
      <vt:lpstr>Slide 4</vt:lpstr>
      <vt:lpstr>Slide 5</vt:lpstr>
      <vt:lpstr>Slide 6</vt:lpstr>
      <vt:lpstr>Innovation Cycle</vt:lpstr>
      <vt:lpstr>Your Background</vt:lpstr>
      <vt:lpstr>Goals for Today</vt:lpstr>
      <vt:lpstr>Module Goals</vt:lpstr>
      <vt:lpstr>Goals for Today</vt:lpstr>
      <vt:lpstr>Outline</vt:lpstr>
      <vt:lpstr>Categories of Knowledge</vt:lpstr>
      <vt:lpstr>Terminology</vt:lpstr>
      <vt:lpstr>Is this text coherent? </vt:lpstr>
      <vt:lpstr>Or, this?</vt:lpstr>
      <vt:lpstr>What makes a text coherent?</vt:lpstr>
      <vt:lpstr>Outline</vt:lpstr>
      <vt:lpstr>Topic Structure</vt:lpstr>
      <vt:lpstr>Topic Structure</vt:lpstr>
      <vt:lpstr>Topic Structure</vt:lpstr>
      <vt:lpstr>Semantic-relatedness</vt:lpstr>
      <vt:lpstr>TextTiling [Hearst]</vt:lpstr>
      <vt:lpstr>TextTiling [Hearst] – Computed similarity of adjacent blocks</vt:lpstr>
      <vt:lpstr>What makes a text coherent? (continued) </vt:lpstr>
      <vt:lpstr>Entity Structures:  Discourses  without  a clear ‘central entity’ feel less coherent</vt:lpstr>
      <vt:lpstr>Entity Structures:  Discourses  without  a clear ‘central entity’ feel less coherent</vt:lpstr>
      <vt:lpstr>Exercise:  Annotating Topic Structure</vt:lpstr>
      <vt:lpstr>Wikipedia:  Annotated Topic Structure</vt:lpstr>
      <vt:lpstr>Outline</vt:lpstr>
      <vt:lpstr>Functional Structure</vt:lpstr>
      <vt:lpstr>Example</vt:lpstr>
      <vt:lpstr>Functional Structure</vt:lpstr>
      <vt:lpstr>Functional Structure</vt:lpstr>
      <vt:lpstr>Functional Structure</vt:lpstr>
      <vt:lpstr>Labelled Biomedical Abstracts</vt:lpstr>
      <vt:lpstr>Analyzing and Scoring Student Essays</vt:lpstr>
      <vt:lpstr>Exercise:  Annotating Functional Structure</vt:lpstr>
      <vt:lpstr>Answer:  Annotating Functional Structure</vt:lpstr>
      <vt:lpstr>Outline</vt:lpstr>
      <vt:lpstr>Predicate-Argument Structures</vt:lpstr>
      <vt:lpstr>Predicate-Argument Structures</vt:lpstr>
      <vt:lpstr>Predicate-Argument Structures</vt:lpstr>
      <vt:lpstr>Predicate-Argument Structures</vt:lpstr>
      <vt:lpstr>Predicate-Argument Structures</vt:lpstr>
      <vt:lpstr>Serving as an arg to multiple relations</vt:lpstr>
      <vt:lpstr>Serving as an arg to multiple relations</vt:lpstr>
      <vt:lpstr>Serving as an arg to multiple relations</vt:lpstr>
      <vt:lpstr>Partial connectivity – Disconnected structures</vt:lpstr>
      <vt:lpstr>Partial connectivity – Disconnected structures</vt:lpstr>
      <vt:lpstr>Partial connectivity – Disconnected structures</vt:lpstr>
      <vt:lpstr>Exercise: Annotating Pred-Arg Structures</vt:lpstr>
      <vt:lpstr>Answer: Annotating Pred-Arg Structures</vt:lpstr>
      <vt:lpstr>Outline</vt:lpstr>
      <vt:lpstr>Tree-like Structures</vt:lpstr>
      <vt:lpstr>Introduction to RST (Rhetorical Structure Theory)</vt:lpstr>
      <vt:lpstr>Rhetorical Structure Theory</vt:lpstr>
      <vt:lpstr>Principles</vt:lpstr>
      <vt:lpstr>Components</vt:lpstr>
      <vt:lpstr>Paratactic (coordinate)</vt:lpstr>
      <vt:lpstr>Hypotactic (subordinate)</vt:lpstr>
      <vt:lpstr>Relations</vt:lpstr>
      <vt:lpstr>Example: Evidence</vt:lpstr>
      <vt:lpstr>Relation types</vt:lpstr>
      <vt:lpstr>Relation names (in M&amp;T 1988)</vt:lpstr>
      <vt:lpstr>Schemas</vt:lpstr>
      <vt:lpstr>Graphical representation</vt:lpstr>
      <vt:lpstr>How to do an RST analysis</vt:lpstr>
      <vt:lpstr>Some issues</vt:lpstr>
      <vt:lpstr>Applications</vt:lpstr>
      <vt:lpstr>Exercise: Annotating Tree-Like Structures</vt:lpstr>
      <vt:lpstr>Answer: RST Analysis [Peldszus &amp; Stede 2013]</vt:lpstr>
      <vt:lpstr>Other Approaches: Joint Modeling </vt:lpstr>
      <vt:lpstr>Computational Discourse: Summing Up</vt:lpstr>
      <vt:lpstr>Outline</vt:lpstr>
      <vt:lpstr>The Need for Annotated Corpora</vt:lpstr>
      <vt:lpstr>Corpora with Discourse Annotations</vt:lpstr>
      <vt:lpstr>Corpora with Discourse Annotations</vt:lpstr>
      <vt:lpstr>Outline</vt:lpstr>
      <vt:lpstr>Software Resources</vt:lpstr>
      <vt:lpstr>Discourse Connectives Tagger</vt:lpstr>
      <vt:lpstr>Hierarchy of Sense Tags</vt:lpstr>
      <vt:lpstr>Human (h) vs. Discourse Connectives Tagger (d)</vt:lpstr>
      <vt:lpstr> A PDTB-Styled Discourse Parser</vt:lpstr>
      <vt:lpstr>Human vs. PDTB Parser</vt:lpstr>
      <vt:lpstr>A RST-Style Discourse Parser</vt:lpstr>
      <vt:lpstr>Human vs. Computer RST Analysis</vt:lpstr>
      <vt:lpstr>Human RST vs. Discourse Connectives Tagger</vt:lpstr>
      <vt:lpstr>Human RST vs. PDTB Parser</vt:lpstr>
      <vt:lpstr>Discourse Connectives vs. PDTB Parser</vt:lpstr>
      <vt:lpstr>Outline</vt:lpstr>
      <vt:lpstr>Evaluation</vt:lpstr>
      <vt:lpstr>Quantifying Classification Performance</vt:lpstr>
      <vt:lpstr>Intrinsic (in vivo) Evaluation</vt:lpstr>
      <vt:lpstr>Inter-Annotator Reliability</vt:lpstr>
      <vt:lpstr>Extrinsic (in vitro) Evaluation</vt:lpstr>
      <vt:lpstr>Exercise: Intrinsic Evaluation</vt:lpstr>
      <vt:lpstr>Answer: Instrinsic Evaluation</vt:lpstr>
      <vt:lpstr>Error Analysis</vt:lpstr>
      <vt:lpstr>Outline</vt:lpstr>
      <vt:lpstr>ArgumentPeer Project </vt:lpstr>
      <vt:lpstr>Example Student Argument Diagram  (input via the LASAD system [Pinkwart et al.]) </vt:lpstr>
      <vt:lpstr>Ontology-Based Argument Mining and Automatic Essay Scoring [Ong, Litman, Brusilovsky, 2014]</vt:lpstr>
      <vt:lpstr>Ontology-Based Argument Mining and Automatic Essay Scoring [Ong, Litman, Brusilovsky, 2014]</vt:lpstr>
      <vt:lpstr>Ontology-Based Argument Mining and Automatic Essay Scoring [Ong, Litman, Brusilovsky, 2014]</vt:lpstr>
      <vt:lpstr>Ontology-Based Argument Mining and Automatic Essay Scoring [Ong, Litman, Brusilovsky, 2014]</vt:lpstr>
      <vt:lpstr>Our Argument Mining I/O</vt:lpstr>
      <vt:lpstr>Essay Processing Pipeline</vt:lpstr>
      <vt:lpstr>Extrinsic Evaluation</vt:lpstr>
      <vt:lpstr>Current Argument Mining Directions</vt:lpstr>
      <vt:lpstr>ArgumentPeer Project </vt:lpstr>
      <vt:lpstr>SWoRD: A web-based peer review system [Cho &amp; Schunn, 2007]</vt:lpstr>
      <vt:lpstr>Identifying Thesis and Conclusion Statements in Student Essays to Scaffold Peer Review [Falakmasir, Ashley, Schunn, Litman 2014]</vt:lpstr>
      <vt:lpstr>Identifying Thesis and Conclusion Statements in Student Essays to Scaffold Peer Review [Falakmasir, Ashley, Schunn, Litman 2014]</vt:lpstr>
      <vt:lpstr>Identifying Thesis and Conclusion Statements in Student Essays to Scaffold Peer Review [Falakmasir, Ashley, Schunn, Litman 2014]</vt:lpstr>
      <vt:lpstr>Identifying Thesis and Conclusion Statements in Student Essays to Scaffold Peer Review [Falakmasir, Ashley, Schunn, Litman 2014]</vt:lpstr>
      <vt:lpstr>Features for Machine Learning</vt:lpstr>
      <vt:lpstr>Example Thesis Prediction Model</vt:lpstr>
      <vt:lpstr>Intrinsic Evaluation</vt:lpstr>
      <vt:lpstr>Extrinsic Evaluation: Impact of Scaffolding During Peer Review</vt:lpstr>
      <vt:lpstr>Outline</vt:lpstr>
      <vt:lpstr>Automatic Scoring of an Analytical  Response-To-Text Assessment (RTA) [Rahimi, Litman, Correnti, Matsumura, Wang &amp; Kisa, 2014]</vt:lpstr>
      <vt:lpstr>Rubric for the Evidence dimension of RTA</vt:lpstr>
      <vt:lpstr>Automatic Scoring of an Analytical  Response-To-Text Assessment (RTA) [Rahimi, Litman, Correnti, Matsumura, Wang &amp; Kisa, 2014]</vt:lpstr>
      <vt:lpstr>Prompt and Good Essay</vt:lpstr>
      <vt:lpstr>Automatic Scoring Approach</vt:lpstr>
      <vt:lpstr>Extrinsic Evaluation</vt:lpstr>
      <vt:lpstr>Outline</vt:lpstr>
      <vt:lpstr>Open Challenges</vt:lpstr>
      <vt:lpstr>References</vt:lpstr>
      <vt:lpstr>References</vt:lpstr>
      <vt:lpstr>Slide 132</vt:lpstr>
    </vt:vector>
  </TitlesOfParts>
  <Company>University of Pittsburgh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 Mining for Educational Applications</dc:title>
  <dc:creator>Diane Litman</dc:creator>
  <cp:lastModifiedBy>Prof. Diane Litman</cp:lastModifiedBy>
  <cp:revision>344</cp:revision>
  <cp:lastPrinted>2014-08-02T20:48:07Z</cp:lastPrinted>
  <dcterms:created xsi:type="dcterms:W3CDTF">2014-07-28T22:42:07Z</dcterms:created>
  <dcterms:modified xsi:type="dcterms:W3CDTF">2015-08-12T06:03:07Z</dcterms:modified>
</cp:coreProperties>
</file>