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256" r:id="rId2"/>
    <p:sldId id="635" r:id="rId3"/>
    <p:sldId id="636" r:id="rId4"/>
    <p:sldId id="496" r:id="rId5"/>
    <p:sldId id="497" r:id="rId6"/>
    <p:sldId id="551" r:id="rId7"/>
    <p:sldId id="499" r:id="rId8"/>
    <p:sldId id="637" r:id="rId9"/>
    <p:sldId id="552" r:id="rId10"/>
    <p:sldId id="648" r:id="rId11"/>
    <p:sldId id="649" r:id="rId12"/>
    <p:sldId id="650" r:id="rId13"/>
    <p:sldId id="651" r:id="rId14"/>
    <p:sldId id="652" r:id="rId15"/>
    <p:sldId id="653" r:id="rId16"/>
    <p:sldId id="654" r:id="rId17"/>
    <p:sldId id="655" r:id="rId18"/>
    <p:sldId id="656" r:id="rId19"/>
    <p:sldId id="657" r:id="rId20"/>
    <p:sldId id="658" r:id="rId21"/>
    <p:sldId id="659" r:id="rId22"/>
    <p:sldId id="660"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5" r:id="rId38"/>
    <p:sldId id="676" r:id="rId39"/>
    <p:sldId id="677" r:id="rId40"/>
    <p:sldId id="678" r:id="rId41"/>
    <p:sldId id="679" r:id="rId42"/>
    <p:sldId id="680" r:id="rId43"/>
    <p:sldId id="681" r:id="rId44"/>
    <p:sldId id="682" r:id="rId45"/>
    <p:sldId id="683" r:id="rId46"/>
    <p:sldId id="684" r:id="rId47"/>
    <p:sldId id="685" r:id="rId48"/>
    <p:sldId id="686" r:id="rId49"/>
    <p:sldId id="687" r:id="rId50"/>
    <p:sldId id="688" r:id="rId51"/>
    <p:sldId id="689" r:id="rId52"/>
    <p:sldId id="690" r:id="rId53"/>
    <p:sldId id="691" r:id="rId54"/>
    <p:sldId id="692" r:id="rId55"/>
    <p:sldId id="693" r:id="rId56"/>
    <p:sldId id="694" r:id="rId57"/>
    <p:sldId id="695" r:id="rId58"/>
    <p:sldId id="696" r:id="rId59"/>
    <p:sldId id="697" r:id="rId60"/>
    <p:sldId id="698" r:id="rId61"/>
    <p:sldId id="699" r:id="rId62"/>
    <p:sldId id="700" r:id="rId63"/>
    <p:sldId id="701" r:id="rId64"/>
    <p:sldId id="702" r:id="rId65"/>
    <p:sldId id="639" r:id="rId66"/>
    <p:sldId id="641" r:id="rId67"/>
    <p:sldId id="642" r:id="rId68"/>
    <p:sldId id="640" r:id="rId69"/>
    <p:sldId id="643" r:id="rId70"/>
    <p:sldId id="644" r:id="rId71"/>
    <p:sldId id="647" r:id="rId72"/>
    <p:sldId id="704" r:id="rId73"/>
    <p:sldId id="330" r:id="rId74"/>
    <p:sldId id="602" r:id="rId75"/>
    <p:sldId id="603" r:id="rId76"/>
    <p:sldId id="604" r:id="rId77"/>
    <p:sldId id="605" r:id="rId78"/>
    <p:sldId id="606" r:id="rId79"/>
    <p:sldId id="607" r:id="rId80"/>
    <p:sldId id="608" r:id="rId81"/>
    <p:sldId id="609" r:id="rId82"/>
    <p:sldId id="610" r:id="rId83"/>
    <p:sldId id="612" r:id="rId84"/>
    <p:sldId id="613" r:id="rId85"/>
    <p:sldId id="614" r:id="rId86"/>
    <p:sldId id="624" r:id="rId87"/>
    <p:sldId id="625" r:id="rId88"/>
    <p:sldId id="626" r:id="rId89"/>
    <p:sldId id="627" r:id="rId90"/>
    <p:sldId id="628" r:id="rId91"/>
    <p:sldId id="629"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772" autoAdjust="0"/>
    <p:restoredTop sz="95530" autoAdjust="0"/>
  </p:normalViewPr>
  <p:slideViewPr>
    <p:cSldViewPr snapToGrid="0" snapToObjects="1">
      <p:cViewPr varScale="1">
        <p:scale>
          <a:sx n="128" d="100"/>
          <a:sy n="128" d="100"/>
        </p:scale>
        <p:origin x="-12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49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NLP-Based Educational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custScaleX="104844"/>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custScaleX="119454" custRadScaleRad="118656" custRadScaleInc="-1842">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custScaleX="104844"/>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ED094037-F484-4F5A-9C32-CAB1489CB9AF}" type="presOf" srcId="{5E967E14-1598-4B9C-88AA-095D11F6B1C1}" destId="{DD19B384-7C5D-434C-A852-C970471905FA}" srcOrd="0" destOrd="0" presId="urn:microsoft.com/office/officeart/2005/8/layout/cycle1"/>
    <dgm:cxn modelId="{AD120CE1-AAF1-44F1-8ADE-55FBBFEE1D5B}" type="presOf" srcId="{608E67A8-EFD9-4814-B161-C4FF6107C8E9}" destId="{A23D4B4F-E72F-49FC-ABD6-D6D157A5B847}" srcOrd="0" destOrd="0" presId="urn:microsoft.com/office/officeart/2005/8/layout/cycle1"/>
    <dgm:cxn modelId="{1A173945-A305-43B4-A15F-449EEE442B8C}" type="presOf" srcId="{8B984079-0872-4649-B8C4-225C6D4D2AB5}" destId="{8C3103E3-63B8-4C05-96AF-DD41AA18477E}" srcOrd="0" destOrd="0" presId="urn:microsoft.com/office/officeart/2005/8/layout/cycle1"/>
    <dgm:cxn modelId="{C6305980-8519-405C-BC12-F1656298E186}" type="presOf" srcId="{CEDF1CA6-E2C6-4A6F-A688-B6E430FFD5E5}" destId="{38863F51-0EFB-45EC-BE67-3CF78E8E6D97}"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59E191DA-E883-4DA1-BCC5-970556298314}" type="presOf" srcId="{3103FAD5-8BA6-44E0-971A-71A1A9E15382}" destId="{E1AF9A7E-610F-4614-A67B-5DA2417DAAEB}" srcOrd="0" destOrd="0" presId="urn:microsoft.com/office/officeart/2005/8/layout/cycle1"/>
    <dgm:cxn modelId="{842D6D87-B7DB-43B4-B8F6-0502D13DAE65}" srcId="{52D26E34-E7C8-4BC5-83E4-0C08808D0D24}" destId="{5E967E14-1598-4B9C-88AA-095D11F6B1C1}" srcOrd="0" destOrd="0" parTransId="{070FC663-9149-4E7A-97F4-72B1B134E9EB}" sibTransId="{608E67A8-EFD9-4814-B161-C4FF6107C8E9}"/>
    <dgm:cxn modelId="{87AC2E58-EE28-4B48-996B-298B6E70C146}" type="presOf" srcId="{7645983C-F5BD-496C-BED5-7DD7A482B586}" destId="{C1FE4F7B-DDE8-4FE2-B64F-BC8E64A3B2F1}" srcOrd="0" destOrd="0" presId="urn:microsoft.com/office/officeart/2005/8/layout/cycle1"/>
    <dgm:cxn modelId="{FF6827BE-B2F5-4D3D-87A5-5F0F84E7DDE2}" type="presOf" srcId="{52D26E34-E7C8-4BC5-83E4-0C08808D0D24}" destId="{7D218C7E-3CC2-43B7-A087-D46E1085748B}" srcOrd="0" destOrd="0" presId="urn:microsoft.com/office/officeart/2005/8/layout/cycle1"/>
    <dgm:cxn modelId="{34805294-22F5-4244-AC3A-8FCCF0591E93}" srcId="{52D26E34-E7C8-4BC5-83E4-0C08808D0D24}" destId="{3103FAD5-8BA6-44E0-971A-71A1A9E15382}" srcOrd="2" destOrd="0" parTransId="{50EE5127-6A61-472D-A81B-3FF8FD6689D8}" sibTransId="{CEDF1CA6-E2C6-4A6F-A688-B6E430FFD5E5}"/>
    <dgm:cxn modelId="{AE126C46-F279-4D70-9CEB-2746A600A876}" type="presParOf" srcId="{7D218C7E-3CC2-43B7-A087-D46E1085748B}" destId="{927EFB71-AF97-4E69-A6F9-31D04763B2F5}" srcOrd="0" destOrd="0" presId="urn:microsoft.com/office/officeart/2005/8/layout/cycle1"/>
    <dgm:cxn modelId="{1F4A08A6-C689-4129-A318-B6D87E5FAFEA}" type="presParOf" srcId="{7D218C7E-3CC2-43B7-A087-D46E1085748B}" destId="{DD19B384-7C5D-434C-A852-C970471905FA}" srcOrd="1" destOrd="0" presId="urn:microsoft.com/office/officeart/2005/8/layout/cycle1"/>
    <dgm:cxn modelId="{0EFFC4F7-E4E4-41AD-9A14-818A3FB4868C}" type="presParOf" srcId="{7D218C7E-3CC2-43B7-A087-D46E1085748B}" destId="{A23D4B4F-E72F-49FC-ABD6-D6D157A5B847}" srcOrd="2" destOrd="0" presId="urn:microsoft.com/office/officeart/2005/8/layout/cycle1"/>
    <dgm:cxn modelId="{26539E82-65E6-45B7-BBD0-328FD77F9983}" type="presParOf" srcId="{7D218C7E-3CC2-43B7-A087-D46E1085748B}" destId="{29739474-DBAC-4BD9-83AA-EA3D819208DF}" srcOrd="3" destOrd="0" presId="urn:microsoft.com/office/officeart/2005/8/layout/cycle1"/>
    <dgm:cxn modelId="{2938F580-59A4-4525-8BD3-5FE068CA178D}" type="presParOf" srcId="{7D218C7E-3CC2-43B7-A087-D46E1085748B}" destId="{8C3103E3-63B8-4C05-96AF-DD41AA18477E}" srcOrd="4" destOrd="0" presId="urn:microsoft.com/office/officeart/2005/8/layout/cycle1"/>
    <dgm:cxn modelId="{D5A5A8FB-E0C9-4C46-B58B-EF836C9055AD}" type="presParOf" srcId="{7D218C7E-3CC2-43B7-A087-D46E1085748B}" destId="{C1FE4F7B-DDE8-4FE2-B64F-BC8E64A3B2F1}" srcOrd="5" destOrd="0" presId="urn:microsoft.com/office/officeart/2005/8/layout/cycle1"/>
    <dgm:cxn modelId="{4A39CCF0-C4A5-48C1-BBFF-ECC29A01164A}" type="presParOf" srcId="{7D218C7E-3CC2-43B7-A087-D46E1085748B}" destId="{5165E6EC-34C3-46C4-8E43-DF5E1D3D01BF}" srcOrd="6" destOrd="0" presId="urn:microsoft.com/office/officeart/2005/8/layout/cycle1"/>
    <dgm:cxn modelId="{624E59F8-1432-46B3-9900-365E2629864C}" type="presParOf" srcId="{7D218C7E-3CC2-43B7-A087-D46E1085748B}" destId="{E1AF9A7E-610F-4614-A67B-5DA2417DAAEB}" srcOrd="7" destOrd="0" presId="urn:microsoft.com/office/officeart/2005/8/layout/cycle1"/>
    <dgm:cxn modelId="{4E9208AB-A8E1-45A5-879D-3740EEF88072}"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B384-7C5D-434C-A852-C970471905FA}">
      <dsp:nvSpPr>
        <dsp:cNvPr id="0" name=""/>
        <dsp:cNvSpPr/>
      </dsp:nvSpPr>
      <dsp:spPr>
        <a:xfrm>
          <a:off x="527279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and Teaching</a:t>
          </a:r>
        </a:p>
      </dsp:txBody>
      <dsp:txXfrm>
        <a:off x="5272793" y="404119"/>
        <a:ext cx="2058292" cy="2058292"/>
      </dsp:txXfrm>
    </dsp:sp>
    <dsp:sp modelId="{A23D4B4F-E72F-49FC-ABD6-D6D157A5B847}">
      <dsp:nvSpPr>
        <dsp:cNvPr id="0" name=""/>
        <dsp:cNvSpPr/>
      </dsp:nvSpPr>
      <dsp:spPr>
        <a:xfrm>
          <a:off x="2021752" y="2897"/>
          <a:ext cx="5100402" cy="4864754"/>
        </a:xfrm>
        <a:prstGeom prst="circularArrow">
          <a:avLst>
            <a:gd name="adj1" fmla="val 8251"/>
            <a:gd name="adj2" fmla="val 576292"/>
            <a:gd name="adj3" fmla="val 2477557"/>
            <a:gd name="adj4" fmla="val 4670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03E3-63B8-4C05-96AF-DD41AA18477E}">
      <dsp:nvSpPr>
        <dsp:cNvPr id="0" name=""/>
        <dsp:cNvSpPr/>
      </dsp:nvSpPr>
      <dsp:spPr>
        <a:xfrm>
          <a:off x="3373122" y="3402707"/>
          <a:ext cx="2458713"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Higher Level Learning Processes</a:t>
          </a:r>
          <a:endParaRPr lang="en-US" sz="3200" kern="1200" dirty="0"/>
        </a:p>
      </dsp:txBody>
      <dsp:txXfrm>
        <a:off x="3373122" y="3402707"/>
        <a:ext cx="2458713" cy="2058292"/>
      </dsp:txXfrm>
    </dsp:sp>
    <dsp:sp modelId="{C1FE4F7B-DDE8-4FE2-B64F-BC8E64A3B2F1}">
      <dsp:nvSpPr>
        <dsp:cNvPr id="0" name=""/>
        <dsp:cNvSpPr/>
      </dsp:nvSpPr>
      <dsp:spPr>
        <a:xfrm>
          <a:off x="2021843" y="2798"/>
          <a:ext cx="5100402" cy="4864754"/>
        </a:xfrm>
        <a:prstGeom prst="circularArrow">
          <a:avLst>
            <a:gd name="adj1" fmla="val 8251"/>
            <a:gd name="adj2" fmla="val 576292"/>
            <a:gd name="adj3" fmla="val 10176832"/>
            <a:gd name="adj4" fmla="val 7613022"/>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9A7E-610F-4614-A67B-5DA2417DAAEB}">
      <dsp:nvSpPr>
        <dsp:cNvPr id="0" name=""/>
        <dsp:cNvSpPr/>
      </dsp:nvSpPr>
      <dsp:spPr>
        <a:xfrm>
          <a:off x="181291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NLP-Based Educational Technology</a:t>
          </a:r>
          <a:endParaRPr lang="en-US" sz="3200" kern="1200" dirty="0"/>
        </a:p>
      </dsp:txBody>
      <dsp:txXfrm>
        <a:off x="1812913" y="404119"/>
        <a:ext cx="2058292" cy="2058292"/>
      </dsp:txXfrm>
    </dsp:sp>
    <dsp:sp modelId="{38863F51-0EFB-45EC-BE67-3CF78E8E6D97}">
      <dsp:nvSpPr>
        <dsp:cNvPr id="0" name=""/>
        <dsp:cNvSpPr/>
      </dsp:nvSpPr>
      <dsp:spPr>
        <a:xfrm>
          <a:off x="1087400" y="20637"/>
          <a:ext cx="6969198" cy="4864754"/>
        </a:xfrm>
        <a:prstGeom prst="circularArrow">
          <a:avLst>
            <a:gd name="adj1" fmla="val 8251"/>
            <a:gd name="adj2" fmla="val 576292"/>
            <a:gd name="adj3" fmla="val 16855972"/>
            <a:gd name="adj4" fmla="val 1496773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11/19/2018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JHU16</a:t>
            </a:r>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a:t>
            </a:fld>
            <a:endParaRPr lang="en-US"/>
          </a:p>
        </p:txBody>
      </p:sp>
    </p:spTree>
    <p:extLst>
      <p:ext uri="{BB962C8B-B14F-4D97-AF65-F5344CB8AC3E}">
        <p14:creationId xmlns:p14="http://schemas.microsoft.com/office/powerpoint/2010/main" val="47003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MAKE YOUR ESSAY MORE CONVINCING</a:t>
            </a:r>
            <a:endParaRPr lang="en-US" dirty="0"/>
          </a:p>
          <a:p>
            <a:r>
              <a:rPr lang="en-US" sz="1200" kern="1200" dirty="0">
                <a:solidFill>
                  <a:schemeClr val="tx1"/>
                </a:solidFill>
                <a:effectLst/>
                <a:latin typeface="+mn-lt"/>
                <a:ea typeface="+mn-ea"/>
                <a:cs typeface="+mn-cs"/>
              </a:rPr>
              <a:t>Help readers understand why you believe the fight against poverty is/isn’t achievable in our lifetime by following the suggestions highlighted in green.</a:t>
            </a:r>
            <a:endParaRPr lang="en-US" dirty="0"/>
          </a:p>
          <a:p>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more details for each piece of evidence you use</a:t>
            </a:r>
            <a:r>
              <a:rPr lang="en-US" dirty="0">
                <a:effectLst/>
              </a:rPr>
              <a:t> </a:t>
            </a:r>
          </a:p>
          <a:p>
            <a:pPr lvl="1"/>
            <a:r>
              <a:rPr lang="en-US" sz="1200" kern="1200" dirty="0">
                <a:solidFill>
                  <a:schemeClr val="tx1"/>
                </a:solidFill>
                <a:effectLst/>
                <a:latin typeface="+mn-lt"/>
                <a:ea typeface="+mn-ea"/>
                <a:cs typeface="+mn-cs"/>
              </a:rPr>
              <a:t>Go back to the article to find the evidence you chose and add specific details to your response</a:t>
            </a:r>
          </a:p>
          <a:p>
            <a:pPr lvl="1"/>
            <a:r>
              <a:rPr lang="en-US" dirty="0">
                <a:effectLst/>
              </a:rPr>
              <a:t>Check that you give enough details about the examples you use. People reading your essay who may not have read the article should be able to understand what the example is about</a:t>
            </a:r>
          </a:p>
          <a:p>
            <a:pPr lvl="1"/>
            <a:r>
              <a:rPr lang="en-US" sz="1200" kern="1200" dirty="0">
                <a:solidFill>
                  <a:schemeClr val="tx1"/>
                </a:solidFill>
                <a:effectLst/>
                <a:latin typeface="+mn-lt"/>
                <a:ea typeface="+mn-ea"/>
                <a:cs typeface="+mn-cs"/>
              </a:rPr>
              <a:t>For example, writing, “</a:t>
            </a:r>
            <a:r>
              <a:rPr lang="en-US" dirty="0">
                <a:effectLst/>
              </a:rPr>
              <a:t>The school fee was a problem</a:t>
            </a:r>
            <a:r>
              <a:rPr lang="en-US" sz="1200" kern="1200" dirty="0">
                <a:solidFill>
                  <a:schemeClr val="tx1"/>
                </a:solidFill>
                <a:effectLst/>
                <a:latin typeface="+mn-lt"/>
                <a:ea typeface="+mn-ea"/>
                <a:cs typeface="+mn-cs"/>
              </a:rPr>
              <a:t>” is not specific enough. It is better to write, “Students could not attend school because they did not have enough money to pay the school fee.”</a:t>
            </a:r>
            <a:endParaRPr lang="en-US" dirty="0">
              <a:effectLst/>
            </a:endParaRPr>
          </a:p>
          <a:p>
            <a:pPr lvl="1"/>
            <a:r>
              <a:rPr lang="en-US" sz="1200" kern="1200" dirty="0">
                <a:solidFill>
                  <a:schemeClr val="tx1"/>
                </a:solidFill>
                <a:effectLst/>
                <a:latin typeface="+mn-lt"/>
                <a:ea typeface="+mn-ea"/>
                <a:cs typeface="+mn-cs"/>
              </a:rPr>
              <a:t>Try using your own words when using evidence from the articles</a:t>
            </a:r>
            <a:endParaRPr lang="en-US" dirty="0">
              <a:effectLst/>
            </a:endParaRPr>
          </a:p>
          <a:p>
            <a:r>
              <a:rPr lang="en-US" sz="1200" kern="1200" dirty="0">
                <a:solidFill>
                  <a:schemeClr val="tx1"/>
                </a:solidFill>
                <a:effectLst/>
                <a:latin typeface="+mn-lt"/>
                <a:ea typeface="+mn-ea"/>
                <a:cs typeface="+mn-cs"/>
              </a:rPr>
              <a:t>Explain the evidence </a:t>
            </a:r>
          </a:p>
          <a:p>
            <a:pPr lvl="1"/>
            <a:r>
              <a:rPr lang="en-US" sz="1200" kern="1200" dirty="0">
                <a:solidFill>
                  <a:schemeClr val="tx1"/>
                </a:solidFill>
                <a:effectLst/>
                <a:latin typeface="+mn-lt"/>
                <a:ea typeface="+mn-ea"/>
                <a:cs typeface="+mn-cs"/>
              </a:rPr>
              <a:t>If you quoted evidence from the article, say again clearly in your own words what the evidence means</a:t>
            </a:r>
          </a:p>
          <a:p>
            <a:pPr lvl="1"/>
            <a:r>
              <a:rPr lang="en-US" sz="1200" kern="1200" dirty="0">
                <a:solidFill>
                  <a:schemeClr val="tx1"/>
                </a:solidFill>
                <a:effectLst/>
                <a:latin typeface="+mn-lt"/>
                <a:ea typeface="+mn-ea"/>
                <a:cs typeface="+mn-cs"/>
              </a:rPr>
              <a:t>Tell your reader why you included each piece of evidence. Explain how the evidence helps to make your point</a:t>
            </a:r>
          </a:p>
          <a:p>
            <a:r>
              <a:rPr lang="en-US" sz="1200" kern="1200" dirty="0">
                <a:solidFill>
                  <a:schemeClr val="tx1"/>
                </a:solidFill>
                <a:effectLst/>
                <a:latin typeface="+mn-lt"/>
                <a:ea typeface="+mn-ea"/>
                <a:cs typeface="+mn-cs"/>
              </a:rPr>
              <a:t>Connect the evidence to your argument </a:t>
            </a:r>
          </a:p>
          <a:p>
            <a:pPr lvl="1"/>
            <a:r>
              <a:rPr lang="en-US" sz="1200" kern="1200" dirty="0">
                <a:solidFill>
                  <a:schemeClr val="tx1"/>
                </a:solidFill>
                <a:effectLst/>
                <a:latin typeface="+mn-lt"/>
                <a:ea typeface="+mn-ea"/>
                <a:cs typeface="+mn-cs"/>
              </a:rPr>
              <a:t>Tie the evidence not only to the point you are making within a paragraph, but to your overall argument in response to the writing prompt</a:t>
            </a:r>
          </a:p>
          <a:p>
            <a:pPr lvl="1"/>
            <a:r>
              <a:rPr lang="en-US" sz="1200" kern="1200" dirty="0">
                <a:solidFill>
                  <a:schemeClr val="tx1"/>
                </a:solidFill>
                <a:effectLst/>
                <a:latin typeface="+mn-lt"/>
                <a:ea typeface="+mn-ea"/>
                <a:cs typeface="+mn-cs"/>
              </a:rPr>
              <a:t>Elaborate. Give a detailed and clear explanation of how the evidence supports your argument</a:t>
            </a:r>
          </a:p>
          <a:p>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35</a:t>
            </a:fld>
            <a:endParaRPr lang="en-US"/>
          </a:p>
        </p:txBody>
      </p:sp>
    </p:spTree>
    <p:extLst>
      <p:ext uri="{BB962C8B-B14F-4D97-AF65-F5344CB8AC3E}">
        <p14:creationId xmlns:p14="http://schemas.microsoft.com/office/powerpoint/2010/main" val="384272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59</a:t>
            </a:fld>
            <a:endParaRPr lang="en-US"/>
          </a:p>
        </p:txBody>
      </p:sp>
    </p:spTree>
    <p:extLst>
      <p:ext uri="{BB962C8B-B14F-4D97-AF65-F5344CB8AC3E}">
        <p14:creationId xmlns:p14="http://schemas.microsoft.com/office/powerpoint/2010/main" val="329607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60</a:t>
            </a:fld>
            <a:endParaRPr lang="en-US"/>
          </a:p>
        </p:txBody>
      </p:sp>
    </p:spTree>
    <p:extLst>
      <p:ext uri="{BB962C8B-B14F-4D97-AF65-F5344CB8AC3E}">
        <p14:creationId xmlns:p14="http://schemas.microsoft.com/office/powerpoint/2010/main" val="341671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63</a:t>
            </a:fld>
            <a:endParaRPr lang="en-US" dirty="0"/>
          </a:p>
        </p:txBody>
      </p:sp>
    </p:spTree>
    <p:extLst>
      <p:ext uri="{BB962C8B-B14F-4D97-AF65-F5344CB8AC3E}">
        <p14:creationId xmlns:p14="http://schemas.microsoft.com/office/powerpoint/2010/main" val="401920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64</a:t>
            </a:fld>
            <a:endParaRPr lang="en-US" dirty="0"/>
          </a:p>
        </p:txBody>
      </p:sp>
    </p:spTree>
    <p:extLst>
      <p:ext uri="{BB962C8B-B14F-4D97-AF65-F5344CB8AC3E}">
        <p14:creationId xmlns:p14="http://schemas.microsoft.com/office/powerpoint/2010/main" val="279512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65</a:t>
            </a:fld>
            <a:endParaRPr lang="en-US" dirty="0"/>
          </a:p>
        </p:txBody>
      </p:sp>
    </p:spTree>
    <p:extLst>
      <p:ext uri="{BB962C8B-B14F-4D97-AF65-F5344CB8AC3E}">
        <p14:creationId xmlns:p14="http://schemas.microsoft.com/office/powerpoint/2010/main" val="40373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74</a:t>
            </a:fld>
            <a:endParaRPr lang="en-US"/>
          </a:p>
        </p:txBody>
      </p:sp>
    </p:spTree>
    <p:extLst>
      <p:ext uri="{BB962C8B-B14F-4D97-AF65-F5344CB8AC3E}">
        <p14:creationId xmlns:p14="http://schemas.microsoft.com/office/powerpoint/2010/main" val="268303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75</a:t>
            </a:fld>
            <a:endParaRPr lang="en-US"/>
          </a:p>
        </p:txBody>
      </p:sp>
    </p:spTree>
    <p:extLst>
      <p:ext uri="{BB962C8B-B14F-4D97-AF65-F5344CB8AC3E}">
        <p14:creationId xmlns:p14="http://schemas.microsoft.com/office/powerpoint/2010/main" val="271974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72AC9762-55CB-496D-9C99-9B672F66F862}" type="slidenum">
              <a:rPr lang="en-US" sz="1200">
                <a:solidFill>
                  <a:schemeClr val="tx1"/>
                </a:solidFill>
                <a:latin typeface="Times New Roman" pitchFamily="84" charset="0"/>
              </a:rPr>
              <a:pPr eaLnBrk="1" hangingPunct="1"/>
              <a:t>2</a:t>
            </a:fld>
            <a:endParaRPr lang="en-US" sz="1200">
              <a:solidFill>
                <a:schemeClr val="tx1"/>
              </a:solidFill>
              <a:latin typeface="Times New Roman" pitchFamily="8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206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BFF6D00F-DAC7-463B-901D-F5D4145D6EFB}" type="slidenum">
              <a:rPr lang="en-US" sz="1200">
                <a:solidFill>
                  <a:schemeClr val="tx1"/>
                </a:solidFill>
                <a:latin typeface="Times New Roman" pitchFamily="84" charset="0"/>
              </a:rPr>
              <a:pPr eaLnBrk="1" hangingPunct="1"/>
              <a:t>3</a:t>
            </a:fld>
            <a:endParaRPr lang="en-US" sz="1200">
              <a:solidFill>
                <a:schemeClr val="tx1"/>
              </a:solidFill>
              <a:latin typeface="Times New Roman" pitchFamily="84" charset="0"/>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6164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56570-996D-C44C-8225-0B9A70613C1D}" type="slidenum">
              <a:rPr lang="en-US" smtClean="0"/>
              <a:pPr/>
              <a:t>8</a:t>
            </a:fld>
            <a:endParaRPr lang="en-US"/>
          </a:p>
        </p:txBody>
      </p:sp>
    </p:spTree>
    <p:extLst>
      <p:ext uri="{BB962C8B-B14F-4D97-AF65-F5344CB8AC3E}">
        <p14:creationId xmlns:p14="http://schemas.microsoft.com/office/powerpoint/2010/main" val="282734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9</a:t>
            </a:fld>
            <a:endParaRPr lang="en-US"/>
          </a:p>
        </p:txBody>
      </p:sp>
    </p:spTree>
    <p:extLst>
      <p:ext uri="{BB962C8B-B14F-4D97-AF65-F5344CB8AC3E}">
        <p14:creationId xmlns:p14="http://schemas.microsoft.com/office/powerpoint/2010/main" val="234169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12</a:t>
            </a:fld>
            <a:endParaRPr lang="en-US" dirty="0"/>
          </a:p>
        </p:txBody>
      </p:sp>
    </p:spTree>
    <p:extLst>
      <p:ext uri="{BB962C8B-B14F-4D97-AF65-F5344CB8AC3E}">
        <p14:creationId xmlns:p14="http://schemas.microsoft.com/office/powerpoint/2010/main" val="359128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18</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28</a:t>
            </a:fld>
            <a:endParaRPr lang="en-US"/>
          </a:p>
        </p:txBody>
      </p:sp>
    </p:spTree>
    <p:extLst>
      <p:ext uri="{BB962C8B-B14F-4D97-AF65-F5344CB8AC3E}">
        <p14:creationId xmlns:p14="http://schemas.microsoft.com/office/powerpoint/2010/main" val="413244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11/19/2018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essayforum.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github.com/edx/ea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8195"/>
            <a:ext cx="7772400" cy="1470025"/>
          </a:xfrm>
        </p:spPr>
        <p:txBody>
          <a:bodyPr>
            <a:normAutofit/>
          </a:bodyPr>
          <a:lstStyle/>
          <a:p>
            <a:r>
              <a:rPr lang="en-US" dirty="0" smtClean="0"/>
              <a:t>Natural Language Processing and Applications in Education</a:t>
            </a:r>
            <a:endParaRPr lang="en-US" dirty="0"/>
          </a:p>
        </p:txBody>
      </p:sp>
      <p:sp>
        <p:nvSpPr>
          <p:cNvPr id="3" name="Subtitle 2"/>
          <p:cNvSpPr>
            <a:spLocks noGrp="1"/>
          </p:cNvSpPr>
          <p:nvPr>
            <p:ph type="subTitle" idx="1"/>
          </p:nvPr>
        </p:nvSpPr>
        <p:spPr>
          <a:xfrm>
            <a:off x="147415" y="1702344"/>
            <a:ext cx="8810898" cy="4024469"/>
          </a:xfrm>
        </p:spPr>
        <p:txBody>
          <a:bodyPr>
            <a:normAutofit fontScale="85000" lnSpcReduction="10000"/>
          </a:bodyPr>
          <a:lstStyle/>
          <a:p>
            <a:r>
              <a:rPr lang="en-US" sz="4500" i="1"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smtClean="0">
                <a:solidFill>
                  <a:schemeClr val="tx1"/>
                </a:solidFill>
              </a:rPr>
              <a:t>Co-Director</a:t>
            </a:r>
            <a:r>
              <a:rPr lang="en-US" dirty="0">
                <a:solidFill>
                  <a:schemeClr val="tx1"/>
                </a:solidFill>
              </a:rPr>
              <a:t>,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p:txBody>
      </p:sp>
      <p:pic>
        <p:nvPicPr>
          <p:cNvPr id="4" name="Picture 13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4">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5"/>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b="1" i="1" dirty="0" smtClean="0"/>
              <a:t>Argumentative Writing / Argument Mining</a:t>
            </a:r>
          </a:p>
          <a:p>
            <a:r>
              <a:rPr lang="en-US" dirty="0" smtClean="0"/>
              <a:t>Algorithms for Argument Mining</a:t>
            </a:r>
          </a:p>
          <a:p>
            <a:r>
              <a:rPr lang="en-US" dirty="0" smtClean="0"/>
              <a:t>Applications in Automated </a:t>
            </a:r>
            <a:r>
              <a:rPr lang="en-US"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2395307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text and speech</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612742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3465081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4000" dirty="0" smtClean="0"/>
              <a:t>Mining a </a:t>
            </a:r>
            <a:r>
              <a:rPr lang="en-US" sz="4000" i="1" dirty="0" smtClean="0"/>
              <a:t>Grade School </a:t>
            </a:r>
            <a:r>
              <a:rPr lang="en-US" sz="4000" b="1" i="1" dirty="0" smtClean="0"/>
              <a:t>Text-Based Essay</a:t>
            </a:r>
            <a:r>
              <a:rPr lang="en-US" sz="4000" i="1" dirty="0" smtClean="0"/>
              <a:t> </a:t>
            </a:r>
            <a:r>
              <a:rPr lang="en-US" sz="4000" dirty="0" smtClean="0"/>
              <a:t>for </a:t>
            </a:r>
            <a:r>
              <a:rPr lang="en-US" sz="4000" i="1" dirty="0" smtClean="0"/>
              <a:t>Evidence</a:t>
            </a:r>
            <a:endParaRPr lang="en-US" sz="40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397572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Mining a </a:t>
            </a:r>
            <a:r>
              <a:rPr lang="en-US" i="1" dirty="0" smtClean="0"/>
              <a:t>College </a:t>
            </a:r>
            <a:r>
              <a:rPr lang="en-US" b="1" i="1" dirty="0" smtClean="0"/>
              <a:t>Essay</a:t>
            </a:r>
            <a:r>
              <a:rPr lang="en-US" i="1" dirty="0" smtClean="0"/>
              <a:t> </a:t>
            </a:r>
            <a:r>
              <a:rPr lang="en-US" dirty="0" smtClean="0"/>
              <a:t>for </a:t>
            </a:r>
            <a:r>
              <a:rPr lang="en-US" i="1" dirty="0" smtClean="0"/>
              <a:t>Claims, Premises</a:t>
            </a:r>
            <a:r>
              <a:rPr lang="en-US" i="1" dirty="0"/>
              <a:t> </a:t>
            </a:r>
            <a:r>
              <a:rPr lang="en-US" dirty="0" smtClean="0"/>
              <a:t>and their </a:t>
            </a:r>
            <a:r>
              <a:rPr lang="en-US" i="1" dirty="0" smtClean="0"/>
              <a:t>Support/Attack Relations</a:t>
            </a:r>
            <a:br>
              <a:rPr lang="en-US" i="1" dirty="0" smtClean="0"/>
            </a:br>
            <a:endParaRPr lang="en-US" sz="4000" dirty="0"/>
          </a:p>
        </p:txBody>
      </p:sp>
      <p:sp>
        <p:nvSpPr>
          <p:cNvPr id="3" name="Content Placeholder 2"/>
          <p:cNvSpPr>
            <a:spLocks noGrp="1"/>
          </p:cNvSpPr>
          <p:nvPr>
            <p:ph idx="1"/>
          </p:nvPr>
        </p:nvSpPr>
        <p:spPr>
          <a:xfrm>
            <a:off x="228600" y="1491650"/>
            <a:ext cx="8782050" cy="4910138"/>
          </a:xfrm>
        </p:spPr>
        <p:txBody>
          <a:bodyPr>
            <a:normAutofit/>
          </a:bodyPr>
          <a:lstStyle/>
          <a:p>
            <a:pPr marL="0" indent="0">
              <a:buNone/>
            </a:pPr>
            <a:endParaRPr lang="en-US" sz="1800" dirty="0">
              <a:solidFill>
                <a:schemeClr val="accent1"/>
              </a:solidFill>
            </a:endParaRPr>
          </a:p>
        </p:txBody>
      </p:sp>
      <p:sp>
        <p:nvSpPr>
          <p:cNvPr id="5" name="Slide Number Placeholder 4"/>
          <p:cNvSpPr>
            <a:spLocks noGrp="1"/>
          </p:cNvSpPr>
          <p:nvPr>
            <p:ph type="sldNum" sz="quarter" idx="12"/>
          </p:nvPr>
        </p:nvSpPr>
        <p:spPr>
          <a:xfrm>
            <a:off x="6457950" y="5624513"/>
            <a:ext cx="2057400" cy="273844"/>
          </a:xfrm>
        </p:spPr>
        <p:txBody>
          <a:bodyPr/>
          <a:lstStyle/>
          <a:p>
            <a:fld id="{1FAB230D-8D7E-447F-9006-147D65281BD6}" type="slidenum">
              <a:rPr lang="en-US" smtClean="0"/>
              <a:pPr/>
              <a:t>14</a:t>
            </a:fld>
            <a:endParaRPr lang="en-US"/>
          </a:p>
        </p:txBody>
      </p:sp>
      <p:sp>
        <p:nvSpPr>
          <p:cNvPr id="6" name="TextBox 5"/>
          <p:cNvSpPr txBox="1"/>
          <p:nvPr/>
        </p:nvSpPr>
        <p:spPr>
          <a:xfrm>
            <a:off x="604309" y="2998767"/>
            <a:ext cx="3224351" cy="3173176"/>
          </a:xfrm>
          <a:prstGeom prst="rect">
            <a:avLst/>
          </a:prstGeom>
          <a:noFill/>
          <a:ln>
            <a:solidFill>
              <a:schemeClr val="tx1"/>
            </a:solidFill>
          </a:ln>
        </p:spPr>
        <p:txBody>
          <a:bodyPr wrap="square" rtlCol="0">
            <a:spAutoFit/>
          </a:bodyPr>
          <a:lstStyle/>
          <a:p>
            <a:pPr>
              <a:lnSpc>
                <a:spcPct val="110000"/>
              </a:lnSpc>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n-US" sz="1400" baseline="30000" dirty="0" smtClean="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whereas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Therefore,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4400902" y="3946719"/>
            <a:ext cx="2479937" cy="1277273"/>
          </a:xfrm>
          <a:prstGeom prst="rect">
            <a:avLst/>
          </a:prstGeom>
          <a:noFill/>
        </p:spPr>
        <p:txBody>
          <a:bodyPr wrap="square" rtlCol="0">
            <a:spAutoFit/>
          </a:bodyPr>
          <a:lstStyle/>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p:txBody>
      </p:sp>
      <p:sp>
        <p:nvSpPr>
          <p:cNvPr id="8" name="Right Arrow 9"/>
          <p:cNvSpPr/>
          <p:nvPr/>
        </p:nvSpPr>
        <p:spPr>
          <a:xfrm flipV="1">
            <a:off x="3887908" y="4549177"/>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7937103" y="3734440"/>
            <a:ext cx="492521" cy="466085"/>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Claim(1)</a:t>
            </a:r>
          </a:p>
        </p:txBody>
      </p:sp>
      <p:sp>
        <p:nvSpPr>
          <p:cNvPr id="10" name="Oval 9"/>
          <p:cNvSpPr/>
          <p:nvPr/>
        </p:nvSpPr>
        <p:spPr>
          <a:xfrm>
            <a:off x="7937104" y="4382507"/>
            <a:ext cx="484724" cy="484724"/>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Claim(3)</a:t>
            </a:r>
          </a:p>
        </p:txBody>
      </p:sp>
      <p:sp>
        <p:nvSpPr>
          <p:cNvPr id="11" name="Rectangle 10"/>
          <p:cNvSpPr/>
          <p:nvPr/>
        </p:nvSpPr>
        <p:spPr>
          <a:xfrm>
            <a:off x="8350842"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(2.2)</a:t>
            </a:r>
          </a:p>
        </p:txBody>
      </p:sp>
      <p:sp>
        <p:nvSpPr>
          <p:cNvPr id="12" name="Rectangle 11"/>
          <p:cNvSpPr/>
          <p:nvPr/>
        </p:nvSpPr>
        <p:spPr>
          <a:xfrm>
            <a:off x="7463300"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(2.1)</a:t>
            </a:r>
          </a:p>
        </p:txBody>
      </p:sp>
      <p:cxnSp>
        <p:nvCxnSpPr>
          <p:cNvPr id="13" name="Straight Arrow Connector 12"/>
          <p:cNvCxnSpPr>
            <a:cxnSpLocks/>
            <a:stCxn id="11" idx="0"/>
            <a:endCxn id="10" idx="5"/>
          </p:cNvCxnSpPr>
          <p:nvPr/>
        </p:nvCxnSpPr>
        <p:spPr>
          <a:xfrm flipH="1" flipV="1">
            <a:off x="8350842"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2" idx="0"/>
            <a:endCxn id="10" idx="3"/>
          </p:cNvCxnSpPr>
          <p:nvPr/>
        </p:nvCxnSpPr>
        <p:spPr>
          <a:xfrm flipV="1">
            <a:off x="7735695"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0" idx="0"/>
            <a:endCxn id="9" idx="4"/>
          </p:cNvCxnSpPr>
          <p:nvPr/>
        </p:nvCxnSpPr>
        <p:spPr>
          <a:xfrm flipV="1">
            <a:off x="8179466" y="4200525"/>
            <a:ext cx="3898" cy="1819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ight Arrow 9"/>
          <p:cNvSpPr/>
          <p:nvPr/>
        </p:nvSpPr>
        <p:spPr>
          <a:xfrm flipV="1">
            <a:off x="6940087" y="4549176"/>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7899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40800" cy="1143000"/>
          </a:xfrm>
        </p:spPr>
        <p:txBody>
          <a:bodyPr>
            <a:normAutofit fontScale="90000"/>
          </a:bodyPr>
          <a:lstStyle/>
          <a:p>
            <a:r>
              <a:rPr lang="en-US" dirty="0"/>
              <a:t>Mining a </a:t>
            </a:r>
            <a:r>
              <a:rPr lang="en-US" i="1" dirty="0" smtClean="0"/>
              <a:t>High School </a:t>
            </a:r>
            <a:r>
              <a:rPr lang="en-US" b="1" i="1" dirty="0" smtClean="0"/>
              <a:t>Text-Based Classroom</a:t>
            </a:r>
            <a:r>
              <a:rPr lang="en-US" i="1" dirty="0" smtClean="0"/>
              <a:t> </a:t>
            </a:r>
            <a:r>
              <a:rPr lang="en-US" b="1" i="1" dirty="0" smtClean="0"/>
              <a:t>Discussion</a:t>
            </a:r>
            <a:r>
              <a:rPr lang="en-US" i="1" dirty="0" smtClean="0"/>
              <a:t> </a:t>
            </a:r>
            <a:r>
              <a:rPr lang="en-US" dirty="0" smtClean="0"/>
              <a:t>for </a:t>
            </a:r>
            <a:r>
              <a:rPr lang="en-US" i="1" dirty="0" smtClean="0"/>
              <a:t>Claim, Evidence, Warrants</a:t>
            </a:r>
            <a:endParaRPr lang="en-US" i="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21333751"/>
              </p:ext>
            </p:extLst>
          </p:nvPr>
        </p:nvGraphicFramePr>
        <p:xfrm>
          <a:off x="219965" y="2001043"/>
          <a:ext cx="8720835" cy="3749040"/>
        </p:xfrm>
        <a:graphic>
          <a:graphicData uri="http://schemas.openxmlformats.org/drawingml/2006/table">
            <a:tbl>
              <a:tblPr firstRow="1" bandRow="1">
                <a:tableStyleId>{5C22544A-7EE6-4342-B048-85BDC9FD1C3A}</a:tableStyleId>
              </a:tblPr>
              <a:tblGrid>
                <a:gridCol w="1189735"/>
                <a:gridCol w="5765800"/>
                <a:gridCol w="1765300"/>
              </a:tblGrid>
              <a:tr h="370840">
                <a:tc>
                  <a:txBody>
                    <a:bodyPr/>
                    <a:lstStyle/>
                    <a:p>
                      <a:r>
                        <a:rPr lang="en-US" sz="2400" dirty="0" smtClean="0"/>
                        <a:t>Student</a:t>
                      </a:r>
                      <a:endParaRPr lang="en-US" sz="2400" dirty="0"/>
                    </a:p>
                  </a:txBody>
                  <a:tcPr/>
                </a:tc>
                <a:tc>
                  <a:txBody>
                    <a:bodyPr/>
                    <a:lstStyle/>
                    <a:p>
                      <a:r>
                        <a:rPr lang="en-US" sz="2400" dirty="0" smtClean="0"/>
                        <a:t>Transcript</a:t>
                      </a:r>
                      <a:endParaRPr lang="en-US" sz="2400" dirty="0"/>
                    </a:p>
                  </a:txBody>
                  <a:tcPr/>
                </a:tc>
                <a:tc>
                  <a:txBody>
                    <a:bodyPr/>
                    <a:lstStyle/>
                    <a:p>
                      <a:r>
                        <a:rPr lang="en-US" sz="2400" dirty="0" smtClean="0"/>
                        <a:t>Component</a:t>
                      </a:r>
                      <a:endParaRPr lang="en-US" sz="2400" dirty="0"/>
                    </a:p>
                  </a:txBody>
                  <a:tcPr/>
                </a:tc>
              </a:tr>
              <a:tr h="425460">
                <a:tc>
                  <a:txBody>
                    <a:bodyPr/>
                    <a:lstStyle/>
                    <a:p>
                      <a:r>
                        <a:rPr lang="en-US" sz="2400" dirty="0" smtClean="0"/>
                        <a:t>S1</a:t>
                      </a:r>
                      <a:endParaRPr lang="en-US" sz="2400" dirty="0"/>
                    </a:p>
                  </a:txBody>
                  <a:tcPr/>
                </a:tc>
                <a:tc>
                  <a:txBody>
                    <a:bodyPr/>
                    <a:lstStyle/>
                    <a:p>
                      <a:r>
                        <a:rPr lang="en-US" sz="2400" dirty="0" smtClean="0"/>
                        <a:t>She’s like really just protecting Willy from everything</a:t>
                      </a:r>
                      <a:endParaRPr lang="en-US" sz="2400" dirty="0"/>
                    </a:p>
                  </a:txBody>
                  <a:tcPr/>
                </a:tc>
                <a:tc>
                  <a:txBody>
                    <a:bodyPr/>
                    <a:lstStyle/>
                    <a:p>
                      <a:r>
                        <a:rPr lang="en-US" sz="2400" dirty="0" smtClean="0"/>
                        <a:t>claim</a:t>
                      </a:r>
                      <a:endParaRPr lang="en-US" sz="2400" dirty="0"/>
                    </a:p>
                  </a:txBody>
                  <a:tcPr/>
                </a:tc>
              </a:tr>
              <a:tr h="370840">
                <a:tc>
                  <a:txBody>
                    <a:bodyPr/>
                    <a:lstStyle/>
                    <a:p>
                      <a:endParaRPr lang="en-US" sz="2400" dirty="0"/>
                    </a:p>
                  </a:txBody>
                  <a:tcPr/>
                </a:tc>
                <a:tc>
                  <a:txBody>
                    <a:bodyPr/>
                    <a:lstStyle/>
                    <a:p>
                      <a:r>
                        <a:rPr lang="en-US" sz="2400" dirty="0" smtClean="0"/>
                        <a:t>Like at the end of the book remember how she was telling the</a:t>
                      </a:r>
                      <a:r>
                        <a:rPr lang="en-US" sz="2400" baseline="0" dirty="0" smtClean="0"/>
                        <a:t> kids to leave and never come back</a:t>
                      </a:r>
                      <a:endParaRPr lang="en-US" sz="2400" dirty="0"/>
                    </a:p>
                  </a:txBody>
                  <a:tcPr/>
                </a:tc>
                <a:tc>
                  <a:txBody>
                    <a:bodyPr/>
                    <a:lstStyle/>
                    <a:p>
                      <a:r>
                        <a:rPr lang="en-US" sz="2400" dirty="0" smtClean="0"/>
                        <a:t>evidence</a:t>
                      </a:r>
                      <a:endParaRPr lang="en-US" sz="2400" dirty="0"/>
                    </a:p>
                  </a:txBody>
                  <a:tcPr/>
                </a:tc>
              </a:tr>
              <a:tr h="370840">
                <a:tc>
                  <a:txBody>
                    <a:bodyPr/>
                    <a:lstStyle/>
                    <a:p>
                      <a:endParaRPr lang="en-US" sz="2400"/>
                    </a:p>
                  </a:txBody>
                  <a:tcPr/>
                </a:tc>
                <a:tc>
                  <a:txBody>
                    <a:bodyPr/>
                    <a:lstStyle/>
                    <a:p>
                      <a:r>
                        <a:rPr lang="en-US" sz="2400" dirty="0" smtClean="0"/>
                        <a:t>Like she’s not even caring about them, she’s </a:t>
                      </a:r>
                      <a:r>
                        <a:rPr lang="en-US" sz="2400" dirty="0" err="1" smtClean="0"/>
                        <a:t>carying</a:t>
                      </a:r>
                      <a:r>
                        <a:rPr lang="en-US" sz="2400" dirty="0" smtClean="0"/>
                        <a:t> about Willy.</a:t>
                      </a:r>
                      <a:endParaRPr lang="en-US" sz="2400" dirty="0"/>
                    </a:p>
                  </a:txBody>
                  <a:tcPr/>
                </a:tc>
                <a:tc>
                  <a:txBody>
                    <a:bodyPr/>
                    <a:lstStyle/>
                    <a:p>
                      <a:r>
                        <a:rPr lang="en-US" sz="2400" dirty="0" smtClean="0"/>
                        <a:t>warrant</a:t>
                      </a:r>
                      <a:endParaRPr lang="en-US" sz="2400" dirty="0"/>
                    </a:p>
                  </a:txBody>
                  <a:tcPr/>
                </a:tc>
              </a:tr>
              <a:tr h="370840">
                <a:tc>
                  <a:txBody>
                    <a:bodyPr/>
                    <a:lstStyle/>
                    <a:p>
                      <a:r>
                        <a:rPr lang="en-US" sz="2400" dirty="0" smtClean="0"/>
                        <a:t>S2</a:t>
                      </a:r>
                      <a:endParaRPr lang="en-US" sz="2400" dirty="0"/>
                    </a:p>
                  </a:txBody>
                  <a:tcPr/>
                </a:tc>
                <a:tc>
                  <a:txBody>
                    <a:bodyPr/>
                    <a:lstStyle/>
                    <a:p>
                      <a:r>
                        <a:rPr lang="en-US" sz="2400" dirty="0" smtClean="0"/>
                        <a:t>It’s like she’s concerned with him trying</a:t>
                      </a:r>
                      <a:r>
                        <a:rPr lang="en-US" sz="2400" baseline="0" dirty="0" smtClean="0"/>
                        <a:t> to …</a:t>
                      </a:r>
                      <a:endParaRPr lang="en-US" sz="2400" dirty="0"/>
                    </a:p>
                  </a:txBody>
                  <a:tcPr/>
                </a:tc>
                <a:tc>
                  <a:txBody>
                    <a:bodyPr/>
                    <a:lstStyle/>
                    <a:p>
                      <a:r>
                        <a:rPr lang="en-US" sz="2400" dirty="0" smtClean="0"/>
                        <a:t>claim</a:t>
                      </a:r>
                      <a:endParaRPr lang="en-US" sz="2400" dirty="0"/>
                    </a:p>
                  </a:txBody>
                  <a:tcPr/>
                </a:tc>
              </a:tr>
            </a:tbl>
          </a:graphicData>
        </a:graphic>
      </p:graphicFrame>
    </p:spTree>
    <p:extLst>
      <p:ext uri="{BB962C8B-B14F-4D97-AF65-F5344CB8AC3E}">
        <p14:creationId xmlns:p14="http://schemas.microsoft.com/office/powerpoint/2010/main" val="1614653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6"/>
            <a:ext cx="8875218" cy="1469353"/>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830997"/>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p:txBody>
      </p:sp>
      <p:cxnSp>
        <p:nvCxnSpPr>
          <p:cNvPr id="8" name="Straight Arrow Connector 7"/>
          <p:cNvCxnSpPr/>
          <p:nvPr/>
        </p:nvCxnSpPr>
        <p:spPr>
          <a:xfrm flipV="1">
            <a:off x="1705038" y="3324225"/>
            <a:ext cx="1323912" cy="802921"/>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6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2094760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7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b="1" dirty="0" smtClean="0"/>
              <a:t>Using </a:t>
            </a:r>
            <a:r>
              <a:rPr lang="en-US" sz="2800" b="1" dirty="0"/>
              <a:t>Natural Language Processing for Scoring Writing and Providing Feedback At</a:t>
            </a:r>
            <a:r>
              <a:rPr lang="en-US" sz="2800" b="1" dirty="0" smtClean="0"/>
              <a:t>-Scale</a:t>
            </a:r>
            <a:endParaRPr lang="en-US" sz="2000" b="1" dirty="0"/>
          </a:p>
        </p:txBody>
      </p:sp>
      <p:sp>
        <p:nvSpPr>
          <p:cNvPr id="3" name="Content Placeholder 2"/>
          <p:cNvSpPr>
            <a:spLocks noGrp="1"/>
          </p:cNvSpPr>
          <p:nvPr>
            <p:ph idx="1"/>
          </p:nvPr>
        </p:nvSpPr>
        <p:spPr>
          <a:xfrm>
            <a:off x="0" y="1724526"/>
            <a:ext cx="9144000" cy="5133474"/>
          </a:xfrm>
        </p:spPr>
        <p:txBody>
          <a:bodyPr>
            <a:normAutofit lnSpcReduction="10000"/>
          </a:bodyPr>
          <a:lstStyle/>
          <a:p>
            <a:r>
              <a:rPr lang="en-US" sz="2800" dirty="0"/>
              <a:t>IES </a:t>
            </a:r>
            <a:r>
              <a:rPr lang="en-US" sz="2800" dirty="0" smtClean="0"/>
              <a:t>Grant w. </a:t>
            </a:r>
            <a:r>
              <a:rPr lang="en-US" sz="2400" dirty="0" smtClean="0"/>
              <a:t>Rip </a:t>
            </a:r>
            <a:r>
              <a:rPr lang="en-US" sz="2400" dirty="0" err="1"/>
              <a:t>Correnti</a:t>
            </a:r>
            <a:r>
              <a:rPr lang="en-US" sz="2400" dirty="0"/>
              <a:t> and Lindsay Clare </a:t>
            </a:r>
            <a:r>
              <a:rPr lang="en-US" sz="2400" dirty="0" err="1"/>
              <a:t>Matsumara</a:t>
            </a:r>
            <a:endParaRPr lang="en-US" sz="2400" dirty="0"/>
          </a:p>
          <a:p>
            <a:endParaRPr lang="en-US" sz="2400" dirty="0" smtClean="0"/>
          </a:p>
          <a:p>
            <a:r>
              <a:rPr lang="en-US" sz="2800" dirty="0" smtClean="0"/>
              <a:t>Initial </a:t>
            </a:r>
            <a:r>
              <a:rPr lang="en-US" sz="2800" dirty="0"/>
              <a:t>work	</a:t>
            </a:r>
          </a:p>
          <a:p>
            <a:pPr lvl="1"/>
            <a:r>
              <a:rPr lang="en-US" sz="2400" dirty="0" smtClean="0"/>
              <a:t>Summative writing </a:t>
            </a:r>
            <a:r>
              <a:rPr lang="en-US" sz="2400" dirty="0"/>
              <a:t>assessment via </a:t>
            </a:r>
            <a:r>
              <a:rPr lang="en-US" sz="2400" dirty="0">
                <a:solidFill>
                  <a:srgbClr val="0000FF"/>
                </a:solidFill>
              </a:rPr>
              <a:t>meaningful features </a:t>
            </a:r>
            <a:r>
              <a:rPr lang="en-US" sz="2400" dirty="0"/>
              <a:t>that operationalize the </a:t>
            </a:r>
            <a:r>
              <a:rPr lang="en-US" sz="2400" b="1" i="1" dirty="0"/>
              <a:t>Evidence</a:t>
            </a:r>
            <a:r>
              <a:rPr lang="en-US" sz="2400" b="1" dirty="0"/>
              <a:t> </a:t>
            </a:r>
            <a:r>
              <a:rPr lang="en-US" sz="2400" dirty="0" smtClean="0"/>
              <a:t>and</a:t>
            </a:r>
            <a:r>
              <a:rPr lang="en-US" sz="2400" b="1" dirty="0" smtClean="0"/>
              <a:t> </a:t>
            </a:r>
            <a:r>
              <a:rPr lang="en-US" sz="2400" b="1" i="1" dirty="0" smtClean="0"/>
              <a:t>Organization</a:t>
            </a:r>
            <a:r>
              <a:rPr lang="en-US" sz="2400" b="1" dirty="0" smtClean="0"/>
              <a:t> </a:t>
            </a:r>
            <a:r>
              <a:rPr lang="en-US" sz="2400" dirty="0" smtClean="0"/>
              <a:t>rubrics </a:t>
            </a:r>
            <a:r>
              <a:rPr lang="en-US" sz="2400" dirty="0"/>
              <a:t>of RTA</a:t>
            </a:r>
          </a:p>
          <a:p>
            <a:pPr lvl="1"/>
            <a:endParaRPr lang="en-US" sz="2400" dirty="0"/>
          </a:p>
          <a:p>
            <a:r>
              <a:rPr lang="en-US" sz="2800" dirty="0" smtClean="0"/>
              <a:t>Current work</a:t>
            </a:r>
          </a:p>
          <a:p>
            <a:pPr lvl="1"/>
            <a:r>
              <a:rPr lang="en-US" sz="2400" dirty="0"/>
              <a:t>F</a:t>
            </a:r>
            <a:r>
              <a:rPr lang="en-US" sz="2400" dirty="0" smtClean="0"/>
              <a:t>ormative assessment for students and teachers</a:t>
            </a:r>
          </a:p>
          <a:p>
            <a:pPr marL="457200" lvl="1" indent="0">
              <a:buNone/>
            </a:pPr>
            <a:endParaRPr lang="en-US" sz="2400" dirty="0" smtClean="0"/>
          </a:p>
          <a:p>
            <a:r>
              <a:rPr lang="en-US" sz="2800" dirty="0" smtClean="0">
                <a:solidFill>
                  <a:srgbClr val="0000FF"/>
                </a:solidFill>
              </a:rPr>
              <a:t>Argument mining subtasks</a:t>
            </a:r>
          </a:p>
          <a:p>
            <a:pPr lvl="1"/>
            <a:r>
              <a:rPr lang="en-US" sz="2400" b="1" dirty="0">
                <a:solidFill>
                  <a:srgbClr val="0000FF"/>
                </a:solidFill>
              </a:rPr>
              <a:t>s</a:t>
            </a:r>
            <a:r>
              <a:rPr lang="en-US" sz="2400" b="1" dirty="0" smtClean="0">
                <a:solidFill>
                  <a:srgbClr val="0000FF"/>
                </a:solidFill>
              </a:rPr>
              <a:t>egmentation</a:t>
            </a:r>
            <a:r>
              <a:rPr lang="en-US" sz="2400" dirty="0" smtClean="0">
                <a:solidFill>
                  <a:srgbClr val="0000FF"/>
                </a:solidFill>
              </a:rPr>
              <a:t>: spans of text</a:t>
            </a:r>
          </a:p>
          <a:p>
            <a:pPr lvl="1"/>
            <a:r>
              <a:rPr lang="en-US" sz="2400" b="1" dirty="0" smtClean="0">
                <a:solidFill>
                  <a:srgbClr val="0000FF"/>
                </a:solidFill>
              </a:rPr>
              <a:t>segment classification</a:t>
            </a:r>
            <a:r>
              <a:rPr lang="en-US" sz="2400" dirty="0" smtClean="0">
                <a:solidFill>
                  <a:srgbClr val="0000FF"/>
                </a:solidFill>
              </a:rPr>
              <a:t>: evidence </a:t>
            </a:r>
            <a:r>
              <a:rPr lang="en-US" sz="2400" i="1" dirty="0" smtClean="0">
                <a:solidFill>
                  <a:srgbClr val="0000FF"/>
                </a:solidFill>
              </a:rPr>
              <a:t>from text </a:t>
            </a:r>
            <a:r>
              <a:rPr lang="en-US" sz="2400" dirty="0" smtClean="0">
                <a:solidFill>
                  <a:srgbClr val="0000FF"/>
                </a:solidFill>
              </a:rPr>
              <a:t>(or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19</a:t>
            </a:fld>
            <a:endParaRPr lang="en-US" dirty="0"/>
          </a:p>
        </p:txBody>
      </p:sp>
    </p:spTree>
    <p:extLst>
      <p:ext uri="{BB962C8B-B14F-4D97-AF65-F5344CB8AC3E}">
        <p14:creationId xmlns:p14="http://schemas.microsoft.com/office/powerpoint/2010/main" val="2774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fld id="{EF7854D7-E723-4BFE-B61C-A7D0AAEDC7DE}" type="slidenum">
              <a:rPr lang="en-US" sz="1400">
                <a:solidFill>
                  <a:schemeClr val="tx2"/>
                </a:solidFill>
                <a:latin typeface="Arial" charset="0"/>
              </a:rPr>
              <a:pPr/>
              <a:t>2</a:t>
            </a:fld>
            <a:endParaRPr lang="en-US" sz="1400">
              <a:solidFill>
                <a:schemeClr val="tx2"/>
              </a:solidFill>
              <a:latin typeface="Arial" charset="0"/>
            </a:endParaRPr>
          </a:p>
        </p:txBody>
      </p:sp>
      <p:sp>
        <p:nvSpPr>
          <p:cNvPr id="4101" name="Rectangle 2"/>
          <p:cNvSpPr>
            <a:spLocks noGrp="1" noChangeArrowheads="1"/>
          </p:cNvSpPr>
          <p:nvPr>
            <p:ph type="title"/>
          </p:nvPr>
        </p:nvSpPr>
        <p:spPr>
          <a:xfrm>
            <a:off x="228600" y="971550"/>
            <a:ext cx="8915400" cy="800100"/>
          </a:xfrm>
        </p:spPr>
        <p:txBody>
          <a:bodyPr>
            <a:normAutofit/>
          </a:bodyPr>
          <a:lstStyle/>
          <a:p>
            <a:pPr eaLnBrk="1" hangingPunct="1"/>
            <a:r>
              <a:rPr lang="en-US" dirty="0" smtClean="0"/>
              <a:t>Natural Language Processing (NLP)</a:t>
            </a:r>
            <a:endParaRPr lang="en-US" dirty="0" smtClean="0">
              <a:solidFill>
                <a:schemeClr val="tx1"/>
              </a:solidFill>
            </a:endParaRPr>
          </a:p>
        </p:txBody>
      </p:sp>
      <p:sp>
        <p:nvSpPr>
          <p:cNvPr id="280579" name="Rectangle 3"/>
          <p:cNvSpPr>
            <a:spLocks noGrp="1" noChangeArrowheads="1"/>
          </p:cNvSpPr>
          <p:nvPr>
            <p:ph type="body" idx="1"/>
          </p:nvPr>
        </p:nvSpPr>
        <p:spPr>
          <a:xfrm>
            <a:off x="76200" y="2209801"/>
            <a:ext cx="8915400" cy="3549253"/>
          </a:xfrm>
        </p:spPr>
        <p:txBody>
          <a:bodyPr>
            <a:normAutofit/>
          </a:bodyPr>
          <a:lstStyle/>
          <a:p>
            <a:pPr eaLnBrk="1" hangingPunct="1"/>
            <a:r>
              <a:rPr lang="en-US" dirty="0"/>
              <a:t>G</a:t>
            </a:r>
            <a:r>
              <a:rPr lang="en-US" dirty="0" smtClean="0"/>
              <a:t>etting computers to perform useful and interesting tasks involving </a:t>
            </a:r>
            <a:r>
              <a:rPr lang="en-US" dirty="0" smtClean="0">
                <a:solidFill>
                  <a:srgbClr val="FF0000"/>
                </a:solidFill>
              </a:rPr>
              <a:t>human languages</a:t>
            </a:r>
            <a:r>
              <a:rPr lang="en-US" dirty="0">
                <a:solidFill>
                  <a:srgbClr val="FF0000"/>
                </a:solidFill>
              </a:rPr>
              <a:t> </a:t>
            </a:r>
            <a:endParaRPr lang="en-US" dirty="0" smtClean="0">
              <a:solidFill>
                <a:srgbClr val="FF0000"/>
              </a:solidFill>
            </a:endParaRPr>
          </a:p>
          <a:p>
            <a:pPr lvl="1"/>
            <a:r>
              <a:rPr lang="en-US" dirty="0" smtClean="0"/>
              <a:t>languages such as English, Spanish, Chinese, etc.</a:t>
            </a:r>
          </a:p>
          <a:p>
            <a:pPr lvl="1"/>
            <a:r>
              <a:rPr lang="en-US" dirty="0" smtClean="0"/>
              <a:t>as opposed to computer languages such as Python</a:t>
            </a:r>
          </a:p>
        </p:txBody>
      </p:sp>
    </p:spTree>
    <p:extLst>
      <p:ext uri="{BB962C8B-B14F-4D97-AF65-F5344CB8AC3E}">
        <p14:creationId xmlns:p14="http://schemas.microsoft.com/office/powerpoint/2010/main" val="901954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106305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Evidence Assessment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endParaRPr lang="en-US" sz="2000" dirty="0" smtClean="0">
              <a:ln>
                <a:solidFill>
                  <a:schemeClr val="tx1"/>
                </a:solidFill>
              </a:ln>
            </a:endParaRPr>
          </a:p>
          <a:p>
            <a:pPr marL="0" indent="0">
              <a:buNone/>
            </a:pPr>
            <a:r>
              <a:rPr lang="en-US" sz="2000" b="1" dirty="0" smtClean="0"/>
              <a:t>Summative</a:t>
            </a:r>
            <a:r>
              <a:rPr lang="en-US" sz="2000" dirty="0" smtClean="0"/>
              <a:t>: </a:t>
            </a:r>
            <a:r>
              <a:rPr lang="en-US" sz="2000" b="1" dirty="0" smtClean="0">
                <a:solidFill>
                  <a:srgbClr val="0000FF"/>
                </a:solidFill>
              </a:rPr>
              <a:t>SCORE</a:t>
            </a:r>
            <a:r>
              <a:rPr lang="en-US" sz="2000" b="1" dirty="0">
                <a:solidFill>
                  <a:srgbClr val="0000FF"/>
                </a:solidFill>
              </a:rPr>
              <a:t>=</a:t>
            </a:r>
            <a:r>
              <a:rPr lang="en-US" sz="2000" b="1" dirty="0" smtClean="0">
                <a:solidFill>
                  <a:srgbClr val="0000FF"/>
                </a:solidFill>
              </a:rPr>
              <a:t>4</a:t>
            </a:r>
            <a:endParaRPr lang="en-US" sz="2000" b="1" dirty="0">
              <a:solidFill>
                <a:srgbClr val="0000FF"/>
              </a:solidFill>
            </a:endParaRPr>
          </a:p>
          <a:p>
            <a:pPr marL="0" indent="0">
              <a:buNone/>
            </a:pPr>
            <a:endParaRPr lang="en-US" sz="1800" dirty="0" smtClean="0"/>
          </a:p>
          <a:p>
            <a:pPr marL="0" indent="0">
              <a:buNone/>
            </a:pPr>
            <a:r>
              <a:rPr lang="en-US" sz="1800" dirty="0" smtClean="0"/>
              <a:t>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p>
          <a:p>
            <a:pPr marL="0" indent="0">
              <a:buNone/>
            </a:pPr>
            <a:endParaRPr lang="en-US" sz="1800" dirty="0"/>
          </a:p>
          <a:p>
            <a:pPr marL="0" indent="0">
              <a:buNone/>
            </a:pPr>
            <a:endParaRPr lang="en-US" sz="1600" b="1" dirty="0">
              <a:ln>
                <a:solidFill>
                  <a:schemeClr val="tx1"/>
                </a:solidFill>
              </a:ln>
            </a:endParaRPr>
          </a:p>
          <a:p>
            <a:pPr marL="0" indent="0">
              <a:buNone/>
            </a:pPr>
            <a:r>
              <a:rPr lang="en-US" sz="2000" b="1" dirty="0" smtClean="0"/>
              <a:t>Formative:</a:t>
            </a:r>
            <a:r>
              <a:rPr lang="en-US" sz="2000" b="1" dirty="0" smtClean="0">
                <a:solidFill>
                  <a:srgbClr val="0000FF"/>
                </a:solidFill>
              </a:rPr>
              <a:t> Elaborate:  Give a detailed and clear explanation of how the evidence supports your argument.</a:t>
            </a:r>
            <a:endParaRPr lang="en-US" sz="2000" b="1" dirty="0">
              <a:solidFill>
                <a:srgbClr val="0000FF"/>
              </a:solidFill>
            </a:endParaRPr>
          </a:p>
          <a:p>
            <a:pPr marL="0" indent="0">
              <a:buNone/>
            </a:pPr>
            <a:endParaRPr lang="en-US" sz="1800" dirty="0"/>
          </a:p>
        </p:txBody>
      </p:sp>
    </p:spTree>
    <p:extLst>
      <p:ext uri="{BB962C8B-B14F-4D97-AF65-F5344CB8AC3E}">
        <p14:creationId xmlns:p14="http://schemas.microsoft.com/office/powerpoint/2010/main" val="42761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22</a:t>
            </a:fld>
            <a:endParaRPr lang="en-US"/>
          </a:p>
        </p:txBody>
      </p:sp>
    </p:spTree>
    <p:extLst>
      <p:ext uri="{BB962C8B-B14F-4D97-AF65-F5344CB8AC3E}">
        <p14:creationId xmlns:p14="http://schemas.microsoft.com/office/powerpoint/2010/main" val="984296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23</a:t>
            </a:fld>
            <a:endParaRPr lang="en-US"/>
          </a:p>
        </p:txBody>
      </p:sp>
      <p:sp>
        <p:nvSpPr>
          <p:cNvPr id="7" name="Frame 6"/>
          <p:cNvSpPr/>
          <p:nvPr/>
        </p:nvSpPr>
        <p:spPr>
          <a:xfrm>
            <a:off x="1435100" y="1320800"/>
            <a:ext cx="2235200" cy="26670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4706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err="1"/>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24</a:t>
            </a:fld>
            <a:endParaRPr lang="en-US"/>
          </a:p>
        </p:txBody>
      </p:sp>
      <p:sp>
        <p:nvSpPr>
          <p:cNvPr id="5" name="Frame 4"/>
          <p:cNvSpPr/>
          <p:nvPr/>
        </p:nvSpPr>
        <p:spPr>
          <a:xfrm>
            <a:off x="2857500" y="1708150"/>
            <a:ext cx="3035300" cy="42799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6700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25</a:t>
            </a:fld>
            <a:endParaRPr lang="en-US"/>
          </a:p>
        </p:txBody>
      </p:sp>
      <p:sp>
        <p:nvSpPr>
          <p:cNvPr id="5" name="Frame 4"/>
          <p:cNvSpPr/>
          <p:nvPr/>
        </p:nvSpPr>
        <p:spPr>
          <a:xfrm>
            <a:off x="5102224" y="1708150"/>
            <a:ext cx="2886075" cy="42799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6502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26</a:t>
            </a:fld>
            <a:endParaRPr lang="en-US"/>
          </a:p>
        </p:txBody>
      </p:sp>
      <p:sp>
        <p:nvSpPr>
          <p:cNvPr id="5" name="Frame 4"/>
          <p:cNvSpPr/>
          <p:nvPr/>
        </p:nvSpPr>
        <p:spPr>
          <a:xfrm>
            <a:off x="1600200" y="3378200"/>
            <a:ext cx="1866900" cy="2489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2851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85154"/>
            <a:ext cx="9067800" cy="990600"/>
          </a:xfrm>
        </p:spPr>
        <p:txBody>
          <a:bodyPr>
            <a:normAutofit fontScale="90000"/>
          </a:bodyPr>
          <a:lstStyle/>
          <a:p>
            <a:r>
              <a:rPr lang="en-US" dirty="0"/>
              <a:t>Automated Essay Scoring (AES</a:t>
            </a:r>
            <a:r>
              <a:rPr lang="en-US" dirty="0" smtClean="0"/>
              <a:t>)</a:t>
            </a:r>
            <a:br>
              <a:rPr lang="en-US" dirty="0" smtClean="0"/>
            </a:br>
            <a:r>
              <a:rPr lang="en-US" dirty="0" smtClean="0"/>
              <a:t> </a:t>
            </a:r>
            <a:r>
              <a:rPr lang="en-US" sz="4000" dirty="0" smtClean="0"/>
              <a:t>[</a:t>
            </a:r>
            <a:r>
              <a:rPr lang="en-US" sz="4000" dirty="0" err="1" smtClean="0"/>
              <a:t>Rahimi</a:t>
            </a:r>
            <a:r>
              <a:rPr lang="en-US" sz="4000" dirty="0" smtClean="0"/>
              <a:t>, Litman et al., 2017]</a:t>
            </a:r>
            <a:br>
              <a:rPr lang="en-US" sz="4000" dirty="0" smtClean="0"/>
            </a:br>
            <a:r>
              <a:rPr lang="en-US" sz="4000" dirty="0" smtClean="0"/>
              <a:t>(</a:t>
            </a:r>
            <a:endParaRPr lang="en-US" sz="4000" dirty="0">
              <a:highlight>
                <a:srgbClr val="FFFF00"/>
              </a:highligh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3556"/>
            <a:ext cx="9144000" cy="551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152C7B40-159C-7E47-96B4-7ACD79D9B59E}"/>
              </a:ext>
            </a:extLst>
          </p:cNvPr>
          <p:cNvSpPr>
            <a:spLocks noGrp="1"/>
          </p:cNvSpPr>
          <p:nvPr>
            <p:ph type="sldNum" sz="quarter" idx="12"/>
          </p:nvPr>
        </p:nvSpPr>
        <p:spPr/>
        <p:txBody>
          <a:bodyPr>
            <a:normAutofit/>
          </a:bodyPr>
          <a:lstStyle/>
          <a:p>
            <a:fld id="{CB584516-DE8A-459E-9E1F-8F893ECC2A04}" type="slidenum">
              <a:rPr lang="en-US" smtClean="0"/>
              <a:pPr/>
              <a:t>27</a:t>
            </a:fld>
            <a:endParaRPr lang="en-US"/>
          </a:p>
        </p:txBody>
      </p:sp>
    </p:spTree>
    <p:extLst>
      <p:ext uri="{BB962C8B-B14F-4D97-AF65-F5344CB8AC3E}">
        <p14:creationId xmlns:p14="http://schemas.microsoft.com/office/powerpoint/2010/main" val="2543792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rmAutofit fontScale="90000"/>
          </a:bodyPr>
          <a:lstStyle/>
          <a:p>
            <a:r>
              <a:rPr lang="en-US" dirty="0" smtClean="0"/>
              <a:t>An Alternative Approach</a:t>
            </a:r>
            <a:br>
              <a:rPr lang="en-US" dirty="0" smtClean="0"/>
            </a:br>
            <a:r>
              <a:rPr lang="en-US" sz="4000" dirty="0" smtClean="0"/>
              <a:t>[Zhang &amp; Litman, 2018] </a:t>
            </a:r>
            <a:endParaRPr lang="en-US" sz="4000" dirty="0">
              <a:highlight>
                <a:srgbClr val="FFFF00"/>
              </a:highlight>
            </a:endParaRPr>
          </a:p>
        </p:txBody>
      </p:sp>
      <p:sp>
        <p:nvSpPr>
          <p:cNvPr id="3" name="Content Placeholder 2"/>
          <p:cNvSpPr>
            <a:spLocks noGrp="1"/>
          </p:cNvSpPr>
          <p:nvPr>
            <p:ph sz="quarter" idx="1"/>
          </p:nvPr>
        </p:nvSpPr>
        <p:spPr>
          <a:xfrm>
            <a:off x="304800" y="1600200"/>
            <a:ext cx="8839200" cy="4495800"/>
          </a:xfrm>
        </p:spPr>
        <p:txBody>
          <a:bodyPr>
            <a:normAutofit fontScale="92500" lnSpcReduction="20000"/>
          </a:bodyPr>
          <a:lstStyle/>
          <a:p>
            <a:r>
              <a:rPr lang="en-US" dirty="0" err="1" smtClean="0"/>
              <a:t>eRevise</a:t>
            </a:r>
            <a:r>
              <a:rPr lang="en-US" dirty="0" smtClean="0"/>
              <a:t> uses this rubric</a:t>
            </a:r>
            <a:r>
              <a:rPr lang="en-US" dirty="0"/>
              <a:t>-</a:t>
            </a:r>
            <a:r>
              <a:rPr lang="en-US" dirty="0" smtClean="0"/>
              <a:t>based AES system</a:t>
            </a:r>
            <a:endParaRPr lang="en-US" dirty="0"/>
          </a:p>
          <a:p>
            <a:pPr lvl="1"/>
            <a:r>
              <a:rPr lang="en-US" dirty="0" smtClean="0"/>
              <a:t>Enhanced via </a:t>
            </a:r>
            <a:r>
              <a:rPr lang="en-US" dirty="0"/>
              <a:t>word-</a:t>
            </a:r>
            <a:r>
              <a:rPr lang="en-US" dirty="0" err="1" smtClean="0"/>
              <a:t>embeddings</a:t>
            </a:r>
            <a:r>
              <a:rPr lang="en-US" dirty="0" smtClean="0"/>
              <a:t> [Zhang &amp; Litman, 2017]</a:t>
            </a:r>
            <a:endParaRPr lang="en-US" dirty="0"/>
          </a:p>
          <a:p>
            <a:pPr lvl="1"/>
            <a:r>
              <a:rPr lang="en-US" dirty="0" smtClean="0"/>
              <a:t>Requires </a:t>
            </a:r>
            <a:r>
              <a:rPr lang="en-US" dirty="0"/>
              <a:t>education experts to pre-encode knowledge of the source article</a:t>
            </a:r>
          </a:p>
          <a:p>
            <a:pPr lvl="1"/>
            <a:r>
              <a:rPr lang="en-US" dirty="0"/>
              <a:t>Requires computer science experts to handcraft predictive features for </a:t>
            </a:r>
            <a:r>
              <a:rPr lang="en-US" dirty="0" smtClean="0"/>
              <a:t>AES</a:t>
            </a:r>
          </a:p>
          <a:p>
            <a:r>
              <a:rPr lang="en-US" dirty="0" smtClean="0"/>
              <a:t>We have also developed </a:t>
            </a:r>
            <a:r>
              <a:rPr lang="en-US" dirty="0"/>
              <a:t>a co-attention-based neural network for source-dependent AES </a:t>
            </a:r>
          </a:p>
          <a:p>
            <a:pPr lvl="1"/>
            <a:r>
              <a:rPr lang="en-US" dirty="0"/>
              <a:t>Increases reliability (not sure about validity)</a:t>
            </a:r>
          </a:p>
          <a:p>
            <a:pPr lvl="1"/>
            <a:r>
              <a:rPr lang="en-US" dirty="0"/>
              <a:t>Eliminates human source encoding and feature </a:t>
            </a:r>
            <a:r>
              <a:rPr lang="en-US" dirty="0" smtClean="0"/>
              <a:t>engineering</a:t>
            </a:r>
            <a:endParaRPr lang="en-US" dirty="0"/>
          </a:p>
        </p:txBody>
      </p:sp>
      <p:sp>
        <p:nvSpPr>
          <p:cNvPr id="4" name="Slide Number Placeholder 3">
            <a:extLst>
              <a:ext uri="{FF2B5EF4-FFF2-40B4-BE49-F238E27FC236}">
                <a16:creationId xmlns:a16="http://schemas.microsoft.com/office/drawing/2014/main" xmlns="" id="{4339C9D6-0724-B44F-8D1F-9330A38FDE04}"/>
              </a:ext>
            </a:extLst>
          </p:cNvPr>
          <p:cNvSpPr>
            <a:spLocks noGrp="1"/>
          </p:cNvSpPr>
          <p:nvPr>
            <p:ph type="sldNum" sz="quarter" idx="12"/>
          </p:nvPr>
        </p:nvSpPr>
        <p:spPr/>
        <p:txBody>
          <a:bodyPr>
            <a:normAutofit/>
          </a:bodyPr>
          <a:lstStyle/>
          <a:p>
            <a:fld id="{CB584516-DE8A-459E-9E1F-8F893ECC2A04}" type="slidenum">
              <a:rPr lang="en-US" smtClean="0"/>
              <a:pPr/>
              <a:t>28</a:t>
            </a:fld>
            <a:endParaRPr lang="en-US"/>
          </a:p>
        </p:txBody>
      </p:sp>
    </p:spTree>
    <p:extLst>
      <p:ext uri="{BB962C8B-B14F-4D97-AF65-F5344CB8AC3E}">
        <p14:creationId xmlns:p14="http://schemas.microsoft.com/office/powerpoint/2010/main" val="40534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769" b="769"/>
          <a:stretch>
            <a:fillRect/>
          </a:stretch>
        </p:blipFill>
        <p:spPr>
          <a:xfrm>
            <a:off x="457200" y="174330"/>
            <a:ext cx="8229600" cy="5951833"/>
          </a:xfrm>
        </p:spPr>
      </p:pic>
    </p:spTree>
    <p:extLst>
      <p:ext uri="{BB962C8B-B14F-4D97-AF65-F5344CB8AC3E}">
        <p14:creationId xmlns:p14="http://schemas.microsoft.com/office/powerpoint/2010/main" val="805094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r>
              <a:rPr lang="en-US" sz="1000" dirty="0">
                <a:solidFill>
                  <a:schemeClr val="tx1"/>
                </a:solidFill>
                <a:latin typeface="Arial" charset="0"/>
              </a:rPr>
              <a:t>                                         </a:t>
            </a:r>
            <a:endParaRPr lang="en-US" sz="1400" dirty="0">
              <a:solidFill>
                <a:schemeClr val="tx1"/>
              </a:solidFill>
              <a:latin typeface="Arial" charset="0"/>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2"/>
              </a:solidFill>
              <a:latin typeface="Arial" charset="0"/>
            </a:endParaRPr>
          </a:p>
        </p:txBody>
      </p:sp>
      <p:sp>
        <p:nvSpPr>
          <p:cNvPr id="282626" name="Rectangle 2"/>
          <p:cNvSpPr>
            <a:spLocks noGrp="1" noChangeArrowheads="1"/>
          </p:cNvSpPr>
          <p:nvPr>
            <p:ph type="title"/>
          </p:nvPr>
        </p:nvSpPr>
        <p:spPr/>
        <p:txBody>
          <a:bodyPr/>
          <a:lstStyle/>
          <a:p>
            <a:pPr eaLnBrk="1" hangingPunct="1">
              <a:defRPr/>
            </a:pPr>
            <a:r>
              <a:rPr lang="en-US" dirty="0" smtClean="0"/>
              <a:t>Why is NLP needed?</a:t>
            </a:r>
            <a:endParaRPr lang="en-US" dirty="0" smtClean="0">
              <a:solidFill>
                <a:schemeClr val="tx1"/>
              </a:solidFill>
              <a:effectLst>
                <a:outerShdw blurRad="38100" dist="38100" dir="2700000" algn="tl">
                  <a:srgbClr val="C0C0C0"/>
                </a:outerShdw>
              </a:effectLst>
            </a:endParaRPr>
          </a:p>
        </p:txBody>
      </p:sp>
      <p:sp>
        <p:nvSpPr>
          <p:cNvPr id="282627" name="Rectangle 3"/>
          <p:cNvSpPr>
            <a:spLocks noGrp="1" noChangeArrowheads="1"/>
          </p:cNvSpPr>
          <p:nvPr>
            <p:ph type="body" idx="1"/>
          </p:nvPr>
        </p:nvSpPr>
        <p:spPr>
          <a:xfrm>
            <a:off x="152400" y="2057401"/>
            <a:ext cx="8686800" cy="3343275"/>
          </a:xfrm>
        </p:spPr>
        <p:txBody>
          <a:bodyPr>
            <a:normAutofit/>
          </a:bodyPr>
          <a:lstStyle/>
          <a:p>
            <a:pPr lvl="1">
              <a:defRPr/>
            </a:pPr>
            <a:r>
              <a:rPr lang="en-US" dirty="0" smtClean="0"/>
              <a:t>An</a:t>
            </a:r>
            <a:r>
              <a:rPr lang="en-US" dirty="0" smtClean="0">
                <a:effectLst>
                  <a:outerShdw blurRad="38100" dist="38100" dir="2700000" algn="tl">
                    <a:srgbClr val="C0C0C0"/>
                  </a:outerShdw>
                </a:effectLst>
              </a:rPr>
              <a:t> </a:t>
            </a:r>
            <a:r>
              <a:rPr lang="en-US" dirty="0" smtClean="0"/>
              <a:t>enormous</a:t>
            </a:r>
            <a:r>
              <a:rPr lang="en-US" dirty="0" smtClean="0">
                <a:effectLst>
                  <a:outerShdw blurRad="38100" dist="38100" dir="2700000" algn="tl">
                    <a:srgbClr val="C0C0C0"/>
                  </a:outerShdw>
                </a:effectLst>
              </a:rPr>
              <a:t> amount of </a:t>
            </a:r>
            <a:r>
              <a:rPr lang="en-US" dirty="0" smtClean="0"/>
              <a:t>machine readable text, audio, and video is now available</a:t>
            </a:r>
          </a:p>
          <a:p>
            <a:pPr lvl="1">
              <a:defRPr/>
            </a:pPr>
            <a:endParaRPr lang="en-US" dirty="0" smtClean="0"/>
          </a:p>
          <a:p>
            <a:pPr lvl="1">
              <a:defRPr/>
            </a:pPr>
            <a:r>
              <a:rPr lang="en-US" dirty="0" smtClean="0"/>
              <a:t>Conversational agents such as Siri and Alexa are becoming an important form of human-computer communication</a:t>
            </a:r>
          </a:p>
          <a:p>
            <a:pPr lvl="1">
              <a:defRPr/>
            </a:pPr>
            <a:endParaRPr lang="en-US" dirty="0"/>
          </a:p>
        </p:txBody>
      </p:sp>
    </p:spTree>
    <p:extLst>
      <p:ext uri="{BB962C8B-B14F-4D97-AF65-F5344CB8AC3E}">
        <p14:creationId xmlns:p14="http://schemas.microsoft.com/office/powerpoint/2010/main" val="2426290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blinds(horizontal)">
                                      <p:cBhvr>
                                        <p:cTn id="7" dur="500"/>
                                        <p:tgtEl>
                                          <p:spTgt spid="282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2627">
                                            <p:txEl>
                                              <p:pRg st="2" end="2"/>
                                            </p:txEl>
                                          </p:spTgt>
                                        </p:tgtEl>
                                        <p:attrNameLst>
                                          <p:attrName>style.visibility</p:attrName>
                                        </p:attrNameLst>
                                      </p:cBhvr>
                                      <p:to>
                                        <p:strVal val="visible"/>
                                      </p:to>
                                    </p:set>
                                    <p:animEffect transition="in" filter="box(in)">
                                      <p:cBhvr>
                                        <p:cTn id="12" dur="500"/>
                                        <p:tgtEl>
                                          <p:spTgt spid="282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noChangeArrowheads="1"/>
          </p:cNvSpPr>
          <p:nvPr>
            <p:ph type="title"/>
          </p:nvPr>
        </p:nvSpPr>
        <p:spPr/>
        <p:txBody>
          <a:bodyPr/>
          <a:lstStyle/>
          <a:p>
            <a:r>
              <a:rPr lang="en-US" dirty="0" smtClean="0">
                <a:latin typeface="Georgia" charset="0"/>
              </a:rPr>
              <a:t>Evaluation Data</a:t>
            </a:r>
            <a:endParaRPr lang="en-US" dirty="0">
              <a:latin typeface="Georgia" charset="0"/>
            </a:endParaRPr>
          </a:p>
        </p:txBody>
      </p:sp>
      <p:sp>
        <p:nvSpPr>
          <p:cNvPr id="24578" name="Content Placeholder 2"/>
          <p:cNvSpPr>
            <a:spLocks noGrp="1" noChangeArrowheads="1"/>
          </p:cNvSpPr>
          <p:nvPr>
            <p:ph idx="1"/>
          </p:nvPr>
        </p:nvSpPr>
        <p:spPr>
          <a:xfrm>
            <a:off x="4292600" y="1747735"/>
            <a:ext cx="4381500" cy="4435207"/>
          </a:xfrm>
        </p:spPr>
        <p:txBody>
          <a:bodyPr/>
          <a:lstStyle/>
          <a:p>
            <a:r>
              <a:rPr lang="en-US" sz="1400" b="1" dirty="0">
                <a:latin typeface="Georgia" charset="0"/>
              </a:rPr>
              <a:t>Source Excerpt</a:t>
            </a:r>
          </a:p>
          <a:p>
            <a:pPr marL="457200" lvl="1" indent="0">
              <a:buFontTx/>
              <a:buNone/>
            </a:pPr>
            <a:r>
              <a:rPr lang="en-US" sz="1400" dirty="0">
                <a:latin typeface="Georgia" charset="0"/>
              </a:rPr>
              <a:t>Today, </a:t>
            </a:r>
            <a:r>
              <a:rPr lang="en-US" sz="1400" b="1" dirty="0" err="1">
                <a:latin typeface="Georgia" charset="0"/>
              </a:rPr>
              <a:t>Yala</a:t>
            </a:r>
            <a:r>
              <a:rPr lang="en-US" sz="1400" b="1" dirty="0">
                <a:latin typeface="Georgia" charset="0"/>
              </a:rPr>
              <a:t> Sub-District Hospital has medicine</a:t>
            </a:r>
            <a:r>
              <a:rPr lang="en-US" sz="1400" dirty="0">
                <a:latin typeface="Georgia" charset="0"/>
              </a:rPr>
              <a:t>, </a:t>
            </a:r>
            <a:r>
              <a:rPr lang="en-US" sz="1400" b="1" dirty="0">
                <a:latin typeface="Georgia" charset="0"/>
              </a:rPr>
              <a:t>free of charge</a:t>
            </a:r>
            <a:r>
              <a:rPr lang="en-US" sz="1400" dirty="0">
                <a:latin typeface="Georgia" charset="0"/>
              </a:rPr>
              <a:t>, </a:t>
            </a:r>
            <a:r>
              <a:rPr lang="en-US" sz="1400" b="1" dirty="0">
                <a:latin typeface="Georgia" charset="0"/>
              </a:rPr>
              <a:t>for all of the most common diseases</a:t>
            </a:r>
            <a:r>
              <a:rPr lang="en-US" sz="1400" dirty="0">
                <a:latin typeface="Georgia" charset="0"/>
              </a:rPr>
              <a:t>. </a:t>
            </a:r>
            <a:r>
              <a:rPr lang="en-US" sz="1400" b="1" dirty="0">
                <a:latin typeface="Georgia" charset="0"/>
              </a:rPr>
              <a:t>Water is connected to the hospital</a:t>
            </a:r>
            <a:r>
              <a:rPr lang="en-US" sz="1400" dirty="0">
                <a:latin typeface="Georgia" charset="0"/>
              </a:rPr>
              <a:t>, which also has a </a:t>
            </a:r>
            <a:r>
              <a:rPr lang="en-US" sz="1400" b="1" dirty="0">
                <a:latin typeface="Georgia" charset="0"/>
              </a:rPr>
              <a:t>generator for electricity</a:t>
            </a:r>
            <a:r>
              <a:rPr lang="en-US" sz="1400" dirty="0">
                <a:latin typeface="Georgia" charset="0"/>
              </a:rPr>
              <a:t>. </a:t>
            </a:r>
            <a:r>
              <a:rPr lang="en-US" sz="1400" b="1" dirty="0">
                <a:latin typeface="Georgia" charset="0"/>
              </a:rPr>
              <a:t>Bed nets are used </a:t>
            </a:r>
            <a:r>
              <a:rPr lang="en-US" sz="1400" dirty="0">
                <a:latin typeface="Georgia" charset="0"/>
              </a:rPr>
              <a:t>in every sleeping site in </a:t>
            </a:r>
            <a:r>
              <a:rPr lang="en-US" sz="1400" dirty="0" err="1">
                <a:latin typeface="Georgia" charset="0"/>
              </a:rPr>
              <a:t>Sauri</a:t>
            </a:r>
            <a:r>
              <a:rPr lang="en-US" sz="1400" dirty="0">
                <a:latin typeface="Georgia" charset="0"/>
              </a:rPr>
              <a:t>..</a:t>
            </a:r>
            <a:r>
              <a:rPr lang="en-US" sz="1400" dirty="0" smtClean="0">
                <a:latin typeface="Georgia" charset="0"/>
              </a:rPr>
              <a:t>.</a:t>
            </a:r>
          </a:p>
          <a:p>
            <a:pPr marL="457200" lvl="1" indent="0">
              <a:buFontTx/>
              <a:buNone/>
            </a:pPr>
            <a:endParaRPr lang="en-US" sz="1400" dirty="0">
              <a:latin typeface="Georgia" charset="0"/>
            </a:endParaRPr>
          </a:p>
          <a:p>
            <a:pPr marL="457200" lvl="1" indent="0">
              <a:buFontTx/>
              <a:buNone/>
            </a:pPr>
            <a:endParaRPr lang="en-US" sz="1400" dirty="0">
              <a:latin typeface="Georgia" charset="0"/>
            </a:endParaRPr>
          </a:p>
          <a:p>
            <a:r>
              <a:rPr lang="en-US" sz="1400" b="1" dirty="0">
                <a:latin typeface="Georgia" charset="0"/>
              </a:rPr>
              <a:t>Essay Prompt</a:t>
            </a:r>
          </a:p>
          <a:p>
            <a:pPr marL="457200" lvl="1" indent="0">
              <a:buFontTx/>
              <a:buNone/>
            </a:pPr>
            <a:r>
              <a:rPr lang="en-US" sz="1400" dirty="0">
                <a:latin typeface="Georgia" charset="0"/>
              </a:rPr>
              <a:t>The author provided one specific example of how the quality of life can be improved by the Millennium Villages Project in </a:t>
            </a:r>
            <a:r>
              <a:rPr lang="en-US" sz="1400" dirty="0" err="1">
                <a:latin typeface="Georgia" charset="0"/>
              </a:rPr>
              <a:t>Sauri</a:t>
            </a:r>
            <a:r>
              <a:rPr lang="en-US" sz="1400" dirty="0">
                <a:latin typeface="Georgia" charset="0"/>
              </a:rPr>
              <a:t>, Kenya. Based on the article, did the author provide a convincing argument that winning the fight against poverty is achievable in our lifetime? Explain why or why not with 3-4 examples from the text to support your answer.</a:t>
            </a:r>
          </a:p>
        </p:txBody>
      </p:sp>
      <p:sp>
        <p:nvSpPr>
          <p:cNvPr id="2457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2B5E"/>
                </a:solidFill>
                <a:latin typeface="Georgia" charset="0"/>
                <a:ea typeface="ＭＳ Ｐゴシック" charset="0"/>
              </a:defRPr>
            </a:lvl1pPr>
            <a:lvl2pPr>
              <a:defRPr sz="2800">
                <a:solidFill>
                  <a:srgbClr val="002B5E"/>
                </a:solidFill>
                <a:latin typeface="Georgia" charset="0"/>
                <a:ea typeface="ＭＳ Ｐゴシック" charset="0"/>
              </a:defRPr>
            </a:lvl2pPr>
            <a:lvl3pPr>
              <a:defRPr sz="2400">
                <a:solidFill>
                  <a:srgbClr val="002B5E"/>
                </a:solidFill>
                <a:latin typeface="Georgia" charset="0"/>
                <a:ea typeface="ＭＳ Ｐゴシック" charset="0"/>
              </a:defRPr>
            </a:lvl3pPr>
            <a:lvl4pPr>
              <a:defRPr sz="2000">
                <a:solidFill>
                  <a:srgbClr val="002B5E"/>
                </a:solidFill>
                <a:latin typeface="Georgia" charset="0"/>
                <a:ea typeface="ＭＳ Ｐゴシック" charset="0"/>
              </a:defRPr>
            </a:lvl4pPr>
            <a:lvl5pPr>
              <a:defRPr sz="2000">
                <a:solidFill>
                  <a:srgbClr val="002B5E"/>
                </a:solidFill>
                <a:latin typeface="Georgia" charset="0"/>
                <a:ea typeface="ＭＳ Ｐゴシック" charset="0"/>
              </a:defRPr>
            </a:lvl5pPr>
            <a:lvl6pPr eaLnBrk="0" hangingPunct="0">
              <a:spcAft>
                <a:spcPts val="1200"/>
              </a:spcAft>
              <a:buClr>
                <a:srgbClr val="000000"/>
              </a:buClr>
              <a:defRPr sz="2000">
                <a:solidFill>
                  <a:srgbClr val="002B5E"/>
                </a:solidFill>
                <a:latin typeface="Georgia" charset="0"/>
                <a:ea typeface="ＭＳ Ｐゴシック" charset="0"/>
              </a:defRPr>
            </a:lvl6pPr>
            <a:lvl7pPr eaLnBrk="0" hangingPunct="0">
              <a:spcAft>
                <a:spcPts val="1200"/>
              </a:spcAft>
              <a:buClr>
                <a:srgbClr val="000000"/>
              </a:buClr>
              <a:defRPr sz="2000">
                <a:solidFill>
                  <a:srgbClr val="002B5E"/>
                </a:solidFill>
                <a:latin typeface="Georgia" charset="0"/>
                <a:ea typeface="ＭＳ Ｐゴシック" charset="0"/>
              </a:defRPr>
            </a:lvl7pPr>
            <a:lvl8pPr eaLnBrk="0" hangingPunct="0">
              <a:spcAft>
                <a:spcPts val="1200"/>
              </a:spcAft>
              <a:buClr>
                <a:srgbClr val="000000"/>
              </a:buClr>
              <a:defRPr sz="2000">
                <a:solidFill>
                  <a:srgbClr val="002B5E"/>
                </a:solidFill>
                <a:latin typeface="Georgia" charset="0"/>
                <a:ea typeface="ＭＳ Ｐゴシック" charset="0"/>
              </a:defRPr>
            </a:lvl8pPr>
            <a:lvl9pPr eaLnBrk="0" hangingPunct="0">
              <a:spcAft>
                <a:spcPts val="1200"/>
              </a:spcAft>
              <a:buClr>
                <a:srgbClr val="000000"/>
              </a:buClr>
              <a:defRPr sz="2000">
                <a:solidFill>
                  <a:srgbClr val="002B5E"/>
                </a:solidFill>
                <a:latin typeface="Georgia" charset="0"/>
                <a:ea typeface="ＭＳ Ｐゴシック" charset="0"/>
              </a:defRPr>
            </a:lvl9pPr>
          </a:lstStyle>
          <a:p>
            <a:fld id="{F7F4C114-CEA9-D443-8037-05C2B73CF5BC}" type="slidenum">
              <a:rPr lang="en-US" sz="2400">
                <a:solidFill>
                  <a:schemeClr val="tx1"/>
                </a:solidFill>
                <a:latin typeface="Arial" charset="0"/>
              </a:rPr>
              <a:pPr/>
              <a:t>30</a:t>
            </a:fld>
            <a:endParaRPr lang="en-US" sz="2400">
              <a:solidFill>
                <a:schemeClr val="tx1"/>
              </a:solidFill>
              <a:latin typeface="Arial" charset="0"/>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36756"/>
            <a:ext cx="3609974"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F3F320F8-42A6-984E-844F-C09F04A7DED9}"/>
              </a:ext>
            </a:extLst>
          </p:cNvPr>
          <p:cNvSpPr txBox="1"/>
          <p:nvPr/>
        </p:nvSpPr>
        <p:spPr>
          <a:xfrm>
            <a:off x="628650" y="4699000"/>
            <a:ext cx="3224213" cy="1600200"/>
          </a:xfrm>
          <a:prstGeom prst="rect">
            <a:avLst/>
          </a:prstGeom>
          <a:noFill/>
        </p:spPr>
        <p:txBody>
          <a:bodyPr wrap="none">
            <a:spAutoFit/>
          </a:bodyPr>
          <a:lstStyle/>
          <a:p>
            <a:pPr>
              <a:defRPr/>
            </a:pPr>
            <a:r>
              <a:rPr lang="en-US" sz="1400" b="1" dirty="0">
                <a:solidFill>
                  <a:srgbClr val="002653"/>
                </a:solidFill>
                <a:latin typeface="+mn-lt"/>
                <a:ea typeface="ＭＳ Ｐゴシック" panose="020B0600070205080204" pitchFamily="34" charset="-128"/>
                <a:cs typeface="+mn-cs"/>
              </a:rPr>
              <a:t>Evidence List:</a:t>
            </a:r>
          </a:p>
          <a:p>
            <a:pPr>
              <a:defRPr/>
            </a:pPr>
            <a:r>
              <a:rPr lang="en-US" sz="1400" dirty="0" err="1">
                <a:solidFill>
                  <a:srgbClr val="002653"/>
                </a:solidFill>
                <a:latin typeface="+mn-lt"/>
                <a:ea typeface="ＭＳ Ｐゴシック" panose="020B0600070205080204" pitchFamily="34" charset="-128"/>
                <a:cs typeface="+mn-cs"/>
              </a:rPr>
              <a:t>Yala</a:t>
            </a:r>
            <a:r>
              <a:rPr lang="en-US" sz="1400" dirty="0">
                <a:solidFill>
                  <a:srgbClr val="002653"/>
                </a:solidFill>
                <a:latin typeface="+mn-lt"/>
                <a:ea typeface="ＭＳ Ｐゴシック" panose="020B0600070205080204" pitchFamily="34" charset="-128"/>
                <a:cs typeface="+mn-cs"/>
              </a:rPr>
              <a:t> sub district hospital has medicine</a:t>
            </a:r>
          </a:p>
          <a:p>
            <a:pPr>
              <a:defRPr/>
            </a:pPr>
            <a:r>
              <a:rPr lang="en-US" sz="1400" dirty="0">
                <a:solidFill>
                  <a:srgbClr val="002653"/>
                </a:solidFill>
                <a:latin typeface="+mn-lt"/>
                <a:ea typeface="ＭＳ Ｐゴシック" panose="020B0600070205080204" pitchFamily="34" charset="-128"/>
                <a:cs typeface="+mn-cs"/>
              </a:rPr>
              <a:t>medicine free charge</a:t>
            </a:r>
          </a:p>
          <a:p>
            <a:pPr>
              <a:defRPr/>
            </a:pPr>
            <a:r>
              <a:rPr lang="en-US" sz="1400" dirty="0">
                <a:solidFill>
                  <a:srgbClr val="002653"/>
                </a:solidFill>
                <a:latin typeface="+mn-lt"/>
                <a:ea typeface="ＭＳ Ｐゴシック" panose="020B0600070205080204" pitchFamily="34" charset="-128"/>
                <a:cs typeface="+mn-cs"/>
              </a:rPr>
              <a:t>medicine most common diseases</a:t>
            </a:r>
          </a:p>
          <a:p>
            <a:pPr>
              <a:defRPr/>
            </a:pPr>
            <a:r>
              <a:rPr lang="en-US" sz="1400" dirty="0">
                <a:solidFill>
                  <a:srgbClr val="002653"/>
                </a:solidFill>
                <a:latin typeface="+mn-lt"/>
                <a:ea typeface="ＭＳ Ｐゴシック" panose="020B0600070205080204" pitchFamily="34" charset="-128"/>
                <a:cs typeface="+mn-cs"/>
              </a:rPr>
              <a:t>water connected hospital</a:t>
            </a:r>
          </a:p>
          <a:p>
            <a:pPr>
              <a:defRPr/>
            </a:pPr>
            <a:r>
              <a:rPr lang="en-US" sz="1400" dirty="0">
                <a:solidFill>
                  <a:srgbClr val="002653"/>
                </a:solidFill>
                <a:latin typeface="+mn-lt"/>
                <a:ea typeface="ＭＳ Ｐゴシック" panose="020B0600070205080204" pitchFamily="34" charset="-128"/>
                <a:cs typeface="+mn-cs"/>
              </a:rPr>
              <a:t>hospital generator electricity</a:t>
            </a:r>
          </a:p>
          <a:p>
            <a:pPr>
              <a:defRPr/>
            </a:pPr>
            <a:r>
              <a:rPr lang="en-US" sz="1400" dirty="0">
                <a:solidFill>
                  <a:srgbClr val="002653"/>
                </a:solidFill>
                <a:latin typeface="+mn-lt"/>
                <a:ea typeface="ＭＳ Ｐゴシック" panose="020B0600070205080204" pitchFamily="34" charset="-128"/>
                <a:cs typeface="+mn-cs"/>
              </a:rPr>
              <a:t>bed nets used every sleeping site</a:t>
            </a:r>
          </a:p>
        </p:txBody>
      </p:sp>
    </p:spTree>
    <p:extLst>
      <p:ext uri="{BB962C8B-B14F-4D97-AF65-F5344CB8AC3E}">
        <p14:creationId xmlns:p14="http://schemas.microsoft.com/office/powerpoint/2010/main" val="2347856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p:txBody>
          <a:bodyPr/>
          <a:lstStyle/>
          <a:p>
            <a:r>
              <a:rPr lang="en-US" dirty="0" smtClean="0">
                <a:latin typeface="Georgia" charset="0"/>
              </a:rPr>
              <a:t>Results</a:t>
            </a:r>
            <a:endParaRPr lang="en-US" dirty="0">
              <a:latin typeface="Georgia" charset="0"/>
            </a:endParaRPr>
          </a:p>
        </p:txBody>
      </p:sp>
      <p:sp>
        <p:nvSpPr>
          <p:cNvPr id="28674" name="Content Placeholder 2"/>
          <p:cNvSpPr>
            <a:spLocks noGrp="1" noChangeArrowheads="1"/>
          </p:cNvSpPr>
          <p:nvPr>
            <p:ph idx="1"/>
          </p:nvPr>
        </p:nvSpPr>
        <p:spPr/>
        <p:txBody>
          <a:bodyPr>
            <a:normAutofit/>
          </a:bodyPr>
          <a:lstStyle/>
          <a:p>
            <a:r>
              <a:rPr lang="en-US" dirty="0" smtClean="0"/>
              <a:t>CO-ATTN  significantly increases Quadratic Weighted Kappa of </a:t>
            </a:r>
            <a:r>
              <a:rPr lang="en-US" dirty="0" err="1" smtClean="0"/>
              <a:t>eRevise</a:t>
            </a:r>
            <a:r>
              <a:rPr lang="en-US" dirty="0" smtClean="0"/>
              <a:t> AES</a:t>
            </a:r>
            <a:endParaRPr lang="en-US" dirty="0"/>
          </a:p>
        </p:txBody>
      </p:sp>
      <p:sp>
        <p:nvSpPr>
          <p:cNvPr id="2867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2B5E"/>
                </a:solidFill>
                <a:latin typeface="Georgia" charset="0"/>
                <a:ea typeface="ＭＳ Ｐゴシック" charset="0"/>
              </a:defRPr>
            </a:lvl1pPr>
            <a:lvl2pPr>
              <a:defRPr sz="2800">
                <a:solidFill>
                  <a:srgbClr val="002B5E"/>
                </a:solidFill>
                <a:latin typeface="Georgia" charset="0"/>
                <a:ea typeface="ＭＳ Ｐゴシック" charset="0"/>
              </a:defRPr>
            </a:lvl2pPr>
            <a:lvl3pPr>
              <a:defRPr sz="2400">
                <a:solidFill>
                  <a:srgbClr val="002B5E"/>
                </a:solidFill>
                <a:latin typeface="Georgia" charset="0"/>
                <a:ea typeface="ＭＳ Ｐゴシック" charset="0"/>
              </a:defRPr>
            </a:lvl3pPr>
            <a:lvl4pPr>
              <a:defRPr sz="2000">
                <a:solidFill>
                  <a:srgbClr val="002B5E"/>
                </a:solidFill>
                <a:latin typeface="Georgia" charset="0"/>
                <a:ea typeface="ＭＳ Ｐゴシック" charset="0"/>
              </a:defRPr>
            </a:lvl4pPr>
            <a:lvl5pPr>
              <a:defRPr sz="2000">
                <a:solidFill>
                  <a:srgbClr val="002B5E"/>
                </a:solidFill>
                <a:latin typeface="Georgia" charset="0"/>
                <a:ea typeface="ＭＳ Ｐゴシック" charset="0"/>
              </a:defRPr>
            </a:lvl5pPr>
            <a:lvl6pPr eaLnBrk="0" hangingPunct="0">
              <a:spcAft>
                <a:spcPts val="1200"/>
              </a:spcAft>
              <a:buClr>
                <a:srgbClr val="000000"/>
              </a:buClr>
              <a:defRPr sz="2000">
                <a:solidFill>
                  <a:srgbClr val="002B5E"/>
                </a:solidFill>
                <a:latin typeface="Georgia" charset="0"/>
                <a:ea typeface="ＭＳ Ｐゴシック" charset="0"/>
              </a:defRPr>
            </a:lvl6pPr>
            <a:lvl7pPr eaLnBrk="0" hangingPunct="0">
              <a:spcAft>
                <a:spcPts val="1200"/>
              </a:spcAft>
              <a:buClr>
                <a:srgbClr val="000000"/>
              </a:buClr>
              <a:defRPr sz="2000">
                <a:solidFill>
                  <a:srgbClr val="002B5E"/>
                </a:solidFill>
                <a:latin typeface="Georgia" charset="0"/>
                <a:ea typeface="ＭＳ Ｐゴシック" charset="0"/>
              </a:defRPr>
            </a:lvl7pPr>
            <a:lvl8pPr eaLnBrk="0" hangingPunct="0">
              <a:spcAft>
                <a:spcPts val="1200"/>
              </a:spcAft>
              <a:buClr>
                <a:srgbClr val="000000"/>
              </a:buClr>
              <a:defRPr sz="2000">
                <a:solidFill>
                  <a:srgbClr val="002B5E"/>
                </a:solidFill>
                <a:latin typeface="Georgia" charset="0"/>
                <a:ea typeface="ＭＳ Ｐゴシック" charset="0"/>
              </a:defRPr>
            </a:lvl8pPr>
            <a:lvl9pPr eaLnBrk="0" hangingPunct="0">
              <a:spcAft>
                <a:spcPts val="1200"/>
              </a:spcAft>
              <a:buClr>
                <a:srgbClr val="000000"/>
              </a:buClr>
              <a:defRPr sz="2000">
                <a:solidFill>
                  <a:srgbClr val="002B5E"/>
                </a:solidFill>
                <a:latin typeface="Georgia" charset="0"/>
                <a:ea typeface="ＭＳ Ｐゴシック" charset="0"/>
              </a:defRPr>
            </a:lvl9pPr>
          </a:lstStyle>
          <a:p>
            <a:fld id="{35D4BDC1-03D2-E240-8922-44BE82FC8D0D}" type="slidenum">
              <a:rPr lang="en-US" sz="2400">
                <a:solidFill>
                  <a:schemeClr val="tx1"/>
                </a:solidFill>
                <a:latin typeface="Arial" charset="0"/>
              </a:rPr>
              <a:pPr/>
              <a:t>31</a:t>
            </a:fld>
            <a:endParaRPr lang="en-US" sz="2400">
              <a:solidFill>
                <a:schemeClr val="tx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1024983"/>
              </p:ext>
            </p:extLst>
          </p:nvPr>
        </p:nvGraphicFramePr>
        <p:xfrm>
          <a:off x="1305368" y="3883506"/>
          <a:ext cx="6096000" cy="137160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endParaRPr lang="en-US" sz="2400" dirty="0"/>
                    </a:p>
                  </a:txBody>
                  <a:tcPr/>
                </a:tc>
                <a:tc>
                  <a:txBody>
                    <a:bodyPr/>
                    <a:lstStyle/>
                    <a:p>
                      <a:r>
                        <a:rPr lang="en-US" sz="2400" dirty="0" err="1" smtClean="0"/>
                        <a:t>eRevise</a:t>
                      </a:r>
                      <a:endParaRPr lang="en-US" sz="2400" dirty="0"/>
                    </a:p>
                  </a:txBody>
                  <a:tcPr/>
                </a:tc>
                <a:tc>
                  <a:txBody>
                    <a:bodyPr/>
                    <a:lstStyle/>
                    <a:p>
                      <a:r>
                        <a:rPr lang="en-US" sz="2400" dirty="0" smtClean="0">
                          <a:solidFill>
                            <a:schemeClr val="bg1">
                              <a:lumMod val="75000"/>
                            </a:schemeClr>
                          </a:solidFill>
                        </a:rPr>
                        <a:t>SELF-ATTN</a:t>
                      </a:r>
                      <a:endParaRPr lang="en-US" sz="2400" dirty="0">
                        <a:solidFill>
                          <a:schemeClr val="bg1">
                            <a:lumMod val="75000"/>
                          </a:schemeClr>
                        </a:solidFill>
                      </a:endParaRPr>
                    </a:p>
                  </a:txBody>
                  <a:tcPr/>
                </a:tc>
                <a:tc>
                  <a:txBody>
                    <a:bodyPr/>
                    <a:lstStyle/>
                    <a:p>
                      <a:r>
                        <a:rPr lang="en-US" sz="2400" dirty="0" smtClean="0"/>
                        <a:t>CO-ATTN</a:t>
                      </a:r>
                      <a:endParaRPr lang="en-US" sz="2400" dirty="0"/>
                    </a:p>
                  </a:txBody>
                  <a:tcPr/>
                </a:tc>
              </a:tr>
              <a:tr h="370840">
                <a:tc>
                  <a:txBody>
                    <a:bodyPr/>
                    <a:lstStyle/>
                    <a:p>
                      <a:r>
                        <a:rPr lang="en-US" sz="2400" dirty="0" smtClean="0"/>
                        <a:t>MVP</a:t>
                      </a:r>
                      <a:endParaRPr lang="en-US" sz="2400" dirty="0"/>
                    </a:p>
                  </a:txBody>
                  <a:tcPr/>
                </a:tc>
                <a:tc>
                  <a:txBody>
                    <a:bodyPr/>
                    <a:lstStyle/>
                    <a:p>
                      <a:r>
                        <a:rPr lang="en-US" sz="2400" dirty="0" smtClean="0"/>
                        <a:t>.653</a:t>
                      </a:r>
                      <a:endParaRPr lang="en-US" sz="2400" dirty="0"/>
                    </a:p>
                  </a:txBody>
                  <a:tcPr/>
                </a:tc>
                <a:tc>
                  <a:txBody>
                    <a:bodyPr/>
                    <a:lstStyle/>
                    <a:p>
                      <a:r>
                        <a:rPr lang="en-US" sz="2400" dirty="0" smtClean="0">
                          <a:solidFill>
                            <a:schemeClr val="bg1">
                              <a:lumMod val="75000"/>
                            </a:schemeClr>
                          </a:solidFill>
                        </a:rPr>
                        <a:t>.701</a:t>
                      </a:r>
                      <a:endParaRPr lang="en-US" sz="2400" dirty="0">
                        <a:solidFill>
                          <a:schemeClr val="bg1">
                            <a:lumMod val="75000"/>
                          </a:schemeClr>
                        </a:solidFill>
                      </a:endParaRPr>
                    </a:p>
                  </a:txBody>
                  <a:tcPr/>
                </a:tc>
                <a:tc>
                  <a:txBody>
                    <a:bodyPr/>
                    <a:lstStyle/>
                    <a:p>
                      <a:r>
                        <a:rPr lang="en-US" sz="2400" dirty="0" smtClean="0">
                          <a:solidFill>
                            <a:srgbClr val="FF0000"/>
                          </a:solidFill>
                        </a:rPr>
                        <a:t>.718</a:t>
                      </a:r>
                      <a:endParaRPr lang="en-US" sz="2400" dirty="0">
                        <a:solidFill>
                          <a:srgbClr val="FF0000"/>
                        </a:solidFill>
                      </a:endParaRPr>
                    </a:p>
                  </a:txBody>
                  <a:tcPr/>
                </a:tc>
              </a:tr>
              <a:tr h="370840">
                <a:tc>
                  <a:txBody>
                    <a:bodyPr/>
                    <a:lstStyle/>
                    <a:p>
                      <a:r>
                        <a:rPr lang="en-US" sz="2400" dirty="0" smtClean="0"/>
                        <a:t>Space</a:t>
                      </a:r>
                      <a:endParaRPr lang="en-US" sz="2400" dirty="0"/>
                    </a:p>
                  </a:txBody>
                  <a:tcPr/>
                </a:tc>
                <a:tc>
                  <a:txBody>
                    <a:bodyPr/>
                    <a:lstStyle/>
                    <a:p>
                      <a:r>
                        <a:rPr lang="en-US" sz="2400" dirty="0" smtClean="0"/>
                        <a:t>.632</a:t>
                      </a:r>
                      <a:endParaRPr lang="en-US" sz="2400" dirty="0"/>
                    </a:p>
                  </a:txBody>
                  <a:tcPr/>
                </a:tc>
                <a:tc>
                  <a:txBody>
                    <a:bodyPr/>
                    <a:lstStyle/>
                    <a:p>
                      <a:r>
                        <a:rPr lang="en-US" sz="2400" dirty="0" smtClean="0">
                          <a:solidFill>
                            <a:schemeClr val="bg1">
                              <a:lumMod val="75000"/>
                            </a:schemeClr>
                          </a:solidFill>
                        </a:rPr>
                        <a:t>.690</a:t>
                      </a:r>
                      <a:endParaRPr lang="en-US" sz="2400" dirty="0">
                        <a:solidFill>
                          <a:schemeClr val="bg1">
                            <a:lumMod val="75000"/>
                          </a:schemeClr>
                        </a:solidFill>
                      </a:endParaRPr>
                    </a:p>
                  </a:txBody>
                  <a:tcPr/>
                </a:tc>
                <a:tc>
                  <a:txBody>
                    <a:bodyPr/>
                    <a:lstStyle/>
                    <a:p>
                      <a:r>
                        <a:rPr lang="en-US" sz="2400" dirty="0" smtClean="0">
                          <a:solidFill>
                            <a:srgbClr val="FF0000"/>
                          </a:solidFill>
                        </a:rPr>
                        <a:t>.702</a:t>
                      </a:r>
                      <a:endParaRPr lang="en-US" sz="2400" dirty="0">
                        <a:solidFill>
                          <a:srgbClr val="FF0000"/>
                        </a:solidFill>
                      </a:endParaRPr>
                    </a:p>
                  </a:txBody>
                  <a:tcPr/>
                </a:tc>
              </a:tr>
            </a:tbl>
          </a:graphicData>
        </a:graphic>
      </p:graphicFrame>
    </p:spTree>
    <p:extLst>
      <p:ext uri="{BB962C8B-B14F-4D97-AF65-F5344CB8AC3E}">
        <p14:creationId xmlns:p14="http://schemas.microsoft.com/office/powerpoint/2010/main" val="1761131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p:txBody>
          <a:bodyPr/>
          <a:lstStyle/>
          <a:p>
            <a:r>
              <a:rPr lang="en-US" dirty="0" smtClean="0">
                <a:latin typeface="Georgia" charset="0"/>
              </a:rPr>
              <a:t>Results</a:t>
            </a:r>
            <a:endParaRPr lang="en-US" dirty="0">
              <a:latin typeface="Georgia" charset="0"/>
            </a:endParaRPr>
          </a:p>
        </p:txBody>
      </p:sp>
      <p:sp>
        <p:nvSpPr>
          <p:cNvPr id="28674" name="Content Placeholder 2"/>
          <p:cNvSpPr>
            <a:spLocks noGrp="1" noChangeArrowheads="1"/>
          </p:cNvSpPr>
          <p:nvPr>
            <p:ph idx="1"/>
          </p:nvPr>
        </p:nvSpPr>
        <p:spPr/>
        <p:txBody>
          <a:bodyPr>
            <a:normAutofit/>
          </a:bodyPr>
          <a:lstStyle/>
          <a:p>
            <a:r>
              <a:rPr lang="en-US" dirty="0" smtClean="0"/>
              <a:t>CO-ATTN  significantly increases Quadratic Weighted Kappa of </a:t>
            </a:r>
            <a:r>
              <a:rPr lang="en-US" dirty="0" err="1" smtClean="0"/>
              <a:t>eRevise</a:t>
            </a:r>
            <a:r>
              <a:rPr lang="en-US" dirty="0" smtClean="0"/>
              <a:t> AES</a:t>
            </a:r>
          </a:p>
          <a:p>
            <a:pPr lvl="1"/>
            <a:r>
              <a:rPr lang="en-US" i="1" dirty="0" smtClean="0"/>
              <a:t>Also improves neural baseline, and for </a:t>
            </a:r>
            <a:r>
              <a:rPr lang="en-US" i="1" dirty="0" err="1" smtClean="0"/>
              <a:t>Kaggle</a:t>
            </a:r>
            <a:r>
              <a:rPr lang="en-US" i="1" dirty="0" smtClean="0"/>
              <a:t> data</a:t>
            </a:r>
            <a:endParaRPr lang="en-US" i="1" dirty="0"/>
          </a:p>
        </p:txBody>
      </p:sp>
      <p:sp>
        <p:nvSpPr>
          <p:cNvPr id="2867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2B5E"/>
                </a:solidFill>
                <a:latin typeface="Georgia" charset="0"/>
                <a:ea typeface="ＭＳ Ｐゴシック" charset="0"/>
              </a:defRPr>
            </a:lvl1pPr>
            <a:lvl2pPr>
              <a:defRPr sz="2800">
                <a:solidFill>
                  <a:srgbClr val="002B5E"/>
                </a:solidFill>
                <a:latin typeface="Georgia" charset="0"/>
                <a:ea typeface="ＭＳ Ｐゴシック" charset="0"/>
              </a:defRPr>
            </a:lvl2pPr>
            <a:lvl3pPr>
              <a:defRPr sz="2400">
                <a:solidFill>
                  <a:srgbClr val="002B5E"/>
                </a:solidFill>
                <a:latin typeface="Georgia" charset="0"/>
                <a:ea typeface="ＭＳ Ｐゴシック" charset="0"/>
              </a:defRPr>
            </a:lvl3pPr>
            <a:lvl4pPr>
              <a:defRPr sz="2000">
                <a:solidFill>
                  <a:srgbClr val="002B5E"/>
                </a:solidFill>
                <a:latin typeface="Georgia" charset="0"/>
                <a:ea typeface="ＭＳ Ｐゴシック" charset="0"/>
              </a:defRPr>
            </a:lvl4pPr>
            <a:lvl5pPr>
              <a:defRPr sz="2000">
                <a:solidFill>
                  <a:srgbClr val="002B5E"/>
                </a:solidFill>
                <a:latin typeface="Georgia" charset="0"/>
                <a:ea typeface="ＭＳ Ｐゴシック" charset="0"/>
              </a:defRPr>
            </a:lvl5pPr>
            <a:lvl6pPr eaLnBrk="0" hangingPunct="0">
              <a:spcAft>
                <a:spcPts val="1200"/>
              </a:spcAft>
              <a:buClr>
                <a:srgbClr val="000000"/>
              </a:buClr>
              <a:defRPr sz="2000">
                <a:solidFill>
                  <a:srgbClr val="002B5E"/>
                </a:solidFill>
                <a:latin typeface="Georgia" charset="0"/>
                <a:ea typeface="ＭＳ Ｐゴシック" charset="0"/>
              </a:defRPr>
            </a:lvl6pPr>
            <a:lvl7pPr eaLnBrk="0" hangingPunct="0">
              <a:spcAft>
                <a:spcPts val="1200"/>
              </a:spcAft>
              <a:buClr>
                <a:srgbClr val="000000"/>
              </a:buClr>
              <a:defRPr sz="2000">
                <a:solidFill>
                  <a:srgbClr val="002B5E"/>
                </a:solidFill>
                <a:latin typeface="Georgia" charset="0"/>
                <a:ea typeface="ＭＳ Ｐゴシック" charset="0"/>
              </a:defRPr>
            </a:lvl7pPr>
            <a:lvl8pPr eaLnBrk="0" hangingPunct="0">
              <a:spcAft>
                <a:spcPts val="1200"/>
              </a:spcAft>
              <a:buClr>
                <a:srgbClr val="000000"/>
              </a:buClr>
              <a:defRPr sz="2000">
                <a:solidFill>
                  <a:srgbClr val="002B5E"/>
                </a:solidFill>
                <a:latin typeface="Georgia" charset="0"/>
                <a:ea typeface="ＭＳ Ｐゴシック" charset="0"/>
              </a:defRPr>
            </a:lvl8pPr>
            <a:lvl9pPr eaLnBrk="0" hangingPunct="0">
              <a:spcAft>
                <a:spcPts val="1200"/>
              </a:spcAft>
              <a:buClr>
                <a:srgbClr val="000000"/>
              </a:buClr>
              <a:defRPr sz="2000">
                <a:solidFill>
                  <a:srgbClr val="002B5E"/>
                </a:solidFill>
                <a:latin typeface="Georgia" charset="0"/>
                <a:ea typeface="ＭＳ Ｐゴシック" charset="0"/>
              </a:defRPr>
            </a:lvl9pPr>
          </a:lstStyle>
          <a:p>
            <a:fld id="{35D4BDC1-03D2-E240-8922-44BE82FC8D0D}" type="slidenum">
              <a:rPr lang="en-US" sz="2400">
                <a:solidFill>
                  <a:schemeClr val="tx1"/>
                </a:solidFill>
                <a:latin typeface="Arial" charset="0"/>
              </a:rPr>
              <a:pPr/>
              <a:t>32</a:t>
            </a:fld>
            <a:endParaRPr lang="en-US" sz="2400">
              <a:solidFill>
                <a:schemeClr val="tx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96281860"/>
              </p:ext>
            </p:extLst>
          </p:nvPr>
        </p:nvGraphicFramePr>
        <p:xfrm>
          <a:off x="1305368" y="3883506"/>
          <a:ext cx="6096000" cy="137160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endParaRPr lang="en-US" sz="2400" dirty="0"/>
                    </a:p>
                  </a:txBody>
                  <a:tcPr/>
                </a:tc>
                <a:tc>
                  <a:txBody>
                    <a:bodyPr/>
                    <a:lstStyle/>
                    <a:p>
                      <a:r>
                        <a:rPr lang="en-US" sz="2400" dirty="0" err="1" smtClean="0"/>
                        <a:t>eRevise</a:t>
                      </a:r>
                      <a:endParaRPr lang="en-US" sz="2400" dirty="0"/>
                    </a:p>
                  </a:txBody>
                  <a:tcPr/>
                </a:tc>
                <a:tc>
                  <a:txBody>
                    <a:bodyPr/>
                    <a:lstStyle/>
                    <a:p>
                      <a:r>
                        <a:rPr lang="en-US" sz="2400" dirty="0" smtClean="0">
                          <a:solidFill>
                            <a:schemeClr val="bg1"/>
                          </a:solidFill>
                        </a:rPr>
                        <a:t>SELF-ATTN</a:t>
                      </a:r>
                      <a:endParaRPr lang="en-US" sz="2400" dirty="0">
                        <a:solidFill>
                          <a:schemeClr val="bg1"/>
                        </a:solidFill>
                      </a:endParaRPr>
                    </a:p>
                  </a:txBody>
                  <a:tcPr/>
                </a:tc>
                <a:tc>
                  <a:txBody>
                    <a:bodyPr/>
                    <a:lstStyle/>
                    <a:p>
                      <a:r>
                        <a:rPr lang="en-US" sz="2400" dirty="0" smtClean="0"/>
                        <a:t>CO-ATTN</a:t>
                      </a:r>
                      <a:endParaRPr lang="en-US" sz="2400" dirty="0"/>
                    </a:p>
                  </a:txBody>
                  <a:tcPr/>
                </a:tc>
              </a:tr>
              <a:tr h="370840">
                <a:tc>
                  <a:txBody>
                    <a:bodyPr/>
                    <a:lstStyle/>
                    <a:p>
                      <a:r>
                        <a:rPr lang="en-US" sz="2400" dirty="0" smtClean="0"/>
                        <a:t>MVP</a:t>
                      </a:r>
                      <a:endParaRPr lang="en-US" sz="2400" dirty="0"/>
                    </a:p>
                  </a:txBody>
                  <a:tcPr/>
                </a:tc>
                <a:tc>
                  <a:txBody>
                    <a:bodyPr/>
                    <a:lstStyle/>
                    <a:p>
                      <a:r>
                        <a:rPr lang="en-US" sz="2400" dirty="0" smtClean="0"/>
                        <a:t>.653</a:t>
                      </a:r>
                      <a:endParaRPr lang="en-US" sz="2400" dirty="0"/>
                    </a:p>
                  </a:txBody>
                  <a:tcPr/>
                </a:tc>
                <a:tc>
                  <a:txBody>
                    <a:bodyPr/>
                    <a:lstStyle/>
                    <a:p>
                      <a:r>
                        <a:rPr lang="en-US" sz="2400" i="1" dirty="0" smtClean="0">
                          <a:solidFill>
                            <a:schemeClr val="tx1"/>
                          </a:solidFill>
                        </a:rPr>
                        <a:t>.701</a:t>
                      </a:r>
                      <a:endParaRPr lang="en-US" sz="2400" i="1" dirty="0">
                        <a:solidFill>
                          <a:schemeClr val="tx1"/>
                        </a:solidFill>
                      </a:endParaRPr>
                    </a:p>
                  </a:txBody>
                  <a:tcPr/>
                </a:tc>
                <a:tc>
                  <a:txBody>
                    <a:bodyPr/>
                    <a:lstStyle/>
                    <a:p>
                      <a:r>
                        <a:rPr lang="en-US" sz="2400" dirty="0" smtClean="0">
                          <a:solidFill>
                            <a:srgbClr val="FF0000"/>
                          </a:solidFill>
                        </a:rPr>
                        <a:t>.718</a:t>
                      </a:r>
                      <a:endParaRPr lang="en-US" sz="2400" dirty="0">
                        <a:solidFill>
                          <a:srgbClr val="FF0000"/>
                        </a:solidFill>
                      </a:endParaRPr>
                    </a:p>
                  </a:txBody>
                  <a:tcPr/>
                </a:tc>
              </a:tr>
              <a:tr h="370840">
                <a:tc>
                  <a:txBody>
                    <a:bodyPr/>
                    <a:lstStyle/>
                    <a:p>
                      <a:r>
                        <a:rPr lang="en-US" sz="2400" dirty="0" smtClean="0"/>
                        <a:t>Space</a:t>
                      </a:r>
                      <a:endParaRPr lang="en-US" sz="2400" dirty="0"/>
                    </a:p>
                  </a:txBody>
                  <a:tcPr/>
                </a:tc>
                <a:tc>
                  <a:txBody>
                    <a:bodyPr/>
                    <a:lstStyle/>
                    <a:p>
                      <a:r>
                        <a:rPr lang="en-US" sz="2400" dirty="0" smtClean="0"/>
                        <a:t>.632</a:t>
                      </a:r>
                      <a:endParaRPr lang="en-US" sz="2400" dirty="0"/>
                    </a:p>
                  </a:txBody>
                  <a:tcPr/>
                </a:tc>
                <a:tc>
                  <a:txBody>
                    <a:bodyPr/>
                    <a:lstStyle/>
                    <a:p>
                      <a:r>
                        <a:rPr lang="en-US" sz="2400" i="1" dirty="0" smtClean="0">
                          <a:solidFill>
                            <a:schemeClr val="tx1"/>
                          </a:solidFill>
                        </a:rPr>
                        <a:t>.690</a:t>
                      </a:r>
                      <a:endParaRPr lang="en-US" sz="2400" i="1" dirty="0">
                        <a:solidFill>
                          <a:schemeClr val="tx1"/>
                        </a:solidFill>
                      </a:endParaRPr>
                    </a:p>
                  </a:txBody>
                  <a:tcPr/>
                </a:tc>
                <a:tc>
                  <a:txBody>
                    <a:bodyPr/>
                    <a:lstStyle/>
                    <a:p>
                      <a:r>
                        <a:rPr lang="en-US" sz="2400" dirty="0" smtClean="0">
                          <a:solidFill>
                            <a:srgbClr val="FF0000"/>
                          </a:solidFill>
                        </a:rPr>
                        <a:t>.702</a:t>
                      </a:r>
                      <a:endParaRPr lang="en-US" sz="2400" dirty="0">
                        <a:solidFill>
                          <a:srgbClr val="FF0000"/>
                        </a:solidFill>
                      </a:endParaRPr>
                    </a:p>
                  </a:txBody>
                  <a:tcPr/>
                </a:tc>
              </a:tr>
            </a:tbl>
          </a:graphicData>
        </a:graphic>
      </p:graphicFrame>
    </p:spTree>
    <p:extLst>
      <p:ext uri="{BB962C8B-B14F-4D97-AF65-F5344CB8AC3E}">
        <p14:creationId xmlns:p14="http://schemas.microsoft.com/office/powerpoint/2010/main" val="625885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5048" cy="990600"/>
          </a:xfrm>
        </p:spPr>
        <p:txBody>
          <a:bodyPr>
            <a:normAutofit/>
          </a:bodyPr>
          <a:lstStyle/>
          <a:p>
            <a:r>
              <a:rPr lang="en-US" dirty="0"/>
              <a:t>Automatic Writing Evaluation (AWE</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dirty="0"/>
              <a:t>NPE indicates the breadth of unique topics</a:t>
            </a:r>
          </a:p>
          <a:p>
            <a:r>
              <a:rPr lang="en-US" dirty="0"/>
              <a:t>SPC </a:t>
            </a:r>
            <a:r>
              <a:rPr lang="en-US" dirty="0" smtClean="0"/>
              <a:t>indicates </a:t>
            </a:r>
            <a:r>
              <a:rPr lang="en-US" dirty="0"/>
              <a:t>the number of unique pieces of </a:t>
            </a:r>
            <a:r>
              <a:rPr lang="en-US" dirty="0" smtClean="0"/>
              <a:t>evidence</a:t>
            </a:r>
            <a:endParaRPr lang="en-US" dirty="0"/>
          </a:p>
          <a:p>
            <a:r>
              <a:rPr lang="en-US" dirty="0"/>
              <a:t>A matrix of these two matches each essay to appropriate feedback</a:t>
            </a:r>
          </a:p>
        </p:txBody>
      </p:sp>
      <p:sp>
        <p:nvSpPr>
          <p:cNvPr id="7" name="Slide Number Placeholder 6">
            <a:extLst>
              <a:ext uri="{FF2B5EF4-FFF2-40B4-BE49-F238E27FC236}">
                <a16:creationId xmlns:a16="http://schemas.microsoft.com/office/drawing/2014/main" xmlns="" id="{386D3DA9-6B3A-8245-B3FB-547CE11F7FBC}"/>
              </a:ext>
            </a:extLst>
          </p:cNvPr>
          <p:cNvSpPr>
            <a:spLocks noGrp="1"/>
          </p:cNvSpPr>
          <p:nvPr>
            <p:ph type="sldNum" sz="quarter" idx="12"/>
          </p:nvPr>
        </p:nvSpPr>
        <p:spPr/>
        <p:txBody>
          <a:bodyPr>
            <a:normAutofit/>
          </a:bodyPr>
          <a:lstStyle/>
          <a:p>
            <a:fld id="{CB584516-DE8A-459E-9E1F-8F893ECC2A04}" type="slidenum">
              <a:rPr lang="en-US" smtClean="0"/>
              <a:pPr/>
              <a:t>33</a:t>
            </a:fld>
            <a:endParaRPr lang="en-US"/>
          </a:p>
        </p:txBody>
      </p:sp>
    </p:spTree>
    <p:extLst>
      <p:ext uri="{BB962C8B-B14F-4D97-AF65-F5344CB8AC3E}">
        <p14:creationId xmlns:p14="http://schemas.microsoft.com/office/powerpoint/2010/main" val="1704083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Revision and Formative Feedback </a:t>
            </a:r>
            <a:r>
              <a:rPr lang="en-US" dirty="0"/>
              <a:t>S</a:t>
            </a:r>
            <a:r>
              <a:rPr lang="en-US" dirty="0" smtClean="0"/>
              <a:t>creenshot</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995223"/>
            <a:ext cx="8854877" cy="4024577"/>
          </a:xfrm>
          <a:prstGeom prst="rect">
            <a:avLst/>
          </a:prstGeom>
        </p:spPr>
      </p:pic>
      <p:sp>
        <p:nvSpPr>
          <p:cNvPr id="3" name="Slide Number Placeholder 2">
            <a:extLst>
              <a:ext uri="{FF2B5EF4-FFF2-40B4-BE49-F238E27FC236}">
                <a16:creationId xmlns:a16="http://schemas.microsoft.com/office/drawing/2014/main" xmlns="" id="{8E093E80-794F-6847-AE22-18CE0FD34B85}"/>
              </a:ext>
            </a:extLst>
          </p:cNvPr>
          <p:cNvSpPr>
            <a:spLocks noGrp="1"/>
          </p:cNvSpPr>
          <p:nvPr>
            <p:ph type="sldNum" sz="quarter" idx="12"/>
          </p:nvPr>
        </p:nvSpPr>
        <p:spPr/>
        <p:txBody>
          <a:bodyPr>
            <a:normAutofit/>
          </a:bodyPr>
          <a:lstStyle/>
          <a:p>
            <a:fld id="{CB584516-DE8A-459E-9E1F-8F893ECC2A04}" type="slidenum">
              <a:rPr lang="en-US" smtClean="0"/>
              <a:pPr/>
              <a:t>34</a:t>
            </a:fld>
            <a:endParaRPr lang="en-US"/>
          </a:p>
        </p:txBody>
      </p:sp>
    </p:spTree>
    <p:extLst>
      <p:ext uri="{BB962C8B-B14F-4D97-AF65-F5344CB8AC3E}">
        <p14:creationId xmlns:p14="http://schemas.microsoft.com/office/powerpoint/2010/main" val="881112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Spring 2018 </a:t>
            </a:r>
            <a:r>
              <a:rPr lang="en-US" dirty="0" smtClean="0"/>
              <a:t>Pilot Deployment</a:t>
            </a:r>
            <a:br>
              <a:rPr lang="en-US" dirty="0" smtClean="0"/>
            </a:br>
            <a:r>
              <a:rPr lang="en-US" sz="4000" dirty="0" smtClean="0"/>
              <a:t>[Zhang, </a:t>
            </a:r>
            <a:r>
              <a:rPr lang="en-US" sz="4000" dirty="0" err="1" smtClean="0"/>
              <a:t>Magooda</a:t>
            </a:r>
            <a:r>
              <a:rPr lang="en-US" sz="4000" dirty="0" smtClean="0"/>
              <a:t>, Litman et al., 2019] </a:t>
            </a:r>
            <a:endParaRPr lang="en-US" dirty="0"/>
          </a:p>
        </p:txBody>
      </p:sp>
      <p:sp>
        <p:nvSpPr>
          <p:cNvPr id="3" name="Content Placeholder 2"/>
          <p:cNvSpPr>
            <a:spLocks noGrp="1"/>
          </p:cNvSpPr>
          <p:nvPr>
            <p:ph sz="quarter" idx="1"/>
          </p:nvPr>
        </p:nvSpPr>
        <p:spPr>
          <a:xfrm>
            <a:off x="152400" y="1270000"/>
            <a:ext cx="8839200" cy="5283200"/>
          </a:xfrm>
        </p:spPr>
        <p:txBody>
          <a:bodyPr>
            <a:normAutofit fontScale="77500" lnSpcReduction="20000"/>
          </a:bodyPr>
          <a:lstStyle/>
          <a:p>
            <a:endParaRPr lang="en-US" dirty="0"/>
          </a:p>
          <a:p>
            <a:r>
              <a:rPr lang="en-US" sz="3300" dirty="0" smtClean="0"/>
              <a:t>Seven 5</a:t>
            </a:r>
            <a:r>
              <a:rPr lang="en-US" sz="3300" baseline="30000" dirty="0" smtClean="0"/>
              <a:t>th</a:t>
            </a:r>
            <a:r>
              <a:rPr lang="en-US" sz="3300" dirty="0" smtClean="0"/>
              <a:t> </a:t>
            </a:r>
            <a:r>
              <a:rPr lang="en-US" sz="3300" dirty="0"/>
              <a:t>and 6</a:t>
            </a:r>
            <a:r>
              <a:rPr lang="en-US" sz="3300" baseline="30000" dirty="0"/>
              <a:t>th</a:t>
            </a:r>
            <a:r>
              <a:rPr lang="en-US" sz="3300" dirty="0"/>
              <a:t> grade teachers in two public rural parishes in LA</a:t>
            </a:r>
          </a:p>
          <a:p>
            <a:pPr lvl="1"/>
            <a:r>
              <a:rPr lang="en-US" sz="3300" dirty="0"/>
              <a:t>Students wrote/revised an essay using </a:t>
            </a:r>
            <a:r>
              <a:rPr lang="en-US" sz="3300" dirty="0" err="1"/>
              <a:t>eRevise</a:t>
            </a:r>
            <a:r>
              <a:rPr lang="en-US" sz="3300" dirty="0"/>
              <a:t> for </a:t>
            </a:r>
            <a:r>
              <a:rPr lang="en-US" sz="3300" dirty="0" err="1"/>
              <a:t>RTA</a:t>
            </a:r>
            <a:r>
              <a:rPr lang="en-US" sz="3300" baseline="-25000" dirty="0" err="1"/>
              <a:t>mvp</a:t>
            </a:r>
            <a:r>
              <a:rPr lang="en-US" sz="3300" dirty="0"/>
              <a:t> </a:t>
            </a:r>
          </a:p>
          <a:p>
            <a:pPr lvl="1"/>
            <a:r>
              <a:rPr lang="en-US" sz="3300" dirty="0"/>
              <a:t>143 students completed all tasks</a:t>
            </a:r>
          </a:p>
          <a:p>
            <a:pPr lvl="1"/>
            <a:endParaRPr lang="en-US" sz="3300" dirty="0"/>
          </a:p>
          <a:p>
            <a:r>
              <a:rPr lang="en-US" dirty="0"/>
              <a:t>Mean </a:t>
            </a:r>
            <a:r>
              <a:rPr lang="en-US" dirty="0" smtClean="0"/>
              <a:t>RTA Evidence scores </a:t>
            </a:r>
            <a:r>
              <a:rPr lang="en-US" dirty="0"/>
              <a:t>improved from first to second draft</a:t>
            </a:r>
          </a:p>
          <a:p>
            <a:pPr lvl="1"/>
            <a:r>
              <a:rPr lang="en-US" dirty="0"/>
              <a:t>Human graders (</a:t>
            </a:r>
            <a:r>
              <a:rPr lang="en-US" i="1" dirty="0"/>
              <a:t>p</a:t>
            </a:r>
            <a:r>
              <a:rPr lang="en-US" dirty="0"/>
              <a:t> ≤ 0.08</a:t>
            </a:r>
            <a:r>
              <a:rPr lang="en-US" dirty="0" smtClean="0"/>
              <a:t>)</a:t>
            </a:r>
            <a:endParaRPr lang="en-US" dirty="0"/>
          </a:p>
          <a:p>
            <a:pPr lvl="1"/>
            <a:r>
              <a:rPr lang="en-US" dirty="0"/>
              <a:t>AES in </a:t>
            </a:r>
            <a:r>
              <a:rPr lang="en-US" dirty="0" err="1"/>
              <a:t>eRevise</a:t>
            </a:r>
            <a:r>
              <a:rPr lang="en-US" dirty="0"/>
              <a:t> (</a:t>
            </a:r>
            <a:r>
              <a:rPr lang="en-US" i="1" dirty="0"/>
              <a:t>p</a:t>
            </a:r>
            <a:r>
              <a:rPr lang="en-US" dirty="0"/>
              <a:t> = 0.001)</a:t>
            </a:r>
          </a:p>
          <a:p>
            <a:endParaRPr lang="en-US" sz="3300" dirty="0"/>
          </a:p>
          <a:p>
            <a:r>
              <a:rPr lang="en-US" dirty="0" smtClean="0"/>
              <a:t>AES feature values increased from </a:t>
            </a:r>
            <a:r>
              <a:rPr lang="en-US" dirty="0"/>
              <a:t>first to second draft</a:t>
            </a:r>
          </a:p>
          <a:p>
            <a:pPr lvl="1"/>
            <a:r>
              <a:rPr lang="en-US" dirty="0"/>
              <a:t>NPE (</a:t>
            </a:r>
            <a:r>
              <a:rPr lang="en-US" i="1" dirty="0"/>
              <a:t>p</a:t>
            </a:r>
            <a:r>
              <a:rPr lang="en-US" dirty="0"/>
              <a:t> ≤ 0.003</a:t>
            </a:r>
            <a:r>
              <a:rPr lang="en-US" dirty="0" smtClean="0"/>
              <a:t>)</a:t>
            </a:r>
            <a:endParaRPr lang="en-US" dirty="0"/>
          </a:p>
          <a:p>
            <a:pPr lvl="1"/>
            <a:r>
              <a:rPr lang="en-US" dirty="0"/>
              <a:t>SPC_TOTAL_MERGED (</a:t>
            </a:r>
            <a:r>
              <a:rPr lang="en-US" i="1" dirty="0"/>
              <a:t>p</a:t>
            </a:r>
            <a:r>
              <a:rPr lang="en-US" dirty="0"/>
              <a:t> ≤ 0.001</a:t>
            </a:r>
            <a:r>
              <a:rPr lang="en-US" dirty="0" smtClean="0"/>
              <a:t>)</a:t>
            </a:r>
            <a:endParaRPr lang="en-US" dirty="0"/>
          </a:p>
        </p:txBody>
      </p:sp>
      <p:sp>
        <p:nvSpPr>
          <p:cNvPr id="4" name="Slide Number Placeholder 3">
            <a:extLst>
              <a:ext uri="{FF2B5EF4-FFF2-40B4-BE49-F238E27FC236}">
                <a16:creationId xmlns:a16="http://schemas.microsoft.com/office/drawing/2014/main" xmlns="" id="{EBBE7B14-A523-C848-BB74-E06CB5274EE5}"/>
              </a:ext>
            </a:extLst>
          </p:cNvPr>
          <p:cNvSpPr>
            <a:spLocks noGrp="1"/>
          </p:cNvSpPr>
          <p:nvPr>
            <p:ph type="sldNum" sz="quarter" idx="12"/>
          </p:nvPr>
        </p:nvSpPr>
        <p:spPr/>
        <p:txBody>
          <a:bodyPr>
            <a:normAutofit/>
          </a:bodyPr>
          <a:lstStyle/>
          <a:p>
            <a:fld id="{CB584516-DE8A-459E-9E1F-8F893ECC2A04}" type="slidenum">
              <a:rPr lang="en-US" smtClean="0"/>
              <a:pPr/>
              <a:t>35</a:t>
            </a:fld>
            <a:endParaRPr lang="en-US"/>
          </a:p>
        </p:txBody>
      </p:sp>
    </p:spTree>
    <p:extLst>
      <p:ext uri="{BB962C8B-B14F-4D97-AF65-F5344CB8AC3E}">
        <p14:creationId xmlns:p14="http://schemas.microsoft.com/office/powerpoint/2010/main" val="4132657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2018-2019 </a:t>
            </a:r>
            <a:r>
              <a:rPr lang="en-US" dirty="0" smtClean="0"/>
              <a:t>Deployment</a:t>
            </a:r>
            <a:endParaRPr lang="en-US" dirty="0"/>
          </a:p>
        </p:txBody>
      </p:sp>
      <p:sp>
        <p:nvSpPr>
          <p:cNvPr id="3" name="Content Placeholder 2"/>
          <p:cNvSpPr>
            <a:spLocks noGrp="1"/>
          </p:cNvSpPr>
          <p:nvPr>
            <p:ph sz="quarter" idx="1"/>
          </p:nvPr>
        </p:nvSpPr>
        <p:spPr>
          <a:xfrm>
            <a:off x="228600" y="1600200"/>
            <a:ext cx="8839200" cy="4495800"/>
          </a:xfrm>
        </p:spPr>
        <p:txBody>
          <a:bodyPr/>
          <a:lstStyle/>
          <a:p>
            <a:r>
              <a:rPr lang="en-US" dirty="0"/>
              <a:t>Beginning a new study with </a:t>
            </a:r>
            <a:r>
              <a:rPr lang="en-US" dirty="0" smtClean="0"/>
              <a:t>almost 50 </a:t>
            </a:r>
            <a:r>
              <a:rPr lang="en-US" dirty="0"/>
              <a:t>teachers in Louisiana</a:t>
            </a:r>
          </a:p>
          <a:p>
            <a:endParaRPr lang="en-US" dirty="0"/>
          </a:p>
          <a:p>
            <a:r>
              <a:rPr lang="en-US" dirty="0" err="1"/>
              <a:t>eRevise</a:t>
            </a:r>
            <a:r>
              <a:rPr lang="en-US" dirty="0"/>
              <a:t> will now be used for both </a:t>
            </a:r>
            <a:r>
              <a:rPr lang="en-US" dirty="0" err="1"/>
              <a:t>RTA</a:t>
            </a:r>
            <a:r>
              <a:rPr lang="en-US" baseline="-25000" dirty="0" err="1"/>
              <a:t>mvp</a:t>
            </a:r>
            <a:r>
              <a:rPr lang="en-US" dirty="0"/>
              <a:t> and </a:t>
            </a:r>
            <a:r>
              <a:rPr lang="en-US" dirty="0" err="1">
                <a:solidFill>
                  <a:srgbClr val="000000"/>
                </a:solidFill>
                <a:latin typeface="Tw Cen MT" panose="020B0602020104020603" pitchFamily="34" charset="0"/>
              </a:rPr>
              <a:t>RTA</a:t>
            </a:r>
            <a:r>
              <a:rPr lang="en-US" baseline="-25000" dirty="0" err="1">
                <a:solidFill>
                  <a:srgbClr val="000000"/>
                </a:solidFill>
                <a:latin typeface="Tw Cen MT" panose="020B0602020104020603" pitchFamily="34" charset="0"/>
              </a:rPr>
              <a:t>space</a:t>
            </a:r>
            <a:r>
              <a:rPr lang="en-US" baseline="-25000" dirty="0">
                <a:solidFill>
                  <a:srgbClr val="000000"/>
                </a:solidFill>
                <a:latin typeface="Tw Cen MT" panose="020B0602020104020603" pitchFamily="34" charset="0"/>
              </a:rPr>
              <a:t> </a:t>
            </a:r>
            <a:endParaRPr lang="en-US" dirty="0"/>
          </a:p>
          <a:p>
            <a:endParaRPr lang="en-US" dirty="0" smtClean="0"/>
          </a:p>
          <a:p>
            <a:r>
              <a:rPr lang="en-US" dirty="0" smtClean="0"/>
              <a:t>More teacher support as well as a control-condition</a:t>
            </a:r>
            <a:endParaRPr lang="en-US" dirty="0"/>
          </a:p>
        </p:txBody>
      </p:sp>
      <p:sp>
        <p:nvSpPr>
          <p:cNvPr id="4" name="Slide Number Placeholder 3">
            <a:extLst>
              <a:ext uri="{FF2B5EF4-FFF2-40B4-BE49-F238E27FC236}">
                <a16:creationId xmlns:a16="http://schemas.microsoft.com/office/drawing/2014/main" xmlns="" id="{FAA00CB9-9623-E943-AC1F-1C2BB6D9119F}"/>
              </a:ext>
            </a:extLst>
          </p:cNvPr>
          <p:cNvSpPr>
            <a:spLocks noGrp="1"/>
          </p:cNvSpPr>
          <p:nvPr>
            <p:ph type="sldNum" sz="quarter" idx="12"/>
          </p:nvPr>
        </p:nvSpPr>
        <p:spPr/>
        <p:txBody>
          <a:bodyPr>
            <a:normAutofit/>
          </a:bodyPr>
          <a:lstStyle/>
          <a:p>
            <a:fld id="{CB584516-DE8A-459E-9E1F-8F893ECC2A04}" type="slidenum">
              <a:rPr lang="en-US" smtClean="0"/>
              <a:pPr/>
              <a:t>36</a:t>
            </a:fld>
            <a:endParaRPr lang="en-US"/>
          </a:p>
        </p:txBody>
      </p:sp>
    </p:spTree>
    <p:extLst>
      <p:ext uri="{BB962C8B-B14F-4D97-AF65-F5344CB8AC3E}">
        <p14:creationId xmlns:p14="http://schemas.microsoft.com/office/powerpoint/2010/main" val="3849184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Additional Directions</a:t>
            </a:r>
            <a:endParaRPr lang="en-US" dirty="0"/>
          </a:p>
        </p:txBody>
      </p:sp>
      <p:sp>
        <p:nvSpPr>
          <p:cNvPr id="3" name="Content Placeholder 2"/>
          <p:cNvSpPr>
            <a:spLocks noGrp="1"/>
          </p:cNvSpPr>
          <p:nvPr>
            <p:ph idx="1"/>
          </p:nvPr>
        </p:nvSpPr>
        <p:spPr>
          <a:xfrm>
            <a:off x="132920" y="1225905"/>
            <a:ext cx="8777399" cy="4525963"/>
          </a:xfrm>
        </p:spPr>
        <p:txBody>
          <a:bodyPr>
            <a:normAutofit fontScale="92500" lnSpcReduction="20000"/>
          </a:bodyPr>
          <a:lstStyle/>
          <a:p>
            <a:r>
              <a:rPr lang="en-US" i="1" dirty="0" smtClean="0"/>
              <a:t>Coherence</a:t>
            </a:r>
            <a:r>
              <a:rPr lang="en-US" dirty="0" smtClean="0"/>
              <a:t> of evidence (</a:t>
            </a:r>
            <a:r>
              <a:rPr lang="en-US" b="1" i="1" dirty="0" smtClean="0"/>
              <a:t>Organization</a:t>
            </a:r>
            <a:r>
              <a:rPr lang="en-US" dirty="0" smtClean="0"/>
              <a:t> rubric)</a:t>
            </a:r>
          </a:p>
          <a:p>
            <a:pPr lvl="1"/>
            <a:r>
              <a:rPr lang="en-US" dirty="0" smtClean="0"/>
              <a:t>topic-based (rather than lexical) grids and chains </a:t>
            </a:r>
            <a:r>
              <a:rPr lang="en-US" sz="2200" dirty="0" smtClean="0"/>
              <a:t>[</a:t>
            </a:r>
            <a:r>
              <a:rPr lang="en-US" sz="2200" dirty="0" err="1" smtClean="0"/>
              <a:t>Rahimi</a:t>
            </a:r>
            <a:r>
              <a:rPr lang="en-US" sz="2200" dirty="0"/>
              <a:t>, Litman, </a:t>
            </a:r>
            <a:r>
              <a:rPr lang="en-US" sz="2200" dirty="0" smtClean="0"/>
              <a:t>Wang &amp; </a:t>
            </a:r>
            <a:r>
              <a:rPr lang="en-US" sz="2200" dirty="0" err="1" smtClean="0"/>
              <a:t>Correnti</a:t>
            </a:r>
            <a:r>
              <a:rPr lang="en-US" sz="2200" dirty="0"/>
              <a:t>, 2015</a:t>
            </a:r>
            <a:r>
              <a:rPr lang="en-US" sz="2200" dirty="0" smtClean="0"/>
              <a:t>] </a:t>
            </a:r>
          </a:p>
          <a:p>
            <a:pPr lvl="2"/>
            <a:endParaRPr lang="en-US" dirty="0" smtClean="0"/>
          </a:p>
          <a:p>
            <a:r>
              <a:rPr lang="en-US" i="1" dirty="0" smtClean="0"/>
              <a:t>Automatic extraction </a:t>
            </a:r>
            <a:r>
              <a:rPr lang="en-US" dirty="0" smtClean="0"/>
              <a:t>of evidence from source </a:t>
            </a:r>
          </a:p>
          <a:p>
            <a:pPr lvl="1"/>
            <a:r>
              <a:rPr lang="en-US" dirty="0" smtClean="0"/>
              <a:t>replace expert knowledge with data-driven LDA</a:t>
            </a:r>
            <a:r>
              <a:rPr lang="en-US" dirty="0"/>
              <a:t> </a:t>
            </a:r>
            <a:r>
              <a:rPr lang="en-US" dirty="0" smtClean="0"/>
              <a:t>/ turbo-topic </a:t>
            </a:r>
            <a:r>
              <a:rPr lang="en-US" sz="2200" dirty="0" smtClean="0"/>
              <a:t>[</a:t>
            </a:r>
            <a:r>
              <a:rPr lang="en-US" sz="2200" dirty="0" err="1" smtClean="0"/>
              <a:t>Rahimi</a:t>
            </a:r>
            <a:r>
              <a:rPr lang="en-US" sz="2200" dirty="0" smtClean="0"/>
              <a:t> &amp; Litman, 2016]</a:t>
            </a:r>
          </a:p>
          <a:p>
            <a:pPr lvl="1"/>
            <a:endParaRPr lang="en-US" sz="2200" dirty="0"/>
          </a:p>
          <a:p>
            <a:r>
              <a:rPr lang="en-US" i="1" dirty="0" smtClean="0"/>
              <a:t>Revision analysis </a:t>
            </a:r>
            <a:r>
              <a:rPr lang="en-US" dirty="0" smtClean="0"/>
              <a:t>across drafts</a:t>
            </a:r>
          </a:p>
          <a:p>
            <a:pPr lvl="1"/>
            <a:r>
              <a:rPr lang="en-US" dirty="0"/>
              <a:t>e</a:t>
            </a:r>
            <a:r>
              <a:rPr lang="en-US" dirty="0" smtClean="0"/>
              <a:t>xtraction and classification of revisions </a:t>
            </a:r>
            <a:r>
              <a:rPr lang="en-US" sz="2200" dirty="0" smtClean="0"/>
              <a:t>[Zhang &amp; Litman, 2015, 2016]</a:t>
            </a:r>
          </a:p>
          <a:p>
            <a:pPr lvl="1"/>
            <a:r>
              <a:rPr lang="en-US" sz="2600" dirty="0" smtClean="0"/>
              <a:t>web-based revision assistant </a:t>
            </a:r>
            <a:r>
              <a:rPr lang="en-US" sz="2200" dirty="0" smtClean="0"/>
              <a:t>[Zhang et al., 2016]</a:t>
            </a:r>
            <a:endParaRPr lang="en-US" sz="2200" dirty="0"/>
          </a:p>
          <a:p>
            <a:pPr marL="0" indent="0">
              <a:buNone/>
            </a:pPr>
            <a:endParaRPr lang="en-US" dirty="0" smtClean="0"/>
          </a:p>
        </p:txBody>
      </p:sp>
    </p:spTree>
    <p:extLst>
      <p:ext uri="{BB962C8B-B14F-4D97-AF65-F5344CB8AC3E}">
        <p14:creationId xmlns:p14="http://schemas.microsoft.com/office/powerpoint/2010/main" val="125928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2605837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059332" cy="1143000"/>
          </a:xfrm>
        </p:spPr>
        <p:txBody>
          <a:bodyPr>
            <a:noAutofit/>
          </a:bodyPr>
          <a:lstStyle/>
          <a:p>
            <a:r>
              <a:rPr lang="en-US" sz="3600" dirty="0" smtClean="0"/>
              <a:t>Context-Aware Argument Mining</a:t>
            </a:r>
            <a:r>
              <a:rPr lang="en-US" dirty="0" smtClean="0"/>
              <a:t/>
            </a:r>
            <a:br>
              <a:rPr lang="en-US" dirty="0" smtClean="0"/>
            </a:br>
            <a:r>
              <a:rPr lang="en-US" sz="2400" dirty="0" smtClean="0"/>
              <a:t>[Nguyen &amp; </a:t>
            </a:r>
            <a:r>
              <a:rPr lang="en-US" sz="2400" dirty="0" err="1" smtClean="0"/>
              <a:t>Litman</a:t>
            </a:r>
            <a:r>
              <a:rPr lang="en-US" sz="2400" dirty="0" smtClean="0"/>
              <a:t> 2015, 2016, 2017]</a:t>
            </a:r>
            <a:endParaRPr lang="en-US" sz="2400" dirty="0"/>
          </a:p>
        </p:txBody>
      </p:sp>
      <p:sp>
        <p:nvSpPr>
          <p:cNvPr id="3" name="Content Placeholder 2"/>
          <p:cNvSpPr>
            <a:spLocks noGrp="1"/>
          </p:cNvSpPr>
          <p:nvPr>
            <p:ph idx="1"/>
          </p:nvPr>
        </p:nvSpPr>
        <p:spPr>
          <a:xfrm>
            <a:off x="76200" y="1158912"/>
            <a:ext cx="9067800" cy="5668925"/>
          </a:xfrm>
        </p:spPr>
        <p:txBody>
          <a:bodyPr>
            <a:noAutofit/>
          </a:bodyPr>
          <a:lstStyle/>
          <a:p>
            <a:r>
              <a:rPr lang="en-US" sz="2400" i="1" dirty="0" smtClean="0"/>
              <a:t>Global: </a:t>
            </a:r>
            <a:r>
              <a:rPr lang="en-US" sz="2400" dirty="0" smtClean="0"/>
              <a:t>Writing prompts </a:t>
            </a:r>
            <a:r>
              <a:rPr lang="en-US" sz="2400" dirty="0"/>
              <a:t>as </a:t>
            </a:r>
            <a:r>
              <a:rPr lang="en-US" sz="2400" dirty="0" smtClean="0"/>
              <a:t>supervision </a:t>
            </a:r>
            <a:r>
              <a:rPr lang="en-US" sz="2400" dirty="0"/>
              <a:t>to </a:t>
            </a:r>
            <a:r>
              <a:rPr lang="en-US" sz="2400" dirty="0" smtClean="0"/>
              <a:t>seeded LDA </a:t>
            </a:r>
          </a:p>
          <a:p>
            <a:pPr lvl="1"/>
            <a:r>
              <a:rPr lang="en-US" sz="1800" dirty="0" smtClean="0"/>
              <a:t>argument </a:t>
            </a:r>
            <a:r>
              <a:rPr lang="en-US" sz="1800" dirty="0"/>
              <a:t>and domain word </a:t>
            </a:r>
            <a:r>
              <a:rPr lang="en-US" sz="1800" dirty="0" smtClean="0"/>
              <a:t>extraction</a:t>
            </a:r>
          </a:p>
          <a:p>
            <a:pPr lvl="1"/>
            <a:endParaRPr lang="en-US" sz="1800" dirty="0"/>
          </a:p>
          <a:p>
            <a:r>
              <a:rPr lang="en-US" sz="2400" i="1" dirty="0" smtClean="0"/>
              <a:t>Local: </a:t>
            </a:r>
            <a:r>
              <a:rPr lang="en-US" sz="2400" dirty="0" smtClean="0"/>
              <a:t>Surrounding </a:t>
            </a:r>
            <a:r>
              <a:rPr lang="en-US" sz="2400" dirty="0"/>
              <a:t>text as a context-rich representation of </a:t>
            </a:r>
            <a:r>
              <a:rPr lang="en-US" sz="2400" dirty="0" smtClean="0"/>
              <a:t>argument components</a:t>
            </a:r>
            <a:endParaRPr lang="en-US" sz="2400" dirty="0"/>
          </a:p>
          <a:p>
            <a:pPr lvl="1"/>
            <a:r>
              <a:rPr lang="en-US" sz="1800" dirty="0"/>
              <a:t>m</a:t>
            </a:r>
            <a:r>
              <a:rPr lang="en-US" sz="1800" dirty="0" smtClean="0"/>
              <a:t>ulti-sentential windows </a:t>
            </a:r>
            <a:r>
              <a:rPr lang="en-US" sz="1800" dirty="0"/>
              <a:t>or Bayesian </a:t>
            </a:r>
            <a:r>
              <a:rPr lang="en-US" sz="1800" dirty="0" smtClean="0"/>
              <a:t>topic segmentation</a:t>
            </a:r>
          </a:p>
          <a:p>
            <a:pPr marL="457200" lvl="1" indent="0">
              <a:buNone/>
            </a:pPr>
            <a:endParaRPr lang="en-US" sz="1800" i="1" dirty="0" smtClean="0"/>
          </a:p>
          <a:p>
            <a:r>
              <a:rPr lang="en-US" sz="2400" dirty="0">
                <a:solidFill>
                  <a:srgbClr val="0000FF"/>
                </a:solidFill>
              </a:rPr>
              <a:t>Argument mining subtasks</a:t>
            </a:r>
          </a:p>
          <a:p>
            <a:pPr lvl="1"/>
            <a:r>
              <a:rPr lang="en-US" sz="1800" b="1" dirty="0">
                <a:solidFill>
                  <a:srgbClr val="0000FF"/>
                </a:solidFill>
              </a:rPr>
              <a:t>segmentation</a:t>
            </a:r>
            <a:r>
              <a:rPr lang="en-US" sz="1800" dirty="0">
                <a:solidFill>
                  <a:srgbClr val="0000FF"/>
                </a:solidFill>
              </a:rPr>
              <a:t>: spans of text</a:t>
            </a:r>
          </a:p>
          <a:p>
            <a:pPr lvl="1"/>
            <a:r>
              <a:rPr lang="en-US" sz="1800" b="1" dirty="0">
                <a:solidFill>
                  <a:srgbClr val="0000FF"/>
                </a:solidFill>
              </a:rPr>
              <a:t>segment classification</a:t>
            </a:r>
            <a:r>
              <a:rPr lang="en-US" sz="1800" dirty="0">
                <a:solidFill>
                  <a:srgbClr val="0000FF"/>
                </a:solidFill>
              </a:rPr>
              <a:t>: major claim, </a:t>
            </a:r>
            <a:r>
              <a:rPr lang="en-US" sz="1800" dirty="0" smtClean="0">
                <a:solidFill>
                  <a:srgbClr val="0000FF"/>
                </a:solidFill>
              </a:rPr>
              <a:t>claim, </a:t>
            </a:r>
            <a:r>
              <a:rPr lang="en-US" sz="1800" dirty="0">
                <a:solidFill>
                  <a:srgbClr val="0000FF"/>
                </a:solidFill>
              </a:rPr>
              <a:t>premise</a:t>
            </a:r>
          </a:p>
          <a:p>
            <a:pPr lvl="1"/>
            <a:r>
              <a:rPr lang="en-US" sz="1800" b="1" i="1" dirty="0">
                <a:solidFill>
                  <a:srgbClr val="0000FF"/>
                </a:solidFill>
              </a:rPr>
              <a:t>relation identification</a:t>
            </a:r>
            <a:r>
              <a:rPr lang="en-US" sz="1800" dirty="0">
                <a:solidFill>
                  <a:srgbClr val="0000FF"/>
                </a:solidFill>
              </a:rPr>
              <a:t>: e.g., support or not</a:t>
            </a:r>
          </a:p>
          <a:p>
            <a:pPr lvl="1"/>
            <a:endParaRPr lang="en-US" sz="2400" dirty="0">
              <a:solidFill>
                <a:srgbClr val="0000FF"/>
              </a:solidFill>
            </a:endParaRPr>
          </a:p>
          <a:p>
            <a:pPr lvl="1"/>
            <a:endParaRPr lang="en-US" sz="2400" i="1" dirty="0">
              <a:solidFill>
                <a:srgbClr val="0000FF"/>
              </a:solidFill>
            </a:endParaRPr>
          </a:p>
          <a:p>
            <a:r>
              <a:rPr lang="en-US" sz="2400" dirty="0" smtClean="0">
                <a:solidFill>
                  <a:schemeClr val="bg1"/>
                </a:solidFill>
              </a:rPr>
              <a:t>Argument </a:t>
            </a:r>
            <a:r>
              <a:rPr lang="en-US" sz="2400" dirty="0">
                <a:solidFill>
                  <a:schemeClr val="bg1"/>
                </a:solidFill>
              </a:rPr>
              <a:t>mining subtasks</a:t>
            </a:r>
          </a:p>
          <a:p>
            <a:pPr lvl="1"/>
            <a:r>
              <a:rPr lang="en-US" sz="1800" b="1" dirty="0">
                <a:solidFill>
                  <a:schemeClr val="bg1"/>
                </a:solidFill>
              </a:rPr>
              <a:t>segmentation</a:t>
            </a:r>
            <a:r>
              <a:rPr lang="en-US" sz="1800" dirty="0">
                <a:solidFill>
                  <a:schemeClr val="bg1"/>
                </a:solidFill>
              </a:rPr>
              <a:t>: spans of text</a:t>
            </a:r>
          </a:p>
          <a:p>
            <a:pPr lvl="1"/>
            <a:r>
              <a:rPr lang="en-US" sz="1800" b="1" dirty="0">
                <a:solidFill>
                  <a:schemeClr val="bg1"/>
                </a:solidFill>
              </a:rPr>
              <a:t>segment classification</a:t>
            </a:r>
            <a:r>
              <a:rPr lang="en-US" sz="1800" dirty="0">
                <a:solidFill>
                  <a:schemeClr val="bg1"/>
                </a:solidFill>
              </a:rPr>
              <a:t>: </a:t>
            </a:r>
            <a:r>
              <a:rPr lang="en-US" sz="1800" dirty="0" smtClean="0">
                <a:solidFill>
                  <a:schemeClr val="bg1"/>
                </a:solidFill>
              </a:rPr>
              <a:t>major claim, claim premise</a:t>
            </a:r>
          </a:p>
          <a:p>
            <a:pPr lvl="1"/>
            <a:r>
              <a:rPr lang="en-US" sz="1800" b="1" i="1" dirty="0">
                <a:solidFill>
                  <a:schemeClr val="bg1"/>
                </a:solidFill>
              </a:rPr>
              <a:t>r</a:t>
            </a:r>
            <a:r>
              <a:rPr lang="en-US" sz="1800" b="1" i="1" dirty="0" smtClean="0">
                <a:solidFill>
                  <a:schemeClr val="bg1"/>
                </a:solidFill>
              </a:rPr>
              <a:t>elation identification</a:t>
            </a:r>
            <a:r>
              <a:rPr lang="en-US" sz="1800" dirty="0" smtClean="0">
                <a:solidFill>
                  <a:schemeClr val="bg1"/>
                </a:solidFill>
              </a:rPr>
              <a:t>: e.g., support or not</a:t>
            </a:r>
          </a:p>
          <a:p>
            <a:pPr lvl="1"/>
            <a:endParaRPr lang="en-US" sz="2400" dirty="0">
              <a:solidFill>
                <a:schemeClr val="bg1"/>
              </a:solidFill>
            </a:endParaRPr>
          </a:p>
          <a:p>
            <a:pPr lvl="2"/>
            <a:endParaRPr lang="en-US" dirty="0"/>
          </a:p>
          <a:p>
            <a:pPr lvl="1"/>
            <a:endParaRPr lang="en-US" sz="2400" dirty="0" smtClean="0"/>
          </a:p>
        </p:txBody>
      </p:sp>
    </p:spTree>
    <p:extLst>
      <p:ext uri="{BB962C8B-B14F-4D97-AF65-F5344CB8AC3E}">
        <p14:creationId xmlns:p14="http://schemas.microsoft.com/office/powerpoint/2010/main" val="107386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r>
              <a:rPr lang="en-US" b="1" dirty="0" smtClean="0">
                <a:solidFill>
                  <a:srgbClr val="FF0000"/>
                </a:solidFill>
              </a:rPr>
              <a:t>Automatic Essay Grading</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4606183"/>
            <a:ext cx="6687879" cy="1837415"/>
          </a:xfrm>
          <a:prstGeom prst="rect">
            <a:avLst/>
          </a:prstGeom>
          <a:noFill/>
          <a:ln w="9525">
            <a:noFill/>
            <a:miter lim="800000"/>
            <a:headEnd/>
            <a:tailEnd/>
          </a:ln>
        </p:spPr>
      </p:pic>
    </p:spTree>
    <p:extLst>
      <p:ext uri="{BB962C8B-B14F-4D97-AF65-F5344CB8AC3E}">
        <p14:creationId xmlns:p14="http://schemas.microsoft.com/office/powerpoint/2010/main" val="254514723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Persuasive Essay </a:t>
            </a:r>
            <a:r>
              <a:rPr lang="en-US" dirty="0"/>
              <a:t>Corpus </a:t>
            </a:r>
            <a:r>
              <a:rPr lang="en-US" sz="3100" dirty="0"/>
              <a:t>[Stab &amp; </a:t>
            </a:r>
            <a:r>
              <a:rPr lang="en-US" sz="3100" dirty="0" err="1"/>
              <a:t>Gurevych</a:t>
            </a:r>
            <a:r>
              <a:rPr lang="en-US" sz="3100" dirty="0"/>
              <a:t>, 2014]</a:t>
            </a:r>
            <a:r>
              <a:rPr lang="en-US" dirty="0"/>
              <a:t/>
            </a:r>
            <a:br>
              <a:rPr lang="en-US" dirty="0"/>
            </a:br>
            <a:endParaRPr lang="en-US" dirty="0"/>
          </a:p>
        </p:txBody>
      </p:sp>
      <p:pic>
        <p:nvPicPr>
          <p:cNvPr id="7" name="Picture 6"/>
          <p:cNvPicPr>
            <a:picLocks noChangeAspect="1"/>
          </p:cNvPicPr>
          <p:nvPr/>
        </p:nvPicPr>
        <p:blipFill>
          <a:blip r:embed="rId2"/>
          <a:stretch>
            <a:fillRect/>
          </a:stretch>
        </p:blipFill>
        <p:spPr>
          <a:xfrm>
            <a:off x="3236613" y="1204841"/>
            <a:ext cx="5278737" cy="4972123"/>
          </a:xfrm>
          <a:prstGeom prst="rect">
            <a:avLst/>
          </a:prstGeom>
        </p:spPr>
      </p:pic>
      <p:sp>
        <p:nvSpPr>
          <p:cNvPr id="8" name="Rectangle 7"/>
          <p:cNvSpPr/>
          <p:nvPr/>
        </p:nvSpPr>
        <p:spPr>
          <a:xfrm>
            <a:off x="3236613" y="1504778"/>
            <a:ext cx="5278737" cy="74809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023730" y="2729948"/>
            <a:ext cx="1252331" cy="584775"/>
          </a:xfrm>
          <a:prstGeom prst="rect">
            <a:avLst/>
          </a:prstGeom>
          <a:noFill/>
          <a:ln>
            <a:solidFill>
              <a:schemeClr val="tx1"/>
            </a:solidFill>
          </a:ln>
        </p:spPr>
        <p:txBody>
          <a:bodyPr wrap="square" rtlCol="0">
            <a:spAutoFit/>
          </a:bodyPr>
          <a:lstStyle/>
          <a:p>
            <a:pPr algn="ctr"/>
            <a:r>
              <a:rPr lang="en-US" sz="1600" dirty="0"/>
              <a:t>Major-claim(1)</a:t>
            </a:r>
          </a:p>
        </p:txBody>
      </p:sp>
      <p:sp>
        <p:nvSpPr>
          <p:cNvPr id="10" name="Rectangle 9"/>
          <p:cNvSpPr/>
          <p:nvPr/>
        </p:nvSpPr>
        <p:spPr>
          <a:xfrm>
            <a:off x="3236613" y="2252869"/>
            <a:ext cx="4800600" cy="3657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023730" y="4094098"/>
            <a:ext cx="1252331" cy="338554"/>
          </a:xfrm>
          <a:prstGeom prst="rect">
            <a:avLst/>
          </a:prstGeom>
          <a:noFill/>
          <a:ln>
            <a:solidFill>
              <a:schemeClr val="tx1"/>
            </a:solidFill>
          </a:ln>
        </p:spPr>
        <p:txBody>
          <a:bodyPr wrap="square" rtlCol="0">
            <a:spAutoFit/>
          </a:bodyPr>
          <a:lstStyle/>
          <a:p>
            <a:pPr algn="ctr"/>
            <a:r>
              <a:rPr lang="en-US" sz="1600" dirty="0"/>
              <a:t>Claim(2)</a:t>
            </a:r>
          </a:p>
        </p:txBody>
      </p:sp>
      <p:cxnSp>
        <p:nvCxnSpPr>
          <p:cNvPr id="13" name="Straight Connector 12"/>
          <p:cNvCxnSpPr>
            <a:stCxn id="9" idx="3"/>
            <a:endCxn id="8" idx="1"/>
          </p:cNvCxnSpPr>
          <p:nvPr/>
        </p:nvCxnSpPr>
        <p:spPr>
          <a:xfrm flipV="1">
            <a:off x="2276061" y="1878825"/>
            <a:ext cx="960552" cy="1143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3"/>
            <a:endCxn id="10" idx="1"/>
          </p:cNvCxnSpPr>
          <p:nvPr/>
        </p:nvCxnSpPr>
        <p:spPr>
          <a:xfrm flipV="1">
            <a:off x="2276061" y="2435749"/>
            <a:ext cx="960552" cy="1827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9" idx="2"/>
          </p:cNvCxnSpPr>
          <p:nvPr/>
        </p:nvCxnSpPr>
        <p:spPr>
          <a:xfrm flipV="1">
            <a:off x="1649896" y="3314723"/>
            <a:ext cx="0" cy="77937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35546" y="3412023"/>
            <a:ext cx="1028700" cy="338554"/>
          </a:xfrm>
          <a:prstGeom prst="rect">
            <a:avLst/>
          </a:prstGeom>
          <a:solidFill>
            <a:schemeClr val="bg1"/>
          </a:solidFill>
          <a:ln>
            <a:solidFill>
              <a:schemeClr val="tx1"/>
            </a:solidFill>
            <a:prstDash val="dash"/>
          </a:ln>
        </p:spPr>
        <p:txBody>
          <a:bodyPr wrap="square" rtlCol="0">
            <a:spAutoFit/>
          </a:bodyPr>
          <a:lstStyle/>
          <a:p>
            <a:pPr algn="ctr"/>
            <a:r>
              <a:rPr lang="en-US" sz="1600" dirty="0"/>
              <a:t>Support</a:t>
            </a:r>
          </a:p>
        </p:txBody>
      </p:sp>
      <p:sp>
        <p:nvSpPr>
          <p:cNvPr id="28" name="Slide Number Placeholder 27"/>
          <p:cNvSpPr>
            <a:spLocks noGrp="1"/>
          </p:cNvSpPr>
          <p:nvPr>
            <p:ph type="sldNum" sz="quarter" idx="12"/>
          </p:nvPr>
        </p:nvSpPr>
        <p:spPr/>
        <p:txBody>
          <a:bodyPr/>
          <a:lstStyle/>
          <a:p>
            <a:fld id="{376D8718-A00B-4B11-BA6C-A97B91473632}" type="slidenum">
              <a:rPr lang="en-US" smtClean="0"/>
              <a:t>40</a:t>
            </a:fld>
            <a:endParaRPr lang="en-US"/>
          </a:p>
        </p:txBody>
      </p:sp>
    </p:spTree>
    <p:extLst>
      <p:ext uri="{BB962C8B-B14F-4D97-AF65-F5344CB8AC3E}">
        <p14:creationId xmlns:p14="http://schemas.microsoft.com/office/powerpoint/2010/main" val="460287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p:spPr>
      </p:pic>
    </p:spTree>
    <p:extLst>
      <p:ext uri="{BB962C8B-B14F-4D97-AF65-F5344CB8AC3E}">
        <p14:creationId xmlns:p14="http://schemas.microsoft.com/office/powerpoint/2010/main" val="774246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05125" y="1314450"/>
            <a:ext cx="3400426"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151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&amp; Domain Words:</a:t>
            </a:r>
            <a:br>
              <a:rPr lang="en-US" dirty="0" smtClean="0"/>
            </a:br>
            <a:r>
              <a:rPr lang="en-US" dirty="0" smtClean="0"/>
              <a:t>Creating Seeds</a:t>
            </a:r>
            <a:endParaRPr lang="en-US" dirty="0"/>
          </a:p>
        </p:txBody>
      </p:sp>
      <p:sp>
        <p:nvSpPr>
          <p:cNvPr id="3" name="Content Placeholder 2"/>
          <p:cNvSpPr>
            <a:spLocks noGrp="1"/>
          </p:cNvSpPr>
          <p:nvPr>
            <p:ph idx="1"/>
          </p:nvPr>
        </p:nvSpPr>
        <p:spPr/>
        <p:txBody>
          <a:bodyPr>
            <a:normAutofit/>
          </a:bodyPr>
          <a:lstStyle/>
          <a:p>
            <a:r>
              <a:rPr lang="en-US" sz="2400" dirty="0" smtClean="0"/>
              <a:t>Development corpus</a:t>
            </a:r>
          </a:p>
          <a:p>
            <a:pPr lvl="1"/>
            <a:r>
              <a:rPr lang="en-US" sz="2000" dirty="0" smtClean="0"/>
              <a:t>6794 </a:t>
            </a:r>
            <a:r>
              <a:rPr lang="en-US" sz="2000" dirty="0"/>
              <a:t>persuasive essays with post titles collected from </a:t>
            </a:r>
            <a:r>
              <a:rPr lang="en-US" sz="2000" dirty="0">
                <a:hlinkClick r:id="rId2"/>
              </a:rPr>
              <a:t>www.essayforum.com</a:t>
            </a:r>
            <a:endParaRPr lang="en-US" sz="2000" dirty="0"/>
          </a:p>
          <a:p>
            <a:endParaRPr lang="en-US" sz="2400" dirty="0"/>
          </a:p>
          <a:p>
            <a:r>
              <a:rPr lang="en-US" sz="2400" dirty="0"/>
              <a:t>10 argument </a:t>
            </a:r>
            <a:r>
              <a:rPr lang="en-US" sz="2400" dirty="0" smtClean="0"/>
              <a:t>seeds </a:t>
            </a:r>
          </a:p>
          <a:p>
            <a:pPr lvl="1"/>
            <a:r>
              <a:rPr lang="en-US" sz="2000" dirty="0" smtClean="0"/>
              <a:t>agree</a:t>
            </a:r>
            <a:r>
              <a:rPr lang="en-US" sz="2000" dirty="0"/>
              <a:t>, disagree, reason, support, advantage, disadvantage, think, conclusion, result, </a:t>
            </a:r>
            <a:r>
              <a:rPr lang="en-US" sz="2000" dirty="0" smtClean="0"/>
              <a:t>opinion</a:t>
            </a:r>
            <a:endParaRPr lang="en-US" sz="2000" dirty="0"/>
          </a:p>
          <a:p>
            <a:endParaRPr lang="en-US" sz="2400" dirty="0"/>
          </a:p>
          <a:p>
            <a:r>
              <a:rPr lang="en-US" sz="2400" dirty="0" smtClean="0"/>
              <a:t>3077 domain seeds</a:t>
            </a:r>
          </a:p>
          <a:p>
            <a:pPr lvl="1"/>
            <a:r>
              <a:rPr lang="en-US" sz="2000" dirty="0"/>
              <a:t>i</a:t>
            </a:r>
            <a:r>
              <a:rPr lang="en-US" sz="2000" dirty="0" smtClean="0"/>
              <a:t>n title, </a:t>
            </a:r>
            <a:r>
              <a:rPr lang="en-US" sz="2000" dirty="0"/>
              <a:t>but not argument </a:t>
            </a:r>
            <a:r>
              <a:rPr lang="en-US" sz="2000" dirty="0" smtClean="0"/>
              <a:t>seeds </a:t>
            </a:r>
            <a:r>
              <a:rPr lang="en-US" sz="2000" dirty="0"/>
              <a:t>or stop </a:t>
            </a:r>
            <a:r>
              <a:rPr lang="en-US" sz="2000" dirty="0" smtClean="0"/>
              <a:t>words</a:t>
            </a:r>
            <a:endParaRPr lang="en-US" sz="2000" dirty="0"/>
          </a:p>
        </p:txBody>
      </p:sp>
    </p:spTree>
    <p:extLst>
      <p:ext uri="{BB962C8B-B14F-4D97-AF65-F5344CB8AC3E}">
        <p14:creationId xmlns:p14="http://schemas.microsoft.com/office/powerpoint/2010/main" val="2047696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a:t>
            </a:r>
            <a:r>
              <a:rPr lang="en-US" dirty="0"/>
              <a:t>LDA </a:t>
            </a:r>
            <a:r>
              <a:rPr lang="en-US" dirty="0" smtClean="0"/>
              <a:t>Output</a:t>
            </a:r>
            <a:endParaRPr lang="en-US" dirty="0"/>
          </a:p>
        </p:txBody>
      </p:sp>
      <p:sp>
        <p:nvSpPr>
          <p:cNvPr id="3" name="Content Placeholder 2"/>
          <p:cNvSpPr>
            <a:spLocks noGrp="1"/>
          </p:cNvSpPr>
          <p:nvPr>
            <p:ph idx="1"/>
          </p:nvPr>
        </p:nvSpPr>
        <p:spPr/>
        <p:txBody>
          <a:bodyPr>
            <a:normAutofit lnSpcReduction="10000"/>
          </a:bodyPr>
          <a:lstStyle/>
          <a:p>
            <a:r>
              <a:rPr lang="en-US" sz="2400" dirty="0"/>
              <a:t>Compute three weights for each LDA </a:t>
            </a:r>
            <a:r>
              <a:rPr lang="en-US" sz="2400" dirty="0" smtClean="0"/>
              <a:t>topic</a:t>
            </a:r>
            <a:endParaRPr lang="en-US" sz="2400" dirty="0"/>
          </a:p>
          <a:p>
            <a:pPr lvl="1"/>
            <a:r>
              <a:rPr lang="en-US" sz="2000" dirty="0"/>
              <a:t>Domain weight is the sum of domain seed frequencies</a:t>
            </a:r>
          </a:p>
          <a:p>
            <a:pPr lvl="1"/>
            <a:endParaRPr lang="en-US" sz="2000" dirty="0"/>
          </a:p>
          <a:p>
            <a:pPr lvl="1"/>
            <a:r>
              <a:rPr lang="en-US" sz="2000" dirty="0"/>
              <a:t>Argument weight is the number of argument </a:t>
            </a:r>
            <a:r>
              <a:rPr lang="en-US" sz="2000" dirty="0" smtClean="0"/>
              <a:t>seeds</a:t>
            </a:r>
            <a:endParaRPr lang="en-US" sz="2000" dirty="0"/>
          </a:p>
          <a:p>
            <a:pPr lvl="1"/>
            <a:endParaRPr lang="en-US" sz="2000" dirty="0"/>
          </a:p>
          <a:p>
            <a:pPr lvl="1"/>
            <a:r>
              <a:rPr lang="en-US" sz="2000" dirty="0"/>
              <a:t>Combined weight = Argument weight – Domain weight</a:t>
            </a:r>
          </a:p>
          <a:p>
            <a:pPr marL="0" indent="0">
              <a:buNone/>
            </a:pPr>
            <a:endParaRPr lang="en-US" sz="2400" dirty="0"/>
          </a:p>
          <a:p>
            <a:r>
              <a:rPr lang="en-US" sz="2400" dirty="0"/>
              <a:t>Find the best number of topics with the highest ratio of combined weight of top-2 </a:t>
            </a:r>
            <a:r>
              <a:rPr lang="en-US" sz="2400" dirty="0" smtClean="0"/>
              <a:t>topics</a:t>
            </a:r>
          </a:p>
          <a:p>
            <a:endParaRPr lang="en-US" sz="2400" dirty="0"/>
          </a:p>
          <a:p>
            <a:r>
              <a:rPr lang="en-US" sz="2400" dirty="0" smtClean="0"/>
              <a:t>The argument word list is the LDA topic with the largest combined weight given the best number of topics</a:t>
            </a:r>
            <a:endParaRPr lang="en-US" sz="2400" dirty="0"/>
          </a:p>
        </p:txBody>
      </p:sp>
    </p:spTree>
    <p:extLst>
      <p:ext uri="{BB962C8B-B14F-4D97-AF65-F5344CB8AC3E}">
        <p14:creationId xmlns:p14="http://schemas.microsoft.com/office/powerpoint/2010/main" val="1285197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normAutofit fontScale="90000"/>
          </a:bodyPr>
          <a:lstStyle/>
          <a:p>
            <a:r>
              <a:rPr lang="en-US" dirty="0" smtClean="0"/>
              <a:t>Resulting Argument/Domain Words</a:t>
            </a:r>
            <a:endParaRPr lang="en-US" dirty="0"/>
          </a:p>
        </p:txBody>
      </p:sp>
      <p:sp>
        <p:nvSpPr>
          <p:cNvPr id="3" name="Content Placeholder 2"/>
          <p:cNvSpPr>
            <a:spLocks noGrp="1"/>
          </p:cNvSpPr>
          <p:nvPr>
            <p:ph idx="1"/>
          </p:nvPr>
        </p:nvSpPr>
        <p:spPr/>
        <p:txBody>
          <a:bodyPr>
            <a:normAutofit/>
          </a:bodyPr>
          <a:lstStyle/>
          <a:p>
            <a:r>
              <a:rPr lang="en-US" sz="2400" dirty="0"/>
              <a:t>36 LDA topics</a:t>
            </a:r>
          </a:p>
          <a:p>
            <a:r>
              <a:rPr lang="en-US" sz="2400" dirty="0"/>
              <a:t>263 (stemmed) argument </a:t>
            </a:r>
            <a:r>
              <a:rPr lang="en-US" sz="2400" dirty="0" smtClean="0"/>
              <a:t>words</a:t>
            </a:r>
            <a:endParaRPr lang="en-US" sz="2400" dirty="0"/>
          </a:p>
          <a:p>
            <a:pPr lvl="1"/>
            <a:r>
              <a:rPr lang="en-US" sz="2000" dirty="0" smtClean="0"/>
              <a:t>seed </a:t>
            </a:r>
            <a:r>
              <a:rPr lang="en-US" sz="2000" dirty="0"/>
              <a:t>variants (e.g., believe, viewpoint, argument, </a:t>
            </a:r>
            <a:r>
              <a:rPr lang="en-US" sz="2000" dirty="0" smtClean="0"/>
              <a:t>claim)</a:t>
            </a:r>
          </a:p>
          <a:p>
            <a:pPr lvl="1"/>
            <a:r>
              <a:rPr lang="en-US" sz="2000" dirty="0" smtClean="0"/>
              <a:t>connectives </a:t>
            </a:r>
            <a:r>
              <a:rPr lang="en-US" sz="2000" dirty="0"/>
              <a:t>(e.g., therefore, however, </a:t>
            </a:r>
            <a:r>
              <a:rPr lang="en-US" sz="2000" dirty="0" smtClean="0"/>
              <a:t>despite)</a:t>
            </a:r>
          </a:p>
          <a:p>
            <a:pPr lvl="1"/>
            <a:r>
              <a:rPr lang="en-US" sz="2000" dirty="0" smtClean="0"/>
              <a:t>stop </a:t>
            </a:r>
            <a:r>
              <a:rPr lang="en-US" sz="2000" dirty="0"/>
              <a:t>words</a:t>
            </a:r>
          </a:p>
          <a:p>
            <a:r>
              <a:rPr lang="en-US" sz="2400" dirty="0"/>
              <a:t>1806 (stemmed) domain </a:t>
            </a:r>
            <a:r>
              <a:rPr lang="en-US" sz="2400" dirty="0" smtClean="0"/>
              <a:t>words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617055305"/>
              </p:ext>
            </p:extLst>
          </p:nvPr>
        </p:nvGraphicFramePr>
        <p:xfrm>
          <a:off x="304800" y="4383892"/>
          <a:ext cx="8652933" cy="1920240"/>
        </p:xfrm>
        <a:graphic>
          <a:graphicData uri="http://schemas.openxmlformats.org/drawingml/2006/table">
            <a:tbl>
              <a:tblPr firstCol="1" bandRow="1">
                <a:tableStyleId>{5C22544A-7EE6-4342-B048-85BDC9FD1C3A}</a:tableStyleId>
              </a:tblPr>
              <a:tblGrid>
                <a:gridCol w="3042635">
                  <a:extLst>
                    <a:ext uri="{9D8B030D-6E8A-4147-A177-3AD203B41FA5}">
                      <a16:colId xmlns="" xmlns:a16="http://schemas.microsoft.com/office/drawing/2014/main" val="3558034677"/>
                    </a:ext>
                  </a:extLst>
                </a:gridCol>
                <a:gridCol w="5610298">
                  <a:extLst>
                    <a:ext uri="{9D8B030D-6E8A-4147-A177-3AD203B41FA5}">
                      <a16:colId xmlns="" xmlns:a16="http://schemas.microsoft.com/office/drawing/2014/main" val="3306377020"/>
                    </a:ext>
                  </a:extLst>
                </a:gridCol>
              </a:tblGrid>
              <a:tr h="370840">
                <a:tc>
                  <a:txBody>
                    <a:bodyPr/>
                    <a:lstStyle/>
                    <a:p>
                      <a:r>
                        <a:rPr lang="en-US" dirty="0"/>
                        <a:t>Topic 1 (argument words)</a:t>
                      </a:r>
                    </a:p>
                  </a:txBody>
                  <a:tcPr marL="68580" marR="68580"/>
                </a:tc>
                <a:tc>
                  <a:txBody>
                    <a:bodyPr/>
                    <a:lstStyle/>
                    <a:p>
                      <a:r>
                        <a:rPr lang="en-US" dirty="0"/>
                        <a:t>reason </a:t>
                      </a:r>
                      <a:r>
                        <a:rPr lang="en-US" dirty="0" err="1"/>
                        <a:t>exampl</a:t>
                      </a:r>
                      <a:r>
                        <a:rPr lang="en-US" dirty="0"/>
                        <a:t> support </a:t>
                      </a:r>
                      <a:r>
                        <a:rPr lang="en-US" dirty="0" err="1"/>
                        <a:t>agre</a:t>
                      </a:r>
                      <a:r>
                        <a:rPr lang="en-US" dirty="0"/>
                        <a:t> think </a:t>
                      </a:r>
                      <a:r>
                        <a:rPr lang="en-US" dirty="0" err="1"/>
                        <a:t>becaus</a:t>
                      </a:r>
                      <a:r>
                        <a:rPr lang="en-US" dirty="0"/>
                        <a:t> </a:t>
                      </a:r>
                      <a:r>
                        <a:rPr lang="en-US" dirty="0" err="1"/>
                        <a:t>disagre</a:t>
                      </a:r>
                      <a:r>
                        <a:rPr lang="en-US" dirty="0"/>
                        <a:t> statement opinion believe therefor idea </a:t>
                      </a:r>
                      <a:r>
                        <a:rPr lang="en-US" dirty="0" err="1"/>
                        <a:t>conclus</a:t>
                      </a:r>
                      <a:r>
                        <a:rPr lang="en-US" dirty="0"/>
                        <a:t> ...</a:t>
                      </a:r>
                    </a:p>
                  </a:txBody>
                  <a:tcPr marL="68580" marR="68580"/>
                </a:tc>
                <a:extLst>
                  <a:ext uri="{0D108BD9-81ED-4DB2-BD59-A6C34878D82A}">
                    <a16:rowId xmlns="" xmlns:a16="http://schemas.microsoft.com/office/drawing/2014/main" val="2394654561"/>
                  </a:ext>
                </a:extLst>
              </a:tr>
              <a:tr h="370840">
                <a:tc>
                  <a:txBody>
                    <a:bodyPr/>
                    <a:lstStyle/>
                    <a:p>
                      <a:r>
                        <a:rPr lang="en-US" dirty="0"/>
                        <a:t>Topic 2 (domain</a:t>
                      </a:r>
                      <a:r>
                        <a:rPr lang="en-US" baseline="0" dirty="0"/>
                        <a:t> words)</a:t>
                      </a:r>
                      <a:endParaRPr lang="en-US" dirty="0"/>
                    </a:p>
                  </a:txBody>
                  <a:tcPr marL="68580" marR="68580"/>
                </a:tc>
                <a:tc>
                  <a:txBody>
                    <a:bodyPr/>
                    <a:lstStyle/>
                    <a:p>
                      <a:r>
                        <a:rPr lang="en-US" dirty="0" err="1"/>
                        <a:t>citi</a:t>
                      </a:r>
                      <a:r>
                        <a:rPr lang="en-US" dirty="0"/>
                        <a:t> live big </a:t>
                      </a:r>
                      <a:r>
                        <a:rPr lang="en-US" dirty="0" err="1"/>
                        <a:t>hous</a:t>
                      </a:r>
                      <a:r>
                        <a:rPr lang="en-US" dirty="0"/>
                        <a:t> place area small apart town build </a:t>
                      </a:r>
                      <a:r>
                        <a:rPr lang="en-US" dirty="0" err="1"/>
                        <a:t>communiti</a:t>
                      </a:r>
                      <a:r>
                        <a:rPr lang="en-US" dirty="0"/>
                        <a:t> </a:t>
                      </a:r>
                      <a:r>
                        <a:rPr lang="en-US" dirty="0" err="1"/>
                        <a:t>factori</a:t>
                      </a:r>
                      <a:r>
                        <a:rPr lang="en-US" dirty="0"/>
                        <a:t> urban ...</a:t>
                      </a:r>
                    </a:p>
                  </a:txBody>
                  <a:tcPr marL="68580" marR="68580"/>
                </a:tc>
                <a:extLst>
                  <a:ext uri="{0D108BD9-81ED-4DB2-BD59-A6C34878D82A}">
                    <a16:rowId xmlns="" xmlns:a16="http://schemas.microsoft.com/office/drawing/2014/main" val="232467376"/>
                  </a:ext>
                </a:extLst>
              </a:tr>
              <a:tr h="370840">
                <a:tc>
                  <a:txBody>
                    <a:bodyPr/>
                    <a:lstStyle/>
                    <a:p>
                      <a:r>
                        <a:rPr lang="en-US" dirty="0"/>
                        <a:t>Topic 3 (domain</a:t>
                      </a:r>
                      <a:r>
                        <a:rPr lang="en-US" baseline="0" dirty="0"/>
                        <a:t> words)</a:t>
                      </a:r>
                      <a:endParaRPr lang="en-US" dirty="0"/>
                    </a:p>
                  </a:txBody>
                  <a:tcPr marL="68580" marR="68580"/>
                </a:tc>
                <a:tc>
                  <a:txBody>
                    <a:bodyPr/>
                    <a:lstStyle/>
                    <a:p>
                      <a:r>
                        <a:rPr lang="en-US" dirty="0"/>
                        <a:t>children parent school </a:t>
                      </a:r>
                      <a:r>
                        <a:rPr lang="en-US" dirty="0" err="1"/>
                        <a:t>educ</a:t>
                      </a:r>
                      <a:r>
                        <a:rPr lang="en-US" dirty="0"/>
                        <a:t> teach kid adult grow childhood behavior taught ...</a:t>
                      </a:r>
                    </a:p>
                  </a:txBody>
                  <a:tcPr marL="68580" marR="68580"/>
                </a:tc>
                <a:extLst>
                  <a:ext uri="{0D108BD9-81ED-4DB2-BD59-A6C34878D82A}">
                    <a16:rowId xmlns="" xmlns:a16="http://schemas.microsoft.com/office/drawing/2014/main" val="850358014"/>
                  </a:ext>
                </a:extLst>
              </a:tr>
            </a:tbl>
          </a:graphicData>
        </a:graphic>
      </p:graphicFrame>
    </p:spTree>
    <p:extLst>
      <p:ext uri="{BB962C8B-B14F-4D97-AF65-F5344CB8AC3E}">
        <p14:creationId xmlns:p14="http://schemas.microsoft.com/office/powerpoint/2010/main" val="805737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ounded Rectangle 40"/>
          <p:cNvSpPr/>
          <p:nvPr/>
        </p:nvSpPr>
        <p:spPr>
          <a:xfrm>
            <a:off x="141100" y="2085975"/>
            <a:ext cx="3467616" cy="39909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178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ounded Rectangle 40"/>
          <p:cNvSpPr/>
          <p:nvPr/>
        </p:nvSpPr>
        <p:spPr>
          <a:xfrm>
            <a:off x="3568569" y="2019299"/>
            <a:ext cx="2734367" cy="401955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279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ounded Rectangle 40"/>
          <p:cNvSpPr/>
          <p:nvPr/>
        </p:nvSpPr>
        <p:spPr>
          <a:xfrm>
            <a:off x="6250541" y="1952625"/>
            <a:ext cx="2802018" cy="414337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59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Sample of our Experimental Results</a:t>
            </a:r>
            <a:endParaRPr lang="en-US" dirty="0"/>
          </a:p>
        </p:txBody>
      </p:sp>
      <p:sp>
        <p:nvSpPr>
          <p:cNvPr id="3" name="Content Placeholder 2"/>
          <p:cNvSpPr>
            <a:spLocks noGrp="1"/>
          </p:cNvSpPr>
          <p:nvPr>
            <p:ph idx="1"/>
          </p:nvPr>
        </p:nvSpPr>
        <p:spPr>
          <a:xfrm>
            <a:off x="170213" y="1600200"/>
            <a:ext cx="8746292" cy="4525963"/>
          </a:xfrm>
        </p:spPr>
        <p:txBody>
          <a:bodyPr>
            <a:normAutofit/>
          </a:bodyPr>
          <a:lstStyle/>
          <a:p>
            <a:r>
              <a:rPr lang="en-US" sz="2400" dirty="0"/>
              <a:t>10x10-fold cross validation</a:t>
            </a:r>
          </a:p>
          <a:p>
            <a:r>
              <a:rPr lang="en-US" sz="2400" dirty="0"/>
              <a:t>Best values in </a:t>
            </a:r>
            <a:r>
              <a:rPr lang="en-US" sz="2400" dirty="0" smtClean="0"/>
              <a:t>bold</a:t>
            </a:r>
            <a:endParaRPr lang="en-US" sz="2400" dirty="0"/>
          </a:p>
          <a:p>
            <a:r>
              <a:rPr lang="en-US" sz="2400" dirty="0" smtClean="0"/>
              <a:t>* means significantly worse than Nguyen16</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LDA-enabled and other proposed features improve performance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859351269"/>
              </p:ext>
            </p:extLst>
          </p:nvPr>
        </p:nvGraphicFramePr>
        <p:xfrm>
          <a:off x="2040464" y="3344333"/>
          <a:ext cx="4768026" cy="1849120"/>
        </p:xfrm>
        <a:graphic>
          <a:graphicData uri="http://schemas.openxmlformats.org/drawingml/2006/table">
            <a:tbl>
              <a:tblPr firstRow="1" bandRow="1">
                <a:tableStyleId>{5C22544A-7EE6-4342-B048-85BDC9FD1C3A}</a:tableStyleId>
              </a:tblPr>
              <a:tblGrid>
                <a:gridCol w="1162933">
                  <a:extLst>
                    <a:ext uri="{9D8B030D-6E8A-4147-A177-3AD203B41FA5}">
                      <a16:colId xmlns="" xmlns:a16="http://schemas.microsoft.com/office/drawing/2014/main" val="861180542"/>
                    </a:ext>
                  </a:extLst>
                </a:gridCol>
                <a:gridCol w="1162933">
                  <a:extLst>
                    <a:ext uri="{9D8B030D-6E8A-4147-A177-3AD203B41FA5}">
                      <a16:colId xmlns="" xmlns:a16="http://schemas.microsoft.com/office/drawing/2014/main" val="102889860"/>
                    </a:ext>
                  </a:extLst>
                </a:gridCol>
                <a:gridCol w="1279227">
                  <a:extLst>
                    <a:ext uri="{9D8B030D-6E8A-4147-A177-3AD203B41FA5}">
                      <a16:colId xmlns="" xmlns:a16="http://schemas.microsoft.com/office/drawing/2014/main" val="3509201700"/>
                    </a:ext>
                  </a:extLst>
                </a:gridCol>
                <a:gridCol w="1162933">
                  <a:extLst>
                    <a:ext uri="{9D8B030D-6E8A-4147-A177-3AD203B41FA5}">
                      <a16:colId xmlns="" xmlns:a16="http://schemas.microsoft.com/office/drawing/2014/main" val="3221544511"/>
                    </a:ext>
                  </a:extLst>
                </a:gridCol>
              </a:tblGrid>
              <a:tr h="339239">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 xmlns:a16="http://schemas.microsoft.com/office/drawing/2014/main" val="934681151"/>
                  </a:ext>
                </a:extLst>
              </a:tr>
              <a:tr h="370840">
                <a:tc>
                  <a:txBody>
                    <a:bodyPr/>
                    <a:lstStyle/>
                    <a:p>
                      <a:r>
                        <a:rPr lang="en-US" dirty="0"/>
                        <a:t>Accuracy</a:t>
                      </a:r>
                    </a:p>
                  </a:txBody>
                  <a:tcPr marL="68580" marR="68580"/>
                </a:tc>
                <a:tc>
                  <a:txBody>
                    <a:bodyPr/>
                    <a:lstStyle/>
                    <a:p>
                      <a:r>
                        <a:rPr lang="en-US" dirty="0"/>
                        <a:t>0.787*</a:t>
                      </a:r>
                    </a:p>
                  </a:txBody>
                  <a:tcPr marL="68580" marR="68580"/>
                </a:tc>
                <a:tc>
                  <a:txBody>
                    <a:bodyPr/>
                    <a:lstStyle/>
                    <a:p>
                      <a:r>
                        <a:rPr lang="en-US" dirty="0"/>
                        <a:t>0.792*</a:t>
                      </a:r>
                    </a:p>
                  </a:txBody>
                  <a:tcPr marL="68580" marR="68580"/>
                </a:tc>
                <a:tc>
                  <a:txBody>
                    <a:bodyPr/>
                    <a:lstStyle/>
                    <a:p>
                      <a:r>
                        <a:rPr lang="en-US" b="1" dirty="0"/>
                        <a:t>0.805</a:t>
                      </a:r>
                    </a:p>
                  </a:txBody>
                  <a:tcPr marL="68580" marR="68580"/>
                </a:tc>
                <a:extLst>
                  <a:ext uri="{0D108BD9-81ED-4DB2-BD59-A6C34878D82A}">
                    <a16:rowId xmlns="" xmlns:a16="http://schemas.microsoft.com/office/drawing/2014/main" val="3935963565"/>
                  </a:ext>
                </a:extLst>
              </a:tr>
              <a:tr h="370840">
                <a:tc>
                  <a:txBody>
                    <a:bodyPr/>
                    <a:lstStyle/>
                    <a:p>
                      <a:r>
                        <a:rPr lang="en-US" dirty="0"/>
                        <a:t>Kappa</a:t>
                      </a:r>
                    </a:p>
                  </a:txBody>
                  <a:tcPr marL="68580" marR="68580"/>
                </a:tc>
                <a:tc>
                  <a:txBody>
                    <a:bodyPr/>
                    <a:lstStyle/>
                    <a:p>
                      <a:r>
                        <a:rPr lang="en-US" dirty="0"/>
                        <a:t>0.639*</a:t>
                      </a:r>
                    </a:p>
                  </a:txBody>
                  <a:tcPr marL="68580" marR="68580"/>
                </a:tc>
                <a:tc>
                  <a:txBody>
                    <a:bodyPr/>
                    <a:lstStyle/>
                    <a:p>
                      <a:r>
                        <a:rPr lang="en-US" dirty="0"/>
                        <a:t>0.649*</a:t>
                      </a:r>
                    </a:p>
                  </a:txBody>
                  <a:tcPr marL="68580" marR="68580"/>
                </a:tc>
                <a:tc>
                  <a:txBody>
                    <a:bodyPr/>
                    <a:lstStyle/>
                    <a:p>
                      <a:r>
                        <a:rPr lang="en-US" b="1" dirty="0"/>
                        <a:t>0.673</a:t>
                      </a:r>
                    </a:p>
                  </a:txBody>
                  <a:tcPr marL="68580" marR="68580"/>
                </a:tc>
                <a:extLst>
                  <a:ext uri="{0D108BD9-81ED-4DB2-BD59-A6C34878D82A}">
                    <a16:rowId xmlns="" xmlns:a16="http://schemas.microsoft.com/office/drawing/2014/main" val="1218546968"/>
                  </a:ext>
                </a:extLst>
              </a:tr>
              <a:tr h="370840">
                <a:tc>
                  <a:txBody>
                    <a:bodyPr/>
                    <a:lstStyle/>
                    <a:p>
                      <a:r>
                        <a:rPr lang="en-US" dirty="0"/>
                        <a:t>Precision</a:t>
                      </a:r>
                    </a:p>
                  </a:txBody>
                  <a:tcPr marL="68580" marR="68580"/>
                </a:tc>
                <a:tc>
                  <a:txBody>
                    <a:bodyPr/>
                    <a:lstStyle/>
                    <a:p>
                      <a:r>
                        <a:rPr lang="en-US" dirty="0"/>
                        <a:t>0.741*</a:t>
                      </a:r>
                    </a:p>
                  </a:txBody>
                  <a:tcPr marL="68580" marR="68580"/>
                </a:tc>
                <a:tc>
                  <a:txBody>
                    <a:bodyPr/>
                    <a:lstStyle/>
                    <a:p>
                      <a:r>
                        <a:rPr lang="en-US" dirty="0"/>
                        <a:t>0.745*</a:t>
                      </a:r>
                    </a:p>
                  </a:txBody>
                  <a:tcPr marL="68580" marR="68580"/>
                </a:tc>
                <a:tc>
                  <a:txBody>
                    <a:bodyPr/>
                    <a:lstStyle/>
                    <a:p>
                      <a:r>
                        <a:rPr lang="en-US" b="1" dirty="0"/>
                        <a:t>0.763</a:t>
                      </a:r>
                    </a:p>
                  </a:txBody>
                  <a:tcPr marL="68580" marR="68580"/>
                </a:tc>
                <a:extLst>
                  <a:ext uri="{0D108BD9-81ED-4DB2-BD59-A6C34878D82A}">
                    <a16:rowId xmlns="" xmlns:a16="http://schemas.microsoft.com/office/drawing/2014/main" val="3030093075"/>
                  </a:ext>
                </a:extLst>
              </a:tr>
              <a:tr h="370840">
                <a:tc>
                  <a:txBody>
                    <a:bodyPr/>
                    <a:lstStyle/>
                    <a:p>
                      <a:r>
                        <a:rPr lang="en-US" dirty="0"/>
                        <a:t>Recall</a:t>
                      </a:r>
                    </a:p>
                  </a:txBody>
                  <a:tcPr marL="68580" marR="68580"/>
                </a:tc>
                <a:tc>
                  <a:txBody>
                    <a:bodyPr/>
                    <a:lstStyle/>
                    <a:p>
                      <a:r>
                        <a:rPr lang="en-US" dirty="0"/>
                        <a:t>0.694*</a:t>
                      </a:r>
                    </a:p>
                  </a:txBody>
                  <a:tcPr marL="68580" marR="68580"/>
                </a:tc>
                <a:tc>
                  <a:txBody>
                    <a:bodyPr/>
                    <a:lstStyle/>
                    <a:p>
                      <a:r>
                        <a:rPr lang="en-US" dirty="0"/>
                        <a:t>0.698*</a:t>
                      </a:r>
                    </a:p>
                  </a:txBody>
                  <a:tcPr marL="68580" marR="68580"/>
                </a:tc>
                <a:tc>
                  <a:txBody>
                    <a:bodyPr/>
                    <a:lstStyle/>
                    <a:p>
                      <a:r>
                        <a:rPr lang="en-US" b="1" dirty="0"/>
                        <a:t>0.720</a:t>
                      </a:r>
                    </a:p>
                  </a:txBody>
                  <a:tcPr marL="68580" marR="68580"/>
                </a:tc>
                <a:extLst>
                  <a:ext uri="{0D108BD9-81ED-4DB2-BD59-A6C34878D82A}">
                    <a16:rowId xmlns="" xmlns:a16="http://schemas.microsoft.com/office/drawing/2014/main" val="4082904379"/>
                  </a:ext>
                </a:extLst>
              </a:tr>
            </a:tbl>
          </a:graphicData>
        </a:graphic>
      </p:graphicFrame>
    </p:spTree>
    <p:extLst>
      <p:ext uri="{BB962C8B-B14F-4D97-AF65-F5344CB8AC3E}">
        <p14:creationId xmlns:p14="http://schemas.microsoft.com/office/powerpoint/2010/main" val="3564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r>
              <a:rPr lang="en-US" b="1" dirty="0">
                <a:solidFill>
                  <a:srgbClr val="FF0000"/>
                </a:solidFill>
              </a:rPr>
              <a:t>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val="14693577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Cross-Topic Evaluation</a:t>
            </a:r>
            <a:endParaRPr lang="en-US" dirty="0"/>
          </a:p>
        </p:txBody>
      </p:sp>
      <p:sp>
        <p:nvSpPr>
          <p:cNvPr id="3" name="Content Placeholder 2"/>
          <p:cNvSpPr>
            <a:spLocks noGrp="1"/>
          </p:cNvSpPr>
          <p:nvPr>
            <p:ph idx="1"/>
          </p:nvPr>
        </p:nvSpPr>
        <p:spPr>
          <a:xfrm>
            <a:off x="457199" y="1600200"/>
            <a:ext cx="8485491" cy="5257800"/>
          </a:xfrm>
        </p:spPr>
        <p:txBody>
          <a:bodyPr>
            <a:normAutofit/>
          </a:bodyPr>
          <a:lstStyle/>
          <a:p>
            <a:r>
              <a:rPr lang="en-US" sz="2400" dirty="0" smtClean="0"/>
              <a:t>11 </a:t>
            </a:r>
            <a:r>
              <a:rPr lang="en-US" sz="2400" dirty="0"/>
              <a:t>single-topic </a:t>
            </a:r>
            <a:r>
              <a:rPr lang="en-US" sz="2400" dirty="0" smtClean="0"/>
              <a:t>groups</a:t>
            </a:r>
          </a:p>
          <a:p>
            <a:pPr lvl="1"/>
            <a:r>
              <a:rPr lang="en-US" sz="2000" dirty="0" smtClean="0"/>
              <a:t>E.g., Technologies </a:t>
            </a:r>
            <a:r>
              <a:rPr lang="en-US" sz="2000" dirty="0"/>
              <a:t>(11 essays), National Issues (10), School (8), Policies (7)</a:t>
            </a:r>
          </a:p>
          <a:p>
            <a:r>
              <a:rPr lang="en-US" sz="2400" dirty="0" smtClean="0"/>
              <a:t>1 </a:t>
            </a:r>
            <a:r>
              <a:rPr lang="en-US" sz="2400" dirty="0"/>
              <a:t>mixed </a:t>
            </a:r>
            <a:r>
              <a:rPr lang="en-US" sz="2400" dirty="0" smtClean="0"/>
              <a:t>topic group </a:t>
            </a:r>
            <a:r>
              <a:rPr lang="en-US" sz="2400" dirty="0"/>
              <a:t>of 17 essays </a:t>
            </a:r>
            <a:r>
              <a:rPr lang="en-US" sz="2400" dirty="0" smtClean="0"/>
              <a:t>(&lt; </a:t>
            </a:r>
            <a:r>
              <a:rPr lang="en-US" sz="2400" dirty="0"/>
              <a:t>3 </a:t>
            </a:r>
            <a:r>
              <a:rPr lang="en-US" sz="2400" dirty="0" smtClean="0"/>
              <a:t>essays per topic)</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Proposed features are more robust across topics</a:t>
            </a:r>
          </a:p>
          <a:p>
            <a:pPr lvl="1"/>
            <a:r>
              <a:rPr lang="en-US" sz="2000" dirty="0" smtClean="0"/>
              <a:t>Larger performance difference with Stab14 baseline</a:t>
            </a:r>
          </a:p>
          <a:p>
            <a:pPr lvl="1"/>
            <a:r>
              <a:rPr lang="en-US" sz="2000" dirty="0" smtClean="0"/>
              <a:t>Performance matches 10X10 fold experiment</a:t>
            </a:r>
          </a:p>
          <a:p>
            <a:pPr lvl="1"/>
            <a:endParaRPr lang="en-US" sz="2000" dirty="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998389360"/>
              </p:ext>
            </p:extLst>
          </p:nvPr>
        </p:nvGraphicFramePr>
        <p:xfrm>
          <a:off x="2023532" y="3392560"/>
          <a:ext cx="4601653" cy="1854200"/>
        </p:xfrm>
        <a:graphic>
          <a:graphicData uri="http://schemas.openxmlformats.org/drawingml/2006/table">
            <a:tbl>
              <a:tblPr firstRow="1" bandRow="1">
                <a:tableStyleId>{5C22544A-7EE6-4342-B048-85BDC9FD1C3A}</a:tableStyleId>
              </a:tblPr>
              <a:tblGrid>
                <a:gridCol w="1126935">
                  <a:extLst>
                    <a:ext uri="{9D8B030D-6E8A-4147-A177-3AD203B41FA5}">
                      <a16:colId xmlns="" xmlns:a16="http://schemas.microsoft.com/office/drawing/2014/main" val="861180542"/>
                    </a:ext>
                  </a:extLst>
                </a:gridCol>
                <a:gridCol w="1126935">
                  <a:extLst>
                    <a:ext uri="{9D8B030D-6E8A-4147-A177-3AD203B41FA5}">
                      <a16:colId xmlns="" xmlns:a16="http://schemas.microsoft.com/office/drawing/2014/main" val="102889860"/>
                    </a:ext>
                  </a:extLst>
                </a:gridCol>
                <a:gridCol w="1220848">
                  <a:extLst>
                    <a:ext uri="{9D8B030D-6E8A-4147-A177-3AD203B41FA5}">
                      <a16:colId xmlns="" xmlns:a16="http://schemas.microsoft.com/office/drawing/2014/main" val="3509201700"/>
                    </a:ext>
                  </a:extLst>
                </a:gridCol>
                <a:gridCol w="1126935">
                  <a:extLst>
                    <a:ext uri="{9D8B030D-6E8A-4147-A177-3AD203B41FA5}">
                      <a16:colId xmlns="" xmlns:a16="http://schemas.microsoft.com/office/drawing/2014/main" val="3221544511"/>
                    </a:ext>
                  </a:extLst>
                </a:gridCol>
              </a:tblGrid>
              <a:tr h="370840">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 xmlns:a16="http://schemas.microsoft.com/office/drawing/2014/main" val="934681151"/>
                  </a:ext>
                </a:extLst>
              </a:tr>
              <a:tr h="370840">
                <a:tc>
                  <a:txBody>
                    <a:bodyPr/>
                    <a:lstStyle/>
                    <a:p>
                      <a:r>
                        <a:rPr lang="en-US" dirty="0"/>
                        <a:t>Accuracy</a:t>
                      </a:r>
                    </a:p>
                  </a:txBody>
                  <a:tcPr marL="68580" marR="68580"/>
                </a:tc>
                <a:tc>
                  <a:txBody>
                    <a:bodyPr/>
                    <a:lstStyle/>
                    <a:p>
                      <a:r>
                        <a:rPr lang="en-US" dirty="0"/>
                        <a:t>0.780*</a:t>
                      </a:r>
                    </a:p>
                  </a:txBody>
                  <a:tcPr marL="68580" marR="68580"/>
                </a:tc>
                <a:tc>
                  <a:txBody>
                    <a:bodyPr/>
                    <a:lstStyle/>
                    <a:p>
                      <a:r>
                        <a:rPr lang="en-US" dirty="0"/>
                        <a:t>0.796</a:t>
                      </a:r>
                    </a:p>
                  </a:txBody>
                  <a:tcPr marL="68580" marR="68580"/>
                </a:tc>
                <a:tc>
                  <a:txBody>
                    <a:bodyPr/>
                    <a:lstStyle/>
                    <a:p>
                      <a:r>
                        <a:rPr lang="en-US" b="1" dirty="0"/>
                        <a:t>0.807</a:t>
                      </a:r>
                    </a:p>
                  </a:txBody>
                  <a:tcPr marL="68580" marR="68580"/>
                </a:tc>
                <a:extLst>
                  <a:ext uri="{0D108BD9-81ED-4DB2-BD59-A6C34878D82A}">
                    <a16:rowId xmlns="" xmlns:a16="http://schemas.microsoft.com/office/drawing/2014/main" val="3935963565"/>
                  </a:ext>
                </a:extLst>
              </a:tr>
              <a:tr h="370840">
                <a:tc>
                  <a:txBody>
                    <a:bodyPr/>
                    <a:lstStyle/>
                    <a:p>
                      <a:r>
                        <a:rPr lang="en-US" dirty="0"/>
                        <a:t>Kappa</a:t>
                      </a:r>
                    </a:p>
                  </a:txBody>
                  <a:tcPr marL="68580" marR="68580"/>
                </a:tc>
                <a:tc>
                  <a:txBody>
                    <a:bodyPr/>
                    <a:lstStyle/>
                    <a:p>
                      <a:r>
                        <a:rPr lang="en-US" dirty="0"/>
                        <a:t>0.623*</a:t>
                      </a:r>
                    </a:p>
                  </a:txBody>
                  <a:tcPr marL="68580" marR="68580"/>
                </a:tc>
                <a:tc>
                  <a:txBody>
                    <a:bodyPr/>
                    <a:lstStyle/>
                    <a:p>
                      <a:r>
                        <a:rPr lang="en-US" dirty="0" smtClean="0"/>
                        <a:t>0.654</a:t>
                      </a:r>
                      <a:endParaRPr lang="en-US" dirty="0"/>
                    </a:p>
                  </a:txBody>
                  <a:tcPr marL="68580" marR="68580"/>
                </a:tc>
                <a:tc>
                  <a:txBody>
                    <a:bodyPr/>
                    <a:lstStyle/>
                    <a:p>
                      <a:r>
                        <a:rPr lang="en-US" b="1" dirty="0"/>
                        <a:t>0.675</a:t>
                      </a:r>
                    </a:p>
                  </a:txBody>
                  <a:tcPr marL="68580" marR="68580"/>
                </a:tc>
                <a:extLst>
                  <a:ext uri="{0D108BD9-81ED-4DB2-BD59-A6C34878D82A}">
                    <a16:rowId xmlns="" xmlns:a16="http://schemas.microsoft.com/office/drawing/2014/main" val="1218546968"/>
                  </a:ext>
                </a:extLst>
              </a:tr>
              <a:tr h="370840">
                <a:tc>
                  <a:txBody>
                    <a:bodyPr/>
                    <a:lstStyle/>
                    <a:p>
                      <a:r>
                        <a:rPr lang="en-US" dirty="0"/>
                        <a:t>Precision</a:t>
                      </a:r>
                    </a:p>
                  </a:txBody>
                  <a:tcPr marL="68580" marR="68580"/>
                </a:tc>
                <a:tc>
                  <a:txBody>
                    <a:bodyPr/>
                    <a:lstStyle/>
                    <a:p>
                      <a:r>
                        <a:rPr lang="en-US" dirty="0"/>
                        <a:t>0.722*</a:t>
                      </a:r>
                    </a:p>
                  </a:txBody>
                  <a:tcPr marL="68580" marR="68580"/>
                </a:tc>
                <a:tc>
                  <a:txBody>
                    <a:bodyPr/>
                    <a:lstStyle/>
                    <a:p>
                      <a:r>
                        <a:rPr lang="en-US" dirty="0"/>
                        <a:t>0.757*</a:t>
                      </a:r>
                    </a:p>
                  </a:txBody>
                  <a:tcPr marL="68580" marR="68580"/>
                </a:tc>
                <a:tc>
                  <a:txBody>
                    <a:bodyPr/>
                    <a:lstStyle/>
                    <a:p>
                      <a:r>
                        <a:rPr lang="en-US" b="1" dirty="0"/>
                        <a:t>0.771</a:t>
                      </a:r>
                    </a:p>
                  </a:txBody>
                  <a:tcPr marL="68580" marR="68580"/>
                </a:tc>
                <a:extLst>
                  <a:ext uri="{0D108BD9-81ED-4DB2-BD59-A6C34878D82A}">
                    <a16:rowId xmlns="" xmlns:a16="http://schemas.microsoft.com/office/drawing/2014/main" val="3030093075"/>
                  </a:ext>
                </a:extLst>
              </a:tr>
              <a:tr h="370840">
                <a:tc>
                  <a:txBody>
                    <a:bodyPr/>
                    <a:lstStyle/>
                    <a:p>
                      <a:r>
                        <a:rPr lang="en-US" dirty="0"/>
                        <a:t>Recall</a:t>
                      </a:r>
                    </a:p>
                  </a:txBody>
                  <a:tcPr marL="68580" marR="68580"/>
                </a:tc>
                <a:tc>
                  <a:txBody>
                    <a:bodyPr/>
                    <a:lstStyle/>
                    <a:p>
                      <a:r>
                        <a:rPr lang="en-US" dirty="0"/>
                        <a:t>0.670*</a:t>
                      </a:r>
                    </a:p>
                  </a:txBody>
                  <a:tcPr marL="68580" marR="68580"/>
                </a:tc>
                <a:tc>
                  <a:txBody>
                    <a:bodyPr/>
                    <a:lstStyle/>
                    <a:p>
                      <a:r>
                        <a:rPr lang="en-US" dirty="0"/>
                        <a:t>0.695*</a:t>
                      </a:r>
                    </a:p>
                  </a:txBody>
                  <a:tcPr marL="68580" marR="68580"/>
                </a:tc>
                <a:tc>
                  <a:txBody>
                    <a:bodyPr/>
                    <a:lstStyle/>
                    <a:p>
                      <a:r>
                        <a:rPr lang="en-US" b="1" dirty="0"/>
                        <a:t>0.722</a:t>
                      </a:r>
                    </a:p>
                  </a:txBody>
                  <a:tcPr marL="68580" marR="68580"/>
                </a:tc>
                <a:extLst>
                  <a:ext uri="{0D108BD9-81ED-4DB2-BD59-A6C34878D82A}">
                    <a16:rowId xmlns="" xmlns:a16="http://schemas.microsoft.com/office/drawing/2014/main" val="4082904379"/>
                  </a:ext>
                </a:extLst>
              </a:tr>
            </a:tbl>
          </a:graphicData>
        </a:graphic>
      </p:graphicFrame>
    </p:spTree>
    <p:extLst>
      <p:ext uri="{BB962C8B-B14F-4D97-AF65-F5344CB8AC3E}">
        <p14:creationId xmlns:p14="http://schemas.microsoft.com/office/powerpoint/2010/main" val="30697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6115050" y="1427163"/>
            <a:ext cx="2962275"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339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solidFill>
                  <a:schemeClr val="bg1"/>
                </a:solidFill>
              </a:rPr>
              <a:t>TOPIC</a:t>
            </a:r>
            <a:r>
              <a:rPr lang="en-US" sz="2000" dirty="0">
                <a:solidFill>
                  <a:schemeClr val="bg1"/>
                </a:solidFill>
              </a:rPr>
              <a:t>, </a:t>
            </a:r>
            <a:r>
              <a:rPr lang="en-US" sz="2000" b="1" dirty="0">
                <a:solidFill>
                  <a:schemeClr val="bg1"/>
                </a:solidFill>
              </a:rPr>
              <a:t>WINDOW</a:t>
            </a:r>
            <a:r>
              <a:rPr lang="en-US" sz="2000" dirty="0">
                <a:solidFill>
                  <a:schemeClr val="bg1"/>
                </a:solidFill>
              </a:rPr>
              <a:t> and </a:t>
            </a:r>
            <a:r>
              <a:rPr lang="en-US" sz="2000" b="1" dirty="0">
                <a:solidFill>
                  <a:schemeClr val="bg1"/>
                </a:solidFill>
              </a:rPr>
              <a:t>COMBINED</a:t>
            </a:r>
          </a:p>
          <a:p>
            <a:pPr lvl="1"/>
            <a:r>
              <a:rPr lang="en-US" sz="2000" dirty="0">
                <a:solidFill>
                  <a:schemeClr val="bg1"/>
                </a:solidFill>
              </a:rPr>
              <a:t>To evaluate </a:t>
            </a:r>
            <a:r>
              <a:rPr lang="en-US" sz="2000" dirty="0" smtClean="0">
                <a:solidFill>
                  <a:schemeClr val="bg1"/>
                </a:solidFill>
              </a:rPr>
              <a:t>local contextual </a:t>
            </a:r>
            <a:r>
              <a:rPr lang="en-US" sz="2000" dirty="0">
                <a:solidFill>
                  <a:schemeClr val="bg1"/>
                </a:solidFill>
              </a:rPr>
              <a:t>features in isolation and </a:t>
            </a:r>
            <a:r>
              <a:rPr lang="en-US" sz="2000" dirty="0" smtClean="0">
                <a:solidFill>
                  <a:schemeClr val="bg1"/>
                </a:solidFill>
              </a:rPr>
              <a:t>combined</a:t>
            </a:r>
            <a:endParaRPr lang="en-US" sz="2000" dirty="0">
              <a:solidFill>
                <a:schemeClr val="bg1"/>
              </a:solidFill>
            </a:endParaRPr>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52</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12587" y="1969079"/>
            <a:ext cx="1796317" cy="17895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34465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t>TOPIC</a:t>
            </a:r>
            <a:r>
              <a:rPr lang="en-US" sz="2000" dirty="0"/>
              <a:t>, </a:t>
            </a:r>
            <a:r>
              <a:rPr lang="en-US" sz="2000" b="1" dirty="0"/>
              <a:t>WINDOW</a:t>
            </a:r>
            <a:r>
              <a:rPr lang="en-US" sz="2000" dirty="0"/>
              <a:t> and </a:t>
            </a:r>
            <a:r>
              <a:rPr lang="en-US" sz="2000" b="1" dirty="0"/>
              <a:t>COMBINED</a:t>
            </a:r>
          </a:p>
          <a:p>
            <a:pPr lvl="1"/>
            <a:r>
              <a:rPr lang="en-US" sz="2000" dirty="0"/>
              <a:t>To evaluate </a:t>
            </a:r>
            <a:r>
              <a:rPr lang="en-US" sz="2000" dirty="0" smtClean="0"/>
              <a:t>local contextual </a:t>
            </a:r>
            <a:r>
              <a:rPr lang="en-US" sz="2000" dirty="0"/>
              <a:t>features in isolation and </a:t>
            </a:r>
            <a:r>
              <a:rPr lang="en-US" sz="2000" dirty="0" smtClean="0"/>
              <a:t>combined</a:t>
            </a:r>
            <a:endParaRPr lang="en-US" sz="2000" dirty="0"/>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53</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114549" y="1674736"/>
            <a:ext cx="4791075" cy="26934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506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41862715"/>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a16="http://schemas.microsoft.com/office/drawing/2014/main" xmlns="" val="4151938511"/>
                    </a:ext>
                  </a:extLst>
                </a:gridCol>
                <a:gridCol w="1085078">
                  <a:extLst>
                    <a:ext uri="{9D8B030D-6E8A-4147-A177-3AD203B41FA5}">
                      <a16:colId xmlns:a16="http://schemas.microsoft.com/office/drawing/2014/main" xmlns="" val="1703793369"/>
                    </a:ext>
                  </a:extLst>
                </a:gridCol>
                <a:gridCol w="1085078">
                  <a:extLst>
                    <a:ext uri="{9D8B030D-6E8A-4147-A177-3AD203B41FA5}">
                      <a16:colId xmlns:a16="http://schemas.microsoft.com/office/drawing/2014/main" xmlns="" val="935674725"/>
                    </a:ext>
                  </a:extLst>
                </a:gridCol>
                <a:gridCol w="1085078">
                  <a:extLst>
                    <a:ext uri="{9D8B030D-6E8A-4147-A177-3AD203B41FA5}">
                      <a16:colId xmlns:a16="http://schemas.microsoft.com/office/drawing/2014/main" xmlns="" val="3652377804"/>
                    </a:ext>
                  </a:extLst>
                </a:gridCol>
                <a:gridCol w="1085078">
                  <a:extLst>
                    <a:ext uri="{9D8B030D-6E8A-4147-A177-3AD203B41FA5}">
                      <a16:colId xmlns:a16="http://schemas.microsoft.com/office/drawing/2014/main" xmlns="" val="3113426341"/>
                    </a:ext>
                  </a:extLst>
                </a:gridCol>
                <a:gridCol w="1083905">
                  <a:extLst>
                    <a:ext uri="{9D8B030D-6E8A-4147-A177-3AD203B41FA5}">
                      <a16:colId xmlns:a16="http://schemas.microsoft.com/office/drawing/2014/main" xmlns=""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a16="http://schemas.microsoft.com/office/drawing/2014/main" xmlns=""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a16="http://schemas.microsoft.com/office/drawing/2014/main" xmlns=""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a16="http://schemas.microsoft.com/office/drawing/2014/main" xmlns=""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a16="http://schemas.microsoft.com/office/drawing/2014/main" xmlns=""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1990726" y="3346349"/>
            <a:ext cx="2162174"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12600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18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00204096"/>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a16="http://schemas.microsoft.com/office/drawing/2014/main" xmlns="" val="4151938511"/>
                    </a:ext>
                  </a:extLst>
                </a:gridCol>
                <a:gridCol w="1085078">
                  <a:extLst>
                    <a:ext uri="{9D8B030D-6E8A-4147-A177-3AD203B41FA5}">
                      <a16:colId xmlns:a16="http://schemas.microsoft.com/office/drawing/2014/main" xmlns="" val="1703793369"/>
                    </a:ext>
                  </a:extLst>
                </a:gridCol>
                <a:gridCol w="1085078">
                  <a:extLst>
                    <a:ext uri="{9D8B030D-6E8A-4147-A177-3AD203B41FA5}">
                      <a16:colId xmlns:a16="http://schemas.microsoft.com/office/drawing/2014/main" xmlns="" val="935674725"/>
                    </a:ext>
                  </a:extLst>
                </a:gridCol>
                <a:gridCol w="1085078">
                  <a:extLst>
                    <a:ext uri="{9D8B030D-6E8A-4147-A177-3AD203B41FA5}">
                      <a16:colId xmlns:a16="http://schemas.microsoft.com/office/drawing/2014/main" xmlns="" val="3652377804"/>
                    </a:ext>
                  </a:extLst>
                </a:gridCol>
                <a:gridCol w="1085078">
                  <a:extLst>
                    <a:ext uri="{9D8B030D-6E8A-4147-A177-3AD203B41FA5}">
                      <a16:colId xmlns:a16="http://schemas.microsoft.com/office/drawing/2014/main" xmlns="" val="3113426341"/>
                    </a:ext>
                  </a:extLst>
                </a:gridCol>
                <a:gridCol w="1083905">
                  <a:extLst>
                    <a:ext uri="{9D8B030D-6E8A-4147-A177-3AD203B41FA5}">
                      <a16:colId xmlns:a16="http://schemas.microsoft.com/office/drawing/2014/main" xmlns=""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a16="http://schemas.microsoft.com/office/drawing/2014/main" xmlns=""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a16="http://schemas.microsoft.com/office/drawing/2014/main" xmlns=""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a16="http://schemas.microsoft.com/office/drawing/2014/main" xmlns=""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a16="http://schemas.microsoft.com/office/drawing/2014/main" xmlns=""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4105276" y="3321535"/>
            <a:ext cx="2219324" cy="1364816"/>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32544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14354013"/>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a16="http://schemas.microsoft.com/office/drawing/2014/main" xmlns="" val="4151938511"/>
                    </a:ext>
                  </a:extLst>
                </a:gridCol>
                <a:gridCol w="1085078">
                  <a:extLst>
                    <a:ext uri="{9D8B030D-6E8A-4147-A177-3AD203B41FA5}">
                      <a16:colId xmlns:a16="http://schemas.microsoft.com/office/drawing/2014/main" xmlns="" val="1703793369"/>
                    </a:ext>
                  </a:extLst>
                </a:gridCol>
                <a:gridCol w="1085078">
                  <a:extLst>
                    <a:ext uri="{9D8B030D-6E8A-4147-A177-3AD203B41FA5}">
                      <a16:colId xmlns:a16="http://schemas.microsoft.com/office/drawing/2014/main" xmlns="" val="935674725"/>
                    </a:ext>
                  </a:extLst>
                </a:gridCol>
                <a:gridCol w="1085078">
                  <a:extLst>
                    <a:ext uri="{9D8B030D-6E8A-4147-A177-3AD203B41FA5}">
                      <a16:colId xmlns:a16="http://schemas.microsoft.com/office/drawing/2014/main" xmlns="" val="3652377804"/>
                    </a:ext>
                  </a:extLst>
                </a:gridCol>
                <a:gridCol w="1085078">
                  <a:extLst>
                    <a:ext uri="{9D8B030D-6E8A-4147-A177-3AD203B41FA5}">
                      <a16:colId xmlns:a16="http://schemas.microsoft.com/office/drawing/2014/main" xmlns="" val="3113426341"/>
                    </a:ext>
                  </a:extLst>
                </a:gridCol>
                <a:gridCol w="1083905">
                  <a:extLst>
                    <a:ext uri="{9D8B030D-6E8A-4147-A177-3AD203B41FA5}">
                      <a16:colId xmlns:a16="http://schemas.microsoft.com/office/drawing/2014/main" xmlns=""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a16="http://schemas.microsoft.com/office/drawing/2014/main" xmlns=""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a16="http://schemas.microsoft.com/office/drawing/2014/main" xmlns=""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a16="http://schemas.microsoft.com/office/drawing/2014/main" xmlns=""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a16="http://schemas.microsoft.com/office/drawing/2014/main" xmlns=""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1" name="Flowchart: Alternate Process 10"/>
          <p:cNvSpPr/>
          <p:nvPr/>
        </p:nvSpPr>
        <p:spPr>
          <a:xfrm>
            <a:off x="647700" y="6002710"/>
            <a:ext cx="6738041" cy="408623"/>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algn="ctr"/>
            <a:r>
              <a:rPr lang="en-US" sz="1500" dirty="0">
                <a:ln w="0"/>
                <a:solidFill>
                  <a:schemeClr val="tx1"/>
                </a:solidFill>
                <a:effectLst>
                  <a:outerShdw blurRad="38100" dist="19050" dir="2700000" algn="tl" rotWithShape="0">
                    <a:schemeClr val="dk1">
                      <a:alpha val="40000"/>
                    </a:schemeClr>
                  </a:outerShdw>
                </a:effectLst>
              </a:rPr>
              <a:t>Combining Topic-context and Window-context features yields the best results</a:t>
            </a:r>
          </a:p>
        </p:txBody>
      </p:sp>
      <p:sp>
        <p:nvSpPr>
          <p:cNvPr id="13" name="Rectangle 12"/>
          <p:cNvSpPr/>
          <p:nvPr/>
        </p:nvSpPr>
        <p:spPr>
          <a:xfrm>
            <a:off x="6315076" y="3321535"/>
            <a:ext cx="1070665"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592222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065"/>
          </a:xfrm>
        </p:spPr>
        <p:txBody>
          <a:bodyPr>
            <a:normAutofit fontScale="90000"/>
          </a:bodyPr>
          <a:lstStyle/>
          <a:p>
            <a:r>
              <a:rPr lang="en-US" dirty="0" smtClean="0"/>
              <a:t>Summary of (Intrinsic Evaluation) Results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Methods for creating context-aware features:</a:t>
            </a:r>
          </a:p>
          <a:p>
            <a:pPr lvl="1"/>
            <a:r>
              <a:rPr lang="en-US" dirty="0" smtClean="0"/>
              <a:t>significantly improve argument mining performance (component classification, relation identification)</a:t>
            </a:r>
          </a:p>
          <a:p>
            <a:pPr lvl="1"/>
            <a:r>
              <a:rPr lang="en-US" dirty="0" smtClean="0"/>
              <a:t>generalize better across different prompts</a:t>
            </a:r>
          </a:p>
          <a:p>
            <a:pPr lvl="1"/>
            <a:r>
              <a:rPr lang="en-US" dirty="0" smtClean="0"/>
              <a:t>compact the feature space</a:t>
            </a:r>
          </a:p>
          <a:p>
            <a:endParaRPr lang="en-US" dirty="0"/>
          </a:p>
          <a:p>
            <a:r>
              <a:rPr lang="en-US" dirty="0" smtClean="0"/>
              <a:t>However, when pipelined together, can </a:t>
            </a:r>
            <a:r>
              <a:rPr lang="en-US" i="1" dirty="0" smtClean="0"/>
              <a:t>end-to-end argument mining</a:t>
            </a:r>
            <a:r>
              <a:rPr lang="en-US" dirty="0" smtClean="0"/>
              <a:t> improve essay performance?</a:t>
            </a:r>
          </a:p>
          <a:p>
            <a:pPr lvl="1"/>
            <a:r>
              <a:rPr lang="en-US" dirty="0"/>
              <a:t>e</a:t>
            </a:r>
            <a:r>
              <a:rPr lang="en-US" dirty="0" smtClean="0"/>
              <a:t>xtrinsic evaluation [Nguyen &amp; Litman, 2018]</a:t>
            </a:r>
          </a:p>
          <a:p>
            <a:endParaRPr lang="en-US" sz="2400" dirty="0" smtClean="0"/>
          </a:p>
          <a:p>
            <a:endParaRPr lang="en-US" sz="2400" dirty="0" smtClean="0"/>
          </a:p>
        </p:txBody>
      </p:sp>
    </p:spTree>
    <p:extLst>
      <p:ext uri="{BB962C8B-B14F-4D97-AF65-F5344CB8AC3E}">
        <p14:creationId xmlns:p14="http://schemas.microsoft.com/office/powerpoint/2010/main" val="1611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24176" y="1427163"/>
            <a:ext cx="6153150" cy="38004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6673" y="1861345"/>
            <a:ext cx="2755002" cy="3040060"/>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185934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34926"/>
            <a:ext cx="9144000" cy="2512584"/>
          </a:xfrm>
        </p:spPr>
        <p:txBody>
          <a:bodyPr/>
          <a:lstStyle/>
          <a:p>
            <a:pPr marL="0" indent="0" algn="ctr">
              <a:buNone/>
            </a:pPr>
            <a:r>
              <a:rPr lang="en-US" dirty="0" smtClean="0"/>
              <a:t>Argumentation Feature Sets for Essay Scoring </a:t>
            </a:r>
            <a:endParaRPr lang="en-US" dirty="0"/>
          </a:p>
        </p:txBody>
      </p:sp>
      <p:sp>
        <p:nvSpPr>
          <p:cNvPr id="15" name="Text Placeholder 14"/>
          <p:cNvSpPr>
            <a:spLocks noGrp="1"/>
          </p:cNvSpPr>
          <p:nvPr>
            <p:ph type="body" sz="half" idx="2"/>
          </p:nvPr>
        </p:nvSpPr>
        <p:spPr>
          <a:xfrm>
            <a:off x="0" y="6388735"/>
            <a:ext cx="9144000" cy="332740"/>
          </a:xfrm>
        </p:spPr>
        <p:txBody>
          <a:bodyPr>
            <a:normAutofit/>
          </a:bodyPr>
          <a:lstStyle/>
          <a:p>
            <a:pPr marL="342900" lvl="1"/>
            <a:r>
              <a:rPr lang="en-US" dirty="0" smtClean="0"/>
              <a:t>Features are both new &amp; from prior studies [</a:t>
            </a:r>
            <a:r>
              <a:rPr lang="en-US" dirty="0" err="1" smtClean="0"/>
              <a:t>Beigman</a:t>
            </a:r>
            <a:r>
              <a:rPr lang="en-US" dirty="0" smtClean="0"/>
              <a:t> </a:t>
            </a:r>
            <a:r>
              <a:rPr lang="en-US" dirty="0" err="1" smtClean="0"/>
              <a:t>Klevanov</a:t>
            </a:r>
            <a:r>
              <a:rPr lang="en-US" dirty="0" smtClean="0"/>
              <a:t> et al. 2016, Ghosh et al, 2016, </a:t>
            </a:r>
            <a:r>
              <a:rPr lang="en-US" dirty="0" err="1" smtClean="0"/>
              <a:t>Persing</a:t>
            </a:r>
            <a:r>
              <a:rPr lang="en-US" dirty="0" smtClean="0"/>
              <a:t> &amp; Ng 2015, </a:t>
            </a:r>
            <a:r>
              <a:rPr lang="en-US" dirty="0" err="1" smtClean="0"/>
              <a:t>Wachsmuth</a:t>
            </a:r>
            <a:r>
              <a:rPr lang="en-US" dirty="0" smtClean="0"/>
              <a:t> et al. 2016]</a:t>
            </a:r>
            <a:endParaRPr lang="en-US" dirty="0"/>
          </a:p>
          <a:p>
            <a:endParaRPr lang="en-US" sz="1200" dirty="0"/>
          </a:p>
          <a:p>
            <a:pPr marL="214313" indent="-214313">
              <a:buFont typeface="Arial" panose="020B0604020202020204" pitchFamily="34" charset="0"/>
              <a:buChar char="•"/>
            </a:pPr>
            <a:endParaRPr lang="en-US" sz="12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00729007"/>
              </p:ext>
            </p:extLst>
          </p:nvPr>
        </p:nvGraphicFramePr>
        <p:xfrm>
          <a:off x="438150" y="641509"/>
          <a:ext cx="8003495" cy="5623560"/>
        </p:xfrm>
        <a:graphic>
          <a:graphicData uri="http://schemas.openxmlformats.org/drawingml/2006/table">
            <a:tbl>
              <a:tblPr firstRow="1" bandRow="1">
                <a:tableStyleId>{9DCAF9ED-07DC-4A11-8D7F-57B35C25682E}</a:tableStyleId>
              </a:tblPr>
              <a:tblGrid>
                <a:gridCol w="1201911">
                  <a:extLst>
                    <a:ext uri="{9D8B030D-6E8A-4147-A177-3AD203B41FA5}">
                      <a16:colId xmlns:a16="http://schemas.microsoft.com/office/drawing/2014/main" xmlns="" val="1871833535"/>
                    </a:ext>
                  </a:extLst>
                </a:gridCol>
                <a:gridCol w="6801584">
                  <a:extLst>
                    <a:ext uri="{9D8B030D-6E8A-4147-A177-3AD203B41FA5}">
                      <a16:colId xmlns:a16="http://schemas.microsoft.com/office/drawing/2014/main" xmlns="" val="1082825539"/>
                    </a:ext>
                  </a:extLst>
                </a:gridCol>
              </a:tblGrid>
              <a:tr h="202171">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t>Argument Component Features (AC)</a:t>
                      </a:r>
                    </a:p>
                  </a:txBody>
                  <a:tcPr marL="68580" marR="68580" marT="34290" marB="34290" anchor="ctr">
                    <a:solidFill>
                      <a:srgbClr val="C00000"/>
                    </a:solidFill>
                  </a:tcPr>
                </a:tc>
                <a:extLst>
                  <a:ext uri="{0D108BD9-81ED-4DB2-BD59-A6C34878D82A}">
                    <a16:rowId xmlns:a16="http://schemas.microsoft.com/office/drawing/2014/main" xmlns="" val="604537275"/>
                  </a:ext>
                </a:extLst>
              </a:tr>
              <a:tr h="754380">
                <a:tc>
                  <a:txBody>
                    <a:bodyPr/>
                    <a:lstStyle/>
                    <a:p>
                      <a:pPr algn="ctr"/>
                      <a:r>
                        <a:rPr lang="en-US" sz="1200" dirty="0"/>
                        <a:t>1, 2</a:t>
                      </a:r>
                    </a:p>
                    <a:p>
                      <a:pPr algn="ctr"/>
                      <a:r>
                        <a:rPr lang="en-US" sz="1200" dirty="0"/>
                        <a:t>3, 4</a:t>
                      </a:r>
                    </a:p>
                    <a:p>
                      <a:pPr algn="ctr"/>
                      <a:r>
                        <a:rPr lang="en-US" sz="1200" dirty="0"/>
                        <a:t>5</a:t>
                      </a:r>
                    </a:p>
                    <a:p>
                      <a:pPr algn="ctr"/>
                      <a:r>
                        <a:rPr lang="en-US" sz="1200" dirty="0"/>
                        <a:t>6</a:t>
                      </a:r>
                    </a:p>
                    <a:p>
                      <a:pPr algn="ctr"/>
                      <a:r>
                        <a:rPr lang="en-US" sz="1200" dirty="0"/>
                        <a:t>7</a:t>
                      </a:r>
                      <a:endParaRPr lang="en-US" sz="1200" i="1" dirty="0"/>
                    </a:p>
                  </a:txBody>
                  <a:tcPr marL="68580" marR="68580" marT="34290" marB="34290" anchor="ctr"/>
                </a:tc>
                <a:tc>
                  <a:txBody>
                    <a:bodyPr/>
                    <a:lstStyle/>
                    <a:p>
                      <a:pPr algn="l"/>
                      <a:r>
                        <a:rPr lang="en-US" sz="1200" dirty="0"/>
                        <a:t>Number and fraction of argument components over total number of sentences in essay</a:t>
                      </a:r>
                    </a:p>
                    <a:p>
                      <a:pPr algn="l"/>
                      <a:r>
                        <a:rPr lang="en-US" sz="1200" dirty="0"/>
                        <a:t>Number and fraction of argumentative sentences</a:t>
                      </a:r>
                    </a:p>
                    <a:p>
                      <a:pPr algn="l"/>
                      <a:r>
                        <a:rPr lang="en-US" sz="1200" dirty="0"/>
                        <a:t>Total number of words in argument components</a:t>
                      </a:r>
                    </a:p>
                    <a:p>
                      <a:pPr algn="l"/>
                      <a:r>
                        <a:rPr lang="en-US" sz="1200" dirty="0"/>
                        <a:t>Number of paragraphs containing argument components</a:t>
                      </a:r>
                    </a:p>
                    <a:p>
                      <a:pPr algn="l"/>
                      <a:r>
                        <a:rPr lang="en-US" sz="1200" dirty="0"/>
                        <a:t>Whether the essay has paragraph without any argument component</a:t>
                      </a:r>
                    </a:p>
                  </a:txBody>
                  <a:tcPr marL="68580" marR="68580" marT="0" marB="0" anchor="ctr"/>
                </a:tc>
                <a:extLst>
                  <a:ext uri="{0D108BD9-81ED-4DB2-BD59-A6C34878D82A}">
                    <a16:rowId xmlns:a16="http://schemas.microsoft.com/office/drawing/2014/main" xmlns="" val="253516872"/>
                  </a:ext>
                </a:extLst>
              </a:tr>
              <a:tr h="205740">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solidFill>
                            <a:schemeClr val="bg1"/>
                          </a:solidFill>
                        </a:rPr>
                        <a:t>Argument Component Label Features (CL)</a:t>
                      </a:r>
                    </a:p>
                  </a:txBody>
                  <a:tcPr marL="68580" marR="68580" marT="34290" marB="34290" anchor="ctr">
                    <a:solidFill>
                      <a:srgbClr val="C00000"/>
                    </a:solidFill>
                  </a:tcPr>
                </a:tc>
                <a:extLst>
                  <a:ext uri="{0D108BD9-81ED-4DB2-BD59-A6C34878D82A}">
                    <a16:rowId xmlns:a16="http://schemas.microsoft.com/office/drawing/2014/main" xmlns="" val="2282738282"/>
                  </a:ext>
                </a:extLst>
              </a:tr>
              <a:tr h="617220">
                <a:tc>
                  <a:txBody>
                    <a:bodyPr/>
                    <a:lstStyle/>
                    <a:p>
                      <a:pPr algn="ctr"/>
                      <a:r>
                        <a:rPr lang="en-US" sz="1200" dirty="0"/>
                        <a:t>8</a:t>
                      </a:r>
                    </a:p>
                    <a:p>
                      <a:pPr algn="ctr"/>
                      <a:r>
                        <a:rPr lang="en-US" sz="1200" dirty="0"/>
                        <a:t>9, 10</a:t>
                      </a:r>
                    </a:p>
                    <a:p>
                      <a:pPr algn="ctr"/>
                      <a:r>
                        <a:rPr lang="en-US" sz="1200" dirty="0"/>
                        <a:t>11, 12</a:t>
                      </a:r>
                    </a:p>
                    <a:p>
                      <a:pPr algn="ctr"/>
                      <a:r>
                        <a:rPr lang="en-US" sz="1200" dirty="0"/>
                        <a:t>13</a:t>
                      </a:r>
                      <a:endParaRPr lang="en-US" sz="1200" i="1" dirty="0"/>
                    </a:p>
                  </a:txBody>
                  <a:tcPr marL="68580" marR="68580" marT="34290" marB="34290" anchor="ctr"/>
                </a:tc>
                <a:tc>
                  <a:txBody>
                    <a:bodyPr/>
                    <a:lstStyle/>
                    <a:p>
                      <a:pPr algn="l"/>
                      <a:r>
                        <a:rPr lang="en-US" sz="1200" dirty="0"/>
                        <a:t>Number of Major Claims</a:t>
                      </a:r>
                    </a:p>
                    <a:p>
                      <a:pPr algn="l"/>
                      <a:r>
                        <a:rPr lang="en-US" sz="1200" dirty="0"/>
                        <a:t>Number and fraction of Claims over total number of sentences</a:t>
                      </a:r>
                    </a:p>
                    <a:p>
                      <a:pPr algn="l"/>
                      <a:r>
                        <a:rPr lang="en-US" sz="1200" dirty="0"/>
                        <a:t>Number and fraction of Premises</a:t>
                      </a:r>
                    </a:p>
                    <a:p>
                      <a:pPr algn="l"/>
                      <a:r>
                        <a:rPr lang="en-US" sz="1200" dirty="0"/>
                        <a:t>Average number of Premises per Claim</a:t>
                      </a:r>
                    </a:p>
                  </a:txBody>
                  <a:tcPr marL="68580" marR="68580" marT="34290" marB="34290" anchor="ctr"/>
                </a:tc>
                <a:extLst>
                  <a:ext uri="{0D108BD9-81ED-4DB2-BD59-A6C34878D82A}">
                    <a16:rowId xmlns:a16="http://schemas.microsoft.com/office/drawing/2014/main" xmlns="" val="1936528007"/>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 Flow Features (AF)</a:t>
                      </a:r>
                    </a:p>
                  </a:txBody>
                  <a:tcPr marL="68580" marR="68580" marT="34290" marB="34290" anchor="ctr">
                    <a:solidFill>
                      <a:srgbClr val="00B050"/>
                    </a:solidFill>
                  </a:tcPr>
                </a:tc>
                <a:extLst>
                  <a:ext uri="{0D108BD9-81ED-4DB2-BD59-A6C34878D82A}">
                    <a16:rowId xmlns:a16="http://schemas.microsoft.com/office/drawing/2014/main" xmlns="" val="1356128540"/>
                  </a:ext>
                </a:extLst>
              </a:tr>
              <a:tr h="617220">
                <a:tc>
                  <a:txBody>
                    <a:bodyPr/>
                    <a:lstStyle/>
                    <a:p>
                      <a:pPr algn="ctr"/>
                      <a:r>
                        <a:rPr lang="en-US" sz="1200" dirty="0">
                          <a:solidFill>
                            <a:schemeClr val="tx1"/>
                          </a:solidFill>
                        </a:rPr>
                        <a:t>14</a:t>
                      </a:r>
                    </a:p>
                    <a:p>
                      <a:pPr algn="ctr"/>
                      <a:r>
                        <a:rPr lang="en-US" sz="1200" dirty="0">
                          <a:solidFill>
                            <a:schemeClr val="tx1"/>
                          </a:solidFill>
                        </a:rPr>
                        <a:t>15</a:t>
                      </a:r>
                    </a:p>
                    <a:p>
                      <a:pPr algn="ctr"/>
                      <a:r>
                        <a:rPr lang="en-US" sz="1200" dirty="0">
                          <a:solidFill>
                            <a:schemeClr val="tx1"/>
                          </a:solidFill>
                        </a:rPr>
                        <a:t>16</a:t>
                      </a:r>
                    </a:p>
                    <a:p>
                      <a:pPr algn="ctr"/>
                      <a:r>
                        <a:rPr lang="en-US" sz="1200" dirty="0">
                          <a:solidFill>
                            <a:schemeClr val="tx1"/>
                          </a:solidFill>
                        </a:rPr>
                        <a:t>17 – 24</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paragraphs that contain Major Claims and Claims</a:t>
                      </a:r>
                    </a:p>
                    <a:p>
                      <a:pPr algn="l"/>
                      <a:r>
                        <a:rPr lang="en-US" sz="1200" dirty="0">
                          <a:solidFill>
                            <a:schemeClr val="tx1"/>
                          </a:solidFill>
                        </a:rPr>
                        <a:t>Number of paragraphs that contain Major Claims and Premises</a:t>
                      </a:r>
                    </a:p>
                    <a:p>
                      <a:pPr algn="l"/>
                      <a:r>
                        <a:rPr lang="en-US" sz="1200" dirty="0">
                          <a:solidFill>
                            <a:schemeClr val="tx1"/>
                          </a:solidFill>
                        </a:rPr>
                        <a:t>Number of paragraphs that contain Claims and Premises</a:t>
                      </a:r>
                    </a:p>
                    <a:p>
                      <a:pPr algn="l"/>
                      <a:r>
                        <a:rPr lang="en-US" sz="1200" dirty="0">
                          <a:solidFill>
                            <a:schemeClr val="tx1"/>
                          </a:solidFill>
                        </a:rPr>
                        <a:t>Frequency of 8 typed bigrams of argument components</a:t>
                      </a:r>
                    </a:p>
                  </a:txBody>
                  <a:tcPr marL="68580" marR="68580" marT="34290" marB="34290" anchor="ctr"/>
                </a:tc>
                <a:extLst>
                  <a:ext uri="{0D108BD9-81ED-4DB2-BD59-A6C34878D82A}">
                    <a16:rowId xmlns:a16="http://schemas.microsoft.com/office/drawing/2014/main" xmlns="" val="1276308436"/>
                  </a:ext>
                </a:extLst>
              </a:tr>
              <a:tr h="205740">
                <a:tc>
                  <a:txBody>
                    <a:bodyPr/>
                    <a:lstStyle/>
                    <a:p>
                      <a:pPr algn="ctr"/>
                      <a:endParaRPr lang="en-US" sz="1200" i="1" dirty="0">
                        <a:solidFill>
                          <a:schemeClr val="bg1"/>
                        </a:solidFill>
                      </a:endParaRPr>
                    </a:p>
                  </a:txBody>
                  <a:tcPr marL="68580" marR="68580" marT="34290" marB="34290" anchor="ctr">
                    <a:solidFill>
                      <a:srgbClr val="C00000"/>
                    </a:solidFill>
                  </a:tcPr>
                </a:tc>
                <a:tc>
                  <a:txBody>
                    <a:bodyPr/>
                    <a:lstStyle/>
                    <a:p>
                      <a:pPr algn="l"/>
                      <a:r>
                        <a:rPr lang="en-US" sz="1200" b="1" dirty="0">
                          <a:solidFill>
                            <a:schemeClr val="bg1"/>
                          </a:solidFill>
                        </a:rPr>
                        <a:t>Argumentative Relation Features (RL)</a:t>
                      </a:r>
                    </a:p>
                  </a:txBody>
                  <a:tcPr marL="68580" marR="68580" marT="34290" marB="34290" anchor="ctr">
                    <a:solidFill>
                      <a:srgbClr val="C00000"/>
                    </a:solidFill>
                  </a:tcPr>
                </a:tc>
                <a:extLst>
                  <a:ext uri="{0D108BD9-81ED-4DB2-BD59-A6C34878D82A}">
                    <a16:rowId xmlns:a16="http://schemas.microsoft.com/office/drawing/2014/main" xmlns="" val="3373296046"/>
                  </a:ext>
                </a:extLst>
              </a:tr>
              <a:tr h="617220">
                <a:tc>
                  <a:txBody>
                    <a:bodyPr/>
                    <a:lstStyle/>
                    <a:p>
                      <a:pPr algn="ctr"/>
                      <a:r>
                        <a:rPr lang="en-US" sz="1200" dirty="0"/>
                        <a:t>25</a:t>
                      </a:r>
                    </a:p>
                    <a:p>
                      <a:pPr algn="ctr"/>
                      <a:r>
                        <a:rPr lang="en-US" sz="1200" dirty="0"/>
                        <a:t>26</a:t>
                      </a:r>
                    </a:p>
                    <a:p>
                      <a:pPr algn="ctr"/>
                      <a:r>
                        <a:rPr lang="en-US" sz="1200" dirty="0"/>
                        <a:t>27</a:t>
                      </a:r>
                    </a:p>
                    <a:p>
                      <a:pPr algn="ctr"/>
                      <a:r>
                        <a:rPr lang="en-US" sz="1200" dirty="0"/>
                        <a:t>28</a:t>
                      </a:r>
                      <a:endParaRPr lang="en-US" sz="1200" i="1" dirty="0"/>
                    </a:p>
                  </a:txBody>
                  <a:tcPr marL="68580" marR="68580" marT="34290" marB="34290" anchor="ctr"/>
                </a:tc>
                <a:tc>
                  <a:txBody>
                    <a:bodyPr/>
                    <a:lstStyle/>
                    <a:p>
                      <a:pPr algn="l"/>
                      <a:r>
                        <a:rPr lang="en-US" sz="1200" dirty="0"/>
                        <a:t>Number of supported Claims</a:t>
                      </a:r>
                    </a:p>
                    <a:p>
                      <a:pPr algn="l"/>
                      <a:r>
                        <a:rPr lang="en-US" sz="1200" dirty="0"/>
                        <a:t>Number of dangling Claims</a:t>
                      </a:r>
                    </a:p>
                    <a:p>
                      <a:pPr algn="l"/>
                      <a:r>
                        <a:rPr lang="en-US" sz="1200" dirty="0"/>
                        <a:t>Number of supporting Premises</a:t>
                      </a:r>
                    </a:p>
                    <a:p>
                      <a:pPr algn="l"/>
                      <a:r>
                        <a:rPr lang="en-US" sz="1200" dirty="0"/>
                        <a:t>Number of paragraphs that have support relations</a:t>
                      </a:r>
                    </a:p>
                  </a:txBody>
                  <a:tcPr marL="68580" marR="68580" marT="34290" marB="34290" anchor="ctr"/>
                </a:tc>
                <a:extLst>
                  <a:ext uri="{0D108BD9-81ED-4DB2-BD59-A6C34878D82A}">
                    <a16:rowId xmlns:a16="http://schemas.microsoft.com/office/drawing/2014/main" xmlns="" val="1749749346"/>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Argumentation Structure Typology Features (TS)</a:t>
                      </a:r>
                    </a:p>
                  </a:txBody>
                  <a:tcPr marL="68580" marR="68580" marT="34290" marB="34290" anchor="ctr">
                    <a:solidFill>
                      <a:srgbClr val="00B050"/>
                    </a:solidFill>
                  </a:tcPr>
                </a:tc>
                <a:extLst>
                  <a:ext uri="{0D108BD9-81ED-4DB2-BD59-A6C34878D82A}">
                    <a16:rowId xmlns:a16="http://schemas.microsoft.com/office/drawing/2014/main" xmlns="" val="460984607"/>
                  </a:ext>
                </a:extLst>
              </a:tr>
              <a:tr h="754380">
                <a:tc>
                  <a:txBody>
                    <a:bodyPr/>
                    <a:lstStyle/>
                    <a:p>
                      <a:pPr algn="ctr"/>
                      <a:r>
                        <a:rPr lang="en-US" sz="1200" dirty="0">
                          <a:solidFill>
                            <a:schemeClr val="tx1"/>
                          </a:solidFill>
                        </a:rPr>
                        <a:t>29</a:t>
                      </a:r>
                    </a:p>
                    <a:p>
                      <a:pPr algn="ctr"/>
                      <a:r>
                        <a:rPr lang="en-US" sz="1200" dirty="0">
                          <a:solidFill>
                            <a:schemeClr val="tx1"/>
                          </a:solidFill>
                        </a:rPr>
                        <a:t>30</a:t>
                      </a:r>
                    </a:p>
                    <a:p>
                      <a:pPr algn="ctr"/>
                      <a:r>
                        <a:rPr lang="en-US" sz="1200" dirty="0">
                          <a:solidFill>
                            <a:schemeClr val="tx1"/>
                          </a:solidFill>
                        </a:rPr>
                        <a:t>31</a:t>
                      </a:r>
                    </a:p>
                    <a:p>
                      <a:pPr algn="ctr"/>
                      <a:r>
                        <a:rPr lang="en-US" sz="1200" dirty="0">
                          <a:solidFill>
                            <a:schemeClr val="tx1"/>
                          </a:solidFill>
                        </a:rPr>
                        <a:t>32</a:t>
                      </a:r>
                    </a:p>
                    <a:p>
                      <a:pPr algn="ctr"/>
                      <a:r>
                        <a:rPr lang="en-US" sz="1200" dirty="0">
                          <a:solidFill>
                            <a:schemeClr val="tx1"/>
                          </a:solidFill>
                        </a:rPr>
                        <a:t>33</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Chain-structures</a:t>
                      </a:r>
                    </a:p>
                    <a:p>
                      <a:pPr algn="l"/>
                      <a:r>
                        <a:rPr lang="en-US" sz="1200" dirty="0">
                          <a:solidFill>
                            <a:schemeClr val="tx1"/>
                          </a:solidFill>
                        </a:rPr>
                        <a:t>Number of Tree-structures</a:t>
                      </a:r>
                    </a:p>
                    <a:p>
                      <a:pPr algn="l"/>
                      <a:r>
                        <a:rPr lang="en-US" sz="1200" dirty="0">
                          <a:solidFill>
                            <a:schemeClr val="tx1"/>
                          </a:solidFill>
                        </a:rPr>
                        <a:t>Number of Tree-structures with height = 1</a:t>
                      </a:r>
                    </a:p>
                    <a:p>
                      <a:pPr algn="l"/>
                      <a:r>
                        <a:rPr lang="en-US" sz="1200" dirty="0">
                          <a:solidFill>
                            <a:schemeClr val="tx1"/>
                          </a:solidFill>
                        </a:rPr>
                        <a:t>Number of paragraphs that contain Chain-structures</a:t>
                      </a:r>
                    </a:p>
                    <a:p>
                      <a:pPr algn="l"/>
                      <a:r>
                        <a:rPr lang="en-US" sz="1200" dirty="0">
                          <a:solidFill>
                            <a:schemeClr val="tx1"/>
                          </a:solidFill>
                        </a:rPr>
                        <a:t>Number of paragraphs that contain Tree-structures</a:t>
                      </a:r>
                    </a:p>
                  </a:txBody>
                  <a:tcPr marL="68580" marR="68580" marT="34290" marB="34290" anchor="ctr"/>
                </a:tc>
                <a:extLst>
                  <a:ext uri="{0D108BD9-81ED-4DB2-BD59-A6C34878D82A}">
                    <a16:rowId xmlns:a16="http://schemas.microsoft.com/office/drawing/2014/main" xmlns="" val="2418494858"/>
                  </a:ext>
                </a:extLst>
              </a:tr>
            </a:tbl>
          </a:graphicData>
        </a:graphic>
      </p:graphicFrame>
    </p:spTree>
    <p:extLst>
      <p:ext uri="{BB962C8B-B14F-4D97-AF65-F5344CB8AC3E}">
        <p14:creationId xmlns:p14="http://schemas.microsoft.com/office/powerpoint/2010/main" val="126194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Classroom Discussion Dashboard</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graphicFrame>
        <p:nvGraphicFramePr>
          <p:cNvPr id="2" name="Table 1"/>
          <p:cNvGraphicFramePr>
            <a:graphicFrameLocks noGrp="1"/>
          </p:cNvGraphicFramePr>
          <p:nvPr>
            <p:extLst>
              <p:ext uri="{D42A27DB-BD31-4B8C-83A1-F6EECF244321}">
                <p14:modId xmlns:p14="http://schemas.microsoft.com/office/powerpoint/2010/main" val="2401983085"/>
              </p:ext>
            </p:extLst>
          </p:nvPr>
        </p:nvGraphicFramePr>
        <p:xfrm>
          <a:off x="121919" y="4245857"/>
          <a:ext cx="8890319" cy="2412525"/>
        </p:xfrm>
        <a:graphic>
          <a:graphicData uri="http://schemas.openxmlformats.org/drawingml/2006/table">
            <a:tbl>
              <a:tblPr firstRow="1" bandRow="1"/>
              <a:tblGrid>
                <a:gridCol w="533065"/>
                <a:gridCol w="6712467"/>
                <a:gridCol w="1644787"/>
              </a:tblGrid>
              <a:tr h="261973">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r>
                        <a:rPr lang="en-US" sz="1800" dirty="0" smtClean="0">
                          <a:solidFill>
                            <a:schemeClr val="tx1"/>
                          </a:solidFill>
                        </a:rPr>
                        <a:t>Student</a:t>
                      </a:r>
                      <a:r>
                        <a:rPr lang="en-US" sz="1800" baseline="0" dirty="0" smtClean="0">
                          <a:solidFill>
                            <a:schemeClr val="tx1"/>
                          </a:solidFill>
                        </a:rPr>
                        <a:t> Talk </a:t>
                      </a:r>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r>
                        <a:rPr lang="en-US" sz="1800" dirty="0" smtClean="0">
                          <a:solidFill>
                            <a:schemeClr val="tx1"/>
                          </a:solidFill>
                        </a:rPr>
                        <a:t>Specificity</a:t>
                      </a:r>
                      <a:r>
                        <a:rPr lang="en-US" sz="1800" baseline="0" dirty="0" smtClean="0">
                          <a:solidFill>
                            <a:schemeClr val="tx1"/>
                          </a:solidFill>
                        </a:rPr>
                        <a:t> </a:t>
                      </a:r>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316577">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Calibri" charset="0"/>
                        </a:rPr>
                        <a:t>S1</a:t>
                      </a:r>
                      <a:endParaRPr lang="en-US" sz="1600" b="0" i="0" u="none" strike="noStrike" dirty="0">
                        <a:solidFill>
                          <a:srgbClr val="000000"/>
                        </a:solidFill>
                        <a:effectLst/>
                        <a:latin typeface="Calibri" charset="0"/>
                      </a:endParaRPr>
                    </a:p>
                  </a:txBody>
                  <a:tcPr marL="6350" marR="6350" marT="634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Some people they just ask for a job is just like, some money</a:t>
                      </a:r>
                      <a:r>
                        <a:rPr lang="en-US" sz="1600" b="0" i="0" u="none" strike="noStrike" dirty="0">
                          <a:solidFill>
                            <a:srgbClr val="000000"/>
                          </a:solidFill>
                          <a:effectLst/>
                          <a:latin typeface="Calibri" charset="0"/>
                        </a:rPr>
                        <a:t>. </a:t>
                      </a:r>
                    </a:p>
                  </a:txBody>
                  <a:tcPr marL="6350" marR="6350" marT="634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Low</a:t>
                      </a:r>
                      <a:endParaRPr lang="en-US" sz="1800" dirty="0"/>
                    </a:p>
                  </a:txBody>
                  <a:tcPr marT="45687" marB="4568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1259762">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mn-lt"/>
                        </a:rPr>
                        <a:t>S1</a:t>
                      </a:r>
                      <a:endParaRPr lang="en-US" sz="1600" b="0" i="0" u="none" strike="noStrike" dirty="0">
                        <a:solidFill>
                          <a:srgbClr val="000000"/>
                        </a:solidFill>
                        <a:effectLst/>
                        <a:latin typeface="+mn-lt"/>
                      </a:endParaRP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It's like, I think she already knew that they weren't going to get it, but she, she couldn't do anything except just encourage them cause that's the only thing, like she [xx]. That's why she </a:t>
                      </a:r>
                      <a:r>
                        <a:rPr lang="en-US" sz="1600" b="0" i="0" u="none" strike="noStrike" dirty="0" err="1">
                          <a:solidFill>
                            <a:srgbClr val="000000"/>
                          </a:solidFill>
                          <a:effectLst/>
                          <a:latin typeface="+mn-lt"/>
                        </a:rPr>
                        <a:t>kinda</a:t>
                      </a:r>
                      <a:r>
                        <a:rPr lang="en-US" sz="1600" b="0" i="0" u="none" strike="noStrike" dirty="0">
                          <a:solidFill>
                            <a:srgbClr val="000000"/>
                          </a:solidFill>
                          <a:effectLst/>
                          <a:latin typeface="+mn-lt"/>
                        </a:rPr>
                        <a:t> supported it, but she already knew that they weren't going to get it.</a:t>
                      </a: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Medium </a:t>
                      </a:r>
                      <a:endParaRPr lang="en-US" sz="1800" dirty="0"/>
                    </a:p>
                  </a:txBody>
                  <a:tcPr marT="45687" marB="4568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421375">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mn-lt"/>
                        </a:rPr>
                        <a:t>S2</a:t>
                      </a:r>
                      <a:endParaRPr lang="en-US" sz="1600" b="0" i="0" u="none" strike="noStrike" dirty="0">
                        <a:solidFill>
                          <a:srgbClr val="000000"/>
                        </a:solidFill>
                        <a:effectLst/>
                        <a:latin typeface="+mn-lt"/>
                      </a:endParaRP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She was already talking about how she didn't think that they were going to get it. </a:t>
                      </a: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Medium</a:t>
                      </a:r>
                      <a:r>
                        <a:rPr lang="en-US" sz="1800" baseline="0" dirty="0" smtClean="0"/>
                        <a:t> </a:t>
                      </a:r>
                      <a:endParaRPr lang="en-US" sz="1800" dirty="0"/>
                    </a:p>
                  </a:txBody>
                  <a:tcPr marT="45687" marB="4568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spTree>
    <p:extLst>
      <p:ext uri="{BB962C8B-B14F-4D97-AF65-F5344CB8AC3E}">
        <p14:creationId xmlns:p14="http://schemas.microsoft.com/office/powerpoint/2010/main" val="85095501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Experiment(s): Automated Essay Scoring (AES) with Argumentation </a:t>
            </a:r>
            <a:r>
              <a:rPr lang="en-US" dirty="0"/>
              <a:t>F</a:t>
            </a:r>
            <a:r>
              <a:rPr lang="en-US" dirty="0" smtClean="0"/>
              <a:t>eatures</a:t>
            </a:r>
            <a:endParaRPr lang="en-US" dirty="0"/>
          </a:p>
        </p:txBody>
      </p:sp>
      <p:sp>
        <p:nvSpPr>
          <p:cNvPr id="3" name="Content Placeholder 2"/>
          <p:cNvSpPr>
            <a:spLocks noGrp="1"/>
          </p:cNvSpPr>
          <p:nvPr>
            <p:ph idx="1"/>
          </p:nvPr>
        </p:nvSpPr>
        <p:spPr>
          <a:xfrm>
            <a:off x="114300" y="1600200"/>
            <a:ext cx="9029700" cy="5121275"/>
          </a:xfrm>
        </p:spPr>
        <p:txBody>
          <a:bodyPr>
            <a:normAutofit lnSpcReduction="10000"/>
          </a:bodyPr>
          <a:lstStyle/>
          <a:p>
            <a:r>
              <a:rPr lang="en-US" sz="2800" dirty="0" smtClean="0"/>
              <a:t>Baseline </a:t>
            </a:r>
            <a:r>
              <a:rPr lang="en-US" sz="2800" dirty="0"/>
              <a:t>AES model</a:t>
            </a:r>
          </a:p>
          <a:p>
            <a:pPr lvl="1"/>
            <a:r>
              <a:rPr lang="en-US" sz="2000" dirty="0"/>
              <a:t>Enhanced AI Scoring Engine (EASE)</a:t>
            </a:r>
          </a:p>
          <a:p>
            <a:pPr lvl="1"/>
            <a:r>
              <a:rPr lang="en-US" sz="2000" dirty="0"/>
              <a:t>Features:</a:t>
            </a:r>
          </a:p>
          <a:p>
            <a:pPr lvl="2"/>
            <a:r>
              <a:rPr lang="en-US" sz="1800" dirty="0"/>
              <a:t>Length: counts of words, characters, punctuations, average word length</a:t>
            </a:r>
          </a:p>
          <a:p>
            <a:pPr lvl="2"/>
            <a:r>
              <a:rPr lang="en-US" sz="1800" dirty="0"/>
              <a:t>Prompt: count and fraction of words in commons with prompts</a:t>
            </a:r>
          </a:p>
          <a:p>
            <a:pPr lvl="2"/>
            <a:r>
              <a:rPr lang="en-US" sz="1800" dirty="0"/>
              <a:t>Bag of words: unigrams, bigrams</a:t>
            </a:r>
          </a:p>
          <a:p>
            <a:pPr lvl="2"/>
            <a:r>
              <a:rPr lang="en-US" sz="1800" dirty="0"/>
              <a:t>Part-of-speech: count and fraction of “good” POS </a:t>
            </a:r>
            <a:r>
              <a:rPr lang="en-US" sz="1800" dirty="0" smtClean="0"/>
              <a:t>sequences</a:t>
            </a:r>
            <a:endParaRPr lang="en-US" sz="2000" dirty="0"/>
          </a:p>
          <a:p>
            <a:r>
              <a:rPr lang="en-US" sz="2800" dirty="0" smtClean="0"/>
              <a:t>Our </a:t>
            </a:r>
            <a:r>
              <a:rPr lang="en-US" sz="2800" dirty="0"/>
              <a:t>model</a:t>
            </a:r>
          </a:p>
          <a:p>
            <a:pPr lvl="1"/>
            <a:r>
              <a:rPr lang="en-US" sz="2000" dirty="0"/>
              <a:t>EASE augmented with argumentation </a:t>
            </a:r>
            <a:r>
              <a:rPr lang="en-US" sz="2000" dirty="0" smtClean="0"/>
              <a:t>features (based on the output of our </a:t>
            </a:r>
            <a:r>
              <a:rPr lang="en-US" sz="2000" i="1" dirty="0" smtClean="0"/>
              <a:t>pre-trained,</a:t>
            </a:r>
            <a:r>
              <a:rPr lang="en-US" sz="2000" dirty="0" smtClean="0"/>
              <a:t> </a:t>
            </a:r>
            <a:r>
              <a:rPr lang="en-US" sz="2000" i="1" dirty="0" smtClean="0"/>
              <a:t>end-to end </a:t>
            </a:r>
            <a:r>
              <a:rPr lang="en-US" sz="2000" dirty="0" smtClean="0"/>
              <a:t>argument mining system)</a:t>
            </a:r>
            <a:endParaRPr lang="en-US" sz="2000" dirty="0"/>
          </a:p>
          <a:p>
            <a:r>
              <a:rPr lang="en-US" sz="2800" dirty="0" smtClean="0"/>
              <a:t>Scoring corpus: Persuasive </a:t>
            </a:r>
            <a:r>
              <a:rPr lang="en-US" sz="2800" dirty="0"/>
              <a:t>essays of </a:t>
            </a:r>
            <a:r>
              <a:rPr lang="en-US" sz="2800" dirty="0" err="1"/>
              <a:t>Kaggle</a:t>
            </a:r>
            <a:r>
              <a:rPr lang="en-US" sz="2800" dirty="0"/>
              <a:t> ASAP data</a:t>
            </a:r>
          </a:p>
          <a:p>
            <a:pPr lvl="1"/>
            <a:r>
              <a:rPr lang="en-US" sz="2000" dirty="0"/>
              <a:t>Prompt 1: 1783 essays about good vs. bad effects of computers</a:t>
            </a:r>
          </a:p>
          <a:p>
            <a:pPr lvl="1"/>
            <a:r>
              <a:rPr lang="en-US" sz="2000" dirty="0"/>
              <a:t>Prompt 2: 1800 essays about censorship in </a:t>
            </a:r>
            <a:r>
              <a:rPr lang="en-US" sz="2000" dirty="0" smtClean="0"/>
              <a:t>libraries</a:t>
            </a:r>
          </a:p>
          <a:p>
            <a:pPr lvl="1"/>
            <a:r>
              <a:rPr lang="en-US" sz="2000" dirty="0" smtClean="0"/>
              <a:t>Holistically scored</a:t>
            </a:r>
            <a:endParaRPr lang="en-US" sz="20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60</a:t>
            </a:fld>
            <a:endParaRPr lang="en-US"/>
          </a:p>
        </p:txBody>
      </p:sp>
      <p:sp>
        <p:nvSpPr>
          <p:cNvPr id="5" name="TextBox 4"/>
          <p:cNvSpPr txBox="1"/>
          <p:nvPr/>
        </p:nvSpPr>
        <p:spPr>
          <a:xfrm>
            <a:off x="4380584" y="2081170"/>
            <a:ext cx="4763416" cy="276999"/>
          </a:xfrm>
          <a:prstGeom prst="rect">
            <a:avLst/>
          </a:prstGeom>
          <a:noFill/>
        </p:spPr>
        <p:txBody>
          <a:bodyPr wrap="square" rtlCol="0" anchor="ctr" anchorCtr="0">
            <a:spAutoFit/>
          </a:bodyPr>
          <a:lstStyle/>
          <a:p>
            <a:pPr algn="r"/>
            <a:r>
              <a:rPr lang="en-US" sz="1200" dirty="0">
                <a:solidFill>
                  <a:srgbClr val="4472C4"/>
                </a:solidFill>
                <a:hlinkClick r:id="rId3"/>
              </a:rPr>
              <a:t>https://github.com/edx/ease</a:t>
            </a:r>
            <a:r>
              <a:rPr lang="en-US" sz="1200" dirty="0">
                <a:solidFill>
                  <a:srgbClr val="4472C4"/>
                </a:solidFill>
              </a:rPr>
              <a:t>. </a:t>
            </a:r>
            <a:r>
              <a:rPr lang="en-US" sz="1200" b="1" dirty="0">
                <a:solidFill>
                  <a:srgbClr val="FF0000"/>
                </a:solidFill>
              </a:rPr>
              <a:t>Top 3 of </a:t>
            </a:r>
            <a:r>
              <a:rPr lang="en-US" sz="1200" b="1" dirty="0" err="1">
                <a:solidFill>
                  <a:srgbClr val="FF0000"/>
                </a:solidFill>
              </a:rPr>
              <a:t>Kaggle</a:t>
            </a:r>
            <a:r>
              <a:rPr lang="en-US" sz="1200" b="1" dirty="0">
                <a:solidFill>
                  <a:srgbClr val="FF0000"/>
                </a:solidFill>
              </a:rPr>
              <a:t> ASAP competition (2012)</a:t>
            </a:r>
            <a:endParaRPr lang="en-US" sz="1600" b="1" dirty="0">
              <a:solidFill>
                <a:srgbClr val="FF0000"/>
              </a:solidFill>
            </a:endParaRPr>
          </a:p>
        </p:txBody>
      </p:sp>
    </p:spTree>
    <p:extLst>
      <p:ext uri="{BB962C8B-B14F-4D97-AF65-F5344CB8AC3E}">
        <p14:creationId xmlns:p14="http://schemas.microsoft.com/office/powerpoint/2010/main" val="19022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solidFill>
                  <a:schemeClr val="bg1"/>
                </a:solidFill>
              </a:rPr>
              <a:t>Experiment </a:t>
            </a:r>
            <a:r>
              <a:rPr lang="en-US" sz="1800" dirty="0">
                <a:solidFill>
                  <a:schemeClr val="bg1"/>
                </a:solidFill>
              </a:rPr>
              <a:t>with different feature combinations for an upper-bound performance</a:t>
            </a:r>
          </a:p>
          <a:p>
            <a:pPr lvl="1"/>
            <a:r>
              <a:rPr lang="en-US" sz="1500" dirty="0">
                <a:solidFill>
                  <a:schemeClr val="bg1"/>
                </a:solidFill>
              </a:rPr>
              <a:t>Set 1</a:t>
            </a:r>
            <a:r>
              <a:rPr lang="en-US" sz="1500" dirty="0">
                <a:solidFill>
                  <a:schemeClr val="bg1"/>
                </a:solidFill>
                <a:sym typeface="Symbol" panose="05050102010706020507" pitchFamily="18" charset="2"/>
              </a:rPr>
              <a:t></a:t>
            </a:r>
            <a:r>
              <a:rPr lang="en-US" sz="1500" dirty="0">
                <a:solidFill>
                  <a:schemeClr val="bg1"/>
                </a:solidFill>
              </a:rPr>
              <a:t>2: EASE + AC + CL + TS</a:t>
            </a:r>
          </a:p>
          <a:p>
            <a:pPr lvl="1"/>
            <a:r>
              <a:rPr lang="en-US" sz="1500" dirty="0">
                <a:solidFill>
                  <a:schemeClr val="bg1"/>
                </a:solidFill>
              </a:rPr>
              <a:t>Set 2</a:t>
            </a:r>
            <a:r>
              <a:rPr lang="en-US" sz="1500" dirty="0">
                <a:solidFill>
                  <a:schemeClr val="bg1"/>
                </a:solidFill>
                <a:sym typeface="Symbol" panose="05050102010706020507" pitchFamily="18" charset="2"/>
              </a:rPr>
              <a:t></a:t>
            </a:r>
            <a:r>
              <a:rPr lang="en-US" sz="1500" dirty="0">
                <a:solidFill>
                  <a:schemeClr val="bg1"/>
                </a:solidFill>
              </a:rPr>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92499868"/>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a16="http://schemas.microsoft.com/office/drawing/2014/main" xmlns="" val="1871833535"/>
                    </a:ext>
                  </a:extLst>
                </a:gridCol>
                <a:gridCol w="1063239">
                  <a:extLst>
                    <a:ext uri="{9D8B030D-6E8A-4147-A177-3AD203B41FA5}">
                      <a16:colId xmlns:a16="http://schemas.microsoft.com/office/drawing/2014/main" xmlns="" val="1082825539"/>
                    </a:ext>
                  </a:extLst>
                </a:gridCol>
                <a:gridCol w="1063239">
                  <a:extLst>
                    <a:ext uri="{9D8B030D-6E8A-4147-A177-3AD203B41FA5}">
                      <a16:colId xmlns:a16="http://schemas.microsoft.com/office/drawing/2014/main" xmlns="" val="1870927304"/>
                    </a:ext>
                  </a:extLst>
                </a:gridCol>
                <a:gridCol w="1063239">
                  <a:extLst>
                    <a:ext uri="{9D8B030D-6E8A-4147-A177-3AD203B41FA5}">
                      <a16:colId xmlns:a16="http://schemas.microsoft.com/office/drawing/2014/main" xmlns="" val="4280052103"/>
                    </a:ext>
                  </a:extLst>
                </a:gridCol>
                <a:gridCol w="1063239">
                  <a:extLst>
                    <a:ext uri="{9D8B030D-6E8A-4147-A177-3AD203B41FA5}">
                      <a16:colId xmlns:a16="http://schemas.microsoft.com/office/drawing/2014/main" xmlns=""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a16="http://schemas.microsoft.com/office/drawing/2014/main" xmlns=""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a16="http://schemas.microsoft.com/office/drawing/2014/main" xmlns=""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a16="http://schemas.microsoft.com/office/drawing/2014/main" xmlns=""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a16="http://schemas.microsoft.com/office/drawing/2014/main" xmlns=""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406428">
                <a:tc>
                  <a:txBody>
                    <a:bodyPr/>
                    <a:lstStyle/>
                    <a:p>
                      <a:r>
                        <a:rPr lang="en-US" sz="1600" i="0" dirty="0">
                          <a:solidFill>
                            <a:schemeClr val="bg1">
                              <a:lumMod val="95000"/>
                            </a:schemeClr>
                          </a:solidFill>
                        </a:rPr>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8167272"/>
                  </a:ext>
                </a:extLst>
              </a:tr>
              <a:tr h="406428">
                <a:tc>
                  <a:txBody>
                    <a:bodyPr/>
                    <a:lstStyle/>
                    <a:p>
                      <a:r>
                        <a:rPr lang="en-US" sz="1600" i="0" dirty="0">
                          <a:solidFill>
                            <a:schemeClr val="bg1">
                              <a:lumMod val="95000"/>
                            </a:schemeClr>
                          </a:solidFill>
                        </a:rPr>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482820620"/>
                  </a:ext>
                </a:extLst>
              </a:tr>
            </a:tbl>
          </a:graphicData>
        </a:graphic>
      </p:graphicFrame>
    </p:spTree>
    <p:extLst>
      <p:ext uri="{BB962C8B-B14F-4D97-AF65-F5344CB8AC3E}">
        <p14:creationId xmlns:p14="http://schemas.microsoft.com/office/powerpoint/2010/main" val="31458567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t>Experiment </a:t>
            </a:r>
            <a:r>
              <a:rPr lang="en-US" sz="1800" dirty="0"/>
              <a:t>with different feature combinations for an upper-bound performance</a:t>
            </a:r>
          </a:p>
          <a:p>
            <a:pPr lvl="1"/>
            <a:r>
              <a:rPr lang="en-US" sz="1500" dirty="0"/>
              <a:t>Set 1</a:t>
            </a:r>
            <a:r>
              <a:rPr lang="en-US" sz="1500" dirty="0">
                <a:sym typeface="Symbol" panose="05050102010706020507" pitchFamily="18" charset="2"/>
              </a:rPr>
              <a:t></a:t>
            </a:r>
            <a:r>
              <a:rPr lang="en-US" sz="1500" dirty="0"/>
              <a:t>2: EASE + AC + CL + TS</a:t>
            </a:r>
          </a:p>
          <a:p>
            <a:pPr lvl="1"/>
            <a:r>
              <a:rPr lang="en-US" sz="1500" dirty="0"/>
              <a:t>Set 2</a:t>
            </a:r>
            <a:r>
              <a:rPr lang="en-US" sz="1500" dirty="0">
                <a:sym typeface="Symbol" panose="05050102010706020507" pitchFamily="18" charset="2"/>
              </a:rPr>
              <a:t></a:t>
            </a:r>
            <a:r>
              <a:rPr lang="en-US" sz="1500" dirty="0"/>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91185862"/>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a16="http://schemas.microsoft.com/office/drawing/2014/main" xmlns="" val="1871833535"/>
                    </a:ext>
                  </a:extLst>
                </a:gridCol>
                <a:gridCol w="1063239">
                  <a:extLst>
                    <a:ext uri="{9D8B030D-6E8A-4147-A177-3AD203B41FA5}">
                      <a16:colId xmlns:a16="http://schemas.microsoft.com/office/drawing/2014/main" xmlns="" val="1082825539"/>
                    </a:ext>
                  </a:extLst>
                </a:gridCol>
                <a:gridCol w="1063239">
                  <a:extLst>
                    <a:ext uri="{9D8B030D-6E8A-4147-A177-3AD203B41FA5}">
                      <a16:colId xmlns:a16="http://schemas.microsoft.com/office/drawing/2014/main" xmlns="" val="1870927304"/>
                    </a:ext>
                  </a:extLst>
                </a:gridCol>
                <a:gridCol w="1063239">
                  <a:extLst>
                    <a:ext uri="{9D8B030D-6E8A-4147-A177-3AD203B41FA5}">
                      <a16:colId xmlns:a16="http://schemas.microsoft.com/office/drawing/2014/main" xmlns="" val="4280052103"/>
                    </a:ext>
                  </a:extLst>
                </a:gridCol>
                <a:gridCol w="1063239">
                  <a:extLst>
                    <a:ext uri="{9D8B030D-6E8A-4147-A177-3AD203B41FA5}">
                      <a16:colId xmlns:a16="http://schemas.microsoft.com/office/drawing/2014/main" xmlns=""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a16="http://schemas.microsoft.com/office/drawing/2014/main" xmlns=""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a16="http://schemas.microsoft.com/office/drawing/2014/main" xmlns=""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a16="http://schemas.microsoft.com/office/drawing/2014/main" xmlns=""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a16="http://schemas.microsoft.com/office/drawing/2014/main" xmlns=""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406428">
                <a:tc>
                  <a:txBody>
                    <a:bodyPr/>
                    <a:lstStyle/>
                    <a:p>
                      <a:r>
                        <a:rPr lang="en-US" sz="1600" i="0" dirty="0"/>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8167272"/>
                  </a:ext>
                </a:extLst>
              </a:tr>
              <a:tr h="406428">
                <a:tc>
                  <a:txBody>
                    <a:bodyPr/>
                    <a:lstStyle/>
                    <a:p>
                      <a:r>
                        <a:rPr lang="en-US" sz="1600" i="0" dirty="0"/>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482820620"/>
                  </a:ext>
                </a:extLst>
              </a:tr>
            </a:tbl>
          </a:graphicData>
        </a:graphic>
      </p:graphicFrame>
      <p:sp>
        <p:nvSpPr>
          <p:cNvPr id="7" name="Flowchart: Alternate Process 6"/>
          <p:cNvSpPr/>
          <p:nvPr/>
        </p:nvSpPr>
        <p:spPr>
          <a:xfrm>
            <a:off x="314326" y="5255598"/>
            <a:ext cx="8372474" cy="143017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Argumentation features help improve </a:t>
            </a:r>
            <a:r>
              <a:rPr lang="en-US" sz="1500" dirty="0" smtClean="0">
                <a:ln w="0"/>
                <a:solidFill>
                  <a:schemeClr val="tx1"/>
                </a:solidFill>
                <a:effectLst>
                  <a:outerShdw blurRad="38100" dist="19050" dir="2700000" algn="tl" rotWithShape="0">
                    <a:schemeClr val="dk1">
                      <a:alpha val="40000"/>
                    </a:schemeClr>
                  </a:outerShdw>
                </a:effectLst>
              </a:rPr>
              <a:t>cross-prompt performance</a:t>
            </a:r>
          </a:p>
          <a:p>
            <a:pPr marL="714375" lvl="1"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Even when computed using the output of an end-to-end argument mining system that was trained on the persuasive essay corpus!</a:t>
            </a:r>
            <a:endParaRPr lang="en-US" sz="1500" dirty="0">
              <a:ln w="0"/>
              <a:solidFill>
                <a:schemeClr val="tx1"/>
              </a:solidFill>
              <a:effectLst>
                <a:outerShdw blurRad="38100" dist="19050" dir="2700000" algn="tl" rotWithShape="0">
                  <a:schemeClr val="dk1">
                    <a:alpha val="40000"/>
                  </a:schemeClr>
                </a:outerShdw>
              </a:effectLst>
            </a:endParaRPr>
          </a:p>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Both component-based and relation-based features show up in the best </a:t>
            </a:r>
            <a:r>
              <a:rPr lang="en-US" sz="1500" dirty="0" smtClean="0">
                <a:ln w="0"/>
                <a:solidFill>
                  <a:schemeClr val="tx1"/>
                </a:solidFill>
                <a:effectLst>
                  <a:outerShdw blurRad="38100" dist="19050" dir="2700000" algn="tl" rotWithShape="0">
                    <a:schemeClr val="dk1">
                      <a:alpha val="40000"/>
                    </a:schemeClr>
                  </a:outerShdw>
                </a:effectLst>
              </a:rPr>
              <a:t>combination</a:t>
            </a:r>
          </a:p>
          <a:p>
            <a:pPr marL="257175"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Similar results in a second corpus of graded essays (from native language identification shared task)</a:t>
            </a:r>
            <a:endParaRPr lang="en-US" sz="15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482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2713"/>
            <a:ext cx="9144000" cy="1143000"/>
          </a:xfrm>
        </p:spPr>
        <p:txBody>
          <a:bodyPr>
            <a:normAutofit fontScale="90000"/>
          </a:bodyPr>
          <a:lstStyle/>
          <a:p>
            <a:r>
              <a:rPr lang="en-US" dirty="0" smtClean="0"/>
              <a:t>Context-Aware Argument Mining: Summary</a:t>
            </a:r>
            <a:endParaRPr lang="en-US" dirty="0"/>
          </a:p>
        </p:txBody>
      </p:sp>
      <p:sp>
        <p:nvSpPr>
          <p:cNvPr id="6" name="Content Placeholder 5"/>
          <p:cNvSpPr>
            <a:spLocks noGrp="1"/>
          </p:cNvSpPr>
          <p:nvPr>
            <p:ph idx="1"/>
          </p:nvPr>
        </p:nvSpPr>
        <p:spPr>
          <a:xfrm>
            <a:off x="0" y="1600200"/>
            <a:ext cx="9067800" cy="4525963"/>
          </a:xfrm>
        </p:spPr>
        <p:txBody>
          <a:bodyPr>
            <a:normAutofit/>
          </a:bodyPr>
          <a:lstStyle/>
          <a:p>
            <a:r>
              <a:rPr lang="en-US" sz="2400" dirty="0"/>
              <a:t>Novel contextual </a:t>
            </a:r>
            <a:r>
              <a:rPr lang="en-US" sz="2400" dirty="0" smtClean="0"/>
              <a:t>features for argument mining</a:t>
            </a:r>
            <a:endParaRPr lang="en-US" sz="2400" dirty="0"/>
          </a:p>
          <a:p>
            <a:pPr lvl="1"/>
            <a:r>
              <a:rPr lang="en-US" sz="1800" dirty="0"/>
              <a:t>Algorithm for argument and domain word extraction</a:t>
            </a:r>
          </a:p>
          <a:p>
            <a:pPr lvl="1"/>
            <a:r>
              <a:rPr lang="en-US" sz="1800" dirty="0"/>
              <a:t>Context-window </a:t>
            </a:r>
            <a:r>
              <a:rPr lang="en-US" sz="1800" dirty="0" smtClean="0"/>
              <a:t>framework</a:t>
            </a:r>
          </a:p>
          <a:p>
            <a:pPr lvl="1"/>
            <a:endParaRPr lang="en-US" sz="1800" dirty="0"/>
          </a:p>
          <a:p>
            <a:r>
              <a:rPr lang="en-US" sz="2400" dirty="0" smtClean="0"/>
              <a:t>Use of argument mining output for automated essay scoring</a:t>
            </a:r>
            <a:endParaRPr lang="en-US" sz="2400" dirty="0"/>
          </a:p>
          <a:p>
            <a:pPr lvl="1"/>
            <a:r>
              <a:rPr lang="en-US" sz="1800" dirty="0"/>
              <a:t>Extrinsic evaluation of </a:t>
            </a:r>
            <a:r>
              <a:rPr lang="en-US" sz="1800" dirty="0" smtClean="0"/>
              <a:t>end-to-end argument </a:t>
            </a:r>
            <a:r>
              <a:rPr lang="en-US" sz="1800" dirty="0"/>
              <a:t>mining </a:t>
            </a:r>
            <a:r>
              <a:rPr lang="en-US" sz="1800" dirty="0" smtClean="0"/>
              <a:t>systems</a:t>
            </a:r>
          </a:p>
          <a:p>
            <a:pPr lvl="1"/>
            <a:r>
              <a:rPr lang="en-US" sz="1800" dirty="0" smtClean="0"/>
              <a:t>Comprehensive </a:t>
            </a:r>
            <a:r>
              <a:rPr lang="en-US" sz="1800" dirty="0"/>
              <a:t>analysis of a large set of </a:t>
            </a:r>
            <a:r>
              <a:rPr lang="en-US" sz="1800" dirty="0" smtClean="0"/>
              <a:t>argument-enabled </a:t>
            </a:r>
            <a:r>
              <a:rPr lang="en-US" sz="1800" dirty="0"/>
              <a:t>features</a:t>
            </a:r>
          </a:p>
          <a:p>
            <a:pPr lvl="1"/>
            <a:endParaRPr lang="en-US" sz="1800" dirty="0"/>
          </a:p>
          <a:p>
            <a:r>
              <a:rPr lang="en-US" sz="2400" dirty="0" smtClean="0"/>
              <a:t>Comprehensive evaluations</a:t>
            </a:r>
          </a:p>
          <a:p>
            <a:pPr lvl="1"/>
            <a:endParaRPr lang="en-US" sz="15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63</a:t>
            </a:fld>
            <a:endParaRPr lang="en-US" dirty="0"/>
          </a:p>
        </p:txBody>
      </p:sp>
    </p:spTree>
    <p:extLst>
      <p:ext uri="{BB962C8B-B14F-4D97-AF65-F5344CB8AC3E}">
        <p14:creationId xmlns:p14="http://schemas.microsoft.com/office/powerpoint/2010/main" val="401527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806095"/>
          </a:xfrm>
        </p:spPr>
        <p:txBody>
          <a:bodyPr/>
          <a:lstStyle/>
          <a:p>
            <a:r>
              <a:rPr lang="en-US" dirty="0" smtClean="0"/>
              <a:t>From Essays to Transcripts</a:t>
            </a:r>
            <a:endParaRPr lang="en-US" dirty="0"/>
          </a:p>
        </p:txBody>
      </p:sp>
      <p:sp>
        <p:nvSpPr>
          <p:cNvPr id="3" name="Content Placeholder 2"/>
          <p:cNvSpPr>
            <a:spLocks noGrp="1"/>
          </p:cNvSpPr>
          <p:nvPr>
            <p:ph idx="1"/>
          </p:nvPr>
        </p:nvSpPr>
        <p:spPr>
          <a:xfrm>
            <a:off x="132920" y="955933"/>
            <a:ext cx="8945766" cy="4525963"/>
          </a:xfrm>
        </p:spPr>
        <p:txBody>
          <a:bodyPr>
            <a:normAutofit/>
          </a:bodyPr>
          <a:lstStyle/>
          <a:p>
            <a:r>
              <a:rPr lang="en-US" dirty="0" smtClean="0"/>
              <a:t>Source-based, multi-party ELA classroom discussions </a:t>
            </a:r>
            <a:r>
              <a:rPr lang="en-US" sz="2600" dirty="0" smtClean="0"/>
              <a:t>[</a:t>
            </a:r>
            <a:r>
              <a:rPr lang="en-US" sz="2600" dirty="0" err="1" smtClean="0"/>
              <a:t>Lugini</a:t>
            </a:r>
            <a:r>
              <a:rPr lang="en-US" sz="2600" dirty="0" smtClean="0"/>
              <a:t> &amp; </a:t>
            </a:r>
            <a:r>
              <a:rPr lang="en-US" sz="2600" dirty="0" err="1" smtClean="0"/>
              <a:t>Litman</a:t>
            </a:r>
            <a:r>
              <a:rPr lang="en-US" sz="2600" dirty="0" smtClean="0"/>
              <a:t>, 2018] </a:t>
            </a:r>
          </a:p>
          <a:p>
            <a:pPr lvl="1"/>
            <a:endParaRPr lang="en-US" sz="2200" dirty="0" smtClean="0"/>
          </a:p>
          <a:p>
            <a:pPr lvl="2"/>
            <a:endParaRPr lang="en-US" dirty="0" smtClean="0"/>
          </a:p>
        </p:txBody>
      </p:sp>
      <p:pic>
        <p:nvPicPr>
          <p:cNvPr id="6" name="Picture 5">
            <a:extLst>
              <a:ext uri="{FF2B5EF4-FFF2-40B4-BE49-F238E27FC236}">
                <a16:creationId xmlns:a16="http://schemas.microsoft.com/office/drawing/2014/main" xmlns="" id="{3FDDD77D-63A8-6041-83E2-6ACC1701FFAF}"/>
              </a:ext>
            </a:extLst>
          </p:cNvPr>
          <p:cNvPicPr>
            <a:picLocks noChangeAspect="1"/>
          </p:cNvPicPr>
          <p:nvPr/>
        </p:nvPicPr>
        <p:blipFill>
          <a:blip r:embed="rId3"/>
          <a:stretch>
            <a:fillRect/>
          </a:stretch>
        </p:blipFill>
        <p:spPr>
          <a:xfrm>
            <a:off x="21378332" y="9318843"/>
            <a:ext cx="8347171" cy="2560026"/>
          </a:xfrm>
          <a:prstGeom prst="rect">
            <a:avLst/>
          </a:prstGeom>
        </p:spPr>
      </p:pic>
      <p:pic>
        <p:nvPicPr>
          <p:cNvPr id="7" name="Picture 6"/>
          <p:cNvPicPr>
            <a:picLocks noChangeAspect="1"/>
          </p:cNvPicPr>
          <p:nvPr/>
        </p:nvPicPr>
        <p:blipFill>
          <a:blip r:embed="rId4"/>
          <a:stretch>
            <a:fillRect/>
          </a:stretch>
        </p:blipFill>
        <p:spPr>
          <a:xfrm>
            <a:off x="295060" y="2106502"/>
            <a:ext cx="8553880" cy="2624393"/>
          </a:xfrm>
          <a:prstGeom prst="rect">
            <a:avLst/>
          </a:prstGeom>
        </p:spPr>
      </p:pic>
      <p:pic>
        <p:nvPicPr>
          <p:cNvPr id="8" name="Picture 7"/>
          <p:cNvPicPr>
            <a:picLocks noChangeAspect="1"/>
          </p:cNvPicPr>
          <p:nvPr/>
        </p:nvPicPr>
        <p:blipFill>
          <a:blip r:embed="rId5"/>
          <a:stretch>
            <a:fillRect/>
          </a:stretch>
        </p:blipFill>
        <p:spPr>
          <a:xfrm>
            <a:off x="927768" y="4730895"/>
            <a:ext cx="7356070" cy="2169953"/>
          </a:xfrm>
          <a:prstGeom prst="rect">
            <a:avLst/>
          </a:prstGeom>
        </p:spPr>
      </p:pic>
    </p:spTree>
    <p:extLst>
      <p:ext uri="{BB962C8B-B14F-4D97-AF65-F5344CB8AC3E}">
        <p14:creationId xmlns:p14="http://schemas.microsoft.com/office/powerpoint/2010/main" val="1172216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Summarizing Student Reflections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Student reflections have been shown to improve both </a:t>
            </a:r>
            <a:r>
              <a:rPr lang="en-US" i="1" dirty="0" smtClean="0"/>
              <a:t>learning</a:t>
            </a:r>
            <a:r>
              <a:rPr lang="en-US" dirty="0" smtClean="0"/>
              <a:t> and </a:t>
            </a:r>
            <a:r>
              <a:rPr lang="en-US" i="1" dirty="0" smtClean="0"/>
              <a:t>teaching</a:t>
            </a:r>
          </a:p>
          <a:p>
            <a:endParaRPr lang="en-US" dirty="0" smtClean="0"/>
          </a:p>
          <a:p>
            <a:r>
              <a:rPr lang="en-US" dirty="0" smtClean="0"/>
              <a:t>In large lecture classes (e.g. undergraduate STEM), it is hard for teachers to read all the reflections</a:t>
            </a:r>
          </a:p>
          <a:p>
            <a:pPr lvl="1"/>
            <a:r>
              <a:rPr lang="en-US" dirty="0" smtClean="0"/>
              <a:t>Same problem for MOOCs</a:t>
            </a:r>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extLst>
      <p:ext uri="{BB962C8B-B14F-4D97-AF65-F5344CB8AC3E}">
        <p14:creationId xmlns:p14="http://schemas.microsoft.com/office/powerpoint/2010/main" val="140787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solidFill>
                  <a:srgbClr val="000000"/>
                </a:solidFill>
              </a:rPr>
              <a:t>S1: </a:t>
            </a:r>
            <a:r>
              <a:rPr lang="en-US" altLang="zh-CN" sz="1600" b="1" i="1" dirty="0" smtClean="0">
                <a:solidFill>
                  <a:srgbClr val="FF0000"/>
                </a:solidFill>
              </a:rPr>
              <a:t>Graphs of attraction/repulsive &amp; </a:t>
            </a:r>
            <a:r>
              <a:rPr lang="en-US" altLang="zh-CN" sz="1600" b="1" i="1" dirty="0" err="1" smtClean="0">
                <a:solidFill>
                  <a:srgbClr val="FF0000"/>
                </a:solidFill>
              </a:rPr>
              <a:t>interatomic</a:t>
            </a:r>
            <a:r>
              <a:rPr lang="en-US" altLang="zh-CN" sz="1600" b="1" i="1" dirty="0" smtClean="0">
                <a:solidFill>
                  <a:srgbClr val="FF0000"/>
                </a:solidFill>
              </a:rPr>
              <a:t> separation</a:t>
            </a:r>
          </a:p>
          <a:p>
            <a:pPr>
              <a:buNone/>
            </a:pPr>
            <a:r>
              <a:rPr lang="en-US" altLang="zh-CN" sz="1600" i="1" dirty="0" smtClean="0">
                <a:solidFill>
                  <a:srgbClr val="000000"/>
                </a:solidFill>
              </a:rPr>
              <a:t>S2: </a:t>
            </a:r>
            <a:r>
              <a:rPr lang="en-US" altLang="zh-CN" sz="1600" b="1" i="1" dirty="0" smtClean="0">
                <a:solidFill>
                  <a:srgbClr val="0000FF"/>
                </a:solidFill>
              </a:rPr>
              <a:t>Property related to bond strength</a:t>
            </a:r>
          </a:p>
          <a:p>
            <a:pPr>
              <a:buNone/>
            </a:pPr>
            <a:r>
              <a:rPr lang="en-US" altLang="zh-CN" sz="1600" i="1" dirty="0" smtClean="0">
                <a:solidFill>
                  <a:srgbClr val="000000"/>
                </a:solidFill>
              </a:rPr>
              <a:t>S3: The activity was difficult to comprehend as the text </a:t>
            </a:r>
            <a:r>
              <a:rPr lang="en-US" altLang="zh-CN" sz="1600" i="1" dirty="0" err="1" smtClean="0">
                <a:solidFill>
                  <a:srgbClr val="000000"/>
                </a:solidFill>
              </a:rPr>
              <a:t>fuzzing</a:t>
            </a:r>
            <a:r>
              <a:rPr lang="en-US" altLang="zh-CN" sz="1600" i="1" dirty="0" smtClean="0">
                <a:solidFill>
                  <a:srgbClr val="000000"/>
                </a:solidFill>
              </a:rPr>
              <a:t> and difficult to </a:t>
            </a:r>
          </a:p>
          <a:p>
            <a:pPr>
              <a:buNone/>
            </a:pPr>
            <a:r>
              <a:rPr lang="en-US" altLang="zh-CN" sz="1600" i="1" dirty="0" smtClean="0">
                <a:solidFill>
                  <a:srgbClr val="000000"/>
                </a:solidFill>
              </a:rPr>
              <a:t>       read.</a:t>
            </a:r>
          </a:p>
          <a:p>
            <a:pPr>
              <a:buNone/>
            </a:pPr>
            <a:r>
              <a:rPr lang="en-US" altLang="zh-CN" sz="1600" i="1" dirty="0" smtClean="0">
                <a:solidFill>
                  <a:srgbClr val="000000"/>
                </a:solidFill>
              </a:rPr>
              <a:t>S4: </a:t>
            </a:r>
            <a:r>
              <a:rPr lang="en-US" altLang="zh-CN" sz="1600" b="1" i="1" dirty="0" smtClean="0">
                <a:solidFill>
                  <a:srgbClr val="0000FF"/>
                </a:solidFill>
              </a:rPr>
              <a:t>Equations with bond strength and Hooke's law</a:t>
            </a:r>
          </a:p>
          <a:p>
            <a:pPr>
              <a:buNone/>
            </a:pPr>
            <a:r>
              <a:rPr lang="en-US" altLang="zh-CN" sz="1600" i="1" dirty="0" smtClean="0">
                <a:solidFill>
                  <a:srgbClr val="000000"/>
                </a:solidFill>
              </a:rPr>
              <a:t>S5: </a:t>
            </a:r>
            <a:r>
              <a:rPr lang="en-US" altLang="zh-CN" sz="1600" b="1" i="1" dirty="0" smtClean="0">
                <a:solidFill>
                  <a:srgbClr val="00B050"/>
                </a:solidFill>
              </a:rPr>
              <a:t>I didn't fully understand the concept of thermal expansion</a:t>
            </a:r>
          </a:p>
          <a:p>
            <a:pPr>
              <a:buNone/>
            </a:pPr>
            <a:r>
              <a:rPr lang="en-US" altLang="zh-CN" sz="1600" i="1" dirty="0" smtClean="0">
                <a:solidFill>
                  <a:srgbClr val="000000"/>
                </a:solidFill>
              </a:rPr>
              <a:t>S6: </a:t>
            </a:r>
            <a:r>
              <a:rPr lang="en-US" altLang="zh-CN" sz="1600" b="1" i="1" dirty="0" smtClean="0">
                <a:solidFill>
                  <a:schemeClr val="accent6"/>
                </a:solidFill>
              </a:rPr>
              <a:t>The activity ( Part III)</a:t>
            </a:r>
          </a:p>
          <a:p>
            <a:pPr>
              <a:buNone/>
            </a:pPr>
            <a:r>
              <a:rPr lang="en-US" altLang="zh-CN" sz="1600" i="1" dirty="0" smtClean="0">
                <a:solidFill>
                  <a:srgbClr val="000000"/>
                </a:solidFill>
              </a:rPr>
              <a:t>S7: Energy vs. distance between atoms graph and what it tells us</a:t>
            </a:r>
          </a:p>
          <a:p>
            <a:pPr>
              <a:buNone/>
            </a:pPr>
            <a:r>
              <a:rPr lang="en-US" altLang="zh-CN" sz="1600" i="1" dirty="0" smtClean="0">
                <a:solidFill>
                  <a:srgbClr val="000000"/>
                </a:solidFill>
              </a:rPr>
              <a:t>S8: </a:t>
            </a:r>
            <a:r>
              <a:rPr lang="en-US" altLang="zh-CN" sz="1600" b="1" i="1" dirty="0" smtClean="0">
                <a:solidFill>
                  <a:srgbClr val="FF0000"/>
                </a:solidFill>
              </a:rPr>
              <a:t>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a:p>
            <a:pPr>
              <a:buNone/>
            </a:pPr>
            <a:r>
              <a:rPr lang="en-US" altLang="zh-CN" sz="1800" b="1" dirty="0" smtClean="0">
                <a:cs typeface="Arial" charset="0"/>
              </a:rPr>
              <a:t>Summary created by the Teaching Assistant</a:t>
            </a:r>
          </a:p>
          <a:p>
            <a:pPr>
              <a:buNone/>
            </a:pPr>
            <a:r>
              <a:rPr lang="en-US" altLang="zh-CN" sz="1600" i="1" dirty="0" smtClean="0">
                <a:solidFill>
                  <a:srgbClr val="000000"/>
                </a:solidFill>
              </a:rPr>
              <a:t>1) </a:t>
            </a:r>
            <a:r>
              <a:rPr lang="en-US" altLang="zh-CN" sz="1600" b="1" i="1" dirty="0" smtClean="0">
                <a:solidFill>
                  <a:srgbClr val="FF0000"/>
                </a:solidFill>
              </a:rPr>
              <a:t>Graphs of attraction/repulsive &amp; atomic separation </a:t>
            </a:r>
            <a:r>
              <a:rPr lang="en-US" altLang="zh-CN" sz="1600" i="1" dirty="0" smtClean="0">
                <a:solidFill>
                  <a:srgbClr val="000000"/>
                </a:solidFill>
              </a:rPr>
              <a:t>[10*]</a:t>
            </a:r>
          </a:p>
          <a:p>
            <a:pPr>
              <a:buNone/>
            </a:pPr>
            <a:r>
              <a:rPr lang="en-US" altLang="zh-CN" sz="1600" i="1" dirty="0" smtClean="0">
                <a:solidFill>
                  <a:srgbClr val="000000"/>
                </a:solidFill>
              </a:rPr>
              <a:t>2) </a:t>
            </a:r>
            <a:r>
              <a:rPr lang="en-US" altLang="zh-CN" sz="1600" b="1" i="1" dirty="0" smtClean="0">
                <a:solidFill>
                  <a:srgbClr val="0000FF"/>
                </a:solidFill>
              </a:rPr>
              <a:t>Properties and equations with bond strength</a:t>
            </a:r>
            <a:r>
              <a:rPr lang="en-US" altLang="zh-CN" sz="1600" i="1" dirty="0" smtClean="0">
                <a:solidFill>
                  <a:srgbClr val="000000"/>
                </a:solidFill>
              </a:rPr>
              <a:t> [7]</a:t>
            </a:r>
          </a:p>
          <a:p>
            <a:pPr>
              <a:buNone/>
            </a:pPr>
            <a:r>
              <a:rPr lang="en-US" altLang="zh-CN" sz="1600" i="1" dirty="0" smtClean="0">
                <a:solidFill>
                  <a:srgbClr val="000000"/>
                </a:solidFill>
              </a:rPr>
              <a:t>3</a:t>
            </a:r>
            <a:r>
              <a:rPr lang="en-US" altLang="zh-CN" sz="1600" i="1" dirty="0" smtClean="0">
                <a:solidFill>
                  <a:srgbClr val="00B050"/>
                </a:solidFill>
              </a:rPr>
              <a:t>) </a:t>
            </a:r>
            <a:r>
              <a:rPr lang="en-US" altLang="zh-CN" sz="1600" b="1" i="1" dirty="0" smtClean="0">
                <a:solidFill>
                  <a:srgbClr val="00B050"/>
                </a:solidFill>
              </a:rPr>
              <a:t>Coefficient of thermal expansion</a:t>
            </a:r>
            <a:r>
              <a:rPr lang="en-US" altLang="zh-CN" sz="1600" b="1" i="1" dirty="0" smtClean="0">
                <a:solidFill>
                  <a:srgbClr val="000000"/>
                </a:solidFill>
              </a:rPr>
              <a:t> </a:t>
            </a:r>
            <a:r>
              <a:rPr lang="en-US" altLang="zh-CN" sz="1600" i="1" dirty="0" smtClean="0">
                <a:solidFill>
                  <a:srgbClr val="000000"/>
                </a:solidFill>
              </a:rPr>
              <a:t>[6]</a:t>
            </a:r>
          </a:p>
          <a:p>
            <a:pPr>
              <a:buNone/>
            </a:pPr>
            <a:r>
              <a:rPr lang="en-US" altLang="zh-CN" sz="1600" i="1" dirty="0" smtClean="0">
                <a:solidFill>
                  <a:srgbClr val="000000"/>
                </a:solidFill>
              </a:rPr>
              <a:t>4</a:t>
            </a:r>
            <a:r>
              <a:rPr lang="en-US" altLang="zh-CN" sz="1600" i="1" dirty="0" smtClean="0">
                <a:solidFill>
                  <a:srgbClr val="FFC000"/>
                </a:solidFill>
              </a:rPr>
              <a:t>) </a:t>
            </a:r>
            <a:r>
              <a:rPr lang="en-US" altLang="zh-CN" sz="1600" b="1" i="1" dirty="0" smtClean="0">
                <a:solidFill>
                  <a:schemeClr val="accent6"/>
                </a:solidFill>
              </a:rPr>
              <a:t>Activity part III </a:t>
            </a:r>
            <a:r>
              <a:rPr lang="en-US" altLang="zh-CN" sz="1600" i="1" dirty="0" smtClean="0">
                <a:solidFill>
                  <a:srgbClr val="000000"/>
                </a:solidFill>
              </a:rPr>
              <a:t>[4]</a:t>
            </a:r>
            <a:endParaRPr lang="en-US" altLang="zh-CN" sz="1400" i="1" dirty="0" smtClean="0">
              <a:solidFill>
                <a:srgbClr val="606060"/>
              </a:solidFill>
            </a:endParaRPr>
          </a:p>
          <a:p>
            <a:pPr>
              <a:buNone/>
            </a:pPr>
            <a:r>
              <a:rPr lang="en-US" altLang="zh-CN" sz="1400" i="1" dirty="0" smtClean="0"/>
              <a:t>* Numbers in brackets indicate the number of students who semantically mention each phrase (i.e., student coverage)</a:t>
            </a:r>
            <a:endParaRPr lang="en-US" altLang="zh-CN" sz="1050" i="1" dirty="0" smtClean="0"/>
          </a:p>
          <a:p>
            <a:endParaRPr lang="en-US" sz="1200" dirty="0"/>
          </a:p>
        </p:txBody>
      </p:sp>
    </p:spTree>
    <p:extLst>
      <p:ext uri="{BB962C8B-B14F-4D97-AF65-F5344CB8AC3E}">
        <p14:creationId xmlns:p14="http://schemas.microsoft.com/office/powerpoint/2010/main" val="5225961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638"/>
            <a:ext cx="9144000" cy="936324"/>
          </a:xfrm>
        </p:spPr>
        <p:txBody>
          <a:bodyPr>
            <a:noAutofit/>
          </a:bodyPr>
          <a:lstStyle/>
          <a:p>
            <a:r>
              <a:rPr lang="en-US" sz="3600" dirty="0" smtClean="0"/>
              <a:t>Enhancing Large Classroom Instructor-Student Interactions via Summarization</a:t>
            </a:r>
            <a:endParaRPr lang="en-US" sz="3600" dirty="0"/>
          </a:p>
        </p:txBody>
      </p:sp>
      <p:sp>
        <p:nvSpPr>
          <p:cNvPr id="3" name="Content Placeholder 2"/>
          <p:cNvSpPr>
            <a:spLocks noGrp="1"/>
          </p:cNvSpPr>
          <p:nvPr>
            <p:ph idx="1"/>
          </p:nvPr>
        </p:nvSpPr>
        <p:spPr>
          <a:xfrm>
            <a:off x="0" y="1392195"/>
            <a:ext cx="9144000" cy="5145388"/>
          </a:xfrm>
        </p:spPr>
        <p:txBody>
          <a:bodyPr>
            <a:normAutofit/>
          </a:bodyPr>
          <a:lstStyle/>
          <a:p>
            <a:r>
              <a:rPr lang="en-US" dirty="0" err="1" smtClean="0"/>
              <a:t>CourseMIRROR</a:t>
            </a:r>
            <a:r>
              <a:rPr lang="en-US" dirty="0" smtClean="0"/>
              <a:t>: A mobile app for collecting and browsing student reflections</a:t>
            </a:r>
          </a:p>
          <a:p>
            <a:pPr lvl="1"/>
            <a:r>
              <a:rPr lang="en-US" dirty="0" smtClean="0"/>
              <a:t>[Fan, </a:t>
            </a:r>
            <a:r>
              <a:rPr lang="en-US" dirty="0" err="1" smtClean="0"/>
              <a:t>Luo</a:t>
            </a:r>
            <a:r>
              <a:rPr lang="en-US" dirty="0" smtClean="0"/>
              <a:t>, </a:t>
            </a:r>
            <a:r>
              <a:rPr lang="en-US" dirty="0" err="1" smtClean="0"/>
              <a:t>Menekse</a:t>
            </a:r>
            <a:r>
              <a:rPr lang="en-US" dirty="0" smtClean="0"/>
              <a:t>, </a:t>
            </a:r>
            <a:r>
              <a:rPr lang="en-US" dirty="0" err="1" smtClean="0"/>
              <a:t>Litman</a:t>
            </a:r>
            <a:r>
              <a:rPr lang="en-US" dirty="0" smtClean="0"/>
              <a:t>, &amp; Wang, 2015] </a:t>
            </a:r>
          </a:p>
          <a:p>
            <a:pPr lvl="1"/>
            <a:r>
              <a:rPr lang="en-US" dirty="0" smtClean="0"/>
              <a:t>[</a:t>
            </a:r>
            <a:r>
              <a:rPr lang="en-US" dirty="0" err="1" smtClean="0"/>
              <a:t>Luo</a:t>
            </a:r>
            <a:r>
              <a:rPr lang="en-US" dirty="0" smtClean="0"/>
              <a:t>, Fan, </a:t>
            </a:r>
            <a:r>
              <a:rPr lang="en-US" dirty="0" err="1" smtClean="0"/>
              <a:t>Menekse</a:t>
            </a:r>
            <a:r>
              <a:rPr lang="en-US" dirty="0" smtClean="0"/>
              <a:t>, Wang, &amp; </a:t>
            </a:r>
            <a:r>
              <a:rPr lang="en-US" dirty="0" err="1" smtClean="0"/>
              <a:t>Litman</a:t>
            </a:r>
            <a:r>
              <a:rPr lang="en-US" dirty="0" smtClean="0"/>
              <a:t>, 2015] </a:t>
            </a:r>
          </a:p>
          <a:p>
            <a:pPr lvl="1"/>
            <a:endParaRPr lang="en-US" dirty="0" smtClean="0"/>
          </a:p>
          <a:p>
            <a:r>
              <a:rPr lang="en-US" dirty="0" smtClean="0"/>
              <a:t>A phrase-based approach to extractive summarization of student-generated content</a:t>
            </a:r>
          </a:p>
          <a:p>
            <a:pPr lvl="1"/>
            <a:r>
              <a:rPr lang="en-US" dirty="0" smtClean="0"/>
              <a:t>[</a:t>
            </a:r>
            <a:r>
              <a:rPr lang="en-US" dirty="0" err="1" smtClean="0"/>
              <a:t>Luo</a:t>
            </a:r>
            <a:r>
              <a:rPr lang="en-US" dirty="0" smtClean="0"/>
              <a:t> &amp; </a:t>
            </a:r>
            <a:r>
              <a:rPr lang="en-US" dirty="0" err="1" smtClean="0"/>
              <a:t>Litman</a:t>
            </a:r>
            <a:r>
              <a:rPr lang="en-US" dirty="0" smtClean="0"/>
              <a:t>, 2015]</a:t>
            </a:r>
          </a:p>
        </p:txBody>
      </p:sp>
      <p:sp>
        <p:nvSpPr>
          <p:cNvPr id="4" name="Slide Number Placeholder 3"/>
          <p:cNvSpPr>
            <a:spLocks noGrp="1"/>
          </p:cNvSpPr>
          <p:nvPr>
            <p:ph type="sldNum" sz="quarter" idx="12"/>
          </p:nvPr>
        </p:nvSpPr>
        <p:spPr/>
        <p:txBody>
          <a:bodyPr/>
          <a:lstStyle/>
          <a:p>
            <a:fld id="{ABBCCE4D-56E5-5249-B9AC-C5D511F41D9E}" type="slidenum">
              <a:rPr lang="en-US" smtClean="0"/>
              <a:pPr/>
              <a:t>67</a:t>
            </a:fld>
            <a:endParaRPr lang="en-US"/>
          </a:p>
        </p:txBody>
      </p:sp>
    </p:spTree>
    <p:extLst>
      <p:ext uri="{BB962C8B-B14F-4D97-AF65-F5344CB8AC3E}">
        <p14:creationId xmlns:p14="http://schemas.microsoft.com/office/powerpoint/2010/main" val="36750375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t>S1: Graphs of attraction/repulsive &amp; </a:t>
            </a:r>
            <a:r>
              <a:rPr lang="en-US" altLang="zh-CN" sz="1600" i="1" dirty="0" err="1" smtClean="0"/>
              <a:t>interatomic</a:t>
            </a:r>
            <a:r>
              <a:rPr lang="en-US" altLang="zh-CN" sz="1600" i="1" dirty="0" smtClean="0"/>
              <a:t> separation</a:t>
            </a:r>
          </a:p>
          <a:p>
            <a:pPr>
              <a:buNone/>
            </a:pPr>
            <a:r>
              <a:rPr lang="en-US" altLang="zh-CN" sz="1600" i="1" dirty="0" smtClean="0"/>
              <a:t>S2: Property related to bond strength</a:t>
            </a:r>
          </a:p>
          <a:p>
            <a:pPr>
              <a:buNone/>
            </a:pPr>
            <a:r>
              <a:rPr lang="en-US" altLang="zh-CN" sz="1600" i="1" dirty="0" smtClean="0"/>
              <a:t>S3: The activity was difficult to comprehend as the text </a:t>
            </a:r>
            <a:r>
              <a:rPr lang="en-US" altLang="zh-CN" sz="1600" i="1" dirty="0" err="1" smtClean="0"/>
              <a:t>fuzzing</a:t>
            </a:r>
            <a:r>
              <a:rPr lang="en-US" altLang="zh-CN" sz="1600" i="1" dirty="0" smtClean="0"/>
              <a:t> and difficult to </a:t>
            </a:r>
          </a:p>
          <a:p>
            <a:pPr>
              <a:buNone/>
            </a:pPr>
            <a:r>
              <a:rPr lang="en-US" altLang="zh-CN" sz="1600" i="1" dirty="0" smtClean="0"/>
              <a:t>       read.</a:t>
            </a:r>
          </a:p>
          <a:p>
            <a:pPr>
              <a:buNone/>
            </a:pPr>
            <a:r>
              <a:rPr lang="en-US" altLang="zh-CN" sz="1600" i="1" dirty="0" smtClean="0"/>
              <a:t>S4: Equations with bond strength and Hooke's law</a:t>
            </a:r>
          </a:p>
          <a:p>
            <a:pPr>
              <a:buNone/>
            </a:pPr>
            <a:r>
              <a:rPr lang="en-US" altLang="zh-CN" sz="1600" i="1" dirty="0" smtClean="0"/>
              <a:t>S5: I didn't fully understand the concept of thermal expansion</a:t>
            </a:r>
          </a:p>
          <a:p>
            <a:pPr>
              <a:buNone/>
            </a:pPr>
            <a:r>
              <a:rPr lang="en-US" altLang="zh-CN" sz="1600" i="1" dirty="0" smtClean="0"/>
              <a:t>S6: The activity ( Part III)</a:t>
            </a:r>
          </a:p>
          <a:p>
            <a:pPr>
              <a:buNone/>
            </a:pPr>
            <a:r>
              <a:rPr lang="en-US" altLang="zh-CN" sz="1600" i="1" dirty="0" smtClean="0"/>
              <a:t>S7: Energy vs. distance between atoms graph and what it tells us</a:t>
            </a:r>
          </a:p>
          <a:p>
            <a:pPr>
              <a:buNone/>
            </a:pPr>
            <a:r>
              <a:rPr lang="en-US" altLang="zh-CN" sz="1600" i="1" dirty="0" smtClean="0"/>
              <a:t>S8: 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p:txBody>
      </p:sp>
    </p:spTree>
    <p:extLst>
      <p:ext uri="{BB962C8B-B14F-4D97-AF65-F5344CB8AC3E}">
        <p14:creationId xmlns:p14="http://schemas.microsoft.com/office/powerpoint/2010/main" val="29244625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4358" cy="1143000"/>
          </a:xfrm>
        </p:spPr>
        <p:txBody>
          <a:bodyPr>
            <a:normAutofit fontScale="90000"/>
          </a:bodyPr>
          <a:lstStyle/>
          <a:p>
            <a:r>
              <a:rPr lang="en-US" dirty="0" smtClean="0"/>
              <a:t>Challenges for (Extractive) Summarization</a:t>
            </a:r>
            <a:endParaRPr lang="en-US" dirty="0"/>
          </a:p>
        </p:txBody>
      </p:sp>
      <p:sp>
        <p:nvSpPr>
          <p:cNvPr id="3" name="Content Placeholder 2"/>
          <p:cNvSpPr>
            <a:spLocks noGrp="1"/>
          </p:cNvSpPr>
          <p:nvPr>
            <p:ph idx="1"/>
          </p:nvPr>
        </p:nvSpPr>
        <p:spPr>
          <a:xfrm>
            <a:off x="170915" y="1600200"/>
            <a:ext cx="8853443" cy="4525963"/>
          </a:xfrm>
        </p:spPr>
        <p:txBody>
          <a:bodyPr>
            <a:normAutofit/>
          </a:bodyPr>
          <a:lstStyle/>
          <a:p>
            <a:pPr lvl="1" indent="-742950" algn="just">
              <a:buFont typeface="+mj-lt"/>
              <a:buAutoNum type="arabicPeriod"/>
            </a:pPr>
            <a:r>
              <a:rPr lang="en-US" altLang="zh-CN" dirty="0" smtClean="0"/>
              <a:t>Student reflections range from single words to multiple sentences</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Concepts (represented as phrases in the reflections) that are semantically mentioned by more students are more important to summarize</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Deployment on mobile app</a:t>
            </a:r>
          </a:p>
          <a:p>
            <a:endParaRPr lang="en-US" dirty="0"/>
          </a:p>
        </p:txBody>
      </p:sp>
    </p:spTree>
    <p:extLst>
      <p:ext uri="{BB962C8B-B14F-4D97-AF65-F5344CB8AC3E}">
        <p14:creationId xmlns:p14="http://schemas.microsoft.com/office/powerpoint/2010/main" val="2973296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89124" y="3613666"/>
            <a:ext cx="1449860" cy="3130838"/>
          </a:xfrm>
          <a:prstGeom prst="rect">
            <a:avLst/>
          </a:prstGeom>
        </p:spPr>
      </p:pic>
      <p:sp>
        <p:nvSpPr>
          <p:cNvPr id="2" name="Rectangle 1"/>
          <p:cNvSpPr/>
          <p:nvPr/>
        </p:nvSpPr>
        <p:spPr>
          <a:xfrm>
            <a:off x="5744274" y="3190220"/>
            <a:ext cx="3336491" cy="369332"/>
          </a:xfrm>
          <a:prstGeom prst="rect">
            <a:avLst/>
          </a:prstGeom>
        </p:spPr>
        <p:txBody>
          <a:bodyPr wrap="none">
            <a:spAutoFit/>
          </a:bodyPr>
          <a:lstStyle/>
          <a:p>
            <a:r>
              <a:rPr lang="en-US" b="1" i="1" dirty="0" smtClean="0">
                <a:solidFill>
                  <a:srgbClr val="FF0000"/>
                </a:solidFill>
              </a:rPr>
              <a:t>Summarizing Student Reflections</a:t>
            </a:r>
            <a:endParaRPr lang="en-US" b="1" i="1" dirty="0">
              <a:solidFill>
                <a:srgbClr val="FF0000"/>
              </a:solidFill>
            </a:endParaRPr>
          </a:p>
        </p:txBody>
      </p:sp>
    </p:spTree>
    <p:extLst>
      <p:ext uri="{BB962C8B-B14F-4D97-AF65-F5344CB8AC3E}">
        <p14:creationId xmlns:p14="http://schemas.microsoft.com/office/powerpoint/2010/main" val="1362401488"/>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Phrase-Based Summarization</a:t>
            </a:r>
            <a:endParaRPr lang="en-US" dirty="0"/>
          </a:p>
        </p:txBody>
      </p:sp>
      <p:sp>
        <p:nvSpPr>
          <p:cNvPr id="3" name="Content Placeholder 2"/>
          <p:cNvSpPr>
            <a:spLocks noGrp="1"/>
          </p:cNvSpPr>
          <p:nvPr>
            <p:ph idx="1"/>
          </p:nvPr>
        </p:nvSpPr>
        <p:spPr>
          <a:xfrm>
            <a:off x="180303" y="1417638"/>
            <a:ext cx="8796271" cy="5202103"/>
          </a:xfrm>
        </p:spPr>
        <p:txBody>
          <a:bodyPr>
            <a:normAutofit/>
          </a:bodyPr>
          <a:lstStyle/>
          <a:p>
            <a:r>
              <a:rPr lang="en-US" dirty="0" smtClean="0"/>
              <a:t>Stage 1: Candidate Phrase Extraction</a:t>
            </a:r>
          </a:p>
          <a:p>
            <a:pPr lvl="1"/>
            <a:r>
              <a:rPr lang="en-US" dirty="0" smtClean="0"/>
              <a:t>Noun phrases (with filtering)</a:t>
            </a:r>
          </a:p>
          <a:p>
            <a:pPr lvl="1"/>
            <a:endParaRPr lang="en-US" dirty="0" smtClean="0"/>
          </a:p>
          <a:p>
            <a:r>
              <a:rPr lang="en-US" dirty="0" smtClean="0"/>
              <a:t>Stage 2: Phrase Clustering</a:t>
            </a:r>
          </a:p>
          <a:p>
            <a:pPr lvl="1"/>
            <a:r>
              <a:rPr lang="en-US" dirty="0" smtClean="0"/>
              <a:t>Estimate student coverage with semantic similarity</a:t>
            </a:r>
          </a:p>
          <a:p>
            <a:pPr lvl="1"/>
            <a:endParaRPr lang="en-US" dirty="0" smtClean="0"/>
          </a:p>
          <a:p>
            <a:r>
              <a:rPr lang="en-US" dirty="0" smtClean="0"/>
              <a:t>Stage 3: Phrase Ranking</a:t>
            </a:r>
          </a:p>
          <a:p>
            <a:pPr lvl="1"/>
            <a:r>
              <a:rPr lang="en-US" dirty="0" smtClean="0"/>
              <a:t>Rank clusters by student coverage</a:t>
            </a:r>
          </a:p>
          <a:p>
            <a:pPr lvl="1"/>
            <a:r>
              <a:rPr lang="en-US" dirty="0" smtClean="0"/>
              <a:t>Select one phrase per cluster</a:t>
            </a:r>
          </a:p>
        </p:txBody>
      </p:sp>
    </p:spTree>
    <p:extLst>
      <p:ext uri="{BB962C8B-B14F-4D97-AF65-F5344CB8AC3E}">
        <p14:creationId xmlns:p14="http://schemas.microsoft.com/office/powerpoint/2010/main" val="24354750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24"/>
            <a:ext cx="8229600" cy="1143000"/>
          </a:xfrm>
        </p:spPr>
        <p:txBody>
          <a:bodyPr>
            <a:normAutofit fontScale="90000"/>
          </a:bodyPr>
          <a:lstStyle/>
          <a:p>
            <a:r>
              <a:rPr lang="en-US" dirty="0" smtClean="0"/>
              <a:t>From Paper to Mobile App</a:t>
            </a:r>
            <a:br>
              <a:rPr lang="en-US" dirty="0" smtClean="0"/>
            </a:br>
            <a:r>
              <a:rPr lang="en-US" sz="3600" dirty="0" smtClean="0"/>
              <a:t>[</a:t>
            </a:r>
            <a:r>
              <a:rPr lang="en-US" sz="3600" dirty="0" err="1" smtClean="0"/>
              <a:t>Luo</a:t>
            </a:r>
            <a:r>
              <a:rPr lang="en-US" sz="3600" dirty="0" smtClean="0"/>
              <a:t> et al., 2015]</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136" y="1702965"/>
            <a:ext cx="2545536" cy="4525963"/>
          </a:xfrm>
          <a:prstGeom prst="rect">
            <a:avLst/>
          </a:prstGeom>
        </p:spPr>
      </p:pic>
      <p:sp>
        <p:nvSpPr>
          <p:cNvPr id="5" name="Rectangle 4"/>
          <p:cNvSpPr/>
          <p:nvPr/>
        </p:nvSpPr>
        <p:spPr>
          <a:xfrm>
            <a:off x="2885813" y="1417640"/>
            <a:ext cx="6140741" cy="4647426"/>
          </a:xfrm>
          <a:prstGeom prst="rect">
            <a:avLst/>
          </a:prstGeom>
        </p:spPr>
        <p:txBody>
          <a:bodyPr wrap="square">
            <a:spAutoFit/>
          </a:bodyPr>
          <a:lstStyle/>
          <a:p>
            <a:pPr algn="just"/>
            <a:r>
              <a:rPr lang="en-US" altLang="zh-CN" sz="2000" dirty="0" smtClean="0">
                <a:cs typeface="Arial" charset="0"/>
              </a:rPr>
              <a:t>Two semester long pilot deployments during Fall 2014</a:t>
            </a:r>
          </a:p>
          <a:p>
            <a:pPr algn="just"/>
            <a:endParaRPr lang="en-US" altLang="zh-CN" sz="2400" dirty="0" smtClean="0"/>
          </a:p>
          <a:p>
            <a:pPr marL="342900" indent="-342900" eaLnBrk="0" hangingPunct="0">
              <a:buFont typeface="Arial" panose="020B0604020202020204" pitchFamily="34" charset="0"/>
              <a:buChar char="•"/>
            </a:pPr>
            <a:r>
              <a:rPr lang="sv-SE" altLang="en-US" dirty="0" smtClean="0">
                <a:solidFill>
                  <a:srgbClr val="000000"/>
                </a:solidFill>
              </a:rPr>
              <a:t>Average ratings of 3.7 (5 Likert-scale) on survey questions</a:t>
            </a:r>
          </a:p>
          <a:p>
            <a:pPr marL="342900" indent="-342900" eaLnBrk="0" hangingPunct="0">
              <a:buFont typeface="Arial" panose="020B0604020202020204" pitchFamily="34" charset="0"/>
              <a:buChar char="•"/>
            </a:pPr>
            <a:endParaRPr lang="sv-SE" altLang="en-US" dirty="0" smtClean="0">
              <a:solidFill>
                <a:srgbClr val="000000"/>
              </a:solidFill>
            </a:endParaRPr>
          </a:p>
          <a:p>
            <a:pPr marL="800100" lvl="1" indent="-342900" eaLnBrk="0" hangingPunct="0">
              <a:buFont typeface="Arial" panose="020B0604020202020204" pitchFamily="34" charset="0"/>
              <a:buChar char="•"/>
            </a:pPr>
            <a:r>
              <a:rPr lang="en-US" altLang="en-US" dirty="0" smtClean="0"/>
              <a:t>I often read reflection summaries</a:t>
            </a:r>
          </a:p>
          <a:p>
            <a:pPr marL="800100" lvl="1"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dirty="0" smtClean="0"/>
              <a:t>I benefited from reading the reflection summaries</a:t>
            </a:r>
          </a:p>
          <a:p>
            <a:pPr marL="800100" lvl="1" indent="-342900" eaLnBrk="0" hangingPunct="0">
              <a:buFont typeface="Arial" panose="020B0604020202020204" pitchFamily="34" charset="0"/>
              <a:buChar char="•"/>
            </a:pPr>
            <a:endParaRPr lang="en-US" altLang="en-US" i="1" dirty="0" smtClean="0"/>
          </a:p>
          <a:p>
            <a:pPr marL="342900" indent="-342900" eaLnBrk="0" hangingPunct="0">
              <a:buFont typeface="Arial" panose="020B0604020202020204" pitchFamily="34" charset="0"/>
              <a:buChar char="•"/>
            </a:pPr>
            <a:r>
              <a:rPr lang="en-US" altLang="en-US" dirty="0" smtClean="0"/>
              <a:t>Qualitative feedback</a:t>
            </a:r>
          </a:p>
          <a:p>
            <a:pPr marL="342900"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i="1" dirty="0" smtClean="0"/>
              <a:t>“It's interesting to see what other people say and that can teach me something that I didn't pay attention to.”</a:t>
            </a:r>
          </a:p>
          <a:p>
            <a:pPr marL="800100" lvl="1" indent="-342900" eaLnBrk="0" hangingPunct="0">
              <a:buFont typeface="Arial" panose="020B0604020202020204" pitchFamily="34" charset="0"/>
              <a:buChar char="•"/>
            </a:pPr>
            <a:endParaRPr lang="en-US" altLang="en-US" i="1" dirty="0" smtClean="0"/>
          </a:p>
          <a:p>
            <a:pPr marL="800100" lvl="1" indent="-342900" eaLnBrk="0" hangingPunct="0">
              <a:buFont typeface="Arial" panose="020B0604020202020204" pitchFamily="34" charset="0"/>
              <a:buChar char="•"/>
            </a:pPr>
            <a:r>
              <a:rPr lang="en-US" altLang="en-US" i="1" dirty="0" smtClean="0"/>
              <a:t>“Just curious about whether my points are accepted or not.”</a:t>
            </a:r>
            <a:endParaRPr lang="sv-SE" altLang="en-US" i="1" dirty="0" smtClean="0">
              <a:solidFill>
                <a:srgbClr val="000000"/>
              </a:solidFill>
            </a:endParaRPr>
          </a:p>
          <a:p>
            <a:pPr algn="just"/>
            <a:endParaRPr lang="en-US" altLang="zh-CN" dirty="0" smtClean="0">
              <a:cs typeface="Arial" charset="0"/>
            </a:endParaRPr>
          </a:p>
        </p:txBody>
      </p:sp>
    </p:spTree>
    <p:extLst>
      <p:ext uri="{BB962C8B-B14F-4D97-AF65-F5344CB8AC3E}">
        <p14:creationId xmlns:p14="http://schemas.microsoft.com/office/powerpoint/2010/main" val="42713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2000"/>
                                        <p:tgtEl>
                                          <p:spTgt spid="5">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animEffect transition="in" filter="fade">
                                      <p:cBhvr>
                                        <p:cTn id="25"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Summary</a:t>
            </a:r>
            <a:endParaRPr lang="en-US" dirty="0"/>
          </a:p>
        </p:txBody>
      </p:sp>
      <p:sp>
        <p:nvSpPr>
          <p:cNvPr id="3" name="Content Placeholder 2"/>
          <p:cNvSpPr>
            <a:spLocks noGrp="1"/>
          </p:cNvSpPr>
          <p:nvPr>
            <p:ph idx="1"/>
          </p:nvPr>
        </p:nvSpPr>
        <p:spPr>
          <a:xfrm>
            <a:off x="200721" y="1329760"/>
            <a:ext cx="8809463" cy="5034776"/>
          </a:xfrm>
        </p:spPr>
        <p:txBody>
          <a:bodyPr>
            <a:normAutofit lnSpcReduction="10000"/>
          </a:bodyPr>
          <a:lstStyle/>
          <a:p>
            <a:r>
              <a:rPr lang="en-US" dirty="0" smtClean="0"/>
              <a:t>NLP-supported argument mining for educational applications at scale</a:t>
            </a:r>
          </a:p>
          <a:p>
            <a:pPr lvl="1"/>
            <a:r>
              <a:rPr lang="en-US" dirty="0" smtClean="0"/>
              <a:t>Feature / Algorithm Development</a:t>
            </a:r>
          </a:p>
          <a:p>
            <a:pPr lvl="2"/>
            <a:r>
              <a:rPr lang="en-US" dirty="0" smtClean="0"/>
              <a:t>Noisy and diverse data</a:t>
            </a:r>
          </a:p>
          <a:p>
            <a:pPr lvl="2"/>
            <a:r>
              <a:rPr lang="en-US" dirty="0" smtClean="0"/>
              <a:t>Meaningful features</a:t>
            </a:r>
          </a:p>
          <a:p>
            <a:pPr lvl="2"/>
            <a:r>
              <a:rPr lang="en-US" dirty="0" smtClean="0"/>
              <a:t>Real-time performance </a:t>
            </a:r>
          </a:p>
          <a:p>
            <a:pPr lvl="1"/>
            <a:r>
              <a:rPr lang="en-US" dirty="0" smtClean="0"/>
              <a:t>Experimental Evaluations</a:t>
            </a:r>
          </a:p>
          <a:p>
            <a:pPr lvl="2"/>
            <a:r>
              <a:rPr lang="en-US" dirty="0" smtClean="0"/>
              <a:t>Response-to-Text Assessment (grade school)</a:t>
            </a:r>
          </a:p>
          <a:p>
            <a:pPr lvl="2"/>
            <a:r>
              <a:rPr lang="en-US" dirty="0" smtClean="0"/>
              <a:t>Argument Mining (undergraduates; web)</a:t>
            </a:r>
          </a:p>
          <a:p>
            <a:r>
              <a:rPr lang="en-US" dirty="0" smtClean="0"/>
              <a:t>Even non-structural and application-dependent </a:t>
            </a:r>
            <a:r>
              <a:rPr lang="en-US" dirty="0"/>
              <a:t>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14851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a:xfrm>
            <a:off x="147415" y="1600200"/>
            <a:ext cx="8996585" cy="4525963"/>
          </a:xfrm>
        </p:spPr>
        <p:txBody>
          <a:bodyPr/>
          <a:lstStyle/>
          <a:p>
            <a:r>
              <a:rPr lang="en-US" dirty="0" smtClean="0"/>
              <a:t>Questions?</a:t>
            </a:r>
          </a:p>
          <a:p>
            <a:endParaRPr lang="en-US" dirty="0" smtClean="0"/>
          </a:p>
          <a:p>
            <a:r>
              <a:rPr lang="en-US" dirty="0" smtClean="0"/>
              <a:t>Further </a:t>
            </a:r>
            <a:r>
              <a:rPr lang="en-US" dirty="0"/>
              <a:t>i</a:t>
            </a:r>
            <a:r>
              <a:rPr lang="en-US" dirty="0" smtClean="0"/>
              <a:t>nformation, data, and software</a:t>
            </a:r>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3785652"/>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endParaRPr lang="en-US" sz="2400" dirty="0"/>
          </a:p>
        </p:txBody>
      </p:sp>
    </p:spTree>
    <p:extLst>
      <p:ext uri="{BB962C8B-B14F-4D97-AF65-F5344CB8AC3E}">
        <p14:creationId xmlns:p14="http://schemas.microsoft.com/office/powerpoint/2010/main" val="2721842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5262979"/>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p>
          <a:p>
            <a:pPr marL="342900" indent="-342900">
              <a:buAutoNum type="arabicParenR"/>
            </a:pPr>
            <a:endParaRPr lang="en-US" sz="2400" dirty="0"/>
          </a:p>
          <a:p>
            <a:r>
              <a:rPr lang="en-US" sz="2400" b="1" dirty="0" smtClean="0"/>
              <a:t>R1:			Align</a:t>
            </a:r>
            <a:r>
              <a:rPr lang="en-US" sz="2400" b="1" dirty="0"/>
              <a:t>: null-&gt;1	Op: </a:t>
            </a:r>
            <a:r>
              <a:rPr lang="en-US" sz="2400" b="1" dirty="0" smtClean="0"/>
              <a:t>Add</a:t>
            </a:r>
            <a:r>
              <a:rPr lang="en-US" sz="2400" b="1" dirty="0"/>
              <a:t>		Purpose: Argumentative</a:t>
            </a:r>
          </a:p>
          <a:p>
            <a:r>
              <a:rPr lang="en-US" sz="2400" b="1" dirty="0" smtClean="0"/>
              <a:t>R2:			Align</a:t>
            </a:r>
            <a:r>
              <a:rPr lang="en-US" sz="2400" b="1" dirty="0"/>
              <a:t>: 1-&gt;3		Op: Modify	Purpose: </a:t>
            </a:r>
            <a:r>
              <a:rPr lang="en-US" sz="2400" b="1" dirty="0" smtClean="0"/>
              <a:t>Surface</a:t>
            </a:r>
          </a:p>
          <a:p>
            <a:r>
              <a:rPr lang="en-US" sz="2400" b="1" dirty="0" smtClean="0"/>
              <a:t>….</a:t>
            </a:r>
            <a:endParaRPr lang="en-US" sz="2400" b="1" dirty="0"/>
          </a:p>
        </p:txBody>
      </p:sp>
    </p:spTree>
    <p:extLst>
      <p:ext uri="{BB962C8B-B14F-4D97-AF65-F5344CB8AC3E}">
        <p14:creationId xmlns:p14="http://schemas.microsoft.com/office/powerpoint/2010/main" val="1024717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2"/>
            <a:ext cx="9144000" cy="1143000"/>
          </a:xfrm>
        </p:spPr>
        <p:txBody>
          <a:bodyPr>
            <a:normAutofit/>
          </a:bodyPr>
          <a:lstStyle/>
          <a:p>
            <a:r>
              <a:rPr lang="en-US" dirty="0" smtClean="0"/>
              <a:t>Temporal Argument Mining</a:t>
            </a:r>
            <a:endParaRPr lang="en-US" sz="3100" dirty="0"/>
          </a:p>
        </p:txBody>
      </p:sp>
      <p:sp>
        <p:nvSpPr>
          <p:cNvPr id="3" name="Content Placeholder 2"/>
          <p:cNvSpPr>
            <a:spLocks noGrp="1"/>
          </p:cNvSpPr>
          <p:nvPr>
            <p:ph idx="1"/>
          </p:nvPr>
        </p:nvSpPr>
        <p:spPr>
          <a:xfrm>
            <a:off x="0" y="1441767"/>
            <a:ext cx="9042399" cy="5263376"/>
          </a:xfrm>
        </p:spPr>
        <p:txBody>
          <a:bodyPr>
            <a:normAutofit/>
          </a:bodyPr>
          <a:lstStyle/>
          <a:p>
            <a:r>
              <a:rPr lang="en-US" sz="3600" dirty="0" smtClean="0"/>
              <a:t>How are</a:t>
            </a:r>
            <a:r>
              <a:rPr lang="en-US" sz="3600" i="1" dirty="0" smtClean="0"/>
              <a:t> </a:t>
            </a:r>
            <a:r>
              <a:rPr lang="en-US" sz="3600" dirty="0" smtClean="0"/>
              <a:t>arguments</a:t>
            </a:r>
            <a:r>
              <a:rPr lang="en-US" sz="3600" i="1" dirty="0" smtClean="0"/>
              <a:t> changed</a:t>
            </a:r>
            <a:r>
              <a:rPr lang="en-US" sz="3600" dirty="0" smtClean="0"/>
              <a:t> during revision?</a:t>
            </a:r>
          </a:p>
          <a:p>
            <a:endParaRPr lang="en-US" sz="2800" dirty="0"/>
          </a:p>
          <a:p>
            <a:r>
              <a:rPr lang="en-US" sz="3600" dirty="0" smtClean="0">
                <a:solidFill>
                  <a:srgbClr val="0000FF"/>
                </a:solidFill>
              </a:rPr>
              <a:t>Argument </a:t>
            </a:r>
            <a:r>
              <a:rPr lang="en-US" sz="3600" dirty="0">
                <a:solidFill>
                  <a:srgbClr val="0000FF"/>
                </a:solidFill>
              </a:rPr>
              <a:t>mining subtasks</a:t>
            </a:r>
          </a:p>
          <a:p>
            <a:pPr lvl="1"/>
            <a:r>
              <a:rPr lang="en-US" sz="3200" b="1" dirty="0" smtClean="0">
                <a:solidFill>
                  <a:srgbClr val="0000FF"/>
                </a:solidFill>
              </a:rPr>
              <a:t>Segmentation</a:t>
            </a:r>
            <a:r>
              <a:rPr lang="en-US" sz="3200" dirty="0" smtClean="0">
                <a:solidFill>
                  <a:srgbClr val="0000FF"/>
                </a:solidFill>
              </a:rPr>
              <a:t>: sentences </a:t>
            </a:r>
            <a:endParaRPr lang="en-US" sz="3200" dirty="0">
              <a:solidFill>
                <a:srgbClr val="0000FF"/>
              </a:solidFill>
            </a:endParaRPr>
          </a:p>
          <a:p>
            <a:pPr lvl="2"/>
            <a:r>
              <a:rPr lang="en-US" dirty="0" smtClean="0">
                <a:solidFill>
                  <a:srgbClr val="0000FF"/>
                </a:solidFill>
              </a:rPr>
              <a:t>Revision extraction via alignment [Zhang &amp; </a:t>
            </a:r>
            <a:r>
              <a:rPr lang="en-US" dirty="0" err="1" smtClean="0">
                <a:solidFill>
                  <a:srgbClr val="0000FF"/>
                </a:solidFill>
              </a:rPr>
              <a:t>Litman</a:t>
            </a:r>
            <a:r>
              <a:rPr lang="en-US" dirty="0" smtClean="0">
                <a:solidFill>
                  <a:srgbClr val="0000FF"/>
                </a:solidFill>
              </a:rPr>
              <a:t>, 2014]</a:t>
            </a:r>
          </a:p>
          <a:p>
            <a:pPr lvl="1"/>
            <a:r>
              <a:rPr lang="en-US" sz="3200" b="1" dirty="0" smtClean="0">
                <a:solidFill>
                  <a:srgbClr val="0000FF"/>
                </a:solidFill>
              </a:rPr>
              <a:t>Segment classification</a:t>
            </a:r>
            <a:r>
              <a:rPr lang="en-US" sz="3200" dirty="0" smtClean="0">
                <a:solidFill>
                  <a:srgbClr val="0000FF"/>
                </a:solidFill>
              </a:rPr>
              <a:t>:</a:t>
            </a:r>
            <a:r>
              <a:rPr lang="en-US" sz="3200" dirty="0">
                <a:solidFill>
                  <a:srgbClr val="0000FF"/>
                </a:solidFill>
              </a:rPr>
              <a:t> </a:t>
            </a:r>
            <a:r>
              <a:rPr lang="en-US" sz="3200" dirty="0" smtClean="0">
                <a:solidFill>
                  <a:srgbClr val="0000FF"/>
                </a:solidFill>
              </a:rPr>
              <a:t>argumentative purpose</a:t>
            </a:r>
          </a:p>
          <a:p>
            <a:pPr lvl="2"/>
            <a:r>
              <a:rPr lang="en-US" dirty="0" smtClean="0">
                <a:solidFill>
                  <a:srgbClr val="0000FF"/>
                </a:solidFill>
              </a:rPr>
              <a:t>Wikipedia features [Zhang &amp; </a:t>
            </a:r>
            <a:r>
              <a:rPr lang="en-US" dirty="0" err="1" smtClean="0">
                <a:solidFill>
                  <a:srgbClr val="0000FF"/>
                </a:solidFill>
              </a:rPr>
              <a:t>Litman</a:t>
            </a:r>
            <a:r>
              <a:rPr lang="en-US" dirty="0" smtClean="0">
                <a:solidFill>
                  <a:srgbClr val="0000FF"/>
                </a:solidFill>
              </a:rPr>
              <a:t>, 2015]</a:t>
            </a:r>
          </a:p>
          <a:p>
            <a:pPr lvl="2"/>
            <a:r>
              <a:rPr lang="en-US" dirty="0" smtClean="0">
                <a:solidFill>
                  <a:srgbClr val="0000FF"/>
                </a:solidFill>
              </a:rPr>
              <a:t>Contextual methods [Zhang &amp; </a:t>
            </a:r>
            <a:r>
              <a:rPr lang="en-US" dirty="0" err="1" smtClean="0">
                <a:solidFill>
                  <a:srgbClr val="0000FF"/>
                </a:solidFill>
              </a:rPr>
              <a:t>Litman</a:t>
            </a:r>
            <a:r>
              <a:rPr lang="en-US" dirty="0" smtClean="0">
                <a:solidFill>
                  <a:srgbClr val="0000FF"/>
                </a:solidFill>
              </a:rPr>
              <a:t>, 2016]</a:t>
            </a:r>
            <a:endParaRPr lang="en-US" dirty="0">
              <a:solidFill>
                <a:srgbClr val="0000FF"/>
              </a:solidFill>
            </a:endParaRPr>
          </a:p>
        </p:txBody>
      </p:sp>
    </p:spTree>
    <p:extLst>
      <p:ext uri="{BB962C8B-B14F-4D97-AF65-F5344CB8AC3E}">
        <p14:creationId xmlns:p14="http://schemas.microsoft.com/office/powerpoint/2010/main" val="25363522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Extraction</a:t>
            </a:r>
            <a:br>
              <a:rPr lang="en-US" dirty="0" smtClean="0"/>
            </a:br>
            <a:r>
              <a:rPr lang="en-US" sz="4000" dirty="0" smtClean="0"/>
              <a:t>[Zhang &amp; </a:t>
            </a:r>
            <a:r>
              <a:rPr lang="en-US" sz="4000" dirty="0" err="1" smtClean="0"/>
              <a:t>Litman</a:t>
            </a:r>
            <a:r>
              <a:rPr lang="en-US" sz="4000" dirty="0" smtClean="0"/>
              <a:t>, 2014]</a:t>
            </a:r>
            <a:endParaRPr lang="en-US" dirty="0"/>
          </a:p>
        </p:txBody>
      </p:sp>
      <p:sp>
        <p:nvSpPr>
          <p:cNvPr id="3" name="Content Placeholder 2"/>
          <p:cNvSpPr>
            <a:spLocks noGrp="1"/>
          </p:cNvSpPr>
          <p:nvPr>
            <p:ph idx="1"/>
          </p:nvPr>
        </p:nvSpPr>
        <p:spPr>
          <a:xfrm>
            <a:off x="304800" y="1600200"/>
            <a:ext cx="8610600" cy="5046133"/>
          </a:xfrm>
        </p:spPr>
        <p:txBody>
          <a:bodyPr>
            <a:normAutofit/>
          </a:bodyPr>
          <a:lstStyle/>
          <a:p>
            <a:r>
              <a:rPr lang="en-US" dirty="0" smtClean="0"/>
              <a:t>Treat alignment as classification</a:t>
            </a:r>
            <a:endParaRPr lang="en-US" dirty="0"/>
          </a:p>
          <a:p>
            <a:pPr lvl="1"/>
            <a:r>
              <a:rPr lang="en-US" sz="2000" dirty="0"/>
              <a:t>Construct sentence pairs using the Cartesian product </a:t>
            </a:r>
            <a:r>
              <a:rPr lang="en-US" sz="2000" dirty="0" smtClean="0"/>
              <a:t>across drafts</a:t>
            </a:r>
            <a:endParaRPr lang="en-US" sz="2000" dirty="0"/>
          </a:p>
          <a:p>
            <a:pPr lvl="1"/>
            <a:r>
              <a:rPr lang="en-US" sz="2000" dirty="0" smtClean="0"/>
              <a:t>Compute sentence </a:t>
            </a:r>
            <a:r>
              <a:rPr lang="en-US" sz="2000" dirty="0"/>
              <a:t>similarity </a:t>
            </a:r>
            <a:endParaRPr lang="en-US" sz="2000" dirty="0" smtClean="0"/>
          </a:p>
          <a:p>
            <a:pPr lvl="1"/>
            <a:r>
              <a:rPr lang="en-US" sz="2000" dirty="0" smtClean="0"/>
              <a:t>Logistic </a:t>
            </a:r>
            <a:r>
              <a:rPr lang="en-US" sz="2000" dirty="0"/>
              <a:t>regression </a:t>
            </a:r>
            <a:r>
              <a:rPr lang="en-US" sz="2000" dirty="0" smtClean="0"/>
              <a:t>determines </a:t>
            </a:r>
            <a:r>
              <a:rPr lang="en-US" sz="2000" dirty="0"/>
              <a:t>whether </a:t>
            </a:r>
            <a:r>
              <a:rPr lang="en-US" sz="2000" dirty="0" smtClean="0"/>
              <a:t>a pair </a:t>
            </a:r>
            <a:r>
              <a:rPr lang="en-US" sz="2000" dirty="0"/>
              <a:t>is aligned or </a:t>
            </a:r>
            <a:r>
              <a:rPr lang="en-US" sz="2000" dirty="0" smtClean="0"/>
              <a:t>not</a:t>
            </a:r>
          </a:p>
          <a:p>
            <a:pPr lvl="1"/>
            <a:endParaRPr lang="en-US" sz="2000" dirty="0"/>
          </a:p>
          <a:p>
            <a:r>
              <a:rPr lang="en-US" dirty="0" smtClean="0"/>
              <a:t>Global </a:t>
            </a:r>
            <a:r>
              <a:rPr lang="en-US" dirty="0"/>
              <a:t>alignment [</a:t>
            </a:r>
            <a:r>
              <a:rPr lang="en-US" dirty="0" smtClean="0"/>
              <a:t>Needleman &amp; </a:t>
            </a:r>
            <a:r>
              <a:rPr lang="en-US" dirty="0" err="1" smtClean="0"/>
              <a:t>Wunsch</a:t>
            </a:r>
            <a:r>
              <a:rPr lang="en-US" dirty="0"/>
              <a:t>, </a:t>
            </a:r>
            <a:r>
              <a:rPr lang="en-US" dirty="0" smtClean="0"/>
              <a:t>1970]</a:t>
            </a:r>
            <a:endParaRPr lang="en-US" dirty="0"/>
          </a:p>
          <a:p>
            <a:pPr lvl="1"/>
            <a:r>
              <a:rPr lang="en-US" sz="2000" dirty="0" smtClean="0"/>
              <a:t>Sentences are more likely to be aligned if sentences before are aligned</a:t>
            </a:r>
          </a:p>
          <a:p>
            <a:pPr lvl="1"/>
            <a:r>
              <a:rPr lang="en-US" sz="2000" dirty="0" smtClean="0"/>
              <a:t>Starting </a:t>
            </a:r>
            <a:r>
              <a:rPr lang="en-US" sz="2000" dirty="0"/>
              <a:t>from the first </a:t>
            </a:r>
            <a:r>
              <a:rPr lang="en-US" sz="2000" dirty="0" smtClean="0"/>
              <a:t>pair, </a:t>
            </a:r>
            <a:r>
              <a:rPr lang="en-US" sz="2000" dirty="0"/>
              <a:t>find the </a:t>
            </a:r>
            <a:r>
              <a:rPr lang="en-US" sz="2000" dirty="0" smtClean="0"/>
              <a:t>path </a:t>
            </a:r>
            <a:r>
              <a:rPr lang="en-US" sz="2000" dirty="0"/>
              <a:t>to maximize </a:t>
            </a:r>
            <a:r>
              <a:rPr lang="en-US" sz="2000" dirty="0" smtClean="0"/>
              <a:t>likelihood</a:t>
            </a:r>
          </a:p>
          <a:p>
            <a:pPr lvl="2"/>
            <a:r>
              <a:rPr lang="en-US" sz="1600" dirty="0" smtClean="0"/>
              <a:t>s(</a:t>
            </a:r>
            <a:r>
              <a:rPr lang="en-US" sz="1600" dirty="0" err="1" smtClean="0"/>
              <a:t>i</a:t>
            </a:r>
            <a:r>
              <a:rPr lang="en-US" sz="1600" dirty="0"/>
              <a:t>, j) = max{s(i−1, j−1)+sim(</a:t>
            </a:r>
            <a:r>
              <a:rPr lang="en-US" sz="1600" dirty="0" err="1"/>
              <a:t>i</a:t>
            </a:r>
            <a:r>
              <a:rPr lang="en-US" sz="1600" dirty="0"/>
              <a:t>, j), s(</a:t>
            </a:r>
            <a:r>
              <a:rPr lang="en-US" sz="1600" dirty="0" err="1"/>
              <a:t>i</a:t>
            </a:r>
            <a:r>
              <a:rPr lang="en-US" sz="1600" dirty="0"/>
              <a:t>− 1, j) + </a:t>
            </a:r>
            <a:r>
              <a:rPr lang="en-US" sz="1600" dirty="0" err="1"/>
              <a:t>insertcost</a:t>
            </a:r>
            <a:r>
              <a:rPr lang="en-US" sz="1600" dirty="0"/>
              <a:t> , s(</a:t>
            </a:r>
            <a:r>
              <a:rPr lang="en-US" sz="1600" dirty="0" err="1"/>
              <a:t>i</a:t>
            </a:r>
            <a:r>
              <a:rPr lang="en-US" sz="1600" dirty="0"/>
              <a:t>, j − 1) + </a:t>
            </a:r>
            <a:r>
              <a:rPr lang="en-US" sz="1600" dirty="0" err="1"/>
              <a:t>deletecost</a:t>
            </a:r>
            <a:r>
              <a:rPr lang="en-US" sz="1600" dirty="0"/>
              <a:t>} </a:t>
            </a:r>
            <a:endParaRPr lang="en-US" sz="1600" dirty="0" smtClean="0"/>
          </a:p>
          <a:p>
            <a:pPr lvl="2"/>
            <a:endParaRPr lang="en-US" sz="1600" dirty="0" smtClean="0"/>
          </a:p>
          <a:p>
            <a:r>
              <a:rPr lang="en-US" dirty="0" smtClean="0"/>
              <a:t>TF*IDF similarity yields the best results</a:t>
            </a:r>
          </a:p>
          <a:p>
            <a:pPr lvl="1"/>
            <a:r>
              <a:rPr lang="en-US" sz="2000" dirty="0" smtClean="0"/>
              <a:t>90 -94% within and across several corpora</a:t>
            </a:r>
            <a:endParaRPr lang="en-US" sz="2000"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val="136702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Annotation</a:t>
            </a:r>
            <a:br>
              <a:rPr lang="en-US" dirty="0" smtClean="0"/>
            </a:br>
            <a:r>
              <a:rPr lang="en-US" dirty="0"/>
              <a:t>	</a:t>
            </a:r>
            <a:r>
              <a:rPr lang="en-US" dirty="0" smtClean="0"/>
              <a:t>[Zhang &amp; </a:t>
            </a:r>
            <a:r>
              <a:rPr lang="en-US" dirty="0" err="1" smtClean="0"/>
              <a:t>Litman</a:t>
            </a:r>
            <a:r>
              <a:rPr lang="en-US" dirty="0" smtClean="0"/>
              <a:t>, 2015]</a:t>
            </a:r>
            <a:endParaRPr lang="en-US" dirty="0"/>
          </a:p>
        </p:txBody>
      </p:sp>
      <p:sp>
        <p:nvSpPr>
          <p:cNvPr id="3" name="Content Placeholder 2"/>
          <p:cNvSpPr>
            <a:spLocks noGrp="1"/>
          </p:cNvSpPr>
          <p:nvPr>
            <p:ph idx="1"/>
          </p:nvPr>
        </p:nvSpPr>
        <p:spPr>
          <a:xfrm>
            <a:off x="457200" y="1693333"/>
            <a:ext cx="8229600" cy="4525963"/>
          </a:xfrm>
        </p:spPr>
        <p:txBody>
          <a:bodyPr>
            <a:normAutofit fontScale="92500" lnSpcReduction="10000"/>
          </a:bodyPr>
          <a:lstStyle/>
          <a:p>
            <a:r>
              <a:rPr lang="en-US" dirty="0" smtClean="0"/>
              <a:t>2 binary (5 fine-grained) categories</a:t>
            </a:r>
          </a:p>
          <a:p>
            <a:pPr lvl="1"/>
            <a:r>
              <a:rPr lang="en-US" dirty="0" smtClean="0"/>
              <a:t>Argumentative</a:t>
            </a:r>
          </a:p>
          <a:p>
            <a:pPr lvl="2"/>
            <a:r>
              <a:rPr lang="en-US" dirty="0" smtClean="0"/>
              <a:t>Claim</a:t>
            </a:r>
          </a:p>
          <a:p>
            <a:pPr lvl="2"/>
            <a:r>
              <a:rPr lang="en-US" dirty="0" smtClean="0"/>
              <a:t>Warrant</a:t>
            </a:r>
          </a:p>
          <a:p>
            <a:pPr lvl="2"/>
            <a:r>
              <a:rPr lang="en-US" dirty="0" smtClean="0"/>
              <a:t>Evidence</a:t>
            </a:r>
          </a:p>
          <a:p>
            <a:pPr lvl="2"/>
            <a:r>
              <a:rPr lang="en-US" dirty="0" smtClean="0"/>
              <a:t>General content</a:t>
            </a:r>
          </a:p>
          <a:p>
            <a:pPr lvl="1"/>
            <a:r>
              <a:rPr lang="en-US" dirty="0" smtClean="0"/>
              <a:t>Surface</a:t>
            </a:r>
          </a:p>
          <a:p>
            <a:pPr lvl="1"/>
            <a:endParaRPr lang="en-US" dirty="0" smtClean="0"/>
          </a:p>
          <a:p>
            <a:r>
              <a:rPr lang="en-US" dirty="0" smtClean="0"/>
              <a:t>Kappa = .7 </a:t>
            </a:r>
          </a:p>
          <a:p>
            <a:pPr lvl="1"/>
            <a:r>
              <a:rPr lang="en-US" dirty="0" smtClean="0"/>
              <a:t>2 high school corpora (&gt;1000 revisions each)</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8489714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Classification</a:t>
            </a:r>
            <a:br>
              <a:rPr lang="en-US" dirty="0" smtClean="0"/>
            </a:br>
            <a:r>
              <a:rPr lang="en-US" sz="4000" dirty="0" smtClean="0"/>
              <a:t>[Zhang &amp; </a:t>
            </a:r>
            <a:r>
              <a:rPr lang="en-US" sz="4000" dirty="0" err="1" smtClean="0"/>
              <a:t>Litman</a:t>
            </a:r>
            <a:r>
              <a:rPr lang="en-US" sz="4000" dirty="0" smtClean="0"/>
              <a:t>, 2015]</a:t>
            </a:r>
            <a:endParaRPr lang="en-US" sz="4000" dirty="0"/>
          </a:p>
        </p:txBody>
      </p:sp>
      <p:sp>
        <p:nvSpPr>
          <p:cNvPr id="3" name="Content Placeholder 2"/>
          <p:cNvSpPr>
            <a:spLocks noGrp="1"/>
          </p:cNvSpPr>
          <p:nvPr>
            <p:ph idx="1"/>
          </p:nvPr>
        </p:nvSpPr>
        <p:spPr>
          <a:xfrm>
            <a:off x="152399" y="1600200"/>
            <a:ext cx="8847667" cy="4648200"/>
          </a:xfrm>
          <a:noFill/>
        </p:spPr>
        <p:txBody>
          <a:bodyPr>
            <a:normAutofit fontScale="70000" lnSpcReduction="20000"/>
          </a:bodyPr>
          <a:lstStyle/>
          <a:p>
            <a:r>
              <a:rPr lang="en-US" sz="3300" dirty="0" smtClean="0"/>
              <a:t>Each sentence pair is an instance </a:t>
            </a:r>
          </a:p>
          <a:p>
            <a:endParaRPr lang="en-US" sz="3300" dirty="0" smtClean="0"/>
          </a:p>
          <a:p>
            <a:r>
              <a:rPr lang="en-US" sz="3300" dirty="0" smtClean="0"/>
              <a:t>Features </a:t>
            </a:r>
            <a:r>
              <a:rPr lang="en-US" sz="3300" dirty="0"/>
              <a:t>b</a:t>
            </a:r>
            <a:r>
              <a:rPr lang="en-US" sz="3300" dirty="0" smtClean="0"/>
              <a:t>ased </a:t>
            </a:r>
            <a:r>
              <a:rPr lang="en-US" sz="3300" dirty="0"/>
              <a:t>on </a:t>
            </a:r>
            <a:r>
              <a:rPr lang="en-US" sz="3300" dirty="0" smtClean="0"/>
              <a:t>Wikipedia revisions </a:t>
            </a:r>
            <a:r>
              <a:rPr lang="en-US" sz="2800" dirty="0" smtClean="0"/>
              <a:t>[Adler </a:t>
            </a:r>
            <a:r>
              <a:rPr lang="en-US" sz="2800" dirty="0"/>
              <a:t>et al., 2011; </a:t>
            </a:r>
            <a:r>
              <a:rPr lang="en-US" sz="2800" dirty="0" err="1"/>
              <a:t>Javanmardi</a:t>
            </a:r>
            <a:r>
              <a:rPr lang="en-US" sz="2800" dirty="0"/>
              <a:t> et al., 2011; </a:t>
            </a:r>
            <a:r>
              <a:rPr lang="en-US" sz="2800" dirty="0" err="1"/>
              <a:t>Bronner</a:t>
            </a:r>
            <a:r>
              <a:rPr lang="en-US" sz="2800" dirty="0"/>
              <a:t> </a:t>
            </a:r>
            <a:r>
              <a:rPr lang="en-US" sz="2800" dirty="0" smtClean="0"/>
              <a:t>&amp; </a:t>
            </a:r>
            <a:r>
              <a:rPr lang="en-US" sz="2800" dirty="0" err="1"/>
              <a:t>Monz</a:t>
            </a:r>
            <a:r>
              <a:rPr lang="en-US" sz="2800" dirty="0"/>
              <a:t>, 2012; </a:t>
            </a:r>
            <a:r>
              <a:rPr lang="en-US" sz="2800" dirty="0" err="1"/>
              <a:t>Daxenberger</a:t>
            </a:r>
            <a:r>
              <a:rPr lang="en-US" sz="2800" dirty="0"/>
              <a:t> </a:t>
            </a:r>
            <a:r>
              <a:rPr lang="en-US" sz="2800" dirty="0" smtClean="0"/>
              <a:t>&amp; </a:t>
            </a:r>
            <a:r>
              <a:rPr lang="en-US" sz="2800" dirty="0" err="1" smtClean="0"/>
              <a:t>Gurevych</a:t>
            </a:r>
            <a:r>
              <a:rPr lang="en-US" sz="2800" dirty="0"/>
              <a:t>, </a:t>
            </a:r>
            <a:r>
              <a:rPr lang="en-US" sz="2800" dirty="0" smtClean="0"/>
              <a:t>2013</a:t>
            </a:r>
            <a:r>
              <a:rPr lang="en-US" sz="2400" dirty="0" smtClean="0"/>
              <a:t>]</a:t>
            </a:r>
          </a:p>
          <a:p>
            <a:pPr marL="747522" lvl="1" indent="-347472">
              <a:spcBef>
                <a:spcPts val="648"/>
              </a:spcBef>
              <a:buSzPts val="2700"/>
            </a:pPr>
            <a:r>
              <a:rPr lang="en-US" dirty="0">
                <a:solidFill>
                  <a:srgbClr val="000000"/>
                </a:solidFill>
              </a:rPr>
              <a:t>Location</a:t>
            </a:r>
            <a:endParaRPr lang="en-US" dirty="0"/>
          </a:p>
          <a:p>
            <a:pPr marL="1140714" lvl="1" indent="-283464">
              <a:spcBef>
                <a:spcPts val="576"/>
              </a:spcBef>
            </a:pPr>
            <a:r>
              <a:rPr lang="en-US" sz="2100" dirty="0">
                <a:solidFill>
                  <a:srgbClr val="000000"/>
                </a:solidFill>
              </a:rPr>
              <a:t>S</a:t>
            </a:r>
            <a:r>
              <a:rPr lang="en-US" sz="2100" dirty="0" smtClean="0">
                <a:solidFill>
                  <a:srgbClr val="000000"/>
                </a:solidFill>
              </a:rPr>
              <a:t>entence (first/last in paragraph</a:t>
            </a:r>
            <a:r>
              <a:rPr lang="en-US" sz="2100" dirty="0">
                <a:solidFill>
                  <a:srgbClr val="000000"/>
                </a:solidFill>
              </a:rPr>
              <a:t>, exact </a:t>
            </a:r>
            <a:r>
              <a:rPr lang="en-US" sz="2100" dirty="0" smtClean="0">
                <a:solidFill>
                  <a:srgbClr val="000000"/>
                </a:solidFill>
              </a:rPr>
              <a:t>index)</a:t>
            </a:r>
            <a:endParaRPr lang="en-US" sz="3300" dirty="0"/>
          </a:p>
          <a:p>
            <a:pPr marL="1140714" lvl="1" indent="-283464">
              <a:spcBef>
                <a:spcPts val="576"/>
              </a:spcBef>
            </a:pPr>
            <a:r>
              <a:rPr lang="en-US" sz="2100" dirty="0">
                <a:solidFill>
                  <a:srgbClr val="000000"/>
                </a:solidFill>
              </a:rPr>
              <a:t>P</a:t>
            </a:r>
            <a:r>
              <a:rPr lang="en-US" sz="2100" dirty="0" smtClean="0">
                <a:solidFill>
                  <a:srgbClr val="000000"/>
                </a:solidFill>
              </a:rPr>
              <a:t>aragraph (first/last in essay</a:t>
            </a:r>
            <a:r>
              <a:rPr lang="en-US" sz="2100" dirty="0">
                <a:solidFill>
                  <a:srgbClr val="000000"/>
                </a:solidFill>
              </a:rPr>
              <a:t>, </a:t>
            </a:r>
            <a:r>
              <a:rPr lang="en-US" sz="2100" dirty="0" smtClean="0">
                <a:solidFill>
                  <a:srgbClr val="000000"/>
                </a:solidFill>
              </a:rPr>
              <a:t>exact index</a:t>
            </a:r>
            <a:r>
              <a:rPr lang="en-US" sz="2100" dirty="0">
                <a:solidFill>
                  <a:srgbClr val="000000"/>
                </a:solidFill>
              </a:rPr>
              <a:t>)</a:t>
            </a:r>
            <a:endParaRPr lang="en-US" sz="3300" dirty="0"/>
          </a:p>
          <a:p>
            <a:pPr marL="747522" lvl="1" indent="-347472">
              <a:spcBef>
                <a:spcPts val="648"/>
              </a:spcBef>
            </a:pPr>
            <a:r>
              <a:rPr lang="en-US" dirty="0">
                <a:solidFill>
                  <a:srgbClr val="000000"/>
                </a:solidFill>
              </a:rPr>
              <a:t>Textual</a:t>
            </a:r>
            <a:endParaRPr lang="en-US" sz="3300" dirty="0"/>
          </a:p>
          <a:p>
            <a:pPr marL="1140714" lvl="1" indent="-283464">
              <a:spcBef>
                <a:spcPts val="576"/>
              </a:spcBef>
            </a:pPr>
            <a:r>
              <a:rPr lang="en-US" sz="2100" dirty="0">
                <a:solidFill>
                  <a:srgbClr val="000000"/>
                </a:solidFill>
              </a:rPr>
              <a:t>Keywords: “because”, “however”, “for example</a:t>
            </a:r>
            <a:r>
              <a:rPr lang="en-US" sz="2100" dirty="0" smtClean="0">
                <a:solidFill>
                  <a:srgbClr val="000000"/>
                </a:solidFill>
              </a:rPr>
              <a:t>” </a:t>
            </a:r>
            <a:r>
              <a:rPr lang="en-US" sz="2100" dirty="0">
                <a:solidFill>
                  <a:srgbClr val="000000"/>
                </a:solidFill>
              </a:rPr>
              <a:t>….</a:t>
            </a:r>
            <a:endParaRPr lang="en-US" sz="3300" dirty="0"/>
          </a:p>
          <a:p>
            <a:pPr marL="1140714" lvl="1" indent="-283464">
              <a:spcBef>
                <a:spcPts val="576"/>
              </a:spcBef>
            </a:pPr>
            <a:r>
              <a:rPr lang="en-US" sz="2100" dirty="0" smtClean="0">
                <a:solidFill>
                  <a:srgbClr val="000000"/>
                </a:solidFill>
              </a:rPr>
              <a:t>Named-entity </a:t>
            </a:r>
          </a:p>
          <a:p>
            <a:pPr marL="1140714" lvl="1" indent="-283464">
              <a:spcBef>
                <a:spcPts val="576"/>
              </a:spcBef>
            </a:pPr>
            <a:r>
              <a:rPr lang="en-US" sz="2100" dirty="0" smtClean="0">
                <a:solidFill>
                  <a:srgbClr val="000000"/>
                </a:solidFill>
              </a:rPr>
              <a:t>Sentence </a:t>
            </a:r>
            <a:r>
              <a:rPr lang="en-US" sz="2100" dirty="0">
                <a:solidFill>
                  <a:srgbClr val="000000"/>
                </a:solidFill>
              </a:rPr>
              <a:t>difference </a:t>
            </a:r>
            <a:r>
              <a:rPr lang="en-US" sz="2100" dirty="0" smtClean="0">
                <a:solidFill>
                  <a:srgbClr val="000000"/>
                </a:solidFill>
              </a:rPr>
              <a:t>(</a:t>
            </a:r>
            <a:r>
              <a:rPr lang="en-US" sz="2100" dirty="0" err="1">
                <a:solidFill>
                  <a:srgbClr val="000000"/>
                </a:solidFill>
              </a:rPr>
              <a:t>Levenshtein</a:t>
            </a:r>
            <a:r>
              <a:rPr lang="en-US" sz="2100" dirty="0">
                <a:solidFill>
                  <a:srgbClr val="000000"/>
                </a:solidFill>
              </a:rPr>
              <a:t> distance…)</a:t>
            </a:r>
            <a:endParaRPr lang="en-US" sz="3300" dirty="0"/>
          </a:p>
          <a:p>
            <a:pPr marL="1140714" lvl="1" indent="-283464">
              <a:spcBef>
                <a:spcPts val="576"/>
              </a:spcBef>
            </a:pPr>
            <a:r>
              <a:rPr lang="en-US" sz="2100" dirty="0">
                <a:solidFill>
                  <a:srgbClr val="000000"/>
                </a:solidFill>
              </a:rPr>
              <a:t>Revision operation (Add/Delete/Modify)</a:t>
            </a:r>
            <a:endParaRPr lang="en-US" sz="3300" dirty="0"/>
          </a:p>
          <a:p>
            <a:pPr marL="747522" lvl="1" indent="-347472">
              <a:spcBef>
                <a:spcPts val="648"/>
              </a:spcBef>
            </a:pPr>
            <a:r>
              <a:rPr lang="en-US" dirty="0">
                <a:solidFill>
                  <a:srgbClr val="000000"/>
                </a:solidFill>
              </a:rPr>
              <a:t>Language</a:t>
            </a:r>
            <a:endParaRPr lang="en-US" dirty="0"/>
          </a:p>
          <a:p>
            <a:pPr marL="1140714" lvl="1" indent="-283464">
              <a:spcBef>
                <a:spcPts val="576"/>
              </a:spcBef>
            </a:pPr>
            <a:r>
              <a:rPr lang="en-US" sz="2100" dirty="0" smtClean="0">
                <a:solidFill>
                  <a:srgbClr val="000000"/>
                </a:solidFill>
              </a:rPr>
              <a:t>Out of vocabulary words</a:t>
            </a:r>
            <a:endParaRPr lang="en-US" sz="3300" dirty="0"/>
          </a:p>
          <a:p>
            <a:pPr lvl="2"/>
            <a:endParaRPr lang="en-US" sz="2000" dirty="0"/>
          </a:p>
        </p:txBody>
      </p:sp>
      <p:sp>
        <p:nvSpPr>
          <p:cNvPr id="4" name="Slide Number Placeholder 3"/>
          <p:cNvSpPr>
            <a:spLocks noGrp="1"/>
          </p:cNvSpPr>
          <p:nvPr>
            <p:ph type="sldNum" sz="quarter" idx="12"/>
          </p:nvPr>
        </p:nvSpPr>
        <p:spPr/>
        <p:txBody>
          <a:bodyPr/>
          <a:lstStyle/>
          <a:p>
            <a:fld id="{ACC3DE85-86D7-4D2F-9254-F86D84BB81F7}" type="slidenum">
              <a:rPr lang="en-US" smtClean="0"/>
              <a:t>79</a:t>
            </a:fld>
            <a:endParaRPr lang="en-US" dirty="0"/>
          </a:p>
        </p:txBody>
      </p:sp>
    </p:spTree>
    <p:extLst>
      <p:ext uri="{BB962C8B-B14F-4D97-AF65-F5344CB8AC3E}">
        <p14:creationId xmlns:p14="http://schemas.microsoft.com/office/powerpoint/2010/main" val="3061498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523695" y="470108"/>
            <a:ext cx="7639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3200" b="1" i="0" dirty="0" smtClean="0"/>
              <a:t>   </a:t>
            </a:r>
            <a:r>
              <a:rPr lang="en-US" sz="3200" b="1" i="0" dirty="0" err="1" smtClean="0"/>
              <a:t>Litman</a:t>
            </a:r>
            <a:r>
              <a:rPr lang="en-US" sz="3200" b="1" i="0" dirty="0" smtClean="0"/>
              <a:t> Lab</a:t>
            </a:r>
            <a:endParaRPr lang="en-US" sz="3200" b="1" i="0" dirty="0"/>
          </a:p>
        </p:txBody>
      </p:sp>
      <p:sp>
        <p:nvSpPr>
          <p:cNvPr id="4105" name="Text Box 9"/>
          <p:cNvSpPr txBox="1">
            <a:spLocks noChangeArrowheads="1"/>
          </p:cNvSpPr>
          <p:nvPr/>
        </p:nvSpPr>
        <p:spPr bwMode="auto">
          <a:xfrm>
            <a:off x="-19267" y="1835606"/>
            <a:ext cx="916326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smtClean="0"/>
              <a:t>Learning Language    Using Language     Processing Language</a:t>
            </a:r>
          </a:p>
          <a:p>
            <a:pPr algn="ctr"/>
            <a:endParaRPr lang="en-US" i="0" dirty="0" smtClean="0"/>
          </a:p>
          <a:p>
            <a:r>
              <a:rPr lang="en-US" sz="1800" dirty="0" err="1" smtClean="0"/>
              <a:t>Haoran</a:t>
            </a:r>
            <a:r>
              <a:rPr lang="en-US" sz="1800" dirty="0" smtClean="0"/>
              <a:t> Zhang (4</a:t>
            </a:r>
            <a:r>
              <a:rPr lang="en-US" sz="1800" baseline="30000" dirty="0" smtClean="0"/>
              <a:t>th</a:t>
            </a:r>
            <a:r>
              <a:rPr lang="en-US" sz="1800" dirty="0" smtClean="0"/>
              <a:t> year)				Zahra </a:t>
            </a:r>
            <a:r>
              <a:rPr lang="en-US" sz="1800" dirty="0" err="1" smtClean="0"/>
              <a:t>Rahimi</a:t>
            </a:r>
            <a:r>
              <a:rPr lang="en-US" sz="1800" dirty="0" smtClean="0"/>
              <a:t> (7</a:t>
            </a:r>
            <a:r>
              <a:rPr lang="en-US" sz="1800" baseline="30000" dirty="0" smtClean="0"/>
              <a:t>th</a:t>
            </a:r>
            <a:r>
              <a:rPr lang="en-US" sz="1800" dirty="0" smtClean="0"/>
              <a:t> year, ISP)		  Your name here?	 </a:t>
            </a:r>
            <a:endParaRPr lang="en-US" sz="1800" dirty="0"/>
          </a:p>
          <a:p>
            <a:r>
              <a:rPr lang="en-US" sz="1800" dirty="0" err="1" smtClean="0"/>
              <a:t>Tazin</a:t>
            </a:r>
            <a:r>
              <a:rPr lang="en-US" sz="1800" dirty="0" smtClean="0"/>
              <a:t> Afrin (4</a:t>
            </a:r>
            <a:r>
              <a:rPr lang="en-US" sz="1800" baseline="30000" dirty="0" smtClean="0"/>
              <a:t>th</a:t>
            </a:r>
            <a:r>
              <a:rPr lang="en-US" sz="1800" dirty="0" smtClean="0"/>
              <a:t> year)				Luca </a:t>
            </a:r>
            <a:r>
              <a:rPr lang="en-US" sz="1800" dirty="0" err="1" smtClean="0"/>
              <a:t>Lugini</a:t>
            </a:r>
            <a:r>
              <a:rPr lang="en-US" sz="1800" dirty="0" smtClean="0"/>
              <a:t> (5</a:t>
            </a:r>
            <a:r>
              <a:rPr lang="en-US" sz="1800" baseline="30000" dirty="0" smtClean="0"/>
              <a:t>th</a:t>
            </a:r>
            <a:r>
              <a:rPr lang="en-US" sz="1800" dirty="0" smtClean="0"/>
              <a:t> year)</a:t>
            </a:r>
          </a:p>
          <a:p>
            <a:r>
              <a:rPr lang="en-US" sz="1800" dirty="0" smtClean="0"/>
              <a:t>Ahmed </a:t>
            </a:r>
            <a:r>
              <a:rPr lang="en-US" sz="1800" dirty="0" err="1" smtClean="0"/>
              <a:t>Magooda</a:t>
            </a:r>
            <a:r>
              <a:rPr lang="en-US" sz="1800" dirty="0" smtClean="0"/>
              <a:t> (3</a:t>
            </a:r>
            <a:r>
              <a:rPr lang="en-US" sz="1800" baseline="30000" dirty="0" smtClean="0"/>
              <a:t>rd</a:t>
            </a:r>
            <a:r>
              <a:rPr lang="en-US" sz="1800" dirty="0" smtClean="0"/>
              <a:t> year)			</a:t>
            </a:r>
            <a:r>
              <a:rPr lang="en-US" sz="1800" dirty="0" err="1" smtClean="0"/>
              <a:t>Mingzhi</a:t>
            </a:r>
            <a:r>
              <a:rPr lang="en-US" sz="1800" dirty="0" smtClean="0"/>
              <a:t> Yu (3</a:t>
            </a:r>
            <a:r>
              <a:rPr lang="en-US" sz="1800" baseline="30000" dirty="0" smtClean="0"/>
              <a:t>rd</a:t>
            </a:r>
            <a:r>
              <a:rPr lang="en-US" sz="1800" dirty="0" smtClean="0"/>
              <a:t> year)			</a:t>
            </a:r>
            <a:endParaRPr lang="en-US" sz="1800" dirty="0"/>
          </a:p>
          <a:p>
            <a:endParaRPr lang="en-US" sz="1800" i="0" dirty="0" smtClean="0"/>
          </a:p>
          <a:p>
            <a:r>
              <a:rPr lang="en-US" sz="2800" i="0" dirty="0"/>
              <a:t>	</a:t>
            </a:r>
            <a:r>
              <a:rPr lang="en-US" sz="2800" i="0" dirty="0" smtClean="0"/>
              <a:t>			      			</a:t>
            </a:r>
            <a:endParaRPr lang="en-US" sz="2800" i="0" dirty="0"/>
          </a:p>
          <a:p>
            <a:endParaRPr lang="en-US" sz="2800" i="0" dirty="0" smtClean="0"/>
          </a:p>
          <a:p>
            <a:r>
              <a:rPr lang="en-US" sz="2800" i="0" dirty="0" smtClean="0"/>
              <a:t>									</a:t>
            </a:r>
            <a:endParaRPr lang="en-US" sz="2000" i="0" dirty="0" smtClean="0"/>
          </a:p>
        </p:txBody>
      </p:sp>
      <p:sp>
        <p:nvSpPr>
          <p:cNvPr id="4111" name="Line 15"/>
          <p:cNvSpPr>
            <a:spLocks noChangeShapeType="1"/>
          </p:cNvSpPr>
          <p:nvPr/>
        </p:nvSpPr>
        <p:spPr bwMode="auto">
          <a:xfrm flipH="1">
            <a:off x="1063155" y="1444453"/>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492155" y="141763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1450492"/>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4204977" y="5327538"/>
            <a:ext cx="1449228" cy="1449228"/>
          </a:xfrm>
          <a:prstGeom prst="rect">
            <a:avLst/>
          </a:prstGeom>
        </p:spPr>
      </p:pic>
      <p:pic>
        <p:nvPicPr>
          <p:cNvPr id="1034" name="Picture 10" descr="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10878"/>
            <a:ext cx="1877961" cy="1083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721" y="5284476"/>
            <a:ext cx="1428750" cy="1428750"/>
          </a:xfrm>
          <a:prstGeom prst="rect">
            <a:avLst/>
          </a:prstGeom>
        </p:spPr>
      </p:pic>
      <p:pic>
        <p:nvPicPr>
          <p:cNvPr id="4" name="Picture 3"/>
          <p:cNvPicPr>
            <a:picLocks noChangeAspect="1"/>
          </p:cNvPicPr>
          <p:nvPr/>
        </p:nvPicPr>
        <p:blipFill>
          <a:blip r:embed="rId6"/>
          <a:stretch>
            <a:fillRect/>
          </a:stretch>
        </p:blipFill>
        <p:spPr>
          <a:xfrm>
            <a:off x="523695" y="3676168"/>
            <a:ext cx="1354494" cy="153509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35" y="5337777"/>
            <a:ext cx="1973970" cy="132214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9654" y="5371618"/>
            <a:ext cx="1415098" cy="1415098"/>
          </a:xfrm>
          <a:prstGeom prst="rect">
            <a:avLst/>
          </a:prstGeom>
        </p:spPr>
      </p:pic>
    </p:spTree>
    <p:extLst>
      <p:ext uri="{BB962C8B-B14F-4D97-AF65-F5344CB8AC3E}">
        <p14:creationId xmlns:p14="http://schemas.microsoft.com/office/powerpoint/2010/main" val="104470382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Evaluations</a:t>
            </a:r>
            <a:endParaRPr lang="en-US" dirty="0"/>
          </a:p>
        </p:txBody>
      </p:sp>
      <p:sp>
        <p:nvSpPr>
          <p:cNvPr id="3" name="Content Placeholder 2"/>
          <p:cNvSpPr>
            <a:spLocks noGrp="1"/>
          </p:cNvSpPr>
          <p:nvPr>
            <p:ph idx="1"/>
          </p:nvPr>
        </p:nvSpPr>
        <p:spPr>
          <a:xfrm>
            <a:off x="270933" y="1600200"/>
            <a:ext cx="8796867" cy="4525963"/>
          </a:xfrm>
        </p:spPr>
        <p:txBody>
          <a:bodyPr>
            <a:normAutofit lnSpcReduction="10000"/>
          </a:bodyPr>
          <a:lstStyle/>
          <a:p>
            <a:r>
              <a:rPr lang="en-US" dirty="0" smtClean="0"/>
              <a:t>Surface vs. </a:t>
            </a:r>
            <a:r>
              <a:rPr lang="en-US" dirty="0"/>
              <a:t>a</a:t>
            </a:r>
            <a:r>
              <a:rPr lang="en-US" dirty="0" smtClean="0"/>
              <a:t>rgumentative </a:t>
            </a:r>
          </a:p>
          <a:p>
            <a:pPr lvl="1"/>
            <a:r>
              <a:rPr lang="en-US" i="1" dirty="0" smtClean="0"/>
              <a:t>Intrinsic</a:t>
            </a:r>
            <a:r>
              <a:rPr lang="en-US" dirty="0" smtClean="0"/>
              <a:t> (SVM</a:t>
            </a:r>
            <a:r>
              <a:rPr lang="en-US" dirty="0"/>
              <a:t>, </a:t>
            </a:r>
            <a:r>
              <a:rPr lang="en-US" dirty="0" smtClean="0"/>
              <a:t>10-fold): </a:t>
            </a:r>
            <a:r>
              <a:rPr lang="en-US" dirty="0"/>
              <a:t>results </a:t>
            </a:r>
            <a:r>
              <a:rPr lang="en-US" dirty="0" smtClean="0"/>
              <a:t>significantly better than unigram baseline</a:t>
            </a:r>
          </a:p>
          <a:p>
            <a:pPr lvl="1"/>
            <a:r>
              <a:rPr lang="en-US" i="1" dirty="0" smtClean="0"/>
              <a:t>Extrinsic</a:t>
            </a:r>
            <a:r>
              <a:rPr lang="en-US" dirty="0" smtClean="0"/>
              <a:t>: predicted versus actual labels yield same correlations with writing improvement</a:t>
            </a:r>
          </a:p>
          <a:p>
            <a:pPr lvl="1"/>
            <a:endParaRPr lang="en-US" dirty="0" smtClean="0"/>
          </a:p>
          <a:p>
            <a:r>
              <a:rPr lang="en-US" dirty="0" smtClean="0"/>
              <a:t>Fine-grained </a:t>
            </a:r>
          </a:p>
          <a:p>
            <a:pPr lvl="1"/>
            <a:r>
              <a:rPr lang="en-US" dirty="0" smtClean="0"/>
              <a:t>Intrinsic results mostly outperform unigram baselines</a:t>
            </a:r>
          </a:p>
          <a:p>
            <a:pPr lvl="1"/>
            <a:r>
              <a:rPr lang="en-US" dirty="0" smtClean="0"/>
              <a:t>Feature groups have different impacts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23104755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Enhancing Classification with Context</a:t>
            </a:r>
            <a:br>
              <a:rPr lang="en-US" dirty="0" smtClean="0"/>
            </a:br>
            <a:r>
              <a:rPr lang="en-US" sz="4000" dirty="0" smtClean="0"/>
              <a:t>[Zhang &amp; </a:t>
            </a:r>
            <a:r>
              <a:rPr lang="en-US" sz="4000" dirty="0" err="1" smtClean="0"/>
              <a:t>Litman</a:t>
            </a:r>
            <a:r>
              <a:rPr lang="en-US" sz="4000" dirty="0" smtClean="0"/>
              <a:t>, 2016]</a:t>
            </a:r>
            <a:endParaRPr lang="en-US" sz="4000" dirty="0"/>
          </a:p>
        </p:txBody>
      </p:sp>
      <p:sp>
        <p:nvSpPr>
          <p:cNvPr id="3" name="Content Placeholder 2"/>
          <p:cNvSpPr>
            <a:spLocks noGrp="1"/>
          </p:cNvSpPr>
          <p:nvPr>
            <p:ph idx="1"/>
          </p:nvPr>
        </p:nvSpPr>
        <p:spPr>
          <a:xfrm>
            <a:off x="152400" y="1617133"/>
            <a:ext cx="8881533" cy="5029200"/>
          </a:xfrm>
        </p:spPr>
        <p:txBody>
          <a:bodyPr>
            <a:normAutofit fontScale="92500" lnSpcReduction="10000"/>
          </a:bodyPr>
          <a:lstStyle/>
          <a:p>
            <a:r>
              <a:rPr lang="en-US" sz="3500" dirty="0" smtClean="0"/>
              <a:t>Contextual features</a:t>
            </a:r>
          </a:p>
          <a:p>
            <a:pPr lvl="1"/>
            <a:r>
              <a:rPr lang="en-US" sz="3000" dirty="0" smtClean="0"/>
              <a:t>Original features, but for adjacent sentences</a:t>
            </a:r>
          </a:p>
          <a:p>
            <a:pPr lvl="1"/>
            <a:r>
              <a:rPr lang="en-US" sz="3000" dirty="0" smtClean="0"/>
              <a:t>Changes in cohesion (lexical) &amp; coherence (semantic)</a:t>
            </a:r>
          </a:p>
          <a:p>
            <a:pPr marL="457200" lvl="1" indent="0">
              <a:buNone/>
            </a:pPr>
            <a:endParaRPr lang="en-US" sz="3000" dirty="0" smtClean="0"/>
          </a:p>
          <a:p>
            <a:r>
              <a:rPr lang="en-US" sz="3500" dirty="0" smtClean="0"/>
              <a:t>Sequence modeling</a:t>
            </a:r>
          </a:p>
          <a:p>
            <a:pPr lvl="1"/>
            <a:endParaRPr lang="en-US" sz="2000" dirty="0"/>
          </a:p>
          <a:p>
            <a:r>
              <a:rPr lang="en-US" sz="3500" dirty="0" smtClean="0"/>
              <a:t>Results: Fine-grained labels</a:t>
            </a:r>
            <a:endParaRPr lang="en-US" sz="3000" dirty="0" smtClean="0"/>
          </a:p>
          <a:p>
            <a:pPr lvl="1"/>
            <a:r>
              <a:rPr lang="en-US" sz="3000" dirty="0" smtClean="0"/>
              <a:t>Cohesion significantly improves results for one corpus (SVM, 10-fold)</a:t>
            </a:r>
          </a:p>
          <a:p>
            <a:pPr lvl="1"/>
            <a:r>
              <a:rPr lang="en-US" sz="3000" dirty="0" smtClean="0"/>
              <a:t>Sequence modeling </a:t>
            </a:r>
            <a:r>
              <a:rPr lang="en-US" sz="3000" dirty="0"/>
              <a:t>yields </a:t>
            </a:r>
            <a:r>
              <a:rPr lang="en-US" sz="3000" dirty="0" smtClean="0"/>
              <a:t>best results for </a:t>
            </a:r>
            <a:r>
              <a:rPr lang="en-US" sz="3000" dirty="0"/>
              <a:t>both corpora</a:t>
            </a:r>
          </a:p>
          <a:p>
            <a:endParaRPr lang="en-US" dirty="0" smtClean="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ACC3DE85-86D7-4D2F-9254-F86D84BB81F7}" type="slidenum">
              <a:rPr lang="en-US" smtClean="0"/>
              <a:t>81</a:t>
            </a:fld>
            <a:endParaRPr lang="en-US"/>
          </a:p>
        </p:txBody>
      </p:sp>
    </p:spTree>
    <p:extLst>
      <p:ext uri="{BB962C8B-B14F-4D97-AF65-F5344CB8AC3E}">
        <p14:creationId xmlns:p14="http://schemas.microsoft.com/office/powerpoint/2010/main" val="9567897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882065"/>
          </a:xfrm>
        </p:spPr>
        <p:txBody>
          <a:bodyPr/>
          <a:lstStyle/>
          <a:p>
            <a:r>
              <a:rPr lang="en-US" dirty="0" smtClean="0"/>
              <a:t>Other Directions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New features from discourse analysis (PDTB)</a:t>
            </a:r>
          </a:p>
          <a:p>
            <a:r>
              <a:rPr lang="en-US" dirty="0" smtClean="0"/>
              <a:t>Joint extraction and classification </a:t>
            </a:r>
          </a:p>
        </p:txBody>
      </p:sp>
    </p:spTree>
    <p:extLst>
      <p:ext uri="{BB962C8B-B14F-4D97-AF65-F5344CB8AC3E}">
        <p14:creationId xmlns:p14="http://schemas.microsoft.com/office/powerpoint/2010/main" val="14220891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4000" dirty="0" smtClean="0"/>
              <a:t>[Zhang, </a:t>
            </a:r>
            <a:r>
              <a:rPr lang="en-US" sz="4000" dirty="0" err="1" smtClean="0"/>
              <a:t>Hwa</a:t>
            </a:r>
            <a:r>
              <a:rPr lang="en-US" sz="4000" dirty="0" smtClean="0"/>
              <a:t>, </a:t>
            </a:r>
            <a:r>
              <a:rPr lang="en-US" sz="4000" dirty="0" err="1" smtClean="0"/>
              <a:t>Litman</a:t>
            </a:r>
            <a:r>
              <a:rPr lang="en-US" sz="4000" dirty="0" smtClean="0"/>
              <a:t>, &amp; </a:t>
            </a:r>
            <a:r>
              <a:rPr lang="en-US" sz="4000" dirty="0" err="1" smtClean="0"/>
              <a:t>Hashemi</a:t>
            </a:r>
            <a:r>
              <a:rPr lang="en-US" sz="4000" dirty="0" smtClean="0"/>
              <a:t>, 2016]</a:t>
            </a:r>
            <a:endParaRPr lang="en-US" sz="4000" dirty="0"/>
          </a:p>
        </p:txBody>
      </p:sp>
      <p:sp>
        <p:nvSpPr>
          <p:cNvPr id="3" name="Content Placeholder 2"/>
          <p:cNvSpPr>
            <a:spLocks noGrp="1"/>
          </p:cNvSpPr>
          <p:nvPr>
            <p:ph idx="1"/>
          </p:nvPr>
        </p:nvSpPr>
        <p:spPr>
          <a:xfrm>
            <a:off x="355600" y="1947333"/>
            <a:ext cx="8331200" cy="4178830"/>
          </a:xfrm>
        </p:spPr>
        <p:txBody>
          <a:bodyPr/>
          <a:lstStyle/>
          <a:p>
            <a:r>
              <a:rPr lang="en-US" dirty="0" err="1" smtClean="0"/>
              <a:t>ArgRewrite</a:t>
            </a:r>
            <a:r>
              <a:rPr lang="en-US" dirty="0" smtClean="0"/>
              <a:t>:  A Web-based Revision Assistant for Argumentative Writings</a:t>
            </a:r>
          </a:p>
          <a:p>
            <a:pPr lvl="1"/>
            <a:r>
              <a:rPr lang="en-US" dirty="0"/>
              <a:t>www.cs.pitt.edu</a:t>
            </a:r>
            <a:r>
              <a:rPr lang="en-US" dirty="0" smtClean="0"/>
              <a:t>/˜</a:t>
            </a:r>
            <a:r>
              <a:rPr lang="en-US" dirty="0" err="1"/>
              <a:t>zhangfan</a:t>
            </a:r>
            <a:r>
              <a:rPr lang="en-US" dirty="0"/>
              <a:t>/</a:t>
            </a:r>
            <a:r>
              <a:rPr lang="en-US" dirty="0" err="1"/>
              <a:t>argrewrite</a:t>
            </a:r>
            <a:endParaRPr lang="en-US" dirty="0"/>
          </a:p>
        </p:txBody>
      </p:sp>
    </p:spTree>
    <p:extLst>
      <p:ext uri="{BB962C8B-B14F-4D97-AF65-F5344CB8AC3E}">
        <p14:creationId xmlns:p14="http://schemas.microsoft.com/office/powerpoint/2010/main" val="25970428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Revision Overview Interface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00" y="869825"/>
            <a:ext cx="9110133" cy="598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1394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1"/>
            <a:ext cx="8229600" cy="1143000"/>
          </a:xfrm>
        </p:spPr>
        <p:txBody>
          <a:bodyPr/>
          <a:lstStyle/>
          <a:p>
            <a:r>
              <a:rPr lang="en-US" dirty="0" smtClean="0"/>
              <a:t>Revision Detail Interface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266" y="943059"/>
            <a:ext cx="7323667" cy="563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4065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57250"/>
          </a:xfrm>
        </p:spPr>
        <p:txBody>
          <a:bodyPr>
            <a:normAutofit fontScale="90000"/>
          </a:bodyPr>
          <a:lstStyle/>
          <a:p>
            <a:r>
              <a:rPr lang="en-US" i="1" dirty="0" smtClean="0"/>
              <a:t>Teams Project</a:t>
            </a:r>
            <a:r>
              <a:rPr lang="en-US" dirty="0" smtClean="0"/>
              <a:t>: Entrainment </a:t>
            </a:r>
            <a:r>
              <a:rPr lang="en-US" dirty="0"/>
              <a:t>and Task Success in Team Conversations </a:t>
            </a:r>
          </a:p>
        </p:txBody>
      </p:sp>
      <p:pic>
        <p:nvPicPr>
          <p:cNvPr id="4" name="Content Placeholder 3" descr="dog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1" y="2362201"/>
            <a:ext cx="195706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135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57250"/>
          </a:xfrm>
        </p:spPr>
        <p:txBody>
          <a:bodyPr>
            <a:normAutofit fontScale="90000"/>
          </a:bodyPr>
          <a:lstStyle/>
          <a:p>
            <a:r>
              <a:rPr lang="en-US" i="1" dirty="0" smtClean="0"/>
              <a:t>Teams Project</a:t>
            </a:r>
            <a:r>
              <a:rPr lang="en-US" dirty="0" smtClean="0"/>
              <a:t>: Entrainment </a:t>
            </a:r>
            <a:r>
              <a:rPr lang="en-US" dirty="0"/>
              <a:t>and Task Success in Team Conversations </a:t>
            </a:r>
          </a:p>
        </p:txBody>
      </p:sp>
      <p:sp>
        <p:nvSpPr>
          <p:cNvPr id="3" name="Content Placeholder 2"/>
          <p:cNvSpPr>
            <a:spLocks noGrp="1"/>
          </p:cNvSpPr>
          <p:nvPr>
            <p:ph idx="1"/>
          </p:nvPr>
        </p:nvSpPr>
        <p:spPr>
          <a:xfrm>
            <a:off x="457200" y="2057400"/>
            <a:ext cx="8229600" cy="3810000"/>
          </a:xfrm>
        </p:spPr>
        <p:txBody>
          <a:bodyPr>
            <a:normAutofit lnSpcReduction="10000"/>
          </a:bodyPr>
          <a:lstStyle/>
          <a:p>
            <a:endParaRPr lang="en-US" dirty="0" smtClean="0"/>
          </a:p>
          <a:p>
            <a:r>
              <a:rPr lang="en-US" i="1" dirty="0"/>
              <a:t>M</a:t>
            </a:r>
            <a:r>
              <a:rPr lang="en-US" i="1" dirty="0" smtClean="0"/>
              <a:t>ulti-party </a:t>
            </a:r>
            <a:r>
              <a:rPr lang="en-US" dirty="0"/>
              <a:t>entrainment measures that are </a:t>
            </a:r>
            <a:r>
              <a:rPr lang="en-US" i="1" dirty="0"/>
              <a:t>computable using </a:t>
            </a:r>
            <a:r>
              <a:rPr lang="en-US" i="1" dirty="0" smtClean="0"/>
              <a:t>NLP</a:t>
            </a:r>
          </a:p>
          <a:p>
            <a:endParaRPr lang="en-US" i="1" dirty="0" smtClean="0"/>
          </a:p>
          <a:p>
            <a:r>
              <a:rPr lang="en-US" dirty="0"/>
              <a:t>A</a:t>
            </a:r>
            <a:r>
              <a:rPr lang="en-US" dirty="0" smtClean="0"/>
              <a:t>pplications</a:t>
            </a:r>
          </a:p>
          <a:p>
            <a:pPr lvl="1"/>
            <a:r>
              <a:rPr lang="en-US" dirty="0" smtClean="0"/>
              <a:t>Conversational agents</a:t>
            </a:r>
          </a:p>
          <a:p>
            <a:pPr lvl="1"/>
            <a:r>
              <a:rPr lang="en-US" dirty="0" smtClean="0"/>
              <a:t>Browsers for (un)successful teams</a:t>
            </a:r>
            <a:endParaRPr lang="en-US" dirty="0"/>
          </a:p>
        </p:txBody>
      </p:sp>
    </p:spTree>
    <p:extLst>
      <p:ext uri="{BB962C8B-B14F-4D97-AF65-F5344CB8AC3E}">
        <p14:creationId xmlns:p14="http://schemas.microsoft.com/office/powerpoint/2010/main" val="107530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427"/>
            <a:ext cx="8229600" cy="857250"/>
          </a:xfrm>
        </p:spPr>
        <p:txBody>
          <a:bodyPr>
            <a:normAutofit/>
          </a:bodyPr>
          <a:lstStyle/>
          <a:p>
            <a:r>
              <a:rPr lang="en-US" dirty="0" smtClean="0"/>
              <a:t>Experimentally Collected Data</a:t>
            </a:r>
            <a:endParaRPr lang="en-US" dirty="0"/>
          </a:p>
        </p:txBody>
      </p:sp>
      <p:sp>
        <p:nvSpPr>
          <p:cNvPr id="5" name="Content Placeholder 4"/>
          <p:cNvSpPr>
            <a:spLocks noGrp="1"/>
          </p:cNvSpPr>
          <p:nvPr>
            <p:ph idx="1"/>
          </p:nvPr>
        </p:nvSpPr>
        <p:spPr>
          <a:xfrm>
            <a:off x="152400" y="2084458"/>
            <a:ext cx="8229600" cy="3394075"/>
          </a:xfrm>
        </p:spPr>
        <p:txBody>
          <a:bodyPr>
            <a:normAutofit fontScale="92500" lnSpcReduction="20000"/>
          </a:bodyPr>
          <a:lstStyle/>
          <a:p>
            <a:r>
              <a:rPr lang="en-US" dirty="0" smtClean="0"/>
              <a:t>Experimental Design</a:t>
            </a:r>
          </a:p>
          <a:p>
            <a:pPr lvl="1"/>
            <a:r>
              <a:rPr lang="en-US" dirty="0" smtClean="0"/>
              <a:t>Team Training or Not</a:t>
            </a:r>
          </a:p>
          <a:p>
            <a:pPr lvl="1"/>
            <a:r>
              <a:rPr lang="en-US" dirty="0" smtClean="0"/>
              <a:t>First vs. Second Games</a:t>
            </a:r>
          </a:p>
          <a:p>
            <a:r>
              <a:rPr lang="en-US" dirty="0" smtClean="0"/>
              <a:t>Audio-Video </a:t>
            </a:r>
          </a:p>
          <a:p>
            <a:pPr lvl="1"/>
            <a:r>
              <a:rPr lang="en-US" dirty="0" smtClean="0"/>
              <a:t>47 hours</a:t>
            </a:r>
          </a:p>
          <a:p>
            <a:pPr lvl="1"/>
            <a:r>
              <a:rPr lang="en-US" dirty="0" smtClean="0"/>
              <a:t>63 teams</a:t>
            </a:r>
            <a:endParaRPr lang="en-US" dirty="0"/>
          </a:p>
          <a:p>
            <a:r>
              <a:rPr lang="en-US" dirty="0" smtClean="0"/>
              <a:t>Questionnaires</a:t>
            </a:r>
          </a:p>
          <a:p>
            <a:pPr lvl="1"/>
            <a:r>
              <a:rPr lang="en-US" dirty="0" smtClean="0"/>
              <a:t>216 individuals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870" y="1684131"/>
            <a:ext cx="3194601" cy="4259469"/>
          </a:xfrm>
          <a:prstGeom prst="rect">
            <a:avLst/>
          </a:prstGeom>
        </p:spPr>
      </p:pic>
    </p:spTree>
    <p:extLst>
      <p:ext uri="{BB962C8B-B14F-4D97-AF65-F5344CB8AC3E}">
        <p14:creationId xmlns:p14="http://schemas.microsoft.com/office/powerpoint/2010/main" val="9678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teams say (transcriptions)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2286001"/>
            <a:ext cx="7465015" cy="2293937"/>
          </a:xfrm>
        </p:spPr>
      </p:pic>
    </p:spTree>
    <p:extLst>
      <p:ext uri="{BB962C8B-B14F-4D97-AF65-F5344CB8AC3E}">
        <p14:creationId xmlns:p14="http://schemas.microsoft.com/office/powerpoint/2010/main" val="3338352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fontScale="90000"/>
          </a:bodyPr>
          <a:lstStyle/>
          <a:p>
            <a:r>
              <a:rPr lang="en-US" dirty="0" smtClean="0"/>
              <a:t>NLP for Education Research Lifecycle</a:t>
            </a:r>
            <a:endParaRPr lang="en-US" dirty="0"/>
          </a:p>
        </p:txBody>
      </p:sp>
      <p:graphicFrame>
        <p:nvGraphicFramePr>
          <p:cNvPr id="7" name="Diagram 6"/>
          <p:cNvGraphicFramePr/>
          <p:nvPr>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063407" y="3454400"/>
            <a:ext cx="3024554" cy="1323439"/>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0000FF"/>
                </a:solidFill>
              </a:rPr>
              <a:t>User-generated content</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p:txBody>
      </p:sp>
    </p:spTree>
    <p:extLst>
      <p:ext uri="{BB962C8B-B14F-4D97-AF65-F5344CB8AC3E}">
        <p14:creationId xmlns:p14="http://schemas.microsoft.com/office/powerpoint/2010/main" val="28234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teams say it (audio)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057401"/>
            <a:ext cx="6945116" cy="3670185"/>
          </a:xfrm>
        </p:spPr>
      </p:pic>
    </p:spTree>
    <p:extLst>
      <p:ext uri="{BB962C8B-B14F-4D97-AF65-F5344CB8AC3E}">
        <p14:creationId xmlns:p14="http://schemas.microsoft.com/office/powerpoint/2010/main" val="18298216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teams say it (video)</a:t>
            </a:r>
            <a:endParaRPr lang="en-US" dirty="0"/>
          </a:p>
        </p:txBody>
      </p:sp>
      <p:sp>
        <p:nvSpPr>
          <p:cNvPr id="3" name="Content Placeholder 2"/>
          <p:cNvSpPr>
            <a:spLocks noGrp="1"/>
          </p:cNvSpPr>
          <p:nvPr>
            <p:ph idx="1"/>
          </p:nvPr>
        </p:nvSpPr>
        <p:spPr/>
        <p:txBody>
          <a:bodyPr/>
          <a:lstStyle/>
          <a:p>
            <a:r>
              <a:rPr lang="en-US" dirty="0" smtClean="0"/>
              <a:t>Non-verbal communication </a:t>
            </a:r>
          </a:p>
          <a:p>
            <a:pPr lvl="1"/>
            <a:r>
              <a:rPr lang="en-US" dirty="0" smtClean="0"/>
              <a:t>Gaze</a:t>
            </a:r>
          </a:p>
          <a:p>
            <a:pPr lvl="1"/>
            <a:r>
              <a:rPr lang="en-US" dirty="0" smtClean="0"/>
              <a:t>Gesture</a:t>
            </a:r>
          </a:p>
          <a:p>
            <a:pPr lvl="1"/>
            <a:r>
              <a:rPr lang="en-US" dirty="0" smtClean="0"/>
              <a:t>Facial expressions</a:t>
            </a:r>
          </a:p>
          <a:p>
            <a:pPr lvl="1"/>
            <a:r>
              <a:rPr lang="en-US" dirty="0" smtClean="0"/>
              <a:t>Etc.</a:t>
            </a:r>
            <a:endParaRPr lang="en-US" dirty="0"/>
          </a:p>
        </p:txBody>
      </p:sp>
    </p:spTree>
    <p:extLst>
      <p:ext uri="{BB962C8B-B14F-4D97-AF65-F5344CB8AC3E}">
        <p14:creationId xmlns:p14="http://schemas.microsoft.com/office/powerpoint/2010/main" val="1385057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3791</TotalTime>
  <Words>5422</Words>
  <Application>Microsoft Office PowerPoint</Application>
  <PresentationFormat>On-screen Show (4:3)</PresentationFormat>
  <Paragraphs>1074</Paragraphs>
  <Slides>91</Slides>
  <Notes>17</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Natural Language Processing and Applications in Education</vt:lpstr>
      <vt:lpstr>Natural Language Processing (NLP)</vt:lpstr>
      <vt:lpstr>Why is NLP needed?</vt:lpstr>
      <vt:lpstr>PowerPoint Presentation</vt:lpstr>
      <vt:lpstr>PowerPoint Presentation</vt:lpstr>
      <vt:lpstr>PowerPoint Presentation</vt:lpstr>
      <vt:lpstr>PowerPoint Presentation</vt:lpstr>
      <vt:lpstr>PowerPoint Presentation</vt:lpstr>
      <vt:lpstr>NLP for Education Research Lifecycle</vt:lpstr>
      <vt:lpstr>Today’s Talk:  Learning Language</vt:lpstr>
      <vt:lpstr>Research Question</vt:lpstr>
      <vt:lpstr>Argument Mining</vt:lpstr>
      <vt:lpstr>Mining a Grade School Text-Based Essay for Evidence</vt:lpstr>
      <vt:lpstr>Mining a College Essay for Claims, Premises and their Support/Attack Relations </vt:lpstr>
      <vt:lpstr>Mining a High School Text-Based Classroom Discussion for Claim, Evidence, Warrants</vt:lpstr>
      <vt:lpstr>Argument Mining Subtasks [Peldszus and Stede, 2013]</vt:lpstr>
      <vt:lpstr>Today’s Talk:  Learning Language</vt:lpstr>
      <vt:lpstr>Why Automatic Writing Assessment? </vt:lpstr>
      <vt:lpstr>Using Natural Language Processing for Scoring Writing and Providing Feedback At-Scale</vt:lpstr>
      <vt:lpstr>An  Example Writing Assessment Task:  Response to Text (RTA)</vt:lpstr>
      <vt:lpstr>Evidence Assessment via Argument Mining</vt:lpstr>
      <vt:lpstr>eRevise: System Usage &amp; Architecture</vt:lpstr>
      <vt:lpstr>eRevise: System Usage &amp; Architecture</vt:lpstr>
      <vt:lpstr>eRevise: System Usage &amp; ArchitectUre</vt:lpstr>
      <vt:lpstr>eRevise: System Usage &amp; Architecture</vt:lpstr>
      <vt:lpstr>eRevise: System Usage &amp; Architecture</vt:lpstr>
      <vt:lpstr>Automated Essay Scoring (AES)  [Rahimi, Litman et al., 2017] (</vt:lpstr>
      <vt:lpstr>An Alternative Approach [Zhang &amp; Litman, 2018] </vt:lpstr>
      <vt:lpstr>PowerPoint Presentation</vt:lpstr>
      <vt:lpstr>Evaluation Data</vt:lpstr>
      <vt:lpstr>Results</vt:lpstr>
      <vt:lpstr>Results</vt:lpstr>
      <vt:lpstr>Automatic Writing Evaluation (AWE)</vt:lpstr>
      <vt:lpstr>Revision and Formative Feedback Screenshot</vt:lpstr>
      <vt:lpstr>Spring 2018 Pilot Deployment [Zhang, Magooda, Litman et al., 2019] </vt:lpstr>
      <vt:lpstr>2018-2019 Deployment</vt:lpstr>
      <vt:lpstr>Additional Directions</vt:lpstr>
      <vt:lpstr>Today’s Talk:  Learning Language</vt:lpstr>
      <vt:lpstr>Context-Aware Argument Mining [Nguyen &amp; Litman 2015, 2016, 2017]</vt:lpstr>
      <vt:lpstr>Persuasive Essay Corpus [Stab &amp; Gurevych, 2014] </vt:lpstr>
      <vt:lpstr>Our End-to-End Argument Mining System</vt:lpstr>
      <vt:lpstr>Our End-to-End Argument Mining System</vt:lpstr>
      <vt:lpstr>Argument &amp; Domain Words: Creating Seeds</vt:lpstr>
      <vt:lpstr>Post-Processing LDA Output</vt:lpstr>
      <vt:lpstr>Resulting Argument/Domain Words</vt:lpstr>
      <vt:lpstr>Feature Sets for Argument Component Classification</vt:lpstr>
      <vt:lpstr>Feature Sets for Argument Component Classification</vt:lpstr>
      <vt:lpstr>Feature Sets for Argument Component Classification</vt:lpstr>
      <vt:lpstr>A Sample of our Experimental Results</vt:lpstr>
      <vt:lpstr>Cross-Topic Evaluation</vt:lpstr>
      <vt:lpstr>Our End-to-End Argument Mining System</vt:lpstr>
      <vt:lpstr>Feature Sets for Argument Relation Identification</vt:lpstr>
      <vt:lpstr>Feature Sets for Argument Relation Identification</vt:lpstr>
      <vt:lpstr>A Sample of our Experimental Results</vt:lpstr>
      <vt:lpstr>A Sample of our Experimental Results</vt:lpstr>
      <vt:lpstr>A Sample of our Experimental Results</vt:lpstr>
      <vt:lpstr>Summary of (Intrinsic Evaluation) Results</vt:lpstr>
      <vt:lpstr>Our End-to-End Argument Mining System</vt:lpstr>
      <vt:lpstr>PowerPoint Presentation</vt:lpstr>
      <vt:lpstr>Experiment(s): Automated Essay Scoring (AES) with Argumentation Features</vt:lpstr>
      <vt:lpstr>Cross-Prompt Results</vt:lpstr>
      <vt:lpstr>Cross-Prompt Results</vt:lpstr>
      <vt:lpstr>Context-Aware Argument Mining: Summary</vt:lpstr>
      <vt:lpstr>From Essays to Transcripts</vt:lpstr>
      <vt:lpstr>Summarizing Student Reflections </vt:lpstr>
      <vt:lpstr>Student Reflections and a TA’s Summary</vt:lpstr>
      <vt:lpstr>Enhancing Large Classroom Instructor-Student Interactions via Summarization</vt:lpstr>
      <vt:lpstr>Student Reflections and a TA’s Summary</vt:lpstr>
      <vt:lpstr>Challenges for (Extractive) Summarization</vt:lpstr>
      <vt:lpstr>Phrase-Based Summarization</vt:lpstr>
      <vt:lpstr>From Paper to Mobile App [Luo et al., 2015]</vt:lpstr>
      <vt:lpstr>Talk Summary</vt:lpstr>
      <vt:lpstr>Thank You!</vt:lpstr>
      <vt:lpstr>Audience Participation: Temporal Argument Mining  (Revision Analysis via Sentence Alignment)</vt:lpstr>
      <vt:lpstr>Audience Participation: Temporal Argument Mining  (Revision Analysis via Sentence Alignment)</vt:lpstr>
      <vt:lpstr>Temporal Argument Mining</vt:lpstr>
      <vt:lpstr>Revision Extraction [Zhang &amp; Litman, 2014]</vt:lpstr>
      <vt:lpstr>Revision Purpose Annotation  [Zhang &amp; Litman, 2015]</vt:lpstr>
      <vt:lpstr>Revision Purpose Classification [Zhang &amp; Litman, 2015]</vt:lpstr>
      <vt:lpstr>Experimental Evaluations</vt:lpstr>
      <vt:lpstr>Enhancing Classification with Context [Zhang &amp; Litman, 2016]</vt:lpstr>
      <vt:lpstr>Other Directions</vt:lpstr>
      <vt:lpstr>Application [Zhang, Hwa, Litman, &amp; Hashemi, 2016]</vt:lpstr>
      <vt:lpstr>Revision Overview Interface</vt:lpstr>
      <vt:lpstr>Revision Detail Interface</vt:lpstr>
      <vt:lpstr>Teams Project: Entrainment and Task Success in Team Conversations </vt:lpstr>
      <vt:lpstr>Teams Project: Entrainment and Task Success in Team Conversations </vt:lpstr>
      <vt:lpstr>Experimentally Collected Data</vt:lpstr>
      <vt:lpstr>What teams say (transcriptions) </vt:lpstr>
      <vt:lpstr>How teams say it (audio)</vt:lpstr>
      <vt:lpstr>How teams say it (video)</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Litman, Diane</cp:lastModifiedBy>
  <cp:revision>355</cp:revision>
  <cp:lastPrinted>2014-08-02T20:48:07Z</cp:lastPrinted>
  <dcterms:created xsi:type="dcterms:W3CDTF">2014-07-28T22:42:07Z</dcterms:created>
  <dcterms:modified xsi:type="dcterms:W3CDTF">2018-11-19T14:49:44Z</dcterms:modified>
</cp:coreProperties>
</file>