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4"/>
  </p:notesMasterIdLst>
  <p:sldIdLst>
    <p:sldId id="256" r:id="rId2"/>
    <p:sldId id="635" r:id="rId3"/>
    <p:sldId id="636" r:id="rId4"/>
    <p:sldId id="496" r:id="rId5"/>
    <p:sldId id="497" r:id="rId6"/>
    <p:sldId id="551" r:id="rId7"/>
    <p:sldId id="499" r:id="rId8"/>
    <p:sldId id="637" r:id="rId9"/>
    <p:sldId id="552" r:id="rId10"/>
    <p:sldId id="258" r:id="rId11"/>
    <p:sldId id="314" r:id="rId12"/>
    <p:sldId id="334" r:id="rId13"/>
    <p:sldId id="288" r:id="rId14"/>
    <p:sldId id="431" r:id="rId15"/>
    <p:sldId id="573" r:id="rId16"/>
    <p:sldId id="344" r:id="rId17"/>
    <p:sldId id="427" r:id="rId18"/>
    <p:sldId id="631" r:id="rId19"/>
    <p:sldId id="372" r:id="rId20"/>
    <p:sldId id="441" r:id="rId21"/>
    <p:sldId id="480" r:id="rId22"/>
    <p:sldId id="439" r:id="rId23"/>
    <p:sldId id="440" r:id="rId24"/>
    <p:sldId id="574" r:id="rId25"/>
    <p:sldId id="354" r:id="rId26"/>
    <p:sldId id="355" r:id="rId27"/>
    <p:sldId id="357" r:id="rId28"/>
    <p:sldId id="358" r:id="rId29"/>
    <p:sldId id="360" r:id="rId30"/>
    <p:sldId id="361" r:id="rId31"/>
    <p:sldId id="366" r:id="rId32"/>
    <p:sldId id="450" r:id="rId33"/>
    <p:sldId id="371" r:id="rId34"/>
    <p:sldId id="340" r:id="rId35"/>
    <p:sldId id="342" r:id="rId36"/>
    <p:sldId id="379" r:id="rId37"/>
    <p:sldId id="632" r:id="rId38"/>
    <p:sldId id="453" r:id="rId39"/>
    <p:sldId id="534" r:id="rId40"/>
    <p:sldId id="466" r:id="rId41"/>
    <p:sldId id="459" r:id="rId42"/>
    <p:sldId id="460" r:id="rId43"/>
    <p:sldId id="587" r:id="rId44"/>
    <p:sldId id="531" r:id="rId45"/>
    <p:sldId id="586" r:id="rId46"/>
    <p:sldId id="571" r:id="rId47"/>
    <p:sldId id="576" r:id="rId48"/>
    <p:sldId id="522" r:id="rId49"/>
    <p:sldId id="529" r:id="rId50"/>
    <p:sldId id="524" r:id="rId51"/>
    <p:sldId id="525" r:id="rId52"/>
    <p:sldId id="633" r:id="rId53"/>
    <p:sldId id="634" r:id="rId54"/>
    <p:sldId id="526" r:id="rId55"/>
    <p:sldId id="527" r:id="rId56"/>
    <p:sldId id="528" r:id="rId57"/>
    <p:sldId id="577" r:id="rId58"/>
    <p:sldId id="579" r:id="rId59"/>
    <p:sldId id="584" r:id="rId60"/>
    <p:sldId id="580" r:id="rId61"/>
    <p:sldId id="588" r:id="rId62"/>
    <p:sldId id="589" r:id="rId63"/>
    <p:sldId id="494" r:id="rId64"/>
    <p:sldId id="638" r:id="rId65"/>
    <p:sldId id="590" r:id="rId66"/>
    <p:sldId id="591" r:id="rId67"/>
    <p:sldId id="600" r:id="rId68"/>
    <p:sldId id="592" r:id="rId69"/>
    <p:sldId id="593" r:id="rId70"/>
    <p:sldId id="595" r:id="rId71"/>
    <p:sldId id="598" r:id="rId72"/>
    <p:sldId id="601" r:id="rId73"/>
    <p:sldId id="630" r:id="rId74"/>
    <p:sldId id="428" r:id="rId75"/>
    <p:sldId id="330" r:id="rId76"/>
    <p:sldId id="602" r:id="rId77"/>
    <p:sldId id="603" r:id="rId78"/>
    <p:sldId id="604" r:id="rId79"/>
    <p:sldId id="605" r:id="rId80"/>
    <p:sldId id="606" r:id="rId81"/>
    <p:sldId id="607" r:id="rId82"/>
    <p:sldId id="608" r:id="rId83"/>
    <p:sldId id="609" r:id="rId84"/>
    <p:sldId id="610" r:id="rId85"/>
    <p:sldId id="612" r:id="rId86"/>
    <p:sldId id="613" r:id="rId87"/>
    <p:sldId id="614" r:id="rId88"/>
    <p:sldId id="615" r:id="rId89"/>
    <p:sldId id="616" r:id="rId90"/>
    <p:sldId id="617" r:id="rId91"/>
    <p:sldId id="618" r:id="rId92"/>
    <p:sldId id="619" r:id="rId93"/>
    <p:sldId id="620" r:id="rId94"/>
    <p:sldId id="621" r:id="rId95"/>
    <p:sldId id="622" r:id="rId96"/>
    <p:sldId id="623" r:id="rId97"/>
    <p:sldId id="624" r:id="rId98"/>
    <p:sldId id="625" r:id="rId99"/>
    <p:sldId id="626" r:id="rId100"/>
    <p:sldId id="627" r:id="rId101"/>
    <p:sldId id="628" r:id="rId102"/>
    <p:sldId id="629" r:id="rId10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03C4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72" autoAdjust="0"/>
    <p:restoredTop sz="95530" autoAdjust="0"/>
  </p:normalViewPr>
  <p:slideViewPr>
    <p:cSldViewPr snapToGrid="0" snapToObjects="1">
      <p:cViewPr varScale="1">
        <p:scale>
          <a:sx n="108" d="100"/>
          <a:sy n="108" d="100"/>
        </p:scale>
        <p:origin x="114" y="4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4" d="100"/>
        <a:sy n="84" d="100"/>
      </p:scale>
      <p:origin x="0" y="-438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981335666375003E-2"/>
          <c:y val="4.48613919291872E-2"/>
          <c:w val="0.622980339263148"/>
          <c:h val="0.78151058680771301"/>
        </c:manualLayout>
      </c:layout>
      <c:barChart>
        <c:barDir val="col"/>
        <c:grouping val="clustered"/>
        <c:varyColors val="0"/>
        <c:ser>
          <c:idx val="0"/>
          <c:order val="0"/>
          <c:tx>
            <c:strRef>
              <c:f>Sheet1!$B$1</c:f>
              <c:strCache>
                <c:ptCount val="1"/>
                <c:pt idx="0">
                  <c:v>Baseline1</c:v>
                </c:pt>
              </c:strCache>
            </c:strRef>
          </c:tx>
          <c:invertIfNegative val="0"/>
          <c:cat>
            <c:strRef>
              <c:f>Sheet1!$A$2:$A$3</c:f>
              <c:strCache>
                <c:ptCount val="2"/>
                <c:pt idx="0">
                  <c:v>Accuracy</c:v>
                </c:pt>
                <c:pt idx="1">
                  <c:v>QW Kappa</c:v>
                </c:pt>
              </c:strCache>
            </c:strRef>
          </c:cat>
          <c:val>
            <c:numRef>
              <c:f>Sheet1!$B$2:$B$3</c:f>
              <c:numCache>
                <c:formatCode>General</c:formatCode>
                <c:ptCount val="2"/>
                <c:pt idx="0">
                  <c:v>0.52</c:v>
                </c:pt>
                <c:pt idx="1">
                  <c:v>0.53</c:v>
                </c:pt>
              </c:numCache>
            </c:numRef>
          </c:val>
        </c:ser>
        <c:ser>
          <c:idx val="1"/>
          <c:order val="1"/>
          <c:tx>
            <c:strRef>
              <c:f>Sheet1!$C$1</c:f>
              <c:strCache>
                <c:ptCount val="1"/>
                <c:pt idx="0">
                  <c:v>Baseline2</c:v>
                </c:pt>
              </c:strCache>
            </c:strRef>
          </c:tx>
          <c:invertIfNegative val="0"/>
          <c:cat>
            <c:strRef>
              <c:f>Sheet1!$A$2:$A$3</c:f>
              <c:strCache>
                <c:ptCount val="2"/>
                <c:pt idx="0">
                  <c:v>Accuracy</c:v>
                </c:pt>
                <c:pt idx="1">
                  <c:v>QW Kappa</c:v>
                </c:pt>
              </c:strCache>
            </c:strRef>
          </c:cat>
          <c:val>
            <c:numRef>
              <c:f>Sheet1!$C$2:$C$3</c:f>
              <c:numCache>
                <c:formatCode>General</c:formatCode>
                <c:ptCount val="2"/>
                <c:pt idx="0">
                  <c:v>0.45</c:v>
                </c:pt>
                <c:pt idx="1">
                  <c:v>0.47</c:v>
                </c:pt>
              </c:numCache>
            </c:numRef>
          </c:val>
        </c:ser>
        <c:ser>
          <c:idx val="2"/>
          <c:order val="2"/>
          <c:tx>
            <c:strRef>
              <c:f>Sheet1!$D$1</c:f>
              <c:strCache>
                <c:ptCount val="1"/>
                <c:pt idx="0">
                  <c:v>Our 4 Features</c:v>
                </c:pt>
              </c:strCache>
            </c:strRef>
          </c:tx>
          <c:invertIfNegative val="0"/>
          <c:cat>
            <c:strRef>
              <c:f>Sheet1!$A$2:$A$3</c:f>
              <c:strCache>
                <c:ptCount val="2"/>
                <c:pt idx="0">
                  <c:v>Accuracy</c:v>
                </c:pt>
                <c:pt idx="1">
                  <c:v>QW Kappa</c:v>
                </c:pt>
              </c:strCache>
            </c:strRef>
          </c:cat>
          <c:val>
            <c:numRef>
              <c:f>Sheet1!$D$2:$D$3</c:f>
              <c:numCache>
                <c:formatCode>General</c:formatCode>
                <c:ptCount val="2"/>
                <c:pt idx="0">
                  <c:v>0.56999999999999995</c:v>
                </c:pt>
                <c:pt idx="1">
                  <c:v>0.62</c:v>
                </c:pt>
              </c:numCache>
            </c:numRef>
          </c:val>
        </c:ser>
        <c:dLbls>
          <c:showLegendKey val="0"/>
          <c:showVal val="0"/>
          <c:showCatName val="0"/>
          <c:showSerName val="0"/>
          <c:showPercent val="0"/>
          <c:showBubbleSize val="0"/>
        </c:dLbls>
        <c:gapWidth val="150"/>
        <c:axId val="647620008"/>
        <c:axId val="647621184"/>
      </c:barChart>
      <c:catAx>
        <c:axId val="647620008"/>
        <c:scaling>
          <c:orientation val="minMax"/>
        </c:scaling>
        <c:delete val="0"/>
        <c:axPos val="b"/>
        <c:numFmt formatCode="General" sourceLinked="1"/>
        <c:majorTickMark val="out"/>
        <c:minorTickMark val="none"/>
        <c:tickLblPos val="nextTo"/>
        <c:crossAx val="647621184"/>
        <c:crosses val="autoZero"/>
        <c:auto val="1"/>
        <c:lblAlgn val="ctr"/>
        <c:lblOffset val="100"/>
        <c:noMultiLvlLbl val="0"/>
      </c:catAx>
      <c:valAx>
        <c:axId val="647621184"/>
        <c:scaling>
          <c:orientation val="minMax"/>
        </c:scaling>
        <c:delete val="0"/>
        <c:axPos val="l"/>
        <c:majorGridlines/>
        <c:numFmt formatCode="General" sourceLinked="1"/>
        <c:majorTickMark val="out"/>
        <c:minorTickMark val="none"/>
        <c:tickLblPos val="nextTo"/>
        <c:crossAx val="647620008"/>
        <c:crosses val="autoZero"/>
        <c:crossBetween val="between"/>
      </c:valAx>
      <c:spPr>
        <a:noFill/>
        <a:ln w="25400">
          <a:noFill/>
        </a:ln>
      </c:spPr>
    </c:plotArea>
    <c:legend>
      <c:legendPos val="r"/>
      <c:layout>
        <c:manualLayout>
          <c:xMode val="edge"/>
          <c:yMode val="edge"/>
          <c:x val="0.70322093418878195"/>
          <c:y val="0.31863826549178598"/>
          <c:w val="0.28751980655195902"/>
          <c:h val="0.42165015489521201"/>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26E34-E7C8-4BC5-83E4-0C08808D0D24}"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5E967E14-1598-4B9C-88AA-095D11F6B1C1}">
      <dgm:prSet phldrT="[Text]" custT="1"/>
      <dgm:spPr/>
      <dgm:t>
        <a:bodyPr/>
        <a:lstStyle/>
        <a:p>
          <a:r>
            <a:rPr lang="en-US" sz="3200" dirty="0" smtClean="0"/>
            <a:t>Learning and Teaching</a:t>
          </a:r>
        </a:p>
      </dgm:t>
    </dgm:pt>
    <dgm:pt modelId="{070FC663-9149-4E7A-97F4-72B1B134E9EB}" type="parTrans" cxnId="{842D6D87-B7DB-43B4-B8F6-0502D13DAE65}">
      <dgm:prSet/>
      <dgm:spPr/>
      <dgm:t>
        <a:bodyPr/>
        <a:lstStyle/>
        <a:p>
          <a:endParaRPr lang="en-US"/>
        </a:p>
      </dgm:t>
    </dgm:pt>
    <dgm:pt modelId="{608E67A8-EFD9-4814-B161-C4FF6107C8E9}" type="sibTrans" cxnId="{842D6D87-B7DB-43B4-B8F6-0502D13DAE65}">
      <dgm:prSet/>
      <dgm:spPr/>
      <dgm:t>
        <a:bodyPr/>
        <a:lstStyle/>
        <a:p>
          <a:endParaRPr lang="en-US"/>
        </a:p>
      </dgm:t>
    </dgm:pt>
    <dgm:pt modelId="{8B984079-0872-4649-B8C4-225C6D4D2AB5}">
      <dgm:prSet phldrT="[Text]" custT="1"/>
      <dgm:spPr/>
      <dgm:t>
        <a:bodyPr/>
        <a:lstStyle/>
        <a:p>
          <a:r>
            <a:rPr lang="en-US" sz="3200" dirty="0" smtClean="0"/>
            <a:t>Higher Level Learning Processes</a:t>
          </a:r>
          <a:endParaRPr lang="en-US" sz="3200" dirty="0"/>
        </a:p>
      </dgm:t>
    </dgm:pt>
    <dgm:pt modelId="{A8E8BAD5-291A-41A9-B62E-0E9E759AADA5}" type="parTrans" cxnId="{4916193C-1061-4FB8-A986-59DA4EC66CD4}">
      <dgm:prSet/>
      <dgm:spPr/>
      <dgm:t>
        <a:bodyPr/>
        <a:lstStyle/>
        <a:p>
          <a:endParaRPr lang="en-US"/>
        </a:p>
      </dgm:t>
    </dgm:pt>
    <dgm:pt modelId="{7645983C-F5BD-496C-BED5-7DD7A482B586}" type="sibTrans" cxnId="{4916193C-1061-4FB8-A986-59DA4EC66CD4}">
      <dgm:prSet/>
      <dgm:spPr/>
      <dgm:t>
        <a:bodyPr/>
        <a:lstStyle/>
        <a:p>
          <a:endParaRPr lang="en-US"/>
        </a:p>
      </dgm:t>
    </dgm:pt>
    <dgm:pt modelId="{3103FAD5-8BA6-44E0-971A-71A1A9E15382}">
      <dgm:prSet phldrT="[Text]" custT="1"/>
      <dgm:spPr/>
      <dgm:t>
        <a:bodyPr/>
        <a:lstStyle/>
        <a:p>
          <a:r>
            <a:rPr lang="en-US" sz="3200" dirty="0" smtClean="0"/>
            <a:t>NLP-Based Educational Technology</a:t>
          </a:r>
          <a:endParaRPr lang="en-US" sz="3200" dirty="0"/>
        </a:p>
      </dgm:t>
    </dgm:pt>
    <dgm:pt modelId="{50EE5127-6A61-472D-A81B-3FF8FD6689D8}" type="parTrans" cxnId="{34805294-22F5-4244-AC3A-8FCCF0591E93}">
      <dgm:prSet/>
      <dgm:spPr/>
      <dgm:t>
        <a:bodyPr/>
        <a:lstStyle/>
        <a:p>
          <a:endParaRPr lang="en-US"/>
        </a:p>
      </dgm:t>
    </dgm:pt>
    <dgm:pt modelId="{CEDF1CA6-E2C6-4A6F-A688-B6E430FFD5E5}" type="sibTrans" cxnId="{34805294-22F5-4244-AC3A-8FCCF0591E93}">
      <dgm:prSet/>
      <dgm:spPr/>
      <dgm:t>
        <a:bodyPr/>
        <a:lstStyle/>
        <a:p>
          <a:endParaRPr lang="en-US"/>
        </a:p>
      </dgm:t>
    </dgm:pt>
    <dgm:pt modelId="{7D218C7E-3CC2-43B7-A087-D46E1085748B}" type="pres">
      <dgm:prSet presAssocID="{52D26E34-E7C8-4BC5-83E4-0C08808D0D24}" presName="cycle" presStyleCnt="0">
        <dgm:presLayoutVars>
          <dgm:dir/>
          <dgm:resizeHandles val="exact"/>
        </dgm:presLayoutVars>
      </dgm:prSet>
      <dgm:spPr/>
      <dgm:t>
        <a:bodyPr/>
        <a:lstStyle/>
        <a:p>
          <a:endParaRPr lang="en-US"/>
        </a:p>
      </dgm:t>
    </dgm:pt>
    <dgm:pt modelId="{927EFB71-AF97-4E69-A6F9-31D04763B2F5}" type="pres">
      <dgm:prSet presAssocID="{5E967E14-1598-4B9C-88AA-095D11F6B1C1}" presName="dummy" presStyleCnt="0"/>
      <dgm:spPr/>
    </dgm:pt>
    <dgm:pt modelId="{DD19B384-7C5D-434C-A852-C970471905FA}" type="pres">
      <dgm:prSet presAssocID="{5E967E14-1598-4B9C-88AA-095D11F6B1C1}" presName="node" presStyleLbl="revTx" presStyleIdx="0" presStyleCnt="3">
        <dgm:presLayoutVars>
          <dgm:bulletEnabled val="1"/>
        </dgm:presLayoutVars>
      </dgm:prSet>
      <dgm:spPr/>
      <dgm:t>
        <a:bodyPr/>
        <a:lstStyle/>
        <a:p>
          <a:endParaRPr lang="en-US"/>
        </a:p>
      </dgm:t>
    </dgm:pt>
    <dgm:pt modelId="{A23D4B4F-E72F-49FC-ABD6-D6D157A5B847}" type="pres">
      <dgm:prSet presAssocID="{608E67A8-EFD9-4814-B161-C4FF6107C8E9}" presName="sibTrans" presStyleLbl="node1" presStyleIdx="0" presStyleCnt="3" custScaleX="104844"/>
      <dgm:spPr/>
      <dgm:t>
        <a:bodyPr/>
        <a:lstStyle/>
        <a:p>
          <a:endParaRPr lang="en-US"/>
        </a:p>
      </dgm:t>
    </dgm:pt>
    <dgm:pt modelId="{29739474-DBAC-4BD9-83AA-EA3D819208DF}" type="pres">
      <dgm:prSet presAssocID="{8B984079-0872-4649-B8C4-225C6D4D2AB5}" presName="dummy" presStyleCnt="0"/>
      <dgm:spPr/>
    </dgm:pt>
    <dgm:pt modelId="{8C3103E3-63B8-4C05-96AF-DD41AA18477E}" type="pres">
      <dgm:prSet presAssocID="{8B984079-0872-4649-B8C4-225C6D4D2AB5}" presName="node" presStyleLbl="revTx" presStyleIdx="1" presStyleCnt="3" custScaleX="119454" custRadScaleRad="118656" custRadScaleInc="-1842">
        <dgm:presLayoutVars>
          <dgm:bulletEnabled val="1"/>
        </dgm:presLayoutVars>
      </dgm:prSet>
      <dgm:spPr/>
      <dgm:t>
        <a:bodyPr/>
        <a:lstStyle/>
        <a:p>
          <a:endParaRPr lang="en-US"/>
        </a:p>
      </dgm:t>
    </dgm:pt>
    <dgm:pt modelId="{C1FE4F7B-DDE8-4FE2-B64F-BC8E64A3B2F1}" type="pres">
      <dgm:prSet presAssocID="{7645983C-F5BD-496C-BED5-7DD7A482B586}" presName="sibTrans" presStyleLbl="node1" presStyleIdx="1" presStyleCnt="3" custScaleX="104844"/>
      <dgm:spPr/>
      <dgm:t>
        <a:bodyPr/>
        <a:lstStyle/>
        <a:p>
          <a:endParaRPr lang="en-US"/>
        </a:p>
      </dgm:t>
    </dgm:pt>
    <dgm:pt modelId="{5165E6EC-34C3-46C4-8E43-DF5E1D3D01BF}" type="pres">
      <dgm:prSet presAssocID="{3103FAD5-8BA6-44E0-971A-71A1A9E15382}" presName="dummy" presStyleCnt="0"/>
      <dgm:spPr/>
    </dgm:pt>
    <dgm:pt modelId="{E1AF9A7E-610F-4614-A67B-5DA2417DAAEB}" type="pres">
      <dgm:prSet presAssocID="{3103FAD5-8BA6-44E0-971A-71A1A9E15382}" presName="node" presStyleLbl="revTx" presStyleIdx="2" presStyleCnt="3">
        <dgm:presLayoutVars>
          <dgm:bulletEnabled val="1"/>
        </dgm:presLayoutVars>
      </dgm:prSet>
      <dgm:spPr/>
      <dgm:t>
        <a:bodyPr/>
        <a:lstStyle/>
        <a:p>
          <a:endParaRPr lang="en-US"/>
        </a:p>
      </dgm:t>
    </dgm:pt>
    <dgm:pt modelId="{38863F51-0EFB-45EC-BE67-3CF78E8E6D97}" type="pres">
      <dgm:prSet presAssocID="{CEDF1CA6-E2C6-4A6F-A688-B6E430FFD5E5}" presName="sibTrans" presStyleLbl="node1" presStyleIdx="2" presStyleCnt="3" custScaleX="143259" custLinFactNeighborX="0" custLinFactNeighborY="431"/>
      <dgm:spPr/>
      <dgm:t>
        <a:bodyPr/>
        <a:lstStyle/>
        <a:p>
          <a:endParaRPr lang="en-US"/>
        </a:p>
      </dgm:t>
    </dgm:pt>
  </dgm:ptLst>
  <dgm:cxnLst>
    <dgm:cxn modelId="{ED094037-F484-4F5A-9C32-CAB1489CB9AF}" type="presOf" srcId="{5E967E14-1598-4B9C-88AA-095D11F6B1C1}" destId="{DD19B384-7C5D-434C-A852-C970471905FA}" srcOrd="0" destOrd="0" presId="urn:microsoft.com/office/officeart/2005/8/layout/cycle1"/>
    <dgm:cxn modelId="{AD120CE1-AAF1-44F1-8ADE-55FBBFEE1D5B}" type="presOf" srcId="{608E67A8-EFD9-4814-B161-C4FF6107C8E9}" destId="{A23D4B4F-E72F-49FC-ABD6-D6D157A5B847}" srcOrd="0" destOrd="0" presId="urn:microsoft.com/office/officeart/2005/8/layout/cycle1"/>
    <dgm:cxn modelId="{1A173945-A305-43B4-A15F-449EEE442B8C}" type="presOf" srcId="{8B984079-0872-4649-B8C4-225C6D4D2AB5}" destId="{8C3103E3-63B8-4C05-96AF-DD41AA18477E}" srcOrd="0" destOrd="0" presId="urn:microsoft.com/office/officeart/2005/8/layout/cycle1"/>
    <dgm:cxn modelId="{C6305980-8519-405C-BC12-F1656298E186}" type="presOf" srcId="{CEDF1CA6-E2C6-4A6F-A688-B6E430FFD5E5}" destId="{38863F51-0EFB-45EC-BE67-3CF78E8E6D97}" srcOrd="0" destOrd="0" presId="urn:microsoft.com/office/officeart/2005/8/layout/cycle1"/>
    <dgm:cxn modelId="{4916193C-1061-4FB8-A986-59DA4EC66CD4}" srcId="{52D26E34-E7C8-4BC5-83E4-0C08808D0D24}" destId="{8B984079-0872-4649-B8C4-225C6D4D2AB5}" srcOrd="1" destOrd="0" parTransId="{A8E8BAD5-291A-41A9-B62E-0E9E759AADA5}" sibTransId="{7645983C-F5BD-496C-BED5-7DD7A482B586}"/>
    <dgm:cxn modelId="{59E191DA-E883-4DA1-BCC5-970556298314}" type="presOf" srcId="{3103FAD5-8BA6-44E0-971A-71A1A9E15382}" destId="{E1AF9A7E-610F-4614-A67B-5DA2417DAAEB}" srcOrd="0" destOrd="0" presId="urn:microsoft.com/office/officeart/2005/8/layout/cycle1"/>
    <dgm:cxn modelId="{842D6D87-B7DB-43B4-B8F6-0502D13DAE65}" srcId="{52D26E34-E7C8-4BC5-83E4-0C08808D0D24}" destId="{5E967E14-1598-4B9C-88AA-095D11F6B1C1}" srcOrd="0" destOrd="0" parTransId="{070FC663-9149-4E7A-97F4-72B1B134E9EB}" sibTransId="{608E67A8-EFD9-4814-B161-C4FF6107C8E9}"/>
    <dgm:cxn modelId="{87AC2E58-EE28-4B48-996B-298B6E70C146}" type="presOf" srcId="{7645983C-F5BD-496C-BED5-7DD7A482B586}" destId="{C1FE4F7B-DDE8-4FE2-B64F-BC8E64A3B2F1}" srcOrd="0" destOrd="0" presId="urn:microsoft.com/office/officeart/2005/8/layout/cycle1"/>
    <dgm:cxn modelId="{FF6827BE-B2F5-4D3D-87A5-5F0F84E7DDE2}" type="presOf" srcId="{52D26E34-E7C8-4BC5-83E4-0C08808D0D24}" destId="{7D218C7E-3CC2-43B7-A087-D46E1085748B}" srcOrd="0" destOrd="0" presId="urn:microsoft.com/office/officeart/2005/8/layout/cycle1"/>
    <dgm:cxn modelId="{34805294-22F5-4244-AC3A-8FCCF0591E93}" srcId="{52D26E34-E7C8-4BC5-83E4-0C08808D0D24}" destId="{3103FAD5-8BA6-44E0-971A-71A1A9E15382}" srcOrd="2" destOrd="0" parTransId="{50EE5127-6A61-472D-A81B-3FF8FD6689D8}" sibTransId="{CEDF1CA6-E2C6-4A6F-A688-B6E430FFD5E5}"/>
    <dgm:cxn modelId="{AE126C46-F279-4D70-9CEB-2746A600A876}" type="presParOf" srcId="{7D218C7E-3CC2-43B7-A087-D46E1085748B}" destId="{927EFB71-AF97-4E69-A6F9-31D04763B2F5}" srcOrd="0" destOrd="0" presId="urn:microsoft.com/office/officeart/2005/8/layout/cycle1"/>
    <dgm:cxn modelId="{1F4A08A6-C689-4129-A318-B6D87E5FAFEA}" type="presParOf" srcId="{7D218C7E-3CC2-43B7-A087-D46E1085748B}" destId="{DD19B384-7C5D-434C-A852-C970471905FA}" srcOrd="1" destOrd="0" presId="urn:microsoft.com/office/officeart/2005/8/layout/cycle1"/>
    <dgm:cxn modelId="{0EFFC4F7-E4E4-41AD-9A14-818A3FB4868C}" type="presParOf" srcId="{7D218C7E-3CC2-43B7-A087-D46E1085748B}" destId="{A23D4B4F-E72F-49FC-ABD6-D6D157A5B847}" srcOrd="2" destOrd="0" presId="urn:microsoft.com/office/officeart/2005/8/layout/cycle1"/>
    <dgm:cxn modelId="{26539E82-65E6-45B7-BBD0-328FD77F9983}" type="presParOf" srcId="{7D218C7E-3CC2-43B7-A087-D46E1085748B}" destId="{29739474-DBAC-4BD9-83AA-EA3D819208DF}" srcOrd="3" destOrd="0" presId="urn:microsoft.com/office/officeart/2005/8/layout/cycle1"/>
    <dgm:cxn modelId="{2938F580-59A4-4525-8BD3-5FE068CA178D}" type="presParOf" srcId="{7D218C7E-3CC2-43B7-A087-D46E1085748B}" destId="{8C3103E3-63B8-4C05-96AF-DD41AA18477E}" srcOrd="4" destOrd="0" presId="urn:microsoft.com/office/officeart/2005/8/layout/cycle1"/>
    <dgm:cxn modelId="{D5A5A8FB-E0C9-4C46-B58B-EF836C9055AD}" type="presParOf" srcId="{7D218C7E-3CC2-43B7-A087-D46E1085748B}" destId="{C1FE4F7B-DDE8-4FE2-B64F-BC8E64A3B2F1}" srcOrd="5" destOrd="0" presId="urn:microsoft.com/office/officeart/2005/8/layout/cycle1"/>
    <dgm:cxn modelId="{4A39CCF0-C4A5-48C1-BBFF-ECC29A01164A}" type="presParOf" srcId="{7D218C7E-3CC2-43B7-A087-D46E1085748B}" destId="{5165E6EC-34C3-46C4-8E43-DF5E1D3D01BF}" srcOrd="6" destOrd="0" presId="urn:microsoft.com/office/officeart/2005/8/layout/cycle1"/>
    <dgm:cxn modelId="{624E59F8-1432-46B3-9900-365E2629864C}" type="presParOf" srcId="{7D218C7E-3CC2-43B7-A087-D46E1085748B}" destId="{E1AF9A7E-610F-4614-A67B-5DA2417DAAEB}" srcOrd="7" destOrd="0" presId="urn:microsoft.com/office/officeart/2005/8/layout/cycle1"/>
    <dgm:cxn modelId="{4E9208AB-A8E1-45A5-879D-3740EEF88072}" type="presParOf" srcId="{7D218C7E-3CC2-43B7-A087-D46E1085748B}" destId="{38863F51-0EFB-45EC-BE67-3CF78E8E6D97}"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F1A15-241D-5945-89BA-ED3E72BE689C}" type="datetimeFigureOut">
              <a:rPr lang="en-US" smtClean="0"/>
              <a:t>10/27/2017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75AA08-97A4-C948-84CE-FBBB059F785E}" type="slidenum">
              <a:rPr lang="en-US" smtClean="0"/>
              <a:t>‹#›</a:t>
            </a:fld>
            <a:endParaRPr lang="en-US"/>
          </a:p>
        </p:txBody>
      </p:sp>
    </p:spTree>
    <p:extLst>
      <p:ext uri="{BB962C8B-B14F-4D97-AF65-F5344CB8AC3E}">
        <p14:creationId xmlns:p14="http://schemas.microsoft.com/office/powerpoint/2010/main" val="15292294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JHU16</a:t>
            </a:r>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1</a:t>
            </a:fld>
            <a:endParaRPr lang="en-US"/>
          </a:p>
        </p:txBody>
      </p:sp>
    </p:spTree>
    <p:extLst>
      <p:ext uri="{BB962C8B-B14F-4D97-AF65-F5344CB8AC3E}">
        <p14:creationId xmlns:p14="http://schemas.microsoft.com/office/powerpoint/2010/main" val="470034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26</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27</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28</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29</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30</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31</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shorter</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33</a:t>
            </a:fld>
            <a:endParaRPr lang="en-US" dirty="0"/>
          </a:p>
        </p:txBody>
      </p:sp>
    </p:spTree>
    <p:extLst>
      <p:ext uri="{BB962C8B-B14F-4D97-AF65-F5344CB8AC3E}">
        <p14:creationId xmlns:p14="http://schemas.microsoft.com/office/powerpoint/2010/main" val="3073485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F9F570-116B-B74F-892D-960D7B1C4195}" type="slidenum">
              <a:rPr lang="en-US" smtClean="0"/>
              <a:pPr/>
              <a:t>34</a:t>
            </a:fld>
            <a:endParaRPr lang="en-US" dirty="0"/>
          </a:p>
        </p:txBody>
      </p:sp>
    </p:spTree>
    <p:extLst>
      <p:ext uri="{BB962C8B-B14F-4D97-AF65-F5344CB8AC3E}">
        <p14:creationId xmlns:p14="http://schemas.microsoft.com/office/powerpoint/2010/main" val="558950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35</a:t>
            </a:fld>
            <a:endParaRPr lang="en-US" dirty="0"/>
          </a:p>
        </p:txBody>
      </p:sp>
    </p:spTree>
    <p:extLst>
      <p:ext uri="{BB962C8B-B14F-4D97-AF65-F5344CB8AC3E}">
        <p14:creationId xmlns:p14="http://schemas.microsoft.com/office/powerpoint/2010/main" val="1880377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67</a:t>
            </a:fld>
            <a:endParaRPr lang="en-US"/>
          </a:p>
        </p:txBody>
      </p:sp>
    </p:spTree>
    <p:extLst>
      <p:ext uri="{BB962C8B-B14F-4D97-AF65-F5344CB8AC3E}">
        <p14:creationId xmlns:p14="http://schemas.microsoft.com/office/powerpoint/2010/main" val="3296076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pPr eaLnBrk="1" hangingPunct="1"/>
            <a:fld id="{72AC9762-55CB-496D-9C99-9B672F66F862}" type="slidenum">
              <a:rPr lang="en-US" sz="1200">
                <a:solidFill>
                  <a:schemeClr val="tx1"/>
                </a:solidFill>
                <a:latin typeface="Times New Roman" pitchFamily="84" charset="0"/>
              </a:rPr>
              <a:pPr eaLnBrk="1" hangingPunct="1"/>
              <a:t>2</a:t>
            </a:fld>
            <a:endParaRPr lang="en-US" sz="1200">
              <a:solidFill>
                <a:schemeClr val="tx1"/>
              </a:solidFill>
              <a:latin typeface="Times New Roman" pitchFamily="84" charset="0"/>
            </a:endParaRPr>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2066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70</a:t>
            </a:fld>
            <a:endParaRPr lang="en-US"/>
          </a:p>
        </p:txBody>
      </p:sp>
    </p:spTree>
    <p:extLst>
      <p:ext uri="{BB962C8B-B14F-4D97-AF65-F5344CB8AC3E}">
        <p14:creationId xmlns:p14="http://schemas.microsoft.com/office/powerpoint/2010/main" val="3416718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73</a:t>
            </a:fld>
            <a:endParaRPr lang="en-US"/>
          </a:p>
        </p:txBody>
      </p:sp>
    </p:spTree>
    <p:extLst>
      <p:ext uri="{BB962C8B-B14F-4D97-AF65-F5344CB8AC3E}">
        <p14:creationId xmlns:p14="http://schemas.microsoft.com/office/powerpoint/2010/main" val="4019201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another set of comments about thesis statement on a different essay. As you can see, Reviewer #2 identified the wrong sentence as the thesis and Reviewer #3 also expressed some confusion.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study is the first step toward solving this problem.</a:t>
            </a:r>
          </a:p>
        </p:txBody>
      </p:sp>
      <p:sp>
        <p:nvSpPr>
          <p:cNvPr id="4" name="Slide Number Placeholder 3"/>
          <p:cNvSpPr>
            <a:spLocks noGrp="1"/>
          </p:cNvSpPr>
          <p:nvPr>
            <p:ph type="sldNum" sz="quarter" idx="10"/>
          </p:nvPr>
        </p:nvSpPr>
        <p:spPr/>
        <p:txBody>
          <a:bodyPr/>
          <a:lstStyle/>
          <a:p>
            <a:fld id="{FDD936F1-261D-6242-961B-57AD6357EF7A}" type="slidenum">
              <a:rPr lang="en-US" smtClean="0"/>
              <a:t>76</a:t>
            </a:fld>
            <a:endParaRPr lang="en-US"/>
          </a:p>
        </p:txBody>
      </p:sp>
    </p:spTree>
    <p:extLst>
      <p:ext uri="{BB962C8B-B14F-4D97-AF65-F5344CB8AC3E}">
        <p14:creationId xmlns:p14="http://schemas.microsoft.com/office/powerpoint/2010/main" val="2683039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another set of comments about thesis statement on a different essay. As you can see, Reviewer #2 identified the wrong sentence as the thesis and Reviewer #3 also expressed some confusion.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study is the first step toward solving this problem.</a:t>
            </a:r>
          </a:p>
        </p:txBody>
      </p:sp>
      <p:sp>
        <p:nvSpPr>
          <p:cNvPr id="4" name="Slide Number Placeholder 3"/>
          <p:cNvSpPr>
            <a:spLocks noGrp="1"/>
          </p:cNvSpPr>
          <p:nvPr>
            <p:ph type="sldNum" sz="quarter" idx="10"/>
          </p:nvPr>
        </p:nvSpPr>
        <p:spPr/>
        <p:txBody>
          <a:bodyPr/>
          <a:lstStyle/>
          <a:p>
            <a:fld id="{FDD936F1-261D-6242-961B-57AD6357EF7A}" type="slidenum">
              <a:rPr lang="en-US" smtClean="0"/>
              <a:t>77</a:t>
            </a:fld>
            <a:endParaRPr lang="en-US"/>
          </a:p>
        </p:txBody>
      </p:sp>
    </p:spTree>
    <p:extLst>
      <p:ext uri="{BB962C8B-B14F-4D97-AF65-F5344CB8AC3E}">
        <p14:creationId xmlns:p14="http://schemas.microsoft.com/office/powerpoint/2010/main" val="2719740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question is that you may ask is why Automatic Essay Assessment is important.</a:t>
            </a:r>
          </a:p>
          <a:p>
            <a:r>
              <a:rPr lang="en-US" dirty="0" smtClean="0"/>
              <a:t>Well, in order to Score and provide feedback on written assignments in Tutoring systems and MOOCs, it is essential to have reliable</a:t>
            </a:r>
            <a:r>
              <a:rPr lang="en-US" baseline="0" dirty="0" smtClean="0"/>
              <a:t> AES systems. Even in class rooms with large number of students and frequent writing assignments, </a:t>
            </a:r>
            <a:r>
              <a:rPr lang="en-US" dirty="0" smtClean="0"/>
              <a:t>Providing individual feedback to students is a burden and a very time consuming task for teatures.</a:t>
            </a:r>
          </a:p>
          <a:p>
            <a:endParaRPr lang="en-US" dirty="0" smtClean="0"/>
          </a:p>
          <a:p>
            <a:endParaRPr lang="en-US" dirty="0" smtClean="0"/>
          </a:p>
          <a:p>
            <a:r>
              <a:rPr lang="en-US" dirty="0" smtClean="0"/>
              <a:t>Consider the capitalization</a:t>
            </a:r>
          </a:p>
          <a:p>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88</a:t>
            </a:fld>
            <a:endParaRPr lang="en-US" dirty="0"/>
          </a:p>
        </p:txBody>
      </p:sp>
    </p:spTree>
    <p:extLst>
      <p:ext uri="{BB962C8B-B14F-4D97-AF65-F5344CB8AC3E}">
        <p14:creationId xmlns:p14="http://schemas.microsoft.com/office/powerpoint/2010/main" val="3001786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pPr eaLnBrk="1" hangingPunct="1"/>
            <a:fld id="{BFF6D00F-DAC7-463B-901D-F5D4145D6EFB}" type="slidenum">
              <a:rPr lang="en-US" sz="1200">
                <a:solidFill>
                  <a:schemeClr val="tx1"/>
                </a:solidFill>
                <a:latin typeface="Times New Roman" pitchFamily="84" charset="0"/>
              </a:rPr>
              <a:pPr eaLnBrk="1" hangingPunct="1"/>
              <a:t>3</a:t>
            </a:fld>
            <a:endParaRPr lang="en-US" sz="1200">
              <a:solidFill>
                <a:schemeClr val="tx1"/>
              </a:solidFill>
              <a:latin typeface="Times New Roman" pitchFamily="84" charset="0"/>
            </a:endParaRPr>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361641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56570-996D-C44C-8225-0B9A70613C1D}" type="slidenum">
              <a:rPr lang="en-US" smtClean="0"/>
              <a:pPr/>
              <a:t>8</a:t>
            </a:fld>
            <a:endParaRPr lang="en-US"/>
          </a:p>
        </p:txBody>
      </p:sp>
    </p:spTree>
    <p:extLst>
      <p:ext uri="{BB962C8B-B14F-4D97-AF65-F5344CB8AC3E}">
        <p14:creationId xmlns:p14="http://schemas.microsoft.com/office/powerpoint/2010/main" val="2827345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pPr/>
              <a:t>9</a:t>
            </a:fld>
            <a:endParaRPr lang="en-US"/>
          </a:p>
        </p:txBody>
      </p:sp>
    </p:spTree>
    <p:extLst>
      <p:ext uri="{BB962C8B-B14F-4D97-AF65-F5344CB8AC3E}">
        <p14:creationId xmlns:p14="http://schemas.microsoft.com/office/powerpoint/2010/main" val="2341693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13</a:t>
            </a:fld>
            <a:endParaRPr lang="en-US"/>
          </a:p>
        </p:txBody>
      </p:sp>
    </p:spTree>
    <p:extLst>
      <p:ext uri="{BB962C8B-B14F-4D97-AF65-F5344CB8AC3E}">
        <p14:creationId xmlns:p14="http://schemas.microsoft.com/office/powerpoint/2010/main" val="3591280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question is that you may ask is why Automatic Essay Assessment is important.</a:t>
            </a:r>
          </a:p>
          <a:p>
            <a:r>
              <a:rPr lang="en-US" dirty="0" smtClean="0"/>
              <a:t>Well, in order to Score and provide feedback on written assignments in Tutoring systems and MOOCs, it is essential to have reliable</a:t>
            </a:r>
            <a:r>
              <a:rPr lang="en-US" baseline="0" dirty="0" smtClean="0"/>
              <a:t> AES systems. Even in class rooms with large number of students and frequent writing assignments, </a:t>
            </a:r>
            <a:r>
              <a:rPr lang="en-US" dirty="0" smtClean="0"/>
              <a:t>Providing individual feedback to students is a burden and a very time consuming task for teatures.</a:t>
            </a:r>
          </a:p>
          <a:p>
            <a:endParaRPr lang="en-US" dirty="0" smtClean="0"/>
          </a:p>
          <a:p>
            <a:endParaRPr lang="en-US" dirty="0" smtClean="0"/>
          </a:p>
          <a:p>
            <a:r>
              <a:rPr lang="en-US" dirty="0" smtClean="0"/>
              <a:t>Consider the capitalization</a:t>
            </a:r>
          </a:p>
          <a:p>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19</a:t>
            </a:fld>
            <a:endParaRPr lang="en-US" dirty="0"/>
          </a:p>
        </p:txBody>
      </p:sp>
    </p:spTree>
    <p:extLst>
      <p:ext uri="{BB962C8B-B14F-4D97-AF65-F5344CB8AC3E}">
        <p14:creationId xmlns:p14="http://schemas.microsoft.com/office/powerpoint/2010/main" val="611179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B51E9B-AB21-4089-8AD0-C7D53523306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531423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25</a:t>
            </a:fld>
            <a:endParaRPr lang="en-US" dirty="0"/>
          </a:p>
        </p:txBody>
      </p:sp>
    </p:spTree>
    <p:extLst>
      <p:ext uri="{BB962C8B-B14F-4D97-AF65-F5344CB8AC3E}">
        <p14:creationId xmlns:p14="http://schemas.microsoft.com/office/powerpoint/2010/main" val="3138578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3587015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846849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5207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211539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73D011-4233-DF42-9AA7-449BB74D0E1C}"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53422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73D011-4233-DF42-9AA7-449BB74D0E1C}"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13727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73D011-4233-DF42-9AA7-449BB74D0E1C}" type="datetimeFigureOut">
              <a:rPr lang="en-US" smtClean="0"/>
              <a:t>10/27/2017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58981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73D011-4233-DF42-9AA7-449BB74D0E1C}" type="datetimeFigureOut">
              <a:rPr lang="en-US" smtClean="0"/>
              <a:t>10/27/2017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51416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3D011-4233-DF42-9AA7-449BB74D0E1C}" type="datetimeFigureOut">
              <a:rPr lang="en-US" smtClean="0"/>
              <a:t>10/27/2017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321991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3D011-4233-DF42-9AA7-449BB74D0E1C}"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23679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3D011-4233-DF42-9AA7-449BB74D0E1C}"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43532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3D011-4233-DF42-9AA7-449BB74D0E1C}" type="datetimeFigureOut">
              <a:rPr lang="en-US" smtClean="0"/>
              <a:t>10/27/2017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AAC26-5A9A-7747-AE91-ECAE317423E7}" type="slidenum">
              <a:rPr lang="en-US" smtClean="0"/>
              <a:t>‹#›</a:t>
            </a:fld>
            <a:endParaRPr lang="en-US"/>
          </a:p>
        </p:txBody>
      </p:sp>
    </p:spTree>
    <p:extLst>
      <p:ext uri="{BB962C8B-B14F-4D97-AF65-F5344CB8AC3E}">
        <p14:creationId xmlns:p14="http://schemas.microsoft.com/office/powerpoint/2010/main" val="797024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essayforum.co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github.com/edx/eas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3365" y="28195"/>
            <a:ext cx="7772400" cy="1470025"/>
          </a:xfrm>
        </p:spPr>
        <p:txBody>
          <a:bodyPr>
            <a:normAutofit/>
          </a:bodyPr>
          <a:lstStyle/>
          <a:p>
            <a:r>
              <a:rPr lang="en-US" dirty="0" smtClean="0"/>
              <a:t>Argument Mining from Text and its Application in Education</a:t>
            </a:r>
            <a:endParaRPr lang="en-US" dirty="0"/>
          </a:p>
        </p:txBody>
      </p:sp>
      <p:sp>
        <p:nvSpPr>
          <p:cNvPr id="3" name="Subtitle 2"/>
          <p:cNvSpPr>
            <a:spLocks noGrp="1"/>
          </p:cNvSpPr>
          <p:nvPr>
            <p:ph type="subTitle" idx="1"/>
          </p:nvPr>
        </p:nvSpPr>
        <p:spPr>
          <a:xfrm>
            <a:off x="147415" y="1702344"/>
            <a:ext cx="8810898" cy="4024469"/>
          </a:xfrm>
        </p:spPr>
        <p:txBody>
          <a:bodyPr>
            <a:normAutofit fontScale="85000" lnSpcReduction="10000"/>
          </a:bodyPr>
          <a:lstStyle/>
          <a:p>
            <a:r>
              <a:rPr lang="en-US" sz="4500" i="1" dirty="0" smtClean="0">
                <a:solidFill>
                  <a:schemeClr val="tx1"/>
                </a:solidFill>
              </a:rPr>
              <a:t>Diane Litman</a:t>
            </a:r>
          </a:p>
          <a:p>
            <a:endParaRPr lang="en-US" dirty="0" smtClean="0">
              <a:solidFill>
                <a:schemeClr val="tx1"/>
              </a:solidFill>
            </a:endParaRPr>
          </a:p>
          <a:p>
            <a:r>
              <a:rPr lang="en-US" dirty="0">
                <a:solidFill>
                  <a:schemeClr val="tx1"/>
                </a:solidFill>
              </a:rPr>
              <a:t>Professor, Computer Science </a:t>
            </a:r>
            <a:r>
              <a:rPr lang="en-US" dirty="0" smtClean="0">
                <a:solidFill>
                  <a:schemeClr val="tx1"/>
                </a:solidFill>
              </a:rPr>
              <a:t>Department</a:t>
            </a:r>
          </a:p>
          <a:p>
            <a:r>
              <a:rPr lang="en-US" dirty="0" smtClean="0">
                <a:solidFill>
                  <a:schemeClr val="tx1"/>
                </a:solidFill>
              </a:rPr>
              <a:t>Director</a:t>
            </a:r>
            <a:r>
              <a:rPr lang="en-US" dirty="0">
                <a:solidFill>
                  <a:schemeClr val="tx1"/>
                </a:solidFill>
              </a:rPr>
              <a:t>, Intelligent Systems </a:t>
            </a:r>
            <a:r>
              <a:rPr lang="en-US" dirty="0" smtClean="0">
                <a:solidFill>
                  <a:schemeClr val="tx1"/>
                </a:solidFill>
              </a:rPr>
              <a:t>Program </a:t>
            </a:r>
            <a:endParaRPr lang="en-US" dirty="0">
              <a:solidFill>
                <a:schemeClr val="tx1"/>
              </a:solidFill>
            </a:endParaRPr>
          </a:p>
          <a:p>
            <a:r>
              <a:rPr lang="en-US" dirty="0">
                <a:solidFill>
                  <a:schemeClr val="tx1"/>
                </a:solidFill>
              </a:rPr>
              <a:t>Senior Scientist, Learning Research &amp; Development Center </a:t>
            </a:r>
          </a:p>
          <a:p>
            <a:endParaRPr lang="en-US" dirty="0">
              <a:solidFill>
                <a:schemeClr val="tx1"/>
              </a:solidFill>
            </a:endParaRPr>
          </a:p>
          <a:p>
            <a:r>
              <a:rPr lang="en-US" dirty="0">
                <a:solidFill>
                  <a:schemeClr val="tx1"/>
                </a:solidFill>
              </a:rPr>
              <a:t>University of Pittsburgh</a:t>
            </a:r>
          </a:p>
          <a:p>
            <a:r>
              <a:rPr lang="en-US" dirty="0">
                <a:solidFill>
                  <a:schemeClr val="tx1"/>
                </a:solidFill>
              </a:rPr>
              <a:t>Pittsburgh, </a:t>
            </a:r>
            <a:r>
              <a:rPr lang="en-US" dirty="0" smtClean="0">
                <a:solidFill>
                  <a:schemeClr val="tx1"/>
                </a:solidFill>
              </a:rPr>
              <a:t>PA  USA</a:t>
            </a:r>
          </a:p>
          <a:p>
            <a:endParaRPr lang="en-US" dirty="0" smtClean="0">
              <a:solidFill>
                <a:schemeClr val="tx1"/>
              </a:solidFill>
            </a:endParaRPr>
          </a:p>
        </p:txBody>
      </p:sp>
      <p:pic>
        <p:nvPicPr>
          <p:cNvPr id="4" name="Picture 131"/>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1489165" y="5451615"/>
            <a:ext cx="914400" cy="914400"/>
          </a:xfrm>
          <a:prstGeom prst="rect">
            <a:avLst/>
          </a:prstGeom>
          <a:noFill/>
          <a:ln w="9525">
            <a:noFill/>
            <a:miter lim="800000"/>
            <a:headEnd/>
            <a:tailEnd/>
          </a:ln>
          <a:effectLst/>
        </p:spPr>
      </p:pic>
      <p:pic>
        <p:nvPicPr>
          <p:cNvPr id="5" name="Picture 4" descr="LRDC-Stacked-2color.jpg"/>
          <p:cNvPicPr>
            <a:picLocks noChangeAspect="1"/>
          </p:cNvPicPr>
          <p:nvPr/>
        </p:nvPicPr>
        <p:blipFill>
          <a:blip r:embed="rId4">
            <a:clrChange>
              <a:clrFrom>
                <a:srgbClr val="FFFFFF"/>
              </a:clrFrom>
              <a:clrTo>
                <a:srgbClr val="FFFFFF">
                  <a:alpha val="0"/>
                </a:srgbClr>
              </a:clrTo>
            </a:clrChange>
          </a:blip>
          <a:stretch>
            <a:fillRect/>
          </a:stretch>
        </p:blipFill>
        <p:spPr>
          <a:xfrm>
            <a:off x="4168623" y="5562599"/>
            <a:ext cx="1041883" cy="803415"/>
          </a:xfrm>
          <a:prstGeom prst="rect">
            <a:avLst/>
          </a:prstGeom>
        </p:spPr>
      </p:pic>
      <p:pic>
        <p:nvPicPr>
          <p:cNvPr id="6" name="Picture 5"/>
          <p:cNvPicPr>
            <a:picLocks noChangeAspect="1"/>
          </p:cNvPicPr>
          <p:nvPr/>
        </p:nvPicPr>
        <p:blipFill>
          <a:blip r:embed="rId5"/>
          <a:stretch>
            <a:fillRect/>
          </a:stretch>
        </p:blipFill>
        <p:spPr>
          <a:xfrm>
            <a:off x="6975564" y="5451615"/>
            <a:ext cx="914400" cy="914400"/>
          </a:xfrm>
          <a:prstGeom prst="rect">
            <a:avLst/>
          </a:prstGeom>
        </p:spPr>
      </p:pic>
    </p:spTree>
    <p:extLst>
      <p:ext uri="{BB962C8B-B14F-4D97-AF65-F5344CB8AC3E}">
        <p14:creationId xmlns:p14="http://schemas.microsoft.com/office/powerpoint/2010/main" val="3487154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Today’s Talk: </a:t>
            </a:r>
            <a:br>
              <a:rPr lang="en-US" dirty="0" smtClean="0"/>
            </a:br>
            <a:r>
              <a:rPr lang="en-US" dirty="0" smtClean="0"/>
              <a:t>Learning Language</a:t>
            </a:r>
            <a:endParaRPr lang="en-US" dirty="0"/>
          </a:p>
        </p:txBody>
      </p:sp>
      <p:sp>
        <p:nvSpPr>
          <p:cNvPr id="3" name="Content Placeholder 2"/>
          <p:cNvSpPr>
            <a:spLocks noGrp="1"/>
          </p:cNvSpPr>
          <p:nvPr>
            <p:ph idx="1"/>
          </p:nvPr>
        </p:nvSpPr>
        <p:spPr>
          <a:xfrm>
            <a:off x="209550" y="1807590"/>
            <a:ext cx="8734425" cy="4525963"/>
          </a:xfrm>
        </p:spPr>
        <p:txBody>
          <a:bodyPr/>
          <a:lstStyle/>
          <a:p>
            <a:r>
              <a:rPr lang="en-US" b="1" i="1" dirty="0" smtClean="0"/>
              <a:t>Argumentative Writing / Argument Mining</a:t>
            </a:r>
          </a:p>
          <a:p>
            <a:r>
              <a:rPr lang="en-US" dirty="0" smtClean="0"/>
              <a:t>Algorithms for Argument Mining</a:t>
            </a:r>
          </a:p>
          <a:p>
            <a:r>
              <a:rPr lang="en-US" dirty="0" smtClean="0"/>
              <a:t>Applications in Automated </a:t>
            </a:r>
            <a:r>
              <a:rPr lang="en-US" dirty="0"/>
              <a:t>Writing Assessment</a:t>
            </a:r>
          </a:p>
          <a:p>
            <a:r>
              <a:rPr lang="en-US" dirty="0" smtClean="0"/>
              <a:t>Summary and Current Directions</a:t>
            </a:r>
            <a:endParaRPr lang="en-US" dirty="0"/>
          </a:p>
        </p:txBody>
      </p:sp>
    </p:spTree>
    <p:extLst>
      <p:ext uri="{BB962C8B-B14F-4D97-AF65-F5344CB8AC3E}">
        <p14:creationId xmlns:p14="http://schemas.microsoft.com/office/powerpoint/2010/main" val="424069983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teams say (transcriptions)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1" y="2286001"/>
            <a:ext cx="7465015" cy="2293937"/>
          </a:xfrm>
        </p:spPr>
      </p:pic>
    </p:spTree>
    <p:extLst>
      <p:ext uri="{BB962C8B-B14F-4D97-AF65-F5344CB8AC3E}">
        <p14:creationId xmlns:p14="http://schemas.microsoft.com/office/powerpoint/2010/main" val="333835227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teams say it (audio)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2057401"/>
            <a:ext cx="6945116" cy="3670185"/>
          </a:xfrm>
        </p:spPr>
      </p:pic>
    </p:spTree>
    <p:extLst>
      <p:ext uri="{BB962C8B-B14F-4D97-AF65-F5344CB8AC3E}">
        <p14:creationId xmlns:p14="http://schemas.microsoft.com/office/powerpoint/2010/main" val="182982161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teams say it (video)</a:t>
            </a:r>
            <a:endParaRPr lang="en-US" dirty="0"/>
          </a:p>
        </p:txBody>
      </p:sp>
      <p:sp>
        <p:nvSpPr>
          <p:cNvPr id="3" name="Content Placeholder 2"/>
          <p:cNvSpPr>
            <a:spLocks noGrp="1"/>
          </p:cNvSpPr>
          <p:nvPr>
            <p:ph idx="1"/>
          </p:nvPr>
        </p:nvSpPr>
        <p:spPr/>
        <p:txBody>
          <a:bodyPr/>
          <a:lstStyle/>
          <a:p>
            <a:r>
              <a:rPr lang="en-US" dirty="0" smtClean="0"/>
              <a:t>Non-verbal communication </a:t>
            </a:r>
          </a:p>
          <a:p>
            <a:pPr lvl="1"/>
            <a:r>
              <a:rPr lang="en-US" dirty="0" smtClean="0"/>
              <a:t>Gaze</a:t>
            </a:r>
          </a:p>
          <a:p>
            <a:pPr lvl="1"/>
            <a:r>
              <a:rPr lang="en-US" dirty="0" smtClean="0"/>
              <a:t>Gesture</a:t>
            </a:r>
          </a:p>
          <a:p>
            <a:pPr lvl="1"/>
            <a:r>
              <a:rPr lang="en-US" dirty="0" smtClean="0"/>
              <a:t>Facial expressions</a:t>
            </a:r>
          </a:p>
          <a:p>
            <a:pPr lvl="1"/>
            <a:r>
              <a:rPr lang="en-US" dirty="0" smtClean="0"/>
              <a:t>Etc.</a:t>
            </a:r>
            <a:endParaRPr lang="en-US" dirty="0"/>
          </a:p>
        </p:txBody>
      </p:sp>
    </p:spTree>
    <p:extLst>
      <p:ext uri="{BB962C8B-B14F-4D97-AF65-F5344CB8AC3E}">
        <p14:creationId xmlns:p14="http://schemas.microsoft.com/office/powerpoint/2010/main" val="1385057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0"/>
            <a:ext cx="8229600" cy="1143000"/>
          </a:xfrm>
        </p:spPr>
        <p:txBody>
          <a:bodyPr/>
          <a:lstStyle/>
          <a:p>
            <a:r>
              <a:rPr lang="en-US" dirty="0" smtClean="0"/>
              <a:t>Why teach argumentative writing?</a:t>
            </a:r>
            <a:endParaRPr lang="en-US" dirty="0"/>
          </a:p>
        </p:txBody>
      </p:sp>
      <p:sp>
        <p:nvSpPr>
          <p:cNvPr id="3" name="Content Placeholder 2"/>
          <p:cNvSpPr>
            <a:spLocks noGrp="1"/>
          </p:cNvSpPr>
          <p:nvPr>
            <p:ph idx="1"/>
          </p:nvPr>
        </p:nvSpPr>
        <p:spPr>
          <a:xfrm>
            <a:off x="76200" y="1012689"/>
            <a:ext cx="9067800" cy="5540511"/>
          </a:xfrm>
        </p:spPr>
        <p:txBody>
          <a:bodyPr>
            <a:normAutofit/>
          </a:bodyPr>
          <a:lstStyle/>
          <a:p>
            <a:endParaRPr lang="en-US" sz="1500" dirty="0" smtClean="0"/>
          </a:p>
          <a:p>
            <a:r>
              <a:rPr lang="en-US" dirty="0" smtClean="0"/>
              <a:t>Studies show students:</a:t>
            </a:r>
          </a:p>
          <a:p>
            <a:pPr lvl="1"/>
            <a:r>
              <a:rPr lang="en-US" dirty="0" smtClean="0"/>
              <a:t>lack competence </a:t>
            </a:r>
            <a:r>
              <a:rPr lang="en-US" dirty="0"/>
              <a:t>in </a:t>
            </a:r>
            <a:r>
              <a:rPr lang="en-US" dirty="0" smtClean="0"/>
              <a:t>argument writing </a:t>
            </a:r>
            <a:r>
              <a:rPr lang="en-US" sz="1500" dirty="0" smtClean="0"/>
              <a:t>(</a:t>
            </a:r>
            <a:r>
              <a:rPr lang="en-US" sz="1500" dirty="0" err="1"/>
              <a:t>Oostdam</a:t>
            </a:r>
            <a:r>
              <a:rPr lang="en-US" sz="1500" dirty="0"/>
              <a:t>, et al., 1994; </a:t>
            </a:r>
            <a:r>
              <a:rPr lang="en-US" sz="1500" dirty="0" err="1"/>
              <a:t>Oostdam</a:t>
            </a:r>
            <a:r>
              <a:rPr lang="en-US" sz="1500" dirty="0"/>
              <a:t> &amp; </a:t>
            </a:r>
            <a:r>
              <a:rPr lang="en-US" sz="1500" dirty="0" err="1"/>
              <a:t>Emmelot</a:t>
            </a:r>
            <a:r>
              <a:rPr lang="en-US" sz="1500" dirty="0"/>
              <a:t>, 1991)</a:t>
            </a:r>
            <a:r>
              <a:rPr lang="en-US" dirty="0"/>
              <a:t>. </a:t>
            </a:r>
            <a:endParaRPr lang="en-US" dirty="0" smtClean="0"/>
          </a:p>
          <a:p>
            <a:pPr lvl="1"/>
            <a:r>
              <a:rPr lang="en-US" dirty="0" smtClean="0"/>
              <a:t>do </a:t>
            </a:r>
            <a:r>
              <a:rPr lang="en-US" dirty="0"/>
              <a:t>not integrate their arguments into a high-</a:t>
            </a:r>
            <a:r>
              <a:rPr lang="en-US" dirty="0" smtClean="0"/>
              <a:t>level structure </a:t>
            </a:r>
            <a:r>
              <a:rPr lang="en-US" dirty="0"/>
              <a:t>or coherent position </a:t>
            </a:r>
            <a:r>
              <a:rPr lang="en-US" sz="1500" dirty="0"/>
              <a:t>(Keith, Weiner, &amp; </a:t>
            </a:r>
            <a:r>
              <a:rPr lang="en-US" sz="1500" dirty="0" err="1"/>
              <a:t>Lesgold</a:t>
            </a:r>
            <a:r>
              <a:rPr lang="en-US" sz="1500" dirty="0"/>
              <a:t>, 1991)</a:t>
            </a:r>
            <a:r>
              <a:rPr lang="en-US" i="1" dirty="0"/>
              <a:t>. </a:t>
            </a:r>
            <a:endParaRPr lang="en-US" i="1" dirty="0" smtClean="0"/>
          </a:p>
          <a:p>
            <a:pPr lvl="1"/>
            <a:r>
              <a:rPr lang="en-US" dirty="0" smtClean="0"/>
              <a:t>Even if compose-aloud </a:t>
            </a:r>
            <a:r>
              <a:rPr lang="en-US" dirty="0"/>
              <a:t>protocols </a:t>
            </a:r>
            <a:r>
              <a:rPr lang="en-US" dirty="0" smtClean="0"/>
              <a:t>show students mentally connect </a:t>
            </a:r>
            <a:r>
              <a:rPr lang="en-US" dirty="0"/>
              <a:t>position </a:t>
            </a:r>
            <a:r>
              <a:rPr lang="en-US" dirty="0" smtClean="0"/>
              <a:t>statement &amp; supporting </a:t>
            </a:r>
            <a:r>
              <a:rPr lang="en-US" dirty="0"/>
              <a:t>details, </a:t>
            </a:r>
            <a:r>
              <a:rPr lang="en-US" i="1" dirty="0" smtClean="0"/>
              <a:t>connections not </a:t>
            </a:r>
            <a:r>
              <a:rPr lang="en-US" i="1" dirty="0"/>
              <a:t>evident in </a:t>
            </a:r>
            <a:r>
              <a:rPr lang="en-US" i="1" dirty="0" smtClean="0"/>
              <a:t>writing </a:t>
            </a:r>
            <a:r>
              <a:rPr lang="en-US" sz="1500" dirty="0"/>
              <a:t>(Durst, 1987)</a:t>
            </a:r>
            <a:r>
              <a:rPr lang="en-US" dirty="0"/>
              <a:t>.</a:t>
            </a:r>
          </a:p>
        </p:txBody>
      </p:sp>
      <p:sp>
        <p:nvSpPr>
          <p:cNvPr id="4" name="Footer Placeholder 3"/>
          <p:cNvSpPr>
            <a:spLocks noGrp="1"/>
          </p:cNvSpPr>
          <p:nvPr>
            <p:ph type="ftr" sz="quarter" idx="11"/>
          </p:nvPr>
        </p:nvSpPr>
        <p:spPr>
          <a:xfrm>
            <a:off x="0" y="6356350"/>
            <a:ext cx="9144000" cy="365125"/>
          </a:xfrm>
        </p:spPr>
        <p:txBody>
          <a:bodyPr/>
          <a:lstStyle/>
          <a:p>
            <a:pPr>
              <a:defRPr/>
            </a:pPr>
            <a:r>
              <a:rPr lang="en-US" dirty="0" smtClean="0"/>
              <a:t>Slide modified from Kevin D. Ashley, </a:t>
            </a:r>
            <a:r>
              <a:rPr lang="en-US" dirty="0" err="1" smtClean="0"/>
              <a:t>Ilya</a:t>
            </a:r>
            <a:r>
              <a:rPr lang="en-US" dirty="0" smtClean="0"/>
              <a:t> </a:t>
            </a:r>
            <a:r>
              <a:rPr lang="en-US" dirty="0" err="1" smtClean="0"/>
              <a:t>Goldin</a:t>
            </a:r>
            <a:r>
              <a:rPr lang="en-US" dirty="0" smtClean="0"/>
              <a:t>. 2011 </a:t>
            </a:r>
            <a:endParaRPr lang="en-US" dirty="0"/>
          </a:p>
        </p:txBody>
      </p:sp>
      <p:sp>
        <p:nvSpPr>
          <p:cNvPr id="5" name="Slide Number Placeholder 4"/>
          <p:cNvSpPr>
            <a:spLocks noGrp="1"/>
          </p:cNvSpPr>
          <p:nvPr>
            <p:ph type="sldNum" sz="quarter" idx="12"/>
          </p:nvPr>
        </p:nvSpPr>
        <p:spPr/>
        <p:txBody>
          <a:bodyPr/>
          <a:lstStyle/>
          <a:p>
            <a:pPr>
              <a:defRPr/>
            </a:pPr>
            <a:fld id="{139F6571-6EBF-8347-8660-5966AFDA70B2}" type="slidenum">
              <a:rPr lang="en-US" smtClean="0"/>
              <a:pPr>
                <a:defRPr/>
              </a:pPr>
              <a:t>11</a:t>
            </a:fld>
            <a:endParaRPr lang="en-US" dirty="0"/>
          </a:p>
        </p:txBody>
      </p:sp>
    </p:spTree>
    <p:extLst>
      <p:ext uri="{BB962C8B-B14F-4D97-AF65-F5344CB8AC3E}">
        <p14:creationId xmlns:p14="http://schemas.microsoft.com/office/powerpoint/2010/main" val="1616685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088"/>
            <a:ext cx="8229600" cy="1143000"/>
          </a:xfrm>
        </p:spPr>
        <p:txBody>
          <a:bodyPr/>
          <a:lstStyle/>
          <a:p>
            <a:r>
              <a:rPr lang="en-US" dirty="0" smtClean="0"/>
              <a:t>Research Question</a:t>
            </a:r>
            <a:endParaRPr lang="en-US" dirty="0"/>
          </a:p>
        </p:txBody>
      </p:sp>
      <p:sp>
        <p:nvSpPr>
          <p:cNvPr id="3" name="Content Placeholder 2"/>
          <p:cNvSpPr>
            <a:spLocks noGrp="1"/>
          </p:cNvSpPr>
          <p:nvPr>
            <p:ph idx="1"/>
          </p:nvPr>
        </p:nvSpPr>
        <p:spPr>
          <a:xfrm>
            <a:off x="75156" y="1583473"/>
            <a:ext cx="8993688" cy="5073805"/>
          </a:xfrm>
        </p:spPr>
        <p:txBody>
          <a:bodyPr>
            <a:normAutofit/>
          </a:bodyPr>
          <a:lstStyle/>
          <a:p>
            <a:r>
              <a:rPr lang="en-US" dirty="0" smtClean="0"/>
              <a:t>Can </a:t>
            </a:r>
            <a:r>
              <a:rPr lang="en-US" b="1" i="1" dirty="0" smtClean="0"/>
              <a:t>argument mining </a:t>
            </a:r>
            <a:r>
              <a:rPr lang="en-US" dirty="0" smtClean="0"/>
              <a:t>be used to better teach, assess, and understand </a:t>
            </a:r>
            <a:r>
              <a:rPr lang="en-US" b="1" i="1" dirty="0" smtClean="0"/>
              <a:t>argumentative writing</a:t>
            </a:r>
            <a:r>
              <a:rPr lang="en-US" dirty="0" smtClean="0"/>
              <a:t>?</a:t>
            </a:r>
          </a:p>
          <a:p>
            <a:endParaRPr lang="en-US" dirty="0"/>
          </a:p>
          <a:p>
            <a:r>
              <a:rPr lang="en-US" b="1" dirty="0" smtClean="0"/>
              <a:t>Approach:</a:t>
            </a:r>
            <a:r>
              <a:rPr lang="en-US" dirty="0" smtClean="0"/>
              <a:t> Technology design and evaluation</a:t>
            </a:r>
          </a:p>
          <a:p>
            <a:pPr lvl="1"/>
            <a:r>
              <a:rPr lang="en-US" dirty="0" smtClean="0"/>
              <a:t>System enhancements that improve </a:t>
            </a:r>
            <a:r>
              <a:rPr lang="en-US" dirty="0" smtClean="0">
                <a:solidFill>
                  <a:srgbClr val="C00000"/>
                </a:solidFill>
              </a:rPr>
              <a:t>student</a:t>
            </a:r>
            <a:r>
              <a:rPr lang="en-US" dirty="0" smtClean="0"/>
              <a:t> learning</a:t>
            </a:r>
          </a:p>
          <a:p>
            <a:pPr lvl="1"/>
            <a:r>
              <a:rPr lang="en-US" dirty="0" smtClean="0"/>
              <a:t>Argument analytics for </a:t>
            </a:r>
            <a:r>
              <a:rPr lang="en-US" dirty="0" smtClean="0">
                <a:solidFill>
                  <a:srgbClr val="C00000"/>
                </a:solidFill>
              </a:rPr>
              <a:t>teachers</a:t>
            </a:r>
            <a:endParaRPr lang="en-US" dirty="0" smtClean="0"/>
          </a:p>
          <a:p>
            <a:pPr lvl="1"/>
            <a:r>
              <a:rPr lang="en-US" dirty="0" smtClean="0"/>
              <a:t>Experimental platforms to test </a:t>
            </a:r>
            <a:r>
              <a:rPr lang="en-US" dirty="0" smtClean="0">
                <a:solidFill>
                  <a:srgbClr val="C00000"/>
                </a:solidFill>
              </a:rPr>
              <a:t>research </a:t>
            </a:r>
            <a:r>
              <a:rPr lang="en-US" dirty="0" smtClean="0"/>
              <a:t>predictions</a:t>
            </a:r>
          </a:p>
        </p:txBody>
      </p:sp>
    </p:spTree>
    <p:extLst>
      <p:ext uri="{BB962C8B-B14F-4D97-AF65-F5344CB8AC3E}">
        <p14:creationId xmlns:p14="http://schemas.microsoft.com/office/powerpoint/2010/main" val="4046484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Argument Mining</a:t>
            </a:r>
            <a:endParaRPr lang="en-US" dirty="0"/>
          </a:p>
        </p:txBody>
      </p:sp>
      <p:sp>
        <p:nvSpPr>
          <p:cNvPr id="3" name="Content Placeholder 2"/>
          <p:cNvSpPr>
            <a:spLocks noGrp="1"/>
          </p:cNvSpPr>
          <p:nvPr>
            <p:ph idx="1"/>
          </p:nvPr>
        </p:nvSpPr>
        <p:spPr>
          <a:xfrm>
            <a:off x="0" y="1302707"/>
            <a:ext cx="9144000" cy="5423770"/>
          </a:xfrm>
        </p:spPr>
        <p:txBody>
          <a:bodyPr>
            <a:normAutofit/>
          </a:bodyPr>
          <a:lstStyle/>
          <a:p>
            <a:pPr marL="0" indent="0">
              <a:buNone/>
            </a:pPr>
            <a:endParaRPr lang="en-US" sz="2000" dirty="0" smtClean="0"/>
          </a:p>
          <a:p>
            <a:r>
              <a:rPr lang="en-US" sz="2800" dirty="0" smtClean="0"/>
              <a:t>“… exploits </a:t>
            </a:r>
            <a:r>
              <a:rPr lang="en-US" sz="2800" dirty="0"/>
              <a:t>the techniques and methods of </a:t>
            </a:r>
            <a:r>
              <a:rPr lang="en-US" sz="2800" dirty="0">
                <a:solidFill>
                  <a:srgbClr val="FF6600"/>
                </a:solidFill>
              </a:rPr>
              <a:t>natural language </a:t>
            </a:r>
            <a:r>
              <a:rPr lang="en-US" sz="2800" dirty="0" smtClean="0">
                <a:solidFill>
                  <a:srgbClr val="FF6600"/>
                </a:solidFill>
              </a:rPr>
              <a:t>processing</a:t>
            </a:r>
            <a:r>
              <a:rPr lang="en-US" sz="2800" dirty="0" smtClean="0"/>
              <a:t> … for </a:t>
            </a:r>
            <a:r>
              <a:rPr lang="en-US" sz="2800" dirty="0">
                <a:solidFill>
                  <a:srgbClr val="FF6600"/>
                </a:solidFill>
              </a:rPr>
              <a:t>semi-automatic and automatic </a:t>
            </a:r>
            <a:r>
              <a:rPr lang="en-US" sz="2800" dirty="0"/>
              <a:t>recognition and extraction of </a:t>
            </a:r>
            <a:r>
              <a:rPr lang="en-US" sz="2800" dirty="0">
                <a:solidFill>
                  <a:srgbClr val="FF6600"/>
                </a:solidFill>
              </a:rPr>
              <a:t>structured argument data from unstructured </a:t>
            </a:r>
            <a:r>
              <a:rPr lang="en-US" sz="2800" dirty="0" smtClean="0">
                <a:solidFill>
                  <a:srgbClr val="FF6600"/>
                </a:solidFill>
              </a:rPr>
              <a:t>… texts</a:t>
            </a:r>
            <a:r>
              <a:rPr lang="en-US" sz="2800" dirty="0" smtClean="0"/>
              <a:t>.” </a:t>
            </a:r>
            <a:r>
              <a:rPr lang="en-US" sz="2400" i="1" dirty="0" smtClean="0"/>
              <a:t>[SICSA Workshop on Argument Mining, July 2014]</a:t>
            </a:r>
            <a:endParaRPr lang="en-US" sz="2800" i="1" dirty="0" smtClean="0"/>
          </a:p>
          <a:p>
            <a:endParaRPr lang="en-US" dirty="0">
              <a:solidFill>
                <a:srgbClr val="FF0000"/>
              </a:solidFill>
            </a:endParaRPr>
          </a:p>
        </p:txBody>
      </p:sp>
    </p:spTree>
    <p:extLst>
      <p:ext uri="{BB962C8B-B14F-4D97-AF65-F5344CB8AC3E}">
        <p14:creationId xmlns:p14="http://schemas.microsoft.com/office/powerpoint/2010/main" val="2654122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179"/>
            <a:ext cx="9144000" cy="859448"/>
          </a:xfrm>
        </p:spPr>
        <p:txBody>
          <a:bodyPr>
            <a:noAutofit/>
          </a:bodyPr>
          <a:lstStyle/>
          <a:p>
            <a:r>
              <a:rPr lang="en-US" sz="3600" dirty="0" smtClean="0"/>
              <a:t>Mining a Grade School Essay for </a:t>
            </a:r>
            <a:r>
              <a:rPr lang="en-US" sz="3600" i="1" dirty="0" smtClean="0"/>
              <a:t>Evidence</a:t>
            </a:r>
            <a:endParaRPr lang="en-US" sz="3600" i="1" dirty="0"/>
          </a:p>
        </p:txBody>
      </p:sp>
      <p:sp>
        <p:nvSpPr>
          <p:cNvPr id="4" name="Slide Number Placeholder 3"/>
          <p:cNvSpPr>
            <a:spLocks noGrp="1"/>
          </p:cNvSpPr>
          <p:nvPr>
            <p:ph type="sldNum" sz="quarter" idx="12"/>
          </p:nvPr>
        </p:nvSpPr>
        <p:spPr/>
        <p:txBody>
          <a:bodyPr/>
          <a:lstStyle/>
          <a:p>
            <a:r>
              <a:rPr lang="en-US" dirty="0" smtClean="0"/>
              <a:t>11</a:t>
            </a:r>
            <a:endParaRPr lang="en-US" dirty="0"/>
          </a:p>
        </p:txBody>
      </p:sp>
      <p:sp>
        <p:nvSpPr>
          <p:cNvPr id="3" name="Rectangle 2"/>
          <p:cNvSpPr/>
          <p:nvPr/>
        </p:nvSpPr>
        <p:spPr>
          <a:xfrm>
            <a:off x="117589" y="1089165"/>
            <a:ext cx="8936750" cy="4093428"/>
          </a:xfrm>
          <a:prstGeom prst="rect">
            <a:avLst/>
          </a:prstGeom>
        </p:spPr>
        <p:txBody>
          <a:bodyPr wrap="square">
            <a:spAutoFit/>
          </a:bodyPr>
          <a:lstStyle/>
          <a:p>
            <a:pPr defTabSz="914400">
              <a:defRPr/>
            </a:pPr>
            <a:r>
              <a:rPr lang="en-US" sz="2000" dirty="0"/>
              <a:t>I was convinced that  </a:t>
            </a:r>
            <a:r>
              <a:rPr lang="en-US" sz="2000" dirty="0">
                <a:solidFill>
                  <a:srgbClr val="FF0000"/>
                </a:solidFill>
              </a:rPr>
              <a:t>winning the fight of poverty is achievable  in our lifetime</a:t>
            </a:r>
            <a:r>
              <a:rPr lang="en-US" sz="2000" dirty="0"/>
              <a:t>. Many people </a:t>
            </a:r>
            <a:r>
              <a:rPr lang="en-US" sz="2000" dirty="0">
                <a:solidFill>
                  <a:srgbClr val="FF0000"/>
                </a:solidFill>
              </a:rPr>
              <a:t>couldn't afford medicine</a:t>
            </a:r>
            <a:r>
              <a:rPr lang="en-US" sz="2000" dirty="0"/>
              <a:t> or </a:t>
            </a:r>
            <a:r>
              <a:rPr lang="en-US" sz="2000" dirty="0">
                <a:solidFill>
                  <a:srgbClr val="FF0000"/>
                </a:solidFill>
              </a:rPr>
              <a:t>bed nets to be treated for malaria</a:t>
            </a:r>
            <a:r>
              <a:rPr lang="en-US" sz="2000" dirty="0"/>
              <a:t> . Many children had died from this </a:t>
            </a:r>
            <a:r>
              <a:rPr lang="en-US" sz="2000" dirty="0" err="1"/>
              <a:t>dieseuse</a:t>
            </a:r>
            <a:r>
              <a:rPr lang="en-US" sz="2000" dirty="0"/>
              <a:t> even though it could be treated easily. But </a:t>
            </a:r>
            <a:r>
              <a:rPr lang="en-US" sz="2000" dirty="0">
                <a:solidFill>
                  <a:srgbClr val="FF0000"/>
                </a:solidFill>
              </a:rPr>
              <a:t>now, bed nets are used in every sleeping site</a:t>
            </a:r>
            <a:r>
              <a:rPr lang="en-US" sz="2000" dirty="0"/>
              <a:t> . And the </a:t>
            </a:r>
            <a:r>
              <a:rPr lang="en-US" sz="2000" dirty="0">
                <a:solidFill>
                  <a:srgbClr val="FF0000"/>
                </a:solidFill>
              </a:rPr>
              <a:t>medicine is free of charge</a:t>
            </a:r>
            <a:r>
              <a:rPr lang="en-US" sz="2000" dirty="0"/>
              <a:t>. Another example is that the  </a:t>
            </a:r>
            <a:r>
              <a:rPr lang="en-US" sz="2000" dirty="0">
                <a:solidFill>
                  <a:srgbClr val="FF0000"/>
                </a:solidFill>
              </a:rPr>
              <a:t>farmers' crops are dying</a:t>
            </a:r>
            <a:r>
              <a:rPr lang="en-US" sz="2000" dirty="0"/>
              <a:t>   because   they </a:t>
            </a:r>
            <a:r>
              <a:rPr lang="en-US" sz="2000" dirty="0">
                <a:solidFill>
                  <a:srgbClr val="FF0000"/>
                </a:solidFill>
              </a:rPr>
              <a:t>could not afford the </a:t>
            </a:r>
            <a:r>
              <a:rPr lang="en-US" sz="2000" dirty="0" err="1">
                <a:solidFill>
                  <a:srgbClr val="FF0000"/>
                </a:solidFill>
              </a:rPr>
              <a:t>nessacary</a:t>
            </a:r>
            <a:r>
              <a:rPr lang="en-US" sz="2000" dirty="0">
                <a:solidFill>
                  <a:srgbClr val="FF0000"/>
                </a:solidFill>
              </a:rPr>
              <a:t> fertilizer and irrigation </a:t>
            </a:r>
            <a:r>
              <a:rPr lang="en-US" sz="2000" dirty="0"/>
              <a:t>. But they are now, making </a:t>
            </a:r>
            <a:r>
              <a:rPr lang="en-US" sz="2000" dirty="0" err="1"/>
              <a:t>progess</a:t>
            </a:r>
            <a:r>
              <a:rPr lang="en-US" sz="2000" dirty="0"/>
              <a:t>. Farmers </a:t>
            </a:r>
            <a:r>
              <a:rPr lang="en-US" sz="2000" dirty="0">
                <a:solidFill>
                  <a:srgbClr val="FF0000"/>
                </a:solidFill>
              </a:rPr>
              <a:t>now have fertilizer and water</a:t>
            </a:r>
            <a:r>
              <a:rPr lang="en-US" sz="2000" dirty="0"/>
              <a:t>  to give to the crops. Also with  </a:t>
            </a:r>
            <a:r>
              <a:rPr lang="en-US" sz="2000" dirty="0">
                <a:solidFill>
                  <a:srgbClr val="FF0000"/>
                </a:solidFill>
              </a:rPr>
              <a:t>seeds and the proper tools</a:t>
            </a:r>
            <a:r>
              <a:rPr lang="en-US" sz="2000" dirty="0"/>
              <a:t> . Third, kids in </a:t>
            </a:r>
            <a:r>
              <a:rPr lang="en-US" sz="2000" dirty="0" err="1"/>
              <a:t>Sauri</a:t>
            </a:r>
            <a:r>
              <a:rPr lang="en-US" sz="2000" dirty="0"/>
              <a:t> were not well educated. Many families </a:t>
            </a:r>
            <a:r>
              <a:rPr lang="en-US" sz="2000" dirty="0">
                <a:solidFill>
                  <a:srgbClr val="FF0000"/>
                </a:solidFill>
              </a:rPr>
              <a:t>couldn't afford school </a:t>
            </a:r>
            <a:r>
              <a:rPr lang="en-US" sz="2000" dirty="0"/>
              <a:t>. Even at school there </a:t>
            </a:r>
            <a:r>
              <a:rPr lang="en-US" sz="2000" dirty="0">
                <a:solidFill>
                  <a:srgbClr val="FF0000"/>
                </a:solidFill>
              </a:rPr>
              <a:t>was no lunch</a:t>
            </a:r>
            <a:r>
              <a:rPr lang="en-US" sz="2000" dirty="0"/>
              <a:t> . Students were exhausted from each day of school. </a:t>
            </a:r>
            <a:r>
              <a:rPr lang="en-US" sz="2000" dirty="0">
                <a:solidFill>
                  <a:srgbClr val="FF0000"/>
                </a:solidFill>
              </a:rPr>
              <a:t>Now, school is free</a:t>
            </a:r>
            <a:r>
              <a:rPr lang="en-US" sz="2000" dirty="0"/>
              <a:t> . Children excited to learn now can and </a:t>
            </a:r>
            <a:r>
              <a:rPr lang="en-US" sz="2000" dirty="0">
                <a:solidFill>
                  <a:srgbClr val="FF0000"/>
                </a:solidFill>
              </a:rPr>
              <a:t>they do have midday meals </a:t>
            </a:r>
            <a:r>
              <a:rPr lang="en-US" sz="2000" dirty="0"/>
              <a:t>. Finally, </a:t>
            </a:r>
            <a:r>
              <a:rPr lang="en-US" sz="2000" dirty="0" err="1"/>
              <a:t>Sauri</a:t>
            </a:r>
            <a:r>
              <a:rPr lang="en-US" sz="2000" dirty="0"/>
              <a:t> is making great progress. If they keep it up that city will no longer be in poverty. Then the Millennium Village project can move on to help other countries in need.</a:t>
            </a:r>
          </a:p>
        </p:txBody>
      </p:sp>
    </p:spTree>
    <p:extLst>
      <p:ext uri="{BB962C8B-B14F-4D97-AF65-F5344CB8AC3E}">
        <p14:creationId xmlns:p14="http://schemas.microsoft.com/office/powerpoint/2010/main" val="1621402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Mining a Student Essay for Argumentation Structure</a:t>
            </a:r>
            <a:endParaRPr lang="en-US" dirty="0"/>
          </a:p>
        </p:txBody>
      </p:sp>
      <p:sp>
        <p:nvSpPr>
          <p:cNvPr id="3" name="Content Placeholder 2"/>
          <p:cNvSpPr>
            <a:spLocks noGrp="1"/>
          </p:cNvSpPr>
          <p:nvPr>
            <p:ph idx="1"/>
          </p:nvPr>
        </p:nvSpPr>
        <p:spPr>
          <a:xfrm>
            <a:off x="457200" y="1600200"/>
            <a:ext cx="8782050" cy="5257800"/>
          </a:xfrm>
        </p:spPr>
        <p:txBody>
          <a:bodyPr>
            <a:normAutofit/>
          </a:bodyPr>
          <a:lstStyle/>
          <a:p>
            <a:endParaRPr lang="en-US" sz="1800" dirty="0">
              <a:solidFill>
                <a:schemeClr val="accent1"/>
              </a:solidFill>
            </a:endParaRPr>
          </a:p>
        </p:txBody>
      </p:sp>
      <p:sp>
        <p:nvSpPr>
          <p:cNvPr id="5" name="Slide Number Placeholder 4"/>
          <p:cNvSpPr>
            <a:spLocks noGrp="1"/>
          </p:cNvSpPr>
          <p:nvPr>
            <p:ph type="sldNum" sz="quarter" idx="12"/>
          </p:nvPr>
        </p:nvSpPr>
        <p:spPr>
          <a:xfrm>
            <a:off x="6457950" y="5624513"/>
            <a:ext cx="2057400" cy="273844"/>
          </a:xfrm>
        </p:spPr>
        <p:txBody>
          <a:bodyPr/>
          <a:lstStyle/>
          <a:p>
            <a:fld id="{1FAB230D-8D7E-447F-9006-147D65281BD6}" type="slidenum">
              <a:rPr lang="en-US" smtClean="0"/>
              <a:pPr/>
              <a:t>15</a:t>
            </a:fld>
            <a:endParaRPr lang="en-US"/>
          </a:p>
        </p:txBody>
      </p:sp>
      <p:sp>
        <p:nvSpPr>
          <p:cNvPr id="6" name="TextBox 5"/>
          <p:cNvSpPr txBox="1"/>
          <p:nvPr/>
        </p:nvSpPr>
        <p:spPr>
          <a:xfrm>
            <a:off x="604309" y="2998767"/>
            <a:ext cx="3224351" cy="3173176"/>
          </a:xfrm>
          <a:prstGeom prst="rect">
            <a:avLst/>
          </a:prstGeom>
          <a:noFill/>
          <a:ln>
            <a:solidFill>
              <a:schemeClr val="tx1"/>
            </a:solidFill>
          </a:ln>
        </p:spPr>
        <p:txBody>
          <a:bodyPr wrap="square" rtlCol="0">
            <a:spAutoFit/>
          </a:bodyPr>
          <a:lstStyle/>
          <a:p>
            <a:pPr>
              <a:lnSpc>
                <a:spcPct val="110000"/>
              </a:lnSpc>
            </a:pPr>
            <a:r>
              <a:rPr lang="en-US" sz="1400" baseline="30000" dirty="0">
                <a:latin typeface="Calibri" panose="020F0502020204030204" pitchFamily="34" charset="0"/>
                <a:ea typeface="Calibri" panose="020F0502020204030204" pitchFamily="34" charset="0"/>
                <a:cs typeface="Times New Roman" panose="02020603050405020304" pitchFamily="18" charset="0"/>
              </a:rPr>
              <a:t>(1)</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Taking care of thousands of citizens who suffer from disease or illiteracy is more urgent and pragmatic than building theaters or sports stadiums</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Claim</a:t>
            </a: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0000"/>
              </a:lnSpc>
            </a:pPr>
            <a:r>
              <a:rPr lang="en-US" sz="1400" baseline="30000" dirty="0" smtClean="0">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As a matter of fact, [</a:t>
            </a: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an uneducated person may barely appreciate musicals</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Premise</a:t>
            </a:r>
            <a:r>
              <a:rPr lang="en-US" sz="1400" dirty="0">
                <a:latin typeface="Calibri" panose="020F0502020204030204" pitchFamily="34" charset="0"/>
                <a:ea typeface="Calibri" panose="020F0502020204030204" pitchFamily="34" charset="0"/>
                <a:cs typeface="Times New Roman" panose="02020603050405020304" pitchFamily="18" charset="0"/>
              </a:rPr>
              <a:t>, whereas [</a:t>
            </a: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a physical damaged person, resulting from the lack of medical treatment, may no longer participate in any sports games</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Premise</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aseline="30000" dirty="0">
                <a:latin typeface="Calibri" panose="020F0502020204030204" pitchFamily="34" charset="0"/>
                <a:ea typeface="Calibri" panose="020F0502020204030204" pitchFamily="34" charset="0"/>
                <a:cs typeface="Times New Roman" panose="02020603050405020304" pitchFamily="18" charset="0"/>
              </a:rPr>
              <a:t>(3)</a:t>
            </a:r>
            <a:r>
              <a:rPr lang="en-US" sz="1400" dirty="0">
                <a:latin typeface="Calibri" panose="020F0502020204030204" pitchFamily="34" charset="0"/>
                <a:ea typeface="Calibri" panose="020F0502020204030204" pitchFamily="34" charset="0"/>
                <a:cs typeface="Times New Roman" panose="02020603050405020304" pitchFamily="18" charset="0"/>
              </a:rPr>
              <a:t>Therefore,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providing education and medical care is more essential and prioritized to the government</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Claim</a:t>
            </a:r>
            <a:r>
              <a:rPr lang="en-US" sz="14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7" name="TextBox 6"/>
          <p:cNvSpPr txBox="1"/>
          <p:nvPr/>
        </p:nvSpPr>
        <p:spPr>
          <a:xfrm>
            <a:off x="4400902" y="3946719"/>
            <a:ext cx="2479937" cy="1277273"/>
          </a:xfrm>
          <a:prstGeom prst="rect">
            <a:avLst/>
          </a:prstGeom>
          <a:noFill/>
        </p:spPr>
        <p:txBody>
          <a:bodyPr wrap="square" rtlCol="0">
            <a:spAutoFit/>
          </a:bodyPr>
          <a:lstStyle/>
          <a:p>
            <a:pPr>
              <a:lnSpc>
                <a:spcPct val="110000"/>
              </a:lnSpc>
            </a:pP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Premise</a:t>
            </a:r>
            <a:r>
              <a:rPr lang="en-US" sz="1400" dirty="0"/>
              <a:t>(2.1)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(1)</a:t>
            </a:r>
          </a:p>
          <a:p>
            <a:pPr>
              <a:lnSpc>
                <a:spcPct val="110000"/>
              </a:lnSpc>
            </a:pP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Premise</a:t>
            </a:r>
            <a:r>
              <a:rPr lang="en-US" sz="1400" dirty="0"/>
              <a:t>(2.1)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(3)</a:t>
            </a:r>
          </a:p>
          <a:p>
            <a:pPr>
              <a:lnSpc>
                <a:spcPct val="110000"/>
              </a:lnSpc>
            </a:pP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Premise</a:t>
            </a:r>
            <a:r>
              <a:rPr lang="en-US" sz="1400" dirty="0"/>
              <a:t>(2.2)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(1)</a:t>
            </a:r>
          </a:p>
          <a:p>
            <a:pPr>
              <a:lnSpc>
                <a:spcPct val="110000"/>
              </a:lnSpc>
            </a:pP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Premise</a:t>
            </a:r>
            <a:r>
              <a:rPr lang="en-US" sz="1400" dirty="0"/>
              <a:t>(2.2)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(3)</a:t>
            </a:r>
          </a:p>
          <a:p>
            <a:pPr>
              <a:lnSpc>
                <a:spcPct val="110000"/>
              </a:lnSpc>
            </a:pP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(3)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(1)</a:t>
            </a:r>
          </a:p>
        </p:txBody>
      </p:sp>
      <p:sp>
        <p:nvSpPr>
          <p:cNvPr id="8" name="Right Arrow 9"/>
          <p:cNvSpPr/>
          <p:nvPr/>
        </p:nvSpPr>
        <p:spPr>
          <a:xfrm flipV="1">
            <a:off x="3887908" y="4549177"/>
            <a:ext cx="477078" cy="31805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p:cNvSpPr/>
          <p:nvPr/>
        </p:nvSpPr>
        <p:spPr>
          <a:xfrm>
            <a:off x="7937103" y="3734440"/>
            <a:ext cx="492521" cy="466085"/>
          </a:xfrm>
          <a:prstGeom prst="ellipse">
            <a:avLst/>
          </a:prstGeom>
          <a:solidFill>
            <a:srgbClr val="FFFF00"/>
          </a:solidFill>
          <a:ln w="1270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200" dirty="0"/>
              <a:t>Claim(1)</a:t>
            </a:r>
          </a:p>
        </p:txBody>
      </p:sp>
      <p:sp>
        <p:nvSpPr>
          <p:cNvPr id="10" name="Oval 9"/>
          <p:cNvSpPr/>
          <p:nvPr/>
        </p:nvSpPr>
        <p:spPr>
          <a:xfrm>
            <a:off x="7937104" y="4382507"/>
            <a:ext cx="484724" cy="484724"/>
          </a:xfrm>
          <a:prstGeom prst="ellipse">
            <a:avLst/>
          </a:prstGeom>
          <a:solidFill>
            <a:srgbClr val="FFFF00"/>
          </a:solidFill>
          <a:ln w="1270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100" dirty="0"/>
              <a:t>Claim(3)</a:t>
            </a:r>
          </a:p>
        </p:txBody>
      </p:sp>
      <p:sp>
        <p:nvSpPr>
          <p:cNvPr id="11" name="Rectangle 10"/>
          <p:cNvSpPr/>
          <p:nvPr/>
        </p:nvSpPr>
        <p:spPr>
          <a:xfrm>
            <a:off x="8350842" y="5043419"/>
            <a:ext cx="544791" cy="446553"/>
          </a:xfrm>
          <a:prstGeom prst="rect">
            <a:avLst/>
          </a:prstGeom>
          <a:solidFill>
            <a:schemeClr val="bg2">
              <a:lumMod val="90000"/>
            </a:schemeClr>
          </a:solidFill>
          <a:ln w="1270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200" dirty="0"/>
              <a:t>Premise (2.2)</a:t>
            </a:r>
          </a:p>
        </p:txBody>
      </p:sp>
      <p:sp>
        <p:nvSpPr>
          <p:cNvPr id="12" name="Rectangle 11"/>
          <p:cNvSpPr/>
          <p:nvPr/>
        </p:nvSpPr>
        <p:spPr>
          <a:xfrm>
            <a:off x="7463300" y="5043419"/>
            <a:ext cx="544791" cy="446553"/>
          </a:xfrm>
          <a:prstGeom prst="rect">
            <a:avLst/>
          </a:prstGeom>
          <a:solidFill>
            <a:schemeClr val="bg2">
              <a:lumMod val="90000"/>
            </a:schemeClr>
          </a:solidFill>
          <a:ln w="1270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200" dirty="0"/>
              <a:t>Premise (2.1)</a:t>
            </a:r>
          </a:p>
        </p:txBody>
      </p:sp>
      <p:cxnSp>
        <p:nvCxnSpPr>
          <p:cNvPr id="13" name="Straight Arrow Connector 12"/>
          <p:cNvCxnSpPr>
            <a:cxnSpLocks/>
            <a:stCxn id="11" idx="0"/>
            <a:endCxn id="10" idx="5"/>
          </p:cNvCxnSpPr>
          <p:nvPr/>
        </p:nvCxnSpPr>
        <p:spPr>
          <a:xfrm flipH="1" flipV="1">
            <a:off x="8350842" y="4796245"/>
            <a:ext cx="272396" cy="247175"/>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stCxn id="12" idx="0"/>
            <a:endCxn id="10" idx="3"/>
          </p:cNvCxnSpPr>
          <p:nvPr/>
        </p:nvCxnSpPr>
        <p:spPr>
          <a:xfrm flipV="1">
            <a:off x="7735695" y="4796245"/>
            <a:ext cx="272396" cy="247175"/>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a:stCxn id="10" idx="0"/>
            <a:endCxn id="9" idx="4"/>
          </p:cNvCxnSpPr>
          <p:nvPr/>
        </p:nvCxnSpPr>
        <p:spPr>
          <a:xfrm flipV="1">
            <a:off x="8179466" y="4200525"/>
            <a:ext cx="3898" cy="181982"/>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Right Arrow 9"/>
          <p:cNvSpPr/>
          <p:nvPr/>
        </p:nvSpPr>
        <p:spPr>
          <a:xfrm flipV="1">
            <a:off x="6940087" y="4549176"/>
            <a:ext cx="477078" cy="31805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29746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Argument Mining Subtasks</a:t>
            </a:r>
            <a:br>
              <a:rPr lang="en-US" dirty="0" smtClean="0"/>
            </a:br>
            <a:r>
              <a:rPr lang="en-US" sz="4000" dirty="0" smtClean="0"/>
              <a:t>[</a:t>
            </a:r>
            <a:r>
              <a:rPr lang="en-US" sz="4000" dirty="0" err="1" smtClean="0"/>
              <a:t>Peldszus</a:t>
            </a:r>
            <a:r>
              <a:rPr lang="en-US" sz="4000" dirty="0" smtClean="0"/>
              <a:t> and </a:t>
            </a:r>
            <a:r>
              <a:rPr lang="en-US" sz="4000" dirty="0" err="1" smtClean="0"/>
              <a:t>Stede</a:t>
            </a:r>
            <a:r>
              <a:rPr lang="en-US" sz="4000" dirty="0" smtClean="0"/>
              <a:t>, 2013]</a:t>
            </a:r>
            <a:endParaRPr lang="en-US" sz="4000" dirty="0"/>
          </a:p>
        </p:txBody>
      </p:sp>
      <p:pic>
        <p:nvPicPr>
          <p:cNvPr id="4" name="Content Placeholder 3"/>
          <p:cNvPicPr>
            <a:picLocks noGrp="1" noChangeAspect="1"/>
          </p:cNvPicPr>
          <p:nvPr>
            <p:ph idx="1"/>
          </p:nvPr>
        </p:nvPicPr>
        <p:blipFill>
          <a:blip r:embed="rId2"/>
          <a:stretch>
            <a:fillRect/>
          </a:stretch>
        </p:blipFill>
        <p:spPr>
          <a:xfrm>
            <a:off x="22123" y="1778852"/>
            <a:ext cx="9143999" cy="2217891"/>
          </a:xfrm>
          <a:prstGeom prst="rect">
            <a:avLst/>
          </a:prstGeom>
        </p:spPr>
      </p:pic>
      <p:sp>
        <p:nvSpPr>
          <p:cNvPr id="3" name="Rounded Rectangle 2"/>
          <p:cNvSpPr/>
          <p:nvPr/>
        </p:nvSpPr>
        <p:spPr>
          <a:xfrm>
            <a:off x="101020" y="1788196"/>
            <a:ext cx="8875218" cy="1469353"/>
          </a:xfrm>
          <a:prstGeom prst="roundRect">
            <a:avLst/>
          </a:prstGeom>
          <a:noFill/>
          <a:ln w="508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
        <p:nvSpPr>
          <p:cNvPr id="5" name="TextBox 4"/>
          <p:cNvSpPr txBox="1"/>
          <p:nvPr/>
        </p:nvSpPr>
        <p:spPr>
          <a:xfrm>
            <a:off x="22123" y="4237030"/>
            <a:ext cx="9143998" cy="1938992"/>
          </a:xfrm>
          <a:prstGeom prst="rect">
            <a:avLst/>
          </a:prstGeom>
          <a:noFill/>
        </p:spPr>
        <p:txBody>
          <a:bodyPr wrap="square" rtlCol="0">
            <a:spAutoFit/>
          </a:bodyPr>
          <a:lstStyle/>
          <a:p>
            <a:pPr marL="457200" indent="-457200">
              <a:buFont typeface="Arial"/>
              <a:buChar char="•"/>
            </a:pPr>
            <a:r>
              <a:rPr lang="en-US" sz="2400" dirty="0" smtClean="0"/>
              <a:t>Scope of today’s talk</a:t>
            </a:r>
            <a:endParaRPr lang="en-US" sz="2400" dirty="0"/>
          </a:p>
          <a:p>
            <a:pPr marL="457200" indent="-457200">
              <a:buFont typeface="Arial"/>
              <a:buChar char="•"/>
            </a:pPr>
            <a:r>
              <a:rPr lang="en-US" sz="2400" dirty="0" smtClean="0"/>
              <a:t>Even partial argument mining can support useful applications</a:t>
            </a:r>
          </a:p>
          <a:p>
            <a:pPr marL="914400" lvl="1" indent="-457200">
              <a:buFont typeface="Arial"/>
              <a:buChar char="•"/>
            </a:pPr>
            <a:r>
              <a:rPr lang="en-US" sz="2400" dirty="0" smtClean="0"/>
              <a:t>Mostly non-structural (e.g., </a:t>
            </a:r>
            <a:r>
              <a:rPr lang="en-US" sz="2400" i="1" dirty="0" smtClean="0"/>
              <a:t>no relations, no argument schema</a:t>
            </a:r>
            <a:r>
              <a:rPr lang="en-US" sz="2400" dirty="0" smtClean="0"/>
              <a:t>)</a:t>
            </a:r>
          </a:p>
          <a:p>
            <a:pPr marL="914400" lvl="1" indent="-457200">
              <a:buFont typeface="Arial"/>
              <a:buChar char="•"/>
            </a:pPr>
            <a:r>
              <a:rPr lang="en-US" sz="2400" dirty="0" smtClean="0"/>
              <a:t>Often application-dependent roles (e.g., </a:t>
            </a:r>
            <a:r>
              <a:rPr lang="en-US" sz="2400" i="1" dirty="0" smtClean="0"/>
              <a:t>no</a:t>
            </a:r>
            <a:r>
              <a:rPr lang="en-US" sz="2400" dirty="0" smtClean="0"/>
              <a:t> </a:t>
            </a:r>
            <a:r>
              <a:rPr lang="en-US" sz="2400" i="1" dirty="0" smtClean="0"/>
              <a:t>premises</a:t>
            </a:r>
            <a:r>
              <a:rPr lang="en-US" sz="2400" dirty="0" smtClean="0"/>
              <a:t>)</a:t>
            </a:r>
          </a:p>
          <a:p>
            <a:pPr marL="914400" lvl="1" indent="-457200">
              <a:buFont typeface="Arial"/>
              <a:buChar char="•"/>
            </a:pPr>
            <a:r>
              <a:rPr lang="en-US" sz="2400" dirty="0" smtClean="0"/>
              <a:t>But, </a:t>
            </a:r>
            <a:r>
              <a:rPr lang="en-US" sz="2400" i="1" dirty="0" smtClean="0"/>
              <a:t>real data</a:t>
            </a:r>
            <a:r>
              <a:rPr lang="en-US" sz="2400" dirty="0" smtClean="0"/>
              <a:t>!!</a:t>
            </a:r>
            <a:endParaRPr lang="en-US" sz="2400" dirty="0"/>
          </a:p>
        </p:txBody>
      </p:sp>
      <p:cxnSp>
        <p:nvCxnSpPr>
          <p:cNvPr id="8" name="Straight Arrow Connector 7"/>
          <p:cNvCxnSpPr/>
          <p:nvPr/>
        </p:nvCxnSpPr>
        <p:spPr>
          <a:xfrm flipV="1">
            <a:off x="1705038" y="3324225"/>
            <a:ext cx="1323912" cy="802921"/>
          </a:xfrm>
          <a:prstGeom prst="straightConnector1">
            <a:avLst/>
          </a:prstGeom>
          <a:ln w="47625">
            <a:solidFill>
              <a:srgbClr val="0000FF"/>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433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Argument Mining for Education</a:t>
            </a:r>
            <a:endParaRPr lang="en-US" dirty="0"/>
          </a:p>
        </p:txBody>
      </p:sp>
      <p:sp>
        <p:nvSpPr>
          <p:cNvPr id="3" name="Content Placeholder 2"/>
          <p:cNvSpPr>
            <a:spLocks noGrp="1"/>
          </p:cNvSpPr>
          <p:nvPr>
            <p:ph idx="1"/>
          </p:nvPr>
        </p:nvSpPr>
        <p:spPr>
          <a:xfrm>
            <a:off x="457200" y="1600200"/>
            <a:ext cx="8229600" cy="4614242"/>
          </a:xfrm>
        </p:spPr>
        <p:txBody>
          <a:bodyPr>
            <a:normAutofit/>
          </a:bodyPr>
          <a:lstStyle/>
          <a:p>
            <a:r>
              <a:rPr lang="en-US" dirty="0" smtClean="0"/>
              <a:t>Challenges</a:t>
            </a:r>
            <a:endParaRPr lang="en-US" dirty="0"/>
          </a:p>
          <a:p>
            <a:pPr lvl="1"/>
            <a:r>
              <a:rPr lang="en-US" dirty="0">
                <a:solidFill>
                  <a:srgbClr val="C00000"/>
                </a:solidFill>
              </a:rPr>
              <a:t>N</a:t>
            </a:r>
            <a:r>
              <a:rPr lang="en-US" dirty="0" smtClean="0">
                <a:solidFill>
                  <a:srgbClr val="C00000"/>
                </a:solidFill>
              </a:rPr>
              <a:t>oisy </a:t>
            </a:r>
            <a:r>
              <a:rPr lang="en-US" dirty="0" smtClean="0"/>
              <a:t>data</a:t>
            </a:r>
            <a:r>
              <a:rPr lang="en-US" dirty="0" smtClean="0">
                <a:solidFill>
                  <a:srgbClr val="C00000"/>
                </a:solidFill>
              </a:rPr>
              <a:t> </a:t>
            </a:r>
            <a:r>
              <a:rPr lang="en-US" dirty="0" smtClean="0"/>
              <a:t>(e.g., </a:t>
            </a:r>
            <a:r>
              <a:rPr lang="en-US" dirty="0"/>
              <a:t>adult learners, children)</a:t>
            </a:r>
          </a:p>
          <a:p>
            <a:pPr lvl="1"/>
            <a:r>
              <a:rPr lang="en-US" dirty="0" smtClean="0">
                <a:solidFill>
                  <a:srgbClr val="C00000"/>
                </a:solidFill>
              </a:rPr>
              <a:t>Real-time </a:t>
            </a:r>
            <a:r>
              <a:rPr lang="en-US" dirty="0" smtClean="0"/>
              <a:t>algorithms; </a:t>
            </a:r>
            <a:r>
              <a:rPr lang="en-US" dirty="0" smtClean="0">
                <a:solidFill>
                  <a:srgbClr val="C00000"/>
                </a:solidFill>
              </a:rPr>
              <a:t>robust </a:t>
            </a:r>
            <a:r>
              <a:rPr lang="en-US" dirty="0"/>
              <a:t>at </a:t>
            </a:r>
            <a:r>
              <a:rPr lang="en-US" dirty="0" smtClean="0"/>
              <a:t>scale</a:t>
            </a:r>
          </a:p>
          <a:p>
            <a:pPr lvl="1"/>
            <a:r>
              <a:rPr lang="en-US" dirty="0" smtClean="0">
                <a:solidFill>
                  <a:srgbClr val="C00000"/>
                </a:solidFill>
              </a:rPr>
              <a:t>Meaningful </a:t>
            </a:r>
            <a:r>
              <a:rPr lang="en-US" dirty="0" smtClean="0"/>
              <a:t>features</a:t>
            </a:r>
          </a:p>
          <a:p>
            <a:pPr marL="457200" lvl="1" indent="0">
              <a:buNone/>
            </a:pPr>
            <a:endParaRPr lang="en-US" dirty="0"/>
          </a:p>
          <a:p>
            <a:r>
              <a:rPr lang="en-US" dirty="0"/>
              <a:t>Opportunities</a:t>
            </a:r>
          </a:p>
          <a:p>
            <a:pPr lvl="1"/>
            <a:r>
              <a:rPr lang="en-US" dirty="0" smtClean="0"/>
              <a:t>Human in the loop (e.g., peer review)</a:t>
            </a:r>
          </a:p>
          <a:p>
            <a:pPr lvl="2"/>
            <a:r>
              <a:rPr lang="en-US" dirty="0" smtClean="0"/>
              <a:t>Errors as student reflection opportunities</a:t>
            </a:r>
          </a:p>
        </p:txBody>
      </p:sp>
    </p:spTree>
    <p:extLst>
      <p:ext uri="{BB962C8B-B14F-4D97-AF65-F5344CB8AC3E}">
        <p14:creationId xmlns:p14="http://schemas.microsoft.com/office/powerpoint/2010/main" val="420057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Today’s Talk: </a:t>
            </a:r>
            <a:br>
              <a:rPr lang="en-US" dirty="0" smtClean="0"/>
            </a:br>
            <a:r>
              <a:rPr lang="en-US" dirty="0" smtClean="0"/>
              <a:t>Learning Language</a:t>
            </a:r>
            <a:endParaRPr lang="en-US" dirty="0"/>
          </a:p>
        </p:txBody>
      </p:sp>
      <p:sp>
        <p:nvSpPr>
          <p:cNvPr id="3" name="Content Placeholder 2"/>
          <p:cNvSpPr>
            <a:spLocks noGrp="1"/>
          </p:cNvSpPr>
          <p:nvPr>
            <p:ph idx="1"/>
          </p:nvPr>
        </p:nvSpPr>
        <p:spPr>
          <a:xfrm>
            <a:off x="209550" y="1807590"/>
            <a:ext cx="8734425" cy="4525963"/>
          </a:xfrm>
        </p:spPr>
        <p:txBody>
          <a:bodyPr/>
          <a:lstStyle/>
          <a:p>
            <a:r>
              <a:rPr lang="en-US" dirty="0" smtClean="0"/>
              <a:t>Argumentative Writing / Argument Mining</a:t>
            </a:r>
          </a:p>
          <a:p>
            <a:r>
              <a:rPr lang="en-US" b="1" i="1" dirty="0" smtClean="0"/>
              <a:t>Algorithms for Argument Mining</a:t>
            </a:r>
          </a:p>
          <a:p>
            <a:r>
              <a:rPr lang="en-US" b="1" i="1" dirty="0" smtClean="0"/>
              <a:t>Applications in Automated </a:t>
            </a:r>
            <a:r>
              <a:rPr lang="en-US" b="1" i="1" dirty="0"/>
              <a:t>Writing Assessment</a:t>
            </a:r>
          </a:p>
          <a:p>
            <a:r>
              <a:rPr lang="en-US" dirty="0" smtClean="0"/>
              <a:t>Summary and Current Directions</a:t>
            </a:r>
            <a:endParaRPr lang="en-US" dirty="0"/>
          </a:p>
        </p:txBody>
      </p:sp>
    </p:spTree>
    <p:extLst>
      <p:ext uri="{BB962C8B-B14F-4D97-AF65-F5344CB8AC3E}">
        <p14:creationId xmlns:p14="http://schemas.microsoft.com/office/powerpoint/2010/main" val="4103806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Why Automatic Writing Assessment? </a:t>
            </a:r>
            <a:endParaRPr lang="en-US" sz="3600" dirty="0"/>
          </a:p>
        </p:txBody>
      </p:sp>
      <p:sp>
        <p:nvSpPr>
          <p:cNvPr id="3" name="Content Placeholder 2"/>
          <p:cNvSpPr>
            <a:spLocks noGrp="1"/>
          </p:cNvSpPr>
          <p:nvPr>
            <p:ph sz="quarter" idx="1"/>
          </p:nvPr>
        </p:nvSpPr>
        <p:spPr>
          <a:xfrm>
            <a:off x="0" y="1600200"/>
            <a:ext cx="9144000" cy="4756150"/>
          </a:xfrm>
        </p:spPr>
        <p:txBody>
          <a:bodyPr>
            <a:normAutofit/>
          </a:bodyPr>
          <a:lstStyle/>
          <a:p>
            <a:r>
              <a:rPr lang="en-US" dirty="0" smtClean="0"/>
              <a:t>Essential for</a:t>
            </a:r>
            <a:r>
              <a:rPr lang="en-US" dirty="0"/>
              <a:t> </a:t>
            </a:r>
            <a:r>
              <a:rPr lang="en-US" dirty="0" smtClean="0"/>
              <a:t>Massive Open Online Courses (MOOCs) and</a:t>
            </a:r>
            <a:r>
              <a:rPr lang="en-US" dirty="0"/>
              <a:t> </a:t>
            </a:r>
            <a:r>
              <a:rPr lang="en-US" dirty="0" smtClean="0"/>
              <a:t>tutoring systems</a:t>
            </a:r>
          </a:p>
          <a:p>
            <a:r>
              <a:rPr lang="en-US" dirty="0" smtClean="0"/>
              <a:t>Even in traditional classes, frequent assignments can limit the amount of teacher feedback</a:t>
            </a:r>
            <a:endParaRPr lang="en-US" dirty="0"/>
          </a:p>
        </p:txBody>
      </p:sp>
      <p:sp>
        <p:nvSpPr>
          <p:cNvPr id="5" name="Slide Number Placeholder 4"/>
          <p:cNvSpPr>
            <a:spLocks noGrp="1"/>
          </p:cNvSpPr>
          <p:nvPr>
            <p:ph type="sldNum" sz="quarter" idx="12"/>
          </p:nvPr>
        </p:nvSpPr>
        <p:spPr/>
        <p:txBody>
          <a:bodyPr/>
          <a:lstStyle/>
          <a:p>
            <a:r>
              <a:rPr lang="en-US" dirty="0" smtClean="0"/>
              <a:t>2</a:t>
            </a:r>
            <a:endParaRPr lang="en-US" dirty="0"/>
          </a:p>
        </p:txBody>
      </p:sp>
      <p:pic>
        <p:nvPicPr>
          <p:cNvPr id="7" name="Picture 2" descr="C:\E\PHD\term2\ISP\ITS\201308ct_400_assess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665" y="3823865"/>
            <a:ext cx="4446665" cy="302276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50953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endParaRPr lang="en-US" sz="1400" dirty="0">
              <a:solidFill>
                <a:schemeClr val="tx1"/>
              </a:solidFill>
              <a:latin typeface="Arial" charset="0"/>
            </a:endParaRPr>
          </a:p>
        </p:txBody>
      </p:sp>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endParaRPr lang="en-US" sz="1400" dirty="0">
              <a:solidFill>
                <a:schemeClr val="tx1"/>
              </a:solidFill>
              <a:latin typeface="Arial" charset="0"/>
            </a:endParaRPr>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fld id="{EF7854D7-E723-4BFE-B61C-A7D0AAEDC7DE}" type="slidenum">
              <a:rPr lang="en-US" sz="1400">
                <a:solidFill>
                  <a:schemeClr val="tx2"/>
                </a:solidFill>
                <a:latin typeface="Arial" charset="0"/>
              </a:rPr>
              <a:pPr/>
              <a:t>2</a:t>
            </a:fld>
            <a:endParaRPr lang="en-US" sz="1400">
              <a:solidFill>
                <a:schemeClr val="tx2"/>
              </a:solidFill>
              <a:latin typeface="Arial" charset="0"/>
            </a:endParaRPr>
          </a:p>
        </p:txBody>
      </p:sp>
      <p:sp>
        <p:nvSpPr>
          <p:cNvPr id="4101" name="Rectangle 2"/>
          <p:cNvSpPr>
            <a:spLocks noGrp="1" noChangeArrowheads="1"/>
          </p:cNvSpPr>
          <p:nvPr>
            <p:ph type="title"/>
          </p:nvPr>
        </p:nvSpPr>
        <p:spPr>
          <a:xfrm>
            <a:off x="228600" y="971550"/>
            <a:ext cx="8915400" cy="800100"/>
          </a:xfrm>
        </p:spPr>
        <p:txBody>
          <a:bodyPr>
            <a:normAutofit/>
          </a:bodyPr>
          <a:lstStyle/>
          <a:p>
            <a:pPr eaLnBrk="1" hangingPunct="1"/>
            <a:r>
              <a:rPr lang="en-US" dirty="0" smtClean="0"/>
              <a:t>Natural Language Processing (NLP)</a:t>
            </a:r>
            <a:endParaRPr lang="en-US" dirty="0" smtClean="0">
              <a:solidFill>
                <a:schemeClr val="tx1"/>
              </a:solidFill>
            </a:endParaRPr>
          </a:p>
        </p:txBody>
      </p:sp>
      <p:sp>
        <p:nvSpPr>
          <p:cNvPr id="280579" name="Rectangle 3"/>
          <p:cNvSpPr>
            <a:spLocks noGrp="1" noChangeArrowheads="1"/>
          </p:cNvSpPr>
          <p:nvPr>
            <p:ph type="body" idx="1"/>
          </p:nvPr>
        </p:nvSpPr>
        <p:spPr>
          <a:xfrm>
            <a:off x="76200" y="2209801"/>
            <a:ext cx="8915400" cy="3549253"/>
          </a:xfrm>
        </p:spPr>
        <p:txBody>
          <a:bodyPr>
            <a:normAutofit/>
          </a:bodyPr>
          <a:lstStyle/>
          <a:p>
            <a:pPr eaLnBrk="1" hangingPunct="1"/>
            <a:r>
              <a:rPr lang="en-US" dirty="0"/>
              <a:t>G</a:t>
            </a:r>
            <a:r>
              <a:rPr lang="en-US" dirty="0" smtClean="0"/>
              <a:t>etting computers to perform useful and interesting tasks involving </a:t>
            </a:r>
            <a:r>
              <a:rPr lang="en-US" dirty="0" smtClean="0">
                <a:solidFill>
                  <a:srgbClr val="FF0000"/>
                </a:solidFill>
              </a:rPr>
              <a:t>human languages</a:t>
            </a:r>
            <a:r>
              <a:rPr lang="en-US" dirty="0">
                <a:solidFill>
                  <a:srgbClr val="FF0000"/>
                </a:solidFill>
              </a:rPr>
              <a:t> </a:t>
            </a:r>
            <a:endParaRPr lang="en-US" dirty="0" smtClean="0">
              <a:solidFill>
                <a:srgbClr val="FF0000"/>
              </a:solidFill>
            </a:endParaRPr>
          </a:p>
          <a:p>
            <a:pPr lvl="1"/>
            <a:r>
              <a:rPr lang="en-US" dirty="0" smtClean="0"/>
              <a:t>languages such as English, Spanish, Chinese, etc.</a:t>
            </a:r>
          </a:p>
          <a:p>
            <a:pPr lvl="1"/>
            <a:r>
              <a:rPr lang="en-US" dirty="0" smtClean="0"/>
              <a:t>as opposed to computer languages such as Python</a:t>
            </a:r>
          </a:p>
        </p:txBody>
      </p:sp>
    </p:spTree>
    <p:extLst>
      <p:ext uri="{BB962C8B-B14F-4D97-AF65-F5344CB8AC3E}">
        <p14:creationId xmlns:p14="http://schemas.microsoft.com/office/powerpoint/2010/main" val="9019545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70742"/>
          </a:xfrm>
        </p:spPr>
        <p:txBody>
          <a:bodyPr>
            <a:noAutofit/>
          </a:bodyPr>
          <a:lstStyle/>
          <a:p>
            <a:r>
              <a:rPr lang="en-US" sz="3600" dirty="0" smtClean="0"/>
              <a:t>An  Example Writing Assessment Task:  Response to Text (RTA)</a:t>
            </a:r>
            <a:endParaRPr lang="en-US" sz="3600" dirty="0"/>
          </a:p>
        </p:txBody>
      </p:sp>
      <p:sp>
        <p:nvSpPr>
          <p:cNvPr id="7" name="Content Placeholder 6"/>
          <p:cNvSpPr>
            <a:spLocks noGrp="1"/>
          </p:cNvSpPr>
          <p:nvPr>
            <p:ph sz="quarter" idx="4"/>
          </p:nvPr>
        </p:nvSpPr>
        <p:spPr>
          <a:xfrm>
            <a:off x="-1" y="1556531"/>
            <a:ext cx="5667781" cy="889185"/>
          </a:xfrm>
        </p:spPr>
        <p:txBody>
          <a:bodyPr/>
          <a:lstStyle/>
          <a:p>
            <a:r>
              <a:rPr lang="en-US" i="1" dirty="0" smtClean="0"/>
              <a:t>MVP</a:t>
            </a:r>
            <a:r>
              <a:rPr lang="en-US" dirty="0" smtClean="0"/>
              <a:t>, Time for Kids – informational text </a:t>
            </a:r>
            <a:endParaRPr lang="en-US" dirty="0"/>
          </a:p>
        </p:txBody>
      </p:sp>
      <p:pic>
        <p:nvPicPr>
          <p:cNvPr id="142337" name="Picture 1"/>
          <p:cNvPicPr>
            <a:picLocks noChangeAspect="1" noChangeArrowheads="1"/>
          </p:cNvPicPr>
          <p:nvPr/>
        </p:nvPicPr>
        <p:blipFill>
          <a:blip r:embed="rId3" cstate="print"/>
          <a:srcRect/>
          <a:stretch>
            <a:fillRect/>
          </a:stretch>
        </p:blipFill>
        <p:spPr bwMode="auto">
          <a:xfrm>
            <a:off x="152400" y="2012177"/>
            <a:ext cx="8784350" cy="4693423"/>
          </a:xfrm>
          <a:prstGeom prst="rect">
            <a:avLst/>
          </a:prstGeom>
          <a:noFill/>
          <a:ln w="9525">
            <a:noFill/>
            <a:miter lim="800000"/>
            <a:headEnd/>
            <a:tailEnd/>
          </a:ln>
        </p:spPr>
      </p:pic>
      <p:sp>
        <p:nvSpPr>
          <p:cNvPr id="9" name="Content Placeholder 8"/>
          <p:cNvSpPr>
            <a:spLocks noGrp="1"/>
          </p:cNvSpPr>
          <p:nvPr>
            <p:ph sz="quarter" idx="2"/>
          </p:nvPr>
        </p:nvSpPr>
        <p:spPr>
          <a:xfrm>
            <a:off x="5181600" y="1905000"/>
            <a:ext cx="3962400" cy="4800600"/>
          </a:xfrm>
        </p:spPr>
        <p:txBody>
          <a:bodyPr>
            <a:normAutofit/>
          </a:bodyPr>
          <a:lstStyle/>
          <a:p>
            <a:pPr lvl="1"/>
            <a:endParaRPr lang="en-US" dirty="0" smtClean="0"/>
          </a:p>
          <a:p>
            <a:pPr lvl="1"/>
            <a:endParaRPr lang="en-US" dirty="0"/>
          </a:p>
        </p:txBody>
      </p:sp>
    </p:spTree>
    <p:extLst>
      <p:ext uri="{BB962C8B-B14F-4D97-AF65-F5344CB8AC3E}">
        <p14:creationId xmlns:p14="http://schemas.microsoft.com/office/powerpoint/2010/main" val="835306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Excerpt from the Scoring Rubric</a:t>
            </a:r>
            <a:endParaRPr lang="en-US" dirty="0"/>
          </a:p>
        </p:txBody>
      </p:sp>
      <p:pic>
        <p:nvPicPr>
          <p:cNvPr id="338949" name="Picture 5"/>
          <p:cNvPicPr>
            <a:picLocks noChangeAspect="1" noChangeArrowheads="1"/>
          </p:cNvPicPr>
          <p:nvPr/>
        </p:nvPicPr>
        <p:blipFill>
          <a:blip r:embed="rId2" cstate="print"/>
          <a:srcRect/>
          <a:stretch>
            <a:fillRect/>
          </a:stretch>
        </p:blipFill>
        <p:spPr bwMode="auto">
          <a:xfrm>
            <a:off x="228600" y="2438400"/>
            <a:ext cx="8677275" cy="2965986"/>
          </a:xfrm>
          <a:prstGeom prst="rect">
            <a:avLst/>
          </a:prstGeom>
          <a:noFill/>
          <a:ln w="9525">
            <a:noFill/>
            <a:miter lim="800000"/>
            <a:headEnd/>
            <a:tailEnd/>
          </a:ln>
        </p:spPr>
      </p:pic>
      <p:sp>
        <p:nvSpPr>
          <p:cNvPr id="2" name="Rectangle 1"/>
          <p:cNvSpPr/>
          <p:nvPr/>
        </p:nvSpPr>
        <p:spPr>
          <a:xfrm>
            <a:off x="2133600" y="2438400"/>
            <a:ext cx="1676400" cy="296598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22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198"/>
            <a:ext cx="9144000" cy="830638"/>
          </a:xfrm>
        </p:spPr>
        <p:txBody>
          <a:bodyPr>
            <a:normAutofit fontScale="90000"/>
          </a:bodyPr>
          <a:lstStyle/>
          <a:p>
            <a:r>
              <a:rPr lang="en-US" sz="3600" dirty="0" smtClean="0"/>
              <a:t>Audience Participation:  Evidence Scoring (1 or 4?) </a:t>
            </a:r>
            <a:endParaRPr lang="en-US" sz="3600" dirty="0"/>
          </a:p>
        </p:txBody>
      </p:sp>
      <p:sp>
        <p:nvSpPr>
          <p:cNvPr id="3" name="Content Placeholder 2"/>
          <p:cNvSpPr>
            <a:spLocks noGrp="1"/>
          </p:cNvSpPr>
          <p:nvPr>
            <p:ph idx="1"/>
          </p:nvPr>
        </p:nvSpPr>
        <p:spPr>
          <a:xfrm>
            <a:off x="1" y="834837"/>
            <a:ext cx="9143999" cy="6023164"/>
          </a:xfrm>
        </p:spPr>
        <p:txBody>
          <a:bodyPr>
            <a:noAutofit/>
          </a:bodyPr>
          <a:lstStyle/>
          <a:p>
            <a:pPr marL="0" indent="0">
              <a:buNone/>
            </a:pPr>
            <a:r>
              <a:rPr lang="en-US" sz="1800" b="1" dirty="0" smtClean="0">
                <a:cs typeface="Times New Roman" panose="02020603050405020304" pitchFamily="18" charset="0"/>
              </a:rPr>
              <a:t>Student 1:</a:t>
            </a:r>
            <a:r>
              <a:rPr lang="en-US" sz="1800" dirty="0" smtClean="0">
                <a:cs typeface="Times New Roman" panose="02020603050405020304" pitchFamily="18" charset="0"/>
              </a:rPr>
              <a:t> Yes</a:t>
            </a:r>
            <a:r>
              <a:rPr lang="en-US" sz="1800" dirty="0">
                <a:cs typeface="Times New Roman" panose="02020603050405020304" pitchFamily="18" charset="0"/>
              </a:rPr>
              <a:t>, because even though </a:t>
            </a:r>
            <a:r>
              <a:rPr lang="en-US" sz="1800" dirty="0" err="1">
                <a:cs typeface="Times New Roman" panose="02020603050405020304" pitchFamily="18" charset="0"/>
              </a:rPr>
              <a:t>proverty</a:t>
            </a:r>
            <a:r>
              <a:rPr lang="en-US" sz="1800" dirty="0">
                <a:cs typeface="Times New Roman" panose="02020603050405020304" pitchFamily="18" charset="0"/>
              </a:rPr>
              <a:t> is still going on now it does not mean that it can not be stop. Hannah thinks that </a:t>
            </a:r>
            <a:r>
              <a:rPr lang="en-US" sz="1800" dirty="0" err="1">
                <a:cs typeface="Times New Roman" panose="02020603050405020304" pitchFamily="18" charset="0"/>
              </a:rPr>
              <a:t>proverty</a:t>
            </a:r>
            <a:r>
              <a:rPr lang="en-US" sz="1800" dirty="0">
                <a:cs typeface="Times New Roman" panose="02020603050405020304" pitchFamily="18" charset="0"/>
              </a:rPr>
              <a:t> will end by 2015  but you never know. The world is going to increase more stores and schools. But if everyone really tries to end </a:t>
            </a:r>
            <a:r>
              <a:rPr lang="en-US" sz="1800" dirty="0" err="1">
                <a:cs typeface="Times New Roman" panose="02020603050405020304" pitchFamily="18" charset="0"/>
              </a:rPr>
              <a:t>proverty</a:t>
            </a:r>
            <a:r>
              <a:rPr lang="en-US" sz="1800" dirty="0">
                <a:cs typeface="Times New Roman" panose="02020603050405020304" pitchFamily="18" charset="0"/>
              </a:rPr>
              <a:t> I believe it can be done. Maybe starting with recycling and taking shorter showers, but no really short that you don't get clean. Then maybe if we make more money or earn it we can donate it to any charity in the world. </a:t>
            </a:r>
            <a:r>
              <a:rPr lang="en-US" sz="1800" dirty="0" err="1">
                <a:cs typeface="Times New Roman" panose="02020603050405020304" pitchFamily="18" charset="0"/>
              </a:rPr>
              <a:t>Proverty</a:t>
            </a:r>
            <a:r>
              <a:rPr lang="en-US" sz="1800" dirty="0">
                <a:cs typeface="Times New Roman" panose="02020603050405020304" pitchFamily="18" charset="0"/>
              </a:rPr>
              <a:t> is not on in Africa, it's </a:t>
            </a:r>
            <a:r>
              <a:rPr lang="en-US" sz="1800" dirty="0" err="1">
                <a:cs typeface="Times New Roman" panose="02020603050405020304" pitchFamily="18" charset="0"/>
              </a:rPr>
              <a:t>practiclly</a:t>
            </a:r>
            <a:r>
              <a:rPr lang="en-US" sz="1800" dirty="0">
                <a:cs typeface="Times New Roman" panose="02020603050405020304" pitchFamily="18" charset="0"/>
              </a:rPr>
              <a:t> every where! Even though Africa got better it didn't end </a:t>
            </a:r>
            <a:r>
              <a:rPr lang="en-US" sz="1800" dirty="0" err="1">
                <a:cs typeface="Times New Roman" panose="02020603050405020304" pitchFamily="18" charset="0"/>
              </a:rPr>
              <a:t>proverty</a:t>
            </a:r>
            <a:r>
              <a:rPr lang="en-US" sz="1800" dirty="0">
                <a:cs typeface="Times New Roman" panose="02020603050405020304" pitchFamily="18" charset="0"/>
              </a:rPr>
              <a:t>. Maybe they should make a law or something that says and declare that </a:t>
            </a:r>
            <a:r>
              <a:rPr lang="en-US" sz="1800" dirty="0" err="1">
                <a:cs typeface="Times New Roman" panose="02020603050405020304" pitchFamily="18" charset="0"/>
              </a:rPr>
              <a:t>proverty</a:t>
            </a:r>
            <a:r>
              <a:rPr lang="en-US" sz="1800" dirty="0">
                <a:cs typeface="Times New Roman" panose="02020603050405020304" pitchFamily="18" charset="0"/>
              </a:rPr>
              <a:t> needs to need. There's no </a:t>
            </a:r>
            <a:r>
              <a:rPr lang="en-US" sz="1800" dirty="0" err="1">
                <a:cs typeface="Times New Roman" panose="02020603050405020304" pitchFamily="18" charset="0"/>
              </a:rPr>
              <a:t>specic</a:t>
            </a:r>
            <a:r>
              <a:rPr lang="en-US" sz="1800" dirty="0">
                <a:cs typeface="Times New Roman" panose="02020603050405020304" pitchFamily="18" charset="0"/>
              </a:rPr>
              <a:t> date when it will end but it will. When it does I am going to be so proud, </a:t>
            </a:r>
            <a:r>
              <a:rPr lang="en-US" sz="1800" dirty="0" err="1">
                <a:cs typeface="Times New Roman" panose="02020603050405020304" pitchFamily="18" charset="0"/>
              </a:rPr>
              <a:t>wheather</a:t>
            </a:r>
            <a:r>
              <a:rPr lang="en-US" sz="1800" dirty="0">
                <a:cs typeface="Times New Roman" panose="02020603050405020304" pitchFamily="18" charset="0"/>
              </a:rPr>
              <a:t> I'm alive or not</a:t>
            </a:r>
            <a:r>
              <a:rPr lang="en-US" sz="1800" dirty="0" smtClean="0">
                <a:ln>
                  <a:solidFill>
                    <a:schemeClr val="tx1"/>
                  </a:solidFill>
                </a:ln>
              </a:rPr>
              <a:t>.</a:t>
            </a:r>
          </a:p>
          <a:p>
            <a:pPr marL="0" indent="0">
              <a:buNone/>
            </a:pPr>
            <a:endParaRPr lang="en-US" sz="1800" dirty="0" smtClean="0">
              <a:ln>
                <a:solidFill>
                  <a:schemeClr val="tx1"/>
                </a:solidFill>
              </a:ln>
            </a:endParaRPr>
          </a:p>
          <a:p>
            <a:pPr marL="0" indent="0">
              <a:buNone/>
            </a:pPr>
            <a:r>
              <a:rPr lang="en-US" sz="1800" b="1" dirty="0" smtClean="0"/>
              <a:t>Student 2</a:t>
            </a:r>
            <a:r>
              <a:rPr lang="en-US" sz="1800" dirty="0" smtClean="0"/>
              <a:t>: I </a:t>
            </a:r>
            <a:r>
              <a:rPr lang="en-US" sz="1800" dirty="0"/>
              <a:t>was convinced that  winning the fight of poverty is achievable  in our lifetime. Many people couldn't afford medicine or bed nets to be treated for malaria . Many children had died from this </a:t>
            </a:r>
            <a:r>
              <a:rPr lang="en-US" sz="1800" dirty="0" err="1"/>
              <a:t>dieseuse</a:t>
            </a:r>
            <a:r>
              <a:rPr lang="en-US" sz="1800" dirty="0"/>
              <a:t> even though it could be treated easily. But now, bed nets are used in every sleeping site . And the medicine is free of charge. Another example is that the  farmers' crops are dying   because   they could not afford the </a:t>
            </a:r>
            <a:r>
              <a:rPr lang="en-US" sz="1800" dirty="0" err="1"/>
              <a:t>nessacary</a:t>
            </a:r>
            <a:r>
              <a:rPr lang="en-US" sz="1800" dirty="0"/>
              <a:t> fertilizer and irrigation . But they are now, making </a:t>
            </a:r>
            <a:r>
              <a:rPr lang="en-US" sz="1800" dirty="0" err="1"/>
              <a:t>progess</a:t>
            </a:r>
            <a:r>
              <a:rPr lang="en-US" sz="1800" dirty="0"/>
              <a:t>. Farmers now have fertilizer and water  to give to the crops. Also with  seeds and the proper tools . Third, kids in </a:t>
            </a:r>
            <a:r>
              <a:rPr lang="en-US" sz="1800" dirty="0" err="1"/>
              <a:t>Sauri</a:t>
            </a:r>
            <a:r>
              <a:rPr lang="en-US" sz="1800" dirty="0"/>
              <a:t> were not well educated. Many families couldn't afford school . Even at school there was no lunch . Students were exhausted from each day of school. Now, school is free . Children excited to learn now can and they do have midday meals . Finally, </a:t>
            </a:r>
            <a:r>
              <a:rPr lang="en-US" sz="1800" dirty="0" err="1"/>
              <a:t>Sauri</a:t>
            </a:r>
            <a:r>
              <a:rPr lang="en-US" sz="1800" dirty="0"/>
              <a:t> is making great progress. If they keep it up that city will no longer be in poverty. Then the Millennium Village project can move on to help other countries in need</a:t>
            </a:r>
            <a:r>
              <a:rPr lang="en-US" sz="1800" dirty="0" smtClean="0"/>
              <a:t>.</a:t>
            </a:r>
            <a:endParaRPr lang="en-US" sz="1800" dirty="0"/>
          </a:p>
          <a:p>
            <a:pPr marL="0" indent="0">
              <a:buNone/>
            </a:pPr>
            <a:endParaRPr lang="en-US" sz="1600" dirty="0"/>
          </a:p>
        </p:txBody>
      </p:sp>
    </p:spTree>
    <p:extLst>
      <p:ext uri="{BB962C8B-B14F-4D97-AF65-F5344CB8AC3E}">
        <p14:creationId xmlns:p14="http://schemas.microsoft.com/office/powerpoint/2010/main" val="292123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198"/>
            <a:ext cx="9144000" cy="830638"/>
          </a:xfrm>
        </p:spPr>
        <p:txBody>
          <a:bodyPr>
            <a:normAutofit fontScale="90000"/>
          </a:bodyPr>
          <a:lstStyle/>
          <a:p>
            <a:r>
              <a:rPr lang="en-US" dirty="0" smtClean="0"/>
              <a:t>Automatic Scoring via Argument Mining</a:t>
            </a:r>
            <a:endParaRPr lang="en-US" dirty="0"/>
          </a:p>
        </p:txBody>
      </p:sp>
      <p:sp>
        <p:nvSpPr>
          <p:cNvPr id="3" name="Content Placeholder 2"/>
          <p:cNvSpPr>
            <a:spLocks noGrp="1"/>
          </p:cNvSpPr>
          <p:nvPr>
            <p:ph idx="1"/>
          </p:nvPr>
        </p:nvSpPr>
        <p:spPr>
          <a:xfrm>
            <a:off x="1" y="834837"/>
            <a:ext cx="9143999" cy="6023164"/>
          </a:xfrm>
        </p:spPr>
        <p:txBody>
          <a:bodyPr>
            <a:noAutofit/>
          </a:bodyPr>
          <a:lstStyle/>
          <a:p>
            <a:pPr marL="0" indent="0">
              <a:buNone/>
            </a:pPr>
            <a:r>
              <a:rPr lang="en-US" sz="1800" b="1" dirty="0" smtClean="0">
                <a:cs typeface="Times New Roman" panose="02020603050405020304" pitchFamily="18" charset="0"/>
              </a:rPr>
              <a:t>Student 1:</a:t>
            </a:r>
            <a:r>
              <a:rPr lang="en-US" sz="1800" dirty="0" smtClean="0">
                <a:cs typeface="Times New Roman" panose="02020603050405020304" pitchFamily="18" charset="0"/>
              </a:rPr>
              <a:t> Yes</a:t>
            </a:r>
            <a:r>
              <a:rPr lang="en-US" sz="1800" dirty="0">
                <a:cs typeface="Times New Roman" panose="02020603050405020304" pitchFamily="18" charset="0"/>
              </a:rPr>
              <a:t>, because even though </a:t>
            </a:r>
            <a:r>
              <a:rPr lang="en-US" sz="1800" dirty="0" err="1">
                <a:cs typeface="Times New Roman" panose="02020603050405020304" pitchFamily="18" charset="0"/>
              </a:rPr>
              <a:t>proverty</a:t>
            </a:r>
            <a:r>
              <a:rPr lang="en-US" sz="1800" dirty="0">
                <a:cs typeface="Times New Roman" panose="02020603050405020304" pitchFamily="18" charset="0"/>
              </a:rPr>
              <a:t> is still going on now it does not mean that it can not be stop. Hannah thinks that </a:t>
            </a:r>
            <a:r>
              <a:rPr lang="en-US" sz="1800" dirty="0" err="1">
                <a:solidFill>
                  <a:srgbClr val="FF0000"/>
                </a:solidFill>
                <a:cs typeface="Times New Roman" panose="02020603050405020304" pitchFamily="18" charset="0"/>
              </a:rPr>
              <a:t>proverty</a:t>
            </a:r>
            <a:r>
              <a:rPr lang="en-US" sz="1800" dirty="0">
                <a:solidFill>
                  <a:srgbClr val="FF0000"/>
                </a:solidFill>
                <a:cs typeface="Times New Roman" panose="02020603050405020304" pitchFamily="18" charset="0"/>
              </a:rPr>
              <a:t> will end by 2015</a:t>
            </a:r>
            <a:r>
              <a:rPr lang="en-US" sz="1800" dirty="0">
                <a:cs typeface="Times New Roman" panose="02020603050405020304" pitchFamily="18" charset="0"/>
              </a:rPr>
              <a:t>  but you never know. The world is going to increase more stores and schools. But if everyone really tries to end </a:t>
            </a:r>
            <a:r>
              <a:rPr lang="en-US" sz="1800" dirty="0" err="1">
                <a:cs typeface="Times New Roman" panose="02020603050405020304" pitchFamily="18" charset="0"/>
              </a:rPr>
              <a:t>proverty</a:t>
            </a:r>
            <a:r>
              <a:rPr lang="en-US" sz="1800" dirty="0">
                <a:cs typeface="Times New Roman" panose="02020603050405020304" pitchFamily="18" charset="0"/>
              </a:rPr>
              <a:t> I believe it can be done. Maybe starting with recycling and taking shorter showers, but no really short that you don't get clean. Then maybe if we make more money or earn it we can donate it to any charity in the world. </a:t>
            </a:r>
            <a:r>
              <a:rPr lang="en-US" sz="1800" dirty="0" err="1">
                <a:cs typeface="Times New Roman" panose="02020603050405020304" pitchFamily="18" charset="0"/>
              </a:rPr>
              <a:t>Proverty</a:t>
            </a:r>
            <a:r>
              <a:rPr lang="en-US" sz="1800" dirty="0">
                <a:cs typeface="Times New Roman" panose="02020603050405020304" pitchFamily="18" charset="0"/>
              </a:rPr>
              <a:t> is not on in Africa, it's </a:t>
            </a:r>
            <a:r>
              <a:rPr lang="en-US" sz="1800" dirty="0" err="1">
                <a:cs typeface="Times New Roman" panose="02020603050405020304" pitchFamily="18" charset="0"/>
              </a:rPr>
              <a:t>practiclly</a:t>
            </a:r>
            <a:r>
              <a:rPr lang="en-US" sz="1800" dirty="0">
                <a:cs typeface="Times New Roman" panose="02020603050405020304" pitchFamily="18" charset="0"/>
              </a:rPr>
              <a:t> every where! Even though Africa got better it didn't end </a:t>
            </a:r>
            <a:r>
              <a:rPr lang="en-US" sz="1800" dirty="0" err="1">
                <a:cs typeface="Times New Roman" panose="02020603050405020304" pitchFamily="18" charset="0"/>
              </a:rPr>
              <a:t>proverty</a:t>
            </a:r>
            <a:r>
              <a:rPr lang="en-US" sz="1800" dirty="0">
                <a:cs typeface="Times New Roman" panose="02020603050405020304" pitchFamily="18" charset="0"/>
              </a:rPr>
              <a:t>. Maybe they should make a law or something that says and declare that </a:t>
            </a:r>
            <a:r>
              <a:rPr lang="en-US" sz="1800" dirty="0" err="1">
                <a:cs typeface="Times New Roman" panose="02020603050405020304" pitchFamily="18" charset="0"/>
              </a:rPr>
              <a:t>proverty</a:t>
            </a:r>
            <a:r>
              <a:rPr lang="en-US" sz="1800" dirty="0">
                <a:cs typeface="Times New Roman" panose="02020603050405020304" pitchFamily="18" charset="0"/>
              </a:rPr>
              <a:t> needs to need. There's no </a:t>
            </a:r>
            <a:r>
              <a:rPr lang="en-US" sz="1800" dirty="0" err="1">
                <a:cs typeface="Times New Roman" panose="02020603050405020304" pitchFamily="18" charset="0"/>
              </a:rPr>
              <a:t>specic</a:t>
            </a:r>
            <a:r>
              <a:rPr lang="en-US" sz="1800" dirty="0">
                <a:cs typeface="Times New Roman" panose="02020603050405020304" pitchFamily="18" charset="0"/>
              </a:rPr>
              <a:t> date when it will end but it will. When it does I am going to be so proud, </a:t>
            </a:r>
            <a:r>
              <a:rPr lang="en-US" sz="1800" dirty="0" err="1">
                <a:cs typeface="Times New Roman" panose="02020603050405020304" pitchFamily="18" charset="0"/>
              </a:rPr>
              <a:t>wheather</a:t>
            </a:r>
            <a:r>
              <a:rPr lang="en-US" sz="1800" dirty="0">
                <a:cs typeface="Times New Roman" panose="02020603050405020304" pitchFamily="18" charset="0"/>
              </a:rPr>
              <a:t> I'm alive or not</a:t>
            </a:r>
            <a:r>
              <a:rPr lang="en-US" sz="1800" dirty="0" smtClean="0">
                <a:ln>
                  <a:solidFill>
                    <a:schemeClr val="tx1"/>
                  </a:solidFill>
                </a:ln>
              </a:rPr>
              <a:t>. </a:t>
            </a:r>
            <a:r>
              <a:rPr lang="en-US" sz="1800" b="1" dirty="0">
                <a:solidFill>
                  <a:srgbClr val="0000FF"/>
                </a:solidFill>
              </a:rPr>
              <a:t>(SCORE</a:t>
            </a:r>
            <a:r>
              <a:rPr lang="en-US" sz="1800" b="1" dirty="0" smtClean="0">
                <a:solidFill>
                  <a:srgbClr val="0000FF"/>
                </a:solidFill>
              </a:rPr>
              <a:t>=1)</a:t>
            </a:r>
            <a:endParaRPr lang="en-US" sz="1800" b="1" dirty="0">
              <a:solidFill>
                <a:srgbClr val="0000FF"/>
              </a:solidFill>
            </a:endParaRPr>
          </a:p>
          <a:p>
            <a:pPr marL="0" indent="0">
              <a:buNone/>
            </a:pPr>
            <a:endParaRPr lang="en-US" sz="1800" dirty="0" smtClean="0">
              <a:ln>
                <a:solidFill>
                  <a:schemeClr val="tx1"/>
                </a:solidFill>
              </a:ln>
            </a:endParaRPr>
          </a:p>
          <a:p>
            <a:pPr marL="0" indent="0">
              <a:buNone/>
            </a:pPr>
            <a:r>
              <a:rPr lang="en-US" sz="1800" b="1" dirty="0" smtClean="0"/>
              <a:t>Student 2</a:t>
            </a:r>
            <a:r>
              <a:rPr lang="en-US" sz="1800" dirty="0" smtClean="0"/>
              <a:t>: I </a:t>
            </a:r>
            <a:r>
              <a:rPr lang="en-US" sz="1800" dirty="0"/>
              <a:t>was convinced that  </a:t>
            </a:r>
            <a:r>
              <a:rPr lang="en-US" sz="1800" dirty="0">
                <a:solidFill>
                  <a:srgbClr val="FF0000"/>
                </a:solidFill>
              </a:rPr>
              <a:t>winning the fight of poverty is achievable  in our lifetime</a:t>
            </a:r>
            <a:r>
              <a:rPr lang="en-US" sz="1800" dirty="0"/>
              <a:t>. Many people </a:t>
            </a:r>
            <a:r>
              <a:rPr lang="en-US" sz="1800" dirty="0">
                <a:solidFill>
                  <a:srgbClr val="FF0000"/>
                </a:solidFill>
              </a:rPr>
              <a:t>couldn't afford medicine</a:t>
            </a:r>
            <a:r>
              <a:rPr lang="en-US" sz="1800" dirty="0"/>
              <a:t> or </a:t>
            </a:r>
            <a:r>
              <a:rPr lang="en-US" sz="1800" dirty="0">
                <a:solidFill>
                  <a:srgbClr val="FF0000"/>
                </a:solidFill>
              </a:rPr>
              <a:t>bed nets to be treated for malaria</a:t>
            </a:r>
            <a:r>
              <a:rPr lang="en-US" sz="1800" dirty="0"/>
              <a:t> . Many children had died from this </a:t>
            </a:r>
            <a:r>
              <a:rPr lang="en-US" sz="1800" dirty="0" err="1"/>
              <a:t>dieseuse</a:t>
            </a:r>
            <a:r>
              <a:rPr lang="en-US" sz="1800" dirty="0"/>
              <a:t> even though it could be treated easily. But </a:t>
            </a:r>
            <a:r>
              <a:rPr lang="en-US" sz="1800" dirty="0">
                <a:solidFill>
                  <a:srgbClr val="FF0000"/>
                </a:solidFill>
              </a:rPr>
              <a:t>now, bed nets are used in every sleeping site</a:t>
            </a:r>
            <a:r>
              <a:rPr lang="en-US" sz="1800" dirty="0"/>
              <a:t> . And the </a:t>
            </a:r>
            <a:r>
              <a:rPr lang="en-US" sz="1800" dirty="0">
                <a:solidFill>
                  <a:srgbClr val="FF0000"/>
                </a:solidFill>
              </a:rPr>
              <a:t>medicine is free of charge</a:t>
            </a:r>
            <a:r>
              <a:rPr lang="en-US" sz="1800" dirty="0"/>
              <a:t>. Another example is that the  </a:t>
            </a:r>
            <a:r>
              <a:rPr lang="en-US" sz="1800" dirty="0">
                <a:solidFill>
                  <a:srgbClr val="FF0000"/>
                </a:solidFill>
              </a:rPr>
              <a:t>farmers' crops are dying</a:t>
            </a:r>
            <a:r>
              <a:rPr lang="en-US" sz="1800" dirty="0"/>
              <a:t>   because   they </a:t>
            </a:r>
            <a:r>
              <a:rPr lang="en-US" sz="1800" dirty="0">
                <a:solidFill>
                  <a:srgbClr val="FF0000"/>
                </a:solidFill>
              </a:rPr>
              <a:t>could not afford the </a:t>
            </a:r>
            <a:r>
              <a:rPr lang="en-US" sz="1800" dirty="0" err="1">
                <a:solidFill>
                  <a:srgbClr val="FF0000"/>
                </a:solidFill>
              </a:rPr>
              <a:t>nessacary</a:t>
            </a:r>
            <a:r>
              <a:rPr lang="en-US" sz="1800" dirty="0">
                <a:solidFill>
                  <a:srgbClr val="FF0000"/>
                </a:solidFill>
              </a:rPr>
              <a:t> fertilizer and irrigation </a:t>
            </a:r>
            <a:r>
              <a:rPr lang="en-US" sz="1800" dirty="0"/>
              <a:t>. But they are now, making </a:t>
            </a:r>
            <a:r>
              <a:rPr lang="en-US" sz="1800" dirty="0" err="1"/>
              <a:t>progess</a:t>
            </a:r>
            <a:r>
              <a:rPr lang="en-US" sz="1800" dirty="0"/>
              <a:t>. Farmers </a:t>
            </a:r>
            <a:r>
              <a:rPr lang="en-US" sz="1800" dirty="0">
                <a:solidFill>
                  <a:srgbClr val="FF0000"/>
                </a:solidFill>
              </a:rPr>
              <a:t>now have fertilizer and water</a:t>
            </a:r>
            <a:r>
              <a:rPr lang="en-US" sz="1800" dirty="0"/>
              <a:t>  to give to the crops. Also with  </a:t>
            </a:r>
            <a:r>
              <a:rPr lang="en-US" sz="1800" dirty="0">
                <a:solidFill>
                  <a:srgbClr val="FF0000"/>
                </a:solidFill>
              </a:rPr>
              <a:t>seeds and the proper tools</a:t>
            </a:r>
            <a:r>
              <a:rPr lang="en-US" sz="1800" dirty="0"/>
              <a:t> . Third, kids in </a:t>
            </a:r>
            <a:r>
              <a:rPr lang="en-US" sz="1800" dirty="0" err="1"/>
              <a:t>Sauri</a:t>
            </a:r>
            <a:r>
              <a:rPr lang="en-US" sz="1800" dirty="0"/>
              <a:t> were not well educated. Many families </a:t>
            </a:r>
            <a:r>
              <a:rPr lang="en-US" sz="1800" dirty="0">
                <a:solidFill>
                  <a:srgbClr val="FF0000"/>
                </a:solidFill>
              </a:rPr>
              <a:t>couldn't afford school </a:t>
            </a:r>
            <a:r>
              <a:rPr lang="en-US" sz="1800" dirty="0"/>
              <a:t>. Even at school there </a:t>
            </a:r>
            <a:r>
              <a:rPr lang="en-US" sz="1800" dirty="0">
                <a:solidFill>
                  <a:srgbClr val="FF0000"/>
                </a:solidFill>
              </a:rPr>
              <a:t>was no lunch</a:t>
            </a:r>
            <a:r>
              <a:rPr lang="en-US" sz="1800" dirty="0"/>
              <a:t> . Students were exhausted from each day of school. </a:t>
            </a:r>
            <a:r>
              <a:rPr lang="en-US" sz="1800" dirty="0">
                <a:solidFill>
                  <a:srgbClr val="FF0000"/>
                </a:solidFill>
              </a:rPr>
              <a:t>Now, school is free</a:t>
            </a:r>
            <a:r>
              <a:rPr lang="en-US" sz="1800" dirty="0"/>
              <a:t> . Children excited to learn now can and </a:t>
            </a:r>
            <a:r>
              <a:rPr lang="en-US" sz="1800" dirty="0">
                <a:solidFill>
                  <a:srgbClr val="FF0000"/>
                </a:solidFill>
              </a:rPr>
              <a:t>they do have midday meals </a:t>
            </a:r>
            <a:r>
              <a:rPr lang="en-US" sz="1800" dirty="0"/>
              <a:t>. Finally, </a:t>
            </a:r>
            <a:r>
              <a:rPr lang="en-US" sz="1800" dirty="0" err="1"/>
              <a:t>Sauri</a:t>
            </a:r>
            <a:r>
              <a:rPr lang="en-US" sz="1800" dirty="0"/>
              <a:t> is making great progress. If they keep it up that city will no longer be in poverty. Then the Millennium Village project can move on to help other countries in need</a:t>
            </a:r>
            <a:r>
              <a:rPr lang="en-US" sz="1800" dirty="0" smtClean="0"/>
              <a:t>. </a:t>
            </a:r>
            <a:r>
              <a:rPr lang="en-US" sz="1800" b="1" dirty="0" smtClean="0">
                <a:solidFill>
                  <a:srgbClr val="0000FF"/>
                </a:solidFill>
              </a:rPr>
              <a:t>(SCORE=4)</a:t>
            </a:r>
            <a:endParaRPr lang="en-US" sz="1800" b="1" dirty="0">
              <a:solidFill>
                <a:srgbClr val="0000FF"/>
              </a:solidFill>
            </a:endParaRPr>
          </a:p>
          <a:p>
            <a:pPr marL="0" indent="0">
              <a:buNone/>
            </a:pPr>
            <a:endParaRPr lang="en-US" sz="1600" dirty="0"/>
          </a:p>
        </p:txBody>
      </p:sp>
    </p:spTree>
    <p:extLst>
      <p:ext uri="{BB962C8B-B14F-4D97-AF65-F5344CB8AC3E}">
        <p14:creationId xmlns:p14="http://schemas.microsoft.com/office/powerpoint/2010/main" val="107434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a:t>Automatic Scoring of an Analytical </a:t>
            </a:r>
            <a:br>
              <a:rPr lang="en-US" dirty="0"/>
            </a:br>
            <a:r>
              <a:rPr lang="en-US" dirty="0"/>
              <a:t>Response-To-Text Assessment (RTA)</a:t>
            </a:r>
            <a:br>
              <a:rPr lang="en-US" dirty="0"/>
            </a:br>
            <a:r>
              <a:rPr lang="en-US" sz="2800" dirty="0"/>
              <a:t>[</a:t>
            </a:r>
            <a:r>
              <a:rPr lang="en-US" sz="2800" dirty="0" err="1"/>
              <a:t>Rahimi</a:t>
            </a:r>
            <a:r>
              <a:rPr lang="en-US" sz="2800" dirty="0"/>
              <a:t>, Litman, </a:t>
            </a:r>
            <a:r>
              <a:rPr lang="en-US" sz="2800" dirty="0" err="1"/>
              <a:t>Correnti</a:t>
            </a:r>
            <a:r>
              <a:rPr lang="en-US" sz="2800" dirty="0"/>
              <a:t>, </a:t>
            </a:r>
            <a:r>
              <a:rPr lang="en-US" sz="2800" dirty="0" smtClean="0"/>
              <a:t>Wang &amp; Matsumura, 2017]</a:t>
            </a:r>
            <a:endParaRPr lang="en-US" sz="2800" dirty="0"/>
          </a:p>
        </p:txBody>
      </p:sp>
      <p:sp>
        <p:nvSpPr>
          <p:cNvPr id="3" name="Content Placeholder 2"/>
          <p:cNvSpPr>
            <a:spLocks noGrp="1"/>
          </p:cNvSpPr>
          <p:nvPr>
            <p:ph idx="1"/>
          </p:nvPr>
        </p:nvSpPr>
        <p:spPr>
          <a:xfrm>
            <a:off x="0" y="2010718"/>
            <a:ext cx="9144000" cy="4847282"/>
          </a:xfrm>
        </p:spPr>
        <p:txBody>
          <a:bodyPr>
            <a:normAutofit fontScale="85000" lnSpcReduction="20000"/>
          </a:bodyPr>
          <a:lstStyle/>
          <a:p>
            <a:r>
              <a:rPr lang="en-US" sz="3500" dirty="0" smtClean="0"/>
              <a:t>Initial </a:t>
            </a:r>
            <a:r>
              <a:rPr lang="en-US" sz="3500" dirty="0"/>
              <a:t>work	</a:t>
            </a:r>
          </a:p>
          <a:p>
            <a:pPr lvl="1"/>
            <a:r>
              <a:rPr lang="en-US" sz="3000" dirty="0"/>
              <a:t>writing assessment via </a:t>
            </a:r>
            <a:r>
              <a:rPr lang="en-US" sz="3000" dirty="0">
                <a:solidFill>
                  <a:srgbClr val="0000FF"/>
                </a:solidFill>
              </a:rPr>
              <a:t>meaningful features </a:t>
            </a:r>
            <a:r>
              <a:rPr lang="en-US" sz="3000" dirty="0"/>
              <a:t>that operationalize the </a:t>
            </a:r>
            <a:r>
              <a:rPr lang="en-US" sz="3000" b="1" i="1" dirty="0"/>
              <a:t>Evidence</a:t>
            </a:r>
            <a:r>
              <a:rPr lang="en-US" sz="3000" b="1" dirty="0"/>
              <a:t> </a:t>
            </a:r>
            <a:r>
              <a:rPr lang="en-US" sz="3000" dirty="0" smtClean="0"/>
              <a:t>and</a:t>
            </a:r>
            <a:r>
              <a:rPr lang="en-US" sz="3000" b="1" dirty="0" smtClean="0"/>
              <a:t> </a:t>
            </a:r>
            <a:r>
              <a:rPr lang="en-US" sz="3000" b="1" i="1" dirty="0" smtClean="0"/>
              <a:t>Organization</a:t>
            </a:r>
            <a:r>
              <a:rPr lang="en-US" sz="3000" b="1" dirty="0" smtClean="0"/>
              <a:t> </a:t>
            </a:r>
            <a:r>
              <a:rPr lang="en-US" sz="3000" dirty="0" smtClean="0"/>
              <a:t>rubrics </a:t>
            </a:r>
            <a:r>
              <a:rPr lang="en-US" sz="3000" dirty="0"/>
              <a:t>of RTA</a:t>
            </a:r>
          </a:p>
          <a:p>
            <a:pPr lvl="1"/>
            <a:endParaRPr lang="en-US" sz="3000" dirty="0"/>
          </a:p>
          <a:p>
            <a:r>
              <a:rPr lang="en-US" sz="3500" dirty="0" smtClean="0"/>
              <a:t>Current work</a:t>
            </a:r>
          </a:p>
          <a:p>
            <a:pPr lvl="1"/>
            <a:r>
              <a:rPr lang="en-US" sz="3000" dirty="0" smtClean="0"/>
              <a:t>informative feedback for students and teachers</a:t>
            </a:r>
          </a:p>
          <a:p>
            <a:pPr lvl="1"/>
            <a:r>
              <a:rPr lang="en-US" sz="3000" dirty="0"/>
              <a:t>l</a:t>
            </a:r>
            <a:r>
              <a:rPr lang="en-US" sz="3000" dirty="0" smtClean="0"/>
              <a:t>arge-scale research on the impact of instruction and policies</a:t>
            </a:r>
          </a:p>
          <a:p>
            <a:pPr lvl="1"/>
            <a:endParaRPr lang="en-US" dirty="0" smtClean="0"/>
          </a:p>
          <a:p>
            <a:r>
              <a:rPr lang="en-US" sz="3500" dirty="0" smtClean="0">
                <a:solidFill>
                  <a:srgbClr val="0000FF"/>
                </a:solidFill>
              </a:rPr>
              <a:t>Argument mining subtasks</a:t>
            </a:r>
          </a:p>
          <a:p>
            <a:pPr lvl="1"/>
            <a:r>
              <a:rPr lang="en-US" sz="3000" b="1" dirty="0">
                <a:solidFill>
                  <a:srgbClr val="0000FF"/>
                </a:solidFill>
              </a:rPr>
              <a:t>s</a:t>
            </a:r>
            <a:r>
              <a:rPr lang="en-US" sz="3000" b="1" dirty="0" smtClean="0">
                <a:solidFill>
                  <a:srgbClr val="0000FF"/>
                </a:solidFill>
              </a:rPr>
              <a:t>egmentation</a:t>
            </a:r>
            <a:r>
              <a:rPr lang="en-US" sz="3000" dirty="0" smtClean="0">
                <a:solidFill>
                  <a:srgbClr val="0000FF"/>
                </a:solidFill>
              </a:rPr>
              <a:t>: spans of text</a:t>
            </a:r>
          </a:p>
          <a:p>
            <a:pPr lvl="1"/>
            <a:r>
              <a:rPr lang="en-US" sz="3000" b="1" dirty="0" smtClean="0">
                <a:solidFill>
                  <a:srgbClr val="0000FF"/>
                </a:solidFill>
              </a:rPr>
              <a:t>segment classification</a:t>
            </a:r>
            <a:r>
              <a:rPr lang="en-US" sz="3000" dirty="0" smtClean="0">
                <a:solidFill>
                  <a:srgbClr val="0000FF"/>
                </a:solidFill>
              </a:rPr>
              <a:t>: evidence </a:t>
            </a:r>
            <a:r>
              <a:rPr lang="en-US" sz="3000" i="1" dirty="0" smtClean="0">
                <a:solidFill>
                  <a:srgbClr val="0000FF"/>
                </a:solidFill>
              </a:rPr>
              <a:t>from text </a:t>
            </a:r>
            <a:r>
              <a:rPr lang="en-US" sz="3000" dirty="0" smtClean="0">
                <a:solidFill>
                  <a:srgbClr val="0000FF"/>
                </a:solidFill>
              </a:rPr>
              <a:t>(or not)</a:t>
            </a:r>
          </a:p>
        </p:txBody>
      </p:sp>
      <p:sp>
        <p:nvSpPr>
          <p:cNvPr id="4" name="Slide Number Placeholder 3"/>
          <p:cNvSpPr>
            <a:spLocks noGrp="1"/>
          </p:cNvSpPr>
          <p:nvPr>
            <p:ph type="sldNum" sz="quarter" idx="12"/>
          </p:nvPr>
        </p:nvSpPr>
        <p:spPr/>
        <p:txBody>
          <a:bodyPr/>
          <a:lstStyle/>
          <a:p>
            <a:fld id="{ABBCCE4D-56E5-5249-B9AC-C5D511F41D9E}" type="slidenum">
              <a:rPr lang="en-US" smtClean="0"/>
              <a:pPr/>
              <a:t>24</a:t>
            </a:fld>
            <a:endParaRPr lang="en-US" dirty="0"/>
          </a:p>
        </p:txBody>
      </p:sp>
    </p:spTree>
    <p:extLst>
      <p:ext uri="{BB962C8B-B14F-4D97-AF65-F5344CB8AC3E}">
        <p14:creationId xmlns:p14="http://schemas.microsoft.com/office/powerpoint/2010/main" val="285664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Rubric-Based Features</a:t>
            </a:r>
            <a:endParaRPr lang="en-US" dirty="0"/>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2895600" y="1524000"/>
            <a:ext cx="4114800" cy="762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07219208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Features</a:t>
            </a:r>
            <a:endParaRPr lang="en-US" dirty="0"/>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2895600" y="1524000"/>
            <a:ext cx="4114800" cy="762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 11"/>
          <p:cNvSpPr/>
          <p:nvPr/>
        </p:nvSpPr>
        <p:spPr>
          <a:xfrm>
            <a:off x="762000" y="2552701"/>
            <a:ext cx="7257557" cy="998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 12"/>
          <p:cNvSpPr txBox="1"/>
          <p:nvPr/>
        </p:nvSpPr>
        <p:spPr>
          <a:xfrm>
            <a:off x="762000" y="2546684"/>
            <a:ext cx="7391400" cy="1200328"/>
          </a:xfrm>
          <a:prstGeom prst="rect">
            <a:avLst/>
          </a:prstGeom>
          <a:noFill/>
        </p:spPr>
        <p:txBody>
          <a:bodyPr wrap="square" rtlCol="0">
            <a:spAutoFit/>
          </a:bodyPr>
          <a:lstStyle/>
          <a:p>
            <a:r>
              <a:rPr lang="en-US" sz="2400" dirty="0">
                <a:solidFill>
                  <a:schemeClr val="bg1"/>
                </a:solidFill>
              </a:rPr>
              <a:t>Number of Pieces of Evidence (NPE</a:t>
            </a:r>
            <a:r>
              <a:rPr lang="en-US" sz="2400" dirty="0" smtClean="0">
                <a:solidFill>
                  <a:schemeClr val="bg1"/>
                </a:solidFill>
              </a:rPr>
              <a:t>)</a:t>
            </a:r>
            <a:endParaRPr lang="en-US" sz="2400" dirty="0">
              <a:solidFill>
                <a:schemeClr val="bg1"/>
              </a:solidFill>
            </a:endParaRPr>
          </a:p>
          <a:p>
            <a:pPr marL="800100" lvl="1" indent="-342900">
              <a:buFont typeface="Arial"/>
              <a:buChar char="•"/>
            </a:pPr>
            <a:r>
              <a:rPr lang="en-US" sz="2400" dirty="0">
                <a:solidFill>
                  <a:schemeClr val="bg1"/>
                </a:solidFill>
              </a:rPr>
              <a:t>Topics and words </a:t>
            </a:r>
            <a:r>
              <a:rPr lang="en-US" sz="2400" dirty="0" smtClean="0">
                <a:solidFill>
                  <a:schemeClr val="bg1"/>
                </a:solidFill>
              </a:rPr>
              <a:t>based </a:t>
            </a:r>
            <a:r>
              <a:rPr lang="en-US" sz="2400" dirty="0">
                <a:solidFill>
                  <a:schemeClr val="bg1"/>
                </a:solidFill>
              </a:rPr>
              <a:t>on the text and </a:t>
            </a:r>
            <a:r>
              <a:rPr lang="en-US" sz="2400" dirty="0" smtClean="0">
                <a:solidFill>
                  <a:schemeClr val="bg1"/>
                </a:solidFill>
              </a:rPr>
              <a:t>experts</a:t>
            </a:r>
            <a:endParaRPr lang="en-US" sz="2400" dirty="0">
              <a:solidFill>
                <a:schemeClr val="bg1"/>
              </a:solidFill>
            </a:endParaRPr>
          </a:p>
          <a:p>
            <a:endParaRPr lang="en-US" sz="2400" dirty="0"/>
          </a:p>
        </p:txBody>
      </p:sp>
      <p:sp>
        <p:nvSpPr>
          <p:cNvPr id="9" name="Bent Arrow 8" descr=" 22"/>
          <p:cNvSpPr/>
          <p:nvPr/>
        </p:nvSpPr>
        <p:spPr>
          <a:xfrm rot="16200000" flipH="1">
            <a:off x="2209800" y="1905000"/>
            <a:ext cx="685800" cy="609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127593026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a:t>
            </a:r>
            <a:r>
              <a:rPr lang="en-US" dirty="0"/>
              <a:t>Features</a:t>
            </a:r>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4343400" y="2819400"/>
            <a:ext cx="3124200" cy="1143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78307746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a:t>
            </a:r>
            <a:r>
              <a:rPr lang="en-US" dirty="0"/>
              <a:t>Features</a:t>
            </a:r>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4343400" y="2819400"/>
            <a:ext cx="3124200" cy="1143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 11"/>
          <p:cNvSpPr/>
          <p:nvPr/>
        </p:nvSpPr>
        <p:spPr>
          <a:xfrm>
            <a:off x="102124" y="2247900"/>
            <a:ext cx="3479275" cy="2328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 12"/>
          <p:cNvSpPr txBox="1"/>
          <p:nvPr/>
        </p:nvSpPr>
        <p:spPr>
          <a:xfrm>
            <a:off x="0" y="2247900"/>
            <a:ext cx="3581400" cy="2308324"/>
          </a:xfrm>
          <a:prstGeom prst="rect">
            <a:avLst/>
          </a:prstGeom>
          <a:noFill/>
        </p:spPr>
        <p:txBody>
          <a:bodyPr wrap="square" rtlCol="0">
            <a:spAutoFit/>
          </a:bodyPr>
          <a:lstStyle/>
          <a:p>
            <a:r>
              <a:rPr lang="en-US" sz="2400" dirty="0">
                <a:solidFill>
                  <a:schemeClr val="bg1"/>
                </a:solidFill>
              </a:rPr>
              <a:t>Concentration (</a:t>
            </a:r>
            <a:r>
              <a:rPr lang="en-US" sz="2400" dirty="0" smtClean="0">
                <a:solidFill>
                  <a:schemeClr val="bg1"/>
                </a:solidFill>
              </a:rPr>
              <a:t>CON)</a:t>
            </a:r>
          </a:p>
          <a:p>
            <a:pPr marL="342900" indent="-342900">
              <a:buFont typeface="Arial"/>
              <a:buChar char="•"/>
            </a:pPr>
            <a:r>
              <a:rPr lang="en-US" sz="2400" dirty="0" smtClean="0">
                <a:solidFill>
                  <a:schemeClr val="bg1"/>
                </a:solidFill>
              </a:rPr>
              <a:t>High concentration essays have fewer </a:t>
            </a:r>
            <a:r>
              <a:rPr lang="en-US" sz="2400" dirty="0">
                <a:solidFill>
                  <a:schemeClr val="bg1"/>
                </a:solidFill>
              </a:rPr>
              <a:t>than 3 sentences </a:t>
            </a:r>
            <a:r>
              <a:rPr lang="en-US" sz="2400" dirty="0" smtClean="0">
                <a:solidFill>
                  <a:schemeClr val="bg1"/>
                </a:solidFill>
              </a:rPr>
              <a:t>with </a:t>
            </a:r>
            <a:r>
              <a:rPr lang="en-US" sz="2400" dirty="0">
                <a:solidFill>
                  <a:schemeClr val="bg1"/>
                </a:solidFill>
              </a:rPr>
              <a:t>topic </a:t>
            </a:r>
            <a:r>
              <a:rPr lang="en-US" sz="2400" dirty="0" smtClean="0">
                <a:solidFill>
                  <a:schemeClr val="bg1"/>
                </a:solidFill>
              </a:rPr>
              <a:t>words (i.e., evidence is not elaborated)</a:t>
            </a:r>
            <a:endParaRPr lang="en-US" sz="2400" dirty="0">
              <a:solidFill>
                <a:schemeClr val="bg1"/>
              </a:solidFill>
            </a:endParaRPr>
          </a:p>
        </p:txBody>
      </p:sp>
      <p:sp>
        <p:nvSpPr>
          <p:cNvPr id="9" name="Left Arrow 8" descr=" 7"/>
          <p:cNvSpPr/>
          <p:nvPr/>
        </p:nvSpPr>
        <p:spPr>
          <a:xfrm>
            <a:off x="3581400" y="3048000"/>
            <a:ext cx="762000" cy="3429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38018519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a:t>
            </a:r>
            <a:r>
              <a:rPr lang="en-US" dirty="0"/>
              <a:t>Features</a:t>
            </a:r>
          </a:p>
        </p:txBody>
      </p:sp>
      <p:sp>
        <p:nvSpPr>
          <p:cNvPr id="5" name="Slide Number Placeholder 4" descr=" 5"/>
          <p:cNvSpPr>
            <a:spLocks noGrp="1"/>
          </p:cNvSpPr>
          <p:nvPr>
            <p:ph type="sldNum" sz="quarter" idx="12"/>
          </p:nvPr>
        </p:nvSpPr>
        <p:spPr/>
        <p:txBody>
          <a:bodyPr/>
          <a:lstStyle/>
          <a:p>
            <a:r>
              <a:rPr lang="en-US" dirty="0"/>
              <a:t>1</a:t>
            </a:r>
            <a:r>
              <a:rPr lang="en-US" dirty="0" smtClean="0"/>
              <a:t>7</a:t>
            </a:r>
            <a:endParaRPr lang="en-US" dirty="0"/>
          </a:p>
        </p:txBody>
      </p:sp>
      <p:sp>
        <p:nvSpPr>
          <p:cNvPr id="6" name="Rectangle 5" descr=" 4"/>
          <p:cNvSpPr/>
          <p:nvPr/>
        </p:nvSpPr>
        <p:spPr>
          <a:xfrm>
            <a:off x="1219200" y="4090639"/>
            <a:ext cx="3276600" cy="5715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30236363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endParaRPr lang="en-US" sz="1400" dirty="0">
              <a:solidFill>
                <a:schemeClr val="tx1"/>
              </a:solidFill>
              <a:latin typeface="Arial" charset="0"/>
            </a:endParaRPr>
          </a:p>
        </p:txBody>
      </p:sp>
      <p:sp>
        <p:nvSpPr>
          <p:cNvPr id="51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r>
              <a:rPr lang="en-US" sz="1000" dirty="0">
                <a:solidFill>
                  <a:schemeClr val="tx1"/>
                </a:solidFill>
                <a:latin typeface="Arial" charset="0"/>
              </a:rPr>
              <a:t>                                         </a:t>
            </a:r>
            <a:endParaRPr lang="en-US" sz="1400" dirty="0">
              <a:solidFill>
                <a:schemeClr val="tx1"/>
              </a:solidFill>
              <a:latin typeface="Arial" charset="0"/>
            </a:endParaRPr>
          </a:p>
        </p:txBody>
      </p:sp>
      <p:sp>
        <p:nvSpPr>
          <p:cNvPr id="51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endParaRPr lang="en-US" sz="1400" dirty="0">
              <a:solidFill>
                <a:schemeClr val="tx2"/>
              </a:solidFill>
              <a:latin typeface="Arial" charset="0"/>
            </a:endParaRPr>
          </a:p>
        </p:txBody>
      </p:sp>
      <p:sp>
        <p:nvSpPr>
          <p:cNvPr id="282626" name="Rectangle 2"/>
          <p:cNvSpPr>
            <a:spLocks noGrp="1" noChangeArrowheads="1"/>
          </p:cNvSpPr>
          <p:nvPr>
            <p:ph type="title"/>
          </p:nvPr>
        </p:nvSpPr>
        <p:spPr/>
        <p:txBody>
          <a:bodyPr/>
          <a:lstStyle/>
          <a:p>
            <a:pPr eaLnBrk="1" hangingPunct="1">
              <a:defRPr/>
            </a:pPr>
            <a:r>
              <a:rPr lang="en-US" dirty="0" smtClean="0"/>
              <a:t>Why is NLP needed?</a:t>
            </a:r>
            <a:endParaRPr lang="en-US" dirty="0" smtClean="0">
              <a:solidFill>
                <a:schemeClr val="tx1"/>
              </a:solidFill>
              <a:effectLst>
                <a:outerShdw blurRad="38100" dist="38100" dir="2700000" algn="tl">
                  <a:srgbClr val="C0C0C0"/>
                </a:outerShdw>
              </a:effectLst>
            </a:endParaRPr>
          </a:p>
        </p:txBody>
      </p:sp>
      <p:sp>
        <p:nvSpPr>
          <p:cNvPr id="282627" name="Rectangle 3"/>
          <p:cNvSpPr>
            <a:spLocks noGrp="1" noChangeArrowheads="1"/>
          </p:cNvSpPr>
          <p:nvPr>
            <p:ph type="body" idx="1"/>
          </p:nvPr>
        </p:nvSpPr>
        <p:spPr>
          <a:xfrm>
            <a:off x="152400" y="2057401"/>
            <a:ext cx="8686800" cy="3343275"/>
          </a:xfrm>
        </p:spPr>
        <p:txBody>
          <a:bodyPr>
            <a:normAutofit/>
          </a:bodyPr>
          <a:lstStyle/>
          <a:p>
            <a:pPr lvl="1">
              <a:defRPr/>
            </a:pPr>
            <a:r>
              <a:rPr lang="en-US" dirty="0" smtClean="0"/>
              <a:t>An</a:t>
            </a:r>
            <a:r>
              <a:rPr lang="en-US" dirty="0" smtClean="0">
                <a:effectLst>
                  <a:outerShdw blurRad="38100" dist="38100" dir="2700000" algn="tl">
                    <a:srgbClr val="C0C0C0"/>
                  </a:outerShdw>
                </a:effectLst>
              </a:rPr>
              <a:t> </a:t>
            </a:r>
            <a:r>
              <a:rPr lang="en-US" dirty="0" smtClean="0"/>
              <a:t>enormous</a:t>
            </a:r>
            <a:r>
              <a:rPr lang="en-US" dirty="0" smtClean="0">
                <a:effectLst>
                  <a:outerShdw blurRad="38100" dist="38100" dir="2700000" algn="tl">
                    <a:srgbClr val="C0C0C0"/>
                  </a:outerShdw>
                </a:effectLst>
              </a:rPr>
              <a:t> amount of </a:t>
            </a:r>
            <a:r>
              <a:rPr lang="en-US" dirty="0" smtClean="0"/>
              <a:t>machine readable text, audio, and video is now available</a:t>
            </a:r>
          </a:p>
          <a:p>
            <a:pPr lvl="1">
              <a:defRPr/>
            </a:pPr>
            <a:endParaRPr lang="en-US" dirty="0" smtClean="0"/>
          </a:p>
          <a:p>
            <a:pPr lvl="1">
              <a:defRPr/>
            </a:pPr>
            <a:r>
              <a:rPr lang="en-US" dirty="0" smtClean="0"/>
              <a:t>Conversational agents such as Siri and Alexa are becoming an important form of human-computer communication</a:t>
            </a:r>
          </a:p>
          <a:p>
            <a:pPr lvl="1">
              <a:defRPr/>
            </a:pPr>
            <a:endParaRPr lang="en-US" dirty="0"/>
          </a:p>
        </p:txBody>
      </p:sp>
    </p:spTree>
    <p:extLst>
      <p:ext uri="{BB962C8B-B14F-4D97-AF65-F5344CB8AC3E}">
        <p14:creationId xmlns:p14="http://schemas.microsoft.com/office/powerpoint/2010/main" val="2426290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2627">
                                            <p:txEl>
                                              <p:pRg st="0" end="0"/>
                                            </p:txEl>
                                          </p:spTgt>
                                        </p:tgtEl>
                                        <p:attrNameLst>
                                          <p:attrName>style.visibility</p:attrName>
                                        </p:attrNameLst>
                                      </p:cBhvr>
                                      <p:to>
                                        <p:strVal val="visible"/>
                                      </p:to>
                                    </p:set>
                                    <p:animEffect transition="in" filter="blinds(horizontal)">
                                      <p:cBhvr>
                                        <p:cTn id="7" dur="500"/>
                                        <p:tgtEl>
                                          <p:spTgt spid="282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82627">
                                            <p:txEl>
                                              <p:pRg st="2" end="2"/>
                                            </p:txEl>
                                          </p:spTgt>
                                        </p:tgtEl>
                                        <p:attrNameLst>
                                          <p:attrName>style.visibility</p:attrName>
                                        </p:attrNameLst>
                                      </p:cBhvr>
                                      <p:to>
                                        <p:strVal val="visible"/>
                                      </p:to>
                                    </p:set>
                                    <p:animEffect transition="in" filter="box(in)">
                                      <p:cBhvr>
                                        <p:cTn id="12" dur="500"/>
                                        <p:tgtEl>
                                          <p:spTgt spid="282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a:t>
            </a:r>
            <a:r>
              <a:rPr lang="en-US" dirty="0"/>
              <a:t>Features</a:t>
            </a:r>
          </a:p>
        </p:txBody>
      </p:sp>
      <p:sp>
        <p:nvSpPr>
          <p:cNvPr id="5" name="Slide Number Placeholder 4" descr=" 5"/>
          <p:cNvSpPr>
            <a:spLocks noGrp="1"/>
          </p:cNvSpPr>
          <p:nvPr>
            <p:ph type="sldNum" sz="quarter" idx="12"/>
          </p:nvPr>
        </p:nvSpPr>
        <p:spPr/>
        <p:txBody>
          <a:bodyPr/>
          <a:lstStyle/>
          <a:p>
            <a:r>
              <a:rPr lang="en-US" dirty="0"/>
              <a:t>1</a:t>
            </a:r>
            <a:r>
              <a:rPr lang="en-US" dirty="0" smtClean="0"/>
              <a:t>7</a:t>
            </a:r>
            <a:endParaRPr lang="en-US" dirty="0"/>
          </a:p>
        </p:txBody>
      </p:sp>
      <p:sp>
        <p:nvSpPr>
          <p:cNvPr id="6" name="Rectangle 5" descr=" 4"/>
          <p:cNvSpPr/>
          <p:nvPr/>
        </p:nvSpPr>
        <p:spPr>
          <a:xfrm>
            <a:off x="1219200" y="4090639"/>
            <a:ext cx="3276600" cy="5715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 11"/>
          <p:cNvSpPr/>
          <p:nvPr/>
        </p:nvSpPr>
        <p:spPr>
          <a:xfrm>
            <a:off x="5486400" y="3672591"/>
            <a:ext cx="3276600" cy="1589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 12"/>
          <p:cNvSpPr txBox="1"/>
          <p:nvPr/>
        </p:nvSpPr>
        <p:spPr>
          <a:xfrm>
            <a:off x="5486400" y="3692643"/>
            <a:ext cx="3276600" cy="1569660"/>
          </a:xfrm>
          <a:prstGeom prst="rect">
            <a:avLst/>
          </a:prstGeom>
          <a:noFill/>
        </p:spPr>
        <p:txBody>
          <a:bodyPr wrap="square" rtlCol="0">
            <a:spAutoFit/>
          </a:bodyPr>
          <a:lstStyle/>
          <a:p>
            <a:r>
              <a:rPr lang="en-US" sz="2400" dirty="0">
                <a:solidFill>
                  <a:schemeClr val="bg1"/>
                </a:solidFill>
              </a:rPr>
              <a:t>Specificity (</a:t>
            </a:r>
            <a:r>
              <a:rPr lang="en-US" sz="2400" dirty="0" smtClean="0">
                <a:solidFill>
                  <a:schemeClr val="bg1"/>
                </a:solidFill>
              </a:rPr>
              <a:t>SPC)</a:t>
            </a:r>
          </a:p>
          <a:p>
            <a:pPr marL="342900" indent="-342900">
              <a:buFont typeface="Arial"/>
              <a:buChar char="•"/>
            </a:pPr>
            <a:r>
              <a:rPr lang="en-US" sz="2400" dirty="0" smtClean="0">
                <a:solidFill>
                  <a:schemeClr val="bg1"/>
                </a:solidFill>
              </a:rPr>
              <a:t>Specific </a:t>
            </a:r>
            <a:r>
              <a:rPr lang="en-US" sz="2400" dirty="0">
                <a:solidFill>
                  <a:schemeClr val="bg1"/>
                </a:solidFill>
              </a:rPr>
              <a:t>examples from different parts of the </a:t>
            </a:r>
            <a:r>
              <a:rPr lang="en-US" sz="2400" dirty="0" smtClean="0">
                <a:solidFill>
                  <a:schemeClr val="bg1"/>
                </a:solidFill>
              </a:rPr>
              <a:t>text</a:t>
            </a:r>
            <a:endParaRPr lang="en-US" sz="2400" dirty="0">
              <a:solidFill>
                <a:schemeClr val="bg1"/>
              </a:solidFill>
            </a:endParaRPr>
          </a:p>
        </p:txBody>
      </p:sp>
      <p:sp>
        <p:nvSpPr>
          <p:cNvPr id="9" name="Right Arrow 8" descr=" 7"/>
          <p:cNvSpPr/>
          <p:nvPr/>
        </p:nvSpPr>
        <p:spPr>
          <a:xfrm>
            <a:off x="4495800" y="4233514"/>
            <a:ext cx="9906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13451040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p:cNvSpPr>
            <a:spLocks noGrp="1"/>
          </p:cNvSpPr>
          <p:nvPr>
            <p:ph type="title"/>
          </p:nvPr>
        </p:nvSpPr>
        <p:spPr>
          <a:ln>
            <a:noFill/>
          </a:ln>
        </p:spPr>
        <p:txBody>
          <a:bodyPr>
            <a:normAutofit/>
          </a:bodyPr>
          <a:lstStyle/>
          <a:p>
            <a:r>
              <a:rPr lang="en-US" dirty="0" smtClean="0"/>
              <a:t>Our </a:t>
            </a:r>
            <a:r>
              <a:rPr lang="en-US" dirty="0"/>
              <a:t>Features</a:t>
            </a:r>
          </a:p>
        </p:txBody>
      </p:sp>
      <p:sp>
        <p:nvSpPr>
          <p:cNvPr id="5" name="Slide Number Placeholder 4"/>
          <p:cNvSpPr>
            <a:spLocks noGrp="1"/>
          </p:cNvSpPr>
          <p:nvPr>
            <p:ph type="sldNum" sz="quarter" idx="12"/>
          </p:nvPr>
        </p:nvSpPr>
        <p:spPr/>
        <p:txBody>
          <a:bodyPr/>
          <a:lstStyle/>
          <a:p>
            <a:r>
              <a:rPr lang="en-US" dirty="0" smtClean="0"/>
              <a:t>17</a:t>
            </a:r>
            <a:endParaRPr lang="en-US" dirty="0"/>
          </a:p>
        </p:txBody>
      </p:sp>
      <p:sp>
        <p:nvSpPr>
          <p:cNvPr id="13" name="Rectangle 12"/>
          <p:cNvSpPr/>
          <p:nvPr/>
        </p:nvSpPr>
        <p:spPr>
          <a:xfrm>
            <a:off x="1143000" y="1564105"/>
            <a:ext cx="7467600" cy="4495800"/>
          </a:xfrm>
          <a:prstGeom prst="rect">
            <a:avLst/>
          </a:prstGeom>
          <a:solidFill>
            <a:srgbClr val="E9E5DC">
              <a:alpha val="89804"/>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362200" y="2971800"/>
            <a:ext cx="47244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Word Count (WOC)</a:t>
            </a:r>
          </a:p>
          <a:p>
            <a:pPr marL="457200" indent="-457200">
              <a:buFont typeface="Arial"/>
              <a:buChar char="•"/>
            </a:pPr>
            <a:r>
              <a:rPr lang="en-US" sz="2800" dirty="0"/>
              <a:t>Potentially helpful fallback feature (temporarily )</a:t>
            </a:r>
          </a:p>
        </p:txBody>
      </p:sp>
    </p:spTree>
    <p:custDataLst>
      <p:tags r:id="rId1"/>
    </p:custDataLst>
    <p:extLst>
      <p:ext uri="{BB962C8B-B14F-4D97-AF65-F5344CB8AC3E}">
        <p14:creationId xmlns:p14="http://schemas.microsoft.com/office/powerpoint/2010/main" val="248810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Corpora</a:t>
            </a:r>
            <a:endParaRPr lang="en-US" dirty="0"/>
          </a:p>
        </p:txBody>
      </p:sp>
      <p:sp>
        <p:nvSpPr>
          <p:cNvPr id="3" name="Content Placeholder 2"/>
          <p:cNvSpPr>
            <a:spLocks noGrp="1"/>
          </p:cNvSpPr>
          <p:nvPr>
            <p:ph idx="1"/>
          </p:nvPr>
        </p:nvSpPr>
        <p:spPr>
          <a:xfrm>
            <a:off x="175651" y="1315720"/>
            <a:ext cx="8674471" cy="5012748"/>
          </a:xfrm>
        </p:spPr>
        <p:txBody>
          <a:bodyPr>
            <a:normAutofit/>
          </a:bodyPr>
          <a:lstStyle/>
          <a:p>
            <a:r>
              <a:rPr lang="en-US" dirty="0" smtClean="0"/>
              <a:t>Data </a:t>
            </a:r>
            <a:r>
              <a:rPr lang="en-US" sz="2800" dirty="0" smtClean="0"/>
              <a:t>[Correnti et al., 2013]</a:t>
            </a:r>
          </a:p>
          <a:p>
            <a:pPr lvl="1"/>
            <a:r>
              <a:rPr lang="en-US" dirty="0" smtClean="0"/>
              <a:t>1569 essays from grades 5-6</a:t>
            </a:r>
          </a:p>
          <a:p>
            <a:pPr lvl="2"/>
            <a:r>
              <a:rPr lang="en-US" dirty="0" smtClean="0"/>
              <a:t>Short, many spelling and grammatical errors</a:t>
            </a:r>
          </a:p>
          <a:p>
            <a:pPr lvl="1"/>
            <a:r>
              <a:rPr lang="en-US" dirty="0" smtClean="0"/>
              <a:t>1045 essays from grades 6-8</a:t>
            </a:r>
          </a:p>
          <a:p>
            <a:pPr lvl="1"/>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120" y="3342641"/>
            <a:ext cx="4917440" cy="28876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73822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Experimental Evaluation</a:t>
            </a:r>
            <a:endParaRPr lang="en-US" dirty="0"/>
          </a:p>
        </p:txBody>
      </p:sp>
      <p:sp>
        <p:nvSpPr>
          <p:cNvPr id="4" name="Slide Number Placeholder 3"/>
          <p:cNvSpPr>
            <a:spLocks noGrp="1"/>
          </p:cNvSpPr>
          <p:nvPr>
            <p:ph type="sldNum" sz="quarter" idx="12"/>
          </p:nvPr>
        </p:nvSpPr>
        <p:spPr/>
        <p:txBody>
          <a:bodyPr/>
          <a:lstStyle/>
          <a:p>
            <a:r>
              <a:rPr lang="en-US" dirty="0" smtClean="0"/>
              <a:t>21</a:t>
            </a:r>
            <a:endParaRPr lang="en-US" dirty="0"/>
          </a:p>
        </p:txBody>
      </p:sp>
      <p:sp>
        <p:nvSpPr>
          <p:cNvPr id="5" name="Content Placeholder 4"/>
          <p:cNvSpPr>
            <a:spLocks noGrp="1"/>
          </p:cNvSpPr>
          <p:nvPr>
            <p:ph sz="quarter" idx="1"/>
          </p:nvPr>
        </p:nvSpPr>
        <p:spPr>
          <a:xfrm>
            <a:off x="1" y="1417638"/>
            <a:ext cx="9144000" cy="5202249"/>
          </a:xfrm>
        </p:spPr>
        <p:txBody>
          <a:bodyPr>
            <a:normAutofit/>
          </a:bodyPr>
          <a:lstStyle/>
          <a:p>
            <a:r>
              <a:rPr lang="en-US" sz="3500" dirty="0" smtClean="0"/>
              <a:t>Baseline1 </a:t>
            </a:r>
            <a:r>
              <a:rPr lang="en-US" sz="3000" dirty="0"/>
              <a:t>[Mayfield </a:t>
            </a:r>
            <a:r>
              <a:rPr lang="en-US" sz="3000" dirty="0" smtClean="0"/>
              <a:t>13]</a:t>
            </a:r>
            <a:r>
              <a:rPr lang="en-US" sz="3500" dirty="0" smtClean="0"/>
              <a:t>: one </a:t>
            </a:r>
            <a:r>
              <a:rPr lang="en-US" sz="3500" dirty="0"/>
              <a:t>of the best </a:t>
            </a:r>
            <a:r>
              <a:rPr lang="en-US" sz="3500" dirty="0" smtClean="0"/>
              <a:t>methods from the </a:t>
            </a:r>
            <a:r>
              <a:rPr lang="en-US" sz="3500" dirty="0"/>
              <a:t>Hewlett Foundation </a:t>
            </a:r>
            <a:r>
              <a:rPr lang="en-US" sz="3500" dirty="0" smtClean="0"/>
              <a:t>competition </a:t>
            </a:r>
            <a:r>
              <a:rPr lang="en-US" sz="2600" dirty="0"/>
              <a:t>[</a:t>
            </a:r>
            <a:r>
              <a:rPr lang="en-US" sz="2600" dirty="0" smtClean="0"/>
              <a:t>Shermis and Hamner, 2012]</a:t>
            </a:r>
            <a:endParaRPr lang="en-US" sz="2600" dirty="0"/>
          </a:p>
          <a:p>
            <a:pPr lvl="1"/>
            <a:r>
              <a:rPr lang="en-US" sz="3000" dirty="0" smtClean="0"/>
              <a:t>Features: primarily bag of words (top 500)  </a:t>
            </a:r>
          </a:p>
          <a:p>
            <a:pPr lvl="1"/>
            <a:endParaRPr lang="en-US" sz="3000" dirty="0" smtClean="0"/>
          </a:p>
          <a:p>
            <a:r>
              <a:rPr lang="en-US" sz="3600" dirty="0" smtClean="0"/>
              <a:t>Baseline2: Latent Semantic Analysis</a:t>
            </a:r>
          </a:p>
          <a:p>
            <a:pPr lvl="1"/>
            <a:r>
              <a:rPr lang="en-US" sz="3000" dirty="0" smtClean="0"/>
              <a:t>Based on the scores of the 10 most similar essays, weighted by semantic similarity </a:t>
            </a:r>
            <a:r>
              <a:rPr lang="en-US" sz="2600" dirty="0" smtClean="0"/>
              <a:t>[Miller 03]</a:t>
            </a:r>
          </a:p>
          <a:p>
            <a:endParaRPr lang="en-US" dirty="0"/>
          </a:p>
        </p:txBody>
      </p:sp>
    </p:spTree>
    <p:extLst>
      <p:ext uri="{BB962C8B-B14F-4D97-AF65-F5344CB8AC3E}">
        <p14:creationId xmlns:p14="http://schemas.microsoft.com/office/powerpoint/2010/main" val="2460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824099"/>
              </p:ext>
            </p:extLst>
          </p:nvPr>
        </p:nvGraphicFramePr>
        <p:xfrm>
          <a:off x="357925" y="906544"/>
          <a:ext cx="8529221" cy="450490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5411450"/>
            <a:ext cx="8887146" cy="1077218"/>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rgbClr val="92D050"/>
                </a:solidFill>
              </a:rPr>
              <a:t>Proposed</a:t>
            </a:r>
            <a:r>
              <a:rPr lang="en-US" sz="3200" dirty="0" smtClean="0"/>
              <a:t> </a:t>
            </a:r>
            <a:r>
              <a:rPr lang="en-US" sz="3200" b="1" dirty="0" smtClean="0">
                <a:solidFill>
                  <a:srgbClr val="92D050"/>
                </a:solidFill>
              </a:rPr>
              <a:t>features </a:t>
            </a:r>
            <a:r>
              <a:rPr lang="en-US" sz="3200" dirty="0" smtClean="0"/>
              <a:t>outperform both baselines</a:t>
            </a:r>
          </a:p>
          <a:p>
            <a:pPr marL="742950" lvl="1" indent="-285750">
              <a:buFont typeface="Arial" panose="020B0604020202020204" pitchFamily="34" charset="0"/>
              <a:buChar char="•"/>
            </a:pPr>
            <a:r>
              <a:rPr lang="en-US" sz="3200" dirty="0"/>
              <a:t>v</a:t>
            </a:r>
            <a:r>
              <a:rPr lang="en-US" sz="3200" dirty="0" smtClean="0"/>
              <a:t>alidity plus increased reliability!</a:t>
            </a:r>
          </a:p>
        </p:txBody>
      </p:sp>
    </p:spTree>
    <p:extLst>
      <p:ext uri="{BB962C8B-B14F-4D97-AF65-F5344CB8AC3E}">
        <p14:creationId xmlns:p14="http://schemas.microsoft.com/office/powerpoint/2010/main" val="72658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Generalization of Results</a:t>
            </a:r>
            <a:endParaRPr lang="en-US" dirty="0"/>
          </a:p>
        </p:txBody>
      </p:sp>
      <p:sp>
        <p:nvSpPr>
          <p:cNvPr id="3" name="Content Placeholder 2"/>
          <p:cNvSpPr>
            <a:spLocks noGrp="1"/>
          </p:cNvSpPr>
          <p:nvPr>
            <p:ph idx="1"/>
          </p:nvPr>
        </p:nvSpPr>
        <p:spPr>
          <a:xfrm>
            <a:off x="213064" y="1600200"/>
            <a:ext cx="8732491" cy="4525963"/>
          </a:xfrm>
        </p:spPr>
        <p:txBody>
          <a:bodyPr>
            <a:normAutofit/>
          </a:bodyPr>
          <a:lstStyle/>
          <a:p>
            <a:r>
              <a:rPr lang="en-US" dirty="0" smtClean="0"/>
              <a:t>Features also outperform baselines on </a:t>
            </a:r>
          </a:p>
          <a:p>
            <a:pPr lvl="1"/>
            <a:r>
              <a:rPr lang="en-US" dirty="0" smtClean="0"/>
              <a:t>essays from grades 6-8 and combined datasets</a:t>
            </a:r>
          </a:p>
          <a:p>
            <a:pPr lvl="1"/>
            <a:r>
              <a:rPr lang="en-US" dirty="0" smtClean="0"/>
              <a:t>another source text</a:t>
            </a:r>
          </a:p>
        </p:txBody>
      </p:sp>
      <p:sp>
        <p:nvSpPr>
          <p:cNvPr id="4" name="Slide Number Placeholder 3"/>
          <p:cNvSpPr>
            <a:spLocks noGrp="1"/>
          </p:cNvSpPr>
          <p:nvPr>
            <p:ph type="sldNum" sz="quarter" idx="12"/>
          </p:nvPr>
        </p:nvSpPr>
        <p:spPr/>
        <p:txBody>
          <a:bodyPr/>
          <a:lstStyle/>
          <a:p>
            <a:fld id="{ABBCCE4D-56E5-5249-B9AC-C5D511F41D9E}" type="slidenum">
              <a:rPr lang="en-US" smtClean="0"/>
              <a:pPr/>
              <a:t>35</a:t>
            </a:fld>
            <a:endParaRPr lang="en-US" dirty="0"/>
          </a:p>
        </p:txBody>
      </p:sp>
    </p:spTree>
    <p:extLst>
      <p:ext uri="{BB962C8B-B14F-4D97-AF65-F5344CB8AC3E}">
        <p14:creationId xmlns:p14="http://schemas.microsoft.com/office/powerpoint/2010/main" val="249292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905"/>
            <a:ext cx="8229600" cy="1143000"/>
          </a:xfrm>
        </p:spPr>
        <p:txBody>
          <a:bodyPr/>
          <a:lstStyle/>
          <a:p>
            <a:r>
              <a:rPr lang="en-US" dirty="0" smtClean="0"/>
              <a:t>Additional Directions</a:t>
            </a:r>
            <a:endParaRPr lang="en-US" dirty="0"/>
          </a:p>
        </p:txBody>
      </p:sp>
      <p:sp>
        <p:nvSpPr>
          <p:cNvPr id="3" name="Content Placeholder 2"/>
          <p:cNvSpPr>
            <a:spLocks noGrp="1"/>
          </p:cNvSpPr>
          <p:nvPr>
            <p:ph idx="1"/>
          </p:nvPr>
        </p:nvSpPr>
        <p:spPr>
          <a:xfrm>
            <a:off x="132920" y="1225905"/>
            <a:ext cx="8777399" cy="4525963"/>
          </a:xfrm>
        </p:spPr>
        <p:txBody>
          <a:bodyPr>
            <a:normAutofit fontScale="92500" lnSpcReduction="10000"/>
          </a:bodyPr>
          <a:lstStyle/>
          <a:p>
            <a:r>
              <a:rPr lang="en-US" i="1" dirty="0" smtClean="0"/>
              <a:t>Coherence</a:t>
            </a:r>
            <a:r>
              <a:rPr lang="en-US" dirty="0" smtClean="0"/>
              <a:t> of evidence (</a:t>
            </a:r>
            <a:r>
              <a:rPr lang="en-US" b="1" i="1" dirty="0" smtClean="0"/>
              <a:t>Organization</a:t>
            </a:r>
            <a:r>
              <a:rPr lang="en-US" dirty="0" smtClean="0"/>
              <a:t> rubric)</a:t>
            </a:r>
          </a:p>
          <a:p>
            <a:pPr lvl="1"/>
            <a:r>
              <a:rPr lang="en-US" dirty="0" smtClean="0"/>
              <a:t>topic-based (rather than lexical) grids and chains </a:t>
            </a:r>
            <a:r>
              <a:rPr lang="en-US" sz="2200" dirty="0" smtClean="0"/>
              <a:t>[</a:t>
            </a:r>
            <a:r>
              <a:rPr lang="en-US" sz="2200" dirty="0" err="1" smtClean="0"/>
              <a:t>Rahimi</a:t>
            </a:r>
            <a:r>
              <a:rPr lang="en-US" sz="2200" dirty="0"/>
              <a:t>, Litman, </a:t>
            </a:r>
            <a:r>
              <a:rPr lang="en-US" sz="2200" dirty="0" smtClean="0"/>
              <a:t>Wang &amp; </a:t>
            </a:r>
            <a:r>
              <a:rPr lang="en-US" sz="2200" dirty="0" err="1" smtClean="0"/>
              <a:t>Correnti</a:t>
            </a:r>
            <a:r>
              <a:rPr lang="en-US" sz="2200" dirty="0"/>
              <a:t>, 2015</a:t>
            </a:r>
            <a:r>
              <a:rPr lang="en-US" sz="2200" dirty="0" smtClean="0"/>
              <a:t>] </a:t>
            </a:r>
          </a:p>
          <a:p>
            <a:pPr lvl="2"/>
            <a:endParaRPr lang="en-US" dirty="0" smtClean="0"/>
          </a:p>
          <a:p>
            <a:r>
              <a:rPr lang="en-US" i="1" dirty="0" smtClean="0"/>
              <a:t>Automatic extraction </a:t>
            </a:r>
            <a:r>
              <a:rPr lang="en-US" dirty="0" smtClean="0"/>
              <a:t>of evidence from source </a:t>
            </a:r>
          </a:p>
          <a:p>
            <a:pPr lvl="1"/>
            <a:r>
              <a:rPr lang="en-US" dirty="0" smtClean="0"/>
              <a:t>replace expert knowledge with data-driven LDA</a:t>
            </a:r>
            <a:r>
              <a:rPr lang="en-US" dirty="0"/>
              <a:t> </a:t>
            </a:r>
            <a:r>
              <a:rPr lang="en-US" dirty="0" smtClean="0"/>
              <a:t>/ turbo-topic </a:t>
            </a:r>
            <a:r>
              <a:rPr lang="en-US" sz="2200" dirty="0" smtClean="0"/>
              <a:t>[</a:t>
            </a:r>
            <a:r>
              <a:rPr lang="en-US" sz="2200" dirty="0" err="1" smtClean="0"/>
              <a:t>Rahimi</a:t>
            </a:r>
            <a:r>
              <a:rPr lang="en-US" sz="2200" dirty="0" smtClean="0"/>
              <a:t> and Litman, 2016]</a:t>
            </a:r>
          </a:p>
          <a:p>
            <a:pPr lvl="2"/>
            <a:endParaRPr lang="en-US" dirty="0"/>
          </a:p>
          <a:p>
            <a:r>
              <a:rPr lang="en-US" i="1" dirty="0" smtClean="0"/>
              <a:t>Robust </a:t>
            </a:r>
            <a:r>
              <a:rPr lang="en-US" dirty="0" smtClean="0"/>
              <a:t>evidence matching between essay and source</a:t>
            </a:r>
          </a:p>
          <a:p>
            <a:pPr lvl="1"/>
            <a:r>
              <a:rPr lang="en-US" dirty="0"/>
              <a:t>r</a:t>
            </a:r>
            <a:r>
              <a:rPr lang="en-US" dirty="0" smtClean="0"/>
              <a:t>eplace lexical matching with word embedding </a:t>
            </a:r>
            <a:r>
              <a:rPr lang="en-US" sz="2200" dirty="0" smtClean="0"/>
              <a:t>[Zhang &amp; </a:t>
            </a:r>
            <a:r>
              <a:rPr lang="en-US" sz="2200" dirty="0" err="1" smtClean="0"/>
              <a:t>Litman</a:t>
            </a:r>
            <a:r>
              <a:rPr lang="en-US" sz="2200" dirty="0" smtClean="0"/>
              <a:t>, 2017]</a:t>
            </a:r>
            <a:endParaRPr lang="en-US" dirty="0" smtClean="0"/>
          </a:p>
        </p:txBody>
      </p:sp>
    </p:spTree>
    <p:extLst>
      <p:ext uri="{BB962C8B-B14F-4D97-AF65-F5344CB8AC3E}">
        <p14:creationId xmlns:p14="http://schemas.microsoft.com/office/powerpoint/2010/main" val="384715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Today’s Talk: </a:t>
            </a:r>
            <a:br>
              <a:rPr lang="en-US" dirty="0" smtClean="0"/>
            </a:br>
            <a:r>
              <a:rPr lang="en-US" dirty="0" smtClean="0"/>
              <a:t>Learning Language</a:t>
            </a:r>
            <a:endParaRPr lang="en-US" dirty="0"/>
          </a:p>
        </p:txBody>
      </p:sp>
      <p:sp>
        <p:nvSpPr>
          <p:cNvPr id="3" name="Content Placeholder 2"/>
          <p:cNvSpPr>
            <a:spLocks noGrp="1"/>
          </p:cNvSpPr>
          <p:nvPr>
            <p:ph idx="1"/>
          </p:nvPr>
        </p:nvSpPr>
        <p:spPr>
          <a:xfrm>
            <a:off x="209550" y="1807590"/>
            <a:ext cx="8734425" cy="4525963"/>
          </a:xfrm>
        </p:spPr>
        <p:txBody>
          <a:bodyPr/>
          <a:lstStyle/>
          <a:p>
            <a:r>
              <a:rPr lang="en-US" dirty="0" smtClean="0"/>
              <a:t>Argumentative Writing / Argument Mining</a:t>
            </a:r>
          </a:p>
          <a:p>
            <a:r>
              <a:rPr lang="en-US" b="1" i="1" dirty="0" smtClean="0"/>
              <a:t>Algorithms for Argument Mining</a:t>
            </a:r>
          </a:p>
          <a:p>
            <a:r>
              <a:rPr lang="en-US" b="1" i="1" dirty="0" smtClean="0"/>
              <a:t>Applications in Automated </a:t>
            </a:r>
            <a:r>
              <a:rPr lang="en-US" b="1" i="1" dirty="0"/>
              <a:t>Writing Assessment</a:t>
            </a:r>
          </a:p>
          <a:p>
            <a:r>
              <a:rPr lang="en-US" dirty="0" smtClean="0"/>
              <a:t>Summary and Current Directions</a:t>
            </a:r>
            <a:endParaRPr lang="en-US" dirty="0"/>
          </a:p>
        </p:txBody>
      </p:sp>
    </p:spTree>
    <p:extLst>
      <p:ext uri="{BB962C8B-B14F-4D97-AF65-F5344CB8AC3E}">
        <p14:creationId xmlns:p14="http://schemas.microsoft.com/office/powerpoint/2010/main" val="4898194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107" y="1269891"/>
            <a:ext cx="4256715" cy="5291213"/>
          </a:xfrm>
        </p:spPr>
        <p:txBody>
          <a:bodyPr>
            <a:noAutofit/>
          </a:bodyPr>
          <a:lstStyle/>
          <a:p>
            <a:pPr marL="0" indent="0">
              <a:buNone/>
            </a:pPr>
            <a:r>
              <a:rPr lang="en-US" sz="2800" dirty="0" smtClean="0">
                <a:solidFill>
                  <a:srgbClr val="0000FF"/>
                </a:solidFill>
              </a:rPr>
              <a:t>Written Essay Excerpt:</a:t>
            </a:r>
          </a:p>
          <a:p>
            <a:pPr marL="0" indent="0">
              <a:buNone/>
            </a:pPr>
            <a:r>
              <a:rPr lang="en-US" sz="2800" dirty="0" smtClean="0"/>
              <a:t>There </a:t>
            </a:r>
            <a:r>
              <a:rPr lang="en-US" sz="2800" dirty="0"/>
              <a:t>have been many studies which indicate that people do drive differently at different times of day and that it does have an impact on driving risk. Reimer et al (2007) found that time of day did influence driving speed, reaction time, and speed variability measures.</a:t>
            </a:r>
          </a:p>
        </p:txBody>
      </p:sp>
      <p:sp>
        <p:nvSpPr>
          <p:cNvPr id="5" name="Rectangle 4"/>
          <p:cNvSpPr/>
          <p:nvPr/>
        </p:nvSpPr>
        <p:spPr>
          <a:xfrm>
            <a:off x="0" y="176373"/>
            <a:ext cx="9144000" cy="584776"/>
          </a:xfrm>
          <a:prstGeom prst="rect">
            <a:avLst/>
          </a:prstGeom>
        </p:spPr>
        <p:txBody>
          <a:bodyPr wrap="square">
            <a:spAutoFit/>
          </a:bodyPr>
          <a:lstStyle/>
          <a:p>
            <a:pPr algn="ctr"/>
            <a:r>
              <a:rPr lang="en-US" sz="3200" b="1" dirty="0"/>
              <a:t>Audience </a:t>
            </a:r>
            <a:r>
              <a:rPr lang="en-US" sz="3200" b="1" dirty="0" smtClean="0"/>
              <a:t>Participation: Argument Mining</a:t>
            </a:r>
            <a:endParaRPr lang="en-US" sz="3200" b="1" dirty="0"/>
          </a:p>
        </p:txBody>
      </p:sp>
      <p:sp>
        <p:nvSpPr>
          <p:cNvPr id="6" name="Rectangle 5"/>
          <p:cNvSpPr/>
          <p:nvPr/>
        </p:nvSpPr>
        <p:spPr>
          <a:xfrm>
            <a:off x="4574206" y="1269891"/>
            <a:ext cx="4569794" cy="5262980"/>
          </a:xfrm>
          <a:prstGeom prst="rect">
            <a:avLst/>
          </a:prstGeom>
        </p:spPr>
        <p:txBody>
          <a:bodyPr wrap="square">
            <a:spAutoFit/>
          </a:bodyPr>
          <a:lstStyle/>
          <a:p>
            <a:r>
              <a:rPr lang="en-US" sz="2800" dirty="0" smtClean="0">
                <a:solidFill>
                  <a:srgbClr val="0000FF"/>
                </a:solidFill>
              </a:rPr>
              <a:t>Argument Ontology:</a:t>
            </a:r>
          </a:p>
          <a:p>
            <a:endParaRPr lang="en-US" sz="2800" dirty="0" smtClean="0">
              <a:solidFill>
                <a:srgbClr val="0000FF"/>
              </a:solidFill>
            </a:endParaRPr>
          </a:p>
          <a:p>
            <a:r>
              <a:rPr lang="en-US" sz="2800" dirty="0" smtClean="0">
                <a:solidFill>
                  <a:srgbClr val="FFC000"/>
                </a:solidFill>
              </a:rPr>
              <a:t>Components</a:t>
            </a:r>
          </a:p>
          <a:p>
            <a:pPr marL="914400" lvl="1" indent="-457200">
              <a:buFont typeface="Arial"/>
              <a:buChar char="•"/>
            </a:pPr>
            <a:r>
              <a:rPr lang="en-US" sz="2800" dirty="0" smtClean="0"/>
              <a:t>Current Study</a:t>
            </a:r>
          </a:p>
          <a:p>
            <a:pPr marL="914400" lvl="1" indent="-457200">
              <a:buFont typeface="Arial"/>
              <a:buChar char="•"/>
            </a:pPr>
            <a:r>
              <a:rPr lang="en-US" sz="2800" dirty="0" smtClean="0"/>
              <a:t>Hypothesis</a:t>
            </a:r>
          </a:p>
          <a:p>
            <a:pPr marL="914400" lvl="1" indent="-457200">
              <a:buFont typeface="Arial"/>
              <a:buChar char="•"/>
            </a:pPr>
            <a:r>
              <a:rPr lang="en-US" sz="2800" dirty="0" smtClean="0"/>
              <a:t>Claim</a:t>
            </a:r>
          </a:p>
          <a:p>
            <a:pPr marL="914400" lvl="1" indent="-457200">
              <a:buFont typeface="Arial"/>
              <a:buChar char="•"/>
            </a:pPr>
            <a:r>
              <a:rPr lang="en-US" sz="2800" dirty="0" smtClean="0"/>
              <a:t>Citation</a:t>
            </a:r>
          </a:p>
          <a:p>
            <a:r>
              <a:rPr lang="en-US" sz="2800" dirty="0" smtClean="0">
                <a:solidFill>
                  <a:srgbClr val="FFC000"/>
                </a:solidFill>
              </a:rPr>
              <a:t>Relations</a:t>
            </a:r>
          </a:p>
          <a:p>
            <a:pPr marL="914400" lvl="1" indent="-457200">
              <a:buFont typeface="Arial"/>
              <a:buChar char="•"/>
            </a:pPr>
            <a:r>
              <a:rPr lang="en-US" sz="2800" dirty="0" smtClean="0"/>
              <a:t>Supports</a:t>
            </a:r>
          </a:p>
          <a:p>
            <a:pPr marL="914400" lvl="1" indent="-457200">
              <a:buFont typeface="Arial"/>
              <a:buChar char="•"/>
            </a:pPr>
            <a:r>
              <a:rPr lang="en-US" sz="2800" dirty="0" smtClean="0"/>
              <a:t>Opposes</a:t>
            </a:r>
          </a:p>
          <a:p>
            <a:endParaRPr lang="en-US" sz="2800" dirty="0" smtClean="0"/>
          </a:p>
          <a:p>
            <a:endParaRPr lang="en-US" sz="2800" dirty="0"/>
          </a:p>
        </p:txBody>
      </p:sp>
    </p:spTree>
    <p:extLst>
      <p:ext uri="{BB962C8B-B14F-4D97-AF65-F5344CB8AC3E}">
        <p14:creationId xmlns:p14="http://schemas.microsoft.com/office/powerpoint/2010/main" val="24165032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107" y="1269891"/>
            <a:ext cx="4256715" cy="5291213"/>
          </a:xfrm>
        </p:spPr>
        <p:txBody>
          <a:bodyPr>
            <a:noAutofit/>
          </a:bodyPr>
          <a:lstStyle/>
          <a:p>
            <a:pPr marL="0" indent="0">
              <a:buNone/>
            </a:pPr>
            <a:r>
              <a:rPr lang="en-US" sz="2800" dirty="0" smtClean="0">
                <a:solidFill>
                  <a:srgbClr val="0000FF"/>
                </a:solidFill>
              </a:rPr>
              <a:t>Written Essay Excerpt:</a:t>
            </a:r>
          </a:p>
          <a:p>
            <a:pPr marL="0" indent="0">
              <a:buNone/>
            </a:pPr>
            <a:r>
              <a:rPr lang="en-US" sz="2800" dirty="0" smtClean="0">
                <a:solidFill>
                  <a:srgbClr val="FF0000"/>
                </a:solidFill>
              </a:rPr>
              <a:t>There </a:t>
            </a:r>
            <a:r>
              <a:rPr lang="en-US" sz="2800" dirty="0">
                <a:solidFill>
                  <a:srgbClr val="FF0000"/>
                </a:solidFill>
              </a:rPr>
              <a:t>have been many studies which indicate that people do drive differently at different times of day and that it does have an impact on driving risk. </a:t>
            </a:r>
            <a:r>
              <a:rPr lang="en-US" sz="2800" dirty="0">
                <a:solidFill>
                  <a:srgbClr val="0070C0"/>
                </a:solidFill>
              </a:rPr>
              <a:t>Reimer et al (2007) found that time of day did influence driving speed, reaction time, and speed variability measures.</a:t>
            </a:r>
          </a:p>
        </p:txBody>
      </p:sp>
      <p:sp>
        <p:nvSpPr>
          <p:cNvPr id="5" name="Rectangle 4"/>
          <p:cNvSpPr/>
          <p:nvPr/>
        </p:nvSpPr>
        <p:spPr>
          <a:xfrm>
            <a:off x="0" y="176373"/>
            <a:ext cx="9144000" cy="584776"/>
          </a:xfrm>
          <a:prstGeom prst="rect">
            <a:avLst/>
          </a:prstGeom>
        </p:spPr>
        <p:txBody>
          <a:bodyPr wrap="square">
            <a:spAutoFit/>
          </a:bodyPr>
          <a:lstStyle/>
          <a:p>
            <a:pPr algn="ctr"/>
            <a:r>
              <a:rPr lang="en-US" sz="3200" b="1" dirty="0"/>
              <a:t>Audience </a:t>
            </a:r>
            <a:r>
              <a:rPr lang="en-US" sz="3200" b="1" dirty="0" smtClean="0"/>
              <a:t>Participation: Argument Mining</a:t>
            </a:r>
            <a:endParaRPr lang="en-US" sz="3200" b="1" dirty="0"/>
          </a:p>
        </p:txBody>
      </p:sp>
      <p:sp>
        <p:nvSpPr>
          <p:cNvPr id="6" name="Rectangle 5"/>
          <p:cNvSpPr/>
          <p:nvPr/>
        </p:nvSpPr>
        <p:spPr>
          <a:xfrm>
            <a:off x="4574206" y="1269891"/>
            <a:ext cx="4569794" cy="5262980"/>
          </a:xfrm>
          <a:prstGeom prst="rect">
            <a:avLst/>
          </a:prstGeom>
        </p:spPr>
        <p:txBody>
          <a:bodyPr wrap="square">
            <a:spAutoFit/>
          </a:bodyPr>
          <a:lstStyle/>
          <a:p>
            <a:r>
              <a:rPr lang="en-US" sz="2800" dirty="0" smtClean="0">
                <a:solidFill>
                  <a:srgbClr val="0000FF"/>
                </a:solidFill>
              </a:rPr>
              <a:t>Argument Ontology:</a:t>
            </a:r>
          </a:p>
          <a:p>
            <a:endParaRPr lang="en-US" sz="2800" dirty="0" smtClean="0">
              <a:solidFill>
                <a:srgbClr val="0000FF"/>
              </a:solidFill>
            </a:endParaRPr>
          </a:p>
          <a:p>
            <a:r>
              <a:rPr lang="en-US" sz="2800" dirty="0" smtClean="0">
                <a:solidFill>
                  <a:srgbClr val="FFC000"/>
                </a:solidFill>
              </a:rPr>
              <a:t>Components</a:t>
            </a:r>
          </a:p>
          <a:p>
            <a:pPr marL="914400" lvl="1" indent="-457200">
              <a:buFont typeface="Arial"/>
              <a:buChar char="•"/>
            </a:pPr>
            <a:r>
              <a:rPr lang="en-US" sz="2800" dirty="0" smtClean="0"/>
              <a:t>Current Study</a:t>
            </a:r>
          </a:p>
          <a:p>
            <a:pPr marL="914400" lvl="1" indent="-457200">
              <a:buFont typeface="Arial"/>
              <a:buChar char="•"/>
            </a:pPr>
            <a:r>
              <a:rPr lang="en-US" sz="2800" dirty="0" smtClean="0"/>
              <a:t>Hypothesis</a:t>
            </a:r>
          </a:p>
          <a:p>
            <a:pPr marL="914400" lvl="1" indent="-457200">
              <a:buFont typeface="Arial"/>
              <a:buChar char="•"/>
            </a:pPr>
            <a:r>
              <a:rPr lang="en-US" sz="2800" b="1" i="1" dirty="0" smtClean="0">
                <a:solidFill>
                  <a:srgbClr val="FF0000"/>
                </a:solidFill>
              </a:rPr>
              <a:t>Claim</a:t>
            </a:r>
          </a:p>
          <a:p>
            <a:pPr marL="914400" lvl="1" indent="-457200">
              <a:buFont typeface="Arial"/>
              <a:buChar char="•"/>
            </a:pPr>
            <a:r>
              <a:rPr lang="en-US" sz="2800" b="1" i="1" dirty="0" smtClean="0">
                <a:solidFill>
                  <a:srgbClr val="0070C0"/>
                </a:solidFill>
              </a:rPr>
              <a:t>Citation</a:t>
            </a:r>
          </a:p>
          <a:p>
            <a:r>
              <a:rPr lang="en-US" sz="2800" dirty="0" smtClean="0">
                <a:solidFill>
                  <a:srgbClr val="FFC000"/>
                </a:solidFill>
              </a:rPr>
              <a:t>Relations</a:t>
            </a:r>
          </a:p>
          <a:p>
            <a:pPr marL="914400" lvl="1" indent="-457200">
              <a:buFont typeface="Arial"/>
              <a:buChar char="•"/>
            </a:pPr>
            <a:r>
              <a:rPr lang="en-US" sz="2800" b="1" i="1" dirty="0" smtClean="0">
                <a:solidFill>
                  <a:srgbClr val="00B050"/>
                </a:solidFill>
              </a:rPr>
              <a:t>Supports</a:t>
            </a:r>
          </a:p>
          <a:p>
            <a:pPr marL="914400" lvl="1" indent="-457200">
              <a:buFont typeface="Arial"/>
              <a:buChar char="•"/>
            </a:pPr>
            <a:r>
              <a:rPr lang="en-US" sz="2800" dirty="0" smtClean="0"/>
              <a:t>Opposes</a:t>
            </a:r>
          </a:p>
          <a:p>
            <a:endParaRPr lang="en-US" sz="2800" dirty="0" smtClean="0"/>
          </a:p>
          <a:p>
            <a:endParaRPr lang="en-US" sz="2800" dirty="0"/>
          </a:p>
        </p:txBody>
      </p:sp>
    </p:spTree>
    <p:extLst>
      <p:ext uri="{BB962C8B-B14F-4D97-AF65-F5344CB8AC3E}">
        <p14:creationId xmlns:p14="http://schemas.microsoft.com/office/powerpoint/2010/main" val="3942626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a:t>
            </a:r>
            <a:r>
              <a:rPr lang="en-US" sz="3200" b="1" i="0" dirty="0"/>
              <a:t>Processing </a:t>
            </a:r>
            <a:r>
              <a:rPr lang="en-US" sz="3200" b="1" i="0" dirty="0" smtClean="0"/>
              <a:t>in </a:t>
            </a:r>
            <a:r>
              <a:rPr lang="en-US" sz="3200" b="1" i="0" dirty="0"/>
              <a:t>Education</a:t>
            </a:r>
          </a:p>
        </p:txBody>
      </p:sp>
      <p:sp>
        <p:nvSpPr>
          <p:cNvPr id="4100" name="Text Box 4"/>
          <p:cNvSpPr txBox="1">
            <a:spLocks noChangeArrowheads="1"/>
          </p:cNvSpPr>
          <p:nvPr/>
        </p:nvSpPr>
        <p:spPr bwMode="auto">
          <a:xfrm>
            <a:off x="-8015" y="2783919"/>
            <a:ext cx="4198586" cy="38472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Learning Language</a:t>
            </a:r>
          </a:p>
          <a:p>
            <a:pPr algn="ctr"/>
            <a:r>
              <a:rPr lang="en-US" i="0" dirty="0" smtClean="0"/>
              <a:t>(e.g., reading</a:t>
            </a:r>
            <a:r>
              <a:rPr lang="en-US" i="0" dirty="0"/>
              <a:t>, writing, </a:t>
            </a:r>
            <a:r>
              <a:rPr lang="en-US" i="0" dirty="0" smtClean="0"/>
              <a:t>speaking)</a:t>
            </a:r>
          </a:p>
          <a:p>
            <a:pPr algn="ctr"/>
            <a:endParaRPr lang="en-US" i="0" dirty="0" smtClean="0"/>
          </a:p>
          <a:p>
            <a:pPr algn="ctr"/>
            <a:r>
              <a:rPr lang="en-US" b="1" dirty="0" smtClean="0">
                <a:solidFill>
                  <a:srgbClr val="FF0000"/>
                </a:solidFill>
              </a:rPr>
              <a:t>Automatic Essay Grading</a:t>
            </a:r>
          </a:p>
          <a:p>
            <a:pPr algn="ctr"/>
            <a:endParaRPr lang="en-US" b="1" dirty="0" smtClean="0">
              <a:solidFill>
                <a:srgbClr val="FF0000"/>
              </a:solidFill>
            </a:endParaRPr>
          </a:p>
          <a:p>
            <a:pPr algn="ctr"/>
            <a:endParaRPr lang="en-US" b="1" dirty="0" smtClean="0">
              <a:solidFill>
                <a:srgbClr val="FF0000"/>
              </a:solidFill>
            </a:endParaRPr>
          </a:p>
          <a:p>
            <a:pPr algn="ctr"/>
            <a:endParaRPr lang="en-US" b="1" dirty="0" smtClean="0">
              <a:solidFill>
                <a:srgbClr val="FF0000"/>
              </a:solidFill>
            </a:endParaRPr>
          </a:p>
          <a:p>
            <a:pPr algn="ctr"/>
            <a:endParaRPr lang="en-US" i="0" dirty="0" smtClean="0"/>
          </a:p>
          <a:p>
            <a:pPr algn="ctr"/>
            <a:endParaRPr lang="en-US" i="0" dirty="0" smtClean="0"/>
          </a:p>
          <a:p>
            <a:pPr algn="ctr"/>
            <a:endParaRPr lang="en-US" i="0" dirty="0"/>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457200" y="4606183"/>
            <a:ext cx="6687879" cy="1837415"/>
          </a:xfrm>
          <a:prstGeom prst="rect">
            <a:avLst/>
          </a:prstGeom>
          <a:noFill/>
          <a:ln w="9525">
            <a:noFill/>
            <a:miter lim="800000"/>
            <a:headEnd/>
            <a:tailEnd/>
          </a:ln>
        </p:spPr>
      </p:pic>
    </p:spTree>
    <p:extLst>
      <p:ext uri="{BB962C8B-B14F-4D97-AF65-F5344CB8AC3E}">
        <p14:creationId xmlns:p14="http://schemas.microsoft.com/office/powerpoint/2010/main" val="2545147238"/>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868"/>
            <a:ext cx="9144001" cy="607231"/>
          </a:xfrm>
        </p:spPr>
        <p:txBody>
          <a:bodyPr>
            <a:noAutofit/>
          </a:bodyPr>
          <a:lstStyle/>
          <a:p>
            <a:r>
              <a:rPr lang="en-US" sz="3200" b="1" dirty="0" smtClean="0"/>
              <a:t>Audience Participation:  Essay Scoring (1 or 4?) </a:t>
            </a:r>
            <a:endParaRPr lang="en-US" sz="3200" b="1" dirty="0"/>
          </a:p>
        </p:txBody>
      </p:sp>
      <p:sp>
        <p:nvSpPr>
          <p:cNvPr id="3" name="Content Placeholder 2"/>
          <p:cNvSpPr>
            <a:spLocks noGrp="1"/>
          </p:cNvSpPr>
          <p:nvPr>
            <p:ph idx="1"/>
          </p:nvPr>
        </p:nvSpPr>
        <p:spPr>
          <a:xfrm>
            <a:off x="0" y="540880"/>
            <a:ext cx="9143999" cy="6317120"/>
          </a:xfrm>
        </p:spPr>
        <p:txBody>
          <a:bodyPr>
            <a:noAutofit/>
          </a:bodyPr>
          <a:lstStyle/>
          <a:p>
            <a:pPr marL="0" indent="0">
              <a:buNone/>
            </a:pPr>
            <a:r>
              <a:rPr lang="en-US" sz="1800" b="1" dirty="0"/>
              <a:t>Human Argument </a:t>
            </a:r>
            <a:r>
              <a:rPr lang="en-US" sz="1800" b="1" dirty="0" smtClean="0"/>
              <a:t>Mining</a:t>
            </a:r>
            <a:endParaRPr lang="en-US" sz="1800" b="1" dirty="0"/>
          </a:p>
          <a:p>
            <a:r>
              <a:rPr lang="en-US" sz="1800" b="1" dirty="0">
                <a:solidFill>
                  <a:schemeClr val="accent6">
                    <a:lumMod val="60000"/>
                    <a:lumOff val="40000"/>
                  </a:schemeClr>
                </a:solidFill>
              </a:rPr>
              <a:t>Hypothesis: 1, </a:t>
            </a:r>
            <a:r>
              <a:rPr lang="en-US" sz="1800" b="1" dirty="0">
                <a:solidFill>
                  <a:schemeClr val="accent3">
                    <a:lumMod val="75000"/>
                  </a:schemeClr>
                </a:solidFill>
              </a:rPr>
              <a:t>Supports: 2, </a:t>
            </a:r>
            <a:r>
              <a:rPr lang="en-US" sz="1800" b="1" dirty="0">
                <a:solidFill>
                  <a:srgbClr val="FF6600"/>
                </a:solidFill>
              </a:rPr>
              <a:t>Opposes: 1, </a:t>
            </a:r>
            <a:r>
              <a:rPr lang="en-US" sz="1800" b="1" dirty="0">
                <a:solidFill>
                  <a:srgbClr val="0000FF"/>
                </a:solidFill>
              </a:rPr>
              <a:t>Citation: 7 (6 unique)</a:t>
            </a:r>
          </a:p>
          <a:p>
            <a:pPr marL="0" indent="0">
              <a:buNone/>
            </a:pPr>
            <a:endParaRPr lang="en-US" sz="1200" dirty="0" smtClean="0"/>
          </a:p>
          <a:p>
            <a:pPr marL="0" indent="0">
              <a:buNone/>
            </a:pPr>
            <a:r>
              <a:rPr lang="en-US" sz="1200" dirty="0" smtClean="0"/>
              <a:t>Frequently</a:t>
            </a:r>
            <a:r>
              <a:rPr lang="en-US" sz="1200" dirty="0"/>
              <a:t>, people encounter situations in their environment where they can either choose to be </a:t>
            </a:r>
            <a:r>
              <a:rPr lang="en-US" sz="1200" dirty="0" err="1"/>
              <a:t>prosocial</a:t>
            </a:r>
            <a:r>
              <a:rPr lang="en-US" sz="1200" dirty="0"/>
              <a:t> or antisocial. It is therefore of great importance to study what makes people choose either response. Previous research has indicated that as group size increases, </a:t>
            </a:r>
            <a:r>
              <a:rPr lang="en-US" sz="1200" dirty="0" err="1"/>
              <a:t>prosocial</a:t>
            </a:r>
            <a:r>
              <a:rPr lang="en-US" sz="1200" dirty="0"/>
              <a:t> responses decrease, a phenomenon known as the bystander effect </a:t>
            </a:r>
            <a:r>
              <a:rPr lang="en-US" sz="1200" dirty="0" smtClean="0">
                <a:solidFill>
                  <a:srgbClr val="0000FF"/>
                </a:solidFill>
              </a:rPr>
              <a:t>(</a:t>
            </a:r>
            <a:r>
              <a:rPr lang="en-US" sz="1200" b="1" dirty="0">
                <a:solidFill>
                  <a:srgbClr val="0000FF"/>
                </a:solidFill>
              </a:rPr>
              <a:t>Fischer, Krueger, </a:t>
            </a:r>
            <a:r>
              <a:rPr lang="en-US" sz="1200" b="1" dirty="0" err="1">
                <a:solidFill>
                  <a:srgbClr val="0000FF"/>
                </a:solidFill>
              </a:rPr>
              <a:t>Greitemeyer</a:t>
            </a:r>
            <a:r>
              <a:rPr lang="en-US" sz="1200" b="1" dirty="0">
                <a:solidFill>
                  <a:srgbClr val="0000FF"/>
                </a:solidFill>
              </a:rPr>
              <a:t>, </a:t>
            </a:r>
            <a:r>
              <a:rPr lang="en-US" sz="1200" b="1" dirty="0" err="1">
                <a:solidFill>
                  <a:srgbClr val="0000FF"/>
                </a:solidFill>
              </a:rPr>
              <a:t>Vogrincic</a:t>
            </a:r>
            <a:r>
              <a:rPr lang="en-US" sz="1200" b="1" dirty="0">
                <a:solidFill>
                  <a:srgbClr val="0000FF"/>
                </a:solidFill>
              </a:rPr>
              <a:t>, </a:t>
            </a:r>
            <a:r>
              <a:rPr lang="en-US" sz="1200" b="1" dirty="0" err="1">
                <a:solidFill>
                  <a:srgbClr val="0000FF"/>
                </a:solidFill>
              </a:rPr>
              <a:t>Kastenmuller</a:t>
            </a:r>
            <a:r>
              <a:rPr lang="en-US" sz="1200" b="1" dirty="0">
                <a:solidFill>
                  <a:srgbClr val="0000FF"/>
                </a:solidFill>
              </a:rPr>
              <a:t>, Frey, </a:t>
            </a:r>
            <a:r>
              <a:rPr lang="en-US" sz="1200" b="1" dirty="0" err="1">
                <a:solidFill>
                  <a:srgbClr val="0000FF"/>
                </a:solidFill>
              </a:rPr>
              <a:t>Heene</a:t>
            </a:r>
            <a:r>
              <a:rPr lang="en-US" sz="1200" b="1" dirty="0">
                <a:solidFill>
                  <a:srgbClr val="0000FF"/>
                </a:solidFill>
              </a:rPr>
              <a:t>, </a:t>
            </a:r>
            <a:r>
              <a:rPr lang="en-US" sz="1200" b="1" dirty="0" err="1">
                <a:solidFill>
                  <a:srgbClr val="0000FF"/>
                </a:solidFill>
              </a:rPr>
              <a:t>Wicher</a:t>
            </a:r>
            <a:r>
              <a:rPr lang="en-US" sz="1200" b="1" dirty="0">
                <a:solidFill>
                  <a:srgbClr val="0000FF"/>
                </a:solidFill>
              </a:rPr>
              <a:t>, </a:t>
            </a:r>
            <a:r>
              <a:rPr lang="en-US" sz="1200" b="1" dirty="0" err="1">
                <a:solidFill>
                  <a:srgbClr val="0000FF"/>
                </a:solidFill>
              </a:rPr>
              <a:t>Kainbacher</a:t>
            </a:r>
            <a:r>
              <a:rPr lang="en-US" sz="1200" b="1" dirty="0">
                <a:solidFill>
                  <a:srgbClr val="0000FF"/>
                </a:solidFill>
              </a:rPr>
              <a:t>, 2011).</a:t>
            </a:r>
            <a:r>
              <a:rPr lang="en-US" sz="1200" dirty="0">
                <a:solidFill>
                  <a:srgbClr val="0000FF"/>
                </a:solidFill>
              </a:rPr>
              <a:t> </a:t>
            </a:r>
            <a:r>
              <a:rPr lang="en-US" sz="1200" dirty="0" smtClean="0"/>
              <a:t>In </a:t>
            </a:r>
            <a:r>
              <a:rPr lang="en-US" sz="1200" dirty="0"/>
              <a:t>our particular study, a participant sneezed on an elevator and noted whether or not somebody had a nice response such as “God bless you.” The nice response would be equivalent to a </a:t>
            </a:r>
            <a:r>
              <a:rPr lang="en-US" sz="1200" dirty="0" err="1"/>
              <a:t>prosocial</a:t>
            </a:r>
            <a:r>
              <a:rPr lang="en-US" sz="1200" dirty="0"/>
              <a:t> behavior. The results of this study can give insight into what makes people more or less likely to engage in </a:t>
            </a:r>
            <a:r>
              <a:rPr lang="en-US" sz="1200" dirty="0" err="1"/>
              <a:t>prosocial</a:t>
            </a:r>
            <a:r>
              <a:rPr lang="en-US" sz="1200" dirty="0"/>
              <a:t> behavior in different situations, so this study has good external validity. This research topic is worth of study because the results may show how likely people are to help others in a more critical situation, such as somebody getting mugged, etc. It is important to realize that sneezing on an elevator is not necessarily a dangerous situation to act </a:t>
            </a:r>
            <a:r>
              <a:rPr lang="en-US" sz="1200" dirty="0" err="1"/>
              <a:t>prosocially</a:t>
            </a:r>
            <a:r>
              <a:rPr lang="en-US" sz="1200" dirty="0"/>
              <a:t> in, but the result will lead to a better understanding of whether or not gender and group size contribute to </a:t>
            </a:r>
            <a:r>
              <a:rPr lang="en-US" sz="1200" dirty="0" err="1"/>
              <a:t>prosocial</a:t>
            </a:r>
            <a:r>
              <a:rPr lang="en-US" sz="1200" dirty="0"/>
              <a:t> responses</a:t>
            </a:r>
            <a:r>
              <a:rPr lang="en-US" sz="1200" dirty="0" smtClean="0"/>
              <a:t>. </a:t>
            </a:r>
          </a:p>
          <a:p>
            <a:pPr marL="0" indent="0">
              <a:buNone/>
            </a:pPr>
            <a:r>
              <a:rPr lang="en-US" sz="1200" b="1" dirty="0" smtClean="0">
                <a:solidFill>
                  <a:schemeClr val="accent3">
                    <a:lumMod val="75000"/>
                  </a:schemeClr>
                </a:solidFill>
              </a:rPr>
              <a:t>Previous </a:t>
            </a:r>
            <a:r>
              <a:rPr lang="en-US" sz="1200" b="1" dirty="0">
                <a:solidFill>
                  <a:schemeClr val="accent3">
                    <a:lumMod val="75000"/>
                  </a:schemeClr>
                </a:solidFill>
              </a:rPr>
              <a:t>research has shown that females seem to be more likely to engage in </a:t>
            </a:r>
            <a:r>
              <a:rPr lang="en-US" sz="1200" b="1" dirty="0" err="1">
                <a:solidFill>
                  <a:schemeClr val="accent3">
                    <a:lumMod val="75000"/>
                  </a:schemeClr>
                </a:solidFill>
              </a:rPr>
              <a:t>prosocial</a:t>
            </a:r>
            <a:r>
              <a:rPr lang="en-US" sz="1200" b="1" dirty="0">
                <a:solidFill>
                  <a:schemeClr val="accent3">
                    <a:lumMod val="75000"/>
                  </a:schemeClr>
                </a:solidFill>
              </a:rPr>
              <a:t> behavior as distance decreases,</a:t>
            </a:r>
            <a:r>
              <a:rPr lang="en-US" sz="1200" b="1" dirty="0">
                <a:solidFill>
                  <a:srgbClr val="0000FF"/>
                </a:solidFill>
              </a:rPr>
              <a:t> </a:t>
            </a:r>
            <a:r>
              <a:rPr lang="en-US" sz="1200" dirty="0" smtClean="0"/>
              <a:t>and</a:t>
            </a:r>
            <a:r>
              <a:rPr lang="en-US" sz="1200" dirty="0" smtClean="0">
                <a:solidFill>
                  <a:srgbClr val="0000FF"/>
                </a:solidFill>
              </a:rPr>
              <a:t> </a:t>
            </a:r>
            <a:r>
              <a:rPr lang="en-US" sz="1200" dirty="0"/>
              <a:t>this correlates to the hypothesis of this particular study </a:t>
            </a:r>
            <a:r>
              <a:rPr lang="en-US" sz="1200" b="1" dirty="0" smtClean="0">
                <a:solidFill>
                  <a:srgbClr val="0000FF"/>
                </a:solidFill>
              </a:rPr>
              <a:t>(</a:t>
            </a:r>
            <a:r>
              <a:rPr lang="en-US" sz="1200" b="1" dirty="0">
                <a:solidFill>
                  <a:srgbClr val="0000FF"/>
                </a:solidFill>
              </a:rPr>
              <a:t>McCullough, </a:t>
            </a:r>
            <a:r>
              <a:rPr lang="en-US" sz="1200" b="1" dirty="0" err="1">
                <a:solidFill>
                  <a:srgbClr val="0000FF"/>
                </a:solidFill>
              </a:rPr>
              <a:t>Tabak</a:t>
            </a:r>
            <a:r>
              <a:rPr lang="en-US" sz="1200" b="1" dirty="0">
                <a:solidFill>
                  <a:srgbClr val="0000FF"/>
                </a:solidFill>
              </a:rPr>
              <a:t>, 2010).</a:t>
            </a:r>
            <a:r>
              <a:rPr lang="en-US" sz="1200" dirty="0">
                <a:solidFill>
                  <a:srgbClr val="0000FF"/>
                </a:solidFill>
              </a:rPr>
              <a:t> </a:t>
            </a:r>
            <a:r>
              <a:rPr lang="en-US" sz="1200" dirty="0" smtClean="0"/>
              <a:t>From </a:t>
            </a:r>
            <a:r>
              <a:rPr lang="en-US" sz="1200" dirty="0"/>
              <a:t>this same previous research, it seems that females are more likely to do this because females tend to behave in more altruistic ways than males. In other words, females should give a nice response to a sneeze more often than males, and this was part of our hypothesis. Previous research has also indicated that people who have the knowledge of how to behave </a:t>
            </a:r>
            <a:r>
              <a:rPr lang="en-US" sz="1200" dirty="0" err="1"/>
              <a:t>prosocially</a:t>
            </a:r>
            <a:r>
              <a:rPr lang="en-US" sz="1200" dirty="0"/>
              <a:t> in a particular situation are more likely to do so </a:t>
            </a:r>
            <a:r>
              <a:rPr lang="en-US" sz="1200" b="1" dirty="0" smtClean="0">
                <a:solidFill>
                  <a:srgbClr val="0000FF"/>
                </a:solidFill>
              </a:rPr>
              <a:t>(</a:t>
            </a:r>
            <a:r>
              <a:rPr lang="en-US" sz="1200" b="1" dirty="0">
                <a:solidFill>
                  <a:srgbClr val="0000FF"/>
                </a:solidFill>
              </a:rPr>
              <a:t>Anker, </a:t>
            </a:r>
            <a:r>
              <a:rPr lang="en-US" sz="1200" b="1" dirty="0" err="1">
                <a:solidFill>
                  <a:srgbClr val="0000FF"/>
                </a:solidFill>
              </a:rPr>
              <a:t>Feeley</a:t>
            </a:r>
            <a:r>
              <a:rPr lang="en-US" sz="1200" b="1" dirty="0">
                <a:solidFill>
                  <a:srgbClr val="0000FF"/>
                </a:solidFill>
              </a:rPr>
              <a:t>, 2011)</a:t>
            </a:r>
            <a:r>
              <a:rPr lang="en-US" sz="1200" b="1" dirty="0"/>
              <a:t>. </a:t>
            </a:r>
            <a:r>
              <a:rPr lang="en-US" sz="1200" dirty="0" smtClean="0"/>
              <a:t>If </a:t>
            </a:r>
            <a:r>
              <a:rPr lang="en-US" sz="1200" dirty="0"/>
              <a:t>somebody in the elevator is from a certain religion or has recently moved and is not aware of what to say after somebody sneezes, then they most likely will not give a response at all, and this was not considered when putting together the results of the study. This should have been important to consider because knowledge of what to say after a sneeze could be a confounding variable in the results. Lastly, previous studies have shown that moral frames often determine whether or not people will give a </a:t>
            </a:r>
            <a:r>
              <a:rPr lang="en-US" sz="1200" dirty="0" err="1"/>
              <a:t>prosocial</a:t>
            </a:r>
            <a:r>
              <a:rPr lang="en-US" sz="1200" dirty="0"/>
              <a:t> response </a:t>
            </a:r>
            <a:r>
              <a:rPr lang="en-US" sz="1200" b="1" dirty="0" smtClean="0">
                <a:solidFill>
                  <a:srgbClr val="0000FF"/>
                </a:solidFill>
              </a:rPr>
              <a:t>(</a:t>
            </a:r>
            <a:r>
              <a:rPr lang="en-US" sz="1200" b="1" dirty="0" err="1">
                <a:solidFill>
                  <a:srgbClr val="0000FF"/>
                </a:solidFill>
              </a:rPr>
              <a:t>Thornberg</a:t>
            </a:r>
            <a:r>
              <a:rPr lang="en-US" sz="1200" b="1" dirty="0">
                <a:solidFill>
                  <a:srgbClr val="0000FF"/>
                </a:solidFill>
              </a:rPr>
              <a:t>, 2010)</a:t>
            </a:r>
            <a:r>
              <a:rPr lang="en-US" sz="1200" dirty="0">
                <a:solidFill>
                  <a:srgbClr val="0000FF"/>
                </a:solidFill>
              </a:rPr>
              <a:t>. </a:t>
            </a:r>
            <a:r>
              <a:rPr lang="en-US" sz="1200" dirty="0" smtClean="0"/>
              <a:t>Overall</a:t>
            </a:r>
            <a:r>
              <a:rPr lang="en-US" sz="1200" dirty="0"/>
              <a:t>, the better somebody’s moral frames are, the more likely they are to give a </a:t>
            </a:r>
            <a:r>
              <a:rPr lang="en-US" sz="1200" dirty="0" err="1"/>
              <a:t>prosocial</a:t>
            </a:r>
            <a:r>
              <a:rPr lang="en-US" sz="1200" dirty="0"/>
              <a:t> response. This correlates to our particular study because the people who didn’t give a response could possibly have negative moral frames. A future experiment could study this and the results would be interesting and could give additional information about what makes people behave </a:t>
            </a:r>
            <a:r>
              <a:rPr lang="en-US" sz="1200" dirty="0" err="1"/>
              <a:t>prosocially</a:t>
            </a:r>
            <a:r>
              <a:rPr lang="en-US" sz="1200" dirty="0"/>
              <a:t>.</a:t>
            </a:r>
          </a:p>
          <a:p>
            <a:pPr marL="0" indent="0">
              <a:buNone/>
            </a:pPr>
            <a:r>
              <a:rPr lang="en-US" sz="1200" b="1" dirty="0" smtClean="0">
                <a:solidFill>
                  <a:schemeClr val="accent6">
                    <a:lumMod val="60000"/>
                    <a:lumOff val="40000"/>
                  </a:schemeClr>
                </a:solidFill>
              </a:rPr>
              <a:t>In </a:t>
            </a:r>
            <a:r>
              <a:rPr lang="en-US" sz="1200" b="1" dirty="0">
                <a:solidFill>
                  <a:schemeClr val="accent6">
                    <a:lumMod val="60000"/>
                    <a:lumOff val="40000"/>
                  </a:schemeClr>
                </a:solidFill>
              </a:rPr>
              <a:t>our study, it was hypothesized that as group size increased, the likelihood of a </a:t>
            </a:r>
            <a:r>
              <a:rPr lang="en-US" sz="1200" b="1" dirty="0" err="1">
                <a:solidFill>
                  <a:schemeClr val="accent6">
                    <a:lumMod val="60000"/>
                    <a:lumOff val="40000"/>
                  </a:schemeClr>
                </a:solidFill>
              </a:rPr>
              <a:t>prosocial</a:t>
            </a:r>
            <a:r>
              <a:rPr lang="en-US" sz="1200" b="1" dirty="0">
                <a:solidFill>
                  <a:schemeClr val="accent6">
                    <a:lumMod val="60000"/>
                    <a:lumOff val="40000"/>
                  </a:schemeClr>
                </a:solidFill>
              </a:rPr>
              <a:t> response would increase, and that females were more likely to give a </a:t>
            </a:r>
            <a:r>
              <a:rPr lang="en-US" sz="1200" b="1" dirty="0" err="1">
                <a:solidFill>
                  <a:schemeClr val="accent6">
                    <a:lumMod val="60000"/>
                    <a:lumOff val="40000"/>
                  </a:schemeClr>
                </a:solidFill>
              </a:rPr>
              <a:t>prosocial</a:t>
            </a:r>
            <a:r>
              <a:rPr lang="en-US" sz="1200" b="1" dirty="0">
                <a:solidFill>
                  <a:schemeClr val="accent6">
                    <a:lumMod val="60000"/>
                    <a:lumOff val="40000"/>
                  </a:schemeClr>
                </a:solidFill>
              </a:rPr>
              <a:t> response than </a:t>
            </a:r>
            <a:r>
              <a:rPr lang="en-US" sz="1200" b="1" dirty="0" smtClean="0">
                <a:solidFill>
                  <a:schemeClr val="accent6">
                    <a:lumMod val="60000"/>
                    <a:lumOff val="40000"/>
                  </a:schemeClr>
                </a:solidFill>
              </a:rPr>
              <a:t>males.</a:t>
            </a:r>
            <a:r>
              <a:rPr lang="en-US" sz="1200" dirty="0">
                <a:solidFill>
                  <a:srgbClr val="0000FF"/>
                </a:solidFill>
              </a:rPr>
              <a:t> </a:t>
            </a:r>
            <a:r>
              <a:rPr lang="en-US" sz="1200" b="1" dirty="0" smtClean="0">
                <a:solidFill>
                  <a:srgbClr val="0000FF"/>
                </a:solidFill>
              </a:rPr>
              <a:t>Previous </a:t>
            </a:r>
            <a:r>
              <a:rPr lang="en-US" sz="1200" b="1" dirty="0">
                <a:solidFill>
                  <a:srgbClr val="0000FF"/>
                </a:solidFill>
              </a:rPr>
              <a:t>research from McCullough, </a:t>
            </a:r>
            <a:r>
              <a:rPr lang="en-US" sz="1200" b="1" dirty="0" err="1">
                <a:solidFill>
                  <a:srgbClr val="0000FF"/>
                </a:solidFill>
              </a:rPr>
              <a:t>etc</a:t>
            </a:r>
            <a:r>
              <a:rPr lang="en-US" sz="1200" b="1" dirty="0">
                <a:solidFill>
                  <a:srgbClr val="0000FF"/>
                </a:solidFill>
              </a:rPr>
              <a:t> (2011) conflicted with the hypothesis that as group size increases, </a:t>
            </a:r>
            <a:r>
              <a:rPr lang="en-US" sz="1200" b="1" dirty="0" err="1">
                <a:solidFill>
                  <a:srgbClr val="0000FF"/>
                </a:solidFill>
              </a:rPr>
              <a:t>prosocial</a:t>
            </a:r>
            <a:r>
              <a:rPr lang="en-US" sz="1200" b="1" dirty="0">
                <a:solidFill>
                  <a:srgbClr val="0000FF"/>
                </a:solidFill>
              </a:rPr>
              <a:t> responses should </a:t>
            </a:r>
            <a:r>
              <a:rPr lang="en-US" sz="1200" b="1" dirty="0" smtClean="0">
                <a:solidFill>
                  <a:srgbClr val="0000FF"/>
                </a:solidFill>
              </a:rPr>
              <a:t>increase. McCullough’s </a:t>
            </a:r>
            <a:r>
              <a:rPr lang="en-US" sz="1200" b="1" dirty="0">
                <a:solidFill>
                  <a:srgbClr val="0000FF"/>
                </a:solidFill>
              </a:rPr>
              <a:t>study showed this to be the opposite </a:t>
            </a:r>
            <a:r>
              <a:rPr lang="en-US" sz="1200" dirty="0">
                <a:solidFill>
                  <a:srgbClr val="0000FF"/>
                </a:solidFill>
              </a:rPr>
              <a:t>– </a:t>
            </a:r>
            <a:r>
              <a:rPr lang="en-US" sz="1200" b="1" dirty="0" smtClean="0">
                <a:solidFill>
                  <a:srgbClr val="FF6600"/>
                </a:solidFill>
              </a:rPr>
              <a:t>as </a:t>
            </a:r>
            <a:r>
              <a:rPr lang="en-US" sz="1200" b="1" dirty="0">
                <a:solidFill>
                  <a:srgbClr val="FF6600"/>
                </a:solidFill>
              </a:rPr>
              <a:t>group size increases, </a:t>
            </a:r>
            <a:r>
              <a:rPr lang="en-US" sz="1200" b="1" dirty="0" err="1">
                <a:solidFill>
                  <a:srgbClr val="FF6600"/>
                </a:solidFill>
              </a:rPr>
              <a:t>prosocial</a:t>
            </a:r>
            <a:r>
              <a:rPr lang="en-US" sz="1200" b="1" dirty="0">
                <a:solidFill>
                  <a:srgbClr val="FF6600"/>
                </a:solidFill>
              </a:rPr>
              <a:t> behavior decreases, a phenomenon known as the bystander </a:t>
            </a:r>
            <a:r>
              <a:rPr lang="en-US" sz="1200" b="1" dirty="0" smtClean="0">
                <a:solidFill>
                  <a:srgbClr val="FF6600"/>
                </a:solidFill>
              </a:rPr>
              <a:t>effect.</a:t>
            </a:r>
            <a:r>
              <a:rPr lang="en-US" sz="1200" dirty="0">
                <a:solidFill>
                  <a:srgbClr val="0000FF"/>
                </a:solidFill>
              </a:rPr>
              <a:t> </a:t>
            </a:r>
            <a:r>
              <a:rPr lang="en-US" sz="1200" b="1" dirty="0" smtClean="0">
                <a:solidFill>
                  <a:schemeClr val="accent3">
                    <a:lumMod val="75000"/>
                  </a:schemeClr>
                </a:solidFill>
              </a:rPr>
              <a:t>Previous </a:t>
            </a:r>
            <a:r>
              <a:rPr lang="en-US" sz="1200" b="1" dirty="0">
                <a:solidFill>
                  <a:schemeClr val="accent3">
                    <a:lumMod val="75000"/>
                  </a:schemeClr>
                </a:solidFill>
              </a:rPr>
              <a:t>research about gender, however, showed that females are more likely to behave </a:t>
            </a:r>
            <a:r>
              <a:rPr lang="en-US" sz="1200" b="1" dirty="0" err="1">
                <a:solidFill>
                  <a:schemeClr val="accent3">
                    <a:lumMod val="75000"/>
                  </a:schemeClr>
                </a:solidFill>
              </a:rPr>
              <a:t>prosocially</a:t>
            </a:r>
            <a:r>
              <a:rPr lang="en-US" sz="1200" b="1" dirty="0">
                <a:solidFill>
                  <a:schemeClr val="accent3">
                    <a:lumMod val="75000"/>
                  </a:schemeClr>
                </a:solidFill>
              </a:rPr>
              <a:t> due to their nature and altruistic characteristics; </a:t>
            </a:r>
            <a:r>
              <a:rPr lang="en-US" sz="1200" dirty="0" smtClean="0"/>
              <a:t>this </a:t>
            </a:r>
            <a:r>
              <a:rPr lang="en-US" sz="1200" dirty="0"/>
              <a:t>evidence supports our </a:t>
            </a:r>
            <a:r>
              <a:rPr lang="en-US" sz="1200" b="1" dirty="0">
                <a:solidFill>
                  <a:srgbClr val="0000FF"/>
                </a:solidFill>
              </a:rPr>
              <a:t>hypothesis </a:t>
            </a:r>
            <a:r>
              <a:rPr lang="en-US" sz="1200" b="1" dirty="0" smtClean="0">
                <a:solidFill>
                  <a:srgbClr val="0000FF"/>
                </a:solidFill>
              </a:rPr>
              <a:t>(</a:t>
            </a:r>
            <a:r>
              <a:rPr lang="en-US" sz="1200" b="1" dirty="0">
                <a:solidFill>
                  <a:srgbClr val="0000FF"/>
                </a:solidFill>
              </a:rPr>
              <a:t>Levine, Cassidy, </a:t>
            </a:r>
            <a:r>
              <a:rPr lang="en-US" sz="1200" b="1" dirty="0" err="1">
                <a:solidFill>
                  <a:srgbClr val="0000FF"/>
                </a:solidFill>
              </a:rPr>
              <a:t>Jentzsch</a:t>
            </a:r>
            <a:r>
              <a:rPr lang="en-US" sz="1200" b="1" dirty="0">
                <a:solidFill>
                  <a:srgbClr val="0000FF"/>
                </a:solidFill>
              </a:rPr>
              <a:t>, 2010)</a:t>
            </a:r>
            <a:r>
              <a:rPr lang="en-US" sz="1200" b="1" dirty="0" smtClean="0">
                <a:solidFill>
                  <a:srgbClr val="0000FF"/>
                </a:solidFill>
              </a:rPr>
              <a:t>.</a:t>
            </a:r>
          </a:p>
          <a:p>
            <a:pPr marL="0" indent="0">
              <a:buNone/>
            </a:pPr>
            <a:endParaRPr lang="en-US" sz="1200" b="1" dirty="0">
              <a:solidFill>
                <a:srgbClr val="0000FF"/>
              </a:solidFill>
            </a:endParaRPr>
          </a:p>
          <a:p>
            <a:endParaRPr lang="en-US" sz="1600" dirty="0"/>
          </a:p>
          <a:p>
            <a:pPr marL="0" indent="0">
              <a:buNone/>
            </a:pPr>
            <a:endParaRPr lang="en-US" sz="1200" dirty="0"/>
          </a:p>
        </p:txBody>
      </p:sp>
    </p:spTree>
    <p:extLst>
      <p:ext uri="{BB962C8B-B14F-4D97-AF65-F5344CB8AC3E}">
        <p14:creationId xmlns:p14="http://schemas.microsoft.com/office/powerpoint/2010/main" val="39464998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617134"/>
            <a:ext cx="9143999" cy="6240865"/>
          </a:xfrm>
        </p:spPr>
        <p:txBody>
          <a:bodyPr>
            <a:noAutofit/>
          </a:bodyPr>
          <a:lstStyle/>
          <a:p>
            <a:pPr marL="0" indent="0">
              <a:buNone/>
            </a:pPr>
            <a:r>
              <a:rPr lang="en-US" sz="1600" dirty="0" smtClean="0">
                <a:cs typeface="Times New Roman" panose="02020603050405020304" pitchFamily="18" charset="0"/>
              </a:rPr>
              <a:t> </a:t>
            </a:r>
            <a:r>
              <a:rPr lang="en-US" sz="1600" b="1" dirty="0"/>
              <a:t>Human Argument Mining</a:t>
            </a:r>
          </a:p>
          <a:p>
            <a:r>
              <a:rPr lang="en-US" sz="1600" b="1" dirty="0">
                <a:solidFill>
                  <a:schemeClr val="accent6">
                    <a:lumMod val="60000"/>
                    <a:lumOff val="40000"/>
                  </a:schemeClr>
                </a:solidFill>
              </a:rPr>
              <a:t>Hypothesis: 1, </a:t>
            </a:r>
            <a:r>
              <a:rPr lang="en-US" sz="1600" b="1" dirty="0">
                <a:solidFill>
                  <a:schemeClr val="accent3">
                    <a:lumMod val="75000"/>
                  </a:schemeClr>
                </a:solidFill>
              </a:rPr>
              <a:t>Supports: 5, </a:t>
            </a:r>
            <a:r>
              <a:rPr lang="en-US" sz="1600" b="1" dirty="0">
                <a:solidFill>
                  <a:srgbClr val="FF6600"/>
                </a:solidFill>
              </a:rPr>
              <a:t>Opposes: </a:t>
            </a:r>
            <a:r>
              <a:rPr lang="en-US" sz="1600" b="1" dirty="0" smtClean="0">
                <a:solidFill>
                  <a:srgbClr val="FF6600"/>
                </a:solidFill>
              </a:rPr>
              <a:t>3, </a:t>
            </a:r>
            <a:r>
              <a:rPr lang="en-US" sz="1600" b="1" dirty="0">
                <a:solidFill>
                  <a:srgbClr val="0000FF"/>
                </a:solidFill>
              </a:rPr>
              <a:t>Citation: 15 (6 unique</a:t>
            </a:r>
            <a:r>
              <a:rPr lang="en-US" sz="1600" b="1" dirty="0" smtClean="0">
                <a:solidFill>
                  <a:srgbClr val="0000FF"/>
                </a:solidFill>
              </a:rPr>
              <a:t>)</a:t>
            </a:r>
            <a:endParaRPr lang="en-US" sz="1200" dirty="0">
              <a:ln>
                <a:solidFill>
                  <a:schemeClr val="tx1"/>
                </a:solidFill>
              </a:ln>
            </a:endParaRPr>
          </a:p>
          <a:p>
            <a:pPr marL="0" indent="0">
              <a:buNone/>
            </a:pPr>
            <a:r>
              <a:rPr lang="en-US" sz="1200" dirty="0" smtClean="0"/>
              <a:t>In </a:t>
            </a:r>
            <a:r>
              <a:rPr lang="en-US" sz="1200" dirty="0"/>
              <a:t>today’s tough </a:t>
            </a:r>
            <a:r>
              <a:rPr lang="en-US" sz="1200" dirty="0" smtClean="0"/>
              <a:t>economic </a:t>
            </a:r>
            <a:r>
              <a:rPr lang="en-US" sz="1200" dirty="0"/>
              <a:t>climate, any factors that may contribute to a successful business or enterprise have become increasingly important. One prevalently researched factor is </a:t>
            </a:r>
            <a:r>
              <a:rPr lang="en-US" sz="1200" dirty="0" err="1"/>
              <a:t>prosocial</a:t>
            </a:r>
            <a:r>
              <a:rPr lang="en-US" sz="1200" dirty="0"/>
              <a:t> behavior which is comparable to helping behaviors. Research has shown that </a:t>
            </a:r>
            <a:r>
              <a:rPr lang="en-US" sz="1200" dirty="0" err="1"/>
              <a:t>prosocial</a:t>
            </a:r>
            <a:r>
              <a:rPr lang="en-US" sz="1200" dirty="0"/>
              <a:t> behaviors have been associated with job satisfaction, productivity, and client satisfaction </a:t>
            </a:r>
            <a:r>
              <a:rPr lang="en-US" sz="1200" b="1" dirty="0" smtClean="0">
                <a:solidFill>
                  <a:srgbClr val="0000FF"/>
                </a:solidFill>
              </a:rPr>
              <a:t>(</a:t>
            </a:r>
            <a:r>
              <a:rPr lang="en-US" sz="1200" b="1" dirty="0" err="1" smtClean="0">
                <a:solidFill>
                  <a:srgbClr val="0000FF"/>
                </a:solidFill>
              </a:rPr>
              <a:t>Danzis</a:t>
            </a:r>
            <a:r>
              <a:rPr lang="en-US" sz="1200" b="1" dirty="0" smtClean="0">
                <a:solidFill>
                  <a:srgbClr val="0000FF"/>
                </a:solidFill>
              </a:rPr>
              <a:t> &amp; Stone-­‐Romero, 2009)</a:t>
            </a:r>
            <a:r>
              <a:rPr lang="en-US" sz="1200" dirty="0" smtClean="0"/>
              <a:t>. </a:t>
            </a:r>
            <a:r>
              <a:rPr lang="en-US" sz="1200" dirty="0"/>
              <a:t>Therefore the understanding of what situations support and encourage </a:t>
            </a:r>
            <a:r>
              <a:rPr lang="en-US" sz="1200" dirty="0" err="1"/>
              <a:t>prosocial</a:t>
            </a:r>
            <a:r>
              <a:rPr lang="en-US" sz="1200" dirty="0"/>
              <a:t> behaviors could be an asset to any manager or </a:t>
            </a:r>
            <a:r>
              <a:rPr lang="en-US" sz="1200" dirty="0" smtClean="0"/>
              <a:t>business (</a:t>
            </a:r>
            <a:r>
              <a:rPr lang="en-US" sz="1200" b="1" dirty="0" err="1">
                <a:solidFill>
                  <a:srgbClr val="0000FF"/>
                </a:solidFill>
              </a:rPr>
              <a:t>Danzis</a:t>
            </a:r>
            <a:r>
              <a:rPr lang="en-US" sz="1200" b="1" dirty="0">
                <a:solidFill>
                  <a:srgbClr val="0000FF"/>
                </a:solidFill>
              </a:rPr>
              <a:t> &amp; Stone-­‐ Romero, 2009)</a:t>
            </a:r>
            <a:r>
              <a:rPr lang="en-US" sz="1200" dirty="0" smtClean="0"/>
              <a:t>.</a:t>
            </a:r>
          </a:p>
          <a:p>
            <a:pPr marL="0" indent="0">
              <a:buNone/>
            </a:pPr>
            <a:r>
              <a:rPr lang="en-US" sz="1200" dirty="0" smtClean="0"/>
              <a:t>Previous </a:t>
            </a:r>
            <a:r>
              <a:rPr lang="en-US" sz="1200" dirty="0"/>
              <a:t>research has focused on relationships of </a:t>
            </a:r>
            <a:r>
              <a:rPr lang="en-US" sz="1200" dirty="0" err="1"/>
              <a:t>prosocial</a:t>
            </a:r>
            <a:r>
              <a:rPr lang="en-US" sz="1200" dirty="0"/>
              <a:t> behavior between gender and the effect of group size. With regards to gender, there has been much debate over whether females or males are inherently more </a:t>
            </a:r>
            <a:r>
              <a:rPr lang="en-US" sz="1200" dirty="0" err="1"/>
              <a:t>prosocial</a:t>
            </a:r>
            <a:r>
              <a:rPr lang="en-US" sz="1200" dirty="0"/>
              <a:t>. Research has been done on gender by implementing a training program on empathy with children in day care centers between the ages of 5-­‐6 </a:t>
            </a:r>
            <a:r>
              <a:rPr lang="en-US" sz="1200" b="1" dirty="0" err="1" smtClean="0">
                <a:solidFill>
                  <a:srgbClr val="0000FF"/>
                </a:solidFill>
              </a:rPr>
              <a:t>Kallipuska</a:t>
            </a:r>
            <a:r>
              <a:rPr lang="en-US" sz="1200" b="1" dirty="0">
                <a:solidFill>
                  <a:srgbClr val="0000FF"/>
                </a:solidFill>
              </a:rPr>
              <a:t>, 1991)</a:t>
            </a:r>
            <a:r>
              <a:rPr lang="en-US" sz="1200" b="1" dirty="0" smtClean="0">
                <a:solidFill>
                  <a:srgbClr val="0000FF"/>
                </a:solidFill>
              </a:rPr>
              <a:t>.</a:t>
            </a:r>
            <a:r>
              <a:rPr lang="en-US" sz="1200" dirty="0" smtClean="0"/>
              <a:t> </a:t>
            </a:r>
            <a:r>
              <a:rPr lang="en-US" sz="1200" b="1" dirty="0" smtClean="0">
                <a:solidFill>
                  <a:schemeClr val="accent3">
                    <a:lumMod val="75000"/>
                  </a:schemeClr>
                </a:solidFill>
              </a:rPr>
              <a:t>The </a:t>
            </a:r>
            <a:r>
              <a:rPr lang="en-US" sz="1200" b="1" dirty="0">
                <a:solidFill>
                  <a:schemeClr val="accent3">
                    <a:lumMod val="75000"/>
                  </a:schemeClr>
                </a:solidFill>
              </a:rPr>
              <a:t>results of this study concluded that females were more </a:t>
            </a:r>
            <a:r>
              <a:rPr lang="en-US" sz="1200" b="1" dirty="0" err="1">
                <a:solidFill>
                  <a:schemeClr val="accent3">
                    <a:lumMod val="75000"/>
                  </a:schemeClr>
                </a:solidFill>
              </a:rPr>
              <a:t>prosocial</a:t>
            </a:r>
            <a:r>
              <a:rPr lang="en-US" sz="1200" b="1" dirty="0">
                <a:solidFill>
                  <a:schemeClr val="accent3">
                    <a:lumMod val="75000"/>
                  </a:schemeClr>
                </a:solidFill>
              </a:rPr>
              <a:t> than males based on teacher </a:t>
            </a:r>
            <a:r>
              <a:rPr lang="en-US" sz="1200" b="1" dirty="0" smtClean="0">
                <a:solidFill>
                  <a:schemeClr val="accent3">
                    <a:lumMod val="75000"/>
                  </a:schemeClr>
                </a:solidFill>
              </a:rPr>
              <a:t>appraisals</a:t>
            </a:r>
            <a:r>
              <a:rPr lang="en-US" sz="1200" dirty="0"/>
              <a:t> </a:t>
            </a:r>
            <a:r>
              <a:rPr lang="en-US" sz="1200" b="1" dirty="0" smtClean="0">
                <a:solidFill>
                  <a:srgbClr val="0000FF"/>
                </a:solidFill>
              </a:rPr>
              <a:t>(</a:t>
            </a:r>
            <a:r>
              <a:rPr lang="en-US" sz="1200" b="1" dirty="0" err="1">
                <a:solidFill>
                  <a:srgbClr val="0000FF"/>
                </a:solidFill>
              </a:rPr>
              <a:t>Kallipuska</a:t>
            </a:r>
            <a:r>
              <a:rPr lang="en-US" sz="1200" b="1" dirty="0">
                <a:solidFill>
                  <a:srgbClr val="0000FF"/>
                </a:solidFill>
              </a:rPr>
              <a:t>, 1991)</a:t>
            </a:r>
            <a:r>
              <a:rPr lang="en-US" sz="1200" dirty="0" smtClean="0"/>
              <a:t>.</a:t>
            </a:r>
            <a:r>
              <a:rPr lang="en-US" sz="1200" b="1" dirty="0" smtClean="0">
                <a:solidFill>
                  <a:schemeClr val="accent3">
                    <a:lumMod val="75000"/>
                  </a:schemeClr>
                </a:solidFill>
              </a:rPr>
              <a:t>Other </a:t>
            </a:r>
            <a:r>
              <a:rPr lang="en-US" sz="1200" b="1" dirty="0">
                <a:solidFill>
                  <a:schemeClr val="accent3">
                    <a:lumMod val="75000"/>
                  </a:schemeClr>
                </a:solidFill>
              </a:rPr>
              <a:t>research supports that females are more </a:t>
            </a:r>
            <a:r>
              <a:rPr lang="en-US" sz="1200" b="1" dirty="0" err="1">
                <a:solidFill>
                  <a:schemeClr val="accent3">
                    <a:lumMod val="75000"/>
                  </a:schemeClr>
                </a:solidFill>
              </a:rPr>
              <a:t>prosocial</a:t>
            </a:r>
            <a:r>
              <a:rPr lang="en-US" sz="1200" b="1" dirty="0">
                <a:solidFill>
                  <a:schemeClr val="accent3">
                    <a:lumMod val="75000"/>
                  </a:schemeClr>
                </a:solidFill>
              </a:rPr>
              <a:t> but only to familiar individuals or when following a social </a:t>
            </a:r>
            <a:r>
              <a:rPr lang="en-US" sz="1200" b="1" dirty="0" smtClean="0">
                <a:solidFill>
                  <a:schemeClr val="accent3">
                    <a:lumMod val="75000"/>
                  </a:schemeClr>
                </a:solidFill>
              </a:rPr>
              <a:t>norm</a:t>
            </a:r>
            <a:r>
              <a:rPr lang="en-US" sz="1200" dirty="0"/>
              <a:t> </a:t>
            </a:r>
            <a:r>
              <a:rPr lang="en-US" sz="1200" b="1" dirty="0" smtClean="0">
                <a:solidFill>
                  <a:srgbClr val="0000FF"/>
                </a:solidFill>
              </a:rPr>
              <a:t>(</a:t>
            </a:r>
            <a:r>
              <a:rPr lang="en-US" sz="1200" b="1" dirty="0" err="1">
                <a:solidFill>
                  <a:srgbClr val="0000FF"/>
                </a:solidFill>
              </a:rPr>
              <a:t>Danzis</a:t>
            </a:r>
            <a:r>
              <a:rPr lang="en-US" sz="1200" b="1" dirty="0">
                <a:solidFill>
                  <a:srgbClr val="0000FF"/>
                </a:solidFill>
              </a:rPr>
              <a:t> &amp; Stone-­‐Romero 2009)</a:t>
            </a:r>
            <a:r>
              <a:rPr lang="en-US" sz="1200" dirty="0" smtClean="0"/>
              <a:t>. </a:t>
            </a:r>
            <a:r>
              <a:rPr lang="en-US" sz="1200" b="1" dirty="0" smtClean="0">
                <a:solidFill>
                  <a:srgbClr val="FF6600"/>
                </a:solidFill>
              </a:rPr>
              <a:t>In </a:t>
            </a:r>
            <a:r>
              <a:rPr lang="en-US" sz="1200" b="1" dirty="0">
                <a:solidFill>
                  <a:srgbClr val="FF6600"/>
                </a:solidFill>
              </a:rPr>
              <a:t>contrast, males were considered to be more “chivalrous”(p.722) which would promote them to exhibit more </a:t>
            </a:r>
            <a:r>
              <a:rPr lang="en-US" sz="1200" b="1" dirty="0" err="1">
                <a:solidFill>
                  <a:srgbClr val="FF6600"/>
                </a:solidFill>
              </a:rPr>
              <a:t>prosocial</a:t>
            </a:r>
            <a:r>
              <a:rPr lang="en-US" sz="1200" b="1" dirty="0">
                <a:solidFill>
                  <a:srgbClr val="FF6600"/>
                </a:solidFill>
              </a:rPr>
              <a:t> behavior toward strangers relative to </a:t>
            </a:r>
            <a:r>
              <a:rPr lang="en-US" sz="1200" b="1" dirty="0" smtClean="0">
                <a:solidFill>
                  <a:srgbClr val="FF6600"/>
                </a:solidFill>
              </a:rPr>
              <a:t>females</a:t>
            </a:r>
            <a:r>
              <a:rPr lang="en-US" sz="1200" b="1" dirty="0" smtClean="0">
                <a:solidFill>
                  <a:srgbClr val="0000FF"/>
                </a:solidFill>
              </a:rPr>
              <a:t>(</a:t>
            </a:r>
            <a:r>
              <a:rPr lang="en-US" sz="1200" b="1" dirty="0" err="1">
                <a:solidFill>
                  <a:srgbClr val="0000FF"/>
                </a:solidFill>
              </a:rPr>
              <a:t>Danzis</a:t>
            </a:r>
            <a:r>
              <a:rPr lang="en-US" sz="1200" b="1" dirty="0">
                <a:solidFill>
                  <a:srgbClr val="0000FF"/>
                </a:solidFill>
              </a:rPr>
              <a:t> &amp; Stone-­‐Romero, 2009)</a:t>
            </a:r>
            <a:r>
              <a:rPr lang="en-US" sz="1200" dirty="0" smtClean="0"/>
              <a:t>.</a:t>
            </a:r>
          </a:p>
          <a:p>
            <a:pPr marL="0" indent="0">
              <a:buNone/>
            </a:pPr>
            <a:r>
              <a:rPr lang="en-US" sz="1200" dirty="0" smtClean="0"/>
              <a:t>In </a:t>
            </a:r>
            <a:r>
              <a:rPr lang="en-US" sz="1200" dirty="0"/>
              <a:t>addition to studies on the relationship between </a:t>
            </a:r>
            <a:r>
              <a:rPr lang="en-US" sz="1200" dirty="0" err="1"/>
              <a:t>prosocial</a:t>
            </a:r>
            <a:r>
              <a:rPr lang="en-US" sz="1200" dirty="0"/>
              <a:t> behavior and gender, there is also research between group sizes and </a:t>
            </a:r>
            <a:r>
              <a:rPr lang="en-US" sz="1200" dirty="0" err="1"/>
              <a:t>prosocial</a:t>
            </a:r>
            <a:r>
              <a:rPr lang="en-US" sz="1200" dirty="0"/>
              <a:t> behavior. </a:t>
            </a:r>
            <a:r>
              <a:rPr lang="en-US" sz="1200" b="1" dirty="0" smtClean="0">
                <a:solidFill>
                  <a:srgbClr val="FF6600"/>
                </a:solidFill>
              </a:rPr>
              <a:t>One </a:t>
            </a:r>
            <a:r>
              <a:rPr lang="en-US" sz="1200" b="1" dirty="0">
                <a:solidFill>
                  <a:srgbClr val="FF6600"/>
                </a:solidFill>
              </a:rPr>
              <a:t>of the most well­‐known psychological phenomena is the bystander effect which describes a diffusion of responsibility as group size </a:t>
            </a:r>
            <a:r>
              <a:rPr lang="en-US" sz="1200" b="1" dirty="0" smtClean="0">
                <a:solidFill>
                  <a:srgbClr val="FF6600"/>
                </a:solidFill>
              </a:rPr>
              <a:t>increases</a:t>
            </a:r>
            <a:r>
              <a:rPr lang="en-US" sz="1200" dirty="0"/>
              <a:t> </a:t>
            </a:r>
            <a:r>
              <a:rPr lang="en-US" sz="1200" dirty="0" smtClean="0"/>
              <a:t>(</a:t>
            </a:r>
            <a:r>
              <a:rPr lang="en-US" sz="1200" b="1" dirty="0" smtClean="0">
                <a:solidFill>
                  <a:srgbClr val="0000FF"/>
                </a:solidFill>
              </a:rPr>
              <a:t>Garcia</a:t>
            </a:r>
            <a:r>
              <a:rPr lang="en-US" sz="1200" b="1" dirty="0">
                <a:solidFill>
                  <a:srgbClr val="0000FF"/>
                </a:solidFill>
              </a:rPr>
              <a:t>, Weaver, Darley, &amp; </a:t>
            </a:r>
            <a:r>
              <a:rPr lang="en-US" sz="1200" b="1" dirty="0" err="1">
                <a:solidFill>
                  <a:srgbClr val="0000FF"/>
                </a:solidFill>
              </a:rPr>
              <a:t>Moskowitz</a:t>
            </a:r>
            <a:r>
              <a:rPr lang="en-US" sz="1200" b="1" dirty="0">
                <a:solidFill>
                  <a:srgbClr val="0000FF"/>
                </a:solidFill>
              </a:rPr>
              <a:t>, 2002)</a:t>
            </a:r>
            <a:r>
              <a:rPr lang="en-US" sz="1200" dirty="0" smtClean="0"/>
              <a:t>.More </a:t>
            </a:r>
            <a:r>
              <a:rPr lang="en-US" sz="1200" dirty="0"/>
              <a:t>recent studies have described an implicit bystander effect which claims that it is even possible to create diffusion of responsibility even when no one else is around by priming participants about group mentality </a:t>
            </a:r>
            <a:r>
              <a:rPr lang="en-US" sz="1200" b="1" dirty="0" smtClean="0">
                <a:solidFill>
                  <a:srgbClr val="0000FF"/>
                </a:solidFill>
              </a:rPr>
              <a:t>(</a:t>
            </a:r>
            <a:r>
              <a:rPr lang="en-US" sz="1200" b="1" dirty="0">
                <a:solidFill>
                  <a:srgbClr val="0000FF"/>
                </a:solidFill>
              </a:rPr>
              <a:t>Garcia, Weaver, Darley, &amp; </a:t>
            </a:r>
            <a:r>
              <a:rPr lang="en-US" sz="1200" b="1" dirty="0" err="1">
                <a:solidFill>
                  <a:srgbClr val="0000FF"/>
                </a:solidFill>
              </a:rPr>
              <a:t>Moskowitz</a:t>
            </a:r>
            <a:r>
              <a:rPr lang="en-US" sz="1200" b="1" dirty="0">
                <a:solidFill>
                  <a:srgbClr val="0000FF"/>
                </a:solidFill>
              </a:rPr>
              <a:t>, 2002)</a:t>
            </a:r>
            <a:r>
              <a:rPr lang="en-US" sz="1200" b="1" dirty="0" smtClean="0">
                <a:solidFill>
                  <a:srgbClr val="0000FF"/>
                </a:solidFill>
              </a:rPr>
              <a:t>.</a:t>
            </a:r>
            <a:r>
              <a:rPr lang="en-US" sz="1200" dirty="0" smtClean="0"/>
              <a:t> </a:t>
            </a:r>
            <a:r>
              <a:rPr lang="en-US" sz="1200" dirty="0"/>
              <a:t>There has even been debate over the implications of the implicit identity effect. One research study claimed that the implicit identity can only be used to inhibit </a:t>
            </a:r>
            <a:r>
              <a:rPr lang="en-US" sz="1200" dirty="0" err="1"/>
              <a:t>prosocial</a:t>
            </a:r>
            <a:r>
              <a:rPr lang="en-US" sz="1200" dirty="0"/>
              <a:t> behavior such as through the bystander effect </a:t>
            </a:r>
            <a:r>
              <a:rPr lang="en-US" sz="1200" b="1" dirty="0" smtClean="0">
                <a:solidFill>
                  <a:srgbClr val="3366FF"/>
                </a:solidFill>
              </a:rPr>
              <a:t>(</a:t>
            </a:r>
            <a:r>
              <a:rPr lang="en-US" sz="1200" b="1" dirty="0">
                <a:solidFill>
                  <a:srgbClr val="3366FF"/>
                </a:solidFill>
              </a:rPr>
              <a:t>Garcia, Weaver, Darley, &amp; </a:t>
            </a:r>
            <a:r>
              <a:rPr lang="en-US" sz="1200" b="1" dirty="0" err="1">
                <a:solidFill>
                  <a:srgbClr val="3366FF"/>
                </a:solidFill>
              </a:rPr>
              <a:t>Moskowitz</a:t>
            </a:r>
            <a:r>
              <a:rPr lang="en-US" sz="1200" b="1" dirty="0">
                <a:solidFill>
                  <a:srgbClr val="3366FF"/>
                </a:solidFill>
              </a:rPr>
              <a:t>, 2002)</a:t>
            </a:r>
            <a:r>
              <a:rPr lang="en-US" sz="1200" dirty="0" smtClean="0"/>
              <a:t>. </a:t>
            </a:r>
            <a:r>
              <a:rPr lang="en-US" sz="1200" b="1" dirty="0" smtClean="0">
                <a:solidFill>
                  <a:srgbClr val="008000"/>
                </a:solidFill>
              </a:rPr>
              <a:t>Yet</a:t>
            </a:r>
            <a:r>
              <a:rPr lang="en-US" sz="1200" b="1" dirty="0">
                <a:solidFill>
                  <a:srgbClr val="008000"/>
                </a:solidFill>
              </a:rPr>
              <a:t>, conflicting research has found evidence to support a theory that the implicit identity effect can be used to encourage </a:t>
            </a:r>
            <a:r>
              <a:rPr lang="en-US" sz="1200" b="1" dirty="0" err="1">
                <a:solidFill>
                  <a:srgbClr val="008000"/>
                </a:solidFill>
              </a:rPr>
              <a:t>prosocial</a:t>
            </a:r>
            <a:r>
              <a:rPr lang="en-US" sz="1200" b="1" dirty="0">
                <a:solidFill>
                  <a:srgbClr val="008000"/>
                </a:solidFill>
              </a:rPr>
              <a:t> behavior if it follows the group’s social </a:t>
            </a:r>
            <a:r>
              <a:rPr lang="en-US" sz="1200" b="1" dirty="0" smtClean="0">
                <a:solidFill>
                  <a:srgbClr val="008000"/>
                </a:solidFill>
              </a:rPr>
              <a:t>norms</a:t>
            </a:r>
            <a:r>
              <a:rPr lang="en-US" sz="1200" dirty="0"/>
              <a:t> </a:t>
            </a:r>
            <a:r>
              <a:rPr lang="en-US" sz="1200" b="1" dirty="0" smtClean="0">
                <a:solidFill>
                  <a:srgbClr val="0000FF"/>
                </a:solidFill>
              </a:rPr>
              <a:t>(</a:t>
            </a:r>
            <a:r>
              <a:rPr lang="en-US" sz="1200" b="1" dirty="0">
                <a:solidFill>
                  <a:srgbClr val="0000FF"/>
                </a:solidFill>
              </a:rPr>
              <a:t>Levine &amp; </a:t>
            </a:r>
            <a:r>
              <a:rPr lang="en-US" sz="1200" b="1" dirty="0" err="1">
                <a:solidFill>
                  <a:srgbClr val="0000FF"/>
                </a:solidFill>
              </a:rPr>
              <a:t>Crowther</a:t>
            </a:r>
            <a:r>
              <a:rPr lang="en-US" sz="1200" b="1" dirty="0">
                <a:solidFill>
                  <a:srgbClr val="0000FF"/>
                </a:solidFill>
              </a:rPr>
              <a:t>, 2008)</a:t>
            </a:r>
            <a:r>
              <a:rPr lang="en-US" sz="1200" b="1" dirty="0" smtClean="0">
                <a:solidFill>
                  <a:srgbClr val="0000FF"/>
                </a:solidFill>
              </a:rPr>
              <a:t>.</a:t>
            </a:r>
            <a:r>
              <a:rPr lang="en-US" sz="1200" dirty="0" smtClean="0"/>
              <a:t> </a:t>
            </a:r>
            <a:r>
              <a:rPr lang="en-US" sz="1200" b="1" dirty="0" smtClean="0">
                <a:solidFill>
                  <a:srgbClr val="0000FF"/>
                </a:solidFill>
              </a:rPr>
              <a:t>Also</a:t>
            </a:r>
            <a:r>
              <a:rPr lang="en-US" sz="1200" b="1" dirty="0">
                <a:solidFill>
                  <a:srgbClr val="0000FF"/>
                </a:solidFill>
              </a:rPr>
              <a:t>, a study by </a:t>
            </a:r>
            <a:r>
              <a:rPr lang="en-US" sz="1200" b="1" dirty="0" err="1">
                <a:solidFill>
                  <a:srgbClr val="0000FF"/>
                </a:solidFill>
              </a:rPr>
              <a:t>Krupka</a:t>
            </a:r>
            <a:r>
              <a:rPr lang="en-US" sz="1200" b="1" dirty="0">
                <a:solidFill>
                  <a:srgbClr val="0000FF"/>
                </a:solidFill>
              </a:rPr>
              <a:t> and Weber (2009) </a:t>
            </a:r>
            <a:r>
              <a:rPr lang="en-US" sz="1200" b="1" dirty="0" smtClean="0">
                <a:solidFill>
                  <a:schemeClr val="accent3">
                    <a:lumMod val="75000"/>
                  </a:schemeClr>
                </a:solidFill>
              </a:rPr>
              <a:t>found </a:t>
            </a:r>
            <a:r>
              <a:rPr lang="en-US" sz="1200" b="1" dirty="0">
                <a:solidFill>
                  <a:schemeClr val="accent3">
                    <a:lumMod val="75000"/>
                  </a:schemeClr>
                </a:solidFill>
              </a:rPr>
              <a:t>that even when people observe others acting selfishly, on average this produces </a:t>
            </a:r>
            <a:r>
              <a:rPr lang="en-US" sz="1200" b="1" dirty="0" err="1">
                <a:solidFill>
                  <a:schemeClr val="accent3">
                    <a:lumMod val="75000"/>
                  </a:schemeClr>
                </a:solidFill>
              </a:rPr>
              <a:t>prosocial</a:t>
            </a:r>
            <a:r>
              <a:rPr lang="en-US" sz="1200" b="1" dirty="0">
                <a:solidFill>
                  <a:schemeClr val="accent3">
                    <a:lumMod val="75000"/>
                  </a:schemeClr>
                </a:solidFill>
              </a:rPr>
              <a:t> behavior due to the focusing effecting of </a:t>
            </a:r>
            <a:r>
              <a:rPr lang="en-US" sz="1200" dirty="0">
                <a:solidFill>
                  <a:schemeClr val="accent3">
                    <a:lumMod val="75000"/>
                  </a:schemeClr>
                </a:solidFill>
              </a:rPr>
              <a:t>norms </a:t>
            </a:r>
            <a:r>
              <a:rPr lang="en-US" sz="1200" dirty="0" smtClean="0">
                <a:solidFill>
                  <a:schemeClr val="accent3">
                    <a:lumMod val="75000"/>
                  </a:schemeClr>
                </a:solidFill>
              </a:rPr>
              <a:t>(</a:t>
            </a:r>
            <a:r>
              <a:rPr lang="en-US" sz="1200" dirty="0">
                <a:solidFill>
                  <a:schemeClr val="accent3">
                    <a:lumMod val="75000"/>
                  </a:schemeClr>
                </a:solidFill>
              </a:rPr>
              <a:t>2009)</a:t>
            </a:r>
            <a:r>
              <a:rPr lang="en-US" sz="1200" dirty="0" smtClean="0"/>
              <a:t>.Therefore </a:t>
            </a:r>
            <a:r>
              <a:rPr lang="en-US" sz="1200" dirty="0"/>
              <a:t>the focusing effect of norms can be defined as being aware of the behavior of others </a:t>
            </a:r>
            <a:r>
              <a:rPr lang="en-US" sz="1200" dirty="0" err="1" smtClean="0"/>
              <a:t>around</a:t>
            </a:r>
            <a:r>
              <a:rPr lang="en-US" sz="1200" b="1" dirty="0" err="1" smtClean="0">
                <a:solidFill>
                  <a:srgbClr val="0000FF"/>
                </a:solidFill>
              </a:rPr>
              <a:t>Krupka</a:t>
            </a:r>
            <a:r>
              <a:rPr lang="en-US" sz="1200" b="1" dirty="0" smtClean="0">
                <a:solidFill>
                  <a:srgbClr val="0000FF"/>
                </a:solidFill>
              </a:rPr>
              <a:t> </a:t>
            </a:r>
            <a:r>
              <a:rPr lang="en-US" sz="1200" b="1" dirty="0">
                <a:solidFill>
                  <a:srgbClr val="0000FF"/>
                </a:solidFill>
              </a:rPr>
              <a:t>&amp; Weber, 2009)</a:t>
            </a:r>
            <a:r>
              <a:rPr lang="en-US" sz="1200" b="1" dirty="0" smtClean="0">
                <a:solidFill>
                  <a:srgbClr val="0000FF"/>
                </a:solidFill>
              </a:rPr>
              <a:t>.</a:t>
            </a:r>
            <a:endParaRPr lang="en-US" sz="1200" dirty="0" smtClean="0"/>
          </a:p>
          <a:p>
            <a:pPr marL="0" indent="0">
              <a:buNone/>
            </a:pPr>
            <a:r>
              <a:rPr lang="en-US" sz="1200" dirty="0" smtClean="0"/>
              <a:t>The </a:t>
            </a:r>
            <a:r>
              <a:rPr lang="en-US" sz="1200" dirty="0"/>
              <a:t>current study sought to find relationships between </a:t>
            </a:r>
            <a:r>
              <a:rPr lang="en-US" sz="1200" dirty="0" err="1"/>
              <a:t>prosocial</a:t>
            </a:r>
            <a:r>
              <a:rPr lang="en-US" sz="1200" dirty="0"/>
              <a:t> behavior, gender and group size. </a:t>
            </a:r>
            <a:r>
              <a:rPr lang="en-US" sz="1200" dirty="0" err="1"/>
              <a:t>Prosocial</a:t>
            </a:r>
            <a:r>
              <a:rPr lang="en-US" sz="1200" dirty="0"/>
              <a:t> behavior was defined as someone verbally responding to the observer’s sneeze. In order to create a controlled environment, the study took place on elevators in on-­‐campus buildings only. </a:t>
            </a:r>
            <a:r>
              <a:rPr lang="en-US" sz="1200" dirty="0" smtClean="0"/>
              <a:t>Unlike </a:t>
            </a:r>
            <a:r>
              <a:rPr lang="en-US" sz="1200" dirty="0"/>
              <a:t>previous research, our study did not prime the participants before they entered the elevator so it was comparable to the control group of the </a:t>
            </a:r>
            <a:r>
              <a:rPr lang="en-US" sz="1200" dirty="0" err="1"/>
              <a:t>Krupka</a:t>
            </a:r>
            <a:r>
              <a:rPr lang="en-US" sz="1200" dirty="0"/>
              <a:t> &amp; Weber study(2009). </a:t>
            </a:r>
            <a:r>
              <a:rPr lang="en-US" sz="1200" b="1" dirty="0" smtClean="0">
                <a:solidFill>
                  <a:schemeClr val="accent6">
                    <a:lumMod val="60000"/>
                    <a:lumOff val="40000"/>
                  </a:schemeClr>
                </a:solidFill>
              </a:rPr>
              <a:t>I </a:t>
            </a:r>
            <a:r>
              <a:rPr lang="en-US" sz="1200" b="1" dirty="0">
                <a:solidFill>
                  <a:schemeClr val="accent6">
                    <a:lumMod val="60000"/>
                    <a:lumOff val="40000"/>
                  </a:schemeClr>
                </a:solidFill>
              </a:rPr>
              <a:t>predicted that females would respond more than males and that responses would be more likely in a group of more than two other people on the </a:t>
            </a:r>
            <a:r>
              <a:rPr lang="en-US" sz="1200" b="1" dirty="0" err="1" smtClean="0">
                <a:solidFill>
                  <a:schemeClr val="accent6">
                    <a:lumMod val="60000"/>
                    <a:lumOff val="40000"/>
                  </a:schemeClr>
                </a:solidFill>
              </a:rPr>
              <a:t>elevator.</a:t>
            </a:r>
            <a:r>
              <a:rPr lang="en-US" sz="1200" b="1" dirty="0" err="1" smtClean="0">
                <a:solidFill>
                  <a:srgbClr val="008000"/>
                </a:solidFill>
              </a:rPr>
              <a:t>According</a:t>
            </a:r>
            <a:r>
              <a:rPr lang="en-US" sz="1200" b="1" dirty="0" smtClean="0">
                <a:solidFill>
                  <a:srgbClr val="008000"/>
                </a:solidFill>
              </a:rPr>
              <a:t> </a:t>
            </a:r>
            <a:r>
              <a:rPr lang="en-US" sz="1200" b="1" dirty="0">
                <a:solidFill>
                  <a:srgbClr val="008000"/>
                </a:solidFill>
              </a:rPr>
              <a:t>to the </a:t>
            </a:r>
            <a:r>
              <a:rPr lang="en-US" sz="1200" b="1" dirty="0" err="1">
                <a:solidFill>
                  <a:srgbClr val="008000"/>
                </a:solidFill>
              </a:rPr>
              <a:t>Kallipuska</a:t>
            </a:r>
            <a:r>
              <a:rPr lang="en-US" sz="1200" b="1" dirty="0">
                <a:solidFill>
                  <a:srgbClr val="008000"/>
                </a:solidFill>
              </a:rPr>
              <a:t> study, females appear to be more </a:t>
            </a:r>
            <a:r>
              <a:rPr lang="en-US" sz="1200" b="1" dirty="0" err="1">
                <a:solidFill>
                  <a:srgbClr val="008000"/>
                </a:solidFill>
              </a:rPr>
              <a:t>prosocial</a:t>
            </a:r>
            <a:r>
              <a:rPr lang="en-US" sz="1200" b="1" dirty="0">
                <a:solidFill>
                  <a:srgbClr val="008000"/>
                </a:solidFill>
              </a:rPr>
              <a:t> and polite than males and would be more likely to respond to a sneeze</a:t>
            </a:r>
            <a:r>
              <a:rPr lang="en-US" sz="1200" b="1" dirty="0">
                <a:solidFill>
                  <a:srgbClr val="0000FF"/>
                </a:solidFill>
              </a:rPr>
              <a:t>(1991)</a:t>
            </a:r>
            <a:r>
              <a:rPr lang="en-US" sz="1200" dirty="0" smtClean="0"/>
              <a:t>. </a:t>
            </a:r>
            <a:r>
              <a:rPr lang="en-US" sz="1200" dirty="0"/>
              <a:t>With regards to group size, research shows that the focusing effect of norms becomes more apparent when others are </a:t>
            </a:r>
            <a:r>
              <a:rPr lang="en-US" sz="1200" dirty="0" smtClean="0"/>
              <a:t>present</a:t>
            </a:r>
            <a:r>
              <a:rPr lang="en-US" sz="1200" b="1" dirty="0" smtClean="0">
                <a:solidFill>
                  <a:srgbClr val="0000FF"/>
                </a:solidFill>
              </a:rPr>
              <a:t>(</a:t>
            </a:r>
            <a:r>
              <a:rPr lang="en-US" sz="1200" b="1" dirty="0" err="1">
                <a:solidFill>
                  <a:srgbClr val="0000FF"/>
                </a:solidFill>
              </a:rPr>
              <a:t>Krupka</a:t>
            </a:r>
            <a:r>
              <a:rPr lang="en-US" sz="1200" b="1" dirty="0">
                <a:solidFill>
                  <a:srgbClr val="0000FF"/>
                </a:solidFill>
              </a:rPr>
              <a:t> &amp; Weber, 2009)</a:t>
            </a:r>
            <a:r>
              <a:rPr lang="en-US" sz="1200" b="1" dirty="0" smtClean="0">
                <a:solidFill>
                  <a:srgbClr val="0000FF"/>
                </a:solidFill>
              </a:rPr>
              <a:t>.</a:t>
            </a:r>
            <a:r>
              <a:rPr lang="en-US" sz="1200" b="1" dirty="0" smtClean="0">
                <a:solidFill>
                  <a:srgbClr val="FF6600"/>
                </a:solidFill>
              </a:rPr>
              <a:t>One </a:t>
            </a:r>
            <a:r>
              <a:rPr lang="en-US" sz="1200" b="1" dirty="0">
                <a:solidFill>
                  <a:srgbClr val="FF6600"/>
                </a:solidFill>
              </a:rPr>
              <a:t>contradiction to this hypothesis would be the Garcia, Weaver, Darley, &amp; </a:t>
            </a:r>
            <a:r>
              <a:rPr lang="en-US" sz="1200" b="1" dirty="0" err="1">
                <a:solidFill>
                  <a:srgbClr val="FF6600"/>
                </a:solidFill>
              </a:rPr>
              <a:t>Moskowitz</a:t>
            </a:r>
            <a:r>
              <a:rPr lang="en-US" sz="1200" b="1" dirty="0">
                <a:solidFill>
                  <a:srgbClr val="FF6600"/>
                </a:solidFill>
              </a:rPr>
              <a:t> study that the implicit bystander effect can cause a diffusion of responsibility in large groups which could cause no one to respond to the sneeze</a:t>
            </a:r>
            <a:r>
              <a:rPr lang="en-US" sz="1200" b="1" dirty="0">
                <a:solidFill>
                  <a:srgbClr val="0000FF"/>
                </a:solidFill>
              </a:rPr>
              <a:t>(2002</a:t>
            </a:r>
            <a:r>
              <a:rPr lang="en-US" sz="1200" b="1" dirty="0">
                <a:solidFill>
                  <a:srgbClr val="FF6600"/>
                </a:solidFill>
              </a:rPr>
              <a:t>)</a:t>
            </a:r>
            <a:r>
              <a:rPr lang="en-US" sz="1200" dirty="0"/>
              <a:t>. </a:t>
            </a:r>
            <a:endParaRPr lang="en-US" sz="1200" dirty="0" smtClean="0"/>
          </a:p>
        </p:txBody>
      </p:sp>
      <p:sp>
        <p:nvSpPr>
          <p:cNvPr id="4" name="Rectangle 3"/>
          <p:cNvSpPr/>
          <p:nvPr/>
        </p:nvSpPr>
        <p:spPr>
          <a:xfrm>
            <a:off x="1" y="41264"/>
            <a:ext cx="9230721" cy="584776"/>
          </a:xfrm>
          <a:prstGeom prst="rect">
            <a:avLst/>
          </a:prstGeom>
        </p:spPr>
        <p:txBody>
          <a:bodyPr wrap="square">
            <a:spAutoFit/>
          </a:bodyPr>
          <a:lstStyle/>
          <a:p>
            <a:pPr algn="ctr"/>
            <a:r>
              <a:rPr lang="en-US" sz="3200" b="1" dirty="0"/>
              <a:t>Audience Participation:  Essay Scoring (1 or 4?) </a:t>
            </a:r>
          </a:p>
        </p:txBody>
      </p:sp>
    </p:spTree>
    <p:extLst>
      <p:ext uri="{BB962C8B-B14F-4D97-AF65-F5344CB8AC3E}">
        <p14:creationId xmlns:p14="http://schemas.microsoft.com/office/powerpoint/2010/main" val="14650053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868"/>
            <a:ext cx="9144001" cy="607231"/>
          </a:xfrm>
        </p:spPr>
        <p:txBody>
          <a:bodyPr>
            <a:noAutofit/>
          </a:bodyPr>
          <a:lstStyle/>
          <a:p>
            <a:r>
              <a:rPr lang="en-US" sz="3200" b="1" dirty="0" smtClean="0"/>
              <a:t>Actual Expert Essay Scores (via rubric)</a:t>
            </a:r>
            <a:endParaRPr lang="en-US" sz="3200" b="1" dirty="0"/>
          </a:p>
        </p:txBody>
      </p:sp>
      <p:sp>
        <p:nvSpPr>
          <p:cNvPr id="3" name="Content Placeholder 2"/>
          <p:cNvSpPr>
            <a:spLocks noGrp="1"/>
          </p:cNvSpPr>
          <p:nvPr>
            <p:ph idx="1"/>
          </p:nvPr>
        </p:nvSpPr>
        <p:spPr>
          <a:xfrm>
            <a:off x="0" y="658462"/>
            <a:ext cx="9143999" cy="5796818"/>
          </a:xfrm>
        </p:spPr>
        <p:txBody>
          <a:bodyPr>
            <a:noAutofit/>
          </a:bodyPr>
          <a:lstStyle/>
          <a:p>
            <a:pPr marL="0" indent="0">
              <a:buNone/>
            </a:pPr>
            <a:r>
              <a:rPr lang="en-US" sz="2800" b="1" dirty="0" smtClean="0"/>
              <a:t>SCORE = 1</a:t>
            </a:r>
            <a:endParaRPr lang="en-US" sz="2800" b="1" dirty="0"/>
          </a:p>
          <a:p>
            <a:r>
              <a:rPr lang="en-US" sz="2400" dirty="0" smtClean="0"/>
              <a:t>Sentences/Words: 22/564</a:t>
            </a:r>
          </a:p>
          <a:p>
            <a:r>
              <a:rPr lang="en-US" sz="2400" dirty="0" smtClean="0">
                <a:solidFill>
                  <a:schemeClr val="accent6">
                    <a:lumMod val="60000"/>
                    <a:lumOff val="40000"/>
                  </a:schemeClr>
                </a:solidFill>
              </a:rPr>
              <a:t>Hypothesis: 1</a:t>
            </a:r>
          </a:p>
          <a:p>
            <a:r>
              <a:rPr lang="en-US" sz="2400" dirty="0" smtClean="0">
                <a:solidFill>
                  <a:schemeClr val="accent3">
                    <a:lumMod val="75000"/>
                  </a:schemeClr>
                </a:solidFill>
              </a:rPr>
              <a:t>Supports: 2</a:t>
            </a:r>
          </a:p>
          <a:p>
            <a:r>
              <a:rPr lang="en-US" sz="2400" dirty="0" smtClean="0">
                <a:solidFill>
                  <a:srgbClr val="FF6600"/>
                </a:solidFill>
              </a:rPr>
              <a:t>Opposes: 1</a:t>
            </a:r>
          </a:p>
          <a:p>
            <a:r>
              <a:rPr lang="en-US" sz="2400" dirty="0" smtClean="0">
                <a:solidFill>
                  <a:srgbClr val="0000FF"/>
                </a:solidFill>
              </a:rPr>
              <a:t>Citation: 7 (6 unique)</a:t>
            </a:r>
          </a:p>
          <a:p>
            <a:endParaRPr lang="en-US" sz="2800" b="1" dirty="0">
              <a:solidFill>
                <a:srgbClr val="0000FF"/>
              </a:solidFill>
            </a:endParaRPr>
          </a:p>
          <a:p>
            <a:pPr marL="0" indent="0">
              <a:buNone/>
            </a:pPr>
            <a:r>
              <a:rPr lang="en-US" sz="2800" b="1" dirty="0"/>
              <a:t>SCORE = 4</a:t>
            </a:r>
          </a:p>
          <a:p>
            <a:r>
              <a:rPr lang="en-US" sz="2400" dirty="0"/>
              <a:t>Sentences/Words: 26/610</a:t>
            </a:r>
          </a:p>
          <a:p>
            <a:r>
              <a:rPr lang="en-US" sz="2400" dirty="0">
                <a:solidFill>
                  <a:schemeClr val="accent6">
                    <a:lumMod val="60000"/>
                    <a:lumOff val="40000"/>
                  </a:schemeClr>
                </a:solidFill>
              </a:rPr>
              <a:t>Hypothesis: </a:t>
            </a:r>
            <a:r>
              <a:rPr lang="en-US" sz="2400" dirty="0" smtClean="0">
                <a:solidFill>
                  <a:schemeClr val="accent6">
                    <a:lumMod val="60000"/>
                    <a:lumOff val="40000"/>
                  </a:schemeClr>
                </a:solidFill>
              </a:rPr>
              <a:t>1</a:t>
            </a:r>
            <a:endParaRPr lang="en-US" sz="2400" dirty="0">
              <a:solidFill>
                <a:schemeClr val="accent6">
                  <a:lumMod val="60000"/>
                  <a:lumOff val="40000"/>
                </a:schemeClr>
              </a:solidFill>
            </a:endParaRPr>
          </a:p>
          <a:p>
            <a:r>
              <a:rPr lang="en-US" sz="2400" dirty="0" smtClean="0">
                <a:solidFill>
                  <a:schemeClr val="accent3">
                    <a:lumMod val="75000"/>
                  </a:schemeClr>
                </a:solidFill>
              </a:rPr>
              <a:t>Supports</a:t>
            </a:r>
            <a:r>
              <a:rPr lang="en-US" sz="2400" dirty="0">
                <a:solidFill>
                  <a:schemeClr val="accent3">
                    <a:lumMod val="75000"/>
                  </a:schemeClr>
                </a:solidFill>
              </a:rPr>
              <a:t>: </a:t>
            </a:r>
            <a:r>
              <a:rPr lang="en-US" sz="2400" dirty="0" smtClean="0">
                <a:solidFill>
                  <a:schemeClr val="accent3">
                    <a:lumMod val="75000"/>
                  </a:schemeClr>
                </a:solidFill>
              </a:rPr>
              <a:t>5</a:t>
            </a:r>
            <a:endParaRPr lang="en-US" sz="2400" dirty="0">
              <a:solidFill>
                <a:schemeClr val="accent3">
                  <a:lumMod val="75000"/>
                </a:schemeClr>
              </a:solidFill>
            </a:endParaRPr>
          </a:p>
          <a:p>
            <a:r>
              <a:rPr lang="en-US" sz="2400" dirty="0" smtClean="0">
                <a:solidFill>
                  <a:srgbClr val="FF6600"/>
                </a:solidFill>
              </a:rPr>
              <a:t>Opposes</a:t>
            </a:r>
            <a:r>
              <a:rPr lang="en-US" sz="2400" dirty="0">
                <a:solidFill>
                  <a:srgbClr val="FF6600"/>
                </a:solidFill>
              </a:rPr>
              <a:t>: 3 </a:t>
            </a:r>
            <a:endParaRPr lang="en-US" sz="2400" dirty="0" smtClean="0">
              <a:solidFill>
                <a:srgbClr val="FF6600"/>
              </a:solidFill>
            </a:endParaRPr>
          </a:p>
          <a:p>
            <a:r>
              <a:rPr lang="en-US" sz="2400" dirty="0" smtClean="0">
                <a:solidFill>
                  <a:srgbClr val="0000FF"/>
                </a:solidFill>
              </a:rPr>
              <a:t>Citation</a:t>
            </a:r>
            <a:r>
              <a:rPr lang="en-US" sz="2400" dirty="0">
                <a:solidFill>
                  <a:srgbClr val="0000FF"/>
                </a:solidFill>
              </a:rPr>
              <a:t>: 15 (6 unique)</a:t>
            </a:r>
          </a:p>
          <a:p>
            <a:pPr marL="0" indent="0">
              <a:buNone/>
            </a:pPr>
            <a:endParaRPr lang="en-US" sz="1800" dirty="0"/>
          </a:p>
          <a:p>
            <a:pPr marL="0" indent="0">
              <a:buNone/>
            </a:pPr>
            <a:endParaRPr lang="en-US" sz="1100" dirty="0">
              <a:ln>
                <a:solidFill>
                  <a:schemeClr val="tx1"/>
                </a:solidFill>
              </a:ln>
            </a:endParaRPr>
          </a:p>
          <a:p>
            <a:endParaRPr lang="en-US" sz="1400" b="1" dirty="0">
              <a:solidFill>
                <a:srgbClr val="0000FF"/>
              </a:solidFill>
            </a:endParaRPr>
          </a:p>
          <a:p>
            <a:endParaRPr lang="en-US" sz="1400" dirty="0"/>
          </a:p>
          <a:p>
            <a:pPr marL="0" indent="0">
              <a:buNone/>
            </a:pPr>
            <a:endParaRPr lang="en-US" sz="1100" dirty="0"/>
          </a:p>
        </p:txBody>
      </p:sp>
    </p:spTree>
    <p:extLst>
      <p:ext uri="{BB962C8B-B14F-4D97-AF65-F5344CB8AC3E}">
        <p14:creationId xmlns:p14="http://schemas.microsoft.com/office/powerpoint/2010/main" val="10091098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88"/>
            <a:ext cx="9059332" cy="1143000"/>
          </a:xfrm>
        </p:spPr>
        <p:txBody>
          <a:bodyPr>
            <a:noAutofit/>
          </a:bodyPr>
          <a:lstStyle/>
          <a:p>
            <a:r>
              <a:rPr lang="en-US" sz="3600" dirty="0" smtClean="0"/>
              <a:t>Context-Aware Argument Mining</a:t>
            </a:r>
            <a:r>
              <a:rPr lang="en-US" dirty="0" smtClean="0"/>
              <a:t/>
            </a:r>
            <a:br>
              <a:rPr lang="en-US" dirty="0" smtClean="0"/>
            </a:br>
            <a:r>
              <a:rPr lang="en-US" sz="2400" dirty="0" smtClean="0"/>
              <a:t>[Nguyen &amp; </a:t>
            </a:r>
            <a:r>
              <a:rPr lang="en-US" sz="2400" dirty="0" err="1" smtClean="0"/>
              <a:t>Litman</a:t>
            </a:r>
            <a:r>
              <a:rPr lang="en-US" sz="2400" dirty="0" smtClean="0"/>
              <a:t> 2015, 2016, 2017]</a:t>
            </a:r>
            <a:endParaRPr lang="en-US" sz="2400" dirty="0"/>
          </a:p>
        </p:txBody>
      </p:sp>
      <p:sp>
        <p:nvSpPr>
          <p:cNvPr id="3" name="Content Placeholder 2"/>
          <p:cNvSpPr>
            <a:spLocks noGrp="1"/>
          </p:cNvSpPr>
          <p:nvPr>
            <p:ph idx="1"/>
          </p:nvPr>
        </p:nvSpPr>
        <p:spPr>
          <a:xfrm>
            <a:off x="76200" y="1158912"/>
            <a:ext cx="9067800" cy="5668925"/>
          </a:xfrm>
        </p:spPr>
        <p:txBody>
          <a:bodyPr>
            <a:noAutofit/>
          </a:bodyPr>
          <a:lstStyle/>
          <a:p>
            <a:r>
              <a:rPr lang="en-US" sz="2400" i="1" dirty="0" smtClean="0"/>
              <a:t>Global: </a:t>
            </a:r>
            <a:r>
              <a:rPr lang="en-US" sz="2400" dirty="0" smtClean="0"/>
              <a:t>Writing prompts </a:t>
            </a:r>
            <a:r>
              <a:rPr lang="en-US" sz="2400" dirty="0"/>
              <a:t>as </a:t>
            </a:r>
            <a:r>
              <a:rPr lang="en-US" sz="2400" dirty="0" smtClean="0"/>
              <a:t>supervision </a:t>
            </a:r>
            <a:r>
              <a:rPr lang="en-US" sz="2400" dirty="0"/>
              <a:t>to </a:t>
            </a:r>
            <a:r>
              <a:rPr lang="en-US" sz="2400" dirty="0" smtClean="0"/>
              <a:t>seeded LDA </a:t>
            </a:r>
          </a:p>
          <a:p>
            <a:pPr lvl="1"/>
            <a:r>
              <a:rPr lang="en-US" sz="1800" dirty="0" smtClean="0"/>
              <a:t>argument </a:t>
            </a:r>
            <a:r>
              <a:rPr lang="en-US" sz="1800" dirty="0"/>
              <a:t>and domain word </a:t>
            </a:r>
            <a:r>
              <a:rPr lang="en-US" sz="1800" dirty="0" smtClean="0"/>
              <a:t>extraction</a:t>
            </a:r>
          </a:p>
          <a:p>
            <a:pPr lvl="1"/>
            <a:endParaRPr lang="en-US" sz="1800" dirty="0"/>
          </a:p>
          <a:p>
            <a:r>
              <a:rPr lang="en-US" sz="2400" i="1" dirty="0" smtClean="0"/>
              <a:t>Local: </a:t>
            </a:r>
            <a:r>
              <a:rPr lang="en-US" sz="2400" dirty="0" smtClean="0"/>
              <a:t>Surrounding </a:t>
            </a:r>
            <a:r>
              <a:rPr lang="en-US" sz="2400" dirty="0"/>
              <a:t>text as a context-rich representation of </a:t>
            </a:r>
            <a:r>
              <a:rPr lang="en-US" sz="2400" dirty="0" smtClean="0"/>
              <a:t>argument components</a:t>
            </a:r>
            <a:endParaRPr lang="en-US" sz="2400" dirty="0"/>
          </a:p>
          <a:p>
            <a:pPr lvl="1"/>
            <a:r>
              <a:rPr lang="en-US" sz="1800" dirty="0"/>
              <a:t>m</a:t>
            </a:r>
            <a:r>
              <a:rPr lang="en-US" sz="1800" dirty="0" smtClean="0"/>
              <a:t>ulti-sentential windows </a:t>
            </a:r>
            <a:r>
              <a:rPr lang="en-US" sz="1800" dirty="0"/>
              <a:t>or Bayesian </a:t>
            </a:r>
            <a:r>
              <a:rPr lang="en-US" sz="1800" dirty="0" smtClean="0"/>
              <a:t>topic segmentation</a:t>
            </a:r>
          </a:p>
          <a:p>
            <a:pPr lvl="1"/>
            <a:endParaRPr lang="en-US" sz="2400" dirty="0" smtClean="0"/>
          </a:p>
          <a:p>
            <a:r>
              <a:rPr lang="en-US" sz="2400" dirty="0" smtClean="0"/>
              <a:t>Corpora</a:t>
            </a:r>
          </a:p>
          <a:p>
            <a:pPr lvl="1"/>
            <a:r>
              <a:rPr lang="en-US" sz="1800" dirty="0" smtClean="0"/>
              <a:t>Ontology </a:t>
            </a:r>
            <a:r>
              <a:rPr lang="en-US" sz="1800" dirty="0"/>
              <a:t>annotated peer review essays </a:t>
            </a:r>
            <a:r>
              <a:rPr lang="en-US" sz="1800" dirty="0" smtClean="0"/>
              <a:t>(prior example)</a:t>
            </a:r>
            <a:endParaRPr lang="en-US" sz="1800" dirty="0"/>
          </a:p>
          <a:p>
            <a:pPr lvl="1"/>
            <a:r>
              <a:rPr lang="en-US" sz="1800" i="1" dirty="0">
                <a:solidFill>
                  <a:srgbClr val="0000FF"/>
                </a:solidFill>
              </a:rPr>
              <a:t>Claim/premise annotated persuasive essays (today</a:t>
            </a:r>
            <a:r>
              <a:rPr lang="en-US" sz="1800" i="1" dirty="0" smtClean="0">
                <a:solidFill>
                  <a:srgbClr val="0000FF"/>
                </a:solidFill>
              </a:rPr>
              <a:t>)</a:t>
            </a:r>
          </a:p>
          <a:p>
            <a:pPr lvl="1"/>
            <a:endParaRPr lang="en-US" sz="1800" i="1" dirty="0" smtClean="0">
              <a:solidFill>
                <a:srgbClr val="0000FF"/>
              </a:solidFill>
            </a:endParaRPr>
          </a:p>
          <a:p>
            <a:r>
              <a:rPr lang="en-US" sz="2400" dirty="0">
                <a:solidFill>
                  <a:schemeClr val="bg1"/>
                </a:solidFill>
              </a:rPr>
              <a:t>Argument mining subtasks</a:t>
            </a:r>
          </a:p>
          <a:p>
            <a:pPr lvl="1"/>
            <a:r>
              <a:rPr lang="en-US" sz="1800" b="1" dirty="0">
                <a:solidFill>
                  <a:schemeClr val="bg1"/>
                </a:solidFill>
              </a:rPr>
              <a:t>segmentation</a:t>
            </a:r>
            <a:r>
              <a:rPr lang="en-US" sz="1800" dirty="0">
                <a:solidFill>
                  <a:schemeClr val="bg1"/>
                </a:solidFill>
              </a:rPr>
              <a:t>: spans of text</a:t>
            </a:r>
          </a:p>
          <a:p>
            <a:pPr lvl="1"/>
            <a:r>
              <a:rPr lang="en-US" sz="1800" b="1" dirty="0">
                <a:solidFill>
                  <a:schemeClr val="bg1"/>
                </a:solidFill>
              </a:rPr>
              <a:t>segment classification</a:t>
            </a:r>
            <a:r>
              <a:rPr lang="en-US" sz="1800" dirty="0">
                <a:solidFill>
                  <a:schemeClr val="bg1"/>
                </a:solidFill>
              </a:rPr>
              <a:t>: major claim, claim premise</a:t>
            </a:r>
          </a:p>
          <a:p>
            <a:pPr lvl="1"/>
            <a:r>
              <a:rPr lang="en-US" sz="1800" b="1" i="1" dirty="0">
                <a:solidFill>
                  <a:schemeClr val="bg1"/>
                </a:solidFill>
              </a:rPr>
              <a:t>relation identification</a:t>
            </a:r>
            <a:r>
              <a:rPr lang="en-US" sz="1800" dirty="0">
                <a:solidFill>
                  <a:schemeClr val="bg1"/>
                </a:solidFill>
              </a:rPr>
              <a:t>: e.g., support or not</a:t>
            </a:r>
          </a:p>
          <a:p>
            <a:pPr lvl="1"/>
            <a:endParaRPr lang="en-US" sz="2400" dirty="0">
              <a:solidFill>
                <a:srgbClr val="0000FF"/>
              </a:solidFill>
            </a:endParaRPr>
          </a:p>
          <a:p>
            <a:pPr lvl="1"/>
            <a:endParaRPr lang="en-US" sz="2400" i="1" dirty="0">
              <a:solidFill>
                <a:srgbClr val="0000FF"/>
              </a:solidFill>
            </a:endParaRPr>
          </a:p>
          <a:p>
            <a:r>
              <a:rPr lang="en-US" sz="2400" dirty="0" smtClean="0">
                <a:solidFill>
                  <a:schemeClr val="bg1"/>
                </a:solidFill>
              </a:rPr>
              <a:t>Argument </a:t>
            </a:r>
            <a:r>
              <a:rPr lang="en-US" sz="2400" dirty="0">
                <a:solidFill>
                  <a:schemeClr val="bg1"/>
                </a:solidFill>
              </a:rPr>
              <a:t>mining subtasks</a:t>
            </a:r>
          </a:p>
          <a:p>
            <a:pPr lvl="1"/>
            <a:r>
              <a:rPr lang="en-US" sz="1800" b="1" dirty="0">
                <a:solidFill>
                  <a:schemeClr val="bg1"/>
                </a:solidFill>
              </a:rPr>
              <a:t>segmentation</a:t>
            </a:r>
            <a:r>
              <a:rPr lang="en-US" sz="1800" dirty="0">
                <a:solidFill>
                  <a:schemeClr val="bg1"/>
                </a:solidFill>
              </a:rPr>
              <a:t>: spans of text</a:t>
            </a:r>
          </a:p>
          <a:p>
            <a:pPr lvl="1"/>
            <a:r>
              <a:rPr lang="en-US" sz="1800" b="1" dirty="0">
                <a:solidFill>
                  <a:schemeClr val="bg1"/>
                </a:solidFill>
              </a:rPr>
              <a:t>segment classification</a:t>
            </a:r>
            <a:r>
              <a:rPr lang="en-US" sz="1800" dirty="0">
                <a:solidFill>
                  <a:schemeClr val="bg1"/>
                </a:solidFill>
              </a:rPr>
              <a:t>: </a:t>
            </a:r>
            <a:r>
              <a:rPr lang="en-US" sz="1800" dirty="0" smtClean="0">
                <a:solidFill>
                  <a:schemeClr val="bg1"/>
                </a:solidFill>
              </a:rPr>
              <a:t>major claim, claim premise</a:t>
            </a:r>
          </a:p>
          <a:p>
            <a:pPr lvl="1"/>
            <a:r>
              <a:rPr lang="en-US" sz="1800" b="1" i="1" dirty="0">
                <a:solidFill>
                  <a:schemeClr val="bg1"/>
                </a:solidFill>
              </a:rPr>
              <a:t>r</a:t>
            </a:r>
            <a:r>
              <a:rPr lang="en-US" sz="1800" b="1" i="1" dirty="0" smtClean="0">
                <a:solidFill>
                  <a:schemeClr val="bg1"/>
                </a:solidFill>
              </a:rPr>
              <a:t>elation identification</a:t>
            </a:r>
            <a:r>
              <a:rPr lang="en-US" sz="1800" dirty="0" smtClean="0">
                <a:solidFill>
                  <a:schemeClr val="bg1"/>
                </a:solidFill>
              </a:rPr>
              <a:t>: e.g., support or not</a:t>
            </a:r>
          </a:p>
          <a:p>
            <a:pPr lvl="1"/>
            <a:endParaRPr lang="en-US" sz="2400" dirty="0">
              <a:solidFill>
                <a:schemeClr val="bg1"/>
              </a:solidFill>
            </a:endParaRPr>
          </a:p>
          <a:p>
            <a:pPr lvl="2"/>
            <a:endParaRPr lang="en-US" dirty="0"/>
          </a:p>
          <a:p>
            <a:pPr lvl="1"/>
            <a:endParaRPr lang="en-US" sz="2400" dirty="0" smtClean="0"/>
          </a:p>
        </p:txBody>
      </p:sp>
    </p:spTree>
    <p:extLst>
      <p:ext uri="{BB962C8B-B14F-4D97-AF65-F5344CB8AC3E}">
        <p14:creationId xmlns:p14="http://schemas.microsoft.com/office/powerpoint/2010/main" val="179740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Persuasive Essay </a:t>
            </a:r>
            <a:r>
              <a:rPr lang="en-US" dirty="0"/>
              <a:t>Corpus </a:t>
            </a:r>
            <a:r>
              <a:rPr lang="en-US" sz="3100" dirty="0"/>
              <a:t>[Stab &amp; </a:t>
            </a:r>
            <a:r>
              <a:rPr lang="en-US" sz="3100" dirty="0" err="1"/>
              <a:t>Gurevych</a:t>
            </a:r>
            <a:r>
              <a:rPr lang="en-US" sz="3100" dirty="0"/>
              <a:t>, 2014]</a:t>
            </a:r>
            <a:r>
              <a:rPr lang="en-US" dirty="0"/>
              <a:t/>
            </a:r>
            <a:br>
              <a:rPr lang="en-US" dirty="0"/>
            </a:br>
            <a:endParaRPr lang="en-US" dirty="0"/>
          </a:p>
        </p:txBody>
      </p:sp>
      <p:pic>
        <p:nvPicPr>
          <p:cNvPr id="7" name="Picture 6"/>
          <p:cNvPicPr>
            <a:picLocks noChangeAspect="1"/>
          </p:cNvPicPr>
          <p:nvPr/>
        </p:nvPicPr>
        <p:blipFill>
          <a:blip r:embed="rId2"/>
          <a:stretch>
            <a:fillRect/>
          </a:stretch>
        </p:blipFill>
        <p:spPr>
          <a:xfrm>
            <a:off x="3236613" y="1204841"/>
            <a:ext cx="5278737" cy="4972123"/>
          </a:xfrm>
          <a:prstGeom prst="rect">
            <a:avLst/>
          </a:prstGeom>
        </p:spPr>
      </p:pic>
      <p:sp>
        <p:nvSpPr>
          <p:cNvPr id="8" name="Rectangle 7"/>
          <p:cNvSpPr/>
          <p:nvPr/>
        </p:nvSpPr>
        <p:spPr>
          <a:xfrm>
            <a:off x="3236613" y="1504778"/>
            <a:ext cx="5278737" cy="748093"/>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1023730" y="2729948"/>
            <a:ext cx="1252331" cy="584775"/>
          </a:xfrm>
          <a:prstGeom prst="rect">
            <a:avLst/>
          </a:prstGeom>
          <a:noFill/>
          <a:ln>
            <a:solidFill>
              <a:schemeClr val="tx1"/>
            </a:solidFill>
          </a:ln>
        </p:spPr>
        <p:txBody>
          <a:bodyPr wrap="square" rtlCol="0">
            <a:spAutoFit/>
          </a:bodyPr>
          <a:lstStyle/>
          <a:p>
            <a:pPr algn="ctr"/>
            <a:r>
              <a:rPr lang="en-US" sz="1600" dirty="0"/>
              <a:t>Major-claim(1)</a:t>
            </a:r>
          </a:p>
        </p:txBody>
      </p:sp>
      <p:sp>
        <p:nvSpPr>
          <p:cNvPr id="10" name="Rectangle 9"/>
          <p:cNvSpPr/>
          <p:nvPr/>
        </p:nvSpPr>
        <p:spPr>
          <a:xfrm>
            <a:off x="3236613" y="2252869"/>
            <a:ext cx="4800600" cy="36576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TextBox 10"/>
          <p:cNvSpPr txBox="1"/>
          <p:nvPr/>
        </p:nvSpPr>
        <p:spPr>
          <a:xfrm>
            <a:off x="1023730" y="4094098"/>
            <a:ext cx="1252331" cy="338554"/>
          </a:xfrm>
          <a:prstGeom prst="rect">
            <a:avLst/>
          </a:prstGeom>
          <a:noFill/>
          <a:ln>
            <a:solidFill>
              <a:schemeClr val="tx1"/>
            </a:solidFill>
          </a:ln>
        </p:spPr>
        <p:txBody>
          <a:bodyPr wrap="square" rtlCol="0">
            <a:spAutoFit/>
          </a:bodyPr>
          <a:lstStyle/>
          <a:p>
            <a:pPr algn="ctr"/>
            <a:r>
              <a:rPr lang="en-US" sz="1600" dirty="0"/>
              <a:t>Claim(2)</a:t>
            </a:r>
          </a:p>
        </p:txBody>
      </p:sp>
      <p:cxnSp>
        <p:nvCxnSpPr>
          <p:cNvPr id="13" name="Straight Connector 12"/>
          <p:cNvCxnSpPr>
            <a:stCxn id="9" idx="3"/>
            <a:endCxn id="8" idx="1"/>
          </p:cNvCxnSpPr>
          <p:nvPr/>
        </p:nvCxnSpPr>
        <p:spPr>
          <a:xfrm flipV="1">
            <a:off x="2276061" y="1878825"/>
            <a:ext cx="960552" cy="1143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3"/>
            <a:endCxn id="10" idx="1"/>
          </p:cNvCxnSpPr>
          <p:nvPr/>
        </p:nvCxnSpPr>
        <p:spPr>
          <a:xfrm flipV="1">
            <a:off x="2276061" y="2435749"/>
            <a:ext cx="960552" cy="1827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0"/>
            <a:endCxn id="9" idx="2"/>
          </p:cNvCxnSpPr>
          <p:nvPr/>
        </p:nvCxnSpPr>
        <p:spPr>
          <a:xfrm flipV="1">
            <a:off x="1649896" y="3314723"/>
            <a:ext cx="0" cy="779375"/>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135546" y="3412023"/>
            <a:ext cx="1028700" cy="338554"/>
          </a:xfrm>
          <a:prstGeom prst="rect">
            <a:avLst/>
          </a:prstGeom>
          <a:solidFill>
            <a:schemeClr val="bg1"/>
          </a:solidFill>
          <a:ln>
            <a:solidFill>
              <a:schemeClr val="tx1"/>
            </a:solidFill>
            <a:prstDash val="dash"/>
          </a:ln>
        </p:spPr>
        <p:txBody>
          <a:bodyPr wrap="square" rtlCol="0">
            <a:spAutoFit/>
          </a:bodyPr>
          <a:lstStyle/>
          <a:p>
            <a:pPr algn="ctr"/>
            <a:r>
              <a:rPr lang="en-US" sz="1600" dirty="0"/>
              <a:t>Support</a:t>
            </a:r>
          </a:p>
        </p:txBody>
      </p:sp>
      <p:sp>
        <p:nvSpPr>
          <p:cNvPr id="28" name="Slide Number Placeholder 27"/>
          <p:cNvSpPr>
            <a:spLocks noGrp="1"/>
          </p:cNvSpPr>
          <p:nvPr>
            <p:ph type="sldNum" sz="quarter" idx="12"/>
          </p:nvPr>
        </p:nvSpPr>
        <p:spPr/>
        <p:txBody>
          <a:bodyPr/>
          <a:lstStyle/>
          <a:p>
            <a:fld id="{376D8718-A00B-4B11-BA6C-A97B91473632}" type="slidenum">
              <a:rPr lang="en-US" smtClean="0"/>
              <a:t>44</a:t>
            </a:fld>
            <a:endParaRPr lang="en-US"/>
          </a:p>
        </p:txBody>
      </p:sp>
    </p:spTree>
    <p:extLst>
      <p:ext uri="{BB962C8B-B14F-4D97-AF65-F5344CB8AC3E}">
        <p14:creationId xmlns:p14="http://schemas.microsoft.com/office/powerpoint/2010/main" val="28541450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88"/>
            <a:ext cx="9059332" cy="1143000"/>
          </a:xfrm>
        </p:spPr>
        <p:txBody>
          <a:bodyPr>
            <a:noAutofit/>
          </a:bodyPr>
          <a:lstStyle/>
          <a:p>
            <a:r>
              <a:rPr lang="en-US" sz="3600" dirty="0" smtClean="0"/>
              <a:t>Context-Aware Argument Mining</a:t>
            </a:r>
            <a:r>
              <a:rPr lang="en-US" dirty="0" smtClean="0"/>
              <a:t/>
            </a:r>
            <a:br>
              <a:rPr lang="en-US" dirty="0" smtClean="0"/>
            </a:br>
            <a:r>
              <a:rPr lang="en-US" sz="2400" dirty="0" smtClean="0"/>
              <a:t>[Nguyen &amp; </a:t>
            </a:r>
            <a:r>
              <a:rPr lang="en-US" sz="2400" dirty="0" err="1" smtClean="0"/>
              <a:t>Litman</a:t>
            </a:r>
            <a:r>
              <a:rPr lang="en-US" sz="2400" dirty="0" smtClean="0"/>
              <a:t> 2015, 2016, 2017]</a:t>
            </a:r>
            <a:endParaRPr lang="en-US" sz="2400" dirty="0"/>
          </a:p>
        </p:txBody>
      </p:sp>
      <p:sp>
        <p:nvSpPr>
          <p:cNvPr id="3" name="Content Placeholder 2"/>
          <p:cNvSpPr>
            <a:spLocks noGrp="1"/>
          </p:cNvSpPr>
          <p:nvPr>
            <p:ph idx="1"/>
          </p:nvPr>
        </p:nvSpPr>
        <p:spPr>
          <a:xfrm>
            <a:off x="76200" y="1158912"/>
            <a:ext cx="9067800" cy="5668925"/>
          </a:xfrm>
        </p:spPr>
        <p:txBody>
          <a:bodyPr>
            <a:noAutofit/>
          </a:bodyPr>
          <a:lstStyle/>
          <a:p>
            <a:r>
              <a:rPr lang="en-US" sz="2400" i="1" dirty="0" smtClean="0">
                <a:solidFill>
                  <a:schemeClr val="tx1">
                    <a:lumMod val="50000"/>
                    <a:lumOff val="50000"/>
                  </a:schemeClr>
                </a:solidFill>
              </a:rPr>
              <a:t>Global: </a:t>
            </a:r>
            <a:r>
              <a:rPr lang="en-US" sz="2400" dirty="0" smtClean="0">
                <a:solidFill>
                  <a:schemeClr val="tx1">
                    <a:lumMod val="50000"/>
                    <a:lumOff val="50000"/>
                  </a:schemeClr>
                </a:solidFill>
              </a:rPr>
              <a:t>Writing prompts </a:t>
            </a:r>
            <a:r>
              <a:rPr lang="en-US" sz="2400" dirty="0">
                <a:solidFill>
                  <a:schemeClr val="tx1">
                    <a:lumMod val="50000"/>
                    <a:lumOff val="50000"/>
                  </a:schemeClr>
                </a:solidFill>
              </a:rPr>
              <a:t>as </a:t>
            </a:r>
            <a:r>
              <a:rPr lang="en-US" sz="2400" dirty="0" smtClean="0">
                <a:solidFill>
                  <a:schemeClr val="tx1">
                    <a:lumMod val="50000"/>
                    <a:lumOff val="50000"/>
                  </a:schemeClr>
                </a:solidFill>
              </a:rPr>
              <a:t>supervision </a:t>
            </a:r>
            <a:r>
              <a:rPr lang="en-US" sz="2400" dirty="0">
                <a:solidFill>
                  <a:schemeClr val="tx1">
                    <a:lumMod val="50000"/>
                    <a:lumOff val="50000"/>
                  </a:schemeClr>
                </a:solidFill>
              </a:rPr>
              <a:t>to </a:t>
            </a:r>
            <a:r>
              <a:rPr lang="en-US" sz="2400" dirty="0" smtClean="0">
                <a:solidFill>
                  <a:schemeClr val="tx1">
                    <a:lumMod val="50000"/>
                    <a:lumOff val="50000"/>
                  </a:schemeClr>
                </a:solidFill>
              </a:rPr>
              <a:t>seeded LDA </a:t>
            </a:r>
          </a:p>
          <a:p>
            <a:pPr lvl="1"/>
            <a:r>
              <a:rPr lang="en-US" sz="1800" dirty="0" smtClean="0">
                <a:solidFill>
                  <a:schemeClr val="tx1">
                    <a:lumMod val="50000"/>
                    <a:lumOff val="50000"/>
                  </a:schemeClr>
                </a:solidFill>
              </a:rPr>
              <a:t>argument </a:t>
            </a:r>
            <a:r>
              <a:rPr lang="en-US" sz="1800" dirty="0">
                <a:solidFill>
                  <a:schemeClr val="tx1">
                    <a:lumMod val="50000"/>
                    <a:lumOff val="50000"/>
                  </a:schemeClr>
                </a:solidFill>
              </a:rPr>
              <a:t>and domain word </a:t>
            </a:r>
            <a:r>
              <a:rPr lang="en-US" sz="1800" dirty="0" smtClean="0">
                <a:solidFill>
                  <a:schemeClr val="tx1">
                    <a:lumMod val="50000"/>
                    <a:lumOff val="50000"/>
                  </a:schemeClr>
                </a:solidFill>
              </a:rPr>
              <a:t>extraction</a:t>
            </a:r>
          </a:p>
          <a:p>
            <a:pPr lvl="1"/>
            <a:endParaRPr lang="en-US" sz="1800" dirty="0">
              <a:solidFill>
                <a:schemeClr val="tx1">
                  <a:lumMod val="50000"/>
                  <a:lumOff val="50000"/>
                </a:schemeClr>
              </a:solidFill>
            </a:endParaRPr>
          </a:p>
          <a:p>
            <a:r>
              <a:rPr lang="en-US" sz="2400" i="1" dirty="0" smtClean="0">
                <a:solidFill>
                  <a:schemeClr val="tx1">
                    <a:lumMod val="50000"/>
                    <a:lumOff val="50000"/>
                  </a:schemeClr>
                </a:solidFill>
              </a:rPr>
              <a:t>Local: </a:t>
            </a:r>
            <a:r>
              <a:rPr lang="en-US" sz="2400" dirty="0" smtClean="0">
                <a:solidFill>
                  <a:schemeClr val="tx1">
                    <a:lumMod val="50000"/>
                    <a:lumOff val="50000"/>
                  </a:schemeClr>
                </a:solidFill>
              </a:rPr>
              <a:t>Surrounding </a:t>
            </a:r>
            <a:r>
              <a:rPr lang="en-US" sz="2400" dirty="0">
                <a:solidFill>
                  <a:schemeClr val="tx1">
                    <a:lumMod val="50000"/>
                    <a:lumOff val="50000"/>
                  </a:schemeClr>
                </a:solidFill>
              </a:rPr>
              <a:t>text as a context-rich representation of </a:t>
            </a:r>
            <a:r>
              <a:rPr lang="en-US" sz="2400" dirty="0" smtClean="0">
                <a:solidFill>
                  <a:schemeClr val="tx1">
                    <a:lumMod val="50000"/>
                    <a:lumOff val="50000"/>
                  </a:schemeClr>
                </a:solidFill>
              </a:rPr>
              <a:t>argument components</a:t>
            </a:r>
            <a:endParaRPr lang="en-US" sz="2400" dirty="0">
              <a:solidFill>
                <a:schemeClr val="tx1">
                  <a:lumMod val="50000"/>
                  <a:lumOff val="50000"/>
                </a:schemeClr>
              </a:solidFill>
            </a:endParaRPr>
          </a:p>
          <a:p>
            <a:pPr lvl="1"/>
            <a:r>
              <a:rPr lang="en-US" sz="1800" dirty="0">
                <a:solidFill>
                  <a:schemeClr val="tx1">
                    <a:lumMod val="50000"/>
                    <a:lumOff val="50000"/>
                  </a:schemeClr>
                </a:solidFill>
              </a:rPr>
              <a:t>m</a:t>
            </a:r>
            <a:r>
              <a:rPr lang="en-US" sz="1800" dirty="0" smtClean="0">
                <a:solidFill>
                  <a:schemeClr val="tx1">
                    <a:lumMod val="50000"/>
                    <a:lumOff val="50000"/>
                  </a:schemeClr>
                </a:solidFill>
              </a:rPr>
              <a:t>ulti-sentential windows </a:t>
            </a:r>
            <a:r>
              <a:rPr lang="en-US" sz="1800" dirty="0">
                <a:solidFill>
                  <a:schemeClr val="tx1">
                    <a:lumMod val="50000"/>
                    <a:lumOff val="50000"/>
                  </a:schemeClr>
                </a:solidFill>
              </a:rPr>
              <a:t>or Bayesian </a:t>
            </a:r>
            <a:r>
              <a:rPr lang="en-US" sz="1800" dirty="0" smtClean="0">
                <a:solidFill>
                  <a:schemeClr val="tx1">
                    <a:lumMod val="50000"/>
                    <a:lumOff val="50000"/>
                  </a:schemeClr>
                </a:solidFill>
              </a:rPr>
              <a:t>topic segmentation</a:t>
            </a:r>
          </a:p>
          <a:p>
            <a:pPr lvl="1"/>
            <a:endParaRPr lang="en-US" sz="2400" dirty="0" smtClean="0">
              <a:solidFill>
                <a:schemeClr val="tx1">
                  <a:lumMod val="50000"/>
                  <a:lumOff val="50000"/>
                </a:schemeClr>
              </a:solidFill>
            </a:endParaRPr>
          </a:p>
          <a:p>
            <a:r>
              <a:rPr lang="en-US" sz="2400" dirty="0" smtClean="0">
                <a:solidFill>
                  <a:schemeClr val="tx1">
                    <a:lumMod val="50000"/>
                    <a:lumOff val="50000"/>
                  </a:schemeClr>
                </a:solidFill>
              </a:rPr>
              <a:t>Corpora</a:t>
            </a:r>
          </a:p>
          <a:p>
            <a:pPr lvl="1"/>
            <a:r>
              <a:rPr lang="en-US" sz="1800" dirty="0" smtClean="0">
                <a:solidFill>
                  <a:schemeClr val="tx1">
                    <a:lumMod val="50000"/>
                    <a:lumOff val="50000"/>
                  </a:schemeClr>
                </a:solidFill>
              </a:rPr>
              <a:t>Ontology </a:t>
            </a:r>
            <a:r>
              <a:rPr lang="en-US" sz="1800" dirty="0">
                <a:solidFill>
                  <a:schemeClr val="tx1">
                    <a:lumMod val="50000"/>
                    <a:lumOff val="50000"/>
                  </a:schemeClr>
                </a:solidFill>
              </a:rPr>
              <a:t>annotated peer review essays </a:t>
            </a:r>
            <a:r>
              <a:rPr lang="en-US" sz="1800" dirty="0" smtClean="0">
                <a:solidFill>
                  <a:schemeClr val="tx1">
                    <a:lumMod val="50000"/>
                    <a:lumOff val="50000"/>
                  </a:schemeClr>
                </a:solidFill>
              </a:rPr>
              <a:t>(</a:t>
            </a:r>
            <a:r>
              <a:rPr lang="en-US" sz="1800" dirty="0" err="1" smtClean="0">
                <a:solidFill>
                  <a:schemeClr val="tx1">
                    <a:lumMod val="50000"/>
                    <a:lumOff val="50000"/>
                  </a:schemeClr>
                </a:solidFill>
              </a:rPr>
              <a:t>ArgumentPeer</a:t>
            </a:r>
            <a:r>
              <a:rPr lang="en-US" sz="1800" dirty="0" smtClean="0">
                <a:solidFill>
                  <a:schemeClr val="tx1">
                    <a:lumMod val="50000"/>
                    <a:lumOff val="50000"/>
                  </a:schemeClr>
                </a:solidFill>
              </a:rPr>
              <a:t>)</a:t>
            </a:r>
            <a:endParaRPr lang="en-US" sz="1800" dirty="0">
              <a:solidFill>
                <a:schemeClr val="tx1">
                  <a:lumMod val="50000"/>
                  <a:lumOff val="50000"/>
                </a:schemeClr>
              </a:solidFill>
            </a:endParaRPr>
          </a:p>
          <a:p>
            <a:pPr lvl="1"/>
            <a:r>
              <a:rPr lang="en-US" sz="1800" i="1" dirty="0">
                <a:solidFill>
                  <a:schemeClr val="tx1">
                    <a:lumMod val="50000"/>
                    <a:lumOff val="50000"/>
                  </a:schemeClr>
                </a:solidFill>
              </a:rPr>
              <a:t>Claim/premise annotated persuasive essays (today</a:t>
            </a:r>
            <a:r>
              <a:rPr lang="en-US" sz="1800" i="1" dirty="0" smtClean="0">
                <a:solidFill>
                  <a:schemeClr val="tx1">
                    <a:lumMod val="50000"/>
                    <a:lumOff val="50000"/>
                  </a:schemeClr>
                </a:solidFill>
              </a:rPr>
              <a:t>)</a:t>
            </a:r>
          </a:p>
          <a:p>
            <a:pPr lvl="1"/>
            <a:endParaRPr lang="en-US" sz="1800" i="1" dirty="0" smtClean="0">
              <a:solidFill>
                <a:srgbClr val="0000FF"/>
              </a:solidFill>
            </a:endParaRPr>
          </a:p>
          <a:p>
            <a:r>
              <a:rPr lang="en-US" sz="2400" dirty="0">
                <a:solidFill>
                  <a:srgbClr val="0000FF"/>
                </a:solidFill>
              </a:rPr>
              <a:t>Argument mining subtasks</a:t>
            </a:r>
          </a:p>
          <a:p>
            <a:pPr lvl="1"/>
            <a:r>
              <a:rPr lang="en-US" sz="1800" b="1" dirty="0">
                <a:solidFill>
                  <a:srgbClr val="0000FF"/>
                </a:solidFill>
              </a:rPr>
              <a:t>segmentation</a:t>
            </a:r>
            <a:r>
              <a:rPr lang="en-US" sz="1800" dirty="0">
                <a:solidFill>
                  <a:srgbClr val="0000FF"/>
                </a:solidFill>
              </a:rPr>
              <a:t>: spans of text</a:t>
            </a:r>
          </a:p>
          <a:p>
            <a:pPr lvl="1"/>
            <a:r>
              <a:rPr lang="en-US" sz="1800" b="1" dirty="0">
                <a:solidFill>
                  <a:srgbClr val="0000FF"/>
                </a:solidFill>
              </a:rPr>
              <a:t>segment classification</a:t>
            </a:r>
            <a:r>
              <a:rPr lang="en-US" sz="1800" dirty="0">
                <a:solidFill>
                  <a:srgbClr val="0000FF"/>
                </a:solidFill>
              </a:rPr>
              <a:t>: major claim, </a:t>
            </a:r>
            <a:r>
              <a:rPr lang="en-US" sz="1800" dirty="0" smtClean="0">
                <a:solidFill>
                  <a:srgbClr val="0000FF"/>
                </a:solidFill>
              </a:rPr>
              <a:t>claim, </a:t>
            </a:r>
            <a:r>
              <a:rPr lang="en-US" sz="1800" dirty="0">
                <a:solidFill>
                  <a:srgbClr val="0000FF"/>
                </a:solidFill>
              </a:rPr>
              <a:t>premise</a:t>
            </a:r>
          </a:p>
          <a:p>
            <a:pPr lvl="1"/>
            <a:r>
              <a:rPr lang="en-US" sz="1800" b="1" i="1" dirty="0">
                <a:solidFill>
                  <a:srgbClr val="0000FF"/>
                </a:solidFill>
              </a:rPr>
              <a:t>relation identification</a:t>
            </a:r>
            <a:r>
              <a:rPr lang="en-US" sz="1800" dirty="0">
                <a:solidFill>
                  <a:srgbClr val="0000FF"/>
                </a:solidFill>
              </a:rPr>
              <a:t>: e.g., support or not</a:t>
            </a:r>
          </a:p>
          <a:p>
            <a:pPr lvl="1"/>
            <a:endParaRPr lang="en-US" sz="2400" dirty="0">
              <a:solidFill>
                <a:srgbClr val="0000FF"/>
              </a:solidFill>
            </a:endParaRPr>
          </a:p>
          <a:p>
            <a:pPr lvl="1"/>
            <a:endParaRPr lang="en-US" sz="2400" i="1" dirty="0">
              <a:solidFill>
                <a:srgbClr val="0000FF"/>
              </a:solidFill>
            </a:endParaRPr>
          </a:p>
          <a:p>
            <a:r>
              <a:rPr lang="en-US" sz="2400" dirty="0" smtClean="0">
                <a:solidFill>
                  <a:schemeClr val="bg1"/>
                </a:solidFill>
              </a:rPr>
              <a:t>Argument </a:t>
            </a:r>
            <a:r>
              <a:rPr lang="en-US" sz="2400" dirty="0">
                <a:solidFill>
                  <a:schemeClr val="bg1"/>
                </a:solidFill>
              </a:rPr>
              <a:t>mining subtasks</a:t>
            </a:r>
          </a:p>
          <a:p>
            <a:pPr lvl="1"/>
            <a:r>
              <a:rPr lang="en-US" sz="1800" b="1" dirty="0">
                <a:solidFill>
                  <a:schemeClr val="bg1"/>
                </a:solidFill>
              </a:rPr>
              <a:t>segmentation</a:t>
            </a:r>
            <a:r>
              <a:rPr lang="en-US" sz="1800" dirty="0">
                <a:solidFill>
                  <a:schemeClr val="bg1"/>
                </a:solidFill>
              </a:rPr>
              <a:t>: spans of text</a:t>
            </a:r>
          </a:p>
          <a:p>
            <a:pPr lvl="1"/>
            <a:r>
              <a:rPr lang="en-US" sz="1800" b="1" dirty="0">
                <a:solidFill>
                  <a:schemeClr val="bg1"/>
                </a:solidFill>
              </a:rPr>
              <a:t>segment classification</a:t>
            </a:r>
            <a:r>
              <a:rPr lang="en-US" sz="1800" dirty="0">
                <a:solidFill>
                  <a:schemeClr val="bg1"/>
                </a:solidFill>
              </a:rPr>
              <a:t>: </a:t>
            </a:r>
            <a:r>
              <a:rPr lang="en-US" sz="1800" dirty="0" smtClean="0">
                <a:solidFill>
                  <a:schemeClr val="bg1"/>
                </a:solidFill>
              </a:rPr>
              <a:t>major claim, claim premise</a:t>
            </a:r>
          </a:p>
          <a:p>
            <a:pPr lvl="1"/>
            <a:r>
              <a:rPr lang="en-US" sz="1800" b="1" i="1" dirty="0">
                <a:solidFill>
                  <a:schemeClr val="bg1"/>
                </a:solidFill>
              </a:rPr>
              <a:t>r</a:t>
            </a:r>
            <a:r>
              <a:rPr lang="en-US" sz="1800" b="1" i="1" dirty="0" smtClean="0">
                <a:solidFill>
                  <a:schemeClr val="bg1"/>
                </a:solidFill>
              </a:rPr>
              <a:t>elation identification</a:t>
            </a:r>
            <a:r>
              <a:rPr lang="en-US" sz="1800" dirty="0" smtClean="0">
                <a:solidFill>
                  <a:schemeClr val="bg1"/>
                </a:solidFill>
              </a:rPr>
              <a:t>: e.g., support or not</a:t>
            </a:r>
          </a:p>
          <a:p>
            <a:pPr lvl="1"/>
            <a:endParaRPr lang="en-US" sz="2400" dirty="0">
              <a:solidFill>
                <a:schemeClr val="bg1"/>
              </a:solidFill>
            </a:endParaRPr>
          </a:p>
          <a:p>
            <a:pPr lvl="2"/>
            <a:endParaRPr lang="en-US" dirty="0"/>
          </a:p>
          <a:p>
            <a:pPr lvl="1"/>
            <a:endParaRPr lang="en-US" sz="2400" dirty="0" smtClean="0"/>
          </a:p>
        </p:txBody>
      </p:sp>
    </p:spTree>
    <p:extLst>
      <p:ext uri="{BB962C8B-B14F-4D97-AF65-F5344CB8AC3E}">
        <p14:creationId xmlns:p14="http://schemas.microsoft.com/office/powerpoint/2010/main" val="297001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Our End-to-End Argument Mining System</a:t>
            </a:r>
            <a:endParaRPr lang="en-US" dirty="0"/>
          </a:p>
        </p:txBody>
      </p:sp>
      <p:pic>
        <p:nvPicPr>
          <p:cNvPr id="4" name="Content Placeholder 3"/>
          <p:cNvPicPr>
            <a:picLocks noGrp="1" noChangeAspect="1"/>
          </p:cNvPicPr>
          <p:nvPr>
            <p:ph idx="1"/>
          </p:nvPr>
        </p:nvPicPr>
        <p:blipFill>
          <a:blip r:embed="rId2"/>
          <a:stretch>
            <a:fillRect/>
          </a:stretch>
        </p:blipFill>
        <p:spPr>
          <a:xfrm>
            <a:off x="169174" y="2476500"/>
            <a:ext cx="8805651" cy="1809750"/>
          </a:xfrm>
          <a:prstGeom prst="rect">
            <a:avLst/>
          </a:prstGeom>
        </p:spPr>
      </p:pic>
    </p:spTree>
    <p:extLst>
      <p:ext uri="{BB962C8B-B14F-4D97-AF65-F5344CB8AC3E}">
        <p14:creationId xmlns:p14="http://schemas.microsoft.com/office/powerpoint/2010/main" val="14661728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Our End-to-End Argument Mining System</a:t>
            </a:r>
            <a:endParaRPr lang="en-US" dirty="0"/>
          </a:p>
        </p:txBody>
      </p:sp>
      <p:pic>
        <p:nvPicPr>
          <p:cNvPr id="4" name="Content Placeholder 3"/>
          <p:cNvPicPr>
            <a:picLocks noGrp="1" noChangeAspect="1"/>
          </p:cNvPicPr>
          <p:nvPr>
            <p:ph idx="1"/>
          </p:nvPr>
        </p:nvPicPr>
        <p:blipFill>
          <a:blip r:embed="rId2"/>
          <a:stretch>
            <a:fillRect/>
          </a:stretch>
        </p:blipFill>
        <p:spPr>
          <a:xfrm>
            <a:off x="169174" y="2476500"/>
            <a:ext cx="8805651" cy="1809750"/>
          </a:xfrm>
          <a:prstGeom prst="rect">
            <a:avLst/>
          </a:prstGeom>
          <a:noFill/>
        </p:spPr>
      </p:pic>
      <p:sp>
        <p:nvSpPr>
          <p:cNvPr id="5" name="Rounded Rectangle 4"/>
          <p:cNvSpPr/>
          <p:nvPr/>
        </p:nvSpPr>
        <p:spPr>
          <a:xfrm>
            <a:off x="2905125" y="1314450"/>
            <a:ext cx="3400426" cy="4791075"/>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56859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Argument &amp; Domain Words:</a:t>
            </a:r>
            <a:br>
              <a:rPr lang="en-US" dirty="0" smtClean="0"/>
            </a:br>
            <a:r>
              <a:rPr lang="en-US" dirty="0" smtClean="0"/>
              <a:t>Creating Seeds</a:t>
            </a:r>
            <a:endParaRPr lang="en-US" dirty="0"/>
          </a:p>
        </p:txBody>
      </p:sp>
      <p:sp>
        <p:nvSpPr>
          <p:cNvPr id="3" name="Content Placeholder 2"/>
          <p:cNvSpPr>
            <a:spLocks noGrp="1"/>
          </p:cNvSpPr>
          <p:nvPr>
            <p:ph idx="1"/>
          </p:nvPr>
        </p:nvSpPr>
        <p:spPr/>
        <p:txBody>
          <a:bodyPr>
            <a:normAutofit/>
          </a:bodyPr>
          <a:lstStyle/>
          <a:p>
            <a:r>
              <a:rPr lang="en-US" sz="2400" dirty="0" smtClean="0"/>
              <a:t>Development corpus</a:t>
            </a:r>
          </a:p>
          <a:p>
            <a:pPr lvl="1"/>
            <a:r>
              <a:rPr lang="en-US" sz="2000" dirty="0" smtClean="0"/>
              <a:t>6794 </a:t>
            </a:r>
            <a:r>
              <a:rPr lang="en-US" sz="2000" dirty="0"/>
              <a:t>persuasive essays with post titles collected from </a:t>
            </a:r>
            <a:r>
              <a:rPr lang="en-US" sz="2000" dirty="0">
                <a:hlinkClick r:id="rId2"/>
              </a:rPr>
              <a:t>www.essayforum.com</a:t>
            </a:r>
            <a:endParaRPr lang="en-US" sz="2000" dirty="0"/>
          </a:p>
          <a:p>
            <a:endParaRPr lang="en-US" sz="2400" dirty="0"/>
          </a:p>
          <a:p>
            <a:r>
              <a:rPr lang="en-US" sz="2400" dirty="0"/>
              <a:t>10 argument </a:t>
            </a:r>
            <a:r>
              <a:rPr lang="en-US" sz="2400" dirty="0" smtClean="0"/>
              <a:t>seeds </a:t>
            </a:r>
          </a:p>
          <a:p>
            <a:pPr lvl="1"/>
            <a:r>
              <a:rPr lang="en-US" sz="2000" dirty="0" smtClean="0"/>
              <a:t>agree</a:t>
            </a:r>
            <a:r>
              <a:rPr lang="en-US" sz="2000" dirty="0"/>
              <a:t>, disagree, reason, support, advantage, disadvantage, think, conclusion, result, </a:t>
            </a:r>
            <a:r>
              <a:rPr lang="en-US" sz="2000" dirty="0" smtClean="0"/>
              <a:t>opinion</a:t>
            </a:r>
            <a:endParaRPr lang="en-US" sz="2000" dirty="0"/>
          </a:p>
          <a:p>
            <a:endParaRPr lang="en-US" sz="2400" dirty="0"/>
          </a:p>
          <a:p>
            <a:r>
              <a:rPr lang="en-US" sz="2400" dirty="0" smtClean="0"/>
              <a:t>3077 domain seeds</a:t>
            </a:r>
          </a:p>
          <a:p>
            <a:pPr lvl="1"/>
            <a:r>
              <a:rPr lang="en-US" sz="2000" dirty="0"/>
              <a:t>i</a:t>
            </a:r>
            <a:r>
              <a:rPr lang="en-US" sz="2000" dirty="0" smtClean="0"/>
              <a:t>n title, </a:t>
            </a:r>
            <a:r>
              <a:rPr lang="en-US" sz="2000" dirty="0"/>
              <a:t>but not argument </a:t>
            </a:r>
            <a:r>
              <a:rPr lang="en-US" sz="2000" dirty="0" smtClean="0"/>
              <a:t>seeds </a:t>
            </a:r>
            <a:r>
              <a:rPr lang="en-US" sz="2000" dirty="0"/>
              <a:t>or stop </a:t>
            </a:r>
            <a:r>
              <a:rPr lang="en-US" sz="2000" dirty="0" smtClean="0"/>
              <a:t>words</a:t>
            </a:r>
            <a:endParaRPr lang="en-US" sz="2000" dirty="0"/>
          </a:p>
        </p:txBody>
      </p:sp>
    </p:spTree>
    <p:extLst>
      <p:ext uri="{BB962C8B-B14F-4D97-AF65-F5344CB8AC3E}">
        <p14:creationId xmlns:p14="http://schemas.microsoft.com/office/powerpoint/2010/main" val="595453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Post-Processing </a:t>
            </a:r>
            <a:r>
              <a:rPr lang="en-US" dirty="0"/>
              <a:t>LDA </a:t>
            </a:r>
            <a:r>
              <a:rPr lang="en-US" dirty="0" smtClean="0"/>
              <a:t>Output</a:t>
            </a:r>
            <a:endParaRPr lang="en-US" dirty="0"/>
          </a:p>
        </p:txBody>
      </p:sp>
      <p:sp>
        <p:nvSpPr>
          <p:cNvPr id="3" name="Content Placeholder 2"/>
          <p:cNvSpPr>
            <a:spLocks noGrp="1"/>
          </p:cNvSpPr>
          <p:nvPr>
            <p:ph idx="1"/>
          </p:nvPr>
        </p:nvSpPr>
        <p:spPr/>
        <p:txBody>
          <a:bodyPr>
            <a:normAutofit lnSpcReduction="10000"/>
          </a:bodyPr>
          <a:lstStyle/>
          <a:p>
            <a:r>
              <a:rPr lang="en-US" sz="2400" dirty="0"/>
              <a:t>Compute three weights for each LDA </a:t>
            </a:r>
            <a:r>
              <a:rPr lang="en-US" sz="2400" dirty="0" smtClean="0"/>
              <a:t>topic</a:t>
            </a:r>
            <a:endParaRPr lang="en-US" sz="2400" dirty="0"/>
          </a:p>
          <a:p>
            <a:pPr lvl="1"/>
            <a:r>
              <a:rPr lang="en-US" sz="2000" dirty="0"/>
              <a:t>Domain weight is the sum of domain seed frequencies</a:t>
            </a:r>
          </a:p>
          <a:p>
            <a:pPr lvl="1"/>
            <a:endParaRPr lang="en-US" sz="2000" dirty="0"/>
          </a:p>
          <a:p>
            <a:pPr lvl="1"/>
            <a:r>
              <a:rPr lang="en-US" sz="2000" dirty="0"/>
              <a:t>Argument weight is the number of argument </a:t>
            </a:r>
            <a:r>
              <a:rPr lang="en-US" sz="2000" dirty="0" smtClean="0"/>
              <a:t>seeds</a:t>
            </a:r>
            <a:endParaRPr lang="en-US" sz="2000" dirty="0"/>
          </a:p>
          <a:p>
            <a:pPr lvl="1"/>
            <a:endParaRPr lang="en-US" sz="2000" dirty="0"/>
          </a:p>
          <a:p>
            <a:pPr lvl="1"/>
            <a:r>
              <a:rPr lang="en-US" sz="2000" dirty="0"/>
              <a:t>Combined weight = Argument weight – Domain weight</a:t>
            </a:r>
          </a:p>
          <a:p>
            <a:pPr marL="0" indent="0">
              <a:buNone/>
            </a:pPr>
            <a:endParaRPr lang="en-US" sz="2400" dirty="0"/>
          </a:p>
          <a:p>
            <a:r>
              <a:rPr lang="en-US" sz="2400" dirty="0"/>
              <a:t>Find the best number of topics with the highest ratio of combined weight of top-2 </a:t>
            </a:r>
            <a:r>
              <a:rPr lang="en-US" sz="2400" dirty="0" smtClean="0"/>
              <a:t>topics</a:t>
            </a:r>
          </a:p>
          <a:p>
            <a:endParaRPr lang="en-US" sz="2400" dirty="0"/>
          </a:p>
          <a:p>
            <a:r>
              <a:rPr lang="en-US" sz="2400" dirty="0" smtClean="0"/>
              <a:t>The argument word list is the LDA topic with the largest combined weight given the best number of topics</a:t>
            </a:r>
            <a:endParaRPr lang="en-US" sz="2400" dirty="0"/>
          </a:p>
        </p:txBody>
      </p:sp>
    </p:spTree>
    <p:extLst>
      <p:ext uri="{BB962C8B-B14F-4D97-AF65-F5344CB8AC3E}">
        <p14:creationId xmlns:p14="http://schemas.microsoft.com/office/powerpoint/2010/main" val="2101752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Processing in </a:t>
            </a:r>
            <a:r>
              <a:rPr lang="en-US" sz="3200" b="1" i="0" dirty="0"/>
              <a:t>Education</a:t>
            </a:r>
          </a:p>
        </p:txBody>
      </p:sp>
      <p:sp>
        <p:nvSpPr>
          <p:cNvPr id="4101" name="Text Box 5"/>
          <p:cNvSpPr txBox="1">
            <a:spLocks noChangeArrowheads="1"/>
          </p:cNvSpPr>
          <p:nvPr/>
        </p:nvSpPr>
        <p:spPr bwMode="auto">
          <a:xfrm>
            <a:off x="2664853" y="2590800"/>
            <a:ext cx="4187365"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Using Language</a:t>
            </a:r>
            <a:r>
              <a:rPr lang="en-US" i="0" dirty="0"/>
              <a:t>  </a:t>
            </a:r>
          </a:p>
          <a:p>
            <a:pPr algn="ctr"/>
            <a:r>
              <a:rPr lang="en-US" i="0" dirty="0" smtClean="0"/>
              <a:t>(e.g., teaching in the disciplines)</a:t>
            </a:r>
            <a:endParaRPr lang="en-US" i="0" dirty="0"/>
          </a:p>
        </p:txBody>
      </p:sp>
      <p:sp>
        <p:nvSpPr>
          <p:cNvPr id="4105" name="Text Box 9"/>
          <p:cNvSpPr txBox="1">
            <a:spLocks noChangeArrowheads="1"/>
          </p:cNvSpPr>
          <p:nvPr/>
        </p:nvSpPr>
        <p:spPr bwMode="auto">
          <a:xfrm>
            <a:off x="7746692" y="2555875"/>
            <a:ext cx="18466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endParaRPr lang="en-US" sz="2800" i="0" dirty="0"/>
          </a:p>
        </p:txBody>
      </p:sp>
      <p:sp>
        <p:nvSpPr>
          <p:cNvPr id="4106" name="Text Box 10"/>
          <p:cNvSpPr txBox="1">
            <a:spLocks noChangeArrowheads="1"/>
          </p:cNvSpPr>
          <p:nvPr/>
        </p:nvSpPr>
        <p:spPr bwMode="auto">
          <a:xfrm>
            <a:off x="2041451" y="3759756"/>
            <a:ext cx="545450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b="1" dirty="0" smtClean="0">
                <a:solidFill>
                  <a:srgbClr val="FF0000"/>
                </a:solidFill>
              </a:rPr>
              <a:t>Tutorial Dialogue</a:t>
            </a:r>
            <a:r>
              <a:rPr lang="en-US" b="1" dirty="0">
                <a:solidFill>
                  <a:srgbClr val="FF0000"/>
                </a:solidFill>
              </a:rPr>
              <a:t> </a:t>
            </a:r>
            <a:r>
              <a:rPr lang="en-US" b="1" dirty="0" smtClean="0">
                <a:solidFill>
                  <a:srgbClr val="FF0000"/>
                </a:solidFill>
              </a:rPr>
              <a:t>Systems for STEM </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 name="Rectangle 25"/>
          <p:cNvSpPr/>
          <p:nvPr/>
        </p:nvSpPr>
        <p:spPr>
          <a:xfrm>
            <a:off x="6553257" y="4045802"/>
            <a:ext cx="2458981" cy="400110"/>
          </a:xfrm>
          <a:prstGeom prst="rect">
            <a:avLst/>
          </a:prstGeom>
        </p:spPr>
        <p:txBody>
          <a:bodyPr wrap="square">
            <a:spAutoFit/>
          </a:bodyPr>
          <a:lstStyle/>
          <a:p>
            <a:pPr algn="ctr"/>
            <a:endParaRPr lang="en-US" sz="2000" b="1" i="1" dirty="0">
              <a:latin typeface="Times New Roman" pitchFamily="18" charset="0"/>
              <a:cs typeface="Times New Roman" pitchFamily="18" charset="0"/>
            </a:endParaRPr>
          </a:p>
        </p:txBody>
      </p:sp>
      <p:sp>
        <p:nvSpPr>
          <p:cNvPr id="3" name="Rectangle 2"/>
          <p:cNvSpPr/>
          <p:nvPr/>
        </p:nvSpPr>
        <p:spPr>
          <a:xfrm>
            <a:off x="6514785" y="5184575"/>
            <a:ext cx="2616753" cy="400110"/>
          </a:xfrm>
          <a:prstGeom prst="rect">
            <a:avLst/>
          </a:prstGeom>
        </p:spPr>
        <p:txBody>
          <a:bodyPr wrap="square">
            <a:spAutoFit/>
          </a:bodyPr>
          <a:lstStyle/>
          <a:p>
            <a:pPr algn="ctr"/>
            <a:endParaRPr lang="en-US" sz="2000" b="1" i="1" dirty="0"/>
          </a:p>
        </p:txBody>
      </p:sp>
      <p:pic>
        <p:nvPicPr>
          <p:cNvPr id="15" name="Picture 2" descr="http://www.lrdc.pitt.edu/images/banner/LT_img_icon.png"/>
          <p:cNvPicPr>
            <a:picLocks noChangeAspect="1" noChangeArrowheads="1"/>
          </p:cNvPicPr>
          <p:nvPr/>
        </p:nvPicPr>
        <p:blipFill>
          <a:blip r:embed="rId2" cstate="print"/>
          <a:srcRect r="37695"/>
          <a:stretch>
            <a:fillRect/>
          </a:stretch>
        </p:blipFill>
        <p:spPr bwMode="auto">
          <a:xfrm>
            <a:off x="3707958" y="5008915"/>
            <a:ext cx="2514600" cy="1560655"/>
          </a:xfrm>
          <a:prstGeom prst="rect">
            <a:avLst/>
          </a:prstGeom>
          <a:noFill/>
        </p:spPr>
      </p:pic>
    </p:spTree>
    <p:extLst>
      <p:ext uri="{BB962C8B-B14F-4D97-AF65-F5344CB8AC3E}">
        <p14:creationId xmlns:p14="http://schemas.microsoft.com/office/powerpoint/2010/main" val="146935771"/>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46162"/>
          </a:xfrm>
        </p:spPr>
        <p:txBody>
          <a:bodyPr>
            <a:normAutofit fontScale="90000"/>
          </a:bodyPr>
          <a:lstStyle/>
          <a:p>
            <a:r>
              <a:rPr lang="en-US" dirty="0" smtClean="0"/>
              <a:t>Resulting Argument/Domain Words</a:t>
            </a:r>
            <a:endParaRPr lang="en-US" dirty="0"/>
          </a:p>
        </p:txBody>
      </p:sp>
      <p:sp>
        <p:nvSpPr>
          <p:cNvPr id="3" name="Content Placeholder 2"/>
          <p:cNvSpPr>
            <a:spLocks noGrp="1"/>
          </p:cNvSpPr>
          <p:nvPr>
            <p:ph idx="1"/>
          </p:nvPr>
        </p:nvSpPr>
        <p:spPr/>
        <p:txBody>
          <a:bodyPr>
            <a:normAutofit/>
          </a:bodyPr>
          <a:lstStyle/>
          <a:p>
            <a:r>
              <a:rPr lang="en-US" sz="2400" dirty="0"/>
              <a:t>36 LDA topics</a:t>
            </a:r>
          </a:p>
          <a:p>
            <a:r>
              <a:rPr lang="en-US" sz="2400" dirty="0"/>
              <a:t>263 (stemmed) argument </a:t>
            </a:r>
            <a:r>
              <a:rPr lang="en-US" sz="2400" dirty="0" smtClean="0"/>
              <a:t>words</a:t>
            </a:r>
            <a:endParaRPr lang="en-US" sz="2400" dirty="0"/>
          </a:p>
          <a:p>
            <a:pPr lvl="1"/>
            <a:r>
              <a:rPr lang="en-US" sz="2000" dirty="0" smtClean="0"/>
              <a:t>seed </a:t>
            </a:r>
            <a:r>
              <a:rPr lang="en-US" sz="2000" dirty="0"/>
              <a:t>variants (e.g., believe, viewpoint, argument, </a:t>
            </a:r>
            <a:r>
              <a:rPr lang="en-US" sz="2000" dirty="0" smtClean="0"/>
              <a:t>claim)</a:t>
            </a:r>
          </a:p>
          <a:p>
            <a:pPr lvl="1"/>
            <a:r>
              <a:rPr lang="en-US" sz="2000" dirty="0" smtClean="0"/>
              <a:t>connectives </a:t>
            </a:r>
            <a:r>
              <a:rPr lang="en-US" sz="2000" dirty="0"/>
              <a:t>(e.g., therefore, however, </a:t>
            </a:r>
            <a:r>
              <a:rPr lang="en-US" sz="2000" dirty="0" smtClean="0"/>
              <a:t>despite)</a:t>
            </a:r>
          </a:p>
          <a:p>
            <a:pPr lvl="1"/>
            <a:r>
              <a:rPr lang="en-US" sz="2000" dirty="0" smtClean="0"/>
              <a:t>stop </a:t>
            </a:r>
            <a:r>
              <a:rPr lang="en-US" sz="2000" dirty="0"/>
              <a:t>words</a:t>
            </a:r>
          </a:p>
          <a:p>
            <a:r>
              <a:rPr lang="en-US" sz="2400" dirty="0"/>
              <a:t>1806 (stemmed) domain </a:t>
            </a:r>
            <a:r>
              <a:rPr lang="en-US" sz="2400" dirty="0" smtClean="0"/>
              <a:t>words</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235395606"/>
              </p:ext>
            </p:extLst>
          </p:nvPr>
        </p:nvGraphicFramePr>
        <p:xfrm>
          <a:off x="304800" y="4383892"/>
          <a:ext cx="8652933" cy="1920240"/>
        </p:xfrm>
        <a:graphic>
          <a:graphicData uri="http://schemas.openxmlformats.org/drawingml/2006/table">
            <a:tbl>
              <a:tblPr firstCol="1" bandRow="1">
                <a:tableStyleId>{5C22544A-7EE6-4342-B048-85BDC9FD1C3A}</a:tableStyleId>
              </a:tblPr>
              <a:tblGrid>
                <a:gridCol w="3042635">
                  <a:extLst>
                    <a:ext uri="{9D8B030D-6E8A-4147-A177-3AD203B41FA5}">
                      <a16:colId xmlns="" xmlns:a16="http://schemas.microsoft.com/office/drawing/2014/main" val="3558034677"/>
                    </a:ext>
                  </a:extLst>
                </a:gridCol>
                <a:gridCol w="5610298">
                  <a:extLst>
                    <a:ext uri="{9D8B030D-6E8A-4147-A177-3AD203B41FA5}">
                      <a16:colId xmlns="" xmlns:a16="http://schemas.microsoft.com/office/drawing/2014/main" val="3306377020"/>
                    </a:ext>
                  </a:extLst>
                </a:gridCol>
              </a:tblGrid>
              <a:tr h="370840">
                <a:tc>
                  <a:txBody>
                    <a:bodyPr/>
                    <a:lstStyle/>
                    <a:p>
                      <a:r>
                        <a:rPr lang="en-US" dirty="0"/>
                        <a:t>Topic 1 (argument words)</a:t>
                      </a:r>
                    </a:p>
                  </a:txBody>
                  <a:tcPr marL="68580" marR="68580"/>
                </a:tc>
                <a:tc>
                  <a:txBody>
                    <a:bodyPr/>
                    <a:lstStyle/>
                    <a:p>
                      <a:r>
                        <a:rPr lang="en-US" dirty="0"/>
                        <a:t>reason </a:t>
                      </a:r>
                      <a:r>
                        <a:rPr lang="en-US" dirty="0" err="1"/>
                        <a:t>exampl</a:t>
                      </a:r>
                      <a:r>
                        <a:rPr lang="en-US" dirty="0"/>
                        <a:t> support </a:t>
                      </a:r>
                      <a:r>
                        <a:rPr lang="en-US" dirty="0" err="1"/>
                        <a:t>agre</a:t>
                      </a:r>
                      <a:r>
                        <a:rPr lang="en-US" dirty="0"/>
                        <a:t> think </a:t>
                      </a:r>
                      <a:r>
                        <a:rPr lang="en-US" dirty="0" err="1"/>
                        <a:t>becaus</a:t>
                      </a:r>
                      <a:r>
                        <a:rPr lang="en-US" dirty="0"/>
                        <a:t> </a:t>
                      </a:r>
                      <a:r>
                        <a:rPr lang="en-US" dirty="0" err="1"/>
                        <a:t>disagre</a:t>
                      </a:r>
                      <a:r>
                        <a:rPr lang="en-US" dirty="0"/>
                        <a:t> statement opinion believe therefor idea </a:t>
                      </a:r>
                      <a:r>
                        <a:rPr lang="en-US" dirty="0" err="1"/>
                        <a:t>conclus</a:t>
                      </a:r>
                      <a:r>
                        <a:rPr lang="en-US" dirty="0"/>
                        <a:t> ...</a:t>
                      </a:r>
                    </a:p>
                  </a:txBody>
                  <a:tcPr marL="68580" marR="68580"/>
                </a:tc>
                <a:extLst>
                  <a:ext uri="{0D108BD9-81ED-4DB2-BD59-A6C34878D82A}">
                    <a16:rowId xmlns="" xmlns:a16="http://schemas.microsoft.com/office/drawing/2014/main" val="2394654561"/>
                  </a:ext>
                </a:extLst>
              </a:tr>
              <a:tr h="370840">
                <a:tc>
                  <a:txBody>
                    <a:bodyPr/>
                    <a:lstStyle/>
                    <a:p>
                      <a:r>
                        <a:rPr lang="en-US" dirty="0"/>
                        <a:t>Topic 2 (domain</a:t>
                      </a:r>
                      <a:r>
                        <a:rPr lang="en-US" baseline="0" dirty="0"/>
                        <a:t> words)</a:t>
                      </a:r>
                      <a:endParaRPr lang="en-US" dirty="0"/>
                    </a:p>
                  </a:txBody>
                  <a:tcPr marL="68580" marR="68580"/>
                </a:tc>
                <a:tc>
                  <a:txBody>
                    <a:bodyPr/>
                    <a:lstStyle/>
                    <a:p>
                      <a:r>
                        <a:rPr lang="en-US" dirty="0" err="1"/>
                        <a:t>citi</a:t>
                      </a:r>
                      <a:r>
                        <a:rPr lang="en-US" dirty="0"/>
                        <a:t> live big </a:t>
                      </a:r>
                      <a:r>
                        <a:rPr lang="en-US" dirty="0" err="1"/>
                        <a:t>hous</a:t>
                      </a:r>
                      <a:r>
                        <a:rPr lang="en-US" dirty="0"/>
                        <a:t> place area small apart town build </a:t>
                      </a:r>
                      <a:r>
                        <a:rPr lang="en-US" dirty="0" err="1"/>
                        <a:t>communiti</a:t>
                      </a:r>
                      <a:r>
                        <a:rPr lang="en-US" dirty="0"/>
                        <a:t> </a:t>
                      </a:r>
                      <a:r>
                        <a:rPr lang="en-US" dirty="0" err="1"/>
                        <a:t>factori</a:t>
                      </a:r>
                      <a:r>
                        <a:rPr lang="en-US" dirty="0"/>
                        <a:t> urban ...</a:t>
                      </a:r>
                    </a:p>
                  </a:txBody>
                  <a:tcPr marL="68580" marR="68580"/>
                </a:tc>
                <a:extLst>
                  <a:ext uri="{0D108BD9-81ED-4DB2-BD59-A6C34878D82A}">
                    <a16:rowId xmlns="" xmlns:a16="http://schemas.microsoft.com/office/drawing/2014/main" val="232467376"/>
                  </a:ext>
                </a:extLst>
              </a:tr>
              <a:tr h="370840">
                <a:tc>
                  <a:txBody>
                    <a:bodyPr/>
                    <a:lstStyle/>
                    <a:p>
                      <a:r>
                        <a:rPr lang="en-US" dirty="0"/>
                        <a:t>Topic 3 (domain</a:t>
                      </a:r>
                      <a:r>
                        <a:rPr lang="en-US" baseline="0" dirty="0"/>
                        <a:t> words)</a:t>
                      </a:r>
                      <a:endParaRPr lang="en-US" dirty="0"/>
                    </a:p>
                  </a:txBody>
                  <a:tcPr marL="68580" marR="68580"/>
                </a:tc>
                <a:tc>
                  <a:txBody>
                    <a:bodyPr/>
                    <a:lstStyle/>
                    <a:p>
                      <a:r>
                        <a:rPr lang="en-US" dirty="0"/>
                        <a:t>children parent school </a:t>
                      </a:r>
                      <a:r>
                        <a:rPr lang="en-US" dirty="0" err="1"/>
                        <a:t>educ</a:t>
                      </a:r>
                      <a:r>
                        <a:rPr lang="en-US" dirty="0"/>
                        <a:t> teach kid adult grow childhood behavior taught ...</a:t>
                      </a:r>
                    </a:p>
                  </a:txBody>
                  <a:tcPr marL="68580" marR="68580"/>
                </a:tc>
                <a:extLst>
                  <a:ext uri="{0D108BD9-81ED-4DB2-BD59-A6C34878D82A}">
                    <a16:rowId xmlns="" xmlns:a16="http://schemas.microsoft.com/office/drawing/2014/main" val="850358014"/>
                  </a:ext>
                </a:extLst>
              </a:tr>
            </a:tbl>
          </a:graphicData>
        </a:graphic>
      </p:graphicFrame>
    </p:spTree>
    <p:extLst>
      <p:ext uri="{BB962C8B-B14F-4D97-AF65-F5344CB8AC3E}">
        <p14:creationId xmlns:p14="http://schemas.microsoft.com/office/powerpoint/2010/main" val="34788725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 Sets for Argument Component Classification</a:t>
            </a:r>
            <a:endParaRPr lang="en-US" dirty="0"/>
          </a:p>
        </p:txBody>
      </p:sp>
      <p:grpSp>
        <p:nvGrpSpPr>
          <p:cNvPr id="4" name="Group 3"/>
          <p:cNvGrpSpPr/>
          <p:nvPr/>
        </p:nvGrpSpPr>
        <p:grpSpPr>
          <a:xfrm>
            <a:off x="111760" y="2190683"/>
            <a:ext cx="8940799" cy="3570036"/>
            <a:chOff x="297530" y="1380791"/>
            <a:chExt cx="11196221" cy="2826342"/>
          </a:xfrm>
        </p:grpSpPr>
        <p:sp>
          <p:nvSpPr>
            <p:cNvPr id="5" name="Rectangle 4"/>
            <p:cNvSpPr/>
            <p:nvPr/>
          </p:nvSpPr>
          <p:spPr>
            <a:xfrm>
              <a:off x="5186246" y="3306124"/>
              <a:ext cx="2560320" cy="8086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6" name="Rectangle 5"/>
            <p:cNvSpPr/>
            <p:nvPr/>
          </p:nvSpPr>
          <p:spPr>
            <a:xfrm>
              <a:off x="5186246" y="2042041"/>
              <a:ext cx="2560320" cy="5539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7" name="TextBox 6"/>
            <p:cNvSpPr txBox="1"/>
            <p:nvPr/>
          </p:nvSpPr>
          <p:spPr>
            <a:xfrm>
              <a:off x="1255783" y="1949708"/>
              <a:ext cx="2782819" cy="738664"/>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Verbs, adverbs, presence of model verb</a:t>
              </a:r>
            </a:p>
            <a:p>
              <a:r>
                <a:rPr lang="en-US" sz="1200" dirty="0">
                  <a:solidFill>
                    <a:prstClr val="black"/>
                  </a:solidFill>
                  <a:latin typeface="Times New Roman" panose="02020603050405020304" pitchFamily="18" charset="0"/>
                  <a:cs typeface="Times New Roman" panose="02020603050405020304" pitchFamily="18" charset="0"/>
                </a:rPr>
                <a:t>Discourse connectives,</a:t>
              </a:r>
            </a:p>
            <a:p>
              <a:r>
                <a:rPr lang="en-US" sz="1200" dirty="0">
                  <a:solidFill>
                    <a:prstClr val="black"/>
                  </a:solidFill>
                  <a:latin typeface="Times New Roman" panose="02020603050405020304" pitchFamily="18" charset="0"/>
                  <a:cs typeface="Times New Roman" panose="02020603050405020304" pitchFamily="18" charset="0"/>
                </a:rPr>
                <a:t>Singular first person pronouns</a:t>
              </a:r>
            </a:p>
          </p:txBody>
        </p:sp>
        <p:sp>
          <p:nvSpPr>
            <p:cNvPr id="8" name="TextBox 7"/>
            <p:cNvSpPr txBox="1"/>
            <p:nvPr/>
          </p:nvSpPr>
          <p:spPr>
            <a:xfrm>
              <a:off x="1255783" y="2775167"/>
              <a:ext cx="2782817"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Tense of main verb</a:t>
              </a:r>
            </a:p>
            <a:p>
              <a:r>
                <a:rPr lang="en-US" sz="1200" dirty="0">
                  <a:solidFill>
                    <a:prstClr val="black"/>
                  </a:solidFill>
                  <a:latin typeface="Times New Roman" panose="02020603050405020304" pitchFamily="18" charset="0"/>
                  <a:cs typeface="Times New Roman" panose="02020603050405020304" pitchFamily="18" charset="0"/>
                </a:rPr>
                <a:t>#sub-clauses, depth of parse tree</a:t>
              </a:r>
            </a:p>
          </p:txBody>
        </p:sp>
        <p:sp>
          <p:nvSpPr>
            <p:cNvPr id="9" name="TextBox 8"/>
            <p:cNvSpPr txBox="1"/>
            <p:nvPr/>
          </p:nvSpPr>
          <p:spPr>
            <a:xfrm>
              <a:off x="1255783" y="3204862"/>
              <a:ext cx="3481443"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token ratio, #punctuation, sentence position, first/last paragraph, first/last sentence of paragraph</a:t>
              </a:r>
            </a:p>
          </p:txBody>
        </p:sp>
        <p:sp>
          <p:nvSpPr>
            <p:cNvPr id="10" name="TextBox 9"/>
            <p:cNvSpPr txBox="1"/>
            <p:nvPr/>
          </p:nvSpPr>
          <p:spPr>
            <a:xfrm>
              <a:off x="1255783" y="3653135"/>
              <a:ext cx="2935219"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#punctuation, #sub-clauses, modal verb in preceding/following sentences</a:t>
              </a:r>
            </a:p>
          </p:txBody>
        </p:sp>
        <p:sp>
          <p:nvSpPr>
            <p:cNvPr id="11" name="Left Bracket 10"/>
            <p:cNvSpPr/>
            <p:nvPr/>
          </p:nvSpPr>
          <p:spPr>
            <a:xfrm>
              <a:off x="1127760" y="1857375"/>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2" name="Left Bracket 11"/>
            <p:cNvSpPr/>
            <p:nvPr/>
          </p:nvSpPr>
          <p:spPr>
            <a:xfrm>
              <a:off x="1127760" y="2692569"/>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3" name="Left Bracket 12"/>
            <p:cNvSpPr/>
            <p:nvPr/>
          </p:nvSpPr>
          <p:spPr>
            <a:xfrm>
              <a:off x="1127760" y="3306124"/>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4" name="Left Bracket 13"/>
            <p:cNvSpPr/>
            <p:nvPr/>
          </p:nvSpPr>
          <p:spPr>
            <a:xfrm>
              <a:off x="1127760" y="3745468"/>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255783" y="1454852"/>
              <a:ext cx="3392417" cy="170564"/>
            </a:xfrm>
            <a:prstGeom prst="rect">
              <a:avLst/>
            </a:prstGeom>
            <a:noFill/>
          </p:spPr>
          <p:txBody>
            <a:bodyPr wrap="square" tIns="0" bIns="0" rtlCol="0" anchor="ctr" anchorCtr="0">
              <a:spAutoFit/>
            </a:bodyPr>
            <a:lstStyle/>
            <a:p>
              <a:pPr algn="ctr"/>
              <a:r>
                <a:rPr lang="en-US" sz="1400" b="1" dirty="0">
                  <a:latin typeface="Times New Roman" panose="02020603050405020304" pitchFamily="18" charset="0"/>
                  <a:cs typeface="Times New Roman" panose="02020603050405020304" pitchFamily="18" charset="0"/>
                </a:rPr>
                <a:t>Stab14</a:t>
              </a:r>
              <a:r>
                <a:rPr lang="en-US" sz="1400" dirty="0">
                  <a:latin typeface="Times New Roman" panose="02020603050405020304" pitchFamily="18" charset="0"/>
                  <a:cs typeface="Times New Roman" panose="02020603050405020304" pitchFamily="18" charset="0"/>
                </a:rPr>
                <a:t> (Stab &amp; </a:t>
              </a:r>
              <a:r>
                <a:rPr lang="en-US" sz="1400" dirty="0" err="1">
                  <a:latin typeface="Times New Roman" panose="02020603050405020304" pitchFamily="18" charset="0"/>
                  <a:cs typeface="Times New Roman" panose="02020603050405020304" pitchFamily="18" charset="0"/>
                </a:rPr>
                <a:t>Gurevych</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2014)</a:t>
              </a:r>
              <a:endParaRPr lang="en-US" sz="1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48084" y="2042041"/>
              <a:ext cx="607004"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Lexical</a:t>
              </a:r>
            </a:p>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17" name="TextBox 16"/>
            <p:cNvSpPr txBox="1"/>
            <p:nvPr/>
          </p:nvSpPr>
          <p:spPr>
            <a:xfrm>
              <a:off x="576324" y="2761818"/>
              <a:ext cx="478764"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Parse</a:t>
              </a:r>
            </a:p>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18" name="TextBox 17"/>
            <p:cNvSpPr txBox="1"/>
            <p:nvPr/>
          </p:nvSpPr>
          <p:spPr>
            <a:xfrm>
              <a:off x="413887" y="3748412"/>
              <a:ext cx="641201"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Context</a:t>
              </a:r>
            </a:p>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19" name="TextBox 18"/>
            <p:cNvSpPr txBox="1"/>
            <p:nvPr/>
          </p:nvSpPr>
          <p:spPr>
            <a:xfrm>
              <a:off x="1255782" y="1857375"/>
              <a:ext cx="1466641"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1-, 2-, 3-grams</a:t>
              </a:r>
            </a:p>
          </p:txBody>
        </p:sp>
        <p:sp>
          <p:nvSpPr>
            <p:cNvPr id="20" name="TextBox 19"/>
            <p:cNvSpPr txBox="1"/>
            <p:nvPr/>
          </p:nvSpPr>
          <p:spPr>
            <a:xfrm>
              <a:off x="1255782" y="2682834"/>
              <a:ext cx="1599156"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Production rules</a:t>
              </a:r>
            </a:p>
          </p:txBody>
        </p:sp>
        <p:sp>
          <p:nvSpPr>
            <p:cNvPr id="21" name="TextBox 20"/>
            <p:cNvSpPr txBox="1"/>
            <p:nvPr/>
          </p:nvSpPr>
          <p:spPr>
            <a:xfrm>
              <a:off x="4687320" y="1432411"/>
              <a:ext cx="3781377" cy="215444"/>
            </a:xfrm>
            <a:prstGeom prst="rect">
              <a:avLst/>
            </a:prstGeom>
            <a:noFill/>
          </p:spPr>
          <p:txBody>
            <a:bodyPr wrap="none" tIns="0" bIns="0" rtlCol="0" anchor="ctr" anchorCtr="0">
              <a:spAutoFit/>
            </a:bodyPr>
            <a:lstStyle/>
            <a:p>
              <a:r>
                <a:rPr lang="en-US" sz="1400" b="1" dirty="0">
                  <a:latin typeface="Times New Roman" panose="02020603050405020304" pitchFamily="18" charset="0"/>
                  <a:cs typeface="Times New Roman" panose="02020603050405020304" pitchFamily="18" charset="0"/>
                </a:rPr>
                <a:t>Nguyen15</a:t>
              </a:r>
              <a:r>
                <a:rPr lang="en-US" sz="1400" dirty="0">
                  <a:latin typeface="Times New Roman" panose="02020603050405020304" pitchFamily="18" charset="0"/>
                  <a:cs typeface="Times New Roman" panose="02020603050405020304" pitchFamily="18" charset="0"/>
                </a:rPr>
                <a:t> (Nguyen &amp; Litman 2015)</a:t>
              </a:r>
            </a:p>
          </p:txBody>
        </p:sp>
        <p:sp>
          <p:nvSpPr>
            <p:cNvPr id="22" name="TextBox 21"/>
            <p:cNvSpPr txBox="1"/>
            <p:nvPr/>
          </p:nvSpPr>
          <p:spPr>
            <a:xfrm>
              <a:off x="5186245" y="1876609"/>
              <a:ext cx="2560322" cy="14619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a:solidFill>
                    <a:srgbClr val="FF0000"/>
                  </a:solidFill>
                  <a:latin typeface="Times New Roman" panose="02020603050405020304" pitchFamily="18" charset="0"/>
                  <a:cs typeface="Times New Roman" panose="02020603050405020304" pitchFamily="18" charset="0"/>
                </a:rPr>
                <a:t>Argument words </a:t>
              </a:r>
              <a:r>
                <a:rPr lang="en-US" sz="1200" dirty="0">
                  <a:solidFill>
                    <a:srgbClr val="000000"/>
                  </a:solidFill>
                  <a:latin typeface="Times New Roman" panose="02020603050405020304" pitchFamily="18" charset="0"/>
                  <a:cs typeface="Times New Roman" panose="02020603050405020304" pitchFamily="18" charset="0"/>
                </a:rPr>
                <a:t>as unigrams</a:t>
              </a:r>
            </a:p>
          </p:txBody>
        </p:sp>
        <p:sp>
          <p:nvSpPr>
            <p:cNvPr id="23" name="Rectangle 22"/>
            <p:cNvSpPr/>
            <p:nvPr/>
          </p:nvSpPr>
          <p:spPr>
            <a:xfrm>
              <a:off x="5186246" y="2848264"/>
              <a:ext cx="2560319" cy="2850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24" name="TextBox 23"/>
            <p:cNvSpPr txBox="1"/>
            <p:nvPr/>
          </p:nvSpPr>
          <p:spPr>
            <a:xfrm>
              <a:off x="5186246" y="2702067"/>
              <a:ext cx="2560319" cy="14619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smtClean="0">
                  <a:solidFill>
                    <a:srgbClr val="FF6600"/>
                  </a:solidFill>
                  <a:latin typeface="Times New Roman" panose="02020603050405020304" pitchFamily="18" charset="0"/>
                  <a:cs typeface="Times New Roman" panose="02020603050405020304" pitchFamily="18" charset="0"/>
                </a:rPr>
                <a:t>Argument</a:t>
              </a:r>
              <a:r>
                <a:rPr lang="en-US" sz="1200" dirty="0" smtClean="0">
                  <a:solidFill>
                    <a:srgbClr val="000000"/>
                  </a:solidFill>
                  <a:latin typeface="Times New Roman" panose="02020603050405020304" pitchFamily="18" charset="0"/>
                  <a:cs typeface="Times New Roman" panose="02020603050405020304" pitchFamily="18" charset="0"/>
                </a:rPr>
                <a:t> subject-verb </a:t>
              </a:r>
              <a:r>
                <a:rPr lang="en-US" sz="1200" dirty="0">
                  <a:solidFill>
                    <a:srgbClr val="000000"/>
                  </a:solidFill>
                  <a:latin typeface="Times New Roman" panose="02020603050405020304" pitchFamily="18" charset="0"/>
                  <a:cs typeface="Times New Roman" panose="02020603050405020304" pitchFamily="18" charset="0"/>
                </a:rPr>
                <a:t>pairs</a:t>
              </a:r>
            </a:p>
          </p:txBody>
        </p:sp>
        <p:sp>
          <p:nvSpPr>
            <p:cNvPr id="25" name="TextBox 24"/>
            <p:cNvSpPr txBox="1"/>
            <p:nvPr/>
          </p:nvSpPr>
          <p:spPr>
            <a:xfrm>
              <a:off x="8185777" y="1380791"/>
              <a:ext cx="3307974" cy="341127"/>
            </a:xfrm>
            <a:prstGeom prst="rect">
              <a:avLst/>
            </a:prstGeom>
            <a:noFill/>
          </p:spPr>
          <p:txBody>
            <a:bodyPr wrap="square" tIns="0" bIns="0" rtlCol="0" anchor="ctr" anchorCtr="0">
              <a:spAutoFit/>
            </a:bodyPr>
            <a:lstStyle/>
            <a:p>
              <a:pPr algn="ctr"/>
              <a:r>
                <a:rPr lang="en-US" sz="1400" b="1" dirty="0" smtClean="0">
                  <a:latin typeface="Times New Roman" panose="02020603050405020304" pitchFamily="18" charset="0"/>
                  <a:cs typeface="Times New Roman" panose="02020603050405020304" pitchFamily="18" charset="0"/>
                </a:rPr>
                <a:t>Nguyen16</a:t>
              </a:r>
              <a:r>
                <a:rPr lang="en-US" sz="1400" dirty="0" smtClean="0">
                  <a:latin typeface="Times New Roman" panose="02020603050405020304" pitchFamily="18" charset="0"/>
                  <a:cs typeface="Times New Roman" panose="02020603050405020304" pitchFamily="18" charset="0"/>
                </a:rPr>
                <a:t> (Nguyen &amp; Litman 2016)</a:t>
              </a:r>
              <a:endParaRPr lang="en-US" sz="1400" dirty="0">
                <a:latin typeface="Times New Roman" panose="02020603050405020304" pitchFamily="18" charset="0"/>
                <a:cs typeface="Times New Roman" panose="02020603050405020304" pitchFamily="18" charset="0"/>
              </a:endParaRPr>
            </a:p>
          </p:txBody>
        </p:sp>
        <p:sp>
          <p:nvSpPr>
            <p:cNvPr id="26" name="Rectangle 25"/>
            <p:cNvSpPr/>
            <p:nvPr/>
          </p:nvSpPr>
          <p:spPr>
            <a:xfrm>
              <a:off x="8077201" y="1857375"/>
              <a:ext cx="1040102" cy="22574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Nguyen15v2</a:t>
              </a:r>
            </a:p>
          </p:txBody>
        </p:sp>
        <p:sp>
          <p:nvSpPr>
            <p:cNvPr id="27" name="TextBox 26"/>
            <p:cNvSpPr txBox="1"/>
            <p:nvPr/>
          </p:nvSpPr>
          <p:spPr>
            <a:xfrm>
              <a:off x="9448800" y="1785759"/>
              <a:ext cx="1905000" cy="240065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Numbers of common words with title and preceding sentence</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Comparative &amp; superlative adverbs and POS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Plural first person pronouns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Discourse relation labels</a:t>
              </a:r>
            </a:p>
          </p:txBody>
        </p:sp>
        <p:sp>
          <p:nvSpPr>
            <p:cNvPr id="28" name="Left Bracket 27"/>
            <p:cNvSpPr/>
            <p:nvPr/>
          </p:nvSpPr>
          <p:spPr>
            <a:xfrm>
              <a:off x="5058817" y="1857375"/>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29" name="Left Bracket 28"/>
            <p:cNvSpPr/>
            <p:nvPr/>
          </p:nvSpPr>
          <p:spPr>
            <a:xfrm>
              <a:off x="5058817" y="2692569"/>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0" name="Left Bracket 29"/>
            <p:cNvSpPr/>
            <p:nvPr/>
          </p:nvSpPr>
          <p:spPr>
            <a:xfrm>
              <a:off x="5058817" y="3306124"/>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1" name="Left Bracket 30"/>
            <p:cNvSpPr/>
            <p:nvPr/>
          </p:nvSpPr>
          <p:spPr>
            <a:xfrm>
              <a:off x="5058817" y="3745469"/>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4813424" y="2133600"/>
              <a:ext cx="205184"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33" name="TextBox 32"/>
            <p:cNvSpPr txBox="1"/>
            <p:nvPr/>
          </p:nvSpPr>
          <p:spPr>
            <a:xfrm>
              <a:off x="4745030" y="2864920"/>
              <a:ext cx="273579"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34" name="TextBox 33"/>
            <p:cNvSpPr txBox="1"/>
            <p:nvPr/>
          </p:nvSpPr>
          <p:spPr>
            <a:xfrm>
              <a:off x="4687320" y="3840745"/>
              <a:ext cx="331288"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35" name="TextBox 34"/>
            <p:cNvSpPr txBox="1"/>
            <p:nvPr/>
          </p:nvSpPr>
          <p:spPr>
            <a:xfrm>
              <a:off x="4676635" y="3380601"/>
              <a:ext cx="341973"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sp>
          <p:nvSpPr>
            <p:cNvPr id="36" name="TextBox 35"/>
            <p:cNvSpPr txBox="1"/>
            <p:nvPr/>
          </p:nvSpPr>
          <p:spPr>
            <a:xfrm>
              <a:off x="297530" y="3297195"/>
              <a:ext cx="757559"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Structure</a:t>
              </a:r>
            </a:p>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sp>
          <p:nvSpPr>
            <p:cNvPr id="37" name="Left Bracket 36"/>
            <p:cNvSpPr/>
            <p:nvPr/>
          </p:nvSpPr>
          <p:spPr>
            <a:xfrm rot="5400000">
              <a:off x="9669780" y="138754"/>
              <a:ext cx="91440" cy="3276600"/>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cxnSp>
          <p:nvCxnSpPr>
            <p:cNvPr id="38" name="Straight Connector 37"/>
            <p:cNvCxnSpPr>
              <a:stCxn id="19" idx="3"/>
              <a:endCxn id="22" idx="1"/>
            </p:cNvCxnSpPr>
            <p:nvPr/>
          </p:nvCxnSpPr>
          <p:spPr>
            <a:xfrm flipV="1">
              <a:off x="2722424" y="1949707"/>
              <a:ext cx="2463821"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0" idx="3"/>
              <a:endCxn id="24" idx="1"/>
            </p:cNvCxnSpPr>
            <p:nvPr/>
          </p:nvCxnSpPr>
          <p:spPr>
            <a:xfrm flipV="1">
              <a:off x="2854938" y="2775166"/>
              <a:ext cx="2331308" cy="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0" name="Picture 2" descr="http://cdn.mysitemyway.com/etc-mysitemyway/icons/legacy-previews/icons-256/glossy-black-icons-alphanumeric/070930-glossy-black-icon-alphanumeric-plus-sig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0" y="2871346"/>
              <a:ext cx="243840" cy="24384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41" name="Rounded Rectangle 40"/>
          <p:cNvSpPr/>
          <p:nvPr/>
        </p:nvSpPr>
        <p:spPr>
          <a:xfrm>
            <a:off x="141100" y="2085975"/>
            <a:ext cx="3467616" cy="3990975"/>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1669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 Sets for Argument Component Classification</a:t>
            </a:r>
            <a:endParaRPr lang="en-US" dirty="0"/>
          </a:p>
        </p:txBody>
      </p:sp>
      <p:grpSp>
        <p:nvGrpSpPr>
          <p:cNvPr id="4" name="Group 3"/>
          <p:cNvGrpSpPr/>
          <p:nvPr/>
        </p:nvGrpSpPr>
        <p:grpSpPr>
          <a:xfrm>
            <a:off x="111760" y="2190683"/>
            <a:ext cx="8940799" cy="3570036"/>
            <a:chOff x="297530" y="1380791"/>
            <a:chExt cx="11196221" cy="2826342"/>
          </a:xfrm>
        </p:grpSpPr>
        <p:sp>
          <p:nvSpPr>
            <p:cNvPr id="5" name="Rectangle 4"/>
            <p:cNvSpPr/>
            <p:nvPr/>
          </p:nvSpPr>
          <p:spPr>
            <a:xfrm>
              <a:off x="5186246" y="3306124"/>
              <a:ext cx="2560320" cy="8086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6" name="Rectangle 5"/>
            <p:cNvSpPr/>
            <p:nvPr/>
          </p:nvSpPr>
          <p:spPr>
            <a:xfrm>
              <a:off x="5186246" y="2042041"/>
              <a:ext cx="2560320" cy="5539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7" name="TextBox 6"/>
            <p:cNvSpPr txBox="1"/>
            <p:nvPr/>
          </p:nvSpPr>
          <p:spPr>
            <a:xfrm>
              <a:off x="1255783" y="1949708"/>
              <a:ext cx="2782819" cy="738664"/>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Verbs, adverbs, presence of model verb</a:t>
              </a:r>
            </a:p>
            <a:p>
              <a:r>
                <a:rPr lang="en-US" sz="1200" dirty="0">
                  <a:solidFill>
                    <a:prstClr val="black"/>
                  </a:solidFill>
                  <a:latin typeface="Times New Roman" panose="02020603050405020304" pitchFamily="18" charset="0"/>
                  <a:cs typeface="Times New Roman" panose="02020603050405020304" pitchFamily="18" charset="0"/>
                </a:rPr>
                <a:t>Discourse connectives,</a:t>
              </a:r>
            </a:p>
            <a:p>
              <a:r>
                <a:rPr lang="en-US" sz="1200" dirty="0">
                  <a:solidFill>
                    <a:prstClr val="black"/>
                  </a:solidFill>
                  <a:latin typeface="Times New Roman" panose="02020603050405020304" pitchFamily="18" charset="0"/>
                  <a:cs typeface="Times New Roman" panose="02020603050405020304" pitchFamily="18" charset="0"/>
                </a:rPr>
                <a:t>Singular first person pronouns</a:t>
              </a:r>
            </a:p>
          </p:txBody>
        </p:sp>
        <p:sp>
          <p:nvSpPr>
            <p:cNvPr id="8" name="TextBox 7"/>
            <p:cNvSpPr txBox="1"/>
            <p:nvPr/>
          </p:nvSpPr>
          <p:spPr>
            <a:xfrm>
              <a:off x="1255783" y="2775167"/>
              <a:ext cx="2782817"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Tense of main verb</a:t>
              </a:r>
            </a:p>
            <a:p>
              <a:r>
                <a:rPr lang="en-US" sz="1200" dirty="0">
                  <a:solidFill>
                    <a:prstClr val="black"/>
                  </a:solidFill>
                  <a:latin typeface="Times New Roman" panose="02020603050405020304" pitchFamily="18" charset="0"/>
                  <a:cs typeface="Times New Roman" panose="02020603050405020304" pitchFamily="18" charset="0"/>
                </a:rPr>
                <a:t>#sub-clauses, depth of parse tree</a:t>
              </a:r>
            </a:p>
          </p:txBody>
        </p:sp>
        <p:sp>
          <p:nvSpPr>
            <p:cNvPr id="9" name="TextBox 8"/>
            <p:cNvSpPr txBox="1"/>
            <p:nvPr/>
          </p:nvSpPr>
          <p:spPr>
            <a:xfrm>
              <a:off x="1255783" y="3204862"/>
              <a:ext cx="3481443"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token ratio, #punctuation, sentence position, first/last paragraph, first/last sentence of paragraph</a:t>
              </a:r>
            </a:p>
          </p:txBody>
        </p:sp>
        <p:sp>
          <p:nvSpPr>
            <p:cNvPr id="10" name="TextBox 9"/>
            <p:cNvSpPr txBox="1"/>
            <p:nvPr/>
          </p:nvSpPr>
          <p:spPr>
            <a:xfrm>
              <a:off x="1255783" y="3653135"/>
              <a:ext cx="2935219"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#punctuation, #sub-clauses, modal verb in preceding/following sentences</a:t>
              </a:r>
            </a:p>
          </p:txBody>
        </p:sp>
        <p:sp>
          <p:nvSpPr>
            <p:cNvPr id="11" name="Left Bracket 10"/>
            <p:cNvSpPr/>
            <p:nvPr/>
          </p:nvSpPr>
          <p:spPr>
            <a:xfrm>
              <a:off x="1127760" y="1857375"/>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2" name="Left Bracket 11"/>
            <p:cNvSpPr/>
            <p:nvPr/>
          </p:nvSpPr>
          <p:spPr>
            <a:xfrm>
              <a:off x="1127760" y="2692569"/>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3" name="Left Bracket 12"/>
            <p:cNvSpPr/>
            <p:nvPr/>
          </p:nvSpPr>
          <p:spPr>
            <a:xfrm>
              <a:off x="1127760" y="3306124"/>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4" name="Left Bracket 13"/>
            <p:cNvSpPr/>
            <p:nvPr/>
          </p:nvSpPr>
          <p:spPr>
            <a:xfrm>
              <a:off x="1127760" y="3745468"/>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255783" y="1454852"/>
              <a:ext cx="3392417" cy="170564"/>
            </a:xfrm>
            <a:prstGeom prst="rect">
              <a:avLst/>
            </a:prstGeom>
            <a:noFill/>
          </p:spPr>
          <p:txBody>
            <a:bodyPr wrap="square" tIns="0" bIns="0" rtlCol="0" anchor="ctr" anchorCtr="0">
              <a:spAutoFit/>
            </a:bodyPr>
            <a:lstStyle/>
            <a:p>
              <a:pPr algn="ctr"/>
              <a:r>
                <a:rPr lang="en-US" sz="1400" b="1" dirty="0">
                  <a:latin typeface="Times New Roman" panose="02020603050405020304" pitchFamily="18" charset="0"/>
                  <a:cs typeface="Times New Roman" panose="02020603050405020304" pitchFamily="18" charset="0"/>
                </a:rPr>
                <a:t>Stab14</a:t>
              </a:r>
              <a:r>
                <a:rPr lang="en-US" sz="1400" dirty="0">
                  <a:latin typeface="Times New Roman" panose="02020603050405020304" pitchFamily="18" charset="0"/>
                  <a:cs typeface="Times New Roman" panose="02020603050405020304" pitchFamily="18" charset="0"/>
                </a:rPr>
                <a:t> (Stab &amp; </a:t>
              </a:r>
              <a:r>
                <a:rPr lang="en-US" sz="1400" dirty="0" err="1">
                  <a:latin typeface="Times New Roman" panose="02020603050405020304" pitchFamily="18" charset="0"/>
                  <a:cs typeface="Times New Roman" panose="02020603050405020304" pitchFamily="18" charset="0"/>
                </a:rPr>
                <a:t>Gurevych</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2014)</a:t>
              </a:r>
              <a:endParaRPr lang="en-US" sz="1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48084" y="2042041"/>
              <a:ext cx="607004"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Lexical</a:t>
              </a:r>
            </a:p>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17" name="TextBox 16"/>
            <p:cNvSpPr txBox="1"/>
            <p:nvPr/>
          </p:nvSpPr>
          <p:spPr>
            <a:xfrm>
              <a:off x="576324" y="2761818"/>
              <a:ext cx="478764"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Parse</a:t>
              </a:r>
            </a:p>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18" name="TextBox 17"/>
            <p:cNvSpPr txBox="1"/>
            <p:nvPr/>
          </p:nvSpPr>
          <p:spPr>
            <a:xfrm>
              <a:off x="413887" y="3748412"/>
              <a:ext cx="641201"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Context</a:t>
              </a:r>
            </a:p>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19" name="TextBox 18"/>
            <p:cNvSpPr txBox="1"/>
            <p:nvPr/>
          </p:nvSpPr>
          <p:spPr>
            <a:xfrm>
              <a:off x="1255782" y="1857375"/>
              <a:ext cx="1466641"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1-, 2-, 3-grams</a:t>
              </a:r>
            </a:p>
          </p:txBody>
        </p:sp>
        <p:sp>
          <p:nvSpPr>
            <p:cNvPr id="20" name="TextBox 19"/>
            <p:cNvSpPr txBox="1"/>
            <p:nvPr/>
          </p:nvSpPr>
          <p:spPr>
            <a:xfrm>
              <a:off x="1255782" y="2682834"/>
              <a:ext cx="1599156"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Production rules</a:t>
              </a:r>
            </a:p>
          </p:txBody>
        </p:sp>
        <p:sp>
          <p:nvSpPr>
            <p:cNvPr id="21" name="TextBox 20"/>
            <p:cNvSpPr txBox="1"/>
            <p:nvPr/>
          </p:nvSpPr>
          <p:spPr>
            <a:xfrm>
              <a:off x="4687320" y="1432411"/>
              <a:ext cx="3781377" cy="215444"/>
            </a:xfrm>
            <a:prstGeom prst="rect">
              <a:avLst/>
            </a:prstGeom>
            <a:noFill/>
          </p:spPr>
          <p:txBody>
            <a:bodyPr wrap="none" tIns="0" bIns="0" rtlCol="0" anchor="ctr" anchorCtr="0">
              <a:spAutoFit/>
            </a:bodyPr>
            <a:lstStyle/>
            <a:p>
              <a:r>
                <a:rPr lang="en-US" sz="1400" b="1" dirty="0">
                  <a:latin typeface="Times New Roman" panose="02020603050405020304" pitchFamily="18" charset="0"/>
                  <a:cs typeface="Times New Roman" panose="02020603050405020304" pitchFamily="18" charset="0"/>
                </a:rPr>
                <a:t>Nguyen15</a:t>
              </a:r>
              <a:r>
                <a:rPr lang="en-US" sz="1400" dirty="0">
                  <a:latin typeface="Times New Roman" panose="02020603050405020304" pitchFamily="18" charset="0"/>
                  <a:cs typeface="Times New Roman" panose="02020603050405020304" pitchFamily="18" charset="0"/>
                </a:rPr>
                <a:t> (Nguyen &amp; Litman 2015)</a:t>
              </a:r>
            </a:p>
          </p:txBody>
        </p:sp>
        <p:sp>
          <p:nvSpPr>
            <p:cNvPr id="22" name="TextBox 21"/>
            <p:cNvSpPr txBox="1"/>
            <p:nvPr/>
          </p:nvSpPr>
          <p:spPr>
            <a:xfrm>
              <a:off x="5186245" y="1876609"/>
              <a:ext cx="2560322" cy="14619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a:solidFill>
                    <a:srgbClr val="FF0000"/>
                  </a:solidFill>
                  <a:latin typeface="Times New Roman" panose="02020603050405020304" pitchFamily="18" charset="0"/>
                  <a:cs typeface="Times New Roman" panose="02020603050405020304" pitchFamily="18" charset="0"/>
                </a:rPr>
                <a:t>Argument words </a:t>
              </a:r>
              <a:r>
                <a:rPr lang="en-US" sz="1200" dirty="0">
                  <a:solidFill>
                    <a:srgbClr val="000000"/>
                  </a:solidFill>
                  <a:latin typeface="Times New Roman" panose="02020603050405020304" pitchFamily="18" charset="0"/>
                  <a:cs typeface="Times New Roman" panose="02020603050405020304" pitchFamily="18" charset="0"/>
                </a:rPr>
                <a:t>as unigrams</a:t>
              </a:r>
            </a:p>
          </p:txBody>
        </p:sp>
        <p:sp>
          <p:nvSpPr>
            <p:cNvPr id="23" name="Rectangle 22"/>
            <p:cNvSpPr/>
            <p:nvPr/>
          </p:nvSpPr>
          <p:spPr>
            <a:xfrm>
              <a:off x="5186246" y="2848264"/>
              <a:ext cx="2560319" cy="2850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24" name="TextBox 23"/>
            <p:cNvSpPr txBox="1"/>
            <p:nvPr/>
          </p:nvSpPr>
          <p:spPr>
            <a:xfrm>
              <a:off x="5186246" y="2702067"/>
              <a:ext cx="2560319" cy="14619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smtClean="0">
                  <a:solidFill>
                    <a:srgbClr val="FF6600"/>
                  </a:solidFill>
                  <a:latin typeface="Times New Roman" panose="02020603050405020304" pitchFamily="18" charset="0"/>
                  <a:cs typeface="Times New Roman" panose="02020603050405020304" pitchFamily="18" charset="0"/>
                </a:rPr>
                <a:t>Argument</a:t>
              </a:r>
              <a:r>
                <a:rPr lang="en-US" sz="1200" dirty="0" smtClean="0">
                  <a:solidFill>
                    <a:srgbClr val="000000"/>
                  </a:solidFill>
                  <a:latin typeface="Times New Roman" panose="02020603050405020304" pitchFamily="18" charset="0"/>
                  <a:cs typeface="Times New Roman" panose="02020603050405020304" pitchFamily="18" charset="0"/>
                </a:rPr>
                <a:t> subject-verb </a:t>
              </a:r>
              <a:r>
                <a:rPr lang="en-US" sz="1200" dirty="0">
                  <a:solidFill>
                    <a:srgbClr val="000000"/>
                  </a:solidFill>
                  <a:latin typeface="Times New Roman" panose="02020603050405020304" pitchFamily="18" charset="0"/>
                  <a:cs typeface="Times New Roman" panose="02020603050405020304" pitchFamily="18" charset="0"/>
                </a:rPr>
                <a:t>pairs</a:t>
              </a:r>
            </a:p>
          </p:txBody>
        </p:sp>
        <p:sp>
          <p:nvSpPr>
            <p:cNvPr id="25" name="TextBox 24"/>
            <p:cNvSpPr txBox="1"/>
            <p:nvPr/>
          </p:nvSpPr>
          <p:spPr>
            <a:xfrm>
              <a:off x="8185777" y="1380791"/>
              <a:ext cx="3307974" cy="341127"/>
            </a:xfrm>
            <a:prstGeom prst="rect">
              <a:avLst/>
            </a:prstGeom>
            <a:noFill/>
          </p:spPr>
          <p:txBody>
            <a:bodyPr wrap="square" tIns="0" bIns="0" rtlCol="0" anchor="ctr" anchorCtr="0">
              <a:spAutoFit/>
            </a:bodyPr>
            <a:lstStyle/>
            <a:p>
              <a:pPr algn="ctr"/>
              <a:r>
                <a:rPr lang="en-US" sz="1400" b="1" dirty="0" smtClean="0">
                  <a:latin typeface="Times New Roman" panose="02020603050405020304" pitchFamily="18" charset="0"/>
                  <a:cs typeface="Times New Roman" panose="02020603050405020304" pitchFamily="18" charset="0"/>
                </a:rPr>
                <a:t>Nguyen16</a:t>
              </a:r>
              <a:r>
                <a:rPr lang="en-US" sz="1400" dirty="0" smtClean="0">
                  <a:latin typeface="Times New Roman" panose="02020603050405020304" pitchFamily="18" charset="0"/>
                  <a:cs typeface="Times New Roman" panose="02020603050405020304" pitchFamily="18" charset="0"/>
                </a:rPr>
                <a:t> (Nguyen &amp; Litman 2016)</a:t>
              </a:r>
              <a:endParaRPr lang="en-US" sz="1400" dirty="0">
                <a:latin typeface="Times New Roman" panose="02020603050405020304" pitchFamily="18" charset="0"/>
                <a:cs typeface="Times New Roman" panose="02020603050405020304" pitchFamily="18" charset="0"/>
              </a:endParaRPr>
            </a:p>
          </p:txBody>
        </p:sp>
        <p:sp>
          <p:nvSpPr>
            <p:cNvPr id="26" name="Rectangle 25"/>
            <p:cNvSpPr/>
            <p:nvPr/>
          </p:nvSpPr>
          <p:spPr>
            <a:xfrm>
              <a:off x="8077201" y="1857375"/>
              <a:ext cx="1040102" cy="22574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Nguyen15v2</a:t>
              </a:r>
            </a:p>
          </p:txBody>
        </p:sp>
        <p:sp>
          <p:nvSpPr>
            <p:cNvPr id="27" name="TextBox 26"/>
            <p:cNvSpPr txBox="1"/>
            <p:nvPr/>
          </p:nvSpPr>
          <p:spPr>
            <a:xfrm>
              <a:off x="9448800" y="1785759"/>
              <a:ext cx="1905000" cy="240065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Numbers of common words with title and preceding sentence</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Comparative &amp; superlative adverbs and POS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Plural first person pronouns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Discourse relation labels</a:t>
              </a:r>
            </a:p>
          </p:txBody>
        </p:sp>
        <p:sp>
          <p:nvSpPr>
            <p:cNvPr id="28" name="Left Bracket 27"/>
            <p:cNvSpPr/>
            <p:nvPr/>
          </p:nvSpPr>
          <p:spPr>
            <a:xfrm>
              <a:off x="5058817" y="1857375"/>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29" name="Left Bracket 28"/>
            <p:cNvSpPr/>
            <p:nvPr/>
          </p:nvSpPr>
          <p:spPr>
            <a:xfrm>
              <a:off x="5058817" y="2692569"/>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0" name="Left Bracket 29"/>
            <p:cNvSpPr/>
            <p:nvPr/>
          </p:nvSpPr>
          <p:spPr>
            <a:xfrm>
              <a:off x="5058817" y="3306124"/>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1" name="Left Bracket 30"/>
            <p:cNvSpPr/>
            <p:nvPr/>
          </p:nvSpPr>
          <p:spPr>
            <a:xfrm>
              <a:off x="5058817" y="3745469"/>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4813424" y="2133600"/>
              <a:ext cx="205184"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33" name="TextBox 32"/>
            <p:cNvSpPr txBox="1"/>
            <p:nvPr/>
          </p:nvSpPr>
          <p:spPr>
            <a:xfrm>
              <a:off x="4745030" y="2864920"/>
              <a:ext cx="273579"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34" name="TextBox 33"/>
            <p:cNvSpPr txBox="1"/>
            <p:nvPr/>
          </p:nvSpPr>
          <p:spPr>
            <a:xfrm>
              <a:off x="4687320" y="3840745"/>
              <a:ext cx="331288"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35" name="TextBox 34"/>
            <p:cNvSpPr txBox="1"/>
            <p:nvPr/>
          </p:nvSpPr>
          <p:spPr>
            <a:xfrm>
              <a:off x="4676635" y="3380601"/>
              <a:ext cx="341973"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sp>
          <p:nvSpPr>
            <p:cNvPr id="36" name="TextBox 35"/>
            <p:cNvSpPr txBox="1"/>
            <p:nvPr/>
          </p:nvSpPr>
          <p:spPr>
            <a:xfrm>
              <a:off x="297530" y="3297195"/>
              <a:ext cx="757559"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Structure</a:t>
              </a:r>
            </a:p>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sp>
          <p:nvSpPr>
            <p:cNvPr id="37" name="Left Bracket 36"/>
            <p:cNvSpPr/>
            <p:nvPr/>
          </p:nvSpPr>
          <p:spPr>
            <a:xfrm rot="5400000">
              <a:off x="9669780" y="138754"/>
              <a:ext cx="91440" cy="3276600"/>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cxnSp>
          <p:nvCxnSpPr>
            <p:cNvPr id="38" name="Straight Connector 37"/>
            <p:cNvCxnSpPr>
              <a:stCxn id="19" idx="3"/>
              <a:endCxn id="22" idx="1"/>
            </p:cNvCxnSpPr>
            <p:nvPr/>
          </p:nvCxnSpPr>
          <p:spPr>
            <a:xfrm flipV="1">
              <a:off x="2722424" y="1949707"/>
              <a:ext cx="2463821"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0" idx="3"/>
              <a:endCxn id="24" idx="1"/>
            </p:cNvCxnSpPr>
            <p:nvPr/>
          </p:nvCxnSpPr>
          <p:spPr>
            <a:xfrm flipV="1">
              <a:off x="2854938" y="2775166"/>
              <a:ext cx="2331308" cy="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0" name="Picture 2" descr="http://cdn.mysitemyway.com/etc-mysitemyway/icons/legacy-previews/icons-256/glossy-black-icons-alphanumeric/070930-glossy-black-icon-alphanumeric-plus-sig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0" y="2871346"/>
              <a:ext cx="243840" cy="24384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41" name="Rounded Rectangle 40"/>
          <p:cNvSpPr/>
          <p:nvPr/>
        </p:nvSpPr>
        <p:spPr>
          <a:xfrm>
            <a:off x="3568569" y="2019299"/>
            <a:ext cx="2734367" cy="4019551"/>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96288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 Sets for Argument Component Classification</a:t>
            </a:r>
            <a:endParaRPr lang="en-US" dirty="0"/>
          </a:p>
        </p:txBody>
      </p:sp>
      <p:grpSp>
        <p:nvGrpSpPr>
          <p:cNvPr id="4" name="Group 3"/>
          <p:cNvGrpSpPr/>
          <p:nvPr/>
        </p:nvGrpSpPr>
        <p:grpSpPr>
          <a:xfrm>
            <a:off x="111760" y="2190683"/>
            <a:ext cx="8940799" cy="3570036"/>
            <a:chOff x="297530" y="1380791"/>
            <a:chExt cx="11196221" cy="2826342"/>
          </a:xfrm>
        </p:grpSpPr>
        <p:sp>
          <p:nvSpPr>
            <p:cNvPr id="5" name="Rectangle 4"/>
            <p:cNvSpPr/>
            <p:nvPr/>
          </p:nvSpPr>
          <p:spPr>
            <a:xfrm>
              <a:off x="5186246" y="3306124"/>
              <a:ext cx="2560320" cy="8086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6" name="Rectangle 5"/>
            <p:cNvSpPr/>
            <p:nvPr/>
          </p:nvSpPr>
          <p:spPr>
            <a:xfrm>
              <a:off x="5186246" y="2042041"/>
              <a:ext cx="2560320" cy="5539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7" name="TextBox 6"/>
            <p:cNvSpPr txBox="1"/>
            <p:nvPr/>
          </p:nvSpPr>
          <p:spPr>
            <a:xfrm>
              <a:off x="1255783" y="1949708"/>
              <a:ext cx="2782819" cy="738664"/>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Verbs, adverbs, presence of model verb</a:t>
              </a:r>
            </a:p>
            <a:p>
              <a:r>
                <a:rPr lang="en-US" sz="1200" dirty="0">
                  <a:solidFill>
                    <a:prstClr val="black"/>
                  </a:solidFill>
                  <a:latin typeface="Times New Roman" panose="02020603050405020304" pitchFamily="18" charset="0"/>
                  <a:cs typeface="Times New Roman" panose="02020603050405020304" pitchFamily="18" charset="0"/>
                </a:rPr>
                <a:t>Discourse connectives,</a:t>
              </a:r>
            </a:p>
            <a:p>
              <a:r>
                <a:rPr lang="en-US" sz="1200" dirty="0">
                  <a:solidFill>
                    <a:prstClr val="black"/>
                  </a:solidFill>
                  <a:latin typeface="Times New Roman" panose="02020603050405020304" pitchFamily="18" charset="0"/>
                  <a:cs typeface="Times New Roman" panose="02020603050405020304" pitchFamily="18" charset="0"/>
                </a:rPr>
                <a:t>Singular first person pronouns</a:t>
              </a:r>
            </a:p>
          </p:txBody>
        </p:sp>
        <p:sp>
          <p:nvSpPr>
            <p:cNvPr id="8" name="TextBox 7"/>
            <p:cNvSpPr txBox="1"/>
            <p:nvPr/>
          </p:nvSpPr>
          <p:spPr>
            <a:xfrm>
              <a:off x="1255783" y="2775167"/>
              <a:ext cx="2782817"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Tense of main verb</a:t>
              </a:r>
            </a:p>
            <a:p>
              <a:r>
                <a:rPr lang="en-US" sz="1200" dirty="0">
                  <a:solidFill>
                    <a:prstClr val="black"/>
                  </a:solidFill>
                  <a:latin typeface="Times New Roman" panose="02020603050405020304" pitchFamily="18" charset="0"/>
                  <a:cs typeface="Times New Roman" panose="02020603050405020304" pitchFamily="18" charset="0"/>
                </a:rPr>
                <a:t>#sub-clauses, depth of parse tree</a:t>
              </a:r>
            </a:p>
          </p:txBody>
        </p:sp>
        <p:sp>
          <p:nvSpPr>
            <p:cNvPr id="9" name="TextBox 8"/>
            <p:cNvSpPr txBox="1"/>
            <p:nvPr/>
          </p:nvSpPr>
          <p:spPr>
            <a:xfrm>
              <a:off x="1255783" y="3204862"/>
              <a:ext cx="3481443"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token ratio, #punctuation, sentence position, first/last paragraph, first/last sentence of paragraph</a:t>
              </a:r>
            </a:p>
          </p:txBody>
        </p:sp>
        <p:sp>
          <p:nvSpPr>
            <p:cNvPr id="10" name="TextBox 9"/>
            <p:cNvSpPr txBox="1"/>
            <p:nvPr/>
          </p:nvSpPr>
          <p:spPr>
            <a:xfrm>
              <a:off x="1255783" y="3653135"/>
              <a:ext cx="2935219"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#punctuation, #sub-clauses, modal verb in preceding/following sentences</a:t>
              </a:r>
            </a:p>
          </p:txBody>
        </p:sp>
        <p:sp>
          <p:nvSpPr>
            <p:cNvPr id="11" name="Left Bracket 10"/>
            <p:cNvSpPr/>
            <p:nvPr/>
          </p:nvSpPr>
          <p:spPr>
            <a:xfrm>
              <a:off x="1127760" y="1857375"/>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2" name="Left Bracket 11"/>
            <p:cNvSpPr/>
            <p:nvPr/>
          </p:nvSpPr>
          <p:spPr>
            <a:xfrm>
              <a:off x="1127760" y="2692569"/>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3" name="Left Bracket 12"/>
            <p:cNvSpPr/>
            <p:nvPr/>
          </p:nvSpPr>
          <p:spPr>
            <a:xfrm>
              <a:off x="1127760" y="3306124"/>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4" name="Left Bracket 13"/>
            <p:cNvSpPr/>
            <p:nvPr/>
          </p:nvSpPr>
          <p:spPr>
            <a:xfrm>
              <a:off x="1127760" y="3745468"/>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255783" y="1454852"/>
              <a:ext cx="3392417" cy="170564"/>
            </a:xfrm>
            <a:prstGeom prst="rect">
              <a:avLst/>
            </a:prstGeom>
            <a:noFill/>
          </p:spPr>
          <p:txBody>
            <a:bodyPr wrap="square" tIns="0" bIns="0" rtlCol="0" anchor="ctr" anchorCtr="0">
              <a:spAutoFit/>
            </a:bodyPr>
            <a:lstStyle/>
            <a:p>
              <a:pPr algn="ctr"/>
              <a:r>
                <a:rPr lang="en-US" sz="1400" b="1" dirty="0">
                  <a:latin typeface="Times New Roman" panose="02020603050405020304" pitchFamily="18" charset="0"/>
                  <a:cs typeface="Times New Roman" panose="02020603050405020304" pitchFamily="18" charset="0"/>
                </a:rPr>
                <a:t>Stab14</a:t>
              </a:r>
              <a:r>
                <a:rPr lang="en-US" sz="1400" dirty="0">
                  <a:latin typeface="Times New Roman" panose="02020603050405020304" pitchFamily="18" charset="0"/>
                  <a:cs typeface="Times New Roman" panose="02020603050405020304" pitchFamily="18" charset="0"/>
                </a:rPr>
                <a:t> (Stab &amp; </a:t>
              </a:r>
              <a:r>
                <a:rPr lang="en-US" sz="1400" dirty="0" err="1">
                  <a:latin typeface="Times New Roman" panose="02020603050405020304" pitchFamily="18" charset="0"/>
                  <a:cs typeface="Times New Roman" panose="02020603050405020304" pitchFamily="18" charset="0"/>
                </a:rPr>
                <a:t>Gurevych</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2014)</a:t>
              </a:r>
              <a:endParaRPr lang="en-US" sz="1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48084" y="2042041"/>
              <a:ext cx="607004"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Lexical</a:t>
              </a:r>
            </a:p>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17" name="TextBox 16"/>
            <p:cNvSpPr txBox="1"/>
            <p:nvPr/>
          </p:nvSpPr>
          <p:spPr>
            <a:xfrm>
              <a:off x="576324" y="2761818"/>
              <a:ext cx="478764"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Parse</a:t>
              </a:r>
            </a:p>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18" name="TextBox 17"/>
            <p:cNvSpPr txBox="1"/>
            <p:nvPr/>
          </p:nvSpPr>
          <p:spPr>
            <a:xfrm>
              <a:off x="413887" y="3748412"/>
              <a:ext cx="641201"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Context</a:t>
              </a:r>
            </a:p>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19" name="TextBox 18"/>
            <p:cNvSpPr txBox="1"/>
            <p:nvPr/>
          </p:nvSpPr>
          <p:spPr>
            <a:xfrm>
              <a:off x="1255782" y="1857375"/>
              <a:ext cx="1466641"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1-, 2-, 3-grams</a:t>
              </a:r>
            </a:p>
          </p:txBody>
        </p:sp>
        <p:sp>
          <p:nvSpPr>
            <p:cNvPr id="20" name="TextBox 19"/>
            <p:cNvSpPr txBox="1"/>
            <p:nvPr/>
          </p:nvSpPr>
          <p:spPr>
            <a:xfrm>
              <a:off x="1255782" y="2682834"/>
              <a:ext cx="1599156"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Production rules</a:t>
              </a:r>
            </a:p>
          </p:txBody>
        </p:sp>
        <p:sp>
          <p:nvSpPr>
            <p:cNvPr id="21" name="TextBox 20"/>
            <p:cNvSpPr txBox="1"/>
            <p:nvPr/>
          </p:nvSpPr>
          <p:spPr>
            <a:xfrm>
              <a:off x="4687320" y="1432411"/>
              <a:ext cx="3781377" cy="215444"/>
            </a:xfrm>
            <a:prstGeom prst="rect">
              <a:avLst/>
            </a:prstGeom>
            <a:noFill/>
          </p:spPr>
          <p:txBody>
            <a:bodyPr wrap="none" tIns="0" bIns="0" rtlCol="0" anchor="ctr" anchorCtr="0">
              <a:spAutoFit/>
            </a:bodyPr>
            <a:lstStyle/>
            <a:p>
              <a:r>
                <a:rPr lang="en-US" sz="1400" b="1" dirty="0">
                  <a:latin typeface="Times New Roman" panose="02020603050405020304" pitchFamily="18" charset="0"/>
                  <a:cs typeface="Times New Roman" panose="02020603050405020304" pitchFamily="18" charset="0"/>
                </a:rPr>
                <a:t>Nguyen15</a:t>
              </a:r>
              <a:r>
                <a:rPr lang="en-US" sz="1400" dirty="0">
                  <a:latin typeface="Times New Roman" panose="02020603050405020304" pitchFamily="18" charset="0"/>
                  <a:cs typeface="Times New Roman" panose="02020603050405020304" pitchFamily="18" charset="0"/>
                </a:rPr>
                <a:t> (Nguyen &amp; Litman 2015)</a:t>
              </a:r>
            </a:p>
          </p:txBody>
        </p:sp>
        <p:sp>
          <p:nvSpPr>
            <p:cNvPr id="22" name="TextBox 21"/>
            <p:cNvSpPr txBox="1"/>
            <p:nvPr/>
          </p:nvSpPr>
          <p:spPr>
            <a:xfrm>
              <a:off x="5186245" y="1876609"/>
              <a:ext cx="2560322" cy="14619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a:solidFill>
                    <a:srgbClr val="FF0000"/>
                  </a:solidFill>
                  <a:latin typeface="Times New Roman" panose="02020603050405020304" pitchFamily="18" charset="0"/>
                  <a:cs typeface="Times New Roman" panose="02020603050405020304" pitchFamily="18" charset="0"/>
                </a:rPr>
                <a:t>Argument words </a:t>
              </a:r>
              <a:r>
                <a:rPr lang="en-US" sz="1200" dirty="0">
                  <a:solidFill>
                    <a:srgbClr val="000000"/>
                  </a:solidFill>
                  <a:latin typeface="Times New Roman" panose="02020603050405020304" pitchFamily="18" charset="0"/>
                  <a:cs typeface="Times New Roman" panose="02020603050405020304" pitchFamily="18" charset="0"/>
                </a:rPr>
                <a:t>as unigrams</a:t>
              </a:r>
            </a:p>
          </p:txBody>
        </p:sp>
        <p:sp>
          <p:nvSpPr>
            <p:cNvPr id="23" name="Rectangle 22"/>
            <p:cNvSpPr/>
            <p:nvPr/>
          </p:nvSpPr>
          <p:spPr>
            <a:xfrm>
              <a:off x="5186246" y="2848264"/>
              <a:ext cx="2560319" cy="2850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24" name="TextBox 23"/>
            <p:cNvSpPr txBox="1"/>
            <p:nvPr/>
          </p:nvSpPr>
          <p:spPr>
            <a:xfrm>
              <a:off x="5186246" y="2702067"/>
              <a:ext cx="2560319" cy="14619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smtClean="0">
                  <a:solidFill>
                    <a:srgbClr val="FF6600"/>
                  </a:solidFill>
                  <a:latin typeface="Times New Roman" panose="02020603050405020304" pitchFamily="18" charset="0"/>
                  <a:cs typeface="Times New Roman" panose="02020603050405020304" pitchFamily="18" charset="0"/>
                </a:rPr>
                <a:t>Argument</a:t>
              </a:r>
              <a:r>
                <a:rPr lang="en-US" sz="1200" dirty="0" smtClean="0">
                  <a:solidFill>
                    <a:srgbClr val="000000"/>
                  </a:solidFill>
                  <a:latin typeface="Times New Roman" panose="02020603050405020304" pitchFamily="18" charset="0"/>
                  <a:cs typeface="Times New Roman" panose="02020603050405020304" pitchFamily="18" charset="0"/>
                </a:rPr>
                <a:t> subject-verb </a:t>
              </a:r>
              <a:r>
                <a:rPr lang="en-US" sz="1200" dirty="0">
                  <a:solidFill>
                    <a:srgbClr val="000000"/>
                  </a:solidFill>
                  <a:latin typeface="Times New Roman" panose="02020603050405020304" pitchFamily="18" charset="0"/>
                  <a:cs typeface="Times New Roman" panose="02020603050405020304" pitchFamily="18" charset="0"/>
                </a:rPr>
                <a:t>pairs</a:t>
              </a:r>
            </a:p>
          </p:txBody>
        </p:sp>
        <p:sp>
          <p:nvSpPr>
            <p:cNvPr id="25" name="TextBox 24"/>
            <p:cNvSpPr txBox="1"/>
            <p:nvPr/>
          </p:nvSpPr>
          <p:spPr>
            <a:xfrm>
              <a:off x="8185777" y="1380791"/>
              <a:ext cx="3307974" cy="341127"/>
            </a:xfrm>
            <a:prstGeom prst="rect">
              <a:avLst/>
            </a:prstGeom>
            <a:noFill/>
          </p:spPr>
          <p:txBody>
            <a:bodyPr wrap="square" tIns="0" bIns="0" rtlCol="0" anchor="ctr" anchorCtr="0">
              <a:spAutoFit/>
            </a:bodyPr>
            <a:lstStyle/>
            <a:p>
              <a:pPr algn="ctr"/>
              <a:r>
                <a:rPr lang="en-US" sz="1400" b="1" dirty="0" smtClean="0">
                  <a:latin typeface="Times New Roman" panose="02020603050405020304" pitchFamily="18" charset="0"/>
                  <a:cs typeface="Times New Roman" panose="02020603050405020304" pitchFamily="18" charset="0"/>
                </a:rPr>
                <a:t>Nguyen16</a:t>
              </a:r>
              <a:r>
                <a:rPr lang="en-US" sz="1400" dirty="0" smtClean="0">
                  <a:latin typeface="Times New Roman" panose="02020603050405020304" pitchFamily="18" charset="0"/>
                  <a:cs typeface="Times New Roman" panose="02020603050405020304" pitchFamily="18" charset="0"/>
                </a:rPr>
                <a:t> (Nguyen &amp; Litman 2016)</a:t>
              </a:r>
              <a:endParaRPr lang="en-US" sz="1400" dirty="0">
                <a:latin typeface="Times New Roman" panose="02020603050405020304" pitchFamily="18" charset="0"/>
                <a:cs typeface="Times New Roman" panose="02020603050405020304" pitchFamily="18" charset="0"/>
              </a:endParaRPr>
            </a:p>
          </p:txBody>
        </p:sp>
        <p:sp>
          <p:nvSpPr>
            <p:cNvPr id="26" name="Rectangle 25"/>
            <p:cNvSpPr/>
            <p:nvPr/>
          </p:nvSpPr>
          <p:spPr>
            <a:xfrm>
              <a:off x="8077201" y="1857375"/>
              <a:ext cx="1040102" cy="22574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Nguyen15v2</a:t>
              </a:r>
            </a:p>
          </p:txBody>
        </p:sp>
        <p:sp>
          <p:nvSpPr>
            <p:cNvPr id="27" name="TextBox 26"/>
            <p:cNvSpPr txBox="1"/>
            <p:nvPr/>
          </p:nvSpPr>
          <p:spPr>
            <a:xfrm>
              <a:off x="9448800" y="1785759"/>
              <a:ext cx="1905000" cy="240065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Numbers of common words with title and preceding sentence</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Comparative &amp; superlative adverbs and POS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Plural first person pronouns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Discourse relation labels</a:t>
              </a:r>
            </a:p>
          </p:txBody>
        </p:sp>
        <p:sp>
          <p:nvSpPr>
            <p:cNvPr id="28" name="Left Bracket 27"/>
            <p:cNvSpPr/>
            <p:nvPr/>
          </p:nvSpPr>
          <p:spPr>
            <a:xfrm>
              <a:off x="5058817" y="1857375"/>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29" name="Left Bracket 28"/>
            <p:cNvSpPr/>
            <p:nvPr/>
          </p:nvSpPr>
          <p:spPr>
            <a:xfrm>
              <a:off x="5058817" y="2692569"/>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0" name="Left Bracket 29"/>
            <p:cNvSpPr/>
            <p:nvPr/>
          </p:nvSpPr>
          <p:spPr>
            <a:xfrm>
              <a:off x="5058817" y="3306124"/>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1" name="Left Bracket 30"/>
            <p:cNvSpPr/>
            <p:nvPr/>
          </p:nvSpPr>
          <p:spPr>
            <a:xfrm>
              <a:off x="5058817" y="3745469"/>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4813424" y="2133600"/>
              <a:ext cx="205184"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33" name="TextBox 32"/>
            <p:cNvSpPr txBox="1"/>
            <p:nvPr/>
          </p:nvSpPr>
          <p:spPr>
            <a:xfrm>
              <a:off x="4745030" y="2864920"/>
              <a:ext cx="273579"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34" name="TextBox 33"/>
            <p:cNvSpPr txBox="1"/>
            <p:nvPr/>
          </p:nvSpPr>
          <p:spPr>
            <a:xfrm>
              <a:off x="4687320" y="3840745"/>
              <a:ext cx="331288"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35" name="TextBox 34"/>
            <p:cNvSpPr txBox="1"/>
            <p:nvPr/>
          </p:nvSpPr>
          <p:spPr>
            <a:xfrm>
              <a:off x="4676635" y="3380601"/>
              <a:ext cx="341973"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sp>
          <p:nvSpPr>
            <p:cNvPr id="36" name="TextBox 35"/>
            <p:cNvSpPr txBox="1"/>
            <p:nvPr/>
          </p:nvSpPr>
          <p:spPr>
            <a:xfrm>
              <a:off x="297530" y="3297195"/>
              <a:ext cx="757559"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Structure</a:t>
              </a:r>
            </a:p>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sp>
          <p:nvSpPr>
            <p:cNvPr id="37" name="Left Bracket 36"/>
            <p:cNvSpPr/>
            <p:nvPr/>
          </p:nvSpPr>
          <p:spPr>
            <a:xfrm rot="5400000">
              <a:off x="9669780" y="138754"/>
              <a:ext cx="91440" cy="3276600"/>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cxnSp>
          <p:nvCxnSpPr>
            <p:cNvPr id="38" name="Straight Connector 37"/>
            <p:cNvCxnSpPr>
              <a:stCxn id="19" idx="3"/>
              <a:endCxn id="22" idx="1"/>
            </p:cNvCxnSpPr>
            <p:nvPr/>
          </p:nvCxnSpPr>
          <p:spPr>
            <a:xfrm flipV="1">
              <a:off x="2722424" y="1949707"/>
              <a:ext cx="2463821"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0" idx="3"/>
              <a:endCxn id="24" idx="1"/>
            </p:cNvCxnSpPr>
            <p:nvPr/>
          </p:nvCxnSpPr>
          <p:spPr>
            <a:xfrm flipV="1">
              <a:off x="2854938" y="2775166"/>
              <a:ext cx="2331308" cy="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0" name="Picture 2" descr="http://cdn.mysitemyway.com/etc-mysitemyway/icons/legacy-previews/icons-256/glossy-black-icons-alphanumeric/070930-glossy-black-icon-alphanumeric-plus-sig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0" y="2871346"/>
              <a:ext cx="243840" cy="24384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41" name="Rounded Rectangle 40"/>
          <p:cNvSpPr/>
          <p:nvPr/>
        </p:nvSpPr>
        <p:spPr>
          <a:xfrm>
            <a:off x="6250541" y="1952625"/>
            <a:ext cx="2802018" cy="4143376"/>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910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Sample of our Experimental Results</a:t>
            </a:r>
            <a:endParaRPr lang="en-US" dirty="0"/>
          </a:p>
        </p:txBody>
      </p:sp>
      <p:sp>
        <p:nvSpPr>
          <p:cNvPr id="3" name="Content Placeholder 2"/>
          <p:cNvSpPr>
            <a:spLocks noGrp="1"/>
          </p:cNvSpPr>
          <p:nvPr>
            <p:ph idx="1"/>
          </p:nvPr>
        </p:nvSpPr>
        <p:spPr>
          <a:xfrm>
            <a:off x="170213" y="1600200"/>
            <a:ext cx="8746292" cy="4525963"/>
          </a:xfrm>
        </p:spPr>
        <p:txBody>
          <a:bodyPr>
            <a:normAutofit/>
          </a:bodyPr>
          <a:lstStyle/>
          <a:p>
            <a:r>
              <a:rPr lang="en-US" sz="2400" dirty="0"/>
              <a:t>10x10-fold cross validation</a:t>
            </a:r>
          </a:p>
          <a:p>
            <a:r>
              <a:rPr lang="en-US" sz="2400" dirty="0"/>
              <a:t>Best values in </a:t>
            </a:r>
            <a:r>
              <a:rPr lang="en-US" sz="2400" dirty="0" smtClean="0"/>
              <a:t>bold</a:t>
            </a:r>
            <a:endParaRPr lang="en-US" sz="2400" dirty="0"/>
          </a:p>
          <a:p>
            <a:r>
              <a:rPr lang="en-US" sz="2400" dirty="0" smtClean="0"/>
              <a:t>* means significantly worse than Nguyen16</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LDA-enabled and other proposed features improve performance</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399966483"/>
              </p:ext>
            </p:extLst>
          </p:nvPr>
        </p:nvGraphicFramePr>
        <p:xfrm>
          <a:off x="2040464" y="3344333"/>
          <a:ext cx="4768026" cy="1849120"/>
        </p:xfrm>
        <a:graphic>
          <a:graphicData uri="http://schemas.openxmlformats.org/drawingml/2006/table">
            <a:tbl>
              <a:tblPr firstRow="1" bandRow="1">
                <a:tableStyleId>{5C22544A-7EE6-4342-B048-85BDC9FD1C3A}</a:tableStyleId>
              </a:tblPr>
              <a:tblGrid>
                <a:gridCol w="1162933">
                  <a:extLst>
                    <a:ext uri="{9D8B030D-6E8A-4147-A177-3AD203B41FA5}">
                      <a16:colId xmlns="" xmlns:a16="http://schemas.microsoft.com/office/drawing/2014/main" val="861180542"/>
                    </a:ext>
                  </a:extLst>
                </a:gridCol>
                <a:gridCol w="1162933">
                  <a:extLst>
                    <a:ext uri="{9D8B030D-6E8A-4147-A177-3AD203B41FA5}">
                      <a16:colId xmlns="" xmlns:a16="http://schemas.microsoft.com/office/drawing/2014/main" val="102889860"/>
                    </a:ext>
                  </a:extLst>
                </a:gridCol>
                <a:gridCol w="1279227">
                  <a:extLst>
                    <a:ext uri="{9D8B030D-6E8A-4147-A177-3AD203B41FA5}">
                      <a16:colId xmlns="" xmlns:a16="http://schemas.microsoft.com/office/drawing/2014/main" val="3509201700"/>
                    </a:ext>
                  </a:extLst>
                </a:gridCol>
                <a:gridCol w="1162933">
                  <a:extLst>
                    <a:ext uri="{9D8B030D-6E8A-4147-A177-3AD203B41FA5}">
                      <a16:colId xmlns="" xmlns:a16="http://schemas.microsoft.com/office/drawing/2014/main" val="3221544511"/>
                    </a:ext>
                  </a:extLst>
                </a:gridCol>
              </a:tblGrid>
              <a:tr h="339239">
                <a:tc>
                  <a:txBody>
                    <a:bodyPr/>
                    <a:lstStyle/>
                    <a:p>
                      <a:endParaRPr lang="en-US" dirty="0"/>
                    </a:p>
                  </a:txBody>
                  <a:tcPr marL="68580" marR="68580"/>
                </a:tc>
                <a:tc>
                  <a:txBody>
                    <a:bodyPr/>
                    <a:lstStyle/>
                    <a:p>
                      <a:r>
                        <a:rPr lang="en-US" dirty="0"/>
                        <a:t>Stab14</a:t>
                      </a:r>
                    </a:p>
                  </a:txBody>
                  <a:tcPr marL="68580" marR="68580"/>
                </a:tc>
                <a:tc>
                  <a:txBody>
                    <a:bodyPr/>
                    <a:lstStyle/>
                    <a:p>
                      <a:r>
                        <a:rPr lang="en-US" dirty="0"/>
                        <a:t>Nguyen15</a:t>
                      </a:r>
                    </a:p>
                  </a:txBody>
                  <a:tcPr marL="68580" marR="68580"/>
                </a:tc>
                <a:tc>
                  <a:txBody>
                    <a:bodyPr/>
                    <a:lstStyle/>
                    <a:p>
                      <a:r>
                        <a:rPr lang="en-US" dirty="0" smtClean="0"/>
                        <a:t>Nguyen16</a:t>
                      </a:r>
                      <a:endParaRPr lang="en-US" dirty="0"/>
                    </a:p>
                  </a:txBody>
                  <a:tcPr marL="68580" marR="68580"/>
                </a:tc>
                <a:extLst>
                  <a:ext uri="{0D108BD9-81ED-4DB2-BD59-A6C34878D82A}">
                    <a16:rowId xmlns="" xmlns:a16="http://schemas.microsoft.com/office/drawing/2014/main" val="934681151"/>
                  </a:ext>
                </a:extLst>
              </a:tr>
              <a:tr h="370840">
                <a:tc>
                  <a:txBody>
                    <a:bodyPr/>
                    <a:lstStyle/>
                    <a:p>
                      <a:r>
                        <a:rPr lang="en-US" dirty="0"/>
                        <a:t>Accuracy</a:t>
                      </a:r>
                    </a:p>
                  </a:txBody>
                  <a:tcPr marL="68580" marR="68580"/>
                </a:tc>
                <a:tc>
                  <a:txBody>
                    <a:bodyPr/>
                    <a:lstStyle/>
                    <a:p>
                      <a:r>
                        <a:rPr lang="en-US" dirty="0"/>
                        <a:t>0.787*</a:t>
                      </a:r>
                    </a:p>
                  </a:txBody>
                  <a:tcPr marL="68580" marR="68580"/>
                </a:tc>
                <a:tc>
                  <a:txBody>
                    <a:bodyPr/>
                    <a:lstStyle/>
                    <a:p>
                      <a:r>
                        <a:rPr lang="en-US" dirty="0"/>
                        <a:t>0.792*</a:t>
                      </a:r>
                    </a:p>
                  </a:txBody>
                  <a:tcPr marL="68580" marR="68580"/>
                </a:tc>
                <a:tc>
                  <a:txBody>
                    <a:bodyPr/>
                    <a:lstStyle/>
                    <a:p>
                      <a:r>
                        <a:rPr lang="en-US" b="1" dirty="0"/>
                        <a:t>0.805</a:t>
                      </a:r>
                    </a:p>
                  </a:txBody>
                  <a:tcPr marL="68580" marR="68580"/>
                </a:tc>
                <a:extLst>
                  <a:ext uri="{0D108BD9-81ED-4DB2-BD59-A6C34878D82A}">
                    <a16:rowId xmlns="" xmlns:a16="http://schemas.microsoft.com/office/drawing/2014/main" val="3935963565"/>
                  </a:ext>
                </a:extLst>
              </a:tr>
              <a:tr h="370840">
                <a:tc>
                  <a:txBody>
                    <a:bodyPr/>
                    <a:lstStyle/>
                    <a:p>
                      <a:r>
                        <a:rPr lang="en-US" dirty="0"/>
                        <a:t>Kappa</a:t>
                      </a:r>
                    </a:p>
                  </a:txBody>
                  <a:tcPr marL="68580" marR="68580"/>
                </a:tc>
                <a:tc>
                  <a:txBody>
                    <a:bodyPr/>
                    <a:lstStyle/>
                    <a:p>
                      <a:r>
                        <a:rPr lang="en-US" dirty="0"/>
                        <a:t>0.639*</a:t>
                      </a:r>
                    </a:p>
                  </a:txBody>
                  <a:tcPr marL="68580" marR="68580"/>
                </a:tc>
                <a:tc>
                  <a:txBody>
                    <a:bodyPr/>
                    <a:lstStyle/>
                    <a:p>
                      <a:r>
                        <a:rPr lang="en-US" dirty="0"/>
                        <a:t>0.649*</a:t>
                      </a:r>
                    </a:p>
                  </a:txBody>
                  <a:tcPr marL="68580" marR="68580"/>
                </a:tc>
                <a:tc>
                  <a:txBody>
                    <a:bodyPr/>
                    <a:lstStyle/>
                    <a:p>
                      <a:r>
                        <a:rPr lang="en-US" b="1" dirty="0"/>
                        <a:t>0.673</a:t>
                      </a:r>
                    </a:p>
                  </a:txBody>
                  <a:tcPr marL="68580" marR="68580"/>
                </a:tc>
                <a:extLst>
                  <a:ext uri="{0D108BD9-81ED-4DB2-BD59-A6C34878D82A}">
                    <a16:rowId xmlns="" xmlns:a16="http://schemas.microsoft.com/office/drawing/2014/main" val="1218546968"/>
                  </a:ext>
                </a:extLst>
              </a:tr>
              <a:tr h="370840">
                <a:tc>
                  <a:txBody>
                    <a:bodyPr/>
                    <a:lstStyle/>
                    <a:p>
                      <a:r>
                        <a:rPr lang="en-US" dirty="0"/>
                        <a:t>Precision</a:t>
                      </a:r>
                    </a:p>
                  </a:txBody>
                  <a:tcPr marL="68580" marR="68580"/>
                </a:tc>
                <a:tc>
                  <a:txBody>
                    <a:bodyPr/>
                    <a:lstStyle/>
                    <a:p>
                      <a:r>
                        <a:rPr lang="en-US" dirty="0"/>
                        <a:t>0.741*</a:t>
                      </a:r>
                    </a:p>
                  </a:txBody>
                  <a:tcPr marL="68580" marR="68580"/>
                </a:tc>
                <a:tc>
                  <a:txBody>
                    <a:bodyPr/>
                    <a:lstStyle/>
                    <a:p>
                      <a:r>
                        <a:rPr lang="en-US" dirty="0"/>
                        <a:t>0.745*</a:t>
                      </a:r>
                    </a:p>
                  </a:txBody>
                  <a:tcPr marL="68580" marR="68580"/>
                </a:tc>
                <a:tc>
                  <a:txBody>
                    <a:bodyPr/>
                    <a:lstStyle/>
                    <a:p>
                      <a:r>
                        <a:rPr lang="en-US" b="1" dirty="0"/>
                        <a:t>0.763</a:t>
                      </a:r>
                    </a:p>
                  </a:txBody>
                  <a:tcPr marL="68580" marR="68580"/>
                </a:tc>
                <a:extLst>
                  <a:ext uri="{0D108BD9-81ED-4DB2-BD59-A6C34878D82A}">
                    <a16:rowId xmlns="" xmlns:a16="http://schemas.microsoft.com/office/drawing/2014/main" val="3030093075"/>
                  </a:ext>
                </a:extLst>
              </a:tr>
              <a:tr h="370840">
                <a:tc>
                  <a:txBody>
                    <a:bodyPr/>
                    <a:lstStyle/>
                    <a:p>
                      <a:r>
                        <a:rPr lang="en-US" dirty="0"/>
                        <a:t>Recall</a:t>
                      </a:r>
                    </a:p>
                  </a:txBody>
                  <a:tcPr marL="68580" marR="68580"/>
                </a:tc>
                <a:tc>
                  <a:txBody>
                    <a:bodyPr/>
                    <a:lstStyle/>
                    <a:p>
                      <a:r>
                        <a:rPr lang="en-US" dirty="0"/>
                        <a:t>0.694*</a:t>
                      </a:r>
                    </a:p>
                  </a:txBody>
                  <a:tcPr marL="68580" marR="68580"/>
                </a:tc>
                <a:tc>
                  <a:txBody>
                    <a:bodyPr/>
                    <a:lstStyle/>
                    <a:p>
                      <a:r>
                        <a:rPr lang="en-US" dirty="0"/>
                        <a:t>0.698*</a:t>
                      </a:r>
                    </a:p>
                  </a:txBody>
                  <a:tcPr marL="68580" marR="68580"/>
                </a:tc>
                <a:tc>
                  <a:txBody>
                    <a:bodyPr/>
                    <a:lstStyle/>
                    <a:p>
                      <a:r>
                        <a:rPr lang="en-US" b="1" dirty="0"/>
                        <a:t>0.720</a:t>
                      </a:r>
                    </a:p>
                  </a:txBody>
                  <a:tcPr marL="68580" marR="68580"/>
                </a:tc>
                <a:extLst>
                  <a:ext uri="{0D108BD9-81ED-4DB2-BD59-A6C34878D82A}">
                    <a16:rowId xmlns="" xmlns:a16="http://schemas.microsoft.com/office/drawing/2014/main" val="4082904379"/>
                  </a:ext>
                </a:extLst>
              </a:tr>
            </a:tbl>
          </a:graphicData>
        </a:graphic>
      </p:graphicFrame>
    </p:spTree>
    <p:extLst>
      <p:ext uri="{BB962C8B-B14F-4D97-AF65-F5344CB8AC3E}">
        <p14:creationId xmlns:p14="http://schemas.microsoft.com/office/powerpoint/2010/main" val="136684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Cross-Topic Evaluation</a:t>
            </a:r>
            <a:endParaRPr lang="en-US" dirty="0"/>
          </a:p>
        </p:txBody>
      </p:sp>
      <p:sp>
        <p:nvSpPr>
          <p:cNvPr id="3" name="Content Placeholder 2"/>
          <p:cNvSpPr>
            <a:spLocks noGrp="1"/>
          </p:cNvSpPr>
          <p:nvPr>
            <p:ph idx="1"/>
          </p:nvPr>
        </p:nvSpPr>
        <p:spPr>
          <a:xfrm>
            <a:off x="457199" y="1600200"/>
            <a:ext cx="8485491" cy="5257800"/>
          </a:xfrm>
        </p:spPr>
        <p:txBody>
          <a:bodyPr>
            <a:normAutofit/>
          </a:bodyPr>
          <a:lstStyle/>
          <a:p>
            <a:r>
              <a:rPr lang="en-US" sz="2400" dirty="0" smtClean="0"/>
              <a:t>11 </a:t>
            </a:r>
            <a:r>
              <a:rPr lang="en-US" sz="2400" dirty="0"/>
              <a:t>single-topic </a:t>
            </a:r>
            <a:r>
              <a:rPr lang="en-US" sz="2400" dirty="0" smtClean="0"/>
              <a:t>groups</a:t>
            </a:r>
          </a:p>
          <a:p>
            <a:pPr lvl="1"/>
            <a:r>
              <a:rPr lang="en-US" sz="2000" dirty="0" smtClean="0"/>
              <a:t>E.g., Technologies </a:t>
            </a:r>
            <a:r>
              <a:rPr lang="en-US" sz="2000" dirty="0"/>
              <a:t>(11 essays), National Issues (10), School (8), Policies (7)</a:t>
            </a:r>
          </a:p>
          <a:p>
            <a:r>
              <a:rPr lang="en-US" sz="2400" dirty="0" smtClean="0"/>
              <a:t>1 </a:t>
            </a:r>
            <a:r>
              <a:rPr lang="en-US" sz="2400" dirty="0"/>
              <a:t>mixed </a:t>
            </a:r>
            <a:r>
              <a:rPr lang="en-US" sz="2400" dirty="0" smtClean="0"/>
              <a:t>topic group </a:t>
            </a:r>
            <a:r>
              <a:rPr lang="en-US" sz="2400" dirty="0"/>
              <a:t>of 17 essays </a:t>
            </a:r>
            <a:r>
              <a:rPr lang="en-US" sz="2400" dirty="0" smtClean="0"/>
              <a:t>(&lt; </a:t>
            </a:r>
            <a:r>
              <a:rPr lang="en-US" sz="2400" dirty="0"/>
              <a:t>3 </a:t>
            </a:r>
            <a:r>
              <a:rPr lang="en-US" sz="2400" dirty="0" smtClean="0"/>
              <a:t>essays per topic)</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Proposed features are more robust across topics</a:t>
            </a:r>
          </a:p>
          <a:p>
            <a:pPr lvl="1"/>
            <a:r>
              <a:rPr lang="en-US" sz="2000" dirty="0" smtClean="0"/>
              <a:t>Larger performance difference with Stab14 baseline</a:t>
            </a:r>
          </a:p>
          <a:p>
            <a:pPr lvl="1"/>
            <a:r>
              <a:rPr lang="en-US" sz="2000" dirty="0" smtClean="0"/>
              <a:t>Performance matches 10X10 fold experiment</a:t>
            </a:r>
          </a:p>
          <a:p>
            <a:pPr lvl="1"/>
            <a:endParaRPr lang="en-US" sz="2000" dirty="0"/>
          </a:p>
          <a:p>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745825097"/>
              </p:ext>
            </p:extLst>
          </p:nvPr>
        </p:nvGraphicFramePr>
        <p:xfrm>
          <a:off x="2023532" y="3392560"/>
          <a:ext cx="4601653" cy="1854200"/>
        </p:xfrm>
        <a:graphic>
          <a:graphicData uri="http://schemas.openxmlformats.org/drawingml/2006/table">
            <a:tbl>
              <a:tblPr firstRow="1" bandRow="1">
                <a:tableStyleId>{5C22544A-7EE6-4342-B048-85BDC9FD1C3A}</a:tableStyleId>
              </a:tblPr>
              <a:tblGrid>
                <a:gridCol w="1126935">
                  <a:extLst>
                    <a:ext uri="{9D8B030D-6E8A-4147-A177-3AD203B41FA5}">
                      <a16:colId xmlns="" xmlns:a16="http://schemas.microsoft.com/office/drawing/2014/main" val="861180542"/>
                    </a:ext>
                  </a:extLst>
                </a:gridCol>
                <a:gridCol w="1126935">
                  <a:extLst>
                    <a:ext uri="{9D8B030D-6E8A-4147-A177-3AD203B41FA5}">
                      <a16:colId xmlns="" xmlns:a16="http://schemas.microsoft.com/office/drawing/2014/main" val="102889860"/>
                    </a:ext>
                  </a:extLst>
                </a:gridCol>
                <a:gridCol w="1220848">
                  <a:extLst>
                    <a:ext uri="{9D8B030D-6E8A-4147-A177-3AD203B41FA5}">
                      <a16:colId xmlns="" xmlns:a16="http://schemas.microsoft.com/office/drawing/2014/main" val="3509201700"/>
                    </a:ext>
                  </a:extLst>
                </a:gridCol>
                <a:gridCol w="1126935">
                  <a:extLst>
                    <a:ext uri="{9D8B030D-6E8A-4147-A177-3AD203B41FA5}">
                      <a16:colId xmlns="" xmlns:a16="http://schemas.microsoft.com/office/drawing/2014/main" val="3221544511"/>
                    </a:ext>
                  </a:extLst>
                </a:gridCol>
              </a:tblGrid>
              <a:tr h="370840">
                <a:tc>
                  <a:txBody>
                    <a:bodyPr/>
                    <a:lstStyle/>
                    <a:p>
                      <a:endParaRPr lang="en-US" dirty="0"/>
                    </a:p>
                  </a:txBody>
                  <a:tcPr marL="68580" marR="68580"/>
                </a:tc>
                <a:tc>
                  <a:txBody>
                    <a:bodyPr/>
                    <a:lstStyle/>
                    <a:p>
                      <a:r>
                        <a:rPr lang="en-US" dirty="0"/>
                        <a:t>Stab14</a:t>
                      </a:r>
                    </a:p>
                  </a:txBody>
                  <a:tcPr marL="68580" marR="68580"/>
                </a:tc>
                <a:tc>
                  <a:txBody>
                    <a:bodyPr/>
                    <a:lstStyle/>
                    <a:p>
                      <a:r>
                        <a:rPr lang="en-US" dirty="0"/>
                        <a:t>Nguyen15</a:t>
                      </a:r>
                    </a:p>
                  </a:txBody>
                  <a:tcPr marL="68580" marR="68580"/>
                </a:tc>
                <a:tc>
                  <a:txBody>
                    <a:bodyPr/>
                    <a:lstStyle/>
                    <a:p>
                      <a:r>
                        <a:rPr lang="en-US" dirty="0" smtClean="0"/>
                        <a:t>Nguyen16</a:t>
                      </a:r>
                      <a:endParaRPr lang="en-US" dirty="0"/>
                    </a:p>
                  </a:txBody>
                  <a:tcPr marL="68580" marR="68580"/>
                </a:tc>
                <a:extLst>
                  <a:ext uri="{0D108BD9-81ED-4DB2-BD59-A6C34878D82A}">
                    <a16:rowId xmlns="" xmlns:a16="http://schemas.microsoft.com/office/drawing/2014/main" val="934681151"/>
                  </a:ext>
                </a:extLst>
              </a:tr>
              <a:tr h="370840">
                <a:tc>
                  <a:txBody>
                    <a:bodyPr/>
                    <a:lstStyle/>
                    <a:p>
                      <a:r>
                        <a:rPr lang="en-US" dirty="0"/>
                        <a:t>Accuracy</a:t>
                      </a:r>
                    </a:p>
                  </a:txBody>
                  <a:tcPr marL="68580" marR="68580"/>
                </a:tc>
                <a:tc>
                  <a:txBody>
                    <a:bodyPr/>
                    <a:lstStyle/>
                    <a:p>
                      <a:r>
                        <a:rPr lang="en-US" dirty="0"/>
                        <a:t>0.780*</a:t>
                      </a:r>
                    </a:p>
                  </a:txBody>
                  <a:tcPr marL="68580" marR="68580"/>
                </a:tc>
                <a:tc>
                  <a:txBody>
                    <a:bodyPr/>
                    <a:lstStyle/>
                    <a:p>
                      <a:r>
                        <a:rPr lang="en-US" dirty="0"/>
                        <a:t>0.796</a:t>
                      </a:r>
                    </a:p>
                  </a:txBody>
                  <a:tcPr marL="68580" marR="68580"/>
                </a:tc>
                <a:tc>
                  <a:txBody>
                    <a:bodyPr/>
                    <a:lstStyle/>
                    <a:p>
                      <a:r>
                        <a:rPr lang="en-US" b="1" dirty="0"/>
                        <a:t>0.807</a:t>
                      </a:r>
                    </a:p>
                  </a:txBody>
                  <a:tcPr marL="68580" marR="68580"/>
                </a:tc>
                <a:extLst>
                  <a:ext uri="{0D108BD9-81ED-4DB2-BD59-A6C34878D82A}">
                    <a16:rowId xmlns="" xmlns:a16="http://schemas.microsoft.com/office/drawing/2014/main" val="3935963565"/>
                  </a:ext>
                </a:extLst>
              </a:tr>
              <a:tr h="370840">
                <a:tc>
                  <a:txBody>
                    <a:bodyPr/>
                    <a:lstStyle/>
                    <a:p>
                      <a:r>
                        <a:rPr lang="en-US" dirty="0"/>
                        <a:t>Kappa</a:t>
                      </a:r>
                    </a:p>
                  </a:txBody>
                  <a:tcPr marL="68580" marR="68580"/>
                </a:tc>
                <a:tc>
                  <a:txBody>
                    <a:bodyPr/>
                    <a:lstStyle/>
                    <a:p>
                      <a:r>
                        <a:rPr lang="en-US" dirty="0"/>
                        <a:t>0.623*</a:t>
                      </a:r>
                    </a:p>
                  </a:txBody>
                  <a:tcPr marL="68580" marR="68580"/>
                </a:tc>
                <a:tc>
                  <a:txBody>
                    <a:bodyPr/>
                    <a:lstStyle/>
                    <a:p>
                      <a:r>
                        <a:rPr lang="en-US" dirty="0" smtClean="0"/>
                        <a:t>0.654</a:t>
                      </a:r>
                      <a:endParaRPr lang="en-US" dirty="0"/>
                    </a:p>
                  </a:txBody>
                  <a:tcPr marL="68580" marR="68580"/>
                </a:tc>
                <a:tc>
                  <a:txBody>
                    <a:bodyPr/>
                    <a:lstStyle/>
                    <a:p>
                      <a:r>
                        <a:rPr lang="en-US" b="1" dirty="0"/>
                        <a:t>0.675</a:t>
                      </a:r>
                    </a:p>
                  </a:txBody>
                  <a:tcPr marL="68580" marR="68580"/>
                </a:tc>
                <a:extLst>
                  <a:ext uri="{0D108BD9-81ED-4DB2-BD59-A6C34878D82A}">
                    <a16:rowId xmlns="" xmlns:a16="http://schemas.microsoft.com/office/drawing/2014/main" val="1218546968"/>
                  </a:ext>
                </a:extLst>
              </a:tr>
              <a:tr h="370840">
                <a:tc>
                  <a:txBody>
                    <a:bodyPr/>
                    <a:lstStyle/>
                    <a:p>
                      <a:r>
                        <a:rPr lang="en-US" dirty="0"/>
                        <a:t>Precision</a:t>
                      </a:r>
                    </a:p>
                  </a:txBody>
                  <a:tcPr marL="68580" marR="68580"/>
                </a:tc>
                <a:tc>
                  <a:txBody>
                    <a:bodyPr/>
                    <a:lstStyle/>
                    <a:p>
                      <a:r>
                        <a:rPr lang="en-US" dirty="0"/>
                        <a:t>0.722*</a:t>
                      </a:r>
                    </a:p>
                  </a:txBody>
                  <a:tcPr marL="68580" marR="68580"/>
                </a:tc>
                <a:tc>
                  <a:txBody>
                    <a:bodyPr/>
                    <a:lstStyle/>
                    <a:p>
                      <a:r>
                        <a:rPr lang="en-US" dirty="0"/>
                        <a:t>0.757*</a:t>
                      </a:r>
                    </a:p>
                  </a:txBody>
                  <a:tcPr marL="68580" marR="68580"/>
                </a:tc>
                <a:tc>
                  <a:txBody>
                    <a:bodyPr/>
                    <a:lstStyle/>
                    <a:p>
                      <a:r>
                        <a:rPr lang="en-US" b="1" dirty="0"/>
                        <a:t>0.771</a:t>
                      </a:r>
                    </a:p>
                  </a:txBody>
                  <a:tcPr marL="68580" marR="68580"/>
                </a:tc>
                <a:extLst>
                  <a:ext uri="{0D108BD9-81ED-4DB2-BD59-A6C34878D82A}">
                    <a16:rowId xmlns="" xmlns:a16="http://schemas.microsoft.com/office/drawing/2014/main" val="3030093075"/>
                  </a:ext>
                </a:extLst>
              </a:tr>
              <a:tr h="370840">
                <a:tc>
                  <a:txBody>
                    <a:bodyPr/>
                    <a:lstStyle/>
                    <a:p>
                      <a:r>
                        <a:rPr lang="en-US" dirty="0"/>
                        <a:t>Recall</a:t>
                      </a:r>
                    </a:p>
                  </a:txBody>
                  <a:tcPr marL="68580" marR="68580"/>
                </a:tc>
                <a:tc>
                  <a:txBody>
                    <a:bodyPr/>
                    <a:lstStyle/>
                    <a:p>
                      <a:r>
                        <a:rPr lang="en-US" dirty="0"/>
                        <a:t>0.670*</a:t>
                      </a:r>
                    </a:p>
                  </a:txBody>
                  <a:tcPr marL="68580" marR="68580"/>
                </a:tc>
                <a:tc>
                  <a:txBody>
                    <a:bodyPr/>
                    <a:lstStyle/>
                    <a:p>
                      <a:r>
                        <a:rPr lang="en-US" dirty="0"/>
                        <a:t>0.695*</a:t>
                      </a:r>
                    </a:p>
                  </a:txBody>
                  <a:tcPr marL="68580" marR="68580"/>
                </a:tc>
                <a:tc>
                  <a:txBody>
                    <a:bodyPr/>
                    <a:lstStyle/>
                    <a:p>
                      <a:r>
                        <a:rPr lang="en-US" b="1" dirty="0"/>
                        <a:t>0.722</a:t>
                      </a:r>
                    </a:p>
                  </a:txBody>
                  <a:tcPr marL="68580" marR="68580"/>
                </a:tc>
                <a:extLst>
                  <a:ext uri="{0D108BD9-81ED-4DB2-BD59-A6C34878D82A}">
                    <a16:rowId xmlns="" xmlns:a16="http://schemas.microsoft.com/office/drawing/2014/main" val="4082904379"/>
                  </a:ext>
                </a:extLst>
              </a:tr>
            </a:tbl>
          </a:graphicData>
        </a:graphic>
      </p:graphicFrame>
    </p:spTree>
    <p:extLst>
      <p:ext uri="{BB962C8B-B14F-4D97-AF65-F5344CB8AC3E}">
        <p14:creationId xmlns:p14="http://schemas.microsoft.com/office/powerpoint/2010/main" val="226073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Held-Out Test Sets</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Stab’s </a:t>
            </a:r>
            <a:r>
              <a:rPr lang="en-US" sz="2400" dirty="0"/>
              <a:t>split: 72 training essays, 18 testing essays</a:t>
            </a:r>
          </a:p>
          <a:p>
            <a:r>
              <a:rPr lang="en-US" sz="2400" dirty="0"/>
              <a:t>Nguyen’s split: 75 training essays, 15 testing </a:t>
            </a:r>
            <a:r>
              <a:rPr lang="en-US" sz="2400" dirty="0" smtClean="0"/>
              <a:t>essays</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a:p>
            <a:r>
              <a:rPr lang="en-US" sz="2400" dirty="0" smtClean="0"/>
              <a:t>Findings hold when comparing to prior published results (and results based on our re-implementation)</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908897137"/>
              </p:ext>
            </p:extLst>
          </p:nvPr>
        </p:nvGraphicFramePr>
        <p:xfrm>
          <a:off x="1523999" y="2842832"/>
          <a:ext cx="5291668" cy="2123440"/>
        </p:xfrm>
        <a:graphic>
          <a:graphicData uri="http://schemas.openxmlformats.org/drawingml/2006/table">
            <a:tbl>
              <a:tblPr firstRow="1" bandRow="1">
                <a:tableStyleId>{5C22544A-7EE6-4342-B048-85BDC9FD1C3A}</a:tableStyleId>
              </a:tblPr>
              <a:tblGrid>
                <a:gridCol w="1016000">
                  <a:extLst>
                    <a:ext uri="{9D8B030D-6E8A-4147-A177-3AD203B41FA5}">
                      <a16:colId xmlns="" xmlns:a16="http://schemas.microsoft.com/office/drawing/2014/main" val="861180542"/>
                    </a:ext>
                  </a:extLst>
                </a:gridCol>
                <a:gridCol w="1016000">
                  <a:extLst>
                    <a:ext uri="{9D8B030D-6E8A-4147-A177-3AD203B41FA5}">
                      <a16:colId xmlns="" xmlns:a16="http://schemas.microsoft.com/office/drawing/2014/main" val="102889860"/>
                    </a:ext>
                  </a:extLst>
                </a:gridCol>
                <a:gridCol w="1016000">
                  <a:extLst>
                    <a:ext uri="{9D8B030D-6E8A-4147-A177-3AD203B41FA5}">
                      <a16:colId xmlns="" xmlns:a16="http://schemas.microsoft.com/office/drawing/2014/main" val="3509201700"/>
                    </a:ext>
                  </a:extLst>
                </a:gridCol>
                <a:gridCol w="1016000">
                  <a:extLst>
                    <a:ext uri="{9D8B030D-6E8A-4147-A177-3AD203B41FA5}">
                      <a16:colId xmlns="" xmlns:a16="http://schemas.microsoft.com/office/drawing/2014/main" val="2727294295"/>
                    </a:ext>
                  </a:extLst>
                </a:gridCol>
                <a:gridCol w="1227668">
                  <a:extLst>
                    <a:ext uri="{9D8B030D-6E8A-4147-A177-3AD203B41FA5}">
                      <a16:colId xmlns="" xmlns:a16="http://schemas.microsoft.com/office/drawing/2014/main" val="3221544511"/>
                    </a:ext>
                  </a:extLst>
                </a:gridCol>
              </a:tblGrid>
              <a:tr h="370840">
                <a:tc>
                  <a:txBody>
                    <a:bodyPr/>
                    <a:lstStyle/>
                    <a:p>
                      <a:endParaRPr lang="en-US" dirty="0"/>
                    </a:p>
                  </a:txBody>
                  <a:tcPr marL="68580" marR="68580">
                    <a:lnR w="38100" cap="flat" cmpd="sng" algn="ctr">
                      <a:solidFill>
                        <a:schemeClr val="accent1">
                          <a:lumMod val="75000"/>
                        </a:schemeClr>
                      </a:solidFill>
                      <a:prstDash val="solid"/>
                      <a:round/>
                      <a:headEnd type="none" w="med" len="med"/>
                      <a:tailEnd type="none" w="med" len="med"/>
                    </a:lnR>
                    <a:lnB w="38100" cap="flat" cmpd="sng" algn="ctr">
                      <a:solidFill>
                        <a:schemeClr val="accent1">
                          <a:lumMod val="75000"/>
                        </a:schemeClr>
                      </a:solidFill>
                      <a:prstDash val="solid"/>
                      <a:round/>
                      <a:headEnd type="none" w="med" len="med"/>
                      <a:tailEnd type="none" w="med" len="med"/>
                    </a:lnB>
                  </a:tcPr>
                </a:tc>
                <a:tc>
                  <a:txBody>
                    <a:bodyPr/>
                    <a:lstStyle/>
                    <a:p>
                      <a:r>
                        <a:rPr lang="en-US" dirty="0"/>
                        <a:t>Stab best</a:t>
                      </a:r>
                    </a:p>
                  </a:txBody>
                  <a:tcPr marL="68580" marR="68580">
                    <a:lnL w="38100" cap="flat" cmpd="sng" algn="ctr">
                      <a:solidFill>
                        <a:schemeClr val="accent1">
                          <a:lumMod val="75000"/>
                        </a:schemeClr>
                      </a:solidFill>
                      <a:prstDash val="solid"/>
                      <a:round/>
                      <a:headEnd type="none" w="med" len="med"/>
                      <a:tailEnd type="none" w="med" len="med"/>
                    </a:lnL>
                    <a:lnB w="38100" cap="flat" cmpd="sng" algn="ctr">
                      <a:solidFill>
                        <a:schemeClr val="accent1">
                          <a:lumMod val="75000"/>
                        </a:schemeClr>
                      </a:solidFill>
                      <a:prstDash val="solid"/>
                      <a:round/>
                      <a:headEnd type="none" w="med" len="med"/>
                      <a:tailEnd type="none" w="med" len="med"/>
                    </a:lnB>
                  </a:tcPr>
                </a:tc>
                <a:tc>
                  <a:txBody>
                    <a:bodyPr/>
                    <a:lstStyle/>
                    <a:p>
                      <a:r>
                        <a:rPr lang="en-US" dirty="0"/>
                        <a:t>Our SMO</a:t>
                      </a:r>
                    </a:p>
                  </a:txBody>
                  <a:tcPr marL="68580" marR="68580">
                    <a:lnR w="38100" cap="flat" cmpd="sng" algn="ctr">
                      <a:solidFill>
                        <a:schemeClr val="accent1">
                          <a:lumMod val="75000"/>
                        </a:schemeClr>
                      </a:solidFill>
                      <a:prstDash val="solid"/>
                      <a:round/>
                      <a:headEnd type="none" w="med" len="med"/>
                      <a:tailEnd type="none" w="med" len="med"/>
                    </a:lnR>
                    <a:lnB w="38100" cap="flat" cmpd="sng" algn="ctr">
                      <a:solidFill>
                        <a:schemeClr val="accent1">
                          <a:lumMod val="75000"/>
                        </a:schemeClr>
                      </a:solidFill>
                      <a:prstDash val="solid"/>
                      <a:round/>
                      <a:headEnd type="none" w="med" len="med"/>
                      <a:tailEnd type="none" w="med" len="med"/>
                    </a:lnB>
                  </a:tcPr>
                </a:tc>
                <a:tc>
                  <a:txBody>
                    <a:bodyPr/>
                    <a:lstStyle/>
                    <a:p>
                      <a:r>
                        <a:rPr lang="en-US" dirty="0"/>
                        <a:t>Nguyen best</a:t>
                      </a:r>
                    </a:p>
                  </a:txBody>
                  <a:tcPr marL="68580" marR="68580">
                    <a:lnL w="38100" cap="flat" cmpd="sng" algn="ctr">
                      <a:solidFill>
                        <a:schemeClr val="accent1">
                          <a:lumMod val="75000"/>
                        </a:schemeClr>
                      </a:solidFill>
                      <a:prstDash val="solid"/>
                      <a:round/>
                      <a:headEnd type="none" w="med" len="med"/>
                      <a:tailEnd type="none" w="med" len="med"/>
                    </a:lnL>
                    <a:lnB w="38100" cap="flat" cmpd="sng" algn="ctr">
                      <a:solidFill>
                        <a:schemeClr val="accent1">
                          <a:lumMod val="75000"/>
                        </a:schemeClr>
                      </a:solidFill>
                      <a:prstDash val="solid"/>
                      <a:round/>
                      <a:headEnd type="none" w="med" len="med"/>
                      <a:tailEnd type="none" w="med" len="med"/>
                    </a:lnB>
                  </a:tcPr>
                </a:tc>
                <a:tc>
                  <a:txBody>
                    <a:bodyPr/>
                    <a:lstStyle/>
                    <a:p>
                      <a:r>
                        <a:rPr lang="en-US" dirty="0"/>
                        <a:t>Our </a:t>
                      </a:r>
                      <a:r>
                        <a:rPr lang="en-US" dirty="0" err="1"/>
                        <a:t>LibLINEAR</a:t>
                      </a:r>
                      <a:endParaRPr lang="en-US" dirty="0"/>
                    </a:p>
                  </a:txBody>
                  <a:tcPr marL="68580" marR="68580">
                    <a:lnB w="38100" cap="flat" cmpd="sng" algn="ctr">
                      <a:solidFill>
                        <a:schemeClr val="accent1">
                          <a:lumMod val="75000"/>
                        </a:schemeClr>
                      </a:solidFill>
                      <a:prstDash val="solid"/>
                      <a:round/>
                      <a:headEnd type="none" w="med" len="med"/>
                      <a:tailEnd type="none" w="med" len="med"/>
                    </a:lnB>
                  </a:tcPr>
                </a:tc>
                <a:extLst>
                  <a:ext uri="{0D108BD9-81ED-4DB2-BD59-A6C34878D82A}">
                    <a16:rowId xmlns="" xmlns:a16="http://schemas.microsoft.com/office/drawing/2014/main" val="934681151"/>
                  </a:ext>
                </a:extLst>
              </a:tr>
              <a:tr h="370840">
                <a:tc>
                  <a:txBody>
                    <a:bodyPr/>
                    <a:lstStyle/>
                    <a:p>
                      <a:r>
                        <a:rPr lang="en-US" dirty="0"/>
                        <a:t>Accuracy</a:t>
                      </a:r>
                    </a:p>
                  </a:txBody>
                  <a:tcPr marL="68580" marR="68580">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tcPr>
                </a:tc>
                <a:tc>
                  <a:txBody>
                    <a:bodyPr/>
                    <a:lstStyle/>
                    <a:p>
                      <a:r>
                        <a:rPr lang="en-US" dirty="0"/>
                        <a:t>0.77</a:t>
                      </a:r>
                    </a:p>
                  </a:txBody>
                  <a:tcPr marL="68580" marR="68580">
                    <a:lnL w="38100" cap="flat" cmpd="sng" algn="ctr">
                      <a:solidFill>
                        <a:schemeClr val="accent1">
                          <a:lumMod val="75000"/>
                        </a:schemeClr>
                      </a:solidFill>
                      <a:prstDash val="solid"/>
                      <a:round/>
                      <a:headEnd type="none" w="med" len="med"/>
                      <a:tailEnd type="none" w="med" len="med"/>
                    </a:lnL>
                    <a:lnT w="38100" cap="flat" cmpd="sng" algn="ctr">
                      <a:solidFill>
                        <a:schemeClr val="accent1">
                          <a:lumMod val="75000"/>
                        </a:schemeClr>
                      </a:solidFill>
                      <a:prstDash val="solid"/>
                      <a:round/>
                      <a:headEnd type="none" w="med" len="med"/>
                      <a:tailEnd type="none" w="med" len="med"/>
                    </a:lnT>
                  </a:tcPr>
                </a:tc>
                <a:tc>
                  <a:txBody>
                    <a:bodyPr/>
                    <a:lstStyle/>
                    <a:p>
                      <a:r>
                        <a:rPr lang="en-US" b="1" dirty="0"/>
                        <a:t>0.82</a:t>
                      </a:r>
                    </a:p>
                  </a:txBody>
                  <a:tcPr marL="68580" marR="68580">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tcPr>
                </a:tc>
                <a:tc>
                  <a:txBody>
                    <a:bodyPr/>
                    <a:lstStyle/>
                    <a:p>
                      <a:r>
                        <a:rPr lang="en-US" dirty="0"/>
                        <a:t>0.83</a:t>
                      </a:r>
                    </a:p>
                  </a:txBody>
                  <a:tcPr marL="68580" marR="68580">
                    <a:lnL w="38100" cap="flat" cmpd="sng" algn="ctr">
                      <a:solidFill>
                        <a:schemeClr val="accent1">
                          <a:lumMod val="75000"/>
                        </a:schemeClr>
                      </a:solidFill>
                      <a:prstDash val="solid"/>
                      <a:round/>
                      <a:headEnd type="none" w="med" len="med"/>
                      <a:tailEnd type="none" w="med" len="med"/>
                    </a:lnL>
                    <a:lnT w="38100" cap="flat" cmpd="sng" algn="ctr">
                      <a:solidFill>
                        <a:schemeClr val="accent1">
                          <a:lumMod val="75000"/>
                        </a:schemeClr>
                      </a:solidFill>
                      <a:prstDash val="solid"/>
                      <a:round/>
                      <a:headEnd type="none" w="med" len="med"/>
                      <a:tailEnd type="none" w="med" len="med"/>
                    </a:lnT>
                  </a:tcPr>
                </a:tc>
                <a:tc>
                  <a:txBody>
                    <a:bodyPr/>
                    <a:lstStyle/>
                    <a:p>
                      <a:r>
                        <a:rPr lang="en-US" b="1" dirty="0"/>
                        <a:t>0.84</a:t>
                      </a:r>
                    </a:p>
                  </a:txBody>
                  <a:tcPr marL="68580" marR="68580">
                    <a:lnT w="38100" cap="flat" cmpd="sng" algn="ctr">
                      <a:solidFill>
                        <a:schemeClr val="accent1">
                          <a:lumMod val="75000"/>
                        </a:schemeClr>
                      </a:solidFill>
                      <a:prstDash val="solid"/>
                      <a:round/>
                      <a:headEnd type="none" w="med" len="med"/>
                      <a:tailEnd type="none" w="med" len="med"/>
                    </a:lnT>
                  </a:tcPr>
                </a:tc>
                <a:extLst>
                  <a:ext uri="{0D108BD9-81ED-4DB2-BD59-A6C34878D82A}">
                    <a16:rowId xmlns="" xmlns:a16="http://schemas.microsoft.com/office/drawing/2014/main" val="3935963565"/>
                  </a:ext>
                </a:extLst>
              </a:tr>
              <a:tr h="370840">
                <a:tc>
                  <a:txBody>
                    <a:bodyPr/>
                    <a:lstStyle/>
                    <a:p>
                      <a:r>
                        <a:rPr lang="en-US" dirty="0"/>
                        <a:t>Kappa</a:t>
                      </a:r>
                    </a:p>
                  </a:txBody>
                  <a:tcPr marL="68580" marR="68580">
                    <a:lnR w="38100" cap="flat" cmpd="sng" algn="ctr">
                      <a:solidFill>
                        <a:schemeClr val="accent1">
                          <a:lumMod val="75000"/>
                        </a:schemeClr>
                      </a:solidFill>
                      <a:prstDash val="solid"/>
                      <a:round/>
                      <a:headEnd type="none" w="med" len="med"/>
                      <a:tailEnd type="none" w="med" len="med"/>
                    </a:lnR>
                  </a:tcPr>
                </a:tc>
                <a:tc>
                  <a:txBody>
                    <a:bodyPr/>
                    <a:lstStyle/>
                    <a:p>
                      <a:r>
                        <a:rPr lang="en-US" dirty="0"/>
                        <a:t>-</a:t>
                      </a:r>
                    </a:p>
                  </a:txBody>
                  <a:tcPr marL="68580" marR="68580">
                    <a:lnL w="38100" cap="flat" cmpd="sng" algn="ctr">
                      <a:solidFill>
                        <a:schemeClr val="accent1">
                          <a:lumMod val="75000"/>
                        </a:schemeClr>
                      </a:solidFill>
                      <a:prstDash val="solid"/>
                      <a:round/>
                      <a:headEnd type="none" w="med" len="med"/>
                      <a:tailEnd type="none" w="med" len="med"/>
                    </a:lnL>
                  </a:tcPr>
                </a:tc>
                <a:tc>
                  <a:txBody>
                    <a:bodyPr/>
                    <a:lstStyle/>
                    <a:p>
                      <a:r>
                        <a:rPr lang="en-US" b="1" dirty="0"/>
                        <a:t>0.68</a:t>
                      </a:r>
                    </a:p>
                  </a:txBody>
                  <a:tcPr marL="68580" marR="68580">
                    <a:lnR w="38100" cap="flat" cmpd="sng" algn="ctr">
                      <a:solidFill>
                        <a:schemeClr val="accent1">
                          <a:lumMod val="75000"/>
                        </a:schemeClr>
                      </a:solidFill>
                      <a:prstDash val="solid"/>
                      <a:round/>
                      <a:headEnd type="none" w="med" len="med"/>
                      <a:tailEnd type="none" w="med" len="med"/>
                    </a:lnR>
                  </a:tcPr>
                </a:tc>
                <a:tc>
                  <a:txBody>
                    <a:bodyPr/>
                    <a:lstStyle/>
                    <a:p>
                      <a:r>
                        <a:rPr lang="en-US" dirty="0"/>
                        <a:t>0.69</a:t>
                      </a:r>
                    </a:p>
                  </a:txBody>
                  <a:tcPr marL="68580" marR="68580">
                    <a:lnL w="38100" cap="flat" cmpd="sng" algn="ctr">
                      <a:solidFill>
                        <a:schemeClr val="accent1">
                          <a:lumMod val="75000"/>
                        </a:schemeClr>
                      </a:solidFill>
                      <a:prstDash val="solid"/>
                      <a:round/>
                      <a:headEnd type="none" w="med" len="med"/>
                      <a:tailEnd type="none" w="med" len="med"/>
                    </a:lnL>
                  </a:tcPr>
                </a:tc>
                <a:tc>
                  <a:txBody>
                    <a:bodyPr/>
                    <a:lstStyle/>
                    <a:p>
                      <a:r>
                        <a:rPr lang="en-US" b="1" dirty="0"/>
                        <a:t>0.71</a:t>
                      </a:r>
                    </a:p>
                  </a:txBody>
                  <a:tcPr marL="68580" marR="68580"/>
                </a:tc>
                <a:extLst>
                  <a:ext uri="{0D108BD9-81ED-4DB2-BD59-A6C34878D82A}">
                    <a16:rowId xmlns="" xmlns:a16="http://schemas.microsoft.com/office/drawing/2014/main" val="1218546968"/>
                  </a:ext>
                </a:extLst>
              </a:tr>
              <a:tr h="370840">
                <a:tc>
                  <a:txBody>
                    <a:bodyPr/>
                    <a:lstStyle/>
                    <a:p>
                      <a:r>
                        <a:rPr lang="en-US" dirty="0"/>
                        <a:t>Precision</a:t>
                      </a:r>
                    </a:p>
                  </a:txBody>
                  <a:tcPr marL="68580" marR="68580">
                    <a:lnR w="38100" cap="flat" cmpd="sng" algn="ctr">
                      <a:solidFill>
                        <a:schemeClr val="accent1">
                          <a:lumMod val="75000"/>
                        </a:schemeClr>
                      </a:solidFill>
                      <a:prstDash val="solid"/>
                      <a:round/>
                      <a:headEnd type="none" w="med" len="med"/>
                      <a:tailEnd type="none" w="med" len="med"/>
                    </a:lnR>
                  </a:tcPr>
                </a:tc>
                <a:tc>
                  <a:txBody>
                    <a:bodyPr/>
                    <a:lstStyle/>
                    <a:p>
                      <a:r>
                        <a:rPr lang="en-US" dirty="0"/>
                        <a:t>0.33</a:t>
                      </a:r>
                    </a:p>
                  </a:txBody>
                  <a:tcPr marL="68580" marR="68580">
                    <a:lnL w="38100" cap="flat" cmpd="sng" algn="ctr">
                      <a:solidFill>
                        <a:schemeClr val="accent1">
                          <a:lumMod val="75000"/>
                        </a:schemeClr>
                      </a:solidFill>
                      <a:prstDash val="solid"/>
                      <a:round/>
                      <a:headEnd type="none" w="med" len="med"/>
                      <a:tailEnd type="none" w="med" len="med"/>
                    </a:lnL>
                  </a:tcPr>
                </a:tc>
                <a:tc>
                  <a:txBody>
                    <a:bodyPr/>
                    <a:lstStyle/>
                    <a:p>
                      <a:r>
                        <a:rPr lang="en-US" b="1" dirty="0"/>
                        <a:t>0.79</a:t>
                      </a:r>
                    </a:p>
                  </a:txBody>
                  <a:tcPr marL="68580" marR="68580">
                    <a:lnR w="38100" cap="flat" cmpd="sng" algn="ctr">
                      <a:solidFill>
                        <a:schemeClr val="accent1">
                          <a:lumMod val="75000"/>
                        </a:schemeClr>
                      </a:solidFill>
                      <a:prstDash val="solid"/>
                      <a:round/>
                      <a:headEnd type="none" w="med" len="med"/>
                      <a:tailEnd type="none" w="med" len="med"/>
                    </a:lnR>
                  </a:tcPr>
                </a:tc>
                <a:tc>
                  <a:txBody>
                    <a:bodyPr/>
                    <a:lstStyle/>
                    <a:p>
                      <a:r>
                        <a:rPr lang="en-US" dirty="0"/>
                        <a:t>0.79</a:t>
                      </a:r>
                    </a:p>
                  </a:txBody>
                  <a:tcPr marL="68580" marR="68580">
                    <a:lnL w="38100" cap="flat" cmpd="sng" algn="ctr">
                      <a:solidFill>
                        <a:schemeClr val="accent1">
                          <a:lumMod val="75000"/>
                        </a:schemeClr>
                      </a:solidFill>
                      <a:prstDash val="solid"/>
                      <a:round/>
                      <a:headEnd type="none" w="med" len="med"/>
                      <a:tailEnd type="none" w="med" len="med"/>
                    </a:lnL>
                  </a:tcPr>
                </a:tc>
                <a:tc>
                  <a:txBody>
                    <a:bodyPr/>
                    <a:lstStyle/>
                    <a:p>
                      <a:r>
                        <a:rPr lang="en-US" b="1" dirty="0"/>
                        <a:t>0.81</a:t>
                      </a:r>
                    </a:p>
                  </a:txBody>
                  <a:tcPr marL="68580" marR="68580"/>
                </a:tc>
                <a:extLst>
                  <a:ext uri="{0D108BD9-81ED-4DB2-BD59-A6C34878D82A}">
                    <a16:rowId xmlns="" xmlns:a16="http://schemas.microsoft.com/office/drawing/2014/main" val="4082904379"/>
                  </a:ext>
                </a:extLst>
              </a:tr>
              <a:tr h="370840">
                <a:tc>
                  <a:txBody>
                    <a:bodyPr/>
                    <a:lstStyle/>
                    <a:p>
                      <a:r>
                        <a:rPr lang="en-US" dirty="0"/>
                        <a:t>Recall</a:t>
                      </a:r>
                    </a:p>
                  </a:txBody>
                  <a:tcPr marL="68580" marR="68580">
                    <a:lnR w="38100" cap="flat" cmpd="sng" algn="ctr">
                      <a:solidFill>
                        <a:schemeClr val="accent1">
                          <a:lumMod val="75000"/>
                        </a:schemeClr>
                      </a:solidFill>
                      <a:prstDash val="solid"/>
                      <a:round/>
                      <a:headEnd type="none" w="med" len="med"/>
                      <a:tailEnd type="none" w="med" len="med"/>
                    </a:lnR>
                  </a:tcPr>
                </a:tc>
                <a:tc>
                  <a:txBody>
                    <a:bodyPr/>
                    <a:lstStyle/>
                    <a:p>
                      <a:r>
                        <a:rPr lang="en-US" dirty="0"/>
                        <a:t>0.68</a:t>
                      </a:r>
                    </a:p>
                  </a:txBody>
                  <a:tcPr marL="68580" marR="68580">
                    <a:lnL w="38100" cap="flat" cmpd="sng" algn="ctr">
                      <a:solidFill>
                        <a:schemeClr val="accent1">
                          <a:lumMod val="75000"/>
                        </a:schemeClr>
                      </a:solidFill>
                      <a:prstDash val="solid"/>
                      <a:round/>
                      <a:headEnd type="none" w="med" len="med"/>
                      <a:tailEnd type="none" w="med" len="med"/>
                    </a:lnL>
                  </a:tcPr>
                </a:tc>
                <a:tc>
                  <a:txBody>
                    <a:bodyPr/>
                    <a:lstStyle/>
                    <a:p>
                      <a:r>
                        <a:rPr lang="en-US" b="1" dirty="0"/>
                        <a:t>0.73</a:t>
                      </a:r>
                    </a:p>
                  </a:txBody>
                  <a:tcPr marL="68580" marR="68580">
                    <a:lnR w="38100" cap="flat" cmpd="sng" algn="ctr">
                      <a:solidFill>
                        <a:schemeClr val="accent1">
                          <a:lumMod val="75000"/>
                        </a:schemeClr>
                      </a:solidFill>
                      <a:prstDash val="solid"/>
                      <a:round/>
                      <a:headEnd type="none" w="med" len="med"/>
                      <a:tailEnd type="none" w="med" len="med"/>
                    </a:lnR>
                  </a:tcPr>
                </a:tc>
                <a:tc>
                  <a:txBody>
                    <a:bodyPr/>
                    <a:lstStyle/>
                    <a:p>
                      <a:r>
                        <a:rPr lang="en-US" dirty="0"/>
                        <a:t>0.74</a:t>
                      </a:r>
                    </a:p>
                  </a:txBody>
                  <a:tcPr marL="68580" marR="68580">
                    <a:lnL w="38100" cap="flat" cmpd="sng" algn="ctr">
                      <a:solidFill>
                        <a:schemeClr val="accent1">
                          <a:lumMod val="75000"/>
                        </a:schemeClr>
                      </a:solidFill>
                      <a:prstDash val="solid"/>
                      <a:round/>
                      <a:headEnd type="none" w="med" len="med"/>
                      <a:tailEnd type="none" w="med" len="med"/>
                    </a:lnL>
                  </a:tcPr>
                </a:tc>
                <a:tc>
                  <a:txBody>
                    <a:bodyPr/>
                    <a:lstStyle/>
                    <a:p>
                      <a:r>
                        <a:rPr lang="en-US" b="1" dirty="0"/>
                        <a:t>0.76</a:t>
                      </a:r>
                    </a:p>
                  </a:txBody>
                  <a:tcPr marL="68580" marR="68580"/>
                </a:tc>
                <a:extLst>
                  <a:ext uri="{0D108BD9-81ED-4DB2-BD59-A6C34878D82A}">
                    <a16:rowId xmlns="" xmlns:a16="http://schemas.microsoft.com/office/drawing/2014/main" val="3451444464"/>
                  </a:ext>
                </a:extLst>
              </a:tr>
            </a:tbl>
          </a:graphicData>
        </a:graphic>
      </p:graphicFrame>
    </p:spTree>
    <p:extLst>
      <p:ext uri="{BB962C8B-B14F-4D97-AF65-F5344CB8AC3E}">
        <p14:creationId xmlns:p14="http://schemas.microsoft.com/office/powerpoint/2010/main" val="75847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Our End-to-End Argument Mining System</a:t>
            </a:r>
            <a:endParaRPr lang="en-US" dirty="0"/>
          </a:p>
        </p:txBody>
      </p:sp>
      <p:pic>
        <p:nvPicPr>
          <p:cNvPr id="4" name="Content Placeholder 3"/>
          <p:cNvPicPr>
            <a:picLocks noGrp="1" noChangeAspect="1"/>
          </p:cNvPicPr>
          <p:nvPr>
            <p:ph idx="1"/>
          </p:nvPr>
        </p:nvPicPr>
        <p:blipFill>
          <a:blip r:embed="rId2"/>
          <a:stretch>
            <a:fillRect/>
          </a:stretch>
        </p:blipFill>
        <p:spPr>
          <a:xfrm>
            <a:off x="169174" y="2476500"/>
            <a:ext cx="8805651" cy="1809750"/>
          </a:xfrm>
          <a:prstGeom prst="rect">
            <a:avLst/>
          </a:prstGeom>
          <a:noFill/>
        </p:spPr>
      </p:pic>
      <p:sp>
        <p:nvSpPr>
          <p:cNvPr id="5" name="Rounded Rectangle 4"/>
          <p:cNvSpPr/>
          <p:nvPr/>
        </p:nvSpPr>
        <p:spPr>
          <a:xfrm>
            <a:off x="6115050" y="1427163"/>
            <a:ext cx="2962275" cy="4791075"/>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03039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 Sets </a:t>
            </a:r>
            <a:r>
              <a:rPr lang="en-US" dirty="0"/>
              <a:t>for </a:t>
            </a:r>
            <a:r>
              <a:rPr lang="en-US" dirty="0" smtClean="0"/>
              <a:t>Argument Relation Identification</a:t>
            </a:r>
            <a:endParaRPr lang="en-US" dirty="0"/>
          </a:p>
        </p:txBody>
      </p:sp>
      <p:sp>
        <p:nvSpPr>
          <p:cNvPr id="3" name="Content Placeholder 2"/>
          <p:cNvSpPr>
            <a:spLocks noGrp="1"/>
          </p:cNvSpPr>
          <p:nvPr>
            <p:ph idx="1"/>
          </p:nvPr>
        </p:nvSpPr>
        <p:spPr>
          <a:xfrm>
            <a:off x="139466" y="2332037"/>
            <a:ext cx="9004534" cy="4525963"/>
          </a:xfrm>
        </p:spPr>
        <p:txBody>
          <a:bodyPr>
            <a:normAutofit/>
          </a:bodyPr>
          <a:lstStyle/>
          <a:p>
            <a:endParaRPr lang="en-US" sz="1350" dirty="0"/>
          </a:p>
          <a:p>
            <a:endParaRPr lang="en-US" sz="1350" dirty="0"/>
          </a:p>
          <a:p>
            <a:endParaRPr lang="en-US" sz="1350" dirty="0"/>
          </a:p>
          <a:p>
            <a:endParaRPr lang="en-US" sz="1350" dirty="0"/>
          </a:p>
          <a:p>
            <a:endParaRPr lang="en-US" sz="1350" dirty="0"/>
          </a:p>
          <a:p>
            <a:endParaRPr lang="en-US" sz="1350" dirty="0"/>
          </a:p>
          <a:p>
            <a:endParaRPr lang="en-US" sz="1350" b="1" dirty="0"/>
          </a:p>
          <a:p>
            <a:endParaRPr lang="en-US" sz="1350" b="1" dirty="0"/>
          </a:p>
          <a:p>
            <a:r>
              <a:rPr lang="en-US" sz="2000" b="1" dirty="0" smtClean="0"/>
              <a:t>Common</a:t>
            </a:r>
            <a:endParaRPr lang="en-US" sz="2000" dirty="0" smtClean="0"/>
          </a:p>
          <a:p>
            <a:pPr lvl="1"/>
            <a:r>
              <a:rPr lang="en-US" sz="2000" dirty="0" smtClean="0"/>
              <a:t>BASELINE features except word pairs and production rules</a:t>
            </a:r>
          </a:p>
          <a:p>
            <a:r>
              <a:rPr lang="en-US" sz="2000" b="1" dirty="0" smtClean="0">
                <a:solidFill>
                  <a:schemeClr val="bg1"/>
                </a:solidFill>
              </a:rPr>
              <a:t>TOPIC</a:t>
            </a:r>
            <a:r>
              <a:rPr lang="en-US" sz="2000" dirty="0">
                <a:solidFill>
                  <a:schemeClr val="bg1"/>
                </a:solidFill>
              </a:rPr>
              <a:t>, </a:t>
            </a:r>
            <a:r>
              <a:rPr lang="en-US" sz="2000" b="1" dirty="0">
                <a:solidFill>
                  <a:schemeClr val="bg1"/>
                </a:solidFill>
              </a:rPr>
              <a:t>WINDOW</a:t>
            </a:r>
            <a:r>
              <a:rPr lang="en-US" sz="2000" dirty="0">
                <a:solidFill>
                  <a:schemeClr val="bg1"/>
                </a:solidFill>
              </a:rPr>
              <a:t> and </a:t>
            </a:r>
            <a:r>
              <a:rPr lang="en-US" sz="2000" b="1" dirty="0">
                <a:solidFill>
                  <a:schemeClr val="bg1"/>
                </a:solidFill>
              </a:rPr>
              <a:t>COMBINED</a:t>
            </a:r>
          </a:p>
          <a:p>
            <a:pPr lvl="1"/>
            <a:r>
              <a:rPr lang="en-US" sz="2000" dirty="0">
                <a:solidFill>
                  <a:schemeClr val="bg1"/>
                </a:solidFill>
              </a:rPr>
              <a:t>To evaluate </a:t>
            </a:r>
            <a:r>
              <a:rPr lang="en-US" sz="2000" dirty="0" smtClean="0">
                <a:solidFill>
                  <a:schemeClr val="bg1"/>
                </a:solidFill>
              </a:rPr>
              <a:t>local contextual </a:t>
            </a:r>
            <a:r>
              <a:rPr lang="en-US" sz="2000" dirty="0">
                <a:solidFill>
                  <a:schemeClr val="bg1"/>
                </a:solidFill>
              </a:rPr>
              <a:t>features in isolation and </a:t>
            </a:r>
            <a:r>
              <a:rPr lang="en-US" sz="2000" dirty="0" smtClean="0">
                <a:solidFill>
                  <a:schemeClr val="bg1"/>
                </a:solidFill>
              </a:rPr>
              <a:t>combined</a:t>
            </a:r>
            <a:endParaRPr lang="en-US" sz="2000" dirty="0">
              <a:solidFill>
                <a:schemeClr val="bg1"/>
              </a:solidFill>
            </a:endParaRPr>
          </a:p>
          <a:p>
            <a:r>
              <a:rPr lang="en-US" sz="2000" b="1" dirty="0">
                <a:solidFill>
                  <a:schemeClr val="bg1"/>
                </a:solidFill>
              </a:rPr>
              <a:t>FULL </a:t>
            </a:r>
            <a:r>
              <a:rPr lang="en-US" sz="2000" dirty="0" smtClean="0">
                <a:solidFill>
                  <a:schemeClr val="bg1"/>
                </a:solidFill>
              </a:rPr>
              <a:t>takes </a:t>
            </a:r>
            <a:r>
              <a:rPr lang="en-US" sz="2000" dirty="0">
                <a:solidFill>
                  <a:schemeClr val="bg1"/>
                </a:solidFill>
              </a:rPr>
              <a:t>all features </a:t>
            </a:r>
            <a:r>
              <a:rPr lang="en-US" sz="2000" dirty="0" smtClean="0">
                <a:solidFill>
                  <a:schemeClr val="bg1"/>
                </a:solidFill>
              </a:rPr>
              <a:t>together</a:t>
            </a:r>
          </a:p>
          <a:p>
            <a:endParaRPr lang="en-US" sz="2000" dirty="0"/>
          </a:p>
        </p:txBody>
      </p:sp>
      <p:sp>
        <p:nvSpPr>
          <p:cNvPr id="5" name="Slide Number Placeholder 4"/>
          <p:cNvSpPr>
            <a:spLocks noGrp="1"/>
          </p:cNvSpPr>
          <p:nvPr>
            <p:ph type="sldNum" sz="quarter" idx="12"/>
          </p:nvPr>
        </p:nvSpPr>
        <p:spPr/>
        <p:txBody>
          <a:bodyPr/>
          <a:lstStyle/>
          <a:p>
            <a:fld id="{1FAB230D-8D7E-447F-9006-147D65281BD6}" type="slidenum">
              <a:rPr lang="en-US" smtClean="0"/>
              <a:pPr/>
              <a:t>58</a:t>
            </a:fld>
            <a:endParaRPr lang="en-US"/>
          </a:p>
        </p:txBody>
      </p:sp>
      <p:sp>
        <p:nvSpPr>
          <p:cNvPr id="49" name="Rectangle 48"/>
          <p:cNvSpPr/>
          <p:nvPr/>
        </p:nvSpPr>
        <p:spPr>
          <a:xfrm>
            <a:off x="139466" y="2358370"/>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BASELINE</a:t>
            </a:r>
          </a:p>
        </p:txBody>
      </p:sp>
      <p:sp>
        <p:nvSpPr>
          <p:cNvPr id="50" name="Rectangle 49"/>
          <p:cNvSpPr/>
          <p:nvPr/>
        </p:nvSpPr>
        <p:spPr>
          <a:xfrm>
            <a:off x="139467" y="2565352"/>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51" name="Rectangle 50"/>
          <p:cNvSpPr/>
          <p:nvPr/>
        </p:nvSpPr>
        <p:spPr>
          <a:xfrm>
            <a:off x="139466" y="2895524"/>
            <a:ext cx="1769435" cy="507455"/>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Word pairs + Production rules</a:t>
            </a:r>
          </a:p>
        </p:txBody>
      </p:sp>
      <p:sp>
        <p:nvSpPr>
          <p:cNvPr id="52" name="Rectangle 51"/>
          <p:cNvSpPr/>
          <p:nvPr/>
        </p:nvSpPr>
        <p:spPr>
          <a:xfrm>
            <a:off x="2494009" y="1866208"/>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TOPIC</a:t>
            </a:r>
          </a:p>
        </p:txBody>
      </p:sp>
      <p:sp>
        <p:nvSpPr>
          <p:cNvPr id="53" name="Rectangle 52"/>
          <p:cNvSpPr/>
          <p:nvPr/>
        </p:nvSpPr>
        <p:spPr>
          <a:xfrm>
            <a:off x="2494010" y="2067396"/>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54" name="Rectangle 53"/>
          <p:cNvSpPr/>
          <p:nvPr/>
        </p:nvSpPr>
        <p:spPr>
          <a:xfrm>
            <a:off x="4848563" y="2894380"/>
            <a:ext cx="1769435" cy="508600"/>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050" b="1" dirty="0">
                <a:solidFill>
                  <a:schemeClr val="tx1"/>
                </a:solidFill>
              </a:rPr>
              <a:t>Topic context features +</a:t>
            </a:r>
          </a:p>
          <a:p>
            <a:pPr algn="ctr">
              <a:lnSpc>
                <a:spcPct val="120000"/>
              </a:lnSpc>
            </a:pPr>
            <a:r>
              <a:rPr lang="en-US" sz="1050" b="1" dirty="0">
                <a:solidFill>
                  <a:schemeClr val="tx1"/>
                </a:solidFill>
              </a:rPr>
              <a:t>Window context features</a:t>
            </a:r>
          </a:p>
        </p:txBody>
      </p:sp>
      <p:sp>
        <p:nvSpPr>
          <p:cNvPr id="55" name="Rectangle 54"/>
          <p:cNvSpPr/>
          <p:nvPr/>
        </p:nvSpPr>
        <p:spPr>
          <a:xfrm>
            <a:off x="2494009" y="3045809"/>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WINDOW</a:t>
            </a:r>
          </a:p>
        </p:txBody>
      </p:sp>
      <p:sp>
        <p:nvSpPr>
          <p:cNvPr id="56" name="Rectangle 55"/>
          <p:cNvSpPr/>
          <p:nvPr/>
        </p:nvSpPr>
        <p:spPr>
          <a:xfrm>
            <a:off x="2494008" y="3250314"/>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57" name="Rectangle 56"/>
          <p:cNvSpPr/>
          <p:nvPr/>
        </p:nvSpPr>
        <p:spPr>
          <a:xfrm>
            <a:off x="2494009" y="3579511"/>
            <a:ext cx="1769435" cy="358280"/>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Window context features</a:t>
            </a:r>
          </a:p>
        </p:txBody>
      </p:sp>
      <p:sp>
        <p:nvSpPr>
          <p:cNvPr id="58" name="Rectangle 57"/>
          <p:cNvSpPr/>
          <p:nvPr/>
        </p:nvSpPr>
        <p:spPr>
          <a:xfrm>
            <a:off x="4848563" y="2359641"/>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COMBINED</a:t>
            </a:r>
          </a:p>
        </p:txBody>
      </p:sp>
      <p:sp>
        <p:nvSpPr>
          <p:cNvPr id="59" name="Rectangle 58"/>
          <p:cNvSpPr/>
          <p:nvPr/>
        </p:nvSpPr>
        <p:spPr>
          <a:xfrm>
            <a:off x="4848566" y="2564207"/>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63" name="Rectangle 62"/>
          <p:cNvSpPr/>
          <p:nvPr/>
        </p:nvSpPr>
        <p:spPr>
          <a:xfrm>
            <a:off x="2494010" y="2397569"/>
            <a:ext cx="1769435" cy="358280"/>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Topic context features</a:t>
            </a:r>
          </a:p>
        </p:txBody>
      </p:sp>
      <p:cxnSp>
        <p:nvCxnSpPr>
          <p:cNvPr id="64" name="Straight Arrow Connector 63"/>
          <p:cNvCxnSpPr>
            <a:cxnSpLocks/>
            <a:stCxn id="51" idx="3"/>
            <a:endCxn id="63" idx="1"/>
          </p:cNvCxnSpPr>
          <p:nvPr/>
        </p:nvCxnSpPr>
        <p:spPr>
          <a:xfrm flipV="1">
            <a:off x="1908901" y="2576709"/>
            <a:ext cx="585109" cy="572543"/>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a:stCxn id="51" idx="3"/>
            <a:endCxn id="57" idx="1"/>
          </p:cNvCxnSpPr>
          <p:nvPr/>
        </p:nvCxnSpPr>
        <p:spPr>
          <a:xfrm>
            <a:off x="1908901" y="3149252"/>
            <a:ext cx="585108" cy="60940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a:stCxn id="63" idx="3"/>
            <a:endCxn id="54" idx="1"/>
          </p:cNvCxnSpPr>
          <p:nvPr/>
        </p:nvCxnSpPr>
        <p:spPr>
          <a:xfrm>
            <a:off x="4263445" y="2576709"/>
            <a:ext cx="585118" cy="571971"/>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cxnSpLocks/>
            <a:stCxn id="57" idx="3"/>
            <a:endCxn id="54" idx="1"/>
          </p:cNvCxnSpPr>
          <p:nvPr/>
        </p:nvCxnSpPr>
        <p:spPr>
          <a:xfrm flipV="1">
            <a:off x="4263444" y="3148681"/>
            <a:ext cx="585119" cy="609971"/>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112587" y="1969079"/>
            <a:ext cx="1796317" cy="178957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034565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 Sets </a:t>
            </a:r>
            <a:r>
              <a:rPr lang="en-US" dirty="0"/>
              <a:t>for </a:t>
            </a:r>
            <a:r>
              <a:rPr lang="en-US" dirty="0" smtClean="0"/>
              <a:t>Argument Relation Identification</a:t>
            </a:r>
            <a:endParaRPr lang="en-US" dirty="0"/>
          </a:p>
        </p:txBody>
      </p:sp>
      <p:sp>
        <p:nvSpPr>
          <p:cNvPr id="3" name="Content Placeholder 2"/>
          <p:cNvSpPr>
            <a:spLocks noGrp="1"/>
          </p:cNvSpPr>
          <p:nvPr>
            <p:ph idx="1"/>
          </p:nvPr>
        </p:nvSpPr>
        <p:spPr>
          <a:xfrm>
            <a:off x="139466" y="2332037"/>
            <a:ext cx="9004534" cy="4525963"/>
          </a:xfrm>
        </p:spPr>
        <p:txBody>
          <a:bodyPr>
            <a:normAutofit/>
          </a:bodyPr>
          <a:lstStyle/>
          <a:p>
            <a:endParaRPr lang="en-US" sz="1350" dirty="0"/>
          </a:p>
          <a:p>
            <a:endParaRPr lang="en-US" sz="1350" dirty="0"/>
          </a:p>
          <a:p>
            <a:endParaRPr lang="en-US" sz="1350" dirty="0"/>
          </a:p>
          <a:p>
            <a:endParaRPr lang="en-US" sz="1350" dirty="0"/>
          </a:p>
          <a:p>
            <a:endParaRPr lang="en-US" sz="1350" dirty="0"/>
          </a:p>
          <a:p>
            <a:endParaRPr lang="en-US" sz="1350" dirty="0"/>
          </a:p>
          <a:p>
            <a:endParaRPr lang="en-US" sz="1350" b="1" dirty="0"/>
          </a:p>
          <a:p>
            <a:endParaRPr lang="en-US" sz="1350" b="1" dirty="0"/>
          </a:p>
          <a:p>
            <a:r>
              <a:rPr lang="en-US" sz="2000" b="1" dirty="0" smtClean="0"/>
              <a:t>Common</a:t>
            </a:r>
            <a:endParaRPr lang="en-US" sz="2000" dirty="0" smtClean="0"/>
          </a:p>
          <a:p>
            <a:pPr lvl="1"/>
            <a:r>
              <a:rPr lang="en-US" sz="2000" dirty="0" smtClean="0"/>
              <a:t>BASELINE features except word pairs and production rules</a:t>
            </a:r>
          </a:p>
          <a:p>
            <a:r>
              <a:rPr lang="en-US" sz="2000" b="1" dirty="0" smtClean="0"/>
              <a:t>TOPIC</a:t>
            </a:r>
            <a:r>
              <a:rPr lang="en-US" sz="2000" dirty="0"/>
              <a:t>, </a:t>
            </a:r>
            <a:r>
              <a:rPr lang="en-US" sz="2000" b="1" dirty="0"/>
              <a:t>WINDOW</a:t>
            </a:r>
            <a:r>
              <a:rPr lang="en-US" sz="2000" dirty="0"/>
              <a:t> and </a:t>
            </a:r>
            <a:r>
              <a:rPr lang="en-US" sz="2000" b="1" dirty="0"/>
              <a:t>COMBINED</a:t>
            </a:r>
          </a:p>
          <a:p>
            <a:pPr lvl="1"/>
            <a:r>
              <a:rPr lang="en-US" sz="2000" dirty="0"/>
              <a:t>To evaluate </a:t>
            </a:r>
            <a:r>
              <a:rPr lang="en-US" sz="2000" dirty="0" smtClean="0"/>
              <a:t>local contextual </a:t>
            </a:r>
            <a:r>
              <a:rPr lang="en-US" sz="2000" dirty="0"/>
              <a:t>features in isolation and </a:t>
            </a:r>
            <a:r>
              <a:rPr lang="en-US" sz="2000" dirty="0" smtClean="0"/>
              <a:t>combined</a:t>
            </a:r>
            <a:endParaRPr lang="en-US" sz="2000" dirty="0"/>
          </a:p>
          <a:p>
            <a:r>
              <a:rPr lang="en-US" sz="2000" b="1" dirty="0">
                <a:solidFill>
                  <a:schemeClr val="bg1"/>
                </a:solidFill>
              </a:rPr>
              <a:t>FULL </a:t>
            </a:r>
            <a:r>
              <a:rPr lang="en-US" sz="2000" dirty="0" smtClean="0">
                <a:solidFill>
                  <a:schemeClr val="bg1"/>
                </a:solidFill>
              </a:rPr>
              <a:t>takes </a:t>
            </a:r>
            <a:r>
              <a:rPr lang="en-US" sz="2000" dirty="0">
                <a:solidFill>
                  <a:schemeClr val="bg1"/>
                </a:solidFill>
              </a:rPr>
              <a:t>all features </a:t>
            </a:r>
            <a:r>
              <a:rPr lang="en-US" sz="2000" dirty="0" smtClean="0">
                <a:solidFill>
                  <a:schemeClr val="bg1"/>
                </a:solidFill>
              </a:rPr>
              <a:t>together</a:t>
            </a:r>
          </a:p>
          <a:p>
            <a:endParaRPr lang="en-US" sz="2000" dirty="0"/>
          </a:p>
        </p:txBody>
      </p:sp>
      <p:sp>
        <p:nvSpPr>
          <p:cNvPr id="5" name="Slide Number Placeholder 4"/>
          <p:cNvSpPr>
            <a:spLocks noGrp="1"/>
          </p:cNvSpPr>
          <p:nvPr>
            <p:ph type="sldNum" sz="quarter" idx="12"/>
          </p:nvPr>
        </p:nvSpPr>
        <p:spPr/>
        <p:txBody>
          <a:bodyPr/>
          <a:lstStyle/>
          <a:p>
            <a:fld id="{1FAB230D-8D7E-447F-9006-147D65281BD6}" type="slidenum">
              <a:rPr lang="en-US" smtClean="0"/>
              <a:pPr/>
              <a:t>59</a:t>
            </a:fld>
            <a:endParaRPr lang="en-US"/>
          </a:p>
        </p:txBody>
      </p:sp>
      <p:sp>
        <p:nvSpPr>
          <p:cNvPr id="49" name="Rectangle 48"/>
          <p:cNvSpPr/>
          <p:nvPr/>
        </p:nvSpPr>
        <p:spPr>
          <a:xfrm>
            <a:off x="139466" y="2358370"/>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BASELINE</a:t>
            </a:r>
          </a:p>
        </p:txBody>
      </p:sp>
      <p:sp>
        <p:nvSpPr>
          <p:cNvPr id="50" name="Rectangle 49"/>
          <p:cNvSpPr/>
          <p:nvPr/>
        </p:nvSpPr>
        <p:spPr>
          <a:xfrm>
            <a:off x="139467" y="2565352"/>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51" name="Rectangle 50"/>
          <p:cNvSpPr/>
          <p:nvPr/>
        </p:nvSpPr>
        <p:spPr>
          <a:xfrm>
            <a:off x="139466" y="2895524"/>
            <a:ext cx="1769435" cy="507455"/>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Word pairs + Production rules</a:t>
            </a:r>
          </a:p>
        </p:txBody>
      </p:sp>
      <p:sp>
        <p:nvSpPr>
          <p:cNvPr id="52" name="Rectangle 51"/>
          <p:cNvSpPr/>
          <p:nvPr/>
        </p:nvSpPr>
        <p:spPr>
          <a:xfrm>
            <a:off x="2494009" y="1866208"/>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TOPIC</a:t>
            </a:r>
          </a:p>
        </p:txBody>
      </p:sp>
      <p:sp>
        <p:nvSpPr>
          <p:cNvPr id="53" name="Rectangle 52"/>
          <p:cNvSpPr/>
          <p:nvPr/>
        </p:nvSpPr>
        <p:spPr>
          <a:xfrm>
            <a:off x="2494010" y="2067396"/>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54" name="Rectangle 53"/>
          <p:cNvSpPr/>
          <p:nvPr/>
        </p:nvSpPr>
        <p:spPr>
          <a:xfrm>
            <a:off x="4848563" y="2894380"/>
            <a:ext cx="1769435" cy="508600"/>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050" b="1" dirty="0">
                <a:solidFill>
                  <a:schemeClr val="tx1"/>
                </a:solidFill>
              </a:rPr>
              <a:t>Topic context features +</a:t>
            </a:r>
          </a:p>
          <a:p>
            <a:pPr algn="ctr">
              <a:lnSpc>
                <a:spcPct val="120000"/>
              </a:lnSpc>
            </a:pPr>
            <a:r>
              <a:rPr lang="en-US" sz="1050" b="1" dirty="0">
                <a:solidFill>
                  <a:schemeClr val="tx1"/>
                </a:solidFill>
              </a:rPr>
              <a:t>Window context features</a:t>
            </a:r>
          </a:p>
        </p:txBody>
      </p:sp>
      <p:sp>
        <p:nvSpPr>
          <p:cNvPr id="55" name="Rectangle 54"/>
          <p:cNvSpPr/>
          <p:nvPr/>
        </p:nvSpPr>
        <p:spPr>
          <a:xfrm>
            <a:off x="2494009" y="3045809"/>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WINDOW</a:t>
            </a:r>
          </a:p>
        </p:txBody>
      </p:sp>
      <p:sp>
        <p:nvSpPr>
          <p:cNvPr id="56" name="Rectangle 55"/>
          <p:cNvSpPr/>
          <p:nvPr/>
        </p:nvSpPr>
        <p:spPr>
          <a:xfrm>
            <a:off x="2494008" y="3250314"/>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57" name="Rectangle 56"/>
          <p:cNvSpPr/>
          <p:nvPr/>
        </p:nvSpPr>
        <p:spPr>
          <a:xfrm>
            <a:off x="2494009" y="3579511"/>
            <a:ext cx="1769435" cy="358280"/>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Window context features</a:t>
            </a:r>
          </a:p>
        </p:txBody>
      </p:sp>
      <p:sp>
        <p:nvSpPr>
          <p:cNvPr id="58" name="Rectangle 57"/>
          <p:cNvSpPr/>
          <p:nvPr/>
        </p:nvSpPr>
        <p:spPr>
          <a:xfrm>
            <a:off x="4848563" y="2359641"/>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COMBINED</a:t>
            </a:r>
          </a:p>
        </p:txBody>
      </p:sp>
      <p:sp>
        <p:nvSpPr>
          <p:cNvPr id="59" name="Rectangle 58"/>
          <p:cNvSpPr/>
          <p:nvPr/>
        </p:nvSpPr>
        <p:spPr>
          <a:xfrm>
            <a:off x="4848566" y="2564207"/>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63" name="Rectangle 62"/>
          <p:cNvSpPr/>
          <p:nvPr/>
        </p:nvSpPr>
        <p:spPr>
          <a:xfrm>
            <a:off x="2494010" y="2397569"/>
            <a:ext cx="1769435" cy="358280"/>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Topic context features</a:t>
            </a:r>
          </a:p>
        </p:txBody>
      </p:sp>
      <p:cxnSp>
        <p:nvCxnSpPr>
          <p:cNvPr id="64" name="Straight Arrow Connector 63"/>
          <p:cNvCxnSpPr>
            <a:cxnSpLocks/>
            <a:stCxn id="51" idx="3"/>
            <a:endCxn id="63" idx="1"/>
          </p:cNvCxnSpPr>
          <p:nvPr/>
        </p:nvCxnSpPr>
        <p:spPr>
          <a:xfrm flipV="1">
            <a:off x="1908901" y="2576709"/>
            <a:ext cx="585109" cy="572543"/>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a:stCxn id="51" idx="3"/>
            <a:endCxn id="57" idx="1"/>
          </p:cNvCxnSpPr>
          <p:nvPr/>
        </p:nvCxnSpPr>
        <p:spPr>
          <a:xfrm>
            <a:off x="1908901" y="3149252"/>
            <a:ext cx="585108" cy="60940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a:stCxn id="63" idx="3"/>
            <a:endCxn id="54" idx="1"/>
          </p:cNvCxnSpPr>
          <p:nvPr/>
        </p:nvCxnSpPr>
        <p:spPr>
          <a:xfrm>
            <a:off x="4263445" y="2576709"/>
            <a:ext cx="585118" cy="571971"/>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cxnSpLocks/>
            <a:stCxn id="57" idx="3"/>
            <a:endCxn id="54" idx="1"/>
          </p:cNvCxnSpPr>
          <p:nvPr/>
        </p:nvCxnSpPr>
        <p:spPr>
          <a:xfrm flipV="1">
            <a:off x="4263444" y="3148681"/>
            <a:ext cx="585119" cy="609971"/>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2114549" y="1674736"/>
            <a:ext cx="4791075" cy="269347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4526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Processing in </a:t>
            </a:r>
            <a:r>
              <a:rPr lang="en-US" sz="3200" b="1" i="0" dirty="0"/>
              <a:t>Education</a:t>
            </a:r>
          </a:p>
        </p:txBody>
      </p:sp>
      <p:sp>
        <p:nvSpPr>
          <p:cNvPr id="4101" name="Text Box 5"/>
          <p:cNvSpPr txBox="1">
            <a:spLocks noChangeArrowheads="1"/>
          </p:cNvSpPr>
          <p:nvPr/>
        </p:nvSpPr>
        <p:spPr bwMode="auto">
          <a:xfrm>
            <a:off x="2664853" y="2590800"/>
            <a:ext cx="4187365"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Using Language</a:t>
            </a:r>
            <a:r>
              <a:rPr lang="en-US" i="0" dirty="0"/>
              <a:t>  </a:t>
            </a:r>
          </a:p>
          <a:p>
            <a:pPr algn="ctr"/>
            <a:r>
              <a:rPr lang="en-US" i="0" dirty="0" smtClean="0"/>
              <a:t>(e.g., teaching in the disciplines)</a:t>
            </a:r>
            <a:endParaRPr lang="en-US" i="0" dirty="0"/>
          </a:p>
        </p:txBody>
      </p:sp>
      <p:sp>
        <p:nvSpPr>
          <p:cNvPr id="4105" name="Text Box 9"/>
          <p:cNvSpPr txBox="1">
            <a:spLocks noChangeArrowheads="1"/>
          </p:cNvSpPr>
          <p:nvPr/>
        </p:nvSpPr>
        <p:spPr bwMode="auto">
          <a:xfrm>
            <a:off x="7746692" y="2555875"/>
            <a:ext cx="18466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endParaRPr lang="en-US" sz="2800" i="0" dirty="0"/>
          </a:p>
        </p:txBody>
      </p:sp>
      <p:sp>
        <p:nvSpPr>
          <p:cNvPr id="4106" name="Text Box 10"/>
          <p:cNvSpPr txBox="1">
            <a:spLocks noChangeArrowheads="1"/>
          </p:cNvSpPr>
          <p:nvPr/>
        </p:nvSpPr>
        <p:spPr bwMode="auto">
          <a:xfrm>
            <a:off x="2041451" y="3759756"/>
            <a:ext cx="545450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b="1" dirty="0" smtClean="0">
                <a:solidFill>
                  <a:srgbClr val="FF0000"/>
                </a:solidFill>
              </a:rPr>
              <a:t>Classroom Discussion Dashboard</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 name="Rectangle 25"/>
          <p:cNvSpPr/>
          <p:nvPr/>
        </p:nvSpPr>
        <p:spPr>
          <a:xfrm>
            <a:off x="6553257" y="4045802"/>
            <a:ext cx="2458981" cy="400110"/>
          </a:xfrm>
          <a:prstGeom prst="rect">
            <a:avLst/>
          </a:prstGeom>
        </p:spPr>
        <p:txBody>
          <a:bodyPr wrap="square">
            <a:spAutoFit/>
          </a:bodyPr>
          <a:lstStyle/>
          <a:p>
            <a:pPr algn="ctr"/>
            <a:endParaRPr lang="en-US" sz="2000" b="1" i="1" dirty="0">
              <a:latin typeface="Times New Roman" pitchFamily="18" charset="0"/>
              <a:cs typeface="Times New Roman" pitchFamily="18" charset="0"/>
            </a:endParaRPr>
          </a:p>
        </p:txBody>
      </p:sp>
      <p:sp>
        <p:nvSpPr>
          <p:cNvPr id="3" name="Rectangle 2"/>
          <p:cNvSpPr/>
          <p:nvPr/>
        </p:nvSpPr>
        <p:spPr>
          <a:xfrm>
            <a:off x="6514785" y="5184575"/>
            <a:ext cx="2616753" cy="400110"/>
          </a:xfrm>
          <a:prstGeom prst="rect">
            <a:avLst/>
          </a:prstGeom>
        </p:spPr>
        <p:txBody>
          <a:bodyPr wrap="square">
            <a:spAutoFit/>
          </a:bodyPr>
          <a:lstStyle/>
          <a:p>
            <a:pPr algn="ctr"/>
            <a:endParaRPr lang="en-US" sz="2000" b="1" i="1" dirty="0"/>
          </a:p>
        </p:txBody>
      </p:sp>
      <p:graphicFrame>
        <p:nvGraphicFramePr>
          <p:cNvPr id="2" name="Table 1"/>
          <p:cNvGraphicFramePr>
            <a:graphicFrameLocks noGrp="1"/>
          </p:cNvGraphicFramePr>
          <p:nvPr>
            <p:extLst>
              <p:ext uri="{D42A27DB-BD31-4B8C-83A1-F6EECF244321}">
                <p14:modId xmlns:p14="http://schemas.microsoft.com/office/powerpoint/2010/main" val="2401983085"/>
              </p:ext>
            </p:extLst>
          </p:nvPr>
        </p:nvGraphicFramePr>
        <p:xfrm>
          <a:off x="121919" y="4245857"/>
          <a:ext cx="8890319" cy="2412525"/>
        </p:xfrm>
        <a:graphic>
          <a:graphicData uri="http://schemas.openxmlformats.org/drawingml/2006/table">
            <a:tbl>
              <a:tblPr firstRow="1" bandRow="1"/>
              <a:tblGrid>
                <a:gridCol w="533065"/>
                <a:gridCol w="6712467"/>
                <a:gridCol w="1644787"/>
              </a:tblGrid>
              <a:tr h="261973">
                <a:tc>
                  <a:txBody>
                    <a:bodyPr/>
                    <a:lstStyle>
                      <a:lvl1pPr marL="0" algn="l" defTabSz="457200" rtl="0" eaLnBrk="1" latinLnBrk="0" hangingPunct="1">
                        <a:defRPr sz="1800" b="1" kern="1200">
                          <a:solidFill>
                            <a:schemeClr val="lt1"/>
                          </a:solidFill>
                          <a:latin typeface="Georgia"/>
                          <a:ea typeface="ＭＳ Ｐゴシック"/>
                          <a:cs typeface="ＭＳ Ｐゴシック"/>
                        </a:defRPr>
                      </a:lvl1pPr>
                      <a:lvl2pPr marL="457200" algn="l" defTabSz="457200" rtl="0" eaLnBrk="1" latinLnBrk="0" hangingPunct="1">
                        <a:defRPr sz="1800" b="1" kern="1200">
                          <a:solidFill>
                            <a:schemeClr val="lt1"/>
                          </a:solidFill>
                          <a:latin typeface="Georgia"/>
                          <a:ea typeface="ＭＳ Ｐゴシック"/>
                          <a:cs typeface="ＭＳ Ｐゴシック"/>
                        </a:defRPr>
                      </a:lvl2pPr>
                      <a:lvl3pPr marL="914400" algn="l" defTabSz="457200" rtl="0" eaLnBrk="1" latinLnBrk="0" hangingPunct="1">
                        <a:defRPr sz="1800" b="1" kern="1200">
                          <a:solidFill>
                            <a:schemeClr val="lt1"/>
                          </a:solidFill>
                          <a:latin typeface="Georgia"/>
                          <a:ea typeface="ＭＳ Ｐゴシック"/>
                          <a:cs typeface="ＭＳ Ｐゴシック"/>
                        </a:defRPr>
                      </a:lvl3pPr>
                      <a:lvl4pPr marL="1371600" algn="l" defTabSz="457200" rtl="0" eaLnBrk="1" latinLnBrk="0" hangingPunct="1">
                        <a:defRPr sz="1800" b="1" kern="1200">
                          <a:solidFill>
                            <a:schemeClr val="lt1"/>
                          </a:solidFill>
                          <a:latin typeface="Georgia"/>
                          <a:ea typeface="ＭＳ Ｐゴシック"/>
                          <a:cs typeface="ＭＳ Ｐゴシック"/>
                        </a:defRPr>
                      </a:lvl4pPr>
                      <a:lvl5pPr marL="1828800" algn="l" defTabSz="457200" rtl="0" eaLnBrk="1" latinLnBrk="0" hangingPunct="1">
                        <a:defRPr sz="1800" b="1" kern="1200">
                          <a:solidFill>
                            <a:schemeClr val="lt1"/>
                          </a:solidFill>
                          <a:latin typeface="Georgia"/>
                          <a:ea typeface="ＭＳ Ｐゴシック"/>
                          <a:cs typeface="ＭＳ Ｐゴシック"/>
                        </a:defRPr>
                      </a:lvl5pPr>
                      <a:lvl6pPr marL="2286000" algn="l" defTabSz="457200" rtl="0" eaLnBrk="1" latinLnBrk="0" hangingPunct="1">
                        <a:defRPr sz="1800" b="1" kern="1200">
                          <a:solidFill>
                            <a:schemeClr val="lt1"/>
                          </a:solidFill>
                          <a:latin typeface="Georgia"/>
                          <a:ea typeface="ＭＳ Ｐゴシック"/>
                          <a:cs typeface="ＭＳ Ｐゴシック"/>
                        </a:defRPr>
                      </a:lvl6pPr>
                      <a:lvl7pPr marL="2743200" algn="l" defTabSz="457200" rtl="0" eaLnBrk="1" latinLnBrk="0" hangingPunct="1">
                        <a:defRPr sz="1800" b="1" kern="1200">
                          <a:solidFill>
                            <a:schemeClr val="lt1"/>
                          </a:solidFill>
                          <a:latin typeface="Georgia"/>
                          <a:ea typeface="ＭＳ Ｐゴシック"/>
                          <a:cs typeface="ＭＳ Ｐゴシック"/>
                        </a:defRPr>
                      </a:lvl7pPr>
                      <a:lvl8pPr marL="3200400" algn="l" defTabSz="457200" rtl="0" eaLnBrk="1" latinLnBrk="0" hangingPunct="1">
                        <a:defRPr sz="1800" b="1" kern="1200">
                          <a:solidFill>
                            <a:schemeClr val="lt1"/>
                          </a:solidFill>
                          <a:latin typeface="Georgia"/>
                          <a:ea typeface="ＭＳ Ｐゴシック"/>
                          <a:cs typeface="ＭＳ Ｐゴシック"/>
                        </a:defRPr>
                      </a:lvl8pPr>
                      <a:lvl9pPr marL="3657600" algn="l" defTabSz="457200" rtl="0" eaLnBrk="1" latinLnBrk="0" hangingPunct="1">
                        <a:defRPr sz="1800" b="1" kern="1200">
                          <a:solidFill>
                            <a:schemeClr val="lt1"/>
                          </a:solidFill>
                          <a:latin typeface="Georgia"/>
                          <a:ea typeface="ＭＳ Ｐゴシック"/>
                          <a:cs typeface="ＭＳ Ｐゴシック"/>
                        </a:defRPr>
                      </a:lvl9pPr>
                    </a:lstStyle>
                    <a:p>
                      <a:endParaRPr lang="en-US" sz="1800" dirty="0">
                        <a:solidFill>
                          <a:schemeClr val="tx1"/>
                        </a:solidFill>
                      </a:endParaRPr>
                    </a:p>
                  </a:txBody>
                  <a:tcPr marT="45687" marB="4568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457200" rtl="0" eaLnBrk="1" latinLnBrk="0" hangingPunct="1">
                        <a:defRPr sz="1800" b="1" kern="1200">
                          <a:solidFill>
                            <a:schemeClr val="lt1"/>
                          </a:solidFill>
                          <a:latin typeface="Georgia"/>
                          <a:ea typeface="ＭＳ Ｐゴシック"/>
                          <a:cs typeface="ＭＳ Ｐゴシック"/>
                        </a:defRPr>
                      </a:lvl1pPr>
                      <a:lvl2pPr marL="457200" algn="l" defTabSz="457200" rtl="0" eaLnBrk="1" latinLnBrk="0" hangingPunct="1">
                        <a:defRPr sz="1800" b="1" kern="1200">
                          <a:solidFill>
                            <a:schemeClr val="lt1"/>
                          </a:solidFill>
                          <a:latin typeface="Georgia"/>
                          <a:ea typeface="ＭＳ Ｐゴシック"/>
                          <a:cs typeface="ＭＳ Ｐゴシック"/>
                        </a:defRPr>
                      </a:lvl2pPr>
                      <a:lvl3pPr marL="914400" algn="l" defTabSz="457200" rtl="0" eaLnBrk="1" latinLnBrk="0" hangingPunct="1">
                        <a:defRPr sz="1800" b="1" kern="1200">
                          <a:solidFill>
                            <a:schemeClr val="lt1"/>
                          </a:solidFill>
                          <a:latin typeface="Georgia"/>
                          <a:ea typeface="ＭＳ Ｐゴシック"/>
                          <a:cs typeface="ＭＳ Ｐゴシック"/>
                        </a:defRPr>
                      </a:lvl3pPr>
                      <a:lvl4pPr marL="1371600" algn="l" defTabSz="457200" rtl="0" eaLnBrk="1" latinLnBrk="0" hangingPunct="1">
                        <a:defRPr sz="1800" b="1" kern="1200">
                          <a:solidFill>
                            <a:schemeClr val="lt1"/>
                          </a:solidFill>
                          <a:latin typeface="Georgia"/>
                          <a:ea typeface="ＭＳ Ｐゴシック"/>
                          <a:cs typeface="ＭＳ Ｐゴシック"/>
                        </a:defRPr>
                      </a:lvl4pPr>
                      <a:lvl5pPr marL="1828800" algn="l" defTabSz="457200" rtl="0" eaLnBrk="1" latinLnBrk="0" hangingPunct="1">
                        <a:defRPr sz="1800" b="1" kern="1200">
                          <a:solidFill>
                            <a:schemeClr val="lt1"/>
                          </a:solidFill>
                          <a:latin typeface="Georgia"/>
                          <a:ea typeface="ＭＳ Ｐゴシック"/>
                          <a:cs typeface="ＭＳ Ｐゴシック"/>
                        </a:defRPr>
                      </a:lvl5pPr>
                      <a:lvl6pPr marL="2286000" algn="l" defTabSz="457200" rtl="0" eaLnBrk="1" latinLnBrk="0" hangingPunct="1">
                        <a:defRPr sz="1800" b="1" kern="1200">
                          <a:solidFill>
                            <a:schemeClr val="lt1"/>
                          </a:solidFill>
                          <a:latin typeface="Georgia"/>
                          <a:ea typeface="ＭＳ Ｐゴシック"/>
                          <a:cs typeface="ＭＳ Ｐゴシック"/>
                        </a:defRPr>
                      </a:lvl6pPr>
                      <a:lvl7pPr marL="2743200" algn="l" defTabSz="457200" rtl="0" eaLnBrk="1" latinLnBrk="0" hangingPunct="1">
                        <a:defRPr sz="1800" b="1" kern="1200">
                          <a:solidFill>
                            <a:schemeClr val="lt1"/>
                          </a:solidFill>
                          <a:latin typeface="Georgia"/>
                          <a:ea typeface="ＭＳ Ｐゴシック"/>
                          <a:cs typeface="ＭＳ Ｐゴシック"/>
                        </a:defRPr>
                      </a:lvl7pPr>
                      <a:lvl8pPr marL="3200400" algn="l" defTabSz="457200" rtl="0" eaLnBrk="1" latinLnBrk="0" hangingPunct="1">
                        <a:defRPr sz="1800" b="1" kern="1200">
                          <a:solidFill>
                            <a:schemeClr val="lt1"/>
                          </a:solidFill>
                          <a:latin typeface="Georgia"/>
                          <a:ea typeface="ＭＳ Ｐゴシック"/>
                          <a:cs typeface="ＭＳ Ｐゴシック"/>
                        </a:defRPr>
                      </a:lvl8pPr>
                      <a:lvl9pPr marL="3657600" algn="l" defTabSz="457200" rtl="0" eaLnBrk="1" latinLnBrk="0" hangingPunct="1">
                        <a:defRPr sz="1800" b="1" kern="1200">
                          <a:solidFill>
                            <a:schemeClr val="lt1"/>
                          </a:solidFill>
                          <a:latin typeface="Georgia"/>
                          <a:ea typeface="ＭＳ Ｐゴシック"/>
                          <a:cs typeface="ＭＳ Ｐゴシック"/>
                        </a:defRPr>
                      </a:lvl9pPr>
                    </a:lstStyle>
                    <a:p>
                      <a:r>
                        <a:rPr lang="en-US" sz="1800" dirty="0" smtClean="0">
                          <a:solidFill>
                            <a:schemeClr val="tx1"/>
                          </a:solidFill>
                        </a:rPr>
                        <a:t>Student</a:t>
                      </a:r>
                      <a:r>
                        <a:rPr lang="en-US" sz="1800" baseline="0" dirty="0" smtClean="0">
                          <a:solidFill>
                            <a:schemeClr val="tx1"/>
                          </a:solidFill>
                        </a:rPr>
                        <a:t> Talk </a:t>
                      </a:r>
                      <a:endParaRPr lang="en-US" sz="1800" dirty="0">
                        <a:solidFill>
                          <a:schemeClr val="tx1"/>
                        </a:solidFill>
                      </a:endParaRPr>
                    </a:p>
                  </a:txBody>
                  <a:tcPr marT="45687" marB="4568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457200" rtl="0" eaLnBrk="1" latinLnBrk="0" hangingPunct="1">
                        <a:defRPr sz="1800" b="1" kern="1200">
                          <a:solidFill>
                            <a:schemeClr val="lt1"/>
                          </a:solidFill>
                          <a:latin typeface="Georgia"/>
                          <a:ea typeface="ＭＳ Ｐゴシック"/>
                          <a:cs typeface="ＭＳ Ｐゴシック"/>
                        </a:defRPr>
                      </a:lvl1pPr>
                      <a:lvl2pPr marL="457200" algn="l" defTabSz="457200" rtl="0" eaLnBrk="1" latinLnBrk="0" hangingPunct="1">
                        <a:defRPr sz="1800" b="1" kern="1200">
                          <a:solidFill>
                            <a:schemeClr val="lt1"/>
                          </a:solidFill>
                          <a:latin typeface="Georgia"/>
                          <a:ea typeface="ＭＳ Ｐゴシック"/>
                          <a:cs typeface="ＭＳ Ｐゴシック"/>
                        </a:defRPr>
                      </a:lvl2pPr>
                      <a:lvl3pPr marL="914400" algn="l" defTabSz="457200" rtl="0" eaLnBrk="1" latinLnBrk="0" hangingPunct="1">
                        <a:defRPr sz="1800" b="1" kern="1200">
                          <a:solidFill>
                            <a:schemeClr val="lt1"/>
                          </a:solidFill>
                          <a:latin typeface="Georgia"/>
                          <a:ea typeface="ＭＳ Ｐゴシック"/>
                          <a:cs typeface="ＭＳ Ｐゴシック"/>
                        </a:defRPr>
                      </a:lvl3pPr>
                      <a:lvl4pPr marL="1371600" algn="l" defTabSz="457200" rtl="0" eaLnBrk="1" latinLnBrk="0" hangingPunct="1">
                        <a:defRPr sz="1800" b="1" kern="1200">
                          <a:solidFill>
                            <a:schemeClr val="lt1"/>
                          </a:solidFill>
                          <a:latin typeface="Georgia"/>
                          <a:ea typeface="ＭＳ Ｐゴシック"/>
                          <a:cs typeface="ＭＳ Ｐゴシック"/>
                        </a:defRPr>
                      </a:lvl4pPr>
                      <a:lvl5pPr marL="1828800" algn="l" defTabSz="457200" rtl="0" eaLnBrk="1" latinLnBrk="0" hangingPunct="1">
                        <a:defRPr sz="1800" b="1" kern="1200">
                          <a:solidFill>
                            <a:schemeClr val="lt1"/>
                          </a:solidFill>
                          <a:latin typeface="Georgia"/>
                          <a:ea typeface="ＭＳ Ｐゴシック"/>
                          <a:cs typeface="ＭＳ Ｐゴシック"/>
                        </a:defRPr>
                      </a:lvl5pPr>
                      <a:lvl6pPr marL="2286000" algn="l" defTabSz="457200" rtl="0" eaLnBrk="1" latinLnBrk="0" hangingPunct="1">
                        <a:defRPr sz="1800" b="1" kern="1200">
                          <a:solidFill>
                            <a:schemeClr val="lt1"/>
                          </a:solidFill>
                          <a:latin typeface="Georgia"/>
                          <a:ea typeface="ＭＳ Ｐゴシック"/>
                          <a:cs typeface="ＭＳ Ｐゴシック"/>
                        </a:defRPr>
                      </a:lvl6pPr>
                      <a:lvl7pPr marL="2743200" algn="l" defTabSz="457200" rtl="0" eaLnBrk="1" latinLnBrk="0" hangingPunct="1">
                        <a:defRPr sz="1800" b="1" kern="1200">
                          <a:solidFill>
                            <a:schemeClr val="lt1"/>
                          </a:solidFill>
                          <a:latin typeface="Georgia"/>
                          <a:ea typeface="ＭＳ Ｐゴシック"/>
                          <a:cs typeface="ＭＳ Ｐゴシック"/>
                        </a:defRPr>
                      </a:lvl7pPr>
                      <a:lvl8pPr marL="3200400" algn="l" defTabSz="457200" rtl="0" eaLnBrk="1" latinLnBrk="0" hangingPunct="1">
                        <a:defRPr sz="1800" b="1" kern="1200">
                          <a:solidFill>
                            <a:schemeClr val="lt1"/>
                          </a:solidFill>
                          <a:latin typeface="Georgia"/>
                          <a:ea typeface="ＭＳ Ｐゴシック"/>
                          <a:cs typeface="ＭＳ Ｐゴシック"/>
                        </a:defRPr>
                      </a:lvl8pPr>
                      <a:lvl9pPr marL="3657600" algn="l" defTabSz="457200" rtl="0" eaLnBrk="1" latinLnBrk="0" hangingPunct="1">
                        <a:defRPr sz="1800" b="1" kern="1200">
                          <a:solidFill>
                            <a:schemeClr val="lt1"/>
                          </a:solidFill>
                          <a:latin typeface="Georgia"/>
                          <a:ea typeface="ＭＳ Ｐゴシック"/>
                          <a:cs typeface="ＭＳ Ｐゴシック"/>
                        </a:defRPr>
                      </a:lvl9pPr>
                    </a:lstStyle>
                    <a:p>
                      <a:r>
                        <a:rPr lang="en-US" sz="1800" dirty="0" smtClean="0">
                          <a:solidFill>
                            <a:schemeClr val="tx1"/>
                          </a:solidFill>
                        </a:rPr>
                        <a:t>Specificity</a:t>
                      </a:r>
                      <a:r>
                        <a:rPr lang="en-US" sz="1800" baseline="0" dirty="0" smtClean="0">
                          <a:solidFill>
                            <a:schemeClr val="tx1"/>
                          </a:solidFill>
                        </a:rPr>
                        <a:t> </a:t>
                      </a:r>
                      <a:endParaRPr lang="en-US" sz="1800" dirty="0">
                        <a:solidFill>
                          <a:schemeClr val="tx1"/>
                        </a:solidFill>
                      </a:endParaRPr>
                    </a:p>
                  </a:txBody>
                  <a:tcPr marT="45687" marB="4568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r>
              <a:tr h="316577">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pPr algn="l" fontAlgn="ctr"/>
                      <a:r>
                        <a:rPr lang="en-US" sz="1600" b="0" i="0" u="none" strike="noStrike" dirty="0" smtClean="0">
                          <a:solidFill>
                            <a:srgbClr val="000000"/>
                          </a:solidFill>
                          <a:effectLst/>
                          <a:latin typeface="Calibri" charset="0"/>
                        </a:rPr>
                        <a:t>S1</a:t>
                      </a:r>
                      <a:endParaRPr lang="en-US" sz="1600" b="0" i="0" u="none" strike="noStrike" dirty="0">
                        <a:solidFill>
                          <a:srgbClr val="000000"/>
                        </a:solidFill>
                        <a:effectLst/>
                        <a:latin typeface="Calibri" charset="0"/>
                      </a:endParaRPr>
                    </a:p>
                  </a:txBody>
                  <a:tcPr marL="6350" marR="6350" marT="6346"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pPr algn="l" fontAlgn="ctr"/>
                      <a:r>
                        <a:rPr lang="en-US" sz="1600" b="0" i="0" u="none" strike="noStrike" dirty="0">
                          <a:solidFill>
                            <a:srgbClr val="000000"/>
                          </a:solidFill>
                          <a:effectLst/>
                          <a:latin typeface="+mn-lt"/>
                        </a:rPr>
                        <a:t>Some people they just ask for a job is just like, some money</a:t>
                      </a:r>
                      <a:r>
                        <a:rPr lang="en-US" sz="1600" b="0" i="0" u="none" strike="noStrike" dirty="0">
                          <a:solidFill>
                            <a:srgbClr val="000000"/>
                          </a:solidFill>
                          <a:effectLst/>
                          <a:latin typeface="Calibri" charset="0"/>
                        </a:rPr>
                        <a:t>. </a:t>
                      </a:r>
                    </a:p>
                  </a:txBody>
                  <a:tcPr marL="6350" marR="6350" marT="6346"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r>
                        <a:rPr lang="en-US" sz="1800" dirty="0" smtClean="0"/>
                        <a:t>Low</a:t>
                      </a:r>
                      <a:endParaRPr lang="en-US" sz="1800" dirty="0"/>
                    </a:p>
                  </a:txBody>
                  <a:tcPr marT="45687" marB="4568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r>
              <a:tr h="1259762">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pPr algn="l" fontAlgn="ctr"/>
                      <a:r>
                        <a:rPr lang="en-US" sz="1600" b="0" i="0" u="none" strike="noStrike" dirty="0" smtClean="0">
                          <a:solidFill>
                            <a:srgbClr val="000000"/>
                          </a:solidFill>
                          <a:effectLst/>
                          <a:latin typeface="+mn-lt"/>
                        </a:rPr>
                        <a:t>S1</a:t>
                      </a:r>
                      <a:endParaRPr lang="en-US" sz="1600" b="0" i="0" u="none" strike="noStrike" dirty="0">
                        <a:solidFill>
                          <a:srgbClr val="000000"/>
                        </a:solidFill>
                        <a:effectLst/>
                        <a:latin typeface="+mn-lt"/>
                      </a:endParaRPr>
                    </a:p>
                  </a:txBody>
                  <a:tcPr marL="6350" marR="6350" marT="634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pPr algn="l" fontAlgn="ctr"/>
                      <a:r>
                        <a:rPr lang="en-US" sz="1600" b="0" i="0" u="none" strike="noStrike" dirty="0">
                          <a:solidFill>
                            <a:srgbClr val="000000"/>
                          </a:solidFill>
                          <a:effectLst/>
                          <a:latin typeface="+mn-lt"/>
                        </a:rPr>
                        <a:t>It's like, I think she already knew that they weren't going to get it, but she, she couldn't do anything except just encourage them cause that's the only thing, like she [xx]. That's why she </a:t>
                      </a:r>
                      <a:r>
                        <a:rPr lang="en-US" sz="1600" b="0" i="0" u="none" strike="noStrike" dirty="0" err="1">
                          <a:solidFill>
                            <a:srgbClr val="000000"/>
                          </a:solidFill>
                          <a:effectLst/>
                          <a:latin typeface="+mn-lt"/>
                        </a:rPr>
                        <a:t>kinda</a:t>
                      </a:r>
                      <a:r>
                        <a:rPr lang="en-US" sz="1600" b="0" i="0" u="none" strike="noStrike" dirty="0">
                          <a:solidFill>
                            <a:srgbClr val="000000"/>
                          </a:solidFill>
                          <a:effectLst/>
                          <a:latin typeface="+mn-lt"/>
                        </a:rPr>
                        <a:t> supported it, but she already knew that they weren't going to get it.</a:t>
                      </a:r>
                    </a:p>
                  </a:txBody>
                  <a:tcPr marL="6350" marR="6350" marT="634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r>
                        <a:rPr lang="en-US" sz="1800" dirty="0" smtClean="0"/>
                        <a:t>Medium </a:t>
                      </a:r>
                      <a:endParaRPr lang="en-US" sz="1800" dirty="0"/>
                    </a:p>
                  </a:txBody>
                  <a:tcPr marT="45687" marB="4568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r>
              <a:tr h="421375">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pPr algn="l" fontAlgn="ctr"/>
                      <a:r>
                        <a:rPr lang="en-US" sz="1600" b="0" i="0" u="none" strike="noStrike" dirty="0" smtClean="0">
                          <a:solidFill>
                            <a:srgbClr val="000000"/>
                          </a:solidFill>
                          <a:effectLst/>
                          <a:latin typeface="+mn-lt"/>
                        </a:rPr>
                        <a:t>S2</a:t>
                      </a:r>
                      <a:endParaRPr lang="en-US" sz="1600" b="0" i="0" u="none" strike="noStrike" dirty="0">
                        <a:solidFill>
                          <a:srgbClr val="000000"/>
                        </a:solidFill>
                        <a:effectLst/>
                        <a:latin typeface="+mn-lt"/>
                      </a:endParaRPr>
                    </a:p>
                  </a:txBody>
                  <a:tcPr marL="6350" marR="6350" marT="634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pPr algn="l" fontAlgn="ctr"/>
                      <a:r>
                        <a:rPr lang="en-US" sz="1600" b="0" i="0" u="none" strike="noStrike" dirty="0">
                          <a:solidFill>
                            <a:srgbClr val="000000"/>
                          </a:solidFill>
                          <a:effectLst/>
                          <a:latin typeface="+mn-lt"/>
                        </a:rPr>
                        <a:t>She was already talking about how she didn't think that they were going to get it. </a:t>
                      </a:r>
                    </a:p>
                  </a:txBody>
                  <a:tcPr marL="6350" marR="6350" marT="634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r>
                        <a:rPr lang="en-US" sz="1800" dirty="0" smtClean="0"/>
                        <a:t>Medium</a:t>
                      </a:r>
                      <a:r>
                        <a:rPr lang="en-US" sz="1800" baseline="0" dirty="0" smtClean="0"/>
                        <a:t> </a:t>
                      </a:r>
                      <a:endParaRPr lang="en-US" sz="1800" dirty="0"/>
                    </a:p>
                  </a:txBody>
                  <a:tcPr marT="45687" marB="4568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r>
            </a:tbl>
          </a:graphicData>
        </a:graphic>
      </p:graphicFrame>
    </p:spTree>
    <p:extLst>
      <p:ext uri="{BB962C8B-B14F-4D97-AF65-F5344CB8AC3E}">
        <p14:creationId xmlns:p14="http://schemas.microsoft.com/office/powerpoint/2010/main" val="850955011"/>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49" y="118760"/>
            <a:ext cx="8229600" cy="1143000"/>
          </a:xfrm>
        </p:spPr>
        <p:txBody>
          <a:bodyPr>
            <a:normAutofit fontScale="90000"/>
          </a:bodyPr>
          <a:lstStyle/>
          <a:p>
            <a:r>
              <a:rPr lang="en-US" dirty="0" smtClean="0"/>
              <a:t>A Sample of our Experimental Results</a:t>
            </a:r>
            <a:endParaRPr lang="en-US" dirty="0"/>
          </a:p>
        </p:txBody>
      </p:sp>
      <p:sp>
        <p:nvSpPr>
          <p:cNvPr id="8" name="Content Placeholder 7"/>
          <p:cNvSpPr>
            <a:spLocks noGrp="1"/>
          </p:cNvSpPr>
          <p:nvPr>
            <p:ph idx="1"/>
          </p:nvPr>
        </p:nvSpPr>
        <p:spPr>
          <a:xfrm>
            <a:off x="457199" y="1382397"/>
            <a:ext cx="8229600" cy="4525963"/>
          </a:xfrm>
        </p:spPr>
        <p:txBody>
          <a:bodyPr>
            <a:normAutofit/>
          </a:bodyPr>
          <a:lstStyle/>
          <a:p>
            <a:r>
              <a:rPr lang="en-US" sz="2400" dirty="0"/>
              <a:t>Data split: 80% training and 20% test</a:t>
            </a:r>
          </a:p>
          <a:p>
            <a:pPr lvl="1"/>
            <a:r>
              <a:rPr lang="en-US" sz="2000" dirty="0"/>
              <a:t>Compare with </a:t>
            </a:r>
            <a:r>
              <a:rPr lang="en-US" sz="2000" dirty="0" smtClean="0"/>
              <a:t>prior reported results [Stab &amp; </a:t>
            </a:r>
            <a:r>
              <a:rPr lang="en-US" sz="2000" dirty="0" err="1" smtClean="0"/>
              <a:t>Gurevych</a:t>
            </a:r>
            <a:r>
              <a:rPr lang="en-US" sz="2000" dirty="0" smtClean="0"/>
              <a:t>, 2014]</a:t>
            </a:r>
            <a:endParaRPr lang="en-US" sz="2000" dirty="0"/>
          </a:p>
          <a:p>
            <a:r>
              <a:rPr lang="en-US" sz="2400" dirty="0"/>
              <a:t>Window-size heuristic with best half-size = 3</a:t>
            </a:r>
          </a:p>
          <a:p>
            <a:pPr lvl="1"/>
            <a:r>
              <a:rPr lang="en-US" sz="2000" dirty="0"/>
              <a:t>Determined through cross-validation in training set</a:t>
            </a:r>
          </a:p>
          <a:p>
            <a:endParaRPr lang="en-US" sz="1800" dirty="0"/>
          </a:p>
          <a:p>
            <a:endParaRPr lang="en-US" sz="18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60</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848322687"/>
              </p:ext>
            </p:extLst>
          </p:nvPr>
        </p:nvGraphicFramePr>
        <p:xfrm>
          <a:off x="647700" y="3321535"/>
          <a:ext cx="6738041" cy="1364816"/>
        </p:xfrm>
        <a:graphic>
          <a:graphicData uri="http://schemas.openxmlformats.org/drawingml/2006/table">
            <a:tbl>
              <a:tblPr firstRow="1" bandRow="1">
                <a:tableStyleId>{5C22544A-7EE6-4342-B048-85BDC9FD1C3A}</a:tableStyleId>
              </a:tblPr>
              <a:tblGrid>
                <a:gridCol w="1313824">
                  <a:extLst>
                    <a:ext uri="{9D8B030D-6E8A-4147-A177-3AD203B41FA5}">
                      <a16:colId xmlns:a16="http://schemas.microsoft.com/office/drawing/2014/main" xmlns="" val="4151938511"/>
                    </a:ext>
                  </a:extLst>
                </a:gridCol>
                <a:gridCol w="1085078">
                  <a:extLst>
                    <a:ext uri="{9D8B030D-6E8A-4147-A177-3AD203B41FA5}">
                      <a16:colId xmlns:a16="http://schemas.microsoft.com/office/drawing/2014/main" xmlns="" val="1703793369"/>
                    </a:ext>
                  </a:extLst>
                </a:gridCol>
                <a:gridCol w="1085078">
                  <a:extLst>
                    <a:ext uri="{9D8B030D-6E8A-4147-A177-3AD203B41FA5}">
                      <a16:colId xmlns:a16="http://schemas.microsoft.com/office/drawing/2014/main" xmlns="" val="935674725"/>
                    </a:ext>
                  </a:extLst>
                </a:gridCol>
                <a:gridCol w="1085078">
                  <a:extLst>
                    <a:ext uri="{9D8B030D-6E8A-4147-A177-3AD203B41FA5}">
                      <a16:colId xmlns:a16="http://schemas.microsoft.com/office/drawing/2014/main" xmlns="" val="3652377804"/>
                    </a:ext>
                  </a:extLst>
                </a:gridCol>
                <a:gridCol w="1085078">
                  <a:extLst>
                    <a:ext uri="{9D8B030D-6E8A-4147-A177-3AD203B41FA5}">
                      <a16:colId xmlns:a16="http://schemas.microsoft.com/office/drawing/2014/main" xmlns="" val="3113426341"/>
                    </a:ext>
                  </a:extLst>
                </a:gridCol>
                <a:gridCol w="1083905">
                  <a:extLst>
                    <a:ext uri="{9D8B030D-6E8A-4147-A177-3AD203B41FA5}">
                      <a16:colId xmlns:a16="http://schemas.microsoft.com/office/drawing/2014/main" xmlns="" val="1704583016"/>
                    </a:ext>
                  </a:extLst>
                </a:gridCol>
              </a:tblGrid>
              <a:tr h="427556">
                <a:tc>
                  <a:txBody>
                    <a:bodyPr/>
                    <a:lstStyle/>
                    <a:p>
                      <a:endParaRPr lang="en-US" sz="1600" dirty="0"/>
                    </a:p>
                  </a:txBody>
                  <a:tcPr marL="68580" marR="68580" marT="34290" marB="34290" anchor="ctr"/>
                </a:tc>
                <a:tc>
                  <a:txBody>
                    <a:bodyPr/>
                    <a:lstStyle/>
                    <a:p>
                      <a:r>
                        <a:rPr lang="en-US" sz="1600" b="0" dirty="0"/>
                        <a:t>Reported</a:t>
                      </a:r>
                    </a:p>
                  </a:txBody>
                  <a:tcPr marL="68580" marR="68580" marT="34290" marB="34290" anchor="ctr"/>
                </a:tc>
                <a:tc>
                  <a:txBody>
                    <a:bodyPr/>
                    <a:lstStyle/>
                    <a:p>
                      <a:r>
                        <a:rPr lang="en-US" sz="1600" b="0" dirty="0"/>
                        <a:t>BASELINE</a:t>
                      </a:r>
                    </a:p>
                  </a:txBody>
                  <a:tcPr marL="68580" marR="68580" marT="34290" marB="34290" anchor="ctr"/>
                </a:tc>
                <a:tc>
                  <a:txBody>
                    <a:bodyPr/>
                    <a:lstStyle/>
                    <a:p>
                      <a:r>
                        <a:rPr lang="en-US" sz="1600" b="0" dirty="0"/>
                        <a:t>TOPIC</a:t>
                      </a:r>
                    </a:p>
                  </a:txBody>
                  <a:tcPr marL="68580" marR="68580" marT="34290" marB="34290" anchor="ctr"/>
                </a:tc>
                <a:tc>
                  <a:txBody>
                    <a:bodyPr/>
                    <a:lstStyle/>
                    <a:p>
                      <a:r>
                        <a:rPr lang="en-US" sz="1600" b="0" dirty="0"/>
                        <a:t>WINDOW</a:t>
                      </a:r>
                    </a:p>
                  </a:txBody>
                  <a:tcPr marL="68580" marR="68580" marT="34290" marB="34290" anchor="ctr"/>
                </a:tc>
                <a:tc>
                  <a:txBody>
                    <a:bodyPr/>
                    <a:lstStyle/>
                    <a:p>
                      <a:pPr algn="ctr"/>
                      <a:r>
                        <a:rPr lang="en-US" sz="1600" b="0" dirty="0" smtClean="0"/>
                        <a:t>COMBINED</a:t>
                      </a:r>
                      <a:endParaRPr lang="en-US" sz="1600" b="0" dirty="0"/>
                    </a:p>
                  </a:txBody>
                  <a:tcPr marL="68580" marR="68580" marT="34290" marB="34290" anchor="ctr"/>
                </a:tc>
                <a:extLst>
                  <a:ext uri="{0D108BD9-81ED-4DB2-BD59-A6C34878D82A}">
                    <a16:rowId xmlns:a16="http://schemas.microsoft.com/office/drawing/2014/main" xmlns="" val="4269118837"/>
                  </a:ext>
                </a:extLst>
              </a:tr>
              <a:tr h="265862">
                <a:tc>
                  <a:txBody>
                    <a:bodyPr/>
                    <a:lstStyle/>
                    <a:p>
                      <a:r>
                        <a:rPr lang="en-US" sz="1600" dirty="0"/>
                        <a:t>Accuracy</a:t>
                      </a:r>
                    </a:p>
                  </a:txBody>
                  <a:tcPr marL="68580" marR="68580" marT="34290" marB="34290" anchor="ctr"/>
                </a:tc>
                <a:tc>
                  <a:txBody>
                    <a:bodyPr/>
                    <a:lstStyle/>
                    <a:p>
                      <a:r>
                        <a:rPr lang="en-US" sz="1600" b="0" u="sng" dirty="0"/>
                        <a:t>0.863</a:t>
                      </a:r>
                    </a:p>
                  </a:txBody>
                  <a:tcPr marL="68580" marR="68580" marT="34290" marB="34290" anchor="ctr"/>
                </a:tc>
                <a:tc>
                  <a:txBody>
                    <a:bodyPr/>
                    <a:lstStyle/>
                    <a:p>
                      <a:r>
                        <a:rPr lang="en-US" sz="1600" b="0" dirty="0"/>
                        <a:t>0.869</a:t>
                      </a:r>
                    </a:p>
                  </a:txBody>
                  <a:tcPr marL="68580" marR="68580" marT="34290" marB="34290" anchor="ctr"/>
                </a:tc>
                <a:tc>
                  <a:txBody>
                    <a:bodyPr/>
                    <a:lstStyle/>
                    <a:p>
                      <a:r>
                        <a:rPr lang="en-US" sz="1600" b="0" u="sng" dirty="0"/>
                        <a:t>0.857</a:t>
                      </a:r>
                    </a:p>
                  </a:txBody>
                  <a:tcPr marL="68580" marR="68580" marT="34290" marB="34290" anchor="ctr"/>
                </a:tc>
                <a:tc>
                  <a:txBody>
                    <a:bodyPr/>
                    <a:lstStyle/>
                    <a:p>
                      <a:r>
                        <a:rPr lang="en-US" sz="1600" b="0" u="sng" dirty="0"/>
                        <a:t>0.857</a:t>
                      </a:r>
                    </a:p>
                  </a:txBody>
                  <a:tcPr marL="68580" marR="68580" marT="34290" marB="34290" anchor="ctr"/>
                </a:tc>
                <a:tc>
                  <a:txBody>
                    <a:bodyPr/>
                    <a:lstStyle/>
                    <a:p>
                      <a:pPr algn="l"/>
                      <a:r>
                        <a:rPr lang="en-US" sz="1600" b="1" dirty="0"/>
                        <a:t>0.870</a:t>
                      </a:r>
                    </a:p>
                  </a:txBody>
                  <a:tcPr marL="68580" marR="68580" marT="34290" marB="34290" anchor="ctr"/>
                </a:tc>
                <a:extLst>
                  <a:ext uri="{0D108BD9-81ED-4DB2-BD59-A6C34878D82A}">
                    <a16:rowId xmlns:a16="http://schemas.microsoft.com/office/drawing/2014/main" xmlns="" val="2098696106"/>
                  </a:ext>
                </a:extLst>
              </a:tr>
              <a:tr h="265862">
                <a:tc>
                  <a:txBody>
                    <a:bodyPr/>
                    <a:lstStyle/>
                    <a:p>
                      <a:r>
                        <a:rPr lang="en-US" sz="1600" dirty="0"/>
                        <a:t>F1</a:t>
                      </a:r>
                    </a:p>
                  </a:txBody>
                  <a:tcPr marL="68580" marR="68580" marT="34290" marB="34290" anchor="ctr"/>
                </a:tc>
                <a:tc>
                  <a:txBody>
                    <a:bodyPr/>
                    <a:lstStyle/>
                    <a:p>
                      <a:r>
                        <a:rPr lang="en-US" sz="1600" b="0" dirty="0"/>
                        <a:t>0.722</a:t>
                      </a:r>
                    </a:p>
                  </a:txBody>
                  <a:tcPr marL="68580" marR="68580" marT="34290" marB="34290" anchor="ctr"/>
                </a:tc>
                <a:tc>
                  <a:txBody>
                    <a:bodyPr/>
                    <a:lstStyle/>
                    <a:p>
                      <a:r>
                        <a:rPr lang="en-US" sz="1600" b="0" dirty="0"/>
                        <a:t>0.722</a:t>
                      </a:r>
                    </a:p>
                  </a:txBody>
                  <a:tcPr marL="68580" marR="68580" marT="34290" marB="34290" anchor="ctr"/>
                </a:tc>
                <a:tc>
                  <a:txBody>
                    <a:bodyPr/>
                    <a:lstStyle/>
                    <a:p>
                      <a:r>
                        <a:rPr lang="en-US" sz="1600" b="0" u="sng" dirty="0"/>
                        <a:t>0.703</a:t>
                      </a:r>
                    </a:p>
                  </a:txBody>
                  <a:tcPr marL="68580" marR="68580" marT="34290" marB="34290" anchor="ctr"/>
                </a:tc>
                <a:tc>
                  <a:txBody>
                    <a:bodyPr/>
                    <a:lstStyle/>
                    <a:p>
                      <a:r>
                        <a:rPr lang="en-US" sz="1600" b="0" dirty="0"/>
                        <a:t>0.724</a:t>
                      </a:r>
                    </a:p>
                  </a:txBody>
                  <a:tcPr marL="68580" marR="68580" marT="34290" marB="34290" anchor="ctr"/>
                </a:tc>
                <a:tc>
                  <a:txBody>
                    <a:bodyPr/>
                    <a:lstStyle/>
                    <a:p>
                      <a:pPr algn="l"/>
                      <a:r>
                        <a:rPr lang="en-US" sz="1600" b="1" dirty="0"/>
                        <a:t>0.753</a:t>
                      </a:r>
                      <a:r>
                        <a:rPr lang="en-US" sz="1600" b="0" dirty="0"/>
                        <a:t>*</a:t>
                      </a:r>
                    </a:p>
                  </a:txBody>
                  <a:tcPr marL="68580" marR="68580" marT="34290" marB="34290" anchor="ctr"/>
                </a:tc>
                <a:extLst>
                  <a:ext uri="{0D108BD9-81ED-4DB2-BD59-A6C34878D82A}">
                    <a16:rowId xmlns:a16="http://schemas.microsoft.com/office/drawing/2014/main" xmlns="" val="829108816"/>
                  </a:ext>
                </a:extLst>
              </a:tr>
              <a:tr h="265862">
                <a:tc>
                  <a:txBody>
                    <a:bodyPr/>
                    <a:lstStyle/>
                    <a:p>
                      <a:r>
                        <a:rPr lang="en-US" sz="1600" dirty="0"/>
                        <a:t>F1:Support</a:t>
                      </a:r>
                    </a:p>
                  </a:txBody>
                  <a:tcPr marL="68580" marR="68580" marT="34290" marB="34290" anchor="ctr"/>
                </a:tc>
                <a:tc>
                  <a:txBody>
                    <a:bodyPr/>
                    <a:lstStyle/>
                    <a:p>
                      <a:r>
                        <a:rPr lang="en-US" sz="1600" b="0" dirty="0"/>
                        <a:t>0.519</a:t>
                      </a:r>
                    </a:p>
                  </a:txBody>
                  <a:tcPr marL="68580" marR="68580" marT="34290" marB="34290" anchor="ctr"/>
                </a:tc>
                <a:tc>
                  <a:txBody>
                    <a:bodyPr/>
                    <a:lstStyle/>
                    <a:p>
                      <a:r>
                        <a:rPr lang="en-US" sz="1600" b="0" dirty="0"/>
                        <a:t>0.519</a:t>
                      </a:r>
                    </a:p>
                  </a:txBody>
                  <a:tcPr marL="68580" marR="68580" marT="34290" marB="34290" anchor="ctr"/>
                </a:tc>
                <a:tc>
                  <a:txBody>
                    <a:bodyPr/>
                    <a:lstStyle/>
                    <a:p>
                      <a:r>
                        <a:rPr lang="en-US" sz="1600" b="0" u="sng" dirty="0"/>
                        <a:t>0.488</a:t>
                      </a:r>
                    </a:p>
                  </a:txBody>
                  <a:tcPr marL="68580" marR="68580" marT="34290" marB="34290" anchor="ctr"/>
                </a:tc>
                <a:tc>
                  <a:txBody>
                    <a:bodyPr/>
                    <a:lstStyle/>
                    <a:p>
                      <a:r>
                        <a:rPr lang="en-US" sz="1600" b="0" dirty="0"/>
                        <a:t>0.533</a:t>
                      </a:r>
                    </a:p>
                  </a:txBody>
                  <a:tcPr marL="68580" marR="68580" marT="34290" marB="34290" anchor="ctr"/>
                </a:tc>
                <a:tc>
                  <a:txBody>
                    <a:bodyPr/>
                    <a:lstStyle/>
                    <a:p>
                      <a:pPr algn="l"/>
                      <a:r>
                        <a:rPr lang="en-US" sz="1600" b="1" dirty="0"/>
                        <a:t>0.583</a:t>
                      </a:r>
                      <a:r>
                        <a:rPr lang="en-US" sz="1600" b="0" dirty="0"/>
                        <a:t>*</a:t>
                      </a:r>
                    </a:p>
                  </a:txBody>
                  <a:tcPr marL="68580" marR="68580" marT="34290" marB="34290" anchor="ctr"/>
                </a:tc>
                <a:extLst>
                  <a:ext uri="{0D108BD9-81ED-4DB2-BD59-A6C34878D82A}">
                    <a16:rowId xmlns:a16="http://schemas.microsoft.com/office/drawing/2014/main" xmlns="" val="9332854"/>
                  </a:ext>
                </a:extLst>
              </a:tr>
            </a:tbl>
          </a:graphicData>
        </a:graphic>
      </p:graphicFrame>
      <p:sp>
        <p:nvSpPr>
          <p:cNvPr id="9" name="TextBox 8"/>
          <p:cNvSpPr txBox="1"/>
          <p:nvPr/>
        </p:nvSpPr>
        <p:spPr>
          <a:xfrm>
            <a:off x="552450" y="5011137"/>
            <a:ext cx="6905625" cy="276999"/>
          </a:xfrm>
          <a:prstGeom prst="rect">
            <a:avLst/>
          </a:prstGeom>
          <a:noFill/>
        </p:spPr>
        <p:txBody>
          <a:bodyPr wrap="square" rtlCol="0" anchor="ctr" anchorCtr="0">
            <a:spAutoFit/>
          </a:bodyPr>
          <a:lstStyle/>
          <a:p>
            <a:r>
              <a:rPr lang="en-US" sz="1200" dirty="0"/>
              <a:t>*: p &lt; 0.05 in comparison with Baseline. Values smaller than baseline are underlined. Best values are in </a:t>
            </a:r>
            <a:r>
              <a:rPr lang="en-US" sz="1200" dirty="0" smtClean="0"/>
              <a:t>bold.</a:t>
            </a:r>
            <a:endParaRPr lang="en-US" sz="1600" dirty="0"/>
          </a:p>
        </p:txBody>
      </p:sp>
      <p:sp>
        <p:nvSpPr>
          <p:cNvPr id="13" name="Rectangle 12"/>
          <p:cNvSpPr/>
          <p:nvPr/>
        </p:nvSpPr>
        <p:spPr>
          <a:xfrm>
            <a:off x="1990726" y="3346349"/>
            <a:ext cx="2162174" cy="1327787"/>
          </a:xfrm>
          <a:prstGeom prst="rect">
            <a:avLst/>
          </a:prstGeom>
          <a:solidFill>
            <a:srgbClr val="FFFF00">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8730738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49" y="118760"/>
            <a:ext cx="8229600" cy="1143000"/>
          </a:xfrm>
        </p:spPr>
        <p:txBody>
          <a:bodyPr>
            <a:normAutofit fontScale="90000"/>
          </a:bodyPr>
          <a:lstStyle/>
          <a:p>
            <a:r>
              <a:rPr lang="en-US" dirty="0" smtClean="0"/>
              <a:t>A Sample of our Experimental Results</a:t>
            </a:r>
            <a:endParaRPr lang="en-US" dirty="0"/>
          </a:p>
        </p:txBody>
      </p:sp>
      <p:sp>
        <p:nvSpPr>
          <p:cNvPr id="8" name="Content Placeholder 7"/>
          <p:cNvSpPr>
            <a:spLocks noGrp="1"/>
          </p:cNvSpPr>
          <p:nvPr>
            <p:ph idx="1"/>
          </p:nvPr>
        </p:nvSpPr>
        <p:spPr>
          <a:xfrm>
            <a:off x="457199" y="1382397"/>
            <a:ext cx="8229600" cy="4525963"/>
          </a:xfrm>
        </p:spPr>
        <p:txBody>
          <a:bodyPr>
            <a:normAutofit/>
          </a:bodyPr>
          <a:lstStyle/>
          <a:p>
            <a:r>
              <a:rPr lang="en-US" sz="2400" dirty="0"/>
              <a:t>Data split: 80% training and 20% test</a:t>
            </a:r>
          </a:p>
          <a:p>
            <a:pPr lvl="1"/>
            <a:r>
              <a:rPr lang="en-US" sz="2000" dirty="0"/>
              <a:t>Compare with </a:t>
            </a:r>
            <a:r>
              <a:rPr lang="en-US" sz="2000" dirty="0" smtClean="0"/>
              <a:t>prior reported results [Stab &amp; </a:t>
            </a:r>
            <a:r>
              <a:rPr lang="en-US" sz="2000" dirty="0" err="1" smtClean="0"/>
              <a:t>Gurevych</a:t>
            </a:r>
            <a:r>
              <a:rPr lang="en-US" sz="2000" dirty="0" smtClean="0"/>
              <a:t>, 2014]</a:t>
            </a:r>
            <a:endParaRPr lang="en-US" sz="1800" dirty="0"/>
          </a:p>
          <a:p>
            <a:r>
              <a:rPr lang="en-US" sz="2400" dirty="0"/>
              <a:t>Window-size heuristic with best half-size = 3</a:t>
            </a:r>
          </a:p>
          <a:p>
            <a:pPr lvl="1"/>
            <a:r>
              <a:rPr lang="en-US" sz="2000" dirty="0"/>
              <a:t>Determined through cross-validation in training set</a:t>
            </a:r>
          </a:p>
          <a:p>
            <a:endParaRPr lang="en-US" sz="1800" dirty="0"/>
          </a:p>
          <a:p>
            <a:endParaRPr lang="en-US" sz="18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61</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848322687"/>
              </p:ext>
            </p:extLst>
          </p:nvPr>
        </p:nvGraphicFramePr>
        <p:xfrm>
          <a:off x="647700" y="3321535"/>
          <a:ext cx="6738041" cy="1364816"/>
        </p:xfrm>
        <a:graphic>
          <a:graphicData uri="http://schemas.openxmlformats.org/drawingml/2006/table">
            <a:tbl>
              <a:tblPr firstRow="1" bandRow="1">
                <a:tableStyleId>{5C22544A-7EE6-4342-B048-85BDC9FD1C3A}</a:tableStyleId>
              </a:tblPr>
              <a:tblGrid>
                <a:gridCol w="1313824">
                  <a:extLst>
                    <a:ext uri="{9D8B030D-6E8A-4147-A177-3AD203B41FA5}">
                      <a16:colId xmlns:a16="http://schemas.microsoft.com/office/drawing/2014/main" xmlns="" val="4151938511"/>
                    </a:ext>
                  </a:extLst>
                </a:gridCol>
                <a:gridCol w="1085078">
                  <a:extLst>
                    <a:ext uri="{9D8B030D-6E8A-4147-A177-3AD203B41FA5}">
                      <a16:colId xmlns:a16="http://schemas.microsoft.com/office/drawing/2014/main" xmlns="" val="1703793369"/>
                    </a:ext>
                  </a:extLst>
                </a:gridCol>
                <a:gridCol w="1085078">
                  <a:extLst>
                    <a:ext uri="{9D8B030D-6E8A-4147-A177-3AD203B41FA5}">
                      <a16:colId xmlns:a16="http://schemas.microsoft.com/office/drawing/2014/main" xmlns="" val="935674725"/>
                    </a:ext>
                  </a:extLst>
                </a:gridCol>
                <a:gridCol w="1085078">
                  <a:extLst>
                    <a:ext uri="{9D8B030D-6E8A-4147-A177-3AD203B41FA5}">
                      <a16:colId xmlns:a16="http://schemas.microsoft.com/office/drawing/2014/main" xmlns="" val="3652377804"/>
                    </a:ext>
                  </a:extLst>
                </a:gridCol>
                <a:gridCol w="1085078">
                  <a:extLst>
                    <a:ext uri="{9D8B030D-6E8A-4147-A177-3AD203B41FA5}">
                      <a16:colId xmlns:a16="http://schemas.microsoft.com/office/drawing/2014/main" xmlns="" val="3113426341"/>
                    </a:ext>
                  </a:extLst>
                </a:gridCol>
                <a:gridCol w="1083905">
                  <a:extLst>
                    <a:ext uri="{9D8B030D-6E8A-4147-A177-3AD203B41FA5}">
                      <a16:colId xmlns:a16="http://schemas.microsoft.com/office/drawing/2014/main" xmlns="" val="1704583016"/>
                    </a:ext>
                  </a:extLst>
                </a:gridCol>
              </a:tblGrid>
              <a:tr h="427556">
                <a:tc>
                  <a:txBody>
                    <a:bodyPr/>
                    <a:lstStyle/>
                    <a:p>
                      <a:endParaRPr lang="en-US" sz="1600" dirty="0"/>
                    </a:p>
                  </a:txBody>
                  <a:tcPr marL="68580" marR="68580" marT="34290" marB="34290" anchor="ctr"/>
                </a:tc>
                <a:tc>
                  <a:txBody>
                    <a:bodyPr/>
                    <a:lstStyle/>
                    <a:p>
                      <a:r>
                        <a:rPr lang="en-US" sz="1600" b="0" dirty="0"/>
                        <a:t>Reported</a:t>
                      </a:r>
                    </a:p>
                  </a:txBody>
                  <a:tcPr marL="68580" marR="68580" marT="34290" marB="34290" anchor="ctr"/>
                </a:tc>
                <a:tc>
                  <a:txBody>
                    <a:bodyPr/>
                    <a:lstStyle/>
                    <a:p>
                      <a:r>
                        <a:rPr lang="en-US" sz="1600" b="0" dirty="0"/>
                        <a:t>BASELINE</a:t>
                      </a:r>
                    </a:p>
                  </a:txBody>
                  <a:tcPr marL="68580" marR="68580" marT="34290" marB="34290" anchor="ctr"/>
                </a:tc>
                <a:tc>
                  <a:txBody>
                    <a:bodyPr/>
                    <a:lstStyle/>
                    <a:p>
                      <a:r>
                        <a:rPr lang="en-US" sz="1600" b="0" dirty="0"/>
                        <a:t>TOPIC</a:t>
                      </a:r>
                    </a:p>
                  </a:txBody>
                  <a:tcPr marL="68580" marR="68580" marT="34290" marB="34290" anchor="ctr"/>
                </a:tc>
                <a:tc>
                  <a:txBody>
                    <a:bodyPr/>
                    <a:lstStyle/>
                    <a:p>
                      <a:r>
                        <a:rPr lang="en-US" sz="1600" b="0" dirty="0"/>
                        <a:t>WINDOW</a:t>
                      </a:r>
                    </a:p>
                  </a:txBody>
                  <a:tcPr marL="68580" marR="68580" marT="34290" marB="34290" anchor="ctr"/>
                </a:tc>
                <a:tc>
                  <a:txBody>
                    <a:bodyPr/>
                    <a:lstStyle/>
                    <a:p>
                      <a:pPr algn="ctr"/>
                      <a:r>
                        <a:rPr lang="en-US" sz="1600" b="0" dirty="0" smtClean="0"/>
                        <a:t>COMBINED</a:t>
                      </a:r>
                      <a:endParaRPr lang="en-US" sz="1600" b="0" dirty="0"/>
                    </a:p>
                  </a:txBody>
                  <a:tcPr marL="68580" marR="68580" marT="34290" marB="34290" anchor="ctr"/>
                </a:tc>
                <a:extLst>
                  <a:ext uri="{0D108BD9-81ED-4DB2-BD59-A6C34878D82A}">
                    <a16:rowId xmlns:a16="http://schemas.microsoft.com/office/drawing/2014/main" xmlns="" val="4269118837"/>
                  </a:ext>
                </a:extLst>
              </a:tr>
              <a:tr h="265862">
                <a:tc>
                  <a:txBody>
                    <a:bodyPr/>
                    <a:lstStyle/>
                    <a:p>
                      <a:r>
                        <a:rPr lang="en-US" sz="1600" dirty="0"/>
                        <a:t>Accuracy</a:t>
                      </a:r>
                    </a:p>
                  </a:txBody>
                  <a:tcPr marL="68580" marR="68580" marT="34290" marB="34290" anchor="ctr"/>
                </a:tc>
                <a:tc>
                  <a:txBody>
                    <a:bodyPr/>
                    <a:lstStyle/>
                    <a:p>
                      <a:r>
                        <a:rPr lang="en-US" sz="1600" b="0" u="sng" dirty="0"/>
                        <a:t>0.863</a:t>
                      </a:r>
                    </a:p>
                  </a:txBody>
                  <a:tcPr marL="68580" marR="68580" marT="34290" marB="34290" anchor="ctr"/>
                </a:tc>
                <a:tc>
                  <a:txBody>
                    <a:bodyPr/>
                    <a:lstStyle/>
                    <a:p>
                      <a:r>
                        <a:rPr lang="en-US" sz="1600" b="0" dirty="0"/>
                        <a:t>0.869</a:t>
                      </a:r>
                    </a:p>
                  </a:txBody>
                  <a:tcPr marL="68580" marR="68580" marT="34290" marB="34290" anchor="ctr"/>
                </a:tc>
                <a:tc>
                  <a:txBody>
                    <a:bodyPr/>
                    <a:lstStyle/>
                    <a:p>
                      <a:r>
                        <a:rPr lang="en-US" sz="1600" b="0" u="sng" dirty="0"/>
                        <a:t>0.857</a:t>
                      </a:r>
                    </a:p>
                  </a:txBody>
                  <a:tcPr marL="68580" marR="68580" marT="34290" marB="34290" anchor="ctr"/>
                </a:tc>
                <a:tc>
                  <a:txBody>
                    <a:bodyPr/>
                    <a:lstStyle/>
                    <a:p>
                      <a:r>
                        <a:rPr lang="en-US" sz="1600" b="0" u="sng" dirty="0"/>
                        <a:t>0.857</a:t>
                      </a:r>
                    </a:p>
                  </a:txBody>
                  <a:tcPr marL="68580" marR="68580" marT="34290" marB="34290" anchor="ctr"/>
                </a:tc>
                <a:tc>
                  <a:txBody>
                    <a:bodyPr/>
                    <a:lstStyle/>
                    <a:p>
                      <a:pPr algn="l"/>
                      <a:r>
                        <a:rPr lang="en-US" sz="1600" b="1" dirty="0"/>
                        <a:t>0.870</a:t>
                      </a:r>
                    </a:p>
                  </a:txBody>
                  <a:tcPr marL="68580" marR="68580" marT="34290" marB="34290" anchor="ctr"/>
                </a:tc>
                <a:extLst>
                  <a:ext uri="{0D108BD9-81ED-4DB2-BD59-A6C34878D82A}">
                    <a16:rowId xmlns:a16="http://schemas.microsoft.com/office/drawing/2014/main" xmlns="" val="2098696106"/>
                  </a:ext>
                </a:extLst>
              </a:tr>
              <a:tr h="265862">
                <a:tc>
                  <a:txBody>
                    <a:bodyPr/>
                    <a:lstStyle/>
                    <a:p>
                      <a:r>
                        <a:rPr lang="en-US" sz="1600" dirty="0"/>
                        <a:t>F1</a:t>
                      </a:r>
                    </a:p>
                  </a:txBody>
                  <a:tcPr marL="68580" marR="68580" marT="34290" marB="34290" anchor="ctr"/>
                </a:tc>
                <a:tc>
                  <a:txBody>
                    <a:bodyPr/>
                    <a:lstStyle/>
                    <a:p>
                      <a:r>
                        <a:rPr lang="en-US" sz="1600" b="0" dirty="0"/>
                        <a:t>0.722</a:t>
                      </a:r>
                    </a:p>
                  </a:txBody>
                  <a:tcPr marL="68580" marR="68580" marT="34290" marB="34290" anchor="ctr"/>
                </a:tc>
                <a:tc>
                  <a:txBody>
                    <a:bodyPr/>
                    <a:lstStyle/>
                    <a:p>
                      <a:r>
                        <a:rPr lang="en-US" sz="1600" b="0" dirty="0"/>
                        <a:t>0.722</a:t>
                      </a:r>
                    </a:p>
                  </a:txBody>
                  <a:tcPr marL="68580" marR="68580" marT="34290" marB="34290" anchor="ctr"/>
                </a:tc>
                <a:tc>
                  <a:txBody>
                    <a:bodyPr/>
                    <a:lstStyle/>
                    <a:p>
                      <a:r>
                        <a:rPr lang="en-US" sz="1600" b="0" u="sng" dirty="0"/>
                        <a:t>0.703</a:t>
                      </a:r>
                    </a:p>
                  </a:txBody>
                  <a:tcPr marL="68580" marR="68580" marT="34290" marB="34290" anchor="ctr"/>
                </a:tc>
                <a:tc>
                  <a:txBody>
                    <a:bodyPr/>
                    <a:lstStyle/>
                    <a:p>
                      <a:r>
                        <a:rPr lang="en-US" sz="1600" b="0" dirty="0"/>
                        <a:t>0.724</a:t>
                      </a:r>
                    </a:p>
                  </a:txBody>
                  <a:tcPr marL="68580" marR="68580" marT="34290" marB="34290" anchor="ctr"/>
                </a:tc>
                <a:tc>
                  <a:txBody>
                    <a:bodyPr/>
                    <a:lstStyle/>
                    <a:p>
                      <a:pPr algn="l"/>
                      <a:r>
                        <a:rPr lang="en-US" sz="1600" b="1" dirty="0"/>
                        <a:t>0.753</a:t>
                      </a:r>
                      <a:r>
                        <a:rPr lang="en-US" sz="1600" b="0" dirty="0"/>
                        <a:t>*</a:t>
                      </a:r>
                    </a:p>
                  </a:txBody>
                  <a:tcPr marL="68580" marR="68580" marT="34290" marB="34290" anchor="ctr"/>
                </a:tc>
                <a:extLst>
                  <a:ext uri="{0D108BD9-81ED-4DB2-BD59-A6C34878D82A}">
                    <a16:rowId xmlns:a16="http://schemas.microsoft.com/office/drawing/2014/main" xmlns="" val="829108816"/>
                  </a:ext>
                </a:extLst>
              </a:tr>
              <a:tr h="265862">
                <a:tc>
                  <a:txBody>
                    <a:bodyPr/>
                    <a:lstStyle/>
                    <a:p>
                      <a:r>
                        <a:rPr lang="en-US" sz="1600" dirty="0"/>
                        <a:t>F1:Support</a:t>
                      </a:r>
                    </a:p>
                  </a:txBody>
                  <a:tcPr marL="68580" marR="68580" marT="34290" marB="34290" anchor="ctr"/>
                </a:tc>
                <a:tc>
                  <a:txBody>
                    <a:bodyPr/>
                    <a:lstStyle/>
                    <a:p>
                      <a:r>
                        <a:rPr lang="en-US" sz="1600" b="0" dirty="0"/>
                        <a:t>0.519</a:t>
                      </a:r>
                    </a:p>
                  </a:txBody>
                  <a:tcPr marL="68580" marR="68580" marT="34290" marB="34290" anchor="ctr"/>
                </a:tc>
                <a:tc>
                  <a:txBody>
                    <a:bodyPr/>
                    <a:lstStyle/>
                    <a:p>
                      <a:r>
                        <a:rPr lang="en-US" sz="1600" b="0" dirty="0"/>
                        <a:t>0.519</a:t>
                      </a:r>
                    </a:p>
                  </a:txBody>
                  <a:tcPr marL="68580" marR="68580" marT="34290" marB="34290" anchor="ctr"/>
                </a:tc>
                <a:tc>
                  <a:txBody>
                    <a:bodyPr/>
                    <a:lstStyle/>
                    <a:p>
                      <a:r>
                        <a:rPr lang="en-US" sz="1600" b="0" u="sng" dirty="0"/>
                        <a:t>0.488</a:t>
                      </a:r>
                    </a:p>
                  </a:txBody>
                  <a:tcPr marL="68580" marR="68580" marT="34290" marB="34290" anchor="ctr"/>
                </a:tc>
                <a:tc>
                  <a:txBody>
                    <a:bodyPr/>
                    <a:lstStyle/>
                    <a:p>
                      <a:r>
                        <a:rPr lang="en-US" sz="1600" b="0" dirty="0"/>
                        <a:t>0.533</a:t>
                      </a:r>
                    </a:p>
                  </a:txBody>
                  <a:tcPr marL="68580" marR="68580" marT="34290" marB="34290" anchor="ctr"/>
                </a:tc>
                <a:tc>
                  <a:txBody>
                    <a:bodyPr/>
                    <a:lstStyle/>
                    <a:p>
                      <a:pPr algn="l"/>
                      <a:r>
                        <a:rPr lang="en-US" sz="1600" b="1" dirty="0"/>
                        <a:t>0.583</a:t>
                      </a:r>
                      <a:r>
                        <a:rPr lang="en-US" sz="1600" b="0" dirty="0"/>
                        <a:t>*</a:t>
                      </a:r>
                    </a:p>
                  </a:txBody>
                  <a:tcPr marL="68580" marR="68580" marT="34290" marB="34290" anchor="ctr"/>
                </a:tc>
                <a:extLst>
                  <a:ext uri="{0D108BD9-81ED-4DB2-BD59-A6C34878D82A}">
                    <a16:rowId xmlns:a16="http://schemas.microsoft.com/office/drawing/2014/main" xmlns="" val="9332854"/>
                  </a:ext>
                </a:extLst>
              </a:tr>
            </a:tbl>
          </a:graphicData>
        </a:graphic>
      </p:graphicFrame>
      <p:sp>
        <p:nvSpPr>
          <p:cNvPr id="9" name="TextBox 8"/>
          <p:cNvSpPr txBox="1"/>
          <p:nvPr/>
        </p:nvSpPr>
        <p:spPr>
          <a:xfrm>
            <a:off x="552450" y="5011137"/>
            <a:ext cx="6905625" cy="276999"/>
          </a:xfrm>
          <a:prstGeom prst="rect">
            <a:avLst/>
          </a:prstGeom>
          <a:noFill/>
        </p:spPr>
        <p:txBody>
          <a:bodyPr wrap="square" rtlCol="0" anchor="ctr" anchorCtr="0">
            <a:spAutoFit/>
          </a:bodyPr>
          <a:lstStyle/>
          <a:p>
            <a:r>
              <a:rPr lang="en-US" sz="1200" dirty="0"/>
              <a:t>*: p &lt; 0.05 in comparison with Baseline. Values smaller than baseline are underlined. Best values are in </a:t>
            </a:r>
            <a:r>
              <a:rPr lang="en-US" sz="1200" dirty="0" smtClean="0"/>
              <a:t>bold.</a:t>
            </a:r>
            <a:endParaRPr lang="en-US" sz="1600" dirty="0"/>
          </a:p>
        </p:txBody>
      </p:sp>
      <p:sp>
        <p:nvSpPr>
          <p:cNvPr id="13" name="Rectangle 12"/>
          <p:cNvSpPr/>
          <p:nvPr/>
        </p:nvSpPr>
        <p:spPr>
          <a:xfrm>
            <a:off x="4105276" y="3321535"/>
            <a:ext cx="2219324" cy="1364816"/>
          </a:xfrm>
          <a:prstGeom prst="rect">
            <a:avLst/>
          </a:prstGeom>
          <a:solidFill>
            <a:srgbClr val="FFFF00">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0549030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49" y="118760"/>
            <a:ext cx="8229600" cy="1143000"/>
          </a:xfrm>
        </p:spPr>
        <p:txBody>
          <a:bodyPr>
            <a:normAutofit fontScale="90000"/>
          </a:bodyPr>
          <a:lstStyle/>
          <a:p>
            <a:r>
              <a:rPr lang="en-US" dirty="0" smtClean="0"/>
              <a:t>A Sample of our Experimental Results</a:t>
            </a:r>
            <a:endParaRPr lang="en-US" dirty="0"/>
          </a:p>
        </p:txBody>
      </p:sp>
      <p:sp>
        <p:nvSpPr>
          <p:cNvPr id="8" name="Content Placeholder 7"/>
          <p:cNvSpPr>
            <a:spLocks noGrp="1"/>
          </p:cNvSpPr>
          <p:nvPr>
            <p:ph idx="1"/>
          </p:nvPr>
        </p:nvSpPr>
        <p:spPr>
          <a:xfrm>
            <a:off x="457199" y="1382397"/>
            <a:ext cx="8229600" cy="4525963"/>
          </a:xfrm>
        </p:spPr>
        <p:txBody>
          <a:bodyPr>
            <a:normAutofit/>
          </a:bodyPr>
          <a:lstStyle/>
          <a:p>
            <a:r>
              <a:rPr lang="en-US" sz="2400" dirty="0"/>
              <a:t>Data split: 80% training and 20% test</a:t>
            </a:r>
          </a:p>
          <a:p>
            <a:pPr lvl="1"/>
            <a:r>
              <a:rPr lang="en-US" sz="2000" dirty="0"/>
              <a:t>Compare with </a:t>
            </a:r>
            <a:r>
              <a:rPr lang="en-US" sz="2000" dirty="0" smtClean="0"/>
              <a:t>prior reported results [Stab &amp; </a:t>
            </a:r>
            <a:r>
              <a:rPr lang="en-US" sz="2000" dirty="0" err="1" smtClean="0"/>
              <a:t>Gurevych</a:t>
            </a:r>
            <a:r>
              <a:rPr lang="en-US" sz="2000" dirty="0" smtClean="0"/>
              <a:t>, 2014]</a:t>
            </a:r>
            <a:endParaRPr lang="en-US" sz="2000" dirty="0"/>
          </a:p>
          <a:p>
            <a:r>
              <a:rPr lang="en-US" sz="2400" dirty="0"/>
              <a:t>Window-size heuristic with best half-size = 3</a:t>
            </a:r>
          </a:p>
          <a:p>
            <a:pPr lvl="1"/>
            <a:r>
              <a:rPr lang="en-US" sz="2000" dirty="0"/>
              <a:t>Determined through cross-validation in training set</a:t>
            </a:r>
          </a:p>
          <a:p>
            <a:endParaRPr lang="en-US" sz="1800" dirty="0"/>
          </a:p>
          <a:p>
            <a:endParaRPr lang="en-US" sz="18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62</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848322687"/>
              </p:ext>
            </p:extLst>
          </p:nvPr>
        </p:nvGraphicFramePr>
        <p:xfrm>
          <a:off x="647700" y="3321535"/>
          <a:ext cx="6738041" cy="1364816"/>
        </p:xfrm>
        <a:graphic>
          <a:graphicData uri="http://schemas.openxmlformats.org/drawingml/2006/table">
            <a:tbl>
              <a:tblPr firstRow="1" bandRow="1">
                <a:tableStyleId>{5C22544A-7EE6-4342-B048-85BDC9FD1C3A}</a:tableStyleId>
              </a:tblPr>
              <a:tblGrid>
                <a:gridCol w="1313824">
                  <a:extLst>
                    <a:ext uri="{9D8B030D-6E8A-4147-A177-3AD203B41FA5}">
                      <a16:colId xmlns:a16="http://schemas.microsoft.com/office/drawing/2014/main" xmlns="" val="4151938511"/>
                    </a:ext>
                  </a:extLst>
                </a:gridCol>
                <a:gridCol w="1085078">
                  <a:extLst>
                    <a:ext uri="{9D8B030D-6E8A-4147-A177-3AD203B41FA5}">
                      <a16:colId xmlns:a16="http://schemas.microsoft.com/office/drawing/2014/main" xmlns="" val="1703793369"/>
                    </a:ext>
                  </a:extLst>
                </a:gridCol>
                <a:gridCol w="1085078">
                  <a:extLst>
                    <a:ext uri="{9D8B030D-6E8A-4147-A177-3AD203B41FA5}">
                      <a16:colId xmlns:a16="http://schemas.microsoft.com/office/drawing/2014/main" xmlns="" val="935674725"/>
                    </a:ext>
                  </a:extLst>
                </a:gridCol>
                <a:gridCol w="1085078">
                  <a:extLst>
                    <a:ext uri="{9D8B030D-6E8A-4147-A177-3AD203B41FA5}">
                      <a16:colId xmlns:a16="http://schemas.microsoft.com/office/drawing/2014/main" xmlns="" val="3652377804"/>
                    </a:ext>
                  </a:extLst>
                </a:gridCol>
                <a:gridCol w="1085078">
                  <a:extLst>
                    <a:ext uri="{9D8B030D-6E8A-4147-A177-3AD203B41FA5}">
                      <a16:colId xmlns:a16="http://schemas.microsoft.com/office/drawing/2014/main" xmlns="" val="3113426341"/>
                    </a:ext>
                  </a:extLst>
                </a:gridCol>
                <a:gridCol w="1083905">
                  <a:extLst>
                    <a:ext uri="{9D8B030D-6E8A-4147-A177-3AD203B41FA5}">
                      <a16:colId xmlns:a16="http://schemas.microsoft.com/office/drawing/2014/main" xmlns="" val="1704583016"/>
                    </a:ext>
                  </a:extLst>
                </a:gridCol>
              </a:tblGrid>
              <a:tr h="427556">
                <a:tc>
                  <a:txBody>
                    <a:bodyPr/>
                    <a:lstStyle/>
                    <a:p>
                      <a:endParaRPr lang="en-US" sz="1600" dirty="0"/>
                    </a:p>
                  </a:txBody>
                  <a:tcPr marL="68580" marR="68580" marT="34290" marB="34290" anchor="ctr"/>
                </a:tc>
                <a:tc>
                  <a:txBody>
                    <a:bodyPr/>
                    <a:lstStyle/>
                    <a:p>
                      <a:r>
                        <a:rPr lang="en-US" sz="1600" b="0" dirty="0"/>
                        <a:t>Reported</a:t>
                      </a:r>
                    </a:p>
                  </a:txBody>
                  <a:tcPr marL="68580" marR="68580" marT="34290" marB="34290" anchor="ctr"/>
                </a:tc>
                <a:tc>
                  <a:txBody>
                    <a:bodyPr/>
                    <a:lstStyle/>
                    <a:p>
                      <a:r>
                        <a:rPr lang="en-US" sz="1600" b="0" dirty="0"/>
                        <a:t>BASELINE</a:t>
                      </a:r>
                    </a:p>
                  </a:txBody>
                  <a:tcPr marL="68580" marR="68580" marT="34290" marB="34290" anchor="ctr"/>
                </a:tc>
                <a:tc>
                  <a:txBody>
                    <a:bodyPr/>
                    <a:lstStyle/>
                    <a:p>
                      <a:r>
                        <a:rPr lang="en-US" sz="1600" b="0" dirty="0"/>
                        <a:t>TOPIC</a:t>
                      </a:r>
                    </a:p>
                  </a:txBody>
                  <a:tcPr marL="68580" marR="68580" marT="34290" marB="34290" anchor="ctr"/>
                </a:tc>
                <a:tc>
                  <a:txBody>
                    <a:bodyPr/>
                    <a:lstStyle/>
                    <a:p>
                      <a:r>
                        <a:rPr lang="en-US" sz="1600" b="0" dirty="0"/>
                        <a:t>WINDOW</a:t>
                      </a:r>
                    </a:p>
                  </a:txBody>
                  <a:tcPr marL="68580" marR="68580" marT="34290" marB="34290" anchor="ctr"/>
                </a:tc>
                <a:tc>
                  <a:txBody>
                    <a:bodyPr/>
                    <a:lstStyle/>
                    <a:p>
                      <a:pPr algn="ctr"/>
                      <a:r>
                        <a:rPr lang="en-US" sz="1600" b="0" dirty="0" smtClean="0"/>
                        <a:t>COMBINED</a:t>
                      </a:r>
                      <a:endParaRPr lang="en-US" sz="1600" b="0" dirty="0"/>
                    </a:p>
                  </a:txBody>
                  <a:tcPr marL="68580" marR="68580" marT="34290" marB="34290" anchor="ctr"/>
                </a:tc>
                <a:extLst>
                  <a:ext uri="{0D108BD9-81ED-4DB2-BD59-A6C34878D82A}">
                    <a16:rowId xmlns:a16="http://schemas.microsoft.com/office/drawing/2014/main" xmlns="" val="4269118837"/>
                  </a:ext>
                </a:extLst>
              </a:tr>
              <a:tr h="265862">
                <a:tc>
                  <a:txBody>
                    <a:bodyPr/>
                    <a:lstStyle/>
                    <a:p>
                      <a:r>
                        <a:rPr lang="en-US" sz="1600" dirty="0"/>
                        <a:t>Accuracy</a:t>
                      </a:r>
                    </a:p>
                  </a:txBody>
                  <a:tcPr marL="68580" marR="68580" marT="34290" marB="34290" anchor="ctr"/>
                </a:tc>
                <a:tc>
                  <a:txBody>
                    <a:bodyPr/>
                    <a:lstStyle/>
                    <a:p>
                      <a:r>
                        <a:rPr lang="en-US" sz="1600" b="0" u="sng" dirty="0"/>
                        <a:t>0.863</a:t>
                      </a:r>
                    </a:p>
                  </a:txBody>
                  <a:tcPr marL="68580" marR="68580" marT="34290" marB="34290" anchor="ctr"/>
                </a:tc>
                <a:tc>
                  <a:txBody>
                    <a:bodyPr/>
                    <a:lstStyle/>
                    <a:p>
                      <a:r>
                        <a:rPr lang="en-US" sz="1600" b="0" dirty="0"/>
                        <a:t>0.869</a:t>
                      </a:r>
                    </a:p>
                  </a:txBody>
                  <a:tcPr marL="68580" marR="68580" marT="34290" marB="34290" anchor="ctr"/>
                </a:tc>
                <a:tc>
                  <a:txBody>
                    <a:bodyPr/>
                    <a:lstStyle/>
                    <a:p>
                      <a:r>
                        <a:rPr lang="en-US" sz="1600" b="0" u="sng" dirty="0"/>
                        <a:t>0.857</a:t>
                      </a:r>
                    </a:p>
                  </a:txBody>
                  <a:tcPr marL="68580" marR="68580" marT="34290" marB="34290" anchor="ctr"/>
                </a:tc>
                <a:tc>
                  <a:txBody>
                    <a:bodyPr/>
                    <a:lstStyle/>
                    <a:p>
                      <a:r>
                        <a:rPr lang="en-US" sz="1600" b="0" u="sng" dirty="0"/>
                        <a:t>0.857</a:t>
                      </a:r>
                    </a:p>
                  </a:txBody>
                  <a:tcPr marL="68580" marR="68580" marT="34290" marB="34290" anchor="ctr"/>
                </a:tc>
                <a:tc>
                  <a:txBody>
                    <a:bodyPr/>
                    <a:lstStyle/>
                    <a:p>
                      <a:pPr algn="l"/>
                      <a:r>
                        <a:rPr lang="en-US" sz="1600" b="1" dirty="0"/>
                        <a:t>0.870</a:t>
                      </a:r>
                    </a:p>
                  </a:txBody>
                  <a:tcPr marL="68580" marR="68580" marT="34290" marB="34290" anchor="ctr"/>
                </a:tc>
                <a:extLst>
                  <a:ext uri="{0D108BD9-81ED-4DB2-BD59-A6C34878D82A}">
                    <a16:rowId xmlns:a16="http://schemas.microsoft.com/office/drawing/2014/main" xmlns="" val="2098696106"/>
                  </a:ext>
                </a:extLst>
              </a:tr>
              <a:tr h="265862">
                <a:tc>
                  <a:txBody>
                    <a:bodyPr/>
                    <a:lstStyle/>
                    <a:p>
                      <a:r>
                        <a:rPr lang="en-US" sz="1600" dirty="0"/>
                        <a:t>F1</a:t>
                      </a:r>
                    </a:p>
                  </a:txBody>
                  <a:tcPr marL="68580" marR="68580" marT="34290" marB="34290" anchor="ctr"/>
                </a:tc>
                <a:tc>
                  <a:txBody>
                    <a:bodyPr/>
                    <a:lstStyle/>
                    <a:p>
                      <a:r>
                        <a:rPr lang="en-US" sz="1600" b="0" dirty="0"/>
                        <a:t>0.722</a:t>
                      </a:r>
                    </a:p>
                  </a:txBody>
                  <a:tcPr marL="68580" marR="68580" marT="34290" marB="34290" anchor="ctr"/>
                </a:tc>
                <a:tc>
                  <a:txBody>
                    <a:bodyPr/>
                    <a:lstStyle/>
                    <a:p>
                      <a:r>
                        <a:rPr lang="en-US" sz="1600" b="0" dirty="0"/>
                        <a:t>0.722</a:t>
                      </a:r>
                    </a:p>
                  </a:txBody>
                  <a:tcPr marL="68580" marR="68580" marT="34290" marB="34290" anchor="ctr"/>
                </a:tc>
                <a:tc>
                  <a:txBody>
                    <a:bodyPr/>
                    <a:lstStyle/>
                    <a:p>
                      <a:r>
                        <a:rPr lang="en-US" sz="1600" b="0" u="sng" dirty="0"/>
                        <a:t>0.703</a:t>
                      </a:r>
                    </a:p>
                  </a:txBody>
                  <a:tcPr marL="68580" marR="68580" marT="34290" marB="34290" anchor="ctr"/>
                </a:tc>
                <a:tc>
                  <a:txBody>
                    <a:bodyPr/>
                    <a:lstStyle/>
                    <a:p>
                      <a:r>
                        <a:rPr lang="en-US" sz="1600" b="0" dirty="0"/>
                        <a:t>0.724</a:t>
                      </a:r>
                    </a:p>
                  </a:txBody>
                  <a:tcPr marL="68580" marR="68580" marT="34290" marB="34290" anchor="ctr"/>
                </a:tc>
                <a:tc>
                  <a:txBody>
                    <a:bodyPr/>
                    <a:lstStyle/>
                    <a:p>
                      <a:pPr algn="l"/>
                      <a:r>
                        <a:rPr lang="en-US" sz="1600" b="1" dirty="0"/>
                        <a:t>0.753</a:t>
                      </a:r>
                      <a:r>
                        <a:rPr lang="en-US" sz="1600" b="0" dirty="0"/>
                        <a:t>*</a:t>
                      </a:r>
                    </a:p>
                  </a:txBody>
                  <a:tcPr marL="68580" marR="68580" marT="34290" marB="34290" anchor="ctr"/>
                </a:tc>
                <a:extLst>
                  <a:ext uri="{0D108BD9-81ED-4DB2-BD59-A6C34878D82A}">
                    <a16:rowId xmlns:a16="http://schemas.microsoft.com/office/drawing/2014/main" xmlns="" val="829108816"/>
                  </a:ext>
                </a:extLst>
              </a:tr>
              <a:tr h="265862">
                <a:tc>
                  <a:txBody>
                    <a:bodyPr/>
                    <a:lstStyle/>
                    <a:p>
                      <a:r>
                        <a:rPr lang="en-US" sz="1600" dirty="0"/>
                        <a:t>F1:Support</a:t>
                      </a:r>
                    </a:p>
                  </a:txBody>
                  <a:tcPr marL="68580" marR="68580" marT="34290" marB="34290" anchor="ctr"/>
                </a:tc>
                <a:tc>
                  <a:txBody>
                    <a:bodyPr/>
                    <a:lstStyle/>
                    <a:p>
                      <a:r>
                        <a:rPr lang="en-US" sz="1600" b="0" dirty="0"/>
                        <a:t>0.519</a:t>
                      </a:r>
                    </a:p>
                  </a:txBody>
                  <a:tcPr marL="68580" marR="68580" marT="34290" marB="34290" anchor="ctr"/>
                </a:tc>
                <a:tc>
                  <a:txBody>
                    <a:bodyPr/>
                    <a:lstStyle/>
                    <a:p>
                      <a:r>
                        <a:rPr lang="en-US" sz="1600" b="0" dirty="0"/>
                        <a:t>0.519</a:t>
                      </a:r>
                    </a:p>
                  </a:txBody>
                  <a:tcPr marL="68580" marR="68580" marT="34290" marB="34290" anchor="ctr"/>
                </a:tc>
                <a:tc>
                  <a:txBody>
                    <a:bodyPr/>
                    <a:lstStyle/>
                    <a:p>
                      <a:r>
                        <a:rPr lang="en-US" sz="1600" b="0" u="sng" dirty="0"/>
                        <a:t>0.488</a:t>
                      </a:r>
                    </a:p>
                  </a:txBody>
                  <a:tcPr marL="68580" marR="68580" marT="34290" marB="34290" anchor="ctr"/>
                </a:tc>
                <a:tc>
                  <a:txBody>
                    <a:bodyPr/>
                    <a:lstStyle/>
                    <a:p>
                      <a:r>
                        <a:rPr lang="en-US" sz="1600" b="0" dirty="0"/>
                        <a:t>0.533</a:t>
                      </a:r>
                    </a:p>
                  </a:txBody>
                  <a:tcPr marL="68580" marR="68580" marT="34290" marB="34290" anchor="ctr"/>
                </a:tc>
                <a:tc>
                  <a:txBody>
                    <a:bodyPr/>
                    <a:lstStyle/>
                    <a:p>
                      <a:pPr algn="l"/>
                      <a:r>
                        <a:rPr lang="en-US" sz="1600" b="1" dirty="0"/>
                        <a:t>0.583</a:t>
                      </a:r>
                      <a:r>
                        <a:rPr lang="en-US" sz="1600" b="0" dirty="0"/>
                        <a:t>*</a:t>
                      </a:r>
                    </a:p>
                  </a:txBody>
                  <a:tcPr marL="68580" marR="68580" marT="34290" marB="34290" anchor="ctr"/>
                </a:tc>
                <a:extLst>
                  <a:ext uri="{0D108BD9-81ED-4DB2-BD59-A6C34878D82A}">
                    <a16:rowId xmlns:a16="http://schemas.microsoft.com/office/drawing/2014/main" xmlns="" val="9332854"/>
                  </a:ext>
                </a:extLst>
              </a:tr>
            </a:tbl>
          </a:graphicData>
        </a:graphic>
      </p:graphicFrame>
      <p:sp>
        <p:nvSpPr>
          <p:cNvPr id="9" name="TextBox 8"/>
          <p:cNvSpPr txBox="1"/>
          <p:nvPr/>
        </p:nvSpPr>
        <p:spPr>
          <a:xfrm>
            <a:off x="552450" y="5011137"/>
            <a:ext cx="6905625" cy="276999"/>
          </a:xfrm>
          <a:prstGeom prst="rect">
            <a:avLst/>
          </a:prstGeom>
          <a:noFill/>
        </p:spPr>
        <p:txBody>
          <a:bodyPr wrap="square" rtlCol="0" anchor="ctr" anchorCtr="0">
            <a:spAutoFit/>
          </a:bodyPr>
          <a:lstStyle/>
          <a:p>
            <a:r>
              <a:rPr lang="en-US" sz="1200" dirty="0"/>
              <a:t>*: p &lt; 0.05 in comparison with Baseline. Values smaller than baseline are underlined. Best values are in </a:t>
            </a:r>
            <a:r>
              <a:rPr lang="en-US" sz="1200" dirty="0" smtClean="0"/>
              <a:t>bold.</a:t>
            </a:r>
            <a:endParaRPr lang="en-US" sz="1600" dirty="0"/>
          </a:p>
        </p:txBody>
      </p:sp>
      <p:sp>
        <p:nvSpPr>
          <p:cNvPr id="11" name="Flowchart: Alternate Process 10"/>
          <p:cNvSpPr/>
          <p:nvPr/>
        </p:nvSpPr>
        <p:spPr>
          <a:xfrm>
            <a:off x="647700" y="6002710"/>
            <a:ext cx="6738041" cy="408623"/>
          </a:xfrm>
          <a:prstGeom prst="flowChartAlternateProcess">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68580" bIns="68580" rtlCol="0" anchor="ctr">
            <a:spAutoFit/>
          </a:bodyPr>
          <a:lstStyle/>
          <a:p>
            <a:pPr algn="ctr"/>
            <a:r>
              <a:rPr lang="en-US" sz="1500" dirty="0">
                <a:ln w="0"/>
                <a:solidFill>
                  <a:schemeClr val="tx1"/>
                </a:solidFill>
                <a:effectLst>
                  <a:outerShdw blurRad="38100" dist="19050" dir="2700000" algn="tl" rotWithShape="0">
                    <a:schemeClr val="dk1">
                      <a:alpha val="40000"/>
                    </a:schemeClr>
                  </a:outerShdw>
                </a:effectLst>
              </a:rPr>
              <a:t>Combining Topic-context and Window-context features yields the best results</a:t>
            </a:r>
          </a:p>
        </p:txBody>
      </p:sp>
      <p:sp>
        <p:nvSpPr>
          <p:cNvPr id="13" name="Rectangle 12"/>
          <p:cNvSpPr/>
          <p:nvPr/>
        </p:nvSpPr>
        <p:spPr>
          <a:xfrm>
            <a:off x="6315076" y="3321535"/>
            <a:ext cx="1070665" cy="1327787"/>
          </a:xfrm>
          <a:prstGeom prst="rect">
            <a:avLst/>
          </a:prstGeom>
          <a:solidFill>
            <a:srgbClr val="FFFF00">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8438600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82065"/>
          </a:xfrm>
        </p:spPr>
        <p:txBody>
          <a:bodyPr>
            <a:normAutofit fontScale="90000"/>
          </a:bodyPr>
          <a:lstStyle/>
          <a:p>
            <a:r>
              <a:rPr lang="en-US" dirty="0" smtClean="0"/>
              <a:t>Summary of (Intrinsic Evaluation) Results</a:t>
            </a:r>
            <a:endParaRPr lang="en-US" dirty="0"/>
          </a:p>
        </p:txBody>
      </p:sp>
      <p:sp>
        <p:nvSpPr>
          <p:cNvPr id="3" name="Content Placeholder 2"/>
          <p:cNvSpPr>
            <a:spLocks noGrp="1"/>
          </p:cNvSpPr>
          <p:nvPr>
            <p:ph idx="1"/>
          </p:nvPr>
        </p:nvSpPr>
        <p:spPr>
          <a:xfrm>
            <a:off x="125421" y="1051947"/>
            <a:ext cx="9018579" cy="5638785"/>
          </a:xfrm>
        </p:spPr>
        <p:txBody>
          <a:bodyPr>
            <a:noAutofit/>
          </a:bodyPr>
          <a:lstStyle/>
          <a:p>
            <a:pPr marL="457200" lvl="1" indent="0">
              <a:buNone/>
            </a:pPr>
            <a:endParaRPr lang="en-US" sz="2000" dirty="0"/>
          </a:p>
          <a:p>
            <a:r>
              <a:rPr lang="en-US" dirty="0" smtClean="0"/>
              <a:t>Methods for creating context-aware features:</a:t>
            </a:r>
          </a:p>
          <a:p>
            <a:pPr lvl="1"/>
            <a:r>
              <a:rPr lang="en-US" dirty="0" smtClean="0"/>
              <a:t>significantly improve argument mining performance (component classification, relation identification)</a:t>
            </a:r>
          </a:p>
          <a:p>
            <a:pPr lvl="1"/>
            <a:r>
              <a:rPr lang="en-US" dirty="0" smtClean="0"/>
              <a:t>generalize better across different prompts</a:t>
            </a:r>
          </a:p>
          <a:p>
            <a:pPr lvl="1"/>
            <a:r>
              <a:rPr lang="en-US" dirty="0" smtClean="0"/>
              <a:t>compact the feature space</a:t>
            </a:r>
          </a:p>
          <a:p>
            <a:endParaRPr lang="en-US" dirty="0"/>
          </a:p>
          <a:p>
            <a:r>
              <a:rPr lang="en-US" dirty="0" smtClean="0"/>
              <a:t>However, when pipelined together, can </a:t>
            </a:r>
            <a:r>
              <a:rPr lang="en-US" i="1" dirty="0" smtClean="0"/>
              <a:t>end-to-end argument mining</a:t>
            </a:r>
            <a:r>
              <a:rPr lang="en-US" dirty="0" smtClean="0"/>
              <a:t> improve essay performance?</a:t>
            </a:r>
          </a:p>
          <a:p>
            <a:pPr lvl="1"/>
            <a:r>
              <a:rPr lang="en-US" dirty="0"/>
              <a:t>e</a:t>
            </a:r>
            <a:r>
              <a:rPr lang="en-US" dirty="0" smtClean="0"/>
              <a:t>xtrinsic evaluation </a:t>
            </a:r>
          </a:p>
          <a:p>
            <a:endParaRPr lang="en-US" sz="2400" dirty="0" smtClean="0"/>
          </a:p>
          <a:p>
            <a:endParaRPr lang="en-US" sz="2400" dirty="0" smtClean="0"/>
          </a:p>
        </p:txBody>
      </p:sp>
    </p:spTree>
    <p:extLst>
      <p:ext uri="{BB962C8B-B14F-4D97-AF65-F5344CB8AC3E}">
        <p14:creationId xmlns:p14="http://schemas.microsoft.com/office/powerpoint/2010/main" val="151291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Persuasive essay writing rubrics</a:t>
            </a:r>
          </a:p>
        </p:txBody>
      </p:sp>
      <p:sp>
        <p:nvSpPr>
          <p:cNvPr id="3" name="Content Placeholder 2"/>
          <p:cNvSpPr>
            <a:spLocks noGrp="1"/>
          </p:cNvSpPr>
          <p:nvPr>
            <p:ph idx="1"/>
          </p:nvPr>
        </p:nvSpPr>
        <p:spPr/>
        <p:txBody>
          <a:bodyPr>
            <a:normAutofit fontScale="85000" lnSpcReduction="20000"/>
          </a:bodyPr>
          <a:lstStyle/>
          <a:p>
            <a:r>
              <a:rPr lang="en-US" dirty="0"/>
              <a:t>TOEFL </a:t>
            </a:r>
            <a:r>
              <a:rPr lang="en-US" dirty="0" err="1"/>
              <a:t>iBT</a:t>
            </a:r>
            <a:r>
              <a:rPr lang="en-US" dirty="0"/>
              <a:t> Independent Writing</a:t>
            </a:r>
          </a:p>
          <a:p>
            <a:pPr lvl="2"/>
            <a:r>
              <a:rPr lang="en-US" dirty="0"/>
              <a:t>“is well organized and well developed, using clearly </a:t>
            </a:r>
            <a:r>
              <a:rPr lang="en-US" dirty="0">
                <a:solidFill>
                  <a:schemeClr val="accent1"/>
                </a:solidFill>
              </a:rPr>
              <a:t>appropriate explanations, exemplifications and/or details</a:t>
            </a:r>
            <a:r>
              <a:rPr lang="en-US" dirty="0"/>
              <a:t>”</a:t>
            </a:r>
          </a:p>
          <a:p>
            <a:endParaRPr lang="en-US" dirty="0"/>
          </a:p>
          <a:p>
            <a:r>
              <a:rPr lang="en-US" dirty="0" err="1"/>
              <a:t>Kaggle</a:t>
            </a:r>
            <a:r>
              <a:rPr lang="en-US" dirty="0"/>
              <a:t> ASAP: automated student assessment prize</a:t>
            </a:r>
          </a:p>
          <a:p>
            <a:pPr lvl="2"/>
            <a:r>
              <a:rPr lang="en-US" dirty="0"/>
              <a:t>“Has fully </a:t>
            </a:r>
            <a:r>
              <a:rPr lang="en-US" dirty="0">
                <a:solidFill>
                  <a:schemeClr val="accent1"/>
                </a:solidFill>
              </a:rPr>
              <a:t>elaborated reasons with specific details</a:t>
            </a:r>
            <a:r>
              <a:rPr lang="en-US" dirty="0"/>
              <a:t>”</a:t>
            </a:r>
          </a:p>
          <a:p>
            <a:endParaRPr lang="en-US" dirty="0"/>
          </a:p>
          <a:p>
            <a:r>
              <a:rPr lang="en-US" dirty="0"/>
              <a:t>Research Methods classes at Pitt</a:t>
            </a:r>
          </a:p>
          <a:p>
            <a:pPr lvl="2"/>
            <a:r>
              <a:rPr lang="en-US" dirty="0"/>
              <a:t>“Brief high-level overview of study design and </a:t>
            </a:r>
            <a:r>
              <a:rPr lang="en-US" dirty="0">
                <a:solidFill>
                  <a:schemeClr val="accent1"/>
                </a:solidFill>
              </a:rPr>
              <a:t>clear statement of hypotheses</a:t>
            </a:r>
            <a:r>
              <a:rPr lang="en-US" dirty="0"/>
              <a:t>? Appropriate integration of </a:t>
            </a:r>
            <a:r>
              <a:rPr lang="en-US" dirty="0">
                <a:solidFill>
                  <a:schemeClr val="accent1"/>
                </a:solidFill>
              </a:rPr>
              <a:t>conflicting research findings</a:t>
            </a:r>
            <a:r>
              <a:rPr lang="en-US" dirty="0"/>
              <a:t> into a </a:t>
            </a:r>
            <a:r>
              <a:rPr lang="en-US" dirty="0">
                <a:solidFill>
                  <a:schemeClr val="accent1"/>
                </a:solidFill>
              </a:rPr>
              <a:t>convincing argument</a:t>
            </a:r>
            <a:r>
              <a:rPr lang="en-US" dirty="0"/>
              <a:t> for at least one hypothesis?”</a:t>
            </a:r>
          </a:p>
          <a:p>
            <a:r>
              <a:rPr lang="en-US" dirty="0"/>
              <a:t>…</a:t>
            </a:r>
          </a:p>
        </p:txBody>
      </p:sp>
      <p:sp>
        <p:nvSpPr>
          <p:cNvPr id="4" name="Slide Number Placeholder 3"/>
          <p:cNvSpPr>
            <a:spLocks noGrp="1"/>
          </p:cNvSpPr>
          <p:nvPr>
            <p:ph type="sldNum" sz="quarter" idx="12"/>
          </p:nvPr>
        </p:nvSpPr>
        <p:spPr/>
        <p:txBody>
          <a:bodyPr/>
          <a:lstStyle/>
          <a:p>
            <a:fld id="{1FAB230D-8D7E-447F-9006-147D65281BD6}" type="slidenum">
              <a:rPr lang="en-US" smtClean="0"/>
              <a:pPr/>
              <a:t>64</a:t>
            </a:fld>
            <a:endParaRPr lang="en-US"/>
          </a:p>
        </p:txBody>
      </p:sp>
      <p:sp>
        <p:nvSpPr>
          <p:cNvPr id="6" name="Flowchart: Alternate Process 5"/>
          <p:cNvSpPr/>
          <p:nvPr/>
        </p:nvSpPr>
        <p:spPr>
          <a:xfrm>
            <a:off x="1600200" y="2350921"/>
            <a:ext cx="5943600" cy="1813262"/>
          </a:xfrm>
          <a:prstGeom prst="flowChartAlternateProcess">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68580" bIns="68580" rtlCol="0" anchor="ctr">
            <a:spAutoFit/>
          </a:bodyPr>
          <a:lstStyle/>
          <a:p>
            <a:r>
              <a:rPr lang="en-US" dirty="0">
                <a:ln w="0"/>
                <a:solidFill>
                  <a:schemeClr val="tx1"/>
                </a:solidFill>
                <a:effectLst>
                  <a:outerShdw blurRad="38100" dist="19050" dir="2700000" algn="tl" rotWithShape="0">
                    <a:schemeClr val="dk1">
                      <a:alpha val="40000"/>
                    </a:schemeClr>
                  </a:outerShdw>
                </a:effectLst>
              </a:rPr>
              <a:t>Argument mining offers new capabilities that consider argumentation aspect</a:t>
            </a:r>
          </a:p>
          <a:p>
            <a:endParaRPr lang="en-US" sz="750" dirty="0">
              <a:ln w="0"/>
              <a:solidFill>
                <a:schemeClr val="tx1"/>
              </a:solidFill>
              <a:effectLst>
                <a:outerShdw blurRad="38100" dist="19050" dir="2700000" algn="tl" rotWithShape="0">
                  <a:schemeClr val="dk1">
                    <a:alpha val="40000"/>
                  </a:schemeClr>
                </a:outerShdw>
              </a:effectLst>
            </a:endParaRPr>
          </a:p>
          <a:p>
            <a:pPr marL="257175" indent="-257175">
              <a:buFont typeface="Arial" panose="020B0604020202020204" pitchFamily="34" charset="0"/>
              <a:buChar char="•"/>
            </a:pPr>
            <a:r>
              <a:rPr lang="en-US" dirty="0">
                <a:ln w="0"/>
                <a:solidFill>
                  <a:schemeClr val="tx1"/>
                </a:solidFill>
                <a:effectLst>
                  <a:outerShdw blurRad="38100" dist="19050" dir="2700000" algn="tl" rotWithShape="0">
                    <a:schemeClr val="dk1">
                      <a:alpha val="40000"/>
                    </a:schemeClr>
                  </a:outerShdw>
                </a:effectLst>
              </a:rPr>
              <a:t>Derive features from output of argument mining models</a:t>
            </a:r>
          </a:p>
          <a:p>
            <a:pPr marL="257175" indent="-257175">
              <a:buFont typeface="Arial" panose="020B0604020202020204" pitchFamily="34" charset="0"/>
              <a:buChar char="•"/>
            </a:pPr>
            <a:r>
              <a:rPr lang="en-US" dirty="0">
                <a:ln w="0"/>
                <a:solidFill>
                  <a:schemeClr val="tx1"/>
                </a:solidFill>
                <a:effectLst>
                  <a:outerShdw blurRad="38100" dist="19050" dir="2700000" algn="tl" rotWithShape="0">
                    <a:schemeClr val="dk1">
                      <a:alpha val="40000"/>
                    </a:schemeClr>
                  </a:outerShdw>
                </a:effectLst>
              </a:rPr>
              <a:t>Augment automated essay scoring systems</a:t>
            </a:r>
          </a:p>
          <a:p>
            <a:pPr marL="257175" indent="-257175">
              <a:buFont typeface="Arial" panose="020B0604020202020204" pitchFamily="34" charset="0"/>
              <a:buChar char="•"/>
            </a:pPr>
            <a:r>
              <a:rPr lang="en-US" dirty="0">
                <a:ln w="0"/>
                <a:solidFill>
                  <a:schemeClr val="tx1"/>
                </a:solidFill>
                <a:effectLst>
                  <a:outerShdw blurRad="38100" dist="19050" dir="2700000" algn="tl" rotWithShape="0">
                    <a:schemeClr val="dk1">
                      <a:alpha val="40000"/>
                    </a:schemeClr>
                  </a:outerShdw>
                </a:effectLst>
              </a:rPr>
              <a:t>Enable automated writing feedback</a:t>
            </a:r>
          </a:p>
        </p:txBody>
      </p:sp>
    </p:spTree>
    <p:extLst>
      <p:ext uri="{BB962C8B-B14F-4D97-AF65-F5344CB8AC3E}">
        <p14:creationId xmlns:p14="http://schemas.microsoft.com/office/powerpoint/2010/main" val="340819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Our End-to-End Argument Mining System</a:t>
            </a:r>
            <a:endParaRPr lang="en-US" dirty="0"/>
          </a:p>
        </p:txBody>
      </p:sp>
      <p:pic>
        <p:nvPicPr>
          <p:cNvPr id="4" name="Content Placeholder 3"/>
          <p:cNvPicPr>
            <a:picLocks noGrp="1" noChangeAspect="1"/>
          </p:cNvPicPr>
          <p:nvPr>
            <p:ph idx="1"/>
          </p:nvPr>
        </p:nvPicPr>
        <p:blipFill>
          <a:blip r:embed="rId2"/>
          <a:stretch>
            <a:fillRect/>
          </a:stretch>
        </p:blipFill>
        <p:spPr>
          <a:xfrm>
            <a:off x="169174" y="2476500"/>
            <a:ext cx="8805651" cy="1809750"/>
          </a:xfrm>
          <a:prstGeom prst="rect">
            <a:avLst/>
          </a:prstGeom>
          <a:noFill/>
        </p:spPr>
      </p:pic>
      <p:sp>
        <p:nvSpPr>
          <p:cNvPr id="5" name="Rounded Rectangle 4"/>
          <p:cNvSpPr/>
          <p:nvPr/>
        </p:nvSpPr>
        <p:spPr>
          <a:xfrm>
            <a:off x="2924176" y="1427163"/>
            <a:ext cx="6153150" cy="3800475"/>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66673" y="1861345"/>
            <a:ext cx="2755002" cy="3040060"/>
          </a:xfrm>
          <a:prstGeom prst="roundRect">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Tree>
    <p:extLst>
      <p:ext uri="{BB962C8B-B14F-4D97-AF65-F5344CB8AC3E}">
        <p14:creationId xmlns:p14="http://schemas.microsoft.com/office/powerpoint/2010/main" val="237902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0" y="34926"/>
            <a:ext cx="9144000" cy="2512584"/>
          </a:xfrm>
        </p:spPr>
        <p:txBody>
          <a:bodyPr/>
          <a:lstStyle/>
          <a:p>
            <a:pPr marL="0" indent="0" algn="ctr">
              <a:buNone/>
            </a:pPr>
            <a:r>
              <a:rPr lang="en-US" dirty="0" smtClean="0"/>
              <a:t>Argumentation Feature Sets for Essay Scoring </a:t>
            </a:r>
            <a:endParaRPr lang="en-US" dirty="0"/>
          </a:p>
        </p:txBody>
      </p:sp>
      <p:sp>
        <p:nvSpPr>
          <p:cNvPr id="15" name="Text Placeholder 14"/>
          <p:cNvSpPr>
            <a:spLocks noGrp="1"/>
          </p:cNvSpPr>
          <p:nvPr>
            <p:ph type="body" sz="half" idx="2"/>
          </p:nvPr>
        </p:nvSpPr>
        <p:spPr>
          <a:xfrm>
            <a:off x="0" y="6388735"/>
            <a:ext cx="9144000" cy="332740"/>
          </a:xfrm>
        </p:spPr>
        <p:txBody>
          <a:bodyPr>
            <a:normAutofit/>
          </a:bodyPr>
          <a:lstStyle/>
          <a:p>
            <a:pPr marL="342900" lvl="1"/>
            <a:r>
              <a:rPr lang="en-US" dirty="0" smtClean="0"/>
              <a:t>Features are both new &amp; from prior studies [</a:t>
            </a:r>
            <a:r>
              <a:rPr lang="en-US" dirty="0" err="1" smtClean="0"/>
              <a:t>Beigman</a:t>
            </a:r>
            <a:r>
              <a:rPr lang="en-US" dirty="0" smtClean="0"/>
              <a:t> </a:t>
            </a:r>
            <a:r>
              <a:rPr lang="en-US" dirty="0" err="1" smtClean="0"/>
              <a:t>Klevanov</a:t>
            </a:r>
            <a:r>
              <a:rPr lang="en-US" dirty="0" smtClean="0"/>
              <a:t> et al. 2016, Ghosh et al, 2016, </a:t>
            </a:r>
            <a:r>
              <a:rPr lang="en-US" dirty="0" err="1" smtClean="0"/>
              <a:t>Persing</a:t>
            </a:r>
            <a:r>
              <a:rPr lang="en-US" dirty="0" smtClean="0"/>
              <a:t> &amp; Ng 2015, </a:t>
            </a:r>
            <a:r>
              <a:rPr lang="en-US" dirty="0" err="1" smtClean="0"/>
              <a:t>Wachsmuth</a:t>
            </a:r>
            <a:r>
              <a:rPr lang="en-US" dirty="0" smtClean="0"/>
              <a:t> et al. 2016]</a:t>
            </a:r>
            <a:endParaRPr lang="en-US" dirty="0"/>
          </a:p>
          <a:p>
            <a:endParaRPr lang="en-US" sz="1200" dirty="0"/>
          </a:p>
          <a:p>
            <a:pPr marL="214313" indent="-214313">
              <a:buFont typeface="Arial" panose="020B0604020202020204" pitchFamily="34" charset="0"/>
              <a:buChar char="•"/>
            </a:pPr>
            <a:endParaRPr lang="en-US" sz="12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66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959080848"/>
              </p:ext>
            </p:extLst>
          </p:nvPr>
        </p:nvGraphicFramePr>
        <p:xfrm>
          <a:off x="438150" y="641509"/>
          <a:ext cx="8003495" cy="5623560"/>
        </p:xfrm>
        <a:graphic>
          <a:graphicData uri="http://schemas.openxmlformats.org/drawingml/2006/table">
            <a:tbl>
              <a:tblPr firstRow="1" bandRow="1">
                <a:tableStyleId>{9DCAF9ED-07DC-4A11-8D7F-57B35C25682E}</a:tableStyleId>
              </a:tblPr>
              <a:tblGrid>
                <a:gridCol w="1201911">
                  <a:extLst>
                    <a:ext uri="{9D8B030D-6E8A-4147-A177-3AD203B41FA5}">
                      <a16:colId xmlns:a16="http://schemas.microsoft.com/office/drawing/2014/main" xmlns="" val="1871833535"/>
                    </a:ext>
                  </a:extLst>
                </a:gridCol>
                <a:gridCol w="6801584">
                  <a:extLst>
                    <a:ext uri="{9D8B030D-6E8A-4147-A177-3AD203B41FA5}">
                      <a16:colId xmlns:a16="http://schemas.microsoft.com/office/drawing/2014/main" xmlns="" val="1082825539"/>
                    </a:ext>
                  </a:extLst>
                </a:gridCol>
              </a:tblGrid>
              <a:tr h="202171">
                <a:tc>
                  <a:txBody>
                    <a:bodyPr/>
                    <a:lstStyle/>
                    <a:p>
                      <a:pPr algn="ctr"/>
                      <a:endParaRPr lang="en-US" sz="1200" i="1" dirty="0"/>
                    </a:p>
                  </a:txBody>
                  <a:tcPr marL="68580" marR="68580" marT="34290" marB="34290" anchor="ctr">
                    <a:solidFill>
                      <a:srgbClr val="C00000"/>
                    </a:solidFill>
                  </a:tcPr>
                </a:tc>
                <a:tc>
                  <a:txBody>
                    <a:bodyPr/>
                    <a:lstStyle/>
                    <a:p>
                      <a:pPr algn="l"/>
                      <a:r>
                        <a:rPr lang="en-US" sz="1200" b="1" dirty="0"/>
                        <a:t>Argument Component Features (AC)</a:t>
                      </a:r>
                    </a:p>
                  </a:txBody>
                  <a:tcPr marL="68580" marR="68580" marT="34290" marB="34290" anchor="ctr">
                    <a:solidFill>
                      <a:srgbClr val="C00000"/>
                    </a:solidFill>
                  </a:tcPr>
                </a:tc>
                <a:extLst>
                  <a:ext uri="{0D108BD9-81ED-4DB2-BD59-A6C34878D82A}">
                    <a16:rowId xmlns:a16="http://schemas.microsoft.com/office/drawing/2014/main" xmlns="" val="604537275"/>
                  </a:ext>
                </a:extLst>
              </a:tr>
              <a:tr h="754380">
                <a:tc>
                  <a:txBody>
                    <a:bodyPr/>
                    <a:lstStyle/>
                    <a:p>
                      <a:pPr algn="ctr"/>
                      <a:r>
                        <a:rPr lang="en-US" sz="1200" dirty="0"/>
                        <a:t>1, 2</a:t>
                      </a:r>
                    </a:p>
                    <a:p>
                      <a:pPr algn="ctr"/>
                      <a:r>
                        <a:rPr lang="en-US" sz="1200" dirty="0"/>
                        <a:t>3, 4</a:t>
                      </a:r>
                    </a:p>
                    <a:p>
                      <a:pPr algn="ctr"/>
                      <a:r>
                        <a:rPr lang="en-US" sz="1200" dirty="0"/>
                        <a:t>5</a:t>
                      </a:r>
                    </a:p>
                    <a:p>
                      <a:pPr algn="ctr"/>
                      <a:r>
                        <a:rPr lang="en-US" sz="1200" dirty="0"/>
                        <a:t>6</a:t>
                      </a:r>
                    </a:p>
                    <a:p>
                      <a:pPr algn="ctr"/>
                      <a:r>
                        <a:rPr lang="en-US" sz="1200" dirty="0"/>
                        <a:t>7</a:t>
                      </a:r>
                      <a:endParaRPr lang="en-US" sz="1200" i="1" dirty="0"/>
                    </a:p>
                  </a:txBody>
                  <a:tcPr marL="68580" marR="68580" marT="34290" marB="34290" anchor="ctr"/>
                </a:tc>
                <a:tc>
                  <a:txBody>
                    <a:bodyPr/>
                    <a:lstStyle/>
                    <a:p>
                      <a:pPr algn="l"/>
                      <a:r>
                        <a:rPr lang="en-US" sz="1200" dirty="0"/>
                        <a:t>Number and fraction of argument components over total number of sentences in essay</a:t>
                      </a:r>
                    </a:p>
                    <a:p>
                      <a:pPr algn="l"/>
                      <a:r>
                        <a:rPr lang="en-US" sz="1200" dirty="0"/>
                        <a:t>Number and fraction of argumentative sentences</a:t>
                      </a:r>
                    </a:p>
                    <a:p>
                      <a:pPr algn="l"/>
                      <a:r>
                        <a:rPr lang="en-US" sz="1200" dirty="0"/>
                        <a:t>Total number of words in argument components</a:t>
                      </a:r>
                    </a:p>
                    <a:p>
                      <a:pPr algn="l"/>
                      <a:r>
                        <a:rPr lang="en-US" sz="1200" dirty="0"/>
                        <a:t>Number of paragraphs containing argument components</a:t>
                      </a:r>
                    </a:p>
                    <a:p>
                      <a:pPr algn="l"/>
                      <a:r>
                        <a:rPr lang="en-US" sz="1200" dirty="0"/>
                        <a:t>Whether the essay has paragraph without any argument component</a:t>
                      </a:r>
                    </a:p>
                  </a:txBody>
                  <a:tcPr marL="68580" marR="68580" marT="0" marB="0" anchor="ctr"/>
                </a:tc>
                <a:extLst>
                  <a:ext uri="{0D108BD9-81ED-4DB2-BD59-A6C34878D82A}">
                    <a16:rowId xmlns:a16="http://schemas.microsoft.com/office/drawing/2014/main" xmlns="" val="253516872"/>
                  </a:ext>
                </a:extLst>
              </a:tr>
              <a:tr h="205740">
                <a:tc>
                  <a:txBody>
                    <a:bodyPr/>
                    <a:lstStyle/>
                    <a:p>
                      <a:pPr algn="ctr"/>
                      <a:endParaRPr lang="en-US" sz="1200" i="1" dirty="0"/>
                    </a:p>
                  </a:txBody>
                  <a:tcPr marL="68580" marR="68580" marT="34290" marB="34290" anchor="ctr">
                    <a:solidFill>
                      <a:srgbClr val="C00000"/>
                    </a:solidFill>
                  </a:tcPr>
                </a:tc>
                <a:tc>
                  <a:txBody>
                    <a:bodyPr/>
                    <a:lstStyle/>
                    <a:p>
                      <a:pPr algn="l"/>
                      <a:r>
                        <a:rPr lang="en-US" sz="1200" b="1" dirty="0">
                          <a:solidFill>
                            <a:schemeClr val="bg1"/>
                          </a:solidFill>
                        </a:rPr>
                        <a:t>Argument Component Label Features (CL)</a:t>
                      </a:r>
                    </a:p>
                  </a:txBody>
                  <a:tcPr marL="68580" marR="68580" marT="34290" marB="34290" anchor="ctr">
                    <a:solidFill>
                      <a:srgbClr val="C00000"/>
                    </a:solidFill>
                  </a:tcPr>
                </a:tc>
                <a:extLst>
                  <a:ext uri="{0D108BD9-81ED-4DB2-BD59-A6C34878D82A}">
                    <a16:rowId xmlns:a16="http://schemas.microsoft.com/office/drawing/2014/main" xmlns="" val="2282738282"/>
                  </a:ext>
                </a:extLst>
              </a:tr>
              <a:tr h="617220">
                <a:tc>
                  <a:txBody>
                    <a:bodyPr/>
                    <a:lstStyle/>
                    <a:p>
                      <a:pPr algn="ctr"/>
                      <a:r>
                        <a:rPr lang="en-US" sz="1200" dirty="0"/>
                        <a:t>8</a:t>
                      </a:r>
                    </a:p>
                    <a:p>
                      <a:pPr algn="ctr"/>
                      <a:r>
                        <a:rPr lang="en-US" sz="1200" dirty="0"/>
                        <a:t>9, 10</a:t>
                      </a:r>
                    </a:p>
                    <a:p>
                      <a:pPr algn="ctr"/>
                      <a:r>
                        <a:rPr lang="en-US" sz="1200" dirty="0"/>
                        <a:t>11, 12</a:t>
                      </a:r>
                    </a:p>
                    <a:p>
                      <a:pPr algn="ctr"/>
                      <a:r>
                        <a:rPr lang="en-US" sz="1200" dirty="0"/>
                        <a:t>13</a:t>
                      </a:r>
                      <a:endParaRPr lang="en-US" sz="1200" i="1" dirty="0"/>
                    </a:p>
                  </a:txBody>
                  <a:tcPr marL="68580" marR="68580" marT="34290" marB="34290" anchor="ctr"/>
                </a:tc>
                <a:tc>
                  <a:txBody>
                    <a:bodyPr/>
                    <a:lstStyle/>
                    <a:p>
                      <a:pPr algn="l"/>
                      <a:r>
                        <a:rPr lang="en-US" sz="1200" dirty="0"/>
                        <a:t>Number of Major Claims</a:t>
                      </a:r>
                    </a:p>
                    <a:p>
                      <a:pPr algn="l"/>
                      <a:r>
                        <a:rPr lang="en-US" sz="1200" dirty="0"/>
                        <a:t>Number and fraction of Claims over total number of sentences</a:t>
                      </a:r>
                    </a:p>
                    <a:p>
                      <a:pPr algn="l"/>
                      <a:r>
                        <a:rPr lang="en-US" sz="1200" dirty="0"/>
                        <a:t>Number and fraction of Premises</a:t>
                      </a:r>
                    </a:p>
                    <a:p>
                      <a:pPr algn="l"/>
                      <a:r>
                        <a:rPr lang="en-US" sz="1200" dirty="0"/>
                        <a:t>Average number of Premises per Claim</a:t>
                      </a:r>
                    </a:p>
                  </a:txBody>
                  <a:tcPr marL="68580" marR="68580" marT="34290" marB="34290" anchor="ctr"/>
                </a:tc>
                <a:extLst>
                  <a:ext uri="{0D108BD9-81ED-4DB2-BD59-A6C34878D82A}">
                    <a16:rowId xmlns:a16="http://schemas.microsoft.com/office/drawing/2014/main" xmlns="" val="1936528007"/>
                  </a:ext>
                </a:extLst>
              </a:tr>
              <a:tr h="205740">
                <a:tc>
                  <a:txBody>
                    <a:bodyPr/>
                    <a:lstStyle/>
                    <a:p>
                      <a:pPr algn="ctr"/>
                      <a:endParaRPr lang="en-US" sz="1200" i="1" dirty="0">
                        <a:solidFill>
                          <a:schemeClr val="bg1">
                            <a:lumMod val="75000"/>
                          </a:schemeClr>
                        </a:solidFill>
                      </a:endParaRPr>
                    </a:p>
                  </a:txBody>
                  <a:tcPr marL="68580" marR="68580" marT="34290" marB="34290" anchor="ctr"/>
                </a:tc>
                <a:tc>
                  <a:txBody>
                    <a:bodyPr/>
                    <a:lstStyle/>
                    <a:p>
                      <a:pPr algn="l"/>
                      <a:r>
                        <a:rPr lang="en-US" sz="1200" b="1" dirty="0">
                          <a:solidFill>
                            <a:schemeClr val="bg1">
                              <a:lumMod val="75000"/>
                            </a:schemeClr>
                          </a:solidFill>
                        </a:rPr>
                        <a:t>Argument Flow Features (AF)</a:t>
                      </a:r>
                    </a:p>
                  </a:txBody>
                  <a:tcPr marL="68580" marR="68580" marT="34290" marB="34290" anchor="ctr"/>
                </a:tc>
                <a:extLst>
                  <a:ext uri="{0D108BD9-81ED-4DB2-BD59-A6C34878D82A}">
                    <a16:rowId xmlns:a16="http://schemas.microsoft.com/office/drawing/2014/main" xmlns="" val="1356128540"/>
                  </a:ext>
                </a:extLst>
              </a:tr>
              <a:tr h="617220">
                <a:tc>
                  <a:txBody>
                    <a:bodyPr/>
                    <a:lstStyle/>
                    <a:p>
                      <a:pPr algn="ctr"/>
                      <a:r>
                        <a:rPr lang="en-US" sz="1200" dirty="0">
                          <a:solidFill>
                            <a:schemeClr val="bg1">
                              <a:lumMod val="75000"/>
                            </a:schemeClr>
                          </a:solidFill>
                        </a:rPr>
                        <a:t>14</a:t>
                      </a:r>
                    </a:p>
                    <a:p>
                      <a:pPr algn="ctr"/>
                      <a:r>
                        <a:rPr lang="en-US" sz="1200" dirty="0">
                          <a:solidFill>
                            <a:schemeClr val="bg1">
                              <a:lumMod val="75000"/>
                            </a:schemeClr>
                          </a:solidFill>
                        </a:rPr>
                        <a:t>15</a:t>
                      </a:r>
                    </a:p>
                    <a:p>
                      <a:pPr algn="ctr"/>
                      <a:r>
                        <a:rPr lang="en-US" sz="1200" dirty="0">
                          <a:solidFill>
                            <a:schemeClr val="bg1">
                              <a:lumMod val="75000"/>
                            </a:schemeClr>
                          </a:solidFill>
                        </a:rPr>
                        <a:t>16</a:t>
                      </a:r>
                    </a:p>
                    <a:p>
                      <a:pPr algn="ctr"/>
                      <a:r>
                        <a:rPr lang="en-US" sz="1200" dirty="0">
                          <a:solidFill>
                            <a:schemeClr val="bg1">
                              <a:lumMod val="75000"/>
                            </a:schemeClr>
                          </a:solidFill>
                        </a:rPr>
                        <a:t>17 – 24</a:t>
                      </a:r>
                      <a:endParaRPr lang="en-US" sz="1200" i="1" dirty="0">
                        <a:solidFill>
                          <a:schemeClr val="bg1">
                            <a:lumMod val="75000"/>
                          </a:schemeClr>
                        </a:solidFill>
                      </a:endParaRPr>
                    </a:p>
                  </a:txBody>
                  <a:tcPr marL="68580" marR="68580" marT="34290" marB="34290" anchor="ctr"/>
                </a:tc>
                <a:tc>
                  <a:txBody>
                    <a:bodyPr/>
                    <a:lstStyle/>
                    <a:p>
                      <a:pPr algn="l"/>
                      <a:r>
                        <a:rPr lang="en-US" sz="1200" dirty="0">
                          <a:solidFill>
                            <a:schemeClr val="bg1">
                              <a:lumMod val="75000"/>
                            </a:schemeClr>
                          </a:solidFill>
                        </a:rPr>
                        <a:t>Number of paragraphs that contain Major Claims and Claims</a:t>
                      </a:r>
                    </a:p>
                    <a:p>
                      <a:pPr algn="l"/>
                      <a:r>
                        <a:rPr lang="en-US" sz="1200" dirty="0">
                          <a:solidFill>
                            <a:schemeClr val="bg1">
                              <a:lumMod val="75000"/>
                            </a:schemeClr>
                          </a:solidFill>
                        </a:rPr>
                        <a:t>Number of paragraphs that contain Major Claims and Premises</a:t>
                      </a:r>
                    </a:p>
                    <a:p>
                      <a:pPr algn="l"/>
                      <a:r>
                        <a:rPr lang="en-US" sz="1200" dirty="0">
                          <a:solidFill>
                            <a:schemeClr val="bg1">
                              <a:lumMod val="75000"/>
                            </a:schemeClr>
                          </a:solidFill>
                        </a:rPr>
                        <a:t>Number of paragraphs that contain Claims and Premises</a:t>
                      </a:r>
                    </a:p>
                    <a:p>
                      <a:pPr algn="l"/>
                      <a:r>
                        <a:rPr lang="en-US" sz="1200" dirty="0">
                          <a:solidFill>
                            <a:schemeClr val="bg1">
                              <a:lumMod val="75000"/>
                            </a:schemeClr>
                          </a:solidFill>
                        </a:rPr>
                        <a:t>Frequency of 8 typed bigrams of argument components</a:t>
                      </a:r>
                    </a:p>
                  </a:txBody>
                  <a:tcPr marL="68580" marR="68580" marT="34290" marB="34290" anchor="ctr"/>
                </a:tc>
                <a:extLst>
                  <a:ext uri="{0D108BD9-81ED-4DB2-BD59-A6C34878D82A}">
                    <a16:rowId xmlns:a16="http://schemas.microsoft.com/office/drawing/2014/main" xmlns="" val="1276308436"/>
                  </a:ext>
                </a:extLst>
              </a:tr>
              <a:tr h="205740">
                <a:tc>
                  <a:txBody>
                    <a:bodyPr/>
                    <a:lstStyle/>
                    <a:p>
                      <a:pPr algn="ctr"/>
                      <a:endParaRPr lang="en-US" sz="1200" i="1" dirty="0">
                        <a:solidFill>
                          <a:schemeClr val="bg1"/>
                        </a:solidFill>
                      </a:endParaRPr>
                    </a:p>
                  </a:txBody>
                  <a:tcPr marL="68580" marR="68580" marT="34290" marB="34290" anchor="ctr">
                    <a:solidFill>
                      <a:srgbClr val="C00000"/>
                    </a:solidFill>
                  </a:tcPr>
                </a:tc>
                <a:tc>
                  <a:txBody>
                    <a:bodyPr/>
                    <a:lstStyle/>
                    <a:p>
                      <a:pPr algn="l"/>
                      <a:r>
                        <a:rPr lang="en-US" sz="1200" b="1" dirty="0">
                          <a:solidFill>
                            <a:schemeClr val="bg1"/>
                          </a:solidFill>
                        </a:rPr>
                        <a:t>Argumentative Relation Features (RL)</a:t>
                      </a:r>
                    </a:p>
                  </a:txBody>
                  <a:tcPr marL="68580" marR="68580" marT="34290" marB="34290" anchor="ctr">
                    <a:solidFill>
                      <a:srgbClr val="C00000"/>
                    </a:solidFill>
                  </a:tcPr>
                </a:tc>
                <a:extLst>
                  <a:ext uri="{0D108BD9-81ED-4DB2-BD59-A6C34878D82A}">
                    <a16:rowId xmlns:a16="http://schemas.microsoft.com/office/drawing/2014/main" xmlns="" val="3373296046"/>
                  </a:ext>
                </a:extLst>
              </a:tr>
              <a:tr h="617220">
                <a:tc>
                  <a:txBody>
                    <a:bodyPr/>
                    <a:lstStyle/>
                    <a:p>
                      <a:pPr algn="ctr"/>
                      <a:r>
                        <a:rPr lang="en-US" sz="1200" dirty="0"/>
                        <a:t>25</a:t>
                      </a:r>
                    </a:p>
                    <a:p>
                      <a:pPr algn="ctr"/>
                      <a:r>
                        <a:rPr lang="en-US" sz="1200" dirty="0"/>
                        <a:t>26</a:t>
                      </a:r>
                    </a:p>
                    <a:p>
                      <a:pPr algn="ctr"/>
                      <a:r>
                        <a:rPr lang="en-US" sz="1200" dirty="0"/>
                        <a:t>27</a:t>
                      </a:r>
                    </a:p>
                    <a:p>
                      <a:pPr algn="ctr"/>
                      <a:r>
                        <a:rPr lang="en-US" sz="1200" dirty="0"/>
                        <a:t>28</a:t>
                      </a:r>
                      <a:endParaRPr lang="en-US" sz="1200" i="1" dirty="0"/>
                    </a:p>
                  </a:txBody>
                  <a:tcPr marL="68580" marR="68580" marT="34290" marB="34290" anchor="ctr"/>
                </a:tc>
                <a:tc>
                  <a:txBody>
                    <a:bodyPr/>
                    <a:lstStyle/>
                    <a:p>
                      <a:pPr algn="l"/>
                      <a:r>
                        <a:rPr lang="en-US" sz="1200" dirty="0"/>
                        <a:t>Number of supported Claims</a:t>
                      </a:r>
                    </a:p>
                    <a:p>
                      <a:pPr algn="l"/>
                      <a:r>
                        <a:rPr lang="en-US" sz="1200" dirty="0"/>
                        <a:t>Number of dangling Claims</a:t>
                      </a:r>
                    </a:p>
                    <a:p>
                      <a:pPr algn="l"/>
                      <a:r>
                        <a:rPr lang="en-US" sz="1200" dirty="0"/>
                        <a:t>Number of supporting Premises</a:t>
                      </a:r>
                    </a:p>
                    <a:p>
                      <a:pPr algn="l"/>
                      <a:r>
                        <a:rPr lang="en-US" sz="1200" dirty="0"/>
                        <a:t>Number of paragraphs that have support relations</a:t>
                      </a:r>
                    </a:p>
                  </a:txBody>
                  <a:tcPr marL="68580" marR="68580" marT="34290" marB="34290" anchor="ctr"/>
                </a:tc>
                <a:extLst>
                  <a:ext uri="{0D108BD9-81ED-4DB2-BD59-A6C34878D82A}">
                    <a16:rowId xmlns:a16="http://schemas.microsoft.com/office/drawing/2014/main" xmlns="" val="1749749346"/>
                  </a:ext>
                </a:extLst>
              </a:tr>
              <a:tr h="205740">
                <a:tc>
                  <a:txBody>
                    <a:bodyPr/>
                    <a:lstStyle/>
                    <a:p>
                      <a:pPr algn="ctr"/>
                      <a:endParaRPr lang="en-US" sz="1200" i="1" dirty="0">
                        <a:solidFill>
                          <a:schemeClr val="bg1">
                            <a:lumMod val="75000"/>
                          </a:schemeClr>
                        </a:solidFill>
                      </a:endParaRPr>
                    </a:p>
                  </a:txBody>
                  <a:tcPr marL="68580" marR="68580" marT="34290" marB="34290" anchor="ctr"/>
                </a:tc>
                <a:tc>
                  <a:txBody>
                    <a:bodyPr/>
                    <a:lstStyle/>
                    <a:p>
                      <a:pPr algn="l"/>
                      <a:r>
                        <a:rPr lang="en-US" sz="1200" b="1" dirty="0">
                          <a:solidFill>
                            <a:schemeClr val="bg1">
                              <a:lumMod val="75000"/>
                            </a:schemeClr>
                          </a:solidFill>
                        </a:rPr>
                        <a:t>Argumentation Structure Typology Features (TS)</a:t>
                      </a:r>
                    </a:p>
                  </a:txBody>
                  <a:tcPr marL="68580" marR="68580" marT="34290" marB="34290" anchor="ctr"/>
                </a:tc>
                <a:extLst>
                  <a:ext uri="{0D108BD9-81ED-4DB2-BD59-A6C34878D82A}">
                    <a16:rowId xmlns:a16="http://schemas.microsoft.com/office/drawing/2014/main" xmlns="" val="460984607"/>
                  </a:ext>
                </a:extLst>
              </a:tr>
              <a:tr h="754380">
                <a:tc>
                  <a:txBody>
                    <a:bodyPr/>
                    <a:lstStyle/>
                    <a:p>
                      <a:pPr algn="ctr"/>
                      <a:r>
                        <a:rPr lang="en-US" sz="1200" dirty="0">
                          <a:solidFill>
                            <a:schemeClr val="bg1">
                              <a:lumMod val="75000"/>
                            </a:schemeClr>
                          </a:solidFill>
                        </a:rPr>
                        <a:t>29</a:t>
                      </a:r>
                    </a:p>
                    <a:p>
                      <a:pPr algn="ctr"/>
                      <a:r>
                        <a:rPr lang="en-US" sz="1200" dirty="0">
                          <a:solidFill>
                            <a:schemeClr val="bg1">
                              <a:lumMod val="75000"/>
                            </a:schemeClr>
                          </a:solidFill>
                        </a:rPr>
                        <a:t>30</a:t>
                      </a:r>
                    </a:p>
                    <a:p>
                      <a:pPr algn="ctr"/>
                      <a:r>
                        <a:rPr lang="en-US" sz="1200" dirty="0">
                          <a:solidFill>
                            <a:schemeClr val="bg1">
                              <a:lumMod val="75000"/>
                            </a:schemeClr>
                          </a:solidFill>
                        </a:rPr>
                        <a:t>31</a:t>
                      </a:r>
                    </a:p>
                    <a:p>
                      <a:pPr algn="ctr"/>
                      <a:r>
                        <a:rPr lang="en-US" sz="1200" dirty="0">
                          <a:solidFill>
                            <a:schemeClr val="bg1">
                              <a:lumMod val="75000"/>
                            </a:schemeClr>
                          </a:solidFill>
                        </a:rPr>
                        <a:t>32</a:t>
                      </a:r>
                    </a:p>
                    <a:p>
                      <a:pPr algn="ctr"/>
                      <a:r>
                        <a:rPr lang="en-US" sz="1200" dirty="0">
                          <a:solidFill>
                            <a:schemeClr val="bg1">
                              <a:lumMod val="75000"/>
                            </a:schemeClr>
                          </a:solidFill>
                        </a:rPr>
                        <a:t>33</a:t>
                      </a:r>
                      <a:endParaRPr lang="en-US" sz="1200" i="1" dirty="0">
                        <a:solidFill>
                          <a:schemeClr val="bg1">
                            <a:lumMod val="75000"/>
                          </a:schemeClr>
                        </a:solidFill>
                      </a:endParaRPr>
                    </a:p>
                  </a:txBody>
                  <a:tcPr marL="68580" marR="68580" marT="34290" marB="34290" anchor="ctr"/>
                </a:tc>
                <a:tc>
                  <a:txBody>
                    <a:bodyPr/>
                    <a:lstStyle/>
                    <a:p>
                      <a:pPr algn="l"/>
                      <a:r>
                        <a:rPr lang="en-US" sz="1200" dirty="0">
                          <a:solidFill>
                            <a:schemeClr val="bg1">
                              <a:lumMod val="75000"/>
                            </a:schemeClr>
                          </a:solidFill>
                        </a:rPr>
                        <a:t>Number of Chain-structures</a:t>
                      </a:r>
                    </a:p>
                    <a:p>
                      <a:pPr algn="l"/>
                      <a:r>
                        <a:rPr lang="en-US" sz="1200" dirty="0">
                          <a:solidFill>
                            <a:schemeClr val="bg1">
                              <a:lumMod val="75000"/>
                            </a:schemeClr>
                          </a:solidFill>
                        </a:rPr>
                        <a:t>Number of Tree-structures</a:t>
                      </a:r>
                    </a:p>
                    <a:p>
                      <a:pPr algn="l"/>
                      <a:r>
                        <a:rPr lang="en-US" sz="1200" dirty="0">
                          <a:solidFill>
                            <a:schemeClr val="bg1">
                              <a:lumMod val="75000"/>
                            </a:schemeClr>
                          </a:solidFill>
                        </a:rPr>
                        <a:t>Number of Tree-structures with height = 1</a:t>
                      </a:r>
                    </a:p>
                    <a:p>
                      <a:pPr algn="l"/>
                      <a:r>
                        <a:rPr lang="en-US" sz="1200" dirty="0">
                          <a:solidFill>
                            <a:schemeClr val="bg1">
                              <a:lumMod val="75000"/>
                            </a:schemeClr>
                          </a:solidFill>
                        </a:rPr>
                        <a:t>Number of paragraphs that contain Chain-structures</a:t>
                      </a:r>
                    </a:p>
                    <a:p>
                      <a:pPr algn="l"/>
                      <a:r>
                        <a:rPr lang="en-US" sz="1200" dirty="0">
                          <a:solidFill>
                            <a:schemeClr val="bg1">
                              <a:lumMod val="75000"/>
                            </a:schemeClr>
                          </a:solidFill>
                        </a:rPr>
                        <a:t>Number of paragraphs that contain Tree-structures</a:t>
                      </a:r>
                    </a:p>
                  </a:txBody>
                  <a:tcPr marL="68580" marR="68580" marT="34290" marB="34290" anchor="ctr"/>
                </a:tc>
                <a:extLst>
                  <a:ext uri="{0D108BD9-81ED-4DB2-BD59-A6C34878D82A}">
                    <a16:rowId xmlns:a16="http://schemas.microsoft.com/office/drawing/2014/main" xmlns="" val="2418494858"/>
                  </a:ext>
                </a:extLst>
              </a:tr>
            </a:tbl>
          </a:graphicData>
        </a:graphic>
      </p:graphicFrame>
    </p:spTree>
    <p:extLst>
      <p:ext uri="{BB962C8B-B14F-4D97-AF65-F5344CB8AC3E}">
        <p14:creationId xmlns:p14="http://schemas.microsoft.com/office/powerpoint/2010/main" val="8403175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0" y="34926"/>
            <a:ext cx="9144000" cy="2512584"/>
          </a:xfrm>
        </p:spPr>
        <p:txBody>
          <a:bodyPr/>
          <a:lstStyle/>
          <a:p>
            <a:pPr marL="0" indent="0" algn="ctr">
              <a:buNone/>
            </a:pPr>
            <a:r>
              <a:rPr lang="en-US" dirty="0" smtClean="0"/>
              <a:t>Argumentation Feature Sets for Essay Scoring </a:t>
            </a:r>
            <a:endParaRPr lang="en-US" dirty="0"/>
          </a:p>
        </p:txBody>
      </p:sp>
      <p:sp>
        <p:nvSpPr>
          <p:cNvPr id="15" name="Text Placeholder 14"/>
          <p:cNvSpPr>
            <a:spLocks noGrp="1"/>
          </p:cNvSpPr>
          <p:nvPr>
            <p:ph type="body" sz="half" idx="2"/>
          </p:nvPr>
        </p:nvSpPr>
        <p:spPr>
          <a:xfrm>
            <a:off x="0" y="6388735"/>
            <a:ext cx="9144000" cy="332740"/>
          </a:xfrm>
        </p:spPr>
        <p:txBody>
          <a:bodyPr>
            <a:normAutofit/>
          </a:bodyPr>
          <a:lstStyle/>
          <a:p>
            <a:pPr marL="342900" lvl="1"/>
            <a:r>
              <a:rPr lang="en-US" dirty="0" smtClean="0"/>
              <a:t>Features are both new &amp; from prior studies [</a:t>
            </a:r>
            <a:r>
              <a:rPr lang="en-US" dirty="0" err="1" smtClean="0"/>
              <a:t>Beigman</a:t>
            </a:r>
            <a:r>
              <a:rPr lang="en-US" dirty="0" smtClean="0"/>
              <a:t> </a:t>
            </a:r>
            <a:r>
              <a:rPr lang="en-US" dirty="0" err="1" smtClean="0"/>
              <a:t>Klevanov</a:t>
            </a:r>
            <a:r>
              <a:rPr lang="en-US" dirty="0" smtClean="0"/>
              <a:t> et al. 2016, Ghosh et al, 2016, </a:t>
            </a:r>
            <a:r>
              <a:rPr lang="en-US" dirty="0" err="1" smtClean="0"/>
              <a:t>Persing</a:t>
            </a:r>
            <a:r>
              <a:rPr lang="en-US" dirty="0" smtClean="0"/>
              <a:t> &amp; Ng 2015, </a:t>
            </a:r>
            <a:r>
              <a:rPr lang="en-US" dirty="0" err="1" smtClean="0"/>
              <a:t>Wachsmuth</a:t>
            </a:r>
            <a:r>
              <a:rPr lang="en-US" dirty="0" smtClean="0"/>
              <a:t> et al. 2016]</a:t>
            </a:r>
            <a:endParaRPr lang="en-US" dirty="0"/>
          </a:p>
          <a:p>
            <a:endParaRPr lang="en-US" sz="1200" dirty="0"/>
          </a:p>
          <a:p>
            <a:pPr marL="214313" indent="-214313">
              <a:buFont typeface="Arial" panose="020B0604020202020204" pitchFamily="34" charset="0"/>
              <a:buChar char="•"/>
            </a:pPr>
            <a:endParaRPr lang="en-US" sz="12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67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804025514"/>
              </p:ext>
            </p:extLst>
          </p:nvPr>
        </p:nvGraphicFramePr>
        <p:xfrm>
          <a:off x="438150" y="641509"/>
          <a:ext cx="8003495" cy="5623560"/>
        </p:xfrm>
        <a:graphic>
          <a:graphicData uri="http://schemas.openxmlformats.org/drawingml/2006/table">
            <a:tbl>
              <a:tblPr firstRow="1" bandRow="1">
                <a:tableStyleId>{9DCAF9ED-07DC-4A11-8D7F-57B35C25682E}</a:tableStyleId>
              </a:tblPr>
              <a:tblGrid>
                <a:gridCol w="1201911">
                  <a:extLst>
                    <a:ext uri="{9D8B030D-6E8A-4147-A177-3AD203B41FA5}">
                      <a16:colId xmlns:a16="http://schemas.microsoft.com/office/drawing/2014/main" xmlns="" val="1871833535"/>
                    </a:ext>
                  </a:extLst>
                </a:gridCol>
                <a:gridCol w="6801584">
                  <a:extLst>
                    <a:ext uri="{9D8B030D-6E8A-4147-A177-3AD203B41FA5}">
                      <a16:colId xmlns:a16="http://schemas.microsoft.com/office/drawing/2014/main" xmlns="" val="1082825539"/>
                    </a:ext>
                  </a:extLst>
                </a:gridCol>
              </a:tblGrid>
              <a:tr h="202171">
                <a:tc>
                  <a:txBody>
                    <a:bodyPr/>
                    <a:lstStyle/>
                    <a:p>
                      <a:pPr algn="ctr"/>
                      <a:endParaRPr lang="en-US" sz="1200" i="1" dirty="0"/>
                    </a:p>
                  </a:txBody>
                  <a:tcPr marL="68580" marR="68580" marT="34290" marB="34290" anchor="ctr">
                    <a:solidFill>
                      <a:srgbClr val="C00000"/>
                    </a:solidFill>
                  </a:tcPr>
                </a:tc>
                <a:tc>
                  <a:txBody>
                    <a:bodyPr/>
                    <a:lstStyle/>
                    <a:p>
                      <a:pPr algn="l"/>
                      <a:r>
                        <a:rPr lang="en-US" sz="1200" b="1" dirty="0"/>
                        <a:t>Argument Component Features (AC)</a:t>
                      </a:r>
                    </a:p>
                  </a:txBody>
                  <a:tcPr marL="68580" marR="68580" marT="34290" marB="34290" anchor="ctr">
                    <a:solidFill>
                      <a:srgbClr val="C00000"/>
                    </a:solidFill>
                  </a:tcPr>
                </a:tc>
                <a:extLst>
                  <a:ext uri="{0D108BD9-81ED-4DB2-BD59-A6C34878D82A}">
                    <a16:rowId xmlns:a16="http://schemas.microsoft.com/office/drawing/2014/main" xmlns="" val="604537275"/>
                  </a:ext>
                </a:extLst>
              </a:tr>
              <a:tr h="754380">
                <a:tc>
                  <a:txBody>
                    <a:bodyPr/>
                    <a:lstStyle/>
                    <a:p>
                      <a:pPr algn="ctr"/>
                      <a:r>
                        <a:rPr lang="en-US" sz="1200" dirty="0"/>
                        <a:t>1, 2</a:t>
                      </a:r>
                    </a:p>
                    <a:p>
                      <a:pPr algn="ctr"/>
                      <a:r>
                        <a:rPr lang="en-US" sz="1200" dirty="0"/>
                        <a:t>3, 4</a:t>
                      </a:r>
                    </a:p>
                    <a:p>
                      <a:pPr algn="ctr"/>
                      <a:r>
                        <a:rPr lang="en-US" sz="1200" dirty="0"/>
                        <a:t>5</a:t>
                      </a:r>
                    </a:p>
                    <a:p>
                      <a:pPr algn="ctr"/>
                      <a:r>
                        <a:rPr lang="en-US" sz="1200" dirty="0"/>
                        <a:t>6</a:t>
                      </a:r>
                    </a:p>
                    <a:p>
                      <a:pPr algn="ctr"/>
                      <a:r>
                        <a:rPr lang="en-US" sz="1200" dirty="0"/>
                        <a:t>7</a:t>
                      </a:r>
                      <a:endParaRPr lang="en-US" sz="1200" i="1" dirty="0"/>
                    </a:p>
                  </a:txBody>
                  <a:tcPr marL="68580" marR="68580" marT="34290" marB="34290" anchor="ctr"/>
                </a:tc>
                <a:tc>
                  <a:txBody>
                    <a:bodyPr/>
                    <a:lstStyle/>
                    <a:p>
                      <a:pPr algn="l"/>
                      <a:r>
                        <a:rPr lang="en-US" sz="1200" dirty="0"/>
                        <a:t>Number and fraction of argument components over total number of sentences in essay</a:t>
                      </a:r>
                    </a:p>
                    <a:p>
                      <a:pPr algn="l"/>
                      <a:r>
                        <a:rPr lang="en-US" sz="1200" dirty="0"/>
                        <a:t>Number and fraction of argumentative sentences</a:t>
                      </a:r>
                    </a:p>
                    <a:p>
                      <a:pPr algn="l"/>
                      <a:r>
                        <a:rPr lang="en-US" sz="1200" dirty="0"/>
                        <a:t>Total number of words in argument components</a:t>
                      </a:r>
                    </a:p>
                    <a:p>
                      <a:pPr algn="l"/>
                      <a:r>
                        <a:rPr lang="en-US" sz="1200" dirty="0"/>
                        <a:t>Number of paragraphs containing argument components</a:t>
                      </a:r>
                    </a:p>
                    <a:p>
                      <a:pPr algn="l"/>
                      <a:r>
                        <a:rPr lang="en-US" sz="1200" dirty="0"/>
                        <a:t>Whether the essay has paragraph without any argument component</a:t>
                      </a:r>
                    </a:p>
                  </a:txBody>
                  <a:tcPr marL="68580" marR="68580" marT="0" marB="0" anchor="ctr"/>
                </a:tc>
                <a:extLst>
                  <a:ext uri="{0D108BD9-81ED-4DB2-BD59-A6C34878D82A}">
                    <a16:rowId xmlns:a16="http://schemas.microsoft.com/office/drawing/2014/main" xmlns="" val="253516872"/>
                  </a:ext>
                </a:extLst>
              </a:tr>
              <a:tr h="205740">
                <a:tc>
                  <a:txBody>
                    <a:bodyPr/>
                    <a:lstStyle/>
                    <a:p>
                      <a:pPr algn="ctr"/>
                      <a:endParaRPr lang="en-US" sz="1200" i="1" dirty="0"/>
                    </a:p>
                  </a:txBody>
                  <a:tcPr marL="68580" marR="68580" marT="34290" marB="34290" anchor="ctr">
                    <a:solidFill>
                      <a:srgbClr val="C00000"/>
                    </a:solidFill>
                  </a:tcPr>
                </a:tc>
                <a:tc>
                  <a:txBody>
                    <a:bodyPr/>
                    <a:lstStyle/>
                    <a:p>
                      <a:pPr algn="l"/>
                      <a:r>
                        <a:rPr lang="en-US" sz="1200" b="1" dirty="0">
                          <a:solidFill>
                            <a:schemeClr val="bg1"/>
                          </a:solidFill>
                        </a:rPr>
                        <a:t>Argument Component Label Features (CL)</a:t>
                      </a:r>
                    </a:p>
                  </a:txBody>
                  <a:tcPr marL="68580" marR="68580" marT="34290" marB="34290" anchor="ctr">
                    <a:solidFill>
                      <a:srgbClr val="C00000"/>
                    </a:solidFill>
                  </a:tcPr>
                </a:tc>
                <a:extLst>
                  <a:ext uri="{0D108BD9-81ED-4DB2-BD59-A6C34878D82A}">
                    <a16:rowId xmlns:a16="http://schemas.microsoft.com/office/drawing/2014/main" xmlns="" val="2282738282"/>
                  </a:ext>
                </a:extLst>
              </a:tr>
              <a:tr h="617220">
                <a:tc>
                  <a:txBody>
                    <a:bodyPr/>
                    <a:lstStyle/>
                    <a:p>
                      <a:pPr algn="ctr"/>
                      <a:r>
                        <a:rPr lang="en-US" sz="1200" dirty="0"/>
                        <a:t>8</a:t>
                      </a:r>
                    </a:p>
                    <a:p>
                      <a:pPr algn="ctr"/>
                      <a:r>
                        <a:rPr lang="en-US" sz="1200" dirty="0"/>
                        <a:t>9, 10</a:t>
                      </a:r>
                    </a:p>
                    <a:p>
                      <a:pPr algn="ctr"/>
                      <a:r>
                        <a:rPr lang="en-US" sz="1200" dirty="0"/>
                        <a:t>11, 12</a:t>
                      </a:r>
                    </a:p>
                    <a:p>
                      <a:pPr algn="ctr"/>
                      <a:r>
                        <a:rPr lang="en-US" sz="1200" dirty="0"/>
                        <a:t>13</a:t>
                      </a:r>
                      <a:endParaRPr lang="en-US" sz="1200" i="1" dirty="0"/>
                    </a:p>
                  </a:txBody>
                  <a:tcPr marL="68580" marR="68580" marT="34290" marB="34290" anchor="ctr"/>
                </a:tc>
                <a:tc>
                  <a:txBody>
                    <a:bodyPr/>
                    <a:lstStyle/>
                    <a:p>
                      <a:pPr algn="l"/>
                      <a:r>
                        <a:rPr lang="en-US" sz="1200" dirty="0"/>
                        <a:t>Number of Major Claims</a:t>
                      </a:r>
                    </a:p>
                    <a:p>
                      <a:pPr algn="l"/>
                      <a:r>
                        <a:rPr lang="en-US" sz="1200" dirty="0"/>
                        <a:t>Number and fraction of Claims over total number of sentences</a:t>
                      </a:r>
                    </a:p>
                    <a:p>
                      <a:pPr algn="l"/>
                      <a:r>
                        <a:rPr lang="en-US" sz="1200" dirty="0"/>
                        <a:t>Number and fraction of Premises</a:t>
                      </a:r>
                    </a:p>
                    <a:p>
                      <a:pPr algn="l"/>
                      <a:r>
                        <a:rPr lang="en-US" sz="1200" dirty="0"/>
                        <a:t>Average number of Premises per Claim</a:t>
                      </a:r>
                    </a:p>
                  </a:txBody>
                  <a:tcPr marL="68580" marR="68580" marT="34290" marB="34290" anchor="ctr"/>
                </a:tc>
                <a:extLst>
                  <a:ext uri="{0D108BD9-81ED-4DB2-BD59-A6C34878D82A}">
                    <a16:rowId xmlns:a16="http://schemas.microsoft.com/office/drawing/2014/main" xmlns="" val="1936528007"/>
                  </a:ext>
                </a:extLst>
              </a:tr>
              <a:tr h="205740">
                <a:tc>
                  <a:txBody>
                    <a:bodyPr/>
                    <a:lstStyle/>
                    <a:p>
                      <a:pPr algn="ctr"/>
                      <a:endParaRPr lang="en-US" sz="1200" i="1" dirty="0">
                        <a:solidFill>
                          <a:schemeClr val="tx1"/>
                        </a:solidFill>
                      </a:endParaRPr>
                    </a:p>
                  </a:txBody>
                  <a:tcPr marL="68580" marR="68580" marT="34290" marB="34290" anchor="ctr">
                    <a:solidFill>
                      <a:srgbClr val="00B050"/>
                    </a:solidFill>
                  </a:tcPr>
                </a:tc>
                <a:tc>
                  <a:txBody>
                    <a:bodyPr/>
                    <a:lstStyle/>
                    <a:p>
                      <a:pPr algn="l"/>
                      <a:r>
                        <a:rPr lang="en-US" sz="1200" b="1" dirty="0">
                          <a:solidFill>
                            <a:schemeClr val="tx1"/>
                          </a:solidFill>
                        </a:rPr>
                        <a:t>Argument Flow Features (AF)</a:t>
                      </a:r>
                    </a:p>
                  </a:txBody>
                  <a:tcPr marL="68580" marR="68580" marT="34290" marB="34290" anchor="ctr">
                    <a:solidFill>
                      <a:srgbClr val="00B050"/>
                    </a:solidFill>
                  </a:tcPr>
                </a:tc>
                <a:extLst>
                  <a:ext uri="{0D108BD9-81ED-4DB2-BD59-A6C34878D82A}">
                    <a16:rowId xmlns:a16="http://schemas.microsoft.com/office/drawing/2014/main" xmlns="" val="1356128540"/>
                  </a:ext>
                </a:extLst>
              </a:tr>
              <a:tr h="617220">
                <a:tc>
                  <a:txBody>
                    <a:bodyPr/>
                    <a:lstStyle/>
                    <a:p>
                      <a:pPr algn="ctr"/>
                      <a:r>
                        <a:rPr lang="en-US" sz="1200" dirty="0">
                          <a:solidFill>
                            <a:schemeClr val="tx1"/>
                          </a:solidFill>
                        </a:rPr>
                        <a:t>14</a:t>
                      </a:r>
                    </a:p>
                    <a:p>
                      <a:pPr algn="ctr"/>
                      <a:r>
                        <a:rPr lang="en-US" sz="1200" dirty="0">
                          <a:solidFill>
                            <a:schemeClr val="tx1"/>
                          </a:solidFill>
                        </a:rPr>
                        <a:t>15</a:t>
                      </a:r>
                    </a:p>
                    <a:p>
                      <a:pPr algn="ctr"/>
                      <a:r>
                        <a:rPr lang="en-US" sz="1200" dirty="0">
                          <a:solidFill>
                            <a:schemeClr val="tx1"/>
                          </a:solidFill>
                        </a:rPr>
                        <a:t>16</a:t>
                      </a:r>
                    </a:p>
                    <a:p>
                      <a:pPr algn="ctr"/>
                      <a:r>
                        <a:rPr lang="en-US" sz="1200" dirty="0">
                          <a:solidFill>
                            <a:schemeClr val="tx1"/>
                          </a:solidFill>
                        </a:rPr>
                        <a:t>17 – 24</a:t>
                      </a:r>
                      <a:endParaRPr lang="en-US" sz="1200" i="1" dirty="0">
                        <a:solidFill>
                          <a:schemeClr val="tx1"/>
                        </a:solidFill>
                      </a:endParaRPr>
                    </a:p>
                  </a:txBody>
                  <a:tcPr marL="68580" marR="68580" marT="34290" marB="34290" anchor="ctr"/>
                </a:tc>
                <a:tc>
                  <a:txBody>
                    <a:bodyPr/>
                    <a:lstStyle/>
                    <a:p>
                      <a:pPr algn="l"/>
                      <a:r>
                        <a:rPr lang="en-US" sz="1200" dirty="0">
                          <a:solidFill>
                            <a:schemeClr val="tx1"/>
                          </a:solidFill>
                        </a:rPr>
                        <a:t>Number of paragraphs that contain Major Claims and Claims</a:t>
                      </a:r>
                    </a:p>
                    <a:p>
                      <a:pPr algn="l"/>
                      <a:r>
                        <a:rPr lang="en-US" sz="1200" dirty="0">
                          <a:solidFill>
                            <a:schemeClr val="tx1"/>
                          </a:solidFill>
                        </a:rPr>
                        <a:t>Number of paragraphs that contain Major Claims and Premises</a:t>
                      </a:r>
                    </a:p>
                    <a:p>
                      <a:pPr algn="l"/>
                      <a:r>
                        <a:rPr lang="en-US" sz="1200" dirty="0">
                          <a:solidFill>
                            <a:schemeClr val="tx1"/>
                          </a:solidFill>
                        </a:rPr>
                        <a:t>Number of paragraphs that contain Claims and Premises</a:t>
                      </a:r>
                    </a:p>
                    <a:p>
                      <a:pPr algn="l"/>
                      <a:r>
                        <a:rPr lang="en-US" sz="1200" dirty="0">
                          <a:solidFill>
                            <a:schemeClr val="tx1"/>
                          </a:solidFill>
                        </a:rPr>
                        <a:t>Frequency of 8 typed bigrams of argument components</a:t>
                      </a:r>
                    </a:p>
                  </a:txBody>
                  <a:tcPr marL="68580" marR="68580" marT="34290" marB="34290" anchor="ctr"/>
                </a:tc>
                <a:extLst>
                  <a:ext uri="{0D108BD9-81ED-4DB2-BD59-A6C34878D82A}">
                    <a16:rowId xmlns:a16="http://schemas.microsoft.com/office/drawing/2014/main" xmlns="" val="1276308436"/>
                  </a:ext>
                </a:extLst>
              </a:tr>
              <a:tr h="205740">
                <a:tc>
                  <a:txBody>
                    <a:bodyPr/>
                    <a:lstStyle/>
                    <a:p>
                      <a:pPr algn="ctr"/>
                      <a:endParaRPr lang="en-US" sz="1200" i="1" dirty="0">
                        <a:solidFill>
                          <a:schemeClr val="bg1"/>
                        </a:solidFill>
                      </a:endParaRPr>
                    </a:p>
                  </a:txBody>
                  <a:tcPr marL="68580" marR="68580" marT="34290" marB="34290" anchor="ctr">
                    <a:solidFill>
                      <a:srgbClr val="C00000"/>
                    </a:solidFill>
                  </a:tcPr>
                </a:tc>
                <a:tc>
                  <a:txBody>
                    <a:bodyPr/>
                    <a:lstStyle/>
                    <a:p>
                      <a:pPr algn="l"/>
                      <a:r>
                        <a:rPr lang="en-US" sz="1200" b="1" dirty="0">
                          <a:solidFill>
                            <a:schemeClr val="bg1"/>
                          </a:solidFill>
                        </a:rPr>
                        <a:t>Argumentative Relation Features (RL)</a:t>
                      </a:r>
                    </a:p>
                  </a:txBody>
                  <a:tcPr marL="68580" marR="68580" marT="34290" marB="34290" anchor="ctr">
                    <a:solidFill>
                      <a:srgbClr val="C00000"/>
                    </a:solidFill>
                  </a:tcPr>
                </a:tc>
                <a:extLst>
                  <a:ext uri="{0D108BD9-81ED-4DB2-BD59-A6C34878D82A}">
                    <a16:rowId xmlns:a16="http://schemas.microsoft.com/office/drawing/2014/main" xmlns="" val="3373296046"/>
                  </a:ext>
                </a:extLst>
              </a:tr>
              <a:tr h="617220">
                <a:tc>
                  <a:txBody>
                    <a:bodyPr/>
                    <a:lstStyle/>
                    <a:p>
                      <a:pPr algn="ctr"/>
                      <a:r>
                        <a:rPr lang="en-US" sz="1200" dirty="0"/>
                        <a:t>25</a:t>
                      </a:r>
                    </a:p>
                    <a:p>
                      <a:pPr algn="ctr"/>
                      <a:r>
                        <a:rPr lang="en-US" sz="1200" dirty="0"/>
                        <a:t>26</a:t>
                      </a:r>
                    </a:p>
                    <a:p>
                      <a:pPr algn="ctr"/>
                      <a:r>
                        <a:rPr lang="en-US" sz="1200" dirty="0"/>
                        <a:t>27</a:t>
                      </a:r>
                    </a:p>
                    <a:p>
                      <a:pPr algn="ctr"/>
                      <a:r>
                        <a:rPr lang="en-US" sz="1200" dirty="0"/>
                        <a:t>28</a:t>
                      </a:r>
                      <a:endParaRPr lang="en-US" sz="1200" i="1" dirty="0"/>
                    </a:p>
                  </a:txBody>
                  <a:tcPr marL="68580" marR="68580" marT="34290" marB="34290" anchor="ctr"/>
                </a:tc>
                <a:tc>
                  <a:txBody>
                    <a:bodyPr/>
                    <a:lstStyle/>
                    <a:p>
                      <a:pPr algn="l"/>
                      <a:r>
                        <a:rPr lang="en-US" sz="1200" dirty="0"/>
                        <a:t>Number of supported Claims</a:t>
                      </a:r>
                    </a:p>
                    <a:p>
                      <a:pPr algn="l"/>
                      <a:r>
                        <a:rPr lang="en-US" sz="1200" dirty="0"/>
                        <a:t>Number of dangling Claims</a:t>
                      </a:r>
                    </a:p>
                    <a:p>
                      <a:pPr algn="l"/>
                      <a:r>
                        <a:rPr lang="en-US" sz="1200" dirty="0"/>
                        <a:t>Number of supporting Premises</a:t>
                      </a:r>
                    </a:p>
                    <a:p>
                      <a:pPr algn="l"/>
                      <a:r>
                        <a:rPr lang="en-US" sz="1200" dirty="0"/>
                        <a:t>Number of paragraphs that have support relations</a:t>
                      </a:r>
                    </a:p>
                  </a:txBody>
                  <a:tcPr marL="68580" marR="68580" marT="34290" marB="34290" anchor="ctr"/>
                </a:tc>
                <a:extLst>
                  <a:ext uri="{0D108BD9-81ED-4DB2-BD59-A6C34878D82A}">
                    <a16:rowId xmlns:a16="http://schemas.microsoft.com/office/drawing/2014/main" xmlns="" val="1749749346"/>
                  </a:ext>
                </a:extLst>
              </a:tr>
              <a:tr h="205740">
                <a:tc>
                  <a:txBody>
                    <a:bodyPr/>
                    <a:lstStyle/>
                    <a:p>
                      <a:pPr algn="ctr"/>
                      <a:endParaRPr lang="en-US" sz="1200" i="1" dirty="0">
                        <a:solidFill>
                          <a:schemeClr val="tx1"/>
                        </a:solidFill>
                      </a:endParaRPr>
                    </a:p>
                  </a:txBody>
                  <a:tcPr marL="68580" marR="68580" marT="34290" marB="34290" anchor="ctr">
                    <a:solidFill>
                      <a:srgbClr val="00B050"/>
                    </a:solidFill>
                  </a:tcPr>
                </a:tc>
                <a:tc>
                  <a:txBody>
                    <a:bodyPr/>
                    <a:lstStyle/>
                    <a:p>
                      <a:pPr algn="l"/>
                      <a:r>
                        <a:rPr lang="en-US" sz="1200" b="1" dirty="0">
                          <a:solidFill>
                            <a:schemeClr val="tx1"/>
                          </a:solidFill>
                        </a:rPr>
                        <a:t>Argumentation Structure Typology Features (TS)</a:t>
                      </a:r>
                    </a:p>
                  </a:txBody>
                  <a:tcPr marL="68580" marR="68580" marT="34290" marB="34290" anchor="ctr">
                    <a:solidFill>
                      <a:srgbClr val="00B050"/>
                    </a:solidFill>
                  </a:tcPr>
                </a:tc>
                <a:extLst>
                  <a:ext uri="{0D108BD9-81ED-4DB2-BD59-A6C34878D82A}">
                    <a16:rowId xmlns:a16="http://schemas.microsoft.com/office/drawing/2014/main" xmlns="" val="460984607"/>
                  </a:ext>
                </a:extLst>
              </a:tr>
              <a:tr h="754380">
                <a:tc>
                  <a:txBody>
                    <a:bodyPr/>
                    <a:lstStyle/>
                    <a:p>
                      <a:pPr algn="ctr"/>
                      <a:r>
                        <a:rPr lang="en-US" sz="1200" dirty="0">
                          <a:solidFill>
                            <a:schemeClr val="tx1"/>
                          </a:solidFill>
                        </a:rPr>
                        <a:t>29</a:t>
                      </a:r>
                    </a:p>
                    <a:p>
                      <a:pPr algn="ctr"/>
                      <a:r>
                        <a:rPr lang="en-US" sz="1200" dirty="0">
                          <a:solidFill>
                            <a:schemeClr val="tx1"/>
                          </a:solidFill>
                        </a:rPr>
                        <a:t>30</a:t>
                      </a:r>
                    </a:p>
                    <a:p>
                      <a:pPr algn="ctr"/>
                      <a:r>
                        <a:rPr lang="en-US" sz="1200" dirty="0">
                          <a:solidFill>
                            <a:schemeClr val="tx1"/>
                          </a:solidFill>
                        </a:rPr>
                        <a:t>31</a:t>
                      </a:r>
                    </a:p>
                    <a:p>
                      <a:pPr algn="ctr"/>
                      <a:r>
                        <a:rPr lang="en-US" sz="1200" dirty="0">
                          <a:solidFill>
                            <a:schemeClr val="tx1"/>
                          </a:solidFill>
                        </a:rPr>
                        <a:t>32</a:t>
                      </a:r>
                    </a:p>
                    <a:p>
                      <a:pPr algn="ctr"/>
                      <a:r>
                        <a:rPr lang="en-US" sz="1200" dirty="0">
                          <a:solidFill>
                            <a:schemeClr val="tx1"/>
                          </a:solidFill>
                        </a:rPr>
                        <a:t>33</a:t>
                      </a:r>
                      <a:endParaRPr lang="en-US" sz="1200" i="1" dirty="0">
                        <a:solidFill>
                          <a:schemeClr val="tx1"/>
                        </a:solidFill>
                      </a:endParaRPr>
                    </a:p>
                  </a:txBody>
                  <a:tcPr marL="68580" marR="68580" marT="34290" marB="34290" anchor="ctr"/>
                </a:tc>
                <a:tc>
                  <a:txBody>
                    <a:bodyPr/>
                    <a:lstStyle/>
                    <a:p>
                      <a:pPr algn="l"/>
                      <a:r>
                        <a:rPr lang="en-US" sz="1200" dirty="0">
                          <a:solidFill>
                            <a:schemeClr val="tx1"/>
                          </a:solidFill>
                        </a:rPr>
                        <a:t>Number of Chain-structures</a:t>
                      </a:r>
                    </a:p>
                    <a:p>
                      <a:pPr algn="l"/>
                      <a:r>
                        <a:rPr lang="en-US" sz="1200" dirty="0">
                          <a:solidFill>
                            <a:schemeClr val="tx1"/>
                          </a:solidFill>
                        </a:rPr>
                        <a:t>Number of Tree-structures</a:t>
                      </a:r>
                    </a:p>
                    <a:p>
                      <a:pPr algn="l"/>
                      <a:r>
                        <a:rPr lang="en-US" sz="1200" dirty="0">
                          <a:solidFill>
                            <a:schemeClr val="tx1"/>
                          </a:solidFill>
                        </a:rPr>
                        <a:t>Number of Tree-structures with height = 1</a:t>
                      </a:r>
                    </a:p>
                    <a:p>
                      <a:pPr algn="l"/>
                      <a:r>
                        <a:rPr lang="en-US" sz="1200" dirty="0">
                          <a:solidFill>
                            <a:schemeClr val="tx1"/>
                          </a:solidFill>
                        </a:rPr>
                        <a:t>Number of paragraphs that contain Chain-structures</a:t>
                      </a:r>
                    </a:p>
                    <a:p>
                      <a:pPr algn="l"/>
                      <a:r>
                        <a:rPr lang="en-US" sz="1200" dirty="0">
                          <a:solidFill>
                            <a:schemeClr val="tx1"/>
                          </a:solidFill>
                        </a:rPr>
                        <a:t>Number of paragraphs that contain Tree-structures</a:t>
                      </a:r>
                    </a:p>
                  </a:txBody>
                  <a:tcPr marL="68580" marR="68580" marT="34290" marB="34290" anchor="ctr"/>
                </a:tc>
                <a:extLst>
                  <a:ext uri="{0D108BD9-81ED-4DB2-BD59-A6C34878D82A}">
                    <a16:rowId xmlns:a16="http://schemas.microsoft.com/office/drawing/2014/main" xmlns="" val="2418494858"/>
                  </a:ext>
                </a:extLst>
              </a:tr>
            </a:tbl>
          </a:graphicData>
        </a:graphic>
      </p:graphicFrame>
    </p:spTree>
    <p:extLst>
      <p:ext uri="{BB962C8B-B14F-4D97-AF65-F5344CB8AC3E}">
        <p14:creationId xmlns:p14="http://schemas.microsoft.com/office/powerpoint/2010/main" val="8169885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87145"/>
            <a:ext cx="8229600" cy="1143000"/>
          </a:xfrm>
        </p:spPr>
        <p:txBody>
          <a:bodyPr>
            <a:normAutofit fontScale="90000"/>
          </a:bodyPr>
          <a:lstStyle/>
          <a:p>
            <a:r>
              <a:rPr lang="en-US" dirty="0"/>
              <a:t>Argument </a:t>
            </a:r>
            <a:r>
              <a:rPr lang="en-US" dirty="0" smtClean="0"/>
              <a:t>Flow </a:t>
            </a:r>
            <a:r>
              <a:rPr lang="en-US" sz="3600" dirty="0" smtClean="0"/>
              <a:t>[</a:t>
            </a:r>
            <a:r>
              <a:rPr lang="en-US" sz="3600" dirty="0" err="1" smtClean="0"/>
              <a:t>Wachsmuth</a:t>
            </a:r>
            <a:r>
              <a:rPr lang="en-US" sz="3600" dirty="0" smtClean="0"/>
              <a:t> et al., 2016]</a:t>
            </a:r>
            <a:endParaRPr lang="en-US" sz="3600" dirty="0"/>
          </a:p>
        </p:txBody>
      </p:sp>
      <p:sp>
        <p:nvSpPr>
          <p:cNvPr id="3" name="Content Placeholder 2"/>
          <p:cNvSpPr>
            <a:spLocks noGrp="1"/>
          </p:cNvSpPr>
          <p:nvPr>
            <p:ph idx="1"/>
          </p:nvPr>
        </p:nvSpPr>
        <p:spPr>
          <a:xfrm>
            <a:off x="180210" y="1417639"/>
            <a:ext cx="5430015" cy="3744911"/>
          </a:xfrm>
        </p:spPr>
        <p:txBody>
          <a:bodyPr>
            <a:normAutofit/>
          </a:bodyPr>
          <a:lstStyle/>
          <a:p>
            <a:r>
              <a:rPr lang="en-US" dirty="0" err="1" smtClean="0"/>
              <a:t>Ngrams</a:t>
            </a:r>
            <a:r>
              <a:rPr lang="en-US" dirty="0" smtClean="0"/>
              <a:t> </a:t>
            </a:r>
            <a:r>
              <a:rPr lang="en-US" dirty="0"/>
              <a:t>of typed </a:t>
            </a:r>
            <a:r>
              <a:rPr lang="en-US" dirty="0" smtClean="0"/>
              <a:t>argument components</a:t>
            </a:r>
            <a:endParaRPr lang="en-US" dirty="0"/>
          </a:p>
          <a:p>
            <a:pPr lvl="1"/>
            <a:r>
              <a:rPr lang="en-US" dirty="0"/>
              <a:t>Ex: Claim – Premise – Premise</a:t>
            </a:r>
          </a:p>
          <a:p>
            <a:endParaRPr lang="en-US"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68</a:t>
            </a:fld>
            <a:endParaRPr lang="en-US"/>
          </a:p>
        </p:txBody>
      </p:sp>
      <p:sp>
        <p:nvSpPr>
          <p:cNvPr id="5" name="TextBox 4"/>
          <p:cNvSpPr txBox="1"/>
          <p:nvPr/>
        </p:nvSpPr>
        <p:spPr>
          <a:xfrm>
            <a:off x="5749943" y="1417638"/>
            <a:ext cx="3213847" cy="3635291"/>
          </a:xfrm>
          <a:prstGeom prst="rect">
            <a:avLst/>
          </a:prstGeom>
          <a:noFill/>
          <a:ln>
            <a:solidFill>
              <a:schemeClr val="tx1"/>
            </a:solidFill>
          </a:ln>
        </p:spPr>
        <p:txBody>
          <a:bodyPr wrap="square" lIns="34290" rIns="34290" rtlCol="0" anchor="ctr" anchorCtr="0">
            <a:spAutoFit/>
          </a:bodyPr>
          <a:lstStyle/>
          <a:p>
            <a:pPr>
              <a:lnSpc>
                <a:spcPct val="110000"/>
              </a:lnSpc>
              <a:spcAft>
                <a:spcPts val="450"/>
              </a:spcAft>
            </a:pPr>
            <a:r>
              <a:rPr lang="en-US" sz="1400" dirty="0">
                <a:latin typeface="Calibri" panose="020F0502020204030204" pitchFamily="34" charset="0"/>
                <a:ea typeface="Calibri" panose="020F0502020204030204" pitchFamily="34" charset="0"/>
                <a:cs typeface="Times New Roman" panose="02020603050405020304" pitchFamily="18" charset="0"/>
              </a:rPr>
              <a:t>My view is that the </a:t>
            </a:r>
            <a:r>
              <a:rPr lang="en-US" sz="1400" i="1" dirty="0">
                <a:highlight>
                  <a:srgbClr val="00FF00"/>
                </a:highlight>
                <a:latin typeface="Calibri" panose="020F0502020204030204" pitchFamily="34" charset="0"/>
                <a:ea typeface="Calibri" panose="020F0502020204030204" pitchFamily="34" charset="0"/>
                <a:cs typeface="Times New Roman" panose="02020603050405020304" pitchFamily="18" charset="0"/>
              </a:rPr>
              <a:t>government should give priorities to invest more money on the basic social welfares such as education and housing instead of subsidizing arts relative </a:t>
            </a:r>
            <a:r>
              <a:rPr lang="en-US" sz="1400" i="1" dirty="0" err="1" smtClean="0">
                <a:highlight>
                  <a:srgbClr val="00FF00"/>
                </a:highlight>
                <a:latin typeface="Calibri" panose="020F0502020204030204" pitchFamily="34" charset="0"/>
                <a:ea typeface="Calibri" panose="020F0502020204030204" pitchFamily="34" charset="0"/>
                <a:cs typeface="Times New Roman" panose="02020603050405020304" pitchFamily="18" charset="0"/>
              </a:rPr>
              <a:t>programs</a:t>
            </a:r>
            <a:r>
              <a:rPr lang="en-US" sz="1400" b="1" baseline="-25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MajorClaim</a:t>
            </a:r>
            <a:r>
              <a:rPr lang="en-US" sz="1400" dirty="0" err="1" smtClean="0">
                <a:latin typeface="Calibri" panose="020F0502020204030204" pitchFamily="34" charset="0"/>
                <a:ea typeface="Calibri" panose="020F0502020204030204" pitchFamily="34" charset="0"/>
                <a:cs typeface="Times New Roman" panose="02020603050405020304" pitchFamily="18" charset="0"/>
              </a:rPr>
              <a:t>.</a:t>
            </a:r>
            <a:r>
              <a:rPr lang="en-US" sz="1400" dirty="0" err="1" smtClean="0">
                <a:highlight>
                  <a:srgbClr val="FFFF00"/>
                </a:highlight>
                <a:latin typeface="Calibri" panose="020F0502020204030204" pitchFamily="34" charset="0"/>
                <a:ea typeface="Calibri" panose="020F0502020204030204" pitchFamily="34" charset="0"/>
                <a:cs typeface="Times New Roman" panose="02020603050405020304" pitchFamily="18" charset="0"/>
              </a:rPr>
              <a:t>Art</a:t>
            </a:r>
            <a:r>
              <a:rPr lang="en-US" sz="1400" dirty="0" smtClean="0">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is not the key determination of quality of life, but education </a:t>
            </a:r>
            <a:r>
              <a:rPr lang="en-US" sz="1400"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is</a:t>
            </a:r>
            <a:r>
              <a:rPr lang="en-US" sz="1400" b="1"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Claim</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highlight>
                  <a:srgbClr val="D3D3D3"/>
                </a:highlight>
                <a:latin typeface="Calibri" panose="020F0502020204030204" pitchFamily="34" charset="0"/>
                <a:ea typeface="Calibri" panose="020F0502020204030204" pitchFamily="34" charset="0"/>
                <a:cs typeface="Times New Roman" panose="02020603050405020304" pitchFamily="18" charset="0"/>
              </a:rPr>
              <a:t>In order to make people better off, it is more urgent for governments to commit money to some fundamental help such as setting more scholarships in education section for all </a:t>
            </a:r>
            <a:r>
              <a:rPr lang="en-US" sz="1400" dirty="0" err="1">
                <a:highlight>
                  <a:srgbClr val="D3D3D3"/>
                </a:highlight>
                <a:latin typeface="Calibri" panose="020F0502020204030204" pitchFamily="34" charset="0"/>
                <a:ea typeface="Calibri" panose="020F0502020204030204" pitchFamily="34" charset="0"/>
                <a:cs typeface="Times New Roman" panose="02020603050405020304" pitchFamily="18" charset="0"/>
              </a:rPr>
              <a:t>citizens</a:t>
            </a:r>
            <a:r>
              <a:rPr lang="en-US" sz="1400" b="1"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Premise</a:t>
            </a:r>
            <a:r>
              <a:rPr lang="en-US" sz="1400" dirty="0">
                <a:latin typeface="Calibri" panose="020F0502020204030204" pitchFamily="34" charset="0"/>
                <a:ea typeface="Calibri" panose="020F0502020204030204" pitchFamily="34" charset="0"/>
                <a:cs typeface="Times New Roman" panose="02020603050405020304" pitchFamily="18" charset="0"/>
              </a:rPr>
              <a:t>. This is simply because </a:t>
            </a:r>
            <a:r>
              <a:rPr lang="en-US" sz="1400" dirty="0">
                <a:highlight>
                  <a:srgbClr val="D3D3D3"/>
                </a:highlight>
                <a:latin typeface="Calibri" panose="020F0502020204030204" pitchFamily="34" charset="0"/>
                <a:ea typeface="Calibri" panose="020F0502020204030204" pitchFamily="34" charset="0"/>
                <a:cs typeface="Times New Roman" panose="02020603050405020304" pitchFamily="18" charset="0"/>
              </a:rPr>
              <a:t>knowledge and wisdom is the guarantee of the enhancement of the quality of people's lives for a well-rounded social </a:t>
            </a:r>
            <a:r>
              <a:rPr lang="en-US" sz="1400" dirty="0" err="1">
                <a:highlight>
                  <a:srgbClr val="D3D3D3"/>
                </a:highlight>
                <a:latin typeface="Calibri" panose="020F0502020204030204" pitchFamily="34" charset="0"/>
                <a:ea typeface="Calibri" panose="020F0502020204030204" pitchFamily="34" charset="0"/>
                <a:cs typeface="Times New Roman" panose="02020603050405020304" pitchFamily="18" charset="0"/>
              </a:rPr>
              <a:t>system</a:t>
            </a:r>
            <a:r>
              <a:rPr lang="en-US" sz="1400" b="1"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Premise</a:t>
            </a:r>
            <a:r>
              <a:rPr lang="en-US" sz="1400" dirty="0">
                <a:latin typeface="Calibri" panose="020F0502020204030204" pitchFamily="34" charset="0"/>
                <a:ea typeface="Calibri" panose="020F0502020204030204" pitchFamily="34" charset="0"/>
                <a:cs typeface="Times New Roman" panose="02020603050405020304" pitchFamily="18" charset="0"/>
              </a:rPr>
              <a:t>.</a:t>
            </a:r>
            <a:endParaRPr lang="en-US" sz="1400" dirty="0"/>
          </a:p>
        </p:txBody>
      </p:sp>
    </p:spTree>
    <p:extLst>
      <p:ext uri="{BB962C8B-B14F-4D97-AF65-F5344CB8AC3E}">
        <p14:creationId xmlns:p14="http://schemas.microsoft.com/office/powerpoint/2010/main" val="16289113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24782"/>
            <a:ext cx="8229600" cy="1143000"/>
          </a:xfrm>
        </p:spPr>
        <p:txBody>
          <a:bodyPr>
            <a:normAutofit fontScale="90000"/>
          </a:bodyPr>
          <a:lstStyle/>
          <a:p>
            <a:r>
              <a:rPr lang="en-US" dirty="0"/>
              <a:t>Argumentation </a:t>
            </a:r>
            <a:r>
              <a:rPr lang="en-US" dirty="0" smtClean="0"/>
              <a:t>Structure Typology </a:t>
            </a:r>
            <a:r>
              <a:rPr lang="en-US" sz="4000" dirty="0" smtClean="0"/>
              <a:t>[Ghosh et al., 2016]</a:t>
            </a:r>
            <a:endParaRPr lang="en-US" sz="4000" dirty="0"/>
          </a:p>
        </p:txBody>
      </p:sp>
      <p:sp>
        <p:nvSpPr>
          <p:cNvPr id="3" name="Content Placeholder 2"/>
          <p:cNvSpPr>
            <a:spLocks noGrp="1"/>
          </p:cNvSpPr>
          <p:nvPr>
            <p:ph idx="1"/>
          </p:nvPr>
        </p:nvSpPr>
        <p:spPr>
          <a:xfrm>
            <a:off x="-1" y="1600200"/>
            <a:ext cx="9077325" cy="4191000"/>
          </a:xfrm>
        </p:spPr>
        <p:txBody>
          <a:bodyPr/>
          <a:lstStyle/>
          <a:p>
            <a:r>
              <a:rPr lang="en-US" dirty="0"/>
              <a:t>Claims are linked with supporting premises</a:t>
            </a:r>
          </a:p>
          <a:p>
            <a:r>
              <a:rPr lang="en-US" dirty="0"/>
              <a:t>Classify 3 tree-like structures</a:t>
            </a:r>
          </a:p>
          <a:p>
            <a:endParaRPr lang="en-US"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69</a:t>
            </a:fld>
            <a:endParaRPr lang="en-US"/>
          </a:p>
        </p:txBody>
      </p:sp>
      <p:pic>
        <p:nvPicPr>
          <p:cNvPr id="5" name="Picture 4"/>
          <p:cNvPicPr>
            <a:picLocks noChangeAspect="1"/>
          </p:cNvPicPr>
          <p:nvPr/>
        </p:nvPicPr>
        <p:blipFill>
          <a:blip r:embed="rId2"/>
          <a:stretch>
            <a:fillRect/>
          </a:stretch>
        </p:blipFill>
        <p:spPr>
          <a:xfrm>
            <a:off x="4714875" y="3375293"/>
            <a:ext cx="721519" cy="2057400"/>
          </a:xfrm>
          <a:prstGeom prst="rect">
            <a:avLst/>
          </a:prstGeom>
        </p:spPr>
      </p:pic>
      <p:pic>
        <p:nvPicPr>
          <p:cNvPr id="6" name="Picture 5"/>
          <p:cNvPicPr>
            <a:picLocks noChangeAspect="1"/>
          </p:cNvPicPr>
          <p:nvPr/>
        </p:nvPicPr>
        <p:blipFill>
          <a:blip r:embed="rId3"/>
          <a:stretch>
            <a:fillRect/>
          </a:stretch>
        </p:blipFill>
        <p:spPr>
          <a:xfrm>
            <a:off x="6343650" y="4032518"/>
            <a:ext cx="2171700" cy="1400175"/>
          </a:xfrm>
          <a:prstGeom prst="rect">
            <a:avLst/>
          </a:prstGeom>
        </p:spPr>
      </p:pic>
      <p:pic>
        <p:nvPicPr>
          <p:cNvPr id="7" name="Picture 6"/>
          <p:cNvPicPr>
            <a:picLocks noChangeAspect="1"/>
          </p:cNvPicPr>
          <p:nvPr/>
        </p:nvPicPr>
        <p:blipFill>
          <a:blip r:embed="rId4"/>
          <a:stretch>
            <a:fillRect/>
          </a:stretch>
        </p:blipFill>
        <p:spPr>
          <a:xfrm>
            <a:off x="628650" y="3408036"/>
            <a:ext cx="3178969" cy="2057400"/>
          </a:xfrm>
          <a:prstGeom prst="rect">
            <a:avLst/>
          </a:prstGeom>
        </p:spPr>
      </p:pic>
      <p:sp>
        <p:nvSpPr>
          <p:cNvPr id="9" name="TextBox 8"/>
          <p:cNvSpPr txBox="1"/>
          <p:nvPr/>
        </p:nvSpPr>
        <p:spPr>
          <a:xfrm>
            <a:off x="1571659" y="5430285"/>
            <a:ext cx="982962" cy="253916"/>
          </a:xfrm>
          <a:prstGeom prst="rect">
            <a:avLst/>
          </a:prstGeom>
          <a:noFill/>
        </p:spPr>
        <p:txBody>
          <a:bodyPr wrap="none" rtlCol="0" anchor="ctr" anchorCtr="0">
            <a:spAutoFit/>
          </a:bodyPr>
          <a:lstStyle/>
          <a:p>
            <a:pPr algn="r"/>
            <a:r>
              <a:rPr lang="en-US" sz="1050" dirty="0">
                <a:solidFill>
                  <a:srgbClr val="4472C4"/>
                </a:solidFill>
              </a:rPr>
              <a:t>Tree depth &gt; 1</a:t>
            </a:r>
            <a:endParaRPr lang="en-US" sz="1350" dirty="0"/>
          </a:p>
        </p:txBody>
      </p:sp>
      <p:sp>
        <p:nvSpPr>
          <p:cNvPr id="10" name="TextBox 9"/>
          <p:cNvSpPr txBox="1"/>
          <p:nvPr/>
        </p:nvSpPr>
        <p:spPr>
          <a:xfrm>
            <a:off x="4829347" y="5419228"/>
            <a:ext cx="492444" cy="253916"/>
          </a:xfrm>
          <a:prstGeom prst="rect">
            <a:avLst/>
          </a:prstGeom>
          <a:noFill/>
        </p:spPr>
        <p:txBody>
          <a:bodyPr wrap="none" rtlCol="0" anchor="ctr" anchorCtr="0">
            <a:spAutoFit/>
          </a:bodyPr>
          <a:lstStyle/>
          <a:p>
            <a:pPr algn="r"/>
            <a:r>
              <a:rPr lang="en-US" sz="1050" dirty="0">
                <a:solidFill>
                  <a:srgbClr val="4472C4"/>
                </a:solidFill>
              </a:rPr>
              <a:t>Chain</a:t>
            </a:r>
            <a:endParaRPr lang="en-US" sz="1350" dirty="0"/>
          </a:p>
        </p:txBody>
      </p:sp>
      <p:sp>
        <p:nvSpPr>
          <p:cNvPr id="11" name="TextBox 10"/>
          <p:cNvSpPr txBox="1"/>
          <p:nvPr/>
        </p:nvSpPr>
        <p:spPr>
          <a:xfrm>
            <a:off x="6840175" y="5453895"/>
            <a:ext cx="982962" cy="253916"/>
          </a:xfrm>
          <a:prstGeom prst="rect">
            <a:avLst/>
          </a:prstGeom>
          <a:noFill/>
        </p:spPr>
        <p:txBody>
          <a:bodyPr wrap="none" rtlCol="0" anchor="ctr" anchorCtr="0">
            <a:spAutoFit/>
          </a:bodyPr>
          <a:lstStyle/>
          <a:p>
            <a:pPr algn="r"/>
            <a:r>
              <a:rPr lang="en-US" sz="1050" dirty="0">
                <a:solidFill>
                  <a:srgbClr val="4472C4"/>
                </a:solidFill>
              </a:rPr>
              <a:t>Tree depth = 1</a:t>
            </a:r>
            <a:endParaRPr lang="en-US" sz="1350" dirty="0"/>
          </a:p>
        </p:txBody>
      </p:sp>
    </p:spTree>
    <p:extLst>
      <p:ext uri="{BB962C8B-B14F-4D97-AF65-F5344CB8AC3E}">
        <p14:creationId xmlns:p14="http://schemas.microsoft.com/office/powerpoint/2010/main" val="2421084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a:t>
            </a:r>
            <a:r>
              <a:rPr lang="en-US" sz="3200" b="1" i="0" dirty="0"/>
              <a:t>Processing </a:t>
            </a:r>
            <a:r>
              <a:rPr lang="en-US" sz="3200" b="1" i="0" dirty="0" smtClean="0"/>
              <a:t>in </a:t>
            </a:r>
            <a:r>
              <a:rPr lang="en-US" sz="3200" b="1" i="0" dirty="0"/>
              <a:t>Education</a:t>
            </a:r>
          </a:p>
        </p:txBody>
      </p:sp>
      <p:sp>
        <p:nvSpPr>
          <p:cNvPr id="4105" name="Text Box 9"/>
          <p:cNvSpPr txBox="1">
            <a:spLocks noChangeArrowheads="1"/>
          </p:cNvSpPr>
          <p:nvPr/>
        </p:nvSpPr>
        <p:spPr bwMode="auto">
          <a:xfrm>
            <a:off x="5661773" y="2667000"/>
            <a:ext cx="3501494"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Processing </a:t>
            </a:r>
            <a:r>
              <a:rPr lang="en-US" sz="2800" i="0" dirty="0" smtClean="0"/>
              <a:t>Language</a:t>
            </a:r>
          </a:p>
          <a:p>
            <a:pPr algn="ctr"/>
            <a:r>
              <a:rPr lang="en-US" i="0" dirty="0" smtClean="0"/>
              <a:t>(e.g.. from MOOCs)</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 name="Rectangle 25"/>
          <p:cNvSpPr/>
          <p:nvPr/>
        </p:nvSpPr>
        <p:spPr>
          <a:xfrm>
            <a:off x="6114095" y="3633770"/>
            <a:ext cx="2458981" cy="461665"/>
          </a:xfrm>
          <a:prstGeom prst="rect">
            <a:avLst/>
          </a:prstGeom>
        </p:spPr>
        <p:txBody>
          <a:bodyPr wrap="square">
            <a:spAutoFit/>
          </a:bodyPr>
          <a:lstStyle/>
          <a:p>
            <a:pPr algn="ctr"/>
            <a:r>
              <a:rPr lang="en-US" sz="2400" b="1" i="1" dirty="0" smtClean="0">
                <a:solidFill>
                  <a:srgbClr val="FF0000"/>
                </a:solidFill>
                <a:latin typeface="Times New Roman" pitchFamily="18" charset="0"/>
                <a:cs typeface="Times New Roman" pitchFamily="18" charset="0"/>
              </a:rPr>
              <a:t>Peer Feedback</a:t>
            </a: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8471" y="4224139"/>
            <a:ext cx="3818555" cy="231231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2401488"/>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Experiment(s): Automated Essay Scoring (AES) with Argumentation </a:t>
            </a:r>
            <a:r>
              <a:rPr lang="en-US" dirty="0"/>
              <a:t>F</a:t>
            </a:r>
            <a:r>
              <a:rPr lang="en-US" dirty="0" smtClean="0"/>
              <a:t>eatures</a:t>
            </a:r>
            <a:endParaRPr lang="en-US" dirty="0"/>
          </a:p>
        </p:txBody>
      </p:sp>
      <p:sp>
        <p:nvSpPr>
          <p:cNvPr id="3" name="Content Placeholder 2"/>
          <p:cNvSpPr>
            <a:spLocks noGrp="1"/>
          </p:cNvSpPr>
          <p:nvPr>
            <p:ph idx="1"/>
          </p:nvPr>
        </p:nvSpPr>
        <p:spPr>
          <a:xfrm>
            <a:off x="114300" y="1600200"/>
            <a:ext cx="9029700" cy="5121275"/>
          </a:xfrm>
        </p:spPr>
        <p:txBody>
          <a:bodyPr>
            <a:normAutofit lnSpcReduction="10000"/>
          </a:bodyPr>
          <a:lstStyle/>
          <a:p>
            <a:r>
              <a:rPr lang="en-US" sz="2800" dirty="0" smtClean="0"/>
              <a:t>Baseline </a:t>
            </a:r>
            <a:r>
              <a:rPr lang="en-US" sz="2800" dirty="0"/>
              <a:t>AES model</a:t>
            </a:r>
          </a:p>
          <a:p>
            <a:pPr lvl="1"/>
            <a:r>
              <a:rPr lang="en-US" sz="2000" dirty="0"/>
              <a:t>Enhanced AI Scoring Engine (EASE)</a:t>
            </a:r>
          </a:p>
          <a:p>
            <a:pPr lvl="1"/>
            <a:r>
              <a:rPr lang="en-US" sz="2000" dirty="0"/>
              <a:t>Features:</a:t>
            </a:r>
          </a:p>
          <a:p>
            <a:pPr lvl="2"/>
            <a:r>
              <a:rPr lang="en-US" sz="1800" dirty="0"/>
              <a:t>Length: counts of words, characters, punctuations, average word length</a:t>
            </a:r>
          </a:p>
          <a:p>
            <a:pPr lvl="2"/>
            <a:r>
              <a:rPr lang="en-US" sz="1800" dirty="0"/>
              <a:t>Prompt: count and fraction of words in commons with prompts</a:t>
            </a:r>
          </a:p>
          <a:p>
            <a:pPr lvl="2"/>
            <a:r>
              <a:rPr lang="en-US" sz="1800" dirty="0"/>
              <a:t>Bag of words: unigrams, bigrams</a:t>
            </a:r>
          </a:p>
          <a:p>
            <a:pPr lvl="2"/>
            <a:r>
              <a:rPr lang="en-US" sz="1800" dirty="0"/>
              <a:t>Part-of-speech: count and fraction of “good” POS </a:t>
            </a:r>
            <a:r>
              <a:rPr lang="en-US" sz="1800" dirty="0" smtClean="0"/>
              <a:t>sequences</a:t>
            </a:r>
            <a:endParaRPr lang="en-US" sz="2000" dirty="0"/>
          </a:p>
          <a:p>
            <a:r>
              <a:rPr lang="en-US" sz="2800" dirty="0" smtClean="0"/>
              <a:t>Our </a:t>
            </a:r>
            <a:r>
              <a:rPr lang="en-US" sz="2800" dirty="0"/>
              <a:t>model</a:t>
            </a:r>
          </a:p>
          <a:p>
            <a:pPr lvl="1"/>
            <a:r>
              <a:rPr lang="en-US" sz="2000" dirty="0"/>
              <a:t>EASE augmented with argumentation </a:t>
            </a:r>
            <a:r>
              <a:rPr lang="en-US" sz="2000" dirty="0" smtClean="0"/>
              <a:t>features (based on the output of our </a:t>
            </a:r>
            <a:r>
              <a:rPr lang="en-US" sz="2000" i="1" dirty="0" smtClean="0"/>
              <a:t>pre-trained,</a:t>
            </a:r>
            <a:r>
              <a:rPr lang="en-US" sz="2000" dirty="0" smtClean="0"/>
              <a:t> </a:t>
            </a:r>
            <a:r>
              <a:rPr lang="en-US" sz="2000" i="1" dirty="0" smtClean="0"/>
              <a:t>end-to end </a:t>
            </a:r>
            <a:r>
              <a:rPr lang="en-US" sz="2000" dirty="0" smtClean="0"/>
              <a:t>argument mining system)</a:t>
            </a:r>
            <a:endParaRPr lang="en-US" sz="2000" dirty="0"/>
          </a:p>
          <a:p>
            <a:r>
              <a:rPr lang="en-US" sz="2800" dirty="0" smtClean="0"/>
              <a:t>Scoring corpus: Persuasive </a:t>
            </a:r>
            <a:r>
              <a:rPr lang="en-US" sz="2800" dirty="0"/>
              <a:t>essays of </a:t>
            </a:r>
            <a:r>
              <a:rPr lang="en-US" sz="2800" dirty="0" err="1"/>
              <a:t>Kaggle</a:t>
            </a:r>
            <a:r>
              <a:rPr lang="en-US" sz="2800" dirty="0"/>
              <a:t> ASAP data</a:t>
            </a:r>
          </a:p>
          <a:p>
            <a:pPr lvl="1"/>
            <a:r>
              <a:rPr lang="en-US" sz="2000" dirty="0"/>
              <a:t>Prompt 1: 1783 essays about good vs. bad effects of computers</a:t>
            </a:r>
          </a:p>
          <a:p>
            <a:pPr lvl="1"/>
            <a:r>
              <a:rPr lang="en-US" sz="2000" dirty="0"/>
              <a:t>Prompt 2: 1800 essays about censorship in </a:t>
            </a:r>
            <a:r>
              <a:rPr lang="en-US" sz="2000" dirty="0" smtClean="0"/>
              <a:t>libraries</a:t>
            </a:r>
          </a:p>
          <a:p>
            <a:pPr lvl="1"/>
            <a:r>
              <a:rPr lang="en-US" sz="2000" dirty="0" smtClean="0"/>
              <a:t>Holistically scored</a:t>
            </a:r>
            <a:endParaRPr lang="en-US" sz="2000" dirty="0"/>
          </a:p>
          <a:p>
            <a:endParaRPr lang="en-US" sz="18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70</a:t>
            </a:fld>
            <a:endParaRPr lang="en-US"/>
          </a:p>
        </p:txBody>
      </p:sp>
      <p:sp>
        <p:nvSpPr>
          <p:cNvPr id="5" name="TextBox 4"/>
          <p:cNvSpPr txBox="1"/>
          <p:nvPr/>
        </p:nvSpPr>
        <p:spPr>
          <a:xfrm>
            <a:off x="4380584" y="2081170"/>
            <a:ext cx="4763416" cy="276999"/>
          </a:xfrm>
          <a:prstGeom prst="rect">
            <a:avLst/>
          </a:prstGeom>
          <a:noFill/>
        </p:spPr>
        <p:txBody>
          <a:bodyPr wrap="square" rtlCol="0" anchor="ctr" anchorCtr="0">
            <a:spAutoFit/>
          </a:bodyPr>
          <a:lstStyle/>
          <a:p>
            <a:pPr algn="r"/>
            <a:r>
              <a:rPr lang="en-US" sz="1200" dirty="0">
                <a:solidFill>
                  <a:srgbClr val="4472C4"/>
                </a:solidFill>
                <a:hlinkClick r:id="rId3"/>
              </a:rPr>
              <a:t>https://github.com/edx/ease</a:t>
            </a:r>
            <a:r>
              <a:rPr lang="en-US" sz="1200" dirty="0">
                <a:solidFill>
                  <a:srgbClr val="4472C4"/>
                </a:solidFill>
              </a:rPr>
              <a:t>. </a:t>
            </a:r>
            <a:r>
              <a:rPr lang="en-US" sz="1200" b="1" dirty="0">
                <a:solidFill>
                  <a:srgbClr val="FF0000"/>
                </a:solidFill>
              </a:rPr>
              <a:t>Top 3 of </a:t>
            </a:r>
            <a:r>
              <a:rPr lang="en-US" sz="1200" b="1" dirty="0" err="1">
                <a:solidFill>
                  <a:srgbClr val="FF0000"/>
                </a:solidFill>
              </a:rPr>
              <a:t>Kaggle</a:t>
            </a:r>
            <a:r>
              <a:rPr lang="en-US" sz="1200" b="1" dirty="0">
                <a:solidFill>
                  <a:srgbClr val="FF0000"/>
                </a:solidFill>
              </a:rPr>
              <a:t> ASAP competition (2012)</a:t>
            </a:r>
            <a:endParaRPr lang="en-US" sz="1600" b="1" dirty="0">
              <a:solidFill>
                <a:srgbClr val="FF0000"/>
              </a:solidFill>
            </a:endParaRPr>
          </a:p>
        </p:txBody>
      </p:sp>
    </p:spTree>
    <p:extLst>
      <p:ext uri="{BB962C8B-B14F-4D97-AF65-F5344CB8AC3E}">
        <p14:creationId xmlns:p14="http://schemas.microsoft.com/office/powerpoint/2010/main" val="393229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63"/>
            <a:ext cx="8229600" cy="1143000"/>
          </a:xfrm>
        </p:spPr>
        <p:txBody>
          <a:bodyPr/>
          <a:lstStyle/>
          <a:p>
            <a:r>
              <a:rPr lang="en-US" dirty="0" smtClean="0"/>
              <a:t>Cross-Prompt </a:t>
            </a:r>
            <a:r>
              <a:rPr lang="en-US" dirty="0"/>
              <a:t>R</a:t>
            </a:r>
            <a:r>
              <a:rPr lang="en-US" dirty="0" smtClean="0"/>
              <a:t>esults</a:t>
            </a:r>
            <a:endParaRPr lang="en-US" dirty="0"/>
          </a:p>
        </p:txBody>
      </p:sp>
      <p:sp>
        <p:nvSpPr>
          <p:cNvPr id="3" name="Content Placeholder 2"/>
          <p:cNvSpPr>
            <a:spLocks noGrp="1"/>
          </p:cNvSpPr>
          <p:nvPr>
            <p:ph idx="1"/>
          </p:nvPr>
        </p:nvSpPr>
        <p:spPr>
          <a:xfrm>
            <a:off x="314325" y="1208088"/>
            <a:ext cx="8229600" cy="4525963"/>
          </a:xfrm>
        </p:spPr>
        <p:txBody>
          <a:bodyPr>
            <a:normAutofit/>
          </a:bodyPr>
          <a:lstStyle/>
          <a:p>
            <a:r>
              <a:rPr lang="en-US" sz="1800" dirty="0" smtClean="0">
                <a:solidFill>
                  <a:schemeClr val="bg1"/>
                </a:solidFill>
              </a:rPr>
              <a:t>Experiment </a:t>
            </a:r>
            <a:r>
              <a:rPr lang="en-US" sz="1800" dirty="0">
                <a:solidFill>
                  <a:schemeClr val="bg1"/>
                </a:solidFill>
              </a:rPr>
              <a:t>with different feature combinations for an upper-bound performance</a:t>
            </a:r>
          </a:p>
          <a:p>
            <a:pPr lvl="1"/>
            <a:r>
              <a:rPr lang="en-US" sz="1500" dirty="0">
                <a:solidFill>
                  <a:schemeClr val="bg1"/>
                </a:solidFill>
              </a:rPr>
              <a:t>Set 1</a:t>
            </a:r>
            <a:r>
              <a:rPr lang="en-US" sz="1500" dirty="0">
                <a:solidFill>
                  <a:schemeClr val="bg1"/>
                </a:solidFill>
                <a:sym typeface="Symbol" panose="05050102010706020507" pitchFamily="18" charset="2"/>
              </a:rPr>
              <a:t></a:t>
            </a:r>
            <a:r>
              <a:rPr lang="en-US" sz="1500" dirty="0">
                <a:solidFill>
                  <a:schemeClr val="bg1"/>
                </a:solidFill>
              </a:rPr>
              <a:t>2: EASE + AC + CL + TS</a:t>
            </a:r>
          </a:p>
          <a:p>
            <a:pPr lvl="1"/>
            <a:r>
              <a:rPr lang="en-US" sz="1500" dirty="0">
                <a:solidFill>
                  <a:schemeClr val="bg1"/>
                </a:solidFill>
              </a:rPr>
              <a:t>Set 2</a:t>
            </a:r>
            <a:r>
              <a:rPr lang="en-US" sz="1500" dirty="0">
                <a:solidFill>
                  <a:schemeClr val="bg1"/>
                </a:solidFill>
                <a:sym typeface="Symbol" panose="05050102010706020507" pitchFamily="18" charset="2"/>
              </a:rPr>
              <a:t></a:t>
            </a:r>
            <a:r>
              <a:rPr lang="en-US" sz="1500" dirty="0">
                <a:solidFill>
                  <a:schemeClr val="bg1"/>
                </a:solidFill>
              </a:rPr>
              <a:t>1: EASE + AC + RL + TS</a:t>
            </a:r>
          </a:p>
        </p:txBody>
      </p:sp>
      <p:sp>
        <p:nvSpPr>
          <p:cNvPr id="4" name="Slide Number Placeholder 3"/>
          <p:cNvSpPr>
            <a:spLocks noGrp="1"/>
          </p:cNvSpPr>
          <p:nvPr>
            <p:ph type="sldNum" sz="quarter" idx="12"/>
          </p:nvPr>
        </p:nvSpPr>
        <p:spPr/>
        <p:txBody>
          <a:bodyPr/>
          <a:lstStyle/>
          <a:p>
            <a:fld id="{1FAB230D-8D7E-447F-9006-147D65281BD6}" type="slidenum">
              <a:rPr lang="en-US" smtClean="0"/>
              <a:pPr/>
              <a:t>71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009253093"/>
              </p:ext>
            </p:extLst>
          </p:nvPr>
        </p:nvGraphicFramePr>
        <p:xfrm>
          <a:off x="1319212" y="2369099"/>
          <a:ext cx="6219825" cy="2844996"/>
        </p:xfrm>
        <a:graphic>
          <a:graphicData uri="http://schemas.openxmlformats.org/drawingml/2006/table">
            <a:tbl>
              <a:tblPr firstRow="1" bandRow="1">
                <a:tableStyleId>{5C22544A-7EE6-4342-B048-85BDC9FD1C3A}</a:tableStyleId>
              </a:tblPr>
              <a:tblGrid>
                <a:gridCol w="1966869">
                  <a:extLst>
                    <a:ext uri="{9D8B030D-6E8A-4147-A177-3AD203B41FA5}">
                      <a16:colId xmlns:a16="http://schemas.microsoft.com/office/drawing/2014/main" xmlns="" val="1871833535"/>
                    </a:ext>
                  </a:extLst>
                </a:gridCol>
                <a:gridCol w="1063239">
                  <a:extLst>
                    <a:ext uri="{9D8B030D-6E8A-4147-A177-3AD203B41FA5}">
                      <a16:colId xmlns:a16="http://schemas.microsoft.com/office/drawing/2014/main" xmlns="" val="1082825539"/>
                    </a:ext>
                  </a:extLst>
                </a:gridCol>
                <a:gridCol w="1063239">
                  <a:extLst>
                    <a:ext uri="{9D8B030D-6E8A-4147-A177-3AD203B41FA5}">
                      <a16:colId xmlns:a16="http://schemas.microsoft.com/office/drawing/2014/main" xmlns="" val="1870927304"/>
                    </a:ext>
                  </a:extLst>
                </a:gridCol>
                <a:gridCol w="1063239">
                  <a:extLst>
                    <a:ext uri="{9D8B030D-6E8A-4147-A177-3AD203B41FA5}">
                      <a16:colId xmlns:a16="http://schemas.microsoft.com/office/drawing/2014/main" xmlns="" val="4280052103"/>
                    </a:ext>
                  </a:extLst>
                </a:gridCol>
                <a:gridCol w="1063239">
                  <a:extLst>
                    <a:ext uri="{9D8B030D-6E8A-4147-A177-3AD203B41FA5}">
                      <a16:colId xmlns:a16="http://schemas.microsoft.com/office/drawing/2014/main" xmlns="" val="1102371447"/>
                    </a:ext>
                  </a:extLst>
                </a:gridCol>
              </a:tblGrid>
              <a:tr h="406428">
                <a:tc>
                  <a:txBody>
                    <a:bodyPr/>
                    <a:lstStyle/>
                    <a:p>
                      <a:r>
                        <a:rPr lang="en-US" sz="1600" i="0" dirty="0"/>
                        <a:t>Feature set</a:t>
                      </a:r>
                    </a:p>
                  </a:txBody>
                  <a:tcPr marL="68580" marR="68580" marT="34290" marB="34290"/>
                </a:tc>
                <a:tc gridSpan="2">
                  <a:txBody>
                    <a:bodyPr/>
                    <a:lstStyle/>
                    <a:p>
                      <a:pPr algn="ctr"/>
                      <a:r>
                        <a:rPr lang="en-US" sz="1600" i="0" dirty="0"/>
                        <a:t>Set: 1</a:t>
                      </a:r>
                      <a:r>
                        <a:rPr lang="en-US" sz="1600" i="0" dirty="0">
                          <a:sym typeface="Symbol" panose="05050102010706020507" pitchFamily="18" charset="2"/>
                        </a:rPr>
                        <a:t>2</a:t>
                      </a:r>
                      <a:endParaRPr lang="en-US" sz="1600" i="0" dirty="0"/>
                    </a:p>
                  </a:txBody>
                  <a:tcPr marL="68580" marR="68580" marT="34290" marB="34290"/>
                </a:tc>
                <a:tc hMerge="1">
                  <a:txBody>
                    <a:bodyPr/>
                    <a:lstStyle/>
                    <a:p>
                      <a:pPr algn="l"/>
                      <a:endParaRPr lang="en-US" sz="1600" i="0" dirty="0"/>
                    </a:p>
                  </a:txBody>
                  <a:tcPr/>
                </a:tc>
                <a:tc gridSpan="2">
                  <a:txBody>
                    <a:bodyPr/>
                    <a:lstStyle/>
                    <a:p>
                      <a:pPr algn="ctr"/>
                      <a:r>
                        <a:rPr lang="en-US" sz="1600" i="0" dirty="0"/>
                        <a:t>Set: 2</a:t>
                      </a:r>
                      <a:r>
                        <a:rPr lang="en-US" sz="1600" i="0" dirty="0">
                          <a:sym typeface="Symbol" panose="05050102010706020507" pitchFamily="18" charset="2"/>
                        </a:rPr>
                        <a:t>1</a:t>
                      </a:r>
                      <a:endParaRPr lang="en-US" sz="1600" i="0" dirty="0"/>
                    </a:p>
                  </a:txBody>
                  <a:tcPr marL="68580" marR="68580" marT="34290" marB="34290"/>
                </a:tc>
                <a:tc hMerge="1">
                  <a:txBody>
                    <a:bodyPr/>
                    <a:lstStyle/>
                    <a:p>
                      <a:pPr algn="l"/>
                      <a:endParaRPr lang="en-US" sz="1600" i="0" dirty="0"/>
                    </a:p>
                  </a:txBody>
                  <a:tcPr/>
                </a:tc>
                <a:extLst>
                  <a:ext uri="{0D108BD9-81ED-4DB2-BD59-A6C34878D82A}">
                    <a16:rowId xmlns:a16="http://schemas.microsoft.com/office/drawing/2014/main" xmlns="" val="1995223041"/>
                  </a:ext>
                </a:extLst>
              </a:tr>
              <a:tr h="406428">
                <a:tc>
                  <a:txBody>
                    <a:bodyPr/>
                    <a:lstStyle/>
                    <a:p>
                      <a:endParaRPr lang="en-US" sz="1600" i="0" dirty="0"/>
                    </a:p>
                  </a:txBody>
                  <a:tcPr marL="68580" marR="68580" marT="34290" marB="34290"/>
                </a:tc>
                <a:tc>
                  <a:txBody>
                    <a:bodyPr/>
                    <a:lstStyle/>
                    <a:p>
                      <a:pPr algn="l"/>
                      <a:r>
                        <a:rPr lang="en-US" sz="1600" i="0" dirty="0"/>
                        <a:t>Kappa</a:t>
                      </a:r>
                    </a:p>
                  </a:txBody>
                  <a:tcPr marL="68580" marR="68580" marT="34290" marB="34290"/>
                </a:tc>
                <a:tc>
                  <a:txBody>
                    <a:bodyPr/>
                    <a:lstStyle/>
                    <a:p>
                      <a:pPr algn="l"/>
                      <a:r>
                        <a:rPr lang="en-US" sz="1600" i="0" dirty="0"/>
                        <a:t>QWK</a:t>
                      </a:r>
                    </a:p>
                  </a:txBody>
                  <a:tcPr marL="68580" marR="68580" marT="34290" marB="34290"/>
                </a:tc>
                <a:tc>
                  <a:txBody>
                    <a:bodyPr/>
                    <a:lstStyle/>
                    <a:p>
                      <a:pPr algn="l"/>
                      <a:r>
                        <a:rPr lang="en-US" sz="1600" i="0" dirty="0"/>
                        <a:t>Kappa</a:t>
                      </a:r>
                    </a:p>
                  </a:txBody>
                  <a:tcPr marL="68580" marR="68580" marT="34290" marB="34290"/>
                </a:tc>
                <a:tc>
                  <a:txBody>
                    <a:bodyPr/>
                    <a:lstStyle/>
                    <a:p>
                      <a:pPr algn="l"/>
                      <a:r>
                        <a:rPr lang="en-US" sz="1600" i="0" dirty="0"/>
                        <a:t>QWK</a:t>
                      </a:r>
                    </a:p>
                  </a:txBody>
                  <a:tcPr marL="68580" marR="68580" marT="34290" marB="34290"/>
                </a:tc>
                <a:extLst>
                  <a:ext uri="{0D108BD9-81ED-4DB2-BD59-A6C34878D82A}">
                    <a16:rowId xmlns:a16="http://schemas.microsoft.com/office/drawing/2014/main" xmlns="" val="4243656936"/>
                  </a:ext>
                </a:extLst>
              </a:tr>
              <a:tr h="406428">
                <a:tc>
                  <a:txBody>
                    <a:bodyPr/>
                    <a:lstStyle/>
                    <a:p>
                      <a:r>
                        <a:rPr lang="en-US" sz="1600" i="0" dirty="0"/>
                        <a:t>[</a:t>
                      </a:r>
                      <a:r>
                        <a:rPr lang="en-US" sz="1600" i="0" dirty="0" err="1"/>
                        <a:t>Phandi</a:t>
                      </a:r>
                      <a:r>
                        <a:rPr lang="en-US" sz="1600" i="0" dirty="0"/>
                        <a:t> et al., 2015]</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0.545</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n/a</a:t>
                      </a:r>
                    </a:p>
                  </a:txBody>
                  <a:tcPr marL="68580" marR="68580" marT="34290" marB="34290"/>
                </a:tc>
                <a:extLst>
                  <a:ext uri="{0D108BD9-81ED-4DB2-BD59-A6C34878D82A}">
                    <a16:rowId xmlns:a16="http://schemas.microsoft.com/office/drawing/2014/main" xmlns="" val="4060635507"/>
                  </a:ext>
                </a:extLst>
              </a:tr>
              <a:tr h="406428">
                <a:tc>
                  <a:txBody>
                    <a:bodyPr/>
                    <a:lstStyle/>
                    <a:p>
                      <a:r>
                        <a:rPr lang="en-US" sz="1600" i="0" dirty="0"/>
                        <a:t>[Dong &amp; Zhang, 2016]</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0.569</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n/a</a:t>
                      </a:r>
                    </a:p>
                  </a:txBody>
                  <a:tcPr marL="68580" marR="68580" marT="34290" marB="34290"/>
                </a:tc>
                <a:extLst>
                  <a:ext uri="{0D108BD9-81ED-4DB2-BD59-A6C34878D82A}">
                    <a16:rowId xmlns:a16="http://schemas.microsoft.com/office/drawing/2014/main" xmlns="" val="628442946"/>
                  </a:ext>
                </a:extLst>
              </a:tr>
              <a:tr h="406428">
                <a:tc>
                  <a:txBody>
                    <a:bodyPr/>
                    <a:lstStyle/>
                    <a:p>
                      <a:r>
                        <a:rPr lang="en-US" sz="1600" i="0" dirty="0"/>
                        <a:t>EASE</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0.234</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0.585</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0.048</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0.491</a:t>
                      </a:r>
                    </a:p>
                  </a:txBody>
                  <a:tcPr marL="68580" marR="68580" marT="34290" marB="34290">
                    <a:lnB w="12700" cap="flat" cmpd="sng" algn="ctr">
                      <a:noFill/>
                      <a:prstDash val="solid"/>
                      <a:round/>
                      <a:headEnd type="none" w="med" len="med"/>
                      <a:tailEnd type="none" w="med" len="med"/>
                    </a:lnB>
                  </a:tcPr>
                </a:tc>
                <a:extLst>
                  <a:ext uri="{0D108BD9-81ED-4DB2-BD59-A6C34878D82A}">
                    <a16:rowId xmlns:a16="http://schemas.microsoft.com/office/drawing/2014/main" xmlns="" val="611976140"/>
                  </a:ext>
                </a:extLst>
              </a:tr>
              <a:tr h="406428">
                <a:tc>
                  <a:txBody>
                    <a:bodyPr/>
                    <a:lstStyle/>
                    <a:p>
                      <a:r>
                        <a:rPr lang="en-US" sz="1600" i="0" dirty="0">
                          <a:solidFill>
                            <a:schemeClr val="bg1">
                              <a:lumMod val="95000"/>
                            </a:schemeClr>
                          </a:solidFill>
                        </a:rPr>
                        <a:t>EASE + ARG</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solidFill>
                            <a:schemeClr val="bg1">
                              <a:lumMod val="95000"/>
                            </a:schemeClr>
                          </a:solidFill>
                        </a:rPr>
                        <a:t>0.298</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solidFill>
                            <a:schemeClr val="bg1">
                              <a:lumMod val="95000"/>
                            </a:schemeClr>
                          </a:solidFill>
                        </a:rPr>
                        <a:t>0.622</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solidFill>
                            <a:schemeClr val="bg1">
                              <a:lumMod val="95000"/>
                            </a:schemeClr>
                          </a:solidFill>
                        </a:rPr>
                        <a:t>0.049</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solidFill>
                            <a:schemeClr val="bg1">
                              <a:lumMod val="95000"/>
                            </a:schemeClr>
                          </a:solidFill>
                        </a:rPr>
                        <a:t>0.493</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88167272"/>
                  </a:ext>
                </a:extLst>
              </a:tr>
              <a:tr h="406428">
                <a:tc>
                  <a:txBody>
                    <a:bodyPr/>
                    <a:lstStyle/>
                    <a:p>
                      <a:r>
                        <a:rPr lang="en-US" sz="1600" i="0" dirty="0">
                          <a:solidFill>
                            <a:schemeClr val="bg1">
                              <a:lumMod val="95000"/>
                            </a:schemeClr>
                          </a:solidFill>
                        </a:rPr>
                        <a:t>Our best</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solidFill>
                            <a:schemeClr val="bg1">
                              <a:lumMod val="95000"/>
                            </a:schemeClr>
                          </a:solidFill>
                        </a:rPr>
                        <a:t>0.336</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solidFill>
                            <a:schemeClr val="bg1">
                              <a:lumMod val="95000"/>
                            </a:schemeClr>
                          </a:solidFill>
                        </a:rPr>
                        <a:t>0.649</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solidFill>
                            <a:schemeClr val="bg1">
                              <a:lumMod val="95000"/>
                            </a:schemeClr>
                          </a:solidFill>
                        </a:rPr>
                        <a:t>0.053</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solidFill>
                            <a:schemeClr val="bg1">
                              <a:lumMod val="95000"/>
                            </a:schemeClr>
                          </a:solidFill>
                        </a:rPr>
                        <a:t>0.529</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482820620"/>
                  </a:ext>
                </a:extLst>
              </a:tr>
            </a:tbl>
          </a:graphicData>
        </a:graphic>
      </p:graphicFrame>
    </p:spTree>
    <p:extLst>
      <p:ext uri="{BB962C8B-B14F-4D97-AF65-F5344CB8AC3E}">
        <p14:creationId xmlns:p14="http://schemas.microsoft.com/office/powerpoint/2010/main" val="33039211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63"/>
            <a:ext cx="8229600" cy="1143000"/>
          </a:xfrm>
        </p:spPr>
        <p:txBody>
          <a:bodyPr/>
          <a:lstStyle/>
          <a:p>
            <a:r>
              <a:rPr lang="en-US" dirty="0" smtClean="0"/>
              <a:t>Cross-Prompt </a:t>
            </a:r>
            <a:r>
              <a:rPr lang="en-US" dirty="0"/>
              <a:t>R</a:t>
            </a:r>
            <a:r>
              <a:rPr lang="en-US" dirty="0" smtClean="0"/>
              <a:t>esults</a:t>
            </a:r>
            <a:endParaRPr lang="en-US" dirty="0"/>
          </a:p>
        </p:txBody>
      </p:sp>
      <p:sp>
        <p:nvSpPr>
          <p:cNvPr id="3" name="Content Placeholder 2"/>
          <p:cNvSpPr>
            <a:spLocks noGrp="1"/>
          </p:cNvSpPr>
          <p:nvPr>
            <p:ph idx="1"/>
          </p:nvPr>
        </p:nvSpPr>
        <p:spPr>
          <a:xfrm>
            <a:off x="314325" y="1208088"/>
            <a:ext cx="8229600" cy="4525963"/>
          </a:xfrm>
        </p:spPr>
        <p:txBody>
          <a:bodyPr>
            <a:normAutofit/>
          </a:bodyPr>
          <a:lstStyle/>
          <a:p>
            <a:r>
              <a:rPr lang="en-US" sz="1800" dirty="0" smtClean="0"/>
              <a:t>Experiment </a:t>
            </a:r>
            <a:r>
              <a:rPr lang="en-US" sz="1800" dirty="0"/>
              <a:t>with different feature combinations for an upper-bound performance</a:t>
            </a:r>
          </a:p>
          <a:p>
            <a:pPr lvl="1"/>
            <a:r>
              <a:rPr lang="en-US" sz="1500" dirty="0"/>
              <a:t>Set 1</a:t>
            </a:r>
            <a:r>
              <a:rPr lang="en-US" sz="1500" dirty="0">
                <a:sym typeface="Symbol" panose="05050102010706020507" pitchFamily="18" charset="2"/>
              </a:rPr>
              <a:t></a:t>
            </a:r>
            <a:r>
              <a:rPr lang="en-US" sz="1500" dirty="0"/>
              <a:t>2: EASE + AC + CL + TS</a:t>
            </a:r>
          </a:p>
          <a:p>
            <a:pPr lvl="1"/>
            <a:r>
              <a:rPr lang="en-US" sz="1500" dirty="0"/>
              <a:t>Set 2</a:t>
            </a:r>
            <a:r>
              <a:rPr lang="en-US" sz="1500" dirty="0">
                <a:sym typeface="Symbol" panose="05050102010706020507" pitchFamily="18" charset="2"/>
              </a:rPr>
              <a:t></a:t>
            </a:r>
            <a:r>
              <a:rPr lang="en-US" sz="1500" dirty="0"/>
              <a:t>1: EASE + AC + RL + TS</a:t>
            </a:r>
          </a:p>
        </p:txBody>
      </p:sp>
      <p:sp>
        <p:nvSpPr>
          <p:cNvPr id="4" name="Slide Number Placeholder 3"/>
          <p:cNvSpPr>
            <a:spLocks noGrp="1"/>
          </p:cNvSpPr>
          <p:nvPr>
            <p:ph type="sldNum" sz="quarter" idx="12"/>
          </p:nvPr>
        </p:nvSpPr>
        <p:spPr/>
        <p:txBody>
          <a:bodyPr/>
          <a:lstStyle/>
          <a:p>
            <a:fld id="{1FAB230D-8D7E-447F-9006-147D65281BD6}" type="slidenum">
              <a:rPr lang="en-US" smtClean="0"/>
              <a:pPr/>
              <a:t>72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704226558"/>
              </p:ext>
            </p:extLst>
          </p:nvPr>
        </p:nvGraphicFramePr>
        <p:xfrm>
          <a:off x="1319212" y="2369099"/>
          <a:ext cx="6219825" cy="2844996"/>
        </p:xfrm>
        <a:graphic>
          <a:graphicData uri="http://schemas.openxmlformats.org/drawingml/2006/table">
            <a:tbl>
              <a:tblPr firstRow="1" bandRow="1">
                <a:tableStyleId>{5C22544A-7EE6-4342-B048-85BDC9FD1C3A}</a:tableStyleId>
              </a:tblPr>
              <a:tblGrid>
                <a:gridCol w="1966869">
                  <a:extLst>
                    <a:ext uri="{9D8B030D-6E8A-4147-A177-3AD203B41FA5}">
                      <a16:colId xmlns:a16="http://schemas.microsoft.com/office/drawing/2014/main" xmlns="" val="1871833535"/>
                    </a:ext>
                  </a:extLst>
                </a:gridCol>
                <a:gridCol w="1063239">
                  <a:extLst>
                    <a:ext uri="{9D8B030D-6E8A-4147-A177-3AD203B41FA5}">
                      <a16:colId xmlns:a16="http://schemas.microsoft.com/office/drawing/2014/main" xmlns="" val="1082825539"/>
                    </a:ext>
                  </a:extLst>
                </a:gridCol>
                <a:gridCol w="1063239">
                  <a:extLst>
                    <a:ext uri="{9D8B030D-6E8A-4147-A177-3AD203B41FA5}">
                      <a16:colId xmlns:a16="http://schemas.microsoft.com/office/drawing/2014/main" xmlns="" val="1870927304"/>
                    </a:ext>
                  </a:extLst>
                </a:gridCol>
                <a:gridCol w="1063239">
                  <a:extLst>
                    <a:ext uri="{9D8B030D-6E8A-4147-A177-3AD203B41FA5}">
                      <a16:colId xmlns:a16="http://schemas.microsoft.com/office/drawing/2014/main" xmlns="" val="4280052103"/>
                    </a:ext>
                  </a:extLst>
                </a:gridCol>
                <a:gridCol w="1063239">
                  <a:extLst>
                    <a:ext uri="{9D8B030D-6E8A-4147-A177-3AD203B41FA5}">
                      <a16:colId xmlns:a16="http://schemas.microsoft.com/office/drawing/2014/main" xmlns="" val="1102371447"/>
                    </a:ext>
                  </a:extLst>
                </a:gridCol>
              </a:tblGrid>
              <a:tr h="406428">
                <a:tc>
                  <a:txBody>
                    <a:bodyPr/>
                    <a:lstStyle/>
                    <a:p>
                      <a:r>
                        <a:rPr lang="en-US" sz="1600" i="0" dirty="0"/>
                        <a:t>Feature set</a:t>
                      </a:r>
                    </a:p>
                  </a:txBody>
                  <a:tcPr marL="68580" marR="68580" marT="34290" marB="34290"/>
                </a:tc>
                <a:tc gridSpan="2">
                  <a:txBody>
                    <a:bodyPr/>
                    <a:lstStyle/>
                    <a:p>
                      <a:pPr algn="ctr"/>
                      <a:r>
                        <a:rPr lang="en-US" sz="1600" i="0" dirty="0"/>
                        <a:t>Set: 1</a:t>
                      </a:r>
                      <a:r>
                        <a:rPr lang="en-US" sz="1600" i="0" dirty="0">
                          <a:sym typeface="Symbol" panose="05050102010706020507" pitchFamily="18" charset="2"/>
                        </a:rPr>
                        <a:t>2</a:t>
                      </a:r>
                      <a:endParaRPr lang="en-US" sz="1600" i="0" dirty="0"/>
                    </a:p>
                  </a:txBody>
                  <a:tcPr marL="68580" marR="68580" marT="34290" marB="34290"/>
                </a:tc>
                <a:tc hMerge="1">
                  <a:txBody>
                    <a:bodyPr/>
                    <a:lstStyle/>
                    <a:p>
                      <a:pPr algn="l"/>
                      <a:endParaRPr lang="en-US" sz="1600" i="0" dirty="0"/>
                    </a:p>
                  </a:txBody>
                  <a:tcPr/>
                </a:tc>
                <a:tc gridSpan="2">
                  <a:txBody>
                    <a:bodyPr/>
                    <a:lstStyle/>
                    <a:p>
                      <a:pPr algn="ctr"/>
                      <a:r>
                        <a:rPr lang="en-US" sz="1600" i="0" dirty="0"/>
                        <a:t>Set: 2</a:t>
                      </a:r>
                      <a:r>
                        <a:rPr lang="en-US" sz="1600" i="0" dirty="0">
                          <a:sym typeface="Symbol" panose="05050102010706020507" pitchFamily="18" charset="2"/>
                        </a:rPr>
                        <a:t>1</a:t>
                      </a:r>
                      <a:endParaRPr lang="en-US" sz="1600" i="0" dirty="0"/>
                    </a:p>
                  </a:txBody>
                  <a:tcPr marL="68580" marR="68580" marT="34290" marB="34290"/>
                </a:tc>
                <a:tc hMerge="1">
                  <a:txBody>
                    <a:bodyPr/>
                    <a:lstStyle/>
                    <a:p>
                      <a:pPr algn="l"/>
                      <a:endParaRPr lang="en-US" sz="1600" i="0" dirty="0"/>
                    </a:p>
                  </a:txBody>
                  <a:tcPr/>
                </a:tc>
                <a:extLst>
                  <a:ext uri="{0D108BD9-81ED-4DB2-BD59-A6C34878D82A}">
                    <a16:rowId xmlns:a16="http://schemas.microsoft.com/office/drawing/2014/main" xmlns="" val="1995223041"/>
                  </a:ext>
                </a:extLst>
              </a:tr>
              <a:tr h="406428">
                <a:tc>
                  <a:txBody>
                    <a:bodyPr/>
                    <a:lstStyle/>
                    <a:p>
                      <a:endParaRPr lang="en-US" sz="1600" i="0" dirty="0"/>
                    </a:p>
                  </a:txBody>
                  <a:tcPr marL="68580" marR="68580" marT="34290" marB="34290"/>
                </a:tc>
                <a:tc>
                  <a:txBody>
                    <a:bodyPr/>
                    <a:lstStyle/>
                    <a:p>
                      <a:pPr algn="l"/>
                      <a:r>
                        <a:rPr lang="en-US" sz="1600" i="0" dirty="0"/>
                        <a:t>Kappa</a:t>
                      </a:r>
                    </a:p>
                  </a:txBody>
                  <a:tcPr marL="68580" marR="68580" marT="34290" marB="34290"/>
                </a:tc>
                <a:tc>
                  <a:txBody>
                    <a:bodyPr/>
                    <a:lstStyle/>
                    <a:p>
                      <a:pPr algn="l"/>
                      <a:r>
                        <a:rPr lang="en-US" sz="1600" i="0" dirty="0"/>
                        <a:t>QWK</a:t>
                      </a:r>
                    </a:p>
                  </a:txBody>
                  <a:tcPr marL="68580" marR="68580" marT="34290" marB="34290"/>
                </a:tc>
                <a:tc>
                  <a:txBody>
                    <a:bodyPr/>
                    <a:lstStyle/>
                    <a:p>
                      <a:pPr algn="l"/>
                      <a:r>
                        <a:rPr lang="en-US" sz="1600" i="0" dirty="0"/>
                        <a:t>Kappa</a:t>
                      </a:r>
                    </a:p>
                  </a:txBody>
                  <a:tcPr marL="68580" marR="68580" marT="34290" marB="34290"/>
                </a:tc>
                <a:tc>
                  <a:txBody>
                    <a:bodyPr/>
                    <a:lstStyle/>
                    <a:p>
                      <a:pPr algn="l"/>
                      <a:r>
                        <a:rPr lang="en-US" sz="1600" i="0" dirty="0"/>
                        <a:t>QWK</a:t>
                      </a:r>
                    </a:p>
                  </a:txBody>
                  <a:tcPr marL="68580" marR="68580" marT="34290" marB="34290"/>
                </a:tc>
                <a:extLst>
                  <a:ext uri="{0D108BD9-81ED-4DB2-BD59-A6C34878D82A}">
                    <a16:rowId xmlns:a16="http://schemas.microsoft.com/office/drawing/2014/main" xmlns="" val="4243656936"/>
                  </a:ext>
                </a:extLst>
              </a:tr>
              <a:tr h="406428">
                <a:tc>
                  <a:txBody>
                    <a:bodyPr/>
                    <a:lstStyle/>
                    <a:p>
                      <a:r>
                        <a:rPr lang="en-US" sz="1600" i="0" dirty="0"/>
                        <a:t>[</a:t>
                      </a:r>
                      <a:r>
                        <a:rPr lang="en-US" sz="1600" i="0" dirty="0" err="1"/>
                        <a:t>Phandi</a:t>
                      </a:r>
                      <a:r>
                        <a:rPr lang="en-US" sz="1600" i="0" dirty="0"/>
                        <a:t> et al., 2015]</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0.545</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n/a</a:t>
                      </a:r>
                    </a:p>
                  </a:txBody>
                  <a:tcPr marL="68580" marR="68580" marT="34290" marB="34290"/>
                </a:tc>
                <a:extLst>
                  <a:ext uri="{0D108BD9-81ED-4DB2-BD59-A6C34878D82A}">
                    <a16:rowId xmlns:a16="http://schemas.microsoft.com/office/drawing/2014/main" xmlns="" val="4060635507"/>
                  </a:ext>
                </a:extLst>
              </a:tr>
              <a:tr h="406428">
                <a:tc>
                  <a:txBody>
                    <a:bodyPr/>
                    <a:lstStyle/>
                    <a:p>
                      <a:r>
                        <a:rPr lang="en-US" sz="1600" i="0" dirty="0"/>
                        <a:t>[Dong &amp; Zhang, 2016]</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0.569</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n/a</a:t>
                      </a:r>
                    </a:p>
                  </a:txBody>
                  <a:tcPr marL="68580" marR="68580" marT="34290" marB="34290"/>
                </a:tc>
                <a:extLst>
                  <a:ext uri="{0D108BD9-81ED-4DB2-BD59-A6C34878D82A}">
                    <a16:rowId xmlns:a16="http://schemas.microsoft.com/office/drawing/2014/main" xmlns="" val="628442946"/>
                  </a:ext>
                </a:extLst>
              </a:tr>
              <a:tr h="406428">
                <a:tc>
                  <a:txBody>
                    <a:bodyPr/>
                    <a:lstStyle/>
                    <a:p>
                      <a:r>
                        <a:rPr lang="en-US" sz="1600" i="0" dirty="0"/>
                        <a:t>EASE</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0.234</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0.585</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0.048</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0.491</a:t>
                      </a:r>
                    </a:p>
                  </a:txBody>
                  <a:tcPr marL="68580" marR="68580" marT="34290" marB="34290">
                    <a:lnB w="12700" cap="flat" cmpd="sng" algn="ctr">
                      <a:noFill/>
                      <a:prstDash val="solid"/>
                      <a:round/>
                      <a:headEnd type="none" w="med" len="med"/>
                      <a:tailEnd type="none" w="med" len="med"/>
                    </a:lnB>
                  </a:tcPr>
                </a:tc>
                <a:extLst>
                  <a:ext uri="{0D108BD9-81ED-4DB2-BD59-A6C34878D82A}">
                    <a16:rowId xmlns:a16="http://schemas.microsoft.com/office/drawing/2014/main" xmlns="" val="611976140"/>
                  </a:ext>
                </a:extLst>
              </a:tr>
              <a:tr h="406428">
                <a:tc>
                  <a:txBody>
                    <a:bodyPr/>
                    <a:lstStyle/>
                    <a:p>
                      <a:r>
                        <a:rPr lang="en-US" sz="1600" i="0" dirty="0"/>
                        <a:t>EASE + ARG</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t>0.298</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t>0.622</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t>0.049</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t>0.493</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88167272"/>
                  </a:ext>
                </a:extLst>
              </a:tr>
              <a:tr h="406428">
                <a:tc>
                  <a:txBody>
                    <a:bodyPr/>
                    <a:lstStyle/>
                    <a:p>
                      <a:r>
                        <a:rPr lang="en-US" sz="1600" i="0" dirty="0"/>
                        <a:t>Our best</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t>0.336</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t>0.649</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t>0.053</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t>0.529</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482820620"/>
                  </a:ext>
                </a:extLst>
              </a:tr>
            </a:tbl>
          </a:graphicData>
        </a:graphic>
      </p:graphicFrame>
      <p:sp>
        <p:nvSpPr>
          <p:cNvPr id="7" name="Flowchart: Alternate Process 6"/>
          <p:cNvSpPr/>
          <p:nvPr/>
        </p:nvSpPr>
        <p:spPr>
          <a:xfrm>
            <a:off x="314326" y="5255598"/>
            <a:ext cx="8372474" cy="1430179"/>
          </a:xfrm>
          <a:prstGeom prst="flowChartAlternateProcess">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68580" bIns="68580" rtlCol="0" anchor="ctr">
            <a:spAutoFit/>
          </a:bodyPr>
          <a:lstStyle/>
          <a:p>
            <a:pPr marL="257175" indent="-257175">
              <a:buFont typeface="Arial" panose="020B0604020202020204" pitchFamily="34" charset="0"/>
              <a:buChar char="•"/>
            </a:pPr>
            <a:r>
              <a:rPr lang="en-US" sz="1500" dirty="0">
                <a:ln w="0"/>
                <a:solidFill>
                  <a:schemeClr val="tx1"/>
                </a:solidFill>
                <a:effectLst>
                  <a:outerShdw blurRad="38100" dist="19050" dir="2700000" algn="tl" rotWithShape="0">
                    <a:schemeClr val="dk1">
                      <a:alpha val="40000"/>
                    </a:schemeClr>
                  </a:outerShdw>
                </a:effectLst>
              </a:rPr>
              <a:t>Argumentation features help improve </a:t>
            </a:r>
            <a:r>
              <a:rPr lang="en-US" sz="1500" dirty="0" smtClean="0">
                <a:ln w="0"/>
                <a:solidFill>
                  <a:schemeClr val="tx1"/>
                </a:solidFill>
                <a:effectLst>
                  <a:outerShdw blurRad="38100" dist="19050" dir="2700000" algn="tl" rotWithShape="0">
                    <a:schemeClr val="dk1">
                      <a:alpha val="40000"/>
                    </a:schemeClr>
                  </a:outerShdw>
                </a:effectLst>
              </a:rPr>
              <a:t>cross-prompt performance</a:t>
            </a:r>
          </a:p>
          <a:p>
            <a:pPr marL="714375" lvl="1" indent="-257175">
              <a:buFont typeface="Arial" panose="020B0604020202020204" pitchFamily="34" charset="0"/>
              <a:buChar char="•"/>
            </a:pPr>
            <a:r>
              <a:rPr lang="en-US" sz="1500" dirty="0" smtClean="0">
                <a:ln w="0"/>
                <a:solidFill>
                  <a:schemeClr val="tx1"/>
                </a:solidFill>
                <a:effectLst>
                  <a:outerShdw blurRad="38100" dist="19050" dir="2700000" algn="tl" rotWithShape="0">
                    <a:schemeClr val="dk1">
                      <a:alpha val="40000"/>
                    </a:schemeClr>
                  </a:outerShdw>
                </a:effectLst>
              </a:rPr>
              <a:t>Even when computed using the output of an end-to-end argument mining system that was trained on the persuasive essay corpus!</a:t>
            </a:r>
            <a:endParaRPr lang="en-US" sz="1500" dirty="0">
              <a:ln w="0"/>
              <a:solidFill>
                <a:schemeClr val="tx1"/>
              </a:solidFill>
              <a:effectLst>
                <a:outerShdw blurRad="38100" dist="19050" dir="2700000" algn="tl" rotWithShape="0">
                  <a:schemeClr val="dk1">
                    <a:alpha val="40000"/>
                  </a:schemeClr>
                </a:outerShdw>
              </a:effectLst>
            </a:endParaRPr>
          </a:p>
          <a:p>
            <a:pPr marL="257175" indent="-257175">
              <a:buFont typeface="Arial" panose="020B0604020202020204" pitchFamily="34" charset="0"/>
              <a:buChar char="•"/>
            </a:pPr>
            <a:r>
              <a:rPr lang="en-US" sz="1500" dirty="0">
                <a:ln w="0"/>
                <a:solidFill>
                  <a:schemeClr val="tx1"/>
                </a:solidFill>
                <a:effectLst>
                  <a:outerShdw blurRad="38100" dist="19050" dir="2700000" algn="tl" rotWithShape="0">
                    <a:schemeClr val="dk1">
                      <a:alpha val="40000"/>
                    </a:schemeClr>
                  </a:outerShdw>
                </a:effectLst>
              </a:rPr>
              <a:t>Both component-based and relation-based features show up in the best </a:t>
            </a:r>
            <a:r>
              <a:rPr lang="en-US" sz="1500" dirty="0" smtClean="0">
                <a:ln w="0"/>
                <a:solidFill>
                  <a:schemeClr val="tx1"/>
                </a:solidFill>
                <a:effectLst>
                  <a:outerShdw blurRad="38100" dist="19050" dir="2700000" algn="tl" rotWithShape="0">
                    <a:schemeClr val="dk1">
                      <a:alpha val="40000"/>
                    </a:schemeClr>
                  </a:outerShdw>
                </a:effectLst>
              </a:rPr>
              <a:t>combination</a:t>
            </a:r>
          </a:p>
          <a:p>
            <a:pPr marL="257175" indent="-257175">
              <a:buFont typeface="Arial" panose="020B0604020202020204" pitchFamily="34" charset="0"/>
              <a:buChar char="•"/>
            </a:pPr>
            <a:r>
              <a:rPr lang="en-US" sz="1500" dirty="0" smtClean="0">
                <a:ln w="0"/>
                <a:solidFill>
                  <a:schemeClr val="tx1"/>
                </a:solidFill>
                <a:effectLst>
                  <a:outerShdw blurRad="38100" dist="19050" dir="2700000" algn="tl" rotWithShape="0">
                    <a:schemeClr val="dk1">
                      <a:alpha val="40000"/>
                    </a:schemeClr>
                  </a:outerShdw>
                </a:effectLst>
              </a:rPr>
              <a:t>Similar results in a second corpus of graded essays (from native language identification shared task)</a:t>
            </a:r>
            <a:endParaRPr lang="en-US" sz="15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8421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2713"/>
            <a:ext cx="9144000" cy="1143000"/>
          </a:xfrm>
        </p:spPr>
        <p:txBody>
          <a:bodyPr>
            <a:normAutofit fontScale="90000"/>
          </a:bodyPr>
          <a:lstStyle/>
          <a:p>
            <a:r>
              <a:rPr lang="en-US" dirty="0" smtClean="0"/>
              <a:t>Context-Aware Argument Mining: Summary</a:t>
            </a:r>
            <a:endParaRPr lang="en-US" dirty="0"/>
          </a:p>
        </p:txBody>
      </p:sp>
      <p:sp>
        <p:nvSpPr>
          <p:cNvPr id="6" name="Content Placeholder 5"/>
          <p:cNvSpPr>
            <a:spLocks noGrp="1"/>
          </p:cNvSpPr>
          <p:nvPr>
            <p:ph idx="1"/>
          </p:nvPr>
        </p:nvSpPr>
        <p:spPr>
          <a:xfrm>
            <a:off x="0" y="1600200"/>
            <a:ext cx="9067800" cy="4525963"/>
          </a:xfrm>
        </p:spPr>
        <p:txBody>
          <a:bodyPr>
            <a:normAutofit lnSpcReduction="10000"/>
          </a:bodyPr>
          <a:lstStyle/>
          <a:p>
            <a:r>
              <a:rPr lang="en-US" sz="2400" dirty="0"/>
              <a:t>Novel contextual </a:t>
            </a:r>
            <a:r>
              <a:rPr lang="en-US" sz="2400" dirty="0" smtClean="0"/>
              <a:t>features for argument mining (AM)</a:t>
            </a:r>
            <a:endParaRPr lang="en-US" sz="2400" dirty="0"/>
          </a:p>
          <a:p>
            <a:pPr lvl="1"/>
            <a:r>
              <a:rPr lang="en-US" sz="1800" dirty="0"/>
              <a:t>Algorithm for argument and domain word extraction</a:t>
            </a:r>
          </a:p>
          <a:p>
            <a:pPr lvl="1"/>
            <a:r>
              <a:rPr lang="en-US" sz="1800" dirty="0"/>
              <a:t>Context-window </a:t>
            </a:r>
            <a:r>
              <a:rPr lang="en-US" sz="1800" dirty="0" smtClean="0"/>
              <a:t>framework</a:t>
            </a:r>
          </a:p>
          <a:p>
            <a:pPr lvl="1"/>
            <a:endParaRPr lang="en-US" sz="1800" dirty="0"/>
          </a:p>
          <a:p>
            <a:r>
              <a:rPr lang="en-US" sz="2400" dirty="0" smtClean="0"/>
              <a:t>Use of AM output for automated essay scoring (AES)</a:t>
            </a:r>
            <a:endParaRPr lang="en-US" sz="2400" dirty="0"/>
          </a:p>
          <a:p>
            <a:pPr lvl="1"/>
            <a:r>
              <a:rPr lang="en-US" sz="1800" dirty="0"/>
              <a:t>Extrinsic evaluation of </a:t>
            </a:r>
            <a:r>
              <a:rPr lang="en-US" sz="1800" dirty="0" smtClean="0"/>
              <a:t>end-to-end argument </a:t>
            </a:r>
            <a:r>
              <a:rPr lang="en-US" sz="1800" dirty="0"/>
              <a:t>mining </a:t>
            </a:r>
            <a:r>
              <a:rPr lang="en-US" sz="1800" dirty="0" smtClean="0"/>
              <a:t>systems</a:t>
            </a:r>
          </a:p>
          <a:p>
            <a:pPr lvl="1"/>
            <a:r>
              <a:rPr lang="en-US" sz="1800" dirty="0" smtClean="0"/>
              <a:t>Comprehensive </a:t>
            </a:r>
            <a:r>
              <a:rPr lang="en-US" sz="1800" dirty="0"/>
              <a:t>analysis of a large set of </a:t>
            </a:r>
            <a:r>
              <a:rPr lang="en-US" sz="1800" dirty="0" smtClean="0"/>
              <a:t>argument-enabled </a:t>
            </a:r>
            <a:r>
              <a:rPr lang="en-US" sz="1800" dirty="0"/>
              <a:t>features</a:t>
            </a:r>
          </a:p>
          <a:p>
            <a:pPr lvl="1"/>
            <a:endParaRPr lang="en-US" sz="1800" dirty="0"/>
          </a:p>
          <a:p>
            <a:r>
              <a:rPr lang="en-US" sz="2400" dirty="0"/>
              <a:t>AM and AES models are evaluated </a:t>
            </a:r>
            <a:r>
              <a:rPr lang="en-US" sz="2400" dirty="0" smtClean="0"/>
              <a:t>comprehensively</a:t>
            </a:r>
          </a:p>
          <a:p>
            <a:pPr lvl="1"/>
            <a:r>
              <a:rPr lang="en-US" sz="1800" dirty="0" smtClean="0"/>
              <a:t>Cross-fold vs. cross-topic vs. cross-corpus training/testing splits</a:t>
            </a:r>
          </a:p>
          <a:p>
            <a:pPr lvl="1"/>
            <a:r>
              <a:rPr lang="en-US" sz="1800" dirty="0" smtClean="0"/>
              <a:t>Manually annotated versus predicted</a:t>
            </a:r>
            <a:r>
              <a:rPr lang="en-US" sz="1800" dirty="0"/>
              <a:t> </a:t>
            </a:r>
            <a:r>
              <a:rPr lang="en-US" sz="1800" dirty="0" smtClean="0"/>
              <a:t>system outputs</a:t>
            </a:r>
          </a:p>
          <a:p>
            <a:pPr lvl="1"/>
            <a:r>
              <a:rPr lang="en-US" sz="1800" dirty="0" smtClean="0"/>
              <a:t>Different </a:t>
            </a:r>
            <a:r>
              <a:rPr lang="en-US" sz="1800" dirty="0"/>
              <a:t>corpora, </a:t>
            </a:r>
            <a:r>
              <a:rPr lang="en-US" sz="1800" dirty="0" smtClean="0"/>
              <a:t>AM annotation </a:t>
            </a:r>
            <a:r>
              <a:rPr lang="en-US" sz="1800" dirty="0"/>
              <a:t>schemas, </a:t>
            </a:r>
            <a:r>
              <a:rPr lang="en-US" sz="1800" dirty="0" smtClean="0"/>
              <a:t>student writing </a:t>
            </a:r>
            <a:r>
              <a:rPr lang="en-US" sz="1800" dirty="0"/>
              <a:t>fluency and </a:t>
            </a:r>
            <a:r>
              <a:rPr lang="en-US" sz="1800" dirty="0" smtClean="0"/>
              <a:t>essay quality</a:t>
            </a:r>
          </a:p>
          <a:p>
            <a:pPr lvl="1"/>
            <a:r>
              <a:rPr lang="en-US" sz="1800" dirty="0" smtClean="0"/>
              <a:t>Strong baselines</a:t>
            </a:r>
            <a:endParaRPr lang="en-US" sz="1800" dirty="0"/>
          </a:p>
          <a:p>
            <a:pPr lvl="1"/>
            <a:endParaRPr lang="en-US" sz="15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73</a:t>
            </a:fld>
            <a:endParaRPr lang="en-US"/>
          </a:p>
        </p:txBody>
      </p:sp>
    </p:spTree>
    <p:extLst>
      <p:ext uri="{BB962C8B-B14F-4D97-AF65-F5344CB8AC3E}">
        <p14:creationId xmlns:p14="http://schemas.microsoft.com/office/powerpoint/2010/main" val="302923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Summary</a:t>
            </a:r>
            <a:endParaRPr lang="en-US" dirty="0"/>
          </a:p>
        </p:txBody>
      </p:sp>
      <p:sp>
        <p:nvSpPr>
          <p:cNvPr id="3" name="Content Placeholder 2"/>
          <p:cNvSpPr>
            <a:spLocks noGrp="1"/>
          </p:cNvSpPr>
          <p:nvPr>
            <p:ph idx="1"/>
          </p:nvPr>
        </p:nvSpPr>
        <p:spPr>
          <a:xfrm>
            <a:off x="200721" y="1329760"/>
            <a:ext cx="8809463" cy="5034776"/>
          </a:xfrm>
        </p:spPr>
        <p:txBody>
          <a:bodyPr>
            <a:normAutofit lnSpcReduction="10000"/>
          </a:bodyPr>
          <a:lstStyle/>
          <a:p>
            <a:r>
              <a:rPr lang="en-US" dirty="0" smtClean="0"/>
              <a:t>NLP-supported argument mining for educational applications at scale</a:t>
            </a:r>
          </a:p>
          <a:p>
            <a:pPr lvl="1"/>
            <a:r>
              <a:rPr lang="en-US" dirty="0" smtClean="0"/>
              <a:t>Feature / Algorithm Development</a:t>
            </a:r>
          </a:p>
          <a:p>
            <a:pPr lvl="2"/>
            <a:r>
              <a:rPr lang="en-US" dirty="0" smtClean="0"/>
              <a:t>Noisy and diverse data</a:t>
            </a:r>
          </a:p>
          <a:p>
            <a:pPr lvl="2"/>
            <a:r>
              <a:rPr lang="en-US" dirty="0" smtClean="0"/>
              <a:t>Meaningful features</a:t>
            </a:r>
          </a:p>
          <a:p>
            <a:pPr lvl="2"/>
            <a:r>
              <a:rPr lang="en-US" dirty="0" smtClean="0"/>
              <a:t>Real-time performance </a:t>
            </a:r>
          </a:p>
          <a:p>
            <a:pPr lvl="1"/>
            <a:r>
              <a:rPr lang="en-US" dirty="0" smtClean="0"/>
              <a:t>Experimental Evaluations</a:t>
            </a:r>
          </a:p>
          <a:p>
            <a:pPr lvl="2"/>
            <a:r>
              <a:rPr lang="en-US" dirty="0" smtClean="0"/>
              <a:t>Response-to-Text Assessment (grade school)</a:t>
            </a:r>
          </a:p>
          <a:p>
            <a:pPr lvl="2"/>
            <a:r>
              <a:rPr lang="en-US" dirty="0" smtClean="0"/>
              <a:t>Argument Mining (undergraduates; web)</a:t>
            </a:r>
          </a:p>
          <a:p>
            <a:r>
              <a:rPr lang="en-US" dirty="0" smtClean="0"/>
              <a:t>Even non-structural and application-dependent </a:t>
            </a:r>
            <a:r>
              <a:rPr lang="en-US" dirty="0"/>
              <a:t>argument mining can support useful applications!</a:t>
            </a:r>
          </a:p>
          <a:p>
            <a:pPr lvl="2"/>
            <a:endParaRPr lang="en-US" dirty="0" smtClean="0"/>
          </a:p>
          <a:p>
            <a:pPr lvl="2"/>
            <a:endParaRPr lang="en-US" dirty="0" smtClean="0"/>
          </a:p>
          <a:p>
            <a:pPr lvl="1"/>
            <a:endParaRPr lang="en-US" dirty="0"/>
          </a:p>
        </p:txBody>
      </p:sp>
    </p:spTree>
    <p:extLst>
      <p:ext uri="{BB962C8B-B14F-4D97-AF65-F5344CB8AC3E}">
        <p14:creationId xmlns:p14="http://schemas.microsoft.com/office/powerpoint/2010/main" val="203399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Thank You!</a:t>
            </a:r>
          </a:p>
        </p:txBody>
      </p:sp>
      <p:sp>
        <p:nvSpPr>
          <p:cNvPr id="57347" name="Rectangle 3"/>
          <p:cNvSpPr>
            <a:spLocks noGrp="1" noChangeArrowheads="1"/>
          </p:cNvSpPr>
          <p:nvPr>
            <p:ph type="body" idx="1"/>
          </p:nvPr>
        </p:nvSpPr>
        <p:spPr>
          <a:xfrm>
            <a:off x="147415" y="1600200"/>
            <a:ext cx="8996585" cy="4525963"/>
          </a:xfrm>
        </p:spPr>
        <p:txBody>
          <a:bodyPr/>
          <a:lstStyle/>
          <a:p>
            <a:r>
              <a:rPr lang="en-US" dirty="0" smtClean="0"/>
              <a:t>Questions?</a:t>
            </a:r>
          </a:p>
          <a:p>
            <a:endParaRPr lang="en-US" dirty="0" smtClean="0"/>
          </a:p>
          <a:p>
            <a:r>
              <a:rPr lang="en-US" dirty="0" smtClean="0"/>
              <a:t>Further </a:t>
            </a:r>
            <a:r>
              <a:rPr lang="en-US" dirty="0"/>
              <a:t>i</a:t>
            </a:r>
            <a:r>
              <a:rPr lang="en-US" dirty="0" smtClean="0"/>
              <a:t>nformation, data, and software</a:t>
            </a:r>
          </a:p>
          <a:p>
            <a:pPr lvl="1"/>
            <a:r>
              <a:rPr lang="en-US" dirty="0" smtClean="0"/>
              <a:t>http://www.cs.pitt.edu/~litman</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96" y="4469023"/>
            <a:ext cx="16002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155" y="4949863"/>
            <a:ext cx="3729689" cy="638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6324" y="4469023"/>
            <a:ext cx="1790476" cy="1552381"/>
          </a:xfrm>
          <a:prstGeom prst="rect">
            <a:avLst/>
          </a:prstGeom>
        </p:spPr>
      </p:pic>
    </p:spTree>
    <p:extLst>
      <p:ext uri="{BB962C8B-B14F-4D97-AF65-F5344CB8AC3E}">
        <p14:creationId xmlns:p14="http://schemas.microsoft.com/office/powerpoint/2010/main" val="356262769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0023"/>
            <a:ext cx="9144000" cy="1143000"/>
          </a:xfrm>
        </p:spPr>
        <p:txBody>
          <a:bodyPr>
            <a:noAutofit/>
          </a:bodyPr>
          <a:lstStyle/>
          <a:p>
            <a:r>
              <a:rPr lang="en-US" sz="3200" dirty="0" smtClean="0"/>
              <a:t>Audience Participation: Temporal Argument Mining</a:t>
            </a:r>
            <a:br>
              <a:rPr lang="en-US" sz="3200" dirty="0" smtClean="0"/>
            </a:br>
            <a:r>
              <a:rPr lang="en-US" sz="3200" dirty="0" smtClean="0"/>
              <a:t> (Revision Analysis via Sentence Alignment)</a:t>
            </a:r>
            <a:endParaRPr lang="en-US" sz="3200" dirty="0"/>
          </a:p>
        </p:txBody>
      </p:sp>
      <p:sp>
        <p:nvSpPr>
          <p:cNvPr id="6" name="TextBox 5"/>
          <p:cNvSpPr txBox="1"/>
          <p:nvPr/>
        </p:nvSpPr>
        <p:spPr>
          <a:xfrm>
            <a:off x="103909" y="1419938"/>
            <a:ext cx="8936181" cy="3785652"/>
          </a:xfrm>
          <a:prstGeom prst="rect">
            <a:avLst/>
          </a:prstGeom>
          <a:noFill/>
        </p:spPr>
        <p:txBody>
          <a:bodyPr wrap="square" rtlCol="0">
            <a:spAutoFit/>
          </a:bodyPr>
          <a:lstStyle/>
          <a:p>
            <a:r>
              <a:rPr lang="en-US" sz="2400" i="1" dirty="0" smtClean="0"/>
              <a:t>Draft 1:</a:t>
            </a:r>
            <a:endParaRPr lang="en-US" sz="2400" dirty="0"/>
          </a:p>
          <a:p>
            <a:pPr marL="342900" indent="-342900">
              <a:buAutoNum type="arabicParenR"/>
            </a:pPr>
            <a:r>
              <a:rPr lang="en-US" sz="2400" dirty="0" smtClean="0"/>
              <a:t>In the circle, </a:t>
            </a:r>
            <a:r>
              <a:rPr lang="en-US" sz="2400" dirty="0" smtClean="0">
                <a:solidFill>
                  <a:srgbClr val="FF0000"/>
                </a:solidFill>
              </a:rPr>
              <a:t>I would place </a:t>
            </a:r>
            <a:r>
              <a:rPr lang="en-US" sz="2400" dirty="0" smtClean="0"/>
              <a:t>Bill Clinton because he had an affair with his aide.</a:t>
            </a:r>
          </a:p>
          <a:p>
            <a:pPr marL="342900" indent="-342900">
              <a:buAutoNum type="arabicParenR"/>
            </a:pPr>
            <a:endParaRPr lang="en-US" sz="2400" dirty="0"/>
          </a:p>
          <a:p>
            <a:r>
              <a:rPr lang="en-US" sz="2400" i="1" dirty="0" smtClean="0"/>
              <a:t>Draft 2:</a:t>
            </a:r>
            <a:endParaRPr lang="en-US" sz="2400" dirty="0"/>
          </a:p>
          <a:p>
            <a:pPr marL="342900" indent="-342900">
              <a:buAutoNum type="arabicParenR"/>
            </a:pPr>
            <a:r>
              <a:rPr lang="en-US" sz="2400" dirty="0" smtClean="0"/>
              <a:t>In the </a:t>
            </a:r>
            <a:r>
              <a:rPr lang="en-US" sz="2400" dirty="0" smtClean="0">
                <a:solidFill>
                  <a:srgbClr val="0070C0"/>
                </a:solidFill>
              </a:rPr>
              <a:t>third</a:t>
            </a:r>
            <a:r>
              <a:rPr lang="en-US" sz="2400" dirty="0" smtClean="0"/>
              <a:t> circle </a:t>
            </a:r>
            <a:r>
              <a:rPr lang="en-US" sz="2400" dirty="0" smtClean="0">
                <a:solidFill>
                  <a:srgbClr val="0070C0"/>
                </a:solidFill>
              </a:rPr>
              <a:t>of Hell, sinners have uncontrollable lust</a:t>
            </a:r>
            <a:r>
              <a:rPr lang="en-US" sz="2400" dirty="0" smtClean="0"/>
              <a:t>.</a:t>
            </a:r>
          </a:p>
          <a:p>
            <a:pPr marL="342900" indent="-342900">
              <a:buAutoNum type="arabicParenR"/>
            </a:pPr>
            <a:r>
              <a:rPr lang="en-US" sz="2400" dirty="0" smtClean="0">
                <a:solidFill>
                  <a:srgbClr val="0070C0"/>
                </a:solidFill>
              </a:rPr>
              <a:t>The carnal sinners in this level are punished by a howling, endless wind.</a:t>
            </a:r>
          </a:p>
          <a:p>
            <a:pPr marL="342900" indent="-342900">
              <a:buAutoNum type="arabicParenR"/>
            </a:pPr>
            <a:r>
              <a:rPr lang="en-US" sz="2400" dirty="0" smtClean="0"/>
              <a:t>Bill Clinton </a:t>
            </a:r>
            <a:r>
              <a:rPr lang="en-US" sz="2400" dirty="0" smtClean="0">
                <a:solidFill>
                  <a:srgbClr val="0070C0"/>
                </a:solidFill>
              </a:rPr>
              <a:t>would be in this level </a:t>
            </a:r>
            <a:r>
              <a:rPr lang="en-US" sz="2400" dirty="0" smtClean="0"/>
              <a:t>because he had an affair with his aide.</a:t>
            </a:r>
            <a:endParaRPr lang="en-US" sz="2400" dirty="0"/>
          </a:p>
        </p:txBody>
      </p:sp>
    </p:spTree>
    <p:extLst>
      <p:ext uri="{BB962C8B-B14F-4D97-AF65-F5344CB8AC3E}">
        <p14:creationId xmlns:p14="http://schemas.microsoft.com/office/powerpoint/2010/main" val="2721842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0023"/>
            <a:ext cx="9144000" cy="1143000"/>
          </a:xfrm>
        </p:spPr>
        <p:txBody>
          <a:bodyPr>
            <a:noAutofit/>
          </a:bodyPr>
          <a:lstStyle/>
          <a:p>
            <a:r>
              <a:rPr lang="en-US" sz="3200" dirty="0" smtClean="0"/>
              <a:t>Audience Participation: Temporal Argument Mining</a:t>
            </a:r>
            <a:br>
              <a:rPr lang="en-US" sz="3200" dirty="0" smtClean="0"/>
            </a:br>
            <a:r>
              <a:rPr lang="en-US" sz="3200" dirty="0" smtClean="0"/>
              <a:t> (Revision Analysis via Sentence Alignment)</a:t>
            </a:r>
            <a:endParaRPr lang="en-US" sz="3200" dirty="0"/>
          </a:p>
        </p:txBody>
      </p:sp>
      <p:sp>
        <p:nvSpPr>
          <p:cNvPr id="6" name="TextBox 5"/>
          <p:cNvSpPr txBox="1"/>
          <p:nvPr/>
        </p:nvSpPr>
        <p:spPr>
          <a:xfrm>
            <a:off x="103909" y="1419938"/>
            <a:ext cx="8936181" cy="5262979"/>
          </a:xfrm>
          <a:prstGeom prst="rect">
            <a:avLst/>
          </a:prstGeom>
          <a:noFill/>
        </p:spPr>
        <p:txBody>
          <a:bodyPr wrap="square" rtlCol="0">
            <a:spAutoFit/>
          </a:bodyPr>
          <a:lstStyle/>
          <a:p>
            <a:r>
              <a:rPr lang="en-US" sz="2400" i="1" dirty="0" smtClean="0"/>
              <a:t>Draft 1:</a:t>
            </a:r>
            <a:endParaRPr lang="en-US" sz="2400" dirty="0"/>
          </a:p>
          <a:p>
            <a:pPr marL="342900" indent="-342900">
              <a:buAutoNum type="arabicParenR"/>
            </a:pPr>
            <a:r>
              <a:rPr lang="en-US" sz="2400" dirty="0" smtClean="0"/>
              <a:t>In the circle, </a:t>
            </a:r>
            <a:r>
              <a:rPr lang="en-US" sz="2400" dirty="0" smtClean="0">
                <a:solidFill>
                  <a:srgbClr val="FF0000"/>
                </a:solidFill>
              </a:rPr>
              <a:t>I would place </a:t>
            </a:r>
            <a:r>
              <a:rPr lang="en-US" sz="2400" dirty="0" smtClean="0"/>
              <a:t>Bill Clinton because he had an affair with his aide.</a:t>
            </a:r>
          </a:p>
          <a:p>
            <a:pPr marL="342900" indent="-342900">
              <a:buAutoNum type="arabicParenR"/>
            </a:pPr>
            <a:endParaRPr lang="en-US" sz="2400" dirty="0"/>
          </a:p>
          <a:p>
            <a:r>
              <a:rPr lang="en-US" sz="2400" i="1" dirty="0" smtClean="0"/>
              <a:t>Draft 2:</a:t>
            </a:r>
            <a:endParaRPr lang="en-US" sz="2400" dirty="0"/>
          </a:p>
          <a:p>
            <a:pPr marL="342900" indent="-342900">
              <a:buAutoNum type="arabicParenR"/>
            </a:pPr>
            <a:r>
              <a:rPr lang="en-US" sz="2400" dirty="0" smtClean="0"/>
              <a:t>In the </a:t>
            </a:r>
            <a:r>
              <a:rPr lang="en-US" sz="2400" dirty="0" smtClean="0">
                <a:solidFill>
                  <a:srgbClr val="0070C0"/>
                </a:solidFill>
              </a:rPr>
              <a:t>third</a:t>
            </a:r>
            <a:r>
              <a:rPr lang="en-US" sz="2400" dirty="0" smtClean="0"/>
              <a:t> circle </a:t>
            </a:r>
            <a:r>
              <a:rPr lang="en-US" sz="2400" dirty="0" smtClean="0">
                <a:solidFill>
                  <a:srgbClr val="0070C0"/>
                </a:solidFill>
              </a:rPr>
              <a:t>of Hell, sinners have uncontrollable lust</a:t>
            </a:r>
            <a:r>
              <a:rPr lang="en-US" sz="2400" dirty="0" smtClean="0"/>
              <a:t>.</a:t>
            </a:r>
          </a:p>
          <a:p>
            <a:pPr marL="342900" indent="-342900">
              <a:buAutoNum type="arabicParenR"/>
            </a:pPr>
            <a:r>
              <a:rPr lang="en-US" sz="2400" dirty="0" smtClean="0">
                <a:solidFill>
                  <a:srgbClr val="0070C0"/>
                </a:solidFill>
              </a:rPr>
              <a:t>The carnal sinners in this level are punished by a howling, endless wind.</a:t>
            </a:r>
          </a:p>
          <a:p>
            <a:pPr marL="342900" indent="-342900">
              <a:buAutoNum type="arabicParenR"/>
            </a:pPr>
            <a:r>
              <a:rPr lang="en-US" sz="2400" dirty="0" smtClean="0"/>
              <a:t>Bill Clinton </a:t>
            </a:r>
            <a:r>
              <a:rPr lang="en-US" sz="2400" dirty="0" smtClean="0">
                <a:solidFill>
                  <a:srgbClr val="0070C0"/>
                </a:solidFill>
              </a:rPr>
              <a:t>would be in this level </a:t>
            </a:r>
            <a:r>
              <a:rPr lang="en-US" sz="2400" dirty="0" smtClean="0"/>
              <a:t>because he had an affair with his aide.</a:t>
            </a:r>
          </a:p>
          <a:p>
            <a:pPr marL="342900" indent="-342900">
              <a:buAutoNum type="arabicParenR"/>
            </a:pPr>
            <a:endParaRPr lang="en-US" sz="2400" dirty="0"/>
          </a:p>
          <a:p>
            <a:r>
              <a:rPr lang="en-US" sz="2400" b="1" dirty="0" smtClean="0"/>
              <a:t>R1:			Align</a:t>
            </a:r>
            <a:r>
              <a:rPr lang="en-US" sz="2400" b="1" dirty="0"/>
              <a:t>: null-&gt;1	Op: </a:t>
            </a:r>
            <a:r>
              <a:rPr lang="en-US" sz="2400" b="1" dirty="0" smtClean="0"/>
              <a:t>Add</a:t>
            </a:r>
            <a:r>
              <a:rPr lang="en-US" sz="2400" b="1" dirty="0"/>
              <a:t>		Purpose: Argumentative</a:t>
            </a:r>
          </a:p>
          <a:p>
            <a:r>
              <a:rPr lang="en-US" sz="2400" b="1" dirty="0" smtClean="0"/>
              <a:t>R2:			Align</a:t>
            </a:r>
            <a:r>
              <a:rPr lang="en-US" sz="2400" b="1" dirty="0"/>
              <a:t>: 1-&gt;3		Op: Modify	Purpose: </a:t>
            </a:r>
            <a:r>
              <a:rPr lang="en-US" sz="2400" b="1" dirty="0" smtClean="0"/>
              <a:t>Surface</a:t>
            </a:r>
          </a:p>
          <a:p>
            <a:r>
              <a:rPr lang="en-US" sz="2400" b="1" dirty="0" smtClean="0"/>
              <a:t>….</a:t>
            </a:r>
            <a:endParaRPr lang="en-US" sz="2400" b="1" dirty="0"/>
          </a:p>
        </p:txBody>
      </p:sp>
    </p:spTree>
    <p:extLst>
      <p:ext uri="{BB962C8B-B14F-4D97-AF65-F5344CB8AC3E}">
        <p14:creationId xmlns:p14="http://schemas.microsoft.com/office/powerpoint/2010/main" val="10247174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12"/>
            <a:ext cx="9144000" cy="1143000"/>
          </a:xfrm>
        </p:spPr>
        <p:txBody>
          <a:bodyPr>
            <a:normAutofit/>
          </a:bodyPr>
          <a:lstStyle/>
          <a:p>
            <a:r>
              <a:rPr lang="en-US" dirty="0" smtClean="0"/>
              <a:t>Temporal Argument Mining</a:t>
            </a:r>
            <a:endParaRPr lang="en-US" sz="3100" dirty="0"/>
          </a:p>
        </p:txBody>
      </p:sp>
      <p:sp>
        <p:nvSpPr>
          <p:cNvPr id="3" name="Content Placeholder 2"/>
          <p:cNvSpPr>
            <a:spLocks noGrp="1"/>
          </p:cNvSpPr>
          <p:nvPr>
            <p:ph idx="1"/>
          </p:nvPr>
        </p:nvSpPr>
        <p:spPr>
          <a:xfrm>
            <a:off x="0" y="1441767"/>
            <a:ext cx="9042399" cy="5263376"/>
          </a:xfrm>
        </p:spPr>
        <p:txBody>
          <a:bodyPr>
            <a:normAutofit/>
          </a:bodyPr>
          <a:lstStyle/>
          <a:p>
            <a:r>
              <a:rPr lang="en-US" sz="3600" dirty="0" smtClean="0"/>
              <a:t>How are</a:t>
            </a:r>
            <a:r>
              <a:rPr lang="en-US" sz="3600" i="1" dirty="0" smtClean="0"/>
              <a:t> </a:t>
            </a:r>
            <a:r>
              <a:rPr lang="en-US" sz="3600" dirty="0" smtClean="0"/>
              <a:t>arguments</a:t>
            </a:r>
            <a:r>
              <a:rPr lang="en-US" sz="3600" i="1" dirty="0" smtClean="0"/>
              <a:t> changed</a:t>
            </a:r>
            <a:r>
              <a:rPr lang="en-US" sz="3600" dirty="0" smtClean="0"/>
              <a:t> during revision?</a:t>
            </a:r>
          </a:p>
          <a:p>
            <a:endParaRPr lang="en-US" sz="2800" dirty="0"/>
          </a:p>
          <a:p>
            <a:r>
              <a:rPr lang="en-US" sz="3600" dirty="0" smtClean="0">
                <a:solidFill>
                  <a:srgbClr val="0000FF"/>
                </a:solidFill>
              </a:rPr>
              <a:t>Argument </a:t>
            </a:r>
            <a:r>
              <a:rPr lang="en-US" sz="3600" dirty="0">
                <a:solidFill>
                  <a:srgbClr val="0000FF"/>
                </a:solidFill>
              </a:rPr>
              <a:t>mining subtasks</a:t>
            </a:r>
          </a:p>
          <a:p>
            <a:pPr lvl="1"/>
            <a:r>
              <a:rPr lang="en-US" sz="3200" b="1" dirty="0" smtClean="0">
                <a:solidFill>
                  <a:srgbClr val="0000FF"/>
                </a:solidFill>
              </a:rPr>
              <a:t>Segmentation</a:t>
            </a:r>
            <a:r>
              <a:rPr lang="en-US" sz="3200" dirty="0" smtClean="0">
                <a:solidFill>
                  <a:srgbClr val="0000FF"/>
                </a:solidFill>
              </a:rPr>
              <a:t>: sentences </a:t>
            </a:r>
            <a:endParaRPr lang="en-US" sz="3200" dirty="0">
              <a:solidFill>
                <a:srgbClr val="0000FF"/>
              </a:solidFill>
            </a:endParaRPr>
          </a:p>
          <a:p>
            <a:pPr lvl="2"/>
            <a:r>
              <a:rPr lang="en-US" dirty="0" smtClean="0">
                <a:solidFill>
                  <a:srgbClr val="0000FF"/>
                </a:solidFill>
              </a:rPr>
              <a:t>Revision extraction via alignment [Zhang &amp; </a:t>
            </a:r>
            <a:r>
              <a:rPr lang="en-US" dirty="0" err="1" smtClean="0">
                <a:solidFill>
                  <a:srgbClr val="0000FF"/>
                </a:solidFill>
              </a:rPr>
              <a:t>Litman</a:t>
            </a:r>
            <a:r>
              <a:rPr lang="en-US" dirty="0" smtClean="0">
                <a:solidFill>
                  <a:srgbClr val="0000FF"/>
                </a:solidFill>
              </a:rPr>
              <a:t>, 2014]</a:t>
            </a:r>
          </a:p>
          <a:p>
            <a:pPr lvl="1"/>
            <a:r>
              <a:rPr lang="en-US" sz="3200" b="1" dirty="0" smtClean="0">
                <a:solidFill>
                  <a:srgbClr val="0000FF"/>
                </a:solidFill>
              </a:rPr>
              <a:t>Segment classification</a:t>
            </a:r>
            <a:r>
              <a:rPr lang="en-US" sz="3200" dirty="0" smtClean="0">
                <a:solidFill>
                  <a:srgbClr val="0000FF"/>
                </a:solidFill>
              </a:rPr>
              <a:t>:</a:t>
            </a:r>
            <a:r>
              <a:rPr lang="en-US" sz="3200" dirty="0">
                <a:solidFill>
                  <a:srgbClr val="0000FF"/>
                </a:solidFill>
              </a:rPr>
              <a:t> </a:t>
            </a:r>
            <a:r>
              <a:rPr lang="en-US" sz="3200" dirty="0" smtClean="0">
                <a:solidFill>
                  <a:srgbClr val="0000FF"/>
                </a:solidFill>
              </a:rPr>
              <a:t>argumentative purpose</a:t>
            </a:r>
          </a:p>
          <a:p>
            <a:pPr lvl="2"/>
            <a:r>
              <a:rPr lang="en-US" dirty="0" smtClean="0">
                <a:solidFill>
                  <a:srgbClr val="0000FF"/>
                </a:solidFill>
              </a:rPr>
              <a:t>Wikipedia features [Zhang &amp; </a:t>
            </a:r>
            <a:r>
              <a:rPr lang="en-US" dirty="0" err="1" smtClean="0">
                <a:solidFill>
                  <a:srgbClr val="0000FF"/>
                </a:solidFill>
              </a:rPr>
              <a:t>Litman</a:t>
            </a:r>
            <a:r>
              <a:rPr lang="en-US" dirty="0" smtClean="0">
                <a:solidFill>
                  <a:srgbClr val="0000FF"/>
                </a:solidFill>
              </a:rPr>
              <a:t>, 2015]</a:t>
            </a:r>
          </a:p>
          <a:p>
            <a:pPr lvl="2"/>
            <a:r>
              <a:rPr lang="en-US" dirty="0" smtClean="0">
                <a:solidFill>
                  <a:srgbClr val="0000FF"/>
                </a:solidFill>
              </a:rPr>
              <a:t>Contextual methods [Zhang &amp; </a:t>
            </a:r>
            <a:r>
              <a:rPr lang="en-US" dirty="0" err="1" smtClean="0">
                <a:solidFill>
                  <a:srgbClr val="0000FF"/>
                </a:solidFill>
              </a:rPr>
              <a:t>Litman</a:t>
            </a:r>
            <a:r>
              <a:rPr lang="en-US" dirty="0" smtClean="0">
                <a:solidFill>
                  <a:srgbClr val="0000FF"/>
                </a:solidFill>
              </a:rPr>
              <a:t>, 2016]</a:t>
            </a:r>
            <a:endParaRPr lang="en-US" dirty="0">
              <a:solidFill>
                <a:srgbClr val="0000FF"/>
              </a:solidFill>
            </a:endParaRPr>
          </a:p>
        </p:txBody>
      </p:sp>
    </p:spTree>
    <p:extLst>
      <p:ext uri="{BB962C8B-B14F-4D97-AF65-F5344CB8AC3E}">
        <p14:creationId xmlns:p14="http://schemas.microsoft.com/office/powerpoint/2010/main" val="253635226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Revision Extraction</a:t>
            </a:r>
            <a:br>
              <a:rPr lang="en-US" dirty="0" smtClean="0"/>
            </a:br>
            <a:r>
              <a:rPr lang="en-US" sz="4000" dirty="0" smtClean="0"/>
              <a:t>[Zhang &amp; </a:t>
            </a:r>
            <a:r>
              <a:rPr lang="en-US" sz="4000" dirty="0" err="1" smtClean="0"/>
              <a:t>Litman</a:t>
            </a:r>
            <a:r>
              <a:rPr lang="en-US" sz="4000" dirty="0" smtClean="0"/>
              <a:t>, 2014]</a:t>
            </a:r>
            <a:endParaRPr lang="en-US" dirty="0"/>
          </a:p>
        </p:txBody>
      </p:sp>
      <p:sp>
        <p:nvSpPr>
          <p:cNvPr id="3" name="Content Placeholder 2"/>
          <p:cNvSpPr>
            <a:spLocks noGrp="1"/>
          </p:cNvSpPr>
          <p:nvPr>
            <p:ph idx="1"/>
          </p:nvPr>
        </p:nvSpPr>
        <p:spPr>
          <a:xfrm>
            <a:off x="304800" y="1600200"/>
            <a:ext cx="8610600" cy="5046133"/>
          </a:xfrm>
        </p:spPr>
        <p:txBody>
          <a:bodyPr>
            <a:normAutofit/>
          </a:bodyPr>
          <a:lstStyle/>
          <a:p>
            <a:r>
              <a:rPr lang="en-US" dirty="0" smtClean="0"/>
              <a:t>Treat alignment as classification</a:t>
            </a:r>
            <a:endParaRPr lang="en-US" dirty="0"/>
          </a:p>
          <a:p>
            <a:pPr lvl="1"/>
            <a:r>
              <a:rPr lang="en-US" sz="2000" dirty="0"/>
              <a:t>Construct sentence pairs using the Cartesian product </a:t>
            </a:r>
            <a:r>
              <a:rPr lang="en-US" sz="2000" dirty="0" smtClean="0"/>
              <a:t>across drafts</a:t>
            </a:r>
            <a:endParaRPr lang="en-US" sz="2000" dirty="0"/>
          </a:p>
          <a:p>
            <a:pPr lvl="1"/>
            <a:r>
              <a:rPr lang="en-US" sz="2000" dirty="0" smtClean="0"/>
              <a:t>Compute sentence </a:t>
            </a:r>
            <a:r>
              <a:rPr lang="en-US" sz="2000" dirty="0"/>
              <a:t>similarity </a:t>
            </a:r>
            <a:endParaRPr lang="en-US" sz="2000" dirty="0" smtClean="0"/>
          </a:p>
          <a:p>
            <a:pPr lvl="1"/>
            <a:r>
              <a:rPr lang="en-US" sz="2000" dirty="0" smtClean="0"/>
              <a:t>Logistic </a:t>
            </a:r>
            <a:r>
              <a:rPr lang="en-US" sz="2000" dirty="0"/>
              <a:t>regression </a:t>
            </a:r>
            <a:r>
              <a:rPr lang="en-US" sz="2000" dirty="0" smtClean="0"/>
              <a:t>determines </a:t>
            </a:r>
            <a:r>
              <a:rPr lang="en-US" sz="2000" dirty="0"/>
              <a:t>whether </a:t>
            </a:r>
            <a:r>
              <a:rPr lang="en-US" sz="2000" dirty="0" smtClean="0"/>
              <a:t>a pair </a:t>
            </a:r>
            <a:r>
              <a:rPr lang="en-US" sz="2000" dirty="0"/>
              <a:t>is aligned or </a:t>
            </a:r>
            <a:r>
              <a:rPr lang="en-US" sz="2000" dirty="0" smtClean="0"/>
              <a:t>not</a:t>
            </a:r>
          </a:p>
          <a:p>
            <a:pPr lvl="1"/>
            <a:endParaRPr lang="en-US" sz="2000" dirty="0"/>
          </a:p>
          <a:p>
            <a:r>
              <a:rPr lang="en-US" dirty="0" smtClean="0"/>
              <a:t>Global </a:t>
            </a:r>
            <a:r>
              <a:rPr lang="en-US" dirty="0"/>
              <a:t>alignment [</a:t>
            </a:r>
            <a:r>
              <a:rPr lang="en-US" dirty="0" smtClean="0"/>
              <a:t>Needleman &amp; </a:t>
            </a:r>
            <a:r>
              <a:rPr lang="en-US" dirty="0" err="1" smtClean="0"/>
              <a:t>Wunsch</a:t>
            </a:r>
            <a:r>
              <a:rPr lang="en-US" dirty="0"/>
              <a:t>, </a:t>
            </a:r>
            <a:r>
              <a:rPr lang="en-US" dirty="0" smtClean="0"/>
              <a:t>1970]</a:t>
            </a:r>
            <a:endParaRPr lang="en-US" dirty="0"/>
          </a:p>
          <a:p>
            <a:pPr lvl="1"/>
            <a:r>
              <a:rPr lang="en-US" sz="2000" dirty="0" smtClean="0"/>
              <a:t>Sentences are more likely to be aligned if sentences before are aligned</a:t>
            </a:r>
          </a:p>
          <a:p>
            <a:pPr lvl="1"/>
            <a:r>
              <a:rPr lang="en-US" sz="2000" dirty="0" smtClean="0"/>
              <a:t>Starting </a:t>
            </a:r>
            <a:r>
              <a:rPr lang="en-US" sz="2000" dirty="0"/>
              <a:t>from the first </a:t>
            </a:r>
            <a:r>
              <a:rPr lang="en-US" sz="2000" dirty="0" smtClean="0"/>
              <a:t>pair, </a:t>
            </a:r>
            <a:r>
              <a:rPr lang="en-US" sz="2000" dirty="0"/>
              <a:t>find the </a:t>
            </a:r>
            <a:r>
              <a:rPr lang="en-US" sz="2000" dirty="0" smtClean="0"/>
              <a:t>path </a:t>
            </a:r>
            <a:r>
              <a:rPr lang="en-US" sz="2000" dirty="0"/>
              <a:t>to maximize </a:t>
            </a:r>
            <a:r>
              <a:rPr lang="en-US" sz="2000" dirty="0" smtClean="0"/>
              <a:t>likelihood</a:t>
            </a:r>
          </a:p>
          <a:p>
            <a:pPr lvl="2"/>
            <a:r>
              <a:rPr lang="en-US" sz="1600" dirty="0" smtClean="0"/>
              <a:t>s(</a:t>
            </a:r>
            <a:r>
              <a:rPr lang="en-US" sz="1600" dirty="0" err="1" smtClean="0"/>
              <a:t>i</a:t>
            </a:r>
            <a:r>
              <a:rPr lang="en-US" sz="1600" dirty="0"/>
              <a:t>, j) = max{s(i−1, j−1)+sim(</a:t>
            </a:r>
            <a:r>
              <a:rPr lang="en-US" sz="1600" dirty="0" err="1"/>
              <a:t>i</a:t>
            </a:r>
            <a:r>
              <a:rPr lang="en-US" sz="1600" dirty="0"/>
              <a:t>, j), s(</a:t>
            </a:r>
            <a:r>
              <a:rPr lang="en-US" sz="1600" dirty="0" err="1"/>
              <a:t>i</a:t>
            </a:r>
            <a:r>
              <a:rPr lang="en-US" sz="1600" dirty="0"/>
              <a:t>− 1, j) + </a:t>
            </a:r>
            <a:r>
              <a:rPr lang="en-US" sz="1600" dirty="0" err="1"/>
              <a:t>insertcost</a:t>
            </a:r>
            <a:r>
              <a:rPr lang="en-US" sz="1600" dirty="0"/>
              <a:t> , s(</a:t>
            </a:r>
            <a:r>
              <a:rPr lang="en-US" sz="1600" dirty="0" err="1"/>
              <a:t>i</a:t>
            </a:r>
            <a:r>
              <a:rPr lang="en-US" sz="1600" dirty="0"/>
              <a:t>, j − 1) + </a:t>
            </a:r>
            <a:r>
              <a:rPr lang="en-US" sz="1600" dirty="0" err="1"/>
              <a:t>deletecost</a:t>
            </a:r>
            <a:r>
              <a:rPr lang="en-US" sz="1600" dirty="0"/>
              <a:t>} </a:t>
            </a:r>
            <a:endParaRPr lang="en-US" sz="1600" dirty="0" smtClean="0"/>
          </a:p>
          <a:p>
            <a:pPr lvl="2"/>
            <a:endParaRPr lang="en-US" sz="1600" dirty="0" smtClean="0"/>
          </a:p>
          <a:p>
            <a:r>
              <a:rPr lang="en-US" dirty="0" smtClean="0"/>
              <a:t>TF*IDF similarity yields the best results</a:t>
            </a:r>
          </a:p>
          <a:p>
            <a:pPr lvl="1"/>
            <a:r>
              <a:rPr lang="en-US" sz="2000" dirty="0" smtClean="0"/>
              <a:t>90 -94% within and across several corpora</a:t>
            </a:r>
            <a:endParaRPr lang="en-US" sz="2000"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79</a:t>
            </a:fld>
            <a:endParaRPr lang="en-US" dirty="0"/>
          </a:p>
        </p:txBody>
      </p:sp>
    </p:spTree>
    <p:extLst>
      <p:ext uri="{BB962C8B-B14F-4D97-AF65-F5344CB8AC3E}">
        <p14:creationId xmlns:p14="http://schemas.microsoft.com/office/powerpoint/2010/main" val="136702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523695" y="470108"/>
            <a:ext cx="763923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3200" b="1" i="0" dirty="0" smtClean="0"/>
              <a:t>  2017-2018 </a:t>
            </a:r>
            <a:r>
              <a:rPr lang="en-US" sz="3200" b="1" i="0" dirty="0" err="1" smtClean="0"/>
              <a:t>Litman</a:t>
            </a:r>
            <a:r>
              <a:rPr lang="en-US" sz="3200" b="1" i="0" dirty="0" smtClean="0"/>
              <a:t> Lab</a:t>
            </a:r>
            <a:endParaRPr lang="en-US" sz="3200" b="1" i="0" dirty="0"/>
          </a:p>
        </p:txBody>
      </p:sp>
      <p:sp>
        <p:nvSpPr>
          <p:cNvPr id="4105" name="Text Box 9"/>
          <p:cNvSpPr txBox="1">
            <a:spLocks noChangeArrowheads="1"/>
          </p:cNvSpPr>
          <p:nvPr/>
        </p:nvSpPr>
        <p:spPr bwMode="auto">
          <a:xfrm>
            <a:off x="-19267" y="1835606"/>
            <a:ext cx="9163267" cy="3293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smtClean="0"/>
              <a:t>Learning Language    Using Language     Processing Language</a:t>
            </a:r>
          </a:p>
          <a:p>
            <a:pPr algn="ctr"/>
            <a:endParaRPr lang="en-US" i="0" dirty="0" smtClean="0"/>
          </a:p>
          <a:p>
            <a:r>
              <a:rPr lang="en-US" sz="1800" dirty="0" err="1" smtClean="0"/>
              <a:t>Haoran</a:t>
            </a:r>
            <a:r>
              <a:rPr lang="en-US" sz="1800" dirty="0" smtClean="0"/>
              <a:t> Zhang (3</a:t>
            </a:r>
            <a:r>
              <a:rPr lang="en-US" sz="1800" baseline="30000" dirty="0" smtClean="0"/>
              <a:t>rd</a:t>
            </a:r>
            <a:r>
              <a:rPr lang="en-US" sz="1800" dirty="0" smtClean="0"/>
              <a:t> year)				Zahra </a:t>
            </a:r>
            <a:r>
              <a:rPr lang="en-US" sz="1800" dirty="0" err="1" smtClean="0"/>
              <a:t>Rahimi</a:t>
            </a:r>
            <a:r>
              <a:rPr lang="en-US" sz="1800" dirty="0" smtClean="0"/>
              <a:t> (6</a:t>
            </a:r>
            <a:r>
              <a:rPr lang="en-US" sz="1800" baseline="30000" dirty="0" smtClean="0"/>
              <a:t>th</a:t>
            </a:r>
            <a:r>
              <a:rPr lang="en-US" sz="1800" dirty="0" smtClean="0"/>
              <a:t> year, ISP)			 </a:t>
            </a:r>
            <a:endParaRPr lang="en-US" sz="1800" dirty="0"/>
          </a:p>
          <a:p>
            <a:r>
              <a:rPr lang="en-US" sz="1800" dirty="0" err="1" smtClean="0"/>
              <a:t>Tazin</a:t>
            </a:r>
            <a:r>
              <a:rPr lang="en-US" sz="1800" dirty="0" smtClean="0"/>
              <a:t> Afrin (3</a:t>
            </a:r>
            <a:r>
              <a:rPr lang="en-US" sz="1800" baseline="30000" dirty="0" smtClean="0"/>
              <a:t>rd</a:t>
            </a:r>
            <a:r>
              <a:rPr lang="en-US" sz="1800" dirty="0" smtClean="0"/>
              <a:t> year)				Luca </a:t>
            </a:r>
            <a:r>
              <a:rPr lang="en-US" sz="1800" dirty="0" err="1" smtClean="0"/>
              <a:t>Lugini</a:t>
            </a:r>
            <a:r>
              <a:rPr lang="en-US" sz="1800" dirty="0" smtClean="0"/>
              <a:t> (4</a:t>
            </a:r>
            <a:r>
              <a:rPr lang="en-US" sz="1800" baseline="30000" dirty="0" smtClean="0"/>
              <a:t>th</a:t>
            </a:r>
            <a:r>
              <a:rPr lang="en-US" sz="1800" dirty="0" smtClean="0"/>
              <a:t> year)</a:t>
            </a:r>
          </a:p>
          <a:p>
            <a:r>
              <a:rPr lang="en-US" sz="1800" dirty="0" smtClean="0"/>
              <a:t>Ahmed </a:t>
            </a:r>
            <a:r>
              <a:rPr lang="en-US" sz="1800" dirty="0" err="1" smtClean="0"/>
              <a:t>Magooda</a:t>
            </a:r>
            <a:r>
              <a:rPr lang="en-US" sz="1800" dirty="0" smtClean="0"/>
              <a:t> (2</a:t>
            </a:r>
            <a:r>
              <a:rPr lang="en-US" sz="1800" baseline="30000" dirty="0" smtClean="0"/>
              <a:t>nd</a:t>
            </a:r>
            <a:r>
              <a:rPr lang="en-US" sz="1800" dirty="0" smtClean="0"/>
              <a:t> year)			</a:t>
            </a:r>
            <a:r>
              <a:rPr lang="en-US" sz="1800" dirty="0" err="1" smtClean="0"/>
              <a:t>Mingzhi</a:t>
            </a:r>
            <a:r>
              <a:rPr lang="en-US" sz="1800" dirty="0" smtClean="0"/>
              <a:t> Yu (2</a:t>
            </a:r>
            <a:r>
              <a:rPr lang="en-US" sz="1800" baseline="30000" dirty="0" smtClean="0"/>
              <a:t>nd</a:t>
            </a:r>
            <a:r>
              <a:rPr lang="en-US" sz="1800" dirty="0" smtClean="0"/>
              <a:t> year)			</a:t>
            </a:r>
            <a:endParaRPr lang="en-US" sz="1800" dirty="0"/>
          </a:p>
          <a:p>
            <a:endParaRPr lang="en-US" sz="1800" i="0" dirty="0" smtClean="0"/>
          </a:p>
          <a:p>
            <a:r>
              <a:rPr lang="en-US" sz="2800" i="0" dirty="0"/>
              <a:t>	</a:t>
            </a:r>
            <a:r>
              <a:rPr lang="en-US" sz="2800" i="0" dirty="0" smtClean="0"/>
              <a:t>			      			</a:t>
            </a:r>
            <a:endParaRPr lang="en-US" sz="2800" i="0" dirty="0"/>
          </a:p>
          <a:p>
            <a:endParaRPr lang="en-US" sz="2800" i="0" dirty="0" smtClean="0"/>
          </a:p>
          <a:p>
            <a:r>
              <a:rPr lang="en-US" sz="2800" i="0" dirty="0" smtClean="0"/>
              <a:t>									</a:t>
            </a:r>
            <a:endParaRPr lang="en-US" sz="2000" i="0" dirty="0" smtClean="0"/>
          </a:p>
        </p:txBody>
      </p:sp>
      <p:sp>
        <p:nvSpPr>
          <p:cNvPr id="4111" name="Line 15"/>
          <p:cNvSpPr>
            <a:spLocks noChangeShapeType="1"/>
          </p:cNvSpPr>
          <p:nvPr/>
        </p:nvSpPr>
        <p:spPr bwMode="auto">
          <a:xfrm flipH="1">
            <a:off x="1063155" y="1444453"/>
            <a:ext cx="342900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492155" y="1417638"/>
            <a:ext cx="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1450492"/>
            <a:ext cx="33528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pic>
        <p:nvPicPr>
          <p:cNvPr id="2" name="Picture 1"/>
          <p:cNvPicPr>
            <a:picLocks noChangeAspect="1"/>
          </p:cNvPicPr>
          <p:nvPr/>
        </p:nvPicPr>
        <p:blipFill>
          <a:blip r:embed="rId3"/>
          <a:stretch>
            <a:fillRect/>
          </a:stretch>
        </p:blipFill>
        <p:spPr>
          <a:xfrm>
            <a:off x="4204977" y="5327538"/>
            <a:ext cx="1449228" cy="1449228"/>
          </a:xfrm>
          <a:prstGeom prst="rect">
            <a:avLst/>
          </a:prstGeom>
        </p:spPr>
      </p:pic>
      <p:pic>
        <p:nvPicPr>
          <p:cNvPr id="1034" name="Picture 10" descr="imag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010878"/>
            <a:ext cx="1877961" cy="108343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9721" y="5284476"/>
            <a:ext cx="1428750" cy="1428750"/>
          </a:xfrm>
          <a:prstGeom prst="rect">
            <a:avLst/>
          </a:prstGeom>
        </p:spPr>
      </p:pic>
      <p:pic>
        <p:nvPicPr>
          <p:cNvPr id="4" name="Picture 3"/>
          <p:cNvPicPr>
            <a:picLocks noChangeAspect="1"/>
          </p:cNvPicPr>
          <p:nvPr/>
        </p:nvPicPr>
        <p:blipFill>
          <a:blip r:embed="rId6"/>
          <a:stretch>
            <a:fillRect/>
          </a:stretch>
        </p:blipFill>
        <p:spPr>
          <a:xfrm>
            <a:off x="523695" y="3676168"/>
            <a:ext cx="1354494" cy="1535093"/>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35" y="5337777"/>
            <a:ext cx="1973970" cy="1322149"/>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29654" y="5371618"/>
            <a:ext cx="1415098" cy="1415098"/>
          </a:xfrm>
          <a:prstGeom prst="rect">
            <a:avLst/>
          </a:prstGeom>
        </p:spPr>
      </p:pic>
    </p:spTree>
    <p:extLst>
      <p:ext uri="{BB962C8B-B14F-4D97-AF65-F5344CB8AC3E}">
        <p14:creationId xmlns:p14="http://schemas.microsoft.com/office/powerpoint/2010/main" val="1044703824"/>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Revision Purpose Annotation</a:t>
            </a:r>
            <a:br>
              <a:rPr lang="en-US" dirty="0" smtClean="0"/>
            </a:br>
            <a:r>
              <a:rPr lang="en-US" dirty="0"/>
              <a:t>	</a:t>
            </a:r>
            <a:r>
              <a:rPr lang="en-US" dirty="0" smtClean="0"/>
              <a:t>[Zhang &amp; </a:t>
            </a:r>
            <a:r>
              <a:rPr lang="en-US" dirty="0" err="1" smtClean="0"/>
              <a:t>Litman</a:t>
            </a:r>
            <a:r>
              <a:rPr lang="en-US" dirty="0" smtClean="0"/>
              <a:t>, 2015]</a:t>
            </a:r>
            <a:endParaRPr lang="en-US" dirty="0"/>
          </a:p>
        </p:txBody>
      </p:sp>
      <p:sp>
        <p:nvSpPr>
          <p:cNvPr id="3" name="Content Placeholder 2"/>
          <p:cNvSpPr>
            <a:spLocks noGrp="1"/>
          </p:cNvSpPr>
          <p:nvPr>
            <p:ph idx="1"/>
          </p:nvPr>
        </p:nvSpPr>
        <p:spPr>
          <a:xfrm>
            <a:off x="457200" y="1693333"/>
            <a:ext cx="8229600" cy="4525963"/>
          </a:xfrm>
        </p:spPr>
        <p:txBody>
          <a:bodyPr>
            <a:normAutofit fontScale="92500" lnSpcReduction="10000"/>
          </a:bodyPr>
          <a:lstStyle/>
          <a:p>
            <a:r>
              <a:rPr lang="en-US" dirty="0" smtClean="0"/>
              <a:t>2 binary (5 fine-grained) categories</a:t>
            </a:r>
          </a:p>
          <a:p>
            <a:pPr lvl="1"/>
            <a:r>
              <a:rPr lang="en-US" dirty="0" smtClean="0"/>
              <a:t>Argumentative</a:t>
            </a:r>
          </a:p>
          <a:p>
            <a:pPr lvl="2"/>
            <a:r>
              <a:rPr lang="en-US" dirty="0" smtClean="0"/>
              <a:t>Claim</a:t>
            </a:r>
          </a:p>
          <a:p>
            <a:pPr lvl="2"/>
            <a:r>
              <a:rPr lang="en-US" dirty="0" smtClean="0"/>
              <a:t>Warrant</a:t>
            </a:r>
          </a:p>
          <a:p>
            <a:pPr lvl="2"/>
            <a:r>
              <a:rPr lang="en-US" dirty="0" smtClean="0"/>
              <a:t>Evidence</a:t>
            </a:r>
          </a:p>
          <a:p>
            <a:pPr lvl="2"/>
            <a:r>
              <a:rPr lang="en-US" dirty="0" smtClean="0"/>
              <a:t>General content</a:t>
            </a:r>
          </a:p>
          <a:p>
            <a:pPr lvl="1"/>
            <a:r>
              <a:rPr lang="en-US" dirty="0" smtClean="0"/>
              <a:t>Surface</a:t>
            </a:r>
          </a:p>
          <a:p>
            <a:pPr lvl="1"/>
            <a:endParaRPr lang="en-US" dirty="0" smtClean="0"/>
          </a:p>
          <a:p>
            <a:r>
              <a:rPr lang="en-US" dirty="0" smtClean="0"/>
              <a:t>Kappa = .7 </a:t>
            </a:r>
          </a:p>
          <a:p>
            <a:pPr lvl="1"/>
            <a:r>
              <a:rPr lang="en-US" dirty="0" smtClean="0"/>
              <a:t>2 high school corpora (&gt;1000 revisions each)</a:t>
            </a:r>
          </a:p>
          <a:p>
            <a:pPr marL="457200" lvl="1" indent="0">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80</a:t>
            </a:fld>
            <a:endParaRPr lang="en-US" dirty="0"/>
          </a:p>
        </p:txBody>
      </p:sp>
    </p:spTree>
    <p:extLst>
      <p:ext uri="{BB962C8B-B14F-4D97-AF65-F5344CB8AC3E}">
        <p14:creationId xmlns:p14="http://schemas.microsoft.com/office/powerpoint/2010/main" val="84897146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Revision Purpose Classification</a:t>
            </a:r>
            <a:br>
              <a:rPr lang="en-US" dirty="0" smtClean="0"/>
            </a:br>
            <a:r>
              <a:rPr lang="en-US" sz="4000" dirty="0" smtClean="0"/>
              <a:t>[Zhang &amp; </a:t>
            </a:r>
            <a:r>
              <a:rPr lang="en-US" sz="4000" dirty="0" err="1" smtClean="0"/>
              <a:t>Litman</a:t>
            </a:r>
            <a:r>
              <a:rPr lang="en-US" sz="4000" dirty="0" smtClean="0"/>
              <a:t>, 2015]</a:t>
            </a:r>
            <a:endParaRPr lang="en-US" sz="4000" dirty="0"/>
          </a:p>
        </p:txBody>
      </p:sp>
      <p:sp>
        <p:nvSpPr>
          <p:cNvPr id="3" name="Content Placeholder 2"/>
          <p:cNvSpPr>
            <a:spLocks noGrp="1"/>
          </p:cNvSpPr>
          <p:nvPr>
            <p:ph idx="1"/>
          </p:nvPr>
        </p:nvSpPr>
        <p:spPr>
          <a:xfrm>
            <a:off x="152399" y="1600200"/>
            <a:ext cx="8847667" cy="4648200"/>
          </a:xfrm>
          <a:noFill/>
        </p:spPr>
        <p:txBody>
          <a:bodyPr>
            <a:normAutofit fontScale="70000" lnSpcReduction="20000"/>
          </a:bodyPr>
          <a:lstStyle/>
          <a:p>
            <a:r>
              <a:rPr lang="en-US" sz="3300" dirty="0" smtClean="0"/>
              <a:t>Each sentence pair is an instance </a:t>
            </a:r>
          </a:p>
          <a:p>
            <a:endParaRPr lang="en-US" sz="3300" dirty="0" smtClean="0"/>
          </a:p>
          <a:p>
            <a:r>
              <a:rPr lang="en-US" sz="3300" dirty="0" smtClean="0"/>
              <a:t>Features </a:t>
            </a:r>
            <a:r>
              <a:rPr lang="en-US" sz="3300" dirty="0"/>
              <a:t>b</a:t>
            </a:r>
            <a:r>
              <a:rPr lang="en-US" sz="3300" dirty="0" smtClean="0"/>
              <a:t>ased </a:t>
            </a:r>
            <a:r>
              <a:rPr lang="en-US" sz="3300" dirty="0"/>
              <a:t>on </a:t>
            </a:r>
            <a:r>
              <a:rPr lang="en-US" sz="3300" dirty="0" smtClean="0"/>
              <a:t>Wikipedia revisions </a:t>
            </a:r>
            <a:r>
              <a:rPr lang="en-US" sz="2800" dirty="0" smtClean="0"/>
              <a:t>[Adler </a:t>
            </a:r>
            <a:r>
              <a:rPr lang="en-US" sz="2800" dirty="0"/>
              <a:t>et al., 2011; </a:t>
            </a:r>
            <a:r>
              <a:rPr lang="en-US" sz="2800" dirty="0" err="1"/>
              <a:t>Javanmardi</a:t>
            </a:r>
            <a:r>
              <a:rPr lang="en-US" sz="2800" dirty="0"/>
              <a:t> et al., 2011; </a:t>
            </a:r>
            <a:r>
              <a:rPr lang="en-US" sz="2800" dirty="0" err="1"/>
              <a:t>Bronner</a:t>
            </a:r>
            <a:r>
              <a:rPr lang="en-US" sz="2800" dirty="0"/>
              <a:t> </a:t>
            </a:r>
            <a:r>
              <a:rPr lang="en-US" sz="2800" dirty="0" smtClean="0"/>
              <a:t>&amp; </a:t>
            </a:r>
            <a:r>
              <a:rPr lang="en-US" sz="2800" dirty="0" err="1"/>
              <a:t>Monz</a:t>
            </a:r>
            <a:r>
              <a:rPr lang="en-US" sz="2800" dirty="0"/>
              <a:t>, 2012; </a:t>
            </a:r>
            <a:r>
              <a:rPr lang="en-US" sz="2800" dirty="0" err="1"/>
              <a:t>Daxenberger</a:t>
            </a:r>
            <a:r>
              <a:rPr lang="en-US" sz="2800" dirty="0"/>
              <a:t> </a:t>
            </a:r>
            <a:r>
              <a:rPr lang="en-US" sz="2800" dirty="0" smtClean="0"/>
              <a:t>&amp; </a:t>
            </a:r>
            <a:r>
              <a:rPr lang="en-US" sz="2800" dirty="0" err="1" smtClean="0"/>
              <a:t>Gurevych</a:t>
            </a:r>
            <a:r>
              <a:rPr lang="en-US" sz="2800" dirty="0"/>
              <a:t>, </a:t>
            </a:r>
            <a:r>
              <a:rPr lang="en-US" sz="2800" dirty="0" smtClean="0"/>
              <a:t>2013</a:t>
            </a:r>
            <a:r>
              <a:rPr lang="en-US" sz="2400" dirty="0" smtClean="0"/>
              <a:t>]</a:t>
            </a:r>
          </a:p>
          <a:p>
            <a:pPr marL="747522" lvl="1" indent="-347472">
              <a:spcBef>
                <a:spcPts val="648"/>
              </a:spcBef>
              <a:buSzPts val="2700"/>
            </a:pPr>
            <a:r>
              <a:rPr lang="en-US" dirty="0">
                <a:solidFill>
                  <a:srgbClr val="000000"/>
                </a:solidFill>
              </a:rPr>
              <a:t>Location</a:t>
            </a:r>
            <a:endParaRPr lang="en-US" dirty="0"/>
          </a:p>
          <a:p>
            <a:pPr marL="1140714" lvl="1" indent="-283464">
              <a:spcBef>
                <a:spcPts val="576"/>
              </a:spcBef>
            </a:pPr>
            <a:r>
              <a:rPr lang="en-US" sz="2100" dirty="0">
                <a:solidFill>
                  <a:srgbClr val="000000"/>
                </a:solidFill>
              </a:rPr>
              <a:t>S</a:t>
            </a:r>
            <a:r>
              <a:rPr lang="en-US" sz="2100" dirty="0" smtClean="0">
                <a:solidFill>
                  <a:srgbClr val="000000"/>
                </a:solidFill>
              </a:rPr>
              <a:t>entence (first/last in paragraph</a:t>
            </a:r>
            <a:r>
              <a:rPr lang="en-US" sz="2100" dirty="0">
                <a:solidFill>
                  <a:srgbClr val="000000"/>
                </a:solidFill>
              </a:rPr>
              <a:t>, exact </a:t>
            </a:r>
            <a:r>
              <a:rPr lang="en-US" sz="2100" dirty="0" smtClean="0">
                <a:solidFill>
                  <a:srgbClr val="000000"/>
                </a:solidFill>
              </a:rPr>
              <a:t>index)</a:t>
            </a:r>
            <a:endParaRPr lang="en-US" sz="3300" dirty="0"/>
          </a:p>
          <a:p>
            <a:pPr marL="1140714" lvl="1" indent="-283464">
              <a:spcBef>
                <a:spcPts val="576"/>
              </a:spcBef>
            </a:pPr>
            <a:r>
              <a:rPr lang="en-US" sz="2100" dirty="0">
                <a:solidFill>
                  <a:srgbClr val="000000"/>
                </a:solidFill>
              </a:rPr>
              <a:t>P</a:t>
            </a:r>
            <a:r>
              <a:rPr lang="en-US" sz="2100" dirty="0" smtClean="0">
                <a:solidFill>
                  <a:srgbClr val="000000"/>
                </a:solidFill>
              </a:rPr>
              <a:t>aragraph (first/last in essay</a:t>
            </a:r>
            <a:r>
              <a:rPr lang="en-US" sz="2100" dirty="0">
                <a:solidFill>
                  <a:srgbClr val="000000"/>
                </a:solidFill>
              </a:rPr>
              <a:t>, </a:t>
            </a:r>
            <a:r>
              <a:rPr lang="en-US" sz="2100" dirty="0" smtClean="0">
                <a:solidFill>
                  <a:srgbClr val="000000"/>
                </a:solidFill>
              </a:rPr>
              <a:t>exact index</a:t>
            </a:r>
            <a:r>
              <a:rPr lang="en-US" sz="2100" dirty="0">
                <a:solidFill>
                  <a:srgbClr val="000000"/>
                </a:solidFill>
              </a:rPr>
              <a:t>)</a:t>
            </a:r>
            <a:endParaRPr lang="en-US" sz="3300" dirty="0"/>
          </a:p>
          <a:p>
            <a:pPr marL="747522" lvl="1" indent="-347472">
              <a:spcBef>
                <a:spcPts val="648"/>
              </a:spcBef>
            </a:pPr>
            <a:r>
              <a:rPr lang="en-US" dirty="0">
                <a:solidFill>
                  <a:srgbClr val="000000"/>
                </a:solidFill>
              </a:rPr>
              <a:t>Textual</a:t>
            </a:r>
            <a:endParaRPr lang="en-US" sz="3300" dirty="0"/>
          </a:p>
          <a:p>
            <a:pPr marL="1140714" lvl="1" indent="-283464">
              <a:spcBef>
                <a:spcPts val="576"/>
              </a:spcBef>
            </a:pPr>
            <a:r>
              <a:rPr lang="en-US" sz="2100" dirty="0">
                <a:solidFill>
                  <a:srgbClr val="000000"/>
                </a:solidFill>
              </a:rPr>
              <a:t>Keywords: “because”, “however”, “for example</a:t>
            </a:r>
            <a:r>
              <a:rPr lang="en-US" sz="2100" dirty="0" smtClean="0">
                <a:solidFill>
                  <a:srgbClr val="000000"/>
                </a:solidFill>
              </a:rPr>
              <a:t>” </a:t>
            </a:r>
            <a:r>
              <a:rPr lang="en-US" sz="2100" dirty="0">
                <a:solidFill>
                  <a:srgbClr val="000000"/>
                </a:solidFill>
              </a:rPr>
              <a:t>….</a:t>
            </a:r>
            <a:endParaRPr lang="en-US" sz="3300" dirty="0"/>
          </a:p>
          <a:p>
            <a:pPr marL="1140714" lvl="1" indent="-283464">
              <a:spcBef>
                <a:spcPts val="576"/>
              </a:spcBef>
            </a:pPr>
            <a:r>
              <a:rPr lang="en-US" sz="2100" dirty="0" smtClean="0">
                <a:solidFill>
                  <a:srgbClr val="000000"/>
                </a:solidFill>
              </a:rPr>
              <a:t>Named-entity </a:t>
            </a:r>
          </a:p>
          <a:p>
            <a:pPr marL="1140714" lvl="1" indent="-283464">
              <a:spcBef>
                <a:spcPts val="576"/>
              </a:spcBef>
            </a:pPr>
            <a:r>
              <a:rPr lang="en-US" sz="2100" dirty="0" smtClean="0">
                <a:solidFill>
                  <a:srgbClr val="000000"/>
                </a:solidFill>
              </a:rPr>
              <a:t>Sentence </a:t>
            </a:r>
            <a:r>
              <a:rPr lang="en-US" sz="2100" dirty="0">
                <a:solidFill>
                  <a:srgbClr val="000000"/>
                </a:solidFill>
              </a:rPr>
              <a:t>difference </a:t>
            </a:r>
            <a:r>
              <a:rPr lang="en-US" sz="2100" dirty="0" smtClean="0">
                <a:solidFill>
                  <a:srgbClr val="000000"/>
                </a:solidFill>
              </a:rPr>
              <a:t>(</a:t>
            </a:r>
            <a:r>
              <a:rPr lang="en-US" sz="2100" dirty="0" err="1">
                <a:solidFill>
                  <a:srgbClr val="000000"/>
                </a:solidFill>
              </a:rPr>
              <a:t>Levenshtein</a:t>
            </a:r>
            <a:r>
              <a:rPr lang="en-US" sz="2100" dirty="0">
                <a:solidFill>
                  <a:srgbClr val="000000"/>
                </a:solidFill>
              </a:rPr>
              <a:t> distance…)</a:t>
            </a:r>
            <a:endParaRPr lang="en-US" sz="3300" dirty="0"/>
          </a:p>
          <a:p>
            <a:pPr marL="1140714" lvl="1" indent="-283464">
              <a:spcBef>
                <a:spcPts val="576"/>
              </a:spcBef>
            </a:pPr>
            <a:r>
              <a:rPr lang="en-US" sz="2100" dirty="0">
                <a:solidFill>
                  <a:srgbClr val="000000"/>
                </a:solidFill>
              </a:rPr>
              <a:t>Revision operation (Add/Delete/Modify)</a:t>
            </a:r>
            <a:endParaRPr lang="en-US" sz="3300" dirty="0"/>
          </a:p>
          <a:p>
            <a:pPr marL="747522" lvl="1" indent="-347472">
              <a:spcBef>
                <a:spcPts val="648"/>
              </a:spcBef>
            </a:pPr>
            <a:r>
              <a:rPr lang="en-US" dirty="0">
                <a:solidFill>
                  <a:srgbClr val="000000"/>
                </a:solidFill>
              </a:rPr>
              <a:t>Language</a:t>
            </a:r>
            <a:endParaRPr lang="en-US" dirty="0"/>
          </a:p>
          <a:p>
            <a:pPr marL="1140714" lvl="1" indent="-283464">
              <a:spcBef>
                <a:spcPts val="576"/>
              </a:spcBef>
            </a:pPr>
            <a:r>
              <a:rPr lang="en-US" sz="2100" dirty="0" smtClean="0">
                <a:solidFill>
                  <a:srgbClr val="000000"/>
                </a:solidFill>
              </a:rPr>
              <a:t>Out of vocabulary words</a:t>
            </a:r>
            <a:endParaRPr lang="en-US" sz="3300" dirty="0"/>
          </a:p>
          <a:p>
            <a:pPr lvl="2"/>
            <a:endParaRPr lang="en-US" sz="2000" dirty="0"/>
          </a:p>
        </p:txBody>
      </p:sp>
      <p:sp>
        <p:nvSpPr>
          <p:cNvPr id="4" name="Slide Number Placeholder 3"/>
          <p:cNvSpPr>
            <a:spLocks noGrp="1"/>
          </p:cNvSpPr>
          <p:nvPr>
            <p:ph type="sldNum" sz="quarter" idx="12"/>
          </p:nvPr>
        </p:nvSpPr>
        <p:spPr/>
        <p:txBody>
          <a:bodyPr/>
          <a:lstStyle/>
          <a:p>
            <a:fld id="{ACC3DE85-86D7-4D2F-9254-F86D84BB81F7}" type="slidenum">
              <a:rPr lang="en-US" smtClean="0"/>
              <a:t>81</a:t>
            </a:fld>
            <a:endParaRPr lang="en-US" dirty="0"/>
          </a:p>
        </p:txBody>
      </p:sp>
    </p:spTree>
    <p:extLst>
      <p:ext uri="{BB962C8B-B14F-4D97-AF65-F5344CB8AC3E}">
        <p14:creationId xmlns:p14="http://schemas.microsoft.com/office/powerpoint/2010/main" val="306149884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Experimental Evaluations</a:t>
            </a:r>
            <a:endParaRPr lang="en-US" dirty="0"/>
          </a:p>
        </p:txBody>
      </p:sp>
      <p:sp>
        <p:nvSpPr>
          <p:cNvPr id="3" name="Content Placeholder 2"/>
          <p:cNvSpPr>
            <a:spLocks noGrp="1"/>
          </p:cNvSpPr>
          <p:nvPr>
            <p:ph idx="1"/>
          </p:nvPr>
        </p:nvSpPr>
        <p:spPr>
          <a:xfrm>
            <a:off x="270933" y="1600200"/>
            <a:ext cx="8796867" cy="4525963"/>
          </a:xfrm>
        </p:spPr>
        <p:txBody>
          <a:bodyPr>
            <a:normAutofit lnSpcReduction="10000"/>
          </a:bodyPr>
          <a:lstStyle/>
          <a:p>
            <a:r>
              <a:rPr lang="en-US" dirty="0" smtClean="0"/>
              <a:t>Surface vs. </a:t>
            </a:r>
            <a:r>
              <a:rPr lang="en-US" dirty="0"/>
              <a:t>a</a:t>
            </a:r>
            <a:r>
              <a:rPr lang="en-US" dirty="0" smtClean="0"/>
              <a:t>rgumentative </a:t>
            </a:r>
          </a:p>
          <a:p>
            <a:pPr lvl="1"/>
            <a:r>
              <a:rPr lang="en-US" i="1" dirty="0" smtClean="0"/>
              <a:t>Intrinsic</a:t>
            </a:r>
            <a:r>
              <a:rPr lang="en-US" dirty="0" smtClean="0"/>
              <a:t> (SVM</a:t>
            </a:r>
            <a:r>
              <a:rPr lang="en-US" dirty="0"/>
              <a:t>, </a:t>
            </a:r>
            <a:r>
              <a:rPr lang="en-US" dirty="0" smtClean="0"/>
              <a:t>10-fold): </a:t>
            </a:r>
            <a:r>
              <a:rPr lang="en-US" dirty="0"/>
              <a:t>results </a:t>
            </a:r>
            <a:r>
              <a:rPr lang="en-US" dirty="0" smtClean="0"/>
              <a:t>significantly better than unigram baseline</a:t>
            </a:r>
          </a:p>
          <a:p>
            <a:pPr lvl="1"/>
            <a:r>
              <a:rPr lang="en-US" i="1" dirty="0" smtClean="0"/>
              <a:t>Extrinsic</a:t>
            </a:r>
            <a:r>
              <a:rPr lang="en-US" dirty="0" smtClean="0"/>
              <a:t>: predicted versus actual labels yield same correlations with writing improvement</a:t>
            </a:r>
          </a:p>
          <a:p>
            <a:pPr lvl="1"/>
            <a:endParaRPr lang="en-US" dirty="0" smtClean="0"/>
          </a:p>
          <a:p>
            <a:r>
              <a:rPr lang="en-US" dirty="0" smtClean="0"/>
              <a:t>Fine-grained </a:t>
            </a:r>
          </a:p>
          <a:p>
            <a:pPr lvl="1"/>
            <a:r>
              <a:rPr lang="en-US" dirty="0" smtClean="0"/>
              <a:t>Intrinsic results mostly outperform unigram baselines</a:t>
            </a:r>
          </a:p>
          <a:p>
            <a:pPr lvl="1"/>
            <a:r>
              <a:rPr lang="en-US" dirty="0" smtClean="0"/>
              <a:t>Feature groups have different impacts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82</a:t>
            </a:fld>
            <a:endParaRPr lang="en-US" dirty="0"/>
          </a:p>
        </p:txBody>
      </p:sp>
    </p:spTree>
    <p:extLst>
      <p:ext uri="{BB962C8B-B14F-4D97-AF65-F5344CB8AC3E}">
        <p14:creationId xmlns:p14="http://schemas.microsoft.com/office/powerpoint/2010/main" val="231047559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Enhancing Classification with Context</a:t>
            </a:r>
            <a:br>
              <a:rPr lang="en-US" dirty="0" smtClean="0"/>
            </a:br>
            <a:r>
              <a:rPr lang="en-US" sz="4000" dirty="0" smtClean="0"/>
              <a:t>[Zhang &amp; </a:t>
            </a:r>
            <a:r>
              <a:rPr lang="en-US" sz="4000" dirty="0" err="1" smtClean="0"/>
              <a:t>Litman</a:t>
            </a:r>
            <a:r>
              <a:rPr lang="en-US" sz="4000" dirty="0" smtClean="0"/>
              <a:t>, 2016]</a:t>
            </a:r>
            <a:endParaRPr lang="en-US" sz="4000" dirty="0"/>
          </a:p>
        </p:txBody>
      </p:sp>
      <p:sp>
        <p:nvSpPr>
          <p:cNvPr id="3" name="Content Placeholder 2"/>
          <p:cNvSpPr>
            <a:spLocks noGrp="1"/>
          </p:cNvSpPr>
          <p:nvPr>
            <p:ph idx="1"/>
          </p:nvPr>
        </p:nvSpPr>
        <p:spPr>
          <a:xfrm>
            <a:off x="152400" y="1617133"/>
            <a:ext cx="8881533" cy="5029200"/>
          </a:xfrm>
        </p:spPr>
        <p:txBody>
          <a:bodyPr>
            <a:normAutofit fontScale="92500" lnSpcReduction="10000"/>
          </a:bodyPr>
          <a:lstStyle/>
          <a:p>
            <a:r>
              <a:rPr lang="en-US" sz="3500" dirty="0" smtClean="0"/>
              <a:t>Contextual features</a:t>
            </a:r>
          </a:p>
          <a:p>
            <a:pPr lvl="1"/>
            <a:r>
              <a:rPr lang="en-US" sz="3000" dirty="0" smtClean="0"/>
              <a:t>Original features, but for adjacent sentences</a:t>
            </a:r>
          </a:p>
          <a:p>
            <a:pPr lvl="1"/>
            <a:r>
              <a:rPr lang="en-US" sz="3000" dirty="0" smtClean="0"/>
              <a:t>Changes in cohesion (lexical) &amp; coherence (semantic)</a:t>
            </a:r>
          </a:p>
          <a:p>
            <a:pPr marL="457200" lvl="1" indent="0">
              <a:buNone/>
            </a:pPr>
            <a:endParaRPr lang="en-US" sz="3000" dirty="0" smtClean="0"/>
          </a:p>
          <a:p>
            <a:r>
              <a:rPr lang="en-US" sz="3500" dirty="0" smtClean="0"/>
              <a:t>Sequence modeling</a:t>
            </a:r>
          </a:p>
          <a:p>
            <a:pPr lvl="1"/>
            <a:endParaRPr lang="en-US" sz="2000" dirty="0"/>
          </a:p>
          <a:p>
            <a:r>
              <a:rPr lang="en-US" sz="3500" dirty="0" smtClean="0"/>
              <a:t>Results: Fine-grained labels</a:t>
            </a:r>
            <a:endParaRPr lang="en-US" sz="3000" dirty="0" smtClean="0"/>
          </a:p>
          <a:p>
            <a:pPr lvl="1"/>
            <a:r>
              <a:rPr lang="en-US" sz="3000" dirty="0" smtClean="0"/>
              <a:t>Cohesion significantly improves results for one corpus (SVM, 10-fold)</a:t>
            </a:r>
          </a:p>
          <a:p>
            <a:pPr lvl="1"/>
            <a:r>
              <a:rPr lang="en-US" sz="3000" dirty="0" smtClean="0"/>
              <a:t>Sequence modeling </a:t>
            </a:r>
            <a:r>
              <a:rPr lang="en-US" sz="3000" dirty="0"/>
              <a:t>yields </a:t>
            </a:r>
            <a:r>
              <a:rPr lang="en-US" sz="3000" dirty="0" smtClean="0"/>
              <a:t>best results for </a:t>
            </a:r>
            <a:r>
              <a:rPr lang="en-US" sz="3000" dirty="0"/>
              <a:t>both corpora</a:t>
            </a:r>
          </a:p>
          <a:p>
            <a:endParaRPr lang="en-US" dirty="0" smtClean="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ACC3DE85-86D7-4D2F-9254-F86D84BB81F7}" type="slidenum">
              <a:rPr lang="en-US" smtClean="0"/>
              <a:t>83</a:t>
            </a:fld>
            <a:endParaRPr lang="en-US"/>
          </a:p>
        </p:txBody>
      </p:sp>
    </p:spTree>
    <p:extLst>
      <p:ext uri="{BB962C8B-B14F-4D97-AF65-F5344CB8AC3E}">
        <p14:creationId xmlns:p14="http://schemas.microsoft.com/office/powerpoint/2010/main" val="95678979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400"/>
            <a:ext cx="8229600" cy="882065"/>
          </a:xfrm>
        </p:spPr>
        <p:txBody>
          <a:bodyPr/>
          <a:lstStyle/>
          <a:p>
            <a:r>
              <a:rPr lang="en-US" dirty="0" smtClean="0"/>
              <a:t>Other Directions</a:t>
            </a:r>
            <a:endParaRPr lang="en-US" dirty="0"/>
          </a:p>
        </p:txBody>
      </p:sp>
      <p:sp>
        <p:nvSpPr>
          <p:cNvPr id="3" name="Content Placeholder 2"/>
          <p:cNvSpPr>
            <a:spLocks noGrp="1"/>
          </p:cNvSpPr>
          <p:nvPr>
            <p:ph idx="1"/>
          </p:nvPr>
        </p:nvSpPr>
        <p:spPr>
          <a:xfrm>
            <a:off x="125421" y="1051947"/>
            <a:ext cx="9018579" cy="5638785"/>
          </a:xfrm>
        </p:spPr>
        <p:txBody>
          <a:bodyPr>
            <a:noAutofit/>
          </a:bodyPr>
          <a:lstStyle/>
          <a:p>
            <a:pPr marL="457200" lvl="1" indent="0">
              <a:buNone/>
            </a:pPr>
            <a:endParaRPr lang="en-US" sz="2000" dirty="0"/>
          </a:p>
          <a:p>
            <a:r>
              <a:rPr lang="en-US" dirty="0" smtClean="0"/>
              <a:t>New features from discourse analysis (PDTB)</a:t>
            </a:r>
          </a:p>
          <a:p>
            <a:r>
              <a:rPr lang="en-US" dirty="0" smtClean="0"/>
              <a:t>Joint extraction and classification </a:t>
            </a:r>
          </a:p>
        </p:txBody>
      </p:sp>
    </p:spTree>
    <p:extLst>
      <p:ext uri="{BB962C8B-B14F-4D97-AF65-F5344CB8AC3E}">
        <p14:creationId xmlns:p14="http://schemas.microsoft.com/office/powerpoint/2010/main" val="142208916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a:t>
            </a:r>
            <a:br>
              <a:rPr lang="en-US" dirty="0" smtClean="0"/>
            </a:br>
            <a:r>
              <a:rPr lang="en-US" sz="4000" dirty="0" smtClean="0"/>
              <a:t>[Zhang, </a:t>
            </a:r>
            <a:r>
              <a:rPr lang="en-US" sz="4000" dirty="0" err="1" smtClean="0"/>
              <a:t>Hwa</a:t>
            </a:r>
            <a:r>
              <a:rPr lang="en-US" sz="4000" dirty="0" smtClean="0"/>
              <a:t>, </a:t>
            </a:r>
            <a:r>
              <a:rPr lang="en-US" sz="4000" dirty="0" err="1" smtClean="0"/>
              <a:t>Litman</a:t>
            </a:r>
            <a:r>
              <a:rPr lang="en-US" sz="4000" dirty="0" smtClean="0"/>
              <a:t>, &amp; </a:t>
            </a:r>
            <a:r>
              <a:rPr lang="en-US" sz="4000" dirty="0" err="1" smtClean="0"/>
              <a:t>Hashemi</a:t>
            </a:r>
            <a:r>
              <a:rPr lang="en-US" sz="4000" dirty="0" smtClean="0"/>
              <a:t>, 2016]</a:t>
            </a:r>
            <a:endParaRPr lang="en-US" sz="4000" dirty="0"/>
          </a:p>
        </p:txBody>
      </p:sp>
      <p:sp>
        <p:nvSpPr>
          <p:cNvPr id="3" name="Content Placeholder 2"/>
          <p:cNvSpPr>
            <a:spLocks noGrp="1"/>
          </p:cNvSpPr>
          <p:nvPr>
            <p:ph idx="1"/>
          </p:nvPr>
        </p:nvSpPr>
        <p:spPr>
          <a:xfrm>
            <a:off x="355600" y="1947333"/>
            <a:ext cx="8331200" cy="4178830"/>
          </a:xfrm>
        </p:spPr>
        <p:txBody>
          <a:bodyPr/>
          <a:lstStyle/>
          <a:p>
            <a:r>
              <a:rPr lang="en-US" dirty="0" err="1" smtClean="0"/>
              <a:t>ArgRewrite</a:t>
            </a:r>
            <a:r>
              <a:rPr lang="en-US" dirty="0" smtClean="0"/>
              <a:t>:  A Web-based Revision Assistant for Argumentative Writings</a:t>
            </a:r>
          </a:p>
          <a:p>
            <a:pPr lvl="1"/>
            <a:r>
              <a:rPr lang="en-US" dirty="0"/>
              <a:t>www.cs.pitt.edu</a:t>
            </a:r>
            <a:r>
              <a:rPr lang="en-US" dirty="0" smtClean="0"/>
              <a:t>/˜</a:t>
            </a:r>
            <a:r>
              <a:rPr lang="en-US" dirty="0" err="1"/>
              <a:t>zhangfan</a:t>
            </a:r>
            <a:r>
              <a:rPr lang="en-US" dirty="0"/>
              <a:t>/</a:t>
            </a:r>
            <a:r>
              <a:rPr lang="en-US" dirty="0" err="1"/>
              <a:t>argrewrite</a:t>
            </a:r>
            <a:endParaRPr lang="en-US" dirty="0"/>
          </a:p>
        </p:txBody>
      </p:sp>
    </p:spTree>
    <p:extLst>
      <p:ext uri="{BB962C8B-B14F-4D97-AF65-F5344CB8AC3E}">
        <p14:creationId xmlns:p14="http://schemas.microsoft.com/office/powerpoint/2010/main" val="259704288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Revision Overview Interface</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000" y="869825"/>
            <a:ext cx="9110133" cy="598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613949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71"/>
            <a:ext cx="8229600" cy="1143000"/>
          </a:xfrm>
        </p:spPr>
        <p:txBody>
          <a:bodyPr/>
          <a:lstStyle/>
          <a:p>
            <a:r>
              <a:rPr lang="en-US" dirty="0" smtClean="0"/>
              <a:t>Revision Detail Interface</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266" y="943059"/>
            <a:ext cx="7323667" cy="5632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40654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Summarizing Student Reflections </a:t>
            </a:r>
            <a:endParaRPr lang="en-US" sz="3600" dirty="0"/>
          </a:p>
        </p:txBody>
      </p:sp>
      <p:sp>
        <p:nvSpPr>
          <p:cNvPr id="3" name="Content Placeholder 2"/>
          <p:cNvSpPr>
            <a:spLocks noGrp="1"/>
          </p:cNvSpPr>
          <p:nvPr>
            <p:ph sz="quarter" idx="1"/>
          </p:nvPr>
        </p:nvSpPr>
        <p:spPr>
          <a:xfrm>
            <a:off x="0" y="1600200"/>
            <a:ext cx="9144000" cy="4756150"/>
          </a:xfrm>
        </p:spPr>
        <p:txBody>
          <a:bodyPr>
            <a:normAutofit/>
          </a:bodyPr>
          <a:lstStyle/>
          <a:p>
            <a:r>
              <a:rPr lang="en-US" dirty="0" smtClean="0"/>
              <a:t>Student reflections have been shown to improve both </a:t>
            </a:r>
            <a:r>
              <a:rPr lang="en-US" i="1" dirty="0" smtClean="0"/>
              <a:t>learning</a:t>
            </a:r>
            <a:r>
              <a:rPr lang="en-US" dirty="0" smtClean="0"/>
              <a:t> and </a:t>
            </a:r>
            <a:r>
              <a:rPr lang="en-US" i="1" dirty="0" smtClean="0"/>
              <a:t>teaching</a:t>
            </a:r>
          </a:p>
          <a:p>
            <a:endParaRPr lang="en-US" dirty="0" smtClean="0"/>
          </a:p>
          <a:p>
            <a:r>
              <a:rPr lang="en-US" dirty="0" smtClean="0"/>
              <a:t>In large lecture classes (e.g. undergraduate STEM), it is hard for teachers to read all the reflections</a:t>
            </a:r>
          </a:p>
          <a:p>
            <a:pPr lvl="1"/>
            <a:r>
              <a:rPr lang="en-US" dirty="0" smtClean="0"/>
              <a:t>Same problem for MOOCs</a:t>
            </a:r>
          </a:p>
        </p:txBody>
      </p:sp>
      <p:sp>
        <p:nvSpPr>
          <p:cNvPr id="5" name="Slide Number Placeholder 4"/>
          <p:cNvSpPr>
            <a:spLocks noGrp="1"/>
          </p:cNvSpPr>
          <p:nvPr>
            <p:ph type="sldNum" sz="quarter" idx="12"/>
          </p:nvPr>
        </p:nvSpPr>
        <p:spPr/>
        <p:txBody>
          <a:bodyPr/>
          <a:lstStyle/>
          <a:p>
            <a:r>
              <a:rPr lang="en-US" dirty="0" smtClean="0"/>
              <a:t>2</a:t>
            </a:r>
            <a:endParaRPr lang="en-US" dirty="0"/>
          </a:p>
        </p:txBody>
      </p:sp>
    </p:spTree>
    <p:extLst>
      <p:ext uri="{BB962C8B-B14F-4D97-AF65-F5344CB8AC3E}">
        <p14:creationId xmlns:p14="http://schemas.microsoft.com/office/powerpoint/2010/main" val="880455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57" y="0"/>
            <a:ext cx="9034943" cy="965675"/>
          </a:xfrm>
        </p:spPr>
        <p:txBody>
          <a:bodyPr>
            <a:normAutofit fontScale="90000"/>
          </a:bodyPr>
          <a:lstStyle/>
          <a:p>
            <a:r>
              <a:rPr lang="en-US" dirty="0" smtClean="0"/>
              <a:t>Student Reflections and a TA’s Summary</a:t>
            </a:r>
            <a:endParaRPr lang="en-US" dirty="0"/>
          </a:p>
        </p:txBody>
      </p:sp>
      <p:sp>
        <p:nvSpPr>
          <p:cNvPr id="3" name="Content Placeholder 2"/>
          <p:cNvSpPr>
            <a:spLocks noGrp="1"/>
          </p:cNvSpPr>
          <p:nvPr>
            <p:ph idx="1"/>
          </p:nvPr>
        </p:nvSpPr>
        <p:spPr>
          <a:xfrm>
            <a:off x="109057" y="854579"/>
            <a:ext cx="9034943" cy="5836778"/>
          </a:xfrm>
        </p:spPr>
        <p:txBody>
          <a:bodyPr>
            <a:noAutofit/>
          </a:bodyPr>
          <a:lstStyle/>
          <a:p>
            <a:pPr>
              <a:buNone/>
            </a:pPr>
            <a:r>
              <a:rPr lang="en-US" altLang="zh-CN" sz="1800" b="1" dirty="0" smtClean="0">
                <a:cs typeface="Arial" charset="0"/>
              </a:rPr>
              <a:t>Reflection Prompt:  </a:t>
            </a:r>
            <a:r>
              <a:rPr lang="en-US" altLang="zh-CN" sz="1800" i="1" dirty="0" smtClean="0">
                <a:cs typeface="Arial" charset="0"/>
              </a:rPr>
              <a:t>Describe what was confusing or needed more detail.</a:t>
            </a:r>
          </a:p>
          <a:p>
            <a:endParaRPr lang="en-US" altLang="zh-CN" sz="1600" dirty="0" smtClean="0">
              <a:cs typeface="Arial" charset="0"/>
            </a:endParaRPr>
          </a:p>
          <a:p>
            <a:pPr>
              <a:buNone/>
            </a:pPr>
            <a:r>
              <a:rPr lang="en-US" altLang="zh-CN" sz="1800" b="1" dirty="0" smtClean="0">
                <a:cs typeface="Arial" charset="0"/>
              </a:rPr>
              <a:t>Student Responses</a:t>
            </a:r>
          </a:p>
          <a:p>
            <a:pPr>
              <a:buNone/>
            </a:pPr>
            <a:r>
              <a:rPr lang="en-US" altLang="zh-CN" sz="1600" i="1" dirty="0" smtClean="0"/>
              <a:t>S1: Graphs of attraction/repulsive &amp; </a:t>
            </a:r>
            <a:r>
              <a:rPr lang="en-US" altLang="zh-CN" sz="1600" i="1" dirty="0" err="1" smtClean="0"/>
              <a:t>interatomic</a:t>
            </a:r>
            <a:r>
              <a:rPr lang="en-US" altLang="zh-CN" sz="1600" i="1" dirty="0" smtClean="0"/>
              <a:t> separation</a:t>
            </a:r>
          </a:p>
          <a:p>
            <a:pPr>
              <a:buNone/>
            </a:pPr>
            <a:r>
              <a:rPr lang="en-US" altLang="zh-CN" sz="1600" i="1" dirty="0" smtClean="0"/>
              <a:t>S2: Property related to bond strength</a:t>
            </a:r>
          </a:p>
          <a:p>
            <a:pPr>
              <a:buNone/>
            </a:pPr>
            <a:r>
              <a:rPr lang="en-US" altLang="zh-CN" sz="1600" i="1" dirty="0" smtClean="0"/>
              <a:t>S3: The activity was difficult to comprehend as the text </a:t>
            </a:r>
            <a:r>
              <a:rPr lang="en-US" altLang="zh-CN" sz="1600" i="1" dirty="0" err="1" smtClean="0"/>
              <a:t>fuzzing</a:t>
            </a:r>
            <a:r>
              <a:rPr lang="en-US" altLang="zh-CN" sz="1600" i="1" dirty="0" smtClean="0"/>
              <a:t> and difficult to </a:t>
            </a:r>
          </a:p>
          <a:p>
            <a:pPr>
              <a:buNone/>
            </a:pPr>
            <a:r>
              <a:rPr lang="en-US" altLang="zh-CN" sz="1600" i="1" dirty="0" smtClean="0"/>
              <a:t>       read.</a:t>
            </a:r>
          </a:p>
          <a:p>
            <a:pPr>
              <a:buNone/>
            </a:pPr>
            <a:r>
              <a:rPr lang="en-US" altLang="zh-CN" sz="1600" i="1" dirty="0" smtClean="0"/>
              <a:t>S4: Equations with bond strength and Hooke's law</a:t>
            </a:r>
          </a:p>
          <a:p>
            <a:pPr>
              <a:buNone/>
            </a:pPr>
            <a:r>
              <a:rPr lang="en-US" altLang="zh-CN" sz="1600" i="1" dirty="0" smtClean="0"/>
              <a:t>S5: I didn't fully understand the concept of thermal expansion</a:t>
            </a:r>
          </a:p>
          <a:p>
            <a:pPr>
              <a:buNone/>
            </a:pPr>
            <a:r>
              <a:rPr lang="en-US" altLang="zh-CN" sz="1600" i="1" dirty="0" smtClean="0"/>
              <a:t>S6: The activity ( Part III)</a:t>
            </a:r>
          </a:p>
          <a:p>
            <a:pPr>
              <a:buNone/>
            </a:pPr>
            <a:r>
              <a:rPr lang="en-US" altLang="zh-CN" sz="1600" i="1" dirty="0" smtClean="0"/>
              <a:t>S7: Energy vs. distance between atoms graph and what it tells us</a:t>
            </a:r>
          </a:p>
          <a:p>
            <a:pPr>
              <a:buNone/>
            </a:pPr>
            <a:r>
              <a:rPr lang="en-US" altLang="zh-CN" sz="1600" i="1" dirty="0" smtClean="0"/>
              <a:t>S8: The graphs of attraction and repulsion were confusing to me</a:t>
            </a:r>
          </a:p>
          <a:p>
            <a:pPr>
              <a:buNone/>
            </a:pPr>
            <a:r>
              <a:rPr lang="en-US" altLang="zh-CN" sz="1600" i="1" dirty="0" smtClean="0"/>
              <a:t>…     (rest omitted, 53 student responses in total)</a:t>
            </a:r>
          </a:p>
          <a:p>
            <a:pPr>
              <a:buNone/>
            </a:pPr>
            <a:endParaRPr lang="en-US" altLang="zh-CN" sz="1600" i="1" dirty="0" smtClean="0">
              <a:cs typeface="Arial" charset="0"/>
            </a:endParaRPr>
          </a:p>
        </p:txBody>
      </p:sp>
    </p:spTree>
    <p:extLst>
      <p:ext uri="{BB962C8B-B14F-4D97-AF65-F5344CB8AC3E}">
        <p14:creationId xmlns:p14="http://schemas.microsoft.com/office/powerpoint/2010/main" val="3578953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49"/>
            <a:ext cx="8229600" cy="1143000"/>
          </a:xfrm>
        </p:spPr>
        <p:txBody>
          <a:bodyPr>
            <a:normAutofit fontScale="90000"/>
          </a:bodyPr>
          <a:lstStyle/>
          <a:p>
            <a:r>
              <a:rPr lang="en-US" dirty="0" smtClean="0"/>
              <a:t>NLP for Education Research Lifecycle</a:t>
            </a:r>
            <a:endParaRPr lang="en-US" dirty="0"/>
          </a:p>
        </p:txBody>
      </p:sp>
      <p:graphicFrame>
        <p:nvGraphicFramePr>
          <p:cNvPr id="7" name="Diagram 6"/>
          <p:cNvGraphicFramePr/>
          <p:nvPr>
            <p:extLst/>
          </p:nvPr>
        </p:nvGraphicFramePr>
        <p:xfrm>
          <a:off x="0" y="1397000"/>
          <a:ext cx="91440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ular Callout 8"/>
          <p:cNvSpPr/>
          <p:nvPr/>
        </p:nvSpPr>
        <p:spPr>
          <a:xfrm>
            <a:off x="7400782" y="1174578"/>
            <a:ext cx="1607294" cy="1138267"/>
          </a:xfrm>
          <a:prstGeom prst="wedgeRoundRectCallout">
            <a:avLst>
              <a:gd name="adj1" fmla="val -72184"/>
              <a:gd name="adj2" fmla="val 80653"/>
              <a:gd name="adj3" fmla="val 16667"/>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50"/>
                </a:solidFill>
              </a:rPr>
              <a:t>Real-World </a:t>
            </a:r>
          </a:p>
          <a:p>
            <a:pPr algn="ctr"/>
            <a:r>
              <a:rPr lang="en-US" dirty="0" smtClean="0">
                <a:solidFill>
                  <a:srgbClr val="00B050"/>
                </a:solidFill>
              </a:rPr>
              <a:t>Problems</a:t>
            </a:r>
          </a:p>
        </p:txBody>
      </p:sp>
      <p:sp>
        <p:nvSpPr>
          <p:cNvPr id="14" name="Rounded Rectangular Callout 13"/>
          <p:cNvSpPr/>
          <p:nvPr/>
        </p:nvSpPr>
        <p:spPr>
          <a:xfrm>
            <a:off x="6597135" y="5169929"/>
            <a:ext cx="1607294" cy="1138267"/>
          </a:xfrm>
          <a:prstGeom prst="wedgeRoundRectCallout">
            <a:avLst>
              <a:gd name="adj1" fmla="val -110624"/>
              <a:gd name="adj2" fmla="val 42658"/>
              <a:gd name="adj3" fmla="val 16667"/>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50"/>
                </a:solidFill>
              </a:rPr>
              <a:t>Theoretical and Empirical Foundations</a:t>
            </a:r>
            <a:endParaRPr lang="en-US" dirty="0">
              <a:solidFill>
                <a:srgbClr val="00B050"/>
              </a:solidFill>
            </a:endParaRPr>
          </a:p>
        </p:txBody>
      </p:sp>
      <p:sp>
        <p:nvSpPr>
          <p:cNvPr id="15" name="Rounded Rectangular Callout 14"/>
          <p:cNvSpPr/>
          <p:nvPr/>
        </p:nvSpPr>
        <p:spPr>
          <a:xfrm>
            <a:off x="135924" y="1175264"/>
            <a:ext cx="1607294" cy="1138267"/>
          </a:xfrm>
          <a:prstGeom prst="wedgeRoundRectCallout">
            <a:avLst>
              <a:gd name="adj1" fmla="val 66967"/>
              <a:gd name="adj2" fmla="val 75225"/>
              <a:gd name="adj3" fmla="val 16667"/>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50"/>
                </a:solidFill>
              </a:rPr>
              <a:t>Systems and Evaluations</a:t>
            </a:r>
            <a:endParaRPr lang="en-US" dirty="0">
              <a:solidFill>
                <a:srgbClr val="00B050"/>
              </a:solidFill>
            </a:endParaRPr>
          </a:p>
        </p:txBody>
      </p:sp>
      <p:sp>
        <p:nvSpPr>
          <p:cNvPr id="11" name="TextBox 10"/>
          <p:cNvSpPr txBox="1"/>
          <p:nvPr/>
        </p:nvSpPr>
        <p:spPr>
          <a:xfrm>
            <a:off x="3063407" y="3454400"/>
            <a:ext cx="3024554" cy="1323439"/>
          </a:xfrm>
          <a:prstGeom prst="rect">
            <a:avLst/>
          </a:prstGeom>
          <a:noFill/>
        </p:spPr>
        <p:txBody>
          <a:bodyPr wrap="square" rtlCol="0">
            <a:spAutoFit/>
          </a:bodyPr>
          <a:lstStyle/>
          <a:p>
            <a:r>
              <a:rPr lang="en-US" sz="2000" b="1" dirty="0" smtClean="0">
                <a:solidFill>
                  <a:srgbClr val="0000FF"/>
                </a:solidFill>
              </a:rPr>
              <a:t>Challenges!</a:t>
            </a:r>
          </a:p>
          <a:p>
            <a:pPr marL="285750" indent="-285750">
              <a:buFont typeface="Arial" panose="020B0604020202020204" pitchFamily="34" charset="0"/>
              <a:buChar char="•"/>
            </a:pPr>
            <a:r>
              <a:rPr lang="en-US" sz="2000" b="1" dirty="0" smtClean="0">
                <a:solidFill>
                  <a:srgbClr val="0000FF"/>
                </a:solidFill>
              </a:rPr>
              <a:t>User-generated content</a:t>
            </a:r>
            <a:endParaRPr lang="en-US" sz="2000" b="1" dirty="0">
              <a:solidFill>
                <a:srgbClr val="0000FF"/>
              </a:solidFill>
            </a:endParaRPr>
          </a:p>
          <a:p>
            <a:pPr marL="285750" indent="-285750">
              <a:buFont typeface="Arial" panose="020B0604020202020204" pitchFamily="34" charset="0"/>
              <a:buChar char="•"/>
            </a:pPr>
            <a:r>
              <a:rPr lang="en-US" sz="2000" b="1" dirty="0" smtClean="0">
                <a:solidFill>
                  <a:srgbClr val="0000FF"/>
                </a:solidFill>
              </a:rPr>
              <a:t>Meaningful constructs</a:t>
            </a:r>
          </a:p>
          <a:p>
            <a:pPr marL="285750" indent="-285750">
              <a:buFont typeface="Arial" panose="020B0604020202020204" pitchFamily="34" charset="0"/>
              <a:buChar char="•"/>
            </a:pPr>
            <a:r>
              <a:rPr lang="en-US" sz="2000" b="1" dirty="0">
                <a:solidFill>
                  <a:srgbClr val="0000FF"/>
                </a:solidFill>
              </a:rPr>
              <a:t>Real-time </a:t>
            </a:r>
            <a:r>
              <a:rPr lang="en-US" sz="2000" b="1" dirty="0" smtClean="0">
                <a:solidFill>
                  <a:srgbClr val="0000FF"/>
                </a:solidFill>
              </a:rPr>
              <a:t>performance</a:t>
            </a:r>
          </a:p>
        </p:txBody>
      </p:sp>
    </p:spTree>
    <p:extLst>
      <p:ext uri="{BB962C8B-B14F-4D97-AF65-F5344CB8AC3E}">
        <p14:creationId xmlns:p14="http://schemas.microsoft.com/office/powerpoint/2010/main" val="282341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57" y="0"/>
            <a:ext cx="9034943" cy="965675"/>
          </a:xfrm>
        </p:spPr>
        <p:txBody>
          <a:bodyPr>
            <a:normAutofit fontScale="90000"/>
          </a:bodyPr>
          <a:lstStyle/>
          <a:p>
            <a:r>
              <a:rPr lang="en-US" dirty="0" smtClean="0"/>
              <a:t>Student Reflections and a TA’s Summary</a:t>
            </a:r>
            <a:endParaRPr lang="en-US" dirty="0"/>
          </a:p>
        </p:txBody>
      </p:sp>
      <p:sp>
        <p:nvSpPr>
          <p:cNvPr id="3" name="Content Placeholder 2"/>
          <p:cNvSpPr>
            <a:spLocks noGrp="1"/>
          </p:cNvSpPr>
          <p:nvPr>
            <p:ph idx="1"/>
          </p:nvPr>
        </p:nvSpPr>
        <p:spPr>
          <a:xfrm>
            <a:off x="109057" y="854579"/>
            <a:ext cx="9034943" cy="5836778"/>
          </a:xfrm>
        </p:spPr>
        <p:txBody>
          <a:bodyPr>
            <a:noAutofit/>
          </a:bodyPr>
          <a:lstStyle/>
          <a:p>
            <a:pPr>
              <a:buNone/>
            </a:pPr>
            <a:r>
              <a:rPr lang="en-US" altLang="zh-CN" sz="1800" b="1" dirty="0" smtClean="0">
                <a:cs typeface="Arial" charset="0"/>
              </a:rPr>
              <a:t>Reflection Prompt:  </a:t>
            </a:r>
            <a:r>
              <a:rPr lang="en-US" altLang="zh-CN" sz="1800" i="1" dirty="0" smtClean="0">
                <a:cs typeface="Arial" charset="0"/>
              </a:rPr>
              <a:t>Describe what was confusing or needed more detail.</a:t>
            </a:r>
          </a:p>
          <a:p>
            <a:endParaRPr lang="en-US" altLang="zh-CN" sz="1600" dirty="0" smtClean="0">
              <a:cs typeface="Arial" charset="0"/>
            </a:endParaRPr>
          </a:p>
          <a:p>
            <a:pPr>
              <a:buNone/>
            </a:pPr>
            <a:r>
              <a:rPr lang="en-US" altLang="zh-CN" sz="1800" b="1" dirty="0" smtClean="0">
                <a:cs typeface="Arial" charset="0"/>
              </a:rPr>
              <a:t>Student Responses</a:t>
            </a:r>
          </a:p>
          <a:p>
            <a:pPr>
              <a:buNone/>
            </a:pPr>
            <a:r>
              <a:rPr lang="en-US" altLang="zh-CN" sz="1600" i="1" dirty="0" smtClean="0">
                <a:solidFill>
                  <a:srgbClr val="000000"/>
                </a:solidFill>
              </a:rPr>
              <a:t>S1: </a:t>
            </a:r>
            <a:r>
              <a:rPr lang="en-US" altLang="zh-CN" sz="1600" b="1" i="1" dirty="0" smtClean="0">
                <a:solidFill>
                  <a:srgbClr val="FF0000"/>
                </a:solidFill>
              </a:rPr>
              <a:t>Graphs of attraction/repulsive &amp; </a:t>
            </a:r>
            <a:r>
              <a:rPr lang="en-US" altLang="zh-CN" sz="1600" b="1" i="1" dirty="0" err="1" smtClean="0">
                <a:solidFill>
                  <a:srgbClr val="FF0000"/>
                </a:solidFill>
              </a:rPr>
              <a:t>interatomic</a:t>
            </a:r>
            <a:r>
              <a:rPr lang="en-US" altLang="zh-CN" sz="1600" b="1" i="1" dirty="0" smtClean="0">
                <a:solidFill>
                  <a:srgbClr val="FF0000"/>
                </a:solidFill>
              </a:rPr>
              <a:t> separation</a:t>
            </a:r>
          </a:p>
          <a:p>
            <a:pPr>
              <a:buNone/>
            </a:pPr>
            <a:r>
              <a:rPr lang="en-US" altLang="zh-CN" sz="1600" i="1" dirty="0" smtClean="0">
                <a:solidFill>
                  <a:srgbClr val="000000"/>
                </a:solidFill>
              </a:rPr>
              <a:t>S2: </a:t>
            </a:r>
            <a:r>
              <a:rPr lang="en-US" altLang="zh-CN" sz="1600" b="1" i="1" dirty="0" smtClean="0">
                <a:solidFill>
                  <a:srgbClr val="0000FF"/>
                </a:solidFill>
              </a:rPr>
              <a:t>Property related to bond strength</a:t>
            </a:r>
          </a:p>
          <a:p>
            <a:pPr>
              <a:buNone/>
            </a:pPr>
            <a:r>
              <a:rPr lang="en-US" altLang="zh-CN" sz="1600" i="1" dirty="0" smtClean="0">
                <a:solidFill>
                  <a:srgbClr val="000000"/>
                </a:solidFill>
              </a:rPr>
              <a:t>S3: The activity was difficult to comprehend as the text </a:t>
            </a:r>
            <a:r>
              <a:rPr lang="en-US" altLang="zh-CN" sz="1600" i="1" dirty="0" err="1" smtClean="0">
                <a:solidFill>
                  <a:srgbClr val="000000"/>
                </a:solidFill>
              </a:rPr>
              <a:t>fuzzing</a:t>
            </a:r>
            <a:r>
              <a:rPr lang="en-US" altLang="zh-CN" sz="1600" i="1" dirty="0" smtClean="0">
                <a:solidFill>
                  <a:srgbClr val="000000"/>
                </a:solidFill>
              </a:rPr>
              <a:t> and difficult to </a:t>
            </a:r>
          </a:p>
          <a:p>
            <a:pPr>
              <a:buNone/>
            </a:pPr>
            <a:r>
              <a:rPr lang="en-US" altLang="zh-CN" sz="1600" i="1" dirty="0" smtClean="0">
                <a:solidFill>
                  <a:srgbClr val="000000"/>
                </a:solidFill>
              </a:rPr>
              <a:t>       read.</a:t>
            </a:r>
          </a:p>
          <a:p>
            <a:pPr>
              <a:buNone/>
            </a:pPr>
            <a:r>
              <a:rPr lang="en-US" altLang="zh-CN" sz="1600" i="1" dirty="0" smtClean="0">
                <a:solidFill>
                  <a:srgbClr val="000000"/>
                </a:solidFill>
              </a:rPr>
              <a:t>S4: </a:t>
            </a:r>
            <a:r>
              <a:rPr lang="en-US" altLang="zh-CN" sz="1600" b="1" i="1" dirty="0" smtClean="0">
                <a:solidFill>
                  <a:srgbClr val="0000FF"/>
                </a:solidFill>
              </a:rPr>
              <a:t>Equations with bond strength and Hooke's law</a:t>
            </a:r>
          </a:p>
          <a:p>
            <a:pPr>
              <a:buNone/>
            </a:pPr>
            <a:r>
              <a:rPr lang="en-US" altLang="zh-CN" sz="1600" i="1" dirty="0" smtClean="0">
                <a:solidFill>
                  <a:srgbClr val="000000"/>
                </a:solidFill>
              </a:rPr>
              <a:t>S5: </a:t>
            </a:r>
            <a:r>
              <a:rPr lang="en-US" altLang="zh-CN" sz="1600" b="1" i="1" dirty="0" smtClean="0">
                <a:solidFill>
                  <a:srgbClr val="00B050"/>
                </a:solidFill>
              </a:rPr>
              <a:t>I didn't fully understand the concept of thermal expansion</a:t>
            </a:r>
          </a:p>
          <a:p>
            <a:pPr>
              <a:buNone/>
            </a:pPr>
            <a:r>
              <a:rPr lang="en-US" altLang="zh-CN" sz="1600" i="1" dirty="0" smtClean="0">
                <a:solidFill>
                  <a:srgbClr val="000000"/>
                </a:solidFill>
              </a:rPr>
              <a:t>S6: </a:t>
            </a:r>
            <a:r>
              <a:rPr lang="en-US" altLang="zh-CN" sz="1600" b="1" i="1" dirty="0" smtClean="0">
                <a:solidFill>
                  <a:schemeClr val="accent6"/>
                </a:solidFill>
              </a:rPr>
              <a:t>The activity ( Part III)</a:t>
            </a:r>
          </a:p>
          <a:p>
            <a:pPr>
              <a:buNone/>
            </a:pPr>
            <a:r>
              <a:rPr lang="en-US" altLang="zh-CN" sz="1600" i="1" dirty="0" smtClean="0">
                <a:solidFill>
                  <a:srgbClr val="000000"/>
                </a:solidFill>
              </a:rPr>
              <a:t>S7: Energy vs. distance between atoms graph and what it tells us</a:t>
            </a:r>
          </a:p>
          <a:p>
            <a:pPr>
              <a:buNone/>
            </a:pPr>
            <a:r>
              <a:rPr lang="en-US" altLang="zh-CN" sz="1600" i="1" dirty="0" smtClean="0">
                <a:solidFill>
                  <a:srgbClr val="000000"/>
                </a:solidFill>
              </a:rPr>
              <a:t>S8: </a:t>
            </a:r>
            <a:r>
              <a:rPr lang="en-US" altLang="zh-CN" sz="1600" b="1" i="1" dirty="0" smtClean="0">
                <a:solidFill>
                  <a:srgbClr val="FF0000"/>
                </a:solidFill>
              </a:rPr>
              <a:t>The graphs of attraction and repulsion were confusing to me</a:t>
            </a:r>
          </a:p>
          <a:p>
            <a:pPr>
              <a:buNone/>
            </a:pPr>
            <a:r>
              <a:rPr lang="en-US" altLang="zh-CN" sz="1600" i="1" dirty="0" smtClean="0"/>
              <a:t>…     (rest omitted, 53 student responses in total)</a:t>
            </a:r>
          </a:p>
          <a:p>
            <a:pPr>
              <a:buNone/>
            </a:pPr>
            <a:endParaRPr lang="en-US" altLang="zh-CN" sz="1600" i="1" dirty="0" smtClean="0">
              <a:cs typeface="Arial" charset="0"/>
            </a:endParaRPr>
          </a:p>
          <a:p>
            <a:pPr>
              <a:buNone/>
            </a:pPr>
            <a:r>
              <a:rPr lang="en-US" altLang="zh-CN" sz="1800" b="1" dirty="0" smtClean="0">
                <a:cs typeface="Arial" charset="0"/>
              </a:rPr>
              <a:t>Summary created by the Teaching Assistant</a:t>
            </a:r>
          </a:p>
          <a:p>
            <a:pPr>
              <a:buNone/>
            </a:pPr>
            <a:r>
              <a:rPr lang="en-US" altLang="zh-CN" sz="1600" i="1" dirty="0" smtClean="0">
                <a:solidFill>
                  <a:srgbClr val="000000"/>
                </a:solidFill>
              </a:rPr>
              <a:t>1) </a:t>
            </a:r>
            <a:r>
              <a:rPr lang="en-US" altLang="zh-CN" sz="1600" b="1" i="1" dirty="0" smtClean="0">
                <a:solidFill>
                  <a:srgbClr val="FF0000"/>
                </a:solidFill>
              </a:rPr>
              <a:t>Graphs of attraction/repulsive &amp; atomic separation </a:t>
            </a:r>
            <a:r>
              <a:rPr lang="en-US" altLang="zh-CN" sz="1600" i="1" dirty="0" smtClean="0">
                <a:solidFill>
                  <a:srgbClr val="000000"/>
                </a:solidFill>
              </a:rPr>
              <a:t>[10*]</a:t>
            </a:r>
          </a:p>
          <a:p>
            <a:pPr>
              <a:buNone/>
            </a:pPr>
            <a:r>
              <a:rPr lang="en-US" altLang="zh-CN" sz="1600" i="1" dirty="0" smtClean="0">
                <a:solidFill>
                  <a:srgbClr val="000000"/>
                </a:solidFill>
              </a:rPr>
              <a:t>2) </a:t>
            </a:r>
            <a:r>
              <a:rPr lang="en-US" altLang="zh-CN" sz="1600" b="1" i="1" dirty="0" smtClean="0">
                <a:solidFill>
                  <a:srgbClr val="0000FF"/>
                </a:solidFill>
              </a:rPr>
              <a:t>Properties and equations with bond strength</a:t>
            </a:r>
            <a:r>
              <a:rPr lang="en-US" altLang="zh-CN" sz="1600" i="1" dirty="0" smtClean="0">
                <a:solidFill>
                  <a:srgbClr val="000000"/>
                </a:solidFill>
              </a:rPr>
              <a:t> [7]</a:t>
            </a:r>
          </a:p>
          <a:p>
            <a:pPr>
              <a:buNone/>
            </a:pPr>
            <a:r>
              <a:rPr lang="en-US" altLang="zh-CN" sz="1600" i="1" dirty="0" smtClean="0">
                <a:solidFill>
                  <a:srgbClr val="000000"/>
                </a:solidFill>
              </a:rPr>
              <a:t>3</a:t>
            </a:r>
            <a:r>
              <a:rPr lang="en-US" altLang="zh-CN" sz="1600" i="1" dirty="0" smtClean="0">
                <a:solidFill>
                  <a:srgbClr val="00B050"/>
                </a:solidFill>
              </a:rPr>
              <a:t>) </a:t>
            </a:r>
            <a:r>
              <a:rPr lang="en-US" altLang="zh-CN" sz="1600" b="1" i="1" dirty="0" smtClean="0">
                <a:solidFill>
                  <a:srgbClr val="00B050"/>
                </a:solidFill>
              </a:rPr>
              <a:t>Coefficient of thermal expansion</a:t>
            </a:r>
            <a:r>
              <a:rPr lang="en-US" altLang="zh-CN" sz="1600" b="1" i="1" dirty="0" smtClean="0">
                <a:solidFill>
                  <a:srgbClr val="000000"/>
                </a:solidFill>
              </a:rPr>
              <a:t> </a:t>
            </a:r>
            <a:r>
              <a:rPr lang="en-US" altLang="zh-CN" sz="1600" i="1" dirty="0" smtClean="0">
                <a:solidFill>
                  <a:srgbClr val="000000"/>
                </a:solidFill>
              </a:rPr>
              <a:t>[6]</a:t>
            </a:r>
          </a:p>
          <a:p>
            <a:pPr>
              <a:buNone/>
            </a:pPr>
            <a:r>
              <a:rPr lang="en-US" altLang="zh-CN" sz="1600" i="1" dirty="0" smtClean="0">
                <a:solidFill>
                  <a:srgbClr val="000000"/>
                </a:solidFill>
              </a:rPr>
              <a:t>4</a:t>
            </a:r>
            <a:r>
              <a:rPr lang="en-US" altLang="zh-CN" sz="1600" i="1" dirty="0" smtClean="0">
                <a:solidFill>
                  <a:srgbClr val="FFC000"/>
                </a:solidFill>
              </a:rPr>
              <a:t>) </a:t>
            </a:r>
            <a:r>
              <a:rPr lang="en-US" altLang="zh-CN" sz="1600" b="1" i="1" dirty="0" smtClean="0">
                <a:solidFill>
                  <a:schemeClr val="accent6"/>
                </a:solidFill>
              </a:rPr>
              <a:t>Activity part III </a:t>
            </a:r>
            <a:r>
              <a:rPr lang="en-US" altLang="zh-CN" sz="1600" i="1" dirty="0" smtClean="0">
                <a:solidFill>
                  <a:srgbClr val="000000"/>
                </a:solidFill>
              </a:rPr>
              <a:t>[4]</a:t>
            </a:r>
            <a:endParaRPr lang="en-US" altLang="zh-CN" sz="1400" i="1" dirty="0" smtClean="0">
              <a:solidFill>
                <a:srgbClr val="606060"/>
              </a:solidFill>
            </a:endParaRPr>
          </a:p>
          <a:p>
            <a:pPr>
              <a:buNone/>
            </a:pPr>
            <a:r>
              <a:rPr lang="en-US" altLang="zh-CN" sz="1400" i="1" dirty="0" smtClean="0"/>
              <a:t>* Numbers in brackets indicate the number of students who semantically mention each phrase (i.e., student coverage)</a:t>
            </a:r>
            <a:endParaRPr lang="en-US" altLang="zh-CN" sz="1050" i="1" dirty="0" smtClean="0"/>
          </a:p>
          <a:p>
            <a:endParaRPr lang="en-US" sz="1200" dirty="0"/>
          </a:p>
        </p:txBody>
      </p:sp>
    </p:spTree>
    <p:extLst>
      <p:ext uri="{BB962C8B-B14F-4D97-AF65-F5344CB8AC3E}">
        <p14:creationId xmlns:p14="http://schemas.microsoft.com/office/powerpoint/2010/main" val="2045336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638"/>
            <a:ext cx="9144000" cy="936324"/>
          </a:xfrm>
        </p:spPr>
        <p:txBody>
          <a:bodyPr>
            <a:noAutofit/>
          </a:bodyPr>
          <a:lstStyle/>
          <a:p>
            <a:r>
              <a:rPr lang="en-US" sz="3600" dirty="0" smtClean="0"/>
              <a:t>Enhancing Large Classroom Instructor-Student Interactions via Summarization</a:t>
            </a:r>
            <a:endParaRPr lang="en-US" sz="3600" dirty="0"/>
          </a:p>
        </p:txBody>
      </p:sp>
      <p:sp>
        <p:nvSpPr>
          <p:cNvPr id="3" name="Content Placeholder 2"/>
          <p:cNvSpPr>
            <a:spLocks noGrp="1"/>
          </p:cNvSpPr>
          <p:nvPr>
            <p:ph idx="1"/>
          </p:nvPr>
        </p:nvSpPr>
        <p:spPr>
          <a:xfrm>
            <a:off x="0" y="1392195"/>
            <a:ext cx="9144000" cy="5145388"/>
          </a:xfrm>
        </p:spPr>
        <p:txBody>
          <a:bodyPr>
            <a:normAutofit/>
          </a:bodyPr>
          <a:lstStyle/>
          <a:p>
            <a:r>
              <a:rPr lang="en-US" dirty="0" err="1" smtClean="0"/>
              <a:t>CourseMIRROR</a:t>
            </a:r>
            <a:r>
              <a:rPr lang="en-US" dirty="0" smtClean="0"/>
              <a:t>: A mobile app for collecting and browsing student reflections</a:t>
            </a:r>
          </a:p>
          <a:p>
            <a:pPr lvl="1"/>
            <a:r>
              <a:rPr lang="en-US" dirty="0" smtClean="0"/>
              <a:t>[Fan, </a:t>
            </a:r>
            <a:r>
              <a:rPr lang="en-US" dirty="0" err="1" smtClean="0"/>
              <a:t>Luo</a:t>
            </a:r>
            <a:r>
              <a:rPr lang="en-US" dirty="0" smtClean="0"/>
              <a:t>, </a:t>
            </a:r>
            <a:r>
              <a:rPr lang="en-US" dirty="0" err="1" smtClean="0"/>
              <a:t>Menekse</a:t>
            </a:r>
            <a:r>
              <a:rPr lang="en-US" dirty="0" smtClean="0"/>
              <a:t>, </a:t>
            </a:r>
            <a:r>
              <a:rPr lang="en-US" dirty="0" err="1" smtClean="0"/>
              <a:t>Litman</a:t>
            </a:r>
            <a:r>
              <a:rPr lang="en-US" dirty="0" smtClean="0"/>
              <a:t>, &amp; Wang, 2015] </a:t>
            </a:r>
          </a:p>
          <a:p>
            <a:pPr lvl="1"/>
            <a:r>
              <a:rPr lang="en-US" dirty="0" smtClean="0"/>
              <a:t>[</a:t>
            </a:r>
            <a:r>
              <a:rPr lang="en-US" dirty="0" err="1" smtClean="0"/>
              <a:t>Luo</a:t>
            </a:r>
            <a:r>
              <a:rPr lang="en-US" dirty="0" smtClean="0"/>
              <a:t>, Fan, </a:t>
            </a:r>
            <a:r>
              <a:rPr lang="en-US" dirty="0" err="1" smtClean="0"/>
              <a:t>Menekse</a:t>
            </a:r>
            <a:r>
              <a:rPr lang="en-US" dirty="0" smtClean="0"/>
              <a:t>, Wang, &amp; </a:t>
            </a:r>
            <a:r>
              <a:rPr lang="en-US" dirty="0" err="1" smtClean="0"/>
              <a:t>Litman</a:t>
            </a:r>
            <a:r>
              <a:rPr lang="en-US" dirty="0" smtClean="0"/>
              <a:t>, 2015] </a:t>
            </a:r>
          </a:p>
          <a:p>
            <a:pPr lvl="1"/>
            <a:endParaRPr lang="en-US" dirty="0" smtClean="0"/>
          </a:p>
          <a:p>
            <a:r>
              <a:rPr lang="en-US" dirty="0" smtClean="0"/>
              <a:t>A phrase-based approach to extractive summarization of student-generated content</a:t>
            </a:r>
          </a:p>
          <a:p>
            <a:pPr lvl="1"/>
            <a:r>
              <a:rPr lang="en-US" dirty="0" smtClean="0"/>
              <a:t>[</a:t>
            </a:r>
            <a:r>
              <a:rPr lang="en-US" dirty="0" err="1" smtClean="0"/>
              <a:t>Luo</a:t>
            </a:r>
            <a:r>
              <a:rPr lang="en-US" dirty="0" smtClean="0"/>
              <a:t> &amp; </a:t>
            </a:r>
            <a:r>
              <a:rPr lang="en-US" dirty="0" err="1" smtClean="0"/>
              <a:t>Litman</a:t>
            </a:r>
            <a:r>
              <a:rPr lang="en-US" dirty="0" smtClean="0"/>
              <a:t>, 2015]</a:t>
            </a:r>
          </a:p>
        </p:txBody>
      </p:sp>
      <p:sp>
        <p:nvSpPr>
          <p:cNvPr id="4" name="Slide Number Placeholder 3"/>
          <p:cNvSpPr>
            <a:spLocks noGrp="1"/>
          </p:cNvSpPr>
          <p:nvPr>
            <p:ph type="sldNum" sz="quarter" idx="12"/>
          </p:nvPr>
        </p:nvSpPr>
        <p:spPr/>
        <p:txBody>
          <a:bodyPr/>
          <a:lstStyle/>
          <a:p>
            <a:fld id="{ABBCCE4D-56E5-5249-B9AC-C5D511F41D9E}" type="slidenum">
              <a:rPr lang="en-US" smtClean="0"/>
              <a:pPr/>
              <a:t>91</a:t>
            </a:fld>
            <a:endParaRPr lang="en-US"/>
          </a:p>
        </p:txBody>
      </p:sp>
    </p:spTree>
    <p:extLst>
      <p:ext uri="{BB962C8B-B14F-4D97-AF65-F5344CB8AC3E}">
        <p14:creationId xmlns:p14="http://schemas.microsoft.com/office/powerpoint/2010/main" val="316359003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24358" cy="1143000"/>
          </a:xfrm>
        </p:spPr>
        <p:txBody>
          <a:bodyPr>
            <a:normAutofit fontScale="90000"/>
          </a:bodyPr>
          <a:lstStyle/>
          <a:p>
            <a:r>
              <a:rPr lang="en-US" dirty="0" smtClean="0"/>
              <a:t>Challenges for (Extractive) Summarization</a:t>
            </a:r>
            <a:endParaRPr lang="en-US" dirty="0"/>
          </a:p>
        </p:txBody>
      </p:sp>
      <p:sp>
        <p:nvSpPr>
          <p:cNvPr id="3" name="Content Placeholder 2"/>
          <p:cNvSpPr>
            <a:spLocks noGrp="1"/>
          </p:cNvSpPr>
          <p:nvPr>
            <p:ph idx="1"/>
          </p:nvPr>
        </p:nvSpPr>
        <p:spPr>
          <a:xfrm>
            <a:off x="170915" y="1600200"/>
            <a:ext cx="8853443" cy="4525963"/>
          </a:xfrm>
        </p:spPr>
        <p:txBody>
          <a:bodyPr>
            <a:normAutofit/>
          </a:bodyPr>
          <a:lstStyle/>
          <a:p>
            <a:pPr lvl="1" indent="-742950" algn="just">
              <a:buFont typeface="+mj-lt"/>
              <a:buAutoNum type="arabicPeriod"/>
            </a:pPr>
            <a:r>
              <a:rPr lang="en-US" altLang="zh-CN" dirty="0" smtClean="0"/>
              <a:t>Student reflections range from single words to multiple sentences</a:t>
            </a:r>
          </a:p>
          <a:p>
            <a:pPr lvl="1" indent="-742950" algn="just">
              <a:buFont typeface="+mj-lt"/>
              <a:buAutoNum type="arabicPeriod"/>
            </a:pPr>
            <a:endParaRPr lang="en-US" altLang="zh-CN" dirty="0" smtClean="0"/>
          </a:p>
          <a:p>
            <a:pPr lvl="1" indent="-742950" algn="just">
              <a:buFont typeface="+mj-lt"/>
              <a:buAutoNum type="arabicPeriod"/>
            </a:pPr>
            <a:r>
              <a:rPr lang="en-US" altLang="zh-CN" dirty="0" smtClean="0"/>
              <a:t>Concepts (represented as phrases in the reflections) that are semantically mentioned by more students are more important to summarize</a:t>
            </a:r>
          </a:p>
          <a:p>
            <a:pPr lvl="1" indent="-742950" algn="just">
              <a:buFont typeface="+mj-lt"/>
              <a:buAutoNum type="arabicPeriod"/>
            </a:pPr>
            <a:endParaRPr lang="en-US" altLang="zh-CN" dirty="0" smtClean="0"/>
          </a:p>
          <a:p>
            <a:pPr lvl="1" indent="-742950" algn="just">
              <a:buFont typeface="+mj-lt"/>
              <a:buAutoNum type="arabicPeriod"/>
            </a:pPr>
            <a:r>
              <a:rPr lang="en-US" altLang="zh-CN" dirty="0" smtClean="0"/>
              <a:t>Deployment on mobile app</a:t>
            </a:r>
          </a:p>
          <a:p>
            <a:endParaRPr lang="en-US" dirty="0"/>
          </a:p>
        </p:txBody>
      </p:sp>
    </p:spTree>
    <p:extLst>
      <p:ext uri="{BB962C8B-B14F-4D97-AF65-F5344CB8AC3E}">
        <p14:creationId xmlns:p14="http://schemas.microsoft.com/office/powerpoint/2010/main" val="57331937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Phrase-Based Summarization</a:t>
            </a:r>
            <a:endParaRPr lang="en-US" dirty="0"/>
          </a:p>
        </p:txBody>
      </p:sp>
      <p:sp>
        <p:nvSpPr>
          <p:cNvPr id="3" name="Content Placeholder 2"/>
          <p:cNvSpPr>
            <a:spLocks noGrp="1"/>
          </p:cNvSpPr>
          <p:nvPr>
            <p:ph idx="1"/>
          </p:nvPr>
        </p:nvSpPr>
        <p:spPr>
          <a:xfrm>
            <a:off x="180303" y="1417638"/>
            <a:ext cx="8796271" cy="5202103"/>
          </a:xfrm>
        </p:spPr>
        <p:txBody>
          <a:bodyPr>
            <a:normAutofit/>
          </a:bodyPr>
          <a:lstStyle/>
          <a:p>
            <a:r>
              <a:rPr lang="en-US" dirty="0" smtClean="0"/>
              <a:t>Stage 1: Candidate Phrase Extraction</a:t>
            </a:r>
          </a:p>
          <a:p>
            <a:pPr lvl="1"/>
            <a:r>
              <a:rPr lang="en-US" dirty="0" smtClean="0"/>
              <a:t>Noun phrases (with filtering)</a:t>
            </a:r>
          </a:p>
          <a:p>
            <a:pPr lvl="1"/>
            <a:endParaRPr lang="en-US" dirty="0" smtClean="0"/>
          </a:p>
          <a:p>
            <a:r>
              <a:rPr lang="en-US" dirty="0" smtClean="0"/>
              <a:t>Stage 2: Phrase Clustering</a:t>
            </a:r>
          </a:p>
          <a:p>
            <a:pPr lvl="1"/>
            <a:r>
              <a:rPr lang="en-US" dirty="0" smtClean="0"/>
              <a:t>Estimate student coverage with semantic similarity</a:t>
            </a:r>
          </a:p>
          <a:p>
            <a:pPr lvl="1"/>
            <a:endParaRPr lang="en-US" dirty="0" smtClean="0"/>
          </a:p>
          <a:p>
            <a:r>
              <a:rPr lang="en-US" dirty="0" smtClean="0"/>
              <a:t>Stage 3: Phrase Ranking</a:t>
            </a:r>
          </a:p>
          <a:p>
            <a:pPr lvl="1"/>
            <a:r>
              <a:rPr lang="en-US" dirty="0" smtClean="0"/>
              <a:t>Rank clusters by student coverage</a:t>
            </a:r>
          </a:p>
          <a:p>
            <a:pPr lvl="1"/>
            <a:r>
              <a:rPr lang="en-US" dirty="0" smtClean="0"/>
              <a:t>Select one phrase per cluster</a:t>
            </a:r>
          </a:p>
        </p:txBody>
      </p:sp>
    </p:spTree>
    <p:extLst>
      <p:ext uri="{BB962C8B-B14F-4D97-AF65-F5344CB8AC3E}">
        <p14:creationId xmlns:p14="http://schemas.microsoft.com/office/powerpoint/2010/main" val="164370059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a:xfrm>
            <a:off x="102550" y="1600200"/>
            <a:ext cx="9041450" cy="4525963"/>
          </a:xfrm>
        </p:spPr>
        <p:txBody>
          <a:bodyPr/>
          <a:lstStyle/>
          <a:p>
            <a:pPr algn="just">
              <a:buNone/>
            </a:pPr>
            <a:r>
              <a:rPr lang="en-US" altLang="zh-CN" sz="2800" dirty="0" smtClean="0"/>
              <a:t>An Introduction to Materials Science and Engineering Class</a:t>
            </a:r>
          </a:p>
          <a:p>
            <a:pPr marL="713232" indent="-713232">
              <a:buFont typeface="Arial" panose="020B0604020202020204" pitchFamily="34" charset="0"/>
              <a:buChar char="•"/>
            </a:pPr>
            <a:r>
              <a:rPr lang="en-US" altLang="zh-CN" sz="2800" dirty="0" smtClean="0"/>
              <a:t>53 undergraduates generated reflections via paper</a:t>
            </a:r>
          </a:p>
          <a:p>
            <a:pPr marL="713232" indent="-713232">
              <a:buFont typeface="Arial" panose="020B0604020202020204" pitchFamily="34" charset="0"/>
              <a:buChar char="•"/>
            </a:pPr>
            <a:r>
              <a:rPr lang="en-US" altLang="zh-CN" sz="2800" dirty="0" smtClean="0"/>
              <a:t>3 reflection prompts</a:t>
            </a:r>
          </a:p>
          <a:p>
            <a:pPr marL="1113282" lvl="1" indent="-713232" algn="just">
              <a:buFont typeface="Arial" panose="020B0604020202020204" pitchFamily="34" charset="0"/>
              <a:buChar char="•"/>
            </a:pPr>
            <a:r>
              <a:rPr lang="en-US" altLang="zh-CN" sz="2400" dirty="0" smtClean="0">
                <a:cs typeface="Arial" charset="0"/>
              </a:rPr>
              <a:t>Describe what you found most interesting in today's class.</a:t>
            </a:r>
          </a:p>
          <a:p>
            <a:pPr marL="1113282" lvl="1" indent="-713232" algn="just">
              <a:buFont typeface="Arial" panose="020B0604020202020204" pitchFamily="34" charset="0"/>
              <a:buChar char="•"/>
            </a:pPr>
            <a:r>
              <a:rPr lang="en-US" altLang="zh-CN" sz="2400" dirty="0" smtClean="0">
                <a:cs typeface="Arial" charset="0"/>
              </a:rPr>
              <a:t>Describe what was confusing or needed more detail.</a:t>
            </a:r>
            <a:endParaRPr lang="en-US" altLang="zh-CN" sz="2400" dirty="0" smtClean="0"/>
          </a:p>
          <a:p>
            <a:pPr marL="1113282" lvl="1" indent="-713232" algn="just">
              <a:buFont typeface="Arial" panose="020B0604020202020204" pitchFamily="34" charset="0"/>
              <a:buChar char="•"/>
            </a:pPr>
            <a:r>
              <a:rPr lang="en-US" altLang="zh-CN" sz="2400" dirty="0" smtClean="0"/>
              <a:t>Describe what you learned about how you learn.</a:t>
            </a:r>
            <a:endParaRPr lang="en-US" altLang="zh-CN" sz="2800" dirty="0" smtClean="0">
              <a:solidFill>
                <a:srgbClr val="00B0F0"/>
              </a:solidFill>
            </a:endParaRPr>
          </a:p>
          <a:p>
            <a:pPr marL="713232" indent="-713232">
              <a:buFont typeface="Arial" panose="020B0604020202020204" pitchFamily="34" charset="0"/>
              <a:buChar char="•"/>
            </a:pPr>
            <a:r>
              <a:rPr lang="en-US" altLang="zh-CN" sz="2800" dirty="0" smtClean="0">
                <a:cs typeface="Arial" charset="0"/>
              </a:rPr>
              <a:t>12 (out of 25) lectures </a:t>
            </a:r>
            <a:r>
              <a:rPr lang="en-US" altLang="zh-CN" sz="2800" dirty="0" smtClean="0"/>
              <a:t>have TA-generated summaries for each of the 3 prompts</a:t>
            </a:r>
            <a:endParaRPr lang="en-US" altLang="zh-CN" sz="2400" dirty="0" smtClean="0"/>
          </a:p>
          <a:p>
            <a:pPr marL="713232" indent="-713232">
              <a:buFont typeface="Arial" panose="020B0604020202020204" pitchFamily="34" charset="0"/>
              <a:buChar char="•"/>
            </a:pPr>
            <a:endParaRPr lang="en-US" altLang="zh-CN" sz="2800" dirty="0" smtClean="0"/>
          </a:p>
          <a:p>
            <a:endParaRPr lang="en-US" dirty="0" smtClean="0">
              <a:solidFill>
                <a:srgbClr val="000000"/>
              </a:solidFill>
              <a:latin typeface="Calibri" panose="020F0502020204030204" pitchFamily="34" charset="0"/>
            </a:endParaRPr>
          </a:p>
          <a:p>
            <a:endParaRPr lang="en-US" dirty="0"/>
          </a:p>
        </p:txBody>
      </p:sp>
    </p:spTree>
    <p:extLst>
      <p:ext uri="{BB962C8B-B14F-4D97-AF65-F5344CB8AC3E}">
        <p14:creationId xmlns:p14="http://schemas.microsoft.com/office/powerpoint/2010/main" val="207950578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Evaluation</a:t>
            </a:r>
            <a:endParaRPr lang="en-US" dirty="0"/>
          </a:p>
        </p:txBody>
      </p:sp>
      <p:sp>
        <p:nvSpPr>
          <p:cNvPr id="3" name="Content Placeholder 2"/>
          <p:cNvSpPr>
            <a:spLocks noGrp="1"/>
          </p:cNvSpPr>
          <p:nvPr>
            <p:ph idx="1"/>
          </p:nvPr>
        </p:nvSpPr>
        <p:spPr>
          <a:xfrm>
            <a:off x="0" y="1600200"/>
            <a:ext cx="9144000" cy="4942268"/>
          </a:xfrm>
        </p:spPr>
        <p:txBody>
          <a:bodyPr>
            <a:normAutofit/>
          </a:bodyPr>
          <a:lstStyle/>
          <a:p>
            <a:r>
              <a:rPr lang="en-US" dirty="0" smtClean="0"/>
              <a:t>Summarization baseline algorithms</a:t>
            </a:r>
          </a:p>
          <a:p>
            <a:pPr lvl="1"/>
            <a:r>
              <a:rPr lang="en-US" dirty="0" err="1" smtClean="0"/>
              <a:t>Keyphrase</a:t>
            </a:r>
            <a:r>
              <a:rPr lang="en-US" dirty="0" smtClean="0"/>
              <a:t> extraction </a:t>
            </a:r>
          </a:p>
          <a:p>
            <a:pPr lvl="1"/>
            <a:r>
              <a:rPr lang="en-US" dirty="0" smtClean="0"/>
              <a:t>Sentence extraction</a:t>
            </a:r>
          </a:p>
          <a:p>
            <a:pPr lvl="1"/>
            <a:r>
              <a:rPr lang="en-US" dirty="0" smtClean="0"/>
              <a:t>Sentence extraction methods using NPs</a:t>
            </a:r>
          </a:p>
          <a:p>
            <a:r>
              <a:rPr lang="en-US" dirty="0" smtClean="0"/>
              <a:t>Performance in terms of human-computer overlap</a:t>
            </a:r>
          </a:p>
          <a:p>
            <a:pPr lvl="1"/>
            <a:r>
              <a:rPr lang="en-US" dirty="0" smtClean="0"/>
              <a:t>R-1, R-2, R-SU4 (Rouge scores)</a:t>
            </a:r>
          </a:p>
          <a:p>
            <a:r>
              <a:rPr lang="en-US" dirty="0" smtClean="0"/>
              <a:t>Results</a:t>
            </a:r>
          </a:p>
          <a:p>
            <a:pPr lvl="1"/>
            <a:r>
              <a:rPr lang="en-US" dirty="0" smtClean="0"/>
              <a:t>Our method outperforms all baselines for F-measure</a:t>
            </a:r>
          </a:p>
        </p:txBody>
      </p:sp>
    </p:spTree>
    <p:extLst>
      <p:ext uri="{BB962C8B-B14F-4D97-AF65-F5344CB8AC3E}">
        <p14:creationId xmlns:p14="http://schemas.microsoft.com/office/powerpoint/2010/main" val="63908696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224"/>
            <a:ext cx="8229600" cy="1143000"/>
          </a:xfrm>
        </p:spPr>
        <p:txBody>
          <a:bodyPr>
            <a:normAutofit fontScale="90000"/>
          </a:bodyPr>
          <a:lstStyle/>
          <a:p>
            <a:r>
              <a:rPr lang="en-US" dirty="0" smtClean="0"/>
              <a:t>From Paper to Mobile App</a:t>
            </a:r>
            <a:br>
              <a:rPr lang="en-US" dirty="0" smtClean="0"/>
            </a:br>
            <a:r>
              <a:rPr lang="en-US" sz="3600" dirty="0" smtClean="0"/>
              <a:t>[</a:t>
            </a:r>
            <a:r>
              <a:rPr lang="en-US" sz="3600" dirty="0" err="1" smtClean="0"/>
              <a:t>Luo</a:t>
            </a:r>
            <a:r>
              <a:rPr lang="en-US" sz="3600" dirty="0" smtClean="0"/>
              <a:t> et al., 2015]</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136" y="1702965"/>
            <a:ext cx="2545536" cy="4525963"/>
          </a:xfrm>
          <a:prstGeom prst="rect">
            <a:avLst/>
          </a:prstGeom>
        </p:spPr>
      </p:pic>
      <p:sp>
        <p:nvSpPr>
          <p:cNvPr id="5" name="Rectangle 4"/>
          <p:cNvSpPr/>
          <p:nvPr/>
        </p:nvSpPr>
        <p:spPr>
          <a:xfrm>
            <a:off x="2885813" y="1417640"/>
            <a:ext cx="6140741" cy="4647426"/>
          </a:xfrm>
          <a:prstGeom prst="rect">
            <a:avLst/>
          </a:prstGeom>
        </p:spPr>
        <p:txBody>
          <a:bodyPr wrap="square">
            <a:spAutoFit/>
          </a:bodyPr>
          <a:lstStyle/>
          <a:p>
            <a:pPr algn="just"/>
            <a:r>
              <a:rPr lang="en-US" altLang="zh-CN" sz="2000" dirty="0" smtClean="0">
                <a:cs typeface="Arial" charset="0"/>
              </a:rPr>
              <a:t>Two semester long pilot deployments during Fall 2014</a:t>
            </a:r>
          </a:p>
          <a:p>
            <a:pPr algn="just"/>
            <a:endParaRPr lang="en-US" altLang="zh-CN" sz="2400" dirty="0" smtClean="0"/>
          </a:p>
          <a:p>
            <a:pPr marL="342900" indent="-342900" eaLnBrk="0" hangingPunct="0">
              <a:buFont typeface="Arial" panose="020B0604020202020204" pitchFamily="34" charset="0"/>
              <a:buChar char="•"/>
            </a:pPr>
            <a:r>
              <a:rPr lang="sv-SE" altLang="en-US" dirty="0" smtClean="0">
                <a:solidFill>
                  <a:srgbClr val="000000"/>
                </a:solidFill>
              </a:rPr>
              <a:t>Average ratings of 3.7 (5 Likert-scale) on survey questions</a:t>
            </a:r>
          </a:p>
          <a:p>
            <a:pPr marL="342900" indent="-342900" eaLnBrk="0" hangingPunct="0">
              <a:buFont typeface="Arial" panose="020B0604020202020204" pitchFamily="34" charset="0"/>
              <a:buChar char="•"/>
            </a:pPr>
            <a:endParaRPr lang="sv-SE" altLang="en-US" dirty="0" smtClean="0">
              <a:solidFill>
                <a:srgbClr val="000000"/>
              </a:solidFill>
            </a:endParaRPr>
          </a:p>
          <a:p>
            <a:pPr marL="800100" lvl="1" indent="-342900" eaLnBrk="0" hangingPunct="0">
              <a:buFont typeface="Arial" panose="020B0604020202020204" pitchFamily="34" charset="0"/>
              <a:buChar char="•"/>
            </a:pPr>
            <a:r>
              <a:rPr lang="en-US" altLang="en-US" dirty="0" smtClean="0"/>
              <a:t>I often read reflection summaries</a:t>
            </a:r>
          </a:p>
          <a:p>
            <a:pPr marL="800100" lvl="1" indent="-342900" eaLnBrk="0" hangingPunct="0">
              <a:buFont typeface="Arial" panose="020B0604020202020204" pitchFamily="34" charset="0"/>
              <a:buChar char="•"/>
            </a:pPr>
            <a:endParaRPr lang="en-US" altLang="en-US" dirty="0" smtClean="0"/>
          </a:p>
          <a:p>
            <a:pPr marL="800100" lvl="1" indent="-342900" eaLnBrk="0" hangingPunct="0">
              <a:buFont typeface="Arial" panose="020B0604020202020204" pitchFamily="34" charset="0"/>
              <a:buChar char="•"/>
            </a:pPr>
            <a:r>
              <a:rPr lang="en-US" altLang="en-US" dirty="0" smtClean="0"/>
              <a:t>I benefited from reading the reflection summaries</a:t>
            </a:r>
          </a:p>
          <a:p>
            <a:pPr marL="800100" lvl="1" indent="-342900" eaLnBrk="0" hangingPunct="0">
              <a:buFont typeface="Arial" panose="020B0604020202020204" pitchFamily="34" charset="0"/>
              <a:buChar char="•"/>
            </a:pPr>
            <a:endParaRPr lang="en-US" altLang="en-US" i="1" dirty="0" smtClean="0"/>
          </a:p>
          <a:p>
            <a:pPr marL="342900" indent="-342900" eaLnBrk="0" hangingPunct="0">
              <a:buFont typeface="Arial" panose="020B0604020202020204" pitchFamily="34" charset="0"/>
              <a:buChar char="•"/>
            </a:pPr>
            <a:r>
              <a:rPr lang="en-US" altLang="en-US" dirty="0" smtClean="0"/>
              <a:t>Qualitative feedback</a:t>
            </a:r>
          </a:p>
          <a:p>
            <a:pPr marL="342900" indent="-342900" eaLnBrk="0" hangingPunct="0">
              <a:buFont typeface="Arial" panose="020B0604020202020204" pitchFamily="34" charset="0"/>
              <a:buChar char="•"/>
            </a:pPr>
            <a:endParaRPr lang="en-US" altLang="en-US" dirty="0" smtClean="0"/>
          </a:p>
          <a:p>
            <a:pPr marL="800100" lvl="1" indent="-342900" eaLnBrk="0" hangingPunct="0">
              <a:buFont typeface="Arial" panose="020B0604020202020204" pitchFamily="34" charset="0"/>
              <a:buChar char="•"/>
            </a:pPr>
            <a:r>
              <a:rPr lang="en-US" altLang="en-US" i="1" dirty="0" smtClean="0"/>
              <a:t>“It's interesting to see what other people say and that can teach me something that I didn't pay attention to.”</a:t>
            </a:r>
          </a:p>
          <a:p>
            <a:pPr marL="800100" lvl="1" indent="-342900" eaLnBrk="0" hangingPunct="0">
              <a:buFont typeface="Arial" panose="020B0604020202020204" pitchFamily="34" charset="0"/>
              <a:buChar char="•"/>
            </a:pPr>
            <a:endParaRPr lang="en-US" altLang="en-US" i="1" dirty="0" smtClean="0"/>
          </a:p>
          <a:p>
            <a:pPr marL="800100" lvl="1" indent="-342900" eaLnBrk="0" hangingPunct="0">
              <a:buFont typeface="Arial" panose="020B0604020202020204" pitchFamily="34" charset="0"/>
              <a:buChar char="•"/>
            </a:pPr>
            <a:r>
              <a:rPr lang="en-US" altLang="en-US" i="1" dirty="0" smtClean="0"/>
              <a:t>“Just curious about whether my points are accepted or not.”</a:t>
            </a:r>
            <a:endParaRPr lang="sv-SE" altLang="en-US" i="1" dirty="0" smtClean="0">
              <a:solidFill>
                <a:srgbClr val="000000"/>
              </a:solidFill>
            </a:endParaRPr>
          </a:p>
          <a:p>
            <a:pPr algn="just"/>
            <a:endParaRPr lang="en-US" altLang="zh-CN" dirty="0" smtClean="0">
              <a:cs typeface="Arial" charset="0"/>
            </a:endParaRPr>
          </a:p>
        </p:txBody>
      </p:sp>
    </p:spTree>
    <p:extLst>
      <p:ext uri="{BB962C8B-B14F-4D97-AF65-F5344CB8AC3E}">
        <p14:creationId xmlns:p14="http://schemas.microsoft.com/office/powerpoint/2010/main" val="314821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2000"/>
                                        <p:tgtEl>
                                          <p:spTgt spid="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2000"/>
                                        <p:tgtEl>
                                          <p:spTgt spid="5">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fade">
                                      <p:cBhvr>
                                        <p:cTn id="16" dur="2000"/>
                                        <p:tgtEl>
                                          <p:spTgt spid="5">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Effect transition="in" filter="fade">
                                      <p:cBhvr>
                                        <p:cTn id="19" dur="2000"/>
                                        <p:tgtEl>
                                          <p:spTgt spid="5">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10" end="10"/>
                                            </p:txEl>
                                          </p:spTgt>
                                        </p:tgtEl>
                                        <p:attrNameLst>
                                          <p:attrName>style.visibility</p:attrName>
                                        </p:attrNameLst>
                                      </p:cBhvr>
                                      <p:to>
                                        <p:strVal val="visible"/>
                                      </p:to>
                                    </p:set>
                                    <p:animEffect transition="in" filter="fade">
                                      <p:cBhvr>
                                        <p:cTn id="22" dur="2000"/>
                                        <p:tgtEl>
                                          <p:spTgt spid="5">
                                            <p:txEl>
                                              <p:pRg st="10" end="1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12" end="12"/>
                                            </p:txEl>
                                          </p:spTgt>
                                        </p:tgtEl>
                                        <p:attrNameLst>
                                          <p:attrName>style.visibility</p:attrName>
                                        </p:attrNameLst>
                                      </p:cBhvr>
                                      <p:to>
                                        <p:strVal val="visible"/>
                                      </p:to>
                                    </p:set>
                                    <p:animEffect transition="in" filter="fade">
                                      <p:cBhvr>
                                        <p:cTn id="25" dur="20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857250"/>
          </a:xfrm>
        </p:spPr>
        <p:txBody>
          <a:bodyPr>
            <a:normAutofit fontScale="90000"/>
          </a:bodyPr>
          <a:lstStyle/>
          <a:p>
            <a:r>
              <a:rPr lang="en-US" i="1" dirty="0" smtClean="0"/>
              <a:t>Teams Project</a:t>
            </a:r>
            <a:r>
              <a:rPr lang="en-US" dirty="0" smtClean="0"/>
              <a:t>: Entrainment </a:t>
            </a:r>
            <a:r>
              <a:rPr lang="en-US" dirty="0"/>
              <a:t>and Task Success in Team Conversations </a:t>
            </a:r>
          </a:p>
        </p:txBody>
      </p:sp>
      <p:pic>
        <p:nvPicPr>
          <p:cNvPr id="4" name="Content Placeholder 3" descr="dogs.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7601" y="2362201"/>
            <a:ext cx="1957067"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61357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857250"/>
          </a:xfrm>
        </p:spPr>
        <p:txBody>
          <a:bodyPr>
            <a:normAutofit fontScale="90000"/>
          </a:bodyPr>
          <a:lstStyle/>
          <a:p>
            <a:r>
              <a:rPr lang="en-US" i="1" dirty="0" smtClean="0"/>
              <a:t>Teams Project</a:t>
            </a:r>
            <a:r>
              <a:rPr lang="en-US" dirty="0" smtClean="0"/>
              <a:t>: Entrainment </a:t>
            </a:r>
            <a:r>
              <a:rPr lang="en-US" dirty="0"/>
              <a:t>and Task Success in Team Conversations </a:t>
            </a:r>
          </a:p>
        </p:txBody>
      </p:sp>
      <p:sp>
        <p:nvSpPr>
          <p:cNvPr id="3" name="Content Placeholder 2"/>
          <p:cNvSpPr>
            <a:spLocks noGrp="1"/>
          </p:cNvSpPr>
          <p:nvPr>
            <p:ph idx="1"/>
          </p:nvPr>
        </p:nvSpPr>
        <p:spPr>
          <a:xfrm>
            <a:off x="457200" y="2057400"/>
            <a:ext cx="8229600" cy="3810000"/>
          </a:xfrm>
        </p:spPr>
        <p:txBody>
          <a:bodyPr>
            <a:normAutofit lnSpcReduction="10000"/>
          </a:bodyPr>
          <a:lstStyle/>
          <a:p>
            <a:endParaRPr lang="en-US" dirty="0" smtClean="0"/>
          </a:p>
          <a:p>
            <a:r>
              <a:rPr lang="en-US" i="1" dirty="0"/>
              <a:t>M</a:t>
            </a:r>
            <a:r>
              <a:rPr lang="en-US" i="1" dirty="0" smtClean="0"/>
              <a:t>ulti-party </a:t>
            </a:r>
            <a:r>
              <a:rPr lang="en-US" dirty="0"/>
              <a:t>entrainment measures that are </a:t>
            </a:r>
            <a:r>
              <a:rPr lang="en-US" i="1" dirty="0"/>
              <a:t>computable using </a:t>
            </a:r>
            <a:r>
              <a:rPr lang="en-US" i="1" dirty="0" smtClean="0"/>
              <a:t>NLP</a:t>
            </a:r>
          </a:p>
          <a:p>
            <a:endParaRPr lang="en-US" i="1" dirty="0" smtClean="0"/>
          </a:p>
          <a:p>
            <a:r>
              <a:rPr lang="en-US" dirty="0"/>
              <a:t>A</a:t>
            </a:r>
            <a:r>
              <a:rPr lang="en-US" dirty="0" smtClean="0"/>
              <a:t>pplications</a:t>
            </a:r>
          </a:p>
          <a:p>
            <a:pPr lvl="1"/>
            <a:r>
              <a:rPr lang="en-US" dirty="0" smtClean="0"/>
              <a:t>Conversational agents</a:t>
            </a:r>
          </a:p>
          <a:p>
            <a:pPr lvl="1"/>
            <a:r>
              <a:rPr lang="en-US" dirty="0" smtClean="0"/>
              <a:t>Browsers for (un)successful teams</a:t>
            </a:r>
            <a:endParaRPr lang="en-US" dirty="0"/>
          </a:p>
        </p:txBody>
      </p:sp>
    </p:spTree>
    <p:extLst>
      <p:ext uri="{BB962C8B-B14F-4D97-AF65-F5344CB8AC3E}">
        <p14:creationId xmlns:p14="http://schemas.microsoft.com/office/powerpoint/2010/main" val="1075305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6427"/>
            <a:ext cx="8229600" cy="857250"/>
          </a:xfrm>
        </p:spPr>
        <p:txBody>
          <a:bodyPr>
            <a:normAutofit/>
          </a:bodyPr>
          <a:lstStyle/>
          <a:p>
            <a:r>
              <a:rPr lang="en-US" dirty="0" smtClean="0"/>
              <a:t>Experimentally Collected Data</a:t>
            </a:r>
            <a:endParaRPr lang="en-US" dirty="0"/>
          </a:p>
        </p:txBody>
      </p:sp>
      <p:sp>
        <p:nvSpPr>
          <p:cNvPr id="5" name="Content Placeholder 4"/>
          <p:cNvSpPr>
            <a:spLocks noGrp="1"/>
          </p:cNvSpPr>
          <p:nvPr>
            <p:ph idx="1"/>
          </p:nvPr>
        </p:nvSpPr>
        <p:spPr>
          <a:xfrm>
            <a:off x="152400" y="2084458"/>
            <a:ext cx="8229600" cy="3394075"/>
          </a:xfrm>
        </p:spPr>
        <p:txBody>
          <a:bodyPr>
            <a:normAutofit fontScale="92500" lnSpcReduction="20000"/>
          </a:bodyPr>
          <a:lstStyle/>
          <a:p>
            <a:r>
              <a:rPr lang="en-US" dirty="0" smtClean="0"/>
              <a:t>Experimental Design</a:t>
            </a:r>
          </a:p>
          <a:p>
            <a:pPr lvl="1"/>
            <a:r>
              <a:rPr lang="en-US" dirty="0" smtClean="0"/>
              <a:t>Team Training or Not</a:t>
            </a:r>
          </a:p>
          <a:p>
            <a:pPr lvl="1"/>
            <a:r>
              <a:rPr lang="en-US" dirty="0" smtClean="0"/>
              <a:t>First vs. Second Games</a:t>
            </a:r>
          </a:p>
          <a:p>
            <a:r>
              <a:rPr lang="en-US" dirty="0" smtClean="0"/>
              <a:t>Audio-Video </a:t>
            </a:r>
          </a:p>
          <a:p>
            <a:pPr lvl="1"/>
            <a:r>
              <a:rPr lang="en-US" dirty="0" smtClean="0"/>
              <a:t>47 hours</a:t>
            </a:r>
          </a:p>
          <a:p>
            <a:pPr lvl="1"/>
            <a:r>
              <a:rPr lang="en-US" dirty="0" smtClean="0"/>
              <a:t>63 teams</a:t>
            </a:r>
            <a:endParaRPr lang="en-US" dirty="0"/>
          </a:p>
          <a:p>
            <a:r>
              <a:rPr lang="en-US" dirty="0" smtClean="0"/>
              <a:t>Questionnaires</a:t>
            </a:r>
          </a:p>
          <a:p>
            <a:pPr lvl="1"/>
            <a:r>
              <a:rPr lang="en-US" dirty="0" smtClean="0"/>
              <a:t>216 individuals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2870" y="1684131"/>
            <a:ext cx="3194601" cy="4259469"/>
          </a:xfrm>
          <a:prstGeom prst="rect">
            <a:avLst/>
          </a:prstGeom>
        </p:spPr>
      </p:pic>
    </p:spTree>
    <p:extLst>
      <p:ext uri="{BB962C8B-B14F-4D97-AF65-F5344CB8AC3E}">
        <p14:creationId xmlns:p14="http://schemas.microsoft.com/office/powerpoint/2010/main" val="9678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1|0.6|0.3|0.3|0.4|0.4"/>
</p:tagLst>
</file>

<file path=ppt/tags/tag2.xml><?xml version="1.0" encoding="utf-8"?>
<p:tagLst xmlns:a="http://schemas.openxmlformats.org/drawingml/2006/main" xmlns:r="http://schemas.openxmlformats.org/officeDocument/2006/relationships" xmlns:p="http://schemas.openxmlformats.org/presentationml/2006/main">
  <p:tag name="TIMING" val="|21.1|0.6|0.3|0.3|0.4|0.4"/>
</p:tagLst>
</file>

<file path=ppt/tags/tag3.xml><?xml version="1.0" encoding="utf-8"?>
<p:tagLst xmlns:a="http://schemas.openxmlformats.org/drawingml/2006/main" xmlns:r="http://schemas.openxmlformats.org/officeDocument/2006/relationships" xmlns:p="http://schemas.openxmlformats.org/presentationml/2006/main">
  <p:tag name="TIMING" val="|21.1|0.6|0.3|0.3|0.4|0.4"/>
</p:tagLst>
</file>

<file path=ppt/tags/tag4.xml><?xml version="1.0" encoding="utf-8"?>
<p:tagLst xmlns:a="http://schemas.openxmlformats.org/drawingml/2006/main" xmlns:r="http://schemas.openxmlformats.org/officeDocument/2006/relationships" xmlns:p="http://schemas.openxmlformats.org/presentationml/2006/main">
  <p:tag name="TIMING" val="|21.1|0.6|0.3|0.3|0.4|0.4"/>
</p:tagLst>
</file>

<file path=ppt/tags/tag5.xml><?xml version="1.0" encoding="utf-8"?>
<p:tagLst xmlns:a="http://schemas.openxmlformats.org/drawingml/2006/main" xmlns:r="http://schemas.openxmlformats.org/officeDocument/2006/relationships" xmlns:p="http://schemas.openxmlformats.org/presentationml/2006/main">
  <p:tag name="TIMING" val="|21.1|0.6|0.3|0.3|0.4|0.4"/>
</p:tagLst>
</file>

<file path=ppt/tags/tag6.xml><?xml version="1.0" encoding="utf-8"?>
<p:tagLst xmlns:a="http://schemas.openxmlformats.org/drawingml/2006/main" xmlns:r="http://schemas.openxmlformats.org/officeDocument/2006/relationships" xmlns:p="http://schemas.openxmlformats.org/presentationml/2006/main">
  <p:tag name="TIMING" val="|21.1|0.6|0.3|0.3|0.4|0.4"/>
</p:tagLst>
</file>

<file path=ppt/tags/tag7.xml><?xml version="1.0" encoding="utf-8"?>
<p:tagLst xmlns:a="http://schemas.openxmlformats.org/drawingml/2006/main" xmlns:r="http://schemas.openxmlformats.org/officeDocument/2006/relationships" xmlns:p="http://schemas.openxmlformats.org/presentationml/2006/main">
  <p:tag name="TIMING" val="|21.1|0.6|0.3|0.3|0.4|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3765</TotalTime>
  <Words>8230</Words>
  <Application>Microsoft Office PowerPoint</Application>
  <PresentationFormat>On-screen Show (4:3)</PresentationFormat>
  <Paragraphs>1252</Paragraphs>
  <Slides>102</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102</vt:i4>
      </vt:variant>
    </vt:vector>
  </HeadingPairs>
  <TitlesOfParts>
    <vt:vector size="110" baseType="lpstr">
      <vt:lpstr>MS PGothic</vt:lpstr>
      <vt:lpstr>SimSun</vt:lpstr>
      <vt:lpstr>Arial</vt:lpstr>
      <vt:lpstr>Calibri</vt:lpstr>
      <vt:lpstr>Georgia</vt:lpstr>
      <vt:lpstr>Symbol</vt:lpstr>
      <vt:lpstr>Times New Roman</vt:lpstr>
      <vt:lpstr>Office Theme</vt:lpstr>
      <vt:lpstr>Argument Mining from Text and its Application in Education</vt:lpstr>
      <vt:lpstr>Natural Language Processing (NLP)</vt:lpstr>
      <vt:lpstr>Why is NLP needed?</vt:lpstr>
      <vt:lpstr>PowerPoint Presentation</vt:lpstr>
      <vt:lpstr>PowerPoint Presentation</vt:lpstr>
      <vt:lpstr>PowerPoint Presentation</vt:lpstr>
      <vt:lpstr>PowerPoint Presentation</vt:lpstr>
      <vt:lpstr>PowerPoint Presentation</vt:lpstr>
      <vt:lpstr>NLP for Education Research Lifecycle</vt:lpstr>
      <vt:lpstr>Today’s Talk:  Learning Language</vt:lpstr>
      <vt:lpstr>Why teach argumentative writing?</vt:lpstr>
      <vt:lpstr>Research Question</vt:lpstr>
      <vt:lpstr>Argument Mining</vt:lpstr>
      <vt:lpstr>Mining a Grade School Essay for Evidence</vt:lpstr>
      <vt:lpstr>Mining a Student Essay for Argumentation Structure</vt:lpstr>
      <vt:lpstr>Argument Mining Subtasks [Peldszus and Stede, 2013]</vt:lpstr>
      <vt:lpstr>Argument Mining for Education</vt:lpstr>
      <vt:lpstr>Today’s Talk:  Learning Language</vt:lpstr>
      <vt:lpstr>Why Automatic Writing Assessment? </vt:lpstr>
      <vt:lpstr>An  Example Writing Assessment Task:  Response to Text (RTA)</vt:lpstr>
      <vt:lpstr>Excerpt from the Scoring Rubric</vt:lpstr>
      <vt:lpstr>Audience Participation:  Evidence Scoring (1 or 4?) </vt:lpstr>
      <vt:lpstr>Automatic Scoring via Argument Mining</vt:lpstr>
      <vt:lpstr>Automatic Scoring of an Analytical  Response-To-Text Assessment (RTA) [Rahimi, Litman, Correnti, Wang &amp; Matsumura, 2017]</vt:lpstr>
      <vt:lpstr>Rubric-Based Features</vt:lpstr>
      <vt:lpstr>Our Features</vt:lpstr>
      <vt:lpstr>Our Features</vt:lpstr>
      <vt:lpstr>Our Features</vt:lpstr>
      <vt:lpstr>Our Features</vt:lpstr>
      <vt:lpstr>Our Features</vt:lpstr>
      <vt:lpstr>Our Features</vt:lpstr>
      <vt:lpstr>Corpora</vt:lpstr>
      <vt:lpstr>Experimental Evaluation</vt:lpstr>
      <vt:lpstr>Results</vt:lpstr>
      <vt:lpstr>Generalization of Results</vt:lpstr>
      <vt:lpstr>Additional Directions</vt:lpstr>
      <vt:lpstr>Today’s Talk:  Learning Language</vt:lpstr>
      <vt:lpstr>PowerPoint Presentation</vt:lpstr>
      <vt:lpstr>PowerPoint Presentation</vt:lpstr>
      <vt:lpstr>Audience Participation:  Essay Scoring (1 or 4?) </vt:lpstr>
      <vt:lpstr>PowerPoint Presentation</vt:lpstr>
      <vt:lpstr>Actual Expert Essay Scores (via rubric)</vt:lpstr>
      <vt:lpstr>Context-Aware Argument Mining [Nguyen &amp; Litman 2015, 2016, 2017]</vt:lpstr>
      <vt:lpstr>Persuasive Essay Corpus [Stab &amp; Gurevych, 2014] </vt:lpstr>
      <vt:lpstr>Context-Aware Argument Mining [Nguyen &amp; Litman 2015, 2016, 2017]</vt:lpstr>
      <vt:lpstr>Our End-to-End Argument Mining System</vt:lpstr>
      <vt:lpstr>Our End-to-End Argument Mining System</vt:lpstr>
      <vt:lpstr>Argument &amp; Domain Words: Creating Seeds</vt:lpstr>
      <vt:lpstr>Post-Processing LDA Output</vt:lpstr>
      <vt:lpstr>Resulting Argument/Domain Words</vt:lpstr>
      <vt:lpstr>Feature Sets for Argument Component Classification</vt:lpstr>
      <vt:lpstr>Feature Sets for Argument Component Classification</vt:lpstr>
      <vt:lpstr>Feature Sets for Argument Component Classification</vt:lpstr>
      <vt:lpstr>A Sample of our Experimental Results</vt:lpstr>
      <vt:lpstr>Cross-Topic Evaluation</vt:lpstr>
      <vt:lpstr>Held-Out Test Sets</vt:lpstr>
      <vt:lpstr>Our End-to-End Argument Mining System</vt:lpstr>
      <vt:lpstr>Feature Sets for Argument Relation Identification</vt:lpstr>
      <vt:lpstr>Feature Sets for Argument Relation Identification</vt:lpstr>
      <vt:lpstr>A Sample of our Experimental Results</vt:lpstr>
      <vt:lpstr>A Sample of our Experimental Results</vt:lpstr>
      <vt:lpstr>A Sample of our Experimental Results</vt:lpstr>
      <vt:lpstr>Summary of (Intrinsic Evaluation) Results</vt:lpstr>
      <vt:lpstr>Persuasive essay writing rubrics</vt:lpstr>
      <vt:lpstr>Our End-to-End Argument Mining System</vt:lpstr>
      <vt:lpstr>PowerPoint Presentation</vt:lpstr>
      <vt:lpstr>PowerPoint Presentation</vt:lpstr>
      <vt:lpstr>Argument Flow [Wachsmuth et al., 2016]</vt:lpstr>
      <vt:lpstr>Argumentation Structure Typology [Ghosh et al., 2016]</vt:lpstr>
      <vt:lpstr>Experiment(s): Automated Essay Scoring (AES) with Argumentation Features</vt:lpstr>
      <vt:lpstr>Cross-Prompt Results</vt:lpstr>
      <vt:lpstr>Cross-Prompt Results</vt:lpstr>
      <vt:lpstr>Context-Aware Argument Mining: Summary</vt:lpstr>
      <vt:lpstr>Talk Summary</vt:lpstr>
      <vt:lpstr>Thank You!</vt:lpstr>
      <vt:lpstr>Audience Participation: Temporal Argument Mining  (Revision Analysis via Sentence Alignment)</vt:lpstr>
      <vt:lpstr>Audience Participation: Temporal Argument Mining  (Revision Analysis via Sentence Alignment)</vt:lpstr>
      <vt:lpstr>Temporal Argument Mining</vt:lpstr>
      <vt:lpstr>Revision Extraction [Zhang &amp; Litman, 2014]</vt:lpstr>
      <vt:lpstr>Revision Purpose Annotation  [Zhang &amp; Litman, 2015]</vt:lpstr>
      <vt:lpstr>Revision Purpose Classification [Zhang &amp; Litman, 2015]</vt:lpstr>
      <vt:lpstr>Experimental Evaluations</vt:lpstr>
      <vt:lpstr>Enhancing Classification with Context [Zhang &amp; Litman, 2016]</vt:lpstr>
      <vt:lpstr>Other Directions</vt:lpstr>
      <vt:lpstr>Application [Zhang, Hwa, Litman, &amp; Hashemi, 2016]</vt:lpstr>
      <vt:lpstr>Revision Overview Interface</vt:lpstr>
      <vt:lpstr>Revision Detail Interface</vt:lpstr>
      <vt:lpstr>Summarizing Student Reflections </vt:lpstr>
      <vt:lpstr>Student Reflections and a TA’s Summary</vt:lpstr>
      <vt:lpstr>Student Reflections and a TA’s Summary</vt:lpstr>
      <vt:lpstr>Enhancing Large Classroom Instructor-Student Interactions via Summarization</vt:lpstr>
      <vt:lpstr>Challenges for (Extractive) Summarization</vt:lpstr>
      <vt:lpstr>Phrase-Based Summarization</vt:lpstr>
      <vt:lpstr>Data</vt:lpstr>
      <vt:lpstr>Quantitative Evaluation</vt:lpstr>
      <vt:lpstr>From Paper to Mobile App [Luo et al., 2015]</vt:lpstr>
      <vt:lpstr>Teams Project: Entrainment and Task Success in Team Conversations </vt:lpstr>
      <vt:lpstr>Teams Project: Entrainment and Task Success in Team Conversations </vt:lpstr>
      <vt:lpstr>Experimentally Collected Data</vt:lpstr>
      <vt:lpstr>What teams say (transcriptions) </vt:lpstr>
      <vt:lpstr>How teams say it (audio)</vt:lpstr>
      <vt:lpstr>How teams say it (video)</vt:lpstr>
    </vt:vector>
  </TitlesOfParts>
  <Company>University of Pittsburgh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Argument Mining for Educational Applications</dc:title>
  <dc:creator>Diane Litman</dc:creator>
  <cp:lastModifiedBy>Diane J. Litman</cp:lastModifiedBy>
  <cp:revision>349</cp:revision>
  <cp:lastPrinted>2014-08-02T20:48:07Z</cp:lastPrinted>
  <dcterms:created xsi:type="dcterms:W3CDTF">2014-07-28T22:42:07Z</dcterms:created>
  <dcterms:modified xsi:type="dcterms:W3CDTF">2017-10-27T20:58:07Z</dcterms:modified>
</cp:coreProperties>
</file>