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sldIdLst>
    <p:sldId id="257" r:id="rId2"/>
    <p:sldId id="583" r:id="rId3"/>
    <p:sldId id="584" r:id="rId4"/>
    <p:sldId id="405" r:id="rId5"/>
    <p:sldId id="401" r:id="rId6"/>
    <p:sldId id="435" r:id="rId7"/>
    <p:sldId id="406" r:id="rId8"/>
    <p:sldId id="407" r:id="rId9"/>
    <p:sldId id="592" r:id="rId10"/>
    <p:sldId id="403" r:id="rId11"/>
    <p:sldId id="609" r:id="rId12"/>
    <p:sldId id="610" r:id="rId13"/>
    <p:sldId id="611" r:id="rId14"/>
    <p:sldId id="612" r:id="rId15"/>
    <p:sldId id="613" r:id="rId16"/>
    <p:sldId id="614" r:id="rId17"/>
    <p:sldId id="617" r:id="rId18"/>
    <p:sldId id="618" r:id="rId19"/>
    <p:sldId id="619" r:id="rId20"/>
    <p:sldId id="620" r:id="rId21"/>
    <p:sldId id="621" r:id="rId22"/>
    <p:sldId id="622" r:id="rId23"/>
    <p:sldId id="623" r:id="rId24"/>
    <p:sldId id="624" r:id="rId25"/>
    <p:sldId id="625" r:id="rId26"/>
    <p:sldId id="626" r:id="rId27"/>
    <p:sldId id="627" r:id="rId28"/>
    <p:sldId id="628" r:id="rId29"/>
    <p:sldId id="629" r:id="rId30"/>
    <p:sldId id="630" r:id="rId31"/>
    <p:sldId id="631" r:id="rId32"/>
    <p:sldId id="632" r:id="rId33"/>
    <p:sldId id="633" r:id="rId34"/>
    <p:sldId id="634" r:id="rId35"/>
    <p:sldId id="636" r:id="rId36"/>
    <p:sldId id="637" r:id="rId37"/>
    <p:sldId id="638" r:id="rId38"/>
    <p:sldId id="639" r:id="rId39"/>
    <p:sldId id="640" r:id="rId40"/>
    <p:sldId id="641" r:id="rId41"/>
    <p:sldId id="643" r:id="rId42"/>
    <p:sldId id="644" r:id="rId43"/>
    <p:sldId id="645" r:id="rId44"/>
    <p:sldId id="646" r:id="rId45"/>
    <p:sldId id="647" r:id="rId46"/>
    <p:sldId id="648" r:id="rId47"/>
    <p:sldId id="649" r:id="rId48"/>
    <p:sldId id="650" r:id="rId49"/>
    <p:sldId id="651" r:id="rId50"/>
    <p:sldId id="652" r:id="rId51"/>
    <p:sldId id="653" r:id="rId52"/>
    <p:sldId id="654" r:id="rId53"/>
    <p:sldId id="663" r:id="rId54"/>
    <p:sldId id="664" r:id="rId55"/>
    <p:sldId id="665" r:id="rId56"/>
    <p:sldId id="656" r:id="rId57"/>
    <p:sldId id="657" r:id="rId58"/>
    <p:sldId id="658" r:id="rId59"/>
    <p:sldId id="659" r:id="rId60"/>
    <p:sldId id="660" r:id="rId61"/>
    <p:sldId id="661" r:id="rId62"/>
    <p:sldId id="603" r:id="rId63"/>
    <p:sldId id="604" r:id="rId64"/>
    <p:sldId id="605" r:id="rId65"/>
    <p:sldId id="530" r:id="rId66"/>
    <p:sldId id="557" r:id="rId67"/>
    <p:sldId id="553" r:id="rId68"/>
    <p:sldId id="535" r:id="rId69"/>
    <p:sldId id="554" r:id="rId70"/>
    <p:sldId id="559" r:id="rId71"/>
    <p:sldId id="555" r:id="rId72"/>
    <p:sldId id="560" r:id="rId73"/>
    <p:sldId id="561" r:id="rId74"/>
    <p:sldId id="678" r:id="rId75"/>
    <p:sldId id="679" r:id="rId76"/>
    <p:sldId id="680" r:id="rId77"/>
    <p:sldId id="681" r:id="rId78"/>
    <p:sldId id="682" r:id="rId79"/>
    <p:sldId id="683" r:id="rId80"/>
    <p:sldId id="399" r:id="rId81"/>
    <p:sldId id="666" r:id="rId82"/>
    <p:sldId id="667" r:id="rId83"/>
    <p:sldId id="668" r:id="rId84"/>
    <p:sldId id="669" r:id="rId85"/>
    <p:sldId id="670" r:id="rId86"/>
    <p:sldId id="671" r:id="rId87"/>
    <p:sldId id="672" r:id="rId88"/>
    <p:sldId id="673" r:id="rId89"/>
    <p:sldId id="674" r:id="rId90"/>
    <p:sldId id="675" r:id="rId91"/>
    <p:sldId id="676" r:id="rId92"/>
    <p:sldId id="677" r:id="rId93"/>
    <p:sldId id="577" r:id="rId94"/>
    <p:sldId id="562" r:id="rId95"/>
    <p:sldId id="428"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77126" autoAdjust="0"/>
  </p:normalViewPr>
  <p:slideViewPr>
    <p:cSldViewPr snapToGrid="0" snapToObjects="1">
      <p:cViewPr varScale="1">
        <p:scale>
          <a:sx n="102" d="100"/>
          <a:sy n="102" d="100"/>
        </p:scale>
        <p:origin x="163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81335666375003E-2"/>
          <c:y val="4.48613919291872E-2"/>
          <c:w val="0.622980339263148"/>
          <c:h val="0.78151058680771301"/>
        </c:manualLayout>
      </c:layout>
      <c:barChart>
        <c:barDir val="col"/>
        <c:grouping val="clustered"/>
        <c:varyColors val="0"/>
        <c:ser>
          <c:idx val="0"/>
          <c:order val="0"/>
          <c:tx>
            <c:strRef>
              <c:f>Sheet1!$B$1</c:f>
              <c:strCache>
                <c:ptCount val="1"/>
                <c:pt idx="0">
                  <c:v>Baseline1</c:v>
                </c:pt>
              </c:strCache>
            </c:strRef>
          </c:tx>
          <c:invertIfNegative val="0"/>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invertIfNegative val="0"/>
          <c:cat>
            <c:strRef>
              <c:f>Sheet1!$A$2:$A$3</c:f>
              <c:strCache>
                <c:ptCount val="2"/>
                <c:pt idx="0">
                  <c:v>Accuracy</c:v>
                </c:pt>
                <c:pt idx="1">
                  <c:v>QW Kappa</c:v>
                </c:pt>
              </c:strCache>
            </c:strRef>
          </c:cat>
          <c:val>
            <c:numRef>
              <c:f>Sheet1!$C$2:$C$3</c:f>
              <c:numCache>
                <c:formatCode>General</c:formatCode>
                <c:ptCount val="2"/>
                <c:pt idx="0">
                  <c:v>0.45</c:v>
                </c:pt>
                <c:pt idx="1">
                  <c:v>0.47</c:v>
                </c:pt>
              </c:numCache>
            </c:numRef>
          </c:val>
        </c:ser>
        <c:ser>
          <c:idx val="2"/>
          <c:order val="2"/>
          <c:tx>
            <c:strRef>
              <c:f>Sheet1!$D$1</c:f>
              <c:strCache>
                <c:ptCount val="1"/>
                <c:pt idx="0">
                  <c:v>Our 4 Features</c:v>
                </c:pt>
              </c:strCache>
            </c:strRef>
          </c:tx>
          <c:invertIfNegative val="0"/>
          <c:cat>
            <c:strRef>
              <c:f>Sheet1!$A$2:$A$3</c:f>
              <c:strCache>
                <c:ptCount val="2"/>
                <c:pt idx="0">
                  <c:v>Accuracy</c:v>
                </c:pt>
                <c:pt idx="1">
                  <c:v>QW Kappa</c:v>
                </c:pt>
              </c:strCache>
            </c:strRef>
          </c:cat>
          <c:val>
            <c:numRef>
              <c:f>Sheet1!$D$2:$D$3</c:f>
              <c:numCache>
                <c:formatCode>General</c:formatCode>
                <c:ptCount val="2"/>
                <c:pt idx="0">
                  <c:v>0.56999999999999995</c:v>
                </c:pt>
                <c:pt idx="1">
                  <c:v>0.62</c:v>
                </c:pt>
              </c:numCache>
            </c:numRef>
          </c:val>
        </c:ser>
        <c:dLbls>
          <c:showLegendKey val="0"/>
          <c:showVal val="0"/>
          <c:showCatName val="0"/>
          <c:showSerName val="0"/>
          <c:showPercent val="0"/>
          <c:showBubbleSize val="0"/>
        </c:dLbls>
        <c:gapWidth val="150"/>
        <c:axId val="450112920"/>
        <c:axId val="450110176"/>
      </c:barChart>
      <c:catAx>
        <c:axId val="450112920"/>
        <c:scaling>
          <c:orientation val="minMax"/>
        </c:scaling>
        <c:delete val="0"/>
        <c:axPos val="b"/>
        <c:numFmt formatCode="General" sourceLinked="1"/>
        <c:majorTickMark val="out"/>
        <c:minorTickMark val="none"/>
        <c:tickLblPos val="nextTo"/>
        <c:crossAx val="450110176"/>
        <c:crosses val="autoZero"/>
        <c:auto val="1"/>
        <c:lblAlgn val="ctr"/>
        <c:lblOffset val="100"/>
        <c:noMultiLvlLbl val="0"/>
      </c:catAx>
      <c:valAx>
        <c:axId val="450110176"/>
        <c:scaling>
          <c:orientation val="minMax"/>
        </c:scaling>
        <c:delete val="0"/>
        <c:axPos val="l"/>
        <c:majorGridlines/>
        <c:numFmt formatCode="General" sourceLinked="1"/>
        <c:majorTickMark val="out"/>
        <c:minorTickMark val="none"/>
        <c:tickLblPos val="nextTo"/>
        <c:crossAx val="450112920"/>
        <c:crosses val="autoZero"/>
        <c:crossBetween val="between"/>
      </c:valAx>
      <c:spPr>
        <a:noFill/>
        <a:ln w="25400">
          <a:noFill/>
        </a:ln>
      </c:spPr>
    </c:plotArea>
    <c:legend>
      <c:legendPos val="r"/>
      <c:layout>
        <c:manualLayout>
          <c:xMode val="edge"/>
          <c:yMode val="edge"/>
          <c:x val="0.70322093418878195"/>
          <c:y val="0.31863826549178598"/>
          <c:w val="0.28751980655195902"/>
          <c:h val="0.421650154895212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3F970A07-C0DE-4E79-8279-6B89C1E9FC05}" type="presOf" srcId="{52D26E34-E7C8-4BC5-83E4-0C08808D0D24}" destId="{7D218C7E-3CC2-43B7-A087-D46E1085748B}" srcOrd="0" destOrd="0" presId="urn:microsoft.com/office/officeart/2005/8/layout/cycle1"/>
    <dgm:cxn modelId="{69409140-67AE-4A11-A497-9088AEC168BD}" type="presOf" srcId="{8B984079-0872-4649-B8C4-225C6D4D2AB5}" destId="{8C3103E3-63B8-4C05-96AF-DD41AA18477E}" srcOrd="0" destOrd="0" presId="urn:microsoft.com/office/officeart/2005/8/layout/cycle1"/>
    <dgm:cxn modelId="{AAD76C7F-1A1A-4B14-95BC-91D7FBA3EC49}" type="presOf" srcId="{CEDF1CA6-E2C6-4A6F-A688-B6E430FFD5E5}" destId="{38863F51-0EFB-45EC-BE67-3CF78E8E6D97}" srcOrd="0" destOrd="0" presId="urn:microsoft.com/office/officeart/2005/8/layout/cycle1"/>
    <dgm:cxn modelId="{E3332D83-B0A8-490B-B525-62B99DB98EB4}" type="presOf" srcId="{5E967E14-1598-4B9C-88AA-095D11F6B1C1}" destId="{DD19B384-7C5D-434C-A852-C970471905FA}" srcOrd="0" destOrd="0" presId="urn:microsoft.com/office/officeart/2005/8/layout/cycle1"/>
    <dgm:cxn modelId="{30C7EBD1-D7F3-4365-9CF8-223307D0EC32}" type="presOf" srcId="{7645983C-F5BD-496C-BED5-7DD7A482B586}" destId="{C1FE4F7B-DDE8-4FE2-B64F-BC8E64A3B2F1}"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842D6D87-B7DB-43B4-B8F6-0502D13DAE65}" srcId="{52D26E34-E7C8-4BC5-83E4-0C08808D0D24}" destId="{5E967E14-1598-4B9C-88AA-095D11F6B1C1}" srcOrd="0" destOrd="0" parTransId="{070FC663-9149-4E7A-97F4-72B1B134E9EB}" sibTransId="{608E67A8-EFD9-4814-B161-C4FF6107C8E9}"/>
    <dgm:cxn modelId="{8C5D5B3B-6301-47A3-87CC-923B39A5E313}" type="presOf" srcId="{3103FAD5-8BA6-44E0-971A-71A1A9E15382}" destId="{E1AF9A7E-610F-4614-A67B-5DA2417DAAEB}"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62A7A914-EFF9-46BB-B8CB-52B6D0845BCF}" type="presOf" srcId="{608E67A8-EFD9-4814-B161-C4FF6107C8E9}" destId="{A23D4B4F-E72F-49FC-ABD6-D6D157A5B847}" srcOrd="0" destOrd="0" presId="urn:microsoft.com/office/officeart/2005/8/layout/cycle1"/>
    <dgm:cxn modelId="{A1C89553-84AC-4BC9-B638-FF07F6929CDB}" type="presParOf" srcId="{7D218C7E-3CC2-43B7-A087-D46E1085748B}" destId="{927EFB71-AF97-4E69-A6F9-31D04763B2F5}" srcOrd="0" destOrd="0" presId="urn:microsoft.com/office/officeart/2005/8/layout/cycle1"/>
    <dgm:cxn modelId="{713B583E-BFE6-417C-B2AB-DB3C1AB2001E}" type="presParOf" srcId="{7D218C7E-3CC2-43B7-A087-D46E1085748B}" destId="{DD19B384-7C5D-434C-A852-C970471905FA}" srcOrd="1" destOrd="0" presId="urn:microsoft.com/office/officeart/2005/8/layout/cycle1"/>
    <dgm:cxn modelId="{A9F2BA94-C7AA-4295-9BEC-7D6E9F2D35BE}" type="presParOf" srcId="{7D218C7E-3CC2-43B7-A087-D46E1085748B}" destId="{A23D4B4F-E72F-49FC-ABD6-D6D157A5B847}" srcOrd="2" destOrd="0" presId="urn:microsoft.com/office/officeart/2005/8/layout/cycle1"/>
    <dgm:cxn modelId="{7E4856B6-E558-4703-A319-194876C31A84}" type="presParOf" srcId="{7D218C7E-3CC2-43B7-A087-D46E1085748B}" destId="{29739474-DBAC-4BD9-83AA-EA3D819208DF}" srcOrd="3" destOrd="0" presId="urn:microsoft.com/office/officeart/2005/8/layout/cycle1"/>
    <dgm:cxn modelId="{7CBE0B03-0B56-48A7-92D8-FB01D5DAB6B6}" type="presParOf" srcId="{7D218C7E-3CC2-43B7-A087-D46E1085748B}" destId="{8C3103E3-63B8-4C05-96AF-DD41AA18477E}" srcOrd="4" destOrd="0" presId="urn:microsoft.com/office/officeart/2005/8/layout/cycle1"/>
    <dgm:cxn modelId="{F03F9473-EC2F-480C-826F-BFA80B2C5FCB}" type="presParOf" srcId="{7D218C7E-3CC2-43B7-A087-D46E1085748B}" destId="{C1FE4F7B-DDE8-4FE2-B64F-BC8E64A3B2F1}" srcOrd="5" destOrd="0" presId="urn:microsoft.com/office/officeart/2005/8/layout/cycle1"/>
    <dgm:cxn modelId="{550F8928-23C4-4612-940A-B29003D2126B}" type="presParOf" srcId="{7D218C7E-3CC2-43B7-A087-D46E1085748B}" destId="{5165E6EC-34C3-46C4-8E43-DF5E1D3D01BF}" srcOrd="6" destOrd="0" presId="urn:microsoft.com/office/officeart/2005/8/layout/cycle1"/>
    <dgm:cxn modelId="{23C8B7F0-19AB-42AC-B125-F645CB92873D}" type="presParOf" srcId="{7D218C7E-3CC2-43B7-A087-D46E1085748B}" destId="{E1AF9A7E-610F-4614-A67B-5DA2417DAAEB}" srcOrd="7" destOrd="0" presId="urn:microsoft.com/office/officeart/2005/8/layout/cycle1"/>
    <dgm:cxn modelId="{4FD3EDA2-DB44-4531-AEC6-0592DADF1354}"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021752" y="2897"/>
          <a:ext cx="5100402" cy="4864754"/>
        </a:xfrm>
        <a:prstGeom prst="circularArrow">
          <a:avLst>
            <a:gd name="adj1" fmla="val 8251"/>
            <a:gd name="adj2" fmla="val 576292"/>
            <a:gd name="adj3" fmla="val 2477557"/>
            <a:gd name="adj4" fmla="val 4670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373122" y="3402707"/>
          <a:ext cx="2458713"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373122" y="3402707"/>
        <a:ext cx="2458713" cy="2058292"/>
      </dsp:txXfrm>
    </dsp:sp>
    <dsp:sp modelId="{C1FE4F7B-DDE8-4FE2-B64F-BC8E64A3B2F1}">
      <dsp:nvSpPr>
        <dsp:cNvPr id="0" name=""/>
        <dsp:cNvSpPr/>
      </dsp:nvSpPr>
      <dsp:spPr>
        <a:xfrm>
          <a:off x="2021843" y="2798"/>
          <a:ext cx="5100402" cy="4864754"/>
        </a:xfrm>
        <a:prstGeom prst="circularArrow">
          <a:avLst>
            <a:gd name="adj1" fmla="val 8251"/>
            <a:gd name="adj2" fmla="val 576292"/>
            <a:gd name="adj3" fmla="val 10176832"/>
            <a:gd name="adj4" fmla="val 761302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NLP-Based Educational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C190A-4BE3-D341-95B7-1D2A70D2B5EC}" type="datetimeFigureOut">
              <a:rPr lang="en-US" smtClean="0"/>
              <a:pPr/>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56570-996D-C44C-8225-0B9A70613C1D}" type="slidenum">
              <a:rPr lang="en-US" smtClean="0"/>
              <a:pPr/>
              <a:t>‹#›</a:t>
            </a:fld>
            <a:endParaRPr lang="en-US"/>
          </a:p>
        </p:txBody>
      </p:sp>
    </p:spTree>
    <p:extLst>
      <p:ext uri="{BB962C8B-B14F-4D97-AF65-F5344CB8AC3E}">
        <p14:creationId xmlns:p14="http://schemas.microsoft.com/office/powerpoint/2010/main" val="428426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reviews is an important information resources for our everyday life.</a:t>
            </a:r>
          </a:p>
          <a:p>
            <a:endParaRPr lang="en-US" baseline="0" dirty="0" smtClean="0"/>
          </a:p>
          <a:p>
            <a:r>
              <a:rPr lang="en-US" sz="1200" kern="1200" dirty="0" smtClean="0">
                <a:solidFill>
                  <a:schemeClr val="tx1"/>
                </a:solidFill>
                <a:latin typeface="+mn-lt"/>
                <a:ea typeface="+mn-ea"/>
                <a:cs typeface="+mn-cs"/>
              </a:rPr>
              <a:t>Reviews play an important role in consumer purchase decisions,</a:t>
            </a:r>
            <a:r>
              <a:rPr lang="en-US" sz="1200" kern="1200" baseline="0" dirty="0" smtClean="0">
                <a:solidFill>
                  <a:schemeClr val="tx1"/>
                </a:solidFill>
                <a:latin typeface="+mn-lt"/>
                <a:ea typeface="+mn-ea"/>
                <a:cs typeface="+mn-cs"/>
              </a:rPr>
              <a:t> and thus has an economic impact on product sales</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Stats:</a:t>
            </a:r>
          </a:p>
          <a:p>
            <a:r>
              <a:rPr lang="en-US" sz="1200" b="1" kern="1200" dirty="0" smtClean="0">
                <a:solidFill>
                  <a:schemeClr val="tx1"/>
                </a:solidFill>
                <a:latin typeface="+mn-lt"/>
                <a:ea typeface="+mn-ea"/>
                <a:cs typeface="+mn-cs"/>
              </a:rPr>
              <a:t>-71% of consumers read online reviews. -55% of consumers trust a local business more after reading positive online reviews. -50% of consumers are more likely to use a local business having read positive reviews. -67% of consumers trust online reviews as much as personal recommendations.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1</a:t>
            </a:fld>
            <a:endParaRPr lang="en-US"/>
          </a:p>
        </p:txBody>
      </p:sp>
    </p:spTree>
    <p:extLst>
      <p:ext uri="{BB962C8B-B14F-4D97-AF65-F5344CB8AC3E}">
        <p14:creationId xmlns:p14="http://schemas.microsoft.com/office/powerpoint/2010/main" val="73000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551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23</a:t>
            </a:fld>
            <a:endParaRPr lang="en-US" dirty="0"/>
          </a:p>
        </p:txBody>
      </p:sp>
    </p:spTree>
    <p:extLst>
      <p:ext uri="{BB962C8B-B14F-4D97-AF65-F5344CB8AC3E}">
        <p14:creationId xmlns:p14="http://schemas.microsoft.com/office/powerpoint/2010/main" val="360252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24</a:t>
            </a:fld>
            <a:endParaRPr lang="en-US" dirty="0"/>
          </a:p>
        </p:txBody>
      </p:sp>
    </p:spTree>
    <p:extLst>
      <p:ext uri="{BB962C8B-B14F-4D97-AF65-F5344CB8AC3E}">
        <p14:creationId xmlns:p14="http://schemas.microsoft.com/office/powerpoint/2010/main" val="398633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25</a:t>
            </a:fld>
            <a:endParaRPr lang="en-US" dirty="0"/>
          </a:p>
        </p:txBody>
      </p:sp>
    </p:spTree>
    <p:extLst>
      <p:ext uri="{BB962C8B-B14F-4D97-AF65-F5344CB8AC3E}">
        <p14:creationId xmlns:p14="http://schemas.microsoft.com/office/powerpoint/2010/main" val="31321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26</a:t>
            </a:fld>
            <a:endParaRPr lang="en-US" dirty="0"/>
          </a:p>
        </p:txBody>
      </p:sp>
    </p:spTree>
    <p:extLst>
      <p:ext uri="{BB962C8B-B14F-4D97-AF65-F5344CB8AC3E}">
        <p14:creationId xmlns:p14="http://schemas.microsoft.com/office/powerpoint/2010/main" val="173835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27</a:t>
            </a:fld>
            <a:endParaRPr lang="en-US" dirty="0"/>
          </a:p>
        </p:txBody>
      </p:sp>
    </p:spTree>
    <p:extLst>
      <p:ext uri="{BB962C8B-B14F-4D97-AF65-F5344CB8AC3E}">
        <p14:creationId xmlns:p14="http://schemas.microsoft.com/office/powerpoint/2010/main" val="235489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28</a:t>
            </a:fld>
            <a:endParaRPr lang="en-US" dirty="0"/>
          </a:p>
        </p:txBody>
      </p:sp>
    </p:spTree>
    <p:extLst>
      <p:ext uri="{BB962C8B-B14F-4D97-AF65-F5344CB8AC3E}">
        <p14:creationId xmlns:p14="http://schemas.microsoft.com/office/powerpoint/2010/main" val="394743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29</a:t>
            </a:fld>
            <a:endParaRPr lang="en-US" dirty="0"/>
          </a:p>
        </p:txBody>
      </p:sp>
    </p:spTree>
    <p:extLst>
      <p:ext uri="{BB962C8B-B14F-4D97-AF65-F5344CB8AC3E}">
        <p14:creationId xmlns:p14="http://schemas.microsoft.com/office/powerpoint/2010/main" val="2549848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31</a:t>
            </a:fld>
            <a:endParaRPr lang="en-US" dirty="0"/>
          </a:p>
        </p:txBody>
      </p:sp>
    </p:spTree>
    <p:extLst>
      <p:ext uri="{BB962C8B-B14F-4D97-AF65-F5344CB8AC3E}">
        <p14:creationId xmlns:p14="http://schemas.microsoft.com/office/powerpoint/2010/main" val="1031418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32</a:t>
            </a:fld>
            <a:endParaRPr lang="en-US" dirty="0"/>
          </a:p>
        </p:txBody>
      </p:sp>
    </p:spTree>
    <p:extLst>
      <p:ext uri="{BB962C8B-B14F-4D97-AF65-F5344CB8AC3E}">
        <p14:creationId xmlns:p14="http://schemas.microsoft.com/office/powerpoint/2010/main" val="378475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72AC9762-55CB-496D-9C99-9B672F66F862}" type="slidenum">
              <a:rPr lang="en-US" sz="1200">
                <a:solidFill>
                  <a:schemeClr val="tx1"/>
                </a:solidFill>
                <a:latin typeface="Times New Roman" pitchFamily="84" charset="0"/>
              </a:rPr>
              <a:pPr eaLnBrk="1" hangingPunct="1"/>
              <a:t>2</a:t>
            </a:fld>
            <a:endParaRPr lang="en-US" sz="1200">
              <a:solidFill>
                <a:schemeClr val="tx1"/>
              </a:solidFill>
              <a:latin typeface="Times New Roman" pitchFamily="8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21426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33</a:t>
            </a:fld>
            <a:endParaRPr lang="en-US" dirty="0"/>
          </a:p>
        </p:txBody>
      </p:sp>
    </p:spTree>
    <p:extLst>
      <p:ext uri="{BB962C8B-B14F-4D97-AF65-F5344CB8AC3E}">
        <p14:creationId xmlns:p14="http://schemas.microsoft.com/office/powerpoint/2010/main" val="413878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52</a:t>
            </a:fld>
            <a:endParaRPr lang="en-US"/>
          </a:p>
        </p:txBody>
      </p:sp>
    </p:spTree>
    <p:extLst>
      <p:ext uri="{BB962C8B-B14F-4D97-AF65-F5344CB8AC3E}">
        <p14:creationId xmlns:p14="http://schemas.microsoft.com/office/powerpoint/2010/main" val="327399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53</a:t>
            </a:fld>
            <a:endParaRPr lang="en-US"/>
          </a:p>
        </p:txBody>
      </p:sp>
    </p:spTree>
    <p:extLst>
      <p:ext uri="{BB962C8B-B14F-4D97-AF65-F5344CB8AC3E}">
        <p14:creationId xmlns:p14="http://schemas.microsoft.com/office/powerpoint/2010/main" val="2228638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54</a:t>
            </a:fld>
            <a:endParaRPr lang="en-US"/>
          </a:p>
        </p:txBody>
      </p:sp>
    </p:spTree>
    <p:extLst>
      <p:ext uri="{BB962C8B-B14F-4D97-AF65-F5344CB8AC3E}">
        <p14:creationId xmlns:p14="http://schemas.microsoft.com/office/powerpoint/2010/main" val="314710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55</a:t>
            </a:fld>
            <a:endParaRPr lang="en-US"/>
          </a:p>
        </p:txBody>
      </p:sp>
    </p:spTree>
    <p:extLst>
      <p:ext uri="{BB962C8B-B14F-4D97-AF65-F5344CB8AC3E}">
        <p14:creationId xmlns:p14="http://schemas.microsoft.com/office/powerpoint/2010/main" val="392039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65</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92</a:t>
            </a:fld>
            <a:endParaRPr lang="en-US"/>
          </a:p>
        </p:txBody>
      </p:sp>
    </p:spTree>
    <p:extLst>
      <p:ext uri="{BB962C8B-B14F-4D97-AF65-F5344CB8AC3E}">
        <p14:creationId xmlns:p14="http://schemas.microsoft.com/office/powerpoint/2010/main" val="392491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BFF6D00F-DAC7-463B-901D-F5D4145D6EFB}" type="slidenum">
              <a:rPr lang="en-US" sz="1200">
                <a:solidFill>
                  <a:schemeClr val="tx1"/>
                </a:solidFill>
                <a:latin typeface="Times New Roman" pitchFamily="84" charset="0"/>
              </a:rPr>
              <a:pPr eaLnBrk="1" hangingPunct="1"/>
              <a:t>3</a:t>
            </a:fld>
            <a:endParaRPr lang="en-US" sz="1200">
              <a:solidFill>
                <a:schemeClr val="tx1"/>
              </a:solidFill>
              <a:latin typeface="Times New Roman" pitchFamily="84"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51837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56570-996D-C44C-8225-0B9A70613C1D}" type="slidenum">
              <a:rPr lang="en-US" smtClean="0"/>
              <a:pPr/>
              <a:t>9</a:t>
            </a:fld>
            <a:endParaRPr lang="en-US"/>
          </a:p>
        </p:txBody>
      </p:sp>
    </p:spTree>
    <p:extLst>
      <p:ext uri="{BB962C8B-B14F-4D97-AF65-F5344CB8AC3E}">
        <p14:creationId xmlns:p14="http://schemas.microsoft.com/office/powerpoint/2010/main" val="12646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10</a:t>
            </a:fld>
            <a:endParaRPr lang="en-US"/>
          </a:p>
        </p:txBody>
      </p:sp>
    </p:spTree>
    <p:extLst>
      <p:ext uri="{BB962C8B-B14F-4D97-AF65-F5344CB8AC3E}">
        <p14:creationId xmlns:p14="http://schemas.microsoft.com/office/powerpoint/2010/main" val="352626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12</a:t>
            </a:fld>
            <a:endParaRPr lang="en-US"/>
          </a:p>
        </p:txBody>
      </p:sp>
    </p:spTree>
    <p:extLst>
      <p:ext uri="{BB962C8B-B14F-4D97-AF65-F5344CB8AC3E}">
        <p14:creationId xmlns:p14="http://schemas.microsoft.com/office/powerpoint/2010/main" val="96639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14</a:t>
            </a:fld>
            <a:endParaRPr lang="en-US" dirty="0"/>
          </a:p>
        </p:txBody>
      </p:sp>
    </p:spTree>
    <p:extLst>
      <p:ext uri="{BB962C8B-B14F-4D97-AF65-F5344CB8AC3E}">
        <p14:creationId xmlns:p14="http://schemas.microsoft.com/office/powerpoint/2010/main" val="6205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slide 30 to 34 title is not right, C1:</a:t>
            </a:r>
            <a:r>
              <a:rPr lang="en-US" baseline="0" dirty="0" smtClean="0"/>
              <a:t> Example: </a:t>
            </a:r>
            <a:endParaRPr lang="en-US" dirty="0"/>
          </a:p>
          <a:p>
            <a:endParaRPr lang="en-US" dirty="0" smtClean="0"/>
          </a:p>
          <a:p>
            <a:r>
              <a:rPr lang="en-US" dirty="0" smtClean="0"/>
              <a:t>----- </a:t>
            </a:r>
            <a:r>
              <a:rPr lang="en-US" dirty="0"/>
              <a:t>Meeting Notes (15/11/24 15:10) -----</a:t>
            </a:r>
          </a:p>
          <a:p>
            <a:r>
              <a:rPr lang="en-US" dirty="0"/>
              <a:t>aligning the sentences, show the gaps</a:t>
            </a:r>
          </a:p>
          <a:p>
            <a:endParaRPr lang="en-US" dirty="0"/>
          </a:p>
          <a:p>
            <a:r>
              <a:rPr lang="en-US" dirty="0"/>
              <a:t>make it like a story</a:t>
            </a:r>
          </a:p>
        </p:txBody>
      </p:sp>
      <p:sp>
        <p:nvSpPr>
          <p:cNvPr id="4" name="Slide Number Placeholder 3"/>
          <p:cNvSpPr>
            <a:spLocks noGrp="1"/>
          </p:cNvSpPr>
          <p:nvPr>
            <p:ph type="sldNum" sz="quarter" idx="10"/>
          </p:nvPr>
        </p:nvSpPr>
        <p:spPr/>
        <p:txBody>
          <a:bodyPr/>
          <a:lstStyle/>
          <a:p>
            <a:fld id="{50444677-FAF8-684A-A41D-0CD26215E948}" type="slidenum">
              <a:rPr lang="en-US" smtClean="0"/>
              <a:t>15</a:t>
            </a:fld>
            <a:endParaRPr lang="en-US"/>
          </a:p>
        </p:txBody>
      </p:sp>
    </p:spTree>
    <p:extLst>
      <p:ext uri="{BB962C8B-B14F-4D97-AF65-F5344CB8AC3E}">
        <p14:creationId xmlns:p14="http://schemas.microsoft.com/office/powerpoint/2010/main" val="59311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17</a:t>
            </a:fld>
            <a:endParaRPr lang="en-US" dirty="0"/>
          </a:p>
        </p:txBody>
      </p:sp>
    </p:spTree>
    <p:extLst>
      <p:ext uri="{BB962C8B-B14F-4D97-AF65-F5344CB8AC3E}">
        <p14:creationId xmlns:p14="http://schemas.microsoft.com/office/powerpoint/2010/main" val="334132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2869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3409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384062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335491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19081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27467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972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59890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59406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4154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68274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BC2BB-E004-474C-ACDB-126DFE89B9E3}" type="datetimeFigureOut">
              <a:rPr lang="en-US" smtClean="0"/>
              <a:pPr/>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777A6-012C-354A-BDAC-E967D3687057}" type="slidenum">
              <a:rPr lang="en-US" smtClean="0"/>
              <a:pPr/>
              <a:t>‹#›</a:t>
            </a:fld>
            <a:endParaRPr lang="en-US"/>
          </a:p>
        </p:txBody>
      </p:sp>
    </p:spTree>
    <p:extLst>
      <p:ext uri="{BB962C8B-B14F-4D97-AF65-F5344CB8AC3E}">
        <p14:creationId xmlns:p14="http://schemas.microsoft.com/office/powerpoint/2010/main" val="28824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essayforum.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cs.pitt.edu/~litman"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58827"/>
          </a:xfrm>
        </p:spPr>
        <p:txBody>
          <a:bodyPr>
            <a:noAutofit/>
          </a:bodyPr>
          <a:lstStyle/>
          <a:p>
            <a:r>
              <a:rPr lang="en-US" sz="4000" b="1" dirty="0" smtClean="0"/>
              <a:t>Natural Language Processing for </a:t>
            </a:r>
            <a:br>
              <a:rPr lang="en-US" sz="4000" b="1" dirty="0" smtClean="0"/>
            </a:br>
            <a:r>
              <a:rPr lang="en-US" sz="4000" b="1" dirty="0" smtClean="0"/>
              <a:t>Enhancing Teaching and Learning at </a:t>
            </a:r>
            <a:r>
              <a:rPr lang="en-US" sz="4000" b="1" dirty="0" smtClean="0"/>
              <a:t>Scale</a:t>
            </a:r>
            <a:endParaRPr lang="en-US" sz="3600" b="1" dirty="0"/>
          </a:p>
        </p:txBody>
      </p:sp>
      <p:sp>
        <p:nvSpPr>
          <p:cNvPr id="3" name="Subtitle 2"/>
          <p:cNvSpPr>
            <a:spLocks noGrp="1"/>
          </p:cNvSpPr>
          <p:nvPr>
            <p:ph type="subTitle" idx="1"/>
          </p:nvPr>
        </p:nvSpPr>
        <p:spPr>
          <a:xfrm>
            <a:off x="0" y="2001520"/>
            <a:ext cx="9144000" cy="3867270"/>
          </a:xfrm>
        </p:spPr>
        <p:txBody>
          <a:bodyPr>
            <a:normAutofit/>
          </a:bodyPr>
          <a:lstStyle/>
          <a:p>
            <a:r>
              <a:rPr lang="en-US" sz="3000" i="1" dirty="0" smtClean="0">
                <a:solidFill>
                  <a:schemeClr val="tx1"/>
                </a:solidFill>
              </a:rPr>
              <a:t>Diane </a:t>
            </a:r>
            <a:r>
              <a:rPr lang="en-US" sz="3000" i="1" dirty="0" err="1" smtClean="0">
                <a:solidFill>
                  <a:schemeClr val="tx1"/>
                </a:solidFill>
              </a:rPr>
              <a:t>Litman</a:t>
            </a:r>
            <a:endParaRPr lang="en-US" sz="3000" i="1"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a:t>
            </a:r>
            <a:r>
              <a:rPr lang="en-GB" sz="2400" dirty="0">
                <a:solidFill>
                  <a:schemeClr val="tx1"/>
                </a:solidFill>
              </a:rPr>
              <a:t>, </a:t>
            </a:r>
            <a:r>
              <a:rPr lang="en-GB" sz="2400" dirty="0" smtClean="0">
                <a:solidFill>
                  <a:schemeClr val="tx1"/>
                </a:solidFill>
              </a:rPr>
              <a:t>Computer Science </a:t>
            </a:r>
            <a:r>
              <a:rPr lang="en-GB" sz="2400" dirty="0">
                <a:solidFill>
                  <a:schemeClr val="tx1"/>
                </a:solidFill>
              </a:rPr>
              <a:t>Department </a:t>
            </a: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Co-Director</a:t>
            </a:r>
            <a:r>
              <a:rPr lang="en-GB" sz="2400" dirty="0">
                <a:solidFill>
                  <a:schemeClr val="tx1"/>
                </a:solidFill>
              </a:rPr>
              <a:t>, Intelligent Systems </a:t>
            </a:r>
            <a:r>
              <a:rPr lang="en-GB" sz="2400" dirty="0" smtClean="0">
                <a:solidFill>
                  <a:schemeClr val="tx1"/>
                </a:solidFill>
              </a:rPr>
              <a:t>Program</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Senior Scientist, Learning Research &amp; Development </a:t>
            </a:r>
            <a:r>
              <a:rPr lang="en-GB" sz="2400" dirty="0" err="1" smtClean="0">
                <a:solidFill>
                  <a:schemeClr val="tx1"/>
                </a:solidFill>
              </a:rPr>
              <a:t>Center</a:t>
            </a:r>
            <a:r>
              <a:rPr lang="en-GB" sz="2400" dirty="0" smtClean="0">
                <a:solidFill>
                  <a:schemeClr val="tx1"/>
                </a:solidFill>
              </a:rPr>
              <a:t> </a:t>
            </a:r>
          </a:p>
          <a:p>
            <a:endParaRPr lang="en-US" sz="2200" dirty="0" smtClean="0">
              <a:solidFill>
                <a:schemeClr val="tx1"/>
              </a:solidFill>
            </a:endParaRPr>
          </a:p>
          <a:p>
            <a:r>
              <a:rPr lang="en-US" sz="2200" dirty="0" smtClean="0">
                <a:solidFill>
                  <a:schemeClr val="tx1"/>
                </a:solidFill>
              </a:rPr>
              <a:t>University of Pittsburgh</a:t>
            </a:r>
          </a:p>
          <a:p>
            <a:r>
              <a:rPr lang="en-US" sz="2200" dirty="0" smtClean="0">
                <a:solidFill>
                  <a:schemeClr val="tx1"/>
                </a:solidFill>
              </a:rPr>
              <a:t>Pittsburgh, PA USA</a:t>
            </a:r>
          </a:p>
          <a:p>
            <a:endParaRPr lang="en-US" sz="2200" dirty="0" smtClean="0">
              <a:solidFill>
                <a:schemeClr val="tx1"/>
              </a:solidFill>
            </a:endParaRPr>
          </a:p>
          <a:p>
            <a:endParaRPr lang="en-US" sz="2200" dirty="0" smtClean="0">
              <a:solidFill>
                <a:schemeClr val="tx1"/>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1</a:t>
            </a:fld>
            <a:endParaRPr lang="en-US"/>
          </a:p>
        </p:txBody>
      </p:sp>
      <p:pic>
        <p:nvPicPr>
          <p:cNvPr id="54273" name="Picture 1"/>
          <p:cNvPicPr>
            <a:picLocks noChangeAspect="1" noChangeArrowheads="1"/>
          </p:cNvPicPr>
          <p:nvPr/>
        </p:nvPicPr>
        <p:blipFill>
          <a:blip r:embed="rId3"/>
          <a:srcRect/>
          <a:stretch>
            <a:fillRect/>
          </a:stretch>
        </p:blipFill>
        <p:spPr bwMode="auto">
          <a:xfrm>
            <a:off x="2890684" y="6026752"/>
            <a:ext cx="835742" cy="831249"/>
          </a:xfrm>
          <a:prstGeom prst="rect">
            <a:avLst/>
          </a:prstGeom>
          <a:noFill/>
          <a:ln w="9525">
            <a:noFill/>
            <a:miter lim="800000"/>
            <a:headEnd/>
            <a:tailEnd/>
          </a:ln>
        </p:spPr>
      </p:pic>
      <p:pic>
        <p:nvPicPr>
          <p:cNvPr id="54274" name="Picture 2"/>
          <p:cNvPicPr>
            <a:picLocks noChangeAspect="1" noChangeArrowheads="1"/>
          </p:cNvPicPr>
          <p:nvPr/>
        </p:nvPicPr>
        <p:blipFill>
          <a:blip r:embed="rId4"/>
          <a:srcRect/>
          <a:stretch>
            <a:fillRect/>
          </a:stretch>
        </p:blipFill>
        <p:spPr bwMode="auto">
          <a:xfrm>
            <a:off x="5624052" y="6026752"/>
            <a:ext cx="1081055" cy="831249"/>
          </a:xfrm>
          <a:prstGeom prst="rect">
            <a:avLst/>
          </a:prstGeom>
          <a:noFill/>
          <a:ln w="9525">
            <a:noFill/>
            <a:miter lim="800000"/>
            <a:headEnd/>
            <a:tailEnd/>
          </a:ln>
        </p:spPr>
      </p:pic>
      <p:pic>
        <p:nvPicPr>
          <p:cNvPr id="54275" name="Picture 3"/>
          <p:cNvPicPr>
            <a:picLocks noChangeAspect="1" noChangeArrowheads="1"/>
          </p:cNvPicPr>
          <p:nvPr/>
        </p:nvPicPr>
        <p:blipFill>
          <a:blip r:embed="rId5"/>
          <a:srcRect/>
          <a:stretch>
            <a:fillRect/>
          </a:stretch>
        </p:blipFill>
        <p:spPr bwMode="auto">
          <a:xfrm>
            <a:off x="4306037" y="6026751"/>
            <a:ext cx="831250" cy="831250"/>
          </a:xfrm>
          <a:prstGeom prst="rect">
            <a:avLst/>
          </a:prstGeom>
          <a:noFill/>
          <a:ln w="9525">
            <a:noFill/>
            <a:miter lim="800000"/>
            <a:headEnd/>
            <a:tailEnd/>
          </a:ln>
        </p:spPr>
      </p:pic>
    </p:spTree>
    <p:extLst>
      <p:ext uri="{BB962C8B-B14F-4D97-AF65-F5344CB8AC3E}">
        <p14:creationId xmlns:p14="http://schemas.microsoft.com/office/powerpoint/2010/main" val="1192734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fontScale="90000"/>
          </a:bodyPr>
          <a:lstStyle/>
          <a:p>
            <a:r>
              <a:rPr lang="en-US" dirty="0" smtClean="0"/>
              <a:t>NLP for Education Research Lifecycle</a:t>
            </a:r>
            <a:endParaRPr lang="en-US" dirty="0"/>
          </a:p>
        </p:txBody>
      </p:sp>
      <p:graphicFrame>
        <p:nvGraphicFramePr>
          <p:cNvPr id="7" name="Diagram 6"/>
          <p:cNvGraphicFramePr/>
          <p:nvPr>
            <p:extLst>
              <p:ext uri="{D42A27DB-BD31-4B8C-83A1-F6EECF244321}">
                <p14:modId xmlns:p14="http://schemas.microsoft.com/office/powerpoint/2010/main" val="1056396872"/>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val="40218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Example Research </a:t>
            </a:r>
            <a:r>
              <a:rPr lang="en-US" dirty="0" smtClean="0"/>
              <a:t>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writing</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1661059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317673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3600" dirty="0" smtClean="0"/>
              <a:t>Mining a Grade School Essay for </a:t>
            </a:r>
            <a:r>
              <a:rPr lang="en-US" sz="3600" i="1" dirty="0" smtClean="0"/>
              <a:t>Evidence</a:t>
            </a:r>
            <a:endParaRPr lang="en-US" sz="36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227777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843630" cy="2514581"/>
          </a:xfrm>
        </p:spPr>
        <p:txBody>
          <a:bodyPr>
            <a:noAutofit/>
          </a:bodyPr>
          <a:lstStyle/>
          <a:p>
            <a:r>
              <a:rPr lang="en-US" sz="2800" dirty="0" smtClean="0"/>
              <a:t>Mining a College Essay  for </a:t>
            </a:r>
            <a:r>
              <a:rPr lang="en-US" sz="2800" i="1" dirty="0" smtClean="0"/>
              <a:t>Argument Diagram Ontology</a:t>
            </a:r>
            <a:br>
              <a:rPr lang="en-US" sz="2800" i="1" dirty="0" smtClean="0"/>
            </a:br>
            <a:r>
              <a:rPr lang="en-US" sz="2000" dirty="0" smtClean="0"/>
              <a:t>(i.e., node and arc types)</a:t>
            </a: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7368" y="0"/>
            <a:ext cx="6576234" cy="6868496"/>
          </a:xfrm>
        </p:spPr>
      </p:pic>
      <p:sp>
        <p:nvSpPr>
          <p:cNvPr id="10" name="TextBox 9"/>
          <p:cNvSpPr txBox="1"/>
          <p:nvPr/>
        </p:nvSpPr>
        <p:spPr>
          <a:xfrm>
            <a:off x="471792" y="2609634"/>
            <a:ext cx="1813317" cy="2585323"/>
          </a:xfrm>
          <a:prstGeom prst="rect">
            <a:avLst/>
          </a:prstGeom>
          <a:noFill/>
        </p:spPr>
        <p:txBody>
          <a:bodyPr wrap="none" rtlCol="0">
            <a:spAutoFit/>
          </a:bodyPr>
          <a:lstStyle/>
          <a:p>
            <a:pPr marL="285750" indent="-285750">
              <a:buFont typeface="Arial"/>
              <a:buChar char="•"/>
            </a:pPr>
            <a:r>
              <a:rPr lang="en-US" b="1" dirty="0" smtClean="0">
                <a:solidFill>
                  <a:srgbClr val="008000"/>
                </a:solidFill>
              </a:rPr>
              <a:t>Current Study </a:t>
            </a:r>
            <a:endParaRPr lang="en-US" b="1" dirty="0" smtClean="0"/>
          </a:p>
          <a:p>
            <a:pPr marL="285750" indent="-285750">
              <a:buFont typeface="Arial"/>
              <a:buChar char="•"/>
            </a:pPr>
            <a:r>
              <a:rPr lang="en-US" b="1" dirty="0" smtClean="0">
                <a:solidFill>
                  <a:schemeClr val="accent5">
                    <a:lumMod val="60000"/>
                    <a:lumOff val="40000"/>
                  </a:schemeClr>
                </a:solidFill>
              </a:rPr>
              <a:t>Claim     </a:t>
            </a:r>
            <a:r>
              <a:rPr lang="en-US" b="1" dirty="0" smtClean="0"/>
              <a:t>           </a:t>
            </a:r>
          </a:p>
          <a:p>
            <a:pPr marL="285750" indent="-285750">
              <a:buFont typeface="Arial"/>
              <a:buChar char="•"/>
            </a:pPr>
            <a:r>
              <a:rPr lang="en-US" b="1" dirty="0" smtClean="0">
                <a:solidFill>
                  <a:schemeClr val="accent6"/>
                </a:solidFill>
              </a:rPr>
              <a:t>Citation </a:t>
            </a:r>
            <a:r>
              <a:rPr lang="en-US" b="1" dirty="0" smtClean="0"/>
              <a:t>           </a:t>
            </a:r>
          </a:p>
          <a:p>
            <a:pPr marL="285750" indent="-285750">
              <a:buFont typeface="Arial"/>
              <a:buChar char="•"/>
            </a:pPr>
            <a:r>
              <a:rPr lang="en-US" b="1" dirty="0" smtClean="0">
                <a:solidFill>
                  <a:srgbClr val="0000FF"/>
                </a:solidFill>
              </a:rPr>
              <a:t>Hypothesis</a:t>
            </a:r>
            <a:r>
              <a:rPr lang="en-US" b="1" dirty="0" smtClean="0"/>
              <a:t>      </a:t>
            </a:r>
          </a:p>
          <a:p>
            <a:pPr marL="285750" indent="-285750">
              <a:buFont typeface="Arial"/>
              <a:buChar char="•"/>
            </a:pPr>
            <a:r>
              <a:rPr lang="en-US" b="1" dirty="0" smtClean="0">
                <a:solidFill>
                  <a:srgbClr val="008000"/>
                </a:solidFill>
              </a:rPr>
              <a:t>Supports          </a:t>
            </a:r>
            <a:endParaRPr lang="en-US" b="1" dirty="0" smtClean="0"/>
          </a:p>
          <a:p>
            <a:pPr marL="285750" indent="-285750">
              <a:buFont typeface="Arial"/>
              <a:buChar char="•"/>
            </a:pPr>
            <a:r>
              <a:rPr lang="en-US" b="1" dirty="0" smtClean="0">
                <a:solidFill>
                  <a:srgbClr val="C03C4F"/>
                </a:solidFill>
              </a:rPr>
              <a:t>Opposes</a:t>
            </a:r>
            <a:r>
              <a:rPr lang="en-US" b="1" dirty="0">
                <a:solidFill>
                  <a:srgbClr val="C03C4F"/>
                </a:solidFill>
              </a:rPr>
              <a:t> </a:t>
            </a:r>
            <a:r>
              <a:rPr lang="en-US" b="1" dirty="0" smtClean="0">
                <a:solidFill>
                  <a:srgbClr val="C03C4F"/>
                </a:solidFill>
              </a:rPr>
              <a:t> </a:t>
            </a:r>
            <a:r>
              <a:rPr lang="en-US" dirty="0" smtClean="0">
                <a:solidFill>
                  <a:srgbClr val="FF6600"/>
                </a:solidFill>
              </a:rPr>
              <a:t> </a:t>
            </a:r>
          </a:p>
          <a:p>
            <a:pPr marL="285750" indent="-285750">
              <a:buFont typeface="Arial"/>
              <a:buChar char="•"/>
            </a:pPr>
            <a:endParaRPr lang="en-US" dirty="0">
              <a:solidFill>
                <a:srgbClr val="FF6600"/>
              </a:solidFill>
            </a:endParaRPr>
          </a:p>
          <a:p>
            <a:pPr marL="285750" indent="-285750">
              <a:buFont typeface="Arial"/>
              <a:buChar char="•"/>
            </a:pPr>
            <a:r>
              <a:rPr lang="en-US" dirty="0" smtClean="0"/>
              <a:t>None        </a:t>
            </a:r>
          </a:p>
          <a:p>
            <a:endParaRPr lang="en-US" dirty="0"/>
          </a:p>
        </p:txBody>
      </p:sp>
      <p:sp>
        <p:nvSpPr>
          <p:cNvPr id="3" name="Slide Number Placeholder 2"/>
          <p:cNvSpPr>
            <a:spLocks noGrp="1"/>
          </p:cNvSpPr>
          <p:nvPr>
            <p:ph type="sldNum" sz="quarter" idx="12"/>
          </p:nvPr>
        </p:nvSpPr>
        <p:spPr/>
        <p:txBody>
          <a:bodyPr/>
          <a:lstStyle/>
          <a:p>
            <a:fld id="{AFEA5634-FFC7-487C-A394-545C55E5700E}" type="slidenum">
              <a:rPr lang="en-US" smtClean="0"/>
              <a:pPr/>
              <a:t>14</a:t>
            </a:fld>
            <a:endParaRPr lang="en-US" dirty="0"/>
          </a:p>
        </p:txBody>
      </p:sp>
    </p:spTree>
    <p:extLst>
      <p:ext uri="{BB962C8B-B14F-4D97-AF65-F5344CB8AC3E}">
        <p14:creationId xmlns:p14="http://schemas.microsoft.com/office/powerpoint/2010/main" val="201384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Mining Drafts of a High School Essay for </a:t>
            </a:r>
            <a:br>
              <a:rPr lang="en-US" sz="3600" dirty="0" smtClean="0"/>
            </a:br>
            <a:r>
              <a:rPr lang="en-US" sz="3600" i="1" dirty="0" smtClean="0"/>
              <a:t>Argument-Oriented Revisions</a:t>
            </a:r>
            <a:endParaRPr lang="en-US" sz="3600" i="1" dirty="0"/>
          </a:p>
        </p:txBody>
      </p:sp>
      <p:sp>
        <p:nvSpPr>
          <p:cNvPr id="3" name="Content Placeholder 2"/>
          <p:cNvSpPr>
            <a:spLocks noGrp="1"/>
          </p:cNvSpPr>
          <p:nvPr>
            <p:ph idx="1"/>
          </p:nvPr>
        </p:nvSpPr>
        <p:spPr>
          <a:xfrm>
            <a:off x="5591141" y="2046077"/>
            <a:ext cx="1975789" cy="4140000"/>
          </a:xfrm>
        </p:spPr>
        <p:txBody>
          <a:bodyPr>
            <a:normAutofit/>
          </a:bodyPr>
          <a:lstStyle/>
          <a:p>
            <a:pPr marL="0" indent="0">
              <a:buNone/>
            </a:pPr>
            <a:r>
              <a:rPr lang="en-US" sz="2000" b="1" i="1" dirty="0" smtClean="0"/>
              <a:t>Draft 2:</a:t>
            </a:r>
          </a:p>
          <a:p>
            <a:pPr marL="0" indent="0">
              <a:buNone/>
            </a:pPr>
            <a:endParaRPr lang="en-US" sz="2000" dirty="0"/>
          </a:p>
          <a:p>
            <a:pPr marL="0" indent="0">
              <a:buNone/>
            </a:pPr>
            <a:r>
              <a:rPr lang="en-US" sz="2000" dirty="0" smtClean="0"/>
              <a:t>The first circle Limbo is where the unbaptized go.</a:t>
            </a:r>
          </a:p>
          <a:p>
            <a:pPr marL="0" indent="0">
              <a:buNone/>
            </a:pPr>
            <a:endParaRPr lang="en-US" sz="2000" dirty="0">
              <a:solidFill>
                <a:srgbClr val="00B0F0"/>
              </a:solidFill>
            </a:endParaRPr>
          </a:p>
          <a:p>
            <a:pPr marL="0" indent="0">
              <a:buNone/>
            </a:pPr>
            <a:endParaRPr lang="en-US" sz="2000" dirty="0" smtClean="0">
              <a:solidFill>
                <a:srgbClr val="00B0F0"/>
              </a:solidFill>
            </a:endParaRPr>
          </a:p>
          <a:p>
            <a:pPr marL="0" indent="0">
              <a:buNone/>
            </a:pPr>
            <a:r>
              <a:rPr lang="en-US" sz="2000" dirty="0" smtClean="0">
                <a:solidFill>
                  <a:srgbClr val="00B0F0"/>
                </a:solidFill>
              </a:rPr>
              <a:t>They are not punished because they did not know Christ. </a:t>
            </a:r>
            <a:endParaRPr lang="en-US" sz="2000" dirty="0">
              <a:solidFill>
                <a:srgbClr val="00B0F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TextBox 4"/>
          <p:cNvSpPr txBox="1"/>
          <p:nvPr/>
        </p:nvSpPr>
        <p:spPr>
          <a:xfrm>
            <a:off x="914400" y="2043271"/>
            <a:ext cx="2869059" cy="4678204"/>
          </a:xfrm>
          <a:prstGeom prst="rect">
            <a:avLst/>
          </a:prstGeom>
          <a:noFill/>
        </p:spPr>
        <p:txBody>
          <a:bodyPr wrap="square" rtlCol="0">
            <a:spAutoFit/>
          </a:bodyPr>
          <a:lstStyle/>
          <a:p>
            <a:pPr lvl="1"/>
            <a:r>
              <a:rPr lang="en-US" sz="2000" b="1" i="1" dirty="0"/>
              <a:t>Draft 1</a:t>
            </a:r>
            <a:r>
              <a:rPr lang="en-US" sz="2000" b="1" i="1" dirty="0" smtClean="0"/>
              <a:t>:</a:t>
            </a:r>
          </a:p>
          <a:p>
            <a:pPr lvl="1"/>
            <a:endParaRPr lang="en-US" sz="2000" dirty="0"/>
          </a:p>
          <a:p>
            <a:pPr lvl="1"/>
            <a:r>
              <a:rPr lang="en-US" sz="2000" dirty="0"/>
              <a:t>In the first circle Limbo where the unbaptized </a:t>
            </a:r>
            <a:r>
              <a:rPr lang="en-US" sz="2000" dirty="0">
                <a:solidFill>
                  <a:srgbClr val="FF0000"/>
                </a:solidFill>
              </a:rPr>
              <a:t>and those before Christ dwell, live in complete darkness</a:t>
            </a:r>
            <a:r>
              <a:rPr lang="en-US" sz="2000" dirty="0"/>
              <a:t>.</a:t>
            </a:r>
          </a:p>
          <a:p>
            <a:pPr lvl="1"/>
            <a:endParaRPr lang="en-US" sz="2000" dirty="0"/>
          </a:p>
          <a:p>
            <a:pPr lvl="1"/>
            <a:r>
              <a:rPr lang="en-US" sz="2000" dirty="0" smtClean="0">
                <a:solidFill>
                  <a:srgbClr val="00B0F0"/>
                </a:solidFill>
              </a:rPr>
              <a:t>There </a:t>
            </a:r>
            <a:r>
              <a:rPr lang="en-US" sz="2000" dirty="0">
                <a:solidFill>
                  <a:srgbClr val="00B0F0"/>
                </a:solidFill>
              </a:rPr>
              <a:t>is no other punishment since in life they never experienced the radiance of Christ.</a:t>
            </a:r>
          </a:p>
          <a:p>
            <a:endParaRPr lang="en-US" dirty="0"/>
          </a:p>
        </p:txBody>
      </p:sp>
    </p:spTree>
    <p:extLst>
      <p:ext uri="{BB962C8B-B14F-4D97-AF65-F5344CB8AC3E}">
        <p14:creationId xmlns:p14="http://schemas.microsoft.com/office/powerpoint/2010/main" val="34744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7"/>
            <a:ext cx="8875218" cy="910974"/>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1938992"/>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a:p>
            <a:pPr marL="914400" lvl="1" indent="-457200">
              <a:buFont typeface="Arial"/>
              <a:buChar char="•"/>
            </a:pPr>
            <a:r>
              <a:rPr lang="en-US" sz="2400" dirty="0" smtClean="0"/>
              <a:t>Mostly non-structural (e.g., </a:t>
            </a:r>
            <a:r>
              <a:rPr lang="en-US" sz="2400" i="1" dirty="0" smtClean="0"/>
              <a:t>no relations, no argument schema</a:t>
            </a:r>
            <a:r>
              <a:rPr lang="en-US" sz="2400" dirty="0" smtClean="0"/>
              <a:t>)</a:t>
            </a:r>
          </a:p>
          <a:p>
            <a:pPr marL="914400" lvl="1" indent="-457200">
              <a:buFont typeface="Arial"/>
              <a:buChar char="•"/>
            </a:pPr>
            <a:r>
              <a:rPr lang="en-US" sz="2400" dirty="0" smtClean="0"/>
              <a:t>Often application-dependent roles (e.g., </a:t>
            </a:r>
            <a:r>
              <a:rPr lang="en-US" sz="2400" i="1" dirty="0" smtClean="0"/>
              <a:t>no</a:t>
            </a:r>
            <a:r>
              <a:rPr lang="en-US" sz="2400" dirty="0" smtClean="0"/>
              <a:t> </a:t>
            </a:r>
            <a:r>
              <a:rPr lang="en-US" sz="2400" i="1" dirty="0" smtClean="0"/>
              <a:t>premises</a:t>
            </a:r>
            <a:r>
              <a:rPr lang="en-US" sz="2400" dirty="0" smtClean="0"/>
              <a:t>)</a:t>
            </a:r>
          </a:p>
          <a:p>
            <a:pPr marL="914400" lvl="1" indent="-457200">
              <a:buFont typeface="Arial"/>
              <a:buChar char="•"/>
            </a:pPr>
            <a:r>
              <a:rPr lang="en-US" sz="2400" dirty="0" smtClean="0"/>
              <a:t>But, </a:t>
            </a:r>
            <a:r>
              <a:rPr lang="en-US" sz="2400" i="1" dirty="0" smtClean="0"/>
              <a:t>real data</a:t>
            </a:r>
            <a:r>
              <a:rPr lang="en-US" sz="2400" dirty="0" smtClean="0"/>
              <a:t>!!</a:t>
            </a:r>
            <a:endParaRPr lang="en-US" sz="2400" dirty="0"/>
          </a:p>
        </p:txBody>
      </p:sp>
      <p:cxnSp>
        <p:nvCxnSpPr>
          <p:cNvPr id="8" name="Straight Arrow Connector 7"/>
          <p:cNvCxnSpPr/>
          <p:nvPr/>
        </p:nvCxnSpPr>
        <p:spPr>
          <a:xfrm flipV="1">
            <a:off x="1705038" y="2860342"/>
            <a:ext cx="1833739" cy="1266804"/>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6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098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4151165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Excerpt from the Scoring Rubric</a:t>
            </a:r>
            <a:endParaRPr lang="en-US" dirty="0"/>
          </a:p>
        </p:txBody>
      </p:sp>
      <p:pic>
        <p:nvPicPr>
          <p:cNvPr id="338949" name="Picture 5"/>
          <p:cNvPicPr>
            <a:picLocks noChangeAspect="1" noChangeArrowheads="1"/>
          </p:cNvPicPr>
          <p:nvPr/>
        </p:nvPicPr>
        <p:blipFill>
          <a:blip r:embed="rId2" cstate="print"/>
          <a:srcRect/>
          <a:stretch>
            <a:fillRect/>
          </a:stretch>
        </p:blipFill>
        <p:spPr bwMode="auto">
          <a:xfrm>
            <a:off x="228600" y="2438400"/>
            <a:ext cx="8677275" cy="2965986"/>
          </a:xfrm>
          <a:prstGeom prst="rect">
            <a:avLst/>
          </a:prstGeom>
          <a:noFill/>
          <a:ln w="9525">
            <a:noFill/>
            <a:miter lim="800000"/>
            <a:headEnd/>
            <a:tailEnd/>
          </a:ln>
        </p:spPr>
      </p:pic>
      <p:sp>
        <p:nvSpPr>
          <p:cNvPr id="2" name="Rectangle 1"/>
          <p:cNvSpPr/>
          <p:nvPr/>
        </p:nvSpPr>
        <p:spPr>
          <a:xfrm>
            <a:off x="2133600" y="2438400"/>
            <a:ext cx="1676400" cy="296598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94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fld id="{EF7854D7-E723-4BFE-B61C-A7D0AAEDC7DE}" type="slidenum">
              <a:rPr lang="en-US" sz="1400">
                <a:solidFill>
                  <a:schemeClr val="tx2"/>
                </a:solidFill>
                <a:latin typeface="Arial" charset="0"/>
              </a:rPr>
              <a:pPr/>
              <a:t>2</a:t>
            </a:fld>
            <a:endParaRPr lang="en-US" sz="1400">
              <a:solidFill>
                <a:schemeClr val="tx2"/>
              </a:solidFill>
              <a:latin typeface="Arial" charset="0"/>
            </a:endParaRPr>
          </a:p>
        </p:txBody>
      </p:sp>
      <p:sp>
        <p:nvSpPr>
          <p:cNvPr id="4101" name="Rectangle 2"/>
          <p:cNvSpPr>
            <a:spLocks noGrp="1" noChangeArrowheads="1"/>
          </p:cNvSpPr>
          <p:nvPr>
            <p:ph type="title"/>
          </p:nvPr>
        </p:nvSpPr>
        <p:spPr>
          <a:xfrm>
            <a:off x="228600" y="971550"/>
            <a:ext cx="8915400" cy="800100"/>
          </a:xfrm>
        </p:spPr>
        <p:txBody>
          <a:bodyPr>
            <a:normAutofit/>
          </a:bodyPr>
          <a:lstStyle/>
          <a:p>
            <a:pPr eaLnBrk="1" hangingPunct="1"/>
            <a:r>
              <a:rPr lang="en-US" dirty="0" smtClean="0"/>
              <a:t>Natural Language Processing (NLP)</a:t>
            </a:r>
            <a:endParaRPr lang="en-US" dirty="0" smtClean="0">
              <a:solidFill>
                <a:schemeClr val="tx1"/>
              </a:solidFill>
            </a:endParaRPr>
          </a:p>
        </p:txBody>
      </p:sp>
      <p:sp>
        <p:nvSpPr>
          <p:cNvPr id="280579" name="Rectangle 3"/>
          <p:cNvSpPr>
            <a:spLocks noGrp="1" noChangeArrowheads="1"/>
          </p:cNvSpPr>
          <p:nvPr>
            <p:ph type="body" idx="1"/>
          </p:nvPr>
        </p:nvSpPr>
        <p:spPr>
          <a:xfrm>
            <a:off x="76200" y="2209801"/>
            <a:ext cx="8915400" cy="3549253"/>
          </a:xfrm>
        </p:spPr>
        <p:txBody>
          <a:bodyPr>
            <a:normAutofit/>
          </a:bodyPr>
          <a:lstStyle/>
          <a:p>
            <a:pPr eaLnBrk="1" hangingPunct="1"/>
            <a:r>
              <a:rPr lang="en-US" dirty="0"/>
              <a:t>G</a:t>
            </a:r>
            <a:r>
              <a:rPr lang="en-US" dirty="0" smtClean="0"/>
              <a:t>etting computers to perform useful and interesting tasks involving </a:t>
            </a:r>
            <a:r>
              <a:rPr lang="en-US" dirty="0" smtClean="0">
                <a:solidFill>
                  <a:srgbClr val="FF0000"/>
                </a:solidFill>
              </a:rPr>
              <a:t>human languages</a:t>
            </a:r>
            <a:r>
              <a:rPr lang="en-US" dirty="0">
                <a:solidFill>
                  <a:srgbClr val="FF0000"/>
                </a:solidFill>
              </a:rPr>
              <a:t> </a:t>
            </a:r>
            <a:endParaRPr lang="en-US" dirty="0" smtClean="0">
              <a:solidFill>
                <a:srgbClr val="FF0000"/>
              </a:solidFill>
            </a:endParaRPr>
          </a:p>
          <a:p>
            <a:pPr lvl="1"/>
            <a:r>
              <a:rPr lang="en-US" dirty="0" smtClean="0"/>
              <a:t>languages such as English, Spanish, Chinese, etc.</a:t>
            </a:r>
          </a:p>
          <a:p>
            <a:pPr lvl="1"/>
            <a:r>
              <a:rPr lang="en-US" dirty="0" smtClean="0"/>
              <a:t>as opposed to computer languages such as Python</a:t>
            </a:r>
          </a:p>
        </p:txBody>
      </p:sp>
    </p:spTree>
    <p:extLst>
      <p:ext uri="{BB962C8B-B14F-4D97-AF65-F5344CB8AC3E}">
        <p14:creationId xmlns:p14="http://schemas.microsoft.com/office/powerpoint/2010/main" val="104874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sz="3600" dirty="0" smtClean="0"/>
              <a:t>Audience Participation:  Evidence Scoring (1 or 4?) </a:t>
            </a:r>
            <a:endParaRPr lang="en-US" sz="3600"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cs typeface="Times New Roman" panose="02020603050405020304" pitchFamily="18" charset="0"/>
              </a:rPr>
              <a:t>proverty</a:t>
            </a:r>
            <a:r>
              <a:rPr lang="en-US" sz="1800" dirty="0">
                <a:cs typeface="Times New Roman" panose="02020603050405020304" pitchFamily="18" charset="0"/>
              </a:rPr>
              <a:t> will end by 2015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a:t>
            </a: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winning the fight of poverty is achievable  in our lifetime. Many people couldn't afford medicine or bed nets to be treated for malaria . Many children had died from this </a:t>
            </a:r>
            <a:r>
              <a:rPr lang="en-US" sz="1800" dirty="0" err="1"/>
              <a:t>dieseuse</a:t>
            </a:r>
            <a:r>
              <a:rPr lang="en-US" sz="1800" dirty="0"/>
              <a:t> even though it could be treated easily. But now, bed nets are used in every sleeping site . And the medicine is free of charge. Another example is that the  farmers' crops are dying   because   they could not afford the </a:t>
            </a:r>
            <a:r>
              <a:rPr lang="en-US" sz="1800" dirty="0" err="1"/>
              <a:t>nessacary</a:t>
            </a:r>
            <a:r>
              <a:rPr lang="en-US" sz="1800" dirty="0"/>
              <a:t> fertilizer and irrigation . But they are now, making </a:t>
            </a:r>
            <a:r>
              <a:rPr lang="en-US" sz="1800" dirty="0" err="1"/>
              <a:t>progess</a:t>
            </a:r>
            <a:r>
              <a:rPr lang="en-US" sz="1800" dirty="0"/>
              <a:t>. Farmers now have fertilizer and water  to give to the crops. Also with  seeds and the proper tools . Third, kids in </a:t>
            </a:r>
            <a:r>
              <a:rPr lang="en-US" sz="1800" dirty="0" err="1"/>
              <a:t>Sauri</a:t>
            </a:r>
            <a:r>
              <a:rPr lang="en-US" sz="1800" dirty="0"/>
              <a:t> were not well educated. Many families couldn't afford school . Even at school there was no lunch . Students were exhausted from each day of school. Now, school is free . Children excited to learn now can and they do have midday meals .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a:t>
            </a:r>
            <a:endParaRPr lang="en-US" sz="1800" dirty="0"/>
          </a:p>
          <a:p>
            <a:pPr marL="0" indent="0">
              <a:buNone/>
            </a:pPr>
            <a:endParaRPr lang="en-US" sz="1600" dirty="0"/>
          </a:p>
        </p:txBody>
      </p:sp>
    </p:spTree>
    <p:extLst>
      <p:ext uri="{BB962C8B-B14F-4D97-AF65-F5344CB8AC3E}">
        <p14:creationId xmlns:p14="http://schemas.microsoft.com/office/powerpoint/2010/main" val="259556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Automatic Scoring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315147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Automatic Scoring of an Analytical </a:t>
            </a:r>
            <a:br>
              <a:rPr lang="en-US" dirty="0"/>
            </a:br>
            <a:r>
              <a:rPr lang="en-US" dirty="0"/>
              <a:t>Response-To-Text Assessment (RTA)</a:t>
            </a:r>
            <a:br>
              <a:rPr lang="en-US" dirty="0"/>
            </a:br>
            <a:r>
              <a:rPr lang="en-US" sz="2800" dirty="0"/>
              <a:t>[</a:t>
            </a:r>
            <a:r>
              <a:rPr lang="en-US" sz="2800" dirty="0" err="1"/>
              <a:t>Rahimi</a:t>
            </a:r>
            <a:r>
              <a:rPr lang="en-US" sz="2800" dirty="0"/>
              <a:t>, Litman, </a:t>
            </a:r>
            <a:r>
              <a:rPr lang="en-US" sz="2800" dirty="0" err="1"/>
              <a:t>Correnti</a:t>
            </a:r>
            <a:r>
              <a:rPr lang="en-US" sz="2800" dirty="0"/>
              <a:t>, Matsumura, Wang &amp; </a:t>
            </a:r>
            <a:r>
              <a:rPr lang="en-US" sz="2800" dirty="0" err="1"/>
              <a:t>Kisa</a:t>
            </a:r>
            <a:r>
              <a:rPr lang="en-US" sz="2800" dirty="0"/>
              <a:t>, 2014</a:t>
            </a:r>
            <a:r>
              <a:rPr lang="en-US" sz="2800" dirty="0" smtClean="0"/>
              <a:t>]</a:t>
            </a:r>
            <a:endParaRPr lang="en-US" sz="2800" dirty="0"/>
          </a:p>
        </p:txBody>
      </p:sp>
      <p:sp>
        <p:nvSpPr>
          <p:cNvPr id="3" name="Content Placeholder 2"/>
          <p:cNvSpPr>
            <a:spLocks noGrp="1"/>
          </p:cNvSpPr>
          <p:nvPr>
            <p:ph idx="1"/>
          </p:nvPr>
        </p:nvSpPr>
        <p:spPr>
          <a:xfrm>
            <a:off x="0" y="2010718"/>
            <a:ext cx="9144000" cy="4847282"/>
          </a:xfrm>
        </p:spPr>
        <p:txBody>
          <a:bodyPr>
            <a:normAutofit fontScale="85000" lnSpcReduction="20000"/>
          </a:bodyPr>
          <a:lstStyle/>
          <a:p>
            <a:r>
              <a:rPr lang="en-US" sz="3500" dirty="0"/>
              <a:t>Current work	</a:t>
            </a:r>
          </a:p>
          <a:p>
            <a:pPr lvl="1"/>
            <a:r>
              <a:rPr lang="en-US" sz="3000" dirty="0"/>
              <a:t>writing assessment via </a:t>
            </a:r>
            <a:r>
              <a:rPr lang="en-US" sz="3000" dirty="0">
                <a:solidFill>
                  <a:srgbClr val="0000FF"/>
                </a:solidFill>
              </a:rPr>
              <a:t>meaningful features </a:t>
            </a:r>
            <a:r>
              <a:rPr lang="en-US" sz="3000" dirty="0"/>
              <a:t>that operationalize the </a:t>
            </a:r>
            <a:r>
              <a:rPr lang="en-US" sz="3000" b="1" i="1" dirty="0"/>
              <a:t>Evidence</a:t>
            </a:r>
            <a:r>
              <a:rPr lang="en-US" sz="3000" b="1" dirty="0"/>
              <a:t> </a:t>
            </a:r>
            <a:r>
              <a:rPr lang="en-US" sz="3000" dirty="0"/>
              <a:t>rubric of RTA</a:t>
            </a:r>
          </a:p>
          <a:p>
            <a:pPr lvl="1"/>
            <a:endParaRPr lang="en-US" sz="3000" dirty="0"/>
          </a:p>
          <a:p>
            <a:r>
              <a:rPr lang="en-US" sz="3500" dirty="0" smtClean="0"/>
              <a:t>Long-term goals</a:t>
            </a:r>
          </a:p>
          <a:p>
            <a:pPr lvl="1"/>
            <a:r>
              <a:rPr lang="en-US" sz="3000" dirty="0" smtClean="0"/>
              <a:t>informative feedback for students and teachers</a:t>
            </a:r>
          </a:p>
          <a:p>
            <a:pPr lvl="1"/>
            <a:r>
              <a:rPr lang="en-US" sz="3000" dirty="0"/>
              <a:t>l</a:t>
            </a:r>
            <a:r>
              <a:rPr lang="en-US" sz="3000" dirty="0" smtClean="0"/>
              <a:t>arge-scale research on the impact of instruction and policies</a:t>
            </a:r>
          </a:p>
          <a:p>
            <a:pPr lvl="1"/>
            <a:endParaRPr lang="en-US" dirty="0" smtClean="0"/>
          </a:p>
          <a:p>
            <a:r>
              <a:rPr lang="en-US" sz="3500" dirty="0" smtClean="0">
                <a:solidFill>
                  <a:srgbClr val="0000FF"/>
                </a:solidFill>
              </a:rPr>
              <a:t>Argument mining subtasks</a:t>
            </a:r>
          </a:p>
          <a:p>
            <a:pPr lvl="1"/>
            <a:r>
              <a:rPr lang="en-US" sz="3000" b="1" dirty="0">
                <a:solidFill>
                  <a:srgbClr val="0000FF"/>
                </a:solidFill>
              </a:rPr>
              <a:t>s</a:t>
            </a:r>
            <a:r>
              <a:rPr lang="en-US" sz="3000" b="1" dirty="0" smtClean="0">
                <a:solidFill>
                  <a:srgbClr val="0000FF"/>
                </a:solidFill>
              </a:rPr>
              <a:t>egmentation</a:t>
            </a:r>
            <a:r>
              <a:rPr lang="en-US" sz="3000" dirty="0" smtClean="0">
                <a:solidFill>
                  <a:srgbClr val="0000FF"/>
                </a:solidFill>
              </a:rPr>
              <a:t>: spans of text</a:t>
            </a:r>
          </a:p>
          <a:p>
            <a:pPr lvl="1"/>
            <a:r>
              <a:rPr lang="en-US" sz="3000" b="1" dirty="0" smtClean="0">
                <a:solidFill>
                  <a:srgbClr val="0000FF"/>
                </a:solidFill>
              </a:rPr>
              <a:t>segment classification</a:t>
            </a:r>
            <a:r>
              <a:rPr lang="en-US" sz="3000" dirty="0" smtClean="0">
                <a:solidFill>
                  <a:srgbClr val="0000FF"/>
                </a:solidFill>
              </a:rPr>
              <a:t>: evidence from text (or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22</a:t>
            </a:fld>
            <a:endParaRPr lang="en-US" dirty="0"/>
          </a:p>
        </p:txBody>
      </p:sp>
    </p:spTree>
    <p:extLst>
      <p:ext uri="{BB962C8B-B14F-4D97-AF65-F5344CB8AC3E}">
        <p14:creationId xmlns:p14="http://schemas.microsoft.com/office/powerpoint/2010/main" val="29883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Rubric-Based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069439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(NPE</a:t>
            </a:r>
            <a:r>
              <a:rPr lang="en-US" sz="2400" dirty="0" smtClean="0">
                <a:solidFill>
                  <a:schemeClr val="bg1"/>
                </a:solidFill>
              </a:rPr>
              <a:t>)</a:t>
            </a:r>
            <a:endParaRPr lang="en-US" sz="2400" dirty="0">
              <a:solidFill>
                <a:schemeClr val="bg1"/>
              </a:solidFill>
            </a:endParaRP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2070762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955266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r>
              <a:rPr lang="en-US" sz="2400" dirty="0" smtClean="0">
                <a:solidFill>
                  <a:schemeClr val="bg1"/>
                </a:solidFill>
              </a:rPr>
              <a:t>CON)</a:t>
            </a: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855725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935845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r>
              <a:rPr lang="en-US" sz="2400" dirty="0" smtClean="0">
                <a:solidFill>
                  <a:schemeClr val="bg1"/>
                </a:solidFill>
              </a:rPr>
              <a:t>SPC)</a:t>
            </a:r>
          </a:p>
          <a:p>
            <a:pPr marL="342900" indent="-342900">
              <a:buFont typeface="Arial"/>
              <a:buChar char="•"/>
            </a:pPr>
            <a:r>
              <a:rPr lang="en-US" sz="2400" dirty="0" smtClean="0">
                <a:solidFill>
                  <a:schemeClr val="bg1"/>
                </a:solidFill>
              </a:rPr>
              <a:t>Specific </a:t>
            </a:r>
            <a:r>
              <a:rPr lang="en-US" sz="2400" dirty="0">
                <a:solidFill>
                  <a:schemeClr val="bg1"/>
                </a:solidFill>
              </a:rPr>
              <a:t>examples from different parts of the </a:t>
            </a:r>
            <a:r>
              <a:rPr lang="en-US" sz="2400" dirty="0" smtClean="0">
                <a:solidFill>
                  <a:schemeClr val="bg1"/>
                </a:solidFill>
              </a:rPr>
              <a:t>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563543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13" name="Rectangle 12"/>
          <p:cNvSpPr/>
          <p:nvPr/>
        </p:nvSpPr>
        <p:spPr>
          <a:xfrm>
            <a:off x="1143000" y="1564105"/>
            <a:ext cx="7467600" cy="4495800"/>
          </a:xfrm>
          <a:prstGeom prst="rect">
            <a:avLst/>
          </a:prstGeom>
          <a:solidFill>
            <a:srgbClr val="E9E5DC">
              <a:alpha val="8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2971800"/>
            <a:ext cx="4724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Word Count (WOC)</a:t>
            </a:r>
          </a:p>
          <a:p>
            <a:pPr marL="457200" indent="-457200">
              <a:buFont typeface="Arial"/>
              <a:buChar char="•"/>
            </a:pPr>
            <a:r>
              <a:rPr lang="en-US" sz="2800" dirty="0"/>
              <a:t>Potentially helpful fallback feature (temporarily )</a:t>
            </a:r>
          </a:p>
        </p:txBody>
      </p:sp>
    </p:spTree>
    <p:custDataLst>
      <p:tags r:id="rId1"/>
    </p:custDataLst>
    <p:extLst>
      <p:ext uri="{BB962C8B-B14F-4D97-AF65-F5344CB8AC3E}">
        <p14:creationId xmlns:p14="http://schemas.microsoft.com/office/powerpoint/2010/main" val="350236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r>
              <a:rPr lang="en-US" sz="1000" dirty="0">
                <a:solidFill>
                  <a:schemeClr val="tx1"/>
                </a:solidFill>
                <a:latin typeface="Arial" charset="0"/>
              </a:rPr>
              <a:t>                                         </a:t>
            </a:r>
            <a:endParaRPr lang="en-US" sz="1400" dirty="0">
              <a:solidFill>
                <a:schemeClr val="tx1"/>
              </a:solidFill>
              <a:latin typeface="Arial" charset="0"/>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2"/>
              </a:solidFill>
              <a:latin typeface="Arial" charset="0"/>
            </a:endParaRPr>
          </a:p>
        </p:txBody>
      </p:sp>
      <p:sp>
        <p:nvSpPr>
          <p:cNvPr id="282626" name="Rectangle 2"/>
          <p:cNvSpPr>
            <a:spLocks noGrp="1" noChangeArrowheads="1"/>
          </p:cNvSpPr>
          <p:nvPr>
            <p:ph type="title"/>
          </p:nvPr>
        </p:nvSpPr>
        <p:spPr/>
        <p:txBody>
          <a:bodyPr/>
          <a:lstStyle/>
          <a:p>
            <a:pPr eaLnBrk="1" hangingPunct="1">
              <a:defRPr/>
            </a:pPr>
            <a:r>
              <a:rPr lang="en-US" dirty="0" smtClean="0"/>
              <a:t>Why is NLP needed?</a:t>
            </a:r>
            <a:endParaRPr lang="en-US" dirty="0" smtClean="0">
              <a:solidFill>
                <a:schemeClr val="tx1"/>
              </a:solidFill>
              <a:effectLst>
                <a:outerShdw blurRad="38100" dist="38100" dir="2700000" algn="tl">
                  <a:srgbClr val="C0C0C0"/>
                </a:outerShdw>
              </a:effectLst>
            </a:endParaRPr>
          </a:p>
        </p:txBody>
      </p:sp>
      <p:sp>
        <p:nvSpPr>
          <p:cNvPr id="282627" name="Rectangle 3"/>
          <p:cNvSpPr>
            <a:spLocks noGrp="1" noChangeArrowheads="1"/>
          </p:cNvSpPr>
          <p:nvPr>
            <p:ph type="body" idx="1"/>
          </p:nvPr>
        </p:nvSpPr>
        <p:spPr>
          <a:xfrm>
            <a:off x="152400" y="2057401"/>
            <a:ext cx="8686800" cy="3343275"/>
          </a:xfrm>
        </p:spPr>
        <p:txBody>
          <a:bodyPr>
            <a:normAutofit fontScale="92500" lnSpcReduction="10000"/>
          </a:bodyPr>
          <a:lstStyle/>
          <a:p>
            <a:pPr lvl="1">
              <a:defRPr/>
            </a:pPr>
            <a:r>
              <a:rPr lang="en-US" dirty="0" smtClean="0"/>
              <a:t>An</a:t>
            </a:r>
            <a:r>
              <a:rPr lang="en-US" dirty="0" smtClean="0">
                <a:effectLst>
                  <a:outerShdw blurRad="38100" dist="38100" dir="2700000" algn="tl">
                    <a:srgbClr val="C0C0C0"/>
                  </a:outerShdw>
                </a:effectLst>
              </a:rPr>
              <a:t> </a:t>
            </a:r>
            <a:r>
              <a:rPr lang="en-US" dirty="0" smtClean="0"/>
              <a:t>enormous</a:t>
            </a:r>
            <a:r>
              <a:rPr lang="en-US" dirty="0" smtClean="0">
                <a:effectLst>
                  <a:outerShdw blurRad="38100" dist="38100" dir="2700000" algn="tl">
                    <a:srgbClr val="C0C0C0"/>
                  </a:outerShdw>
                </a:effectLst>
              </a:rPr>
              <a:t> amount of </a:t>
            </a:r>
            <a:r>
              <a:rPr lang="en-US" dirty="0" smtClean="0"/>
              <a:t>machine readable text, audio, and video is now available</a:t>
            </a:r>
          </a:p>
          <a:p>
            <a:pPr lvl="1">
              <a:defRPr/>
            </a:pPr>
            <a:endParaRPr lang="en-US" dirty="0" smtClean="0"/>
          </a:p>
          <a:p>
            <a:pPr lvl="1">
              <a:defRPr/>
            </a:pPr>
            <a:r>
              <a:rPr lang="en-US" dirty="0" smtClean="0"/>
              <a:t>Conversational agents such as Siri and Alexa are becoming an important form of human-computer </a:t>
            </a:r>
            <a:r>
              <a:rPr lang="en-US" dirty="0" smtClean="0"/>
              <a:t>communication</a:t>
            </a:r>
          </a:p>
          <a:p>
            <a:pPr lvl="1">
              <a:defRPr/>
            </a:pPr>
            <a:endParaRPr lang="en-US" dirty="0"/>
          </a:p>
          <a:p>
            <a:pPr lvl="1">
              <a:defRPr/>
            </a:pPr>
            <a:r>
              <a:rPr lang="en-US" dirty="0" smtClean="0"/>
              <a:t>2731 being taught this spring</a:t>
            </a:r>
            <a:endParaRPr lang="en-US" dirty="0" smtClean="0"/>
          </a:p>
        </p:txBody>
      </p:sp>
    </p:spTree>
    <p:extLst>
      <p:ext uri="{BB962C8B-B14F-4D97-AF65-F5344CB8AC3E}">
        <p14:creationId xmlns:p14="http://schemas.microsoft.com/office/powerpoint/2010/main" val="1466705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blinds(horizontal)">
                                      <p:cBhvr>
                                        <p:cTn id="7" dur="500"/>
                                        <p:tgtEl>
                                          <p:spTgt spid="282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2627">
                                            <p:txEl>
                                              <p:pRg st="2" end="2"/>
                                            </p:txEl>
                                          </p:spTgt>
                                        </p:tgtEl>
                                        <p:attrNameLst>
                                          <p:attrName>style.visibility</p:attrName>
                                        </p:attrNameLst>
                                      </p:cBhvr>
                                      <p:to>
                                        <p:strVal val="visible"/>
                                      </p:to>
                                    </p:set>
                                    <p:animEffect transition="in" filter="box(in)">
                                      <p:cBhvr>
                                        <p:cTn id="12" dur="500"/>
                                        <p:tgtEl>
                                          <p:spTgt spid="282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2627">
                                            <p:txEl>
                                              <p:pRg st="4" end="4"/>
                                            </p:txEl>
                                          </p:spTgt>
                                        </p:tgtEl>
                                        <p:attrNameLst>
                                          <p:attrName>style.visibility</p:attrName>
                                        </p:attrNameLst>
                                      </p:cBhvr>
                                      <p:to>
                                        <p:strVal val="visible"/>
                                      </p:to>
                                    </p:set>
                                    <p:animEffect transition="in" filter="box(in)">
                                      <p:cBhvr>
                                        <p:cTn id="17" dur="500"/>
                                        <p:tgtEl>
                                          <p:spTgt spid="282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Corpora</a:t>
            </a:r>
            <a:endParaRPr lang="en-US" dirty="0"/>
          </a:p>
        </p:txBody>
      </p:sp>
      <p:sp>
        <p:nvSpPr>
          <p:cNvPr id="3" name="Content Placeholder 2"/>
          <p:cNvSpPr>
            <a:spLocks noGrp="1"/>
          </p:cNvSpPr>
          <p:nvPr>
            <p:ph idx="1"/>
          </p:nvPr>
        </p:nvSpPr>
        <p:spPr>
          <a:xfrm>
            <a:off x="175651" y="1315720"/>
            <a:ext cx="8674471" cy="5012748"/>
          </a:xfrm>
        </p:spPr>
        <p:txBody>
          <a:bodyPr>
            <a:normAutofit/>
          </a:bodyPr>
          <a:lstStyle/>
          <a:p>
            <a:r>
              <a:rPr lang="en-US" dirty="0" smtClean="0"/>
              <a:t>Data </a:t>
            </a:r>
            <a:r>
              <a:rPr lang="en-US" sz="2800" dirty="0" smtClean="0"/>
              <a:t>[Correnti et al., 2013]</a:t>
            </a:r>
          </a:p>
          <a:p>
            <a:pPr lvl="1"/>
            <a:r>
              <a:rPr lang="en-US" dirty="0" smtClean="0"/>
              <a:t>1569 essays from grades 5-6</a:t>
            </a:r>
          </a:p>
          <a:p>
            <a:pPr lvl="2"/>
            <a:r>
              <a:rPr lang="en-US" dirty="0" smtClean="0"/>
              <a:t>Short, many spelling and grammatical errors</a:t>
            </a:r>
          </a:p>
          <a:p>
            <a:pPr lvl="1"/>
            <a:r>
              <a:rPr lang="en-US" dirty="0" smtClean="0"/>
              <a:t>1045 essays from grades 6-8</a:t>
            </a:r>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0" y="3342641"/>
            <a:ext cx="4917440" cy="2887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793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r>
              <a:rPr lang="en-US" sz="3600" dirty="0" smtClean="0"/>
              <a:t>Baseline2: Latent Semantic Analysis</a:t>
            </a:r>
          </a:p>
          <a:p>
            <a:pPr lvl="1"/>
            <a:r>
              <a:rPr lang="en-US" sz="3000" dirty="0" smtClean="0"/>
              <a:t>Based on the scores of the 10 most similar essays, weighted by semantic similarity </a:t>
            </a:r>
            <a:r>
              <a:rPr lang="en-US" sz="2600" dirty="0" smtClean="0"/>
              <a:t>[Miller 03]</a:t>
            </a:r>
          </a:p>
          <a:p>
            <a:endParaRPr lang="en-US" dirty="0"/>
          </a:p>
        </p:txBody>
      </p:sp>
    </p:spTree>
    <p:extLst>
      <p:ext uri="{BB962C8B-B14F-4D97-AF65-F5344CB8AC3E}">
        <p14:creationId xmlns:p14="http://schemas.microsoft.com/office/powerpoint/2010/main" val="138424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a:t>
            </a:r>
            <a:endParaRPr lang="en-US" dirty="0"/>
          </a:p>
        </p:txBody>
      </p:sp>
      <p:graphicFrame>
        <p:nvGraphicFramePr>
          <p:cNvPr id="4" name="Content Placeholder 3"/>
          <p:cNvGraphicFramePr>
            <a:graphicFrameLocks noGrp="1"/>
          </p:cNvGraphicFramePr>
          <p:nvPr>
            <p:ph idx="1"/>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p>
          <a:p>
            <a:pPr marL="742950" lvl="1" indent="-285750">
              <a:buFont typeface="Arial" panose="020B0604020202020204" pitchFamily="34" charset="0"/>
              <a:buChar char="•"/>
            </a:pPr>
            <a:r>
              <a:rPr lang="en-US" sz="3200" dirty="0"/>
              <a:t>v</a:t>
            </a:r>
            <a:r>
              <a:rPr lang="en-US" sz="3200" dirty="0" smtClean="0"/>
              <a:t>alidity plus increased reliability!</a:t>
            </a:r>
          </a:p>
        </p:txBody>
      </p:sp>
    </p:spTree>
    <p:extLst>
      <p:ext uri="{BB962C8B-B14F-4D97-AF65-F5344CB8AC3E}">
        <p14:creationId xmlns:p14="http://schemas.microsoft.com/office/powerpoint/2010/main" val="280872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a:xfrm>
            <a:off x="213064" y="1600200"/>
            <a:ext cx="8732491" cy="4525963"/>
          </a:xfrm>
        </p:spPr>
        <p:txBody>
          <a:bodyPr>
            <a:normAutofit/>
          </a:bodyPr>
          <a:lstStyle/>
          <a:p>
            <a:r>
              <a:rPr lang="en-US" dirty="0" smtClean="0"/>
              <a:t>Removing features significantly degrades performance</a:t>
            </a:r>
          </a:p>
          <a:p>
            <a:r>
              <a:rPr lang="en-US" dirty="0" err="1" smtClean="0"/>
              <a:t>Wordcount</a:t>
            </a:r>
            <a:r>
              <a:rPr lang="en-US" dirty="0" smtClean="0"/>
              <a:t> is only useful for discriminating score 4 (where no rubric features were defined)</a:t>
            </a:r>
          </a:p>
          <a:p>
            <a:r>
              <a:rPr lang="en-US" dirty="0" smtClean="0"/>
              <a:t>Features also outperform baselines on essays from grades 6-8</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33</a:t>
            </a:fld>
            <a:endParaRPr lang="en-US" dirty="0"/>
          </a:p>
        </p:txBody>
      </p:sp>
    </p:spTree>
    <p:extLst>
      <p:ext uri="{BB962C8B-B14F-4D97-AF65-F5344CB8AC3E}">
        <p14:creationId xmlns:p14="http://schemas.microsoft.com/office/powerpoint/2010/main" val="8987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Additional Directions</a:t>
            </a:r>
            <a:endParaRPr lang="en-US" dirty="0"/>
          </a:p>
        </p:txBody>
      </p:sp>
      <p:sp>
        <p:nvSpPr>
          <p:cNvPr id="3" name="Content Placeholder 2"/>
          <p:cNvSpPr>
            <a:spLocks noGrp="1"/>
          </p:cNvSpPr>
          <p:nvPr>
            <p:ph idx="1"/>
          </p:nvPr>
        </p:nvSpPr>
        <p:spPr>
          <a:xfrm>
            <a:off x="132920" y="1225905"/>
            <a:ext cx="8777399" cy="4525963"/>
          </a:xfrm>
        </p:spPr>
        <p:txBody>
          <a:bodyPr>
            <a:normAutofit lnSpcReduction="10000"/>
          </a:bodyPr>
          <a:lstStyle/>
          <a:p>
            <a:r>
              <a:rPr lang="en-US" i="1" dirty="0" smtClean="0"/>
              <a:t>Coherence</a:t>
            </a:r>
            <a:r>
              <a:rPr lang="en-US" dirty="0" smtClean="0"/>
              <a:t> of evidence (</a:t>
            </a:r>
            <a:r>
              <a:rPr lang="en-US" b="1" i="1" dirty="0" smtClean="0"/>
              <a:t>Organization</a:t>
            </a:r>
            <a:r>
              <a:rPr lang="en-US" dirty="0" smtClean="0"/>
              <a:t> rubric)</a:t>
            </a:r>
          </a:p>
          <a:p>
            <a:pPr lvl="1"/>
            <a:r>
              <a:rPr lang="en-US" dirty="0" smtClean="0"/>
              <a:t>topic-based (rather than lexical) methods</a:t>
            </a:r>
          </a:p>
          <a:p>
            <a:pPr lvl="2"/>
            <a:r>
              <a:rPr lang="en-US" dirty="0" smtClean="0"/>
              <a:t>topic grids, topic chains </a:t>
            </a:r>
            <a:r>
              <a:rPr lang="en-US" sz="2000" dirty="0" smtClean="0"/>
              <a:t>[</a:t>
            </a:r>
            <a:r>
              <a:rPr lang="en-US" sz="2000" dirty="0" err="1" smtClean="0"/>
              <a:t>Rahimi</a:t>
            </a:r>
            <a:r>
              <a:rPr lang="en-US" sz="2000" dirty="0"/>
              <a:t>, Litman, </a:t>
            </a:r>
            <a:r>
              <a:rPr lang="en-US" sz="2000" dirty="0" smtClean="0"/>
              <a:t>Wang &amp; </a:t>
            </a:r>
            <a:r>
              <a:rPr lang="en-US" sz="2000" dirty="0" err="1" smtClean="0"/>
              <a:t>Correnti</a:t>
            </a:r>
            <a:r>
              <a:rPr lang="en-US" sz="2000" dirty="0"/>
              <a:t>, 2015</a:t>
            </a:r>
            <a:r>
              <a:rPr lang="en-US" sz="2000" dirty="0" smtClean="0"/>
              <a:t>] </a:t>
            </a:r>
          </a:p>
          <a:p>
            <a:pPr lvl="2"/>
            <a:endParaRPr lang="en-US" dirty="0" smtClean="0"/>
          </a:p>
          <a:p>
            <a:r>
              <a:rPr lang="en-US" i="1" dirty="0" smtClean="0"/>
              <a:t>Automatic extraction </a:t>
            </a:r>
            <a:r>
              <a:rPr lang="en-US" dirty="0" smtClean="0"/>
              <a:t>of evidence from source </a:t>
            </a:r>
          </a:p>
          <a:p>
            <a:pPr lvl="1"/>
            <a:r>
              <a:rPr lang="en-US" dirty="0" smtClean="0"/>
              <a:t>replace expert knowledge with data-driven methods</a:t>
            </a:r>
          </a:p>
          <a:p>
            <a:pPr lvl="2"/>
            <a:r>
              <a:rPr lang="en-US" dirty="0" smtClean="0"/>
              <a:t>LDA, turbo-topic </a:t>
            </a:r>
            <a:r>
              <a:rPr lang="en-US" sz="2000" dirty="0" smtClean="0"/>
              <a:t>[</a:t>
            </a:r>
            <a:r>
              <a:rPr lang="en-US" sz="2000" dirty="0" err="1" smtClean="0"/>
              <a:t>Rahimi</a:t>
            </a:r>
            <a:r>
              <a:rPr lang="en-US" sz="2000" dirty="0" smtClean="0"/>
              <a:t> and </a:t>
            </a:r>
            <a:r>
              <a:rPr lang="en-US" sz="2000" dirty="0" err="1" smtClean="0"/>
              <a:t>Litman</a:t>
            </a:r>
            <a:r>
              <a:rPr lang="en-US" sz="2000" dirty="0" smtClean="0"/>
              <a:t>, 2016]</a:t>
            </a:r>
            <a:endParaRPr lang="en-US" sz="2000" dirty="0" smtClean="0"/>
          </a:p>
          <a:p>
            <a:pPr lvl="2"/>
            <a:endParaRPr lang="en-US" dirty="0"/>
          </a:p>
          <a:p>
            <a:r>
              <a:rPr lang="en-US" i="1" dirty="0" smtClean="0"/>
              <a:t>Domain adaptation </a:t>
            </a:r>
            <a:r>
              <a:rPr lang="en-US" dirty="0" smtClean="0"/>
              <a:t>across grade-levels</a:t>
            </a:r>
            <a:endParaRPr lang="en-US" dirty="0" smtClean="0">
              <a:solidFill>
                <a:srgbClr val="0000FF"/>
              </a:solidFill>
            </a:endParaRPr>
          </a:p>
        </p:txBody>
      </p:sp>
    </p:spTree>
    <p:extLst>
      <p:ext uri="{BB962C8B-B14F-4D97-AF65-F5344CB8AC3E}">
        <p14:creationId xmlns:p14="http://schemas.microsoft.com/office/powerpoint/2010/main" val="11953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rgbClr val="00B0F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2079870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t>There </a:t>
            </a:r>
            <a:r>
              <a:rPr lang="en-US" sz="2800" dirty="0"/>
              <a:t>have been many studies which indicate that people do drive differently at different times of day and that it does have an impact on driving risk. 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Ontology:</a:t>
            </a:r>
          </a:p>
          <a:p>
            <a:endParaRPr lang="en-US" sz="2800" dirty="0" smtClean="0">
              <a:solidFill>
                <a:srgbClr val="0000FF"/>
              </a:solidFill>
            </a:endParaRPr>
          </a:p>
          <a:p>
            <a:r>
              <a:rPr lang="en-US" sz="2800" dirty="0" smtClean="0">
                <a:solidFill>
                  <a:srgbClr val="FFC000"/>
                </a:solidFill>
              </a:rPr>
              <a:t>Components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dirty="0" smtClean="0"/>
              <a:t>Claim</a:t>
            </a:r>
          </a:p>
          <a:p>
            <a:pPr marL="914400" lvl="1" indent="-457200">
              <a:buFont typeface="Arial"/>
              <a:buChar char="•"/>
            </a:pPr>
            <a:r>
              <a:rPr lang="en-US" sz="2800" dirty="0" smtClean="0"/>
              <a:t>Citation</a:t>
            </a:r>
          </a:p>
          <a:p>
            <a:r>
              <a:rPr lang="en-US" sz="2800" dirty="0" smtClean="0">
                <a:solidFill>
                  <a:srgbClr val="FFC000"/>
                </a:solidFill>
              </a:rPr>
              <a:t>Relations</a:t>
            </a:r>
          </a:p>
          <a:p>
            <a:pPr marL="914400" lvl="1" indent="-457200">
              <a:buFont typeface="Arial"/>
              <a:buChar char="•"/>
            </a:pPr>
            <a:r>
              <a:rPr lang="en-US" sz="2800" dirty="0" smtClean="0"/>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1557811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solidFill>
                  <a:srgbClr val="FF0000"/>
                </a:solidFill>
              </a:rPr>
              <a:t>There </a:t>
            </a:r>
            <a:r>
              <a:rPr lang="en-US" sz="2800" dirty="0">
                <a:solidFill>
                  <a:srgbClr val="FF0000"/>
                </a:solidFill>
              </a:rPr>
              <a:t>have been many studies which indicate that people do drive differently at different times of day and that it does have an impact on driving risk. </a:t>
            </a:r>
            <a:r>
              <a:rPr lang="en-US" sz="2800" dirty="0">
                <a:solidFill>
                  <a:srgbClr val="0070C0"/>
                </a:solidFill>
              </a:rPr>
              <a:t>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Ontology:</a:t>
            </a:r>
          </a:p>
          <a:p>
            <a:endParaRPr lang="en-US" sz="2800" dirty="0" smtClean="0">
              <a:solidFill>
                <a:srgbClr val="0000FF"/>
              </a:solidFill>
            </a:endParaRPr>
          </a:p>
          <a:p>
            <a:r>
              <a:rPr lang="en-US" sz="2800" dirty="0" smtClean="0">
                <a:solidFill>
                  <a:srgbClr val="FFC000"/>
                </a:solidFill>
              </a:rPr>
              <a:t>Components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b="1" i="1" dirty="0" smtClean="0">
                <a:solidFill>
                  <a:srgbClr val="FF0000"/>
                </a:solidFill>
              </a:rPr>
              <a:t>Claim</a:t>
            </a:r>
          </a:p>
          <a:p>
            <a:pPr marL="914400" lvl="1" indent="-457200">
              <a:buFont typeface="Arial"/>
              <a:buChar char="•"/>
            </a:pPr>
            <a:r>
              <a:rPr lang="en-US" sz="2800" b="1" i="1" dirty="0" smtClean="0">
                <a:solidFill>
                  <a:srgbClr val="0070C0"/>
                </a:solidFill>
              </a:rPr>
              <a:t>Citation</a:t>
            </a:r>
          </a:p>
          <a:p>
            <a:r>
              <a:rPr lang="en-US" sz="2800" dirty="0" smtClean="0">
                <a:solidFill>
                  <a:srgbClr val="FFC000"/>
                </a:solidFill>
              </a:rPr>
              <a:t>Relations</a:t>
            </a:r>
          </a:p>
          <a:p>
            <a:pPr marL="914400" lvl="1" indent="-457200">
              <a:buFont typeface="Arial"/>
              <a:buChar char="•"/>
            </a:pPr>
            <a:r>
              <a:rPr lang="en-US" sz="2800" b="1" i="1" dirty="0" smtClean="0">
                <a:solidFill>
                  <a:srgbClr val="00B050"/>
                </a:solidFill>
              </a:rPr>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4197803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Audience Participation:  Essay Scoring (1 or 4?) </a:t>
            </a:r>
            <a:endParaRPr lang="en-US" sz="3200" b="1" dirty="0"/>
          </a:p>
        </p:txBody>
      </p:sp>
      <p:sp>
        <p:nvSpPr>
          <p:cNvPr id="3" name="Content Placeholder 2"/>
          <p:cNvSpPr>
            <a:spLocks noGrp="1"/>
          </p:cNvSpPr>
          <p:nvPr>
            <p:ph idx="1"/>
          </p:nvPr>
        </p:nvSpPr>
        <p:spPr>
          <a:xfrm>
            <a:off x="0" y="540880"/>
            <a:ext cx="9143999" cy="6317120"/>
          </a:xfrm>
        </p:spPr>
        <p:txBody>
          <a:bodyPr>
            <a:noAutofit/>
          </a:bodyPr>
          <a:lstStyle/>
          <a:p>
            <a:pPr marL="0" indent="0">
              <a:buNone/>
            </a:pPr>
            <a:r>
              <a:rPr lang="en-US" sz="1800" b="1" dirty="0"/>
              <a:t>Human Argument </a:t>
            </a:r>
            <a:r>
              <a:rPr lang="en-US" sz="1800" b="1" dirty="0" smtClean="0"/>
              <a:t>Mining</a:t>
            </a:r>
            <a:endParaRPr lang="en-US" sz="1800" b="1" dirty="0"/>
          </a:p>
          <a:p>
            <a:r>
              <a:rPr lang="en-US" sz="1800" b="1" dirty="0">
                <a:solidFill>
                  <a:schemeClr val="accent6">
                    <a:lumMod val="60000"/>
                    <a:lumOff val="40000"/>
                  </a:schemeClr>
                </a:solidFill>
              </a:rPr>
              <a:t>Hypothesis: 1, </a:t>
            </a:r>
            <a:r>
              <a:rPr lang="en-US" sz="1800" b="1" dirty="0">
                <a:solidFill>
                  <a:schemeClr val="accent3">
                    <a:lumMod val="75000"/>
                  </a:schemeClr>
                </a:solidFill>
              </a:rPr>
              <a:t>Supports: 2, </a:t>
            </a:r>
            <a:r>
              <a:rPr lang="en-US" sz="1800" b="1" dirty="0">
                <a:solidFill>
                  <a:srgbClr val="FF6600"/>
                </a:solidFill>
              </a:rPr>
              <a:t>Opposes: 1, </a:t>
            </a:r>
            <a:r>
              <a:rPr lang="en-US" sz="1800" b="1" dirty="0">
                <a:solidFill>
                  <a:srgbClr val="0000FF"/>
                </a:solidFill>
              </a:rPr>
              <a:t>Citation: 7 (6 unique)</a:t>
            </a:r>
          </a:p>
          <a:p>
            <a:pPr marL="0" indent="0">
              <a:buNone/>
            </a:pPr>
            <a:endParaRPr lang="en-US" sz="1200" dirty="0" smtClean="0"/>
          </a:p>
          <a:p>
            <a:pPr marL="0" indent="0">
              <a:buNone/>
            </a:pPr>
            <a:r>
              <a:rPr lang="en-US" sz="1200" dirty="0" smtClean="0"/>
              <a:t>Frequently</a:t>
            </a:r>
            <a:r>
              <a:rPr lang="en-US" sz="1200" dirty="0"/>
              <a:t>, people encounter situations in their environment where they can either choose to be </a:t>
            </a:r>
            <a:r>
              <a:rPr lang="en-US" sz="1200" dirty="0" err="1"/>
              <a:t>prosocial</a:t>
            </a:r>
            <a:r>
              <a:rPr lang="en-US" sz="1200" dirty="0"/>
              <a:t> or antisocial. It is therefore of great importance to study what makes people choose either response. Previous research has indicated that as group size increases, </a:t>
            </a:r>
            <a:r>
              <a:rPr lang="en-US" sz="1200" dirty="0" err="1"/>
              <a:t>prosocial</a:t>
            </a:r>
            <a:r>
              <a:rPr lang="en-US" sz="1200" dirty="0"/>
              <a:t> responses decrease, a phenomenon known as the bystander effect </a:t>
            </a:r>
            <a:r>
              <a:rPr lang="en-US" sz="1200" dirty="0" smtClean="0">
                <a:solidFill>
                  <a:srgbClr val="0000FF"/>
                </a:solidFill>
              </a:rPr>
              <a:t>(</a:t>
            </a:r>
            <a:r>
              <a:rPr lang="en-US" sz="1200" b="1" dirty="0">
                <a:solidFill>
                  <a:srgbClr val="0000FF"/>
                </a:solidFill>
              </a:rPr>
              <a:t>Fischer, Krueger, </a:t>
            </a:r>
            <a:r>
              <a:rPr lang="en-US" sz="1200" b="1" dirty="0" err="1">
                <a:solidFill>
                  <a:srgbClr val="0000FF"/>
                </a:solidFill>
              </a:rPr>
              <a:t>Greitemeyer</a:t>
            </a:r>
            <a:r>
              <a:rPr lang="en-US" sz="1200" b="1" dirty="0">
                <a:solidFill>
                  <a:srgbClr val="0000FF"/>
                </a:solidFill>
              </a:rPr>
              <a:t>, </a:t>
            </a:r>
            <a:r>
              <a:rPr lang="en-US" sz="1200" b="1" dirty="0" err="1">
                <a:solidFill>
                  <a:srgbClr val="0000FF"/>
                </a:solidFill>
              </a:rPr>
              <a:t>Vogrincic</a:t>
            </a:r>
            <a:r>
              <a:rPr lang="en-US" sz="1200" b="1" dirty="0">
                <a:solidFill>
                  <a:srgbClr val="0000FF"/>
                </a:solidFill>
              </a:rPr>
              <a:t>, </a:t>
            </a:r>
            <a:r>
              <a:rPr lang="en-US" sz="1200" b="1" dirty="0" err="1">
                <a:solidFill>
                  <a:srgbClr val="0000FF"/>
                </a:solidFill>
              </a:rPr>
              <a:t>Kastenmuller</a:t>
            </a:r>
            <a:r>
              <a:rPr lang="en-US" sz="1200" b="1" dirty="0">
                <a:solidFill>
                  <a:srgbClr val="0000FF"/>
                </a:solidFill>
              </a:rPr>
              <a:t>, Frey, </a:t>
            </a:r>
            <a:r>
              <a:rPr lang="en-US" sz="1200" b="1" dirty="0" err="1">
                <a:solidFill>
                  <a:srgbClr val="0000FF"/>
                </a:solidFill>
              </a:rPr>
              <a:t>Heene</a:t>
            </a:r>
            <a:r>
              <a:rPr lang="en-US" sz="1200" b="1" dirty="0">
                <a:solidFill>
                  <a:srgbClr val="0000FF"/>
                </a:solidFill>
              </a:rPr>
              <a:t>, </a:t>
            </a:r>
            <a:r>
              <a:rPr lang="en-US" sz="1200" b="1" dirty="0" err="1">
                <a:solidFill>
                  <a:srgbClr val="0000FF"/>
                </a:solidFill>
              </a:rPr>
              <a:t>Wicher</a:t>
            </a:r>
            <a:r>
              <a:rPr lang="en-US" sz="1200" b="1" dirty="0">
                <a:solidFill>
                  <a:srgbClr val="0000FF"/>
                </a:solidFill>
              </a:rPr>
              <a:t>, </a:t>
            </a:r>
            <a:r>
              <a:rPr lang="en-US" sz="1200" b="1" dirty="0" err="1">
                <a:solidFill>
                  <a:srgbClr val="0000FF"/>
                </a:solidFill>
              </a:rPr>
              <a:t>Kainbacher</a:t>
            </a:r>
            <a:r>
              <a:rPr lang="en-US" sz="1200" b="1" dirty="0">
                <a:solidFill>
                  <a:srgbClr val="0000FF"/>
                </a:solidFill>
              </a:rPr>
              <a:t>, 2011).</a:t>
            </a:r>
            <a:r>
              <a:rPr lang="en-US" sz="1200" dirty="0">
                <a:solidFill>
                  <a:srgbClr val="0000FF"/>
                </a:solidFill>
              </a:rPr>
              <a:t> </a:t>
            </a:r>
            <a:r>
              <a:rPr lang="en-US" sz="1200" dirty="0" smtClean="0"/>
              <a:t>In </a:t>
            </a:r>
            <a:r>
              <a:rPr lang="en-US" sz="1200" dirty="0"/>
              <a:t>our particular study, a participant sneezed on an elevator and noted whether or not somebody had a nice response such as “God bless you.” The nice response would be equivalent to a </a:t>
            </a:r>
            <a:r>
              <a:rPr lang="en-US" sz="1200" dirty="0" err="1"/>
              <a:t>prosocial</a:t>
            </a:r>
            <a:r>
              <a:rPr lang="en-US" sz="1200" dirty="0"/>
              <a:t> behavior. The results of this study can give insight into what makes people more or less likely to engage in </a:t>
            </a:r>
            <a:r>
              <a:rPr lang="en-US" sz="1200" dirty="0" err="1"/>
              <a:t>prosocial</a:t>
            </a:r>
            <a:r>
              <a:rPr lang="en-US" sz="1200" dirty="0"/>
              <a:t> behavior in different situations, so this study has good external validity. This research topic is worth of study because the results may show how likely people are to help others in a more critical situation, such as somebody getting mugged, etc. It is important to realize that sneezing on an elevator is not necessarily a dangerous situation to act </a:t>
            </a:r>
            <a:r>
              <a:rPr lang="en-US" sz="1200" dirty="0" err="1"/>
              <a:t>prosocially</a:t>
            </a:r>
            <a:r>
              <a:rPr lang="en-US" sz="1200" dirty="0"/>
              <a:t> in, but the result will lead to a better understanding of whether or not gender and group size contribute to </a:t>
            </a:r>
            <a:r>
              <a:rPr lang="en-US" sz="1200" dirty="0" err="1"/>
              <a:t>prosocial</a:t>
            </a:r>
            <a:r>
              <a:rPr lang="en-US" sz="1200" dirty="0"/>
              <a:t> responses</a:t>
            </a:r>
            <a:r>
              <a:rPr lang="en-US" sz="1200" dirty="0" smtClean="0"/>
              <a:t>. </a:t>
            </a:r>
          </a:p>
          <a:p>
            <a:pPr marL="0" indent="0">
              <a:buNone/>
            </a:pPr>
            <a:r>
              <a:rPr lang="en-US" sz="1200" b="1" dirty="0" smtClean="0">
                <a:solidFill>
                  <a:schemeClr val="accent3">
                    <a:lumMod val="75000"/>
                  </a:schemeClr>
                </a:solidFill>
              </a:rPr>
              <a:t>Previous </a:t>
            </a:r>
            <a:r>
              <a:rPr lang="en-US" sz="1200" b="1" dirty="0">
                <a:solidFill>
                  <a:schemeClr val="accent3">
                    <a:lumMod val="75000"/>
                  </a:schemeClr>
                </a:solidFill>
              </a:rPr>
              <a:t>research has shown that females seem to be more likely to engage in </a:t>
            </a:r>
            <a:r>
              <a:rPr lang="en-US" sz="1200" b="1" dirty="0" err="1">
                <a:solidFill>
                  <a:schemeClr val="accent3">
                    <a:lumMod val="75000"/>
                  </a:schemeClr>
                </a:solidFill>
              </a:rPr>
              <a:t>prosocial</a:t>
            </a:r>
            <a:r>
              <a:rPr lang="en-US" sz="1200" b="1" dirty="0">
                <a:solidFill>
                  <a:schemeClr val="accent3">
                    <a:lumMod val="75000"/>
                  </a:schemeClr>
                </a:solidFill>
              </a:rPr>
              <a:t> behavior as distance decreases,</a:t>
            </a:r>
            <a:r>
              <a:rPr lang="en-US" sz="1200" b="1" dirty="0">
                <a:solidFill>
                  <a:srgbClr val="0000FF"/>
                </a:solidFill>
              </a:rPr>
              <a:t> </a:t>
            </a:r>
            <a:r>
              <a:rPr lang="en-US" sz="1200" dirty="0" smtClean="0"/>
              <a:t>and</a:t>
            </a:r>
            <a:r>
              <a:rPr lang="en-US" sz="1200" dirty="0" smtClean="0">
                <a:solidFill>
                  <a:srgbClr val="0000FF"/>
                </a:solidFill>
              </a:rPr>
              <a:t> </a:t>
            </a:r>
            <a:r>
              <a:rPr lang="en-US" sz="1200" dirty="0"/>
              <a:t>this correlates to the hypothesis of this particular study </a:t>
            </a:r>
            <a:r>
              <a:rPr lang="en-US" sz="1200" b="1" dirty="0" smtClean="0">
                <a:solidFill>
                  <a:srgbClr val="0000FF"/>
                </a:solidFill>
              </a:rPr>
              <a:t>(</a:t>
            </a:r>
            <a:r>
              <a:rPr lang="en-US" sz="1200" b="1" dirty="0">
                <a:solidFill>
                  <a:srgbClr val="0000FF"/>
                </a:solidFill>
              </a:rPr>
              <a:t>McCullough, </a:t>
            </a:r>
            <a:r>
              <a:rPr lang="en-US" sz="1200" b="1" dirty="0" err="1">
                <a:solidFill>
                  <a:srgbClr val="0000FF"/>
                </a:solidFill>
              </a:rPr>
              <a:t>Tabak</a:t>
            </a:r>
            <a:r>
              <a:rPr lang="en-US" sz="1200" b="1" dirty="0">
                <a:solidFill>
                  <a:srgbClr val="0000FF"/>
                </a:solidFill>
              </a:rPr>
              <a:t>, 2010).</a:t>
            </a:r>
            <a:r>
              <a:rPr lang="en-US" sz="1200" dirty="0">
                <a:solidFill>
                  <a:srgbClr val="0000FF"/>
                </a:solidFill>
              </a:rPr>
              <a:t> </a:t>
            </a:r>
            <a:r>
              <a:rPr lang="en-US" sz="1200" dirty="0" smtClean="0"/>
              <a:t>From </a:t>
            </a:r>
            <a:r>
              <a:rPr lang="en-US" sz="1200" dirty="0"/>
              <a:t>this same previous research, it seems that females are more likely to do this because females tend to behave in more altruistic ways than males. In other words, females should give a nice response to a sneeze more often than males, and this was part of our hypothesis. Previous research has also indicated that people who have the knowledge of how to behave </a:t>
            </a:r>
            <a:r>
              <a:rPr lang="en-US" sz="1200" dirty="0" err="1"/>
              <a:t>prosocially</a:t>
            </a:r>
            <a:r>
              <a:rPr lang="en-US" sz="1200" dirty="0"/>
              <a:t> in a particular situation are more likely to do so </a:t>
            </a:r>
            <a:r>
              <a:rPr lang="en-US" sz="1200" b="1" dirty="0" smtClean="0">
                <a:solidFill>
                  <a:srgbClr val="0000FF"/>
                </a:solidFill>
              </a:rPr>
              <a:t>(</a:t>
            </a:r>
            <a:r>
              <a:rPr lang="en-US" sz="1200" b="1" dirty="0">
                <a:solidFill>
                  <a:srgbClr val="0000FF"/>
                </a:solidFill>
              </a:rPr>
              <a:t>Anker, </a:t>
            </a:r>
            <a:r>
              <a:rPr lang="en-US" sz="1200" b="1" dirty="0" err="1">
                <a:solidFill>
                  <a:srgbClr val="0000FF"/>
                </a:solidFill>
              </a:rPr>
              <a:t>Feeley</a:t>
            </a:r>
            <a:r>
              <a:rPr lang="en-US" sz="1200" b="1" dirty="0">
                <a:solidFill>
                  <a:srgbClr val="0000FF"/>
                </a:solidFill>
              </a:rPr>
              <a:t>, 2011)</a:t>
            </a:r>
            <a:r>
              <a:rPr lang="en-US" sz="1200" b="1" dirty="0"/>
              <a:t>. </a:t>
            </a:r>
            <a:r>
              <a:rPr lang="en-US" sz="1200" dirty="0" smtClean="0"/>
              <a:t>If </a:t>
            </a:r>
            <a:r>
              <a:rPr lang="en-US" sz="1200" dirty="0"/>
              <a:t>somebody in the elevator is from a certain religion or has recently moved and is not aware of what to say after somebody sneezes, then they most likely will not give a response at all, and this was not considered when putting together the results of the study. This should have been important to consider because knowledge of what to say after a sneeze could be a confounding variable in the results. Lastly, previous studies have shown that moral frames often determine whether or not people will give a </a:t>
            </a:r>
            <a:r>
              <a:rPr lang="en-US" sz="1200" dirty="0" err="1"/>
              <a:t>prosocial</a:t>
            </a:r>
            <a:r>
              <a:rPr lang="en-US" sz="1200" dirty="0"/>
              <a:t> response </a:t>
            </a:r>
            <a:r>
              <a:rPr lang="en-US" sz="1200" b="1" dirty="0" smtClean="0">
                <a:solidFill>
                  <a:srgbClr val="0000FF"/>
                </a:solidFill>
              </a:rPr>
              <a:t>(</a:t>
            </a:r>
            <a:r>
              <a:rPr lang="en-US" sz="1200" b="1" dirty="0" err="1">
                <a:solidFill>
                  <a:srgbClr val="0000FF"/>
                </a:solidFill>
              </a:rPr>
              <a:t>Thornberg</a:t>
            </a:r>
            <a:r>
              <a:rPr lang="en-US" sz="1200" b="1" dirty="0">
                <a:solidFill>
                  <a:srgbClr val="0000FF"/>
                </a:solidFill>
              </a:rPr>
              <a:t>, 2010)</a:t>
            </a:r>
            <a:r>
              <a:rPr lang="en-US" sz="1200" dirty="0">
                <a:solidFill>
                  <a:srgbClr val="0000FF"/>
                </a:solidFill>
              </a:rPr>
              <a:t>. </a:t>
            </a:r>
            <a:r>
              <a:rPr lang="en-US" sz="1200" dirty="0" smtClean="0"/>
              <a:t>Overall</a:t>
            </a:r>
            <a:r>
              <a:rPr lang="en-US" sz="1200" dirty="0"/>
              <a:t>, the better somebody’s moral frames are, the more likely they are to give a </a:t>
            </a:r>
            <a:r>
              <a:rPr lang="en-US" sz="1200" dirty="0" err="1"/>
              <a:t>prosocial</a:t>
            </a:r>
            <a:r>
              <a:rPr lang="en-US" sz="1200" dirty="0"/>
              <a:t> response. This correlates to our particular study because the people who didn’t give a response could possibly have negative moral frames. A future experiment could study this and the results would be interesting and could give additional information about what makes people behave </a:t>
            </a:r>
            <a:r>
              <a:rPr lang="en-US" sz="1200" dirty="0" err="1"/>
              <a:t>prosocially</a:t>
            </a:r>
            <a:r>
              <a:rPr lang="en-US" sz="1200" dirty="0"/>
              <a:t>.</a:t>
            </a:r>
          </a:p>
          <a:p>
            <a:pPr marL="0" indent="0">
              <a:buNone/>
            </a:pPr>
            <a:r>
              <a:rPr lang="en-US" sz="1200" b="1" dirty="0" smtClean="0">
                <a:solidFill>
                  <a:schemeClr val="accent6">
                    <a:lumMod val="60000"/>
                    <a:lumOff val="40000"/>
                  </a:schemeClr>
                </a:solidFill>
              </a:rPr>
              <a:t>In </a:t>
            </a:r>
            <a:r>
              <a:rPr lang="en-US" sz="1200" b="1" dirty="0">
                <a:solidFill>
                  <a:schemeClr val="accent6">
                    <a:lumMod val="60000"/>
                    <a:lumOff val="40000"/>
                  </a:schemeClr>
                </a:solidFill>
              </a:rPr>
              <a:t>our study, it was hypothesized that as group size increased, the likelihood of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would increase, and that females were more likely to give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than </a:t>
            </a:r>
            <a:r>
              <a:rPr lang="en-US" sz="1200" b="1" dirty="0" smtClean="0">
                <a:solidFill>
                  <a:schemeClr val="accent6">
                    <a:lumMod val="60000"/>
                    <a:lumOff val="40000"/>
                  </a:schemeClr>
                </a:solidFill>
              </a:rPr>
              <a:t>males.</a:t>
            </a:r>
            <a:r>
              <a:rPr lang="en-US" sz="1200" dirty="0">
                <a:solidFill>
                  <a:srgbClr val="0000FF"/>
                </a:solidFill>
              </a:rPr>
              <a:t> </a:t>
            </a:r>
            <a:r>
              <a:rPr lang="en-US" sz="1200" b="1" dirty="0" smtClean="0">
                <a:solidFill>
                  <a:srgbClr val="0000FF"/>
                </a:solidFill>
              </a:rPr>
              <a:t>Previous </a:t>
            </a:r>
            <a:r>
              <a:rPr lang="en-US" sz="1200" b="1" dirty="0">
                <a:solidFill>
                  <a:srgbClr val="0000FF"/>
                </a:solidFill>
              </a:rPr>
              <a:t>research from McCullough, </a:t>
            </a:r>
            <a:r>
              <a:rPr lang="en-US" sz="1200" b="1" dirty="0" err="1">
                <a:solidFill>
                  <a:srgbClr val="0000FF"/>
                </a:solidFill>
              </a:rPr>
              <a:t>etc</a:t>
            </a:r>
            <a:r>
              <a:rPr lang="en-US" sz="1200" b="1" dirty="0">
                <a:solidFill>
                  <a:srgbClr val="0000FF"/>
                </a:solidFill>
              </a:rPr>
              <a:t> (2011) conflicted with the hypothesis that as group size increases, </a:t>
            </a:r>
            <a:r>
              <a:rPr lang="en-US" sz="1200" b="1" dirty="0" err="1">
                <a:solidFill>
                  <a:srgbClr val="0000FF"/>
                </a:solidFill>
              </a:rPr>
              <a:t>prosocial</a:t>
            </a:r>
            <a:r>
              <a:rPr lang="en-US" sz="1200" b="1" dirty="0">
                <a:solidFill>
                  <a:srgbClr val="0000FF"/>
                </a:solidFill>
              </a:rPr>
              <a:t> responses should </a:t>
            </a:r>
            <a:r>
              <a:rPr lang="en-US" sz="1200" b="1" dirty="0" smtClean="0">
                <a:solidFill>
                  <a:srgbClr val="0000FF"/>
                </a:solidFill>
              </a:rPr>
              <a:t>increase. McCullough’s </a:t>
            </a:r>
            <a:r>
              <a:rPr lang="en-US" sz="1200" b="1" dirty="0">
                <a:solidFill>
                  <a:srgbClr val="0000FF"/>
                </a:solidFill>
              </a:rPr>
              <a:t>study showed this to be the opposite </a:t>
            </a:r>
            <a:r>
              <a:rPr lang="en-US" sz="1200" dirty="0">
                <a:solidFill>
                  <a:srgbClr val="0000FF"/>
                </a:solidFill>
              </a:rPr>
              <a:t>– </a:t>
            </a:r>
            <a:r>
              <a:rPr lang="en-US" sz="1200" b="1" dirty="0" smtClean="0">
                <a:solidFill>
                  <a:srgbClr val="FF6600"/>
                </a:solidFill>
              </a:rPr>
              <a:t>as </a:t>
            </a:r>
            <a:r>
              <a:rPr lang="en-US" sz="1200" b="1" dirty="0">
                <a:solidFill>
                  <a:srgbClr val="FF6600"/>
                </a:solidFill>
              </a:rPr>
              <a:t>group size increases, </a:t>
            </a:r>
            <a:r>
              <a:rPr lang="en-US" sz="1200" b="1" dirty="0" err="1">
                <a:solidFill>
                  <a:srgbClr val="FF6600"/>
                </a:solidFill>
              </a:rPr>
              <a:t>prosocial</a:t>
            </a:r>
            <a:r>
              <a:rPr lang="en-US" sz="1200" b="1" dirty="0">
                <a:solidFill>
                  <a:srgbClr val="FF6600"/>
                </a:solidFill>
              </a:rPr>
              <a:t> behavior decreases, a phenomenon known as the bystander </a:t>
            </a:r>
            <a:r>
              <a:rPr lang="en-US" sz="1200" b="1" dirty="0" smtClean="0">
                <a:solidFill>
                  <a:srgbClr val="FF6600"/>
                </a:solidFill>
              </a:rPr>
              <a:t>effect.</a:t>
            </a:r>
            <a:r>
              <a:rPr lang="en-US" sz="1200" dirty="0">
                <a:solidFill>
                  <a:srgbClr val="0000FF"/>
                </a:solidFill>
              </a:rPr>
              <a:t> </a:t>
            </a:r>
            <a:r>
              <a:rPr lang="en-US" sz="1200" b="1" dirty="0" smtClean="0">
                <a:solidFill>
                  <a:schemeClr val="accent3">
                    <a:lumMod val="75000"/>
                  </a:schemeClr>
                </a:solidFill>
              </a:rPr>
              <a:t>Previous </a:t>
            </a:r>
            <a:r>
              <a:rPr lang="en-US" sz="1200" b="1" dirty="0">
                <a:solidFill>
                  <a:schemeClr val="accent3">
                    <a:lumMod val="75000"/>
                  </a:schemeClr>
                </a:solidFill>
              </a:rPr>
              <a:t>research about gender, however, showed that females are more likely to behave </a:t>
            </a:r>
            <a:r>
              <a:rPr lang="en-US" sz="1200" b="1" dirty="0" err="1">
                <a:solidFill>
                  <a:schemeClr val="accent3">
                    <a:lumMod val="75000"/>
                  </a:schemeClr>
                </a:solidFill>
              </a:rPr>
              <a:t>prosocially</a:t>
            </a:r>
            <a:r>
              <a:rPr lang="en-US" sz="1200" b="1" dirty="0">
                <a:solidFill>
                  <a:schemeClr val="accent3">
                    <a:lumMod val="75000"/>
                  </a:schemeClr>
                </a:solidFill>
              </a:rPr>
              <a:t> due to their nature and altruistic characteristics; </a:t>
            </a:r>
            <a:r>
              <a:rPr lang="en-US" sz="1200" dirty="0" smtClean="0"/>
              <a:t>this </a:t>
            </a:r>
            <a:r>
              <a:rPr lang="en-US" sz="1200" dirty="0"/>
              <a:t>evidence supports our </a:t>
            </a:r>
            <a:r>
              <a:rPr lang="en-US" sz="1200" b="1" dirty="0">
                <a:solidFill>
                  <a:srgbClr val="0000FF"/>
                </a:solidFill>
              </a:rPr>
              <a:t>hypothesis </a:t>
            </a:r>
            <a:r>
              <a:rPr lang="en-US" sz="1200" b="1" dirty="0" smtClean="0">
                <a:solidFill>
                  <a:srgbClr val="0000FF"/>
                </a:solidFill>
              </a:rPr>
              <a:t>(</a:t>
            </a:r>
            <a:r>
              <a:rPr lang="en-US" sz="1200" b="1" dirty="0">
                <a:solidFill>
                  <a:srgbClr val="0000FF"/>
                </a:solidFill>
              </a:rPr>
              <a:t>Levine, Cassidy, </a:t>
            </a:r>
            <a:r>
              <a:rPr lang="en-US" sz="1200" b="1" dirty="0" err="1">
                <a:solidFill>
                  <a:srgbClr val="0000FF"/>
                </a:solidFill>
              </a:rPr>
              <a:t>Jentzsch</a:t>
            </a:r>
            <a:r>
              <a:rPr lang="en-US" sz="1200" b="1" dirty="0">
                <a:solidFill>
                  <a:srgbClr val="0000FF"/>
                </a:solidFill>
              </a:rPr>
              <a:t>, 2010)</a:t>
            </a:r>
            <a:r>
              <a:rPr lang="en-US" sz="1200" b="1" dirty="0" smtClean="0">
                <a:solidFill>
                  <a:srgbClr val="0000FF"/>
                </a:solidFill>
              </a:rPr>
              <a:t>.</a:t>
            </a:r>
          </a:p>
          <a:p>
            <a:pPr marL="0" indent="0">
              <a:buNone/>
            </a:pPr>
            <a:endParaRPr lang="en-US" sz="1200" b="1" dirty="0">
              <a:solidFill>
                <a:srgbClr val="0000FF"/>
              </a:solidFill>
            </a:endParaRPr>
          </a:p>
          <a:p>
            <a:endParaRPr lang="en-US" sz="1600" dirty="0"/>
          </a:p>
          <a:p>
            <a:pPr marL="0" indent="0">
              <a:buNone/>
            </a:pPr>
            <a:endParaRPr lang="en-US" sz="1200" dirty="0"/>
          </a:p>
        </p:txBody>
      </p:sp>
    </p:spTree>
    <p:extLst>
      <p:ext uri="{BB962C8B-B14F-4D97-AF65-F5344CB8AC3E}">
        <p14:creationId xmlns:p14="http://schemas.microsoft.com/office/powerpoint/2010/main" val="55048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7134"/>
            <a:ext cx="9143999" cy="6240865"/>
          </a:xfrm>
        </p:spPr>
        <p:txBody>
          <a:bodyPr>
            <a:noAutofit/>
          </a:bodyPr>
          <a:lstStyle/>
          <a:p>
            <a:pPr marL="0" indent="0">
              <a:buNone/>
            </a:pPr>
            <a:r>
              <a:rPr lang="en-US" sz="1600" dirty="0" smtClean="0">
                <a:cs typeface="Times New Roman" panose="02020603050405020304" pitchFamily="18" charset="0"/>
              </a:rPr>
              <a:t> </a:t>
            </a:r>
            <a:r>
              <a:rPr lang="en-US" sz="1600" b="1" dirty="0"/>
              <a:t>Human Argument Mining</a:t>
            </a:r>
          </a:p>
          <a:p>
            <a:r>
              <a:rPr lang="en-US" sz="1600" b="1" dirty="0">
                <a:solidFill>
                  <a:schemeClr val="accent6">
                    <a:lumMod val="60000"/>
                    <a:lumOff val="40000"/>
                  </a:schemeClr>
                </a:solidFill>
              </a:rPr>
              <a:t>Hypothesis: 1, </a:t>
            </a:r>
            <a:r>
              <a:rPr lang="en-US" sz="1600" b="1" dirty="0">
                <a:solidFill>
                  <a:schemeClr val="accent3">
                    <a:lumMod val="75000"/>
                  </a:schemeClr>
                </a:solidFill>
              </a:rPr>
              <a:t>Supports: 5, </a:t>
            </a:r>
            <a:r>
              <a:rPr lang="en-US" sz="1600" b="1" dirty="0">
                <a:solidFill>
                  <a:srgbClr val="FF6600"/>
                </a:solidFill>
              </a:rPr>
              <a:t>Opposes: </a:t>
            </a:r>
            <a:r>
              <a:rPr lang="en-US" sz="1600" b="1" dirty="0" smtClean="0">
                <a:solidFill>
                  <a:srgbClr val="FF6600"/>
                </a:solidFill>
              </a:rPr>
              <a:t>3, </a:t>
            </a:r>
            <a:r>
              <a:rPr lang="en-US" sz="1600" b="1" dirty="0">
                <a:solidFill>
                  <a:srgbClr val="0000FF"/>
                </a:solidFill>
              </a:rPr>
              <a:t>Citation: 15 (6 unique</a:t>
            </a:r>
            <a:r>
              <a:rPr lang="en-US" sz="1600" b="1" dirty="0" smtClean="0">
                <a:solidFill>
                  <a:srgbClr val="0000FF"/>
                </a:solidFill>
              </a:rPr>
              <a:t>)</a:t>
            </a:r>
            <a:endParaRPr lang="en-US" sz="1200" dirty="0">
              <a:ln>
                <a:solidFill>
                  <a:schemeClr val="tx1"/>
                </a:solidFill>
              </a:ln>
            </a:endParaRPr>
          </a:p>
          <a:p>
            <a:pPr marL="0" indent="0">
              <a:buNone/>
            </a:pPr>
            <a:r>
              <a:rPr lang="en-US" sz="1200" dirty="0" smtClean="0"/>
              <a:t>In </a:t>
            </a:r>
            <a:r>
              <a:rPr lang="en-US" sz="1200" dirty="0"/>
              <a:t>today’s tough </a:t>
            </a:r>
            <a:r>
              <a:rPr lang="en-US" sz="1200" dirty="0" smtClean="0"/>
              <a:t>economic </a:t>
            </a:r>
            <a:r>
              <a:rPr lang="en-US" sz="1200" dirty="0"/>
              <a:t>climate, any factors that may contribute to a successful business or enterprise have become increasingly important. One prevalently researched factor is </a:t>
            </a:r>
            <a:r>
              <a:rPr lang="en-US" sz="1200" dirty="0" err="1"/>
              <a:t>prosocial</a:t>
            </a:r>
            <a:r>
              <a:rPr lang="en-US" sz="1200" dirty="0"/>
              <a:t> behavior which is comparable to helping behaviors. Research has shown that </a:t>
            </a:r>
            <a:r>
              <a:rPr lang="en-US" sz="1200" dirty="0" err="1"/>
              <a:t>prosocial</a:t>
            </a:r>
            <a:r>
              <a:rPr lang="en-US" sz="1200" dirty="0"/>
              <a:t> behaviors have been associated with job satisfaction, productivity, and client satisfaction </a:t>
            </a:r>
            <a:r>
              <a:rPr lang="en-US" sz="1200" b="1" dirty="0" smtClean="0">
                <a:solidFill>
                  <a:srgbClr val="0000FF"/>
                </a:solidFill>
              </a:rPr>
              <a:t>(</a:t>
            </a:r>
            <a:r>
              <a:rPr lang="en-US" sz="1200" b="1" dirty="0" err="1" smtClean="0">
                <a:solidFill>
                  <a:srgbClr val="0000FF"/>
                </a:solidFill>
              </a:rPr>
              <a:t>Danzis</a:t>
            </a:r>
            <a:r>
              <a:rPr lang="en-US" sz="1200" b="1" dirty="0" smtClean="0">
                <a:solidFill>
                  <a:srgbClr val="0000FF"/>
                </a:solidFill>
              </a:rPr>
              <a:t> &amp; Stone-­‐Romero, 2009)</a:t>
            </a:r>
            <a:r>
              <a:rPr lang="en-US" sz="1200" dirty="0" smtClean="0"/>
              <a:t>. </a:t>
            </a:r>
            <a:r>
              <a:rPr lang="en-US" sz="1200" dirty="0"/>
              <a:t>Therefore the understanding of what situations support and encourage </a:t>
            </a:r>
            <a:r>
              <a:rPr lang="en-US" sz="1200" dirty="0" err="1"/>
              <a:t>prosocial</a:t>
            </a:r>
            <a:r>
              <a:rPr lang="en-US" sz="1200" dirty="0"/>
              <a:t> behaviors could be an asset to any manager or </a:t>
            </a:r>
            <a:r>
              <a:rPr lang="en-US" sz="1200" dirty="0" smtClean="0"/>
              <a:t>business (</a:t>
            </a:r>
            <a:r>
              <a:rPr lang="en-US" sz="1200" b="1" dirty="0" err="1">
                <a:solidFill>
                  <a:srgbClr val="0000FF"/>
                </a:solidFill>
              </a:rPr>
              <a:t>Danzis</a:t>
            </a:r>
            <a:r>
              <a:rPr lang="en-US" sz="1200" b="1" dirty="0">
                <a:solidFill>
                  <a:srgbClr val="0000FF"/>
                </a:solidFill>
              </a:rPr>
              <a:t> &amp; Stone-­‐ Romero, 2009)</a:t>
            </a:r>
            <a:r>
              <a:rPr lang="en-US" sz="1200" dirty="0" smtClean="0"/>
              <a:t>.</a:t>
            </a:r>
          </a:p>
          <a:p>
            <a:pPr marL="0" indent="0">
              <a:buNone/>
            </a:pPr>
            <a:r>
              <a:rPr lang="en-US" sz="1200" dirty="0" smtClean="0"/>
              <a:t>Previous </a:t>
            </a:r>
            <a:r>
              <a:rPr lang="en-US" sz="1200" dirty="0"/>
              <a:t>research has focused on relationships of </a:t>
            </a:r>
            <a:r>
              <a:rPr lang="en-US" sz="1200" dirty="0" err="1"/>
              <a:t>prosocial</a:t>
            </a:r>
            <a:r>
              <a:rPr lang="en-US" sz="1200" dirty="0"/>
              <a:t> behavior between gender and the effect of group size. With regards to gender, there has been much debate over whether females or males are inherently more </a:t>
            </a:r>
            <a:r>
              <a:rPr lang="en-US" sz="1200" dirty="0" err="1"/>
              <a:t>prosocial</a:t>
            </a:r>
            <a:r>
              <a:rPr lang="en-US" sz="1200" dirty="0"/>
              <a:t>. Research has been done on gender by implementing a training program on empathy with children in day care centers between the ages of 5-­‐6 </a:t>
            </a:r>
            <a:r>
              <a:rPr lang="en-US" sz="1200" b="1" dirty="0" err="1" smtClean="0">
                <a:solidFill>
                  <a:srgbClr val="0000FF"/>
                </a:solidFill>
              </a:rPr>
              <a:t>Kallipuska</a:t>
            </a:r>
            <a:r>
              <a:rPr lang="en-US" sz="1200" b="1" dirty="0">
                <a:solidFill>
                  <a:srgbClr val="0000FF"/>
                </a:solidFill>
              </a:rPr>
              <a:t>, 1991)</a:t>
            </a:r>
            <a:r>
              <a:rPr lang="en-US" sz="1200" b="1" dirty="0" smtClean="0">
                <a:solidFill>
                  <a:srgbClr val="0000FF"/>
                </a:solidFill>
              </a:rPr>
              <a:t>.</a:t>
            </a:r>
            <a:r>
              <a:rPr lang="en-US" sz="1200" dirty="0" smtClean="0"/>
              <a:t> </a:t>
            </a:r>
            <a:r>
              <a:rPr lang="en-US" sz="1200" b="1" dirty="0" smtClean="0">
                <a:solidFill>
                  <a:schemeClr val="accent3">
                    <a:lumMod val="75000"/>
                  </a:schemeClr>
                </a:solidFill>
              </a:rPr>
              <a:t>The </a:t>
            </a:r>
            <a:r>
              <a:rPr lang="en-US" sz="1200" b="1" dirty="0">
                <a:solidFill>
                  <a:schemeClr val="accent3">
                    <a:lumMod val="75000"/>
                  </a:schemeClr>
                </a:solidFill>
              </a:rPr>
              <a:t>results of this study concluded that females were more </a:t>
            </a:r>
            <a:r>
              <a:rPr lang="en-US" sz="1200" b="1" dirty="0" err="1">
                <a:solidFill>
                  <a:schemeClr val="accent3">
                    <a:lumMod val="75000"/>
                  </a:schemeClr>
                </a:solidFill>
              </a:rPr>
              <a:t>prosocial</a:t>
            </a:r>
            <a:r>
              <a:rPr lang="en-US" sz="1200" b="1" dirty="0">
                <a:solidFill>
                  <a:schemeClr val="accent3">
                    <a:lumMod val="75000"/>
                  </a:schemeClr>
                </a:solidFill>
              </a:rPr>
              <a:t> than males based on teacher </a:t>
            </a:r>
            <a:r>
              <a:rPr lang="en-US" sz="1200" b="1" dirty="0" smtClean="0">
                <a:solidFill>
                  <a:schemeClr val="accent3">
                    <a:lumMod val="75000"/>
                  </a:schemeClr>
                </a:solidFill>
              </a:rPr>
              <a:t>appraisals</a:t>
            </a:r>
            <a:r>
              <a:rPr lang="en-US" sz="1200" dirty="0"/>
              <a:t> </a:t>
            </a:r>
            <a:r>
              <a:rPr lang="en-US" sz="1200" b="1" dirty="0" smtClean="0">
                <a:solidFill>
                  <a:srgbClr val="0000FF"/>
                </a:solidFill>
              </a:rPr>
              <a:t>(</a:t>
            </a:r>
            <a:r>
              <a:rPr lang="en-US" sz="1200" b="1" dirty="0" err="1">
                <a:solidFill>
                  <a:srgbClr val="0000FF"/>
                </a:solidFill>
              </a:rPr>
              <a:t>Kallipuska</a:t>
            </a:r>
            <a:r>
              <a:rPr lang="en-US" sz="1200" b="1" dirty="0">
                <a:solidFill>
                  <a:srgbClr val="0000FF"/>
                </a:solidFill>
              </a:rPr>
              <a:t>, 1991)</a:t>
            </a:r>
            <a:r>
              <a:rPr lang="en-US" sz="1200" dirty="0" smtClean="0"/>
              <a:t>.</a:t>
            </a:r>
            <a:r>
              <a:rPr lang="en-US" sz="1200" b="1" dirty="0" smtClean="0">
                <a:solidFill>
                  <a:schemeClr val="accent3">
                    <a:lumMod val="75000"/>
                  </a:schemeClr>
                </a:solidFill>
              </a:rPr>
              <a:t>Other </a:t>
            </a:r>
            <a:r>
              <a:rPr lang="en-US" sz="1200" b="1" dirty="0">
                <a:solidFill>
                  <a:schemeClr val="accent3">
                    <a:lumMod val="75000"/>
                  </a:schemeClr>
                </a:solidFill>
              </a:rPr>
              <a:t>research supports that females are more </a:t>
            </a:r>
            <a:r>
              <a:rPr lang="en-US" sz="1200" b="1" dirty="0" err="1">
                <a:solidFill>
                  <a:schemeClr val="accent3">
                    <a:lumMod val="75000"/>
                  </a:schemeClr>
                </a:solidFill>
              </a:rPr>
              <a:t>prosocial</a:t>
            </a:r>
            <a:r>
              <a:rPr lang="en-US" sz="1200" b="1" dirty="0">
                <a:solidFill>
                  <a:schemeClr val="accent3">
                    <a:lumMod val="75000"/>
                  </a:schemeClr>
                </a:solidFill>
              </a:rPr>
              <a:t> but only to familiar individuals or when following a social </a:t>
            </a:r>
            <a:r>
              <a:rPr lang="en-US" sz="1200" b="1" dirty="0" smtClean="0">
                <a:solidFill>
                  <a:schemeClr val="accent3">
                    <a:lumMod val="75000"/>
                  </a:schemeClr>
                </a:solidFill>
              </a:rPr>
              <a:t>norm</a:t>
            </a:r>
            <a:r>
              <a:rPr lang="en-US" sz="1200" dirty="0"/>
              <a:t> </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 </a:t>
            </a:r>
            <a:r>
              <a:rPr lang="en-US" sz="1200" b="1" dirty="0" smtClean="0">
                <a:solidFill>
                  <a:srgbClr val="FF6600"/>
                </a:solidFill>
              </a:rPr>
              <a:t>In </a:t>
            </a:r>
            <a:r>
              <a:rPr lang="en-US" sz="1200" b="1" dirty="0">
                <a:solidFill>
                  <a:srgbClr val="FF6600"/>
                </a:solidFill>
              </a:rPr>
              <a:t>contrast, males were considered to be more “chivalrous”(p.722) which would promote them to exhibit more </a:t>
            </a:r>
            <a:r>
              <a:rPr lang="en-US" sz="1200" b="1" dirty="0" err="1">
                <a:solidFill>
                  <a:srgbClr val="FF6600"/>
                </a:solidFill>
              </a:rPr>
              <a:t>prosocial</a:t>
            </a:r>
            <a:r>
              <a:rPr lang="en-US" sz="1200" b="1" dirty="0">
                <a:solidFill>
                  <a:srgbClr val="FF6600"/>
                </a:solidFill>
              </a:rPr>
              <a:t> behavior toward strangers relative to </a:t>
            </a:r>
            <a:r>
              <a:rPr lang="en-US" sz="1200" b="1" dirty="0" smtClean="0">
                <a:solidFill>
                  <a:srgbClr val="FF6600"/>
                </a:solidFill>
              </a:rPr>
              <a:t>females</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a:t>
            </a:r>
          </a:p>
          <a:p>
            <a:pPr marL="0" indent="0">
              <a:buNone/>
            </a:pPr>
            <a:r>
              <a:rPr lang="en-US" sz="1200" dirty="0" smtClean="0"/>
              <a:t>In </a:t>
            </a:r>
            <a:r>
              <a:rPr lang="en-US" sz="1200" dirty="0"/>
              <a:t>addition to studies on the relationship between </a:t>
            </a:r>
            <a:r>
              <a:rPr lang="en-US" sz="1200" dirty="0" err="1"/>
              <a:t>prosocial</a:t>
            </a:r>
            <a:r>
              <a:rPr lang="en-US" sz="1200" dirty="0"/>
              <a:t> behavior and gender, there is also research between group sizes and </a:t>
            </a:r>
            <a:r>
              <a:rPr lang="en-US" sz="1200" dirty="0" err="1"/>
              <a:t>prosocial</a:t>
            </a:r>
            <a:r>
              <a:rPr lang="en-US" sz="1200" dirty="0"/>
              <a:t> behavior. </a:t>
            </a:r>
            <a:r>
              <a:rPr lang="en-US" sz="1200" b="1" dirty="0" smtClean="0">
                <a:solidFill>
                  <a:srgbClr val="FF6600"/>
                </a:solidFill>
              </a:rPr>
              <a:t>One </a:t>
            </a:r>
            <a:r>
              <a:rPr lang="en-US" sz="1200" b="1" dirty="0">
                <a:solidFill>
                  <a:srgbClr val="FF6600"/>
                </a:solidFill>
              </a:rPr>
              <a:t>of the most well­‐known psychological phenomena is the bystander effect which describes a diffusion of responsibility as group size </a:t>
            </a:r>
            <a:r>
              <a:rPr lang="en-US" sz="1200" b="1" dirty="0" smtClean="0">
                <a:solidFill>
                  <a:srgbClr val="FF6600"/>
                </a:solidFill>
              </a:rPr>
              <a:t>increases</a:t>
            </a:r>
            <a:r>
              <a:rPr lang="en-US" sz="1200" dirty="0"/>
              <a:t> </a:t>
            </a:r>
            <a:r>
              <a:rPr lang="en-US" sz="1200" dirty="0" smtClean="0"/>
              <a:t>(</a:t>
            </a:r>
            <a:r>
              <a:rPr lang="en-US" sz="1200" b="1" dirty="0" smtClean="0">
                <a:solidFill>
                  <a:srgbClr val="0000FF"/>
                </a:solidFill>
              </a:rPr>
              <a:t>Garcia</a:t>
            </a:r>
            <a:r>
              <a:rPr lang="en-US" sz="1200" b="1" dirty="0">
                <a:solidFill>
                  <a:srgbClr val="0000FF"/>
                </a:solidFill>
              </a:rPr>
              <a:t>, Weaver, Darley, &amp; </a:t>
            </a:r>
            <a:r>
              <a:rPr lang="en-US" sz="1200" b="1" dirty="0" err="1">
                <a:solidFill>
                  <a:srgbClr val="0000FF"/>
                </a:solidFill>
              </a:rPr>
              <a:t>Moskowitz</a:t>
            </a:r>
            <a:r>
              <a:rPr lang="en-US" sz="1200" b="1" dirty="0">
                <a:solidFill>
                  <a:srgbClr val="0000FF"/>
                </a:solidFill>
              </a:rPr>
              <a:t>, 2002)</a:t>
            </a:r>
            <a:r>
              <a:rPr lang="en-US" sz="1200" dirty="0" smtClean="0"/>
              <a:t>.More </a:t>
            </a:r>
            <a:r>
              <a:rPr lang="en-US" sz="1200" dirty="0"/>
              <a:t>recent studies have described an implicit bystander effect which claims that it is even possible to create diffusion of responsibility even when no one else is around by priming participants about group mentality </a:t>
            </a:r>
            <a:r>
              <a:rPr lang="en-US" sz="1200" b="1" dirty="0" smtClean="0">
                <a:solidFill>
                  <a:srgbClr val="0000FF"/>
                </a:solidFill>
              </a:rPr>
              <a:t>(</a:t>
            </a:r>
            <a:r>
              <a:rPr lang="en-US" sz="1200" b="1" dirty="0">
                <a:solidFill>
                  <a:srgbClr val="0000FF"/>
                </a:solidFill>
              </a:rPr>
              <a:t>Garcia, Weaver, Darley, &amp; </a:t>
            </a:r>
            <a:r>
              <a:rPr lang="en-US" sz="1200" b="1" dirty="0" err="1">
                <a:solidFill>
                  <a:srgbClr val="0000FF"/>
                </a:solidFill>
              </a:rPr>
              <a:t>Moskowitz</a:t>
            </a:r>
            <a:r>
              <a:rPr lang="en-US" sz="1200" b="1" dirty="0">
                <a:solidFill>
                  <a:srgbClr val="0000FF"/>
                </a:solidFill>
              </a:rPr>
              <a:t>, 2002)</a:t>
            </a:r>
            <a:r>
              <a:rPr lang="en-US" sz="1200" b="1" dirty="0" smtClean="0">
                <a:solidFill>
                  <a:srgbClr val="0000FF"/>
                </a:solidFill>
              </a:rPr>
              <a:t>.</a:t>
            </a:r>
            <a:r>
              <a:rPr lang="en-US" sz="1200" dirty="0" smtClean="0"/>
              <a:t> </a:t>
            </a:r>
            <a:r>
              <a:rPr lang="en-US" sz="1200" dirty="0"/>
              <a:t>There has even been debate over the implications of the implicit identity effect. One research study claimed that the implicit identity can only be used to inhibit </a:t>
            </a:r>
            <a:r>
              <a:rPr lang="en-US" sz="1200" dirty="0" err="1"/>
              <a:t>prosocial</a:t>
            </a:r>
            <a:r>
              <a:rPr lang="en-US" sz="1200" dirty="0"/>
              <a:t> behavior such as through the bystander effect </a:t>
            </a:r>
            <a:r>
              <a:rPr lang="en-US" sz="1200" b="1" dirty="0" smtClean="0">
                <a:solidFill>
                  <a:srgbClr val="3366FF"/>
                </a:solidFill>
              </a:rPr>
              <a:t>(</a:t>
            </a:r>
            <a:r>
              <a:rPr lang="en-US" sz="1200" b="1" dirty="0">
                <a:solidFill>
                  <a:srgbClr val="3366FF"/>
                </a:solidFill>
              </a:rPr>
              <a:t>Garcia, Weaver, Darley, &amp; </a:t>
            </a:r>
            <a:r>
              <a:rPr lang="en-US" sz="1200" b="1" dirty="0" err="1">
                <a:solidFill>
                  <a:srgbClr val="3366FF"/>
                </a:solidFill>
              </a:rPr>
              <a:t>Moskowitz</a:t>
            </a:r>
            <a:r>
              <a:rPr lang="en-US" sz="1200" b="1" dirty="0">
                <a:solidFill>
                  <a:srgbClr val="3366FF"/>
                </a:solidFill>
              </a:rPr>
              <a:t>, 2002)</a:t>
            </a:r>
            <a:r>
              <a:rPr lang="en-US" sz="1200" dirty="0" smtClean="0"/>
              <a:t>. </a:t>
            </a:r>
            <a:r>
              <a:rPr lang="en-US" sz="1200" b="1" dirty="0" smtClean="0">
                <a:solidFill>
                  <a:srgbClr val="008000"/>
                </a:solidFill>
              </a:rPr>
              <a:t>Yet</a:t>
            </a:r>
            <a:r>
              <a:rPr lang="en-US" sz="1200" b="1" dirty="0">
                <a:solidFill>
                  <a:srgbClr val="008000"/>
                </a:solidFill>
              </a:rPr>
              <a:t>, conflicting research has found evidence to support a theory that the implicit identity effect can be used to encourage </a:t>
            </a:r>
            <a:r>
              <a:rPr lang="en-US" sz="1200" b="1" dirty="0" err="1">
                <a:solidFill>
                  <a:srgbClr val="008000"/>
                </a:solidFill>
              </a:rPr>
              <a:t>prosocial</a:t>
            </a:r>
            <a:r>
              <a:rPr lang="en-US" sz="1200" b="1" dirty="0">
                <a:solidFill>
                  <a:srgbClr val="008000"/>
                </a:solidFill>
              </a:rPr>
              <a:t> behavior if it follows the group’s social </a:t>
            </a:r>
            <a:r>
              <a:rPr lang="en-US" sz="1200" b="1" dirty="0" smtClean="0">
                <a:solidFill>
                  <a:srgbClr val="008000"/>
                </a:solidFill>
              </a:rPr>
              <a:t>norms</a:t>
            </a:r>
            <a:r>
              <a:rPr lang="en-US" sz="1200" dirty="0"/>
              <a:t> </a:t>
            </a:r>
            <a:r>
              <a:rPr lang="en-US" sz="1200" b="1" dirty="0" smtClean="0">
                <a:solidFill>
                  <a:srgbClr val="0000FF"/>
                </a:solidFill>
              </a:rPr>
              <a:t>(</a:t>
            </a:r>
            <a:r>
              <a:rPr lang="en-US" sz="1200" b="1" dirty="0">
                <a:solidFill>
                  <a:srgbClr val="0000FF"/>
                </a:solidFill>
              </a:rPr>
              <a:t>Levine &amp; </a:t>
            </a:r>
            <a:r>
              <a:rPr lang="en-US" sz="1200" b="1" dirty="0" err="1">
                <a:solidFill>
                  <a:srgbClr val="0000FF"/>
                </a:solidFill>
              </a:rPr>
              <a:t>Crowther</a:t>
            </a:r>
            <a:r>
              <a:rPr lang="en-US" sz="1200" b="1" dirty="0">
                <a:solidFill>
                  <a:srgbClr val="0000FF"/>
                </a:solidFill>
              </a:rPr>
              <a:t>, 2008)</a:t>
            </a:r>
            <a:r>
              <a:rPr lang="en-US" sz="1200" b="1" dirty="0" smtClean="0">
                <a:solidFill>
                  <a:srgbClr val="0000FF"/>
                </a:solidFill>
              </a:rPr>
              <a:t>.</a:t>
            </a:r>
            <a:r>
              <a:rPr lang="en-US" sz="1200" dirty="0" smtClean="0"/>
              <a:t> </a:t>
            </a:r>
            <a:r>
              <a:rPr lang="en-US" sz="1200" b="1" dirty="0" smtClean="0">
                <a:solidFill>
                  <a:srgbClr val="0000FF"/>
                </a:solidFill>
              </a:rPr>
              <a:t>Also</a:t>
            </a:r>
            <a:r>
              <a:rPr lang="en-US" sz="1200" b="1" dirty="0">
                <a:solidFill>
                  <a:srgbClr val="0000FF"/>
                </a:solidFill>
              </a:rPr>
              <a:t>, a study by </a:t>
            </a:r>
            <a:r>
              <a:rPr lang="en-US" sz="1200" b="1" dirty="0" err="1">
                <a:solidFill>
                  <a:srgbClr val="0000FF"/>
                </a:solidFill>
              </a:rPr>
              <a:t>Krupka</a:t>
            </a:r>
            <a:r>
              <a:rPr lang="en-US" sz="1200" b="1" dirty="0">
                <a:solidFill>
                  <a:srgbClr val="0000FF"/>
                </a:solidFill>
              </a:rPr>
              <a:t> and Weber (2009) </a:t>
            </a:r>
            <a:r>
              <a:rPr lang="en-US" sz="1200" b="1" dirty="0" smtClean="0">
                <a:solidFill>
                  <a:schemeClr val="accent3">
                    <a:lumMod val="75000"/>
                  </a:schemeClr>
                </a:solidFill>
              </a:rPr>
              <a:t>found </a:t>
            </a:r>
            <a:r>
              <a:rPr lang="en-US" sz="1200" b="1" dirty="0">
                <a:solidFill>
                  <a:schemeClr val="accent3">
                    <a:lumMod val="75000"/>
                  </a:schemeClr>
                </a:solidFill>
              </a:rPr>
              <a:t>that even when people observe others acting selfishly, on average this produces </a:t>
            </a:r>
            <a:r>
              <a:rPr lang="en-US" sz="1200" b="1" dirty="0" err="1">
                <a:solidFill>
                  <a:schemeClr val="accent3">
                    <a:lumMod val="75000"/>
                  </a:schemeClr>
                </a:solidFill>
              </a:rPr>
              <a:t>prosocial</a:t>
            </a:r>
            <a:r>
              <a:rPr lang="en-US" sz="1200" b="1" dirty="0">
                <a:solidFill>
                  <a:schemeClr val="accent3">
                    <a:lumMod val="75000"/>
                  </a:schemeClr>
                </a:solidFill>
              </a:rPr>
              <a:t> behavior due to the focusing effecting of </a:t>
            </a:r>
            <a:r>
              <a:rPr lang="en-US" sz="1200" dirty="0">
                <a:solidFill>
                  <a:schemeClr val="accent3">
                    <a:lumMod val="75000"/>
                  </a:schemeClr>
                </a:solidFill>
              </a:rPr>
              <a:t>norms </a:t>
            </a:r>
            <a:r>
              <a:rPr lang="en-US" sz="1200" dirty="0" smtClean="0">
                <a:solidFill>
                  <a:schemeClr val="accent3">
                    <a:lumMod val="75000"/>
                  </a:schemeClr>
                </a:solidFill>
              </a:rPr>
              <a:t>(</a:t>
            </a:r>
            <a:r>
              <a:rPr lang="en-US" sz="1200" dirty="0">
                <a:solidFill>
                  <a:schemeClr val="accent3">
                    <a:lumMod val="75000"/>
                  </a:schemeClr>
                </a:solidFill>
              </a:rPr>
              <a:t>2009)</a:t>
            </a:r>
            <a:r>
              <a:rPr lang="en-US" sz="1200" dirty="0" smtClean="0"/>
              <a:t>.Therefore </a:t>
            </a:r>
            <a:r>
              <a:rPr lang="en-US" sz="1200" dirty="0"/>
              <a:t>the focusing effect of norms can be defined as being aware of the behavior of others </a:t>
            </a:r>
            <a:r>
              <a:rPr lang="en-US" sz="1200" dirty="0" err="1" smtClean="0"/>
              <a:t>around</a:t>
            </a:r>
            <a:r>
              <a:rPr lang="en-US" sz="1200" b="1" dirty="0" err="1" smtClean="0">
                <a:solidFill>
                  <a:srgbClr val="0000FF"/>
                </a:solidFill>
              </a:rPr>
              <a:t>Krupka</a:t>
            </a:r>
            <a:r>
              <a:rPr lang="en-US" sz="1200" b="1" dirty="0" smtClean="0">
                <a:solidFill>
                  <a:srgbClr val="0000FF"/>
                </a:solidFill>
              </a:rPr>
              <a:t> </a:t>
            </a:r>
            <a:r>
              <a:rPr lang="en-US" sz="1200" b="1" dirty="0">
                <a:solidFill>
                  <a:srgbClr val="0000FF"/>
                </a:solidFill>
              </a:rPr>
              <a:t>&amp; Weber, 2009)</a:t>
            </a:r>
            <a:r>
              <a:rPr lang="en-US" sz="1200" b="1" dirty="0" smtClean="0">
                <a:solidFill>
                  <a:srgbClr val="0000FF"/>
                </a:solidFill>
              </a:rPr>
              <a:t>.</a:t>
            </a:r>
            <a:endParaRPr lang="en-US" sz="1200" dirty="0" smtClean="0"/>
          </a:p>
          <a:p>
            <a:pPr marL="0" indent="0">
              <a:buNone/>
            </a:pPr>
            <a:r>
              <a:rPr lang="en-US" sz="1200" dirty="0" smtClean="0"/>
              <a:t>The </a:t>
            </a:r>
            <a:r>
              <a:rPr lang="en-US" sz="1200" dirty="0"/>
              <a:t>current study sought to find relationships between </a:t>
            </a:r>
            <a:r>
              <a:rPr lang="en-US" sz="1200" dirty="0" err="1"/>
              <a:t>prosocial</a:t>
            </a:r>
            <a:r>
              <a:rPr lang="en-US" sz="1200" dirty="0"/>
              <a:t> behavior, gender and group size. </a:t>
            </a:r>
            <a:r>
              <a:rPr lang="en-US" sz="1200" dirty="0" err="1"/>
              <a:t>Prosocial</a:t>
            </a:r>
            <a:r>
              <a:rPr lang="en-US" sz="1200" dirty="0"/>
              <a:t> behavior was defined as someone verbally responding to the observer’s sneeze. In order to create a controlled environment, the study took place on elevators in on-­‐campus buildings only. </a:t>
            </a:r>
            <a:r>
              <a:rPr lang="en-US" sz="1200" dirty="0" smtClean="0"/>
              <a:t>Unlike </a:t>
            </a:r>
            <a:r>
              <a:rPr lang="en-US" sz="1200" dirty="0"/>
              <a:t>previous research, our study did not prime the participants before they entered the elevator so it was comparable to the control group of the </a:t>
            </a:r>
            <a:r>
              <a:rPr lang="en-US" sz="1200" dirty="0" err="1"/>
              <a:t>Krupka</a:t>
            </a:r>
            <a:r>
              <a:rPr lang="en-US" sz="1200" dirty="0"/>
              <a:t> &amp; Weber study(2009). </a:t>
            </a:r>
            <a:r>
              <a:rPr lang="en-US" sz="1200" b="1" dirty="0" smtClean="0">
                <a:solidFill>
                  <a:schemeClr val="accent6">
                    <a:lumMod val="60000"/>
                    <a:lumOff val="40000"/>
                  </a:schemeClr>
                </a:solidFill>
              </a:rPr>
              <a:t>I </a:t>
            </a:r>
            <a:r>
              <a:rPr lang="en-US" sz="1200" b="1" dirty="0">
                <a:solidFill>
                  <a:schemeClr val="accent6">
                    <a:lumMod val="60000"/>
                    <a:lumOff val="40000"/>
                  </a:schemeClr>
                </a:solidFill>
              </a:rPr>
              <a:t>predicted that females would respond more than males and that responses would be more likely in a group of more than two other people on the </a:t>
            </a:r>
            <a:r>
              <a:rPr lang="en-US" sz="1200" b="1" dirty="0" err="1" smtClean="0">
                <a:solidFill>
                  <a:schemeClr val="accent6">
                    <a:lumMod val="60000"/>
                    <a:lumOff val="40000"/>
                  </a:schemeClr>
                </a:solidFill>
              </a:rPr>
              <a:t>elevator.</a:t>
            </a:r>
            <a:r>
              <a:rPr lang="en-US" sz="1200" b="1" dirty="0" err="1" smtClean="0">
                <a:solidFill>
                  <a:srgbClr val="008000"/>
                </a:solidFill>
              </a:rPr>
              <a:t>According</a:t>
            </a:r>
            <a:r>
              <a:rPr lang="en-US" sz="1200" b="1" dirty="0" smtClean="0">
                <a:solidFill>
                  <a:srgbClr val="008000"/>
                </a:solidFill>
              </a:rPr>
              <a:t> </a:t>
            </a:r>
            <a:r>
              <a:rPr lang="en-US" sz="1200" b="1" dirty="0">
                <a:solidFill>
                  <a:srgbClr val="008000"/>
                </a:solidFill>
              </a:rPr>
              <a:t>to the </a:t>
            </a:r>
            <a:r>
              <a:rPr lang="en-US" sz="1200" b="1" dirty="0" err="1">
                <a:solidFill>
                  <a:srgbClr val="008000"/>
                </a:solidFill>
              </a:rPr>
              <a:t>Kallipuska</a:t>
            </a:r>
            <a:r>
              <a:rPr lang="en-US" sz="1200" b="1" dirty="0">
                <a:solidFill>
                  <a:srgbClr val="008000"/>
                </a:solidFill>
              </a:rPr>
              <a:t> study, females appear to be more </a:t>
            </a:r>
            <a:r>
              <a:rPr lang="en-US" sz="1200" b="1" dirty="0" err="1">
                <a:solidFill>
                  <a:srgbClr val="008000"/>
                </a:solidFill>
              </a:rPr>
              <a:t>prosocial</a:t>
            </a:r>
            <a:r>
              <a:rPr lang="en-US" sz="1200" b="1" dirty="0">
                <a:solidFill>
                  <a:srgbClr val="008000"/>
                </a:solidFill>
              </a:rPr>
              <a:t> and polite than males and would be more likely to respond to a sneeze</a:t>
            </a:r>
            <a:r>
              <a:rPr lang="en-US" sz="1200" b="1" dirty="0">
                <a:solidFill>
                  <a:srgbClr val="0000FF"/>
                </a:solidFill>
              </a:rPr>
              <a:t>(1991)</a:t>
            </a:r>
            <a:r>
              <a:rPr lang="en-US" sz="1200" dirty="0" smtClean="0"/>
              <a:t>. </a:t>
            </a:r>
            <a:r>
              <a:rPr lang="en-US" sz="1200" dirty="0"/>
              <a:t>With regards to group size, research shows that the focusing effect of norms becomes more apparent when others are </a:t>
            </a:r>
            <a:r>
              <a:rPr lang="en-US" sz="1200" dirty="0" smtClean="0"/>
              <a:t>present</a:t>
            </a:r>
            <a:r>
              <a:rPr lang="en-US" sz="1200" b="1" dirty="0" smtClean="0">
                <a:solidFill>
                  <a:srgbClr val="0000FF"/>
                </a:solidFill>
              </a:rPr>
              <a:t>(</a:t>
            </a:r>
            <a:r>
              <a:rPr lang="en-US" sz="1200" b="1" dirty="0" err="1">
                <a:solidFill>
                  <a:srgbClr val="0000FF"/>
                </a:solidFill>
              </a:rPr>
              <a:t>Krupka</a:t>
            </a:r>
            <a:r>
              <a:rPr lang="en-US" sz="1200" b="1" dirty="0">
                <a:solidFill>
                  <a:srgbClr val="0000FF"/>
                </a:solidFill>
              </a:rPr>
              <a:t> &amp; Weber, 2009)</a:t>
            </a:r>
            <a:r>
              <a:rPr lang="en-US" sz="1200" b="1" dirty="0" smtClean="0">
                <a:solidFill>
                  <a:srgbClr val="0000FF"/>
                </a:solidFill>
              </a:rPr>
              <a:t>.</a:t>
            </a:r>
            <a:r>
              <a:rPr lang="en-US" sz="1200" b="1" dirty="0" smtClean="0">
                <a:solidFill>
                  <a:srgbClr val="FF6600"/>
                </a:solidFill>
              </a:rPr>
              <a:t>One </a:t>
            </a:r>
            <a:r>
              <a:rPr lang="en-US" sz="1200" b="1" dirty="0">
                <a:solidFill>
                  <a:srgbClr val="FF6600"/>
                </a:solidFill>
              </a:rPr>
              <a:t>contradiction to this hypothesis would be the Garcia, Weaver, Darley, &amp; </a:t>
            </a:r>
            <a:r>
              <a:rPr lang="en-US" sz="1200" b="1" dirty="0" err="1">
                <a:solidFill>
                  <a:srgbClr val="FF6600"/>
                </a:solidFill>
              </a:rPr>
              <a:t>Moskowitz</a:t>
            </a:r>
            <a:r>
              <a:rPr lang="en-US" sz="1200" b="1" dirty="0">
                <a:solidFill>
                  <a:srgbClr val="FF6600"/>
                </a:solidFill>
              </a:rPr>
              <a:t> study that the implicit bystander effect can cause a diffusion of responsibility in large groups which could cause no one to respond to the sneeze</a:t>
            </a:r>
            <a:r>
              <a:rPr lang="en-US" sz="1200" b="1" dirty="0">
                <a:solidFill>
                  <a:srgbClr val="0000FF"/>
                </a:solidFill>
              </a:rPr>
              <a:t>(2002</a:t>
            </a:r>
            <a:r>
              <a:rPr lang="en-US" sz="1200" b="1" dirty="0">
                <a:solidFill>
                  <a:srgbClr val="FF6600"/>
                </a:solidFill>
              </a:rPr>
              <a:t>)</a:t>
            </a:r>
            <a:r>
              <a:rPr lang="en-US" sz="1200" dirty="0"/>
              <a:t>. </a:t>
            </a:r>
            <a:endParaRPr lang="en-US" sz="1200" dirty="0" smtClean="0"/>
          </a:p>
        </p:txBody>
      </p:sp>
      <p:sp>
        <p:nvSpPr>
          <p:cNvPr id="4" name="Rectangle 3"/>
          <p:cNvSpPr/>
          <p:nvPr/>
        </p:nvSpPr>
        <p:spPr>
          <a:xfrm>
            <a:off x="1" y="41264"/>
            <a:ext cx="9230721" cy="584776"/>
          </a:xfrm>
          <a:prstGeom prst="rect">
            <a:avLst/>
          </a:prstGeom>
        </p:spPr>
        <p:txBody>
          <a:bodyPr wrap="square">
            <a:spAutoFit/>
          </a:bodyPr>
          <a:lstStyle/>
          <a:p>
            <a:pPr algn="ctr"/>
            <a:r>
              <a:rPr lang="en-US" sz="3200" b="1" dirty="0"/>
              <a:t>Audience Participation:  Essay Scoring (1 or 4?) </a:t>
            </a:r>
          </a:p>
        </p:txBody>
      </p:sp>
    </p:spTree>
    <p:extLst>
      <p:ext uri="{BB962C8B-B14F-4D97-AF65-F5344CB8AC3E}">
        <p14:creationId xmlns:p14="http://schemas.microsoft.com/office/powerpoint/2010/main" val="389400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Automatic </a:t>
            </a:r>
            <a:r>
              <a:rPr lang="en-US" b="1" dirty="0" smtClean="0">
                <a:solidFill>
                  <a:srgbClr val="FF0000"/>
                </a:solidFill>
              </a:rPr>
              <a:t>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val="131088352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Actual Expert Essay Scores (via rubric)</a:t>
            </a:r>
            <a:endParaRPr lang="en-US" sz="3200" b="1" dirty="0"/>
          </a:p>
        </p:txBody>
      </p:sp>
      <p:sp>
        <p:nvSpPr>
          <p:cNvPr id="3" name="Content Placeholder 2"/>
          <p:cNvSpPr>
            <a:spLocks noGrp="1"/>
          </p:cNvSpPr>
          <p:nvPr>
            <p:ph idx="1"/>
          </p:nvPr>
        </p:nvSpPr>
        <p:spPr>
          <a:xfrm>
            <a:off x="0" y="658462"/>
            <a:ext cx="9143999" cy="5796818"/>
          </a:xfrm>
        </p:spPr>
        <p:txBody>
          <a:bodyPr>
            <a:noAutofit/>
          </a:bodyPr>
          <a:lstStyle/>
          <a:p>
            <a:pPr marL="0" indent="0">
              <a:buNone/>
            </a:pPr>
            <a:r>
              <a:rPr lang="en-US" sz="2800" b="1" dirty="0" smtClean="0"/>
              <a:t>SCORE = 1</a:t>
            </a:r>
            <a:endParaRPr lang="en-US" sz="2800" b="1" dirty="0"/>
          </a:p>
          <a:p>
            <a:r>
              <a:rPr lang="en-US" sz="2400" dirty="0" smtClean="0"/>
              <a:t>Sentences/Words: 22/564</a:t>
            </a:r>
          </a:p>
          <a:p>
            <a:r>
              <a:rPr lang="en-US" sz="2400" dirty="0" smtClean="0">
                <a:solidFill>
                  <a:schemeClr val="accent6">
                    <a:lumMod val="60000"/>
                    <a:lumOff val="40000"/>
                  </a:schemeClr>
                </a:solidFill>
              </a:rPr>
              <a:t>Hypothesis: 1</a:t>
            </a:r>
          </a:p>
          <a:p>
            <a:r>
              <a:rPr lang="en-US" sz="2400" dirty="0" smtClean="0">
                <a:solidFill>
                  <a:schemeClr val="accent3">
                    <a:lumMod val="75000"/>
                  </a:schemeClr>
                </a:solidFill>
              </a:rPr>
              <a:t>Supports: 2</a:t>
            </a:r>
          </a:p>
          <a:p>
            <a:r>
              <a:rPr lang="en-US" sz="2400" dirty="0" smtClean="0">
                <a:solidFill>
                  <a:srgbClr val="FF6600"/>
                </a:solidFill>
              </a:rPr>
              <a:t>Opposes: 1</a:t>
            </a:r>
          </a:p>
          <a:p>
            <a:r>
              <a:rPr lang="en-US" sz="2400" dirty="0" smtClean="0">
                <a:solidFill>
                  <a:srgbClr val="0000FF"/>
                </a:solidFill>
              </a:rPr>
              <a:t>Citation: 7 (6 unique)</a:t>
            </a:r>
          </a:p>
          <a:p>
            <a:endParaRPr lang="en-US" sz="2800" b="1" dirty="0">
              <a:solidFill>
                <a:srgbClr val="0000FF"/>
              </a:solidFill>
            </a:endParaRPr>
          </a:p>
          <a:p>
            <a:pPr marL="0" indent="0">
              <a:buNone/>
            </a:pPr>
            <a:r>
              <a:rPr lang="en-US" sz="2800" b="1" dirty="0"/>
              <a:t>SCORE = 4</a:t>
            </a:r>
          </a:p>
          <a:p>
            <a:r>
              <a:rPr lang="en-US" sz="2400" dirty="0"/>
              <a:t>Sentences/Words: 26/610</a:t>
            </a:r>
          </a:p>
          <a:p>
            <a:r>
              <a:rPr lang="en-US" sz="2400" dirty="0">
                <a:solidFill>
                  <a:schemeClr val="accent6">
                    <a:lumMod val="60000"/>
                    <a:lumOff val="40000"/>
                  </a:schemeClr>
                </a:solidFill>
              </a:rPr>
              <a:t>Hypothesis: </a:t>
            </a:r>
            <a:r>
              <a:rPr lang="en-US" sz="2400" dirty="0" smtClean="0">
                <a:solidFill>
                  <a:schemeClr val="accent6">
                    <a:lumMod val="60000"/>
                    <a:lumOff val="40000"/>
                  </a:schemeClr>
                </a:solidFill>
              </a:rPr>
              <a:t>1</a:t>
            </a:r>
            <a:endParaRPr lang="en-US" sz="2400" dirty="0">
              <a:solidFill>
                <a:schemeClr val="accent6">
                  <a:lumMod val="60000"/>
                  <a:lumOff val="40000"/>
                </a:schemeClr>
              </a:solidFill>
            </a:endParaRPr>
          </a:p>
          <a:p>
            <a:r>
              <a:rPr lang="en-US" sz="2400" dirty="0" smtClean="0">
                <a:solidFill>
                  <a:schemeClr val="accent3">
                    <a:lumMod val="75000"/>
                  </a:schemeClr>
                </a:solidFill>
              </a:rPr>
              <a:t>Supports</a:t>
            </a:r>
            <a:r>
              <a:rPr lang="en-US" sz="2400" dirty="0">
                <a:solidFill>
                  <a:schemeClr val="accent3">
                    <a:lumMod val="75000"/>
                  </a:schemeClr>
                </a:solidFill>
              </a:rPr>
              <a:t>: </a:t>
            </a:r>
            <a:r>
              <a:rPr lang="en-US" sz="2400" dirty="0" smtClean="0">
                <a:solidFill>
                  <a:schemeClr val="accent3">
                    <a:lumMod val="75000"/>
                  </a:schemeClr>
                </a:solidFill>
              </a:rPr>
              <a:t>5</a:t>
            </a:r>
            <a:endParaRPr lang="en-US" sz="2400" dirty="0">
              <a:solidFill>
                <a:schemeClr val="accent3">
                  <a:lumMod val="75000"/>
                </a:schemeClr>
              </a:solidFill>
            </a:endParaRPr>
          </a:p>
          <a:p>
            <a:r>
              <a:rPr lang="en-US" sz="2400" dirty="0" smtClean="0">
                <a:solidFill>
                  <a:srgbClr val="FF6600"/>
                </a:solidFill>
              </a:rPr>
              <a:t>Opposes</a:t>
            </a:r>
            <a:r>
              <a:rPr lang="en-US" sz="2400" dirty="0">
                <a:solidFill>
                  <a:srgbClr val="FF6600"/>
                </a:solidFill>
              </a:rPr>
              <a:t>: 3 </a:t>
            </a:r>
            <a:endParaRPr lang="en-US" sz="2400" dirty="0" smtClean="0">
              <a:solidFill>
                <a:srgbClr val="FF6600"/>
              </a:solidFill>
            </a:endParaRPr>
          </a:p>
          <a:p>
            <a:r>
              <a:rPr lang="en-US" sz="2400" dirty="0" smtClean="0">
                <a:solidFill>
                  <a:srgbClr val="0000FF"/>
                </a:solidFill>
              </a:rPr>
              <a:t>Citation</a:t>
            </a:r>
            <a:r>
              <a:rPr lang="en-US" sz="2400" dirty="0">
                <a:solidFill>
                  <a:srgbClr val="0000FF"/>
                </a:solidFill>
              </a:rPr>
              <a:t>: 15 (6 unique)</a:t>
            </a:r>
          </a:p>
          <a:p>
            <a:pPr marL="0" indent="0">
              <a:buNone/>
            </a:pPr>
            <a:endParaRPr lang="en-US" sz="1800" dirty="0"/>
          </a:p>
          <a:p>
            <a:pPr marL="0" indent="0">
              <a:buNone/>
            </a:pPr>
            <a:endParaRPr lang="en-US" sz="1100" dirty="0">
              <a:ln>
                <a:solidFill>
                  <a:schemeClr val="tx1"/>
                </a:solidFill>
              </a:ln>
            </a:endParaRPr>
          </a:p>
          <a:p>
            <a:endParaRPr lang="en-US" sz="1400" b="1" dirty="0">
              <a:solidFill>
                <a:srgbClr val="0000FF"/>
              </a:solidFill>
            </a:endParaRPr>
          </a:p>
          <a:p>
            <a:endParaRPr lang="en-US" sz="1400" dirty="0"/>
          </a:p>
          <a:p>
            <a:pPr marL="0" indent="0">
              <a:buNone/>
            </a:pPr>
            <a:endParaRPr lang="en-US" sz="1100" dirty="0"/>
          </a:p>
        </p:txBody>
      </p:sp>
    </p:spTree>
    <p:extLst>
      <p:ext uri="{BB962C8B-B14F-4D97-AF65-F5344CB8AC3E}">
        <p14:creationId xmlns:p14="http://schemas.microsoft.com/office/powerpoint/2010/main" val="1031143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59332" cy="1143000"/>
          </a:xfrm>
        </p:spPr>
        <p:txBody>
          <a:bodyPr>
            <a:noAutofit/>
          </a:bodyPr>
          <a:lstStyle/>
          <a:p>
            <a:r>
              <a:rPr lang="en-US" sz="3600" dirty="0" smtClean="0"/>
              <a:t>Argument Mining via Argument/Domain Words </a:t>
            </a:r>
            <a:r>
              <a:rPr lang="en-US" dirty="0" smtClean="0"/>
              <a:t/>
            </a:r>
            <a:br>
              <a:rPr lang="en-US" dirty="0" smtClean="0"/>
            </a:br>
            <a:r>
              <a:rPr lang="en-US" sz="2800" dirty="0" smtClean="0"/>
              <a:t>[Nguyen &amp; </a:t>
            </a:r>
            <a:r>
              <a:rPr lang="en-US" sz="2800" dirty="0" err="1" smtClean="0"/>
              <a:t>Litman</a:t>
            </a:r>
            <a:r>
              <a:rPr lang="en-US" sz="2800" dirty="0" smtClean="0"/>
              <a:t> 2015, 2016</a:t>
            </a:r>
            <a:r>
              <a:rPr lang="en-US" sz="2800" dirty="0"/>
              <a:t>]</a:t>
            </a:r>
          </a:p>
        </p:txBody>
      </p:sp>
      <p:sp>
        <p:nvSpPr>
          <p:cNvPr id="3" name="Content Placeholder 2"/>
          <p:cNvSpPr>
            <a:spLocks noGrp="1"/>
          </p:cNvSpPr>
          <p:nvPr>
            <p:ph idx="1"/>
          </p:nvPr>
        </p:nvSpPr>
        <p:spPr>
          <a:xfrm>
            <a:off x="76200" y="1533562"/>
            <a:ext cx="9067800" cy="5216282"/>
          </a:xfrm>
        </p:spPr>
        <p:txBody>
          <a:bodyPr>
            <a:normAutofit/>
          </a:bodyPr>
          <a:lstStyle/>
          <a:p>
            <a:r>
              <a:rPr lang="en-US" dirty="0" smtClean="0"/>
              <a:t>Prompt-abstracted argument mining</a:t>
            </a:r>
          </a:p>
          <a:p>
            <a:pPr lvl="1"/>
            <a:r>
              <a:rPr lang="en-US" dirty="0" smtClean="0"/>
              <a:t>LDA-enabled features and constraints </a:t>
            </a:r>
          </a:p>
          <a:p>
            <a:pPr lvl="2"/>
            <a:r>
              <a:rPr lang="en-US" dirty="0" smtClean="0"/>
              <a:t>Seeding to extract argument vs. domain words</a:t>
            </a:r>
          </a:p>
          <a:p>
            <a:pPr lvl="1"/>
            <a:r>
              <a:rPr lang="en-US" i="1" dirty="0" smtClean="0"/>
              <a:t>Intrinsic </a:t>
            </a:r>
            <a:r>
              <a:rPr lang="en-US" dirty="0" smtClean="0"/>
              <a:t>evaluation </a:t>
            </a:r>
          </a:p>
          <a:p>
            <a:pPr lvl="1"/>
            <a:endParaRPr lang="en-US" dirty="0" smtClean="0"/>
          </a:p>
          <a:p>
            <a:r>
              <a:rPr lang="en-US" dirty="0"/>
              <a:t>Corpora</a:t>
            </a:r>
          </a:p>
          <a:p>
            <a:pPr lvl="1"/>
            <a:r>
              <a:rPr lang="en-US" dirty="0"/>
              <a:t>Ontology annotated peer review essays (prior project)</a:t>
            </a:r>
          </a:p>
          <a:p>
            <a:pPr lvl="1"/>
            <a:r>
              <a:rPr lang="en-US" i="1" dirty="0">
                <a:solidFill>
                  <a:srgbClr val="0000FF"/>
                </a:solidFill>
              </a:rPr>
              <a:t>Claim/premise annotated persuasive essays (today)</a:t>
            </a:r>
          </a:p>
          <a:p>
            <a:pPr lvl="2"/>
            <a:r>
              <a:rPr lang="en-US" dirty="0"/>
              <a:t>[Stab &amp; </a:t>
            </a:r>
            <a:r>
              <a:rPr lang="en-US" dirty="0" err="1"/>
              <a:t>Gurevych</a:t>
            </a:r>
            <a:r>
              <a:rPr lang="en-US" dirty="0"/>
              <a:t>, 2014]</a:t>
            </a:r>
          </a:p>
          <a:p>
            <a:pPr lvl="1"/>
            <a:endParaRPr lang="en-US" dirty="0" smtClean="0"/>
          </a:p>
        </p:txBody>
      </p:sp>
    </p:spTree>
    <p:extLst>
      <p:ext uri="{BB962C8B-B14F-4D97-AF65-F5344CB8AC3E}">
        <p14:creationId xmlns:p14="http://schemas.microsoft.com/office/powerpoint/2010/main" val="2095118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Essay Corpus</a:t>
            </a:r>
            <a:endParaRPr lang="en-US" dirty="0"/>
          </a:p>
        </p:txBody>
      </p:sp>
      <p:pic>
        <p:nvPicPr>
          <p:cNvPr id="7" name="Picture 6"/>
          <p:cNvPicPr>
            <a:picLocks noChangeAspect="1"/>
          </p:cNvPicPr>
          <p:nvPr/>
        </p:nvPicPr>
        <p:blipFill>
          <a:blip r:embed="rId2"/>
          <a:stretch>
            <a:fillRect/>
          </a:stretch>
        </p:blipFill>
        <p:spPr>
          <a:xfrm>
            <a:off x="3236613" y="1204841"/>
            <a:ext cx="5278737" cy="4972123"/>
          </a:xfrm>
          <a:prstGeom prst="rect">
            <a:avLst/>
          </a:prstGeom>
        </p:spPr>
      </p:pic>
      <p:sp>
        <p:nvSpPr>
          <p:cNvPr id="8" name="Rectangle 7"/>
          <p:cNvSpPr/>
          <p:nvPr/>
        </p:nvSpPr>
        <p:spPr>
          <a:xfrm>
            <a:off x="3236613" y="1504778"/>
            <a:ext cx="5278737" cy="74809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023730" y="2729948"/>
            <a:ext cx="1252331" cy="584775"/>
          </a:xfrm>
          <a:prstGeom prst="rect">
            <a:avLst/>
          </a:prstGeom>
          <a:noFill/>
          <a:ln>
            <a:solidFill>
              <a:schemeClr val="tx1"/>
            </a:solidFill>
          </a:ln>
        </p:spPr>
        <p:txBody>
          <a:bodyPr wrap="square" rtlCol="0">
            <a:spAutoFit/>
          </a:bodyPr>
          <a:lstStyle/>
          <a:p>
            <a:pPr algn="ctr"/>
            <a:r>
              <a:rPr lang="en-US" sz="1600" dirty="0"/>
              <a:t>Major-claim(1)</a:t>
            </a:r>
          </a:p>
        </p:txBody>
      </p:sp>
      <p:sp>
        <p:nvSpPr>
          <p:cNvPr id="10" name="Rectangle 9"/>
          <p:cNvSpPr/>
          <p:nvPr/>
        </p:nvSpPr>
        <p:spPr>
          <a:xfrm>
            <a:off x="3236613" y="2252869"/>
            <a:ext cx="4800600" cy="3657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023730" y="4094098"/>
            <a:ext cx="1252331" cy="338554"/>
          </a:xfrm>
          <a:prstGeom prst="rect">
            <a:avLst/>
          </a:prstGeom>
          <a:noFill/>
          <a:ln>
            <a:solidFill>
              <a:schemeClr val="tx1"/>
            </a:solidFill>
          </a:ln>
        </p:spPr>
        <p:txBody>
          <a:bodyPr wrap="square" rtlCol="0">
            <a:spAutoFit/>
          </a:bodyPr>
          <a:lstStyle/>
          <a:p>
            <a:pPr algn="ctr"/>
            <a:r>
              <a:rPr lang="en-US" sz="1600" dirty="0"/>
              <a:t>Claim(2)</a:t>
            </a:r>
          </a:p>
        </p:txBody>
      </p:sp>
      <p:cxnSp>
        <p:nvCxnSpPr>
          <p:cNvPr id="13" name="Straight Connector 12"/>
          <p:cNvCxnSpPr>
            <a:stCxn id="9" idx="3"/>
            <a:endCxn id="8" idx="1"/>
          </p:cNvCxnSpPr>
          <p:nvPr/>
        </p:nvCxnSpPr>
        <p:spPr>
          <a:xfrm flipV="1">
            <a:off x="2276061" y="1878825"/>
            <a:ext cx="960552" cy="114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a:endCxn id="10" idx="1"/>
          </p:cNvCxnSpPr>
          <p:nvPr/>
        </p:nvCxnSpPr>
        <p:spPr>
          <a:xfrm flipV="1">
            <a:off x="2276061" y="2435749"/>
            <a:ext cx="960552" cy="1827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9" idx="2"/>
          </p:cNvCxnSpPr>
          <p:nvPr/>
        </p:nvCxnSpPr>
        <p:spPr>
          <a:xfrm flipV="1">
            <a:off x="1649896" y="3314723"/>
            <a:ext cx="0" cy="77937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5546" y="3412023"/>
            <a:ext cx="1028700" cy="338554"/>
          </a:xfrm>
          <a:prstGeom prst="rect">
            <a:avLst/>
          </a:prstGeom>
          <a:solidFill>
            <a:schemeClr val="bg1"/>
          </a:solidFill>
          <a:ln>
            <a:solidFill>
              <a:schemeClr val="tx1"/>
            </a:solidFill>
            <a:prstDash val="dash"/>
          </a:ln>
        </p:spPr>
        <p:txBody>
          <a:bodyPr wrap="square" rtlCol="0">
            <a:spAutoFit/>
          </a:bodyPr>
          <a:lstStyle/>
          <a:p>
            <a:pPr algn="ctr"/>
            <a:r>
              <a:rPr lang="en-US" sz="1600" dirty="0"/>
              <a:t>Support</a:t>
            </a:r>
          </a:p>
        </p:txBody>
      </p:sp>
      <p:sp>
        <p:nvSpPr>
          <p:cNvPr id="28" name="Slide Number Placeholder 27"/>
          <p:cNvSpPr>
            <a:spLocks noGrp="1"/>
          </p:cNvSpPr>
          <p:nvPr>
            <p:ph type="sldNum" sz="quarter" idx="12"/>
          </p:nvPr>
        </p:nvSpPr>
        <p:spPr/>
        <p:txBody>
          <a:bodyPr/>
          <a:lstStyle/>
          <a:p>
            <a:fld id="{376D8718-A00B-4B11-BA6C-A97B91473632}" type="slidenum">
              <a:rPr lang="en-US" smtClean="0"/>
              <a:t>42</a:t>
            </a:fld>
            <a:endParaRPr lang="en-US"/>
          </a:p>
        </p:txBody>
      </p:sp>
    </p:spTree>
    <p:extLst>
      <p:ext uri="{BB962C8B-B14F-4D97-AF65-F5344CB8AC3E}">
        <p14:creationId xmlns:p14="http://schemas.microsoft.com/office/powerpoint/2010/main" val="4126141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Seeds</a:t>
            </a:r>
            <a:endParaRPr lang="en-US" dirty="0"/>
          </a:p>
        </p:txBody>
      </p:sp>
      <p:sp>
        <p:nvSpPr>
          <p:cNvPr id="3" name="Content Placeholder 2"/>
          <p:cNvSpPr>
            <a:spLocks noGrp="1"/>
          </p:cNvSpPr>
          <p:nvPr>
            <p:ph idx="1"/>
          </p:nvPr>
        </p:nvSpPr>
        <p:spPr/>
        <p:txBody>
          <a:bodyPr>
            <a:normAutofit/>
          </a:bodyPr>
          <a:lstStyle/>
          <a:p>
            <a:r>
              <a:rPr lang="en-US" sz="2400" dirty="0" smtClean="0"/>
              <a:t>Development corpus</a:t>
            </a:r>
          </a:p>
          <a:p>
            <a:pPr lvl="1"/>
            <a:r>
              <a:rPr lang="en-US" sz="2000" dirty="0" smtClean="0"/>
              <a:t>6794 </a:t>
            </a:r>
            <a:r>
              <a:rPr lang="en-US" sz="2000" dirty="0"/>
              <a:t>persuasive essays with post titles collected from </a:t>
            </a:r>
            <a:r>
              <a:rPr lang="en-US" sz="2000" dirty="0">
                <a:hlinkClick r:id="rId2"/>
              </a:rPr>
              <a:t>www.essayforum.com</a:t>
            </a:r>
            <a:endParaRPr lang="en-US" sz="2000" dirty="0"/>
          </a:p>
          <a:p>
            <a:endParaRPr lang="en-US" sz="2400" dirty="0"/>
          </a:p>
          <a:p>
            <a:r>
              <a:rPr lang="en-US" sz="2400" dirty="0"/>
              <a:t>10 argument </a:t>
            </a:r>
            <a:r>
              <a:rPr lang="en-US" sz="2400" dirty="0" smtClean="0"/>
              <a:t>seeds </a:t>
            </a:r>
          </a:p>
          <a:p>
            <a:pPr lvl="1"/>
            <a:r>
              <a:rPr lang="en-US" sz="2000" dirty="0" smtClean="0"/>
              <a:t>agree</a:t>
            </a:r>
            <a:r>
              <a:rPr lang="en-US" sz="2000" dirty="0"/>
              <a:t>, disagree, reason, support, advantage, disadvantage, think, conclusion, result, </a:t>
            </a:r>
            <a:r>
              <a:rPr lang="en-US" sz="2000" dirty="0" smtClean="0"/>
              <a:t>opinion</a:t>
            </a:r>
            <a:endParaRPr lang="en-US" sz="2000" dirty="0"/>
          </a:p>
          <a:p>
            <a:endParaRPr lang="en-US" sz="2400" dirty="0"/>
          </a:p>
          <a:p>
            <a:r>
              <a:rPr lang="en-US" sz="2400" dirty="0" smtClean="0"/>
              <a:t>3077 domain seeds</a:t>
            </a:r>
          </a:p>
          <a:p>
            <a:pPr lvl="1"/>
            <a:r>
              <a:rPr lang="en-US" sz="2000" dirty="0"/>
              <a:t>i</a:t>
            </a:r>
            <a:r>
              <a:rPr lang="en-US" sz="2000" dirty="0" smtClean="0"/>
              <a:t>n title, </a:t>
            </a:r>
            <a:r>
              <a:rPr lang="en-US" sz="2000" dirty="0"/>
              <a:t>but not argument </a:t>
            </a:r>
            <a:r>
              <a:rPr lang="en-US" sz="2000" dirty="0" smtClean="0"/>
              <a:t>seeds </a:t>
            </a:r>
            <a:r>
              <a:rPr lang="en-US" sz="2000" dirty="0"/>
              <a:t>or stop </a:t>
            </a:r>
            <a:r>
              <a:rPr lang="en-US" sz="2000" dirty="0" smtClean="0"/>
              <a:t>words</a:t>
            </a:r>
            <a:endParaRPr lang="en-US" sz="2000" dirty="0"/>
          </a:p>
        </p:txBody>
      </p:sp>
    </p:spTree>
    <p:extLst>
      <p:ext uri="{BB962C8B-B14F-4D97-AF65-F5344CB8AC3E}">
        <p14:creationId xmlns:p14="http://schemas.microsoft.com/office/powerpoint/2010/main" val="2243180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a:t>
            </a:r>
            <a:r>
              <a:rPr lang="en-US" dirty="0"/>
              <a:t>LDA </a:t>
            </a:r>
            <a:r>
              <a:rPr lang="en-US" dirty="0" smtClean="0"/>
              <a:t>Output</a:t>
            </a:r>
            <a:endParaRPr lang="en-US" dirty="0"/>
          </a:p>
        </p:txBody>
      </p:sp>
      <p:sp>
        <p:nvSpPr>
          <p:cNvPr id="3" name="Content Placeholder 2"/>
          <p:cNvSpPr>
            <a:spLocks noGrp="1"/>
          </p:cNvSpPr>
          <p:nvPr>
            <p:ph idx="1"/>
          </p:nvPr>
        </p:nvSpPr>
        <p:spPr/>
        <p:txBody>
          <a:bodyPr>
            <a:normAutofit lnSpcReduction="10000"/>
          </a:bodyPr>
          <a:lstStyle/>
          <a:p>
            <a:r>
              <a:rPr lang="en-US" sz="2400" dirty="0"/>
              <a:t>Compute three weights for each LDA </a:t>
            </a:r>
            <a:r>
              <a:rPr lang="en-US" sz="2400" dirty="0" smtClean="0"/>
              <a:t>topic</a:t>
            </a:r>
            <a:endParaRPr lang="en-US" sz="2400" dirty="0"/>
          </a:p>
          <a:p>
            <a:pPr lvl="1"/>
            <a:r>
              <a:rPr lang="en-US" sz="2000" dirty="0"/>
              <a:t>Domain weight is the sum of domain seed frequencies</a:t>
            </a:r>
          </a:p>
          <a:p>
            <a:pPr lvl="1"/>
            <a:endParaRPr lang="en-US" sz="2000" dirty="0"/>
          </a:p>
          <a:p>
            <a:pPr lvl="1"/>
            <a:r>
              <a:rPr lang="en-US" sz="2000" dirty="0"/>
              <a:t>Argument weight is the number of argument </a:t>
            </a:r>
            <a:r>
              <a:rPr lang="en-US" sz="2000" dirty="0" smtClean="0"/>
              <a:t>seeds</a:t>
            </a:r>
            <a:endParaRPr lang="en-US" sz="2000" dirty="0"/>
          </a:p>
          <a:p>
            <a:pPr lvl="1"/>
            <a:endParaRPr lang="en-US" sz="2000" dirty="0"/>
          </a:p>
          <a:p>
            <a:pPr lvl="1"/>
            <a:r>
              <a:rPr lang="en-US" sz="2000" dirty="0"/>
              <a:t>Combined weight = Argument weight – Domain weight</a:t>
            </a:r>
          </a:p>
          <a:p>
            <a:pPr marL="0" indent="0">
              <a:buNone/>
            </a:pPr>
            <a:endParaRPr lang="en-US" sz="2400" dirty="0"/>
          </a:p>
          <a:p>
            <a:r>
              <a:rPr lang="en-US" sz="2400" dirty="0"/>
              <a:t>Find the best number of topics with the highest ratio of combined weight of top-2 </a:t>
            </a:r>
            <a:r>
              <a:rPr lang="en-US" sz="2400" dirty="0" smtClean="0"/>
              <a:t>topics</a:t>
            </a:r>
          </a:p>
          <a:p>
            <a:endParaRPr lang="en-US" sz="2400" dirty="0"/>
          </a:p>
          <a:p>
            <a:r>
              <a:rPr lang="en-US" sz="2400" dirty="0" smtClean="0"/>
              <a:t>The argument word list is the LDA topic with the largest combined weight given the best number of topics</a:t>
            </a:r>
            <a:endParaRPr lang="en-US" sz="2400" dirty="0"/>
          </a:p>
        </p:txBody>
      </p:sp>
    </p:spTree>
    <p:extLst>
      <p:ext uri="{BB962C8B-B14F-4D97-AF65-F5344CB8AC3E}">
        <p14:creationId xmlns:p14="http://schemas.microsoft.com/office/powerpoint/2010/main" val="3719260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normAutofit fontScale="90000"/>
          </a:bodyPr>
          <a:lstStyle/>
          <a:p>
            <a:r>
              <a:rPr lang="en-US" dirty="0" smtClean="0"/>
              <a:t>Resulting Argument/Domain Words</a:t>
            </a:r>
            <a:endParaRPr lang="en-US" dirty="0"/>
          </a:p>
        </p:txBody>
      </p:sp>
      <p:sp>
        <p:nvSpPr>
          <p:cNvPr id="3" name="Content Placeholder 2"/>
          <p:cNvSpPr>
            <a:spLocks noGrp="1"/>
          </p:cNvSpPr>
          <p:nvPr>
            <p:ph idx="1"/>
          </p:nvPr>
        </p:nvSpPr>
        <p:spPr/>
        <p:txBody>
          <a:bodyPr>
            <a:normAutofit/>
          </a:bodyPr>
          <a:lstStyle/>
          <a:p>
            <a:r>
              <a:rPr lang="en-US" sz="2400" dirty="0"/>
              <a:t>36 LDA topics</a:t>
            </a:r>
          </a:p>
          <a:p>
            <a:r>
              <a:rPr lang="en-US" sz="2400" dirty="0"/>
              <a:t>263 (stemmed) argument </a:t>
            </a:r>
            <a:r>
              <a:rPr lang="en-US" sz="2400" dirty="0" smtClean="0"/>
              <a:t>words</a:t>
            </a:r>
            <a:endParaRPr lang="en-US" sz="2400" dirty="0"/>
          </a:p>
          <a:p>
            <a:pPr lvl="1"/>
            <a:r>
              <a:rPr lang="en-US" sz="2000" dirty="0" smtClean="0"/>
              <a:t>seed </a:t>
            </a:r>
            <a:r>
              <a:rPr lang="en-US" sz="2000" dirty="0"/>
              <a:t>variants (e.g., believe, viewpoint, argument, </a:t>
            </a:r>
            <a:r>
              <a:rPr lang="en-US" sz="2000" dirty="0" smtClean="0"/>
              <a:t>claim)</a:t>
            </a:r>
          </a:p>
          <a:p>
            <a:pPr lvl="1"/>
            <a:r>
              <a:rPr lang="en-US" sz="2000" dirty="0" smtClean="0"/>
              <a:t>connectives </a:t>
            </a:r>
            <a:r>
              <a:rPr lang="en-US" sz="2000" dirty="0"/>
              <a:t>(e.g., therefore, however, </a:t>
            </a:r>
            <a:r>
              <a:rPr lang="en-US" sz="2000" dirty="0" smtClean="0"/>
              <a:t>despite)</a:t>
            </a:r>
          </a:p>
          <a:p>
            <a:pPr lvl="1"/>
            <a:r>
              <a:rPr lang="en-US" sz="2000" dirty="0" smtClean="0"/>
              <a:t>stop </a:t>
            </a:r>
            <a:r>
              <a:rPr lang="en-US" sz="2000" dirty="0"/>
              <a:t>words</a:t>
            </a:r>
          </a:p>
          <a:p>
            <a:r>
              <a:rPr lang="en-US" sz="2400" dirty="0"/>
              <a:t>1806 (stemmed) domain </a:t>
            </a:r>
            <a:r>
              <a:rPr lang="en-US" sz="2400" dirty="0" smtClean="0"/>
              <a:t>words</a:t>
            </a:r>
            <a:endParaRPr lang="en-US" sz="2400" dirty="0"/>
          </a:p>
        </p:txBody>
      </p:sp>
      <p:graphicFrame>
        <p:nvGraphicFramePr>
          <p:cNvPr id="4" name="Table 3"/>
          <p:cNvGraphicFramePr>
            <a:graphicFrameLocks noGrp="1"/>
          </p:cNvGraphicFramePr>
          <p:nvPr>
            <p:extLst/>
          </p:nvPr>
        </p:nvGraphicFramePr>
        <p:xfrm>
          <a:off x="304800" y="4383892"/>
          <a:ext cx="8652933" cy="1920240"/>
        </p:xfrm>
        <a:graphic>
          <a:graphicData uri="http://schemas.openxmlformats.org/drawingml/2006/table">
            <a:tbl>
              <a:tblPr firstCol="1" bandRow="1">
                <a:tableStyleId>{5C22544A-7EE6-4342-B048-85BDC9FD1C3A}</a:tableStyleId>
              </a:tblPr>
              <a:tblGrid>
                <a:gridCol w="3042635">
                  <a:extLst>
                    <a:ext uri="{9D8B030D-6E8A-4147-A177-3AD203B41FA5}">
                      <a16:colId xmlns:a16="http://schemas.microsoft.com/office/drawing/2014/main" xmlns="" val="3558034677"/>
                    </a:ext>
                  </a:extLst>
                </a:gridCol>
                <a:gridCol w="5610298">
                  <a:extLst>
                    <a:ext uri="{9D8B030D-6E8A-4147-A177-3AD203B41FA5}">
                      <a16:colId xmlns:a16="http://schemas.microsoft.com/office/drawing/2014/main" xmlns="" val="3306377020"/>
                    </a:ext>
                  </a:extLst>
                </a:gridCol>
              </a:tblGrid>
              <a:tr h="370840">
                <a:tc>
                  <a:txBody>
                    <a:bodyPr/>
                    <a:lstStyle/>
                    <a:p>
                      <a:r>
                        <a:rPr lang="en-US" dirty="0"/>
                        <a:t>Topic 1 (argument words)</a:t>
                      </a:r>
                    </a:p>
                  </a:txBody>
                  <a:tcPr marL="68580" marR="68580"/>
                </a:tc>
                <a:tc>
                  <a:txBody>
                    <a:bodyPr/>
                    <a:lstStyle/>
                    <a:p>
                      <a:r>
                        <a:rPr lang="en-US" dirty="0"/>
                        <a:t>reason </a:t>
                      </a:r>
                      <a:r>
                        <a:rPr lang="en-US" dirty="0" err="1"/>
                        <a:t>exampl</a:t>
                      </a:r>
                      <a:r>
                        <a:rPr lang="en-US" dirty="0"/>
                        <a:t> support </a:t>
                      </a:r>
                      <a:r>
                        <a:rPr lang="en-US" dirty="0" err="1"/>
                        <a:t>agre</a:t>
                      </a:r>
                      <a:r>
                        <a:rPr lang="en-US" dirty="0"/>
                        <a:t> think </a:t>
                      </a:r>
                      <a:r>
                        <a:rPr lang="en-US" dirty="0" err="1"/>
                        <a:t>becaus</a:t>
                      </a:r>
                      <a:r>
                        <a:rPr lang="en-US" dirty="0"/>
                        <a:t> </a:t>
                      </a:r>
                      <a:r>
                        <a:rPr lang="en-US" dirty="0" err="1"/>
                        <a:t>disagre</a:t>
                      </a:r>
                      <a:r>
                        <a:rPr lang="en-US" dirty="0"/>
                        <a:t> statement opinion believe therefor idea </a:t>
                      </a:r>
                      <a:r>
                        <a:rPr lang="en-US" dirty="0" err="1"/>
                        <a:t>conclus</a:t>
                      </a:r>
                      <a:r>
                        <a:rPr lang="en-US" dirty="0"/>
                        <a:t> ...</a:t>
                      </a:r>
                    </a:p>
                  </a:txBody>
                  <a:tcPr marL="68580" marR="68580"/>
                </a:tc>
                <a:extLst>
                  <a:ext uri="{0D108BD9-81ED-4DB2-BD59-A6C34878D82A}">
                    <a16:rowId xmlns:a16="http://schemas.microsoft.com/office/drawing/2014/main" xmlns="" val="2394654561"/>
                  </a:ext>
                </a:extLst>
              </a:tr>
              <a:tr h="370840">
                <a:tc>
                  <a:txBody>
                    <a:bodyPr/>
                    <a:lstStyle/>
                    <a:p>
                      <a:r>
                        <a:rPr lang="en-US" dirty="0"/>
                        <a:t>Topic 2 (domain</a:t>
                      </a:r>
                      <a:r>
                        <a:rPr lang="en-US" baseline="0" dirty="0"/>
                        <a:t> words)</a:t>
                      </a:r>
                      <a:endParaRPr lang="en-US" dirty="0"/>
                    </a:p>
                  </a:txBody>
                  <a:tcPr marL="68580" marR="68580"/>
                </a:tc>
                <a:tc>
                  <a:txBody>
                    <a:bodyPr/>
                    <a:lstStyle/>
                    <a:p>
                      <a:r>
                        <a:rPr lang="en-US" dirty="0" err="1"/>
                        <a:t>citi</a:t>
                      </a:r>
                      <a:r>
                        <a:rPr lang="en-US" dirty="0"/>
                        <a:t> live big </a:t>
                      </a:r>
                      <a:r>
                        <a:rPr lang="en-US" dirty="0" err="1"/>
                        <a:t>hous</a:t>
                      </a:r>
                      <a:r>
                        <a:rPr lang="en-US" dirty="0"/>
                        <a:t> place area small apart town build </a:t>
                      </a:r>
                      <a:r>
                        <a:rPr lang="en-US" dirty="0" err="1"/>
                        <a:t>communiti</a:t>
                      </a:r>
                      <a:r>
                        <a:rPr lang="en-US" dirty="0"/>
                        <a:t> </a:t>
                      </a:r>
                      <a:r>
                        <a:rPr lang="en-US" dirty="0" err="1"/>
                        <a:t>factori</a:t>
                      </a:r>
                      <a:r>
                        <a:rPr lang="en-US" dirty="0"/>
                        <a:t> urban ...</a:t>
                      </a:r>
                    </a:p>
                  </a:txBody>
                  <a:tcPr marL="68580" marR="68580"/>
                </a:tc>
                <a:extLst>
                  <a:ext uri="{0D108BD9-81ED-4DB2-BD59-A6C34878D82A}">
                    <a16:rowId xmlns:a16="http://schemas.microsoft.com/office/drawing/2014/main" xmlns="" val="232467376"/>
                  </a:ext>
                </a:extLst>
              </a:tr>
              <a:tr h="370840">
                <a:tc>
                  <a:txBody>
                    <a:bodyPr/>
                    <a:lstStyle/>
                    <a:p>
                      <a:r>
                        <a:rPr lang="en-US" dirty="0"/>
                        <a:t>Topic 3 (domain</a:t>
                      </a:r>
                      <a:r>
                        <a:rPr lang="en-US" baseline="0" dirty="0"/>
                        <a:t> words)</a:t>
                      </a:r>
                      <a:endParaRPr lang="en-US" dirty="0"/>
                    </a:p>
                  </a:txBody>
                  <a:tcPr marL="68580" marR="68580"/>
                </a:tc>
                <a:tc>
                  <a:txBody>
                    <a:bodyPr/>
                    <a:lstStyle/>
                    <a:p>
                      <a:r>
                        <a:rPr lang="en-US" dirty="0"/>
                        <a:t>children parent school </a:t>
                      </a:r>
                      <a:r>
                        <a:rPr lang="en-US" dirty="0" err="1"/>
                        <a:t>educ</a:t>
                      </a:r>
                      <a:r>
                        <a:rPr lang="en-US" dirty="0"/>
                        <a:t> teach kid adult grow childhood behavior taught ...</a:t>
                      </a:r>
                    </a:p>
                  </a:txBody>
                  <a:tcPr marL="68580" marR="68580"/>
                </a:tc>
                <a:extLst>
                  <a:ext uri="{0D108BD9-81ED-4DB2-BD59-A6C34878D82A}">
                    <a16:rowId xmlns:a16="http://schemas.microsoft.com/office/drawing/2014/main" xmlns="" val="850358014"/>
                  </a:ext>
                </a:extLst>
              </a:tr>
            </a:tbl>
          </a:graphicData>
        </a:graphic>
      </p:graphicFrame>
    </p:spTree>
    <p:extLst>
      <p:ext uri="{BB962C8B-B14F-4D97-AF65-F5344CB8AC3E}">
        <p14:creationId xmlns:p14="http://schemas.microsoft.com/office/powerpoint/2010/main" val="2440387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Feature Sets for 3 Methods</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069390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170213" y="1600200"/>
            <a:ext cx="8746292" cy="4525963"/>
          </a:xfrm>
        </p:spPr>
        <p:txBody>
          <a:bodyPr>
            <a:normAutofit/>
          </a:bodyPr>
          <a:lstStyle/>
          <a:p>
            <a:r>
              <a:rPr lang="en-US" sz="2400" dirty="0"/>
              <a:t>10x10-fold cross validation</a:t>
            </a:r>
          </a:p>
          <a:p>
            <a:r>
              <a:rPr lang="en-US" sz="2400" dirty="0"/>
              <a:t>Best values in </a:t>
            </a:r>
            <a:r>
              <a:rPr lang="en-US" sz="2400" dirty="0" smtClean="0"/>
              <a:t>bold</a:t>
            </a:r>
            <a:endParaRPr lang="en-US" sz="2400" dirty="0"/>
          </a:p>
          <a:p>
            <a:r>
              <a:rPr lang="en-US" sz="2400" dirty="0" smtClean="0"/>
              <a:t>* means significantly worse than Nguyen16</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LDA-enabled and other proposed features improve performance</a:t>
            </a:r>
            <a:endParaRPr lang="en-US" sz="2400" dirty="0"/>
          </a:p>
        </p:txBody>
      </p:sp>
      <p:graphicFrame>
        <p:nvGraphicFramePr>
          <p:cNvPr id="4" name="Table 3"/>
          <p:cNvGraphicFramePr>
            <a:graphicFrameLocks noGrp="1"/>
          </p:cNvGraphicFramePr>
          <p:nvPr>
            <p:extLst/>
          </p:nvPr>
        </p:nvGraphicFramePr>
        <p:xfrm>
          <a:off x="2040464" y="3344333"/>
          <a:ext cx="4768026" cy="1849120"/>
        </p:xfrm>
        <a:graphic>
          <a:graphicData uri="http://schemas.openxmlformats.org/drawingml/2006/table">
            <a:tbl>
              <a:tblPr firstRow="1" bandRow="1">
                <a:tableStyleId>{5C22544A-7EE6-4342-B048-85BDC9FD1C3A}</a:tableStyleId>
              </a:tblPr>
              <a:tblGrid>
                <a:gridCol w="1162933">
                  <a:extLst>
                    <a:ext uri="{9D8B030D-6E8A-4147-A177-3AD203B41FA5}">
                      <a16:colId xmlns:a16="http://schemas.microsoft.com/office/drawing/2014/main" xmlns="" val="861180542"/>
                    </a:ext>
                  </a:extLst>
                </a:gridCol>
                <a:gridCol w="1162933">
                  <a:extLst>
                    <a:ext uri="{9D8B030D-6E8A-4147-A177-3AD203B41FA5}">
                      <a16:colId xmlns:a16="http://schemas.microsoft.com/office/drawing/2014/main" xmlns="" val="102889860"/>
                    </a:ext>
                  </a:extLst>
                </a:gridCol>
                <a:gridCol w="1279227">
                  <a:extLst>
                    <a:ext uri="{9D8B030D-6E8A-4147-A177-3AD203B41FA5}">
                      <a16:colId xmlns:a16="http://schemas.microsoft.com/office/drawing/2014/main" xmlns="" val="3509201700"/>
                    </a:ext>
                  </a:extLst>
                </a:gridCol>
                <a:gridCol w="1162933">
                  <a:extLst>
                    <a:ext uri="{9D8B030D-6E8A-4147-A177-3AD203B41FA5}">
                      <a16:colId xmlns:a16="http://schemas.microsoft.com/office/drawing/2014/main" xmlns="" val="3221544511"/>
                    </a:ext>
                  </a:extLst>
                </a:gridCol>
              </a:tblGrid>
              <a:tr h="339239">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a16="http://schemas.microsoft.com/office/drawing/2014/main" xmlns="" val="934681151"/>
                  </a:ext>
                </a:extLst>
              </a:tr>
              <a:tr h="370840">
                <a:tc>
                  <a:txBody>
                    <a:bodyPr/>
                    <a:lstStyle/>
                    <a:p>
                      <a:r>
                        <a:rPr lang="en-US" dirty="0"/>
                        <a:t>Accuracy</a:t>
                      </a:r>
                    </a:p>
                  </a:txBody>
                  <a:tcPr marL="68580" marR="68580"/>
                </a:tc>
                <a:tc>
                  <a:txBody>
                    <a:bodyPr/>
                    <a:lstStyle/>
                    <a:p>
                      <a:r>
                        <a:rPr lang="en-US" dirty="0"/>
                        <a:t>0.787*</a:t>
                      </a:r>
                    </a:p>
                  </a:txBody>
                  <a:tcPr marL="68580" marR="68580"/>
                </a:tc>
                <a:tc>
                  <a:txBody>
                    <a:bodyPr/>
                    <a:lstStyle/>
                    <a:p>
                      <a:r>
                        <a:rPr lang="en-US" dirty="0"/>
                        <a:t>0.792*</a:t>
                      </a:r>
                    </a:p>
                  </a:txBody>
                  <a:tcPr marL="68580" marR="68580"/>
                </a:tc>
                <a:tc>
                  <a:txBody>
                    <a:bodyPr/>
                    <a:lstStyle/>
                    <a:p>
                      <a:r>
                        <a:rPr lang="en-US" b="1" dirty="0"/>
                        <a:t>0.805</a:t>
                      </a:r>
                    </a:p>
                  </a:txBody>
                  <a:tcPr marL="68580" marR="68580"/>
                </a:tc>
                <a:extLst>
                  <a:ext uri="{0D108BD9-81ED-4DB2-BD59-A6C34878D82A}">
                    <a16:rowId xmlns:a16="http://schemas.microsoft.com/office/drawing/2014/main" xmlns="" val="3935963565"/>
                  </a:ext>
                </a:extLst>
              </a:tr>
              <a:tr h="370840">
                <a:tc>
                  <a:txBody>
                    <a:bodyPr/>
                    <a:lstStyle/>
                    <a:p>
                      <a:r>
                        <a:rPr lang="en-US" dirty="0"/>
                        <a:t>Kappa</a:t>
                      </a:r>
                    </a:p>
                  </a:txBody>
                  <a:tcPr marL="68580" marR="68580"/>
                </a:tc>
                <a:tc>
                  <a:txBody>
                    <a:bodyPr/>
                    <a:lstStyle/>
                    <a:p>
                      <a:r>
                        <a:rPr lang="en-US" dirty="0"/>
                        <a:t>0.639*</a:t>
                      </a:r>
                    </a:p>
                  </a:txBody>
                  <a:tcPr marL="68580" marR="68580"/>
                </a:tc>
                <a:tc>
                  <a:txBody>
                    <a:bodyPr/>
                    <a:lstStyle/>
                    <a:p>
                      <a:r>
                        <a:rPr lang="en-US" dirty="0"/>
                        <a:t>0.649*</a:t>
                      </a:r>
                    </a:p>
                  </a:txBody>
                  <a:tcPr marL="68580" marR="68580"/>
                </a:tc>
                <a:tc>
                  <a:txBody>
                    <a:bodyPr/>
                    <a:lstStyle/>
                    <a:p>
                      <a:r>
                        <a:rPr lang="en-US" b="1" dirty="0"/>
                        <a:t>0.673</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tc>
                <a:tc>
                  <a:txBody>
                    <a:bodyPr/>
                    <a:lstStyle/>
                    <a:p>
                      <a:r>
                        <a:rPr lang="en-US" dirty="0"/>
                        <a:t>0.741*</a:t>
                      </a:r>
                    </a:p>
                  </a:txBody>
                  <a:tcPr marL="68580" marR="68580"/>
                </a:tc>
                <a:tc>
                  <a:txBody>
                    <a:bodyPr/>
                    <a:lstStyle/>
                    <a:p>
                      <a:r>
                        <a:rPr lang="en-US" dirty="0"/>
                        <a:t>0.745*</a:t>
                      </a:r>
                    </a:p>
                  </a:txBody>
                  <a:tcPr marL="68580" marR="68580"/>
                </a:tc>
                <a:tc>
                  <a:txBody>
                    <a:bodyPr/>
                    <a:lstStyle/>
                    <a:p>
                      <a:r>
                        <a:rPr lang="en-US" b="1" dirty="0"/>
                        <a:t>0.763</a:t>
                      </a:r>
                    </a:p>
                  </a:txBody>
                  <a:tcPr marL="68580" marR="68580"/>
                </a:tc>
                <a:extLst>
                  <a:ext uri="{0D108BD9-81ED-4DB2-BD59-A6C34878D82A}">
                    <a16:rowId xmlns:a16="http://schemas.microsoft.com/office/drawing/2014/main" xmlns="" val="3030093075"/>
                  </a:ext>
                </a:extLst>
              </a:tr>
              <a:tr h="370840">
                <a:tc>
                  <a:txBody>
                    <a:bodyPr/>
                    <a:lstStyle/>
                    <a:p>
                      <a:r>
                        <a:rPr lang="en-US" dirty="0"/>
                        <a:t>Recall</a:t>
                      </a:r>
                    </a:p>
                  </a:txBody>
                  <a:tcPr marL="68580" marR="68580"/>
                </a:tc>
                <a:tc>
                  <a:txBody>
                    <a:bodyPr/>
                    <a:lstStyle/>
                    <a:p>
                      <a:r>
                        <a:rPr lang="en-US" dirty="0"/>
                        <a:t>0.694*</a:t>
                      </a:r>
                    </a:p>
                  </a:txBody>
                  <a:tcPr marL="68580" marR="68580"/>
                </a:tc>
                <a:tc>
                  <a:txBody>
                    <a:bodyPr/>
                    <a:lstStyle/>
                    <a:p>
                      <a:r>
                        <a:rPr lang="en-US" dirty="0"/>
                        <a:t>0.698*</a:t>
                      </a:r>
                    </a:p>
                  </a:txBody>
                  <a:tcPr marL="68580" marR="68580"/>
                </a:tc>
                <a:tc>
                  <a:txBody>
                    <a:bodyPr/>
                    <a:lstStyle/>
                    <a:p>
                      <a:r>
                        <a:rPr lang="en-US" b="1" dirty="0"/>
                        <a:t>0.720</a:t>
                      </a:r>
                    </a:p>
                  </a:txBody>
                  <a:tcPr marL="68580" marR="68580"/>
                </a:tc>
                <a:extLst>
                  <a:ext uri="{0D108BD9-81ED-4DB2-BD59-A6C34878D82A}">
                    <a16:rowId xmlns:a16="http://schemas.microsoft.com/office/drawing/2014/main" xmlns="" val="4082904379"/>
                  </a:ext>
                </a:extLst>
              </a:tr>
            </a:tbl>
          </a:graphicData>
        </a:graphic>
      </p:graphicFrame>
    </p:spTree>
    <p:extLst>
      <p:ext uri="{BB962C8B-B14F-4D97-AF65-F5344CB8AC3E}">
        <p14:creationId xmlns:p14="http://schemas.microsoft.com/office/powerpoint/2010/main" val="182657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Cross-Topic Evaluation</a:t>
            </a:r>
            <a:endParaRPr lang="en-US" dirty="0"/>
          </a:p>
        </p:txBody>
      </p:sp>
      <p:sp>
        <p:nvSpPr>
          <p:cNvPr id="3" name="Content Placeholder 2"/>
          <p:cNvSpPr>
            <a:spLocks noGrp="1"/>
          </p:cNvSpPr>
          <p:nvPr>
            <p:ph idx="1"/>
          </p:nvPr>
        </p:nvSpPr>
        <p:spPr>
          <a:xfrm>
            <a:off x="457199" y="1600200"/>
            <a:ext cx="8485491" cy="5257800"/>
          </a:xfrm>
        </p:spPr>
        <p:txBody>
          <a:bodyPr>
            <a:normAutofit/>
          </a:bodyPr>
          <a:lstStyle/>
          <a:p>
            <a:r>
              <a:rPr lang="en-US" sz="2400" dirty="0" smtClean="0"/>
              <a:t>11 </a:t>
            </a:r>
            <a:r>
              <a:rPr lang="en-US" sz="2400" dirty="0"/>
              <a:t>single-topic </a:t>
            </a:r>
            <a:r>
              <a:rPr lang="en-US" sz="2400" dirty="0" smtClean="0"/>
              <a:t>groups</a:t>
            </a:r>
          </a:p>
          <a:p>
            <a:pPr lvl="1"/>
            <a:r>
              <a:rPr lang="en-US" sz="2000" dirty="0" smtClean="0"/>
              <a:t>E.g., Technologies </a:t>
            </a:r>
            <a:r>
              <a:rPr lang="en-US" sz="2000" dirty="0"/>
              <a:t>(11 essays), National Issues (10), School (8), Policies (7)</a:t>
            </a:r>
          </a:p>
          <a:p>
            <a:r>
              <a:rPr lang="en-US" sz="2400" dirty="0" smtClean="0"/>
              <a:t>1 </a:t>
            </a:r>
            <a:r>
              <a:rPr lang="en-US" sz="2400" dirty="0"/>
              <a:t>mixed </a:t>
            </a:r>
            <a:r>
              <a:rPr lang="en-US" sz="2400" dirty="0" smtClean="0"/>
              <a:t>topic group </a:t>
            </a:r>
            <a:r>
              <a:rPr lang="en-US" sz="2400" dirty="0"/>
              <a:t>of 17 essays </a:t>
            </a:r>
            <a:r>
              <a:rPr lang="en-US" sz="2400" dirty="0" smtClean="0"/>
              <a:t>(&lt; </a:t>
            </a:r>
            <a:r>
              <a:rPr lang="en-US" sz="2400" dirty="0"/>
              <a:t>3 </a:t>
            </a:r>
            <a:r>
              <a:rPr lang="en-US" sz="2400" dirty="0" smtClean="0"/>
              <a:t>essays per topic)</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Proposed features are more robust across topics</a:t>
            </a:r>
          </a:p>
          <a:p>
            <a:pPr lvl="1"/>
            <a:r>
              <a:rPr lang="en-US" sz="2000" dirty="0" smtClean="0"/>
              <a:t>Larger performance difference with Stab14 baseline</a:t>
            </a:r>
          </a:p>
          <a:p>
            <a:pPr lvl="1"/>
            <a:r>
              <a:rPr lang="en-US" sz="2000" dirty="0" smtClean="0"/>
              <a:t>Performance matches 10X10 fold experiment</a:t>
            </a:r>
          </a:p>
          <a:p>
            <a:pPr lvl="1"/>
            <a:endParaRPr lang="en-US" sz="2000" dirty="0"/>
          </a:p>
          <a:p>
            <a:endParaRPr lang="en-US" sz="2400" dirty="0"/>
          </a:p>
        </p:txBody>
      </p:sp>
      <p:graphicFrame>
        <p:nvGraphicFramePr>
          <p:cNvPr id="4" name="Table 3"/>
          <p:cNvGraphicFramePr>
            <a:graphicFrameLocks noGrp="1"/>
          </p:cNvGraphicFramePr>
          <p:nvPr>
            <p:extLst/>
          </p:nvPr>
        </p:nvGraphicFramePr>
        <p:xfrm>
          <a:off x="2023532" y="3392560"/>
          <a:ext cx="4601653" cy="1854200"/>
        </p:xfrm>
        <a:graphic>
          <a:graphicData uri="http://schemas.openxmlformats.org/drawingml/2006/table">
            <a:tbl>
              <a:tblPr firstRow="1" bandRow="1">
                <a:tableStyleId>{5C22544A-7EE6-4342-B048-85BDC9FD1C3A}</a:tableStyleId>
              </a:tblPr>
              <a:tblGrid>
                <a:gridCol w="1126935">
                  <a:extLst>
                    <a:ext uri="{9D8B030D-6E8A-4147-A177-3AD203B41FA5}">
                      <a16:colId xmlns:a16="http://schemas.microsoft.com/office/drawing/2014/main" xmlns="" val="861180542"/>
                    </a:ext>
                  </a:extLst>
                </a:gridCol>
                <a:gridCol w="1126935">
                  <a:extLst>
                    <a:ext uri="{9D8B030D-6E8A-4147-A177-3AD203B41FA5}">
                      <a16:colId xmlns:a16="http://schemas.microsoft.com/office/drawing/2014/main" xmlns="" val="102889860"/>
                    </a:ext>
                  </a:extLst>
                </a:gridCol>
                <a:gridCol w="1220848">
                  <a:extLst>
                    <a:ext uri="{9D8B030D-6E8A-4147-A177-3AD203B41FA5}">
                      <a16:colId xmlns:a16="http://schemas.microsoft.com/office/drawing/2014/main" xmlns="" val="3509201700"/>
                    </a:ext>
                  </a:extLst>
                </a:gridCol>
                <a:gridCol w="1126935">
                  <a:extLst>
                    <a:ext uri="{9D8B030D-6E8A-4147-A177-3AD203B41FA5}">
                      <a16:colId xmlns:a16="http://schemas.microsoft.com/office/drawing/2014/main" xmlns="" val="3221544511"/>
                    </a:ext>
                  </a:extLst>
                </a:gridCol>
              </a:tblGrid>
              <a:tr h="370840">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a16="http://schemas.microsoft.com/office/drawing/2014/main" xmlns="" val="934681151"/>
                  </a:ext>
                </a:extLst>
              </a:tr>
              <a:tr h="370840">
                <a:tc>
                  <a:txBody>
                    <a:bodyPr/>
                    <a:lstStyle/>
                    <a:p>
                      <a:r>
                        <a:rPr lang="en-US" dirty="0"/>
                        <a:t>Accuracy</a:t>
                      </a:r>
                    </a:p>
                  </a:txBody>
                  <a:tcPr marL="68580" marR="68580"/>
                </a:tc>
                <a:tc>
                  <a:txBody>
                    <a:bodyPr/>
                    <a:lstStyle/>
                    <a:p>
                      <a:r>
                        <a:rPr lang="en-US" dirty="0"/>
                        <a:t>0.780*</a:t>
                      </a:r>
                    </a:p>
                  </a:txBody>
                  <a:tcPr marL="68580" marR="68580"/>
                </a:tc>
                <a:tc>
                  <a:txBody>
                    <a:bodyPr/>
                    <a:lstStyle/>
                    <a:p>
                      <a:r>
                        <a:rPr lang="en-US" dirty="0"/>
                        <a:t>0.796</a:t>
                      </a:r>
                    </a:p>
                  </a:txBody>
                  <a:tcPr marL="68580" marR="68580"/>
                </a:tc>
                <a:tc>
                  <a:txBody>
                    <a:bodyPr/>
                    <a:lstStyle/>
                    <a:p>
                      <a:r>
                        <a:rPr lang="en-US" b="1" dirty="0"/>
                        <a:t>0.807</a:t>
                      </a:r>
                    </a:p>
                  </a:txBody>
                  <a:tcPr marL="68580" marR="68580"/>
                </a:tc>
                <a:extLst>
                  <a:ext uri="{0D108BD9-81ED-4DB2-BD59-A6C34878D82A}">
                    <a16:rowId xmlns:a16="http://schemas.microsoft.com/office/drawing/2014/main" xmlns="" val="3935963565"/>
                  </a:ext>
                </a:extLst>
              </a:tr>
              <a:tr h="370840">
                <a:tc>
                  <a:txBody>
                    <a:bodyPr/>
                    <a:lstStyle/>
                    <a:p>
                      <a:r>
                        <a:rPr lang="en-US" dirty="0"/>
                        <a:t>Kappa</a:t>
                      </a:r>
                    </a:p>
                  </a:txBody>
                  <a:tcPr marL="68580" marR="68580"/>
                </a:tc>
                <a:tc>
                  <a:txBody>
                    <a:bodyPr/>
                    <a:lstStyle/>
                    <a:p>
                      <a:r>
                        <a:rPr lang="en-US" dirty="0"/>
                        <a:t>0.623*</a:t>
                      </a:r>
                    </a:p>
                  </a:txBody>
                  <a:tcPr marL="68580" marR="68580"/>
                </a:tc>
                <a:tc>
                  <a:txBody>
                    <a:bodyPr/>
                    <a:lstStyle/>
                    <a:p>
                      <a:r>
                        <a:rPr lang="en-US" dirty="0" smtClean="0"/>
                        <a:t>0.654</a:t>
                      </a:r>
                      <a:endParaRPr lang="en-US" dirty="0"/>
                    </a:p>
                  </a:txBody>
                  <a:tcPr marL="68580" marR="68580"/>
                </a:tc>
                <a:tc>
                  <a:txBody>
                    <a:bodyPr/>
                    <a:lstStyle/>
                    <a:p>
                      <a:r>
                        <a:rPr lang="en-US" b="1" dirty="0"/>
                        <a:t>0.675</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tc>
                <a:tc>
                  <a:txBody>
                    <a:bodyPr/>
                    <a:lstStyle/>
                    <a:p>
                      <a:r>
                        <a:rPr lang="en-US" dirty="0"/>
                        <a:t>0.722*</a:t>
                      </a:r>
                    </a:p>
                  </a:txBody>
                  <a:tcPr marL="68580" marR="68580"/>
                </a:tc>
                <a:tc>
                  <a:txBody>
                    <a:bodyPr/>
                    <a:lstStyle/>
                    <a:p>
                      <a:r>
                        <a:rPr lang="en-US" dirty="0"/>
                        <a:t>0.757*</a:t>
                      </a:r>
                    </a:p>
                  </a:txBody>
                  <a:tcPr marL="68580" marR="68580"/>
                </a:tc>
                <a:tc>
                  <a:txBody>
                    <a:bodyPr/>
                    <a:lstStyle/>
                    <a:p>
                      <a:r>
                        <a:rPr lang="en-US" b="1" dirty="0"/>
                        <a:t>0.771</a:t>
                      </a:r>
                    </a:p>
                  </a:txBody>
                  <a:tcPr marL="68580" marR="68580"/>
                </a:tc>
                <a:extLst>
                  <a:ext uri="{0D108BD9-81ED-4DB2-BD59-A6C34878D82A}">
                    <a16:rowId xmlns:a16="http://schemas.microsoft.com/office/drawing/2014/main" xmlns="" val="3030093075"/>
                  </a:ext>
                </a:extLst>
              </a:tr>
              <a:tr h="370840">
                <a:tc>
                  <a:txBody>
                    <a:bodyPr/>
                    <a:lstStyle/>
                    <a:p>
                      <a:r>
                        <a:rPr lang="en-US" dirty="0"/>
                        <a:t>Recall</a:t>
                      </a:r>
                    </a:p>
                  </a:txBody>
                  <a:tcPr marL="68580" marR="68580"/>
                </a:tc>
                <a:tc>
                  <a:txBody>
                    <a:bodyPr/>
                    <a:lstStyle/>
                    <a:p>
                      <a:r>
                        <a:rPr lang="en-US" dirty="0"/>
                        <a:t>0.670*</a:t>
                      </a:r>
                    </a:p>
                  </a:txBody>
                  <a:tcPr marL="68580" marR="68580"/>
                </a:tc>
                <a:tc>
                  <a:txBody>
                    <a:bodyPr/>
                    <a:lstStyle/>
                    <a:p>
                      <a:r>
                        <a:rPr lang="en-US" dirty="0"/>
                        <a:t>0.695*</a:t>
                      </a:r>
                    </a:p>
                  </a:txBody>
                  <a:tcPr marL="68580" marR="68580"/>
                </a:tc>
                <a:tc>
                  <a:txBody>
                    <a:bodyPr/>
                    <a:lstStyle/>
                    <a:p>
                      <a:r>
                        <a:rPr lang="en-US" b="1" dirty="0"/>
                        <a:t>0.722</a:t>
                      </a:r>
                    </a:p>
                  </a:txBody>
                  <a:tcPr marL="68580" marR="68580"/>
                </a:tc>
                <a:extLst>
                  <a:ext uri="{0D108BD9-81ED-4DB2-BD59-A6C34878D82A}">
                    <a16:rowId xmlns:a16="http://schemas.microsoft.com/office/drawing/2014/main" xmlns="" val="4082904379"/>
                  </a:ext>
                </a:extLst>
              </a:tr>
            </a:tbl>
          </a:graphicData>
        </a:graphic>
      </p:graphicFrame>
    </p:spTree>
    <p:extLst>
      <p:ext uri="{BB962C8B-B14F-4D97-AF65-F5344CB8AC3E}">
        <p14:creationId xmlns:p14="http://schemas.microsoft.com/office/powerpoint/2010/main" val="14624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Held-Out Test Sets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Stab’s </a:t>
            </a:r>
            <a:r>
              <a:rPr lang="en-US" sz="2400" dirty="0"/>
              <a:t>split: 72 training essays, 18 testing essays</a:t>
            </a:r>
          </a:p>
          <a:p>
            <a:r>
              <a:rPr lang="en-US" sz="2400" dirty="0"/>
              <a:t>Nguyen’s split: 75 training essays, 15 testing </a:t>
            </a:r>
            <a:r>
              <a:rPr lang="en-US" sz="2400" dirty="0" smtClean="0"/>
              <a:t>essays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Findings hold when comparing to prior published results (rather than results based on our re-implementation)</a:t>
            </a:r>
            <a:endParaRPr lang="en-US" sz="2400" dirty="0"/>
          </a:p>
        </p:txBody>
      </p:sp>
      <p:graphicFrame>
        <p:nvGraphicFramePr>
          <p:cNvPr id="4" name="Table 3"/>
          <p:cNvGraphicFramePr>
            <a:graphicFrameLocks noGrp="1"/>
          </p:cNvGraphicFramePr>
          <p:nvPr>
            <p:extLst/>
          </p:nvPr>
        </p:nvGraphicFramePr>
        <p:xfrm>
          <a:off x="1523999" y="2842832"/>
          <a:ext cx="5291668" cy="21234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861180542"/>
                    </a:ext>
                  </a:extLst>
                </a:gridCol>
                <a:gridCol w="1016000">
                  <a:extLst>
                    <a:ext uri="{9D8B030D-6E8A-4147-A177-3AD203B41FA5}">
                      <a16:colId xmlns:a16="http://schemas.microsoft.com/office/drawing/2014/main" xmlns="" val="102889860"/>
                    </a:ext>
                  </a:extLst>
                </a:gridCol>
                <a:gridCol w="1016000">
                  <a:extLst>
                    <a:ext uri="{9D8B030D-6E8A-4147-A177-3AD203B41FA5}">
                      <a16:colId xmlns:a16="http://schemas.microsoft.com/office/drawing/2014/main" xmlns="" val="3509201700"/>
                    </a:ext>
                  </a:extLst>
                </a:gridCol>
                <a:gridCol w="1016000">
                  <a:extLst>
                    <a:ext uri="{9D8B030D-6E8A-4147-A177-3AD203B41FA5}">
                      <a16:colId xmlns:a16="http://schemas.microsoft.com/office/drawing/2014/main" xmlns="" val="2727294295"/>
                    </a:ext>
                  </a:extLst>
                </a:gridCol>
                <a:gridCol w="1227668">
                  <a:extLst>
                    <a:ext uri="{9D8B030D-6E8A-4147-A177-3AD203B41FA5}">
                      <a16:colId xmlns:a16="http://schemas.microsoft.com/office/drawing/2014/main" xmlns="" val="3221544511"/>
                    </a:ext>
                  </a:extLst>
                </a:gridCol>
              </a:tblGrid>
              <a:tr h="370840">
                <a:tc>
                  <a:txBody>
                    <a:bodyPr/>
                    <a:lstStyle/>
                    <a:p>
                      <a:endParaRPr lang="en-US" dirty="0"/>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Stab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SMO</a:t>
                      </a:r>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Nguyen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a:t>
                      </a:r>
                      <a:r>
                        <a:rPr lang="en-US" dirty="0" err="1"/>
                        <a:t>LibLINEAR</a:t>
                      </a:r>
                      <a:endParaRPr lang="en-US" dirty="0"/>
                    </a:p>
                  </a:txBody>
                  <a:tcPr marL="68580" marR="68580">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934681151"/>
                  </a:ext>
                </a:extLst>
              </a:tr>
              <a:tr h="370840">
                <a:tc>
                  <a:txBody>
                    <a:bodyPr/>
                    <a:lstStyle/>
                    <a:p>
                      <a:r>
                        <a:rPr lang="en-US" dirty="0"/>
                        <a:t>Accuracy</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0.77</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0.82</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0.83</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0.84</a:t>
                      </a:r>
                    </a:p>
                  </a:txBody>
                  <a:tcPr marL="68580" marR="68580">
                    <a:lnT w="381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xmlns="" val="3935963565"/>
                  </a:ext>
                </a:extLst>
              </a:tr>
              <a:tr h="370840">
                <a:tc>
                  <a:txBody>
                    <a:bodyPr/>
                    <a:lstStyle/>
                    <a:p>
                      <a:r>
                        <a:rPr lang="en-US" dirty="0"/>
                        <a:t>Kappa</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0.68</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0.71</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0.33</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0.79</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0.81</a:t>
                      </a:r>
                    </a:p>
                  </a:txBody>
                  <a:tcPr marL="68580" marR="68580"/>
                </a:tc>
                <a:extLst>
                  <a:ext uri="{0D108BD9-81ED-4DB2-BD59-A6C34878D82A}">
                    <a16:rowId xmlns:a16="http://schemas.microsoft.com/office/drawing/2014/main" xmlns="" val="4082904379"/>
                  </a:ext>
                </a:extLst>
              </a:tr>
              <a:tr h="370840">
                <a:tc>
                  <a:txBody>
                    <a:bodyPr/>
                    <a:lstStyle/>
                    <a:p>
                      <a:r>
                        <a:rPr lang="en-US" dirty="0"/>
                        <a:t>Recall</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0.68</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0.73</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0.74</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0.76</a:t>
                      </a:r>
                    </a:p>
                  </a:txBody>
                  <a:tcPr marL="68580" marR="68580"/>
                </a:tc>
                <a:extLst>
                  <a:ext uri="{0D108BD9-81ED-4DB2-BD59-A6C34878D82A}">
                    <a16:rowId xmlns:a16="http://schemas.microsoft.com/office/drawing/2014/main" xmlns="" val="3451444464"/>
                  </a:ext>
                </a:extLst>
              </a:tr>
            </a:tbl>
          </a:graphicData>
        </a:graphic>
      </p:graphicFrame>
    </p:spTree>
    <p:extLst>
      <p:ext uri="{BB962C8B-B14F-4D97-AF65-F5344CB8AC3E}">
        <p14:creationId xmlns:p14="http://schemas.microsoft.com/office/powerpoint/2010/main" val="41050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206720247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2065"/>
          </a:xfrm>
        </p:spPr>
        <p:txBody>
          <a:bodyPr/>
          <a:lstStyle/>
          <a:p>
            <a:r>
              <a:rPr lang="en-US" dirty="0" smtClean="0"/>
              <a:t>Discussion &amp; Current Directions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New features significantly improve performance, generalize better, and compact the feature space</a:t>
            </a:r>
          </a:p>
          <a:p>
            <a:endParaRPr lang="en-US" sz="2400" dirty="0" smtClean="0"/>
          </a:p>
          <a:p>
            <a:r>
              <a:rPr lang="en-US" dirty="0" smtClean="0"/>
              <a:t>Current work</a:t>
            </a:r>
          </a:p>
          <a:p>
            <a:pPr lvl="1"/>
            <a:r>
              <a:rPr lang="en-US" dirty="0" smtClean="0"/>
              <a:t>argument relations</a:t>
            </a:r>
          </a:p>
          <a:p>
            <a:pPr lvl="1"/>
            <a:r>
              <a:rPr lang="en-US" dirty="0" smtClean="0"/>
              <a:t>essay scoring</a:t>
            </a:r>
          </a:p>
        </p:txBody>
      </p:sp>
    </p:spTree>
    <p:extLst>
      <p:ext uri="{BB962C8B-B14F-4D97-AF65-F5344CB8AC3E}">
        <p14:creationId xmlns:p14="http://schemas.microsoft.com/office/powerpoint/2010/main" val="3769415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rgbClr val="00B0F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b="1" dirty="0" smtClean="0">
                <a:solidFill>
                  <a:srgbClr val="0000FF"/>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3700661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3785652"/>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endParaRPr lang="en-US" sz="2400" dirty="0"/>
          </a:p>
        </p:txBody>
      </p:sp>
    </p:spTree>
    <p:extLst>
      <p:ext uri="{BB962C8B-B14F-4D97-AF65-F5344CB8AC3E}">
        <p14:creationId xmlns:p14="http://schemas.microsoft.com/office/powerpoint/2010/main" val="1856950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3785652"/>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endParaRPr lang="en-US" sz="2400" dirty="0"/>
          </a:p>
        </p:txBody>
      </p:sp>
    </p:spTree>
    <p:extLst>
      <p:ext uri="{BB962C8B-B14F-4D97-AF65-F5344CB8AC3E}">
        <p14:creationId xmlns:p14="http://schemas.microsoft.com/office/powerpoint/2010/main" val="35687463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5262979"/>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p>
          <a:p>
            <a:pPr marL="342900" indent="-342900">
              <a:buAutoNum type="arabicParenR"/>
            </a:pPr>
            <a:endParaRPr lang="en-US" sz="2400" dirty="0"/>
          </a:p>
          <a:p>
            <a:r>
              <a:rPr lang="en-US" sz="2400" b="1" dirty="0" smtClean="0"/>
              <a:t>R1:			Align</a:t>
            </a:r>
            <a:r>
              <a:rPr lang="en-US" sz="2400" b="1" dirty="0"/>
              <a:t>: null-&gt;1	Op: </a:t>
            </a:r>
            <a:r>
              <a:rPr lang="en-US" sz="2400" b="1" dirty="0" smtClean="0"/>
              <a:t>Add</a:t>
            </a:r>
            <a:r>
              <a:rPr lang="en-US" sz="2400" b="1" dirty="0"/>
              <a:t>		Purpose: ?</a:t>
            </a:r>
          </a:p>
          <a:p>
            <a:r>
              <a:rPr lang="en-US" sz="2400" b="1" dirty="0" smtClean="0"/>
              <a:t>R2:			Align</a:t>
            </a:r>
            <a:r>
              <a:rPr lang="en-US" sz="2400" b="1" dirty="0"/>
              <a:t>: 1-&gt;3		Op: Modify	Purpose: ?</a:t>
            </a:r>
            <a:endParaRPr lang="en-US" sz="2400" b="1" dirty="0" smtClean="0"/>
          </a:p>
          <a:p>
            <a:r>
              <a:rPr lang="en-US" sz="2400" b="1" dirty="0" smtClean="0"/>
              <a:t>….</a:t>
            </a:r>
            <a:endParaRPr lang="en-US" sz="2400" b="1" dirty="0"/>
          </a:p>
        </p:txBody>
      </p:sp>
    </p:spTree>
    <p:extLst>
      <p:ext uri="{BB962C8B-B14F-4D97-AF65-F5344CB8AC3E}">
        <p14:creationId xmlns:p14="http://schemas.microsoft.com/office/powerpoint/2010/main" val="22381118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5262979"/>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p>
          <a:p>
            <a:pPr marL="342900" indent="-342900">
              <a:buAutoNum type="arabicParenR"/>
            </a:pPr>
            <a:endParaRPr lang="en-US" sz="2400" dirty="0"/>
          </a:p>
          <a:p>
            <a:r>
              <a:rPr lang="en-US" sz="2400" b="1" dirty="0" smtClean="0"/>
              <a:t>R1:			Align</a:t>
            </a:r>
            <a:r>
              <a:rPr lang="en-US" sz="2400" b="1" dirty="0"/>
              <a:t>: null-&gt;1	Op: </a:t>
            </a:r>
            <a:r>
              <a:rPr lang="en-US" sz="2400" b="1" dirty="0" smtClean="0"/>
              <a:t>Add</a:t>
            </a:r>
            <a:r>
              <a:rPr lang="en-US" sz="2400" b="1" dirty="0"/>
              <a:t>		Purpose: Argumentative</a:t>
            </a:r>
          </a:p>
          <a:p>
            <a:r>
              <a:rPr lang="en-US" sz="2400" b="1" dirty="0" smtClean="0"/>
              <a:t>R2:			Align</a:t>
            </a:r>
            <a:r>
              <a:rPr lang="en-US" sz="2400" b="1" dirty="0"/>
              <a:t>: 1-&gt;3		Op: Modify	Purpose: </a:t>
            </a:r>
            <a:r>
              <a:rPr lang="en-US" sz="2400" b="1" dirty="0" smtClean="0"/>
              <a:t>Surface</a:t>
            </a:r>
          </a:p>
          <a:p>
            <a:r>
              <a:rPr lang="en-US" sz="2400" b="1" dirty="0" smtClean="0"/>
              <a:t>….</a:t>
            </a:r>
            <a:endParaRPr lang="en-US" sz="2400" b="1" dirty="0"/>
          </a:p>
        </p:txBody>
      </p:sp>
    </p:spTree>
    <p:extLst>
      <p:ext uri="{BB962C8B-B14F-4D97-AF65-F5344CB8AC3E}">
        <p14:creationId xmlns:p14="http://schemas.microsoft.com/office/powerpoint/2010/main" val="10692331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a:bodyPr>
          <a:lstStyle/>
          <a:p>
            <a:r>
              <a:rPr lang="en-US" dirty="0" smtClean="0"/>
              <a:t>Temporal Argument Mining</a:t>
            </a:r>
            <a:endParaRPr lang="en-US" sz="3100" dirty="0"/>
          </a:p>
        </p:txBody>
      </p:sp>
      <p:sp>
        <p:nvSpPr>
          <p:cNvPr id="3" name="Content Placeholder 2"/>
          <p:cNvSpPr>
            <a:spLocks noGrp="1"/>
          </p:cNvSpPr>
          <p:nvPr>
            <p:ph idx="1"/>
          </p:nvPr>
        </p:nvSpPr>
        <p:spPr>
          <a:xfrm>
            <a:off x="0" y="1441767"/>
            <a:ext cx="9042399" cy="5263376"/>
          </a:xfrm>
        </p:spPr>
        <p:txBody>
          <a:bodyPr>
            <a:normAutofit/>
          </a:bodyPr>
          <a:lstStyle/>
          <a:p>
            <a:r>
              <a:rPr lang="en-US" sz="3600" dirty="0" smtClean="0"/>
              <a:t>How are</a:t>
            </a:r>
            <a:r>
              <a:rPr lang="en-US" sz="3600" i="1" dirty="0" smtClean="0"/>
              <a:t> </a:t>
            </a:r>
            <a:r>
              <a:rPr lang="en-US" sz="3600" dirty="0" smtClean="0"/>
              <a:t>arguments</a:t>
            </a:r>
            <a:r>
              <a:rPr lang="en-US" sz="3600" i="1" dirty="0" smtClean="0"/>
              <a:t> changed</a:t>
            </a:r>
            <a:r>
              <a:rPr lang="en-US" sz="3600" dirty="0" smtClean="0"/>
              <a:t> during revision?</a:t>
            </a:r>
          </a:p>
          <a:p>
            <a:endParaRPr lang="en-US" sz="2800" dirty="0"/>
          </a:p>
          <a:p>
            <a:r>
              <a:rPr lang="en-US" sz="3600" dirty="0" smtClean="0">
                <a:solidFill>
                  <a:srgbClr val="0000FF"/>
                </a:solidFill>
              </a:rPr>
              <a:t>Argument </a:t>
            </a:r>
            <a:r>
              <a:rPr lang="en-US" sz="3600" dirty="0">
                <a:solidFill>
                  <a:srgbClr val="0000FF"/>
                </a:solidFill>
              </a:rPr>
              <a:t>mining subtasks</a:t>
            </a:r>
          </a:p>
          <a:p>
            <a:pPr lvl="1"/>
            <a:r>
              <a:rPr lang="en-US" sz="3200" b="1" dirty="0" smtClean="0">
                <a:solidFill>
                  <a:srgbClr val="0000FF"/>
                </a:solidFill>
              </a:rPr>
              <a:t>Segmentation</a:t>
            </a:r>
            <a:r>
              <a:rPr lang="en-US" sz="3200" dirty="0" smtClean="0">
                <a:solidFill>
                  <a:srgbClr val="0000FF"/>
                </a:solidFill>
              </a:rPr>
              <a:t>: sentences </a:t>
            </a:r>
            <a:endParaRPr lang="en-US" sz="3200" dirty="0">
              <a:solidFill>
                <a:srgbClr val="0000FF"/>
              </a:solidFill>
            </a:endParaRPr>
          </a:p>
          <a:p>
            <a:pPr lvl="2"/>
            <a:r>
              <a:rPr lang="en-US" dirty="0" smtClean="0">
                <a:solidFill>
                  <a:srgbClr val="0000FF"/>
                </a:solidFill>
              </a:rPr>
              <a:t>Revision extraction via alignment [Zhang &amp; </a:t>
            </a:r>
            <a:r>
              <a:rPr lang="en-US" dirty="0" err="1" smtClean="0">
                <a:solidFill>
                  <a:srgbClr val="0000FF"/>
                </a:solidFill>
              </a:rPr>
              <a:t>Litman</a:t>
            </a:r>
            <a:r>
              <a:rPr lang="en-US" dirty="0" smtClean="0">
                <a:solidFill>
                  <a:srgbClr val="0000FF"/>
                </a:solidFill>
              </a:rPr>
              <a:t>, 2014]</a:t>
            </a:r>
          </a:p>
          <a:p>
            <a:pPr lvl="1"/>
            <a:r>
              <a:rPr lang="en-US" sz="3200" b="1" dirty="0" smtClean="0">
                <a:solidFill>
                  <a:srgbClr val="0000FF"/>
                </a:solidFill>
              </a:rPr>
              <a:t>Segment classification</a:t>
            </a:r>
            <a:r>
              <a:rPr lang="en-US" sz="3200" dirty="0" smtClean="0">
                <a:solidFill>
                  <a:srgbClr val="0000FF"/>
                </a:solidFill>
              </a:rPr>
              <a:t>:</a:t>
            </a:r>
            <a:r>
              <a:rPr lang="en-US" sz="3200" dirty="0">
                <a:solidFill>
                  <a:srgbClr val="0000FF"/>
                </a:solidFill>
              </a:rPr>
              <a:t> </a:t>
            </a:r>
            <a:r>
              <a:rPr lang="en-US" sz="3200" dirty="0" smtClean="0">
                <a:solidFill>
                  <a:srgbClr val="0000FF"/>
                </a:solidFill>
              </a:rPr>
              <a:t>argumentative purpose</a:t>
            </a:r>
          </a:p>
          <a:p>
            <a:pPr lvl="2"/>
            <a:r>
              <a:rPr lang="en-US" dirty="0" smtClean="0">
                <a:solidFill>
                  <a:srgbClr val="0000FF"/>
                </a:solidFill>
              </a:rPr>
              <a:t>Wikipedia features [Zhang &amp; </a:t>
            </a:r>
            <a:r>
              <a:rPr lang="en-US" dirty="0" err="1" smtClean="0">
                <a:solidFill>
                  <a:srgbClr val="0000FF"/>
                </a:solidFill>
              </a:rPr>
              <a:t>Litman</a:t>
            </a:r>
            <a:r>
              <a:rPr lang="en-US" dirty="0" smtClean="0">
                <a:solidFill>
                  <a:srgbClr val="0000FF"/>
                </a:solidFill>
              </a:rPr>
              <a:t>, 2015]</a:t>
            </a:r>
          </a:p>
          <a:p>
            <a:pPr lvl="2"/>
            <a:r>
              <a:rPr lang="en-US" dirty="0" smtClean="0">
                <a:solidFill>
                  <a:srgbClr val="0000FF"/>
                </a:solidFill>
              </a:rPr>
              <a:t>Contextual methods [Zhang &amp; </a:t>
            </a:r>
            <a:r>
              <a:rPr lang="en-US" dirty="0" err="1" smtClean="0">
                <a:solidFill>
                  <a:srgbClr val="0000FF"/>
                </a:solidFill>
              </a:rPr>
              <a:t>Litman</a:t>
            </a:r>
            <a:r>
              <a:rPr lang="en-US" dirty="0" smtClean="0">
                <a:solidFill>
                  <a:srgbClr val="0000FF"/>
                </a:solidFill>
              </a:rPr>
              <a:t>, 2016]</a:t>
            </a:r>
            <a:endParaRPr lang="en-US" dirty="0">
              <a:solidFill>
                <a:srgbClr val="0000FF"/>
              </a:solidFill>
            </a:endParaRPr>
          </a:p>
        </p:txBody>
      </p:sp>
    </p:spTree>
    <p:extLst>
      <p:ext uri="{BB962C8B-B14F-4D97-AF65-F5344CB8AC3E}">
        <p14:creationId xmlns:p14="http://schemas.microsoft.com/office/powerpoint/2010/main" val="17202569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Extraction</a:t>
            </a:r>
            <a:br>
              <a:rPr lang="en-US" dirty="0" smtClean="0"/>
            </a:br>
            <a:r>
              <a:rPr lang="en-US" sz="4000" dirty="0" smtClean="0"/>
              <a:t>[Zhang &amp; </a:t>
            </a:r>
            <a:r>
              <a:rPr lang="en-US" sz="4000" dirty="0" err="1" smtClean="0"/>
              <a:t>Litman</a:t>
            </a:r>
            <a:r>
              <a:rPr lang="en-US" sz="4000" dirty="0" smtClean="0"/>
              <a:t>, 2014]</a:t>
            </a:r>
            <a:endParaRPr lang="en-US" dirty="0"/>
          </a:p>
        </p:txBody>
      </p:sp>
      <p:sp>
        <p:nvSpPr>
          <p:cNvPr id="3" name="Content Placeholder 2"/>
          <p:cNvSpPr>
            <a:spLocks noGrp="1"/>
          </p:cNvSpPr>
          <p:nvPr>
            <p:ph idx="1"/>
          </p:nvPr>
        </p:nvSpPr>
        <p:spPr>
          <a:xfrm>
            <a:off x="304800" y="1600200"/>
            <a:ext cx="8610600" cy="5046133"/>
          </a:xfrm>
        </p:spPr>
        <p:txBody>
          <a:bodyPr>
            <a:normAutofit/>
          </a:bodyPr>
          <a:lstStyle/>
          <a:p>
            <a:r>
              <a:rPr lang="en-US" dirty="0" smtClean="0"/>
              <a:t>Treat alignment as classification</a:t>
            </a:r>
            <a:endParaRPr lang="en-US" dirty="0"/>
          </a:p>
          <a:p>
            <a:pPr lvl="1"/>
            <a:r>
              <a:rPr lang="en-US" sz="2000" dirty="0"/>
              <a:t>Construct sentence pairs using the Cartesian product </a:t>
            </a:r>
            <a:r>
              <a:rPr lang="en-US" sz="2000" dirty="0" smtClean="0"/>
              <a:t>across drafts</a:t>
            </a:r>
            <a:endParaRPr lang="en-US" sz="2000" dirty="0"/>
          </a:p>
          <a:p>
            <a:pPr lvl="1"/>
            <a:r>
              <a:rPr lang="en-US" sz="2000" dirty="0" smtClean="0"/>
              <a:t>Compute sentence </a:t>
            </a:r>
            <a:r>
              <a:rPr lang="en-US" sz="2000" dirty="0"/>
              <a:t>similarity </a:t>
            </a:r>
            <a:endParaRPr lang="en-US" sz="2000" dirty="0" smtClean="0"/>
          </a:p>
          <a:p>
            <a:pPr lvl="1"/>
            <a:r>
              <a:rPr lang="en-US" sz="2000" dirty="0" smtClean="0"/>
              <a:t>Logistic </a:t>
            </a:r>
            <a:r>
              <a:rPr lang="en-US" sz="2000" dirty="0"/>
              <a:t>regression </a:t>
            </a:r>
            <a:r>
              <a:rPr lang="en-US" sz="2000" dirty="0" smtClean="0"/>
              <a:t>determines </a:t>
            </a:r>
            <a:r>
              <a:rPr lang="en-US" sz="2000" dirty="0"/>
              <a:t>whether </a:t>
            </a:r>
            <a:r>
              <a:rPr lang="en-US" sz="2000" dirty="0" smtClean="0"/>
              <a:t>a pair </a:t>
            </a:r>
            <a:r>
              <a:rPr lang="en-US" sz="2000" dirty="0"/>
              <a:t>is aligned or </a:t>
            </a:r>
            <a:r>
              <a:rPr lang="en-US" sz="2000" dirty="0" smtClean="0"/>
              <a:t>not</a:t>
            </a:r>
          </a:p>
          <a:p>
            <a:pPr lvl="1"/>
            <a:endParaRPr lang="en-US" sz="2000" dirty="0"/>
          </a:p>
          <a:p>
            <a:r>
              <a:rPr lang="en-US" dirty="0" smtClean="0"/>
              <a:t>Global </a:t>
            </a:r>
            <a:r>
              <a:rPr lang="en-US" dirty="0"/>
              <a:t>alignment [</a:t>
            </a:r>
            <a:r>
              <a:rPr lang="en-US" dirty="0" smtClean="0"/>
              <a:t>Needleman &amp; </a:t>
            </a:r>
            <a:r>
              <a:rPr lang="en-US" dirty="0" err="1" smtClean="0"/>
              <a:t>Wunsch</a:t>
            </a:r>
            <a:r>
              <a:rPr lang="en-US" dirty="0"/>
              <a:t>, </a:t>
            </a:r>
            <a:r>
              <a:rPr lang="en-US" dirty="0" smtClean="0"/>
              <a:t>1970]</a:t>
            </a:r>
            <a:endParaRPr lang="en-US" dirty="0"/>
          </a:p>
          <a:p>
            <a:pPr lvl="1"/>
            <a:r>
              <a:rPr lang="en-US" sz="2000" dirty="0" smtClean="0"/>
              <a:t>Sentences are more likely to be aligned if sentences before are aligned</a:t>
            </a:r>
          </a:p>
          <a:p>
            <a:pPr lvl="1"/>
            <a:r>
              <a:rPr lang="en-US" sz="2000" dirty="0" smtClean="0"/>
              <a:t>Starting </a:t>
            </a:r>
            <a:r>
              <a:rPr lang="en-US" sz="2000" dirty="0"/>
              <a:t>from the first </a:t>
            </a:r>
            <a:r>
              <a:rPr lang="en-US" sz="2000" dirty="0" smtClean="0"/>
              <a:t>pair, </a:t>
            </a:r>
            <a:r>
              <a:rPr lang="en-US" sz="2000" dirty="0"/>
              <a:t>find the </a:t>
            </a:r>
            <a:r>
              <a:rPr lang="en-US" sz="2000" dirty="0" smtClean="0"/>
              <a:t>path </a:t>
            </a:r>
            <a:r>
              <a:rPr lang="en-US" sz="2000" dirty="0"/>
              <a:t>to maximize </a:t>
            </a:r>
            <a:r>
              <a:rPr lang="en-US" sz="2000" dirty="0" smtClean="0"/>
              <a:t>likelihood</a:t>
            </a:r>
          </a:p>
          <a:p>
            <a:pPr lvl="2"/>
            <a:r>
              <a:rPr lang="en-US" sz="1600" dirty="0" smtClean="0"/>
              <a:t>s(</a:t>
            </a:r>
            <a:r>
              <a:rPr lang="en-US" sz="1600" dirty="0" err="1" smtClean="0"/>
              <a:t>i</a:t>
            </a:r>
            <a:r>
              <a:rPr lang="en-US" sz="1600" dirty="0"/>
              <a:t>, j) = max{s(i−1, j−1)+sim(</a:t>
            </a:r>
            <a:r>
              <a:rPr lang="en-US" sz="1600" dirty="0" err="1"/>
              <a:t>i</a:t>
            </a:r>
            <a:r>
              <a:rPr lang="en-US" sz="1600" dirty="0"/>
              <a:t>, j), s(</a:t>
            </a:r>
            <a:r>
              <a:rPr lang="en-US" sz="1600" dirty="0" err="1"/>
              <a:t>i</a:t>
            </a:r>
            <a:r>
              <a:rPr lang="en-US" sz="1600" dirty="0"/>
              <a:t>− 1, j) + </a:t>
            </a:r>
            <a:r>
              <a:rPr lang="en-US" sz="1600" dirty="0" err="1"/>
              <a:t>insertcost</a:t>
            </a:r>
            <a:r>
              <a:rPr lang="en-US" sz="1600" dirty="0"/>
              <a:t> , s(</a:t>
            </a:r>
            <a:r>
              <a:rPr lang="en-US" sz="1600" dirty="0" err="1"/>
              <a:t>i</a:t>
            </a:r>
            <a:r>
              <a:rPr lang="en-US" sz="1600" dirty="0"/>
              <a:t>, j − 1) + </a:t>
            </a:r>
            <a:r>
              <a:rPr lang="en-US" sz="1600" dirty="0" err="1"/>
              <a:t>deletecost</a:t>
            </a:r>
            <a:r>
              <a:rPr lang="en-US" sz="1600" dirty="0"/>
              <a:t>} </a:t>
            </a:r>
            <a:endParaRPr lang="en-US" sz="1600" dirty="0" smtClean="0"/>
          </a:p>
          <a:p>
            <a:pPr lvl="2"/>
            <a:endParaRPr lang="en-US" sz="1600" dirty="0" smtClean="0"/>
          </a:p>
          <a:p>
            <a:r>
              <a:rPr lang="en-US" dirty="0" smtClean="0"/>
              <a:t>TF*IDF similarity yields the best results</a:t>
            </a:r>
          </a:p>
          <a:p>
            <a:pPr lvl="1"/>
            <a:r>
              <a:rPr lang="en-US" sz="2000" dirty="0" smtClean="0"/>
              <a:t>90 -94% within and across several corpora</a:t>
            </a:r>
            <a:endParaRPr lang="en-US" sz="2000"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112913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Annotation</a:t>
            </a:r>
            <a:br>
              <a:rPr lang="en-US" dirty="0" smtClean="0"/>
            </a:br>
            <a:r>
              <a:rPr lang="en-US" dirty="0"/>
              <a:t>	</a:t>
            </a:r>
            <a:r>
              <a:rPr lang="en-US" dirty="0" smtClean="0"/>
              <a:t>[Zhang &amp; </a:t>
            </a:r>
            <a:r>
              <a:rPr lang="en-US" dirty="0" err="1" smtClean="0"/>
              <a:t>Litman</a:t>
            </a:r>
            <a:r>
              <a:rPr lang="en-US" dirty="0" smtClean="0"/>
              <a:t>, 2015]</a:t>
            </a:r>
            <a:endParaRPr lang="en-US" dirty="0"/>
          </a:p>
        </p:txBody>
      </p:sp>
      <p:sp>
        <p:nvSpPr>
          <p:cNvPr id="3" name="Content Placeholder 2"/>
          <p:cNvSpPr>
            <a:spLocks noGrp="1"/>
          </p:cNvSpPr>
          <p:nvPr>
            <p:ph idx="1"/>
          </p:nvPr>
        </p:nvSpPr>
        <p:spPr>
          <a:xfrm>
            <a:off x="457200" y="1693333"/>
            <a:ext cx="8229600" cy="4525963"/>
          </a:xfrm>
        </p:spPr>
        <p:txBody>
          <a:bodyPr>
            <a:normAutofit fontScale="92500" lnSpcReduction="10000"/>
          </a:bodyPr>
          <a:lstStyle/>
          <a:p>
            <a:r>
              <a:rPr lang="en-US" dirty="0" smtClean="0"/>
              <a:t>2 binary (5 fine-grained) categories</a:t>
            </a:r>
          </a:p>
          <a:p>
            <a:pPr lvl="1"/>
            <a:r>
              <a:rPr lang="en-US" dirty="0" smtClean="0"/>
              <a:t>Argumentative</a:t>
            </a:r>
          </a:p>
          <a:p>
            <a:pPr lvl="2"/>
            <a:r>
              <a:rPr lang="en-US" dirty="0" smtClean="0"/>
              <a:t>Claim</a:t>
            </a:r>
          </a:p>
          <a:p>
            <a:pPr lvl="2"/>
            <a:r>
              <a:rPr lang="en-US" dirty="0" smtClean="0"/>
              <a:t>Warrant</a:t>
            </a:r>
          </a:p>
          <a:p>
            <a:pPr lvl="2"/>
            <a:r>
              <a:rPr lang="en-US" dirty="0" smtClean="0"/>
              <a:t>Evidence</a:t>
            </a:r>
          </a:p>
          <a:p>
            <a:pPr lvl="2"/>
            <a:r>
              <a:rPr lang="en-US" dirty="0" smtClean="0"/>
              <a:t>General content</a:t>
            </a:r>
          </a:p>
          <a:p>
            <a:pPr lvl="1"/>
            <a:r>
              <a:rPr lang="en-US" dirty="0" smtClean="0"/>
              <a:t>Surface</a:t>
            </a:r>
          </a:p>
          <a:p>
            <a:pPr lvl="1"/>
            <a:endParaRPr lang="en-US" dirty="0" smtClean="0"/>
          </a:p>
          <a:p>
            <a:r>
              <a:rPr lang="en-US" dirty="0" smtClean="0"/>
              <a:t>Kappa = .7 </a:t>
            </a:r>
          </a:p>
          <a:p>
            <a:pPr lvl="1"/>
            <a:r>
              <a:rPr lang="en-US" dirty="0" smtClean="0"/>
              <a:t>2 high school corpora (&gt;1000 revisions each)</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41473973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Classification</a:t>
            </a:r>
            <a:br>
              <a:rPr lang="en-US" dirty="0" smtClean="0"/>
            </a:br>
            <a:r>
              <a:rPr lang="en-US" sz="4000" dirty="0" smtClean="0"/>
              <a:t>[Zhang &amp; </a:t>
            </a:r>
            <a:r>
              <a:rPr lang="en-US" sz="4000" dirty="0" err="1" smtClean="0"/>
              <a:t>Litman</a:t>
            </a:r>
            <a:r>
              <a:rPr lang="en-US" sz="4000" dirty="0" smtClean="0"/>
              <a:t>, 2015]</a:t>
            </a:r>
            <a:endParaRPr lang="en-US" sz="4000" dirty="0"/>
          </a:p>
        </p:txBody>
      </p:sp>
      <p:sp>
        <p:nvSpPr>
          <p:cNvPr id="3" name="Content Placeholder 2"/>
          <p:cNvSpPr>
            <a:spLocks noGrp="1"/>
          </p:cNvSpPr>
          <p:nvPr>
            <p:ph idx="1"/>
          </p:nvPr>
        </p:nvSpPr>
        <p:spPr>
          <a:xfrm>
            <a:off x="152399" y="1600200"/>
            <a:ext cx="8847667" cy="4648200"/>
          </a:xfrm>
          <a:noFill/>
        </p:spPr>
        <p:txBody>
          <a:bodyPr>
            <a:normAutofit fontScale="70000" lnSpcReduction="20000"/>
          </a:bodyPr>
          <a:lstStyle/>
          <a:p>
            <a:r>
              <a:rPr lang="en-US" sz="3300" dirty="0" smtClean="0"/>
              <a:t>Each sentence pair is an instance </a:t>
            </a:r>
          </a:p>
          <a:p>
            <a:endParaRPr lang="en-US" sz="3300" dirty="0" smtClean="0"/>
          </a:p>
          <a:p>
            <a:r>
              <a:rPr lang="en-US" sz="3300" dirty="0" smtClean="0"/>
              <a:t>Features </a:t>
            </a:r>
            <a:r>
              <a:rPr lang="en-US" sz="3300" dirty="0"/>
              <a:t>b</a:t>
            </a:r>
            <a:r>
              <a:rPr lang="en-US" sz="3300" dirty="0" smtClean="0"/>
              <a:t>ased </a:t>
            </a:r>
            <a:r>
              <a:rPr lang="en-US" sz="3300" dirty="0"/>
              <a:t>on </a:t>
            </a:r>
            <a:r>
              <a:rPr lang="en-US" sz="3300" dirty="0" smtClean="0"/>
              <a:t>Wikipedia revisions </a:t>
            </a:r>
            <a:r>
              <a:rPr lang="en-US" sz="2800" dirty="0" smtClean="0"/>
              <a:t>[Adler </a:t>
            </a:r>
            <a:r>
              <a:rPr lang="en-US" sz="2800" dirty="0"/>
              <a:t>et al., 2011; </a:t>
            </a:r>
            <a:r>
              <a:rPr lang="en-US" sz="2800" dirty="0" err="1"/>
              <a:t>Javanmardi</a:t>
            </a:r>
            <a:r>
              <a:rPr lang="en-US" sz="2800" dirty="0"/>
              <a:t> et al., 2011; </a:t>
            </a:r>
            <a:r>
              <a:rPr lang="en-US" sz="2800" dirty="0" err="1"/>
              <a:t>Bronner</a:t>
            </a:r>
            <a:r>
              <a:rPr lang="en-US" sz="2800" dirty="0"/>
              <a:t> </a:t>
            </a:r>
            <a:r>
              <a:rPr lang="en-US" sz="2800" dirty="0" smtClean="0"/>
              <a:t>&amp; </a:t>
            </a:r>
            <a:r>
              <a:rPr lang="en-US" sz="2800" dirty="0" err="1"/>
              <a:t>Monz</a:t>
            </a:r>
            <a:r>
              <a:rPr lang="en-US" sz="2800" dirty="0"/>
              <a:t>, 2012; </a:t>
            </a:r>
            <a:r>
              <a:rPr lang="en-US" sz="2800" dirty="0" err="1"/>
              <a:t>Daxenberger</a:t>
            </a:r>
            <a:r>
              <a:rPr lang="en-US" sz="2800" dirty="0"/>
              <a:t> </a:t>
            </a:r>
            <a:r>
              <a:rPr lang="en-US" sz="2800" dirty="0" smtClean="0"/>
              <a:t>&amp; </a:t>
            </a:r>
            <a:r>
              <a:rPr lang="en-US" sz="2800" dirty="0" err="1" smtClean="0"/>
              <a:t>Gurevych</a:t>
            </a:r>
            <a:r>
              <a:rPr lang="en-US" sz="2800" dirty="0"/>
              <a:t>, </a:t>
            </a:r>
            <a:r>
              <a:rPr lang="en-US" sz="2800" dirty="0" smtClean="0"/>
              <a:t>2013</a:t>
            </a:r>
            <a:r>
              <a:rPr lang="en-US" sz="2400" dirty="0" smtClean="0"/>
              <a:t>]</a:t>
            </a:r>
          </a:p>
          <a:p>
            <a:pPr marL="747522" lvl="1" indent="-347472">
              <a:spcBef>
                <a:spcPts val="648"/>
              </a:spcBef>
              <a:buSzPts val="2700"/>
            </a:pPr>
            <a:r>
              <a:rPr lang="en-US" dirty="0">
                <a:solidFill>
                  <a:srgbClr val="000000"/>
                </a:solidFill>
              </a:rPr>
              <a:t>Location</a:t>
            </a:r>
            <a:endParaRPr lang="en-US" dirty="0"/>
          </a:p>
          <a:p>
            <a:pPr marL="1140714" lvl="1" indent="-283464">
              <a:spcBef>
                <a:spcPts val="576"/>
              </a:spcBef>
            </a:pPr>
            <a:r>
              <a:rPr lang="en-US" sz="2100" dirty="0">
                <a:solidFill>
                  <a:srgbClr val="000000"/>
                </a:solidFill>
              </a:rPr>
              <a:t>S</a:t>
            </a:r>
            <a:r>
              <a:rPr lang="en-US" sz="2100" dirty="0" smtClean="0">
                <a:solidFill>
                  <a:srgbClr val="000000"/>
                </a:solidFill>
              </a:rPr>
              <a:t>entence (first/last in paragraph</a:t>
            </a:r>
            <a:r>
              <a:rPr lang="en-US" sz="2100" dirty="0">
                <a:solidFill>
                  <a:srgbClr val="000000"/>
                </a:solidFill>
              </a:rPr>
              <a:t>, exact </a:t>
            </a:r>
            <a:r>
              <a:rPr lang="en-US" sz="2100" dirty="0" smtClean="0">
                <a:solidFill>
                  <a:srgbClr val="000000"/>
                </a:solidFill>
              </a:rPr>
              <a:t>index)</a:t>
            </a:r>
            <a:endParaRPr lang="en-US" sz="3300" dirty="0"/>
          </a:p>
          <a:p>
            <a:pPr marL="1140714" lvl="1" indent="-283464">
              <a:spcBef>
                <a:spcPts val="576"/>
              </a:spcBef>
            </a:pPr>
            <a:r>
              <a:rPr lang="en-US" sz="2100" dirty="0">
                <a:solidFill>
                  <a:srgbClr val="000000"/>
                </a:solidFill>
              </a:rPr>
              <a:t>P</a:t>
            </a:r>
            <a:r>
              <a:rPr lang="en-US" sz="2100" dirty="0" smtClean="0">
                <a:solidFill>
                  <a:srgbClr val="000000"/>
                </a:solidFill>
              </a:rPr>
              <a:t>aragraph (first/last in essay</a:t>
            </a:r>
            <a:r>
              <a:rPr lang="en-US" sz="2100" dirty="0">
                <a:solidFill>
                  <a:srgbClr val="000000"/>
                </a:solidFill>
              </a:rPr>
              <a:t>, </a:t>
            </a:r>
            <a:r>
              <a:rPr lang="en-US" sz="2100" dirty="0" smtClean="0">
                <a:solidFill>
                  <a:srgbClr val="000000"/>
                </a:solidFill>
              </a:rPr>
              <a:t>exact index</a:t>
            </a:r>
            <a:r>
              <a:rPr lang="en-US" sz="2100" dirty="0">
                <a:solidFill>
                  <a:srgbClr val="000000"/>
                </a:solidFill>
              </a:rPr>
              <a:t>)</a:t>
            </a:r>
            <a:endParaRPr lang="en-US" sz="3300" dirty="0"/>
          </a:p>
          <a:p>
            <a:pPr marL="747522" lvl="1" indent="-347472">
              <a:spcBef>
                <a:spcPts val="648"/>
              </a:spcBef>
            </a:pPr>
            <a:r>
              <a:rPr lang="en-US" dirty="0">
                <a:solidFill>
                  <a:srgbClr val="000000"/>
                </a:solidFill>
              </a:rPr>
              <a:t>Textual</a:t>
            </a:r>
            <a:endParaRPr lang="en-US" sz="3300" dirty="0"/>
          </a:p>
          <a:p>
            <a:pPr marL="1140714" lvl="1" indent="-283464">
              <a:spcBef>
                <a:spcPts val="576"/>
              </a:spcBef>
            </a:pPr>
            <a:r>
              <a:rPr lang="en-US" sz="2100" dirty="0">
                <a:solidFill>
                  <a:srgbClr val="000000"/>
                </a:solidFill>
              </a:rPr>
              <a:t>Keywords: “because”, “however”, “for example</a:t>
            </a:r>
            <a:r>
              <a:rPr lang="en-US" sz="2100" dirty="0" smtClean="0">
                <a:solidFill>
                  <a:srgbClr val="000000"/>
                </a:solidFill>
              </a:rPr>
              <a:t>” </a:t>
            </a:r>
            <a:r>
              <a:rPr lang="en-US" sz="2100" dirty="0">
                <a:solidFill>
                  <a:srgbClr val="000000"/>
                </a:solidFill>
              </a:rPr>
              <a:t>….</a:t>
            </a:r>
            <a:endParaRPr lang="en-US" sz="3300" dirty="0"/>
          </a:p>
          <a:p>
            <a:pPr marL="1140714" lvl="1" indent="-283464">
              <a:spcBef>
                <a:spcPts val="576"/>
              </a:spcBef>
            </a:pPr>
            <a:r>
              <a:rPr lang="en-US" sz="2100" dirty="0" smtClean="0">
                <a:solidFill>
                  <a:srgbClr val="000000"/>
                </a:solidFill>
              </a:rPr>
              <a:t>Named-entity </a:t>
            </a:r>
          </a:p>
          <a:p>
            <a:pPr marL="1140714" lvl="1" indent="-283464">
              <a:spcBef>
                <a:spcPts val="576"/>
              </a:spcBef>
            </a:pPr>
            <a:r>
              <a:rPr lang="en-US" sz="2100" dirty="0" smtClean="0">
                <a:solidFill>
                  <a:srgbClr val="000000"/>
                </a:solidFill>
              </a:rPr>
              <a:t>Sentence </a:t>
            </a:r>
            <a:r>
              <a:rPr lang="en-US" sz="2100" dirty="0">
                <a:solidFill>
                  <a:srgbClr val="000000"/>
                </a:solidFill>
              </a:rPr>
              <a:t>difference </a:t>
            </a:r>
            <a:r>
              <a:rPr lang="en-US" sz="2100" dirty="0" smtClean="0">
                <a:solidFill>
                  <a:srgbClr val="000000"/>
                </a:solidFill>
              </a:rPr>
              <a:t>(</a:t>
            </a:r>
            <a:r>
              <a:rPr lang="en-US" sz="2100" dirty="0" err="1">
                <a:solidFill>
                  <a:srgbClr val="000000"/>
                </a:solidFill>
              </a:rPr>
              <a:t>Levenshtein</a:t>
            </a:r>
            <a:r>
              <a:rPr lang="en-US" sz="2100" dirty="0">
                <a:solidFill>
                  <a:srgbClr val="000000"/>
                </a:solidFill>
              </a:rPr>
              <a:t> distance…)</a:t>
            </a:r>
            <a:endParaRPr lang="en-US" sz="3300" dirty="0"/>
          </a:p>
          <a:p>
            <a:pPr marL="1140714" lvl="1" indent="-283464">
              <a:spcBef>
                <a:spcPts val="576"/>
              </a:spcBef>
            </a:pPr>
            <a:r>
              <a:rPr lang="en-US" sz="2100" dirty="0">
                <a:solidFill>
                  <a:srgbClr val="000000"/>
                </a:solidFill>
              </a:rPr>
              <a:t>Revision operation (Add/Delete/Modify)</a:t>
            </a:r>
            <a:endParaRPr lang="en-US" sz="3300" dirty="0"/>
          </a:p>
          <a:p>
            <a:pPr marL="747522" lvl="1" indent="-347472">
              <a:spcBef>
                <a:spcPts val="648"/>
              </a:spcBef>
            </a:pPr>
            <a:r>
              <a:rPr lang="en-US" dirty="0">
                <a:solidFill>
                  <a:srgbClr val="000000"/>
                </a:solidFill>
              </a:rPr>
              <a:t>Language</a:t>
            </a:r>
            <a:endParaRPr lang="en-US" dirty="0"/>
          </a:p>
          <a:p>
            <a:pPr marL="1140714" lvl="1" indent="-283464">
              <a:spcBef>
                <a:spcPts val="576"/>
              </a:spcBef>
            </a:pPr>
            <a:r>
              <a:rPr lang="en-US" sz="2100" dirty="0" smtClean="0">
                <a:solidFill>
                  <a:srgbClr val="000000"/>
                </a:solidFill>
              </a:rPr>
              <a:t>Out of vocabulary words</a:t>
            </a:r>
            <a:endParaRPr lang="en-US" sz="3300" dirty="0"/>
          </a:p>
          <a:p>
            <a:pPr lvl="2"/>
            <a:endParaRPr lang="en-US" sz="2000" dirty="0"/>
          </a:p>
        </p:txBody>
      </p:sp>
      <p:sp>
        <p:nvSpPr>
          <p:cNvPr id="4" name="Slide Number Placeholder 3"/>
          <p:cNvSpPr>
            <a:spLocks noGrp="1"/>
          </p:cNvSpPr>
          <p:nvPr>
            <p:ph type="sldNum" sz="quarter" idx="12"/>
          </p:nvPr>
        </p:nvSpPr>
        <p:spPr/>
        <p:txBody>
          <a:bodyPr/>
          <a:lstStyle/>
          <a:p>
            <a:fld id="{ACC3DE85-86D7-4D2F-9254-F86D84BB81F7}" type="slidenum">
              <a:rPr lang="en-US" smtClean="0"/>
              <a:t>59</a:t>
            </a:fld>
            <a:endParaRPr lang="en-US" dirty="0"/>
          </a:p>
        </p:txBody>
      </p:sp>
    </p:spTree>
    <p:extLst>
      <p:ext uri="{BB962C8B-B14F-4D97-AF65-F5344CB8AC3E}">
        <p14:creationId xmlns:p14="http://schemas.microsoft.com/office/powerpoint/2010/main" val="2136570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a:t>
            </a:r>
            <a:r>
              <a:rPr lang="en-US" i="0" dirty="0" err="1" smtClean="0"/>
              <a:t>e.g</a:t>
            </a:r>
            <a:r>
              <a:rPr lang="en-US" i="0" dirty="0" smtClean="0"/>
              <a:t>,.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67202472"/>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Evaluations</a:t>
            </a:r>
            <a:endParaRPr lang="en-US" dirty="0"/>
          </a:p>
        </p:txBody>
      </p:sp>
      <p:sp>
        <p:nvSpPr>
          <p:cNvPr id="3" name="Content Placeholder 2"/>
          <p:cNvSpPr>
            <a:spLocks noGrp="1"/>
          </p:cNvSpPr>
          <p:nvPr>
            <p:ph idx="1"/>
          </p:nvPr>
        </p:nvSpPr>
        <p:spPr>
          <a:xfrm>
            <a:off x="270933" y="1600200"/>
            <a:ext cx="8796867" cy="4525963"/>
          </a:xfrm>
        </p:spPr>
        <p:txBody>
          <a:bodyPr>
            <a:normAutofit lnSpcReduction="10000"/>
          </a:bodyPr>
          <a:lstStyle/>
          <a:p>
            <a:r>
              <a:rPr lang="en-US" dirty="0" smtClean="0"/>
              <a:t>Surface vs. </a:t>
            </a:r>
            <a:r>
              <a:rPr lang="en-US" dirty="0"/>
              <a:t>a</a:t>
            </a:r>
            <a:r>
              <a:rPr lang="en-US" dirty="0" smtClean="0"/>
              <a:t>rgumentative </a:t>
            </a:r>
          </a:p>
          <a:p>
            <a:pPr lvl="1"/>
            <a:r>
              <a:rPr lang="en-US" i="1" dirty="0" smtClean="0"/>
              <a:t>Intrinsic</a:t>
            </a:r>
            <a:r>
              <a:rPr lang="en-US" dirty="0" smtClean="0"/>
              <a:t> (SVM</a:t>
            </a:r>
            <a:r>
              <a:rPr lang="en-US" dirty="0"/>
              <a:t>, </a:t>
            </a:r>
            <a:r>
              <a:rPr lang="en-US" dirty="0" smtClean="0"/>
              <a:t>10-fold): </a:t>
            </a:r>
            <a:r>
              <a:rPr lang="en-US" dirty="0"/>
              <a:t>results </a:t>
            </a:r>
            <a:r>
              <a:rPr lang="en-US" dirty="0" smtClean="0"/>
              <a:t>significantly better than unigram baseline</a:t>
            </a:r>
          </a:p>
          <a:p>
            <a:pPr lvl="1"/>
            <a:r>
              <a:rPr lang="en-US" i="1" dirty="0" smtClean="0"/>
              <a:t>Extrinsic</a:t>
            </a:r>
            <a:r>
              <a:rPr lang="en-US" dirty="0" smtClean="0"/>
              <a:t>: predicted versus actual labels yield same correlations with writing improvement</a:t>
            </a:r>
          </a:p>
          <a:p>
            <a:pPr lvl="1"/>
            <a:endParaRPr lang="en-US" dirty="0" smtClean="0"/>
          </a:p>
          <a:p>
            <a:r>
              <a:rPr lang="en-US" dirty="0" smtClean="0"/>
              <a:t>Fine-grained </a:t>
            </a:r>
          </a:p>
          <a:p>
            <a:pPr lvl="1"/>
            <a:r>
              <a:rPr lang="en-US" dirty="0" smtClean="0"/>
              <a:t>Intrinsic results mostly outperform unigram baselines</a:t>
            </a:r>
          </a:p>
          <a:p>
            <a:pPr lvl="1"/>
            <a:r>
              <a:rPr lang="en-US" dirty="0" smtClean="0"/>
              <a:t>Feature groups have different impacts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673471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Classification with Context</a:t>
            </a:r>
            <a:br>
              <a:rPr lang="en-US" dirty="0" smtClean="0"/>
            </a:br>
            <a:r>
              <a:rPr lang="en-US" sz="4000" dirty="0" smtClean="0"/>
              <a:t>[Zhang &amp; </a:t>
            </a:r>
            <a:r>
              <a:rPr lang="en-US" sz="4000" dirty="0" err="1" smtClean="0"/>
              <a:t>Litman</a:t>
            </a:r>
            <a:r>
              <a:rPr lang="en-US" sz="4000" dirty="0" smtClean="0"/>
              <a:t>, 2016]</a:t>
            </a:r>
            <a:endParaRPr lang="en-US" sz="4000" dirty="0"/>
          </a:p>
        </p:txBody>
      </p:sp>
      <p:sp>
        <p:nvSpPr>
          <p:cNvPr id="3" name="Content Placeholder 2"/>
          <p:cNvSpPr>
            <a:spLocks noGrp="1"/>
          </p:cNvSpPr>
          <p:nvPr>
            <p:ph idx="1"/>
          </p:nvPr>
        </p:nvSpPr>
        <p:spPr>
          <a:xfrm>
            <a:off x="152400" y="1617133"/>
            <a:ext cx="8881533" cy="5029200"/>
          </a:xfrm>
        </p:spPr>
        <p:txBody>
          <a:bodyPr>
            <a:normAutofit fontScale="92500" lnSpcReduction="10000"/>
          </a:bodyPr>
          <a:lstStyle/>
          <a:p>
            <a:r>
              <a:rPr lang="en-US" sz="3500" dirty="0" smtClean="0"/>
              <a:t>Contextual features</a:t>
            </a:r>
          </a:p>
          <a:p>
            <a:pPr lvl="1"/>
            <a:r>
              <a:rPr lang="en-US" sz="3000" dirty="0" smtClean="0"/>
              <a:t>Original features, but for adjacent sentences</a:t>
            </a:r>
          </a:p>
          <a:p>
            <a:pPr lvl="1"/>
            <a:r>
              <a:rPr lang="en-US" sz="3000" dirty="0" smtClean="0"/>
              <a:t>Changes in cohesion (lexical) &amp; coherence (semantic)</a:t>
            </a:r>
          </a:p>
          <a:p>
            <a:pPr marL="457200" lvl="1" indent="0">
              <a:buNone/>
            </a:pPr>
            <a:endParaRPr lang="en-US" sz="3000" dirty="0" smtClean="0"/>
          </a:p>
          <a:p>
            <a:r>
              <a:rPr lang="en-US" sz="3500" dirty="0" smtClean="0"/>
              <a:t>Sequence modeling</a:t>
            </a:r>
          </a:p>
          <a:p>
            <a:pPr lvl="1"/>
            <a:endParaRPr lang="en-US" sz="2000" dirty="0"/>
          </a:p>
          <a:p>
            <a:r>
              <a:rPr lang="en-US" sz="3500" dirty="0" smtClean="0"/>
              <a:t>Results: Fine-grained labels</a:t>
            </a:r>
            <a:endParaRPr lang="en-US" sz="3000" dirty="0" smtClean="0"/>
          </a:p>
          <a:p>
            <a:pPr lvl="1"/>
            <a:r>
              <a:rPr lang="en-US" sz="3000" dirty="0" smtClean="0"/>
              <a:t>Cohesion significantly improves results for one corpus (SVM, 10-fold)</a:t>
            </a:r>
          </a:p>
          <a:p>
            <a:pPr lvl="1"/>
            <a:r>
              <a:rPr lang="en-US" sz="3000" dirty="0" smtClean="0"/>
              <a:t>Sequence modeling </a:t>
            </a:r>
            <a:r>
              <a:rPr lang="en-US" sz="3000" dirty="0"/>
              <a:t>yields </a:t>
            </a:r>
            <a:r>
              <a:rPr lang="en-US" sz="3000" dirty="0" smtClean="0"/>
              <a:t>best results for </a:t>
            </a:r>
            <a:r>
              <a:rPr lang="en-US" sz="3000" dirty="0"/>
              <a:t>both corpora</a:t>
            </a:r>
          </a:p>
          <a:p>
            <a:endParaRPr lang="en-US" dirty="0" smtClean="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ACC3DE85-86D7-4D2F-9254-F86D84BB81F7}" type="slidenum">
              <a:rPr lang="en-US" smtClean="0"/>
              <a:t>61</a:t>
            </a:fld>
            <a:endParaRPr lang="en-US"/>
          </a:p>
        </p:txBody>
      </p:sp>
    </p:spTree>
    <p:extLst>
      <p:ext uri="{BB962C8B-B14F-4D97-AF65-F5344CB8AC3E}">
        <p14:creationId xmlns:p14="http://schemas.microsoft.com/office/powerpoint/2010/main" val="34400655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4000" dirty="0" smtClean="0"/>
              <a:t>[Zhang, </a:t>
            </a:r>
            <a:r>
              <a:rPr lang="en-US" sz="4000" dirty="0" err="1" smtClean="0"/>
              <a:t>Hwa</a:t>
            </a:r>
            <a:r>
              <a:rPr lang="en-US" sz="4000" dirty="0" smtClean="0"/>
              <a:t>, </a:t>
            </a:r>
            <a:r>
              <a:rPr lang="en-US" sz="4000" dirty="0" err="1" smtClean="0"/>
              <a:t>Litman</a:t>
            </a:r>
            <a:r>
              <a:rPr lang="en-US" sz="4000" dirty="0" smtClean="0"/>
              <a:t>, &amp; </a:t>
            </a:r>
            <a:r>
              <a:rPr lang="en-US" sz="4000" dirty="0" err="1" smtClean="0"/>
              <a:t>Hashemi</a:t>
            </a:r>
            <a:r>
              <a:rPr lang="en-US" sz="4000" dirty="0" smtClean="0"/>
              <a:t>, 2016]</a:t>
            </a:r>
            <a:endParaRPr lang="en-US" sz="4000" dirty="0"/>
          </a:p>
        </p:txBody>
      </p:sp>
      <p:sp>
        <p:nvSpPr>
          <p:cNvPr id="3" name="Content Placeholder 2"/>
          <p:cNvSpPr>
            <a:spLocks noGrp="1"/>
          </p:cNvSpPr>
          <p:nvPr>
            <p:ph idx="1"/>
          </p:nvPr>
        </p:nvSpPr>
        <p:spPr>
          <a:xfrm>
            <a:off x="355600" y="1947333"/>
            <a:ext cx="8331200" cy="4178830"/>
          </a:xfrm>
        </p:spPr>
        <p:txBody>
          <a:bodyPr/>
          <a:lstStyle/>
          <a:p>
            <a:r>
              <a:rPr lang="en-US" dirty="0" err="1" smtClean="0"/>
              <a:t>ArgRewrite</a:t>
            </a:r>
            <a:r>
              <a:rPr lang="en-US" dirty="0" smtClean="0"/>
              <a:t>:  A Web-based Revision Assistant for Argumentative Writings</a:t>
            </a:r>
          </a:p>
          <a:p>
            <a:pPr lvl="1"/>
            <a:r>
              <a:rPr lang="en-US" dirty="0"/>
              <a:t>www.cs.pitt.edu</a:t>
            </a:r>
            <a:r>
              <a:rPr lang="en-US" dirty="0" smtClean="0"/>
              <a:t>/˜</a:t>
            </a:r>
            <a:r>
              <a:rPr lang="en-US" dirty="0" err="1"/>
              <a:t>zhangfan</a:t>
            </a:r>
            <a:r>
              <a:rPr lang="en-US" dirty="0"/>
              <a:t>/</a:t>
            </a:r>
            <a:r>
              <a:rPr lang="en-US" dirty="0" err="1"/>
              <a:t>argrewrite</a:t>
            </a:r>
            <a:endParaRPr lang="en-US" dirty="0"/>
          </a:p>
        </p:txBody>
      </p:sp>
    </p:spTree>
    <p:extLst>
      <p:ext uri="{BB962C8B-B14F-4D97-AF65-F5344CB8AC3E}">
        <p14:creationId xmlns:p14="http://schemas.microsoft.com/office/powerpoint/2010/main" val="2184361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Revision Overview Interface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00" y="869825"/>
            <a:ext cx="9110133" cy="598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946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1143000"/>
          </a:xfrm>
        </p:spPr>
        <p:txBody>
          <a:bodyPr/>
          <a:lstStyle/>
          <a:p>
            <a:r>
              <a:rPr lang="en-US" dirty="0" smtClean="0"/>
              <a:t>Revision Detail Interface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266" y="943059"/>
            <a:ext cx="7323667" cy="563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7359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Summarizing </a:t>
            </a:r>
            <a:r>
              <a:rPr lang="en-US" dirty="0" smtClean="0"/>
              <a:t>Student </a:t>
            </a:r>
            <a:r>
              <a:rPr lang="en-US" dirty="0" smtClean="0"/>
              <a:t>Reflections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Student reflections have been shown to improve both </a:t>
            </a:r>
            <a:r>
              <a:rPr lang="en-US" i="1" dirty="0" smtClean="0"/>
              <a:t>learning</a:t>
            </a:r>
            <a:r>
              <a:rPr lang="en-US" dirty="0" smtClean="0"/>
              <a:t> and </a:t>
            </a:r>
            <a:r>
              <a:rPr lang="en-US" i="1" dirty="0" smtClean="0"/>
              <a:t>teaching</a:t>
            </a:r>
          </a:p>
          <a:p>
            <a:endParaRPr lang="en-US" dirty="0" smtClean="0"/>
          </a:p>
          <a:p>
            <a:r>
              <a:rPr lang="en-US" dirty="0" smtClean="0"/>
              <a:t>In large lecture classes (e.g. undergraduate STEM), it is hard for teachers to read all the reflections</a:t>
            </a:r>
          </a:p>
          <a:p>
            <a:pPr lvl="1"/>
            <a:r>
              <a:rPr lang="en-US" dirty="0" smtClean="0"/>
              <a:t>Same problem for MOOCs</a:t>
            </a:r>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t>S1: Graphs of attraction/repulsive &amp; </a:t>
            </a:r>
            <a:r>
              <a:rPr lang="en-US" altLang="zh-CN" sz="1600" i="1" dirty="0" err="1" smtClean="0"/>
              <a:t>interatomic</a:t>
            </a:r>
            <a:r>
              <a:rPr lang="en-US" altLang="zh-CN" sz="1600" i="1" dirty="0" smtClean="0"/>
              <a:t> separation</a:t>
            </a:r>
          </a:p>
          <a:p>
            <a:pPr>
              <a:buNone/>
            </a:pPr>
            <a:r>
              <a:rPr lang="en-US" altLang="zh-CN" sz="1600" i="1" dirty="0" smtClean="0"/>
              <a:t>S2: Property related to bond strength</a:t>
            </a:r>
          </a:p>
          <a:p>
            <a:pPr>
              <a:buNone/>
            </a:pPr>
            <a:r>
              <a:rPr lang="en-US" altLang="zh-CN" sz="1600" i="1" dirty="0" smtClean="0"/>
              <a:t>S3: The activity was difficult to comprehend as the text </a:t>
            </a:r>
            <a:r>
              <a:rPr lang="en-US" altLang="zh-CN" sz="1600" i="1" dirty="0" err="1" smtClean="0"/>
              <a:t>fuzzing</a:t>
            </a:r>
            <a:r>
              <a:rPr lang="en-US" altLang="zh-CN" sz="1600" i="1" dirty="0" smtClean="0"/>
              <a:t> and difficult to </a:t>
            </a:r>
          </a:p>
          <a:p>
            <a:pPr>
              <a:buNone/>
            </a:pPr>
            <a:r>
              <a:rPr lang="en-US" altLang="zh-CN" sz="1600" i="1" dirty="0" smtClean="0"/>
              <a:t>       read.</a:t>
            </a:r>
          </a:p>
          <a:p>
            <a:pPr>
              <a:buNone/>
            </a:pPr>
            <a:r>
              <a:rPr lang="en-US" altLang="zh-CN" sz="1600" i="1" dirty="0" smtClean="0"/>
              <a:t>S4: Equations with bond strength and Hooke's law</a:t>
            </a:r>
          </a:p>
          <a:p>
            <a:pPr>
              <a:buNone/>
            </a:pPr>
            <a:r>
              <a:rPr lang="en-US" altLang="zh-CN" sz="1600" i="1" dirty="0" smtClean="0"/>
              <a:t>S5: I didn't fully understand the concept of thermal expansion</a:t>
            </a:r>
          </a:p>
          <a:p>
            <a:pPr>
              <a:buNone/>
            </a:pPr>
            <a:r>
              <a:rPr lang="en-US" altLang="zh-CN" sz="1600" i="1" dirty="0" smtClean="0"/>
              <a:t>S6: The activity ( Part III)</a:t>
            </a:r>
          </a:p>
          <a:p>
            <a:pPr>
              <a:buNone/>
            </a:pPr>
            <a:r>
              <a:rPr lang="en-US" altLang="zh-CN" sz="1600" i="1" dirty="0" smtClean="0"/>
              <a:t>S7: Energy vs. distance between atoms graph and what it tells us</a:t>
            </a:r>
          </a:p>
          <a:p>
            <a:pPr>
              <a:buNone/>
            </a:pPr>
            <a:r>
              <a:rPr lang="en-US" altLang="zh-CN" sz="1600" i="1" dirty="0" smtClean="0"/>
              <a:t>S8: 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solidFill>
                  <a:srgbClr val="000000"/>
                </a:solidFill>
              </a:rPr>
              <a:t>S1: </a:t>
            </a:r>
            <a:r>
              <a:rPr lang="en-US" altLang="zh-CN" sz="1600" b="1" i="1" dirty="0" smtClean="0">
                <a:solidFill>
                  <a:srgbClr val="FF0000"/>
                </a:solidFill>
              </a:rPr>
              <a:t>Graphs of attraction/repulsive &amp; </a:t>
            </a:r>
            <a:r>
              <a:rPr lang="en-US" altLang="zh-CN" sz="1600" b="1" i="1" dirty="0" err="1" smtClean="0">
                <a:solidFill>
                  <a:srgbClr val="FF0000"/>
                </a:solidFill>
              </a:rPr>
              <a:t>interatomic</a:t>
            </a:r>
            <a:r>
              <a:rPr lang="en-US" altLang="zh-CN" sz="1600" b="1" i="1" dirty="0" smtClean="0">
                <a:solidFill>
                  <a:srgbClr val="FF0000"/>
                </a:solidFill>
              </a:rPr>
              <a:t> separation</a:t>
            </a:r>
          </a:p>
          <a:p>
            <a:pPr>
              <a:buNone/>
            </a:pPr>
            <a:r>
              <a:rPr lang="en-US" altLang="zh-CN" sz="1600" i="1" dirty="0" smtClean="0">
                <a:solidFill>
                  <a:srgbClr val="000000"/>
                </a:solidFill>
              </a:rPr>
              <a:t>S2: </a:t>
            </a:r>
            <a:r>
              <a:rPr lang="en-US" altLang="zh-CN" sz="1600" b="1" i="1" dirty="0" smtClean="0">
                <a:solidFill>
                  <a:srgbClr val="0000FF"/>
                </a:solidFill>
              </a:rPr>
              <a:t>Property related to bond strength</a:t>
            </a:r>
          </a:p>
          <a:p>
            <a:pPr>
              <a:buNone/>
            </a:pPr>
            <a:r>
              <a:rPr lang="en-US" altLang="zh-CN" sz="1600" i="1" dirty="0" smtClean="0">
                <a:solidFill>
                  <a:srgbClr val="000000"/>
                </a:solidFill>
              </a:rPr>
              <a:t>S3: The activity was difficult to comprehend as the text </a:t>
            </a:r>
            <a:r>
              <a:rPr lang="en-US" altLang="zh-CN" sz="1600" i="1" dirty="0" err="1" smtClean="0">
                <a:solidFill>
                  <a:srgbClr val="000000"/>
                </a:solidFill>
              </a:rPr>
              <a:t>fuzzing</a:t>
            </a:r>
            <a:r>
              <a:rPr lang="en-US" altLang="zh-CN" sz="1600" i="1" dirty="0" smtClean="0">
                <a:solidFill>
                  <a:srgbClr val="000000"/>
                </a:solidFill>
              </a:rPr>
              <a:t> and difficult to </a:t>
            </a:r>
          </a:p>
          <a:p>
            <a:pPr>
              <a:buNone/>
            </a:pPr>
            <a:r>
              <a:rPr lang="en-US" altLang="zh-CN" sz="1600" i="1" dirty="0" smtClean="0">
                <a:solidFill>
                  <a:srgbClr val="000000"/>
                </a:solidFill>
              </a:rPr>
              <a:t>       read.</a:t>
            </a:r>
          </a:p>
          <a:p>
            <a:pPr>
              <a:buNone/>
            </a:pPr>
            <a:r>
              <a:rPr lang="en-US" altLang="zh-CN" sz="1600" i="1" dirty="0" smtClean="0">
                <a:solidFill>
                  <a:srgbClr val="000000"/>
                </a:solidFill>
              </a:rPr>
              <a:t>S4: </a:t>
            </a:r>
            <a:r>
              <a:rPr lang="en-US" altLang="zh-CN" sz="1600" b="1" i="1" dirty="0" smtClean="0">
                <a:solidFill>
                  <a:srgbClr val="0000FF"/>
                </a:solidFill>
              </a:rPr>
              <a:t>Equations with bond strength and Hooke's law</a:t>
            </a:r>
          </a:p>
          <a:p>
            <a:pPr>
              <a:buNone/>
            </a:pPr>
            <a:r>
              <a:rPr lang="en-US" altLang="zh-CN" sz="1600" i="1" dirty="0" smtClean="0">
                <a:solidFill>
                  <a:srgbClr val="000000"/>
                </a:solidFill>
              </a:rPr>
              <a:t>S5: </a:t>
            </a:r>
            <a:r>
              <a:rPr lang="en-US" altLang="zh-CN" sz="1600" b="1" i="1" dirty="0" smtClean="0">
                <a:solidFill>
                  <a:srgbClr val="00B050"/>
                </a:solidFill>
              </a:rPr>
              <a:t>I didn't fully understand the concept of thermal expansion</a:t>
            </a:r>
          </a:p>
          <a:p>
            <a:pPr>
              <a:buNone/>
            </a:pPr>
            <a:r>
              <a:rPr lang="en-US" altLang="zh-CN" sz="1600" i="1" dirty="0" smtClean="0">
                <a:solidFill>
                  <a:srgbClr val="000000"/>
                </a:solidFill>
              </a:rPr>
              <a:t>S6: </a:t>
            </a:r>
            <a:r>
              <a:rPr lang="en-US" altLang="zh-CN" sz="1600" b="1" i="1" dirty="0" smtClean="0">
                <a:solidFill>
                  <a:schemeClr val="accent6"/>
                </a:solidFill>
              </a:rPr>
              <a:t>The activity ( Part III)</a:t>
            </a:r>
          </a:p>
          <a:p>
            <a:pPr>
              <a:buNone/>
            </a:pPr>
            <a:r>
              <a:rPr lang="en-US" altLang="zh-CN" sz="1600" i="1" dirty="0" smtClean="0">
                <a:solidFill>
                  <a:srgbClr val="000000"/>
                </a:solidFill>
              </a:rPr>
              <a:t>S7: Energy vs. distance between atoms graph and what it tells us</a:t>
            </a:r>
          </a:p>
          <a:p>
            <a:pPr>
              <a:buNone/>
            </a:pPr>
            <a:r>
              <a:rPr lang="en-US" altLang="zh-CN" sz="1600" i="1" dirty="0" smtClean="0">
                <a:solidFill>
                  <a:srgbClr val="000000"/>
                </a:solidFill>
              </a:rPr>
              <a:t>S8: </a:t>
            </a:r>
            <a:r>
              <a:rPr lang="en-US" altLang="zh-CN" sz="1600" b="1" i="1" dirty="0" smtClean="0">
                <a:solidFill>
                  <a:srgbClr val="FF0000"/>
                </a:solidFill>
              </a:rPr>
              <a:t>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a:p>
            <a:pPr>
              <a:buNone/>
            </a:pPr>
            <a:r>
              <a:rPr lang="en-US" altLang="zh-CN" sz="1800" b="1" dirty="0" smtClean="0">
                <a:cs typeface="Arial" charset="0"/>
              </a:rPr>
              <a:t>Summary created by the Teaching Assistant</a:t>
            </a:r>
          </a:p>
          <a:p>
            <a:pPr>
              <a:buNone/>
            </a:pPr>
            <a:r>
              <a:rPr lang="en-US" altLang="zh-CN" sz="1600" i="1" dirty="0" smtClean="0">
                <a:solidFill>
                  <a:srgbClr val="000000"/>
                </a:solidFill>
              </a:rPr>
              <a:t>1) </a:t>
            </a:r>
            <a:r>
              <a:rPr lang="en-US" altLang="zh-CN" sz="1600" b="1" i="1" dirty="0" smtClean="0">
                <a:solidFill>
                  <a:srgbClr val="FF0000"/>
                </a:solidFill>
              </a:rPr>
              <a:t>Graphs of attraction/repulsive &amp; atomic separation </a:t>
            </a:r>
            <a:r>
              <a:rPr lang="en-US" altLang="zh-CN" sz="1600" i="1" dirty="0" smtClean="0">
                <a:solidFill>
                  <a:srgbClr val="000000"/>
                </a:solidFill>
              </a:rPr>
              <a:t>[10*]</a:t>
            </a:r>
          </a:p>
          <a:p>
            <a:pPr>
              <a:buNone/>
            </a:pPr>
            <a:r>
              <a:rPr lang="en-US" altLang="zh-CN" sz="1600" i="1" dirty="0" smtClean="0">
                <a:solidFill>
                  <a:srgbClr val="000000"/>
                </a:solidFill>
              </a:rPr>
              <a:t>2) </a:t>
            </a:r>
            <a:r>
              <a:rPr lang="en-US" altLang="zh-CN" sz="1600" b="1" i="1" dirty="0" smtClean="0">
                <a:solidFill>
                  <a:srgbClr val="0000FF"/>
                </a:solidFill>
              </a:rPr>
              <a:t>Properties and equations with bond strength</a:t>
            </a:r>
            <a:r>
              <a:rPr lang="en-US" altLang="zh-CN" sz="1600" i="1" dirty="0" smtClean="0">
                <a:solidFill>
                  <a:srgbClr val="000000"/>
                </a:solidFill>
              </a:rPr>
              <a:t> [7]</a:t>
            </a:r>
          </a:p>
          <a:p>
            <a:pPr>
              <a:buNone/>
            </a:pPr>
            <a:r>
              <a:rPr lang="en-US" altLang="zh-CN" sz="1600" i="1" dirty="0" smtClean="0">
                <a:solidFill>
                  <a:srgbClr val="000000"/>
                </a:solidFill>
              </a:rPr>
              <a:t>3</a:t>
            </a:r>
            <a:r>
              <a:rPr lang="en-US" altLang="zh-CN" sz="1600" i="1" dirty="0" smtClean="0">
                <a:solidFill>
                  <a:srgbClr val="00B050"/>
                </a:solidFill>
              </a:rPr>
              <a:t>) </a:t>
            </a:r>
            <a:r>
              <a:rPr lang="en-US" altLang="zh-CN" sz="1600" b="1" i="1" dirty="0" smtClean="0">
                <a:solidFill>
                  <a:srgbClr val="00B050"/>
                </a:solidFill>
              </a:rPr>
              <a:t>Coefficient of thermal expansion</a:t>
            </a:r>
            <a:r>
              <a:rPr lang="en-US" altLang="zh-CN" sz="1600" b="1" i="1" dirty="0" smtClean="0">
                <a:solidFill>
                  <a:srgbClr val="000000"/>
                </a:solidFill>
              </a:rPr>
              <a:t> </a:t>
            </a:r>
            <a:r>
              <a:rPr lang="en-US" altLang="zh-CN" sz="1600" i="1" dirty="0" smtClean="0">
                <a:solidFill>
                  <a:srgbClr val="000000"/>
                </a:solidFill>
              </a:rPr>
              <a:t>[6]</a:t>
            </a:r>
          </a:p>
          <a:p>
            <a:pPr>
              <a:buNone/>
            </a:pPr>
            <a:r>
              <a:rPr lang="en-US" altLang="zh-CN" sz="1600" i="1" dirty="0" smtClean="0">
                <a:solidFill>
                  <a:srgbClr val="000000"/>
                </a:solidFill>
              </a:rPr>
              <a:t>4</a:t>
            </a:r>
            <a:r>
              <a:rPr lang="en-US" altLang="zh-CN" sz="1600" i="1" dirty="0" smtClean="0">
                <a:solidFill>
                  <a:srgbClr val="FFC000"/>
                </a:solidFill>
              </a:rPr>
              <a:t>) </a:t>
            </a:r>
            <a:r>
              <a:rPr lang="en-US" altLang="zh-CN" sz="1600" b="1" i="1" dirty="0" smtClean="0">
                <a:solidFill>
                  <a:schemeClr val="accent6"/>
                </a:solidFill>
              </a:rPr>
              <a:t>Activity part III </a:t>
            </a:r>
            <a:r>
              <a:rPr lang="en-US" altLang="zh-CN" sz="1600" i="1" dirty="0" smtClean="0">
                <a:solidFill>
                  <a:srgbClr val="000000"/>
                </a:solidFill>
              </a:rPr>
              <a:t>[4]</a:t>
            </a:r>
            <a:endParaRPr lang="en-US" altLang="zh-CN" sz="1400" i="1" dirty="0" smtClean="0">
              <a:solidFill>
                <a:srgbClr val="606060"/>
              </a:solidFill>
            </a:endParaRPr>
          </a:p>
          <a:p>
            <a:pPr>
              <a:buNone/>
            </a:pPr>
            <a:r>
              <a:rPr lang="en-US" altLang="zh-CN" sz="1400" i="1" dirty="0" smtClean="0"/>
              <a:t>* Numbers in brackets indicate the number of students who semantically mention each phrase (i.e., student coverage)</a:t>
            </a:r>
            <a:endParaRPr lang="en-US" altLang="zh-CN" sz="1050" i="1" dirty="0" smtClean="0"/>
          </a:p>
          <a:p>
            <a:endParaRPr lang="en-US"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638"/>
            <a:ext cx="9144000" cy="936324"/>
          </a:xfrm>
        </p:spPr>
        <p:txBody>
          <a:bodyPr>
            <a:noAutofit/>
          </a:bodyPr>
          <a:lstStyle/>
          <a:p>
            <a:r>
              <a:rPr lang="en-US" sz="3600" dirty="0" smtClean="0"/>
              <a:t>Enhancing Large Classroom Instructor-Student Interactions via Summarization</a:t>
            </a:r>
            <a:endParaRPr lang="en-US" sz="3600" dirty="0"/>
          </a:p>
        </p:txBody>
      </p:sp>
      <p:sp>
        <p:nvSpPr>
          <p:cNvPr id="3" name="Content Placeholder 2"/>
          <p:cNvSpPr>
            <a:spLocks noGrp="1"/>
          </p:cNvSpPr>
          <p:nvPr>
            <p:ph idx="1"/>
          </p:nvPr>
        </p:nvSpPr>
        <p:spPr>
          <a:xfrm>
            <a:off x="0" y="1392195"/>
            <a:ext cx="9144000" cy="5145388"/>
          </a:xfrm>
        </p:spPr>
        <p:txBody>
          <a:bodyPr>
            <a:normAutofit/>
          </a:bodyPr>
          <a:lstStyle/>
          <a:p>
            <a:r>
              <a:rPr lang="en-US" dirty="0" err="1" smtClean="0"/>
              <a:t>CourseMIRROR</a:t>
            </a:r>
            <a:r>
              <a:rPr lang="en-US" dirty="0" smtClean="0"/>
              <a:t>: A mobile app for collecting and browsing student reflections</a:t>
            </a:r>
          </a:p>
          <a:p>
            <a:pPr lvl="1"/>
            <a:r>
              <a:rPr lang="en-US" dirty="0" smtClean="0"/>
              <a:t>[Fan, </a:t>
            </a:r>
            <a:r>
              <a:rPr lang="en-US" dirty="0" err="1" smtClean="0"/>
              <a:t>Luo</a:t>
            </a:r>
            <a:r>
              <a:rPr lang="en-US" dirty="0" smtClean="0"/>
              <a:t>, </a:t>
            </a:r>
            <a:r>
              <a:rPr lang="en-US" dirty="0" err="1" smtClean="0"/>
              <a:t>Menekse</a:t>
            </a:r>
            <a:r>
              <a:rPr lang="en-US" dirty="0" smtClean="0"/>
              <a:t>, </a:t>
            </a:r>
            <a:r>
              <a:rPr lang="en-US" dirty="0" err="1" smtClean="0"/>
              <a:t>Litman</a:t>
            </a:r>
            <a:r>
              <a:rPr lang="en-US" dirty="0" smtClean="0"/>
              <a:t>, &amp; Wang, 2015] </a:t>
            </a:r>
          </a:p>
          <a:p>
            <a:pPr lvl="1"/>
            <a:r>
              <a:rPr lang="en-US" dirty="0" smtClean="0"/>
              <a:t>[</a:t>
            </a:r>
            <a:r>
              <a:rPr lang="en-US" dirty="0" err="1" smtClean="0"/>
              <a:t>Luo</a:t>
            </a:r>
            <a:r>
              <a:rPr lang="en-US" dirty="0" smtClean="0"/>
              <a:t>, Fan, </a:t>
            </a:r>
            <a:r>
              <a:rPr lang="en-US" dirty="0" err="1" smtClean="0"/>
              <a:t>Menekse</a:t>
            </a:r>
            <a:r>
              <a:rPr lang="en-US" dirty="0" smtClean="0"/>
              <a:t>, Wang, &amp; </a:t>
            </a:r>
            <a:r>
              <a:rPr lang="en-US" dirty="0" err="1" smtClean="0"/>
              <a:t>Litman</a:t>
            </a:r>
            <a:r>
              <a:rPr lang="en-US" dirty="0" smtClean="0"/>
              <a:t>, 2015] </a:t>
            </a:r>
          </a:p>
          <a:p>
            <a:pPr lvl="1"/>
            <a:endParaRPr lang="en-US" dirty="0" smtClean="0"/>
          </a:p>
          <a:p>
            <a:r>
              <a:rPr lang="en-US" dirty="0" smtClean="0"/>
              <a:t>A phrase-based approach to extractive summarization of student-generated content</a:t>
            </a:r>
          </a:p>
          <a:p>
            <a:pPr lvl="1"/>
            <a:r>
              <a:rPr lang="en-US" dirty="0" smtClean="0"/>
              <a:t>[</a:t>
            </a:r>
            <a:r>
              <a:rPr lang="en-US" dirty="0" err="1" smtClean="0"/>
              <a:t>Luo</a:t>
            </a:r>
            <a:r>
              <a:rPr lang="en-US" dirty="0" smtClean="0"/>
              <a:t> &amp; </a:t>
            </a:r>
            <a:r>
              <a:rPr lang="en-US" dirty="0" err="1" smtClean="0"/>
              <a:t>Litman</a:t>
            </a:r>
            <a:r>
              <a:rPr lang="en-US" dirty="0" smtClean="0"/>
              <a:t>, 2015]</a:t>
            </a:r>
          </a:p>
        </p:txBody>
      </p:sp>
      <p:sp>
        <p:nvSpPr>
          <p:cNvPr id="4" name="Slide Number Placeholder 3"/>
          <p:cNvSpPr>
            <a:spLocks noGrp="1"/>
          </p:cNvSpPr>
          <p:nvPr>
            <p:ph type="sldNum" sz="quarter" idx="12"/>
          </p:nvPr>
        </p:nvSpPr>
        <p:spPr/>
        <p:txBody>
          <a:bodyPr/>
          <a:lstStyle/>
          <a:p>
            <a:fld id="{ABBCCE4D-56E5-5249-B9AC-C5D511F41D9E}" type="slidenum">
              <a:rPr lang="en-US" smtClean="0"/>
              <a:pPr/>
              <a:t>68</a:t>
            </a:fld>
            <a:endParaRPr lang="en-US"/>
          </a:p>
        </p:txBody>
      </p:sp>
    </p:spTree>
    <p:extLst>
      <p:ext uri="{BB962C8B-B14F-4D97-AF65-F5344CB8AC3E}">
        <p14:creationId xmlns:p14="http://schemas.microsoft.com/office/powerpoint/2010/main" val="8444515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4358" cy="1143000"/>
          </a:xfrm>
        </p:spPr>
        <p:txBody>
          <a:bodyPr>
            <a:normAutofit fontScale="90000"/>
          </a:bodyPr>
          <a:lstStyle/>
          <a:p>
            <a:r>
              <a:rPr lang="en-US" dirty="0" smtClean="0"/>
              <a:t>Challenges for (Extractive) Summarization</a:t>
            </a:r>
            <a:endParaRPr lang="en-US" dirty="0"/>
          </a:p>
        </p:txBody>
      </p:sp>
      <p:sp>
        <p:nvSpPr>
          <p:cNvPr id="3" name="Content Placeholder 2"/>
          <p:cNvSpPr>
            <a:spLocks noGrp="1"/>
          </p:cNvSpPr>
          <p:nvPr>
            <p:ph idx="1"/>
          </p:nvPr>
        </p:nvSpPr>
        <p:spPr>
          <a:xfrm>
            <a:off x="170915" y="1600200"/>
            <a:ext cx="8853443" cy="4525963"/>
          </a:xfrm>
        </p:spPr>
        <p:txBody>
          <a:bodyPr>
            <a:normAutofit/>
          </a:bodyPr>
          <a:lstStyle/>
          <a:p>
            <a:pPr lvl="1" indent="-742950" algn="just">
              <a:buFont typeface="+mj-lt"/>
              <a:buAutoNum type="arabicPeriod"/>
            </a:pPr>
            <a:r>
              <a:rPr lang="en-US" altLang="zh-CN" dirty="0" smtClean="0"/>
              <a:t>Student reflections range from single words to multiple sentences</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Concepts (represented as phrases in the reflections) that are semantically mentioned by more students are more important to summarize</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Deployment on mobile app</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Rectangle 25"/>
          <p:cNvSpPr/>
          <p:nvPr/>
        </p:nvSpPr>
        <p:spPr>
          <a:xfrm>
            <a:off x="3202792" y="3402938"/>
            <a:ext cx="2458981"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Peer </a:t>
            </a:r>
            <a:r>
              <a:rPr lang="en-US" sz="2400" b="1" i="1" dirty="0" smtClean="0">
                <a:solidFill>
                  <a:srgbClr val="FF0000"/>
                </a:solidFill>
                <a:latin typeface="Times New Roman" pitchFamily="18" charset="0"/>
                <a:cs typeface="Times New Roman" pitchFamily="18" charset="0"/>
              </a:rPr>
              <a:t>Feedback</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762" y="4236465"/>
            <a:ext cx="3818555" cy="23123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202472"/>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Summarization</a:t>
            </a:r>
            <a:endParaRPr lang="en-US" dirty="0"/>
          </a:p>
        </p:txBody>
      </p:sp>
      <p:sp>
        <p:nvSpPr>
          <p:cNvPr id="3" name="Content Placeholder 2"/>
          <p:cNvSpPr>
            <a:spLocks noGrp="1"/>
          </p:cNvSpPr>
          <p:nvPr>
            <p:ph idx="1"/>
          </p:nvPr>
        </p:nvSpPr>
        <p:spPr>
          <a:xfrm>
            <a:off x="180303" y="1417638"/>
            <a:ext cx="8796271" cy="5202103"/>
          </a:xfrm>
        </p:spPr>
        <p:txBody>
          <a:bodyPr>
            <a:normAutofit/>
          </a:bodyPr>
          <a:lstStyle/>
          <a:p>
            <a:r>
              <a:rPr lang="en-US" dirty="0" smtClean="0"/>
              <a:t>Stage 1: Candidate Phrase Extraction</a:t>
            </a:r>
          </a:p>
          <a:p>
            <a:pPr lvl="1"/>
            <a:r>
              <a:rPr lang="en-US" dirty="0" smtClean="0"/>
              <a:t>Noun phrases (with filtering)</a:t>
            </a:r>
          </a:p>
          <a:p>
            <a:pPr lvl="1"/>
            <a:endParaRPr lang="en-US" dirty="0" smtClean="0"/>
          </a:p>
          <a:p>
            <a:r>
              <a:rPr lang="en-US" dirty="0" smtClean="0"/>
              <a:t>Stage 2: Phrase Clustering</a:t>
            </a:r>
          </a:p>
          <a:p>
            <a:pPr lvl="1"/>
            <a:r>
              <a:rPr lang="en-US" dirty="0" smtClean="0"/>
              <a:t>Estimate student coverage with semantic similarity</a:t>
            </a:r>
          </a:p>
          <a:p>
            <a:pPr lvl="1"/>
            <a:endParaRPr lang="en-US" dirty="0" smtClean="0"/>
          </a:p>
          <a:p>
            <a:r>
              <a:rPr lang="en-US" dirty="0" smtClean="0"/>
              <a:t>Stage 3: Phrase Ranking</a:t>
            </a:r>
          </a:p>
          <a:p>
            <a:pPr lvl="1"/>
            <a:r>
              <a:rPr lang="en-US" dirty="0" smtClean="0"/>
              <a:t>Rank clusters by student coverage</a:t>
            </a:r>
          </a:p>
          <a:p>
            <a:pPr lvl="1"/>
            <a:r>
              <a:rPr lang="en-US" dirty="0" smtClean="0"/>
              <a:t>Select one phrase per cluster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102550" y="1600200"/>
            <a:ext cx="9041450" cy="4525963"/>
          </a:xfrm>
        </p:spPr>
        <p:txBody>
          <a:bodyPr/>
          <a:lstStyle/>
          <a:p>
            <a:pPr algn="just">
              <a:buNone/>
            </a:pPr>
            <a:r>
              <a:rPr lang="en-US" altLang="zh-CN" sz="2800" dirty="0" smtClean="0"/>
              <a:t>An Introduction to Materials Science and Engineering Class</a:t>
            </a:r>
          </a:p>
          <a:p>
            <a:pPr marL="713232" indent="-713232">
              <a:buFont typeface="Arial" panose="020B0604020202020204" pitchFamily="34" charset="0"/>
              <a:buChar char="•"/>
            </a:pPr>
            <a:r>
              <a:rPr lang="en-US" altLang="zh-CN" sz="2800" dirty="0" smtClean="0"/>
              <a:t>53 undergraduates generated reflections via paper</a:t>
            </a:r>
          </a:p>
          <a:p>
            <a:pPr marL="713232" indent="-713232">
              <a:buFont typeface="Arial" panose="020B0604020202020204" pitchFamily="34" charset="0"/>
              <a:buChar char="•"/>
            </a:pPr>
            <a:r>
              <a:rPr lang="en-US" altLang="zh-CN" sz="2800" dirty="0" smtClean="0"/>
              <a:t>3 reflection prompts</a:t>
            </a:r>
          </a:p>
          <a:p>
            <a:pPr marL="1113282" lvl="1" indent="-713232" algn="just">
              <a:buFont typeface="Arial" panose="020B0604020202020204" pitchFamily="34" charset="0"/>
              <a:buChar char="•"/>
            </a:pPr>
            <a:r>
              <a:rPr lang="en-US" altLang="zh-CN" sz="2400" dirty="0" smtClean="0">
                <a:cs typeface="Arial" charset="0"/>
              </a:rPr>
              <a:t>Describe what you found most interesting in today's class.</a:t>
            </a:r>
          </a:p>
          <a:p>
            <a:pPr marL="1113282" lvl="1" indent="-713232" algn="just">
              <a:buFont typeface="Arial" panose="020B0604020202020204" pitchFamily="34" charset="0"/>
              <a:buChar char="•"/>
            </a:pPr>
            <a:r>
              <a:rPr lang="en-US" altLang="zh-CN" sz="2400" dirty="0" smtClean="0">
                <a:cs typeface="Arial" charset="0"/>
              </a:rPr>
              <a:t>Describe what was confusing or needed more detail.</a:t>
            </a:r>
            <a:endParaRPr lang="en-US" altLang="zh-CN" sz="2400" dirty="0" smtClean="0"/>
          </a:p>
          <a:p>
            <a:pPr marL="1113282" lvl="1" indent="-713232" algn="just">
              <a:buFont typeface="Arial" panose="020B0604020202020204" pitchFamily="34" charset="0"/>
              <a:buChar char="•"/>
            </a:pPr>
            <a:r>
              <a:rPr lang="en-US" altLang="zh-CN" sz="2400" dirty="0" smtClean="0"/>
              <a:t>Describe what you learned about how you learn.</a:t>
            </a:r>
            <a:endParaRPr lang="en-US" altLang="zh-CN" sz="2800" dirty="0" smtClean="0">
              <a:solidFill>
                <a:srgbClr val="00B0F0"/>
              </a:solidFill>
            </a:endParaRPr>
          </a:p>
          <a:p>
            <a:pPr marL="713232" indent="-713232">
              <a:buFont typeface="Arial" panose="020B0604020202020204" pitchFamily="34" charset="0"/>
              <a:buChar char="•"/>
            </a:pPr>
            <a:r>
              <a:rPr lang="en-US" altLang="zh-CN" sz="2800" dirty="0" smtClean="0">
                <a:cs typeface="Arial" charset="0"/>
              </a:rPr>
              <a:t>12 (out of 25) lectures </a:t>
            </a:r>
            <a:r>
              <a:rPr lang="en-US" altLang="zh-CN" sz="2800" dirty="0" smtClean="0"/>
              <a:t>have TA-generated summaries for each of the 3 prompts</a:t>
            </a:r>
            <a:endParaRPr lang="en-US" altLang="zh-CN" sz="2400" dirty="0" smtClean="0"/>
          </a:p>
          <a:p>
            <a:pPr marL="713232" indent="-713232">
              <a:buFont typeface="Arial" panose="020B0604020202020204" pitchFamily="34" charset="0"/>
              <a:buChar char="•"/>
            </a:pPr>
            <a:endParaRPr lang="en-US" altLang="zh-CN" sz="2800" dirty="0" smtClean="0"/>
          </a:p>
          <a:p>
            <a:endParaRPr lang="en-US" dirty="0" smtClean="0">
              <a:solidFill>
                <a:srgbClr val="000000"/>
              </a:solidFill>
              <a:latin typeface="Calibri" panose="020F0502020204030204" pitchFamily="34" charset="0"/>
            </a:endParaRP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Evaluation</a:t>
            </a:r>
            <a:endParaRPr lang="en-US" dirty="0"/>
          </a:p>
        </p:txBody>
      </p:sp>
      <p:sp>
        <p:nvSpPr>
          <p:cNvPr id="3" name="Content Placeholder 2"/>
          <p:cNvSpPr>
            <a:spLocks noGrp="1"/>
          </p:cNvSpPr>
          <p:nvPr>
            <p:ph idx="1"/>
          </p:nvPr>
        </p:nvSpPr>
        <p:spPr>
          <a:xfrm>
            <a:off x="0" y="1600200"/>
            <a:ext cx="9144000" cy="4942268"/>
          </a:xfrm>
        </p:spPr>
        <p:txBody>
          <a:bodyPr>
            <a:normAutofit/>
          </a:bodyPr>
          <a:lstStyle/>
          <a:p>
            <a:r>
              <a:rPr lang="en-US" dirty="0" smtClean="0"/>
              <a:t>Summarization baseline algorithms</a:t>
            </a:r>
          </a:p>
          <a:p>
            <a:pPr lvl="1"/>
            <a:r>
              <a:rPr lang="en-US" dirty="0" err="1" smtClean="0"/>
              <a:t>Keyphrase</a:t>
            </a:r>
            <a:r>
              <a:rPr lang="en-US" dirty="0" smtClean="0"/>
              <a:t> extraction </a:t>
            </a:r>
          </a:p>
          <a:p>
            <a:pPr lvl="1"/>
            <a:r>
              <a:rPr lang="en-US" dirty="0" smtClean="0"/>
              <a:t>Sentence extraction</a:t>
            </a:r>
          </a:p>
          <a:p>
            <a:pPr lvl="1"/>
            <a:r>
              <a:rPr lang="en-US" dirty="0" smtClean="0"/>
              <a:t>Sentence extraction methods using NPs</a:t>
            </a:r>
          </a:p>
          <a:p>
            <a:r>
              <a:rPr lang="en-US" dirty="0" smtClean="0"/>
              <a:t>Performance in terms of human-computer overlap</a:t>
            </a:r>
          </a:p>
          <a:p>
            <a:pPr lvl="1"/>
            <a:r>
              <a:rPr lang="en-US" dirty="0" smtClean="0"/>
              <a:t>R-1, R-2, R-SU4 (Rouge scores)</a:t>
            </a:r>
          </a:p>
          <a:p>
            <a:r>
              <a:rPr lang="en-US" dirty="0" smtClean="0"/>
              <a:t>Results</a:t>
            </a:r>
          </a:p>
          <a:p>
            <a:pPr lvl="1"/>
            <a:r>
              <a:rPr lang="en-US" dirty="0" smtClean="0"/>
              <a:t>Our method outperforms all baselines for F-measure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24"/>
            <a:ext cx="8229600" cy="1143000"/>
          </a:xfrm>
        </p:spPr>
        <p:txBody>
          <a:bodyPr>
            <a:normAutofit fontScale="90000"/>
          </a:bodyPr>
          <a:lstStyle/>
          <a:p>
            <a:r>
              <a:rPr lang="en-US" dirty="0" smtClean="0"/>
              <a:t>From Paper to Mobile App</a:t>
            </a:r>
            <a:br>
              <a:rPr lang="en-US" dirty="0" smtClean="0"/>
            </a:br>
            <a:r>
              <a:rPr lang="en-US" sz="3600" dirty="0" smtClean="0"/>
              <a:t>[</a:t>
            </a:r>
            <a:r>
              <a:rPr lang="en-US" sz="3600" dirty="0" err="1" smtClean="0"/>
              <a:t>Luo</a:t>
            </a:r>
            <a:r>
              <a:rPr lang="en-US" sz="3600" dirty="0" smtClean="0"/>
              <a:t> et al., 2015]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136" y="1702965"/>
            <a:ext cx="2545536" cy="4525963"/>
          </a:xfrm>
          <a:prstGeom prst="rect">
            <a:avLst/>
          </a:prstGeom>
        </p:spPr>
      </p:pic>
      <p:sp>
        <p:nvSpPr>
          <p:cNvPr id="5" name="Rectangle 4"/>
          <p:cNvSpPr/>
          <p:nvPr/>
        </p:nvSpPr>
        <p:spPr>
          <a:xfrm>
            <a:off x="2885813" y="1417640"/>
            <a:ext cx="6140741" cy="4647426"/>
          </a:xfrm>
          <a:prstGeom prst="rect">
            <a:avLst/>
          </a:prstGeom>
        </p:spPr>
        <p:txBody>
          <a:bodyPr wrap="square">
            <a:spAutoFit/>
          </a:bodyPr>
          <a:lstStyle/>
          <a:p>
            <a:pPr algn="just"/>
            <a:r>
              <a:rPr lang="en-US" altLang="zh-CN" sz="2000" dirty="0" smtClean="0">
                <a:cs typeface="Arial" charset="0"/>
              </a:rPr>
              <a:t>Two semester long pilot deployments during Fall 2014</a:t>
            </a:r>
          </a:p>
          <a:p>
            <a:pPr algn="just"/>
            <a:endParaRPr lang="en-US" altLang="zh-CN" sz="2400" dirty="0" smtClean="0"/>
          </a:p>
          <a:p>
            <a:pPr marL="342900" indent="-342900" eaLnBrk="0" hangingPunct="0">
              <a:buFont typeface="Arial" panose="020B0604020202020204" pitchFamily="34" charset="0"/>
              <a:buChar char="•"/>
            </a:pPr>
            <a:r>
              <a:rPr lang="sv-SE" altLang="en-US" dirty="0" smtClean="0">
                <a:solidFill>
                  <a:srgbClr val="000000"/>
                </a:solidFill>
              </a:rPr>
              <a:t>Average ratings of 3.7 (5 Likert-scale) on survey questions</a:t>
            </a:r>
          </a:p>
          <a:p>
            <a:pPr marL="342900" indent="-342900" eaLnBrk="0" hangingPunct="0">
              <a:buFont typeface="Arial" panose="020B0604020202020204" pitchFamily="34" charset="0"/>
              <a:buChar char="•"/>
            </a:pPr>
            <a:endParaRPr lang="sv-SE" altLang="en-US" dirty="0" smtClean="0">
              <a:solidFill>
                <a:srgbClr val="000000"/>
              </a:solidFill>
            </a:endParaRPr>
          </a:p>
          <a:p>
            <a:pPr marL="800100" lvl="1" indent="-342900" eaLnBrk="0" hangingPunct="0">
              <a:buFont typeface="Arial" panose="020B0604020202020204" pitchFamily="34" charset="0"/>
              <a:buChar char="•"/>
            </a:pPr>
            <a:r>
              <a:rPr lang="en-US" altLang="en-US" dirty="0" smtClean="0"/>
              <a:t>I often read reflection summaries</a:t>
            </a:r>
          </a:p>
          <a:p>
            <a:pPr marL="800100" lvl="1"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dirty="0" smtClean="0"/>
              <a:t>I benefited from reading the reflection summaries</a:t>
            </a:r>
          </a:p>
          <a:p>
            <a:pPr marL="800100" lvl="1" indent="-342900" eaLnBrk="0" hangingPunct="0">
              <a:buFont typeface="Arial" panose="020B0604020202020204" pitchFamily="34" charset="0"/>
              <a:buChar char="•"/>
            </a:pPr>
            <a:endParaRPr lang="en-US" altLang="en-US" i="1" dirty="0" smtClean="0"/>
          </a:p>
          <a:p>
            <a:pPr marL="342900" indent="-342900" eaLnBrk="0" hangingPunct="0">
              <a:buFont typeface="Arial" panose="020B0604020202020204" pitchFamily="34" charset="0"/>
              <a:buChar char="•"/>
            </a:pPr>
            <a:r>
              <a:rPr lang="en-US" altLang="en-US" dirty="0" smtClean="0"/>
              <a:t>Qualitative feedback</a:t>
            </a:r>
          </a:p>
          <a:p>
            <a:pPr marL="342900"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i="1" dirty="0" smtClean="0"/>
              <a:t>“It's interesting to see what other people say and that can teach me something that I didn't pay attention to.”</a:t>
            </a:r>
          </a:p>
          <a:p>
            <a:pPr marL="800100" lvl="1" indent="-342900" eaLnBrk="0" hangingPunct="0">
              <a:buFont typeface="Arial" panose="020B0604020202020204" pitchFamily="34" charset="0"/>
              <a:buChar char="•"/>
            </a:pPr>
            <a:endParaRPr lang="en-US" altLang="en-US" i="1" dirty="0" smtClean="0"/>
          </a:p>
          <a:p>
            <a:pPr marL="800100" lvl="1" indent="-342900" eaLnBrk="0" hangingPunct="0">
              <a:buFont typeface="Arial" panose="020B0604020202020204" pitchFamily="34" charset="0"/>
              <a:buChar char="•"/>
            </a:pPr>
            <a:r>
              <a:rPr lang="en-US" altLang="en-US" i="1" dirty="0" smtClean="0"/>
              <a:t>“Just curious about whether my points are accepted or not.”</a:t>
            </a:r>
            <a:endParaRPr lang="sv-SE" altLang="en-US" i="1" dirty="0" smtClean="0">
              <a:solidFill>
                <a:srgbClr val="000000"/>
              </a:solidFill>
            </a:endParaRPr>
          </a:p>
          <a:p>
            <a:pPr algn="just"/>
            <a:endParaRPr lang="en-US" altLang="zh-CN"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animEffect transition="in" filter="fade">
                                      <p:cBhvr>
                                        <p:cTn id="25"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57250"/>
          </a:xfrm>
        </p:spPr>
        <p:txBody>
          <a:bodyPr>
            <a:normAutofit fontScale="90000"/>
          </a:bodyPr>
          <a:lstStyle/>
          <a:p>
            <a:r>
              <a:rPr lang="en-US" i="1" dirty="0" smtClean="0"/>
              <a:t>Teams Project</a:t>
            </a:r>
            <a:r>
              <a:rPr lang="en-US" dirty="0" smtClean="0"/>
              <a:t>: Entrainment </a:t>
            </a:r>
            <a:r>
              <a:rPr lang="en-US" dirty="0"/>
              <a:t>and Task Success in Team Conversations </a:t>
            </a:r>
          </a:p>
        </p:txBody>
      </p:sp>
      <p:pic>
        <p:nvPicPr>
          <p:cNvPr id="4" name="Content Placeholder 3" descr="dog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1" y="2362201"/>
            <a:ext cx="195706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474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57250"/>
          </a:xfrm>
        </p:spPr>
        <p:txBody>
          <a:bodyPr>
            <a:normAutofit fontScale="90000"/>
          </a:bodyPr>
          <a:lstStyle/>
          <a:p>
            <a:r>
              <a:rPr lang="en-US" i="1" dirty="0" smtClean="0"/>
              <a:t>Teams Project</a:t>
            </a:r>
            <a:r>
              <a:rPr lang="en-US" dirty="0" smtClean="0"/>
              <a:t>: Entrainment </a:t>
            </a:r>
            <a:r>
              <a:rPr lang="en-US" dirty="0"/>
              <a:t>and Task Success in Team Conversations </a:t>
            </a:r>
          </a:p>
        </p:txBody>
      </p:sp>
      <p:sp>
        <p:nvSpPr>
          <p:cNvPr id="3" name="Content Placeholder 2"/>
          <p:cNvSpPr>
            <a:spLocks noGrp="1"/>
          </p:cNvSpPr>
          <p:nvPr>
            <p:ph idx="1"/>
          </p:nvPr>
        </p:nvSpPr>
        <p:spPr>
          <a:xfrm>
            <a:off x="457200" y="2057400"/>
            <a:ext cx="8229600" cy="3810000"/>
          </a:xfrm>
        </p:spPr>
        <p:txBody>
          <a:bodyPr>
            <a:normAutofit lnSpcReduction="10000"/>
          </a:bodyPr>
          <a:lstStyle/>
          <a:p>
            <a:endParaRPr lang="en-US" dirty="0" smtClean="0"/>
          </a:p>
          <a:p>
            <a:r>
              <a:rPr lang="en-US" i="1" dirty="0"/>
              <a:t>M</a:t>
            </a:r>
            <a:r>
              <a:rPr lang="en-US" i="1" dirty="0" smtClean="0"/>
              <a:t>ulti-party </a:t>
            </a:r>
            <a:r>
              <a:rPr lang="en-US" dirty="0"/>
              <a:t>entrainment measures that are </a:t>
            </a:r>
            <a:r>
              <a:rPr lang="en-US" i="1" dirty="0"/>
              <a:t>computable using </a:t>
            </a:r>
            <a:r>
              <a:rPr lang="en-US" i="1" dirty="0" smtClean="0"/>
              <a:t>NLP</a:t>
            </a:r>
          </a:p>
          <a:p>
            <a:endParaRPr lang="en-US" i="1" dirty="0" smtClean="0"/>
          </a:p>
          <a:p>
            <a:r>
              <a:rPr lang="en-US" dirty="0"/>
              <a:t>A</a:t>
            </a:r>
            <a:r>
              <a:rPr lang="en-US" dirty="0" smtClean="0"/>
              <a:t>pplications</a:t>
            </a:r>
          </a:p>
          <a:p>
            <a:pPr lvl="1"/>
            <a:r>
              <a:rPr lang="en-US" dirty="0" smtClean="0"/>
              <a:t>Conversational agents</a:t>
            </a:r>
          </a:p>
          <a:p>
            <a:pPr lvl="1"/>
            <a:r>
              <a:rPr lang="en-US" dirty="0" smtClean="0"/>
              <a:t>Browsers for (un)successful teams</a:t>
            </a:r>
            <a:endParaRPr lang="en-US" dirty="0"/>
          </a:p>
        </p:txBody>
      </p:sp>
    </p:spTree>
    <p:extLst>
      <p:ext uri="{BB962C8B-B14F-4D97-AF65-F5344CB8AC3E}">
        <p14:creationId xmlns:p14="http://schemas.microsoft.com/office/powerpoint/2010/main" val="23943907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427"/>
            <a:ext cx="8229600" cy="857250"/>
          </a:xfrm>
        </p:spPr>
        <p:txBody>
          <a:bodyPr>
            <a:normAutofit/>
          </a:bodyPr>
          <a:lstStyle/>
          <a:p>
            <a:r>
              <a:rPr lang="en-US" dirty="0" smtClean="0"/>
              <a:t>Experimentally Collected Data</a:t>
            </a:r>
            <a:endParaRPr lang="en-US" dirty="0"/>
          </a:p>
        </p:txBody>
      </p:sp>
      <p:sp>
        <p:nvSpPr>
          <p:cNvPr id="5" name="Content Placeholder 4"/>
          <p:cNvSpPr>
            <a:spLocks noGrp="1"/>
          </p:cNvSpPr>
          <p:nvPr>
            <p:ph idx="1"/>
          </p:nvPr>
        </p:nvSpPr>
        <p:spPr>
          <a:xfrm>
            <a:off x="152400" y="2084458"/>
            <a:ext cx="8229600" cy="3394075"/>
          </a:xfrm>
        </p:spPr>
        <p:txBody>
          <a:bodyPr>
            <a:normAutofit fontScale="92500" lnSpcReduction="20000"/>
          </a:bodyPr>
          <a:lstStyle/>
          <a:p>
            <a:r>
              <a:rPr lang="en-US" dirty="0" smtClean="0"/>
              <a:t>Experimental Design</a:t>
            </a:r>
          </a:p>
          <a:p>
            <a:pPr lvl="1"/>
            <a:r>
              <a:rPr lang="en-US" dirty="0" smtClean="0"/>
              <a:t>Team Training or Not</a:t>
            </a:r>
          </a:p>
          <a:p>
            <a:pPr lvl="1"/>
            <a:r>
              <a:rPr lang="en-US" dirty="0" smtClean="0"/>
              <a:t>First vs. Second Games</a:t>
            </a:r>
          </a:p>
          <a:p>
            <a:r>
              <a:rPr lang="en-US" dirty="0" smtClean="0"/>
              <a:t>Audio-Video </a:t>
            </a:r>
          </a:p>
          <a:p>
            <a:pPr lvl="1"/>
            <a:r>
              <a:rPr lang="en-US" dirty="0" smtClean="0"/>
              <a:t>47 hours</a:t>
            </a:r>
          </a:p>
          <a:p>
            <a:pPr lvl="1"/>
            <a:r>
              <a:rPr lang="en-US" dirty="0" smtClean="0"/>
              <a:t>63 teams</a:t>
            </a:r>
            <a:endParaRPr lang="en-US" dirty="0"/>
          </a:p>
          <a:p>
            <a:r>
              <a:rPr lang="en-US" dirty="0" smtClean="0"/>
              <a:t>Questionnaires</a:t>
            </a:r>
          </a:p>
          <a:p>
            <a:pPr lvl="1"/>
            <a:r>
              <a:rPr lang="en-US" dirty="0" smtClean="0"/>
              <a:t>216 individuals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870" y="1684131"/>
            <a:ext cx="3194601" cy="4259469"/>
          </a:xfrm>
          <a:prstGeom prst="rect">
            <a:avLst/>
          </a:prstGeom>
        </p:spPr>
      </p:pic>
    </p:spTree>
    <p:extLst>
      <p:ext uri="{BB962C8B-B14F-4D97-AF65-F5344CB8AC3E}">
        <p14:creationId xmlns:p14="http://schemas.microsoft.com/office/powerpoint/2010/main" val="18797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teams say (transcriptions)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286001"/>
            <a:ext cx="7465015" cy="2293937"/>
          </a:xfrm>
        </p:spPr>
      </p:pic>
    </p:spTree>
    <p:extLst>
      <p:ext uri="{BB962C8B-B14F-4D97-AF65-F5344CB8AC3E}">
        <p14:creationId xmlns:p14="http://schemas.microsoft.com/office/powerpoint/2010/main" val="18738363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teams say it (audio)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057401"/>
            <a:ext cx="6945116" cy="3670185"/>
          </a:xfrm>
        </p:spPr>
      </p:pic>
    </p:spTree>
    <p:extLst>
      <p:ext uri="{BB962C8B-B14F-4D97-AF65-F5344CB8AC3E}">
        <p14:creationId xmlns:p14="http://schemas.microsoft.com/office/powerpoint/2010/main" val="36817318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teams say it (video)</a:t>
            </a:r>
            <a:endParaRPr lang="en-US" dirty="0"/>
          </a:p>
        </p:txBody>
      </p:sp>
      <p:sp>
        <p:nvSpPr>
          <p:cNvPr id="3" name="Content Placeholder 2"/>
          <p:cNvSpPr>
            <a:spLocks noGrp="1"/>
          </p:cNvSpPr>
          <p:nvPr>
            <p:ph idx="1"/>
          </p:nvPr>
        </p:nvSpPr>
        <p:spPr/>
        <p:txBody>
          <a:bodyPr/>
          <a:lstStyle/>
          <a:p>
            <a:r>
              <a:rPr lang="en-US" dirty="0" smtClean="0"/>
              <a:t>Non-verbal communication </a:t>
            </a:r>
          </a:p>
          <a:p>
            <a:pPr lvl="1"/>
            <a:r>
              <a:rPr lang="en-US" dirty="0" smtClean="0"/>
              <a:t>Gaze</a:t>
            </a:r>
          </a:p>
          <a:p>
            <a:pPr lvl="1"/>
            <a:r>
              <a:rPr lang="en-US" dirty="0" smtClean="0"/>
              <a:t>Gesture</a:t>
            </a:r>
          </a:p>
          <a:p>
            <a:pPr lvl="1"/>
            <a:r>
              <a:rPr lang="en-US" dirty="0" smtClean="0"/>
              <a:t>Facial expressions</a:t>
            </a:r>
          </a:p>
          <a:p>
            <a:pPr lvl="1"/>
            <a:r>
              <a:rPr lang="en-US" dirty="0" smtClean="0"/>
              <a:t>Etc.</a:t>
            </a:r>
            <a:endParaRPr lang="en-US" dirty="0"/>
          </a:p>
        </p:txBody>
      </p:sp>
    </p:spTree>
    <p:extLst>
      <p:ext uri="{BB962C8B-B14F-4D97-AF65-F5344CB8AC3E}">
        <p14:creationId xmlns:p14="http://schemas.microsoft.com/office/powerpoint/2010/main" val="351441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 name="Rectangle 2"/>
          <p:cNvSpPr/>
          <p:nvPr/>
        </p:nvSpPr>
        <p:spPr>
          <a:xfrm>
            <a:off x="6044318" y="3402938"/>
            <a:ext cx="3118950"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Student </a:t>
            </a:r>
            <a:r>
              <a:rPr lang="en-US" sz="2400" b="1" i="1" dirty="0" smtClean="0">
                <a:solidFill>
                  <a:srgbClr val="FF0000"/>
                </a:solidFill>
                <a:latin typeface="Times New Roman" pitchFamily="18" charset="0"/>
                <a:cs typeface="Times New Roman" pitchFamily="18" charset="0"/>
              </a:rPr>
              <a:t>Reflections</a:t>
            </a:r>
            <a:endParaRPr lang="en-US" sz="2400" b="1" i="1" dirty="0">
              <a:solidFill>
                <a:srgbClr val="FF0000"/>
              </a:solidFill>
              <a:latin typeface="Times New Roman" pitchFamily="18" charset="0"/>
              <a:cs typeface="Times New Roman" pitchFamily="18" charset="0"/>
            </a:endParaRPr>
          </a:p>
        </p:txBody>
      </p:sp>
      <p:pic>
        <p:nvPicPr>
          <p:cNvPr id="12" name="Picture 11" descr="CourseMIRROR.png"/>
          <p:cNvPicPr>
            <a:picLocks noChangeAspect="1"/>
          </p:cNvPicPr>
          <p:nvPr/>
        </p:nvPicPr>
        <p:blipFill>
          <a:blip r:embed="rId2"/>
          <a:stretch>
            <a:fillRect/>
          </a:stretch>
        </p:blipFill>
        <p:spPr>
          <a:xfrm>
            <a:off x="6618463" y="3625702"/>
            <a:ext cx="2068337" cy="3499067"/>
          </a:xfrm>
          <a:prstGeom prst="rect">
            <a:avLst/>
          </a:prstGeom>
        </p:spPr>
      </p:pic>
    </p:spTree>
    <p:extLst>
      <p:ext uri="{BB962C8B-B14F-4D97-AF65-F5344CB8AC3E}">
        <p14:creationId xmlns:p14="http://schemas.microsoft.com/office/powerpoint/2010/main" val="2067202472"/>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 Common Themes</a:t>
            </a:r>
            <a:endParaRPr lang="en-US" dirty="0"/>
          </a:p>
        </p:txBody>
      </p:sp>
      <p:sp>
        <p:nvSpPr>
          <p:cNvPr id="3" name="Content Placeholder 2"/>
          <p:cNvSpPr>
            <a:spLocks noGrp="1"/>
          </p:cNvSpPr>
          <p:nvPr>
            <p:ph idx="1"/>
          </p:nvPr>
        </p:nvSpPr>
        <p:spPr>
          <a:xfrm>
            <a:off x="0" y="1600200"/>
            <a:ext cx="9143999" cy="4525963"/>
          </a:xfrm>
        </p:spPr>
        <p:txBody>
          <a:bodyPr>
            <a:normAutofit fontScale="92500" lnSpcReduction="10000"/>
          </a:bodyPr>
          <a:lstStyle/>
          <a:p>
            <a:r>
              <a:rPr lang="en-US" sz="3600" dirty="0" smtClean="0"/>
              <a:t>NLP can support teaching and learning at scale</a:t>
            </a:r>
          </a:p>
          <a:p>
            <a:pPr lvl="1"/>
            <a:r>
              <a:rPr lang="en-US" b="1" dirty="0" smtClean="0"/>
              <a:t>RTA:</a:t>
            </a:r>
            <a:r>
              <a:rPr lang="en-US" dirty="0" smtClean="0"/>
              <a:t> From manual to automated writing assessment </a:t>
            </a:r>
          </a:p>
          <a:p>
            <a:pPr lvl="1"/>
            <a:r>
              <a:rPr lang="en-US" b="1" dirty="0" err="1" smtClean="0"/>
              <a:t>SWoRD</a:t>
            </a:r>
            <a:r>
              <a:rPr lang="en-US" b="1" dirty="0" smtClean="0"/>
              <a:t>:</a:t>
            </a:r>
            <a:r>
              <a:rPr lang="en-US" dirty="0" smtClean="0"/>
              <a:t> Enhancing peer review with intelligent scaffolding</a:t>
            </a:r>
          </a:p>
          <a:p>
            <a:pPr lvl="1"/>
            <a:r>
              <a:rPr lang="en-US" b="1" dirty="0" err="1" smtClean="0"/>
              <a:t>CourseMIRROR</a:t>
            </a:r>
            <a:r>
              <a:rPr lang="en-US" dirty="0" smtClean="0"/>
              <a:t>: A mobile app with automatic summarization</a:t>
            </a:r>
          </a:p>
          <a:p>
            <a:pPr lvl="1"/>
            <a:endParaRPr lang="en-US" dirty="0" smtClean="0"/>
          </a:p>
          <a:p>
            <a:r>
              <a:rPr lang="en-US" sz="3600" dirty="0" smtClean="0"/>
              <a:t>Many opportunities and challenges</a:t>
            </a:r>
            <a:endParaRPr lang="en-US" dirty="0" smtClean="0"/>
          </a:p>
          <a:p>
            <a:pPr lvl="1"/>
            <a:r>
              <a:rPr lang="en-US" dirty="0" smtClean="0"/>
              <a:t>Characteristics of student generated content</a:t>
            </a:r>
          </a:p>
          <a:p>
            <a:pPr lvl="1"/>
            <a:r>
              <a:rPr lang="en-US" dirty="0" smtClean="0"/>
              <a:t>Model desiderata (e.g., beyond accuracy)</a:t>
            </a:r>
          </a:p>
          <a:p>
            <a:pPr lvl="1"/>
            <a:r>
              <a:rPr lang="en-US" dirty="0" smtClean="0"/>
              <a:t>Interactions between (noisy) NLP &amp; Educational Technology</a:t>
            </a:r>
          </a:p>
          <a:p>
            <a:pPr lvl="1"/>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80</a:t>
            </a:fld>
            <a:endParaRPr lang="en-US"/>
          </a:p>
        </p:txBody>
      </p:sp>
    </p:spTree>
    <p:extLst>
      <p:ext uri="{BB962C8B-B14F-4D97-AF65-F5344CB8AC3E}">
        <p14:creationId xmlns:p14="http://schemas.microsoft.com/office/powerpoint/2010/main" val="26065436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274638"/>
            <a:ext cx="9144000" cy="1143000"/>
          </a:xfrm>
        </p:spPr>
        <p:txBody>
          <a:bodyPr>
            <a:normAutofit/>
          </a:bodyPr>
          <a:lstStyle/>
          <a:p>
            <a:r>
              <a:rPr lang="en-US" dirty="0" smtClean="0">
                <a:ea typeface="ＭＳ Ｐゴシック" charset="-128"/>
              </a:rPr>
              <a:t>Peer Review</a:t>
            </a:r>
            <a:endParaRPr lang="en-US" dirty="0" smtClean="0">
              <a:ea typeface="ＭＳ Ｐゴシック" charset="-128"/>
            </a:endParaRPr>
          </a:p>
        </p:txBody>
      </p:sp>
      <p:sp>
        <p:nvSpPr>
          <p:cNvPr id="12290" name="Content Placeholder 2"/>
          <p:cNvSpPr>
            <a:spLocks noGrp="1"/>
          </p:cNvSpPr>
          <p:nvPr>
            <p:ph idx="1"/>
          </p:nvPr>
        </p:nvSpPr>
        <p:spPr>
          <a:xfrm>
            <a:off x="0" y="1417638"/>
            <a:ext cx="9144000" cy="5211762"/>
          </a:xfrm>
        </p:spPr>
        <p:txBody>
          <a:bodyPr>
            <a:normAutofit/>
          </a:bodyPr>
          <a:lstStyle/>
          <a:p>
            <a:r>
              <a:rPr lang="en-US" dirty="0" smtClean="0"/>
              <a:t>An alternative for grading writing at scale in MOOCs</a:t>
            </a:r>
          </a:p>
          <a:p>
            <a:r>
              <a:rPr lang="en-US" dirty="0" smtClean="0"/>
              <a:t>Also used in traditional classes</a:t>
            </a:r>
          </a:p>
          <a:p>
            <a:pPr lvl="1"/>
            <a:r>
              <a:rPr lang="en-US" altLang="zh-CN" sz="2800" dirty="0" smtClean="0">
                <a:ea typeface="ＭＳ Ｐゴシック" charset="-128"/>
              </a:rPr>
              <a:t>Quantity and diversity of review feedback </a:t>
            </a:r>
          </a:p>
          <a:p>
            <a:pPr lvl="1"/>
            <a:r>
              <a:rPr lang="en-US" dirty="0" smtClean="0">
                <a:ea typeface="ＭＳ Ｐゴシック" charset="-128"/>
              </a:rPr>
              <a:t>Students </a:t>
            </a:r>
            <a:r>
              <a:rPr lang="en-US" altLang="zh-CN" dirty="0" smtClean="0">
                <a:ea typeface="ＭＳ Ｐゴシック" charset="-128"/>
              </a:rPr>
              <a:t>learn by reviewing</a:t>
            </a:r>
          </a:p>
          <a:p>
            <a:pPr marL="514350" lvl="1" indent="-514350">
              <a:buNone/>
            </a:pPr>
            <a:endParaRPr lang="en-US" altLang="zh-CN" sz="3200" dirty="0" smtClean="0">
              <a:ea typeface="ＭＳ Ｐゴシック" charset="-128"/>
            </a:endParaRPr>
          </a:p>
        </p:txBody>
      </p:sp>
    </p:spTree>
    <p:extLst>
      <p:ext uri="{BB962C8B-B14F-4D97-AF65-F5344CB8AC3E}">
        <p14:creationId xmlns:p14="http://schemas.microsoft.com/office/powerpoint/2010/main" val="6555164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9067800" cy="5029200"/>
          </a:xfrm>
        </p:spPr>
        <p:txBody>
          <a:bodyPr/>
          <a:lstStyle/>
          <a:p>
            <a:r>
              <a:rPr lang="en-US" dirty="0" smtClean="0">
                <a:ea typeface="ＭＳ Ｐゴシック" charset="-128"/>
              </a:rPr>
              <a:t> Authors submit papers</a:t>
            </a:r>
          </a:p>
          <a:p>
            <a:r>
              <a:rPr lang="en-US" dirty="0" smtClean="0">
                <a:ea typeface="ＭＳ Ｐゴシック" charset="-128"/>
              </a:rPr>
              <a:t> Peers submit (anonymous) reviews </a:t>
            </a:r>
          </a:p>
          <a:p>
            <a:pPr lvl="1"/>
            <a:r>
              <a:rPr lang="en-US" dirty="0" smtClean="0">
                <a:ea typeface="ＭＳ Ｐゴシック" charset="-128"/>
              </a:rPr>
              <a:t>Students provide numerical ratings and text comments</a:t>
            </a:r>
          </a:p>
          <a:p>
            <a:pPr lvl="1"/>
            <a:r>
              <a:rPr lang="en-US" b="1" i="1" dirty="0" smtClean="0">
                <a:solidFill>
                  <a:srgbClr val="FF0000"/>
                </a:solidFill>
                <a:ea typeface="ＭＳ Ｐゴシック" charset="-128"/>
              </a:rPr>
              <a:t>Problem:</a:t>
            </a:r>
            <a:r>
              <a:rPr lang="en-US" dirty="0" smtClean="0">
                <a:ea typeface="ＭＳ Ｐゴシック" charset="-128"/>
              </a:rPr>
              <a:t> text comments are often not stated effectively</a:t>
            </a:r>
          </a:p>
          <a:p>
            <a:pPr lvl="1">
              <a:buNone/>
            </a:pPr>
            <a:r>
              <a:rPr lang="en-US" dirty="0" smtClean="0">
                <a:ea typeface="ＭＳ Ｐゴシック" charset="-128"/>
              </a:rPr>
              <a:t> </a:t>
            </a:r>
          </a:p>
          <a:p>
            <a:pPr>
              <a:buNone/>
            </a:pPr>
            <a:endParaRPr lang="en-US" dirty="0" smtClean="0">
              <a:ea typeface="ＭＳ Ｐゴシック" charset="-128"/>
            </a:endParaRPr>
          </a:p>
        </p:txBody>
      </p:sp>
    </p:spTree>
    <p:extLst>
      <p:ext uri="{BB962C8B-B14F-4D97-AF65-F5344CB8AC3E}">
        <p14:creationId xmlns:p14="http://schemas.microsoft.com/office/powerpoint/2010/main" val="35008169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One Aspect of Review Quality</a:t>
            </a:r>
            <a:endParaRPr lang="en-US" dirty="0"/>
          </a:p>
        </p:txBody>
      </p:sp>
      <p:sp>
        <p:nvSpPr>
          <p:cNvPr id="3" name="Content Placeholder 2"/>
          <p:cNvSpPr>
            <a:spLocks noGrp="1"/>
          </p:cNvSpPr>
          <p:nvPr>
            <p:ph idx="1"/>
          </p:nvPr>
        </p:nvSpPr>
        <p:spPr>
          <a:xfrm>
            <a:off x="189571" y="1600200"/>
            <a:ext cx="8820614" cy="4990171"/>
          </a:xfrm>
        </p:spPr>
        <p:txBody>
          <a:bodyPr>
            <a:normAutofit/>
          </a:bodyPr>
          <a:lstStyle/>
          <a:p>
            <a:r>
              <a:rPr lang="en-US" sz="2800" b="1" dirty="0" smtClean="0"/>
              <a:t>Localization: </a:t>
            </a:r>
            <a:r>
              <a:rPr lang="en-US" sz="2800" dirty="0" smtClean="0"/>
              <a:t>Does the comment  pinpoint where in the paper the feedback applies? [Nelson &amp; </a:t>
            </a:r>
            <a:r>
              <a:rPr lang="en-US" sz="2800" dirty="0" err="1" smtClean="0"/>
              <a:t>Schunn</a:t>
            </a:r>
            <a:r>
              <a:rPr lang="en-US" sz="2800" dirty="0" smtClean="0"/>
              <a:t> 2008]</a:t>
            </a:r>
          </a:p>
          <a:p>
            <a:endParaRPr lang="en-US" sz="2800" b="1" i="1" dirty="0" smtClean="0">
              <a:solidFill>
                <a:srgbClr val="00B050"/>
              </a:solidFill>
            </a:endParaRPr>
          </a:p>
          <a:p>
            <a:pPr lvl="1"/>
            <a:r>
              <a:rPr lang="en-US" sz="2400" dirty="0" smtClean="0"/>
              <a:t>There was a part in </a:t>
            </a:r>
            <a:r>
              <a:rPr lang="en-US" sz="2400" b="1" i="1" dirty="0" smtClean="0">
                <a:solidFill>
                  <a:srgbClr val="00B050"/>
                </a:solidFill>
              </a:rPr>
              <a:t>the results section </a:t>
            </a:r>
            <a:r>
              <a:rPr lang="en-US" sz="2400" dirty="0" smtClean="0"/>
              <a:t>where the author stated </a:t>
            </a:r>
            <a:r>
              <a:rPr lang="en-US" sz="2400" b="1" dirty="0" smtClean="0">
                <a:solidFill>
                  <a:srgbClr val="00B050"/>
                </a:solidFill>
              </a:rPr>
              <a:t>“The participants then went on to choose who they thought the owner of the third and final I.D. to be…”  </a:t>
            </a:r>
            <a:r>
              <a:rPr lang="en-US" sz="2400" dirty="0" smtClean="0"/>
              <a:t>the </a:t>
            </a:r>
            <a:r>
              <a:rPr lang="en-US" sz="2400" b="1" dirty="0" smtClean="0">
                <a:solidFill>
                  <a:srgbClr val="00B050"/>
                </a:solidFill>
              </a:rPr>
              <a:t>‘to be’ </a:t>
            </a:r>
            <a:r>
              <a:rPr lang="en-US" sz="2400" dirty="0" smtClean="0"/>
              <a:t>is used wrong in this sentence.  </a:t>
            </a:r>
            <a:r>
              <a:rPr lang="en-US" sz="2400" b="1" i="1" dirty="0" smtClean="0">
                <a:solidFill>
                  <a:srgbClr val="00B050"/>
                </a:solidFill>
              </a:rPr>
              <a:t>(localized)</a:t>
            </a:r>
          </a:p>
          <a:p>
            <a:pPr lvl="1"/>
            <a:endParaRPr lang="en-US" sz="2400" i="1" dirty="0" smtClean="0">
              <a:solidFill>
                <a:srgbClr val="FF0000"/>
              </a:solidFill>
            </a:endParaRPr>
          </a:p>
          <a:p>
            <a:pPr lvl="1"/>
            <a:r>
              <a:rPr lang="en-US" sz="2400" dirty="0" smtClean="0"/>
              <a:t>The biggest problem was grammar and punctuation.  All the writer has to do is change certain tenses and add commas and colons here and there. </a:t>
            </a:r>
            <a:r>
              <a:rPr lang="en-US" sz="2400" i="1" dirty="0" smtClean="0">
                <a:solidFill>
                  <a:srgbClr val="FF0000"/>
                </a:solidFill>
              </a:rPr>
              <a:t>(not localized)</a:t>
            </a:r>
          </a:p>
          <a:p>
            <a:pPr lvl="1"/>
            <a:endParaRPr lang="en-US" dirty="0" smtClean="0"/>
          </a:p>
        </p:txBody>
      </p:sp>
    </p:spTree>
    <p:extLst>
      <p:ext uri="{BB962C8B-B14F-4D97-AF65-F5344CB8AC3E}">
        <p14:creationId xmlns:p14="http://schemas.microsoft.com/office/powerpoint/2010/main" val="13998578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81000" y="228600"/>
            <a:ext cx="8458200" cy="1098550"/>
          </a:xfrm>
        </p:spPr>
        <p:txBody>
          <a:bodyPr>
            <a:normAutofit fontScale="90000"/>
          </a:bodyPr>
          <a:lstStyle/>
          <a:p>
            <a:r>
              <a:rPr lang="en-US" dirty="0" smtClean="0">
                <a:ea typeface="ＭＳ Ｐゴシック" charset="-128"/>
              </a:rPr>
              <a:t>Our Approach for Improving Reviews</a:t>
            </a:r>
          </a:p>
        </p:txBody>
      </p:sp>
      <p:sp>
        <p:nvSpPr>
          <p:cNvPr id="14338" name="Content Placeholder 2"/>
          <p:cNvSpPr>
            <a:spLocks noGrp="1"/>
          </p:cNvSpPr>
          <p:nvPr>
            <p:ph idx="1"/>
          </p:nvPr>
        </p:nvSpPr>
        <p:spPr>
          <a:xfrm>
            <a:off x="0" y="1676400"/>
            <a:ext cx="9144000" cy="4953000"/>
          </a:xfrm>
        </p:spPr>
        <p:txBody>
          <a:bodyPr>
            <a:normAutofit/>
          </a:bodyPr>
          <a:lstStyle/>
          <a:p>
            <a:pPr marL="514350" indent="-514350"/>
            <a:r>
              <a:rPr lang="en-US" b="1" dirty="0" smtClean="0">
                <a:ea typeface="ＭＳ Ｐゴシック" charset="-128"/>
              </a:rPr>
              <a:t>Detect reviews that lack </a:t>
            </a:r>
            <a:r>
              <a:rPr lang="en-US" b="1" dirty="0" smtClean="0">
                <a:solidFill>
                  <a:srgbClr val="0070C0"/>
                </a:solidFill>
                <a:ea typeface="ＭＳ Ｐゴシック" charset="-128"/>
              </a:rPr>
              <a:t>localization </a:t>
            </a:r>
            <a:r>
              <a:rPr lang="en-US" b="1" dirty="0" smtClean="0">
                <a:ea typeface="ＭＳ Ｐゴシック" charset="-128"/>
              </a:rPr>
              <a:t>and </a:t>
            </a:r>
            <a:r>
              <a:rPr lang="en-US" b="1" dirty="0" smtClean="0">
                <a:solidFill>
                  <a:srgbClr val="0070C0"/>
                </a:solidFill>
                <a:ea typeface="ＭＳ Ｐゴシック" charset="-128"/>
              </a:rPr>
              <a:t>solutions</a:t>
            </a:r>
          </a:p>
          <a:p>
            <a:pPr lvl="1"/>
            <a:r>
              <a:rPr lang="en-US" sz="2000" dirty="0" smtClean="0">
                <a:ea typeface="ＭＳ Ｐゴシック" charset="-128"/>
              </a:rPr>
              <a:t>[</a:t>
            </a:r>
            <a:r>
              <a:rPr lang="en-US" sz="2000" dirty="0" err="1" smtClean="0">
                <a:ea typeface="ＭＳ Ｐゴシック" charset="-128"/>
              </a:rPr>
              <a:t>Xiong</a:t>
            </a:r>
            <a:r>
              <a:rPr lang="en-US" sz="2000" dirty="0" smtClean="0">
                <a:ea typeface="ＭＳ Ｐゴシック" charset="-128"/>
              </a:rPr>
              <a:t> &amp; </a:t>
            </a:r>
            <a:r>
              <a:rPr lang="en-US" sz="2000" dirty="0" err="1" smtClean="0">
                <a:ea typeface="ＭＳ Ｐゴシック" charset="-128"/>
              </a:rPr>
              <a:t>Litman</a:t>
            </a:r>
            <a:r>
              <a:rPr lang="en-US" sz="2000" dirty="0" smtClean="0">
                <a:ea typeface="ＭＳ Ｐゴシック" charset="-128"/>
              </a:rPr>
              <a:t> 2010;  </a:t>
            </a:r>
            <a:r>
              <a:rPr lang="en-US" sz="2000" dirty="0" err="1" smtClean="0">
                <a:ea typeface="ＭＳ Ｐゴシック" charset="-128"/>
              </a:rPr>
              <a:t>Xiong</a:t>
            </a:r>
            <a:r>
              <a:rPr lang="en-US" sz="2000" dirty="0" smtClean="0">
                <a:ea typeface="ＭＳ Ｐゴシック" charset="-128"/>
              </a:rPr>
              <a:t>, </a:t>
            </a:r>
            <a:r>
              <a:rPr lang="en-US" sz="2000" dirty="0" err="1" smtClean="0">
                <a:ea typeface="ＭＳ Ｐゴシック" charset="-128"/>
              </a:rPr>
              <a:t>Litman</a:t>
            </a:r>
            <a:r>
              <a:rPr lang="en-US" sz="2000" dirty="0" smtClean="0">
                <a:ea typeface="ＭＳ Ｐゴシック" charset="-128"/>
              </a:rPr>
              <a:t> &amp; </a:t>
            </a:r>
            <a:r>
              <a:rPr lang="en-US" sz="2000" dirty="0" err="1" smtClean="0">
                <a:ea typeface="ＭＳ Ｐゴシック" charset="-128"/>
              </a:rPr>
              <a:t>Schunn</a:t>
            </a:r>
            <a:r>
              <a:rPr lang="en-US" sz="2000" dirty="0" smtClean="0">
                <a:ea typeface="ＭＳ Ｐゴシック" charset="-128"/>
              </a:rPr>
              <a:t> 2010, 2012; Nguyen &amp; </a:t>
            </a:r>
            <a:r>
              <a:rPr lang="en-US" sz="2000" dirty="0" err="1" smtClean="0">
                <a:ea typeface="ＭＳ Ｐゴシック" charset="-128"/>
              </a:rPr>
              <a:t>Litman</a:t>
            </a:r>
            <a:r>
              <a:rPr lang="en-US" sz="2000" dirty="0" smtClean="0">
                <a:ea typeface="ＭＳ Ｐゴシック" charset="-128"/>
              </a:rPr>
              <a:t> 2013, 2014]</a:t>
            </a:r>
            <a:endParaRPr lang="en-US" sz="2400" dirty="0" smtClean="0">
              <a:ea typeface="ＭＳ Ｐゴシック" charset="-128"/>
            </a:endParaRPr>
          </a:p>
          <a:p>
            <a:pPr lvl="2">
              <a:buNone/>
            </a:pPr>
            <a:endParaRPr lang="en-US" i="1" dirty="0" smtClean="0"/>
          </a:p>
          <a:p>
            <a:pPr marL="514350" indent="-514350"/>
            <a:r>
              <a:rPr lang="en-US" b="1" dirty="0" smtClean="0">
                <a:ea typeface="ＭＳ Ｐゴシック" charset="-128"/>
              </a:rPr>
              <a:t>Scaffold reviewers in adding these features</a:t>
            </a:r>
          </a:p>
          <a:p>
            <a:pPr lvl="1"/>
            <a:r>
              <a:rPr lang="en-US" sz="2000" dirty="0" smtClean="0">
                <a:ea typeface="ＭＳ Ｐゴシック" charset="-128"/>
              </a:rPr>
              <a:t>[Nguyen, </a:t>
            </a:r>
            <a:r>
              <a:rPr lang="en-US" sz="2000" dirty="0" err="1" smtClean="0">
                <a:ea typeface="ＭＳ Ｐゴシック" charset="-128"/>
              </a:rPr>
              <a:t>Xiong</a:t>
            </a:r>
            <a:r>
              <a:rPr lang="en-US" sz="2000" dirty="0" smtClean="0">
                <a:ea typeface="ＭＳ Ｐゴシック" charset="-128"/>
              </a:rPr>
              <a:t> &amp; </a:t>
            </a:r>
            <a:r>
              <a:rPr lang="en-US" sz="2000" dirty="0" err="1" smtClean="0">
                <a:ea typeface="ＭＳ Ｐゴシック" charset="-128"/>
              </a:rPr>
              <a:t>Litman</a:t>
            </a:r>
            <a:r>
              <a:rPr lang="en-US" sz="2000" dirty="0" smtClean="0">
                <a:ea typeface="ＭＳ Ｐゴシック" charset="-128"/>
              </a:rPr>
              <a:t> 2014]</a:t>
            </a:r>
          </a:p>
          <a:p>
            <a:pPr lvl="2"/>
            <a:endParaRPr lang="en-US" sz="1800" i="1" dirty="0" smtClean="0"/>
          </a:p>
          <a:p>
            <a:pPr lvl="2"/>
            <a:endParaRPr lang="en-US" dirty="0" smtClean="0">
              <a:solidFill>
                <a:schemeClr val="accent2"/>
              </a:solidFill>
              <a:ea typeface="ＭＳ Ｐゴシック" charset="-128"/>
            </a:endParaRPr>
          </a:p>
          <a:p>
            <a:pPr marL="971550" lvl="1" indent="-514350">
              <a:buFont typeface="Times New Roman" pitchFamily="18" charset="0"/>
              <a:buAutoNum type="arabicPeriod"/>
            </a:pPr>
            <a:endParaRPr lang="en-US" dirty="0" smtClean="0">
              <a:ea typeface="ＭＳ Ｐゴシック" charset="-128"/>
            </a:endParaRPr>
          </a:p>
        </p:txBody>
      </p:sp>
    </p:spTree>
    <p:extLst>
      <p:ext uri="{BB962C8B-B14F-4D97-AF65-F5344CB8AC3E}">
        <p14:creationId xmlns:p14="http://schemas.microsoft.com/office/powerpoint/2010/main" val="39163653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dirty="0" smtClean="0">
                <a:ea typeface="ＭＳ Ｐゴシック" charset="-128"/>
              </a:rPr>
              <a:t>Detecting Key Features of Text Reviews</a:t>
            </a:r>
          </a:p>
        </p:txBody>
      </p:sp>
      <p:sp>
        <p:nvSpPr>
          <p:cNvPr id="16386" name="Content Placeholder 2"/>
          <p:cNvSpPr>
            <a:spLocks noGrp="1"/>
          </p:cNvSpPr>
          <p:nvPr>
            <p:ph idx="1"/>
          </p:nvPr>
        </p:nvSpPr>
        <p:spPr>
          <a:xfrm>
            <a:off x="0" y="1676400"/>
            <a:ext cx="9144000" cy="5029200"/>
          </a:xfrm>
        </p:spPr>
        <p:txBody>
          <a:bodyPr/>
          <a:lstStyle/>
          <a:p>
            <a:r>
              <a:rPr lang="en-US" i="1" dirty="0" smtClean="0">
                <a:ea typeface="ＭＳ Ｐゴシック" charset="-128"/>
              </a:rPr>
              <a:t>Natural Language Processing </a:t>
            </a:r>
            <a:r>
              <a:rPr lang="en-US" dirty="0" smtClean="0">
                <a:ea typeface="ＭＳ Ｐゴシック" charset="-128"/>
              </a:rPr>
              <a:t>to extract attributes from text, e.g.</a:t>
            </a:r>
          </a:p>
          <a:p>
            <a:pPr lvl="1"/>
            <a:r>
              <a:rPr lang="en-US" dirty="0" smtClean="0">
                <a:solidFill>
                  <a:schemeClr val="tx1"/>
                </a:solidFill>
                <a:ea typeface="ＭＳ Ｐゴシック" charset="-128"/>
              </a:rPr>
              <a:t>Regular expressions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the section about</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solidFill>
                  <a:schemeClr val="tx1"/>
                </a:solidFill>
                <a:ea typeface="ＭＳ Ｐゴシック" charset="-128"/>
              </a:rPr>
              <a:t>Domain lexicons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federal</a:t>
            </a:r>
            <a:r>
              <a:rPr lang="en-US" altLang="en-US" dirty="0" smtClean="0">
                <a:solidFill>
                  <a:schemeClr val="tx1"/>
                </a:solidFill>
                <a:ea typeface="ＭＳ Ｐゴシック" charset="-128"/>
              </a:rPr>
              <a:t>”</a:t>
            </a:r>
            <a:r>
              <a:rPr lang="en-US" dirty="0" smtClean="0">
                <a:solidFill>
                  <a:schemeClr val="tx1"/>
                </a:solidFill>
                <a:ea typeface="ＭＳ Ｐゴシック" charset="-128"/>
              </a:rPr>
              <a:t>, </a:t>
            </a:r>
            <a:r>
              <a:rPr lang="en-US" altLang="en-US" dirty="0" smtClean="0">
                <a:solidFill>
                  <a:schemeClr val="tx1"/>
                </a:solidFill>
                <a:ea typeface="ＭＳ Ｐゴシック" charset="-128"/>
              </a:rPr>
              <a:t>“</a:t>
            </a:r>
            <a:r>
              <a:rPr lang="en-US" dirty="0" smtClean="0">
                <a:solidFill>
                  <a:schemeClr val="tx1"/>
                </a:solidFill>
                <a:ea typeface="ＭＳ Ｐゴシック" charset="-128"/>
              </a:rPr>
              <a:t>American</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ea typeface="ＭＳ Ｐゴシック" charset="-128"/>
              </a:rPr>
              <a:t>Syntax (e.g. demonstrative determiners)</a:t>
            </a:r>
          </a:p>
          <a:p>
            <a:pPr lvl="1"/>
            <a:r>
              <a:rPr lang="en-US" dirty="0" smtClean="0">
                <a:ea typeface="ＭＳ Ｐゴシック" charset="-128"/>
              </a:rPr>
              <a:t>Overlapping lexical windows (quotation identification)</a:t>
            </a:r>
          </a:p>
          <a:p>
            <a:r>
              <a:rPr lang="en-US" i="1" dirty="0" smtClean="0">
                <a:ea typeface="ＭＳ Ｐゴシック" charset="-128"/>
              </a:rPr>
              <a:t>Supervised Machine Learning </a:t>
            </a:r>
            <a:r>
              <a:rPr lang="en-US" dirty="0" smtClean="0">
                <a:ea typeface="ＭＳ Ｐゴシック" charset="-128"/>
              </a:rPr>
              <a:t>to predict whether reviews contain localization and solutions</a:t>
            </a:r>
          </a:p>
        </p:txBody>
      </p:sp>
    </p:spTree>
    <p:extLst>
      <p:ext uri="{BB962C8B-B14F-4D97-AF65-F5344CB8AC3E}">
        <p14:creationId xmlns:p14="http://schemas.microsoft.com/office/powerpoint/2010/main" val="4984409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Localization Scaffolding</a:t>
            </a:r>
            <a:endParaRPr lang="en-US" sz="3600" dirty="0"/>
          </a:p>
        </p:txBody>
      </p:sp>
      <p:sp>
        <p:nvSpPr>
          <p:cNvPr id="4" name="Slide Number Placeholder 3"/>
          <p:cNvSpPr>
            <a:spLocks noGrp="1"/>
          </p:cNvSpPr>
          <p:nvPr>
            <p:ph type="sldNum" sz="quarter" idx="12"/>
          </p:nvPr>
        </p:nvSpPr>
        <p:spPr/>
        <p:txBody>
          <a:bodyPr/>
          <a:lstStyle/>
          <a:p>
            <a:fld id="{B0862E9F-8B4C-4103-85CA-991CEBD71BFB}" type="slidenum">
              <a:rPr lang="en-US" smtClean="0"/>
              <a:pPr/>
              <a:t>86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371600"/>
            <a:ext cx="6181725" cy="3743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890" b="14396"/>
          <a:stretch/>
        </p:blipFill>
        <p:spPr bwMode="auto">
          <a:xfrm>
            <a:off x="1509712" y="5393029"/>
            <a:ext cx="6153150" cy="12363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0" name="Straight Connector 9"/>
          <p:cNvCxnSpPr/>
          <p:nvPr/>
        </p:nvCxnSpPr>
        <p:spPr>
          <a:xfrm>
            <a:off x="1422042" y="5257800"/>
            <a:ext cx="6324600"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6782752" y="2480307"/>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Localization model applied </a:t>
            </a:r>
            <a:endParaRPr lang="en-US" dirty="0"/>
          </a:p>
        </p:txBody>
      </p:sp>
      <p:sp>
        <p:nvSpPr>
          <p:cNvPr id="9" name="Rounded Rectangular Callout 8"/>
          <p:cNvSpPr/>
          <p:nvPr/>
        </p:nvSpPr>
        <p:spPr>
          <a:xfrm>
            <a:off x="6764558" y="4143822"/>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Localization model applied</a:t>
            </a:r>
            <a:endParaRPr lang="en-US" dirty="0"/>
          </a:p>
        </p:txBody>
      </p:sp>
      <p:sp>
        <p:nvSpPr>
          <p:cNvPr id="11" name="Rounded Rectangular Callout 10"/>
          <p:cNvSpPr/>
          <p:nvPr/>
        </p:nvSpPr>
        <p:spPr>
          <a:xfrm>
            <a:off x="6553200" y="1600200"/>
            <a:ext cx="2133600" cy="485551"/>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t>
            </a:r>
            <a:r>
              <a:rPr lang="en-US" dirty="0" smtClean="0"/>
              <a:t>ystem scaffolds     (if needed)</a:t>
            </a:r>
            <a:endParaRPr lang="en-US" dirty="0"/>
          </a:p>
        </p:txBody>
      </p:sp>
      <p:sp>
        <p:nvSpPr>
          <p:cNvPr id="5" name="Content Placeholder 4"/>
          <p:cNvSpPr>
            <a:spLocks noGrp="1"/>
          </p:cNvSpPr>
          <p:nvPr>
            <p:ph idx="1"/>
          </p:nvPr>
        </p:nvSpPr>
        <p:spPr/>
        <p:txBody>
          <a:bodyPr/>
          <a:lstStyle/>
          <a:p>
            <a:endParaRPr lang="en-US" dirty="0"/>
          </a:p>
        </p:txBody>
      </p:sp>
      <p:sp>
        <p:nvSpPr>
          <p:cNvPr id="14" name="Rounded Rectangular Callout 13"/>
          <p:cNvSpPr/>
          <p:nvPr/>
        </p:nvSpPr>
        <p:spPr>
          <a:xfrm>
            <a:off x="7391401" y="5739902"/>
            <a:ext cx="1752600"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Reviewer makes decision (e.g. DISAGREE)</a:t>
            </a:r>
            <a:endParaRPr lang="en-US" dirty="0"/>
          </a:p>
        </p:txBody>
      </p:sp>
    </p:spTree>
    <p:extLst>
      <p:ext uri="{BB962C8B-B14F-4D97-AF65-F5344CB8AC3E}">
        <p14:creationId xmlns:p14="http://schemas.microsoft.com/office/powerpoint/2010/main" val="30088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sz="4900" dirty="0"/>
              <a:t>A First Classroom Evaluation</a:t>
            </a:r>
            <a:br>
              <a:rPr lang="en-US" sz="4900" dirty="0"/>
            </a:br>
            <a:r>
              <a:rPr lang="en-US" dirty="0"/>
              <a:t>[Nguyen, </a:t>
            </a:r>
            <a:r>
              <a:rPr lang="en-US" dirty="0" err="1"/>
              <a:t>Xiong</a:t>
            </a:r>
            <a:r>
              <a:rPr lang="en-US" dirty="0"/>
              <a:t> &amp; </a:t>
            </a:r>
            <a:r>
              <a:rPr lang="en-US" dirty="0" err="1"/>
              <a:t>Litman</a:t>
            </a:r>
            <a:r>
              <a:rPr lang="en-US" dirty="0"/>
              <a:t>, 2014]</a:t>
            </a:r>
            <a:endParaRPr lang="en-US" dirty="0" smtClean="0">
              <a:ea typeface="ＭＳ Ｐゴシック" charset="-128"/>
            </a:endParaRPr>
          </a:p>
        </p:txBody>
      </p:sp>
      <p:sp>
        <p:nvSpPr>
          <p:cNvPr id="16386" name="Content Placeholder 2"/>
          <p:cNvSpPr>
            <a:spLocks noGrp="1"/>
          </p:cNvSpPr>
          <p:nvPr>
            <p:ph idx="1"/>
          </p:nvPr>
        </p:nvSpPr>
        <p:spPr>
          <a:xfrm>
            <a:off x="0" y="1676400"/>
            <a:ext cx="9144000" cy="5029200"/>
          </a:xfrm>
        </p:spPr>
        <p:txBody>
          <a:bodyPr/>
          <a:lstStyle/>
          <a:p>
            <a:r>
              <a:rPr lang="en-US" sz="2800" dirty="0" smtClean="0">
                <a:ea typeface="ＭＳ Ｐゴシック" charset="-128"/>
              </a:rPr>
              <a:t>NLP extracts attributes from reviews in real-time</a:t>
            </a:r>
          </a:p>
          <a:p>
            <a:r>
              <a:rPr lang="en-US" sz="2800" dirty="0" smtClean="0">
                <a:ea typeface="ＭＳ Ｐゴシック" charset="-128"/>
              </a:rPr>
              <a:t>Prediction models use attributes to detect localization</a:t>
            </a:r>
          </a:p>
          <a:p>
            <a:r>
              <a:rPr lang="en-US" sz="2800" dirty="0" smtClean="0">
                <a:ea typeface="ＭＳ Ｐゴシック" charset="-128"/>
              </a:rPr>
              <a:t>Scaffolding if &lt; 50%  of comments predicted as localized </a:t>
            </a:r>
          </a:p>
          <a:p>
            <a:r>
              <a:rPr lang="en-US" sz="2800" dirty="0" smtClean="0">
                <a:ea typeface="ＭＳ Ｐゴシック" charset="-128"/>
              </a:rPr>
              <a:t>Deployment in undergraduate Research Methods</a:t>
            </a:r>
          </a:p>
          <a:p>
            <a:pPr lvl="1"/>
            <a:r>
              <a:rPr lang="en-US" sz="2400" dirty="0" smtClean="0"/>
              <a:t>Diagrams → </a:t>
            </a:r>
            <a:r>
              <a:rPr lang="en-US" sz="2400" i="1" dirty="0" smtClean="0"/>
              <a:t>Diagram reviews </a:t>
            </a:r>
            <a:r>
              <a:rPr lang="en-US" sz="2400" dirty="0" smtClean="0"/>
              <a:t>→ Papers → </a:t>
            </a:r>
            <a:r>
              <a:rPr lang="en-US" sz="2400" i="1" dirty="0" smtClean="0"/>
              <a:t>Paper reviews</a:t>
            </a:r>
          </a:p>
          <a:p>
            <a:pPr lvl="1"/>
            <a:endParaRPr lang="en-US" sz="2400" dirty="0" smtClean="0">
              <a:ea typeface="ＭＳ Ｐゴシック" charset="-128"/>
            </a:endParaRPr>
          </a:p>
          <a:p>
            <a:endParaRPr lang="en-US" dirty="0" smtClean="0">
              <a:solidFill>
                <a:schemeClr val="accent2"/>
              </a:solidFill>
              <a:ea typeface="ＭＳ Ｐゴシック"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37" y="4312579"/>
            <a:ext cx="7967663" cy="160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20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graphicFrame>
        <p:nvGraphicFramePr>
          <p:cNvPr id="4" name="Content Placeholder 3"/>
          <p:cNvGraphicFramePr>
            <a:graphicFrameLocks noGrp="1"/>
          </p:cNvGraphicFramePr>
          <p:nvPr>
            <p:ph idx="1"/>
            <p:extLst/>
          </p:nvPr>
        </p:nvGraphicFramePr>
        <p:xfrm>
          <a:off x="126137" y="1935993"/>
          <a:ext cx="8229600" cy="1742440"/>
        </p:xfrm>
        <a:graphic>
          <a:graphicData uri="http://schemas.openxmlformats.org/drawingml/2006/table">
            <a:tbl>
              <a:tblPr firstRow="1" bandRow="1">
                <a:tableStyleId>{5C22544A-7EE6-4342-B048-85BDC9FD1C3A}</a:tableStyleId>
              </a:tblPr>
              <a:tblGrid>
                <a:gridCol w="2625689"/>
                <a:gridCol w="1613140"/>
                <a:gridCol w="1247571"/>
                <a:gridCol w="1371600"/>
                <a:gridCol w="1371600"/>
              </a:tblGrid>
              <a:tr h="0">
                <a:tc>
                  <a:txBody>
                    <a:bodyPr/>
                    <a:lstStyle/>
                    <a:p>
                      <a:endParaRPr lang="en-US" dirty="0"/>
                    </a:p>
                  </a:txBody>
                  <a:tcPr/>
                </a:tc>
                <a:tc gridSpan="2">
                  <a:txBody>
                    <a:bodyPr/>
                    <a:lstStyle/>
                    <a:p>
                      <a:r>
                        <a:rPr lang="en-US" dirty="0" smtClean="0"/>
                        <a:t>Diagram</a:t>
                      </a:r>
                      <a:r>
                        <a:rPr lang="en-US" baseline="0" dirty="0" smtClean="0"/>
                        <a:t> review</a:t>
                      </a:r>
                      <a:endParaRPr lang="en-US" dirty="0"/>
                    </a:p>
                  </a:txBody>
                  <a:tcPr/>
                </a:tc>
                <a:tc hMerge="1">
                  <a:txBody>
                    <a:bodyPr/>
                    <a:lstStyle/>
                    <a:p>
                      <a:endParaRPr lang="en-US"/>
                    </a:p>
                  </a:txBody>
                  <a:tcPr/>
                </a:tc>
                <a:tc gridSpan="2">
                  <a:txBody>
                    <a:bodyPr/>
                    <a:lstStyle/>
                    <a:p>
                      <a:r>
                        <a:rPr lang="en-US" dirty="0" smtClean="0"/>
                        <a:t>Paper review</a:t>
                      </a:r>
                      <a:endParaRPr lang="en-US" dirty="0"/>
                    </a:p>
                  </a:txBody>
                  <a:tcPr/>
                </a:tc>
                <a:tc hMerge="1">
                  <a:txBody>
                    <a:bodyPr/>
                    <a:lstStyle/>
                    <a:p>
                      <a:endParaRPr lang="en-US"/>
                    </a:p>
                  </a:txBody>
                  <a:tcPr/>
                </a:tc>
              </a:tr>
              <a:tr h="0">
                <a:tc>
                  <a:txBody>
                    <a:bodyPr/>
                    <a:lstStyle/>
                    <a:p>
                      <a:endParaRPr lang="en-US" dirty="0"/>
                    </a:p>
                  </a:txBody>
                  <a:tcPr/>
                </a:tc>
                <a:tc>
                  <a:txBody>
                    <a:bodyPr/>
                    <a:lstStyle/>
                    <a:p>
                      <a:r>
                        <a:rPr lang="en-US" dirty="0" smtClean="0"/>
                        <a:t>Accuracy</a:t>
                      </a:r>
                      <a:endParaRPr lang="en-US" dirty="0"/>
                    </a:p>
                  </a:txBody>
                  <a:tcPr/>
                </a:tc>
                <a:tc>
                  <a:txBody>
                    <a:bodyPr/>
                    <a:lstStyle/>
                    <a:p>
                      <a:r>
                        <a:rPr lang="en-US" dirty="0" smtClean="0"/>
                        <a:t>Kappa</a:t>
                      </a:r>
                      <a:endParaRPr lang="en-US" dirty="0"/>
                    </a:p>
                  </a:txBody>
                  <a:tcPr/>
                </a:tc>
                <a:tc>
                  <a:txBody>
                    <a:bodyPr/>
                    <a:lstStyle/>
                    <a:p>
                      <a:r>
                        <a:rPr lang="en-US" dirty="0" smtClean="0"/>
                        <a:t>Accuracy</a:t>
                      </a:r>
                      <a:endParaRPr lang="en-US" dirty="0"/>
                    </a:p>
                  </a:txBody>
                  <a:tcPr/>
                </a:tc>
                <a:tc>
                  <a:txBody>
                    <a:bodyPr/>
                    <a:lstStyle/>
                    <a:p>
                      <a:r>
                        <a:rPr lang="en-US" dirty="0" smtClean="0"/>
                        <a:t>Kappa</a:t>
                      </a:r>
                      <a:endParaRPr lang="en-US" dirty="0"/>
                    </a:p>
                  </a:txBody>
                  <a:tcPr/>
                </a:tc>
              </a:tr>
              <a:tr h="370840">
                <a:tc>
                  <a:txBody>
                    <a:bodyPr/>
                    <a:lstStyle/>
                    <a:p>
                      <a:r>
                        <a:rPr lang="en-US" dirty="0" smtClean="0"/>
                        <a:t>Majority baseline</a:t>
                      </a:r>
                      <a:endParaRPr lang="en-US" dirty="0"/>
                    </a:p>
                  </a:txBody>
                  <a:tcPr/>
                </a:tc>
                <a:tc>
                  <a:txBody>
                    <a:bodyPr/>
                    <a:lstStyle/>
                    <a:p>
                      <a:r>
                        <a:rPr lang="en-US" sz="1800" b="0" i="0" u="none" strike="noStrike" kern="1200" baseline="0" dirty="0" smtClean="0">
                          <a:solidFill>
                            <a:schemeClr val="dk1"/>
                          </a:solidFill>
                          <a:latin typeface="+mn-lt"/>
                          <a:ea typeface="+mn-ea"/>
                          <a:cs typeface="+mn-cs"/>
                        </a:rPr>
                        <a:t>61.5%</a:t>
                      </a:r>
                    </a:p>
                    <a:p>
                      <a:r>
                        <a:rPr lang="en-US" sz="1800" b="0" i="0" u="none" strike="noStrike" kern="1200" baseline="0" dirty="0" smtClean="0">
                          <a:solidFill>
                            <a:schemeClr val="dk1"/>
                          </a:solidFill>
                          <a:latin typeface="+mn-lt"/>
                          <a:ea typeface="+mn-ea"/>
                          <a:cs typeface="+mn-cs"/>
                        </a:rPr>
                        <a:t>(not localized)</a:t>
                      </a:r>
                      <a:endParaRPr lang="en-US" dirty="0"/>
                    </a:p>
                  </a:txBody>
                  <a:tcPr/>
                </a:tc>
                <a:tc>
                  <a:txBody>
                    <a:bodyPr/>
                    <a:lstStyle/>
                    <a:p>
                      <a:r>
                        <a:rPr lang="en-US" dirty="0" smtClean="0"/>
                        <a:t>0</a:t>
                      </a:r>
                      <a:endParaRPr lang="en-US" dirty="0"/>
                    </a:p>
                  </a:txBody>
                  <a:tcPr/>
                </a:tc>
                <a:tc>
                  <a:txBody>
                    <a:bodyPr/>
                    <a:lstStyle/>
                    <a:p>
                      <a:r>
                        <a:rPr lang="en-US" dirty="0" smtClean="0"/>
                        <a:t>50.8% (localized)</a:t>
                      </a:r>
                      <a:endParaRPr lang="en-US" dirty="0"/>
                    </a:p>
                  </a:txBody>
                  <a:tcPr/>
                </a:tc>
                <a:tc>
                  <a:txBody>
                    <a:bodyPr/>
                    <a:lstStyle/>
                    <a:p>
                      <a:r>
                        <a:rPr lang="en-US" dirty="0" smtClean="0"/>
                        <a:t>0</a:t>
                      </a:r>
                      <a:endParaRPr lang="en-US" dirty="0"/>
                    </a:p>
                  </a:txBody>
                  <a:tcPr/>
                </a:tc>
              </a:tr>
              <a:tr h="370840">
                <a:tc>
                  <a:txBody>
                    <a:bodyPr/>
                    <a:lstStyle/>
                    <a:p>
                      <a:r>
                        <a:rPr lang="en-US" dirty="0" smtClean="0"/>
                        <a:t>Our models</a:t>
                      </a:r>
                      <a:endParaRPr lang="en-US" dirty="0"/>
                    </a:p>
                  </a:txBody>
                  <a:tcPr/>
                </a:tc>
                <a:tc>
                  <a:txBody>
                    <a:bodyPr/>
                    <a:lstStyle/>
                    <a:p>
                      <a:r>
                        <a:rPr lang="en-US" sz="1800" b="0" i="0" u="none" strike="noStrike" kern="1200" baseline="0" dirty="0" smtClean="0">
                          <a:solidFill>
                            <a:srgbClr val="FF0000"/>
                          </a:solidFill>
                          <a:latin typeface="+mn-lt"/>
                          <a:ea typeface="+mn-ea"/>
                          <a:cs typeface="+mn-cs"/>
                        </a:rPr>
                        <a:t>81.7%</a:t>
                      </a:r>
                      <a:endParaRPr lang="en-US" dirty="0">
                        <a:solidFill>
                          <a:srgbClr val="FF0000"/>
                        </a:solidFill>
                      </a:endParaRPr>
                    </a:p>
                  </a:txBody>
                  <a:tcPr/>
                </a:tc>
                <a:tc>
                  <a:txBody>
                    <a:bodyPr/>
                    <a:lstStyle/>
                    <a:p>
                      <a:r>
                        <a:rPr lang="en-US" dirty="0" smtClean="0">
                          <a:solidFill>
                            <a:srgbClr val="FF0000"/>
                          </a:solidFill>
                        </a:rPr>
                        <a:t>0.62</a:t>
                      </a:r>
                      <a:endParaRPr lang="en-US" dirty="0">
                        <a:solidFill>
                          <a:srgbClr val="FF0000"/>
                        </a:solidFill>
                      </a:endParaRPr>
                    </a:p>
                  </a:txBody>
                  <a:tcPr/>
                </a:tc>
                <a:tc>
                  <a:txBody>
                    <a:bodyPr/>
                    <a:lstStyle/>
                    <a:p>
                      <a:r>
                        <a:rPr lang="en-US" sz="1800" b="0" i="0" u="none" strike="noStrike" kern="1200" baseline="0" dirty="0" smtClean="0">
                          <a:solidFill>
                            <a:srgbClr val="FF0000"/>
                          </a:solidFill>
                          <a:latin typeface="+mn-lt"/>
                          <a:ea typeface="+mn-ea"/>
                          <a:cs typeface="+mn-cs"/>
                        </a:rPr>
                        <a:t>72.8%</a:t>
                      </a:r>
                      <a:endParaRPr lang="en-US" dirty="0">
                        <a:solidFill>
                          <a:srgbClr val="FF0000"/>
                        </a:solidFill>
                      </a:endParaRPr>
                    </a:p>
                  </a:txBody>
                  <a:tcPr/>
                </a:tc>
                <a:tc>
                  <a:txBody>
                    <a:bodyPr/>
                    <a:lstStyle/>
                    <a:p>
                      <a:r>
                        <a:rPr lang="en-US" dirty="0" smtClean="0">
                          <a:solidFill>
                            <a:srgbClr val="FF0000"/>
                          </a:solidFill>
                        </a:rPr>
                        <a:t>0.46</a:t>
                      </a:r>
                      <a:endParaRPr lang="en-US" dirty="0">
                        <a:solidFill>
                          <a:srgbClr val="FF0000"/>
                        </a:solidFill>
                      </a:endParaRPr>
                    </a:p>
                  </a:txBody>
                  <a:tcPr/>
                </a:tc>
              </a:tr>
            </a:tbl>
          </a:graphicData>
        </a:graphic>
      </p:graphicFrame>
      <p:sp>
        <p:nvSpPr>
          <p:cNvPr id="3" name="TextBox 2"/>
          <p:cNvSpPr txBox="1"/>
          <p:nvPr/>
        </p:nvSpPr>
        <p:spPr>
          <a:xfrm>
            <a:off x="0" y="1186007"/>
            <a:ext cx="9045012" cy="8833187"/>
          </a:xfrm>
          <a:prstGeom prst="rect">
            <a:avLst/>
          </a:prstGeom>
          <a:noFill/>
        </p:spPr>
        <p:txBody>
          <a:bodyPr wrap="square" rtlCol="0">
            <a:spAutoFit/>
          </a:bodyPr>
          <a:lstStyle/>
          <a:p>
            <a:r>
              <a:rPr lang="en-US" sz="3200" dirty="0" smtClean="0"/>
              <a:t> Comment Level (System Performance)</a:t>
            </a:r>
          </a:p>
          <a:p>
            <a:endParaRPr lang="en-US" sz="3200" dirty="0" smtClean="0"/>
          </a:p>
          <a:p>
            <a:endParaRPr lang="en-US" sz="3200" dirty="0" smtClean="0"/>
          </a:p>
          <a:p>
            <a:endParaRPr lang="en-US" sz="3200" dirty="0" smtClean="0"/>
          </a:p>
          <a:p>
            <a:endParaRPr lang="en-US" sz="3200" dirty="0" smtClean="0"/>
          </a:p>
          <a:p>
            <a:endParaRPr lang="en-US" sz="3200" dirty="0" smtClean="0"/>
          </a:p>
          <a:p>
            <a:pPr lvl="1">
              <a:buFont typeface="Arial" pitchFamily="34" charset="0"/>
              <a:buChar char="•"/>
            </a:pPr>
            <a:r>
              <a:rPr lang="en-US" sz="2400" dirty="0" smtClean="0"/>
              <a:t> Detection models significantly outperform baselines</a:t>
            </a:r>
          </a:p>
          <a:p>
            <a:pPr lvl="1"/>
            <a:endParaRPr lang="en-US" sz="2400" dirty="0" smtClean="0"/>
          </a:p>
          <a:p>
            <a:pPr lvl="1">
              <a:buFont typeface="Arial" pitchFamily="34" charset="0"/>
              <a:buChar char="•"/>
            </a:pPr>
            <a:r>
              <a:rPr lang="en-US" sz="2400" dirty="0" smtClean="0"/>
              <a:t> Results illustrate model robustness during classroom deployment </a:t>
            </a:r>
          </a:p>
          <a:p>
            <a:pPr lvl="2">
              <a:buFont typeface="Arial" pitchFamily="34" charset="0"/>
              <a:buChar char="•"/>
            </a:pPr>
            <a:r>
              <a:rPr lang="en-US" sz="2400" dirty="0" smtClean="0"/>
              <a:t> testing data is from different classes than training data</a:t>
            </a:r>
          </a:p>
          <a:p>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endParaRPr lang="en-US" sz="3200" dirty="0" smtClean="0"/>
          </a:p>
          <a:p>
            <a:pPr marL="457200" indent="-457200">
              <a:buFont typeface="Arial" panose="020B0604020202020204" pitchFamily="34" charset="0"/>
              <a:buChar char="•"/>
            </a:pPr>
            <a:endParaRPr lang="en-US" sz="3200" dirty="0" smtClean="0"/>
          </a:p>
          <a:p>
            <a:r>
              <a:rPr lang="en-US" sz="2400" dirty="0" smtClean="0"/>
              <a:t>Close to with reported results </a:t>
            </a:r>
            <a:r>
              <a:rPr lang="en-US" sz="1600" dirty="0" smtClean="0"/>
              <a:t>(in experimental setting)</a:t>
            </a:r>
            <a:r>
              <a:rPr lang="en-US" sz="2400" dirty="0" smtClean="0"/>
              <a:t> of previous studies </a:t>
            </a:r>
            <a:r>
              <a:rPr lang="en-US" sz="1600" dirty="0" smtClean="0">
                <a:solidFill>
                  <a:prstClr val="black"/>
                </a:solidFill>
              </a:rPr>
              <a:t>(</a:t>
            </a:r>
            <a:r>
              <a:rPr lang="en-US" sz="1600" i="1" dirty="0" err="1" smtClean="0">
                <a:solidFill>
                  <a:prstClr val="black"/>
                </a:solidFill>
              </a:rPr>
              <a:t>Xiong</a:t>
            </a:r>
            <a:r>
              <a:rPr lang="en-US" sz="1600" i="1" dirty="0" smtClean="0">
                <a:solidFill>
                  <a:prstClr val="black"/>
                </a:solidFill>
              </a:rPr>
              <a:t> &amp; </a:t>
            </a:r>
            <a:r>
              <a:rPr lang="en-US" sz="1600" i="1" dirty="0" err="1" smtClean="0">
                <a:solidFill>
                  <a:prstClr val="black"/>
                </a:solidFill>
              </a:rPr>
              <a:t>Litman</a:t>
            </a:r>
            <a:r>
              <a:rPr lang="en-US" sz="1600" i="1" dirty="0" smtClean="0">
                <a:solidFill>
                  <a:prstClr val="black"/>
                </a:solidFill>
              </a:rPr>
              <a:t> 2010, Nguyen &amp; </a:t>
            </a:r>
            <a:r>
              <a:rPr lang="en-US" sz="1600" i="1" dirty="0" err="1" smtClean="0">
                <a:solidFill>
                  <a:prstClr val="black"/>
                </a:solidFill>
              </a:rPr>
              <a:t>Litman</a:t>
            </a:r>
            <a:r>
              <a:rPr lang="en-US" sz="1600" i="1" dirty="0" smtClean="0">
                <a:solidFill>
                  <a:prstClr val="black"/>
                </a:solidFill>
              </a:rPr>
              <a:t> 2013</a:t>
            </a:r>
            <a:r>
              <a:rPr lang="en-US" sz="1600" dirty="0" smtClean="0">
                <a:solidFill>
                  <a:prstClr val="black"/>
                </a:solidFill>
              </a:rPr>
              <a:t>)</a:t>
            </a:r>
            <a:endParaRPr lang="en-US" sz="2400" dirty="0" smtClean="0"/>
          </a:p>
          <a:p>
            <a:pPr lvl="1"/>
            <a:r>
              <a:rPr lang="en-US" sz="2000" dirty="0" smtClean="0"/>
              <a:t>Prediction models are robust even in not-identical training-testing</a:t>
            </a:r>
          </a:p>
          <a:p>
            <a:r>
              <a:rPr lang="en-US" sz="2800" dirty="0" smtClean="0"/>
              <a:t> </a:t>
            </a:r>
            <a:endParaRPr lang="en-US" sz="2800" dirty="0"/>
          </a:p>
        </p:txBody>
      </p:sp>
    </p:spTree>
    <p:extLst>
      <p:ext uri="{BB962C8B-B14F-4D97-AF65-F5344CB8AC3E}">
        <p14:creationId xmlns:p14="http://schemas.microsoft.com/office/powerpoint/2010/main" val="15952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sp>
        <p:nvSpPr>
          <p:cNvPr id="3" name="TextBox 2"/>
          <p:cNvSpPr txBox="1"/>
          <p:nvPr/>
        </p:nvSpPr>
        <p:spPr>
          <a:xfrm>
            <a:off x="98988" y="1186007"/>
            <a:ext cx="9045012" cy="3600986"/>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Review Level (student perspective of system)</a:t>
            </a:r>
          </a:p>
          <a:p>
            <a:pPr marL="914400" lvl="1" indent="-457200">
              <a:buFont typeface="Arial" panose="020B0604020202020204" pitchFamily="34" charset="0"/>
              <a:buChar char="•"/>
            </a:pPr>
            <a:r>
              <a:rPr lang="en-US" sz="2000" i="1" dirty="0" smtClean="0">
                <a:solidFill>
                  <a:prstClr val="black"/>
                </a:solidFill>
              </a:rPr>
              <a:t>Students do not know the localization threshold</a:t>
            </a:r>
          </a:p>
          <a:p>
            <a:pPr marL="914400" lvl="1" indent="-457200">
              <a:buFont typeface="Arial" panose="020B0604020202020204" pitchFamily="34" charset="0"/>
              <a:buChar char="•"/>
            </a:pPr>
            <a:r>
              <a:rPr lang="en-US" sz="2000" i="1" dirty="0" smtClean="0">
                <a:solidFill>
                  <a:prstClr val="black"/>
                </a:solidFill>
              </a:rPr>
              <a:t>Scaffolding is thus incorrect only if </a:t>
            </a:r>
            <a:r>
              <a:rPr lang="en-US" sz="2000" b="1" i="1" dirty="0" smtClean="0">
                <a:solidFill>
                  <a:prstClr val="black"/>
                </a:solidFill>
              </a:rPr>
              <a:t>all comments are already localized</a:t>
            </a: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marL="457200" indent="-457200">
              <a:buFont typeface="Arial" panose="020B0604020202020204" pitchFamily="34" charset="0"/>
              <a:buChar char="•"/>
            </a:pPr>
            <a:endParaRPr lang="en-US" sz="3200" dirty="0" smtClean="0"/>
          </a:p>
          <a:p>
            <a:r>
              <a:rPr lang="en-US" sz="2800" dirty="0" smtClean="0"/>
              <a:t> </a:t>
            </a:r>
            <a:endParaRPr lang="en-US" sz="2800" dirty="0"/>
          </a:p>
        </p:txBody>
      </p:sp>
    </p:spTree>
    <p:extLst>
      <p:ext uri="{BB962C8B-B14F-4D97-AF65-F5344CB8AC3E}">
        <p14:creationId xmlns:p14="http://schemas.microsoft.com/office/powerpoint/2010/main" val="721612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523695" y="470108"/>
            <a:ext cx="811587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19267" y="1926944"/>
            <a:ext cx="9163267"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smtClean="0"/>
              <a:t>Learning Language    Using Language     Processing Language</a:t>
            </a:r>
          </a:p>
          <a:p>
            <a:r>
              <a:rPr lang="en-US" i="0" dirty="0" smtClean="0"/>
              <a:t>(writing: argumentation </a:t>
            </a:r>
            <a:r>
              <a:rPr lang="en-US" i="0" dirty="0"/>
              <a:t>	</a:t>
            </a:r>
            <a:r>
              <a:rPr lang="en-US" i="0" dirty="0" smtClean="0"/>
              <a:t>(speaking: group 		(user-generated</a:t>
            </a:r>
          </a:p>
          <a:p>
            <a:r>
              <a:rPr lang="en-US" i="0" dirty="0" smtClean="0"/>
              <a:t>and revision)				conversations)			 content)</a:t>
            </a:r>
            <a:endParaRPr lang="en-US" i="0" dirty="0"/>
          </a:p>
          <a:p>
            <a:endParaRPr lang="en-US" i="0" dirty="0" smtClean="0"/>
          </a:p>
          <a:p>
            <a:r>
              <a:rPr lang="en-US" sz="2800" i="0" dirty="0"/>
              <a:t>	</a:t>
            </a:r>
            <a:r>
              <a:rPr lang="en-US" sz="2800" i="0" dirty="0" smtClean="0"/>
              <a:t>		</a:t>
            </a:r>
            <a:r>
              <a:rPr lang="en-US" sz="2000" i="0" dirty="0" err="1" smtClean="0"/>
              <a:t>Huy</a:t>
            </a:r>
            <a:r>
              <a:rPr lang="en-US" sz="2000" i="0" dirty="0" smtClean="0"/>
              <a:t> Nguyen					Zahra </a:t>
            </a:r>
            <a:r>
              <a:rPr lang="en-US" sz="2000" i="0" dirty="0" err="1" smtClean="0"/>
              <a:t>Rahimi</a:t>
            </a:r>
            <a:r>
              <a:rPr lang="en-US" sz="2000" i="0" dirty="0" smtClean="0"/>
              <a:t>			 </a:t>
            </a:r>
            <a:r>
              <a:rPr lang="en-US" sz="2000" i="0" dirty="0" err="1" smtClean="0"/>
              <a:t>Wencan</a:t>
            </a:r>
            <a:r>
              <a:rPr lang="en-US" sz="2000" i="0" dirty="0" smtClean="0"/>
              <a:t> Luo</a:t>
            </a:r>
            <a:endParaRPr lang="en-US" sz="2000" i="0" dirty="0"/>
          </a:p>
          <a:p>
            <a:r>
              <a:rPr lang="en-US" sz="2800" i="0" dirty="0" smtClean="0"/>
              <a:t>			</a:t>
            </a:r>
            <a:r>
              <a:rPr lang="en-US" sz="2000" i="0" dirty="0" smtClean="0"/>
              <a:t>(finishing)</a:t>
            </a:r>
            <a:r>
              <a:rPr lang="en-US" sz="2800" i="0" dirty="0" smtClean="0"/>
              <a:t>					</a:t>
            </a:r>
            <a:r>
              <a:rPr lang="en-US" sz="2000" i="0" dirty="0" smtClean="0"/>
              <a:t>(5</a:t>
            </a:r>
            <a:r>
              <a:rPr lang="en-US" sz="2000" i="0" baseline="30000" dirty="0" smtClean="0"/>
              <a:t>th</a:t>
            </a:r>
            <a:r>
              <a:rPr lang="en-US" sz="2000" i="0" dirty="0" smtClean="0"/>
              <a:t> year ISP)			</a:t>
            </a:r>
            <a:r>
              <a:rPr lang="en-US" sz="2000" i="0" dirty="0"/>
              <a:t> </a:t>
            </a:r>
            <a:r>
              <a:rPr lang="en-US" sz="2000" i="0" dirty="0" smtClean="0"/>
              <a:t>      </a:t>
            </a:r>
            <a:r>
              <a:rPr lang="en-US" sz="2000" i="0" dirty="0" smtClean="0"/>
              <a:t> (finishing)</a:t>
            </a:r>
          </a:p>
          <a:p>
            <a:endParaRPr lang="en-US" sz="2800" i="0" dirty="0"/>
          </a:p>
          <a:p>
            <a:endParaRPr lang="en-US" sz="2800" i="0" dirty="0" smtClean="0"/>
          </a:p>
          <a:p>
            <a:r>
              <a:rPr lang="en-US" sz="2800" i="0" dirty="0"/>
              <a:t>	</a:t>
            </a:r>
            <a:r>
              <a:rPr lang="en-US" sz="2800" i="0" dirty="0" smtClean="0"/>
              <a:t>		 </a:t>
            </a:r>
            <a:r>
              <a:rPr lang="en-US" sz="2000" i="0" dirty="0" smtClean="0"/>
              <a:t>Fan Zhang</a:t>
            </a:r>
            <a:r>
              <a:rPr lang="en-US" sz="2800" i="0" dirty="0" smtClean="0"/>
              <a:t>	      			</a:t>
            </a:r>
            <a:r>
              <a:rPr lang="en-US" sz="2000" i="0" dirty="0" smtClean="0"/>
              <a:t>Luca </a:t>
            </a:r>
            <a:r>
              <a:rPr lang="en-US" sz="2000" i="0" dirty="0" err="1" smtClean="0"/>
              <a:t>Lugini</a:t>
            </a:r>
            <a:endParaRPr lang="en-US" sz="2000" i="0" dirty="0" smtClean="0"/>
          </a:p>
          <a:p>
            <a:r>
              <a:rPr lang="en-US" sz="2000" i="0" dirty="0"/>
              <a:t>	</a:t>
            </a:r>
            <a:r>
              <a:rPr lang="en-US" sz="2000" i="0" dirty="0" smtClean="0"/>
              <a:t>		  (finishing)					(3</a:t>
            </a:r>
            <a:r>
              <a:rPr lang="en-US" sz="2000" i="0" baseline="30000" dirty="0" smtClean="0"/>
              <a:t>rd</a:t>
            </a:r>
            <a:r>
              <a:rPr lang="en-US" sz="2000" i="0" dirty="0" smtClean="0"/>
              <a:t> year)</a:t>
            </a:r>
          </a:p>
        </p:txBody>
      </p:sp>
      <p:sp>
        <p:nvSpPr>
          <p:cNvPr id="4111" name="Line 15"/>
          <p:cNvSpPr>
            <a:spLocks noChangeShapeType="1"/>
          </p:cNvSpPr>
          <p:nvPr/>
        </p:nvSpPr>
        <p:spPr bwMode="auto">
          <a:xfrm flipH="1">
            <a:off x="1063155" y="1444453"/>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492155" y="1417638"/>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1450492"/>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1026" name="Picture 2"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10931"/>
            <a:ext cx="1117171" cy="1329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s.pitt.edu/img/users/zhangf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414166"/>
            <a:ext cx="1270839" cy="12708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s.pitt.edu/img/users/wenc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45968"/>
            <a:ext cx="1199027" cy="11990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3042927" y="5233835"/>
            <a:ext cx="1449228" cy="1449228"/>
          </a:xfrm>
          <a:prstGeom prst="rect">
            <a:avLst/>
          </a:prstGeom>
        </p:spPr>
      </p:pic>
      <p:pic>
        <p:nvPicPr>
          <p:cNvPr id="1034" name="Picture 10" descr="imag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2927" y="3574520"/>
            <a:ext cx="1538706" cy="88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326"/>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sp>
        <p:nvSpPr>
          <p:cNvPr id="3" name="TextBox 2"/>
          <p:cNvSpPr txBox="1"/>
          <p:nvPr/>
        </p:nvSpPr>
        <p:spPr>
          <a:xfrm>
            <a:off x="98988" y="1186007"/>
            <a:ext cx="9045012" cy="433965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Review Level (student perspective of system)</a:t>
            </a:r>
          </a:p>
          <a:p>
            <a:pPr marL="914400" lvl="1" indent="-457200">
              <a:buFont typeface="Arial" panose="020B0604020202020204" pitchFamily="34" charset="0"/>
              <a:buChar char="•"/>
            </a:pPr>
            <a:r>
              <a:rPr lang="en-US" sz="2000" i="1" dirty="0" smtClean="0">
                <a:solidFill>
                  <a:prstClr val="black"/>
                </a:solidFill>
              </a:rPr>
              <a:t>Students do not know the localization threshold</a:t>
            </a:r>
          </a:p>
          <a:p>
            <a:pPr marL="914400" lvl="1" indent="-457200">
              <a:buFont typeface="Arial" panose="020B0604020202020204" pitchFamily="34" charset="0"/>
              <a:buChar char="•"/>
            </a:pPr>
            <a:r>
              <a:rPr lang="en-US" sz="2000" i="1" dirty="0" smtClean="0">
                <a:solidFill>
                  <a:prstClr val="black"/>
                </a:solidFill>
              </a:rPr>
              <a:t>Scaffolding is thus incorrect only if </a:t>
            </a:r>
            <a:r>
              <a:rPr lang="en-US" sz="2000" b="1" i="1" dirty="0" smtClean="0">
                <a:solidFill>
                  <a:prstClr val="black"/>
                </a:solidFill>
              </a:rPr>
              <a:t>all comments are already localized</a:t>
            </a: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buFont typeface="Arial" pitchFamily="34" charset="0"/>
              <a:buChar char="•"/>
            </a:pPr>
            <a:r>
              <a:rPr lang="en-US" sz="2400" dirty="0" smtClean="0">
                <a:solidFill>
                  <a:prstClr val="black"/>
                </a:solidFill>
              </a:rPr>
              <a:t> 	Only 1 incorrect intervention at review level!</a:t>
            </a:r>
            <a:endParaRPr lang="en-US" sz="2000" dirty="0" smtClean="0">
              <a:solidFill>
                <a:prstClr val="black"/>
              </a:solidFill>
            </a:endParaRPr>
          </a:p>
          <a:p>
            <a:pPr marL="457200" indent="-457200">
              <a:buFont typeface="Arial" panose="020B0604020202020204" pitchFamily="34" charset="0"/>
              <a:buChar char="•"/>
            </a:pPr>
            <a:endParaRPr lang="en-US" sz="3200" dirty="0" smtClean="0"/>
          </a:p>
          <a:p>
            <a:r>
              <a:rPr lang="en-US" sz="2800" dirty="0" smtClean="0"/>
              <a:t> </a:t>
            </a:r>
            <a:endParaRPr lang="en-US" sz="2800" dirty="0"/>
          </a:p>
        </p:txBody>
      </p:sp>
      <p:graphicFrame>
        <p:nvGraphicFramePr>
          <p:cNvPr id="9" name="Content Placeholder 3"/>
          <p:cNvGraphicFramePr>
            <a:graphicFrameLocks noGrp="1"/>
          </p:cNvGraphicFramePr>
          <p:nvPr>
            <p:ph idx="1"/>
            <p:extLst/>
          </p:nvPr>
        </p:nvGraphicFramePr>
        <p:xfrm>
          <a:off x="360727" y="2734811"/>
          <a:ext cx="8229600" cy="1107440"/>
        </p:xfrm>
        <a:graphic>
          <a:graphicData uri="http://schemas.openxmlformats.org/drawingml/2006/table">
            <a:tbl>
              <a:tblPr firstRow="1" bandRow="1">
                <a:tableStyleId>{5C22544A-7EE6-4342-B048-85BDC9FD1C3A}</a:tableStyleId>
              </a:tblPr>
              <a:tblGrid>
                <a:gridCol w="2677448"/>
                <a:gridCol w="2819112"/>
                <a:gridCol w="2733040"/>
              </a:tblGrid>
              <a:tr h="0">
                <a:tc>
                  <a:txBody>
                    <a:bodyPr/>
                    <a:lstStyle/>
                    <a:p>
                      <a:endParaRPr lang="en-US" dirty="0"/>
                    </a:p>
                  </a:txBody>
                  <a:tcPr/>
                </a:tc>
                <a:tc>
                  <a:txBody>
                    <a:bodyPr/>
                    <a:lstStyle/>
                    <a:p>
                      <a:r>
                        <a:rPr lang="en-US" dirty="0" smtClean="0"/>
                        <a:t>Diagram</a:t>
                      </a:r>
                      <a:r>
                        <a:rPr lang="en-US" baseline="0" dirty="0" smtClean="0"/>
                        <a:t> review </a:t>
                      </a:r>
                      <a:endParaRPr lang="en-US" dirty="0"/>
                    </a:p>
                  </a:txBody>
                  <a:tcPr/>
                </a:tc>
                <a:tc>
                  <a:txBody>
                    <a:bodyPr/>
                    <a:lstStyle/>
                    <a:p>
                      <a:r>
                        <a:rPr lang="en-US" dirty="0" smtClean="0"/>
                        <a:t>Paper review</a:t>
                      </a:r>
                      <a:endParaRPr lang="en-US" dirty="0"/>
                    </a:p>
                  </a:txBody>
                  <a:tcPr/>
                </a:tc>
              </a:tr>
              <a:tr h="370840">
                <a:tc>
                  <a:txBody>
                    <a:bodyPr/>
                    <a:lstStyle/>
                    <a:p>
                      <a:r>
                        <a:rPr lang="en-US" dirty="0" smtClean="0"/>
                        <a:t>Total</a:t>
                      </a:r>
                      <a:r>
                        <a:rPr lang="en-US" baseline="0" dirty="0" smtClean="0"/>
                        <a:t> s</a:t>
                      </a:r>
                      <a:r>
                        <a:rPr lang="en-US" dirty="0" smtClean="0"/>
                        <a:t>caffoldings</a:t>
                      </a:r>
                      <a:endParaRPr lang="en-US" dirty="0"/>
                    </a:p>
                  </a:txBody>
                  <a:tcPr/>
                </a:tc>
                <a:tc>
                  <a:txBody>
                    <a:bodyPr/>
                    <a:lstStyle/>
                    <a:p>
                      <a:r>
                        <a:rPr lang="en-US" sz="1800" b="0" i="0" u="none" strike="noStrike" kern="1200" baseline="0" dirty="0" smtClean="0">
                          <a:solidFill>
                            <a:schemeClr val="dk1"/>
                          </a:solidFill>
                          <a:latin typeface="+mn-lt"/>
                          <a:ea typeface="+mn-ea"/>
                          <a:cs typeface="+mn-cs"/>
                        </a:rPr>
                        <a:t>173</a:t>
                      </a:r>
                      <a:endParaRPr lang="en-US" dirty="0"/>
                    </a:p>
                  </a:txBody>
                  <a:tcPr/>
                </a:tc>
                <a:tc>
                  <a:txBody>
                    <a:bodyPr/>
                    <a:lstStyle/>
                    <a:p>
                      <a:r>
                        <a:rPr lang="en-US" dirty="0" smtClean="0"/>
                        <a:t>51</a:t>
                      </a:r>
                      <a:endParaRPr lang="en-US" dirty="0"/>
                    </a:p>
                  </a:txBody>
                  <a:tcPr/>
                </a:tc>
              </a:tr>
              <a:tr h="370840">
                <a:tc>
                  <a:txBody>
                    <a:bodyPr/>
                    <a:lstStyle/>
                    <a:p>
                      <a:r>
                        <a:rPr lang="en-US" dirty="0" smtClean="0"/>
                        <a:t>Incorrectly triggered</a:t>
                      </a:r>
                      <a:endParaRPr lang="en-US" dirty="0"/>
                    </a:p>
                  </a:txBody>
                  <a:tcPr/>
                </a:tc>
                <a:tc>
                  <a:txBody>
                    <a:bodyPr/>
                    <a:lstStyle/>
                    <a:p>
                      <a:r>
                        <a:rPr lang="en-US" sz="1800" b="0" i="0" u="none" strike="noStrike" kern="1200" baseline="0" dirty="0" smtClean="0">
                          <a:solidFill>
                            <a:srgbClr val="FF0000"/>
                          </a:solidFill>
                          <a:latin typeface="+mn-lt"/>
                          <a:ea typeface="+mn-ea"/>
                          <a:cs typeface="+mn-cs"/>
                        </a:rPr>
                        <a:t>1</a:t>
                      </a:r>
                      <a:endParaRPr lang="en-US" dirty="0">
                        <a:solidFill>
                          <a:srgbClr val="FF0000"/>
                        </a:solidFill>
                      </a:endParaRPr>
                    </a:p>
                  </a:txBody>
                  <a:tcPr/>
                </a:tc>
                <a:tc>
                  <a:txBody>
                    <a:bodyPr/>
                    <a:lstStyle/>
                    <a:p>
                      <a:r>
                        <a:rPr lang="en-US" dirty="0" smtClean="0">
                          <a:solidFill>
                            <a:srgbClr val="FF0000"/>
                          </a:solidFill>
                        </a:rPr>
                        <a:t>0</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3592002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117774"/>
            <a:ext cx="8893834" cy="1143000"/>
          </a:xfrm>
        </p:spPr>
        <p:txBody>
          <a:bodyPr>
            <a:noAutofit/>
          </a:bodyPr>
          <a:lstStyle/>
          <a:p>
            <a:r>
              <a:rPr lang="en-US" dirty="0" smtClean="0"/>
              <a:t>Results: New Educational Technology</a:t>
            </a:r>
            <a:endParaRPr lang="en-US" dirty="0"/>
          </a:p>
        </p:txBody>
      </p:sp>
      <p:graphicFrame>
        <p:nvGraphicFramePr>
          <p:cNvPr id="4" name="Content Placeholder 3"/>
          <p:cNvGraphicFramePr>
            <a:graphicFrameLocks noGrp="1"/>
          </p:cNvGraphicFramePr>
          <p:nvPr>
            <p:ph idx="1"/>
            <p:extLst/>
          </p:nvPr>
        </p:nvGraphicFramePr>
        <p:xfrm>
          <a:off x="457200" y="2005641"/>
          <a:ext cx="8229600" cy="1112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800" b="0" i="0" u="none" strike="noStrike" kern="1200" baseline="0" dirty="0" smtClean="0">
                          <a:solidFill>
                            <a:schemeClr val="lt1"/>
                          </a:solidFill>
                          <a:latin typeface="+mn-lt"/>
                          <a:ea typeface="+mn-ea"/>
                          <a:cs typeface="+mn-cs"/>
                        </a:rPr>
                        <a:t>Reviewer response</a:t>
                      </a:r>
                      <a:endParaRPr lang="en-US" dirty="0"/>
                    </a:p>
                  </a:txBody>
                  <a:tcPr/>
                </a:tc>
                <a:tc>
                  <a:txBody>
                    <a:bodyPr/>
                    <a:lstStyle/>
                    <a:p>
                      <a:r>
                        <a:rPr lang="en-US" dirty="0" smtClean="0"/>
                        <a:t>REVISE</a:t>
                      </a:r>
                      <a:endParaRPr lang="en-US" dirty="0"/>
                    </a:p>
                  </a:txBody>
                  <a:tcPr/>
                </a:tc>
                <a:tc>
                  <a:txBody>
                    <a:bodyPr/>
                    <a:lstStyle/>
                    <a:p>
                      <a:r>
                        <a:rPr lang="en-US" dirty="0" smtClean="0"/>
                        <a:t>DISAGREE</a:t>
                      </a:r>
                      <a:endParaRPr lang="en-US" dirty="0"/>
                    </a:p>
                  </a:txBody>
                  <a:tcPr/>
                </a:tc>
              </a:tr>
              <a:tr h="370840">
                <a:tc>
                  <a:txBody>
                    <a:bodyPr/>
                    <a:lstStyle/>
                    <a:p>
                      <a:r>
                        <a:rPr lang="en-US" dirty="0" smtClean="0"/>
                        <a:t>Diagram review</a:t>
                      </a:r>
                      <a:endParaRPr lang="en-US" dirty="0"/>
                    </a:p>
                  </a:txBody>
                  <a:tcPr/>
                </a:tc>
                <a:tc>
                  <a:txBody>
                    <a:bodyPr/>
                    <a:lstStyle/>
                    <a:p>
                      <a:r>
                        <a:rPr lang="en-US" dirty="0" smtClean="0"/>
                        <a:t>54 (48%)</a:t>
                      </a:r>
                      <a:endParaRPr lang="en-US" dirty="0"/>
                    </a:p>
                  </a:txBody>
                  <a:tcPr/>
                </a:tc>
                <a:tc>
                  <a:txBody>
                    <a:bodyPr/>
                    <a:lstStyle/>
                    <a:p>
                      <a:r>
                        <a:rPr lang="en-US" dirty="0" smtClean="0"/>
                        <a:t>59 (</a:t>
                      </a:r>
                      <a:r>
                        <a:rPr lang="en-US" dirty="0" smtClean="0">
                          <a:solidFill>
                            <a:srgbClr val="FF0000"/>
                          </a:solidFill>
                        </a:rPr>
                        <a:t>52%</a:t>
                      </a:r>
                      <a:r>
                        <a:rPr lang="en-US" dirty="0" smtClean="0"/>
                        <a:t>)</a:t>
                      </a:r>
                      <a:endParaRPr lang="en-US" dirty="0"/>
                    </a:p>
                  </a:txBody>
                  <a:tcPr/>
                </a:tc>
              </a:tr>
              <a:tr h="370840">
                <a:tc>
                  <a:txBody>
                    <a:bodyPr/>
                    <a:lstStyle/>
                    <a:p>
                      <a:r>
                        <a:rPr lang="en-US" dirty="0" smtClean="0"/>
                        <a:t>Paper review</a:t>
                      </a:r>
                      <a:endParaRPr lang="en-US" dirty="0"/>
                    </a:p>
                  </a:txBody>
                  <a:tcPr/>
                </a:tc>
                <a:tc>
                  <a:txBody>
                    <a:bodyPr/>
                    <a:lstStyle/>
                    <a:p>
                      <a:r>
                        <a:rPr lang="en-US" dirty="0" smtClean="0"/>
                        <a:t>13 (30%)</a:t>
                      </a:r>
                      <a:endParaRPr lang="en-US" dirty="0"/>
                    </a:p>
                  </a:txBody>
                  <a:tcPr/>
                </a:tc>
                <a:tc>
                  <a:txBody>
                    <a:bodyPr/>
                    <a:lstStyle/>
                    <a:p>
                      <a:r>
                        <a:rPr lang="en-US" dirty="0" smtClean="0"/>
                        <a:t>30</a:t>
                      </a:r>
                      <a:r>
                        <a:rPr lang="en-US" baseline="0" dirty="0" smtClean="0"/>
                        <a:t> (</a:t>
                      </a:r>
                      <a:r>
                        <a:rPr lang="en-US" baseline="0" dirty="0" smtClean="0">
                          <a:solidFill>
                            <a:srgbClr val="FF0000"/>
                          </a:solidFill>
                        </a:rPr>
                        <a:t>70%</a:t>
                      </a:r>
                      <a:r>
                        <a:rPr lang="en-US" baseline="0" dirty="0" smtClean="0"/>
                        <a:t>)</a:t>
                      </a:r>
                      <a:endParaRPr lang="en-US" dirty="0"/>
                    </a:p>
                  </a:txBody>
                  <a:tcPr/>
                </a:tc>
              </a:tr>
            </a:tbl>
          </a:graphicData>
        </a:graphic>
      </p:graphicFrame>
      <p:sp>
        <p:nvSpPr>
          <p:cNvPr id="5" name="TextBox 4"/>
          <p:cNvSpPr txBox="1"/>
          <p:nvPr/>
        </p:nvSpPr>
        <p:spPr>
          <a:xfrm>
            <a:off x="0" y="1253555"/>
            <a:ext cx="8931822"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Student Response to Scaffolding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Why are reviewers disagreeing?</a:t>
            </a:r>
            <a:r>
              <a:rPr lang="en-US" sz="3200" dirty="0"/>
              <a:t> </a:t>
            </a:r>
            <a:endParaRPr lang="en-US" sz="3200" dirty="0" smtClean="0"/>
          </a:p>
          <a:p>
            <a:pPr marL="971550" lvl="1" indent="-514350">
              <a:buFont typeface="Arial" panose="020B0604020202020204" pitchFamily="34" charset="0"/>
              <a:buChar char="•"/>
            </a:pPr>
            <a:r>
              <a:rPr lang="en-US" sz="2800" dirty="0" smtClean="0"/>
              <a:t>No correlation with true </a:t>
            </a:r>
            <a:r>
              <a:rPr lang="en-US" sz="2800" dirty="0"/>
              <a:t>localization </a:t>
            </a:r>
            <a:r>
              <a:rPr lang="en-US" sz="2800" dirty="0" smtClean="0"/>
              <a:t>ratio</a:t>
            </a:r>
            <a:endParaRPr lang="en-US" sz="3200" dirty="0"/>
          </a:p>
        </p:txBody>
      </p:sp>
    </p:spTree>
    <p:extLst>
      <p:ext uri="{BB962C8B-B14F-4D97-AF65-F5344CB8AC3E}">
        <p14:creationId xmlns:p14="http://schemas.microsoft.com/office/powerpoint/2010/main" val="31135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274638"/>
            <a:ext cx="9014604" cy="1143000"/>
          </a:xfrm>
        </p:spPr>
        <p:txBody>
          <a:bodyPr>
            <a:noAutofit/>
          </a:bodyPr>
          <a:lstStyle/>
          <a:p>
            <a:r>
              <a:rPr lang="en-US" dirty="0" smtClean="0"/>
              <a:t>A Deeper Look: Student Learning</a:t>
            </a:r>
            <a:endParaRPr lang="en-US" dirty="0"/>
          </a:p>
        </p:txBody>
      </p:sp>
      <p:graphicFrame>
        <p:nvGraphicFramePr>
          <p:cNvPr id="4" name="Content Placeholder 3"/>
          <p:cNvGraphicFramePr>
            <a:graphicFrameLocks noGrp="1"/>
          </p:cNvGraphicFramePr>
          <p:nvPr>
            <p:ph idx="1"/>
            <p:extLst/>
          </p:nvPr>
        </p:nvGraphicFramePr>
        <p:xfrm>
          <a:off x="847883" y="1595190"/>
          <a:ext cx="6984901" cy="2444232"/>
        </p:xfrm>
        <a:graphic>
          <a:graphicData uri="http://schemas.openxmlformats.org/drawingml/2006/table">
            <a:tbl>
              <a:tblPr firstRow="1" bandRow="1">
                <a:tableStyleId>{5C22544A-7EE6-4342-B048-85BDC9FD1C3A}</a:tableStyleId>
              </a:tblPr>
              <a:tblGrid>
                <a:gridCol w="3578735"/>
                <a:gridCol w="1637751"/>
                <a:gridCol w="1768415"/>
              </a:tblGrid>
              <a:tr h="620566">
                <a:tc>
                  <a:txBody>
                    <a:bodyPr/>
                    <a:lstStyle/>
                    <a:p>
                      <a:endParaRPr lang="en-US" dirty="0"/>
                    </a:p>
                  </a:txBody>
                  <a:tcPr/>
                </a:tc>
                <a:tc gridSpan="2">
                  <a:txBody>
                    <a:bodyPr/>
                    <a:lstStyle/>
                    <a:p>
                      <a:pPr algn="ctr"/>
                      <a:r>
                        <a:rPr lang="en-US" b="1" dirty="0" smtClean="0"/>
                        <a:t># and % </a:t>
                      </a:r>
                      <a:r>
                        <a:rPr lang="en-US" b="1" baseline="0" dirty="0" smtClean="0"/>
                        <a:t>of comments </a:t>
                      </a:r>
                    </a:p>
                    <a:p>
                      <a:pPr algn="ctr"/>
                      <a:r>
                        <a:rPr lang="en-US" b="1" baseline="0" dirty="0" smtClean="0"/>
                        <a:t>(diagram reviews)</a:t>
                      </a:r>
                      <a:endParaRPr lang="en-US" b="1" dirty="0"/>
                    </a:p>
                  </a:txBody>
                  <a:tcPr/>
                </a:tc>
                <a:tc hMerge="1">
                  <a:txBody>
                    <a:bodyPr/>
                    <a:lstStyle/>
                    <a:p>
                      <a:endParaRPr lang="en-US" dirty="0"/>
                    </a:p>
                  </a:txBody>
                  <a:tcPr/>
                </a:tc>
              </a:tr>
              <a:tr h="451038">
                <a:tc>
                  <a:txBody>
                    <a:bodyPr/>
                    <a:lstStyle/>
                    <a:p>
                      <a:r>
                        <a:rPr lang="en-US" b="1" dirty="0" smtClean="0"/>
                        <a:t>NOT Localized → Localized</a:t>
                      </a:r>
                      <a:endParaRPr lang="en-US" b="1" dirty="0"/>
                    </a:p>
                  </a:txBody>
                  <a:tcPr/>
                </a:tc>
                <a:tc>
                  <a:txBody>
                    <a:bodyPr/>
                    <a:lstStyle/>
                    <a:p>
                      <a:r>
                        <a:rPr lang="en-US" b="1" dirty="0" smtClean="0">
                          <a:solidFill>
                            <a:srgbClr val="00B050"/>
                          </a:solidFill>
                        </a:rPr>
                        <a:t>26</a:t>
                      </a:r>
                      <a:endParaRPr lang="en-US" b="1" dirty="0">
                        <a:solidFill>
                          <a:srgbClr val="00B050"/>
                        </a:solidFill>
                      </a:endParaRPr>
                    </a:p>
                  </a:txBody>
                  <a:tcPr/>
                </a:tc>
                <a:tc>
                  <a:txBody>
                    <a:bodyPr/>
                    <a:lstStyle/>
                    <a:p>
                      <a:r>
                        <a:rPr lang="en-US" b="1" dirty="0" smtClean="0">
                          <a:solidFill>
                            <a:srgbClr val="00B050"/>
                          </a:solidFill>
                        </a:rPr>
                        <a:t>30.2%</a:t>
                      </a:r>
                      <a:endParaRPr lang="en-US" b="1" dirty="0">
                        <a:solidFill>
                          <a:srgbClr val="00B05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Localized → Localized</a:t>
                      </a:r>
                    </a:p>
                  </a:txBody>
                  <a:tcPr/>
                </a:tc>
                <a:tc>
                  <a:txBody>
                    <a:bodyPr/>
                    <a:lstStyle/>
                    <a:p>
                      <a:r>
                        <a:rPr lang="en-US" b="1" dirty="0" smtClean="0">
                          <a:solidFill>
                            <a:schemeClr val="tx1"/>
                          </a:solidFill>
                        </a:rPr>
                        <a:t>26</a:t>
                      </a:r>
                      <a:endParaRPr lang="en-US" b="1" dirty="0">
                        <a:solidFill>
                          <a:schemeClr val="tx1"/>
                        </a:solidFill>
                      </a:endParaRPr>
                    </a:p>
                  </a:txBody>
                  <a:tcPr/>
                </a:tc>
                <a:tc>
                  <a:txBody>
                    <a:bodyPr/>
                    <a:lstStyle/>
                    <a:p>
                      <a:r>
                        <a:rPr lang="en-US" b="1" dirty="0" smtClean="0">
                          <a:solidFill>
                            <a:schemeClr val="tx1"/>
                          </a:solidFill>
                        </a:rPr>
                        <a:t>30.2%</a:t>
                      </a:r>
                      <a:endParaRPr lang="en-US" b="1" dirty="0">
                        <a:solidFill>
                          <a:schemeClr val="tx1"/>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 Localized → NOT Localized</a:t>
                      </a:r>
                    </a:p>
                  </a:txBody>
                  <a:tcPr/>
                </a:tc>
                <a:tc>
                  <a:txBody>
                    <a:bodyPr/>
                    <a:lstStyle/>
                    <a:p>
                      <a:r>
                        <a:rPr lang="en-US" b="1" dirty="0" smtClean="0">
                          <a:solidFill>
                            <a:srgbClr val="FF0000"/>
                          </a:solidFill>
                        </a:rPr>
                        <a:t>33</a:t>
                      </a:r>
                      <a:endParaRPr lang="en-US" b="1" dirty="0">
                        <a:solidFill>
                          <a:srgbClr val="FF0000"/>
                        </a:solidFill>
                      </a:endParaRPr>
                    </a:p>
                  </a:txBody>
                  <a:tcPr/>
                </a:tc>
                <a:tc>
                  <a:txBody>
                    <a:bodyPr/>
                    <a:lstStyle/>
                    <a:p>
                      <a:r>
                        <a:rPr lang="en-US" b="1" dirty="0" smtClean="0">
                          <a:solidFill>
                            <a:srgbClr val="FF0000"/>
                          </a:solidFill>
                        </a:rPr>
                        <a:t>38.4%</a:t>
                      </a:r>
                      <a:endParaRPr lang="en-US" b="1" dirty="0">
                        <a:solidFill>
                          <a:srgbClr val="FF000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Localized → NOT Localized</a:t>
                      </a:r>
                    </a:p>
                  </a:txBody>
                  <a:tcPr/>
                </a:tc>
                <a:tc>
                  <a:txBody>
                    <a:bodyPr/>
                    <a:lstStyle/>
                    <a:p>
                      <a:r>
                        <a:rPr lang="en-US" dirty="0" smtClean="0"/>
                        <a:t>1</a:t>
                      </a:r>
                      <a:endParaRPr lang="en-US" dirty="0"/>
                    </a:p>
                  </a:txBody>
                  <a:tcPr/>
                </a:tc>
                <a:tc>
                  <a:txBody>
                    <a:bodyPr/>
                    <a:lstStyle/>
                    <a:p>
                      <a:r>
                        <a:rPr lang="en-US" dirty="0" smtClean="0"/>
                        <a:t>1.2%</a:t>
                      </a:r>
                      <a:endParaRPr lang="en-US" dirty="0"/>
                    </a:p>
                  </a:txBody>
                  <a:tcPr/>
                </a:tc>
              </a:tr>
            </a:tbl>
          </a:graphicData>
        </a:graphic>
      </p:graphicFrame>
      <p:sp>
        <p:nvSpPr>
          <p:cNvPr id="3" name="Rectangle 2"/>
          <p:cNvSpPr/>
          <p:nvPr/>
        </p:nvSpPr>
        <p:spPr>
          <a:xfrm>
            <a:off x="0" y="4375387"/>
            <a:ext cx="9144000" cy="2185214"/>
          </a:xfrm>
          <a:prstGeom prst="rect">
            <a:avLst/>
          </a:prstGeom>
        </p:spPr>
        <p:txBody>
          <a:bodyPr wrap="square">
            <a:spAutoFit/>
          </a:bodyPr>
          <a:lstStyle/>
          <a:p>
            <a:pPr marL="285750" indent="-285750">
              <a:buFont typeface="Arial" panose="020B0604020202020204" pitchFamily="34" charset="0"/>
              <a:buChar char="•"/>
            </a:pPr>
            <a:r>
              <a:rPr lang="en-US" sz="3200" dirty="0" smtClean="0"/>
              <a:t>Comment </a:t>
            </a:r>
            <a:r>
              <a:rPr lang="en-US" sz="3200" dirty="0"/>
              <a:t>localization is either </a:t>
            </a:r>
            <a:r>
              <a:rPr lang="en-US" sz="3200" b="1" dirty="0">
                <a:solidFill>
                  <a:srgbClr val="00B050"/>
                </a:solidFill>
              </a:rPr>
              <a:t>improved</a:t>
            </a:r>
            <a:r>
              <a:rPr lang="en-US" sz="3200" dirty="0"/>
              <a:t> or </a:t>
            </a:r>
            <a:r>
              <a:rPr lang="en-US" sz="3200" b="1" dirty="0">
                <a:solidFill>
                  <a:srgbClr val="FF0000"/>
                </a:solidFill>
              </a:rPr>
              <a:t>remains the same </a:t>
            </a:r>
            <a:r>
              <a:rPr lang="en-US" sz="3200" dirty="0"/>
              <a:t>after </a:t>
            </a:r>
            <a:r>
              <a:rPr lang="en-US" sz="3200" dirty="0" smtClean="0"/>
              <a:t>scaffolding</a:t>
            </a:r>
          </a:p>
          <a:p>
            <a:pPr marL="742950" lvl="1" indent="-285750">
              <a:buFont typeface="Arial" panose="020B0604020202020204" pitchFamily="34" charset="0"/>
              <a:buChar char="•"/>
            </a:pPr>
            <a:r>
              <a:rPr lang="en-US" sz="2400" dirty="0" smtClean="0"/>
              <a:t>Localization </a:t>
            </a:r>
            <a:r>
              <a:rPr lang="en-US" sz="2400" dirty="0"/>
              <a:t>revision continues after scaffolding is removed </a:t>
            </a:r>
            <a:endParaRPr lang="en-US" sz="2400" dirty="0" smtClean="0"/>
          </a:p>
          <a:p>
            <a:pPr marL="742950" lvl="1" indent="-285750">
              <a:buFont typeface="Arial" panose="020B0604020202020204" pitchFamily="34" charset="0"/>
              <a:buChar char="•"/>
            </a:pPr>
            <a:r>
              <a:rPr lang="en-US" sz="2400" dirty="0" smtClean="0"/>
              <a:t>Replication in college psychology and 2 high school math corpora </a:t>
            </a:r>
          </a:p>
          <a:p>
            <a:pPr lvl="1"/>
            <a:r>
              <a:rPr lang="en-US" sz="2400" dirty="0"/>
              <a:t>	</a:t>
            </a:r>
            <a:endParaRPr lang="en-US" sz="2400" dirty="0" smtClean="0"/>
          </a:p>
        </p:txBody>
      </p:sp>
    </p:spTree>
    <p:extLst>
      <p:ext uri="{BB962C8B-B14F-4D97-AF65-F5344CB8AC3E}">
        <p14:creationId xmlns:p14="http://schemas.microsoft.com/office/powerpoint/2010/main" val="18441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Directions</a:t>
            </a:r>
            <a:endParaRPr lang="en-US" dirty="0"/>
          </a:p>
        </p:txBody>
      </p:sp>
      <p:sp>
        <p:nvSpPr>
          <p:cNvPr id="3" name="Content Placeholder 2"/>
          <p:cNvSpPr>
            <a:spLocks noGrp="1"/>
          </p:cNvSpPr>
          <p:nvPr>
            <p:ph idx="1"/>
          </p:nvPr>
        </p:nvSpPr>
        <p:spPr>
          <a:xfrm>
            <a:off x="457200" y="1600200"/>
            <a:ext cx="8229600" cy="5022791"/>
          </a:xfrm>
        </p:spPr>
        <p:txBody>
          <a:bodyPr>
            <a:normAutofit lnSpcReduction="10000"/>
          </a:bodyPr>
          <a:lstStyle/>
          <a:p>
            <a:r>
              <a:rPr lang="en-US" dirty="0" smtClean="0"/>
              <a:t>RTA</a:t>
            </a:r>
          </a:p>
          <a:p>
            <a:pPr lvl="1"/>
            <a:r>
              <a:rPr lang="en-US" dirty="0" smtClean="0"/>
              <a:t>Formative feedback (for students)</a:t>
            </a:r>
          </a:p>
          <a:p>
            <a:pPr lvl="1"/>
            <a:r>
              <a:rPr lang="en-US" dirty="0" smtClean="0"/>
              <a:t>Analytics (for instruction and policy)</a:t>
            </a:r>
          </a:p>
          <a:p>
            <a:r>
              <a:rPr lang="en-US" dirty="0" err="1" smtClean="0"/>
              <a:t>SWoRD</a:t>
            </a:r>
            <a:endParaRPr lang="en-US" dirty="0" smtClean="0"/>
          </a:p>
          <a:p>
            <a:pPr lvl="1"/>
            <a:r>
              <a:rPr lang="en-US" dirty="0" smtClean="0"/>
              <a:t>Solution scaffolding (for students as reviewers)</a:t>
            </a:r>
          </a:p>
          <a:p>
            <a:pPr lvl="1"/>
            <a:r>
              <a:rPr lang="en-US" dirty="0" smtClean="0"/>
              <a:t>From reviews to papers (for students as authors)</a:t>
            </a:r>
          </a:p>
          <a:p>
            <a:pPr lvl="1"/>
            <a:r>
              <a:rPr lang="en-US" dirty="0" smtClean="0"/>
              <a:t>Analytics (for teachers)</a:t>
            </a:r>
          </a:p>
          <a:p>
            <a:r>
              <a:rPr lang="en-US" dirty="0" err="1" smtClean="0"/>
              <a:t>CourseMIRROR</a:t>
            </a:r>
            <a:endParaRPr lang="en-US" dirty="0" smtClean="0"/>
          </a:p>
          <a:p>
            <a:pPr lvl="1"/>
            <a:r>
              <a:rPr lang="en-US" dirty="0" smtClean="0"/>
              <a:t>Improving reflection quality (for students)</a:t>
            </a:r>
          </a:p>
          <a:p>
            <a:pPr lvl="1"/>
            <a:r>
              <a:rPr lang="en-US" dirty="0" smtClean="0"/>
              <a:t>Beyond ROUGE evaluation (for teachers)</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our Technology and Data!</a:t>
            </a:r>
            <a:endParaRPr lang="en-US" dirty="0"/>
          </a:p>
        </p:txBody>
      </p:sp>
      <p:sp>
        <p:nvSpPr>
          <p:cNvPr id="3" name="Content Placeholder 2"/>
          <p:cNvSpPr>
            <a:spLocks noGrp="1"/>
          </p:cNvSpPr>
          <p:nvPr>
            <p:ph idx="1"/>
          </p:nvPr>
        </p:nvSpPr>
        <p:spPr>
          <a:xfrm>
            <a:off x="0" y="1417638"/>
            <a:ext cx="8997696" cy="5080698"/>
          </a:xfrm>
        </p:spPr>
        <p:txBody>
          <a:bodyPr>
            <a:normAutofit/>
          </a:bodyPr>
          <a:lstStyle/>
          <a:p>
            <a:r>
              <a:rPr lang="en-US" dirty="0" smtClean="0"/>
              <a:t>Peer Review</a:t>
            </a:r>
          </a:p>
          <a:p>
            <a:pPr lvl="1"/>
            <a:r>
              <a:rPr lang="en-US" dirty="0" err="1" smtClean="0"/>
              <a:t>SWoRD</a:t>
            </a:r>
            <a:endParaRPr lang="en-US" dirty="0" smtClean="0"/>
          </a:p>
          <a:p>
            <a:pPr lvl="2"/>
            <a:r>
              <a:rPr lang="en-US" dirty="0" smtClean="0"/>
              <a:t>NLP-enhanced system is free with research agreement</a:t>
            </a:r>
          </a:p>
          <a:p>
            <a:pPr lvl="1"/>
            <a:r>
              <a:rPr lang="en-US" dirty="0" err="1" smtClean="0"/>
              <a:t>Peerceptiv</a:t>
            </a:r>
            <a:r>
              <a:rPr lang="en-US" dirty="0" smtClean="0"/>
              <a:t> (by Panther Learning)</a:t>
            </a:r>
          </a:p>
          <a:p>
            <a:pPr lvl="2"/>
            <a:r>
              <a:rPr lang="en-US" dirty="0" smtClean="0"/>
              <a:t>Commercial (non-enhanced) system has a small fee</a:t>
            </a:r>
          </a:p>
          <a:p>
            <a:pPr lvl="2"/>
            <a:endParaRPr lang="en-US" dirty="0" smtClean="0"/>
          </a:p>
          <a:p>
            <a:r>
              <a:rPr lang="en-US" dirty="0" err="1" smtClean="0"/>
              <a:t>CourseMirror</a:t>
            </a:r>
            <a:endParaRPr lang="en-US" dirty="0" smtClean="0"/>
          </a:p>
          <a:p>
            <a:pPr lvl="1"/>
            <a:r>
              <a:rPr lang="en-US" dirty="0" smtClean="0"/>
              <a:t>App (both Android and </a:t>
            </a:r>
            <a:r>
              <a:rPr lang="en-US" dirty="0" err="1" smtClean="0"/>
              <a:t>iOS</a:t>
            </a:r>
            <a:r>
              <a:rPr lang="en-US" dirty="0" smtClean="0"/>
              <a:t>)</a:t>
            </a:r>
          </a:p>
          <a:p>
            <a:pPr lvl="1"/>
            <a:r>
              <a:rPr lang="en-US" dirty="0" smtClean="0"/>
              <a:t>Reflection dataset</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p:txBody>
          <a:bodyPr/>
          <a:lstStyle/>
          <a:p>
            <a:r>
              <a:rPr lang="en-US" dirty="0" smtClean="0"/>
              <a:t>Questions?</a:t>
            </a:r>
          </a:p>
          <a:p>
            <a:endParaRPr lang="en-US" dirty="0" smtClean="0"/>
          </a:p>
          <a:p>
            <a:r>
              <a:rPr lang="en-US" dirty="0" smtClean="0"/>
              <a:t>Further Information</a:t>
            </a:r>
          </a:p>
          <a:p>
            <a:pPr lvl="1"/>
            <a:r>
              <a:rPr lang="en-US" dirty="0" smtClean="0">
                <a:hlinkClick r:id="rId2"/>
              </a:rPr>
              <a:t>http://www.cs.pitt.edu/~litman</a:t>
            </a:r>
            <a:endParaRPr lang="en-US" dirty="0" smtClean="0"/>
          </a:p>
          <a:p>
            <a:pPr lvl="1">
              <a:buNone/>
            </a:pPr>
            <a:endParaRPr lang="en-US"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96" y="4681719"/>
            <a:ext cx="1600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6324" y="4681719"/>
            <a:ext cx="1790476" cy="1552381"/>
          </a:xfrm>
          <a:prstGeom prst="rect">
            <a:avLst/>
          </a:prstGeom>
        </p:spPr>
      </p:pic>
    </p:spTree>
    <p:extLst>
      <p:ext uri="{BB962C8B-B14F-4D97-AF65-F5344CB8AC3E}">
        <p14:creationId xmlns:p14="http://schemas.microsoft.com/office/powerpoint/2010/main" val="3608580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1836</TotalTime>
  <Words>6919</Words>
  <Application>Microsoft Office PowerPoint</Application>
  <PresentationFormat>On-screen Show (4:3)</PresentationFormat>
  <Paragraphs>953</Paragraphs>
  <Slides>95</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ＭＳ Ｐゴシック</vt:lpstr>
      <vt:lpstr>宋体</vt:lpstr>
      <vt:lpstr>Arial</vt:lpstr>
      <vt:lpstr>Calibri</vt:lpstr>
      <vt:lpstr>Times New Roman</vt:lpstr>
      <vt:lpstr>Office Theme</vt:lpstr>
      <vt:lpstr>Natural Language Processing for  Enhancing Teaching and Learning at Scale</vt:lpstr>
      <vt:lpstr>Natural Language Processing (NLP)</vt:lpstr>
      <vt:lpstr>Why is NLP needed?</vt:lpstr>
      <vt:lpstr>PowerPoint Presentation</vt:lpstr>
      <vt:lpstr>PowerPoint Presentation</vt:lpstr>
      <vt:lpstr>PowerPoint Presentation</vt:lpstr>
      <vt:lpstr>PowerPoint Presentation</vt:lpstr>
      <vt:lpstr>PowerPoint Presentation</vt:lpstr>
      <vt:lpstr>PowerPoint Presentation</vt:lpstr>
      <vt:lpstr>NLP for Education Research Lifecycle</vt:lpstr>
      <vt:lpstr>Example Research Question</vt:lpstr>
      <vt:lpstr>Argument Mining</vt:lpstr>
      <vt:lpstr>Mining a Grade School Essay for Evidence</vt:lpstr>
      <vt:lpstr>Mining a College Essay  for Argument Diagram Ontology (i.e., node and arc types)</vt:lpstr>
      <vt:lpstr>Mining Drafts of a High School Essay for  Argument-Oriented Revisions</vt:lpstr>
      <vt:lpstr>Argument Mining Subtasks [Peldszus and Stede, 2013]</vt:lpstr>
      <vt:lpstr>Why Automatic Writing Assessment? </vt:lpstr>
      <vt:lpstr>An  Example Writing Assessment Task:  Response to Text (RTA)</vt:lpstr>
      <vt:lpstr>Excerpt from the Scoring Rubric</vt:lpstr>
      <vt:lpstr>Audience Participation:  Evidence Scoring (1 or 4?) </vt:lpstr>
      <vt:lpstr>Automatic Scoring via Argument Mining</vt:lpstr>
      <vt:lpstr>Automatic Scoring of an Analytical  Response-To-Text Assessment (RTA) [Rahimi, Litman, Correnti, Matsumura, Wang &amp; Kisa, 2014]</vt:lpstr>
      <vt:lpstr>Rubric-Based Features</vt:lpstr>
      <vt:lpstr>Our Features</vt:lpstr>
      <vt:lpstr>Our Features</vt:lpstr>
      <vt:lpstr>Our Features</vt:lpstr>
      <vt:lpstr>Our Features</vt:lpstr>
      <vt:lpstr>Our Features</vt:lpstr>
      <vt:lpstr>Our Features</vt:lpstr>
      <vt:lpstr>Corpora</vt:lpstr>
      <vt:lpstr>Experimental Evaluation</vt:lpstr>
      <vt:lpstr>Results</vt:lpstr>
      <vt:lpstr>Other Results</vt:lpstr>
      <vt:lpstr>Additional Directions</vt:lpstr>
      <vt:lpstr>ArgumentPeer Project  </vt:lpstr>
      <vt:lpstr>PowerPoint Presentation</vt:lpstr>
      <vt:lpstr>PowerPoint Presentation</vt:lpstr>
      <vt:lpstr>Audience Participation:  Essay Scoring (1 or 4?) </vt:lpstr>
      <vt:lpstr>PowerPoint Presentation</vt:lpstr>
      <vt:lpstr>Actual Expert Essay Scores (via rubric)</vt:lpstr>
      <vt:lpstr>Argument Mining via Argument/Domain Words  [Nguyen &amp; Litman 2015, 2016]</vt:lpstr>
      <vt:lpstr>Persuasive Essay Corpus</vt:lpstr>
      <vt:lpstr>Creating Seeds</vt:lpstr>
      <vt:lpstr>Post-Processing LDA Output</vt:lpstr>
      <vt:lpstr>Resulting Argument/Domain Words</vt:lpstr>
      <vt:lpstr>Full Feature Sets for 3 Methods</vt:lpstr>
      <vt:lpstr>Experimental Results</vt:lpstr>
      <vt:lpstr>Cross-Topic Evaluation</vt:lpstr>
      <vt:lpstr>Held-Out Test Sets</vt:lpstr>
      <vt:lpstr>Discussion &amp; Current Directions</vt:lpstr>
      <vt:lpstr>ArgumentPeer Project </vt:lpstr>
      <vt:lpstr>Audience Participation: Temporal Argument Mining  (Revision Analysis via Sentence Alignment)</vt:lpstr>
      <vt:lpstr>Audience Participation: Temporal Argument Mining  (Revision Analysis via Sentence Alignment)</vt:lpstr>
      <vt:lpstr>Audience Participation: Temporal Argument Mining  (Revision Analysis via Sentence Alignment)</vt:lpstr>
      <vt:lpstr>Audience Participation: Temporal Argument Mining  (Revision Analysis via Sentence Alignment)</vt:lpstr>
      <vt:lpstr>Temporal Argument Mining</vt:lpstr>
      <vt:lpstr>Revision Extraction [Zhang &amp; Litman, 2014]</vt:lpstr>
      <vt:lpstr>Revision Purpose Annotation  [Zhang &amp; Litman, 2015]</vt:lpstr>
      <vt:lpstr>Revision Purpose Classification [Zhang &amp; Litman, 2015]</vt:lpstr>
      <vt:lpstr>Experimental Evaluations</vt:lpstr>
      <vt:lpstr>Enhancing Classification with Context [Zhang &amp; Litman, 2016]</vt:lpstr>
      <vt:lpstr>Application [Zhang, Hwa, Litman, &amp; Hashemi, 2016]</vt:lpstr>
      <vt:lpstr>Revision Overview Interface</vt:lpstr>
      <vt:lpstr>Revision Detail Interface</vt:lpstr>
      <vt:lpstr>Summarizing Student Reflections </vt:lpstr>
      <vt:lpstr>Student Reflections and a TA’s Summary</vt:lpstr>
      <vt:lpstr>Student Reflections and a TA’s Summary</vt:lpstr>
      <vt:lpstr>Enhancing Large Classroom Instructor-Student Interactions via Summarization</vt:lpstr>
      <vt:lpstr>Challenges for (Extractive) Summarization</vt:lpstr>
      <vt:lpstr>Phrase-Based Summarization</vt:lpstr>
      <vt:lpstr>Data</vt:lpstr>
      <vt:lpstr>Quantitative Evaluation</vt:lpstr>
      <vt:lpstr>From Paper to Mobile App [Luo et al., 2015]</vt:lpstr>
      <vt:lpstr>Teams Project: Entrainment and Task Success in Team Conversations </vt:lpstr>
      <vt:lpstr>Teams Project: Entrainment and Task Success in Team Conversations </vt:lpstr>
      <vt:lpstr>Experimentally Collected Data</vt:lpstr>
      <vt:lpstr>What teams say (transcriptions) </vt:lpstr>
      <vt:lpstr>How teams say it (audio)</vt:lpstr>
      <vt:lpstr>How teams say it (video)</vt:lpstr>
      <vt:lpstr>Summing Up: Common Themes</vt:lpstr>
      <vt:lpstr>Peer Review</vt:lpstr>
      <vt:lpstr>SWoRD: A web-based peer review system [Cho &amp; Schunn, 2007]</vt:lpstr>
      <vt:lpstr>One Aspect of Review Quality</vt:lpstr>
      <vt:lpstr>Our Approach for Improving Reviews</vt:lpstr>
      <vt:lpstr>Detecting Key Features of Text Reviews</vt:lpstr>
      <vt:lpstr>Localization Scaffolding</vt:lpstr>
      <vt:lpstr>A First Classroom Evaluation [Nguyen, Xiong &amp; Litman, 2014]</vt:lpstr>
      <vt:lpstr>Results: Can we Automate?</vt:lpstr>
      <vt:lpstr>Results: Can we Automate?</vt:lpstr>
      <vt:lpstr>Results: Can we Automate?</vt:lpstr>
      <vt:lpstr>Results: New Educational Technology</vt:lpstr>
      <vt:lpstr>A Deeper Look: Student Learning</vt:lpstr>
      <vt:lpstr>Current Directions</vt:lpstr>
      <vt:lpstr>Use our Technology and Data!</vt:lpstr>
      <vt:lpstr>Thank You!</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Helpfulness-Guided Review Summarization</dc:title>
  <dc:creator>Wenting Xiong</dc:creator>
  <cp:lastModifiedBy>Diane J. Litman</cp:lastModifiedBy>
  <cp:revision>222</cp:revision>
  <dcterms:created xsi:type="dcterms:W3CDTF">2014-05-07T19:14:43Z</dcterms:created>
  <dcterms:modified xsi:type="dcterms:W3CDTF">2016-11-14T17:54:24Z</dcterms:modified>
</cp:coreProperties>
</file>