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475" r:id="rId3"/>
    <p:sldId id="477" r:id="rId4"/>
    <p:sldId id="478" r:id="rId5"/>
    <p:sldId id="503" r:id="rId6"/>
    <p:sldId id="502" r:id="rId7"/>
    <p:sldId id="258" r:id="rId8"/>
    <p:sldId id="314" r:id="rId9"/>
    <p:sldId id="334" r:id="rId10"/>
    <p:sldId id="288" r:id="rId11"/>
    <p:sldId id="430" r:id="rId12"/>
    <p:sldId id="431" r:id="rId13"/>
    <p:sldId id="471" r:id="rId14"/>
    <p:sldId id="344" r:id="rId15"/>
    <p:sldId id="433" r:id="rId16"/>
    <p:sldId id="435" r:id="rId17"/>
    <p:sldId id="436" r:id="rId18"/>
    <p:sldId id="437" r:id="rId19"/>
    <p:sldId id="438" r:id="rId20"/>
    <p:sldId id="427" r:id="rId21"/>
    <p:sldId id="335" r:id="rId22"/>
    <p:sldId id="372" r:id="rId23"/>
    <p:sldId id="441" r:id="rId24"/>
    <p:sldId id="473" r:id="rId25"/>
    <p:sldId id="439" r:id="rId26"/>
    <p:sldId id="440" r:id="rId27"/>
    <p:sldId id="373" r:id="rId28"/>
    <p:sldId id="351" r:id="rId29"/>
    <p:sldId id="337" r:id="rId30"/>
    <p:sldId id="376" r:id="rId31"/>
    <p:sldId id="452" r:id="rId32"/>
    <p:sldId id="354" r:id="rId33"/>
    <p:sldId id="355" r:id="rId34"/>
    <p:sldId id="357" r:id="rId35"/>
    <p:sldId id="358" r:id="rId36"/>
    <p:sldId id="360" r:id="rId37"/>
    <p:sldId id="361" r:id="rId38"/>
    <p:sldId id="366" r:id="rId39"/>
    <p:sldId id="470" r:id="rId40"/>
    <p:sldId id="377" r:id="rId41"/>
    <p:sldId id="450" r:id="rId42"/>
    <p:sldId id="371" r:id="rId43"/>
    <p:sldId id="340" r:id="rId44"/>
    <p:sldId id="342" r:id="rId45"/>
    <p:sldId id="379" r:id="rId46"/>
    <p:sldId id="380" r:id="rId47"/>
    <p:sldId id="383" r:id="rId48"/>
    <p:sldId id="424" r:id="rId49"/>
    <p:sldId id="382" r:id="rId50"/>
    <p:sldId id="402" r:id="rId51"/>
    <p:sldId id="453" r:id="rId52"/>
    <p:sldId id="454" r:id="rId53"/>
    <p:sldId id="467" r:id="rId54"/>
    <p:sldId id="466" r:id="rId55"/>
    <p:sldId id="459" r:id="rId56"/>
    <p:sldId id="460" r:id="rId57"/>
    <p:sldId id="504" r:id="rId58"/>
    <p:sldId id="505" r:id="rId59"/>
    <p:sldId id="514" r:id="rId60"/>
    <p:sldId id="515" r:id="rId61"/>
    <p:sldId id="516" r:id="rId62"/>
    <p:sldId id="400" r:id="rId63"/>
    <p:sldId id="333" r:id="rId64"/>
    <p:sldId id="518" r:id="rId65"/>
    <p:sldId id="517" r:id="rId66"/>
    <p:sldId id="519" r:id="rId67"/>
    <p:sldId id="520" r:id="rId68"/>
    <p:sldId id="421" r:id="rId69"/>
    <p:sldId id="428" r:id="rId70"/>
    <p:sldId id="499" r:id="rId71"/>
    <p:sldId id="501" r:id="rId72"/>
    <p:sldId id="330" r:id="rId73"/>
    <p:sldId id="474" r:id="rId74"/>
    <p:sldId id="479" r:id="rId75"/>
    <p:sldId id="480" r:id="rId76"/>
    <p:sldId id="481" r:id="rId77"/>
    <p:sldId id="482" r:id="rId78"/>
    <p:sldId id="483" r:id="rId79"/>
    <p:sldId id="484" r:id="rId80"/>
    <p:sldId id="485" r:id="rId81"/>
    <p:sldId id="486" r:id="rId82"/>
    <p:sldId id="487" r:id="rId83"/>
    <p:sldId id="488" r:id="rId84"/>
    <p:sldId id="490" r:id="rId85"/>
    <p:sldId id="491" r:id="rId86"/>
    <p:sldId id="492" r:id="rId87"/>
    <p:sldId id="493" r:id="rId88"/>
    <p:sldId id="494" r:id="rId89"/>
    <p:sldId id="495" r:id="rId90"/>
    <p:sldId id="496" r:id="rId91"/>
    <p:sldId id="497" r:id="rId92"/>
    <p:sldId id="498"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50" autoAdjust="0"/>
    <p:restoredTop sz="96586" autoAdjust="0"/>
  </p:normalViewPr>
  <p:slideViewPr>
    <p:cSldViewPr snapToGrid="0" snapToObjects="1">
      <p:cViewPr varScale="1">
        <p:scale>
          <a:sx n="103" d="100"/>
          <a:sy n="103" d="100"/>
        </p:scale>
        <p:origin x="-408" y="-10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986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ongnathan\Documents\Research\SWoRD\newSc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81335666375"/>
          <c:y val="0.0448613919291872"/>
          <c:w val="0.622980339263148"/>
          <c:h val="0.781510586807713"/>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0.57</c:v>
                </c:pt>
                <c:pt idx="1">
                  <c:v>0.62</c:v>
                </c:pt>
              </c:numCache>
            </c:numRef>
          </c:val>
        </c:ser>
        <c:dLbls>
          <c:showLegendKey val="0"/>
          <c:showVal val="0"/>
          <c:showCatName val="0"/>
          <c:showSerName val="0"/>
          <c:showPercent val="0"/>
          <c:showBubbleSize val="0"/>
        </c:dLbls>
        <c:gapWidth val="150"/>
        <c:axId val="2019914632"/>
        <c:axId val="2019917608"/>
      </c:barChart>
      <c:catAx>
        <c:axId val="2019914632"/>
        <c:scaling>
          <c:orientation val="minMax"/>
        </c:scaling>
        <c:delete val="0"/>
        <c:axPos val="b"/>
        <c:numFmt formatCode="General" sourceLinked="1"/>
        <c:majorTickMark val="out"/>
        <c:minorTickMark val="none"/>
        <c:tickLblPos val="nextTo"/>
        <c:crossAx val="2019917608"/>
        <c:crosses val="autoZero"/>
        <c:auto val="1"/>
        <c:lblAlgn val="ctr"/>
        <c:lblOffset val="100"/>
        <c:noMultiLvlLbl val="0"/>
      </c:catAx>
      <c:valAx>
        <c:axId val="2019917608"/>
        <c:scaling>
          <c:orientation val="minMax"/>
        </c:scaling>
        <c:delete val="0"/>
        <c:axPos val="l"/>
        <c:majorGridlines/>
        <c:numFmt formatCode="General" sourceLinked="1"/>
        <c:majorTickMark val="out"/>
        <c:minorTickMark val="none"/>
        <c:tickLblPos val="nextTo"/>
        <c:crossAx val="2019914632"/>
        <c:crosses val="autoZero"/>
        <c:crossBetween val="between"/>
      </c:valAx>
      <c:spPr>
        <a:noFill/>
        <a:ln w="25400">
          <a:noFill/>
        </a:ln>
      </c:spPr>
    </c:plotArea>
    <c:legend>
      <c:legendPos val="r"/>
      <c:layout>
        <c:manualLayout>
          <c:xMode val="edge"/>
          <c:yMode val="edge"/>
          <c:x val="0.703220934188782"/>
          <c:y val="0.318638265491786"/>
          <c:w val="0.287519806551959"/>
          <c:h val="0.421650154895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Distribution of Scores</a:t>
            </a:r>
          </a:p>
        </c:rich>
      </c:tx>
      <c:layout/>
      <c:overlay val="0"/>
    </c:title>
    <c:autoTitleDeleted val="0"/>
    <c:plotArea>
      <c:layout/>
      <c:barChart>
        <c:barDir val="col"/>
        <c:grouping val="clustered"/>
        <c:varyColors val="0"/>
        <c:ser>
          <c:idx val="1"/>
          <c:order val="0"/>
          <c:tx>
            <c:strRef>
              <c:f>Graphs!$B$1</c:f>
              <c:strCache>
                <c:ptCount val="1"/>
                <c:pt idx="0">
                  <c:v>Frequency</c:v>
                </c:pt>
              </c:strCache>
            </c:strRef>
          </c:tx>
          <c:invertIfNegative val="0"/>
          <c:cat>
            <c:numRef>
              <c:f>Graphs!$A$2:$A$6</c:f>
              <c:numCache>
                <c:formatCode>General</c:formatCode>
                <c:ptCount val="5"/>
                <c:pt idx="0">
                  <c:v>1.0</c:v>
                </c:pt>
                <c:pt idx="1">
                  <c:v>2.0</c:v>
                </c:pt>
                <c:pt idx="2">
                  <c:v>3.0</c:v>
                </c:pt>
                <c:pt idx="3">
                  <c:v>4.0</c:v>
                </c:pt>
                <c:pt idx="4">
                  <c:v>5.0</c:v>
                </c:pt>
              </c:numCache>
            </c:numRef>
          </c:cat>
          <c:val>
            <c:numRef>
              <c:f>Graphs!$B$2:$B$6</c:f>
              <c:numCache>
                <c:formatCode>General</c:formatCode>
                <c:ptCount val="5"/>
                <c:pt idx="0">
                  <c:v>1.0</c:v>
                </c:pt>
                <c:pt idx="1">
                  <c:v>8.0</c:v>
                </c:pt>
                <c:pt idx="2">
                  <c:v>31.0</c:v>
                </c:pt>
                <c:pt idx="3">
                  <c:v>12.0</c:v>
                </c:pt>
                <c:pt idx="4">
                  <c:v>0.0</c:v>
                </c:pt>
              </c:numCache>
            </c:numRef>
          </c:val>
        </c:ser>
        <c:dLbls>
          <c:showLegendKey val="0"/>
          <c:showVal val="0"/>
          <c:showCatName val="0"/>
          <c:showSerName val="0"/>
          <c:showPercent val="0"/>
          <c:showBubbleSize val="0"/>
        </c:dLbls>
        <c:gapWidth val="150"/>
        <c:axId val="2066455560"/>
        <c:axId val="2066458504"/>
      </c:barChart>
      <c:catAx>
        <c:axId val="2066455560"/>
        <c:scaling>
          <c:orientation val="minMax"/>
        </c:scaling>
        <c:delete val="0"/>
        <c:axPos val="b"/>
        <c:numFmt formatCode="General" sourceLinked="1"/>
        <c:majorTickMark val="out"/>
        <c:minorTickMark val="none"/>
        <c:tickLblPos val="nextTo"/>
        <c:crossAx val="2066458504"/>
        <c:crosses val="autoZero"/>
        <c:auto val="1"/>
        <c:lblAlgn val="ctr"/>
        <c:lblOffset val="100"/>
        <c:noMultiLvlLbl val="0"/>
      </c:catAx>
      <c:valAx>
        <c:axId val="2066458504"/>
        <c:scaling>
          <c:orientation val="minMax"/>
        </c:scaling>
        <c:delete val="0"/>
        <c:axPos val="l"/>
        <c:majorGridlines/>
        <c:numFmt formatCode="General" sourceLinked="1"/>
        <c:majorTickMark val="out"/>
        <c:minorTickMark val="none"/>
        <c:tickLblPos val="nextTo"/>
        <c:crossAx val="206645556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Learning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F58A5B57-86C8-6742-98D7-D06044FDB677}" type="presOf" srcId="{3103FAD5-8BA6-44E0-971A-71A1A9E15382}" destId="{E1AF9A7E-610F-4614-A67B-5DA2417DAAEB}" srcOrd="0" destOrd="0" presId="urn:microsoft.com/office/officeart/2005/8/layout/cycle1"/>
    <dgm:cxn modelId="{85469D4F-5DA6-F948-BB30-AC68CE9E13C4}" type="presOf" srcId="{52D26E34-E7C8-4BC5-83E4-0C08808D0D24}" destId="{7D218C7E-3CC2-43B7-A087-D46E1085748B}" srcOrd="0" destOrd="0" presId="urn:microsoft.com/office/officeart/2005/8/layout/cycle1"/>
    <dgm:cxn modelId="{3FF9705B-9C4B-8A4C-87D4-06EC3F9D4FDB}" type="presOf" srcId="{8B984079-0872-4649-B8C4-225C6D4D2AB5}" destId="{8C3103E3-63B8-4C05-96AF-DD41AA18477E}" srcOrd="0" destOrd="0" presId="urn:microsoft.com/office/officeart/2005/8/layout/cycle1"/>
    <dgm:cxn modelId="{56DCF10F-DDF1-E24E-8220-23A089214276}" type="presOf" srcId="{5E967E14-1598-4B9C-88AA-095D11F6B1C1}" destId="{DD19B384-7C5D-434C-A852-C970471905FA}"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842D6D87-B7DB-43B4-B8F6-0502D13DAE65}" srcId="{52D26E34-E7C8-4BC5-83E4-0C08808D0D24}" destId="{5E967E14-1598-4B9C-88AA-095D11F6B1C1}" srcOrd="0" destOrd="0" parTransId="{070FC663-9149-4E7A-97F4-72B1B134E9EB}" sibTransId="{608E67A8-EFD9-4814-B161-C4FF6107C8E9}"/>
    <dgm:cxn modelId="{A292BF31-6348-024D-A705-A634553AB88C}" type="presOf" srcId="{608E67A8-EFD9-4814-B161-C4FF6107C8E9}" destId="{A23D4B4F-E72F-49FC-ABD6-D6D157A5B847}" srcOrd="0" destOrd="0" presId="urn:microsoft.com/office/officeart/2005/8/layout/cycle1"/>
    <dgm:cxn modelId="{01F42C35-F372-2741-A3D7-EDDACF83097E}" type="presOf" srcId="{CEDF1CA6-E2C6-4A6F-A688-B6E430FFD5E5}" destId="{38863F51-0EFB-45EC-BE67-3CF78E8E6D97}"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EB06B6C1-7863-DC43-AD0F-936951453FF1}" type="presOf" srcId="{7645983C-F5BD-496C-BED5-7DD7A482B586}" destId="{C1FE4F7B-DDE8-4FE2-B64F-BC8E64A3B2F1}" srcOrd="0" destOrd="0" presId="urn:microsoft.com/office/officeart/2005/8/layout/cycle1"/>
    <dgm:cxn modelId="{27545C18-616B-9443-B5A6-70FAD61A6088}" type="presParOf" srcId="{7D218C7E-3CC2-43B7-A087-D46E1085748B}" destId="{927EFB71-AF97-4E69-A6F9-31D04763B2F5}" srcOrd="0" destOrd="0" presId="urn:microsoft.com/office/officeart/2005/8/layout/cycle1"/>
    <dgm:cxn modelId="{E0EB9827-2A55-7A40-8923-04CA1F0F3085}" type="presParOf" srcId="{7D218C7E-3CC2-43B7-A087-D46E1085748B}" destId="{DD19B384-7C5D-434C-A852-C970471905FA}" srcOrd="1" destOrd="0" presId="urn:microsoft.com/office/officeart/2005/8/layout/cycle1"/>
    <dgm:cxn modelId="{8DD893BD-32B4-EF4E-B704-56D031514359}" type="presParOf" srcId="{7D218C7E-3CC2-43B7-A087-D46E1085748B}" destId="{A23D4B4F-E72F-49FC-ABD6-D6D157A5B847}" srcOrd="2" destOrd="0" presId="urn:microsoft.com/office/officeart/2005/8/layout/cycle1"/>
    <dgm:cxn modelId="{1F37182C-A839-3A49-91C4-A46CEB74AF0D}" type="presParOf" srcId="{7D218C7E-3CC2-43B7-A087-D46E1085748B}" destId="{29739474-DBAC-4BD9-83AA-EA3D819208DF}" srcOrd="3" destOrd="0" presId="urn:microsoft.com/office/officeart/2005/8/layout/cycle1"/>
    <dgm:cxn modelId="{2F74E8B3-6714-224F-9AB4-2D0B96D4C68C}" type="presParOf" srcId="{7D218C7E-3CC2-43B7-A087-D46E1085748B}" destId="{8C3103E3-63B8-4C05-96AF-DD41AA18477E}" srcOrd="4" destOrd="0" presId="urn:microsoft.com/office/officeart/2005/8/layout/cycle1"/>
    <dgm:cxn modelId="{B9E23B28-596B-6F49-82F8-5ED1756717F8}" type="presParOf" srcId="{7D218C7E-3CC2-43B7-A087-D46E1085748B}" destId="{C1FE4F7B-DDE8-4FE2-B64F-BC8E64A3B2F1}" srcOrd="5" destOrd="0" presId="urn:microsoft.com/office/officeart/2005/8/layout/cycle1"/>
    <dgm:cxn modelId="{766A37ED-9D2E-0349-BB59-15815394706C}" type="presParOf" srcId="{7D218C7E-3CC2-43B7-A087-D46E1085748B}" destId="{5165E6EC-34C3-46C4-8E43-DF5E1D3D01BF}" srcOrd="6" destOrd="0" presId="urn:microsoft.com/office/officeart/2005/8/layout/cycle1"/>
    <dgm:cxn modelId="{5963BC89-00A2-F54A-AB52-C1947746AE7F}" type="presParOf" srcId="{7D218C7E-3CC2-43B7-A087-D46E1085748B}" destId="{E1AF9A7E-610F-4614-A67B-5DA2417DAAEB}" srcOrd="7" destOrd="0" presId="urn:microsoft.com/office/officeart/2005/8/layout/cycle1"/>
    <dgm:cxn modelId="{CBD34AA7-3AA1-8744-80CF-FD760C7B3F0F}"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C2861BC8-9186-FF4C-B9C5-253199925CEF}" type="presOf" srcId="{3E903938-4BEE-4DE6-97BB-9D748A37067C}" destId="{4B07A3DF-2ECC-4BBD-8DA3-66258DE35942}"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AFB2E76B-824E-794D-A173-D620900BCD2B}" type="presOf" srcId="{1A30887B-09E1-4D48-AE40-412F0DBB42E6}" destId="{F08752FA-A491-4846-ABB4-A1E79DC4BAB6}"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B4091C55-BA46-4777-96EC-96B11680335E}" srcId="{17EEB9C0-1204-4E3E-BEFF-ED4BD10B3697}" destId="{3E903938-4BEE-4DE6-97BB-9D748A37067C}" srcOrd="0" destOrd="0" parTransId="{7BB5F102-ED43-42FB-848F-3CB981E480DA}" sibTransId="{B57F06A5-16BE-41E1-91EE-EEC40F96009F}"/>
    <dgm:cxn modelId="{BADE9955-7F55-0641-81D0-F0DC94506D61}" type="presOf" srcId="{17EEB9C0-1204-4E3E-BEFF-ED4BD10B3697}" destId="{83C151A8-A705-4DCF-B670-E32CF5FC8F80}" srcOrd="0" destOrd="0" presId="urn:microsoft.com/office/officeart/2005/8/layout/hChevron3"/>
    <dgm:cxn modelId="{871B7E30-A5AA-8F4A-832C-6AB4E3206533}" type="presOf" srcId="{60E6C115-14DC-42FC-A36D-E56F06F53552}" destId="{FCC48197-ADDC-4037-B93C-299AF370AF1C}" srcOrd="0" destOrd="0" presId="urn:microsoft.com/office/officeart/2005/8/layout/hChevron3"/>
    <dgm:cxn modelId="{460730BF-0ACF-6A4D-8925-DED1E5842E05}" type="presParOf" srcId="{83C151A8-A705-4DCF-B670-E32CF5FC8F80}" destId="{4B07A3DF-2ECC-4BBD-8DA3-66258DE35942}" srcOrd="0" destOrd="0" presId="urn:microsoft.com/office/officeart/2005/8/layout/hChevron3"/>
    <dgm:cxn modelId="{2C5E2A90-5230-A34D-BF42-084FDE5403D9}" type="presParOf" srcId="{83C151A8-A705-4DCF-B670-E32CF5FC8F80}" destId="{2C9961D3-3211-4A90-9519-E7F2FD8D6DE2}" srcOrd="1" destOrd="0" presId="urn:microsoft.com/office/officeart/2005/8/layout/hChevron3"/>
    <dgm:cxn modelId="{11B1831A-7C79-F948-ACE4-BD04AC008B2B}" type="presParOf" srcId="{83C151A8-A705-4DCF-B670-E32CF5FC8F80}" destId="{F08752FA-A491-4846-ABB4-A1E79DC4BAB6}" srcOrd="2" destOrd="0" presId="urn:microsoft.com/office/officeart/2005/8/layout/hChevron3"/>
    <dgm:cxn modelId="{41E9E18D-131E-844B-B90F-498333F69D7A}" type="presParOf" srcId="{83C151A8-A705-4DCF-B670-E32CF5FC8F80}" destId="{6E4CBDFC-8E08-4515-AD35-7EE69B23AA16}" srcOrd="3" destOrd="0" presId="urn:microsoft.com/office/officeart/2005/8/layout/hChevron3"/>
    <dgm:cxn modelId="{5FD9A035-98E5-7143-9F8B-814589F5D280}"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22CDECA0-0F61-654D-9FB7-9833F42193EF}" type="presOf" srcId="{3E903938-4BEE-4DE6-97BB-9D748A37067C}" destId="{4B07A3DF-2ECC-4BBD-8DA3-66258DE35942}" srcOrd="0" destOrd="0" presId="urn:microsoft.com/office/officeart/2005/8/layout/hChevron3"/>
    <dgm:cxn modelId="{B4091C55-BA46-4777-96EC-96B11680335E}" srcId="{17EEB9C0-1204-4E3E-BEFF-ED4BD10B3697}" destId="{3E903938-4BEE-4DE6-97BB-9D748A37067C}" srcOrd="0" destOrd="0" parTransId="{7BB5F102-ED43-42FB-848F-3CB981E480DA}" sibTransId="{B57F06A5-16BE-41E1-91EE-EEC40F96009F}"/>
    <dgm:cxn modelId="{D2685E53-557A-3645-9F8A-8D226DF2403D}" type="presOf" srcId="{1A30887B-09E1-4D48-AE40-412F0DBB42E6}" destId="{F08752FA-A491-4846-ABB4-A1E79DC4BAB6}"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042B584C-5658-7B4D-A288-B3BB0B14CD52}" type="presOf" srcId="{60E6C115-14DC-42FC-A36D-E56F06F53552}" destId="{FCC48197-ADDC-4037-B93C-299AF370AF1C}" srcOrd="0" destOrd="0" presId="urn:microsoft.com/office/officeart/2005/8/layout/hChevron3"/>
    <dgm:cxn modelId="{9228DC4C-B6EA-3246-AE3F-F550AE1C734C}" type="presOf" srcId="{17EEB9C0-1204-4E3E-BEFF-ED4BD10B3697}" destId="{83C151A8-A705-4DCF-B670-E32CF5FC8F80}"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7433042B-ABB4-204B-AA8F-C2BFC2B5C05F}" type="presParOf" srcId="{83C151A8-A705-4DCF-B670-E32CF5FC8F80}" destId="{4B07A3DF-2ECC-4BBD-8DA3-66258DE35942}" srcOrd="0" destOrd="0" presId="urn:microsoft.com/office/officeart/2005/8/layout/hChevron3"/>
    <dgm:cxn modelId="{702EF42F-1E98-A14A-8E6F-7114E247129E}" type="presParOf" srcId="{83C151A8-A705-4DCF-B670-E32CF5FC8F80}" destId="{2C9961D3-3211-4A90-9519-E7F2FD8D6DE2}" srcOrd="1" destOrd="0" presId="urn:microsoft.com/office/officeart/2005/8/layout/hChevron3"/>
    <dgm:cxn modelId="{79B6A80F-6036-AB4C-95FF-F81BF1F8C492}" type="presParOf" srcId="{83C151A8-A705-4DCF-B670-E32CF5FC8F80}" destId="{F08752FA-A491-4846-ABB4-A1E79DC4BAB6}" srcOrd="2" destOrd="0" presId="urn:microsoft.com/office/officeart/2005/8/layout/hChevron3"/>
    <dgm:cxn modelId="{92052E74-6235-894C-9814-F66CB7F290AB}" type="presParOf" srcId="{83C151A8-A705-4DCF-B670-E32CF5FC8F80}" destId="{6E4CBDFC-8E08-4515-AD35-7EE69B23AA16}" srcOrd="3" destOrd="0" presId="urn:microsoft.com/office/officeart/2005/8/layout/hChevron3"/>
    <dgm:cxn modelId="{083589D6-2B69-F14F-B5D9-B49A901709BE}"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44E1A81D-113E-4CA6-BE82-473CD561CF0F}" srcId="{17EEB9C0-1204-4E3E-BEFF-ED4BD10B3697}" destId="{1A30887B-09E1-4D48-AE40-412F0DBB42E6}" srcOrd="1" destOrd="0" parTransId="{6A66098A-161F-4CD8-840F-4D9E2BAA7D6F}" sibTransId="{C7158340-5719-4663-883A-EB88B889CCF8}"/>
    <dgm:cxn modelId="{596EF1F8-B762-4692-8B26-0433BF24424C}" srcId="{17EEB9C0-1204-4E3E-BEFF-ED4BD10B3697}" destId="{60E6C115-14DC-42FC-A36D-E56F06F53552}" srcOrd="2" destOrd="0" parTransId="{B8A8FD15-E63B-4184-83B5-CE4B1AB25FA2}" sibTransId="{E385CC39-0659-4A02-ACE5-EB356D567AE9}"/>
    <dgm:cxn modelId="{5BF8BF8E-F6A0-094F-86DA-988BC86030C7}" type="presOf" srcId="{1A30887B-09E1-4D48-AE40-412F0DBB42E6}" destId="{F08752FA-A491-4846-ABB4-A1E79DC4BAB6}" srcOrd="0" destOrd="0" presId="urn:microsoft.com/office/officeart/2005/8/layout/hChevron3"/>
    <dgm:cxn modelId="{B4091C55-BA46-4777-96EC-96B11680335E}" srcId="{17EEB9C0-1204-4E3E-BEFF-ED4BD10B3697}" destId="{3E903938-4BEE-4DE6-97BB-9D748A37067C}" srcOrd="0" destOrd="0" parTransId="{7BB5F102-ED43-42FB-848F-3CB981E480DA}" sibTransId="{B57F06A5-16BE-41E1-91EE-EEC40F96009F}"/>
    <dgm:cxn modelId="{36A7FEDF-02AB-624D-90A2-C8DC2FDB5D16}" type="presOf" srcId="{60E6C115-14DC-42FC-A36D-E56F06F53552}" destId="{FCC48197-ADDC-4037-B93C-299AF370AF1C}" srcOrd="0" destOrd="0" presId="urn:microsoft.com/office/officeart/2005/8/layout/hChevron3"/>
    <dgm:cxn modelId="{2ABEDC43-CF66-3248-879E-C24C6E230DFF}" type="presOf" srcId="{17EEB9C0-1204-4E3E-BEFF-ED4BD10B3697}" destId="{83C151A8-A705-4DCF-B670-E32CF5FC8F80}" srcOrd="0" destOrd="0" presId="urn:microsoft.com/office/officeart/2005/8/layout/hChevron3"/>
    <dgm:cxn modelId="{8D8AAA71-83B1-A548-A92E-887275BBFFB5}" type="presOf" srcId="{3E903938-4BEE-4DE6-97BB-9D748A37067C}" destId="{4B07A3DF-2ECC-4BBD-8DA3-66258DE35942}" srcOrd="0" destOrd="0" presId="urn:microsoft.com/office/officeart/2005/8/layout/hChevron3"/>
    <dgm:cxn modelId="{2688C594-2136-9042-AAE1-C660B8EE5738}" type="presParOf" srcId="{83C151A8-A705-4DCF-B670-E32CF5FC8F80}" destId="{4B07A3DF-2ECC-4BBD-8DA3-66258DE35942}" srcOrd="0" destOrd="0" presId="urn:microsoft.com/office/officeart/2005/8/layout/hChevron3"/>
    <dgm:cxn modelId="{95E59B97-B293-5349-8B1C-FE4C9C908341}" type="presParOf" srcId="{83C151A8-A705-4DCF-B670-E32CF5FC8F80}" destId="{2C9961D3-3211-4A90-9519-E7F2FD8D6DE2}" srcOrd="1" destOrd="0" presId="urn:microsoft.com/office/officeart/2005/8/layout/hChevron3"/>
    <dgm:cxn modelId="{0268DCD3-EF7C-CA4A-9665-0D99404FD6E7}" type="presParOf" srcId="{83C151A8-A705-4DCF-B670-E32CF5FC8F80}" destId="{F08752FA-A491-4846-ABB4-A1E79DC4BAB6}" srcOrd="2" destOrd="0" presId="urn:microsoft.com/office/officeart/2005/8/layout/hChevron3"/>
    <dgm:cxn modelId="{1150AE21-B009-F143-8D8F-B0C10DCE4B67}" type="presParOf" srcId="{83C151A8-A705-4DCF-B670-E32CF5FC8F80}" destId="{6E4CBDFC-8E08-4515-AD35-7EE69B23AA16}" srcOrd="3" destOrd="0" presId="urn:microsoft.com/office/officeart/2005/8/layout/hChevron3"/>
    <dgm:cxn modelId="{4C9DE707-1370-E84A-A7A6-3666B43B32A7}"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139622" y="-329"/>
          <a:ext cx="4864754" cy="4864754"/>
        </a:xfrm>
        <a:prstGeom prst="circularArrow">
          <a:avLst>
            <a:gd name="adj1" fmla="val 8251"/>
            <a:gd name="adj2" fmla="val 576292"/>
            <a:gd name="adj3" fmla="val 2963054"/>
            <a:gd name="adj4" fmla="val 52260"/>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542853" y="3400463"/>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542853" y="3400463"/>
        <a:ext cx="2058292" cy="2058292"/>
      </dsp:txXfrm>
    </dsp:sp>
    <dsp:sp modelId="{C1FE4F7B-DDE8-4FE2-B64F-BC8E64A3B2F1}">
      <dsp:nvSpPr>
        <dsp:cNvPr id="0" name=""/>
        <dsp:cNvSpPr/>
      </dsp:nvSpPr>
      <dsp:spPr>
        <a:xfrm>
          <a:off x="2139622" y="-329"/>
          <a:ext cx="4864754" cy="4864754"/>
        </a:xfrm>
        <a:prstGeom prst="circularArrow">
          <a:avLst>
            <a:gd name="adj1" fmla="val 8251"/>
            <a:gd name="adj2" fmla="val 576292"/>
            <a:gd name="adj3" fmla="val 10171448"/>
            <a:gd name="adj4" fmla="val 7260654"/>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a:t>
            </a:fld>
            <a:endParaRPr lang="en-US"/>
          </a:p>
        </p:txBody>
      </p:sp>
    </p:spTree>
    <p:extLst>
      <p:ext uri="{BB962C8B-B14F-4D97-AF65-F5344CB8AC3E}">
        <p14:creationId xmlns:p14="http://schemas.microsoft.com/office/powerpoint/2010/main" val="352626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22</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32</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33</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34</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35</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38</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Highlite</a:t>
            </a:r>
            <a:r>
              <a:rPr lang="en-US" dirty="0" smtClean="0"/>
              <a:t> potential </a:t>
            </a:r>
            <a:r>
              <a:rPr lang="en-US" dirty="0" err="1" smtClean="0"/>
              <a:t>feadbacks</a:t>
            </a:r>
            <a:endParaRPr lang="en-US" dirty="0" smtClean="0"/>
          </a:p>
        </p:txBody>
      </p:sp>
      <p:sp>
        <p:nvSpPr>
          <p:cNvPr id="4" name="Slide Number Placeholder 3"/>
          <p:cNvSpPr>
            <a:spLocks noGrp="1"/>
          </p:cNvSpPr>
          <p:nvPr>
            <p:ph type="sldNum" sz="quarter" idx="10"/>
          </p:nvPr>
        </p:nvSpPr>
        <p:spPr/>
        <p:txBody>
          <a:bodyPr/>
          <a:lstStyle/>
          <a:p>
            <a:fld id="{B8046F51-2A9B-49E9-A976-05E0F5C5F53E}" type="slidenum">
              <a:rPr lang="en-US" smtClean="0"/>
              <a:t>39</a:t>
            </a:fld>
            <a:endParaRPr lang="en-US"/>
          </a:p>
        </p:txBody>
      </p:sp>
    </p:spTree>
    <p:extLst>
      <p:ext uri="{BB962C8B-B14F-4D97-AF65-F5344CB8AC3E}">
        <p14:creationId xmlns:p14="http://schemas.microsoft.com/office/powerpoint/2010/main" val="394999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10</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42</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43</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44</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very few citations</a:t>
            </a:r>
          </a:p>
          <a:p>
            <a:r>
              <a:rPr lang="en-US" dirty="0">
                <a:latin typeface="Arial" charset="0"/>
                <a:ea typeface="ＭＳ Ｐゴシック" charset="-128"/>
                <a:cs typeface="ＭＳ Ｐゴシック" charset="-128"/>
              </a:rPr>
              <a:t>many explanations for support relationships are incomplete</a:t>
            </a:r>
          </a:p>
          <a:p>
            <a:r>
              <a:rPr lang="en-US" dirty="0">
                <a:latin typeface="Arial" charset="0"/>
                <a:ea typeface="ＭＳ Ｐゴシック" charset="-128"/>
                <a:cs typeface="ＭＳ Ｐゴシック" charset="-128"/>
              </a:rPr>
              <a:t>provided opposition was not explicitly resolved (i.e., why are the supportive bits of evidence for the second</a:t>
            </a:r>
          </a:p>
          <a:p>
            <a:r>
              <a:rPr lang="en-US" dirty="0">
                <a:latin typeface="Arial" charset="0"/>
                <a:ea typeface="ＭＳ Ｐゴシック" charset="-128"/>
                <a:cs typeface="ＭＳ Ｐゴシック" charset="-128"/>
              </a:rPr>
              <a:t>hypothesis stronger than the opposing evidence?).</a:t>
            </a:r>
            <a:endParaRPr lang="en-US" dirty="0"/>
          </a:p>
        </p:txBody>
      </p:sp>
      <p:sp>
        <p:nvSpPr>
          <p:cNvPr id="4" name="Slide Number Placeholder 3"/>
          <p:cNvSpPr>
            <a:spLocks noGrp="1"/>
          </p:cNvSpPr>
          <p:nvPr>
            <p:ph type="sldNum" sz="quarter" idx="10"/>
          </p:nvPr>
        </p:nvSpPr>
        <p:spPr/>
        <p:txBody>
          <a:bodyPr/>
          <a:lstStyle/>
          <a:p>
            <a:pPr>
              <a:defRPr/>
            </a:pPr>
            <a:fld id="{6F51B813-34C8-E148-8124-FD037B17AD7C}" type="slidenum">
              <a:rPr lang="en-US" smtClean="0"/>
              <a:pPr>
                <a:defRPr/>
              </a:pPr>
              <a:t>48</a:t>
            </a:fld>
            <a:endParaRPr lang="en-US" dirty="0"/>
          </a:p>
        </p:txBody>
      </p:sp>
    </p:spTree>
    <p:extLst>
      <p:ext uri="{BB962C8B-B14F-4D97-AF65-F5344CB8AC3E}">
        <p14:creationId xmlns:p14="http://schemas.microsoft.com/office/powerpoint/2010/main" val="230328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only because</a:t>
            </a:r>
            <a:r>
              <a:rPr lang="en-US" baseline="0" dirty="0" smtClean="0"/>
              <a:t> the diagrams focused on the introductory portion of the essays.  The rest of the essay consisted of studies that students conducted and the data they collected and analyzed, which is out of scope.  First drafts because we wanted to decrease the differences between the diagrams and the essays.</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58</a:t>
            </a:fld>
            <a:endParaRPr lang="en-US" dirty="0"/>
          </a:p>
        </p:txBody>
      </p:sp>
    </p:spTree>
    <p:extLst>
      <p:ext uri="{BB962C8B-B14F-4D97-AF65-F5344CB8AC3E}">
        <p14:creationId xmlns:p14="http://schemas.microsoft.com/office/powerpoint/2010/main" val="4230210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65</a:t>
            </a:fld>
            <a:endParaRPr lang="en-US"/>
          </a:p>
        </p:txBody>
      </p:sp>
    </p:spTree>
    <p:extLst>
      <p:ext uri="{BB962C8B-B14F-4D97-AF65-F5344CB8AC3E}">
        <p14:creationId xmlns:p14="http://schemas.microsoft.com/office/powerpoint/2010/main" val="261579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only because</a:t>
            </a:r>
            <a:r>
              <a:rPr lang="en-US" baseline="0" dirty="0" smtClean="0"/>
              <a:t> the diagrams focused on the introductory portion of the essays.  The rest of the essay consisted of studies that students conducted and the data they collected and analyzed, which is out of scope.  First drafts because we wanted to decrease the differences between the diagrams and the essays.</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75</a:t>
            </a:fld>
            <a:endParaRPr lang="en-US" dirty="0"/>
          </a:p>
        </p:txBody>
      </p:sp>
    </p:spTree>
    <p:extLst>
      <p:ext uri="{BB962C8B-B14F-4D97-AF65-F5344CB8AC3E}">
        <p14:creationId xmlns:p14="http://schemas.microsoft.com/office/powerpoint/2010/main" val="591127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76</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means not satisfied</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80</a:t>
            </a:fld>
            <a:endParaRPr lang="en-US" dirty="0"/>
          </a:p>
        </p:txBody>
      </p:sp>
    </p:spTree>
    <p:extLst>
      <p:ext uri="{BB962C8B-B14F-4D97-AF65-F5344CB8AC3E}">
        <p14:creationId xmlns:p14="http://schemas.microsoft.com/office/powerpoint/2010/main" val="3230316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whole essay did not fit in the page.</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82</a:t>
            </a:fld>
            <a:endParaRPr lang="en-US" dirty="0"/>
          </a:p>
        </p:txBody>
      </p:sp>
    </p:spTree>
    <p:extLst>
      <p:ext uri="{BB962C8B-B14F-4D97-AF65-F5344CB8AC3E}">
        <p14:creationId xmlns:p14="http://schemas.microsoft.com/office/powerpoint/2010/main" val="303322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11</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86</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an iterative process to find the most predictive features for identifying thesis and conclusion statements. Starting with 42 basic computational</a:t>
            </a:r>
          </a:p>
          <a:p>
            <a:r>
              <a:rPr lang="en-US" sz="1200" kern="1200" dirty="0" smtClean="0">
                <a:solidFill>
                  <a:schemeClr val="tx1"/>
                </a:solidFill>
                <a:effectLst/>
                <a:latin typeface="+mn-lt"/>
                <a:ea typeface="+mn-ea"/>
                <a:cs typeface="+mn-cs"/>
              </a:rPr>
              <a:t>linguistic features inspired by (Burstein et al. 2003), such as positional, syntactic, and cue term features, we used several feature selection algorithms to select the most predictive features. We tried different combinations of the predictive features and also added some semantic and rhetorical structure features to improve the model’s accuracy. Since our training set was fairly small, we also tried bootstrapped sampling and finally, we picked 19 features in three categories that were most predictive.</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89</a:t>
            </a:fld>
            <a:endParaRPr lang="en-US" dirty="0"/>
          </a:p>
        </p:txBody>
      </p:sp>
    </p:spTree>
    <p:extLst>
      <p:ext uri="{BB962C8B-B14F-4D97-AF65-F5344CB8AC3E}">
        <p14:creationId xmlns:p14="http://schemas.microsoft.com/office/powerpoint/2010/main" val="3033359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90</a:t>
            </a:fld>
            <a:endParaRPr lang="en-US" dirty="0"/>
          </a:p>
        </p:txBody>
      </p:sp>
    </p:spTree>
    <p:extLst>
      <p:ext uri="{BB962C8B-B14F-4D97-AF65-F5344CB8AC3E}">
        <p14:creationId xmlns:p14="http://schemas.microsoft.com/office/powerpoint/2010/main" val="213782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13</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15</a:t>
            </a:fld>
            <a:endParaRPr lang="en-US" dirty="0"/>
          </a:p>
        </p:txBody>
      </p:sp>
    </p:spTree>
    <p:extLst>
      <p:ext uri="{BB962C8B-B14F-4D97-AF65-F5344CB8AC3E}">
        <p14:creationId xmlns:p14="http://schemas.microsoft.com/office/powerpoint/2010/main" val="397923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smtClean="0"/>
          </a:p>
        </p:txBody>
      </p:sp>
      <p:sp>
        <p:nvSpPr>
          <p:cNvPr id="4" name="Slide Number Placeholder 3"/>
          <p:cNvSpPr>
            <a:spLocks noGrp="1"/>
          </p:cNvSpPr>
          <p:nvPr>
            <p:ph type="sldNum" sz="quarter" idx="10"/>
          </p:nvPr>
        </p:nvSpPr>
        <p:spPr/>
        <p:txBody>
          <a:bodyPr/>
          <a:lstStyle/>
          <a:p>
            <a:fld id="{52A14897-5E05-2E4F-AA75-028430856449}" type="slidenum">
              <a:rPr lang="en-US" smtClean="0"/>
              <a:pPr/>
              <a:t>16</a:t>
            </a:fld>
            <a:endParaRPr lang="en-US" dirty="0"/>
          </a:p>
        </p:txBody>
      </p:sp>
    </p:spTree>
    <p:extLst>
      <p:ext uri="{BB962C8B-B14F-4D97-AF65-F5344CB8AC3E}">
        <p14:creationId xmlns:p14="http://schemas.microsoft.com/office/powerpoint/2010/main" val="71604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17</a:t>
            </a:fld>
            <a:endParaRPr lang="en-US" dirty="0"/>
          </a:p>
        </p:txBody>
      </p:sp>
    </p:spTree>
    <p:extLst>
      <p:ext uri="{BB962C8B-B14F-4D97-AF65-F5344CB8AC3E}">
        <p14:creationId xmlns:p14="http://schemas.microsoft.com/office/powerpoint/2010/main" val="55640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smtClean="0"/>
          </a:p>
        </p:txBody>
      </p:sp>
      <p:sp>
        <p:nvSpPr>
          <p:cNvPr id="4" name="Slide Number Placeholder 3"/>
          <p:cNvSpPr>
            <a:spLocks noGrp="1"/>
          </p:cNvSpPr>
          <p:nvPr>
            <p:ph type="sldNum" sz="quarter" idx="10"/>
          </p:nvPr>
        </p:nvSpPr>
        <p:spPr/>
        <p:txBody>
          <a:bodyPr/>
          <a:lstStyle/>
          <a:p>
            <a:fld id="{52A14897-5E05-2E4F-AA75-028430856449}" type="slidenum">
              <a:rPr lang="en-US" smtClean="0"/>
              <a:pPr/>
              <a:t>18</a:t>
            </a:fld>
            <a:endParaRPr lang="en-US" dirty="0"/>
          </a:p>
        </p:txBody>
      </p:sp>
    </p:spTree>
    <p:extLst>
      <p:ext uri="{BB962C8B-B14F-4D97-AF65-F5344CB8AC3E}">
        <p14:creationId xmlns:p14="http://schemas.microsoft.com/office/powerpoint/2010/main" val="424084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19</a:t>
            </a:fld>
            <a:endParaRPr lang="en-US" dirty="0"/>
          </a:p>
        </p:txBody>
      </p:sp>
    </p:spTree>
    <p:extLst>
      <p:ext uri="{BB962C8B-B14F-4D97-AF65-F5344CB8AC3E}">
        <p14:creationId xmlns:p14="http://schemas.microsoft.com/office/powerpoint/2010/main" val="236343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5.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5.jp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5.jp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5.jp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5.jp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5.jp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oleObject" Target="../embeddings/oleObject1.bin"/><Relationship Id="rId5"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32319"/>
            <a:ext cx="7772400" cy="1470025"/>
          </a:xfrm>
        </p:spPr>
        <p:txBody>
          <a:bodyPr>
            <a:normAutofit/>
          </a:bodyPr>
          <a:lstStyle/>
          <a:p>
            <a:r>
              <a:rPr lang="en-US" dirty="0" smtClean="0"/>
              <a:t>Argument Mining from Text for Teaching and Assessing Writing</a:t>
            </a:r>
            <a:endParaRPr lang="en-US" dirty="0"/>
          </a:p>
        </p:txBody>
      </p:sp>
      <p:sp>
        <p:nvSpPr>
          <p:cNvPr id="3" name="Subtitle 2"/>
          <p:cNvSpPr>
            <a:spLocks noGrp="1"/>
          </p:cNvSpPr>
          <p:nvPr>
            <p:ph type="subTitle" idx="1"/>
          </p:nvPr>
        </p:nvSpPr>
        <p:spPr>
          <a:xfrm>
            <a:off x="0" y="2019300"/>
            <a:ext cx="9143999" cy="3251201"/>
          </a:xfrm>
        </p:spPr>
        <p:txBody>
          <a:bodyPr>
            <a:normAutofit lnSpcReduction="10000"/>
          </a:bodyPr>
          <a:lstStyle/>
          <a:p>
            <a:r>
              <a:rPr lang="en-US" sz="3800" dirty="0" smtClean="0">
                <a:solidFill>
                  <a:schemeClr val="tx1"/>
                </a:solidFill>
              </a:rPr>
              <a:t>Diane Litman</a:t>
            </a:r>
          </a:p>
          <a:p>
            <a:endParaRPr lang="en-US" dirty="0" smtClean="0">
              <a:solidFill>
                <a:schemeClr val="tx1"/>
              </a:solidFill>
            </a:endParaRPr>
          </a:p>
          <a:p>
            <a:r>
              <a:rPr lang="en-US" i="1" dirty="0">
                <a:solidFill>
                  <a:schemeClr val="tx1"/>
                </a:solidFill>
              </a:rPr>
              <a:t>Professor</a:t>
            </a:r>
            <a:r>
              <a:rPr lang="en-US" dirty="0">
                <a:solidFill>
                  <a:schemeClr val="tx1"/>
                </a:solidFill>
              </a:rPr>
              <a:t>, Computer Science Department </a:t>
            </a:r>
          </a:p>
          <a:p>
            <a:r>
              <a:rPr lang="en-US" i="1" dirty="0">
                <a:solidFill>
                  <a:schemeClr val="tx1"/>
                </a:solidFill>
              </a:rPr>
              <a:t>Senior Scientist</a:t>
            </a:r>
            <a:r>
              <a:rPr lang="en-US" dirty="0">
                <a:solidFill>
                  <a:schemeClr val="tx1"/>
                </a:solidFill>
              </a:rPr>
              <a:t>, Learning Research &amp; Development Center </a:t>
            </a:r>
          </a:p>
          <a:p>
            <a:r>
              <a:rPr lang="en-US" i="1" dirty="0">
                <a:solidFill>
                  <a:schemeClr val="tx1"/>
                </a:solidFill>
              </a:rPr>
              <a:t>Co-Director</a:t>
            </a:r>
            <a:r>
              <a:rPr lang="en-US" dirty="0">
                <a:solidFill>
                  <a:schemeClr val="tx1"/>
                </a:solidFill>
              </a:rPr>
              <a:t>, Intelligent Systems Program</a:t>
            </a:r>
          </a:p>
          <a:p>
            <a:endParaRPr lang="en-US" dirty="0">
              <a:solidFill>
                <a:schemeClr val="tx1"/>
              </a:solidFill>
            </a:endParaRPr>
          </a:p>
          <a:p>
            <a:endParaRPr lang="en-US" dirty="0">
              <a:solidFill>
                <a:schemeClr val="tx1"/>
              </a:solidFill>
            </a:endParaRPr>
          </a:p>
          <a:p>
            <a:endParaRPr lang="en-US" dirty="0"/>
          </a:p>
          <a:p>
            <a:endParaRPr lang="en-US" dirty="0" smtClean="0"/>
          </a:p>
        </p:txBody>
      </p:sp>
      <p:pic>
        <p:nvPicPr>
          <p:cNvPr id="4" name="Picture 13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3">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4"/>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843630" cy="2514581"/>
          </a:xfrm>
        </p:spPr>
        <p:txBody>
          <a:bodyPr>
            <a:noAutofit/>
          </a:bodyPr>
          <a:lstStyle/>
          <a:p>
            <a:r>
              <a:rPr lang="en-US" sz="2800" dirty="0" smtClean="0"/>
              <a:t>Mining a College Essay  for </a:t>
            </a:r>
            <a:r>
              <a:rPr lang="en-US" sz="2800" i="1" dirty="0" smtClean="0"/>
              <a:t>Argument Diagram Ontology</a:t>
            </a:r>
            <a:br>
              <a:rPr lang="en-US" sz="2800" i="1" dirty="0" smtClean="0"/>
            </a:br>
            <a:r>
              <a:rPr lang="en-US" sz="2000" dirty="0" smtClean="0"/>
              <a:t>(i.e., node and arc types)</a:t>
            </a: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7368" y="0"/>
            <a:ext cx="6576234" cy="6868496"/>
          </a:xfrm>
        </p:spPr>
      </p:pic>
      <p:sp>
        <p:nvSpPr>
          <p:cNvPr id="10" name="TextBox 9"/>
          <p:cNvSpPr txBox="1"/>
          <p:nvPr/>
        </p:nvSpPr>
        <p:spPr>
          <a:xfrm>
            <a:off x="471792" y="2609634"/>
            <a:ext cx="1813317" cy="2585323"/>
          </a:xfrm>
          <a:prstGeom prst="rect">
            <a:avLst/>
          </a:prstGeom>
          <a:noFill/>
        </p:spPr>
        <p:txBody>
          <a:bodyPr wrap="none" rtlCol="0">
            <a:spAutoFit/>
          </a:bodyPr>
          <a:lstStyle/>
          <a:p>
            <a:pPr marL="285750" indent="-285750">
              <a:buFont typeface="Arial"/>
              <a:buChar char="•"/>
            </a:pPr>
            <a:r>
              <a:rPr lang="en-US" b="1" dirty="0" smtClean="0">
                <a:solidFill>
                  <a:srgbClr val="008000"/>
                </a:solidFill>
              </a:rPr>
              <a:t>Current Study </a:t>
            </a:r>
            <a:endParaRPr lang="en-US" b="1" dirty="0" smtClean="0"/>
          </a:p>
          <a:p>
            <a:pPr marL="285750" indent="-285750">
              <a:buFont typeface="Arial"/>
              <a:buChar char="•"/>
            </a:pPr>
            <a:r>
              <a:rPr lang="en-US" b="1" dirty="0" smtClean="0">
                <a:solidFill>
                  <a:schemeClr val="accent5">
                    <a:lumMod val="60000"/>
                    <a:lumOff val="40000"/>
                  </a:schemeClr>
                </a:solidFill>
              </a:rPr>
              <a:t>Claim     </a:t>
            </a:r>
            <a:r>
              <a:rPr lang="en-US" b="1" dirty="0" smtClean="0"/>
              <a:t>           </a:t>
            </a:r>
          </a:p>
          <a:p>
            <a:pPr marL="285750" indent="-285750">
              <a:buFont typeface="Arial"/>
              <a:buChar char="•"/>
            </a:pPr>
            <a:r>
              <a:rPr lang="en-US" b="1" dirty="0" smtClean="0">
                <a:solidFill>
                  <a:schemeClr val="accent6"/>
                </a:solidFill>
              </a:rPr>
              <a:t>Citation </a:t>
            </a:r>
            <a:r>
              <a:rPr lang="en-US" b="1" dirty="0" smtClean="0"/>
              <a:t>           </a:t>
            </a:r>
          </a:p>
          <a:p>
            <a:pPr marL="285750" indent="-285750">
              <a:buFont typeface="Arial"/>
              <a:buChar char="•"/>
            </a:pPr>
            <a:r>
              <a:rPr lang="en-US" b="1" dirty="0" smtClean="0">
                <a:solidFill>
                  <a:srgbClr val="0000FF"/>
                </a:solidFill>
              </a:rPr>
              <a:t>Hypothesis</a:t>
            </a:r>
            <a:r>
              <a:rPr lang="en-US" b="1" dirty="0" smtClean="0"/>
              <a:t>      </a:t>
            </a:r>
          </a:p>
          <a:p>
            <a:pPr marL="285750" indent="-285750">
              <a:buFont typeface="Arial"/>
              <a:buChar char="•"/>
            </a:pPr>
            <a:r>
              <a:rPr lang="en-US" b="1" dirty="0" smtClean="0">
                <a:solidFill>
                  <a:srgbClr val="008000"/>
                </a:solidFill>
              </a:rPr>
              <a:t>Supports          </a:t>
            </a:r>
            <a:endParaRPr lang="en-US" b="1" dirty="0" smtClean="0"/>
          </a:p>
          <a:p>
            <a:pPr marL="285750" indent="-285750">
              <a:buFont typeface="Arial"/>
              <a:buChar char="•"/>
            </a:pPr>
            <a:r>
              <a:rPr lang="en-US" b="1" dirty="0" smtClean="0">
                <a:solidFill>
                  <a:srgbClr val="C03C4F"/>
                </a:solidFill>
              </a:rPr>
              <a:t>Opposes</a:t>
            </a:r>
            <a:r>
              <a:rPr lang="en-US" b="1" dirty="0">
                <a:solidFill>
                  <a:srgbClr val="C03C4F"/>
                </a:solidFill>
              </a:rPr>
              <a:t> </a:t>
            </a:r>
            <a:r>
              <a:rPr lang="en-US" b="1" dirty="0" smtClean="0">
                <a:solidFill>
                  <a:srgbClr val="C03C4F"/>
                </a:solidFill>
              </a:rPr>
              <a:t> </a:t>
            </a:r>
            <a:r>
              <a:rPr lang="en-US" dirty="0" smtClean="0">
                <a:solidFill>
                  <a:srgbClr val="FF6600"/>
                </a:solidFill>
              </a:rPr>
              <a:t> </a:t>
            </a:r>
          </a:p>
          <a:p>
            <a:pPr marL="285750" indent="-285750">
              <a:buFont typeface="Arial"/>
              <a:buChar char="•"/>
            </a:pPr>
            <a:endParaRPr lang="en-US" dirty="0">
              <a:solidFill>
                <a:srgbClr val="FF6600"/>
              </a:solidFill>
            </a:endParaRPr>
          </a:p>
          <a:p>
            <a:pPr marL="285750" indent="-285750">
              <a:buFont typeface="Arial"/>
              <a:buChar char="•"/>
            </a:pPr>
            <a:r>
              <a:rPr lang="en-US" dirty="0" smtClean="0"/>
              <a:t>None        </a:t>
            </a:r>
          </a:p>
          <a:p>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11</a:t>
            </a:fld>
            <a:endParaRPr lang="en-US" dirty="0"/>
          </a:p>
        </p:txBody>
      </p:sp>
    </p:spTree>
    <p:extLst>
      <p:ext uri="{BB962C8B-B14F-4D97-AF65-F5344CB8AC3E}">
        <p14:creationId xmlns:p14="http://schemas.microsoft.com/office/powerpoint/2010/main" val="11552446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13</a:t>
            </a:fld>
            <a:endParaRPr lang="en-US"/>
          </a:p>
        </p:txBody>
      </p:sp>
      <p:sp>
        <p:nvSpPr>
          <p:cNvPr id="5" name="Title 4"/>
          <p:cNvSpPr>
            <a:spLocks noGrp="1"/>
          </p:cNvSpPr>
          <p:nvPr>
            <p:ph type="title"/>
          </p:nvPr>
        </p:nvSpPr>
        <p:spPr>
          <a:xfrm>
            <a:off x="0" y="274638"/>
            <a:ext cx="9144000" cy="1143000"/>
          </a:xfrm>
        </p:spPr>
        <p:txBody>
          <a:bodyPr>
            <a:noAutofit/>
          </a:bodyPr>
          <a:lstStyle/>
          <a:p>
            <a:r>
              <a:rPr lang="en-US" sz="3200" dirty="0" smtClean="0"/>
              <a:t>Mining a High School Essay for a </a:t>
            </a:r>
            <a:r>
              <a:rPr lang="en-US" sz="3200" i="1" dirty="0" smtClean="0"/>
              <a:t>Thesis Statement</a:t>
            </a:r>
            <a:endParaRPr lang="en-US" sz="3200" i="1" dirty="0"/>
          </a:p>
        </p:txBody>
      </p:sp>
      <p:sp>
        <p:nvSpPr>
          <p:cNvPr id="6" name="TextBox 5"/>
          <p:cNvSpPr txBox="1"/>
          <p:nvPr/>
        </p:nvSpPr>
        <p:spPr>
          <a:xfrm>
            <a:off x="94071" y="1417638"/>
            <a:ext cx="8866196" cy="3131627"/>
          </a:xfrm>
          <a:prstGeom prst="rect">
            <a:avLst/>
          </a:prstGeom>
          <a:noFill/>
        </p:spPr>
        <p:txBody>
          <a:bodyPr wrap="square" rtlCol="0">
            <a:spAutoFit/>
          </a:bodyPr>
          <a:lstStyle/>
          <a:p>
            <a:r>
              <a:rPr lang="en-US" sz="2000" dirty="0" smtClean="0"/>
              <a:t>							Violence in America</a:t>
            </a:r>
          </a:p>
          <a:p>
            <a:endParaRPr lang="en-US" sz="2000" dirty="0" smtClean="0"/>
          </a:p>
          <a:p>
            <a:pPr>
              <a:lnSpc>
                <a:spcPts val="1500"/>
              </a:lnSpc>
            </a:pPr>
            <a:r>
              <a:rPr lang="en-US" sz="2000" dirty="0" smtClean="0"/>
              <a:t>In </a:t>
            </a:r>
            <a:r>
              <a:rPr lang="en-US" sz="2000" dirty="0"/>
              <a:t>the spring of 2011, John F. </a:t>
            </a:r>
            <a:r>
              <a:rPr lang="en-US" sz="2000" dirty="0" err="1"/>
              <a:t>Shick</a:t>
            </a:r>
            <a:r>
              <a:rPr lang="en-US" sz="2000" dirty="0"/>
              <a:t> met a man in a New Mexico parking lot and </a:t>
            </a:r>
            <a:endParaRPr lang="en-US" sz="2000" dirty="0" smtClean="0"/>
          </a:p>
          <a:p>
            <a:pPr>
              <a:lnSpc>
                <a:spcPts val="1500"/>
              </a:lnSpc>
            </a:pPr>
            <a:r>
              <a:rPr lang="en-US" sz="2000" dirty="0" smtClean="0"/>
              <a:t>bought </a:t>
            </a:r>
            <a:r>
              <a:rPr lang="en-US" sz="2000" dirty="0"/>
              <a:t>two pistols for $810, along with extra clips, ammunition and a holster. </a:t>
            </a:r>
            <a:endParaRPr lang="en-US" sz="2000" dirty="0" smtClean="0"/>
          </a:p>
          <a:p>
            <a:pPr>
              <a:lnSpc>
                <a:spcPts val="1500"/>
              </a:lnSpc>
            </a:pPr>
            <a:r>
              <a:rPr lang="en-US" sz="2000" dirty="0" smtClean="0"/>
              <a:t>This </a:t>
            </a:r>
            <a:r>
              <a:rPr lang="en-US" sz="2000" dirty="0"/>
              <a:t>is one reason that there is so much violence in America, because people who </a:t>
            </a:r>
            <a:endParaRPr lang="en-US" sz="2000" dirty="0" smtClean="0"/>
          </a:p>
          <a:p>
            <a:pPr>
              <a:lnSpc>
                <a:spcPts val="1500"/>
              </a:lnSpc>
            </a:pPr>
            <a:r>
              <a:rPr lang="en-US" sz="2000" dirty="0" smtClean="0"/>
              <a:t>are </a:t>
            </a:r>
            <a:r>
              <a:rPr lang="en-US" sz="2000" dirty="0"/>
              <a:t>mentally ill, and people who aren’t, can just buy a gun anywhere, there are no </a:t>
            </a:r>
            <a:r>
              <a:rPr lang="en-US" sz="2000" dirty="0" smtClean="0"/>
              <a:t>laws that </a:t>
            </a:r>
            <a:r>
              <a:rPr lang="en-US" sz="2000" dirty="0"/>
              <a:t>say they cant. </a:t>
            </a:r>
            <a:r>
              <a:rPr lang="en-US" sz="2000" dirty="0">
                <a:solidFill>
                  <a:schemeClr val="accent2"/>
                </a:solidFill>
              </a:rPr>
              <a:t>The two biggest factors that contribute to America’s violent </a:t>
            </a:r>
            <a:r>
              <a:rPr lang="en-US" sz="2000" dirty="0" smtClean="0">
                <a:solidFill>
                  <a:schemeClr val="accent2"/>
                </a:solidFill>
              </a:rPr>
              <a:t>society are </a:t>
            </a:r>
            <a:r>
              <a:rPr lang="en-US" sz="2000" dirty="0">
                <a:solidFill>
                  <a:schemeClr val="accent2"/>
                </a:solidFill>
              </a:rPr>
              <a:t>relaxed gun laws and mental illness. </a:t>
            </a:r>
            <a:endParaRPr lang="en-US" sz="2000" dirty="0" smtClean="0">
              <a:solidFill>
                <a:schemeClr val="accent2"/>
              </a:solidFill>
            </a:endParaRPr>
          </a:p>
          <a:p>
            <a:pPr>
              <a:lnSpc>
                <a:spcPts val="1500"/>
              </a:lnSpc>
            </a:pPr>
            <a:endParaRPr lang="en-US" sz="2000" dirty="0" smtClean="0"/>
          </a:p>
          <a:p>
            <a:pPr>
              <a:lnSpc>
                <a:spcPts val="1500"/>
              </a:lnSpc>
            </a:pPr>
            <a:r>
              <a:rPr lang="en-US" sz="2000" dirty="0" smtClean="0"/>
              <a:t>There </a:t>
            </a:r>
            <a:r>
              <a:rPr lang="en-US" sz="2000" dirty="0"/>
              <a:t>are numerous accounts on which people with mental illness don’t receive the </a:t>
            </a:r>
            <a:endParaRPr lang="en-US" sz="2000" dirty="0" smtClean="0"/>
          </a:p>
          <a:p>
            <a:pPr>
              <a:lnSpc>
                <a:spcPts val="1500"/>
              </a:lnSpc>
            </a:pPr>
            <a:r>
              <a:rPr lang="en-US" sz="2000" dirty="0" smtClean="0"/>
              <a:t>help </a:t>
            </a:r>
            <a:r>
              <a:rPr lang="en-US" sz="2000" dirty="0"/>
              <a:t>they need and sometimes do things to things to hurt people, like the account </a:t>
            </a:r>
            <a:endParaRPr lang="en-US" sz="2000" dirty="0" smtClean="0"/>
          </a:p>
          <a:p>
            <a:pPr>
              <a:lnSpc>
                <a:spcPts val="1500"/>
              </a:lnSpc>
            </a:pPr>
            <a:r>
              <a:rPr lang="en-US" sz="2000" dirty="0" smtClean="0"/>
              <a:t>on </a:t>
            </a:r>
            <a:r>
              <a:rPr lang="en-US" sz="2000" dirty="0"/>
              <a:t>which was just mentioned John </a:t>
            </a:r>
            <a:r>
              <a:rPr lang="en-US" sz="2000" dirty="0" err="1"/>
              <a:t>Shick</a:t>
            </a:r>
            <a:r>
              <a:rPr lang="en-US" sz="2000" dirty="0"/>
              <a:t> bought two guns and shot and killed a </a:t>
            </a:r>
            <a:r>
              <a:rPr lang="en-US" sz="2000" dirty="0" smtClean="0"/>
              <a:t>person…</a:t>
            </a:r>
            <a:endParaRPr lang="en-US" sz="2000" dirty="0">
              <a:solidFill>
                <a:schemeClr val="accent2"/>
              </a:solidFill>
            </a:endParaRPr>
          </a:p>
          <a:p>
            <a:endParaRPr lang="en-US" sz="2000" dirty="0"/>
          </a:p>
        </p:txBody>
      </p:sp>
    </p:spTree>
    <p:extLst>
      <p:ext uri="{BB962C8B-B14F-4D97-AF65-F5344CB8AC3E}">
        <p14:creationId xmlns:p14="http://schemas.microsoft.com/office/powerpoint/2010/main" val="38542413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7"/>
            <a:ext cx="8875218" cy="910974"/>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2308324"/>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analysis (e.g., </a:t>
            </a:r>
            <a:r>
              <a:rPr lang="en-US" sz="2400" i="1" dirty="0" smtClean="0"/>
              <a:t>no relations, no argument schema</a:t>
            </a:r>
            <a:r>
              <a:rPr lang="en-US" sz="2400" dirty="0" smtClean="0"/>
              <a:t>)</a:t>
            </a:r>
          </a:p>
          <a:p>
            <a:pPr marL="914400" lvl="1" indent="-457200">
              <a:buFont typeface="Arial"/>
              <a:buChar char="•"/>
            </a:pPr>
            <a:r>
              <a:rPr lang="en-US" sz="2400" dirty="0" smtClean="0"/>
              <a:t>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2860342"/>
            <a:ext cx="1833739" cy="1266804"/>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8"/>
            <a:ext cx="9144000" cy="1143000"/>
          </a:xfrm>
        </p:spPr>
        <p:txBody>
          <a:bodyPr>
            <a:normAutofit fontScale="90000"/>
          </a:bodyPr>
          <a:lstStyle/>
          <a:p>
            <a:r>
              <a:rPr lang="en-US" dirty="0" smtClean="0"/>
              <a:t>Machine Learning Approach (Supervised)</a:t>
            </a:r>
            <a:endParaRPr lang="en-US" dirty="0"/>
          </a:p>
        </p:txBody>
      </p:sp>
      <p:sp>
        <p:nvSpPr>
          <p:cNvPr id="3" name="Slide Number Placeholder 2"/>
          <p:cNvSpPr>
            <a:spLocks noGrp="1"/>
          </p:cNvSpPr>
          <p:nvPr>
            <p:ph type="sldNum" sz="quarter" idx="11"/>
          </p:nvPr>
        </p:nvSpPr>
        <p:spPr>
          <a:xfrm>
            <a:off x="8129016" y="5715000"/>
            <a:ext cx="609600" cy="521208"/>
          </a:xfrm>
        </p:spPr>
        <p:txBody>
          <a:bodyPr/>
          <a:lstStyle/>
          <a:p>
            <a:fld id="{001AEB1B-619C-E741-908C-AF8E12DD8BD8}" type="slidenum">
              <a:rPr lang="en-US" smtClean="0"/>
              <a:pPr/>
              <a:t>15</a:t>
            </a:fld>
            <a:endParaRPr lang="en-US" dirty="0"/>
          </a:p>
        </p:txBody>
      </p:sp>
      <p:sp>
        <p:nvSpPr>
          <p:cNvPr id="4" name="Rectangle 3"/>
          <p:cNvSpPr/>
          <p:nvPr/>
        </p:nvSpPr>
        <p:spPr>
          <a:xfrm>
            <a:off x="304800" y="2057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20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Training Data</a:t>
            </a:r>
            <a:endParaRPr lang="en-US" sz="1400" dirty="0">
              <a:solidFill>
                <a:schemeClr val="tx1"/>
              </a:solidFill>
            </a:endParaRPr>
          </a:p>
        </p:txBody>
      </p:sp>
      <p:sp>
        <p:nvSpPr>
          <p:cNvPr id="11" name="Rectangle 10"/>
          <p:cNvSpPr/>
          <p:nvPr/>
        </p:nvSpPr>
        <p:spPr>
          <a:xfrm>
            <a:off x="2286000" y="24384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1978223"/>
            <a:ext cx="1514445" cy="307777"/>
          </a:xfrm>
          <a:prstGeom prst="rect">
            <a:avLst/>
          </a:prstGeom>
          <a:noFill/>
        </p:spPr>
        <p:txBody>
          <a:bodyPr wrap="none" rtlCol="0">
            <a:spAutoFit/>
          </a:bodyPr>
          <a:lstStyle/>
          <a:p>
            <a:r>
              <a:rPr lang="en-US" sz="1400" dirty="0" smtClean="0"/>
              <a:t>Feature Vectors</a:t>
            </a:r>
            <a:endParaRPr lang="en-US" sz="1400" dirty="0"/>
          </a:p>
        </p:txBody>
      </p:sp>
      <p:cxnSp>
        <p:nvCxnSpPr>
          <p:cNvPr id="15" name="Straight Connector 14"/>
          <p:cNvCxnSpPr/>
          <p:nvPr/>
        </p:nvCxnSpPr>
        <p:spPr>
          <a:xfrm rot="5400000">
            <a:off x="2745979" y="25149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899570" y="25146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5919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4395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30491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2015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3524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504802"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6572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8096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9620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1144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2668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4192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438400" y="26662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5400000">
            <a:off x="2898379" y="27428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3051970" y="27424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27443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25919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2015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3539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35048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3657202"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38096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39620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41144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42668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44192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45716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2590800" y="28956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5400000">
            <a:off x="3050779" y="29721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204370" y="29718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28967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443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33539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35063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36572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3809602"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9620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41144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42668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44192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45716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47240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6" name="Diamond 95"/>
          <p:cNvSpPr/>
          <p:nvPr/>
        </p:nvSpPr>
        <p:spPr>
          <a:xfrm>
            <a:off x="5928689" y="2209006"/>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5623889" y="1899046"/>
            <a:ext cx="1843711" cy="307777"/>
          </a:xfrm>
          <a:prstGeom prst="rect">
            <a:avLst/>
          </a:prstGeom>
          <a:noFill/>
        </p:spPr>
        <p:txBody>
          <a:bodyPr wrap="none" rtlCol="0">
            <a:spAutoFit/>
          </a:bodyPr>
          <a:lstStyle/>
          <a:p>
            <a:r>
              <a:rPr lang="en-US" sz="1400" dirty="0" smtClean="0"/>
              <a:t>Learning Algorithm</a:t>
            </a:r>
            <a:endParaRPr lang="en-US" sz="1400" dirty="0"/>
          </a:p>
        </p:txBody>
      </p:sp>
      <p:cxnSp>
        <p:nvCxnSpPr>
          <p:cNvPr id="114" name="Straight Arrow Connector 113"/>
          <p:cNvCxnSpPr/>
          <p:nvPr/>
        </p:nvCxnSpPr>
        <p:spPr>
          <a:xfrm>
            <a:off x="1676400" y="2743200"/>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5181600" y="2666206"/>
            <a:ext cx="6254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rot="5400000">
            <a:off x="5854077" y="3809206"/>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5928689" y="4343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5638800" y="5334000"/>
            <a:ext cx="1584313" cy="307777"/>
          </a:xfrm>
          <a:prstGeom prst="rect">
            <a:avLst/>
          </a:prstGeom>
          <a:noFill/>
        </p:spPr>
        <p:txBody>
          <a:bodyPr wrap="none" rtlCol="0">
            <a:spAutoFit/>
          </a:bodyPr>
          <a:lstStyle/>
          <a:p>
            <a:r>
              <a:rPr lang="en-US" sz="1400" dirty="0" smtClean="0"/>
              <a:t>Predictive Model</a:t>
            </a:r>
            <a:endParaRPr lang="en-US" sz="1400" dirty="0"/>
          </a:p>
        </p:txBody>
      </p:sp>
      <p:sp>
        <p:nvSpPr>
          <p:cNvPr id="126" name="Rectangle 125"/>
          <p:cNvSpPr/>
          <p:nvPr/>
        </p:nvSpPr>
        <p:spPr>
          <a:xfrm>
            <a:off x="457200" y="4419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Unlabeled Data</a:t>
            </a:r>
          </a:p>
          <a:p>
            <a:pPr algn="ctr"/>
            <a:r>
              <a:rPr lang="en-US" sz="1400" dirty="0" smtClean="0">
                <a:solidFill>
                  <a:schemeClr val="bg1"/>
                </a:solidFill>
              </a:rPr>
              <a:t>Test data</a:t>
            </a:r>
            <a:endParaRPr lang="en-US" sz="1400" dirty="0">
              <a:solidFill>
                <a:schemeClr val="bg1"/>
              </a:solidFill>
            </a:endParaRPr>
          </a:p>
        </p:txBody>
      </p:sp>
      <p:cxnSp>
        <p:nvCxnSpPr>
          <p:cNvPr id="127" name="Straight Arrow Connector 126"/>
          <p:cNvCxnSpPr/>
          <p:nvPr/>
        </p:nvCxnSpPr>
        <p:spPr>
          <a:xfrm>
            <a:off x="1676400" y="4876800"/>
            <a:ext cx="533400"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2438400" y="47998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rot="5400000">
            <a:off x="2898379" y="4876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3051970" y="48760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a:off x="27443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25919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32015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a:off x="33539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5400000">
            <a:off x="35048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5400000">
            <a:off x="3657202"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38096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39620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5400000">
            <a:off x="41144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42668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44192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45716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5105400" y="4873624"/>
            <a:ext cx="609600"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6934200" y="4873624"/>
            <a:ext cx="472111"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ounded Rectangle 147"/>
          <p:cNvSpPr/>
          <p:nvPr/>
        </p:nvSpPr>
        <p:spPr>
          <a:xfrm>
            <a:off x="7543800" y="4572000"/>
            <a:ext cx="990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7558477" y="4572000"/>
            <a:ext cx="97592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400" dirty="0" smtClean="0">
                <a:solidFill>
                  <a:srgbClr val="000000"/>
                </a:solidFill>
              </a:rPr>
              <a:t>Predicted</a:t>
            </a:r>
          </a:p>
          <a:p>
            <a:pPr algn="ctr"/>
            <a:r>
              <a:rPr lang="en-US" sz="1400" dirty="0" smtClean="0">
                <a:solidFill>
                  <a:srgbClr val="000000"/>
                </a:solidFill>
              </a:rPr>
              <a:t>Labels</a:t>
            </a:r>
            <a:endParaRPr lang="en-US" sz="1400" dirty="0">
              <a:solidFill>
                <a:srgbClr val="000000"/>
              </a:solidFill>
            </a:endParaRPr>
          </a:p>
        </p:txBody>
      </p:sp>
      <p:sp>
        <p:nvSpPr>
          <p:cNvPr id="155" name="Rectangle 154"/>
          <p:cNvSpPr/>
          <p:nvPr/>
        </p:nvSpPr>
        <p:spPr>
          <a:xfrm>
            <a:off x="152400" y="1295400"/>
            <a:ext cx="8510016"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152400" y="1295400"/>
            <a:ext cx="1371600" cy="369332"/>
          </a:xfrm>
          <a:prstGeom prst="rect">
            <a:avLst/>
          </a:prstGeom>
          <a:noFill/>
        </p:spPr>
        <p:txBody>
          <a:bodyPr wrap="square" rtlCol="0">
            <a:spAutoFit/>
          </a:bodyPr>
          <a:lstStyle/>
          <a:p>
            <a:r>
              <a:rPr lang="en-US" dirty="0" smtClean="0"/>
              <a:t>Training</a:t>
            </a:r>
            <a:endParaRPr lang="en-US" dirty="0"/>
          </a:p>
        </p:txBody>
      </p:sp>
      <p:sp>
        <p:nvSpPr>
          <p:cNvPr id="159" name="Rectangle 158"/>
          <p:cNvSpPr/>
          <p:nvPr/>
        </p:nvSpPr>
        <p:spPr>
          <a:xfrm>
            <a:off x="176784" y="3886200"/>
            <a:ext cx="8510016" cy="1771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152400" y="3886200"/>
            <a:ext cx="3128964" cy="369332"/>
          </a:xfrm>
          <a:prstGeom prst="rect">
            <a:avLst/>
          </a:prstGeom>
          <a:noFill/>
        </p:spPr>
        <p:txBody>
          <a:bodyPr wrap="square" rtlCol="0">
            <a:spAutoFit/>
          </a:bodyPr>
          <a:lstStyle/>
          <a:p>
            <a:r>
              <a:rPr lang="en-US" dirty="0" smtClean="0"/>
              <a:t>Prediction</a:t>
            </a:r>
            <a:endParaRPr lang="en-US" dirty="0"/>
          </a:p>
        </p:txBody>
      </p:sp>
      <p:sp>
        <p:nvSpPr>
          <p:cNvPr id="97" name="TextBox 96"/>
          <p:cNvSpPr txBox="1"/>
          <p:nvPr/>
        </p:nvSpPr>
        <p:spPr>
          <a:xfrm>
            <a:off x="2905155" y="4416623"/>
            <a:ext cx="1431339" cy="307777"/>
          </a:xfrm>
          <a:prstGeom prst="rect">
            <a:avLst/>
          </a:prstGeom>
          <a:noFill/>
        </p:spPr>
        <p:txBody>
          <a:bodyPr wrap="none" rtlCol="0">
            <a:spAutoFit/>
          </a:bodyPr>
          <a:lstStyle/>
          <a:p>
            <a:r>
              <a:rPr lang="en-US" sz="1400" dirty="0" smtClean="0"/>
              <a:t>Feature Vector</a:t>
            </a:r>
            <a:endParaRPr lang="en-US" sz="1400" dirty="0"/>
          </a:p>
        </p:txBody>
      </p:sp>
      <p:sp>
        <p:nvSpPr>
          <p:cNvPr id="7" name="Rectangle 6"/>
          <p:cNvSpPr/>
          <p:nvPr/>
        </p:nvSpPr>
        <p:spPr>
          <a:xfrm>
            <a:off x="0" y="6272504"/>
            <a:ext cx="9144000" cy="276999"/>
          </a:xfrm>
          <a:prstGeom prst="rect">
            <a:avLst/>
          </a:prstGeom>
        </p:spPr>
        <p:txBody>
          <a:bodyPr wrap="square">
            <a:spAutoFit/>
          </a:bodyPr>
          <a:lstStyle/>
          <a:p>
            <a:pPr algn="ctr">
              <a:defRPr/>
            </a:pPr>
            <a:r>
              <a:rPr lang="en-US" sz="1200" dirty="0" smtClean="0">
                <a:solidFill>
                  <a:schemeClr val="bg1">
                    <a:lumMod val="65000"/>
                  </a:schemeClr>
                </a:solidFill>
              </a:rPr>
              <a:t>Slide courtesy of </a:t>
            </a:r>
            <a:r>
              <a:rPr lang="en-US" sz="1200" dirty="0" err="1" smtClean="0">
                <a:solidFill>
                  <a:schemeClr val="bg1">
                    <a:lumMod val="65000"/>
                  </a:schemeClr>
                </a:solidFill>
              </a:rPr>
              <a:t>Janyce</a:t>
            </a:r>
            <a:r>
              <a:rPr lang="en-US" sz="1200" dirty="0" smtClean="0">
                <a:solidFill>
                  <a:schemeClr val="bg1">
                    <a:lumMod val="65000"/>
                  </a:schemeClr>
                </a:solidFill>
              </a:rPr>
              <a:t> </a:t>
            </a:r>
            <a:r>
              <a:rPr lang="en-US" sz="1200" dirty="0" err="1" smtClean="0">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34005671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Vectors</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16</a:t>
            </a:fld>
            <a:endParaRPr lang="en-US" dirty="0"/>
          </a:p>
        </p:txBody>
      </p:sp>
      <p:sp>
        <p:nvSpPr>
          <p:cNvPr id="4" name="Content Placeholder 2"/>
          <p:cNvSpPr txBox="1">
            <a:spLocks/>
          </p:cNvSpPr>
          <p:nvPr/>
        </p:nvSpPr>
        <p:spPr>
          <a:xfrm>
            <a:off x="457200" y="1371600"/>
            <a:ext cx="7671816" cy="5102352"/>
          </a:xfrm>
          <a:prstGeom prst="rect">
            <a:avLst/>
          </a:prstGeom>
        </p:spPr>
        <p:txBody>
          <a:bodyPr vert="horz">
            <a:normAutofit/>
          </a:bodyPr>
          <a:lstStyle/>
          <a:p>
            <a:pPr marL="274320" lvl="0" indent="-274320" defTabSz="914400">
              <a:spcBef>
                <a:spcPts val="600"/>
              </a:spcBef>
              <a:buClr>
                <a:schemeClr val="accent1"/>
              </a:buClr>
              <a:buSzPct val="70000"/>
              <a:buFont typeface="Wingdings"/>
              <a:buChar char=""/>
            </a:pPr>
            <a:r>
              <a:rPr lang="en-US" sz="2400" dirty="0" smtClean="0"/>
              <a:t>Representing Images </a:t>
            </a:r>
          </a:p>
          <a:p>
            <a:pPr marL="731520" lvl="1" indent="-274320" defTabSz="914400">
              <a:spcBef>
                <a:spcPts val="600"/>
              </a:spcBef>
              <a:buClr>
                <a:schemeClr val="accent1"/>
              </a:buClr>
              <a:buSzPct val="70000"/>
              <a:buFont typeface="Wingdings"/>
              <a:buChar char=""/>
            </a:pPr>
            <a:r>
              <a:rPr lang="en-US" sz="2400" dirty="0" smtClean="0"/>
              <a:t>The features might correspond to single pixels</a:t>
            </a:r>
          </a:p>
          <a:p>
            <a:pPr marL="731520" lvl="1" indent="-274320" defTabSz="914400">
              <a:spcBef>
                <a:spcPts val="600"/>
              </a:spcBef>
              <a:buClr>
                <a:schemeClr val="accent1"/>
              </a:buClr>
              <a:buSzPct val="70000"/>
              <a:buFont typeface="Wingdings"/>
              <a:buChar char=""/>
            </a:pPr>
            <a:r>
              <a:rPr lang="en-US" sz="2400" dirty="0" smtClean="0"/>
              <a:t>The feature value might be the intensity of the corresponding pixel </a:t>
            </a:r>
          </a:p>
          <a:p>
            <a:pPr marL="274320" lvl="0" indent="-274320" defTabSz="914400">
              <a:spcBef>
                <a:spcPts val="600"/>
              </a:spcBef>
              <a:buClr>
                <a:schemeClr val="accent1"/>
              </a:buClr>
              <a:buSzPct val="70000"/>
              <a:buFont typeface="Wingdings"/>
              <a:buChar char=""/>
            </a:pPr>
            <a:r>
              <a:rPr lang="en-US" sz="2400" dirty="0" smtClean="0"/>
              <a:t>Representing Documents</a:t>
            </a:r>
          </a:p>
          <a:p>
            <a:pPr marL="731520" lvl="1" indent="-274320" defTabSz="914400">
              <a:spcBef>
                <a:spcPts val="600"/>
              </a:spcBef>
              <a:buClr>
                <a:schemeClr val="accent1"/>
              </a:buClr>
              <a:buSzPct val="70000"/>
              <a:buFont typeface="Wingdings"/>
              <a:buChar char=""/>
            </a:pPr>
            <a:r>
              <a:rPr lang="en-US" sz="2400" dirty="0" smtClean="0"/>
              <a:t>The features might correspond to single words</a:t>
            </a:r>
          </a:p>
          <a:p>
            <a:pPr marL="731520" lvl="1" indent="-274320" defTabSz="914400">
              <a:spcBef>
                <a:spcPts val="600"/>
              </a:spcBef>
              <a:buClr>
                <a:schemeClr val="accent1"/>
              </a:buClr>
              <a:buSzPct val="70000"/>
              <a:buFont typeface="Wingdings"/>
              <a:buChar char=""/>
            </a:pPr>
            <a:r>
              <a:rPr lang="en-US" sz="2400" dirty="0" smtClean="0"/>
              <a:t>The feature value might be the frequency of the corresponding word in the document.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1" y="5987018"/>
            <a:ext cx="9144000" cy="276999"/>
          </a:xfrm>
          <a:prstGeom prst="rect">
            <a:avLst/>
          </a:prstGeom>
        </p:spPr>
        <p:txBody>
          <a:bodyPr wrap="square">
            <a:spAutoFit/>
          </a:bodyPr>
          <a:lstStyle/>
          <a:p>
            <a:pPr algn="ctr">
              <a:defRPr/>
            </a:pPr>
            <a:r>
              <a:rPr lang="en-US" sz="1200" dirty="0">
                <a:solidFill>
                  <a:schemeClr val="bg1">
                    <a:lumMod val="65000"/>
                  </a:schemeClr>
                </a:solidFill>
              </a:rPr>
              <a:t>Slide courtesy of </a:t>
            </a:r>
            <a:r>
              <a:rPr lang="en-US" sz="1200" dirty="0" err="1">
                <a:solidFill>
                  <a:schemeClr val="bg1">
                    <a:lumMod val="65000"/>
                  </a:schemeClr>
                </a:solidFill>
              </a:rPr>
              <a:t>Janyce</a:t>
            </a:r>
            <a:r>
              <a:rPr lang="en-US" sz="1200" dirty="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9809429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Vectors</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17</a:t>
            </a:fld>
            <a:endParaRPr lang="en-US" dirty="0"/>
          </a:p>
        </p:txBody>
      </p:sp>
      <p:sp>
        <p:nvSpPr>
          <p:cNvPr id="4" name="Content Placeholder 2"/>
          <p:cNvSpPr txBox="1">
            <a:spLocks/>
          </p:cNvSpPr>
          <p:nvPr/>
        </p:nvSpPr>
        <p:spPr>
          <a:xfrm>
            <a:off x="457200" y="1371600"/>
            <a:ext cx="7671816" cy="5102352"/>
          </a:xfrm>
          <a:prstGeom prst="rect">
            <a:avLst/>
          </a:prstGeom>
        </p:spPr>
        <p:txBody>
          <a:bodyPr vert="horz">
            <a:normAutofit/>
          </a:bodyPr>
          <a:lstStyle/>
          <a:p>
            <a:pPr marL="274320" lvl="0" indent="-274320" defTabSz="914400">
              <a:spcBef>
                <a:spcPts val="600"/>
              </a:spcBef>
              <a:buClr>
                <a:schemeClr val="accent1"/>
              </a:buClr>
              <a:buSzPct val="70000"/>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85800" y="1371600"/>
            <a:ext cx="3200400" cy="1200329"/>
          </a:xfrm>
          <a:prstGeom prst="rect">
            <a:avLst/>
          </a:prstGeom>
          <a:noFill/>
        </p:spPr>
        <p:txBody>
          <a:bodyPr wrap="square" rtlCol="0">
            <a:spAutoFit/>
          </a:bodyPr>
          <a:lstStyle/>
          <a:p>
            <a:r>
              <a:rPr lang="en-US" dirty="0" smtClean="0"/>
              <a:t>There are many differences between African and Asian elephants. The differences …</a:t>
            </a:r>
            <a:endParaRPr lang="en-US" dirty="0"/>
          </a:p>
        </p:txBody>
      </p:sp>
      <p:sp>
        <p:nvSpPr>
          <p:cNvPr id="35" name="Rectangle 34"/>
          <p:cNvSpPr/>
          <p:nvPr/>
        </p:nvSpPr>
        <p:spPr>
          <a:xfrm>
            <a:off x="2667000" y="4038600"/>
            <a:ext cx="5462016"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4313936" y="3182604"/>
            <a:ext cx="1342660" cy="369332"/>
          </a:xfrm>
          <a:prstGeom prst="rect">
            <a:avLst/>
          </a:prstGeom>
          <a:noFill/>
        </p:spPr>
        <p:txBody>
          <a:bodyPr wrap="none" rtlCol="0">
            <a:spAutoFit/>
          </a:bodyPr>
          <a:lstStyle/>
          <a:p>
            <a:r>
              <a:rPr lang="en-US" dirty="0" smtClean="0"/>
              <a:t>differences</a:t>
            </a:r>
            <a:endParaRPr lang="en-US" dirty="0"/>
          </a:p>
        </p:txBody>
      </p:sp>
      <p:sp>
        <p:nvSpPr>
          <p:cNvPr id="38" name="TextBox 37"/>
          <p:cNvSpPr txBox="1"/>
          <p:nvPr/>
        </p:nvSpPr>
        <p:spPr>
          <a:xfrm rot="16200000">
            <a:off x="2364055" y="3350946"/>
            <a:ext cx="975222" cy="369332"/>
          </a:xfrm>
          <a:prstGeom prst="rect">
            <a:avLst/>
          </a:prstGeom>
          <a:noFill/>
        </p:spPr>
        <p:txBody>
          <a:bodyPr wrap="none" rtlCol="0">
            <a:spAutoFit/>
          </a:bodyPr>
          <a:lstStyle/>
          <a:p>
            <a:r>
              <a:rPr lang="en-US" dirty="0" smtClean="0"/>
              <a:t>African</a:t>
            </a:r>
            <a:endParaRPr lang="en-US" dirty="0"/>
          </a:p>
        </p:txBody>
      </p:sp>
      <p:sp>
        <p:nvSpPr>
          <p:cNvPr id="39" name="TextBox 38"/>
          <p:cNvSpPr txBox="1"/>
          <p:nvPr/>
        </p:nvSpPr>
        <p:spPr>
          <a:xfrm rot="16200000">
            <a:off x="3225187" y="3453786"/>
            <a:ext cx="800294" cy="369332"/>
          </a:xfrm>
          <a:prstGeom prst="rect">
            <a:avLst/>
          </a:prstGeom>
          <a:noFill/>
        </p:spPr>
        <p:txBody>
          <a:bodyPr wrap="none" rtlCol="0">
            <a:spAutoFit/>
          </a:bodyPr>
          <a:lstStyle/>
          <a:p>
            <a:r>
              <a:rPr lang="en-US" dirty="0" smtClean="0"/>
              <a:t>Asian</a:t>
            </a:r>
            <a:endParaRPr lang="en-US" dirty="0"/>
          </a:p>
        </p:txBody>
      </p:sp>
      <p:sp>
        <p:nvSpPr>
          <p:cNvPr id="40" name="TextBox 39"/>
          <p:cNvSpPr txBox="1"/>
          <p:nvPr/>
        </p:nvSpPr>
        <p:spPr>
          <a:xfrm rot="16200000">
            <a:off x="5514362" y="3240030"/>
            <a:ext cx="1227808" cy="369332"/>
          </a:xfrm>
          <a:prstGeom prst="rect">
            <a:avLst/>
          </a:prstGeom>
          <a:noFill/>
        </p:spPr>
        <p:txBody>
          <a:bodyPr wrap="none" rtlCol="0">
            <a:spAutoFit/>
          </a:bodyPr>
          <a:lstStyle/>
          <a:p>
            <a:r>
              <a:rPr lang="en-US" dirty="0" smtClean="0"/>
              <a:t>elephants</a:t>
            </a:r>
            <a:endParaRPr lang="en-US" dirty="0"/>
          </a:p>
        </p:txBody>
      </p:sp>
      <p:sp>
        <p:nvSpPr>
          <p:cNvPr id="41" name="TextBox 40"/>
          <p:cNvSpPr txBox="1"/>
          <p:nvPr/>
        </p:nvSpPr>
        <p:spPr>
          <a:xfrm rot="16200000">
            <a:off x="4345290" y="3594957"/>
            <a:ext cx="517953" cy="369332"/>
          </a:xfrm>
          <a:prstGeom prst="rect">
            <a:avLst/>
          </a:prstGeom>
          <a:noFill/>
        </p:spPr>
        <p:txBody>
          <a:bodyPr wrap="none" rtlCol="0">
            <a:spAutoFit/>
          </a:bodyPr>
          <a:lstStyle/>
          <a:p>
            <a:r>
              <a:rPr lang="en-US" dirty="0" smtClean="0"/>
              <a:t>car</a:t>
            </a:r>
            <a:endParaRPr lang="en-US" dirty="0"/>
          </a:p>
        </p:txBody>
      </p:sp>
      <p:sp>
        <p:nvSpPr>
          <p:cNvPr id="42" name="TextBox 41"/>
          <p:cNvSpPr txBox="1"/>
          <p:nvPr/>
        </p:nvSpPr>
        <p:spPr>
          <a:xfrm rot="16200000">
            <a:off x="2623159" y="3244426"/>
            <a:ext cx="1219016" cy="369332"/>
          </a:xfrm>
          <a:prstGeom prst="rect">
            <a:avLst/>
          </a:prstGeom>
          <a:noFill/>
        </p:spPr>
        <p:txBody>
          <a:bodyPr wrap="none" rtlCol="0">
            <a:spAutoFit/>
          </a:bodyPr>
          <a:lstStyle/>
          <a:p>
            <a:r>
              <a:rPr lang="en-US" dirty="0" smtClean="0"/>
              <a:t>American</a:t>
            </a:r>
            <a:endParaRPr lang="en-US" dirty="0"/>
          </a:p>
        </p:txBody>
      </p:sp>
      <p:sp>
        <p:nvSpPr>
          <p:cNvPr id="43" name="TextBox 42"/>
          <p:cNvSpPr txBox="1"/>
          <p:nvPr/>
        </p:nvSpPr>
        <p:spPr>
          <a:xfrm rot="16200000">
            <a:off x="6860068" y="3507268"/>
            <a:ext cx="693331" cy="369332"/>
          </a:xfrm>
          <a:prstGeom prst="rect">
            <a:avLst/>
          </a:prstGeom>
          <a:noFill/>
        </p:spPr>
        <p:txBody>
          <a:bodyPr wrap="none" rtlCol="0">
            <a:spAutoFit/>
          </a:bodyPr>
          <a:lstStyle/>
          <a:p>
            <a:r>
              <a:rPr lang="en-US" dirty="0" smtClean="0"/>
              <a:t>lions</a:t>
            </a:r>
            <a:endParaRPr lang="en-US" dirty="0"/>
          </a:p>
        </p:txBody>
      </p:sp>
      <p:sp>
        <p:nvSpPr>
          <p:cNvPr id="44" name="TextBox 43"/>
          <p:cNvSpPr txBox="1"/>
          <p:nvPr/>
        </p:nvSpPr>
        <p:spPr>
          <a:xfrm>
            <a:off x="3886200" y="3669268"/>
            <a:ext cx="685800"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nvSpPr>
        <p:spPr>
          <a:xfrm>
            <a:off x="5334000" y="3669268"/>
            <a:ext cx="685800" cy="369332"/>
          </a:xfrm>
          <a:prstGeom prst="rect">
            <a:avLst/>
          </a:prstGeom>
          <a:noFill/>
        </p:spPr>
        <p:txBody>
          <a:bodyPr wrap="square" rtlCol="0">
            <a:spAutoFit/>
          </a:bodyPr>
          <a:lstStyle/>
          <a:p>
            <a:r>
              <a:rPr lang="en-US" dirty="0" smtClean="0"/>
              <a:t>…..</a:t>
            </a:r>
            <a:endParaRPr lang="en-US" dirty="0"/>
          </a:p>
        </p:txBody>
      </p:sp>
      <p:sp>
        <p:nvSpPr>
          <p:cNvPr id="46" name="TextBox 45"/>
          <p:cNvSpPr txBox="1"/>
          <p:nvPr/>
        </p:nvSpPr>
        <p:spPr>
          <a:xfrm>
            <a:off x="6477000" y="3669268"/>
            <a:ext cx="685800" cy="369332"/>
          </a:xfrm>
          <a:prstGeom prst="rect">
            <a:avLst/>
          </a:prstGeom>
          <a:noFill/>
        </p:spPr>
        <p:txBody>
          <a:bodyPr wrap="square" rtlCol="0">
            <a:spAutoFit/>
          </a:bodyPr>
          <a:lstStyle/>
          <a:p>
            <a:r>
              <a:rPr lang="en-US" dirty="0" smtClean="0"/>
              <a:t>…..</a:t>
            </a:r>
            <a:endParaRPr lang="en-US" dirty="0"/>
          </a:p>
        </p:txBody>
      </p:sp>
      <p:sp>
        <p:nvSpPr>
          <p:cNvPr id="47" name="TextBox 46"/>
          <p:cNvSpPr txBox="1"/>
          <p:nvPr/>
        </p:nvSpPr>
        <p:spPr>
          <a:xfrm>
            <a:off x="7467600" y="3669268"/>
            <a:ext cx="685800" cy="369332"/>
          </a:xfrm>
          <a:prstGeom prst="rect">
            <a:avLst/>
          </a:prstGeom>
          <a:noFill/>
        </p:spPr>
        <p:txBody>
          <a:bodyPr wrap="square" rtlCol="0">
            <a:spAutoFit/>
          </a:bodyPr>
          <a:lstStyle/>
          <a:p>
            <a:r>
              <a:rPr lang="en-US" dirty="0" smtClean="0"/>
              <a:t>…..</a:t>
            </a:r>
            <a:endParaRPr lang="en-US" dirty="0"/>
          </a:p>
        </p:txBody>
      </p:sp>
      <p:cxnSp>
        <p:nvCxnSpPr>
          <p:cNvPr id="48" name="Straight Connector 47"/>
          <p:cNvCxnSpPr/>
          <p:nvPr/>
        </p:nvCxnSpPr>
        <p:spPr>
          <a:xfrm rot="5400000">
            <a:off x="28582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32392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36202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43060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6855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50665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57538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61348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8191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72001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3886200" y="3974068"/>
            <a:ext cx="685800" cy="369332"/>
          </a:xfrm>
          <a:prstGeom prst="rect">
            <a:avLst/>
          </a:prstGeom>
          <a:noFill/>
        </p:spPr>
        <p:txBody>
          <a:bodyPr wrap="square" rtlCol="0">
            <a:spAutoFit/>
          </a:bodyPr>
          <a:lstStyle/>
          <a:p>
            <a:r>
              <a:rPr lang="en-US" dirty="0" smtClean="0"/>
              <a:t>…..</a:t>
            </a:r>
            <a:endParaRPr lang="en-US" dirty="0"/>
          </a:p>
        </p:txBody>
      </p:sp>
      <p:sp>
        <p:nvSpPr>
          <p:cNvPr id="66" name="TextBox 65"/>
          <p:cNvSpPr txBox="1"/>
          <p:nvPr/>
        </p:nvSpPr>
        <p:spPr>
          <a:xfrm>
            <a:off x="5334000" y="3974068"/>
            <a:ext cx="685800" cy="369332"/>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6477000" y="3974068"/>
            <a:ext cx="685800" cy="369332"/>
          </a:xfrm>
          <a:prstGeom prst="rect">
            <a:avLst/>
          </a:prstGeom>
          <a:noFill/>
        </p:spPr>
        <p:txBody>
          <a:bodyPr wrap="square" rtlCol="0">
            <a:spAutoFit/>
          </a:bodyPr>
          <a:lstStyle/>
          <a:p>
            <a:r>
              <a:rPr lang="en-US" dirty="0" smtClean="0"/>
              <a:t>…..</a:t>
            </a:r>
            <a:endParaRPr lang="en-US" dirty="0"/>
          </a:p>
        </p:txBody>
      </p:sp>
      <p:sp>
        <p:nvSpPr>
          <p:cNvPr id="68" name="TextBox 67"/>
          <p:cNvSpPr txBox="1"/>
          <p:nvPr/>
        </p:nvSpPr>
        <p:spPr>
          <a:xfrm>
            <a:off x="7467600" y="3974068"/>
            <a:ext cx="685800" cy="369332"/>
          </a:xfrm>
          <a:prstGeom prst="rect">
            <a:avLst/>
          </a:prstGeom>
          <a:noFill/>
        </p:spPr>
        <p:txBody>
          <a:bodyPr wrap="square" rtlCol="0">
            <a:spAutoFit/>
          </a:bodyPr>
          <a:lstStyle/>
          <a:p>
            <a:r>
              <a:rPr lang="en-US" dirty="0" smtClean="0"/>
              <a:t>…..</a:t>
            </a:r>
            <a:endParaRPr lang="en-US" dirty="0"/>
          </a:p>
        </p:txBody>
      </p:sp>
      <p:sp>
        <p:nvSpPr>
          <p:cNvPr id="69" name="TextBox 68"/>
          <p:cNvSpPr txBox="1"/>
          <p:nvPr/>
        </p:nvSpPr>
        <p:spPr>
          <a:xfrm>
            <a:off x="2723288" y="4050268"/>
            <a:ext cx="313044" cy="369332"/>
          </a:xfrm>
          <a:prstGeom prst="rect">
            <a:avLst/>
          </a:prstGeom>
          <a:noFill/>
        </p:spPr>
        <p:txBody>
          <a:bodyPr wrap="none" rtlCol="0">
            <a:spAutoFit/>
          </a:bodyPr>
          <a:lstStyle/>
          <a:p>
            <a:r>
              <a:rPr lang="en-US" dirty="0" smtClean="0"/>
              <a:t>1</a:t>
            </a:r>
            <a:endParaRPr lang="en-US" dirty="0"/>
          </a:p>
        </p:txBody>
      </p:sp>
      <p:sp>
        <p:nvSpPr>
          <p:cNvPr id="70" name="TextBox 69"/>
          <p:cNvSpPr txBox="1"/>
          <p:nvPr/>
        </p:nvSpPr>
        <p:spPr>
          <a:xfrm>
            <a:off x="3115956" y="4038600"/>
            <a:ext cx="313044" cy="369332"/>
          </a:xfrm>
          <a:prstGeom prst="rect">
            <a:avLst/>
          </a:prstGeom>
          <a:noFill/>
        </p:spPr>
        <p:txBody>
          <a:bodyPr wrap="none" rtlCol="0">
            <a:spAutoFit/>
          </a:bodyPr>
          <a:lstStyle/>
          <a:p>
            <a:r>
              <a:rPr lang="en-US" dirty="0" smtClean="0"/>
              <a:t>0</a:t>
            </a:r>
            <a:endParaRPr lang="en-US" dirty="0"/>
          </a:p>
        </p:txBody>
      </p:sp>
      <p:sp>
        <p:nvSpPr>
          <p:cNvPr id="71" name="TextBox 70"/>
          <p:cNvSpPr txBox="1"/>
          <p:nvPr/>
        </p:nvSpPr>
        <p:spPr>
          <a:xfrm>
            <a:off x="3496956" y="4038600"/>
            <a:ext cx="313044" cy="369332"/>
          </a:xfrm>
          <a:prstGeom prst="rect">
            <a:avLst/>
          </a:prstGeom>
          <a:noFill/>
        </p:spPr>
        <p:txBody>
          <a:bodyPr wrap="none" rtlCol="0">
            <a:spAutoFit/>
          </a:bodyPr>
          <a:lstStyle/>
          <a:p>
            <a:r>
              <a:rPr lang="en-US" dirty="0" smtClean="0"/>
              <a:t>1</a:t>
            </a:r>
            <a:endParaRPr lang="en-US" dirty="0"/>
          </a:p>
        </p:txBody>
      </p:sp>
      <p:sp>
        <p:nvSpPr>
          <p:cNvPr id="72" name="TextBox 71"/>
          <p:cNvSpPr txBox="1"/>
          <p:nvPr/>
        </p:nvSpPr>
        <p:spPr>
          <a:xfrm>
            <a:off x="4563756" y="4038600"/>
            <a:ext cx="313044" cy="369332"/>
          </a:xfrm>
          <a:prstGeom prst="rect">
            <a:avLst/>
          </a:prstGeom>
          <a:noFill/>
        </p:spPr>
        <p:txBody>
          <a:bodyPr wrap="none" rtlCol="0">
            <a:spAutoFit/>
          </a:bodyPr>
          <a:lstStyle/>
          <a:p>
            <a:r>
              <a:rPr lang="en-US" dirty="0" smtClean="0"/>
              <a:t>0</a:t>
            </a:r>
            <a:endParaRPr lang="en-US" dirty="0"/>
          </a:p>
        </p:txBody>
      </p:sp>
      <p:sp>
        <p:nvSpPr>
          <p:cNvPr id="37" name="TextBox 36"/>
          <p:cNvSpPr txBox="1"/>
          <p:nvPr/>
        </p:nvSpPr>
        <p:spPr>
          <a:xfrm>
            <a:off x="4876800" y="4050268"/>
            <a:ext cx="313044"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6011556" y="4038600"/>
            <a:ext cx="313044" cy="369332"/>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7078356" y="4050268"/>
            <a:ext cx="313044" cy="369332"/>
          </a:xfrm>
          <a:prstGeom prst="rect">
            <a:avLst/>
          </a:prstGeom>
          <a:noFill/>
        </p:spPr>
        <p:txBody>
          <a:bodyPr wrap="none" rtlCol="0">
            <a:spAutoFit/>
          </a:bodyPr>
          <a:lstStyle/>
          <a:p>
            <a:r>
              <a:rPr lang="en-US" dirty="0" smtClean="0"/>
              <a:t>0</a:t>
            </a:r>
            <a:endParaRPr lang="en-US" dirty="0"/>
          </a:p>
        </p:txBody>
      </p:sp>
      <p:cxnSp>
        <p:nvCxnSpPr>
          <p:cNvPr id="52" name="Straight Connector 51"/>
          <p:cNvCxnSpPr/>
          <p:nvPr/>
        </p:nvCxnSpPr>
        <p:spPr>
          <a:xfrm rot="5400000">
            <a:off x="639063" y="3381466"/>
            <a:ext cx="16190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448593" y="41910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513632" y="3276600"/>
            <a:ext cx="200096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00" dirty="0" smtClean="0">
                <a:solidFill>
                  <a:srgbClr val="000000"/>
                </a:solidFill>
              </a:rPr>
              <a:t>Feature Extraction</a:t>
            </a:r>
            <a:endParaRPr lang="en-US" sz="1600" dirty="0">
              <a:solidFill>
                <a:srgbClr val="000000"/>
              </a:solidFill>
            </a:endParaRPr>
          </a:p>
        </p:txBody>
      </p:sp>
      <p:sp>
        <p:nvSpPr>
          <p:cNvPr id="51" name="TextBox 50"/>
          <p:cNvSpPr txBox="1"/>
          <p:nvPr/>
        </p:nvSpPr>
        <p:spPr>
          <a:xfrm>
            <a:off x="2667000" y="5040868"/>
            <a:ext cx="421566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solidFill>
                  <a:srgbClr val="000000"/>
                </a:solidFill>
              </a:rPr>
              <a:t>Bag-of-Words Feature Representation</a:t>
            </a:r>
            <a:endParaRPr lang="en-US" dirty="0">
              <a:solidFill>
                <a:srgbClr val="000000"/>
              </a:solidFill>
            </a:endParaRPr>
          </a:p>
        </p:txBody>
      </p:sp>
      <p:sp>
        <p:nvSpPr>
          <p:cNvPr id="6" name="Rectangle 5"/>
          <p:cNvSpPr/>
          <p:nvPr/>
        </p:nvSpPr>
        <p:spPr>
          <a:xfrm>
            <a:off x="1" y="5987018"/>
            <a:ext cx="9144000" cy="276999"/>
          </a:xfrm>
          <a:prstGeom prst="rect">
            <a:avLst/>
          </a:prstGeom>
        </p:spPr>
        <p:txBody>
          <a:bodyPr wrap="square">
            <a:spAutoFit/>
          </a:bodyPr>
          <a:lstStyle/>
          <a:p>
            <a:pPr algn="ctr">
              <a:defRPr/>
            </a:pPr>
            <a:r>
              <a:rPr lang="en-US" sz="1200" dirty="0">
                <a:solidFill>
                  <a:schemeClr val="bg1">
                    <a:lumMod val="65000"/>
                  </a:schemeClr>
                </a:solidFill>
              </a:rPr>
              <a:t>Slide courtesy of </a:t>
            </a:r>
            <a:r>
              <a:rPr lang="en-US" sz="1200" dirty="0" err="1">
                <a:solidFill>
                  <a:schemeClr val="bg1">
                    <a:lumMod val="65000"/>
                  </a:schemeClr>
                </a:solidFill>
              </a:rPr>
              <a:t>Janyce</a:t>
            </a:r>
            <a:r>
              <a:rPr lang="en-US" sz="1200" dirty="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41678395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(Supervised)</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18</a:t>
            </a:fld>
            <a:endParaRPr lang="en-US" dirty="0"/>
          </a:p>
        </p:txBody>
      </p:sp>
      <p:sp>
        <p:nvSpPr>
          <p:cNvPr id="7" name="Content Placeholder 2"/>
          <p:cNvSpPr txBox="1">
            <a:spLocks/>
          </p:cNvSpPr>
          <p:nvPr/>
        </p:nvSpPr>
        <p:spPr>
          <a:xfrm>
            <a:off x="176383" y="1371600"/>
            <a:ext cx="8701571" cy="5102352"/>
          </a:xfrm>
          <a:prstGeom prst="rect">
            <a:avLst/>
          </a:prstGeom>
        </p:spPr>
        <p:txBody>
          <a:bodyPr vert="horz">
            <a:normAutofit/>
          </a:bodyPr>
          <a:lstStyle/>
          <a:p>
            <a:pPr marL="274320" lvl="0" indent="-274320" defTabSz="914400">
              <a:spcBef>
                <a:spcPts val="600"/>
              </a:spcBef>
              <a:buClr>
                <a:schemeClr val="accent1"/>
              </a:buClr>
              <a:buSzPct val="70000"/>
              <a:buFont typeface="Wingdings"/>
              <a:buChar char=""/>
            </a:pPr>
            <a:r>
              <a:rPr lang="en-US" sz="2400" dirty="0" smtClean="0"/>
              <a:t>Supervised learning has the best performance for challenging Natural Language Processing (NLP) problems</a:t>
            </a:r>
          </a:p>
          <a:p>
            <a:pPr marL="731520" lvl="1" indent="-274320" defTabSz="914400">
              <a:spcBef>
                <a:spcPts val="600"/>
              </a:spcBef>
              <a:buClr>
                <a:schemeClr val="accent1"/>
              </a:buClr>
              <a:buSzPct val="70000"/>
              <a:buFont typeface="Courier New"/>
              <a:buChar char="o"/>
            </a:pPr>
            <a:r>
              <a:rPr lang="en-US" sz="2400" dirty="0" smtClean="0">
                <a:solidFill>
                  <a:srgbClr val="0000FF"/>
                </a:solidFill>
              </a:rPr>
              <a:t>Usually the more training data we have, the better the performance</a:t>
            </a:r>
          </a:p>
          <a:p>
            <a:pPr marL="274320" indent="-274320" defTabSz="914400">
              <a:spcBef>
                <a:spcPts val="600"/>
              </a:spcBef>
              <a:buClr>
                <a:schemeClr val="accent1"/>
              </a:buClr>
              <a:buSzPct val="70000"/>
              <a:buFont typeface="Wingdings"/>
              <a:buChar char=""/>
            </a:pPr>
            <a:r>
              <a:rPr lang="en-US" sz="2400" dirty="0" smtClean="0"/>
              <a:t>Disadvantages</a:t>
            </a:r>
          </a:p>
          <a:p>
            <a:pPr marL="731520" lvl="1" indent="-274320" defTabSz="914400">
              <a:spcBef>
                <a:spcPts val="600"/>
              </a:spcBef>
              <a:buClr>
                <a:schemeClr val="accent1"/>
              </a:buClr>
              <a:buSzPct val="70000"/>
              <a:buFont typeface="Courier New"/>
              <a:buChar char="o"/>
            </a:pPr>
            <a:r>
              <a:rPr lang="en-US" sz="2400" dirty="0" smtClean="0">
                <a:solidFill>
                  <a:srgbClr val="0000FF"/>
                </a:solidFill>
              </a:rPr>
              <a:t>Creating training data is expensive and time-consuming </a:t>
            </a:r>
          </a:p>
          <a:p>
            <a:pPr marL="731520" lvl="1" indent="-274320" defTabSz="914400">
              <a:spcBef>
                <a:spcPts val="600"/>
              </a:spcBef>
              <a:buClr>
                <a:schemeClr val="accent1"/>
              </a:buClr>
              <a:buSzPct val="70000"/>
              <a:buFont typeface="Courier New"/>
              <a:buChar char="o"/>
            </a:pPr>
            <a:r>
              <a:rPr lang="en-US" sz="2400" dirty="0" smtClean="0">
                <a:solidFill>
                  <a:srgbClr val="D7031A"/>
                </a:solidFill>
              </a:rPr>
              <a:t>Domain dependence</a:t>
            </a:r>
          </a:p>
          <a:p>
            <a:pPr marL="731520" lvl="1" indent="-274320" defTabSz="914400">
              <a:spcBef>
                <a:spcPts val="600"/>
              </a:spcBef>
              <a:buClr>
                <a:schemeClr val="accent1"/>
              </a:buClr>
              <a:buSzPct val="70000"/>
              <a:buFont typeface="Wingdings"/>
              <a:buChar char=""/>
            </a:pPr>
            <a:endParaRPr lang="en-US" sz="2400" dirty="0" smtClean="0"/>
          </a:p>
          <a:p>
            <a:pPr marL="731520" lvl="1" indent="-274320" defTabSz="914400">
              <a:spcBef>
                <a:spcPts val="600"/>
              </a:spcBef>
              <a:buClr>
                <a:schemeClr val="accent1"/>
              </a:buClr>
              <a:buSzPct val="70000"/>
              <a:buFont typeface="Wingdings"/>
              <a:buChar char=""/>
            </a:pPr>
            <a:endParaRPr lang="en-US" sz="2400" dirty="0" smtClean="0"/>
          </a:p>
        </p:txBody>
      </p:sp>
      <p:sp>
        <p:nvSpPr>
          <p:cNvPr id="4" name="Rectangle 3"/>
          <p:cNvSpPr/>
          <p:nvPr/>
        </p:nvSpPr>
        <p:spPr>
          <a:xfrm>
            <a:off x="0" y="5987018"/>
            <a:ext cx="9144000" cy="276999"/>
          </a:xfrm>
          <a:prstGeom prst="rect">
            <a:avLst/>
          </a:prstGeom>
        </p:spPr>
        <p:txBody>
          <a:bodyPr wrap="square">
            <a:spAutoFit/>
          </a:bodyPr>
          <a:lstStyle/>
          <a:p>
            <a:pPr algn="ctr">
              <a:defRPr/>
            </a:pPr>
            <a:r>
              <a:rPr lang="en-US" sz="1200" dirty="0">
                <a:solidFill>
                  <a:schemeClr val="bg1">
                    <a:lumMod val="65000"/>
                  </a:schemeClr>
                </a:solidFill>
              </a:rPr>
              <a:t>Slide courtesy of </a:t>
            </a:r>
            <a:r>
              <a:rPr lang="en-US" sz="1200" dirty="0" err="1">
                <a:solidFill>
                  <a:schemeClr val="bg1">
                    <a:lumMod val="65000"/>
                  </a:schemeClr>
                </a:solidFill>
              </a:rPr>
              <a:t>Janyce</a:t>
            </a:r>
            <a:r>
              <a:rPr lang="en-US" sz="1200" dirty="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42379471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Dependence</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19</a:t>
            </a:fld>
            <a:endParaRPr lang="en-US" dirty="0"/>
          </a:p>
        </p:txBody>
      </p:sp>
      <p:sp>
        <p:nvSpPr>
          <p:cNvPr id="4" name="Content Placeholder 2"/>
          <p:cNvSpPr txBox="1">
            <a:spLocks/>
          </p:cNvSpPr>
          <p:nvPr/>
        </p:nvSpPr>
        <p:spPr>
          <a:xfrm>
            <a:off x="457200" y="1371600"/>
            <a:ext cx="7671816" cy="5102352"/>
          </a:xfrm>
          <a:prstGeom prst="rect">
            <a:avLst/>
          </a:prstGeom>
        </p:spPr>
        <p:txBody>
          <a:bodyPr vert="horz">
            <a:normAutofit/>
          </a:bodyPr>
          <a:lstStyle/>
          <a:p>
            <a:pPr marL="274320" indent="-274320" defTabSz="914400">
              <a:spcBef>
                <a:spcPts val="600"/>
              </a:spcBef>
              <a:buClr>
                <a:schemeClr val="accent1"/>
              </a:buClr>
              <a:buSzPct val="70000"/>
              <a:buFont typeface="Wingdings"/>
              <a:buChar char=""/>
            </a:pPr>
            <a:r>
              <a:rPr lang="en-US" sz="2400" dirty="0" smtClean="0"/>
              <a:t>The performance of supervised learning suffers when the training and test data come from different domains. </a:t>
            </a:r>
          </a:p>
          <a:p>
            <a:pPr marL="731520" lvl="1" indent="-274320" defTabSz="914400">
              <a:spcBef>
                <a:spcPts val="600"/>
              </a:spcBef>
              <a:buClr>
                <a:schemeClr val="accent1"/>
              </a:buClr>
              <a:buSzPct val="70000"/>
              <a:buFont typeface="Courier New"/>
              <a:buChar char="o"/>
            </a:pPr>
            <a:r>
              <a:rPr lang="en-US" sz="2400" dirty="0" smtClean="0">
                <a:solidFill>
                  <a:srgbClr val="FF0000"/>
                </a:solidFill>
              </a:rPr>
              <a:t>Differences in vocabulary and writing style </a:t>
            </a:r>
          </a:p>
          <a:p>
            <a:pPr marL="274320" indent="-274320" defTabSz="914400">
              <a:spcBef>
                <a:spcPts val="600"/>
              </a:spcBef>
              <a:buClr>
                <a:schemeClr val="accent1"/>
              </a:buClr>
              <a:buSzPct val="70000"/>
              <a:buFont typeface="Wingdings"/>
              <a:buChar char=""/>
            </a:pPr>
            <a:r>
              <a:rPr lang="en-US" sz="2400" dirty="0" smtClean="0"/>
              <a:t>For educational tasks, we are confronted with many potential differences … </a:t>
            </a:r>
            <a:r>
              <a:rPr lang="en-US" sz="2400" dirty="0" smtClean="0">
                <a:solidFill>
                  <a:srgbClr val="FF0000"/>
                </a:solidFill>
              </a:rPr>
              <a:t>you can write about anything, writers range from kids to adults!</a:t>
            </a:r>
          </a:p>
          <a:p>
            <a:pPr marL="274320" indent="-274320" defTabSz="914400">
              <a:spcBef>
                <a:spcPts val="600"/>
              </a:spcBef>
              <a:buClr>
                <a:schemeClr val="accent1"/>
              </a:buClr>
              <a:buSzPct val="70000"/>
              <a:buFont typeface="Wingdings"/>
              <a:buChar char=""/>
            </a:pPr>
            <a:r>
              <a:rPr lang="en-US" sz="2400" dirty="0" smtClean="0"/>
              <a:t>A major issue in educational applications</a:t>
            </a:r>
          </a:p>
        </p:txBody>
      </p:sp>
      <p:sp>
        <p:nvSpPr>
          <p:cNvPr id="5" name="Rectangle 4"/>
          <p:cNvSpPr/>
          <p:nvPr/>
        </p:nvSpPr>
        <p:spPr>
          <a:xfrm>
            <a:off x="0" y="5863141"/>
            <a:ext cx="9144000" cy="276999"/>
          </a:xfrm>
          <a:prstGeom prst="rect">
            <a:avLst/>
          </a:prstGeom>
        </p:spPr>
        <p:txBody>
          <a:bodyPr wrap="square">
            <a:spAutoFit/>
          </a:bodyPr>
          <a:lstStyle/>
          <a:p>
            <a:pPr algn="ctr">
              <a:defRPr/>
            </a:pPr>
            <a:r>
              <a:rPr lang="en-US" sz="1200" dirty="0">
                <a:solidFill>
                  <a:schemeClr val="bg1">
                    <a:lumMod val="65000"/>
                  </a:schemeClr>
                </a:solidFill>
              </a:rPr>
              <a:t>Slide </a:t>
            </a:r>
            <a:r>
              <a:rPr lang="en-US" sz="1200" dirty="0" smtClean="0">
                <a:solidFill>
                  <a:schemeClr val="bg1">
                    <a:lumMod val="65000"/>
                  </a:schemeClr>
                </a:solidFill>
              </a:rPr>
              <a:t>modified from </a:t>
            </a:r>
            <a:r>
              <a:rPr lang="en-US" sz="1200" dirty="0" err="1" smtClean="0">
                <a:solidFill>
                  <a:schemeClr val="bg1">
                    <a:lumMod val="65000"/>
                  </a:schemeClr>
                </a:solidFill>
              </a:rPr>
              <a:t>Janyce</a:t>
            </a:r>
            <a:r>
              <a:rPr lang="en-US" sz="1200" dirty="0" smtClean="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3369851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a:t>(reading, writing, </a:t>
            </a:r>
          </a:p>
          <a:p>
            <a:pPr algn="ctr"/>
            <a:r>
              <a:rPr lang="en-US" i="0" dirty="0"/>
              <a:t>speaking)</a:t>
            </a:r>
          </a:p>
          <a:p>
            <a:pPr algn="ctr"/>
            <a:endParaRPr lang="en-US" i="0" dirty="0"/>
          </a:p>
        </p:txBody>
      </p:sp>
      <p:sp>
        <p:nvSpPr>
          <p:cNvPr id="4108" name="Text Box 12"/>
          <p:cNvSpPr txBox="1">
            <a:spLocks noChangeArrowheads="1"/>
          </p:cNvSpPr>
          <p:nvPr/>
        </p:nvSpPr>
        <p:spPr bwMode="auto">
          <a:xfrm>
            <a:off x="-29519" y="4045802"/>
            <a:ext cx="247256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Automatic</a:t>
            </a:r>
            <a:endParaRPr lang="en-US" b="1" dirty="0">
              <a:solidFill>
                <a:srgbClr val="FF0000"/>
              </a:solidFill>
            </a:endParaRPr>
          </a:p>
          <a:p>
            <a:pPr algn="ctr"/>
            <a:r>
              <a:rPr lang="en-US" b="1" dirty="0" smtClean="0">
                <a:solidFill>
                  <a:srgbClr val="FF0000"/>
                </a:solidFill>
              </a:rPr>
              <a:t>Grading</a:t>
            </a:r>
          </a:p>
          <a:p>
            <a:pPr algn="ctr"/>
            <a:r>
              <a:rPr lang="en-US" sz="2000" b="1" dirty="0" smtClean="0">
                <a:solidFill>
                  <a:schemeClr val="tx1"/>
                </a:solidFill>
              </a:rPr>
              <a:t>(Zahra </a:t>
            </a:r>
            <a:r>
              <a:rPr lang="en-US" sz="2000" b="1" dirty="0" err="1" smtClean="0">
                <a:solidFill>
                  <a:schemeClr val="tx1"/>
                </a:solidFill>
              </a:rPr>
              <a:t>Rahimi</a:t>
            </a:r>
            <a:r>
              <a:rPr lang="en-US" sz="2000" b="1" dirty="0" smtClean="0">
                <a:solidFill>
                  <a:schemeClr val="tx1"/>
                </a:solidFill>
              </a:rPr>
              <a:t>, ISP)</a:t>
            </a:r>
            <a:endParaRPr lang="en-US" sz="2000" b="1" dirty="0">
              <a:solidFill>
                <a:schemeClr val="tx1"/>
              </a:solidFill>
            </a:endParaRP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0" y="5492352"/>
            <a:ext cx="2551952" cy="1077218"/>
          </a:xfrm>
          <a:prstGeom prst="rect">
            <a:avLst/>
          </a:prstGeom>
        </p:spPr>
        <p:txBody>
          <a:bodyPr wrap="square">
            <a:spAutoFit/>
          </a:bodyPr>
          <a:lstStyle/>
          <a:p>
            <a:pPr algn="ctr"/>
            <a:r>
              <a:rPr lang="en-US" sz="2400" b="1" i="1" dirty="0" smtClean="0">
                <a:solidFill>
                  <a:srgbClr val="FF0000"/>
                </a:solidFill>
                <a:latin typeface="Times New Roman"/>
                <a:cs typeface="Times New Roman"/>
              </a:rPr>
              <a:t>Argument Mining</a:t>
            </a:r>
            <a:endParaRPr lang="en-US" sz="2000" b="1" dirty="0">
              <a:solidFill>
                <a:srgbClr val="FF0000"/>
              </a:solidFill>
              <a:latin typeface="Times New Roman"/>
              <a:cs typeface="Times New Roman"/>
            </a:endParaRPr>
          </a:p>
          <a:p>
            <a:pPr algn="ctr"/>
            <a:r>
              <a:rPr lang="en-US" sz="2000" b="1" i="1" dirty="0" smtClean="0">
                <a:latin typeface="Times New Roman"/>
                <a:cs typeface="Times New Roman"/>
              </a:rPr>
              <a:t>(</a:t>
            </a:r>
            <a:r>
              <a:rPr lang="en-US" sz="2000" b="1" i="1" dirty="0" err="1" smtClean="0">
                <a:latin typeface="Times New Roman"/>
                <a:cs typeface="Times New Roman"/>
              </a:rPr>
              <a:t>Huy</a:t>
            </a:r>
            <a:r>
              <a:rPr lang="en-US" sz="2000" b="1" i="1" dirty="0" smtClean="0">
                <a:latin typeface="Times New Roman"/>
                <a:cs typeface="Times New Roman"/>
              </a:rPr>
              <a:t> Nguyen, CS; Fan Zhang,  CS)</a:t>
            </a:r>
            <a:endParaRPr lang="en-US" sz="2000" b="1" i="1" dirty="0">
              <a:latin typeface="Times New Roman"/>
              <a:cs typeface="Times New Roman"/>
            </a:endParaRPr>
          </a:p>
        </p:txBody>
      </p:sp>
    </p:spTree>
    <p:extLst>
      <p:ext uri="{BB962C8B-B14F-4D97-AF65-F5344CB8AC3E}">
        <p14:creationId xmlns:p14="http://schemas.microsoft.com/office/powerpoint/2010/main" val="1310883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on Educational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Challenges for Natural Language Processing (beyond Machine Learning 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b="1" i="1" dirty="0"/>
              <a:t>Automated Writing Assessment</a:t>
            </a:r>
          </a:p>
          <a:p>
            <a:pPr lvl="1"/>
            <a:r>
              <a:rPr lang="en-US"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16047845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a:t>Rubric for the Evidence dimension of RTA</a:t>
            </a:r>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evidence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evidence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evidence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evidence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val="11456227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921238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a:t>
            </a:r>
            <a:r>
              <a:rPr lang="en-US" sz="2800" b="1" dirty="0"/>
              <a:t>Litman</a:t>
            </a:r>
            <a:r>
              <a:rPr lang="en-US" sz="2800" dirty="0"/>
              <a:t>, </a:t>
            </a:r>
            <a:r>
              <a:rPr lang="en-US" sz="2800" dirty="0" err="1"/>
              <a:t>Correnti</a:t>
            </a:r>
            <a:r>
              <a:rPr lang="en-US" sz="2800" dirty="0"/>
              <a:t>, Matsumura, Wang &amp; </a:t>
            </a:r>
            <a:r>
              <a:rPr lang="en-US" sz="2800" dirty="0" err="1"/>
              <a:t>Kisa</a:t>
            </a:r>
            <a:r>
              <a:rPr lang="en-US" sz="2800" dirty="0"/>
              <a:t>, 2014</a:t>
            </a:r>
            <a:r>
              <a:rPr lang="en-US" sz="2800" dirty="0" smtClean="0"/>
              <a:t>]</a:t>
            </a:r>
            <a:endParaRPr lang="en-US" sz="2800" dirty="0"/>
          </a:p>
        </p:txBody>
      </p:sp>
      <p:sp>
        <p:nvSpPr>
          <p:cNvPr id="3" name="Content Placeholder 2"/>
          <p:cNvSpPr>
            <a:spLocks noGrp="1"/>
          </p:cNvSpPr>
          <p:nvPr>
            <p:ph idx="1"/>
          </p:nvPr>
        </p:nvSpPr>
        <p:spPr>
          <a:xfrm>
            <a:off x="0" y="2010718"/>
            <a:ext cx="9144000" cy="4847282"/>
          </a:xfrm>
        </p:spPr>
        <p:txBody>
          <a:bodyPr>
            <a:normAutofit fontScale="85000" lnSpcReduction="20000"/>
          </a:bodyPr>
          <a:lstStyle/>
          <a:p>
            <a:r>
              <a:rPr lang="en-US" sz="3500" dirty="0" smtClean="0"/>
              <a:t>Long-term goals</a:t>
            </a:r>
          </a:p>
          <a:p>
            <a:pPr lvl="1"/>
            <a:r>
              <a:rPr lang="en-US" sz="3000" dirty="0" smtClean="0"/>
              <a:t>informative feedback for students and teachers</a:t>
            </a:r>
          </a:p>
          <a:p>
            <a:pPr lvl="1"/>
            <a:r>
              <a:rPr lang="en-US" sz="3000" dirty="0"/>
              <a:t>l</a:t>
            </a:r>
            <a:r>
              <a:rPr lang="en-US" sz="3000" dirty="0" smtClean="0"/>
              <a:t>arge-scale research on the impact of instruction and policies</a:t>
            </a:r>
          </a:p>
          <a:p>
            <a:pPr lvl="1"/>
            <a:endParaRPr lang="en-US" dirty="0" smtClean="0"/>
          </a:p>
          <a:p>
            <a:r>
              <a:rPr lang="en-US" sz="3500" dirty="0" smtClean="0"/>
              <a:t>Current work	</a:t>
            </a:r>
          </a:p>
          <a:p>
            <a:pPr lvl="1"/>
            <a:r>
              <a:rPr lang="en-US" sz="3000" dirty="0" smtClean="0"/>
              <a:t>writing assessment via </a:t>
            </a:r>
            <a:r>
              <a:rPr lang="en-US" sz="3000" dirty="0" smtClean="0">
                <a:solidFill>
                  <a:srgbClr val="0000FF"/>
                </a:solidFill>
              </a:rPr>
              <a:t>meaningful features </a:t>
            </a:r>
            <a:r>
              <a:rPr lang="en-US" sz="3000" dirty="0" smtClean="0"/>
              <a:t>that operationalize the </a:t>
            </a:r>
            <a:r>
              <a:rPr lang="en-US" sz="3000" b="1" i="1" dirty="0" smtClean="0"/>
              <a:t>Evidence</a:t>
            </a:r>
            <a:r>
              <a:rPr lang="en-US" sz="3000" b="1" dirty="0" smtClean="0"/>
              <a:t> </a:t>
            </a:r>
            <a:r>
              <a:rPr lang="en-US" sz="3000" dirty="0" smtClean="0"/>
              <a:t>rubric of RTA</a:t>
            </a:r>
          </a:p>
          <a:p>
            <a:pPr lvl="1"/>
            <a:endParaRPr lang="en-US" sz="3000" dirty="0" smtClean="0"/>
          </a:p>
          <a:p>
            <a:r>
              <a:rPr lang="en-US" sz="3500" dirty="0" smtClean="0">
                <a:solidFill>
                  <a:srgbClr val="0000FF"/>
                </a:solidFill>
              </a:rPr>
              <a:t>Argument mining subtasks</a:t>
            </a:r>
          </a:p>
          <a:p>
            <a:pPr lvl="1"/>
            <a:r>
              <a:rPr lang="en-US" sz="3000" b="1" dirty="0">
                <a:solidFill>
                  <a:srgbClr val="0000FF"/>
                </a:solidFill>
              </a:rPr>
              <a:t>s</a:t>
            </a:r>
            <a:r>
              <a:rPr lang="en-US" sz="3000" b="1" dirty="0" smtClean="0">
                <a:solidFill>
                  <a:srgbClr val="0000FF"/>
                </a:solidFill>
              </a:rPr>
              <a:t>egmentation</a:t>
            </a:r>
            <a:r>
              <a:rPr lang="en-US" sz="3000" dirty="0" smtClean="0">
                <a:solidFill>
                  <a:srgbClr val="0000FF"/>
                </a:solidFill>
              </a:rPr>
              <a:t>: spans of text</a:t>
            </a:r>
          </a:p>
          <a:p>
            <a:pPr lvl="1"/>
            <a:r>
              <a:rPr lang="en-US" sz="3000" b="1" dirty="0" smtClean="0">
                <a:solidFill>
                  <a:srgbClr val="0000FF"/>
                </a:solidFill>
              </a:rPr>
              <a:t>segment classification</a:t>
            </a:r>
            <a:r>
              <a:rPr lang="en-US" sz="3000" dirty="0" smtClean="0">
                <a:solidFill>
                  <a:srgbClr val="0000FF"/>
                </a:solidFill>
              </a:rPr>
              <a:t>: evidence from text (or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27</a:t>
            </a:fld>
            <a:endParaRPr lang="en-US" dirty="0"/>
          </a:p>
        </p:txBody>
      </p:sp>
    </p:spTree>
    <p:extLst>
      <p:ext uri="{BB962C8B-B14F-4D97-AF65-F5344CB8AC3E}">
        <p14:creationId xmlns:p14="http://schemas.microsoft.com/office/powerpoint/2010/main" val="949285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423820159"/>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Experts derive a decision tree from the rubric</a:t>
              </a:r>
              <a:endParaRPr lang="en-US" sz="2400" b="1"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supervised machine learning using the extracted features</a:t>
              </a:r>
              <a:endParaRPr lang="en-US" sz="2400" kern="1200" dirty="0"/>
            </a:p>
          </p:txBody>
        </p:sp>
      </p:grpSp>
    </p:spTree>
    <p:extLst>
      <p:ext uri="{BB962C8B-B14F-4D97-AF65-F5344CB8AC3E}">
        <p14:creationId xmlns:p14="http://schemas.microsoft.com/office/powerpoint/2010/main" val="28774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Essays for Evidence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29</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06" y="1600200"/>
            <a:ext cx="8092387" cy="4525963"/>
          </a:xfrm>
          <a:prstGeom prst="rect">
            <a:avLst/>
          </a:prstGeom>
          <a:noFill/>
          <a:ln>
            <a:no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2743200" y="1818526"/>
            <a:ext cx="2640458" cy="25685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4325420" y="3565132"/>
            <a:ext cx="2558265"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1077672" y="4436623"/>
            <a:ext cx="2757481"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4255879" y="3096095"/>
            <a:ext cx="2558265"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675026" y="4985179"/>
            <a:ext cx="2364537" cy="58093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8438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3418429" y="3759756"/>
            <a:ext cx="26825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p>
          <a:p>
            <a:pPr algn="ctr"/>
            <a:r>
              <a:rPr lang="en-US" sz="2000" b="1" dirty="0" smtClean="0">
                <a:solidFill>
                  <a:schemeClr val="tx1"/>
                </a:solidFill>
              </a:rPr>
              <a:t>(Mike </a:t>
            </a:r>
            <a:r>
              <a:rPr lang="en-US" sz="2000" b="1" dirty="0" err="1" smtClean="0">
                <a:solidFill>
                  <a:schemeClr val="tx1"/>
                </a:solidFill>
              </a:rPr>
              <a:t>Lipschultz</a:t>
            </a:r>
            <a:r>
              <a:rPr lang="en-US" sz="2000" b="1" dirty="0" smtClean="0">
                <a:solidFill>
                  <a:schemeClr val="tx1"/>
                </a:solidFill>
              </a:rPr>
              <a:t>, 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34957771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Experts derive a decision tree from the rubric</a:t>
              </a:r>
              <a:endParaRPr lang="en-US" sz="2400"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Define features based on the tree and extract them from the essays</a:t>
              </a:r>
              <a:endParaRPr lang="en-US" sz="2400" b="1"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supervised machine learning using the extracted features</a:t>
              </a:r>
              <a:endParaRPr lang="en-US" sz="2400" kern="1200" dirty="0"/>
            </a:p>
          </p:txBody>
        </p:sp>
      </p:grpSp>
    </p:spTree>
    <p:extLst>
      <p:ext uri="{BB962C8B-B14F-4D97-AF65-F5344CB8AC3E}">
        <p14:creationId xmlns:p14="http://schemas.microsoft.com/office/powerpoint/2010/main" val="284706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Vectors</a:t>
            </a:r>
            <a:endParaRPr lang="en-US" dirty="0"/>
          </a:p>
        </p:txBody>
      </p:sp>
      <p:sp>
        <p:nvSpPr>
          <p:cNvPr id="3" name="Content Placeholder 2"/>
          <p:cNvSpPr>
            <a:spLocks noGrp="1"/>
          </p:cNvSpPr>
          <p:nvPr>
            <p:ph idx="1"/>
          </p:nvPr>
        </p:nvSpPr>
        <p:spPr>
          <a:xfrm>
            <a:off x="176383" y="1600200"/>
            <a:ext cx="8842679" cy="4525963"/>
          </a:xfrm>
        </p:spPr>
        <p:txBody>
          <a:bodyPr/>
          <a:lstStyle/>
          <a:p>
            <a:pPr lvl="0" defTabSz="914400">
              <a:spcBef>
                <a:spcPts val="600"/>
              </a:spcBef>
              <a:buClr>
                <a:schemeClr val="accent1"/>
              </a:buClr>
              <a:buSzPct val="70000"/>
              <a:defRPr/>
            </a:pPr>
            <a:r>
              <a:rPr lang="en-US" dirty="0"/>
              <a:t>A feature vector is the representation of the raw data that is input to the learning algorithm</a:t>
            </a:r>
          </a:p>
          <a:p>
            <a:pPr lvl="0" defTabSz="914400">
              <a:spcBef>
                <a:spcPts val="600"/>
              </a:spcBef>
              <a:buClr>
                <a:schemeClr val="accent1"/>
              </a:buClr>
              <a:buSzPct val="70000"/>
              <a:defRPr/>
            </a:pPr>
            <a:r>
              <a:rPr lang="en-US" dirty="0">
                <a:solidFill>
                  <a:srgbClr val="0000FF"/>
                </a:solidFill>
              </a:rPr>
              <a:t>It is often an N-dimensional vector of numerical values</a:t>
            </a:r>
          </a:p>
          <a:p>
            <a:pPr lvl="0" defTabSz="914400">
              <a:spcBef>
                <a:spcPts val="600"/>
              </a:spcBef>
              <a:buClr>
                <a:schemeClr val="accent1"/>
              </a:buClr>
              <a:buSzPct val="70000"/>
              <a:defRPr/>
            </a:pPr>
            <a:r>
              <a:rPr lang="en-US" dirty="0">
                <a:solidFill>
                  <a:srgbClr val="000000"/>
                </a:solidFill>
              </a:rPr>
              <a:t>Selecting informative features is important for the performance of the learning algorithm</a:t>
            </a:r>
          </a:p>
          <a:p>
            <a:endParaRPr lang="en-US" dirty="0"/>
          </a:p>
        </p:txBody>
      </p:sp>
    </p:spTree>
    <p:extLst>
      <p:ext uri="{BB962C8B-B14F-4D97-AF65-F5344CB8AC3E}">
        <p14:creationId xmlns:p14="http://schemas.microsoft.com/office/powerpoint/2010/main" val="8140824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2488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Feature Vectors</a:t>
            </a:r>
            <a:endParaRPr lang="en-US" dirty="0"/>
          </a:p>
        </p:txBody>
      </p:sp>
      <p:sp>
        <p:nvSpPr>
          <p:cNvPr id="3" name="Footer Placeholder 2"/>
          <p:cNvSpPr>
            <a:spLocks noGrp="1"/>
          </p:cNvSpPr>
          <p:nvPr>
            <p:ph type="ftr" sz="quarter" idx="11"/>
          </p:nvPr>
        </p:nvSpPr>
        <p:spPr/>
        <p:txBody>
          <a:bodyPr/>
          <a:lstStyle/>
          <a:p>
            <a:r>
              <a:rPr lang="en-US" smtClean="0"/>
              <a:t>Automatic Scoring of an Analytical RTA, Zahra Rahimi</a:t>
            </a:r>
            <a:endParaRPr lang="en-US"/>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Content Placeholder 4"/>
          <p:cNvSpPr>
            <a:spLocks noGrp="1"/>
          </p:cNvSpPr>
          <p:nvPr>
            <p:ph sz="quarter" idx="1"/>
          </p:nvPr>
        </p:nvSpPr>
        <p:spPr>
          <a:xfrm>
            <a:off x="129348" y="1600200"/>
            <a:ext cx="8866196" cy="4525963"/>
          </a:xfrm>
        </p:spPr>
        <p:txBody>
          <a:bodyPr/>
          <a:lstStyle/>
          <a:p>
            <a:r>
              <a:rPr lang="en-US" dirty="0" smtClean="0"/>
              <a:t>Essay with Score=1 (from audience participation)</a:t>
            </a:r>
          </a:p>
          <a:p>
            <a:endParaRPr lang="en-US" dirty="0"/>
          </a:p>
          <a:p>
            <a:endParaRPr lang="en-US" dirty="0" smtClean="0"/>
          </a:p>
          <a:p>
            <a:pPr marL="0" indent="0">
              <a:buNone/>
            </a:pPr>
            <a:endParaRPr lang="en-US" dirty="0" smtClean="0"/>
          </a:p>
          <a:p>
            <a:r>
              <a:rPr lang="en-US" dirty="0" smtClean="0"/>
              <a:t>Essay with Score=4 (from audience participation)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82621496"/>
              </p:ext>
            </p:extLst>
          </p:nvPr>
        </p:nvGraphicFramePr>
        <p:xfrm>
          <a:off x="380999" y="4844399"/>
          <a:ext cx="8305801" cy="1097280"/>
        </p:xfrm>
        <a:graphic>
          <a:graphicData uri="http://schemas.openxmlformats.org/drawingml/2006/table">
            <a:tbl>
              <a:tblPr firstRow="1" bandRow="1">
                <a:tableStyleId>{5940675A-B579-460E-94D1-54222C63F5DA}</a:tableStyleId>
              </a:tblPr>
              <a:tblGrid>
                <a:gridCol w="825715"/>
                <a:gridCol w="976961"/>
                <a:gridCol w="1159929"/>
                <a:gridCol w="598674"/>
                <a:gridCol w="785758"/>
                <a:gridCol w="710925"/>
                <a:gridCol w="636091"/>
                <a:gridCol w="636091"/>
                <a:gridCol w="748341"/>
                <a:gridCol w="628643"/>
                <a:gridCol w="598673"/>
              </a:tblGrid>
              <a:tr h="16689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c>
                  <a:txBody>
                    <a:bodyPr/>
                    <a:lstStyle/>
                    <a:p>
                      <a:r>
                        <a:rPr lang="en-US" sz="3200" dirty="0" smtClean="0"/>
                        <a:t>187</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4</a:t>
                      </a:r>
                      <a:endParaRPr lang="en-US" sz="3200" dirty="0"/>
                    </a:p>
                  </a:txBody>
                  <a:tcPr/>
                </a:tc>
                <a:tc>
                  <a:txBody>
                    <a:bodyPr/>
                    <a:lstStyle/>
                    <a:p>
                      <a:r>
                        <a:rPr lang="en-US" sz="3200" dirty="0" smtClean="0"/>
                        <a:t>3</a:t>
                      </a:r>
                      <a:endParaRPr lang="en-US" sz="3200" dirty="0"/>
                    </a:p>
                  </a:txBody>
                  <a:tcPr/>
                </a:tc>
                <a:tc>
                  <a:txBody>
                    <a:bodyPr/>
                    <a:lstStyle/>
                    <a:p>
                      <a:r>
                        <a:rPr lang="en-US" sz="3200" dirty="0" smtClean="0"/>
                        <a:t>3</a:t>
                      </a:r>
                      <a:endParaRPr lang="en-US" sz="3200" dirty="0"/>
                    </a:p>
                  </a:txBody>
                  <a:tcPr/>
                </a:tc>
                <a:tc>
                  <a:txBody>
                    <a:bodyPr/>
                    <a:lstStyle/>
                    <a:p>
                      <a:r>
                        <a:rPr lang="en-US" sz="3200" dirty="0" smtClean="0"/>
                        <a:t>5</a:t>
                      </a:r>
                      <a:endParaRPr lang="en-US" sz="3200" dirty="0"/>
                    </a:p>
                  </a:txBody>
                  <a:tcPr/>
                </a:tc>
                <a:tc>
                  <a:txBody>
                    <a:bodyPr/>
                    <a:lstStyle/>
                    <a:p>
                      <a:r>
                        <a:rPr lang="en-US" sz="3200" dirty="0" smtClean="0"/>
                        <a:t>1</a:t>
                      </a:r>
                      <a:endParaRPr lang="en-US" sz="3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65846714"/>
              </p:ext>
            </p:extLst>
          </p:nvPr>
        </p:nvGraphicFramePr>
        <p:xfrm>
          <a:off x="381000" y="2328133"/>
          <a:ext cx="8229602" cy="1203390"/>
        </p:xfrm>
        <a:graphic>
          <a:graphicData uri="http://schemas.openxmlformats.org/drawingml/2006/table">
            <a:tbl>
              <a:tblPr firstRow="1" bandRow="1">
                <a:tableStyleId>{5940675A-B579-460E-94D1-54222C63F5DA}</a:tableStyleId>
              </a:tblPr>
              <a:tblGrid>
                <a:gridCol w="818140"/>
                <a:gridCol w="967998"/>
                <a:gridCol w="1149288"/>
                <a:gridCol w="593181"/>
                <a:gridCol w="778549"/>
                <a:gridCol w="704403"/>
                <a:gridCol w="630256"/>
                <a:gridCol w="630256"/>
                <a:gridCol w="741475"/>
                <a:gridCol w="622876"/>
                <a:gridCol w="593180"/>
              </a:tblGrid>
              <a:tr h="62427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166</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0</a:t>
                      </a:r>
                      <a:endParaRPr lang="en-US" sz="3200" dirty="0"/>
                    </a:p>
                  </a:txBody>
                  <a:tcPr/>
                </a:tc>
              </a:tr>
            </a:tbl>
          </a:graphicData>
        </a:graphic>
      </p:graphicFrame>
    </p:spTree>
    <p:extLst>
      <p:ext uri="{BB962C8B-B14F-4D97-AF65-F5344CB8AC3E}">
        <p14:creationId xmlns:p14="http://schemas.microsoft.com/office/powerpoint/2010/main" val="26533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5" name="Text Box 9"/>
          <p:cNvSpPr txBox="1">
            <a:spLocks noChangeArrowheads="1"/>
          </p:cNvSpPr>
          <p:nvPr/>
        </p:nvSpPr>
        <p:spPr bwMode="auto">
          <a:xfrm>
            <a:off x="5661773" y="2667000"/>
            <a:ext cx="35014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r>
              <a:rPr lang="en-US" sz="2800" i="0" dirty="0" smtClean="0"/>
              <a:t>)</a:t>
            </a:r>
            <a:endParaRPr lang="en-US" sz="2800"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3046264" y="3236386"/>
            <a:ext cx="2458981" cy="769441"/>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a:p>
            <a:pPr algn="ctr"/>
            <a:r>
              <a:rPr lang="en-US" sz="2000" b="1" i="1" dirty="0" smtClean="0">
                <a:latin typeface="Times New Roman" pitchFamily="18" charset="0"/>
                <a:cs typeface="Times New Roman" pitchFamily="18" charset="0"/>
              </a:rPr>
              <a:t>(</a:t>
            </a:r>
            <a:r>
              <a:rPr lang="en-US" sz="2000" b="1" i="1" dirty="0" err="1" smtClean="0">
                <a:latin typeface="Times New Roman" pitchFamily="18" charset="0"/>
                <a:cs typeface="Times New Roman" pitchFamily="18" charset="0"/>
              </a:rPr>
              <a:t>Huy</a:t>
            </a:r>
            <a:r>
              <a:rPr lang="en-US" sz="2000" b="1" i="1" dirty="0" smtClean="0">
                <a:latin typeface="Times New Roman" pitchFamily="18" charset="0"/>
                <a:cs typeface="Times New Roman" pitchFamily="18" charset="0"/>
              </a:rPr>
              <a:t> Nguyen, CS)</a:t>
            </a:r>
            <a:endParaRPr lang="en-US" sz="2000" b="1" i="1" dirty="0">
              <a:latin typeface="Times New Roman" pitchFamily="18" charset="0"/>
              <a:cs typeface="Times New Roman" pitchFamily="18" charset="0"/>
            </a:endParaRPr>
          </a:p>
        </p:txBody>
      </p:sp>
      <p:sp>
        <p:nvSpPr>
          <p:cNvPr id="3" name="Rectangle 2"/>
          <p:cNvSpPr/>
          <p:nvPr/>
        </p:nvSpPr>
        <p:spPr>
          <a:xfrm>
            <a:off x="6527247" y="3697856"/>
            <a:ext cx="2616753" cy="1077218"/>
          </a:xfrm>
          <a:prstGeom prst="rect">
            <a:avLst/>
          </a:prstGeom>
        </p:spPr>
        <p:txBody>
          <a:bodyPr wrap="square">
            <a:spAutoFit/>
          </a:bodyPr>
          <a:lstStyle/>
          <a:p>
            <a:pPr algn="ctr"/>
            <a:r>
              <a:rPr lang="en-US" sz="2400" b="1" i="1" dirty="0" smtClean="0">
                <a:solidFill>
                  <a:srgbClr val="FF0000"/>
                </a:solidFill>
              </a:rPr>
              <a:t>Learning Analytics</a:t>
            </a:r>
            <a:endParaRPr lang="en-US" sz="2400" b="1" i="1" dirty="0">
              <a:solidFill>
                <a:srgbClr val="FF0000"/>
              </a:solidFill>
            </a:endParaRPr>
          </a:p>
          <a:p>
            <a:pPr algn="ctr"/>
            <a:r>
              <a:rPr lang="en-US" sz="2000" b="1" i="1" dirty="0" smtClean="0"/>
              <a:t>(</a:t>
            </a:r>
            <a:r>
              <a:rPr lang="en-US" sz="2000" b="1" i="1" dirty="0" err="1" smtClean="0"/>
              <a:t>Wencan</a:t>
            </a:r>
            <a:r>
              <a:rPr lang="en-US" sz="2000" b="1" i="1" dirty="0" smtClean="0"/>
              <a:t> </a:t>
            </a:r>
            <a:r>
              <a:rPr lang="en-US" sz="2000" b="1" i="1" dirty="0" err="1" smtClean="0"/>
              <a:t>Luo</a:t>
            </a:r>
            <a:r>
              <a:rPr lang="en-US" sz="2000" b="1" i="1" dirty="0" smtClean="0"/>
              <a:t>, CS;</a:t>
            </a:r>
          </a:p>
          <a:p>
            <a:pPr algn="ctr"/>
            <a:r>
              <a:rPr lang="en-US" sz="2000" b="1" i="1" dirty="0" smtClean="0">
                <a:solidFill>
                  <a:srgbClr val="0000FF"/>
                </a:solidFill>
              </a:rPr>
              <a:t>Your name here?</a:t>
            </a:r>
            <a:r>
              <a:rPr lang="en-US" sz="2000" b="1" i="1" dirty="0" smtClean="0"/>
              <a:t>)</a:t>
            </a:r>
            <a:endParaRPr lang="en-US" sz="2000" b="1" i="1" dirty="0"/>
          </a:p>
        </p:txBody>
      </p:sp>
      <p:pic>
        <p:nvPicPr>
          <p:cNvPr id="16" name="Picture 15"/>
          <p:cNvPicPr>
            <a:picLocks noChangeAspect="1"/>
          </p:cNvPicPr>
          <p:nvPr/>
        </p:nvPicPr>
        <p:blipFill>
          <a:blip r:embed="rId2"/>
          <a:stretch>
            <a:fillRect/>
          </a:stretch>
        </p:blipFill>
        <p:spPr>
          <a:xfrm>
            <a:off x="7290331" y="4672119"/>
            <a:ext cx="1396469" cy="2119940"/>
          </a:xfrm>
          <a:prstGeom prst="rect">
            <a:avLst/>
          </a:prstGeom>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762" y="4236465"/>
            <a:ext cx="3818555" cy="231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20894910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Experts derive a decision tree from the rubric</a:t>
              </a:r>
              <a:endParaRPr lang="en-US" sz="2400"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Perform a supervised machine learning using the extracted features</a:t>
              </a:r>
              <a:endParaRPr lang="en-US" sz="2400" b="1" kern="1200" dirty="0"/>
            </a:p>
          </p:txBody>
        </p:sp>
      </p:grpSp>
    </p:spTree>
    <p:extLst>
      <p:ext uri="{BB962C8B-B14F-4D97-AF65-F5344CB8AC3E}">
        <p14:creationId xmlns:p14="http://schemas.microsoft.com/office/powerpoint/2010/main" val="284706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Supervised Machine Learning</a:t>
            </a:r>
            <a:endParaRPr lang="en-US" dirty="0"/>
          </a:p>
        </p:txBody>
      </p:sp>
      <p:sp>
        <p:nvSpPr>
          <p:cNvPr id="3" name="Content Placeholder 2"/>
          <p:cNvSpPr>
            <a:spLocks noGrp="1"/>
          </p:cNvSpPr>
          <p:nvPr>
            <p:ph idx="1"/>
          </p:nvPr>
        </p:nvSpPr>
        <p:spPr>
          <a:xfrm>
            <a:off x="175651" y="1600200"/>
            <a:ext cx="8674471" cy="5012748"/>
          </a:xfrm>
        </p:spPr>
        <p:txBody>
          <a:bodyPr>
            <a:normAutofit/>
          </a:bodyPr>
          <a:lstStyle/>
          <a:p>
            <a:r>
              <a:rPr lang="en-US" dirty="0" smtClean="0"/>
              <a:t>Data </a:t>
            </a:r>
            <a:r>
              <a:rPr lang="en-US" sz="2800" dirty="0" smtClean="0"/>
              <a:t>[Correnti et al., 2013]</a:t>
            </a:r>
          </a:p>
          <a:p>
            <a:pPr lvl="1"/>
            <a:r>
              <a:rPr lang="en-US" dirty="0" smtClean="0"/>
              <a:t>1560 essays written by students in grades 4-6</a:t>
            </a:r>
          </a:p>
          <a:p>
            <a:pPr lvl="2"/>
            <a:r>
              <a:rPr lang="en-US" dirty="0" smtClean="0"/>
              <a:t>Short, many spelling and grammatical errors</a:t>
            </a:r>
          </a:p>
        </p:txBody>
      </p:sp>
    </p:spTree>
    <p:extLst>
      <p:ext uri="{BB962C8B-B14F-4D97-AF65-F5344CB8AC3E}">
        <p14:creationId xmlns:p14="http://schemas.microsoft.com/office/powerpoint/2010/main" val="35573822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246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 Can </a:t>
            </a:r>
            <a:r>
              <a:rPr lang="en-US" dirty="0"/>
              <a:t>w</a:t>
            </a:r>
            <a:r>
              <a:rPr lang="en-US" dirty="0" smtClean="0"/>
              <a:t>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endParaRPr lang="en-US" sz="3200" b="1" dirty="0" smtClean="0">
              <a:solidFill>
                <a:srgbClr val="C00000"/>
              </a:solidFill>
            </a:endParaRPr>
          </a:p>
        </p:txBody>
      </p:sp>
    </p:spTree>
    <p:extLst>
      <p:ext uri="{BB962C8B-B14F-4D97-AF65-F5344CB8AC3E}">
        <p14:creationId xmlns:p14="http://schemas.microsoft.com/office/powerpoint/2010/main" val="726580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Removing features significantly degrades performance</a:t>
            </a:r>
          </a:p>
          <a:p>
            <a:r>
              <a:rPr lang="en-US" dirty="0" err="1" smtClean="0"/>
              <a:t>Wordcount</a:t>
            </a:r>
            <a:r>
              <a:rPr lang="en-US" dirty="0" smtClean="0"/>
              <a:t> is only useful for discriminating score 4 (where no rubric features were defined)</a:t>
            </a:r>
          </a:p>
          <a:p>
            <a:r>
              <a:rPr lang="en-US" dirty="0" smtClean="0"/>
              <a:t>Features also outperform baselines on essays from grades 6-8</a:t>
            </a:r>
          </a:p>
        </p:txBody>
      </p:sp>
      <p:sp>
        <p:nvSpPr>
          <p:cNvPr id="4" name="Slide Number Placeholder 3"/>
          <p:cNvSpPr>
            <a:spLocks noGrp="1"/>
          </p:cNvSpPr>
          <p:nvPr>
            <p:ph type="sldNum" sz="quarter" idx="12"/>
          </p:nvPr>
        </p:nvSpPr>
        <p:spPr/>
        <p:txBody>
          <a:bodyPr/>
          <a:lstStyle/>
          <a:p>
            <a:fld id="{ABBCCE4D-56E5-5249-B9AC-C5D511F41D9E}" type="slidenum">
              <a:rPr lang="en-US" smtClean="0"/>
              <a:pPr/>
              <a:t>44</a:t>
            </a:fld>
            <a:endParaRPr lang="en-US" dirty="0"/>
          </a:p>
        </p:txBody>
      </p:sp>
    </p:spTree>
    <p:extLst>
      <p:ext uri="{BB962C8B-B14F-4D97-AF65-F5344CB8AC3E}">
        <p14:creationId xmlns:p14="http://schemas.microsoft.com/office/powerpoint/2010/main" val="249292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Current Directions</a:t>
            </a:r>
            <a:endParaRPr lang="en-US" dirty="0"/>
          </a:p>
        </p:txBody>
      </p:sp>
      <p:sp>
        <p:nvSpPr>
          <p:cNvPr id="3" name="Content Placeholder 2"/>
          <p:cNvSpPr>
            <a:spLocks noGrp="1"/>
          </p:cNvSpPr>
          <p:nvPr>
            <p:ph idx="1"/>
          </p:nvPr>
        </p:nvSpPr>
        <p:spPr>
          <a:xfrm>
            <a:off x="132921" y="1225905"/>
            <a:ext cx="8229600" cy="4525963"/>
          </a:xfrm>
        </p:spPr>
        <p:txBody>
          <a:bodyPr/>
          <a:lstStyle/>
          <a:p>
            <a:r>
              <a:rPr lang="en-US" dirty="0" smtClean="0">
                <a:solidFill>
                  <a:srgbClr val="0000FF"/>
                </a:solidFill>
              </a:rPr>
              <a:t>New types of argument mining</a:t>
            </a:r>
          </a:p>
          <a:p>
            <a:pPr lvl="1"/>
            <a:r>
              <a:rPr lang="en-US" b="1" dirty="0" smtClean="0">
                <a:solidFill>
                  <a:srgbClr val="0000FF"/>
                </a:solidFill>
              </a:rPr>
              <a:t>segmentation</a:t>
            </a:r>
            <a:r>
              <a:rPr lang="en-US" dirty="0" smtClean="0">
                <a:solidFill>
                  <a:srgbClr val="0000FF"/>
                </a:solidFill>
              </a:rPr>
              <a:t>: sentences</a:t>
            </a:r>
          </a:p>
          <a:p>
            <a:pPr lvl="1"/>
            <a:r>
              <a:rPr lang="en-US" b="1" dirty="0">
                <a:solidFill>
                  <a:srgbClr val="0000FF"/>
                </a:solidFill>
              </a:rPr>
              <a:t>s</a:t>
            </a:r>
            <a:r>
              <a:rPr lang="en-US" b="1" dirty="0" smtClean="0">
                <a:solidFill>
                  <a:srgbClr val="0000FF"/>
                </a:solidFill>
              </a:rPr>
              <a:t>egment classification</a:t>
            </a:r>
            <a:r>
              <a:rPr lang="en-US" dirty="0" smtClean="0">
                <a:solidFill>
                  <a:srgbClr val="0000FF"/>
                </a:solidFill>
              </a:rPr>
              <a:t>: thesis statement </a:t>
            </a:r>
          </a:p>
          <a:p>
            <a:pPr lvl="1"/>
            <a:r>
              <a:rPr lang="en-US" b="1" dirty="0" smtClean="0">
                <a:solidFill>
                  <a:srgbClr val="0000FF"/>
                </a:solidFill>
              </a:rPr>
              <a:t>relation identification</a:t>
            </a:r>
            <a:r>
              <a:rPr lang="en-US" dirty="0" smtClean="0">
                <a:solidFill>
                  <a:srgbClr val="0000FF"/>
                </a:solidFill>
              </a:rPr>
              <a:t>: supports (evidence, thesis)</a:t>
            </a:r>
          </a:p>
        </p:txBody>
      </p:sp>
      <p:pic>
        <p:nvPicPr>
          <p:cNvPr id="4" name="Content Placeholder 9" desc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001" y="3488887"/>
            <a:ext cx="6819999" cy="3360255"/>
          </a:xfrm>
          <a:prstGeom prst="rect">
            <a:avLst/>
          </a:prstGeom>
        </p:spPr>
      </p:pic>
      <p:sp>
        <p:nvSpPr>
          <p:cNvPr id="5" name="Rectangle 4" descr=" 4"/>
          <p:cNvSpPr/>
          <p:nvPr/>
        </p:nvSpPr>
        <p:spPr>
          <a:xfrm>
            <a:off x="5701911" y="5943600"/>
            <a:ext cx="2229420" cy="457927"/>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13232" y="4401235"/>
            <a:ext cx="2280933" cy="1200329"/>
          </a:xfrm>
          <a:prstGeom prst="rect">
            <a:avLst/>
          </a:prstGeom>
        </p:spPr>
        <p:txBody>
          <a:bodyPr wrap="square">
            <a:spAutoFit/>
          </a:bodyPr>
          <a:lstStyle/>
          <a:p>
            <a:pPr marL="457200" indent="-457200">
              <a:buFont typeface="Arial"/>
              <a:buChar char="•"/>
            </a:pPr>
            <a:r>
              <a:rPr lang="en-US" dirty="0">
                <a:solidFill>
                  <a:schemeClr val="bg1"/>
                </a:solidFill>
              </a:rPr>
              <a:t>Evidence supports the key idea    (i.e., the thesis statement)</a:t>
            </a:r>
          </a:p>
        </p:txBody>
      </p:sp>
      <p:sp>
        <p:nvSpPr>
          <p:cNvPr id="9" name="Rectangle 8" descr=" 11"/>
          <p:cNvSpPr/>
          <p:nvPr/>
        </p:nvSpPr>
        <p:spPr>
          <a:xfrm>
            <a:off x="813232" y="4966386"/>
            <a:ext cx="3278796" cy="1435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Evidence supports the key idea  </a:t>
            </a:r>
            <a:r>
              <a:rPr lang="en-US" sz="2400" dirty="0" smtClean="0">
                <a:solidFill>
                  <a:schemeClr val="bg1"/>
                </a:solidFill>
              </a:rPr>
              <a:t>(the </a:t>
            </a:r>
            <a:r>
              <a:rPr lang="en-US" sz="2400" dirty="0">
                <a:solidFill>
                  <a:schemeClr val="bg1"/>
                </a:solidFill>
              </a:rPr>
              <a:t>thesis statement)</a:t>
            </a:r>
          </a:p>
        </p:txBody>
      </p:sp>
      <p:sp>
        <p:nvSpPr>
          <p:cNvPr id="10" name="Right Arrow 9" descr=" 7"/>
          <p:cNvSpPr/>
          <p:nvPr/>
        </p:nvSpPr>
        <p:spPr>
          <a:xfrm flipH="1">
            <a:off x="4243469" y="5972902"/>
            <a:ext cx="11430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155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dirty="0"/>
              <a:t>Automated Writing Assessment</a:t>
            </a:r>
          </a:p>
          <a:p>
            <a:pPr lvl="1"/>
            <a:r>
              <a:rPr lang="en-US" b="1" i="1"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34230328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26036507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14"/>
            <a:ext cx="9144000" cy="1325885"/>
          </a:xfrm>
        </p:spPr>
        <p:txBody>
          <a:bodyPr>
            <a:normAutofit/>
          </a:bodyPr>
          <a:lstStyle/>
          <a:p>
            <a:pPr marL="227013" indent="-227013"/>
            <a:r>
              <a:rPr lang="en-US" sz="4000" dirty="0"/>
              <a:t>Example </a:t>
            </a:r>
            <a:r>
              <a:rPr lang="en-US" sz="4000" dirty="0" smtClean="0"/>
              <a:t>Student Argument Diagram </a:t>
            </a:r>
            <a:br>
              <a:rPr lang="en-US" sz="4000" dirty="0" smtClean="0"/>
            </a:br>
            <a:r>
              <a:rPr lang="en-US" sz="3200" dirty="0" smtClean="0"/>
              <a:t>(input via the LASAD system [Pinkwart et al.]) </a:t>
            </a:r>
            <a:endParaRPr lang="en-US" sz="3200" dirty="0"/>
          </a:p>
        </p:txBody>
      </p:sp>
      <p:pic>
        <p:nvPicPr>
          <p:cNvPr id="4" name="Picture 3" descr="GroveD1.png"/>
          <p:cNvPicPr>
            <a:picLocks noChangeAspect="1"/>
          </p:cNvPicPr>
          <p:nvPr/>
        </p:nvPicPr>
        <p:blipFill rotWithShape="1">
          <a:blip r:embed="rId3">
            <a:extLst>
              <a:ext uri="{28A0092B-C50C-407E-A947-70E740481C1C}">
                <a14:useLocalDpi xmlns:a14="http://schemas.microsoft.com/office/drawing/2010/main" val="0"/>
              </a:ext>
            </a:extLst>
          </a:blip>
          <a:srcRect t="4624"/>
          <a:stretch/>
        </p:blipFill>
        <p:spPr>
          <a:xfrm>
            <a:off x="0" y="1777677"/>
            <a:ext cx="9144000" cy="4496123"/>
          </a:xfrm>
          <a:prstGeom prst="rect">
            <a:avLst/>
          </a:prstGeom>
        </p:spPr>
      </p:pic>
    </p:spTree>
    <p:extLst>
      <p:ext uri="{BB962C8B-B14F-4D97-AF65-F5344CB8AC3E}">
        <p14:creationId xmlns:p14="http://schemas.microsoft.com/office/powerpoint/2010/main" val="14364670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4412328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a:bodyPr>
          <a:lstStyle/>
          <a:p>
            <a:r>
              <a:rPr lang="en-US" dirty="0" smtClean="0"/>
              <a:t>Innovation Cycle</a:t>
            </a:r>
            <a:endParaRPr lang="en-US" dirty="0"/>
          </a:p>
        </p:txBody>
      </p:sp>
      <p:graphicFrame>
        <p:nvGraphicFramePr>
          <p:cNvPr id="7" name="Diagram 6"/>
          <p:cNvGraphicFramePr/>
          <p:nvPr>
            <p:extLst>
              <p:ext uri="{D42A27DB-BD31-4B8C-83A1-F6EECF244321}">
                <p14:modId xmlns:p14="http://schemas.microsoft.com/office/powerpoint/2010/main" val="1056396872"/>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185327" y="3285622"/>
            <a:ext cx="3024554" cy="1631216"/>
          </a:xfrm>
          <a:prstGeom prst="rect">
            <a:avLst/>
          </a:prstGeom>
          <a:noFill/>
        </p:spPr>
        <p:txBody>
          <a:bodyPr wrap="square" rtlCol="0">
            <a:spAutoFit/>
          </a:bodyPr>
          <a:lstStyle/>
          <a:p>
            <a:r>
              <a:rPr lang="en-US" sz="2000" b="1" dirty="0" smtClean="0">
                <a:solidFill>
                  <a:srgbClr val="FF0000"/>
                </a:solidFill>
              </a:rPr>
              <a:t>Challenges!</a:t>
            </a:r>
          </a:p>
          <a:p>
            <a:pPr marL="285750" indent="-285750">
              <a:buFont typeface="Arial" panose="020B0604020202020204" pitchFamily="34" charset="0"/>
              <a:buChar char="•"/>
            </a:pPr>
            <a:r>
              <a:rPr lang="en-US" sz="2000" b="1" smtClean="0">
                <a:solidFill>
                  <a:srgbClr val="FF0000"/>
                </a:solidFill>
              </a:rPr>
              <a:t>Noisy data </a:t>
            </a:r>
            <a:endParaRPr lang="en-US" sz="2000" b="1" dirty="0">
              <a:solidFill>
                <a:srgbClr val="FF0000"/>
              </a:solidFill>
            </a:endParaRPr>
          </a:p>
          <a:p>
            <a:pPr marL="285750" indent="-285750">
              <a:buFont typeface="Arial" panose="020B0604020202020204" pitchFamily="34" charset="0"/>
              <a:buChar char="•"/>
            </a:pPr>
            <a:r>
              <a:rPr lang="en-US" sz="2000" b="1" dirty="0" smtClean="0">
                <a:solidFill>
                  <a:srgbClr val="FF0000"/>
                </a:solidFill>
              </a:rPr>
              <a:t>Meaningful constructs</a:t>
            </a:r>
          </a:p>
          <a:p>
            <a:pPr marL="285750" indent="-285750">
              <a:buFont typeface="Arial" panose="020B0604020202020204" pitchFamily="34" charset="0"/>
              <a:buChar char="•"/>
            </a:pPr>
            <a:r>
              <a:rPr lang="en-US" sz="2000" b="1" dirty="0">
                <a:solidFill>
                  <a:srgbClr val="FF0000"/>
                </a:solidFill>
              </a:rPr>
              <a:t>Real-time </a:t>
            </a:r>
            <a:r>
              <a:rPr lang="en-US" sz="2000" b="1" dirty="0" smtClean="0">
                <a:solidFill>
                  <a:srgbClr val="FF0000"/>
                </a:solidFill>
              </a:rPr>
              <a:t>performance</a:t>
            </a:r>
          </a:p>
          <a:p>
            <a:pPr marL="285750" indent="-285750">
              <a:buFont typeface="Arial" panose="020B0604020202020204" pitchFamily="34" charset="0"/>
              <a:buChar char="•"/>
            </a:pPr>
            <a:r>
              <a:rPr lang="en-US" sz="2000" b="1" dirty="0" smtClean="0">
                <a:solidFill>
                  <a:srgbClr val="FF0000"/>
                </a:solidFill>
              </a:rPr>
              <a:t>Scalable approaches</a:t>
            </a:r>
            <a:endParaRPr lang="en-US" sz="2000" b="1" dirty="0">
              <a:solidFill>
                <a:srgbClr val="FF0000"/>
              </a:solidFill>
            </a:endParaRPr>
          </a:p>
        </p:txBody>
      </p:sp>
    </p:spTree>
    <p:extLst>
      <p:ext uri="{BB962C8B-B14F-4D97-AF65-F5344CB8AC3E}">
        <p14:creationId xmlns:p14="http://schemas.microsoft.com/office/powerpoint/2010/main" val="4021883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Diagram before Writing?</a:t>
            </a:r>
            <a:endParaRPr lang="en-US" dirty="0"/>
          </a:p>
        </p:txBody>
      </p:sp>
      <p:sp>
        <p:nvSpPr>
          <p:cNvPr id="3" name="Content Placeholder 2"/>
          <p:cNvSpPr>
            <a:spLocks noGrp="1"/>
          </p:cNvSpPr>
          <p:nvPr>
            <p:ph idx="1"/>
          </p:nvPr>
        </p:nvSpPr>
        <p:spPr>
          <a:xfrm>
            <a:off x="254000" y="1600200"/>
            <a:ext cx="8734778" cy="4999193"/>
          </a:xfrm>
        </p:spPr>
        <p:txBody>
          <a:bodyPr>
            <a:normAutofit fontScale="92500" lnSpcReduction="10000"/>
          </a:bodyPr>
          <a:lstStyle/>
          <a:p>
            <a:r>
              <a:rPr lang="en-US" dirty="0"/>
              <a:t>Argument diagramming </a:t>
            </a:r>
            <a:r>
              <a:rPr lang="en-US" dirty="0" smtClean="0"/>
              <a:t>can improve essays</a:t>
            </a:r>
          </a:p>
          <a:p>
            <a:pPr lvl="1"/>
            <a:r>
              <a:rPr lang="en-US" dirty="0" smtClean="0"/>
              <a:t>more support and opposition; increased relevance </a:t>
            </a:r>
            <a:r>
              <a:rPr lang="en-US" dirty="0"/>
              <a:t>of citations </a:t>
            </a:r>
            <a:r>
              <a:rPr lang="en-US" sz="2400" dirty="0"/>
              <a:t>[Ashley et al., 2014</a:t>
            </a:r>
            <a:r>
              <a:rPr lang="en-US" sz="2400" dirty="0" smtClean="0"/>
              <a:t>]</a:t>
            </a:r>
          </a:p>
          <a:p>
            <a:pPr lvl="1"/>
            <a:r>
              <a:rPr lang="en-US" dirty="0" smtClean="0"/>
              <a:t>more supporting premises, evidence, explicit relations; increased accuracy </a:t>
            </a:r>
            <a:r>
              <a:rPr lang="en-US" sz="2600" dirty="0" smtClean="0"/>
              <a:t>[Harrell &amp; Wetzel, 2013]</a:t>
            </a:r>
          </a:p>
          <a:p>
            <a:pPr lvl="1"/>
            <a:endParaRPr lang="en-US" dirty="0" smtClean="0"/>
          </a:p>
          <a:p>
            <a:r>
              <a:rPr lang="en-US" dirty="0" smtClean="0"/>
              <a:t>Features extracted from argument diagrams can predict essays grades </a:t>
            </a:r>
            <a:r>
              <a:rPr lang="en-US" sz="2800" dirty="0" smtClean="0"/>
              <a:t>[Lynch et al., 2014]</a:t>
            </a:r>
          </a:p>
          <a:p>
            <a:endParaRPr lang="en-US" dirty="0"/>
          </a:p>
          <a:p>
            <a:r>
              <a:rPr lang="en-US" b="1" dirty="0" smtClean="0"/>
              <a:t>Our research: </a:t>
            </a:r>
            <a:r>
              <a:rPr lang="en-US" dirty="0" smtClean="0"/>
              <a:t>Can argument diagram constructs be </a:t>
            </a:r>
            <a:r>
              <a:rPr lang="en-US" i="1" dirty="0" smtClean="0">
                <a:solidFill>
                  <a:srgbClr val="0000FF"/>
                </a:solidFill>
              </a:rPr>
              <a:t>mined</a:t>
            </a:r>
            <a:r>
              <a:rPr lang="en-US" dirty="0" smtClean="0"/>
              <a:t> directly from essays?</a:t>
            </a:r>
          </a:p>
          <a:p>
            <a:pPr marL="0" indent="0">
              <a:buNone/>
            </a:pPr>
            <a:endParaRPr lang="en-US" dirty="0" smtClean="0"/>
          </a:p>
          <a:p>
            <a:endParaRPr lang="en-US" dirty="0"/>
          </a:p>
        </p:txBody>
      </p:sp>
    </p:spTree>
    <p:extLst>
      <p:ext uri="{BB962C8B-B14F-4D97-AF65-F5344CB8AC3E}">
        <p14:creationId xmlns:p14="http://schemas.microsoft.com/office/powerpoint/2010/main" val="3999882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Diagram Ontology:</a:t>
            </a:r>
          </a:p>
          <a:p>
            <a:endParaRPr lang="en-US" sz="2800" dirty="0" smtClean="0">
              <a:solidFill>
                <a:srgbClr val="0000FF"/>
              </a:solidFill>
            </a:endParaRPr>
          </a:p>
          <a:p>
            <a:r>
              <a:rPr lang="en-US" sz="2800" dirty="0" smtClean="0">
                <a:solidFill>
                  <a:srgbClr val="FF6600"/>
                </a:solidFill>
              </a:rPr>
              <a:t>Node </a:t>
            </a:r>
            <a:r>
              <a:rPr lang="en-US" sz="2800" dirty="0">
                <a:solidFill>
                  <a:srgbClr val="FF6600"/>
                </a:solidFill>
              </a:rPr>
              <a:t>T</a:t>
            </a:r>
            <a:r>
              <a:rPr lang="en-US" sz="2800" dirty="0" smtClean="0">
                <a:solidFill>
                  <a:srgbClr val="FF6600"/>
                </a:solidFill>
              </a:rPr>
              <a:t>ypes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6600"/>
                </a:solidFill>
              </a:rPr>
              <a:t>Arc Types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85000" lnSpcReduction="1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2414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77500" lnSpcReduction="2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a:p>
            <a:pPr marL="0" indent="0">
              <a:buNone/>
            </a:pPr>
            <a:r>
              <a:rPr lang="en-US" dirty="0" smtClean="0">
                <a:solidFill>
                  <a:srgbClr val="008000"/>
                </a:solidFill>
              </a:rPr>
              <a:t>Citation supports Claim</a:t>
            </a:r>
            <a:endParaRPr lang="en-US" dirty="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712793" y="4715059"/>
            <a:ext cx="2049059" cy="1410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0681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fontScale="90000"/>
          </a:bodyPr>
          <a:lstStyle/>
          <a:p>
            <a:r>
              <a:rPr lang="en-US" dirty="0" smtClean="0"/>
              <a:t>Ontology-Based Argument Mining and Automatic Essay Scoring</a:t>
            </a:r>
            <a:br>
              <a:rPr lang="en-US" dirty="0" smtClean="0"/>
            </a:br>
            <a:r>
              <a:rPr lang="en-US" sz="2700" dirty="0" smtClean="0"/>
              <a:t>[Ong, </a:t>
            </a:r>
            <a:r>
              <a:rPr lang="en-US" sz="2700" b="1" dirty="0" smtClean="0"/>
              <a:t>Litman</a:t>
            </a:r>
            <a:r>
              <a:rPr lang="en-US" sz="2700" dirty="0" smtClean="0"/>
              <a:t>, Brusilovsky, 2014], [Nguyen &amp; Litman, in progress]</a:t>
            </a:r>
            <a:endParaRPr lang="en-US" sz="3100"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a:t>
            </a:r>
            <a:r>
              <a:rPr lang="en-US" dirty="0" smtClean="0">
                <a:solidFill>
                  <a:srgbClr val="0000FF"/>
                </a:solidFill>
              </a:rPr>
              <a:t>recognizes diagram ontology in essays </a:t>
            </a:r>
          </a:p>
          <a:p>
            <a:r>
              <a:rPr lang="en-US" dirty="0" smtClean="0"/>
              <a:t>System scores essays using recognized ontology </a:t>
            </a:r>
          </a:p>
          <a:p>
            <a:r>
              <a:rPr lang="en-US" dirty="0" smtClean="0">
                <a:solidFill>
                  <a:srgbClr val="0000FF"/>
                </a:solidFill>
              </a:rPr>
              <a:t>Argument </a:t>
            </a:r>
            <a:r>
              <a:rPr lang="en-US" dirty="0">
                <a:solidFill>
                  <a:srgbClr val="0000FF"/>
                </a:solidFill>
              </a:rPr>
              <a:t>mining subtasks</a:t>
            </a:r>
          </a:p>
          <a:p>
            <a:pPr lvl="1"/>
            <a:r>
              <a:rPr lang="en-US" b="1" dirty="0" smtClean="0">
                <a:solidFill>
                  <a:srgbClr val="0000FF"/>
                </a:solidFill>
              </a:rPr>
              <a:t>Segmentation</a:t>
            </a:r>
            <a:r>
              <a:rPr lang="en-US" dirty="0" smtClean="0">
                <a:solidFill>
                  <a:srgbClr val="0000FF"/>
                </a:solidFill>
              </a:rPr>
              <a:t>: sentences </a:t>
            </a:r>
            <a:endParaRPr lang="en-US" dirty="0">
              <a:solidFill>
                <a:srgbClr val="0000FF"/>
              </a:solidFill>
            </a:endParaRPr>
          </a:p>
          <a:p>
            <a:pPr lvl="1"/>
            <a:r>
              <a:rPr lang="en-US" b="1" dirty="0" smtClean="0">
                <a:solidFill>
                  <a:srgbClr val="0000FF"/>
                </a:solidFill>
              </a:rPr>
              <a:t>Segment classification: </a:t>
            </a:r>
            <a:r>
              <a:rPr lang="en-US" dirty="0" smtClean="0">
                <a:solidFill>
                  <a:srgbClr val="0000FF"/>
                </a:solidFill>
              </a:rPr>
              <a:t>diagram ontology tags</a:t>
            </a:r>
          </a:p>
          <a:p>
            <a:pPr lvl="2"/>
            <a:r>
              <a:rPr lang="en-US" dirty="0" smtClean="0">
                <a:solidFill>
                  <a:srgbClr val="0000FF"/>
                </a:solidFill>
              </a:rPr>
              <a:t>E.g., Study, Hypothesis, Opposes, Supports, Claim, Citation 	</a:t>
            </a:r>
            <a:r>
              <a:rPr lang="en-US" i="1" dirty="0" smtClean="0">
                <a:solidFill>
                  <a:srgbClr val="0000FF"/>
                </a:solidFill>
              </a:rPr>
              <a:t>(instructor-defined)</a:t>
            </a:r>
          </a:p>
          <a:p>
            <a:pPr lvl="2"/>
            <a:r>
              <a:rPr lang="en-US" dirty="0" smtClean="0">
                <a:solidFill>
                  <a:srgbClr val="0000FF"/>
                </a:solidFill>
              </a:rPr>
              <a:t>None</a:t>
            </a:r>
          </a:p>
          <a:p>
            <a:endParaRPr lang="en-US" dirty="0"/>
          </a:p>
        </p:txBody>
      </p:sp>
    </p:spTree>
    <p:extLst>
      <p:ext uri="{BB962C8B-B14F-4D97-AF65-F5344CB8AC3E}">
        <p14:creationId xmlns:p14="http://schemas.microsoft.com/office/powerpoint/2010/main" val="3268620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Most Recent Data</a:t>
            </a:r>
            <a:endParaRPr lang="en-US" dirty="0"/>
          </a:p>
        </p:txBody>
      </p:sp>
      <p:sp>
        <p:nvSpPr>
          <p:cNvPr id="3" name="Content Placeholder 2"/>
          <p:cNvSpPr>
            <a:spLocks noGrp="1"/>
          </p:cNvSpPr>
          <p:nvPr>
            <p:ph idx="1"/>
          </p:nvPr>
        </p:nvSpPr>
        <p:spPr>
          <a:xfrm>
            <a:off x="58848" y="1066800"/>
            <a:ext cx="8673219" cy="5361160"/>
          </a:xfrm>
        </p:spPr>
        <p:txBody>
          <a:bodyPr>
            <a:normAutofit lnSpcReduction="10000"/>
          </a:bodyPr>
          <a:lstStyle/>
          <a:p>
            <a:r>
              <a:rPr lang="en-US" dirty="0" smtClean="0"/>
              <a:t>First-draft essays from two undergraduate psychology courses </a:t>
            </a:r>
          </a:p>
          <a:p>
            <a:pPr lvl="1"/>
            <a:r>
              <a:rPr lang="en-US" dirty="0" smtClean="0"/>
              <a:t>Written after diagramming and peer-feedback</a:t>
            </a:r>
          </a:p>
          <a:p>
            <a:pPr lvl="1"/>
            <a:endParaRPr lang="en-US" dirty="0" smtClean="0"/>
          </a:p>
          <a:p>
            <a:r>
              <a:rPr lang="en-US" dirty="0"/>
              <a:t>2291 sentences a</a:t>
            </a:r>
            <a:r>
              <a:rPr lang="en-US" dirty="0" smtClean="0"/>
              <a:t>nnotated for diagram ontology</a:t>
            </a:r>
          </a:p>
          <a:p>
            <a:pPr lvl="1"/>
            <a:r>
              <a:rPr lang="en-US" dirty="0" smtClean="0"/>
              <a:t>148 </a:t>
            </a:r>
            <a:r>
              <a:rPr lang="en-US" dirty="0">
                <a:solidFill>
                  <a:srgbClr val="FF0000"/>
                </a:solidFill>
              </a:rPr>
              <a:t>hypothesis</a:t>
            </a:r>
            <a:r>
              <a:rPr lang="en-US" dirty="0"/>
              <a:t> sentences</a:t>
            </a:r>
          </a:p>
          <a:p>
            <a:pPr lvl="1"/>
            <a:r>
              <a:rPr lang="en-US" dirty="0"/>
              <a:t>261 </a:t>
            </a:r>
            <a:r>
              <a:rPr lang="en-US" dirty="0">
                <a:solidFill>
                  <a:srgbClr val="FF0000"/>
                </a:solidFill>
              </a:rPr>
              <a:t>support </a:t>
            </a:r>
            <a:r>
              <a:rPr lang="en-US" dirty="0"/>
              <a:t>sentences</a:t>
            </a:r>
          </a:p>
          <a:p>
            <a:pPr lvl="1"/>
            <a:r>
              <a:rPr lang="en-US" dirty="0"/>
              <a:t>135 </a:t>
            </a:r>
            <a:r>
              <a:rPr lang="en-US" dirty="0">
                <a:solidFill>
                  <a:srgbClr val="FF0000"/>
                </a:solidFill>
              </a:rPr>
              <a:t>opposition</a:t>
            </a:r>
            <a:r>
              <a:rPr lang="en-US" dirty="0"/>
              <a:t> sentences</a:t>
            </a:r>
          </a:p>
          <a:p>
            <a:pPr lvl="1"/>
            <a:r>
              <a:rPr lang="en-US" dirty="0"/>
              <a:t>388 </a:t>
            </a:r>
            <a:r>
              <a:rPr lang="en-US" dirty="0">
                <a:solidFill>
                  <a:srgbClr val="FF0000"/>
                </a:solidFill>
              </a:rPr>
              <a:t>SO </a:t>
            </a:r>
            <a:r>
              <a:rPr lang="en-US" dirty="0"/>
              <a:t>sentences (7 sentences were labeled differently by two coders)</a:t>
            </a:r>
          </a:p>
          <a:p>
            <a:pPr lvl="1"/>
            <a:r>
              <a:rPr lang="en-US" dirty="0" smtClean="0"/>
              <a:t>Class </a:t>
            </a:r>
            <a:r>
              <a:rPr lang="en-US" dirty="0"/>
              <a:t>distribution: 6%,  11%,  6%, 17%</a:t>
            </a:r>
          </a:p>
          <a:p>
            <a:pPr lvl="1"/>
            <a:endParaRPr lang="en-US" dirty="0" smtClean="0"/>
          </a:p>
        </p:txBody>
      </p:sp>
    </p:spTree>
    <p:extLst>
      <p:ext uri="{BB962C8B-B14F-4D97-AF65-F5344CB8AC3E}">
        <p14:creationId xmlns:p14="http://schemas.microsoft.com/office/powerpoint/2010/main" val="86787368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Recent Results</a:t>
            </a:r>
            <a:endParaRPr lang="en-US" dirty="0"/>
          </a:p>
        </p:txBody>
      </p:sp>
      <p:sp>
        <p:nvSpPr>
          <p:cNvPr id="3" name="Content Placeholder 2"/>
          <p:cNvSpPr>
            <a:spLocks noGrp="1"/>
          </p:cNvSpPr>
          <p:nvPr>
            <p:ph idx="1"/>
          </p:nvPr>
        </p:nvSpPr>
        <p:spPr>
          <a:xfrm>
            <a:off x="181069" y="1600200"/>
            <a:ext cx="8809021" cy="4525963"/>
          </a:xfrm>
        </p:spPr>
        <p:txBody>
          <a:bodyPr>
            <a:normAutofit fontScale="92500" lnSpcReduction="10000"/>
          </a:bodyPr>
          <a:lstStyle/>
          <a:p>
            <a:r>
              <a:rPr lang="en-US" dirty="0" smtClean="0"/>
              <a:t>Classify </a:t>
            </a:r>
            <a:r>
              <a:rPr lang="en-US" dirty="0"/>
              <a:t>each sentence </a:t>
            </a:r>
            <a:r>
              <a:rPr lang="en-US" dirty="0" smtClean="0"/>
              <a:t>as </a:t>
            </a:r>
          </a:p>
          <a:p>
            <a:pPr lvl="1"/>
            <a:r>
              <a:rPr lang="en-US" dirty="0" smtClean="0"/>
              <a:t>hypothesis </a:t>
            </a:r>
          </a:p>
          <a:p>
            <a:pPr lvl="1"/>
            <a:r>
              <a:rPr lang="en-US" dirty="0" smtClean="0"/>
              <a:t>support/opposition</a:t>
            </a:r>
          </a:p>
          <a:p>
            <a:pPr lvl="1"/>
            <a:r>
              <a:rPr lang="en-US" dirty="0" smtClean="0"/>
              <a:t>neither</a:t>
            </a:r>
          </a:p>
          <a:p>
            <a:pPr marL="0" indent="0">
              <a:buNone/>
            </a:pPr>
            <a:r>
              <a:rPr lang="en-US" dirty="0" smtClean="0"/>
              <a:t>   </a:t>
            </a:r>
            <a:endParaRPr lang="en-US" i="1" dirty="0" smtClean="0"/>
          </a:p>
          <a:p>
            <a:r>
              <a:rPr lang="en-US" dirty="0" smtClean="0"/>
              <a:t>SVM algorithm evaluated with cross-validation</a:t>
            </a:r>
          </a:p>
          <a:p>
            <a:pPr lvl="1"/>
            <a:r>
              <a:rPr lang="en-US" dirty="0" smtClean="0"/>
              <a:t>Baseline [Stab14]         </a:t>
            </a:r>
          </a:p>
          <a:p>
            <a:pPr lvl="2"/>
            <a:r>
              <a:rPr lang="en-US" dirty="0" smtClean="0"/>
              <a:t>kappa=.51, f-measure=.70</a:t>
            </a:r>
          </a:p>
          <a:p>
            <a:pPr lvl="1"/>
            <a:r>
              <a:rPr lang="en-US" dirty="0" smtClean="0">
                <a:solidFill>
                  <a:srgbClr val="FF0000"/>
                </a:solidFill>
              </a:rPr>
              <a:t>New features </a:t>
            </a:r>
          </a:p>
          <a:p>
            <a:pPr lvl="2"/>
            <a:r>
              <a:rPr lang="en-US" dirty="0" smtClean="0">
                <a:solidFill>
                  <a:srgbClr val="FF0000"/>
                </a:solidFill>
              </a:rPr>
              <a:t>kappa</a:t>
            </a:r>
            <a:r>
              <a:rPr lang="en-US" dirty="0">
                <a:solidFill>
                  <a:srgbClr val="FF0000"/>
                </a:solidFill>
              </a:rPr>
              <a:t>=.</a:t>
            </a:r>
            <a:r>
              <a:rPr lang="en-US" dirty="0" smtClean="0">
                <a:solidFill>
                  <a:srgbClr val="FF0000"/>
                </a:solidFill>
              </a:rPr>
              <a:t>58, </a:t>
            </a:r>
            <a:r>
              <a:rPr lang="en-US" dirty="0">
                <a:solidFill>
                  <a:srgbClr val="FF0000"/>
                </a:solidFill>
              </a:rPr>
              <a:t>f-measure=.</a:t>
            </a:r>
            <a:r>
              <a:rPr lang="en-US" dirty="0" smtClean="0">
                <a:solidFill>
                  <a:srgbClr val="FF0000"/>
                </a:solidFill>
              </a:rPr>
              <a:t>75</a:t>
            </a:r>
            <a:endParaRPr lang="en-US" dirty="0">
              <a:solidFill>
                <a:srgbClr val="FF0000"/>
              </a:solidFill>
            </a:endParaRPr>
          </a:p>
          <a:p>
            <a:pPr lvl="1"/>
            <a:endParaRPr lang="en-US" dirty="0"/>
          </a:p>
        </p:txBody>
      </p:sp>
    </p:spTree>
    <p:extLst>
      <p:ext uri="{BB962C8B-B14F-4D97-AF65-F5344CB8AC3E}">
        <p14:creationId xmlns:p14="http://schemas.microsoft.com/office/powerpoint/2010/main" val="23226050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857"/>
            <a:ext cx="9144000" cy="1143000"/>
          </a:xfrm>
        </p:spPr>
        <p:txBody>
          <a:bodyPr>
            <a:noAutofit/>
          </a:bodyPr>
          <a:lstStyle/>
          <a:p>
            <a:r>
              <a:rPr lang="en-US" dirty="0" smtClean="0"/>
              <a:t>Writing Research is a Goldmine for NLP</a:t>
            </a:r>
            <a:endParaRPr lang="en-US" dirty="0"/>
          </a:p>
        </p:txBody>
      </p:sp>
      <p:pic>
        <p:nvPicPr>
          <p:cNvPr id="5" name="Picture 2" descr="http://i.dailymail.co.uk/i/pix/2008/07/01/article-1030860-01D0F2F300000578-357_468x56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4732" y="1227857"/>
            <a:ext cx="4431964" cy="53884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scribendi.com/images/services/Student_Essay_Editing_After_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331" y="4472369"/>
            <a:ext cx="2210885" cy="2249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623" y="1227857"/>
            <a:ext cx="1599056" cy="146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Callout 11"/>
          <p:cNvSpPr/>
          <p:nvPr/>
        </p:nvSpPr>
        <p:spPr>
          <a:xfrm>
            <a:off x="341432" y="3024554"/>
            <a:ext cx="1944568" cy="988803"/>
          </a:xfrm>
          <a:prstGeom prst="wedgeEllipseCallout">
            <a:avLst>
              <a:gd name="adj1" fmla="val 109563"/>
              <a:gd name="adj2" fmla="val -10801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New Educational Technology!</a:t>
            </a:r>
            <a:endParaRPr lang="en-US" dirty="0">
              <a:solidFill>
                <a:schemeClr val="tx1"/>
              </a:solidFill>
            </a:endParaRPr>
          </a:p>
        </p:txBody>
      </p:sp>
      <p:sp>
        <p:nvSpPr>
          <p:cNvPr id="13" name="Oval Callout 12"/>
          <p:cNvSpPr/>
          <p:nvPr/>
        </p:nvSpPr>
        <p:spPr>
          <a:xfrm>
            <a:off x="6900493" y="3600342"/>
            <a:ext cx="1944568" cy="904944"/>
          </a:xfrm>
          <a:prstGeom prst="wedgeEllipseCallout">
            <a:avLst>
              <a:gd name="adj1" fmla="val -122388"/>
              <a:gd name="adj2" fmla="val -21489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Learning Science at Scale!</a:t>
            </a:r>
            <a:endParaRPr lang="en-US" dirty="0">
              <a:solidFill>
                <a:schemeClr val="tx1"/>
              </a:solidFill>
            </a:endParaRPr>
          </a:p>
        </p:txBody>
      </p:sp>
      <p:sp>
        <p:nvSpPr>
          <p:cNvPr id="14" name="Oval Callout 13"/>
          <p:cNvSpPr/>
          <p:nvPr/>
        </p:nvSpPr>
        <p:spPr>
          <a:xfrm>
            <a:off x="6982555" y="1345223"/>
            <a:ext cx="1944568" cy="1066898"/>
          </a:xfrm>
          <a:prstGeom prst="wedgeEllipseCallout">
            <a:avLst>
              <a:gd name="adj1" fmla="val -144543"/>
              <a:gd name="adj2" fmla="val -1765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Can we automate human coding?</a:t>
            </a:r>
            <a:endParaRPr lang="en-US" dirty="0">
              <a:solidFill>
                <a:schemeClr val="tx1"/>
              </a:solidFill>
            </a:endParaRPr>
          </a:p>
        </p:txBody>
      </p:sp>
    </p:spTree>
    <p:extLst>
      <p:ext uri="{BB962C8B-B14F-4D97-AF65-F5344CB8AC3E}">
        <p14:creationId xmlns:p14="http://schemas.microsoft.com/office/powerpoint/2010/main" val="1309909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57" y="0"/>
            <a:ext cx="8406143" cy="1143000"/>
          </a:xfrm>
        </p:spPr>
        <p:txBody>
          <a:bodyPr>
            <a:normAutofit/>
          </a:bodyPr>
          <a:lstStyle/>
          <a:p>
            <a:r>
              <a:rPr lang="en-US" dirty="0" smtClean="0"/>
              <a:t>Example Argument Mining Features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307621"/>
              </p:ext>
            </p:extLst>
          </p:nvPr>
        </p:nvGraphicFramePr>
        <p:xfrm>
          <a:off x="172016" y="853650"/>
          <a:ext cx="8872396" cy="5807072"/>
        </p:xfrm>
        <a:graphic>
          <a:graphicData uri="http://schemas.openxmlformats.org/drawingml/2006/table">
            <a:tbl>
              <a:tblPr firstRow="1" firstCol="1" bandRow="1">
                <a:tableStyleId>{5C22544A-7EE6-4342-B048-85BDC9FD1C3A}</a:tableStyleId>
              </a:tblPr>
              <a:tblGrid>
                <a:gridCol w="8872396"/>
              </a:tblGrid>
              <a:tr h="284331">
                <a:tc>
                  <a:txBody>
                    <a:bodyPr/>
                    <a:lstStyle/>
                    <a:p>
                      <a:pPr marL="0" marR="0">
                        <a:lnSpc>
                          <a:spcPct val="115000"/>
                        </a:lnSpc>
                        <a:spcBef>
                          <a:spcPts val="0"/>
                        </a:spcBef>
                        <a:spcAft>
                          <a:spcPts val="0"/>
                        </a:spcAft>
                      </a:pPr>
                      <a:r>
                        <a:rPr lang="en-US" sz="1800" dirty="0">
                          <a:effectLst/>
                        </a:rPr>
                        <a:t>Non-word Features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52994">
                <a:tc>
                  <a:txBody>
                    <a:bodyPr/>
                    <a:lstStyle/>
                    <a:p>
                      <a:pPr marL="0" marR="0">
                        <a:lnSpc>
                          <a:spcPct val="115000"/>
                        </a:lnSpc>
                        <a:spcBef>
                          <a:spcPts val="0"/>
                        </a:spcBef>
                        <a:spcAft>
                          <a:spcPts val="0"/>
                        </a:spcAft>
                      </a:pPr>
                      <a:r>
                        <a:rPr lang="en-US" sz="1800" dirty="0">
                          <a:effectLst/>
                        </a:rPr>
                        <a:t>Linguistic features</a:t>
                      </a:r>
                    </a:p>
                    <a:p>
                      <a:pPr marL="0" marR="0">
                        <a:lnSpc>
                          <a:spcPct val="115000"/>
                        </a:lnSpc>
                        <a:spcBef>
                          <a:spcPts val="0"/>
                        </a:spcBef>
                        <a:spcAft>
                          <a:spcPts val="0"/>
                        </a:spcAft>
                      </a:pPr>
                      <a:r>
                        <a:rPr lang="en-US" sz="1800" dirty="0">
                          <a:effectLst/>
                        </a:rPr>
                        <a:t>	Comparison indicator: JJR, JJS, RBR, RBS</a:t>
                      </a:r>
                    </a:p>
                    <a:p>
                      <a:pPr marL="0" marR="0">
                        <a:lnSpc>
                          <a:spcPct val="115000"/>
                        </a:lnSpc>
                        <a:spcBef>
                          <a:spcPts val="0"/>
                        </a:spcBef>
                        <a:spcAft>
                          <a:spcPts val="0"/>
                        </a:spcAft>
                      </a:pPr>
                      <a:r>
                        <a:rPr lang="en-US" sz="1800" dirty="0">
                          <a:effectLst/>
                        </a:rPr>
                        <a:t>	Discourse connectives: Contingency, Comparison, Expansion, Temporal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05988">
                <a:tc>
                  <a:txBody>
                    <a:bodyPr/>
                    <a:lstStyle/>
                    <a:p>
                      <a:pPr marL="0" marR="0">
                        <a:lnSpc>
                          <a:spcPct val="115000"/>
                        </a:lnSpc>
                        <a:spcBef>
                          <a:spcPts val="0"/>
                        </a:spcBef>
                        <a:spcAft>
                          <a:spcPts val="0"/>
                        </a:spcAft>
                      </a:pPr>
                      <a:r>
                        <a:rPr lang="en-US" sz="1800" dirty="0">
                          <a:effectLst/>
                        </a:rPr>
                        <a:t>Statistic features</a:t>
                      </a:r>
                    </a:p>
                    <a:p>
                      <a:pPr marL="0" marR="0">
                        <a:lnSpc>
                          <a:spcPct val="115000"/>
                        </a:lnSpc>
                        <a:spcBef>
                          <a:spcPts val="0"/>
                        </a:spcBef>
                        <a:spcAft>
                          <a:spcPts val="0"/>
                        </a:spcAft>
                      </a:pPr>
                      <a:r>
                        <a:rPr lang="en-US" sz="1800" dirty="0">
                          <a:effectLst/>
                        </a:rPr>
                        <a:t>	Sentence depth: depth of parse tree</a:t>
                      </a:r>
                    </a:p>
                    <a:p>
                      <a:pPr marL="0" marR="0">
                        <a:lnSpc>
                          <a:spcPct val="115000"/>
                        </a:lnSpc>
                        <a:spcBef>
                          <a:spcPts val="0"/>
                        </a:spcBef>
                        <a:spcAft>
                          <a:spcPts val="0"/>
                        </a:spcAft>
                      </a:pPr>
                      <a:r>
                        <a:rPr lang="en-US" sz="1800" dirty="0">
                          <a:effectLst/>
                        </a:rPr>
                        <a:t>	Sentence length: number of tokens</a:t>
                      </a:r>
                    </a:p>
                    <a:p>
                      <a:pPr marL="0" marR="0">
                        <a:lnSpc>
                          <a:spcPct val="115000"/>
                        </a:lnSpc>
                        <a:spcBef>
                          <a:spcPts val="0"/>
                        </a:spcBef>
                        <a:spcAft>
                          <a:spcPts val="0"/>
                        </a:spcAft>
                      </a:pPr>
                      <a:r>
                        <a:rPr lang="en-US" sz="1800" dirty="0">
                          <a:effectLst/>
                        </a:rPr>
                        <a:t>	Ratio of domain words and sentence length</a:t>
                      </a:r>
                    </a:p>
                    <a:p>
                      <a:pPr marL="0" marR="0">
                        <a:lnSpc>
                          <a:spcPct val="115000"/>
                        </a:lnSpc>
                        <a:spcBef>
                          <a:spcPts val="0"/>
                        </a:spcBef>
                        <a:spcAft>
                          <a:spcPts val="0"/>
                        </a:spcAft>
                      </a:pPr>
                      <a:r>
                        <a:rPr lang="en-US" sz="1800" dirty="0">
                          <a:effectLst/>
                        </a:rPr>
                        <a:t>	Ratio of argument words and sentence length</a:t>
                      </a:r>
                    </a:p>
                    <a:p>
                      <a:pPr marL="0" marR="0">
                        <a:lnSpc>
                          <a:spcPct val="115000"/>
                        </a:lnSpc>
                        <a:spcBef>
                          <a:spcPts val="0"/>
                        </a:spcBef>
                        <a:spcAft>
                          <a:spcPts val="0"/>
                        </a:spcAft>
                      </a:pPr>
                      <a:r>
                        <a:rPr lang="en-US" sz="1800" dirty="0">
                          <a:effectLst/>
                        </a:rPr>
                        <a:t>	Ratio of SBAR’s length and sentence length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05988">
                <a:tc>
                  <a:txBody>
                    <a:bodyPr/>
                    <a:lstStyle/>
                    <a:p>
                      <a:pPr marL="0" marR="0">
                        <a:lnSpc>
                          <a:spcPct val="115000"/>
                        </a:lnSpc>
                        <a:spcBef>
                          <a:spcPts val="0"/>
                        </a:spcBef>
                        <a:spcAft>
                          <a:spcPts val="0"/>
                        </a:spcAft>
                      </a:pPr>
                      <a:r>
                        <a:rPr lang="en-US" sz="1800" dirty="0">
                          <a:effectLst/>
                        </a:rPr>
                        <a:t>Position features</a:t>
                      </a:r>
                    </a:p>
                    <a:p>
                      <a:pPr marL="0" marR="0">
                        <a:lnSpc>
                          <a:spcPct val="115000"/>
                        </a:lnSpc>
                        <a:spcBef>
                          <a:spcPts val="0"/>
                        </a:spcBef>
                        <a:spcAft>
                          <a:spcPts val="0"/>
                        </a:spcAft>
                      </a:pPr>
                      <a:r>
                        <a:rPr lang="en-US" sz="1800" dirty="0">
                          <a:effectLst/>
                        </a:rPr>
                        <a:t>	Sentence Id: numerical</a:t>
                      </a:r>
                    </a:p>
                    <a:p>
                      <a:pPr marL="0" marR="0">
                        <a:lnSpc>
                          <a:spcPct val="115000"/>
                        </a:lnSpc>
                        <a:spcBef>
                          <a:spcPts val="0"/>
                        </a:spcBef>
                        <a:spcAft>
                          <a:spcPts val="0"/>
                        </a:spcAft>
                      </a:pPr>
                      <a:r>
                        <a:rPr lang="en-US" sz="1800" dirty="0">
                          <a:effectLst/>
                        </a:rPr>
                        <a:t>	Relative position (before or after) to the first citation: binary</a:t>
                      </a:r>
                    </a:p>
                    <a:p>
                      <a:pPr marL="0" marR="0">
                        <a:lnSpc>
                          <a:spcPct val="115000"/>
                        </a:lnSpc>
                        <a:spcBef>
                          <a:spcPts val="0"/>
                        </a:spcBef>
                        <a:spcAft>
                          <a:spcPts val="0"/>
                        </a:spcAft>
                      </a:pPr>
                      <a:r>
                        <a:rPr lang="en-US" sz="1800" dirty="0">
                          <a:effectLst/>
                        </a:rPr>
                        <a:t>	Relative position (1-distance or 2-distance or ELSE) to the nearest citation before: 3-ary</a:t>
                      </a:r>
                    </a:p>
                    <a:p>
                      <a:pPr marL="0" marR="0">
                        <a:lnSpc>
                          <a:spcPct val="115000"/>
                        </a:lnSpc>
                        <a:spcBef>
                          <a:spcPts val="0"/>
                        </a:spcBef>
                        <a:spcAft>
                          <a:spcPts val="0"/>
                        </a:spcAft>
                      </a:pPr>
                      <a:r>
                        <a:rPr lang="en-US" sz="1800" dirty="0">
                          <a:effectLst/>
                        </a:rPr>
                        <a:t>	Relative position (1-distance or 2-distance ELSE) to the nearest citation after: 3-ary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52994">
                <a:tc>
                  <a:txBody>
                    <a:bodyPr/>
                    <a:lstStyle/>
                    <a:p>
                      <a:pPr marL="0" marR="0">
                        <a:lnSpc>
                          <a:spcPct val="115000"/>
                        </a:lnSpc>
                        <a:spcBef>
                          <a:spcPts val="0"/>
                        </a:spcBef>
                        <a:spcAft>
                          <a:spcPts val="0"/>
                        </a:spcAft>
                      </a:pPr>
                      <a:r>
                        <a:rPr lang="en-US" sz="1800" dirty="0">
                          <a:effectLst/>
                        </a:rPr>
                        <a:t>Class features</a:t>
                      </a:r>
                    </a:p>
                    <a:p>
                      <a:pPr marL="0" marR="0">
                        <a:lnSpc>
                          <a:spcPct val="115000"/>
                        </a:lnSpc>
                        <a:spcBef>
                          <a:spcPts val="0"/>
                        </a:spcBef>
                        <a:spcAft>
                          <a:spcPts val="0"/>
                        </a:spcAft>
                      </a:pPr>
                      <a:r>
                        <a:rPr lang="en-US" sz="1800" dirty="0">
                          <a:effectLst/>
                        </a:rPr>
                        <a:t>	Citation label: True/False</a:t>
                      </a:r>
                    </a:p>
                    <a:p>
                      <a:pPr marL="0" marR="0">
                        <a:lnSpc>
                          <a:spcPct val="115000"/>
                        </a:lnSpc>
                        <a:spcBef>
                          <a:spcPts val="0"/>
                        </a:spcBef>
                        <a:spcAft>
                          <a:spcPts val="0"/>
                        </a:spcAft>
                      </a:pPr>
                      <a:r>
                        <a:rPr lang="en-US" sz="1800" dirty="0">
                          <a:effectLst/>
                        </a:rPr>
                        <a:t>	Number of citations before the current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378042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Topic Modeling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383792"/>
              </p:ext>
            </p:extLst>
          </p:nvPr>
        </p:nvGraphicFramePr>
        <p:xfrm>
          <a:off x="321399" y="1593409"/>
          <a:ext cx="8541944" cy="4625425"/>
        </p:xfrm>
        <a:graphic>
          <a:graphicData uri="http://schemas.openxmlformats.org/drawingml/2006/table">
            <a:tbl>
              <a:tblPr firstRow="1" firstCol="1" bandRow="1">
                <a:tableStyleId>{5C22544A-7EE6-4342-B048-85BDC9FD1C3A}</a:tableStyleId>
              </a:tblPr>
              <a:tblGrid>
                <a:gridCol w="2968012"/>
                <a:gridCol w="5573932"/>
              </a:tblGrid>
              <a:tr h="480277">
                <a:tc>
                  <a:txBody>
                    <a:bodyPr/>
                    <a:lstStyle/>
                    <a:p>
                      <a:pPr marL="0" marR="0" algn="ctr">
                        <a:lnSpc>
                          <a:spcPct val="115000"/>
                        </a:lnSpc>
                        <a:spcBef>
                          <a:spcPts val="0"/>
                        </a:spcBef>
                        <a:spcAft>
                          <a:spcPts val="0"/>
                        </a:spcAft>
                      </a:pPr>
                      <a:r>
                        <a:rPr lang="en-US" sz="2000" dirty="0">
                          <a:effectLst/>
                        </a:rPr>
                        <a:t>LDA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0468">
                <a:tc>
                  <a:txBody>
                    <a:bodyPr/>
                    <a:lstStyle/>
                    <a:p>
                      <a:pPr marL="0" marR="0">
                        <a:lnSpc>
                          <a:spcPct val="115000"/>
                        </a:lnSpc>
                        <a:spcBef>
                          <a:spcPts val="0"/>
                        </a:spcBef>
                        <a:spcAft>
                          <a:spcPts val="0"/>
                        </a:spcAft>
                      </a:pPr>
                      <a:r>
                        <a:rPr lang="en-US" sz="2000" dirty="0">
                          <a:effectLst/>
                        </a:rPr>
                        <a:t>LDA-filtered dependency pair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Pairs of subject-predicate that subjects are argument words</a:t>
                      </a:r>
                    </a:p>
                    <a:p>
                      <a:pPr marL="342900" marR="0" indent="-342900">
                        <a:lnSpc>
                          <a:spcPct val="115000"/>
                        </a:lnSpc>
                        <a:spcBef>
                          <a:spcPts val="0"/>
                        </a:spcBef>
                        <a:spcAft>
                          <a:spcPts val="0"/>
                        </a:spcAft>
                        <a:buFont typeface="Arial" panose="020B0604020202020204" pitchFamily="34" charset="0"/>
                        <a:buChar char="•"/>
                      </a:pPr>
                      <a:r>
                        <a:rPr lang="en-US" sz="2000" i="1" dirty="0">
                          <a:effectLst/>
                        </a:rPr>
                        <a:t>They found, study shows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0468">
                <a:tc>
                  <a:txBody>
                    <a:bodyPr/>
                    <a:lstStyle/>
                    <a:p>
                      <a:pPr marL="0" marR="0">
                        <a:lnSpc>
                          <a:spcPct val="115000"/>
                        </a:lnSpc>
                        <a:spcBef>
                          <a:spcPts val="0"/>
                        </a:spcBef>
                        <a:spcAft>
                          <a:spcPts val="0"/>
                        </a:spcAft>
                      </a:pPr>
                      <a:r>
                        <a:rPr lang="en-US" sz="2000" dirty="0">
                          <a:effectLst/>
                        </a:rPr>
                        <a:t>LDA-filtered head nouns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Head nouns of NP that nouns are argument word</a:t>
                      </a:r>
                    </a:p>
                    <a:p>
                      <a:pPr marL="342900" marR="0" indent="-342900">
                        <a:lnSpc>
                          <a:spcPct val="115000"/>
                        </a:lnSpc>
                        <a:spcBef>
                          <a:spcPts val="0"/>
                        </a:spcBef>
                        <a:spcAft>
                          <a:spcPts val="0"/>
                        </a:spcAft>
                        <a:buFont typeface="Arial" panose="020B0604020202020204" pitchFamily="34" charset="0"/>
                        <a:buChar char="•"/>
                      </a:pPr>
                      <a:r>
                        <a:rPr lang="en-US" sz="2000" i="1" dirty="0">
                          <a:effectLst/>
                        </a:rPr>
                        <a:t>Study that</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277">
                <a:tc>
                  <a:txBody>
                    <a:bodyPr/>
                    <a:lstStyle/>
                    <a:p>
                      <a:pPr marL="0" marR="0">
                        <a:lnSpc>
                          <a:spcPct val="115000"/>
                        </a:lnSpc>
                        <a:spcBef>
                          <a:spcPts val="0"/>
                        </a:spcBef>
                        <a:spcAft>
                          <a:spcPts val="0"/>
                        </a:spcAft>
                      </a:pPr>
                      <a:r>
                        <a:rPr lang="en-US" sz="2000">
                          <a:effectLst/>
                        </a:rPr>
                        <a:t>LDA-computed argument words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lnSpc>
                          <a:spcPct val="115000"/>
                        </a:lnSpc>
                        <a:spcBef>
                          <a:spcPts val="0"/>
                        </a:spcBef>
                        <a:spcAft>
                          <a:spcPts val="0"/>
                        </a:spcAft>
                        <a:buFont typeface="Arial" panose="020B0604020202020204" pitchFamily="34" charset="0"/>
                        <a:buChar char="•"/>
                      </a:pPr>
                      <a:r>
                        <a:rPr lang="en-US" sz="2000" i="1" dirty="0">
                          <a:effectLst/>
                        </a:rPr>
                        <a:t>Hypothesis, finding, study, opposition, support</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277">
                <a:tc>
                  <a:txBody>
                    <a:bodyPr/>
                    <a:lstStyle/>
                    <a:p>
                      <a:pPr marL="0" marR="0">
                        <a:lnSpc>
                          <a:spcPct val="115000"/>
                        </a:lnSpc>
                        <a:spcBef>
                          <a:spcPts val="0"/>
                        </a:spcBef>
                        <a:spcAft>
                          <a:spcPts val="0"/>
                        </a:spcAft>
                      </a:pPr>
                      <a:r>
                        <a:rPr lang="en-US" sz="2000">
                          <a:effectLst/>
                        </a:rPr>
                        <a:t>LDA-computed #argument words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Numerical, no normalized by sentence length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277">
                <a:tc>
                  <a:txBody>
                    <a:bodyPr/>
                    <a:lstStyle/>
                    <a:p>
                      <a:pPr marL="0" marR="0">
                        <a:lnSpc>
                          <a:spcPct val="115000"/>
                        </a:lnSpc>
                        <a:spcBef>
                          <a:spcPts val="0"/>
                        </a:spcBef>
                        <a:spcAft>
                          <a:spcPts val="0"/>
                        </a:spcAft>
                      </a:pPr>
                      <a:r>
                        <a:rPr lang="en-US" sz="2000">
                          <a:effectLst/>
                        </a:rPr>
                        <a:t>LDA-computed #domain words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Numerical, no normalized by sentence length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9292417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Argument Mining Directions </a:t>
            </a:r>
            <a:r>
              <a:rPr lang="en-US" sz="4000" dirty="0" smtClean="0"/>
              <a:t>(with H. Nguyen)</a:t>
            </a:r>
            <a:endParaRPr lang="en-US" sz="4000" dirty="0"/>
          </a:p>
        </p:txBody>
      </p:sp>
      <p:sp>
        <p:nvSpPr>
          <p:cNvPr id="3" name="Content Placeholder 2"/>
          <p:cNvSpPr>
            <a:spLocks noGrp="1"/>
          </p:cNvSpPr>
          <p:nvPr>
            <p:ph idx="1"/>
          </p:nvPr>
        </p:nvSpPr>
        <p:spPr>
          <a:xfrm>
            <a:off x="193895" y="1725455"/>
            <a:ext cx="9067800" cy="4639131"/>
          </a:xfrm>
        </p:spPr>
        <p:txBody>
          <a:bodyPr>
            <a:normAutofit/>
          </a:bodyPr>
          <a:lstStyle/>
          <a:p>
            <a:r>
              <a:rPr lang="en-US" dirty="0" smtClean="0"/>
              <a:t>More Machine Learning Experiments</a:t>
            </a:r>
          </a:p>
          <a:p>
            <a:endParaRPr lang="en-US" dirty="0" smtClean="0"/>
          </a:p>
          <a:p>
            <a:r>
              <a:rPr lang="en-US" dirty="0" smtClean="0"/>
              <a:t>New Argument </a:t>
            </a:r>
            <a:r>
              <a:rPr lang="en-US" dirty="0"/>
              <a:t>M</a:t>
            </a:r>
            <a:r>
              <a:rPr lang="en-US" dirty="0" smtClean="0"/>
              <a:t>ining </a:t>
            </a:r>
            <a:r>
              <a:rPr lang="en-US" dirty="0"/>
              <a:t>S</a:t>
            </a:r>
            <a:r>
              <a:rPr lang="en-US" dirty="0" smtClean="0"/>
              <a:t>ubtasks</a:t>
            </a:r>
            <a:endParaRPr lang="en-US" dirty="0"/>
          </a:p>
          <a:p>
            <a:pPr lvl="1"/>
            <a:r>
              <a:rPr lang="en-US" dirty="0"/>
              <a:t>Relation </a:t>
            </a:r>
            <a:r>
              <a:rPr lang="en-US" dirty="0" smtClean="0"/>
              <a:t>identification</a:t>
            </a:r>
            <a:r>
              <a:rPr lang="en-US" dirty="0"/>
              <a:t> </a:t>
            </a:r>
            <a:r>
              <a:rPr lang="en-US" dirty="0" smtClean="0"/>
              <a:t>(e.g., citation </a:t>
            </a:r>
            <a:r>
              <a:rPr lang="en-US" i="1" dirty="0" smtClean="0"/>
              <a:t>supports</a:t>
            </a:r>
            <a:r>
              <a:rPr lang="en-US" dirty="0" smtClean="0"/>
              <a:t> claim) </a:t>
            </a:r>
          </a:p>
          <a:p>
            <a:pPr lvl="1"/>
            <a:r>
              <a:rPr lang="en-US" dirty="0"/>
              <a:t>A</a:t>
            </a:r>
            <a:r>
              <a:rPr lang="en-US" dirty="0" smtClean="0"/>
              <a:t>rgument </a:t>
            </a:r>
            <a:r>
              <a:rPr lang="en-US" dirty="0"/>
              <a:t>completion</a:t>
            </a:r>
          </a:p>
          <a:p>
            <a:pPr lvl="1"/>
            <a:endParaRPr lang="en-US" dirty="0" smtClean="0"/>
          </a:p>
        </p:txBody>
      </p:sp>
    </p:spTree>
    <p:extLst>
      <p:ext uri="{BB962C8B-B14F-4D97-AF65-F5344CB8AC3E}">
        <p14:creationId xmlns:p14="http://schemas.microsoft.com/office/powerpoint/2010/main" val="312357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fontScale="90000"/>
          </a:bodyPr>
          <a:lstStyle/>
          <a:p>
            <a:r>
              <a:rPr lang="en-US" dirty="0" smtClean="0"/>
              <a:t>New Work:  </a:t>
            </a:r>
            <a:r>
              <a:rPr lang="en-US" i="1" dirty="0" smtClean="0"/>
              <a:t>Temporal</a:t>
            </a:r>
            <a:r>
              <a:rPr lang="en-US" dirty="0" smtClean="0"/>
              <a:t> Argument Mining</a:t>
            </a:r>
            <a:br>
              <a:rPr lang="en-US" dirty="0" smtClean="0"/>
            </a:br>
            <a:r>
              <a:rPr lang="en-US" sz="4000" dirty="0" smtClean="0"/>
              <a:t>[Zhang and </a:t>
            </a:r>
            <a:r>
              <a:rPr lang="en-US" sz="4000" dirty="0" err="1" smtClean="0"/>
              <a:t>Litman</a:t>
            </a:r>
            <a:r>
              <a:rPr lang="en-US" sz="4000" dirty="0" smtClean="0"/>
              <a:t>, 2014]</a:t>
            </a:r>
            <a:endParaRPr lang="en-US" sz="4000" dirty="0"/>
          </a:p>
        </p:txBody>
      </p:sp>
      <p:sp>
        <p:nvSpPr>
          <p:cNvPr id="3" name="Content Placeholder 2"/>
          <p:cNvSpPr>
            <a:spLocks noGrp="1"/>
          </p:cNvSpPr>
          <p:nvPr>
            <p:ph idx="1"/>
          </p:nvPr>
        </p:nvSpPr>
        <p:spPr>
          <a:xfrm>
            <a:off x="0" y="1441767"/>
            <a:ext cx="9042399" cy="5263376"/>
          </a:xfrm>
        </p:spPr>
        <p:txBody>
          <a:bodyPr>
            <a:normAutofit fontScale="62500" lnSpcReduction="20000"/>
          </a:bodyPr>
          <a:lstStyle/>
          <a:p>
            <a:r>
              <a:rPr lang="en-US" sz="3800" dirty="0" smtClean="0"/>
              <a:t>How are</a:t>
            </a:r>
            <a:r>
              <a:rPr lang="en-US" sz="3800" i="1" dirty="0" smtClean="0"/>
              <a:t> arguments changed</a:t>
            </a:r>
            <a:r>
              <a:rPr lang="en-US" sz="3800" dirty="0" smtClean="0"/>
              <a:t> during paper revision?</a:t>
            </a:r>
          </a:p>
          <a:p>
            <a:endParaRPr lang="en-US" sz="3800" dirty="0" smtClean="0"/>
          </a:p>
          <a:p>
            <a:pPr lvl="1"/>
            <a:r>
              <a:rPr lang="en-US" sz="2900" b="1" dirty="0" smtClean="0">
                <a:solidFill>
                  <a:srgbClr val="FF6600"/>
                </a:solidFill>
              </a:rPr>
              <a:t>1</a:t>
            </a:r>
            <a:r>
              <a:rPr lang="en-US" sz="2900" b="1" baseline="30000" dirty="0" smtClean="0">
                <a:solidFill>
                  <a:srgbClr val="FF6600"/>
                </a:solidFill>
              </a:rPr>
              <a:t>st</a:t>
            </a:r>
            <a:r>
              <a:rPr lang="en-US" sz="2900" b="1" dirty="0" smtClean="0">
                <a:solidFill>
                  <a:srgbClr val="FF6600"/>
                </a:solidFill>
              </a:rPr>
              <a:t> Draft: </a:t>
            </a:r>
            <a:r>
              <a:rPr lang="en-US" sz="2900" dirty="0" smtClean="0"/>
              <a:t>The fifth level of Hell “contains the Wrathful” (110).  Wrathful people want to intentionally harm others.  </a:t>
            </a:r>
            <a:r>
              <a:rPr lang="en-US" sz="2900" b="1" dirty="0" smtClean="0">
                <a:solidFill>
                  <a:srgbClr val="0000FF"/>
                </a:solidFill>
              </a:rPr>
              <a:t>Saddam Hussein and Osama Bin Laden come </a:t>
            </a:r>
            <a:r>
              <a:rPr lang="en-US" sz="2900" dirty="0" smtClean="0"/>
              <a:t>to mind when mentioning wrathful people.</a:t>
            </a:r>
          </a:p>
          <a:p>
            <a:pPr lvl="1"/>
            <a:endParaRPr lang="en-US" sz="2900" dirty="0" smtClean="0"/>
          </a:p>
          <a:p>
            <a:pPr lvl="1"/>
            <a:r>
              <a:rPr lang="en-US" sz="2900" b="1" dirty="0" smtClean="0">
                <a:solidFill>
                  <a:srgbClr val="FF6600"/>
                </a:solidFill>
              </a:rPr>
              <a:t>2nd </a:t>
            </a:r>
            <a:r>
              <a:rPr lang="en-US" sz="2900" b="1" dirty="0">
                <a:solidFill>
                  <a:srgbClr val="FF6600"/>
                </a:solidFill>
              </a:rPr>
              <a:t>Draft: </a:t>
            </a:r>
            <a:r>
              <a:rPr lang="en-US" sz="2900" dirty="0"/>
              <a:t>The fifth level of Hell “contains the Wrathful” (110).  Wrathful people want to intentionally harm others.  </a:t>
            </a:r>
            <a:r>
              <a:rPr lang="en-US" sz="2900" b="1" dirty="0" smtClean="0">
                <a:solidFill>
                  <a:srgbClr val="0000FF"/>
                </a:solidFill>
              </a:rPr>
              <a:t>Fidel Castro comes </a:t>
            </a:r>
            <a:r>
              <a:rPr lang="en-US" sz="2900" dirty="0"/>
              <a:t>to mind when mentioning wrathful </a:t>
            </a:r>
            <a:r>
              <a:rPr lang="en-US" sz="2900" dirty="0" smtClean="0"/>
              <a:t>people</a:t>
            </a:r>
          </a:p>
          <a:p>
            <a:pPr lvl="1"/>
            <a:endParaRPr lang="en-US" sz="2600" dirty="0"/>
          </a:p>
          <a:p>
            <a:pPr lvl="1"/>
            <a:r>
              <a:rPr lang="en-US" sz="3300" b="1" dirty="0" smtClean="0">
                <a:solidFill>
                  <a:srgbClr val="FF6600"/>
                </a:solidFill>
              </a:rPr>
              <a:t>Revision modifies </a:t>
            </a:r>
            <a:r>
              <a:rPr lang="en-US" sz="3300" b="1" i="1" dirty="0" smtClean="0">
                <a:solidFill>
                  <a:srgbClr val="FF6600"/>
                </a:solidFill>
              </a:rPr>
              <a:t>evidence </a:t>
            </a:r>
          </a:p>
          <a:p>
            <a:pPr lvl="2"/>
            <a:r>
              <a:rPr lang="en-US" sz="2900" dirty="0" smtClean="0"/>
              <a:t>Rather than </a:t>
            </a:r>
            <a:r>
              <a:rPr lang="en-US" sz="2900" i="1" dirty="0" smtClean="0"/>
              <a:t>come</a:t>
            </a:r>
            <a:r>
              <a:rPr lang="en-US" sz="2900" dirty="0" smtClean="0"/>
              <a:t> -&gt; </a:t>
            </a:r>
            <a:r>
              <a:rPr lang="en-US" sz="2900" i="1" dirty="0" smtClean="0"/>
              <a:t>comes</a:t>
            </a:r>
          </a:p>
          <a:p>
            <a:pPr marL="457200" lvl="1" indent="0">
              <a:buNone/>
            </a:pPr>
            <a:endParaRPr lang="en-US" dirty="0"/>
          </a:p>
          <a:p>
            <a:r>
              <a:rPr lang="en-US" sz="3800" dirty="0" smtClean="0">
                <a:solidFill>
                  <a:srgbClr val="0000FF"/>
                </a:solidFill>
              </a:rPr>
              <a:t>Argument </a:t>
            </a:r>
            <a:r>
              <a:rPr lang="en-US" sz="3800" dirty="0">
                <a:solidFill>
                  <a:srgbClr val="0000FF"/>
                </a:solidFill>
              </a:rPr>
              <a:t>mining subtasks</a:t>
            </a:r>
          </a:p>
          <a:p>
            <a:pPr lvl="1"/>
            <a:r>
              <a:rPr lang="en-US" sz="3300" b="1" dirty="0" smtClean="0">
                <a:solidFill>
                  <a:srgbClr val="0000FF"/>
                </a:solidFill>
              </a:rPr>
              <a:t>Segmentation</a:t>
            </a:r>
            <a:r>
              <a:rPr lang="en-US" sz="3300" dirty="0" smtClean="0">
                <a:solidFill>
                  <a:srgbClr val="0000FF"/>
                </a:solidFill>
              </a:rPr>
              <a:t>: sentences </a:t>
            </a:r>
            <a:endParaRPr lang="en-US" sz="3300" dirty="0">
              <a:solidFill>
                <a:srgbClr val="0000FF"/>
              </a:solidFill>
            </a:endParaRPr>
          </a:p>
          <a:p>
            <a:pPr lvl="2"/>
            <a:r>
              <a:rPr lang="en-US" sz="2800" dirty="0" smtClean="0">
                <a:solidFill>
                  <a:srgbClr val="0000FF"/>
                </a:solidFill>
              </a:rPr>
              <a:t>Alignment needed between 1</a:t>
            </a:r>
            <a:r>
              <a:rPr lang="en-US" sz="2800" baseline="30000" dirty="0" smtClean="0">
                <a:solidFill>
                  <a:srgbClr val="0000FF"/>
                </a:solidFill>
              </a:rPr>
              <a:t>st</a:t>
            </a:r>
            <a:r>
              <a:rPr lang="en-US" sz="2800" dirty="0" smtClean="0">
                <a:solidFill>
                  <a:srgbClr val="0000FF"/>
                </a:solidFill>
              </a:rPr>
              <a:t> and 2</a:t>
            </a:r>
            <a:r>
              <a:rPr lang="en-US" sz="2800" baseline="30000" dirty="0" smtClean="0">
                <a:solidFill>
                  <a:srgbClr val="0000FF"/>
                </a:solidFill>
              </a:rPr>
              <a:t>nd</a:t>
            </a:r>
            <a:r>
              <a:rPr lang="en-US" sz="2800" dirty="0" smtClean="0">
                <a:solidFill>
                  <a:srgbClr val="0000FF"/>
                </a:solidFill>
              </a:rPr>
              <a:t> paper drafts</a:t>
            </a:r>
          </a:p>
          <a:p>
            <a:pPr lvl="1"/>
            <a:r>
              <a:rPr lang="en-US" sz="3300" b="1" dirty="0" smtClean="0">
                <a:solidFill>
                  <a:srgbClr val="0000FF"/>
                </a:solidFill>
              </a:rPr>
              <a:t>Segment classification</a:t>
            </a:r>
            <a:r>
              <a:rPr lang="en-US" sz="3300" dirty="0" smtClean="0">
                <a:solidFill>
                  <a:srgbClr val="0000FF"/>
                </a:solidFill>
              </a:rPr>
              <a:t>:</a:t>
            </a:r>
            <a:r>
              <a:rPr lang="en-US" sz="3300" dirty="0">
                <a:solidFill>
                  <a:srgbClr val="0000FF"/>
                </a:solidFill>
              </a:rPr>
              <a:t> </a:t>
            </a:r>
            <a:r>
              <a:rPr lang="en-US" sz="3300" dirty="0" smtClean="0">
                <a:solidFill>
                  <a:srgbClr val="0000FF"/>
                </a:solidFill>
              </a:rPr>
              <a:t>argumentation purpose of revision (if any)</a:t>
            </a:r>
          </a:p>
        </p:txBody>
      </p:sp>
    </p:spTree>
    <p:extLst>
      <p:ext uri="{BB962C8B-B14F-4D97-AF65-F5344CB8AC3E}">
        <p14:creationId xmlns:p14="http://schemas.microsoft.com/office/powerpoint/2010/main" val="180582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Annotation</a:t>
            </a:r>
            <a:endParaRPr lang="en-US" dirty="0"/>
          </a:p>
        </p:txBody>
      </p:sp>
      <p:sp>
        <p:nvSpPr>
          <p:cNvPr id="3" name="Content Placeholder 2"/>
          <p:cNvSpPr>
            <a:spLocks noGrp="1"/>
          </p:cNvSpPr>
          <p:nvPr>
            <p:ph idx="1"/>
          </p:nvPr>
        </p:nvSpPr>
        <p:spPr>
          <a:xfrm>
            <a:off x="162962" y="1600200"/>
            <a:ext cx="8836183" cy="4525963"/>
          </a:xfrm>
        </p:spPr>
        <p:txBody>
          <a:bodyPr/>
          <a:lstStyle/>
          <a:p>
            <a:r>
              <a:rPr lang="en-US" dirty="0" smtClean="0"/>
              <a:t>27 pairs of 1</a:t>
            </a:r>
            <a:r>
              <a:rPr lang="en-US" baseline="30000" dirty="0" smtClean="0"/>
              <a:t>st</a:t>
            </a:r>
            <a:r>
              <a:rPr lang="en-US" dirty="0" smtClean="0"/>
              <a:t>/2</a:t>
            </a:r>
            <a:r>
              <a:rPr lang="en-US" baseline="30000" dirty="0" smtClean="0"/>
              <a:t>nd</a:t>
            </a:r>
            <a:r>
              <a:rPr lang="en-US" dirty="0" smtClean="0"/>
              <a:t> drafts from a high school course</a:t>
            </a:r>
          </a:p>
          <a:p>
            <a:endParaRPr lang="en-US" dirty="0"/>
          </a:p>
        </p:txBody>
      </p:sp>
      <p:pic>
        <p:nvPicPr>
          <p:cNvPr id="4" name="Picture 3"/>
          <p:cNvPicPr>
            <a:picLocks noChangeAspect="1"/>
          </p:cNvPicPr>
          <p:nvPr/>
        </p:nvPicPr>
        <p:blipFill>
          <a:blip r:embed="rId2"/>
          <a:stretch>
            <a:fillRect/>
          </a:stretch>
        </p:blipFill>
        <p:spPr>
          <a:xfrm>
            <a:off x="1824166" y="2326856"/>
            <a:ext cx="4554107" cy="3072650"/>
          </a:xfrm>
          <a:prstGeom prst="rect">
            <a:avLst/>
          </a:prstGeom>
        </p:spPr>
      </p:pic>
    </p:spTree>
    <p:extLst>
      <p:ext uri="{BB962C8B-B14F-4D97-AF65-F5344CB8AC3E}">
        <p14:creationId xmlns:p14="http://schemas.microsoft.com/office/powerpoint/2010/main" val="130507955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5" name="Content Placeholder 4"/>
          <p:cNvSpPr>
            <a:spLocks noGrp="1"/>
          </p:cNvSpPr>
          <p:nvPr>
            <p:ph idx="1"/>
          </p:nvPr>
        </p:nvSpPr>
        <p:spPr/>
        <p:txBody>
          <a:bodyPr>
            <a:normAutofit lnSpcReduction="10000"/>
          </a:bodyPr>
          <a:lstStyle/>
          <a:p>
            <a:r>
              <a:rPr lang="en-US" dirty="0" smtClean="0"/>
              <a:t>Corpus analysis</a:t>
            </a:r>
          </a:p>
          <a:p>
            <a:pPr lvl="1"/>
            <a:r>
              <a:rPr lang="en-US" dirty="0" smtClean="0"/>
              <a:t>Do codes predict learning / paper quality?</a:t>
            </a:r>
          </a:p>
          <a:p>
            <a:endParaRPr lang="en-US" dirty="0" smtClean="0"/>
          </a:p>
          <a:p>
            <a:r>
              <a:rPr lang="en-US" dirty="0" smtClean="0"/>
              <a:t>Automatic prediction</a:t>
            </a:r>
          </a:p>
          <a:p>
            <a:pPr lvl="1"/>
            <a:r>
              <a:rPr lang="en-US" dirty="0" smtClean="0"/>
              <a:t>Binary classification</a:t>
            </a:r>
          </a:p>
          <a:p>
            <a:pPr lvl="2"/>
            <a:r>
              <a:rPr lang="en-US" i="1" dirty="0" smtClean="0"/>
              <a:t>Surface</a:t>
            </a:r>
            <a:r>
              <a:rPr lang="en-US" dirty="0" smtClean="0"/>
              <a:t> vs </a:t>
            </a:r>
            <a:r>
              <a:rPr lang="en-US" i="1" dirty="0" smtClean="0"/>
              <a:t>Content</a:t>
            </a:r>
            <a:r>
              <a:rPr lang="en-US" dirty="0" smtClean="0"/>
              <a:t> </a:t>
            </a:r>
          </a:p>
          <a:p>
            <a:pPr lvl="2"/>
            <a:r>
              <a:rPr lang="en-US" dirty="0" smtClean="0"/>
              <a:t>F-measure=.7</a:t>
            </a:r>
          </a:p>
          <a:p>
            <a:pPr lvl="1"/>
            <a:r>
              <a:rPr lang="en-US" dirty="0" smtClean="0"/>
              <a:t>9-way classification</a:t>
            </a:r>
          </a:p>
          <a:p>
            <a:pPr lvl="1"/>
            <a:r>
              <a:rPr lang="en-US" dirty="0" smtClean="0"/>
              <a:t>Gold-standard versus automatic alignments</a:t>
            </a:r>
          </a:p>
          <a:p>
            <a:endParaRPr lang="en-US" dirty="0"/>
          </a:p>
        </p:txBody>
      </p:sp>
    </p:spTree>
    <p:extLst>
      <p:ext uri="{BB962C8B-B14F-4D97-AF65-F5344CB8AC3E}">
        <p14:creationId xmlns:p14="http://schemas.microsoft.com/office/powerpoint/2010/main" val="159046478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Features</a:t>
            </a:r>
            <a:endParaRPr lang="en-US" dirty="0"/>
          </a:p>
        </p:txBody>
      </p:sp>
      <p:pic>
        <p:nvPicPr>
          <p:cNvPr id="4" name="Content Placeholder 3"/>
          <p:cNvPicPr>
            <a:picLocks noGrp="1" noChangeAspect="1"/>
          </p:cNvPicPr>
          <p:nvPr>
            <p:ph idx="1"/>
          </p:nvPr>
        </p:nvPicPr>
        <p:blipFill>
          <a:blip r:embed="rId2"/>
          <a:stretch>
            <a:fillRect/>
          </a:stretch>
        </p:blipFill>
        <p:spPr>
          <a:xfrm>
            <a:off x="729475" y="1638676"/>
            <a:ext cx="7862263" cy="4551601"/>
          </a:xfrm>
          <a:prstGeom prst="rect">
            <a:avLst/>
          </a:prstGeom>
        </p:spPr>
      </p:pic>
    </p:spTree>
    <p:extLst>
      <p:ext uri="{BB962C8B-B14F-4D97-AF65-F5344CB8AC3E}">
        <p14:creationId xmlns:p14="http://schemas.microsoft.com/office/powerpoint/2010/main" val="198620466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629183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dirty="0"/>
              <a:t>Automated Writing Assessment</a:t>
            </a:r>
          </a:p>
          <a:p>
            <a:pPr lvl="1"/>
            <a:r>
              <a:rPr lang="en-US" dirty="0" smtClean="0"/>
              <a:t>Teaching with Diagramming and Peer Review</a:t>
            </a:r>
          </a:p>
          <a:p>
            <a:r>
              <a:rPr lang="en-US" b="1" i="1" dirty="0" smtClean="0"/>
              <a:t>Summary and Current Directions</a:t>
            </a:r>
            <a:endParaRPr lang="en-US" b="1" i="1" dirty="0"/>
          </a:p>
        </p:txBody>
      </p:sp>
    </p:spTree>
    <p:extLst>
      <p:ext uri="{BB962C8B-B14F-4D97-AF65-F5344CB8AC3E}">
        <p14:creationId xmlns:p14="http://schemas.microsoft.com/office/powerpoint/2010/main" val="403462030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0721" y="1329760"/>
            <a:ext cx="8809463" cy="5034776"/>
          </a:xfrm>
        </p:spPr>
        <p:txBody>
          <a:bodyPr>
            <a:normAutofit fontScale="92500" lnSpcReduction="20000"/>
          </a:bodyPr>
          <a:lstStyle/>
          <a:p>
            <a:r>
              <a:rPr lang="en-US" dirty="0" smtClean="0"/>
              <a:t>NLP-supported argument mining for teaching </a:t>
            </a:r>
            <a:r>
              <a:rPr lang="en-US" dirty="0"/>
              <a:t>and </a:t>
            </a:r>
            <a:r>
              <a:rPr lang="en-US" dirty="0" smtClean="0"/>
              <a:t>assessing writing</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Ontology-Guided Argument Mining (undergraduates)</a:t>
            </a:r>
          </a:p>
          <a:p>
            <a:pPr lvl="2"/>
            <a:r>
              <a:rPr lang="en-US" dirty="0" smtClean="0"/>
              <a:t>Temporal Argument Mining (high school)</a:t>
            </a:r>
          </a:p>
          <a:p>
            <a:pPr lvl="2"/>
            <a:r>
              <a:rPr lang="en-US" dirty="0" smtClean="0">
                <a:solidFill>
                  <a:schemeClr val="bg1">
                    <a:lumMod val="65000"/>
                  </a:schemeClr>
                </a:solidFill>
              </a:rPr>
              <a:t>Intelligent Scaffolding for Peer Review </a:t>
            </a:r>
          </a:p>
          <a:p>
            <a:r>
              <a:rPr lang="en-US" dirty="0" smtClean="0"/>
              <a:t>Even non-structural and application-dependent 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i="1" dirty="0" smtClean="0"/>
              <a:t>Argumentative Writing / Argument Mining</a:t>
            </a:r>
          </a:p>
          <a:p>
            <a:r>
              <a:rPr lang="en-US" dirty="0" smtClean="0"/>
              <a:t>Algorithms and Applications</a:t>
            </a:r>
          </a:p>
          <a:p>
            <a:pPr lvl="1"/>
            <a:r>
              <a:rPr lang="en-US" dirty="0"/>
              <a:t>Automated Writing Assessment</a:t>
            </a:r>
          </a:p>
          <a:p>
            <a:pPr lvl="1"/>
            <a:r>
              <a:rPr lang="en-US"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New project! GSRs possibly needed!</a:t>
            </a:r>
            <a:br>
              <a:rPr lang="en-US" dirty="0" smtClean="0"/>
            </a:br>
            <a:r>
              <a:rPr lang="en-US" dirty="0" smtClean="0"/>
              <a:t> </a:t>
            </a:r>
            <a:r>
              <a:rPr lang="en-US" sz="4000" dirty="0" smtClean="0"/>
              <a:t>(5/2015? 1/2016)</a:t>
            </a:r>
            <a:endParaRPr lang="en-US" sz="4000" dirty="0"/>
          </a:p>
        </p:txBody>
      </p:sp>
      <p:sp>
        <p:nvSpPr>
          <p:cNvPr id="3" name="Content Placeholder 2"/>
          <p:cNvSpPr>
            <a:spLocks noGrp="1"/>
          </p:cNvSpPr>
          <p:nvPr>
            <p:ph idx="1"/>
          </p:nvPr>
        </p:nvSpPr>
        <p:spPr>
          <a:xfrm>
            <a:off x="0" y="1517109"/>
            <a:ext cx="9144000" cy="4525963"/>
          </a:xfrm>
        </p:spPr>
        <p:txBody>
          <a:bodyPr>
            <a:normAutofit/>
          </a:bodyPr>
          <a:lstStyle/>
          <a:p>
            <a:r>
              <a:rPr lang="en-US" dirty="0"/>
              <a:t>Entrainment </a:t>
            </a:r>
            <a:r>
              <a:rPr lang="en-US" dirty="0" smtClean="0"/>
              <a:t>&amp; </a:t>
            </a:r>
            <a:r>
              <a:rPr lang="en-US" dirty="0"/>
              <a:t>Task Success in </a:t>
            </a:r>
            <a:r>
              <a:rPr lang="en-US" dirty="0" smtClean="0"/>
              <a:t>Team Conversations</a:t>
            </a:r>
          </a:p>
          <a:p>
            <a:pPr lvl="1"/>
            <a:r>
              <a:rPr lang="en-US" dirty="0" smtClean="0"/>
              <a:t>Multimodal data collection and analysis</a:t>
            </a:r>
            <a:endParaRPr lang="en-US" dirty="0"/>
          </a:p>
        </p:txBody>
      </p:sp>
      <p:pic>
        <p:nvPicPr>
          <p:cNvPr id="4" name="Picture 3" descr="do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2933" y="2692078"/>
            <a:ext cx="22860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7099" y="2692078"/>
            <a:ext cx="4826619"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776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338138"/>
            <a:ext cx="9144000" cy="1143000"/>
          </a:xfrm>
        </p:spPr>
        <p:txBody>
          <a:bodyPr>
            <a:noAutofit/>
          </a:bodyPr>
          <a:lstStyle/>
          <a:p>
            <a:r>
              <a:rPr lang="en-US" dirty="0" smtClean="0">
                <a:ea typeface="ＭＳ Ｐゴシック" pitchFamily="-84" charset="-128"/>
                <a:cs typeface="ＭＳ Ｐゴシック" pitchFamily="-84" charset="-128"/>
              </a:rPr>
              <a:t>Beyond Educational Applications</a:t>
            </a:r>
            <a:br>
              <a:rPr lang="en-US" dirty="0" smtClean="0">
                <a:ea typeface="ＭＳ Ｐゴシック" pitchFamily="-84" charset="-128"/>
                <a:cs typeface="ＭＳ Ｐゴシック" pitchFamily="-84" charset="-128"/>
              </a:rPr>
            </a:br>
            <a:endParaRPr lang="en-US" dirty="0">
              <a:ea typeface="ＭＳ Ｐゴシック" pitchFamily="-84" charset="-128"/>
              <a:cs typeface="ＭＳ Ｐゴシック" pitchFamily="-84" charset="-128"/>
            </a:endParaRPr>
          </a:p>
        </p:txBody>
      </p:sp>
      <p:pic>
        <p:nvPicPr>
          <p:cNvPr id="5" name="Content Placeholder 4"/>
          <p:cNvPicPr>
            <a:picLocks noGrp="1" noChangeAspect="1"/>
          </p:cNvPicPr>
          <p:nvPr>
            <p:ph idx="1"/>
          </p:nvPr>
        </p:nvPicPr>
        <p:blipFill>
          <a:blip r:embed="rId3"/>
          <a:srcRect t="-7693" b="-7693"/>
          <a:stretch>
            <a:fillRect/>
          </a:stretch>
        </p:blipFill>
        <p:spPr>
          <a:xfrm>
            <a:off x="1371600" y="1993900"/>
            <a:ext cx="6540380" cy="3596957"/>
          </a:xfrm>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pic>
      <p:sp>
        <p:nvSpPr>
          <p:cNvPr id="16387" name="Slide Number Placeholder 3"/>
          <p:cNvSpPr>
            <a:spLocks noGrp="1"/>
          </p:cNvSpPr>
          <p:nvPr>
            <p:ph type="sldNum" sz="quarter" idx="12"/>
          </p:nvPr>
        </p:nvSpPr>
        <p:spPr bwMode="auto">
          <a:noFill/>
          <a:ln>
            <a:miter lim="800000"/>
            <a:headEnd/>
            <a:tailEnd/>
          </a:ln>
        </p:spPr>
        <p:txBody>
          <a:bodyPr/>
          <a:lstStyle/>
          <a:p>
            <a:fld id="{986C3A78-65A6-1A44-BC2C-CD73761B679C}" type="slidenum">
              <a:rPr lang="en-US"/>
              <a:pPr/>
              <a:t>71</a:t>
            </a:fld>
            <a:endParaRPr lang="en-US"/>
          </a:p>
        </p:txBody>
      </p:sp>
      <p:grpSp>
        <p:nvGrpSpPr>
          <p:cNvPr id="16" name="Group 15"/>
          <p:cNvGrpSpPr/>
          <p:nvPr/>
        </p:nvGrpSpPr>
        <p:grpSpPr>
          <a:xfrm>
            <a:off x="962716" y="2106613"/>
            <a:ext cx="7086600" cy="3892192"/>
            <a:chOff x="962716" y="2286000"/>
            <a:chExt cx="7086600" cy="3892192"/>
          </a:xfrm>
        </p:grpSpPr>
        <p:sp>
          <p:nvSpPr>
            <p:cNvPr id="9" name="TextBox 10"/>
            <p:cNvSpPr txBox="1">
              <a:spLocks noChangeArrowheads="1"/>
            </p:cNvSpPr>
            <p:nvPr/>
          </p:nvSpPr>
          <p:spPr bwMode="auto">
            <a:xfrm>
              <a:off x="962716" y="5686067"/>
              <a:ext cx="7086600" cy="492125"/>
            </a:xfrm>
            <a:prstGeom prst="rect">
              <a:avLst/>
            </a:prstGeom>
            <a:noFill/>
            <a:ln w="9525">
              <a:noFill/>
              <a:miter lim="800000"/>
              <a:headEnd/>
              <a:tailEnd/>
            </a:ln>
          </p:spPr>
          <p:txBody>
            <a:bodyPr>
              <a:prstTxWarp prst="textNoShape">
                <a:avLst/>
              </a:prstTxWarp>
              <a:spAutoFit/>
            </a:bodyPr>
            <a:lstStyle/>
            <a:p>
              <a:pPr marL="39688" indent="315913" algn="ctr">
                <a:buFont typeface="Arial" pitchFamily="-84" charset="0"/>
                <a:buChar char="•"/>
              </a:pPr>
              <a:endParaRPr lang="en-US" sz="2600" dirty="0">
                <a:solidFill>
                  <a:srgbClr val="660066"/>
                </a:solidFill>
                <a:ea typeface="Heiti SC Light" pitchFamily="-84" charset="-122"/>
                <a:cs typeface="Heiti SC Light" pitchFamily="-84" charset="-122"/>
                <a:sym typeface="Calibri Bold Italic" pitchFamily="-84" charset="0"/>
              </a:endParaRPr>
            </a:p>
          </p:txBody>
        </p:sp>
        <p:sp>
          <p:nvSpPr>
            <p:cNvPr id="11" name="Oval 10"/>
            <p:cNvSpPr/>
            <p:nvPr/>
          </p:nvSpPr>
          <p:spPr bwMode="auto">
            <a:xfrm>
              <a:off x="1155700" y="2286000"/>
              <a:ext cx="4546600" cy="457200"/>
            </a:xfrm>
            <a:prstGeom prst="ellipse">
              <a:avLst/>
            </a:prstGeom>
            <a:noFill/>
            <a:ln w="28575" cap="flat" cmpd="sng" algn="ctr">
              <a:solidFill>
                <a:schemeClr val="accent4"/>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rgbClr val="000000"/>
                </a:solidFill>
                <a:ea typeface="Heiti SC Light" pitchFamily="-84" charset="-122"/>
                <a:cs typeface="Heiti SC Light" pitchFamily="-84" charset="-122"/>
                <a:sym typeface="Calibri" pitchFamily="-84" charset="0"/>
              </a:endParaRPr>
            </a:p>
          </p:txBody>
        </p:sp>
      </p:grpSp>
      <p:graphicFrame>
        <p:nvGraphicFramePr>
          <p:cNvPr id="20" name="Object 2"/>
          <p:cNvGraphicFramePr>
            <a:graphicFrameLocks noChangeAspect="1"/>
          </p:cNvGraphicFramePr>
          <p:nvPr>
            <p:extLst>
              <p:ext uri="{D42A27DB-BD31-4B8C-83A1-F6EECF244321}">
                <p14:modId xmlns:p14="http://schemas.microsoft.com/office/powerpoint/2010/main" val="3515996625"/>
              </p:ext>
            </p:extLst>
          </p:nvPr>
        </p:nvGraphicFramePr>
        <p:xfrm>
          <a:off x="5935663" y="2106613"/>
          <a:ext cx="2616200" cy="642937"/>
        </p:xfrm>
        <a:graphic>
          <a:graphicData uri="http://schemas.openxmlformats.org/presentationml/2006/ole">
            <mc:AlternateContent xmlns:mc="http://schemas.openxmlformats.org/markup-compatibility/2006">
              <mc:Choice xmlns:v="urn:schemas-microsoft-com:vml" Requires="v">
                <p:oleObj spid="_x0000_s2059" name="Equation" r:id="rId4" imgW="1562100" imgH="431800" progId="Equation.3">
                  <p:embed/>
                </p:oleObj>
              </mc:Choice>
              <mc:Fallback>
                <p:oleObj name="Equation" r:id="rId4" imgW="1562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663" y="2106613"/>
                        <a:ext cx="2616200" cy="642937"/>
                      </a:xfrm>
                      <a:prstGeom prst="rect">
                        <a:avLst/>
                      </a:prstGeom>
                      <a:solidFill>
                        <a:srgbClr val="CCC1DA"/>
                      </a:solidFill>
                    </p:spPr>
                  </p:pic>
                </p:oleObj>
              </mc:Fallback>
            </mc:AlternateContent>
          </a:graphicData>
        </a:graphic>
      </p:graphicFrame>
      <p:cxnSp>
        <p:nvCxnSpPr>
          <p:cNvPr id="4" name="Straight Arrow Connector 3"/>
          <p:cNvCxnSpPr/>
          <p:nvPr/>
        </p:nvCxnSpPr>
        <p:spPr>
          <a:xfrm flipV="1">
            <a:off x="2308074" y="5156017"/>
            <a:ext cx="366249" cy="624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45841" y="1296471"/>
            <a:ext cx="7266139" cy="5509200"/>
          </a:xfrm>
          <a:prstGeom prst="rect">
            <a:avLst/>
          </a:prstGeom>
        </p:spPr>
        <p:txBody>
          <a:bodyPr wrap="square">
            <a:spAutoFit/>
          </a:bodyPr>
          <a:lstStyle/>
          <a:p>
            <a:pPr marL="285750" indent="-285750">
              <a:buFont typeface="Arial"/>
              <a:buChar char="•"/>
            </a:pPr>
            <a:r>
              <a:rPr lang="en-US" sz="3200" dirty="0" smtClean="0">
                <a:ea typeface="ＭＳ Ｐゴシック" pitchFamily="-84" charset="-128"/>
                <a:cs typeface="ＭＳ Ｐゴシック" pitchFamily="-84" charset="-128"/>
              </a:rPr>
              <a:t> User</a:t>
            </a:r>
            <a:r>
              <a:rPr lang="en-US" sz="3200" dirty="0">
                <a:ea typeface="ＭＳ Ｐゴシック" pitchFamily="-84" charset="-128"/>
                <a:cs typeface="ＭＳ Ｐゴシック" pitchFamily="-84" charset="-128"/>
              </a:rPr>
              <a:t>-Generated </a:t>
            </a:r>
            <a:r>
              <a:rPr lang="en-US" sz="3200" dirty="0" smtClean="0">
                <a:ea typeface="ＭＳ Ｐゴシック" pitchFamily="-84" charset="-128"/>
                <a:cs typeface="ＭＳ Ｐゴシック" pitchFamily="-84" charset="-128"/>
              </a:rPr>
              <a:t>Reviews</a:t>
            </a:r>
          </a:p>
          <a:p>
            <a:pPr marL="285750" indent="-285750">
              <a:buFont typeface="Arial"/>
              <a:buChar char="•"/>
            </a:pPr>
            <a:endParaRPr lang="en-US" sz="3200" dirty="0">
              <a:ea typeface="ＭＳ Ｐゴシック" pitchFamily="-84" charset="-128"/>
              <a:cs typeface="ＭＳ Ｐゴシック" pitchFamily="-84" charset="-128"/>
            </a:endParaRPr>
          </a:p>
          <a:p>
            <a:pPr marL="285750" indent="-285750">
              <a:buFont typeface="Arial"/>
              <a:buChar char="•"/>
            </a:pPr>
            <a:endParaRPr lang="en-US" sz="3200" dirty="0" smtClean="0">
              <a:ea typeface="ＭＳ Ｐゴシック" pitchFamily="-84" charset="-128"/>
              <a:cs typeface="ＭＳ Ｐゴシック" pitchFamily="-84" charset="-128"/>
            </a:endParaRPr>
          </a:p>
          <a:p>
            <a:pPr marL="285750" indent="-285750">
              <a:buFont typeface="Arial"/>
              <a:buChar char="•"/>
            </a:pPr>
            <a:endParaRPr lang="en-US" sz="3200" dirty="0">
              <a:ea typeface="ＭＳ Ｐゴシック" pitchFamily="-84" charset="-128"/>
              <a:cs typeface="ＭＳ Ｐゴシック" pitchFamily="-84" charset="-128"/>
            </a:endParaRPr>
          </a:p>
          <a:p>
            <a:pPr marL="285750" indent="-285750">
              <a:buFont typeface="Arial"/>
              <a:buChar char="•"/>
            </a:pPr>
            <a:endParaRPr lang="en-US" sz="3200" dirty="0" smtClean="0">
              <a:ea typeface="ＭＳ Ｐゴシック" pitchFamily="-84" charset="-128"/>
              <a:cs typeface="ＭＳ Ｐゴシック" pitchFamily="-84" charset="-128"/>
            </a:endParaRPr>
          </a:p>
          <a:p>
            <a:pPr marL="285750" indent="-285750">
              <a:buFont typeface="Arial"/>
              <a:buChar char="•"/>
            </a:pPr>
            <a:endParaRPr lang="en-US" sz="3200" dirty="0">
              <a:ea typeface="ＭＳ Ｐゴシック" pitchFamily="-84" charset="-128"/>
              <a:cs typeface="ＭＳ Ｐゴシック" pitchFamily="-84" charset="-128"/>
            </a:endParaRPr>
          </a:p>
          <a:p>
            <a:endParaRPr lang="en-US" sz="3200" dirty="0" smtClean="0">
              <a:ea typeface="ＭＳ Ｐゴシック" pitchFamily="-84" charset="-128"/>
              <a:cs typeface="ＭＳ Ｐゴシック" pitchFamily="-84" charset="-128"/>
            </a:endParaRPr>
          </a:p>
          <a:p>
            <a:endParaRPr lang="en-US" sz="3200" dirty="0">
              <a:ea typeface="ＭＳ Ｐゴシック" pitchFamily="-84" charset="-128"/>
              <a:cs typeface="ＭＳ Ｐゴシック" pitchFamily="-84" charset="-128"/>
            </a:endParaRPr>
          </a:p>
          <a:p>
            <a:endParaRPr lang="en-US" sz="3200" dirty="0" smtClean="0">
              <a:ea typeface="ＭＳ Ｐゴシック" pitchFamily="-84" charset="-128"/>
              <a:cs typeface="ＭＳ Ｐゴシック" pitchFamily="-84" charset="-128"/>
            </a:endParaRPr>
          </a:p>
          <a:p>
            <a:pPr marL="457200" indent="-457200">
              <a:buFont typeface="Arial"/>
              <a:buChar char="•"/>
            </a:pPr>
            <a:endParaRPr lang="en-US" sz="3200" dirty="0" smtClean="0">
              <a:ea typeface="ＭＳ Ｐゴシック" pitchFamily="-84" charset="-128"/>
              <a:cs typeface="ＭＳ Ｐゴシック" pitchFamily="-84" charset="-128"/>
            </a:endParaRPr>
          </a:p>
          <a:p>
            <a:pPr marL="457200" indent="-457200">
              <a:buFont typeface="Arial"/>
              <a:buChar char="•"/>
            </a:pPr>
            <a:r>
              <a:rPr lang="en-US" sz="3200" dirty="0" smtClean="0">
                <a:ea typeface="ＭＳ Ｐゴシック" pitchFamily="-84" charset="-128"/>
                <a:cs typeface="ＭＳ Ｐゴシック" pitchFamily="-84" charset="-128"/>
              </a:rPr>
              <a:t>Wikipedia Revisions</a:t>
            </a:r>
            <a:endParaRPr lang="en-US" sz="3200" dirty="0"/>
          </a:p>
        </p:txBody>
      </p:sp>
    </p:spTree>
    <p:extLst>
      <p:ext uri="{BB962C8B-B14F-4D97-AF65-F5344CB8AC3E}">
        <p14:creationId xmlns:p14="http://schemas.microsoft.com/office/powerpoint/2010/main" val="1543681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t>http://</a:t>
            </a:r>
            <a:r>
              <a:rPr lang="en-US" dirty="0" err="1" smtClean="0"/>
              <a:t>www.cs.pitt.edu</a:t>
            </a:r>
            <a:r>
              <a:rPr lang="en-US" dirty="0" smtClean="0"/>
              <a:t>/~</a:t>
            </a:r>
            <a:r>
              <a:rPr lang="en-US" dirty="0" err="1" smtClean="0"/>
              <a:t>litman</a:t>
            </a:r>
            <a:endParaRPr lang="en-US" dirty="0" smtClean="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262" y="6021404"/>
            <a:ext cx="2913446" cy="51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62769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Sample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885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a:t>
            </a:r>
            <a:r>
              <a:rPr lang="en-US" sz="4000" b="1" dirty="0" smtClean="0"/>
              <a:t>Litman</a:t>
            </a:r>
            <a:r>
              <a:rPr lang="en-US" sz="4000" dirty="0" smtClean="0"/>
              <a:t>, Brusilovsky,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a:t>
            </a:r>
            <a:r>
              <a:rPr lang="en-US" dirty="0" smtClean="0">
                <a:solidFill>
                  <a:srgbClr val="0000FF"/>
                </a:solidFill>
              </a:rPr>
              <a:t>recognizes diagram ontology in essays </a:t>
            </a:r>
          </a:p>
          <a:p>
            <a:r>
              <a:rPr lang="en-US" dirty="0" smtClean="0"/>
              <a:t>System scores essays using recognized ontology </a:t>
            </a:r>
          </a:p>
          <a:p>
            <a:r>
              <a:rPr lang="en-US" dirty="0" smtClean="0">
                <a:solidFill>
                  <a:srgbClr val="0000FF"/>
                </a:solidFill>
              </a:rPr>
              <a:t>Argument </a:t>
            </a:r>
            <a:r>
              <a:rPr lang="en-US" dirty="0">
                <a:solidFill>
                  <a:srgbClr val="0000FF"/>
                </a:solidFill>
              </a:rPr>
              <a:t>mining subtasks</a:t>
            </a:r>
          </a:p>
          <a:p>
            <a:pPr lvl="1"/>
            <a:r>
              <a:rPr lang="en-US" b="1" dirty="0" smtClean="0">
                <a:solidFill>
                  <a:srgbClr val="0000FF"/>
                </a:solidFill>
              </a:rPr>
              <a:t>Segmentation</a:t>
            </a:r>
            <a:r>
              <a:rPr lang="en-US" dirty="0" smtClean="0">
                <a:solidFill>
                  <a:srgbClr val="0000FF"/>
                </a:solidFill>
              </a:rPr>
              <a:t>: sentences </a:t>
            </a:r>
            <a:endParaRPr lang="en-US" dirty="0">
              <a:solidFill>
                <a:srgbClr val="0000FF"/>
              </a:solidFill>
            </a:endParaRPr>
          </a:p>
          <a:p>
            <a:pPr lvl="1"/>
            <a:r>
              <a:rPr lang="en-US" b="1" dirty="0" smtClean="0">
                <a:solidFill>
                  <a:srgbClr val="0000FF"/>
                </a:solidFill>
              </a:rPr>
              <a:t>Segment classification: </a:t>
            </a:r>
            <a:r>
              <a:rPr lang="en-US" dirty="0" smtClean="0">
                <a:solidFill>
                  <a:srgbClr val="0000FF"/>
                </a:solidFill>
              </a:rPr>
              <a:t>diagram ontology tags</a:t>
            </a:r>
          </a:p>
          <a:p>
            <a:pPr lvl="2"/>
            <a:r>
              <a:rPr lang="en-US" dirty="0" smtClean="0">
                <a:solidFill>
                  <a:srgbClr val="0000FF"/>
                </a:solidFill>
              </a:rPr>
              <a:t>E.g., Study, Hypothesis, Opposes, Supports, Claim, Citation 	</a:t>
            </a:r>
            <a:r>
              <a:rPr lang="en-US" i="1" dirty="0" smtClean="0">
                <a:solidFill>
                  <a:srgbClr val="0000FF"/>
                </a:solidFill>
              </a:rPr>
              <a:t>(instructor-defined)</a:t>
            </a:r>
          </a:p>
          <a:p>
            <a:pPr lvl="2"/>
            <a:r>
              <a:rPr lang="en-US" dirty="0" smtClean="0">
                <a:solidFill>
                  <a:srgbClr val="0000FF"/>
                </a:solidFill>
              </a:rPr>
              <a:t>None</a:t>
            </a:r>
          </a:p>
          <a:p>
            <a:endParaRPr lang="en-US" dirty="0"/>
          </a:p>
        </p:txBody>
      </p:sp>
    </p:spTree>
    <p:extLst>
      <p:ext uri="{BB962C8B-B14F-4D97-AF65-F5344CB8AC3E}">
        <p14:creationId xmlns:p14="http://schemas.microsoft.com/office/powerpoint/2010/main" val="1455694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Data</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52 first-draft essays from two undergraduate psychology courses </a:t>
            </a:r>
          </a:p>
          <a:p>
            <a:pPr lvl="1"/>
            <a:r>
              <a:rPr lang="en-US" dirty="0" smtClean="0"/>
              <a:t>Written after diagramming and peer-feedback</a:t>
            </a:r>
          </a:p>
          <a:p>
            <a:pPr lvl="1"/>
            <a:r>
              <a:rPr lang="en-US" dirty="0" smtClean="0"/>
              <a:t>Average length: 5.2 paragraphs, 28.6 sentences</a:t>
            </a:r>
          </a:p>
          <a:p>
            <a:pPr lvl="1"/>
            <a:r>
              <a:rPr lang="en-US" dirty="0" smtClean="0"/>
              <a:t>Expert scores: Average = 3.03</a:t>
            </a:r>
          </a:p>
        </p:txBody>
      </p:sp>
      <p:graphicFrame>
        <p:nvGraphicFramePr>
          <p:cNvPr id="4" name="Chart 3"/>
          <p:cNvGraphicFramePr/>
          <p:nvPr/>
        </p:nvGraphicFramePr>
        <p:xfrm>
          <a:off x="21336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94074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289561" cy="1143000"/>
          </a:xfrm>
        </p:spPr>
        <p:txBody>
          <a:bodyPr>
            <a:noAutofit/>
          </a:bodyPr>
          <a:lstStyle/>
          <a:p>
            <a:r>
              <a:rPr lang="en-US" sz="3200" dirty="0" smtClean="0"/>
              <a:t>Argument</a:t>
            </a:r>
            <a:br>
              <a:rPr lang="en-US" sz="3200" dirty="0" smtClean="0"/>
            </a:br>
            <a:r>
              <a:rPr lang="en-US" sz="3200" dirty="0" smtClean="0"/>
              <a:t>Mining I/O</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3300" y="-10496"/>
            <a:ext cx="6890700" cy="6868496"/>
          </a:xfrm>
        </p:spPr>
      </p:pic>
      <p:cxnSp>
        <p:nvCxnSpPr>
          <p:cNvPr id="6" name="Straight Arrow Connector 5"/>
          <p:cNvCxnSpPr/>
          <p:nvPr/>
        </p:nvCxnSpPr>
        <p:spPr>
          <a:xfrm flipV="1">
            <a:off x="1787578" y="457200"/>
            <a:ext cx="2251022"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87578" y="838200"/>
            <a:ext cx="2251022"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600200"/>
            <a:ext cx="1694695" cy="2031325"/>
          </a:xfrm>
          <a:prstGeom prst="rect">
            <a:avLst/>
          </a:prstGeom>
          <a:noFill/>
        </p:spPr>
        <p:txBody>
          <a:bodyPr wrap="none" rtlCol="0">
            <a:spAutoFit/>
          </a:bodyPr>
          <a:lstStyle/>
          <a:p>
            <a:r>
              <a:rPr lang="en-US" dirty="0" smtClean="0"/>
              <a:t>Current Study •</a:t>
            </a:r>
          </a:p>
          <a:p>
            <a:r>
              <a:rPr lang="en-US" dirty="0" smtClean="0"/>
              <a:t>Claim                •</a:t>
            </a:r>
          </a:p>
          <a:p>
            <a:r>
              <a:rPr lang="en-US" dirty="0" smtClean="0"/>
              <a:t>Citation            •</a:t>
            </a:r>
          </a:p>
          <a:p>
            <a:r>
              <a:rPr lang="en-US" dirty="0" smtClean="0"/>
              <a:t>Hypothesis      •</a:t>
            </a:r>
          </a:p>
          <a:p>
            <a:r>
              <a:rPr lang="en-US" dirty="0" smtClean="0"/>
              <a:t>Supports          •</a:t>
            </a:r>
          </a:p>
          <a:p>
            <a:r>
              <a:rPr lang="en-US" dirty="0" smtClean="0"/>
              <a:t>Opposes</a:t>
            </a:r>
            <a:r>
              <a:rPr lang="en-US" dirty="0"/>
              <a:t> </a:t>
            </a:r>
            <a:r>
              <a:rPr lang="en-US" dirty="0" smtClean="0"/>
              <a:t>          •</a:t>
            </a:r>
          </a:p>
          <a:p>
            <a:endParaRPr lang="en-US" dirty="0"/>
          </a:p>
        </p:txBody>
      </p:sp>
      <p:cxnSp>
        <p:nvCxnSpPr>
          <p:cNvPr id="13" name="Straight Arrow Connector 12"/>
          <p:cNvCxnSpPr/>
          <p:nvPr/>
        </p:nvCxnSpPr>
        <p:spPr>
          <a:xfrm>
            <a:off x="1787578" y="2057400"/>
            <a:ext cx="1717622" cy="2514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87578" y="2133600"/>
            <a:ext cx="2174822"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98972" y="2362200"/>
            <a:ext cx="3992228" cy="2286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74759" y="2362200"/>
            <a:ext cx="4778441" cy="2667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87578" y="2619286"/>
            <a:ext cx="1260422" cy="1038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98972" y="2619286"/>
            <a:ext cx="6430628" cy="3476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74759" y="2619286"/>
            <a:ext cx="5540441" cy="1190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04669" y="2857500"/>
            <a:ext cx="3300731" cy="1257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804669" y="3157671"/>
            <a:ext cx="3834131" cy="24049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FEA5634-FFC7-487C-A394-545C55E5700E}" type="slidenum">
              <a:rPr lang="en-US" smtClean="0"/>
              <a:pPr/>
              <a:t>76</a:t>
            </a:fld>
            <a:endParaRPr lang="en-US" dirty="0"/>
          </a:p>
        </p:txBody>
      </p:sp>
    </p:spTree>
    <p:extLst>
      <p:ext uri="{BB962C8B-B14F-4D97-AF65-F5344CB8AC3E}">
        <p14:creationId xmlns:p14="http://schemas.microsoft.com/office/powerpoint/2010/main" val="1679625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2999"/>
            <a:ext cx="8927758" cy="5535687"/>
          </a:xfrm>
        </p:spPr>
        <p:txBody>
          <a:bodyPr>
            <a:normAutofit fontScale="77500" lnSpcReduction="20000"/>
          </a:bodyPr>
          <a:lstStyle/>
          <a:p>
            <a:pPr marL="514350" indent="-514350">
              <a:buFont typeface="+mj-lt"/>
              <a:buAutoNum type="arabicPeriod"/>
            </a:pPr>
            <a:r>
              <a:rPr lang="en-US" dirty="0" smtClean="0"/>
              <a:t>Discourse Processing</a:t>
            </a:r>
          </a:p>
          <a:p>
            <a:pPr lvl="1"/>
            <a:r>
              <a:rPr lang="en-US" dirty="0" smtClean="0"/>
              <a:t>Identify discourse (i.e., potentially argument-related) uses of connectives</a:t>
            </a:r>
          </a:p>
          <a:p>
            <a:pPr lvl="2"/>
            <a:r>
              <a:rPr lang="en-US" sz="2600" dirty="0"/>
              <a:t>John likes to run marathons, </a:t>
            </a:r>
            <a:r>
              <a:rPr lang="en-US" sz="2600" i="1" dirty="0"/>
              <a:t>and</a:t>
            </a:r>
            <a:r>
              <a:rPr lang="en-US" sz="2600" dirty="0"/>
              <a:t> ran 10 last year alone. </a:t>
            </a:r>
            <a:r>
              <a:rPr lang="en-US" sz="2600" dirty="0" smtClean="0"/>
              <a:t>(Discourse/</a:t>
            </a:r>
            <a:r>
              <a:rPr lang="en-US" sz="2600" i="1" dirty="0" smtClean="0"/>
              <a:t>Expansion</a:t>
            </a:r>
            <a:r>
              <a:rPr lang="en-US" sz="2600" dirty="0"/>
              <a:t>) </a:t>
            </a:r>
          </a:p>
          <a:p>
            <a:pPr lvl="2"/>
            <a:r>
              <a:rPr lang="en-US" sz="2600" dirty="0"/>
              <a:t>My favorite colors are blue </a:t>
            </a:r>
            <a:r>
              <a:rPr lang="en-US" sz="2600" i="1" dirty="0"/>
              <a:t>and</a:t>
            </a:r>
            <a:r>
              <a:rPr lang="en-US" sz="2600" dirty="0"/>
              <a:t> green. (Non-discourse) </a:t>
            </a:r>
            <a:endParaRPr lang="en-US" dirty="0" smtClean="0"/>
          </a:p>
          <a:p>
            <a:pPr lvl="1"/>
            <a:r>
              <a:rPr lang="en-US" dirty="0" smtClean="0"/>
              <a:t>Tag essays with discourse connective senses</a:t>
            </a:r>
          </a:p>
          <a:p>
            <a:pPr lvl="2"/>
            <a:r>
              <a:rPr lang="en-US" i="1" dirty="0" smtClean="0"/>
              <a:t>Expansion, Contingency, Comparison, Temporal</a:t>
            </a:r>
          </a:p>
          <a:p>
            <a:pPr lvl="2"/>
            <a:r>
              <a:rPr lang="en-US" dirty="0" smtClean="0"/>
              <a:t>Tagger from </a:t>
            </a:r>
            <a:r>
              <a:rPr lang="en-US" dirty="0" err="1" smtClean="0"/>
              <a:t>Upenn</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val="2486406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Argument Mining</a:t>
            </a:r>
            <a:endParaRPr lang="en-US" dirty="0"/>
          </a:p>
        </p:txBody>
      </p:sp>
      <p:sp>
        <p:nvSpPr>
          <p:cNvPr id="9" name="Content Placeholder 8"/>
          <p:cNvSpPr>
            <a:spLocks noGrp="1"/>
          </p:cNvSpPr>
          <p:nvPr>
            <p:ph idx="1"/>
          </p:nvPr>
        </p:nvSpPr>
        <p:spPr/>
        <p:txBody>
          <a:bodyPr>
            <a:normAutofit/>
          </a:bodyPr>
          <a:lstStyle/>
          <a:p>
            <a:r>
              <a:rPr lang="en-US" dirty="0" smtClean="0"/>
              <a:t>This is the first sentence of the example essay</a:t>
            </a:r>
          </a:p>
          <a:p>
            <a:r>
              <a:rPr lang="en-US" dirty="0" smtClean="0"/>
              <a:t>Tagged as Current Study</a:t>
            </a:r>
            <a:endParaRPr lang="en-US" dirty="0"/>
          </a:p>
        </p:txBody>
      </p:sp>
      <p:pic>
        <p:nvPicPr>
          <p:cNvPr id="11"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1"/>
            <a:ext cx="9144000" cy="279675"/>
          </a:xfrm>
          <a:prstGeom prst="rect">
            <a:avLst/>
          </a:prstGeom>
        </p:spPr>
      </p:pic>
    </p:spTree>
    <p:extLst>
      <p:ext uri="{BB962C8B-B14F-4D97-AF65-F5344CB8AC3E}">
        <p14:creationId xmlns:p14="http://schemas.microsoft.com/office/powerpoint/2010/main" val="12078414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Rule Applications</a:t>
            </a:r>
            <a:endParaRPr lang="en-US" dirty="0"/>
          </a:p>
        </p:txBody>
      </p:sp>
      <p:sp>
        <p:nvSpPr>
          <p:cNvPr id="9" name="Content Placeholder 8"/>
          <p:cNvSpPr>
            <a:spLocks noGrp="1"/>
          </p:cNvSpPr>
          <p:nvPr>
            <p:ph idx="1"/>
          </p:nvPr>
        </p:nvSpPr>
        <p:spPr/>
        <p:txBody>
          <a:bodyPr>
            <a:normAutofit lnSpcReduction="10000"/>
          </a:bodyPr>
          <a:lstStyle/>
          <a:p>
            <a:pPr marL="0" indent="0">
              <a:buNone/>
            </a:pPr>
            <a:r>
              <a:rPr lang="en-US" dirty="0" smtClean="0"/>
              <a:t>Rule 1: </a:t>
            </a:r>
            <a:r>
              <a:rPr lang="en-US" b="1" dirty="0" smtClean="0"/>
              <a:t>Opposes</a:t>
            </a:r>
          </a:p>
          <a:p>
            <a:r>
              <a:rPr lang="en-US" dirty="0" smtClean="0"/>
              <a:t>Does </a:t>
            </a:r>
            <a:r>
              <a:rPr lang="en-US" dirty="0"/>
              <a:t>the sentence begins with a </a:t>
            </a:r>
            <a:r>
              <a:rPr lang="en-US" dirty="0" smtClean="0"/>
              <a:t>Comparison discourse connective?</a:t>
            </a:r>
          </a:p>
          <a:p>
            <a:pPr lvl="1"/>
            <a:r>
              <a:rPr lang="en-US" dirty="0" smtClean="0"/>
              <a:t>no</a:t>
            </a:r>
          </a:p>
          <a:p>
            <a:r>
              <a:rPr lang="en-US" dirty="0" smtClean="0"/>
              <a:t>Does </a:t>
            </a:r>
            <a:r>
              <a:rPr lang="en-US" dirty="0"/>
              <a:t>the sentence </a:t>
            </a:r>
            <a:r>
              <a:rPr lang="en-US" dirty="0" smtClean="0"/>
              <a:t>contain any </a:t>
            </a:r>
            <a:r>
              <a:rPr lang="en-US" dirty="0"/>
              <a:t>of the string prefixes from {</a:t>
            </a:r>
            <a:r>
              <a:rPr lang="en-US" dirty="0" smtClean="0"/>
              <a:t>conflict</a:t>
            </a:r>
            <a:r>
              <a:rPr lang="en-US" dirty="0"/>
              <a:t>, </a:t>
            </a:r>
            <a:r>
              <a:rPr lang="en-US" dirty="0" smtClean="0"/>
              <a:t>oppose} </a:t>
            </a:r>
            <a:r>
              <a:rPr lang="en-US" dirty="0"/>
              <a:t>and a four-digit number (intended as a </a:t>
            </a:r>
            <a:r>
              <a:rPr lang="en-US" dirty="0" smtClean="0"/>
              <a:t>year for </a:t>
            </a:r>
            <a:r>
              <a:rPr lang="en-US" dirty="0"/>
              <a:t>a </a:t>
            </a:r>
            <a:r>
              <a:rPr lang="en-US" dirty="0" smtClean="0"/>
              <a:t>citation)?</a:t>
            </a:r>
          </a:p>
          <a:p>
            <a:pPr lvl="1"/>
            <a:r>
              <a:rPr lang="en-US" dirty="0" smtClean="0"/>
              <a:t>no</a:t>
            </a:r>
            <a:endParaRPr lang="en-US"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525"/>
            <a:ext cx="9144000" cy="279675"/>
          </a:xfrm>
          <a:prstGeom prst="rect">
            <a:avLst/>
          </a:prstGeom>
        </p:spPr>
      </p:pic>
    </p:spTree>
    <p:extLst>
      <p:ext uri="{BB962C8B-B14F-4D97-AF65-F5344CB8AC3E}">
        <p14:creationId xmlns:p14="http://schemas.microsoft.com/office/powerpoint/2010/main" val="6401313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fontScale="92500" lnSpcReduction="10000"/>
          </a:bodyPr>
          <a:lstStyle/>
          <a:p>
            <a:r>
              <a:rPr lang="en-US" dirty="0" smtClean="0"/>
              <a:t>In argumentative </a:t>
            </a:r>
            <a:r>
              <a:rPr lang="en-US" dirty="0"/>
              <a:t>or scientific writing, authors need </a:t>
            </a:r>
            <a:r>
              <a:rPr lang="en-US" dirty="0" smtClean="0"/>
              <a:t>to:</a:t>
            </a:r>
          </a:p>
          <a:p>
            <a:pPr lvl="1"/>
            <a:r>
              <a:rPr lang="en-US" dirty="0" smtClean="0"/>
              <a:t>communicate </a:t>
            </a:r>
            <a:r>
              <a:rPr lang="en-US" dirty="0"/>
              <a:t>a position, claim, or hypothesis, </a:t>
            </a:r>
            <a:endParaRPr lang="en-US" dirty="0" smtClean="0"/>
          </a:p>
          <a:p>
            <a:pPr lvl="1"/>
            <a:r>
              <a:rPr lang="en-US" dirty="0" smtClean="0"/>
              <a:t>use it to frame </a:t>
            </a:r>
            <a:r>
              <a:rPr lang="en-US" dirty="0"/>
              <a:t>reasons and evidence presented, </a:t>
            </a:r>
            <a:endParaRPr lang="en-US" dirty="0" smtClean="0"/>
          </a:p>
          <a:p>
            <a:pPr lvl="1"/>
            <a:r>
              <a:rPr lang="en-US" dirty="0" smtClean="0"/>
              <a:t>integrate </a:t>
            </a:r>
            <a:r>
              <a:rPr lang="en-US" dirty="0"/>
              <a:t>others’ </a:t>
            </a:r>
            <a:r>
              <a:rPr lang="en-US" dirty="0" smtClean="0"/>
              <a:t>arguments, anticipate/refute counterarguments </a:t>
            </a:r>
            <a:r>
              <a:rPr lang="en-US" sz="1500" dirty="0" smtClean="0"/>
              <a:t>(</a:t>
            </a:r>
            <a:r>
              <a:rPr lang="en-US" sz="1500" dirty="0"/>
              <a:t>Durst, 1987; Mitchell, 2001; </a:t>
            </a:r>
            <a:r>
              <a:rPr lang="en-US" sz="1500" dirty="0" err="1"/>
              <a:t>Nystrand</a:t>
            </a:r>
            <a:r>
              <a:rPr lang="en-US" sz="1500" dirty="0"/>
              <a:t> &amp; Graff</a:t>
            </a:r>
            <a:r>
              <a:rPr lang="en-US" sz="1500" dirty="0" smtClean="0"/>
              <a:t>, 2001</a:t>
            </a:r>
            <a:r>
              <a:rPr lang="en-US" sz="1500" dirty="0"/>
              <a:t>; </a:t>
            </a:r>
            <a:r>
              <a:rPr lang="en-US" sz="1500" dirty="0" err="1"/>
              <a:t>Yeh</a:t>
            </a:r>
            <a:r>
              <a:rPr lang="en-US" sz="1500" dirty="0"/>
              <a:t>, 1998). </a:t>
            </a:r>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8</a:t>
            </a:fld>
            <a:endParaRPr lang="en-US" dirty="0"/>
          </a:p>
        </p:txBody>
      </p:sp>
    </p:spTree>
    <p:extLst>
      <p:ext uri="{BB962C8B-B14F-4D97-AF65-F5344CB8AC3E}">
        <p14:creationId xmlns:p14="http://schemas.microsoft.com/office/powerpoint/2010/main" val="161668500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480"/>
            <a:ext cx="8229600" cy="1143000"/>
          </a:xfrm>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fontScale="85000" lnSpcReduction="10000"/>
          </a:bodyPr>
          <a:lstStyle/>
          <a:p>
            <a:pPr marL="0" indent="0">
              <a:buNone/>
            </a:pPr>
            <a:r>
              <a:rPr lang="en-US" dirty="0" smtClean="0"/>
              <a:t>Rule 6 (broken down, yes to all questions): </a:t>
            </a:r>
            <a:r>
              <a:rPr lang="en-US" b="1" dirty="0" smtClean="0"/>
              <a:t>Current Study</a:t>
            </a:r>
          </a:p>
          <a:p>
            <a:r>
              <a:rPr lang="en-US" dirty="0" smtClean="0"/>
              <a:t>Is </a:t>
            </a:r>
            <a:r>
              <a:rPr lang="en-US" dirty="0"/>
              <a:t>the sentence is in the first or </a:t>
            </a:r>
            <a:r>
              <a:rPr lang="en-US" dirty="0" smtClean="0"/>
              <a:t>last paragraph?</a:t>
            </a:r>
          </a:p>
          <a:p>
            <a:r>
              <a:rPr lang="en-US" dirty="0" smtClean="0"/>
              <a:t>Does the sentence contain </a:t>
            </a:r>
            <a:r>
              <a:rPr lang="en-US" dirty="0"/>
              <a:t>at least one word </a:t>
            </a:r>
            <a:r>
              <a:rPr lang="en-US" dirty="0" smtClean="0"/>
              <a:t>from {study</a:t>
            </a:r>
            <a:r>
              <a:rPr lang="en-US" dirty="0"/>
              <a:t>, </a:t>
            </a:r>
            <a:r>
              <a:rPr lang="en-US" dirty="0" smtClean="0"/>
              <a:t>research}?</a:t>
            </a:r>
          </a:p>
          <a:p>
            <a:r>
              <a:rPr lang="en-US" dirty="0" smtClean="0"/>
              <a:t>Does the sentence not </a:t>
            </a:r>
            <a:r>
              <a:rPr lang="en-US" dirty="0"/>
              <a:t>contain the </a:t>
            </a:r>
            <a:r>
              <a:rPr lang="en-US" dirty="0" smtClean="0"/>
              <a:t>words from </a:t>
            </a:r>
            <a:r>
              <a:rPr lang="en-US" dirty="0"/>
              <a:t>{</a:t>
            </a:r>
            <a:r>
              <a:rPr lang="en-US" dirty="0" smtClean="0"/>
              <a:t>past</a:t>
            </a:r>
            <a:r>
              <a:rPr lang="en-US" dirty="0"/>
              <a:t>, previous, </a:t>
            </a:r>
            <a:r>
              <a:rPr lang="en-US" dirty="0" smtClean="0"/>
              <a:t>prior} </a:t>
            </a:r>
            <a:r>
              <a:rPr lang="en-US" dirty="0"/>
              <a:t>(first letter </a:t>
            </a:r>
            <a:r>
              <a:rPr lang="en-US" dirty="0" smtClean="0"/>
              <a:t>case-insensitive)?</a:t>
            </a:r>
          </a:p>
          <a:p>
            <a:r>
              <a:rPr lang="en-US" dirty="0" smtClean="0"/>
              <a:t>Does the sentence not </a:t>
            </a:r>
            <a:r>
              <a:rPr lang="en-US" dirty="0"/>
              <a:t>contain the string </a:t>
            </a:r>
            <a:r>
              <a:rPr lang="en-US" dirty="0" smtClean="0"/>
              <a:t>prefixes from {hypothes</a:t>
            </a:r>
            <a:r>
              <a:rPr lang="en-US" dirty="0"/>
              <a:t>, </a:t>
            </a:r>
            <a:r>
              <a:rPr lang="en-US" dirty="0" smtClean="0"/>
              <a:t>predict}?</a:t>
            </a:r>
          </a:p>
          <a:p>
            <a:r>
              <a:rPr lang="en-US" dirty="0" smtClean="0"/>
              <a:t>Does the sentence not contain a </a:t>
            </a:r>
            <a:r>
              <a:rPr lang="en-US" dirty="0"/>
              <a:t>four-digit </a:t>
            </a:r>
            <a:r>
              <a:rPr lang="en-US" dirty="0" smtClean="0"/>
              <a:t>number?</a:t>
            </a: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809"/>
            <a:ext cx="9144000" cy="279675"/>
          </a:xfrm>
          <a:prstGeom prst="rect">
            <a:avLst/>
          </a:prstGeom>
        </p:spPr>
      </p:pic>
    </p:spTree>
    <p:extLst>
      <p:ext uri="{BB962C8B-B14F-4D97-AF65-F5344CB8AC3E}">
        <p14:creationId xmlns:p14="http://schemas.microsoft.com/office/powerpoint/2010/main" val="419071789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Computing the Score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990600"/>
            <a:ext cx="5420482" cy="9431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905000"/>
            <a:ext cx="4486902" cy="905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819400"/>
            <a:ext cx="4143954" cy="9050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733800"/>
            <a:ext cx="8458200" cy="7990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495800"/>
            <a:ext cx="8153400" cy="1272289"/>
          </a:xfrm>
          <a:prstGeom prst="rect">
            <a:avLst/>
          </a:prstGeom>
        </p:spPr>
      </p:pic>
      <p:grpSp>
        <p:nvGrpSpPr>
          <p:cNvPr id="11" name="Group 10"/>
          <p:cNvGrpSpPr/>
          <p:nvPr/>
        </p:nvGrpSpPr>
        <p:grpSpPr>
          <a:xfrm>
            <a:off x="531264" y="5815019"/>
            <a:ext cx="8460336" cy="338524"/>
            <a:chOff x="533400" y="6290876"/>
            <a:chExt cx="8460336" cy="338524"/>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6290878"/>
              <a:ext cx="6019800" cy="338522"/>
            </a:xfrm>
            <a:prstGeom prst="rect">
              <a:avLst/>
            </a:prstGeom>
            <a:ln w="19050">
              <a:solidFill>
                <a:srgbClr val="FF0000"/>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0136" y="6290876"/>
              <a:ext cx="2133600" cy="335615"/>
            </a:xfrm>
            <a:prstGeom prst="rect">
              <a:avLst/>
            </a:prstGeom>
            <a:ln w="19050">
              <a:solidFill>
                <a:srgbClr val="FF0000"/>
              </a:solidFill>
            </a:ln>
          </p:spPr>
        </p:pic>
      </p:grpSp>
      <p:sp>
        <p:nvSpPr>
          <p:cNvPr id="3" name="Slide Number Placeholder 2"/>
          <p:cNvSpPr>
            <a:spLocks noGrp="1"/>
          </p:cNvSpPr>
          <p:nvPr>
            <p:ph type="sldNum" sz="quarter" idx="12"/>
          </p:nvPr>
        </p:nvSpPr>
        <p:spPr/>
        <p:txBody>
          <a:bodyPr/>
          <a:lstStyle/>
          <a:p>
            <a:fld id="{AFEA5634-FFC7-487C-A394-545C55E5700E}" type="slidenum">
              <a:rPr lang="en-US" smtClean="0"/>
              <a:pPr/>
              <a:t>81</a:t>
            </a:fld>
            <a:endParaRPr lang="en-US" dirty="0"/>
          </a:p>
        </p:txBody>
      </p:sp>
    </p:spTree>
    <p:extLst>
      <p:ext uri="{BB962C8B-B14F-4D97-AF65-F5344CB8AC3E}">
        <p14:creationId xmlns:p14="http://schemas.microsoft.com/office/powerpoint/2010/main" val="385185428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 y="304800"/>
            <a:ext cx="2289561" cy="1143000"/>
          </a:xfrm>
        </p:spPr>
        <p:txBody>
          <a:bodyPr>
            <a:normAutofit fontScale="90000"/>
          </a:bodyPr>
          <a:lstStyle/>
          <a:p>
            <a:r>
              <a:rPr lang="en-US" dirty="0" smtClean="0"/>
              <a:t>Scoring Example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3300" y="-10496"/>
            <a:ext cx="6890700" cy="6868496"/>
          </a:xfrm>
        </p:spPr>
      </p:pic>
      <p:sp>
        <p:nvSpPr>
          <p:cNvPr id="10" name="TextBox 9"/>
          <p:cNvSpPr txBox="1"/>
          <p:nvPr/>
        </p:nvSpPr>
        <p:spPr>
          <a:xfrm>
            <a:off x="304800" y="1600200"/>
            <a:ext cx="1833643" cy="4524315"/>
          </a:xfrm>
          <a:prstGeom prst="rect">
            <a:avLst/>
          </a:prstGeom>
          <a:noFill/>
        </p:spPr>
        <p:txBody>
          <a:bodyPr wrap="none" rtlCol="0">
            <a:spAutoFit/>
          </a:bodyPr>
          <a:lstStyle/>
          <a:p>
            <a:r>
              <a:rPr lang="en-US" dirty="0" smtClean="0"/>
              <a:t>In this document:</a:t>
            </a:r>
          </a:p>
          <a:p>
            <a:r>
              <a:rPr lang="en-US" dirty="0" smtClean="0"/>
              <a:t>3 Current Study</a:t>
            </a:r>
          </a:p>
          <a:p>
            <a:r>
              <a:rPr lang="en-US" dirty="0" smtClean="0"/>
              <a:t>3 Hypothesis</a:t>
            </a:r>
          </a:p>
          <a:p>
            <a:r>
              <a:rPr lang="en-US" dirty="0" smtClean="0"/>
              <a:t>1 Opposes</a:t>
            </a:r>
          </a:p>
          <a:p>
            <a:r>
              <a:rPr lang="en-US" dirty="0" smtClean="0"/>
              <a:t>1 Supports</a:t>
            </a:r>
          </a:p>
          <a:p>
            <a:r>
              <a:rPr lang="en-US" dirty="0" smtClean="0"/>
              <a:t>2 Claim</a:t>
            </a:r>
          </a:p>
          <a:p>
            <a:r>
              <a:rPr lang="en-US" dirty="0" smtClean="0"/>
              <a:t>3 Citation</a:t>
            </a:r>
          </a:p>
          <a:p>
            <a:endParaRPr lang="en-US" dirty="0" smtClean="0"/>
          </a:p>
          <a:p>
            <a:r>
              <a:rPr lang="en-US" dirty="0" smtClean="0"/>
              <a:t>CStudy = 1</a:t>
            </a:r>
          </a:p>
          <a:p>
            <a:r>
              <a:rPr lang="en-US" dirty="0" smtClean="0"/>
              <a:t>Hyp = 1</a:t>
            </a:r>
          </a:p>
          <a:p>
            <a:r>
              <a:rPr lang="en-US" dirty="0" smtClean="0"/>
              <a:t>Op = 1</a:t>
            </a:r>
          </a:p>
          <a:p>
            <a:r>
              <a:rPr lang="en-US" dirty="0" smtClean="0"/>
              <a:t>SupOrClaim = 1</a:t>
            </a:r>
          </a:p>
          <a:p>
            <a:r>
              <a:rPr lang="en-US" dirty="0" smtClean="0"/>
              <a:t>Cite = 1</a:t>
            </a:r>
          </a:p>
          <a:p>
            <a:endParaRPr lang="en-US" dirty="0" smtClean="0"/>
          </a:p>
          <a:p>
            <a:r>
              <a:rPr lang="en-US" dirty="0" smtClean="0"/>
              <a:t>AutoScore = 5</a:t>
            </a:r>
          </a:p>
          <a:p>
            <a:r>
              <a:rPr lang="en-US" dirty="0" smtClean="0"/>
              <a:t>Expert score = 3</a:t>
            </a:r>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82</a:t>
            </a:fld>
            <a:endParaRPr lang="en-US" dirty="0"/>
          </a:p>
        </p:txBody>
      </p:sp>
    </p:spTree>
    <p:extLst>
      <p:ext uri="{BB962C8B-B14F-4D97-AF65-F5344CB8AC3E}">
        <p14:creationId xmlns:p14="http://schemas.microsoft.com/office/powerpoint/2010/main" val="9952794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8" name="Content Placeholder 7"/>
          <p:cNvSpPr>
            <a:spLocks noGrp="1"/>
          </p:cNvSpPr>
          <p:nvPr>
            <p:ph idx="1"/>
          </p:nvPr>
        </p:nvSpPr>
        <p:spPr>
          <a:xfrm>
            <a:off x="76200" y="1600200"/>
            <a:ext cx="8915400" cy="4800600"/>
          </a:xfrm>
        </p:spPr>
        <p:txBody>
          <a:bodyPr>
            <a:normAutofit fontScale="92500" lnSpcReduction="10000"/>
          </a:bodyPr>
          <a:lstStyle/>
          <a:p>
            <a:r>
              <a:rPr lang="en-US" dirty="0" smtClean="0"/>
              <a:t>Spearman Correlation between automatically generated and expert scores </a:t>
            </a:r>
          </a:p>
          <a:p>
            <a:pPr marL="742950" lvl="2" indent="-342900"/>
            <a:r>
              <a:rPr lang="en-US" sz="2600" dirty="0" smtClean="0"/>
              <a:t>number </a:t>
            </a:r>
            <a:r>
              <a:rPr lang="en-US" sz="2600" dirty="0"/>
              <a:t>of automatically generated tags for diagram elements are positively correlated with </a:t>
            </a:r>
            <a:r>
              <a:rPr lang="en-US" sz="2600" dirty="0" smtClean="0"/>
              <a:t>score</a:t>
            </a:r>
          </a:p>
          <a:p>
            <a:pPr marL="742950" lvl="2" indent="-342900"/>
            <a:r>
              <a:rPr lang="en-US" sz="2600" dirty="0" smtClean="0"/>
              <a:t>trend statistical significance level</a:t>
            </a:r>
            <a:endParaRPr lang="en-US" sz="2600" dirty="0"/>
          </a:p>
          <a:p>
            <a:endParaRPr lang="en-US" dirty="0" smtClean="0"/>
          </a:p>
          <a:p>
            <a:r>
              <a:rPr lang="en-US" dirty="0" smtClean="0"/>
              <a:t>That is, scores can be ranked</a:t>
            </a:r>
          </a:p>
          <a:p>
            <a:pPr lvl="1"/>
            <a:endParaRPr lang="en-US" dirty="0" smtClean="0"/>
          </a:p>
          <a:p>
            <a:r>
              <a:rPr lang="en-US" dirty="0" smtClean="0"/>
              <a:t>These ranking results in turn can focus teacher or peer reviewer attention on particular types of papers</a:t>
            </a:r>
          </a:p>
          <a:p>
            <a:endParaRPr lang="en-US" dirty="0" smtClean="0"/>
          </a:p>
        </p:txBody>
      </p:sp>
      <p:sp>
        <p:nvSpPr>
          <p:cNvPr id="3" name="Slide Number Placeholder 2"/>
          <p:cNvSpPr>
            <a:spLocks noGrp="1"/>
          </p:cNvSpPr>
          <p:nvPr>
            <p:ph type="sldNum" sz="quarter" idx="12"/>
          </p:nvPr>
        </p:nvSpPr>
        <p:spPr/>
        <p:txBody>
          <a:bodyPr/>
          <a:lstStyle/>
          <a:p>
            <a:fld id="{AFEA5634-FFC7-487C-A394-545C55E5700E}" type="slidenum">
              <a:rPr lang="en-US" smtClean="0"/>
              <a:pPr/>
              <a:t>83</a:t>
            </a:fld>
            <a:endParaRPr lang="en-US" dirty="0"/>
          </a:p>
        </p:txBody>
      </p:sp>
    </p:spTree>
    <p:extLst>
      <p:ext uri="{BB962C8B-B14F-4D97-AF65-F5344CB8AC3E}">
        <p14:creationId xmlns:p14="http://schemas.microsoft.com/office/powerpoint/2010/main" val="3785198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Peer Review?</a:t>
            </a:r>
            <a:endParaRPr lang="en-US" dirty="0"/>
          </a:p>
        </p:txBody>
      </p:sp>
      <p:sp>
        <p:nvSpPr>
          <p:cNvPr id="3" name="Content Placeholder 2"/>
          <p:cNvSpPr>
            <a:spLocks noGrp="1"/>
          </p:cNvSpPr>
          <p:nvPr>
            <p:ph idx="1"/>
          </p:nvPr>
        </p:nvSpPr>
        <p:spPr/>
        <p:txBody>
          <a:bodyPr/>
          <a:lstStyle/>
          <a:p>
            <a:r>
              <a:rPr lang="en-US" dirty="0" smtClean="0"/>
              <a:t>Pros</a:t>
            </a:r>
            <a:endParaRPr lang="en-US" dirty="0"/>
          </a:p>
          <a:p>
            <a:pPr lvl="1"/>
            <a:r>
              <a:rPr lang="en-US" dirty="0"/>
              <a:t>Q</a:t>
            </a:r>
            <a:r>
              <a:rPr lang="en-US" dirty="0" smtClean="0"/>
              <a:t>uantity and diversity of review feedback</a:t>
            </a:r>
          </a:p>
          <a:p>
            <a:pPr lvl="1"/>
            <a:r>
              <a:rPr lang="en-US" dirty="0" smtClean="0"/>
              <a:t>Students learn by reviewing</a:t>
            </a:r>
          </a:p>
          <a:p>
            <a:pPr lvl="1"/>
            <a:endParaRPr lang="en-US" dirty="0"/>
          </a:p>
          <a:p>
            <a:r>
              <a:rPr lang="en-US" dirty="0" smtClean="0"/>
              <a:t>Cons</a:t>
            </a:r>
          </a:p>
          <a:p>
            <a:pPr lvl="1"/>
            <a:r>
              <a:rPr lang="en-US" dirty="0" smtClean="0"/>
              <a:t>Reviews are often not stated in effective ways</a:t>
            </a:r>
          </a:p>
          <a:p>
            <a:pPr lvl="1"/>
            <a:r>
              <a:rPr lang="en-US" dirty="0" smtClean="0"/>
              <a:t>Reviews and papers do not focus on core aspects</a:t>
            </a:r>
            <a:endParaRPr lang="en-US" dirty="0"/>
          </a:p>
        </p:txBody>
      </p:sp>
    </p:spTree>
    <p:extLst>
      <p:ext uri="{BB962C8B-B14F-4D97-AF65-F5344CB8AC3E}">
        <p14:creationId xmlns:p14="http://schemas.microsoft.com/office/powerpoint/2010/main" val="279336963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smtClean="0">
                <a:ea typeface="ＭＳ Ｐゴシック" charset="-128"/>
              </a:rPr>
              <a:t>SWoRD: A web-based peer review system</a:t>
            </a:r>
            <a:br>
              <a:rPr lang="en-US" dirty="0" smtClean="0">
                <a:ea typeface="ＭＳ Ｐゴシック" charset="-128"/>
              </a:rPr>
            </a:br>
            <a:r>
              <a:rPr lang="en-US" sz="4000" dirty="0" smtClean="0">
                <a:ea typeface="ＭＳ Ｐゴシック" charset="-128"/>
              </a:rPr>
              <a:t>[Cho &amp; Schunn, 2007]</a:t>
            </a:r>
          </a:p>
        </p:txBody>
      </p:sp>
      <p:sp>
        <p:nvSpPr>
          <p:cNvPr id="9218" name="Content Placeholder 2"/>
          <p:cNvSpPr>
            <a:spLocks noGrp="1"/>
          </p:cNvSpPr>
          <p:nvPr>
            <p:ph idx="1"/>
          </p:nvPr>
        </p:nvSpPr>
        <p:spPr>
          <a:xfrm>
            <a:off x="76200" y="1760148"/>
            <a:ext cx="8991600" cy="4979963"/>
          </a:xfrm>
        </p:spPr>
        <p:txBody>
          <a:bodyPr>
            <a:normAutofit/>
          </a:bodyPr>
          <a:lstStyle/>
          <a:p>
            <a:r>
              <a:rPr lang="en-US" dirty="0" smtClean="0">
                <a:ea typeface="ＭＳ Ｐゴシック" charset="-128"/>
              </a:rPr>
              <a:t> Authors submit papers (or diagrams)</a:t>
            </a:r>
          </a:p>
          <a:p>
            <a:r>
              <a:rPr lang="en-US" dirty="0" smtClean="0">
                <a:ea typeface="ＭＳ Ｐゴシック" charset="-128"/>
              </a:rPr>
              <a:t> Peers submit reviews </a:t>
            </a:r>
          </a:p>
          <a:p>
            <a:pPr lvl="1"/>
            <a:r>
              <a:rPr lang="en-US" i="1" dirty="0" smtClean="0">
                <a:ea typeface="ＭＳ Ｐゴシック" charset="-128"/>
              </a:rPr>
              <a:t>Problem:</a:t>
            </a:r>
            <a:r>
              <a:rPr lang="en-US" dirty="0" smtClean="0">
                <a:ea typeface="ＭＳ Ｐゴシック" charset="-128"/>
              </a:rPr>
              <a:t> reviews are often not stated effectively</a:t>
            </a:r>
          </a:p>
          <a:p>
            <a:pPr lvl="1"/>
            <a:r>
              <a:rPr lang="en-US" i="1" dirty="0" smtClean="0"/>
              <a:t>Example:</a:t>
            </a:r>
            <a:r>
              <a:rPr lang="en-US" dirty="0" smtClean="0">
                <a:solidFill>
                  <a:srgbClr val="FF0000"/>
                </a:solidFill>
              </a:rPr>
              <a:t> no</a:t>
            </a:r>
            <a:r>
              <a:rPr lang="en-US" dirty="0" smtClean="0"/>
              <a:t> </a:t>
            </a:r>
            <a:r>
              <a:rPr lang="en-US" dirty="0" smtClean="0">
                <a:solidFill>
                  <a:srgbClr val="FF0000"/>
                </a:solidFill>
              </a:rPr>
              <a:t>discussion of thesis statements</a:t>
            </a:r>
            <a:r>
              <a:rPr lang="en-US" dirty="0" smtClean="0"/>
              <a:t> </a:t>
            </a:r>
            <a:endParaRPr lang="en-US" sz="2000" i="1" dirty="0" smtClean="0"/>
          </a:p>
          <a:p>
            <a:pPr lvl="1"/>
            <a:r>
              <a:rPr lang="en-US" i="1" dirty="0" smtClean="0"/>
              <a:t>Our Approach:  </a:t>
            </a:r>
            <a:r>
              <a:rPr lang="en-US" dirty="0">
                <a:solidFill>
                  <a:srgbClr val="0000FF"/>
                </a:solidFill>
              </a:rPr>
              <a:t>d</a:t>
            </a:r>
            <a:r>
              <a:rPr lang="en-US" dirty="0" smtClean="0">
                <a:solidFill>
                  <a:srgbClr val="0000FF"/>
                </a:solidFill>
              </a:rPr>
              <a:t>etect</a:t>
            </a:r>
            <a:r>
              <a:rPr lang="en-US" dirty="0" smtClean="0"/>
              <a:t> and scaffold</a:t>
            </a:r>
          </a:p>
          <a:p>
            <a:pPr lvl="1"/>
            <a:endParaRPr lang="en-US" dirty="0" smtClean="0"/>
          </a:p>
          <a:p>
            <a:pPr lvl="1"/>
            <a:endParaRPr lang="en-US" sz="2000" dirty="0" smtClean="0">
              <a:ea typeface="ＭＳ Ｐゴシック" charset="-128"/>
            </a:endParaRPr>
          </a:p>
        </p:txBody>
      </p:sp>
    </p:spTree>
    <p:extLst>
      <p:ext uri="{BB962C8B-B14F-4D97-AF65-F5344CB8AC3E}">
        <p14:creationId xmlns:p14="http://schemas.microsoft.com/office/powerpoint/2010/main" val="2018915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t>11/9/14</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t>86</a:t>
            </a:fld>
            <a:endParaRPr lang="en-US"/>
          </a:p>
        </p:txBody>
      </p:sp>
      <p:sp>
        <p:nvSpPr>
          <p:cNvPr id="5" name="Title 4"/>
          <p:cNvSpPr>
            <a:spLocks noGrp="1"/>
          </p:cNvSpPr>
          <p:nvPr>
            <p:ph type="title"/>
          </p:nvPr>
        </p:nvSpPr>
        <p:spPr>
          <a:xfrm>
            <a:off x="0" y="110023"/>
            <a:ext cx="9144000" cy="1143000"/>
          </a:xfrm>
        </p:spPr>
        <p:txBody>
          <a:bodyPr>
            <a:noAutofit/>
          </a:bodyPr>
          <a:lstStyle/>
          <a:p>
            <a:r>
              <a:rPr lang="en-US" sz="3600" dirty="0" smtClean="0"/>
              <a:t>Audience Participation: Argument Mining</a:t>
            </a:r>
            <a:br>
              <a:rPr lang="en-US" sz="3600" dirty="0" smtClean="0"/>
            </a:br>
            <a:r>
              <a:rPr lang="en-US" sz="3600" dirty="0" smtClean="0"/>
              <a:t> (Detect the Thesis)</a:t>
            </a:r>
            <a:endParaRPr lang="en-US" sz="3600" dirty="0"/>
          </a:p>
        </p:txBody>
      </p:sp>
      <p:pic>
        <p:nvPicPr>
          <p:cNvPr id="7" name="Picture 6"/>
          <p:cNvPicPr>
            <a:picLocks noChangeAspect="1"/>
          </p:cNvPicPr>
          <p:nvPr/>
        </p:nvPicPr>
        <p:blipFill rotWithShape="1">
          <a:blip r:embed="rId3"/>
          <a:srcRect t="2073" b="38362"/>
          <a:stretch/>
        </p:blipFill>
        <p:spPr>
          <a:xfrm>
            <a:off x="76530" y="1253023"/>
            <a:ext cx="6116151" cy="4857545"/>
          </a:xfrm>
          <a:prstGeom prst="rect">
            <a:avLst/>
          </a:prstGeom>
        </p:spPr>
      </p:pic>
      <p:sp>
        <p:nvSpPr>
          <p:cNvPr id="8" name="Rectangle 7"/>
          <p:cNvSpPr/>
          <p:nvPr/>
        </p:nvSpPr>
        <p:spPr>
          <a:xfrm>
            <a:off x="763671" y="1762043"/>
            <a:ext cx="5256129" cy="3168816"/>
          </a:xfrm>
          <a:prstGeom prst="rect">
            <a:avLst/>
          </a:prstGeom>
        </p:spPr>
        <p:txBody>
          <a:bodyPr wrap="square">
            <a:spAutoFit/>
          </a:bodyPr>
          <a:lstStyle/>
          <a:p>
            <a:pPr algn="ctr">
              <a:lnSpc>
                <a:spcPts val="1500"/>
              </a:lnSpc>
            </a:pPr>
            <a:r>
              <a:rPr lang="en-US" sz="1200" dirty="0" smtClean="0"/>
              <a:t>Violence in America</a:t>
            </a:r>
          </a:p>
          <a:p>
            <a:pPr algn="ctr">
              <a:lnSpc>
                <a:spcPts val="1500"/>
              </a:lnSpc>
            </a:pPr>
            <a:endParaRPr lang="en-US" sz="1200" dirty="0"/>
          </a:p>
          <a:p>
            <a:pPr>
              <a:lnSpc>
                <a:spcPts val="1500"/>
              </a:lnSpc>
            </a:pPr>
            <a:r>
              <a:rPr lang="en-US" sz="1200" dirty="0" smtClean="0"/>
              <a:t>In the spring of 2011, John F. </a:t>
            </a:r>
            <a:r>
              <a:rPr lang="en-US" sz="1200" dirty="0" err="1" smtClean="0"/>
              <a:t>Shick</a:t>
            </a:r>
            <a:r>
              <a:rPr lang="en-US" sz="1200" dirty="0" smtClean="0"/>
              <a:t> met a man in a New Mexico parking lot and bought two pistols for $810, along with extra clips, ammunition and a holster. This is one reason that there is so much violence in America, because people who are mentally ill, and people who aren’t, can just buy a gun anywhere, there are no laws that say they cant. The two biggest factors that contribute to America’s violent society are relaxed gun laws and mental illness. </a:t>
            </a:r>
          </a:p>
          <a:p>
            <a:pPr>
              <a:lnSpc>
                <a:spcPts val="1500"/>
              </a:lnSpc>
            </a:pPr>
            <a:endParaRPr lang="en-US" sz="1200" dirty="0" smtClean="0"/>
          </a:p>
          <a:p>
            <a:pPr>
              <a:lnSpc>
                <a:spcPts val="1500"/>
              </a:lnSpc>
            </a:pPr>
            <a:r>
              <a:rPr lang="en-US" sz="1200" dirty="0" smtClean="0"/>
              <a:t>There are numerous accounts on which people with mental illness don’t receive the help they need and sometimes do things to things to hurt people, like the account on which was just mentioned John </a:t>
            </a:r>
            <a:r>
              <a:rPr lang="en-US" sz="1200" dirty="0" err="1" smtClean="0"/>
              <a:t>Shick</a:t>
            </a:r>
            <a:r>
              <a:rPr lang="en-US" sz="1200" dirty="0" smtClean="0"/>
              <a:t> bought two guns and shot and killed a person. Another account was the sandy hook shooting, Adam </a:t>
            </a:r>
            <a:r>
              <a:rPr lang="en-US" sz="1200" dirty="0" err="1" smtClean="0"/>
              <a:t>Lanza</a:t>
            </a:r>
            <a:r>
              <a:rPr lang="en-US" sz="1200" dirty="0" smtClean="0"/>
              <a:t> who was mentally ill took the guns from his mother’s house and killed her and a bunch of little kids. The shooting at the midnight screening of Batman, James Holmes has been trying to commit suicide and probably had a mental illness .…</a:t>
            </a:r>
            <a:endParaRPr lang="en-US" sz="1200" dirty="0"/>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4264157193"/>
              </p:ext>
            </p:extLst>
          </p:nvPr>
        </p:nvGraphicFramePr>
        <p:xfrm>
          <a:off x="1563855" y="3520334"/>
          <a:ext cx="7284331" cy="3083559"/>
        </p:xfrm>
        <a:graphic>
          <a:graphicData uri="http://schemas.openxmlformats.org/drawingml/2006/table">
            <a:tbl>
              <a:tblPr firstRow="1" bandRow="1">
                <a:tableStyleId>{5C22544A-7EE6-4342-B048-85BDC9FD1C3A}</a:tableStyleId>
              </a:tblPr>
              <a:tblGrid>
                <a:gridCol w="956338"/>
                <a:gridCol w="4656268"/>
                <a:gridCol w="1671725"/>
              </a:tblGrid>
              <a:tr h="158247">
                <a:tc>
                  <a:txBody>
                    <a:bodyPr/>
                    <a:lstStyle/>
                    <a:p>
                      <a:r>
                        <a:rPr lang="en-US" sz="1400" dirty="0" smtClean="0"/>
                        <a:t>Reviewer</a:t>
                      </a:r>
                      <a:endParaRPr lang="en-US" sz="1400" dirty="0"/>
                    </a:p>
                  </a:txBody>
                  <a:tcPr/>
                </a:tc>
                <a:tc>
                  <a:txBody>
                    <a:bodyPr/>
                    <a:lstStyle/>
                    <a:p>
                      <a:r>
                        <a:rPr lang="en-US" sz="1400" dirty="0" smtClean="0"/>
                        <a:t>Comment</a:t>
                      </a:r>
                      <a:endParaRPr lang="en-US" sz="1400" dirty="0"/>
                    </a:p>
                  </a:txBody>
                  <a:tcPr/>
                </a:tc>
                <a:tc>
                  <a:txBody>
                    <a:bodyPr/>
                    <a:lstStyle/>
                    <a:p>
                      <a:r>
                        <a:rPr lang="en-US" sz="1400" dirty="0" smtClean="0"/>
                        <a:t>Back Evaluation</a:t>
                      </a:r>
                      <a:endParaRPr lang="en-US" sz="1400" dirty="0"/>
                    </a:p>
                  </a:txBody>
                  <a:tcPr/>
                </a:tc>
              </a:tr>
              <a:tr h="370840">
                <a:tc>
                  <a:txBody>
                    <a:bodyPr/>
                    <a:lstStyle/>
                    <a:p>
                      <a:r>
                        <a:rPr lang="en-US" sz="1400" baseline="0" dirty="0" smtClean="0"/>
                        <a:t>#1</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The two biggest factors that contribute to America violent society are relaxed gun laws and mental illness... I think it’s an okay thesis statement because they teacher gave of us this one and you didn't change it up any.</a:t>
                      </a:r>
                      <a:endParaRPr lang="en-US" sz="1400" dirty="0"/>
                    </a:p>
                  </a:txBody>
                  <a:tcPr/>
                </a:tc>
                <a:tc>
                  <a:txBody>
                    <a:bodyPr/>
                    <a:lstStyle/>
                    <a:p>
                      <a:r>
                        <a:rPr lang="en-US" sz="1400" kern="1200" dirty="0" smtClean="0">
                          <a:solidFill>
                            <a:schemeClr val="dk1"/>
                          </a:solidFill>
                          <a:latin typeface="+mn-lt"/>
                          <a:ea typeface="+mn-ea"/>
                          <a:cs typeface="+mn-cs"/>
                        </a:rPr>
                        <a:t>We </a:t>
                      </a:r>
                      <a:r>
                        <a:rPr lang="en-US" sz="1400" kern="1200" dirty="0" err="1" smtClean="0">
                          <a:solidFill>
                            <a:schemeClr val="dk1"/>
                          </a:solidFill>
                          <a:latin typeface="+mn-lt"/>
                          <a:ea typeface="+mn-ea"/>
                          <a:cs typeface="+mn-cs"/>
                        </a:rPr>
                        <a:t>didnt</a:t>
                      </a:r>
                      <a:r>
                        <a:rPr lang="en-US" sz="1400" kern="1200" dirty="0" smtClean="0">
                          <a:solidFill>
                            <a:schemeClr val="dk1"/>
                          </a:solidFill>
                          <a:latin typeface="+mn-lt"/>
                          <a:ea typeface="+mn-ea"/>
                          <a:cs typeface="+mn-cs"/>
                        </a:rPr>
                        <a:t> have to</a:t>
                      </a:r>
                      <a:endParaRPr lang="en-US" sz="1400" dirty="0"/>
                    </a:p>
                  </a:txBody>
                  <a:tcPr/>
                </a:tc>
              </a:tr>
              <a:tr h="370840">
                <a:tc>
                  <a:txBody>
                    <a:bodyPr/>
                    <a:lstStyle/>
                    <a:p>
                      <a:r>
                        <a:rPr lang="en-US" sz="1400" dirty="0" smtClean="0"/>
                        <a:t>#2</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 possible solution could be to get the people the help they need. But the solution might not work because people don’t want to pay to get treatment, and there is no cure</a:t>
                      </a:r>
                      <a:endParaRPr lang="en-US" sz="1400" dirty="0"/>
                    </a:p>
                  </a:txBody>
                  <a:tcPr/>
                </a:tc>
                <a:tc>
                  <a:txBody>
                    <a:bodyPr/>
                    <a:lstStyle/>
                    <a:p>
                      <a:r>
                        <a:rPr lang="en-US" sz="1400" kern="1200" dirty="0" smtClean="0">
                          <a:solidFill>
                            <a:schemeClr val="dk1"/>
                          </a:solidFill>
                          <a:latin typeface="+mn-lt"/>
                          <a:ea typeface="+mn-ea"/>
                          <a:cs typeface="+mn-cs"/>
                        </a:rPr>
                        <a:t>This is not my thesis</a:t>
                      </a:r>
                      <a:endParaRPr lang="en-US" sz="1400" dirty="0"/>
                    </a:p>
                  </a:txBody>
                  <a:tcPr/>
                </a:tc>
              </a:tr>
              <a:tr h="370840">
                <a:tc>
                  <a:txBody>
                    <a:bodyPr/>
                    <a:lstStyle/>
                    <a:p>
                      <a:r>
                        <a:rPr lang="en-US" sz="1400" dirty="0" smtClean="0"/>
                        <a:t>#3</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I'm really confused on what the thesis statement is, "The two biggest factors that  contribute to America" violent society are relaxed gun laws and mental illness."</a:t>
                      </a:r>
                      <a:endParaRPr lang="en-US" sz="1400" dirty="0"/>
                    </a:p>
                  </a:txBody>
                  <a:tcPr/>
                </a:tc>
                <a:tc>
                  <a:txBody>
                    <a:bodyPr/>
                    <a:lstStyle/>
                    <a:p>
                      <a:r>
                        <a:rPr lang="en-US" sz="1400" kern="1200" dirty="0" smtClean="0">
                          <a:solidFill>
                            <a:schemeClr val="dk1"/>
                          </a:solidFill>
                          <a:latin typeface="+mn-lt"/>
                          <a:ea typeface="+mn-ea"/>
                          <a:cs typeface="+mn-cs"/>
                        </a:rPr>
                        <a:t>That’s obviously my thesis because its the last sentence</a:t>
                      </a:r>
                      <a:endParaRPr lang="en-US" sz="1400" dirty="0"/>
                    </a:p>
                  </a:txBody>
                  <a:tcPr/>
                </a:tc>
              </a:tr>
              <a:tr h="370840">
                <a:tc>
                  <a:txBody>
                    <a:bodyPr/>
                    <a:lstStyle/>
                    <a:p>
                      <a:r>
                        <a:rPr lang="en-US" sz="1400" dirty="0" smtClean="0"/>
                        <a:t>#4</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Good thesis.</a:t>
                      </a:r>
                      <a:endParaRPr lang="en-US" sz="1400" dirty="0"/>
                    </a:p>
                  </a:txBody>
                  <a:tcPr/>
                </a:tc>
                <a:tc>
                  <a:txBody>
                    <a:bodyPr/>
                    <a:lstStyle/>
                    <a:p>
                      <a:r>
                        <a:rPr lang="en-US" sz="1400" kern="1200" dirty="0" smtClean="0">
                          <a:solidFill>
                            <a:schemeClr val="dk1"/>
                          </a:solidFill>
                          <a:latin typeface="+mn-lt"/>
                          <a:ea typeface="+mn-ea"/>
                          <a:cs typeface="+mn-cs"/>
                        </a:rPr>
                        <a:t>thanks</a:t>
                      </a:r>
                      <a:endParaRPr lang="en-US" sz="1400" dirty="0"/>
                    </a:p>
                  </a:txBody>
                  <a:tcPr/>
                </a:tc>
              </a:tr>
            </a:tbl>
          </a:graphicData>
        </a:graphic>
      </p:graphicFrame>
    </p:spTree>
    <p:extLst>
      <p:ext uri="{BB962C8B-B14F-4D97-AF65-F5344CB8AC3E}">
        <p14:creationId xmlns:p14="http://schemas.microsoft.com/office/powerpoint/2010/main" val="3554767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a:t>
            </a:r>
            <a:r>
              <a:rPr lang="en-US" sz="4000" b="1" dirty="0" smtClean="0"/>
              <a:t>Litman</a:t>
            </a:r>
            <a:r>
              <a:rPr lang="en-US" sz="4000" dirty="0" smtClean="0"/>
              <a:t>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How well can machine learning distinguish thesis </a:t>
            </a:r>
            <a:r>
              <a:rPr lang="en-US" dirty="0"/>
              <a:t>or conclusion </a:t>
            </a:r>
            <a:r>
              <a:rPr lang="en-US" dirty="0" smtClean="0"/>
              <a:t>sentences </a:t>
            </a:r>
            <a:r>
              <a:rPr lang="en-US" dirty="0"/>
              <a:t>from other </a:t>
            </a:r>
            <a:r>
              <a:rPr lang="en-US" dirty="0" smtClean="0"/>
              <a:t>sentences in student essays?</a:t>
            </a:r>
          </a:p>
          <a:p>
            <a:pPr lvl="1"/>
            <a:r>
              <a:rPr lang="en-US" dirty="0" smtClean="0"/>
              <a:t>Feature extraction via natural language processing</a:t>
            </a:r>
          </a:p>
          <a:p>
            <a:r>
              <a:rPr lang="en-US" dirty="0">
                <a:solidFill>
                  <a:srgbClr val="0000FF"/>
                </a:solidFill>
              </a:rPr>
              <a:t>Argument mining subtasks</a:t>
            </a:r>
          </a:p>
          <a:p>
            <a:pPr lvl="1"/>
            <a:r>
              <a:rPr lang="en-US" b="1" dirty="0">
                <a:solidFill>
                  <a:srgbClr val="0000FF"/>
                </a:solidFill>
              </a:rPr>
              <a:t>Segmentation</a:t>
            </a:r>
            <a:r>
              <a:rPr lang="en-US" dirty="0">
                <a:solidFill>
                  <a:srgbClr val="0000FF"/>
                </a:solidFill>
              </a:rPr>
              <a:t>: sentences</a:t>
            </a:r>
          </a:p>
          <a:p>
            <a:pPr lvl="1"/>
            <a:r>
              <a:rPr lang="en-US" b="1" dirty="0">
                <a:solidFill>
                  <a:srgbClr val="0000FF"/>
                </a:solidFill>
              </a:rPr>
              <a:t>Segment classification</a:t>
            </a:r>
            <a:r>
              <a:rPr lang="en-US" dirty="0">
                <a:solidFill>
                  <a:srgbClr val="0000FF"/>
                </a:solidFill>
              </a:rPr>
              <a:t>:	 probability of being thesis, conclusion, …</a:t>
            </a:r>
          </a:p>
          <a:p>
            <a:pPr lvl="1"/>
            <a:endParaRPr lang="en-US" dirty="0"/>
          </a:p>
          <a:p>
            <a:endParaRPr lang="en-US" dirty="0"/>
          </a:p>
        </p:txBody>
      </p:sp>
    </p:spTree>
    <p:extLst>
      <p:ext uri="{BB962C8B-B14F-4D97-AF65-F5344CB8AC3E}">
        <p14:creationId xmlns:p14="http://schemas.microsoft.com/office/powerpoint/2010/main" val="3238786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Data</a:t>
            </a:r>
            <a:endParaRPr lang="en-US" dirty="0"/>
          </a:p>
        </p:txBody>
      </p:sp>
      <p:sp>
        <p:nvSpPr>
          <p:cNvPr id="4" name="Content Placeholder 3"/>
          <p:cNvSpPr>
            <a:spLocks noGrp="1"/>
          </p:cNvSpPr>
          <p:nvPr>
            <p:ph sz="quarter" idx="4294967295"/>
          </p:nvPr>
        </p:nvSpPr>
        <p:spPr>
          <a:xfrm>
            <a:off x="101600" y="1079500"/>
            <a:ext cx="9042400" cy="4937760"/>
          </a:xfrm>
          <a:prstGeom prst="rect">
            <a:avLst/>
          </a:prstGeom>
        </p:spPr>
        <p:txBody>
          <a:bodyPr>
            <a:normAutofit/>
          </a:bodyPr>
          <a:lstStyle/>
          <a:p>
            <a:r>
              <a:rPr lang="en-US" dirty="0" smtClean="0"/>
              <a:t>432 high school essays from 8 assignments</a:t>
            </a:r>
          </a:p>
          <a:p>
            <a:pPr lvl="1"/>
            <a:r>
              <a:rPr lang="en-US" dirty="0" smtClean="0"/>
              <a:t>18,081 sentences</a:t>
            </a:r>
          </a:p>
          <a:p>
            <a:pPr lvl="1"/>
            <a:endParaRPr lang="en-US" dirty="0" smtClean="0"/>
          </a:p>
          <a:p>
            <a:r>
              <a:rPr lang="en-US" dirty="0" smtClean="0"/>
              <a:t>Thesis/conclusion manually identified by experts</a:t>
            </a:r>
          </a:p>
          <a:p>
            <a:pPr lvl="1"/>
            <a:r>
              <a:rPr lang="en-US" dirty="0" smtClean="0"/>
              <a:t>AP English Language &amp; Composition </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88</a:t>
            </a:fld>
            <a:endParaRPr lang="en-US" dirty="0"/>
          </a:p>
        </p:txBody>
      </p:sp>
    </p:spTree>
    <p:extLst>
      <p:ext uri="{BB962C8B-B14F-4D97-AF65-F5344CB8AC3E}">
        <p14:creationId xmlns:p14="http://schemas.microsoft.com/office/powerpoint/2010/main" val="357518682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 for Machine Learning</a:t>
            </a:r>
            <a:endParaRPr lang="en-US" dirty="0"/>
          </a:p>
        </p:txBody>
      </p:sp>
      <p:sp>
        <p:nvSpPr>
          <p:cNvPr id="4" name="Content Placeholder 3"/>
          <p:cNvSpPr>
            <a:spLocks noGrp="1"/>
          </p:cNvSpPr>
          <p:nvPr>
            <p:ph sz="quarter" idx="4294967295"/>
          </p:nvPr>
        </p:nvSpPr>
        <p:spPr>
          <a:xfrm>
            <a:off x="165100" y="1417638"/>
            <a:ext cx="8704580" cy="4645152"/>
          </a:xfrm>
          <a:prstGeom prst="rect">
            <a:avLst/>
          </a:prstGeom>
        </p:spPr>
        <p:txBody>
          <a:bodyPr>
            <a:normAutofit/>
          </a:bodyPr>
          <a:lstStyle/>
          <a:p>
            <a:r>
              <a:rPr lang="en-US" dirty="0" smtClean="0"/>
              <a:t>3 feature sets inspired by [Burstein et al. 2003]</a:t>
            </a:r>
          </a:p>
          <a:p>
            <a:pPr lvl="1"/>
            <a:r>
              <a:rPr lang="en-US" b="1" dirty="0" smtClean="0"/>
              <a:t>Positional: </a:t>
            </a:r>
            <a:r>
              <a:rPr lang="en-US" dirty="0" smtClean="0"/>
              <a:t>paragraph number, sentence number in the paragraph, type of paragraph (first, body, last)</a:t>
            </a:r>
          </a:p>
          <a:p>
            <a:pPr lvl="1"/>
            <a:r>
              <a:rPr lang="en-US" b="1" dirty="0" smtClean="0"/>
              <a:t>Sentence Level</a:t>
            </a:r>
            <a:r>
              <a:rPr lang="en-US" dirty="0" smtClean="0"/>
              <a:t>: syntactic, semantic, frequent words</a:t>
            </a:r>
          </a:p>
          <a:p>
            <a:pPr lvl="1"/>
            <a:r>
              <a:rPr lang="en-US" b="1" dirty="0" smtClean="0"/>
              <a:t>Essay Level</a:t>
            </a:r>
            <a:r>
              <a:rPr lang="en-US" dirty="0" smtClean="0"/>
              <a:t>: number of keywords among the most frequent words of the essay, number of words overlapping with the assignment prompt, and a sentence importance score based on Rhetorical Structure Theory</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89</a:t>
            </a:fld>
            <a:endParaRPr lang="en-US" dirty="0"/>
          </a:p>
        </p:txBody>
      </p:sp>
    </p:spTree>
    <p:extLst>
      <p:ext uri="{BB962C8B-B14F-4D97-AF65-F5344CB8AC3E}">
        <p14:creationId xmlns:p14="http://schemas.microsoft.com/office/powerpoint/2010/main" val="12726230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90</a:t>
            </a:fld>
            <a:endParaRPr lang="en-US" dirty="0"/>
          </a:p>
        </p:txBody>
      </p:sp>
      <p:sp>
        <p:nvSpPr>
          <p:cNvPr id="5" name="Title 4"/>
          <p:cNvSpPr>
            <a:spLocks noGrp="1"/>
          </p:cNvSpPr>
          <p:nvPr>
            <p:ph type="title"/>
          </p:nvPr>
        </p:nvSpPr>
        <p:spPr>
          <a:xfrm>
            <a:off x="457200" y="4198"/>
            <a:ext cx="8229600" cy="1143000"/>
          </a:xfrm>
        </p:spPr>
        <p:txBody>
          <a:bodyPr/>
          <a:lstStyle/>
          <a:p>
            <a:r>
              <a:rPr lang="en-US" dirty="0" smtClean="0"/>
              <a:t>Argument Mining Results</a:t>
            </a:r>
            <a:endParaRPr lang="en-US" dirty="0"/>
          </a:p>
        </p:txBody>
      </p:sp>
      <p:sp>
        <p:nvSpPr>
          <p:cNvPr id="6" name="Content Placeholder 5"/>
          <p:cNvSpPr>
            <a:spLocks noGrp="1"/>
          </p:cNvSpPr>
          <p:nvPr>
            <p:ph sz="quarter" idx="4294967295"/>
          </p:nvPr>
        </p:nvSpPr>
        <p:spPr>
          <a:xfrm>
            <a:off x="274320" y="1172541"/>
            <a:ext cx="8595360" cy="4937760"/>
          </a:xfrm>
          <a:prstGeom prst="rect">
            <a:avLst/>
          </a:prstGeom>
        </p:spPr>
        <p:txBody>
          <a:bodyPr>
            <a:normAutofit fontScale="92500" lnSpcReduction="10000"/>
          </a:bodyPr>
          <a:lstStyle/>
          <a:p>
            <a:r>
              <a:rPr lang="en-US" dirty="0" smtClean="0"/>
              <a:t>F-Measure on </a:t>
            </a:r>
            <a:r>
              <a:rPr lang="en-US" dirty="0"/>
              <a:t>u</a:t>
            </a:r>
            <a:r>
              <a:rPr lang="en-US" dirty="0" smtClean="0"/>
              <a:t>nseen </a:t>
            </a:r>
            <a:r>
              <a:rPr lang="en-US" dirty="0"/>
              <a:t>t</a:t>
            </a:r>
            <a:r>
              <a:rPr lang="en-US" dirty="0" smtClean="0"/>
              <a:t>est set</a:t>
            </a:r>
          </a:p>
          <a:p>
            <a:pPr lvl="1"/>
            <a:r>
              <a:rPr lang="en-US" dirty="0" smtClean="0"/>
              <a:t>Thesis Sentences</a:t>
            </a:r>
          </a:p>
          <a:p>
            <a:pPr lvl="2"/>
            <a:r>
              <a:rPr lang="en-US" dirty="0" smtClean="0"/>
              <a:t>Positional Baseline: .57</a:t>
            </a:r>
          </a:p>
          <a:p>
            <a:pPr lvl="2"/>
            <a:r>
              <a:rPr lang="en-US" dirty="0" smtClean="0"/>
              <a:t>Machine </a:t>
            </a:r>
            <a:r>
              <a:rPr lang="en-US" dirty="0"/>
              <a:t>Learning</a:t>
            </a:r>
            <a:r>
              <a:rPr lang="en-US" dirty="0" smtClean="0"/>
              <a:t>: </a:t>
            </a:r>
            <a:r>
              <a:rPr lang="en-US" dirty="0" smtClean="0">
                <a:solidFill>
                  <a:srgbClr val="0000FF"/>
                </a:solidFill>
              </a:rPr>
              <a:t>.74</a:t>
            </a:r>
          </a:p>
          <a:p>
            <a:pPr lvl="1"/>
            <a:r>
              <a:rPr lang="en-US" dirty="0" smtClean="0"/>
              <a:t>Conclusion Sentences</a:t>
            </a:r>
          </a:p>
          <a:p>
            <a:pPr lvl="2"/>
            <a:r>
              <a:rPr lang="en-US" dirty="0" smtClean="0"/>
              <a:t>Positional Baseline: .55</a:t>
            </a:r>
            <a:endParaRPr lang="en-US" dirty="0"/>
          </a:p>
          <a:p>
            <a:pPr lvl="2"/>
            <a:r>
              <a:rPr lang="en-US" dirty="0"/>
              <a:t>Machine Learning</a:t>
            </a:r>
            <a:r>
              <a:rPr lang="en-US" dirty="0" smtClean="0"/>
              <a:t>: </a:t>
            </a:r>
            <a:r>
              <a:rPr lang="en-US" dirty="0" smtClean="0">
                <a:solidFill>
                  <a:srgbClr val="0000FF"/>
                </a:solidFill>
              </a:rPr>
              <a:t>.67</a:t>
            </a:r>
            <a:endParaRPr lang="en-US" dirty="0">
              <a:solidFill>
                <a:srgbClr val="0000FF"/>
              </a:solidFill>
            </a:endParaRPr>
          </a:p>
          <a:p>
            <a:endParaRPr lang="en-US" dirty="0" smtClean="0"/>
          </a:p>
          <a:p>
            <a:r>
              <a:rPr lang="en-US" dirty="0" smtClean="0">
                <a:solidFill>
                  <a:srgbClr val="0000FF"/>
                </a:solidFill>
              </a:rPr>
              <a:t>Even with a small training corpus, NLP features can detect core argument sentences in essays better than the baseline</a:t>
            </a:r>
            <a:endParaRPr lang="en-US" dirty="0">
              <a:solidFill>
                <a:srgbClr val="0000FF"/>
              </a:solidFill>
            </a:endParaRPr>
          </a:p>
        </p:txBody>
      </p:sp>
    </p:spTree>
    <p:extLst>
      <p:ext uri="{BB962C8B-B14F-4D97-AF65-F5344CB8AC3E}">
        <p14:creationId xmlns:p14="http://schemas.microsoft.com/office/powerpoint/2010/main" val="350597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55"/>
            <a:ext cx="8229600" cy="1143000"/>
          </a:xfrm>
        </p:spPr>
        <p:txBody>
          <a:bodyPr>
            <a:normAutofit fontScale="90000"/>
          </a:bodyPr>
          <a:lstStyle/>
          <a:p>
            <a:r>
              <a:rPr lang="en-US" dirty="0" smtClean="0"/>
              <a:t>Scaffolding During Peer </a:t>
            </a:r>
            <a:r>
              <a:rPr lang="en-US" dirty="0"/>
              <a:t>Review</a:t>
            </a:r>
            <a:br>
              <a:rPr lang="en-US" dirty="0"/>
            </a:br>
            <a:r>
              <a:rPr lang="en-US" sz="4000" dirty="0"/>
              <a:t>[</a:t>
            </a:r>
            <a:r>
              <a:rPr lang="en-US" sz="4000" dirty="0" err="1"/>
              <a:t>Falakmasir</a:t>
            </a:r>
            <a:r>
              <a:rPr lang="en-US" sz="4000" dirty="0"/>
              <a:t>, </a:t>
            </a:r>
            <a:r>
              <a:rPr lang="en-US" sz="4000" dirty="0" err="1"/>
              <a:t>Jabbari</a:t>
            </a:r>
            <a:r>
              <a:rPr lang="en-US" sz="4000" dirty="0"/>
              <a:t> et al., in progress]</a:t>
            </a:r>
          </a:p>
        </p:txBody>
      </p:sp>
      <p:sp>
        <p:nvSpPr>
          <p:cNvPr id="3" name="Content Placeholder 2"/>
          <p:cNvSpPr>
            <a:spLocks noGrp="1"/>
          </p:cNvSpPr>
          <p:nvPr>
            <p:ph idx="1"/>
          </p:nvPr>
        </p:nvSpPr>
        <p:spPr>
          <a:xfrm>
            <a:off x="276225" y="1528755"/>
            <a:ext cx="4343077" cy="788008"/>
          </a:xfrm>
        </p:spPr>
        <p:txBody>
          <a:bodyPr>
            <a:normAutofit/>
          </a:bodyPr>
          <a:lstStyle/>
          <a:p>
            <a:pPr marL="36576" indent="0">
              <a:buNone/>
            </a:pPr>
            <a:r>
              <a:rPr lang="en-US" sz="1800" dirty="0" smtClean="0"/>
              <a:t>When argument mining cannot find a thesis sentence, the first peer review prompt is:</a:t>
            </a:r>
            <a:endParaRPr lang="en-US" sz="1800" dirty="0"/>
          </a:p>
        </p:txBody>
      </p:sp>
      <p:pic>
        <p:nvPicPr>
          <p:cNvPr id="4" name="Content Placeholder 6" descr="CannotFindThesis.png"/>
          <p:cNvPicPr/>
          <p:nvPr/>
        </p:nvPicPr>
        <p:blipFill rotWithShape="1">
          <a:blip r:embed="rId2">
            <a:extLst>
              <a:ext uri="{28A0092B-C50C-407E-A947-70E740481C1C}">
                <a14:useLocalDpi xmlns:a14="http://schemas.microsoft.com/office/drawing/2010/main" val="0"/>
              </a:ext>
            </a:extLst>
          </a:blip>
          <a:srcRect l="-1718" t="17402" r="24413"/>
          <a:stretch/>
        </p:blipFill>
        <p:spPr>
          <a:xfrm>
            <a:off x="276225" y="2339928"/>
            <a:ext cx="4066852" cy="3559993"/>
          </a:xfrm>
          <a:prstGeom prst="rect">
            <a:avLst/>
          </a:prstGeom>
          <a:noFill/>
          <a:ln>
            <a:noFill/>
          </a:ln>
        </p:spPr>
      </p:pic>
      <p:pic>
        <p:nvPicPr>
          <p:cNvPr id="5" name="Content Placeholder 6" descr="IsThisThesis.png"/>
          <p:cNvPicPr/>
          <p:nvPr/>
        </p:nvPicPr>
        <p:blipFill rotWithShape="1">
          <a:blip r:embed="rId3">
            <a:extLst>
              <a:ext uri="{28A0092B-C50C-407E-A947-70E740481C1C}">
                <a14:useLocalDpi xmlns:a14="http://schemas.microsoft.com/office/drawing/2010/main" val="0"/>
              </a:ext>
            </a:extLst>
          </a:blip>
          <a:srcRect t="17835" r="27277" b="34"/>
          <a:stretch/>
        </p:blipFill>
        <p:spPr>
          <a:xfrm>
            <a:off x="4720291" y="2339928"/>
            <a:ext cx="3847976" cy="3559993"/>
          </a:xfrm>
          <a:prstGeom prst="rect">
            <a:avLst/>
          </a:prstGeom>
          <a:noFill/>
          <a:ln>
            <a:solidFill>
              <a:srgbClr val="61625E"/>
            </a:solidFill>
          </a:ln>
        </p:spPr>
      </p:pic>
      <p:sp>
        <p:nvSpPr>
          <p:cNvPr id="6" name="Content Placeholder 2"/>
          <p:cNvSpPr txBox="1">
            <a:spLocks/>
          </p:cNvSpPr>
          <p:nvPr/>
        </p:nvSpPr>
        <p:spPr>
          <a:xfrm>
            <a:off x="4619302" y="1528755"/>
            <a:ext cx="4423709" cy="77225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800" dirty="0" smtClean="0"/>
              <a:t>When argument mining identifies a thesis sentence, the first peer review prompt is</a:t>
            </a:r>
            <a:r>
              <a:rPr lang="en-US" sz="1800" dirty="0"/>
              <a:t>:</a:t>
            </a:r>
          </a:p>
        </p:txBody>
      </p:sp>
    </p:spTree>
    <p:extLst>
      <p:ext uri="{BB962C8B-B14F-4D97-AF65-F5344CB8AC3E}">
        <p14:creationId xmlns:p14="http://schemas.microsoft.com/office/powerpoint/2010/main" val="670390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First Classroom Results</a:t>
            </a:r>
            <a:endParaRPr lang="en-US" dirty="0"/>
          </a:p>
        </p:txBody>
      </p:sp>
      <p:sp>
        <p:nvSpPr>
          <p:cNvPr id="3" name="TextBox 2"/>
          <p:cNvSpPr txBox="1"/>
          <p:nvPr/>
        </p:nvSpPr>
        <p:spPr>
          <a:xfrm>
            <a:off x="117588" y="1494395"/>
            <a:ext cx="9026411" cy="2800767"/>
          </a:xfrm>
          <a:prstGeom prst="rect">
            <a:avLst/>
          </a:prstGeom>
          <a:noFill/>
        </p:spPr>
        <p:txBody>
          <a:bodyPr wrap="square" rtlCol="0">
            <a:spAutoFit/>
          </a:bodyPr>
          <a:lstStyle/>
          <a:p>
            <a:r>
              <a:rPr lang="en-US" sz="3200" dirty="0" smtClean="0"/>
              <a:t>Argument mining performance </a:t>
            </a:r>
          </a:p>
          <a:p>
            <a:pPr marL="914400" lvl="1" indent="-457200">
              <a:buFont typeface="Arial" panose="020B0604020202020204" pitchFamily="34" charset="0"/>
              <a:buChar char="•"/>
            </a:pPr>
            <a:r>
              <a:rPr lang="en-US" sz="2800" dirty="0" smtClean="0"/>
              <a:t>23/35 theses had highest score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r>
              <a:rPr lang="en-US" sz="3200" dirty="0" smtClean="0"/>
              <a:t>Current work</a:t>
            </a:r>
          </a:p>
          <a:p>
            <a:pPr marL="914400" lvl="1" indent="-457200">
              <a:buFont typeface="Arial" panose="020B0604020202020204" pitchFamily="34" charset="0"/>
              <a:buChar char="•"/>
            </a:pPr>
            <a:r>
              <a:rPr lang="en-US" sz="2800" dirty="0" smtClean="0"/>
              <a:t>impact of scaffolding for peer review comments</a:t>
            </a:r>
            <a:endParaRPr lang="en-US" sz="2400" dirty="0"/>
          </a:p>
        </p:txBody>
      </p:sp>
    </p:spTree>
    <p:extLst>
      <p:ext uri="{BB962C8B-B14F-4D97-AF65-F5344CB8AC3E}">
        <p14:creationId xmlns:p14="http://schemas.microsoft.com/office/powerpoint/2010/main" val="298496291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2586</TotalTime>
  <Words>6927</Words>
  <Application>Microsoft Macintosh PowerPoint</Application>
  <PresentationFormat>On-screen Show (4:3)</PresentationFormat>
  <Paragraphs>831</Paragraphs>
  <Slides>92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Office Theme</vt:lpstr>
      <vt:lpstr>Equation</vt:lpstr>
      <vt:lpstr>Argument Mining from Text for Teaching and Assessing Writing</vt:lpstr>
      <vt:lpstr>PowerPoint Presentation</vt:lpstr>
      <vt:lpstr>PowerPoint Presentation</vt:lpstr>
      <vt:lpstr>PowerPoint Presentation</vt:lpstr>
      <vt:lpstr>Innovation Cycle</vt:lpstr>
      <vt:lpstr>Writing Research is a Goldmine for NLP</vt:lpstr>
      <vt:lpstr>Outline</vt:lpstr>
      <vt:lpstr>Why teach argumentative writing?</vt:lpstr>
      <vt:lpstr>Research Question</vt:lpstr>
      <vt:lpstr>Argument Mining</vt:lpstr>
      <vt:lpstr>Mining a College Essay  for Argument Diagram Ontology (i.e., node and arc types)</vt:lpstr>
      <vt:lpstr>Mining a Grade School Essay for Evidence</vt:lpstr>
      <vt:lpstr>Mining a High School Essay for a Thesis Statement</vt:lpstr>
      <vt:lpstr>Argument Mining Subtasks [Peldszus and Stede, 2013]</vt:lpstr>
      <vt:lpstr>Machine Learning Approach (Supervised)</vt:lpstr>
      <vt:lpstr>Feature Vectors</vt:lpstr>
      <vt:lpstr>Feature Vectors</vt:lpstr>
      <vt:lpstr>Machine Learning (Supervised)</vt:lpstr>
      <vt:lpstr>Domain Dependence</vt:lpstr>
      <vt:lpstr>More on Educational Applications</vt:lpstr>
      <vt:lpstr>Outline</vt:lpstr>
      <vt:lpstr>Why Automatic Writing Assessment? </vt:lpstr>
      <vt:lpstr>An  Example Writing Assessment Task:  Response to Text (RTA)</vt:lpstr>
      <vt:lpstr>Rubric for the Evidence dimension of RTA</vt:lpstr>
      <vt:lpstr>Audience Participation:  Evidence Scoring (1 or 4?) </vt:lpstr>
      <vt:lpstr>Automatic Scoring via Argument Mining</vt:lpstr>
      <vt:lpstr>Automatic Scoring of an Analytical  Response-To-Text Assessment (RTA) [Rahimi, Litman, Correnti, Matsumura, Wang &amp; Kisa, 2014]</vt:lpstr>
      <vt:lpstr>Automatic Scoring Approach</vt:lpstr>
      <vt:lpstr>Scoring Essays for Evidence</vt:lpstr>
      <vt:lpstr>Automatic Scoring Approach</vt:lpstr>
      <vt:lpstr>Feature Vectors</vt:lpstr>
      <vt:lpstr>Our Features</vt:lpstr>
      <vt:lpstr>Our Features</vt:lpstr>
      <vt:lpstr>Our Features</vt:lpstr>
      <vt:lpstr>Our Features</vt:lpstr>
      <vt:lpstr>Our Features</vt:lpstr>
      <vt:lpstr>Our Features</vt:lpstr>
      <vt:lpstr>Our Features</vt:lpstr>
      <vt:lpstr>Example Feature Vectors</vt:lpstr>
      <vt:lpstr>Automatic Scoring Approach</vt:lpstr>
      <vt:lpstr>Supervised Machine Learning</vt:lpstr>
      <vt:lpstr>Experimental Evaluation</vt:lpstr>
      <vt:lpstr>Results: Can we Automate?</vt:lpstr>
      <vt:lpstr>Other Results</vt:lpstr>
      <vt:lpstr>Current Directions</vt:lpstr>
      <vt:lpstr>Outline</vt:lpstr>
      <vt:lpstr>ArgumentPeer Project  </vt:lpstr>
      <vt:lpstr>Example Student Argument Diagram  (input via the LASAD system [Pinkwart et al.]) </vt:lpstr>
      <vt:lpstr>ArgumentPeer Project  </vt:lpstr>
      <vt:lpstr>Why Diagram before Writing?</vt:lpstr>
      <vt:lpstr>PowerPoint Presentation</vt:lpstr>
      <vt:lpstr>PowerPoint Presentation</vt:lpstr>
      <vt:lpstr>PowerPoint Presentation</vt:lpstr>
      <vt:lpstr>Audience Participation:  Essay Scoring (1 or 4?) </vt:lpstr>
      <vt:lpstr>PowerPoint Presentation</vt:lpstr>
      <vt:lpstr>Actual Expert Essay Scores (via rubric)</vt:lpstr>
      <vt:lpstr>Ontology-Based Argument Mining and Automatic Essay Scoring [Ong, Litman, Brusilovsky, 2014], [Nguyen &amp; Litman, in progress]</vt:lpstr>
      <vt:lpstr>Most Recent Data</vt:lpstr>
      <vt:lpstr>Most Recent Results</vt:lpstr>
      <vt:lpstr>Example Argument Mining Features</vt:lpstr>
      <vt:lpstr>Use of Topic Modeling</vt:lpstr>
      <vt:lpstr>Current Argument Mining Directions (with H. Nguyen)</vt:lpstr>
      <vt:lpstr>New Work:  Temporal Argument Mining [Zhang and Litman, 2014]</vt:lpstr>
      <vt:lpstr>Data Annotation</vt:lpstr>
      <vt:lpstr>Experiments</vt:lpstr>
      <vt:lpstr>Wikipedia Features</vt:lpstr>
      <vt:lpstr>ArgumentPeer Project </vt:lpstr>
      <vt:lpstr>Outline</vt:lpstr>
      <vt:lpstr>Summary</vt:lpstr>
      <vt:lpstr>New project! GSRs possibly needed!  (5/2015? 1/2016)</vt:lpstr>
      <vt:lpstr>Beyond Educational Applications </vt:lpstr>
      <vt:lpstr>Thank You!</vt:lpstr>
      <vt:lpstr>Sample Scoring Rubric</vt:lpstr>
      <vt:lpstr>Ontology-Based Argument Mining and Automatic Essay Scoring [Ong, Litman, Brusilovsky, 2014]</vt:lpstr>
      <vt:lpstr>Data</vt:lpstr>
      <vt:lpstr>Argument Mining I/O</vt:lpstr>
      <vt:lpstr>Essay Processing Pipeline</vt:lpstr>
      <vt:lpstr>Example of Argument Mining</vt:lpstr>
      <vt:lpstr>Ordered Rule Applications</vt:lpstr>
      <vt:lpstr>Example Ontology tag</vt:lpstr>
      <vt:lpstr>Computing the Score</vt:lpstr>
      <vt:lpstr>Scoring Example</vt:lpstr>
      <vt:lpstr>Experimental Results</vt:lpstr>
      <vt:lpstr>Why Peer Review?</vt:lpstr>
      <vt:lpstr>SWoRD: A web-based peer review system [Cho &amp; Schunn, 2007]</vt:lpstr>
      <vt:lpstr>Audience Participation: Argument Mining  (Detect the Thesis)</vt:lpstr>
      <vt:lpstr>Identifying Thesis and Conclusion Statements in Student Essays to Scaffold Peer Review [Falakmasir, Ashley, Schunn, Litman 2014]</vt:lpstr>
      <vt:lpstr>Data</vt:lpstr>
      <vt:lpstr>Features for Machine Learning</vt:lpstr>
      <vt:lpstr>Argument Mining Results</vt:lpstr>
      <vt:lpstr>Scaffolding During Peer Review [Falakmasir, Jabbari et al., in progress]</vt:lpstr>
      <vt:lpstr>First Classroom Results</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Litman</cp:lastModifiedBy>
  <cp:revision>234</cp:revision>
  <cp:lastPrinted>2014-08-02T20:48:07Z</cp:lastPrinted>
  <dcterms:created xsi:type="dcterms:W3CDTF">2014-07-28T22:42:07Z</dcterms:created>
  <dcterms:modified xsi:type="dcterms:W3CDTF">2014-11-09T17:51:14Z</dcterms:modified>
</cp:coreProperties>
</file>