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256" r:id="rId2"/>
    <p:sldId id="289" r:id="rId3"/>
    <p:sldId id="290" r:id="rId4"/>
    <p:sldId id="291" r:id="rId5"/>
    <p:sldId id="323" r:id="rId6"/>
    <p:sldId id="325" r:id="rId7"/>
    <p:sldId id="319" r:id="rId8"/>
    <p:sldId id="326" r:id="rId9"/>
    <p:sldId id="324" r:id="rId10"/>
    <p:sldId id="322" r:id="rId11"/>
    <p:sldId id="294" r:id="rId12"/>
    <p:sldId id="498" r:id="rId13"/>
    <p:sldId id="295" r:id="rId14"/>
    <p:sldId id="296" r:id="rId15"/>
    <p:sldId id="298" r:id="rId16"/>
    <p:sldId id="453" r:id="rId17"/>
    <p:sldId id="300" r:id="rId18"/>
    <p:sldId id="507" r:id="rId19"/>
    <p:sldId id="513" r:id="rId20"/>
    <p:sldId id="571" r:id="rId21"/>
    <p:sldId id="512" r:id="rId22"/>
    <p:sldId id="516" r:id="rId23"/>
    <p:sldId id="515" r:id="rId24"/>
    <p:sldId id="517" r:id="rId25"/>
    <p:sldId id="510" r:id="rId26"/>
    <p:sldId id="511" r:id="rId27"/>
    <p:sldId id="522" r:id="rId28"/>
    <p:sldId id="521" r:id="rId29"/>
    <p:sldId id="520" r:id="rId30"/>
    <p:sldId id="519" r:id="rId31"/>
    <p:sldId id="301" r:id="rId32"/>
    <p:sldId id="370" r:id="rId33"/>
    <p:sldId id="261" r:id="rId34"/>
    <p:sldId id="263" r:id="rId35"/>
    <p:sldId id="423" r:id="rId36"/>
    <p:sldId id="264" r:id="rId37"/>
    <p:sldId id="265" r:id="rId38"/>
    <p:sldId id="266" r:id="rId39"/>
    <p:sldId id="281" r:id="rId40"/>
    <p:sldId id="283" r:id="rId41"/>
    <p:sldId id="285" r:id="rId42"/>
    <p:sldId id="284" r:id="rId43"/>
    <p:sldId id="425" r:id="rId44"/>
    <p:sldId id="540" r:id="rId45"/>
    <p:sldId id="469" r:id="rId46"/>
    <p:sldId id="560" r:id="rId47"/>
    <p:sldId id="563" r:id="rId48"/>
    <p:sldId id="564" r:id="rId49"/>
    <p:sldId id="562" r:id="rId50"/>
    <p:sldId id="503" r:id="rId51"/>
    <p:sldId id="273" r:id="rId52"/>
    <p:sldId id="538" r:id="rId53"/>
    <p:sldId id="569" r:id="rId54"/>
    <p:sldId id="567" r:id="rId55"/>
    <p:sldId id="490" r:id="rId56"/>
    <p:sldId id="489" r:id="rId57"/>
    <p:sldId id="523" r:id="rId58"/>
    <p:sldId id="543" r:id="rId59"/>
    <p:sldId id="544" r:id="rId60"/>
    <p:sldId id="568" r:id="rId61"/>
    <p:sldId id="570" r:id="rId62"/>
    <p:sldId id="572" r:id="rId63"/>
    <p:sldId id="573"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776"/>
    <a:srgbClr val="5D96C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93458" autoAdjust="0"/>
  </p:normalViewPr>
  <p:slideViewPr>
    <p:cSldViewPr snapToGrid="0" snapToObjects="1">
      <p:cViewPr varScale="1">
        <p:scale>
          <a:sx n="72" d="100"/>
          <a:sy n="72" d="100"/>
        </p:scale>
        <p:origin x="-9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8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aipiaoxiao:research:meeting:itspoke:Work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Rating</a:t>
            </a:r>
            <a:r>
              <a:rPr lang="en-US" baseline="0"/>
              <a:t> Distribution</a:t>
            </a:r>
          </a:p>
          <a:p>
            <a:pPr>
              <a:defRPr/>
            </a:pPr>
            <a:endParaRPr lang="en-US"/>
          </a:p>
        </c:rich>
      </c:tx>
      <c:layout>
        <c:manualLayout>
          <c:xMode val="edge"/>
          <c:yMode val="edge"/>
          <c:x val="0.41975618189956065"/>
          <c:y val="0"/>
        </c:manualLayout>
      </c:layout>
    </c:title>
    <c:plotArea>
      <c:layout>
        <c:manualLayout>
          <c:layoutTarget val="inner"/>
          <c:xMode val="edge"/>
          <c:yMode val="edge"/>
          <c:x val="0.25795375220109379"/>
          <c:y val="0.18564171051324499"/>
          <c:w val="0.73905290958561798"/>
          <c:h val="0.67781121347673456"/>
        </c:manualLayout>
      </c:layout>
      <c:barChart>
        <c:barDir val="col"/>
        <c:grouping val="stacked"/>
        <c:ser>
          <c:idx val="1"/>
          <c:order val="0"/>
          <c:tx>
            <c:v>"Number of instances"</c:v>
          </c:tx>
          <c:cat>
            <c:numRef>
              <c:f>'[Workbook1.xlsx]Sheet1'!$A$2:$A$10</c:f>
              <c:numCache>
                <c:formatCode>General</c:formatCode>
                <c:ptCount val="9"/>
                <c:pt idx="0">
                  <c:v>1</c:v>
                </c:pt>
                <c:pt idx="1">
                  <c:v>1.5</c:v>
                </c:pt>
                <c:pt idx="2">
                  <c:v>2</c:v>
                </c:pt>
                <c:pt idx="3">
                  <c:v>2.5</c:v>
                </c:pt>
                <c:pt idx="4">
                  <c:v>3</c:v>
                </c:pt>
                <c:pt idx="5">
                  <c:v>3.5</c:v>
                </c:pt>
                <c:pt idx="6">
                  <c:v>4</c:v>
                </c:pt>
                <c:pt idx="7">
                  <c:v>4.5</c:v>
                </c:pt>
                <c:pt idx="8">
                  <c:v>5</c:v>
                </c:pt>
              </c:numCache>
            </c:numRef>
          </c:cat>
          <c:val>
            <c:numRef>
              <c:f>'[Workbook1.xlsx]Sheet1'!$B$2:$B$10</c:f>
              <c:numCache>
                <c:formatCode>General</c:formatCode>
                <c:ptCount val="9"/>
                <c:pt idx="0">
                  <c:v>22</c:v>
                </c:pt>
                <c:pt idx="1">
                  <c:v>24</c:v>
                </c:pt>
                <c:pt idx="2">
                  <c:v>39</c:v>
                </c:pt>
                <c:pt idx="3">
                  <c:v>60</c:v>
                </c:pt>
                <c:pt idx="4">
                  <c:v>44</c:v>
                </c:pt>
                <c:pt idx="5">
                  <c:v>42</c:v>
                </c:pt>
                <c:pt idx="6">
                  <c:v>18</c:v>
                </c:pt>
                <c:pt idx="7">
                  <c:v>11</c:v>
                </c:pt>
                <c:pt idx="8">
                  <c:v>7</c:v>
                </c:pt>
              </c:numCache>
            </c:numRef>
          </c:val>
        </c:ser>
        <c:overlap val="100"/>
        <c:axId val="81459840"/>
        <c:axId val="33980800"/>
      </c:barChart>
      <c:catAx>
        <c:axId val="81459840"/>
        <c:scaling>
          <c:orientation val="minMax"/>
        </c:scaling>
        <c:axPos val="b"/>
        <c:numFmt formatCode="General" sourceLinked="1"/>
        <c:tickLblPos val="nextTo"/>
        <c:crossAx val="33980800"/>
        <c:crosses val="autoZero"/>
        <c:auto val="1"/>
        <c:lblAlgn val="ctr"/>
        <c:lblOffset val="100"/>
      </c:catAx>
      <c:valAx>
        <c:axId val="33980800"/>
        <c:scaling>
          <c:orientation val="minMax"/>
        </c:scaling>
        <c:axPos val="l"/>
        <c:majorGridlines/>
        <c:numFmt formatCode="General" sourceLinked="1"/>
        <c:tickLblPos val="nextTo"/>
        <c:crossAx val="81459840"/>
        <c:crosses val="autoZero"/>
        <c:crossBetween val="between"/>
      </c:valAx>
    </c:plotArea>
    <c:legend>
      <c:legendPos val="r"/>
      <c:layout>
        <c:manualLayout>
          <c:xMode val="edge"/>
          <c:yMode val="edge"/>
          <c:x val="0"/>
          <c:y val="0.32627452031553839"/>
          <c:w val="0.19615945576031726"/>
          <c:h val="0.25311288371997753"/>
        </c:manualLayout>
      </c:layout>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9B54AD-0D1F-FF41-B701-CDC888A49101}" type="datetime1">
              <a:rPr lang="zh-CN" altLang="en-US" smtClean="0"/>
              <a:pPr/>
              <a:t>2013-11-9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625815-D932-3547-9BEF-DC32BB8E4CBD}" type="slidenum">
              <a:rPr lang="en-US" smtClean="0"/>
              <a:pPr/>
              <a:t>‹#›</a:t>
            </a:fld>
            <a:endParaRPr lang="en-US"/>
          </a:p>
        </p:txBody>
      </p:sp>
    </p:spTree>
    <p:extLst>
      <p:ext uri="{BB962C8B-B14F-4D97-AF65-F5344CB8AC3E}">
        <p14:creationId xmlns="" xmlns:p14="http://schemas.microsoft.com/office/powerpoint/2010/main" val="1587599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44C45C-6936-2644-B2E5-9DA92685AC3C}" type="datetime1">
              <a:rPr lang="zh-CN" altLang="en-US" smtClean="0"/>
              <a:pPr/>
              <a:t>2013-11-9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F9F570-116B-B74F-892D-960D7B1C4195}" type="slidenum">
              <a:rPr lang="en-US" smtClean="0"/>
              <a:pPr/>
              <a:t>‹#›</a:t>
            </a:fld>
            <a:endParaRPr lang="en-US"/>
          </a:p>
        </p:txBody>
      </p:sp>
    </p:spTree>
    <p:extLst>
      <p:ext uri="{BB962C8B-B14F-4D97-AF65-F5344CB8AC3E}">
        <p14:creationId xmlns="" xmlns:p14="http://schemas.microsoft.com/office/powerpoint/2010/main" val="36792436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F9F570-116B-B74F-892D-960D7B1C419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their features</a:t>
            </a:r>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txBox="1">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t>College = history</a:t>
            </a:r>
          </a:p>
          <a:p>
            <a:r>
              <a:rPr lang="en-US" smtClean="0"/>
              <a:t>High-school = TCCL (has higher ratio of praise% and critique% compared to the other one (TACL))</a:t>
            </a:r>
          </a:p>
          <a:p>
            <a:r>
              <a:rPr lang="en-US" smtClean="0"/>
              <a:t>Localized% and solution% are computed within identified critiques</a:t>
            </a:r>
          </a:p>
        </p:txBody>
      </p:sp>
      <p:sp>
        <p:nvSpPr>
          <p:cNvPr id="34820" name="Slide Number Placeholder 3"/>
          <p:cNvSpPr>
            <a:spLocks noGrp="1"/>
          </p:cNvSpPr>
          <p:nvPr>
            <p:ph type="sldNum" sz="quarter" idx="4294967295"/>
          </p:nvPr>
        </p:nvSpPr>
        <p:spPr bwMode="auto">
          <a:xfrm>
            <a:off x="3884613" y="8684926"/>
            <a:ext cx="297180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fld id="{01B05E0E-EADF-4EC4-85CA-FE989909C9F3}" type="slidenum">
              <a:rPr lang="en-US"/>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Text Box 3"/>
          <p:cNvSpPr txBox="1">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958" tIns="46479" rIns="92958" bIns="46479" anchor="ctr"/>
          <a:lstStyle/>
          <a:p>
            <a:r>
              <a:rPr lang="en-US" smtClean="0"/>
              <a:t>1st Overview study... </a:t>
            </a:r>
          </a:p>
          <a:p>
            <a:r>
              <a:rPr lang="en-US" smtClean="0"/>
              <a:t>And the coding done on the student turns</a:t>
            </a:r>
          </a:p>
          <a:p>
            <a:r>
              <a:rPr lang="en-US" smtClean="0"/>
              <a:t>Parameters extracted from corpora, used to build models</a:t>
            </a:r>
          </a:p>
          <a:p>
            <a:r>
              <a:rPr lang="en-US" smtClean="0"/>
              <a:t>Then I’ll discuss our results – our predictive models</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txBox="1">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t>College = history</a:t>
            </a:r>
          </a:p>
          <a:p>
            <a:r>
              <a:rPr lang="en-US" smtClean="0"/>
              <a:t>High-school = TCCL (has higher ratio of praise% and critique% compared to the other one (TACL))</a:t>
            </a:r>
          </a:p>
          <a:p>
            <a:r>
              <a:rPr lang="en-US" smtClean="0"/>
              <a:t>Localized% and solution% are computed within identified critiques</a:t>
            </a:r>
          </a:p>
        </p:txBody>
      </p:sp>
      <p:sp>
        <p:nvSpPr>
          <p:cNvPr id="35844" name="Slide Number Placeholder 3"/>
          <p:cNvSpPr>
            <a:spLocks noGrp="1"/>
          </p:cNvSpPr>
          <p:nvPr>
            <p:ph type="sldNum" sz="quarter" idx="4294967295"/>
          </p:nvPr>
        </p:nvSpPr>
        <p:spPr bwMode="auto">
          <a:xfrm>
            <a:off x="3884613" y="8684926"/>
            <a:ext cx="297180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fld id="{8063A0D1-8D58-4A7C-872B-A76D80A191F1}" type="slidenum">
              <a:rPr lang="en-US"/>
              <a:pPr/>
              <a:t>60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rPr>
              <a:t>One sentence or two?</a:t>
            </a:r>
          </a:p>
          <a:p>
            <a:endParaRPr lang="en-US" smtClean="0">
              <a:ea typeface="ＭＳ Ｐゴシック"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60A9712D-5974-4D64-8970-2A247B3ED475}" type="slidenum">
              <a:rPr lang="en-US"/>
              <a:pPr/>
              <a:t>61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charset="-128"/>
            </a:endParaRPr>
          </a:p>
        </p:txBody>
      </p:sp>
      <p:sp>
        <p:nvSpPr>
          <p:cNvPr id="82948" name="Slide Number Placeholder 3"/>
          <p:cNvSpPr>
            <a:spLocks noGrp="1"/>
          </p:cNvSpPr>
          <p:nvPr>
            <p:ph type="sldNum" sz="quarter" idx="5"/>
          </p:nvPr>
        </p:nvSpPr>
        <p:spPr bwMode="auto">
          <a:noFill/>
          <a:ln>
            <a:miter lim="800000"/>
            <a:headEnd/>
            <a:tailEnd/>
          </a:ln>
        </p:spPr>
        <p:txBody>
          <a:bodyPr/>
          <a:lstStyle/>
          <a:p>
            <a:fld id="{FF0A9849-906D-4290-9593-CDD64B290590}" type="slidenum">
              <a:rPr lang="en-US"/>
              <a:pPr/>
              <a:t>62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A7B86D80-4005-6E4E-A6C9-99206463BE65}" type="datetime1">
              <a:rPr lang="zh-CN" altLang="en-US" smtClean="0"/>
              <a:pPr/>
              <a:t>2013-11-9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7C765-8DF7-B04A-94CA-3CD5C68B2BC4}" type="datetime1">
              <a:rPr lang="zh-CN" altLang="en-US" smtClean="0"/>
              <a:pPr/>
              <a:t>2013-11-9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C83B9D-2FAC-6A40-8A02-C625B30AC901}" type="datetime1">
              <a:rPr lang="zh-CN" altLang="en-US" smtClean="0"/>
              <a:pPr/>
              <a:t>2013-11-9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D2D9E-0DD5-9F4A-BA22-8A3A92F64F7C}" type="datetime1">
              <a:rPr lang="zh-CN" altLang="en-US" smtClean="0"/>
              <a:pPr/>
              <a:t>2013-11-9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633C03-0D55-F141-A3F2-5D3BCFAE5B99}" type="datetime1">
              <a:rPr lang="zh-CN" altLang="en-US" smtClean="0"/>
              <a:pPr/>
              <a:t>2013-11-9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5E5151-12C1-EA47-840C-99B87E2978B7}" type="datetime1">
              <a:rPr lang="zh-CN" altLang="en-US" smtClean="0"/>
              <a:pPr/>
              <a:t>2013-11-9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FF6989-7231-4E4E-876A-B0F5A9D45381}" type="datetime1">
              <a:rPr lang="zh-CN" altLang="en-US" smtClean="0"/>
              <a:pPr/>
              <a:t>2013-11-9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33A35D-4649-6B43-8D20-B2D3C7C9061B}" type="datetime1">
              <a:rPr lang="zh-CN" altLang="en-US" smtClean="0"/>
              <a:pPr/>
              <a:t>2013-11-9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5DD72-B4F6-D446-8D94-FA9EEEA08251}" type="datetime1">
              <a:rPr lang="zh-CN" altLang="en-US" smtClean="0"/>
              <a:pPr/>
              <a:t>2013-11-9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9DA0A-25A7-A044-A797-D1E3A0BC6113}" type="datetime1">
              <a:rPr lang="zh-CN" altLang="en-US" smtClean="0"/>
              <a:pPr/>
              <a:t>2013-11-9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C2917-3EE6-804C-A764-BEEE73FBBD35}" type="datetime1">
              <a:rPr lang="zh-CN" altLang="en-US" smtClean="0"/>
              <a:pPr/>
              <a:t>2013-11-9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73988-4A6F-934D-BD2A-0EF8276F313F}" type="datetime1">
              <a:rPr lang="zh-CN" altLang="en-US" smtClean="0"/>
              <a:pPr/>
              <a:t>2013-11-9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CCE4D-56E5-5249-B9AC-C5D511F41D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1400"/>
            <a:ext cx="9061807" cy="1470025"/>
          </a:xfrm>
        </p:spPr>
        <p:txBody>
          <a:bodyPr>
            <a:normAutofit fontScale="90000"/>
          </a:bodyPr>
          <a:lstStyle/>
          <a:p>
            <a:r>
              <a:rPr lang="en-US" b="1" dirty="0" smtClean="0">
                <a:solidFill>
                  <a:srgbClr val="FF0000"/>
                </a:solidFill>
              </a:rPr>
              <a:t>Speech and Natural Language Technology</a:t>
            </a:r>
            <a:r>
              <a:rPr lang="en-US" b="1" dirty="0" smtClean="0"/>
              <a:t> for </a:t>
            </a:r>
            <a:r>
              <a:rPr lang="en-US" b="1" dirty="0" smtClean="0">
                <a:solidFill>
                  <a:srgbClr val="00B050"/>
                </a:solidFill>
              </a:rPr>
              <a:t>Educational Applications</a:t>
            </a:r>
            <a:r>
              <a:rPr lang="en-US" b="1" dirty="0" smtClean="0"/>
              <a:t/>
            </a:r>
            <a:br>
              <a:rPr lang="en-US" b="1" dirty="0" smtClean="0"/>
            </a:br>
            <a:endParaRPr lang="en-US" b="1" dirty="0"/>
          </a:p>
        </p:txBody>
      </p:sp>
      <p:sp>
        <p:nvSpPr>
          <p:cNvPr id="3" name="Subtitle 2"/>
          <p:cNvSpPr>
            <a:spLocks noGrp="1"/>
          </p:cNvSpPr>
          <p:nvPr>
            <p:ph type="subTitle" idx="1"/>
          </p:nvPr>
        </p:nvSpPr>
        <p:spPr>
          <a:xfrm>
            <a:off x="381000" y="2259891"/>
            <a:ext cx="8305800" cy="3672650"/>
          </a:xfrm>
        </p:spPr>
        <p:txBody>
          <a:bodyPr>
            <a:noAutofit/>
          </a:bodyPr>
          <a:lstStyle/>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b="1" dirty="0" smtClean="0">
                <a:solidFill>
                  <a:schemeClr val="tx1"/>
                </a:solidFill>
              </a:rPr>
              <a:t>Diane </a:t>
            </a:r>
            <a:r>
              <a:rPr lang="en-GB" b="1" dirty="0">
                <a:solidFill>
                  <a:schemeClr val="tx1"/>
                </a:solidFill>
              </a:rPr>
              <a:t>Litman</a:t>
            </a:r>
            <a:r>
              <a:rPr lang="en-GB" b="1" i="1" dirty="0">
                <a:solidFill>
                  <a:schemeClr val="tx1"/>
                </a:solidFill>
              </a:rPr>
              <a:t> </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400" i="1" dirty="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Professor, Computer </a:t>
            </a:r>
            <a:r>
              <a:rPr lang="en-GB" sz="2400" dirty="0">
                <a:solidFill>
                  <a:schemeClr val="tx1"/>
                </a:solidFill>
              </a:rPr>
              <a:t>Science Department </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Senior Scientist, Learning </a:t>
            </a:r>
            <a:r>
              <a:rPr lang="en-GB" sz="2400" dirty="0">
                <a:solidFill>
                  <a:schemeClr val="tx1"/>
                </a:solidFill>
              </a:rPr>
              <a:t>Research &amp; Development </a:t>
            </a:r>
            <a:r>
              <a:rPr lang="en-GB" sz="2400" dirty="0" err="1">
                <a:solidFill>
                  <a:schemeClr val="tx1"/>
                </a:solidFill>
              </a:rPr>
              <a:t>Center</a:t>
            </a:r>
            <a:r>
              <a:rPr lang="en-GB" sz="2400" dirty="0">
                <a:solidFill>
                  <a:schemeClr val="tx1"/>
                </a:solidFill>
              </a:rPr>
              <a:t> </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Director</a:t>
            </a:r>
            <a:r>
              <a:rPr lang="en-GB" sz="2400" dirty="0" smtClean="0">
                <a:solidFill>
                  <a:schemeClr val="tx1"/>
                </a:solidFill>
              </a:rPr>
              <a:t>, Intelligent </a:t>
            </a:r>
            <a:r>
              <a:rPr lang="en-GB" sz="2400" dirty="0">
                <a:solidFill>
                  <a:schemeClr val="tx1"/>
                </a:solidFill>
              </a:rPr>
              <a:t>Systems </a:t>
            </a:r>
            <a:r>
              <a:rPr lang="en-GB" sz="2400" dirty="0" smtClean="0">
                <a:solidFill>
                  <a:schemeClr val="tx1"/>
                </a:solidFill>
              </a:rPr>
              <a:t>Program</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400" dirty="0" smtClean="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400" dirty="0" smtClean="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(Pre-2001, AT&amp;T Labs – Research)</a:t>
            </a:r>
            <a:endParaRPr lang="en-GB" sz="2400" dirty="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400" dirty="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400" dirty="0" smtClean="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dirty="0" smtClean="0">
              <a:solidFill>
                <a:schemeClr val="tx1"/>
              </a:solidFill>
            </a:endParaRPr>
          </a:p>
        </p:txBody>
      </p:sp>
      <p:sp>
        <p:nvSpPr>
          <p:cNvPr id="4" name="Slide Number Placeholder 3"/>
          <p:cNvSpPr>
            <a:spLocks noGrp="1"/>
          </p:cNvSpPr>
          <p:nvPr>
            <p:ph type="sldNum" sz="quarter" idx="12"/>
          </p:nvPr>
        </p:nvSpPr>
        <p:spPr>
          <a:xfrm>
            <a:off x="6468533" y="6356350"/>
            <a:ext cx="2133600" cy="365125"/>
          </a:xfrm>
        </p:spPr>
        <p:txBody>
          <a:bodyPr/>
          <a:lstStyle/>
          <a:p>
            <a:fld id="{ABBCCE4D-56E5-5249-B9AC-C5D511F41D9E}"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BBCCE4D-56E5-5249-B9AC-C5D511F41D9E}" type="slidenum">
              <a:rPr lang="en-US" smtClean="0"/>
              <a:pPr/>
              <a:t>10</a:t>
            </a:fld>
            <a:endParaRPr lang="en-US"/>
          </a:p>
        </p:txBody>
      </p:sp>
      <p:pic>
        <p:nvPicPr>
          <p:cNvPr id="91138" name="Picture 2" descr="student-all reviews on own w be"/>
          <p:cNvPicPr>
            <a:picLocks noChangeAspect="1" noChangeArrowheads="1"/>
          </p:cNvPicPr>
          <p:nvPr/>
        </p:nvPicPr>
        <p:blipFill>
          <a:blip r:embed="rId2"/>
          <a:srcRect/>
          <a:stretch>
            <a:fillRect/>
          </a:stretch>
        </p:blipFill>
        <p:spPr bwMode="auto">
          <a:xfrm>
            <a:off x="0" y="-1"/>
            <a:ext cx="9144000" cy="10377237"/>
          </a:xfrm>
          <a:prstGeom prst="rect">
            <a:avLst/>
          </a:prstGeom>
          <a:noFill/>
          <a:ln w="9525">
            <a:noFill/>
            <a:miter lim="800000"/>
            <a:headEnd/>
            <a:tailEnd/>
          </a:ln>
        </p:spPr>
      </p:pic>
      <p:sp>
        <p:nvSpPr>
          <p:cNvPr id="6" name="Rounded Rectangle 5"/>
          <p:cNvSpPr/>
          <p:nvPr/>
        </p:nvSpPr>
        <p:spPr>
          <a:xfrm>
            <a:off x="457200" y="2552131"/>
            <a:ext cx="2831910" cy="9144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3289110" y="3794078"/>
            <a:ext cx="2306472" cy="107817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418161" y="5117910"/>
            <a:ext cx="1637732" cy="79157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7055893" y="3466531"/>
            <a:ext cx="1897038" cy="81886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274638"/>
            <a:ext cx="9144000" cy="1143000"/>
          </a:xfrm>
        </p:spPr>
        <p:txBody>
          <a:bodyPr>
            <a:normAutofit/>
          </a:bodyPr>
          <a:lstStyle/>
          <a:p>
            <a:r>
              <a:rPr lang="en-US" dirty="0" smtClean="0">
                <a:ea typeface="ＭＳ Ｐゴシック" charset="-128"/>
              </a:rPr>
              <a:t>Pros and Cons of Peer Review</a:t>
            </a:r>
          </a:p>
        </p:txBody>
      </p:sp>
      <p:sp>
        <p:nvSpPr>
          <p:cNvPr id="12290" name="Content Placeholder 2"/>
          <p:cNvSpPr>
            <a:spLocks noGrp="1"/>
          </p:cNvSpPr>
          <p:nvPr>
            <p:ph idx="1"/>
          </p:nvPr>
        </p:nvSpPr>
        <p:spPr>
          <a:xfrm>
            <a:off x="0" y="1417638"/>
            <a:ext cx="9144000" cy="5211762"/>
          </a:xfrm>
        </p:spPr>
        <p:txBody>
          <a:bodyPr>
            <a:normAutofit fontScale="92500" lnSpcReduction="10000"/>
          </a:bodyPr>
          <a:lstStyle/>
          <a:p>
            <a:pPr marL="514350" lvl="1" indent="-514350">
              <a:buNone/>
            </a:pPr>
            <a:r>
              <a:rPr lang="en-US" altLang="zh-CN" sz="3200" b="1" dirty="0" smtClean="0">
                <a:ea typeface="ＭＳ Ｐゴシック" charset="-128"/>
              </a:rPr>
              <a:t>Pros </a:t>
            </a:r>
          </a:p>
          <a:p>
            <a:pPr marL="514350" lvl="1" indent="-514350">
              <a:buFont typeface="Arial" pitchFamily="34" charset="0"/>
              <a:buChar char="•"/>
            </a:pPr>
            <a:r>
              <a:rPr lang="en-US" altLang="zh-CN" sz="3200" dirty="0" smtClean="0">
                <a:ea typeface="ＭＳ Ｐゴシック" charset="-128"/>
              </a:rPr>
              <a:t>Quantity and diversity of review feedback </a:t>
            </a:r>
          </a:p>
          <a:p>
            <a:pPr marL="514350" lvl="1" indent="-514350">
              <a:buFont typeface="Arial" pitchFamily="34" charset="0"/>
              <a:buChar char="•"/>
            </a:pPr>
            <a:r>
              <a:rPr lang="en-US" sz="3200" dirty="0" smtClean="0">
                <a:ea typeface="ＭＳ Ｐゴシック" charset="-128"/>
              </a:rPr>
              <a:t>Students </a:t>
            </a:r>
            <a:r>
              <a:rPr lang="en-US" altLang="zh-CN" sz="3200" dirty="0" smtClean="0">
                <a:ea typeface="ＭＳ Ｐゴシック" charset="-128"/>
              </a:rPr>
              <a:t>learn by </a:t>
            </a:r>
            <a:r>
              <a:rPr lang="en-US" altLang="zh-CN" sz="3200" dirty="0" smtClean="0">
                <a:ea typeface="ＭＳ Ｐゴシック" charset="-128"/>
              </a:rPr>
              <a:t>reviewing</a:t>
            </a:r>
          </a:p>
          <a:p>
            <a:pPr marL="514350" lvl="1" indent="-514350">
              <a:buFont typeface="Arial" pitchFamily="34" charset="0"/>
              <a:buChar char="•"/>
            </a:pPr>
            <a:r>
              <a:rPr lang="en-US" altLang="zh-CN" sz="3200" dirty="0" smtClean="0">
                <a:ea typeface="ＭＳ Ｐゴシック" charset="-128"/>
              </a:rPr>
              <a:t>Essential for certain type of assignments in MOOCs</a:t>
            </a:r>
            <a:endParaRPr lang="en-US" altLang="zh-CN" sz="3200" dirty="0" smtClean="0">
              <a:ea typeface="ＭＳ Ｐゴシック" charset="-128"/>
            </a:endParaRPr>
          </a:p>
          <a:p>
            <a:pPr marL="514350" lvl="1" indent="-514350">
              <a:buNone/>
            </a:pPr>
            <a:endParaRPr lang="en-US" altLang="zh-CN" sz="3200" dirty="0" smtClean="0">
              <a:ea typeface="ＭＳ Ｐゴシック" charset="-128"/>
            </a:endParaRPr>
          </a:p>
          <a:p>
            <a:pPr marL="514350" lvl="1" indent="-514350">
              <a:buNone/>
            </a:pPr>
            <a:r>
              <a:rPr lang="en-US" altLang="zh-CN" sz="3200" b="1" dirty="0" smtClean="0">
                <a:ea typeface="ＭＳ Ｐゴシック" charset="-128"/>
              </a:rPr>
              <a:t>Cons</a:t>
            </a:r>
          </a:p>
          <a:p>
            <a:pPr marL="514350" indent="-514350"/>
            <a:r>
              <a:rPr lang="en-US" dirty="0" smtClean="0">
                <a:ea typeface="ＭＳ Ｐゴシック" charset="-128"/>
              </a:rPr>
              <a:t>Reviews are often not stated in effective ways</a:t>
            </a:r>
          </a:p>
          <a:p>
            <a:pPr marL="514350" indent="-514350"/>
            <a:r>
              <a:rPr lang="en-US" dirty="0" smtClean="0">
                <a:ea typeface="ＭＳ Ｐゴシック" charset="-128"/>
              </a:rPr>
              <a:t>Reviews and papers do not focus on core aspects</a:t>
            </a:r>
          </a:p>
          <a:p>
            <a:pPr marL="514350" indent="-514350"/>
            <a:r>
              <a:rPr lang="en-US" dirty="0" smtClean="0"/>
              <a:t>Students (and teachers) are often overwhelmed by the quantity and diversity of the text comments </a:t>
            </a:r>
          </a:p>
          <a:p>
            <a:pPr>
              <a:buNone/>
            </a:pP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1" y="1676400"/>
            <a:ext cx="9068499" cy="4108450"/>
          </a:xfrm>
        </p:spPr>
        <p:txBody>
          <a:bodyPr>
            <a:noAutofit/>
          </a:bodyPr>
          <a:lstStyle/>
          <a:p>
            <a:r>
              <a:rPr lang="en-US" dirty="0" err="1" smtClean="0">
                <a:ea typeface="ＭＳ Ｐゴシック" charset="-128"/>
              </a:rPr>
              <a:t>SWoRD</a:t>
            </a:r>
            <a:r>
              <a:rPr lang="en-US" dirty="0">
                <a:solidFill>
                  <a:schemeClr val="accent1"/>
                </a:solidFill>
                <a:ea typeface="ＭＳ Ｐゴシック" charset="-128"/>
              </a:rPr>
              <a:t> </a:t>
            </a:r>
            <a:r>
              <a:rPr lang="en-US" dirty="0" smtClean="0">
                <a:ea typeface="ＭＳ Ｐゴシック" charset="-128"/>
              </a:rPr>
              <a:t>(Computer-Supported Peer Review)</a:t>
            </a:r>
          </a:p>
          <a:p>
            <a:r>
              <a:rPr lang="en-US" b="1" dirty="0" smtClean="0">
                <a:solidFill>
                  <a:srgbClr val="5D96C5"/>
                </a:solidFill>
                <a:ea typeface="ＭＳ Ｐゴシック" charset="-128"/>
              </a:rPr>
              <a:t>Scaffolding </a:t>
            </a:r>
            <a:r>
              <a:rPr lang="en-US" b="1" i="1" dirty="0" smtClean="0">
                <a:solidFill>
                  <a:srgbClr val="5D96C5"/>
                </a:solidFill>
                <a:ea typeface="ＭＳ Ｐゴシック" charset="-128"/>
              </a:rPr>
              <a:t>Student </a:t>
            </a:r>
            <a:r>
              <a:rPr lang="en-US" b="1" dirty="0" smtClean="0">
                <a:solidFill>
                  <a:srgbClr val="5D96C5"/>
                </a:solidFill>
                <a:ea typeface="ＭＳ Ｐゴシック" charset="-128"/>
              </a:rPr>
              <a:t>Reviewers and Authors</a:t>
            </a:r>
            <a:endParaRPr lang="en-US" b="1" dirty="0" smtClean="0">
              <a:solidFill>
                <a:srgbClr val="5D96C5"/>
              </a:solidFill>
              <a:ea typeface="ＭＳ Ｐゴシック" charset="-128"/>
            </a:endParaRPr>
          </a:p>
          <a:p>
            <a:pPr lvl="1"/>
            <a:r>
              <a:rPr lang="en-US" b="1" dirty="0" smtClean="0">
                <a:solidFill>
                  <a:srgbClr val="5D96C5"/>
                </a:solidFill>
                <a:ea typeface="ＭＳ Ｐゴシック" charset="-128"/>
              </a:rPr>
              <a:t>Improving Review Quality</a:t>
            </a:r>
          </a:p>
          <a:p>
            <a:pPr lvl="1"/>
            <a:r>
              <a:rPr lang="en-US" dirty="0" smtClean="0">
                <a:ea typeface="ＭＳ Ｐゴシック" charset="-128"/>
              </a:rPr>
              <a:t>Improving </a:t>
            </a:r>
            <a:r>
              <a:rPr lang="en-US" dirty="0">
                <a:ea typeface="ＭＳ Ｐゴシック" charset="-128"/>
              </a:rPr>
              <a:t>Argumentation with </a:t>
            </a:r>
            <a:r>
              <a:rPr lang="en-US" dirty="0" smtClean="0">
                <a:ea typeface="ＭＳ Ｐゴシック" charset="-128"/>
              </a:rPr>
              <a:t>Diagramming</a:t>
            </a:r>
            <a:endParaRPr lang="en-US" dirty="0" smtClean="0">
              <a:ea typeface="ＭＳ Ｐゴシック" charset="-128"/>
            </a:endParaRPr>
          </a:p>
          <a:p>
            <a:pPr lvl="1"/>
            <a:r>
              <a:rPr lang="en-US" dirty="0">
                <a:ea typeface="ＭＳ Ｐゴシック" charset="-128"/>
              </a:rPr>
              <a:t>Identifying Helpful </a:t>
            </a:r>
            <a:r>
              <a:rPr lang="en-US" dirty="0" smtClean="0">
                <a:ea typeface="ＭＳ Ｐゴシック" charset="-128"/>
              </a:rPr>
              <a:t>Reviews</a:t>
            </a:r>
          </a:p>
          <a:p>
            <a:r>
              <a:rPr lang="en-US" dirty="0" smtClean="0">
                <a:ea typeface="ＭＳ Ｐゴシック" charset="-128"/>
              </a:rPr>
              <a:t>Keeping </a:t>
            </a:r>
            <a:r>
              <a:rPr lang="en-US" dirty="0">
                <a:ea typeface="ＭＳ Ｐゴシック" charset="-128"/>
              </a:rPr>
              <a:t>Instructors Well-informed </a:t>
            </a:r>
            <a:endParaRPr lang="en-US" dirty="0" smtClean="0">
              <a:ea typeface="ＭＳ Ｐゴシック" charset="-128"/>
            </a:endParaRPr>
          </a:p>
          <a:p>
            <a:r>
              <a:rPr lang="en-US" dirty="0" smtClean="0">
                <a:ea typeface="ＭＳ Ｐゴシック" charset="-128"/>
              </a:rPr>
              <a:t>Summary and Current Directions</a:t>
            </a:r>
          </a:p>
        </p:txBody>
      </p:sp>
    </p:spTree>
    <p:extLst>
      <p:ext uri="{BB962C8B-B14F-4D97-AF65-F5344CB8AC3E}">
        <p14:creationId xmlns="" xmlns:p14="http://schemas.microsoft.com/office/powerpoint/2010/main" val="799862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0" y="266700"/>
            <a:ext cx="9144000" cy="1098550"/>
          </a:xfrm>
        </p:spPr>
        <p:txBody>
          <a:bodyPr>
            <a:normAutofit fontScale="90000"/>
          </a:bodyPr>
          <a:lstStyle/>
          <a:p>
            <a:r>
              <a:rPr lang="en-US" dirty="0" smtClean="0">
                <a:ea typeface="ＭＳ Ｐゴシック" charset="-128"/>
              </a:rPr>
              <a:t>Review Features and Positive Writing Performance </a:t>
            </a:r>
            <a:r>
              <a:rPr lang="en-US" sz="4000" dirty="0" smtClean="0">
                <a:ea typeface="ＭＳ Ｐゴシック" charset="-128"/>
              </a:rPr>
              <a:t>[Nelson &amp; </a:t>
            </a:r>
            <a:r>
              <a:rPr lang="en-US" sz="4000" dirty="0" err="1" smtClean="0">
                <a:ea typeface="ＭＳ Ｐゴシック" charset="-128"/>
              </a:rPr>
              <a:t>Schunn</a:t>
            </a:r>
            <a:r>
              <a:rPr lang="en-US" sz="4000" dirty="0" smtClean="0">
                <a:ea typeface="ＭＳ Ｐゴシック" charset="-128"/>
              </a:rPr>
              <a:t>, 2008]</a:t>
            </a:r>
            <a:endParaRPr lang="en-US" dirty="0" smtClean="0">
              <a:ea typeface="ＭＳ Ｐゴシック" charset="-128"/>
            </a:endParaRPr>
          </a:p>
        </p:txBody>
      </p:sp>
      <p:sp>
        <p:nvSpPr>
          <p:cNvPr id="13314" name="Rounded Rectangle 3"/>
          <p:cNvSpPr>
            <a:spLocks noChangeArrowheads="1"/>
          </p:cNvSpPr>
          <p:nvPr/>
        </p:nvSpPr>
        <p:spPr bwMode="auto">
          <a:xfrm>
            <a:off x="509588" y="2209800"/>
            <a:ext cx="2157412" cy="9144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5" name="Rounded Rectangle 5"/>
          <p:cNvSpPr>
            <a:spLocks noChangeArrowheads="1"/>
          </p:cNvSpPr>
          <p:nvPr/>
        </p:nvSpPr>
        <p:spPr bwMode="auto">
          <a:xfrm>
            <a:off x="6340475" y="2693988"/>
            <a:ext cx="2192338" cy="28194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6" name="Rounded Rectangle 6"/>
          <p:cNvSpPr>
            <a:spLocks noChangeArrowheads="1"/>
          </p:cNvSpPr>
          <p:nvPr/>
        </p:nvSpPr>
        <p:spPr bwMode="auto">
          <a:xfrm>
            <a:off x="479425" y="3276600"/>
            <a:ext cx="2187575" cy="9144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7" name="Rounded Rectangle 7"/>
          <p:cNvSpPr>
            <a:spLocks noChangeArrowheads="1"/>
          </p:cNvSpPr>
          <p:nvPr/>
        </p:nvSpPr>
        <p:spPr bwMode="auto">
          <a:xfrm>
            <a:off x="495300" y="4452938"/>
            <a:ext cx="2171700" cy="9144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8" name="Rounded Rectangle 8"/>
          <p:cNvSpPr>
            <a:spLocks noChangeArrowheads="1"/>
          </p:cNvSpPr>
          <p:nvPr/>
        </p:nvSpPr>
        <p:spPr bwMode="auto">
          <a:xfrm>
            <a:off x="3429000" y="3503613"/>
            <a:ext cx="2147888" cy="1406525"/>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9" name="TextBox 9"/>
          <p:cNvSpPr txBox="1">
            <a:spLocks noChangeArrowheads="1"/>
          </p:cNvSpPr>
          <p:nvPr/>
        </p:nvSpPr>
        <p:spPr bwMode="auto">
          <a:xfrm>
            <a:off x="771525" y="2436813"/>
            <a:ext cx="1381125" cy="460375"/>
          </a:xfrm>
          <a:prstGeom prst="rect">
            <a:avLst/>
          </a:prstGeom>
          <a:noFill/>
          <a:ln w="9525">
            <a:noFill/>
            <a:miter lim="800000"/>
            <a:headEnd/>
            <a:tailEnd/>
          </a:ln>
        </p:spPr>
        <p:txBody>
          <a:bodyPr wrap="none">
            <a:spAutoFit/>
          </a:bodyPr>
          <a:lstStyle/>
          <a:p>
            <a:r>
              <a:rPr lang="en-US" b="1">
                <a:solidFill>
                  <a:schemeClr val="accent2"/>
                </a:solidFill>
              </a:rPr>
              <a:t>Solutions</a:t>
            </a:r>
          </a:p>
        </p:txBody>
      </p:sp>
      <p:sp>
        <p:nvSpPr>
          <p:cNvPr id="13320" name="TextBox 10"/>
          <p:cNvSpPr txBox="1">
            <a:spLocks noChangeArrowheads="1"/>
          </p:cNvSpPr>
          <p:nvPr/>
        </p:nvSpPr>
        <p:spPr bwMode="auto">
          <a:xfrm>
            <a:off x="495300" y="3503613"/>
            <a:ext cx="2049463" cy="460375"/>
          </a:xfrm>
          <a:prstGeom prst="rect">
            <a:avLst/>
          </a:prstGeom>
          <a:noFill/>
          <a:ln w="9525">
            <a:noFill/>
            <a:miter lim="800000"/>
            <a:headEnd/>
            <a:tailEnd/>
          </a:ln>
        </p:spPr>
        <p:txBody>
          <a:bodyPr wrap="none">
            <a:spAutoFit/>
          </a:bodyPr>
          <a:lstStyle/>
          <a:p>
            <a:r>
              <a:rPr lang="en-US"/>
              <a:t>Summarization</a:t>
            </a:r>
          </a:p>
        </p:txBody>
      </p:sp>
      <p:sp>
        <p:nvSpPr>
          <p:cNvPr id="13321" name="TextBox 11"/>
          <p:cNvSpPr txBox="1">
            <a:spLocks noChangeArrowheads="1"/>
          </p:cNvSpPr>
          <p:nvPr/>
        </p:nvSpPr>
        <p:spPr bwMode="auto">
          <a:xfrm>
            <a:off x="687388" y="4678363"/>
            <a:ext cx="1755775" cy="461962"/>
          </a:xfrm>
          <a:prstGeom prst="rect">
            <a:avLst/>
          </a:prstGeom>
          <a:noFill/>
          <a:ln w="9525">
            <a:noFill/>
            <a:miter lim="800000"/>
            <a:headEnd/>
            <a:tailEnd/>
          </a:ln>
        </p:spPr>
        <p:txBody>
          <a:bodyPr wrap="none">
            <a:spAutoFit/>
          </a:bodyPr>
          <a:lstStyle/>
          <a:p>
            <a:r>
              <a:rPr lang="en-US" b="1">
                <a:solidFill>
                  <a:schemeClr val="accent2"/>
                </a:solidFill>
              </a:rPr>
              <a:t>Localization</a:t>
            </a:r>
          </a:p>
        </p:txBody>
      </p:sp>
      <p:sp>
        <p:nvSpPr>
          <p:cNvPr id="13322" name="TextBox 13"/>
          <p:cNvSpPr txBox="1">
            <a:spLocks noChangeArrowheads="1"/>
          </p:cNvSpPr>
          <p:nvPr/>
        </p:nvSpPr>
        <p:spPr bwMode="auto">
          <a:xfrm>
            <a:off x="3468688" y="3794125"/>
            <a:ext cx="2108200" cy="831850"/>
          </a:xfrm>
          <a:prstGeom prst="rect">
            <a:avLst/>
          </a:prstGeom>
          <a:noFill/>
          <a:ln w="9525">
            <a:noFill/>
            <a:miter lim="800000"/>
            <a:headEnd/>
            <a:tailEnd/>
          </a:ln>
        </p:spPr>
        <p:txBody>
          <a:bodyPr wrap="none">
            <a:spAutoFit/>
          </a:bodyPr>
          <a:lstStyle/>
          <a:p>
            <a:r>
              <a:rPr lang="en-US"/>
              <a:t>Understanding </a:t>
            </a:r>
          </a:p>
          <a:p>
            <a:r>
              <a:rPr lang="en-US"/>
              <a:t>of the Problem</a:t>
            </a:r>
          </a:p>
        </p:txBody>
      </p:sp>
      <p:sp>
        <p:nvSpPr>
          <p:cNvPr id="13323" name="TextBox 14"/>
          <p:cNvSpPr txBox="1">
            <a:spLocks noChangeArrowheads="1"/>
          </p:cNvSpPr>
          <p:nvPr/>
        </p:nvSpPr>
        <p:spPr bwMode="auto">
          <a:xfrm>
            <a:off x="6400800" y="3910013"/>
            <a:ext cx="2192338" cy="461962"/>
          </a:xfrm>
          <a:prstGeom prst="rect">
            <a:avLst/>
          </a:prstGeom>
          <a:noFill/>
          <a:ln w="9525">
            <a:noFill/>
            <a:miter lim="800000"/>
            <a:headEnd/>
            <a:tailEnd/>
          </a:ln>
        </p:spPr>
        <p:txBody>
          <a:bodyPr wrap="none">
            <a:spAutoFit/>
          </a:bodyPr>
          <a:lstStyle/>
          <a:p>
            <a:r>
              <a:rPr lang="en-US"/>
              <a:t>Implementation</a:t>
            </a:r>
          </a:p>
        </p:txBody>
      </p:sp>
      <p:cxnSp>
        <p:nvCxnSpPr>
          <p:cNvPr id="13324" name="Straight Arrow Connector 18"/>
          <p:cNvCxnSpPr>
            <a:cxnSpLocks noChangeShapeType="1"/>
          </p:cNvCxnSpPr>
          <p:nvPr/>
        </p:nvCxnSpPr>
        <p:spPr bwMode="auto">
          <a:xfrm>
            <a:off x="2667000" y="2436813"/>
            <a:ext cx="3657600" cy="687387"/>
          </a:xfrm>
          <a:prstGeom prst="straightConnector1">
            <a:avLst/>
          </a:prstGeom>
          <a:noFill/>
          <a:ln w="47625">
            <a:solidFill>
              <a:schemeClr val="tx1"/>
            </a:solidFill>
            <a:round/>
            <a:headEnd/>
            <a:tailEnd type="arrow" w="med" len="med"/>
          </a:ln>
        </p:spPr>
      </p:cxnSp>
      <p:cxnSp>
        <p:nvCxnSpPr>
          <p:cNvPr id="13325" name="Straight Arrow Connector 22"/>
          <p:cNvCxnSpPr>
            <a:cxnSpLocks noChangeShapeType="1"/>
          </p:cNvCxnSpPr>
          <p:nvPr/>
        </p:nvCxnSpPr>
        <p:spPr bwMode="auto">
          <a:xfrm>
            <a:off x="2673350" y="2436813"/>
            <a:ext cx="795338" cy="1274762"/>
          </a:xfrm>
          <a:prstGeom prst="straightConnector1">
            <a:avLst/>
          </a:prstGeom>
          <a:noFill/>
          <a:ln w="9525">
            <a:solidFill>
              <a:schemeClr val="tx1"/>
            </a:solidFill>
            <a:round/>
            <a:headEnd/>
            <a:tailEnd type="arrow" w="med" len="med"/>
          </a:ln>
        </p:spPr>
      </p:cxnSp>
      <p:cxnSp>
        <p:nvCxnSpPr>
          <p:cNvPr id="13326" name="Straight Arrow Connector 24"/>
          <p:cNvCxnSpPr>
            <a:cxnSpLocks noChangeShapeType="1"/>
            <a:stCxn id="13316" idx="3"/>
            <a:endCxn id="13318" idx="1"/>
          </p:cNvCxnSpPr>
          <p:nvPr/>
        </p:nvCxnSpPr>
        <p:spPr bwMode="auto">
          <a:xfrm>
            <a:off x="2667000" y="3733800"/>
            <a:ext cx="762000" cy="473075"/>
          </a:xfrm>
          <a:prstGeom prst="straightConnector1">
            <a:avLst/>
          </a:prstGeom>
          <a:noFill/>
          <a:ln w="47625">
            <a:solidFill>
              <a:schemeClr val="tx1"/>
            </a:solidFill>
            <a:round/>
            <a:headEnd/>
            <a:tailEnd type="arrow" w="med" len="med"/>
          </a:ln>
        </p:spPr>
      </p:cxnSp>
      <p:cxnSp>
        <p:nvCxnSpPr>
          <p:cNvPr id="13327" name="Straight Arrow Connector 26"/>
          <p:cNvCxnSpPr>
            <a:cxnSpLocks noChangeShapeType="1"/>
            <a:stCxn id="13317" idx="3"/>
          </p:cNvCxnSpPr>
          <p:nvPr/>
        </p:nvCxnSpPr>
        <p:spPr bwMode="auto">
          <a:xfrm flipV="1">
            <a:off x="2667000" y="4371975"/>
            <a:ext cx="762000" cy="538163"/>
          </a:xfrm>
          <a:prstGeom prst="straightConnector1">
            <a:avLst/>
          </a:prstGeom>
          <a:noFill/>
          <a:ln w="44450">
            <a:solidFill>
              <a:schemeClr val="tx1"/>
            </a:solidFill>
            <a:round/>
            <a:headEnd/>
            <a:tailEnd type="arrow" w="med" len="med"/>
          </a:ln>
        </p:spPr>
      </p:cxnSp>
      <p:cxnSp>
        <p:nvCxnSpPr>
          <p:cNvPr id="13328" name="Straight Arrow Connector 37"/>
          <p:cNvCxnSpPr>
            <a:cxnSpLocks noChangeShapeType="1"/>
            <a:stCxn id="13318" idx="3"/>
          </p:cNvCxnSpPr>
          <p:nvPr/>
        </p:nvCxnSpPr>
        <p:spPr bwMode="auto">
          <a:xfrm flipV="1">
            <a:off x="5576888" y="4191000"/>
            <a:ext cx="747712" cy="15875"/>
          </a:xfrm>
          <a:prstGeom prst="straightConnector1">
            <a:avLst/>
          </a:prstGeom>
          <a:noFill/>
          <a:ln w="44450">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381000" y="228600"/>
            <a:ext cx="8458200" cy="1098550"/>
          </a:xfrm>
        </p:spPr>
        <p:txBody>
          <a:bodyPr/>
          <a:lstStyle/>
          <a:p>
            <a:r>
              <a:rPr lang="en-US" smtClean="0">
                <a:ea typeface="ＭＳ Ｐゴシック" charset="-128"/>
              </a:rPr>
              <a:t>Our Approach: Detect and Scaffold</a:t>
            </a:r>
          </a:p>
        </p:txBody>
      </p:sp>
      <p:sp>
        <p:nvSpPr>
          <p:cNvPr id="14338" name="Content Placeholder 2"/>
          <p:cNvSpPr>
            <a:spLocks noGrp="1"/>
          </p:cNvSpPr>
          <p:nvPr>
            <p:ph idx="1"/>
          </p:nvPr>
        </p:nvSpPr>
        <p:spPr>
          <a:xfrm>
            <a:off x="69156" y="1676400"/>
            <a:ext cx="8967268" cy="4953000"/>
          </a:xfrm>
        </p:spPr>
        <p:txBody>
          <a:bodyPr>
            <a:normAutofit/>
          </a:bodyPr>
          <a:lstStyle/>
          <a:p>
            <a:pPr marL="514350" indent="-514350"/>
            <a:r>
              <a:rPr lang="en-US" b="1" dirty="0" smtClean="0">
                <a:ea typeface="ＭＳ Ｐゴシック" charset="-128"/>
              </a:rPr>
              <a:t>Detect and direct </a:t>
            </a:r>
            <a:r>
              <a:rPr lang="en-US" b="1" dirty="0" smtClean="0">
                <a:solidFill>
                  <a:srgbClr val="FF0000"/>
                </a:solidFill>
                <a:ea typeface="ＭＳ Ｐゴシック" charset="-128"/>
              </a:rPr>
              <a:t>reviewer </a:t>
            </a:r>
            <a:r>
              <a:rPr lang="en-US" b="1" dirty="0" smtClean="0">
                <a:solidFill>
                  <a:schemeClr val="tx1"/>
                </a:solidFill>
                <a:ea typeface="ＭＳ Ｐゴシック" charset="-128"/>
              </a:rPr>
              <a:t>attention to key </a:t>
            </a:r>
            <a:r>
              <a:rPr lang="en-US" b="1" dirty="0" smtClean="0">
                <a:solidFill>
                  <a:srgbClr val="FF0000"/>
                </a:solidFill>
                <a:ea typeface="ＭＳ Ｐゴシック" charset="-128"/>
              </a:rPr>
              <a:t>review</a:t>
            </a:r>
            <a:r>
              <a:rPr lang="en-US" b="1" dirty="0" smtClean="0">
                <a:ea typeface="ＭＳ Ｐゴシック" charset="-128"/>
              </a:rPr>
              <a:t> features such as </a:t>
            </a:r>
            <a:r>
              <a:rPr lang="en-US" b="1" dirty="0" smtClean="0">
                <a:solidFill>
                  <a:srgbClr val="0070C0"/>
                </a:solidFill>
                <a:ea typeface="ＭＳ Ｐゴシック" charset="-128"/>
              </a:rPr>
              <a:t>solutions and localization </a:t>
            </a:r>
          </a:p>
          <a:p>
            <a:pPr marL="914400" lvl="1" indent="-514350"/>
            <a:r>
              <a:rPr lang="en-US" sz="2400" dirty="0" smtClean="0">
                <a:ea typeface="ＭＳ Ｐゴシック" charset="-128"/>
              </a:rPr>
              <a:t>[</a:t>
            </a:r>
            <a:r>
              <a:rPr lang="en-US" sz="2400" dirty="0" err="1" smtClean="0">
                <a:ea typeface="ＭＳ Ｐゴシック" charset="-128"/>
              </a:rPr>
              <a:t>Xiong</a:t>
            </a:r>
            <a:r>
              <a:rPr lang="en-US" sz="2400" dirty="0" smtClean="0">
                <a:ea typeface="ＭＳ Ｐゴシック" charset="-128"/>
              </a:rPr>
              <a:t> &amp; Litman 2010;  </a:t>
            </a:r>
            <a:r>
              <a:rPr lang="en-US" sz="2400" dirty="0" err="1" smtClean="0">
                <a:ea typeface="ＭＳ Ｐゴシック" charset="-128"/>
              </a:rPr>
              <a:t>Xiong</a:t>
            </a:r>
            <a:r>
              <a:rPr lang="en-US" sz="2400" dirty="0" smtClean="0">
                <a:ea typeface="ＭＳ Ｐゴシック" charset="-128"/>
              </a:rPr>
              <a:t>, Litman &amp; </a:t>
            </a:r>
            <a:r>
              <a:rPr lang="en-US" sz="2400" dirty="0" err="1" smtClean="0">
                <a:ea typeface="ＭＳ Ｐゴシック" charset="-128"/>
              </a:rPr>
              <a:t>Schunn</a:t>
            </a:r>
            <a:r>
              <a:rPr lang="en-US" sz="2400" dirty="0" smtClean="0">
                <a:ea typeface="ＭＳ Ｐゴシック" charset="-128"/>
              </a:rPr>
              <a:t>, 2010, 2012]</a:t>
            </a:r>
          </a:p>
          <a:p>
            <a:pPr lvl="1"/>
            <a:r>
              <a:rPr lang="en-US" sz="2200" dirty="0" smtClean="0"/>
              <a:t>   Example </a:t>
            </a:r>
            <a:r>
              <a:rPr lang="en-US" sz="2200" b="1" dirty="0" smtClean="0">
                <a:solidFill>
                  <a:srgbClr val="5D96C5"/>
                </a:solidFill>
              </a:rPr>
              <a:t>localized</a:t>
            </a:r>
            <a:r>
              <a:rPr lang="en-US" sz="2200" dirty="0" smtClean="0"/>
              <a:t> review</a:t>
            </a:r>
          </a:p>
          <a:p>
            <a:pPr lvl="2"/>
            <a:r>
              <a:rPr lang="en-US" sz="1800" b="1" i="1" dirty="0" smtClean="0">
                <a:solidFill>
                  <a:srgbClr val="5D96C5"/>
                </a:solidFill>
              </a:rPr>
              <a:t>The </a:t>
            </a:r>
            <a:r>
              <a:rPr lang="en-US" sz="1800" b="1" i="1" dirty="0">
                <a:solidFill>
                  <a:srgbClr val="5D96C5"/>
                </a:solidFill>
              </a:rPr>
              <a:t>section of the essay on African </a:t>
            </a:r>
            <a:r>
              <a:rPr lang="en-US" sz="1800" b="1" i="1" dirty="0" smtClean="0">
                <a:solidFill>
                  <a:srgbClr val="5D96C5"/>
                </a:solidFill>
              </a:rPr>
              <a:t>Americans </a:t>
            </a:r>
            <a:r>
              <a:rPr lang="en-US" sz="1800" i="1" dirty="0"/>
              <a:t>needs more careful attention to </a:t>
            </a:r>
            <a:r>
              <a:rPr lang="en-US" sz="1800" i="1" dirty="0" smtClean="0"/>
              <a:t>the </a:t>
            </a:r>
            <a:r>
              <a:rPr lang="en-US" sz="1800" i="1" dirty="0"/>
              <a:t>timing and reasons for the federal </a:t>
            </a:r>
            <a:r>
              <a:rPr lang="en-US" sz="1800" i="1" dirty="0" smtClean="0"/>
              <a:t>governments </a:t>
            </a:r>
            <a:r>
              <a:rPr lang="en-US" sz="1800" i="1" dirty="0"/>
              <a:t>decision to stop protecting </a:t>
            </a:r>
            <a:r>
              <a:rPr lang="en-US" sz="1800" i="1" dirty="0" smtClean="0"/>
              <a:t>African </a:t>
            </a:r>
            <a:r>
              <a:rPr lang="en-US" sz="1800" i="1" dirty="0"/>
              <a:t>American civil and political rights</a:t>
            </a:r>
            <a:r>
              <a:rPr lang="en-US" sz="1800" i="1" dirty="0" smtClean="0"/>
              <a:t>.</a:t>
            </a:r>
          </a:p>
          <a:p>
            <a:pPr lvl="2"/>
            <a:endParaRPr lang="en-US" dirty="0" smtClean="0">
              <a:solidFill>
                <a:schemeClr val="accent2"/>
              </a:solidFill>
              <a:ea typeface="ＭＳ Ｐゴシック" charset="-128"/>
            </a:endParaRPr>
          </a:p>
          <a:p>
            <a:pPr marL="971550" lvl="1" indent="-514350">
              <a:buFont typeface="Times New Roman" pitchFamily="18" charset="0"/>
              <a:buAutoNum type="arabicPeriod"/>
            </a:pP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266700"/>
            <a:ext cx="8991600" cy="1098550"/>
          </a:xfrm>
        </p:spPr>
        <p:txBody>
          <a:bodyPr>
            <a:normAutofit fontScale="90000"/>
          </a:bodyPr>
          <a:lstStyle/>
          <a:p>
            <a:r>
              <a:rPr lang="en-US" dirty="0" smtClean="0">
                <a:ea typeface="ＭＳ Ｐゴシック" charset="-128"/>
              </a:rPr>
              <a:t>Detecting Key Features of Text Reviews</a:t>
            </a:r>
          </a:p>
        </p:txBody>
      </p:sp>
      <p:sp>
        <p:nvSpPr>
          <p:cNvPr id="16386" name="Content Placeholder 2"/>
          <p:cNvSpPr>
            <a:spLocks noGrp="1"/>
          </p:cNvSpPr>
          <p:nvPr>
            <p:ph idx="1"/>
          </p:nvPr>
        </p:nvSpPr>
        <p:spPr>
          <a:xfrm>
            <a:off x="0" y="1676400"/>
            <a:ext cx="9144000" cy="5029200"/>
          </a:xfrm>
        </p:spPr>
        <p:txBody>
          <a:bodyPr/>
          <a:lstStyle/>
          <a:p>
            <a:r>
              <a:rPr lang="en-US" i="1" dirty="0" smtClean="0">
                <a:ea typeface="ＭＳ Ｐゴシック" charset="-128"/>
              </a:rPr>
              <a:t>Natural Language Processing </a:t>
            </a:r>
            <a:r>
              <a:rPr lang="en-US" dirty="0" smtClean="0">
                <a:ea typeface="ＭＳ Ｐゴシック" charset="-128"/>
              </a:rPr>
              <a:t>to extract attributes from text, e.g.</a:t>
            </a:r>
          </a:p>
          <a:p>
            <a:pPr lvl="1"/>
            <a:r>
              <a:rPr lang="en-US" dirty="0" smtClean="0">
                <a:solidFill>
                  <a:schemeClr val="tx1"/>
                </a:solidFill>
                <a:ea typeface="ＭＳ Ｐゴシック" charset="-128"/>
              </a:rPr>
              <a:t>Regular expressions (e.g. </a:t>
            </a:r>
            <a:r>
              <a:rPr lang="en-US" altLang="en-US" dirty="0" smtClean="0">
                <a:solidFill>
                  <a:schemeClr val="tx1"/>
                </a:solidFill>
                <a:ea typeface="ＭＳ Ｐゴシック" charset="-128"/>
              </a:rPr>
              <a:t>“</a:t>
            </a:r>
            <a:r>
              <a:rPr lang="en-US" dirty="0" smtClean="0">
                <a:solidFill>
                  <a:schemeClr val="tx1"/>
                </a:solidFill>
                <a:ea typeface="ＭＳ Ｐゴシック" charset="-128"/>
              </a:rPr>
              <a:t>the section about</a:t>
            </a:r>
            <a:r>
              <a:rPr lang="en-US" altLang="en-US" dirty="0" smtClean="0">
                <a:solidFill>
                  <a:schemeClr val="tx1"/>
                </a:solidFill>
                <a:ea typeface="ＭＳ Ｐゴシック" charset="-128"/>
              </a:rPr>
              <a:t>”</a:t>
            </a:r>
            <a:r>
              <a:rPr lang="en-US" dirty="0" smtClean="0">
                <a:solidFill>
                  <a:schemeClr val="tx1"/>
                </a:solidFill>
                <a:ea typeface="ＭＳ Ｐゴシック" charset="-128"/>
              </a:rPr>
              <a:t>)</a:t>
            </a:r>
          </a:p>
          <a:p>
            <a:pPr lvl="1"/>
            <a:r>
              <a:rPr lang="en-US" dirty="0" smtClean="0">
                <a:solidFill>
                  <a:schemeClr val="tx1"/>
                </a:solidFill>
                <a:ea typeface="ＭＳ Ｐゴシック" charset="-128"/>
              </a:rPr>
              <a:t>Domain lexicons (e.g. </a:t>
            </a:r>
            <a:r>
              <a:rPr lang="en-US" altLang="en-US" dirty="0" smtClean="0">
                <a:solidFill>
                  <a:schemeClr val="tx1"/>
                </a:solidFill>
                <a:ea typeface="ＭＳ Ｐゴシック" charset="-128"/>
              </a:rPr>
              <a:t>“</a:t>
            </a:r>
            <a:r>
              <a:rPr lang="en-US" dirty="0" smtClean="0">
                <a:solidFill>
                  <a:schemeClr val="tx1"/>
                </a:solidFill>
                <a:ea typeface="ＭＳ Ｐゴシック" charset="-128"/>
              </a:rPr>
              <a:t>federal</a:t>
            </a:r>
            <a:r>
              <a:rPr lang="en-US" altLang="en-US" dirty="0" smtClean="0">
                <a:solidFill>
                  <a:schemeClr val="tx1"/>
                </a:solidFill>
                <a:ea typeface="ＭＳ Ｐゴシック" charset="-128"/>
              </a:rPr>
              <a:t>”</a:t>
            </a:r>
            <a:r>
              <a:rPr lang="en-US" dirty="0" smtClean="0">
                <a:solidFill>
                  <a:schemeClr val="tx1"/>
                </a:solidFill>
                <a:ea typeface="ＭＳ Ｐゴシック" charset="-128"/>
              </a:rPr>
              <a:t>, </a:t>
            </a:r>
            <a:r>
              <a:rPr lang="en-US" altLang="en-US" dirty="0" smtClean="0">
                <a:solidFill>
                  <a:schemeClr val="tx1"/>
                </a:solidFill>
                <a:ea typeface="ＭＳ Ｐゴシック" charset="-128"/>
              </a:rPr>
              <a:t>“</a:t>
            </a:r>
            <a:r>
              <a:rPr lang="en-US" dirty="0" smtClean="0">
                <a:solidFill>
                  <a:schemeClr val="tx1"/>
                </a:solidFill>
                <a:ea typeface="ＭＳ Ｐゴシック" charset="-128"/>
              </a:rPr>
              <a:t>American</a:t>
            </a:r>
            <a:r>
              <a:rPr lang="en-US" altLang="en-US" dirty="0" smtClean="0">
                <a:solidFill>
                  <a:schemeClr val="tx1"/>
                </a:solidFill>
                <a:ea typeface="ＭＳ Ｐゴシック" charset="-128"/>
              </a:rPr>
              <a:t>”</a:t>
            </a:r>
            <a:r>
              <a:rPr lang="en-US" dirty="0" smtClean="0">
                <a:solidFill>
                  <a:schemeClr val="tx1"/>
                </a:solidFill>
                <a:ea typeface="ＭＳ Ｐゴシック" charset="-128"/>
              </a:rPr>
              <a:t>)</a:t>
            </a:r>
          </a:p>
          <a:p>
            <a:pPr lvl="1"/>
            <a:r>
              <a:rPr lang="en-US" dirty="0" smtClean="0">
                <a:ea typeface="ＭＳ Ｐゴシック" charset="-128"/>
              </a:rPr>
              <a:t>Syntax (e.g. demonstrative determiners)</a:t>
            </a:r>
          </a:p>
          <a:p>
            <a:pPr lvl="1"/>
            <a:r>
              <a:rPr lang="en-US" dirty="0" smtClean="0">
                <a:ea typeface="ＭＳ Ｐゴシック" charset="-128"/>
              </a:rPr>
              <a:t>Overlapping lexical windows (quotation identification)</a:t>
            </a:r>
          </a:p>
          <a:p>
            <a:r>
              <a:rPr lang="en-US" i="1" dirty="0" smtClean="0">
                <a:ea typeface="ＭＳ Ｐゴシック" charset="-128"/>
              </a:rPr>
              <a:t>Machine Learning </a:t>
            </a:r>
            <a:r>
              <a:rPr lang="en-US" dirty="0" smtClean="0">
                <a:ea typeface="ＭＳ Ｐゴシック" charset="-128"/>
              </a:rPr>
              <a:t>to predict whether </a:t>
            </a:r>
            <a:r>
              <a:rPr lang="en-US" dirty="0" smtClean="0">
                <a:solidFill>
                  <a:srgbClr val="FF0000"/>
                </a:solidFill>
                <a:ea typeface="ＭＳ Ｐゴシック" charset="-128"/>
              </a:rPr>
              <a:t>reviews</a:t>
            </a:r>
            <a:r>
              <a:rPr lang="en-US" dirty="0" smtClean="0">
                <a:ea typeface="ＭＳ Ｐゴシック" charset="-128"/>
              </a:rPr>
              <a:t> contain </a:t>
            </a:r>
            <a:r>
              <a:rPr lang="en-US" dirty="0" smtClean="0">
                <a:solidFill>
                  <a:schemeClr val="accent2"/>
                </a:solidFill>
                <a:ea typeface="ＭＳ Ｐゴシック" charset="-128"/>
              </a:rPr>
              <a:t>localization</a:t>
            </a:r>
            <a:r>
              <a:rPr lang="en-US" dirty="0" smtClean="0">
                <a:ea typeface="ＭＳ Ｐゴシック" charset="-128"/>
              </a:rPr>
              <a:t> and  </a:t>
            </a:r>
            <a:r>
              <a:rPr lang="en-US" dirty="0" smtClean="0">
                <a:solidFill>
                  <a:schemeClr val="accent2"/>
                </a:solidFill>
                <a:ea typeface="ＭＳ Ｐゴシック" charset="-128"/>
              </a:rPr>
              <a:t>solutions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3" descr="decisionTree"/>
          <p:cNvPicPr>
            <a:picLocks noGrp="1"/>
          </p:cNvPicPr>
          <p:nvPr>
            <p:ph idx="1"/>
          </p:nvPr>
        </p:nvPicPr>
        <p:blipFill>
          <a:blip r:embed="rId2"/>
          <a:srcRect/>
          <a:stretch>
            <a:fillRect/>
          </a:stretch>
        </p:blipFill>
        <p:spPr>
          <a:xfrm>
            <a:off x="1447800" y="1676400"/>
            <a:ext cx="5356225" cy="4648200"/>
          </a:xfrm>
        </p:spPr>
      </p:pic>
      <p:sp>
        <p:nvSpPr>
          <p:cNvPr id="17410" name="Title 1"/>
          <p:cNvSpPr>
            <a:spLocks noGrp="1"/>
          </p:cNvSpPr>
          <p:nvPr>
            <p:ph type="title"/>
          </p:nvPr>
        </p:nvSpPr>
        <p:spPr>
          <a:xfrm>
            <a:off x="152400" y="266700"/>
            <a:ext cx="8686800" cy="1098550"/>
          </a:xfrm>
        </p:spPr>
        <p:txBody>
          <a:bodyPr>
            <a:normAutofit fontScale="90000"/>
          </a:bodyPr>
          <a:lstStyle/>
          <a:p>
            <a:r>
              <a:rPr lang="en-US" dirty="0" smtClean="0">
                <a:ea typeface="ＭＳ Ｐゴシック" charset="-128"/>
              </a:rPr>
              <a:t>Learned Localization Model </a:t>
            </a:r>
            <a:br>
              <a:rPr lang="en-US" dirty="0" smtClean="0">
                <a:ea typeface="ＭＳ Ｐゴシック" charset="-128"/>
              </a:rPr>
            </a:br>
            <a:r>
              <a:rPr lang="en-US" dirty="0" smtClean="0">
                <a:ea typeface="ＭＳ Ｐゴシック" charset="-128"/>
              </a:rPr>
              <a:t>[</a:t>
            </a:r>
            <a:r>
              <a:rPr lang="en-US" dirty="0" err="1" smtClean="0">
                <a:ea typeface="ＭＳ Ｐゴシック" charset="-128"/>
              </a:rPr>
              <a:t>Xiong</a:t>
            </a:r>
            <a:r>
              <a:rPr lang="en-US" dirty="0" smtClean="0">
                <a:ea typeface="ＭＳ Ｐゴシック" charset="-128"/>
              </a:rPr>
              <a:t>, </a:t>
            </a:r>
            <a:r>
              <a:rPr lang="en-US" dirty="0" err="1" smtClean="0">
                <a:ea typeface="ＭＳ Ｐゴシック" charset="-128"/>
              </a:rPr>
              <a:t>Litman</a:t>
            </a:r>
            <a:r>
              <a:rPr lang="en-US" dirty="0" smtClean="0">
                <a:ea typeface="ＭＳ Ｐゴシック" charset="-128"/>
              </a:rPr>
              <a:t> &amp; </a:t>
            </a:r>
            <a:r>
              <a:rPr lang="en-US" dirty="0" err="1" smtClean="0">
                <a:ea typeface="ＭＳ Ｐゴシック" charset="-128"/>
              </a:rPr>
              <a:t>Schunn</a:t>
            </a:r>
            <a:r>
              <a:rPr lang="en-US" dirty="0" smtClean="0">
                <a:ea typeface="ＭＳ Ｐゴシック" charset="-128"/>
              </a:rPr>
              <a:t>, 2010]</a:t>
            </a:r>
          </a:p>
        </p:txBody>
      </p:sp>
    </p:spTree>
    <p:extLst>
      <p:ext uri="{BB962C8B-B14F-4D97-AF65-F5344CB8AC3E}">
        <p14:creationId xmlns="" xmlns:p14="http://schemas.microsoft.com/office/powerpoint/2010/main" val="1979389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smtClean="0">
                <a:ea typeface="ＭＳ Ｐゴシック" charset="-128"/>
              </a:rPr>
              <a:t>Quantitative Model Evaluation</a:t>
            </a:r>
            <a:br>
              <a:rPr lang="en-US" dirty="0" smtClean="0">
                <a:ea typeface="ＭＳ Ｐゴシック" charset="-128"/>
              </a:rPr>
            </a:br>
            <a:r>
              <a:rPr lang="en-US" dirty="0" smtClean="0">
                <a:ea typeface="ＭＳ Ｐゴシック" charset="-128"/>
              </a:rPr>
              <a:t>(10 fold cross-validation)</a:t>
            </a:r>
          </a:p>
        </p:txBody>
      </p:sp>
      <p:graphicFrame>
        <p:nvGraphicFramePr>
          <p:cNvPr id="4" name="Content Placeholder 3"/>
          <p:cNvGraphicFramePr>
            <a:graphicFrameLocks noGrp="1"/>
          </p:cNvGraphicFramePr>
          <p:nvPr>
            <p:ph idx="1"/>
          </p:nvPr>
        </p:nvGraphicFramePr>
        <p:xfrm>
          <a:off x="152400" y="1981200"/>
          <a:ext cx="8839202" cy="3568701"/>
        </p:xfrm>
        <a:graphic>
          <a:graphicData uri="http://schemas.openxmlformats.org/drawingml/2006/table">
            <a:tbl>
              <a:tblPr firstRow="1" firstCol="1" bandRow="1" bandCol="1">
                <a:tableStyleId>{5C22544A-7EE6-4342-B048-85BDC9FD1C3A}</a:tableStyleId>
              </a:tblPr>
              <a:tblGrid>
                <a:gridCol w="1600201"/>
                <a:gridCol w="1447800"/>
                <a:gridCol w="1166821"/>
                <a:gridCol w="1275692"/>
                <a:gridCol w="1275692"/>
                <a:gridCol w="1036498"/>
                <a:gridCol w="1036498"/>
              </a:tblGrid>
              <a:tr h="914559">
                <a:tc>
                  <a:txBody>
                    <a:bodyPr/>
                    <a:lstStyle/>
                    <a:p>
                      <a:pPr marL="0" marR="0" indent="0" algn="l">
                        <a:spcBef>
                          <a:spcPts val="0"/>
                        </a:spcBef>
                        <a:spcAft>
                          <a:spcPts val="0"/>
                        </a:spcAft>
                      </a:pPr>
                      <a:r>
                        <a:rPr lang="en-US" sz="2000" dirty="0" smtClean="0">
                          <a:effectLst/>
                        </a:rPr>
                        <a:t>Review</a:t>
                      </a:r>
                      <a:endParaRPr lang="en-US" sz="2000" dirty="0">
                        <a:effectLst/>
                      </a:endParaRPr>
                    </a:p>
                    <a:p>
                      <a:pPr marL="0" marR="0" indent="0" algn="l">
                        <a:spcBef>
                          <a:spcPts val="0"/>
                        </a:spcBef>
                        <a:spcAft>
                          <a:spcPts val="0"/>
                        </a:spcAft>
                      </a:pPr>
                      <a:r>
                        <a:rPr lang="en-US" sz="2000" dirty="0">
                          <a:effectLst/>
                        </a:rPr>
                        <a:t>Feature</a:t>
                      </a:r>
                      <a:endParaRPr lang="en-US" sz="2000" dirty="0">
                        <a:effectLst/>
                        <a:latin typeface="Times New Roman"/>
                        <a:ea typeface="Cambria"/>
                      </a:endParaRPr>
                    </a:p>
                  </a:txBody>
                  <a:tcPr marL="68580" marR="68580" marT="0" marB="0"/>
                </a:tc>
                <a:tc>
                  <a:txBody>
                    <a:bodyPr/>
                    <a:lstStyle/>
                    <a:p>
                      <a:pPr marL="0" marR="0" indent="0" algn="l">
                        <a:spcBef>
                          <a:spcPts val="0"/>
                        </a:spcBef>
                        <a:spcAft>
                          <a:spcPts val="0"/>
                        </a:spcAft>
                      </a:pPr>
                      <a:r>
                        <a:rPr lang="en-US" sz="2000">
                          <a:effectLst/>
                        </a:rPr>
                        <a:t>Classroom</a:t>
                      </a:r>
                    </a:p>
                    <a:p>
                      <a:pPr marL="0" marR="0" indent="0" algn="l">
                        <a:spcBef>
                          <a:spcPts val="0"/>
                        </a:spcBef>
                        <a:spcAft>
                          <a:spcPts val="0"/>
                        </a:spcAft>
                      </a:pPr>
                      <a:r>
                        <a:rPr lang="en-US" sz="2000">
                          <a:effectLst/>
                        </a:rPr>
                        <a:t>Corpus</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N</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Baseline</a:t>
                      </a:r>
                    </a:p>
                    <a:p>
                      <a:pPr marL="0" marR="0" indent="0" algn="ctr">
                        <a:spcBef>
                          <a:spcPts val="0"/>
                        </a:spcBef>
                        <a:spcAft>
                          <a:spcPts val="0"/>
                        </a:spcAft>
                      </a:pPr>
                      <a:r>
                        <a:rPr lang="en-US" sz="2000">
                          <a:effectLst/>
                        </a:rPr>
                        <a:t>Accuracy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Model</a:t>
                      </a:r>
                    </a:p>
                    <a:p>
                      <a:pPr marL="0" marR="0" indent="0" algn="ctr">
                        <a:spcBef>
                          <a:spcPts val="0"/>
                        </a:spcBef>
                        <a:spcAft>
                          <a:spcPts val="0"/>
                        </a:spcAft>
                      </a:pPr>
                      <a:r>
                        <a:rPr lang="en-US" sz="2000">
                          <a:effectLst/>
                        </a:rPr>
                        <a:t>Accuracy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Model</a:t>
                      </a:r>
                    </a:p>
                    <a:p>
                      <a:pPr marL="0" marR="0" indent="0" algn="ctr">
                        <a:spcBef>
                          <a:spcPts val="0"/>
                        </a:spcBef>
                        <a:spcAft>
                          <a:spcPts val="0"/>
                        </a:spcAft>
                      </a:pPr>
                      <a:r>
                        <a:rPr lang="en-US" sz="2000">
                          <a:effectLst/>
                        </a:rPr>
                        <a:t>Kappa</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Human</a:t>
                      </a:r>
                    </a:p>
                    <a:p>
                      <a:pPr marL="0" marR="0" indent="0" algn="ctr">
                        <a:spcBef>
                          <a:spcPts val="0"/>
                        </a:spcBef>
                        <a:spcAft>
                          <a:spcPts val="0"/>
                        </a:spcAft>
                      </a:pPr>
                      <a:r>
                        <a:rPr lang="en-US" sz="2000">
                          <a:effectLst/>
                        </a:rPr>
                        <a:t>Kappa</a:t>
                      </a:r>
                      <a:endParaRPr lang="en-US" sz="2000">
                        <a:effectLst/>
                        <a:latin typeface="Times New Roman"/>
                        <a:ea typeface="Cambria"/>
                      </a:endParaRPr>
                    </a:p>
                  </a:txBody>
                  <a:tcPr marL="68580" marR="68580" marT="0" marB="0"/>
                </a:tc>
              </a:tr>
              <a:tr h="530829">
                <a:tc rowSpan="2">
                  <a:txBody>
                    <a:bodyPr/>
                    <a:lstStyle/>
                    <a:p>
                      <a:pPr marL="0" marR="0" indent="0" algn="l">
                        <a:spcBef>
                          <a:spcPts val="0"/>
                        </a:spcBef>
                        <a:spcAft>
                          <a:spcPts val="0"/>
                        </a:spcAft>
                      </a:pPr>
                      <a:r>
                        <a:rPr lang="en-US" sz="2000">
                          <a:effectLst/>
                        </a:rPr>
                        <a:t>Localization</a:t>
                      </a:r>
                      <a:endParaRPr lang="en-US" sz="2000">
                        <a:effectLst/>
                        <a:latin typeface="Times New Roman"/>
                        <a:ea typeface="Cambria"/>
                      </a:endParaRPr>
                    </a:p>
                  </a:txBody>
                  <a:tcPr marL="68580" marR="68580" marT="0" marB="0" anchor="ctr"/>
                </a:tc>
                <a:tc>
                  <a:txBody>
                    <a:bodyPr/>
                    <a:lstStyle/>
                    <a:p>
                      <a:pPr marL="0" marR="0" indent="0" algn="l">
                        <a:spcBef>
                          <a:spcPts val="0"/>
                        </a:spcBef>
                        <a:spcAft>
                          <a:spcPts val="0"/>
                        </a:spcAft>
                      </a:pPr>
                      <a:r>
                        <a:rPr lang="en-US" sz="2000">
                          <a:effectLst/>
                        </a:rPr>
                        <a:t>History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875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53%</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78%</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.69 </a:t>
                      </a:r>
                      <a:endParaRPr lang="en-US" sz="2000">
                        <a:effectLst/>
                        <a:latin typeface="Times New Roman"/>
                        <a:ea typeface="Cambria"/>
                      </a:endParaRPr>
                    </a:p>
                  </a:txBody>
                  <a:tcPr marL="68580" marR="68580" marT="0" marB="0"/>
                </a:tc>
              </a:tr>
              <a:tr h="1061655">
                <a:tc vMerge="1">
                  <a:txBody>
                    <a:bodyPr/>
                    <a:lstStyle/>
                    <a:p>
                      <a:endParaRPr lang="en-US"/>
                    </a:p>
                  </a:txBody>
                  <a:tcPr/>
                </a:tc>
                <a:tc>
                  <a:txBody>
                    <a:bodyPr/>
                    <a:lstStyle/>
                    <a:p>
                      <a:pPr marL="0" marR="0" indent="0" algn="l">
                        <a:spcBef>
                          <a:spcPts val="0"/>
                        </a:spcBef>
                        <a:spcAft>
                          <a:spcPts val="0"/>
                        </a:spcAft>
                      </a:pPr>
                      <a:r>
                        <a:rPr lang="en-US" sz="2000">
                          <a:effectLst/>
                        </a:rPr>
                        <a:t>Psychology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3111</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75%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85%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.58</a:t>
                      </a:r>
                      <a:endParaRPr lang="en-US" sz="2000">
                        <a:effectLst/>
                        <a:latin typeface="Times New Roman"/>
                        <a:ea typeface="Cambria"/>
                      </a:endParaRPr>
                    </a:p>
                  </a:txBody>
                  <a:tcPr marL="68580" marR="68580" marT="0" marB="0"/>
                </a:tc>
                <a:tc>
                  <a:txBody>
                    <a:bodyPr/>
                    <a:lstStyle/>
                    <a:p>
                      <a:pPr marL="0" marR="0" indent="0" algn="just">
                        <a:spcBef>
                          <a:spcPts val="0"/>
                        </a:spcBef>
                        <a:spcAft>
                          <a:spcPts val="0"/>
                        </a:spcAft>
                      </a:pPr>
                      <a:r>
                        <a:rPr lang="en-US" sz="2000" dirty="0">
                          <a:effectLst/>
                        </a:rPr>
                        <a:t>   </a:t>
                      </a:r>
                      <a:r>
                        <a:rPr lang="en-US" sz="2000" dirty="0" smtClean="0">
                          <a:effectLst/>
                        </a:rPr>
                        <a:t>  .</a:t>
                      </a:r>
                      <a:r>
                        <a:rPr lang="en-US" sz="2000" dirty="0">
                          <a:effectLst/>
                        </a:rPr>
                        <a:t>63</a:t>
                      </a:r>
                      <a:endParaRPr lang="en-US" sz="2000" dirty="0">
                        <a:effectLst/>
                        <a:latin typeface="Times New Roman"/>
                        <a:ea typeface="Cambria"/>
                      </a:endParaRPr>
                    </a:p>
                  </a:txBody>
                  <a:tcPr marL="68580" marR="68580" marT="0" marB="0"/>
                </a:tc>
              </a:tr>
              <a:tr h="530829">
                <a:tc rowSpan="2">
                  <a:txBody>
                    <a:bodyPr/>
                    <a:lstStyle/>
                    <a:p>
                      <a:pPr marL="0" marR="0" indent="0" algn="l">
                        <a:spcBef>
                          <a:spcPts val="0"/>
                        </a:spcBef>
                        <a:spcAft>
                          <a:spcPts val="0"/>
                        </a:spcAft>
                      </a:pPr>
                      <a:r>
                        <a:rPr lang="en-US" sz="2000">
                          <a:effectLst/>
                        </a:rPr>
                        <a:t>Solution</a:t>
                      </a:r>
                      <a:endParaRPr lang="en-US" sz="2000">
                        <a:effectLst/>
                        <a:latin typeface="Times New Roman"/>
                        <a:ea typeface="Cambria"/>
                      </a:endParaRPr>
                    </a:p>
                  </a:txBody>
                  <a:tcPr marL="68580" marR="68580" marT="0" marB="0" anchor="ctr"/>
                </a:tc>
                <a:tc>
                  <a:txBody>
                    <a:bodyPr/>
                    <a:lstStyle/>
                    <a:p>
                      <a:pPr marL="0" marR="0" indent="0" algn="l">
                        <a:spcBef>
                          <a:spcPts val="0"/>
                        </a:spcBef>
                        <a:spcAft>
                          <a:spcPts val="0"/>
                        </a:spcAft>
                      </a:pPr>
                      <a:r>
                        <a:rPr lang="en-US" sz="2000">
                          <a:effectLst/>
                        </a:rPr>
                        <a:t>History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1405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61%</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79%</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.79</a:t>
                      </a:r>
                      <a:endParaRPr lang="en-US" sz="2000">
                        <a:effectLst/>
                        <a:latin typeface="Times New Roman"/>
                        <a:ea typeface="Cambria"/>
                      </a:endParaRPr>
                    </a:p>
                  </a:txBody>
                  <a:tcPr marL="68580" marR="68580" marT="0" marB="0"/>
                </a:tc>
              </a:tr>
              <a:tr h="530829">
                <a:tc vMerge="1">
                  <a:txBody>
                    <a:bodyPr/>
                    <a:lstStyle/>
                    <a:p>
                      <a:endParaRPr lang="en-US"/>
                    </a:p>
                  </a:txBody>
                  <a:tcPr/>
                </a:tc>
                <a:tc>
                  <a:txBody>
                    <a:bodyPr/>
                    <a:lstStyle/>
                    <a:p>
                      <a:pPr marL="0" marR="0" indent="0" algn="l">
                        <a:spcBef>
                          <a:spcPts val="0"/>
                        </a:spcBef>
                        <a:spcAft>
                          <a:spcPts val="0"/>
                        </a:spcAft>
                      </a:pPr>
                      <a:r>
                        <a:rPr lang="en-US" sz="2000">
                          <a:effectLst/>
                        </a:rPr>
                        <a:t>CogSci</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5831</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67%</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85%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.65</a:t>
                      </a:r>
                      <a:endParaRPr lang="en-US" sz="2000">
                        <a:effectLst/>
                        <a:latin typeface="Times New Roman"/>
                        <a:ea typeface="Cambria"/>
                      </a:endParaRPr>
                    </a:p>
                  </a:txBody>
                  <a:tcPr marL="68580" marR="68580" marT="0" marB="0"/>
                </a:tc>
                <a:tc>
                  <a:txBody>
                    <a:bodyPr/>
                    <a:lstStyle/>
                    <a:p>
                      <a:pPr marL="0" marR="0" indent="0" algn="just">
                        <a:spcBef>
                          <a:spcPts val="0"/>
                        </a:spcBef>
                        <a:spcAft>
                          <a:spcPts val="0"/>
                        </a:spcAft>
                      </a:pPr>
                      <a:r>
                        <a:rPr lang="en-US" sz="2000" dirty="0">
                          <a:effectLst/>
                        </a:rPr>
                        <a:t> </a:t>
                      </a:r>
                      <a:r>
                        <a:rPr lang="en-US" sz="2000" dirty="0" smtClean="0">
                          <a:effectLst/>
                        </a:rPr>
                        <a:t>    </a:t>
                      </a:r>
                      <a:r>
                        <a:rPr lang="en-US" sz="2000" dirty="0">
                          <a:effectLst/>
                        </a:rPr>
                        <a:t>.86</a:t>
                      </a:r>
                      <a:endParaRPr lang="en-US" sz="2000" dirty="0">
                        <a:effectLst/>
                        <a:latin typeface="Times New Roman"/>
                        <a:ea typeface="Cambria"/>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Intelligent </a:t>
            </a:r>
            <a:r>
              <a:rPr lang="en-US" dirty="0" smtClean="0"/>
              <a:t>Scaffolding</a:t>
            </a:r>
            <a:r>
              <a:rPr lang="en-US" dirty="0" smtClean="0"/>
              <a:t> </a:t>
            </a:r>
            <a:r>
              <a:rPr lang="en-US" dirty="0" smtClean="0"/>
              <a:t>(</a:t>
            </a:r>
            <a:r>
              <a:rPr lang="en-US" dirty="0" smtClean="0"/>
              <a:t>in progress)</a:t>
            </a:r>
            <a:endParaRPr lang="en-US" dirty="0"/>
          </a:p>
        </p:txBody>
      </p:sp>
      <p:sp>
        <p:nvSpPr>
          <p:cNvPr id="3" name="Content Placeholder 2"/>
          <p:cNvSpPr>
            <a:spLocks noGrp="1"/>
          </p:cNvSpPr>
          <p:nvPr>
            <p:ph idx="1"/>
          </p:nvPr>
        </p:nvSpPr>
        <p:spPr>
          <a:xfrm>
            <a:off x="1" y="1600200"/>
            <a:ext cx="8948790" cy="4525963"/>
          </a:xfrm>
        </p:spPr>
        <p:txBody>
          <a:bodyPr>
            <a:normAutofit fontScale="92500"/>
          </a:bodyPr>
          <a:lstStyle/>
          <a:p>
            <a:r>
              <a:rPr lang="en-US" dirty="0" smtClean="0"/>
              <a:t>When at least 50% of a student’s reviews are classified as localization = False,  trigger intelligent scaffolding </a:t>
            </a:r>
          </a:p>
          <a:p>
            <a:pPr lvl="1"/>
            <a:r>
              <a:rPr lang="en-US" dirty="0" smtClean="0"/>
              <a:t>See following </a:t>
            </a:r>
            <a:r>
              <a:rPr lang="en-US" dirty="0" smtClean="0"/>
              <a:t>screenshots</a:t>
            </a:r>
          </a:p>
          <a:p>
            <a:pPr lvl="1"/>
            <a:endParaRPr lang="en-US" dirty="0" smtClean="0"/>
          </a:p>
          <a:p>
            <a:r>
              <a:rPr lang="en-US" dirty="0" smtClean="0"/>
              <a:t>Spring 2013</a:t>
            </a:r>
          </a:p>
          <a:p>
            <a:pPr lvl="1"/>
            <a:r>
              <a:rPr lang="en-US" dirty="0" smtClean="0"/>
              <a:t>CS 1590</a:t>
            </a:r>
          </a:p>
          <a:p>
            <a:pPr lvl="1"/>
            <a:r>
              <a:rPr lang="en-US" dirty="0" smtClean="0"/>
              <a:t>high school classes</a:t>
            </a:r>
          </a:p>
          <a:p>
            <a:r>
              <a:rPr lang="en-US" dirty="0" smtClean="0"/>
              <a:t>Fall 2013</a:t>
            </a:r>
          </a:p>
          <a:p>
            <a:pPr lvl="1"/>
            <a:r>
              <a:rPr lang="en-US" dirty="0" smtClean="0"/>
              <a:t>Psychology Research Methods</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18</a:t>
            </a:fld>
            <a:endParaRPr lang="en-US"/>
          </a:p>
        </p:txBody>
      </p:sp>
    </p:spTree>
    <p:extLst>
      <p:ext uri="{BB962C8B-B14F-4D97-AF65-F5344CB8AC3E}">
        <p14:creationId xmlns="" xmlns:p14="http://schemas.microsoft.com/office/powerpoint/2010/main" val="2158299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Screenshots</a:t>
            </a:r>
            <a:endParaRPr lang="en-US" sz="3600" dirty="0"/>
          </a:p>
        </p:txBody>
      </p:sp>
      <p:sp>
        <p:nvSpPr>
          <p:cNvPr id="4" name="Slide Number Placeholder 3"/>
          <p:cNvSpPr>
            <a:spLocks noGrp="1"/>
          </p:cNvSpPr>
          <p:nvPr>
            <p:ph type="sldNum" sz="quarter" idx="12"/>
          </p:nvPr>
        </p:nvSpPr>
        <p:spPr/>
        <p:txBody>
          <a:bodyPr/>
          <a:lstStyle/>
          <a:p>
            <a:fld id="{B0862E9F-8B4C-4103-85CA-991CEBD71BFB}" type="slidenum">
              <a:rPr lang="en-US" smtClean="0"/>
              <a:pPr/>
              <a:t>19</a:t>
            </a:fld>
            <a:endParaRPr lang="en-US"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95425" y="1371600"/>
            <a:ext cx="6181725" cy="3743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13890" b="14396"/>
          <a:stretch/>
        </p:blipFill>
        <p:spPr bwMode="auto">
          <a:xfrm>
            <a:off x="1509712" y="5393029"/>
            <a:ext cx="6153150" cy="12363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10" name="Straight Connector 9"/>
          <p:cNvCxnSpPr/>
          <p:nvPr/>
        </p:nvCxnSpPr>
        <p:spPr>
          <a:xfrm>
            <a:off x="1422042" y="5257800"/>
            <a:ext cx="6324600" cy="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6782752" y="2480307"/>
            <a:ext cx="1455313" cy="971103"/>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smtClean="0"/>
              <a:t>Localization model applied </a:t>
            </a:r>
            <a:endParaRPr lang="en-US" dirty="0"/>
          </a:p>
        </p:txBody>
      </p:sp>
      <p:sp>
        <p:nvSpPr>
          <p:cNvPr id="9" name="Rounded Rectangular Callout 8"/>
          <p:cNvSpPr/>
          <p:nvPr/>
        </p:nvSpPr>
        <p:spPr>
          <a:xfrm>
            <a:off x="6764558" y="4143822"/>
            <a:ext cx="1455313" cy="971103"/>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Localization model applied</a:t>
            </a:r>
            <a:endParaRPr lang="en-US" dirty="0"/>
          </a:p>
        </p:txBody>
      </p:sp>
      <p:sp>
        <p:nvSpPr>
          <p:cNvPr id="11" name="Rounded Rectangular Callout 10"/>
          <p:cNvSpPr/>
          <p:nvPr/>
        </p:nvSpPr>
        <p:spPr>
          <a:xfrm>
            <a:off x="6553200" y="1600200"/>
            <a:ext cx="2133600" cy="485551"/>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a:t>
            </a:r>
            <a:r>
              <a:rPr lang="en-US" dirty="0" smtClean="0"/>
              <a:t>ystem scaffolds     (if needed)</a:t>
            </a:r>
            <a:endParaRPr lang="en-US" dirty="0"/>
          </a:p>
        </p:txBody>
      </p:sp>
      <p:sp>
        <p:nvSpPr>
          <p:cNvPr id="5" name="Content Placeholder 4"/>
          <p:cNvSpPr>
            <a:spLocks noGrp="1"/>
          </p:cNvSpPr>
          <p:nvPr>
            <p:ph idx="1"/>
          </p:nvPr>
        </p:nvSpPr>
        <p:spPr/>
        <p:txBody>
          <a:bodyPr/>
          <a:lstStyle/>
          <a:p>
            <a:endParaRPr lang="en-US"/>
          </a:p>
        </p:txBody>
      </p:sp>
      <p:sp>
        <p:nvSpPr>
          <p:cNvPr id="14" name="Rounded Rectangular Callout 13"/>
          <p:cNvSpPr/>
          <p:nvPr/>
        </p:nvSpPr>
        <p:spPr>
          <a:xfrm>
            <a:off x="7561779" y="5739902"/>
            <a:ext cx="1455313" cy="971103"/>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Reviewer makes decision</a:t>
            </a:r>
            <a:endParaRPr lang="en-US" dirty="0"/>
          </a:p>
        </p:txBody>
      </p:sp>
    </p:spTree>
    <p:extLst>
      <p:ext uri="{BB962C8B-B14F-4D97-AF65-F5344CB8AC3E}">
        <p14:creationId xmlns="" xmlns:p14="http://schemas.microsoft.com/office/powerpoint/2010/main" val="385900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50219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a:t>Speech and Language Processing for Education</a:t>
            </a:r>
          </a:p>
        </p:txBody>
      </p:sp>
      <p:sp>
        <p:nvSpPr>
          <p:cNvPr id="4100" name="Text Box 4"/>
          <p:cNvSpPr txBox="1">
            <a:spLocks noChangeArrowheads="1"/>
          </p:cNvSpPr>
          <p:nvPr/>
        </p:nvSpPr>
        <p:spPr bwMode="auto">
          <a:xfrm>
            <a:off x="0" y="2514600"/>
            <a:ext cx="2955925" cy="161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a:t>Learning Language</a:t>
            </a:r>
          </a:p>
          <a:p>
            <a:pPr algn="ctr"/>
            <a:r>
              <a:rPr lang="en-US" i="0"/>
              <a:t>(reading, writing, </a:t>
            </a:r>
          </a:p>
          <a:p>
            <a:pPr algn="ctr"/>
            <a:r>
              <a:rPr lang="en-US" i="0"/>
              <a:t>speaking)</a:t>
            </a:r>
          </a:p>
          <a:p>
            <a:pPr algn="ctr"/>
            <a:endParaRPr lang="en-US" i="0"/>
          </a:p>
        </p:txBody>
      </p:sp>
      <p:sp>
        <p:nvSpPr>
          <p:cNvPr id="4101" name="Text Box 5"/>
          <p:cNvSpPr txBox="1">
            <a:spLocks noChangeArrowheads="1"/>
          </p:cNvSpPr>
          <p:nvPr/>
        </p:nvSpPr>
        <p:spPr bwMode="auto">
          <a:xfrm>
            <a:off x="2963812" y="2590800"/>
            <a:ext cx="3589445"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(teaching in the disciplines)</a:t>
            </a:r>
            <a:endParaRPr lang="en-US" i="0" dirty="0"/>
          </a:p>
        </p:txBody>
      </p:sp>
      <p:sp>
        <p:nvSpPr>
          <p:cNvPr id="4105" name="Text Box 9"/>
          <p:cNvSpPr txBox="1">
            <a:spLocks noChangeArrowheads="1"/>
          </p:cNvSpPr>
          <p:nvPr/>
        </p:nvSpPr>
        <p:spPr bwMode="auto">
          <a:xfrm>
            <a:off x="6514785" y="2555875"/>
            <a:ext cx="2648482"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p>
          <a:p>
            <a:pPr algn="ctr"/>
            <a:r>
              <a:rPr lang="en-US" sz="2800" i="0" dirty="0" smtClean="0"/>
              <a:t>Language</a:t>
            </a:r>
          </a:p>
          <a:p>
            <a:pPr algn="ctr"/>
            <a:r>
              <a:rPr lang="en-US" i="0" dirty="0" smtClean="0"/>
              <a:t>(e.g. from MOOCs</a:t>
            </a:r>
            <a:r>
              <a:rPr lang="en-US" sz="2800" i="0" dirty="0" smtClean="0"/>
              <a:t>)</a:t>
            </a:r>
            <a:endParaRPr lang="en-US" sz="2800" i="0" dirty="0"/>
          </a:p>
        </p:txBody>
      </p:sp>
      <p:sp>
        <p:nvSpPr>
          <p:cNvPr id="4106" name="Text Box 10"/>
          <p:cNvSpPr txBox="1">
            <a:spLocks noChangeArrowheads="1"/>
          </p:cNvSpPr>
          <p:nvPr/>
        </p:nvSpPr>
        <p:spPr bwMode="auto">
          <a:xfrm>
            <a:off x="3519278" y="3759756"/>
            <a:ext cx="2402006" cy="187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a:t>
            </a:r>
            <a:r>
              <a:rPr lang="en-US" b="1" dirty="0" smtClean="0">
                <a:solidFill>
                  <a:srgbClr val="FF0000"/>
                </a:solidFill>
              </a:rPr>
              <a:t>Dialogue</a:t>
            </a:r>
            <a:endParaRPr lang="en-US" b="1" dirty="0">
              <a:solidFill>
                <a:srgbClr val="FF0000"/>
              </a:solidFill>
            </a:endParaRPr>
          </a:p>
          <a:p>
            <a:pPr algn="ctr"/>
            <a:r>
              <a:rPr lang="en-US" b="1" dirty="0" smtClean="0">
                <a:solidFill>
                  <a:srgbClr val="FF0000"/>
                </a:solidFill>
              </a:rPr>
              <a:t>Systems</a:t>
            </a:r>
          </a:p>
          <a:p>
            <a:pPr algn="ctr"/>
            <a:endParaRPr lang="en-US" b="1" dirty="0" smtClean="0">
              <a:solidFill>
                <a:srgbClr val="FF0000"/>
              </a:solidFill>
            </a:endParaRPr>
          </a:p>
          <a:p>
            <a:pPr algn="ctr"/>
            <a:r>
              <a:rPr lang="en-US" sz="2000" b="1" dirty="0" smtClean="0">
                <a:solidFill>
                  <a:schemeClr val="tx1"/>
                </a:solidFill>
              </a:rPr>
              <a:t>(Mike </a:t>
            </a:r>
            <a:r>
              <a:rPr lang="en-US" sz="2000" b="1" dirty="0" err="1" smtClean="0">
                <a:solidFill>
                  <a:schemeClr val="tx1"/>
                </a:solidFill>
              </a:rPr>
              <a:t>Lipschultz</a:t>
            </a:r>
            <a:r>
              <a:rPr lang="en-US" sz="2000" b="1" dirty="0" smtClean="0">
                <a:solidFill>
                  <a:schemeClr val="tx1"/>
                </a:solidFill>
              </a:rPr>
              <a:t>)</a:t>
            </a:r>
          </a:p>
        </p:txBody>
      </p:sp>
      <p:sp>
        <p:nvSpPr>
          <p:cNvPr id="4108" name="Text Box 12"/>
          <p:cNvSpPr txBox="1">
            <a:spLocks noChangeArrowheads="1"/>
          </p:cNvSpPr>
          <p:nvPr/>
        </p:nvSpPr>
        <p:spPr bwMode="auto">
          <a:xfrm>
            <a:off x="14772" y="4045802"/>
            <a:ext cx="2383986" cy="1508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Automatic</a:t>
            </a:r>
            <a:endParaRPr lang="en-US" b="1" dirty="0">
              <a:solidFill>
                <a:srgbClr val="FF0000"/>
              </a:solidFill>
            </a:endParaRPr>
          </a:p>
          <a:p>
            <a:pPr algn="ctr"/>
            <a:r>
              <a:rPr lang="en-US" b="1" dirty="0" smtClean="0">
                <a:solidFill>
                  <a:srgbClr val="FF0000"/>
                </a:solidFill>
              </a:rPr>
              <a:t>Grading</a:t>
            </a:r>
          </a:p>
          <a:p>
            <a:pPr algn="ctr"/>
            <a:endParaRPr lang="en-US" b="1" dirty="0" smtClean="0">
              <a:solidFill>
                <a:srgbClr val="FF0000"/>
              </a:solidFill>
            </a:endParaRPr>
          </a:p>
          <a:p>
            <a:pPr algn="ctr"/>
            <a:r>
              <a:rPr lang="en-US" sz="2000" b="1" dirty="0" smtClean="0">
                <a:solidFill>
                  <a:schemeClr val="tx1"/>
                </a:solidFill>
              </a:rPr>
              <a:t>(Zahra </a:t>
            </a:r>
            <a:r>
              <a:rPr lang="en-US" sz="2000" b="1" dirty="0" err="1" smtClean="0">
                <a:solidFill>
                  <a:schemeClr val="tx1"/>
                </a:solidFill>
              </a:rPr>
              <a:t>Rahimi</a:t>
            </a:r>
            <a:r>
              <a:rPr lang="en-US" sz="2000" b="1" dirty="0" smtClean="0">
                <a:solidFill>
                  <a:schemeClr val="tx1"/>
                </a:solidFill>
              </a:rPr>
              <a:t>, ISP)</a:t>
            </a:r>
            <a:endParaRPr lang="en-US" sz="2000" b="1" dirty="0">
              <a:solidFill>
                <a:schemeClr val="tx1"/>
              </a:solidFill>
            </a:endParaRP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 name="Rectangle 25"/>
          <p:cNvSpPr/>
          <p:nvPr/>
        </p:nvSpPr>
        <p:spPr>
          <a:xfrm>
            <a:off x="6957391" y="4045802"/>
            <a:ext cx="2054847" cy="1446550"/>
          </a:xfrm>
          <a:prstGeom prst="rect">
            <a:avLst/>
          </a:prstGeom>
        </p:spPr>
        <p:txBody>
          <a:bodyPr wrap="square">
            <a:spAutoFit/>
          </a:bodyPr>
          <a:lstStyle/>
          <a:p>
            <a:pPr algn="ctr"/>
            <a:r>
              <a:rPr lang="en-US" sz="2400" b="1" i="1" dirty="0" smtClean="0">
                <a:solidFill>
                  <a:srgbClr val="0070C0"/>
                </a:solidFill>
                <a:latin typeface="Times New Roman" pitchFamily="18" charset="0"/>
                <a:cs typeface="Times New Roman" pitchFamily="18" charset="0"/>
              </a:rPr>
              <a:t>Peer </a:t>
            </a:r>
            <a:r>
              <a:rPr lang="en-US" sz="2400" b="1" i="1" dirty="0" smtClean="0">
                <a:solidFill>
                  <a:srgbClr val="0070C0"/>
                </a:solidFill>
                <a:latin typeface="Times New Roman" pitchFamily="18" charset="0"/>
                <a:cs typeface="Times New Roman" pitchFamily="18" charset="0"/>
              </a:rPr>
              <a:t>Review</a:t>
            </a:r>
          </a:p>
          <a:p>
            <a:pPr algn="ctr"/>
            <a:endParaRPr lang="en-US" sz="2400" b="1" i="1" dirty="0" smtClean="0">
              <a:solidFill>
                <a:srgbClr val="0070C0"/>
              </a:solidFill>
              <a:latin typeface="Times New Roman" pitchFamily="18" charset="0"/>
              <a:cs typeface="Times New Roman" pitchFamily="18" charset="0"/>
            </a:endParaRPr>
          </a:p>
          <a:p>
            <a:pPr algn="ctr"/>
            <a:r>
              <a:rPr lang="en-US" sz="2000" b="1" i="1" dirty="0" smtClean="0">
                <a:latin typeface="Times New Roman" pitchFamily="18" charset="0"/>
                <a:cs typeface="Times New Roman" pitchFamily="18" charset="0"/>
              </a:rPr>
              <a:t>(</a:t>
            </a:r>
            <a:r>
              <a:rPr lang="en-US" sz="2000" b="1" i="1" dirty="0" err="1" smtClean="0">
                <a:latin typeface="Times New Roman" pitchFamily="18" charset="0"/>
                <a:cs typeface="Times New Roman" pitchFamily="18" charset="0"/>
              </a:rPr>
              <a:t>Wenting</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Xiong</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Huy</a:t>
            </a:r>
            <a:r>
              <a:rPr lang="en-US" sz="2000" b="1" i="1" dirty="0" smtClean="0">
                <a:latin typeface="Times New Roman" pitchFamily="18" charset="0"/>
                <a:cs typeface="Times New Roman" pitchFamily="18" charset="0"/>
              </a:rPr>
              <a:t> Nguyen)</a:t>
            </a:r>
            <a:endParaRPr lang="en-US" sz="2000" b="1" i="1" dirty="0">
              <a:latin typeface="Times New Roman" pitchFamily="18" charset="0"/>
              <a:cs typeface="Times New Roman" pitchFamily="18" charset="0"/>
            </a:endParaRPr>
          </a:p>
        </p:txBody>
      </p:sp>
    </p:spTree>
    <p:extLst>
      <p:ext uri="{BB962C8B-B14F-4D97-AF65-F5344CB8AC3E}">
        <p14:creationId xmlns="" xmlns:p14="http://schemas.microsoft.com/office/powerpoint/2010/main" val="699111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(ongoing)</a:t>
            </a:r>
            <a:endParaRPr lang="en-US" dirty="0"/>
          </a:p>
        </p:txBody>
      </p:sp>
      <p:sp>
        <p:nvSpPr>
          <p:cNvPr id="3" name="Content Placeholder 2"/>
          <p:cNvSpPr>
            <a:spLocks noGrp="1"/>
          </p:cNvSpPr>
          <p:nvPr>
            <p:ph idx="1"/>
          </p:nvPr>
        </p:nvSpPr>
        <p:spPr/>
        <p:txBody>
          <a:bodyPr/>
          <a:lstStyle/>
          <a:p>
            <a:r>
              <a:rPr lang="en-US" dirty="0" smtClean="0"/>
              <a:t>Is the detection accurate?</a:t>
            </a:r>
          </a:p>
          <a:p>
            <a:pPr lvl="1"/>
            <a:r>
              <a:rPr lang="en-US" dirty="0" smtClean="0"/>
              <a:t>Yes (depending on how you score)</a:t>
            </a:r>
          </a:p>
          <a:p>
            <a:r>
              <a:rPr lang="en-US" dirty="0" smtClean="0"/>
              <a:t>Does review quality improve?</a:t>
            </a:r>
            <a:endParaRPr lang="en-US" dirty="0" smtClean="0"/>
          </a:p>
          <a:p>
            <a:pPr lvl="1"/>
            <a:r>
              <a:rPr lang="en-US" dirty="0" smtClean="0"/>
              <a:t> Localization does increase, but…</a:t>
            </a:r>
          </a:p>
        </p:txBody>
      </p:sp>
      <p:sp>
        <p:nvSpPr>
          <p:cNvPr id="4" name="Slide Number Placeholder 3"/>
          <p:cNvSpPr>
            <a:spLocks noGrp="1"/>
          </p:cNvSpPr>
          <p:nvPr>
            <p:ph type="sldNum" sz="quarter" idx="12"/>
          </p:nvPr>
        </p:nvSpPr>
        <p:spPr/>
        <p:txBody>
          <a:bodyPr/>
          <a:lstStyle/>
          <a:p>
            <a:fld id="{ABBCCE4D-56E5-5249-B9AC-C5D511F41D9E}"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normAutofit lnSpcReduction="10000"/>
          </a:bodyPr>
          <a:lstStyle/>
          <a:p>
            <a:r>
              <a:rPr lang="en-US" dirty="0" err="1" smtClean="0">
                <a:ea typeface="ＭＳ Ｐゴシック" charset="-128"/>
              </a:rPr>
              <a:t>SWoRD</a:t>
            </a:r>
            <a:r>
              <a:rPr lang="en-US" dirty="0">
                <a:solidFill>
                  <a:schemeClr val="accent1"/>
                </a:solidFill>
                <a:ea typeface="ＭＳ Ｐゴシック" charset="-128"/>
              </a:rPr>
              <a:t> </a:t>
            </a:r>
            <a:r>
              <a:rPr lang="en-US" dirty="0" smtClean="0">
                <a:ea typeface="ＭＳ Ｐゴシック" charset="-128"/>
              </a:rPr>
              <a:t>(Computer-Supported Peer Review)</a:t>
            </a:r>
          </a:p>
          <a:p>
            <a:r>
              <a:rPr lang="en-US" dirty="0" smtClean="0">
                <a:ea typeface="ＭＳ Ｐゴシック" charset="-128"/>
              </a:rPr>
              <a:t>Intelligent Scaffolding for Peer Reviews of Writing</a:t>
            </a:r>
          </a:p>
          <a:p>
            <a:pPr lvl="1"/>
            <a:r>
              <a:rPr lang="en-US" dirty="0" smtClean="0">
                <a:ea typeface="ＭＳ Ｐゴシック" charset="-128"/>
              </a:rPr>
              <a:t>Improving Review Quality</a:t>
            </a:r>
          </a:p>
          <a:p>
            <a:pPr lvl="1"/>
            <a:r>
              <a:rPr lang="en-US" b="1" dirty="0">
                <a:solidFill>
                  <a:srgbClr val="5D96C5"/>
                </a:solidFill>
                <a:ea typeface="ＭＳ Ｐゴシック" charset="-128"/>
              </a:rPr>
              <a:t>Improving Argumentation with AI-Supported Diagramming</a:t>
            </a:r>
          </a:p>
          <a:p>
            <a:pPr lvl="1"/>
            <a:r>
              <a:rPr lang="en-US" dirty="0" smtClean="0">
                <a:ea typeface="ＭＳ Ｐゴシック" charset="-128"/>
              </a:rPr>
              <a:t>Identifying Helpful Reviews</a:t>
            </a:r>
          </a:p>
          <a:p>
            <a:r>
              <a:rPr lang="en-US" dirty="0" smtClean="0">
                <a:ea typeface="ＭＳ Ｐゴシック" charset="-128"/>
              </a:rPr>
              <a:t>Keeping </a:t>
            </a:r>
            <a:r>
              <a:rPr lang="en-US" dirty="0">
                <a:ea typeface="ＭＳ Ｐゴシック" charset="-128"/>
              </a:rPr>
              <a:t>Instructors Well-informed </a:t>
            </a:r>
            <a:endParaRPr lang="en-US" dirty="0" smtClean="0">
              <a:ea typeface="ＭＳ Ｐゴシック" charset="-128"/>
            </a:endParaRPr>
          </a:p>
          <a:p>
            <a:r>
              <a:rPr lang="en-US" dirty="0" smtClean="0">
                <a:ea typeface="ＭＳ Ｐゴシック" charset="-128"/>
              </a:rPr>
              <a:t>Summary and Current Directions</a:t>
            </a:r>
          </a:p>
        </p:txBody>
      </p:sp>
    </p:spTree>
    <p:extLst>
      <p:ext uri="{BB962C8B-B14F-4D97-AF65-F5344CB8AC3E}">
        <p14:creationId xmlns="" xmlns:p14="http://schemas.microsoft.com/office/powerpoint/2010/main" val="2946868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8" name="Trapezoid 17"/>
          <p:cNvSpPr/>
          <p:nvPr/>
        </p:nvSpPr>
        <p:spPr>
          <a:xfrm>
            <a:off x="7339999" y="4205571"/>
            <a:ext cx="1633160" cy="897509"/>
          </a:xfrm>
          <a:prstGeom prst="trapezoid">
            <a:avLst/>
          </a:prstGeom>
          <a:solidFill>
            <a:schemeClr val="accent1">
              <a:alpha val="51000"/>
            </a:scheme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solidFill>
                  <a:schemeClr val="accent6">
                    <a:lumMod val="50000"/>
                  </a:schemeClr>
                </a:solidFill>
              </a:rPr>
              <a:t>AI: Guides reviewing</a:t>
            </a:r>
          </a:p>
        </p:txBody>
      </p:sp>
      <p:cxnSp>
        <p:nvCxnSpPr>
          <p:cNvPr id="34" name="Curved Connector 19"/>
          <p:cNvCxnSpPr>
            <a:stCxn id="18" idx="1"/>
            <a:endCxn id="9" idx="6"/>
          </p:cNvCxnSpPr>
          <p:nvPr/>
        </p:nvCxnSpPr>
        <p:spPr>
          <a:xfrm rot="10800000" flipV="1">
            <a:off x="6356964" y="4654325"/>
            <a:ext cx="1095224" cy="239213"/>
          </a:xfrm>
          <a:prstGeom prst="curvedConnector3">
            <a:avLst>
              <a:gd name="adj1" fmla="val 50000"/>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5" name="Title 14"/>
          <p:cNvSpPr>
            <a:spLocks noGrp="1"/>
          </p:cNvSpPr>
          <p:nvPr>
            <p:ph type="title"/>
          </p:nvPr>
        </p:nvSpPr>
        <p:spPr/>
        <p:txBody>
          <a:bodyPr/>
          <a:lstStyle/>
          <a:p>
            <a:pPr algn="r"/>
            <a:r>
              <a:rPr lang="en-US" dirty="0" err="1">
                <a:solidFill>
                  <a:srgbClr val="800000"/>
                </a:solidFill>
              </a:rPr>
              <a:t>ArgumentPeer</a:t>
            </a:r>
            <a:r>
              <a:rPr lang="en-US" dirty="0">
                <a:solidFill>
                  <a:srgbClr val="800000"/>
                </a:solidFill>
              </a:rPr>
              <a:t>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a:t>
            </a:r>
            <a:r>
              <a:rPr lang="en-US" dirty="0" err="1" smtClean="0">
                <a:solidFill>
                  <a:schemeClr val="tx1"/>
                </a:solidFill>
              </a:rPr>
              <a:t>Schunn</a:t>
            </a:r>
            <a:r>
              <a:rPr lang="en-US" dirty="0" smtClean="0">
                <a:solidFill>
                  <a:schemeClr val="tx1"/>
                </a:solidFill>
              </a:rPr>
              <a:t>  </a:t>
            </a:r>
            <a:endParaRPr lang="en-US" dirty="0">
              <a:solidFill>
                <a:schemeClr val="tx1"/>
              </a:solidFill>
            </a:endParaRPr>
          </a:p>
        </p:txBody>
      </p:sp>
    </p:spTree>
    <p:extLst>
      <p:ext uri="{BB962C8B-B14F-4D97-AF65-F5344CB8AC3E}">
        <p14:creationId xmlns="" xmlns:p14="http://schemas.microsoft.com/office/powerpoint/2010/main" val="876898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8" name="Trapezoid 17"/>
          <p:cNvSpPr/>
          <p:nvPr/>
        </p:nvSpPr>
        <p:spPr>
          <a:xfrm>
            <a:off x="7339999" y="4205571"/>
            <a:ext cx="1633160" cy="897509"/>
          </a:xfrm>
          <a:prstGeom prst="trapezoid">
            <a:avLst/>
          </a:prstGeom>
          <a:solidFill>
            <a:schemeClr val="accent1">
              <a:alpha val="51000"/>
            </a:schemeClr>
          </a:solidFill>
          <a:ln>
            <a:solidFill>
              <a:srgbClr val="5D96C5"/>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solidFill>
                  <a:schemeClr val="accent2">
                    <a:lumMod val="75000"/>
                  </a:schemeClr>
                </a:solidFill>
              </a:rPr>
              <a:t>AI: Guides reviewing</a:t>
            </a:r>
          </a:p>
        </p:txBody>
      </p:sp>
      <p:cxnSp>
        <p:nvCxnSpPr>
          <p:cNvPr id="34" name="Curved Connector 19"/>
          <p:cNvCxnSpPr>
            <a:stCxn id="18" idx="1"/>
            <a:endCxn id="9" idx="6"/>
          </p:cNvCxnSpPr>
          <p:nvPr/>
        </p:nvCxnSpPr>
        <p:spPr>
          <a:xfrm rot="10800000" flipV="1">
            <a:off x="6356964" y="4654325"/>
            <a:ext cx="1095224" cy="239213"/>
          </a:xfrm>
          <a:prstGeom prst="curvedConnector3">
            <a:avLst>
              <a:gd name="adj1" fmla="val 50000"/>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err="1">
                <a:solidFill>
                  <a:schemeClr val="accent6">
                    <a:lumMod val="50000"/>
                  </a:schemeClr>
                </a:solidFill>
              </a:rPr>
              <a:t>ArgumentPeer</a:t>
            </a:r>
            <a:r>
              <a:rPr lang="en-US" dirty="0">
                <a:solidFill>
                  <a:schemeClr val="accent6">
                    <a:lumMod val="50000"/>
                  </a:schemeClr>
                </a:solidFill>
              </a:rPr>
              <a:t>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a:t>
            </a:r>
            <a:r>
              <a:rPr lang="en-US" dirty="0" err="1" smtClean="0">
                <a:solidFill>
                  <a:schemeClr val="tx1"/>
                </a:solidFill>
              </a:rPr>
              <a:t>Schunn</a:t>
            </a:r>
            <a:r>
              <a:rPr lang="en-US" dirty="0" smtClean="0">
                <a:solidFill>
                  <a:schemeClr val="tx1"/>
                </a:solidFill>
              </a:rPr>
              <a:t>  </a:t>
            </a:r>
            <a:endParaRPr lang="en-US" dirty="0">
              <a:solidFill>
                <a:schemeClr val="tx1"/>
              </a:solidFill>
            </a:endParaRPr>
          </a:p>
        </p:txBody>
      </p:sp>
    </p:spTree>
    <p:extLst>
      <p:ext uri="{BB962C8B-B14F-4D97-AF65-F5344CB8AC3E}">
        <p14:creationId xmlns="" xmlns:p14="http://schemas.microsoft.com/office/powerpoint/2010/main" val="1327570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7" idx="2"/>
            <a:endCxn id="8" idx="6"/>
          </p:cNvCxnSpPr>
          <p:nvPr/>
        </p:nvCxnSpPr>
        <p:spPr>
          <a:xfrm flipH="1">
            <a:off x="4023192" y="3505200"/>
            <a:ext cx="2910648" cy="38100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7" name="Trapezoid 16"/>
          <p:cNvSpPr/>
          <p:nvPr/>
        </p:nvSpPr>
        <p:spPr>
          <a:xfrm>
            <a:off x="693775" y="2294931"/>
            <a:ext cx="1768894" cy="1044412"/>
          </a:xfrm>
          <a:prstGeom prst="trapezoid">
            <a:avLst/>
          </a:prstGeom>
          <a:solidFill>
            <a:schemeClr val="accent1">
              <a:lumMod val="20000"/>
              <a:lumOff val="80000"/>
              <a:alpha val="51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1400" dirty="0" smtClean="0">
                <a:solidFill>
                  <a:schemeClr val="tx1">
                    <a:lumMod val="95000"/>
                    <a:lumOff val="5000"/>
                  </a:schemeClr>
                </a:solidFill>
              </a:rPr>
              <a:t>AI: Guides preparing diagram &amp; using it in writing</a:t>
            </a:r>
          </a:p>
        </p:txBody>
      </p:sp>
      <p:sp>
        <p:nvSpPr>
          <p:cNvPr id="18" name="Trapezoid 17"/>
          <p:cNvSpPr/>
          <p:nvPr/>
        </p:nvSpPr>
        <p:spPr>
          <a:xfrm>
            <a:off x="7339999" y="4205571"/>
            <a:ext cx="1633160" cy="897509"/>
          </a:xfrm>
          <a:prstGeom prst="trapezoid">
            <a:avLst/>
          </a:prstGeom>
          <a:solidFill>
            <a:schemeClr val="accent1">
              <a:alpha val="51000"/>
            </a:schemeClr>
          </a:solidFill>
          <a:ln>
            <a:solidFill>
              <a:srgbClr val="5D96C5"/>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solidFill>
                  <a:schemeClr val="accent2">
                    <a:lumMod val="75000"/>
                  </a:schemeClr>
                </a:solidFill>
              </a:rPr>
              <a:t>AI: Guides reviewing</a:t>
            </a:r>
          </a:p>
        </p:txBody>
      </p:sp>
      <p:cxnSp>
        <p:nvCxnSpPr>
          <p:cNvPr id="20" name="Curved Connector 19"/>
          <p:cNvCxnSpPr/>
          <p:nvPr/>
        </p:nvCxnSpPr>
        <p:spPr>
          <a:xfrm>
            <a:off x="2622910" y="2817137"/>
            <a:ext cx="2558690" cy="916663"/>
          </a:xfrm>
          <a:prstGeom prst="curvedConnector3">
            <a:avLst>
              <a:gd name="adj1" fmla="val 50000"/>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Curved Connector 19"/>
          <p:cNvCxnSpPr>
            <a:stCxn id="17" idx="3"/>
            <a:endCxn id="5" idx="4"/>
          </p:cNvCxnSpPr>
          <p:nvPr/>
        </p:nvCxnSpPr>
        <p:spPr>
          <a:xfrm flipV="1">
            <a:off x="2332118" y="2446925"/>
            <a:ext cx="1289698" cy="370212"/>
          </a:xfrm>
          <a:prstGeom prst="curvedConnector2">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Curved Connector 19"/>
          <p:cNvCxnSpPr>
            <a:stCxn id="18" idx="1"/>
            <a:endCxn id="6" idx="4"/>
          </p:cNvCxnSpPr>
          <p:nvPr/>
        </p:nvCxnSpPr>
        <p:spPr>
          <a:xfrm rot="10800000">
            <a:off x="5741236" y="3156430"/>
            <a:ext cx="1710952" cy="1497896"/>
          </a:xfrm>
          <a:prstGeom prst="curvedConnector2">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Curved Connector 19"/>
          <p:cNvCxnSpPr>
            <a:stCxn id="18" idx="1"/>
            <a:endCxn id="9" idx="6"/>
          </p:cNvCxnSpPr>
          <p:nvPr/>
        </p:nvCxnSpPr>
        <p:spPr>
          <a:xfrm rot="10800000" flipV="1">
            <a:off x="6356964" y="4654325"/>
            <a:ext cx="1095224" cy="239213"/>
          </a:xfrm>
          <a:prstGeom prst="curvedConnector3">
            <a:avLst>
              <a:gd name="adj1" fmla="val 50000"/>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err="1">
                <a:solidFill>
                  <a:schemeClr val="accent6">
                    <a:lumMod val="50000"/>
                  </a:schemeClr>
                </a:solidFill>
              </a:rPr>
              <a:t>ArgumentPeer</a:t>
            </a:r>
            <a:r>
              <a:rPr lang="en-US" dirty="0">
                <a:solidFill>
                  <a:schemeClr val="accent6">
                    <a:lumMod val="50000"/>
                  </a:schemeClr>
                </a:solidFill>
              </a:rPr>
              <a:t>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a:t>
            </a:r>
            <a:r>
              <a:rPr lang="en-US" dirty="0" err="1" smtClean="0">
                <a:solidFill>
                  <a:schemeClr val="tx1"/>
                </a:solidFill>
              </a:rPr>
              <a:t>Schunn</a:t>
            </a:r>
            <a:r>
              <a:rPr lang="en-US" dirty="0" smtClean="0">
                <a:solidFill>
                  <a:schemeClr val="tx1"/>
                </a:solidFill>
              </a:rPr>
              <a:t>  </a:t>
            </a:r>
            <a:endParaRPr lang="en-US" dirty="0">
              <a:solidFill>
                <a:schemeClr val="tx1"/>
              </a:solidFill>
            </a:endParaRPr>
          </a:p>
        </p:txBody>
      </p:sp>
    </p:spTree>
    <p:extLst>
      <p:ext uri="{BB962C8B-B14F-4D97-AF65-F5344CB8AC3E}">
        <p14:creationId xmlns="" xmlns:p14="http://schemas.microsoft.com/office/powerpoint/2010/main" val="2540976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Example </a:t>
            </a:r>
            <a:r>
              <a:rPr lang="en-US" sz="3600" dirty="0"/>
              <a:t>A</a:t>
            </a:r>
            <a:r>
              <a:rPr lang="en-US" sz="3600" dirty="0" smtClean="0"/>
              <a:t>rgument </a:t>
            </a:r>
            <a:r>
              <a:rPr lang="en-US" sz="3600" dirty="0"/>
              <a:t>D</a:t>
            </a:r>
            <a:r>
              <a:rPr lang="en-US" sz="3600" dirty="0" smtClean="0"/>
              <a:t>iagram and Review</a:t>
            </a:r>
            <a:br>
              <a:rPr lang="en-US" sz="3600" dirty="0" smtClean="0"/>
            </a:br>
            <a:endParaRPr lang="en-US" sz="3200" dirty="0"/>
          </a:p>
        </p:txBody>
      </p:sp>
      <p:pic>
        <p:nvPicPr>
          <p:cNvPr id="4" name="Content Placeholder 3"/>
          <p:cNvPicPr>
            <a:picLocks noGrp="1" noChangeAspect="1"/>
          </p:cNvPicPr>
          <p:nvPr>
            <p:ph idx="1"/>
          </p:nvPr>
        </p:nvPicPr>
        <p:blipFill rotWithShape="1">
          <a:blip r:embed="rId2">
            <a:extLst>
              <a:ext uri="{28A0092B-C50C-407E-A947-70E740481C1C}">
                <a14:useLocalDpi xmlns="" xmlns:a14="http://schemas.microsoft.com/office/drawing/2010/main" val="0"/>
              </a:ext>
            </a:extLst>
          </a:blip>
          <a:srcRect l="1010" t="10266" r="1010"/>
          <a:stretch/>
        </p:blipFill>
        <p:spPr>
          <a:xfrm>
            <a:off x="540327" y="1395178"/>
            <a:ext cx="8063347" cy="3405422"/>
          </a:xfrm>
        </p:spPr>
      </p:pic>
      <p:graphicFrame>
        <p:nvGraphicFramePr>
          <p:cNvPr id="6" name="Table 5"/>
          <p:cNvGraphicFramePr>
            <a:graphicFrameLocks noGrp="1"/>
          </p:cNvGraphicFramePr>
          <p:nvPr>
            <p:extLst>
              <p:ext uri="{D42A27DB-BD31-4B8C-83A1-F6EECF244321}">
                <p14:modId xmlns="" xmlns:p14="http://schemas.microsoft.com/office/powerpoint/2010/main" val="4070910062"/>
              </p:ext>
            </p:extLst>
          </p:nvPr>
        </p:nvGraphicFramePr>
        <p:xfrm>
          <a:off x="304800" y="5029200"/>
          <a:ext cx="8382000" cy="126336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8382000"/>
              </a:tblGrid>
              <a:tr h="0">
                <a:tc>
                  <a:txBody>
                    <a:bodyPr/>
                    <a:lstStyle/>
                    <a:p>
                      <a:pPr algn="l" fontAlgn="b"/>
                      <a:r>
                        <a:rPr lang="en-US" sz="1600" u="none" strike="noStrike" dirty="0">
                          <a:effectLst/>
                        </a:rPr>
                        <a:t>The citations presented are solid evidence </a:t>
                      </a:r>
                      <a:r>
                        <a:rPr lang="en-US" sz="1600" b="0" u="none" strike="noStrike" dirty="0">
                          <a:solidFill>
                            <a:schemeClr val="tx1"/>
                          </a:solidFill>
                          <a:effectLst/>
                        </a:rPr>
                        <a:t>but are not presented in the best way possible. </a:t>
                      </a:r>
                      <a:r>
                        <a:rPr lang="en-US" sz="1600" b="0" u="none" strike="noStrike" dirty="0" smtClean="0">
                          <a:solidFill>
                            <a:schemeClr val="tx1"/>
                          </a:solidFill>
                          <a:effectLst/>
                        </a:rPr>
                        <a:t> The </a:t>
                      </a:r>
                      <a:r>
                        <a:rPr lang="en-US" sz="1600" b="0" u="none" strike="noStrike" dirty="0">
                          <a:solidFill>
                            <a:schemeClr val="tx1"/>
                          </a:solidFill>
                          <a:effectLst/>
                        </a:rPr>
                        <a:t>justification is understandable but not </a:t>
                      </a:r>
                      <a:r>
                        <a:rPr lang="en-US" sz="1600" b="0" u="none" strike="noStrike" dirty="0" smtClean="0">
                          <a:solidFill>
                            <a:schemeClr val="tx1"/>
                          </a:solidFill>
                          <a:effectLst/>
                        </a:rPr>
                        <a:t>convincing.</a:t>
                      </a:r>
                      <a:endParaRPr lang="en-US" sz="1600" b="0" i="0" u="none" strike="noStrike" dirty="0">
                        <a:solidFill>
                          <a:schemeClr val="tx1"/>
                        </a:solidFill>
                        <a:effectLst/>
                        <a:latin typeface="Calibri"/>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fontAlgn="b"/>
                      <a:r>
                        <a:rPr lang="en-US" sz="1600" b="0" i="0" u="none" strike="noStrike" dirty="0" smtClean="0">
                          <a:solidFill>
                            <a:schemeClr val="tx1"/>
                          </a:solidFill>
                          <a:effectLst/>
                          <a:latin typeface="+mn-lt"/>
                        </a:rPr>
                        <a:t>Also </a:t>
                      </a:r>
                      <a:r>
                        <a:rPr lang="en-US" sz="1600" b="1" i="0" u="none" strike="noStrike" dirty="0" smtClean="0">
                          <a:solidFill>
                            <a:schemeClr val="tx1"/>
                          </a:solidFill>
                          <a:effectLst/>
                          <a:latin typeface="+mn-lt"/>
                        </a:rPr>
                        <a:t>the con-argument for the time of day hypothesis</a:t>
                      </a:r>
                      <a:r>
                        <a:rPr lang="en-US" sz="1600" b="0" i="0" u="none" strike="noStrike" dirty="0" smtClean="0">
                          <a:solidFill>
                            <a:schemeClr val="tx1"/>
                          </a:solidFill>
                          <a:effectLst/>
                          <a:latin typeface="+mn-lt"/>
                        </a:rPr>
                        <a:t> is not sufficient. </a:t>
                      </a:r>
                      <a:r>
                        <a:rPr lang="en-US" sz="1600" b="1" i="0" u="none" strike="noStrike" dirty="0" smtClean="0">
                          <a:solidFill>
                            <a:schemeClr val="tx1"/>
                          </a:solidFill>
                          <a:effectLst/>
                          <a:latin typeface="+mn-lt"/>
                        </a:rPr>
                        <a:t>Citation 15</a:t>
                      </a:r>
                      <a:r>
                        <a:rPr lang="en-US" sz="1600" b="0" i="0" u="none" strike="noStrike" dirty="0" smtClean="0">
                          <a:solidFill>
                            <a:schemeClr val="tx1"/>
                          </a:solidFill>
                          <a:effectLst/>
                          <a:latin typeface="+mn-lt"/>
                        </a:rPr>
                        <a:t> does not oppose the claim.</a:t>
                      </a:r>
                      <a:endParaRPr lang="en-US" sz="1600" b="0" i="0" u="none" strike="noStrike" dirty="0">
                        <a:solidFill>
                          <a:srgbClr val="000000"/>
                        </a:solidFill>
                        <a:effectLst/>
                        <a:latin typeface="Calibri"/>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Slide Number Placeholder 6"/>
          <p:cNvSpPr>
            <a:spLocks noGrp="1"/>
          </p:cNvSpPr>
          <p:nvPr>
            <p:ph type="sldNum" sz="quarter" idx="12"/>
          </p:nvPr>
        </p:nvSpPr>
        <p:spPr/>
        <p:txBody>
          <a:bodyPr/>
          <a:lstStyle/>
          <a:p>
            <a:fld id="{B0862E9F-8B4C-4103-85CA-991CEBD71BFB}" type="slidenum">
              <a:rPr lang="en-US" smtClean="0"/>
              <a:pPr/>
              <a:t>25</a:t>
            </a:fld>
            <a:endParaRPr lang="en-US"/>
          </a:p>
        </p:txBody>
      </p:sp>
      <p:sp>
        <p:nvSpPr>
          <p:cNvPr id="9" name="Rounded Rectangular Callout 8"/>
          <p:cNvSpPr/>
          <p:nvPr/>
        </p:nvSpPr>
        <p:spPr>
          <a:xfrm>
            <a:off x="5334000" y="4724400"/>
            <a:ext cx="1219200" cy="762000"/>
          </a:xfrm>
          <a:prstGeom prst="wedgeRoundRectCallout">
            <a:avLst>
              <a:gd name="adj1" fmla="val -21889"/>
              <a:gd name="adj2" fmla="val 810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Localized</a:t>
            </a:r>
            <a:endParaRPr lang="en-US" dirty="0"/>
          </a:p>
        </p:txBody>
      </p:sp>
      <p:sp>
        <p:nvSpPr>
          <p:cNvPr id="10" name="Rounded Rectangular Callout 9"/>
          <p:cNvSpPr/>
          <p:nvPr/>
        </p:nvSpPr>
        <p:spPr>
          <a:xfrm>
            <a:off x="2667000" y="4114800"/>
            <a:ext cx="1219200" cy="762000"/>
          </a:xfrm>
          <a:prstGeom prst="wedgeRoundRectCallout">
            <a:avLst>
              <a:gd name="adj1" fmla="val -21889"/>
              <a:gd name="adj2" fmla="val 81091"/>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Not</a:t>
            </a:r>
            <a:br>
              <a:rPr lang="en-US" dirty="0" smtClean="0"/>
            </a:br>
            <a:r>
              <a:rPr lang="en-US" dirty="0" smtClean="0"/>
              <a:t>localized</a:t>
            </a:r>
            <a:endParaRPr lang="en-US" dirty="0"/>
          </a:p>
        </p:txBody>
      </p:sp>
    </p:spTree>
    <p:extLst>
      <p:ext uri="{BB962C8B-B14F-4D97-AF65-F5344CB8AC3E}">
        <p14:creationId xmlns="" xmlns:p14="http://schemas.microsoft.com/office/powerpoint/2010/main" val="132986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274638"/>
            <a:ext cx="8945880" cy="1143000"/>
          </a:xfrm>
        </p:spPr>
        <p:txBody>
          <a:bodyPr>
            <a:normAutofit fontScale="90000"/>
          </a:bodyPr>
          <a:lstStyle/>
          <a:p>
            <a:r>
              <a:rPr lang="en-US" dirty="0" smtClean="0"/>
              <a:t>Detecting Localization in </a:t>
            </a:r>
            <a:r>
              <a:rPr lang="en-US" dirty="0"/>
              <a:t>D</a:t>
            </a:r>
            <a:r>
              <a:rPr lang="en-US" dirty="0" smtClean="0"/>
              <a:t>iagram Reviews</a:t>
            </a:r>
            <a:br>
              <a:rPr lang="en-US" dirty="0" smtClean="0"/>
            </a:br>
            <a:r>
              <a:rPr lang="en-US" dirty="0" smtClean="0"/>
              <a:t>[Nguyen &amp; Litman, 2013]</a:t>
            </a:r>
            <a:endParaRPr lang="en-US" dirty="0"/>
          </a:p>
        </p:txBody>
      </p:sp>
      <p:sp>
        <p:nvSpPr>
          <p:cNvPr id="3" name="Content Placeholder 2"/>
          <p:cNvSpPr>
            <a:spLocks noGrp="1"/>
          </p:cNvSpPr>
          <p:nvPr>
            <p:ph idx="1"/>
          </p:nvPr>
        </p:nvSpPr>
        <p:spPr>
          <a:xfrm>
            <a:off x="198120" y="1772729"/>
            <a:ext cx="8605614" cy="4162245"/>
          </a:xfrm>
        </p:spPr>
        <p:txBody>
          <a:bodyPr>
            <a:normAutofit/>
          </a:bodyPr>
          <a:lstStyle/>
          <a:p>
            <a:r>
              <a:rPr lang="en-US" dirty="0"/>
              <a:t>L</a:t>
            </a:r>
            <a:r>
              <a:rPr lang="en-US" dirty="0" smtClean="0"/>
              <a:t>ocalization again correlates with feedback </a:t>
            </a:r>
            <a:r>
              <a:rPr lang="en-US" dirty="0"/>
              <a:t>implementation </a:t>
            </a:r>
            <a:r>
              <a:rPr lang="en-US" dirty="0" smtClean="0"/>
              <a:t>[Lippmann et al., 2012]</a:t>
            </a:r>
          </a:p>
          <a:p>
            <a:r>
              <a:rPr lang="en-US" dirty="0" smtClean="0"/>
              <a:t>Pattern-based detection algorithm</a:t>
            </a:r>
            <a:r>
              <a:rPr lang="en-US" sz="2800" dirty="0" smtClean="0"/>
              <a:t> </a:t>
            </a:r>
          </a:p>
          <a:p>
            <a:pPr lvl="1"/>
            <a:r>
              <a:rPr lang="en-US" sz="2400" dirty="0" smtClean="0"/>
              <a:t>Numbered ontology type, e.g. </a:t>
            </a:r>
            <a:r>
              <a:rPr lang="en-US" sz="2400" i="1" dirty="0" smtClean="0"/>
              <a:t>citation 15</a:t>
            </a:r>
          </a:p>
          <a:p>
            <a:pPr lvl="1"/>
            <a:r>
              <a:rPr lang="en-US" sz="2400" dirty="0" smtClean="0"/>
              <a:t>Textual component content, e.g. </a:t>
            </a:r>
            <a:r>
              <a:rPr lang="en-US" sz="2400" i="1" dirty="0" smtClean="0"/>
              <a:t>time of day hypothesis</a:t>
            </a:r>
          </a:p>
          <a:p>
            <a:pPr lvl="1"/>
            <a:r>
              <a:rPr lang="en-US" sz="2400" dirty="0" smtClean="0"/>
              <a:t>Unique component, e.g. </a:t>
            </a:r>
            <a:r>
              <a:rPr lang="en-US" sz="2400" i="1" dirty="0" smtClean="0"/>
              <a:t>the con-argument</a:t>
            </a:r>
          </a:p>
          <a:p>
            <a:pPr lvl="1"/>
            <a:r>
              <a:rPr lang="en-US" sz="2400" dirty="0" smtClean="0"/>
              <a:t>Connected component, e.g. </a:t>
            </a:r>
            <a:r>
              <a:rPr lang="en-US" sz="2400" i="1" dirty="0" smtClean="0"/>
              <a:t>support of second hypothesis</a:t>
            </a:r>
          </a:p>
          <a:p>
            <a:pPr lvl="1"/>
            <a:r>
              <a:rPr lang="en-US" sz="2400" dirty="0" smtClean="0"/>
              <a:t>Numerical regular expression, e.g. </a:t>
            </a:r>
            <a:r>
              <a:rPr lang="en-US" sz="2400" i="1" dirty="0" smtClean="0"/>
              <a:t>H1</a:t>
            </a:r>
            <a:r>
              <a:rPr lang="en-US" sz="2400" dirty="0" smtClean="0"/>
              <a:t>, </a:t>
            </a:r>
            <a:r>
              <a:rPr lang="en-US" sz="2400" i="1" dirty="0" smtClean="0"/>
              <a:t>#10</a:t>
            </a:r>
            <a:endParaRPr lang="en-US" dirty="0" smtClean="0"/>
          </a:p>
        </p:txBody>
      </p:sp>
      <p:sp>
        <p:nvSpPr>
          <p:cNvPr id="4" name="Slide Number Placeholder 3"/>
          <p:cNvSpPr>
            <a:spLocks noGrp="1"/>
          </p:cNvSpPr>
          <p:nvPr>
            <p:ph type="sldNum" sz="quarter" idx="12"/>
          </p:nvPr>
        </p:nvSpPr>
        <p:spPr/>
        <p:txBody>
          <a:bodyPr/>
          <a:lstStyle/>
          <a:p>
            <a:fld id="{B0862E9F-8B4C-4103-85CA-991CEBD71BFB}" type="slidenum">
              <a:rPr lang="en-US" smtClean="0"/>
              <a:pPr/>
              <a:t>26</a:t>
            </a:fld>
            <a:endParaRPr lang="en-US"/>
          </a:p>
        </p:txBody>
      </p:sp>
    </p:spTree>
    <p:extLst>
      <p:ext uri="{BB962C8B-B14F-4D97-AF65-F5344CB8AC3E}">
        <p14:creationId xmlns="" xmlns:p14="http://schemas.microsoft.com/office/powerpoint/2010/main" val="1597065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274638"/>
            <a:ext cx="8945880" cy="1143000"/>
          </a:xfrm>
        </p:spPr>
        <p:txBody>
          <a:bodyPr>
            <a:normAutofit fontScale="90000"/>
          </a:bodyPr>
          <a:lstStyle/>
          <a:p>
            <a:r>
              <a:rPr lang="en-US" dirty="0">
                <a:ea typeface="ＭＳ Ｐゴシック" charset="-128"/>
              </a:rPr>
              <a:t>Quantitative Model Evaluation</a:t>
            </a:r>
            <a:br>
              <a:rPr lang="en-US" dirty="0">
                <a:ea typeface="ＭＳ Ｐゴシック" charset="-128"/>
              </a:rPr>
            </a:br>
            <a:r>
              <a:rPr lang="en-US" dirty="0">
                <a:ea typeface="ＭＳ Ｐゴシック" charset="-128"/>
              </a:rPr>
              <a:t>(10 fold cross-validation</a:t>
            </a:r>
            <a:r>
              <a:rPr lang="en-US" dirty="0" smtClean="0">
                <a:ea typeface="ＭＳ Ｐゴシック" charset="-128"/>
              </a:rPr>
              <a:t>)</a:t>
            </a:r>
            <a:endParaRPr lang="en-US" dirty="0"/>
          </a:p>
        </p:txBody>
      </p:sp>
      <p:sp>
        <p:nvSpPr>
          <p:cNvPr id="3" name="Content Placeholder 2"/>
          <p:cNvSpPr>
            <a:spLocks noGrp="1"/>
          </p:cNvSpPr>
          <p:nvPr>
            <p:ph idx="1"/>
          </p:nvPr>
        </p:nvSpPr>
        <p:spPr>
          <a:xfrm>
            <a:off x="316195" y="1600200"/>
            <a:ext cx="8605614" cy="4525963"/>
          </a:xfrm>
        </p:spPr>
        <p:txBody>
          <a:bodyPr>
            <a:normAutofit/>
          </a:bodyPr>
          <a:lstStyle/>
          <a:p>
            <a:r>
              <a:rPr lang="en-US" dirty="0" smtClean="0"/>
              <a:t>Pattern algorithm outperforms prior paper review model </a:t>
            </a:r>
          </a:p>
          <a:p>
            <a:pPr lvl="1"/>
            <a:r>
              <a:rPr lang="en-US" dirty="0" smtClean="0"/>
              <a:t>Diagram review corpus from Research Methods </a:t>
            </a:r>
            <a:r>
              <a:rPr lang="en-US" dirty="0"/>
              <a:t>Lab, Fall 2011 (n=590) </a:t>
            </a:r>
            <a:endParaRPr lang="en-US" dirty="0" smtClean="0"/>
          </a:p>
        </p:txBody>
      </p:sp>
      <p:sp>
        <p:nvSpPr>
          <p:cNvPr id="4" name="Slide Number Placeholder 3"/>
          <p:cNvSpPr>
            <a:spLocks noGrp="1"/>
          </p:cNvSpPr>
          <p:nvPr>
            <p:ph type="sldNum" sz="quarter" idx="12"/>
          </p:nvPr>
        </p:nvSpPr>
        <p:spPr/>
        <p:txBody>
          <a:bodyPr/>
          <a:lstStyle/>
          <a:p>
            <a:fld id="{B0862E9F-8B4C-4103-85CA-991CEBD71BFB}" type="slidenum">
              <a:rPr lang="en-US" smtClean="0"/>
              <a:pPr/>
              <a:t>27</a:t>
            </a:fld>
            <a:endParaRPr lang="en-US"/>
          </a:p>
        </p:txBody>
      </p:sp>
      <p:graphicFrame>
        <p:nvGraphicFramePr>
          <p:cNvPr id="5" name="Table 4"/>
          <p:cNvGraphicFramePr>
            <a:graphicFrameLocks noGrp="1"/>
          </p:cNvGraphicFramePr>
          <p:nvPr>
            <p:extLst>
              <p:ext uri="{D42A27DB-BD31-4B8C-83A1-F6EECF244321}">
                <p14:modId xmlns="" xmlns:p14="http://schemas.microsoft.com/office/powerpoint/2010/main" val="3860456185"/>
              </p:ext>
            </p:extLst>
          </p:nvPr>
        </p:nvGraphicFramePr>
        <p:xfrm>
          <a:off x="376580" y="4865299"/>
          <a:ext cx="7947911" cy="1682896"/>
        </p:xfrm>
        <a:graphic>
          <a:graphicData uri="http://schemas.openxmlformats.org/drawingml/2006/table">
            <a:tbl>
              <a:tblPr firstRow="1" firstCol="1" bandRow="1"/>
              <a:tblGrid>
                <a:gridCol w="2235356"/>
                <a:gridCol w="1477926"/>
                <a:gridCol w="1371600"/>
                <a:gridCol w="1737360"/>
                <a:gridCol w="1125669"/>
              </a:tblGrid>
              <a:tr h="463696">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dirty="0" smtClean="0">
                          <a:effectLst/>
                          <a:latin typeface="Times New Roman"/>
                          <a:ea typeface="Times New Roman"/>
                          <a:cs typeface="Times New Roman"/>
                        </a:rPr>
                        <a:t>Metric</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dirty="0" smtClean="0">
                          <a:effectLst/>
                          <a:latin typeface="Times New Roman"/>
                          <a:ea typeface="Times New Roman"/>
                          <a:cs typeface="Times New Roman"/>
                        </a:rPr>
                        <a:t>Majority Class</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dirty="0" smtClean="0">
                          <a:effectLst/>
                          <a:latin typeface="Times New Roman"/>
                          <a:ea typeface="Times New Roman"/>
                          <a:cs typeface="Times New Roman"/>
                        </a:rPr>
                        <a:t>Paper Model</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Diagram Model</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dirty="0" smtClean="0">
                          <a:effectLst/>
                          <a:latin typeface="Times New Roman"/>
                          <a:ea typeface="Times New Roman"/>
                          <a:cs typeface="Times New Roman"/>
                        </a:rPr>
                        <a:t>Combined</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21">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just" hangingPunct="0">
                        <a:lnSpc>
                          <a:spcPts val="1200"/>
                        </a:lnSpc>
                        <a:spcBef>
                          <a:spcPts val="0"/>
                        </a:spcBef>
                        <a:spcAft>
                          <a:spcPts val="0"/>
                        </a:spcAft>
                      </a:pPr>
                      <a:r>
                        <a:rPr lang="en-US" sz="1600" dirty="0" smtClean="0">
                          <a:effectLst/>
                          <a:latin typeface="Times New Roman"/>
                          <a:ea typeface="Times New Roman"/>
                          <a:cs typeface="Times New Roman"/>
                        </a:rPr>
                        <a:t>Accuracy </a:t>
                      </a:r>
                      <a:r>
                        <a:rPr lang="en-US" sz="1600" dirty="0">
                          <a:effectLst/>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74.07</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73.98</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80.34</a:t>
                      </a:r>
                      <a:r>
                        <a:rPr lang="en-US" sz="1600" b="1" baseline="30000" dirty="0" smtClean="0">
                          <a:solidFill>
                            <a:srgbClr val="FF0000"/>
                          </a:solidFill>
                          <a:effectLst/>
                          <a:latin typeface="Times New Roman"/>
                          <a:ea typeface="Times New Roman"/>
                          <a:cs typeface="Times New Roman"/>
                        </a:rPr>
                        <a:t> </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83.78</a:t>
                      </a:r>
                      <a:r>
                        <a:rPr lang="en-US" sz="1600" baseline="30000" dirty="0" smtClean="0">
                          <a:effectLst/>
                          <a:latin typeface="Times New Roman"/>
                          <a:ea typeface="Times New Roman"/>
                          <a:cs typeface="Times New Roman"/>
                        </a:rPr>
                        <a:t> </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21">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just" hangingPunct="0">
                        <a:lnSpc>
                          <a:spcPts val="1200"/>
                        </a:lnSpc>
                        <a:spcBef>
                          <a:spcPts val="0"/>
                        </a:spcBef>
                        <a:spcAft>
                          <a:spcPts val="0"/>
                        </a:spcAft>
                      </a:pPr>
                      <a:r>
                        <a:rPr lang="en-US" sz="1600" dirty="0" smtClean="0">
                          <a:effectLst/>
                          <a:latin typeface="Times New Roman"/>
                          <a:ea typeface="Times New Roman"/>
                          <a:cs typeface="Times New Roman"/>
                        </a:rPr>
                        <a:t>Kappa</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0.00</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&lt; </a:t>
                      </a:r>
                      <a:r>
                        <a:rPr lang="en-US" sz="1600" dirty="0">
                          <a:effectLst/>
                          <a:latin typeface="Times New Roman"/>
                          <a:ea typeface="Times New Roman"/>
                          <a:cs typeface="Times New Roman"/>
                        </a:rPr>
                        <a:t>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0.54</a:t>
                      </a:r>
                      <a:r>
                        <a:rPr lang="en-US" sz="1600" b="1" baseline="30000" dirty="0" smtClean="0">
                          <a:solidFill>
                            <a:srgbClr val="FF0000"/>
                          </a:solidFill>
                          <a:effectLst/>
                          <a:latin typeface="Times New Roman"/>
                          <a:ea typeface="Times New Roman"/>
                          <a:cs typeface="Times New Roman"/>
                        </a:rPr>
                        <a:t> </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0.56</a:t>
                      </a:r>
                      <a:r>
                        <a:rPr lang="en-US" sz="1600" baseline="30000" dirty="0" smtClean="0">
                          <a:effectLst/>
                          <a:latin typeface="Times New Roman"/>
                          <a:ea typeface="Times New Roman"/>
                          <a:cs typeface="Times New Roman"/>
                        </a:rPr>
                        <a:t> </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21">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just" hangingPunct="0">
                        <a:lnSpc>
                          <a:spcPts val="1200"/>
                        </a:lnSpc>
                        <a:spcBef>
                          <a:spcPts val="0"/>
                        </a:spcBef>
                        <a:spcAft>
                          <a:spcPts val="0"/>
                        </a:spcAft>
                      </a:pPr>
                      <a:r>
                        <a:rPr lang="en-US" sz="1600" dirty="0" smtClean="0">
                          <a:effectLst/>
                          <a:latin typeface="Times New Roman"/>
                          <a:ea typeface="Times New Roman"/>
                          <a:cs typeface="Times New Roman"/>
                        </a:rPr>
                        <a:t>Weighted </a:t>
                      </a:r>
                      <a:r>
                        <a:rPr lang="en-US" sz="1600" dirty="0">
                          <a:effectLst/>
                          <a:latin typeface="Times New Roman"/>
                          <a:ea typeface="Times New Roman"/>
                          <a:cs typeface="Times New Roman"/>
                        </a:rPr>
                        <a:t>Precision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0.55</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0.55</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0.83</a:t>
                      </a:r>
                      <a:r>
                        <a:rPr lang="en-US" sz="1600" b="1" baseline="30000" dirty="0" smtClean="0">
                          <a:solidFill>
                            <a:srgbClr val="FF0000"/>
                          </a:solidFill>
                          <a:effectLst/>
                          <a:latin typeface="Times New Roman"/>
                          <a:ea typeface="Times New Roman"/>
                          <a:cs typeface="Times New Roman"/>
                        </a:rPr>
                        <a:t> </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0.84</a:t>
                      </a:r>
                      <a:r>
                        <a:rPr lang="en-US" sz="1600" baseline="30000" dirty="0" smtClean="0">
                          <a:effectLst/>
                          <a:latin typeface="Times New Roman"/>
                          <a:ea typeface="Times New Roman"/>
                          <a:cs typeface="Times New Roman"/>
                        </a:rPr>
                        <a:t> </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21">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just" hangingPunct="0">
                        <a:lnSpc>
                          <a:spcPts val="1200"/>
                        </a:lnSpc>
                        <a:spcBef>
                          <a:spcPts val="0"/>
                        </a:spcBef>
                        <a:spcAft>
                          <a:spcPts val="0"/>
                        </a:spcAft>
                      </a:pPr>
                      <a:r>
                        <a:rPr lang="en-US" sz="1600" dirty="0" smtClean="0">
                          <a:effectLst/>
                          <a:latin typeface="Times New Roman"/>
                          <a:ea typeface="Times New Roman"/>
                          <a:cs typeface="Times New Roman"/>
                        </a:rPr>
                        <a:t>Weighted </a:t>
                      </a:r>
                      <a:r>
                        <a:rPr lang="en-US" sz="1600" dirty="0">
                          <a:effectLst/>
                          <a:latin typeface="Times New Roman"/>
                          <a:ea typeface="Times New Roman"/>
                          <a:cs typeface="Times New Roman"/>
                        </a:rPr>
                        <a:t>Recall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0.74</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0.74</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0.80</a:t>
                      </a:r>
                      <a:r>
                        <a:rPr lang="en-US" sz="1600" b="1" baseline="30000" dirty="0" smtClean="0">
                          <a:solidFill>
                            <a:srgbClr val="FF0000"/>
                          </a:solidFill>
                          <a:effectLst/>
                          <a:latin typeface="Times New Roman"/>
                          <a:ea typeface="Times New Roman"/>
                          <a:cs typeface="Times New Roman"/>
                        </a:rPr>
                        <a:t> </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0.84</a:t>
                      </a:r>
                      <a:r>
                        <a:rPr lang="en-US" sz="1600" baseline="30000" dirty="0" smtClean="0">
                          <a:effectLst/>
                          <a:latin typeface="Times New Roman"/>
                          <a:ea typeface="Times New Roman"/>
                          <a:cs typeface="Times New Roman"/>
                        </a:rPr>
                        <a:t> </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020196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274638"/>
            <a:ext cx="8945880" cy="1143000"/>
          </a:xfrm>
        </p:spPr>
        <p:txBody>
          <a:bodyPr>
            <a:normAutofit fontScale="90000"/>
          </a:bodyPr>
          <a:lstStyle/>
          <a:p>
            <a:r>
              <a:rPr lang="en-US" dirty="0">
                <a:ea typeface="ＭＳ Ｐゴシック" charset="-128"/>
              </a:rPr>
              <a:t>Quantitative Model Evaluation</a:t>
            </a:r>
            <a:br>
              <a:rPr lang="en-US" dirty="0">
                <a:ea typeface="ＭＳ Ｐゴシック" charset="-128"/>
              </a:rPr>
            </a:br>
            <a:r>
              <a:rPr lang="en-US" dirty="0">
                <a:ea typeface="ＭＳ Ｐゴシック" charset="-128"/>
              </a:rPr>
              <a:t>(10 fold cross-validation</a:t>
            </a:r>
            <a:r>
              <a:rPr lang="en-US" dirty="0" smtClean="0">
                <a:ea typeface="ＭＳ Ｐゴシック" charset="-128"/>
              </a:rPr>
              <a:t>)</a:t>
            </a:r>
            <a:endParaRPr lang="en-US" dirty="0"/>
          </a:p>
        </p:txBody>
      </p:sp>
      <p:sp>
        <p:nvSpPr>
          <p:cNvPr id="3" name="Content Placeholder 2"/>
          <p:cNvSpPr>
            <a:spLocks noGrp="1"/>
          </p:cNvSpPr>
          <p:nvPr>
            <p:ph idx="1"/>
          </p:nvPr>
        </p:nvSpPr>
        <p:spPr>
          <a:xfrm>
            <a:off x="316195" y="1600200"/>
            <a:ext cx="8605614" cy="4525963"/>
          </a:xfrm>
        </p:spPr>
        <p:txBody>
          <a:bodyPr>
            <a:normAutofit/>
          </a:bodyPr>
          <a:lstStyle/>
          <a:p>
            <a:r>
              <a:rPr lang="en-US" dirty="0" smtClean="0"/>
              <a:t>Pattern algorithm outperforms prior paper review model </a:t>
            </a:r>
          </a:p>
          <a:p>
            <a:pPr lvl="1"/>
            <a:r>
              <a:rPr lang="en-US" dirty="0" smtClean="0"/>
              <a:t>Diagram review corpus from Research Methods </a:t>
            </a:r>
            <a:r>
              <a:rPr lang="en-US" dirty="0"/>
              <a:t>Lab, Fall 2011 (n=590) </a:t>
            </a:r>
            <a:endParaRPr lang="en-US" dirty="0" smtClean="0"/>
          </a:p>
          <a:p>
            <a:r>
              <a:rPr lang="en-US" dirty="0" smtClean="0">
                <a:solidFill>
                  <a:srgbClr val="FF0000"/>
                </a:solidFill>
              </a:rPr>
              <a:t>Combining paper and diagram models further improves performance</a:t>
            </a:r>
          </a:p>
        </p:txBody>
      </p:sp>
      <p:sp>
        <p:nvSpPr>
          <p:cNvPr id="4" name="Slide Number Placeholder 3"/>
          <p:cNvSpPr>
            <a:spLocks noGrp="1"/>
          </p:cNvSpPr>
          <p:nvPr>
            <p:ph type="sldNum" sz="quarter" idx="12"/>
          </p:nvPr>
        </p:nvSpPr>
        <p:spPr/>
        <p:txBody>
          <a:bodyPr/>
          <a:lstStyle/>
          <a:p>
            <a:fld id="{B0862E9F-8B4C-4103-85CA-991CEBD71BFB}" type="slidenum">
              <a:rPr lang="en-US" smtClean="0"/>
              <a:pPr/>
              <a:t>28</a:t>
            </a:fld>
            <a:endParaRPr lang="en-US"/>
          </a:p>
        </p:txBody>
      </p:sp>
      <p:graphicFrame>
        <p:nvGraphicFramePr>
          <p:cNvPr id="5" name="Table 4"/>
          <p:cNvGraphicFramePr>
            <a:graphicFrameLocks noGrp="1"/>
          </p:cNvGraphicFramePr>
          <p:nvPr>
            <p:extLst>
              <p:ext uri="{D42A27DB-BD31-4B8C-83A1-F6EECF244321}">
                <p14:modId xmlns="" xmlns:p14="http://schemas.microsoft.com/office/powerpoint/2010/main" val="3725932089"/>
              </p:ext>
            </p:extLst>
          </p:nvPr>
        </p:nvGraphicFramePr>
        <p:xfrm>
          <a:off x="376580" y="4865299"/>
          <a:ext cx="7947911" cy="1682896"/>
        </p:xfrm>
        <a:graphic>
          <a:graphicData uri="http://schemas.openxmlformats.org/drawingml/2006/table">
            <a:tbl>
              <a:tblPr firstRow="1" firstCol="1" bandRow="1"/>
              <a:tblGrid>
                <a:gridCol w="2235356"/>
                <a:gridCol w="1477926"/>
                <a:gridCol w="1371600"/>
                <a:gridCol w="1737360"/>
                <a:gridCol w="1125669"/>
              </a:tblGrid>
              <a:tr h="463696">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dirty="0" smtClean="0">
                          <a:effectLst/>
                          <a:latin typeface="Times New Roman"/>
                          <a:ea typeface="Times New Roman"/>
                          <a:cs typeface="Times New Roman"/>
                        </a:rPr>
                        <a:t>Metric</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dirty="0" smtClean="0">
                          <a:effectLst/>
                          <a:latin typeface="Times New Roman"/>
                          <a:ea typeface="Times New Roman"/>
                          <a:cs typeface="Times New Roman"/>
                        </a:rPr>
                        <a:t>Majority Class</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dirty="0" smtClean="0">
                          <a:effectLst/>
                          <a:latin typeface="Times New Roman"/>
                          <a:ea typeface="Times New Roman"/>
                          <a:cs typeface="Times New Roman"/>
                        </a:rPr>
                        <a:t>Paper Model</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lnSpc>
                          <a:spcPts val="1200"/>
                        </a:lnSpc>
                        <a:spcBef>
                          <a:spcPts val="0"/>
                        </a:spcBef>
                        <a:spcAft>
                          <a:spcPts val="0"/>
                        </a:spcAft>
                      </a:pPr>
                      <a:endParaRPr lang="en-US" sz="1600" b="0" dirty="0" smtClean="0">
                        <a:solidFill>
                          <a:schemeClr val="tx1"/>
                        </a:solidFill>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b="0" dirty="0" smtClean="0">
                          <a:solidFill>
                            <a:schemeClr val="tx1"/>
                          </a:solidFill>
                          <a:effectLst/>
                          <a:latin typeface="Times New Roman"/>
                          <a:ea typeface="Times New Roman"/>
                          <a:cs typeface="Times New Roman"/>
                        </a:rPr>
                        <a:t>Diagram Model</a:t>
                      </a:r>
                      <a:endParaRPr lang="en-US" sz="1600" b="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Combined</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21">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just" hangingPunct="0">
                        <a:lnSpc>
                          <a:spcPts val="1200"/>
                        </a:lnSpc>
                        <a:spcBef>
                          <a:spcPts val="0"/>
                        </a:spcBef>
                        <a:spcAft>
                          <a:spcPts val="0"/>
                        </a:spcAft>
                      </a:pPr>
                      <a:r>
                        <a:rPr lang="en-US" sz="1600" dirty="0" smtClean="0">
                          <a:effectLst/>
                          <a:latin typeface="Times New Roman"/>
                          <a:ea typeface="Times New Roman"/>
                          <a:cs typeface="Times New Roman"/>
                        </a:rPr>
                        <a:t>Accuracy </a:t>
                      </a:r>
                      <a:r>
                        <a:rPr lang="en-US" sz="1600" dirty="0">
                          <a:effectLst/>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74.07</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73.98</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0" dirty="0" smtClean="0">
                        <a:solidFill>
                          <a:schemeClr val="tx1"/>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0" dirty="0" smtClean="0">
                          <a:solidFill>
                            <a:schemeClr val="tx1"/>
                          </a:solidFill>
                          <a:effectLst/>
                          <a:latin typeface="Times New Roman"/>
                          <a:ea typeface="Times New Roman"/>
                          <a:cs typeface="Times New Roman"/>
                        </a:rPr>
                        <a:t>80.34</a:t>
                      </a:r>
                      <a:r>
                        <a:rPr lang="en-US" sz="1600" b="0" baseline="30000" dirty="0" smtClean="0">
                          <a:solidFill>
                            <a:schemeClr val="tx1"/>
                          </a:solidFill>
                          <a:effectLst/>
                          <a:latin typeface="Times New Roman"/>
                          <a:ea typeface="Times New Roman"/>
                          <a:cs typeface="Times New Roman"/>
                        </a:rPr>
                        <a:t> </a:t>
                      </a:r>
                      <a:endParaRPr lang="en-US" sz="1600" b="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83.78</a:t>
                      </a:r>
                      <a:r>
                        <a:rPr lang="en-US" sz="1600" b="1" baseline="30000" dirty="0" smtClean="0">
                          <a:solidFill>
                            <a:srgbClr val="FF0000"/>
                          </a:solidFill>
                          <a:effectLst/>
                          <a:latin typeface="Times New Roman"/>
                          <a:ea typeface="Times New Roman"/>
                          <a:cs typeface="Times New Roman"/>
                        </a:rPr>
                        <a:t> </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21">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just" hangingPunct="0">
                        <a:lnSpc>
                          <a:spcPts val="1200"/>
                        </a:lnSpc>
                        <a:spcBef>
                          <a:spcPts val="0"/>
                        </a:spcBef>
                        <a:spcAft>
                          <a:spcPts val="0"/>
                        </a:spcAft>
                      </a:pPr>
                      <a:r>
                        <a:rPr lang="en-US" sz="1600" dirty="0" smtClean="0">
                          <a:effectLst/>
                          <a:latin typeface="Times New Roman"/>
                          <a:ea typeface="Times New Roman"/>
                          <a:cs typeface="Times New Roman"/>
                        </a:rPr>
                        <a:t>Kappa</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0.00</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&lt; </a:t>
                      </a:r>
                      <a:r>
                        <a:rPr lang="en-US" sz="1600" dirty="0">
                          <a:effectLst/>
                          <a:latin typeface="Times New Roman"/>
                          <a:ea typeface="Times New Roman"/>
                          <a:cs typeface="Times New Roman"/>
                        </a:rPr>
                        <a:t>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0" dirty="0" smtClean="0">
                        <a:solidFill>
                          <a:schemeClr val="tx1"/>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0" dirty="0" smtClean="0">
                          <a:solidFill>
                            <a:schemeClr val="tx1"/>
                          </a:solidFill>
                          <a:effectLst/>
                          <a:latin typeface="Times New Roman"/>
                          <a:ea typeface="Times New Roman"/>
                          <a:cs typeface="Times New Roman"/>
                        </a:rPr>
                        <a:t>0.54</a:t>
                      </a:r>
                      <a:r>
                        <a:rPr lang="en-US" sz="1600" b="0" baseline="30000" dirty="0" smtClean="0">
                          <a:solidFill>
                            <a:schemeClr val="tx1"/>
                          </a:solidFill>
                          <a:effectLst/>
                          <a:latin typeface="Times New Roman"/>
                          <a:ea typeface="Times New Roman"/>
                          <a:cs typeface="Times New Roman"/>
                        </a:rPr>
                        <a:t> </a:t>
                      </a:r>
                      <a:endParaRPr lang="en-US" sz="1600" b="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0.56</a:t>
                      </a:r>
                      <a:r>
                        <a:rPr lang="en-US" sz="1600" b="1" baseline="30000" dirty="0" smtClean="0">
                          <a:solidFill>
                            <a:srgbClr val="FF0000"/>
                          </a:solidFill>
                          <a:effectLst/>
                          <a:latin typeface="Times New Roman"/>
                          <a:ea typeface="Times New Roman"/>
                          <a:cs typeface="Times New Roman"/>
                        </a:rPr>
                        <a:t> </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21">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just" hangingPunct="0">
                        <a:lnSpc>
                          <a:spcPts val="1200"/>
                        </a:lnSpc>
                        <a:spcBef>
                          <a:spcPts val="0"/>
                        </a:spcBef>
                        <a:spcAft>
                          <a:spcPts val="0"/>
                        </a:spcAft>
                      </a:pPr>
                      <a:r>
                        <a:rPr lang="en-US" sz="1600" dirty="0" smtClean="0">
                          <a:effectLst/>
                          <a:latin typeface="Times New Roman"/>
                          <a:ea typeface="Times New Roman"/>
                          <a:cs typeface="Times New Roman"/>
                        </a:rPr>
                        <a:t>Weighted </a:t>
                      </a:r>
                      <a:r>
                        <a:rPr lang="en-US" sz="1600" dirty="0">
                          <a:effectLst/>
                          <a:latin typeface="Times New Roman"/>
                          <a:ea typeface="Times New Roman"/>
                          <a:cs typeface="Times New Roman"/>
                        </a:rPr>
                        <a:t>Precision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0.55</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0.55</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0" dirty="0" smtClean="0">
                        <a:solidFill>
                          <a:schemeClr val="tx1"/>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0" dirty="0" smtClean="0">
                          <a:solidFill>
                            <a:schemeClr val="tx1"/>
                          </a:solidFill>
                          <a:effectLst/>
                          <a:latin typeface="Times New Roman"/>
                          <a:ea typeface="Times New Roman"/>
                          <a:cs typeface="Times New Roman"/>
                        </a:rPr>
                        <a:t>0.83</a:t>
                      </a:r>
                      <a:r>
                        <a:rPr lang="en-US" sz="1600" b="0" baseline="30000" dirty="0" smtClean="0">
                          <a:solidFill>
                            <a:schemeClr val="tx1"/>
                          </a:solidFill>
                          <a:effectLst/>
                          <a:latin typeface="Times New Roman"/>
                          <a:ea typeface="Times New Roman"/>
                          <a:cs typeface="Times New Roman"/>
                        </a:rPr>
                        <a:t> </a:t>
                      </a:r>
                      <a:endParaRPr lang="en-US" sz="1600" b="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0.84</a:t>
                      </a:r>
                      <a:r>
                        <a:rPr lang="en-US" sz="1600" b="1" baseline="30000" dirty="0" smtClean="0">
                          <a:solidFill>
                            <a:srgbClr val="FF0000"/>
                          </a:solidFill>
                          <a:effectLst/>
                          <a:latin typeface="Times New Roman"/>
                          <a:ea typeface="Times New Roman"/>
                          <a:cs typeface="Times New Roman"/>
                        </a:rPr>
                        <a:t> </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21">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just" hangingPunct="0">
                        <a:lnSpc>
                          <a:spcPts val="1200"/>
                        </a:lnSpc>
                        <a:spcBef>
                          <a:spcPts val="0"/>
                        </a:spcBef>
                        <a:spcAft>
                          <a:spcPts val="0"/>
                        </a:spcAft>
                      </a:pPr>
                      <a:r>
                        <a:rPr lang="en-US" sz="1600" dirty="0" smtClean="0">
                          <a:effectLst/>
                          <a:latin typeface="Times New Roman"/>
                          <a:ea typeface="Times New Roman"/>
                          <a:cs typeface="Times New Roman"/>
                        </a:rPr>
                        <a:t>Weighted </a:t>
                      </a:r>
                      <a:r>
                        <a:rPr lang="en-US" sz="1600" dirty="0">
                          <a:effectLst/>
                          <a:latin typeface="Times New Roman"/>
                          <a:ea typeface="Times New Roman"/>
                          <a:cs typeface="Times New Roman"/>
                        </a:rPr>
                        <a:t>Recall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0.74</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0.74</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0" dirty="0" smtClean="0">
                        <a:solidFill>
                          <a:schemeClr val="tx1"/>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0" dirty="0" smtClean="0">
                          <a:solidFill>
                            <a:schemeClr val="tx1"/>
                          </a:solidFill>
                          <a:effectLst/>
                          <a:latin typeface="Times New Roman"/>
                          <a:ea typeface="Times New Roman"/>
                          <a:cs typeface="Times New Roman"/>
                        </a:rPr>
                        <a:t>0.80</a:t>
                      </a:r>
                      <a:r>
                        <a:rPr lang="en-US" sz="1600" b="0" baseline="30000" dirty="0" smtClean="0">
                          <a:solidFill>
                            <a:schemeClr val="tx1"/>
                          </a:solidFill>
                          <a:effectLst/>
                          <a:latin typeface="Times New Roman"/>
                          <a:ea typeface="Times New Roman"/>
                          <a:cs typeface="Times New Roman"/>
                        </a:rPr>
                        <a:t> </a:t>
                      </a:r>
                      <a:endParaRPr lang="en-US" sz="1600" b="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0.84</a:t>
                      </a:r>
                      <a:r>
                        <a:rPr lang="en-US" sz="1600" b="1" baseline="30000" dirty="0" smtClean="0">
                          <a:solidFill>
                            <a:srgbClr val="FF0000"/>
                          </a:solidFill>
                          <a:effectLst/>
                          <a:latin typeface="Times New Roman"/>
                          <a:ea typeface="Times New Roman"/>
                          <a:cs typeface="Times New Roman"/>
                        </a:rPr>
                        <a:t> </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382988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451" y="199823"/>
            <a:ext cx="8229600" cy="1143000"/>
          </a:xfrm>
        </p:spPr>
        <p:txBody>
          <a:bodyPr>
            <a:normAutofit/>
          </a:bodyPr>
          <a:lstStyle/>
          <a:p>
            <a:r>
              <a:rPr lang="en-US" dirty="0">
                <a:ea typeface="ＭＳ Ｐゴシック" charset="-128"/>
              </a:rPr>
              <a:t>Learned Localization Model </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29</a:t>
            </a:fld>
            <a:endParaRPr lang="en-US"/>
          </a:p>
        </p:txBody>
      </p:sp>
      <p:grpSp>
        <p:nvGrpSpPr>
          <p:cNvPr id="6" name="Group 5"/>
          <p:cNvGrpSpPr>
            <a:grpSpLocks/>
          </p:cNvGrpSpPr>
          <p:nvPr/>
        </p:nvGrpSpPr>
        <p:grpSpPr bwMode="auto">
          <a:xfrm>
            <a:off x="556953" y="1498600"/>
            <a:ext cx="8071751" cy="5035204"/>
            <a:chOff x="3197" y="253"/>
            <a:chExt cx="40840" cy="26577"/>
          </a:xfrm>
        </p:grpSpPr>
        <p:sp>
          <p:nvSpPr>
            <p:cNvPr id="7" name="Oval 6"/>
            <p:cNvSpPr>
              <a:spLocks noChangeArrowheads="1"/>
            </p:cNvSpPr>
            <p:nvPr/>
          </p:nvSpPr>
          <p:spPr bwMode="auto">
            <a:xfrm>
              <a:off x="10990" y="253"/>
              <a:ext cx="6922" cy="3620"/>
            </a:xfrm>
            <a:prstGeom prst="ellipse">
              <a:avLst/>
            </a:prstGeom>
            <a:solidFill>
              <a:schemeClr val="lt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indent="0" algn="ctr" hangingPunct="0">
                <a:lnSpc>
                  <a:spcPts val="1200"/>
                </a:lnSpc>
                <a:spcBef>
                  <a:spcPts val="0"/>
                </a:spcBef>
                <a:spcAft>
                  <a:spcPts val="0"/>
                </a:spcAft>
              </a:pPr>
              <a:r>
                <a:rPr lang="en-US" sz="1400" dirty="0">
                  <a:effectLst/>
                  <a:latin typeface="Times New Roman"/>
                  <a:ea typeface="Times New Roman"/>
                </a:rPr>
                <a:t>Localized?</a:t>
              </a:r>
            </a:p>
          </p:txBody>
        </p:sp>
        <p:sp>
          <p:nvSpPr>
            <p:cNvPr id="8" name="Oval 7"/>
            <p:cNvSpPr>
              <a:spLocks noChangeArrowheads="1"/>
            </p:cNvSpPr>
            <p:nvPr/>
          </p:nvSpPr>
          <p:spPr bwMode="auto">
            <a:xfrm>
              <a:off x="3197" y="6794"/>
              <a:ext cx="3252" cy="3203"/>
            </a:xfrm>
            <a:prstGeom prst="ellipse">
              <a:avLst/>
            </a:prstGeom>
            <a:solidFill>
              <a:schemeClr val="lt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spcBef>
                  <a:spcPts val="0"/>
                </a:spcBef>
                <a:spcAft>
                  <a:spcPts val="0"/>
                </a:spcAft>
              </a:pPr>
              <a:r>
                <a:rPr lang="en-US" sz="1400" dirty="0">
                  <a:effectLst/>
                  <a:latin typeface="Times New Roman"/>
                  <a:ea typeface="Times New Roman"/>
                </a:rPr>
                <a:t>yes</a:t>
              </a:r>
            </a:p>
          </p:txBody>
        </p:sp>
        <p:sp>
          <p:nvSpPr>
            <p:cNvPr id="9" name="Oval 8"/>
            <p:cNvSpPr>
              <a:spLocks noChangeArrowheads="1"/>
            </p:cNvSpPr>
            <p:nvPr/>
          </p:nvSpPr>
          <p:spPr bwMode="auto">
            <a:xfrm>
              <a:off x="23146" y="7369"/>
              <a:ext cx="1622" cy="1598"/>
            </a:xfrm>
            <a:prstGeom prst="ellipse">
              <a:avLst/>
            </a:prstGeom>
            <a:solidFill>
              <a:schemeClr val="tx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lnSpc>
                  <a:spcPts val="1200"/>
                </a:lnSpc>
                <a:spcBef>
                  <a:spcPts val="0"/>
                </a:spcBef>
                <a:spcAft>
                  <a:spcPts val="0"/>
                </a:spcAft>
              </a:pPr>
              <a:r>
                <a:rPr lang="en-US" sz="800">
                  <a:effectLst/>
                  <a:latin typeface="Times New Roman"/>
                  <a:ea typeface="Times New Roman"/>
                </a:rPr>
                <a:t> </a:t>
              </a:r>
              <a:endParaRPr lang="en-US" sz="1200">
                <a:effectLst/>
                <a:latin typeface="Times New Roman"/>
                <a:ea typeface="Times New Roman"/>
              </a:endParaRPr>
            </a:p>
          </p:txBody>
        </p:sp>
        <p:sp>
          <p:nvSpPr>
            <p:cNvPr id="10" name="Oval 9"/>
            <p:cNvSpPr>
              <a:spLocks noChangeArrowheads="1"/>
            </p:cNvSpPr>
            <p:nvPr/>
          </p:nvSpPr>
          <p:spPr bwMode="auto">
            <a:xfrm>
              <a:off x="24492" y="18219"/>
              <a:ext cx="3252" cy="3203"/>
            </a:xfrm>
            <a:prstGeom prst="ellipse">
              <a:avLst/>
            </a:prstGeom>
            <a:solidFill>
              <a:schemeClr val="lt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spcBef>
                  <a:spcPts val="0"/>
                </a:spcBef>
                <a:spcAft>
                  <a:spcPts val="0"/>
                </a:spcAft>
              </a:pPr>
              <a:r>
                <a:rPr lang="en-US" sz="1400" dirty="0">
                  <a:effectLst/>
                  <a:latin typeface="Times New Roman"/>
                  <a:ea typeface="Times New Roman"/>
                </a:rPr>
                <a:t>no</a:t>
              </a:r>
            </a:p>
          </p:txBody>
        </p:sp>
        <p:sp>
          <p:nvSpPr>
            <p:cNvPr id="11" name="Oval 10"/>
            <p:cNvSpPr>
              <a:spLocks noChangeArrowheads="1"/>
            </p:cNvSpPr>
            <p:nvPr/>
          </p:nvSpPr>
          <p:spPr bwMode="auto">
            <a:xfrm>
              <a:off x="30642" y="23542"/>
              <a:ext cx="3252" cy="3203"/>
            </a:xfrm>
            <a:prstGeom prst="ellipse">
              <a:avLst/>
            </a:prstGeom>
            <a:solidFill>
              <a:schemeClr val="lt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spcBef>
                  <a:spcPts val="0"/>
                </a:spcBef>
                <a:spcAft>
                  <a:spcPts val="0"/>
                </a:spcAft>
              </a:pPr>
              <a:r>
                <a:rPr lang="en-US" sz="1400" dirty="0">
                  <a:effectLst/>
                  <a:latin typeface="Times New Roman"/>
                  <a:ea typeface="Times New Roman"/>
                </a:rPr>
                <a:t>no</a:t>
              </a:r>
            </a:p>
          </p:txBody>
        </p:sp>
        <p:cxnSp>
          <p:nvCxnSpPr>
            <p:cNvPr id="12" name="Straight Arrow Connector 11"/>
            <p:cNvCxnSpPr>
              <a:cxnSpLocks noChangeShapeType="1"/>
            </p:cNvCxnSpPr>
            <p:nvPr/>
          </p:nvCxnSpPr>
          <p:spPr bwMode="auto">
            <a:xfrm flipH="1">
              <a:off x="5972" y="3343"/>
              <a:ext cx="5773" cy="3451"/>
            </a:xfrm>
            <a:prstGeom prst="straightConnector1">
              <a:avLst/>
            </a:prstGeom>
            <a:noFill/>
            <a:ln w="9525">
              <a:solidFill>
                <a:schemeClr val="tx1">
                  <a:lumMod val="100000"/>
                  <a:lumOff val="0"/>
                </a:schemeClr>
              </a:solidFill>
              <a:round/>
              <a:headEnd/>
              <a:tailEnd type="triangle" w="med" len="med"/>
            </a:ln>
            <a:extLst>
              <a:ext uri="{909E8E84-426E-40DD-AFC4-6F175D3DCCD1}">
                <a14:hiddenFill xmlns="" xmlns:a14="http://schemas.microsoft.com/office/drawing/2010/main">
                  <a:noFill/>
                </a14:hiddenFill>
              </a:ext>
            </a:extLst>
          </p:spPr>
        </p:cxnSp>
        <p:sp>
          <p:nvSpPr>
            <p:cNvPr id="13" name="Text Box 20"/>
            <p:cNvSpPr txBox="1">
              <a:spLocks noChangeArrowheads="1"/>
            </p:cNvSpPr>
            <p:nvPr/>
          </p:nvSpPr>
          <p:spPr bwMode="auto">
            <a:xfrm>
              <a:off x="4375" y="3345"/>
              <a:ext cx="6823" cy="2980"/>
            </a:xfrm>
            <a:prstGeom prst="rect">
              <a:avLst/>
            </a:prstGeom>
            <a:solidFill>
              <a:schemeClr val="lt1">
                <a:lumMod val="100000"/>
                <a:lumOff val="0"/>
              </a:schemeClr>
            </a:solidFill>
            <a:ln w="6350">
              <a:solidFill>
                <a:srgbClr val="000000"/>
              </a:solidFill>
              <a:miter lim="800000"/>
              <a:headEnd/>
              <a:tailEnd/>
            </a:ln>
          </p:spPr>
          <p:txBody>
            <a:bodyPr rot="0" vert="horz" wrap="square" lIns="0" tIns="0" rIns="0" bIns="0" anchor="ctr" anchorCtr="0" upright="1">
              <a:noAutofit/>
            </a:bodyPr>
            <a:lstStyle/>
            <a:p>
              <a:pPr marL="0" marR="0" indent="0" algn="ctr" hangingPunct="0">
                <a:lnSpc>
                  <a:spcPts val="1200"/>
                </a:lnSpc>
                <a:spcBef>
                  <a:spcPts val="0"/>
                </a:spcBef>
                <a:spcAft>
                  <a:spcPts val="0"/>
                </a:spcAft>
              </a:pPr>
              <a:r>
                <a:rPr lang="en-US" sz="1400" b="1" dirty="0" smtClean="0">
                  <a:solidFill>
                    <a:srgbClr val="FF0000"/>
                  </a:solidFill>
                  <a:latin typeface="Times New Roman"/>
                  <a:ea typeface="Times New Roman"/>
                </a:rPr>
                <a:t>Pattern </a:t>
              </a:r>
            </a:p>
            <a:p>
              <a:pPr marL="0" marR="0" indent="0" algn="ctr" hangingPunct="0">
                <a:lnSpc>
                  <a:spcPts val="1200"/>
                </a:lnSpc>
                <a:spcBef>
                  <a:spcPts val="0"/>
                </a:spcBef>
                <a:spcAft>
                  <a:spcPts val="0"/>
                </a:spcAft>
              </a:pPr>
              <a:r>
                <a:rPr lang="en-US" sz="1400" b="1" dirty="0" smtClean="0">
                  <a:solidFill>
                    <a:srgbClr val="FF0000"/>
                  </a:solidFill>
                  <a:latin typeface="Times New Roman"/>
                  <a:ea typeface="Times New Roman"/>
                </a:rPr>
                <a:t>Algorithm </a:t>
              </a:r>
              <a:r>
                <a:rPr lang="en-US" sz="1400" b="1" dirty="0" smtClean="0">
                  <a:solidFill>
                    <a:srgbClr val="FF0000"/>
                  </a:solidFill>
                  <a:effectLst/>
                  <a:latin typeface="Times New Roman"/>
                  <a:ea typeface="Times New Roman"/>
                </a:rPr>
                <a:t>= yes</a:t>
              </a:r>
              <a:endParaRPr lang="en-US" sz="1400" b="1" dirty="0">
                <a:solidFill>
                  <a:srgbClr val="FF0000"/>
                </a:solidFill>
                <a:effectLst/>
                <a:latin typeface="Times New Roman"/>
                <a:ea typeface="Times New Roman"/>
              </a:endParaRPr>
            </a:p>
          </p:txBody>
        </p:sp>
        <p:sp>
          <p:nvSpPr>
            <p:cNvPr id="14" name="Oval 13"/>
            <p:cNvSpPr>
              <a:spLocks noChangeArrowheads="1"/>
            </p:cNvSpPr>
            <p:nvPr/>
          </p:nvSpPr>
          <p:spPr bwMode="auto">
            <a:xfrm>
              <a:off x="9039" y="18222"/>
              <a:ext cx="3251" cy="3200"/>
            </a:xfrm>
            <a:prstGeom prst="ellipse">
              <a:avLst/>
            </a:prstGeom>
            <a:solidFill>
              <a:schemeClr val="lt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spcBef>
                  <a:spcPts val="0"/>
                </a:spcBef>
                <a:spcAft>
                  <a:spcPts val="0"/>
                </a:spcAft>
              </a:pPr>
              <a:r>
                <a:rPr lang="en-US" sz="1400" dirty="0">
                  <a:effectLst/>
                  <a:latin typeface="Times New Roman"/>
                  <a:ea typeface="Times New Roman"/>
                </a:rPr>
                <a:t>yes</a:t>
              </a:r>
            </a:p>
          </p:txBody>
        </p:sp>
        <p:sp>
          <p:nvSpPr>
            <p:cNvPr id="15" name="Oval 14"/>
            <p:cNvSpPr>
              <a:spLocks noChangeArrowheads="1"/>
            </p:cNvSpPr>
            <p:nvPr/>
          </p:nvSpPr>
          <p:spPr bwMode="auto">
            <a:xfrm>
              <a:off x="18888" y="18222"/>
              <a:ext cx="3251" cy="3200"/>
            </a:xfrm>
            <a:prstGeom prst="ellipse">
              <a:avLst/>
            </a:prstGeom>
            <a:solidFill>
              <a:schemeClr val="lt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spcBef>
                  <a:spcPts val="0"/>
                </a:spcBef>
                <a:spcAft>
                  <a:spcPts val="0"/>
                </a:spcAft>
              </a:pPr>
              <a:r>
                <a:rPr lang="en-US" sz="1400" dirty="0">
                  <a:effectLst/>
                  <a:latin typeface="Times New Roman"/>
                  <a:ea typeface="Times New Roman"/>
                </a:rPr>
                <a:t>no</a:t>
              </a:r>
            </a:p>
          </p:txBody>
        </p:sp>
        <p:sp>
          <p:nvSpPr>
            <p:cNvPr id="16" name="Oval 15"/>
            <p:cNvSpPr>
              <a:spLocks noChangeArrowheads="1"/>
            </p:cNvSpPr>
            <p:nvPr/>
          </p:nvSpPr>
          <p:spPr bwMode="auto">
            <a:xfrm>
              <a:off x="15078" y="13133"/>
              <a:ext cx="1619" cy="1594"/>
            </a:xfrm>
            <a:prstGeom prst="ellipse">
              <a:avLst/>
            </a:prstGeom>
            <a:solidFill>
              <a:schemeClr val="tx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lnSpc>
                  <a:spcPts val="1200"/>
                </a:lnSpc>
                <a:spcBef>
                  <a:spcPts val="0"/>
                </a:spcBef>
                <a:spcAft>
                  <a:spcPts val="0"/>
                </a:spcAft>
              </a:pPr>
              <a:r>
                <a:rPr lang="en-US" sz="800">
                  <a:effectLst/>
                  <a:latin typeface="Times New Roman"/>
                  <a:ea typeface="Times New Roman"/>
                </a:rPr>
                <a:t> </a:t>
              </a:r>
              <a:endParaRPr lang="en-US" sz="1200">
                <a:effectLst/>
                <a:latin typeface="Times New Roman"/>
                <a:ea typeface="Times New Roman"/>
              </a:endParaRPr>
            </a:p>
          </p:txBody>
        </p:sp>
        <p:sp>
          <p:nvSpPr>
            <p:cNvPr id="17" name="Oval 16"/>
            <p:cNvSpPr>
              <a:spLocks noChangeArrowheads="1"/>
            </p:cNvSpPr>
            <p:nvPr/>
          </p:nvSpPr>
          <p:spPr bwMode="auto">
            <a:xfrm>
              <a:off x="31449" y="13155"/>
              <a:ext cx="1620" cy="1594"/>
            </a:xfrm>
            <a:prstGeom prst="ellipse">
              <a:avLst/>
            </a:prstGeom>
            <a:solidFill>
              <a:schemeClr val="tx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lnSpc>
                  <a:spcPts val="1200"/>
                </a:lnSpc>
                <a:spcBef>
                  <a:spcPts val="0"/>
                </a:spcBef>
                <a:spcAft>
                  <a:spcPts val="0"/>
                </a:spcAft>
              </a:pPr>
              <a:r>
                <a:rPr lang="en-US" sz="800">
                  <a:effectLst/>
                  <a:latin typeface="Times New Roman"/>
                  <a:ea typeface="Times New Roman"/>
                </a:rPr>
                <a:t> </a:t>
              </a:r>
              <a:endParaRPr lang="en-US" sz="1200">
                <a:effectLst/>
                <a:latin typeface="Times New Roman"/>
                <a:ea typeface="Times New Roman"/>
              </a:endParaRPr>
            </a:p>
          </p:txBody>
        </p:sp>
        <p:sp>
          <p:nvSpPr>
            <p:cNvPr id="18" name="Oval 17"/>
            <p:cNvSpPr>
              <a:spLocks noChangeArrowheads="1"/>
            </p:cNvSpPr>
            <p:nvPr/>
          </p:nvSpPr>
          <p:spPr bwMode="auto">
            <a:xfrm>
              <a:off x="39843" y="23630"/>
              <a:ext cx="3251" cy="3200"/>
            </a:xfrm>
            <a:prstGeom prst="ellipse">
              <a:avLst/>
            </a:prstGeom>
            <a:solidFill>
              <a:schemeClr val="lt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spcBef>
                  <a:spcPts val="0"/>
                </a:spcBef>
                <a:spcAft>
                  <a:spcPts val="0"/>
                </a:spcAft>
              </a:pPr>
              <a:r>
                <a:rPr lang="en-US" sz="1400" dirty="0">
                  <a:effectLst/>
                  <a:latin typeface="Times New Roman"/>
                  <a:ea typeface="Times New Roman"/>
                </a:rPr>
                <a:t>yes</a:t>
              </a:r>
            </a:p>
          </p:txBody>
        </p:sp>
        <p:sp>
          <p:nvSpPr>
            <p:cNvPr id="19" name="Oval 18"/>
            <p:cNvSpPr>
              <a:spLocks noChangeArrowheads="1"/>
            </p:cNvSpPr>
            <p:nvPr/>
          </p:nvSpPr>
          <p:spPr bwMode="auto">
            <a:xfrm>
              <a:off x="36639" y="18998"/>
              <a:ext cx="1619" cy="1594"/>
            </a:xfrm>
            <a:prstGeom prst="ellipse">
              <a:avLst/>
            </a:prstGeom>
            <a:solidFill>
              <a:schemeClr val="tx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lnSpc>
                  <a:spcPts val="1200"/>
                </a:lnSpc>
                <a:spcBef>
                  <a:spcPts val="0"/>
                </a:spcBef>
                <a:spcAft>
                  <a:spcPts val="0"/>
                </a:spcAft>
              </a:pPr>
              <a:r>
                <a:rPr lang="en-US" sz="800">
                  <a:effectLst/>
                  <a:latin typeface="Times New Roman"/>
                  <a:ea typeface="Times New Roman"/>
                </a:rPr>
                <a:t> </a:t>
              </a:r>
              <a:endParaRPr lang="en-US" sz="1200">
                <a:effectLst/>
                <a:latin typeface="Times New Roman"/>
                <a:ea typeface="Times New Roman"/>
              </a:endParaRPr>
            </a:p>
          </p:txBody>
        </p:sp>
        <p:cxnSp>
          <p:nvCxnSpPr>
            <p:cNvPr id="20" name="Straight Arrow Connector 19"/>
            <p:cNvCxnSpPr>
              <a:cxnSpLocks noChangeShapeType="1"/>
            </p:cNvCxnSpPr>
            <p:nvPr/>
          </p:nvCxnSpPr>
          <p:spPr bwMode="auto">
            <a:xfrm>
              <a:off x="16639" y="3343"/>
              <a:ext cx="6745" cy="4260"/>
            </a:xfrm>
            <a:prstGeom prst="straightConnector1">
              <a:avLst/>
            </a:prstGeom>
            <a:noFill/>
            <a:ln w="9525">
              <a:solidFill>
                <a:schemeClr val="tx1">
                  <a:lumMod val="100000"/>
                  <a:lumOff val="0"/>
                </a:schemeClr>
              </a:solidFill>
              <a:round/>
              <a:headEnd/>
              <a:tailEnd type="triangle" w="med" len="med"/>
            </a:ln>
            <a:extLst>
              <a:ext uri="{909E8E84-426E-40DD-AFC4-6F175D3DCCD1}">
                <a14:hiddenFill xmlns="" xmlns:a14="http://schemas.microsoft.com/office/drawing/2010/main">
                  <a:noFill/>
                </a14:hiddenFill>
              </a:ext>
            </a:extLst>
          </p:spPr>
        </p:cxnSp>
        <p:cxnSp>
          <p:nvCxnSpPr>
            <p:cNvPr id="21" name="Straight Arrow Connector 20"/>
            <p:cNvCxnSpPr>
              <a:cxnSpLocks noChangeShapeType="1"/>
            </p:cNvCxnSpPr>
            <p:nvPr/>
          </p:nvCxnSpPr>
          <p:spPr bwMode="auto">
            <a:xfrm flipH="1">
              <a:off x="16460" y="8733"/>
              <a:ext cx="6924" cy="4634"/>
            </a:xfrm>
            <a:prstGeom prst="straightConnector1">
              <a:avLst/>
            </a:prstGeom>
            <a:noFill/>
            <a:ln w="9525">
              <a:solidFill>
                <a:schemeClr val="tx1">
                  <a:lumMod val="100000"/>
                  <a:lumOff val="0"/>
                </a:schemeClr>
              </a:solidFill>
              <a:round/>
              <a:headEnd/>
              <a:tailEnd type="triangle" w="med" len="med"/>
            </a:ln>
            <a:extLst>
              <a:ext uri="{909E8E84-426E-40DD-AFC4-6F175D3DCCD1}">
                <a14:hiddenFill xmlns="" xmlns:a14="http://schemas.microsoft.com/office/drawing/2010/main">
                  <a:noFill/>
                </a14:hiddenFill>
              </a:ext>
            </a:extLst>
          </p:spPr>
        </p:cxnSp>
        <p:cxnSp>
          <p:nvCxnSpPr>
            <p:cNvPr id="22" name="Straight Arrow Connector 21"/>
            <p:cNvCxnSpPr>
              <a:cxnSpLocks noChangeShapeType="1"/>
            </p:cNvCxnSpPr>
            <p:nvPr/>
          </p:nvCxnSpPr>
          <p:spPr bwMode="auto">
            <a:xfrm>
              <a:off x="24531" y="8733"/>
              <a:ext cx="7155" cy="4656"/>
            </a:xfrm>
            <a:prstGeom prst="straightConnector1">
              <a:avLst/>
            </a:prstGeom>
            <a:noFill/>
            <a:ln w="9525">
              <a:solidFill>
                <a:schemeClr val="tx1">
                  <a:lumMod val="100000"/>
                  <a:lumOff val="0"/>
                </a:schemeClr>
              </a:solidFill>
              <a:round/>
              <a:headEnd/>
              <a:tailEnd type="triangle" w="med" len="med"/>
            </a:ln>
            <a:extLst>
              <a:ext uri="{909E8E84-426E-40DD-AFC4-6F175D3DCCD1}">
                <a14:hiddenFill xmlns="" xmlns:a14="http://schemas.microsoft.com/office/drawing/2010/main">
                  <a:noFill/>
                </a14:hiddenFill>
              </a:ext>
            </a:extLst>
          </p:spPr>
        </p:cxnSp>
        <p:cxnSp>
          <p:nvCxnSpPr>
            <p:cNvPr id="23" name="Straight Arrow Connector 22"/>
            <p:cNvCxnSpPr>
              <a:cxnSpLocks noChangeShapeType="1"/>
            </p:cNvCxnSpPr>
            <p:nvPr/>
          </p:nvCxnSpPr>
          <p:spPr bwMode="auto">
            <a:xfrm flipH="1">
              <a:off x="11814" y="14494"/>
              <a:ext cx="3501" cy="4197"/>
            </a:xfrm>
            <a:prstGeom prst="straightConnector1">
              <a:avLst/>
            </a:prstGeom>
            <a:noFill/>
            <a:ln w="9525">
              <a:solidFill>
                <a:schemeClr val="tx1">
                  <a:lumMod val="100000"/>
                  <a:lumOff val="0"/>
                </a:schemeClr>
              </a:solidFill>
              <a:round/>
              <a:headEnd/>
              <a:tailEnd type="triangle" w="med" len="med"/>
            </a:ln>
            <a:extLst>
              <a:ext uri="{909E8E84-426E-40DD-AFC4-6F175D3DCCD1}">
                <a14:hiddenFill xmlns="" xmlns:a14="http://schemas.microsoft.com/office/drawing/2010/main">
                  <a:noFill/>
                </a14:hiddenFill>
              </a:ext>
            </a:extLst>
          </p:spPr>
        </p:cxnSp>
        <p:cxnSp>
          <p:nvCxnSpPr>
            <p:cNvPr id="24" name="Straight Arrow Connector 23"/>
            <p:cNvCxnSpPr>
              <a:cxnSpLocks noChangeShapeType="1"/>
            </p:cNvCxnSpPr>
            <p:nvPr/>
          </p:nvCxnSpPr>
          <p:spPr bwMode="auto">
            <a:xfrm>
              <a:off x="16460" y="14494"/>
              <a:ext cx="2904" cy="4197"/>
            </a:xfrm>
            <a:prstGeom prst="straightConnector1">
              <a:avLst/>
            </a:prstGeom>
            <a:noFill/>
            <a:ln w="9525">
              <a:solidFill>
                <a:schemeClr val="tx1">
                  <a:lumMod val="100000"/>
                  <a:lumOff val="0"/>
                </a:schemeClr>
              </a:solidFill>
              <a:round/>
              <a:headEnd/>
              <a:tailEnd type="triangle" w="med" len="med"/>
            </a:ln>
            <a:extLst>
              <a:ext uri="{909E8E84-426E-40DD-AFC4-6F175D3DCCD1}">
                <a14:hiddenFill xmlns="" xmlns:a14="http://schemas.microsoft.com/office/drawing/2010/main">
                  <a:noFill/>
                </a14:hiddenFill>
              </a:ext>
            </a:extLst>
          </p:spPr>
        </p:cxnSp>
        <p:cxnSp>
          <p:nvCxnSpPr>
            <p:cNvPr id="25" name="Straight Arrow Connector 24"/>
            <p:cNvCxnSpPr>
              <a:cxnSpLocks noChangeShapeType="1"/>
            </p:cNvCxnSpPr>
            <p:nvPr/>
          </p:nvCxnSpPr>
          <p:spPr bwMode="auto">
            <a:xfrm flipH="1">
              <a:off x="27268" y="14516"/>
              <a:ext cx="4418" cy="4172"/>
            </a:xfrm>
            <a:prstGeom prst="straightConnector1">
              <a:avLst/>
            </a:prstGeom>
            <a:noFill/>
            <a:ln w="9525">
              <a:solidFill>
                <a:schemeClr val="tx1">
                  <a:lumMod val="100000"/>
                  <a:lumOff val="0"/>
                </a:schemeClr>
              </a:solidFill>
              <a:round/>
              <a:headEnd/>
              <a:tailEnd type="triangle" w="med" len="med"/>
            </a:ln>
            <a:extLst>
              <a:ext uri="{909E8E84-426E-40DD-AFC4-6F175D3DCCD1}">
                <a14:hiddenFill xmlns="" xmlns:a14="http://schemas.microsoft.com/office/drawing/2010/main">
                  <a:noFill/>
                </a14:hiddenFill>
              </a:ext>
            </a:extLst>
          </p:spPr>
        </p:cxnSp>
        <p:cxnSp>
          <p:nvCxnSpPr>
            <p:cNvPr id="26" name="Straight Arrow Connector 25"/>
            <p:cNvCxnSpPr>
              <a:cxnSpLocks noChangeShapeType="1"/>
            </p:cNvCxnSpPr>
            <p:nvPr/>
          </p:nvCxnSpPr>
          <p:spPr bwMode="auto">
            <a:xfrm>
              <a:off x="32831" y="14516"/>
              <a:ext cx="4045" cy="4715"/>
            </a:xfrm>
            <a:prstGeom prst="straightConnector1">
              <a:avLst/>
            </a:prstGeom>
            <a:noFill/>
            <a:ln w="9525">
              <a:solidFill>
                <a:schemeClr val="tx1">
                  <a:lumMod val="100000"/>
                  <a:lumOff val="0"/>
                </a:schemeClr>
              </a:solidFill>
              <a:round/>
              <a:headEnd/>
              <a:tailEnd type="triangle" w="med" len="med"/>
            </a:ln>
            <a:extLst>
              <a:ext uri="{909E8E84-426E-40DD-AFC4-6F175D3DCCD1}">
                <a14:hiddenFill xmlns="" xmlns:a14="http://schemas.microsoft.com/office/drawing/2010/main">
                  <a:noFill/>
                </a14:hiddenFill>
              </a:ext>
            </a:extLst>
          </p:spPr>
        </p:cxnSp>
        <p:cxnSp>
          <p:nvCxnSpPr>
            <p:cNvPr id="27" name="Straight Arrow Connector 26"/>
            <p:cNvCxnSpPr>
              <a:cxnSpLocks noChangeShapeType="1"/>
            </p:cNvCxnSpPr>
            <p:nvPr/>
          </p:nvCxnSpPr>
          <p:spPr bwMode="auto">
            <a:xfrm flipH="1">
              <a:off x="33418" y="20359"/>
              <a:ext cx="3458" cy="3652"/>
            </a:xfrm>
            <a:prstGeom prst="straightConnector1">
              <a:avLst/>
            </a:prstGeom>
            <a:noFill/>
            <a:ln w="9525">
              <a:solidFill>
                <a:schemeClr val="tx1">
                  <a:lumMod val="100000"/>
                  <a:lumOff val="0"/>
                </a:schemeClr>
              </a:solidFill>
              <a:round/>
              <a:headEnd/>
              <a:tailEnd type="triangle" w="med" len="med"/>
            </a:ln>
            <a:extLst>
              <a:ext uri="{909E8E84-426E-40DD-AFC4-6F175D3DCCD1}">
                <a14:hiddenFill xmlns="" xmlns:a14="http://schemas.microsoft.com/office/drawing/2010/main">
                  <a:noFill/>
                </a14:hiddenFill>
              </a:ext>
            </a:extLst>
          </p:spPr>
        </p:cxnSp>
        <p:cxnSp>
          <p:nvCxnSpPr>
            <p:cNvPr id="28" name="Straight Arrow Connector 27"/>
            <p:cNvCxnSpPr>
              <a:cxnSpLocks noChangeShapeType="1"/>
            </p:cNvCxnSpPr>
            <p:nvPr/>
          </p:nvCxnSpPr>
          <p:spPr bwMode="auto">
            <a:xfrm>
              <a:off x="38021" y="20359"/>
              <a:ext cx="2298" cy="3740"/>
            </a:xfrm>
            <a:prstGeom prst="straightConnector1">
              <a:avLst/>
            </a:prstGeom>
            <a:noFill/>
            <a:ln w="9525">
              <a:solidFill>
                <a:schemeClr val="tx1">
                  <a:lumMod val="100000"/>
                  <a:lumOff val="0"/>
                </a:schemeClr>
              </a:solidFill>
              <a:round/>
              <a:headEnd/>
              <a:tailEnd type="triangle" w="med" len="med"/>
            </a:ln>
            <a:extLst>
              <a:ext uri="{909E8E84-426E-40DD-AFC4-6F175D3DCCD1}">
                <a14:hiddenFill xmlns="" xmlns:a14="http://schemas.microsoft.com/office/drawing/2010/main">
                  <a:noFill/>
                </a14:hiddenFill>
              </a:ext>
            </a:extLst>
          </p:spPr>
        </p:cxnSp>
        <p:sp>
          <p:nvSpPr>
            <p:cNvPr id="29" name="Text Box 20"/>
            <p:cNvSpPr txBox="1">
              <a:spLocks noChangeArrowheads="1"/>
            </p:cNvSpPr>
            <p:nvPr/>
          </p:nvSpPr>
          <p:spPr bwMode="auto">
            <a:xfrm>
              <a:off x="17319" y="3345"/>
              <a:ext cx="6932" cy="2980"/>
            </a:xfrm>
            <a:prstGeom prst="rect">
              <a:avLst/>
            </a:prstGeom>
            <a:solidFill>
              <a:schemeClr val="lt1">
                <a:lumMod val="100000"/>
                <a:lumOff val="0"/>
              </a:schemeClr>
            </a:solidFill>
            <a:ln w="6350">
              <a:solidFill>
                <a:srgbClr val="000000"/>
              </a:solidFill>
              <a:miter lim="800000"/>
              <a:headEnd/>
              <a:tailEnd/>
            </a:ln>
          </p:spPr>
          <p:txBody>
            <a:bodyPr rot="0" vert="horz" wrap="square" lIns="0" tIns="0" rIns="0" bIns="0" anchor="ctr" anchorCtr="0" upright="1">
              <a:noAutofit/>
            </a:bodyPr>
            <a:lstStyle/>
            <a:p>
              <a:pPr marL="0" marR="0" algn="ctr" hangingPunct="0">
                <a:spcBef>
                  <a:spcPts val="0"/>
                </a:spcBef>
                <a:spcAft>
                  <a:spcPts val="0"/>
                </a:spcAft>
              </a:pPr>
              <a:r>
                <a:rPr lang="en-US" sz="1400" b="1" dirty="0" smtClean="0">
                  <a:solidFill>
                    <a:srgbClr val="FF0000"/>
                  </a:solidFill>
                  <a:effectLst/>
                  <a:latin typeface="Times New Roman"/>
                  <a:ea typeface="Times New Roman"/>
                </a:rPr>
                <a:t>Pattern Algorithm = no</a:t>
              </a:r>
              <a:endParaRPr lang="en-US" sz="1400" b="1" dirty="0">
                <a:solidFill>
                  <a:srgbClr val="FF0000"/>
                </a:solidFill>
                <a:effectLst/>
                <a:latin typeface="Times New Roman"/>
                <a:ea typeface="Times New Roman"/>
              </a:endParaRPr>
            </a:p>
          </p:txBody>
        </p:sp>
        <p:sp>
          <p:nvSpPr>
            <p:cNvPr id="30" name="Text Box 20"/>
            <p:cNvSpPr txBox="1">
              <a:spLocks noChangeArrowheads="1"/>
            </p:cNvSpPr>
            <p:nvPr/>
          </p:nvSpPr>
          <p:spPr bwMode="auto">
            <a:xfrm>
              <a:off x="17319" y="9957"/>
              <a:ext cx="6932" cy="2190"/>
            </a:xfrm>
            <a:prstGeom prst="rect">
              <a:avLst/>
            </a:prstGeom>
            <a:solidFill>
              <a:schemeClr val="lt1">
                <a:lumMod val="100000"/>
                <a:lumOff val="0"/>
              </a:schemeClr>
            </a:solidFill>
            <a:ln w="6350">
              <a:solidFill>
                <a:srgbClr val="000000"/>
              </a:solidFill>
              <a:miter lim="800000"/>
              <a:headEnd/>
              <a:tailEnd/>
            </a:ln>
          </p:spPr>
          <p:txBody>
            <a:bodyPr rot="0" vert="horz" wrap="square" lIns="36000" tIns="0" rIns="36000" bIns="0" anchor="ctr" anchorCtr="0" upright="1">
              <a:noAutofit/>
            </a:bodyPr>
            <a:lstStyle/>
            <a:p>
              <a:pPr marL="0" marR="0" algn="ctr" hangingPunct="0">
                <a:spcBef>
                  <a:spcPts val="0"/>
                </a:spcBef>
                <a:spcAft>
                  <a:spcPts val="0"/>
                </a:spcAft>
              </a:pPr>
              <a:r>
                <a:rPr lang="en-US" sz="1400" dirty="0" smtClean="0">
                  <a:effectLst/>
                  <a:latin typeface="Times New Roman"/>
                  <a:ea typeface="Times New Roman"/>
                </a:rPr>
                <a:t>#</a:t>
              </a:r>
              <a:r>
                <a:rPr lang="en-US" sz="1400" dirty="0" err="1">
                  <a:latin typeface="Times New Roman"/>
                  <a:ea typeface="Times New Roman"/>
                </a:rPr>
                <a:t>d</a:t>
              </a:r>
              <a:r>
                <a:rPr lang="en-US" sz="1400" dirty="0" err="1" smtClean="0">
                  <a:effectLst/>
                  <a:latin typeface="Times New Roman"/>
                  <a:ea typeface="Times New Roman"/>
                </a:rPr>
                <a:t>omainWord</a:t>
              </a:r>
              <a:r>
                <a:rPr lang="en-US" sz="1400" dirty="0" smtClean="0">
                  <a:effectLst/>
                  <a:latin typeface="Times New Roman"/>
                  <a:ea typeface="Times New Roman"/>
                </a:rPr>
                <a:t>&gt; </a:t>
              </a:r>
              <a:r>
                <a:rPr lang="en-US" sz="1400" dirty="0">
                  <a:effectLst/>
                  <a:latin typeface="Times New Roman"/>
                  <a:ea typeface="Times New Roman"/>
                </a:rPr>
                <a:t>2</a:t>
              </a:r>
            </a:p>
          </p:txBody>
        </p:sp>
        <p:sp>
          <p:nvSpPr>
            <p:cNvPr id="31" name="Text Box 20"/>
            <p:cNvSpPr txBox="1">
              <a:spLocks noChangeArrowheads="1"/>
            </p:cNvSpPr>
            <p:nvPr/>
          </p:nvSpPr>
          <p:spPr bwMode="auto">
            <a:xfrm>
              <a:off x="25358" y="9954"/>
              <a:ext cx="7473" cy="2184"/>
            </a:xfrm>
            <a:prstGeom prst="rect">
              <a:avLst/>
            </a:prstGeom>
            <a:solidFill>
              <a:schemeClr val="lt1">
                <a:lumMod val="100000"/>
                <a:lumOff val="0"/>
              </a:schemeClr>
            </a:solidFill>
            <a:ln w="6350">
              <a:solidFill>
                <a:srgbClr val="000000"/>
              </a:solidFill>
              <a:miter lim="800000"/>
              <a:headEnd/>
              <a:tailEnd/>
            </a:ln>
          </p:spPr>
          <p:txBody>
            <a:bodyPr rot="0" vert="horz" wrap="none" lIns="36000" tIns="0" rIns="36000" bIns="0" anchor="ctr" anchorCtr="0" upright="1">
              <a:noAutofit/>
            </a:bodyPr>
            <a:lstStyle/>
            <a:p>
              <a:pPr marL="0" marR="0" algn="ctr" hangingPunct="0">
                <a:spcBef>
                  <a:spcPts val="0"/>
                </a:spcBef>
                <a:spcAft>
                  <a:spcPts val="0"/>
                </a:spcAft>
              </a:pPr>
              <a:r>
                <a:rPr lang="en-US" sz="1400" dirty="0" smtClean="0">
                  <a:effectLst/>
                  <a:latin typeface="Times New Roman"/>
                  <a:ea typeface="Times New Roman"/>
                </a:rPr>
                <a:t>#</a:t>
              </a:r>
              <a:r>
                <a:rPr lang="en-US" sz="1400" dirty="0" err="1" smtClean="0">
                  <a:effectLst/>
                  <a:latin typeface="Times New Roman"/>
                  <a:ea typeface="Times New Roman"/>
                </a:rPr>
                <a:t>domainWord</a:t>
              </a:r>
              <a:r>
                <a:rPr lang="en-US" sz="1400" dirty="0" smtClean="0">
                  <a:effectLst/>
                  <a:latin typeface="Times New Roman"/>
                  <a:ea typeface="Times New Roman"/>
                </a:rPr>
                <a:t> </a:t>
              </a:r>
              <a:r>
                <a:rPr lang="en-US" sz="1400" dirty="0">
                  <a:effectLst/>
                  <a:latin typeface="Times New Roman"/>
                  <a:ea typeface="Times New Roman"/>
                </a:rPr>
                <a:t>≤ 2</a:t>
              </a:r>
            </a:p>
          </p:txBody>
        </p:sp>
        <p:sp>
          <p:nvSpPr>
            <p:cNvPr id="32" name="Text Box 20"/>
            <p:cNvSpPr txBox="1">
              <a:spLocks noChangeArrowheads="1"/>
            </p:cNvSpPr>
            <p:nvPr/>
          </p:nvSpPr>
          <p:spPr bwMode="auto">
            <a:xfrm>
              <a:off x="16694" y="14992"/>
              <a:ext cx="5245" cy="2343"/>
            </a:xfrm>
            <a:prstGeom prst="rect">
              <a:avLst/>
            </a:prstGeom>
            <a:solidFill>
              <a:schemeClr val="lt1">
                <a:lumMod val="100000"/>
                <a:lumOff val="0"/>
              </a:schemeClr>
            </a:solidFill>
            <a:ln w="6350">
              <a:solidFill>
                <a:srgbClr val="000000"/>
              </a:solidFill>
              <a:miter lim="800000"/>
              <a:headEnd/>
              <a:tailEnd/>
            </a:ln>
          </p:spPr>
          <p:txBody>
            <a:bodyPr rot="0" vert="horz" wrap="square" lIns="36000" tIns="0" rIns="36000" bIns="0" anchor="ctr" anchorCtr="0" upright="1">
              <a:noAutofit/>
            </a:bodyPr>
            <a:lstStyle/>
            <a:p>
              <a:pPr marL="0" marR="0" algn="ctr" hangingPunct="0">
                <a:spcBef>
                  <a:spcPts val="0"/>
                </a:spcBef>
                <a:spcAft>
                  <a:spcPts val="0"/>
                </a:spcAft>
              </a:pPr>
              <a:r>
                <a:rPr lang="en-US" sz="1400" dirty="0" err="1" smtClean="0">
                  <a:effectLst/>
                  <a:latin typeface="Times New Roman"/>
                  <a:ea typeface="Times New Roman"/>
                </a:rPr>
                <a:t>windowSize</a:t>
              </a:r>
              <a:endParaRPr lang="en-US" sz="1400" dirty="0">
                <a:effectLst/>
                <a:latin typeface="Times New Roman"/>
                <a:ea typeface="Times New Roman"/>
              </a:endParaRPr>
            </a:p>
            <a:p>
              <a:pPr marL="0" marR="0" algn="ctr" hangingPunct="0">
                <a:spcBef>
                  <a:spcPts val="0"/>
                </a:spcBef>
                <a:spcAft>
                  <a:spcPts val="0"/>
                </a:spcAft>
              </a:pPr>
              <a:r>
                <a:rPr lang="en-US" sz="1400" dirty="0">
                  <a:effectLst/>
                  <a:latin typeface="Times New Roman"/>
                  <a:ea typeface="Times New Roman"/>
                </a:rPr>
                <a:t>&gt; 16</a:t>
              </a:r>
            </a:p>
          </p:txBody>
        </p:sp>
        <p:sp>
          <p:nvSpPr>
            <p:cNvPr id="33" name="Text Box 20"/>
            <p:cNvSpPr txBox="1">
              <a:spLocks noChangeArrowheads="1"/>
            </p:cNvSpPr>
            <p:nvPr/>
          </p:nvSpPr>
          <p:spPr bwMode="auto">
            <a:xfrm>
              <a:off x="10282" y="14994"/>
              <a:ext cx="4626" cy="2335"/>
            </a:xfrm>
            <a:prstGeom prst="rect">
              <a:avLst/>
            </a:prstGeom>
            <a:solidFill>
              <a:schemeClr val="lt1">
                <a:lumMod val="100000"/>
                <a:lumOff val="0"/>
              </a:schemeClr>
            </a:solidFill>
            <a:ln w="6350">
              <a:solidFill>
                <a:srgbClr val="000000"/>
              </a:solidFill>
              <a:miter lim="800000"/>
              <a:headEnd/>
              <a:tailEnd/>
            </a:ln>
          </p:spPr>
          <p:txBody>
            <a:bodyPr rot="0" vert="horz" wrap="none" lIns="36000" tIns="0" rIns="36000" bIns="0" anchor="ctr" anchorCtr="0" upright="1">
              <a:noAutofit/>
            </a:bodyPr>
            <a:lstStyle/>
            <a:p>
              <a:pPr marL="0" marR="0" algn="ctr" hangingPunct="0">
                <a:spcBef>
                  <a:spcPts val="0"/>
                </a:spcBef>
                <a:spcAft>
                  <a:spcPts val="0"/>
                </a:spcAft>
              </a:pPr>
              <a:r>
                <a:rPr lang="en-US" sz="1400" dirty="0" err="1" smtClean="0">
                  <a:effectLst/>
                  <a:latin typeface="Times New Roman"/>
                  <a:ea typeface="Times New Roman"/>
                </a:rPr>
                <a:t>windowSize</a:t>
              </a:r>
              <a:endParaRPr lang="en-US" sz="1400" dirty="0">
                <a:effectLst/>
                <a:latin typeface="Times New Roman"/>
                <a:ea typeface="Times New Roman"/>
              </a:endParaRPr>
            </a:p>
            <a:p>
              <a:pPr marL="0" marR="0" algn="ctr" hangingPunct="0">
                <a:spcBef>
                  <a:spcPts val="0"/>
                </a:spcBef>
                <a:spcAft>
                  <a:spcPts val="0"/>
                </a:spcAft>
              </a:pPr>
              <a:r>
                <a:rPr lang="en-US" sz="1400" dirty="0">
                  <a:effectLst/>
                  <a:latin typeface="Times New Roman"/>
                  <a:ea typeface="Times New Roman"/>
                </a:rPr>
                <a:t>≤ 16</a:t>
              </a:r>
            </a:p>
          </p:txBody>
        </p:sp>
        <p:sp>
          <p:nvSpPr>
            <p:cNvPr id="34" name="Text Box 20"/>
            <p:cNvSpPr txBox="1">
              <a:spLocks noChangeArrowheads="1"/>
            </p:cNvSpPr>
            <p:nvPr/>
          </p:nvSpPr>
          <p:spPr bwMode="auto">
            <a:xfrm>
              <a:off x="26658" y="14994"/>
              <a:ext cx="4788" cy="2326"/>
            </a:xfrm>
            <a:prstGeom prst="rect">
              <a:avLst/>
            </a:prstGeom>
            <a:solidFill>
              <a:schemeClr val="lt1">
                <a:lumMod val="100000"/>
                <a:lumOff val="0"/>
              </a:schemeClr>
            </a:solidFill>
            <a:ln w="6350">
              <a:solidFill>
                <a:srgbClr val="000000"/>
              </a:solidFill>
              <a:miter lim="800000"/>
              <a:headEnd/>
              <a:tailEnd/>
            </a:ln>
          </p:spPr>
          <p:txBody>
            <a:bodyPr rot="0" vert="horz" wrap="square" lIns="0" tIns="0" rIns="0" bIns="0" anchor="ctr" anchorCtr="0" upright="1">
              <a:noAutofit/>
            </a:bodyPr>
            <a:lstStyle/>
            <a:p>
              <a:pPr marL="0" marR="0" algn="ctr" hangingPunct="0">
                <a:spcBef>
                  <a:spcPts val="0"/>
                </a:spcBef>
                <a:spcAft>
                  <a:spcPts val="0"/>
                </a:spcAft>
              </a:pPr>
              <a:r>
                <a:rPr lang="en-US" sz="1400" dirty="0" err="1" smtClean="0">
                  <a:effectLst/>
                  <a:latin typeface="Times New Roman"/>
                  <a:ea typeface="Times New Roman"/>
                </a:rPr>
                <a:t>windowSize</a:t>
              </a:r>
              <a:endParaRPr lang="en-US" sz="1400" dirty="0">
                <a:effectLst/>
                <a:latin typeface="Times New Roman"/>
                <a:ea typeface="Times New Roman"/>
              </a:endParaRPr>
            </a:p>
            <a:p>
              <a:pPr marL="0" marR="0" algn="ctr" hangingPunct="0">
                <a:spcBef>
                  <a:spcPts val="0"/>
                </a:spcBef>
                <a:spcAft>
                  <a:spcPts val="0"/>
                </a:spcAft>
              </a:pPr>
              <a:r>
                <a:rPr lang="en-US" sz="1400" dirty="0">
                  <a:effectLst/>
                  <a:latin typeface="Times New Roman"/>
                  <a:ea typeface="Times New Roman"/>
                </a:rPr>
                <a:t>≤ 12</a:t>
              </a:r>
            </a:p>
          </p:txBody>
        </p:sp>
        <p:sp>
          <p:nvSpPr>
            <p:cNvPr id="35" name="Text Box 20"/>
            <p:cNvSpPr txBox="1">
              <a:spLocks noChangeArrowheads="1"/>
            </p:cNvSpPr>
            <p:nvPr/>
          </p:nvSpPr>
          <p:spPr bwMode="auto">
            <a:xfrm>
              <a:off x="33064" y="14994"/>
              <a:ext cx="4782" cy="2341"/>
            </a:xfrm>
            <a:prstGeom prst="rect">
              <a:avLst/>
            </a:prstGeom>
            <a:solidFill>
              <a:schemeClr val="lt1">
                <a:lumMod val="100000"/>
                <a:lumOff val="0"/>
              </a:schemeClr>
            </a:solidFill>
            <a:ln w="6350">
              <a:solidFill>
                <a:srgbClr val="000000"/>
              </a:solidFill>
              <a:miter lim="800000"/>
              <a:headEnd/>
              <a:tailEnd/>
            </a:ln>
          </p:spPr>
          <p:txBody>
            <a:bodyPr rot="0" vert="horz" wrap="square" lIns="0" tIns="0" rIns="0" bIns="0" anchor="ctr" anchorCtr="0" upright="1">
              <a:noAutofit/>
            </a:bodyPr>
            <a:lstStyle/>
            <a:p>
              <a:pPr marL="0" marR="0" algn="ctr" hangingPunct="0">
                <a:spcBef>
                  <a:spcPts val="0"/>
                </a:spcBef>
                <a:spcAft>
                  <a:spcPts val="0"/>
                </a:spcAft>
              </a:pPr>
              <a:endParaRPr lang="en-US" sz="800" dirty="0" smtClean="0">
                <a:effectLst/>
                <a:latin typeface="Times New Roman"/>
                <a:ea typeface="Times New Roman"/>
              </a:endParaRPr>
            </a:p>
            <a:p>
              <a:pPr marL="0" marR="0" algn="ctr" hangingPunct="0">
                <a:spcBef>
                  <a:spcPts val="0"/>
                </a:spcBef>
                <a:spcAft>
                  <a:spcPts val="0"/>
                </a:spcAft>
              </a:pPr>
              <a:r>
                <a:rPr lang="en-US" sz="1400" dirty="0" err="1" smtClean="0">
                  <a:effectLst/>
                  <a:latin typeface="Times New Roman"/>
                  <a:ea typeface="Times New Roman"/>
                </a:rPr>
                <a:t>windowSize</a:t>
              </a:r>
              <a:endParaRPr lang="en-US" sz="1400" dirty="0">
                <a:effectLst/>
                <a:latin typeface="Times New Roman"/>
                <a:ea typeface="Times New Roman"/>
              </a:endParaRPr>
            </a:p>
            <a:p>
              <a:pPr marL="0" marR="0" algn="ctr" hangingPunct="0">
                <a:spcBef>
                  <a:spcPts val="0"/>
                </a:spcBef>
                <a:spcAft>
                  <a:spcPts val="0"/>
                </a:spcAft>
              </a:pPr>
              <a:r>
                <a:rPr lang="en-US" sz="1400" dirty="0">
                  <a:effectLst/>
                  <a:latin typeface="Times New Roman"/>
                  <a:ea typeface="Times New Roman"/>
                </a:rPr>
                <a:t>&gt; 12</a:t>
              </a:r>
            </a:p>
            <a:p>
              <a:pPr marL="0" marR="0" algn="ctr" hangingPunct="0">
                <a:spcBef>
                  <a:spcPts val="0"/>
                </a:spcBef>
                <a:spcAft>
                  <a:spcPts val="0"/>
                </a:spcAft>
              </a:pPr>
              <a:r>
                <a:rPr lang="en-US" sz="1200" dirty="0">
                  <a:effectLst/>
                  <a:latin typeface="Times New Roman"/>
                  <a:ea typeface="Times New Roman"/>
                </a:rPr>
                <a:t> </a:t>
              </a:r>
            </a:p>
          </p:txBody>
        </p:sp>
        <p:sp>
          <p:nvSpPr>
            <p:cNvPr id="36" name="Text Box 20"/>
            <p:cNvSpPr txBox="1">
              <a:spLocks noChangeArrowheads="1"/>
            </p:cNvSpPr>
            <p:nvPr/>
          </p:nvSpPr>
          <p:spPr bwMode="auto">
            <a:xfrm>
              <a:off x="30795" y="20524"/>
              <a:ext cx="6081" cy="2252"/>
            </a:xfrm>
            <a:prstGeom prst="rect">
              <a:avLst/>
            </a:prstGeom>
            <a:solidFill>
              <a:schemeClr val="lt1">
                <a:lumMod val="100000"/>
                <a:lumOff val="0"/>
              </a:schemeClr>
            </a:solidFill>
            <a:ln w="6350">
              <a:solidFill>
                <a:srgbClr val="000000"/>
              </a:solidFill>
              <a:miter lim="800000"/>
              <a:headEnd/>
              <a:tailEnd/>
            </a:ln>
          </p:spPr>
          <p:txBody>
            <a:bodyPr rot="0" vert="horz" wrap="square" lIns="0" tIns="0" rIns="0" bIns="0" anchor="ctr" anchorCtr="0" upright="1">
              <a:noAutofit/>
            </a:bodyPr>
            <a:lstStyle/>
            <a:p>
              <a:pPr marL="0" marR="0" algn="ctr" hangingPunct="0">
                <a:spcBef>
                  <a:spcPts val="0"/>
                </a:spcBef>
                <a:spcAft>
                  <a:spcPts val="0"/>
                </a:spcAft>
              </a:pPr>
              <a:endParaRPr lang="en-US" sz="1000" dirty="0" smtClean="0">
                <a:effectLst/>
                <a:latin typeface="Times New Roman"/>
                <a:ea typeface="Times New Roman"/>
              </a:endParaRPr>
            </a:p>
            <a:p>
              <a:pPr marL="0" marR="0" algn="ctr" hangingPunct="0">
                <a:spcBef>
                  <a:spcPts val="0"/>
                </a:spcBef>
                <a:spcAft>
                  <a:spcPts val="0"/>
                </a:spcAft>
              </a:pPr>
              <a:r>
                <a:rPr lang="en-US" sz="1400" dirty="0" smtClean="0">
                  <a:effectLst/>
                  <a:latin typeface="Times New Roman"/>
                  <a:ea typeface="Times New Roman"/>
                </a:rPr>
                <a:t>#</a:t>
              </a:r>
              <a:r>
                <a:rPr lang="en-US" sz="1400" dirty="0" err="1" smtClean="0">
                  <a:effectLst/>
                  <a:latin typeface="Times New Roman"/>
                  <a:ea typeface="Times New Roman"/>
                </a:rPr>
                <a:t>domainWord</a:t>
              </a:r>
              <a:endParaRPr lang="en-US" sz="1400" dirty="0">
                <a:effectLst/>
                <a:latin typeface="Times New Roman"/>
                <a:ea typeface="Times New Roman"/>
              </a:endParaRPr>
            </a:p>
            <a:p>
              <a:pPr marL="0" marR="0" algn="ctr" hangingPunct="0">
                <a:spcBef>
                  <a:spcPts val="0"/>
                </a:spcBef>
                <a:spcAft>
                  <a:spcPts val="0"/>
                </a:spcAft>
              </a:pPr>
              <a:r>
                <a:rPr lang="en-US" sz="1400" dirty="0">
                  <a:effectLst/>
                  <a:latin typeface="Times New Roman"/>
                  <a:ea typeface="Times New Roman"/>
                </a:rPr>
                <a:t>≤ 0</a:t>
              </a:r>
            </a:p>
            <a:p>
              <a:pPr marL="0" marR="0" algn="ctr" hangingPunct="0">
                <a:spcBef>
                  <a:spcPts val="0"/>
                </a:spcBef>
                <a:spcAft>
                  <a:spcPts val="0"/>
                </a:spcAft>
              </a:pPr>
              <a:r>
                <a:rPr lang="en-US" sz="1200" dirty="0">
                  <a:effectLst/>
                  <a:latin typeface="Times New Roman"/>
                  <a:ea typeface="Times New Roman"/>
                </a:rPr>
                <a:t> </a:t>
              </a:r>
            </a:p>
          </p:txBody>
        </p:sp>
        <p:sp>
          <p:nvSpPr>
            <p:cNvPr id="37" name="Text Box 20"/>
            <p:cNvSpPr txBox="1">
              <a:spLocks noChangeArrowheads="1"/>
            </p:cNvSpPr>
            <p:nvPr/>
          </p:nvSpPr>
          <p:spPr bwMode="auto">
            <a:xfrm>
              <a:off x="38016" y="20592"/>
              <a:ext cx="6021" cy="2252"/>
            </a:xfrm>
            <a:prstGeom prst="rect">
              <a:avLst/>
            </a:prstGeom>
            <a:solidFill>
              <a:schemeClr val="lt1">
                <a:lumMod val="100000"/>
                <a:lumOff val="0"/>
              </a:schemeClr>
            </a:solidFill>
            <a:ln w="6350">
              <a:solidFill>
                <a:srgbClr val="000000"/>
              </a:solidFill>
              <a:miter lim="800000"/>
              <a:headEnd/>
              <a:tailEnd/>
            </a:ln>
          </p:spPr>
          <p:txBody>
            <a:bodyPr rot="0" vert="horz" wrap="square" lIns="0" tIns="0" rIns="0" bIns="0" anchor="ctr" anchorCtr="0" upright="1">
              <a:noAutofit/>
            </a:bodyPr>
            <a:lstStyle/>
            <a:p>
              <a:pPr marL="0" marR="0" algn="ctr" hangingPunct="0">
                <a:spcBef>
                  <a:spcPts val="0"/>
                </a:spcBef>
                <a:spcAft>
                  <a:spcPts val="0"/>
                </a:spcAft>
              </a:pPr>
              <a:endParaRPr lang="en-US" sz="800" dirty="0" smtClean="0">
                <a:effectLst/>
                <a:latin typeface="Times New Roman"/>
                <a:ea typeface="Times New Roman"/>
              </a:endParaRPr>
            </a:p>
            <a:p>
              <a:pPr marL="0" marR="0" algn="ctr" hangingPunct="0">
                <a:spcBef>
                  <a:spcPts val="0"/>
                </a:spcBef>
                <a:spcAft>
                  <a:spcPts val="0"/>
                </a:spcAft>
              </a:pPr>
              <a:endParaRPr lang="en-US" sz="800" dirty="0">
                <a:latin typeface="Times New Roman"/>
                <a:ea typeface="Times New Roman"/>
              </a:endParaRPr>
            </a:p>
            <a:p>
              <a:pPr marL="0" marR="0" algn="ctr" hangingPunct="0">
                <a:spcBef>
                  <a:spcPts val="0"/>
                </a:spcBef>
                <a:spcAft>
                  <a:spcPts val="0"/>
                </a:spcAft>
              </a:pPr>
              <a:endParaRPr lang="en-US" sz="800" dirty="0" smtClean="0">
                <a:effectLst/>
                <a:latin typeface="Times New Roman"/>
                <a:ea typeface="Times New Roman"/>
              </a:endParaRPr>
            </a:p>
            <a:p>
              <a:pPr marL="0" marR="0" algn="ctr" hangingPunct="0">
                <a:spcBef>
                  <a:spcPts val="0"/>
                </a:spcBef>
                <a:spcAft>
                  <a:spcPts val="0"/>
                </a:spcAft>
              </a:pPr>
              <a:r>
                <a:rPr lang="en-US" sz="1400" dirty="0" smtClean="0">
                  <a:effectLst/>
                  <a:latin typeface="Times New Roman"/>
                  <a:ea typeface="Times New Roman"/>
                </a:rPr>
                <a:t>#</a:t>
              </a:r>
              <a:r>
                <a:rPr lang="en-US" sz="1400" dirty="0" err="1" smtClean="0">
                  <a:effectLst/>
                  <a:latin typeface="Times New Roman"/>
                  <a:ea typeface="Times New Roman"/>
                </a:rPr>
                <a:t>domainWord</a:t>
              </a:r>
              <a:endParaRPr lang="en-US" sz="1400" dirty="0">
                <a:effectLst/>
                <a:latin typeface="Times New Roman"/>
                <a:ea typeface="Times New Roman"/>
              </a:endParaRPr>
            </a:p>
            <a:p>
              <a:pPr marL="0" marR="0" algn="ctr" hangingPunct="0">
                <a:spcBef>
                  <a:spcPts val="0"/>
                </a:spcBef>
                <a:spcAft>
                  <a:spcPts val="0"/>
                </a:spcAft>
              </a:pPr>
              <a:r>
                <a:rPr lang="en-US" sz="1400" dirty="0">
                  <a:effectLst/>
                  <a:latin typeface="Times New Roman"/>
                  <a:ea typeface="Times New Roman"/>
                </a:rPr>
                <a:t>&gt; 0</a:t>
              </a:r>
            </a:p>
            <a:p>
              <a:pPr marL="0" marR="0" algn="ctr" hangingPunct="0">
                <a:spcBef>
                  <a:spcPts val="0"/>
                </a:spcBef>
                <a:spcAft>
                  <a:spcPts val="0"/>
                </a:spcAft>
              </a:pPr>
              <a:r>
                <a:rPr lang="en-US" sz="1200" dirty="0">
                  <a:effectLst/>
                  <a:latin typeface="Times New Roman"/>
                  <a:ea typeface="Times New Roman"/>
                </a:rPr>
                <a:t> </a:t>
              </a:r>
            </a:p>
            <a:p>
              <a:pPr marL="0" marR="0" algn="ctr" hangingPunct="0">
                <a:spcBef>
                  <a:spcPts val="0"/>
                </a:spcBef>
                <a:spcAft>
                  <a:spcPts val="0"/>
                </a:spcAft>
              </a:pPr>
              <a:r>
                <a:rPr lang="en-US" sz="1200" dirty="0">
                  <a:effectLst/>
                  <a:latin typeface="Times New Roman"/>
                  <a:ea typeface="Times New Roman"/>
                </a:rPr>
                <a:t> </a:t>
              </a:r>
            </a:p>
          </p:txBody>
        </p:sp>
      </p:grpSp>
      <p:sp>
        <p:nvSpPr>
          <p:cNvPr id="39" name="Rectangle 56"/>
          <p:cNvSpPr>
            <a:spLocks noChangeArrowheads="1"/>
          </p:cNvSpPr>
          <p:nvPr/>
        </p:nvSpPr>
        <p:spPr bwMode="auto">
          <a:xfrm>
            <a:off x="2651125" y="1498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r>
            <a:br>
              <a:rPr kumimoji="0" lang="en-US" sz="1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0" name="Content Placeholder 39"/>
          <p:cNvSpPr>
            <a:spLocks noGrp="1"/>
          </p:cNvSpPr>
          <p:nvPr>
            <p:ph idx="1"/>
          </p:nvPr>
        </p:nvSpPr>
        <p:spPr>
          <a:xfrm>
            <a:off x="731520" y="4121435"/>
            <a:ext cx="7955280" cy="75226"/>
          </a:xfrm>
        </p:spPr>
        <p:txBody>
          <a:bodyPr>
            <a:normAutofit fontScale="25000" lnSpcReduction="20000"/>
          </a:bodyPr>
          <a:lstStyle/>
          <a:p>
            <a:endParaRPr lang="en-US" dirty="0" smtClean="0"/>
          </a:p>
          <a:p>
            <a:endParaRPr lang="en-US" dirty="0"/>
          </a:p>
        </p:txBody>
      </p:sp>
    </p:spTree>
    <p:extLst>
      <p:ext uri="{BB962C8B-B14F-4D97-AF65-F5344CB8AC3E}">
        <p14:creationId xmlns="" xmlns:p14="http://schemas.microsoft.com/office/powerpoint/2010/main" val="542759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normAutofit lnSpcReduction="10000"/>
          </a:bodyPr>
          <a:lstStyle/>
          <a:p>
            <a:r>
              <a:rPr lang="en-US" b="1" dirty="0" err="1" smtClean="0">
                <a:solidFill>
                  <a:srgbClr val="5D96C5"/>
                </a:solidFill>
                <a:ea typeface="ＭＳ Ｐゴシック" charset="-128"/>
              </a:rPr>
              <a:t>SWoRD</a:t>
            </a:r>
            <a:r>
              <a:rPr lang="en-US" dirty="0">
                <a:solidFill>
                  <a:schemeClr val="accent1"/>
                </a:solidFill>
                <a:ea typeface="ＭＳ Ｐゴシック" charset="-128"/>
              </a:rPr>
              <a:t> </a:t>
            </a:r>
            <a:r>
              <a:rPr lang="en-US" b="1" dirty="0" smtClean="0">
                <a:solidFill>
                  <a:srgbClr val="5D96C5"/>
                </a:solidFill>
                <a:ea typeface="ＭＳ Ｐゴシック" charset="-128"/>
              </a:rPr>
              <a:t>(Computer-Supported Peer Review</a:t>
            </a:r>
            <a:r>
              <a:rPr lang="en-US" dirty="0" smtClean="0">
                <a:ea typeface="ＭＳ Ｐゴシック" charset="-128"/>
              </a:rPr>
              <a:t>)</a:t>
            </a:r>
          </a:p>
          <a:p>
            <a:r>
              <a:rPr lang="en-US" dirty="0" smtClean="0">
                <a:ea typeface="ＭＳ Ｐゴシック" charset="-128"/>
              </a:rPr>
              <a:t>Intelligent Scaffolding for Peer Reviews of Writing</a:t>
            </a:r>
          </a:p>
          <a:p>
            <a:pPr lvl="1"/>
            <a:r>
              <a:rPr lang="en-US" dirty="0" smtClean="0">
                <a:ea typeface="ＭＳ Ｐゴシック" charset="-128"/>
              </a:rPr>
              <a:t>Improving Review Quality</a:t>
            </a:r>
          </a:p>
          <a:p>
            <a:pPr lvl="1"/>
            <a:r>
              <a:rPr lang="en-US" dirty="0" smtClean="0">
                <a:ea typeface="ＭＳ Ｐゴシック" charset="-128"/>
              </a:rPr>
              <a:t>Improving </a:t>
            </a:r>
            <a:r>
              <a:rPr lang="en-US" dirty="0">
                <a:ea typeface="ＭＳ Ｐゴシック" charset="-128"/>
              </a:rPr>
              <a:t>Argumentation with AI-Supported </a:t>
            </a:r>
            <a:r>
              <a:rPr lang="en-US" dirty="0" smtClean="0">
                <a:ea typeface="ＭＳ Ｐゴシック" charset="-128"/>
              </a:rPr>
              <a:t>Diagramming</a:t>
            </a:r>
          </a:p>
          <a:p>
            <a:pPr lvl="1"/>
            <a:r>
              <a:rPr lang="en-US" dirty="0">
                <a:ea typeface="ＭＳ Ｐゴシック" charset="-128"/>
              </a:rPr>
              <a:t>Identifying Helpful </a:t>
            </a:r>
            <a:r>
              <a:rPr lang="en-US" dirty="0" smtClean="0">
                <a:ea typeface="ＭＳ Ｐゴシック" charset="-128"/>
              </a:rPr>
              <a:t>Reviews</a:t>
            </a:r>
          </a:p>
          <a:p>
            <a:r>
              <a:rPr lang="en-US" dirty="0" smtClean="0">
                <a:ea typeface="ＭＳ Ｐゴシック" charset="-128"/>
              </a:rPr>
              <a:t>Keeping </a:t>
            </a:r>
            <a:r>
              <a:rPr lang="en-US" dirty="0">
                <a:ea typeface="ＭＳ Ｐゴシック" charset="-128"/>
              </a:rPr>
              <a:t>Instructors Well-informed </a:t>
            </a:r>
            <a:endParaRPr lang="en-US" dirty="0" smtClean="0">
              <a:ea typeface="ＭＳ Ｐゴシック" charset="-128"/>
            </a:endParaRPr>
          </a:p>
          <a:p>
            <a:r>
              <a:rPr lang="en-US" dirty="0" smtClean="0">
                <a:ea typeface="ＭＳ Ｐゴシック" charset="-128"/>
              </a:rPr>
              <a:t>Summary and Current Directions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normAutofit lnSpcReduction="10000"/>
          </a:bodyPr>
          <a:lstStyle/>
          <a:p>
            <a:r>
              <a:rPr lang="en-US" dirty="0" err="1" smtClean="0">
                <a:ea typeface="ＭＳ Ｐゴシック" charset="-128"/>
              </a:rPr>
              <a:t>SWoRD</a:t>
            </a:r>
            <a:r>
              <a:rPr lang="en-US" dirty="0">
                <a:solidFill>
                  <a:schemeClr val="accent1"/>
                </a:solidFill>
                <a:ea typeface="ＭＳ Ｐゴシック" charset="-128"/>
              </a:rPr>
              <a:t> </a:t>
            </a:r>
            <a:r>
              <a:rPr lang="en-US" dirty="0" smtClean="0">
                <a:ea typeface="ＭＳ Ｐゴシック" charset="-128"/>
              </a:rPr>
              <a:t>(Computer-Supported Peer Review)</a:t>
            </a:r>
          </a:p>
          <a:p>
            <a:r>
              <a:rPr lang="en-US" dirty="0" smtClean="0">
                <a:ea typeface="ＭＳ Ｐゴシック" charset="-128"/>
              </a:rPr>
              <a:t>Intelligent Scaffolding for Peer Reviews of Writing</a:t>
            </a:r>
          </a:p>
          <a:p>
            <a:pPr lvl="1"/>
            <a:r>
              <a:rPr lang="en-US" dirty="0" smtClean="0">
                <a:ea typeface="ＭＳ Ｐゴシック" charset="-128"/>
              </a:rPr>
              <a:t>Improving Review Quality</a:t>
            </a:r>
          </a:p>
          <a:p>
            <a:pPr lvl="1"/>
            <a:r>
              <a:rPr lang="en-US" dirty="0">
                <a:ea typeface="ＭＳ Ｐゴシック" charset="-128"/>
              </a:rPr>
              <a:t>Improving Argumentation with AI-Supported Diagramming</a:t>
            </a:r>
          </a:p>
          <a:p>
            <a:pPr lvl="1"/>
            <a:r>
              <a:rPr lang="en-US" b="1" dirty="0" smtClean="0">
                <a:solidFill>
                  <a:srgbClr val="5D96C5"/>
                </a:solidFill>
                <a:ea typeface="ＭＳ Ｐゴシック" charset="-128"/>
              </a:rPr>
              <a:t>Identifying Helpful Reviews</a:t>
            </a:r>
          </a:p>
          <a:p>
            <a:r>
              <a:rPr lang="en-US" dirty="0" smtClean="0">
                <a:ea typeface="ＭＳ Ｐゴシック" charset="-128"/>
              </a:rPr>
              <a:t>Keeping </a:t>
            </a:r>
            <a:r>
              <a:rPr lang="en-US" dirty="0">
                <a:ea typeface="ＭＳ Ｐゴシック" charset="-128"/>
              </a:rPr>
              <a:t>Instructors Well-informed </a:t>
            </a:r>
            <a:endParaRPr lang="en-US" dirty="0" smtClean="0">
              <a:ea typeface="ＭＳ Ｐゴシック" charset="-128"/>
            </a:endParaRPr>
          </a:p>
          <a:p>
            <a:r>
              <a:rPr lang="en-US" dirty="0" smtClean="0">
                <a:ea typeface="ＭＳ Ｐゴシック" charset="-128"/>
              </a:rPr>
              <a:t>Summary and Current Directions</a:t>
            </a:r>
          </a:p>
        </p:txBody>
      </p:sp>
    </p:spTree>
    <p:extLst>
      <p:ext uri="{BB962C8B-B14F-4D97-AF65-F5344CB8AC3E}">
        <p14:creationId xmlns="" xmlns:p14="http://schemas.microsoft.com/office/powerpoint/2010/main" val="638902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fontScale="90000"/>
          </a:bodyPr>
          <a:lstStyle/>
          <a:p>
            <a:r>
              <a:rPr lang="en-US" dirty="0" smtClean="0">
                <a:ea typeface="ＭＳ Ｐゴシック" charset="-128"/>
              </a:rPr>
              <a:t>Review Helpfulness </a:t>
            </a:r>
            <a:br>
              <a:rPr lang="en-US" dirty="0" smtClean="0">
                <a:ea typeface="ＭＳ Ｐゴシック" charset="-128"/>
              </a:rPr>
            </a:br>
            <a:endParaRPr lang="en-US" dirty="0" smtClean="0">
              <a:ea typeface="ＭＳ Ｐゴシック" charset="-128"/>
            </a:endParaRPr>
          </a:p>
        </p:txBody>
      </p:sp>
      <p:sp>
        <p:nvSpPr>
          <p:cNvPr id="19458" name="Content Placeholder 2"/>
          <p:cNvSpPr>
            <a:spLocks noGrp="1"/>
          </p:cNvSpPr>
          <p:nvPr>
            <p:ph idx="1"/>
          </p:nvPr>
        </p:nvSpPr>
        <p:spPr>
          <a:xfrm>
            <a:off x="0" y="1228299"/>
            <a:ext cx="9144000" cy="5181600"/>
          </a:xfrm>
        </p:spPr>
        <p:txBody>
          <a:bodyPr>
            <a:normAutofit fontScale="85000" lnSpcReduction="10000"/>
          </a:bodyPr>
          <a:lstStyle/>
          <a:p>
            <a:r>
              <a:rPr lang="en-US" dirty="0" smtClean="0">
                <a:solidFill>
                  <a:schemeClr val="tx1"/>
                </a:solidFill>
                <a:ea typeface="ＭＳ Ｐゴシック" charset="-128"/>
              </a:rPr>
              <a:t>Recall that </a:t>
            </a:r>
            <a:r>
              <a:rPr lang="en-US" dirty="0" err="1" smtClean="0">
                <a:solidFill>
                  <a:schemeClr val="tx1"/>
                </a:solidFill>
                <a:ea typeface="ＭＳ Ｐゴシック" charset="-128"/>
              </a:rPr>
              <a:t>SWoRD</a:t>
            </a:r>
            <a:r>
              <a:rPr lang="en-US" dirty="0" smtClean="0">
                <a:solidFill>
                  <a:schemeClr val="tx1"/>
                </a:solidFill>
                <a:ea typeface="ＭＳ Ｐゴシック" charset="-128"/>
              </a:rPr>
              <a:t> supports </a:t>
            </a:r>
            <a:r>
              <a:rPr lang="en-US" i="1" dirty="0" smtClean="0">
                <a:solidFill>
                  <a:schemeClr val="tx1"/>
                </a:solidFill>
                <a:ea typeface="ＭＳ Ｐゴシック" charset="-128"/>
              </a:rPr>
              <a:t>numerical</a:t>
            </a:r>
            <a:r>
              <a:rPr lang="en-US" dirty="0" smtClean="0">
                <a:solidFill>
                  <a:schemeClr val="tx1"/>
                </a:solidFill>
                <a:ea typeface="ＭＳ Ｐゴシック" charset="-128"/>
              </a:rPr>
              <a:t> back ratings of review helpfulness </a:t>
            </a:r>
          </a:p>
          <a:p>
            <a:endParaRPr lang="en-US" dirty="0" smtClean="0">
              <a:solidFill>
                <a:schemeClr val="tx1"/>
              </a:solidFill>
              <a:ea typeface="ＭＳ Ｐゴシック" charset="-128"/>
            </a:endParaRPr>
          </a:p>
          <a:p>
            <a:pPr lvl="1"/>
            <a:r>
              <a:rPr lang="en-US" sz="2600" i="1" dirty="0" smtClean="0">
                <a:ea typeface="ＭＳ Ｐゴシック" charset="-128"/>
              </a:rPr>
              <a:t>The support and explanation of the ideas could use some work.  </a:t>
            </a:r>
            <a:r>
              <a:rPr lang="en-US" sz="2600" i="1" dirty="0" err="1" smtClean="0">
                <a:ea typeface="ＭＳ Ｐゴシック" charset="-128"/>
              </a:rPr>
              <a:t>broading</a:t>
            </a:r>
            <a:r>
              <a:rPr lang="en-US" sz="2600" i="1" dirty="0" smtClean="0">
                <a:ea typeface="ＭＳ Ｐゴシック" charset="-128"/>
              </a:rPr>
              <a:t> the explanations to include all groups could be useful. My concerns come from some of the claims that are put forth.  Page 2 says that the 13</a:t>
            </a:r>
            <a:r>
              <a:rPr lang="en-US" sz="2600" i="1" baseline="30000" dirty="0" smtClean="0">
                <a:ea typeface="ＭＳ Ｐゴシック" charset="-128"/>
              </a:rPr>
              <a:t>th</a:t>
            </a:r>
            <a:r>
              <a:rPr lang="en-US" sz="2600" i="1" dirty="0" smtClean="0">
                <a:ea typeface="ＭＳ Ｐゴシック" charset="-128"/>
              </a:rPr>
              <a:t> amendment ended the war.  Is this true?  Was there no more fighting or problems once this amendment was added? … The arguments were sorted up into paragraphs, keeping the area of interest </a:t>
            </a:r>
            <a:r>
              <a:rPr lang="en-US" sz="2600" i="1" dirty="0" err="1" smtClean="0">
                <a:ea typeface="ＭＳ Ｐゴシック" charset="-128"/>
              </a:rPr>
              <a:t>clera</a:t>
            </a:r>
            <a:r>
              <a:rPr lang="en-US" sz="2600" i="1" dirty="0" smtClean="0">
                <a:ea typeface="ＭＳ Ｐゴシック" charset="-128"/>
              </a:rPr>
              <a:t>, but be careful about bringing up new things at the end and then simply leaving them there without elaboration (</a:t>
            </a:r>
            <a:r>
              <a:rPr lang="en-US" sz="2600" i="1" dirty="0" err="1" smtClean="0">
                <a:ea typeface="ＭＳ Ｐゴシック" charset="-128"/>
              </a:rPr>
              <a:t>ie</a:t>
            </a:r>
            <a:r>
              <a:rPr lang="en-US" sz="2600" i="1" dirty="0" smtClean="0">
                <a:ea typeface="ＭＳ Ｐゴシック" charset="-128"/>
              </a:rPr>
              <a:t> black sterilization at the end of the paragraph). </a:t>
            </a:r>
            <a:r>
              <a:rPr lang="en-US" sz="2600" dirty="0" smtClean="0">
                <a:solidFill>
                  <a:schemeClr val="accent2"/>
                </a:solidFill>
                <a:ea typeface="ＭＳ Ｐゴシック" charset="-128"/>
              </a:rPr>
              <a:t>(rating 5)</a:t>
            </a:r>
          </a:p>
          <a:p>
            <a:pPr lvl="1"/>
            <a:endParaRPr lang="en-US" sz="2600" i="1" dirty="0" smtClean="0">
              <a:ea typeface="ＭＳ Ｐゴシック" charset="-128"/>
            </a:endParaRPr>
          </a:p>
          <a:p>
            <a:pPr lvl="1"/>
            <a:r>
              <a:rPr lang="en-US" sz="2600" i="1" dirty="0" smtClean="0">
                <a:ea typeface="ＭＳ Ｐゴシック" charset="-128"/>
              </a:rPr>
              <a:t>Your paper and its main points are easy to find and to follow.</a:t>
            </a:r>
            <a:r>
              <a:rPr lang="en-US" sz="2600" dirty="0" smtClean="0">
                <a:ea typeface="ＭＳ Ｐゴシック" charset="-128"/>
              </a:rPr>
              <a:t>  </a:t>
            </a:r>
            <a:r>
              <a:rPr lang="en-US" sz="2600" dirty="0" smtClean="0">
                <a:solidFill>
                  <a:schemeClr val="accent2"/>
                </a:solidFill>
                <a:ea typeface="ＭＳ Ｐゴシック" charset="-128"/>
              </a:rPr>
              <a:t>(rating 1)</a:t>
            </a:r>
          </a:p>
          <a:p>
            <a:pPr lvl="1"/>
            <a:endParaRPr lang="en-US" dirty="0" smtClean="0">
              <a:solidFill>
                <a:schemeClr val="accent2"/>
              </a:solidFill>
              <a:ea typeface="ＭＳ Ｐゴシック" charset="-128"/>
            </a:endParaRPr>
          </a:p>
          <a:p>
            <a:endParaRPr lang="en-US" b="1" dirty="0" smtClean="0">
              <a:solidFill>
                <a:schemeClr val="accent2"/>
              </a:solidFill>
              <a:ea typeface="ＭＳ Ｐゴシック"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fontScale="90000"/>
          </a:bodyPr>
          <a:lstStyle/>
          <a:p>
            <a:r>
              <a:rPr lang="en-US" dirty="0" smtClean="0">
                <a:ea typeface="ＭＳ Ｐゴシック" charset="-128"/>
              </a:rPr>
              <a:t>Our Interests</a:t>
            </a:r>
            <a:br>
              <a:rPr lang="en-US" dirty="0" smtClean="0">
                <a:ea typeface="ＭＳ Ｐゴシック" charset="-128"/>
              </a:rPr>
            </a:br>
            <a:endParaRPr lang="en-US" dirty="0" smtClean="0">
              <a:ea typeface="ＭＳ Ｐゴシック" charset="-128"/>
            </a:endParaRPr>
          </a:p>
        </p:txBody>
      </p:sp>
      <p:sp>
        <p:nvSpPr>
          <p:cNvPr id="19458" name="Content Placeholder 2"/>
          <p:cNvSpPr>
            <a:spLocks noGrp="1"/>
          </p:cNvSpPr>
          <p:nvPr>
            <p:ph idx="1"/>
          </p:nvPr>
        </p:nvSpPr>
        <p:spPr>
          <a:xfrm>
            <a:off x="0" y="1228299"/>
            <a:ext cx="9144000" cy="5181600"/>
          </a:xfrm>
        </p:spPr>
        <p:txBody>
          <a:bodyPr>
            <a:normAutofit/>
          </a:bodyPr>
          <a:lstStyle/>
          <a:p>
            <a:r>
              <a:rPr lang="en-US" b="1" dirty="0" smtClean="0">
                <a:ea typeface="ＭＳ Ｐゴシック" charset="-128"/>
              </a:rPr>
              <a:t>Can helpfulness ratings be predicted from text?</a:t>
            </a:r>
            <a:r>
              <a:rPr lang="en-US" dirty="0" smtClean="0">
                <a:ea typeface="ＭＳ Ｐゴシック" charset="-128"/>
              </a:rPr>
              <a:t> [</a:t>
            </a:r>
            <a:r>
              <a:rPr lang="en-US" dirty="0" err="1" smtClean="0">
                <a:ea typeface="ＭＳ Ｐゴシック" charset="-128"/>
              </a:rPr>
              <a:t>Xiong</a:t>
            </a:r>
            <a:r>
              <a:rPr lang="en-US" dirty="0" smtClean="0">
                <a:ea typeface="ＭＳ Ｐゴシック" charset="-128"/>
              </a:rPr>
              <a:t> &amp; </a:t>
            </a:r>
            <a:r>
              <a:rPr lang="en-US" dirty="0" err="1" smtClean="0">
                <a:ea typeface="ＭＳ Ｐゴシック" charset="-128"/>
              </a:rPr>
              <a:t>Litman</a:t>
            </a:r>
            <a:r>
              <a:rPr lang="en-US" dirty="0" smtClean="0">
                <a:ea typeface="ＭＳ Ｐゴシック" charset="-128"/>
              </a:rPr>
              <a:t>, 2011a]</a:t>
            </a:r>
          </a:p>
          <a:p>
            <a:pPr marL="971550" lvl="1" indent="-514350"/>
            <a:r>
              <a:rPr lang="en-US" dirty="0" smtClean="0"/>
              <a:t>Can prior product review techniques be generalized/adapted for peer reviews?</a:t>
            </a:r>
          </a:p>
          <a:p>
            <a:pPr marL="971550" lvl="1" indent="-514350"/>
            <a:r>
              <a:rPr lang="en-US" dirty="0" smtClean="0"/>
              <a:t>Can peer-review specific features further improve performance? </a:t>
            </a:r>
            <a:endParaRPr lang="en-US" sz="2800" b="1" dirty="0" smtClean="0">
              <a:ea typeface="ＭＳ Ｐゴシック" charset="-128"/>
            </a:endParaRPr>
          </a:p>
          <a:p>
            <a:r>
              <a:rPr lang="en-US" b="1" dirty="0" smtClean="0">
                <a:ea typeface="ＭＳ Ｐゴシック" charset="-128"/>
              </a:rPr>
              <a:t>Impact of predicting student versus expert helpfulness ratings</a:t>
            </a:r>
          </a:p>
          <a:p>
            <a:pPr>
              <a:buNone/>
            </a:pPr>
            <a:r>
              <a:rPr lang="en-US" b="1" dirty="0" smtClean="0">
                <a:solidFill>
                  <a:schemeClr val="accent1"/>
                </a:solidFill>
                <a:ea typeface="ＭＳ Ｐゴシック" charset="-128"/>
              </a:rPr>
              <a:t>	</a:t>
            </a:r>
            <a:r>
              <a:rPr lang="en-US" dirty="0" smtClean="0">
                <a:ea typeface="ＭＳ Ｐゴシック" charset="-128"/>
              </a:rPr>
              <a:t>[</a:t>
            </a:r>
            <a:r>
              <a:rPr lang="en-US" dirty="0" err="1" smtClean="0">
                <a:ea typeface="ＭＳ Ｐゴシック" charset="-128"/>
              </a:rPr>
              <a:t>Xiong</a:t>
            </a:r>
            <a:r>
              <a:rPr lang="en-US" dirty="0" smtClean="0">
                <a:ea typeface="ＭＳ Ｐゴシック" charset="-128"/>
              </a:rPr>
              <a:t> &amp; </a:t>
            </a:r>
            <a:r>
              <a:rPr lang="en-US" dirty="0" err="1" smtClean="0">
                <a:ea typeface="ＭＳ Ｐゴシック" charset="-128"/>
              </a:rPr>
              <a:t>Litman</a:t>
            </a:r>
            <a:r>
              <a:rPr lang="en-US" dirty="0" smtClean="0">
                <a:ea typeface="ＭＳ Ｐゴシック" charset="-128"/>
              </a:rPr>
              <a:t>, 2011b]</a:t>
            </a:r>
            <a:endParaRPr lang="en-US" b="1" dirty="0" smtClean="0">
              <a:solidFill>
                <a:schemeClr val="accent1"/>
              </a:solidFill>
              <a:ea typeface="ＭＳ Ｐゴシック" charset="-128"/>
            </a:endParaRPr>
          </a:p>
          <a:p>
            <a:pPr lvl="1"/>
            <a:endParaRPr lang="en-US" dirty="0" smtClean="0">
              <a:solidFill>
                <a:schemeClr val="accent2"/>
              </a:solidFill>
              <a:ea typeface="ＭＳ Ｐゴシック" charset="-128"/>
            </a:endParaRPr>
          </a:p>
          <a:p>
            <a:endParaRPr lang="en-US" b="1" dirty="0" smtClean="0">
              <a:solidFill>
                <a:schemeClr val="accent2"/>
              </a:solidFill>
              <a:ea typeface="ＭＳ Ｐゴシック"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636"/>
            <a:ext cx="9144000" cy="826029"/>
          </a:xfrm>
        </p:spPr>
        <p:txBody>
          <a:bodyPr>
            <a:normAutofit fontScale="90000"/>
          </a:bodyPr>
          <a:lstStyle/>
          <a:p>
            <a:r>
              <a:rPr lang="en-US" sz="3200" dirty="0" smtClean="0"/>
              <a:t>Baseline Method: Assessing (Product) Review Helpfulness</a:t>
            </a:r>
            <a:br>
              <a:rPr lang="en-US" sz="3200" dirty="0" smtClean="0"/>
            </a:br>
            <a:r>
              <a:rPr lang="en-US" sz="2778" dirty="0" smtClean="0"/>
              <a:t>[Kim et al., 2006]</a:t>
            </a:r>
            <a:endParaRPr lang="en-US" sz="2778" dirty="0"/>
          </a:p>
        </p:txBody>
      </p:sp>
      <p:sp>
        <p:nvSpPr>
          <p:cNvPr id="3" name="Content Placeholder 2"/>
          <p:cNvSpPr>
            <a:spLocks noGrp="1"/>
          </p:cNvSpPr>
          <p:nvPr>
            <p:ph idx="1"/>
          </p:nvPr>
        </p:nvSpPr>
        <p:spPr>
          <a:xfrm>
            <a:off x="232012" y="1481667"/>
            <a:ext cx="8679976" cy="4832350"/>
          </a:xfrm>
        </p:spPr>
        <p:txBody>
          <a:bodyPr>
            <a:normAutofit fontScale="70000" lnSpcReduction="20000"/>
          </a:bodyPr>
          <a:lstStyle/>
          <a:p>
            <a:r>
              <a:rPr lang="en-US" dirty="0" smtClean="0"/>
              <a:t>Data</a:t>
            </a:r>
          </a:p>
          <a:p>
            <a:pPr lvl="1"/>
            <a:r>
              <a:rPr lang="en-US" dirty="0" smtClean="0"/>
              <a:t>Product reviews on </a:t>
            </a:r>
            <a:r>
              <a:rPr lang="en-US" dirty="0" err="1" smtClean="0"/>
              <a:t>Amazon.com</a:t>
            </a:r>
            <a:endParaRPr lang="en-US" dirty="0" smtClean="0"/>
          </a:p>
          <a:p>
            <a:pPr lvl="1"/>
            <a:r>
              <a:rPr lang="en-US" dirty="0" smtClean="0"/>
              <a:t>Review helpfulness is derived from binary votes (helpful versus unhelpful):</a:t>
            </a:r>
          </a:p>
          <a:p>
            <a:pPr lvl="1"/>
            <a:endParaRPr lang="en-US" dirty="0" smtClean="0"/>
          </a:p>
          <a:p>
            <a:r>
              <a:rPr lang="en-US" dirty="0" smtClean="0"/>
              <a:t>Approach</a:t>
            </a:r>
          </a:p>
          <a:p>
            <a:pPr lvl="1"/>
            <a:r>
              <a:rPr lang="en-US" dirty="0" smtClean="0"/>
              <a:t>Estimate helpfulness using SVM regression based on linguistic features</a:t>
            </a:r>
          </a:p>
          <a:p>
            <a:pPr lvl="1"/>
            <a:r>
              <a:rPr lang="en-US" dirty="0" smtClean="0"/>
              <a:t>Evaluate </a:t>
            </a:r>
            <a:r>
              <a:rPr lang="en-US" i="1" dirty="0" smtClean="0"/>
              <a:t>ranking</a:t>
            </a:r>
            <a:r>
              <a:rPr lang="en-US" dirty="0" smtClean="0"/>
              <a:t> performance with Spearman correlation</a:t>
            </a:r>
          </a:p>
          <a:p>
            <a:pPr lvl="1"/>
            <a:endParaRPr lang="en-US" dirty="0" smtClean="0"/>
          </a:p>
          <a:p>
            <a:r>
              <a:rPr lang="en-US" dirty="0" smtClean="0"/>
              <a:t>Conclusions</a:t>
            </a:r>
          </a:p>
          <a:p>
            <a:pPr lvl="1"/>
            <a:r>
              <a:rPr lang="en-US" dirty="0" smtClean="0"/>
              <a:t>Most useful features</a:t>
            </a:r>
            <a:r>
              <a:rPr lang="en-US" i="1" dirty="0" smtClean="0"/>
              <a:t>: review length, review unigrams, product rating</a:t>
            </a:r>
            <a:endParaRPr lang="en-US" dirty="0" smtClean="0"/>
          </a:p>
          <a:p>
            <a:pPr lvl="1"/>
            <a:r>
              <a:rPr lang="en-US" dirty="0" smtClean="0"/>
              <a:t>Helpfulness ranking is easier to learn compared to helpfulness ratings: </a:t>
            </a:r>
            <a:r>
              <a:rPr lang="en-US" i="1" dirty="0" smtClean="0"/>
              <a:t>Pearson correlation &lt; Spearman correlation</a:t>
            </a:r>
          </a:p>
        </p:txBody>
      </p:sp>
      <p:sp>
        <p:nvSpPr>
          <p:cNvPr id="4" name="Slide Number Placeholder 3"/>
          <p:cNvSpPr>
            <a:spLocks noGrp="1"/>
          </p:cNvSpPr>
          <p:nvPr>
            <p:ph type="sldNum" sz="quarter" idx="12"/>
          </p:nvPr>
        </p:nvSpPr>
        <p:spPr/>
        <p:txBody>
          <a:bodyPr/>
          <a:lstStyle/>
          <a:p>
            <a:fld id="{ABBCCE4D-56E5-5249-B9AC-C5D511F41D9E}" type="slidenum">
              <a:rPr lang="en-US" smtClean="0"/>
              <a:pPr/>
              <a:t>33</a:t>
            </a:fld>
            <a:endParaRPr lang="en-US"/>
          </a:p>
        </p:txBody>
      </p:sp>
      <p:graphicFrame>
        <p:nvGraphicFramePr>
          <p:cNvPr id="52226" name="Object 2"/>
          <p:cNvGraphicFramePr>
            <a:graphicFrameLocks noChangeAspect="1"/>
          </p:cNvGraphicFramePr>
          <p:nvPr/>
        </p:nvGraphicFramePr>
        <p:xfrm>
          <a:off x="3209925" y="2428647"/>
          <a:ext cx="2363964" cy="478594"/>
        </p:xfrm>
        <a:graphic>
          <a:graphicData uri="http://schemas.openxmlformats.org/presentationml/2006/ole">
            <p:oleObj spid="_x0000_s52395" name="Equation" r:id="rId4" imgW="2070100" imgH="393700" progId="Equation.3">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 Corpus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Peer reviews collected by </a:t>
            </a:r>
            <a:r>
              <a:rPr lang="en-US" dirty="0" err="1" smtClean="0"/>
              <a:t>SWoRD</a:t>
            </a:r>
            <a:r>
              <a:rPr lang="en-US" dirty="0" smtClean="0"/>
              <a:t> system</a:t>
            </a:r>
          </a:p>
          <a:p>
            <a:pPr lvl="1"/>
            <a:r>
              <a:rPr lang="en-US" dirty="0"/>
              <a:t>I</a:t>
            </a:r>
            <a:r>
              <a:rPr lang="en-US" dirty="0" smtClean="0"/>
              <a:t>ntroductory college history class</a:t>
            </a:r>
          </a:p>
          <a:p>
            <a:pPr lvl="1"/>
            <a:r>
              <a:rPr lang="en-US" dirty="0" smtClean="0"/>
              <a:t>267 reviews (20 – 200 words) </a:t>
            </a:r>
          </a:p>
          <a:p>
            <a:pPr lvl="1"/>
            <a:r>
              <a:rPr lang="en-US" dirty="0" smtClean="0"/>
              <a:t>16 papers (about 6 pages)</a:t>
            </a:r>
          </a:p>
          <a:p>
            <a:pPr lvl="1"/>
            <a:endParaRPr lang="en-US" dirty="0" smtClean="0"/>
          </a:p>
          <a:p>
            <a:r>
              <a:rPr lang="en-US" dirty="0" smtClean="0"/>
              <a:t> Gold standard of peer-review helpfulness</a:t>
            </a:r>
          </a:p>
          <a:p>
            <a:pPr lvl="1"/>
            <a:r>
              <a:rPr lang="en-US" dirty="0" smtClean="0"/>
              <a:t>Average ratings given by two experts.</a:t>
            </a:r>
          </a:p>
          <a:p>
            <a:pPr lvl="2"/>
            <a:r>
              <a:rPr lang="en-US" dirty="0" smtClean="0"/>
              <a:t>Domain expert &amp; writing expert.</a:t>
            </a:r>
          </a:p>
          <a:p>
            <a:pPr lvl="2"/>
            <a:r>
              <a:rPr lang="en-US" dirty="0" smtClean="0"/>
              <a:t>1-5 discrete values</a:t>
            </a:r>
          </a:p>
          <a:p>
            <a:pPr lvl="2"/>
            <a:r>
              <a:rPr lang="en-US" dirty="0" smtClean="0"/>
              <a:t>Pearson correlation r = .4, p &lt; .01</a:t>
            </a:r>
          </a:p>
          <a:p>
            <a:pPr lvl="1"/>
            <a:endParaRPr lang="en-US" dirty="0" smtClean="0"/>
          </a:p>
          <a:p>
            <a:endParaRPr lang="en-US" dirty="0" smtClean="0"/>
          </a:p>
          <a:p>
            <a:endParaRPr lang="en-US" dirty="0" smtClean="0"/>
          </a:p>
          <a:p>
            <a:r>
              <a:rPr lang="en-US" sz="3143" dirty="0" smtClean="0"/>
              <a:t>Prior annotations</a:t>
            </a:r>
          </a:p>
          <a:p>
            <a:pPr lvl="1"/>
            <a:r>
              <a:rPr lang="en-US" dirty="0" smtClean="0"/>
              <a:t>Review comment types -- praise, summary, criticism. </a:t>
            </a:r>
            <a:r>
              <a:rPr lang="en-US" i="1" dirty="0" smtClean="0"/>
              <a:t>(kappa = .92)</a:t>
            </a:r>
          </a:p>
          <a:p>
            <a:pPr lvl="1"/>
            <a:r>
              <a:rPr lang="en-US" dirty="0" smtClean="0"/>
              <a:t>Problem localization </a:t>
            </a:r>
            <a:r>
              <a:rPr lang="en-US" i="1" dirty="0" smtClean="0"/>
              <a:t>(kappa = .69)</a:t>
            </a:r>
            <a:r>
              <a:rPr lang="en-US" dirty="0" smtClean="0"/>
              <a:t>, solution </a:t>
            </a:r>
            <a:r>
              <a:rPr lang="en-US" i="1" dirty="0" smtClean="0"/>
              <a:t>(kappa = .</a:t>
            </a:r>
            <a:r>
              <a:rPr lang="en-US" i="1" dirty="0"/>
              <a:t>7</a:t>
            </a:r>
            <a:r>
              <a:rPr lang="en-US" i="1" dirty="0" smtClean="0"/>
              <a:t>9)</a:t>
            </a:r>
            <a:r>
              <a:rPr lang="en-US" dirty="0" smtClean="0"/>
              <a:t>, …</a:t>
            </a:r>
          </a:p>
          <a:p>
            <a:endParaRPr lang="en-US" dirty="0" smtClean="0"/>
          </a:p>
          <a:p>
            <a:endParaRPr lang="en-US" dirty="0"/>
          </a:p>
        </p:txBody>
      </p:sp>
      <p:graphicFrame>
        <p:nvGraphicFramePr>
          <p:cNvPr id="4" name="Chart 3"/>
          <p:cNvGraphicFramePr/>
          <p:nvPr/>
        </p:nvGraphicFramePr>
        <p:xfrm>
          <a:off x="4549083" y="2853785"/>
          <a:ext cx="4008234" cy="2536876"/>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fld id="{ABBCCE4D-56E5-5249-B9AC-C5D511F41D9E}"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versus Product Reviews</a:t>
            </a:r>
            <a:endParaRPr lang="en-US" dirty="0"/>
          </a:p>
        </p:txBody>
      </p:sp>
      <p:sp>
        <p:nvSpPr>
          <p:cNvPr id="3" name="Content Placeholder 2"/>
          <p:cNvSpPr>
            <a:spLocks noGrp="1"/>
          </p:cNvSpPr>
          <p:nvPr>
            <p:ph idx="1"/>
          </p:nvPr>
        </p:nvSpPr>
        <p:spPr>
          <a:xfrm>
            <a:off x="113122" y="1600200"/>
            <a:ext cx="9030878" cy="4525963"/>
          </a:xfrm>
        </p:spPr>
        <p:txBody>
          <a:bodyPr/>
          <a:lstStyle/>
          <a:p>
            <a:r>
              <a:rPr lang="en-US" dirty="0" smtClean="0"/>
              <a:t>Helpfulness is directly rated on a scale (rather than a function of binary votes)</a:t>
            </a:r>
          </a:p>
          <a:p>
            <a:r>
              <a:rPr lang="en-US" dirty="0" smtClean="0"/>
              <a:t>Peer reviews frequently refer to the related papers</a:t>
            </a:r>
          </a:p>
          <a:p>
            <a:r>
              <a:rPr lang="en-US" dirty="0" smtClean="0"/>
              <a:t>Helpfulness has a writing-specific semantics</a:t>
            </a:r>
          </a:p>
          <a:p>
            <a:r>
              <a:rPr lang="en-US" dirty="0" smtClean="0"/>
              <a:t>Classroom corpora are typically small</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35</a:t>
            </a:fld>
            <a:endParaRPr lang="en-US"/>
          </a:p>
        </p:txBody>
      </p:sp>
    </p:spTree>
    <p:extLst>
      <p:ext uri="{BB962C8B-B14F-4D97-AF65-F5344CB8AC3E}">
        <p14:creationId xmlns="" xmlns:p14="http://schemas.microsoft.com/office/powerpoint/2010/main" val="1686235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762"/>
            <a:ext cx="8229600" cy="1143000"/>
          </a:xfrm>
        </p:spPr>
        <p:txBody>
          <a:bodyPr>
            <a:normAutofit fontScale="90000"/>
          </a:bodyPr>
          <a:lstStyle/>
          <a:p>
            <a:r>
              <a:rPr lang="en-US" dirty="0" smtClean="0"/>
              <a:t>Generic Linguistic Features</a:t>
            </a:r>
            <a:br>
              <a:rPr lang="en-US" dirty="0" smtClean="0"/>
            </a:br>
            <a:r>
              <a:rPr lang="en-US" sz="4000" dirty="0" smtClean="0"/>
              <a:t>(from reviews and papers)</a:t>
            </a:r>
            <a:endParaRPr lang="en-US" sz="4000" dirty="0"/>
          </a:p>
        </p:txBody>
      </p:sp>
      <p:sp>
        <p:nvSpPr>
          <p:cNvPr id="3" name="Content Placeholder 2"/>
          <p:cNvSpPr>
            <a:spLocks noGrp="1"/>
          </p:cNvSpPr>
          <p:nvPr>
            <p:ph idx="1"/>
          </p:nvPr>
        </p:nvSpPr>
        <p:spPr>
          <a:xfrm>
            <a:off x="793820" y="5731849"/>
            <a:ext cx="7681314" cy="1249001"/>
          </a:xfrm>
        </p:spPr>
        <p:txBody>
          <a:bodyPr>
            <a:normAutofit fontScale="32500" lnSpcReduction="20000"/>
          </a:bodyPr>
          <a:lstStyle/>
          <a:p>
            <a:pPr marL="514350" indent="-514350">
              <a:spcAft>
                <a:spcPts val="600"/>
              </a:spcAft>
              <a:buFont typeface="+mj-lt"/>
              <a:buAutoNum type="arabicPeriod"/>
            </a:pPr>
            <a:r>
              <a:rPr lang="en-US" sz="4800" dirty="0" smtClean="0"/>
              <a:t>Topic words are automatically extracted from students’ essays using topic signature </a:t>
            </a:r>
            <a:r>
              <a:rPr lang="en-US" sz="4900" dirty="0" smtClean="0"/>
              <a:t>software (by Annie Louis</a:t>
            </a:r>
            <a:r>
              <a:rPr lang="en-US" sz="5600" dirty="0" smtClean="0"/>
              <a:t>)</a:t>
            </a:r>
            <a:endParaRPr lang="en-US" sz="6400" dirty="0" smtClean="0"/>
          </a:p>
          <a:p>
            <a:pPr marL="514350" indent="-514350">
              <a:spcAft>
                <a:spcPts val="600"/>
              </a:spcAft>
              <a:buFont typeface="+mj-lt"/>
              <a:buAutoNum type="arabicPeriod"/>
            </a:pPr>
            <a:r>
              <a:rPr lang="en-US" sz="4800" dirty="0" smtClean="0"/>
              <a:t>Sentiment words are extracted from General Inquirer Dictionary</a:t>
            </a:r>
          </a:p>
          <a:p>
            <a:pPr marL="0" indent="0">
              <a:spcAft>
                <a:spcPts val="600"/>
              </a:spcAft>
              <a:buNone/>
            </a:pPr>
            <a:r>
              <a:rPr lang="en-US" sz="4800" dirty="0" smtClean="0"/>
              <a:t>*	  Syntactic analysis via </a:t>
            </a:r>
            <a:r>
              <a:rPr lang="en-US" sz="4800" dirty="0" err="1" smtClean="0"/>
              <a:t>MSTParser</a:t>
            </a:r>
            <a:r>
              <a:rPr lang="en-US" sz="4800"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aphicFrame>
        <p:nvGraphicFramePr>
          <p:cNvPr id="6" name="Table 5"/>
          <p:cNvGraphicFramePr>
            <a:graphicFrameLocks noGrp="1"/>
          </p:cNvGraphicFramePr>
          <p:nvPr>
            <p:extLst>
              <p:ext uri="{D42A27DB-BD31-4B8C-83A1-F6EECF244321}">
                <p14:modId xmlns="" xmlns:p14="http://schemas.microsoft.com/office/powerpoint/2010/main" val="2169726296"/>
              </p:ext>
            </p:extLst>
          </p:nvPr>
        </p:nvGraphicFramePr>
        <p:xfrm>
          <a:off x="1636504" y="2173112"/>
          <a:ext cx="6241404" cy="3531148"/>
        </p:xfrm>
        <a:graphic>
          <a:graphicData uri="http://schemas.openxmlformats.org/drawingml/2006/table">
            <a:tbl>
              <a:tblPr>
                <a:tableStyleId>{6E25E649-3F16-4E02-A733-19D2CDBF48F0}</a:tableStyleId>
              </a:tblPr>
              <a:tblGrid>
                <a:gridCol w="1236204"/>
                <a:gridCol w="1531393"/>
                <a:gridCol w="3473807"/>
              </a:tblGrid>
              <a:tr h="279946">
                <a:tc>
                  <a:txBody>
                    <a:bodyPr/>
                    <a:lstStyle/>
                    <a:p>
                      <a:pPr algn="ctr" fontAlgn="t"/>
                      <a:r>
                        <a:rPr lang="en-US" sz="1600" u="none" strike="noStrike" dirty="0"/>
                        <a:t>type</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t>Label</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t>Features (#)</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86595">
                <a:tc>
                  <a:txBody>
                    <a:bodyPr/>
                    <a:lstStyle/>
                    <a:p>
                      <a:pPr algn="ctr" fontAlgn="t"/>
                      <a:r>
                        <a:rPr lang="en-US" sz="1600" u="none" strike="noStrike" dirty="0" smtClean="0"/>
                        <a:t>Structural</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solidFill>
                            <a:srgbClr val="0000FF"/>
                          </a:solidFill>
                        </a:rPr>
                        <a:t>STR</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err="1"/>
                        <a:t>revLength</a:t>
                      </a:r>
                      <a:r>
                        <a:rPr lang="en-US" sz="1600" u="none" strike="noStrike" dirty="0"/>
                        <a:t>, </a:t>
                      </a:r>
                      <a:r>
                        <a:rPr lang="en-US" sz="1600" u="none" strike="noStrike" dirty="0" err="1"/>
                        <a:t>sentNum</a:t>
                      </a:r>
                      <a:r>
                        <a:rPr lang="en-US" sz="1600" u="none" strike="noStrike" dirty="0"/>
                        <a:t>, </a:t>
                      </a:r>
                      <a:r>
                        <a:rPr lang="en-US" sz="1600" u="none" strike="noStrike" dirty="0" smtClean="0"/>
                        <a:t>question</a:t>
                      </a:r>
                      <a:r>
                        <a:rPr lang="en-US" sz="1600" u="none" strike="noStrike" dirty="0"/>
                        <a:t>%, </a:t>
                      </a:r>
                      <a:r>
                        <a:rPr lang="en-US" sz="1600" u="none" strike="noStrike" dirty="0" err="1" smtClean="0"/>
                        <a:t>exclamationNum</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00951">
                <a:tc>
                  <a:txBody>
                    <a:bodyPr/>
                    <a:lstStyle/>
                    <a:p>
                      <a:pPr algn="ctr" fontAlgn="t"/>
                      <a:r>
                        <a:rPr lang="en-US" sz="1600" u="none" strike="noStrike"/>
                        <a:t>Lexical</a:t>
                      </a:r>
                      <a:endParaRPr lang="en-US" sz="1600" b="0" i="0" u="none" strike="noStrike">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solidFill>
                            <a:srgbClr val="0000FF"/>
                          </a:solidFill>
                        </a:rPr>
                        <a:t>UGR</a:t>
                      </a:r>
                      <a:r>
                        <a:rPr lang="en-US" sz="1600" u="none" strike="noStrike" dirty="0">
                          <a:solidFill>
                            <a:srgbClr val="0000FF"/>
                          </a:solidFill>
                        </a:rPr>
                        <a:t>, </a:t>
                      </a:r>
                      <a:r>
                        <a:rPr lang="en-US" sz="1600" u="none" strike="noStrike" dirty="0" smtClean="0">
                          <a:solidFill>
                            <a:srgbClr val="0000FF"/>
                          </a:solidFill>
                        </a:rPr>
                        <a:t>BGR</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i="1" u="none" strike="noStrike" dirty="0" err="1" smtClean="0"/>
                        <a:t>tf-idf</a:t>
                      </a:r>
                      <a:r>
                        <a:rPr lang="en-US" sz="1600" i="1" u="none" strike="noStrike" dirty="0" smtClean="0"/>
                        <a:t> </a:t>
                      </a:r>
                      <a:r>
                        <a:rPr lang="en-US" sz="1600" u="none" strike="noStrike" dirty="0" smtClean="0"/>
                        <a:t>statistics of </a:t>
                      </a:r>
                    </a:p>
                    <a:p>
                      <a:pPr algn="ctr" fontAlgn="t"/>
                      <a:r>
                        <a:rPr lang="en-US" sz="1600" u="none" strike="noStrike" dirty="0" smtClean="0"/>
                        <a:t>review unigrams (#= 2992)</a:t>
                      </a:r>
                      <a:r>
                        <a:rPr lang="en-US" sz="1600" u="none" strike="noStrike" baseline="0" dirty="0" smtClean="0"/>
                        <a:t> </a:t>
                      </a:r>
                    </a:p>
                    <a:p>
                      <a:pPr algn="ctr" fontAlgn="t"/>
                      <a:r>
                        <a:rPr lang="en-US" sz="1600" u="none" strike="noStrike" baseline="0" dirty="0" smtClean="0"/>
                        <a:t>and bigrams (</a:t>
                      </a:r>
                      <a:r>
                        <a:rPr lang="en-US" sz="1600" u="none" strike="noStrike" dirty="0" smtClean="0"/>
                        <a:t>#= 23209)</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67663">
                <a:tc>
                  <a:txBody>
                    <a:bodyPr/>
                    <a:lstStyle/>
                    <a:p>
                      <a:pPr algn="ctr" fontAlgn="t"/>
                      <a:r>
                        <a:rPr lang="en-US" sz="1600" u="none" strike="noStrike"/>
                        <a:t>Syntactic</a:t>
                      </a:r>
                      <a:endParaRPr lang="en-US" sz="1600" b="0" i="0" u="none" strike="noStrike">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solidFill>
                            <a:srgbClr val="0000FF"/>
                          </a:solidFill>
                        </a:rPr>
                        <a:t>SYN</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t>Noun%, </a:t>
                      </a:r>
                      <a:r>
                        <a:rPr lang="en-US" sz="1600" u="none" strike="noStrike" dirty="0" smtClean="0"/>
                        <a:t>Verb%, </a:t>
                      </a:r>
                      <a:r>
                        <a:rPr lang="en-US" sz="1600" u="none" strike="noStrike" dirty="0" err="1" smtClean="0"/>
                        <a:t>Adj</a:t>
                      </a:r>
                      <a:r>
                        <a:rPr lang="en-US" sz="1600" u="none" strike="noStrike" dirty="0" smtClean="0"/>
                        <a:t>/</a:t>
                      </a:r>
                      <a:r>
                        <a:rPr lang="en-US" sz="1600" u="none" strike="noStrike" dirty="0" err="1" smtClean="0"/>
                        <a:t>Adv</a:t>
                      </a:r>
                      <a:r>
                        <a:rPr lang="en-US" sz="1600" u="none" strike="noStrike" dirty="0"/>
                        <a:t>%, 1stPVerb%, </a:t>
                      </a:r>
                      <a:r>
                        <a:rPr lang="en-US" sz="1600" u="none" strike="noStrike" dirty="0" err="1"/>
                        <a:t>openClass</a:t>
                      </a:r>
                      <a:r>
                        <a:rPr lang="en-US" sz="1600" u="none" strike="noStrike" dirty="0" smtClean="0"/>
                        <a:t>%</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90486">
                <a:tc rowSpan="2">
                  <a:txBody>
                    <a:bodyPr/>
                    <a:lstStyle/>
                    <a:p>
                      <a:pPr algn="ctr" fontAlgn="t"/>
                      <a:r>
                        <a:rPr lang="en-US" sz="1600" u="none" strike="noStrike" dirty="0" smtClean="0"/>
                        <a:t>Semantic</a:t>
                      </a:r>
                    </a:p>
                    <a:p>
                      <a:pPr algn="ctr" fontAlgn="t"/>
                      <a:r>
                        <a:rPr lang="en-US" sz="1600" b="0" i="1" u="none" strike="noStrike" dirty="0" smtClean="0">
                          <a:latin typeface="Times New Roman"/>
                        </a:rPr>
                        <a:t>(adapted)</a:t>
                      </a:r>
                      <a:endParaRPr lang="en-US" sz="1600" b="0" i="1"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solidFill>
                            <a:srgbClr val="0000FF"/>
                          </a:solidFill>
                        </a:rPr>
                        <a:t>TOP</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t>counts</a:t>
                      </a:r>
                      <a:r>
                        <a:rPr lang="en-US" sz="1600" u="none" strike="noStrike" baseline="0" dirty="0" smtClean="0"/>
                        <a:t> of </a:t>
                      </a:r>
                      <a:r>
                        <a:rPr lang="en-US" sz="1600" i="1" u="none" strike="noStrike" baseline="0" dirty="0" smtClean="0"/>
                        <a:t>topic words </a:t>
                      </a:r>
                      <a:r>
                        <a:rPr lang="en-US" sz="1600" u="none" strike="noStrike" dirty="0" smtClean="0"/>
                        <a:t>(# = 288)</a:t>
                      </a:r>
                      <a:r>
                        <a:rPr lang="en-US" sz="1600" u="none" strike="noStrike" baseline="30000" dirty="0" smtClean="0"/>
                        <a:t> 1</a:t>
                      </a:r>
                      <a:r>
                        <a:rPr lang="en-US" sz="1600" u="none" strike="noStrike" dirty="0" smtClean="0"/>
                        <a:t>;</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62688">
                <a:tc vMerge="1">
                  <a:txBody>
                    <a:bodyPr/>
                    <a:lstStyle/>
                    <a:p>
                      <a:endParaRPr lang="en-US"/>
                    </a:p>
                  </a:txBody>
                  <a:tcPr/>
                </a:tc>
                <a:tc>
                  <a:txBody>
                    <a:bodyPr/>
                    <a:lstStyle/>
                    <a:p>
                      <a:pPr algn="ctr" fontAlgn="t"/>
                      <a:r>
                        <a:rPr lang="en-US" sz="1600" u="none" strike="noStrike" dirty="0" err="1" smtClean="0">
                          <a:solidFill>
                            <a:srgbClr val="0000FF"/>
                          </a:solidFill>
                        </a:rPr>
                        <a:t>posW</a:t>
                      </a:r>
                      <a:r>
                        <a:rPr lang="en-US" sz="1600" u="none" strike="noStrike" dirty="0">
                          <a:solidFill>
                            <a:srgbClr val="0000FF"/>
                          </a:solidFill>
                        </a:rPr>
                        <a:t>, </a:t>
                      </a:r>
                      <a:r>
                        <a:rPr lang="en-US" sz="1600" u="none" strike="noStrike" dirty="0" err="1" smtClean="0">
                          <a:solidFill>
                            <a:srgbClr val="0000FF"/>
                          </a:solidFill>
                        </a:rPr>
                        <a:t>negW</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t>counts of positive (#= 1319)</a:t>
                      </a:r>
                      <a:r>
                        <a:rPr lang="en-US" sz="1600" u="none" strike="noStrike" baseline="0" dirty="0" smtClean="0"/>
                        <a:t> </a:t>
                      </a:r>
                    </a:p>
                    <a:p>
                      <a:pPr algn="ctr" fontAlgn="t"/>
                      <a:r>
                        <a:rPr lang="en-US" sz="1600" u="none" strike="noStrike" baseline="0" dirty="0" smtClean="0"/>
                        <a:t>and negative sentiment words</a:t>
                      </a:r>
                      <a:r>
                        <a:rPr lang="en-US" sz="1600" u="none" strike="noStrike" dirty="0" smtClean="0"/>
                        <a:t> (#= 1752)</a:t>
                      </a:r>
                      <a:r>
                        <a:rPr lang="en-US" sz="1600" u="none" strike="noStrike" baseline="30000" dirty="0" smtClean="0"/>
                        <a:t> 2</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70909">
                <a:tc>
                  <a:txBody>
                    <a:bodyPr/>
                    <a:lstStyle/>
                    <a:p>
                      <a:pPr algn="ctr" fontAlgn="t"/>
                      <a:r>
                        <a:rPr lang="en-US" sz="1600" u="none" strike="noStrike" dirty="0" smtClean="0"/>
                        <a:t>Meta-data</a:t>
                      </a:r>
                    </a:p>
                    <a:p>
                      <a:pPr algn="ctr" fontAlgn="t"/>
                      <a:r>
                        <a:rPr lang="en-US" sz="1600" b="0" i="1" u="none" strike="noStrike" dirty="0" smtClean="0">
                          <a:latin typeface="Times New Roman"/>
                        </a:rPr>
                        <a:t>(adapted)</a:t>
                      </a:r>
                      <a:endParaRPr lang="en-US" sz="1600" b="0" i="1"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ctr" fontAlgn="t"/>
                      <a:r>
                        <a:rPr lang="en-US" sz="1600" u="none" strike="noStrike" dirty="0">
                          <a:solidFill>
                            <a:srgbClr val="0000FF"/>
                          </a:solidFill>
                        </a:rPr>
                        <a:t>META</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ctr" fontAlgn="t"/>
                      <a:r>
                        <a:rPr lang="en-US" sz="1600" i="1" u="none" strike="noStrike" dirty="0" err="1" smtClean="0"/>
                        <a:t>paper</a:t>
                      </a:r>
                      <a:r>
                        <a:rPr lang="en-US" sz="1600" u="none" strike="noStrike" dirty="0" err="1" smtClean="0"/>
                        <a:t>Rating</a:t>
                      </a:r>
                      <a:r>
                        <a:rPr lang="en-US" sz="1600" u="none" strike="noStrike" dirty="0"/>
                        <a:t>, </a:t>
                      </a:r>
                      <a:r>
                        <a:rPr lang="en-US" sz="1600" i="1" u="none" strike="noStrike" dirty="0" err="1" smtClean="0"/>
                        <a:t>paper</a:t>
                      </a:r>
                      <a:r>
                        <a:rPr lang="en-US" sz="1600" u="none" strike="noStrike" dirty="0" err="1" smtClean="0"/>
                        <a:t>RatingDiff</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ABBCCE4D-56E5-5249-B9AC-C5D511F41D9E}" type="slidenum">
              <a:rPr lang="en-US" smtClean="0"/>
              <a:pPr/>
              <a:t>36</a:t>
            </a:fld>
            <a:endParaRPr lang="en-US"/>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600" dirty="0" smtClean="0"/>
              <a:t>Features motivated by Kim’s work</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4541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53206" y="3990876"/>
            <a:ext cx="341313" cy="427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8667"/>
            <a:ext cx="8033393" cy="3795889"/>
          </a:xfrm>
        </p:spPr>
        <p:txBody>
          <a:bodyPr>
            <a:normAutofit/>
          </a:bodyPr>
          <a:lstStyle/>
          <a:p>
            <a:r>
              <a:rPr lang="en-US" dirty="0" smtClean="0"/>
              <a:t>Features that are specific to peer reviews</a:t>
            </a:r>
          </a:p>
          <a:p>
            <a:endParaRPr lang="en-US" dirty="0" smtClean="0"/>
          </a:p>
          <a:p>
            <a:endParaRPr lang="en-US" dirty="0" smtClean="0"/>
          </a:p>
          <a:p>
            <a:endParaRPr lang="en-US" dirty="0" smtClean="0"/>
          </a:p>
          <a:p>
            <a:pPr lvl="2">
              <a:buNone/>
            </a:pPr>
            <a:endParaRPr lang="en-US" dirty="0" smtClean="0"/>
          </a:p>
          <a:p>
            <a:pPr lvl="2"/>
            <a:endParaRPr lang="en-US" dirty="0" smtClean="0"/>
          </a:p>
          <a:p>
            <a:pPr lvl="2"/>
            <a:endParaRPr lang="en-US" dirty="0" smtClean="0"/>
          </a:p>
          <a:p>
            <a:pPr lvl="2"/>
            <a:endParaRPr lang="en-US" dirty="0" smtClean="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87079988"/>
              </p:ext>
            </p:extLst>
          </p:nvPr>
        </p:nvGraphicFramePr>
        <p:xfrm>
          <a:off x="1463039" y="2542155"/>
          <a:ext cx="6475616" cy="3251816"/>
        </p:xfrm>
        <a:graphic>
          <a:graphicData uri="http://schemas.openxmlformats.org/drawingml/2006/table">
            <a:tbl>
              <a:tblPr>
                <a:tableStyleId>{6E25E649-3F16-4E02-A733-19D2CDBF48F0}</a:tableStyleId>
              </a:tblPr>
              <a:tblGrid>
                <a:gridCol w="1484088"/>
                <a:gridCol w="1716664"/>
                <a:gridCol w="3274864"/>
              </a:tblGrid>
              <a:tr h="647435">
                <a:tc>
                  <a:txBody>
                    <a:bodyPr/>
                    <a:lstStyle/>
                    <a:p>
                      <a:pPr algn="ctr" fontAlgn="t"/>
                      <a:r>
                        <a:rPr lang="en-US" sz="1600" u="none" strike="noStrike" dirty="0" smtClean="0"/>
                        <a:t>Type</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u="none" strike="noStrike" dirty="0"/>
                        <a:t>Label</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u="none" strike="noStrike" dirty="0"/>
                        <a:t>Features (#)</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872607">
                <a:tc>
                  <a:txBody>
                    <a:bodyPr/>
                    <a:lstStyle/>
                    <a:p>
                      <a:pPr algn="ctr" fontAlgn="t"/>
                      <a:r>
                        <a:rPr lang="en-US" sz="1600" b="0" i="0" u="none" strike="noStrike" dirty="0" smtClean="0">
                          <a:latin typeface="Times New Roman"/>
                        </a:rPr>
                        <a:t>Cognitive</a:t>
                      </a:r>
                      <a:r>
                        <a:rPr lang="en-US" sz="1600" b="0" i="0" u="none" strike="noStrike" baseline="0" dirty="0" smtClean="0">
                          <a:latin typeface="Times New Roman"/>
                        </a:rPr>
                        <a:t> Science</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err="1" smtClean="0">
                          <a:solidFill>
                            <a:srgbClr val="0000FF"/>
                          </a:solidFill>
                          <a:latin typeface="Times New Roman"/>
                        </a:rPr>
                        <a:t>cogS</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latin typeface="Times New Roman"/>
                        </a:rPr>
                        <a:t>praise%, summary%,</a:t>
                      </a:r>
                      <a:r>
                        <a:rPr lang="en-US" sz="1600" b="0" i="0" u="none" strike="noStrike" baseline="0" dirty="0" smtClean="0">
                          <a:latin typeface="Times New Roman"/>
                        </a:rPr>
                        <a:t> criticism%, </a:t>
                      </a:r>
                      <a:r>
                        <a:rPr lang="en-US" sz="1600" b="0" i="0" u="none" strike="noStrike" baseline="0" dirty="0" err="1" smtClean="0">
                          <a:latin typeface="Times New Roman"/>
                        </a:rPr>
                        <a:t>plocalization</a:t>
                      </a:r>
                      <a:r>
                        <a:rPr lang="en-US" sz="1600" b="0" i="0" u="none" strike="noStrike" baseline="0" dirty="0" smtClean="0">
                          <a:latin typeface="Times New Roman"/>
                        </a:rPr>
                        <a:t>%, solution%</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865887">
                <a:tc>
                  <a:txBody>
                    <a:bodyPr/>
                    <a:lstStyle/>
                    <a:p>
                      <a:pPr algn="ctr" fontAlgn="t"/>
                      <a:r>
                        <a:rPr lang="en-US" sz="1600" b="0" i="0" u="none" strike="noStrike" dirty="0" smtClean="0">
                          <a:latin typeface="Times New Roman"/>
                        </a:rPr>
                        <a:t>Lexical</a:t>
                      </a:r>
                      <a:r>
                        <a:rPr lang="en-US" sz="1600" b="0" i="0" u="none" strike="noStrike" baseline="0" dirty="0" smtClean="0">
                          <a:latin typeface="Times New Roman"/>
                        </a:rPr>
                        <a:t> Categories</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solidFill>
                            <a:srgbClr val="0000FF"/>
                          </a:solidFill>
                          <a:latin typeface="Times New Roman"/>
                        </a:rPr>
                        <a:t>LEX2</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latin typeface="Times New Roman"/>
                        </a:rPr>
                        <a:t>Counts</a:t>
                      </a:r>
                      <a:r>
                        <a:rPr lang="en-US" sz="1600" b="0" i="0" u="none" strike="noStrike" baseline="0" dirty="0" smtClean="0">
                          <a:latin typeface="Times New Roman"/>
                        </a:rPr>
                        <a:t> of 10 categories of words</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865887">
                <a:tc>
                  <a:txBody>
                    <a:bodyPr/>
                    <a:lstStyle/>
                    <a:p>
                      <a:pPr algn="ctr" fontAlgn="t"/>
                      <a:r>
                        <a:rPr lang="en-US" sz="1600" b="0" i="0" u="none" strike="noStrike" dirty="0" smtClean="0">
                          <a:latin typeface="Times New Roman"/>
                        </a:rPr>
                        <a:t>Localization</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solidFill>
                            <a:srgbClr val="0000FF"/>
                          </a:solidFill>
                          <a:latin typeface="Times New Roman"/>
                        </a:rPr>
                        <a:t>LOC</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latin typeface="Times New Roman"/>
                        </a:rPr>
                        <a:t>Features</a:t>
                      </a:r>
                      <a:r>
                        <a:rPr lang="en-US" sz="1600" b="0" i="0" u="none" strike="noStrike" baseline="0" dirty="0" smtClean="0">
                          <a:latin typeface="Times New Roman"/>
                        </a:rPr>
                        <a:t> developed for identifying problem localization</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itle 1"/>
          <p:cNvSpPr>
            <a:spLocks noGrp="1"/>
          </p:cNvSpPr>
          <p:nvPr>
            <p:ph type="title"/>
          </p:nvPr>
        </p:nvSpPr>
        <p:spPr>
          <a:xfrm>
            <a:off x="457200" y="242762"/>
            <a:ext cx="8229600" cy="1143000"/>
          </a:xfrm>
        </p:spPr>
        <p:txBody>
          <a:bodyPr/>
          <a:lstStyle/>
          <a:p>
            <a:r>
              <a:rPr lang="en-US" dirty="0" smtClean="0"/>
              <a:t>Specialized Features</a:t>
            </a:r>
            <a:endParaRPr lang="en-US" dirty="0"/>
          </a:p>
        </p:txBody>
      </p:sp>
      <p:sp>
        <p:nvSpPr>
          <p:cNvPr id="7" name="Slide Number Placeholder 6"/>
          <p:cNvSpPr>
            <a:spLocks noGrp="1"/>
          </p:cNvSpPr>
          <p:nvPr>
            <p:ph type="sldNum" sz="quarter" idx="12"/>
          </p:nvPr>
        </p:nvSpPr>
        <p:spPr/>
        <p:txBody>
          <a:bodyPr/>
          <a:lstStyle/>
          <a:p>
            <a:fld id="{ABBCCE4D-56E5-5249-B9AC-C5D511F41D9E}"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a:xfrm>
            <a:off x="457200" y="1600200"/>
            <a:ext cx="8229600" cy="4809923"/>
          </a:xfrm>
        </p:spPr>
        <p:txBody>
          <a:bodyPr>
            <a:normAutofit fontScale="70000" lnSpcReduction="20000"/>
          </a:bodyPr>
          <a:lstStyle/>
          <a:p>
            <a:r>
              <a:rPr lang="en-US" dirty="0" smtClean="0"/>
              <a:t>Algorithm</a:t>
            </a:r>
          </a:p>
          <a:p>
            <a:pPr lvl="1"/>
            <a:r>
              <a:rPr lang="en-US" dirty="0" smtClean="0"/>
              <a:t>SVM Regression (</a:t>
            </a:r>
            <a:r>
              <a:rPr lang="en-US" dirty="0" err="1" smtClean="0"/>
              <a:t>SVM</a:t>
            </a:r>
            <a:r>
              <a:rPr lang="en-US" baseline="30000" dirty="0" err="1" smtClean="0"/>
              <a:t>light</a:t>
            </a:r>
            <a:r>
              <a:rPr lang="en-US" dirty="0" smtClean="0"/>
              <a:t>)</a:t>
            </a:r>
          </a:p>
          <a:p>
            <a:pPr lvl="1"/>
            <a:endParaRPr lang="en-US" dirty="0" smtClean="0"/>
          </a:p>
          <a:p>
            <a:r>
              <a:rPr lang="en-US" dirty="0" smtClean="0"/>
              <a:t>Evaluation: </a:t>
            </a:r>
          </a:p>
          <a:p>
            <a:pPr lvl="1"/>
            <a:r>
              <a:rPr lang="en-US" dirty="0" smtClean="0"/>
              <a:t>10-fold cross validation</a:t>
            </a:r>
          </a:p>
          <a:p>
            <a:pPr lvl="2"/>
            <a:r>
              <a:rPr lang="en-US" dirty="0" smtClean="0"/>
              <a:t>Pearson correlation coefficient </a:t>
            </a:r>
            <a:r>
              <a:rPr lang="en-US" sz="3097" dirty="0" err="1" smtClean="0"/>
              <a:t>r</a:t>
            </a:r>
            <a:r>
              <a:rPr lang="en-US" sz="3097" dirty="0" smtClean="0"/>
              <a:t>  (ratings)</a:t>
            </a:r>
            <a:endParaRPr lang="en-US" dirty="0" smtClean="0"/>
          </a:p>
          <a:p>
            <a:pPr lvl="2"/>
            <a:r>
              <a:rPr lang="en-US" dirty="0" smtClean="0"/>
              <a:t>Spearman correlation coefficient </a:t>
            </a:r>
            <a:r>
              <a:rPr lang="en-US" sz="3097" dirty="0" err="1" smtClean="0"/>
              <a:t>r</a:t>
            </a:r>
            <a:r>
              <a:rPr lang="en-US" sz="3097" baseline="-25000" dirty="0" err="1" smtClean="0"/>
              <a:t>s</a:t>
            </a:r>
            <a:r>
              <a:rPr lang="en-US" dirty="0" smtClean="0"/>
              <a:t> </a:t>
            </a:r>
            <a:r>
              <a:rPr lang="en-US" sz="3143" dirty="0" smtClean="0"/>
              <a:t>(ranking)</a:t>
            </a:r>
          </a:p>
          <a:p>
            <a:pPr lvl="2">
              <a:buNone/>
            </a:pPr>
            <a:endParaRPr lang="en-US" dirty="0" smtClean="0"/>
          </a:p>
          <a:p>
            <a:pPr lvl="1">
              <a:buNone/>
            </a:pPr>
            <a:endParaRPr lang="en-US" dirty="0" smtClean="0"/>
          </a:p>
          <a:p>
            <a:r>
              <a:rPr lang="en-US" dirty="0" smtClean="0"/>
              <a:t>Experiments</a:t>
            </a:r>
          </a:p>
          <a:p>
            <a:pPr marL="971550" lvl="1" indent="-514350">
              <a:buFont typeface="+mj-lt"/>
              <a:buAutoNum type="arabicPeriod"/>
            </a:pPr>
            <a:r>
              <a:rPr lang="en-US" dirty="0" smtClean="0"/>
              <a:t>Compare the predictive power of each type of feature for predicting peer-review helpfulness</a:t>
            </a:r>
          </a:p>
          <a:p>
            <a:pPr marL="971550" lvl="1" indent="-514350">
              <a:buFont typeface="+mj-lt"/>
              <a:buAutoNum type="arabicPeriod"/>
            </a:pPr>
            <a:r>
              <a:rPr lang="en-US" dirty="0" smtClean="0"/>
              <a:t>Find the most useful feature combination</a:t>
            </a:r>
          </a:p>
          <a:p>
            <a:pPr marL="971550" lvl="1" indent="-514350">
              <a:buFont typeface="+mj-lt"/>
              <a:buAutoNum type="arabicPeriod"/>
            </a:pPr>
            <a:r>
              <a:rPr lang="en-US" dirty="0" smtClean="0"/>
              <a:t>Investigate the impact of introducing additional specialized features</a:t>
            </a:r>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Generic Features</a:t>
            </a:r>
            <a:endParaRPr lang="en-US" dirty="0"/>
          </a:p>
        </p:txBody>
      </p:sp>
      <p:sp>
        <p:nvSpPr>
          <p:cNvPr id="8" name="Content Placeholder 7"/>
          <p:cNvSpPr>
            <a:spLocks noGrp="1"/>
          </p:cNvSpPr>
          <p:nvPr>
            <p:ph idx="1"/>
          </p:nvPr>
        </p:nvSpPr>
        <p:spPr>
          <a:xfrm>
            <a:off x="5252116" y="1808363"/>
            <a:ext cx="3434684" cy="4011476"/>
          </a:xfrm>
        </p:spPr>
        <p:txBody>
          <a:bodyPr>
            <a:noAutofit/>
          </a:bodyPr>
          <a:lstStyle/>
          <a:p>
            <a:pPr marL="457200" indent="-457200"/>
            <a:r>
              <a:rPr lang="en-US" sz="2000" dirty="0" smtClean="0"/>
              <a:t>All classes except syntactic and meta-data are significantly correlated</a:t>
            </a:r>
          </a:p>
          <a:p>
            <a:pPr marL="457200" indent="-457200"/>
            <a:r>
              <a:rPr lang="en-US" sz="2000" dirty="0" smtClean="0"/>
              <a:t>Most helpful features:</a:t>
            </a:r>
          </a:p>
          <a:p>
            <a:pPr marL="857250" lvl="1" indent="-457200">
              <a:spcAft>
                <a:spcPts val="1200"/>
              </a:spcAft>
            </a:pPr>
            <a:r>
              <a:rPr lang="en-US" sz="2000" dirty="0" smtClean="0"/>
              <a:t>STR (, BGR, </a:t>
            </a:r>
            <a:r>
              <a:rPr lang="en-US" sz="2000" dirty="0" err="1" smtClean="0"/>
              <a:t>posW</a:t>
            </a:r>
            <a:r>
              <a:rPr lang="en-US" sz="2000" dirty="0" smtClean="0"/>
              <a:t>…) </a:t>
            </a:r>
          </a:p>
          <a:p>
            <a:pPr marL="457200" indent="-457200">
              <a:spcAft>
                <a:spcPts val="1200"/>
              </a:spcAft>
            </a:pPr>
            <a:r>
              <a:rPr lang="en-US" sz="2000" dirty="0" smtClean="0">
                <a:solidFill>
                  <a:schemeClr val="bg1"/>
                </a:solidFill>
              </a:rPr>
              <a:t>Best feature combination: STR+UGR+MET</a:t>
            </a:r>
          </a:p>
          <a:p>
            <a:pPr marL="457200" indent="-457200">
              <a:spcAft>
                <a:spcPts val="1200"/>
              </a:spcAft>
            </a:pPr>
            <a:r>
              <a:rPr lang="en-US" sz="2000" dirty="0" smtClean="0">
                <a:solidFill>
                  <a:schemeClr val="bg1"/>
                </a:solidFill>
              </a:rPr>
              <a:t>          , which means </a:t>
            </a:r>
            <a:r>
              <a:rPr lang="en-US" sz="2000" b="1" i="1" dirty="0" smtClean="0">
                <a:solidFill>
                  <a:schemeClr val="bg1"/>
                </a:solidFill>
              </a:rPr>
              <a:t>helpfulness ranking </a:t>
            </a:r>
            <a:r>
              <a:rPr lang="en-US" sz="2000" dirty="0" smtClean="0">
                <a:solidFill>
                  <a:schemeClr val="bg1"/>
                </a:solidFill>
              </a:rPr>
              <a:t>is not easier to predict compared to </a:t>
            </a:r>
            <a:r>
              <a:rPr lang="en-US" sz="2000" b="1" i="1" dirty="0" smtClean="0">
                <a:solidFill>
                  <a:schemeClr val="bg1"/>
                </a:solidFill>
              </a:rPr>
              <a:t>helpfulness rating </a:t>
            </a:r>
            <a:r>
              <a:rPr lang="en-US" sz="2000" i="1" dirty="0" smtClean="0">
                <a:solidFill>
                  <a:schemeClr val="bg1"/>
                </a:solidFill>
              </a:rPr>
              <a:t>(suing SVM </a:t>
            </a:r>
            <a:r>
              <a:rPr lang="en-US" sz="2000" i="1" dirty="0" err="1" smtClean="0">
                <a:solidFill>
                  <a:schemeClr val="bg1"/>
                </a:solidFill>
              </a:rPr>
              <a:t>regressison</a:t>
            </a:r>
            <a:r>
              <a:rPr lang="en-US" sz="2000" i="1" dirty="0" smtClean="0">
                <a:solidFill>
                  <a:schemeClr val="bg1"/>
                </a:solidFill>
              </a:rPr>
              <a:t>)</a:t>
            </a:r>
            <a:r>
              <a:rPr lang="en-US" sz="2000" dirty="0" smtClean="0">
                <a:solidFill>
                  <a:schemeClr val="bg1"/>
                </a:solidFill>
              </a:rPr>
              <a:t>.</a:t>
            </a:r>
          </a:p>
          <a:p>
            <a:pPr marL="457200" indent="-457200">
              <a:spcAft>
                <a:spcPts val="1200"/>
              </a:spcAft>
            </a:pPr>
            <a:endParaRPr lang="en-US" sz="2000" dirty="0" smtClean="0"/>
          </a:p>
        </p:txBody>
      </p:sp>
      <p:sp>
        <p:nvSpPr>
          <p:cNvPr id="6" name="Slide Number Placeholder 5"/>
          <p:cNvSpPr>
            <a:spLocks noGrp="1"/>
          </p:cNvSpPr>
          <p:nvPr>
            <p:ph type="sldNum" sz="quarter" idx="12"/>
          </p:nvPr>
        </p:nvSpPr>
        <p:spPr/>
        <p:txBody>
          <a:bodyPr/>
          <a:lstStyle/>
          <a:p>
            <a:fld id="{ABBCCE4D-56E5-5249-B9AC-C5D511F41D9E}" type="slidenum">
              <a:rPr lang="en-US" smtClean="0"/>
              <a:pPr/>
              <a:t>39</a:t>
            </a:fld>
            <a:endParaRPr lang="en-US"/>
          </a:p>
        </p:txBody>
      </p:sp>
      <p:graphicFrame>
        <p:nvGraphicFramePr>
          <p:cNvPr id="11" name="Table 10"/>
          <p:cNvGraphicFramePr>
            <a:graphicFrameLocks noGrp="1"/>
          </p:cNvGraphicFramePr>
          <p:nvPr/>
        </p:nvGraphicFramePr>
        <p:xfrm>
          <a:off x="457200" y="1808363"/>
          <a:ext cx="4571784" cy="2776644"/>
        </p:xfrm>
        <a:graphic>
          <a:graphicData uri="http://schemas.openxmlformats.org/drawingml/2006/table">
            <a:tbl>
              <a:tblPr firstRow="1" bandRow="1">
                <a:tableStyleId>{5C22544A-7EE6-4342-B048-85BDC9FD1C3A}</a:tableStyleId>
              </a:tblPr>
              <a:tblGrid>
                <a:gridCol w="1523928"/>
                <a:gridCol w="1523928"/>
                <a:gridCol w="1523928"/>
              </a:tblGrid>
              <a:tr h="308516">
                <a:tc>
                  <a:txBody>
                    <a:bodyPr/>
                    <a:lstStyle/>
                    <a:p>
                      <a:pPr algn="ctr" fontAlgn="b"/>
                      <a:r>
                        <a:rPr lang="en-US" sz="1600" b="0" i="0" u="none" strike="noStrike" dirty="0">
                          <a:latin typeface="Verdana"/>
                        </a:rPr>
                        <a:t>Feature Type</a:t>
                      </a:r>
                    </a:p>
                  </a:txBody>
                  <a:tcPr marL="12700" marR="12700" marT="12700" marB="0" anchor="ctr"/>
                </a:tc>
                <a:tc>
                  <a:txBody>
                    <a:bodyPr/>
                    <a:lstStyle/>
                    <a:p>
                      <a:pPr algn="ctr" fontAlgn="b"/>
                      <a:r>
                        <a:rPr lang="en-US" sz="1600" b="0" i="0" u="none" strike="noStrike" dirty="0" err="1">
                          <a:latin typeface="Verdana"/>
                        </a:rPr>
                        <a:t>r</a:t>
                      </a:r>
                      <a:endParaRPr lang="en-US" sz="1600" b="0" i="0" u="none" strike="noStrike" dirty="0">
                        <a:latin typeface="Verdana"/>
                      </a:endParaRPr>
                    </a:p>
                  </a:txBody>
                  <a:tcPr marL="12700" marR="12700" marT="12700" marB="0" anchor="ctr"/>
                </a:tc>
                <a:tc>
                  <a:txBody>
                    <a:bodyPr/>
                    <a:lstStyle/>
                    <a:p>
                      <a:pPr algn="ctr" fontAlgn="b"/>
                      <a:r>
                        <a:rPr lang="en-US" sz="1600" b="0" i="0" u="none" strike="noStrike" dirty="0" err="1">
                          <a:latin typeface="Verdana"/>
                        </a:rPr>
                        <a:t>r</a:t>
                      </a:r>
                      <a:r>
                        <a:rPr lang="en-US" sz="1600" b="0" i="0" u="none" strike="noStrike" baseline="-25000" dirty="0" err="1">
                          <a:latin typeface="Verdana"/>
                        </a:rPr>
                        <a:t>s</a:t>
                      </a:r>
                      <a:endParaRPr lang="en-US" sz="1600" b="0" i="0" u="none" strike="noStrike" dirty="0">
                        <a:latin typeface="Verdana"/>
                      </a:endParaRPr>
                    </a:p>
                  </a:txBody>
                  <a:tcPr marL="12700" marR="12700" marT="12700" marB="0" anchor="ctr"/>
                </a:tc>
              </a:tr>
              <a:tr h="308516">
                <a:tc>
                  <a:txBody>
                    <a:bodyPr/>
                    <a:lstStyle/>
                    <a:p>
                      <a:pPr algn="ctr" fontAlgn="b"/>
                      <a:r>
                        <a:rPr lang="en-US" sz="1200" b="0" i="0" u="none" strike="noStrike" dirty="0">
                          <a:solidFill>
                            <a:srgbClr val="FF0000"/>
                          </a:solidFill>
                          <a:latin typeface="Verdana"/>
                        </a:rPr>
                        <a:t>STR</a:t>
                      </a:r>
                    </a:p>
                  </a:txBody>
                  <a:tcPr marL="12700" marR="12700" marT="12700" marB="0" anchor="ctr"/>
                </a:tc>
                <a:tc>
                  <a:txBody>
                    <a:bodyPr/>
                    <a:lstStyle/>
                    <a:p>
                      <a:pPr algn="ctr" fontAlgn="b"/>
                      <a:r>
                        <a:rPr lang="en-US" sz="1200" b="0" i="0" u="none" strike="noStrike" dirty="0">
                          <a:solidFill>
                            <a:srgbClr val="FF0000"/>
                          </a:solidFill>
                          <a:latin typeface="Verdana"/>
                        </a:rPr>
                        <a:t>0.604+/-0.103</a:t>
                      </a:r>
                    </a:p>
                  </a:txBody>
                  <a:tcPr marL="12700" marR="12700" marT="12700" marB="0" anchor="ctr"/>
                </a:tc>
                <a:tc>
                  <a:txBody>
                    <a:bodyPr/>
                    <a:lstStyle/>
                    <a:p>
                      <a:pPr algn="ctr" fontAlgn="b"/>
                      <a:r>
                        <a:rPr lang="en-US" sz="1200" b="0" i="0" u="none" strike="noStrike" dirty="0">
                          <a:solidFill>
                            <a:srgbClr val="FF0000"/>
                          </a:solidFill>
                          <a:latin typeface="Verdana"/>
                        </a:rPr>
                        <a:t>0.593+/-0.104</a:t>
                      </a:r>
                    </a:p>
                  </a:txBody>
                  <a:tcPr marL="12700" marR="12700" marT="12700" marB="0" anchor="ctr"/>
                </a:tc>
              </a:tr>
              <a:tr h="308516">
                <a:tc>
                  <a:txBody>
                    <a:bodyPr/>
                    <a:lstStyle/>
                    <a:p>
                      <a:pPr algn="ctr" fontAlgn="b"/>
                      <a:r>
                        <a:rPr lang="en-US" sz="1200" b="0" i="0" u="none" strike="noStrike">
                          <a:latin typeface="Verdana"/>
                        </a:rPr>
                        <a:t>UGR</a:t>
                      </a:r>
                    </a:p>
                  </a:txBody>
                  <a:tcPr marL="12700" marR="12700" marT="12700" marB="0" anchor="ctr"/>
                </a:tc>
                <a:tc>
                  <a:txBody>
                    <a:bodyPr/>
                    <a:lstStyle/>
                    <a:p>
                      <a:pPr algn="ctr" fontAlgn="b"/>
                      <a:r>
                        <a:rPr lang="en-US" sz="1200" b="0" i="0" u="none" strike="noStrike" dirty="0">
                          <a:latin typeface="Verdana"/>
                        </a:rPr>
                        <a:t>0.528+/-0.091</a:t>
                      </a:r>
                    </a:p>
                  </a:txBody>
                  <a:tcPr marL="12700" marR="12700" marT="12700" marB="0" anchor="ctr"/>
                </a:tc>
                <a:tc>
                  <a:txBody>
                    <a:bodyPr/>
                    <a:lstStyle/>
                    <a:p>
                      <a:pPr algn="ctr" fontAlgn="b"/>
                      <a:r>
                        <a:rPr lang="en-US" sz="1200" b="0" i="0" u="none" strike="noStrike" dirty="0">
                          <a:latin typeface="Verdana"/>
                        </a:rPr>
                        <a:t>0.543+/-0.089</a:t>
                      </a:r>
                    </a:p>
                  </a:txBody>
                  <a:tcPr marL="12700" marR="12700" marT="12700" marB="0" anchor="ctr"/>
                </a:tc>
              </a:tr>
              <a:tr h="308516">
                <a:tc>
                  <a:txBody>
                    <a:bodyPr/>
                    <a:lstStyle/>
                    <a:p>
                      <a:pPr algn="ctr" fontAlgn="b"/>
                      <a:r>
                        <a:rPr lang="en-US" sz="1200" b="0" i="0" u="none" strike="noStrike">
                          <a:latin typeface="Verdana"/>
                        </a:rPr>
                        <a:t>BGR</a:t>
                      </a:r>
                    </a:p>
                  </a:txBody>
                  <a:tcPr marL="12700" marR="12700" marT="12700" marB="0" anchor="ctr"/>
                </a:tc>
                <a:tc>
                  <a:txBody>
                    <a:bodyPr/>
                    <a:lstStyle/>
                    <a:p>
                      <a:pPr algn="ctr" fontAlgn="b"/>
                      <a:r>
                        <a:rPr lang="en-US" sz="1200" b="0" i="0" u="none" strike="noStrike" dirty="0">
                          <a:latin typeface="Verdana"/>
                        </a:rPr>
                        <a:t>0.576+/-0.072</a:t>
                      </a:r>
                    </a:p>
                  </a:txBody>
                  <a:tcPr marL="12700" marR="12700" marT="12700" marB="0" anchor="ctr"/>
                </a:tc>
                <a:tc>
                  <a:txBody>
                    <a:bodyPr/>
                    <a:lstStyle/>
                    <a:p>
                      <a:pPr algn="ctr" fontAlgn="b"/>
                      <a:r>
                        <a:rPr lang="en-US" sz="1200" b="0" i="0" u="none" strike="noStrike">
                          <a:latin typeface="Verdana"/>
                        </a:rPr>
                        <a:t>0.574+/-0.097</a:t>
                      </a:r>
                    </a:p>
                  </a:txBody>
                  <a:tcPr marL="12700" marR="12700" marT="12700" marB="0" anchor="ctr"/>
                </a:tc>
              </a:tr>
              <a:tr h="308516">
                <a:tc>
                  <a:txBody>
                    <a:bodyPr/>
                    <a:lstStyle/>
                    <a:p>
                      <a:pPr algn="ctr" fontAlgn="b"/>
                      <a:r>
                        <a:rPr lang="en-US" sz="1200" b="0" i="1" u="none" strike="noStrike" dirty="0">
                          <a:solidFill>
                            <a:srgbClr val="7F7F7F"/>
                          </a:solidFill>
                          <a:latin typeface="Verdana"/>
                        </a:rPr>
                        <a:t>SYN</a:t>
                      </a:r>
                    </a:p>
                  </a:txBody>
                  <a:tcPr marL="12700" marR="12700" marT="12700" marB="0" anchor="ctr"/>
                </a:tc>
                <a:tc>
                  <a:txBody>
                    <a:bodyPr/>
                    <a:lstStyle/>
                    <a:p>
                      <a:pPr algn="ctr" fontAlgn="b"/>
                      <a:r>
                        <a:rPr lang="en-US" sz="1200" b="0" i="1" u="none" strike="noStrike" dirty="0">
                          <a:solidFill>
                            <a:srgbClr val="7F7F7F"/>
                          </a:solidFill>
                          <a:latin typeface="Verdana"/>
                        </a:rPr>
                        <a:t>0.356+/-0.119</a:t>
                      </a:r>
                    </a:p>
                  </a:txBody>
                  <a:tcPr marL="12700" marR="12700" marT="12700" marB="0" anchor="ctr"/>
                </a:tc>
                <a:tc>
                  <a:txBody>
                    <a:bodyPr/>
                    <a:lstStyle/>
                    <a:p>
                      <a:pPr algn="ctr" fontAlgn="b"/>
                      <a:r>
                        <a:rPr lang="en-US" sz="1200" b="0" i="1" u="none" strike="noStrike" dirty="0">
                          <a:solidFill>
                            <a:srgbClr val="7F7F7F"/>
                          </a:solidFill>
                          <a:latin typeface="Verdana"/>
                        </a:rPr>
                        <a:t>0.352+/-0.105</a:t>
                      </a:r>
                    </a:p>
                  </a:txBody>
                  <a:tcPr marL="12700" marR="12700" marT="12700" marB="0" anchor="ctr"/>
                </a:tc>
              </a:tr>
              <a:tr h="308516">
                <a:tc>
                  <a:txBody>
                    <a:bodyPr/>
                    <a:lstStyle/>
                    <a:p>
                      <a:pPr algn="ctr" fontAlgn="b"/>
                      <a:r>
                        <a:rPr lang="en-US" sz="1200" b="0" i="0" u="none" strike="noStrike" dirty="0">
                          <a:latin typeface="Verdana"/>
                        </a:rPr>
                        <a:t>TOP</a:t>
                      </a:r>
                    </a:p>
                  </a:txBody>
                  <a:tcPr marL="12700" marR="12700" marT="12700" marB="0" anchor="ctr"/>
                </a:tc>
                <a:tc>
                  <a:txBody>
                    <a:bodyPr/>
                    <a:lstStyle/>
                    <a:p>
                      <a:pPr algn="ctr" fontAlgn="b"/>
                      <a:r>
                        <a:rPr lang="en-US" sz="1200" b="0" i="0" u="none" strike="noStrike" dirty="0">
                          <a:latin typeface="Verdana"/>
                        </a:rPr>
                        <a:t>0.548+/-0.098</a:t>
                      </a:r>
                    </a:p>
                  </a:txBody>
                  <a:tcPr marL="12700" marR="12700" marT="12700" marB="0" anchor="ctr"/>
                </a:tc>
                <a:tc>
                  <a:txBody>
                    <a:bodyPr/>
                    <a:lstStyle/>
                    <a:p>
                      <a:pPr algn="ctr" fontAlgn="b"/>
                      <a:r>
                        <a:rPr lang="en-US" sz="1200" b="0" i="0" u="none" strike="noStrike" dirty="0">
                          <a:latin typeface="Verdana"/>
                        </a:rPr>
                        <a:t>0.544+/-0.093</a:t>
                      </a:r>
                    </a:p>
                  </a:txBody>
                  <a:tcPr marL="12700" marR="12700" marT="12700" marB="0" anchor="ctr"/>
                </a:tc>
              </a:tr>
              <a:tr h="308516">
                <a:tc>
                  <a:txBody>
                    <a:bodyPr/>
                    <a:lstStyle/>
                    <a:p>
                      <a:pPr algn="ctr" fontAlgn="b"/>
                      <a:r>
                        <a:rPr lang="en-US" sz="1200" b="0" i="0" u="none" strike="noStrike" dirty="0" err="1">
                          <a:latin typeface="Verdana"/>
                        </a:rPr>
                        <a:t>posW</a:t>
                      </a:r>
                      <a:endParaRPr lang="en-US" sz="1200" b="0" i="0" u="none" strike="noStrike" dirty="0">
                        <a:latin typeface="Verdana"/>
                      </a:endParaRPr>
                    </a:p>
                  </a:txBody>
                  <a:tcPr marL="12700" marR="12700" marT="12700" marB="0" anchor="ctr"/>
                </a:tc>
                <a:tc>
                  <a:txBody>
                    <a:bodyPr/>
                    <a:lstStyle/>
                    <a:p>
                      <a:pPr algn="ctr" fontAlgn="b"/>
                      <a:r>
                        <a:rPr lang="en-US" sz="1200" b="0" i="0" u="none" strike="noStrike" dirty="0">
                          <a:latin typeface="Verdana"/>
                        </a:rPr>
                        <a:t>0.569+/-0.125</a:t>
                      </a:r>
                    </a:p>
                  </a:txBody>
                  <a:tcPr marL="12700" marR="12700" marT="12700" marB="0" anchor="ctr"/>
                </a:tc>
                <a:tc>
                  <a:txBody>
                    <a:bodyPr/>
                    <a:lstStyle/>
                    <a:p>
                      <a:pPr algn="ctr" fontAlgn="b"/>
                      <a:r>
                        <a:rPr lang="en-US" sz="1200" b="0" i="0" u="none" strike="noStrike">
                          <a:latin typeface="Verdana"/>
                        </a:rPr>
                        <a:t>0.532+/-0.124</a:t>
                      </a:r>
                    </a:p>
                  </a:txBody>
                  <a:tcPr marL="12700" marR="12700" marT="12700" marB="0" anchor="ctr"/>
                </a:tc>
              </a:tr>
              <a:tr h="308516">
                <a:tc>
                  <a:txBody>
                    <a:bodyPr/>
                    <a:lstStyle/>
                    <a:p>
                      <a:pPr algn="ctr" fontAlgn="b"/>
                      <a:r>
                        <a:rPr lang="en-US" sz="1200" b="0" i="0" u="none" strike="noStrike" dirty="0" err="1">
                          <a:latin typeface="Verdana"/>
                        </a:rPr>
                        <a:t>negW</a:t>
                      </a:r>
                      <a:endParaRPr lang="en-US" sz="1200" b="0" i="0" u="none" strike="noStrike" dirty="0">
                        <a:latin typeface="Verdana"/>
                      </a:endParaRPr>
                    </a:p>
                  </a:txBody>
                  <a:tcPr marL="12700" marR="12700" marT="12700" marB="0" anchor="ctr"/>
                </a:tc>
                <a:tc>
                  <a:txBody>
                    <a:bodyPr/>
                    <a:lstStyle/>
                    <a:p>
                      <a:pPr algn="ctr" fontAlgn="b"/>
                      <a:r>
                        <a:rPr lang="en-US" sz="1200" b="0" i="0" u="none" strike="noStrike">
                          <a:latin typeface="Verdana"/>
                        </a:rPr>
                        <a:t>0.485+/-0.114</a:t>
                      </a:r>
                    </a:p>
                  </a:txBody>
                  <a:tcPr marL="12700" marR="12700" marT="12700" marB="0" anchor="ctr"/>
                </a:tc>
                <a:tc>
                  <a:txBody>
                    <a:bodyPr/>
                    <a:lstStyle/>
                    <a:p>
                      <a:pPr algn="ctr" fontAlgn="b"/>
                      <a:r>
                        <a:rPr lang="en-US" sz="1200" b="0" i="0" u="none" strike="noStrike" dirty="0">
                          <a:latin typeface="Verdana"/>
                        </a:rPr>
                        <a:t>0.461+/-0.097</a:t>
                      </a:r>
                    </a:p>
                  </a:txBody>
                  <a:tcPr marL="12700" marR="12700" marT="12700" marB="0" anchor="ctr"/>
                </a:tc>
              </a:tr>
              <a:tr h="308516">
                <a:tc>
                  <a:txBody>
                    <a:bodyPr/>
                    <a:lstStyle/>
                    <a:p>
                      <a:pPr algn="ctr" fontAlgn="b"/>
                      <a:r>
                        <a:rPr lang="en-US" sz="1200" b="0" i="1" u="none" strike="noStrike" dirty="0">
                          <a:solidFill>
                            <a:schemeClr val="bg1">
                              <a:lumMod val="50000"/>
                            </a:schemeClr>
                          </a:solidFill>
                          <a:latin typeface="Verdana"/>
                        </a:rPr>
                        <a:t>MET</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chemeClr val="bg1">
                              <a:lumMod val="50000"/>
                            </a:schemeClr>
                          </a:solidFill>
                          <a:latin typeface="Verdana"/>
                        </a:rPr>
                        <a:t>0.223+/-0.153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chemeClr val="bg1">
                              <a:lumMod val="50000"/>
                            </a:schemeClr>
                          </a:solidFill>
                          <a:latin typeface="Verdana"/>
                        </a:rPr>
                        <a:t>0.227+/-0.122</a:t>
                      </a:r>
                    </a:p>
                  </a:txBody>
                  <a:tcPr marL="12700" marR="12700" marT="12700" marB="0" anchor="ctr">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r>
              <a:rPr lang="en-US" sz="4000" dirty="0" smtClean="0">
                <a:ea typeface="ＭＳ Ｐゴシック" charset="-128"/>
              </a:rPr>
              <a:t>] [now Panther Learning]</a:t>
            </a:r>
            <a:endParaRPr lang="en-US" sz="4000" dirty="0" smtClean="0">
              <a:ea typeface="ＭＳ Ｐゴシック" charset="-128"/>
            </a:endParaRPr>
          </a:p>
        </p:txBody>
      </p:sp>
      <p:sp>
        <p:nvSpPr>
          <p:cNvPr id="9218" name="Content Placeholder 2"/>
          <p:cNvSpPr>
            <a:spLocks noGrp="1"/>
          </p:cNvSpPr>
          <p:nvPr>
            <p:ph idx="1"/>
          </p:nvPr>
        </p:nvSpPr>
        <p:spPr>
          <a:xfrm>
            <a:off x="76200" y="1676400"/>
            <a:ext cx="8991600" cy="5029200"/>
          </a:xfrm>
        </p:spPr>
        <p:txBody>
          <a:bodyPr/>
          <a:lstStyle/>
          <a:p>
            <a:r>
              <a:rPr lang="en-US" dirty="0" smtClean="0">
                <a:ea typeface="ＭＳ Ｐゴシック" charset="-128"/>
              </a:rPr>
              <a:t> Authors submit papers</a:t>
            </a:r>
          </a:p>
          <a:p>
            <a:endParaRPr lang="en-US" dirty="0" smtClean="0">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Generic Features</a:t>
            </a:r>
            <a:endParaRPr lang="en-US" dirty="0"/>
          </a:p>
        </p:txBody>
      </p:sp>
      <p:sp>
        <p:nvSpPr>
          <p:cNvPr id="8" name="Content Placeholder 7"/>
          <p:cNvSpPr>
            <a:spLocks noGrp="1"/>
          </p:cNvSpPr>
          <p:nvPr>
            <p:ph idx="1"/>
          </p:nvPr>
        </p:nvSpPr>
        <p:spPr>
          <a:xfrm>
            <a:off x="5252116" y="1808363"/>
            <a:ext cx="3434684" cy="4011476"/>
          </a:xfrm>
        </p:spPr>
        <p:txBody>
          <a:bodyPr>
            <a:noAutofit/>
          </a:bodyPr>
          <a:lstStyle/>
          <a:p>
            <a:pPr marL="457200" indent="-457200"/>
            <a:r>
              <a:rPr lang="en-US" sz="2000" dirty="0" smtClean="0"/>
              <a:t>Most helpful features:</a:t>
            </a:r>
          </a:p>
          <a:p>
            <a:pPr marL="857250" lvl="1" indent="-457200">
              <a:spcAft>
                <a:spcPts val="1200"/>
              </a:spcAft>
            </a:pPr>
            <a:r>
              <a:rPr lang="en-US" sz="2000" dirty="0" smtClean="0"/>
              <a:t>STR (, BGR, </a:t>
            </a:r>
            <a:r>
              <a:rPr lang="en-US" sz="2000" dirty="0" err="1" smtClean="0"/>
              <a:t>posW</a:t>
            </a:r>
            <a:r>
              <a:rPr lang="en-US" sz="2000" dirty="0" smtClean="0"/>
              <a:t>…) </a:t>
            </a:r>
          </a:p>
          <a:p>
            <a:pPr marL="457200" indent="-457200">
              <a:spcAft>
                <a:spcPts val="1200"/>
              </a:spcAft>
            </a:pPr>
            <a:r>
              <a:rPr lang="en-US" sz="2000" dirty="0" smtClean="0"/>
              <a:t>Best feature combination: STR+UGR+MET</a:t>
            </a:r>
          </a:p>
          <a:p>
            <a:pPr marL="457200" indent="-457200">
              <a:spcAft>
                <a:spcPts val="1200"/>
              </a:spcAft>
            </a:pPr>
            <a:r>
              <a:rPr lang="en-US" sz="2000" dirty="0" smtClean="0">
                <a:solidFill>
                  <a:srgbClr val="FFFFFF"/>
                </a:solidFill>
              </a:rPr>
              <a:t>          , which means </a:t>
            </a:r>
            <a:r>
              <a:rPr lang="en-US" sz="2000" b="1" i="1" dirty="0" smtClean="0">
                <a:solidFill>
                  <a:srgbClr val="FFFFFF"/>
                </a:solidFill>
              </a:rPr>
              <a:t>helpfulness ranking </a:t>
            </a:r>
            <a:r>
              <a:rPr lang="en-US" sz="2000" dirty="0" smtClean="0">
                <a:solidFill>
                  <a:srgbClr val="FFFFFF"/>
                </a:solidFill>
              </a:rPr>
              <a:t>is not easier to predict compared to </a:t>
            </a:r>
            <a:r>
              <a:rPr lang="en-US" sz="2000" b="1" i="1" dirty="0" smtClean="0">
                <a:solidFill>
                  <a:srgbClr val="FFFFFF"/>
                </a:solidFill>
              </a:rPr>
              <a:t>helpfulness rating </a:t>
            </a:r>
            <a:r>
              <a:rPr lang="en-US" sz="2000" i="1" dirty="0" smtClean="0">
                <a:solidFill>
                  <a:srgbClr val="FFFFFF"/>
                </a:solidFill>
              </a:rPr>
              <a:t>(suing SVM regression)</a:t>
            </a:r>
            <a:r>
              <a:rPr lang="en-US" sz="2000" dirty="0" smtClean="0">
                <a:solidFill>
                  <a:srgbClr val="FFFFFF"/>
                </a:solidFill>
              </a:rPr>
              <a:t>.</a:t>
            </a:r>
          </a:p>
          <a:p>
            <a:pPr marL="457200" indent="-457200">
              <a:spcAft>
                <a:spcPts val="1200"/>
              </a:spcAft>
            </a:pPr>
            <a:endParaRPr lang="en-US" sz="2000" dirty="0" smtClean="0"/>
          </a:p>
        </p:txBody>
      </p:sp>
      <p:sp>
        <p:nvSpPr>
          <p:cNvPr id="6" name="Slide Number Placeholder 5"/>
          <p:cNvSpPr>
            <a:spLocks noGrp="1"/>
          </p:cNvSpPr>
          <p:nvPr>
            <p:ph type="sldNum" sz="quarter" idx="12"/>
          </p:nvPr>
        </p:nvSpPr>
        <p:spPr/>
        <p:txBody>
          <a:bodyPr/>
          <a:lstStyle/>
          <a:p>
            <a:fld id="{ABBCCE4D-56E5-5249-B9AC-C5D511F41D9E}" type="slidenum">
              <a:rPr lang="en-US" smtClean="0"/>
              <a:pPr/>
              <a:t>40</a:t>
            </a:fld>
            <a:endParaRPr lang="en-US"/>
          </a:p>
        </p:txBody>
      </p:sp>
      <p:graphicFrame>
        <p:nvGraphicFramePr>
          <p:cNvPr id="11" name="Table 10"/>
          <p:cNvGraphicFramePr>
            <a:graphicFrameLocks noGrp="1"/>
          </p:cNvGraphicFramePr>
          <p:nvPr/>
        </p:nvGraphicFramePr>
        <p:xfrm>
          <a:off x="457200" y="1808363"/>
          <a:ext cx="4571784" cy="3393676"/>
        </p:xfrm>
        <a:graphic>
          <a:graphicData uri="http://schemas.openxmlformats.org/drawingml/2006/table">
            <a:tbl>
              <a:tblPr firstRow="1" bandRow="1">
                <a:tableStyleId>{5C22544A-7EE6-4342-B048-85BDC9FD1C3A}</a:tableStyleId>
              </a:tblPr>
              <a:tblGrid>
                <a:gridCol w="1523928"/>
                <a:gridCol w="1523928"/>
                <a:gridCol w="1523928"/>
              </a:tblGrid>
              <a:tr h="308516">
                <a:tc>
                  <a:txBody>
                    <a:bodyPr/>
                    <a:lstStyle/>
                    <a:p>
                      <a:pPr algn="ctr" fontAlgn="b"/>
                      <a:r>
                        <a:rPr lang="en-US" sz="1600" b="0" i="0" u="none" strike="noStrike" dirty="0">
                          <a:latin typeface="Verdana"/>
                        </a:rPr>
                        <a:t>Feature Type</a:t>
                      </a:r>
                    </a:p>
                  </a:txBody>
                  <a:tcPr marL="12700" marR="12700" marT="12700" marB="0" anchor="ctr"/>
                </a:tc>
                <a:tc>
                  <a:txBody>
                    <a:bodyPr/>
                    <a:lstStyle/>
                    <a:p>
                      <a:pPr algn="ctr" fontAlgn="b"/>
                      <a:r>
                        <a:rPr lang="en-US" sz="1600" b="0" i="0" u="none" strike="noStrike" dirty="0" err="1">
                          <a:latin typeface="Verdana"/>
                        </a:rPr>
                        <a:t>r</a:t>
                      </a:r>
                      <a:endParaRPr lang="en-US" sz="1600" b="0" i="0" u="none" strike="noStrike" dirty="0">
                        <a:latin typeface="Verdana"/>
                      </a:endParaRPr>
                    </a:p>
                  </a:txBody>
                  <a:tcPr marL="12700" marR="12700" marT="12700" marB="0" anchor="ctr"/>
                </a:tc>
                <a:tc>
                  <a:txBody>
                    <a:bodyPr/>
                    <a:lstStyle/>
                    <a:p>
                      <a:pPr algn="ctr" fontAlgn="b"/>
                      <a:r>
                        <a:rPr lang="en-US" sz="1600" b="0" i="0" u="none" strike="noStrike" dirty="0" err="1">
                          <a:latin typeface="Verdana"/>
                        </a:rPr>
                        <a:t>r</a:t>
                      </a:r>
                      <a:r>
                        <a:rPr lang="en-US" sz="1600" b="0" i="0" u="none" strike="noStrike" baseline="-25000" dirty="0" err="1">
                          <a:latin typeface="Verdana"/>
                        </a:rPr>
                        <a:t>s</a:t>
                      </a:r>
                      <a:endParaRPr lang="en-US" sz="1600" b="0" i="0" u="none" strike="noStrike" dirty="0">
                        <a:latin typeface="Verdana"/>
                      </a:endParaRPr>
                    </a:p>
                  </a:txBody>
                  <a:tcPr marL="12700" marR="12700" marT="12700" marB="0" anchor="ctr"/>
                </a:tc>
              </a:tr>
              <a:tr h="308516">
                <a:tc>
                  <a:txBody>
                    <a:bodyPr/>
                    <a:lstStyle/>
                    <a:p>
                      <a:pPr algn="ctr" fontAlgn="b"/>
                      <a:r>
                        <a:rPr lang="en-US" sz="1200" b="0" i="0" u="none" strike="noStrike" dirty="0">
                          <a:solidFill>
                            <a:srgbClr val="FF0000"/>
                          </a:solidFill>
                          <a:latin typeface="Verdana"/>
                        </a:rPr>
                        <a:t>STR</a:t>
                      </a:r>
                    </a:p>
                  </a:txBody>
                  <a:tcPr marL="12700" marR="12700" marT="12700" marB="0" anchor="ctr"/>
                </a:tc>
                <a:tc>
                  <a:txBody>
                    <a:bodyPr/>
                    <a:lstStyle/>
                    <a:p>
                      <a:pPr algn="ctr" fontAlgn="b"/>
                      <a:r>
                        <a:rPr lang="en-US" sz="1200" b="0" i="0" u="none" strike="noStrike" dirty="0">
                          <a:solidFill>
                            <a:srgbClr val="FF0000"/>
                          </a:solidFill>
                          <a:latin typeface="Verdana"/>
                        </a:rPr>
                        <a:t>0.604+/-0.103</a:t>
                      </a:r>
                    </a:p>
                  </a:txBody>
                  <a:tcPr marL="12700" marR="12700" marT="12700" marB="0" anchor="ctr"/>
                </a:tc>
                <a:tc>
                  <a:txBody>
                    <a:bodyPr/>
                    <a:lstStyle/>
                    <a:p>
                      <a:pPr algn="ctr" fontAlgn="b"/>
                      <a:r>
                        <a:rPr lang="en-US" sz="1200" b="0" i="0" u="none" strike="noStrike" dirty="0">
                          <a:solidFill>
                            <a:srgbClr val="FF0000"/>
                          </a:solidFill>
                          <a:latin typeface="Verdana"/>
                        </a:rPr>
                        <a:t>0.593+/-0.104</a:t>
                      </a:r>
                    </a:p>
                  </a:txBody>
                  <a:tcPr marL="12700" marR="12700" marT="12700" marB="0" anchor="ctr"/>
                </a:tc>
              </a:tr>
              <a:tr h="308516">
                <a:tc>
                  <a:txBody>
                    <a:bodyPr/>
                    <a:lstStyle/>
                    <a:p>
                      <a:pPr algn="ctr" fontAlgn="b"/>
                      <a:r>
                        <a:rPr lang="en-US" sz="1200" b="0" i="0" u="none" strike="noStrike">
                          <a:latin typeface="Verdana"/>
                        </a:rPr>
                        <a:t>UGR</a:t>
                      </a:r>
                    </a:p>
                  </a:txBody>
                  <a:tcPr marL="12700" marR="12700" marT="12700" marB="0" anchor="ctr"/>
                </a:tc>
                <a:tc>
                  <a:txBody>
                    <a:bodyPr/>
                    <a:lstStyle/>
                    <a:p>
                      <a:pPr algn="ctr" fontAlgn="b"/>
                      <a:r>
                        <a:rPr lang="en-US" sz="1200" b="0" i="0" u="none" strike="noStrike" dirty="0">
                          <a:latin typeface="Verdana"/>
                        </a:rPr>
                        <a:t>0.528+/-0.091</a:t>
                      </a:r>
                    </a:p>
                  </a:txBody>
                  <a:tcPr marL="12700" marR="12700" marT="12700" marB="0" anchor="ctr"/>
                </a:tc>
                <a:tc>
                  <a:txBody>
                    <a:bodyPr/>
                    <a:lstStyle/>
                    <a:p>
                      <a:pPr algn="ctr" fontAlgn="b"/>
                      <a:r>
                        <a:rPr lang="en-US" sz="1200" b="0" i="0" u="none" strike="noStrike" dirty="0">
                          <a:latin typeface="Verdana"/>
                        </a:rPr>
                        <a:t>0.543+/-0.089</a:t>
                      </a:r>
                    </a:p>
                  </a:txBody>
                  <a:tcPr marL="12700" marR="12700" marT="12700" marB="0" anchor="ctr"/>
                </a:tc>
              </a:tr>
              <a:tr h="308516">
                <a:tc>
                  <a:txBody>
                    <a:bodyPr/>
                    <a:lstStyle/>
                    <a:p>
                      <a:pPr algn="ctr" fontAlgn="b"/>
                      <a:r>
                        <a:rPr lang="en-US" sz="1200" b="0" i="0" u="none" strike="noStrike">
                          <a:latin typeface="Verdana"/>
                        </a:rPr>
                        <a:t>BGR</a:t>
                      </a:r>
                    </a:p>
                  </a:txBody>
                  <a:tcPr marL="12700" marR="12700" marT="12700" marB="0" anchor="ctr"/>
                </a:tc>
                <a:tc>
                  <a:txBody>
                    <a:bodyPr/>
                    <a:lstStyle/>
                    <a:p>
                      <a:pPr algn="ctr" fontAlgn="b"/>
                      <a:r>
                        <a:rPr lang="en-US" sz="1200" b="0" i="0" u="none" strike="noStrike" dirty="0">
                          <a:latin typeface="Verdana"/>
                        </a:rPr>
                        <a:t>0.576+/-0.072</a:t>
                      </a:r>
                    </a:p>
                  </a:txBody>
                  <a:tcPr marL="12700" marR="12700" marT="12700" marB="0" anchor="ctr"/>
                </a:tc>
                <a:tc>
                  <a:txBody>
                    <a:bodyPr/>
                    <a:lstStyle/>
                    <a:p>
                      <a:pPr algn="ctr" fontAlgn="b"/>
                      <a:r>
                        <a:rPr lang="en-US" sz="1200" b="0" i="0" u="none" strike="noStrike">
                          <a:latin typeface="Verdana"/>
                        </a:rPr>
                        <a:t>0.574+/-0.097</a:t>
                      </a:r>
                    </a:p>
                  </a:txBody>
                  <a:tcPr marL="12700" marR="12700" marT="12700" marB="0" anchor="ctr"/>
                </a:tc>
              </a:tr>
              <a:tr h="308516">
                <a:tc>
                  <a:txBody>
                    <a:bodyPr/>
                    <a:lstStyle/>
                    <a:p>
                      <a:pPr algn="ctr" fontAlgn="b"/>
                      <a:r>
                        <a:rPr lang="en-US" sz="1200" b="0" i="1" u="none" strike="noStrike" dirty="0">
                          <a:solidFill>
                            <a:srgbClr val="7F7F7F"/>
                          </a:solidFill>
                          <a:latin typeface="Verdana"/>
                        </a:rPr>
                        <a:t>SYN</a:t>
                      </a:r>
                    </a:p>
                  </a:txBody>
                  <a:tcPr marL="12700" marR="12700" marT="12700" marB="0" anchor="ctr"/>
                </a:tc>
                <a:tc>
                  <a:txBody>
                    <a:bodyPr/>
                    <a:lstStyle/>
                    <a:p>
                      <a:pPr algn="ctr" fontAlgn="b"/>
                      <a:r>
                        <a:rPr lang="en-US" sz="1200" b="0" i="1" u="none" strike="noStrike" dirty="0">
                          <a:solidFill>
                            <a:srgbClr val="7F7F7F"/>
                          </a:solidFill>
                          <a:latin typeface="Verdana"/>
                        </a:rPr>
                        <a:t>0.356+/-0.119</a:t>
                      </a:r>
                    </a:p>
                  </a:txBody>
                  <a:tcPr marL="12700" marR="12700" marT="12700" marB="0" anchor="ctr"/>
                </a:tc>
                <a:tc>
                  <a:txBody>
                    <a:bodyPr/>
                    <a:lstStyle/>
                    <a:p>
                      <a:pPr algn="ctr" fontAlgn="b"/>
                      <a:r>
                        <a:rPr lang="en-US" sz="1200" b="0" i="1" u="none" strike="noStrike" dirty="0">
                          <a:solidFill>
                            <a:srgbClr val="7F7F7F"/>
                          </a:solidFill>
                          <a:latin typeface="Verdana"/>
                        </a:rPr>
                        <a:t>0.352+/-0.105</a:t>
                      </a:r>
                    </a:p>
                  </a:txBody>
                  <a:tcPr marL="12700" marR="12700" marT="12700" marB="0" anchor="ctr"/>
                </a:tc>
              </a:tr>
              <a:tr h="308516">
                <a:tc>
                  <a:txBody>
                    <a:bodyPr/>
                    <a:lstStyle/>
                    <a:p>
                      <a:pPr algn="ctr" fontAlgn="b"/>
                      <a:r>
                        <a:rPr lang="en-US" sz="1200" b="0" i="0" u="none" strike="noStrike" dirty="0">
                          <a:latin typeface="Verdana"/>
                        </a:rPr>
                        <a:t>TOP</a:t>
                      </a:r>
                    </a:p>
                  </a:txBody>
                  <a:tcPr marL="12700" marR="12700" marT="12700" marB="0" anchor="ctr"/>
                </a:tc>
                <a:tc>
                  <a:txBody>
                    <a:bodyPr/>
                    <a:lstStyle/>
                    <a:p>
                      <a:pPr algn="ctr" fontAlgn="b"/>
                      <a:r>
                        <a:rPr lang="en-US" sz="1200" b="0" i="0" u="none" strike="noStrike" dirty="0">
                          <a:latin typeface="Verdana"/>
                        </a:rPr>
                        <a:t>0.548+/-0.098</a:t>
                      </a:r>
                    </a:p>
                  </a:txBody>
                  <a:tcPr marL="12700" marR="12700" marT="12700" marB="0" anchor="ctr"/>
                </a:tc>
                <a:tc>
                  <a:txBody>
                    <a:bodyPr/>
                    <a:lstStyle/>
                    <a:p>
                      <a:pPr algn="ctr" fontAlgn="b"/>
                      <a:r>
                        <a:rPr lang="en-US" sz="1200" b="0" i="0" u="none" strike="noStrike" dirty="0">
                          <a:latin typeface="Verdana"/>
                        </a:rPr>
                        <a:t>0.544+/-0.093</a:t>
                      </a:r>
                    </a:p>
                  </a:txBody>
                  <a:tcPr marL="12700" marR="12700" marT="12700" marB="0" anchor="ctr"/>
                </a:tc>
              </a:tr>
              <a:tr h="308516">
                <a:tc>
                  <a:txBody>
                    <a:bodyPr/>
                    <a:lstStyle/>
                    <a:p>
                      <a:pPr algn="ctr" fontAlgn="b"/>
                      <a:r>
                        <a:rPr lang="en-US" sz="1200" b="0" i="0" u="none" strike="noStrike">
                          <a:latin typeface="Verdana"/>
                        </a:rPr>
                        <a:t>posW</a:t>
                      </a:r>
                    </a:p>
                  </a:txBody>
                  <a:tcPr marL="12700" marR="12700" marT="12700" marB="0" anchor="ctr"/>
                </a:tc>
                <a:tc>
                  <a:txBody>
                    <a:bodyPr/>
                    <a:lstStyle/>
                    <a:p>
                      <a:pPr algn="ctr" fontAlgn="b"/>
                      <a:r>
                        <a:rPr lang="en-US" sz="1200" b="0" i="0" u="none" strike="noStrike" dirty="0">
                          <a:latin typeface="Verdana"/>
                        </a:rPr>
                        <a:t>0.569+/-0.125</a:t>
                      </a:r>
                    </a:p>
                  </a:txBody>
                  <a:tcPr marL="12700" marR="12700" marT="12700" marB="0" anchor="ctr"/>
                </a:tc>
                <a:tc>
                  <a:txBody>
                    <a:bodyPr/>
                    <a:lstStyle/>
                    <a:p>
                      <a:pPr algn="ctr" fontAlgn="b"/>
                      <a:r>
                        <a:rPr lang="en-US" sz="1200" b="0" i="0" u="none" strike="noStrike">
                          <a:latin typeface="Verdana"/>
                        </a:rPr>
                        <a:t>0.532+/-0.124</a:t>
                      </a:r>
                    </a:p>
                  </a:txBody>
                  <a:tcPr marL="12700" marR="12700" marT="12700" marB="0" anchor="ctr"/>
                </a:tc>
              </a:tr>
              <a:tr h="308516">
                <a:tc>
                  <a:txBody>
                    <a:bodyPr/>
                    <a:lstStyle/>
                    <a:p>
                      <a:pPr algn="ctr" fontAlgn="b"/>
                      <a:r>
                        <a:rPr lang="en-US" sz="1200" b="0" i="0" u="none" strike="noStrike" dirty="0" err="1">
                          <a:latin typeface="Verdana"/>
                        </a:rPr>
                        <a:t>negW</a:t>
                      </a:r>
                      <a:endParaRPr lang="en-US" sz="1200" b="0" i="0" u="none" strike="noStrike" dirty="0">
                        <a:latin typeface="Verdana"/>
                      </a:endParaRPr>
                    </a:p>
                  </a:txBody>
                  <a:tcPr marL="12700" marR="12700" marT="12700" marB="0" anchor="ctr"/>
                </a:tc>
                <a:tc>
                  <a:txBody>
                    <a:bodyPr/>
                    <a:lstStyle/>
                    <a:p>
                      <a:pPr algn="ctr" fontAlgn="b"/>
                      <a:r>
                        <a:rPr lang="en-US" sz="1200" b="0" i="0" u="none" strike="noStrike">
                          <a:latin typeface="Verdana"/>
                        </a:rPr>
                        <a:t>0.485+/-0.114</a:t>
                      </a:r>
                    </a:p>
                  </a:txBody>
                  <a:tcPr marL="12700" marR="12700" marT="12700" marB="0" anchor="ctr"/>
                </a:tc>
                <a:tc>
                  <a:txBody>
                    <a:bodyPr/>
                    <a:lstStyle/>
                    <a:p>
                      <a:pPr algn="ctr" fontAlgn="b"/>
                      <a:r>
                        <a:rPr lang="en-US" sz="1200" b="0" i="0" u="none" strike="noStrike" dirty="0">
                          <a:latin typeface="Verdana"/>
                        </a:rPr>
                        <a:t>0.461+/-0.097</a:t>
                      </a:r>
                    </a:p>
                  </a:txBody>
                  <a:tcPr marL="12700" marR="12700" marT="12700" marB="0" anchor="ctr"/>
                </a:tc>
              </a:tr>
              <a:tr h="308516">
                <a:tc>
                  <a:txBody>
                    <a:bodyPr/>
                    <a:lstStyle/>
                    <a:p>
                      <a:pPr algn="ctr" fontAlgn="b"/>
                      <a:r>
                        <a:rPr lang="en-US" sz="1200" b="0" i="1" u="none" strike="noStrike" dirty="0">
                          <a:solidFill>
                            <a:schemeClr val="bg1">
                              <a:lumMod val="50000"/>
                            </a:schemeClr>
                          </a:solidFill>
                          <a:latin typeface="Verdana"/>
                        </a:rPr>
                        <a:t>MET</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chemeClr val="bg1">
                              <a:lumMod val="50000"/>
                            </a:schemeClr>
                          </a:solidFill>
                          <a:latin typeface="Verdana"/>
                        </a:rPr>
                        <a:t>0.223+/-0.153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chemeClr val="bg1">
                              <a:lumMod val="50000"/>
                            </a:schemeClr>
                          </a:solidFill>
                          <a:latin typeface="Verdana"/>
                        </a:rPr>
                        <a:t>0.227+/-0.122</a:t>
                      </a:r>
                    </a:p>
                  </a:txBody>
                  <a:tcPr marL="12700" marR="12700" marT="12700" marB="0" anchor="ctr">
                    <a:lnB w="12700" cap="flat" cmpd="sng" algn="ctr">
                      <a:solidFill>
                        <a:scrgbClr r="0" g="0" b="0"/>
                      </a:solidFill>
                      <a:prstDash val="solid"/>
                      <a:round/>
                      <a:headEnd type="none" w="med" len="med"/>
                      <a:tailEnd type="none" w="med" len="med"/>
                    </a:lnB>
                  </a:tcPr>
                </a:tc>
              </a:tr>
              <a:tr h="308516">
                <a:tc>
                  <a:txBody>
                    <a:bodyPr/>
                    <a:lstStyle/>
                    <a:p>
                      <a:pPr algn="ctr" fontAlgn="b"/>
                      <a:r>
                        <a:rPr lang="en-US" sz="1200" b="0" i="0" u="none" strike="noStrike" dirty="0">
                          <a:latin typeface="Verdana"/>
                        </a:rPr>
                        <a:t>All-combined</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200" b="0" i="0" u="none" strike="noStrike">
                          <a:latin typeface="Verdana"/>
                        </a:rPr>
                        <a:t>0.561+/-0.073</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200" b="0" i="0" u="none" strike="noStrike" dirty="0">
                          <a:latin typeface="Verdana"/>
                        </a:rPr>
                        <a:t>0.580+/-0.088</a:t>
                      </a:r>
                    </a:p>
                  </a:txBody>
                  <a:tcPr marL="12700" marR="12700" marT="12700" marB="0" anchor="ctr">
                    <a:lnT w="12700" cap="flat" cmpd="sng" algn="ctr">
                      <a:solidFill>
                        <a:scrgbClr r="0" g="0" b="0"/>
                      </a:solidFill>
                      <a:prstDash val="solid"/>
                      <a:round/>
                      <a:headEnd type="none" w="med" len="med"/>
                      <a:tailEnd type="none" w="med" len="med"/>
                    </a:lnT>
                  </a:tcPr>
                </a:tc>
              </a:tr>
              <a:tr h="308516">
                <a:tc>
                  <a:txBody>
                    <a:bodyPr/>
                    <a:lstStyle/>
                    <a:p>
                      <a:pPr algn="ctr" fontAlgn="b"/>
                      <a:r>
                        <a:rPr lang="en-US" sz="1200" b="1" i="0" u="none" strike="noStrike" dirty="0">
                          <a:solidFill>
                            <a:srgbClr val="FF0000"/>
                          </a:solidFill>
                          <a:latin typeface="Verdana"/>
                        </a:rPr>
                        <a:t>STR+UGR+MET</a:t>
                      </a:r>
                    </a:p>
                  </a:txBody>
                  <a:tcPr marL="12700" marR="12700" marT="12700" marB="0" anchor="ctr"/>
                </a:tc>
                <a:tc>
                  <a:txBody>
                    <a:bodyPr/>
                    <a:lstStyle/>
                    <a:p>
                      <a:pPr algn="ctr" fontAlgn="b"/>
                      <a:r>
                        <a:rPr lang="en-US" sz="1200" b="1" i="0" u="none" strike="noStrike" dirty="0">
                          <a:solidFill>
                            <a:srgbClr val="FF0000"/>
                          </a:solidFill>
                          <a:latin typeface="Verdana"/>
                        </a:rPr>
                        <a:t>0.615+/-0.073</a:t>
                      </a:r>
                    </a:p>
                  </a:txBody>
                  <a:tcPr marL="12700" marR="12700" marT="12700" marB="0" anchor="ctr"/>
                </a:tc>
                <a:tc>
                  <a:txBody>
                    <a:bodyPr/>
                    <a:lstStyle/>
                    <a:p>
                      <a:pPr algn="ctr" fontAlgn="b"/>
                      <a:r>
                        <a:rPr lang="en-US" sz="1200" b="1" i="0" u="none" strike="noStrike" dirty="0">
                          <a:solidFill>
                            <a:srgbClr val="FF0000"/>
                          </a:solidFill>
                          <a:latin typeface="Verdana"/>
                        </a:rPr>
                        <a:t>0.609+/-0.098</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Specialized Features</a:t>
            </a:r>
            <a:endParaRPr lang="en-US" dirty="0"/>
          </a:p>
        </p:txBody>
      </p:sp>
      <p:graphicFrame>
        <p:nvGraphicFramePr>
          <p:cNvPr id="5" name="Content Placeholder 4"/>
          <p:cNvGraphicFramePr>
            <a:graphicFrameLocks noGrp="1"/>
          </p:cNvGraphicFramePr>
          <p:nvPr>
            <p:ph idx="1"/>
          </p:nvPr>
        </p:nvGraphicFramePr>
        <p:xfrm>
          <a:off x="1135663" y="1417638"/>
          <a:ext cx="6779715" cy="3345180"/>
        </p:xfrm>
        <a:graphic>
          <a:graphicData uri="http://schemas.openxmlformats.org/drawingml/2006/table">
            <a:tbl>
              <a:tblPr firstRow="1" bandRow="1">
                <a:tableStyleId>{5C22544A-7EE6-4342-B048-85BDC9FD1C3A}</a:tableStyleId>
              </a:tblPr>
              <a:tblGrid>
                <a:gridCol w="3109067"/>
                <a:gridCol w="1739643"/>
                <a:gridCol w="1931005"/>
              </a:tblGrid>
              <a:tr h="370840">
                <a:tc>
                  <a:txBody>
                    <a:bodyPr/>
                    <a:lstStyle/>
                    <a:p>
                      <a:pPr algn="ctr" fontAlgn="b"/>
                      <a:r>
                        <a:rPr lang="en-US" sz="2400" b="0" i="0" u="none" strike="noStrike" dirty="0">
                          <a:latin typeface="Verdana"/>
                        </a:rPr>
                        <a:t>Feature Type</a:t>
                      </a:r>
                    </a:p>
                  </a:txBody>
                  <a:tcPr marL="12700" marR="12700" marT="12700" marB="0" anchor="ctr"/>
                </a:tc>
                <a:tc>
                  <a:txBody>
                    <a:bodyPr/>
                    <a:lstStyle/>
                    <a:p>
                      <a:pPr algn="ctr" fontAlgn="b"/>
                      <a:r>
                        <a:rPr lang="en-US" sz="2400" b="0" i="0" u="none" strike="noStrike" dirty="0" err="1" smtClean="0">
                          <a:latin typeface="Verdana"/>
                        </a:rPr>
                        <a:t>r</a:t>
                      </a:r>
                      <a:endParaRPr lang="en-US" sz="2400" b="0" i="0" u="none" strike="noStrike" dirty="0">
                        <a:latin typeface="Verdana"/>
                      </a:endParaRPr>
                    </a:p>
                  </a:txBody>
                  <a:tcPr marL="12700" marR="12700" marT="12700" marB="0" anchor="ctr"/>
                </a:tc>
                <a:tc>
                  <a:txBody>
                    <a:bodyPr/>
                    <a:lstStyle/>
                    <a:p>
                      <a:pPr algn="ctr" fontAlgn="b"/>
                      <a:r>
                        <a:rPr lang="en-US" sz="2400" b="0" i="0" u="none" strike="noStrike" dirty="0" err="1" smtClean="0">
                          <a:latin typeface="Verdana"/>
                        </a:rPr>
                        <a:t>r</a:t>
                      </a:r>
                      <a:r>
                        <a:rPr lang="en-US" sz="2400" b="0" i="0" u="none" strike="noStrike" baseline="-25000" dirty="0" err="1" smtClean="0">
                          <a:latin typeface="Verdana"/>
                        </a:rPr>
                        <a:t>s</a:t>
                      </a:r>
                      <a:endParaRPr lang="en-US" sz="2400" b="0" i="0" u="none" strike="noStrike" dirty="0">
                        <a:latin typeface="Verdana"/>
                      </a:endParaRPr>
                    </a:p>
                  </a:txBody>
                  <a:tcPr marL="12700" marR="12700" marT="12700" marB="0" anchor="ctr"/>
                </a:tc>
              </a:tr>
              <a:tr h="370840">
                <a:tc>
                  <a:txBody>
                    <a:bodyPr/>
                    <a:lstStyle/>
                    <a:p>
                      <a:pPr algn="ctr" fontAlgn="b"/>
                      <a:r>
                        <a:rPr lang="en-US" sz="1400" b="0" i="0" u="none" strike="noStrike" dirty="0" err="1" smtClean="0">
                          <a:latin typeface="Verdana"/>
                        </a:rPr>
                        <a:t>cogS</a:t>
                      </a:r>
                      <a:endParaRPr lang="en-US" sz="1400" b="0" i="0" u="none" strike="noStrike" dirty="0">
                        <a:latin typeface="Verdana"/>
                      </a:endParaRPr>
                    </a:p>
                  </a:txBody>
                  <a:tcPr marL="12700" marR="12700" marT="12700" marB="0" anchor="ctr"/>
                </a:tc>
                <a:tc>
                  <a:txBody>
                    <a:bodyPr/>
                    <a:lstStyle/>
                    <a:p>
                      <a:pPr algn="ctr" fontAlgn="b"/>
                      <a:r>
                        <a:rPr lang="en-US" sz="1600" b="0" i="0" u="none" strike="noStrike" dirty="0" smtClean="0">
                          <a:latin typeface="Verdana"/>
                        </a:rPr>
                        <a:t>0.425+/-0.094</a:t>
                      </a:r>
                      <a:endParaRPr lang="en-US" sz="1600" b="0" i="0" u="none" strike="noStrike" dirty="0">
                        <a:latin typeface="Verdana"/>
                      </a:endParaRPr>
                    </a:p>
                  </a:txBody>
                  <a:tcPr marL="12700" marR="12700" marT="12700" marB="0" anchor="ctr"/>
                </a:tc>
                <a:tc>
                  <a:txBody>
                    <a:bodyPr/>
                    <a:lstStyle/>
                    <a:p>
                      <a:pPr algn="ctr" fontAlgn="b"/>
                      <a:r>
                        <a:rPr lang="en-US" sz="1600" b="0" i="0" u="none" strike="noStrike" kern="1200" dirty="0" smtClean="0">
                          <a:solidFill>
                            <a:schemeClr val="dk1"/>
                          </a:solidFill>
                          <a:latin typeface="Verdana"/>
                          <a:ea typeface="+mn-ea"/>
                          <a:cs typeface="+mn-cs"/>
                        </a:rPr>
                        <a:t>0.461+/-0.072</a:t>
                      </a:r>
                      <a:endParaRPr lang="en-US" sz="1600" b="0" i="0" u="none" strike="noStrike" kern="1200" dirty="0">
                        <a:solidFill>
                          <a:schemeClr val="dk1"/>
                        </a:solidFill>
                        <a:latin typeface="Verdana"/>
                        <a:ea typeface="+mn-ea"/>
                        <a:cs typeface="+mn-cs"/>
                      </a:endParaRPr>
                    </a:p>
                  </a:txBody>
                  <a:tcPr marL="12700" marR="12700" marT="12700" marB="0" anchor="ctr"/>
                </a:tc>
              </a:tr>
              <a:tr h="370840">
                <a:tc>
                  <a:txBody>
                    <a:bodyPr/>
                    <a:lstStyle/>
                    <a:p>
                      <a:pPr algn="ctr" fontAlgn="b"/>
                      <a:r>
                        <a:rPr lang="en-US" sz="1400" b="0" i="0" u="none" strike="noStrike" dirty="0">
                          <a:latin typeface="Verdana"/>
                        </a:rPr>
                        <a:t>LEX2</a:t>
                      </a:r>
                    </a:p>
                  </a:txBody>
                  <a:tcPr marL="12700" marR="12700" marT="12700" marB="0" anchor="ctr"/>
                </a:tc>
                <a:tc>
                  <a:txBody>
                    <a:bodyPr/>
                    <a:lstStyle/>
                    <a:p>
                      <a:pPr algn="ctr" fontAlgn="b"/>
                      <a:r>
                        <a:rPr lang="en-US" sz="1600" b="0" i="0" u="none" strike="noStrike" dirty="0">
                          <a:latin typeface="Verdana"/>
                        </a:rPr>
                        <a:t>0.512+/-0.013</a:t>
                      </a:r>
                    </a:p>
                  </a:txBody>
                  <a:tcPr marL="12700" marR="12700" marT="12700" marB="0" anchor="ctr"/>
                </a:tc>
                <a:tc>
                  <a:txBody>
                    <a:bodyPr/>
                    <a:lstStyle/>
                    <a:p>
                      <a:pPr algn="ctr" fontAlgn="b"/>
                      <a:r>
                        <a:rPr lang="en-US" sz="1600" b="0" i="0" u="none" strike="noStrike" dirty="0">
                          <a:latin typeface="Verdana"/>
                        </a:rPr>
                        <a:t>0.495+/-</a:t>
                      </a:r>
                      <a:r>
                        <a:rPr lang="en-US" sz="1600" b="0" i="0" u="none" strike="noStrike" kern="1200" dirty="0">
                          <a:solidFill>
                            <a:schemeClr val="dk1"/>
                          </a:solidFill>
                          <a:latin typeface="Verdana"/>
                          <a:ea typeface="+mn-ea"/>
                          <a:cs typeface="+mn-cs"/>
                        </a:rPr>
                        <a:t>0.102</a:t>
                      </a:r>
                    </a:p>
                  </a:txBody>
                  <a:tcPr marL="12700" marR="12700" marT="12700" marB="0" anchor="ctr"/>
                </a:tc>
              </a:tr>
              <a:tr h="370840">
                <a:tc>
                  <a:txBody>
                    <a:bodyPr/>
                    <a:lstStyle/>
                    <a:p>
                      <a:pPr algn="ctr" fontAlgn="b"/>
                      <a:r>
                        <a:rPr lang="en-US" sz="1400" b="0" i="0" u="none" strike="noStrike" dirty="0">
                          <a:latin typeface="Verdana"/>
                        </a:rPr>
                        <a:t>LOC</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latin typeface="Verdana"/>
                        </a:rPr>
                        <a:t>0.446+/-0.133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latin typeface="Verdana"/>
                        </a:rPr>
                        <a:t>0.472+/-0.113</a:t>
                      </a:r>
                    </a:p>
                  </a:txBody>
                  <a:tcPr marL="12700" marR="12700" marT="12700" marB="0" anchor="ctr">
                    <a:lnB w="12700" cap="flat" cmpd="sng" algn="ctr">
                      <a:solidFill>
                        <a:srgbClr val="000000"/>
                      </a:solidFill>
                      <a:prstDash val="solid"/>
                      <a:round/>
                      <a:headEnd type="none" w="med" len="med"/>
                      <a:tailEnd type="none" w="med" len="med"/>
                    </a:lnB>
                  </a:tcPr>
                </a:tc>
              </a:tr>
              <a:tr h="370840">
                <a:tc>
                  <a:txBody>
                    <a:bodyPr/>
                    <a:lstStyle/>
                    <a:p>
                      <a:pPr algn="l" fontAlgn="b"/>
                      <a:r>
                        <a:rPr lang="en-US" sz="1400" b="0" i="0" u="none" strike="noStrike" dirty="0">
                          <a:latin typeface="Verdana"/>
                        </a:rPr>
                        <a:t>STR+MET+UGR (Baseline)</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0" i="0" u="none" strike="noStrike" dirty="0">
                          <a:latin typeface="Verdana"/>
                        </a:rPr>
                        <a:t>0.615+/-0.101</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0" i="0" u="none" strike="noStrike" dirty="0">
                          <a:latin typeface="Verdana"/>
                        </a:rPr>
                        <a:t>0.609+/-0.098</a:t>
                      </a:r>
                    </a:p>
                  </a:txBody>
                  <a:tcPr marL="12700" marR="12700" marT="12700" marB="0" anchor="ctr">
                    <a:lnT w="12700" cap="flat" cmpd="sng" algn="ctr">
                      <a:solidFill>
                        <a:srgbClr val="000000"/>
                      </a:solidFill>
                      <a:prstDash val="solid"/>
                      <a:round/>
                      <a:headEnd type="none" w="med" len="med"/>
                      <a:tailEnd type="none" w="med" len="med"/>
                    </a:lnT>
                  </a:tcPr>
                </a:tc>
              </a:tr>
              <a:tr h="370840">
                <a:tc>
                  <a:txBody>
                    <a:bodyPr/>
                    <a:lstStyle/>
                    <a:p>
                      <a:pPr algn="l" fontAlgn="b"/>
                      <a:r>
                        <a:rPr lang="en-US" sz="1400" b="0" i="0" u="none" strike="noStrike" dirty="0">
                          <a:latin typeface="Verdana"/>
                        </a:rPr>
                        <a:t>STR+MET+LEX2</a:t>
                      </a:r>
                    </a:p>
                  </a:txBody>
                  <a:tcPr marL="12700" marR="12700" marT="12700" marB="0" anchor="ctr"/>
                </a:tc>
                <a:tc>
                  <a:txBody>
                    <a:bodyPr/>
                    <a:lstStyle/>
                    <a:p>
                      <a:pPr algn="ctr" fontAlgn="b"/>
                      <a:r>
                        <a:rPr lang="en-US" sz="1600" b="0" i="0" u="none" strike="noStrike" dirty="0">
                          <a:latin typeface="Verdana"/>
                        </a:rPr>
                        <a:t>0.621+/-0.096</a:t>
                      </a:r>
                    </a:p>
                  </a:txBody>
                  <a:tcPr marL="12700" marR="12700" marT="12700" marB="0" anchor="ctr"/>
                </a:tc>
                <a:tc>
                  <a:txBody>
                    <a:bodyPr/>
                    <a:lstStyle/>
                    <a:p>
                      <a:pPr algn="ctr" fontAlgn="b"/>
                      <a:r>
                        <a:rPr lang="en-US" sz="1600" b="0" i="0" u="none" strike="noStrike" dirty="0">
                          <a:latin typeface="Verdana"/>
                        </a:rPr>
                        <a:t>0.611+/-0.088</a:t>
                      </a:r>
                    </a:p>
                  </a:txBody>
                  <a:tcPr marL="12700" marR="12700" marT="12700" marB="0" anchor="ctr"/>
                </a:tc>
              </a:tr>
              <a:tr h="370840">
                <a:tc>
                  <a:txBody>
                    <a:bodyPr/>
                    <a:lstStyle/>
                    <a:p>
                      <a:pPr algn="l" fontAlgn="b"/>
                      <a:r>
                        <a:rPr lang="en-US" sz="1400" b="0" i="0" u="none" strike="noStrike">
                          <a:latin typeface="Verdana"/>
                        </a:rPr>
                        <a:t>STR+MET+LEX2+TOP</a:t>
                      </a:r>
                    </a:p>
                  </a:txBody>
                  <a:tcPr marL="12700" marR="12700" marT="12700" marB="0" anchor="ctr"/>
                </a:tc>
                <a:tc>
                  <a:txBody>
                    <a:bodyPr/>
                    <a:lstStyle/>
                    <a:p>
                      <a:pPr algn="ctr" fontAlgn="b"/>
                      <a:r>
                        <a:rPr lang="en-US" sz="1600" b="0" i="0" u="none" strike="noStrike">
                          <a:latin typeface="Verdana"/>
                        </a:rPr>
                        <a:t>0.648+/-0.097</a:t>
                      </a:r>
                    </a:p>
                  </a:txBody>
                  <a:tcPr marL="12700" marR="12700" marT="12700" marB="0" anchor="ctr"/>
                </a:tc>
                <a:tc>
                  <a:txBody>
                    <a:bodyPr/>
                    <a:lstStyle/>
                    <a:p>
                      <a:pPr algn="ctr" fontAlgn="b"/>
                      <a:r>
                        <a:rPr lang="en-US" sz="1600" b="0" i="0" u="none" strike="noStrike" dirty="0">
                          <a:latin typeface="Verdana"/>
                        </a:rPr>
                        <a:t>0.655+/-0.081</a:t>
                      </a:r>
                    </a:p>
                  </a:txBody>
                  <a:tcPr marL="12700" marR="12700" marT="12700" marB="0" anchor="ctr"/>
                </a:tc>
              </a:tr>
              <a:tr h="370840">
                <a:tc>
                  <a:txBody>
                    <a:bodyPr/>
                    <a:lstStyle/>
                    <a:p>
                      <a:pPr algn="l" fontAlgn="b"/>
                      <a:r>
                        <a:rPr lang="en-US" sz="1400" b="0" i="0" u="none" strike="noStrike" dirty="0">
                          <a:latin typeface="Verdana"/>
                        </a:rPr>
                        <a:t>STR+MET+LEX2+TOP+cogS</a:t>
                      </a:r>
                    </a:p>
                  </a:txBody>
                  <a:tcPr marL="12700" marR="12700" marT="12700" marB="0" anchor="ctr"/>
                </a:tc>
                <a:tc>
                  <a:txBody>
                    <a:bodyPr/>
                    <a:lstStyle/>
                    <a:p>
                      <a:pPr algn="ctr" fontAlgn="b"/>
                      <a:r>
                        <a:rPr lang="en-US" sz="1600" b="0" i="0" u="none" strike="noStrike">
                          <a:latin typeface="Verdana"/>
                        </a:rPr>
                        <a:t>0.660+/-0.093</a:t>
                      </a:r>
                    </a:p>
                  </a:txBody>
                  <a:tcPr marL="12700" marR="12700" marT="12700" marB="0" anchor="ctr"/>
                </a:tc>
                <a:tc>
                  <a:txBody>
                    <a:bodyPr/>
                    <a:lstStyle/>
                    <a:p>
                      <a:pPr algn="ctr" fontAlgn="b"/>
                      <a:r>
                        <a:rPr lang="en-US" sz="1600" b="0" i="0" u="none" strike="noStrike" dirty="0">
                          <a:latin typeface="Verdana"/>
                        </a:rPr>
                        <a:t>0.655+/-0.081</a:t>
                      </a:r>
                    </a:p>
                  </a:txBody>
                  <a:tcPr marL="12700" marR="12700" marT="12700" marB="0" anchor="ctr"/>
                </a:tc>
              </a:tr>
              <a:tr h="370840">
                <a:tc>
                  <a:txBody>
                    <a:bodyPr/>
                    <a:lstStyle/>
                    <a:p>
                      <a:pPr algn="l" fontAlgn="b"/>
                      <a:r>
                        <a:rPr lang="en-US" sz="1400" b="0" i="0" u="none" strike="noStrike" dirty="0">
                          <a:latin typeface="Verdana"/>
                        </a:rPr>
                        <a:t>STR+MET+LEX2+TOP+cogS+LOC</a:t>
                      </a:r>
                    </a:p>
                  </a:txBody>
                  <a:tcPr marL="12700" marR="12700" marT="12700" marB="0" anchor="ctr"/>
                </a:tc>
                <a:tc>
                  <a:txBody>
                    <a:bodyPr/>
                    <a:lstStyle/>
                    <a:p>
                      <a:pPr algn="ctr" fontAlgn="b"/>
                      <a:r>
                        <a:rPr lang="en-US" sz="1600" b="0" i="0" u="none" strike="noStrike">
                          <a:latin typeface="Verdana"/>
                        </a:rPr>
                        <a:t>0.665+/-0.089</a:t>
                      </a:r>
                    </a:p>
                  </a:txBody>
                  <a:tcPr marL="12700" marR="12700" marT="12700" marB="0" anchor="ctr"/>
                </a:tc>
                <a:tc>
                  <a:txBody>
                    <a:bodyPr/>
                    <a:lstStyle/>
                    <a:p>
                      <a:pPr algn="ctr" fontAlgn="b"/>
                      <a:r>
                        <a:rPr lang="en-US" sz="1600" b="0" i="0" u="none" strike="noStrike" dirty="0">
                          <a:latin typeface="Verdana"/>
                        </a:rPr>
                        <a:t>0.671+/-0.076</a:t>
                      </a:r>
                    </a:p>
                  </a:txBody>
                  <a:tcPr marL="12700" marR="12700" marT="12700" marB="0" anchor="ctr"/>
                </a:tc>
              </a:tr>
            </a:tbl>
          </a:graphicData>
        </a:graphic>
      </p:graphicFrame>
      <p:sp>
        <p:nvSpPr>
          <p:cNvPr id="4" name="Slide Number Placeholder 3"/>
          <p:cNvSpPr>
            <a:spLocks noGrp="1"/>
          </p:cNvSpPr>
          <p:nvPr>
            <p:ph type="sldNum" sz="quarter" idx="12"/>
          </p:nvPr>
        </p:nvSpPr>
        <p:spPr/>
        <p:txBody>
          <a:bodyPr/>
          <a:lstStyle/>
          <a:p>
            <a:fld id="{ABBCCE4D-56E5-5249-B9AC-C5D511F41D9E}" type="slidenum">
              <a:rPr lang="en-US" smtClean="0"/>
              <a:pPr/>
              <a:t>41</a:t>
            </a:fld>
            <a:endParaRPr lang="en-US"/>
          </a:p>
        </p:txBody>
      </p:sp>
      <p:sp>
        <p:nvSpPr>
          <p:cNvPr id="7" name="Content Placeholder 2"/>
          <p:cNvSpPr txBox="1">
            <a:spLocks/>
          </p:cNvSpPr>
          <p:nvPr/>
        </p:nvSpPr>
        <p:spPr>
          <a:xfrm>
            <a:off x="457200" y="1600200"/>
            <a:ext cx="8229600" cy="480992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ounded Rectangle 7"/>
          <p:cNvSpPr/>
          <p:nvPr/>
        </p:nvSpPr>
        <p:spPr>
          <a:xfrm>
            <a:off x="1013891" y="1791691"/>
            <a:ext cx="7040660" cy="1095888"/>
          </a:xfrm>
          <a:prstGeom prst="roundRect">
            <a:avLst/>
          </a:prstGeom>
          <a:gradFill flip="none" rotWithShape="1">
            <a:gsLst>
              <a:gs pos="0">
                <a:schemeClr val="accent2">
                  <a:tint val="50000"/>
                  <a:satMod val="300000"/>
                  <a:alpha val="6000"/>
                </a:schemeClr>
              </a:gs>
              <a:gs pos="35000">
                <a:schemeClr val="accent2">
                  <a:tint val="37000"/>
                  <a:satMod val="300000"/>
                  <a:alpha val="6000"/>
                </a:schemeClr>
              </a:gs>
              <a:gs pos="100000">
                <a:schemeClr val="accent2">
                  <a:tint val="15000"/>
                  <a:satMod val="350000"/>
                  <a:alpha val="6000"/>
                </a:schemeClr>
              </a:gs>
            </a:gsLst>
            <a:lin ang="16200000" scaled="1"/>
            <a:tileRect/>
          </a:gradFill>
          <a:ln>
            <a:solidFill>
              <a:srgbClr val="FF0000"/>
            </a:solidFill>
          </a:ln>
          <a:effectLst>
            <a:outerShdw dist="20000" dir="5400000" rotWithShape="0">
              <a:srgbClr val="000000">
                <a:alpha val="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241161" y="5034224"/>
            <a:ext cx="8835836" cy="923330"/>
          </a:xfrm>
          <a:prstGeom prst="rect">
            <a:avLst/>
          </a:prstGeom>
          <a:noFill/>
        </p:spPr>
        <p:txBody>
          <a:bodyPr wrap="square" rtlCol="0">
            <a:spAutoFit/>
          </a:bodyPr>
          <a:lstStyle/>
          <a:p>
            <a:pPr marL="285750" indent="-285750">
              <a:buFont typeface="Arial" pitchFamily="34" charset="0"/>
              <a:buChar char="•"/>
            </a:pPr>
            <a:r>
              <a:rPr lang="en-US" dirty="0" smtClean="0"/>
              <a:t>All features are significantly correlated with helpfulness rating/ranking</a:t>
            </a:r>
          </a:p>
          <a:p>
            <a:pPr marL="742950" lvl="1" indent="-285750">
              <a:buFont typeface="Arial" pitchFamily="34" charset="0"/>
              <a:buChar char="•"/>
            </a:pPr>
            <a:r>
              <a:rPr lang="en-US" dirty="0" smtClean="0"/>
              <a:t>Weaker than generic features (but not significantly)</a:t>
            </a:r>
          </a:p>
          <a:p>
            <a:pPr marL="742950" lvl="1" indent="-285750">
              <a:buFont typeface="Arial" pitchFamily="34" charset="0"/>
              <a:buChar char="•"/>
            </a:pPr>
            <a:r>
              <a:rPr lang="en-US" dirty="0" smtClean="0"/>
              <a:t>Based on meaningful dimensions of writing (useful for validity and acceptance)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Specialized Features</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42</a:t>
            </a:fld>
            <a:endParaRPr lang="en-US"/>
          </a:p>
        </p:txBody>
      </p:sp>
      <p:sp>
        <p:nvSpPr>
          <p:cNvPr id="6" name="Content Placeholder 2"/>
          <p:cNvSpPr txBox="1">
            <a:spLocks/>
          </p:cNvSpPr>
          <p:nvPr/>
        </p:nvSpPr>
        <p:spPr>
          <a:xfrm>
            <a:off x="226154" y="4971558"/>
            <a:ext cx="8460646" cy="1647305"/>
          </a:xfrm>
          <a:prstGeom prst="rect">
            <a:avLst/>
          </a:prstGeom>
        </p:spPr>
        <p:txBody>
          <a:bodyPr vert="horz" lIns="91440" tIns="45720" rIns="91440" bIns="45720" rtlCol="0">
            <a:noAutofit/>
          </a:bodyPr>
          <a:lstStyle/>
          <a:p>
            <a:pPr marL="712788" indent="-365125">
              <a:buFont typeface="Arial"/>
              <a:buChar char="•"/>
              <a:tabLst>
                <a:tab pos="800100" algn="l"/>
              </a:tabLst>
            </a:pPr>
            <a:r>
              <a:rPr lang="en-US" sz="2000" dirty="0" smtClean="0"/>
              <a:t>Introducing high level features does enhance the model’s performance.</a:t>
            </a:r>
          </a:p>
          <a:p>
            <a:pPr marL="1169988" lvl="2" indent="-365125">
              <a:spcAft>
                <a:spcPts val="600"/>
              </a:spcAft>
              <a:buFont typeface="Wingdings" charset="2"/>
              <a:buChar char="Ø"/>
              <a:tabLst>
                <a:tab pos="800100" algn="l"/>
              </a:tabLst>
            </a:pPr>
            <a:r>
              <a:rPr lang="en-US" dirty="0" smtClean="0"/>
              <a:t> Best model: Spearman correlation of 0.671 and Pearson correlation of 0.665.</a:t>
            </a:r>
          </a:p>
        </p:txBody>
      </p:sp>
      <p:sp>
        <p:nvSpPr>
          <p:cNvPr id="7" name="Content Placeholder 2"/>
          <p:cNvSpPr txBox="1">
            <a:spLocks/>
          </p:cNvSpPr>
          <p:nvPr/>
        </p:nvSpPr>
        <p:spPr>
          <a:xfrm>
            <a:off x="457200" y="1600200"/>
            <a:ext cx="8229600" cy="480992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7"/>
          <p:cNvSpPr>
            <a:spLocks noGrp="1"/>
          </p:cNvSpPr>
          <p:nvPr>
            <p:ph idx="1"/>
          </p:nvPr>
        </p:nvSpPr>
        <p:spPr/>
        <p:txBody>
          <a:bodyPr/>
          <a:lstStyle/>
          <a:p>
            <a:endParaRPr lang="en-US" dirty="0"/>
          </a:p>
        </p:txBody>
      </p:sp>
      <p:graphicFrame>
        <p:nvGraphicFramePr>
          <p:cNvPr id="9" name="Content Placeholder 4"/>
          <p:cNvGraphicFramePr>
            <a:graphicFrameLocks/>
          </p:cNvGraphicFramePr>
          <p:nvPr/>
        </p:nvGraphicFramePr>
        <p:xfrm>
          <a:off x="1135663" y="1417638"/>
          <a:ext cx="6779715" cy="3345180"/>
        </p:xfrm>
        <a:graphic>
          <a:graphicData uri="http://schemas.openxmlformats.org/drawingml/2006/table">
            <a:tbl>
              <a:tblPr firstRow="1" bandRow="1">
                <a:tableStyleId>{5C22544A-7EE6-4342-B048-85BDC9FD1C3A}</a:tableStyleId>
              </a:tblPr>
              <a:tblGrid>
                <a:gridCol w="3109067"/>
                <a:gridCol w="1739643"/>
                <a:gridCol w="1931005"/>
              </a:tblGrid>
              <a:tr h="370840">
                <a:tc>
                  <a:txBody>
                    <a:bodyPr/>
                    <a:lstStyle/>
                    <a:p>
                      <a:pPr algn="ctr" fontAlgn="b"/>
                      <a:r>
                        <a:rPr lang="en-US" sz="2400" b="0" i="0" u="none" strike="noStrike" dirty="0">
                          <a:latin typeface="Verdana"/>
                        </a:rPr>
                        <a:t>Feature Type</a:t>
                      </a:r>
                    </a:p>
                  </a:txBody>
                  <a:tcPr marL="12700" marR="12700" marT="12700" marB="0" anchor="ctr"/>
                </a:tc>
                <a:tc>
                  <a:txBody>
                    <a:bodyPr/>
                    <a:lstStyle/>
                    <a:p>
                      <a:pPr algn="ctr" fontAlgn="b"/>
                      <a:r>
                        <a:rPr lang="en-US" sz="2400" b="0" i="0" u="none" strike="noStrike" dirty="0" err="1" smtClean="0">
                          <a:latin typeface="Verdana"/>
                        </a:rPr>
                        <a:t>r</a:t>
                      </a:r>
                      <a:endParaRPr lang="en-US" sz="2400" b="0" i="0" u="none" strike="noStrike" dirty="0">
                        <a:latin typeface="Verdana"/>
                      </a:endParaRPr>
                    </a:p>
                  </a:txBody>
                  <a:tcPr marL="12700" marR="12700" marT="12700" marB="0" anchor="ctr"/>
                </a:tc>
                <a:tc>
                  <a:txBody>
                    <a:bodyPr/>
                    <a:lstStyle/>
                    <a:p>
                      <a:pPr algn="ctr" fontAlgn="b"/>
                      <a:r>
                        <a:rPr lang="en-US" sz="2400" b="0" i="0" u="none" strike="noStrike" dirty="0" err="1" smtClean="0">
                          <a:latin typeface="Verdana"/>
                        </a:rPr>
                        <a:t>r</a:t>
                      </a:r>
                      <a:r>
                        <a:rPr lang="en-US" sz="2400" b="0" i="0" u="none" strike="noStrike" baseline="-25000" dirty="0" err="1" smtClean="0">
                          <a:latin typeface="Verdana"/>
                        </a:rPr>
                        <a:t>s</a:t>
                      </a:r>
                      <a:endParaRPr lang="en-US" sz="2400" b="0" i="0" u="none" strike="noStrike" dirty="0">
                        <a:latin typeface="Verdana"/>
                      </a:endParaRPr>
                    </a:p>
                  </a:txBody>
                  <a:tcPr marL="12700" marR="12700" marT="12700" marB="0" anchor="ctr"/>
                </a:tc>
              </a:tr>
              <a:tr h="370840">
                <a:tc>
                  <a:txBody>
                    <a:bodyPr/>
                    <a:lstStyle/>
                    <a:p>
                      <a:pPr algn="ctr" fontAlgn="b"/>
                      <a:r>
                        <a:rPr lang="en-US" sz="1400" b="0" i="0" u="none" strike="noStrike" dirty="0" err="1" smtClean="0">
                          <a:latin typeface="Verdana"/>
                        </a:rPr>
                        <a:t>cogS</a:t>
                      </a:r>
                      <a:endParaRPr lang="en-US" sz="1400" b="0" i="0" u="none" strike="noStrike" dirty="0">
                        <a:latin typeface="Verdana"/>
                      </a:endParaRPr>
                    </a:p>
                  </a:txBody>
                  <a:tcPr marL="12700" marR="12700" marT="12700" marB="0" anchor="ctr"/>
                </a:tc>
                <a:tc>
                  <a:txBody>
                    <a:bodyPr/>
                    <a:lstStyle/>
                    <a:p>
                      <a:pPr algn="ctr" fontAlgn="b"/>
                      <a:r>
                        <a:rPr lang="en-US" sz="1600" b="0" i="0" u="none" strike="noStrike" dirty="0" smtClean="0">
                          <a:latin typeface="Verdana"/>
                        </a:rPr>
                        <a:t>0.425+/-0.094</a:t>
                      </a:r>
                      <a:endParaRPr lang="en-US" sz="1600" b="0" i="0" u="none" strike="noStrike" dirty="0">
                        <a:latin typeface="Verdana"/>
                      </a:endParaRPr>
                    </a:p>
                  </a:txBody>
                  <a:tcPr marL="12700" marR="12700" marT="12700" marB="0" anchor="ctr"/>
                </a:tc>
                <a:tc>
                  <a:txBody>
                    <a:bodyPr/>
                    <a:lstStyle/>
                    <a:p>
                      <a:pPr algn="ctr" fontAlgn="b"/>
                      <a:r>
                        <a:rPr lang="en-US" sz="1600" b="0" i="0" u="none" strike="noStrike" kern="1200" dirty="0" smtClean="0">
                          <a:solidFill>
                            <a:schemeClr val="dk1"/>
                          </a:solidFill>
                          <a:latin typeface="Verdana"/>
                          <a:ea typeface="+mn-ea"/>
                          <a:cs typeface="+mn-cs"/>
                        </a:rPr>
                        <a:t>0.461+/-0.072</a:t>
                      </a:r>
                      <a:endParaRPr lang="en-US" sz="1600" b="0" i="0" u="none" strike="noStrike" kern="1200" dirty="0">
                        <a:solidFill>
                          <a:schemeClr val="dk1"/>
                        </a:solidFill>
                        <a:latin typeface="Verdana"/>
                        <a:ea typeface="+mn-ea"/>
                        <a:cs typeface="+mn-cs"/>
                      </a:endParaRPr>
                    </a:p>
                  </a:txBody>
                  <a:tcPr marL="12700" marR="12700" marT="12700" marB="0" anchor="ctr"/>
                </a:tc>
              </a:tr>
              <a:tr h="370840">
                <a:tc>
                  <a:txBody>
                    <a:bodyPr/>
                    <a:lstStyle/>
                    <a:p>
                      <a:pPr algn="ctr" fontAlgn="b"/>
                      <a:r>
                        <a:rPr lang="en-US" sz="1400" b="0" i="0" u="none" strike="noStrike" dirty="0">
                          <a:latin typeface="Verdana"/>
                        </a:rPr>
                        <a:t>LEX2</a:t>
                      </a:r>
                    </a:p>
                  </a:txBody>
                  <a:tcPr marL="12700" marR="12700" marT="12700" marB="0" anchor="ctr"/>
                </a:tc>
                <a:tc>
                  <a:txBody>
                    <a:bodyPr/>
                    <a:lstStyle/>
                    <a:p>
                      <a:pPr algn="ctr" fontAlgn="b"/>
                      <a:r>
                        <a:rPr lang="en-US" sz="1600" b="0" i="0" u="none" strike="noStrike" dirty="0">
                          <a:latin typeface="Verdana"/>
                        </a:rPr>
                        <a:t>0.512+/-0.013</a:t>
                      </a:r>
                    </a:p>
                  </a:txBody>
                  <a:tcPr marL="12700" marR="12700" marT="12700" marB="0" anchor="ctr"/>
                </a:tc>
                <a:tc>
                  <a:txBody>
                    <a:bodyPr/>
                    <a:lstStyle/>
                    <a:p>
                      <a:pPr algn="ctr" fontAlgn="b"/>
                      <a:r>
                        <a:rPr lang="en-US" sz="1600" b="0" i="0" u="none" strike="noStrike" dirty="0">
                          <a:latin typeface="Verdana"/>
                        </a:rPr>
                        <a:t>0.495+/-</a:t>
                      </a:r>
                      <a:r>
                        <a:rPr lang="en-US" sz="1600" b="0" i="0" u="none" strike="noStrike" kern="1200" dirty="0">
                          <a:solidFill>
                            <a:schemeClr val="dk1"/>
                          </a:solidFill>
                          <a:latin typeface="Verdana"/>
                          <a:ea typeface="+mn-ea"/>
                          <a:cs typeface="+mn-cs"/>
                        </a:rPr>
                        <a:t>0.102</a:t>
                      </a:r>
                    </a:p>
                  </a:txBody>
                  <a:tcPr marL="12700" marR="12700" marT="12700" marB="0" anchor="ctr"/>
                </a:tc>
              </a:tr>
              <a:tr h="370840">
                <a:tc>
                  <a:txBody>
                    <a:bodyPr/>
                    <a:lstStyle/>
                    <a:p>
                      <a:pPr algn="ctr" fontAlgn="b"/>
                      <a:r>
                        <a:rPr lang="en-US" sz="1400" b="0" i="0" u="none" strike="noStrike" dirty="0">
                          <a:latin typeface="Verdana"/>
                        </a:rPr>
                        <a:t>LOC</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latin typeface="Verdana"/>
                        </a:rPr>
                        <a:t>0.446+/-0.133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latin typeface="Verdana"/>
                        </a:rPr>
                        <a:t>0.472+/-0.113</a:t>
                      </a:r>
                    </a:p>
                  </a:txBody>
                  <a:tcPr marL="12700" marR="12700" marT="12700" marB="0" anchor="ctr">
                    <a:lnB w="12700" cap="flat" cmpd="sng" algn="ctr">
                      <a:solidFill>
                        <a:srgbClr val="000000"/>
                      </a:solidFill>
                      <a:prstDash val="solid"/>
                      <a:round/>
                      <a:headEnd type="none" w="med" len="med"/>
                      <a:tailEnd type="none" w="med" len="med"/>
                    </a:lnB>
                  </a:tcPr>
                </a:tc>
              </a:tr>
              <a:tr h="370840">
                <a:tc>
                  <a:txBody>
                    <a:bodyPr/>
                    <a:lstStyle/>
                    <a:p>
                      <a:pPr algn="l" fontAlgn="b"/>
                      <a:r>
                        <a:rPr lang="en-US" sz="1400" b="0" i="0" u="none" strike="noStrike" dirty="0">
                          <a:latin typeface="Verdana"/>
                        </a:rPr>
                        <a:t>STR+MET+UGR (Baseline)</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0" i="0" u="none" strike="noStrike" dirty="0">
                          <a:latin typeface="Verdana"/>
                        </a:rPr>
                        <a:t>0.615+/-0.101</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0" i="0" u="none" strike="noStrike" dirty="0">
                          <a:latin typeface="Verdana"/>
                        </a:rPr>
                        <a:t>0.609+/-0.098</a:t>
                      </a:r>
                    </a:p>
                  </a:txBody>
                  <a:tcPr marL="12700" marR="12700" marT="12700" marB="0" anchor="ctr">
                    <a:lnT w="12700" cap="flat" cmpd="sng" algn="ctr">
                      <a:solidFill>
                        <a:srgbClr val="000000"/>
                      </a:solidFill>
                      <a:prstDash val="solid"/>
                      <a:round/>
                      <a:headEnd type="none" w="med" len="med"/>
                      <a:tailEnd type="none" w="med" len="med"/>
                    </a:lnT>
                  </a:tcPr>
                </a:tc>
              </a:tr>
              <a:tr h="370840">
                <a:tc>
                  <a:txBody>
                    <a:bodyPr/>
                    <a:lstStyle/>
                    <a:p>
                      <a:pPr algn="l" fontAlgn="b"/>
                      <a:r>
                        <a:rPr lang="en-US" sz="1400" b="0" i="0" u="none" strike="noStrike" dirty="0">
                          <a:latin typeface="Verdana"/>
                        </a:rPr>
                        <a:t>STR+MET+LEX2</a:t>
                      </a:r>
                    </a:p>
                  </a:txBody>
                  <a:tcPr marL="12700" marR="12700" marT="12700" marB="0" anchor="ctr"/>
                </a:tc>
                <a:tc>
                  <a:txBody>
                    <a:bodyPr/>
                    <a:lstStyle/>
                    <a:p>
                      <a:pPr algn="ctr" fontAlgn="b"/>
                      <a:r>
                        <a:rPr lang="en-US" sz="1600" b="0" i="0" u="none" strike="noStrike" dirty="0">
                          <a:latin typeface="Verdana"/>
                        </a:rPr>
                        <a:t>0.621+/-0.096</a:t>
                      </a:r>
                    </a:p>
                  </a:txBody>
                  <a:tcPr marL="12700" marR="12700" marT="12700" marB="0" anchor="ctr"/>
                </a:tc>
                <a:tc>
                  <a:txBody>
                    <a:bodyPr/>
                    <a:lstStyle/>
                    <a:p>
                      <a:pPr algn="ctr" fontAlgn="b"/>
                      <a:r>
                        <a:rPr lang="en-US" sz="1600" b="0" i="0" u="none" strike="noStrike" dirty="0">
                          <a:latin typeface="Verdana"/>
                        </a:rPr>
                        <a:t>0.611+/-0.088</a:t>
                      </a:r>
                    </a:p>
                  </a:txBody>
                  <a:tcPr marL="12700" marR="12700" marT="12700" marB="0" anchor="ctr"/>
                </a:tc>
              </a:tr>
              <a:tr h="370840">
                <a:tc>
                  <a:txBody>
                    <a:bodyPr/>
                    <a:lstStyle/>
                    <a:p>
                      <a:pPr algn="l" fontAlgn="b"/>
                      <a:r>
                        <a:rPr lang="en-US" sz="1400" b="0" i="0" u="none" strike="noStrike" dirty="0">
                          <a:latin typeface="Verdana"/>
                        </a:rPr>
                        <a:t>STR+MET+LEX2+TOP</a:t>
                      </a:r>
                    </a:p>
                  </a:txBody>
                  <a:tcPr marL="12700" marR="12700" marT="12700" marB="0" anchor="ctr"/>
                </a:tc>
                <a:tc>
                  <a:txBody>
                    <a:bodyPr/>
                    <a:lstStyle/>
                    <a:p>
                      <a:pPr algn="ctr" fontAlgn="b"/>
                      <a:r>
                        <a:rPr lang="en-US" sz="1600" b="0" i="0" u="none" strike="noStrike">
                          <a:latin typeface="Verdana"/>
                        </a:rPr>
                        <a:t>0.648+/-0.097</a:t>
                      </a:r>
                    </a:p>
                  </a:txBody>
                  <a:tcPr marL="12700" marR="12700" marT="12700" marB="0" anchor="ctr"/>
                </a:tc>
                <a:tc>
                  <a:txBody>
                    <a:bodyPr/>
                    <a:lstStyle/>
                    <a:p>
                      <a:pPr algn="ctr" fontAlgn="b"/>
                      <a:r>
                        <a:rPr lang="en-US" sz="1600" b="0" i="0" u="none" strike="noStrike" dirty="0">
                          <a:latin typeface="Verdana"/>
                        </a:rPr>
                        <a:t>0.655+/-0.081</a:t>
                      </a:r>
                    </a:p>
                  </a:txBody>
                  <a:tcPr marL="12700" marR="12700" marT="12700" marB="0" anchor="ctr"/>
                </a:tc>
              </a:tr>
              <a:tr h="370840">
                <a:tc>
                  <a:txBody>
                    <a:bodyPr/>
                    <a:lstStyle/>
                    <a:p>
                      <a:pPr algn="l" fontAlgn="b"/>
                      <a:r>
                        <a:rPr lang="en-US" sz="1400" b="0" i="0" u="none" strike="noStrike" dirty="0">
                          <a:latin typeface="Verdana"/>
                        </a:rPr>
                        <a:t>STR+MET+LEX2+TOP+cogS</a:t>
                      </a:r>
                    </a:p>
                  </a:txBody>
                  <a:tcPr marL="12700" marR="12700" marT="12700" marB="0" anchor="ctr"/>
                </a:tc>
                <a:tc>
                  <a:txBody>
                    <a:bodyPr/>
                    <a:lstStyle/>
                    <a:p>
                      <a:pPr algn="ctr" fontAlgn="b"/>
                      <a:r>
                        <a:rPr lang="en-US" sz="1600" b="0" i="0" u="none" strike="noStrike">
                          <a:latin typeface="Verdana"/>
                        </a:rPr>
                        <a:t>0.660+/-0.093</a:t>
                      </a:r>
                    </a:p>
                  </a:txBody>
                  <a:tcPr marL="12700" marR="12700" marT="12700" marB="0" anchor="ctr"/>
                </a:tc>
                <a:tc>
                  <a:txBody>
                    <a:bodyPr/>
                    <a:lstStyle/>
                    <a:p>
                      <a:pPr algn="ctr" fontAlgn="b"/>
                      <a:r>
                        <a:rPr lang="en-US" sz="1600" b="0" i="0" u="none" strike="noStrike" dirty="0">
                          <a:latin typeface="Verdana"/>
                        </a:rPr>
                        <a:t>0.655+/-0.081</a:t>
                      </a:r>
                    </a:p>
                  </a:txBody>
                  <a:tcPr marL="12700" marR="12700" marT="12700" marB="0" anchor="ctr"/>
                </a:tc>
              </a:tr>
              <a:tr h="370840">
                <a:tc>
                  <a:txBody>
                    <a:bodyPr/>
                    <a:lstStyle/>
                    <a:p>
                      <a:pPr algn="l" fontAlgn="b"/>
                      <a:r>
                        <a:rPr lang="en-US" sz="1400" b="0" i="0" u="none" strike="noStrike" dirty="0">
                          <a:solidFill>
                            <a:srgbClr val="FF0000"/>
                          </a:solidFill>
                          <a:latin typeface="Verdana"/>
                        </a:rPr>
                        <a:t>STR+MET+LEX2+TOP+cogS+LOC</a:t>
                      </a:r>
                    </a:p>
                  </a:txBody>
                  <a:tcPr marL="12700" marR="12700" marT="12700" marB="0" anchor="ctr"/>
                </a:tc>
                <a:tc>
                  <a:txBody>
                    <a:bodyPr/>
                    <a:lstStyle/>
                    <a:p>
                      <a:pPr algn="ctr" fontAlgn="b"/>
                      <a:r>
                        <a:rPr lang="en-US" sz="1600" b="0" i="0" u="none" strike="noStrike" dirty="0">
                          <a:solidFill>
                            <a:srgbClr val="FF0000"/>
                          </a:solidFill>
                          <a:latin typeface="Verdana"/>
                        </a:rPr>
                        <a:t>0.665+/-0.089</a:t>
                      </a:r>
                    </a:p>
                  </a:txBody>
                  <a:tcPr marL="12700" marR="12700" marT="12700" marB="0" anchor="ctr"/>
                </a:tc>
                <a:tc>
                  <a:txBody>
                    <a:bodyPr/>
                    <a:lstStyle/>
                    <a:p>
                      <a:pPr algn="ctr" fontAlgn="b"/>
                      <a:r>
                        <a:rPr lang="en-US" sz="1600" b="0" i="0" u="none" strike="noStrike" dirty="0">
                          <a:solidFill>
                            <a:srgbClr val="FF0000"/>
                          </a:solidFill>
                          <a:latin typeface="Verdana"/>
                        </a:rPr>
                        <a:t>0.671+/-0.076</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231113" y="1600200"/>
            <a:ext cx="8721968" cy="4525963"/>
          </a:xfrm>
        </p:spPr>
        <p:txBody>
          <a:bodyPr/>
          <a:lstStyle/>
          <a:p>
            <a:pPr marL="698500" lvl="1" indent="-342900" defTabSz="4388900">
              <a:tabLst>
                <a:tab pos="812800" algn="l"/>
                <a:tab pos="889000" algn="l"/>
              </a:tabLst>
              <a:defRPr/>
            </a:pPr>
            <a:r>
              <a:rPr lang="en-US" sz="2000" dirty="0" smtClean="0">
                <a:latin typeface="Trebuchet MS" pitchFamily="34" charset="0"/>
              </a:rPr>
              <a:t>Techniques used </a:t>
            </a:r>
            <a:r>
              <a:rPr lang="en-US" sz="2000" dirty="0">
                <a:latin typeface="Trebuchet MS" pitchFamily="34" charset="0"/>
              </a:rPr>
              <a:t>in </a:t>
            </a:r>
            <a:r>
              <a:rPr lang="en-US" sz="2000" dirty="0" smtClean="0">
                <a:latin typeface="Trebuchet MS" pitchFamily="34" charset="0"/>
              </a:rPr>
              <a:t>ranking </a:t>
            </a:r>
            <a:r>
              <a:rPr lang="en-US" sz="2000" dirty="0">
                <a:latin typeface="Trebuchet MS" pitchFamily="34" charset="0"/>
              </a:rPr>
              <a:t>product review helpfulness </a:t>
            </a:r>
            <a:r>
              <a:rPr lang="en-US" sz="2000" dirty="0" smtClean="0">
                <a:latin typeface="Trebuchet MS" pitchFamily="34" charset="0"/>
              </a:rPr>
              <a:t>can </a:t>
            </a:r>
            <a:r>
              <a:rPr lang="en-US" sz="2000" dirty="0">
                <a:latin typeface="Trebuchet MS" pitchFamily="34" charset="0"/>
              </a:rPr>
              <a:t>be effectively </a:t>
            </a:r>
            <a:r>
              <a:rPr lang="en-US" sz="2000" i="1" dirty="0">
                <a:latin typeface="Trebuchet MS" pitchFamily="34" charset="0"/>
              </a:rPr>
              <a:t>adapted</a:t>
            </a:r>
            <a:r>
              <a:rPr lang="en-US" sz="2000" dirty="0">
                <a:latin typeface="Trebuchet MS" pitchFamily="34" charset="0"/>
              </a:rPr>
              <a:t> to the peer-review </a:t>
            </a:r>
            <a:r>
              <a:rPr lang="en-US" sz="2000" dirty="0" smtClean="0">
                <a:latin typeface="Trebuchet MS" pitchFamily="34" charset="0"/>
              </a:rPr>
              <a:t>domain</a:t>
            </a:r>
          </a:p>
          <a:p>
            <a:pPr marL="1098550" lvl="2" indent="-342900" defTabSz="4388900">
              <a:tabLst>
                <a:tab pos="812800" algn="l"/>
                <a:tab pos="889000" algn="l"/>
              </a:tabLst>
              <a:defRPr/>
            </a:pPr>
            <a:r>
              <a:rPr lang="en-US" sz="2000" dirty="0" smtClean="0">
                <a:latin typeface="Trebuchet MS" pitchFamily="34" charset="0"/>
              </a:rPr>
              <a:t>However, the </a:t>
            </a:r>
            <a:r>
              <a:rPr lang="en-US" sz="2000" dirty="0">
                <a:latin typeface="Trebuchet MS" pitchFamily="34" charset="0"/>
              </a:rPr>
              <a:t>utility of generic features </a:t>
            </a:r>
            <a:r>
              <a:rPr lang="en-US" sz="2000" dirty="0" smtClean="0">
                <a:latin typeface="Trebuchet MS" pitchFamily="34" charset="0"/>
              </a:rPr>
              <a:t>varies across domains</a:t>
            </a:r>
          </a:p>
          <a:p>
            <a:pPr marL="812800" lvl="1" indent="-457200" defTabSz="4388900">
              <a:tabLst>
                <a:tab pos="812800" algn="l"/>
                <a:tab pos="889000" algn="l"/>
              </a:tabLst>
              <a:defRPr/>
            </a:pPr>
            <a:endParaRPr lang="en-US" sz="2000" dirty="0" smtClean="0">
              <a:latin typeface="Trebuchet MS" pitchFamily="34" charset="0"/>
            </a:endParaRPr>
          </a:p>
          <a:p>
            <a:pPr marL="812800" lvl="1" indent="-457200" defTabSz="4388900">
              <a:tabLst>
                <a:tab pos="812800" algn="l"/>
                <a:tab pos="889000" algn="l"/>
              </a:tabLst>
              <a:defRPr/>
            </a:pPr>
            <a:r>
              <a:rPr lang="en-US" sz="2000" dirty="0" smtClean="0">
                <a:latin typeface="Trebuchet MS" pitchFamily="34" charset="0"/>
              </a:rPr>
              <a:t>Incorporating features specific </a:t>
            </a:r>
            <a:r>
              <a:rPr lang="en-US" sz="2000" dirty="0">
                <a:latin typeface="Trebuchet MS" pitchFamily="34" charset="0"/>
              </a:rPr>
              <a:t>to peer-review </a:t>
            </a:r>
            <a:r>
              <a:rPr lang="en-US" sz="2000" dirty="0" smtClean="0">
                <a:latin typeface="Trebuchet MS" pitchFamily="34" charset="0"/>
              </a:rPr>
              <a:t>appears promising</a:t>
            </a:r>
          </a:p>
          <a:p>
            <a:pPr marL="1223963" lvl="2" indent="-468313" defTabSz="4388900">
              <a:buFont typeface="Arial" pitchFamily="34" charset="0"/>
              <a:buChar char="•"/>
              <a:tabLst>
                <a:tab pos="812800" algn="l"/>
                <a:tab pos="889000" algn="l"/>
              </a:tabLst>
              <a:defRPr/>
            </a:pPr>
            <a:r>
              <a:rPr lang="en-US" sz="2000" dirty="0" smtClean="0">
                <a:latin typeface="Trebuchet MS" pitchFamily="34" charset="0"/>
              </a:rPr>
              <a:t>provides a theory-motivated alternative to generic features</a:t>
            </a:r>
          </a:p>
          <a:p>
            <a:pPr marL="1223963" lvl="2" indent="-468313" defTabSz="4388900">
              <a:buFont typeface="Arial" pitchFamily="34" charset="0"/>
              <a:buChar char="•"/>
              <a:tabLst>
                <a:tab pos="812800" algn="l"/>
                <a:tab pos="889000" algn="l"/>
              </a:tabLst>
              <a:defRPr/>
            </a:pPr>
            <a:r>
              <a:rPr lang="en-US" sz="2000" dirty="0">
                <a:latin typeface="Trebuchet MS" pitchFamily="34" charset="0"/>
              </a:rPr>
              <a:t>c</a:t>
            </a:r>
            <a:r>
              <a:rPr lang="en-US" sz="2000" dirty="0" smtClean="0">
                <a:latin typeface="Trebuchet MS" pitchFamily="34" charset="0"/>
              </a:rPr>
              <a:t>aptures linguistic information at an abstracted level better for small corpora (267 vs. &gt; 10000)</a:t>
            </a:r>
          </a:p>
          <a:p>
            <a:pPr marL="1223963" lvl="2" indent="-468313" defTabSz="4388900">
              <a:buFont typeface="Arial" pitchFamily="34" charset="0"/>
              <a:buChar char="•"/>
              <a:tabLst>
                <a:tab pos="812800" algn="l"/>
                <a:tab pos="889000" algn="l"/>
              </a:tabLst>
              <a:defRPr/>
            </a:pPr>
            <a:r>
              <a:rPr lang="en-US" sz="2000" dirty="0" smtClean="0">
                <a:latin typeface="Trebuchet MS" pitchFamily="34" charset="0"/>
              </a:rPr>
              <a:t>in conjunction with generic features, can further improve </a:t>
            </a:r>
            <a:r>
              <a:rPr lang="en-US" sz="2000" dirty="0" smtClean="0">
                <a:latin typeface="Trebuchet MS" pitchFamily="34" charset="0"/>
              </a:rPr>
              <a:t>performance</a:t>
            </a:r>
          </a:p>
          <a:p>
            <a:pPr marL="1223963" lvl="2" indent="-468313" defTabSz="4388900">
              <a:buFont typeface="Arial" pitchFamily="34" charset="0"/>
              <a:buChar char="•"/>
              <a:tabLst>
                <a:tab pos="812800" algn="l"/>
                <a:tab pos="889000" algn="l"/>
              </a:tabLst>
              <a:defRPr/>
            </a:pPr>
            <a:endParaRPr lang="en-US" sz="2000" dirty="0" smtClean="0">
              <a:latin typeface="Trebuchet MS" pitchFamily="34" charset="0"/>
            </a:endParaRPr>
          </a:p>
          <a:p>
            <a:pPr marL="823913" lvl="1" indent="-468313" defTabSz="4388900">
              <a:buFont typeface="Arial" pitchFamily="34" charset="0"/>
              <a:buChar char="•"/>
              <a:tabLst>
                <a:tab pos="812800" algn="l"/>
                <a:tab pos="889000" algn="l"/>
              </a:tabLst>
              <a:defRPr/>
            </a:pPr>
            <a:r>
              <a:rPr lang="en-US" sz="2000" dirty="0" err="1" smtClean="0">
                <a:latin typeface="Trebuchet MS" pitchFamily="34" charset="0"/>
              </a:rPr>
              <a:t>Wenting’s</a:t>
            </a:r>
            <a:r>
              <a:rPr lang="en-US" sz="2000" dirty="0" smtClean="0">
                <a:latin typeface="Trebuchet MS" pitchFamily="34" charset="0"/>
              </a:rPr>
              <a:t> Dissertation: </a:t>
            </a:r>
            <a:r>
              <a:rPr lang="en-US" sz="2000" dirty="0" smtClean="0"/>
              <a:t>Helpfulness-Guided Review Summarization</a:t>
            </a:r>
            <a:endParaRPr lang="en-US" sz="2000" dirty="0">
              <a:latin typeface="Trebuchet MS" pitchFamily="34" charset="0"/>
            </a:endParaRPr>
          </a:p>
          <a:p>
            <a:pPr marL="342883" indent="-342883" defTabSz="4388900">
              <a:buNone/>
              <a:defRPr/>
            </a:pPr>
            <a:endParaRPr lang="en-US" dirty="0">
              <a:latin typeface="Trebuchet MS" pitchFamily="34" charset="0"/>
            </a:endParaRPr>
          </a:p>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43</a:t>
            </a:fld>
            <a:endParaRPr lang="en-US"/>
          </a:p>
        </p:txBody>
      </p:sp>
    </p:spTree>
    <p:extLst>
      <p:ext uri="{BB962C8B-B14F-4D97-AF65-F5344CB8AC3E}">
        <p14:creationId xmlns="" xmlns:p14="http://schemas.microsoft.com/office/powerpoint/2010/main" val="18417414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normAutofit lnSpcReduction="10000"/>
          </a:bodyPr>
          <a:lstStyle/>
          <a:p>
            <a:r>
              <a:rPr lang="en-US" dirty="0" err="1" smtClean="0">
                <a:ea typeface="ＭＳ Ｐゴシック" charset="-128"/>
              </a:rPr>
              <a:t>SWoRD</a:t>
            </a:r>
            <a:r>
              <a:rPr lang="en-US" dirty="0">
                <a:solidFill>
                  <a:schemeClr val="accent1"/>
                </a:solidFill>
                <a:ea typeface="ＭＳ Ｐゴシック" charset="-128"/>
              </a:rPr>
              <a:t> </a:t>
            </a:r>
            <a:r>
              <a:rPr lang="en-US" dirty="0" smtClean="0">
                <a:ea typeface="ＭＳ Ｐゴシック" charset="-128"/>
              </a:rPr>
              <a:t>(Computer-Supported Peer Review)</a:t>
            </a:r>
          </a:p>
          <a:p>
            <a:r>
              <a:rPr lang="en-US" dirty="0" smtClean="0">
                <a:ea typeface="ＭＳ Ｐゴシック" charset="-128"/>
              </a:rPr>
              <a:t>Intelligent Scaffolding for Peer Reviews of Writing</a:t>
            </a:r>
          </a:p>
          <a:p>
            <a:pPr lvl="1"/>
            <a:r>
              <a:rPr lang="en-US" dirty="0" smtClean="0">
                <a:ea typeface="ＭＳ Ｐゴシック" charset="-128"/>
              </a:rPr>
              <a:t>Improving Review Quality</a:t>
            </a:r>
          </a:p>
          <a:p>
            <a:pPr lvl="1"/>
            <a:r>
              <a:rPr lang="en-US" dirty="0">
                <a:ea typeface="ＭＳ Ｐゴシック" charset="-128"/>
              </a:rPr>
              <a:t>Improving Argumentation with AI-Supported Diagramming</a:t>
            </a:r>
          </a:p>
          <a:p>
            <a:pPr lvl="1"/>
            <a:r>
              <a:rPr lang="en-US" dirty="0" smtClean="0">
                <a:ea typeface="ＭＳ Ｐゴシック" charset="-128"/>
              </a:rPr>
              <a:t>Identifying Helpful Reviews</a:t>
            </a:r>
          </a:p>
          <a:p>
            <a:r>
              <a:rPr lang="en-US" b="1" dirty="0" smtClean="0">
                <a:solidFill>
                  <a:srgbClr val="5D96C5"/>
                </a:solidFill>
                <a:ea typeface="ＭＳ Ｐゴシック" charset="-128"/>
              </a:rPr>
              <a:t>Keeping </a:t>
            </a:r>
            <a:r>
              <a:rPr lang="en-US" b="1" dirty="0">
                <a:solidFill>
                  <a:srgbClr val="5D96C5"/>
                </a:solidFill>
                <a:ea typeface="ＭＳ Ｐゴシック" charset="-128"/>
              </a:rPr>
              <a:t>Instructors Well-informed </a:t>
            </a:r>
            <a:endParaRPr lang="en-US" dirty="0" smtClean="0">
              <a:solidFill>
                <a:schemeClr val="bg1">
                  <a:lumMod val="50000"/>
                </a:schemeClr>
              </a:solidFill>
              <a:ea typeface="ＭＳ Ｐゴシック" charset="-128"/>
            </a:endParaRPr>
          </a:p>
          <a:p>
            <a:r>
              <a:rPr lang="en-US" dirty="0" smtClean="0">
                <a:ea typeface="ＭＳ Ｐゴシック" charset="-128"/>
              </a:rPr>
              <a:t>Summary and Current Directions</a:t>
            </a:r>
          </a:p>
        </p:txBody>
      </p:sp>
    </p:spTree>
    <p:extLst>
      <p:ext uri="{BB962C8B-B14F-4D97-AF65-F5344CB8AC3E}">
        <p14:creationId xmlns="" xmlns:p14="http://schemas.microsoft.com/office/powerpoint/2010/main" val="38724311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 y="0"/>
            <a:ext cx="9144454" cy="1143000"/>
          </a:xfrm>
        </p:spPr>
        <p:txBody>
          <a:bodyPr>
            <a:normAutofit fontScale="90000"/>
          </a:bodyPr>
          <a:lstStyle/>
          <a:p>
            <a:r>
              <a:rPr lang="en-US" dirty="0" err="1" smtClean="0"/>
              <a:t>RevExplore</a:t>
            </a:r>
            <a:r>
              <a:rPr lang="en-US" dirty="0" smtClean="0"/>
              <a:t>: An Analytic Tool for </a:t>
            </a:r>
            <a:r>
              <a:rPr lang="en-US" dirty="0" smtClean="0">
                <a:solidFill>
                  <a:srgbClr val="FF0000"/>
                </a:solidFill>
              </a:rPr>
              <a:t>Teachers</a:t>
            </a:r>
            <a:br>
              <a:rPr lang="en-US" dirty="0" smtClean="0">
                <a:solidFill>
                  <a:srgbClr val="FF0000"/>
                </a:solidFill>
              </a:rPr>
            </a:br>
            <a:r>
              <a:rPr lang="en-US" sz="4000" dirty="0" smtClean="0"/>
              <a:t>[</a:t>
            </a:r>
            <a:r>
              <a:rPr lang="en-US" sz="4000" dirty="0" err="1" smtClean="0"/>
              <a:t>Xiong</a:t>
            </a:r>
            <a:r>
              <a:rPr lang="en-US" sz="4000" dirty="0" smtClean="0"/>
              <a:t>, Litman, Wang &amp; </a:t>
            </a:r>
            <a:r>
              <a:rPr lang="en-US" sz="4000" dirty="0" err="1" smtClean="0"/>
              <a:t>Schunn</a:t>
            </a:r>
            <a:r>
              <a:rPr lang="en-US" sz="4000" dirty="0" smtClean="0"/>
              <a:t>, 2012]</a:t>
            </a:r>
            <a:endParaRPr lang="en-US" sz="4000" dirty="0"/>
          </a:p>
        </p:txBody>
      </p:sp>
      <p:sp>
        <p:nvSpPr>
          <p:cNvPr id="3" name="Content Placeholder 2"/>
          <p:cNvSpPr>
            <a:spLocks noGrp="1"/>
          </p:cNvSpPr>
          <p:nvPr>
            <p:ph idx="1"/>
          </p:nvPr>
        </p:nvSpPr>
        <p:spPr/>
        <p:txBody>
          <a:bodyPr/>
          <a:lstStyle/>
          <a:p>
            <a:endParaRPr lang="en-US" dirty="0"/>
          </a:p>
        </p:txBody>
      </p:sp>
      <p:pic>
        <p:nvPicPr>
          <p:cNvPr id="3584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1371600"/>
            <a:ext cx="8729752" cy="5334000"/>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cap="flat" cmpd="sng" algn="ctr">
                <a:solidFill>
                  <a:schemeClr val="tx1"/>
                </a:solidFill>
                <a:prstDash val="solid"/>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658789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84" y="274638"/>
            <a:ext cx="8472616" cy="1143000"/>
          </a:xfrm>
        </p:spPr>
        <p:txBody>
          <a:bodyPr>
            <a:normAutofit fontScale="90000"/>
          </a:bodyPr>
          <a:lstStyle/>
          <a:p>
            <a:r>
              <a:rPr lang="en-US" dirty="0" smtClean="0"/>
              <a:t>Evaluating Topic-Word Analytics</a:t>
            </a:r>
            <a:br>
              <a:rPr lang="en-US" dirty="0" smtClean="0"/>
            </a:br>
            <a:r>
              <a:rPr lang="en-US" dirty="0" smtClean="0"/>
              <a:t>[</a:t>
            </a:r>
            <a:r>
              <a:rPr lang="en-US" dirty="0" err="1" smtClean="0"/>
              <a:t>Xiong</a:t>
            </a:r>
            <a:r>
              <a:rPr lang="en-US" dirty="0" smtClean="0"/>
              <a:t> &amp; Litman, 2013]</a:t>
            </a:r>
            <a:endParaRPr lang="en-US" dirty="0"/>
          </a:p>
        </p:txBody>
      </p:sp>
      <p:sp>
        <p:nvSpPr>
          <p:cNvPr id="3" name="Content Placeholder 2"/>
          <p:cNvSpPr>
            <a:spLocks noGrp="1"/>
          </p:cNvSpPr>
          <p:nvPr>
            <p:ph idx="1"/>
          </p:nvPr>
        </p:nvSpPr>
        <p:spPr>
          <a:xfrm>
            <a:off x="214184" y="1600200"/>
            <a:ext cx="8740346" cy="4525963"/>
          </a:xfrm>
        </p:spPr>
        <p:txBody>
          <a:bodyPr>
            <a:normAutofit fontScale="92500" lnSpcReduction="20000"/>
          </a:bodyPr>
          <a:lstStyle/>
          <a:p>
            <a:r>
              <a:rPr lang="en-US" dirty="0" smtClean="0"/>
              <a:t>User study (extrinsic evaluation)</a:t>
            </a:r>
          </a:p>
          <a:p>
            <a:pPr lvl="1"/>
            <a:r>
              <a:rPr lang="en-US" dirty="0" smtClean="0"/>
              <a:t>1405 free-text reviews of 24 history papers</a:t>
            </a:r>
          </a:p>
          <a:p>
            <a:pPr lvl="1"/>
            <a:r>
              <a:rPr lang="en-US" dirty="0" smtClean="0"/>
              <a:t>46 recruited subjects</a:t>
            </a:r>
          </a:p>
          <a:p>
            <a:r>
              <a:rPr lang="en-US" dirty="0" smtClean="0"/>
              <a:t>Research questions</a:t>
            </a:r>
          </a:p>
          <a:p>
            <a:pPr lvl="1"/>
            <a:r>
              <a:rPr lang="en-US" dirty="0" smtClean="0"/>
              <a:t>Are topic words useful for peer-review analytics?</a:t>
            </a:r>
          </a:p>
          <a:p>
            <a:pPr lvl="1"/>
            <a:r>
              <a:rPr lang="en-US" dirty="0" smtClean="0"/>
              <a:t>Does the topic-word extraction method matter?</a:t>
            </a:r>
          </a:p>
          <a:p>
            <a:pPr lvl="2"/>
            <a:r>
              <a:rPr lang="en-US" dirty="0" smtClean="0"/>
              <a:t>Topic signatures</a:t>
            </a:r>
          </a:p>
          <a:p>
            <a:pPr lvl="2"/>
            <a:r>
              <a:rPr lang="en-US" dirty="0" smtClean="0"/>
              <a:t>Frequency</a:t>
            </a:r>
          </a:p>
          <a:p>
            <a:pPr lvl="1"/>
            <a:r>
              <a:rPr lang="en-US" dirty="0" smtClean="0"/>
              <a:t>Do results interact with analytic goal, grading rubric, and user demographics?</a:t>
            </a:r>
          </a:p>
          <a:p>
            <a:pPr lvl="2"/>
            <a:r>
              <a:rPr lang="en-US" dirty="0" smtClean="0"/>
              <a:t>Experience with peer review, </a:t>
            </a:r>
            <a:r>
              <a:rPr lang="en-US" dirty="0" err="1" smtClean="0"/>
              <a:t>SWoRD</a:t>
            </a:r>
            <a:r>
              <a:rPr lang="en-US" dirty="0" smtClean="0"/>
              <a:t>, </a:t>
            </a:r>
            <a:r>
              <a:rPr lang="en-US" dirty="0" err="1" smtClean="0"/>
              <a:t>TAing</a:t>
            </a:r>
            <a:r>
              <a:rPr lang="en-US" dirty="0" smtClean="0"/>
              <a:t>, grading</a:t>
            </a:r>
          </a:p>
          <a:p>
            <a:endParaRPr lang="en-US" dirty="0" smtClean="0"/>
          </a:p>
        </p:txBody>
      </p:sp>
      <p:sp>
        <p:nvSpPr>
          <p:cNvPr id="4" name="Slide Number Placeholder 3"/>
          <p:cNvSpPr>
            <a:spLocks noGrp="1"/>
          </p:cNvSpPr>
          <p:nvPr>
            <p:ph type="sldNum" sz="quarter" idx="12"/>
          </p:nvPr>
        </p:nvSpPr>
        <p:spPr/>
        <p:txBody>
          <a:bodyPr/>
          <a:lstStyle/>
          <a:p>
            <a:fld id="{ABBCCE4D-56E5-5249-B9AC-C5D511F41D9E}" type="slidenum">
              <a:rPr lang="en-US" smtClean="0"/>
              <a:pPr/>
              <a:t>46</a:t>
            </a:fld>
            <a:endParaRPr lang="en-US"/>
          </a:p>
        </p:txBody>
      </p:sp>
    </p:spTree>
    <p:extLst>
      <p:ext uri="{BB962C8B-B14F-4D97-AF65-F5344CB8AC3E}">
        <p14:creationId xmlns="" xmlns:p14="http://schemas.microsoft.com/office/powerpoint/2010/main" val="31666802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48" y="182041"/>
            <a:ext cx="8458200" cy="1143000"/>
          </a:xfrm>
        </p:spPr>
        <p:txBody>
          <a:bodyPr>
            <a:normAutofit/>
          </a:bodyPr>
          <a:lstStyle/>
          <a:p>
            <a:r>
              <a:rPr lang="en-US" sz="4900" dirty="0" smtClean="0"/>
              <a:t>Comparing Student Reviewers</a:t>
            </a:r>
            <a:endParaRPr lang="en-US" sz="4000"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487013882"/>
              </p:ext>
            </p:extLst>
          </p:nvPr>
        </p:nvGraphicFramePr>
        <p:xfrm>
          <a:off x="251748" y="1620455"/>
          <a:ext cx="8686800" cy="1296154"/>
        </p:xfrm>
        <a:graphic>
          <a:graphicData uri="http://schemas.openxmlformats.org/drawingml/2006/table">
            <a:tbl>
              <a:tblPr firstRow="1" bandRow="1">
                <a:tableStyleId>{5C22544A-7EE6-4342-B048-85BDC9FD1C3A}</a:tableStyleId>
              </a:tblPr>
              <a:tblGrid>
                <a:gridCol w="1796971"/>
                <a:gridCol w="3565003"/>
                <a:gridCol w="3324826"/>
              </a:tblGrid>
              <a:tr h="134266">
                <a:tc>
                  <a:txBody>
                    <a:bodyPr/>
                    <a:lstStyle/>
                    <a:p>
                      <a:r>
                        <a:rPr lang="en-US" dirty="0" smtClean="0"/>
                        <a:t>Method</a:t>
                      </a:r>
                      <a:endParaRPr lang="en-US" dirty="0"/>
                    </a:p>
                  </a:txBody>
                  <a:tcPr/>
                </a:tc>
                <a:tc>
                  <a:txBody>
                    <a:bodyPr/>
                    <a:lstStyle/>
                    <a:p>
                      <a:r>
                        <a:rPr lang="en-US" dirty="0" smtClean="0"/>
                        <a:t>Reviews  by helpful</a:t>
                      </a:r>
                      <a:r>
                        <a:rPr lang="en-US" baseline="0" dirty="0" smtClean="0"/>
                        <a:t> students</a:t>
                      </a:r>
                      <a:endParaRPr lang="en-US" dirty="0"/>
                    </a:p>
                  </a:txBody>
                  <a:tcPr/>
                </a:tc>
                <a:tc>
                  <a:txBody>
                    <a:bodyPr/>
                    <a:lstStyle/>
                    <a:p>
                      <a:r>
                        <a:rPr lang="en-US" dirty="0" smtClean="0"/>
                        <a:t>Reviews  by less helpful students</a:t>
                      </a:r>
                      <a:endParaRPr lang="en-US" dirty="0"/>
                    </a:p>
                  </a:txBody>
                  <a:tcPr/>
                </a:tc>
              </a:tr>
              <a:tr h="930394">
                <a:tc>
                  <a:txBody>
                    <a:bodyPr/>
                    <a:lstStyle/>
                    <a:p>
                      <a:r>
                        <a:rPr lang="en-US" b="1" i="1" dirty="0" smtClean="0"/>
                        <a:t>Topic Signatures</a:t>
                      </a:r>
                      <a:endParaRPr lang="en-US" b="1" i="1" dirty="0"/>
                    </a:p>
                  </a:txBody>
                  <a:tcPr/>
                </a:tc>
                <a:tc>
                  <a:txBody>
                    <a:bodyPr/>
                    <a:lstStyle/>
                    <a:p>
                      <a:r>
                        <a:rPr lang="en-US" b="1" i="1" dirty="0" smtClean="0"/>
                        <a:t>Arguments, immigrants, paper, wrong, theories, disprove,</a:t>
                      </a:r>
                      <a:r>
                        <a:rPr lang="en-US" b="1" i="1" baseline="0" dirty="0" smtClean="0"/>
                        <a:t> theory</a:t>
                      </a:r>
                      <a:endParaRPr lang="en-US" b="1" i="1" dirty="0"/>
                    </a:p>
                  </a:txBody>
                  <a:tcPr/>
                </a:tc>
                <a:tc>
                  <a:txBody>
                    <a:bodyPr/>
                    <a:lstStyle/>
                    <a:p>
                      <a:r>
                        <a:rPr lang="en-US" b="1" i="1" dirty="0" smtClean="0"/>
                        <a:t>Democratically,</a:t>
                      </a:r>
                      <a:r>
                        <a:rPr lang="en-US" b="1" i="1" baseline="0" dirty="0" smtClean="0"/>
                        <a:t> injustice, page, facts</a:t>
                      </a:r>
                      <a:endParaRPr lang="en-US" b="1" i="1" dirty="0"/>
                    </a:p>
                  </a:txBody>
                  <a:tcPr/>
                </a:tc>
              </a:tr>
            </a:tbl>
          </a:graphicData>
        </a:graphic>
      </p:graphicFrame>
      <p:sp>
        <p:nvSpPr>
          <p:cNvPr id="4" name="Slide Number Placeholder 3"/>
          <p:cNvSpPr>
            <a:spLocks noGrp="1"/>
          </p:cNvSpPr>
          <p:nvPr>
            <p:ph type="sldNum" sz="quarter" idx="12"/>
          </p:nvPr>
        </p:nvSpPr>
        <p:spPr/>
        <p:txBody>
          <a:bodyPr/>
          <a:lstStyle/>
          <a:p>
            <a:fld id="{ABBCCE4D-56E5-5249-B9AC-C5D511F41D9E}" type="slidenum">
              <a:rPr lang="en-US" smtClean="0"/>
              <a:pPr/>
              <a:t>47</a:t>
            </a:fld>
            <a:endParaRPr lang="en-US"/>
          </a:p>
        </p:txBody>
      </p:sp>
    </p:spTree>
    <p:extLst>
      <p:ext uri="{BB962C8B-B14F-4D97-AF65-F5344CB8AC3E}">
        <p14:creationId xmlns="" xmlns:p14="http://schemas.microsoft.com/office/powerpoint/2010/main" val="23669836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48" y="182041"/>
            <a:ext cx="8458200" cy="1143000"/>
          </a:xfrm>
        </p:spPr>
        <p:txBody>
          <a:bodyPr>
            <a:normAutofit/>
          </a:bodyPr>
          <a:lstStyle/>
          <a:p>
            <a:r>
              <a:rPr lang="en-US" sz="4900" dirty="0" smtClean="0"/>
              <a:t>Comparing Student Reviewers</a:t>
            </a:r>
            <a:endParaRPr lang="en-US" sz="4000"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111120039"/>
              </p:ext>
            </p:extLst>
          </p:nvPr>
        </p:nvGraphicFramePr>
        <p:xfrm>
          <a:off x="251748" y="1620455"/>
          <a:ext cx="8686800" cy="2226548"/>
        </p:xfrm>
        <a:graphic>
          <a:graphicData uri="http://schemas.openxmlformats.org/drawingml/2006/table">
            <a:tbl>
              <a:tblPr firstRow="1" bandRow="1">
                <a:tableStyleId>{5C22544A-7EE6-4342-B048-85BDC9FD1C3A}</a:tableStyleId>
              </a:tblPr>
              <a:tblGrid>
                <a:gridCol w="1796971"/>
                <a:gridCol w="3565003"/>
                <a:gridCol w="3324826"/>
              </a:tblGrid>
              <a:tr h="134266">
                <a:tc>
                  <a:txBody>
                    <a:bodyPr/>
                    <a:lstStyle/>
                    <a:p>
                      <a:r>
                        <a:rPr lang="en-US" dirty="0" smtClean="0"/>
                        <a:t>Method</a:t>
                      </a:r>
                      <a:endParaRPr lang="en-US" dirty="0"/>
                    </a:p>
                  </a:txBody>
                  <a:tcPr/>
                </a:tc>
                <a:tc>
                  <a:txBody>
                    <a:bodyPr/>
                    <a:lstStyle/>
                    <a:p>
                      <a:r>
                        <a:rPr lang="en-US" dirty="0" smtClean="0"/>
                        <a:t>Reviews  by helpful</a:t>
                      </a:r>
                      <a:r>
                        <a:rPr lang="en-US" baseline="0" dirty="0" smtClean="0"/>
                        <a:t> students</a:t>
                      </a:r>
                      <a:endParaRPr lang="en-US" dirty="0"/>
                    </a:p>
                  </a:txBody>
                  <a:tcPr/>
                </a:tc>
                <a:tc>
                  <a:txBody>
                    <a:bodyPr/>
                    <a:lstStyle/>
                    <a:p>
                      <a:r>
                        <a:rPr lang="en-US" dirty="0" smtClean="0"/>
                        <a:t>Reviews  by less helpful students</a:t>
                      </a:r>
                      <a:endParaRPr lang="en-US" dirty="0"/>
                    </a:p>
                  </a:txBody>
                  <a:tcPr/>
                </a:tc>
              </a:tr>
              <a:tr h="930394">
                <a:tc>
                  <a:txBody>
                    <a:bodyPr/>
                    <a:lstStyle/>
                    <a:p>
                      <a:r>
                        <a:rPr lang="en-US" b="1" i="1" dirty="0" smtClean="0"/>
                        <a:t>Topic Signatures</a:t>
                      </a:r>
                      <a:endParaRPr lang="en-US" b="1" i="1" dirty="0"/>
                    </a:p>
                  </a:txBody>
                  <a:tcPr/>
                </a:tc>
                <a:tc>
                  <a:txBody>
                    <a:bodyPr/>
                    <a:lstStyle/>
                    <a:p>
                      <a:r>
                        <a:rPr lang="en-US" b="1" i="1" dirty="0" smtClean="0"/>
                        <a:t>Arguments, immigrants, paper, wrong, theories, disprove,</a:t>
                      </a:r>
                      <a:r>
                        <a:rPr lang="en-US" b="1" i="1" baseline="0" dirty="0" smtClean="0"/>
                        <a:t> theory</a:t>
                      </a:r>
                      <a:endParaRPr lang="en-US" b="1" i="1" dirty="0"/>
                    </a:p>
                  </a:txBody>
                  <a:tcPr/>
                </a:tc>
                <a:tc>
                  <a:txBody>
                    <a:bodyPr/>
                    <a:lstStyle/>
                    <a:p>
                      <a:r>
                        <a:rPr lang="en-US" b="1" i="1" dirty="0" smtClean="0"/>
                        <a:t>Democratically,</a:t>
                      </a:r>
                      <a:r>
                        <a:rPr lang="en-US" b="1" i="1" baseline="0" dirty="0" smtClean="0"/>
                        <a:t> injustice, page, facts</a:t>
                      </a:r>
                      <a:endParaRPr lang="en-US" b="1" i="1" dirty="0"/>
                    </a:p>
                  </a:txBody>
                  <a:tcPr/>
                </a:tc>
              </a:tr>
              <a:tr h="930394">
                <a:tc>
                  <a:txBody>
                    <a:bodyPr/>
                    <a:lstStyle/>
                    <a:p>
                      <a:r>
                        <a:rPr lang="en-US" dirty="0" smtClean="0"/>
                        <a:t>Frequency</a:t>
                      </a:r>
                      <a:endParaRPr lang="en-US" dirty="0"/>
                    </a:p>
                  </a:txBody>
                  <a:tcPr/>
                </a:tc>
                <a:tc>
                  <a:txBody>
                    <a:bodyPr/>
                    <a:lstStyle/>
                    <a:p>
                      <a:r>
                        <a:rPr lang="en-US" dirty="0" smtClean="0"/>
                        <a:t>Paper, arguments, evidence, make,</a:t>
                      </a:r>
                      <a:r>
                        <a:rPr lang="en-US" baseline="0" dirty="0" smtClean="0"/>
                        <a:t> also, could, argument paragraph</a:t>
                      </a:r>
                      <a:endParaRPr lang="en-US" dirty="0"/>
                    </a:p>
                  </a:txBody>
                  <a:tcPr/>
                </a:tc>
                <a:tc>
                  <a:txBody>
                    <a:bodyPr/>
                    <a:lstStyle/>
                    <a:p>
                      <a:r>
                        <a:rPr lang="en-US" dirty="0" smtClean="0"/>
                        <a:t>Page, think, argument, essay</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ABBCCE4D-56E5-5249-B9AC-C5D511F41D9E}" type="slidenum">
              <a:rPr lang="en-US" smtClean="0"/>
              <a:pPr/>
              <a:t>48</a:t>
            </a:fld>
            <a:endParaRPr lang="en-US"/>
          </a:p>
        </p:txBody>
      </p:sp>
    </p:spTree>
    <p:extLst>
      <p:ext uri="{BB962C8B-B14F-4D97-AF65-F5344CB8AC3E}">
        <p14:creationId xmlns="" xmlns:p14="http://schemas.microsoft.com/office/powerpoint/2010/main" val="2898248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a:xfrm>
            <a:off x="98855" y="1325692"/>
            <a:ext cx="8896864" cy="5395783"/>
          </a:xfrm>
        </p:spPr>
        <p:txBody>
          <a:bodyPr>
            <a:normAutofit/>
          </a:bodyPr>
          <a:lstStyle/>
          <a:p>
            <a:r>
              <a:rPr lang="en-US" dirty="0" smtClean="0"/>
              <a:t>Topic words are effective for peer-review analytics</a:t>
            </a:r>
          </a:p>
          <a:p>
            <a:pPr lvl="1"/>
            <a:r>
              <a:rPr lang="en-US" dirty="0" smtClean="0"/>
              <a:t>Objective metrics (e.g. correct identification of high vs. low student groups)</a:t>
            </a:r>
          </a:p>
          <a:p>
            <a:pPr lvl="1"/>
            <a:r>
              <a:rPr lang="en-US" dirty="0" smtClean="0"/>
              <a:t>Subjective ratings (e.g. “how often did you refer to the original reviews?”)</a:t>
            </a:r>
          </a:p>
          <a:p>
            <a:r>
              <a:rPr lang="en-US" dirty="0" smtClean="0"/>
              <a:t>Topic signature method outperforms frequency</a:t>
            </a:r>
          </a:p>
          <a:p>
            <a:r>
              <a:rPr lang="en-US" dirty="0" smtClean="0"/>
              <a:t>Interactions with:</a:t>
            </a:r>
          </a:p>
          <a:p>
            <a:pPr lvl="1"/>
            <a:r>
              <a:rPr lang="en-US" dirty="0" smtClean="0"/>
              <a:t>Analytic goal (i.e. reviewing vs. writing groupings)</a:t>
            </a:r>
          </a:p>
          <a:p>
            <a:pPr lvl="1"/>
            <a:r>
              <a:rPr lang="en-US" dirty="0" smtClean="0"/>
              <a:t>Reviewing dimensions (i.e. grading rubric)</a:t>
            </a:r>
          </a:p>
          <a:p>
            <a:pPr lvl="1"/>
            <a:r>
              <a:rPr lang="en-US" dirty="0" smtClean="0"/>
              <a:t>User demographics (e.g. prior teaching experience)</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49</a:t>
            </a:fld>
            <a:endParaRPr lang="en-US"/>
          </a:p>
        </p:txBody>
      </p:sp>
    </p:spTree>
    <p:extLst>
      <p:ext uri="{BB962C8B-B14F-4D97-AF65-F5344CB8AC3E}">
        <p14:creationId xmlns="" xmlns:p14="http://schemas.microsoft.com/office/powerpoint/2010/main" val="2136176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8991600" cy="5029200"/>
          </a:xfrm>
        </p:spPr>
        <p:txBody>
          <a:bodyPr/>
          <a:lstStyle/>
          <a:p>
            <a:r>
              <a:rPr lang="en-US" dirty="0" smtClean="0">
                <a:ea typeface="ＭＳ Ｐゴシック" charset="-128"/>
              </a:rPr>
              <a:t> </a:t>
            </a:r>
            <a:r>
              <a:rPr lang="en-US" dirty="0" smtClean="0">
                <a:solidFill>
                  <a:schemeClr val="bg1">
                    <a:lumMod val="50000"/>
                  </a:schemeClr>
                </a:solidFill>
                <a:ea typeface="ＭＳ Ｐゴシック" charset="-128"/>
              </a:rPr>
              <a:t>Authors submit papers</a:t>
            </a:r>
          </a:p>
          <a:p>
            <a:r>
              <a:rPr lang="en-US" dirty="0" smtClean="0">
                <a:ea typeface="ＭＳ Ｐゴシック" charset="-128"/>
              </a:rPr>
              <a:t> Peers submit (anonymous) reviews </a:t>
            </a:r>
          </a:p>
          <a:p>
            <a:pPr lvl="1"/>
            <a:r>
              <a:rPr lang="en-US" dirty="0" smtClean="0">
                <a:ea typeface="ＭＳ Ｐゴシック" charset="-128"/>
              </a:rPr>
              <a:t>Instructor designed rubrics </a:t>
            </a:r>
          </a:p>
          <a:p>
            <a:pPr>
              <a:buNone/>
            </a:pP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normAutofit lnSpcReduction="10000"/>
          </a:bodyPr>
          <a:lstStyle/>
          <a:p>
            <a:r>
              <a:rPr lang="en-US" dirty="0" err="1" smtClean="0">
                <a:ea typeface="ＭＳ Ｐゴシック" charset="-128"/>
              </a:rPr>
              <a:t>SWoRD</a:t>
            </a:r>
            <a:r>
              <a:rPr lang="en-US" dirty="0">
                <a:solidFill>
                  <a:schemeClr val="accent1"/>
                </a:solidFill>
                <a:ea typeface="ＭＳ Ｐゴシック" charset="-128"/>
              </a:rPr>
              <a:t> </a:t>
            </a:r>
            <a:r>
              <a:rPr lang="en-US" dirty="0" smtClean="0">
                <a:ea typeface="ＭＳ Ｐゴシック" charset="-128"/>
              </a:rPr>
              <a:t>(Computer-Supported Peer Review)</a:t>
            </a:r>
          </a:p>
          <a:p>
            <a:r>
              <a:rPr lang="en-US" dirty="0" smtClean="0">
                <a:ea typeface="ＭＳ Ｐゴシック" charset="-128"/>
              </a:rPr>
              <a:t>Intelligent Scaffolding for Peer Reviews of Writing</a:t>
            </a:r>
          </a:p>
          <a:p>
            <a:pPr lvl="1"/>
            <a:r>
              <a:rPr lang="en-US" dirty="0" smtClean="0">
                <a:ea typeface="ＭＳ Ｐゴシック" charset="-128"/>
              </a:rPr>
              <a:t>Improving Review Quality</a:t>
            </a:r>
          </a:p>
          <a:p>
            <a:pPr lvl="1"/>
            <a:r>
              <a:rPr lang="en-US" dirty="0" smtClean="0">
                <a:ea typeface="ＭＳ Ｐゴシック" charset="-128"/>
              </a:rPr>
              <a:t>Improving </a:t>
            </a:r>
            <a:r>
              <a:rPr lang="en-US" dirty="0">
                <a:ea typeface="ＭＳ Ｐゴシック" charset="-128"/>
              </a:rPr>
              <a:t>Argumentation with AI-Supported </a:t>
            </a:r>
            <a:r>
              <a:rPr lang="en-US" dirty="0" smtClean="0">
                <a:ea typeface="ＭＳ Ｐゴシック" charset="-128"/>
              </a:rPr>
              <a:t>Diagramming</a:t>
            </a:r>
          </a:p>
          <a:p>
            <a:pPr lvl="1"/>
            <a:r>
              <a:rPr lang="en-US" dirty="0">
                <a:ea typeface="ＭＳ Ｐゴシック" charset="-128"/>
              </a:rPr>
              <a:t>Identifying Helpful </a:t>
            </a:r>
            <a:r>
              <a:rPr lang="en-US" dirty="0" smtClean="0">
                <a:ea typeface="ＭＳ Ｐゴシック" charset="-128"/>
              </a:rPr>
              <a:t>Reviews</a:t>
            </a:r>
          </a:p>
          <a:p>
            <a:r>
              <a:rPr lang="en-US" dirty="0" smtClean="0">
                <a:ea typeface="ＭＳ Ｐゴシック" charset="-128"/>
              </a:rPr>
              <a:t>Keeping </a:t>
            </a:r>
            <a:r>
              <a:rPr lang="en-US" dirty="0">
                <a:ea typeface="ＭＳ Ｐゴシック" charset="-128"/>
              </a:rPr>
              <a:t>Instructors Well-informed </a:t>
            </a:r>
            <a:endParaRPr lang="en-US" dirty="0" smtClean="0">
              <a:ea typeface="ＭＳ Ｐゴシック" charset="-128"/>
            </a:endParaRPr>
          </a:p>
          <a:p>
            <a:r>
              <a:rPr lang="en-US" b="1" dirty="0" smtClean="0">
                <a:solidFill>
                  <a:srgbClr val="5D96C5"/>
                </a:solidFill>
                <a:ea typeface="ＭＳ Ｐゴシック" charset="-128"/>
              </a:rPr>
              <a:t>Summary and Current Directions</a:t>
            </a:r>
          </a:p>
        </p:txBody>
      </p:sp>
    </p:spTree>
    <p:extLst>
      <p:ext uri="{BB962C8B-B14F-4D97-AF65-F5344CB8AC3E}">
        <p14:creationId xmlns="" xmlns:p14="http://schemas.microsoft.com/office/powerpoint/2010/main" val="7998624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18"/>
            <a:ext cx="8229600" cy="1143000"/>
          </a:xfrm>
        </p:spPr>
        <p:txBody>
          <a:bodyPr>
            <a:normAutofit/>
          </a:bodyPr>
          <a:lstStyle/>
          <a:p>
            <a:r>
              <a:rPr lang="en-US" dirty="0" smtClean="0"/>
              <a:t>Summary</a:t>
            </a:r>
            <a:endParaRPr lang="en-US" dirty="0"/>
          </a:p>
        </p:txBody>
      </p:sp>
      <p:sp>
        <p:nvSpPr>
          <p:cNvPr id="3" name="Content Placeholder 2"/>
          <p:cNvSpPr>
            <a:spLocks noGrp="1"/>
          </p:cNvSpPr>
          <p:nvPr>
            <p:ph idx="1"/>
          </p:nvPr>
        </p:nvSpPr>
        <p:spPr>
          <a:xfrm>
            <a:off x="100484" y="1188217"/>
            <a:ext cx="8762162" cy="5533257"/>
          </a:xfrm>
        </p:spPr>
        <p:txBody>
          <a:bodyPr>
            <a:normAutofit fontScale="92500" lnSpcReduction="20000"/>
          </a:bodyPr>
          <a:lstStyle/>
          <a:p>
            <a:pPr marL="0" indent="0">
              <a:spcAft>
                <a:spcPts val="600"/>
              </a:spcAft>
              <a:buNone/>
            </a:pPr>
            <a:r>
              <a:rPr lang="en-US" b="1" dirty="0" smtClean="0"/>
              <a:t>NLP-supported peer review to improve student writing and reviewing</a:t>
            </a:r>
            <a:endParaRPr lang="en-US" b="1" dirty="0"/>
          </a:p>
          <a:p>
            <a:pPr>
              <a:spcAft>
                <a:spcPts val="600"/>
              </a:spcAft>
            </a:pPr>
            <a:r>
              <a:rPr lang="en-US" i="1" dirty="0" smtClean="0"/>
              <a:t>Detection </a:t>
            </a:r>
            <a:r>
              <a:rPr lang="en-US" i="1" dirty="0"/>
              <a:t>and </a:t>
            </a:r>
            <a:r>
              <a:rPr lang="en-US" i="1" dirty="0" smtClean="0"/>
              <a:t>scaffolding of </a:t>
            </a:r>
            <a:r>
              <a:rPr lang="en-US" i="1" dirty="0"/>
              <a:t>useful feedback </a:t>
            </a:r>
            <a:r>
              <a:rPr lang="en-US" i="1" dirty="0" smtClean="0"/>
              <a:t>features</a:t>
            </a:r>
          </a:p>
          <a:p>
            <a:pPr lvl="1">
              <a:spcAft>
                <a:spcPts val="600"/>
              </a:spcAft>
            </a:pPr>
            <a:r>
              <a:rPr lang="en-US" dirty="0" smtClean="0">
                <a:ea typeface="ＭＳ Ｐゴシック" charset="-128"/>
              </a:rPr>
              <a:t>reviews </a:t>
            </a:r>
            <a:r>
              <a:rPr lang="en-US" dirty="0">
                <a:ea typeface="ＭＳ Ｐゴシック" charset="-128"/>
              </a:rPr>
              <a:t>were often not stated in effective </a:t>
            </a:r>
            <a:r>
              <a:rPr lang="en-US" dirty="0" smtClean="0">
                <a:ea typeface="ＭＳ Ｐゴシック" charset="-128"/>
              </a:rPr>
              <a:t>ways</a:t>
            </a:r>
            <a:endParaRPr lang="en-US" dirty="0" smtClean="0"/>
          </a:p>
          <a:p>
            <a:pPr>
              <a:spcAft>
                <a:spcPts val="600"/>
              </a:spcAft>
            </a:pPr>
            <a:r>
              <a:rPr lang="en-US" i="1" dirty="0">
                <a:ea typeface="ＭＳ Ｐゴシック" charset="-128"/>
              </a:rPr>
              <a:t>Incorporation of argument diagramming</a:t>
            </a:r>
          </a:p>
          <a:p>
            <a:pPr lvl="1">
              <a:spcAft>
                <a:spcPts val="600"/>
              </a:spcAft>
            </a:pPr>
            <a:r>
              <a:rPr lang="en-US" dirty="0" smtClean="0">
                <a:ea typeface="ＭＳ Ｐゴシック" charset="-128"/>
              </a:rPr>
              <a:t>reviews </a:t>
            </a:r>
            <a:r>
              <a:rPr lang="en-US" dirty="0">
                <a:ea typeface="ＭＳ Ｐゴシック" charset="-128"/>
              </a:rPr>
              <a:t>and papers </a:t>
            </a:r>
            <a:r>
              <a:rPr lang="en-US" dirty="0" smtClean="0">
                <a:ea typeface="ＭＳ Ｐゴシック" charset="-128"/>
              </a:rPr>
              <a:t>did </a:t>
            </a:r>
            <a:r>
              <a:rPr lang="en-US" dirty="0">
                <a:ea typeface="ＭＳ Ｐゴシック" charset="-128"/>
              </a:rPr>
              <a:t>not focus on core </a:t>
            </a:r>
            <a:r>
              <a:rPr lang="en-US" dirty="0" smtClean="0">
                <a:ea typeface="ＭＳ Ｐゴシック" charset="-128"/>
              </a:rPr>
              <a:t>aspects</a:t>
            </a:r>
          </a:p>
          <a:p>
            <a:pPr>
              <a:spcAft>
                <a:spcPts val="600"/>
              </a:spcAft>
            </a:pPr>
            <a:r>
              <a:rPr lang="en-US" i="1" dirty="0" smtClean="0"/>
              <a:t>Adaptation of techniques for predicting product review helpfulness </a:t>
            </a:r>
          </a:p>
          <a:p>
            <a:pPr lvl="1">
              <a:spcAft>
                <a:spcPts val="600"/>
              </a:spcAft>
            </a:pPr>
            <a:r>
              <a:rPr lang="en-US" dirty="0"/>
              <a:t>s</a:t>
            </a:r>
            <a:r>
              <a:rPr lang="en-US" dirty="0" smtClean="0"/>
              <a:t>tudent information overload</a:t>
            </a:r>
          </a:p>
          <a:p>
            <a:pPr>
              <a:spcAft>
                <a:spcPts val="600"/>
              </a:spcAft>
            </a:pPr>
            <a:r>
              <a:rPr lang="en-US" i="1" dirty="0" smtClean="0">
                <a:ea typeface="ＭＳ Ｐゴシック" charset="-128"/>
              </a:rPr>
              <a:t>Topic-word analytics for teachers</a:t>
            </a:r>
          </a:p>
          <a:p>
            <a:pPr lvl="1">
              <a:spcAft>
                <a:spcPts val="600"/>
              </a:spcAft>
            </a:pPr>
            <a:r>
              <a:rPr lang="en-US" dirty="0">
                <a:ea typeface="ＭＳ Ｐゴシック" charset="-128"/>
              </a:rPr>
              <a:t>t</a:t>
            </a:r>
            <a:r>
              <a:rPr lang="en-US" dirty="0" smtClean="0">
                <a:ea typeface="ＭＳ Ｐゴシック" charset="-128"/>
              </a:rPr>
              <a:t>eacher information overload</a:t>
            </a:r>
            <a:endParaRPr lang="en-US" dirty="0">
              <a:ea typeface="ＭＳ Ｐゴシック" charset="-128"/>
            </a:endParaRPr>
          </a:p>
          <a:p>
            <a:pPr lvl="2">
              <a:spcAft>
                <a:spcPts val="600"/>
              </a:spcAft>
            </a:pPr>
            <a:endParaRPr lang="en-US" dirty="0" smtClean="0">
              <a:ea typeface="ＭＳ Ｐゴシック" charset="-128"/>
            </a:endParaRPr>
          </a:p>
          <a:p>
            <a:pPr>
              <a:spcAft>
                <a:spcPts val="600"/>
              </a:spcAft>
            </a:pP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52400"/>
            <a:ext cx="9144000" cy="1098550"/>
          </a:xfrm>
        </p:spPr>
        <p:txBody>
          <a:bodyPr>
            <a:normAutofit fontScale="90000"/>
          </a:bodyPr>
          <a:lstStyle/>
          <a:p>
            <a:r>
              <a:rPr lang="en-US" dirty="0" smtClean="0"/>
              <a:t>Current Directions: </a:t>
            </a:r>
            <a:r>
              <a:rPr lang="en-US" dirty="0" err="1" smtClean="0"/>
              <a:t>SWoRD</a:t>
            </a:r>
            <a:r>
              <a:rPr lang="en-US" dirty="0" smtClean="0"/>
              <a:t> in High School</a:t>
            </a:r>
          </a:p>
        </p:txBody>
      </p:sp>
      <p:sp>
        <p:nvSpPr>
          <p:cNvPr id="13315" name="Content Placeholder 2"/>
          <p:cNvSpPr>
            <a:spLocks noGrp="1"/>
          </p:cNvSpPr>
          <p:nvPr>
            <p:ph idx="1"/>
          </p:nvPr>
        </p:nvSpPr>
        <p:spPr>
          <a:xfrm>
            <a:off x="0" y="1250950"/>
            <a:ext cx="9224919" cy="5717023"/>
          </a:xfrm>
        </p:spPr>
        <p:txBody>
          <a:bodyPr>
            <a:normAutofit fontScale="70000" lnSpcReduction="20000"/>
          </a:bodyPr>
          <a:lstStyle/>
          <a:p>
            <a:pPr>
              <a:defRPr/>
            </a:pPr>
            <a:r>
              <a:rPr lang="en-US" sz="4000" dirty="0" smtClean="0"/>
              <a:t>Fall 2012 – Spring 2013</a:t>
            </a:r>
          </a:p>
          <a:p>
            <a:pPr lvl="1">
              <a:defRPr/>
            </a:pPr>
            <a:r>
              <a:rPr lang="en-US" sz="3000" dirty="0" smtClean="0"/>
              <a:t>English, History, Science, Math </a:t>
            </a:r>
          </a:p>
          <a:p>
            <a:pPr lvl="1">
              <a:defRPr/>
            </a:pPr>
            <a:r>
              <a:rPr lang="en-US" sz="3000" dirty="0" smtClean="0"/>
              <a:t>low SES, urban schools</a:t>
            </a:r>
          </a:p>
          <a:p>
            <a:pPr lvl="1">
              <a:defRPr/>
            </a:pPr>
            <a:r>
              <a:rPr lang="en-US" sz="3000" dirty="0"/>
              <a:t>9 </a:t>
            </a:r>
            <a:r>
              <a:rPr lang="en-US" sz="3000" dirty="0" smtClean="0"/>
              <a:t>to 12 grade</a:t>
            </a:r>
          </a:p>
          <a:p>
            <a:pPr lvl="1">
              <a:defRPr/>
            </a:pPr>
            <a:endParaRPr lang="en-US" sz="3000" dirty="0" smtClean="0"/>
          </a:p>
          <a:p>
            <a:pPr>
              <a:defRPr/>
            </a:pPr>
            <a:r>
              <a:rPr lang="en-US" sz="4000" dirty="0" smtClean="0"/>
              <a:t>Classroom contexts</a:t>
            </a:r>
          </a:p>
          <a:p>
            <a:pPr lvl="1">
              <a:defRPr/>
            </a:pPr>
            <a:r>
              <a:rPr lang="en-US" sz="3000" dirty="0" smtClean="0"/>
              <a:t>Little writing instruction</a:t>
            </a:r>
          </a:p>
          <a:p>
            <a:pPr lvl="1">
              <a:defRPr/>
            </a:pPr>
            <a:r>
              <a:rPr lang="en-US" sz="3000" dirty="0" smtClean="0"/>
              <a:t>Variable access to technology </a:t>
            </a:r>
          </a:p>
          <a:p>
            <a:pPr lvl="1">
              <a:defRPr/>
            </a:pPr>
            <a:endParaRPr lang="en-US" sz="3000" dirty="0" smtClean="0"/>
          </a:p>
          <a:p>
            <a:pPr marL="0">
              <a:spcBef>
                <a:spcPts val="0"/>
              </a:spcBef>
            </a:pPr>
            <a:r>
              <a:rPr lang="en-US" sz="4000" dirty="0" smtClean="0"/>
              <a:t>Challenge: different review characteristics</a:t>
            </a:r>
            <a:endParaRPr lang="en-US" sz="3200" dirty="0"/>
          </a:p>
          <a:p>
            <a:pPr marL="457200" lvl="1" indent="0">
              <a:buNone/>
              <a:defRPr/>
            </a:pPr>
            <a:endParaRPr lang="en-US" sz="3000" dirty="0" smtClean="0"/>
          </a:p>
          <a:p>
            <a:pPr>
              <a:defRPr/>
            </a:pPr>
            <a:endParaRPr lang="en-US" sz="3400" dirty="0" smtClean="0"/>
          </a:p>
          <a:p>
            <a:pPr>
              <a:defRPr/>
            </a:pPr>
            <a:endParaRPr lang="en-US" sz="3400" dirty="0" smtClean="0"/>
          </a:p>
          <a:p>
            <a:pPr>
              <a:defRPr/>
            </a:pPr>
            <a:endParaRPr lang="en-US" sz="3400" dirty="0" smtClean="0"/>
          </a:p>
          <a:p>
            <a:pPr>
              <a:defRPr/>
            </a:pPr>
            <a:r>
              <a:rPr lang="en-US" sz="4000" dirty="0" smtClean="0"/>
              <a:t>Joint work with Kevin Ashley, Amanda Godley, Chris </a:t>
            </a:r>
            <a:r>
              <a:rPr lang="en-US" sz="4000" dirty="0" err="1" smtClean="0"/>
              <a:t>Schunn</a:t>
            </a:r>
            <a:endParaRPr lang="en-US" sz="4000" dirty="0" smtClean="0"/>
          </a:p>
          <a:p>
            <a:pPr lvl="1">
              <a:defRPr/>
            </a:pPr>
            <a:endParaRPr lang="en-US" dirty="0" smtClean="0"/>
          </a:p>
          <a:p>
            <a:pPr lvl="1">
              <a:defRPr/>
            </a:pPr>
            <a:endParaRPr lang="en-US" dirty="0"/>
          </a:p>
          <a:p>
            <a:pPr lvl="1">
              <a:defRPr/>
            </a:pPr>
            <a:endParaRPr lang="en-US" dirty="0" smtClean="0"/>
          </a:p>
          <a:p>
            <a:pPr lvl="2">
              <a:defRPr/>
            </a:pPr>
            <a:endParaRPr lang="en-US" dirty="0" smtClean="0"/>
          </a:p>
          <a:p>
            <a:pPr lvl="1">
              <a:defRPr/>
            </a:pPr>
            <a:endParaRPr lang="en-US" dirty="0"/>
          </a:p>
        </p:txBody>
      </p:sp>
      <p:graphicFrame>
        <p:nvGraphicFramePr>
          <p:cNvPr id="2" name="Table 1"/>
          <p:cNvGraphicFramePr>
            <a:graphicFrameLocks noGrp="1"/>
          </p:cNvGraphicFramePr>
          <p:nvPr>
            <p:extLst>
              <p:ext uri="{D42A27DB-BD31-4B8C-83A1-F6EECF244321}">
                <p14:modId xmlns="" xmlns:p14="http://schemas.microsoft.com/office/powerpoint/2010/main" val="3671503264"/>
              </p:ext>
            </p:extLst>
          </p:nvPr>
        </p:nvGraphicFramePr>
        <p:xfrm>
          <a:off x="756606" y="4845171"/>
          <a:ext cx="6884988" cy="1006322"/>
        </p:xfrm>
        <a:graphic>
          <a:graphicData uri="http://schemas.openxmlformats.org/drawingml/2006/table">
            <a:tbl>
              <a:tblPr firstRow="1" bandRow="1">
                <a:tableStyleId>{5C22544A-7EE6-4342-B048-85BDC9FD1C3A}</a:tableStyleId>
              </a:tblPr>
              <a:tblGrid>
                <a:gridCol w="1294762"/>
                <a:gridCol w="1102689"/>
                <a:gridCol w="1424127"/>
                <a:gridCol w="1531231"/>
                <a:gridCol w="1532179"/>
              </a:tblGrid>
              <a:tr h="0">
                <a:tc>
                  <a:txBody>
                    <a:bodyPr/>
                    <a:lstStyle/>
                    <a:p>
                      <a:r>
                        <a:rPr lang="en-US" sz="1600" dirty="0" smtClean="0"/>
                        <a:t>Domain</a:t>
                      </a:r>
                      <a:endParaRPr lang="en-US" sz="1600" dirty="0"/>
                    </a:p>
                  </a:txBody>
                  <a:tcPr marL="91437" marR="91437" marT="45749" marB="45749"/>
                </a:tc>
                <a:tc>
                  <a:txBody>
                    <a:bodyPr/>
                    <a:lstStyle/>
                    <a:p>
                      <a:r>
                        <a:rPr lang="en-US" sz="1600" dirty="0" smtClean="0"/>
                        <a:t>Praise%</a:t>
                      </a:r>
                      <a:endParaRPr lang="en-US" sz="1600" dirty="0"/>
                    </a:p>
                  </a:txBody>
                  <a:tcPr marL="91437" marR="91437" marT="45749" marB="45749"/>
                </a:tc>
                <a:tc>
                  <a:txBody>
                    <a:bodyPr/>
                    <a:lstStyle/>
                    <a:p>
                      <a:r>
                        <a:rPr lang="en-US" sz="1600" dirty="0" smtClean="0"/>
                        <a:t>Critique%</a:t>
                      </a:r>
                      <a:endParaRPr lang="en-US" sz="1600" dirty="0"/>
                    </a:p>
                  </a:txBody>
                  <a:tcPr marL="91437" marR="91437"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Localized%</a:t>
                      </a:r>
                    </a:p>
                  </a:txBody>
                  <a:tcPr marL="91437" marR="91437" marT="45749" marB="45749"/>
                </a:tc>
                <a:tc>
                  <a:txBody>
                    <a:bodyPr/>
                    <a:lstStyle/>
                    <a:p>
                      <a:r>
                        <a:rPr lang="en-US" sz="1600" dirty="0" smtClean="0"/>
                        <a:t>Solution%</a:t>
                      </a:r>
                      <a:endParaRPr lang="en-US" sz="1600" dirty="0"/>
                    </a:p>
                  </a:txBody>
                  <a:tcPr marL="91437" marR="91437" marT="45749" marB="45749"/>
                </a:tc>
              </a:tr>
              <a:tr h="335492">
                <a:tc>
                  <a:txBody>
                    <a:bodyPr/>
                    <a:lstStyle/>
                    <a:p>
                      <a:r>
                        <a:rPr lang="en-US" sz="1600" dirty="0" smtClean="0"/>
                        <a:t>College</a:t>
                      </a:r>
                      <a:endParaRPr lang="en-US" sz="1600" dirty="0"/>
                    </a:p>
                  </a:txBody>
                  <a:tcPr marL="91437" marR="91437" marT="45749" marB="45749"/>
                </a:tc>
                <a:tc>
                  <a:txBody>
                    <a:bodyPr/>
                    <a:lstStyle/>
                    <a:p>
                      <a:r>
                        <a:rPr lang="en-US" sz="1600" dirty="0" smtClean="0"/>
                        <a:t>28%</a:t>
                      </a:r>
                      <a:endParaRPr lang="en-US" sz="1600" dirty="0"/>
                    </a:p>
                  </a:txBody>
                  <a:tcPr marL="91437" marR="91437" marT="45749" marB="45749"/>
                </a:tc>
                <a:tc>
                  <a:txBody>
                    <a:bodyPr/>
                    <a:lstStyle/>
                    <a:p>
                      <a:r>
                        <a:rPr lang="en-US" sz="1600" dirty="0" smtClean="0"/>
                        <a:t>62%</a:t>
                      </a:r>
                      <a:endParaRPr lang="en-US" sz="1600" dirty="0"/>
                    </a:p>
                  </a:txBody>
                  <a:tcPr marL="91437" marR="91437" marT="45749" marB="45749"/>
                </a:tc>
                <a:tc>
                  <a:txBody>
                    <a:bodyPr/>
                    <a:lstStyle/>
                    <a:p>
                      <a:r>
                        <a:rPr lang="en-US" sz="1600" dirty="0" smtClean="0"/>
                        <a:t>53%</a:t>
                      </a:r>
                      <a:endParaRPr lang="en-US" sz="1600" dirty="0"/>
                    </a:p>
                  </a:txBody>
                  <a:tcPr marL="91437" marR="91437" marT="45749" marB="45749"/>
                </a:tc>
                <a:tc>
                  <a:txBody>
                    <a:bodyPr/>
                    <a:lstStyle/>
                    <a:p>
                      <a:r>
                        <a:rPr lang="en-US" sz="1600" dirty="0" smtClean="0"/>
                        <a:t>63%</a:t>
                      </a:r>
                      <a:endParaRPr lang="en-US" sz="1600" dirty="0"/>
                    </a:p>
                  </a:txBody>
                  <a:tcPr marL="91437" marR="91437" marT="45749" marB="45749"/>
                </a:tc>
              </a:tr>
              <a:tr h="335492">
                <a:tc>
                  <a:txBody>
                    <a:bodyPr/>
                    <a:lstStyle/>
                    <a:p>
                      <a:r>
                        <a:rPr lang="en-US" sz="1600" dirty="0" smtClean="0"/>
                        <a:t>High</a:t>
                      </a:r>
                      <a:r>
                        <a:rPr lang="en-US" sz="1600" baseline="0" dirty="0" smtClean="0"/>
                        <a:t> S</a:t>
                      </a:r>
                      <a:r>
                        <a:rPr lang="en-US" sz="1600" dirty="0" smtClean="0"/>
                        <a:t>chool</a:t>
                      </a:r>
                      <a:endParaRPr lang="en-US" sz="1600" dirty="0"/>
                    </a:p>
                  </a:txBody>
                  <a:tcPr marL="91437" marR="91437" marT="45749" marB="45749"/>
                </a:tc>
                <a:tc>
                  <a:txBody>
                    <a:bodyPr/>
                    <a:lstStyle/>
                    <a:p>
                      <a:r>
                        <a:rPr lang="en-US" sz="1600" dirty="0" smtClean="0"/>
                        <a:t>15%</a:t>
                      </a:r>
                      <a:endParaRPr lang="en-US" sz="1600" dirty="0"/>
                    </a:p>
                  </a:txBody>
                  <a:tcPr marL="91437" marR="91437" marT="45749" marB="45749"/>
                </a:tc>
                <a:tc>
                  <a:txBody>
                    <a:bodyPr/>
                    <a:lstStyle/>
                    <a:p>
                      <a:r>
                        <a:rPr lang="en-US" sz="1600" dirty="0" smtClean="0"/>
                        <a:t>52%</a:t>
                      </a:r>
                      <a:endParaRPr lang="en-US" sz="1600" dirty="0"/>
                    </a:p>
                  </a:txBody>
                  <a:tcPr marL="91437" marR="91437" marT="45749" marB="45749"/>
                </a:tc>
                <a:tc>
                  <a:txBody>
                    <a:bodyPr/>
                    <a:lstStyle/>
                    <a:p>
                      <a:r>
                        <a:rPr lang="en-US" sz="1600" dirty="0" smtClean="0"/>
                        <a:t>36%</a:t>
                      </a:r>
                      <a:endParaRPr lang="en-US" sz="1600" dirty="0"/>
                    </a:p>
                  </a:txBody>
                  <a:tcPr marL="91437" marR="91437" marT="45749" marB="45749"/>
                </a:tc>
                <a:tc>
                  <a:txBody>
                    <a:bodyPr/>
                    <a:lstStyle/>
                    <a:p>
                      <a:r>
                        <a:rPr lang="en-US" sz="1600" dirty="0" smtClean="0"/>
                        <a:t>40%</a:t>
                      </a:r>
                      <a:endParaRPr lang="en-US" sz="1600" dirty="0"/>
                    </a:p>
                  </a:txBody>
                  <a:tcPr marL="91437" marR="91437" marT="45749" marB="45749"/>
                </a:tc>
              </a:tr>
            </a:tbl>
          </a:graphicData>
        </a:graphic>
      </p:graphicFrame>
    </p:spTree>
    <p:extLst>
      <p:ext uri="{BB962C8B-B14F-4D97-AF65-F5344CB8AC3E}">
        <p14:creationId xmlns="" xmlns:p14="http://schemas.microsoft.com/office/powerpoint/2010/main" val="34231286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19" y="159327"/>
            <a:ext cx="8824511" cy="1143000"/>
          </a:xfrm>
        </p:spPr>
        <p:txBody>
          <a:bodyPr>
            <a:normAutofit/>
          </a:bodyPr>
          <a:lstStyle/>
          <a:p>
            <a:r>
              <a:rPr lang="en-US" dirty="0" smtClean="0"/>
              <a:t>Conversational Systems and Data</a:t>
            </a:r>
            <a:endParaRPr lang="en-US" dirty="0"/>
          </a:p>
        </p:txBody>
      </p:sp>
      <p:sp>
        <p:nvSpPr>
          <p:cNvPr id="3" name="Content Placeholder 2"/>
          <p:cNvSpPr>
            <a:spLocks noGrp="1"/>
          </p:cNvSpPr>
          <p:nvPr>
            <p:ph idx="1"/>
          </p:nvPr>
        </p:nvSpPr>
        <p:spPr>
          <a:xfrm>
            <a:off x="143219" y="1278542"/>
            <a:ext cx="8824511" cy="5331578"/>
          </a:xfrm>
        </p:spPr>
        <p:txBody>
          <a:bodyPr>
            <a:normAutofit fontScale="70000" lnSpcReduction="20000"/>
          </a:bodyPr>
          <a:lstStyle/>
          <a:p>
            <a:r>
              <a:rPr lang="en-US" b="1" i="1" dirty="0"/>
              <a:t>C</a:t>
            </a:r>
            <a:r>
              <a:rPr lang="en-US" b="1" i="1" dirty="0" smtClean="0"/>
              <a:t>omputer dialogue tutors </a:t>
            </a:r>
            <a:r>
              <a:rPr lang="en-US" dirty="0" smtClean="0"/>
              <a:t>for studying and improving student learning by detecting and </a:t>
            </a:r>
            <a:r>
              <a:rPr lang="en-US" dirty="0"/>
              <a:t>responding to student states </a:t>
            </a:r>
            <a:endParaRPr lang="en-US" dirty="0" smtClean="0"/>
          </a:p>
          <a:p>
            <a:pPr lvl="1"/>
            <a:r>
              <a:rPr lang="en-US" dirty="0">
                <a:solidFill>
                  <a:srgbClr val="FF0000"/>
                </a:solidFill>
              </a:rPr>
              <a:t>Uncertainty</a:t>
            </a:r>
            <a:r>
              <a:rPr lang="en-US" dirty="0"/>
              <a:t> (over and above correctness) </a:t>
            </a:r>
            <a:r>
              <a:rPr lang="en-US" dirty="0" smtClean="0"/>
              <a:t> </a:t>
            </a:r>
          </a:p>
          <a:p>
            <a:pPr lvl="2"/>
            <a:r>
              <a:rPr lang="en-US" dirty="0" smtClean="0"/>
              <a:t>[</a:t>
            </a:r>
            <a:r>
              <a:rPr lang="en-US" dirty="0"/>
              <a:t>Forbes-Riley &amp; Litman, 2011a,b]</a:t>
            </a:r>
          </a:p>
          <a:p>
            <a:pPr lvl="1"/>
            <a:r>
              <a:rPr lang="en-US" dirty="0">
                <a:solidFill>
                  <a:srgbClr val="FF0000"/>
                </a:solidFill>
              </a:rPr>
              <a:t>Disengagement</a:t>
            </a:r>
            <a:r>
              <a:rPr lang="en-US" dirty="0"/>
              <a:t> (over and above uncertainty</a:t>
            </a:r>
            <a:r>
              <a:rPr lang="en-US" dirty="0" smtClean="0"/>
              <a:t>) </a:t>
            </a:r>
          </a:p>
          <a:p>
            <a:pPr lvl="2"/>
            <a:r>
              <a:rPr lang="en-US" dirty="0" smtClean="0"/>
              <a:t>[</a:t>
            </a:r>
            <a:r>
              <a:rPr lang="en-US" dirty="0"/>
              <a:t>Forbes-Riley &amp; Litman, 2012; Forbes-Riley et al., 2012]</a:t>
            </a:r>
          </a:p>
          <a:p>
            <a:pPr marL="457200" lvl="1" indent="0">
              <a:buNone/>
            </a:pPr>
            <a:endParaRPr lang="en-US" dirty="0" smtClean="0"/>
          </a:p>
          <a:p>
            <a:r>
              <a:rPr lang="en-US" b="1" i="1" dirty="0" smtClean="0"/>
              <a:t>Enabling technologies </a:t>
            </a:r>
            <a:r>
              <a:rPr lang="en-US" dirty="0" smtClean="0"/>
              <a:t>for dialogue research </a:t>
            </a:r>
            <a:endParaRPr lang="en-US" dirty="0"/>
          </a:p>
          <a:p>
            <a:pPr lvl="1">
              <a:lnSpc>
                <a:spcPct val="90000"/>
              </a:lnSpc>
            </a:pPr>
            <a:r>
              <a:rPr lang="en-US" altLang="en-US" dirty="0">
                <a:solidFill>
                  <a:srgbClr val="FF0000"/>
                </a:solidFill>
              </a:rPr>
              <a:t>Reinforcement learning</a:t>
            </a:r>
            <a:r>
              <a:rPr lang="en-US" altLang="en-US" dirty="0"/>
              <a:t> to automate system optimization  </a:t>
            </a:r>
          </a:p>
          <a:p>
            <a:pPr lvl="2">
              <a:lnSpc>
                <a:spcPct val="90000"/>
              </a:lnSpc>
            </a:pPr>
            <a:r>
              <a:rPr lang="en-US" altLang="en-US" dirty="0"/>
              <a:t>[</a:t>
            </a:r>
            <a:r>
              <a:rPr lang="en-US" altLang="en-US" dirty="0" err="1"/>
              <a:t>Tetreault</a:t>
            </a:r>
            <a:r>
              <a:rPr lang="en-US" altLang="en-US" dirty="0"/>
              <a:t> &amp; Litman, 2008; Chi et al., 2011a,b]</a:t>
            </a:r>
          </a:p>
          <a:p>
            <a:pPr lvl="1">
              <a:lnSpc>
                <a:spcPct val="90000"/>
              </a:lnSpc>
            </a:pPr>
            <a:r>
              <a:rPr lang="en-US" altLang="en-US" dirty="0"/>
              <a:t>Statistical methods to design / evaluate </a:t>
            </a:r>
            <a:r>
              <a:rPr lang="en-US" altLang="en-US" dirty="0">
                <a:solidFill>
                  <a:srgbClr val="FF0000"/>
                </a:solidFill>
              </a:rPr>
              <a:t>user simulations</a:t>
            </a:r>
            <a:r>
              <a:rPr lang="en-US" altLang="en-US" dirty="0"/>
              <a:t> </a:t>
            </a:r>
          </a:p>
          <a:p>
            <a:pPr lvl="2">
              <a:lnSpc>
                <a:spcPct val="90000"/>
              </a:lnSpc>
            </a:pPr>
            <a:r>
              <a:rPr lang="en-US" altLang="en-US" dirty="0"/>
              <a:t>[Ai &amp; Litman, 2011a,b]</a:t>
            </a:r>
          </a:p>
          <a:p>
            <a:pPr lvl="1">
              <a:lnSpc>
                <a:spcPct val="90000"/>
              </a:lnSpc>
            </a:pPr>
            <a:r>
              <a:rPr lang="en-US" altLang="en-US" dirty="0">
                <a:solidFill>
                  <a:srgbClr val="FF0000"/>
                </a:solidFill>
              </a:rPr>
              <a:t>Affect detection </a:t>
            </a:r>
            <a:r>
              <a:rPr lang="en-US" altLang="en-US" dirty="0"/>
              <a:t>from text and speech</a:t>
            </a:r>
          </a:p>
          <a:p>
            <a:pPr lvl="2">
              <a:lnSpc>
                <a:spcPct val="90000"/>
              </a:lnSpc>
            </a:pPr>
            <a:r>
              <a:rPr lang="en-US" altLang="en-US" dirty="0"/>
              <a:t> [Drummond &amp; Litman, 2011; Litman et al., 2012]</a:t>
            </a:r>
          </a:p>
          <a:p>
            <a:pPr marL="0" indent="0">
              <a:buNone/>
            </a:pPr>
            <a:endParaRPr lang="en-US" dirty="0" smtClean="0"/>
          </a:p>
          <a:p>
            <a:r>
              <a:rPr lang="en-US" dirty="0" smtClean="0"/>
              <a:t>From tutorial dialogue to </a:t>
            </a:r>
            <a:r>
              <a:rPr lang="en-US" b="1" i="1" dirty="0" smtClean="0"/>
              <a:t>multi-party</a:t>
            </a:r>
            <a:r>
              <a:rPr lang="en-US" dirty="0" smtClean="0"/>
              <a:t> educational conversations</a:t>
            </a:r>
          </a:p>
          <a:p>
            <a:pPr lvl="1"/>
            <a:r>
              <a:rPr lang="en-US" dirty="0">
                <a:solidFill>
                  <a:srgbClr val="FF0000"/>
                </a:solidFill>
              </a:rPr>
              <a:t>Lexical entrainment </a:t>
            </a:r>
            <a:r>
              <a:rPr lang="en-US" dirty="0"/>
              <a:t>and task </a:t>
            </a:r>
            <a:r>
              <a:rPr lang="en-US" dirty="0" smtClean="0"/>
              <a:t>success </a:t>
            </a:r>
          </a:p>
          <a:p>
            <a:pPr lvl="2"/>
            <a:r>
              <a:rPr lang="en-US" dirty="0" smtClean="0"/>
              <a:t>[Friedberg</a:t>
            </a:r>
            <a:r>
              <a:rPr lang="en-US" dirty="0"/>
              <a:t>, Litman &amp; </a:t>
            </a:r>
            <a:r>
              <a:rPr lang="en-US" dirty="0" err="1"/>
              <a:t>Paletz</a:t>
            </a:r>
            <a:r>
              <a:rPr lang="en-US" dirty="0"/>
              <a:t>,  2012]</a:t>
            </a:r>
          </a:p>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53</a:t>
            </a:fld>
            <a:endParaRPr lang="en-US"/>
          </a:p>
        </p:txBody>
      </p:sp>
    </p:spTree>
    <p:extLst>
      <p:ext uri="{BB962C8B-B14F-4D97-AF65-F5344CB8AC3E}">
        <p14:creationId xmlns="" xmlns:p14="http://schemas.microsoft.com/office/powerpoint/2010/main" val="29760067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Response-to-Text Prompts to Assess Students’ Writing </a:t>
            </a:r>
            <a:r>
              <a:rPr lang="en-US" dirty="0" smtClean="0"/>
              <a:t>Ability</a:t>
            </a:r>
            <a:endParaRPr lang="en-US" dirty="0"/>
          </a:p>
        </p:txBody>
      </p:sp>
      <p:sp>
        <p:nvSpPr>
          <p:cNvPr id="3" name="Content Placeholder 2"/>
          <p:cNvSpPr>
            <a:spLocks noGrp="1"/>
          </p:cNvSpPr>
          <p:nvPr>
            <p:ph idx="1"/>
          </p:nvPr>
        </p:nvSpPr>
        <p:spPr/>
        <p:txBody>
          <a:bodyPr/>
          <a:lstStyle/>
          <a:p>
            <a:r>
              <a:rPr lang="en-US" dirty="0" smtClean="0"/>
              <a:t>Dimension-level scoring</a:t>
            </a:r>
          </a:p>
          <a:p>
            <a:pPr lvl="1"/>
            <a:r>
              <a:rPr lang="en-US" dirty="0" smtClean="0"/>
              <a:t>Analysis, Evidence, Organization, Style, Mechanics</a:t>
            </a:r>
          </a:p>
          <a:p>
            <a:pPr lvl="1"/>
            <a:endParaRPr lang="en-US" dirty="0" smtClean="0"/>
          </a:p>
          <a:p>
            <a:r>
              <a:rPr lang="en-US" dirty="0" smtClean="0"/>
              <a:t>Writing in classroom contexts</a:t>
            </a:r>
          </a:p>
          <a:p>
            <a:endParaRPr lang="en-US" dirty="0" smtClean="0"/>
          </a:p>
          <a:p>
            <a:r>
              <a:rPr lang="en-US" dirty="0" smtClean="0"/>
              <a:t>New work with Richard </a:t>
            </a:r>
            <a:r>
              <a:rPr lang="en-US" dirty="0" err="1" smtClean="0"/>
              <a:t>Correnti</a:t>
            </a:r>
            <a:r>
              <a:rPr lang="en-US" dirty="0" smtClean="0"/>
              <a:t> and Lindsay Clare Matsumura (Pitt School of Education)</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54</a:t>
            </a:fld>
            <a:endParaRPr lang="en-US"/>
          </a:p>
        </p:txBody>
      </p:sp>
    </p:spTree>
    <p:extLst>
      <p:ext uri="{BB962C8B-B14F-4D97-AF65-F5344CB8AC3E}">
        <p14:creationId xmlns="" xmlns:p14="http://schemas.microsoft.com/office/powerpoint/2010/main" val="8537582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40530"/>
            <a:ext cx="8229600" cy="1143000"/>
          </a:xfrm>
        </p:spPr>
        <p:txBody>
          <a:bodyPr/>
          <a:lstStyle/>
          <a:p>
            <a:r>
              <a:rPr lang="en-US" dirty="0" smtClean="0"/>
              <a:t>Acknowledgements</a:t>
            </a:r>
          </a:p>
        </p:txBody>
      </p:sp>
      <p:sp>
        <p:nvSpPr>
          <p:cNvPr id="56323" name="Rectangle 3"/>
          <p:cNvSpPr>
            <a:spLocks noGrp="1" noChangeArrowheads="1"/>
          </p:cNvSpPr>
          <p:nvPr>
            <p:ph type="body" idx="1"/>
          </p:nvPr>
        </p:nvSpPr>
        <p:spPr>
          <a:xfrm>
            <a:off x="0" y="1183530"/>
            <a:ext cx="9044848" cy="5422594"/>
          </a:xfrm>
        </p:spPr>
        <p:txBody>
          <a:bodyPr>
            <a:normAutofit/>
          </a:bodyPr>
          <a:lstStyle/>
          <a:p>
            <a:pPr>
              <a:lnSpc>
                <a:spcPct val="80000"/>
              </a:lnSpc>
            </a:pPr>
            <a:r>
              <a:rPr lang="en-US" sz="2400" b="1" i="1" dirty="0" err="1" smtClean="0"/>
              <a:t>SWoRD</a:t>
            </a:r>
            <a:r>
              <a:rPr lang="en-US" sz="2400" b="1" i="1" dirty="0" smtClean="0"/>
              <a:t>: </a:t>
            </a:r>
            <a:r>
              <a:rPr lang="en-US" sz="2400" dirty="0" smtClean="0"/>
              <a:t>K. Ashley, A. Godley, C. </a:t>
            </a:r>
            <a:r>
              <a:rPr lang="en-US" sz="2400" dirty="0" err="1" smtClean="0"/>
              <a:t>Schunn</a:t>
            </a:r>
            <a:r>
              <a:rPr lang="en-US" sz="2400" dirty="0" smtClean="0"/>
              <a:t>, J. Wang, J. </a:t>
            </a:r>
            <a:r>
              <a:rPr lang="en-US" sz="2400" dirty="0" err="1" smtClean="0"/>
              <a:t>Lippman</a:t>
            </a:r>
            <a:r>
              <a:rPr lang="en-US" sz="2400" dirty="0" smtClean="0"/>
              <a:t>, A. Crowell, M. </a:t>
            </a:r>
            <a:r>
              <a:rPr lang="en-US" sz="2400" dirty="0" err="1" smtClean="0"/>
              <a:t>Falaksmir</a:t>
            </a:r>
            <a:r>
              <a:rPr lang="en-US" sz="2400" dirty="0" smtClean="0"/>
              <a:t>, C. Lynch, H. Nguyen, W. </a:t>
            </a:r>
            <a:r>
              <a:rPr lang="en-US" sz="2400" dirty="0" err="1" smtClean="0"/>
              <a:t>Xiong</a:t>
            </a:r>
            <a:r>
              <a:rPr lang="en-US" sz="2400" dirty="0" smtClean="0"/>
              <a:t>, S. </a:t>
            </a:r>
            <a:r>
              <a:rPr lang="en-US" sz="2400" dirty="0" err="1" smtClean="0"/>
              <a:t>DeMartino</a:t>
            </a:r>
            <a:endParaRPr lang="en-US" sz="2400" dirty="0" smtClean="0"/>
          </a:p>
          <a:p>
            <a:pPr>
              <a:lnSpc>
                <a:spcPct val="80000"/>
              </a:lnSpc>
            </a:pPr>
            <a:endParaRPr lang="en-US" sz="2400" dirty="0" smtClean="0"/>
          </a:p>
          <a:p>
            <a:pPr>
              <a:lnSpc>
                <a:spcPct val="80000"/>
              </a:lnSpc>
            </a:pPr>
            <a:r>
              <a:rPr lang="en-US" sz="2400" b="1" i="1" dirty="0" smtClean="0"/>
              <a:t>ITSPOKE:</a:t>
            </a:r>
            <a:r>
              <a:rPr lang="en-US" sz="2400" dirty="0" smtClean="0"/>
              <a:t> K. Forbes-Riley, S. Silliman, J. </a:t>
            </a:r>
            <a:r>
              <a:rPr lang="en-US" sz="2400" dirty="0" err="1" smtClean="0"/>
              <a:t>Tetreault</a:t>
            </a:r>
            <a:r>
              <a:rPr lang="en-US" sz="2400" dirty="0" smtClean="0"/>
              <a:t>, H. Ai, M. </a:t>
            </a:r>
            <a:r>
              <a:rPr lang="en-US" sz="2400" dirty="0" err="1" smtClean="0"/>
              <a:t>Rotaru</a:t>
            </a:r>
            <a:r>
              <a:rPr lang="en-US" sz="2400" dirty="0" smtClean="0"/>
              <a:t>, A. Ward, J. Drummond, H. Friedberg, J. Thomason</a:t>
            </a:r>
          </a:p>
          <a:p>
            <a:pPr marL="0" indent="0">
              <a:lnSpc>
                <a:spcPct val="80000"/>
              </a:lnSpc>
              <a:buNone/>
            </a:pPr>
            <a:endParaRPr lang="en-US" sz="2400" dirty="0" smtClean="0"/>
          </a:p>
          <a:p>
            <a:pPr>
              <a:lnSpc>
                <a:spcPct val="80000"/>
              </a:lnSpc>
            </a:pPr>
            <a:r>
              <a:rPr lang="en-US" sz="2400" b="1" dirty="0" smtClean="0"/>
              <a:t>NLP, Tutoring, &amp; Engineering Design Groups @Pitt: </a:t>
            </a:r>
            <a:r>
              <a:rPr lang="en-US" sz="2400" dirty="0" smtClean="0"/>
              <a:t>M. Chi,  R. </a:t>
            </a:r>
            <a:r>
              <a:rPr lang="en-US" sz="2400" dirty="0" err="1" smtClean="0"/>
              <a:t>Hwa</a:t>
            </a:r>
            <a:r>
              <a:rPr lang="en-US" sz="2400" dirty="0" smtClean="0"/>
              <a:t>, P. Jordan, S. Katz, K. </a:t>
            </a:r>
            <a:r>
              <a:rPr lang="en-US" sz="2400" dirty="0" err="1" smtClean="0"/>
              <a:t>VanLehn</a:t>
            </a:r>
            <a:r>
              <a:rPr lang="en-US" sz="2400" dirty="0" smtClean="0"/>
              <a:t>, J. </a:t>
            </a:r>
            <a:r>
              <a:rPr lang="en-US" sz="2400" dirty="0" err="1" smtClean="0"/>
              <a:t>Wiebe</a:t>
            </a:r>
            <a:r>
              <a:rPr lang="en-US" sz="2400" dirty="0" smtClean="0"/>
              <a:t>, S. </a:t>
            </a:r>
            <a:r>
              <a:rPr lang="en-US" sz="2400" dirty="0" err="1" smtClean="0"/>
              <a:t>Paletz</a:t>
            </a:r>
            <a:endParaRPr lang="en-US" sz="2400" dirty="0" smtClean="0"/>
          </a:p>
        </p:txBody>
      </p:sp>
      <p:pic>
        <p:nvPicPr>
          <p:cNvPr id="56324" name="Picture 4" descr="Image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2005" y="5853323"/>
            <a:ext cx="24384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25"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11177" y="5269123"/>
            <a:ext cx="16002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26"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931424" y="6013259"/>
            <a:ext cx="3729689" cy="638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353524" y="5316942"/>
            <a:ext cx="1790476" cy="1552381"/>
          </a:xfrm>
          <a:prstGeom prst="rect">
            <a:avLst/>
          </a:prstGeom>
        </p:spPr>
      </p:pic>
    </p:spTree>
    <p:extLst>
      <p:ext uri="{BB962C8B-B14F-4D97-AF65-F5344CB8AC3E}">
        <p14:creationId xmlns="" xmlns:p14="http://schemas.microsoft.com/office/powerpoint/2010/main" val="3023232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Thank You!</a:t>
            </a:r>
          </a:p>
        </p:txBody>
      </p:sp>
      <p:sp>
        <p:nvSpPr>
          <p:cNvPr id="57347" name="Rectangle 3"/>
          <p:cNvSpPr>
            <a:spLocks noGrp="1" noChangeArrowheads="1"/>
          </p:cNvSpPr>
          <p:nvPr>
            <p:ph type="body" idx="1"/>
          </p:nvPr>
        </p:nvSpPr>
        <p:spPr/>
        <p:txBody>
          <a:bodyPr/>
          <a:lstStyle/>
          <a:p>
            <a:r>
              <a:rPr lang="en-US" smtClean="0"/>
              <a:t>Questions?</a:t>
            </a:r>
          </a:p>
          <a:p>
            <a:endParaRPr lang="en-US" smtClean="0"/>
          </a:p>
          <a:p>
            <a:r>
              <a:rPr lang="en-US" smtClean="0"/>
              <a:t>Further Information</a:t>
            </a:r>
          </a:p>
          <a:p>
            <a:pPr lvl="1"/>
            <a:r>
              <a:rPr lang="en-US" smtClean="0"/>
              <a:t>http://www.cs.pitt.edu/~litman/itspoke.html</a:t>
            </a:r>
          </a:p>
          <a:p>
            <a:pPr lvl="1"/>
            <a:endParaRPr lang="en-US" smtClean="0"/>
          </a:p>
        </p:txBody>
      </p:sp>
    </p:spTree>
    <p:extLst>
      <p:ext uri="{BB962C8B-B14F-4D97-AF65-F5344CB8AC3E}">
        <p14:creationId xmlns="" xmlns:p14="http://schemas.microsoft.com/office/powerpoint/2010/main" val="36085802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altLang="zh-CN" dirty="0" smtClean="0">
                <a:ea typeface="ＭＳ Ｐゴシック" charset="-128"/>
              </a:rPr>
              <a:t>Lexical Categories</a:t>
            </a:r>
            <a:endParaRPr lang="en-US" dirty="0" smtClean="0">
              <a:ea typeface="ＭＳ Ｐゴシック" charset="-128"/>
            </a:endParaRPr>
          </a:p>
        </p:txBody>
      </p:sp>
      <p:sp>
        <p:nvSpPr>
          <p:cNvPr id="33795" name="Content Placeholder 2"/>
          <p:cNvSpPr>
            <a:spLocks noGrp="1"/>
          </p:cNvSpPr>
          <p:nvPr>
            <p:ph idx="1"/>
          </p:nvPr>
        </p:nvSpPr>
        <p:spPr>
          <a:xfrm>
            <a:off x="219075" y="1707502"/>
            <a:ext cx="8710613" cy="4772025"/>
          </a:xfrm>
        </p:spPr>
        <p:txBody>
          <a:bodyPr>
            <a:normAutofit/>
          </a:bodyPr>
          <a:lstStyle/>
          <a:p>
            <a:pPr>
              <a:lnSpc>
                <a:spcPct val="80000"/>
              </a:lnSpc>
              <a:buNone/>
            </a:pPr>
            <a:endParaRPr lang="en-US" sz="1900" b="1" dirty="0" smtClean="0">
              <a:ea typeface="ＭＳ Ｐゴシック" charset="-128"/>
            </a:endParaRPr>
          </a:p>
          <a:p>
            <a:pPr>
              <a:lnSpc>
                <a:spcPct val="80000"/>
              </a:lnSpc>
            </a:pPr>
            <a:endParaRPr lang="en-US" sz="1900" b="1" dirty="0" smtClean="0">
              <a:ea typeface="ＭＳ Ｐゴシック" charset="-128"/>
            </a:endParaRPr>
          </a:p>
          <a:p>
            <a:pPr>
              <a:lnSpc>
                <a:spcPct val="80000"/>
              </a:lnSpc>
            </a:pPr>
            <a:endParaRPr lang="en-US" sz="1900" b="1" dirty="0" smtClean="0">
              <a:ea typeface="ＭＳ Ｐゴシック" charset="-128"/>
            </a:endParaRPr>
          </a:p>
          <a:p>
            <a:pPr>
              <a:lnSpc>
                <a:spcPct val="80000"/>
              </a:lnSpc>
            </a:pPr>
            <a:endParaRPr lang="en-US" sz="1900" b="1" dirty="0" smtClean="0">
              <a:ea typeface="ＭＳ Ｐゴシック" charset="-128"/>
            </a:endParaRPr>
          </a:p>
          <a:p>
            <a:pPr>
              <a:lnSpc>
                <a:spcPct val="80000"/>
              </a:lnSpc>
            </a:pPr>
            <a:endParaRPr lang="en-US" sz="1900" b="1" dirty="0" smtClean="0">
              <a:ea typeface="ＭＳ Ｐゴシック" charset="-128"/>
            </a:endParaRPr>
          </a:p>
          <a:p>
            <a:pPr>
              <a:lnSpc>
                <a:spcPct val="80000"/>
              </a:lnSpc>
            </a:pPr>
            <a:endParaRPr lang="en-US" sz="1900" b="1"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buNone/>
            </a:pPr>
            <a:endParaRPr lang="en-US" altLang="zh-CN" sz="1700" dirty="0" smtClean="0">
              <a:ea typeface="ＭＳ Ｐゴシック" charset="-128"/>
            </a:endParaRPr>
          </a:p>
          <a:p>
            <a:pPr lvl="1" eaLnBrk="1" hangingPunct="1">
              <a:lnSpc>
                <a:spcPct val="80000"/>
              </a:lnSpc>
              <a:buNone/>
            </a:pPr>
            <a:endParaRPr lang="en-US" altLang="zh-CN" sz="1700" dirty="0" smtClean="0">
              <a:ea typeface="ＭＳ Ｐゴシック" charset="-128"/>
            </a:endParaRPr>
          </a:p>
          <a:p>
            <a:pPr lvl="1" eaLnBrk="1" hangingPunct="1">
              <a:lnSpc>
                <a:spcPct val="80000"/>
              </a:lnSpc>
              <a:buNone/>
            </a:pPr>
            <a:r>
              <a:rPr lang="en-US" altLang="zh-CN" sz="1700" dirty="0" smtClean="0">
                <a:ea typeface="ＭＳ Ｐゴシック" charset="-128"/>
              </a:rPr>
              <a:t>Extracted from:</a:t>
            </a:r>
          </a:p>
          <a:p>
            <a:pPr marL="1036638" lvl="2" indent="-457200" eaLnBrk="1" hangingPunct="1">
              <a:lnSpc>
                <a:spcPct val="80000"/>
              </a:lnSpc>
              <a:buFont typeface="Calibri" pitchFamily="34" charset="0"/>
              <a:buAutoNum type="arabicPeriod"/>
            </a:pPr>
            <a:r>
              <a:rPr lang="en-US" altLang="zh-CN" sz="1600" dirty="0" smtClean="0">
                <a:ea typeface="ＭＳ Ｐゴシック" charset="-128"/>
              </a:rPr>
              <a:t>Coding Manuals</a:t>
            </a:r>
          </a:p>
          <a:p>
            <a:pPr marL="1036638" lvl="2" indent="-457200" eaLnBrk="1" hangingPunct="1">
              <a:lnSpc>
                <a:spcPct val="80000"/>
              </a:lnSpc>
              <a:buFont typeface="Calibri" pitchFamily="34" charset="0"/>
              <a:buAutoNum type="arabicPeriod"/>
            </a:pPr>
            <a:r>
              <a:rPr lang="en-US" altLang="zh-CN" sz="1600" dirty="0" smtClean="0">
                <a:ea typeface="ＭＳ Ｐゴシック" charset="-128"/>
              </a:rPr>
              <a:t>Decision trees trained with Bag-of-Words </a:t>
            </a:r>
          </a:p>
          <a:p>
            <a:pPr eaLnBrk="1" hangingPunct="1">
              <a:lnSpc>
                <a:spcPct val="80000"/>
              </a:lnSpc>
            </a:pPr>
            <a:endParaRPr lang="en-US" altLang="zh-CN" sz="1900" dirty="0" smtClean="0">
              <a:ea typeface="ＭＳ Ｐゴシック" charset="-128"/>
            </a:endParaRPr>
          </a:p>
        </p:txBody>
      </p:sp>
      <p:sp>
        <p:nvSpPr>
          <p:cNvPr id="87044" name="Slide Number Placeholder 3"/>
          <p:cNvSpPr>
            <a:spLocks noGrp="1"/>
          </p:cNvSpPr>
          <p:nvPr>
            <p:ph type="sldNum" sz="quarter" idx="12"/>
          </p:nvPr>
        </p:nvSpPr>
        <p:spPr bwMode="auto">
          <a:noFill/>
          <a:ln>
            <a:miter lim="800000"/>
            <a:headEnd/>
            <a:tailEnd/>
          </a:ln>
        </p:spPr>
        <p:txBody>
          <a:bodyPr/>
          <a:lstStyle/>
          <a:p>
            <a:pPr defTabSz="914400"/>
            <a:fld id="{3621FD28-3D5F-437E-9785-655FFD3E3D25}" type="slidenum">
              <a:rPr lang="en-US"/>
              <a:pPr defTabSz="914400"/>
              <a:t>57</a:t>
            </a:fld>
            <a:endParaRPr lang="en-US"/>
          </a:p>
        </p:txBody>
      </p:sp>
      <p:graphicFrame>
        <p:nvGraphicFramePr>
          <p:cNvPr id="6" name="Content Placeholder 4"/>
          <p:cNvGraphicFramePr>
            <a:graphicFrameLocks noGrp="1"/>
          </p:cNvGraphicFramePr>
          <p:nvPr/>
        </p:nvGraphicFramePr>
        <p:xfrm>
          <a:off x="457200" y="1951630"/>
          <a:ext cx="7966075" cy="3270255"/>
        </p:xfrm>
        <a:graphic>
          <a:graphicData uri="http://schemas.openxmlformats.org/drawingml/2006/table">
            <a:tbl>
              <a:tblPr/>
              <a:tblGrid>
                <a:gridCol w="739775"/>
                <a:gridCol w="1219200"/>
                <a:gridCol w="6007100"/>
              </a:tblGrid>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charset="-128"/>
                        </a:rPr>
                        <a:t>Tag</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8B71A9"/>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alibri" pitchFamily="34" charset="0"/>
                          <a:ea typeface="ＭＳ Ｐゴシック" charset="-128"/>
                        </a:rPr>
                        <a:t>Meaning </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8B71A9"/>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alibri" pitchFamily="34" charset="0"/>
                          <a:ea typeface="ＭＳ Ｐゴシック" charset="-128"/>
                        </a:rPr>
                        <a:t>Word list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8B71A9"/>
                    </a:solid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SUG</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suggestion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should, must, might, could, need, needs, maybe, try, revision, want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LOC</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location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page, paragraph, sentence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ERR</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problem</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charset="-128"/>
                        </a:rPr>
                        <a:t>error, mistakes, typo, problem, difficulties, conclusion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IDE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idea verb</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charset="-128"/>
                        </a:rPr>
                        <a:t>consider, mention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LNK</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transition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however, but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3206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NEG</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negative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fail, hard, difficult, bad, short, little, bit, poor, few, unclear, only, more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charset="-128"/>
                        </a:rPr>
                        <a:t>POS</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charset="-128"/>
                        </a:rPr>
                        <a:t>positive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great, good, well, clearly, easily, effective, effectively, helpful, very</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33496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charset="-128"/>
                        </a:rPr>
                        <a:t>SUM</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summarization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main, overall, also, how, job</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charset="-128"/>
                        </a:rPr>
                        <a:t>NOT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negation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not, doesn't, don't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SOL</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solution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charset="-128"/>
                        </a:rPr>
                        <a:t>revision, specify, correction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5040421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1666" name="Rectangle 2"/>
          <p:cNvSpPr>
            <a:spLocks noGrp="1" noChangeArrowheads="1"/>
          </p:cNvSpPr>
          <p:nvPr>
            <p:ph type="body" idx="4294967295"/>
          </p:nvPr>
        </p:nvSpPr>
        <p:spPr>
          <a:xfrm>
            <a:off x="0" y="1981200"/>
            <a:ext cx="9144000" cy="5440362"/>
          </a:xfrm>
        </p:spPr>
        <p:txBody>
          <a:bodyPr/>
          <a:lstStyle/>
          <a:p>
            <a:pPr>
              <a:lnSpc>
                <a:spcPct val="80000"/>
              </a:lnSpc>
              <a:spcBef>
                <a:spcPct val="0"/>
              </a:spcBef>
              <a:spcAft>
                <a:spcPct val="6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660066"/>
                </a:solidFill>
              </a:rPr>
              <a:t>TUTOR</a:t>
            </a:r>
            <a:r>
              <a:rPr lang="en-GB" sz="2400" dirty="0" smtClean="0">
                <a:solidFill>
                  <a:srgbClr val="660066"/>
                </a:solidFill>
              </a:rPr>
              <a:t>: Now let’s talk about the net force exerted on the truck.  By the same reasoning that we used for the car, what’s the overall net force on the truck equal to?</a:t>
            </a:r>
            <a:endParaRPr lang="en-GB" sz="2400" b="1" dirty="0" smtClean="0">
              <a:solidFill>
                <a:srgbClr val="660066"/>
              </a:solidFill>
            </a:endParaRPr>
          </a:p>
          <a:p>
            <a:pPr>
              <a:lnSpc>
                <a:spcPct val="80000"/>
              </a:lnSpc>
              <a:spcBef>
                <a:spcPct val="0"/>
              </a:spcBef>
              <a:spcAft>
                <a:spcPct val="6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FF0000"/>
                </a:solidFill>
              </a:rPr>
              <a:t>STUDENT</a:t>
            </a:r>
            <a:r>
              <a:rPr lang="en-GB" sz="2400" dirty="0" smtClean="0">
                <a:solidFill>
                  <a:srgbClr val="FF0000"/>
                </a:solidFill>
              </a:rPr>
              <a:t>: The force of the car hitting it? </a:t>
            </a:r>
            <a:r>
              <a:rPr lang="en-GB" sz="2400" i="1" dirty="0" smtClean="0">
                <a:solidFill>
                  <a:srgbClr val="FF0000"/>
                </a:solidFill>
              </a:rPr>
              <a:t>[</a:t>
            </a:r>
            <a:r>
              <a:rPr lang="en-GB" sz="2400" i="1" dirty="0" err="1" smtClean="0">
                <a:solidFill>
                  <a:srgbClr val="FF0000"/>
                </a:solidFill>
              </a:rPr>
              <a:t>uncertain+correct</a:t>
            </a:r>
            <a:r>
              <a:rPr lang="en-GB" sz="2400" i="1" dirty="0" smtClean="0">
                <a:solidFill>
                  <a:srgbClr val="FF0000"/>
                </a:solidFill>
              </a:rPr>
              <a:t>]</a:t>
            </a:r>
          </a:p>
          <a:p>
            <a:pPr marL="0" indent="0">
              <a:lnSpc>
                <a:spcPct val="80000"/>
              </a:lnSpc>
              <a:spcBef>
                <a:spcPct val="0"/>
              </a:spcBef>
              <a:spcAft>
                <a:spcPct val="6000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400" b="1" dirty="0" smtClean="0">
              <a:solidFill>
                <a:srgbClr val="FF0000"/>
              </a:solidFill>
            </a:endParaRPr>
          </a:p>
          <a:p>
            <a:pPr>
              <a:lnSpc>
                <a:spcPct val="80000"/>
              </a:lnSpc>
              <a:spcBef>
                <a:spcPct val="0"/>
              </a:spcBef>
              <a:spcAft>
                <a:spcPct val="6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660066"/>
                </a:solidFill>
              </a:rPr>
              <a:t>TUTOR </a:t>
            </a:r>
            <a:r>
              <a:rPr lang="en-GB" sz="2400" b="1" i="1" dirty="0" smtClean="0">
                <a:solidFill>
                  <a:srgbClr val="660066"/>
                </a:solidFill>
              </a:rPr>
              <a:t>(Control System):</a:t>
            </a:r>
            <a:r>
              <a:rPr lang="en-GB" sz="2400" b="1" dirty="0" smtClean="0">
                <a:solidFill>
                  <a:srgbClr val="660066"/>
                </a:solidFill>
              </a:rPr>
              <a:t> </a:t>
            </a:r>
            <a:r>
              <a:rPr lang="en-GB" sz="2400" dirty="0" smtClean="0">
                <a:solidFill>
                  <a:srgbClr val="660066"/>
                </a:solidFill>
              </a:rPr>
              <a:t>Good </a:t>
            </a:r>
            <a:r>
              <a:rPr lang="en-GB" sz="2400" i="1" dirty="0" smtClean="0">
                <a:solidFill>
                  <a:srgbClr val="660066"/>
                </a:solidFill>
              </a:rPr>
              <a:t>[Feedback] … [moves on]</a:t>
            </a:r>
          </a:p>
          <a:p>
            <a:pPr marL="0" indent="0">
              <a:lnSpc>
                <a:spcPct val="80000"/>
              </a:lnSpc>
              <a:spcBef>
                <a:spcPct val="0"/>
              </a:spcBef>
              <a:spcAft>
                <a:spcPct val="6000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i="1" dirty="0" smtClean="0">
                <a:solidFill>
                  <a:srgbClr val="660066"/>
                </a:solidFill>
              </a:rPr>
              <a:t>									</a:t>
            </a:r>
            <a:r>
              <a:rPr lang="en-GB" sz="2400" i="1" dirty="0" smtClean="0">
                <a:solidFill>
                  <a:schemeClr val="tx1"/>
                </a:solidFill>
              </a:rPr>
              <a:t>versus</a:t>
            </a:r>
            <a:endParaRPr lang="en-GB" sz="2400" dirty="0" smtClean="0">
              <a:solidFill>
                <a:schemeClr val="tx1"/>
              </a:solidFill>
            </a:endParaRPr>
          </a:p>
          <a:p>
            <a:pPr>
              <a:lnSpc>
                <a:spcPct val="80000"/>
              </a:lnSpc>
              <a:spcBef>
                <a:spcPct val="0"/>
              </a:spcBef>
              <a:spcAft>
                <a:spcPct val="6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660066"/>
                </a:solidFill>
              </a:rPr>
              <a:t>TUTOR </a:t>
            </a:r>
            <a:r>
              <a:rPr lang="en-GB" sz="2400" b="1" i="1" dirty="0" smtClean="0">
                <a:solidFill>
                  <a:srgbClr val="660066"/>
                </a:solidFill>
              </a:rPr>
              <a:t>(Experimental System A)</a:t>
            </a:r>
            <a:r>
              <a:rPr lang="en-GB" sz="2400" i="1" dirty="0" smtClean="0">
                <a:solidFill>
                  <a:srgbClr val="660066"/>
                </a:solidFill>
              </a:rPr>
              <a:t>:</a:t>
            </a:r>
            <a:r>
              <a:rPr lang="en-GB" sz="2400" dirty="0" smtClean="0">
                <a:solidFill>
                  <a:srgbClr val="660066"/>
                </a:solidFill>
              </a:rPr>
              <a:t> Fine. </a:t>
            </a:r>
            <a:r>
              <a:rPr lang="en-GB" sz="2400" i="1" dirty="0" smtClean="0">
                <a:solidFill>
                  <a:srgbClr val="660066"/>
                </a:solidFill>
              </a:rPr>
              <a:t>[Feedback] </a:t>
            </a:r>
            <a:r>
              <a:rPr lang="en-GB" sz="2400" dirty="0" smtClean="0">
                <a:solidFill>
                  <a:srgbClr val="660066"/>
                </a:solidFill>
              </a:rPr>
              <a:t>We can derive the net force on the truck by summing the individual forces on it, just like we did for the car.  First, what horizontal force is exerted on the truck during the collision? </a:t>
            </a:r>
            <a:r>
              <a:rPr lang="en-GB" sz="2400" i="1" dirty="0" smtClean="0">
                <a:solidFill>
                  <a:srgbClr val="660066"/>
                </a:solidFill>
              </a:rPr>
              <a:t>[Remediation </a:t>
            </a:r>
            <a:r>
              <a:rPr lang="en-GB" sz="2400" i="1" dirty="0" err="1" smtClean="0">
                <a:solidFill>
                  <a:srgbClr val="660066"/>
                </a:solidFill>
              </a:rPr>
              <a:t>Subdialogue</a:t>
            </a:r>
            <a:r>
              <a:rPr lang="en-GB" sz="2400" i="1" dirty="0" smtClean="0">
                <a:solidFill>
                  <a:srgbClr val="660066"/>
                </a:solidFill>
              </a:rPr>
              <a:t>]</a:t>
            </a:r>
          </a:p>
        </p:txBody>
      </p:sp>
      <p:sp>
        <p:nvSpPr>
          <p:cNvPr id="45059" name="Rectangle 3"/>
          <p:cNvSpPr>
            <a:spLocks noChangeArrowheads="1"/>
          </p:cNvSpPr>
          <p:nvPr/>
        </p:nvSpPr>
        <p:spPr bwMode="auto">
          <a:xfrm>
            <a:off x="0" y="228600"/>
            <a:ext cx="8778875"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160" tIns="46080" rIns="92160" bIns="46080" anchor="b"/>
          <a:lstStyle/>
          <a:p>
            <a:pPr defTabSz="449263">
              <a:buClr>
                <a:srgbClr val="3333FF"/>
              </a:buClr>
              <a:buSzPct val="100000"/>
              <a:buFont typeface="Times New Roman" pitchFamily="18" charset="0"/>
              <a:buNone/>
            </a:pPr>
            <a:r>
              <a:rPr lang="en-US" sz="4000" i="0" dirty="0" smtClean="0"/>
              <a:t>Example Experimental Treatment</a:t>
            </a:r>
            <a:endParaRPr lang="en-US" sz="4000" i="0" dirty="0"/>
          </a:p>
        </p:txBody>
      </p:sp>
    </p:spTree>
    <p:custDataLst>
      <p:tags r:id="rId1"/>
    </p:custDataLst>
    <p:extLst>
      <p:ext uri="{BB962C8B-B14F-4D97-AF65-F5344CB8AC3E}">
        <p14:creationId xmlns="" xmlns:p14="http://schemas.microsoft.com/office/powerpoint/2010/main" val="20370449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16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16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166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166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16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ITSPOKE Architecture</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59</a:t>
            </a:fld>
            <a:endParaRPr lang="en-US"/>
          </a:p>
        </p:txBody>
      </p:sp>
      <p:pic>
        <p:nvPicPr>
          <p:cNvPr id="5" name="Picture 2" descr="Full-size image (44 K)"/>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7847" y="1716656"/>
            <a:ext cx="8837789" cy="38928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85676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6</a:t>
            </a:fld>
            <a:endParaRPr lang="en-US"/>
          </a:p>
        </p:txBody>
      </p:sp>
      <p:pic>
        <p:nvPicPr>
          <p:cNvPr id="89090" name="Picture 2" descr="student ratings entry"/>
          <p:cNvPicPr>
            <a:picLocks noChangeAspect="1" noChangeArrowheads="1"/>
          </p:cNvPicPr>
          <p:nvPr/>
        </p:nvPicPr>
        <p:blipFill>
          <a:blip r:embed="rId2"/>
          <a:srcRect/>
          <a:stretch>
            <a:fillRect/>
          </a:stretch>
        </p:blipFill>
        <p:spPr bwMode="auto">
          <a:xfrm>
            <a:off x="16001" y="939800"/>
            <a:ext cx="9127999" cy="5186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152400"/>
            <a:ext cx="8686800" cy="1098550"/>
          </a:xfrm>
        </p:spPr>
        <p:txBody>
          <a:bodyPr/>
          <a:lstStyle/>
          <a:p>
            <a:r>
              <a:rPr lang="en-US" smtClean="0"/>
              <a:t>Challenges of High School </a:t>
            </a:r>
            <a:r>
              <a:rPr lang="en-US" i="1" smtClean="0"/>
              <a:t>Data</a:t>
            </a:r>
          </a:p>
        </p:txBody>
      </p:sp>
      <p:sp>
        <p:nvSpPr>
          <p:cNvPr id="13315" name="Content Placeholder 2"/>
          <p:cNvSpPr>
            <a:spLocks noGrp="1"/>
          </p:cNvSpPr>
          <p:nvPr>
            <p:ph idx="1"/>
          </p:nvPr>
        </p:nvSpPr>
        <p:spPr>
          <a:xfrm>
            <a:off x="0" y="1524000"/>
            <a:ext cx="9144000" cy="5334000"/>
          </a:xfrm>
        </p:spPr>
        <p:txBody>
          <a:bodyPr>
            <a:normAutofit fontScale="77500" lnSpcReduction="20000"/>
          </a:bodyPr>
          <a:lstStyle/>
          <a:p>
            <a:pPr>
              <a:defRPr/>
            </a:pPr>
            <a:r>
              <a:rPr lang="en-US" dirty="0" smtClean="0"/>
              <a:t>Different characteristics of feedback comments</a:t>
            </a:r>
          </a:p>
          <a:p>
            <a:pPr>
              <a:defRPr/>
            </a:pPr>
            <a:endParaRPr lang="en-US" dirty="0"/>
          </a:p>
          <a:p>
            <a:pPr>
              <a:defRPr/>
            </a:pPr>
            <a:endParaRPr lang="en-US" dirty="0" smtClean="0"/>
          </a:p>
          <a:p>
            <a:pPr marL="57150" indent="0">
              <a:buFont typeface="Monotype Sorts" pitchFamily="-84" charset="2"/>
              <a:buNone/>
              <a:defRPr/>
            </a:pPr>
            <a:endParaRPr lang="en-US" dirty="0" smtClean="0"/>
          </a:p>
          <a:p>
            <a:pPr>
              <a:defRPr/>
            </a:pPr>
            <a:r>
              <a:rPr lang="en-US" dirty="0" smtClean="0"/>
              <a:t>More low-level content </a:t>
            </a:r>
            <a:r>
              <a:rPr lang="en-US" dirty="0"/>
              <a:t>(</a:t>
            </a:r>
            <a:r>
              <a:rPr lang="en-US" dirty="0" smtClean="0"/>
              <a:t>language/grammar) </a:t>
            </a:r>
          </a:p>
          <a:p>
            <a:pPr lvl="1">
              <a:defRPr/>
            </a:pPr>
            <a:r>
              <a:rPr lang="en-US" dirty="0" smtClean="0"/>
              <a:t>High School:  32%;  </a:t>
            </a:r>
            <a:r>
              <a:rPr lang="en-US" dirty="0"/>
              <a:t>College: 9</a:t>
            </a:r>
            <a:r>
              <a:rPr lang="en-US" dirty="0" smtClean="0"/>
              <a:t>%</a:t>
            </a:r>
          </a:p>
          <a:p>
            <a:pPr lvl="1">
              <a:defRPr/>
            </a:pPr>
            <a:endParaRPr lang="en-US" dirty="0" smtClean="0"/>
          </a:p>
          <a:p>
            <a:pPr>
              <a:defRPr/>
            </a:pPr>
            <a:r>
              <a:rPr lang="en-US" dirty="0"/>
              <a:t>More vague comments</a:t>
            </a:r>
          </a:p>
          <a:p>
            <a:pPr lvl="1">
              <a:defRPr/>
            </a:pPr>
            <a:r>
              <a:rPr lang="en-US" sz="2400" i="1" dirty="0" smtClean="0"/>
              <a:t>Your </a:t>
            </a:r>
            <a:r>
              <a:rPr lang="en-US" sz="2400" i="1" dirty="0"/>
              <a:t>essay is short. </a:t>
            </a:r>
            <a:r>
              <a:rPr lang="en-US" sz="2400" i="1" dirty="0" smtClean="0"/>
              <a:t>It </a:t>
            </a:r>
            <a:r>
              <a:rPr lang="en-US" sz="2400" i="1" dirty="0"/>
              <a:t>has little information and needs work</a:t>
            </a:r>
            <a:r>
              <a:rPr lang="en-US" sz="2400" dirty="0" smtClean="0"/>
              <a:t>.</a:t>
            </a:r>
          </a:p>
          <a:p>
            <a:pPr lvl="1">
              <a:defRPr/>
            </a:pPr>
            <a:r>
              <a:rPr lang="en-US" sz="2400" i="1" dirty="0" smtClean="0"/>
              <a:t>You need to improve your thesis.</a:t>
            </a:r>
          </a:p>
          <a:p>
            <a:pPr lvl="1">
              <a:defRPr/>
            </a:pPr>
            <a:endParaRPr lang="en-US" dirty="0"/>
          </a:p>
          <a:p>
            <a:pPr>
              <a:defRPr/>
            </a:pPr>
            <a:r>
              <a:rPr lang="en-US" dirty="0" smtClean="0"/>
              <a:t>Comments often contain multiple ideas</a:t>
            </a:r>
          </a:p>
          <a:p>
            <a:pPr lvl="1">
              <a:defRPr/>
            </a:pPr>
            <a:r>
              <a:rPr lang="en-US" sz="2400" i="1" dirty="0">
                <a:ea typeface="Arial"/>
                <a:cs typeface="Arial"/>
              </a:rPr>
              <a:t>First, it's too short, doesn't complete the requirements. It's all just straight facts, there is no flow and finally, fix your spelling/typos, spell check's there for a reason. However, you provide evidence, but for what argument? There is absolutely no idea or thought, you are trying to convince the reader that your idea is correct. </a:t>
            </a:r>
            <a:endParaRPr lang="en-US" sz="2400" i="1" dirty="0" smtClean="0"/>
          </a:p>
          <a:p>
            <a:pPr lvl="1">
              <a:defRPr/>
            </a:pPr>
            <a:endParaRPr lang="en-US" dirty="0" smtClean="0"/>
          </a:p>
          <a:p>
            <a:pPr lvl="1">
              <a:defRPr/>
            </a:pPr>
            <a:endParaRPr lang="en-US" dirty="0" smtClean="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lvl="2">
              <a:defRPr/>
            </a:pPr>
            <a:endParaRPr lang="en-US" dirty="0" smtClean="0"/>
          </a:p>
          <a:p>
            <a:pPr lvl="1">
              <a:defRPr/>
            </a:pPr>
            <a:endParaRPr lang="en-US" dirty="0"/>
          </a:p>
        </p:txBody>
      </p:sp>
      <p:graphicFrame>
        <p:nvGraphicFramePr>
          <p:cNvPr id="2" name="Table 1"/>
          <p:cNvGraphicFramePr>
            <a:graphicFrameLocks noGrp="1"/>
          </p:cNvGraphicFramePr>
          <p:nvPr/>
        </p:nvGraphicFramePr>
        <p:xfrm>
          <a:off x="1066800" y="1981200"/>
          <a:ext cx="6884988" cy="1006476"/>
        </p:xfrm>
        <a:graphic>
          <a:graphicData uri="http://schemas.openxmlformats.org/drawingml/2006/table">
            <a:tbl>
              <a:tblPr firstRow="1" bandRow="1">
                <a:tableStyleId>{5C22544A-7EE6-4342-B048-85BDC9FD1C3A}</a:tableStyleId>
              </a:tblPr>
              <a:tblGrid>
                <a:gridCol w="1294762"/>
                <a:gridCol w="1102689"/>
                <a:gridCol w="1424127"/>
                <a:gridCol w="1531231"/>
                <a:gridCol w="1532179"/>
              </a:tblGrid>
              <a:tr h="335492">
                <a:tc>
                  <a:txBody>
                    <a:bodyPr/>
                    <a:lstStyle/>
                    <a:p>
                      <a:r>
                        <a:rPr lang="en-US" sz="1600" dirty="0" smtClean="0"/>
                        <a:t>Domain</a:t>
                      </a:r>
                      <a:endParaRPr lang="en-US" sz="1600" dirty="0"/>
                    </a:p>
                  </a:txBody>
                  <a:tcPr marL="91437" marR="91437" marT="45749" marB="45749"/>
                </a:tc>
                <a:tc>
                  <a:txBody>
                    <a:bodyPr/>
                    <a:lstStyle/>
                    <a:p>
                      <a:r>
                        <a:rPr lang="en-US" sz="1600" dirty="0" smtClean="0"/>
                        <a:t>Praise%</a:t>
                      </a:r>
                      <a:endParaRPr lang="en-US" sz="1600" dirty="0"/>
                    </a:p>
                  </a:txBody>
                  <a:tcPr marL="91437" marR="91437" marT="45749" marB="45749"/>
                </a:tc>
                <a:tc>
                  <a:txBody>
                    <a:bodyPr/>
                    <a:lstStyle/>
                    <a:p>
                      <a:r>
                        <a:rPr lang="en-US" sz="1600" dirty="0" smtClean="0"/>
                        <a:t>Critique%</a:t>
                      </a:r>
                      <a:endParaRPr lang="en-US" sz="1600" dirty="0"/>
                    </a:p>
                  </a:txBody>
                  <a:tcPr marL="91437" marR="91437"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Localized%</a:t>
                      </a:r>
                    </a:p>
                  </a:txBody>
                  <a:tcPr marL="91437" marR="91437" marT="45749" marB="45749"/>
                </a:tc>
                <a:tc>
                  <a:txBody>
                    <a:bodyPr/>
                    <a:lstStyle/>
                    <a:p>
                      <a:r>
                        <a:rPr lang="en-US" sz="1600" dirty="0" smtClean="0"/>
                        <a:t>Solution%</a:t>
                      </a:r>
                      <a:endParaRPr lang="en-US" sz="1600" dirty="0"/>
                    </a:p>
                  </a:txBody>
                  <a:tcPr marL="91437" marR="91437" marT="45749" marB="45749"/>
                </a:tc>
              </a:tr>
              <a:tr h="335492">
                <a:tc>
                  <a:txBody>
                    <a:bodyPr/>
                    <a:lstStyle/>
                    <a:p>
                      <a:r>
                        <a:rPr lang="en-US" sz="1600" dirty="0" smtClean="0"/>
                        <a:t>College</a:t>
                      </a:r>
                      <a:endParaRPr lang="en-US" sz="1600" dirty="0"/>
                    </a:p>
                  </a:txBody>
                  <a:tcPr marL="91437" marR="91437" marT="45749" marB="45749"/>
                </a:tc>
                <a:tc>
                  <a:txBody>
                    <a:bodyPr/>
                    <a:lstStyle/>
                    <a:p>
                      <a:r>
                        <a:rPr lang="en-US" sz="1600" dirty="0" smtClean="0"/>
                        <a:t>28%</a:t>
                      </a:r>
                      <a:endParaRPr lang="en-US" sz="1600" dirty="0"/>
                    </a:p>
                  </a:txBody>
                  <a:tcPr marL="91437" marR="91437" marT="45749" marB="45749"/>
                </a:tc>
                <a:tc>
                  <a:txBody>
                    <a:bodyPr/>
                    <a:lstStyle/>
                    <a:p>
                      <a:r>
                        <a:rPr lang="en-US" sz="1600" dirty="0" smtClean="0"/>
                        <a:t>62%</a:t>
                      </a:r>
                      <a:endParaRPr lang="en-US" sz="1600" dirty="0"/>
                    </a:p>
                  </a:txBody>
                  <a:tcPr marL="91437" marR="91437" marT="45749" marB="45749"/>
                </a:tc>
                <a:tc>
                  <a:txBody>
                    <a:bodyPr/>
                    <a:lstStyle/>
                    <a:p>
                      <a:r>
                        <a:rPr lang="en-US" sz="1600" dirty="0" smtClean="0"/>
                        <a:t>53%</a:t>
                      </a:r>
                      <a:endParaRPr lang="en-US" sz="1600" dirty="0"/>
                    </a:p>
                  </a:txBody>
                  <a:tcPr marL="91437" marR="91437" marT="45749" marB="45749"/>
                </a:tc>
                <a:tc>
                  <a:txBody>
                    <a:bodyPr/>
                    <a:lstStyle/>
                    <a:p>
                      <a:r>
                        <a:rPr lang="en-US" sz="1600" dirty="0" smtClean="0"/>
                        <a:t>63%</a:t>
                      </a:r>
                      <a:endParaRPr lang="en-US" sz="1600" dirty="0"/>
                    </a:p>
                  </a:txBody>
                  <a:tcPr marL="91437" marR="91437" marT="45749" marB="45749"/>
                </a:tc>
              </a:tr>
              <a:tr h="335492">
                <a:tc>
                  <a:txBody>
                    <a:bodyPr/>
                    <a:lstStyle/>
                    <a:p>
                      <a:r>
                        <a:rPr lang="en-US" sz="1600" dirty="0" smtClean="0"/>
                        <a:t>High</a:t>
                      </a:r>
                      <a:r>
                        <a:rPr lang="en-US" sz="1600" baseline="0" dirty="0" smtClean="0"/>
                        <a:t> S</a:t>
                      </a:r>
                      <a:r>
                        <a:rPr lang="en-US" sz="1600" dirty="0" smtClean="0"/>
                        <a:t>chool</a:t>
                      </a:r>
                      <a:endParaRPr lang="en-US" sz="1600" dirty="0"/>
                    </a:p>
                  </a:txBody>
                  <a:tcPr marL="91437" marR="91437" marT="45749" marB="45749"/>
                </a:tc>
                <a:tc>
                  <a:txBody>
                    <a:bodyPr/>
                    <a:lstStyle/>
                    <a:p>
                      <a:r>
                        <a:rPr lang="en-US" sz="1600" dirty="0" smtClean="0"/>
                        <a:t>15%</a:t>
                      </a:r>
                      <a:endParaRPr lang="en-US" sz="1600" dirty="0"/>
                    </a:p>
                  </a:txBody>
                  <a:tcPr marL="91437" marR="91437" marT="45749" marB="45749"/>
                </a:tc>
                <a:tc>
                  <a:txBody>
                    <a:bodyPr/>
                    <a:lstStyle/>
                    <a:p>
                      <a:r>
                        <a:rPr lang="en-US" sz="1600" dirty="0" smtClean="0"/>
                        <a:t>52%</a:t>
                      </a:r>
                      <a:endParaRPr lang="en-US" sz="1600" dirty="0"/>
                    </a:p>
                  </a:txBody>
                  <a:tcPr marL="91437" marR="91437" marT="45749" marB="45749"/>
                </a:tc>
                <a:tc>
                  <a:txBody>
                    <a:bodyPr/>
                    <a:lstStyle/>
                    <a:p>
                      <a:r>
                        <a:rPr lang="en-US" sz="1600" dirty="0" smtClean="0"/>
                        <a:t>36%</a:t>
                      </a:r>
                      <a:endParaRPr lang="en-US" sz="1600" dirty="0"/>
                    </a:p>
                  </a:txBody>
                  <a:tcPr marL="91437" marR="91437" marT="45749" marB="45749"/>
                </a:tc>
                <a:tc>
                  <a:txBody>
                    <a:bodyPr/>
                    <a:lstStyle/>
                    <a:p>
                      <a:r>
                        <a:rPr lang="en-US" sz="1600" dirty="0" smtClean="0"/>
                        <a:t>40%</a:t>
                      </a:r>
                      <a:endParaRPr lang="en-US" sz="1600" dirty="0"/>
                    </a:p>
                  </a:txBody>
                  <a:tcPr marL="91437" marR="91437" marT="45749" marB="45749"/>
                </a:tc>
              </a:tr>
            </a:tbl>
          </a:graphicData>
        </a:graphic>
      </p:graphicFrame>
    </p:spTree>
    <p:extLst>
      <p:ext uri="{BB962C8B-B14F-4D97-AF65-F5344CB8AC3E}">
        <p14:creationId xmlns="" xmlns:p14="http://schemas.microsoft.com/office/powerpoint/2010/main" val="15851969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721649"/>
          </a:xfrm>
        </p:spPr>
        <p:txBody>
          <a:bodyPr>
            <a:normAutofit fontScale="90000"/>
          </a:bodyPr>
          <a:lstStyle/>
          <a:p>
            <a:r>
              <a:rPr lang="en-US" dirty="0" smtClean="0">
                <a:ea typeface="ＭＳ Ｐゴシック" charset="-128"/>
              </a:rPr>
              <a:t>Related Research</a:t>
            </a:r>
          </a:p>
        </p:txBody>
      </p:sp>
      <p:sp>
        <p:nvSpPr>
          <p:cNvPr id="3" name="Content Placeholder 2"/>
          <p:cNvSpPr>
            <a:spLocks noGrp="1"/>
          </p:cNvSpPr>
          <p:nvPr>
            <p:ph idx="1"/>
          </p:nvPr>
        </p:nvSpPr>
        <p:spPr>
          <a:xfrm>
            <a:off x="0" y="1228300"/>
            <a:ext cx="9144000" cy="5493176"/>
          </a:xfrm>
        </p:spPr>
        <p:txBody>
          <a:bodyPr>
            <a:normAutofit fontScale="70000" lnSpcReduction="20000"/>
          </a:bodyPr>
          <a:lstStyle/>
          <a:p>
            <a:pPr eaLnBrk="1" hangingPunct="1">
              <a:lnSpc>
                <a:spcPct val="80000"/>
              </a:lnSpc>
              <a:buNone/>
            </a:pPr>
            <a:r>
              <a:rPr lang="en-US" sz="4000" b="1" dirty="0" smtClean="0">
                <a:ea typeface="ＭＳ Ｐゴシック" charset="-128"/>
              </a:rPr>
              <a:t>Natural Language Processing</a:t>
            </a:r>
          </a:p>
          <a:p>
            <a:pPr eaLnBrk="1" hangingPunct="1">
              <a:lnSpc>
                <a:spcPct val="80000"/>
              </a:lnSpc>
            </a:pPr>
            <a:endParaRPr lang="en-US" sz="3500" b="1" dirty="0" smtClean="0">
              <a:ea typeface="ＭＳ Ｐゴシック" charset="-128"/>
            </a:endParaRPr>
          </a:p>
          <a:p>
            <a:pPr>
              <a:lnSpc>
                <a:spcPct val="80000"/>
              </a:lnSpc>
              <a:buFont typeface="Lucida Grande" charset="0"/>
              <a:buChar char="-"/>
            </a:pPr>
            <a:r>
              <a:rPr lang="en-US" sz="3400" b="1" dirty="0" smtClean="0">
                <a:solidFill>
                  <a:schemeClr val="tx1"/>
                </a:solidFill>
                <a:ea typeface="ＭＳ Ｐゴシック" charset="-128"/>
              </a:rPr>
              <a:t>Helpfulness prediction </a:t>
            </a:r>
            <a:r>
              <a:rPr lang="en-US" sz="3400" dirty="0" smtClean="0">
                <a:ea typeface="ＭＳ Ｐゴシック" charset="-128"/>
              </a:rPr>
              <a:t>for other types of reviews </a:t>
            </a:r>
          </a:p>
          <a:p>
            <a:pPr lvl="1">
              <a:lnSpc>
                <a:spcPct val="80000"/>
              </a:lnSpc>
              <a:buFont typeface="Arial" pitchFamily="34" charset="0"/>
              <a:buChar char="•"/>
            </a:pPr>
            <a:r>
              <a:rPr lang="en-US" sz="3000" dirty="0" smtClean="0">
                <a:ea typeface="ＭＳ Ｐゴシック" charset="-128"/>
              </a:rPr>
              <a:t>e.g., products, movies, books  	</a:t>
            </a:r>
          </a:p>
          <a:p>
            <a:pPr marL="457200" lvl="1" indent="0">
              <a:lnSpc>
                <a:spcPct val="80000"/>
              </a:lnSpc>
              <a:buNone/>
            </a:pPr>
            <a:r>
              <a:rPr lang="en-US" sz="3000" dirty="0">
                <a:ea typeface="ＭＳ Ｐゴシック" charset="-128"/>
              </a:rPr>
              <a:t> </a:t>
            </a:r>
            <a:r>
              <a:rPr lang="en-US" sz="3000" dirty="0" smtClean="0">
                <a:ea typeface="ＭＳ Ｐゴシック" charset="-128"/>
              </a:rPr>
              <a:t>    [Kim et al., 2006; </a:t>
            </a:r>
            <a:r>
              <a:rPr lang="en-US" sz="3000" dirty="0" err="1" smtClean="0">
                <a:ea typeface="ＭＳ Ｐゴシック" charset="-128"/>
              </a:rPr>
              <a:t>Ghose</a:t>
            </a:r>
            <a:r>
              <a:rPr lang="en-US" sz="3000" dirty="0" smtClean="0">
                <a:ea typeface="ＭＳ Ｐゴシック" charset="-128"/>
              </a:rPr>
              <a:t> &amp; </a:t>
            </a:r>
            <a:r>
              <a:rPr lang="en-US" sz="3000" dirty="0" err="1" smtClean="0">
                <a:ea typeface="ＭＳ Ｐゴシック" charset="-128"/>
              </a:rPr>
              <a:t>Ipeirotis</a:t>
            </a:r>
            <a:r>
              <a:rPr lang="en-US" sz="3000" dirty="0" smtClean="0">
                <a:ea typeface="ＭＳ Ｐゴシック" charset="-128"/>
              </a:rPr>
              <a:t>, 2010; Liu et al., 2008; </a:t>
            </a:r>
          </a:p>
          <a:p>
            <a:pPr marL="457200" lvl="1" indent="0">
              <a:lnSpc>
                <a:spcPct val="80000"/>
              </a:lnSpc>
              <a:buNone/>
            </a:pPr>
            <a:r>
              <a:rPr lang="en-US" sz="3000" dirty="0" smtClean="0">
                <a:ea typeface="ＭＳ Ｐゴシック" charset="-128"/>
              </a:rPr>
              <a:t>      </a:t>
            </a:r>
            <a:r>
              <a:rPr lang="en-US" sz="3000" dirty="0" err="1" smtClean="0">
                <a:ea typeface="ＭＳ Ｐゴシック" charset="-128"/>
              </a:rPr>
              <a:t>Tsur</a:t>
            </a:r>
            <a:r>
              <a:rPr lang="en-US" sz="3000" dirty="0" smtClean="0">
                <a:ea typeface="ＭＳ Ｐゴシック" charset="-128"/>
              </a:rPr>
              <a:t> &amp; </a:t>
            </a:r>
            <a:r>
              <a:rPr lang="en-US" sz="3000" dirty="0" err="1" smtClean="0">
                <a:ea typeface="ＭＳ Ｐゴシック" charset="-128"/>
              </a:rPr>
              <a:t>Rappoport</a:t>
            </a:r>
            <a:r>
              <a:rPr lang="en-US" sz="3000" dirty="0" smtClean="0">
                <a:ea typeface="ＭＳ Ｐゴシック" charset="-128"/>
              </a:rPr>
              <a:t>, 2009; </a:t>
            </a:r>
            <a:r>
              <a:rPr lang="en-US" sz="3000" dirty="0" err="1" smtClean="0">
                <a:ea typeface="ＭＳ Ｐゴシック" charset="-128"/>
              </a:rPr>
              <a:t>Danescu-Niculescu-Mizil</a:t>
            </a:r>
            <a:r>
              <a:rPr lang="en-US" sz="3000" dirty="0" smtClean="0">
                <a:ea typeface="ＭＳ Ｐゴシック" charset="-128"/>
              </a:rPr>
              <a:t> et al., 2009]</a:t>
            </a:r>
          </a:p>
          <a:p>
            <a:pPr>
              <a:lnSpc>
                <a:spcPct val="80000"/>
              </a:lnSpc>
              <a:buFont typeface="Arial" pitchFamily="34" charset="0"/>
              <a:buChar char="•"/>
            </a:pPr>
            <a:endParaRPr lang="en-US" sz="3400" dirty="0" smtClean="0">
              <a:ea typeface="ＭＳ Ｐゴシック" charset="-128"/>
            </a:endParaRPr>
          </a:p>
          <a:p>
            <a:pPr>
              <a:lnSpc>
                <a:spcPct val="80000"/>
              </a:lnSpc>
              <a:buFont typeface="Arial" pitchFamily="34" charset="0"/>
              <a:buChar char="•"/>
            </a:pPr>
            <a:r>
              <a:rPr lang="en-US" sz="3400" dirty="0" smtClean="0">
                <a:ea typeface="ＭＳ Ｐゴシック" charset="-128"/>
              </a:rPr>
              <a:t>Other prediction tasks for </a:t>
            </a:r>
            <a:r>
              <a:rPr lang="en-US" sz="3400" b="1" dirty="0" smtClean="0">
                <a:solidFill>
                  <a:srgbClr val="000000"/>
                </a:solidFill>
                <a:ea typeface="ＭＳ Ｐゴシック" charset="-128"/>
              </a:rPr>
              <a:t>peer reviews </a:t>
            </a:r>
          </a:p>
          <a:p>
            <a:pPr marL="992188" lvl="2" indent="-325438">
              <a:lnSpc>
                <a:spcPct val="80000"/>
              </a:lnSpc>
            </a:pPr>
            <a:r>
              <a:rPr lang="en-US" sz="3000" dirty="0" smtClean="0">
                <a:ea typeface="ＭＳ Ｐゴシック" charset="-128"/>
              </a:rPr>
              <a:t>Key sentence in papers 		[</a:t>
            </a:r>
            <a:r>
              <a:rPr lang="en-US" sz="3000" dirty="0" err="1" smtClean="0">
                <a:ea typeface="ＭＳ Ｐゴシック" charset="-128"/>
              </a:rPr>
              <a:t>Sandor</a:t>
            </a:r>
            <a:r>
              <a:rPr lang="en-US" sz="3000" dirty="0" smtClean="0">
                <a:ea typeface="ＭＳ Ｐゴシック" charset="-128"/>
              </a:rPr>
              <a:t> &amp; </a:t>
            </a:r>
            <a:r>
              <a:rPr lang="en-US" sz="3000" dirty="0" err="1" smtClean="0">
                <a:ea typeface="ＭＳ Ｐゴシック" charset="-128"/>
              </a:rPr>
              <a:t>Vorndran</a:t>
            </a:r>
            <a:r>
              <a:rPr lang="en-US" sz="3000" dirty="0" smtClean="0">
                <a:ea typeface="ＭＳ Ｐゴシック" charset="-128"/>
              </a:rPr>
              <a:t>, 2009]</a:t>
            </a:r>
          </a:p>
          <a:p>
            <a:pPr marL="992188" lvl="2" indent="-325438">
              <a:lnSpc>
                <a:spcPct val="80000"/>
              </a:lnSpc>
              <a:spcAft>
                <a:spcPts val="600"/>
              </a:spcAft>
            </a:pPr>
            <a:r>
              <a:rPr lang="en-US" sz="3000" dirty="0" smtClean="0">
                <a:ea typeface="ＭＳ Ｐゴシック" charset="-128"/>
              </a:rPr>
              <a:t>Important review features	[Cho, 2008]</a:t>
            </a:r>
          </a:p>
          <a:p>
            <a:pPr marL="992188" lvl="2" indent="-325438">
              <a:lnSpc>
                <a:spcPct val="80000"/>
              </a:lnSpc>
              <a:spcAft>
                <a:spcPts val="600"/>
              </a:spcAft>
            </a:pPr>
            <a:r>
              <a:rPr lang="en-US" sz="3000" dirty="0" smtClean="0">
                <a:ea typeface="ＭＳ Ｐゴシック" charset="-128"/>
              </a:rPr>
              <a:t>Peer review assignment 	       [Garcia, 2010]</a:t>
            </a:r>
          </a:p>
          <a:p>
            <a:pPr marL="992188" lvl="2" indent="-325438" eaLnBrk="1" hangingPunct="1">
              <a:lnSpc>
                <a:spcPct val="80000"/>
              </a:lnSpc>
              <a:spcAft>
                <a:spcPts val="600"/>
              </a:spcAft>
            </a:pPr>
            <a:endParaRPr lang="en-US" sz="3300" i="1" dirty="0" smtClean="0">
              <a:ea typeface="ＭＳ Ｐゴシック" charset="-128"/>
            </a:endParaRPr>
          </a:p>
          <a:p>
            <a:pPr eaLnBrk="1" hangingPunct="1">
              <a:lnSpc>
                <a:spcPct val="80000"/>
              </a:lnSpc>
              <a:buNone/>
            </a:pPr>
            <a:r>
              <a:rPr lang="en-US" sz="4000" b="1" dirty="0" smtClean="0">
                <a:ea typeface="ＭＳ Ｐゴシック" charset="-128"/>
              </a:rPr>
              <a:t>Cognitive Science</a:t>
            </a:r>
          </a:p>
          <a:p>
            <a:pPr eaLnBrk="1" hangingPunct="1">
              <a:lnSpc>
                <a:spcPct val="80000"/>
              </a:lnSpc>
            </a:pPr>
            <a:endParaRPr lang="en-US" sz="3500" b="1" dirty="0" smtClean="0">
              <a:ea typeface="ＭＳ Ｐゴシック" charset="-128"/>
            </a:endParaRPr>
          </a:p>
          <a:p>
            <a:pPr>
              <a:lnSpc>
                <a:spcPct val="80000"/>
              </a:lnSpc>
              <a:buFont typeface="Lucida Grande" charset="0"/>
              <a:buChar char="-"/>
            </a:pPr>
            <a:r>
              <a:rPr lang="en-US" sz="3400" dirty="0" smtClean="0">
                <a:solidFill>
                  <a:schemeClr val="tx1"/>
                </a:solidFill>
                <a:ea typeface="ＭＳ Ｐゴシック" charset="-128"/>
              </a:rPr>
              <a:t>Review implementation correlates with certain review features </a:t>
            </a:r>
            <a:r>
              <a:rPr lang="en-US" sz="3400" dirty="0" smtClean="0">
                <a:ea typeface="ＭＳ Ｐゴシック" charset="-128"/>
              </a:rPr>
              <a:t>[</a:t>
            </a:r>
            <a:r>
              <a:rPr lang="en-US" sz="3400" dirty="0" smtClean="0">
                <a:solidFill>
                  <a:schemeClr val="tx1"/>
                </a:solidFill>
                <a:ea typeface="ＭＳ Ｐゴシック" charset="-128"/>
              </a:rPr>
              <a:t>Nelson &amp; </a:t>
            </a:r>
            <a:r>
              <a:rPr lang="en-US" sz="3400" dirty="0" err="1" smtClean="0">
                <a:solidFill>
                  <a:schemeClr val="tx1"/>
                </a:solidFill>
                <a:ea typeface="ＭＳ Ｐゴシック" charset="-128"/>
              </a:rPr>
              <a:t>Schunn</a:t>
            </a:r>
            <a:r>
              <a:rPr lang="en-US" sz="3400" dirty="0" smtClean="0">
                <a:solidFill>
                  <a:schemeClr val="tx1"/>
                </a:solidFill>
                <a:ea typeface="ＭＳ Ｐゴシック" charset="-128"/>
              </a:rPr>
              <a:t>, 2008; </a:t>
            </a:r>
            <a:r>
              <a:rPr lang="en-US" sz="3400" dirty="0" err="1" smtClean="0">
                <a:solidFill>
                  <a:schemeClr val="tx1"/>
                </a:solidFill>
                <a:ea typeface="ＭＳ Ｐゴシック" charset="-128"/>
              </a:rPr>
              <a:t>Lippman</a:t>
            </a:r>
            <a:r>
              <a:rPr lang="en-US" sz="3400" dirty="0" smtClean="0">
                <a:solidFill>
                  <a:schemeClr val="tx1"/>
                </a:solidFill>
                <a:ea typeface="ＭＳ Ｐゴシック" charset="-128"/>
              </a:rPr>
              <a:t> et al., 2012]</a:t>
            </a:r>
          </a:p>
          <a:p>
            <a:pPr>
              <a:lnSpc>
                <a:spcPct val="80000"/>
              </a:lnSpc>
              <a:buFont typeface="Lucida Grande" charset="0"/>
              <a:buChar char="-"/>
            </a:pPr>
            <a:endParaRPr lang="en-US" sz="3400" i="1" dirty="0" smtClean="0">
              <a:solidFill>
                <a:schemeClr val="tx1"/>
              </a:solidFill>
              <a:ea typeface="ＭＳ Ｐゴシック" charset="-128"/>
            </a:endParaRPr>
          </a:p>
          <a:p>
            <a:pPr>
              <a:lnSpc>
                <a:spcPct val="80000"/>
              </a:lnSpc>
              <a:buFont typeface="Lucida Grande" charset="0"/>
              <a:buChar char="-"/>
            </a:pPr>
            <a:r>
              <a:rPr lang="en-US" sz="3400" dirty="0" smtClean="0">
                <a:solidFill>
                  <a:schemeClr val="tx1"/>
                </a:solidFill>
                <a:ea typeface="ＭＳ Ｐゴシック" charset="-128"/>
              </a:rPr>
              <a:t>Difference between student and expert reviews </a:t>
            </a:r>
            <a:r>
              <a:rPr lang="en-US" sz="3400" dirty="0" smtClean="0">
                <a:ea typeface="ＭＳ Ｐゴシック" charset="-128"/>
              </a:rPr>
              <a:t>[</a:t>
            </a:r>
            <a:r>
              <a:rPr lang="en-US" sz="3400" dirty="0" err="1" smtClean="0">
                <a:solidFill>
                  <a:schemeClr val="tx1"/>
                </a:solidFill>
                <a:ea typeface="ＭＳ Ｐゴシック" charset="-128"/>
              </a:rPr>
              <a:t>Patchan</a:t>
            </a:r>
            <a:r>
              <a:rPr lang="en-US" sz="3400" dirty="0" smtClean="0">
                <a:solidFill>
                  <a:schemeClr val="tx1"/>
                </a:solidFill>
                <a:ea typeface="ＭＳ Ｐゴシック" charset="-128"/>
              </a:rPr>
              <a:t> et al., 2009]</a:t>
            </a:r>
          </a:p>
          <a:p>
            <a:pPr>
              <a:lnSpc>
                <a:spcPct val="80000"/>
              </a:lnSpc>
            </a:pPr>
            <a:endParaRPr lang="en-US" sz="2000" dirty="0" smtClean="0">
              <a:ea typeface="ＭＳ Ｐゴシック" charset="-128"/>
            </a:endParaRPr>
          </a:p>
        </p:txBody>
      </p:sp>
      <p:sp>
        <p:nvSpPr>
          <p:cNvPr id="37892" name="Slide Number Placeholder 3"/>
          <p:cNvSpPr>
            <a:spLocks noGrp="1"/>
          </p:cNvSpPr>
          <p:nvPr>
            <p:ph type="sldNum" sz="quarter" idx="12"/>
          </p:nvPr>
        </p:nvSpPr>
        <p:spPr bwMode="auto">
          <a:noFill/>
          <a:ln>
            <a:miter lim="800000"/>
            <a:headEnd/>
            <a:tailEnd/>
          </a:ln>
        </p:spPr>
        <p:txBody>
          <a:bodyPr/>
          <a:lstStyle/>
          <a:p>
            <a:fld id="{F3A9AADF-5DD4-4A0D-8AEA-996DDA16B022}" type="slidenum">
              <a:rPr lang="en-US"/>
              <a:pPr/>
              <a:t>61</a:t>
            </a:fld>
            <a:endParaRPr lang="en-US" dirty="0"/>
          </a:p>
        </p:txBody>
      </p:sp>
    </p:spTree>
    <p:extLst>
      <p:ext uri="{BB962C8B-B14F-4D97-AF65-F5344CB8AC3E}">
        <p14:creationId xmlns="" xmlns:p14="http://schemas.microsoft.com/office/powerpoint/2010/main" val="12200261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ormAutofit fontScale="90000"/>
          </a:bodyPr>
          <a:lstStyle/>
          <a:p>
            <a:r>
              <a:rPr lang="en-US" dirty="0">
                <a:ea typeface="ＭＳ Ｐゴシック" charset="-128"/>
              </a:rPr>
              <a:t>What if we change the meaning of “</a:t>
            </a:r>
            <a:r>
              <a:rPr lang="en-US" dirty="0">
                <a:solidFill>
                  <a:srgbClr val="5D96C5"/>
                </a:solidFill>
                <a:ea typeface="ＭＳ Ｐゴシック" charset="-128"/>
              </a:rPr>
              <a:t>helpfulness</a:t>
            </a:r>
            <a:r>
              <a:rPr lang="en-US" dirty="0" smtClean="0">
                <a:ea typeface="ＭＳ Ｐゴシック" charset="-128"/>
              </a:rPr>
              <a:t>”?</a:t>
            </a:r>
          </a:p>
        </p:txBody>
      </p:sp>
      <p:sp>
        <p:nvSpPr>
          <p:cNvPr id="3" name="Content Placeholder 2"/>
          <p:cNvSpPr>
            <a:spLocks noGrp="1"/>
          </p:cNvSpPr>
          <p:nvPr>
            <p:ph idx="1"/>
          </p:nvPr>
        </p:nvSpPr>
        <p:spPr>
          <a:xfrm>
            <a:off x="271463" y="1584325"/>
            <a:ext cx="8582025" cy="5043488"/>
          </a:xfrm>
        </p:spPr>
        <p:txBody>
          <a:bodyPr>
            <a:normAutofit lnSpcReduction="10000"/>
          </a:bodyPr>
          <a:lstStyle/>
          <a:p>
            <a:pPr marL="725488" lvl="1" indent="-374650">
              <a:buFont typeface="Arial" pitchFamily="34" charset="0"/>
              <a:buChar char="•"/>
            </a:pPr>
            <a:r>
              <a:rPr lang="en-US" b="1" dirty="0" smtClean="0">
                <a:ea typeface="ＭＳ Ｐゴシック" charset="-128"/>
              </a:rPr>
              <a:t>Lexical features: </a:t>
            </a:r>
            <a:r>
              <a:rPr lang="en-US" dirty="0" smtClean="0">
                <a:solidFill>
                  <a:srgbClr val="FF6776"/>
                </a:solidFill>
                <a:ea typeface="ＭＳ Ｐゴシック" charset="-128"/>
              </a:rPr>
              <a:t>transition cues</a:t>
            </a:r>
            <a:r>
              <a:rPr lang="en-US" dirty="0" smtClean="0">
                <a:solidFill>
                  <a:srgbClr val="000000"/>
                </a:solidFill>
                <a:ea typeface="ＭＳ Ｐゴシック" charset="-128"/>
              </a:rPr>
              <a:t>,</a:t>
            </a:r>
            <a:r>
              <a:rPr lang="en-US" dirty="0" smtClean="0">
                <a:solidFill>
                  <a:srgbClr val="FF6776"/>
                </a:solidFill>
                <a:ea typeface="ＭＳ Ｐゴシック" charset="-128"/>
              </a:rPr>
              <a:t> negation</a:t>
            </a:r>
            <a:r>
              <a:rPr lang="en-US" dirty="0" smtClean="0">
                <a:solidFill>
                  <a:schemeClr val="tx1"/>
                </a:solidFill>
                <a:ea typeface="ＭＳ Ｐゴシック" charset="-128"/>
              </a:rPr>
              <a:t>, and </a:t>
            </a:r>
            <a:r>
              <a:rPr lang="en-US" dirty="0" smtClean="0">
                <a:solidFill>
                  <a:srgbClr val="FF6776"/>
                </a:solidFill>
                <a:ea typeface="ＭＳ Ｐゴシック" charset="-128"/>
              </a:rPr>
              <a:t>suggestion words </a:t>
            </a:r>
            <a:r>
              <a:rPr lang="en-US" dirty="0" smtClean="0">
                <a:ea typeface="ＭＳ Ｐゴシック" charset="-128"/>
              </a:rPr>
              <a:t>are useful for modeling </a:t>
            </a:r>
            <a:r>
              <a:rPr lang="en-US" b="1" dirty="0" smtClean="0">
                <a:solidFill>
                  <a:srgbClr val="5D96C5"/>
                </a:solidFill>
                <a:ea typeface="ＭＳ Ｐゴシック" charset="-128"/>
              </a:rPr>
              <a:t>student perceived helpfulness</a:t>
            </a:r>
          </a:p>
          <a:p>
            <a:pPr marL="725488" lvl="1" indent="-374650">
              <a:buFont typeface="Arial" pitchFamily="34" charset="0"/>
              <a:buChar char="•"/>
            </a:pPr>
            <a:endParaRPr lang="en-US" b="1" dirty="0" smtClean="0">
              <a:solidFill>
                <a:srgbClr val="5D96C5"/>
              </a:solidFill>
              <a:ea typeface="ＭＳ Ｐゴシック" charset="-128"/>
            </a:endParaRPr>
          </a:p>
          <a:p>
            <a:pPr marL="725488" lvl="1" indent="-374650">
              <a:buFont typeface="Arial" pitchFamily="34" charset="0"/>
              <a:buChar char="•"/>
            </a:pPr>
            <a:r>
              <a:rPr lang="en-US" b="1" dirty="0" smtClean="0">
                <a:ea typeface="ＭＳ Ｐゴシック" charset="-128"/>
              </a:rPr>
              <a:t>Cognitive-science features: </a:t>
            </a:r>
            <a:r>
              <a:rPr lang="en-US" dirty="0" smtClean="0">
                <a:solidFill>
                  <a:srgbClr val="FF6776"/>
                </a:solidFill>
                <a:ea typeface="ＭＳ Ｐゴシック" charset="-128"/>
              </a:rPr>
              <a:t>solution</a:t>
            </a:r>
            <a:r>
              <a:rPr lang="en-US" dirty="0" smtClean="0">
                <a:ea typeface="ＭＳ Ｐゴシック" charset="-128"/>
              </a:rPr>
              <a:t> is effective in </a:t>
            </a:r>
            <a:r>
              <a:rPr lang="en-US" b="1" dirty="0" smtClean="0">
                <a:solidFill>
                  <a:srgbClr val="5D96C5"/>
                </a:solidFill>
                <a:ea typeface="ＭＳ Ｐゴシック" charset="-128"/>
              </a:rPr>
              <a:t>all helpfulness models</a:t>
            </a:r>
            <a:r>
              <a:rPr lang="en-US" dirty="0" smtClean="0">
                <a:ea typeface="ＭＳ Ｐゴシック" charset="-128"/>
              </a:rPr>
              <a:t>; the </a:t>
            </a:r>
            <a:r>
              <a:rPr lang="en-US" b="1" dirty="0" smtClean="0">
                <a:solidFill>
                  <a:srgbClr val="5D96C5"/>
                </a:solidFill>
                <a:ea typeface="ＭＳ Ｐゴシック" charset="-128"/>
              </a:rPr>
              <a:t>writing expert</a:t>
            </a:r>
            <a:r>
              <a:rPr lang="en-US" dirty="0" smtClean="0">
                <a:ea typeface="ＭＳ Ｐゴシック" charset="-128"/>
              </a:rPr>
              <a:t> prefers </a:t>
            </a:r>
            <a:r>
              <a:rPr lang="en-US" dirty="0" smtClean="0">
                <a:solidFill>
                  <a:srgbClr val="FF6776"/>
                </a:solidFill>
                <a:ea typeface="ＭＳ Ｐゴシック" charset="-128"/>
              </a:rPr>
              <a:t>praise</a:t>
            </a:r>
            <a:r>
              <a:rPr lang="en-US" dirty="0" smtClean="0">
                <a:ea typeface="ＭＳ Ｐゴシック" charset="-128"/>
              </a:rPr>
              <a:t> while the </a:t>
            </a:r>
            <a:r>
              <a:rPr lang="en-US" b="1" dirty="0" smtClean="0">
                <a:solidFill>
                  <a:srgbClr val="5D96C5"/>
                </a:solidFill>
                <a:ea typeface="ＭＳ Ｐゴシック" charset="-128"/>
              </a:rPr>
              <a:t>content expert </a:t>
            </a:r>
            <a:r>
              <a:rPr lang="en-US" dirty="0" smtClean="0">
                <a:ea typeface="ＭＳ Ｐゴシック" charset="-128"/>
              </a:rPr>
              <a:t>prefers </a:t>
            </a:r>
            <a:r>
              <a:rPr lang="en-US" dirty="0" smtClean="0">
                <a:solidFill>
                  <a:srgbClr val="FF6776"/>
                </a:solidFill>
                <a:ea typeface="ＭＳ Ｐゴシック" charset="-128"/>
              </a:rPr>
              <a:t>critiques</a:t>
            </a:r>
            <a:r>
              <a:rPr lang="en-US" dirty="0" smtClean="0">
                <a:solidFill>
                  <a:srgbClr val="5039A9"/>
                </a:solidFill>
                <a:ea typeface="ＭＳ Ｐゴシック" charset="-128"/>
              </a:rPr>
              <a:t> </a:t>
            </a:r>
            <a:r>
              <a:rPr lang="en-US" dirty="0" smtClean="0">
                <a:solidFill>
                  <a:schemeClr val="tx1"/>
                </a:solidFill>
                <a:ea typeface="ＭＳ Ｐゴシック" charset="-128"/>
              </a:rPr>
              <a:t>and</a:t>
            </a:r>
            <a:r>
              <a:rPr lang="en-US" dirty="0" smtClean="0">
                <a:solidFill>
                  <a:srgbClr val="FF6776"/>
                </a:solidFill>
                <a:ea typeface="ＭＳ Ｐゴシック" charset="-128"/>
              </a:rPr>
              <a:t> localization</a:t>
            </a:r>
          </a:p>
          <a:p>
            <a:pPr marL="725488" lvl="1" indent="-374650">
              <a:buFont typeface="Arial" pitchFamily="34" charset="0"/>
              <a:buChar char="•"/>
            </a:pPr>
            <a:endParaRPr lang="en-US" dirty="0" smtClean="0">
              <a:solidFill>
                <a:srgbClr val="FF6776"/>
              </a:solidFill>
              <a:ea typeface="ＭＳ Ｐゴシック" charset="-128"/>
            </a:endParaRPr>
          </a:p>
          <a:p>
            <a:pPr marL="725488" lvl="1" indent="-374650">
              <a:buFont typeface="Arial" pitchFamily="34" charset="0"/>
              <a:buChar char="•"/>
            </a:pPr>
            <a:r>
              <a:rPr lang="en-US" b="1" dirty="0" smtClean="0">
                <a:solidFill>
                  <a:schemeClr val="tx1"/>
                </a:solidFill>
                <a:ea typeface="ＭＳ Ｐゴシック" charset="-128"/>
              </a:rPr>
              <a:t>Meta features: </a:t>
            </a:r>
            <a:r>
              <a:rPr lang="en-US" dirty="0" smtClean="0">
                <a:solidFill>
                  <a:srgbClr val="FF6776"/>
                </a:solidFill>
                <a:ea typeface="ＭＳ Ｐゴシック" charset="-128"/>
              </a:rPr>
              <a:t>paper rating </a:t>
            </a:r>
            <a:r>
              <a:rPr lang="en-US" dirty="0" smtClean="0">
                <a:solidFill>
                  <a:schemeClr val="tx1"/>
                </a:solidFill>
                <a:ea typeface="ＭＳ Ｐゴシック" charset="-128"/>
              </a:rPr>
              <a:t>is very effective for predicting </a:t>
            </a:r>
            <a:r>
              <a:rPr lang="en-US" b="1" dirty="0" smtClean="0">
                <a:solidFill>
                  <a:srgbClr val="5D96C5"/>
                </a:solidFill>
                <a:ea typeface="ＭＳ Ｐゴシック" charset="-128"/>
              </a:rPr>
              <a:t>student helpfulness </a:t>
            </a:r>
            <a:r>
              <a:rPr lang="en-US" dirty="0" smtClean="0">
                <a:solidFill>
                  <a:schemeClr val="tx1"/>
                </a:solidFill>
                <a:ea typeface="ＭＳ Ｐゴシック" charset="-128"/>
              </a:rPr>
              <a:t>ratings</a:t>
            </a:r>
          </a:p>
          <a:p>
            <a:endParaRPr lang="en-US" dirty="0" smtClean="0">
              <a:ea typeface="ＭＳ Ｐゴシック" charset="-128"/>
            </a:endParaRPr>
          </a:p>
        </p:txBody>
      </p:sp>
      <p:sp>
        <p:nvSpPr>
          <p:cNvPr id="81924" name="Slide Number Placeholder 3"/>
          <p:cNvSpPr>
            <a:spLocks noGrp="1"/>
          </p:cNvSpPr>
          <p:nvPr>
            <p:ph type="sldNum" sz="quarter" idx="12"/>
          </p:nvPr>
        </p:nvSpPr>
        <p:spPr bwMode="auto">
          <a:noFill/>
          <a:ln>
            <a:miter lim="800000"/>
            <a:headEnd/>
            <a:tailEnd/>
          </a:ln>
        </p:spPr>
        <p:txBody>
          <a:bodyPr/>
          <a:lstStyle/>
          <a:p>
            <a:fld id="{CDD3E032-2FC1-4E71-8B88-6365360C8D3D}" type="slidenum">
              <a:rPr lang="en-US"/>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Signatures in </a:t>
            </a:r>
            <a:r>
              <a:rPr lang="en-US" dirty="0" err="1" smtClean="0"/>
              <a:t>RevExplore</a:t>
            </a:r>
            <a:endParaRPr lang="en-US" dirty="0"/>
          </a:p>
        </p:txBody>
      </p:sp>
      <p:sp>
        <p:nvSpPr>
          <p:cNvPr id="3" name="Content Placeholder 2"/>
          <p:cNvSpPr>
            <a:spLocks noGrp="1"/>
          </p:cNvSpPr>
          <p:nvPr>
            <p:ph idx="1"/>
          </p:nvPr>
        </p:nvSpPr>
        <p:spPr>
          <a:xfrm>
            <a:off x="140043" y="1268628"/>
            <a:ext cx="9003957" cy="5239264"/>
          </a:xfrm>
        </p:spPr>
        <p:txBody>
          <a:bodyPr>
            <a:normAutofit fontScale="92500"/>
          </a:bodyPr>
          <a:lstStyle/>
          <a:p>
            <a:r>
              <a:rPr lang="en-US" dirty="0"/>
              <a:t>D</a:t>
            </a:r>
            <a:r>
              <a:rPr lang="en-US" dirty="0" smtClean="0"/>
              <a:t>omain word masking via topic signatures </a:t>
            </a:r>
            <a:r>
              <a:rPr lang="en-US" dirty="0" smtClean="0">
                <a:solidFill>
                  <a:srgbClr val="000000"/>
                </a:solidFill>
              </a:rPr>
              <a:t>[</a:t>
            </a:r>
            <a:r>
              <a:rPr lang="en-US" dirty="0">
                <a:solidFill>
                  <a:srgbClr val="000000"/>
                </a:solidFill>
              </a:rPr>
              <a:t>Lin &amp; </a:t>
            </a:r>
            <a:r>
              <a:rPr lang="en-US" dirty="0" err="1">
                <a:solidFill>
                  <a:srgbClr val="000000"/>
                </a:solidFill>
              </a:rPr>
              <a:t>Hovy</a:t>
            </a:r>
            <a:r>
              <a:rPr lang="en-US" dirty="0">
                <a:solidFill>
                  <a:srgbClr val="000000"/>
                </a:solidFill>
              </a:rPr>
              <a:t>, 2000; </a:t>
            </a:r>
            <a:r>
              <a:rPr lang="en-US" dirty="0" err="1">
                <a:solidFill>
                  <a:srgbClr val="000000"/>
                </a:solidFill>
              </a:rPr>
              <a:t>Nenkova</a:t>
            </a:r>
            <a:r>
              <a:rPr lang="en-US" dirty="0">
                <a:solidFill>
                  <a:srgbClr val="000000"/>
                </a:solidFill>
              </a:rPr>
              <a:t> &amp; Louis, </a:t>
            </a:r>
            <a:r>
              <a:rPr lang="en-US" dirty="0" smtClean="0">
                <a:solidFill>
                  <a:srgbClr val="000000"/>
                </a:solidFill>
              </a:rPr>
              <a:t>2008]</a:t>
            </a:r>
            <a:endParaRPr lang="en-US" dirty="0" smtClean="0"/>
          </a:p>
          <a:p>
            <a:pPr lvl="1"/>
            <a:r>
              <a:rPr lang="en-US" i="1" dirty="0" smtClean="0"/>
              <a:t>Target corpus</a:t>
            </a:r>
            <a:r>
              <a:rPr lang="en-US" dirty="0" smtClean="0"/>
              <a:t>:  Student papers</a:t>
            </a:r>
          </a:p>
          <a:p>
            <a:pPr lvl="1"/>
            <a:r>
              <a:rPr lang="en-US" i="1" dirty="0" smtClean="0"/>
              <a:t>Background corpus</a:t>
            </a:r>
            <a:r>
              <a:rPr lang="en-US" dirty="0" smtClean="0"/>
              <a:t>: English </a:t>
            </a:r>
            <a:r>
              <a:rPr lang="en-US" dirty="0" err="1" smtClean="0"/>
              <a:t>Gigaword</a:t>
            </a:r>
            <a:endParaRPr lang="en-US" dirty="0" smtClean="0"/>
          </a:p>
          <a:p>
            <a:pPr lvl="1"/>
            <a:r>
              <a:rPr lang="en-US" i="1" dirty="0" smtClean="0"/>
              <a:t>Topic words</a:t>
            </a:r>
            <a:r>
              <a:rPr lang="en-US" dirty="0" smtClean="0"/>
              <a:t>: Words likely to be in target corpus (chi-square)</a:t>
            </a:r>
            <a:endParaRPr lang="en-US" dirty="0"/>
          </a:p>
          <a:p>
            <a:r>
              <a:rPr lang="en-US" dirty="0" smtClean="0"/>
              <a:t>Comparison-oriented topic signatures</a:t>
            </a:r>
          </a:p>
          <a:p>
            <a:pPr lvl="1"/>
            <a:r>
              <a:rPr lang="en-US" i="1" dirty="0" smtClean="0"/>
              <a:t>User reviews </a:t>
            </a:r>
            <a:r>
              <a:rPr lang="en-US" dirty="0" smtClean="0"/>
              <a:t>are divided into groups</a:t>
            </a:r>
          </a:p>
          <a:p>
            <a:pPr lvl="2"/>
            <a:r>
              <a:rPr lang="en-US" dirty="0" smtClean="0"/>
              <a:t>High versus low writers  (</a:t>
            </a:r>
            <a:r>
              <a:rPr lang="en-US" dirty="0" err="1" smtClean="0"/>
              <a:t>SWoRD</a:t>
            </a:r>
            <a:r>
              <a:rPr lang="en-US" dirty="0" smtClean="0"/>
              <a:t> paper ratings)</a:t>
            </a:r>
          </a:p>
          <a:p>
            <a:pPr lvl="2"/>
            <a:r>
              <a:rPr lang="en-US" dirty="0" smtClean="0"/>
              <a:t>High versus low reviewers (</a:t>
            </a:r>
            <a:r>
              <a:rPr lang="en-US" dirty="0" err="1" smtClean="0"/>
              <a:t>SWoRD</a:t>
            </a:r>
            <a:r>
              <a:rPr lang="en-US" dirty="0" smtClean="0"/>
              <a:t> helpfulness ratings)</a:t>
            </a:r>
          </a:p>
          <a:p>
            <a:pPr lvl="1"/>
            <a:r>
              <a:rPr lang="en-US" i="1" dirty="0" smtClean="0"/>
              <a:t>Target corpus</a:t>
            </a:r>
            <a:r>
              <a:rPr lang="en-US" dirty="0" smtClean="0"/>
              <a:t>: Reviews of user group</a:t>
            </a:r>
          </a:p>
          <a:p>
            <a:pPr lvl="1"/>
            <a:r>
              <a:rPr lang="en-US" i="1" dirty="0" smtClean="0"/>
              <a:t>Background corpus</a:t>
            </a:r>
            <a:r>
              <a:rPr lang="en-US" dirty="0" smtClean="0"/>
              <a:t>: Reviews of all users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63</a:t>
            </a:fld>
            <a:endParaRPr lang="en-US"/>
          </a:p>
        </p:txBody>
      </p:sp>
    </p:spTree>
    <p:extLst>
      <p:ext uri="{BB962C8B-B14F-4D97-AF65-F5344CB8AC3E}">
        <p14:creationId xmlns="" xmlns:p14="http://schemas.microsoft.com/office/powerpoint/2010/main" val="1102016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BBCCE4D-56E5-5249-B9AC-C5D511F41D9E}" type="slidenum">
              <a:rPr lang="en-US" smtClean="0"/>
              <a:pPr/>
              <a:t>7</a:t>
            </a:fld>
            <a:endParaRPr lang="en-US"/>
          </a:p>
        </p:txBody>
      </p:sp>
      <p:pic>
        <p:nvPicPr>
          <p:cNvPr id="88066" name="Picture 2" descr="hg-engl-stud comments"/>
          <p:cNvPicPr>
            <a:picLocks noChangeAspect="1" noChangeArrowheads="1"/>
          </p:cNvPicPr>
          <p:nvPr/>
        </p:nvPicPr>
        <p:blipFill>
          <a:blip r:embed="rId2"/>
          <a:srcRect/>
          <a:stretch>
            <a:fillRect/>
          </a:stretch>
        </p:blipFill>
        <p:spPr bwMode="auto">
          <a:xfrm>
            <a:off x="0" y="71750"/>
            <a:ext cx="9144000" cy="11327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8991600" cy="5029200"/>
          </a:xfrm>
        </p:spPr>
        <p:txBody>
          <a:bodyPr/>
          <a:lstStyle/>
          <a:p>
            <a:r>
              <a:rPr lang="en-US" dirty="0" smtClean="0">
                <a:ea typeface="ＭＳ Ｐゴシック" charset="-128"/>
              </a:rPr>
              <a:t> </a:t>
            </a:r>
            <a:r>
              <a:rPr lang="en-US" dirty="0" smtClean="0">
                <a:solidFill>
                  <a:schemeClr val="bg1">
                    <a:lumMod val="50000"/>
                  </a:schemeClr>
                </a:solidFill>
                <a:ea typeface="ＭＳ Ｐゴシック" charset="-128"/>
              </a:rPr>
              <a:t>Authors submit papers</a:t>
            </a:r>
          </a:p>
          <a:p>
            <a:r>
              <a:rPr lang="en-US" dirty="0" smtClean="0">
                <a:solidFill>
                  <a:schemeClr val="bg1">
                    <a:lumMod val="50000"/>
                  </a:schemeClr>
                </a:solidFill>
                <a:ea typeface="ＭＳ Ｐゴシック" charset="-128"/>
              </a:rPr>
              <a:t> Peers submit (anonymous) reviews </a:t>
            </a:r>
          </a:p>
          <a:p>
            <a:r>
              <a:rPr lang="en-US" dirty="0" smtClean="0">
                <a:ea typeface="ＭＳ Ｐゴシック" charset="-128"/>
              </a:rPr>
              <a:t> Authors resubmit revised papers</a:t>
            </a:r>
          </a:p>
          <a:p>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8991600" cy="5029200"/>
          </a:xfrm>
        </p:spPr>
        <p:txBody>
          <a:bodyPr/>
          <a:lstStyle/>
          <a:p>
            <a:r>
              <a:rPr lang="en-US" dirty="0" smtClean="0">
                <a:ea typeface="ＭＳ Ｐゴシック" charset="-128"/>
              </a:rPr>
              <a:t> </a:t>
            </a:r>
            <a:r>
              <a:rPr lang="en-US" dirty="0" smtClean="0">
                <a:solidFill>
                  <a:schemeClr val="bg1">
                    <a:lumMod val="50000"/>
                  </a:schemeClr>
                </a:solidFill>
                <a:ea typeface="ＭＳ Ｐゴシック" charset="-128"/>
              </a:rPr>
              <a:t>Authors submit papers</a:t>
            </a:r>
          </a:p>
          <a:p>
            <a:r>
              <a:rPr lang="en-US" dirty="0" smtClean="0">
                <a:solidFill>
                  <a:schemeClr val="bg1">
                    <a:lumMod val="50000"/>
                  </a:schemeClr>
                </a:solidFill>
                <a:ea typeface="ＭＳ Ｐゴシック" charset="-128"/>
              </a:rPr>
              <a:t> Peers submit (anonymous) reviews </a:t>
            </a:r>
          </a:p>
          <a:p>
            <a:r>
              <a:rPr lang="en-US" dirty="0" smtClean="0">
                <a:ea typeface="ＭＳ Ｐゴシック" charset="-128"/>
              </a:rPr>
              <a:t> </a:t>
            </a:r>
            <a:r>
              <a:rPr lang="en-US" dirty="0" smtClean="0">
                <a:solidFill>
                  <a:schemeClr val="bg1">
                    <a:lumMod val="50000"/>
                  </a:schemeClr>
                </a:solidFill>
                <a:ea typeface="ＭＳ Ｐゴシック" charset="-128"/>
              </a:rPr>
              <a:t>Authors resubmit revised papers</a:t>
            </a:r>
          </a:p>
          <a:p>
            <a:r>
              <a:rPr lang="en-US" dirty="0" smtClean="0">
                <a:ea typeface="ＭＳ Ｐゴシック" charset="-128"/>
              </a:rPr>
              <a:t> Authors provide back-reviews to peers regarding review helpfulness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7|8.8|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3619</TotalTime>
  <Words>3581</Words>
  <Application>Microsoft Office PowerPoint</Application>
  <PresentationFormat>On-screen Show (4:3)</PresentationFormat>
  <Paragraphs>935</Paragraphs>
  <Slides>63</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Office Theme</vt:lpstr>
      <vt:lpstr>Equation</vt:lpstr>
      <vt:lpstr>Speech and Natural Language Technology for Educational Applications </vt:lpstr>
      <vt:lpstr>Slide 2</vt:lpstr>
      <vt:lpstr>Outline</vt:lpstr>
      <vt:lpstr>SWoRD: A web-based peer review system [Cho &amp; Schunn, 2007] [now Panther Learning]</vt:lpstr>
      <vt:lpstr>SWoRD: A web-based peer review system [Cho &amp; Schunn, 2007]</vt:lpstr>
      <vt:lpstr>Slide 6</vt:lpstr>
      <vt:lpstr>Slide 7</vt:lpstr>
      <vt:lpstr>SWoRD: A web-based peer review system [Cho &amp; Schunn, 2007]</vt:lpstr>
      <vt:lpstr>SWoRD: A web-based peer review system [Cho &amp; Schunn, 2007]</vt:lpstr>
      <vt:lpstr>Slide 10</vt:lpstr>
      <vt:lpstr>Pros and Cons of Peer Review</vt:lpstr>
      <vt:lpstr>Outline</vt:lpstr>
      <vt:lpstr>Review Features and Positive Writing Performance [Nelson &amp; Schunn, 2008]</vt:lpstr>
      <vt:lpstr>Our Approach: Detect and Scaffold</vt:lpstr>
      <vt:lpstr>Detecting Key Features of Text Reviews</vt:lpstr>
      <vt:lpstr>Learned Localization Model  [Xiong, Litman &amp; Schunn, 2010]</vt:lpstr>
      <vt:lpstr>Quantitative Model Evaluation (10 fold cross-validation)</vt:lpstr>
      <vt:lpstr>Intelligent Scaffolding (in progress)</vt:lpstr>
      <vt:lpstr>Screenshots</vt:lpstr>
      <vt:lpstr>Data Analysis (ongoing)</vt:lpstr>
      <vt:lpstr>Outline</vt:lpstr>
      <vt:lpstr>ArgumentPeer Project </vt:lpstr>
      <vt:lpstr>ArgumentPeer Project  </vt:lpstr>
      <vt:lpstr>ArgumentPeer Project </vt:lpstr>
      <vt:lpstr>Example Argument Diagram and Review </vt:lpstr>
      <vt:lpstr>Detecting Localization in Diagram Reviews [Nguyen &amp; Litman, 2013]</vt:lpstr>
      <vt:lpstr>Quantitative Model Evaluation (10 fold cross-validation)</vt:lpstr>
      <vt:lpstr>Quantitative Model Evaluation (10 fold cross-validation)</vt:lpstr>
      <vt:lpstr>Learned Localization Model </vt:lpstr>
      <vt:lpstr>Outline</vt:lpstr>
      <vt:lpstr>Review Helpfulness  </vt:lpstr>
      <vt:lpstr>Our Interests </vt:lpstr>
      <vt:lpstr>Baseline Method: Assessing (Product) Review Helpfulness [Kim et al., 2006]</vt:lpstr>
      <vt:lpstr>Peer Review Corpus</vt:lpstr>
      <vt:lpstr>Peer versus Product Reviews</vt:lpstr>
      <vt:lpstr>Generic Linguistic Features (from reviews and papers)</vt:lpstr>
      <vt:lpstr>Specialized Features</vt:lpstr>
      <vt:lpstr>Experiments</vt:lpstr>
      <vt:lpstr>Results:  Generic Features</vt:lpstr>
      <vt:lpstr>Results: Generic Features</vt:lpstr>
      <vt:lpstr>Results: Specialized Features</vt:lpstr>
      <vt:lpstr>Results: Specialized Features</vt:lpstr>
      <vt:lpstr>Discussion</vt:lpstr>
      <vt:lpstr>Outline</vt:lpstr>
      <vt:lpstr>RevExplore: An Analytic Tool for Teachers [Xiong, Litman, Wang &amp; Schunn, 2012]</vt:lpstr>
      <vt:lpstr>Evaluating Topic-Word Analytics [Xiong &amp; Litman, 2013]</vt:lpstr>
      <vt:lpstr>Comparing Student Reviewers</vt:lpstr>
      <vt:lpstr>Comparing Student Reviewers</vt:lpstr>
      <vt:lpstr>Experimental Results</vt:lpstr>
      <vt:lpstr>Outline</vt:lpstr>
      <vt:lpstr>Summary</vt:lpstr>
      <vt:lpstr>Current Directions: SWoRD in High School</vt:lpstr>
      <vt:lpstr>Conversational Systems and Data</vt:lpstr>
      <vt:lpstr>Response-to-Text Prompts to Assess Students’ Writing Ability</vt:lpstr>
      <vt:lpstr>Acknowledgements</vt:lpstr>
      <vt:lpstr>Thank You!</vt:lpstr>
      <vt:lpstr>Lexical Categories</vt:lpstr>
      <vt:lpstr>Slide 58</vt:lpstr>
      <vt:lpstr>ITSPOKE Architecture</vt:lpstr>
      <vt:lpstr>Challenges of High School Data</vt:lpstr>
      <vt:lpstr>Related Research</vt:lpstr>
      <vt:lpstr>What if we change the meaning of “helpfulness”?</vt:lpstr>
      <vt:lpstr>Topic Signatures in RevExplore</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Automatically Accessing Peer-Review Helpfulness</dc:title>
  <dc:creator>Wenting Xiong</dc:creator>
  <cp:lastModifiedBy>D L</cp:lastModifiedBy>
  <cp:revision>439</cp:revision>
  <cp:lastPrinted>2011-02-18T16:26:56Z</cp:lastPrinted>
  <dcterms:created xsi:type="dcterms:W3CDTF">2011-02-18T16:15:27Z</dcterms:created>
  <dcterms:modified xsi:type="dcterms:W3CDTF">2013-11-09T18:00:12Z</dcterms:modified>
</cp:coreProperties>
</file>