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sldIdLst>
    <p:sldId id="256" r:id="rId2"/>
    <p:sldId id="258" r:id="rId3"/>
    <p:sldId id="314" r:id="rId4"/>
    <p:sldId id="334" r:id="rId5"/>
    <p:sldId id="288" r:id="rId6"/>
    <p:sldId id="430" r:id="rId7"/>
    <p:sldId id="431" r:id="rId8"/>
    <p:sldId id="471" r:id="rId9"/>
    <p:sldId id="344" r:id="rId10"/>
    <p:sldId id="433" r:id="rId11"/>
    <p:sldId id="435" r:id="rId12"/>
    <p:sldId id="436" r:id="rId13"/>
    <p:sldId id="437" r:id="rId14"/>
    <p:sldId id="438" r:id="rId15"/>
    <p:sldId id="427" r:id="rId16"/>
    <p:sldId id="335" r:id="rId17"/>
    <p:sldId id="372" r:id="rId18"/>
    <p:sldId id="441" r:id="rId19"/>
    <p:sldId id="473" r:id="rId20"/>
    <p:sldId id="439" r:id="rId21"/>
    <p:sldId id="440" r:id="rId22"/>
    <p:sldId id="373" r:id="rId23"/>
    <p:sldId id="351" r:id="rId24"/>
    <p:sldId id="337" r:id="rId25"/>
    <p:sldId id="376" r:id="rId26"/>
    <p:sldId id="452" r:id="rId27"/>
    <p:sldId id="354" r:id="rId28"/>
    <p:sldId id="355" r:id="rId29"/>
    <p:sldId id="357" r:id="rId30"/>
    <p:sldId id="358" r:id="rId31"/>
    <p:sldId id="360" r:id="rId32"/>
    <p:sldId id="361" r:id="rId33"/>
    <p:sldId id="366" r:id="rId34"/>
    <p:sldId id="470" r:id="rId35"/>
    <p:sldId id="377" r:id="rId36"/>
    <p:sldId id="450" r:id="rId37"/>
    <p:sldId id="371" r:id="rId38"/>
    <p:sldId id="340" r:id="rId39"/>
    <p:sldId id="342" r:id="rId40"/>
    <p:sldId id="379" r:id="rId41"/>
    <p:sldId id="380" r:id="rId42"/>
    <p:sldId id="383" r:id="rId43"/>
    <p:sldId id="424" r:id="rId44"/>
    <p:sldId id="382" r:id="rId45"/>
    <p:sldId id="402" r:id="rId46"/>
    <p:sldId id="453" r:id="rId47"/>
    <p:sldId id="454" r:id="rId48"/>
    <p:sldId id="467" r:id="rId49"/>
    <p:sldId id="466" r:id="rId50"/>
    <p:sldId id="459" r:id="rId51"/>
    <p:sldId id="460" r:id="rId52"/>
    <p:sldId id="387" r:id="rId53"/>
    <p:sldId id="388" r:id="rId54"/>
    <p:sldId id="389" r:id="rId55"/>
    <p:sldId id="390" r:id="rId56"/>
    <p:sldId id="391" r:id="rId57"/>
    <p:sldId id="392" r:id="rId58"/>
    <p:sldId id="393" r:id="rId59"/>
    <p:sldId id="394" r:id="rId60"/>
    <p:sldId id="395" r:id="rId61"/>
    <p:sldId id="398" r:id="rId62"/>
    <p:sldId id="400" r:id="rId63"/>
    <p:sldId id="403" r:id="rId64"/>
    <p:sldId id="405" r:id="rId65"/>
    <p:sldId id="316" r:id="rId66"/>
    <p:sldId id="468" r:id="rId67"/>
    <p:sldId id="406" r:id="rId68"/>
    <p:sldId id="267" r:id="rId69"/>
    <p:sldId id="268" r:id="rId70"/>
    <p:sldId id="271" r:id="rId71"/>
    <p:sldId id="419" r:id="rId72"/>
    <p:sldId id="414" r:id="rId73"/>
    <p:sldId id="421" r:id="rId74"/>
    <p:sldId id="428" r:id="rId75"/>
    <p:sldId id="333" r:id="rId76"/>
    <p:sldId id="426" r:id="rId77"/>
    <p:sldId id="330" r:id="rId78"/>
    <p:sldId id="474" r:id="rId79"/>
    <p:sldId id="408" r:id="rId80"/>
    <p:sldId id="409" r:id="rId81"/>
    <p:sldId id="410" r:id="rId82"/>
    <p:sldId id="411" r:id="rId83"/>
    <p:sldId id="412" r:id="rId84"/>
    <p:sldId id="407" r:id="rId85"/>
    <p:sldId id="423" r:id="rId86"/>
    <p:sldId id="422" r:id="rId87"/>
    <p:sldId id="429" r:id="rId88"/>
    <p:sldId id="472"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0" autoAdjust="0"/>
    <p:restoredTop sz="96586" autoAdjust="0"/>
  </p:normalViewPr>
  <p:slideViewPr>
    <p:cSldViewPr snapToGrid="0" snapToObjects="1">
      <p:cViewPr varScale="1">
        <p:scale>
          <a:sx n="108" d="100"/>
          <a:sy n="108" d="100"/>
        </p:scale>
        <p:origin x="-1152" y="-104"/>
      </p:cViewPr>
      <p:guideLst>
        <p:guide orient="horz" pos="2160"/>
        <p:guide pos="2880"/>
      </p:guideLst>
    </p:cSldViewPr>
  </p:slideViewPr>
  <p:notesTextViewPr>
    <p:cViewPr>
      <p:scale>
        <a:sx n="100" d="100"/>
        <a:sy n="100" d="100"/>
      </p:scale>
      <p:origin x="0" y="0"/>
    </p:cViewPr>
  </p:notesTextViewPr>
  <p:sorterViewPr>
    <p:cViewPr>
      <p:scale>
        <a:sx n="98" d="100"/>
        <a:sy n="98" d="100"/>
      </p:scale>
      <p:origin x="0" y="428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ongnathan\Documents\Research\SWoRD\newSco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0981335666375"/>
          <c:y val="0.0448613919291872"/>
          <c:w val="0.622980339263148"/>
          <c:h val="0.781510586807713"/>
        </c:manualLayout>
      </c:layout>
      <c:barChart>
        <c:barDir val="col"/>
        <c:grouping val="clustered"/>
        <c:varyColors val="0"/>
        <c:ser>
          <c:idx val="0"/>
          <c:order val="0"/>
          <c:tx>
            <c:strRef>
              <c:f>Sheet1!$B$1</c:f>
              <c:strCache>
                <c:ptCount val="1"/>
                <c:pt idx="0">
                  <c:v>Baseline1</c:v>
                </c:pt>
              </c:strCache>
            </c:strRef>
          </c:tx>
          <c:invertIfNegative val="0"/>
          <c:cat>
            <c:strRef>
              <c:f>Sheet1!$A$2:$A$3</c:f>
              <c:strCache>
                <c:ptCount val="2"/>
                <c:pt idx="0">
                  <c:v>Accuracy</c:v>
                </c:pt>
                <c:pt idx="1">
                  <c:v>QW Kappa</c:v>
                </c:pt>
              </c:strCache>
            </c:strRef>
          </c:cat>
          <c:val>
            <c:numRef>
              <c:f>Sheet1!$B$2:$B$3</c:f>
              <c:numCache>
                <c:formatCode>General</c:formatCode>
                <c:ptCount val="2"/>
                <c:pt idx="0">
                  <c:v>0.52</c:v>
                </c:pt>
                <c:pt idx="1">
                  <c:v>0.53</c:v>
                </c:pt>
              </c:numCache>
            </c:numRef>
          </c:val>
        </c:ser>
        <c:ser>
          <c:idx val="1"/>
          <c:order val="1"/>
          <c:tx>
            <c:strRef>
              <c:f>Sheet1!$C$1</c:f>
              <c:strCache>
                <c:ptCount val="1"/>
                <c:pt idx="0">
                  <c:v>Baseline2</c:v>
                </c:pt>
              </c:strCache>
            </c:strRef>
          </c:tx>
          <c:invertIfNegative val="0"/>
          <c:cat>
            <c:strRef>
              <c:f>Sheet1!$A$2:$A$3</c:f>
              <c:strCache>
                <c:ptCount val="2"/>
                <c:pt idx="0">
                  <c:v>Accuracy</c:v>
                </c:pt>
                <c:pt idx="1">
                  <c:v>QW Kappa</c:v>
                </c:pt>
              </c:strCache>
            </c:strRef>
          </c:cat>
          <c:val>
            <c:numRef>
              <c:f>Sheet1!$C$2:$C$3</c:f>
              <c:numCache>
                <c:formatCode>General</c:formatCode>
                <c:ptCount val="2"/>
                <c:pt idx="0">
                  <c:v>0.45</c:v>
                </c:pt>
                <c:pt idx="1">
                  <c:v>0.47</c:v>
                </c:pt>
              </c:numCache>
            </c:numRef>
          </c:val>
        </c:ser>
        <c:ser>
          <c:idx val="2"/>
          <c:order val="2"/>
          <c:tx>
            <c:strRef>
              <c:f>Sheet1!$D$1</c:f>
              <c:strCache>
                <c:ptCount val="1"/>
                <c:pt idx="0">
                  <c:v>Our 4 Features</c:v>
                </c:pt>
              </c:strCache>
            </c:strRef>
          </c:tx>
          <c:invertIfNegative val="0"/>
          <c:cat>
            <c:strRef>
              <c:f>Sheet1!$A$2:$A$3</c:f>
              <c:strCache>
                <c:ptCount val="2"/>
                <c:pt idx="0">
                  <c:v>Accuracy</c:v>
                </c:pt>
                <c:pt idx="1">
                  <c:v>QW Kappa</c:v>
                </c:pt>
              </c:strCache>
            </c:strRef>
          </c:cat>
          <c:val>
            <c:numRef>
              <c:f>Sheet1!$D$2:$D$3</c:f>
              <c:numCache>
                <c:formatCode>General</c:formatCode>
                <c:ptCount val="2"/>
                <c:pt idx="0">
                  <c:v>0.57</c:v>
                </c:pt>
                <c:pt idx="1">
                  <c:v>0.62</c:v>
                </c:pt>
              </c:numCache>
            </c:numRef>
          </c:val>
        </c:ser>
        <c:dLbls>
          <c:showLegendKey val="0"/>
          <c:showVal val="0"/>
          <c:showCatName val="0"/>
          <c:showSerName val="0"/>
          <c:showPercent val="0"/>
          <c:showBubbleSize val="0"/>
        </c:dLbls>
        <c:gapWidth val="150"/>
        <c:axId val="-2132294760"/>
        <c:axId val="-2132291784"/>
      </c:barChart>
      <c:catAx>
        <c:axId val="-2132294760"/>
        <c:scaling>
          <c:orientation val="minMax"/>
        </c:scaling>
        <c:delete val="0"/>
        <c:axPos val="b"/>
        <c:numFmt formatCode="General" sourceLinked="1"/>
        <c:majorTickMark val="out"/>
        <c:minorTickMark val="none"/>
        <c:tickLblPos val="nextTo"/>
        <c:crossAx val="-2132291784"/>
        <c:crosses val="autoZero"/>
        <c:auto val="1"/>
        <c:lblAlgn val="ctr"/>
        <c:lblOffset val="100"/>
        <c:noMultiLvlLbl val="0"/>
      </c:catAx>
      <c:valAx>
        <c:axId val="-2132291784"/>
        <c:scaling>
          <c:orientation val="minMax"/>
        </c:scaling>
        <c:delete val="0"/>
        <c:axPos val="l"/>
        <c:majorGridlines/>
        <c:numFmt formatCode="General" sourceLinked="1"/>
        <c:majorTickMark val="out"/>
        <c:minorTickMark val="none"/>
        <c:tickLblPos val="nextTo"/>
        <c:crossAx val="-2132294760"/>
        <c:crosses val="autoZero"/>
        <c:crossBetween val="between"/>
      </c:valAx>
      <c:spPr>
        <a:noFill/>
        <a:ln w="25400">
          <a:noFill/>
        </a:ln>
      </c:spPr>
    </c:plotArea>
    <c:legend>
      <c:legendPos val="r"/>
      <c:layout>
        <c:manualLayout>
          <c:xMode val="edge"/>
          <c:yMode val="edge"/>
          <c:x val="0.703220934188782"/>
          <c:y val="0.318638265491786"/>
          <c:w val="0.287519806551959"/>
          <c:h val="0.4216501548952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Distribution of Scores</a:t>
            </a:r>
          </a:p>
        </c:rich>
      </c:tx>
      <c:layout/>
      <c:overlay val="0"/>
    </c:title>
    <c:autoTitleDeleted val="0"/>
    <c:plotArea>
      <c:layout/>
      <c:barChart>
        <c:barDir val="col"/>
        <c:grouping val="clustered"/>
        <c:varyColors val="0"/>
        <c:ser>
          <c:idx val="1"/>
          <c:order val="0"/>
          <c:tx>
            <c:strRef>
              <c:f>Graphs!$B$1</c:f>
              <c:strCache>
                <c:ptCount val="1"/>
                <c:pt idx="0">
                  <c:v>Frequency</c:v>
                </c:pt>
              </c:strCache>
            </c:strRef>
          </c:tx>
          <c:invertIfNegative val="0"/>
          <c:cat>
            <c:numRef>
              <c:f>Graphs!$A$2:$A$6</c:f>
              <c:numCache>
                <c:formatCode>General</c:formatCode>
                <c:ptCount val="5"/>
                <c:pt idx="0">
                  <c:v>1.0</c:v>
                </c:pt>
                <c:pt idx="1">
                  <c:v>2.0</c:v>
                </c:pt>
                <c:pt idx="2">
                  <c:v>3.0</c:v>
                </c:pt>
                <c:pt idx="3">
                  <c:v>4.0</c:v>
                </c:pt>
                <c:pt idx="4">
                  <c:v>5.0</c:v>
                </c:pt>
              </c:numCache>
            </c:numRef>
          </c:cat>
          <c:val>
            <c:numRef>
              <c:f>Graphs!$B$2:$B$6</c:f>
              <c:numCache>
                <c:formatCode>General</c:formatCode>
                <c:ptCount val="5"/>
                <c:pt idx="0">
                  <c:v>1.0</c:v>
                </c:pt>
                <c:pt idx="1">
                  <c:v>8.0</c:v>
                </c:pt>
                <c:pt idx="2">
                  <c:v>31.0</c:v>
                </c:pt>
                <c:pt idx="3">
                  <c:v>12.0</c:v>
                </c:pt>
                <c:pt idx="4">
                  <c:v>0.0</c:v>
                </c:pt>
              </c:numCache>
            </c:numRef>
          </c:val>
        </c:ser>
        <c:dLbls>
          <c:showLegendKey val="0"/>
          <c:showVal val="0"/>
          <c:showCatName val="0"/>
          <c:showSerName val="0"/>
          <c:showPercent val="0"/>
          <c:showBubbleSize val="0"/>
        </c:dLbls>
        <c:gapWidth val="150"/>
        <c:axId val="-2132182936"/>
        <c:axId val="-2132179944"/>
      </c:barChart>
      <c:catAx>
        <c:axId val="-2132182936"/>
        <c:scaling>
          <c:orientation val="minMax"/>
        </c:scaling>
        <c:delete val="0"/>
        <c:axPos val="b"/>
        <c:numFmt formatCode="General" sourceLinked="1"/>
        <c:majorTickMark val="out"/>
        <c:minorTickMark val="none"/>
        <c:tickLblPos val="nextTo"/>
        <c:crossAx val="-2132179944"/>
        <c:crosses val="autoZero"/>
        <c:auto val="1"/>
        <c:lblAlgn val="ctr"/>
        <c:lblOffset val="100"/>
        <c:noMultiLvlLbl val="0"/>
      </c:catAx>
      <c:valAx>
        <c:axId val="-2132179944"/>
        <c:scaling>
          <c:orientation val="minMax"/>
        </c:scaling>
        <c:delete val="0"/>
        <c:axPos val="l"/>
        <c:majorGridlines/>
        <c:numFmt formatCode="General" sourceLinked="1"/>
        <c:majorTickMark val="out"/>
        <c:minorTickMark val="none"/>
        <c:tickLblPos val="nextTo"/>
        <c:crossAx val="-21321829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supervised machine learning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C2861BC8-9186-FF4C-B9C5-253199925CEF}" type="presOf" srcId="{3E903938-4BEE-4DE6-97BB-9D748A37067C}" destId="{4B07A3DF-2ECC-4BBD-8DA3-66258DE35942}" srcOrd="0" destOrd="0" presId="urn:microsoft.com/office/officeart/2005/8/layout/hChevron3"/>
    <dgm:cxn modelId="{44E1A81D-113E-4CA6-BE82-473CD561CF0F}" srcId="{17EEB9C0-1204-4E3E-BEFF-ED4BD10B3697}" destId="{1A30887B-09E1-4D48-AE40-412F0DBB42E6}" srcOrd="1" destOrd="0" parTransId="{6A66098A-161F-4CD8-840F-4D9E2BAA7D6F}" sibTransId="{C7158340-5719-4663-883A-EB88B889CCF8}"/>
    <dgm:cxn modelId="{AFB2E76B-824E-794D-A173-D620900BCD2B}" type="presOf" srcId="{1A30887B-09E1-4D48-AE40-412F0DBB42E6}" destId="{F08752FA-A491-4846-ABB4-A1E79DC4BAB6}" srcOrd="0" destOrd="0" presId="urn:microsoft.com/office/officeart/2005/8/layout/hChevron3"/>
    <dgm:cxn modelId="{596EF1F8-B762-4692-8B26-0433BF24424C}" srcId="{17EEB9C0-1204-4E3E-BEFF-ED4BD10B3697}" destId="{60E6C115-14DC-42FC-A36D-E56F06F53552}" srcOrd="2" destOrd="0" parTransId="{B8A8FD15-E63B-4184-83B5-CE4B1AB25FA2}" sibTransId="{E385CC39-0659-4A02-ACE5-EB356D567AE9}"/>
    <dgm:cxn modelId="{B4091C55-BA46-4777-96EC-96B11680335E}" srcId="{17EEB9C0-1204-4E3E-BEFF-ED4BD10B3697}" destId="{3E903938-4BEE-4DE6-97BB-9D748A37067C}" srcOrd="0" destOrd="0" parTransId="{7BB5F102-ED43-42FB-848F-3CB981E480DA}" sibTransId="{B57F06A5-16BE-41E1-91EE-EEC40F96009F}"/>
    <dgm:cxn modelId="{BADE9955-7F55-0641-81D0-F0DC94506D61}" type="presOf" srcId="{17EEB9C0-1204-4E3E-BEFF-ED4BD10B3697}" destId="{83C151A8-A705-4DCF-B670-E32CF5FC8F80}" srcOrd="0" destOrd="0" presId="urn:microsoft.com/office/officeart/2005/8/layout/hChevron3"/>
    <dgm:cxn modelId="{871B7E30-A5AA-8F4A-832C-6AB4E3206533}" type="presOf" srcId="{60E6C115-14DC-42FC-A36D-E56F06F53552}" destId="{FCC48197-ADDC-4037-B93C-299AF370AF1C}" srcOrd="0" destOrd="0" presId="urn:microsoft.com/office/officeart/2005/8/layout/hChevron3"/>
    <dgm:cxn modelId="{460730BF-0ACF-6A4D-8925-DED1E5842E05}" type="presParOf" srcId="{83C151A8-A705-4DCF-B670-E32CF5FC8F80}" destId="{4B07A3DF-2ECC-4BBD-8DA3-66258DE35942}" srcOrd="0" destOrd="0" presId="urn:microsoft.com/office/officeart/2005/8/layout/hChevron3"/>
    <dgm:cxn modelId="{2C5E2A90-5230-A34D-BF42-084FDE5403D9}" type="presParOf" srcId="{83C151A8-A705-4DCF-B670-E32CF5FC8F80}" destId="{2C9961D3-3211-4A90-9519-E7F2FD8D6DE2}" srcOrd="1" destOrd="0" presId="urn:microsoft.com/office/officeart/2005/8/layout/hChevron3"/>
    <dgm:cxn modelId="{11B1831A-7C79-F948-ACE4-BD04AC008B2B}" type="presParOf" srcId="{83C151A8-A705-4DCF-B670-E32CF5FC8F80}" destId="{F08752FA-A491-4846-ABB4-A1E79DC4BAB6}" srcOrd="2" destOrd="0" presId="urn:microsoft.com/office/officeart/2005/8/layout/hChevron3"/>
    <dgm:cxn modelId="{41E9E18D-131E-844B-B90F-498333F69D7A}" type="presParOf" srcId="{83C151A8-A705-4DCF-B670-E32CF5FC8F80}" destId="{6E4CBDFC-8E08-4515-AD35-7EE69B23AA16}" srcOrd="3" destOrd="0" presId="urn:microsoft.com/office/officeart/2005/8/layout/hChevron3"/>
    <dgm:cxn modelId="{5FD9A035-98E5-7143-9F8B-814589F5D280}"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supervised machine learning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22CDECA0-0F61-654D-9FB7-9833F42193EF}" type="presOf" srcId="{3E903938-4BEE-4DE6-97BB-9D748A37067C}" destId="{4B07A3DF-2ECC-4BBD-8DA3-66258DE35942}" srcOrd="0" destOrd="0" presId="urn:microsoft.com/office/officeart/2005/8/layout/hChevron3"/>
    <dgm:cxn modelId="{B4091C55-BA46-4777-96EC-96B11680335E}" srcId="{17EEB9C0-1204-4E3E-BEFF-ED4BD10B3697}" destId="{3E903938-4BEE-4DE6-97BB-9D748A37067C}" srcOrd="0" destOrd="0" parTransId="{7BB5F102-ED43-42FB-848F-3CB981E480DA}" sibTransId="{B57F06A5-16BE-41E1-91EE-EEC40F96009F}"/>
    <dgm:cxn modelId="{D2685E53-557A-3645-9F8A-8D226DF2403D}" type="presOf" srcId="{1A30887B-09E1-4D48-AE40-412F0DBB42E6}" destId="{F08752FA-A491-4846-ABB4-A1E79DC4BAB6}" srcOrd="0" destOrd="0" presId="urn:microsoft.com/office/officeart/2005/8/layout/hChevron3"/>
    <dgm:cxn modelId="{596EF1F8-B762-4692-8B26-0433BF24424C}" srcId="{17EEB9C0-1204-4E3E-BEFF-ED4BD10B3697}" destId="{60E6C115-14DC-42FC-A36D-E56F06F53552}" srcOrd="2" destOrd="0" parTransId="{B8A8FD15-E63B-4184-83B5-CE4B1AB25FA2}" sibTransId="{E385CC39-0659-4A02-ACE5-EB356D567AE9}"/>
    <dgm:cxn modelId="{042B584C-5658-7B4D-A288-B3BB0B14CD52}" type="presOf" srcId="{60E6C115-14DC-42FC-A36D-E56F06F53552}" destId="{FCC48197-ADDC-4037-B93C-299AF370AF1C}" srcOrd="0" destOrd="0" presId="urn:microsoft.com/office/officeart/2005/8/layout/hChevron3"/>
    <dgm:cxn modelId="{9228DC4C-B6EA-3246-AE3F-F550AE1C734C}" type="presOf" srcId="{17EEB9C0-1204-4E3E-BEFF-ED4BD10B3697}" destId="{83C151A8-A705-4DCF-B670-E32CF5FC8F80}" srcOrd="0" destOrd="0" presId="urn:microsoft.com/office/officeart/2005/8/layout/hChevron3"/>
    <dgm:cxn modelId="{44E1A81D-113E-4CA6-BE82-473CD561CF0F}" srcId="{17EEB9C0-1204-4E3E-BEFF-ED4BD10B3697}" destId="{1A30887B-09E1-4D48-AE40-412F0DBB42E6}" srcOrd="1" destOrd="0" parTransId="{6A66098A-161F-4CD8-840F-4D9E2BAA7D6F}" sibTransId="{C7158340-5719-4663-883A-EB88B889CCF8}"/>
    <dgm:cxn modelId="{7433042B-ABB4-204B-AA8F-C2BFC2B5C05F}" type="presParOf" srcId="{83C151A8-A705-4DCF-B670-E32CF5FC8F80}" destId="{4B07A3DF-2ECC-4BBD-8DA3-66258DE35942}" srcOrd="0" destOrd="0" presId="urn:microsoft.com/office/officeart/2005/8/layout/hChevron3"/>
    <dgm:cxn modelId="{702EF42F-1E98-A14A-8E6F-7114E247129E}" type="presParOf" srcId="{83C151A8-A705-4DCF-B670-E32CF5FC8F80}" destId="{2C9961D3-3211-4A90-9519-E7F2FD8D6DE2}" srcOrd="1" destOrd="0" presId="urn:microsoft.com/office/officeart/2005/8/layout/hChevron3"/>
    <dgm:cxn modelId="{79B6A80F-6036-AB4C-95FF-F81BF1F8C492}" type="presParOf" srcId="{83C151A8-A705-4DCF-B670-E32CF5FC8F80}" destId="{F08752FA-A491-4846-ABB4-A1E79DC4BAB6}" srcOrd="2" destOrd="0" presId="urn:microsoft.com/office/officeart/2005/8/layout/hChevron3"/>
    <dgm:cxn modelId="{92052E74-6235-894C-9814-F66CB7F290AB}" type="presParOf" srcId="{83C151A8-A705-4DCF-B670-E32CF5FC8F80}" destId="{6E4CBDFC-8E08-4515-AD35-7EE69B23AA16}" srcOrd="3" destOrd="0" presId="urn:microsoft.com/office/officeart/2005/8/layout/hChevron3"/>
    <dgm:cxn modelId="{083589D6-2B69-F14F-B5D9-B49A901709BE}"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supervised machine learning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44E1A81D-113E-4CA6-BE82-473CD561CF0F}" srcId="{17EEB9C0-1204-4E3E-BEFF-ED4BD10B3697}" destId="{1A30887B-09E1-4D48-AE40-412F0DBB42E6}" srcOrd="1" destOrd="0" parTransId="{6A66098A-161F-4CD8-840F-4D9E2BAA7D6F}" sibTransId="{C7158340-5719-4663-883A-EB88B889CCF8}"/>
    <dgm:cxn modelId="{596EF1F8-B762-4692-8B26-0433BF24424C}" srcId="{17EEB9C0-1204-4E3E-BEFF-ED4BD10B3697}" destId="{60E6C115-14DC-42FC-A36D-E56F06F53552}" srcOrd="2" destOrd="0" parTransId="{B8A8FD15-E63B-4184-83B5-CE4B1AB25FA2}" sibTransId="{E385CC39-0659-4A02-ACE5-EB356D567AE9}"/>
    <dgm:cxn modelId="{5BF8BF8E-F6A0-094F-86DA-988BC86030C7}" type="presOf" srcId="{1A30887B-09E1-4D48-AE40-412F0DBB42E6}" destId="{F08752FA-A491-4846-ABB4-A1E79DC4BAB6}" srcOrd="0" destOrd="0" presId="urn:microsoft.com/office/officeart/2005/8/layout/hChevron3"/>
    <dgm:cxn modelId="{B4091C55-BA46-4777-96EC-96B11680335E}" srcId="{17EEB9C0-1204-4E3E-BEFF-ED4BD10B3697}" destId="{3E903938-4BEE-4DE6-97BB-9D748A37067C}" srcOrd="0" destOrd="0" parTransId="{7BB5F102-ED43-42FB-848F-3CB981E480DA}" sibTransId="{B57F06A5-16BE-41E1-91EE-EEC40F96009F}"/>
    <dgm:cxn modelId="{36A7FEDF-02AB-624D-90A2-C8DC2FDB5D16}" type="presOf" srcId="{60E6C115-14DC-42FC-A36D-E56F06F53552}" destId="{FCC48197-ADDC-4037-B93C-299AF370AF1C}" srcOrd="0" destOrd="0" presId="urn:microsoft.com/office/officeart/2005/8/layout/hChevron3"/>
    <dgm:cxn modelId="{2ABEDC43-CF66-3248-879E-C24C6E230DFF}" type="presOf" srcId="{17EEB9C0-1204-4E3E-BEFF-ED4BD10B3697}" destId="{83C151A8-A705-4DCF-B670-E32CF5FC8F80}" srcOrd="0" destOrd="0" presId="urn:microsoft.com/office/officeart/2005/8/layout/hChevron3"/>
    <dgm:cxn modelId="{8D8AAA71-83B1-A548-A92E-887275BBFFB5}" type="presOf" srcId="{3E903938-4BEE-4DE6-97BB-9D748A37067C}" destId="{4B07A3DF-2ECC-4BBD-8DA3-66258DE35942}" srcOrd="0" destOrd="0" presId="urn:microsoft.com/office/officeart/2005/8/layout/hChevron3"/>
    <dgm:cxn modelId="{2688C594-2136-9042-AAE1-C660B8EE5738}" type="presParOf" srcId="{83C151A8-A705-4DCF-B670-E32CF5FC8F80}" destId="{4B07A3DF-2ECC-4BBD-8DA3-66258DE35942}" srcOrd="0" destOrd="0" presId="urn:microsoft.com/office/officeart/2005/8/layout/hChevron3"/>
    <dgm:cxn modelId="{95E59B97-B293-5349-8B1C-FE4C9C908341}" type="presParOf" srcId="{83C151A8-A705-4DCF-B670-E32CF5FC8F80}" destId="{2C9961D3-3211-4A90-9519-E7F2FD8D6DE2}" srcOrd="1" destOrd="0" presId="urn:microsoft.com/office/officeart/2005/8/layout/hChevron3"/>
    <dgm:cxn modelId="{0268DCD3-EF7C-CA4A-9665-0D99404FD6E7}" type="presParOf" srcId="{83C151A8-A705-4DCF-B670-E32CF5FC8F80}" destId="{F08752FA-A491-4846-ABB4-A1E79DC4BAB6}" srcOrd="2" destOrd="0" presId="urn:microsoft.com/office/officeart/2005/8/layout/hChevron3"/>
    <dgm:cxn modelId="{1150AE21-B009-F143-8D8F-B0C10DCE4B67}" type="presParOf" srcId="{83C151A8-A705-4DCF-B670-E32CF5FC8F80}" destId="{6E4CBDFC-8E08-4515-AD35-7EE69B23AA16}" srcOrd="3" destOrd="0" presId="urn:microsoft.com/office/officeart/2005/8/layout/hChevron3"/>
    <dgm:cxn modelId="{4C9DE707-1370-E84A-A7A6-3666B43B32A7}"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A3DF-2ECC-4BBD-8DA3-66258DE35942}">
      <dsp:nvSpPr>
        <dsp:cNvPr id="0" name=""/>
        <dsp:cNvSpPr/>
      </dsp:nvSpPr>
      <dsp:spPr>
        <a:xfrm>
          <a:off x="194490" y="1723785"/>
          <a:ext cx="2762775" cy="21237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Experts derive a decision tree from the rubric</a:t>
          </a:r>
          <a:endParaRPr lang="en-US" sz="2700" kern="1200" dirty="0"/>
        </a:p>
      </dsp:txBody>
      <dsp:txXfrm>
        <a:off x="194490" y="1723785"/>
        <a:ext cx="2231848" cy="2123710"/>
      </dsp:txXfrm>
    </dsp:sp>
    <dsp:sp modelId="{F08752FA-A491-4846-ABB4-A1E79DC4BAB6}">
      <dsp:nvSpPr>
        <dsp:cNvPr id="0" name=""/>
        <dsp:cNvSpPr/>
      </dsp:nvSpPr>
      <dsp:spPr>
        <a:xfrm>
          <a:off x="2072340" y="1729458"/>
          <a:ext cx="4410563"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Define some features based on the tree and extract them from the essays</a:t>
          </a:r>
          <a:endParaRPr lang="en-US" sz="2700" kern="1200" dirty="0"/>
        </a:p>
      </dsp:txBody>
      <dsp:txXfrm>
        <a:off x="3134195" y="1729458"/>
        <a:ext cx="2286853" cy="2123710"/>
      </dsp:txXfrm>
    </dsp:sp>
    <dsp:sp modelId="{FCC48197-ADDC-4037-B93C-299AF370AF1C}">
      <dsp:nvSpPr>
        <dsp:cNvPr id="0" name=""/>
        <dsp:cNvSpPr/>
      </dsp:nvSpPr>
      <dsp:spPr>
        <a:xfrm>
          <a:off x="5620180" y="1746213"/>
          <a:ext cx="4490297"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Perform supervised machine learning using extracted features</a:t>
          </a:r>
          <a:endParaRPr lang="en-US" sz="2700" kern="1200" dirty="0"/>
        </a:p>
      </dsp:txBody>
      <dsp:txXfrm>
        <a:off x="6682035" y="1746213"/>
        <a:ext cx="2366587" cy="2123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A3DF-2ECC-4BBD-8DA3-66258DE35942}">
      <dsp:nvSpPr>
        <dsp:cNvPr id="0" name=""/>
        <dsp:cNvSpPr/>
      </dsp:nvSpPr>
      <dsp:spPr>
        <a:xfrm>
          <a:off x="194490" y="1723785"/>
          <a:ext cx="2762775" cy="21237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Experts derive a decision tree from the rubric</a:t>
          </a:r>
          <a:endParaRPr lang="en-US" sz="2700" kern="1200" dirty="0"/>
        </a:p>
      </dsp:txBody>
      <dsp:txXfrm>
        <a:off x="194490" y="1723785"/>
        <a:ext cx="2231848" cy="2123710"/>
      </dsp:txXfrm>
    </dsp:sp>
    <dsp:sp modelId="{F08752FA-A491-4846-ABB4-A1E79DC4BAB6}">
      <dsp:nvSpPr>
        <dsp:cNvPr id="0" name=""/>
        <dsp:cNvSpPr/>
      </dsp:nvSpPr>
      <dsp:spPr>
        <a:xfrm>
          <a:off x="2072340" y="1729458"/>
          <a:ext cx="4410563"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Define some features based on the tree and extract them from the essays</a:t>
          </a:r>
          <a:endParaRPr lang="en-US" sz="2700" kern="1200" dirty="0"/>
        </a:p>
      </dsp:txBody>
      <dsp:txXfrm>
        <a:off x="3134195" y="1729458"/>
        <a:ext cx="2286853" cy="2123710"/>
      </dsp:txXfrm>
    </dsp:sp>
    <dsp:sp modelId="{FCC48197-ADDC-4037-B93C-299AF370AF1C}">
      <dsp:nvSpPr>
        <dsp:cNvPr id="0" name=""/>
        <dsp:cNvSpPr/>
      </dsp:nvSpPr>
      <dsp:spPr>
        <a:xfrm>
          <a:off x="5620180" y="1746213"/>
          <a:ext cx="4490297"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Perform supervised machine learning using extracted features</a:t>
          </a:r>
          <a:endParaRPr lang="en-US" sz="2700" kern="1200" dirty="0"/>
        </a:p>
      </dsp:txBody>
      <dsp:txXfrm>
        <a:off x="6682035" y="1746213"/>
        <a:ext cx="2366587" cy="2123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A3DF-2ECC-4BBD-8DA3-66258DE35942}">
      <dsp:nvSpPr>
        <dsp:cNvPr id="0" name=""/>
        <dsp:cNvSpPr/>
      </dsp:nvSpPr>
      <dsp:spPr>
        <a:xfrm>
          <a:off x="194490" y="1723785"/>
          <a:ext cx="2762775" cy="21237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Experts derive a decision tree from the rubric</a:t>
          </a:r>
          <a:endParaRPr lang="en-US" sz="2700" kern="1200" dirty="0"/>
        </a:p>
      </dsp:txBody>
      <dsp:txXfrm>
        <a:off x="194490" y="1723785"/>
        <a:ext cx="2231848" cy="2123710"/>
      </dsp:txXfrm>
    </dsp:sp>
    <dsp:sp modelId="{F08752FA-A491-4846-ABB4-A1E79DC4BAB6}">
      <dsp:nvSpPr>
        <dsp:cNvPr id="0" name=""/>
        <dsp:cNvSpPr/>
      </dsp:nvSpPr>
      <dsp:spPr>
        <a:xfrm>
          <a:off x="2072340" y="1729458"/>
          <a:ext cx="4410563"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Define some features based on the tree and extract them from the essays</a:t>
          </a:r>
          <a:endParaRPr lang="en-US" sz="2700" kern="1200" dirty="0"/>
        </a:p>
      </dsp:txBody>
      <dsp:txXfrm>
        <a:off x="3134195" y="1729458"/>
        <a:ext cx="2286853" cy="2123710"/>
      </dsp:txXfrm>
    </dsp:sp>
    <dsp:sp modelId="{FCC48197-ADDC-4037-B93C-299AF370AF1C}">
      <dsp:nvSpPr>
        <dsp:cNvPr id="0" name=""/>
        <dsp:cNvSpPr/>
      </dsp:nvSpPr>
      <dsp:spPr>
        <a:xfrm>
          <a:off x="5620180" y="1746213"/>
          <a:ext cx="4490297"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Perform supervised machine learning using extracted features</a:t>
          </a:r>
          <a:endParaRPr lang="en-US" sz="2700" kern="1200" dirty="0"/>
        </a:p>
      </dsp:txBody>
      <dsp:txXfrm>
        <a:off x="6682035" y="1746213"/>
        <a:ext cx="2366587" cy="212371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9/2/14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5</a:t>
            </a:fld>
            <a:endParaRPr lang="en-US"/>
          </a:p>
        </p:txBody>
      </p:sp>
    </p:spTree>
    <p:extLst>
      <p:ext uri="{BB962C8B-B14F-4D97-AF65-F5344CB8AC3E}">
        <p14:creationId xmlns:p14="http://schemas.microsoft.com/office/powerpoint/2010/main" val="359128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27</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28</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29</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30</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31</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32</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33</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Highlite</a:t>
            </a:r>
            <a:r>
              <a:rPr lang="en-US" dirty="0" smtClean="0"/>
              <a:t> potential </a:t>
            </a:r>
            <a:r>
              <a:rPr lang="en-US" dirty="0" err="1" smtClean="0"/>
              <a:t>feadbacks</a:t>
            </a:r>
            <a:endParaRPr lang="en-US" dirty="0" smtClean="0"/>
          </a:p>
        </p:txBody>
      </p:sp>
      <p:sp>
        <p:nvSpPr>
          <p:cNvPr id="4" name="Slide Number Placeholder 3"/>
          <p:cNvSpPr>
            <a:spLocks noGrp="1"/>
          </p:cNvSpPr>
          <p:nvPr>
            <p:ph type="sldNum" sz="quarter" idx="10"/>
          </p:nvPr>
        </p:nvSpPr>
        <p:spPr/>
        <p:txBody>
          <a:bodyPr/>
          <a:lstStyle/>
          <a:p>
            <a:fld id="{B8046F51-2A9B-49E9-A976-05E0F5C5F53E}" type="slidenum">
              <a:rPr lang="en-US" smtClean="0"/>
              <a:t>34</a:t>
            </a:fld>
            <a:endParaRPr lang="en-US"/>
          </a:p>
        </p:txBody>
      </p:sp>
    </p:spTree>
    <p:extLst>
      <p:ext uri="{BB962C8B-B14F-4D97-AF65-F5344CB8AC3E}">
        <p14:creationId xmlns:p14="http://schemas.microsoft.com/office/powerpoint/2010/main" val="394999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shorter</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37</a:t>
            </a:fld>
            <a:endParaRPr lang="en-US" dirty="0"/>
          </a:p>
        </p:txBody>
      </p:sp>
    </p:spTree>
    <p:extLst>
      <p:ext uri="{BB962C8B-B14F-4D97-AF65-F5344CB8AC3E}">
        <p14:creationId xmlns:p14="http://schemas.microsoft.com/office/powerpoint/2010/main" val="307348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a:t>
            </a:r>
            <a:r>
              <a:rPr lang="en-US" baseline="0" dirty="0" smtClean="0"/>
              <a:t> score 3 out of 5, 5 is max, 0 is min, integer values only</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6</a:t>
            </a:fld>
            <a:endParaRPr lang="en-US" dirty="0"/>
          </a:p>
        </p:txBody>
      </p:sp>
    </p:spTree>
    <p:extLst>
      <p:ext uri="{BB962C8B-B14F-4D97-AF65-F5344CB8AC3E}">
        <p14:creationId xmlns:p14="http://schemas.microsoft.com/office/powerpoint/2010/main" val="3271770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38</a:t>
            </a:fld>
            <a:endParaRPr lang="en-US" dirty="0"/>
          </a:p>
        </p:txBody>
      </p:sp>
    </p:spTree>
    <p:extLst>
      <p:ext uri="{BB962C8B-B14F-4D97-AF65-F5344CB8AC3E}">
        <p14:creationId xmlns:p14="http://schemas.microsoft.com/office/powerpoint/2010/main" val="558950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39</a:t>
            </a:fld>
            <a:endParaRPr lang="en-US" dirty="0"/>
          </a:p>
        </p:txBody>
      </p:sp>
    </p:spTree>
    <p:extLst>
      <p:ext uri="{BB962C8B-B14F-4D97-AF65-F5344CB8AC3E}">
        <p14:creationId xmlns:p14="http://schemas.microsoft.com/office/powerpoint/2010/main" val="1880377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very few citations</a:t>
            </a:r>
          </a:p>
          <a:p>
            <a:r>
              <a:rPr lang="en-US" dirty="0">
                <a:latin typeface="Arial" charset="0"/>
                <a:ea typeface="ＭＳ Ｐゴシック" charset="-128"/>
                <a:cs typeface="ＭＳ Ｐゴシック" charset="-128"/>
              </a:rPr>
              <a:t>many explanations for support relationships are incomplete</a:t>
            </a:r>
          </a:p>
          <a:p>
            <a:r>
              <a:rPr lang="en-US" dirty="0">
                <a:latin typeface="Arial" charset="0"/>
                <a:ea typeface="ＭＳ Ｐゴシック" charset="-128"/>
                <a:cs typeface="ＭＳ Ｐゴシック" charset="-128"/>
              </a:rPr>
              <a:t>provided opposition was not explicitly resolved (i.e., why are the supportive bits of evidence for the second</a:t>
            </a:r>
          </a:p>
          <a:p>
            <a:r>
              <a:rPr lang="en-US" dirty="0">
                <a:latin typeface="Arial" charset="0"/>
                <a:ea typeface="ＭＳ Ｐゴシック" charset="-128"/>
                <a:cs typeface="ＭＳ Ｐゴシック" charset="-128"/>
              </a:rPr>
              <a:t>hypothesis stronger than the opposing evidence?).</a:t>
            </a:r>
            <a:endParaRPr lang="en-US" dirty="0"/>
          </a:p>
        </p:txBody>
      </p:sp>
      <p:sp>
        <p:nvSpPr>
          <p:cNvPr id="4" name="Slide Number Placeholder 3"/>
          <p:cNvSpPr>
            <a:spLocks noGrp="1"/>
          </p:cNvSpPr>
          <p:nvPr>
            <p:ph type="sldNum" sz="quarter" idx="10"/>
          </p:nvPr>
        </p:nvSpPr>
        <p:spPr/>
        <p:txBody>
          <a:bodyPr/>
          <a:lstStyle/>
          <a:p>
            <a:pPr>
              <a:defRPr/>
            </a:pPr>
            <a:fld id="{6F51B813-34C8-E148-8124-FD037B17AD7C}" type="slidenum">
              <a:rPr lang="en-US" smtClean="0"/>
              <a:pPr>
                <a:defRPr/>
              </a:pPr>
              <a:t>43</a:t>
            </a:fld>
            <a:endParaRPr lang="en-US" dirty="0"/>
          </a:p>
        </p:txBody>
      </p:sp>
    </p:spTree>
    <p:extLst>
      <p:ext uri="{BB962C8B-B14F-4D97-AF65-F5344CB8AC3E}">
        <p14:creationId xmlns:p14="http://schemas.microsoft.com/office/powerpoint/2010/main" val="2303285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only because</a:t>
            </a:r>
            <a:r>
              <a:rPr lang="en-US" baseline="0" dirty="0" smtClean="0"/>
              <a:t> the diagrams focused on the introductory portion of the essays.  The rest of the essay consisted of studies that students conducted and the data they collected and analyzed, which is out of scope.  First drafts because we wanted to decrease the differences between the diagrams and the essays.</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53</a:t>
            </a:fld>
            <a:endParaRPr lang="en-US" dirty="0"/>
          </a:p>
        </p:txBody>
      </p:sp>
    </p:spTree>
    <p:extLst>
      <p:ext uri="{BB962C8B-B14F-4D97-AF65-F5344CB8AC3E}">
        <p14:creationId xmlns:p14="http://schemas.microsoft.com/office/powerpoint/2010/main" val="591127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a:t>
            </a:r>
            <a:r>
              <a:rPr lang="en-US" baseline="0" dirty="0" smtClean="0"/>
              <a:t> score 3 out of 5, 5 is max, 0 is min, integer values only</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54</a:t>
            </a:fld>
            <a:endParaRPr lang="en-US" dirty="0"/>
          </a:p>
        </p:txBody>
      </p:sp>
    </p:spTree>
    <p:extLst>
      <p:ext uri="{BB962C8B-B14F-4D97-AF65-F5344CB8AC3E}">
        <p14:creationId xmlns:p14="http://schemas.microsoft.com/office/powerpoint/2010/main" val="3271770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means not satisfied</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58</a:t>
            </a:fld>
            <a:endParaRPr lang="en-US" dirty="0"/>
          </a:p>
        </p:txBody>
      </p:sp>
    </p:spTree>
    <p:extLst>
      <p:ext uri="{BB962C8B-B14F-4D97-AF65-F5344CB8AC3E}">
        <p14:creationId xmlns:p14="http://schemas.microsoft.com/office/powerpoint/2010/main" val="3230316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the whole essay did not fit in the page.</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60</a:t>
            </a:fld>
            <a:endParaRPr lang="en-US" dirty="0"/>
          </a:p>
        </p:txBody>
      </p:sp>
    </p:spTree>
    <p:extLst>
      <p:ext uri="{BB962C8B-B14F-4D97-AF65-F5344CB8AC3E}">
        <p14:creationId xmlns:p14="http://schemas.microsoft.com/office/powerpoint/2010/main" val="3033226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66</a:t>
            </a:fld>
            <a:endParaRPr lang="en-US"/>
          </a:p>
        </p:txBody>
      </p:sp>
    </p:spTree>
    <p:extLst>
      <p:ext uri="{BB962C8B-B14F-4D97-AF65-F5344CB8AC3E}">
        <p14:creationId xmlns:p14="http://schemas.microsoft.com/office/powerpoint/2010/main" val="3918504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an iterative process to find the most predictive features for identifying thesis and conclusion statements. Starting with 42 basic computational</a:t>
            </a:r>
          </a:p>
          <a:p>
            <a:r>
              <a:rPr lang="en-US" sz="1200" kern="1200" dirty="0" smtClean="0">
                <a:solidFill>
                  <a:schemeClr val="tx1"/>
                </a:solidFill>
                <a:effectLst/>
                <a:latin typeface="+mn-lt"/>
                <a:ea typeface="+mn-ea"/>
                <a:cs typeface="+mn-cs"/>
              </a:rPr>
              <a:t>linguistic features inspired by (Burstein et al. 2003), such as positional, syntactic, and cue term features, we used several feature selection algorithms to select the most predictive features. We tried different combinations of the predictive features and also added some semantic and rhetorical structure features to improve the model’s accuracy. Since our training set was fairly small, we also tried bootstrapped sampling and finally, we picked 19 features in three categories that were most predictive.</a:t>
            </a:r>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69</a:t>
            </a:fld>
            <a:endParaRPr lang="en-US" dirty="0"/>
          </a:p>
        </p:txBody>
      </p:sp>
    </p:spTree>
    <p:extLst>
      <p:ext uri="{BB962C8B-B14F-4D97-AF65-F5344CB8AC3E}">
        <p14:creationId xmlns:p14="http://schemas.microsoft.com/office/powerpoint/2010/main" val="3033359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70</a:t>
            </a:fld>
            <a:endParaRPr lang="en-US" dirty="0"/>
          </a:p>
        </p:txBody>
      </p:sp>
    </p:spTree>
    <p:extLst>
      <p:ext uri="{BB962C8B-B14F-4D97-AF65-F5344CB8AC3E}">
        <p14:creationId xmlns:p14="http://schemas.microsoft.com/office/powerpoint/2010/main" val="213782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8</a:t>
            </a:fld>
            <a:endParaRPr lang="en-US"/>
          </a:p>
        </p:txBody>
      </p:sp>
    </p:spTree>
    <p:extLst>
      <p:ext uri="{BB962C8B-B14F-4D97-AF65-F5344CB8AC3E}">
        <p14:creationId xmlns:p14="http://schemas.microsoft.com/office/powerpoint/2010/main" val="391850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means not</a:t>
            </a:r>
            <a:r>
              <a:rPr lang="en-US" baseline="0" dirty="0" smtClean="0"/>
              <a:t> satisfied</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79</a:t>
            </a:fld>
            <a:endParaRPr lang="en-US"/>
          </a:p>
        </p:txBody>
      </p:sp>
    </p:spTree>
    <p:extLst>
      <p:ext uri="{BB962C8B-B14F-4D97-AF65-F5344CB8AC3E}">
        <p14:creationId xmlns:p14="http://schemas.microsoft.com/office/powerpoint/2010/main" val="2294650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means not satisfied</a:t>
            </a:r>
          </a:p>
        </p:txBody>
      </p:sp>
      <p:sp>
        <p:nvSpPr>
          <p:cNvPr id="4" name="Slide Number Placeholder 3"/>
          <p:cNvSpPr>
            <a:spLocks noGrp="1"/>
          </p:cNvSpPr>
          <p:nvPr>
            <p:ph type="sldNum" sz="quarter" idx="10"/>
          </p:nvPr>
        </p:nvSpPr>
        <p:spPr/>
        <p:txBody>
          <a:bodyPr/>
          <a:lstStyle/>
          <a:p>
            <a:fld id="{3F309664-DDCD-4FB9-9F5A-C522DC5E773B}" type="slidenum">
              <a:rPr lang="en-US" smtClean="0"/>
              <a:pPr/>
              <a:t>82</a:t>
            </a:fld>
            <a:endParaRPr lang="en-US"/>
          </a:p>
        </p:txBody>
      </p:sp>
    </p:spTree>
    <p:extLst>
      <p:ext uri="{BB962C8B-B14F-4D97-AF65-F5344CB8AC3E}">
        <p14:creationId xmlns:p14="http://schemas.microsoft.com/office/powerpoint/2010/main" val="980897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means not satisfied</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83</a:t>
            </a:fld>
            <a:endParaRPr lang="en-US"/>
          </a:p>
        </p:txBody>
      </p:sp>
    </p:spTree>
    <p:extLst>
      <p:ext uri="{BB962C8B-B14F-4D97-AF65-F5344CB8AC3E}">
        <p14:creationId xmlns:p14="http://schemas.microsoft.com/office/powerpoint/2010/main" val="4221591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modeling purposes, we created two different datasets, one containing the sentences from the first paragraphs of the essays and the other containing sentences from the last paragraph of the essays. These data sets are extremely skewed since there is either 1 or 0 thesis/conclusion statements in each essay, the feature evaluation methods based on information theory fail to pick the most predictive features.</a:t>
            </a:r>
          </a:p>
          <a:p>
            <a:r>
              <a:rPr lang="en-US" sz="1200" kern="1200" dirty="0" smtClean="0">
                <a:solidFill>
                  <a:schemeClr val="tx1"/>
                </a:solidFill>
                <a:effectLst/>
                <a:latin typeface="+mn-lt"/>
                <a:ea typeface="+mn-ea"/>
                <a:cs typeface="+mn-cs"/>
              </a:rPr>
              <a:t>We used the </a:t>
            </a:r>
            <a:r>
              <a:rPr lang="en-US" sz="1200" kern="1200" dirty="0" err="1" smtClean="0">
                <a:solidFill>
                  <a:schemeClr val="tx1"/>
                </a:solidFill>
                <a:effectLst/>
                <a:latin typeface="+mn-lt"/>
                <a:ea typeface="+mn-ea"/>
                <a:cs typeface="+mn-cs"/>
              </a:rPr>
              <a:t>Gini</a:t>
            </a:r>
            <a:r>
              <a:rPr lang="en-US" sz="1200" kern="1200" dirty="0" smtClean="0">
                <a:solidFill>
                  <a:schemeClr val="tx1"/>
                </a:solidFill>
                <a:effectLst/>
                <a:latin typeface="+mn-lt"/>
                <a:ea typeface="+mn-ea"/>
                <a:cs typeface="+mn-cs"/>
              </a:rPr>
              <a:t> Coefficient in order to pick the most predictive features. This method considers the prior distribution of the classes and looks for the largest class in the training set (in our case sentences that are not the thesis/conclusion) and tries to isolate it from other classes. Here are the most predictive features in each category: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84</a:t>
            </a:fld>
            <a:endParaRPr lang="en-US"/>
          </a:p>
        </p:txBody>
      </p:sp>
    </p:spTree>
    <p:extLst>
      <p:ext uri="{BB962C8B-B14F-4D97-AF65-F5344CB8AC3E}">
        <p14:creationId xmlns:p14="http://schemas.microsoft.com/office/powerpoint/2010/main" val="2104401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87</a:t>
            </a:fld>
            <a:endParaRPr lang="en-US"/>
          </a:p>
        </p:txBody>
      </p:sp>
    </p:spTree>
    <p:extLst>
      <p:ext uri="{BB962C8B-B14F-4D97-AF65-F5344CB8AC3E}">
        <p14:creationId xmlns:p14="http://schemas.microsoft.com/office/powerpoint/2010/main" val="3591280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peer-review context also gives us a unique opportunity to evaluate and improve our model in practice. Since we use the results of our model to scaffold peer-review, the model’s outputs will be evaluated first by the author of the paper, and then by a number of peer-reviewers. We can use these author and peer evaluations as feedback to improve the model, thus reducing the need for post hoc time-consuming manual text annotation. This exclusive advantage will enable the system to assess its performance in action and improve toward the desired behavior.</a:t>
            </a:r>
          </a:p>
        </p:txBody>
      </p:sp>
      <p:sp>
        <p:nvSpPr>
          <p:cNvPr id="4" name="Slide Number Placeholder 3"/>
          <p:cNvSpPr>
            <a:spLocks noGrp="1"/>
          </p:cNvSpPr>
          <p:nvPr>
            <p:ph type="sldNum" sz="quarter" idx="10"/>
          </p:nvPr>
        </p:nvSpPr>
        <p:spPr/>
        <p:txBody>
          <a:bodyPr/>
          <a:lstStyle/>
          <a:p>
            <a:fld id="{35EC6616-3C14-9C4A-ACE5-EE164C5B057A}" type="slidenum">
              <a:rPr lang="en-US" smtClean="0"/>
              <a:t>88</a:t>
            </a:fld>
            <a:endParaRPr lang="en-US" dirty="0"/>
          </a:p>
        </p:txBody>
      </p:sp>
    </p:spTree>
    <p:extLst>
      <p:ext uri="{BB962C8B-B14F-4D97-AF65-F5344CB8AC3E}">
        <p14:creationId xmlns:p14="http://schemas.microsoft.com/office/powerpoint/2010/main" val="16275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A14897-5E05-2E4F-AA75-028430856449}" type="slidenum">
              <a:rPr lang="en-US" smtClean="0"/>
              <a:pPr/>
              <a:t>10</a:t>
            </a:fld>
            <a:endParaRPr lang="en-US" dirty="0"/>
          </a:p>
        </p:txBody>
      </p:sp>
    </p:spTree>
    <p:extLst>
      <p:ext uri="{BB962C8B-B14F-4D97-AF65-F5344CB8AC3E}">
        <p14:creationId xmlns:p14="http://schemas.microsoft.com/office/powerpoint/2010/main" val="397923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smtClean="0"/>
          </a:p>
        </p:txBody>
      </p:sp>
      <p:sp>
        <p:nvSpPr>
          <p:cNvPr id="4" name="Slide Number Placeholder 3"/>
          <p:cNvSpPr>
            <a:spLocks noGrp="1"/>
          </p:cNvSpPr>
          <p:nvPr>
            <p:ph type="sldNum" sz="quarter" idx="10"/>
          </p:nvPr>
        </p:nvSpPr>
        <p:spPr/>
        <p:txBody>
          <a:bodyPr/>
          <a:lstStyle/>
          <a:p>
            <a:fld id="{52A14897-5E05-2E4F-AA75-028430856449}" type="slidenum">
              <a:rPr lang="en-US" smtClean="0"/>
              <a:pPr/>
              <a:t>11</a:t>
            </a:fld>
            <a:endParaRPr lang="en-US" dirty="0"/>
          </a:p>
        </p:txBody>
      </p:sp>
    </p:spTree>
    <p:extLst>
      <p:ext uri="{BB962C8B-B14F-4D97-AF65-F5344CB8AC3E}">
        <p14:creationId xmlns:p14="http://schemas.microsoft.com/office/powerpoint/2010/main" val="71604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A14897-5E05-2E4F-AA75-028430856449}" type="slidenum">
              <a:rPr lang="en-US" smtClean="0"/>
              <a:pPr/>
              <a:t>12</a:t>
            </a:fld>
            <a:endParaRPr lang="en-US" dirty="0"/>
          </a:p>
        </p:txBody>
      </p:sp>
    </p:spTree>
    <p:extLst>
      <p:ext uri="{BB962C8B-B14F-4D97-AF65-F5344CB8AC3E}">
        <p14:creationId xmlns:p14="http://schemas.microsoft.com/office/powerpoint/2010/main" val="55640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smtClean="0"/>
          </a:p>
        </p:txBody>
      </p:sp>
      <p:sp>
        <p:nvSpPr>
          <p:cNvPr id="4" name="Slide Number Placeholder 3"/>
          <p:cNvSpPr>
            <a:spLocks noGrp="1"/>
          </p:cNvSpPr>
          <p:nvPr>
            <p:ph type="sldNum" sz="quarter" idx="10"/>
          </p:nvPr>
        </p:nvSpPr>
        <p:spPr/>
        <p:txBody>
          <a:bodyPr/>
          <a:lstStyle/>
          <a:p>
            <a:fld id="{52A14897-5E05-2E4F-AA75-028430856449}" type="slidenum">
              <a:rPr lang="en-US" smtClean="0"/>
              <a:pPr/>
              <a:t>13</a:t>
            </a:fld>
            <a:endParaRPr lang="en-US" dirty="0"/>
          </a:p>
        </p:txBody>
      </p:sp>
    </p:spTree>
    <p:extLst>
      <p:ext uri="{BB962C8B-B14F-4D97-AF65-F5344CB8AC3E}">
        <p14:creationId xmlns:p14="http://schemas.microsoft.com/office/powerpoint/2010/main" val="424084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A14897-5E05-2E4F-AA75-028430856449}" type="slidenum">
              <a:rPr lang="en-US" smtClean="0"/>
              <a:pPr/>
              <a:t>14</a:t>
            </a:fld>
            <a:endParaRPr lang="en-US" dirty="0"/>
          </a:p>
        </p:txBody>
      </p:sp>
    </p:spTree>
    <p:extLst>
      <p:ext uri="{BB962C8B-B14F-4D97-AF65-F5344CB8AC3E}">
        <p14:creationId xmlns:p14="http://schemas.microsoft.com/office/powerpoint/2010/main" val="236343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17</a:t>
            </a:fld>
            <a:endParaRPr lang="en-US" dirty="0"/>
          </a:p>
        </p:txBody>
      </p:sp>
    </p:spTree>
    <p:extLst>
      <p:ext uri="{BB962C8B-B14F-4D97-AF65-F5344CB8AC3E}">
        <p14:creationId xmlns:p14="http://schemas.microsoft.com/office/powerpoint/2010/main" val="61117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9/2/14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9/2/14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9/2/14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9/2/14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9.jp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9.jp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9.jp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9.jp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9.jp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9.jp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9.jp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32319"/>
            <a:ext cx="7772400" cy="1470025"/>
          </a:xfrm>
        </p:spPr>
        <p:txBody>
          <a:bodyPr>
            <a:normAutofit/>
          </a:bodyPr>
          <a:lstStyle/>
          <a:p>
            <a:r>
              <a:rPr lang="en-US" dirty="0" smtClean="0"/>
              <a:t>Argument Mining from Text for Teaching and Assessing Writing</a:t>
            </a:r>
            <a:endParaRPr lang="en-US" dirty="0"/>
          </a:p>
        </p:txBody>
      </p:sp>
      <p:sp>
        <p:nvSpPr>
          <p:cNvPr id="3" name="Subtitle 2"/>
          <p:cNvSpPr>
            <a:spLocks noGrp="1"/>
          </p:cNvSpPr>
          <p:nvPr>
            <p:ph type="subTitle" idx="1"/>
          </p:nvPr>
        </p:nvSpPr>
        <p:spPr>
          <a:xfrm>
            <a:off x="803365" y="2019300"/>
            <a:ext cx="7772400" cy="3251201"/>
          </a:xfrm>
        </p:spPr>
        <p:txBody>
          <a:bodyPr>
            <a:normAutofit fontScale="62500" lnSpcReduction="20000"/>
          </a:bodyPr>
          <a:lstStyle/>
          <a:p>
            <a:r>
              <a:rPr lang="en-US" sz="3800"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Department </a:t>
            </a:r>
          </a:p>
          <a:p>
            <a:r>
              <a:rPr lang="en-US" dirty="0">
                <a:solidFill>
                  <a:schemeClr val="tx1"/>
                </a:solidFill>
              </a:rPr>
              <a:t>Senior Scientist, Learning Research &amp; Development Center </a:t>
            </a:r>
          </a:p>
          <a:p>
            <a:r>
              <a:rPr lang="en-US" dirty="0">
                <a:solidFill>
                  <a:schemeClr val="tx1"/>
                </a:solidFill>
              </a:rPr>
              <a:t>Co-Director, Intelligent Systems Program</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a:solidFill>
                <a:schemeClr val="tx1"/>
              </a:solidFill>
            </a:endParaRPr>
          </a:p>
          <a:p>
            <a:r>
              <a:rPr lang="en-US" dirty="0" smtClean="0">
                <a:solidFill>
                  <a:schemeClr val="tx1"/>
                </a:solidFill>
              </a:rPr>
              <a:t>COMMA 2014</a:t>
            </a:r>
            <a:endParaRPr lang="en-US" dirty="0">
              <a:solidFill>
                <a:schemeClr val="tx1"/>
              </a:solidFill>
            </a:endParaRPr>
          </a:p>
          <a:p>
            <a:endParaRPr lang="en-US" dirty="0"/>
          </a:p>
          <a:p>
            <a:endParaRPr lang="en-US" dirty="0" smtClean="0"/>
          </a:p>
        </p:txBody>
      </p:sp>
      <p:pic>
        <p:nvPicPr>
          <p:cNvPr id="4" name="Picture 131"/>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3">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4"/>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8"/>
            <a:ext cx="9144000" cy="1143000"/>
          </a:xfrm>
        </p:spPr>
        <p:txBody>
          <a:bodyPr>
            <a:normAutofit fontScale="90000"/>
          </a:bodyPr>
          <a:lstStyle/>
          <a:p>
            <a:r>
              <a:rPr lang="en-US" dirty="0" smtClean="0"/>
              <a:t>Machine Learning Approach (Supervised)</a:t>
            </a:r>
            <a:endParaRPr lang="en-US" dirty="0"/>
          </a:p>
        </p:txBody>
      </p:sp>
      <p:sp>
        <p:nvSpPr>
          <p:cNvPr id="3" name="Slide Number Placeholder 2"/>
          <p:cNvSpPr>
            <a:spLocks noGrp="1"/>
          </p:cNvSpPr>
          <p:nvPr>
            <p:ph type="sldNum" sz="quarter" idx="11"/>
          </p:nvPr>
        </p:nvSpPr>
        <p:spPr>
          <a:xfrm>
            <a:off x="8129016" y="5715000"/>
            <a:ext cx="609600" cy="521208"/>
          </a:xfrm>
        </p:spPr>
        <p:txBody>
          <a:bodyPr/>
          <a:lstStyle/>
          <a:p>
            <a:fld id="{001AEB1B-619C-E741-908C-AF8E12DD8BD8}" type="slidenum">
              <a:rPr lang="en-US" smtClean="0"/>
              <a:pPr/>
              <a:t>10</a:t>
            </a:fld>
            <a:endParaRPr lang="en-US" dirty="0"/>
          </a:p>
        </p:txBody>
      </p:sp>
      <p:sp>
        <p:nvSpPr>
          <p:cNvPr id="4" name="Rectangle 3"/>
          <p:cNvSpPr/>
          <p:nvPr/>
        </p:nvSpPr>
        <p:spPr>
          <a:xfrm>
            <a:off x="304800" y="2057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2209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362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Training Data</a:t>
            </a:r>
            <a:endParaRPr lang="en-US" sz="1400" dirty="0">
              <a:solidFill>
                <a:schemeClr val="tx1"/>
              </a:solidFill>
            </a:endParaRPr>
          </a:p>
        </p:txBody>
      </p:sp>
      <p:sp>
        <p:nvSpPr>
          <p:cNvPr id="11" name="Rectangle 10"/>
          <p:cNvSpPr/>
          <p:nvPr/>
        </p:nvSpPr>
        <p:spPr>
          <a:xfrm>
            <a:off x="2286000" y="2438400"/>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1978223"/>
            <a:ext cx="1514445" cy="307777"/>
          </a:xfrm>
          <a:prstGeom prst="rect">
            <a:avLst/>
          </a:prstGeom>
          <a:noFill/>
        </p:spPr>
        <p:txBody>
          <a:bodyPr wrap="none" rtlCol="0">
            <a:spAutoFit/>
          </a:bodyPr>
          <a:lstStyle/>
          <a:p>
            <a:r>
              <a:rPr lang="en-US" sz="1400" dirty="0" smtClean="0"/>
              <a:t>Feature Vectors</a:t>
            </a:r>
            <a:endParaRPr lang="en-US" sz="1400" dirty="0"/>
          </a:p>
        </p:txBody>
      </p:sp>
      <p:cxnSp>
        <p:nvCxnSpPr>
          <p:cNvPr id="15" name="Straight Connector 14"/>
          <p:cNvCxnSpPr/>
          <p:nvPr/>
        </p:nvCxnSpPr>
        <p:spPr>
          <a:xfrm rot="5400000">
            <a:off x="2745979" y="2514997"/>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899570" y="2514600"/>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2591991"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439591"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3049191"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201591"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352402"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3504802"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3657202"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8096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39620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1144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42668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44192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2438400" y="2666206"/>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rot="5400000">
            <a:off x="2898379" y="27428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3051970" y="2742406"/>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2744391"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2591991"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3201591"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3353991"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3504802"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3657202"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3809602"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39620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41144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42668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44192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45716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2590800" y="2895600"/>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rot="5400000">
            <a:off x="3050779" y="2972197"/>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3204370" y="2971800"/>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2896791"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2744391"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3353991"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3506391"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3657202"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3809602"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3962002"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41144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42668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44192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45716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47240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6" name="Diamond 95"/>
          <p:cNvSpPr/>
          <p:nvPr/>
        </p:nvSpPr>
        <p:spPr>
          <a:xfrm>
            <a:off x="5928689" y="2209006"/>
            <a:ext cx="9144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5623889" y="1899046"/>
            <a:ext cx="1843711" cy="307777"/>
          </a:xfrm>
          <a:prstGeom prst="rect">
            <a:avLst/>
          </a:prstGeom>
          <a:noFill/>
        </p:spPr>
        <p:txBody>
          <a:bodyPr wrap="none" rtlCol="0">
            <a:spAutoFit/>
          </a:bodyPr>
          <a:lstStyle/>
          <a:p>
            <a:r>
              <a:rPr lang="en-US" sz="1400" dirty="0" smtClean="0"/>
              <a:t>Learning Algorithm</a:t>
            </a:r>
            <a:endParaRPr lang="en-US" sz="1400" dirty="0"/>
          </a:p>
        </p:txBody>
      </p:sp>
      <p:cxnSp>
        <p:nvCxnSpPr>
          <p:cNvPr id="114" name="Straight Arrow Connector 113"/>
          <p:cNvCxnSpPr/>
          <p:nvPr/>
        </p:nvCxnSpPr>
        <p:spPr>
          <a:xfrm>
            <a:off x="1676400" y="2743200"/>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V="1">
            <a:off x="5181600" y="2666206"/>
            <a:ext cx="6254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rot="5400000">
            <a:off x="5854077" y="3809206"/>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Oval 121"/>
          <p:cNvSpPr/>
          <p:nvPr/>
        </p:nvSpPr>
        <p:spPr>
          <a:xfrm>
            <a:off x="5928689" y="4343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5638800" y="5334000"/>
            <a:ext cx="1584313" cy="307777"/>
          </a:xfrm>
          <a:prstGeom prst="rect">
            <a:avLst/>
          </a:prstGeom>
          <a:noFill/>
        </p:spPr>
        <p:txBody>
          <a:bodyPr wrap="none" rtlCol="0">
            <a:spAutoFit/>
          </a:bodyPr>
          <a:lstStyle/>
          <a:p>
            <a:r>
              <a:rPr lang="en-US" sz="1400" dirty="0" smtClean="0"/>
              <a:t>Predictive Model</a:t>
            </a:r>
            <a:endParaRPr lang="en-US" sz="1400" dirty="0"/>
          </a:p>
        </p:txBody>
      </p:sp>
      <p:sp>
        <p:nvSpPr>
          <p:cNvPr id="126" name="Rectangle 125"/>
          <p:cNvSpPr/>
          <p:nvPr/>
        </p:nvSpPr>
        <p:spPr>
          <a:xfrm>
            <a:off x="457200" y="4419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Unlabeled Data</a:t>
            </a:r>
          </a:p>
          <a:p>
            <a:pPr algn="ctr"/>
            <a:r>
              <a:rPr lang="en-US" sz="1400" dirty="0" smtClean="0">
                <a:solidFill>
                  <a:schemeClr val="bg1"/>
                </a:solidFill>
              </a:rPr>
              <a:t>Test data</a:t>
            </a:r>
            <a:endParaRPr lang="en-US" sz="1400" dirty="0">
              <a:solidFill>
                <a:schemeClr val="bg1"/>
              </a:solidFill>
            </a:endParaRPr>
          </a:p>
        </p:txBody>
      </p:sp>
      <p:cxnSp>
        <p:nvCxnSpPr>
          <p:cNvPr id="127" name="Straight Arrow Connector 126"/>
          <p:cNvCxnSpPr/>
          <p:nvPr/>
        </p:nvCxnSpPr>
        <p:spPr>
          <a:xfrm>
            <a:off x="1676400" y="4876800"/>
            <a:ext cx="533400" cy="3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8" name="Rectangle 127"/>
          <p:cNvSpPr/>
          <p:nvPr/>
        </p:nvSpPr>
        <p:spPr>
          <a:xfrm>
            <a:off x="2438400" y="4799806"/>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p:nvPr/>
        </p:nvCxnSpPr>
        <p:spPr>
          <a:xfrm rot="5400000">
            <a:off x="2898379" y="4876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3051970" y="4876006"/>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5400000">
            <a:off x="2744391"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5400000">
            <a:off x="2591991"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5400000">
            <a:off x="3201591"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5400000">
            <a:off x="3353991"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5400000">
            <a:off x="3504802"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5400000">
            <a:off x="3657202"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a:off x="3809602"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39620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5400000">
            <a:off x="41144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42668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44192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5400000">
            <a:off x="45716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5105400" y="4873624"/>
            <a:ext cx="609600" cy="6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6934200" y="4873624"/>
            <a:ext cx="472111" cy="6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Rounded Rectangle 147"/>
          <p:cNvSpPr/>
          <p:nvPr/>
        </p:nvSpPr>
        <p:spPr>
          <a:xfrm>
            <a:off x="7543800" y="4572000"/>
            <a:ext cx="990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TextBox 148"/>
          <p:cNvSpPr txBox="1"/>
          <p:nvPr/>
        </p:nvSpPr>
        <p:spPr>
          <a:xfrm>
            <a:off x="7558477" y="4572000"/>
            <a:ext cx="97592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1400" dirty="0" smtClean="0">
                <a:solidFill>
                  <a:srgbClr val="000000"/>
                </a:solidFill>
              </a:rPr>
              <a:t>Predicted</a:t>
            </a:r>
          </a:p>
          <a:p>
            <a:pPr algn="ctr"/>
            <a:r>
              <a:rPr lang="en-US" sz="1400" dirty="0" smtClean="0">
                <a:solidFill>
                  <a:srgbClr val="000000"/>
                </a:solidFill>
              </a:rPr>
              <a:t>Labels</a:t>
            </a:r>
            <a:endParaRPr lang="en-US" sz="1400" dirty="0">
              <a:solidFill>
                <a:srgbClr val="000000"/>
              </a:solidFill>
            </a:endParaRPr>
          </a:p>
        </p:txBody>
      </p:sp>
      <p:sp>
        <p:nvSpPr>
          <p:cNvPr id="155" name="Rectangle 154"/>
          <p:cNvSpPr/>
          <p:nvPr/>
        </p:nvSpPr>
        <p:spPr>
          <a:xfrm>
            <a:off x="152400" y="1295400"/>
            <a:ext cx="8510016" cy="2209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p:cNvSpPr txBox="1"/>
          <p:nvPr/>
        </p:nvSpPr>
        <p:spPr>
          <a:xfrm>
            <a:off x="152400" y="1295400"/>
            <a:ext cx="1371600" cy="369332"/>
          </a:xfrm>
          <a:prstGeom prst="rect">
            <a:avLst/>
          </a:prstGeom>
          <a:noFill/>
        </p:spPr>
        <p:txBody>
          <a:bodyPr wrap="square" rtlCol="0">
            <a:spAutoFit/>
          </a:bodyPr>
          <a:lstStyle/>
          <a:p>
            <a:r>
              <a:rPr lang="en-US" dirty="0" smtClean="0"/>
              <a:t>Training</a:t>
            </a:r>
            <a:endParaRPr lang="en-US" dirty="0"/>
          </a:p>
        </p:txBody>
      </p:sp>
      <p:sp>
        <p:nvSpPr>
          <p:cNvPr id="159" name="Rectangle 158"/>
          <p:cNvSpPr/>
          <p:nvPr/>
        </p:nvSpPr>
        <p:spPr>
          <a:xfrm>
            <a:off x="176784" y="3886200"/>
            <a:ext cx="8510016" cy="1771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TextBox 159"/>
          <p:cNvSpPr txBox="1"/>
          <p:nvPr/>
        </p:nvSpPr>
        <p:spPr>
          <a:xfrm>
            <a:off x="152400" y="3886200"/>
            <a:ext cx="3128964" cy="369332"/>
          </a:xfrm>
          <a:prstGeom prst="rect">
            <a:avLst/>
          </a:prstGeom>
          <a:noFill/>
        </p:spPr>
        <p:txBody>
          <a:bodyPr wrap="square" rtlCol="0">
            <a:spAutoFit/>
          </a:bodyPr>
          <a:lstStyle/>
          <a:p>
            <a:r>
              <a:rPr lang="en-US" dirty="0" smtClean="0"/>
              <a:t>Prediction</a:t>
            </a:r>
            <a:endParaRPr lang="en-US" dirty="0"/>
          </a:p>
        </p:txBody>
      </p:sp>
      <p:sp>
        <p:nvSpPr>
          <p:cNvPr id="97" name="TextBox 96"/>
          <p:cNvSpPr txBox="1"/>
          <p:nvPr/>
        </p:nvSpPr>
        <p:spPr>
          <a:xfrm>
            <a:off x="2905155" y="4416623"/>
            <a:ext cx="1431339" cy="307777"/>
          </a:xfrm>
          <a:prstGeom prst="rect">
            <a:avLst/>
          </a:prstGeom>
          <a:noFill/>
        </p:spPr>
        <p:txBody>
          <a:bodyPr wrap="none" rtlCol="0">
            <a:spAutoFit/>
          </a:bodyPr>
          <a:lstStyle/>
          <a:p>
            <a:r>
              <a:rPr lang="en-US" sz="1400" dirty="0" smtClean="0"/>
              <a:t>Feature Vector</a:t>
            </a:r>
            <a:endParaRPr lang="en-US" sz="1400" dirty="0"/>
          </a:p>
        </p:txBody>
      </p:sp>
      <p:sp>
        <p:nvSpPr>
          <p:cNvPr id="7" name="Rectangle 6"/>
          <p:cNvSpPr/>
          <p:nvPr/>
        </p:nvSpPr>
        <p:spPr>
          <a:xfrm>
            <a:off x="0" y="6272504"/>
            <a:ext cx="9144000" cy="276999"/>
          </a:xfrm>
          <a:prstGeom prst="rect">
            <a:avLst/>
          </a:prstGeom>
        </p:spPr>
        <p:txBody>
          <a:bodyPr wrap="square">
            <a:spAutoFit/>
          </a:bodyPr>
          <a:lstStyle/>
          <a:p>
            <a:pPr algn="ctr">
              <a:defRPr/>
            </a:pPr>
            <a:r>
              <a:rPr lang="en-US" sz="1200" dirty="0" smtClean="0">
                <a:solidFill>
                  <a:schemeClr val="bg1">
                    <a:lumMod val="65000"/>
                  </a:schemeClr>
                </a:solidFill>
              </a:rPr>
              <a:t>Slide courtesy of </a:t>
            </a:r>
            <a:r>
              <a:rPr lang="en-US" sz="1200" dirty="0" err="1" smtClean="0">
                <a:solidFill>
                  <a:schemeClr val="bg1">
                    <a:lumMod val="65000"/>
                  </a:schemeClr>
                </a:solidFill>
              </a:rPr>
              <a:t>Janyce</a:t>
            </a:r>
            <a:r>
              <a:rPr lang="en-US" sz="1200" dirty="0" smtClean="0">
                <a:solidFill>
                  <a:schemeClr val="bg1">
                    <a:lumMod val="65000"/>
                  </a:schemeClr>
                </a:solidFill>
              </a:rPr>
              <a:t> </a:t>
            </a:r>
            <a:r>
              <a:rPr lang="en-US" sz="1200" dirty="0" err="1" smtClean="0">
                <a:solidFill>
                  <a:schemeClr val="bg1">
                    <a:lumMod val="65000"/>
                  </a:schemeClr>
                </a:solidFill>
              </a:rPr>
              <a:t>Wiebe</a:t>
            </a:r>
            <a:endParaRPr lang="en-US" sz="1200" dirty="0">
              <a:solidFill>
                <a:schemeClr val="bg1">
                  <a:lumMod val="65000"/>
                </a:schemeClr>
              </a:solidFill>
            </a:endParaRPr>
          </a:p>
        </p:txBody>
      </p:sp>
    </p:spTree>
    <p:extLst>
      <p:ext uri="{BB962C8B-B14F-4D97-AF65-F5344CB8AC3E}">
        <p14:creationId xmlns:p14="http://schemas.microsoft.com/office/powerpoint/2010/main" val="34005671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Vectors</a:t>
            </a:r>
            <a:endParaRPr lang="en-US" dirty="0"/>
          </a:p>
        </p:txBody>
      </p:sp>
      <p:sp>
        <p:nvSpPr>
          <p:cNvPr id="3" name="Slide Number Placeholder 2"/>
          <p:cNvSpPr>
            <a:spLocks noGrp="1"/>
          </p:cNvSpPr>
          <p:nvPr>
            <p:ph type="sldNum" sz="quarter" idx="11"/>
          </p:nvPr>
        </p:nvSpPr>
        <p:spPr/>
        <p:txBody>
          <a:bodyPr/>
          <a:lstStyle/>
          <a:p>
            <a:fld id="{001AEB1B-619C-E741-908C-AF8E12DD8BD8}" type="slidenum">
              <a:rPr lang="en-US" smtClean="0"/>
              <a:pPr/>
              <a:t>11</a:t>
            </a:fld>
            <a:endParaRPr lang="en-US" dirty="0"/>
          </a:p>
        </p:txBody>
      </p:sp>
      <p:sp>
        <p:nvSpPr>
          <p:cNvPr id="4" name="Content Placeholder 2"/>
          <p:cNvSpPr txBox="1">
            <a:spLocks/>
          </p:cNvSpPr>
          <p:nvPr/>
        </p:nvSpPr>
        <p:spPr>
          <a:xfrm>
            <a:off x="457200" y="1371600"/>
            <a:ext cx="7671816" cy="5102352"/>
          </a:xfrm>
          <a:prstGeom prst="rect">
            <a:avLst/>
          </a:prstGeom>
        </p:spPr>
        <p:txBody>
          <a:bodyPr vert="horz">
            <a:normAutofit/>
          </a:bodyPr>
          <a:lstStyle/>
          <a:p>
            <a:pPr marL="274320" lvl="0" indent="-274320" defTabSz="914400">
              <a:spcBef>
                <a:spcPts val="600"/>
              </a:spcBef>
              <a:buClr>
                <a:schemeClr val="accent1"/>
              </a:buClr>
              <a:buSzPct val="70000"/>
              <a:buFont typeface="Wingdings"/>
              <a:buChar char=""/>
            </a:pPr>
            <a:r>
              <a:rPr lang="en-US" sz="2400" dirty="0" smtClean="0"/>
              <a:t>Representing Images </a:t>
            </a:r>
          </a:p>
          <a:p>
            <a:pPr marL="731520" lvl="1" indent="-274320" defTabSz="914400">
              <a:spcBef>
                <a:spcPts val="600"/>
              </a:spcBef>
              <a:buClr>
                <a:schemeClr val="accent1"/>
              </a:buClr>
              <a:buSzPct val="70000"/>
              <a:buFont typeface="Wingdings"/>
              <a:buChar char=""/>
            </a:pPr>
            <a:r>
              <a:rPr lang="en-US" sz="2400" dirty="0" smtClean="0"/>
              <a:t>The features might correspond to single pixels</a:t>
            </a:r>
          </a:p>
          <a:p>
            <a:pPr marL="731520" lvl="1" indent="-274320" defTabSz="914400">
              <a:spcBef>
                <a:spcPts val="600"/>
              </a:spcBef>
              <a:buClr>
                <a:schemeClr val="accent1"/>
              </a:buClr>
              <a:buSzPct val="70000"/>
              <a:buFont typeface="Wingdings"/>
              <a:buChar char=""/>
            </a:pPr>
            <a:r>
              <a:rPr lang="en-US" sz="2400" dirty="0" smtClean="0"/>
              <a:t>The feature value might be the intensity of the corresponding pixel </a:t>
            </a:r>
          </a:p>
          <a:p>
            <a:pPr marL="274320" lvl="0" indent="-274320" defTabSz="914400">
              <a:spcBef>
                <a:spcPts val="600"/>
              </a:spcBef>
              <a:buClr>
                <a:schemeClr val="accent1"/>
              </a:buClr>
              <a:buSzPct val="70000"/>
              <a:buFont typeface="Wingdings"/>
              <a:buChar char=""/>
            </a:pPr>
            <a:r>
              <a:rPr lang="en-US" sz="2400" dirty="0" smtClean="0"/>
              <a:t>Representing Documents</a:t>
            </a:r>
          </a:p>
          <a:p>
            <a:pPr marL="731520" lvl="1" indent="-274320" defTabSz="914400">
              <a:spcBef>
                <a:spcPts val="600"/>
              </a:spcBef>
              <a:buClr>
                <a:schemeClr val="accent1"/>
              </a:buClr>
              <a:buSzPct val="70000"/>
              <a:buFont typeface="Wingdings"/>
              <a:buChar char=""/>
            </a:pPr>
            <a:r>
              <a:rPr lang="en-US" sz="2400" dirty="0" smtClean="0"/>
              <a:t>The features might correspond to single words</a:t>
            </a:r>
          </a:p>
          <a:p>
            <a:pPr marL="731520" lvl="1" indent="-274320" defTabSz="914400">
              <a:spcBef>
                <a:spcPts val="600"/>
              </a:spcBef>
              <a:buClr>
                <a:schemeClr val="accent1"/>
              </a:buClr>
              <a:buSzPct val="70000"/>
              <a:buFont typeface="Wingdings"/>
              <a:buChar char=""/>
            </a:pPr>
            <a:r>
              <a:rPr lang="en-US" sz="2400" dirty="0" smtClean="0"/>
              <a:t>The feature value might be the frequency of the corresponding word in the document.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4"/>
          <p:cNvSpPr/>
          <p:nvPr/>
        </p:nvSpPr>
        <p:spPr>
          <a:xfrm>
            <a:off x="1" y="5987018"/>
            <a:ext cx="9144000" cy="276999"/>
          </a:xfrm>
          <a:prstGeom prst="rect">
            <a:avLst/>
          </a:prstGeom>
        </p:spPr>
        <p:txBody>
          <a:bodyPr wrap="square">
            <a:spAutoFit/>
          </a:bodyPr>
          <a:lstStyle/>
          <a:p>
            <a:pPr algn="ctr">
              <a:defRPr/>
            </a:pPr>
            <a:r>
              <a:rPr lang="en-US" sz="1200" dirty="0">
                <a:solidFill>
                  <a:schemeClr val="bg1">
                    <a:lumMod val="65000"/>
                  </a:schemeClr>
                </a:solidFill>
              </a:rPr>
              <a:t>Slide courtesy of </a:t>
            </a:r>
            <a:r>
              <a:rPr lang="en-US" sz="1200" dirty="0" err="1">
                <a:solidFill>
                  <a:schemeClr val="bg1">
                    <a:lumMod val="65000"/>
                  </a:schemeClr>
                </a:solidFill>
              </a:rPr>
              <a:t>Janyce</a:t>
            </a:r>
            <a:r>
              <a:rPr lang="en-US" sz="1200" dirty="0">
                <a:solidFill>
                  <a:schemeClr val="bg1">
                    <a:lumMod val="65000"/>
                  </a:schemeClr>
                </a:solidFill>
              </a:rPr>
              <a:t> </a:t>
            </a:r>
            <a:r>
              <a:rPr lang="en-US" sz="1200" dirty="0" err="1">
                <a:solidFill>
                  <a:schemeClr val="bg1">
                    <a:lumMod val="65000"/>
                  </a:schemeClr>
                </a:solidFill>
              </a:rPr>
              <a:t>Wiebe</a:t>
            </a:r>
            <a:endParaRPr lang="en-US" sz="1200" dirty="0">
              <a:solidFill>
                <a:schemeClr val="bg1">
                  <a:lumMod val="65000"/>
                </a:schemeClr>
              </a:solidFill>
            </a:endParaRPr>
          </a:p>
        </p:txBody>
      </p:sp>
    </p:spTree>
    <p:extLst>
      <p:ext uri="{BB962C8B-B14F-4D97-AF65-F5344CB8AC3E}">
        <p14:creationId xmlns:p14="http://schemas.microsoft.com/office/powerpoint/2010/main" val="9809429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Vectors</a:t>
            </a:r>
            <a:endParaRPr lang="en-US" dirty="0"/>
          </a:p>
        </p:txBody>
      </p:sp>
      <p:sp>
        <p:nvSpPr>
          <p:cNvPr id="3" name="Slide Number Placeholder 2"/>
          <p:cNvSpPr>
            <a:spLocks noGrp="1"/>
          </p:cNvSpPr>
          <p:nvPr>
            <p:ph type="sldNum" sz="quarter" idx="11"/>
          </p:nvPr>
        </p:nvSpPr>
        <p:spPr/>
        <p:txBody>
          <a:bodyPr/>
          <a:lstStyle/>
          <a:p>
            <a:fld id="{001AEB1B-619C-E741-908C-AF8E12DD8BD8}" type="slidenum">
              <a:rPr lang="en-US" smtClean="0"/>
              <a:pPr/>
              <a:t>12</a:t>
            </a:fld>
            <a:endParaRPr lang="en-US" dirty="0"/>
          </a:p>
        </p:txBody>
      </p:sp>
      <p:sp>
        <p:nvSpPr>
          <p:cNvPr id="4" name="Content Placeholder 2"/>
          <p:cNvSpPr txBox="1">
            <a:spLocks/>
          </p:cNvSpPr>
          <p:nvPr/>
        </p:nvSpPr>
        <p:spPr>
          <a:xfrm>
            <a:off x="457200" y="1371600"/>
            <a:ext cx="7671816" cy="5102352"/>
          </a:xfrm>
          <a:prstGeom prst="rect">
            <a:avLst/>
          </a:prstGeom>
        </p:spPr>
        <p:txBody>
          <a:bodyPr vert="horz">
            <a:normAutofit/>
          </a:bodyPr>
          <a:lstStyle/>
          <a:p>
            <a:pPr marL="274320" lvl="0" indent="-274320" defTabSz="914400">
              <a:spcBef>
                <a:spcPts val="600"/>
              </a:spcBef>
              <a:buClr>
                <a:schemeClr val="accent1"/>
              </a:buClr>
              <a:buSzPct val="70000"/>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85800" y="1371600"/>
            <a:ext cx="3200400" cy="1200329"/>
          </a:xfrm>
          <a:prstGeom prst="rect">
            <a:avLst/>
          </a:prstGeom>
          <a:noFill/>
        </p:spPr>
        <p:txBody>
          <a:bodyPr wrap="square" rtlCol="0">
            <a:spAutoFit/>
          </a:bodyPr>
          <a:lstStyle/>
          <a:p>
            <a:r>
              <a:rPr lang="en-US" dirty="0" smtClean="0"/>
              <a:t>There are many differences between African and Asian elephants. The differences …</a:t>
            </a:r>
            <a:endParaRPr lang="en-US" dirty="0"/>
          </a:p>
        </p:txBody>
      </p:sp>
      <p:sp>
        <p:nvSpPr>
          <p:cNvPr id="35" name="Rectangle 34"/>
          <p:cNvSpPr/>
          <p:nvPr/>
        </p:nvSpPr>
        <p:spPr>
          <a:xfrm>
            <a:off x="2667000" y="4038600"/>
            <a:ext cx="5462016"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4313936" y="3182604"/>
            <a:ext cx="1342660" cy="369332"/>
          </a:xfrm>
          <a:prstGeom prst="rect">
            <a:avLst/>
          </a:prstGeom>
          <a:noFill/>
        </p:spPr>
        <p:txBody>
          <a:bodyPr wrap="none" rtlCol="0">
            <a:spAutoFit/>
          </a:bodyPr>
          <a:lstStyle/>
          <a:p>
            <a:r>
              <a:rPr lang="en-US" dirty="0" smtClean="0"/>
              <a:t>differences</a:t>
            </a:r>
            <a:endParaRPr lang="en-US" dirty="0"/>
          </a:p>
        </p:txBody>
      </p:sp>
      <p:sp>
        <p:nvSpPr>
          <p:cNvPr id="38" name="TextBox 37"/>
          <p:cNvSpPr txBox="1"/>
          <p:nvPr/>
        </p:nvSpPr>
        <p:spPr>
          <a:xfrm rot="16200000">
            <a:off x="2364055" y="3350946"/>
            <a:ext cx="975222" cy="369332"/>
          </a:xfrm>
          <a:prstGeom prst="rect">
            <a:avLst/>
          </a:prstGeom>
          <a:noFill/>
        </p:spPr>
        <p:txBody>
          <a:bodyPr wrap="none" rtlCol="0">
            <a:spAutoFit/>
          </a:bodyPr>
          <a:lstStyle/>
          <a:p>
            <a:r>
              <a:rPr lang="en-US" dirty="0" smtClean="0"/>
              <a:t>African</a:t>
            </a:r>
            <a:endParaRPr lang="en-US" dirty="0"/>
          </a:p>
        </p:txBody>
      </p:sp>
      <p:sp>
        <p:nvSpPr>
          <p:cNvPr id="39" name="TextBox 38"/>
          <p:cNvSpPr txBox="1"/>
          <p:nvPr/>
        </p:nvSpPr>
        <p:spPr>
          <a:xfrm rot="16200000">
            <a:off x="3225187" y="3453786"/>
            <a:ext cx="800294" cy="369332"/>
          </a:xfrm>
          <a:prstGeom prst="rect">
            <a:avLst/>
          </a:prstGeom>
          <a:noFill/>
        </p:spPr>
        <p:txBody>
          <a:bodyPr wrap="none" rtlCol="0">
            <a:spAutoFit/>
          </a:bodyPr>
          <a:lstStyle/>
          <a:p>
            <a:r>
              <a:rPr lang="en-US" dirty="0" smtClean="0"/>
              <a:t>Asian</a:t>
            </a:r>
            <a:endParaRPr lang="en-US" dirty="0"/>
          </a:p>
        </p:txBody>
      </p:sp>
      <p:sp>
        <p:nvSpPr>
          <p:cNvPr id="40" name="TextBox 39"/>
          <p:cNvSpPr txBox="1"/>
          <p:nvPr/>
        </p:nvSpPr>
        <p:spPr>
          <a:xfrm rot="16200000">
            <a:off x="5514362" y="3240030"/>
            <a:ext cx="1227808" cy="369332"/>
          </a:xfrm>
          <a:prstGeom prst="rect">
            <a:avLst/>
          </a:prstGeom>
          <a:noFill/>
        </p:spPr>
        <p:txBody>
          <a:bodyPr wrap="none" rtlCol="0">
            <a:spAutoFit/>
          </a:bodyPr>
          <a:lstStyle/>
          <a:p>
            <a:r>
              <a:rPr lang="en-US" dirty="0" smtClean="0"/>
              <a:t>elephants</a:t>
            </a:r>
            <a:endParaRPr lang="en-US" dirty="0"/>
          </a:p>
        </p:txBody>
      </p:sp>
      <p:sp>
        <p:nvSpPr>
          <p:cNvPr id="41" name="TextBox 40"/>
          <p:cNvSpPr txBox="1"/>
          <p:nvPr/>
        </p:nvSpPr>
        <p:spPr>
          <a:xfrm rot="16200000">
            <a:off x="4345290" y="3594957"/>
            <a:ext cx="517953" cy="369332"/>
          </a:xfrm>
          <a:prstGeom prst="rect">
            <a:avLst/>
          </a:prstGeom>
          <a:noFill/>
        </p:spPr>
        <p:txBody>
          <a:bodyPr wrap="none" rtlCol="0">
            <a:spAutoFit/>
          </a:bodyPr>
          <a:lstStyle/>
          <a:p>
            <a:r>
              <a:rPr lang="en-US" dirty="0" smtClean="0"/>
              <a:t>car</a:t>
            </a:r>
            <a:endParaRPr lang="en-US" dirty="0"/>
          </a:p>
        </p:txBody>
      </p:sp>
      <p:sp>
        <p:nvSpPr>
          <p:cNvPr id="42" name="TextBox 41"/>
          <p:cNvSpPr txBox="1"/>
          <p:nvPr/>
        </p:nvSpPr>
        <p:spPr>
          <a:xfrm rot="16200000">
            <a:off x="2623159" y="3244426"/>
            <a:ext cx="1219016" cy="369332"/>
          </a:xfrm>
          <a:prstGeom prst="rect">
            <a:avLst/>
          </a:prstGeom>
          <a:noFill/>
        </p:spPr>
        <p:txBody>
          <a:bodyPr wrap="none" rtlCol="0">
            <a:spAutoFit/>
          </a:bodyPr>
          <a:lstStyle/>
          <a:p>
            <a:r>
              <a:rPr lang="en-US" dirty="0" smtClean="0"/>
              <a:t>American</a:t>
            </a:r>
            <a:endParaRPr lang="en-US" dirty="0"/>
          </a:p>
        </p:txBody>
      </p:sp>
      <p:sp>
        <p:nvSpPr>
          <p:cNvPr id="43" name="TextBox 42"/>
          <p:cNvSpPr txBox="1"/>
          <p:nvPr/>
        </p:nvSpPr>
        <p:spPr>
          <a:xfrm rot="16200000">
            <a:off x="6860068" y="3507268"/>
            <a:ext cx="693331" cy="369332"/>
          </a:xfrm>
          <a:prstGeom prst="rect">
            <a:avLst/>
          </a:prstGeom>
          <a:noFill/>
        </p:spPr>
        <p:txBody>
          <a:bodyPr wrap="none" rtlCol="0">
            <a:spAutoFit/>
          </a:bodyPr>
          <a:lstStyle/>
          <a:p>
            <a:r>
              <a:rPr lang="en-US" dirty="0" smtClean="0"/>
              <a:t>lions</a:t>
            </a:r>
            <a:endParaRPr lang="en-US" dirty="0"/>
          </a:p>
        </p:txBody>
      </p:sp>
      <p:sp>
        <p:nvSpPr>
          <p:cNvPr id="44" name="TextBox 43"/>
          <p:cNvSpPr txBox="1"/>
          <p:nvPr/>
        </p:nvSpPr>
        <p:spPr>
          <a:xfrm>
            <a:off x="3886200" y="3669268"/>
            <a:ext cx="685800" cy="369332"/>
          </a:xfrm>
          <a:prstGeom prst="rect">
            <a:avLst/>
          </a:prstGeom>
          <a:noFill/>
        </p:spPr>
        <p:txBody>
          <a:bodyPr wrap="square" rtlCol="0">
            <a:spAutoFit/>
          </a:bodyPr>
          <a:lstStyle/>
          <a:p>
            <a:r>
              <a:rPr lang="en-US" dirty="0" smtClean="0"/>
              <a:t>…..</a:t>
            </a:r>
            <a:endParaRPr lang="en-US" dirty="0"/>
          </a:p>
        </p:txBody>
      </p:sp>
      <p:sp>
        <p:nvSpPr>
          <p:cNvPr id="45" name="TextBox 44"/>
          <p:cNvSpPr txBox="1"/>
          <p:nvPr/>
        </p:nvSpPr>
        <p:spPr>
          <a:xfrm>
            <a:off x="5334000" y="3669268"/>
            <a:ext cx="685800" cy="369332"/>
          </a:xfrm>
          <a:prstGeom prst="rect">
            <a:avLst/>
          </a:prstGeom>
          <a:noFill/>
        </p:spPr>
        <p:txBody>
          <a:bodyPr wrap="square" rtlCol="0">
            <a:spAutoFit/>
          </a:bodyPr>
          <a:lstStyle/>
          <a:p>
            <a:r>
              <a:rPr lang="en-US" dirty="0" smtClean="0"/>
              <a:t>…..</a:t>
            </a:r>
            <a:endParaRPr lang="en-US" dirty="0"/>
          </a:p>
        </p:txBody>
      </p:sp>
      <p:sp>
        <p:nvSpPr>
          <p:cNvPr id="46" name="TextBox 45"/>
          <p:cNvSpPr txBox="1"/>
          <p:nvPr/>
        </p:nvSpPr>
        <p:spPr>
          <a:xfrm>
            <a:off x="6477000" y="3669268"/>
            <a:ext cx="685800" cy="369332"/>
          </a:xfrm>
          <a:prstGeom prst="rect">
            <a:avLst/>
          </a:prstGeom>
          <a:noFill/>
        </p:spPr>
        <p:txBody>
          <a:bodyPr wrap="square" rtlCol="0">
            <a:spAutoFit/>
          </a:bodyPr>
          <a:lstStyle/>
          <a:p>
            <a:r>
              <a:rPr lang="en-US" dirty="0" smtClean="0"/>
              <a:t>…..</a:t>
            </a:r>
            <a:endParaRPr lang="en-US" dirty="0"/>
          </a:p>
        </p:txBody>
      </p:sp>
      <p:sp>
        <p:nvSpPr>
          <p:cNvPr id="47" name="TextBox 46"/>
          <p:cNvSpPr txBox="1"/>
          <p:nvPr/>
        </p:nvSpPr>
        <p:spPr>
          <a:xfrm>
            <a:off x="7467600" y="3669268"/>
            <a:ext cx="685800" cy="369332"/>
          </a:xfrm>
          <a:prstGeom prst="rect">
            <a:avLst/>
          </a:prstGeom>
          <a:noFill/>
        </p:spPr>
        <p:txBody>
          <a:bodyPr wrap="square" rtlCol="0">
            <a:spAutoFit/>
          </a:bodyPr>
          <a:lstStyle/>
          <a:p>
            <a:r>
              <a:rPr lang="en-US" dirty="0" smtClean="0"/>
              <a:t>…..</a:t>
            </a:r>
            <a:endParaRPr lang="en-US" dirty="0"/>
          </a:p>
        </p:txBody>
      </p:sp>
      <p:cxnSp>
        <p:nvCxnSpPr>
          <p:cNvPr id="48" name="Straight Connector 47"/>
          <p:cNvCxnSpPr/>
          <p:nvPr/>
        </p:nvCxnSpPr>
        <p:spPr>
          <a:xfrm rot="5400000">
            <a:off x="28582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32392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36202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43060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4685506"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5066506"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57538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6134895"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819106"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7200106" y="4228306"/>
            <a:ext cx="380999" cy="1588"/>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3886200" y="3974068"/>
            <a:ext cx="685800" cy="369332"/>
          </a:xfrm>
          <a:prstGeom prst="rect">
            <a:avLst/>
          </a:prstGeom>
          <a:noFill/>
        </p:spPr>
        <p:txBody>
          <a:bodyPr wrap="square" rtlCol="0">
            <a:spAutoFit/>
          </a:bodyPr>
          <a:lstStyle/>
          <a:p>
            <a:r>
              <a:rPr lang="en-US" dirty="0" smtClean="0"/>
              <a:t>…..</a:t>
            </a:r>
            <a:endParaRPr lang="en-US" dirty="0"/>
          </a:p>
        </p:txBody>
      </p:sp>
      <p:sp>
        <p:nvSpPr>
          <p:cNvPr id="66" name="TextBox 65"/>
          <p:cNvSpPr txBox="1"/>
          <p:nvPr/>
        </p:nvSpPr>
        <p:spPr>
          <a:xfrm>
            <a:off x="5334000" y="3974068"/>
            <a:ext cx="685800" cy="369332"/>
          </a:xfrm>
          <a:prstGeom prst="rect">
            <a:avLst/>
          </a:prstGeom>
          <a:noFill/>
        </p:spPr>
        <p:txBody>
          <a:bodyPr wrap="square" rtlCol="0">
            <a:spAutoFit/>
          </a:bodyPr>
          <a:lstStyle/>
          <a:p>
            <a:r>
              <a:rPr lang="en-US" dirty="0" smtClean="0"/>
              <a:t>…..</a:t>
            </a:r>
            <a:endParaRPr lang="en-US" dirty="0"/>
          </a:p>
        </p:txBody>
      </p:sp>
      <p:sp>
        <p:nvSpPr>
          <p:cNvPr id="67" name="TextBox 66"/>
          <p:cNvSpPr txBox="1"/>
          <p:nvPr/>
        </p:nvSpPr>
        <p:spPr>
          <a:xfrm>
            <a:off x="6477000" y="3974068"/>
            <a:ext cx="685800" cy="369332"/>
          </a:xfrm>
          <a:prstGeom prst="rect">
            <a:avLst/>
          </a:prstGeom>
          <a:noFill/>
        </p:spPr>
        <p:txBody>
          <a:bodyPr wrap="square" rtlCol="0">
            <a:spAutoFit/>
          </a:bodyPr>
          <a:lstStyle/>
          <a:p>
            <a:r>
              <a:rPr lang="en-US" dirty="0" smtClean="0"/>
              <a:t>…..</a:t>
            </a:r>
            <a:endParaRPr lang="en-US" dirty="0"/>
          </a:p>
        </p:txBody>
      </p:sp>
      <p:sp>
        <p:nvSpPr>
          <p:cNvPr id="68" name="TextBox 67"/>
          <p:cNvSpPr txBox="1"/>
          <p:nvPr/>
        </p:nvSpPr>
        <p:spPr>
          <a:xfrm>
            <a:off x="7467600" y="3974068"/>
            <a:ext cx="685800" cy="369332"/>
          </a:xfrm>
          <a:prstGeom prst="rect">
            <a:avLst/>
          </a:prstGeom>
          <a:noFill/>
        </p:spPr>
        <p:txBody>
          <a:bodyPr wrap="square" rtlCol="0">
            <a:spAutoFit/>
          </a:bodyPr>
          <a:lstStyle/>
          <a:p>
            <a:r>
              <a:rPr lang="en-US" dirty="0" smtClean="0"/>
              <a:t>…..</a:t>
            </a:r>
            <a:endParaRPr lang="en-US" dirty="0"/>
          </a:p>
        </p:txBody>
      </p:sp>
      <p:sp>
        <p:nvSpPr>
          <p:cNvPr id="69" name="TextBox 68"/>
          <p:cNvSpPr txBox="1"/>
          <p:nvPr/>
        </p:nvSpPr>
        <p:spPr>
          <a:xfrm>
            <a:off x="2723288" y="4050268"/>
            <a:ext cx="313044" cy="369332"/>
          </a:xfrm>
          <a:prstGeom prst="rect">
            <a:avLst/>
          </a:prstGeom>
          <a:noFill/>
        </p:spPr>
        <p:txBody>
          <a:bodyPr wrap="none" rtlCol="0">
            <a:spAutoFit/>
          </a:bodyPr>
          <a:lstStyle/>
          <a:p>
            <a:r>
              <a:rPr lang="en-US" dirty="0" smtClean="0"/>
              <a:t>1</a:t>
            </a:r>
            <a:endParaRPr lang="en-US" dirty="0"/>
          </a:p>
        </p:txBody>
      </p:sp>
      <p:sp>
        <p:nvSpPr>
          <p:cNvPr id="70" name="TextBox 69"/>
          <p:cNvSpPr txBox="1"/>
          <p:nvPr/>
        </p:nvSpPr>
        <p:spPr>
          <a:xfrm>
            <a:off x="3115956" y="4038600"/>
            <a:ext cx="313044" cy="369332"/>
          </a:xfrm>
          <a:prstGeom prst="rect">
            <a:avLst/>
          </a:prstGeom>
          <a:noFill/>
        </p:spPr>
        <p:txBody>
          <a:bodyPr wrap="none" rtlCol="0">
            <a:spAutoFit/>
          </a:bodyPr>
          <a:lstStyle/>
          <a:p>
            <a:r>
              <a:rPr lang="en-US" dirty="0" smtClean="0"/>
              <a:t>0</a:t>
            </a:r>
            <a:endParaRPr lang="en-US" dirty="0"/>
          </a:p>
        </p:txBody>
      </p:sp>
      <p:sp>
        <p:nvSpPr>
          <p:cNvPr id="71" name="TextBox 70"/>
          <p:cNvSpPr txBox="1"/>
          <p:nvPr/>
        </p:nvSpPr>
        <p:spPr>
          <a:xfrm>
            <a:off x="3496956" y="4038600"/>
            <a:ext cx="313044" cy="369332"/>
          </a:xfrm>
          <a:prstGeom prst="rect">
            <a:avLst/>
          </a:prstGeom>
          <a:noFill/>
        </p:spPr>
        <p:txBody>
          <a:bodyPr wrap="none" rtlCol="0">
            <a:spAutoFit/>
          </a:bodyPr>
          <a:lstStyle/>
          <a:p>
            <a:r>
              <a:rPr lang="en-US" dirty="0" smtClean="0"/>
              <a:t>1</a:t>
            </a:r>
            <a:endParaRPr lang="en-US" dirty="0"/>
          </a:p>
        </p:txBody>
      </p:sp>
      <p:sp>
        <p:nvSpPr>
          <p:cNvPr id="72" name="TextBox 71"/>
          <p:cNvSpPr txBox="1"/>
          <p:nvPr/>
        </p:nvSpPr>
        <p:spPr>
          <a:xfrm>
            <a:off x="4563756" y="4038600"/>
            <a:ext cx="313044" cy="369332"/>
          </a:xfrm>
          <a:prstGeom prst="rect">
            <a:avLst/>
          </a:prstGeom>
          <a:noFill/>
        </p:spPr>
        <p:txBody>
          <a:bodyPr wrap="none" rtlCol="0">
            <a:spAutoFit/>
          </a:bodyPr>
          <a:lstStyle/>
          <a:p>
            <a:r>
              <a:rPr lang="en-US" dirty="0" smtClean="0"/>
              <a:t>0</a:t>
            </a:r>
            <a:endParaRPr lang="en-US" dirty="0"/>
          </a:p>
        </p:txBody>
      </p:sp>
      <p:sp>
        <p:nvSpPr>
          <p:cNvPr id="37" name="TextBox 36"/>
          <p:cNvSpPr txBox="1"/>
          <p:nvPr/>
        </p:nvSpPr>
        <p:spPr>
          <a:xfrm>
            <a:off x="4876800" y="4050268"/>
            <a:ext cx="313044" cy="369332"/>
          </a:xfrm>
          <a:prstGeom prst="rect">
            <a:avLst/>
          </a:prstGeom>
          <a:noFill/>
        </p:spPr>
        <p:txBody>
          <a:bodyPr wrap="square" rtlCol="0">
            <a:spAutoFit/>
          </a:bodyPr>
          <a:lstStyle/>
          <a:p>
            <a:r>
              <a:rPr lang="en-US" dirty="0" smtClean="0"/>
              <a:t>2</a:t>
            </a:r>
            <a:endParaRPr lang="en-US" dirty="0"/>
          </a:p>
        </p:txBody>
      </p:sp>
      <p:sp>
        <p:nvSpPr>
          <p:cNvPr id="49" name="TextBox 48"/>
          <p:cNvSpPr txBox="1"/>
          <p:nvPr/>
        </p:nvSpPr>
        <p:spPr>
          <a:xfrm>
            <a:off x="6011556" y="4038600"/>
            <a:ext cx="313044" cy="369332"/>
          </a:xfrm>
          <a:prstGeom prst="rect">
            <a:avLst/>
          </a:prstGeom>
          <a:noFill/>
        </p:spPr>
        <p:txBody>
          <a:bodyPr wrap="none" rtlCol="0">
            <a:spAutoFit/>
          </a:bodyPr>
          <a:lstStyle/>
          <a:p>
            <a:r>
              <a:rPr lang="en-US" dirty="0" smtClean="0"/>
              <a:t>1</a:t>
            </a:r>
            <a:endParaRPr lang="en-US" dirty="0"/>
          </a:p>
        </p:txBody>
      </p:sp>
      <p:sp>
        <p:nvSpPr>
          <p:cNvPr id="50" name="TextBox 49"/>
          <p:cNvSpPr txBox="1"/>
          <p:nvPr/>
        </p:nvSpPr>
        <p:spPr>
          <a:xfrm>
            <a:off x="7078356" y="4050268"/>
            <a:ext cx="313044" cy="369332"/>
          </a:xfrm>
          <a:prstGeom prst="rect">
            <a:avLst/>
          </a:prstGeom>
          <a:noFill/>
        </p:spPr>
        <p:txBody>
          <a:bodyPr wrap="none" rtlCol="0">
            <a:spAutoFit/>
          </a:bodyPr>
          <a:lstStyle/>
          <a:p>
            <a:r>
              <a:rPr lang="en-US" dirty="0" smtClean="0"/>
              <a:t>0</a:t>
            </a:r>
            <a:endParaRPr lang="en-US" dirty="0"/>
          </a:p>
        </p:txBody>
      </p:sp>
      <p:cxnSp>
        <p:nvCxnSpPr>
          <p:cNvPr id="52" name="Straight Connector 51"/>
          <p:cNvCxnSpPr/>
          <p:nvPr/>
        </p:nvCxnSpPr>
        <p:spPr>
          <a:xfrm rot="5400000">
            <a:off x="639063" y="3381466"/>
            <a:ext cx="161907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448593" y="419100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513632" y="3276600"/>
            <a:ext cx="2000968"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600" dirty="0" smtClean="0">
                <a:solidFill>
                  <a:srgbClr val="000000"/>
                </a:solidFill>
              </a:rPr>
              <a:t>Feature Extraction</a:t>
            </a:r>
            <a:endParaRPr lang="en-US" sz="1600" dirty="0">
              <a:solidFill>
                <a:srgbClr val="000000"/>
              </a:solidFill>
            </a:endParaRPr>
          </a:p>
        </p:txBody>
      </p:sp>
      <p:sp>
        <p:nvSpPr>
          <p:cNvPr id="51" name="TextBox 50"/>
          <p:cNvSpPr txBox="1"/>
          <p:nvPr/>
        </p:nvSpPr>
        <p:spPr>
          <a:xfrm>
            <a:off x="2667000" y="5040868"/>
            <a:ext cx="421566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solidFill>
                  <a:srgbClr val="000000"/>
                </a:solidFill>
              </a:rPr>
              <a:t>Bag-of-Words Feature Representation</a:t>
            </a:r>
            <a:endParaRPr lang="en-US" dirty="0">
              <a:solidFill>
                <a:srgbClr val="000000"/>
              </a:solidFill>
            </a:endParaRPr>
          </a:p>
        </p:txBody>
      </p:sp>
      <p:sp>
        <p:nvSpPr>
          <p:cNvPr id="6" name="Rectangle 5"/>
          <p:cNvSpPr/>
          <p:nvPr/>
        </p:nvSpPr>
        <p:spPr>
          <a:xfrm>
            <a:off x="1" y="5987018"/>
            <a:ext cx="9144000" cy="276999"/>
          </a:xfrm>
          <a:prstGeom prst="rect">
            <a:avLst/>
          </a:prstGeom>
        </p:spPr>
        <p:txBody>
          <a:bodyPr wrap="square">
            <a:spAutoFit/>
          </a:bodyPr>
          <a:lstStyle/>
          <a:p>
            <a:pPr algn="ctr">
              <a:defRPr/>
            </a:pPr>
            <a:r>
              <a:rPr lang="en-US" sz="1200" dirty="0">
                <a:solidFill>
                  <a:schemeClr val="bg1">
                    <a:lumMod val="65000"/>
                  </a:schemeClr>
                </a:solidFill>
              </a:rPr>
              <a:t>Slide courtesy of </a:t>
            </a:r>
            <a:r>
              <a:rPr lang="en-US" sz="1200" dirty="0" err="1">
                <a:solidFill>
                  <a:schemeClr val="bg1">
                    <a:lumMod val="65000"/>
                  </a:schemeClr>
                </a:solidFill>
              </a:rPr>
              <a:t>Janyce</a:t>
            </a:r>
            <a:r>
              <a:rPr lang="en-US" sz="1200" dirty="0">
                <a:solidFill>
                  <a:schemeClr val="bg1">
                    <a:lumMod val="65000"/>
                  </a:schemeClr>
                </a:solidFill>
              </a:rPr>
              <a:t> </a:t>
            </a:r>
            <a:r>
              <a:rPr lang="en-US" sz="1200" dirty="0" err="1">
                <a:solidFill>
                  <a:schemeClr val="bg1">
                    <a:lumMod val="65000"/>
                  </a:schemeClr>
                </a:solidFill>
              </a:rPr>
              <a:t>Wiebe</a:t>
            </a:r>
            <a:endParaRPr lang="en-US" sz="1200" dirty="0">
              <a:solidFill>
                <a:schemeClr val="bg1">
                  <a:lumMod val="65000"/>
                </a:schemeClr>
              </a:solidFill>
            </a:endParaRPr>
          </a:p>
        </p:txBody>
      </p:sp>
    </p:spTree>
    <p:extLst>
      <p:ext uri="{BB962C8B-B14F-4D97-AF65-F5344CB8AC3E}">
        <p14:creationId xmlns:p14="http://schemas.microsoft.com/office/powerpoint/2010/main" val="41678395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(Supervised)</a:t>
            </a:r>
            <a:endParaRPr lang="en-US" dirty="0"/>
          </a:p>
        </p:txBody>
      </p:sp>
      <p:sp>
        <p:nvSpPr>
          <p:cNvPr id="3" name="Slide Number Placeholder 2"/>
          <p:cNvSpPr>
            <a:spLocks noGrp="1"/>
          </p:cNvSpPr>
          <p:nvPr>
            <p:ph type="sldNum" sz="quarter" idx="11"/>
          </p:nvPr>
        </p:nvSpPr>
        <p:spPr/>
        <p:txBody>
          <a:bodyPr/>
          <a:lstStyle/>
          <a:p>
            <a:fld id="{001AEB1B-619C-E741-908C-AF8E12DD8BD8}" type="slidenum">
              <a:rPr lang="en-US" smtClean="0"/>
              <a:pPr/>
              <a:t>13</a:t>
            </a:fld>
            <a:endParaRPr lang="en-US" dirty="0"/>
          </a:p>
        </p:txBody>
      </p:sp>
      <p:sp>
        <p:nvSpPr>
          <p:cNvPr id="7" name="Content Placeholder 2"/>
          <p:cNvSpPr txBox="1">
            <a:spLocks/>
          </p:cNvSpPr>
          <p:nvPr/>
        </p:nvSpPr>
        <p:spPr>
          <a:xfrm>
            <a:off x="176383" y="1371600"/>
            <a:ext cx="8701571" cy="5102352"/>
          </a:xfrm>
          <a:prstGeom prst="rect">
            <a:avLst/>
          </a:prstGeom>
        </p:spPr>
        <p:txBody>
          <a:bodyPr vert="horz">
            <a:normAutofit/>
          </a:bodyPr>
          <a:lstStyle/>
          <a:p>
            <a:pPr marL="274320" lvl="0" indent="-274320" defTabSz="914400">
              <a:spcBef>
                <a:spcPts val="600"/>
              </a:spcBef>
              <a:buClr>
                <a:schemeClr val="accent1"/>
              </a:buClr>
              <a:buSzPct val="70000"/>
              <a:buFont typeface="Wingdings"/>
              <a:buChar char=""/>
            </a:pPr>
            <a:r>
              <a:rPr lang="en-US" sz="2400" dirty="0" smtClean="0"/>
              <a:t>Supervised learning has the best performance for challenging Natural Language Processing (NLP) problems</a:t>
            </a:r>
          </a:p>
          <a:p>
            <a:pPr marL="731520" lvl="1" indent="-274320" defTabSz="914400">
              <a:spcBef>
                <a:spcPts val="600"/>
              </a:spcBef>
              <a:buClr>
                <a:schemeClr val="accent1"/>
              </a:buClr>
              <a:buSzPct val="70000"/>
              <a:buFont typeface="Courier New"/>
              <a:buChar char="o"/>
            </a:pPr>
            <a:r>
              <a:rPr lang="en-US" sz="2400" dirty="0" smtClean="0">
                <a:solidFill>
                  <a:srgbClr val="0000FF"/>
                </a:solidFill>
              </a:rPr>
              <a:t>Usually the more training data we have, the better the performance</a:t>
            </a:r>
          </a:p>
          <a:p>
            <a:pPr marL="274320" indent="-274320" defTabSz="914400">
              <a:spcBef>
                <a:spcPts val="600"/>
              </a:spcBef>
              <a:buClr>
                <a:schemeClr val="accent1"/>
              </a:buClr>
              <a:buSzPct val="70000"/>
              <a:buFont typeface="Wingdings"/>
              <a:buChar char=""/>
            </a:pPr>
            <a:r>
              <a:rPr lang="en-US" sz="2400" dirty="0" smtClean="0"/>
              <a:t>Disadvantages</a:t>
            </a:r>
          </a:p>
          <a:p>
            <a:pPr marL="731520" lvl="1" indent="-274320" defTabSz="914400">
              <a:spcBef>
                <a:spcPts val="600"/>
              </a:spcBef>
              <a:buClr>
                <a:schemeClr val="accent1"/>
              </a:buClr>
              <a:buSzPct val="70000"/>
              <a:buFont typeface="Courier New"/>
              <a:buChar char="o"/>
            </a:pPr>
            <a:r>
              <a:rPr lang="en-US" sz="2400" dirty="0" smtClean="0">
                <a:solidFill>
                  <a:srgbClr val="0000FF"/>
                </a:solidFill>
              </a:rPr>
              <a:t>Creating training data is expensive and time-consuming </a:t>
            </a:r>
          </a:p>
          <a:p>
            <a:pPr marL="731520" lvl="1" indent="-274320" defTabSz="914400">
              <a:spcBef>
                <a:spcPts val="600"/>
              </a:spcBef>
              <a:buClr>
                <a:schemeClr val="accent1"/>
              </a:buClr>
              <a:buSzPct val="70000"/>
              <a:buFont typeface="Courier New"/>
              <a:buChar char="o"/>
            </a:pPr>
            <a:r>
              <a:rPr lang="en-US" sz="2400" dirty="0" smtClean="0">
                <a:solidFill>
                  <a:srgbClr val="D7031A"/>
                </a:solidFill>
              </a:rPr>
              <a:t>Domain dependence</a:t>
            </a:r>
          </a:p>
          <a:p>
            <a:pPr marL="731520" lvl="1" indent="-274320" defTabSz="914400">
              <a:spcBef>
                <a:spcPts val="600"/>
              </a:spcBef>
              <a:buClr>
                <a:schemeClr val="accent1"/>
              </a:buClr>
              <a:buSzPct val="70000"/>
              <a:buFont typeface="Wingdings"/>
              <a:buChar char=""/>
            </a:pPr>
            <a:endParaRPr lang="en-US" sz="2400" dirty="0" smtClean="0"/>
          </a:p>
          <a:p>
            <a:pPr marL="731520" lvl="1" indent="-274320" defTabSz="914400">
              <a:spcBef>
                <a:spcPts val="600"/>
              </a:spcBef>
              <a:buClr>
                <a:schemeClr val="accent1"/>
              </a:buClr>
              <a:buSzPct val="70000"/>
              <a:buFont typeface="Wingdings"/>
              <a:buChar char=""/>
            </a:pPr>
            <a:endParaRPr lang="en-US" sz="2400" dirty="0" smtClean="0"/>
          </a:p>
        </p:txBody>
      </p:sp>
      <p:sp>
        <p:nvSpPr>
          <p:cNvPr id="4" name="Rectangle 3"/>
          <p:cNvSpPr/>
          <p:nvPr/>
        </p:nvSpPr>
        <p:spPr>
          <a:xfrm>
            <a:off x="0" y="5987018"/>
            <a:ext cx="9144000" cy="276999"/>
          </a:xfrm>
          <a:prstGeom prst="rect">
            <a:avLst/>
          </a:prstGeom>
        </p:spPr>
        <p:txBody>
          <a:bodyPr wrap="square">
            <a:spAutoFit/>
          </a:bodyPr>
          <a:lstStyle/>
          <a:p>
            <a:pPr algn="ctr">
              <a:defRPr/>
            </a:pPr>
            <a:r>
              <a:rPr lang="en-US" sz="1200" dirty="0">
                <a:solidFill>
                  <a:schemeClr val="bg1">
                    <a:lumMod val="65000"/>
                  </a:schemeClr>
                </a:solidFill>
              </a:rPr>
              <a:t>Slide courtesy of </a:t>
            </a:r>
            <a:r>
              <a:rPr lang="en-US" sz="1200" dirty="0" err="1">
                <a:solidFill>
                  <a:schemeClr val="bg1">
                    <a:lumMod val="65000"/>
                  </a:schemeClr>
                </a:solidFill>
              </a:rPr>
              <a:t>Janyce</a:t>
            </a:r>
            <a:r>
              <a:rPr lang="en-US" sz="1200" dirty="0">
                <a:solidFill>
                  <a:schemeClr val="bg1">
                    <a:lumMod val="65000"/>
                  </a:schemeClr>
                </a:solidFill>
              </a:rPr>
              <a:t> </a:t>
            </a:r>
            <a:r>
              <a:rPr lang="en-US" sz="1200" dirty="0" err="1">
                <a:solidFill>
                  <a:schemeClr val="bg1">
                    <a:lumMod val="65000"/>
                  </a:schemeClr>
                </a:solidFill>
              </a:rPr>
              <a:t>Wiebe</a:t>
            </a:r>
            <a:endParaRPr lang="en-US" sz="1200" dirty="0">
              <a:solidFill>
                <a:schemeClr val="bg1">
                  <a:lumMod val="65000"/>
                </a:schemeClr>
              </a:solidFill>
            </a:endParaRPr>
          </a:p>
        </p:txBody>
      </p:sp>
    </p:spTree>
    <p:extLst>
      <p:ext uri="{BB962C8B-B14F-4D97-AF65-F5344CB8AC3E}">
        <p14:creationId xmlns:p14="http://schemas.microsoft.com/office/powerpoint/2010/main" val="42379471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Dependence</a:t>
            </a:r>
            <a:endParaRPr lang="en-US" dirty="0"/>
          </a:p>
        </p:txBody>
      </p:sp>
      <p:sp>
        <p:nvSpPr>
          <p:cNvPr id="3" name="Slide Number Placeholder 2"/>
          <p:cNvSpPr>
            <a:spLocks noGrp="1"/>
          </p:cNvSpPr>
          <p:nvPr>
            <p:ph type="sldNum" sz="quarter" idx="11"/>
          </p:nvPr>
        </p:nvSpPr>
        <p:spPr/>
        <p:txBody>
          <a:bodyPr/>
          <a:lstStyle/>
          <a:p>
            <a:fld id="{001AEB1B-619C-E741-908C-AF8E12DD8BD8}" type="slidenum">
              <a:rPr lang="en-US" smtClean="0"/>
              <a:pPr/>
              <a:t>14</a:t>
            </a:fld>
            <a:endParaRPr lang="en-US" dirty="0"/>
          </a:p>
        </p:txBody>
      </p:sp>
      <p:sp>
        <p:nvSpPr>
          <p:cNvPr id="4" name="Content Placeholder 2"/>
          <p:cNvSpPr txBox="1">
            <a:spLocks/>
          </p:cNvSpPr>
          <p:nvPr/>
        </p:nvSpPr>
        <p:spPr>
          <a:xfrm>
            <a:off x="457200" y="1371600"/>
            <a:ext cx="7671816" cy="5102352"/>
          </a:xfrm>
          <a:prstGeom prst="rect">
            <a:avLst/>
          </a:prstGeom>
        </p:spPr>
        <p:txBody>
          <a:bodyPr vert="horz">
            <a:normAutofit/>
          </a:bodyPr>
          <a:lstStyle/>
          <a:p>
            <a:pPr marL="274320" indent="-274320" defTabSz="914400">
              <a:spcBef>
                <a:spcPts val="600"/>
              </a:spcBef>
              <a:buClr>
                <a:schemeClr val="accent1"/>
              </a:buClr>
              <a:buSzPct val="70000"/>
              <a:buFont typeface="Wingdings"/>
              <a:buChar char=""/>
            </a:pPr>
            <a:r>
              <a:rPr lang="en-US" sz="2400" dirty="0" smtClean="0"/>
              <a:t>The performance of supervised learning suffers when the training and test data come from different domains. </a:t>
            </a:r>
          </a:p>
          <a:p>
            <a:pPr marL="731520" lvl="1" indent="-274320" defTabSz="914400">
              <a:spcBef>
                <a:spcPts val="600"/>
              </a:spcBef>
              <a:buClr>
                <a:schemeClr val="accent1"/>
              </a:buClr>
              <a:buSzPct val="70000"/>
              <a:buFont typeface="Courier New"/>
              <a:buChar char="o"/>
            </a:pPr>
            <a:r>
              <a:rPr lang="en-US" sz="2400" dirty="0" smtClean="0">
                <a:solidFill>
                  <a:srgbClr val="FF0000"/>
                </a:solidFill>
              </a:rPr>
              <a:t>Differences in vocabulary and writing style </a:t>
            </a:r>
          </a:p>
          <a:p>
            <a:pPr marL="274320" indent="-274320" defTabSz="914400">
              <a:spcBef>
                <a:spcPts val="600"/>
              </a:spcBef>
              <a:buClr>
                <a:schemeClr val="accent1"/>
              </a:buClr>
              <a:buSzPct val="70000"/>
              <a:buFont typeface="Wingdings"/>
              <a:buChar char=""/>
            </a:pPr>
            <a:r>
              <a:rPr lang="en-US" sz="2400" dirty="0" smtClean="0"/>
              <a:t>For educational tasks, we are confronted with many potential differences … </a:t>
            </a:r>
            <a:r>
              <a:rPr lang="en-US" sz="2400" dirty="0" smtClean="0">
                <a:solidFill>
                  <a:srgbClr val="FF0000"/>
                </a:solidFill>
              </a:rPr>
              <a:t>you can write about anything, writers range from kids to adults!</a:t>
            </a:r>
          </a:p>
          <a:p>
            <a:pPr marL="274320" indent="-274320" defTabSz="914400">
              <a:spcBef>
                <a:spcPts val="600"/>
              </a:spcBef>
              <a:buClr>
                <a:schemeClr val="accent1"/>
              </a:buClr>
              <a:buSzPct val="70000"/>
              <a:buFont typeface="Wingdings"/>
              <a:buChar char=""/>
            </a:pPr>
            <a:r>
              <a:rPr lang="en-US" sz="2400" dirty="0" smtClean="0"/>
              <a:t>A major issue in educational applications</a:t>
            </a:r>
          </a:p>
        </p:txBody>
      </p:sp>
      <p:sp>
        <p:nvSpPr>
          <p:cNvPr id="5" name="Rectangle 4"/>
          <p:cNvSpPr/>
          <p:nvPr/>
        </p:nvSpPr>
        <p:spPr>
          <a:xfrm>
            <a:off x="0" y="5863141"/>
            <a:ext cx="9144000" cy="276999"/>
          </a:xfrm>
          <a:prstGeom prst="rect">
            <a:avLst/>
          </a:prstGeom>
        </p:spPr>
        <p:txBody>
          <a:bodyPr wrap="square">
            <a:spAutoFit/>
          </a:bodyPr>
          <a:lstStyle/>
          <a:p>
            <a:pPr algn="ctr">
              <a:defRPr/>
            </a:pPr>
            <a:r>
              <a:rPr lang="en-US" sz="1200" dirty="0">
                <a:solidFill>
                  <a:schemeClr val="bg1">
                    <a:lumMod val="65000"/>
                  </a:schemeClr>
                </a:solidFill>
              </a:rPr>
              <a:t>Slide </a:t>
            </a:r>
            <a:r>
              <a:rPr lang="en-US" sz="1200" dirty="0" smtClean="0">
                <a:solidFill>
                  <a:schemeClr val="bg1">
                    <a:lumMod val="65000"/>
                  </a:schemeClr>
                </a:solidFill>
              </a:rPr>
              <a:t>modified from </a:t>
            </a:r>
            <a:r>
              <a:rPr lang="en-US" sz="1200" dirty="0" err="1" smtClean="0">
                <a:solidFill>
                  <a:schemeClr val="bg1">
                    <a:lumMod val="65000"/>
                  </a:schemeClr>
                </a:solidFill>
              </a:rPr>
              <a:t>Janyce</a:t>
            </a:r>
            <a:r>
              <a:rPr lang="en-US" sz="1200" dirty="0" smtClean="0">
                <a:solidFill>
                  <a:schemeClr val="bg1">
                    <a:lumMod val="65000"/>
                  </a:schemeClr>
                </a:solidFill>
              </a:rPr>
              <a:t> </a:t>
            </a:r>
            <a:r>
              <a:rPr lang="en-US" sz="1200" dirty="0" err="1">
                <a:solidFill>
                  <a:schemeClr val="bg1">
                    <a:lumMod val="65000"/>
                  </a:schemeClr>
                </a:solidFill>
              </a:rPr>
              <a:t>Wiebe</a:t>
            </a:r>
            <a:endParaRPr lang="en-US" sz="1200" dirty="0">
              <a:solidFill>
                <a:schemeClr val="bg1">
                  <a:lumMod val="65000"/>
                </a:schemeClr>
              </a:solidFill>
            </a:endParaRPr>
          </a:p>
        </p:txBody>
      </p:sp>
    </p:spTree>
    <p:extLst>
      <p:ext uri="{BB962C8B-B14F-4D97-AF65-F5344CB8AC3E}">
        <p14:creationId xmlns:p14="http://schemas.microsoft.com/office/powerpoint/2010/main" val="33698512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on Educational Applications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Challenges for Natural Language Processing (beyond Machine Learning challenges)</a:t>
            </a:r>
            <a:endParaRPr lang="en-US" dirty="0"/>
          </a:p>
          <a:p>
            <a:pPr lvl="1"/>
            <a:r>
              <a:rPr lang="en-US" dirty="0">
                <a:solidFill>
                  <a:srgbClr val="C00000"/>
                </a:solidFill>
              </a:rPr>
              <a:t>N</a:t>
            </a:r>
            <a:r>
              <a:rPr lang="en-US" dirty="0" smtClean="0">
                <a:solidFill>
                  <a:srgbClr val="C00000"/>
                </a:solidFill>
              </a:rPr>
              <a:t>oisy </a:t>
            </a:r>
            <a:r>
              <a:rPr lang="en-US" dirty="0" smtClean="0"/>
              <a:t>data</a:t>
            </a:r>
            <a:r>
              <a:rPr lang="en-US" dirty="0" smtClean="0">
                <a:solidFill>
                  <a:srgbClr val="C00000"/>
                </a:solidFill>
              </a:rPr>
              <a:t> </a:t>
            </a:r>
            <a:r>
              <a:rPr lang="en-US" dirty="0" smtClean="0"/>
              <a:t>(e.g., </a:t>
            </a:r>
            <a:r>
              <a:rPr lang="en-US" dirty="0"/>
              <a:t>adult learners, children)</a:t>
            </a:r>
          </a:p>
          <a:p>
            <a:pPr lvl="1"/>
            <a:r>
              <a:rPr lang="en-US" dirty="0" smtClean="0">
                <a:solidFill>
                  <a:srgbClr val="C00000"/>
                </a:solidFill>
              </a:rPr>
              <a:t>Real-time </a:t>
            </a:r>
            <a:r>
              <a:rPr lang="en-US" dirty="0" smtClean="0"/>
              <a:t>algorithms; </a:t>
            </a:r>
            <a:r>
              <a:rPr lang="en-US" dirty="0" smtClean="0">
                <a:solidFill>
                  <a:srgbClr val="C00000"/>
                </a:solidFill>
              </a:rPr>
              <a:t>robust </a:t>
            </a:r>
            <a:r>
              <a:rPr lang="en-US" dirty="0"/>
              <a:t>at </a:t>
            </a:r>
            <a:r>
              <a:rPr lang="en-US" dirty="0" smtClean="0"/>
              <a:t>scale</a:t>
            </a:r>
          </a:p>
          <a:p>
            <a:pPr lvl="1"/>
            <a:r>
              <a:rPr lang="en-US" dirty="0" smtClean="0">
                <a:solidFill>
                  <a:srgbClr val="C00000"/>
                </a:solidFill>
              </a:rPr>
              <a:t>Meaningful  </a:t>
            </a:r>
            <a:r>
              <a:rPr lang="en-US" dirty="0" smtClean="0"/>
              <a:t>features</a:t>
            </a:r>
            <a:endParaRPr lang="en-US" dirty="0" smtClean="0"/>
          </a:p>
          <a:p>
            <a:pPr marL="457200" lvl="1" indent="0">
              <a:buNone/>
            </a:pPr>
            <a:endParaRPr lang="en-US" dirty="0"/>
          </a:p>
          <a:p>
            <a:r>
              <a:rPr lang="en-US" dirty="0"/>
              <a:t>Opportunities</a:t>
            </a:r>
          </a:p>
          <a:p>
            <a:pPr lvl="1"/>
            <a:r>
              <a:rPr lang="en-US" dirty="0" smtClean="0"/>
              <a:t>Human in the loop (e.g., peer review)</a:t>
            </a:r>
          </a:p>
          <a:p>
            <a:pPr lvl="2"/>
            <a:r>
              <a:rPr lang="en-US" dirty="0" smtClean="0"/>
              <a:t>Errors as student reflection opportunities</a:t>
            </a:r>
          </a:p>
        </p:txBody>
      </p:sp>
    </p:spTree>
    <p:extLst>
      <p:ext uri="{BB962C8B-B14F-4D97-AF65-F5344CB8AC3E}">
        <p14:creationId xmlns:p14="http://schemas.microsoft.com/office/powerpoint/2010/main" val="4200570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dirty="0" smtClean="0"/>
              <a:t>Algorithms and Applications</a:t>
            </a:r>
          </a:p>
          <a:p>
            <a:pPr lvl="1"/>
            <a:r>
              <a:rPr lang="en-US" b="1" i="1" dirty="0"/>
              <a:t>Automated Writing Assessment</a:t>
            </a:r>
          </a:p>
          <a:p>
            <a:pPr lvl="1"/>
            <a:r>
              <a:rPr lang="en-US" dirty="0" smtClean="0"/>
              <a:t>Teaching with Diagramming and Peer Review</a:t>
            </a:r>
          </a:p>
          <a:p>
            <a:r>
              <a:rPr lang="en-US" dirty="0" smtClean="0"/>
              <a:t>Summary and Current Directions</a:t>
            </a:r>
            <a:endParaRPr lang="en-US" dirty="0"/>
          </a:p>
        </p:txBody>
      </p:sp>
    </p:spTree>
    <p:extLst>
      <p:ext uri="{BB962C8B-B14F-4D97-AF65-F5344CB8AC3E}">
        <p14:creationId xmlns:p14="http://schemas.microsoft.com/office/powerpoint/2010/main" val="16047845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a:t>
            </a:r>
            <a:r>
              <a:rPr lang="en-US" sz="3600" dirty="0" smtClean="0"/>
              <a:t>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8353064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1" y="274638"/>
            <a:ext cx="8945217" cy="1143000"/>
          </a:xfrm>
        </p:spPr>
        <p:txBody>
          <a:bodyPr>
            <a:noAutofit/>
          </a:bodyPr>
          <a:lstStyle/>
          <a:p>
            <a:r>
              <a:rPr lang="en-US" dirty="0"/>
              <a:t>Rubric for the Evidence dimension of RTA</a:t>
            </a:r>
          </a:p>
        </p:txBody>
      </p:sp>
      <p:graphicFrame>
        <p:nvGraphicFramePr>
          <p:cNvPr id="4" name="Content Placeholder 3"/>
          <p:cNvGraphicFramePr>
            <a:graphicFrameLocks noGrp="1"/>
          </p:cNvGraphicFramePr>
          <p:nvPr>
            <p:ph idx="1"/>
            <p:extLst/>
          </p:nvPr>
        </p:nvGraphicFramePr>
        <p:xfrm>
          <a:off x="457200" y="1600200"/>
          <a:ext cx="8229600" cy="4881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600" dirty="0" smtClean="0"/>
                        <a:t>1</a:t>
                      </a:r>
                      <a:endParaRPr lang="en-US" sz="1600" dirty="0"/>
                    </a:p>
                  </a:txBody>
                  <a:tcPr/>
                </a:tc>
                <a:tc>
                  <a:txBody>
                    <a:bodyPr/>
                    <a:lstStyle/>
                    <a:p>
                      <a:r>
                        <a:rPr lang="en-US" sz="1600" dirty="0" smtClean="0"/>
                        <a:t>2</a:t>
                      </a:r>
                      <a:endParaRPr lang="en-US" sz="1600" dirty="0"/>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Features one or no</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2</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Selects inappropriate or little evidence from the text; may have serious factual errors and omissions</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some appropriate but general evidence from the text; may contain a factual</a:t>
                      </a:r>
                    </a:p>
                    <a:p>
                      <a:r>
                        <a:rPr lang="en-US" sz="1600" b="0" i="0" u="none" strike="noStrike" kern="1200" baseline="0" dirty="0" smtClean="0">
                          <a:solidFill>
                            <a:schemeClr val="dk1"/>
                          </a:solidFill>
                          <a:latin typeface="+mn-lt"/>
                          <a:ea typeface="+mn-ea"/>
                          <a:cs typeface="+mn-cs"/>
                        </a:rPr>
                        <a:t>error or omission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appropriate</a:t>
                      </a:r>
                    </a:p>
                    <a:p>
                      <a:r>
                        <a:rPr lang="en-US" sz="1600" b="0" i="0" u="none" strike="noStrike" kern="1200" baseline="0" dirty="0" smtClean="0">
                          <a:solidFill>
                            <a:schemeClr val="dk1"/>
                          </a:solidFill>
                          <a:latin typeface="+mn-lt"/>
                          <a:ea typeface="+mn-ea"/>
                          <a:cs typeface="+mn-cs"/>
                        </a:rPr>
                        <a:t>and concrete, specific evidence from the</a:t>
                      </a:r>
                    </a:p>
                    <a:p>
                      <a:r>
                        <a:rPr lang="en-US" sz="1600" b="0" i="0" u="none" strike="noStrike" kern="1200" baseline="0" dirty="0" smtClean="0">
                          <a:solidFill>
                            <a:schemeClr val="dk1"/>
                          </a:solidFill>
                          <a:latin typeface="+mn-lt"/>
                          <a:ea typeface="+mn-ea"/>
                          <a:cs typeface="+mn-cs"/>
                        </a:rPr>
                        <a:t>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detailed, precise, and significant evidence from the text</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Demonstrates little</a:t>
                      </a:r>
                    </a:p>
                    <a:p>
                      <a:r>
                        <a:rPr lang="en-US" sz="1600" b="0" i="0" u="none" strike="noStrike" kern="1200" baseline="0" dirty="0" smtClean="0">
                          <a:solidFill>
                            <a:schemeClr val="dk1"/>
                          </a:solidFill>
                          <a:latin typeface="+mn-lt"/>
                          <a:ea typeface="+mn-ea"/>
                          <a:cs typeface="+mn-cs"/>
                        </a:rPr>
                        <a:t>or no development</a:t>
                      </a:r>
                    </a:p>
                    <a:p>
                      <a:r>
                        <a:rPr lang="en-US" sz="1600" b="0" i="0" u="none" strike="noStrike" kern="1200" baseline="0" dirty="0" smtClean="0">
                          <a:solidFill>
                            <a:schemeClr val="dk1"/>
                          </a:solidFill>
                          <a:latin typeface="+mn-lt"/>
                          <a:ea typeface="+mn-ea"/>
                          <a:cs typeface="+mn-cs"/>
                        </a:rPr>
                        <a:t>or use of selected</a:t>
                      </a:r>
                    </a:p>
                    <a:p>
                      <a:r>
                        <a:rPr lang="en-US" sz="1600" b="0" i="0" u="none" strike="noStrike" kern="1200" baseline="0" dirty="0" smtClean="0">
                          <a:solidFill>
                            <a:schemeClr val="dk1"/>
                          </a:solidFill>
                          <a:latin typeface="+mn-lt"/>
                          <a:ea typeface="+mn-ea"/>
                          <a:cs typeface="+mn-cs"/>
                        </a:rPr>
                        <a:t>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limited development</a:t>
                      </a:r>
                    </a:p>
                    <a:p>
                      <a:r>
                        <a:rPr lang="en-US" sz="1600" b="0" i="0" u="none" strike="noStrike" kern="1200" baseline="0" dirty="0" smtClean="0">
                          <a:solidFill>
                            <a:schemeClr val="dk1"/>
                          </a:solidFill>
                          <a:latin typeface="+mn-lt"/>
                          <a:ea typeface="+mn-ea"/>
                          <a:cs typeface="+mn-cs"/>
                        </a:rPr>
                        <a:t>or use of selected</a:t>
                      </a:r>
                    </a:p>
                    <a:p>
                      <a:r>
                        <a:rPr lang="en-US" sz="1600" b="0" i="0" u="none" strike="noStrike" kern="1200" baseline="0" dirty="0" smtClean="0">
                          <a:solidFill>
                            <a:schemeClr val="dk1"/>
                          </a:solidFill>
                          <a:latin typeface="+mn-lt"/>
                          <a:ea typeface="+mn-ea"/>
                          <a:cs typeface="+mn-cs"/>
                        </a:rPr>
                        <a:t>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use of selected details from the text to support key idea</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integral use of selected details from the text to support and extend key idea</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Summarize entire</a:t>
                      </a:r>
                    </a:p>
                    <a:p>
                      <a:r>
                        <a:rPr lang="en-US" sz="1600" b="0" i="0" u="none" strike="noStrike" kern="1200" baseline="0" dirty="0" smtClean="0">
                          <a:solidFill>
                            <a:schemeClr val="dk1"/>
                          </a:solidFill>
                          <a:latin typeface="+mn-lt"/>
                          <a:ea typeface="+mn-ea"/>
                          <a:cs typeface="+mn-cs"/>
                        </a:rPr>
                        <a:t>text or copies heavily from 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Evidence provided may be listed in a sentence, not expanded upon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Attempts to elaborate upon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Evidence must be</a:t>
                      </a:r>
                    </a:p>
                    <a:p>
                      <a:r>
                        <a:rPr lang="en-US" sz="1600" b="0" i="0" u="none" strike="noStrike" kern="1200" baseline="0" dirty="0" smtClean="0">
                          <a:solidFill>
                            <a:schemeClr val="dk1"/>
                          </a:solidFill>
                          <a:latin typeface="+mn-lt"/>
                          <a:ea typeface="+mn-ea"/>
                          <a:cs typeface="+mn-cs"/>
                        </a:rPr>
                        <a:t>used to support key</a:t>
                      </a:r>
                    </a:p>
                    <a:p>
                      <a:r>
                        <a:rPr lang="en-US" sz="1600" b="0" i="0" u="none" strike="noStrike" kern="1200" baseline="0" dirty="0" smtClean="0">
                          <a:solidFill>
                            <a:schemeClr val="dk1"/>
                          </a:solidFill>
                          <a:latin typeface="+mn-lt"/>
                          <a:ea typeface="+mn-ea"/>
                          <a:cs typeface="+mn-cs"/>
                        </a:rPr>
                        <a:t>idea / inference(s)</a:t>
                      </a:r>
                      <a:endParaRPr lang="en-US" sz="1600" dirty="0"/>
                    </a:p>
                  </a:txBody>
                  <a:tcPr/>
                </a:tc>
              </a:tr>
            </a:tbl>
          </a:graphicData>
        </a:graphic>
      </p:graphicFrame>
    </p:spTree>
    <p:extLst>
      <p:ext uri="{BB962C8B-B14F-4D97-AF65-F5344CB8AC3E}">
        <p14:creationId xmlns:p14="http://schemas.microsoft.com/office/powerpoint/2010/main" val="11456227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i="1" dirty="0" smtClean="0"/>
              <a:t>Argumentative Writing / Argument Mining</a:t>
            </a:r>
          </a:p>
          <a:p>
            <a:r>
              <a:rPr lang="en-US" dirty="0" smtClean="0"/>
              <a:t>Algorithms and Applications</a:t>
            </a:r>
          </a:p>
          <a:p>
            <a:pPr lvl="1"/>
            <a:r>
              <a:rPr lang="en-US" dirty="0"/>
              <a:t>Automated Writing Assessment</a:t>
            </a:r>
          </a:p>
          <a:p>
            <a:pPr lvl="1"/>
            <a:r>
              <a:rPr lang="en-US" dirty="0" smtClean="0"/>
              <a:t>Teaching with Diagramming and Peer Review</a:t>
            </a:r>
          </a:p>
          <a:p>
            <a:r>
              <a:rPr lang="en-US" dirty="0" smtClean="0"/>
              <a:t>Summary and Current Directions</a:t>
            </a:r>
            <a:endParaRPr lang="en-US" dirty="0"/>
          </a:p>
        </p:txBody>
      </p:sp>
    </p:spTree>
    <p:extLst>
      <p:ext uri="{BB962C8B-B14F-4D97-AF65-F5344CB8AC3E}">
        <p14:creationId xmlns:p14="http://schemas.microsoft.com/office/powerpoint/2010/main" val="42406998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sz="3600" dirty="0" smtClean="0"/>
              <a:t>Audience Participation:  Evidence Scoring (1 or 4?) </a:t>
            </a:r>
            <a:endParaRPr lang="en-US" sz="3600"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cs typeface="Times New Roman" panose="02020603050405020304" pitchFamily="18" charset="0"/>
              </a:rPr>
              <a:t>proverty</a:t>
            </a:r>
            <a:r>
              <a:rPr lang="en-US" sz="1800" dirty="0">
                <a:cs typeface="Times New Roman" panose="02020603050405020304" pitchFamily="18" charset="0"/>
              </a:rPr>
              <a:t> will end by 2015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a:t>
            </a: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winning the fight of poverty is achievable  in our lifetime. Many people couldn't afford medicine or bed nets to be treated for malaria . Many children had died from this </a:t>
            </a:r>
            <a:r>
              <a:rPr lang="en-US" sz="1800" dirty="0" err="1"/>
              <a:t>dieseuse</a:t>
            </a:r>
            <a:r>
              <a:rPr lang="en-US" sz="1800" dirty="0"/>
              <a:t> even though it could be treated easily. But now, bed nets are used in every sleeping site . And the medicine is free of charge. Another example is that the  farmers' crops are dying   because   they could not afford the </a:t>
            </a:r>
            <a:r>
              <a:rPr lang="en-US" sz="1800" dirty="0" err="1"/>
              <a:t>nessacary</a:t>
            </a:r>
            <a:r>
              <a:rPr lang="en-US" sz="1800" dirty="0"/>
              <a:t> fertilizer and irrigation . But they are now, making </a:t>
            </a:r>
            <a:r>
              <a:rPr lang="en-US" sz="1800" dirty="0" err="1"/>
              <a:t>progess</a:t>
            </a:r>
            <a:r>
              <a:rPr lang="en-US" sz="1800" dirty="0"/>
              <a:t>. Farmers now have fertilizer and water  to give to the crops. Also with  seeds and the proper tools . Third, kids in </a:t>
            </a:r>
            <a:r>
              <a:rPr lang="en-US" sz="1800" dirty="0" err="1"/>
              <a:t>Sauri</a:t>
            </a:r>
            <a:r>
              <a:rPr lang="en-US" sz="1800" dirty="0"/>
              <a:t> were not well educated. Many families couldn't afford school . Even at school there was no lunch . Students were exhausted from each day of school. Now, school is free . Children excited to learn now can and they do have midday meals .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a:t>
            </a:r>
            <a:endParaRPr lang="en-US" sz="1800" dirty="0"/>
          </a:p>
          <a:p>
            <a:pPr marL="0" indent="0">
              <a:buNone/>
            </a:pPr>
            <a:endParaRPr lang="en-US" sz="1600" dirty="0"/>
          </a:p>
        </p:txBody>
      </p:sp>
    </p:spTree>
    <p:extLst>
      <p:ext uri="{BB962C8B-B14F-4D97-AF65-F5344CB8AC3E}">
        <p14:creationId xmlns:p14="http://schemas.microsoft.com/office/powerpoint/2010/main" val="2921238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dirty="0" smtClean="0"/>
              <a:t>Automatic Scoring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a:solidFill>
                  <a:srgbClr val="0000FF"/>
                </a:solidFill>
              </a:rPr>
              <a:t>(SCORE</a:t>
            </a:r>
            <a:r>
              <a:rPr lang="en-US" sz="1800" b="1" dirty="0" smtClean="0">
                <a:solidFill>
                  <a:srgbClr val="0000FF"/>
                </a:solidFill>
              </a:rPr>
              <a:t>=1)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val="1074348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t>Automatic Scoring of an Analytical </a:t>
            </a:r>
            <a:br>
              <a:rPr lang="en-US" dirty="0"/>
            </a:br>
            <a:r>
              <a:rPr lang="en-US" dirty="0"/>
              <a:t>Response-To-Text Assessment (RTA)</a:t>
            </a:r>
            <a:br>
              <a:rPr lang="en-US" dirty="0"/>
            </a:br>
            <a:r>
              <a:rPr lang="en-US" sz="2800" dirty="0"/>
              <a:t>[</a:t>
            </a:r>
            <a:r>
              <a:rPr lang="en-US" sz="2800" dirty="0" err="1"/>
              <a:t>Rahimi</a:t>
            </a:r>
            <a:r>
              <a:rPr lang="en-US" sz="2800" dirty="0"/>
              <a:t>, </a:t>
            </a:r>
            <a:r>
              <a:rPr lang="en-US" sz="2800" b="1" dirty="0"/>
              <a:t>Litman</a:t>
            </a:r>
            <a:r>
              <a:rPr lang="en-US" sz="2800" dirty="0"/>
              <a:t>, </a:t>
            </a:r>
            <a:r>
              <a:rPr lang="en-US" sz="2800" dirty="0" err="1"/>
              <a:t>Correnti</a:t>
            </a:r>
            <a:r>
              <a:rPr lang="en-US" sz="2800" dirty="0"/>
              <a:t>, Matsumura, Wang &amp; </a:t>
            </a:r>
            <a:r>
              <a:rPr lang="en-US" sz="2800" dirty="0" err="1"/>
              <a:t>Kisa</a:t>
            </a:r>
            <a:r>
              <a:rPr lang="en-US" sz="2800" dirty="0"/>
              <a:t>, 2014</a:t>
            </a:r>
            <a:r>
              <a:rPr lang="en-US" sz="2800" dirty="0" smtClean="0"/>
              <a:t>]</a:t>
            </a:r>
            <a:endParaRPr lang="en-US" sz="2800" dirty="0"/>
          </a:p>
        </p:txBody>
      </p:sp>
      <p:sp>
        <p:nvSpPr>
          <p:cNvPr id="3" name="Content Placeholder 2"/>
          <p:cNvSpPr>
            <a:spLocks noGrp="1"/>
          </p:cNvSpPr>
          <p:nvPr>
            <p:ph idx="1"/>
          </p:nvPr>
        </p:nvSpPr>
        <p:spPr>
          <a:xfrm>
            <a:off x="0" y="2010718"/>
            <a:ext cx="9144000" cy="4847282"/>
          </a:xfrm>
        </p:spPr>
        <p:txBody>
          <a:bodyPr>
            <a:normAutofit fontScale="85000" lnSpcReduction="20000"/>
          </a:bodyPr>
          <a:lstStyle/>
          <a:p>
            <a:r>
              <a:rPr lang="en-US" sz="3500" dirty="0" smtClean="0"/>
              <a:t>Long-term goals</a:t>
            </a:r>
          </a:p>
          <a:p>
            <a:pPr lvl="1"/>
            <a:r>
              <a:rPr lang="en-US" sz="3000" dirty="0" smtClean="0"/>
              <a:t>informative feedback for students and teachers</a:t>
            </a:r>
          </a:p>
          <a:p>
            <a:pPr lvl="1"/>
            <a:r>
              <a:rPr lang="en-US" sz="3000" dirty="0"/>
              <a:t>l</a:t>
            </a:r>
            <a:r>
              <a:rPr lang="en-US" sz="3000" dirty="0" smtClean="0"/>
              <a:t>arge-scale research on the impact of instruction and policies</a:t>
            </a:r>
          </a:p>
          <a:p>
            <a:pPr lvl="1"/>
            <a:endParaRPr lang="en-US" dirty="0" smtClean="0"/>
          </a:p>
          <a:p>
            <a:r>
              <a:rPr lang="en-US" sz="3500" dirty="0" smtClean="0"/>
              <a:t>Current work	</a:t>
            </a:r>
          </a:p>
          <a:p>
            <a:pPr lvl="1"/>
            <a:r>
              <a:rPr lang="en-US" sz="3000" dirty="0" smtClean="0"/>
              <a:t>writing assessment via </a:t>
            </a:r>
            <a:r>
              <a:rPr lang="en-US" sz="3000" dirty="0" smtClean="0">
                <a:solidFill>
                  <a:srgbClr val="0000FF"/>
                </a:solidFill>
              </a:rPr>
              <a:t>meaningful </a:t>
            </a:r>
            <a:r>
              <a:rPr lang="en-US" sz="3000" dirty="0" smtClean="0">
                <a:solidFill>
                  <a:srgbClr val="0000FF"/>
                </a:solidFill>
              </a:rPr>
              <a:t>features </a:t>
            </a:r>
            <a:r>
              <a:rPr lang="en-US" sz="3000" dirty="0" smtClean="0"/>
              <a:t>that operationalize the </a:t>
            </a:r>
            <a:r>
              <a:rPr lang="en-US" sz="3000" b="1" i="1" dirty="0" smtClean="0"/>
              <a:t>Evidence</a:t>
            </a:r>
            <a:r>
              <a:rPr lang="en-US" sz="3000" b="1" dirty="0" smtClean="0"/>
              <a:t> </a:t>
            </a:r>
            <a:r>
              <a:rPr lang="en-US" sz="3000" dirty="0" smtClean="0"/>
              <a:t>rubric of RTA</a:t>
            </a:r>
          </a:p>
          <a:p>
            <a:pPr lvl="1"/>
            <a:endParaRPr lang="en-US" sz="3000" dirty="0" smtClean="0"/>
          </a:p>
          <a:p>
            <a:r>
              <a:rPr lang="en-US" sz="3500" dirty="0" smtClean="0">
                <a:solidFill>
                  <a:srgbClr val="0000FF"/>
                </a:solidFill>
              </a:rPr>
              <a:t>Argument mining subtasks</a:t>
            </a:r>
          </a:p>
          <a:p>
            <a:pPr lvl="1"/>
            <a:r>
              <a:rPr lang="en-US" sz="3000" b="1" dirty="0">
                <a:solidFill>
                  <a:srgbClr val="0000FF"/>
                </a:solidFill>
              </a:rPr>
              <a:t>s</a:t>
            </a:r>
            <a:r>
              <a:rPr lang="en-US" sz="3000" b="1" dirty="0" smtClean="0">
                <a:solidFill>
                  <a:srgbClr val="0000FF"/>
                </a:solidFill>
              </a:rPr>
              <a:t>egmentation</a:t>
            </a:r>
            <a:r>
              <a:rPr lang="en-US" sz="3000" dirty="0" smtClean="0">
                <a:solidFill>
                  <a:srgbClr val="0000FF"/>
                </a:solidFill>
              </a:rPr>
              <a:t>: spans of text</a:t>
            </a:r>
          </a:p>
          <a:p>
            <a:pPr lvl="1"/>
            <a:r>
              <a:rPr lang="en-US" sz="3000" b="1" dirty="0" smtClean="0">
                <a:solidFill>
                  <a:srgbClr val="0000FF"/>
                </a:solidFill>
              </a:rPr>
              <a:t>segment classification</a:t>
            </a:r>
            <a:r>
              <a:rPr lang="en-US" sz="3000" dirty="0" smtClean="0">
                <a:solidFill>
                  <a:srgbClr val="0000FF"/>
                </a:solidFill>
              </a:rPr>
              <a:t>: evidence from text (or not)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22</a:t>
            </a:fld>
            <a:endParaRPr lang="en-US" dirty="0"/>
          </a:p>
        </p:txBody>
      </p:sp>
    </p:spTree>
    <p:extLst>
      <p:ext uri="{BB962C8B-B14F-4D97-AF65-F5344CB8AC3E}">
        <p14:creationId xmlns:p14="http://schemas.microsoft.com/office/powerpoint/2010/main" val="949285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423820159"/>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Experts derive a decision tree from the rubric</a:t>
              </a:r>
              <a:endParaRPr lang="en-US" sz="2400" b="1"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Define features based on the tree and extract them from the essays</a:t>
              </a:r>
              <a:endParaRPr lang="en-US" sz="2400"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Perform supervised machine learning using the extracted features</a:t>
              </a:r>
              <a:endParaRPr lang="en-US" sz="2400" kern="1200" dirty="0"/>
            </a:p>
          </p:txBody>
        </p:sp>
      </p:grpSp>
    </p:spTree>
    <p:extLst>
      <p:ext uri="{BB962C8B-B14F-4D97-AF65-F5344CB8AC3E}">
        <p14:creationId xmlns:p14="http://schemas.microsoft.com/office/powerpoint/2010/main" val="287741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Essays for Evidence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24</a:t>
            </a:fld>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06" y="1600200"/>
            <a:ext cx="8092387" cy="4525963"/>
          </a:xfrm>
          <a:prstGeom prst="rect">
            <a:avLst/>
          </a:prstGeom>
          <a:noFill/>
          <a:ln>
            <a:noFill/>
          </a:ln>
        </p:spPr>
        <p:style>
          <a:lnRef idx="2">
            <a:schemeClr val="accent2"/>
          </a:lnRef>
          <a:fillRef idx="1">
            <a:schemeClr val="lt1"/>
          </a:fillRef>
          <a:effectRef idx="0">
            <a:schemeClr val="accent2"/>
          </a:effectRef>
          <a:fontRef idx="minor">
            <a:schemeClr val="dk1"/>
          </a:fontRef>
        </p:style>
      </p:pic>
      <p:sp>
        <p:nvSpPr>
          <p:cNvPr id="7" name="Rounded Rectangle 6"/>
          <p:cNvSpPr/>
          <p:nvPr/>
        </p:nvSpPr>
        <p:spPr>
          <a:xfrm>
            <a:off x="2743200" y="1818526"/>
            <a:ext cx="2640458" cy="25685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a:off x="4325420" y="3565132"/>
            <a:ext cx="2558265" cy="3287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1077672" y="4436623"/>
            <a:ext cx="2757481" cy="3287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4255879" y="3096095"/>
            <a:ext cx="2558265" cy="3287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675026" y="4985179"/>
            <a:ext cx="2364537" cy="58093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8438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2349577715"/>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Experts derive a decision tree from the rubric</a:t>
              </a:r>
              <a:endParaRPr lang="en-US" sz="2400"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Define features based on the tree and extract them from the essays</a:t>
              </a:r>
              <a:endParaRPr lang="en-US" sz="2400" b="1"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Perform supervised machine learning using the extracted features</a:t>
              </a:r>
              <a:endParaRPr lang="en-US" sz="2400" kern="1200" dirty="0"/>
            </a:p>
          </p:txBody>
        </p:sp>
      </p:grpSp>
    </p:spTree>
    <p:extLst>
      <p:ext uri="{BB962C8B-B14F-4D97-AF65-F5344CB8AC3E}">
        <p14:creationId xmlns:p14="http://schemas.microsoft.com/office/powerpoint/2010/main" val="284706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Vectors</a:t>
            </a:r>
            <a:endParaRPr lang="en-US" dirty="0"/>
          </a:p>
        </p:txBody>
      </p:sp>
      <p:sp>
        <p:nvSpPr>
          <p:cNvPr id="3" name="Content Placeholder 2"/>
          <p:cNvSpPr>
            <a:spLocks noGrp="1"/>
          </p:cNvSpPr>
          <p:nvPr>
            <p:ph idx="1"/>
          </p:nvPr>
        </p:nvSpPr>
        <p:spPr>
          <a:xfrm>
            <a:off x="176383" y="1600200"/>
            <a:ext cx="8842679" cy="4525963"/>
          </a:xfrm>
        </p:spPr>
        <p:txBody>
          <a:bodyPr/>
          <a:lstStyle/>
          <a:p>
            <a:pPr lvl="0" defTabSz="914400">
              <a:spcBef>
                <a:spcPts val="600"/>
              </a:spcBef>
              <a:buClr>
                <a:schemeClr val="accent1"/>
              </a:buClr>
              <a:buSzPct val="70000"/>
              <a:defRPr/>
            </a:pPr>
            <a:r>
              <a:rPr lang="en-US" dirty="0"/>
              <a:t>A feature vector is the representation of the raw data that is input to the learning algorithm</a:t>
            </a:r>
          </a:p>
          <a:p>
            <a:pPr lvl="0" defTabSz="914400">
              <a:spcBef>
                <a:spcPts val="600"/>
              </a:spcBef>
              <a:buClr>
                <a:schemeClr val="accent1"/>
              </a:buClr>
              <a:buSzPct val="70000"/>
              <a:defRPr/>
            </a:pPr>
            <a:r>
              <a:rPr lang="en-US" dirty="0">
                <a:solidFill>
                  <a:srgbClr val="0000FF"/>
                </a:solidFill>
              </a:rPr>
              <a:t>It is often an N-dimensional vector of numerical values</a:t>
            </a:r>
          </a:p>
          <a:p>
            <a:pPr lvl="0" defTabSz="914400">
              <a:spcBef>
                <a:spcPts val="600"/>
              </a:spcBef>
              <a:buClr>
                <a:schemeClr val="accent1"/>
              </a:buClr>
              <a:buSzPct val="70000"/>
              <a:defRPr/>
            </a:pPr>
            <a:r>
              <a:rPr lang="en-US" dirty="0">
                <a:solidFill>
                  <a:srgbClr val="000000"/>
                </a:solidFill>
              </a:rPr>
              <a:t>Selecting informative features is important for the performance of the learning algorithm</a:t>
            </a:r>
          </a:p>
          <a:p>
            <a:endParaRPr lang="en-US" dirty="0"/>
          </a:p>
        </p:txBody>
      </p:sp>
    </p:spTree>
    <p:extLst>
      <p:ext uri="{BB962C8B-B14F-4D97-AF65-F5344CB8AC3E}">
        <p14:creationId xmlns:p14="http://schemas.microsoft.com/office/powerpoint/2010/main" val="8140824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21920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762000" y="2552701"/>
            <a:ext cx="7257557" cy="99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762000" y="2546684"/>
            <a:ext cx="7391400" cy="1200328"/>
          </a:xfrm>
          <a:prstGeom prst="rect">
            <a:avLst/>
          </a:prstGeom>
          <a:noFill/>
        </p:spPr>
        <p:txBody>
          <a:bodyPr wrap="square" rtlCol="0">
            <a:spAutoFit/>
          </a:bodyPr>
          <a:lstStyle/>
          <a:p>
            <a:r>
              <a:rPr lang="en-US" sz="2400" dirty="0">
                <a:solidFill>
                  <a:schemeClr val="bg1"/>
                </a:solidFill>
              </a:rPr>
              <a:t>Number of Pieces of Evidence (NPE</a:t>
            </a:r>
            <a:r>
              <a:rPr lang="en-US" sz="2400" dirty="0" smtClean="0">
                <a:solidFill>
                  <a:schemeClr val="bg1"/>
                </a:solidFill>
              </a:rPr>
              <a:t>)</a:t>
            </a:r>
            <a:endParaRPr lang="en-US" sz="2400" dirty="0">
              <a:solidFill>
                <a:schemeClr val="bg1"/>
              </a:solidFill>
            </a:endParaRPr>
          </a:p>
          <a:p>
            <a:pPr marL="800100" lvl="1" indent="-342900">
              <a:buFont typeface="Arial"/>
              <a:buChar char="•"/>
            </a:pPr>
            <a:r>
              <a:rPr lang="en-US" sz="2400" dirty="0">
                <a:solidFill>
                  <a:schemeClr val="bg1"/>
                </a:solidFill>
              </a:rPr>
              <a:t>Topics and words </a:t>
            </a:r>
            <a:r>
              <a:rPr lang="en-US" sz="2400" dirty="0" smtClean="0">
                <a:solidFill>
                  <a:schemeClr val="bg1"/>
                </a:solidFill>
              </a:rPr>
              <a:t>based </a:t>
            </a:r>
            <a:r>
              <a:rPr lang="en-US" sz="2400" dirty="0">
                <a:solidFill>
                  <a:schemeClr val="bg1"/>
                </a:solidFill>
              </a:rPr>
              <a:t>on the text and </a:t>
            </a:r>
            <a:r>
              <a:rPr lang="en-US" sz="2400" dirty="0" smtClean="0">
                <a:solidFill>
                  <a:schemeClr val="bg1"/>
                </a:solidFill>
              </a:rPr>
              <a:t>experts</a:t>
            </a:r>
            <a:endParaRPr lang="en-US" sz="2400" dirty="0">
              <a:solidFill>
                <a:schemeClr val="bg1"/>
              </a:solidFill>
            </a:endParaRPr>
          </a:p>
          <a:p>
            <a:endParaRPr lang="en-US" sz="2400" dirty="0"/>
          </a:p>
        </p:txBody>
      </p:sp>
      <p:sp>
        <p:nvSpPr>
          <p:cNvPr id="9" name="Bent Arrow 8" descr=" 22"/>
          <p:cNvSpPr/>
          <p:nvPr/>
        </p:nvSpPr>
        <p:spPr>
          <a:xfrm rot="16200000" flipH="1">
            <a:off x="2209800" y="1905000"/>
            <a:ext cx="6858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2759302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830774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r>
              <a:rPr lang="en-US" dirty="0" smtClean="0"/>
              <a:t>Why teach argumentative writing?</a:t>
            </a:r>
            <a:endParaRPr lang="en-US" dirty="0"/>
          </a:p>
        </p:txBody>
      </p:sp>
      <p:sp>
        <p:nvSpPr>
          <p:cNvPr id="3" name="Content Placeholder 2"/>
          <p:cNvSpPr>
            <a:spLocks noGrp="1"/>
          </p:cNvSpPr>
          <p:nvPr>
            <p:ph idx="1"/>
          </p:nvPr>
        </p:nvSpPr>
        <p:spPr>
          <a:xfrm>
            <a:off x="76200" y="1012689"/>
            <a:ext cx="9067800" cy="5540511"/>
          </a:xfrm>
        </p:spPr>
        <p:txBody>
          <a:bodyPr>
            <a:normAutofit fontScale="92500" lnSpcReduction="10000"/>
          </a:bodyPr>
          <a:lstStyle/>
          <a:p>
            <a:r>
              <a:rPr lang="en-US" dirty="0" smtClean="0"/>
              <a:t>In argumentative </a:t>
            </a:r>
            <a:r>
              <a:rPr lang="en-US" dirty="0"/>
              <a:t>or scientific writing, authors need </a:t>
            </a:r>
            <a:r>
              <a:rPr lang="en-US" dirty="0" smtClean="0"/>
              <a:t>to:</a:t>
            </a:r>
          </a:p>
          <a:p>
            <a:pPr lvl="1"/>
            <a:r>
              <a:rPr lang="en-US" dirty="0" smtClean="0"/>
              <a:t>communicate </a:t>
            </a:r>
            <a:r>
              <a:rPr lang="en-US" dirty="0"/>
              <a:t>a position, claim, or hypothesis, </a:t>
            </a:r>
            <a:endParaRPr lang="en-US" dirty="0" smtClean="0"/>
          </a:p>
          <a:p>
            <a:pPr lvl="1"/>
            <a:r>
              <a:rPr lang="en-US" dirty="0" smtClean="0"/>
              <a:t>use it to frame </a:t>
            </a:r>
            <a:r>
              <a:rPr lang="en-US" dirty="0"/>
              <a:t>reasons and evidence presented, </a:t>
            </a:r>
            <a:endParaRPr lang="en-US" dirty="0" smtClean="0"/>
          </a:p>
          <a:p>
            <a:pPr lvl="1"/>
            <a:r>
              <a:rPr lang="en-US" dirty="0" smtClean="0"/>
              <a:t>integrate </a:t>
            </a:r>
            <a:r>
              <a:rPr lang="en-US" dirty="0"/>
              <a:t>others’ </a:t>
            </a:r>
            <a:r>
              <a:rPr lang="en-US" dirty="0" smtClean="0"/>
              <a:t>arguments, anticipate/refute counterarguments </a:t>
            </a:r>
            <a:r>
              <a:rPr lang="en-US" sz="1500" dirty="0" smtClean="0"/>
              <a:t>(</a:t>
            </a:r>
            <a:r>
              <a:rPr lang="en-US" sz="1500" dirty="0"/>
              <a:t>Durst, 1987; Mitchell, 2001; </a:t>
            </a:r>
            <a:r>
              <a:rPr lang="en-US" sz="1500" dirty="0" err="1"/>
              <a:t>Nystrand</a:t>
            </a:r>
            <a:r>
              <a:rPr lang="en-US" sz="1500" dirty="0"/>
              <a:t> &amp; Graff</a:t>
            </a:r>
            <a:r>
              <a:rPr lang="en-US" sz="1500" dirty="0" smtClean="0"/>
              <a:t>, 2001</a:t>
            </a:r>
            <a:r>
              <a:rPr lang="en-US" sz="1500" dirty="0"/>
              <a:t>; </a:t>
            </a:r>
            <a:r>
              <a:rPr lang="en-US" sz="1500" dirty="0" err="1"/>
              <a:t>Yeh</a:t>
            </a:r>
            <a:r>
              <a:rPr lang="en-US" sz="1500" dirty="0"/>
              <a:t>, 1998). </a:t>
            </a:r>
            <a:endParaRPr lang="en-US" sz="1500" dirty="0" smtClean="0"/>
          </a:p>
          <a:p>
            <a:r>
              <a:rPr lang="en-US" dirty="0" smtClean="0"/>
              <a:t>Studies show students:</a:t>
            </a:r>
          </a:p>
          <a:p>
            <a:pPr lvl="1"/>
            <a:r>
              <a:rPr lang="en-US" dirty="0" smtClean="0"/>
              <a:t>lack competence </a:t>
            </a:r>
            <a:r>
              <a:rPr lang="en-US" dirty="0"/>
              <a:t>in </a:t>
            </a:r>
            <a:r>
              <a:rPr lang="en-US" dirty="0" smtClean="0"/>
              <a:t>argument writing </a:t>
            </a:r>
            <a:r>
              <a:rPr lang="en-US" sz="1500" dirty="0" smtClean="0"/>
              <a:t>(</a:t>
            </a:r>
            <a:r>
              <a:rPr lang="en-US" sz="1500" dirty="0" err="1"/>
              <a:t>Oostdam</a:t>
            </a:r>
            <a:r>
              <a:rPr lang="en-US" sz="1500" dirty="0"/>
              <a:t>, et al., 1994; </a:t>
            </a:r>
            <a:r>
              <a:rPr lang="en-US" sz="1500" dirty="0" err="1"/>
              <a:t>Oostdam</a:t>
            </a:r>
            <a:r>
              <a:rPr lang="en-US" sz="1500" dirty="0"/>
              <a:t> &amp; </a:t>
            </a:r>
            <a:r>
              <a:rPr lang="en-US" sz="1500" dirty="0" err="1"/>
              <a:t>Emmelot</a:t>
            </a:r>
            <a:r>
              <a:rPr lang="en-US" sz="1500" dirty="0"/>
              <a:t>, 1991)</a:t>
            </a:r>
            <a:r>
              <a:rPr lang="en-US" dirty="0"/>
              <a:t>. </a:t>
            </a:r>
            <a:endParaRPr lang="en-US" dirty="0" smtClean="0"/>
          </a:p>
          <a:p>
            <a:pPr lvl="1"/>
            <a:r>
              <a:rPr lang="en-US" dirty="0" smtClean="0"/>
              <a:t>do </a:t>
            </a:r>
            <a:r>
              <a:rPr lang="en-US" dirty="0"/>
              <a:t>not integrate their arguments into a high-</a:t>
            </a:r>
            <a:r>
              <a:rPr lang="en-US" dirty="0" smtClean="0"/>
              <a:t>level structure </a:t>
            </a:r>
            <a:r>
              <a:rPr lang="en-US" dirty="0"/>
              <a:t>or coherent position </a:t>
            </a:r>
            <a:r>
              <a:rPr lang="en-US" sz="1500" dirty="0"/>
              <a:t>(Keith, Weiner, &amp; </a:t>
            </a:r>
            <a:r>
              <a:rPr lang="en-US" sz="1500" dirty="0" err="1"/>
              <a:t>Lesgold</a:t>
            </a:r>
            <a:r>
              <a:rPr lang="en-US" sz="1500" dirty="0"/>
              <a:t>, 1991)</a:t>
            </a:r>
            <a:r>
              <a:rPr lang="en-US" i="1" dirty="0"/>
              <a:t>. </a:t>
            </a:r>
            <a:endParaRPr lang="en-US" i="1" dirty="0" smtClean="0"/>
          </a:p>
          <a:p>
            <a:pPr lvl="1"/>
            <a:r>
              <a:rPr lang="en-US" dirty="0" smtClean="0"/>
              <a:t>Even if compose-aloud </a:t>
            </a:r>
            <a:r>
              <a:rPr lang="en-US" dirty="0"/>
              <a:t>protocols </a:t>
            </a:r>
            <a:r>
              <a:rPr lang="en-US" dirty="0" smtClean="0"/>
              <a:t>show students mentally connect </a:t>
            </a:r>
            <a:r>
              <a:rPr lang="en-US" dirty="0"/>
              <a:t>position </a:t>
            </a:r>
            <a:r>
              <a:rPr lang="en-US" dirty="0" smtClean="0"/>
              <a:t>statement &amp; supporting </a:t>
            </a:r>
            <a:r>
              <a:rPr lang="en-US" dirty="0"/>
              <a:t>details, </a:t>
            </a:r>
            <a:r>
              <a:rPr lang="en-US" i="1" dirty="0" smtClean="0"/>
              <a:t>connections not </a:t>
            </a:r>
            <a:r>
              <a:rPr lang="en-US" i="1" dirty="0"/>
              <a:t>evident in </a:t>
            </a:r>
            <a:r>
              <a:rPr lang="en-US" i="1" dirty="0" smtClean="0"/>
              <a:t>writing </a:t>
            </a:r>
            <a:r>
              <a:rPr lang="en-US" sz="1500" dirty="0"/>
              <a:t>(Durst, 1987)</a:t>
            </a:r>
            <a:r>
              <a:rPr lang="en-US" dirty="0"/>
              <a:t>.</a:t>
            </a:r>
          </a:p>
        </p:txBody>
      </p:sp>
      <p:sp>
        <p:nvSpPr>
          <p:cNvPr id="4" name="Footer Placeholder 3"/>
          <p:cNvSpPr>
            <a:spLocks noGrp="1"/>
          </p:cNvSpPr>
          <p:nvPr>
            <p:ph type="ftr" sz="quarter" idx="11"/>
          </p:nvPr>
        </p:nvSpPr>
        <p:spPr>
          <a:xfrm>
            <a:off x="0" y="6356350"/>
            <a:ext cx="9144000" cy="365125"/>
          </a:xfrm>
        </p:spPr>
        <p:txBody>
          <a:bodyPr/>
          <a:lstStyle/>
          <a:p>
            <a:pPr>
              <a:defRPr/>
            </a:pPr>
            <a:r>
              <a:rPr lang="en-US" dirty="0" smtClean="0"/>
              <a:t>Slide modified from Kevin D. Ashley, </a:t>
            </a:r>
            <a:r>
              <a:rPr lang="en-US" dirty="0" err="1" smtClean="0"/>
              <a:t>Ilya</a:t>
            </a:r>
            <a:r>
              <a:rPr lang="en-US" dirty="0" smtClean="0"/>
              <a:t> </a:t>
            </a:r>
            <a:r>
              <a:rPr lang="en-US" dirty="0" err="1" smtClean="0"/>
              <a:t>Goldin</a:t>
            </a:r>
            <a:r>
              <a:rPr lang="en-US" dirty="0" smtClean="0"/>
              <a:t>. 2011 </a:t>
            </a:r>
            <a:endParaRPr lang="en-US" dirty="0"/>
          </a:p>
        </p:txBody>
      </p:sp>
      <p:sp>
        <p:nvSpPr>
          <p:cNvPr id="5" name="Slide Number Placeholder 4"/>
          <p:cNvSpPr>
            <a:spLocks noGrp="1"/>
          </p:cNvSpPr>
          <p:nvPr>
            <p:ph type="sldNum" sz="quarter" idx="12"/>
          </p:nvPr>
        </p:nvSpPr>
        <p:spPr/>
        <p:txBody>
          <a:bodyPr/>
          <a:lstStyle/>
          <a:p>
            <a:pPr>
              <a:defRPr/>
            </a:pPr>
            <a:fld id="{139F6571-6EBF-8347-8660-5966AFDA70B2}" type="slidenum">
              <a:rPr lang="en-US" smtClean="0"/>
              <a:pPr>
                <a:defRPr/>
              </a:pPr>
              <a:t>3</a:t>
            </a:fld>
            <a:endParaRPr lang="en-US" dirty="0"/>
          </a:p>
        </p:txBody>
      </p:sp>
    </p:spTree>
    <p:extLst>
      <p:ext uri="{BB962C8B-B14F-4D97-AF65-F5344CB8AC3E}">
        <p14:creationId xmlns:p14="http://schemas.microsoft.com/office/powerpoint/2010/main" val="16166850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102124" y="2247900"/>
            <a:ext cx="3479275" cy="232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0" y="2247900"/>
            <a:ext cx="3581400" cy="2308324"/>
          </a:xfrm>
          <a:prstGeom prst="rect">
            <a:avLst/>
          </a:prstGeom>
          <a:noFill/>
        </p:spPr>
        <p:txBody>
          <a:bodyPr wrap="square" rtlCol="0">
            <a:spAutoFit/>
          </a:bodyPr>
          <a:lstStyle/>
          <a:p>
            <a:r>
              <a:rPr lang="en-US" sz="2400" dirty="0">
                <a:solidFill>
                  <a:schemeClr val="bg1"/>
                </a:solidFill>
              </a:rPr>
              <a:t>Concentration (</a:t>
            </a:r>
            <a:r>
              <a:rPr lang="en-US" sz="2400" dirty="0" smtClean="0">
                <a:solidFill>
                  <a:schemeClr val="bg1"/>
                </a:solidFill>
              </a:rPr>
              <a:t>CON)</a:t>
            </a:r>
          </a:p>
          <a:p>
            <a:pPr marL="342900" indent="-342900">
              <a:buFont typeface="Arial"/>
              <a:buChar char="•"/>
            </a:pPr>
            <a:r>
              <a:rPr lang="en-US" sz="2400" dirty="0" smtClean="0">
                <a:solidFill>
                  <a:schemeClr val="bg1"/>
                </a:solidFill>
              </a:rPr>
              <a:t>High concentration essays have fewer </a:t>
            </a:r>
            <a:r>
              <a:rPr lang="en-US" sz="2400" dirty="0">
                <a:solidFill>
                  <a:schemeClr val="bg1"/>
                </a:solidFill>
              </a:rPr>
              <a:t>than 3 sentences </a:t>
            </a:r>
            <a:r>
              <a:rPr lang="en-US" sz="2400" dirty="0" smtClean="0">
                <a:solidFill>
                  <a:schemeClr val="bg1"/>
                </a:solidFill>
              </a:rPr>
              <a:t>with </a:t>
            </a:r>
            <a:r>
              <a:rPr lang="en-US" sz="2400" dirty="0">
                <a:solidFill>
                  <a:schemeClr val="bg1"/>
                </a:solidFill>
              </a:rPr>
              <a:t>topic </a:t>
            </a:r>
            <a:r>
              <a:rPr lang="en-US" sz="2400" dirty="0" smtClean="0">
                <a:solidFill>
                  <a:schemeClr val="bg1"/>
                </a:solidFill>
              </a:rPr>
              <a:t>words (i.e., evidence is not elaborated)</a:t>
            </a:r>
            <a:endParaRPr lang="en-US" sz="2400" dirty="0">
              <a:solidFill>
                <a:schemeClr val="bg1"/>
              </a:solidFill>
            </a:endParaRPr>
          </a:p>
        </p:txBody>
      </p:sp>
      <p:sp>
        <p:nvSpPr>
          <p:cNvPr id="9" name="Left Arrow 8" descr=" 7"/>
          <p:cNvSpPr/>
          <p:nvPr/>
        </p:nvSpPr>
        <p:spPr>
          <a:xfrm>
            <a:off x="3581400" y="3048000"/>
            <a:ext cx="7620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801851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023636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5486400" y="3672591"/>
            <a:ext cx="3276600" cy="158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5486400" y="3692643"/>
            <a:ext cx="3276600" cy="1569660"/>
          </a:xfrm>
          <a:prstGeom prst="rect">
            <a:avLst/>
          </a:prstGeom>
          <a:noFill/>
        </p:spPr>
        <p:txBody>
          <a:bodyPr wrap="square" rtlCol="0">
            <a:spAutoFit/>
          </a:bodyPr>
          <a:lstStyle/>
          <a:p>
            <a:r>
              <a:rPr lang="en-US" sz="2400" dirty="0">
                <a:solidFill>
                  <a:schemeClr val="bg1"/>
                </a:solidFill>
              </a:rPr>
              <a:t>Specificity (</a:t>
            </a:r>
            <a:r>
              <a:rPr lang="en-US" sz="2400" dirty="0" smtClean="0">
                <a:solidFill>
                  <a:schemeClr val="bg1"/>
                </a:solidFill>
              </a:rPr>
              <a:t>SPC)</a:t>
            </a:r>
          </a:p>
          <a:p>
            <a:pPr marL="342900" indent="-342900">
              <a:buFont typeface="Arial"/>
              <a:buChar char="•"/>
            </a:pPr>
            <a:r>
              <a:rPr lang="en-US" sz="2400" dirty="0" smtClean="0">
                <a:solidFill>
                  <a:schemeClr val="bg1"/>
                </a:solidFill>
              </a:rPr>
              <a:t>Specific </a:t>
            </a:r>
            <a:r>
              <a:rPr lang="en-US" sz="2400" dirty="0">
                <a:solidFill>
                  <a:schemeClr val="bg1"/>
                </a:solidFill>
              </a:rPr>
              <a:t>examples from different parts of the </a:t>
            </a:r>
            <a:r>
              <a:rPr lang="en-US" sz="2400" dirty="0" smtClean="0">
                <a:solidFill>
                  <a:schemeClr val="bg1"/>
                </a:solidFill>
              </a:rPr>
              <a:t>text</a:t>
            </a:r>
            <a:endParaRPr lang="en-US" sz="2400" dirty="0">
              <a:solidFill>
                <a:schemeClr val="bg1"/>
              </a:solidFill>
            </a:endParaRPr>
          </a:p>
        </p:txBody>
      </p:sp>
      <p:sp>
        <p:nvSpPr>
          <p:cNvPr id="9" name="Right Arrow 8" descr=" 7"/>
          <p:cNvSpPr/>
          <p:nvPr/>
        </p:nvSpPr>
        <p:spPr>
          <a:xfrm>
            <a:off x="4495800" y="4233514"/>
            <a:ext cx="9906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45104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13" name="Rectangle 12"/>
          <p:cNvSpPr/>
          <p:nvPr/>
        </p:nvSpPr>
        <p:spPr>
          <a:xfrm>
            <a:off x="1143000" y="1564105"/>
            <a:ext cx="7467600" cy="4495800"/>
          </a:xfrm>
          <a:prstGeom prst="rect">
            <a:avLst/>
          </a:prstGeom>
          <a:solidFill>
            <a:srgbClr val="E9E5DC">
              <a:alpha val="89804"/>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62200" y="2971800"/>
            <a:ext cx="4724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Word Count (WOC)</a:t>
            </a:r>
          </a:p>
          <a:p>
            <a:pPr marL="457200" indent="-457200">
              <a:buFont typeface="Arial"/>
              <a:buChar char="•"/>
            </a:pPr>
            <a:r>
              <a:rPr lang="en-US" sz="2800" dirty="0"/>
              <a:t>Potentially helpful fallback feature (temporarily )</a:t>
            </a:r>
          </a:p>
        </p:txBody>
      </p:sp>
    </p:spTree>
    <p:custDataLst>
      <p:tags r:id="rId1"/>
    </p:custDataLst>
    <p:extLst>
      <p:ext uri="{BB962C8B-B14F-4D97-AF65-F5344CB8AC3E}">
        <p14:creationId xmlns:p14="http://schemas.microsoft.com/office/powerpoint/2010/main" val="24881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Feature Vectors</a:t>
            </a:r>
            <a:endParaRPr lang="en-US" dirty="0"/>
          </a:p>
        </p:txBody>
      </p:sp>
      <p:sp>
        <p:nvSpPr>
          <p:cNvPr id="3" name="Footer Placeholder 2"/>
          <p:cNvSpPr>
            <a:spLocks noGrp="1"/>
          </p:cNvSpPr>
          <p:nvPr>
            <p:ph type="ftr" sz="quarter" idx="11"/>
          </p:nvPr>
        </p:nvSpPr>
        <p:spPr/>
        <p:txBody>
          <a:bodyPr/>
          <a:lstStyle/>
          <a:p>
            <a:r>
              <a:rPr lang="en-US" smtClean="0"/>
              <a:t>Automatic Scoring of an Analytical RTA, Zahra Rahimi</a:t>
            </a:r>
            <a:endParaRPr lang="en-US"/>
          </a:p>
        </p:txBody>
      </p:sp>
      <p:sp>
        <p:nvSpPr>
          <p:cNvPr id="4" name="Slide Number Placeholder 3"/>
          <p:cNvSpPr>
            <a:spLocks noGrp="1"/>
          </p:cNvSpPr>
          <p:nvPr>
            <p:ph type="sldNum" sz="quarter" idx="12"/>
          </p:nvPr>
        </p:nvSpPr>
        <p:spPr/>
        <p:txBody>
          <a:bodyPr/>
          <a:lstStyle/>
          <a:p>
            <a:r>
              <a:rPr lang="en-US" dirty="0" smtClean="0"/>
              <a:t>18</a:t>
            </a:r>
            <a:endParaRPr lang="en-US" dirty="0"/>
          </a:p>
        </p:txBody>
      </p:sp>
      <p:sp>
        <p:nvSpPr>
          <p:cNvPr id="5" name="Content Placeholder 4"/>
          <p:cNvSpPr>
            <a:spLocks noGrp="1"/>
          </p:cNvSpPr>
          <p:nvPr>
            <p:ph sz="quarter" idx="1"/>
          </p:nvPr>
        </p:nvSpPr>
        <p:spPr>
          <a:xfrm>
            <a:off x="129348" y="1600200"/>
            <a:ext cx="8866196" cy="4525963"/>
          </a:xfrm>
        </p:spPr>
        <p:txBody>
          <a:bodyPr/>
          <a:lstStyle/>
          <a:p>
            <a:r>
              <a:rPr lang="en-US" dirty="0" smtClean="0"/>
              <a:t>Essay with Score=1 (from audience participation)</a:t>
            </a:r>
          </a:p>
          <a:p>
            <a:endParaRPr lang="en-US" dirty="0"/>
          </a:p>
          <a:p>
            <a:endParaRPr lang="en-US" dirty="0" smtClean="0"/>
          </a:p>
          <a:p>
            <a:pPr marL="0" indent="0">
              <a:buNone/>
            </a:pPr>
            <a:endParaRPr lang="en-US" dirty="0" smtClean="0"/>
          </a:p>
          <a:p>
            <a:r>
              <a:rPr lang="en-US" dirty="0" smtClean="0"/>
              <a:t>Essay with Score=4 (from audience participation)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82621496"/>
              </p:ext>
            </p:extLst>
          </p:nvPr>
        </p:nvGraphicFramePr>
        <p:xfrm>
          <a:off x="380999" y="4844399"/>
          <a:ext cx="8305801" cy="1097280"/>
        </p:xfrm>
        <a:graphic>
          <a:graphicData uri="http://schemas.openxmlformats.org/drawingml/2006/table">
            <a:tbl>
              <a:tblPr firstRow="1" bandRow="1">
                <a:tableStyleId>{5940675A-B579-460E-94D1-54222C63F5DA}</a:tableStyleId>
              </a:tblPr>
              <a:tblGrid>
                <a:gridCol w="825715"/>
                <a:gridCol w="976961"/>
                <a:gridCol w="1159929"/>
                <a:gridCol w="598674"/>
                <a:gridCol w="785758"/>
                <a:gridCol w="710925"/>
                <a:gridCol w="636091"/>
                <a:gridCol w="636091"/>
                <a:gridCol w="748341"/>
                <a:gridCol w="628643"/>
                <a:gridCol w="598673"/>
              </a:tblGrid>
              <a:tr h="16689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4</a:t>
                      </a:r>
                      <a:endParaRPr lang="en-US" sz="3200" dirty="0"/>
                    </a:p>
                  </a:txBody>
                  <a:tcPr/>
                </a:tc>
                <a:tc>
                  <a:txBody>
                    <a:bodyPr/>
                    <a:lstStyle/>
                    <a:p>
                      <a:r>
                        <a:rPr lang="en-US" sz="3200" dirty="0" smtClean="0"/>
                        <a:t>0</a:t>
                      </a:r>
                      <a:endParaRPr lang="en-US" sz="3200" dirty="0"/>
                    </a:p>
                  </a:txBody>
                  <a:tcPr/>
                </a:tc>
                <a:tc>
                  <a:txBody>
                    <a:bodyPr/>
                    <a:lstStyle/>
                    <a:p>
                      <a:r>
                        <a:rPr lang="en-US" sz="3200" dirty="0" smtClean="0"/>
                        <a:t>187</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4</a:t>
                      </a:r>
                      <a:endParaRPr lang="en-US" sz="3200" dirty="0"/>
                    </a:p>
                  </a:txBody>
                  <a:tcPr/>
                </a:tc>
                <a:tc>
                  <a:txBody>
                    <a:bodyPr/>
                    <a:lstStyle/>
                    <a:p>
                      <a:r>
                        <a:rPr lang="en-US" sz="3200" dirty="0" smtClean="0"/>
                        <a:t>3</a:t>
                      </a:r>
                      <a:endParaRPr lang="en-US" sz="3200" dirty="0"/>
                    </a:p>
                  </a:txBody>
                  <a:tcPr/>
                </a:tc>
                <a:tc>
                  <a:txBody>
                    <a:bodyPr/>
                    <a:lstStyle/>
                    <a:p>
                      <a:r>
                        <a:rPr lang="en-US" sz="3200" dirty="0" smtClean="0"/>
                        <a:t>3</a:t>
                      </a:r>
                      <a:endParaRPr lang="en-US" sz="3200" dirty="0"/>
                    </a:p>
                  </a:txBody>
                  <a:tcPr/>
                </a:tc>
                <a:tc>
                  <a:txBody>
                    <a:bodyPr/>
                    <a:lstStyle/>
                    <a:p>
                      <a:r>
                        <a:rPr lang="en-US" sz="3200" dirty="0" smtClean="0"/>
                        <a:t>5</a:t>
                      </a:r>
                      <a:endParaRPr lang="en-US" sz="3200" dirty="0"/>
                    </a:p>
                  </a:txBody>
                  <a:tcPr/>
                </a:tc>
                <a:tc>
                  <a:txBody>
                    <a:bodyPr/>
                    <a:lstStyle/>
                    <a:p>
                      <a:r>
                        <a:rPr lang="en-US" sz="3200" dirty="0" smtClean="0"/>
                        <a:t>1</a:t>
                      </a:r>
                      <a:endParaRPr lang="en-US" sz="32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65846714"/>
              </p:ext>
            </p:extLst>
          </p:nvPr>
        </p:nvGraphicFramePr>
        <p:xfrm>
          <a:off x="381000" y="2328133"/>
          <a:ext cx="8229602" cy="1203390"/>
        </p:xfrm>
        <a:graphic>
          <a:graphicData uri="http://schemas.openxmlformats.org/drawingml/2006/table">
            <a:tbl>
              <a:tblPr firstRow="1" bandRow="1">
                <a:tableStyleId>{5940675A-B579-460E-94D1-54222C63F5DA}</a:tableStyleId>
              </a:tblPr>
              <a:tblGrid>
                <a:gridCol w="818140"/>
                <a:gridCol w="967998"/>
                <a:gridCol w="1149288"/>
                <a:gridCol w="593181"/>
                <a:gridCol w="778549"/>
                <a:gridCol w="704403"/>
                <a:gridCol w="630256"/>
                <a:gridCol w="630256"/>
                <a:gridCol w="741475"/>
                <a:gridCol w="622876"/>
                <a:gridCol w="593180"/>
              </a:tblGrid>
              <a:tr h="62427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166</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0</a:t>
                      </a:r>
                      <a:endParaRPr lang="en-US" sz="3200" dirty="0"/>
                    </a:p>
                  </a:txBody>
                  <a:tcPr/>
                </a:tc>
              </a:tr>
            </a:tbl>
          </a:graphicData>
        </a:graphic>
      </p:graphicFrame>
    </p:spTree>
    <p:extLst>
      <p:ext uri="{BB962C8B-B14F-4D97-AF65-F5344CB8AC3E}">
        <p14:creationId xmlns:p14="http://schemas.microsoft.com/office/powerpoint/2010/main" val="265330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2208949105"/>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Experts derive a decision tree from the rubric</a:t>
              </a:r>
              <a:endParaRPr lang="en-US" sz="2400"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Define features based on the tree and extract them from the essays</a:t>
              </a:r>
              <a:endParaRPr lang="en-US" sz="2400"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Perform a supervised machine learning using the extracted features</a:t>
              </a:r>
              <a:endParaRPr lang="en-US" sz="2400" b="1" kern="1200" dirty="0"/>
            </a:p>
          </p:txBody>
        </p:sp>
      </p:grpSp>
    </p:spTree>
    <p:extLst>
      <p:ext uri="{BB962C8B-B14F-4D97-AF65-F5344CB8AC3E}">
        <p14:creationId xmlns:p14="http://schemas.microsoft.com/office/powerpoint/2010/main" val="284706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Supervised Machine Learning</a:t>
            </a:r>
            <a:endParaRPr lang="en-US" dirty="0"/>
          </a:p>
        </p:txBody>
      </p:sp>
      <p:sp>
        <p:nvSpPr>
          <p:cNvPr id="3" name="Content Placeholder 2"/>
          <p:cNvSpPr>
            <a:spLocks noGrp="1"/>
          </p:cNvSpPr>
          <p:nvPr>
            <p:ph idx="1"/>
          </p:nvPr>
        </p:nvSpPr>
        <p:spPr>
          <a:xfrm>
            <a:off x="175651" y="1600200"/>
            <a:ext cx="8674471" cy="5012748"/>
          </a:xfrm>
        </p:spPr>
        <p:txBody>
          <a:bodyPr>
            <a:normAutofit/>
          </a:bodyPr>
          <a:lstStyle/>
          <a:p>
            <a:r>
              <a:rPr lang="en-US" dirty="0" smtClean="0"/>
              <a:t>Data </a:t>
            </a:r>
            <a:r>
              <a:rPr lang="en-US" sz="2800" dirty="0" smtClean="0"/>
              <a:t>[Correnti et al., 2013]</a:t>
            </a:r>
          </a:p>
          <a:p>
            <a:pPr lvl="1"/>
            <a:r>
              <a:rPr lang="en-US" dirty="0" smtClean="0"/>
              <a:t>1560 essays written by students in grades 4-6</a:t>
            </a:r>
          </a:p>
          <a:p>
            <a:pPr lvl="2"/>
            <a:r>
              <a:rPr lang="en-US" dirty="0" smtClean="0"/>
              <a:t>Short, many spelling and grammatical errors</a:t>
            </a:r>
          </a:p>
        </p:txBody>
      </p:sp>
    </p:spTree>
    <p:extLst>
      <p:ext uri="{BB962C8B-B14F-4D97-AF65-F5344CB8AC3E}">
        <p14:creationId xmlns:p14="http://schemas.microsoft.com/office/powerpoint/2010/main" val="35573822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5" name="Content Placeholder 4"/>
          <p:cNvSpPr>
            <a:spLocks noGrp="1"/>
          </p:cNvSpPr>
          <p:nvPr>
            <p:ph sz="quarter" idx="1"/>
          </p:nvPr>
        </p:nvSpPr>
        <p:spPr>
          <a:xfrm>
            <a:off x="1" y="1417638"/>
            <a:ext cx="9144000" cy="5202249"/>
          </a:xfrm>
        </p:spPr>
        <p:txBody>
          <a:bodyPr>
            <a:normAutofit/>
          </a:bodyPr>
          <a:lstStyle/>
          <a:p>
            <a:r>
              <a:rPr lang="en-US" sz="3500" dirty="0" smtClean="0"/>
              <a:t>Baseline1 </a:t>
            </a:r>
            <a:r>
              <a:rPr lang="en-US" sz="3000" dirty="0"/>
              <a:t>[Mayfield </a:t>
            </a:r>
            <a:r>
              <a:rPr lang="en-US" sz="3000" dirty="0" smtClean="0"/>
              <a:t>13]</a:t>
            </a:r>
            <a:r>
              <a:rPr lang="en-US" sz="3500" dirty="0" smtClean="0"/>
              <a:t>: one </a:t>
            </a:r>
            <a:r>
              <a:rPr lang="en-US" sz="3500" dirty="0"/>
              <a:t>of the best </a:t>
            </a:r>
            <a:r>
              <a:rPr lang="en-US" sz="3500" dirty="0" smtClean="0"/>
              <a:t>methods from the </a:t>
            </a:r>
            <a:r>
              <a:rPr lang="en-US" sz="3500" dirty="0"/>
              <a:t>Hewlett Foundation </a:t>
            </a:r>
            <a:r>
              <a:rPr lang="en-US" sz="3500" dirty="0" smtClean="0"/>
              <a:t>competition </a:t>
            </a:r>
            <a:r>
              <a:rPr lang="en-US" sz="2600" dirty="0"/>
              <a:t>[</a:t>
            </a:r>
            <a:r>
              <a:rPr lang="en-US" sz="2600" dirty="0" smtClean="0"/>
              <a:t>Shermis and Hamner, 2012]</a:t>
            </a:r>
            <a:endParaRPr lang="en-US" sz="2600" dirty="0"/>
          </a:p>
          <a:p>
            <a:pPr lvl="1"/>
            <a:r>
              <a:rPr lang="en-US" sz="3000" dirty="0" smtClean="0"/>
              <a:t>Features: primarily bag of words (top 500)  </a:t>
            </a:r>
          </a:p>
          <a:p>
            <a:pPr lvl="1"/>
            <a:endParaRPr lang="en-US" sz="3000" dirty="0" smtClean="0"/>
          </a:p>
          <a:p>
            <a:r>
              <a:rPr lang="en-US" sz="3600" dirty="0" smtClean="0"/>
              <a:t>Baseline2: Latent Semantic Analysis</a:t>
            </a:r>
          </a:p>
          <a:p>
            <a:pPr lvl="1"/>
            <a:r>
              <a:rPr lang="en-US" sz="3000" dirty="0" smtClean="0"/>
              <a:t>Based on the scores of the 10 most similar essays, weighted by semantic similarity </a:t>
            </a:r>
            <a:r>
              <a:rPr lang="en-US" sz="2600" dirty="0" smtClean="0"/>
              <a:t>[Miller 03]</a:t>
            </a:r>
          </a:p>
          <a:p>
            <a:endParaRPr lang="en-US" dirty="0"/>
          </a:p>
        </p:txBody>
      </p:sp>
    </p:spTree>
    <p:extLst>
      <p:ext uri="{BB962C8B-B14F-4D97-AF65-F5344CB8AC3E}">
        <p14:creationId xmlns:p14="http://schemas.microsoft.com/office/powerpoint/2010/main" val="246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 Can </a:t>
            </a:r>
            <a:r>
              <a:rPr lang="en-US" dirty="0"/>
              <a:t>w</a:t>
            </a:r>
            <a:r>
              <a:rPr lang="en-US" dirty="0" smtClean="0"/>
              <a:t>e Automate?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824099"/>
              </p:ext>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baselines</a:t>
            </a:r>
            <a:endParaRPr lang="en-US" sz="3200" b="1" dirty="0" smtClean="0">
              <a:solidFill>
                <a:srgbClr val="C00000"/>
              </a:solidFill>
            </a:endParaRPr>
          </a:p>
        </p:txBody>
      </p:sp>
    </p:spTree>
    <p:extLst>
      <p:ext uri="{BB962C8B-B14F-4D97-AF65-F5344CB8AC3E}">
        <p14:creationId xmlns:p14="http://schemas.microsoft.com/office/powerpoint/2010/main" val="726580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a:xfrm>
            <a:off x="213064" y="1600200"/>
            <a:ext cx="8732491" cy="4525963"/>
          </a:xfrm>
        </p:spPr>
        <p:txBody>
          <a:bodyPr>
            <a:normAutofit/>
          </a:bodyPr>
          <a:lstStyle/>
          <a:p>
            <a:r>
              <a:rPr lang="en-US" dirty="0" smtClean="0"/>
              <a:t>Removing </a:t>
            </a:r>
            <a:r>
              <a:rPr lang="en-US" dirty="0" smtClean="0"/>
              <a:t>features </a:t>
            </a:r>
            <a:r>
              <a:rPr lang="en-US" dirty="0" smtClean="0"/>
              <a:t>significantly degrades performance</a:t>
            </a:r>
          </a:p>
          <a:p>
            <a:r>
              <a:rPr lang="en-US" dirty="0" err="1" smtClean="0"/>
              <a:t>Wordcount</a:t>
            </a:r>
            <a:r>
              <a:rPr lang="en-US" dirty="0" smtClean="0"/>
              <a:t> is only useful for discriminating score 4 (where no rubric features were defined)</a:t>
            </a:r>
          </a:p>
          <a:p>
            <a:r>
              <a:rPr lang="en-US" dirty="0" smtClean="0"/>
              <a:t>Features also outperform baselines on essays from grades 6-8</a:t>
            </a:r>
          </a:p>
        </p:txBody>
      </p:sp>
      <p:sp>
        <p:nvSpPr>
          <p:cNvPr id="4" name="Slide Number Placeholder 3"/>
          <p:cNvSpPr>
            <a:spLocks noGrp="1"/>
          </p:cNvSpPr>
          <p:nvPr>
            <p:ph type="sldNum" sz="quarter" idx="12"/>
          </p:nvPr>
        </p:nvSpPr>
        <p:spPr/>
        <p:txBody>
          <a:bodyPr/>
          <a:lstStyle/>
          <a:p>
            <a:fld id="{ABBCCE4D-56E5-5249-B9AC-C5D511F41D9E}" type="slidenum">
              <a:rPr lang="en-US" smtClean="0"/>
              <a:pPr/>
              <a:t>39</a:t>
            </a:fld>
            <a:endParaRPr lang="en-US" dirty="0"/>
          </a:p>
        </p:txBody>
      </p:sp>
    </p:spTree>
    <p:extLst>
      <p:ext uri="{BB962C8B-B14F-4D97-AF65-F5344CB8AC3E}">
        <p14:creationId xmlns:p14="http://schemas.microsoft.com/office/powerpoint/2010/main" val="2492922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writing</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40464841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Current Directions</a:t>
            </a:r>
            <a:endParaRPr lang="en-US" dirty="0"/>
          </a:p>
        </p:txBody>
      </p:sp>
      <p:sp>
        <p:nvSpPr>
          <p:cNvPr id="3" name="Content Placeholder 2"/>
          <p:cNvSpPr>
            <a:spLocks noGrp="1"/>
          </p:cNvSpPr>
          <p:nvPr>
            <p:ph idx="1"/>
          </p:nvPr>
        </p:nvSpPr>
        <p:spPr>
          <a:xfrm>
            <a:off x="132921" y="1225905"/>
            <a:ext cx="8229600" cy="4525963"/>
          </a:xfrm>
        </p:spPr>
        <p:txBody>
          <a:bodyPr/>
          <a:lstStyle/>
          <a:p>
            <a:r>
              <a:rPr lang="en-US" dirty="0" smtClean="0">
                <a:solidFill>
                  <a:srgbClr val="0000FF"/>
                </a:solidFill>
              </a:rPr>
              <a:t>New types of argument mining</a:t>
            </a:r>
          </a:p>
          <a:p>
            <a:pPr lvl="1"/>
            <a:r>
              <a:rPr lang="en-US" b="1" dirty="0" smtClean="0">
                <a:solidFill>
                  <a:srgbClr val="0000FF"/>
                </a:solidFill>
              </a:rPr>
              <a:t>segmentation</a:t>
            </a:r>
            <a:r>
              <a:rPr lang="en-US" dirty="0" smtClean="0">
                <a:solidFill>
                  <a:srgbClr val="0000FF"/>
                </a:solidFill>
              </a:rPr>
              <a:t>: sentences</a:t>
            </a:r>
          </a:p>
          <a:p>
            <a:pPr lvl="1"/>
            <a:r>
              <a:rPr lang="en-US" b="1" dirty="0">
                <a:solidFill>
                  <a:srgbClr val="0000FF"/>
                </a:solidFill>
              </a:rPr>
              <a:t>s</a:t>
            </a:r>
            <a:r>
              <a:rPr lang="en-US" b="1" dirty="0" smtClean="0">
                <a:solidFill>
                  <a:srgbClr val="0000FF"/>
                </a:solidFill>
              </a:rPr>
              <a:t>egment classification</a:t>
            </a:r>
            <a:r>
              <a:rPr lang="en-US" dirty="0" smtClean="0">
                <a:solidFill>
                  <a:srgbClr val="0000FF"/>
                </a:solidFill>
              </a:rPr>
              <a:t>: thesis statement </a:t>
            </a:r>
          </a:p>
          <a:p>
            <a:pPr lvl="1"/>
            <a:r>
              <a:rPr lang="en-US" b="1" dirty="0" smtClean="0">
                <a:solidFill>
                  <a:srgbClr val="0000FF"/>
                </a:solidFill>
              </a:rPr>
              <a:t>relation identification</a:t>
            </a:r>
            <a:r>
              <a:rPr lang="en-US" dirty="0" smtClean="0">
                <a:solidFill>
                  <a:srgbClr val="0000FF"/>
                </a:solidFill>
              </a:rPr>
              <a:t>: supports (evidence, thesis)</a:t>
            </a:r>
          </a:p>
        </p:txBody>
      </p:sp>
      <p:pic>
        <p:nvPicPr>
          <p:cNvPr id="4" name="Content Placeholder 9" desc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001" y="3488887"/>
            <a:ext cx="6819999" cy="3360255"/>
          </a:xfrm>
          <a:prstGeom prst="rect">
            <a:avLst/>
          </a:prstGeom>
        </p:spPr>
      </p:pic>
      <p:sp>
        <p:nvSpPr>
          <p:cNvPr id="5" name="Rectangle 4" descr=" 4"/>
          <p:cNvSpPr/>
          <p:nvPr/>
        </p:nvSpPr>
        <p:spPr>
          <a:xfrm>
            <a:off x="5701911" y="5943600"/>
            <a:ext cx="2229420" cy="457927"/>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13232" y="4401235"/>
            <a:ext cx="2280933" cy="1200329"/>
          </a:xfrm>
          <a:prstGeom prst="rect">
            <a:avLst/>
          </a:prstGeom>
        </p:spPr>
        <p:txBody>
          <a:bodyPr wrap="square">
            <a:spAutoFit/>
          </a:bodyPr>
          <a:lstStyle/>
          <a:p>
            <a:pPr marL="457200" indent="-457200">
              <a:buFont typeface="Arial"/>
              <a:buChar char="•"/>
            </a:pPr>
            <a:r>
              <a:rPr lang="en-US" dirty="0">
                <a:solidFill>
                  <a:schemeClr val="bg1"/>
                </a:solidFill>
              </a:rPr>
              <a:t>Evidence supports the key idea    (i.e., the thesis statement)</a:t>
            </a:r>
          </a:p>
        </p:txBody>
      </p:sp>
      <p:sp>
        <p:nvSpPr>
          <p:cNvPr id="9" name="Rectangle 8" descr=" 11"/>
          <p:cNvSpPr/>
          <p:nvPr/>
        </p:nvSpPr>
        <p:spPr>
          <a:xfrm>
            <a:off x="813232" y="4966386"/>
            <a:ext cx="3278796" cy="1435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Evidence supports the key idea  </a:t>
            </a:r>
            <a:r>
              <a:rPr lang="en-US" sz="2400" dirty="0" smtClean="0">
                <a:solidFill>
                  <a:schemeClr val="bg1"/>
                </a:solidFill>
              </a:rPr>
              <a:t>(the </a:t>
            </a:r>
            <a:r>
              <a:rPr lang="en-US" sz="2400" dirty="0">
                <a:solidFill>
                  <a:schemeClr val="bg1"/>
                </a:solidFill>
              </a:rPr>
              <a:t>thesis statement)</a:t>
            </a:r>
          </a:p>
        </p:txBody>
      </p:sp>
      <p:sp>
        <p:nvSpPr>
          <p:cNvPr id="10" name="Right Arrow 9" descr=" 7"/>
          <p:cNvSpPr/>
          <p:nvPr/>
        </p:nvSpPr>
        <p:spPr>
          <a:xfrm flipH="1">
            <a:off x="4243469" y="5972902"/>
            <a:ext cx="11430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155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dirty="0" smtClean="0"/>
              <a:t>Algorithms and Applications</a:t>
            </a:r>
          </a:p>
          <a:p>
            <a:pPr lvl="1"/>
            <a:r>
              <a:rPr lang="en-US" dirty="0"/>
              <a:t>Automated Writing Assessment</a:t>
            </a:r>
          </a:p>
          <a:p>
            <a:pPr lvl="1"/>
            <a:r>
              <a:rPr lang="en-US" b="1" i="1" dirty="0" smtClean="0"/>
              <a:t>Teaching with Diagramming and Peer Review</a:t>
            </a:r>
          </a:p>
          <a:p>
            <a:r>
              <a:rPr lang="en-US" dirty="0" smtClean="0"/>
              <a:t>Summary and Current Directions</a:t>
            </a:r>
            <a:endParaRPr lang="en-US" dirty="0"/>
          </a:p>
        </p:txBody>
      </p:sp>
    </p:spTree>
    <p:extLst>
      <p:ext uri="{BB962C8B-B14F-4D97-AF65-F5344CB8AC3E}">
        <p14:creationId xmlns:p14="http://schemas.microsoft.com/office/powerpoint/2010/main" val="34230328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26036507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214"/>
            <a:ext cx="9144000" cy="1325885"/>
          </a:xfrm>
        </p:spPr>
        <p:txBody>
          <a:bodyPr>
            <a:normAutofit/>
          </a:bodyPr>
          <a:lstStyle/>
          <a:p>
            <a:pPr marL="227013" indent="-227013"/>
            <a:r>
              <a:rPr lang="en-US" sz="4000" dirty="0"/>
              <a:t>Example </a:t>
            </a:r>
            <a:r>
              <a:rPr lang="en-US" sz="4000" dirty="0" smtClean="0"/>
              <a:t>Student Argument Diagram </a:t>
            </a:r>
            <a:br>
              <a:rPr lang="en-US" sz="4000" dirty="0" smtClean="0"/>
            </a:br>
            <a:r>
              <a:rPr lang="en-US" sz="3200" dirty="0" smtClean="0"/>
              <a:t>(input via the LASAD system [Pinkwart et al.]) </a:t>
            </a:r>
            <a:endParaRPr lang="en-US" sz="3200" dirty="0"/>
          </a:p>
        </p:txBody>
      </p:sp>
      <p:pic>
        <p:nvPicPr>
          <p:cNvPr id="4" name="Picture 3" descr="GroveD1.png"/>
          <p:cNvPicPr>
            <a:picLocks noChangeAspect="1"/>
          </p:cNvPicPr>
          <p:nvPr/>
        </p:nvPicPr>
        <p:blipFill rotWithShape="1">
          <a:blip r:embed="rId3">
            <a:extLst>
              <a:ext uri="{28A0092B-C50C-407E-A947-70E740481C1C}">
                <a14:useLocalDpi xmlns:a14="http://schemas.microsoft.com/office/drawing/2010/main" val="0"/>
              </a:ext>
            </a:extLst>
          </a:blip>
          <a:srcRect t="4624"/>
          <a:stretch/>
        </p:blipFill>
        <p:spPr>
          <a:xfrm>
            <a:off x="0" y="1777677"/>
            <a:ext cx="9144000" cy="4496123"/>
          </a:xfrm>
          <a:prstGeom prst="rect">
            <a:avLst/>
          </a:prstGeom>
        </p:spPr>
      </p:pic>
    </p:spTree>
    <p:extLst>
      <p:ext uri="{BB962C8B-B14F-4D97-AF65-F5344CB8AC3E}">
        <p14:creationId xmlns:p14="http://schemas.microsoft.com/office/powerpoint/2010/main" val="143646704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344123286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Diagram before Writing?</a:t>
            </a:r>
            <a:endParaRPr lang="en-US" dirty="0"/>
          </a:p>
        </p:txBody>
      </p:sp>
      <p:sp>
        <p:nvSpPr>
          <p:cNvPr id="3" name="Content Placeholder 2"/>
          <p:cNvSpPr>
            <a:spLocks noGrp="1"/>
          </p:cNvSpPr>
          <p:nvPr>
            <p:ph idx="1"/>
          </p:nvPr>
        </p:nvSpPr>
        <p:spPr>
          <a:xfrm>
            <a:off x="254000" y="1600200"/>
            <a:ext cx="8734778" cy="4999193"/>
          </a:xfrm>
        </p:spPr>
        <p:txBody>
          <a:bodyPr>
            <a:normAutofit fontScale="92500" lnSpcReduction="10000"/>
          </a:bodyPr>
          <a:lstStyle/>
          <a:p>
            <a:r>
              <a:rPr lang="en-US" dirty="0"/>
              <a:t>Argument diagramming </a:t>
            </a:r>
            <a:r>
              <a:rPr lang="en-US" dirty="0" smtClean="0"/>
              <a:t>can improve essays</a:t>
            </a:r>
          </a:p>
          <a:p>
            <a:pPr lvl="1"/>
            <a:r>
              <a:rPr lang="en-US" dirty="0" smtClean="0"/>
              <a:t>more support and opposition; increased relevance </a:t>
            </a:r>
            <a:r>
              <a:rPr lang="en-US" dirty="0"/>
              <a:t>of citations </a:t>
            </a:r>
            <a:r>
              <a:rPr lang="en-US" sz="2400" dirty="0"/>
              <a:t>[Ashley et al., 2014</a:t>
            </a:r>
            <a:r>
              <a:rPr lang="en-US" sz="2400" dirty="0" smtClean="0"/>
              <a:t>]</a:t>
            </a:r>
          </a:p>
          <a:p>
            <a:pPr lvl="1"/>
            <a:r>
              <a:rPr lang="en-US" dirty="0" smtClean="0"/>
              <a:t>more supporting premises, evidence, explicit relations; increased accuracy </a:t>
            </a:r>
            <a:r>
              <a:rPr lang="en-US" sz="2600" dirty="0" smtClean="0"/>
              <a:t>[Harrell &amp; Wetzel, 2013]</a:t>
            </a:r>
          </a:p>
          <a:p>
            <a:pPr lvl="1"/>
            <a:endParaRPr lang="en-US" dirty="0" smtClean="0"/>
          </a:p>
          <a:p>
            <a:r>
              <a:rPr lang="en-US" dirty="0" smtClean="0"/>
              <a:t>Features extracted from argument diagrams can predict essays grades </a:t>
            </a:r>
            <a:r>
              <a:rPr lang="en-US" sz="2800" dirty="0" smtClean="0"/>
              <a:t>[Lynch et al., 2014]</a:t>
            </a:r>
          </a:p>
          <a:p>
            <a:endParaRPr lang="en-US" dirty="0"/>
          </a:p>
          <a:p>
            <a:r>
              <a:rPr lang="en-US" b="1" dirty="0" smtClean="0"/>
              <a:t>Our research: </a:t>
            </a:r>
            <a:r>
              <a:rPr lang="en-US" dirty="0" smtClean="0"/>
              <a:t>Can argument diagram constructs be </a:t>
            </a:r>
            <a:r>
              <a:rPr lang="en-US" i="1" dirty="0" smtClean="0">
                <a:solidFill>
                  <a:srgbClr val="0000FF"/>
                </a:solidFill>
              </a:rPr>
              <a:t>mined</a:t>
            </a:r>
            <a:r>
              <a:rPr lang="en-US" dirty="0" smtClean="0"/>
              <a:t> directly from essays?</a:t>
            </a:r>
          </a:p>
          <a:p>
            <a:pPr marL="0" indent="0">
              <a:buNone/>
            </a:pPr>
            <a:endParaRPr lang="en-US" dirty="0" smtClean="0"/>
          </a:p>
          <a:p>
            <a:endParaRPr lang="en-US" dirty="0"/>
          </a:p>
        </p:txBody>
      </p:sp>
    </p:spTree>
    <p:extLst>
      <p:ext uri="{BB962C8B-B14F-4D97-AF65-F5344CB8AC3E}">
        <p14:creationId xmlns:p14="http://schemas.microsoft.com/office/powerpoint/2010/main" val="3999882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t>There </a:t>
            </a:r>
            <a:r>
              <a:rPr lang="en-US" sz="2800" dirty="0"/>
              <a:t>have been many studies which indicate that people do drive differently at different times of day and that it does have an impact on driving risk. 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Diagram Ontology:</a:t>
            </a:r>
          </a:p>
          <a:p>
            <a:endParaRPr lang="en-US" sz="2800" dirty="0" smtClean="0">
              <a:solidFill>
                <a:srgbClr val="0000FF"/>
              </a:solidFill>
            </a:endParaRPr>
          </a:p>
          <a:p>
            <a:r>
              <a:rPr lang="en-US" sz="2800" dirty="0" smtClean="0">
                <a:solidFill>
                  <a:srgbClr val="FF6600"/>
                </a:solidFill>
              </a:rPr>
              <a:t>Node </a:t>
            </a:r>
            <a:r>
              <a:rPr lang="en-US" sz="2800" dirty="0">
                <a:solidFill>
                  <a:srgbClr val="FF6600"/>
                </a:solidFill>
              </a:rPr>
              <a:t>T</a:t>
            </a:r>
            <a:r>
              <a:rPr lang="en-US" sz="2800" dirty="0" smtClean="0">
                <a:solidFill>
                  <a:srgbClr val="FF6600"/>
                </a:solidFill>
              </a:rPr>
              <a:t>ypes</a:t>
            </a:r>
          </a:p>
          <a:p>
            <a:pPr marL="914400" lvl="1" indent="-457200">
              <a:buFont typeface="Arial"/>
              <a:buChar char="•"/>
            </a:pPr>
            <a:r>
              <a:rPr lang="en-US" sz="2800" dirty="0" smtClean="0"/>
              <a:t>Current Study</a:t>
            </a:r>
          </a:p>
          <a:p>
            <a:pPr marL="914400" lvl="1" indent="-457200">
              <a:buFont typeface="Arial"/>
              <a:buChar char="•"/>
            </a:pPr>
            <a:r>
              <a:rPr lang="en-US" sz="2800" dirty="0" smtClean="0"/>
              <a:t>Hypothesis</a:t>
            </a:r>
          </a:p>
          <a:p>
            <a:pPr marL="914400" lvl="1" indent="-457200">
              <a:buFont typeface="Arial"/>
              <a:buChar char="•"/>
            </a:pPr>
            <a:r>
              <a:rPr lang="en-US" sz="2800" dirty="0" smtClean="0"/>
              <a:t>Claim</a:t>
            </a:r>
          </a:p>
          <a:p>
            <a:pPr marL="914400" lvl="1" indent="-457200">
              <a:buFont typeface="Arial"/>
              <a:buChar char="•"/>
            </a:pPr>
            <a:r>
              <a:rPr lang="en-US" sz="2800" dirty="0" smtClean="0"/>
              <a:t>Citation</a:t>
            </a:r>
          </a:p>
          <a:p>
            <a:r>
              <a:rPr lang="en-US" sz="2800" dirty="0" smtClean="0">
                <a:solidFill>
                  <a:srgbClr val="FF6600"/>
                </a:solidFill>
              </a:rPr>
              <a:t>Arc Types</a:t>
            </a:r>
          </a:p>
          <a:p>
            <a:pPr marL="914400" lvl="1" indent="-457200">
              <a:buFont typeface="Arial"/>
              <a:buChar char="•"/>
            </a:pPr>
            <a:r>
              <a:rPr lang="en-US" sz="2800" dirty="0" smtClean="0"/>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24165032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6" y="1447342"/>
            <a:ext cx="3559928" cy="4996179"/>
          </a:xfrm>
        </p:spPr>
        <p:txBody>
          <a:bodyPr>
            <a:normAutofit fontScale="85000" lnSpcReduction="10000"/>
          </a:bodyPr>
          <a:lstStyle/>
          <a:p>
            <a:pPr marL="0" indent="0">
              <a:buNone/>
            </a:pPr>
            <a:r>
              <a:rPr lang="en-US" dirty="0" smtClean="0">
                <a:solidFill>
                  <a:schemeClr val="tx2">
                    <a:lumMod val="40000"/>
                    <a:lumOff val="60000"/>
                  </a:schemeClr>
                </a:solidFill>
              </a:rPr>
              <a:t>There </a:t>
            </a:r>
            <a:r>
              <a:rPr lang="en-US" dirty="0">
                <a:solidFill>
                  <a:schemeClr val="tx2">
                    <a:lumMod val="40000"/>
                    <a:lumOff val="60000"/>
                  </a:schemeClr>
                </a:solidFill>
              </a:rPr>
              <a:t>have been many studies which indicate that people do drive </a:t>
            </a:r>
            <a:r>
              <a:rPr lang="en-US" dirty="0" smtClean="0">
                <a:solidFill>
                  <a:schemeClr val="tx2">
                    <a:lumMod val="40000"/>
                    <a:lumOff val="60000"/>
                  </a:schemeClr>
                </a:solidFill>
              </a:rPr>
              <a:t>differently at </a:t>
            </a:r>
            <a:r>
              <a:rPr lang="en-US" dirty="0">
                <a:solidFill>
                  <a:schemeClr val="tx2">
                    <a:lumMod val="40000"/>
                    <a:lumOff val="60000"/>
                  </a:schemeClr>
                </a:solidFill>
              </a:rPr>
              <a:t>different times of day </a:t>
            </a:r>
            <a:r>
              <a:rPr lang="en-US" dirty="0" smtClean="0">
                <a:solidFill>
                  <a:schemeClr val="tx2">
                    <a:lumMod val="40000"/>
                    <a:lumOff val="60000"/>
                  </a:schemeClr>
                </a:solidFill>
              </a:rPr>
              <a:t>and that </a:t>
            </a:r>
            <a:r>
              <a:rPr lang="en-US" dirty="0">
                <a:solidFill>
                  <a:schemeClr val="tx2">
                    <a:lumMod val="40000"/>
                    <a:lumOff val="60000"/>
                  </a:schemeClr>
                </a:solidFill>
              </a:rPr>
              <a:t>it does have an impact </a:t>
            </a:r>
            <a:r>
              <a:rPr lang="en-US" dirty="0" smtClean="0">
                <a:solidFill>
                  <a:schemeClr val="tx2">
                    <a:lumMod val="40000"/>
                    <a:lumOff val="60000"/>
                  </a:schemeClr>
                </a:solidFill>
              </a:rPr>
              <a:t>on driving risk. [Claim]</a:t>
            </a:r>
          </a:p>
          <a:p>
            <a:pPr marL="0" indent="0">
              <a:buNone/>
            </a:pPr>
            <a:r>
              <a:rPr lang="en-US" dirty="0" smtClean="0">
                <a:solidFill>
                  <a:schemeClr val="accent6"/>
                </a:solidFill>
              </a:rPr>
              <a:t>Reimer </a:t>
            </a:r>
            <a:r>
              <a:rPr lang="en-US" dirty="0">
                <a:solidFill>
                  <a:schemeClr val="accent6"/>
                </a:solidFill>
              </a:rPr>
              <a:t>et al (2007) found that time of day did influence </a:t>
            </a:r>
            <a:r>
              <a:rPr lang="en-US" dirty="0" smtClean="0">
                <a:solidFill>
                  <a:schemeClr val="accent6"/>
                </a:solidFill>
              </a:rPr>
              <a:t>driving speed</a:t>
            </a:r>
            <a:r>
              <a:rPr lang="en-US" dirty="0">
                <a:solidFill>
                  <a:schemeClr val="accent6"/>
                </a:solidFill>
              </a:rPr>
              <a:t>, </a:t>
            </a:r>
            <a:r>
              <a:rPr lang="en-US" dirty="0" smtClean="0">
                <a:solidFill>
                  <a:schemeClr val="accent6"/>
                </a:solidFill>
              </a:rPr>
              <a:t>reaction time</a:t>
            </a:r>
            <a:r>
              <a:rPr lang="en-US" dirty="0">
                <a:solidFill>
                  <a:schemeClr val="accent6"/>
                </a:solidFill>
              </a:rPr>
              <a:t>, and speed variability </a:t>
            </a:r>
            <a:r>
              <a:rPr lang="en-US" dirty="0" smtClean="0">
                <a:solidFill>
                  <a:schemeClr val="accent6"/>
                </a:solidFill>
              </a:rPr>
              <a:t>measures… [Citation]</a:t>
            </a:r>
          </a:p>
          <a:p>
            <a:pPr marL="0" indent="0">
              <a:buNone/>
            </a:pPr>
            <a:endParaRPr lang="en-US" dirty="0" smtClean="0">
              <a:solidFill>
                <a:srgbClr val="008000"/>
              </a:solidFill>
            </a:endParaRPr>
          </a:p>
        </p:txBody>
      </p:sp>
      <p:pic>
        <p:nvPicPr>
          <p:cNvPr id="4" name="Picture 3"/>
          <p:cNvPicPr>
            <a:picLocks noChangeAspect="1"/>
          </p:cNvPicPr>
          <p:nvPr/>
        </p:nvPicPr>
        <p:blipFill>
          <a:blip r:embed="rId2"/>
          <a:stretch>
            <a:fillRect/>
          </a:stretch>
        </p:blipFill>
        <p:spPr>
          <a:xfrm>
            <a:off x="5373810" y="584775"/>
            <a:ext cx="3268969" cy="6140534"/>
          </a:xfrm>
          <a:prstGeom prst="rect">
            <a:avLst/>
          </a:prstGeom>
        </p:spPr>
      </p:pic>
      <p:sp>
        <p:nvSpPr>
          <p:cNvPr id="5" name="Rectangle 4"/>
          <p:cNvSpPr/>
          <p:nvPr/>
        </p:nvSpPr>
        <p:spPr>
          <a:xfrm>
            <a:off x="0" y="-1"/>
            <a:ext cx="9144000" cy="584776"/>
          </a:xfrm>
          <a:prstGeom prst="rect">
            <a:avLst/>
          </a:prstGeom>
        </p:spPr>
        <p:txBody>
          <a:bodyPr wrap="square">
            <a:spAutoFit/>
          </a:bodyPr>
          <a:lstStyle/>
          <a:p>
            <a:pPr algn="ctr"/>
            <a:r>
              <a:rPr lang="en-US" sz="3200" b="1" dirty="0" smtClean="0"/>
              <a:t>Example Argument Mining Output</a:t>
            </a:r>
            <a:endParaRPr lang="en-US" sz="3200" b="1" dirty="0"/>
          </a:p>
        </p:txBody>
      </p:sp>
      <p:cxnSp>
        <p:nvCxnSpPr>
          <p:cNvPr id="6" name="Straight Arrow Connector 5"/>
          <p:cNvCxnSpPr/>
          <p:nvPr/>
        </p:nvCxnSpPr>
        <p:spPr>
          <a:xfrm>
            <a:off x="3712793" y="2222310"/>
            <a:ext cx="1778605" cy="1293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609978" y="4538686"/>
            <a:ext cx="1975491" cy="1199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24141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6" y="1447342"/>
            <a:ext cx="3559928" cy="4996179"/>
          </a:xfrm>
        </p:spPr>
        <p:txBody>
          <a:bodyPr>
            <a:normAutofit fontScale="77500" lnSpcReduction="20000"/>
          </a:bodyPr>
          <a:lstStyle/>
          <a:p>
            <a:pPr marL="0" indent="0">
              <a:buNone/>
            </a:pPr>
            <a:r>
              <a:rPr lang="en-US" dirty="0" smtClean="0">
                <a:solidFill>
                  <a:schemeClr val="tx2">
                    <a:lumMod val="40000"/>
                    <a:lumOff val="60000"/>
                  </a:schemeClr>
                </a:solidFill>
              </a:rPr>
              <a:t>There </a:t>
            </a:r>
            <a:r>
              <a:rPr lang="en-US" dirty="0">
                <a:solidFill>
                  <a:schemeClr val="tx2">
                    <a:lumMod val="40000"/>
                    <a:lumOff val="60000"/>
                  </a:schemeClr>
                </a:solidFill>
              </a:rPr>
              <a:t>have been many studies which indicate that people do drive </a:t>
            </a:r>
            <a:r>
              <a:rPr lang="en-US" dirty="0" smtClean="0">
                <a:solidFill>
                  <a:schemeClr val="tx2">
                    <a:lumMod val="40000"/>
                    <a:lumOff val="60000"/>
                  </a:schemeClr>
                </a:solidFill>
              </a:rPr>
              <a:t>differently at </a:t>
            </a:r>
            <a:r>
              <a:rPr lang="en-US" dirty="0">
                <a:solidFill>
                  <a:schemeClr val="tx2">
                    <a:lumMod val="40000"/>
                    <a:lumOff val="60000"/>
                  </a:schemeClr>
                </a:solidFill>
              </a:rPr>
              <a:t>different times of day </a:t>
            </a:r>
            <a:r>
              <a:rPr lang="en-US" dirty="0" smtClean="0">
                <a:solidFill>
                  <a:schemeClr val="tx2">
                    <a:lumMod val="40000"/>
                    <a:lumOff val="60000"/>
                  </a:schemeClr>
                </a:solidFill>
              </a:rPr>
              <a:t>and that </a:t>
            </a:r>
            <a:r>
              <a:rPr lang="en-US" dirty="0">
                <a:solidFill>
                  <a:schemeClr val="tx2">
                    <a:lumMod val="40000"/>
                    <a:lumOff val="60000"/>
                  </a:schemeClr>
                </a:solidFill>
              </a:rPr>
              <a:t>it does have an impact </a:t>
            </a:r>
            <a:r>
              <a:rPr lang="en-US" dirty="0" smtClean="0">
                <a:solidFill>
                  <a:schemeClr val="tx2">
                    <a:lumMod val="40000"/>
                    <a:lumOff val="60000"/>
                  </a:schemeClr>
                </a:solidFill>
              </a:rPr>
              <a:t>on driving risk. [Claim]</a:t>
            </a:r>
          </a:p>
          <a:p>
            <a:pPr marL="0" indent="0">
              <a:buNone/>
            </a:pPr>
            <a:r>
              <a:rPr lang="en-US" dirty="0" smtClean="0">
                <a:solidFill>
                  <a:schemeClr val="accent6"/>
                </a:solidFill>
              </a:rPr>
              <a:t>Reimer </a:t>
            </a:r>
            <a:r>
              <a:rPr lang="en-US" dirty="0">
                <a:solidFill>
                  <a:schemeClr val="accent6"/>
                </a:solidFill>
              </a:rPr>
              <a:t>et al (2007) found that time of day did influence </a:t>
            </a:r>
            <a:r>
              <a:rPr lang="en-US" dirty="0" smtClean="0">
                <a:solidFill>
                  <a:schemeClr val="accent6"/>
                </a:solidFill>
              </a:rPr>
              <a:t>driving speed</a:t>
            </a:r>
            <a:r>
              <a:rPr lang="en-US" dirty="0">
                <a:solidFill>
                  <a:schemeClr val="accent6"/>
                </a:solidFill>
              </a:rPr>
              <a:t>, </a:t>
            </a:r>
            <a:r>
              <a:rPr lang="en-US" dirty="0" smtClean="0">
                <a:solidFill>
                  <a:schemeClr val="accent6"/>
                </a:solidFill>
              </a:rPr>
              <a:t>reaction time</a:t>
            </a:r>
            <a:r>
              <a:rPr lang="en-US" dirty="0">
                <a:solidFill>
                  <a:schemeClr val="accent6"/>
                </a:solidFill>
              </a:rPr>
              <a:t>, and speed variability </a:t>
            </a:r>
            <a:r>
              <a:rPr lang="en-US" dirty="0" smtClean="0">
                <a:solidFill>
                  <a:schemeClr val="accent6"/>
                </a:solidFill>
              </a:rPr>
              <a:t>measures… [Citation]</a:t>
            </a:r>
          </a:p>
          <a:p>
            <a:pPr marL="0" indent="0">
              <a:buNone/>
            </a:pPr>
            <a:endParaRPr lang="en-US" dirty="0" smtClean="0">
              <a:solidFill>
                <a:srgbClr val="008000"/>
              </a:solidFill>
            </a:endParaRPr>
          </a:p>
          <a:p>
            <a:pPr marL="0" indent="0">
              <a:buNone/>
            </a:pPr>
            <a:r>
              <a:rPr lang="en-US" dirty="0" smtClean="0">
                <a:solidFill>
                  <a:srgbClr val="008000"/>
                </a:solidFill>
              </a:rPr>
              <a:t>Citation supports Claim</a:t>
            </a:r>
            <a:endParaRPr lang="en-US" dirty="0">
              <a:solidFill>
                <a:srgbClr val="008000"/>
              </a:solidFill>
            </a:endParaRPr>
          </a:p>
        </p:txBody>
      </p:sp>
      <p:pic>
        <p:nvPicPr>
          <p:cNvPr id="4" name="Picture 3"/>
          <p:cNvPicPr>
            <a:picLocks noChangeAspect="1"/>
          </p:cNvPicPr>
          <p:nvPr/>
        </p:nvPicPr>
        <p:blipFill>
          <a:blip r:embed="rId2"/>
          <a:stretch>
            <a:fillRect/>
          </a:stretch>
        </p:blipFill>
        <p:spPr>
          <a:xfrm>
            <a:off x="5373810" y="584775"/>
            <a:ext cx="3268969" cy="6140534"/>
          </a:xfrm>
          <a:prstGeom prst="rect">
            <a:avLst/>
          </a:prstGeom>
        </p:spPr>
      </p:pic>
      <p:sp>
        <p:nvSpPr>
          <p:cNvPr id="5" name="Rectangle 4"/>
          <p:cNvSpPr/>
          <p:nvPr/>
        </p:nvSpPr>
        <p:spPr>
          <a:xfrm>
            <a:off x="0" y="-1"/>
            <a:ext cx="9144000" cy="584776"/>
          </a:xfrm>
          <a:prstGeom prst="rect">
            <a:avLst/>
          </a:prstGeom>
        </p:spPr>
        <p:txBody>
          <a:bodyPr wrap="square">
            <a:spAutoFit/>
          </a:bodyPr>
          <a:lstStyle/>
          <a:p>
            <a:pPr algn="ctr"/>
            <a:r>
              <a:rPr lang="en-US" sz="3200" b="1" dirty="0" smtClean="0"/>
              <a:t>Example Argument Mining Output</a:t>
            </a:r>
            <a:endParaRPr lang="en-US" sz="3200" b="1" dirty="0"/>
          </a:p>
        </p:txBody>
      </p:sp>
      <p:cxnSp>
        <p:nvCxnSpPr>
          <p:cNvPr id="6" name="Straight Arrow Connector 5"/>
          <p:cNvCxnSpPr/>
          <p:nvPr/>
        </p:nvCxnSpPr>
        <p:spPr>
          <a:xfrm>
            <a:off x="3712793" y="2222310"/>
            <a:ext cx="1778605" cy="1293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712793" y="4715059"/>
            <a:ext cx="2049059" cy="1410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609978" y="4538686"/>
            <a:ext cx="1975491" cy="1199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06816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Audience Participation:  Essay Scoring (1 or 4?) </a:t>
            </a:r>
            <a:endParaRPr lang="en-US" sz="3200" b="1" dirty="0"/>
          </a:p>
        </p:txBody>
      </p:sp>
      <p:sp>
        <p:nvSpPr>
          <p:cNvPr id="3" name="Content Placeholder 2"/>
          <p:cNvSpPr>
            <a:spLocks noGrp="1"/>
          </p:cNvSpPr>
          <p:nvPr>
            <p:ph idx="1"/>
          </p:nvPr>
        </p:nvSpPr>
        <p:spPr>
          <a:xfrm>
            <a:off x="0" y="540880"/>
            <a:ext cx="9143999" cy="6317120"/>
          </a:xfrm>
        </p:spPr>
        <p:txBody>
          <a:bodyPr>
            <a:noAutofit/>
          </a:bodyPr>
          <a:lstStyle/>
          <a:p>
            <a:pPr marL="0" indent="0">
              <a:buNone/>
            </a:pPr>
            <a:r>
              <a:rPr lang="en-US" sz="1800" b="1" dirty="0"/>
              <a:t>Human Argument </a:t>
            </a:r>
            <a:r>
              <a:rPr lang="en-US" sz="1800" b="1" dirty="0" smtClean="0"/>
              <a:t>Mining</a:t>
            </a:r>
            <a:endParaRPr lang="en-US" sz="1800" b="1" dirty="0"/>
          </a:p>
          <a:p>
            <a:r>
              <a:rPr lang="en-US" sz="1800" b="1" dirty="0">
                <a:solidFill>
                  <a:schemeClr val="accent6">
                    <a:lumMod val="60000"/>
                    <a:lumOff val="40000"/>
                  </a:schemeClr>
                </a:solidFill>
              </a:rPr>
              <a:t>Hypothesis: 1, </a:t>
            </a:r>
            <a:r>
              <a:rPr lang="en-US" sz="1800" b="1" dirty="0">
                <a:solidFill>
                  <a:schemeClr val="accent3">
                    <a:lumMod val="75000"/>
                  </a:schemeClr>
                </a:solidFill>
              </a:rPr>
              <a:t>Supports: 2, </a:t>
            </a:r>
            <a:r>
              <a:rPr lang="en-US" sz="1800" b="1" dirty="0">
                <a:solidFill>
                  <a:srgbClr val="FF6600"/>
                </a:solidFill>
              </a:rPr>
              <a:t>Opposes: 1, </a:t>
            </a:r>
            <a:r>
              <a:rPr lang="en-US" sz="1800" b="1" dirty="0">
                <a:solidFill>
                  <a:srgbClr val="0000FF"/>
                </a:solidFill>
              </a:rPr>
              <a:t>Citation: 7 (6 unique)</a:t>
            </a:r>
          </a:p>
          <a:p>
            <a:pPr marL="0" indent="0">
              <a:buNone/>
            </a:pPr>
            <a:endParaRPr lang="en-US" sz="1200" dirty="0" smtClean="0"/>
          </a:p>
          <a:p>
            <a:pPr marL="0" indent="0">
              <a:buNone/>
            </a:pPr>
            <a:r>
              <a:rPr lang="en-US" sz="1200" dirty="0" smtClean="0"/>
              <a:t>Frequently</a:t>
            </a:r>
            <a:r>
              <a:rPr lang="en-US" sz="1200" dirty="0"/>
              <a:t>, people encounter situations in their environment where they can either choose to be </a:t>
            </a:r>
            <a:r>
              <a:rPr lang="en-US" sz="1200" dirty="0" err="1"/>
              <a:t>prosocial</a:t>
            </a:r>
            <a:r>
              <a:rPr lang="en-US" sz="1200" dirty="0"/>
              <a:t> or antisocial. It is therefore of great importance to study what makes people choose either response. Previous research has indicated that as group size increases, </a:t>
            </a:r>
            <a:r>
              <a:rPr lang="en-US" sz="1200" dirty="0" err="1"/>
              <a:t>prosocial</a:t>
            </a:r>
            <a:r>
              <a:rPr lang="en-US" sz="1200" dirty="0"/>
              <a:t> responses decrease, a phenomenon known as the bystander effect </a:t>
            </a:r>
            <a:r>
              <a:rPr lang="en-US" sz="1200" dirty="0" smtClean="0">
                <a:solidFill>
                  <a:srgbClr val="0000FF"/>
                </a:solidFill>
              </a:rPr>
              <a:t>(</a:t>
            </a:r>
            <a:r>
              <a:rPr lang="en-US" sz="1200" b="1" dirty="0">
                <a:solidFill>
                  <a:srgbClr val="0000FF"/>
                </a:solidFill>
              </a:rPr>
              <a:t>Fischer, Krueger, </a:t>
            </a:r>
            <a:r>
              <a:rPr lang="en-US" sz="1200" b="1" dirty="0" err="1">
                <a:solidFill>
                  <a:srgbClr val="0000FF"/>
                </a:solidFill>
              </a:rPr>
              <a:t>Greitemeyer</a:t>
            </a:r>
            <a:r>
              <a:rPr lang="en-US" sz="1200" b="1" dirty="0">
                <a:solidFill>
                  <a:srgbClr val="0000FF"/>
                </a:solidFill>
              </a:rPr>
              <a:t>, </a:t>
            </a:r>
            <a:r>
              <a:rPr lang="en-US" sz="1200" b="1" dirty="0" err="1">
                <a:solidFill>
                  <a:srgbClr val="0000FF"/>
                </a:solidFill>
              </a:rPr>
              <a:t>Vogrincic</a:t>
            </a:r>
            <a:r>
              <a:rPr lang="en-US" sz="1200" b="1" dirty="0">
                <a:solidFill>
                  <a:srgbClr val="0000FF"/>
                </a:solidFill>
              </a:rPr>
              <a:t>, </a:t>
            </a:r>
            <a:r>
              <a:rPr lang="en-US" sz="1200" b="1" dirty="0" err="1">
                <a:solidFill>
                  <a:srgbClr val="0000FF"/>
                </a:solidFill>
              </a:rPr>
              <a:t>Kastenmuller</a:t>
            </a:r>
            <a:r>
              <a:rPr lang="en-US" sz="1200" b="1" dirty="0">
                <a:solidFill>
                  <a:srgbClr val="0000FF"/>
                </a:solidFill>
              </a:rPr>
              <a:t>, Frey, </a:t>
            </a:r>
            <a:r>
              <a:rPr lang="en-US" sz="1200" b="1" dirty="0" err="1">
                <a:solidFill>
                  <a:srgbClr val="0000FF"/>
                </a:solidFill>
              </a:rPr>
              <a:t>Heene</a:t>
            </a:r>
            <a:r>
              <a:rPr lang="en-US" sz="1200" b="1" dirty="0">
                <a:solidFill>
                  <a:srgbClr val="0000FF"/>
                </a:solidFill>
              </a:rPr>
              <a:t>, </a:t>
            </a:r>
            <a:r>
              <a:rPr lang="en-US" sz="1200" b="1" dirty="0" err="1">
                <a:solidFill>
                  <a:srgbClr val="0000FF"/>
                </a:solidFill>
              </a:rPr>
              <a:t>Wicher</a:t>
            </a:r>
            <a:r>
              <a:rPr lang="en-US" sz="1200" b="1" dirty="0">
                <a:solidFill>
                  <a:srgbClr val="0000FF"/>
                </a:solidFill>
              </a:rPr>
              <a:t>, </a:t>
            </a:r>
            <a:r>
              <a:rPr lang="en-US" sz="1200" b="1" dirty="0" err="1">
                <a:solidFill>
                  <a:srgbClr val="0000FF"/>
                </a:solidFill>
              </a:rPr>
              <a:t>Kainbacher</a:t>
            </a:r>
            <a:r>
              <a:rPr lang="en-US" sz="1200" b="1" dirty="0">
                <a:solidFill>
                  <a:srgbClr val="0000FF"/>
                </a:solidFill>
              </a:rPr>
              <a:t>, 2011).</a:t>
            </a:r>
            <a:r>
              <a:rPr lang="en-US" sz="1200" dirty="0">
                <a:solidFill>
                  <a:srgbClr val="0000FF"/>
                </a:solidFill>
              </a:rPr>
              <a:t> </a:t>
            </a:r>
            <a:r>
              <a:rPr lang="en-US" sz="1200" dirty="0" smtClean="0"/>
              <a:t>In </a:t>
            </a:r>
            <a:r>
              <a:rPr lang="en-US" sz="1200" dirty="0"/>
              <a:t>our particular study, a participant sneezed on an elevator and noted whether or not somebody had a nice response such as “God bless you.” The nice response would be equivalent to a </a:t>
            </a:r>
            <a:r>
              <a:rPr lang="en-US" sz="1200" dirty="0" err="1"/>
              <a:t>prosocial</a:t>
            </a:r>
            <a:r>
              <a:rPr lang="en-US" sz="1200" dirty="0"/>
              <a:t> behavior. The results of this study can give insight into what makes people more or less likely to engage in </a:t>
            </a:r>
            <a:r>
              <a:rPr lang="en-US" sz="1200" dirty="0" err="1"/>
              <a:t>prosocial</a:t>
            </a:r>
            <a:r>
              <a:rPr lang="en-US" sz="1200" dirty="0"/>
              <a:t> behavior in different situations, so this study has good external validity. This research topic is worth of study because the results may show how likely people are to help others in a more critical situation, such as somebody getting mugged, etc. It is important to realize that sneezing on an elevator is not necessarily a dangerous situation to act </a:t>
            </a:r>
            <a:r>
              <a:rPr lang="en-US" sz="1200" dirty="0" err="1"/>
              <a:t>prosocially</a:t>
            </a:r>
            <a:r>
              <a:rPr lang="en-US" sz="1200" dirty="0"/>
              <a:t> in, but the result will lead to a better understanding of whether or not gender and group size contribute to </a:t>
            </a:r>
            <a:r>
              <a:rPr lang="en-US" sz="1200" dirty="0" err="1"/>
              <a:t>prosocial</a:t>
            </a:r>
            <a:r>
              <a:rPr lang="en-US" sz="1200" dirty="0"/>
              <a:t> responses</a:t>
            </a:r>
            <a:r>
              <a:rPr lang="en-US" sz="1200" dirty="0" smtClean="0"/>
              <a:t>. </a:t>
            </a:r>
          </a:p>
          <a:p>
            <a:pPr marL="0" indent="0">
              <a:buNone/>
            </a:pPr>
            <a:r>
              <a:rPr lang="en-US" sz="1200" b="1" dirty="0" smtClean="0">
                <a:solidFill>
                  <a:schemeClr val="accent3">
                    <a:lumMod val="75000"/>
                  </a:schemeClr>
                </a:solidFill>
              </a:rPr>
              <a:t>Previous </a:t>
            </a:r>
            <a:r>
              <a:rPr lang="en-US" sz="1200" b="1" dirty="0">
                <a:solidFill>
                  <a:schemeClr val="accent3">
                    <a:lumMod val="75000"/>
                  </a:schemeClr>
                </a:solidFill>
              </a:rPr>
              <a:t>research has shown that females seem to be more likely to engage in </a:t>
            </a:r>
            <a:r>
              <a:rPr lang="en-US" sz="1200" b="1" dirty="0" err="1">
                <a:solidFill>
                  <a:schemeClr val="accent3">
                    <a:lumMod val="75000"/>
                  </a:schemeClr>
                </a:solidFill>
              </a:rPr>
              <a:t>prosocial</a:t>
            </a:r>
            <a:r>
              <a:rPr lang="en-US" sz="1200" b="1" dirty="0">
                <a:solidFill>
                  <a:schemeClr val="accent3">
                    <a:lumMod val="75000"/>
                  </a:schemeClr>
                </a:solidFill>
              </a:rPr>
              <a:t> behavior as distance decreases,</a:t>
            </a:r>
            <a:r>
              <a:rPr lang="en-US" sz="1200" b="1" dirty="0">
                <a:solidFill>
                  <a:srgbClr val="0000FF"/>
                </a:solidFill>
              </a:rPr>
              <a:t> </a:t>
            </a:r>
            <a:r>
              <a:rPr lang="en-US" sz="1200" dirty="0" smtClean="0"/>
              <a:t>and</a:t>
            </a:r>
            <a:r>
              <a:rPr lang="en-US" sz="1200" dirty="0" smtClean="0">
                <a:solidFill>
                  <a:srgbClr val="0000FF"/>
                </a:solidFill>
              </a:rPr>
              <a:t> </a:t>
            </a:r>
            <a:r>
              <a:rPr lang="en-US" sz="1200" dirty="0"/>
              <a:t>this correlates to the hypothesis of this particular study </a:t>
            </a:r>
            <a:r>
              <a:rPr lang="en-US" sz="1200" b="1" dirty="0" smtClean="0">
                <a:solidFill>
                  <a:srgbClr val="0000FF"/>
                </a:solidFill>
              </a:rPr>
              <a:t>(</a:t>
            </a:r>
            <a:r>
              <a:rPr lang="en-US" sz="1200" b="1" dirty="0">
                <a:solidFill>
                  <a:srgbClr val="0000FF"/>
                </a:solidFill>
              </a:rPr>
              <a:t>McCullough, </a:t>
            </a:r>
            <a:r>
              <a:rPr lang="en-US" sz="1200" b="1" dirty="0" err="1">
                <a:solidFill>
                  <a:srgbClr val="0000FF"/>
                </a:solidFill>
              </a:rPr>
              <a:t>Tabak</a:t>
            </a:r>
            <a:r>
              <a:rPr lang="en-US" sz="1200" b="1" dirty="0">
                <a:solidFill>
                  <a:srgbClr val="0000FF"/>
                </a:solidFill>
              </a:rPr>
              <a:t>, 2010).</a:t>
            </a:r>
            <a:r>
              <a:rPr lang="en-US" sz="1200" dirty="0">
                <a:solidFill>
                  <a:srgbClr val="0000FF"/>
                </a:solidFill>
              </a:rPr>
              <a:t> </a:t>
            </a:r>
            <a:r>
              <a:rPr lang="en-US" sz="1200" dirty="0" smtClean="0"/>
              <a:t>From </a:t>
            </a:r>
            <a:r>
              <a:rPr lang="en-US" sz="1200" dirty="0"/>
              <a:t>this same previous research, it seems that females are more likely to do this because females tend to behave in more altruistic ways than males. In other words, females should give a nice response to a sneeze more often than males, and this was part of our hypothesis. Previous research has also indicated that people who have the knowledge of how to behave </a:t>
            </a:r>
            <a:r>
              <a:rPr lang="en-US" sz="1200" dirty="0" err="1"/>
              <a:t>prosocially</a:t>
            </a:r>
            <a:r>
              <a:rPr lang="en-US" sz="1200" dirty="0"/>
              <a:t> in a particular situation are more likely to do so </a:t>
            </a:r>
            <a:r>
              <a:rPr lang="en-US" sz="1200" b="1" dirty="0" smtClean="0">
                <a:solidFill>
                  <a:srgbClr val="0000FF"/>
                </a:solidFill>
              </a:rPr>
              <a:t>(</a:t>
            </a:r>
            <a:r>
              <a:rPr lang="en-US" sz="1200" b="1" dirty="0">
                <a:solidFill>
                  <a:srgbClr val="0000FF"/>
                </a:solidFill>
              </a:rPr>
              <a:t>Anker, </a:t>
            </a:r>
            <a:r>
              <a:rPr lang="en-US" sz="1200" b="1" dirty="0" err="1">
                <a:solidFill>
                  <a:srgbClr val="0000FF"/>
                </a:solidFill>
              </a:rPr>
              <a:t>Feeley</a:t>
            </a:r>
            <a:r>
              <a:rPr lang="en-US" sz="1200" b="1" dirty="0">
                <a:solidFill>
                  <a:srgbClr val="0000FF"/>
                </a:solidFill>
              </a:rPr>
              <a:t>, 2011)</a:t>
            </a:r>
            <a:r>
              <a:rPr lang="en-US" sz="1200" b="1" dirty="0"/>
              <a:t>. </a:t>
            </a:r>
            <a:r>
              <a:rPr lang="en-US" sz="1200" dirty="0" smtClean="0"/>
              <a:t>If </a:t>
            </a:r>
            <a:r>
              <a:rPr lang="en-US" sz="1200" dirty="0"/>
              <a:t>somebody in the elevator is from a certain religion or has recently moved and is not aware of what to say after somebody sneezes, then they most likely will not give a response at all, and this was not considered when putting together the results of the study. This should have been important to consider because knowledge of what to say after a sneeze could be a confounding variable in the results. Lastly, previous studies have shown that moral frames often determine whether or not people will give a </a:t>
            </a:r>
            <a:r>
              <a:rPr lang="en-US" sz="1200" dirty="0" err="1"/>
              <a:t>prosocial</a:t>
            </a:r>
            <a:r>
              <a:rPr lang="en-US" sz="1200" dirty="0"/>
              <a:t> response </a:t>
            </a:r>
            <a:r>
              <a:rPr lang="en-US" sz="1200" b="1" dirty="0" smtClean="0">
                <a:solidFill>
                  <a:srgbClr val="0000FF"/>
                </a:solidFill>
              </a:rPr>
              <a:t>(</a:t>
            </a:r>
            <a:r>
              <a:rPr lang="en-US" sz="1200" b="1" dirty="0" err="1">
                <a:solidFill>
                  <a:srgbClr val="0000FF"/>
                </a:solidFill>
              </a:rPr>
              <a:t>Thornberg</a:t>
            </a:r>
            <a:r>
              <a:rPr lang="en-US" sz="1200" b="1" dirty="0">
                <a:solidFill>
                  <a:srgbClr val="0000FF"/>
                </a:solidFill>
              </a:rPr>
              <a:t>, 2010)</a:t>
            </a:r>
            <a:r>
              <a:rPr lang="en-US" sz="1200" dirty="0">
                <a:solidFill>
                  <a:srgbClr val="0000FF"/>
                </a:solidFill>
              </a:rPr>
              <a:t>. </a:t>
            </a:r>
            <a:r>
              <a:rPr lang="en-US" sz="1200" dirty="0" smtClean="0"/>
              <a:t>Overall</a:t>
            </a:r>
            <a:r>
              <a:rPr lang="en-US" sz="1200" dirty="0"/>
              <a:t>, the better somebody’s moral frames are, the more likely they are to give a </a:t>
            </a:r>
            <a:r>
              <a:rPr lang="en-US" sz="1200" dirty="0" err="1"/>
              <a:t>prosocial</a:t>
            </a:r>
            <a:r>
              <a:rPr lang="en-US" sz="1200" dirty="0"/>
              <a:t> response. This correlates to our particular study because the people who didn’t give a response could possibly have negative moral frames. A future experiment could study this and the results would be interesting and could give additional information about what makes people behave </a:t>
            </a:r>
            <a:r>
              <a:rPr lang="en-US" sz="1200" dirty="0" err="1"/>
              <a:t>prosocially</a:t>
            </a:r>
            <a:r>
              <a:rPr lang="en-US" sz="1200" dirty="0"/>
              <a:t>.</a:t>
            </a:r>
          </a:p>
          <a:p>
            <a:pPr marL="0" indent="0">
              <a:buNone/>
            </a:pPr>
            <a:r>
              <a:rPr lang="en-US" sz="1200" b="1" dirty="0" smtClean="0">
                <a:solidFill>
                  <a:schemeClr val="accent6">
                    <a:lumMod val="60000"/>
                    <a:lumOff val="40000"/>
                  </a:schemeClr>
                </a:solidFill>
              </a:rPr>
              <a:t>In </a:t>
            </a:r>
            <a:r>
              <a:rPr lang="en-US" sz="1200" b="1" dirty="0">
                <a:solidFill>
                  <a:schemeClr val="accent6">
                    <a:lumMod val="60000"/>
                    <a:lumOff val="40000"/>
                  </a:schemeClr>
                </a:solidFill>
              </a:rPr>
              <a:t>our study, it was hypothesized that as group size increased, the likelihood of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would increase, and that females were more likely to give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than </a:t>
            </a:r>
            <a:r>
              <a:rPr lang="en-US" sz="1200" b="1" dirty="0" smtClean="0">
                <a:solidFill>
                  <a:schemeClr val="accent6">
                    <a:lumMod val="60000"/>
                    <a:lumOff val="40000"/>
                  </a:schemeClr>
                </a:solidFill>
              </a:rPr>
              <a:t>males.</a:t>
            </a:r>
            <a:r>
              <a:rPr lang="en-US" sz="1200" dirty="0">
                <a:solidFill>
                  <a:srgbClr val="0000FF"/>
                </a:solidFill>
              </a:rPr>
              <a:t> </a:t>
            </a:r>
            <a:r>
              <a:rPr lang="en-US" sz="1200" b="1" dirty="0" smtClean="0">
                <a:solidFill>
                  <a:srgbClr val="0000FF"/>
                </a:solidFill>
              </a:rPr>
              <a:t>Previous </a:t>
            </a:r>
            <a:r>
              <a:rPr lang="en-US" sz="1200" b="1" dirty="0">
                <a:solidFill>
                  <a:srgbClr val="0000FF"/>
                </a:solidFill>
              </a:rPr>
              <a:t>research from McCullough, </a:t>
            </a:r>
            <a:r>
              <a:rPr lang="en-US" sz="1200" b="1" dirty="0" err="1">
                <a:solidFill>
                  <a:srgbClr val="0000FF"/>
                </a:solidFill>
              </a:rPr>
              <a:t>etc</a:t>
            </a:r>
            <a:r>
              <a:rPr lang="en-US" sz="1200" b="1" dirty="0">
                <a:solidFill>
                  <a:srgbClr val="0000FF"/>
                </a:solidFill>
              </a:rPr>
              <a:t> (2011) conflicted with the hypothesis that as group size increases, </a:t>
            </a:r>
            <a:r>
              <a:rPr lang="en-US" sz="1200" b="1" dirty="0" err="1">
                <a:solidFill>
                  <a:srgbClr val="0000FF"/>
                </a:solidFill>
              </a:rPr>
              <a:t>prosocial</a:t>
            </a:r>
            <a:r>
              <a:rPr lang="en-US" sz="1200" b="1" dirty="0">
                <a:solidFill>
                  <a:srgbClr val="0000FF"/>
                </a:solidFill>
              </a:rPr>
              <a:t> responses should </a:t>
            </a:r>
            <a:r>
              <a:rPr lang="en-US" sz="1200" b="1" dirty="0" smtClean="0">
                <a:solidFill>
                  <a:srgbClr val="0000FF"/>
                </a:solidFill>
              </a:rPr>
              <a:t>increase. McCullough’s </a:t>
            </a:r>
            <a:r>
              <a:rPr lang="en-US" sz="1200" b="1" dirty="0">
                <a:solidFill>
                  <a:srgbClr val="0000FF"/>
                </a:solidFill>
              </a:rPr>
              <a:t>study showed this to be the opposite </a:t>
            </a:r>
            <a:r>
              <a:rPr lang="en-US" sz="1200" dirty="0">
                <a:solidFill>
                  <a:srgbClr val="0000FF"/>
                </a:solidFill>
              </a:rPr>
              <a:t>– </a:t>
            </a:r>
            <a:r>
              <a:rPr lang="en-US" sz="1200" b="1" dirty="0" smtClean="0">
                <a:solidFill>
                  <a:srgbClr val="FF6600"/>
                </a:solidFill>
              </a:rPr>
              <a:t>as </a:t>
            </a:r>
            <a:r>
              <a:rPr lang="en-US" sz="1200" b="1" dirty="0">
                <a:solidFill>
                  <a:srgbClr val="FF6600"/>
                </a:solidFill>
              </a:rPr>
              <a:t>group size increases, </a:t>
            </a:r>
            <a:r>
              <a:rPr lang="en-US" sz="1200" b="1" dirty="0" err="1">
                <a:solidFill>
                  <a:srgbClr val="FF6600"/>
                </a:solidFill>
              </a:rPr>
              <a:t>prosocial</a:t>
            </a:r>
            <a:r>
              <a:rPr lang="en-US" sz="1200" b="1" dirty="0">
                <a:solidFill>
                  <a:srgbClr val="FF6600"/>
                </a:solidFill>
              </a:rPr>
              <a:t> behavior decreases, a phenomenon known as the bystander </a:t>
            </a:r>
            <a:r>
              <a:rPr lang="en-US" sz="1200" b="1" dirty="0" smtClean="0">
                <a:solidFill>
                  <a:srgbClr val="FF6600"/>
                </a:solidFill>
              </a:rPr>
              <a:t>effect.</a:t>
            </a:r>
            <a:r>
              <a:rPr lang="en-US" sz="1200" dirty="0">
                <a:solidFill>
                  <a:srgbClr val="0000FF"/>
                </a:solidFill>
              </a:rPr>
              <a:t> </a:t>
            </a:r>
            <a:r>
              <a:rPr lang="en-US" sz="1200" b="1" dirty="0" smtClean="0">
                <a:solidFill>
                  <a:schemeClr val="accent3">
                    <a:lumMod val="75000"/>
                  </a:schemeClr>
                </a:solidFill>
              </a:rPr>
              <a:t>Previous </a:t>
            </a:r>
            <a:r>
              <a:rPr lang="en-US" sz="1200" b="1" dirty="0">
                <a:solidFill>
                  <a:schemeClr val="accent3">
                    <a:lumMod val="75000"/>
                  </a:schemeClr>
                </a:solidFill>
              </a:rPr>
              <a:t>research about gender, however, showed that females are more likely to behave </a:t>
            </a:r>
            <a:r>
              <a:rPr lang="en-US" sz="1200" b="1" dirty="0" err="1">
                <a:solidFill>
                  <a:schemeClr val="accent3">
                    <a:lumMod val="75000"/>
                  </a:schemeClr>
                </a:solidFill>
              </a:rPr>
              <a:t>prosocially</a:t>
            </a:r>
            <a:r>
              <a:rPr lang="en-US" sz="1200" b="1" dirty="0">
                <a:solidFill>
                  <a:schemeClr val="accent3">
                    <a:lumMod val="75000"/>
                  </a:schemeClr>
                </a:solidFill>
              </a:rPr>
              <a:t> due to their nature and altruistic characteristics; </a:t>
            </a:r>
            <a:r>
              <a:rPr lang="en-US" sz="1200" dirty="0" smtClean="0"/>
              <a:t>this </a:t>
            </a:r>
            <a:r>
              <a:rPr lang="en-US" sz="1200" dirty="0"/>
              <a:t>evidence supports our </a:t>
            </a:r>
            <a:r>
              <a:rPr lang="en-US" sz="1200" b="1" dirty="0">
                <a:solidFill>
                  <a:srgbClr val="0000FF"/>
                </a:solidFill>
              </a:rPr>
              <a:t>hypothesis </a:t>
            </a:r>
            <a:r>
              <a:rPr lang="en-US" sz="1200" b="1" dirty="0" smtClean="0">
                <a:solidFill>
                  <a:srgbClr val="0000FF"/>
                </a:solidFill>
              </a:rPr>
              <a:t>(</a:t>
            </a:r>
            <a:r>
              <a:rPr lang="en-US" sz="1200" b="1" dirty="0">
                <a:solidFill>
                  <a:srgbClr val="0000FF"/>
                </a:solidFill>
              </a:rPr>
              <a:t>Levine, Cassidy, </a:t>
            </a:r>
            <a:r>
              <a:rPr lang="en-US" sz="1200" b="1" dirty="0" err="1">
                <a:solidFill>
                  <a:srgbClr val="0000FF"/>
                </a:solidFill>
              </a:rPr>
              <a:t>Jentzsch</a:t>
            </a:r>
            <a:r>
              <a:rPr lang="en-US" sz="1200" b="1" dirty="0">
                <a:solidFill>
                  <a:srgbClr val="0000FF"/>
                </a:solidFill>
              </a:rPr>
              <a:t>, 2010)</a:t>
            </a:r>
            <a:r>
              <a:rPr lang="en-US" sz="1200" b="1" dirty="0" smtClean="0">
                <a:solidFill>
                  <a:srgbClr val="0000FF"/>
                </a:solidFill>
              </a:rPr>
              <a:t>.</a:t>
            </a:r>
          </a:p>
          <a:p>
            <a:pPr marL="0" indent="0">
              <a:buNone/>
            </a:pPr>
            <a:endParaRPr lang="en-US" sz="1200" b="1" dirty="0">
              <a:solidFill>
                <a:srgbClr val="0000FF"/>
              </a:solidFill>
            </a:endParaRPr>
          </a:p>
          <a:p>
            <a:endParaRPr lang="en-US" sz="1600" dirty="0"/>
          </a:p>
          <a:p>
            <a:pPr marL="0" indent="0">
              <a:buNone/>
            </a:pPr>
            <a:endParaRPr lang="en-US" sz="1200" dirty="0"/>
          </a:p>
        </p:txBody>
      </p:sp>
    </p:spTree>
    <p:extLst>
      <p:ext uri="{BB962C8B-B14F-4D97-AF65-F5344CB8AC3E}">
        <p14:creationId xmlns:p14="http://schemas.microsoft.com/office/powerpoint/2010/main" val="39464998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26541226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7134"/>
            <a:ext cx="9143999" cy="6240865"/>
          </a:xfrm>
        </p:spPr>
        <p:txBody>
          <a:bodyPr>
            <a:noAutofit/>
          </a:bodyPr>
          <a:lstStyle/>
          <a:p>
            <a:pPr marL="0" indent="0">
              <a:buNone/>
            </a:pPr>
            <a:r>
              <a:rPr lang="en-US" sz="1600" dirty="0" smtClean="0">
                <a:cs typeface="Times New Roman" panose="02020603050405020304" pitchFamily="18" charset="0"/>
              </a:rPr>
              <a:t> </a:t>
            </a:r>
            <a:r>
              <a:rPr lang="en-US" sz="1600" b="1" dirty="0"/>
              <a:t>Human Argument Mining</a:t>
            </a:r>
          </a:p>
          <a:p>
            <a:r>
              <a:rPr lang="en-US" sz="1600" b="1" dirty="0">
                <a:solidFill>
                  <a:schemeClr val="accent6">
                    <a:lumMod val="60000"/>
                    <a:lumOff val="40000"/>
                  </a:schemeClr>
                </a:solidFill>
              </a:rPr>
              <a:t>Hypothesis: 1, </a:t>
            </a:r>
            <a:r>
              <a:rPr lang="en-US" sz="1600" b="1" dirty="0">
                <a:solidFill>
                  <a:schemeClr val="accent3">
                    <a:lumMod val="75000"/>
                  </a:schemeClr>
                </a:solidFill>
              </a:rPr>
              <a:t>Supports: 5, </a:t>
            </a:r>
            <a:r>
              <a:rPr lang="en-US" sz="1600" b="1" dirty="0">
                <a:solidFill>
                  <a:srgbClr val="FF6600"/>
                </a:solidFill>
              </a:rPr>
              <a:t>Opposes: </a:t>
            </a:r>
            <a:r>
              <a:rPr lang="en-US" sz="1600" b="1" dirty="0" smtClean="0">
                <a:solidFill>
                  <a:srgbClr val="FF6600"/>
                </a:solidFill>
              </a:rPr>
              <a:t>3, </a:t>
            </a:r>
            <a:r>
              <a:rPr lang="en-US" sz="1600" b="1" dirty="0">
                <a:solidFill>
                  <a:srgbClr val="0000FF"/>
                </a:solidFill>
              </a:rPr>
              <a:t>Citation: 15 (6 unique</a:t>
            </a:r>
            <a:r>
              <a:rPr lang="en-US" sz="1600" b="1" dirty="0" smtClean="0">
                <a:solidFill>
                  <a:srgbClr val="0000FF"/>
                </a:solidFill>
              </a:rPr>
              <a:t>)</a:t>
            </a:r>
            <a:endParaRPr lang="en-US" sz="1200" dirty="0">
              <a:ln>
                <a:solidFill>
                  <a:schemeClr val="tx1"/>
                </a:solidFill>
              </a:ln>
            </a:endParaRPr>
          </a:p>
          <a:p>
            <a:pPr marL="0" indent="0">
              <a:buNone/>
            </a:pPr>
            <a:r>
              <a:rPr lang="en-US" sz="1200" dirty="0" smtClean="0"/>
              <a:t>In </a:t>
            </a:r>
            <a:r>
              <a:rPr lang="en-US" sz="1200" dirty="0"/>
              <a:t>today’s tough </a:t>
            </a:r>
            <a:r>
              <a:rPr lang="en-US" sz="1200" dirty="0" smtClean="0"/>
              <a:t>economic </a:t>
            </a:r>
            <a:r>
              <a:rPr lang="en-US" sz="1200" dirty="0"/>
              <a:t>climate, any factors that may contribute to a successful business or enterprise have become increasingly important. One prevalently researched factor is </a:t>
            </a:r>
            <a:r>
              <a:rPr lang="en-US" sz="1200" dirty="0" err="1"/>
              <a:t>prosocial</a:t>
            </a:r>
            <a:r>
              <a:rPr lang="en-US" sz="1200" dirty="0"/>
              <a:t> behavior which is comparable to helping behaviors. Research has shown that </a:t>
            </a:r>
            <a:r>
              <a:rPr lang="en-US" sz="1200" dirty="0" err="1"/>
              <a:t>prosocial</a:t>
            </a:r>
            <a:r>
              <a:rPr lang="en-US" sz="1200" dirty="0"/>
              <a:t> behaviors have been associated with job satisfaction, productivity, and client satisfaction </a:t>
            </a:r>
            <a:r>
              <a:rPr lang="en-US" sz="1200" b="1" dirty="0" smtClean="0">
                <a:solidFill>
                  <a:srgbClr val="0000FF"/>
                </a:solidFill>
              </a:rPr>
              <a:t>(</a:t>
            </a:r>
            <a:r>
              <a:rPr lang="en-US" sz="1200" b="1" dirty="0" err="1" smtClean="0">
                <a:solidFill>
                  <a:srgbClr val="0000FF"/>
                </a:solidFill>
              </a:rPr>
              <a:t>Danzis</a:t>
            </a:r>
            <a:r>
              <a:rPr lang="en-US" sz="1200" b="1" dirty="0" smtClean="0">
                <a:solidFill>
                  <a:srgbClr val="0000FF"/>
                </a:solidFill>
              </a:rPr>
              <a:t> &amp; Stone-­‐Romero, 2009)</a:t>
            </a:r>
            <a:r>
              <a:rPr lang="en-US" sz="1200" dirty="0" smtClean="0"/>
              <a:t>. </a:t>
            </a:r>
            <a:r>
              <a:rPr lang="en-US" sz="1200" dirty="0"/>
              <a:t>Therefore the understanding of what situations support and encourage </a:t>
            </a:r>
            <a:r>
              <a:rPr lang="en-US" sz="1200" dirty="0" err="1"/>
              <a:t>prosocial</a:t>
            </a:r>
            <a:r>
              <a:rPr lang="en-US" sz="1200" dirty="0"/>
              <a:t> behaviors could be an asset to any manager or </a:t>
            </a:r>
            <a:r>
              <a:rPr lang="en-US" sz="1200" dirty="0" smtClean="0"/>
              <a:t>business (</a:t>
            </a:r>
            <a:r>
              <a:rPr lang="en-US" sz="1200" b="1" dirty="0" err="1">
                <a:solidFill>
                  <a:srgbClr val="0000FF"/>
                </a:solidFill>
              </a:rPr>
              <a:t>Danzis</a:t>
            </a:r>
            <a:r>
              <a:rPr lang="en-US" sz="1200" b="1" dirty="0">
                <a:solidFill>
                  <a:srgbClr val="0000FF"/>
                </a:solidFill>
              </a:rPr>
              <a:t> &amp; Stone-­‐ Romero, 2009)</a:t>
            </a:r>
            <a:r>
              <a:rPr lang="en-US" sz="1200" dirty="0" smtClean="0"/>
              <a:t>.</a:t>
            </a:r>
          </a:p>
          <a:p>
            <a:pPr marL="0" indent="0">
              <a:buNone/>
            </a:pPr>
            <a:r>
              <a:rPr lang="en-US" sz="1200" dirty="0" smtClean="0"/>
              <a:t>Previous </a:t>
            </a:r>
            <a:r>
              <a:rPr lang="en-US" sz="1200" dirty="0"/>
              <a:t>research has focused on relationships of </a:t>
            </a:r>
            <a:r>
              <a:rPr lang="en-US" sz="1200" dirty="0" err="1"/>
              <a:t>prosocial</a:t>
            </a:r>
            <a:r>
              <a:rPr lang="en-US" sz="1200" dirty="0"/>
              <a:t> behavior between gender and the effect of group size. With regards to gender, there has been much debate over whether females or males are inherently more </a:t>
            </a:r>
            <a:r>
              <a:rPr lang="en-US" sz="1200" dirty="0" err="1"/>
              <a:t>prosocial</a:t>
            </a:r>
            <a:r>
              <a:rPr lang="en-US" sz="1200" dirty="0"/>
              <a:t>. Research has been done on gender by implementing a training program on empathy with children in day care centers between the ages of 5-­‐6 </a:t>
            </a:r>
            <a:r>
              <a:rPr lang="en-US" sz="1200" b="1" dirty="0" err="1" smtClean="0">
                <a:solidFill>
                  <a:srgbClr val="0000FF"/>
                </a:solidFill>
              </a:rPr>
              <a:t>Kallipuska</a:t>
            </a:r>
            <a:r>
              <a:rPr lang="en-US" sz="1200" b="1" dirty="0">
                <a:solidFill>
                  <a:srgbClr val="0000FF"/>
                </a:solidFill>
              </a:rPr>
              <a:t>, 1991)</a:t>
            </a:r>
            <a:r>
              <a:rPr lang="en-US" sz="1200" b="1" dirty="0" smtClean="0">
                <a:solidFill>
                  <a:srgbClr val="0000FF"/>
                </a:solidFill>
              </a:rPr>
              <a:t>.</a:t>
            </a:r>
            <a:r>
              <a:rPr lang="en-US" sz="1200" dirty="0" smtClean="0"/>
              <a:t> </a:t>
            </a:r>
            <a:r>
              <a:rPr lang="en-US" sz="1200" b="1" dirty="0" smtClean="0">
                <a:solidFill>
                  <a:schemeClr val="accent3">
                    <a:lumMod val="75000"/>
                  </a:schemeClr>
                </a:solidFill>
              </a:rPr>
              <a:t>The </a:t>
            </a:r>
            <a:r>
              <a:rPr lang="en-US" sz="1200" b="1" dirty="0">
                <a:solidFill>
                  <a:schemeClr val="accent3">
                    <a:lumMod val="75000"/>
                  </a:schemeClr>
                </a:solidFill>
              </a:rPr>
              <a:t>results of this study concluded that females were more </a:t>
            </a:r>
            <a:r>
              <a:rPr lang="en-US" sz="1200" b="1" dirty="0" err="1">
                <a:solidFill>
                  <a:schemeClr val="accent3">
                    <a:lumMod val="75000"/>
                  </a:schemeClr>
                </a:solidFill>
              </a:rPr>
              <a:t>prosocial</a:t>
            </a:r>
            <a:r>
              <a:rPr lang="en-US" sz="1200" b="1" dirty="0">
                <a:solidFill>
                  <a:schemeClr val="accent3">
                    <a:lumMod val="75000"/>
                  </a:schemeClr>
                </a:solidFill>
              </a:rPr>
              <a:t> than males based on teacher </a:t>
            </a:r>
            <a:r>
              <a:rPr lang="en-US" sz="1200" b="1" dirty="0" smtClean="0">
                <a:solidFill>
                  <a:schemeClr val="accent3">
                    <a:lumMod val="75000"/>
                  </a:schemeClr>
                </a:solidFill>
              </a:rPr>
              <a:t>appraisals</a:t>
            </a:r>
            <a:r>
              <a:rPr lang="en-US" sz="1200" dirty="0"/>
              <a:t> </a:t>
            </a:r>
            <a:r>
              <a:rPr lang="en-US" sz="1200" b="1" dirty="0" smtClean="0">
                <a:solidFill>
                  <a:srgbClr val="0000FF"/>
                </a:solidFill>
              </a:rPr>
              <a:t>(</a:t>
            </a:r>
            <a:r>
              <a:rPr lang="en-US" sz="1200" b="1" dirty="0" err="1">
                <a:solidFill>
                  <a:srgbClr val="0000FF"/>
                </a:solidFill>
              </a:rPr>
              <a:t>Kallipuska</a:t>
            </a:r>
            <a:r>
              <a:rPr lang="en-US" sz="1200" b="1" dirty="0">
                <a:solidFill>
                  <a:srgbClr val="0000FF"/>
                </a:solidFill>
              </a:rPr>
              <a:t>, 1991)</a:t>
            </a:r>
            <a:r>
              <a:rPr lang="en-US" sz="1200" dirty="0" smtClean="0"/>
              <a:t>.</a:t>
            </a:r>
            <a:r>
              <a:rPr lang="en-US" sz="1200" b="1" dirty="0" smtClean="0">
                <a:solidFill>
                  <a:schemeClr val="accent3">
                    <a:lumMod val="75000"/>
                  </a:schemeClr>
                </a:solidFill>
              </a:rPr>
              <a:t>Other </a:t>
            </a:r>
            <a:r>
              <a:rPr lang="en-US" sz="1200" b="1" dirty="0">
                <a:solidFill>
                  <a:schemeClr val="accent3">
                    <a:lumMod val="75000"/>
                  </a:schemeClr>
                </a:solidFill>
              </a:rPr>
              <a:t>research supports that females are more </a:t>
            </a:r>
            <a:r>
              <a:rPr lang="en-US" sz="1200" b="1" dirty="0" err="1">
                <a:solidFill>
                  <a:schemeClr val="accent3">
                    <a:lumMod val="75000"/>
                  </a:schemeClr>
                </a:solidFill>
              </a:rPr>
              <a:t>prosocial</a:t>
            </a:r>
            <a:r>
              <a:rPr lang="en-US" sz="1200" b="1" dirty="0">
                <a:solidFill>
                  <a:schemeClr val="accent3">
                    <a:lumMod val="75000"/>
                  </a:schemeClr>
                </a:solidFill>
              </a:rPr>
              <a:t> but only to familiar individuals or when following a social </a:t>
            </a:r>
            <a:r>
              <a:rPr lang="en-US" sz="1200" b="1" dirty="0" smtClean="0">
                <a:solidFill>
                  <a:schemeClr val="accent3">
                    <a:lumMod val="75000"/>
                  </a:schemeClr>
                </a:solidFill>
              </a:rPr>
              <a:t>norm</a:t>
            </a:r>
            <a:r>
              <a:rPr lang="en-US" sz="1200" dirty="0"/>
              <a:t> </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 </a:t>
            </a:r>
            <a:r>
              <a:rPr lang="en-US" sz="1200" b="1" dirty="0" smtClean="0">
                <a:solidFill>
                  <a:srgbClr val="FF6600"/>
                </a:solidFill>
              </a:rPr>
              <a:t>In </a:t>
            </a:r>
            <a:r>
              <a:rPr lang="en-US" sz="1200" b="1" dirty="0">
                <a:solidFill>
                  <a:srgbClr val="FF6600"/>
                </a:solidFill>
              </a:rPr>
              <a:t>contrast, males were considered to be more “chivalrous”(p.722) which would promote them to exhibit more </a:t>
            </a:r>
            <a:r>
              <a:rPr lang="en-US" sz="1200" b="1" dirty="0" err="1">
                <a:solidFill>
                  <a:srgbClr val="FF6600"/>
                </a:solidFill>
              </a:rPr>
              <a:t>prosocial</a:t>
            </a:r>
            <a:r>
              <a:rPr lang="en-US" sz="1200" b="1" dirty="0">
                <a:solidFill>
                  <a:srgbClr val="FF6600"/>
                </a:solidFill>
              </a:rPr>
              <a:t> behavior toward strangers relative to </a:t>
            </a:r>
            <a:r>
              <a:rPr lang="en-US" sz="1200" b="1" dirty="0" smtClean="0">
                <a:solidFill>
                  <a:srgbClr val="FF6600"/>
                </a:solidFill>
              </a:rPr>
              <a:t>females</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a:t>
            </a:r>
          </a:p>
          <a:p>
            <a:pPr marL="0" indent="0">
              <a:buNone/>
            </a:pPr>
            <a:r>
              <a:rPr lang="en-US" sz="1200" dirty="0" smtClean="0"/>
              <a:t>In </a:t>
            </a:r>
            <a:r>
              <a:rPr lang="en-US" sz="1200" dirty="0"/>
              <a:t>addition to studies on the relationship between </a:t>
            </a:r>
            <a:r>
              <a:rPr lang="en-US" sz="1200" dirty="0" err="1"/>
              <a:t>prosocial</a:t>
            </a:r>
            <a:r>
              <a:rPr lang="en-US" sz="1200" dirty="0"/>
              <a:t> behavior and gender, there is also research between group sizes and </a:t>
            </a:r>
            <a:r>
              <a:rPr lang="en-US" sz="1200" dirty="0" err="1"/>
              <a:t>prosocial</a:t>
            </a:r>
            <a:r>
              <a:rPr lang="en-US" sz="1200" dirty="0"/>
              <a:t> behavior. </a:t>
            </a:r>
            <a:r>
              <a:rPr lang="en-US" sz="1200" b="1" dirty="0" smtClean="0">
                <a:solidFill>
                  <a:srgbClr val="FF6600"/>
                </a:solidFill>
              </a:rPr>
              <a:t>One </a:t>
            </a:r>
            <a:r>
              <a:rPr lang="en-US" sz="1200" b="1" dirty="0">
                <a:solidFill>
                  <a:srgbClr val="FF6600"/>
                </a:solidFill>
              </a:rPr>
              <a:t>of the most well­‐known psychological phenomena is the bystander effect which describes a diffusion of responsibility as group size </a:t>
            </a:r>
            <a:r>
              <a:rPr lang="en-US" sz="1200" b="1" dirty="0" smtClean="0">
                <a:solidFill>
                  <a:srgbClr val="FF6600"/>
                </a:solidFill>
              </a:rPr>
              <a:t>increases</a:t>
            </a:r>
            <a:r>
              <a:rPr lang="en-US" sz="1200" dirty="0"/>
              <a:t> </a:t>
            </a:r>
            <a:r>
              <a:rPr lang="en-US" sz="1200" dirty="0" smtClean="0"/>
              <a:t>(</a:t>
            </a:r>
            <a:r>
              <a:rPr lang="en-US" sz="1200" b="1" dirty="0" smtClean="0">
                <a:solidFill>
                  <a:srgbClr val="0000FF"/>
                </a:solidFill>
              </a:rPr>
              <a:t>Garcia</a:t>
            </a:r>
            <a:r>
              <a:rPr lang="en-US" sz="1200" b="1" dirty="0">
                <a:solidFill>
                  <a:srgbClr val="0000FF"/>
                </a:solidFill>
              </a:rPr>
              <a:t>, Weaver, Darley, &amp; </a:t>
            </a:r>
            <a:r>
              <a:rPr lang="en-US" sz="1200" b="1" dirty="0" err="1">
                <a:solidFill>
                  <a:srgbClr val="0000FF"/>
                </a:solidFill>
              </a:rPr>
              <a:t>Moskowitz</a:t>
            </a:r>
            <a:r>
              <a:rPr lang="en-US" sz="1200" b="1" dirty="0">
                <a:solidFill>
                  <a:srgbClr val="0000FF"/>
                </a:solidFill>
              </a:rPr>
              <a:t>, 2002)</a:t>
            </a:r>
            <a:r>
              <a:rPr lang="en-US" sz="1200" dirty="0" smtClean="0"/>
              <a:t>.More </a:t>
            </a:r>
            <a:r>
              <a:rPr lang="en-US" sz="1200" dirty="0"/>
              <a:t>recent studies have described an implicit bystander effect which claims that it is even possible to create diffusion of responsibility even when no one else is around by priming participants about group mentality </a:t>
            </a:r>
            <a:r>
              <a:rPr lang="en-US" sz="1200" b="1" dirty="0" smtClean="0">
                <a:solidFill>
                  <a:srgbClr val="0000FF"/>
                </a:solidFill>
              </a:rPr>
              <a:t>(</a:t>
            </a:r>
            <a:r>
              <a:rPr lang="en-US" sz="1200" b="1" dirty="0">
                <a:solidFill>
                  <a:srgbClr val="0000FF"/>
                </a:solidFill>
              </a:rPr>
              <a:t>Garcia, Weaver, Darley, &amp; </a:t>
            </a:r>
            <a:r>
              <a:rPr lang="en-US" sz="1200" b="1" dirty="0" err="1">
                <a:solidFill>
                  <a:srgbClr val="0000FF"/>
                </a:solidFill>
              </a:rPr>
              <a:t>Moskowitz</a:t>
            </a:r>
            <a:r>
              <a:rPr lang="en-US" sz="1200" b="1" dirty="0">
                <a:solidFill>
                  <a:srgbClr val="0000FF"/>
                </a:solidFill>
              </a:rPr>
              <a:t>, 2002)</a:t>
            </a:r>
            <a:r>
              <a:rPr lang="en-US" sz="1200" b="1" dirty="0" smtClean="0">
                <a:solidFill>
                  <a:srgbClr val="0000FF"/>
                </a:solidFill>
              </a:rPr>
              <a:t>.</a:t>
            </a:r>
            <a:r>
              <a:rPr lang="en-US" sz="1200" dirty="0" smtClean="0"/>
              <a:t> </a:t>
            </a:r>
            <a:r>
              <a:rPr lang="en-US" sz="1200" dirty="0"/>
              <a:t>There has even been debate over the implications of the implicit identity effect. One research study claimed that the implicit identity can only be used to inhibit </a:t>
            </a:r>
            <a:r>
              <a:rPr lang="en-US" sz="1200" dirty="0" err="1"/>
              <a:t>prosocial</a:t>
            </a:r>
            <a:r>
              <a:rPr lang="en-US" sz="1200" dirty="0"/>
              <a:t> behavior such as through the bystander effect </a:t>
            </a:r>
            <a:r>
              <a:rPr lang="en-US" sz="1200" b="1" dirty="0" smtClean="0">
                <a:solidFill>
                  <a:srgbClr val="3366FF"/>
                </a:solidFill>
              </a:rPr>
              <a:t>(</a:t>
            </a:r>
            <a:r>
              <a:rPr lang="en-US" sz="1200" b="1" dirty="0">
                <a:solidFill>
                  <a:srgbClr val="3366FF"/>
                </a:solidFill>
              </a:rPr>
              <a:t>Garcia, Weaver, Darley, &amp; </a:t>
            </a:r>
            <a:r>
              <a:rPr lang="en-US" sz="1200" b="1" dirty="0" err="1">
                <a:solidFill>
                  <a:srgbClr val="3366FF"/>
                </a:solidFill>
              </a:rPr>
              <a:t>Moskowitz</a:t>
            </a:r>
            <a:r>
              <a:rPr lang="en-US" sz="1200" b="1" dirty="0">
                <a:solidFill>
                  <a:srgbClr val="3366FF"/>
                </a:solidFill>
              </a:rPr>
              <a:t>, 2002)</a:t>
            </a:r>
            <a:r>
              <a:rPr lang="en-US" sz="1200" dirty="0" smtClean="0"/>
              <a:t>. </a:t>
            </a:r>
            <a:r>
              <a:rPr lang="en-US" sz="1200" b="1" dirty="0" smtClean="0">
                <a:solidFill>
                  <a:srgbClr val="008000"/>
                </a:solidFill>
              </a:rPr>
              <a:t>Yet</a:t>
            </a:r>
            <a:r>
              <a:rPr lang="en-US" sz="1200" b="1" dirty="0">
                <a:solidFill>
                  <a:srgbClr val="008000"/>
                </a:solidFill>
              </a:rPr>
              <a:t>, conflicting research has found evidence to support a theory that the implicit identity effect can be used to encourage </a:t>
            </a:r>
            <a:r>
              <a:rPr lang="en-US" sz="1200" b="1" dirty="0" err="1">
                <a:solidFill>
                  <a:srgbClr val="008000"/>
                </a:solidFill>
              </a:rPr>
              <a:t>prosocial</a:t>
            </a:r>
            <a:r>
              <a:rPr lang="en-US" sz="1200" b="1" dirty="0">
                <a:solidFill>
                  <a:srgbClr val="008000"/>
                </a:solidFill>
              </a:rPr>
              <a:t> behavior if it follows the group’s social </a:t>
            </a:r>
            <a:r>
              <a:rPr lang="en-US" sz="1200" b="1" dirty="0" smtClean="0">
                <a:solidFill>
                  <a:srgbClr val="008000"/>
                </a:solidFill>
              </a:rPr>
              <a:t>norms</a:t>
            </a:r>
            <a:r>
              <a:rPr lang="en-US" sz="1200" dirty="0"/>
              <a:t> </a:t>
            </a:r>
            <a:r>
              <a:rPr lang="en-US" sz="1200" b="1" dirty="0" smtClean="0">
                <a:solidFill>
                  <a:srgbClr val="0000FF"/>
                </a:solidFill>
              </a:rPr>
              <a:t>(</a:t>
            </a:r>
            <a:r>
              <a:rPr lang="en-US" sz="1200" b="1" dirty="0">
                <a:solidFill>
                  <a:srgbClr val="0000FF"/>
                </a:solidFill>
              </a:rPr>
              <a:t>Levine &amp; </a:t>
            </a:r>
            <a:r>
              <a:rPr lang="en-US" sz="1200" b="1" dirty="0" err="1">
                <a:solidFill>
                  <a:srgbClr val="0000FF"/>
                </a:solidFill>
              </a:rPr>
              <a:t>Crowther</a:t>
            </a:r>
            <a:r>
              <a:rPr lang="en-US" sz="1200" b="1" dirty="0">
                <a:solidFill>
                  <a:srgbClr val="0000FF"/>
                </a:solidFill>
              </a:rPr>
              <a:t>, 2008)</a:t>
            </a:r>
            <a:r>
              <a:rPr lang="en-US" sz="1200" b="1" dirty="0" smtClean="0">
                <a:solidFill>
                  <a:srgbClr val="0000FF"/>
                </a:solidFill>
              </a:rPr>
              <a:t>.</a:t>
            </a:r>
            <a:r>
              <a:rPr lang="en-US" sz="1200" dirty="0" smtClean="0"/>
              <a:t> </a:t>
            </a:r>
            <a:r>
              <a:rPr lang="en-US" sz="1200" b="1" dirty="0" smtClean="0">
                <a:solidFill>
                  <a:srgbClr val="0000FF"/>
                </a:solidFill>
              </a:rPr>
              <a:t>Also</a:t>
            </a:r>
            <a:r>
              <a:rPr lang="en-US" sz="1200" b="1" dirty="0">
                <a:solidFill>
                  <a:srgbClr val="0000FF"/>
                </a:solidFill>
              </a:rPr>
              <a:t>, a study by </a:t>
            </a:r>
            <a:r>
              <a:rPr lang="en-US" sz="1200" b="1" dirty="0" err="1">
                <a:solidFill>
                  <a:srgbClr val="0000FF"/>
                </a:solidFill>
              </a:rPr>
              <a:t>Krupka</a:t>
            </a:r>
            <a:r>
              <a:rPr lang="en-US" sz="1200" b="1" dirty="0">
                <a:solidFill>
                  <a:srgbClr val="0000FF"/>
                </a:solidFill>
              </a:rPr>
              <a:t> and Weber (2009) </a:t>
            </a:r>
            <a:r>
              <a:rPr lang="en-US" sz="1200" b="1" dirty="0" smtClean="0">
                <a:solidFill>
                  <a:schemeClr val="accent3">
                    <a:lumMod val="75000"/>
                  </a:schemeClr>
                </a:solidFill>
              </a:rPr>
              <a:t>found </a:t>
            </a:r>
            <a:r>
              <a:rPr lang="en-US" sz="1200" b="1" dirty="0">
                <a:solidFill>
                  <a:schemeClr val="accent3">
                    <a:lumMod val="75000"/>
                  </a:schemeClr>
                </a:solidFill>
              </a:rPr>
              <a:t>that even when people observe others acting selfishly, on average this produces </a:t>
            </a:r>
            <a:r>
              <a:rPr lang="en-US" sz="1200" b="1" dirty="0" err="1">
                <a:solidFill>
                  <a:schemeClr val="accent3">
                    <a:lumMod val="75000"/>
                  </a:schemeClr>
                </a:solidFill>
              </a:rPr>
              <a:t>prosocial</a:t>
            </a:r>
            <a:r>
              <a:rPr lang="en-US" sz="1200" b="1" dirty="0">
                <a:solidFill>
                  <a:schemeClr val="accent3">
                    <a:lumMod val="75000"/>
                  </a:schemeClr>
                </a:solidFill>
              </a:rPr>
              <a:t> behavior due to the focusing effecting of </a:t>
            </a:r>
            <a:r>
              <a:rPr lang="en-US" sz="1200" dirty="0">
                <a:solidFill>
                  <a:schemeClr val="accent3">
                    <a:lumMod val="75000"/>
                  </a:schemeClr>
                </a:solidFill>
              </a:rPr>
              <a:t>norms </a:t>
            </a:r>
            <a:r>
              <a:rPr lang="en-US" sz="1200" dirty="0" smtClean="0">
                <a:solidFill>
                  <a:schemeClr val="accent3">
                    <a:lumMod val="75000"/>
                  </a:schemeClr>
                </a:solidFill>
              </a:rPr>
              <a:t>(</a:t>
            </a:r>
            <a:r>
              <a:rPr lang="en-US" sz="1200" dirty="0">
                <a:solidFill>
                  <a:schemeClr val="accent3">
                    <a:lumMod val="75000"/>
                  </a:schemeClr>
                </a:solidFill>
              </a:rPr>
              <a:t>2009)</a:t>
            </a:r>
            <a:r>
              <a:rPr lang="en-US" sz="1200" dirty="0" smtClean="0"/>
              <a:t>.Therefore </a:t>
            </a:r>
            <a:r>
              <a:rPr lang="en-US" sz="1200" dirty="0"/>
              <a:t>the focusing effect of norms can be defined as being aware of the behavior of others </a:t>
            </a:r>
            <a:r>
              <a:rPr lang="en-US" sz="1200" dirty="0" err="1" smtClean="0"/>
              <a:t>around</a:t>
            </a:r>
            <a:r>
              <a:rPr lang="en-US" sz="1200" b="1" dirty="0" err="1" smtClean="0">
                <a:solidFill>
                  <a:srgbClr val="0000FF"/>
                </a:solidFill>
              </a:rPr>
              <a:t>Krupka</a:t>
            </a:r>
            <a:r>
              <a:rPr lang="en-US" sz="1200" b="1" dirty="0" smtClean="0">
                <a:solidFill>
                  <a:srgbClr val="0000FF"/>
                </a:solidFill>
              </a:rPr>
              <a:t> </a:t>
            </a:r>
            <a:r>
              <a:rPr lang="en-US" sz="1200" b="1" dirty="0">
                <a:solidFill>
                  <a:srgbClr val="0000FF"/>
                </a:solidFill>
              </a:rPr>
              <a:t>&amp; Weber, 2009)</a:t>
            </a:r>
            <a:r>
              <a:rPr lang="en-US" sz="1200" b="1" dirty="0" smtClean="0">
                <a:solidFill>
                  <a:srgbClr val="0000FF"/>
                </a:solidFill>
              </a:rPr>
              <a:t>.</a:t>
            </a:r>
            <a:endParaRPr lang="en-US" sz="1200" dirty="0" smtClean="0"/>
          </a:p>
          <a:p>
            <a:pPr marL="0" indent="0">
              <a:buNone/>
            </a:pPr>
            <a:r>
              <a:rPr lang="en-US" sz="1200" dirty="0" smtClean="0"/>
              <a:t>The </a:t>
            </a:r>
            <a:r>
              <a:rPr lang="en-US" sz="1200" dirty="0"/>
              <a:t>current study sought to find relationships between </a:t>
            </a:r>
            <a:r>
              <a:rPr lang="en-US" sz="1200" dirty="0" err="1"/>
              <a:t>prosocial</a:t>
            </a:r>
            <a:r>
              <a:rPr lang="en-US" sz="1200" dirty="0"/>
              <a:t> behavior, gender and group size. </a:t>
            </a:r>
            <a:r>
              <a:rPr lang="en-US" sz="1200" dirty="0" err="1"/>
              <a:t>Prosocial</a:t>
            </a:r>
            <a:r>
              <a:rPr lang="en-US" sz="1200" dirty="0"/>
              <a:t> behavior was defined as someone verbally responding to the observer’s sneeze. In order to create a controlled environment, the study took place on elevators in on-­‐campus buildings only. </a:t>
            </a:r>
            <a:r>
              <a:rPr lang="en-US" sz="1200" dirty="0" smtClean="0"/>
              <a:t>Unlike </a:t>
            </a:r>
            <a:r>
              <a:rPr lang="en-US" sz="1200" dirty="0"/>
              <a:t>previous research, our study did not prime the participants before they entered the elevator so it was comparable to the control group of the </a:t>
            </a:r>
            <a:r>
              <a:rPr lang="en-US" sz="1200" dirty="0" err="1"/>
              <a:t>Krupka</a:t>
            </a:r>
            <a:r>
              <a:rPr lang="en-US" sz="1200" dirty="0"/>
              <a:t> &amp; Weber study(2009). </a:t>
            </a:r>
            <a:r>
              <a:rPr lang="en-US" sz="1200" b="1" dirty="0" smtClean="0">
                <a:solidFill>
                  <a:schemeClr val="accent6">
                    <a:lumMod val="60000"/>
                    <a:lumOff val="40000"/>
                  </a:schemeClr>
                </a:solidFill>
              </a:rPr>
              <a:t>I </a:t>
            </a:r>
            <a:r>
              <a:rPr lang="en-US" sz="1200" b="1" dirty="0">
                <a:solidFill>
                  <a:schemeClr val="accent6">
                    <a:lumMod val="60000"/>
                    <a:lumOff val="40000"/>
                  </a:schemeClr>
                </a:solidFill>
              </a:rPr>
              <a:t>predicted that females would respond more than males and that responses would be more likely in a group of more than two other people on the </a:t>
            </a:r>
            <a:r>
              <a:rPr lang="en-US" sz="1200" b="1" dirty="0" err="1" smtClean="0">
                <a:solidFill>
                  <a:schemeClr val="accent6">
                    <a:lumMod val="60000"/>
                    <a:lumOff val="40000"/>
                  </a:schemeClr>
                </a:solidFill>
              </a:rPr>
              <a:t>elevator.</a:t>
            </a:r>
            <a:r>
              <a:rPr lang="en-US" sz="1200" b="1" dirty="0" err="1" smtClean="0">
                <a:solidFill>
                  <a:srgbClr val="008000"/>
                </a:solidFill>
              </a:rPr>
              <a:t>According</a:t>
            </a:r>
            <a:r>
              <a:rPr lang="en-US" sz="1200" b="1" dirty="0" smtClean="0">
                <a:solidFill>
                  <a:srgbClr val="008000"/>
                </a:solidFill>
              </a:rPr>
              <a:t> </a:t>
            </a:r>
            <a:r>
              <a:rPr lang="en-US" sz="1200" b="1" dirty="0">
                <a:solidFill>
                  <a:srgbClr val="008000"/>
                </a:solidFill>
              </a:rPr>
              <a:t>to the </a:t>
            </a:r>
            <a:r>
              <a:rPr lang="en-US" sz="1200" b="1" dirty="0" err="1">
                <a:solidFill>
                  <a:srgbClr val="008000"/>
                </a:solidFill>
              </a:rPr>
              <a:t>Kallipuska</a:t>
            </a:r>
            <a:r>
              <a:rPr lang="en-US" sz="1200" b="1" dirty="0">
                <a:solidFill>
                  <a:srgbClr val="008000"/>
                </a:solidFill>
              </a:rPr>
              <a:t> study, females appear to be more </a:t>
            </a:r>
            <a:r>
              <a:rPr lang="en-US" sz="1200" b="1" dirty="0" err="1">
                <a:solidFill>
                  <a:srgbClr val="008000"/>
                </a:solidFill>
              </a:rPr>
              <a:t>prosocial</a:t>
            </a:r>
            <a:r>
              <a:rPr lang="en-US" sz="1200" b="1" dirty="0">
                <a:solidFill>
                  <a:srgbClr val="008000"/>
                </a:solidFill>
              </a:rPr>
              <a:t> and polite than males and would be more likely to respond to a sneeze</a:t>
            </a:r>
            <a:r>
              <a:rPr lang="en-US" sz="1200" b="1" dirty="0">
                <a:solidFill>
                  <a:srgbClr val="0000FF"/>
                </a:solidFill>
              </a:rPr>
              <a:t>(1991)</a:t>
            </a:r>
            <a:r>
              <a:rPr lang="en-US" sz="1200" dirty="0" smtClean="0"/>
              <a:t>. </a:t>
            </a:r>
            <a:r>
              <a:rPr lang="en-US" sz="1200" dirty="0"/>
              <a:t>With regards to group size, research shows that the focusing effect of norms becomes more apparent when others are </a:t>
            </a:r>
            <a:r>
              <a:rPr lang="en-US" sz="1200" dirty="0" smtClean="0"/>
              <a:t>present</a:t>
            </a:r>
            <a:r>
              <a:rPr lang="en-US" sz="1200" b="1" dirty="0" smtClean="0">
                <a:solidFill>
                  <a:srgbClr val="0000FF"/>
                </a:solidFill>
              </a:rPr>
              <a:t>(</a:t>
            </a:r>
            <a:r>
              <a:rPr lang="en-US" sz="1200" b="1" dirty="0" err="1">
                <a:solidFill>
                  <a:srgbClr val="0000FF"/>
                </a:solidFill>
              </a:rPr>
              <a:t>Krupka</a:t>
            </a:r>
            <a:r>
              <a:rPr lang="en-US" sz="1200" b="1" dirty="0">
                <a:solidFill>
                  <a:srgbClr val="0000FF"/>
                </a:solidFill>
              </a:rPr>
              <a:t> &amp; Weber, 2009)</a:t>
            </a:r>
            <a:r>
              <a:rPr lang="en-US" sz="1200" b="1" dirty="0" smtClean="0">
                <a:solidFill>
                  <a:srgbClr val="0000FF"/>
                </a:solidFill>
              </a:rPr>
              <a:t>.</a:t>
            </a:r>
            <a:r>
              <a:rPr lang="en-US" sz="1200" b="1" dirty="0" smtClean="0">
                <a:solidFill>
                  <a:srgbClr val="FF6600"/>
                </a:solidFill>
              </a:rPr>
              <a:t>One </a:t>
            </a:r>
            <a:r>
              <a:rPr lang="en-US" sz="1200" b="1" dirty="0">
                <a:solidFill>
                  <a:srgbClr val="FF6600"/>
                </a:solidFill>
              </a:rPr>
              <a:t>contradiction to this hypothesis would be the Garcia, Weaver, Darley, &amp; </a:t>
            </a:r>
            <a:r>
              <a:rPr lang="en-US" sz="1200" b="1" dirty="0" err="1">
                <a:solidFill>
                  <a:srgbClr val="FF6600"/>
                </a:solidFill>
              </a:rPr>
              <a:t>Moskowitz</a:t>
            </a:r>
            <a:r>
              <a:rPr lang="en-US" sz="1200" b="1" dirty="0">
                <a:solidFill>
                  <a:srgbClr val="FF6600"/>
                </a:solidFill>
              </a:rPr>
              <a:t> study that the implicit bystander effect can cause a diffusion of responsibility in large groups which could cause no one to respond to the sneeze</a:t>
            </a:r>
            <a:r>
              <a:rPr lang="en-US" sz="1200" b="1" dirty="0">
                <a:solidFill>
                  <a:srgbClr val="0000FF"/>
                </a:solidFill>
              </a:rPr>
              <a:t>(2002</a:t>
            </a:r>
            <a:r>
              <a:rPr lang="en-US" sz="1200" b="1" dirty="0">
                <a:solidFill>
                  <a:srgbClr val="FF6600"/>
                </a:solidFill>
              </a:rPr>
              <a:t>)</a:t>
            </a:r>
            <a:r>
              <a:rPr lang="en-US" sz="1200" dirty="0"/>
              <a:t>. </a:t>
            </a:r>
            <a:endParaRPr lang="en-US" sz="1200" dirty="0" smtClean="0"/>
          </a:p>
        </p:txBody>
      </p:sp>
      <p:sp>
        <p:nvSpPr>
          <p:cNvPr id="4" name="Rectangle 3"/>
          <p:cNvSpPr/>
          <p:nvPr/>
        </p:nvSpPr>
        <p:spPr>
          <a:xfrm>
            <a:off x="1" y="41264"/>
            <a:ext cx="9230721" cy="584776"/>
          </a:xfrm>
          <a:prstGeom prst="rect">
            <a:avLst/>
          </a:prstGeom>
        </p:spPr>
        <p:txBody>
          <a:bodyPr wrap="square">
            <a:spAutoFit/>
          </a:bodyPr>
          <a:lstStyle/>
          <a:p>
            <a:pPr algn="ctr"/>
            <a:r>
              <a:rPr lang="en-US" sz="3200" b="1" dirty="0"/>
              <a:t>Audience Participation:  Essay Scoring (1 or 4?) </a:t>
            </a:r>
          </a:p>
        </p:txBody>
      </p:sp>
    </p:spTree>
    <p:extLst>
      <p:ext uri="{BB962C8B-B14F-4D97-AF65-F5344CB8AC3E}">
        <p14:creationId xmlns:p14="http://schemas.microsoft.com/office/powerpoint/2010/main" val="146500536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Actual Expert Essay Scores (via rubric)</a:t>
            </a:r>
            <a:endParaRPr lang="en-US" sz="3200" b="1" dirty="0"/>
          </a:p>
        </p:txBody>
      </p:sp>
      <p:sp>
        <p:nvSpPr>
          <p:cNvPr id="3" name="Content Placeholder 2"/>
          <p:cNvSpPr>
            <a:spLocks noGrp="1"/>
          </p:cNvSpPr>
          <p:nvPr>
            <p:ph idx="1"/>
          </p:nvPr>
        </p:nvSpPr>
        <p:spPr>
          <a:xfrm>
            <a:off x="0" y="658462"/>
            <a:ext cx="9143999" cy="5796818"/>
          </a:xfrm>
        </p:spPr>
        <p:txBody>
          <a:bodyPr>
            <a:noAutofit/>
          </a:bodyPr>
          <a:lstStyle/>
          <a:p>
            <a:pPr marL="0" indent="0">
              <a:buNone/>
            </a:pPr>
            <a:r>
              <a:rPr lang="en-US" sz="2800" b="1" dirty="0" smtClean="0"/>
              <a:t>SCORE = 1</a:t>
            </a:r>
            <a:endParaRPr lang="en-US" sz="2800" b="1" dirty="0"/>
          </a:p>
          <a:p>
            <a:r>
              <a:rPr lang="en-US" sz="2400" dirty="0" smtClean="0"/>
              <a:t>Sentences/Words: 22/564</a:t>
            </a:r>
          </a:p>
          <a:p>
            <a:r>
              <a:rPr lang="en-US" sz="2400" dirty="0" smtClean="0">
                <a:solidFill>
                  <a:schemeClr val="accent6">
                    <a:lumMod val="60000"/>
                    <a:lumOff val="40000"/>
                  </a:schemeClr>
                </a:solidFill>
              </a:rPr>
              <a:t>Hypothesis: 1</a:t>
            </a:r>
          </a:p>
          <a:p>
            <a:r>
              <a:rPr lang="en-US" sz="2400" dirty="0" smtClean="0">
                <a:solidFill>
                  <a:schemeClr val="accent3">
                    <a:lumMod val="75000"/>
                  </a:schemeClr>
                </a:solidFill>
              </a:rPr>
              <a:t>Supports: 2</a:t>
            </a:r>
          </a:p>
          <a:p>
            <a:r>
              <a:rPr lang="en-US" sz="2400" dirty="0" smtClean="0">
                <a:solidFill>
                  <a:srgbClr val="FF6600"/>
                </a:solidFill>
              </a:rPr>
              <a:t>Opposes: 1</a:t>
            </a:r>
          </a:p>
          <a:p>
            <a:r>
              <a:rPr lang="en-US" sz="2400" dirty="0" smtClean="0">
                <a:solidFill>
                  <a:srgbClr val="0000FF"/>
                </a:solidFill>
              </a:rPr>
              <a:t>Citation: 7 (6 unique)</a:t>
            </a:r>
          </a:p>
          <a:p>
            <a:endParaRPr lang="en-US" sz="2800" b="1" dirty="0">
              <a:solidFill>
                <a:srgbClr val="0000FF"/>
              </a:solidFill>
            </a:endParaRPr>
          </a:p>
          <a:p>
            <a:pPr marL="0" indent="0">
              <a:buNone/>
            </a:pPr>
            <a:r>
              <a:rPr lang="en-US" sz="2800" b="1" dirty="0"/>
              <a:t>SCORE = 4</a:t>
            </a:r>
          </a:p>
          <a:p>
            <a:r>
              <a:rPr lang="en-US" sz="2400" dirty="0"/>
              <a:t>Sentences/Words: 26/610</a:t>
            </a:r>
          </a:p>
          <a:p>
            <a:r>
              <a:rPr lang="en-US" sz="2400" dirty="0">
                <a:solidFill>
                  <a:schemeClr val="accent6">
                    <a:lumMod val="60000"/>
                    <a:lumOff val="40000"/>
                  </a:schemeClr>
                </a:solidFill>
              </a:rPr>
              <a:t>Hypothesis: </a:t>
            </a:r>
            <a:r>
              <a:rPr lang="en-US" sz="2400" dirty="0" smtClean="0">
                <a:solidFill>
                  <a:schemeClr val="accent6">
                    <a:lumMod val="60000"/>
                    <a:lumOff val="40000"/>
                  </a:schemeClr>
                </a:solidFill>
              </a:rPr>
              <a:t>1</a:t>
            </a:r>
            <a:endParaRPr lang="en-US" sz="2400" dirty="0">
              <a:solidFill>
                <a:schemeClr val="accent6">
                  <a:lumMod val="60000"/>
                  <a:lumOff val="40000"/>
                </a:schemeClr>
              </a:solidFill>
            </a:endParaRPr>
          </a:p>
          <a:p>
            <a:r>
              <a:rPr lang="en-US" sz="2400" dirty="0" smtClean="0">
                <a:solidFill>
                  <a:schemeClr val="accent3">
                    <a:lumMod val="75000"/>
                  </a:schemeClr>
                </a:solidFill>
              </a:rPr>
              <a:t>Supports</a:t>
            </a:r>
            <a:r>
              <a:rPr lang="en-US" sz="2400" dirty="0">
                <a:solidFill>
                  <a:schemeClr val="accent3">
                    <a:lumMod val="75000"/>
                  </a:schemeClr>
                </a:solidFill>
              </a:rPr>
              <a:t>: </a:t>
            </a:r>
            <a:r>
              <a:rPr lang="en-US" sz="2400" dirty="0" smtClean="0">
                <a:solidFill>
                  <a:schemeClr val="accent3">
                    <a:lumMod val="75000"/>
                  </a:schemeClr>
                </a:solidFill>
              </a:rPr>
              <a:t>5</a:t>
            </a:r>
            <a:endParaRPr lang="en-US" sz="2400" dirty="0">
              <a:solidFill>
                <a:schemeClr val="accent3">
                  <a:lumMod val="75000"/>
                </a:schemeClr>
              </a:solidFill>
            </a:endParaRPr>
          </a:p>
          <a:p>
            <a:r>
              <a:rPr lang="en-US" sz="2400" dirty="0" smtClean="0">
                <a:solidFill>
                  <a:srgbClr val="FF6600"/>
                </a:solidFill>
              </a:rPr>
              <a:t>Opposes</a:t>
            </a:r>
            <a:r>
              <a:rPr lang="en-US" sz="2400" dirty="0">
                <a:solidFill>
                  <a:srgbClr val="FF6600"/>
                </a:solidFill>
              </a:rPr>
              <a:t>: 3 </a:t>
            </a:r>
            <a:endParaRPr lang="en-US" sz="2400" dirty="0" smtClean="0">
              <a:solidFill>
                <a:srgbClr val="FF6600"/>
              </a:solidFill>
            </a:endParaRPr>
          </a:p>
          <a:p>
            <a:r>
              <a:rPr lang="en-US" sz="2400" dirty="0" smtClean="0">
                <a:solidFill>
                  <a:srgbClr val="0000FF"/>
                </a:solidFill>
              </a:rPr>
              <a:t>Citation</a:t>
            </a:r>
            <a:r>
              <a:rPr lang="en-US" sz="2400" dirty="0">
                <a:solidFill>
                  <a:srgbClr val="0000FF"/>
                </a:solidFill>
              </a:rPr>
              <a:t>: 15 (6 unique)</a:t>
            </a:r>
          </a:p>
          <a:p>
            <a:pPr marL="0" indent="0">
              <a:buNone/>
            </a:pPr>
            <a:endParaRPr lang="en-US" sz="1800" dirty="0"/>
          </a:p>
          <a:p>
            <a:pPr marL="0" indent="0">
              <a:buNone/>
            </a:pPr>
            <a:endParaRPr lang="en-US" sz="1100" dirty="0">
              <a:ln>
                <a:solidFill>
                  <a:schemeClr val="tx1"/>
                </a:solidFill>
              </a:ln>
            </a:endParaRPr>
          </a:p>
          <a:p>
            <a:endParaRPr lang="en-US" sz="1400" b="1" dirty="0">
              <a:solidFill>
                <a:srgbClr val="0000FF"/>
              </a:solidFill>
            </a:endParaRPr>
          </a:p>
          <a:p>
            <a:endParaRPr lang="en-US" sz="1400" dirty="0"/>
          </a:p>
          <a:p>
            <a:pPr marL="0" indent="0">
              <a:buNone/>
            </a:pPr>
            <a:endParaRPr lang="en-US" sz="1100" dirty="0"/>
          </a:p>
        </p:txBody>
      </p:sp>
    </p:spTree>
    <p:extLst>
      <p:ext uri="{BB962C8B-B14F-4D97-AF65-F5344CB8AC3E}">
        <p14:creationId xmlns:p14="http://schemas.microsoft.com/office/powerpoint/2010/main" val="100910981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a:t>
            </a:r>
            <a:r>
              <a:rPr lang="en-US" sz="4000" b="1" dirty="0" smtClean="0"/>
              <a:t>Litman</a:t>
            </a:r>
            <a:r>
              <a:rPr lang="en-US" sz="4000" dirty="0" smtClean="0"/>
              <a:t>, Brusilovsky,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System </a:t>
            </a:r>
            <a:r>
              <a:rPr lang="en-US" dirty="0" smtClean="0">
                <a:solidFill>
                  <a:srgbClr val="0000FF"/>
                </a:solidFill>
              </a:rPr>
              <a:t>recognizes diagram ontology in essays </a:t>
            </a:r>
          </a:p>
          <a:p>
            <a:r>
              <a:rPr lang="en-US" dirty="0" smtClean="0"/>
              <a:t>System scores essays using recognized ontology </a:t>
            </a:r>
          </a:p>
          <a:p>
            <a:r>
              <a:rPr lang="en-US" dirty="0" smtClean="0">
                <a:solidFill>
                  <a:srgbClr val="0000FF"/>
                </a:solidFill>
              </a:rPr>
              <a:t>Argument </a:t>
            </a:r>
            <a:r>
              <a:rPr lang="en-US" dirty="0">
                <a:solidFill>
                  <a:srgbClr val="0000FF"/>
                </a:solidFill>
              </a:rPr>
              <a:t>mining subtasks</a:t>
            </a:r>
          </a:p>
          <a:p>
            <a:pPr lvl="1"/>
            <a:r>
              <a:rPr lang="en-US" b="1" dirty="0" smtClean="0">
                <a:solidFill>
                  <a:srgbClr val="0000FF"/>
                </a:solidFill>
              </a:rPr>
              <a:t>Segmentation</a:t>
            </a:r>
            <a:r>
              <a:rPr lang="en-US" dirty="0" smtClean="0">
                <a:solidFill>
                  <a:srgbClr val="0000FF"/>
                </a:solidFill>
              </a:rPr>
              <a:t>: sentences </a:t>
            </a:r>
            <a:endParaRPr lang="en-US" dirty="0">
              <a:solidFill>
                <a:srgbClr val="0000FF"/>
              </a:solidFill>
            </a:endParaRPr>
          </a:p>
          <a:p>
            <a:pPr lvl="1"/>
            <a:r>
              <a:rPr lang="en-US" b="1" dirty="0" smtClean="0">
                <a:solidFill>
                  <a:srgbClr val="0000FF"/>
                </a:solidFill>
              </a:rPr>
              <a:t>Segment classification: </a:t>
            </a:r>
            <a:r>
              <a:rPr lang="en-US" dirty="0" smtClean="0">
                <a:solidFill>
                  <a:srgbClr val="0000FF"/>
                </a:solidFill>
              </a:rPr>
              <a:t>diagram ontology tags</a:t>
            </a:r>
          </a:p>
          <a:p>
            <a:pPr lvl="2"/>
            <a:r>
              <a:rPr lang="en-US" dirty="0" smtClean="0">
                <a:solidFill>
                  <a:srgbClr val="0000FF"/>
                </a:solidFill>
              </a:rPr>
              <a:t>E.g., Study, Hypothesis, Opposes, Supports, Claim, Citation 	</a:t>
            </a:r>
            <a:r>
              <a:rPr lang="en-US" i="1" dirty="0" smtClean="0">
                <a:solidFill>
                  <a:srgbClr val="0000FF"/>
                </a:solidFill>
              </a:rPr>
              <a:t>(instructor-defined)</a:t>
            </a:r>
          </a:p>
          <a:p>
            <a:pPr lvl="2"/>
            <a:r>
              <a:rPr lang="en-US" dirty="0" smtClean="0">
                <a:solidFill>
                  <a:srgbClr val="0000FF"/>
                </a:solidFill>
              </a:rPr>
              <a:t>None</a:t>
            </a:r>
          </a:p>
          <a:p>
            <a:endParaRPr lang="en-US" dirty="0"/>
          </a:p>
        </p:txBody>
      </p:sp>
    </p:spTree>
    <p:extLst>
      <p:ext uri="{BB962C8B-B14F-4D97-AF65-F5344CB8AC3E}">
        <p14:creationId xmlns:p14="http://schemas.microsoft.com/office/powerpoint/2010/main" val="2963132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Data</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52 first-draft essays from two undergraduate psychology courses </a:t>
            </a:r>
          </a:p>
          <a:p>
            <a:pPr lvl="1"/>
            <a:r>
              <a:rPr lang="en-US" dirty="0" smtClean="0"/>
              <a:t>Written after diagramming and peer-feedback</a:t>
            </a:r>
          </a:p>
          <a:p>
            <a:pPr lvl="1"/>
            <a:r>
              <a:rPr lang="en-US" dirty="0" smtClean="0"/>
              <a:t>Average length: 5.2 paragraphs, 28.6 sentences</a:t>
            </a:r>
          </a:p>
          <a:p>
            <a:pPr lvl="1"/>
            <a:r>
              <a:rPr lang="en-US" dirty="0" smtClean="0"/>
              <a:t>Expert scores: Average = 3.03</a:t>
            </a:r>
          </a:p>
        </p:txBody>
      </p:sp>
      <p:graphicFrame>
        <p:nvGraphicFramePr>
          <p:cNvPr id="4" name="Chart 3"/>
          <p:cNvGraphicFramePr/>
          <p:nvPr/>
        </p:nvGraphicFramePr>
        <p:xfrm>
          <a:off x="213360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354894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 y="95053"/>
            <a:ext cx="2289561" cy="1143000"/>
          </a:xfrm>
        </p:spPr>
        <p:txBody>
          <a:bodyPr>
            <a:noAutofit/>
          </a:bodyPr>
          <a:lstStyle/>
          <a:p>
            <a:r>
              <a:rPr lang="en-US" sz="3200" dirty="0" smtClean="0"/>
              <a:t>Argument</a:t>
            </a:r>
            <a:br>
              <a:rPr lang="en-US" sz="3200" dirty="0" smtClean="0"/>
            </a:br>
            <a:r>
              <a:rPr lang="en-US" sz="3200" dirty="0" smtClean="0"/>
              <a:t>Mining I/O</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3300" y="-10496"/>
            <a:ext cx="6890700" cy="6868496"/>
          </a:xfrm>
        </p:spPr>
      </p:pic>
      <p:cxnSp>
        <p:nvCxnSpPr>
          <p:cNvPr id="6" name="Straight Arrow Connector 5"/>
          <p:cNvCxnSpPr/>
          <p:nvPr/>
        </p:nvCxnSpPr>
        <p:spPr>
          <a:xfrm flipV="1">
            <a:off x="1787578" y="457200"/>
            <a:ext cx="2251022"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87578" y="838200"/>
            <a:ext cx="2251022"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1600200"/>
            <a:ext cx="1694695" cy="2031325"/>
          </a:xfrm>
          <a:prstGeom prst="rect">
            <a:avLst/>
          </a:prstGeom>
          <a:noFill/>
        </p:spPr>
        <p:txBody>
          <a:bodyPr wrap="none" rtlCol="0">
            <a:spAutoFit/>
          </a:bodyPr>
          <a:lstStyle/>
          <a:p>
            <a:r>
              <a:rPr lang="en-US" dirty="0" smtClean="0"/>
              <a:t>Current Study •</a:t>
            </a:r>
          </a:p>
          <a:p>
            <a:r>
              <a:rPr lang="en-US" dirty="0" smtClean="0"/>
              <a:t>Claim                •</a:t>
            </a:r>
          </a:p>
          <a:p>
            <a:r>
              <a:rPr lang="en-US" dirty="0" smtClean="0"/>
              <a:t>Citation            •</a:t>
            </a:r>
          </a:p>
          <a:p>
            <a:r>
              <a:rPr lang="en-US" dirty="0" smtClean="0"/>
              <a:t>Hypothesis      •</a:t>
            </a:r>
          </a:p>
          <a:p>
            <a:r>
              <a:rPr lang="en-US" dirty="0" smtClean="0"/>
              <a:t>Supports          •</a:t>
            </a:r>
          </a:p>
          <a:p>
            <a:r>
              <a:rPr lang="en-US" dirty="0" smtClean="0"/>
              <a:t>Opposes</a:t>
            </a:r>
            <a:r>
              <a:rPr lang="en-US" dirty="0"/>
              <a:t> </a:t>
            </a:r>
            <a:r>
              <a:rPr lang="en-US" dirty="0" smtClean="0"/>
              <a:t>          •</a:t>
            </a:r>
          </a:p>
          <a:p>
            <a:endParaRPr lang="en-US" dirty="0"/>
          </a:p>
        </p:txBody>
      </p:sp>
      <p:cxnSp>
        <p:nvCxnSpPr>
          <p:cNvPr id="13" name="Straight Arrow Connector 12"/>
          <p:cNvCxnSpPr/>
          <p:nvPr/>
        </p:nvCxnSpPr>
        <p:spPr>
          <a:xfrm>
            <a:off x="1787578" y="2057400"/>
            <a:ext cx="1717622" cy="2514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87578" y="2133600"/>
            <a:ext cx="2174822"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98972" y="2362200"/>
            <a:ext cx="3992228" cy="2286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74759" y="2362200"/>
            <a:ext cx="4778441" cy="2667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787578" y="2619286"/>
            <a:ext cx="1260422" cy="10383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98972" y="2619286"/>
            <a:ext cx="6430628" cy="34767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74759" y="2619286"/>
            <a:ext cx="5540441" cy="11907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04669" y="2857500"/>
            <a:ext cx="3300731" cy="1257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804669" y="3157671"/>
            <a:ext cx="3834131" cy="24049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AFEA5634-FFC7-487C-A394-545C55E5700E}" type="slidenum">
              <a:rPr lang="en-US" smtClean="0"/>
              <a:pPr/>
              <a:t>54</a:t>
            </a:fld>
            <a:endParaRPr lang="en-US" dirty="0"/>
          </a:p>
        </p:txBody>
      </p:sp>
    </p:spTree>
    <p:extLst>
      <p:ext uri="{BB962C8B-B14F-4D97-AF65-F5344CB8AC3E}">
        <p14:creationId xmlns:p14="http://schemas.microsoft.com/office/powerpoint/2010/main" val="2784232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0" y="0"/>
            <a:ext cx="8229600" cy="1143000"/>
          </a:xfrm>
        </p:spPr>
        <p:txBody>
          <a:bodyPr/>
          <a:lstStyle/>
          <a:p>
            <a:r>
              <a:rPr lang="en-US" dirty="0" smtClean="0"/>
              <a:t>Essay Processing Pipeline</a:t>
            </a:r>
            <a:endParaRPr lang="en-US" dirty="0"/>
          </a:p>
        </p:txBody>
      </p:sp>
      <p:sp>
        <p:nvSpPr>
          <p:cNvPr id="3" name="Content Placeholder 2"/>
          <p:cNvSpPr>
            <a:spLocks noGrp="1"/>
          </p:cNvSpPr>
          <p:nvPr>
            <p:ph idx="1"/>
          </p:nvPr>
        </p:nvSpPr>
        <p:spPr>
          <a:xfrm>
            <a:off x="216242" y="1142999"/>
            <a:ext cx="8927758" cy="5535687"/>
          </a:xfrm>
        </p:spPr>
        <p:txBody>
          <a:bodyPr>
            <a:normAutofit fontScale="77500" lnSpcReduction="20000"/>
          </a:bodyPr>
          <a:lstStyle/>
          <a:p>
            <a:pPr marL="514350" indent="-514350">
              <a:buFont typeface="+mj-lt"/>
              <a:buAutoNum type="arabicPeriod"/>
            </a:pPr>
            <a:r>
              <a:rPr lang="en-US" dirty="0" smtClean="0"/>
              <a:t>Discourse Processing</a:t>
            </a:r>
          </a:p>
          <a:p>
            <a:pPr lvl="1"/>
            <a:r>
              <a:rPr lang="en-US" dirty="0" smtClean="0"/>
              <a:t>Identify discourse (i.e., potentially argument-related) uses of connectives</a:t>
            </a:r>
          </a:p>
          <a:p>
            <a:pPr lvl="2"/>
            <a:r>
              <a:rPr lang="en-US" sz="2600" dirty="0"/>
              <a:t>John likes to run marathons, </a:t>
            </a:r>
            <a:r>
              <a:rPr lang="en-US" sz="2600" i="1" dirty="0"/>
              <a:t>and</a:t>
            </a:r>
            <a:r>
              <a:rPr lang="en-US" sz="2600" dirty="0"/>
              <a:t> ran 10 last year alone. </a:t>
            </a:r>
            <a:r>
              <a:rPr lang="en-US" sz="2600" dirty="0" smtClean="0"/>
              <a:t>(Discourse/</a:t>
            </a:r>
            <a:r>
              <a:rPr lang="en-US" sz="2600" i="1" dirty="0" smtClean="0"/>
              <a:t>Expansion</a:t>
            </a:r>
            <a:r>
              <a:rPr lang="en-US" sz="2600" dirty="0"/>
              <a:t>) </a:t>
            </a:r>
          </a:p>
          <a:p>
            <a:pPr lvl="2"/>
            <a:r>
              <a:rPr lang="en-US" sz="2600" dirty="0"/>
              <a:t>My favorite colors are blue </a:t>
            </a:r>
            <a:r>
              <a:rPr lang="en-US" sz="2600" i="1" dirty="0"/>
              <a:t>and</a:t>
            </a:r>
            <a:r>
              <a:rPr lang="en-US" sz="2600" dirty="0"/>
              <a:t> green. (Non-discourse) </a:t>
            </a:r>
            <a:endParaRPr lang="en-US" dirty="0" smtClean="0"/>
          </a:p>
          <a:p>
            <a:pPr lvl="1"/>
            <a:r>
              <a:rPr lang="en-US" dirty="0" smtClean="0"/>
              <a:t>Tag essays with discourse connective senses</a:t>
            </a:r>
          </a:p>
          <a:p>
            <a:pPr lvl="2"/>
            <a:r>
              <a:rPr lang="en-US" i="1" dirty="0" smtClean="0"/>
              <a:t>Expansion, Contingency, Comparison, Temporal</a:t>
            </a:r>
          </a:p>
          <a:p>
            <a:pPr lvl="2"/>
            <a:r>
              <a:rPr lang="en-US" dirty="0" smtClean="0"/>
              <a:t>Tagger from </a:t>
            </a:r>
            <a:r>
              <a:rPr lang="en-US" dirty="0" err="1" smtClean="0"/>
              <a:t>Upenn</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Argument Ontology Mining </a:t>
            </a:r>
          </a:p>
          <a:p>
            <a:pPr lvl="1"/>
            <a:r>
              <a:rPr lang="en-US" dirty="0" smtClean="0"/>
              <a:t>Tag essays with diagram ontology elements</a:t>
            </a:r>
          </a:p>
          <a:p>
            <a:pPr lvl="2"/>
            <a:r>
              <a:rPr lang="en-US" dirty="0" smtClean="0"/>
              <a:t>Rule-based algorithm</a:t>
            </a:r>
          </a:p>
          <a:p>
            <a:pPr marL="971550" lvl="1" indent="-514350">
              <a:buFont typeface="+mj-lt"/>
              <a:buAutoNum type="arabicPeriod"/>
            </a:pPr>
            <a:endParaRPr lang="en-US" dirty="0" smtClean="0"/>
          </a:p>
          <a:p>
            <a:pPr marL="514350" indent="-514350">
              <a:buFont typeface="+mj-lt"/>
              <a:buAutoNum type="arabicPeriod"/>
            </a:pPr>
            <a:r>
              <a:rPr lang="en-US" dirty="0" smtClean="0"/>
              <a:t>Ontology-Based Scoring</a:t>
            </a:r>
          </a:p>
          <a:p>
            <a:pPr lvl="1"/>
            <a:r>
              <a:rPr lang="en-US" dirty="0" smtClean="0"/>
              <a:t>Use the mined argument to score the essays</a:t>
            </a:r>
          </a:p>
          <a:p>
            <a:pPr lvl="2"/>
            <a:r>
              <a:rPr lang="en-US" dirty="0" smtClean="0"/>
              <a:t>Rule-based algorithm</a:t>
            </a:r>
            <a:endParaRPr lang="en-US" dirty="0"/>
          </a:p>
        </p:txBody>
      </p:sp>
    </p:spTree>
    <p:extLst>
      <p:ext uri="{BB962C8B-B14F-4D97-AF65-F5344CB8AC3E}">
        <p14:creationId xmlns:p14="http://schemas.microsoft.com/office/powerpoint/2010/main" val="822752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Argument Mining</a:t>
            </a:r>
            <a:endParaRPr lang="en-US" dirty="0"/>
          </a:p>
        </p:txBody>
      </p:sp>
      <p:sp>
        <p:nvSpPr>
          <p:cNvPr id="9" name="Content Placeholder 8"/>
          <p:cNvSpPr>
            <a:spLocks noGrp="1"/>
          </p:cNvSpPr>
          <p:nvPr>
            <p:ph idx="1"/>
          </p:nvPr>
        </p:nvSpPr>
        <p:spPr/>
        <p:txBody>
          <a:bodyPr>
            <a:normAutofit/>
          </a:bodyPr>
          <a:lstStyle/>
          <a:p>
            <a:r>
              <a:rPr lang="en-US" dirty="0" smtClean="0"/>
              <a:t>This is the first sentence of the example essay</a:t>
            </a:r>
          </a:p>
          <a:p>
            <a:r>
              <a:rPr lang="en-US" dirty="0" smtClean="0"/>
              <a:t>Tagged as Current Study</a:t>
            </a:r>
            <a:endParaRPr lang="en-US" dirty="0"/>
          </a:p>
        </p:txBody>
      </p:sp>
      <p:pic>
        <p:nvPicPr>
          <p:cNvPr id="11"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1"/>
            <a:ext cx="9144000" cy="279675"/>
          </a:xfrm>
          <a:prstGeom prst="rect">
            <a:avLst/>
          </a:prstGeom>
        </p:spPr>
      </p:pic>
    </p:spTree>
    <p:extLst>
      <p:ext uri="{BB962C8B-B14F-4D97-AF65-F5344CB8AC3E}">
        <p14:creationId xmlns:p14="http://schemas.microsoft.com/office/powerpoint/2010/main" val="286198286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Ordered Rule Applications</a:t>
            </a:r>
            <a:endParaRPr lang="en-US" dirty="0"/>
          </a:p>
        </p:txBody>
      </p:sp>
      <p:sp>
        <p:nvSpPr>
          <p:cNvPr id="9" name="Content Placeholder 8"/>
          <p:cNvSpPr>
            <a:spLocks noGrp="1"/>
          </p:cNvSpPr>
          <p:nvPr>
            <p:ph idx="1"/>
          </p:nvPr>
        </p:nvSpPr>
        <p:spPr/>
        <p:txBody>
          <a:bodyPr>
            <a:normAutofit lnSpcReduction="10000"/>
          </a:bodyPr>
          <a:lstStyle/>
          <a:p>
            <a:pPr marL="0" indent="0">
              <a:buNone/>
            </a:pPr>
            <a:r>
              <a:rPr lang="en-US" dirty="0" smtClean="0"/>
              <a:t>Rule 1: </a:t>
            </a:r>
            <a:r>
              <a:rPr lang="en-US" b="1" dirty="0" smtClean="0"/>
              <a:t>Opposes</a:t>
            </a:r>
          </a:p>
          <a:p>
            <a:r>
              <a:rPr lang="en-US" dirty="0" smtClean="0"/>
              <a:t>Does </a:t>
            </a:r>
            <a:r>
              <a:rPr lang="en-US" dirty="0"/>
              <a:t>the sentence begins with a </a:t>
            </a:r>
            <a:r>
              <a:rPr lang="en-US" dirty="0" smtClean="0"/>
              <a:t>Comparison discourse connective?</a:t>
            </a:r>
          </a:p>
          <a:p>
            <a:pPr lvl="1"/>
            <a:r>
              <a:rPr lang="en-US" dirty="0" smtClean="0"/>
              <a:t>no</a:t>
            </a:r>
          </a:p>
          <a:p>
            <a:r>
              <a:rPr lang="en-US" dirty="0" smtClean="0"/>
              <a:t>Does </a:t>
            </a:r>
            <a:r>
              <a:rPr lang="en-US" dirty="0"/>
              <a:t>the sentence </a:t>
            </a:r>
            <a:r>
              <a:rPr lang="en-US" dirty="0" smtClean="0"/>
              <a:t>contain any </a:t>
            </a:r>
            <a:r>
              <a:rPr lang="en-US" dirty="0"/>
              <a:t>of the string prefixes from {</a:t>
            </a:r>
            <a:r>
              <a:rPr lang="en-US" dirty="0" smtClean="0"/>
              <a:t>conflict</a:t>
            </a:r>
            <a:r>
              <a:rPr lang="en-US" dirty="0"/>
              <a:t>, </a:t>
            </a:r>
            <a:r>
              <a:rPr lang="en-US" dirty="0" smtClean="0"/>
              <a:t>oppose} </a:t>
            </a:r>
            <a:r>
              <a:rPr lang="en-US" dirty="0"/>
              <a:t>and a four-digit number (intended as a </a:t>
            </a:r>
            <a:r>
              <a:rPr lang="en-US" dirty="0" smtClean="0"/>
              <a:t>year for </a:t>
            </a:r>
            <a:r>
              <a:rPr lang="en-US" dirty="0"/>
              <a:t>a </a:t>
            </a:r>
            <a:r>
              <a:rPr lang="en-US" dirty="0" smtClean="0"/>
              <a:t>citation)?</a:t>
            </a:r>
          </a:p>
          <a:p>
            <a:pPr lvl="1"/>
            <a:r>
              <a:rPr lang="en-US" dirty="0" smtClean="0"/>
              <a:t>no</a:t>
            </a:r>
            <a:endParaRPr lang="en-US" dirty="0"/>
          </a:p>
        </p:txBody>
      </p:sp>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525"/>
            <a:ext cx="9144000" cy="279675"/>
          </a:xfrm>
          <a:prstGeom prst="rect">
            <a:avLst/>
          </a:prstGeom>
        </p:spPr>
      </p:pic>
    </p:spTree>
    <p:extLst>
      <p:ext uri="{BB962C8B-B14F-4D97-AF65-F5344CB8AC3E}">
        <p14:creationId xmlns:p14="http://schemas.microsoft.com/office/powerpoint/2010/main" val="189516107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480"/>
            <a:ext cx="8229600" cy="1143000"/>
          </a:xfrm>
        </p:spPr>
        <p:txBody>
          <a:bodyPr/>
          <a:lstStyle/>
          <a:p>
            <a:r>
              <a:rPr lang="en-US" dirty="0" smtClean="0"/>
              <a:t>Example Ontology tag</a:t>
            </a:r>
            <a:endParaRPr lang="en-US" dirty="0"/>
          </a:p>
        </p:txBody>
      </p:sp>
      <p:sp>
        <p:nvSpPr>
          <p:cNvPr id="9" name="Content Placeholder 8"/>
          <p:cNvSpPr>
            <a:spLocks noGrp="1"/>
          </p:cNvSpPr>
          <p:nvPr>
            <p:ph idx="1"/>
          </p:nvPr>
        </p:nvSpPr>
        <p:spPr/>
        <p:txBody>
          <a:bodyPr>
            <a:normAutofit fontScale="85000" lnSpcReduction="10000"/>
          </a:bodyPr>
          <a:lstStyle/>
          <a:p>
            <a:pPr marL="0" indent="0">
              <a:buNone/>
            </a:pPr>
            <a:r>
              <a:rPr lang="en-US" dirty="0" smtClean="0"/>
              <a:t>Rule 6 (broken down, yes to all questions): </a:t>
            </a:r>
            <a:r>
              <a:rPr lang="en-US" b="1" dirty="0" smtClean="0"/>
              <a:t>Current Study</a:t>
            </a:r>
          </a:p>
          <a:p>
            <a:r>
              <a:rPr lang="en-US" dirty="0" smtClean="0"/>
              <a:t>Is </a:t>
            </a:r>
            <a:r>
              <a:rPr lang="en-US" dirty="0"/>
              <a:t>the sentence is in the first or </a:t>
            </a:r>
            <a:r>
              <a:rPr lang="en-US" dirty="0" smtClean="0"/>
              <a:t>last paragraph?</a:t>
            </a:r>
          </a:p>
          <a:p>
            <a:r>
              <a:rPr lang="en-US" dirty="0" smtClean="0"/>
              <a:t>Does the sentence contain </a:t>
            </a:r>
            <a:r>
              <a:rPr lang="en-US" dirty="0"/>
              <a:t>at least one word </a:t>
            </a:r>
            <a:r>
              <a:rPr lang="en-US" dirty="0" smtClean="0"/>
              <a:t>from {study</a:t>
            </a:r>
            <a:r>
              <a:rPr lang="en-US" dirty="0"/>
              <a:t>, </a:t>
            </a:r>
            <a:r>
              <a:rPr lang="en-US" dirty="0" smtClean="0"/>
              <a:t>research}?</a:t>
            </a:r>
          </a:p>
          <a:p>
            <a:r>
              <a:rPr lang="en-US" dirty="0" smtClean="0"/>
              <a:t>Does the sentence not </a:t>
            </a:r>
            <a:r>
              <a:rPr lang="en-US" dirty="0"/>
              <a:t>contain the </a:t>
            </a:r>
            <a:r>
              <a:rPr lang="en-US" dirty="0" smtClean="0"/>
              <a:t>words from </a:t>
            </a:r>
            <a:r>
              <a:rPr lang="en-US" dirty="0"/>
              <a:t>{</a:t>
            </a:r>
            <a:r>
              <a:rPr lang="en-US" dirty="0" smtClean="0"/>
              <a:t>past</a:t>
            </a:r>
            <a:r>
              <a:rPr lang="en-US" dirty="0"/>
              <a:t>, previous, </a:t>
            </a:r>
            <a:r>
              <a:rPr lang="en-US" dirty="0" smtClean="0"/>
              <a:t>prior} </a:t>
            </a:r>
            <a:r>
              <a:rPr lang="en-US" dirty="0"/>
              <a:t>(first letter </a:t>
            </a:r>
            <a:r>
              <a:rPr lang="en-US" dirty="0" smtClean="0"/>
              <a:t>case-insensitive)?</a:t>
            </a:r>
          </a:p>
          <a:p>
            <a:r>
              <a:rPr lang="en-US" dirty="0" smtClean="0"/>
              <a:t>Does the sentence not </a:t>
            </a:r>
            <a:r>
              <a:rPr lang="en-US" dirty="0"/>
              <a:t>contain the string </a:t>
            </a:r>
            <a:r>
              <a:rPr lang="en-US" dirty="0" smtClean="0"/>
              <a:t>prefixes from {hypothes</a:t>
            </a:r>
            <a:r>
              <a:rPr lang="en-US" dirty="0"/>
              <a:t>, </a:t>
            </a:r>
            <a:r>
              <a:rPr lang="en-US" dirty="0" smtClean="0"/>
              <a:t>predict}?</a:t>
            </a:r>
          </a:p>
          <a:p>
            <a:r>
              <a:rPr lang="en-US" dirty="0" smtClean="0"/>
              <a:t>Does the sentence not contain a </a:t>
            </a:r>
            <a:r>
              <a:rPr lang="en-US" dirty="0"/>
              <a:t>four-digit </a:t>
            </a:r>
            <a:r>
              <a:rPr lang="en-US" dirty="0" smtClean="0"/>
              <a:t>number?</a:t>
            </a: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7809"/>
            <a:ext cx="9144000" cy="279675"/>
          </a:xfrm>
          <a:prstGeom prst="rect">
            <a:avLst/>
          </a:prstGeom>
        </p:spPr>
      </p:pic>
    </p:spTree>
    <p:extLst>
      <p:ext uri="{BB962C8B-B14F-4D97-AF65-F5344CB8AC3E}">
        <p14:creationId xmlns:p14="http://schemas.microsoft.com/office/powerpoint/2010/main" val="301746797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Computing the Score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990600"/>
            <a:ext cx="5420482" cy="94310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905000"/>
            <a:ext cx="4486902" cy="9050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819400"/>
            <a:ext cx="4143954" cy="9050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733800"/>
            <a:ext cx="8458200" cy="7990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4495800"/>
            <a:ext cx="8153400" cy="1272289"/>
          </a:xfrm>
          <a:prstGeom prst="rect">
            <a:avLst/>
          </a:prstGeom>
        </p:spPr>
      </p:pic>
      <p:grpSp>
        <p:nvGrpSpPr>
          <p:cNvPr id="11" name="Group 10"/>
          <p:cNvGrpSpPr/>
          <p:nvPr/>
        </p:nvGrpSpPr>
        <p:grpSpPr>
          <a:xfrm>
            <a:off x="531264" y="5815019"/>
            <a:ext cx="8460336" cy="338524"/>
            <a:chOff x="533400" y="6290876"/>
            <a:chExt cx="8460336" cy="338524"/>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6290878"/>
              <a:ext cx="6019800" cy="338522"/>
            </a:xfrm>
            <a:prstGeom prst="rect">
              <a:avLst/>
            </a:prstGeom>
            <a:ln w="19050">
              <a:solidFill>
                <a:srgbClr val="FF0000"/>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0136" y="6290876"/>
              <a:ext cx="2133600" cy="335615"/>
            </a:xfrm>
            <a:prstGeom prst="rect">
              <a:avLst/>
            </a:prstGeom>
            <a:ln w="19050">
              <a:solidFill>
                <a:srgbClr val="FF0000"/>
              </a:solidFill>
            </a:ln>
          </p:spPr>
        </p:pic>
      </p:grpSp>
      <p:sp>
        <p:nvSpPr>
          <p:cNvPr id="3" name="Slide Number Placeholder 2"/>
          <p:cNvSpPr>
            <a:spLocks noGrp="1"/>
          </p:cNvSpPr>
          <p:nvPr>
            <p:ph type="sldNum" sz="quarter" idx="12"/>
          </p:nvPr>
        </p:nvSpPr>
        <p:spPr/>
        <p:txBody>
          <a:bodyPr/>
          <a:lstStyle/>
          <a:p>
            <a:fld id="{AFEA5634-FFC7-487C-A394-545C55E5700E}" type="slidenum">
              <a:rPr lang="en-US" smtClean="0"/>
              <a:pPr/>
              <a:t>59</a:t>
            </a:fld>
            <a:endParaRPr lang="en-US" dirty="0"/>
          </a:p>
        </p:txBody>
      </p:sp>
    </p:spTree>
    <p:extLst>
      <p:ext uri="{BB962C8B-B14F-4D97-AF65-F5344CB8AC3E}">
        <p14:creationId xmlns:p14="http://schemas.microsoft.com/office/powerpoint/2010/main" val="32504755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 y="95053"/>
            <a:ext cx="2843630" cy="2514581"/>
          </a:xfrm>
        </p:spPr>
        <p:txBody>
          <a:bodyPr>
            <a:noAutofit/>
          </a:bodyPr>
          <a:lstStyle/>
          <a:p>
            <a:r>
              <a:rPr lang="en-US" sz="2800" dirty="0" smtClean="0"/>
              <a:t>Mining a College Essay  for </a:t>
            </a:r>
            <a:r>
              <a:rPr lang="en-US" sz="2800" i="1" dirty="0" smtClean="0"/>
              <a:t>Argument Diagram Ontology</a:t>
            </a:r>
            <a:br>
              <a:rPr lang="en-US" sz="2800" i="1" dirty="0" smtClean="0"/>
            </a:br>
            <a:r>
              <a:rPr lang="en-US" sz="2000" dirty="0" smtClean="0"/>
              <a:t>(i.e., node and arc types)</a:t>
            </a:r>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7368" y="0"/>
            <a:ext cx="6576234" cy="6868496"/>
          </a:xfrm>
        </p:spPr>
      </p:pic>
      <p:sp>
        <p:nvSpPr>
          <p:cNvPr id="10" name="TextBox 9"/>
          <p:cNvSpPr txBox="1"/>
          <p:nvPr/>
        </p:nvSpPr>
        <p:spPr>
          <a:xfrm>
            <a:off x="471792" y="2609634"/>
            <a:ext cx="1813317" cy="2585323"/>
          </a:xfrm>
          <a:prstGeom prst="rect">
            <a:avLst/>
          </a:prstGeom>
          <a:noFill/>
        </p:spPr>
        <p:txBody>
          <a:bodyPr wrap="none" rtlCol="0">
            <a:spAutoFit/>
          </a:bodyPr>
          <a:lstStyle/>
          <a:p>
            <a:pPr marL="285750" indent="-285750">
              <a:buFont typeface="Arial"/>
              <a:buChar char="•"/>
            </a:pPr>
            <a:r>
              <a:rPr lang="en-US" b="1" dirty="0" smtClean="0">
                <a:solidFill>
                  <a:srgbClr val="008000"/>
                </a:solidFill>
              </a:rPr>
              <a:t>Current Study </a:t>
            </a:r>
            <a:endParaRPr lang="en-US" b="1" dirty="0" smtClean="0"/>
          </a:p>
          <a:p>
            <a:pPr marL="285750" indent="-285750">
              <a:buFont typeface="Arial"/>
              <a:buChar char="•"/>
            </a:pPr>
            <a:r>
              <a:rPr lang="en-US" b="1" dirty="0" smtClean="0">
                <a:solidFill>
                  <a:schemeClr val="accent5">
                    <a:lumMod val="60000"/>
                    <a:lumOff val="40000"/>
                  </a:schemeClr>
                </a:solidFill>
              </a:rPr>
              <a:t>Claim     </a:t>
            </a:r>
            <a:r>
              <a:rPr lang="en-US" b="1" dirty="0" smtClean="0"/>
              <a:t>           </a:t>
            </a:r>
          </a:p>
          <a:p>
            <a:pPr marL="285750" indent="-285750">
              <a:buFont typeface="Arial"/>
              <a:buChar char="•"/>
            </a:pPr>
            <a:r>
              <a:rPr lang="en-US" b="1" dirty="0" smtClean="0">
                <a:solidFill>
                  <a:schemeClr val="accent6"/>
                </a:solidFill>
              </a:rPr>
              <a:t>Citation </a:t>
            </a:r>
            <a:r>
              <a:rPr lang="en-US" b="1" dirty="0" smtClean="0"/>
              <a:t>           </a:t>
            </a:r>
          </a:p>
          <a:p>
            <a:pPr marL="285750" indent="-285750">
              <a:buFont typeface="Arial"/>
              <a:buChar char="•"/>
            </a:pPr>
            <a:r>
              <a:rPr lang="en-US" b="1" dirty="0" smtClean="0">
                <a:solidFill>
                  <a:srgbClr val="0000FF"/>
                </a:solidFill>
              </a:rPr>
              <a:t>Hypothesis</a:t>
            </a:r>
            <a:r>
              <a:rPr lang="en-US" b="1" dirty="0" smtClean="0"/>
              <a:t>      </a:t>
            </a:r>
          </a:p>
          <a:p>
            <a:pPr marL="285750" indent="-285750">
              <a:buFont typeface="Arial"/>
              <a:buChar char="•"/>
            </a:pPr>
            <a:r>
              <a:rPr lang="en-US" b="1" dirty="0" smtClean="0">
                <a:solidFill>
                  <a:srgbClr val="008000"/>
                </a:solidFill>
              </a:rPr>
              <a:t>Supports          </a:t>
            </a:r>
            <a:endParaRPr lang="en-US" b="1" dirty="0" smtClean="0"/>
          </a:p>
          <a:p>
            <a:pPr marL="285750" indent="-285750">
              <a:buFont typeface="Arial"/>
              <a:buChar char="•"/>
            </a:pPr>
            <a:r>
              <a:rPr lang="en-US" b="1" dirty="0" smtClean="0">
                <a:solidFill>
                  <a:srgbClr val="C03C4F"/>
                </a:solidFill>
              </a:rPr>
              <a:t>Opposes</a:t>
            </a:r>
            <a:r>
              <a:rPr lang="en-US" b="1" dirty="0">
                <a:solidFill>
                  <a:srgbClr val="C03C4F"/>
                </a:solidFill>
              </a:rPr>
              <a:t> </a:t>
            </a:r>
            <a:r>
              <a:rPr lang="en-US" b="1" dirty="0" smtClean="0">
                <a:solidFill>
                  <a:srgbClr val="C03C4F"/>
                </a:solidFill>
              </a:rPr>
              <a:t> </a:t>
            </a:r>
            <a:r>
              <a:rPr lang="en-US" dirty="0" smtClean="0">
                <a:solidFill>
                  <a:srgbClr val="FF6600"/>
                </a:solidFill>
              </a:rPr>
              <a:t> </a:t>
            </a:r>
          </a:p>
          <a:p>
            <a:pPr marL="285750" indent="-285750">
              <a:buFont typeface="Arial"/>
              <a:buChar char="•"/>
            </a:pPr>
            <a:endParaRPr lang="en-US" dirty="0">
              <a:solidFill>
                <a:srgbClr val="FF6600"/>
              </a:solidFill>
            </a:endParaRPr>
          </a:p>
          <a:p>
            <a:pPr marL="285750" indent="-285750">
              <a:buFont typeface="Arial"/>
              <a:buChar char="•"/>
            </a:pPr>
            <a:r>
              <a:rPr lang="en-US" dirty="0" smtClean="0"/>
              <a:t>None        </a:t>
            </a:r>
          </a:p>
          <a:p>
            <a:endParaRPr lang="en-US" dirty="0"/>
          </a:p>
        </p:txBody>
      </p:sp>
      <p:sp>
        <p:nvSpPr>
          <p:cNvPr id="3" name="Slide Number Placeholder 2"/>
          <p:cNvSpPr>
            <a:spLocks noGrp="1"/>
          </p:cNvSpPr>
          <p:nvPr>
            <p:ph type="sldNum" sz="quarter" idx="12"/>
          </p:nvPr>
        </p:nvSpPr>
        <p:spPr/>
        <p:txBody>
          <a:bodyPr/>
          <a:lstStyle/>
          <a:p>
            <a:fld id="{AFEA5634-FFC7-487C-A394-545C55E5700E}" type="slidenum">
              <a:rPr lang="en-US" smtClean="0"/>
              <a:pPr/>
              <a:t>6</a:t>
            </a:fld>
            <a:endParaRPr lang="en-US" dirty="0"/>
          </a:p>
        </p:txBody>
      </p:sp>
    </p:spTree>
    <p:extLst>
      <p:ext uri="{BB962C8B-B14F-4D97-AF65-F5344CB8AC3E}">
        <p14:creationId xmlns:p14="http://schemas.microsoft.com/office/powerpoint/2010/main" val="115524469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 y="304800"/>
            <a:ext cx="2289561" cy="1143000"/>
          </a:xfrm>
        </p:spPr>
        <p:txBody>
          <a:bodyPr>
            <a:normAutofit fontScale="90000"/>
          </a:bodyPr>
          <a:lstStyle/>
          <a:p>
            <a:r>
              <a:rPr lang="en-US" dirty="0" smtClean="0"/>
              <a:t>Scoring Example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3300" y="-10496"/>
            <a:ext cx="6890700" cy="6868496"/>
          </a:xfrm>
        </p:spPr>
      </p:pic>
      <p:sp>
        <p:nvSpPr>
          <p:cNvPr id="10" name="TextBox 9"/>
          <p:cNvSpPr txBox="1"/>
          <p:nvPr/>
        </p:nvSpPr>
        <p:spPr>
          <a:xfrm>
            <a:off x="304800" y="1600200"/>
            <a:ext cx="1833643" cy="4524315"/>
          </a:xfrm>
          <a:prstGeom prst="rect">
            <a:avLst/>
          </a:prstGeom>
          <a:noFill/>
        </p:spPr>
        <p:txBody>
          <a:bodyPr wrap="none" rtlCol="0">
            <a:spAutoFit/>
          </a:bodyPr>
          <a:lstStyle/>
          <a:p>
            <a:r>
              <a:rPr lang="en-US" dirty="0" smtClean="0"/>
              <a:t>In this document:</a:t>
            </a:r>
          </a:p>
          <a:p>
            <a:r>
              <a:rPr lang="en-US" dirty="0" smtClean="0"/>
              <a:t>3 Current Study</a:t>
            </a:r>
          </a:p>
          <a:p>
            <a:r>
              <a:rPr lang="en-US" dirty="0" smtClean="0"/>
              <a:t>3 Hypothesis</a:t>
            </a:r>
          </a:p>
          <a:p>
            <a:r>
              <a:rPr lang="en-US" dirty="0" smtClean="0"/>
              <a:t>1 Opposes</a:t>
            </a:r>
          </a:p>
          <a:p>
            <a:r>
              <a:rPr lang="en-US" dirty="0" smtClean="0"/>
              <a:t>1 Supports</a:t>
            </a:r>
          </a:p>
          <a:p>
            <a:r>
              <a:rPr lang="en-US" dirty="0" smtClean="0"/>
              <a:t>2 Claim</a:t>
            </a:r>
          </a:p>
          <a:p>
            <a:r>
              <a:rPr lang="en-US" dirty="0" smtClean="0"/>
              <a:t>3 Citation</a:t>
            </a:r>
          </a:p>
          <a:p>
            <a:endParaRPr lang="en-US" dirty="0" smtClean="0"/>
          </a:p>
          <a:p>
            <a:r>
              <a:rPr lang="en-US" dirty="0" smtClean="0"/>
              <a:t>CStudy = 1</a:t>
            </a:r>
          </a:p>
          <a:p>
            <a:r>
              <a:rPr lang="en-US" dirty="0" smtClean="0"/>
              <a:t>Hyp = 1</a:t>
            </a:r>
          </a:p>
          <a:p>
            <a:r>
              <a:rPr lang="en-US" dirty="0" smtClean="0"/>
              <a:t>Op = 1</a:t>
            </a:r>
          </a:p>
          <a:p>
            <a:r>
              <a:rPr lang="en-US" dirty="0" smtClean="0"/>
              <a:t>SupOrClaim = 1</a:t>
            </a:r>
          </a:p>
          <a:p>
            <a:r>
              <a:rPr lang="en-US" dirty="0" smtClean="0"/>
              <a:t>Cite = 1</a:t>
            </a:r>
          </a:p>
          <a:p>
            <a:endParaRPr lang="en-US" dirty="0" smtClean="0"/>
          </a:p>
          <a:p>
            <a:r>
              <a:rPr lang="en-US" dirty="0" smtClean="0"/>
              <a:t>AutoScore = 5</a:t>
            </a:r>
          </a:p>
          <a:p>
            <a:r>
              <a:rPr lang="en-US" dirty="0" smtClean="0"/>
              <a:t>Expert score = 3</a:t>
            </a:r>
            <a:endParaRPr lang="en-US" dirty="0"/>
          </a:p>
        </p:txBody>
      </p:sp>
      <p:sp>
        <p:nvSpPr>
          <p:cNvPr id="3" name="Slide Number Placeholder 2"/>
          <p:cNvSpPr>
            <a:spLocks noGrp="1"/>
          </p:cNvSpPr>
          <p:nvPr>
            <p:ph type="sldNum" sz="quarter" idx="12"/>
          </p:nvPr>
        </p:nvSpPr>
        <p:spPr/>
        <p:txBody>
          <a:bodyPr/>
          <a:lstStyle/>
          <a:p>
            <a:fld id="{AFEA5634-FFC7-487C-A394-545C55E5700E}" type="slidenum">
              <a:rPr lang="en-US" smtClean="0"/>
              <a:pPr/>
              <a:t>60</a:t>
            </a:fld>
            <a:endParaRPr lang="en-US" dirty="0"/>
          </a:p>
        </p:txBody>
      </p:sp>
    </p:spTree>
    <p:extLst>
      <p:ext uri="{BB962C8B-B14F-4D97-AF65-F5344CB8AC3E}">
        <p14:creationId xmlns:p14="http://schemas.microsoft.com/office/powerpoint/2010/main" val="420209520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8" name="Content Placeholder 7"/>
          <p:cNvSpPr>
            <a:spLocks noGrp="1"/>
          </p:cNvSpPr>
          <p:nvPr>
            <p:ph idx="1"/>
          </p:nvPr>
        </p:nvSpPr>
        <p:spPr>
          <a:xfrm>
            <a:off x="76200" y="1600200"/>
            <a:ext cx="8915400" cy="4800600"/>
          </a:xfrm>
        </p:spPr>
        <p:txBody>
          <a:bodyPr>
            <a:normAutofit fontScale="92500" lnSpcReduction="10000"/>
          </a:bodyPr>
          <a:lstStyle/>
          <a:p>
            <a:r>
              <a:rPr lang="en-US" dirty="0" smtClean="0"/>
              <a:t>Spearman Correlation between automatically generated and expert scores </a:t>
            </a:r>
          </a:p>
          <a:p>
            <a:pPr marL="742950" lvl="2" indent="-342900"/>
            <a:r>
              <a:rPr lang="en-US" sz="2600" dirty="0" smtClean="0"/>
              <a:t>number </a:t>
            </a:r>
            <a:r>
              <a:rPr lang="en-US" sz="2600" dirty="0"/>
              <a:t>of automatically generated tags for diagram elements are positively correlated with </a:t>
            </a:r>
            <a:r>
              <a:rPr lang="en-US" sz="2600" dirty="0" smtClean="0"/>
              <a:t>score</a:t>
            </a:r>
          </a:p>
          <a:p>
            <a:pPr marL="742950" lvl="2" indent="-342900"/>
            <a:r>
              <a:rPr lang="en-US" sz="2600" dirty="0" smtClean="0"/>
              <a:t>trend statistical significance level</a:t>
            </a:r>
            <a:endParaRPr lang="en-US" sz="2600" dirty="0"/>
          </a:p>
          <a:p>
            <a:endParaRPr lang="en-US" dirty="0" smtClean="0"/>
          </a:p>
          <a:p>
            <a:r>
              <a:rPr lang="en-US" dirty="0" smtClean="0"/>
              <a:t>That is, scores can be ranked</a:t>
            </a:r>
          </a:p>
          <a:p>
            <a:pPr lvl="1"/>
            <a:endParaRPr lang="en-US" dirty="0" smtClean="0"/>
          </a:p>
          <a:p>
            <a:r>
              <a:rPr lang="en-US" dirty="0" smtClean="0"/>
              <a:t>These ranking results in turn can focus teacher or peer reviewer attention on particular types of papers</a:t>
            </a:r>
          </a:p>
          <a:p>
            <a:endParaRPr lang="en-US" dirty="0" smtClean="0"/>
          </a:p>
        </p:txBody>
      </p:sp>
      <p:sp>
        <p:nvSpPr>
          <p:cNvPr id="3" name="Slide Number Placeholder 2"/>
          <p:cNvSpPr>
            <a:spLocks noGrp="1"/>
          </p:cNvSpPr>
          <p:nvPr>
            <p:ph type="sldNum" sz="quarter" idx="12"/>
          </p:nvPr>
        </p:nvSpPr>
        <p:spPr/>
        <p:txBody>
          <a:bodyPr/>
          <a:lstStyle/>
          <a:p>
            <a:fld id="{AFEA5634-FFC7-487C-A394-545C55E5700E}" type="slidenum">
              <a:rPr lang="en-US" smtClean="0"/>
              <a:pPr/>
              <a:t>61</a:t>
            </a:fld>
            <a:endParaRPr lang="en-US" dirty="0"/>
          </a:p>
        </p:txBody>
      </p:sp>
    </p:spTree>
    <p:extLst>
      <p:ext uri="{BB962C8B-B14F-4D97-AF65-F5344CB8AC3E}">
        <p14:creationId xmlns:p14="http://schemas.microsoft.com/office/powerpoint/2010/main" val="4092483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Argument Mining Directions </a:t>
            </a:r>
            <a:r>
              <a:rPr lang="en-US" sz="4000" dirty="0" smtClean="0"/>
              <a:t>(with H. Nguyen)</a:t>
            </a:r>
            <a:endParaRPr lang="en-US" sz="4000" dirty="0"/>
          </a:p>
        </p:txBody>
      </p:sp>
      <p:sp>
        <p:nvSpPr>
          <p:cNvPr id="3" name="Content Placeholder 2"/>
          <p:cNvSpPr>
            <a:spLocks noGrp="1"/>
          </p:cNvSpPr>
          <p:nvPr>
            <p:ph idx="1"/>
          </p:nvPr>
        </p:nvSpPr>
        <p:spPr>
          <a:xfrm>
            <a:off x="76200" y="1417638"/>
            <a:ext cx="9067800" cy="5440362"/>
          </a:xfrm>
        </p:spPr>
        <p:txBody>
          <a:bodyPr>
            <a:normAutofit/>
          </a:bodyPr>
          <a:lstStyle/>
          <a:p>
            <a:r>
              <a:rPr lang="en-US" dirty="0" smtClean="0"/>
              <a:t>Supervised Machine Learning</a:t>
            </a:r>
          </a:p>
          <a:p>
            <a:pPr lvl="1"/>
            <a:r>
              <a:rPr lang="en-US" dirty="0" smtClean="0"/>
              <a:t>1533 annotated sentences from 60 essays </a:t>
            </a:r>
          </a:p>
          <a:p>
            <a:pPr lvl="1"/>
            <a:r>
              <a:rPr lang="en-US" dirty="0" smtClean="0"/>
              <a:t>Experimental </a:t>
            </a:r>
            <a:r>
              <a:rPr lang="en-US" dirty="0" smtClean="0"/>
              <a:t>results</a:t>
            </a:r>
          </a:p>
          <a:p>
            <a:pPr lvl="2"/>
            <a:r>
              <a:rPr lang="en-US" dirty="0" smtClean="0"/>
              <a:t>Prior rule-based method:  Kappa=.25</a:t>
            </a:r>
          </a:p>
          <a:p>
            <a:pPr lvl="2"/>
            <a:r>
              <a:rPr lang="en-US" dirty="0" smtClean="0"/>
              <a:t>Machine learning with simple features: Kappa=.44</a:t>
            </a:r>
          </a:p>
          <a:p>
            <a:r>
              <a:rPr lang="en-US" dirty="0" smtClean="0"/>
              <a:t>New </a:t>
            </a:r>
            <a:r>
              <a:rPr lang="en-US" dirty="0" smtClean="0"/>
              <a:t>Argument </a:t>
            </a:r>
            <a:r>
              <a:rPr lang="en-US" dirty="0"/>
              <a:t>M</a:t>
            </a:r>
            <a:r>
              <a:rPr lang="en-US" dirty="0" smtClean="0"/>
              <a:t>ining </a:t>
            </a:r>
            <a:r>
              <a:rPr lang="en-US" dirty="0"/>
              <a:t>S</a:t>
            </a:r>
            <a:r>
              <a:rPr lang="en-US" dirty="0" smtClean="0"/>
              <a:t>ubtasks</a:t>
            </a:r>
            <a:endParaRPr lang="en-US" dirty="0"/>
          </a:p>
          <a:p>
            <a:pPr lvl="1"/>
            <a:r>
              <a:rPr lang="en-US" dirty="0"/>
              <a:t>Relation </a:t>
            </a:r>
            <a:r>
              <a:rPr lang="en-US" dirty="0" smtClean="0"/>
              <a:t>identification</a:t>
            </a:r>
            <a:r>
              <a:rPr lang="en-US" dirty="0"/>
              <a:t> </a:t>
            </a:r>
            <a:r>
              <a:rPr lang="en-US" dirty="0" smtClean="0"/>
              <a:t>(e.g., citation </a:t>
            </a:r>
            <a:r>
              <a:rPr lang="en-US" i="1" dirty="0" smtClean="0"/>
              <a:t>supports</a:t>
            </a:r>
            <a:r>
              <a:rPr lang="en-US" dirty="0" smtClean="0"/>
              <a:t> claim) </a:t>
            </a:r>
          </a:p>
          <a:p>
            <a:pPr lvl="1"/>
            <a:r>
              <a:rPr lang="en-US" dirty="0"/>
              <a:t>A</a:t>
            </a:r>
            <a:r>
              <a:rPr lang="en-US" dirty="0" smtClean="0"/>
              <a:t>rgument </a:t>
            </a:r>
            <a:r>
              <a:rPr lang="en-US" dirty="0"/>
              <a:t>completion</a:t>
            </a:r>
          </a:p>
          <a:p>
            <a:pPr lvl="1"/>
            <a:endParaRPr lang="en-US" dirty="0" smtClean="0"/>
          </a:p>
        </p:txBody>
      </p:sp>
    </p:spTree>
    <p:extLst>
      <p:ext uri="{BB962C8B-B14F-4D97-AF65-F5344CB8AC3E}">
        <p14:creationId xmlns:p14="http://schemas.microsoft.com/office/powerpoint/2010/main" val="312357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7339999" y="4205571"/>
            <a:ext cx="1633160" cy="897509"/>
          </a:xfrm>
          <a:prstGeom prst="trapezoid">
            <a:avLst/>
          </a:prstGeom>
          <a:solidFill>
            <a:schemeClr val="accent1">
              <a:alpha val="51000"/>
            </a:schemeClr>
          </a:solidFill>
          <a:ln>
            <a:solidFill>
              <a:srgbClr val="5D96C5"/>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2">
                    <a:lumMod val="75000"/>
                  </a:schemeClr>
                </a:solidFill>
              </a:rPr>
              <a:t>AI: Guides reviewing</a:t>
            </a:r>
          </a:p>
        </p:txBody>
      </p: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1913257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Peer Review?</a:t>
            </a:r>
            <a:endParaRPr lang="en-US" dirty="0"/>
          </a:p>
        </p:txBody>
      </p:sp>
      <p:sp>
        <p:nvSpPr>
          <p:cNvPr id="3" name="Content Placeholder 2"/>
          <p:cNvSpPr>
            <a:spLocks noGrp="1"/>
          </p:cNvSpPr>
          <p:nvPr>
            <p:ph idx="1"/>
          </p:nvPr>
        </p:nvSpPr>
        <p:spPr/>
        <p:txBody>
          <a:bodyPr/>
          <a:lstStyle/>
          <a:p>
            <a:r>
              <a:rPr lang="en-US" dirty="0" smtClean="0"/>
              <a:t>Pros</a:t>
            </a:r>
            <a:endParaRPr lang="en-US" dirty="0"/>
          </a:p>
          <a:p>
            <a:pPr lvl="1"/>
            <a:r>
              <a:rPr lang="en-US" dirty="0"/>
              <a:t>Q</a:t>
            </a:r>
            <a:r>
              <a:rPr lang="en-US" dirty="0" smtClean="0"/>
              <a:t>uantity and diversity of review feedback</a:t>
            </a:r>
          </a:p>
          <a:p>
            <a:pPr lvl="1"/>
            <a:r>
              <a:rPr lang="en-US" dirty="0" smtClean="0"/>
              <a:t>Students learn by reviewing</a:t>
            </a:r>
          </a:p>
          <a:p>
            <a:pPr lvl="1"/>
            <a:endParaRPr lang="en-US" dirty="0"/>
          </a:p>
          <a:p>
            <a:r>
              <a:rPr lang="en-US" dirty="0" smtClean="0"/>
              <a:t>Cons</a:t>
            </a:r>
          </a:p>
          <a:p>
            <a:pPr lvl="1"/>
            <a:r>
              <a:rPr lang="en-US" dirty="0" smtClean="0"/>
              <a:t>Reviews are often not stated in effective ways</a:t>
            </a:r>
          </a:p>
          <a:p>
            <a:pPr lvl="1"/>
            <a:r>
              <a:rPr lang="en-US" dirty="0" smtClean="0"/>
              <a:t>Reviews and papers do not focus on core aspects</a:t>
            </a:r>
            <a:endParaRPr lang="en-US" dirty="0"/>
          </a:p>
        </p:txBody>
      </p:sp>
    </p:spTree>
    <p:extLst>
      <p:ext uri="{BB962C8B-B14F-4D97-AF65-F5344CB8AC3E}">
        <p14:creationId xmlns:p14="http://schemas.microsoft.com/office/powerpoint/2010/main" val="373939962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smtClean="0">
                <a:ea typeface="ＭＳ Ｐゴシック" charset="-128"/>
              </a:rPr>
              <a:t>SWoRD: A web-based peer review system</a:t>
            </a:r>
            <a:br>
              <a:rPr lang="en-US" dirty="0" smtClean="0">
                <a:ea typeface="ＭＳ Ｐゴシック" charset="-128"/>
              </a:rPr>
            </a:br>
            <a:r>
              <a:rPr lang="en-US" sz="4000" dirty="0" smtClean="0">
                <a:ea typeface="ＭＳ Ｐゴシック" charset="-128"/>
              </a:rPr>
              <a:t>[Cho &amp; Schunn, 2007]</a:t>
            </a:r>
          </a:p>
        </p:txBody>
      </p:sp>
      <p:sp>
        <p:nvSpPr>
          <p:cNvPr id="9218" name="Content Placeholder 2"/>
          <p:cNvSpPr>
            <a:spLocks noGrp="1"/>
          </p:cNvSpPr>
          <p:nvPr>
            <p:ph idx="1"/>
          </p:nvPr>
        </p:nvSpPr>
        <p:spPr>
          <a:xfrm>
            <a:off x="76200" y="1760148"/>
            <a:ext cx="8991600" cy="4979963"/>
          </a:xfrm>
        </p:spPr>
        <p:txBody>
          <a:bodyPr>
            <a:normAutofit/>
          </a:bodyPr>
          <a:lstStyle/>
          <a:p>
            <a:r>
              <a:rPr lang="en-US" dirty="0" smtClean="0">
                <a:ea typeface="ＭＳ Ｐゴシック" charset="-128"/>
              </a:rPr>
              <a:t> Authors submit papers (or diagrams)</a:t>
            </a:r>
          </a:p>
          <a:p>
            <a:r>
              <a:rPr lang="en-US" dirty="0" smtClean="0">
                <a:ea typeface="ＭＳ Ｐゴシック" charset="-128"/>
              </a:rPr>
              <a:t> Peers submit reviews </a:t>
            </a:r>
          </a:p>
          <a:p>
            <a:pPr lvl="1"/>
            <a:r>
              <a:rPr lang="en-US" i="1" dirty="0" smtClean="0">
                <a:ea typeface="ＭＳ Ｐゴシック" charset="-128"/>
              </a:rPr>
              <a:t>Problem:</a:t>
            </a:r>
            <a:r>
              <a:rPr lang="en-US" dirty="0" smtClean="0">
                <a:ea typeface="ＭＳ Ｐゴシック" charset="-128"/>
              </a:rPr>
              <a:t> reviews are often not stated effectively</a:t>
            </a:r>
          </a:p>
          <a:p>
            <a:pPr lvl="1"/>
            <a:r>
              <a:rPr lang="en-US" i="1" dirty="0" smtClean="0"/>
              <a:t>Example:</a:t>
            </a:r>
            <a:r>
              <a:rPr lang="en-US" dirty="0" smtClean="0">
                <a:solidFill>
                  <a:srgbClr val="FF0000"/>
                </a:solidFill>
              </a:rPr>
              <a:t> no</a:t>
            </a:r>
            <a:r>
              <a:rPr lang="en-US" dirty="0" smtClean="0"/>
              <a:t> </a:t>
            </a:r>
            <a:r>
              <a:rPr lang="en-US" dirty="0" smtClean="0">
                <a:solidFill>
                  <a:srgbClr val="FF0000"/>
                </a:solidFill>
              </a:rPr>
              <a:t>discussion of thesis statements</a:t>
            </a:r>
            <a:r>
              <a:rPr lang="en-US" dirty="0" smtClean="0"/>
              <a:t> </a:t>
            </a:r>
            <a:endParaRPr lang="en-US" sz="2000" i="1" dirty="0" smtClean="0"/>
          </a:p>
          <a:p>
            <a:pPr lvl="1"/>
            <a:r>
              <a:rPr lang="en-US" i="1" dirty="0" smtClean="0"/>
              <a:t>Our Approach:  </a:t>
            </a:r>
            <a:r>
              <a:rPr lang="en-US" dirty="0">
                <a:solidFill>
                  <a:srgbClr val="0000FF"/>
                </a:solidFill>
              </a:rPr>
              <a:t>d</a:t>
            </a:r>
            <a:r>
              <a:rPr lang="en-US" dirty="0" smtClean="0">
                <a:solidFill>
                  <a:srgbClr val="0000FF"/>
                </a:solidFill>
              </a:rPr>
              <a:t>etect</a:t>
            </a:r>
            <a:r>
              <a:rPr lang="en-US" dirty="0" smtClean="0"/>
              <a:t> and scaffold</a:t>
            </a:r>
          </a:p>
          <a:p>
            <a:pPr lvl="1"/>
            <a:endParaRPr lang="en-US" dirty="0" smtClean="0"/>
          </a:p>
          <a:p>
            <a:pPr lvl="1"/>
            <a:endParaRPr lang="en-US" sz="2000" dirty="0" smtClean="0">
              <a:ea typeface="ＭＳ Ｐゴシック" charset="-128"/>
            </a:endParaRPr>
          </a:p>
        </p:txBody>
      </p:sp>
    </p:spTree>
    <p:extLst>
      <p:ext uri="{BB962C8B-B14F-4D97-AF65-F5344CB8AC3E}">
        <p14:creationId xmlns:p14="http://schemas.microsoft.com/office/powerpoint/2010/main" val="1915517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DFCC0-A53E-0148-A90C-405AEAB88504}" type="datetime1">
              <a:rPr lang="en-US" smtClean="0"/>
              <a:t>9/2/14</a:t>
            </a:fld>
            <a:endParaRPr lang="en-US"/>
          </a:p>
        </p:txBody>
      </p:sp>
      <p:sp>
        <p:nvSpPr>
          <p:cNvPr id="3" name="Footer Placeholder 2"/>
          <p:cNvSpPr>
            <a:spLocks noGrp="1"/>
          </p:cNvSpPr>
          <p:nvPr>
            <p:ph type="ftr" sz="quarter" idx="11"/>
          </p:nvPr>
        </p:nvSpPr>
        <p:spPr/>
        <p:txBody>
          <a:bodyPr>
            <a:normAutofit fontScale="85000" lnSpcReduction="20000"/>
          </a:bodyPr>
          <a:lstStyle/>
          <a:p>
            <a:r>
              <a:rPr lang="en-US" smtClean="0"/>
              <a:t>Identifying Thesis and Conclusion Statements in Student Essays to Scaffold Peer Review</a:t>
            </a:r>
            <a:endParaRPr lang="en-US"/>
          </a:p>
        </p:txBody>
      </p:sp>
      <p:sp>
        <p:nvSpPr>
          <p:cNvPr id="4" name="Slide Number Placeholder 3"/>
          <p:cNvSpPr>
            <a:spLocks noGrp="1"/>
          </p:cNvSpPr>
          <p:nvPr>
            <p:ph type="sldNum" sz="quarter" idx="12"/>
          </p:nvPr>
        </p:nvSpPr>
        <p:spPr/>
        <p:txBody>
          <a:bodyPr>
            <a:normAutofit/>
          </a:bodyPr>
          <a:lstStyle/>
          <a:p>
            <a:fld id="{5FFDEB65-E833-9E4A-ABE9-83D1337828E4}" type="slidenum">
              <a:rPr lang="en-US" smtClean="0"/>
              <a:t>66</a:t>
            </a:fld>
            <a:endParaRPr lang="en-US"/>
          </a:p>
        </p:txBody>
      </p:sp>
      <p:sp>
        <p:nvSpPr>
          <p:cNvPr id="5" name="Title 4"/>
          <p:cNvSpPr>
            <a:spLocks noGrp="1"/>
          </p:cNvSpPr>
          <p:nvPr>
            <p:ph type="title"/>
          </p:nvPr>
        </p:nvSpPr>
        <p:spPr>
          <a:xfrm>
            <a:off x="0" y="110023"/>
            <a:ext cx="9144000" cy="1143000"/>
          </a:xfrm>
        </p:spPr>
        <p:txBody>
          <a:bodyPr>
            <a:noAutofit/>
          </a:bodyPr>
          <a:lstStyle/>
          <a:p>
            <a:r>
              <a:rPr lang="en-US" sz="3600" dirty="0" smtClean="0"/>
              <a:t>Audience Participation: Argument Mining</a:t>
            </a:r>
            <a:br>
              <a:rPr lang="en-US" sz="3600" dirty="0" smtClean="0"/>
            </a:br>
            <a:r>
              <a:rPr lang="en-US" sz="3600" dirty="0" smtClean="0"/>
              <a:t> (Detect the Thesis)</a:t>
            </a:r>
            <a:endParaRPr lang="en-US" sz="3600" dirty="0"/>
          </a:p>
        </p:txBody>
      </p:sp>
      <p:pic>
        <p:nvPicPr>
          <p:cNvPr id="7" name="Picture 6"/>
          <p:cNvPicPr>
            <a:picLocks noChangeAspect="1"/>
          </p:cNvPicPr>
          <p:nvPr/>
        </p:nvPicPr>
        <p:blipFill rotWithShape="1">
          <a:blip r:embed="rId3"/>
          <a:srcRect t="2073" b="38362"/>
          <a:stretch/>
        </p:blipFill>
        <p:spPr>
          <a:xfrm>
            <a:off x="76530" y="1253023"/>
            <a:ext cx="6116151" cy="4857545"/>
          </a:xfrm>
          <a:prstGeom prst="rect">
            <a:avLst/>
          </a:prstGeom>
        </p:spPr>
      </p:pic>
      <p:sp>
        <p:nvSpPr>
          <p:cNvPr id="8" name="Rectangle 7"/>
          <p:cNvSpPr/>
          <p:nvPr/>
        </p:nvSpPr>
        <p:spPr>
          <a:xfrm>
            <a:off x="763671" y="1762043"/>
            <a:ext cx="5256129" cy="3168816"/>
          </a:xfrm>
          <a:prstGeom prst="rect">
            <a:avLst/>
          </a:prstGeom>
        </p:spPr>
        <p:txBody>
          <a:bodyPr wrap="square">
            <a:spAutoFit/>
          </a:bodyPr>
          <a:lstStyle/>
          <a:p>
            <a:pPr algn="ctr">
              <a:lnSpc>
                <a:spcPts val="1500"/>
              </a:lnSpc>
            </a:pPr>
            <a:r>
              <a:rPr lang="en-US" sz="1200" dirty="0" smtClean="0"/>
              <a:t>Violence in America</a:t>
            </a:r>
          </a:p>
          <a:p>
            <a:pPr algn="ctr">
              <a:lnSpc>
                <a:spcPts val="1500"/>
              </a:lnSpc>
            </a:pPr>
            <a:endParaRPr lang="en-US" sz="1200" dirty="0"/>
          </a:p>
          <a:p>
            <a:pPr>
              <a:lnSpc>
                <a:spcPts val="1500"/>
              </a:lnSpc>
            </a:pPr>
            <a:r>
              <a:rPr lang="en-US" sz="1200" dirty="0" smtClean="0"/>
              <a:t>In the spring of 2011, John F. </a:t>
            </a:r>
            <a:r>
              <a:rPr lang="en-US" sz="1200" dirty="0" err="1" smtClean="0"/>
              <a:t>Shick</a:t>
            </a:r>
            <a:r>
              <a:rPr lang="en-US" sz="1200" dirty="0" smtClean="0"/>
              <a:t> met a man in a New Mexico parking lot and bought two pistols for $810, along with extra clips, ammunition and a holster. This is one reason that there is so much violence in America, because people who are mentally ill, and people who aren’t, can just buy a gun anywhere, there are no laws that say they cant. The two biggest factors that contribute to America’s violent society are relaxed gun laws and mental illness. </a:t>
            </a:r>
          </a:p>
          <a:p>
            <a:pPr>
              <a:lnSpc>
                <a:spcPts val="1500"/>
              </a:lnSpc>
            </a:pPr>
            <a:endParaRPr lang="en-US" sz="1200" dirty="0" smtClean="0"/>
          </a:p>
          <a:p>
            <a:pPr>
              <a:lnSpc>
                <a:spcPts val="1500"/>
              </a:lnSpc>
            </a:pPr>
            <a:r>
              <a:rPr lang="en-US" sz="1200" dirty="0" smtClean="0"/>
              <a:t>There are numerous accounts on which people with mental illness don’t receive the help they need and sometimes do things to things to hurt people, like the account on which was just mentioned John </a:t>
            </a:r>
            <a:r>
              <a:rPr lang="en-US" sz="1200" dirty="0" err="1" smtClean="0"/>
              <a:t>Shick</a:t>
            </a:r>
            <a:r>
              <a:rPr lang="en-US" sz="1200" dirty="0" smtClean="0"/>
              <a:t> bought two guns and shot and killed a person. Another account was the sandy hook shooting, Adam </a:t>
            </a:r>
            <a:r>
              <a:rPr lang="en-US" sz="1200" dirty="0" err="1" smtClean="0"/>
              <a:t>Lanza</a:t>
            </a:r>
            <a:r>
              <a:rPr lang="en-US" sz="1200" dirty="0" smtClean="0"/>
              <a:t> who was mentally ill took the guns from his mother’s house and killed her and a bunch of little kids. The shooting at the midnight screening of Batman, James Holmes has been trying to commit suicide and probably had a mental illness .…</a:t>
            </a:r>
            <a:endParaRPr lang="en-US" sz="1200" dirty="0"/>
          </a:p>
        </p:txBody>
      </p:sp>
      <p:graphicFrame>
        <p:nvGraphicFramePr>
          <p:cNvPr id="10" name="Content Placeholder 3"/>
          <p:cNvGraphicFramePr>
            <a:graphicFrameLocks noGrp="1"/>
          </p:cNvGraphicFramePr>
          <p:nvPr>
            <p:ph idx="4294967295"/>
            <p:extLst>
              <p:ext uri="{D42A27DB-BD31-4B8C-83A1-F6EECF244321}">
                <p14:modId xmlns:p14="http://schemas.microsoft.com/office/powerpoint/2010/main" val="1242738061"/>
              </p:ext>
            </p:extLst>
          </p:nvPr>
        </p:nvGraphicFramePr>
        <p:xfrm>
          <a:off x="1563855" y="3520334"/>
          <a:ext cx="7284331" cy="3083559"/>
        </p:xfrm>
        <a:graphic>
          <a:graphicData uri="http://schemas.openxmlformats.org/drawingml/2006/table">
            <a:tbl>
              <a:tblPr firstRow="1" bandRow="1">
                <a:tableStyleId>{5C22544A-7EE6-4342-B048-85BDC9FD1C3A}</a:tableStyleId>
              </a:tblPr>
              <a:tblGrid>
                <a:gridCol w="956338"/>
                <a:gridCol w="4656268"/>
                <a:gridCol w="1671725"/>
              </a:tblGrid>
              <a:tr h="158247">
                <a:tc>
                  <a:txBody>
                    <a:bodyPr/>
                    <a:lstStyle/>
                    <a:p>
                      <a:r>
                        <a:rPr lang="en-US" sz="1400" dirty="0" smtClean="0"/>
                        <a:t>Reviewer</a:t>
                      </a:r>
                      <a:endParaRPr lang="en-US" sz="1400" dirty="0"/>
                    </a:p>
                  </a:txBody>
                  <a:tcPr/>
                </a:tc>
                <a:tc>
                  <a:txBody>
                    <a:bodyPr/>
                    <a:lstStyle/>
                    <a:p>
                      <a:r>
                        <a:rPr lang="en-US" sz="1400" dirty="0" smtClean="0"/>
                        <a:t>Comment</a:t>
                      </a:r>
                      <a:endParaRPr lang="en-US" sz="1400" dirty="0"/>
                    </a:p>
                  </a:txBody>
                  <a:tcPr/>
                </a:tc>
                <a:tc>
                  <a:txBody>
                    <a:bodyPr/>
                    <a:lstStyle/>
                    <a:p>
                      <a:r>
                        <a:rPr lang="en-US" sz="1400" dirty="0" smtClean="0"/>
                        <a:t>Back Evaluation</a:t>
                      </a:r>
                      <a:endParaRPr lang="en-US" sz="1400" dirty="0"/>
                    </a:p>
                  </a:txBody>
                  <a:tcPr/>
                </a:tc>
              </a:tr>
              <a:tr h="370840">
                <a:tc>
                  <a:txBody>
                    <a:bodyPr/>
                    <a:lstStyle/>
                    <a:p>
                      <a:r>
                        <a:rPr lang="en-US" sz="1400" baseline="0" dirty="0" smtClean="0"/>
                        <a:t>#1</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The two biggest factors that contribute to America violent society are relaxed gun laws and mental illness... I think it’s an okay thesis statement because they teacher gave of us this one and you didn't change it up any.</a:t>
                      </a:r>
                      <a:endParaRPr lang="en-US" sz="1400" dirty="0"/>
                    </a:p>
                  </a:txBody>
                  <a:tcPr/>
                </a:tc>
                <a:tc>
                  <a:txBody>
                    <a:bodyPr/>
                    <a:lstStyle/>
                    <a:p>
                      <a:r>
                        <a:rPr lang="en-US" sz="1400" kern="1200" dirty="0" smtClean="0">
                          <a:solidFill>
                            <a:schemeClr val="dk1"/>
                          </a:solidFill>
                          <a:latin typeface="+mn-lt"/>
                          <a:ea typeface="+mn-ea"/>
                          <a:cs typeface="+mn-cs"/>
                        </a:rPr>
                        <a:t>We </a:t>
                      </a:r>
                      <a:r>
                        <a:rPr lang="en-US" sz="1400" kern="1200" dirty="0" err="1" smtClean="0">
                          <a:solidFill>
                            <a:schemeClr val="dk1"/>
                          </a:solidFill>
                          <a:latin typeface="+mn-lt"/>
                          <a:ea typeface="+mn-ea"/>
                          <a:cs typeface="+mn-cs"/>
                        </a:rPr>
                        <a:t>didnt</a:t>
                      </a:r>
                      <a:r>
                        <a:rPr lang="en-US" sz="1400" kern="1200" dirty="0" smtClean="0">
                          <a:solidFill>
                            <a:schemeClr val="dk1"/>
                          </a:solidFill>
                          <a:latin typeface="+mn-lt"/>
                          <a:ea typeface="+mn-ea"/>
                          <a:cs typeface="+mn-cs"/>
                        </a:rPr>
                        <a:t> have to</a:t>
                      </a:r>
                      <a:endParaRPr lang="en-US" sz="1400" dirty="0"/>
                    </a:p>
                  </a:txBody>
                  <a:tcPr/>
                </a:tc>
              </a:tr>
              <a:tr h="370840">
                <a:tc>
                  <a:txBody>
                    <a:bodyPr/>
                    <a:lstStyle/>
                    <a:p>
                      <a:r>
                        <a:rPr lang="en-US" sz="1400" dirty="0" smtClean="0"/>
                        <a:t>#2</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A possible solution could be to get the people the help they need. But the solution might not work because people don’t want to pay to get treatment, and there is no cure</a:t>
                      </a:r>
                      <a:endParaRPr lang="en-US" sz="1400" dirty="0"/>
                    </a:p>
                  </a:txBody>
                  <a:tcPr/>
                </a:tc>
                <a:tc>
                  <a:txBody>
                    <a:bodyPr/>
                    <a:lstStyle/>
                    <a:p>
                      <a:r>
                        <a:rPr lang="en-US" sz="1400" kern="1200" dirty="0" smtClean="0">
                          <a:solidFill>
                            <a:schemeClr val="dk1"/>
                          </a:solidFill>
                          <a:latin typeface="+mn-lt"/>
                          <a:ea typeface="+mn-ea"/>
                          <a:cs typeface="+mn-cs"/>
                        </a:rPr>
                        <a:t>This is not my thesis</a:t>
                      </a:r>
                      <a:endParaRPr lang="en-US" sz="1400" dirty="0"/>
                    </a:p>
                  </a:txBody>
                  <a:tcPr/>
                </a:tc>
              </a:tr>
              <a:tr h="370840">
                <a:tc>
                  <a:txBody>
                    <a:bodyPr/>
                    <a:lstStyle/>
                    <a:p>
                      <a:r>
                        <a:rPr lang="en-US" sz="1400" dirty="0" smtClean="0"/>
                        <a:t>#3</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I'm really confused on what the thesis statement is, "The two biggest factors that  contribute to America" violent society are relaxed gun laws and mental illness."</a:t>
                      </a:r>
                      <a:endParaRPr lang="en-US" sz="1400" dirty="0"/>
                    </a:p>
                  </a:txBody>
                  <a:tcPr/>
                </a:tc>
                <a:tc>
                  <a:txBody>
                    <a:bodyPr/>
                    <a:lstStyle/>
                    <a:p>
                      <a:r>
                        <a:rPr lang="en-US" sz="1400" kern="1200" dirty="0" smtClean="0">
                          <a:solidFill>
                            <a:schemeClr val="dk1"/>
                          </a:solidFill>
                          <a:latin typeface="+mn-lt"/>
                          <a:ea typeface="+mn-ea"/>
                          <a:cs typeface="+mn-cs"/>
                        </a:rPr>
                        <a:t>That’s obviously my thesis because its the last sentence</a:t>
                      </a:r>
                      <a:endParaRPr lang="en-US" sz="1400" dirty="0"/>
                    </a:p>
                  </a:txBody>
                  <a:tcPr/>
                </a:tc>
              </a:tr>
              <a:tr h="370840">
                <a:tc>
                  <a:txBody>
                    <a:bodyPr/>
                    <a:lstStyle/>
                    <a:p>
                      <a:r>
                        <a:rPr lang="en-US" sz="1400" dirty="0" smtClean="0"/>
                        <a:t>#4</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Good thesis.</a:t>
                      </a:r>
                      <a:endParaRPr lang="en-US" sz="1400" dirty="0"/>
                    </a:p>
                  </a:txBody>
                  <a:tcPr/>
                </a:tc>
                <a:tc>
                  <a:txBody>
                    <a:bodyPr/>
                    <a:lstStyle/>
                    <a:p>
                      <a:r>
                        <a:rPr lang="en-US" sz="1400" kern="1200" dirty="0" smtClean="0">
                          <a:solidFill>
                            <a:schemeClr val="dk1"/>
                          </a:solidFill>
                          <a:latin typeface="+mn-lt"/>
                          <a:ea typeface="+mn-ea"/>
                          <a:cs typeface="+mn-cs"/>
                        </a:rPr>
                        <a:t>thanks</a:t>
                      </a:r>
                      <a:endParaRPr lang="en-US" sz="1400" dirty="0"/>
                    </a:p>
                  </a:txBody>
                  <a:tcPr/>
                </a:tc>
              </a:tr>
            </a:tbl>
          </a:graphicData>
        </a:graphic>
      </p:graphicFrame>
    </p:spTree>
    <p:extLst>
      <p:ext uri="{BB962C8B-B14F-4D97-AF65-F5344CB8AC3E}">
        <p14:creationId xmlns:p14="http://schemas.microsoft.com/office/powerpoint/2010/main" val="4172244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a:t>
            </a:r>
            <a:r>
              <a:rPr lang="en-US" sz="4000" b="1" dirty="0" smtClean="0"/>
              <a:t>Litman</a:t>
            </a:r>
            <a:r>
              <a:rPr lang="en-US" sz="4000" dirty="0" smtClean="0"/>
              <a:t>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How well can machine learning distinguish thesis </a:t>
            </a:r>
            <a:r>
              <a:rPr lang="en-US" dirty="0"/>
              <a:t>or conclusion </a:t>
            </a:r>
            <a:r>
              <a:rPr lang="en-US" dirty="0" smtClean="0"/>
              <a:t>sentences </a:t>
            </a:r>
            <a:r>
              <a:rPr lang="en-US" dirty="0"/>
              <a:t>from other </a:t>
            </a:r>
            <a:r>
              <a:rPr lang="en-US" dirty="0" smtClean="0"/>
              <a:t>sentences in student essays?</a:t>
            </a:r>
          </a:p>
          <a:p>
            <a:pPr lvl="1"/>
            <a:r>
              <a:rPr lang="en-US" dirty="0" smtClean="0"/>
              <a:t>Feature extraction via natural language processing</a:t>
            </a:r>
          </a:p>
          <a:p>
            <a:r>
              <a:rPr lang="en-US" dirty="0">
                <a:solidFill>
                  <a:srgbClr val="0000FF"/>
                </a:solidFill>
              </a:rPr>
              <a:t>Argument mining subtasks</a:t>
            </a:r>
          </a:p>
          <a:p>
            <a:pPr lvl="1"/>
            <a:r>
              <a:rPr lang="en-US" b="1" dirty="0">
                <a:solidFill>
                  <a:srgbClr val="0000FF"/>
                </a:solidFill>
              </a:rPr>
              <a:t>Segmentation</a:t>
            </a:r>
            <a:r>
              <a:rPr lang="en-US" dirty="0">
                <a:solidFill>
                  <a:srgbClr val="0000FF"/>
                </a:solidFill>
              </a:rPr>
              <a:t>: sentences</a:t>
            </a:r>
          </a:p>
          <a:p>
            <a:pPr lvl="1"/>
            <a:r>
              <a:rPr lang="en-US" b="1" dirty="0">
                <a:solidFill>
                  <a:srgbClr val="0000FF"/>
                </a:solidFill>
              </a:rPr>
              <a:t>Segment classification</a:t>
            </a:r>
            <a:r>
              <a:rPr lang="en-US" dirty="0">
                <a:solidFill>
                  <a:srgbClr val="0000FF"/>
                </a:solidFill>
              </a:rPr>
              <a:t>:	 probability of being thesis, conclusion, …</a:t>
            </a:r>
          </a:p>
          <a:p>
            <a:pPr lvl="1"/>
            <a:endParaRPr lang="en-US" dirty="0"/>
          </a:p>
          <a:p>
            <a:endParaRPr lang="en-US" dirty="0"/>
          </a:p>
        </p:txBody>
      </p:sp>
    </p:spTree>
    <p:extLst>
      <p:ext uri="{BB962C8B-B14F-4D97-AF65-F5344CB8AC3E}">
        <p14:creationId xmlns:p14="http://schemas.microsoft.com/office/powerpoint/2010/main" val="2488637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Data</a:t>
            </a:r>
            <a:endParaRPr lang="en-US" dirty="0"/>
          </a:p>
        </p:txBody>
      </p:sp>
      <p:sp>
        <p:nvSpPr>
          <p:cNvPr id="4" name="Content Placeholder 3"/>
          <p:cNvSpPr>
            <a:spLocks noGrp="1"/>
          </p:cNvSpPr>
          <p:nvPr>
            <p:ph sz="quarter" idx="4294967295"/>
          </p:nvPr>
        </p:nvSpPr>
        <p:spPr>
          <a:xfrm>
            <a:off x="101600" y="1079500"/>
            <a:ext cx="9042400" cy="4937760"/>
          </a:xfrm>
          <a:prstGeom prst="rect">
            <a:avLst/>
          </a:prstGeom>
        </p:spPr>
        <p:txBody>
          <a:bodyPr>
            <a:normAutofit/>
          </a:bodyPr>
          <a:lstStyle/>
          <a:p>
            <a:r>
              <a:rPr lang="en-US" dirty="0" smtClean="0"/>
              <a:t>432 </a:t>
            </a:r>
            <a:r>
              <a:rPr lang="en-US" dirty="0" smtClean="0"/>
              <a:t>high school essays from 8 assignments</a:t>
            </a:r>
            <a:endParaRPr lang="en-US" dirty="0" smtClean="0"/>
          </a:p>
          <a:p>
            <a:pPr lvl="1"/>
            <a:r>
              <a:rPr lang="en-US" dirty="0" smtClean="0"/>
              <a:t>18,081 sentences</a:t>
            </a:r>
          </a:p>
          <a:p>
            <a:pPr lvl="1"/>
            <a:endParaRPr lang="en-US" dirty="0" smtClean="0"/>
          </a:p>
          <a:p>
            <a:r>
              <a:rPr lang="en-US" dirty="0" smtClean="0"/>
              <a:t>Thesis/conclusion manually identified by experts</a:t>
            </a:r>
          </a:p>
          <a:p>
            <a:pPr lvl="1"/>
            <a:r>
              <a:rPr lang="en-US" dirty="0" smtClean="0"/>
              <a:t>AP English Language &amp; Composition </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normAutofit/>
          </a:bodyPr>
          <a:lstStyle/>
          <a:p>
            <a:fld id="{5FFDEB65-E833-9E4A-ABE9-83D1337828E4}" type="slidenum">
              <a:rPr lang="en-US" smtClean="0"/>
              <a:t>68</a:t>
            </a:fld>
            <a:endParaRPr lang="en-US" dirty="0"/>
          </a:p>
        </p:txBody>
      </p:sp>
    </p:spTree>
    <p:extLst>
      <p:ext uri="{BB962C8B-B14F-4D97-AF65-F5344CB8AC3E}">
        <p14:creationId xmlns:p14="http://schemas.microsoft.com/office/powerpoint/2010/main" val="199333559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Features for Machine Learning</a:t>
            </a:r>
            <a:endParaRPr lang="en-US" dirty="0"/>
          </a:p>
        </p:txBody>
      </p:sp>
      <p:sp>
        <p:nvSpPr>
          <p:cNvPr id="4" name="Content Placeholder 3"/>
          <p:cNvSpPr>
            <a:spLocks noGrp="1"/>
          </p:cNvSpPr>
          <p:nvPr>
            <p:ph sz="quarter" idx="4294967295"/>
          </p:nvPr>
        </p:nvSpPr>
        <p:spPr>
          <a:xfrm>
            <a:off x="165100" y="1417638"/>
            <a:ext cx="8704580" cy="4645152"/>
          </a:xfrm>
          <a:prstGeom prst="rect">
            <a:avLst/>
          </a:prstGeom>
        </p:spPr>
        <p:txBody>
          <a:bodyPr>
            <a:normAutofit/>
          </a:bodyPr>
          <a:lstStyle/>
          <a:p>
            <a:r>
              <a:rPr lang="en-US" dirty="0" smtClean="0"/>
              <a:t>3 feature sets inspired by [Burstein et al. 2003]</a:t>
            </a:r>
          </a:p>
          <a:p>
            <a:pPr lvl="1"/>
            <a:r>
              <a:rPr lang="en-US" b="1" dirty="0" smtClean="0"/>
              <a:t>Positional: </a:t>
            </a:r>
            <a:r>
              <a:rPr lang="en-US" dirty="0" smtClean="0"/>
              <a:t>paragraph number, sentence number in the paragraph, type of paragraph (first, body, last)</a:t>
            </a:r>
          </a:p>
          <a:p>
            <a:pPr lvl="1"/>
            <a:r>
              <a:rPr lang="en-US" b="1" dirty="0" smtClean="0"/>
              <a:t>Sentence Level</a:t>
            </a:r>
            <a:r>
              <a:rPr lang="en-US" dirty="0" smtClean="0"/>
              <a:t>: syntactic, semantic, frequent words</a:t>
            </a:r>
          </a:p>
          <a:p>
            <a:pPr lvl="1"/>
            <a:r>
              <a:rPr lang="en-US" b="1" dirty="0" smtClean="0"/>
              <a:t>Essay Level</a:t>
            </a:r>
            <a:r>
              <a:rPr lang="en-US" dirty="0" smtClean="0"/>
              <a:t>: number of keywords among the most frequent words of the essay, number of words overlapping with the assignment prompt, and a sentence importance score based on Rhetorical Structure Theory</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5FFDEB65-E833-9E4A-ABE9-83D1337828E4}" type="slidenum">
              <a:rPr lang="en-US" smtClean="0"/>
              <a:t>69</a:t>
            </a:fld>
            <a:endParaRPr lang="en-US" dirty="0"/>
          </a:p>
        </p:txBody>
      </p:sp>
    </p:spTree>
    <p:extLst>
      <p:ext uri="{BB962C8B-B14F-4D97-AF65-F5344CB8AC3E}">
        <p14:creationId xmlns:p14="http://schemas.microsoft.com/office/powerpoint/2010/main" val="17159690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3600" dirty="0" smtClean="0"/>
              <a:t>Mining a Grade School Essay for </a:t>
            </a:r>
            <a:r>
              <a:rPr lang="en-US" sz="3600" i="1" dirty="0" smtClean="0"/>
              <a:t>Evidence</a:t>
            </a:r>
            <a:endParaRPr lang="en-US" sz="36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162140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FFDEB65-E833-9E4A-ABE9-83D1337828E4}" type="slidenum">
              <a:rPr lang="en-US" smtClean="0"/>
              <a:t>70</a:t>
            </a:fld>
            <a:endParaRPr lang="en-US" dirty="0"/>
          </a:p>
        </p:txBody>
      </p:sp>
      <p:sp>
        <p:nvSpPr>
          <p:cNvPr id="5" name="Title 4"/>
          <p:cNvSpPr>
            <a:spLocks noGrp="1"/>
          </p:cNvSpPr>
          <p:nvPr>
            <p:ph type="title"/>
          </p:nvPr>
        </p:nvSpPr>
        <p:spPr>
          <a:xfrm>
            <a:off x="457200" y="4198"/>
            <a:ext cx="8229600" cy="1143000"/>
          </a:xfrm>
        </p:spPr>
        <p:txBody>
          <a:bodyPr/>
          <a:lstStyle/>
          <a:p>
            <a:r>
              <a:rPr lang="en-US" dirty="0" smtClean="0"/>
              <a:t>Argument Mining Results</a:t>
            </a:r>
            <a:endParaRPr lang="en-US" dirty="0"/>
          </a:p>
        </p:txBody>
      </p:sp>
      <p:sp>
        <p:nvSpPr>
          <p:cNvPr id="6" name="Content Placeholder 5"/>
          <p:cNvSpPr>
            <a:spLocks noGrp="1"/>
          </p:cNvSpPr>
          <p:nvPr>
            <p:ph sz="quarter" idx="4294967295"/>
          </p:nvPr>
        </p:nvSpPr>
        <p:spPr>
          <a:xfrm>
            <a:off x="274320" y="1172541"/>
            <a:ext cx="8595360" cy="4937760"/>
          </a:xfrm>
          <a:prstGeom prst="rect">
            <a:avLst/>
          </a:prstGeom>
        </p:spPr>
        <p:txBody>
          <a:bodyPr>
            <a:normAutofit fontScale="92500" lnSpcReduction="10000"/>
          </a:bodyPr>
          <a:lstStyle/>
          <a:p>
            <a:r>
              <a:rPr lang="en-US" dirty="0" smtClean="0"/>
              <a:t>F-Measure on </a:t>
            </a:r>
            <a:r>
              <a:rPr lang="en-US" dirty="0"/>
              <a:t>u</a:t>
            </a:r>
            <a:r>
              <a:rPr lang="en-US" dirty="0" smtClean="0"/>
              <a:t>nseen </a:t>
            </a:r>
            <a:r>
              <a:rPr lang="en-US" dirty="0"/>
              <a:t>t</a:t>
            </a:r>
            <a:r>
              <a:rPr lang="en-US" dirty="0" smtClean="0"/>
              <a:t>est set</a:t>
            </a:r>
          </a:p>
          <a:p>
            <a:pPr lvl="1"/>
            <a:r>
              <a:rPr lang="en-US" dirty="0" smtClean="0"/>
              <a:t>Thesis Sentences</a:t>
            </a:r>
          </a:p>
          <a:p>
            <a:pPr lvl="2"/>
            <a:r>
              <a:rPr lang="en-US" dirty="0" smtClean="0"/>
              <a:t>Positional Baseline: .57</a:t>
            </a:r>
          </a:p>
          <a:p>
            <a:pPr lvl="2"/>
            <a:r>
              <a:rPr lang="en-US" dirty="0" smtClean="0"/>
              <a:t>Machine </a:t>
            </a:r>
            <a:r>
              <a:rPr lang="en-US" dirty="0"/>
              <a:t>Learning</a:t>
            </a:r>
            <a:r>
              <a:rPr lang="en-US" dirty="0" smtClean="0"/>
              <a:t>: </a:t>
            </a:r>
            <a:r>
              <a:rPr lang="en-US" dirty="0" smtClean="0">
                <a:solidFill>
                  <a:srgbClr val="0000FF"/>
                </a:solidFill>
              </a:rPr>
              <a:t>.74</a:t>
            </a:r>
          </a:p>
          <a:p>
            <a:pPr lvl="1"/>
            <a:r>
              <a:rPr lang="en-US" dirty="0" smtClean="0"/>
              <a:t>Conclusion Sentences</a:t>
            </a:r>
          </a:p>
          <a:p>
            <a:pPr lvl="2"/>
            <a:r>
              <a:rPr lang="en-US" dirty="0" smtClean="0"/>
              <a:t>Positional Baseline: .55</a:t>
            </a:r>
            <a:endParaRPr lang="en-US" dirty="0"/>
          </a:p>
          <a:p>
            <a:pPr lvl="2"/>
            <a:r>
              <a:rPr lang="en-US" dirty="0"/>
              <a:t>Machine Learning</a:t>
            </a:r>
            <a:r>
              <a:rPr lang="en-US" dirty="0" smtClean="0"/>
              <a:t>: </a:t>
            </a:r>
            <a:r>
              <a:rPr lang="en-US" dirty="0" smtClean="0">
                <a:solidFill>
                  <a:srgbClr val="0000FF"/>
                </a:solidFill>
              </a:rPr>
              <a:t>.67</a:t>
            </a:r>
            <a:endParaRPr lang="en-US" dirty="0">
              <a:solidFill>
                <a:srgbClr val="0000FF"/>
              </a:solidFill>
            </a:endParaRPr>
          </a:p>
          <a:p>
            <a:endParaRPr lang="en-US" dirty="0" smtClean="0"/>
          </a:p>
          <a:p>
            <a:r>
              <a:rPr lang="en-US" dirty="0" smtClean="0">
                <a:solidFill>
                  <a:srgbClr val="0000FF"/>
                </a:solidFill>
              </a:rPr>
              <a:t>Even with a small training corpus, NLP features can detect core argument sentences in essays better than the baseline</a:t>
            </a:r>
            <a:endParaRPr lang="en-US" dirty="0">
              <a:solidFill>
                <a:srgbClr val="0000FF"/>
              </a:solidFill>
            </a:endParaRPr>
          </a:p>
        </p:txBody>
      </p:sp>
    </p:spTree>
    <p:extLst>
      <p:ext uri="{BB962C8B-B14F-4D97-AF65-F5344CB8AC3E}">
        <p14:creationId xmlns:p14="http://schemas.microsoft.com/office/powerpoint/2010/main" val="3560965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055"/>
            <a:ext cx="8229600" cy="1143000"/>
          </a:xfrm>
        </p:spPr>
        <p:txBody>
          <a:bodyPr>
            <a:normAutofit fontScale="90000"/>
          </a:bodyPr>
          <a:lstStyle/>
          <a:p>
            <a:r>
              <a:rPr lang="en-US" dirty="0" smtClean="0"/>
              <a:t>Scaffolding During Peer </a:t>
            </a:r>
            <a:r>
              <a:rPr lang="en-US" dirty="0"/>
              <a:t>Review</a:t>
            </a:r>
            <a:br>
              <a:rPr lang="en-US" dirty="0"/>
            </a:br>
            <a:r>
              <a:rPr lang="en-US" sz="4000" dirty="0"/>
              <a:t>[</a:t>
            </a:r>
            <a:r>
              <a:rPr lang="en-US" sz="4000" dirty="0" err="1"/>
              <a:t>Falakmasir</a:t>
            </a:r>
            <a:r>
              <a:rPr lang="en-US" sz="4000" dirty="0"/>
              <a:t>, </a:t>
            </a:r>
            <a:r>
              <a:rPr lang="en-US" sz="4000" dirty="0" err="1"/>
              <a:t>Jabbari</a:t>
            </a:r>
            <a:r>
              <a:rPr lang="en-US" sz="4000" dirty="0"/>
              <a:t> et al., in progress]</a:t>
            </a:r>
            <a:endParaRPr lang="en-US" sz="4000" dirty="0"/>
          </a:p>
        </p:txBody>
      </p:sp>
      <p:sp>
        <p:nvSpPr>
          <p:cNvPr id="3" name="Content Placeholder 2"/>
          <p:cNvSpPr>
            <a:spLocks noGrp="1"/>
          </p:cNvSpPr>
          <p:nvPr>
            <p:ph idx="1"/>
          </p:nvPr>
        </p:nvSpPr>
        <p:spPr>
          <a:xfrm>
            <a:off x="276225" y="1528755"/>
            <a:ext cx="4343077" cy="788008"/>
          </a:xfrm>
        </p:spPr>
        <p:txBody>
          <a:bodyPr>
            <a:normAutofit/>
          </a:bodyPr>
          <a:lstStyle/>
          <a:p>
            <a:pPr marL="36576" indent="0">
              <a:buNone/>
            </a:pPr>
            <a:r>
              <a:rPr lang="en-US" sz="1800" dirty="0" smtClean="0"/>
              <a:t>When argument mining cannot find a thesis sentence, the first peer review prompt is:</a:t>
            </a:r>
            <a:endParaRPr lang="en-US" sz="1800" dirty="0"/>
          </a:p>
        </p:txBody>
      </p:sp>
      <p:pic>
        <p:nvPicPr>
          <p:cNvPr id="4" name="Content Placeholder 6" descr="CannotFindThesis.png"/>
          <p:cNvPicPr/>
          <p:nvPr/>
        </p:nvPicPr>
        <p:blipFill rotWithShape="1">
          <a:blip r:embed="rId2">
            <a:extLst>
              <a:ext uri="{28A0092B-C50C-407E-A947-70E740481C1C}">
                <a14:useLocalDpi xmlns:a14="http://schemas.microsoft.com/office/drawing/2010/main" val="0"/>
              </a:ext>
            </a:extLst>
          </a:blip>
          <a:srcRect l="-1718" t="17402" r="24413"/>
          <a:stretch/>
        </p:blipFill>
        <p:spPr>
          <a:xfrm>
            <a:off x="276225" y="2339928"/>
            <a:ext cx="4066852" cy="3559993"/>
          </a:xfrm>
          <a:prstGeom prst="rect">
            <a:avLst/>
          </a:prstGeom>
          <a:noFill/>
          <a:ln>
            <a:noFill/>
          </a:ln>
        </p:spPr>
      </p:pic>
      <p:pic>
        <p:nvPicPr>
          <p:cNvPr id="5" name="Content Placeholder 6" descr="IsThisThesis.png"/>
          <p:cNvPicPr/>
          <p:nvPr/>
        </p:nvPicPr>
        <p:blipFill rotWithShape="1">
          <a:blip r:embed="rId3">
            <a:extLst>
              <a:ext uri="{28A0092B-C50C-407E-A947-70E740481C1C}">
                <a14:useLocalDpi xmlns:a14="http://schemas.microsoft.com/office/drawing/2010/main" val="0"/>
              </a:ext>
            </a:extLst>
          </a:blip>
          <a:srcRect t="17835" r="27277" b="34"/>
          <a:stretch/>
        </p:blipFill>
        <p:spPr>
          <a:xfrm>
            <a:off x="4720291" y="2339928"/>
            <a:ext cx="3847976" cy="3559993"/>
          </a:xfrm>
          <a:prstGeom prst="rect">
            <a:avLst/>
          </a:prstGeom>
          <a:noFill/>
          <a:ln>
            <a:solidFill>
              <a:srgbClr val="61625E"/>
            </a:solidFill>
          </a:ln>
        </p:spPr>
      </p:pic>
      <p:sp>
        <p:nvSpPr>
          <p:cNvPr id="6" name="Content Placeholder 2"/>
          <p:cNvSpPr txBox="1">
            <a:spLocks/>
          </p:cNvSpPr>
          <p:nvPr/>
        </p:nvSpPr>
        <p:spPr>
          <a:xfrm>
            <a:off x="4619302" y="1528755"/>
            <a:ext cx="4423709" cy="77225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1800" dirty="0" smtClean="0"/>
              <a:t>When argument mining identifies a thesis sentence, the first peer review prompt is</a:t>
            </a:r>
            <a:r>
              <a:rPr lang="en-US" sz="1800" dirty="0"/>
              <a:t>:</a:t>
            </a:r>
          </a:p>
        </p:txBody>
      </p:sp>
    </p:spTree>
    <p:extLst>
      <p:ext uri="{BB962C8B-B14F-4D97-AF65-F5344CB8AC3E}">
        <p14:creationId xmlns:p14="http://schemas.microsoft.com/office/powerpoint/2010/main" val="2494069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a:bodyPr>
          <a:lstStyle/>
          <a:p>
            <a:r>
              <a:rPr lang="en-US" dirty="0" smtClean="0"/>
              <a:t>First </a:t>
            </a:r>
            <a:r>
              <a:rPr lang="en-US" dirty="0" smtClean="0"/>
              <a:t>Classroom Results</a:t>
            </a:r>
            <a:endParaRPr lang="en-US" dirty="0"/>
          </a:p>
        </p:txBody>
      </p:sp>
      <p:sp>
        <p:nvSpPr>
          <p:cNvPr id="3" name="TextBox 2"/>
          <p:cNvSpPr txBox="1"/>
          <p:nvPr/>
        </p:nvSpPr>
        <p:spPr>
          <a:xfrm>
            <a:off x="117588" y="1494395"/>
            <a:ext cx="9026411" cy="2800767"/>
          </a:xfrm>
          <a:prstGeom prst="rect">
            <a:avLst/>
          </a:prstGeom>
          <a:noFill/>
        </p:spPr>
        <p:txBody>
          <a:bodyPr wrap="square" rtlCol="0">
            <a:spAutoFit/>
          </a:bodyPr>
          <a:lstStyle/>
          <a:p>
            <a:r>
              <a:rPr lang="en-US" sz="3200" dirty="0" smtClean="0"/>
              <a:t>Argument </a:t>
            </a:r>
            <a:r>
              <a:rPr lang="en-US" sz="3200" dirty="0" smtClean="0"/>
              <a:t>m</a:t>
            </a:r>
            <a:r>
              <a:rPr lang="en-US" sz="3200" dirty="0" smtClean="0"/>
              <a:t>ining </a:t>
            </a:r>
            <a:r>
              <a:rPr lang="en-US" sz="3200" dirty="0" smtClean="0"/>
              <a:t>p</a:t>
            </a:r>
            <a:r>
              <a:rPr lang="en-US" sz="3200" dirty="0" smtClean="0"/>
              <a:t>erformance </a:t>
            </a:r>
            <a:endParaRPr lang="en-US" sz="3200" dirty="0" smtClean="0"/>
          </a:p>
          <a:p>
            <a:pPr marL="914400" lvl="1" indent="-457200">
              <a:buFont typeface="Arial" panose="020B0604020202020204" pitchFamily="34" charset="0"/>
              <a:buChar char="•"/>
            </a:pPr>
            <a:r>
              <a:rPr lang="en-US" sz="2800" dirty="0" smtClean="0"/>
              <a:t>23</a:t>
            </a:r>
            <a:r>
              <a:rPr lang="en-US" sz="2800" dirty="0" smtClean="0"/>
              <a:t>/35 theses had highest </a:t>
            </a:r>
            <a:r>
              <a:rPr lang="en-US" sz="2800" dirty="0" smtClean="0"/>
              <a:t>score</a:t>
            </a: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r>
              <a:rPr lang="en-US" sz="3200" dirty="0" smtClean="0"/>
              <a:t>Current </a:t>
            </a:r>
            <a:r>
              <a:rPr lang="en-US" sz="3200" dirty="0" smtClean="0"/>
              <a:t>work</a:t>
            </a:r>
          </a:p>
          <a:p>
            <a:pPr marL="914400" lvl="1" indent="-457200">
              <a:buFont typeface="Arial" panose="020B0604020202020204" pitchFamily="34" charset="0"/>
              <a:buChar char="•"/>
            </a:pPr>
            <a:r>
              <a:rPr lang="en-US" sz="2800" dirty="0" smtClean="0"/>
              <a:t>impact </a:t>
            </a:r>
            <a:r>
              <a:rPr lang="en-US" sz="2800" dirty="0" smtClean="0"/>
              <a:t>of scaffolding for peer review comments</a:t>
            </a:r>
            <a:endParaRPr lang="en-US" sz="2400" dirty="0"/>
          </a:p>
        </p:txBody>
      </p:sp>
    </p:spTree>
    <p:extLst>
      <p:ext uri="{BB962C8B-B14F-4D97-AF65-F5344CB8AC3E}">
        <p14:creationId xmlns:p14="http://schemas.microsoft.com/office/powerpoint/2010/main" val="406786848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dirty="0" smtClean="0"/>
              <a:t>Algorithms and Applications</a:t>
            </a:r>
          </a:p>
          <a:p>
            <a:pPr lvl="1"/>
            <a:r>
              <a:rPr lang="en-US" dirty="0"/>
              <a:t>Automated Writing Assessment</a:t>
            </a:r>
          </a:p>
          <a:p>
            <a:pPr lvl="1"/>
            <a:r>
              <a:rPr lang="en-US" dirty="0" smtClean="0"/>
              <a:t>Teaching with Diagramming and Peer Review</a:t>
            </a:r>
          </a:p>
          <a:p>
            <a:r>
              <a:rPr lang="en-US" b="1" i="1" dirty="0" smtClean="0"/>
              <a:t>Summary and Current Directions</a:t>
            </a:r>
            <a:endParaRPr lang="en-US" b="1" i="1" dirty="0"/>
          </a:p>
        </p:txBody>
      </p:sp>
    </p:spTree>
    <p:extLst>
      <p:ext uri="{BB962C8B-B14F-4D97-AF65-F5344CB8AC3E}">
        <p14:creationId xmlns:p14="http://schemas.microsoft.com/office/powerpoint/2010/main" val="403462030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00721" y="1329760"/>
            <a:ext cx="8809463" cy="5034776"/>
          </a:xfrm>
        </p:spPr>
        <p:txBody>
          <a:bodyPr>
            <a:normAutofit fontScale="92500" lnSpcReduction="10000"/>
          </a:bodyPr>
          <a:lstStyle/>
          <a:p>
            <a:r>
              <a:rPr lang="en-US" dirty="0" smtClean="0"/>
              <a:t>NLP-supported argument mining for teaching </a:t>
            </a:r>
            <a:r>
              <a:rPr lang="en-US" dirty="0"/>
              <a:t>and </a:t>
            </a:r>
            <a:r>
              <a:rPr lang="en-US" dirty="0" smtClean="0"/>
              <a:t>assessing writing</a:t>
            </a:r>
          </a:p>
          <a:p>
            <a:pPr lvl="1"/>
            <a:r>
              <a:rPr lang="en-US" dirty="0" smtClean="0"/>
              <a:t>Feature / Algorithm Development</a:t>
            </a:r>
          </a:p>
          <a:p>
            <a:pPr lvl="2"/>
            <a:r>
              <a:rPr lang="en-US" dirty="0" smtClean="0"/>
              <a:t>Noisy and diverse data</a:t>
            </a:r>
          </a:p>
          <a:p>
            <a:pPr lvl="2"/>
            <a:r>
              <a:rPr lang="en-US" dirty="0" smtClean="0"/>
              <a:t>Meaningful features</a:t>
            </a:r>
            <a:endParaRPr lang="en-US" dirty="0" smtClean="0"/>
          </a:p>
          <a:p>
            <a:pPr lvl="2"/>
            <a:r>
              <a:rPr lang="en-US" dirty="0" smtClean="0"/>
              <a:t>Real-time performance </a:t>
            </a:r>
          </a:p>
          <a:p>
            <a:pPr lvl="1"/>
            <a:r>
              <a:rPr lang="en-US" dirty="0" smtClean="0"/>
              <a:t>Experimental </a:t>
            </a:r>
            <a:r>
              <a:rPr lang="en-US" dirty="0" smtClean="0"/>
              <a:t>Evaluations</a:t>
            </a:r>
          </a:p>
          <a:p>
            <a:pPr lvl="2"/>
            <a:r>
              <a:rPr lang="en-US" dirty="0" smtClean="0"/>
              <a:t>Response-to-Text Assessment (grade school)</a:t>
            </a:r>
          </a:p>
          <a:p>
            <a:pPr lvl="2"/>
            <a:r>
              <a:rPr lang="en-US" dirty="0" smtClean="0"/>
              <a:t>Ontology-Guided Essay Ranking (university undergraduates)</a:t>
            </a:r>
          </a:p>
          <a:p>
            <a:pPr lvl="2"/>
            <a:r>
              <a:rPr lang="en-US" dirty="0" smtClean="0"/>
              <a:t>Intelligent Scaffolding for Peer Review (high school)</a:t>
            </a:r>
          </a:p>
          <a:p>
            <a:r>
              <a:rPr lang="en-US" dirty="0"/>
              <a:t>Even </a:t>
            </a:r>
            <a:r>
              <a:rPr lang="en-US" dirty="0" smtClean="0"/>
              <a:t>non-structural and application-dependent </a:t>
            </a:r>
            <a:r>
              <a:rPr lang="en-US" dirty="0"/>
              <a:t>argument mining can support useful applications!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033995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12"/>
            <a:ext cx="9144000" cy="1143000"/>
          </a:xfrm>
        </p:spPr>
        <p:txBody>
          <a:bodyPr>
            <a:normAutofit fontScale="90000"/>
          </a:bodyPr>
          <a:lstStyle/>
          <a:p>
            <a:r>
              <a:rPr lang="en-US" dirty="0" smtClean="0"/>
              <a:t>New Work:  </a:t>
            </a:r>
            <a:r>
              <a:rPr lang="en-US" i="1" dirty="0" smtClean="0"/>
              <a:t>Temporal</a:t>
            </a:r>
            <a:r>
              <a:rPr lang="en-US" dirty="0" smtClean="0"/>
              <a:t> Argument Mining</a:t>
            </a:r>
            <a:br>
              <a:rPr lang="en-US" dirty="0" smtClean="0"/>
            </a:br>
            <a:r>
              <a:rPr lang="en-US" sz="4000" dirty="0" smtClean="0"/>
              <a:t>[Zhang and </a:t>
            </a:r>
            <a:r>
              <a:rPr lang="en-US" sz="4000" dirty="0" err="1" smtClean="0"/>
              <a:t>Litman</a:t>
            </a:r>
            <a:r>
              <a:rPr lang="en-US" sz="4000" dirty="0" smtClean="0"/>
              <a:t>, 2014]</a:t>
            </a:r>
            <a:endParaRPr lang="en-US" sz="4000" dirty="0"/>
          </a:p>
        </p:txBody>
      </p:sp>
      <p:sp>
        <p:nvSpPr>
          <p:cNvPr id="3" name="Content Placeholder 2"/>
          <p:cNvSpPr>
            <a:spLocks noGrp="1"/>
          </p:cNvSpPr>
          <p:nvPr>
            <p:ph idx="1"/>
          </p:nvPr>
        </p:nvSpPr>
        <p:spPr>
          <a:xfrm>
            <a:off x="0" y="1441767"/>
            <a:ext cx="9042399" cy="5263376"/>
          </a:xfrm>
        </p:spPr>
        <p:txBody>
          <a:bodyPr>
            <a:normAutofit fontScale="62500" lnSpcReduction="20000"/>
          </a:bodyPr>
          <a:lstStyle/>
          <a:p>
            <a:r>
              <a:rPr lang="en-US" sz="3800" dirty="0" smtClean="0"/>
              <a:t>How are</a:t>
            </a:r>
            <a:r>
              <a:rPr lang="en-US" sz="3800" i="1" dirty="0" smtClean="0"/>
              <a:t> arguments changed</a:t>
            </a:r>
            <a:r>
              <a:rPr lang="en-US" sz="3800" dirty="0" smtClean="0"/>
              <a:t> during paper revision?</a:t>
            </a:r>
          </a:p>
          <a:p>
            <a:endParaRPr lang="en-US" sz="3800" dirty="0" smtClean="0"/>
          </a:p>
          <a:p>
            <a:pPr lvl="1"/>
            <a:r>
              <a:rPr lang="en-US" sz="2900" b="1" dirty="0" smtClean="0">
                <a:solidFill>
                  <a:srgbClr val="FF6600"/>
                </a:solidFill>
              </a:rPr>
              <a:t>1</a:t>
            </a:r>
            <a:r>
              <a:rPr lang="en-US" sz="2900" b="1" baseline="30000" dirty="0" smtClean="0">
                <a:solidFill>
                  <a:srgbClr val="FF6600"/>
                </a:solidFill>
              </a:rPr>
              <a:t>st</a:t>
            </a:r>
            <a:r>
              <a:rPr lang="en-US" sz="2900" b="1" dirty="0" smtClean="0">
                <a:solidFill>
                  <a:srgbClr val="FF6600"/>
                </a:solidFill>
              </a:rPr>
              <a:t> Draft: </a:t>
            </a:r>
            <a:r>
              <a:rPr lang="en-US" sz="2900" dirty="0" smtClean="0"/>
              <a:t>The fifth level of Hell “contains the Wrathful” (110).  Wrathful people want to intentionally harm others.  </a:t>
            </a:r>
            <a:r>
              <a:rPr lang="en-US" sz="2900" b="1" dirty="0" smtClean="0">
                <a:solidFill>
                  <a:srgbClr val="0000FF"/>
                </a:solidFill>
              </a:rPr>
              <a:t>Saddam Hussein and Osama Bin Laden come </a:t>
            </a:r>
            <a:r>
              <a:rPr lang="en-US" sz="2900" dirty="0" smtClean="0"/>
              <a:t>to mind when mentioning wrathful people.</a:t>
            </a:r>
          </a:p>
          <a:p>
            <a:pPr lvl="1"/>
            <a:endParaRPr lang="en-US" sz="2900" dirty="0" smtClean="0"/>
          </a:p>
          <a:p>
            <a:pPr lvl="1"/>
            <a:r>
              <a:rPr lang="en-US" sz="2900" b="1" dirty="0" smtClean="0">
                <a:solidFill>
                  <a:srgbClr val="FF6600"/>
                </a:solidFill>
              </a:rPr>
              <a:t>2nd </a:t>
            </a:r>
            <a:r>
              <a:rPr lang="en-US" sz="2900" b="1" dirty="0">
                <a:solidFill>
                  <a:srgbClr val="FF6600"/>
                </a:solidFill>
              </a:rPr>
              <a:t>Draft: </a:t>
            </a:r>
            <a:r>
              <a:rPr lang="en-US" sz="2900" dirty="0"/>
              <a:t>The fifth level of Hell “contains the Wrathful” (110).  Wrathful people want to intentionally harm others.  </a:t>
            </a:r>
            <a:r>
              <a:rPr lang="en-US" sz="2900" b="1" dirty="0" smtClean="0">
                <a:solidFill>
                  <a:srgbClr val="0000FF"/>
                </a:solidFill>
              </a:rPr>
              <a:t>Fidel Castro comes </a:t>
            </a:r>
            <a:r>
              <a:rPr lang="en-US" sz="2900" dirty="0"/>
              <a:t>to mind when mentioning wrathful </a:t>
            </a:r>
            <a:r>
              <a:rPr lang="en-US" sz="2900" dirty="0" smtClean="0"/>
              <a:t>people</a:t>
            </a:r>
          </a:p>
          <a:p>
            <a:pPr lvl="1"/>
            <a:endParaRPr lang="en-US" sz="2600" dirty="0"/>
          </a:p>
          <a:p>
            <a:pPr lvl="1"/>
            <a:r>
              <a:rPr lang="en-US" sz="3300" b="1" dirty="0" smtClean="0">
                <a:solidFill>
                  <a:srgbClr val="FF6600"/>
                </a:solidFill>
              </a:rPr>
              <a:t>Revision modifies </a:t>
            </a:r>
            <a:r>
              <a:rPr lang="en-US" sz="3300" b="1" i="1" dirty="0" smtClean="0">
                <a:solidFill>
                  <a:srgbClr val="FF6600"/>
                </a:solidFill>
              </a:rPr>
              <a:t>evidence </a:t>
            </a:r>
          </a:p>
          <a:p>
            <a:pPr lvl="2"/>
            <a:r>
              <a:rPr lang="en-US" sz="2900" dirty="0" smtClean="0"/>
              <a:t>Rather than </a:t>
            </a:r>
            <a:r>
              <a:rPr lang="en-US" sz="2900" i="1" dirty="0" smtClean="0"/>
              <a:t>come</a:t>
            </a:r>
            <a:r>
              <a:rPr lang="en-US" sz="2900" dirty="0" smtClean="0"/>
              <a:t> -&gt; </a:t>
            </a:r>
            <a:r>
              <a:rPr lang="en-US" sz="2900" i="1" dirty="0" smtClean="0"/>
              <a:t>comes</a:t>
            </a:r>
          </a:p>
          <a:p>
            <a:pPr marL="457200" lvl="1" indent="0">
              <a:buNone/>
            </a:pPr>
            <a:endParaRPr lang="en-US" dirty="0"/>
          </a:p>
          <a:p>
            <a:r>
              <a:rPr lang="en-US" sz="3800" dirty="0" smtClean="0">
                <a:solidFill>
                  <a:srgbClr val="0000FF"/>
                </a:solidFill>
              </a:rPr>
              <a:t>Argument </a:t>
            </a:r>
            <a:r>
              <a:rPr lang="en-US" sz="3800" dirty="0">
                <a:solidFill>
                  <a:srgbClr val="0000FF"/>
                </a:solidFill>
              </a:rPr>
              <a:t>mining subtasks</a:t>
            </a:r>
          </a:p>
          <a:p>
            <a:pPr lvl="1"/>
            <a:r>
              <a:rPr lang="en-US" sz="3300" b="1" dirty="0" smtClean="0">
                <a:solidFill>
                  <a:srgbClr val="0000FF"/>
                </a:solidFill>
              </a:rPr>
              <a:t>Segmentation</a:t>
            </a:r>
            <a:r>
              <a:rPr lang="en-US" sz="3300" dirty="0" smtClean="0">
                <a:solidFill>
                  <a:srgbClr val="0000FF"/>
                </a:solidFill>
              </a:rPr>
              <a:t>: sentences </a:t>
            </a:r>
            <a:endParaRPr lang="en-US" sz="3300" dirty="0">
              <a:solidFill>
                <a:srgbClr val="0000FF"/>
              </a:solidFill>
            </a:endParaRPr>
          </a:p>
          <a:p>
            <a:pPr lvl="2"/>
            <a:r>
              <a:rPr lang="en-US" sz="2800" dirty="0" smtClean="0">
                <a:solidFill>
                  <a:srgbClr val="0000FF"/>
                </a:solidFill>
              </a:rPr>
              <a:t>Alignment needed between 1</a:t>
            </a:r>
            <a:r>
              <a:rPr lang="en-US" sz="2800" baseline="30000" dirty="0" smtClean="0">
                <a:solidFill>
                  <a:srgbClr val="0000FF"/>
                </a:solidFill>
              </a:rPr>
              <a:t>st</a:t>
            </a:r>
            <a:r>
              <a:rPr lang="en-US" sz="2800" dirty="0" smtClean="0">
                <a:solidFill>
                  <a:srgbClr val="0000FF"/>
                </a:solidFill>
              </a:rPr>
              <a:t> and 2</a:t>
            </a:r>
            <a:r>
              <a:rPr lang="en-US" sz="2800" baseline="30000" dirty="0" smtClean="0">
                <a:solidFill>
                  <a:srgbClr val="0000FF"/>
                </a:solidFill>
              </a:rPr>
              <a:t>nd</a:t>
            </a:r>
            <a:r>
              <a:rPr lang="en-US" sz="2800" dirty="0" smtClean="0">
                <a:solidFill>
                  <a:srgbClr val="0000FF"/>
                </a:solidFill>
              </a:rPr>
              <a:t> paper drafts</a:t>
            </a:r>
          </a:p>
          <a:p>
            <a:pPr lvl="1"/>
            <a:r>
              <a:rPr lang="en-US" sz="3300" b="1" dirty="0" smtClean="0">
                <a:solidFill>
                  <a:srgbClr val="0000FF"/>
                </a:solidFill>
              </a:rPr>
              <a:t>Segment classification</a:t>
            </a:r>
            <a:r>
              <a:rPr lang="en-US" sz="3300" dirty="0" smtClean="0">
                <a:solidFill>
                  <a:srgbClr val="0000FF"/>
                </a:solidFill>
              </a:rPr>
              <a:t>:</a:t>
            </a:r>
            <a:r>
              <a:rPr lang="en-US" sz="3300" dirty="0">
                <a:solidFill>
                  <a:srgbClr val="0000FF"/>
                </a:solidFill>
              </a:rPr>
              <a:t> </a:t>
            </a:r>
            <a:r>
              <a:rPr lang="en-US" sz="3300" dirty="0" smtClean="0">
                <a:solidFill>
                  <a:srgbClr val="0000FF"/>
                </a:solidFill>
              </a:rPr>
              <a:t>argumentation purpose of revision (if any)</a:t>
            </a:r>
          </a:p>
        </p:txBody>
      </p:sp>
    </p:spTree>
    <p:extLst>
      <p:ext uri="{BB962C8B-B14F-4D97-AF65-F5344CB8AC3E}">
        <p14:creationId xmlns:p14="http://schemas.microsoft.com/office/powerpoint/2010/main" val="1805822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Acknowledgements</a:t>
            </a:r>
          </a:p>
        </p:txBody>
      </p:sp>
      <p:sp>
        <p:nvSpPr>
          <p:cNvPr id="57347" name="Rectangle 3"/>
          <p:cNvSpPr>
            <a:spLocks noGrp="1" noChangeArrowheads="1"/>
          </p:cNvSpPr>
          <p:nvPr>
            <p:ph type="body" idx="1"/>
          </p:nvPr>
        </p:nvSpPr>
        <p:spPr>
          <a:xfrm>
            <a:off x="0" y="1600200"/>
            <a:ext cx="9143999" cy="5141276"/>
          </a:xfrm>
        </p:spPr>
        <p:txBody>
          <a:bodyPr>
            <a:normAutofit fontScale="85000" lnSpcReduction="10000"/>
          </a:bodyPr>
          <a:lstStyle/>
          <a:p>
            <a:r>
              <a:rPr lang="en-US" dirty="0" smtClean="0"/>
              <a:t>Response to Text Assessment</a:t>
            </a:r>
          </a:p>
          <a:p>
            <a:pPr lvl="1"/>
            <a:r>
              <a:rPr lang="en-US" b="1" dirty="0" smtClean="0"/>
              <a:t>Faculty:</a:t>
            </a:r>
            <a:r>
              <a:rPr lang="en-US" dirty="0" smtClean="0"/>
              <a:t> Richard Correnti, Lindsay Clare Matsumura</a:t>
            </a:r>
          </a:p>
          <a:p>
            <a:pPr lvl="1"/>
            <a:r>
              <a:rPr lang="en-US" b="1" dirty="0" smtClean="0"/>
              <a:t>PhD Students:</a:t>
            </a:r>
            <a:r>
              <a:rPr lang="en-US" dirty="0" smtClean="0"/>
              <a:t> Zahid Kisa, Zahra Rahimi, Elaine Wang</a:t>
            </a:r>
          </a:p>
          <a:p>
            <a:pPr lvl="1"/>
            <a:endParaRPr lang="en-US" dirty="0" smtClean="0"/>
          </a:p>
          <a:p>
            <a:r>
              <a:rPr lang="en-US" dirty="0" smtClean="0"/>
              <a:t>SWoRD and ArgumentPeer</a:t>
            </a:r>
          </a:p>
          <a:p>
            <a:pPr lvl="1"/>
            <a:r>
              <a:rPr lang="en-US" b="1" dirty="0" smtClean="0"/>
              <a:t>Faculty:</a:t>
            </a:r>
            <a:r>
              <a:rPr lang="en-US" dirty="0" smtClean="0"/>
              <a:t> Kevin Ashley, Amanda Godley, Chris Schunn</a:t>
            </a:r>
          </a:p>
          <a:p>
            <a:pPr lvl="1"/>
            <a:r>
              <a:rPr lang="en-US" b="1" dirty="0" smtClean="0"/>
              <a:t>Postdocs:</a:t>
            </a:r>
            <a:r>
              <a:rPr lang="en-US" dirty="0" smtClean="0"/>
              <a:t> Alok Baikadi,  Amanda Crowell, Lisa Fazio, Jordan Lippman</a:t>
            </a:r>
          </a:p>
          <a:p>
            <a:pPr lvl="1"/>
            <a:r>
              <a:rPr lang="en-US" b="1" dirty="0" smtClean="0"/>
              <a:t>PhD Students: </a:t>
            </a:r>
            <a:r>
              <a:rPr lang="en-US" dirty="0" smtClean="0"/>
              <a:t>Sara </a:t>
            </a:r>
            <a:r>
              <a:rPr lang="en-US" dirty="0" err="1" smtClean="0"/>
              <a:t>DeMartino</a:t>
            </a:r>
            <a:r>
              <a:rPr lang="en-US" b="1" dirty="0" smtClean="0"/>
              <a:t>, </a:t>
            </a:r>
            <a:r>
              <a:rPr lang="en-US" dirty="0" smtClean="0"/>
              <a:t>Mohammad </a:t>
            </a:r>
            <a:r>
              <a:rPr lang="en-US" dirty="0" err="1" smtClean="0"/>
              <a:t>Falakmasir</a:t>
            </a:r>
            <a:r>
              <a:rPr lang="en-US" b="1" dirty="0" smtClean="0"/>
              <a:t>, </a:t>
            </a:r>
            <a:r>
              <a:rPr lang="en-US" dirty="0" err="1" smtClean="0"/>
              <a:t>Fataneh</a:t>
            </a:r>
            <a:r>
              <a:rPr lang="en-US" dirty="0" smtClean="0"/>
              <a:t> </a:t>
            </a:r>
            <a:r>
              <a:rPr lang="en-US" dirty="0" err="1" smtClean="0"/>
              <a:t>Jabari</a:t>
            </a:r>
            <a:r>
              <a:rPr lang="en-US" b="1" dirty="0" smtClean="0"/>
              <a:t>, </a:t>
            </a:r>
            <a:r>
              <a:rPr lang="en-US" dirty="0" smtClean="0"/>
              <a:t>Adam </a:t>
            </a:r>
            <a:r>
              <a:rPr lang="en-US" dirty="0" err="1" smtClean="0"/>
              <a:t>Loretto</a:t>
            </a:r>
            <a:r>
              <a:rPr lang="en-US" b="1" dirty="0" smtClean="0"/>
              <a:t>, </a:t>
            </a:r>
            <a:r>
              <a:rPr lang="en-US" dirty="0" smtClean="0"/>
              <a:t>Collin Lynch</a:t>
            </a:r>
            <a:r>
              <a:rPr lang="en-US" b="1" dirty="0" smtClean="0"/>
              <a:t>, </a:t>
            </a:r>
            <a:r>
              <a:rPr lang="en-US" dirty="0" err="1" smtClean="0"/>
              <a:t>Huy</a:t>
            </a:r>
            <a:r>
              <a:rPr lang="en-US" dirty="0" smtClean="0"/>
              <a:t> Nguyen, </a:t>
            </a:r>
            <a:r>
              <a:rPr lang="en-US" dirty="0" err="1" smtClean="0"/>
              <a:t>Wenting</a:t>
            </a:r>
            <a:r>
              <a:rPr lang="en-US" dirty="0" smtClean="0"/>
              <a:t> </a:t>
            </a:r>
            <a:r>
              <a:rPr lang="en-US" dirty="0" err="1" smtClean="0"/>
              <a:t>Xiong</a:t>
            </a:r>
            <a:r>
              <a:rPr lang="en-US" dirty="0" smtClean="0"/>
              <a:t>, Fan Zhang</a:t>
            </a:r>
          </a:p>
          <a:p>
            <a:pPr lvl="1"/>
            <a:r>
              <a:rPr lang="en-US" b="1" dirty="0" smtClean="0"/>
              <a:t>Undergraduates:</a:t>
            </a:r>
            <a:r>
              <a:rPr lang="en-US" dirty="0" smtClean="0"/>
              <a:t> Alexandra </a:t>
            </a:r>
            <a:r>
              <a:rPr lang="en-US" dirty="0" err="1" smtClean="0"/>
              <a:t>Brusilovsky</a:t>
            </a:r>
            <a:r>
              <a:rPr lang="en-US" dirty="0" smtClean="0"/>
              <a:t>, Chris Clark, Nathan </a:t>
            </a:r>
            <a:r>
              <a:rPr lang="en-US" dirty="0" err="1" smtClean="0"/>
              <a:t>Ong</a:t>
            </a:r>
            <a:endParaRPr lang="en-US" dirty="0" smtClean="0"/>
          </a:p>
          <a:p>
            <a:pPr lvl="1"/>
            <a:r>
              <a:rPr lang="en-US" b="1" dirty="0" smtClean="0"/>
              <a:t>Staff:</a:t>
            </a:r>
            <a:r>
              <a:rPr lang="en-US" dirty="0" smtClean="0"/>
              <a:t> </a:t>
            </a:r>
            <a:r>
              <a:rPr lang="en-US" dirty="0" err="1" smtClean="0"/>
              <a:t>Alexsandar</a:t>
            </a:r>
            <a:r>
              <a:rPr lang="en-US" dirty="0" smtClean="0"/>
              <a:t> </a:t>
            </a:r>
            <a:r>
              <a:rPr lang="en-US" dirty="0" err="1" smtClean="0"/>
              <a:t>Ivetic</a:t>
            </a:r>
            <a:r>
              <a:rPr lang="en-US" dirty="0" smtClean="0"/>
              <a:t>, Carmela Rizzo</a:t>
            </a:r>
          </a:p>
        </p:txBody>
      </p:sp>
    </p:spTree>
    <p:extLst>
      <p:ext uri="{BB962C8B-B14F-4D97-AF65-F5344CB8AC3E}">
        <p14:creationId xmlns:p14="http://schemas.microsoft.com/office/powerpoint/2010/main" val="72926060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p:txBody>
          <a:bodyPr/>
          <a:lstStyle/>
          <a:p>
            <a:r>
              <a:rPr lang="en-US" dirty="0" smtClean="0"/>
              <a:t>Questions?</a:t>
            </a:r>
          </a:p>
          <a:p>
            <a:endParaRPr lang="en-US" dirty="0" smtClean="0"/>
          </a:p>
          <a:p>
            <a:r>
              <a:rPr lang="en-US" dirty="0" smtClean="0"/>
              <a:t>Further Information</a:t>
            </a:r>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56262769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Sample Scoring Rubric</a:t>
            </a:r>
            <a:endParaRPr lang="en-US" dirty="0"/>
          </a:p>
        </p:txBody>
      </p:sp>
      <p:pic>
        <p:nvPicPr>
          <p:cNvPr id="338949" name="Picture 5"/>
          <p:cNvPicPr>
            <a:picLocks noChangeAspect="1" noChangeArrowheads="1"/>
          </p:cNvPicPr>
          <p:nvPr/>
        </p:nvPicPr>
        <p:blipFill>
          <a:blip r:embed="rId2" cstate="print"/>
          <a:srcRect/>
          <a:stretch>
            <a:fillRect/>
          </a:stretch>
        </p:blipFill>
        <p:spPr bwMode="auto">
          <a:xfrm>
            <a:off x="228600" y="2438400"/>
            <a:ext cx="8677275" cy="2965986"/>
          </a:xfrm>
          <a:prstGeom prst="rect">
            <a:avLst/>
          </a:prstGeom>
          <a:noFill/>
          <a:ln w="9525">
            <a:noFill/>
            <a:miter lim="800000"/>
            <a:headEnd/>
            <a:tailEnd/>
          </a:ln>
        </p:spPr>
      </p:pic>
      <p:sp>
        <p:nvSpPr>
          <p:cNvPr id="2" name="Rectangle 1"/>
          <p:cNvSpPr/>
          <p:nvPr/>
        </p:nvSpPr>
        <p:spPr>
          <a:xfrm>
            <a:off x="2133600" y="2438400"/>
            <a:ext cx="1676400" cy="296598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885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Ontology tag</a:t>
            </a:r>
            <a:endParaRPr lang="en-US" dirty="0"/>
          </a:p>
        </p:txBody>
      </p:sp>
      <p:sp>
        <p:nvSpPr>
          <p:cNvPr id="9" name="Content Placeholder 8"/>
          <p:cNvSpPr>
            <a:spLocks noGrp="1"/>
          </p:cNvSpPr>
          <p:nvPr>
            <p:ph idx="1"/>
          </p:nvPr>
        </p:nvSpPr>
        <p:spPr/>
        <p:txBody>
          <a:bodyPr>
            <a:normAutofit/>
          </a:bodyPr>
          <a:lstStyle/>
          <a:p>
            <a:pPr marL="0" indent="0">
              <a:buNone/>
            </a:pPr>
            <a:r>
              <a:rPr lang="en-US" dirty="0" smtClean="0"/>
              <a:t>Rule 2: </a:t>
            </a:r>
            <a:r>
              <a:rPr lang="en-US" b="1" dirty="0" smtClean="0"/>
              <a:t>Supports</a:t>
            </a:r>
          </a:p>
          <a:p>
            <a:r>
              <a:rPr lang="en-US" dirty="0" smtClean="0"/>
              <a:t> </a:t>
            </a:r>
            <a:r>
              <a:rPr lang="en-US" dirty="0" smtClean="0">
                <a:solidFill>
                  <a:srgbClr val="FF0000"/>
                </a:solidFill>
              </a:rPr>
              <a:t>Does </a:t>
            </a:r>
            <a:r>
              <a:rPr lang="en-US" dirty="0">
                <a:solidFill>
                  <a:srgbClr val="FF0000"/>
                </a:solidFill>
              </a:rPr>
              <a:t>the sentence </a:t>
            </a:r>
            <a:r>
              <a:rPr lang="en-US" dirty="0" smtClean="0">
                <a:solidFill>
                  <a:srgbClr val="FF0000"/>
                </a:solidFill>
              </a:rPr>
              <a:t>begin </a:t>
            </a:r>
            <a:r>
              <a:rPr lang="en-US" dirty="0">
                <a:solidFill>
                  <a:srgbClr val="FF0000"/>
                </a:solidFill>
              </a:rPr>
              <a:t>with a </a:t>
            </a:r>
            <a:r>
              <a:rPr lang="en-US" dirty="0" smtClean="0">
                <a:solidFill>
                  <a:srgbClr val="FF0000"/>
                </a:solidFill>
              </a:rPr>
              <a:t>Contingency connective </a:t>
            </a:r>
            <a:r>
              <a:rPr lang="en-US" dirty="0"/>
              <a:t>and </a:t>
            </a:r>
            <a:r>
              <a:rPr lang="en-US" dirty="0" smtClean="0"/>
              <a:t>not </a:t>
            </a:r>
            <a:r>
              <a:rPr lang="en-US" dirty="0"/>
              <a:t>contain a </a:t>
            </a:r>
            <a:r>
              <a:rPr lang="en-US" dirty="0" smtClean="0"/>
              <a:t>four-digit number?</a:t>
            </a:r>
          </a:p>
          <a:p>
            <a:pPr lvl="1"/>
            <a:r>
              <a:rPr lang="en-US" dirty="0" smtClean="0"/>
              <a:t>no</a:t>
            </a:r>
          </a:p>
        </p:txBody>
      </p:sp>
      <p:pic>
        <p:nvPicPr>
          <p:cNvPr id="11"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33484"/>
            <a:ext cx="7211432" cy="228632"/>
          </a:xfrm>
          <a:prstGeom prst="rect">
            <a:avLst/>
          </a:prstGeom>
        </p:spPr>
      </p:pic>
    </p:spTree>
    <p:extLst>
      <p:ext uri="{BB962C8B-B14F-4D97-AF65-F5344CB8AC3E}">
        <p14:creationId xmlns:p14="http://schemas.microsoft.com/office/powerpoint/2010/main" val="40843490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FFDEB65-E833-9E4A-ABE9-83D1337828E4}" type="slidenum">
              <a:rPr lang="en-US" smtClean="0"/>
              <a:t>8</a:t>
            </a:fld>
            <a:endParaRPr lang="en-US"/>
          </a:p>
        </p:txBody>
      </p:sp>
      <p:sp>
        <p:nvSpPr>
          <p:cNvPr id="5" name="Title 4"/>
          <p:cNvSpPr>
            <a:spLocks noGrp="1"/>
          </p:cNvSpPr>
          <p:nvPr>
            <p:ph type="title"/>
          </p:nvPr>
        </p:nvSpPr>
        <p:spPr>
          <a:xfrm>
            <a:off x="0" y="274638"/>
            <a:ext cx="9144000" cy="1143000"/>
          </a:xfrm>
        </p:spPr>
        <p:txBody>
          <a:bodyPr>
            <a:noAutofit/>
          </a:bodyPr>
          <a:lstStyle/>
          <a:p>
            <a:r>
              <a:rPr lang="en-US" sz="3200" dirty="0" smtClean="0"/>
              <a:t>Mining a High School Essay for a </a:t>
            </a:r>
            <a:r>
              <a:rPr lang="en-US" sz="3200" i="1" dirty="0" smtClean="0"/>
              <a:t>Thesis Statement</a:t>
            </a:r>
            <a:endParaRPr lang="en-US" sz="3200" i="1" dirty="0"/>
          </a:p>
        </p:txBody>
      </p:sp>
      <p:sp>
        <p:nvSpPr>
          <p:cNvPr id="6" name="TextBox 5"/>
          <p:cNvSpPr txBox="1"/>
          <p:nvPr/>
        </p:nvSpPr>
        <p:spPr>
          <a:xfrm>
            <a:off x="94071" y="1417638"/>
            <a:ext cx="8866196" cy="3131627"/>
          </a:xfrm>
          <a:prstGeom prst="rect">
            <a:avLst/>
          </a:prstGeom>
          <a:noFill/>
        </p:spPr>
        <p:txBody>
          <a:bodyPr wrap="square" rtlCol="0">
            <a:spAutoFit/>
          </a:bodyPr>
          <a:lstStyle/>
          <a:p>
            <a:r>
              <a:rPr lang="en-US" sz="2000" dirty="0" smtClean="0"/>
              <a:t>							Violence in America</a:t>
            </a:r>
          </a:p>
          <a:p>
            <a:endParaRPr lang="en-US" sz="2000" dirty="0" smtClean="0"/>
          </a:p>
          <a:p>
            <a:pPr>
              <a:lnSpc>
                <a:spcPts val="1500"/>
              </a:lnSpc>
            </a:pPr>
            <a:r>
              <a:rPr lang="en-US" sz="2000" dirty="0" smtClean="0"/>
              <a:t>In </a:t>
            </a:r>
            <a:r>
              <a:rPr lang="en-US" sz="2000" dirty="0"/>
              <a:t>the spring of 2011, John F. </a:t>
            </a:r>
            <a:r>
              <a:rPr lang="en-US" sz="2000" dirty="0" err="1"/>
              <a:t>Shick</a:t>
            </a:r>
            <a:r>
              <a:rPr lang="en-US" sz="2000" dirty="0"/>
              <a:t> met a man in a New Mexico parking lot and </a:t>
            </a:r>
            <a:endParaRPr lang="en-US" sz="2000" dirty="0" smtClean="0"/>
          </a:p>
          <a:p>
            <a:pPr>
              <a:lnSpc>
                <a:spcPts val="1500"/>
              </a:lnSpc>
            </a:pPr>
            <a:r>
              <a:rPr lang="en-US" sz="2000" dirty="0" smtClean="0"/>
              <a:t>bought </a:t>
            </a:r>
            <a:r>
              <a:rPr lang="en-US" sz="2000" dirty="0"/>
              <a:t>two pistols for $810, along with extra clips, ammunition and a holster. </a:t>
            </a:r>
            <a:endParaRPr lang="en-US" sz="2000" dirty="0" smtClean="0"/>
          </a:p>
          <a:p>
            <a:pPr>
              <a:lnSpc>
                <a:spcPts val="1500"/>
              </a:lnSpc>
            </a:pPr>
            <a:r>
              <a:rPr lang="en-US" sz="2000" dirty="0" smtClean="0"/>
              <a:t>This </a:t>
            </a:r>
            <a:r>
              <a:rPr lang="en-US" sz="2000" dirty="0"/>
              <a:t>is one reason that there is so much violence in America, because people who </a:t>
            </a:r>
            <a:endParaRPr lang="en-US" sz="2000" dirty="0" smtClean="0"/>
          </a:p>
          <a:p>
            <a:pPr>
              <a:lnSpc>
                <a:spcPts val="1500"/>
              </a:lnSpc>
            </a:pPr>
            <a:r>
              <a:rPr lang="en-US" sz="2000" dirty="0" smtClean="0"/>
              <a:t>are </a:t>
            </a:r>
            <a:r>
              <a:rPr lang="en-US" sz="2000" dirty="0"/>
              <a:t>mentally ill, and people who aren’t, can just buy a gun anywhere, there are no </a:t>
            </a:r>
            <a:r>
              <a:rPr lang="en-US" sz="2000" dirty="0" smtClean="0"/>
              <a:t>laws that </a:t>
            </a:r>
            <a:r>
              <a:rPr lang="en-US" sz="2000" dirty="0"/>
              <a:t>say they cant. </a:t>
            </a:r>
            <a:r>
              <a:rPr lang="en-US" sz="2000" dirty="0">
                <a:solidFill>
                  <a:schemeClr val="accent2"/>
                </a:solidFill>
              </a:rPr>
              <a:t>The two biggest factors that contribute to America’s violent </a:t>
            </a:r>
            <a:r>
              <a:rPr lang="en-US" sz="2000" dirty="0" smtClean="0">
                <a:solidFill>
                  <a:schemeClr val="accent2"/>
                </a:solidFill>
              </a:rPr>
              <a:t>society are </a:t>
            </a:r>
            <a:r>
              <a:rPr lang="en-US" sz="2000" dirty="0">
                <a:solidFill>
                  <a:schemeClr val="accent2"/>
                </a:solidFill>
              </a:rPr>
              <a:t>relaxed gun laws and mental illness. </a:t>
            </a:r>
            <a:endParaRPr lang="en-US" sz="2000" dirty="0" smtClean="0">
              <a:solidFill>
                <a:schemeClr val="accent2"/>
              </a:solidFill>
            </a:endParaRPr>
          </a:p>
          <a:p>
            <a:pPr>
              <a:lnSpc>
                <a:spcPts val="1500"/>
              </a:lnSpc>
            </a:pPr>
            <a:endParaRPr lang="en-US" sz="2000" dirty="0" smtClean="0"/>
          </a:p>
          <a:p>
            <a:pPr>
              <a:lnSpc>
                <a:spcPts val="1500"/>
              </a:lnSpc>
            </a:pPr>
            <a:r>
              <a:rPr lang="en-US" sz="2000" dirty="0" smtClean="0"/>
              <a:t>There </a:t>
            </a:r>
            <a:r>
              <a:rPr lang="en-US" sz="2000" dirty="0"/>
              <a:t>are numerous accounts on which people with mental illness don’t receive the </a:t>
            </a:r>
            <a:endParaRPr lang="en-US" sz="2000" dirty="0" smtClean="0"/>
          </a:p>
          <a:p>
            <a:pPr>
              <a:lnSpc>
                <a:spcPts val="1500"/>
              </a:lnSpc>
            </a:pPr>
            <a:r>
              <a:rPr lang="en-US" sz="2000" dirty="0" smtClean="0"/>
              <a:t>help </a:t>
            </a:r>
            <a:r>
              <a:rPr lang="en-US" sz="2000" dirty="0"/>
              <a:t>they need and sometimes do things to things to hurt people, like the account </a:t>
            </a:r>
            <a:endParaRPr lang="en-US" sz="2000" dirty="0" smtClean="0"/>
          </a:p>
          <a:p>
            <a:pPr>
              <a:lnSpc>
                <a:spcPts val="1500"/>
              </a:lnSpc>
            </a:pPr>
            <a:r>
              <a:rPr lang="en-US" sz="2000" dirty="0" smtClean="0"/>
              <a:t>on </a:t>
            </a:r>
            <a:r>
              <a:rPr lang="en-US" sz="2000" dirty="0"/>
              <a:t>which was just mentioned John </a:t>
            </a:r>
            <a:r>
              <a:rPr lang="en-US" sz="2000" dirty="0" err="1"/>
              <a:t>Shick</a:t>
            </a:r>
            <a:r>
              <a:rPr lang="en-US" sz="2000" dirty="0"/>
              <a:t> bought two guns and shot and killed a </a:t>
            </a:r>
            <a:r>
              <a:rPr lang="en-US" sz="2000" dirty="0" smtClean="0"/>
              <a:t>person…</a:t>
            </a:r>
            <a:endParaRPr lang="en-US" sz="2000" dirty="0">
              <a:solidFill>
                <a:schemeClr val="accent2"/>
              </a:solidFill>
            </a:endParaRPr>
          </a:p>
          <a:p>
            <a:endParaRPr lang="en-US" sz="2000" dirty="0"/>
          </a:p>
        </p:txBody>
      </p:sp>
    </p:spTree>
    <p:extLst>
      <p:ext uri="{BB962C8B-B14F-4D97-AF65-F5344CB8AC3E}">
        <p14:creationId xmlns:p14="http://schemas.microsoft.com/office/powerpoint/2010/main" val="385424130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Ontology tag</a:t>
            </a:r>
            <a:endParaRPr lang="en-US" dirty="0"/>
          </a:p>
        </p:txBody>
      </p:sp>
      <p:sp>
        <p:nvSpPr>
          <p:cNvPr id="9" name="Content Placeholder 8"/>
          <p:cNvSpPr>
            <a:spLocks noGrp="1"/>
          </p:cNvSpPr>
          <p:nvPr>
            <p:ph idx="1"/>
          </p:nvPr>
        </p:nvSpPr>
        <p:spPr/>
        <p:txBody>
          <a:bodyPr>
            <a:normAutofit/>
          </a:bodyPr>
          <a:lstStyle/>
          <a:p>
            <a:pPr marL="0" indent="0">
              <a:buNone/>
            </a:pPr>
            <a:r>
              <a:rPr lang="en-US" dirty="0" smtClean="0"/>
              <a:t>Rule 3: </a:t>
            </a:r>
            <a:r>
              <a:rPr lang="en-US" b="1" dirty="0" smtClean="0"/>
              <a:t>Citation</a:t>
            </a:r>
          </a:p>
          <a:p>
            <a:r>
              <a:rPr lang="en-US" dirty="0" smtClean="0"/>
              <a:t>Does </a:t>
            </a:r>
            <a:r>
              <a:rPr lang="en-US" dirty="0"/>
              <a:t>the sentence </a:t>
            </a:r>
            <a:r>
              <a:rPr lang="en-US" dirty="0" smtClean="0"/>
              <a:t>contain </a:t>
            </a:r>
            <a:r>
              <a:rPr lang="en-US" dirty="0"/>
              <a:t>a </a:t>
            </a:r>
            <a:r>
              <a:rPr lang="en-US" dirty="0" smtClean="0"/>
              <a:t>four-digit number?</a:t>
            </a:r>
          </a:p>
          <a:p>
            <a:pPr lvl="1"/>
            <a:r>
              <a:rPr lang="en-US" dirty="0" smtClean="0"/>
              <a:t>no</a:t>
            </a:r>
          </a:p>
        </p:txBody>
      </p:sp>
      <p:pic>
        <p:nvPicPr>
          <p:cNvPr id="11"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333484"/>
            <a:ext cx="7211432" cy="228632"/>
          </a:xfrm>
          <a:prstGeom prst="rect">
            <a:avLst/>
          </a:prstGeom>
        </p:spPr>
      </p:pic>
    </p:spTree>
    <p:extLst>
      <p:ext uri="{BB962C8B-B14F-4D97-AF65-F5344CB8AC3E}">
        <p14:creationId xmlns:p14="http://schemas.microsoft.com/office/powerpoint/2010/main" val="15503755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Ontology tag</a:t>
            </a:r>
            <a:endParaRPr lang="en-US" dirty="0"/>
          </a:p>
        </p:txBody>
      </p:sp>
      <p:sp>
        <p:nvSpPr>
          <p:cNvPr id="9" name="Content Placeholder 8"/>
          <p:cNvSpPr>
            <a:spLocks noGrp="1"/>
          </p:cNvSpPr>
          <p:nvPr>
            <p:ph idx="1"/>
          </p:nvPr>
        </p:nvSpPr>
        <p:spPr/>
        <p:txBody>
          <a:bodyPr>
            <a:normAutofit/>
          </a:bodyPr>
          <a:lstStyle/>
          <a:p>
            <a:pPr marL="0" indent="0">
              <a:buNone/>
            </a:pPr>
            <a:r>
              <a:rPr lang="en-US" dirty="0" smtClean="0"/>
              <a:t>Rule 4: </a:t>
            </a:r>
            <a:r>
              <a:rPr lang="en-US" b="1" dirty="0" smtClean="0"/>
              <a:t>Claim</a:t>
            </a:r>
          </a:p>
          <a:p>
            <a:r>
              <a:rPr lang="en-US" dirty="0" smtClean="0"/>
              <a:t>Does </a:t>
            </a:r>
            <a:r>
              <a:rPr lang="en-US" dirty="0"/>
              <a:t>the sentence </a:t>
            </a:r>
            <a:r>
              <a:rPr lang="en-US" dirty="0" smtClean="0"/>
              <a:t>contain </a:t>
            </a:r>
            <a:r>
              <a:rPr lang="en-US" dirty="0"/>
              <a:t>any string </a:t>
            </a:r>
            <a:r>
              <a:rPr lang="en-US" dirty="0" smtClean="0"/>
              <a:t>prefixes from {suggest</a:t>
            </a:r>
            <a:r>
              <a:rPr lang="en-US" dirty="0"/>
              <a:t>, evidence, shows, </a:t>
            </a:r>
            <a:r>
              <a:rPr lang="en-US" dirty="0" smtClean="0"/>
              <a:t>Essentially, indicate} </a:t>
            </a:r>
            <a:r>
              <a:rPr lang="en-US" dirty="0"/>
              <a:t>(case-sensitive</a:t>
            </a:r>
            <a:r>
              <a:rPr lang="en-US" dirty="0" smtClean="0"/>
              <a:t>)?</a:t>
            </a:r>
          </a:p>
          <a:p>
            <a:pPr lvl="1"/>
            <a:r>
              <a:rPr lang="en-US" dirty="0" smtClean="0"/>
              <a:t>no</a:t>
            </a:r>
          </a:p>
        </p:txBody>
      </p:sp>
      <p:pic>
        <p:nvPicPr>
          <p:cNvPr id="11"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333484"/>
            <a:ext cx="7211432" cy="228632"/>
          </a:xfrm>
          <a:prstGeom prst="rect">
            <a:avLst/>
          </a:prstGeom>
        </p:spPr>
      </p:pic>
    </p:spTree>
    <p:extLst>
      <p:ext uri="{BB962C8B-B14F-4D97-AF65-F5344CB8AC3E}">
        <p14:creationId xmlns:p14="http://schemas.microsoft.com/office/powerpoint/2010/main" val="182798090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Ontology tag</a:t>
            </a:r>
            <a:endParaRPr lang="en-US" dirty="0"/>
          </a:p>
        </p:txBody>
      </p:sp>
      <p:sp>
        <p:nvSpPr>
          <p:cNvPr id="9" name="Content Placeholder 8"/>
          <p:cNvSpPr>
            <a:spLocks noGrp="1"/>
          </p:cNvSpPr>
          <p:nvPr>
            <p:ph idx="1"/>
          </p:nvPr>
        </p:nvSpPr>
        <p:spPr/>
        <p:txBody>
          <a:bodyPr>
            <a:normAutofit fontScale="92500" lnSpcReduction="20000"/>
          </a:bodyPr>
          <a:lstStyle/>
          <a:p>
            <a:pPr marL="0" indent="0">
              <a:buNone/>
            </a:pPr>
            <a:r>
              <a:rPr lang="en-US" dirty="0" smtClean="0"/>
              <a:t>Rule 5: </a:t>
            </a:r>
            <a:r>
              <a:rPr lang="en-US" b="1" dirty="0" smtClean="0"/>
              <a:t>Hypothesis</a:t>
            </a:r>
          </a:p>
          <a:p>
            <a:r>
              <a:rPr lang="en-US" dirty="0" smtClean="0"/>
              <a:t>Is the </a:t>
            </a:r>
            <a:r>
              <a:rPr lang="en-US" dirty="0"/>
              <a:t>sentence </a:t>
            </a:r>
            <a:r>
              <a:rPr lang="en-US" dirty="0" smtClean="0"/>
              <a:t>found </a:t>
            </a:r>
            <a:r>
              <a:rPr lang="en-US" dirty="0"/>
              <a:t>in the </a:t>
            </a:r>
            <a:r>
              <a:rPr lang="en-US" dirty="0" smtClean="0"/>
              <a:t>first, second</a:t>
            </a:r>
            <a:r>
              <a:rPr lang="en-US" dirty="0"/>
              <a:t>, or last paragraph, </a:t>
            </a:r>
            <a:r>
              <a:rPr lang="en-US" dirty="0">
                <a:solidFill>
                  <a:srgbClr val="FF0000"/>
                </a:solidFill>
              </a:rPr>
              <a:t>and contains any </a:t>
            </a:r>
            <a:r>
              <a:rPr lang="en-US" dirty="0" smtClean="0">
                <a:solidFill>
                  <a:srgbClr val="FF0000"/>
                </a:solidFill>
              </a:rPr>
              <a:t>string prefixes </a:t>
            </a:r>
            <a:r>
              <a:rPr lang="en-US" dirty="0">
                <a:solidFill>
                  <a:srgbClr val="FF0000"/>
                </a:solidFill>
              </a:rPr>
              <a:t>from </a:t>
            </a:r>
            <a:r>
              <a:rPr lang="en-US" dirty="0" smtClean="0">
                <a:solidFill>
                  <a:srgbClr val="FF0000"/>
                </a:solidFill>
              </a:rPr>
              <a:t>{</a:t>
            </a:r>
            <a:r>
              <a:rPr lang="en-US" dirty="0" err="1" smtClean="0">
                <a:solidFill>
                  <a:srgbClr val="FF0000"/>
                </a:solidFill>
              </a:rPr>
              <a:t>hypothes</a:t>
            </a:r>
            <a:r>
              <a:rPr lang="en-US" dirty="0">
                <a:solidFill>
                  <a:srgbClr val="FF0000"/>
                </a:solidFill>
              </a:rPr>
              <a:t>, </a:t>
            </a:r>
            <a:r>
              <a:rPr lang="en-US" dirty="0" smtClean="0">
                <a:solidFill>
                  <a:srgbClr val="FF0000"/>
                </a:solidFill>
              </a:rPr>
              <a:t>predict}</a:t>
            </a:r>
            <a:r>
              <a:rPr lang="en-US" dirty="0" smtClean="0"/>
              <a:t>?</a:t>
            </a:r>
          </a:p>
          <a:p>
            <a:pPr lvl="1"/>
            <a:r>
              <a:rPr lang="en-US" dirty="0" smtClean="0"/>
              <a:t>no</a:t>
            </a:r>
          </a:p>
          <a:p>
            <a:r>
              <a:rPr lang="en-US" dirty="0" smtClean="0"/>
              <a:t> </a:t>
            </a:r>
            <a:r>
              <a:rPr lang="en-US" dirty="0" smtClean="0">
                <a:solidFill>
                  <a:srgbClr val="FF0000"/>
                </a:solidFill>
              </a:rPr>
              <a:t>Does </a:t>
            </a:r>
            <a:r>
              <a:rPr lang="en-US" dirty="0">
                <a:solidFill>
                  <a:srgbClr val="FF0000"/>
                </a:solidFill>
              </a:rPr>
              <a:t>the </a:t>
            </a:r>
            <a:r>
              <a:rPr lang="en-US" dirty="0" smtClean="0">
                <a:solidFill>
                  <a:srgbClr val="FF0000"/>
                </a:solidFill>
              </a:rPr>
              <a:t>sentence contain </a:t>
            </a:r>
            <a:r>
              <a:rPr lang="en-US" dirty="0">
                <a:solidFill>
                  <a:srgbClr val="FF0000"/>
                </a:solidFill>
              </a:rPr>
              <a:t>the word “</a:t>
            </a:r>
            <a:r>
              <a:rPr lang="en-US" dirty="0" smtClean="0">
                <a:solidFill>
                  <a:srgbClr val="FF0000"/>
                </a:solidFill>
              </a:rPr>
              <a:t>should,”</a:t>
            </a:r>
            <a:r>
              <a:rPr lang="en-US" dirty="0" smtClean="0"/>
              <a:t> contain no Contingency </a:t>
            </a:r>
            <a:r>
              <a:rPr lang="en-US" dirty="0"/>
              <a:t>connectives, </a:t>
            </a:r>
            <a:r>
              <a:rPr lang="en-US" dirty="0" smtClean="0"/>
              <a:t>does </a:t>
            </a:r>
            <a:r>
              <a:rPr lang="en-US" dirty="0"/>
              <a:t>not contain </a:t>
            </a:r>
            <a:r>
              <a:rPr lang="en-US" dirty="0" smtClean="0"/>
              <a:t>a four-digit number, </a:t>
            </a:r>
            <a:r>
              <a:rPr lang="en-US" dirty="0"/>
              <a:t>and does not contain any of </a:t>
            </a:r>
            <a:r>
              <a:rPr lang="en-US" dirty="0" smtClean="0"/>
              <a:t>the string </a:t>
            </a:r>
            <a:r>
              <a:rPr lang="en-US" dirty="0"/>
              <a:t>prefixes from </a:t>
            </a:r>
            <a:r>
              <a:rPr lang="en-US" dirty="0" smtClean="0"/>
              <a:t>{conflict</a:t>
            </a:r>
            <a:r>
              <a:rPr lang="en-US" dirty="0"/>
              <a:t>, </a:t>
            </a:r>
            <a:r>
              <a:rPr lang="en-US" dirty="0" smtClean="0"/>
              <a:t>oppose}?</a:t>
            </a:r>
          </a:p>
          <a:p>
            <a:pPr lvl="1"/>
            <a:r>
              <a:rPr lang="en-US" dirty="0" smtClean="0"/>
              <a:t>no</a:t>
            </a:r>
          </a:p>
        </p:txBody>
      </p:sp>
      <p:pic>
        <p:nvPicPr>
          <p:cNvPr id="11"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33484"/>
            <a:ext cx="7211432" cy="228632"/>
          </a:xfrm>
          <a:prstGeom prst="rect">
            <a:avLst/>
          </a:prstGeom>
        </p:spPr>
      </p:pic>
    </p:spTree>
    <p:extLst>
      <p:ext uri="{BB962C8B-B14F-4D97-AF65-F5344CB8AC3E}">
        <p14:creationId xmlns:p14="http://schemas.microsoft.com/office/powerpoint/2010/main" val="187590224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Ontology tag</a:t>
            </a:r>
            <a:endParaRPr lang="en-US" dirty="0"/>
          </a:p>
        </p:txBody>
      </p:sp>
      <p:sp>
        <p:nvSpPr>
          <p:cNvPr id="9" name="Content Placeholder 8"/>
          <p:cNvSpPr>
            <a:spLocks noGrp="1"/>
          </p:cNvSpPr>
          <p:nvPr>
            <p:ph idx="1"/>
          </p:nvPr>
        </p:nvSpPr>
        <p:spPr/>
        <p:txBody>
          <a:bodyPr>
            <a:normAutofit/>
          </a:bodyPr>
          <a:lstStyle/>
          <a:p>
            <a:pPr marL="0" indent="0">
              <a:buNone/>
            </a:pPr>
            <a:r>
              <a:rPr lang="en-US" dirty="0" smtClean="0"/>
              <a:t>Rule 6: </a:t>
            </a:r>
            <a:r>
              <a:rPr lang="en-US" b="1" dirty="0" smtClean="0"/>
              <a:t>Hypothesis</a:t>
            </a:r>
          </a:p>
          <a:p>
            <a:r>
              <a:rPr lang="en-US" dirty="0" smtClean="0"/>
              <a:t>Was the </a:t>
            </a:r>
            <a:r>
              <a:rPr lang="en-US" dirty="0"/>
              <a:t>previous sentence </a:t>
            </a:r>
            <a:r>
              <a:rPr lang="en-US" dirty="0" smtClean="0"/>
              <a:t>tagged with </a:t>
            </a:r>
            <a:r>
              <a:rPr lang="en-US" dirty="0"/>
              <a:t>Hypothesis, and </a:t>
            </a:r>
            <a:r>
              <a:rPr lang="en-US" dirty="0" smtClean="0"/>
              <a:t>does this </a:t>
            </a:r>
            <a:r>
              <a:rPr lang="en-US" dirty="0"/>
              <a:t>sentence </a:t>
            </a:r>
            <a:r>
              <a:rPr lang="en-US" dirty="0" smtClean="0"/>
              <a:t>begin </a:t>
            </a:r>
            <a:r>
              <a:rPr lang="en-US" dirty="0"/>
              <a:t>with </a:t>
            </a:r>
            <a:r>
              <a:rPr lang="en-US" dirty="0" smtClean="0"/>
              <a:t>an Expansion </a:t>
            </a:r>
            <a:r>
              <a:rPr lang="en-US" dirty="0"/>
              <a:t>connective and </a:t>
            </a:r>
            <a:r>
              <a:rPr lang="en-US" dirty="0" smtClean="0"/>
              <a:t>not </a:t>
            </a:r>
            <a:r>
              <a:rPr lang="en-US" dirty="0"/>
              <a:t>contain a </a:t>
            </a:r>
            <a:r>
              <a:rPr lang="en-US" dirty="0" smtClean="0"/>
              <a:t>four-digit number?</a:t>
            </a:r>
          </a:p>
          <a:p>
            <a:pPr lvl="1"/>
            <a:r>
              <a:rPr lang="en-US" dirty="0" smtClean="0"/>
              <a:t>no</a:t>
            </a: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1" y="1348487"/>
            <a:ext cx="9144000" cy="279675"/>
          </a:xfrm>
          <a:prstGeom prst="rect">
            <a:avLst/>
          </a:prstGeom>
        </p:spPr>
      </p:pic>
    </p:spTree>
    <p:extLst>
      <p:ext uri="{BB962C8B-B14F-4D97-AF65-F5344CB8AC3E}">
        <p14:creationId xmlns:p14="http://schemas.microsoft.com/office/powerpoint/2010/main" val="336573238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Predictive Features</a:t>
            </a:r>
            <a:endParaRPr lang="en-US" dirty="0"/>
          </a:p>
        </p:txBody>
      </p:sp>
      <p:sp>
        <p:nvSpPr>
          <p:cNvPr id="7" name="Date Placeholder 6"/>
          <p:cNvSpPr>
            <a:spLocks noGrp="1"/>
          </p:cNvSpPr>
          <p:nvPr>
            <p:ph type="dt" sz="half" idx="10"/>
          </p:nvPr>
        </p:nvSpPr>
        <p:spPr/>
        <p:txBody>
          <a:bodyPr/>
          <a:lstStyle/>
          <a:p>
            <a:fld id="{FABC7DEA-5FC6-C240-A128-824C2353039E}" type="datetime1">
              <a:rPr lang="en-US" smtClean="0"/>
              <a:t>9/2/14</a:t>
            </a:fld>
            <a:endParaRPr lang="en-US"/>
          </a:p>
        </p:txBody>
      </p:sp>
      <p:sp>
        <p:nvSpPr>
          <p:cNvPr id="8" name="Footer Placeholder 7"/>
          <p:cNvSpPr>
            <a:spLocks noGrp="1"/>
          </p:cNvSpPr>
          <p:nvPr>
            <p:ph type="ftr" sz="quarter" idx="11"/>
          </p:nvPr>
        </p:nvSpPr>
        <p:spPr/>
        <p:txBody>
          <a:bodyPr>
            <a:normAutofit fontScale="85000" lnSpcReduction="20000"/>
          </a:bodyPr>
          <a:lstStyle/>
          <a:p>
            <a:r>
              <a:rPr lang="en-US" smtClean="0"/>
              <a:t>Identifying Thesis and Conclusion Statements in Student Essays to Scaffold Peer Review</a:t>
            </a:r>
            <a:endParaRPr lang="en-US"/>
          </a:p>
        </p:txBody>
      </p:sp>
      <p:sp>
        <p:nvSpPr>
          <p:cNvPr id="9" name="Slide Number Placeholder 8"/>
          <p:cNvSpPr>
            <a:spLocks noGrp="1"/>
          </p:cNvSpPr>
          <p:nvPr>
            <p:ph type="sldNum" sz="quarter" idx="12"/>
          </p:nvPr>
        </p:nvSpPr>
        <p:spPr/>
        <p:txBody>
          <a:bodyPr>
            <a:normAutofit/>
          </a:bodyPr>
          <a:lstStyle/>
          <a:p>
            <a:fld id="{5FFDEB65-E833-9E4A-ABE9-83D1337828E4}" type="slidenum">
              <a:rPr lang="en-US" smtClean="0"/>
              <a:t>84</a:t>
            </a:fld>
            <a:endParaRPr lang="en-US"/>
          </a:p>
        </p:txBody>
      </p:sp>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4159631537"/>
              </p:ext>
            </p:extLst>
          </p:nvPr>
        </p:nvGraphicFramePr>
        <p:xfrm>
          <a:off x="274638" y="1753292"/>
          <a:ext cx="8594726" cy="4079240"/>
        </p:xfrm>
        <a:graphic>
          <a:graphicData uri="http://schemas.openxmlformats.org/drawingml/2006/table">
            <a:tbl>
              <a:tblPr firstRow="1" bandRow="1">
                <a:tableStyleId>{5C22544A-7EE6-4342-B048-85BDC9FD1C3A}</a:tableStyleId>
              </a:tblPr>
              <a:tblGrid>
                <a:gridCol w="4297363"/>
                <a:gridCol w="4297363"/>
              </a:tblGrid>
              <a:tr h="370840">
                <a:tc>
                  <a:txBody>
                    <a:bodyPr/>
                    <a:lstStyle/>
                    <a:p>
                      <a:pPr marL="0" marR="0" algn="just">
                        <a:spcBef>
                          <a:spcPts val="0"/>
                        </a:spcBef>
                        <a:spcAft>
                          <a:spcPts val="0"/>
                        </a:spcAft>
                      </a:pPr>
                      <a:r>
                        <a:rPr lang="en-US" sz="1600" dirty="0" smtClean="0">
                          <a:effectLst/>
                        </a:rPr>
                        <a:t>Thesis Statement</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marL="0" marR="0" algn="just">
                        <a:spcBef>
                          <a:spcPts val="0"/>
                        </a:spcBef>
                        <a:spcAft>
                          <a:spcPts val="0"/>
                        </a:spcAft>
                      </a:pPr>
                      <a:r>
                        <a:rPr lang="en-US" sz="1600" dirty="0" smtClean="0">
                          <a:effectLst/>
                        </a:rPr>
                        <a:t>Conclusion Statement</a:t>
                      </a:r>
                      <a:endParaRPr lang="en-US" sz="1600" dirty="0">
                        <a:solidFill>
                          <a:srgbClr val="365F91"/>
                        </a:solidFill>
                        <a:effectLst/>
                        <a:latin typeface="Cambria"/>
                        <a:ea typeface="ＭＳ 明朝"/>
                        <a:cs typeface="Times New Roman"/>
                      </a:endParaRPr>
                    </a:p>
                  </a:txBody>
                  <a:tcPr marL="71886" marR="71886" marT="0" marB="0" anchor="ctr"/>
                </a:tc>
              </a:tr>
              <a:tr h="370840">
                <a:tc>
                  <a:txBody>
                    <a:bodyPr/>
                    <a:lstStyle/>
                    <a:p>
                      <a:pPr marL="0" marR="0" algn="just">
                        <a:spcBef>
                          <a:spcPts val="0"/>
                        </a:spcBef>
                        <a:spcAft>
                          <a:spcPts val="0"/>
                        </a:spcAft>
                      </a:pPr>
                      <a:r>
                        <a:rPr lang="en-US" sz="1600" dirty="0">
                          <a:effectLst/>
                        </a:rPr>
                        <a:t>Last Sentence</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algn="l" fontAlgn="b"/>
                      <a:r>
                        <a:rPr lang="en-US" sz="1600" b="0" i="0" u="none" strike="noStrike" dirty="0">
                          <a:solidFill>
                            <a:srgbClr val="000000"/>
                          </a:solidFill>
                          <a:effectLst/>
                          <a:latin typeface="+mn-lt"/>
                        </a:rPr>
                        <a:t>Keyword Overlap</a:t>
                      </a:r>
                    </a:p>
                  </a:txBody>
                  <a:tcPr marL="12700" marR="12700" marT="12700" marB="0" anchor="ctr"/>
                </a:tc>
              </a:tr>
              <a:tr h="370840">
                <a:tc>
                  <a:txBody>
                    <a:bodyPr/>
                    <a:lstStyle/>
                    <a:p>
                      <a:pPr marL="0" marR="0" algn="just">
                        <a:spcBef>
                          <a:spcPts val="0"/>
                        </a:spcBef>
                        <a:spcAft>
                          <a:spcPts val="0"/>
                        </a:spcAft>
                      </a:pPr>
                      <a:r>
                        <a:rPr lang="en-US" sz="1600" dirty="0">
                          <a:effectLst/>
                        </a:rPr>
                        <a:t>Keyword Overlap</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algn="l" fontAlgn="b"/>
                      <a:r>
                        <a:rPr lang="en-US" sz="1600" b="0" i="0" u="none" strike="noStrike" dirty="0">
                          <a:solidFill>
                            <a:srgbClr val="000000"/>
                          </a:solidFill>
                          <a:effectLst/>
                          <a:latin typeface="+mn-lt"/>
                        </a:rPr>
                        <a:t>Cue Terms</a:t>
                      </a:r>
                    </a:p>
                  </a:txBody>
                  <a:tcPr marL="12700" marR="12700" marT="12700" marB="0" anchor="ctr"/>
                </a:tc>
              </a:tr>
              <a:tr h="370840">
                <a:tc>
                  <a:txBody>
                    <a:bodyPr/>
                    <a:lstStyle/>
                    <a:p>
                      <a:pPr marL="0" marR="0" algn="just">
                        <a:spcBef>
                          <a:spcPts val="0"/>
                        </a:spcBef>
                        <a:spcAft>
                          <a:spcPts val="0"/>
                        </a:spcAft>
                      </a:pPr>
                      <a:r>
                        <a:rPr lang="en-US" sz="1600" dirty="0">
                          <a:effectLst/>
                        </a:rPr>
                        <a:t>Cue Terms</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algn="l" fontAlgn="b"/>
                      <a:r>
                        <a:rPr lang="en-US" sz="1600" b="0" i="0" u="none" strike="noStrike" dirty="0">
                          <a:solidFill>
                            <a:srgbClr val="000000"/>
                          </a:solidFill>
                          <a:effectLst/>
                          <a:latin typeface="+mn-lt"/>
                        </a:rPr>
                        <a:t># Commas</a:t>
                      </a:r>
                    </a:p>
                  </a:txBody>
                  <a:tcPr marL="12700" marR="12700" marT="12700" marB="0" anchor="ctr"/>
                </a:tc>
              </a:tr>
              <a:tr h="370840">
                <a:tc>
                  <a:txBody>
                    <a:bodyPr/>
                    <a:lstStyle/>
                    <a:p>
                      <a:pPr marL="0" marR="0" algn="just">
                        <a:spcBef>
                          <a:spcPts val="0"/>
                        </a:spcBef>
                        <a:spcAft>
                          <a:spcPts val="0"/>
                        </a:spcAft>
                      </a:pPr>
                      <a:r>
                        <a:rPr lang="en-US" sz="1600" dirty="0">
                          <a:effectLst/>
                        </a:rPr>
                        <a:t># Commas</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algn="l" fontAlgn="b"/>
                      <a:r>
                        <a:rPr lang="en-US" sz="1600" b="0" i="0" u="none" strike="noStrike" dirty="0">
                          <a:solidFill>
                            <a:srgbClr val="000000"/>
                          </a:solidFill>
                          <a:effectLst/>
                          <a:latin typeface="+mn-lt"/>
                        </a:rPr>
                        <a:t># Noun Phrases</a:t>
                      </a:r>
                    </a:p>
                  </a:txBody>
                  <a:tcPr marL="12700" marR="12700" marT="12700" marB="0" anchor="ctr"/>
                </a:tc>
              </a:tr>
              <a:tr h="370840">
                <a:tc>
                  <a:txBody>
                    <a:bodyPr/>
                    <a:lstStyle/>
                    <a:p>
                      <a:pPr marL="0" marR="0" algn="just">
                        <a:spcBef>
                          <a:spcPts val="0"/>
                        </a:spcBef>
                        <a:spcAft>
                          <a:spcPts val="0"/>
                        </a:spcAft>
                      </a:pPr>
                      <a:r>
                        <a:rPr lang="en-US" sz="1600" dirty="0">
                          <a:effectLst/>
                        </a:rPr>
                        <a:t># Noun Phrases</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algn="l" fontAlgn="b"/>
                      <a:r>
                        <a:rPr lang="en-US" sz="1600" b="0" i="0" u="none" strike="noStrike" dirty="0">
                          <a:solidFill>
                            <a:srgbClr val="000000"/>
                          </a:solidFill>
                          <a:effectLst/>
                          <a:latin typeface="+mn-lt"/>
                        </a:rPr>
                        <a:t>Length of Sentence</a:t>
                      </a:r>
                    </a:p>
                  </a:txBody>
                  <a:tcPr marL="12700" marR="12700" marT="12700" marB="0" anchor="ctr"/>
                </a:tc>
              </a:tr>
              <a:tr h="370840">
                <a:tc>
                  <a:txBody>
                    <a:bodyPr/>
                    <a:lstStyle/>
                    <a:p>
                      <a:pPr marL="0" marR="0" algn="just">
                        <a:spcBef>
                          <a:spcPts val="0"/>
                        </a:spcBef>
                        <a:spcAft>
                          <a:spcPts val="0"/>
                        </a:spcAft>
                      </a:pPr>
                      <a:r>
                        <a:rPr lang="en-US" sz="1600" dirty="0">
                          <a:effectLst/>
                        </a:rPr>
                        <a:t>Length of Sentence</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algn="l" fontAlgn="b"/>
                      <a:r>
                        <a:rPr lang="en-US" sz="1600" b="0" i="0" u="none" strike="noStrike" dirty="0">
                          <a:solidFill>
                            <a:srgbClr val="000000"/>
                          </a:solidFill>
                          <a:effectLst/>
                          <a:latin typeface="+mn-lt"/>
                        </a:rPr>
                        <a:t># Adjectives</a:t>
                      </a:r>
                    </a:p>
                  </a:txBody>
                  <a:tcPr marL="12700" marR="12700" marT="12700" marB="0" anchor="ctr"/>
                </a:tc>
              </a:tr>
              <a:tr h="370840">
                <a:tc>
                  <a:txBody>
                    <a:bodyPr/>
                    <a:lstStyle/>
                    <a:p>
                      <a:pPr marL="0" marR="0" algn="just">
                        <a:spcBef>
                          <a:spcPts val="0"/>
                        </a:spcBef>
                        <a:spcAft>
                          <a:spcPts val="0"/>
                        </a:spcAft>
                      </a:pPr>
                      <a:r>
                        <a:rPr lang="en-US" sz="1600" dirty="0">
                          <a:effectLst/>
                        </a:rPr>
                        <a:t># Adjectives</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algn="l" fontAlgn="b"/>
                      <a:r>
                        <a:rPr lang="en-US" sz="1600" b="0" i="0" u="none" strike="noStrike" dirty="0">
                          <a:solidFill>
                            <a:srgbClr val="000000"/>
                          </a:solidFill>
                          <a:effectLst/>
                          <a:latin typeface="+mn-lt"/>
                        </a:rPr>
                        <a:t># Prep. Phrases</a:t>
                      </a:r>
                    </a:p>
                  </a:txBody>
                  <a:tcPr marL="12700" marR="12700" marT="12700" marB="0" anchor="ctr"/>
                </a:tc>
              </a:tr>
              <a:tr h="370840">
                <a:tc>
                  <a:txBody>
                    <a:bodyPr/>
                    <a:lstStyle/>
                    <a:p>
                      <a:pPr marL="0" marR="0" algn="just">
                        <a:spcBef>
                          <a:spcPts val="0"/>
                        </a:spcBef>
                        <a:spcAft>
                          <a:spcPts val="0"/>
                        </a:spcAft>
                      </a:pPr>
                      <a:r>
                        <a:rPr lang="en-US" sz="1600" dirty="0">
                          <a:effectLst/>
                        </a:rPr>
                        <a:t>Importance Score</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algn="l" fontAlgn="b"/>
                      <a:r>
                        <a:rPr lang="en-US" sz="1600" b="0" i="0" u="none" strike="noStrike" dirty="0">
                          <a:solidFill>
                            <a:srgbClr val="000000"/>
                          </a:solidFill>
                          <a:effectLst/>
                          <a:latin typeface="+mn-lt"/>
                        </a:rPr>
                        <a:t># Present Verbs</a:t>
                      </a:r>
                    </a:p>
                  </a:txBody>
                  <a:tcPr marL="12700" marR="12700" marT="12700" marB="0" anchor="ctr"/>
                </a:tc>
              </a:tr>
              <a:tr h="370840">
                <a:tc>
                  <a:txBody>
                    <a:bodyPr/>
                    <a:lstStyle/>
                    <a:p>
                      <a:pPr marL="0" marR="0" algn="just">
                        <a:spcBef>
                          <a:spcPts val="0"/>
                        </a:spcBef>
                        <a:spcAft>
                          <a:spcPts val="0"/>
                        </a:spcAft>
                      </a:pPr>
                      <a:r>
                        <a:rPr lang="en-US" sz="1600" dirty="0">
                          <a:effectLst/>
                        </a:rPr>
                        <a:t># Prep. </a:t>
                      </a:r>
                      <a:r>
                        <a:rPr lang="en-US" sz="1600" dirty="0" smtClean="0">
                          <a:effectLst/>
                        </a:rPr>
                        <a:t>Phrases</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algn="l" fontAlgn="b"/>
                      <a:r>
                        <a:rPr lang="en-US" sz="1600" b="0" i="0" u="none" strike="noStrike" dirty="0">
                          <a:solidFill>
                            <a:srgbClr val="000000"/>
                          </a:solidFill>
                          <a:effectLst/>
                          <a:latin typeface="+mn-lt"/>
                        </a:rPr>
                        <a:t># Adverbs</a:t>
                      </a:r>
                    </a:p>
                  </a:txBody>
                  <a:tcPr marL="12700" marR="12700" marT="12700" marB="0" anchor="ctr"/>
                </a:tc>
              </a:tr>
              <a:tr h="370840">
                <a:tc>
                  <a:txBody>
                    <a:bodyPr/>
                    <a:lstStyle/>
                    <a:p>
                      <a:pPr marL="0" marR="0" algn="just">
                        <a:spcBef>
                          <a:spcPts val="0"/>
                        </a:spcBef>
                        <a:spcAft>
                          <a:spcPts val="0"/>
                        </a:spcAft>
                      </a:pPr>
                      <a:r>
                        <a:rPr lang="en-US" sz="1600" dirty="0">
                          <a:effectLst/>
                        </a:rPr>
                        <a:t># Present Verbs</a:t>
                      </a:r>
                      <a:endParaRPr lang="en-US" sz="1600" dirty="0">
                        <a:solidFill>
                          <a:srgbClr val="365F91"/>
                        </a:solidFill>
                        <a:effectLst/>
                        <a:latin typeface="Cambria"/>
                        <a:ea typeface="ＭＳ 明朝"/>
                        <a:cs typeface="Times New Roman"/>
                      </a:endParaRPr>
                    </a:p>
                  </a:txBody>
                  <a:tcPr marL="56845" marR="56845" marT="0" marB="0" anchor="ctr"/>
                </a:tc>
                <a:tc>
                  <a:txBody>
                    <a:bodyPr/>
                    <a:lstStyle/>
                    <a:p>
                      <a:pPr algn="l" fontAlgn="b"/>
                      <a:r>
                        <a:rPr lang="en-US" sz="1600" b="0" i="0" u="none" strike="noStrike" dirty="0">
                          <a:solidFill>
                            <a:srgbClr val="000000"/>
                          </a:solidFill>
                          <a:effectLst/>
                          <a:latin typeface="+mn-lt"/>
                        </a:rPr>
                        <a:t># Verb Phrases</a:t>
                      </a:r>
                    </a:p>
                  </a:txBody>
                  <a:tcPr marL="12700" marR="12700" marT="12700" marB="0" anchor="ctr"/>
                </a:tc>
              </a:tr>
            </a:tbl>
          </a:graphicData>
        </a:graphic>
      </p:graphicFrame>
    </p:spTree>
    <p:extLst>
      <p:ext uri="{BB962C8B-B14F-4D97-AF65-F5344CB8AC3E}">
        <p14:creationId xmlns:p14="http://schemas.microsoft.com/office/powerpoint/2010/main" val="62369176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Prompts</a:t>
            </a:r>
            <a:endParaRPr lang="en-US" dirty="0"/>
          </a:p>
        </p:txBody>
      </p:sp>
      <p:sp>
        <p:nvSpPr>
          <p:cNvPr id="3" name="Content Placeholder 2"/>
          <p:cNvSpPr>
            <a:spLocks noGrp="1"/>
          </p:cNvSpPr>
          <p:nvPr>
            <p:ph idx="1"/>
          </p:nvPr>
        </p:nvSpPr>
        <p:spPr>
          <a:xfrm>
            <a:off x="334290" y="1672756"/>
            <a:ext cx="8556208" cy="4625609"/>
          </a:xfrm>
        </p:spPr>
        <p:txBody>
          <a:bodyPr>
            <a:noAutofit/>
          </a:bodyPr>
          <a:lstStyle/>
          <a:p>
            <a:pPr marL="237744" indent="-237744">
              <a:lnSpc>
                <a:spcPct val="110000"/>
              </a:lnSpc>
              <a:spcAft>
                <a:spcPts val="600"/>
              </a:spcAft>
              <a:buFont typeface="+mj-lt"/>
              <a:buAutoNum type="arabicPeriod"/>
            </a:pPr>
            <a:r>
              <a:rPr lang="en-US" sz="1800" dirty="0" smtClean="0"/>
              <a:t>Analyze </a:t>
            </a:r>
            <a:r>
              <a:rPr lang="en-US" sz="1800" dirty="0" err="1"/>
              <a:t>Chappie's</a:t>
            </a:r>
            <a:r>
              <a:rPr lang="en-US" sz="1800" dirty="0"/>
              <a:t> relationship with six individuals from the story. Select three that you believe were a negative influence on </a:t>
            </a:r>
            <a:r>
              <a:rPr lang="en-US" sz="1800" dirty="0" err="1"/>
              <a:t>Chappie</a:t>
            </a:r>
            <a:r>
              <a:rPr lang="en-US" sz="1800" dirty="0"/>
              <a:t>, and three that you believe where a positive influence and why</a:t>
            </a:r>
            <a:r>
              <a:rPr lang="en-US" sz="1800" dirty="0" smtClean="0"/>
              <a:t>.</a:t>
            </a:r>
            <a:endParaRPr lang="en-US" sz="1200" dirty="0"/>
          </a:p>
          <a:p>
            <a:pPr marL="237744" indent="-237744">
              <a:lnSpc>
                <a:spcPct val="110000"/>
              </a:lnSpc>
              <a:spcAft>
                <a:spcPts val="600"/>
              </a:spcAft>
              <a:buFont typeface="+mj-lt"/>
              <a:buAutoNum type="arabicPeriod"/>
            </a:pPr>
            <a:r>
              <a:rPr lang="en-US" sz="1800" dirty="0" smtClean="0"/>
              <a:t>Is </a:t>
            </a:r>
            <a:r>
              <a:rPr lang="en-US" sz="1800" dirty="0"/>
              <a:t>Russell Banks’ </a:t>
            </a:r>
            <a:r>
              <a:rPr lang="en-US" sz="1800" i="1" dirty="0"/>
              <a:t>Rule of the Bone</a:t>
            </a:r>
            <a:r>
              <a:rPr lang="en-US" sz="1800" dirty="0"/>
              <a:t> a blatant copy of J.D. Salinger’s </a:t>
            </a:r>
            <a:r>
              <a:rPr lang="en-US" sz="1800" i="1" dirty="0"/>
              <a:t>The Catcher in the Rye</a:t>
            </a:r>
            <a:r>
              <a:rPr lang="en-US" sz="1800" dirty="0"/>
              <a:t> or is the connection only in the themes shared by both books?  Discuss (You will need direct evidence from both books for this one, so if you need to borrow a copy of </a:t>
            </a:r>
            <a:r>
              <a:rPr lang="en-US" sz="1800" i="1" dirty="0"/>
              <a:t>Catcher</a:t>
            </a:r>
            <a:r>
              <a:rPr lang="en-US" sz="1800" dirty="0"/>
              <a:t>, let me know)</a:t>
            </a:r>
            <a:r>
              <a:rPr lang="en-US" sz="1800" dirty="0" smtClean="0"/>
              <a:t>.</a:t>
            </a:r>
            <a:endParaRPr lang="en-US" sz="1800" dirty="0"/>
          </a:p>
          <a:p>
            <a:pPr marL="237744" indent="-237744">
              <a:lnSpc>
                <a:spcPct val="110000"/>
              </a:lnSpc>
              <a:spcAft>
                <a:spcPts val="600"/>
              </a:spcAft>
              <a:buFont typeface="+mj-lt"/>
              <a:buAutoNum type="arabicPeriod"/>
            </a:pPr>
            <a:r>
              <a:rPr lang="en-US" sz="1800" dirty="0" smtClean="0"/>
              <a:t>What </a:t>
            </a:r>
            <a:r>
              <a:rPr lang="en-US" sz="1800" dirty="0"/>
              <a:t>is the rule of the Bone?  Please define at least three specific aspects of what this rule might be and how the events and characters in the novel helped shape this rule</a:t>
            </a:r>
            <a:r>
              <a:rPr lang="en-US" sz="1800" dirty="0" smtClean="0"/>
              <a:t>.</a:t>
            </a:r>
            <a:endParaRPr lang="en-US" sz="1800" dirty="0"/>
          </a:p>
          <a:p>
            <a:pPr marL="237744" indent="-237744">
              <a:lnSpc>
                <a:spcPct val="110000"/>
              </a:lnSpc>
              <a:spcAft>
                <a:spcPts val="600"/>
              </a:spcAft>
              <a:buFont typeface="+mj-lt"/>
              <a:buAutoNum type="arabicPeriod"/>
            </a:pPr>
            <a:r>
              <a:rPr lang="en-US" sz="1800" dirty="0" smtClean="0"/>
              <a:t>What </a:t>
            </a:r>
            <a:r>
              <a:rPr lang="en-US" sz="1800" dirty="0"/>
              <a:t>does I-man teach Bone and how do these lessons help Bone as a person?  Please discuss at </a:t>
            </a:r>
            <a:r>
              <a:rPr lang="en-US" sz="1800" dirty="0" smtClean="0"/>
              <a:t>least </a:t>
            </a:r>
            <a:r>
              <a:rPr lang="en-US" sz="1800" dirty="0"/>
              <a:t>three specific lessons I-Man teaches Bone and how these lessons affect Bone as a character</a:t>
            </a:r>
            <a:r>
              <a:rPr lang="en-US" sz="1800" dirty="0" smtClean="0"/>
              <a:t>.</a:t>
            </a:r>
            <a:endParaRPr lang="en-US" sz="1800" dirty="0"/>
          </a:p>
          <a:p>
            <a:pPr marL="237744" indent="-237744">
              <a:lnSpc>
                <a:spcPct val="110000"/>
              </a:lnSpc>
              <a:spcAft>
                <a:spcPts val="600"/>
              </a:spcAft>
              <a:buFont typeface="+mj-lt"/>
              <a:buAutoNum type="arabicPeriod"/>
            </a:pPr>
            <a:r>
              <a:rPr lang="en-US" sz="1800" dirty="0" smtClean="0"/>
              <a:t>There </a:t>
            </a:r>
            <a:r>
              <a:rPr lang="en-US" sz="1800" dirty="0"/>
              <a:t>is an old cliché that “What does not kill you only makes you stronger.”  How does this old cliché apply to </a:t>
            </a:r>
            <a:r>
              <a:rPr lang="en-US" sz="1800" u="sng" dirty="0"/>
              <a:t>Rule of the Bone</a:t>
            </a:r>
            <a:r>
              <a:rPr lang="en-US" sz="1800" dirty="0"/>
              <a:t>? </a:t>
            </a:r>
          </a:p>
        </p:txBody>
      </p:sp>
      <p:sp>
        <p:nvSpPr>
          <p:cNvPr id="4" name="Footer Placeholder 3"/>
          <p:cNvSpPr>
            <a:spLocks noGrp="1"/>
          </p:cNvSpPr>
          <p:nvPr>
            <p:ph type="ftr" sz="quarter" idx="11"/>
          </p:nvPr>
        </p:nvSpPr>
        <p:spPr/>
        <p:txBody>
          <a:bodyPr/>
          <a:lstStyle/>
          <a:p>
            <a:r>
              <a:rPr lang="en-US" smtClean="0"/>
              <a:t>Thesis Identification Module: Pilot Study and Deployment Report </a:t>
            </a:r>
            <a:endParaRPr lang="en-US"/>
          </a:p>
        </p:txBody>
      </p:sp>
      <p:sp>
        <p:nvSpPr>
          <p:cNvPr id="5" name="Slide Number Placeholder 4"/>
          <p:cNvSpPr>
            <a:spLocks noGrp="1"/>
          </p:cNvSpPr>
          <p:nvPr>
            <p:ph type="sldNum" sz="quarter" idx="12"/>
          </p:nvPr>
        </p:nvSpPr>
        <p:spPr/>
        <p:txBody>
          <a:bodyPr/>
          <a:lstStyle/>
          <a:p>
            <a:fld id="{B91DFE98-5C65-B047-88B1-25B3F3AF4744}" type="slidenum">
              <a:rPr lang="en-US" smtClean="0"/>
              <a:pPr/>
              <a:t>85</a:t>
            </a:fld>
            <a:endParaRPr lang="en-US"/>
          </a:p>
        </p:txBody>
      </p:sp>
      <p:sp>
        <p:nvSpPr>
          <p:cNvPr id="6" name="Date Placeholder 5"/>
          <p:cNvSpPr>
            <a:spLocks noGrp="1"/>
          </p:cNvSpPr>
          <p:nvPr>
            <p:ph type="dt" sz="half" idx="10"/>
          </p:nvPr>
        </p:nvSpPr>
        <p:spPr/>
        <p:txBody>
          <a:bodyPr/>
          <a:lstStyle/>
          <a:p>
            <a:fld id="{A84DAD03-F462-674B-BB67-35113F463DFB}" type="datetime1">
              <a:rPr lang="en-US" smtClean="0"/>
              <a:t>9/2/14</a:t>
            </a:fld>
            <a:endParaRPr lang="en-US"/>
          </a:p>
        </p:txBody>
      </p:sp>
    </p:spTree>
    <p:extLst>
      <p:ext uri="{BB962C8B-B14F-4D97-AF65-F5344CB8AC3E}">
        <p14:creationId xmlns:p14="http://schemas.microsoft.com/office/powerpoint/2010/main" val="49343997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Prompt and Rubric</a:t>
            </a:r>
            <a:endParaRPr lang="en-US" dirty="0"/>
          </a:p>
        </p:txBody>
      </p:sp>
      <p:sp>
        <p:nvSpPr>
          <p:cNvPr id="10" name="Content Placeholder 9"/>
          <p:cNvSpPr>
            <a:spLocks noGrp="1"/>
          </p:cNvSpPr>
          <p:nvPr>
            <p:ph idx="1"/>
          </p:nvPr>
        </p:nvSpPr>
        <p:spPr>
          <a:xfrm>
            <a:off x="437867" y="1686187"/>
            <a:ext cx="8229600" cy="4525963"/>
          </a:xfrm>
        </p:spPr>
        <p:txBody>
          <a:bodyPr>
            <a:normAutofit/>
          </a:bodyPr>
          <a:lstStyle/>
          <a:p>
            <a:r>
              <a:rPr lang="en-US" sz="2800" dirty="0"/>
              <a:t>How well has the writer crafted his/her thesis statement?</a:t>
            </a:r>
          </a:p>
          <a:p>
            <a:pPr lvl="1"/>
            <a:r>
              <a:rPr lang="en-US" sz="2400" dirty="0"/>
              <a:t>The writer has an interesting, well written thesis.</a:t>
            </a:r>
          </a:p>
          <a:p>
            <a:pPr lvl="1"/>
            <a:r>
              <a:rPr lang="en-US" sz="2400" dirty="0"/>
              <a:t>The writer has a strong thesis.</a:t>
            </a:r>
          </a:p>
          <a:p>
            <a:pPr lvl="1"/>
            <a:r>
              <a:rPr lang="en-US" sz="2400" dirty="0"/>
              <a:t>The writer’s thesis is very basic (it simply restates the prompt with no creative effort).</a:t>
            </a:r>
          </a:p>
          <a:p>
            <a:pPr lvl="1"/>
            <a:r>
              <a:rPr lang="en-US" sz="2400" dirty="0"/>
              <a:t>The writer provides no clear thesis.</a:t>
            </a:r>
          </a:p>
          <a:p>
            <a:endParaRPr lang="en-US" sz="2800" dirty="0" smtClean="0"/>
          </a:p>
          <a:p>
            <a:r>
              <a:rPr lang="en-US" sz="2800" dirty="0" smtClean="0"/>
              <a:t>We considered average rating equal and above 5 as a “valid” thesis</a:t>
            </a:r>
            <a:endParaRPr lang="en-US" sz="2800" dirty="0"/>
          </a:p>
        </p:txBody>
      </p:sp>
      <p:sp>
        <p:nvSpPr>
          <p:cNvPr id="11" name="Footer Placeholder 10"/>
          <p:cNvSpPr>
            <a:spLocks noGrp="1"/>
          </p:cNvSpPr>
          <p:nvPr>
            <p:ph type="ftr" sz="quarter" idx="11"/>
          </p:nvPr>
        </p:nvSpPr>
        <p:spPr/>
        <p:txBody>
          <a:bodyPr/>
          <a:lstStyle/>
          <a:p>
            <a:r>
              <a:rPr lang="en-US" smtClean="0"/>
              <a:t>Thesis Identification Module: Pilot Study and Deployment Report </a:t>
            </a:r>
            <a:endParaRPr lang="en-US"/>
          </a:p>
        </p:txBody>
      </p:sp>
      <p:sp>
        <p:nvSpPr>
          <p:cNvPr id="12" name="Slide Number Placeholder 11"/>
          <p:cNvSpPr>
            <a:spLocks noGrp="1"/>
          </p:cNvSpPr>
          <p:nvPr>
            <p:ph type="sldNum" sz="quarter" idx="12"/>
          </p:nvPr>
        </p:nvSpPr>
        <p:spPr/>
        <p:txBody>
          <a:bodyPr/>
          <a:lstStyle/>
          <a:p>
            <a:fld id="{B91DFE98-5C65-B047-88B1-25B3F3AF4744}" type="slidenum">
              <a:rPr lang="en-US" smtClean="0"/>
              <a:pPr/>
              <a:t>86</a:t>
            </a:fld>
            <a:endParaRPr lang="en-US"/>
          </a:p>
        </p:txBody>
      </p:sp>
      <p:sp>
        <p:nvSpPr>
          <p:cNvPr id="13" name="Date Placeholder 12"/>
          <p:cNvSpPr>
            <a:spLocks noGrp="1"/>
          </p:cNvSpPr>
          <p:nvPr>
            <p:ph type="dt" sz="half" idx="10"/>
          </p:nvPr>
        </p:nvSpPr>
        <p:spPr/>
        <p:txBody>
          <a:bodyPr/>
          <a:lstStyle/>
          <a:p>
            <a:fld id="{6ADDFAEA-64FD-0A4E-B697-FB1167F6B0AA}" type="datetime1">
              <a:rPr lang="en-US" smtClean="0"/>
              <a:t>9/2/14</a:t>
            </a:fld>
            <a:endParaRPr lang="en-US"/>
          </a:p>
        </p:txBody>
      </p:sp>
    </p:spTree>
    <p:extLst>
      <p:ext uri="{BB962C8B-B14F-4D97-AF65-F5344CB8AC3E}">
        <p14:creationId xmlns:p14="http://schemas.microsoft.com/office/powerpoint/2010/main" val="219428042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lnSpcReduction="10000"/>
          </a:bodyPr>
          <a:lstStyle/>
          <a:p>
            <a:r>
              <a:rPr lang="en-US" sz="2400" dirty="0" smtClean="0"/>
              <a:t>“… techniques </a:t>
            </a:r>
            <a:r>
              <a:rPr lang="en-US" sz="2400" dirty="0"/>
              <a:t>and methods for analyzing</a:t>
            </a:r>
            <a:r>
              <a:rPr lang="en-US" sz="2400" dirty="0">
                <a:solidFill>
                  <a:srgbClr val="C00000"/>
                </a:solidFill>
              </a:rPr>
              <a:t> real data </a:t>
            </a:r>
            <a:r>
              <a:rPr lang="en-US" sz="2400" dirty="0"/>
              <a:t>in natural arguments which will ultimately help us to </a:t>
            </a:r>
            <a:r>
              <a:rPr lang="en-US" sz="2400" dirty="0">
                <a:solidFill>
                  <a:srgbClr val="C00000"/>
                </a:solidFill>
              </a:rPr>
              <a:t>automatically recognize and extract argumentative structures</a:t>
            </a:r>
            <a:r>
              <a:rPr lang="en-US" sz="2400" dirty="0" smtClean="0"/>
              <a:t>.” </a:t>
            </a:r>
            <a:r>
              <a:rPr lang="en-US" sz="2000" i="1" dirty="0" smtClean="0"/>
              <a:t>[12</a:t>
            </a:r>
            <a:r>
              <a:rPr lang="en-US" sz="2000" i="1" baseline="30000" dirty="0" smtClean="0"/>
              <a:t>th</a:t>
            </a:r>
            <a:r>
              <a:rPr lang="en-US" sz="2000" i="1" dirty="0" smtClean="0"/>
              <a:t> </a:t>
            </a:r>
            <a:r>
              <a:rPr lang="en-US" sz="2000" i="1" dirty="0" err="1" smtClean="0"/>
              <a:t>ArgDiaP</a:t>
            </a:r>
            <a:r>
              <a:rPr lang="en-US" sz="2000" i="1" dirty="0" smtClean="0"/>
              <a:t> Conf., May 2014]</a:t>
            </a:r>
          </a:p>
          <a:p>
            <a:endParaRPr lang="en-US" sz="2400" dirty="0" smtClean="0"/>
          </a:p>
          <a:p>
            <a:r>
              <a:rPr lang="en-US" sz="2400" dirty="0" smtClean="0"/>
              <a:t>“… a </a:t>
            </a:r>
            <a:r>
              <a:rPr lang="en-US" sz="2400" dirty="0"/>
              <a:t>relatively new challenge in </a:t>
            </a:r>
            <a:r>
              <a:rPr lang="en-US" sz="2400" dirty="0">
                <a:solidFill>
                  <a:srgbClr val="C00000"/>
                </a:solidFill>
              </a:rPr>
              <a:t>corpus-based discourse analysis</a:t>
            </a:r>
            <a:r>
              <a:rPr lang="en-US" sz="2400" dirty="0"/>
              <a:t> that involves automatically identifying </a:t>
            </a:r>
            <a:r>
              <a:rPr lang="en-US" sz="2400" dirty="0">
                <a:solidFill>
                  <a:srgbClr val="C00000"/>
                </a:solidFill>
              </a:rPr>
              <a:t>argumentative structures within a document</a:t>
            </a:r>
            <a:r>
              <a:rPr lang="en-US" sz="2400" dirty="0"/>
              <a:t>, e.g., the premises, conclusion, and argumentation scheme of each argument, as well as </a:t>
            </a:r>
            <a:r>
              <a:rPr lang="en-US" sz="2400" dirty="0" smtClean="0"/>
              <a:t>… relationships </a:t>
            </a:r>
            <a:r>
              <a:rPr lang="en-US" sz="2400" dirty="0">
                <a:solidFill>
                  <a:srgbClr val="C00000"/>
                </a:solidFill>
              </a:rPr>
              <a:t>between pairs of </a:t>
            </a:r>
            <a:r>
              <a:rPr lang="en-US" sz="2400" dirty="0" smtClean="0">
                <a:solidFill>
                  <a:srgbClr val="C00000"/>
                </a:solidFill>
              </a:rPr>
              <a:t>arguments</a:t>
            </a:r>
            <a:r>
              <a:rPr lang="en-US" sz="2400" dirty="0" smtClean="0"/>
              <a:t>.” </a:t>
            </a:r>
            <a:r>
              <a:rPr lang="en-US" sz="2000" i="1" dirty="0" smtClean="0"/>
              <a:t>[1st Workshop on Argumentation Mining, ACL Conf., June 2014]</a:t>
            </a:r>
          </a:p>
          <a:p>
            <a:endParaRPr lang="en-US" sz="2000" dirty="0" smtClean="0"/>
          </a:p>
          <a:p>
            <a:r>
              <a:rPr lang="en-US" sz="2400" dirty="0" smtClean="0"/>
              <a:t>“… exploits </a:t>
            </a:r>
            <a:r>
              <a:rPr lang="en-US" sz="2400" dirty="0"/>
              <a:t>the techniques and methods of </a:t>
            </a:r>
            <a:r>
              <a:rPr lang="en-US" sz="2400" dirty="0">
                <a:solidFill>
                  <a:srgbClr val="C00000"/>
                </a:solidFill>
              </a:rPr>
              <a:t>natural language </a:t>
            </a:r>
            <a:r>
              <a:rPr lang="en-US" sz="2400" dirty="0" smtClean="0">
                <a:solidFill>
                  <a:srgbClr val="C00000"/>
                </a:solidFill>
              </a:rPr>
              <a:t>processing</a:t>
            </a:r>
            <a:r>
              <a:rPr lang="en-US" sz="2400" dirty="0" smtClean="0"/>
              <a:t> … for </a:t>
            </a:r>
            <a:r>
              <a:rPr lang="en-US" sz="2400" dirty="0">
                <a:solidFill>
                  <a:srgbClr val="C00000"/>
                </a:solidFill>
              </a:rPr>
              <a:t>semi-automatic </a:t>
            </a:r>
            <a:r>
              <a:rPr lang="en-US" sz="2400" dirty="0"/>
              <a:t>and automatic recognition and extraction of </a:t>
            </a:r>
            <a:r>
              <a:rPr lang="en-US" sz="2400" dirty="0">
                <a:solidFill>
                  <a:srgbClr val="C00000"/>
                </a:solidFill>
              </a:rPr>
              <a:t>structured argument data from unstructured </a:t>
            </a:r>
            <a:r>
              <a:rPr lang="en-US" sz="2400" dirty="0" smtClean="0">
                <a:solidFill>
                  <a:srgbClr val="C00000"/>
                </a:solidFill>
              </a:rPr>
              <a:t>… texts</a:t>
            </a:r>
            <a:r>
              <a:rPr lang="en-US" sz="2400" dirty="0" smtClean="0"/>
              <a:t>.” </a:t>
            </a:r>
            <a:r>
              <a:rPr lang="en-US" sz="2000" i="1" dirty="0" smtClean="0"/>
              <a:t>[SICSA Workshop on Argument Mining, July 2014]</a:t>
            </a:r>
            <a:endParaRPr lang="en-US" sz="2400" i="1" dirty="0" smtClean="0"/>
          </a:p>
          <a:p>
            <a:endParaRPr lang="en-US" dirty="0"/>
          </a:p>
        </p:txBody>
      </p:sp>
    </p:spTree>
    <p:extLst>
      <p:ext uri="{BB962C8B-B14F-4D97-AF65-F5344CB8AC3E}">
        <p14:creationId xmlns:p14="http://schemas.microsoft.com/office/powerpoint/2010/main" val="123705558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2-16 at 5.19.54 PM copy.png"/>
          <p:cNvPicPr/>
          <p:nvPr/>
        </p:nvPicPr>
        <p:blipFill>
          <a:blip r:embed="rId3">
            <a:extLst>
              <a:ext uri="{28A0092B-C50C-407E-A947-70E740481C1C}">
                <a14:useLocalDpi xmlns:a14="http://schemas.microsoft.com/office/drawing/2010/main" val="0"/>
              </a:ext>
            </a:extLst>
          </a:blip>
          <a:stretch>
            <a:fillRect/>
          </a:stretch>
        </p:blipFill>
        <p:spPr>
          <a:xfrm>
            <a:off x="0" y="2832255"/>
            <a:ext cx="8998017" cy="2688789"/>
          </a:xfrm>
          <a:prstGeom prst="rect">
            <a:avLst/>
          </a:prstGeom>
          <a:noFill/>
          <a:ln>
            <a:noFill/>
          </a:ln>
        </p:spPr>
      </p:pic>
      <p:sp>
        <p:nvSpPr>
          <p:cNvPr id="10" name="Title 1"/>
          <p:cNvSpPr>
            <a:spLocks noGrp="1"/>
          </p:cNvSpPr>
          <p:nvPr>
            <p:ph type="title"/>
          </p:nvPr>
        </p:nvSpPr>
        <p:spPr>
          <a:xfrm>
            <a:off x="1" y="274638"/>
            <a:ext cx="9144000" cy="1143000"/>
          </a:xfrm>
        </p:spPr>
        <p:txBody>
          <a:bodyPr>
            <a:normAutofit/>
          </a:bodyPr>
          <a:lstStyle/>
          <a:p>
            <a:r>
              <a:rPr lang="en-US" sz="3600" dirty="0" smtClean="0"/>
              <a:t>Scaffolding for Authors via Argument Mining</a:t>
            </a:r>
            <a:endParaRPr lang="en-US" sz="3600" dirty="0"/>
          </a:p>
        </p:txBody>
      </p:sp>
      <p:sp>
        <p:nvSpPr>
          <p:cNvPr id="6" name="Content Placeholder 2"/>
          <p:cNvSpPr>
            <a:spLocks noGrp="1"/>
          </p:cNvSpPr>
          <p:nvPr>
            <p:ph idx="1"/>
          </p:nvPr>
        </p:nvSpPr>
        <p:spPr>
          <a:xfrm>
            <a:off x="291966" y="1417639"/>
            <a:ext cx="8581101" cy="1414616"/>
          </a:xfrm>
        </p:spPr>
        <p:txBody>
          <a:bodyPr>
            <a:noAutofit/>
          </a:bodyPr>
          <a:lstStyle/>
          <a:p>
            <a:r>
              <a:rPr lang="en-US" dirty="0" smtClean="0"/>
              <a:t>Feedback for the author upon paper submission about whether they appear to have a thesis</a:t>
            </a:r>
          </a:p>
          <a:p>
            <a:endParaRPr lang="en-US" dirty="0"/>
          </a:p>
          <a:p>
            <a:endParaRPr lang="en-US" dirty="0" smtClean="0"/>
          </a:p>
          <a:p>
            <a:endParaRPr lang="en-US" dirty="0"/>
          </a:p>
          <a:p>
            <a:endParaRPr lang="en-US" dirty="0" smtClean="0"/>
          </a:p>
          <a:p>
            <a:pPr marL="0" indent="0">
              <a:buNone/>
            </a:pPr>
            <a:endParaRPr lang="en-US" dirty="0" smtClean="0"/>
          </a:p>
        </p:txBody>
      </p:sp>
    </p:spTree>
    <p:extLst>
      <p:ext uri="{BB962C8B-B14F-4D97-AF65-F5344CB8AC3E}">
        <p14:creationId xmlns:p14="http://schemas.microsoft.com/office/powerpoint/2010/main" val="32665100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7"/>
            <a:ext cx="8875218" cy="910974"/>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2308324"/>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a:p>
            <a:pPr marL="914400" lvl="1" indent="-457200">
              <a:buFont typeface="Arial"/>
              <a:buChar char="•"/>
            </a:pPr>
            <a:r>
              <a:rPr lang="en-US" sz="2400" dirty="0" smtClean="0"/>
              <a:t>Mostly non-structural analysis (e.g., </a:t>
            </a:r>
            <a:r>
              <a:rPr lang="en-US" sz="2400" i="1" dirty="0" smtClean="0"/>
              <a:t>no relations, no argument schema</a:t>
            </a:r>
            <a:r>
              <a:rPr lang="en-US" sz="2400" dirty="0" smtClean="0"/>
              <a:t>)</a:t>
            </a:r>
          </a:p>
          <a:p>
            <a:pPr marL="914400" lvl="1" indent="-457200">
              <a:buFont typeface="Arial"/>
              <a:buChar char="•"/>
            </a:pPr>
            <a:r>
              <a:rPr lang="en-US" sz="2400" dirty="0" smtClean="0"/>
              <a:t>Application-dependent roles (e.g., </a:t>
            </a:r>
            <a:r>
              <a:rPr lang="en-US" sz="2400" i="1" dirty="0" smtClean="0"/>
              <a:t>no</a:t>
            </a:r>
            <a:r>
              <a:rPr lang="en-US" sz="2400" dirty="0" smtClean="0"/>
              <a:t> </a:t>
            </a:r>
            <a:r>
              <a:rPr lang="en-US" sz="2400" i="1" dirty="0" smtClean="0"/>
              <a:t>premises</a:t>
            </a:r>
            <a:r>
              <a:rPr lang="en-US" sz="2400" dirty="0" smtClean="0"/>
              <a:t>)</a:t>
            </a:r>
          </a:p>
          <a:p>
            <a:pPr marL="914400" lvl="1" indent="-457200">
              <a:buFont typeface="Arial"/>
              <a:buChar char="•"/>
            </a:pPr>
            <a:r>
              <a:rPr lang="en-US" sz="2400" dirty="0" smtClean="0"/>
              <a:t>But, </a:t>
            </a:r>
            <a:r>
              <a:rPr lang="en-US" sz="2400" i="1" dirty="0" smtClean="0"/>
              <a:t>real data</a:t>
            </a:r>
            <a:r>
              <a:rPr lang="en-US" sz="2400" dirty="0" smtClean="0"/>
              <a:t>!!</a:t>
            </a:r>
            <a:endParaRPr lang="en-US" sz="2400" dirty="0"/>
          </a:p>
        </p:txBody>
      </p:sp>
      <p:cxnSp>
        <p:nvCxnSpPr>
          <p:cNvPr id="8" name="Straight Arrow Connector 7"/>
          <p:cNvCxnSpPr/>
          <p:nvPr/>
        </p:nvCxnSpPr>
        <p:spPr>
          <a:xfrm flipV="1">
            <a:off x="1705038" y="2860342"/>
            <a:ext cx="1833739" cy="1266804"/>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330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0.6|0.3|0.3|0.4|0.4"/>
</p:tagLst>
</file>

<file path=ppt/tags/tag2.xml><?xml version="1.0" encoding="utf-8"?>
<p:tagLst xmlns:a="http://schemas.openxmlformats.org/drawingml/2006/main" xmlns:r="http://schemas.openxmlformats.org/officeDocument/2006/relationships" xmlns:p="http://schemas.openxmlformats.org/presentationml/2006/main">
  <p:tag name="TIMING" val="|21.1|0.6|0.3|0.3|0.4|0.4"/>
</p:tagLst>
</file>

<file path=ppt/tags/tag3.xml><?xml version="1.0" encoding="utf-8"?>
<p:tagLst xmlns:a="http://schemas.openxmlformats.org/drawingml/2006/main" xmlns:r="http://schemas.openxmlformats.org/officeDocument/2006/relationships" xmlns:p="http://schemas.openxmlformats.org/presentationml/2006/main">
  <p:tag name="TIMING" val="|21.1|0.6|0.3|0.3|0.4|0.4"/>
</p:tagLst>
</file>

<file path=ppt/tags/tag4.xml><?xml version="1.0" encoding="utf-8"?>
<p:tagLst xmlns:a="http://schemas.openxmlformats.org/drawingml/2006/main" xmlns:r="http://schemas.openxmlformats.org/officeDocument/2006/relationships" xmlns:p="http://schemas.openxmlformats.org/presentationml/2006/main">
  <p:tag name="TIMING" val="|21.1|0.6|0.3|0.3|0.4|0.4"/>
</p:tagLst>
</file>

<file path=ppt/tags/tag5.xml><?xml version="1.0" encoding="utf-8"?>
<p:tagLst xmlns:a="http://schemas.openxmlformats.org/drawingml/2006/main" xmlns:r="http://schemas.openxmlformats.org/officeDocument/2006/relationships" xmlns:p="http://schemas.openxmlformats.org/presentationml/2006/main">
  <p:tag name="TIMING" val="|21.1|0.6|0.3|0.3|0.4|0.4"/>
</p:tagLst>
</file>

<file path=ppt/tags/tag6.xml><?xml version="1.0" encoding="utf-8"?>
<p:tagLst xmlns:a="http://schemas.openxmlformats.org/drawingml/2006/main" xmlns:r="http://schemas.openxmlformats.org/officeDocument/2006/relationships" xmlns:p="http://schemas.openxmlformats.org/presentationml/2006/main">
  <p:tag name="TIMING" val="|21.1|0.6|0.3|0.3|0.4|0.4"/>
</p:tagLst>
</file>

<file path=ppt/tags/tag7.xml><?xml version="1.0" encoding="utf-8"?>
<p:tagLst xmlns:a="http://schemas.openxmlformats.org/drawingml/2006/main" xmlns:r="http://schemas.openxmlformats.org/officeDocument/2006/relationships" xmlns:p="http://schemas.openxmlformats.org/presentationml/2006/main">
  <p:tag name="TIMING" val="|21.1|0.6|0.3|0.3|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2449</TotalTime>
  <Words>7492</Words>
  <Application>Microsoft Macintosh PowerPoint</Application>
  <PresentationFormat>On-screen Show (4:3)</PresentationFormat>
  <Paragraphs>802</Paragraphs>
  <Slides>88</Slides>
  <Notes>35</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Argument Mining from Text for Teaching and Assessing Writing</vt:lpstr>
      <vt:lpstr>Outline</vt:lpstr>
      <vt:lpstr>Why teach argumentative writing?</vt:lpstr>
      <vt:lpstr>Research Question</vt:lpstr>
      <vt:lpstr>Argument Mining</vt:lpstr>
      <vt:lpstr>Mining a College Essay  for Argument Diagram Ontology (i.e., node and arc types)</vt:lpstr>
      <vt:lpstr>Mining a Grade School Essay for Evidence</vt:lpstr>
      <vt:lpstr>Mining a High School Essay for a Thesis Statement</vt:lpstr>
      <vt:lpstr>Argument Mining Subtasks [Peldszus and Stede, 2013]</vt:lpstr>
      <vt:lpstr>Machine Learning Approach (Supervised)</vt:lpstr>
      <vt:lpstr>Feature Vectors</vt:lpstr>
      <vt:lpstr>Feature Vectors</vt:lpstr>
      <vt:lpstr>Machine Learning (Supervised)</vt:lpstr>
      <vt:lpstr>Domain Dependence</vt:lpstr>
      <vt:lpstr>More on Educational Applications</vt:lpstr>
      <vt:lpstr>Outline</vt:lpstr>
      <vt:lpstr>Why Automatic Writing Assessment? </vt:lpstr>
      <vt:lpstr>An  Example Writing Assessment Task:  Response to Text (RTA)</vt:lpstr>
      <vt:lpstr>Rubric for the Evidence dimension of RTA</vt:lpstr>
      <vt:lpstr>Audience Participation:  Evidence Scoring (1 or 4?) </vt:lpstr>
      <vt:lpstr>Automatic Scoring via Argument Mining</vt:lpstr>
      <vt:lpstr>Automatic Scoring of an Analytical  Response-To-Text Assessment (RTA) [Rahimi, Litman, Correnti, Matsumura, Wang &amp; Kisa, 2014]</vt:lpstr>
      <vt:lpstr>Automatic Scoring Approach</vt:lpstr>
      <vt:lpstr>Scoring Essays for Evidence</vt:lpstr>
      <vt:lpstr>Automatic Scoring Approach</vt:lpstr>
      <vt:lpstr>Feature Vectors</vt:lpstr>
      <vt:lpstr>Our Features</vt:lpstr>
      <vt:lpstr>Our Features</vt:lpstr>
      <vt:lpstr>Our Features</vt:lpstr>
      <vt:lpstr>Our Features</vt:lpstr>
      <vt:lpstr>Our Features</vt:lpstr>
      <vt:lpstr>Our Features</vt:lpstr>
      <vt:lpstr>Our Features</vt:lpstr>
      <vt:lpstr>Example Feature Vectors</vt:lpstr>
      <vt:lpstr>Automatic Scoring Approach</vt:lpstr>
      <vt:lpstr>Supervised Machine Learning</vt:lpstr>
      <vt:lpstr>Experimental Evaluation</vt:lpstr>
      <vt:lpstr>Results: Can we Automate?</vt:lpstr>
      <vt:lpstr>Other Results</vt:lpstr>
      <vt:lpstr>Current Directions</vt:lpstr>
      <vt:lpstr>Outline</vt:lpstr>
      <vt:lpstr>ArgumentPeer Project  </vt:lpstr>
      <vt:lpstr>Example Student Argument Diagram  (input via the LASAD system [Pinkwart et al.]) </vt:lpstr>
      <vt:lpstr>ArgumentPeer Project  </vt:lpstr>
      <vt:lpstr>Why Diagram before Writing?</vt:lpstr>
      <vt:lpstr>PowerPoint Presentation</vt:lpstr>
      <vt:lpstr>PowerPoint Presentation</vt:lpstr>
      <vt:lpstr>PowerPoint Presentation</vt:lpstr>
      <vt:lpstr>Audience Participation:  Essay Scoring (1 or 4?) </vt:lpstr>
      <vt:lpstr>PowerPoint Presentation</vt:lpstr>
      <vt:lpstr>Actual Expert Essay Scores (via rubric)</vt:lpstr>
      <vt:lpstr>Ontology-Based Argument Mining and Automatic Essay Scoring [Ong, Litman, Brusilovsky, 2014]</vt:lpstr>
      <vt:lpstr>Data</vt:lpstr>
      <vt:lpstr>Argument Mining I/O</vt:lpstr>
      <vt:lpstr>Essay Processing Pipeline</vt:lpstr>
      <vt:lpstr>Example of Argument Mining</vt:lpstr>
      <vt:lpstr>Ordered Rule Applications</vt:lpstr>
      <vt:lpstr>Example Ontology tag</vt:lpstr>
      <vt:lpstr>Computing the Score</vt:lpstr>
      <vt:lpstr>Scoring Example</vt:lpstr>
      <vt:lpstr>Experimental Results</vt:lpstr>
      <vt:lpstr>Current Argument Mining Directions (with H. Nguyen)</vt:lpstr>
      <vt:lpstr>ArgumentPeer Project </vt:lpstr>
      <vt:lpstr>Why Peer Review?</vt:lpstr>
      <vt:lpstr>SWoRD: A web-based peer review system [Cho &amp; Schunn, 2007]</vt:lpstr>
      <vt:lpstr>Audience Participation: Argument Mining  (Detect the Thesis)</vt:lpstr>
      <vt:lpstr>Identifying Thesis and Conclusion Statements in Student Essays to Scaffold Peer Review [Falakmasir, Ashley, Schunn, Litman 2014]</vt:lpstr>
      <vt:lpstr>Data</vt:lpstr>
      <vt:lpstr>Features for Machine Learning</vt:lpstr>
      <vt:lpstr>Argument Mining Results</vt:lpstr>
      <vt:lpstr>Scaffolding During Peer Review [Falakmasir, Jabbari et al., in progress]</vt:lpstr>
      <vt:lpstr>First Classroom Results</vt:lpstr>
      <vt:lpstr>Outline</vt:lpstr>
      <vt:lpstr>Summary</vt:lpstr>
      <vt:lpstr>New Work:  Temporal Argument Mining [Zhang and Litman, 2014]</vt:lpstr>
      <vt:lpstr>Acknowledgements</vt:lpstr>
      <vt:lpstr>Thank You!</vt:lpstr>
      <vt:lpstr>Sample Scoring Rubric</vt:lpstr>
      <vt:lpstr>Example Ontology tag</vt:lpstr>
      <vt:lpstr>Example Ontology tag</vt:lpstr>
      <vt:lpstr>Example Ontology tag</vt:lpstr>
      <vt:lpstr>Example Ontology tag</vt:lpstr>
      <vt:lpstr>Example Ontology tag</vt:lpstr>
      <vt:lpstr>Most Predictive Features</vt:lpstr>
      <vt:lpstr>Assignment Prompts</vt:lpstr>
      <vt:lpstr>Rating Prompt and Rubric</vt:lpstr>
      <vt:lpstr>Argument Mining</vt:lpstr>
      <vt:lpstr>Scaffolding for Authors via Argument Mining</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Litman</cp:lastModifiedBy>
  <cp:revision>216</cp:revision>
  <cp:lastPrinted>2014-08-02T20:48:07Z</cp:lastPrinted>
  <dcterms:created xsi:type="dcterms:W3CDTF">2014-07-28T22:42:07Z</dcterms:created>
  <dcterms:modified xsi:type="dcterms:W3CDTF">2014-09-02T22:43:32Z</dcterms:modified>
</cp:coreProperties>
</file>