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4"/>
  </p:notesMasterIdLst>
  <p:handoutMasterIdLst>
    <p:handoutMasterId r:id="rId75"/>
  </p:handoutMasterIdLst>
  <p:sldIdLst>
    <p:sldId id="256" r:id="rId2"/>
    <p:sldId id="288" r:id="rId3"/>
    <p:sldId id="289" r:id="rId4"/>
    <p:sldId id="372" r:id="rId5"/>
    <p:sldId id="290" r:id="rId6"/>
    <p:sldId id="291" r:id="rId7"/>
    <p:sldId id="323" r:id="rId8"/>
    <p:sldId id="325" r:id="rId9"/>
    <p:sldId id="319" r:id="rId10"/>
    <p:sldId id="326" r:id="rId11"/>
    <p:sldId id="324" r:id="rId12"/>
    <p:sldId id="322" r:id="rId13"/>
    <p:sldId id="294" r:id="rId14"/>
    <p:sldId id="316" r:id="rId15"/>
    <p:sldId id="295" r:id="rId16"/>
    <p:sldId id="296" r:id="rId17"/>
    <p:sldId id="297" r:id="rId18"/>
    <p:sldId id="298" r:id="rId19"/>
    <p:sldId id="299" r:id="rId20"/>
    <p:sldId id="300" r:id="rId21"/>
    <p:sldId id="317" r:id="rId22"/>
    <p:sldId id="301" r:id="rId23"/>
    <p:sldId id="370" r:id="rId24"/>
    <p:sldId id="261" r:id="rId25"/>
    <p:sldId id="263" r:id="rId26"/>
    <p:sldId id="423" r:id="rId27"/>
    <p:sldId id="264" r:id="rId28"/>
    <p:sldId id="265" r:id="rId29"/>
    <p:sldId id="418" r:id="rId30"/>
    <p:sldId id="266" r:id="rId31"/>
    <p:sldId id="281" r:id="rId32"/>
    <p:sldId id="283" r:id="rId33"/>
    <p:sldId id="269" r:id="rId34"/>
    <p:sldId id="424" r:id="rId35"/>
    <p:sldId id="285" r:id="rId36"/>
    <p:sldId id="284" r:id="rId37"/>
    <p:sldId id="425" r:id="rId38"/>
    <p:sldId id="405" r:id="rId39"/>
    <p:sldId id="377" r:id="rId40"/>
    <p:sldId id="378" r:id="rId41"/>
    <p:sldId id="379" r:id="rId42"/>
    <p:sldId id="380" r:id="rId43"/>
    <p:sldId id="381" r:id="rId44"/>
    <p:sldId id="382" r:id="rId45"/>
    <p:sldId id="383" r:id="rId46"/>
    <p:sldId id="385" r:id="rId47"/>
    <p:sldId id="389" r:id="rId48"/>
    <p:sldId id="399" r:id="rId49"/>
    <p:sldId id="400" r:id="rId50"/>
    <p:sldId id="401" r:id="rId51"/>
    <p:sldId id="402" r:id="rId52"/>
    <p:sldId id="403" r:id="rId53"/>
    <p:sldId id="404" r:id="rId54"/>
    <p:sldId id="406" r:id="rId55"/>
    <p:sldId id="273" r:id="rId56"/>
    <p:sldId id="274" r:id="rId57"/>
    <p:sldId id="275" r:id="rId58"/>
    <p:sldId id="371" r:id="rId59"/>
    <p:sldId id="373" r:id="rId60"/>
    <p:sldId id="375" r:id="rId61"/>
    <p:sldId id="376" r:id="rId62"/>
    <p:sldId id="426" r:id="rId63"/>
    <p:sldId id="407" r:id="rId64"/>
    <p:sldId id="409" r:id="rId65"/>
    <p:sldId id="417" r:id="rId66"/>
    <p:sldId id="410" r:id="rId67"/>
    <p:sldId id="411" r:id="rId68"/>
    <p:sldId id="412" r:id="rId69"/>
    <p:sldId id="413" r:id="rId70"/>
    <p:sldId id="414" r:id="rId71"/>
    <p:sldId id="415" r:id="rId72"/>
    <p:sldId id="416" r:id="rId7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6776"/>
    <a:srgbClr val="5D96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5" autoAdjust="0"/>
    <p:restoredTop sz="93473" autoAdjust="0"/>
  </p:normalViewPr>
  <p:slideViewPr>
    <p:cSldViewPr snapToGrid="0" snapToObjects="1">
      <p:cViewPr varScale="1">
        <p:scale>
          <a:sx n="95" d="100"/>
          <a:sy n="95" d="100"/>
        </p:scale>
        <p:origin x="-96" y="-438"/>
      </p:cViewPr>
      <p:guideLst>
        <p:guide orient="horz" pos="2160"/>
        <p:guide pos="2880"/>
      </p:guideLst>
    </p:cSldViewPr>
  </p:slideViewPr>
  <p:notesTextViewPr>
    <p:cViewPr>
      <p:scale>
        <a:sx n="100" d="100"/>
        <a:sy n="100" d="100"/>
      </p:scale>
      <p:origin x="0" y="0"/>
    </p:cViewPr>
  </p:notesTextViewPr>
  <p:sorterViewPr>
    <p:cViewPr>
      <p:scale>
        <a:sx n="60" d="100"/>
        <a:sy n="60" d="100"/>
      </p:scale>
      <p:origin x="0" y="96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haipiaoxiao:research:meeting:itspoke:Work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Rating</a:t>
            </a:r>
            <a:r>
              <a:rPr lang="en-US" baseline="0"/>
              <a:t> Distribution</a:t>
            </a:r>
          </a:p>
          <a:p>
            <a:pPr>
              <a:defRPr/>
            </a:pPr>
            <a:endParaRPr lang="en-US"/>
          </a:p>
        </c:rich>
      </c:tx>
      <c:layout>
        <c:manualLayout>
          <c:xMode val="edge"/>
          <c:yMode val="edge"/>
          <c:x val="0.41975618189956038"/>
          <c:y val="0"/>
        </c:manualLayout>
      </c:layout>
      <c:overlay val="0"/>
    </c:title>
    <c:autoTitleDeleted val="0"/>
    <c:plotArea>
      <c:layout>
        <c:manualLayout>
          <c:layoutTarget val="inner"/>
          <c:xMode val="edge"/>
          <c:yMode val="edge"/>
          <c:x val="0.25795375220109379"/>
          <c:y val="0.18564171051324499"/>
          <c:w val="0.73905290958561798"/>
          <c:h val="0.6778112134767339"/>
        </c:manualLayout>
      </c:layout>
      <c:barChart>
        <c:barDir val="col"/>
        <c:grouping val="stacked"/>
        <c:varyColors val="0"/>
        <c:ser>
          <c:idx val="1"/>
          <c:order val="0"/>
          <c:tx>
            <c:v>"Number of instances"</c:v>
          </c:tx>
          <c:invertIfNegative val="0"/>
          <c:cat>
            <c:numRef>
              <c:f>'[Workbook1.xlsx]Sheet1'!$A$2:$A$10</c:f>
              <c:numCache>
                <c:formatCode>General</c:formatCode>
                <c:ptCount val="9"/>
                <c:pt idx="0">
                  <c:v>1</c:v>
                </c:pt>
                <c:pt idx="1">
                  <c:v>1.5</c:v>
                </c:pt>
                <c:pt idx="2">
                  <c:v>2</c:v>
                </c:pt>
                <c:pt idx="3">
                  <c:v>2.5</c:v>
                </c:pt>
                <c:pt idx="4">
                  <c:v>3</c:v>
                </c:pt>
                <c:pt idx="5">
                  <c:v>3.5</c:v>
                </c:pt>
                <c:pt idx="6">
                  <c:v>4</c:v>
                </c:pt>
                <c:pt idx="7">
                  <c:v>4.5</c:v>
                </c:pt>
                <c:pt idx="8">
                  <c:v>5</c:v>
                </c:pt>
              </c:numCache>
            </c:numRef>
          </c:cat>
          <c:val>
            <c:numRef>
              <c:f>'[Workbook1.xlsx]Sheet1'!$B$2:$B$10</c:f>
              <c:numCache>
                <c:formatCode>General</c:formatCode>
                <c:ptCount val="9"/>
                <c:pt idx="0">
                  <c:v>22</c:v>
                </c:pt>
                <c:pt idx="1">
                  <c:v>24</c:v>
                </c:pt>
                <c:pt idx="2">
                  <c:v>39</c:v>
                </c:pt>
                <c:pt idx="3">
                  <c:v>60</c:v>
                </c:pt>
                <c:pt idx="4">
                  <c:v>44</c:v>
                </c:pt>
                <c:pt idx="5">
                  <c:v>42</c:v>
                </c:pt>
                <c:pt idx="6">
                  <c:v>18</c:v>
                </c:pt>
                <c:pt idx="7">
                  <c:v>11</c:v>
                </c:pt>
                <c:pt idx="8">
                  <c:v>7</c:v>
                </c:pt>
              </c:numCache>
            </c:numRef>
          </c:val>
        </c:ser>
        <c:dLbls>
          <c:showLegendKey val="0"/>
          <c:showVal val="0"/>
          <c:showCatName val="0"/>
          <c:showSerName val="0"/>
          <c:showPercent val="0"/>
          <c:showBubbleSize val="0"/>
        </c:dLbls>
        <c:gapWidth val="150"/>
        <c:overlap val="100"/>
        <c:axId val="146708352"/>
        <c:axId val="146709888"/>
      </c:barChart>
      <c:catAx>
        <c:axId val="146708352"/>
        <c:scaling>
          <c:orientation val="minMax"/>
        </c:scaling>
        <c:delete val="0"/>
        <c:axPos val="b"/>
        <c:numFmt formatCode="General" sourceLinked="1"/>
        <c:majorTickMark val="out"/>
        <c:minorTickMark val="none"/>
        <c:tickLblPos val="nextTo"/>
        <c:crossAx val="146709888"/>
        <c:crosses val="autoZero"/>
        <c:auto val="1"/>
        <c:lblAlgn val="ctr"/>
        <c:lblOffset val="100"/>
        <c:noMultiLvlLbl val="0"/>
      </c:catAx>
      <c:valAx>
        <c:axId val="146709888"/>
        <c:scaling>
          <c:orientation val="minMax"/>
        </c:scaling>
        <c:delete val="0"/>
        <c:axPos val="l"/>
        <c:majorGridlines/>
        <c:numFmt formatCode="General" sourceLinked="1"/>
        <c:majorTickMark val="out"/>
        <c:minorTickMark val="none"/>
        <c:tickLblPos val="nextTo"/>
        <c:crossAx val="146708352"/>
        <c:crosses val="autoZero"/>
        <c:crossBetween val="between"/>
      </c:valAx>
    </c:plotArea>
    <c:legend>
      <c:legendPos val="r"/>
      <c:layout>
        <c:manualLayout>
          <c:xMode val="edge"/>
          <c:yMode val="edge"/>
          <c:x val="0"/>
          <c:y val="0.32627452031553822"/>
          <c:w val="0.19615945576031713"/>
          <c:h val="0.25311288371997737"/>
        </c:manualLayout>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9B54AD-0D1F-FF41-B701-CDC888A49101}" type="datetime1">
              <a:rPr lang="zh-CN" altLang="en-US" smtClean="0"/>
              <a:pPr/>
              <a:t>2011-11-7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625815-D932-3547-9BEF-DC32BB8E4CBD}" type="slidenum">
              <a:rPr lang="en-US" smtClean="0"/>
              <a:pPr/>
              <a:t>‹#›</a:t>
            </a:fld>
            <a:endParaRPr lang="en-US"/>
          </a:p>
        </p:txBody>
      </p:sp>
    </p:spTree>
    <p:extLst>
      <p:ext uri="{BB962C8B-B14F-4D97-AF65-F5344CB8AC3E}">
        <p14:creationId xmlns:p14="http://schemas.microsoft.com/office/powerpoint/2010/main" val="1587599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44C45C-6936-2644-B2E5-9DA92685AC3C}" type="datetime1">
              <a:rPr lang="zh-CN" altLang="en-US" smtClean="0"/>
              <a:pPr/>
              <a:t>2011-11-7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F9F570-116B-B74F-892D-960D7B1C4195}" type="slidenum">
              <a:rPr lang="en-US" smtClean="0"/>
              <a:pPr/>
              <a:t>‹#›</a:t>
            </a:fld>
            <a:endParaRPr lang="en-US"/>
          </a:p>
        </p:txBody>
      </p:sp>
    </p:spTree>
    <p:extLst>
      <p:ext uri="{BB962C8B-B14F-4D97-AF65-F5344CB8AC3E}">
        <p14:creationId xmlns:p14="http://schemas.microsoft.com/office/powerpoint/2010/main" val="367924360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2F9F570-116B-B74F-892D-960D7B1C419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Though localization is more important than problem within the non-linguistic feautre set, when combined all features together, problem is more useful than lcoalization, due to the interaction among features. (regTag, LOC implies localization information)</a:t>
            </a:r>
          </a:p>
        </p:txBody>
      </p:sp>
      <p:sp>
        <p:nvSpPr>
          <p:cNvPr id="72708" name="Slide Number Placeholder 3"/>
          <p:cNvSpPr>
            <a:spLocks noGrp="1"/>
          </p:cNvSpPr>
          <p:nvPr>
            <p:ph type="sldNum" sz="quarter" idx="5"/>
          </p:nvPr>
        </p:nvSpPr>
        <p:spPr bwMode="auto">
          <a:noFill/>
          <a:ln>
            <a:miter lim="800000"/>
            <a:headEnd/>
            <a:tailEnd/>
          </a:ln>
        </p:spPr>
        <p:txBody>
          <a:bodyPr/>
          <a:lstStyle/>
          <a:p>
            <a:fld id="{5D42C7E2-DC88-4591-A0A5-E6B1EF6149FE}" type="slidenum">
              <a:rPr lang="en-US"/>
              <a:pPr/>
              <a:t>48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Though localization is more important than problem within the non-linguistic feautre set, when combined all features together, problem is more useful than lcoalization, due to the interaction among features. (regTag, LOC implies localization information)</a:t>
            </a:r>
          </a:p>
        </p:txBody>
      </p:sp>
      <p:sp>
        <p:nvSpPr>
          <p:cNvPr id="74756" name="Slide Number Placeholder 3"/>
          <p:cNvSpPr>
            <a:spLocks noGrp="1"/>
          </p:cNvSpPr>
          <p:nvPr>
            <p:ph type="sldNum" sz="quarter" idx="5"/>
          </p:nvPr>
        </p:nvSpPr>
        <p:spPr bwMode="auto">
          <a:noFill/>
          <a:ln>
            <a:miter lim="800000"/>
            <a:headEnd/>
            <a:tailEnd/>
          </a:ln>
        </p:spPr>
        <p:txBody>
          <a:bodyPr/>
          <a:lstStyle/>
          <a:p>
            <a:fld id="{1DA628DB-E6F1-42E7-8715-8E9F2C6F6C41}" type="slidenum">
              <a:rPr lang="en-US"/>
              <a:pPr/>
              <a:t>49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Though localization is more important than problem within the non-linguistic feautre set, when combined all features together, problem is more useful than lcoalization, due to the interaction among features. (regTag, LOC implies localization information)</a:t>
            </a:r>
          </a:p>
        </p:txBody>
      </p:sp>
      <p:sp>
        <p:nvSpPr>
          <p:cNvPr id="76804" name="Slide Number Placeholder 3"/>
          <p:cNvSpPr>
            <a:spLocks noGrp="1"/>
          </p:cNvSpPr>
          <p:nvPr>
            <p:ph type="sldNum" sz="quarter" idx="5"/>
          </p:nvPr>
        </p:nvSpPr>
        <p:spPr bwMode="auto">
          <a:noFill/>
          <a:ln>
            <a:miter lim="800000"/>
            <a:headEnd/>
            <a:tailEnd/>
          </a:ln>
        </p:spPr>
        <p:txBody>
          <a:bodyPr/>
          <a:lstStyle/>
          <a:p>
            <a:fld id="{A4C5D7C2-09DD-46A2-AEA5-6425591EDFB2}" type="slidenum">
              <a:rPr lang="en-US"/>
              <a:pPr/>
              <a:t>50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Though localization is more important than problem within the non-linguistic feautre set, when combined all features together, problem is more useful than lcoalization, due to the interaction among features. (regTag, LOC implies localization information)</a:t>
            </a:r>
          </a:p>
        </p:txBody>
      </p:sp>
      <p:sp>
        <p:nvSpPr>
          <p:cNvPr id="78852" name="Slide Number Placeholder 3"/>
          <p:cNvSpPr>
            <a:spLocks noGrp="1"/>
          </p:cNvSpPr>
          <p:nvPr>
            <p:ph type="sldNum" sz="quarter" idx="5"/>
          </p:nvPr>
        </p:nvSpPr>
        <p:spPr bwMode="auto">
          <a:noFill/>
          <a:ln>
            <a:miter lim="800000"/>
            <a:headEnd/>
            <a:tailEnd/>
          </a:ln>
        </p:spPr>
        <p:txBody>
          <a:bodyPr/>
          <a:lstStyle/>
          <a:p>
            <a:fld id="{1FBEE96E-F35A-412B-B821-8480B337D293}" type="slidenum">
              <a:rPr lang="en-US"/>
              <a:pPr/>
              <a:t>51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Though localization is more important than problem within the non-linguistic feautre set, when combined all features together, problem is more useful than lcoalization, due to the interaction among features. (regTag, LOC implies localization information)</a:t>
            </a:r>
          </a:p>
        </p:txBody>
      </p:sp>
      <p:sp>
        <p:nvSpPr>
          <p:cNvPr id="80900" name="Slide Number Placeholder 3"/>
          <p:cNvSpPr>
            <a:spLocks noGrp="1"/>
          </p:cNvSpPr>
          <p:nvPr>
            <p:ph type="sldNum" sz="quarter" idx="5"/>
          </p:nvPr>
        </p:nvSpPr>
        <p:spPr bwMode="auto">
          <a:noFill/>
          <a:ln>
            <a:miter lim="800000"/>
            <a:headEnd/>
            <a:tailEnd/>
          </a:ln>
        </p:spPr>
        <p:txBody>
          <a:bodyPr/>
          <a:lstStyle/>
          <a:p>
            <a:fld id="{7401BFD5-A85E-4C84-8687-44B80D6F75DC}" type="slidenum">
              <a:rPr lang="en-US"/>
              <a:pPr/>
              <a:t>52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charset="-128"/>
            </a:endParaRPr>
          </a:p>
        </p:txBody>
      </p:sp>
      <p:sp>
        <p:nvSpPr>
          <p:cNvPr id="82948" name="Slide Number Placeholder 3"/>
          <p:cNvSpPr>
            <a:spLocks noGrp="1"/>
          </p:cNvSpPr>
          <p:nvPr>
            <p:ph type="sldNum" sz="quarter" idx="5"/>
          </p:nvPr>
        </p:nvSpPr>
        <p:spPr bwMode="auto">
          <a:noFill/>
          <a:ln>
            <a:miter lim="800000"/>
            <a:headEnd/>
            <a:tailEnd/>
          </a:ln>
        </p:spPr>
        <p:txBody>
          <a:bodyPr/>
          <a:lstStyle/>
          <a:p>
            <a:fld id="{FF0A9849-906D-4290-9593-CDD64B290590}" type="slidenum">
              <a:rPr lang="en-US"/>
              <a:pPr/>
              <a:t>53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determine whether</a:t>
            </a:r>
            <a:r>
              <a:rPr lang="en-US" baseline="0" dirty="0" smtClean="0"/>
              <a:t> a review is positive or negative by using machine learning algorithm</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Lexical features (unigram, bigram…), Maximum entropy, naïve </a:t>
            </a:r>
            <a:r>
              <a:rPr lang="en-US" baseline="0" dirty="0" err="1" smtClean="0"/>
              <a:t>bayes</a:t>
            </a:r>
            <a:r>
              <a:rPr lang="en-US" baseline="0" dirty="0" smtClean="0"/>
              <a:t>, </a:t>
            </a:r>
            <a:r>
              <a:rPr lang="en-US" baseline="0" dirty="0" err="1" smtClean="0"/>
              <a:t>svm</a:t>
            </a:r>
            <a:endParaRPr lang="en-US" baseline="0" dirty="0" smtClean="0"/>
          </a:p>
          <a:p>
            <a:endParaRPr lang="en-US" baseline="0" dirty="0" smtClean="0"/>
          </a:p>
          <a:p>
            <a:r>
              <a:rPr lang="en-US" sz="1200" kern="1200" dirty="0" smtClean="0">
                <a:solidFill>
                  <a:schemeClr val="tx1"/>
                </a:solidFill>
                <a:latin typeface="+mn-lt"/>
                <a:ea typeface="+mn-ea"/>
                <a:cs typeface="+mn-cs"/>
              </a:rPr>
              <a:t>address the </a:t>
            </a:r>
            <a:r>
              <a:rPr lang="en-US" sz="1200" i="1" kern="1200" dirty="0" smtClean="0">
                <a:solidFill>
                  <a:schemeClr val="tx1"/>
                </a:solidFill>
                <a:latin typeface="+mn-lt"/>
                <a:ea typeface="+mn-ea"/>
                <a:cs typeface="+mn-cs"/>
              </a:rPr>
              <a:t>rating-inference problem, wherein rather than simply decide whether a review is "thumbs up" or "thumbs down", as in previous sentiment analysis work, one must determine an author's evaluation with respect to a multi-point scale (e.g., one to five "stars")</a:t>
            </a:r>
          </a:p>
          <a:p>
            <a:r>
              <a:rPr lang="en-US" sz="1200" i="1" kern="1200" baseline="0" dirty="0" smtClean="0">
                <a:solidFill>
                  <a:schemeClr val="tx1"/>
                </a:solidFill>
                <a:latin typeface="+mn-lt"/>
                <a:ea typeface="+mn-ea"/>
                <a:cs typeface="+mn-cs"/>
              </a:rPr>
              <a:t>(Propose </a:t>
            </a:r>
            <a:r>
              <a:rPr lang="en-US" sz="1200" kern="1200" dirty="0" smtClean="0">
                <a:solidFill>
                  <a:schemeClr val="tx1"/>
                </a:solidFill>
                <a:latin typeface="+mn-lt"/>
                <a:ea typeface="+mn-ea"/>
                <a:cs typeface="+mn-cs"/>
              </a:rPr>
              <a:t>a meta-algorithm, based on a </a:t>
            </a:r>
            <a:r>
              <a:rPr lang="en-US" sz="1200" i="1" kern="1200" dirty="0" smtClean="0">
                <a:solidFill>
                  <a:schemeClr val="tx1"/>
                </a:solidFill>
                <a:latin typeface="+mn-lt"/>
                <a:ea typeface="+mn-ea"/>
                <a:cs typeface="+mn-cs"/>
              </a:rPr>
              <a:t>metric labeling formulation of the problem, that alters a given </a:t>
            </a:r>
            <a:r>
              <a:rPr lang="en-US" sz="1200" i="1" kern="1200" dirty="0" err="1" smtClean="0">
                <a:solidFill>
                  <a:schemeClr val="tx1"/>
                </a:solidFill>
                <a:latin typeface="+mn-lt"/>
                <a:ea typeface="+mn-ea"/>
                <a:cs typeface="+mn-cs"/>
              </a:rPr>
              <a:t>n-ary</a:t>
            </a:r>
            <a:r>
              <a:rPr lang="en-US" sz="1200" i="1" kern="1200" dirty="0" smtClean="0">
                <a:solidFill>
                  <a:schemeClr val="tx1"/>
                </a:solidFill>
                <a:latin typeface="+mn-lt"/>
                <a:ea typeface="+mn-ea"/>
                <a:cs typeface="+mn-cs"/>
              </a:rPr>
              <a:t> classifier's output in an explicit attempt to ensure that similar items receive similar labels.)</a:t>
            </a:r>
            <a:endParaRPr lang="en-US" baseline="0" dirty="0" smtClean="0"/>
          </a:p>
          <a:p>
            <a:endParaRPr lang="en-US" baseline="0" dirty="0" smtClean="0"/>
          </a:p>
          <a:p>
            <a:r>
              <a:rPr lang="en-US" baseline="0" dirty="0" smtClean="0"/>
              <a:t>parse-and </a:t>
            </a:r>
            <a:r>
              <a:rPr lang="en-US" baseline="0" dirty="0" err="1" smtClean="0"/>
              <a:t>praraphrase</a:t>
            </a:r>
            <a:r>
              <a:rPr lang="en-US" baseline="0" dirty="0" smtClean="0"/>
              <a:t> paradigm (adverb-adjective-noun phrases based on clause structure) help to predict the degree of sentiment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02F9F570-116B-B74F-892D-960D7B1C4195}" type="slidenum">
              <a:rPr lang="en-US" smtClean="0"/>
              <a:pPr/>
              <a:t>58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Computed from the output of syntactic analysis (use dependency parser to parse it first and then automatically compute the linguistic features)</a:t>
            </a:r>
          </a:p>
          <a:p>
            <a:pPr eaLnBrk="1" hangingPunct="1">
              <a:spcBef>
                <a:spcPct val="0"/>
              </a:spcBef>
            </a:pPr>
            <a:r>
              <a:rPr lang="en-US" smtClean="0">
                <a:ea typeface="ＭＳ Ｐゴシック" charset="-128"/>
              </a:rPr>
              <a:t>Ten lexical categories direct to another table in the next slides</a:t>
            </a: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2291 </a:t>
            </a:r>
            <a:r>
              <a:rPr lang="en-US" altLang="zh-CN" smtClean="0">
                <a:ea typeface="ＭＳ Ｐゴシック" charset="-128"/>
              </a:rPr>
              <a:t>negative words  1915 positive words</a:t>
            </a:r>
            <a:endParaRPr lang="en-US" smtClean="0">
              <a:ea typeface="ＭＳ Ｐゴシック" charset="-128"/>
            </a:endParaRPr>
          </a:p>
        </p:txBody>
      </p:sp>
      <p:sp>
        <p:nvSpPr>
          <p:cNvPr id="53252" name="Slide Number Placeholder 3"/>
          <p:cNvSpPr>
            <a:spLocks noGrp="1"/>
          </p:cNvSpPr>
          <p:nvPr>
            <p:ph type="sldNum" sz="quarter" idx="5"/>
          </p:nvPr>
        </p:nvSpPr>
        <p:spPr bwMode="auto">
          <a:noFill/>
          <a:ln>
            <a:miter lim="800000"/>
            <a:headEnd/>
            <a:tailEnd/>
          </a:ln>
        </p:spPr>
        <p:txBody>
          <a:bodyPr/>
          <a:lstStyle/>
          <a:p>
            <a:fld id="{1D097691-3968-4B50-B897-82B2175EC2C8}" type="slidenum">
              <a:rPr lang="en-US"/>
              <a:pPr/>
              <a:t>62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r>
              <a:rPr lang="en-US" smtClean="0">
                <a:ea typeface="ＭＳ Ｐゴシック" charset="-128"/>
              </a:rPr>
              <a:t>For all of them</a:t>
            </a:r>
          </a:p>
          <a:p>
            <a:pPr>
              <a:buFontTx/>
              <a:buAutoNum type="arabicParenR"/>
            </a:pPr>
            <a:r>
              <a:rPr lang="en-US" smtClean="0">
                <a:ea typeface="ＭＳ Ｐゴシック" charset="-128"/>
              </a:rPr>
              <a:t>Expets</a:t>
            </a:r>
          </a:p>
          <a:p>
            <a:pPr>
              <a:buFontTx/>
              <a:buAutoNum type="arabicParenR"/>
            </a:pPr>
            <a:r>
              <a:rPr lang="en-US" smtClean="0">
                <a:ea typeface="ＭＳ Ｐゴシック" charset="-128"/>
              </a:rPr>
              <a:t>Student </a:t>
            </a:r>
            <a:r>
              <a:rPr lang="en-US" smtClean="0">
                <a:ea typeface="ＭＳ Ｐゴシック" charset="-128"/>
                <a:sym typeface="Wingdings" pitchFamily="2" charset="2"/>
              </a:rPr>
              <a:t> clear sign of flow, pos</a:t>
            </a:r>
          </a:p>
          <a:p>
            <a:pPr>
              <a:buFontTx/>
              <a:buAutoNum type="arabicParenR"/>
            </a:pPr>
            <a:r>
              <a:rPr lang="en-US" smtClean="0">
                <a:ea typeface="ＭＳ Ｐゴシック" charset="-128"/>
                <a:sym typeface="Wingdings" pitchFamily="2" charset="2"/>
              </a:rPr>
              <a:t>Expert both, difference</a:t>
            </a:r>
          </a:p>
          <a:p>
            <a:pPr>
              <a:buFontTx/>
              <a:buAutoNum type="arabicParenR"/>
            </a:pPr>
            <a:endParaRPr lang="en-US" smtClean="0">
              <a:ea typeface="ＭＳ Ｐゴシック" charset="-128"/>
              <a:sym typeface="Wingdings" pitchFamily="2" charset="2"/>
            </a:endParaRPr>
          </a:p>
        </p:txBody>
      </p:sp>
      <p:sp>
        <p:nvSpPr>
          <p:cNvPr id="58372" name="Slide Number Placeholder 3"/>
          <p:cNvSpPr>
            <a:spLocks noGrp="1"/>
          </p:cNvSpPr>
          <p:nvPr>
            <p:ph type="sldNum" sz="quarter" idx="5"/>
          </p:nvPr>
        </p:nvSpPr>
        <p:spPr bwMode="auto">
          <a:noFill/>
          <a:ln>
            <a:miter lim="800000"/>
            <a:headEnd/>
            <a:tailEnd/>
          </a:ln>
        </p:spPr>
        <p:txBody>
          <a:bodyPr/>
          <a:lstStyle/>
          <a:p>
            <a:fld id="{A1BA0ABC-264E-4EE1-B1B9-C0D88793413A}" type="slidenum">
              <a:rPr lang="en-US"/>
              <a:pPr/>
              <a:t>65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r>
              <a:rPr lang="en-US" smtClean="0">
                <a:ea typeface="ＭＳ Ｐゴシック" charset="-128"/>
              </a:rPr>
              <a:t>For all of them</a:t>
            </a:r>
          </a:p>
          <a:p>
            <a:pPr>
              <a:buFontTx/>
              <a:buAutoNum type="arabicParenR"/>
            </a:pPr>
            <a:r>
              <a:rPr lang="en-US" smtClean="0">
                <a:ea typeface="ＭＳ Ｐゴシック" charset="-128"/>
              </a:rPr>
              <a:t>Expets</a:t>
            </a:r>
          </a:p>
          <a:p>
            <a:pPr>
              <a:buFontTx/>
              <a:buAutoNum type="arabicParenR"/>
            </a:pPr>
            <a:r>
              <a:rPr lang="en-US" smtClean="0">
                <a:ea typeface="ＭＳ Ｐゴシック" charset="-128"/>
              </a:rPr>
              <a:t>Student </a:t>
            </a:r>
            <a:r>
              <a:rPr lang="en-US" smtClean="0">
                <a:ea typeface="ＭＳ Ｐゴシック" charset="-128"/>
                <a:sym typeface="Wingdings" pitchFamily="2" charset="2"/>
              </a:rPr>
              <a:t> clear sign of flow, pos</a:t>
            </a:r>
          </a:p>
          <a:p>
            <a:pPr>
              <a:buFontTx/>
              <a:buAutoNum type="arabicParenR"/>
            </a:pPr>
            <a:r>
              <a:rPr lang="en-US" smtClean="0">
                <a:ea typeface="ＭＳ Ｐゴシック" charset="-128"/>
                <a:sym typeface="Wingdings" pitchFamily="2" charset="2"/>
              </a:rPr>
              <a:t>Expert both, difference</a:t>
            </a:r>
          </a:p>
          <a:p>
            <a:pPr>
              <a:buFontTx/>
              <a:buAutoNum type="arabicParenR"/>
            </a:pPr>
            <a:endParaRPr lang="en-US" smtClean="0">
              <a:ea typeface="ＭＳ Ｐゴシック" charset="-128"/>
              <a:sym typeface="Wingdings" pitchFamily="2" charset="2"/>
            </a:endParaRPr>
          </a:p>
        </p:txBody>
      </p:sp>
      <p:sp>
        <p:nvSpPr>
          <p:cNvPr id="60420" name="Slide Number Placeholder 3"/>
          <p:cNvSpPr>
            <a:spLocks noGrp="1"/>
          </p:cNvSpPr>
          <p:nvPr>
            <p:ph type="sldNum" sz="quarter" idx="5"/>
          </p:nvPr>
        </p:nvSpPr>
        <p:spPr bwMode="auto">
          <a:noFill/>
          <a:ln>
            <a:miter lim="800000"/>
            <a:headEnd/>
            <a:tailEnd/>
          </a:ln>
        </p:spPr>
        <p:txBody>
          <a:bodyPr/>
          <a:lstStyle/>
          <a:p>
            <a:fld id="{CE91AA22-0A01-4741-82ED-BB9E5D1FFDA1}" type="slidenum">
              <a:rPr lang="en-US"/>
              <a:pPr/>
              <a:t>66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ea typeface="ＭＳ Ｐゴシック" charset="-128"/>
              </a:rPr>
              <a:t>One sentence or two?</a:t>
            </a:r>
          </a:p>
          <a:p>
            <a:endParaRPr lang="en-US" smtClean="0">
              <a:ea typeface="ＭＳ Ｐゴシック" charset="-128"/>
            </a:endParaRPr>
          </a:p>
        </p:txBody>
      </p:sp>
      <p:sp>
        <p:nvSpPr>
          <p:cNvPr id="38916" name="Slide Number Placeholder 3"/>
          <p:cNvSpPr>
            <a:spLocks noGrp="1"/>
          </p:cNvSpPr>
          <p:nvPr>
            <p:ph type="sldNum" sz="quarter" idx="5"/>
          </p:nvPr>
        </p:nvSpPr>
        <p:spPr bwMode="auto">
          <a:noFill/>
          <a:ln>
            <a:miter lim="800000"/>
            <a:headEnd/>
            <a:tailEnd/>
          </a:ln>
        </p:spPr>
        <p:txBody>
          <a:bodyPr/>
          <a:lstStyle/>
          <a:p>
            <a:fld id="{60A9712D-5974-4D64-8970-2A247B3ED475}" type="slidenum">
              <a:rPr lang="en-US"/>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r>
              <a:rPr lang="en-US" smtClean="0">
                <a:ea typeface="ＭＳ Ｐゴシック" charset="-128"/>
              </a:rPr>
              <a:t>For all of them</a:t>
            </a:r>
          </a:p>
          <a:p>
            <a:pPr>
              <a:buFontTx/>
              <a:buAutoNum type="arabicParenR"/>
            </a:pPr>
            <a:r>
              <a:rPr lang="en-US" smtClean="0">
                <a:ea typeface="ＭＳ Ｐゴシック" charset="-128"/>
              </a:rPr>
              <a:t>Expets</a:t>
            </a:r>
          </a:p>
          <a:p>
            <a:pPr>
              <a:buFontTx/>
              <a:buAutoNum type="arabicParenR"/>
            </a:pPr>
            <a:r>
              <a:rPr lang="en-US" smtClean="0">
                <a:ea typeface="ＭＳ Ｐゴシック" charset="-128"/>
              </a:rPr>
              <a:t>Student </a:t>
            </a:r>
            <a:r>
              <a:rPr lang="en-US" smtClean="0">
                <a:ea typeface="ＭＳ Ｐゴシック" charset="-128"/>
                <a:sym typeface="Wingdings" pitchFamily="2" charset="2"/>
              </a:rPr>
              <a:t> clear sign of flow, pos</a:t>
            </a:r>
          </a:p>
          <a:p>
            <a:pPr>
              <a:buFontTx/>
              <a:buAutoNum type="arabicParenR"/>
            </a:pPr>
            <a:r>
              <a:rPr lang="en-US" smtClean="0">
                <a:ea typeface="ＭＳ Ｐゴシック" charset="-128"/>
                <a:sym typeface="Wingdings" pitchFamily="2" charset="2"/>
              </a:rPr>
              <a:t>Expert both, difference</a:t>
            </a:r>
          </a:p>
          <a:p>
            <a:pPr>
              <a:buFontTx/>
              <a:buAutoNum type="arabicParenR"/>
            </a:pPr>
            <a:endParaRPr lang="en-US" smtClean="0">
              <a:ea typeface="ＭＳ Ｐゴシック" charset="-128"/>
              <a:sym typeface="Wingdings" pitchFamily="2" charset="2"/>
            </a:endParaRPr>
          </a:p>
        </p:txBody>
      </p:sp>
      <p:sp>
        <p:nvSpPr>
          <p:cNvPr id="62468" name="Slide Number Placeholder 3"/>
          <p:cNvSpPr>
            <a:spLocks noGrp="1"/>
          </p:cNvSpPr>
          <p:nvPr>
            <p:ph type="sldNum" sz="quarter" idx="5"/>
          </p:nvPr>
        </p:nvSpPr>
        <p:spPr bwMode="auto">
          <a:noFill/>
          <a:ln>
            <a:miter lim="800000"/>
            <a:headEnd/>
            <a:tailEnd/>
          </a:ln>
        </p:spPr>
        <p:txBody>
          <a:bodyPr/>
          <a:lstStyle/>
          <a:p>
            <a:fld id="{F5E99B29-6F9D-4E5A-8502-BC6F08FFD161}" type="slidenum">
              <a:rPr lang="en-US"/>
              <a:pPr/>
              <a:t>67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r>
              <a:rPr lang="en-US" smtClean="0">
                <a:ea typeface="ＭＳ Ｐゴシック" charset="-128"/>
              </a:rPr>
              <a:t>For all of them</a:t>
            </a:r>
          </a:p>
          <a:p>
            <a:pPr>
              <a:buFontTx/>
              <a:buAutoNum type="arabicParenR"/>
            </a:pPr>
            <a:r>
              <a:rPr lang="en-US" smtClean="0">
                <a:ea typeface="ＭＳ Ｐゴシック" charset="-128"/>
              </a:rPr>
              <a:t>Expets</a:t>
            </a:r>
          </a:p>
          <a:p>
            <a:pPr>
              <a:buFontTx/>
              <a:buAutoNum type="arabicParenR"/>
            </a:pPr>
            <a:r>
              <a:rPr lang="en-US" smtClean="0">
                <a:ea typeface="ＭＳ Ｐゴシック" charset="-128"/>
              </a:rPr>
              <a:t>Student </a:t>
            </a:r>
            <a:r>
              <a:rPr lang="en-US" smtClean="0">
                <a:ea typeface="ＭＳ Ｐゴシック" charset="-128"/>
                <a:sym typeface="Wingdings" pitchFamily="2" charset="2"/>
              </a:rPr>
              <a:t> clear sign of flow, pos</a:t>
            </a:r>
          </a:p>
          <a:p>
            <a:pPr>
              <a:buFontTx/>
              <a:buAutoNum type="arabicParenR"/>
            </a:pPr>
            <a:r>
              <a:rPr lang="en-US" smtClean="0">
                <a:ea typeface="ＭＳ Ｐゴシック" charset="-128"/>
                <a:sym typeface="Wingdings" pitchFamily="2" charset="2"/>
              </a:rPr>
              <a:t>Expert both, difference</a:t>
            </a:r>
          </a:p>
          <a:p>
            <a:pPr>
              <a:buFontTx/>
              <a:buAutoNum type="arabicParenR"/>
            </a:pPr>
            <a:endParaRPr lang="en-US" smtClean="0">
              <a:ea typeface="ＭＳ Ｐゴシック" charset="-128"/>
              <a:sym typeface="Wingdings" pitchFamily="2" charset="2"/>
            </a:endParaRPr>
          </a:p>
        </p:txBody>
      </p:sp>
      <p:sp>
        <p:nvSpPr>
          <p:cNvPr id="64516" name="Slide Number Placeholder 3"/>
          <p:cNvSpPr>
            <a:spLocks noGrp="1"/>
          </p:cNvSpPr>
          <p:nvPr>
            <p:ph type="sldNum" sz="quarter" idx="5"/>
          </p:nvPr>
        </p:nvSpPr>
        <p:spPr bwMode="auto">
          <a:noFill/>
          <a:ln>
            <a:miter lim="800000"/>
            <a:headEnd/>
            <a:tailEnd/>
          </a:ln>
        </p:spPr>
        <p:txBody>
          <a:bodyPr/>
          <a:lstStyle/>
          <a:p>
            <a:fld id="{22C87150-36F2-4AD7-A28C-83DB9A8602F0}" type="slidenum">
              <a:rPr lang="en-US"/>
              <a:pPr/>
              <a:t>68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their features</a:t>
            </a:r>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F9F570-116B-B74F-892D-960D7B1C4195}" type="slidenum">
              <a:rPr lang="en-US" smtClean="0"/>
              <a:pPr/>
              <a:t>25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2800" smtClean="0">
              <a:ea typeface="ＭＳ Ｐゴシック" charset="-128"/>
            </a:endParaRPr>
          </a:p>
          <a:p>
            <a:pPr eaLnBrk="1" hangingPunct="1">
              <a:spcBef>
                <a:spcPct val="0"/>
              </a:spcBef>
            </a:pPr>
            <a:r>
              <a:rPr lang="en-US" sz="2800" smtClean="0">
                <a:ea typeface="ＭＳ Ｐゴシック" charset="-128"/>
              </a:rPr>
              <a:t>What gold-standard to use for the machine learning task??</a:t>
            </a:r>
          </a:p>
          <a:p>
            <a:pPr eaLnBrk="1" hangingPunct="1">
              <a:spcBef>
                <a:spcPct val="0"/>
              </a:spcBef>
            </a:pPr>
            <a:endParaRPr lang="en-US" sz="2800" smtClean="0">
              <a:ea typeface="ＭＳ Ｐゴシック" charset="-128"/>
            </a:endParaRPr>
          </a:p>
          <a:p>
            <a:pPr eaLnBrk="1" hangingPunct="1">
              <a:spcBef>
                <a:spcPct val="0"/>
              </a:spcBef>
            </a:pPr>
            <a:r>
              <a:rPr lang="en-US" sz="2800" smtClean="0">
                <a:ea typeface="ＭＳ Ｐゴシック" charset="-128"/>
              </a:rPr>
              <a:t>Investigating differences in perceived peer-review helpfulness </a:t>
            </a:r>
          </a:p>
          <a:p>
            <a:pPr lvl="1" eaLnBrk="1" hangingPunct="1">
              <a:spcBef>
                <a:spcPct val="0"/>
              </a:spcBef>
            </a:pPr>
            <a:r>
              <a:rPr lang="en-US" smtClean="0">
                <a:ea typeface="ＭＳ Ｐゴシック" charset="-128"/>
              </a:rPr>
              <a:t>	</a:t>
            </a:r>
            <a:r>
              <a:rPr lang="en-US" sz="2400" smtClean="0">
                <a:ea typeface="ＭＳ Ｐゴシック" charset="-128"/>
              </a:rPr>
              <a:t>between students and experts</a:t>
            </a:r>
          </a:p>
          <a:p>
            <a:pPr lvl="1" eaLnBrk="1" hangingPunct="1">
              <a:spcBef>
                <a:spcPct val="0"/>
              </a:spcBef>
            </a:pPr>
            <a:r>
              <a:rPr lang="en-US" sz="2400" smtClean="0">
                <a:ea typeface="ＭＳ Ｐゴシック" charset="-128"/>
              </a:rPr>
              <a:t>	between different </a:t>
            </a:r>
            <a:r>
              <a:rPr lang="en-US" sz="2400" b="1" smtClean="0">
                <a:ea typeface="ＭＳ Ｐゴシック" charset="-128"/>
              </a:rPr>
              <a:t>types of expert</a:t>
            </a:r>
            <a:r>
              <a:rPr lang="en-US" sz="2400" smtClean="0">
                <a:ea typeface="ＭＳ Ｐゴシック" charset="-128"/>
              </a:rPr>
              <a:t> </a:t>
            </a:r>
          </a:p>
          <a:p>
            <a:pPr eaLnBrk="1" hangingPunct="1">
              <a:spcBef>
                <a:spcPct val="0"/>
              </a:spcBef>
            </a:pPr>
            <a:endParaRPr lang="en-US" smtClean="0">
              <a:ea typeface="ＭＳ Ｐゴシック" charset="-128"/>
            </a:endParaRPr>
          </a:p>
        </p:txBody>
      </p:sp>
      <p:sp>
        <p:nvSpPr>
          <p:cNvPr id="36868" name="Slide Number Placeholder 3"/>
          <p:cNvSpPr>
            <a:spLocks noGrp="1"/>
          </p:cNvSpPr>
          <p:nvPr>
            <p:ph type="sldNum" sz="quarter" idx="5"/>
          </p:nvPr>
        </p:nvSpPr>
        <p:spPr bwMode="auto">
          <a:noFill/>
          <a:ln>
            <a:miter lim="800000"/>
            <a:headEnd/>
            <a:tailEnd/>
          </a:ln>
        </p:spPr>
        <p:txBody>
          <a:bodyPr/>
          <a:lstStyle/>
          <a:p>
            <a:fld id="{DBA0C49E-DCE1-4B0F-90F3-D07E72AF3B52}" type="slidenum">
              <a:rPr lang="en-US"/>
              <a:pPr/>
              <a:t>39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Explain the difference:</a:t>
            </a:r>
          </a:p>
          <a:p>
            <a:pPr eaLnBrk="1" hangingPunct="1">
              <a:spcBef>
                <a:spcPct val="0"/>
              </a:spcBef>
              <a:buFontTx/>
              <a:buAutoNum type="arabicParenR"/>
            </a:pPr>
            <a:r>
              <a:rPr lang="en-US" smtClean="0">
                <a:ea typeface="ＭＳ Ｐゴシック" charset="-128"/>
              </a:rPr>
              <a:t>Less helpful thought by the expert may because</a:t>
            </a:r>
          </a:p>
          <a:p>
            <a:pPr marL="685800" lvl="1" indent="-228600" eaLnBrk="1" hangingPunct="1">
              <a:spcBef>
                <a:spcPct val="0"/>
              </a:spcBef>
            </a:pPr>
            <a:r>
              <a:rPr lang="en-US" smtClean="0">
                <a:ea typeface="ＭＳ Ｐゴシック" charset="-128"/>
              </a:rPr>
              <a:t>Only praise no critiques not constructive</a:t>
            </a:r>
          </a:p>
          <a:p>
            <a:pPr eaLnBrk="1" hangingPunct="1">
              <a:spcBef>
                <a:spcPct val="0"/>
              </a:spcBef>
            </a:pPr>
            <a:r>
              <a:rPr lang="en-US" smtClean="0">
                <a:ea typeface="ＭＳ Ｐゴシック" charset="-128"/>
              </a:rPr>
              <a:t>	 	The comment is not supported with enough paper content.</a:t>
            </a:r>
          </a:p>
          <a:p>
            <a:pPr eaLnBrk="1" hangingPunct="1">
              <a:spcBef>
                <a:spcPct val="0"/>
              </a:spcBef>
            </a:pPr>
            <a:endParaRPr lang="en-US" smtClean="0">
              <a:ea typeface="ＭＳ Ｐゴシック" charset="-128"/>
            </a:endParaRPr>
          </a:p>
        </p:txBody>
      </p:sp>
      <p:sp>
        <p:nvSpPr>
          <p:cNvPr id="40964" name="Slide Number Placeholder 3"/>
          <p:cNvSpPr>
            <a:spLocks noGrp="1"/>
          </p:cNvSpPr>
          <p:nvPr>
            <p:ph type="sldNum" sz="quarter" idx="5"/>
          </p:nvPr>
        </p:nvSpPr>
        <p:spPr bwMode="auto">
          <a:noFill/>
          <a:ln>
            <a:miter lim="800000"/>
            <a:headEnd/>
            <a:tailEnd/>
          </a:ln>
        </p:spPr>
        <p:txBody>
          <a:bodyPr/>
          <a:lstStyle/>
          <a:p>
            <a:fld id="{738DB6CB-0418-406B-A49D-720DA379B842}" type="slidenum">
              <a:rPr lang="en-US"/>
              <a:pPr/>
              <a:t>40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Explain the difference:</a:t>
            </a:r>
          </a:p>
          <a:p>
            <a:pPr eaLnBrk="1" hangingPunct="1">
              <a:spcBef>
                <a:spcPct val="0"/>
              </a:spcBef>
              <a:buFontTx/>
              <a:buAutoNum type="arabicParenR"/>
            </a:pPr>
            <a:r>
              <a:rPr lang="en-US" smtClean="0">
                <a:ea typeface="ＭＳ Ｐゴシック" charset="-128"/>
              </a:rPr>
              <a:t>Less helpful thought by the expert may because</a:t>
            </a:r>
          </a:p>
          <a:p>
            <a:pPr marL="685800" lvl="1" indent="-228600" eaLnBrk="1" hangingPunct="1">
              <a:spcBef>
                <a:spcPct val="0"/>
              </a:spcBef>
            </a:pPr>
            <a:r>
              <a:rPr lang="en-US" smtClean="0">
                <a:ea typeface="ＭＳ Ｐゴシック" charset="-128"/>
              </a:rPr>
              <a:t>Only praise no critiques not constructive</a:t>
            </a:r>
          </a:p>
          <a:p>
            <a:pPr eaLnBrk="1" hangingPunct="1">
              <a:spcBef>
                <a:spcPct val="0"/>
              </a:spcBef>
            </a:pPr>
            <a:r>
              <a:rPr lang="en-US" smtClean="0">
                <a:ea typeface="ＭＳ Ｐゴシック" charset="-128"/>
              </a:rPr>
              <a:t>	 	The comment is not supported with enough paper content.</a:t>
            </a:r>
          </a:p>
          <a:p>
            <a:pPr eaLnBrk="1" hangingPunct="1">
              <a:spcBef>
                <a:spcPct val="0"/>
              </a:spcBef>
            </a:pPr>
            <a:endParaRPr lang="en-US" smtClean="0">
              <a:ea typeface="ＭＳ Ｐゴシック" charset="-128"/>
            </a:endParaRPr>
          </a:p>
        </p:txBody>
      </p:sp>
      <p:sp>
        <p:nvSpPr>
          <p:cNvPr id="43012" name="Slide Number Placeholder 3"/>
          <p:cNvSpPr>
            <a:spLocks noGrp="1"/>
          </p:cNvSpPr>
          <p:nvPr>
            <p:ph type="sldNum" sz="quarter" idx="5"/>
          </p:nvPr>
        </p:nvSpPr>
        <p:spPr bwMode="auto">
          <a:noFill/>
          <a:ln>
            <a:miter lim="800000"/>
            <a:headEnd/>
            <a:tailEnd/>
          </a:ln>
        </p:spPr>
        <p:txBody>
          <a:bodyPr/>
          <a:lstStyle/>
          <a:p>
            <a:fld id="{9AD68AC5-34B5-45AF-BDF9-8AA334E0A268}" type="slidenum">
              <a:rPr lang="en-US"/>
              <a:pPr/>
              <a:t>41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ea typeface="ＭＳ Ｐゴシック" charset="-128"/>
              </a:rPr>
              <a:t>Explain the difference:</a:t>
            </a:r>
          </a:p>
          <a:p>
            <a:pPr eaLnBrk="1" hangingPunct="1">
              <a:spcBef>
                <a:spcPct val="0"/>
              </a:spcBef>
              <a:buFontTx/>
              <a:buAutoNum type="arabicParenR"/>
            </a:pPr>
            <a:r>
              <a:rPr lang="en-US" smtClean="0">
                <a:ea typeface="ＭＳ Ｐゴシック" charset="-128"/>
              </a:rPr>
              <a:t>Less helpful thought by the expert may because</a:t>
            </a:r>
          </a:p>
          <a:p>
            <a:pPr marL="685800" lvl="1" indent="-228600" eaLnBrk="1" hangingPunct="1">
              <a:spcBef>
                <a:spcPct val="0"/>
              </a:spcBef>
            </a:pPr>
            <a:r>
              <a:rPr lang="en-US" smtClean="0">
                <a:ea typeface="ＭＳ Ｐゴシック" charset="-128"/>
              </a:rPr>
              <a:t>Only praise no critiques not constructive</a:t>
            </a:r>
          </a:p>
          <a:p>
            <a:pPr eaLnBrk="1" hangingPunct="1">
              <a:spcBef>
                <a:spcPct val="0"/>
              </a:spcBef>
            </a:pPr>
            <a:r>
              <a:rPr lang="en-US" smtClean="0">
                <a:ea typeface="ＭＳ Ｐゴシック" charset="-128"/>
              </a:rPr>
              <a:t>	 	The comment is not supported with enough paper content.</a:t>
            </a:r>
          </a:p>
          <a:p>
            <a:pPr eaLnBrk="1" hangingPunct="1">
              <a:spcBef>
                <a:spcPct val="0"/>
              </a:spcBef>
            </a:pPr>
            <a:endParaRPr lang="en-US" smtClean="0">
              <a:ea typeface="ＭＳ Ｐゴシック" charset="-128"/>
            </a:endParaRPr>
          </a:p>
        </p:txBody>
      </p:sp>
      <p:sp>
        <p:nvSpPr>
          <p:cNvPr id="45060" name="Slide Number Placeholder 3"/>
          <p:cNvSpPr>
            <a:spLocks noGrp="1"/>
          </p:cNvSpPr>
          <p:nvPr>
            <p:ph type="sldNum" sz="quarter" idx="5"/>
          </p:nvPr>
        </p:nvSpPr>
        <p:spPr bwMode="auto">
          <a:noFill/>
          <a:ln>
            <a:miter lim="800000"/>
            <a:headEnd/>
            <a:tailEnd/>
          </a:ln>
        </p:spPr>
        <p:txBody>
          <a:bodyPr/>
          <a:lstStyle/>
          <a:p>
            <a:fld id="{45DB439B-65D3-4CAE-8AC9-7144A5EA6B33}" type="slidenum">
              <a:rPr lang="en-US"/>
              <a:pPr/>
              <a:t>42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ea typeface="ＭＳ Ｐゴシック" charset="-128"/>
              </a:rPr>
              <a:t>Paper topics</a:t>
            </a:r>
          </a:p>
          <a:p>
            <a:pPr eaLnBrk="1" hangingPunct="1"/>
            <a:r>
              <a:rPr lang="en-US" smtClean="0">
                <a:ea typeface="ＭＳ Ｐゴシック" charset="-128"/>
              </a:rPr>
              <a:t>Descriptive information about the review</a:t>
            </a:r>
          </a:p>
          <a:p>
            <a:pPr eaLnBrk="1" hangingPunct="1"/>
            <a:r>
              <a:rPr lang="en-US" smtClean="0">
                <a:ea typeface="ＭＳ Ｐゴシック" charset="-128"/>
              </a:rPr>
              <a:t>#words</a:t>
            </a:r>
          </a:p>
          <a:p>
            <a:pPr eaLnBrk="1" hangingPunct="1"/>
            <a:r>
              <a:rPr lang="en-US" smtClean="0">
                <a:ea typeface="ＭＳ Ｐゴシック" charset="-128"/>
              </a:rPr>
              <a:t>#sentences</a:t>
            </a:r>
          </a:p>
          <a:p>
            <a:pPr eaLnBrk="1" hangingPunct="1"/>
            <a:endParaRPr lang="en-US" smtClean="0">
              <a:ea typeface="ＭＳ Ｐゴシック" charset="-128"/>
            </a:endParaRPr>
          </a:p>
        </p:txBody>
      </p:sp>
      <p:sp>
        <p:nvSpPr>
          <p:cNvPr id="51204" name="Slide Number Placeholder 3"/>
          <p:cNvSpPr>
            <a:spLocks noGrp="1"/>
          </p:cNvSpPr>
          <p:nvPr>
            <p:ph type="sldNum" sz="quarter" idx="5"/>
          </p:nvPr>
        </p:nvSpPr>
        <p:spPr bwMode="auto">
          <a:noFill/>
          <a:ln>
            <a:miter lim="800000"/>
            <a:headEnd/>
            <a:tailEnd/>
          </a:ln>
        </p:spPr>
        <p:txBody>
          <a:bodyPr/>
          <a:lstStyle/>
          <a:p>
            <a:fld id="{2B8581C1-D22C-473A-B2DF-C042E9EF2300}" type="slidenum">
              <a:rPr lang="en-US"/>
              <a:pPr/>
              <a:t>46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A7B86D80-4005-6E4E-A6C9-99206463BE65}" type="datetime1">
              <a:rPr lang="zh-CN" altLang="en-US" smtClean="0"/>
              <a:pPr/>
              <a:t>2011-11-7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97C765-8DF7-B04A-94CA-3CD5C68B2BC4}" type="datetime1">
              <a:rPr lang="zh-CN" altLang="en-US" smtClean="0"/>
              <a:pPr/>
              <a:t>2011-11-7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83B9D-2FAC-6A40-8A02-C625B30AC901}" type="datetime1">
              <a:rPr lang="zh-CN" altLang="en-US" smtClean="0"/>
              <a:pPr/>
              <a:t>2011-11-7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2D9E-0DD5-9F4A-BA22-8A3A92F64F7C}" type="datetime1">
              <a:rPr lang="zh-CN" altLang="en-US" smtClean="0"/>
              <a:pPr/>
              <a:t>2011-11-7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633C03-0D55-F141-A3F2-5D3BCFAE5B99}" type="datetime1">
              <a:rPr lang="zh-CN" altLang="en-US" smtClean="0"/>
              <a:pPr/>
              <a:t>2011-11-7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5E5151-12C1-EA47-840C-99B87E2978B7}" type="datetime1">
              <a:rPr lang="zh-CN" altLang="en-US" smtClean="0"/>
              <a:pPr/>
              <a:t>2011-11-7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F6989-7231-4E4E-876A-B0F5A9D45381}" type="datetime1">
              <a:rPr lang="zh-CN" altLang="en-US" smtClean="0"/>
              <a:pPr/>
              <a:t>2011-11-7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3A35D-4649-6B43-8D20-B2D3C7C9061B}" type="datetime1">
              <a:rPr lang="zh-CN" altLang="en-US" smtClean="0"/>
              <a:pPr/>
              <a:t>2011-11-7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5DD72-B4F6-D446-8D94-FA9EEEA08251}" type="datetime1">
              <a:rPr lang="zh-CN" altLang="en-US" smtClean="0"/>
              <a:pPr/>
              <a:t>2011-11-7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09DA0A-25A7-A044-A797-D1E3A0BC6113}" type="datetime1">
              <a:rPr lang="zh-CN" altLang="en-US" smtClean="0"/>
              <a:pPr/>
              <a:t>2011-11-7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2C2917-3EE6-804C-A764-BEEE73FBBD35}" type="datetime1">
              <a:rPr lang="zh-CN" altLang="en-US" smtClean="0"/>
              <a:pPr/>
              <a:t>2011-11-7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CCE4D-56E5-5249-B9AC-C5D511F41D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D73988-4A6F-934D-BD2A-0EF8276F313F}" type="datetime1">
              <a:rPr lang="zh-CN" altLang="en-US" smtClean="0"/>
              <a:pPr/>
              <a:t>2011-11-7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CCE4D-56E5-5249-B9AC-C5D511F41D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4.bin"/><Relationship Id="rId4" Type="http://schemas.openxmlformats.org/officeDocument/2006/relationships/image" Target="../media/image12.wmf"/></Relationships>
</file>

<file path=ppt/slides/_rels/slide6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1400"/>
            <a:ext cx="7772400" cy="1470025"/>
          </a:xfrm>
        </p:spPr>
        <p:txBody>
          <a:bodyPr/>
          <a:lstStyle/>
          <a:p>
            <a:r>
              <a:rPr lang="en-US" dirty="0" smtClean="0"/>
              <a:t>Automatically Predicting </a:t>
            </a:r>
            <a:br>
              <a:rPr lang="en-US" dirty="0" smtClean="0"/>
            </a:br>
            <a:r>
              <a:rPr lang="en-US" dirty="0" smtClean="0"/>
              <a:t> </a:t>
            </a:r>
            <a:r>
              <a:rPr lang="en-US" dirty="0"/>
              <a:t>P</a:t>
            </a:r>
            <a:r>
              <a:rPr lang="en-US" dirty="0" smtClean="0"/>
              <a:t>eer-Review </a:t>
            </a:r>
            <a:r>
              <a:rPr lang="en-US" dirty="0"/>
              <a:t>H</a:t>
            </a:r>
            <a:r>
              <a:rPr lang="en-US" dirty="0" smtClean="0"/>
              <a:t>elpfulness</a:t>
            </a:r>
            <a:r>
              <a:rPr lang="en-US" altLang="zh-CN" dirty="0" smtClean="0"/>
              <a:t> </a:t>
            </a:r>
            <a:endParaRPr lang="en-US" dirty="0"/>
          </a:p>
        </p:txBody>
      </p:sp>
      <p:sp>
        <p:nvSpPr>
          <p:cNvPr id="3" name="Subtitle 2"/>
          <p:cNvSpPr>
            <a:spLocks noGrp="1"/>
          </p:cNvSpPr>
          <p:nvPr>
            <p:ph type="subTitle" idx="1"/>
          </p:nvPr>
        </p:nvSpPr>
        <p:spPr>
          <a:xfrm>
            <a:off x="381000" y="2455100"/>
            <a:ext cx="8305800" cy="3672650"/>
          </a:xfrm>
        </p:spPr>
        <p:txBody>
          <a:bodyPr>
            <a:noAutofit/>
          </a:bodyPr>
          <a:lstStyle/>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Diane Litman</a:t>
            </a:r>
            <a:r>
              <a:rPr lang="en-GB" sz="2400" i="1" dirty="0">
                <a:solidFill>
                  <a:schemeClr val="tx1"/>
                </a:solidFill>
              </a:rPr>
              <a: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i="1" dirty="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Computer Science Department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Learning Research &amp; Development </a:t>
            </a:r>
            <a:r>
              <a:rPr lang="en-GB" sz="2400" dirty="0" err="1">
                <a:solidFill>
                  <a:schemeClr val="tx1"/>
                </a:solidFill>
              </a:rPr>
              <a:t>Center</a:t>
            </a:r>
            <a:r>
              <a:rPr lang="en-GB" sz="2400" dirty="0">
                <a:solidFill>
                  <a:schemeClr val="tx1"/>
                </a:solidFill>
              </a:rPr>
              <a:t> </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Intelligent Systems Program</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sz="2400" dirty="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400" dirty="0">
                <a:solidFill>
                  <a:schemeClr val="tx1"/>
                </a:solidFill>
              </a:rPr>
              <a:t>University of </a:t>
            </a:r>
            <a:r>
              <a:rPr lang="en-GB" sz="2400" dirty="0" smtClean="0">
                <a:solidFill>
                  <a:schemeClr val="tx1"/>
                </a:solidFill>
              </a:rPr>
              <a:t>Pittsburgh</a:t>
            </a: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endParaRPr lang="en-GB" dirty="0" smtClean="0">
              <a:solidFill>
                <a:schemeClr val="tx1"/>
              </a:solidFill>
            </a:endParaRPr>
          </a:p>
          <a:p>
            <a:pPr lvl="1">
              <a:spcBef>
                <a:spcPts val="550"/>
              </a:spcBef>
              <a:buSzPct val="61000"/>
              <a:tabLst>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9097963" algn="l"/>
              </a:tabLst>
            </a:pPr>
            <a:r>
              <a:rPr lang="en-GB" sz="2000" dirty="0" smtClean="0">
                <a:solidFill>
                  <a:schemeClr val="tx1"/>
                </a:solidFill>
              </a:rPr>
              <a:t>(Joint project with </a:t>
            </a:r>
            <a:r>
              <a:rPr lang="en-GB" sz="2000" dirty="0" err="1" smtClean="0">
                <a:solidFill>
                  <a:schemeClr val="tx1"/>
                </a:solidFill>
              </a:rPr>
              <a:t>Wenting</a:t>
            </a:r>
            <a:r>
              <a:rPr lang="en-GB" sz="2000" dirty="0" smtClean="0">
                <a:solidFill>
                  <a:schemeClr val="tx1"/>
                </a:solidFill>
              </a:rPr>
              <a:t> </a:t>
            </a:r>
            <a:r>
              <a:rPr lang="en-GB" sz="2000" dirty="0" err="1" smtClean="0">
                <a:solidFill>
                  <a:schemeClr val="tx1"/>
                </a:solidFill>
              </a:rPr>
              <a:t>Xiong</a:t>
            </a:r>
            <a:r>
              <a:rPr lang="en-GB" sz="2000" dirty="0" smtClean="0">
                <a:solidFill>
                  <a:schemeClr val="tx1"/>
                </a:solidFill>
              </a:rPr>
              <a:t>, Chris </a:t>
            </a:r>
            <a:r>
              <a:rPr lang="en-GB" sz="2000" dirty="0" err="1" smtClean="0">
                <a:solidFill>
                  <a:schemeClr val="tx1"/>
                </a:solidFill>
              </a:rPr>
              <a:t>Schunn</a:t>
            </a:r>
            <a:r>
              <a:rPr lang="en-GB" sz="2000" dirty="0" smtClean="0">
                <a:solidFill>
                  <a:schemeClr val="tx1"/>
                </a:solidFill>
              </a:rPr>
              <a:t>, Kevin Ashley)</a:t>
            </a:r>
            <a:endParaRPr lang="en-GB" sz="2000" dirty="0">
              <a:solidFill>
                <a:schemeClr val="tx1"/>
              </a:solidFill>
            </a:endParaRPr>
          </a:p>
        </p:txBody>
      </p:sp>
      <p:sp>
        <p:nvSpPr>
          <p:cNvPr id="4" name="Slide Number Placeholder 3"/>
          <p:cNvSpPr>
            <a:spLocks noGrp="1"/>
          </p:cNvSpPr>
          <p:nvPr>
            <p:ph type="sldNum" sz="quarter" idx="12"/>
          </p:nvPr>
        </p:nvSpPr>
        <p:spPr>
          <a:xfrm>
            <a:off x="6468533" y="6356350"/>
            <a:ext cx="2133600" cy="365125"/>
          </a:xfrm>
        </p:spPr>
        <p:txBody>
          <a:bodyPr/>
          <a:lstStyle/>
          <a:p>
            <a:fld id="{ABBCCE4D-56E5-5249-B9AC-C5D511F41D9E}"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676400"/>
            <a:ext cx="8991600" cy="5029200"/>
          </a:xfrm>
        </p:spPr>
        <p:txBody>
          <a:bodyPr/>
          <a:lstStyle/>
          <a:p>
            <a:r>
              <a:rPr lang="en-US" dirty="0" smtClean="0">
                <a:ea typeface="ＭＳ Ｐゴシック" charset="-128"/>
              </a:rPr>
              <a:t> </a:t>
            </a:r>
            <a:r>
              <a:rPr lang="en-US" dirty="0" smtClean="0">
                <a:solidFill>
                  <a:schemeClr val="bg1">
                    <a:lumMod val="50000"/>
                  </a:schemeClr>
                </a:solidFill>
                <a:ea typeface="ＭＳ Ｐゴシック" charset="-128"/>
              </a:rPr>
              <a:t>Authors submit papers</a:t>
            </a:r>
          </a:p>
          <a:p>
            <a:r>
              <a:rPr lang="en-US" dirty="0" smtClean="0">
                <a:solidFill>
                  <a:schemeClr val="bg1">
                    <a:lumMod val="50000"/>
                  </a:schemeClr>
                </a:solidFill>
                <a:ea typeface="ＭＳ Ｐゴシック" charset="-128"/>
              </a:rPr>
              <a:t> Peers submit (anonymous) reviews </a:t>
            </a:r>
          </a:p>
          <a:p>
            <a:r>
              <a:rPr lang="en-US" dirty="0" smtClean="0">
                <a:ea typeface="ＭＳ Ｐゴシック" charset="-128"/>
              </a:rPr>
              <a:t> Authors resubmit revised papers</a:t>
            </a:r>
          </a:p>
          <a:p>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676400"/>
            <a:ext cx="8991600" cy="5029200"/>
          </a:xfrm>
        </p:spPr>
        <p:txBody>
          <a:bodyPr/>
          <a:lstStyle/>
          <a:p>
            <a:r>
              <a:rPr lang="en-US" dirty="0" smtClean="0">
                <a:ea typeface="ＭＳ Ｐゴシック" charset="-128"/>
              </a:rPr>
              <a:t> </a:t>
            </a:r>
            <a:r>
              <a:rPr lang="en-US" dirty="0" smtClean="0">
                <a:solidFill>
                  <a:schemeClr val="bg1">
                    <a:lumMod val="50000"/>
                  </a:schemeClr>
                </a:solidFill>
                <a:ea typeface="ＭＳ Ｐゴシック" charset="-128"/>
              </a:rPr>
              <a:t>Authors submit papers</a:t>
            </a:r>
          </a:p>
          <a:p>
            <a:r>
              <a:rPr lang="en-US" dirty="0" smtClean="0">
                <a:solidFill>
                  <a:schemeClr val="bg1">
                    <a:lumMod val="50000"/>
                  </a:schemeClr>
                </a:solidFill>
                <a:ea typeface="ＭＳ Ｐゴシック" charset="-128"/>
              </a:rPr>
              <a:t> Peers submit (anonymous) reviews </a:t>
            </a:r>
          </a:p>
          <a:p>
            <a:r>
              <a:rPr lang="en-US" dirty="0" smtClean="0">
                <a:ea typeface="ＭＳ Ｐゴシック" charset="-128"/>
              </a:rPr>
              <a:t> </a:t>
            </a:r>
            <a:r>
              <a:rPr lang="en-US" dirty="0" smtClean="0">
                <a:solidFill>
                  <a:schemeClr val="bg1">
                    <a:lumMod val="50000"/>
                  </a:schemeClr>
                </a:solidFill>
                <a:ea typeface="ＭＳ Ｐゴシック" charset="-128"/>
              </a:rPr>
              <a:t>Authors resubmit revised papers</a:t>
            </a:r>
          </a:p>
          <a:p>
            <a:r>
              <a:rPr lang="en-US" dirty="0" smtClean="0">
                <a:ea typeface="ＭＳ Ｐゴシック" charset="-128"/>
              </a:rPr>
              <a:t> Authors provide back-reviews to peers regarding review helpfulness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BBCCE4D-56E5-5249-B9AC-C5D511F41D9E}" type="slidenum">
              <a:rPr lang="en-US" smtClean="0"/>
              <a:pPr/>
              <a:t>12</a:t>
            </a:fld>
            <a:endParaRPr lang="en-US"/>
          </a:p>
        </p:txBody>
      </p:sp>
      <p:pic>
        <p:nvPicPr>
          <p:cNvPr id="91138" name="Picture 2" descr="student-all reviews on own w be"/>
          <p:cNvPicPr>
            <a:picLocks noChangeAspect="1" noChangeArrowheads="1"/>
          </p:cNvPicPr>
          <p:nvPr/>
        </p:nvPicPr>
        <p:blipFill>
          <a:blip r:embed="rId2"/>
          <a:srcRect/>
          <a:stretch>
            <a:fillRect/>
          </a:stretch>
        </p:blipFill>
        <p:spPr bwMode="auto">
          <a:xfrm>
            <a:off x="0" y="-1"/>
            <a:ext cx="9144000" cy="10377237"/>
          </a:xfrm>
          <a:prstGeom prst="rect">
            <a:avLst/>
          </a:prstGeom>
          <a:noFill/>
          <a:ln w="9525">
            <a:noFill/>
            <a:miter lim="800000"/>
            <a:headEnd/>
            <a:tailEnd/>
          </a:ln>
        </p:spPr>
      </p:pic>
      <p:sp>
        <p:nvSpPr>
          <p:cNvPr id="6" name="Rounded Rectangle 5"/>
          <p:cNvSpPr/>
          <p:nvPr/>
        </p:nvSpPr>
        <p:spPr>
          <a:xfrm>
            <a:off x="457200" y="2552131"/>
            <a:ext cx="2831910" cy="91440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ounded Rectangle 6"/>
          <p:cNvSpPr/>
          <p:nvPr/>
        </p:nvSpPr>
        <p:spPr>
          <a:xfrm>
            <a:off x="3289110" y="3794078"/>
            <a:ext cx="2306472" cy="1078173"/>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5418161" y="5117910"/>
            <a:ext cx="1637732" cy="791571"/>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7055893" y="3466531"/>
            <a:ext cx="1897038" cy="818865"/>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0" y="274638"/>
            <a:ext cx="9144000" cy="1143000"/>
          </a:xfrm>
        </p:spPr>
        <p:txBody>
          <a:bodyPr>
            <a:normAutofit/>
          </a:bodyPr>
          <a:lstStyle/>
          <a:p>
            <a:r>
              <a:rPr lang="en-US" dirty="0" smtClean="0">
                <a:ea typeface="ＭＳ Ｐゴシック" charset="-128"/>
              </a:rPr>
              <a:t>Pros and Cons of Peer Review</a:t>
            </a:r>
          </a:p>
        </p:txBody>
      </p:sp>
      <p:sp>
        <p:nvSpPr>
          <p:cNvPr id="12290" name="Content Placeholder 2"/>
          <p:cNvSpPr>
            <a:spLocks noGrp="1"/>
          </p:cNvSpPr>
          <p:nvPr>
            <p:ph idx="1"/>
          </p:nvPr>
        </p:nvSpPr>
        <p:spPr>
          <a:xfrm>
            <a:off x="0" y="1417638"/>
            <a:ext cx="9144000" cy="5211762"/>
          </a:xfrm>
        </p:spPr>
        <p:txBody>
          <a:bodyPr>
            <a:normAutofit/>
          </a:bodyPr>
          <a:lstStyle/>
          <a:p>
            <a:pPr marL="514350" lvl="1" indent="-514350">
              <a:buNone/>
            </a:pPr>
            <a:r>
              <a:rPr lang="en-US" altLang="zh-CN" sz="3200" b="1" dirty="0" smtClean="0">
                <a:ea typeface="ＭＳ Ｐゴシック" charset="-128"/>
              </a:rPr>
              <a:t>Pros </a:t>
            </a:r>
          </a:p>
          <a:p>
            <a:pPr marL="514350" lvl="1" indent="-514350">
              <a:buFont typeface="Arial" pitchFamily="34" charset="0"/>
              <a:buChar char="•"/>
            </a:pPr>
            <a:r>
              <a:rPr lang="en-US" altLang="zh-CN" sz="3200" dirty="0" smtClean="0">
                <a:ea typeface="ＭＳ Ｐゴシック" charset="-128"/>
              </a:rPr>
              <a:t>Quantity and diversity of review feedback </a:t>
            </a:r>
          </a:p>
          <a:p>
            <a:pPr marL="514350" lvl="1" indent="-514350">
              <a:buFont typeface="Arial" pitchFamily="34" charset="0"/>
              <a:buChar char="•"/>
            </a:pPr>
            <a:r>
              <a:rPr lang="en-US" sz="3200" dirty="0" smtClean="0">
                <a:ea typeface="ＭＳ Ｐゴシック" charset="-128"/>
              </a:rPr>
              <a:t>Students </a:t>
            </a:r>
            <a:r>
              <a:rPr lang="en-US" altLang="zh-CN" sz="3200" dirty="0" smtClean="0">
                <a:ea typeface="ＭＳ Ｐゴシック" charset="-128"/>
              </a:rPr>
              <a:t>learn by reviewing</a:t>
            </a:r>
          </a:p>
          <a:p>
            <a:pPr marL="514350" lvl="1" indent="-514350">
              <a:buNone/>
            </a:pPr>
            <a:endParaRPr lang="en-US" altLang="zh-CN" sz="3200" dirty="0" smtClean="0">
              <a:ea typeface="ＭＳ Ｐゴシック" charset="-128"/>
            </a:endParaRPr>
          </a:p>
          <a:p>
            <a:pPr marL="514350" lvl="1" indent="-514350">
              <a:buNone/>
            </a:pPr>
            <a:r>
              <a:rPr lang="en-US" altLang="zh-CN" sz="3200" b="1" dirty="0" smtClean="0">
                <a:ea typeface="ＭＳ Ｐゴシック" charset="-128"/>
              </a:rPr>
              <a:t>Cons</a:t>
            </a:r>
          </a:p>
          <a:p>
            <a:pPr marL="514350" indent="-514350"/>
            <a:r>
              <a:rPr lang="en-US" dirty="0" smtClean="0">
                <a:ea typeface="ＭＳ Ｐゴシック" charset="-128"/>
              </a:rPr>
              <a:t>Reviews are often not stated in effective ways</a:t>
            </a:r>
          </a:p>
          <a:p>
            <a:pPr marL="514350" indent="-514350"/>
            <a:r>
              <a:rPr lang="en-US" dirty="0" smtClean="0">
                <a:ea typeface="ＭＳ Ｐゴシック" charset="-128"/>
              </a:rPr>
              <a:t>Reviews and papers do not focus on core aspects</a:t>
            </a:r>
          </a:p>
          <a:p>
            <a:pPr marL="514350" indent="-514350"/>
            <a:r>
              <a:rPr lang="en-US" dirty="0" smtClean="0"/>
              <a:t>Students do not have a process for organizing and responding to reviews</a:t>
            </a:r>
          </a:p>
          <a:p>
            <a:pPr marL="514350" indent="-514350">
              <a:buNone/>
            </a:pPr>
            <a:endParaRPr lang="en-US" dirty="0" smtClean="0"/>
          </a:p>
          <a:p>
            <a:pPr>
              <a:buNone/>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r>
              <a:rPr lang="en-US" smtClean="0">
                <a:ea typeface="ＭＳ Ｐゴシック" charset="-128"/>
              </a:rPr>
              <a:t>Outline</a:t>
            </a:r>
          </a:p>
        </p:txBody>
      </p:sp>
      <p:sp>
        <p:nvSpPr>
          <p:cNvPr id="8194" name="Content Placeholder 2"/>
          <p:cNvSpPr>
            <a:spLocks noGrp="1"/>
          </p:cNvSpPr>
          <p:nvPr>
            <p:ph idx="1"/>
          </p:nvPr>
        </p:nvSpPr>
        <p:spPr>
          <a:xfrm>
            <a:off x="0" y="1676400"/>
            <a:ext cx="8832850" cy="4108450"/>
          </a:xfrm>
        </p:spPr>
        <p:txBody>
          <a:bodyPr/>
          <a:lstStyle/>
          <a:p>
            <a:r>
              <a:rPr lang="en-US" dirty="0" err="1" smtClean="0">
                <a:ea typeface="ＭＳ Ｐゴシック" charset="-128"/>
              </a:rPr>
              <a:t>SWoRD</a:t>
            </a:r>
            <a:endParaRPr lang="en-US" dirty="0" smtClean="0">
              <a:ea typeface="ＭＳ Ｐゴシック" charset="-128"/>
            </a:endParaRPr>
          </a:p>
          <a:p>
            <a:r>
              <a:rPr lang="en-US" dirty="0" smtClean="0">
                <a:solidFill>
                  <a:schemeClr val="accent1"/>
                </a:solidFill>
                <a:ea typeface="ＭＳ Ｐゴシック" charset="-128"/>
              </a:rPr>
              <a:t>Improving Review Quality</a:t>
            </a:r>
          </a:p>
          <a:p>
            <a:r>
              <a:rPr lang="en-US" dirty="0" smtClean="0">
                <a:ea typeface="ＭＳ Ｐゴシック" charset="-128"/>
              </a:rPr>
              <a:t>Identifying Helpful Reviews</a:t>
            </a:r>
          </a:p>
          <a:p>
            <a:r>
              <a:rPr lang="en-US" dirty="0" smtClean="0">
                <a:ea typeface="ＭＳ Ｐゴシック" charset="-128"/>
              </a:rPr>
              <a:t>What is the Meaning of Helpfulness?</a:t>
            </a:r>
          </a:p>
          <a:p>
            <a:r>
              <a:rPr lang="en-US" dirty="0" smtClean="0">
                <a:ea typeface="ＭＳ Ｐゴシック" charset="-128"/>
              </a:rPr>
              <a:t>Summary and Current Directions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0" y="266700"/>
            <a:ext cx="9144000" cy="1098550"/>
          </a:xfrm>
        </p:spPr>
        <p:txBody>
          <a:bodyPr>
            <a:normAutofit fontScale="90000"/>
          </a:bodyPr>
          <a:lstStyle/>
          <a:p>
            <a:r>
              <a:rPr lang="en-US" dirty="0" smtClean="0">
                <a:ea typeface="ＭＳ Ｐゴシック" charset="-128"/>
              </a:rPr>
              <a:t>Review Features and Positive Writing Performance </a:t>
            </a:r>
            <a:r>
              <a:rPr lang="en-US" sz="4000" dirty="0" smtClean="0">
                <a:ea typeface="ＭＳ Ｐゴシック" charset="-128"/>
              </a:rPr>
              <a:t>[Nelson &amp; </a:t>
            </a:r>
            <a:r>
              <a:rPr lang="en-US" sz="4000" dirty="0" err="1" smtClean="0">
                <a:ea typeface="ＭＳ Ｐゴシック" charset="-128"/>
              </a:rPr>
              <a:t>Schunn</a:t>
            </a:r>
            <a:r>
              <a:rPr lang="en-US" sz="4000" dirty="0" smtClean="0">
                <a:ea typeface="ＭＳ Ｐゴシック" charset="-128"/>
              </a:rPr>
              <a:t>, 2008]</a:t>
            </a:r>
            <a:endParaRPr lang="en-US" dirty="0" smtClean="0">
              <a:ea typeface="ＭＳ Ｐゴシック" charset="-128"/>
            </a:endParaRPr>
          </a:p>
        </p:txBody>
      </p:sp>
      <p:sp>
        <p:nvSpPr>
          <p:cNvPr id="13314" name="Rounded Rectangle 3"/>
          <p:cNvSpPr>
            <a:spLocks noChangeArrowheads="1"/>
          </p:cNvSpPr>
          <p:nvPr/>
        </p:nvSpPr>
        <p:spPr bwMode="auto">
          <a:xfrm>
            <a:off x="509588" y="2209800"/>
            <a:ext cx="2157412" cy="914400"/>
          </a:xfrm>
          <a:prstGeom prst="roundRect">
            <a:avLst>
              <a:gd name="adj" fmla="val 16667"/>
            </a:avLst>
          </a:prstGeom>
          <a:noFill/>
          <a:ln w="9525">
            <a:solidFill>
              <a:schemeClr val="tx1"/>
            </a:solidFill>
            <a:round/>
            <a:headEnd/>
            <a:tailEnd/>
          </a:ln>
        </p:spPr>
        <p:txBody>
          <a:bodyPr wrap="none" anchor="ctr"/>
          <a:lstStyle/>
          <a:p>
            <a:endParaRPr lang="en-US"/>
          </a:p>
        </p:txBody>
      </p:sp>
      <p:sp>
        <p:nvSpPr>
          <p:cNvPr id="13315" name="Rounded Rectangle 5"/>
          <p:cNvSpPr>
            <a:spLocks noChangeArrowheads="1"/>
          </p:cNvSpPr>
          <p:nvPr/>
        </p:nvSpPr>
        <p:spPr bwMode="auto">
          <a:xfrm>
            <a:off x="6340475" y="2693988"/>
            <a:ext cx="2192338" cy="2819400"/>
          </a:xfrm>
          <a:prstGeom prst="roundRect">
            <a:avLst>
              <a:gd name="adj" fmla="val 16667"/>
            </a:avLst>
          </a:prstGeom>
          <a:noFill/>
          <a:ln w="9525">
            <a:solidFill>
              <a:schemeClr val="tx1"/>
            </a:solidFill>
            <a:round/>
            <a:headEnd/>
            <a:tailEnd/>
          </a:ln>
        </p:spPr>
        <p:txBody>
          <a:bodyPr wrap="none" anchor="ctr"/>
          <a:lstStyle/>
          <a:p>
            <a:endParaRPr lang="en-US"/>
          </a:p>
        </p:txBody>
      </p:sp>
      <p:sp>
        <p:nvSpPr>
          <p:cNvPr id="13316" name="Rounded Rectangle 6"/>
          <p:cNvSpPr>
            <a:spLocks noChangeArrowheads="1"/>
          </p:cNvSpPr>
          <p:nvPr/>
        </p:nvSpPr>
        <p:spPr bwMode="auto">
          <a:xfrm>
            <a:off x="479425" y="3276600"/>
            <a:ext cx="2187575" cy="914400"/>
          </a:xfrm>
          <a:prstGeom prst="roundRect">
            <a:avLst>
              <a:gd name="adj" fmla="val 16667"/>
            </a:avLst>
          </a:prstGeom>
          <a:noFill/>
          <a:ln w="9525">
            <a:solidFill>
              <a:schemeClr val="tx1"/>
            </a:solidFill>
            <a:round/>
            <a:headEnd/>
            <a:tailEnd/>
          </a:ln>
        </p:spPr>
        <p:txBody>
          <a:bodyPr wrap="none" anchor="ctr"/>
          <a:lstStyle/>
          <a:p>
            <a:endParaRPr lang="en-US"/>
          </a:p>
        </p:txBody>
      </p:sp>
      <p:sp>
        <p:nvSpPr>
          <p:cNvPr id="13317" name="Rounded Rectangle 7"/>
          <p:cNvSpPr>
            <a:spLocks noChangeArrowheads="1"/>
          </p:cNvSpPr>
          <p:nvPr/>
        </p:nvSpPr>
        <p:spPr bwMode="auto">
          <a:xfrm>
            <a:off x="495300" y="4452938"/>
            <a:ext cx="2171700" cy="914400"/>
          </a:xfrm>
          <a:prstGeom prst="roundRect">
            <a:avLst>
              <a:gd name="adj" fmla="val 16667"/>
            </a:avLst>
          </a:prstGeom>
          <a:noFill/>
          <a:ln w="9525">
            <a:solidFill>
              <a:schemeClr val="tx1"/>
            </a:solidFill>
            <a:round/>
            <a:headEnd/>
            <a:tailEnd/>
          </a:ln>
        </p:spPr>
        <p:txBody>
          <a:bodyPr wrap="none" anchor="ctr"/>
          <a:lstStyle/>
          <a:p>
            <a:endParaRPr lang="en-US"/>
          </a:p>
        </p:txBody>
      </p:sp>
      <p:sp>
        <p:nvSpPr>
          <p:cNvPr id="13318" name="Rounded Rectangle 8"/>
          <p:cNvSpPr>
            <a:spLocks noChangeArrowheads="1"/>
          </p:cNvSpPr>
          <p:nvPr/>
        </p:nvSpPr>
        <p:spPr bwMode="auto">
          <a:xfrm>
            <a:off x="3429000" y="3503613"/>
            <a:ext cx="2147888" cy="1406525"/>
          </a:xfrm>
          <a:prstGeom prst="roundRect">
            <a:avLst>
              <a:gd name="adj" fmla="val 16667"/>
            </a:avLst>
          </a:prstGeom>
          <a:noFill/>
          <a:ln w="9525">
            <a:solidFill>
              <a:schemeClr val="tx1"/>
            </a:solidFill>
            <a:round/>
            <a:headEnd/>
            <a:tailEnd/>
          </a:ln>
        </p:spPr>
        <p:txBody>
          <a:bodyPr wrap="none" anchor="ctr"/>
          <a:lstStyle/>
          <a:p>
            <a:endParaRPr lang="en-US"/>
          </a:p>
        </p:txBody>
      </p:sp>
      <p:sp>
        <p:nvSpPr>
          <p:cNvPr id="13319" name="TextBox 9"/>
          <p:cNvSpPr txBox="1">
            <a:spLocks noChangeArrowheads="1"/>
          </p:cNvSpPr>
          <p:nvPr/>
        </p:nvSpPr>
        <p:spPr bwMode="auto">
          <a:xfrm>
            <a:off x="771525" y="2436813"/>
            <a:ext cx="1381125" cy="460375"/>
          </a:xfrm>
          <a:prstGeom prst="rect">
            <a:avLst/>
          </a:prstGeom>
          <a:noFill/>
          <a:ln w="9525">
            <a:noFill/>
            <a:miter lim="800000"/>
            <a:headEnd/>
            <a:tailEnd/>
          </a:ln>
        </p:spPr>
        <p:txBody>
          <a:bodyPr wrap="none">
            <a:spAutoFit/>
          </a:bodyPr>
          <a:lstStyle/>
          <a:p>
            <a:r>
              <a:rPr lang="en-US" b="1">
                <a:solidFill>
                  <a:schemeClr val="accent2"/>
                </a:solidFill>
              </a:rPr>
              <a:t>Solutions</a:t>
            </a:r>
          </a:p>
        </p:txBody>
      </p:sp>
      <p:sp>
        <p:nvSpPr>
          <p:cNvPr id="13320" name="TextBox 10"/>
          <p:cNvSpPr txBox="1">
            <a:spLocks noChangeArrowheads="1"/>
          </p:cNvSpPr>
          <p:nvPr/>
        </p:nvSpPr>
        <p:spPr bwMode="auto">
          <a:xfrm>
            <a:off x="495300" y="3503613"/>
            <a:ext cx="2049463" cy="460375"/>
          </a:xfrm>
          <a:prstGeom prst="rect">
            <a:avLst/>
          </a:prstGeom>
          <a:noFill/>
          <a:ln w="9525">
            <a:noFill/>
            <a:miter lim="800000"/>
            <a:headEnd/>
            <a:tailEnd/>
          </a:ln>
        </p:spPr>
        <p:txBody>
          <a:bodyPr wrap="none">
            <a:spAutoFit/>
          </a:bodyPr>
          <a:lstStyle/>
          <a:p>
            <a:r>
              <a:rPr lang="en-US"/>
              <a:t>Summarization</a:t>
            </a:r>
          </a:p>
        </p:txBody>
      </p:sp>
      <p:sp>
        <p:nvSpPr>
          <p:cNvPr id="13321" name="TextBox 11"/>
          <p:cNvSpPr txBox="1">
            <a:spLocks noChangeArrowheads="1"/>
          </p:cNvSpPr>
          <p:nvPr/>
        </p:nvSpPr>
        <p:spPr bwMode="auto">
          <a:xfrm>
            <a:off x="687388" y="4678363"/>
            <a:ext cx="1755775" cy="461962"/>
          </a:xfrm>
          <a:prstGeom prst="rect">
            <a:avLst/>
          </a:prstGeom>
          <a:noFill/>
          <a:ln w="9525">
            <a:noFill/>
            <a:miter lim="800000"/>
            <a:headEnd/>
            <a:tailEnd/>
          </a:ln>
        </p:spPr>
        <p:txBody>
          <a:bodyPr wrap="none">
            <a:spAutoFit/>
          </a:bodyPr>
          <a:lstStyle/>
          <a:p>
            <a:r>
              <a:rPr lang="en-US" b="1">
                <a:solidFill>
                  <a:schemeClr val="accent2"/>
                </a:solidFill>
              </a:rPr>
              <a:t>Localization</a:t>
            </a:r>
          </a:p>
        </p:txBody>
      </p:sp>
      <p:sp>
        <p:nvSpPr>
          <p:cNvPr id="13322" name="TextBox 13"/>
          <p:cNvSpPr txBox="1">
            <a:spLocks noChangeArrowheads="1"/>
          </p:cNvSpPr>
          <p:nvPr/>
        </p:nvSpPr>
        <p:spPr bwMode="auto">
          <a:xfrm>
            <a:off x="3468688" y="3794125"/>
            <a:ext cx="2108200" cy="831850"/>
          </a:xfrm>
          <a:prstGeom prst="rect">
            <a:avLst/>
          </a:prstGeom>
          <a:noFill/>
          <a:ln w="9525">
            <a:noFill/>
            <a:miter lim="800000"/>
            <a:headEnd/>
            <a:tailEnd/>
          </a:ln>
        </p:spPr>
        <p:txBody>
          <a:bodyPr wrap="none">
            <a:spAutoFit/>
          </a:bodyPr>
          <a:lstStyle/>
          <a:p>
            <a:r>
              <a:rPr lang="en-US"/>
              <a:t>Understanding </a:t>
            </a:r>
          </a:p>
          <a:p>
            <a:r>
              <a:rPr lang="en-US"/>
              <a:t>of the Problem</a:t>
            </a:r>
          </a:p>
        </p:txBody>
      </p:sp>
      <p:sp>
        <p:nvSpPr>
          <p:cNvPr id="13323" name="TextBox 14"/>
          <p:cNvSpPr txBox="1">
            <a:spLocks noChangeArrowheads="1"/>
          </p:cNvSpPr>
          <p:nvPr/>
        </p:nvSpPr>
        <p:spPr bwMode="auto">
          <a:xfrm>
            <a:off x="6400800" y="3910013"/>
            <a:ext cx="2192338" cy="461962"/>
          </a:xfrm>
          <a:prstGeom prst="rect">
            <a:avLst/>
          </a:prstGeom>
          <a:noFill/>
          <a:ln w="9525">
            <a:noFill/>
            <a:miter lim="800000"/>
            <a:headEnd/>
            <a:tailEnd/>
          </a:ln>
        </p:spPr>
        <p:txBody>
          <a:bodyPr wrap="none">
            <a:spAutoFit/>
          </a:bodyPr>
          <a:lstStyle/>
          <a:p>
            <a:r>
              <a:rPr lang="en-US"/>
              <a:t>Implementation</a:t>
            </a:r>
          </a:p>
        </p:txBody>
      </p:sp>
      <p:cxnSp>
        <p:nvCxnSpPr>
          <p:cNvPr id="13324" name="Straight Arrow Connector 18"/>
          <p:cNvCxnSpPr>
            <a:cxnSpLocks noChangeShapeType="1"/>
          </p:cNvCxnSpPr>
          <p:nvPr/>
        </p:nvCxnSpPr>
        <p:spPr bwMode="auto">
          <a:xfrm>
            <a:off x="2667000" y="2436813"/>
            <a:ext cx="3657600" cy="687387"/>
          </a:xfrm>
          <a:prstGeom prst="straightConnector1">
            <a:avLst/>
          </a:prstGeom>
          <a:noFill/>
          <a:ln w="47625">
            <a:solidFill>
              <a:schemeClr val="tx1"/>
            </a:solidFill>
            <a:round/>
            <a:headEnd/>
            <a:tailEnd type="arrow" w="med" len="med"/>
          </a:ln>
        </p:spPr>
      </p:cxnSp>
      <p:cxnSp>
        <p:nvCxnSpPr>
          <p:cNvPr id="13325" name="Straight Arrow Connector 22"/>
          <p:cNvCxnSpPr>
            <a:cxnSpLocks noChangeShapeType="1"/>
          </p:cNvCxnSpPr>
          <p:nvPr/>
        </p:nvCxnSpPr>
        <p:spPr bwMode="auto">
          <a:xfrm>
            <a:off x="2673350" y="2436813"/>
            <a:ext cx="795338" cy="1274762"/>
          </a:xfrm>
          <a:prstGeom prst="straightConnector1">
            <a:avLst/>
          </a:prstGeom>
          <a:noFill/>
          <a:ln w="9525">
            <a:solidFill>
              <a:schemeClr val="tx1"/>
            </a:solidFill>
            <a:round/>
            <a:headEnd/>
            <a:tailEnd type="arrow" w="med" len="med"/>
          </a:ln>
        </p:spPr>
      </p:cxnSp>
      <p:cxnSp>
        <p:nvCxnSpPr>
          <p:cNvPr id="13326" name="Straight Arrow Connector 24"/>
          <p:cNvCxnSpPr>
            <a:cxnSpLocks noChangeShapeType="1"/>
            <a:stCxn id="13316" idx="3"/>
            <a:endCxn id="13318" idx="1"/>
          </p:cNvCxnSpPr>
          <p:nvPr/>
        </p:nvCxnSpPr>
        <p:spPr bwMode="auto">
          <a:xfrm>
            <a:off x="2667000" y="3733800"/>
            <a:ext cx="762000" cy="473075"/>
          </a:xfrm>
          <a:prstGeom prst="straightConnector1">
            <a:avLst/>
          </a:prstGeom>
          <a:noFill/>
          <a:ln w="47625">
            <a:solidFill>
              <a:schemeClr val="tx1"/>
            </a:solidFill>
            <a:round/>
            <a:headEnd/>
            <a:tailEnd type="arrow" w="med" len="med"/>
          </a:ln>
        </p:spPr>
      </p:cxnSp>
      <p:cxnSp>
        <p:nvCxnSpPr>
          <p:cNvPr id="13327" name="Straight Arrow Connector 26"/>
          <p:cNvCxnSpPr>
            <a:cxnSpLocks noChangeShapeType="1"/>
            <a:stCxn id="13317" idx="3"/>
          </p:cNvCxnSpPr>
          <p:nvPr/>
        </p:nvCxnSpPr>
        <p:spPr bwMode="auto">
          <a:xfrm flipV="1">
            <a:off x="2667000" y="4371975"/>
            <a:ext cx="762000" cy="538163"/>
          </a:xfrm>
          <a:prstGeom prst="straightConnector1">
            <a:avLst/>
          </a:prstGeom>
          <a:noFill/>
          <a:ln w="44450">
            <a:solidFill>
              <a:schemeClr val="tx1"/>
            </a:solidFill>
            <a:round/>
            <a:headEnd/>
            <a:tailEnd type="arrow" w="med" len="med"/>
          </a:ln>
        </p:spPr>
      </p:cxnSp>
      <p:cxnSp>
        <p:nvCxnSpPr>
          <p:cNvPr id="13328" name="Straight Arrow Connector 37"/>
          <p:cNvCxnSpPr>
            <a:cxnSpLocks noChangeShapeType="1"/>
            <a:stCxn id="13318" idx="3"/>
          </p:cNvCxnSpPr>
          <p:nvPr/>
        </p:nvCxnSpPr>
        <p:spPr bwMode="auto">
          <a:xfrm flipV="1">
            <a:off x="5576888" y="4191000"/>
            <a:ext cx="747712" cy="15875"/>
          </a:xfrm>
          <a:prstGeom prst="straightConnector1">
            <a:avLst/>
          </a:prstGeom>
          <a:noFill/>
          <a:ln w="44450">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81000" y="228600"/>
            <a:ext cx="8458200" cy="1098550"/>
          </a:xfrm>
        </p:spPr>
        <p:txBody>
          <a:bodyPr/>
          <a:lstStyle/>
          <a:p>
            <a:r>
              <a:rPr lang="en-US" smtClean="0">
                <a:ea typeface="ＭＳ Ｐゴシック" charset="-128"/>
              </a:rPr>
              <a:t>Our Approach: Detect and Scaffold</a:t>
            </a:r>
          </a:p>
        </p:txBody>
      </p:sp>
      <p:sp>
        <p:nvSpPr>
          <p:cNvPr id="14338" name="Content Placeholder 2"/>
          <p:cNvSpPr>
            <a:spLocks noGrp="1"/>
          </p:cNvSpPr>
          <p:nvPr>
            <p:ph idx="1"/>
          </p:nvPr>
        </p:nvSpPr>
        <p:spPr>
          <a:xfrm>
            <a:off x="152400" y="1676400"/>
            <a:ext cx="8680450" cy="4953000"/>
          </a:xfrm>
        </p:spPr>
        <p:txBody>
          <a:bodyPr/>
          <a:lstStyle/>
          <a:p>
            <a:pPr marL="514350" indent="-514350"/>
            <a:r>
              <a:rPr lang="en-US" dirty="0" smtClean="0">
                <a:ea typeface="ＭＳ Ｐゴシック" charset="-128"/>
              </a:rPr>
              <a:t>Detect and direct </a:t>
            </a:r>
            <a:r>
              <a:rPr lang="en-US" dirty="0" smtClean="0">
                <a:solidFill>
                  <a:srgbClr val="FF0000"/>
                </a:solidFill>
                <a:ea typeface="ＭＳ Ｐゴシック" charset="-128"/>
              </a:rPr>
              <a:t>reviewer </a:t>
            </a:r>
            <a:r>
              <a:rPr lang="en-US" dirty="0" smtClean="0">
                <a:solidFill>
                  <a:schemeClr val="tx1"/>
                </a:solidFill>
                <a:ea typeface="ＭＳ Ｐゴシック" charset="-128"/>
              </a:rPr>
              <a:t>attention to key </a:t>
            </a:r>
            <a:r>
              <a:rPr lang="en-US" dirty="0" smtClean="0">
                <a:solidFill>
                  <a:srgbClr val="FF0000"/>
                </a:solidFill>
                <a:ea typeface="ＭＳ Ｐゴシック" charset="-128"/>
              </a:rPr>
              <a:t>review</a:t>
            </a:r>
            <a:r>
              <a:rPr lang="en-US" dirty="0" smtClean="0">
                <a:ea typeface="ＭＳ Ｐゴシック" charset="-128"/>
              </a:rPr>
              <a:t> features such as </a:t>
            </a:r>
            <a:r>
              <a:rPr lang="en-US" dirty="0" smtClean="0">
                <a:solidFill>
                  <a:schemeClr val="accent2"/>
                </a:solidFill>
                <a:ea typeface="ＭＳ Ｐゴシック" charset="-128"/>
              </a:rPr>
              <a:t>solutions and localization</a:t>
            </a:r>
            <a:endParaRPr lang="en-US" dirty="0" smtClean="0">
              <a:ea typeface="ＭＳ Ｐゴシック" charset="-128"/>
            </a:endParaRPr>
          </a:p>
          <a:p>
            <a:pPr marL="971550" lvl="1" indent="-514350">
              <a:buFont typeface="Times New Roman" pitchFamily="18" charset="0"/>
              <a:buAutoNum type="arabicPeriod"/>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endParaRPr lang="en-US" smtClean="0">
              <a:ea typeface="ＭＳ Ｐゴシック" charset="-128"/>
            </a:endParaRPr>
          </a:p>
        </p:txBody>
      </p:sp>
      <p:sp>
        <p:nvSpPr>
          <p:cNvPr id="15362" name="Content Placeholder 2"/>
          <p:cNvSpPr>
            <a:spLocks noGrp="1"/>
          </p:cNvSpPr>
          <p:nvPr>
            <p:ph idx="1"/>
          </p:nvPr>
        </p:nvSpPr>
        <p:spPr>
          <a:xfrm>
            <a:off x="381000" y="1676400"/>
            <a:ext cx="7162800" cy="1752600"/>
          </a:xfrm>
        </p:spPr>
        <p:txBody>
          <a:bodyPr/>
          <a:lstStyle/>
          <a:p>
            <a:endParaRPr lang="en-US" smtClean="0">
              <a:ea typeface="ＭＳ Ｐゴシック" charset="-128"/>
            </a:endParaRPr>
          </a:p>
        </p:txBody>
      </p:sp>
      <p:pic>
        <p:nvPicPr>
          <p:cNvPr id="15363" name="Picture 4" descr="soln-loc-mockup"/>
          <p:cNvPicPr>
            <a:picLocks noChangeAspect="1" noChangeArrowheads="1"/>
          </p:cNvPicPr>
          <p:nvPr/>
        </p:nvPicPr>
        <p:blipFill>
          <a:blip r:embed="rId2"/>
          <a:srcRect/>
          <a:stretch>
            <a:fillRect/>
          </a:stretch>
        </p:blipFill>
        <p:spPr bwMode="auto">
          <a:xfrm>
            <a:off x="-6350" y="0"/>
            <a:ext cx="8839200" cy="668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0" y="266700"/>
            <a:ext cx="8991600" cy="1098550"/>
          </a:xfrm>
        </p:spPr>
        <p:txBody>
          <a:bodyPr>
            <a:normAutofit fontScale="90000"/>
          </a:bodyPr>
          <a:lstStyle/>
          <a:p>
            <a:r>
              <a:rPr lang="en-US" dirty="0" smtClean="0">
                <a:ea typeface="ＭＳ Ｐゴシック" charset="-128"/>
              </a:rPr>
              <a:t>Detecting Key Features of Text Reviews</a:t>
            </a:r>
          </a:p>
        </p:txBody>
      </p:sp>
      <p:sp>
        <p:nvSpPr>
          <p:cNvPr id="16386" name="Content Placeholder 2"/>
          <p:cNvSpPr>
            <a:spLocks noGrp="1"/>
          </p:cNvSpPr>
          <p:nvPr>
            <p:ph idx="1"/>
          </p:nvPr>
        </p:nvSpPr>
        <p:spPr>
          <a:xfrm>
            <a:off x="0" y="1676400"/>
            <a:ext cx="9144000" cy="5029200"/>
          </a:xfrm>
        </p:spPr>
        <p:txBody>
          <a:bodyPr/>
          <a:lstStyle/>
          <a:p>
            <a:r>
              <a:rPr lang="en-US" i="1" dirty="0" smtClean="0">
                <a:ea typeface="ＭＳ Ｐゴシック" charset="-128"/>
              </a:rPr>
              <a:t>Natural Language Processing </a:t>
            </a:r>
            <a:r>
              <a:rPr lang="en-US" dirty="0" smtClean="0">
                <a:ea typeface="ＭＳ Ｐゴシック" charset="-128"/>
              </a:rPr>
              <a:t>to extract attributes from text, e.g.</a:t>
            </a:r>
          </a:p>
          <a:p>
            <a:pPr lvl="1"/>
            <a:r>
              <a:rPr lang="en-US" dirty="0" smtClean="0">
                <a:solidFill>
                  <a:schemeClr val="tx1"/>
                </a:solidFill>
                <a:ea typeface="ＭＳ Ｐゴシック" charset="-128"/>
              </a:rPr>
              <a:t>Regular expressions (e.g. </a:t>
            </a:r>
            <a:r>
              <a:rPr lang="en-US" altLang="en-US" dirty="0" smtClean="0">
                <a:solidFill>
                  <a:schemeClr val="tx1"/>
                </a:solidFill>
                <a:ea typeface="ＭＳ Ｐゴシック" charset="-128"/>
              </a:rPr>
              <a:t>“</a:t>
            </a:r>
            <a:r>
              <a:rPr lang="en-US" dirty="0" smtClean="0">
                <a:solidFill>
                  <a:schemeClr val="tx1"/>
                </a:solidFill>
                <a:ea typeface="ＭＳ Ｐゴシック" charset="-128"/>
              </a:rPr>
              <a:t>the section about</a:t>
            </a:r>
            <a:r>
              <a:rPr lang="en-US" altLang="en-US" dirty="0" smtClean="0">
                <a:solidFill>
                  <a:schemeClr val="tx1"/>
                </a:solidFill>
                <a:ea typeface="ＭＳ Ｐゴシック" charset="-128"/>
              </a:rPr>
              <a:t>”</a:t>
            </a:r>
            <a:r>
              <a:rPr lang="en-US" dirty="0" smtClean="0">
                <a:solidFill>
                  <a:schemeClr val="tx1"/>
                </a:solidFill>
                <a:ea typeface="ＭＳ Ｐゴシック" charset="-128"/>
              </a:rPr>
              <a:t>)</a:t>
            </a:r>
          </a:p>
          <a:p>
            <a:pPr lvl="1"/>
            <a:r>
              <a:rPr lang="en-US" dirty="0" smtClean="0">
                <a:solidFill>
                  <a:schemeClr val="tx1"/>
                </a:solidFill>
                <a:ea typeface="ＭＳ Ｐゴシック" charset="-128"/>
              </a:rPr>
              <a:t>Domain lexicons (e.g. </a:t>
            </a:r>
            <a:r>
              <a:rPr lang="en-US" altLang="en-US" dirty="0" smtClean="0">
                <a:solidFill>
                  <a:schemeClr val="tx1"/>
                </a:solidFill>
                <a:ea typeface="ＭＳ Ｐゴシック" charset="-128"/>
              </a:rPr>
              <a:t>“</a:t>
            </a:r>
            <a:r>
              <a:rPr lang="en-US" dirty="0" smtClean="0">
                <a:solidFill>
                  <a:schemeClr val="tx1"/>
                </a:solidFill>
                <a:ea typeface="ＭＳ Ｐゴシック" charset="-128"/>
              </a:rPr>
              <a:t>federal</a:t>
            </a:r>
            <a:r>
              <a:rPr lang="en-US" altLang="en-US" dirty="0" smtClean="0">
                <a:solidFill>
                  <a:schemeClr val="tx1"/>
                </a:solidFill>
                <a:ea typeface="ＭＳ Ｐゴシック" charset="-128"/>
              </a:rPr>
              <a:t>”</a:t>
            </a:r>
            <a:r>
              <a:rPr lang="en-US" dirty="0" smtClean="0">
                <a:solidFill>
                  <a:schemeClr val="tx1"/>
                </a:solidFill>
                <a:ea typeface="ＭＳ Ｐゴシック" charset="-128"/>
              </a:rPr>
              <a:t>, </a:t>
            </a:r>
            <a:r>
              <a:rPr lang="en-US" altLang="en-US" dirty="0" smtClean="0">
                <a:solidFill>
                  <a:schemeClr val="tx1"/>
                </a:solidFill>
                <a:ea typeface="ＭＳ Ｐゴシック" charset="-128"/>
              </a:rPr>
              <a:t>“</a:t>
            </a:r>
            <a:r>
              <a:rPr lang="en-US" dirty="0" smtClean="0">
                <a:solidFill>
                  <a:schemeClr val="tx1"/>
                </a:solidFill>
                <a:ea typeface="ＭＳ Ｐゴシック" charset="-128"/>
              </a:rPr>
              <a:t>American</a:t>
            </a:r>
            <a:r>
              <a:rPr lang="en-US" altLang="en-US" dirty="0" smtClean="0">
                <a:solidFill>
                  <a:schemeClr val="tx1"/>
                </a:solidFill>
                <a:ea typeface="ＭＳ Ｐゴシック" charset="-128"/>
              </a:rPr>
              <a:t>”</a:t>
            </a:r>
            <a:r>
              <a:rPr lang="en-US" dirty="0" smtClean="0">
                <a:solidFill>
                  <a:schemeClr val="tx1"/>
                </a:solidFill>
                <a:ea typeface="ＭＳ Ｐゴシック" charset="-128"/>
              </a:rPr>
              <a:t>)</a:t>
            </a:r>
          </a:p>
          <a:p>
            <a:pPr lvl="1"/>
            <a:r>
              <a:rPr lang="en-US" dirty="0" smtClean="0">
                <a:ea typeface="ＭＳ Ｐゴシック" charset="-128"/>
              </a:rPr>
              <a:t>Syntax (e.g. demonstrative determiners)</a:t>
            </a:r>
          </a:p>
          <a:p>
            <a:pPr lvl="1"/>
            <a:r>
              <a:rPr lang="en-US" dirty="0" smtClean="0">
                <a:ea typeface="ＭＳ Ｐゴシック" charset="-128"/>
              </a:rPr>
              <a:t>Overlapping lexical windows (quotation identification)</a:t>
            </a:r>
          </a:p>
          <a:p>
            <a:r>
              <a:rPr lang="en-US" i="1" dirty="0" smtClean="0">
                <a:ea typeface="ＭＳ Ｐゴシック" charset="-128"/>
              </a:rPr>
              <a:t>Machine Learning </a:t>
            </a:r>
            <a:r>
              <a:rPr lang="en-US" dirty="0" smtClean="0">
                <a:ea typeface="ＭＳ Ｐゴシック" charset="-128"/>
              </a:rPr>
              <a:t>to predict whether </a:t>
            </a:r>
            <a:r>
              <a:rPr lang="en-US" dirty="0" smtClean="0">
                <a:solidFill>
                  <a:srgbClr val="FF0000"/>
                </a:solidFill>
                <a:ea typeface="ＭＳ Ｐゴシック" charset="-128"/>
              </a:rPr>
              <a:t>reviews</a:t>
            </a:r>
            <a:r>
              <a:rPr lang="en-US" dirty="0" smtClean="0">
                <a:ea typeface="ＭＳ Ｐゴシック" charset="-128"/>
              </a:rPr>
              <a:t> contain </a:t>
            </a:r>
            <a:r>
              <a:rPr lang="en-US" dirty="0" smtClean="0">
                <a:solidFill>
                  <a:schemeClr val="accent2"/>
                </a:solidFill>
                <a:ea typeface="ＭＳ Ｐゴシック" charset="-128"/>
              </a:rPr>
              <a:t>localization</a:t>
            </a:r>
            <a:r>
              <a:rPr lang="en-US" dirty="0" smtClean="0">
                <a:ea typeface="ＭＳ Ｐゴシック" charset="-128"/>
              </a:rPr>
              <a:t> and  </a:t>
            </a:r>
            <a:r>
              <a:rPr lang="en-US" dirty="0" smtClean="0">
                <a:solidFill>
                  <a:schemeClr val="accent2"/>
                </a:solidFill>
                <a:ea typeface="ＭＳ Ｐゴシック" charset="-128"/>
              </a:rPr>
              <a:t>solutions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Content Placeholder 3" descr="decisionTree"/>
          <p:cNvPicPr>
            <a:picLocks noGrp="1"/>
          </p:cNvPicPr>
          <p:nvPr>
            <p:ph idx="1"/>
          </p:nvPr>
        </p:nvPicPr>
        <p:blipFill>
          <a:blip r:embed="rId2"/>
          <a:srcRect/>
          <a:stretch>
            <a:fillRect/>
          </a:stretch>
        </p:blipFill>
        <p:spPr>
          <a:xfrm>
            <a:off x="1447800" y="1676400"/>
            <a:ext cx="5356225" cy="4648200"/>
          </a:xfrm>
        </p:spPr>
      </p:pic>
      <p:sp>
        <p:nvSpPr>
          <p:cNvPr id="17410" name="Title 1"/>
          <p:cNvSpPr>
            <a:spLocks noGrp="1"/>
          </p:cNvSpPr>
          <p:nvPr>
            <p:ph type="title"/>
          </p:nvPr>
        </p:nvSpPr>
        <p:spPr>
          <a:xfrm>
            <a:off x="152400" y="266700"/>
            <a:ext cx="8686800" cy="1098550"/>
          </a:xfrm>
        </p:spPr>
        <p:txBody>
          <a:bodyPr>
            <a:normAutofit fontScale="90000"/>
          </a:bodyPr>
          <a:lstStyle/>
          <a:p>
            <a:r>
              <a:rPr lang="en-US" dirty="0" smtClean="0">
                <a:ea typeface="ＭＳ Ｐゴシック" charset="-128"/>
              </a:rPr>
              <a:t>Learned Localization Model </a:t>
            </a:r>
            <a:br>
              <a:rPr lang="en-US" dirty="0" smtClean="0">
                <a:ea typeface="ＭＳ Ｐゴシック" charset="-128"/>
              </a:rPr>
            </a:br>
            <a:r>
              <a:rPr lang="en-US" dirty="0" smtClean="0">
                <a:ea typeface="ＭＳ Ｐゴシック" charset="-128"/>
              </a:rPr>
              <a:t>[</a:t>
            </a:r>
            <a:r>
              <a:rPr lang="en-US" dirty="0" err="1" smtClean="0">
                <a:ea typeface="ＭＳ Ｐゴシック" charset="-128"/>
              </a:rPr>
              <a:t>Xiong</a:t>
            </a:r>
            <a:r>
              <a:rPr lang="en-US" dirty="0" smtClean="0">
                <a:ea typeface="ＭＳ Ｐゴシック" charset="-128"/>
              </a:rPr>
              <a:t>, </a:t>
            </a:r>
            <a:r>
              <a:rPr lang="en-US" dirty="0" err="1" smtClean="0">
                <a:ea typeface="ＭＳ Ｐゴシック" charset="-128"/>
              </a:rPr>
              <a:t>Litman</a:t>
            </a:r>
            <a:r>
              <a:rPr lang="en-US" dirty="0" smtClean="0">
                <a:ea typeface="ＭＳ Ｐゴシック" charset="-128"/>
              </a:rPr>
              <a:t> &amp; </a:t>
            </a:r>
            <a:r>
              <a:rPr lang="en-US" dirty="0" err="1" smtClean="0">
                <a:ea typeface="ＭＳ Ｐゴシック" charset="-128"/>
              </a:rPr>
              <a:t>Schunn</a:t>
            </a:r>
            <a:r>
              <a:rPr lang="en-US" dirty="0" smtClean="0">
                <a:ea typeface="ＭＳ Ｐゴシック" charset="-128"/>
              </a:rPr>
              <a:t>,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Context</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dirty="0"/>
              <a:t>Speech and Language Processing for Education</a:t>
            </a:r>
          </a:p>
        </p:txBody>
      </p:sp>
      <p:sp>
        <p:nvSpPr>
          <p:cNvPr id="4100" name="Text Box 4"/>
          <p:cNvSpPr txBox="1">
            <a:spLocks noChangeArrowheads="1"/>
          </p:cNvSpPr>
          <p:nvPr/>
        </p:nvSpPr>
        <p:spPr bwMode="auto">
          <a:xfrm>
            <a:off x="0" y="2514600"/>
            <a:ext cx="2955925"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Learning Language</a:t>
            </a:r>
          </a:p>
          <a:p>
            <a:pPr algn="ctr"/>
            <a:r>
              <a:rPr lang="en-US" i="0"/>
              <a:t>(reading, writing, </a:t>
            </a:r>
          </a:p>
          <a:p>
            <a:pPr algn="ctr"/>
            <a:r>
              <a:rPr lang="en-US" i="0"/>
              <a:t>speaking)</a:t>
            </a:r>
          </a:p>
          <a:p>
            <a:pPr algn="ctr"/>
            <a:endParaRPr lang="en-US" i="0"/>
          </a:p>
        </p:txBody>
      </p:sp>
      <p:sp>
        <p:nvSpPr>
          <p:cNvPr id="4101" name="Text Box 5"/>
          <p:cNvSpPr txBox="1">
            <a:spLocks noChangeArrowheads="1"/>
          </p:cNvSpPr>
          <p:nvPr/>
        </p:nvSpPr>
        <p:spPr bwMode="auto">
          <a:xfrm>
            <a:off x="3124200" y="2590800"/>
            <a:ext cx="3268663"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Using Language</a:t>
            </a:r>
            <a:r>
              <a:rPr lang="en-US" i="0"/>
              <a:t>  </a:t>
            </a:r>
          </a:p>
          <a:p>
            <a:pPr algn="ctr"/>
            <a:r>
              <a:rPr lang="en-US" i="0"/>
              <a:t>(to teach everything else)</a:t>
            </a:r>
          </a:p>
        </p:txBody>
      </p:sp>
      <p:sp>
        <p:nvSpPr>
          <p:cNvPr id="4102" name="Text Box 6"/>
          <p:cNvSpPr txBox="1">
            <a:spLocks noChangeArrowheads="1"/>
          </p:cNvSpPr>
          <p:nvPr/>
        </p:nvSpPr>
        <p:spPr bwMode="auto">
          <a:xfrm>
            <a:off x="0" y="3962400"/>
            <a:ext cx="981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Tutors</a:t>
            </a:r>
          </a:p>
        </p:txBody>
      </p:sp>
      <p:sp>
        <p:nvSpPr>
          <p:cNvPr id="4103" name="Text Box 7"/>
          <p:cNvSpPr txBox="1">
            <a:spLocks noChangeArrowheads="1"/>
          </p:cNvSpPr>
          <p:nvPr/>
        </p:nvSpPr>
        <p:spPr bwMode="auto">
          <a:xfrm>
            <a:off x="685800" y="4800600"/>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Scoring</a:t>
            </a:r>
          </a:p>
        </p:txBody>
      </p:sp>
      <p:sp>
        <p:nvSpPr>
          <p:cNvPr id="4104" name="Text Box 8"/>
          <p:cNvSpPr txBox="1">
            <a:spLocks noChangeArrowheads="1"/>
          </p:cNvSpPr>
          <p:nvPr/>
        </p:nvSpPr>
        <p:spPr bwMode="auto">
          <a:xfrm>
            <a:off x="5379242" y="3733800"/>
            <a:ext cx="15859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dirty="0"/>
              <a:t>Readability</a:t>
            </a:r>
          </a:p>
        </p:txBody>
      </p:sp>
      <p:sp>
        <p:nvSpPr>
          <p:cNvPr id="4105" name="Text Box 9"/>
          <p:cNvSpPr txBox="1">
            <a:spLocks noChangeArrowheads="1"/>
          </p:cNvSpPr>
          <p:nvPr/>
        </p:nvSpPr>
        <p:spPr bwMode="auto">
          <a:xfrm>
            <a:off x="7199313" y="2555875"/>
            <a:ext cx="1812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Processing </a:t>
            </a:r>
          </a:p>
          <a:p>
            <a:pPr algn="ctr"/>
            <a:r>
              <a:rPr lang="en-US" sz="2800" i="0"/>
              <a:t>Language</a:t>
            </a:r>
          </a:p>
        </p:txBody>
      </p:sp>
      <p:sp>
        <p:nvSpPr>
          <p:cNvPr id="4106" name="Text Box 10"/>
          <p:cNvSpPr txBox="1">
            <a:spLocks noChangeArrowheads="1"/>
          </p:cNvSpPr>
          <p:nvPr/>
        </p:nvSpPr>
        <p:spPr bwMode="auto">
          <a:xfrm>
            <a:off x="2169994" y="4114800"/>
            <a:ext cx="24020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Tutorial Dialogue</a:t>
            </a:r>
            <a:endParaRPr lang="en-US" b="1" dirty="0">
              <a:solidFill>
                <a:srgbClr val="FF0000"/>
              </a:solidFill>
            </a:endParaRPr>
          </a:p>
          <a:p>
            <a:pPr algn="ctr"/>
            <a:r>
              <a:rPr lang="en-US" b="1" dirty="0" smtClean="0">
                <a:solidFill>
                  <a:srgbClr val="FF0000"/>
                </a:solidFill>
              </a:rPr>
              <a:t>Systems</a:t>
            </a:r>
            <a:r>
              <a:rPr lang="en-US" b="1" dirty="0" smtClean="0"/>
              <a:t> </a:t>
            </a:r>
            <a:r>
              <a:rPr lang="en-US" dirty="0" smtClean="0"/>
              <a:t>/ </a:t>
            </a:r>
            <a:r>
              <a:rPr lang="en-US" dirty="0"/>
              <a:t>Peers</a:t>
            </a:r>
          </a:p>
        </p:txBody>
      </p:sp>
      <p:sp>
        <p:nvSpPr>
          <p:cNvPr id="4107" name="Text Box 11"/>
          <p:cNvSpPr txBox="1">
            <a:spLocks noChangeArrowheads="1"/>
          </p:cNvSpPr>
          <p:nvPr/>
        </p:nvSpPr>
        <p:spPr bwMode="auto">
          <a:xfrm>
            <a:off x="4076700" y="5334000"/>
            <a:ext cx="989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CSCL</a:t>
            </a:r>
          </a:p>
        </p:txBody>
      </p:sp>
      <p:sp>
        <p:nvSpPr>
          <p:cNvPr id="4108" name="Text Box 12"/>
          <p:cNvSpPr txBox="1">
            <a:spLocks noChangeArrowheads="1"/>
          </p:cNvSpPr>
          <p:nvPr/>
        </p:nvSpPr>
        <p:spPr bwMode="auto">
          <a:xfrm>
            <a:off x="5257800" y="5715000"/>
            <a:ext cx="14208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a:t>Discourse</a:t>
            </a:r>
          </a:p>
          <a:p>
            <a:pPr algn="ctr"/>
            <a:r>
              <a:rPr lang="en-US"/>
              <a:t>Coding</a:t>
            </a:r>
          </a:p>
        </p:txBody>
      </p:sp>
      <p:sp>
        <p:nvSpPr>
          <p:cNvPr id="4109" name="Text Box 13"/>
          <p:cNvSpPr txBox="1">
            <a:spLocks noChangeArrowheads="1"/>
          </p:cNvSpPr>
          <p:nvPr/>
        </p:nvSpPr>
        <p:spPr bwMode="auto">
          <a:xfrm>
            <a:off x="7878763" y="5867400"/>
            <a:ext cx="1298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dirty="0"/>
              <a:t>Lecture</a:t>
            </a:r>
          </a:p>
          <a:p>
            <a:pPr algn="ctr"/>
            <a:r>
              <a:rPr lang="en-US" dirty="0"/>
              <a:t>Retrieval</a:t>
            </a:r>
          </a:p>
        </p:txBody>
      </p:sp>
      <p:sp>
        <p:nvSpPr>
          <p:cNvPr id="4110" name="Text Box 14"/>
          <p:cNvSpPr txBox="1">
            <a:spLocks noChangeArrowheads="1"/>
          </p:cNvSpPr>
          <p:nvPr/>
        </p:nvSpPr>
        <p:spPr bwMode="auto">
          <a:xfrm>
            <a:off x="6781800" y="4648200"/>
            <a:ext cx="1800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a:t>Questioning</a:t>
            </a:r>
          </a:p>
          <a:p>
            <a:pPr algn="ctr"/>
            <a:r>
              <a:rPr lang="en-US"/>
              <a:t>&amp; Answering</a:t>
            </a:r>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6"/>
          <p:cNvSpPr>
            <a:spLocks noChangeShapeType="1"/>
          </p:cNvSpPr>
          <p:nvPr/>
        </p:nvSpPr>
        <p:spPr bwMode="auto">
          <a:xfrm>
            <a:off x="45720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4" name="Line 18"/>
          <p:cNvSpPr>
            <a:spLocks noChangeShapeType="1"/>
          </p:cNvSpPr>
          <p:nvPr/>
        </p:nvSpPr>
        <p:spPr bwMode="auto">
          <a:xfrm flipH="1">
            <a:off x="457200" y="3733800"/>
            <a:ext cx="533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5" name="Line 19"/>
          <p:cNvSpPr>
            <a:spLocks noChangeShapeType="1"/>
          </p:cNvSpPr>
          <p:nvPr/>
        </p:nvSpPr>
        <p:spPr bwMode="auto">
          <a:xfrm>
            <a:off x="990600" y="3733800"/>
            <a:ext cx="2286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Line 20"/>
          <p:cNvSpPr>
            <a:spLocks noChangeShapeType="1"/>
          </p:cNvSpPr>
          <p:nvPr/>
        </p:nvSpPr>
        <p:spPr bwMode="auto">
          <a:xfrm flipH="1">
            <a:off x="3657600" y="3429000"/>
            <a:ext cx="914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7" name="Line 21"/>
          <p:cNvSpPr>
            <a:spLocks noChangeShapeType="1"/>
          </p:cNvSpPr>
          <p:nvPr/>
        </p:nvSpPr>
        <p:spPr bwMode="auto">
          <a:xfrm>
            <a:off x="4572000" y="3429000"/>
            <a:ext cx="7620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8" name="Line 22"/>
          <p:cNvSpPr>
            <a:spLocks noChangeShapeType="1"/>
          </p:cNvSpPr>
          <p:nvPr/>
        </p:nvSpPr>
        <p:spPr bwMode="auto">
          <a:xfrm flipH="1">
            <a:off x="6678613" y="3429000"/>
            <a:ext cx="1246187"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9" name="Line 23"/>
          <p:cNvSpPr>
            <a:spLocks noChangeShapeType="1"/>
          </p:cNvSpPr>
          <p:nvPr/>
        </p:nvSpPr>
        <p:spPr bwMode="auto">
          <a:xfrm>
            <a:off x="7924800" y="3429000"/>
            <a:ext cx="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Line 24"/>
          <p:cNvSpPr>
            <a:spLocks noChangeShapeType="1"/>
          </p:cNvSpPr>
          <p:nvPr/>
        </p:nvSpPr>
        <p:spPr bwMode="auto">
          <a:xfrm flipH="1">
            <a:off x="6172200" y="3429000"/>
            <a:ext cx="1752600" cy="2286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1" name="Line 25"/>
          <p:cNvSpPr>
            <a:spLocks noChangeShapeType="1"/>
          </p:cNvSpPr>
          <p:nvPr/>
        </p:nvSpPr>
        <p:spPr bwMode="auto">
          <a:xfrm>
            <a:off x="7924800" y="3429000"/>
            <a:ext cx="990600" cy="2514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6991116"/>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normAutofit fontScale="90000"/>
          </a:bodyPr>
          <a:lstStyle/>
          <a:p>
            <a:r>
              <a:rPr lang="en-US" smtClean="0">
                <a:ea typeface="ＭＳ Ｐゴシック" charset="-128"/>
              </a:rPr>
              <a:t>Quantitative Model Evaluation</a:t>
            </a:r>
            <a:br>
              <a:rPr lang="en-US" smtClean="0">
                <a:ea typeface="ＭＳ Ｐゴシック" charset="-128"/>
              </a:rPr>
            </a:br>
            <a:r>
              <a:rPr lang="en-US" smtClean="0">
                <a:ea typeface="ＭＳ Ｐゴシック" charset="-128"/>
              </a:rPr>
              <a:t>(10 fold cross-validation)</a:t>
            </a:r>
          </a:p>
        </p:txBody>
      </p:sp>
      <p:graphicFrame>
        <p:nvGraphicFramePr>
          <p:cNvPr id="4" name="Content Placeholder 3"/>
          <p:cNvGraphicFramePr>
            <a:graphicFrameLocks noGrp="1"/>
          </p:cNvGraphicFramePr>
          <p:nvPr>
            <p:ph idx="1"/>
          </p:nvPr>
        </p:nvGraphicFramePr>
        <p:xfrm>
          <a:off x="152400" y="1981200"/>
          <a:ext cx="8839202" cy="3568701"/>
        </p:xfrm>
        <a:graphic>
          <a:graphicData uri="http://schemas.openxmlformats.org/drawingml/2006/table">
            <a:tbl>
              <a:tblPr firstRow="1" firstCol="1" bandRow="1" bandCol="1">
                <a:tableStyleId>{5C22544A-7EE6-4342-B048-85BDC9FD1C3A}</a:tableStyleId>
              </a:tblPr>
              <a:tblGrid>
                <a:gridCol w="1600201"/>
                <a:gridCol w="1447800"/>
                <a:gridCol w="1166821"/>
                <a:gridCol w="1275692"/>
                <a:gridCol w="1275692"/>
                <a:gridCol w="1036498"/>
                <a:gridCol w="1036498"/>
              </a:tblGrid>
              <a:tr h="914559">
                <a:tc>
                  <a:txBody>
                    <a:bodyPr/>
                    <a:lstStyle/>
                    <a:p>
                      <a:pPr marL="0" marR="0" indent="0" algn="l">
                        <a:spcBef>
                          <a:spcPts val="0"/>
                        </a:spcBef>
                        <a:spcAft>
                          <a:spcPts val="0"/>
                        </a:spcAft>
                      </a:pPr>
                      <a:r>
                        <a:rPr lang="en-US" sz="2000" dirty="0" smtClean="0">
                          <a:effectLst/>
                        </a:rPr>
                        <a:t>Review</a:t>
                      </a:r>
                      <a:endParaRPr lang="en-US" sz="2000" dirty="0">
                        <a:effectLst/>
                      </a:endParaRPr>
                    </a:p>
                    <a:p>
                      <a:pPr marL="0" marR="0" indent="0" algn="l">
                        <a:spcBef>
                          <a:spcPts val="0"/>
                        </a:spcBef>
                        <a:spcAft>
                          <a:spcPts val="0"/>
                        </a:spcAft>
                      </a:pPr>
                      <a:r>
                        <a:rPr lang="en-US" sz="2000" dirty="0">
                          <a:effectLst/>
                        </a:rPr>
                        <a:t>Feature</a:t>
                      </a:r>
                      <a:endParaRPr lang="en-US" sz="2000" dirty="0">
                        <a:effectLst/>
                        <a:latin typeface="Times New Roman"/>
                        <a:ea typeface="Cambria"/>
                      </a:endParaRPr>
                    </a:p>
                  </a:txBody>
                  <a:tcPr marL="68580" marR="68580" marT="0" marB="0"/>
                </a:tc>
                <a:tc>
                  <a:txBody>
                    <a:bodyPr/>
                    <a:lstStyle/>
                    <a:p>
                      <a:pPr marL="0" marR="0" indent="0" algn="l">
                        <a:spcBef>
                          <a:spcPts val="0"/>
                        </a:spcBef>
                        <a:spcAft>
                          <a:spcPts val="0"/>
                        </a:spcAft>
                      </a:pPr>
                      <a:r>
                        <a:rPr lang="en-US" sz="2000">
                          <a:effectLst/>
                        </a:rPr>
                        <a:t>Classroom</a:t>
                      </a:r>
                    </a:p>
                    <a:p>
                      <a:pPr marL="0" marR="0" indent="0" algn="l">
                        <a:spcBef>
                          <a:spcPts val="0"/>
                        </a:spcBef>
                        <a:spcAft>
                          <a:spcPts val="0"/>
                        </a:spcAft>
                      </a:pPr>
                      <a:r>
                        <a:rPr lang="en-US" sz="2000">
                          <a:effectLst/>
                        </a:rPr>
                        <a:t>Corpus</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N</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Baseline</a:t>
                      </a:r>
                    </a:p>
                    <a:p>
                      <a:pPr marL="0" marR="0" indent="0" algn="ctr">
                        <a:spcBef>
                          <a:spcPts val="0"/>
                        </a:spcBef>
                        <a:spcAft>
                          <a:spcPts val="0"/>
                        </a:spcAft>
                      </a:pPr>
                      <a:r>
                        <a:rPr lang="en-US" sz="2000">
                          <a:effectLst/>
                        </a:rPr>
                        <a:t>Accuracy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Model</a:t>
                      </a:r>
                    </a:p>
                    <a:p>
                      <a:pPr marL="0" marR="0" indent="0" algn="ctr">
                        <a:spcBef>
                          <a:spcPts val="0"/>
                        </a:spcBef>
                        <a:spcAft>
                          <a:spcPts val="0"/>
                        </a:spcAft>
                      </a:pPr>
                      <a:r>
                        <a:rPr lang="en-US" sz="2000">
                          <a:effectLst/>
                        </a:rPr>
                        <a:t>Accuracy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Model</a:t>
                      </a:r>
                    </a:p>
                    <a:p>
                      <a:pPr marL="0" marR="0" indent="0" algn="ctr">
                        <a:spcBef>
                          <a:spcPts val="0"/>
                        </a:spcBef>
                        <a:spcAft>
                          <a:spcPts val="0"/>
                        </a:spcAft>
                      </a:pPr>
                      <a:r>
                        <a:rPr lang="en-US" sz="2000">
                          <a:effectLst/>
                        </a:rPr>
                        <a:t>Kappa</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Human</a:t>
                      </a:r>
                    </a:p>
                    <a:p>
                      <a:pPr marL="0" marR="0" indent="0" algn="ctr">
                        <a:spcBef>
                          <a:spcPts val="0"/>
                        </a:spcBef>
                        <a:spcAft>
                          <a:spcPts val="0"/>
                        </a:spcAft>
                      </a:pPr>
                      <a:r>
                        <a:rPr lang="en-US" sz="2000">
                          <a:effectLst/>
                        </a:rPr>
                        <a:t>Kappa</a:t>
                      </a:r>
                      <a:endParaRPr lang="en-US" sz="2000">
                        <a:effectLst/>
                        <a:latin typeface="Times New Roman"/>
                        <a:ea typeface="Cambria"/>
                      </a:endParaRPr>
                    </a:p>
                  </a:txBody>
                  <a:tcPr marL="68580" marR="68580" marT="0" marB="0"/>
                </a:tc>
              </a:tr>
              <a:tr h="530829">
                <a:tc rowSpan="2">
                  <a:txBody>
                    <a:bodyPr/>
                    <a:lstStyle/>
                    <a:p>
                      <a:pPr marL="0" marR="0" indent="0" algn="l">
                        <a:spcBef>
                          <a:spcPts val="0"/>
                        </a:spcBef>
                        <a:spcAft>
                          <a:spcPts val="0"/>
                        </a:spcAft>
                      </a:pPr>
                      <a:r>
                        <a:rPr lang="en-US" sz="2000">
                          <a:effectLst/>
                        </a:rPr>
                        <a:t>Localization</a:t>
                      </a:r>
                      <a:endParaRPr lang="en-US" sz="2000">
                        <a:effectLst/>
                        <a:latin typeface="Times New Roman"/>
                        <a:ea typeface="Cambria"/>
                      </a:endParaRPr>
                    </a:p>
                  </a:txBody>
                  <a:tcPr marL="68580" marR="68580" marT="0" marB="0" anchor="ctr"/>
                </a:tc>
                <a:tc>
                  <a:txBody>
                    <a:bodyPr/>
                    <a:lstStyle/>
                    <a:p>
                      <a:pPr marL="0" marR="0" indent="0" algn="l">
                        <a:spcBef>
                          <a:spcPts val="0"/>
                        </a:spcBef>
                        <a:spcAft>
                          <a:spcPts val="0"/>
                        </a:spcAft>
                      </a:pPr>
                      <a:r>
                        <a:rPr lang="en-US" sz="2000">
                          <a:effectLst/>
                        </a:rPr>
                        <a:t>History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875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53%</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78%</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.69 </a:t>
                      </a:r>
                      <a:endParaRPr lang="en-US" sz="2000">
                        <a:effectLst/>
                        <a:latin typeface="Times New Roman"/>
                        <a:ea typeface="Cambria"/>
                      </a:endParaRPr>
                    </a:p>
                  </a:txBody>
                  <a:tcPr marL="68580" marR="68580" marT="0" marB="0"/>
                </a:tc>
              </a:tr>
              <a:tr h="1061655">
                <a:tc vMerge="1">
                  <a:txBody>
                    <a:bodyPr/>
                    <a:lstStyle/>
                    <a:p>
                      <a:endParaRPr lang="en-US"/>
                    </a:p>
                  </a:txBody>
                  <a:tcPr/>
                </a:tc>
                <a:tc>
                  <a:txBody>
                    <a:bodyPr/>
                    <a:lstStyle/>
                    <a:p>
                      <a:pPr marL="0" marR="0" indent="0" algn="l">
                        <a:spcBef>
                          <a:spcPts val="0"/>
                        </a:spcBef>
                        <a:spcAft>
                          <a:spcPts val="0"/>
                        </a:spcAft>
                      </a:pPr>
                      <a:r>
                        <a:rPr lang="en-US" sz="2000">
                          <a:effectLst/>
                        </a:rPr>
                        <a:t>Psychology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3111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85%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.58</a:t>
                      </a:r>
                      <a:endParaRPr lang="en-US" sz="2000">
                        <a:effectLst/>
                        <a:latin typeface="Times New Roman"/>
                        <a:ea typeface="Cambria"/>
                      </a:endParaRPr>
                    </a:p>
                  </a:txBody>
                  <a:tcPr marL="68580" marR="68580" marT="0" marB="0"/>
                </a:tc>
                <a:tc>
                  <a:txBody>
                    <a:bodyPr/>
                    <a:lstStyle/>
                    <a:p>
                      <a:pPr marL="0" marR="0" indent="0" algn="just">
                        <a:spcBef>
                          <a:spcPts val="0"/>
                        </a:spcBef>
                        <a:spcAft>
                          <a:spcPts val="0"/>
                        </a:spcAft>
                      </a:pPr>
                      <a:r>
                        <a:rPr lang="en-US" sz="2000" dirty="0">
                          <a:effectLst/>
                        </a:rPr>
                        <a:t>   </a:t>
                      </a:r>
                      <a:r>
                        <a:rPr lang="en-US" sz="2000" dirty="0" smtClean="0">
                          <a:effectLst/>
                        </a:rPr>
                        <a:t>  .</a:t>
                      </a:r>
                      <a:r>
                        <a:rPr lang="en-US" sz="2000" dirty="0">
                          <a:effectLst/>
                        </a:rPr>
                        <a:t>63</a:t>
                      </a:r>
                      <a:endParaRPr lang="en-US" sz="2000" dirty="0">
                        <a:effectLst/>
                        <a:latin typeface="Times New Roman"/>
                        <a:ea typeface="Cambria"/>
                      </a:endParaRPr>
                    </a:p>
                  </a:txBody>
                  <a:tcPr marL="68580" marR="68580" marT="0" marB="0"/>
                </a:tc>
              </a:tr>
              <a:tr h="530829">
                <a:tc rowSpan="2">
                  <a:txBody>
                    <a:bodyPr/>
                    <a:lstStyle/>
                    <a:p>
                      <a:pPr marL="0" marR="0" indent="0" algn="l">
                        <a:spcBef>
                          <a:spcPts val="0"/>
                        </a:spcBef>
                        <a:spcAft>
                          <a:spcPts val="0"/>
                        </a:spcAft>
                      </a:pPr>
                      <a:r>
                        <a:rPr lang="en-US" sz="2000">
                          <a:effectLst/>
                        </a:rPr>
                        <a:t>Solution</a:t>
                      </a:r>
                      <a:endParaRPr lang="en-US" sz="2000">
                        <a:effectLst/>
                        <a:latin typeface="Times New Roman"/>
                        <a:ea typeface="Cambria"/>
                      </a:endParaRPr>
                    </a:p>
                  </a:txBody>
                  <a:tcPr marL="68580" marR="68580" marT="0" marB="0" anchor="ctr"/>
                </a:tc>
                <a:tc>
                  <a:txBody>
                    <a:bodyPr/>
                    <a:lstStyle/>
                    <a:p>
                      <a:pPr marL="0" marR="0" indent="0" algn="l">
                        <a:spcBef>
                          <a:spcPts val="0"/>
                        </a:spcBef>
                        <a:spcAft>
                          <a:spcPts val="0"/>
                        </a:spcAft>
                      </a:pPr>
                      <a:r>
                        <a:rPr lang="en-US" sz="2000">
                          <a:effectLst/>
                        </a:rPr>
                        <a:t>History</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1405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79%</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.79</a:t>
                      </a:r>
                      <a:endParaRPr lang="en-US" sz="2000">
                        <a:effectLst/>
                        <a:latin typeface="Times New Roman"/>
                        <a:ea typeface="Cambria"/>
                      </a:endParaRPr>
                    </a:p>
                  </a:txBody>
                  <a:tcPr marL="68580" marR="68580" marT="0" marB="0"/>
                </a:tc>
              </a:tr>
              <a:tr h="530829">
                <a:tc vMerge="1">
                  <a:txBody>
                    <a:bodyPr/>
                    <a:lstStyle/>
                    <a:p>
                      <a:endParaRPr lang="en-US"/>
                    </a:p>
                  </a:txBody>
                  <a:tcPr/>
                </a:tc>
                <a:tc>
                  <a:txBody>
                    <a:bodyPr/>
                    <a:lstStyle/>
                    <a:p>
                      <a:pPr marL="0" marR="0" indent="0" algn="l">
                        <a:spcBef>
                          <a:spcPts val="0"/>
                        </a:spcBef>
                        <a:spcAft>
                          <a:spcPts val="0"/>
                        </a:spcAft>
                      </a:pPr>
                      <a:r>
                        <a:rPr lang="en-US" sz="2000">
                          <a:effectLst/>
                        </a:rPr>
                        <a:t>CogSci</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5831</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67%</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85%</a:t>
                      </a:r>
                      <a:endParaRPr lang="en-US" sz="2000">
                        <a:effectLst/>
                        <a:latin typeface="Times New Roman"/>
                        <a:ea typeface="Cambria"/>
                      </a:endParaRPr>
                    </a:p>
                  </a:txBody>
                  <a:tcPr marL="68580" marR="68580" marT="0" marB="0"/>
                </a:tc>
                <a:tc>
                  <a:txBody>
                    <a:bodyPr/>
                    <a:lstStyle/>
                    <a:p>
                      <a:pPr marL="0" marR="0" indent="0" algn="ctr">
                        <a:spcBef>
                          <a:spcPts val="0"/>
                        </a:spcBef>
                        <a:spcAft>
                          <a:spcPts val="0"/>
                        </a:spcAft>
                      </a:pPr>
                      <a:r>
                        <a:rPr lang="en-US" sz="2000">
                          <a:effectLst/>
                        </a:rPr>
                        <a:t>.65</a:t>
                      </a:r>
                      <a:endParaRPr lang="en-US" sz="2000">
                        <a:effectLst/>
                        <a:latin typeface="Times New Roman"/>
                        <a:ea typeface="Cambria"/>
                      </a:endParaRPr>
                    </a:p>
                  </a:txBody>
                  <a:tcPr marL="68580" marR="68580" marT="0" marB="0"/>
                </a:tc>
                <a:tc>
                  <a:txBody>
                    <a:bodyPr/>
                    <a:lstStyle/>
                    <a:p>
                      <a:pPr marL="0" marR="0" indent="0" algn="just">
                        <a:spcBef>
                          <a:spcPts val="0"/>
                        </a:spcBef>
                        <a:spcAft>
                          <a:spcPts val="0"/>
                        </a:spcAft>
                      </a:pPr>
                      <a:r>
                        <a:rPr lang="en-US" sz="2000" dirty="0">
                          <a:effectLst/>
                        </a:rPr>
                        <a:t> </a:t>
                      </a:r>
                      <a:r>
                        <a:rPr lang="en-US" sz="2000" dirty="0" smtClean="0">
                          <a:effectLst/>
                        </a:rPr>
                        <a:t>    </a:t>
                      </a:r>
                      <a:r>
                        <a:rPr lang="en-US" sz="2000" dirty="0">
                          <a:effectLst/>
                        </a:rPr>
                        <a:t>.86</a:t>
                      </a:r>
                      <a:endParaRPr lang="en-US" sz="2000" dirty="0">
                        <a:effectLst/>
                        <a:latin typeface="Times New Roman"/>
                        <a:ea typeface="Cambria"/>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r>
              <a:rPr lang="en-US" smtClean="0">
                <a:ea typeface="ＭＳ Ｐゴシック" charset="-128"/>
              </a:rPr>
              <a:t>Outline</a:t>
            </a:r>
          </a:p>
        </p:txBody>
      </p:sp>
      <p:sp>
        <p:nvSpPr>
          <p:cNvPr id="8194" name="Content Placeholder 2"/>
          <p:cNvSpPr>
            <a:spLocks noGrp="1"/>
          </p:cNvSpPr>
          <p:nvPr>
            <p:ph idx="1"/>
          </p:nvPr>
        </p:nvSpPr>
        <p:spPr>
          <a:xfrm>
            <a:off x="0" y="1676400"/>
            <a:ext cx="8832850" cy="4108450"/>
          </a:xfrm>
        </p:spPr>
        <p:txBody>
          <a:bodyPr/>
          <a:lstStyle/>
          <a:p>
            <a:r>
              <a:rPr lang="en-US" dirty="0" err="1" smtClean="0">
                <a:ea typeface="ＭＳ Ｐゴシック" charset="-128"/>
              </a:rPr>
              <a:t>SWoRD</a:t>
            </a:r>
            <a:endParaRPr lang="en-US" dirty="0" smtClean="0">
              <a:ea typeface="ＭＳ Ｐゴシック" charset="-128"/>
            </a:endParaRPr>
          </a:p>
          <a:p>
            <a:r>
              <a:rPr lang="en-US" dirty="0" smtClean="0">
                <a:ea typeface="ＭＳ Ｐゴシック" charset="-128"/>
              </a:rPr>
              <a:t>Improving Review Quality</a:t>
            </a:r>
          </a:p>
          <a:p>
            <a:r>
              <a:rPr lang="en-US" dirty="0" smtClean="0">
                <a:solidFill>
                  <a:schemeClr val="accent1"/>
                </a:solidFill>
                <a:ea typeface="ＭＳ Ｐゴシック" charset="-128"/>
              </a:rPr>
              <a:t>Identifying Helpful Reviews</a:t>
            </a:r>
          </a:p>
          <a:p>
            <a:r>
              <a:rPr lang="en-US" dirty="0" smtClean="0">
                <a:ea typeface="ＭＳ Ｐゴシック" charset="-128"/>
              </a:rPr>
              <a:t>What is the Meaning of Helpfulness?</a:t>
            </a:r>
            <a:endParaRPr lang="en-US" dirty="0" smtClean="0">
              <a:solidFill>
                <a:schemeClr val="accent1"/>
              </a:solidFill>
              <a:ea typeface="ＭＳ Ｐゴシック" charset="-128"/>
            </a:endParaRPr>
          </a:p>
          <a:p>
            <a:r>
              <a:rPr lang="en-US" dirty="0" smtClean="0">
                <a:ea typeface="ＭＳ Ｐゴシック" charset="-128"/>
              </a:rPr>
              <a:t>Summary and Current Directions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normAutofit fontScale="90000"/>
          </a:bodyPr>
          <a:lstStyle/>
          <a:p>
            <a:r>
              <a:rPr lang="en-US" dirty="0" smtClean="0">
                <a:ea typeface="ＭＳ Ｐゴシック" charset="-128"/>
              </a:rPr>
              <a:t>Review Helpfulness </a:t>
            </a:r>
            <a:br>
              <a:rPr lang="en-US" dirty="0" smtClean="0">
                <a:ea typeface="ＭＳ Ｐゴシック" charset="-128"/>
              </a:rPr>
            </a:br>
            <a:endParaRPr lang="en-US" dirty="0" smtClean="0">
              <a:ea typeface="ＭＳ Ｐゴシック" charset="-128"/>
            </a:endParaRPr>
          </a:p>
        </p:txBody>
      </p:sp>
      <p:sp>
        <p:nvSpPr>
          <p:cNvPr id="19458" name="Content Placeholder 2"/>
          <p:cNvSpPr>
            <a:spLocks noGrp="1"/>
          </p:cNvSpPr>
          <p:nvPr>
            <p:ph idx="1"/>
          </p:nvPr>
        </p:nvSpPr>
        <p:spPr>
          <a:xfrm>
            <a:off x="0" y="1228299"/>
            <a:ext cx="9144000" cy="5181600"/>
          </a:xfrm>
        </p:spPr>
        <p:txBody>
          <a:bodyPr>
            <a:normAutofit fontScale="85000" lnSpcReduction="10000"/>
          </a:bodyPr>
          <a:lstStyle/>
          <a:p>
            <a:r>
              <a:rPr lang="en-US" dirty="0" smtClean="0">
                <a:solidFill>
                  <a:schemeClr val="tx1"/>
                </a:solidFill>
                <a:ea typeface="ＭＳ Ｐゴシック" charset="-128"/>
              </a:rPr>
              <a:t>Recall that </a:t>
            </a:r>
            <a:r>
              <a:rPr lang="en-US" dirty="0" err="1" smtClean="0">
                <a:solidFill>
                  <a:schemeClr val="tx1"/>
                </a:solidFill>
                <a:ea typeface="ＭＳ Ｐゴシック" charset="-128"/>
              </a:rPr>
              <a:t>SWoRD</a:t>
            </a:r>
            <a:r>
              <a:rPr lang="en-US" dirty="0" smtClean="0">
                <a:solidFill>
                  <a:schemeClr val="tx1"/>
                </a:solidFill>
                <a:ea typeface="ＭＳ Ｐゴシック" charset="-128"/>
              </a:rPr>
              <a:t> supports </a:t>
            </a:r>
            <a:r>
              <a:rPr lang="en-US" i="1" dirty="0" smtClean="0">
                <a:solidFill>
                  <a:schemeClr val="tx1"/>
                </a:solidFill>
                <a:ea typeface="ＭＳ Ｐゴシック" charset="-128"/>
              </a:rPr>
              <a:t>numerical</a:t>
            </a:r>
            <a:r>
              <a:rPr lang="en-US" dirty="0" smtClean="0">
                <a:solidFill>
                  <a:schemeClr val="tx1"/>
                </a:solidFill>
                <a:ea typeface="ＭＳ Ｐゴシック" charset="-128"/>
              </a:rPr>
              <a:t> back ratings of review helpfulness </a:t>
            </a:r>
          </a:p>
          <a:p>
            <a:endParaRPr lang="en-US" dirty="0" smtClean="0">
              <a:solidFill>
                <a:schemeClr val="tx1"/>
              </a:solidFill>
              <a:ea typeface="ＭＳ Ｐゴシック" charset="-128"/>
            </a:endParaRPr>
          </a:p>
          <a:p>
            <a:pPr lvl="1"/>
            <a:r>
              <a:rPr lang="en-US" sz="2600" i="1" dirty="0" smtClean="0">
                <a:ea typeface="ＭＳ Ｐゴシック" charset="-128"/>
              </a:rPr>
              <a:t>The support and explanation of the ideas could use some work.  </a:t>
            </a:r>
            <a:r>
              <a:rPr lang="en-US" sz="2600" i="1" dirty="0" err="1" smtClean="0">
                <a:ea typeface="ＭＳ Ｐゴシック" charset="-128"/>
              </a:rPr>
              <a:t>broading</a:t>
            </a:r>
            <a:r>
              <a:rPr lang="en-US" sz="2600" i="1" dirty="0" smtClean="0">
                <a:ea typeface="ＭＳ Ｐゴシック" charset="-128"/>
              </a:rPr>
              <a:t> the explanations to include all groups could be useful. My </a:t>
            </a:r>
            <a:r>
              <a:rPr lang="en-US" sz="2600" i="1" dirty="0" smtClean="0">
                <a:ea typeface="ＭＳ Ｐゴシック" charset="-128"/>
              </a:rPr>
              <a:t>concerns come from some of the claims that are put forth.  Page 2 says that the 13</a:t>
            </a:r>
            <a:r>
              <a:rPr lang="en-US" sz="2600" i="1" baseline="30000" dirty="0" smtClean="0">
                <a:ea typeface="ＭＳ Ｐゴシック" charset="-128"/>
              </a:rPr>
              <a:t>th</a:t>
            </a:r>
            <a:r>
              <a:rPr lang="en-US" sz="2600" i="1" dirty="0" smtClean="0">
                <a:ea typeface="ＭＳ Ｐゴシック" charset="-128"/>
              </a:rPr>
              <a:t> amendment ended the war.  Is this true?  Was there no more fighting or problems once this amendment was added? </a:t>
            </a:r>
            <a:r>
              <a:rPr lang="en-US" sz="2600" i="1" dirty="0" smtClean="0">
                <a:ea typeface="ＭＳ Ｐゴシック" charset="-128"/>
              </a:rPr>
              <a:t>… The arguments were sorted up into paragraphs, keeping the area of interest </a:t>
            </a:r>
            <a:r>
              <a:rPr lang="en-US" sz="2600" i="1" dirty="0" err="1" smtClean="0">
                <a:ea typeface="ＭＳ Ｐゴシック" charset="-128"/>
              </a:rPr>
              <a:t>clera</a:t>
            </a:r>
            <a:r>
              <a:rPr lang="en-US" sz="2600" i="1" dirty="0" smtClean="0">
                <a:ea typeface="ＭＳ Ｐゴシック" charset="-128"/>
              </a:rPr>
              <a:t>, but be careful about bringing up new things at the end and then simply leaving them there without elaboration (</a:t>
            </a:r>
            <a:r>
              <a:rPr lang="en-US" sz="2600" i="1" dirty="0" err="1" smtClean="0">
                <a:ea typeface="ＭＳ Ｐゴシック" charset="-128"/>
              </a:rPr>
              <a:t>ie</a:t>
            </a:r>
            <a:r>
              <a:rPr lang="en-US" sz="2600" i="1" dirty="0" smtClean="0">
                <a:ea typeface="ＭＳ Ｐゴシック" charset="-128"/>
              </a:rPr>
              <a:t> black sterilization at the end of the paragraph). </a:t>
            </a:r>
            <a:r>
              <a:rPr lang="en-US" sz="2600" dirty="0" smtClean="0">
                <a:solidFill>
                  <a:schemeClr val="accent2"/>
                </a:solidFill>
                <a:ea typeface="ＭＳ Ｐゴシック" charset="-128"/>
              </a:rPr>
              <a:t>(rating </a:t>
            </a:r>
            <a:r>
              <a:rPr lang="en-US" sz="2600" dirty="0" smtClean="0">
                <a:solidFill>
                  <a:schemeClr val="accent2"/>
                </a:solidFill>
                <a:ea typeface="ＭＳ Ｐゴシック" charset="-128"/>
              </a:rPr>
              <a:t>5)</a:t>
            </a:r>
          </a:p>
          <a:p>
            <a:pPr lvl="1"/>
            <a:endParaRPr lang="en-US" sz="2600" i="1" dirty="0" smtClean="0">
              <a:ea typeface="ＭＳ Ｐゴシック" charset="-128"/>
            </a:endParaRPr>
          </a:p>
          <a:p>
            <a:pPr lvl="1"/>
            <a:r>
              <a:rPr lang="en-US" sz="2600" i="1" dirty="0" smtClean="0">
                <a:ea typeface="ＭＳ Ｐゴシック" charset="-128"/>
              </a:rPr>
              <a:t>Your paper and its main points are easy to find and to follow.</a:t>
            </a:r>
            <a:r>
              <a:rPr lang="en-US" sz="2600" dirty="0" smtClean="0">
                <a:ea typeface="ＭＳ Ｐゴシック" charset="-128"/>
              </a:rPr>
              <a:t>  </a:t>
            </a:r>
            <a:r>
              <a:rPr lang="en-US" sz="2600" dirty="0" smtClean="0">
                <a:solidFill>
                  <a:schemeClr val="accent2"/>
                </a:solidFill>
                <a:ea typeface="ＭＳ Ｐゴシック" charset="-128"/>
              </a:rPr>
              <a:t>(rating 1)</a:t>
            </a:r>
          </a:p>
          <a:p>
            <a:pPr lvl="1"/>
            <a:endParaRPr lang="en-US" dirty="0" smtClean="0">
              <a:solidFill>
                <a:schemeClr val="accent2"/>
              </a:solidFill>
              <a:ea typeface="ＭＳ Ｐゴシック" charset="-128"/>
            </a:endParaRPr>
          </a:p>
          <a:p>
            <a:endParaRPr lang="en-US" b="1" dirty="0" smtClean="0">
              <a:solidFill>
                <a:schemeClr val="accent2"/>
              </a:solidFill>
              <a:ea typeface="ＭＳ Ｐゴシック"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normAutofit fontScale="90000"/>
          </a:bodyPr>
          <a:lstStyle/>
          <a:p>
            <a:r>
              <a:rPr lang="en-US" dirty="0" smtClean="0">
                <a:ea typeface="ＭＳ Ｐゴシック" charset="-128"/>
              </a:rPr>
              <a:t>Our Interests</a:t>
            </a:r>
            <a:br>
              <a:rPr lang="en-US" dirty="0" smtClean="0">
                <a:ea typeface="ＭＳ Ｐゴシック" charset="-128"/>
              </a:rPr>
            </a:br>
            <a:endParaRPr lang="en-US" dirty="0" smtClean="0">
              <a:ea typeface="ＭＳ Ｐゴシック" charset="-128"/>
            </a:endParaRPr>
          </a:p>
        </p:txBody>
      </p:sp>
      <p:sp>
        <p:nvSpPr>
          <p:cNvPr id="19458" name="Content Placeholder 2"/>
          <p:cNvSpPr>
            <a:spLocks noGrp="1"/>
          </p:cNvSpPr>
          <p:nvPr>
            <p:ph idx="1"/>
          </p:nvPr>
        </p:nvSpPr>
        <p:spPr>
          <a:xfrm>
            <a:off x="0" y="1228299"/>
            <a:ext cx="9144000" cy="5181600"/>
          </a:xfrm>
        </p:spPr>
        <p:txBody>
          <a:bodyPr>
            <a:normAutofit/>
          </a:bodyPr>
          <a:lstStyle/>
          <a:p>
            <a:r>
              <a:rPr lang="en-US" b="1" dirty="0" smtClean="0">
                <a:ea typeface="ＭＳ Ｐゴシック" charset="-128"/>
              </a:rPr>
              <a:t>Can helpfulness ratings be predicted from text?</a:t>
            </a:r>
            <a:r>
              <a:rPr lang="en-US" dirty="0" smtClean="0">
                <a:ea typeface="ＭＳ Ｐゴシック" charset="-128"/>
              </a:rPr>
              <a:t> [</a:t>
            </a:r>
            <a:r>
              <a:rPr lang="en-US" dirty="0" err="1" smtClean="0">
                <a:ea typeface="ＭＳ Ｐゴシック" charset="-128"/>
              </a:rPr>
              <a:t>Xiong</a:t>
            </a:r>
            <a:r>
              <a:rPr lang="en-US" dirty="0" smtClean="0">
                <a:ea typeface="ＭＳ Ｐゴシック" charset="-128"/>
              </a:rPr>
              <a:t> &amp; </a:t>
            </a:r>
            <a:r>
              <a:rPr lang="en-US" dirty="0" err="1" smtClean="0">
                <a:ea typeface="ＭＳ Ｐゴシック" charset="-128"/>
              </a:rPr>
              <a:t>Litman</a:t>
            </a:r>
            <a:r>
              <a:rPr lang="en-US" dirty="0" smtClean="0">
                <a:ea typeface="ＭＳ Ｐゴシック" charset="-128"/>
              </a:rPr>
              <a:t>, 2011a]</a:t>
            </a:r>
          </a:p>
          <a:p>
            <a:pPr marL="971550" lvl="1" indent="-514350"/>
            <a:r>
              <a:rPr lang="en-US" dirty="0" smtClean="0"/>
              <a:t>Can </a:t>
            </a:r>
            <a:r>
              <a:rPr lang="en-US" dirty="0" smtClean="0"/>
              <a:t>prior product review techniques </a:t>
            </a:r>
            <a:r>
              <a:rPr lang="en-US" dirty="0" smtClean="0"/>
              <a:t>be generalized/adapted for peer </a:t>
            </a:r>
            <a:r>
              <a:rPr lang="en-US" dirty="0" smtClean="0"/>
              <a:t>reviews?</a:t>
            </a:r>
          </a:p>
          <a:p>
            <a:pPr marL="971550" lvl="1" indent="-514350"/>
            <a:r>
              <a:rPr lang="en-US" dirty="0" smtClean="0"/>
              <a:t>Can </a:t>
            </a:r>
            <a:r>
              <a:rPr lang="en-US" dirty="0" smtClean="0"/>
              <a:t>peer-review specific features further improve performance? </a:t>
            </a:r>
            <a:endParaRPr lang="en-US" sz="2800" b="1" dirty="0" smtClean="0">
              <a:ea typeface="ＭＳ Ｐゴシック" charset="-128"/>
            </a:endParaRPr>
          </a:p>
          <a:p>
            <a:r>
              <a:rPr lang="en-US" b="1" dirty="0" smtClean="0">
                <a:ea typeface="ＭＳ Ｐゴシック" charset="-128"/>
              </a:rPr>
              <a:t>Impact of predicting student versus expert helpfulness ratings</a:t>
            </a:r>
          </a:p>
          <a:p>
            <a:pPr>
              <a:buNone/>
            </a:pPr>
            <a:r>
              <a:rPr lang="en-US" b="1" dirty="0" smtClean="0">
                <a:solidFill>
                  <a:schemeClr val="accent1"/>
                </a:solidFill>
                <a:ea typeface="ＭＳ Ｐゴシック" charset="-128"/>
              </a:rPr>
              <a:t>	</a:t>
            </a:r>
            <a:r>
              <a:rPr lang="en-US" dirty="0" smtClean="0">
                <a:ea typeface="ＭＳ Ｐゴシック" charset="-128"/>
              </a:rPr>
              <a:t>[</a:t>
            </a:r>
            <a:r>
              <a:rPr lang="en-US" dirty="0" err="1" smtClean="0">
                <a:ea typeface="ＭＳ Ｐゴシック" charset="-128"/>
              </a:rPr>
              <a:t>Xiong</a:t>
            </a:r>
            <a:r>
              <a:rPr lang="en-US" dirty="0" smtClean="0">
                <a:ea typeface="ＭＳ Ｐゴシック" charset="-128"/>
              </a:rPr>
              <a:t> &amp; </a:t>
            </a:r>
            <a:r>
              <a:rPr lang="en-US" dirty="0" err="1" smtClean="0">
                <a:ea typeface="ＭＳ Ｐゴシック" charset="-128"/>
              </a:rPr>
              <a:t>Litman</a:t>
            </a:r>
            <a:r>
              <a:rPr lang="en-US" dirty="0" smtClean="0">
                <a:ea typeface="ＭＳ Ｐゴシック" charset="-128"/>
              </a:rPr>
              <a:t>, 2011b]</a:t>
            </a:r>
            <a:endParaRPr lang="en-US" b="1" dirty="0" smtClean="0">
              <a:solidFill>
                <a:schemeClr val="accent1"/>
              </a:solidFill>
              <a:ea typeface="ＭＳ Ｐゴシック" charset="-128"/>
            </a:endParaRPr>
          </a:p>
          <a:p>
            <a:pPr lvl="1"/>
            <a:endParaRPr lang="en-US" dirty="0" smtClean="0">
              <a:solidFill>
                <a:schemeClr val="accent2"/>
              </a:solidFill>
              <a:ea typeface="ＭＳ Ｐゴシック" charset="-128"/>
            </a:endParaRPr>
          </a:p>
          <a:p>
            <a:endParaRPr lang="en-US" b="1" dirty="0" smtClean="0">
              <a:solidFill>
                <a:schemeClr val="accent2"/>
              </a:solidFill>
              <a:ea typeface="ＭＳ Ｐゴシック"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1636"/>
            <a:ext cx="9144000" cy="826029"/>
          </a:xfrm>
        </p:spPr>
        <p:txBody>
          <a:bodyPr>
            <a:normAutofit fontScale="90000"/>
          </a:bodyPr>
          <a:lstStyle/>
          <a:p>
            <a:r>
              <a:rPr lang="en-US" sz="3200" dirty="0" smtClean="0"/>
              <a:t>Baseline Method: Assessing (Product) Review Helpfulness</a:t>
            </a:r>
            <a:br>
              <a:rPr lang="en-US" sz="3200" dirty="0" smtClean="0"/>
            </a:br>
            <a:r>
              <a:rPr lang="en-US" sz="2778" dirty="0" smtClean="0"/>
              <a:t>[Kim et al. 2006]</a:t>
            </a:r>
            <a:endParaRPr lang="en-US" sz="2778" dirty="0"/>
          </a:p>
        </p:txBody>
      </p:sp>
      <p:sp>
        <p:nvSpPr>
          <p:cNvPr id="3" name="Content Placeholder 2"/>
          <p:cNvSpPr>
            <a:spLocks noGrp="1"/>
          </p:cNvSpPr>
          <p:nvPr>
            <p:ph idx="1"/>
          </p:nvPr>
        </p:nvSpPr>
        <p:spPr>
          <a:xfrm>
            <a:off x="232012" y="1481667"/>
            <a:ext cx="8679976" cy="4832350"/>
          </a:xfrm>
        </p:spPr>
        <p:txBody>
          <a:bodyPr>
            <a:normAutofit fontScale="70000" lnSpcReduction="20000"/>
          </a:bodyPr>
          <a:lstStyle/>
          <a:p>
            <a:r>
              <a:rPr lang="en-US" dirty="0" smtClean="0"/>
              <a:t>Data</a:t>
            </a:r>
          </a:p>
          <a:p>
            <a:pPr lvl="1"/>
            <a:r>
              <a:rPr lang="en-US" dirty="0" smtClean="0"/>
              <a:t>Product reviews on </a:t>
            </a:r>
            <a:r>
              <a:rPr lang="en-US" dirty="0" err="1" smtClean="0"/>
              <a:t>Amazon.com</a:t>
            </a:r>
            <a:endParaRPr lang="en-US" dirty="0" smtClean="0"/>
          </a:p>
          <a:p>
            <a:pPr lvl="1"/>
            <a:r>
              <a:rPr lang="en-US" dirty="0" smtClean="0"/>
              <a:t>Review helpfulness is derived from binary votes (helpful versus unhelpful):</a:t>
            </a:r>
          </a:p>
          <a:p>
            <a:pPr lvl="1"/>
            <a:endParaRPr lang="en-US" dirty="0" smtClean="0"/>
          </a:p>
          <a:p>
            <a:r>
              <a:rPr lang="en-US" dirty="0" smtClean="0"/>
              <a:t>Approach</a:t>
            </a:r>
          </a:p>
          <a:p>
            <a:pPr lvl="1"/>
            <a:r>
              <a:rPr lang="en-US" dirty="0" smtClean="0"/>
              <a:t>Estimate helpfulness using SVM regression based on linguistic features</a:t>
            </a:r>
          </a:p>
          <a:p>
            <a:pPr lvl="1"/>
            <a:r>
              <a:rPr lang="en-US" dirty="0" smtClean="0"/>
              <a:t>Evaluate </a:t>
            </a:r>
            <a:r>
              <a:rPr lang="en-US" i="1" dirty="0" smtClean="0"/>
              <a:t>ranking</a:t>
            </a:r>
            <a:r>
              <a:rPr lang="en-US" dirty="0" smtClean="0"/>
              <a:t> performance with Spearman correlation</a:t>
            </a:r>
          </a:p>
          <a:p>
            <a:pPr lvl="1"/>
            <a:endParaRPr lang="en-US" dirty="0" smtClean="0"/>
          </a:p>
          <a:p>
            <a:r>
              <a:rPr lang="en-US" dirty="0" smtClean="0"/>
              <a:t>Conclusions</a:t>
            </a:r>
          </a:p>
          <a:p>
            <a:pPr lvl="1"/>
            <a:r>
              <a:rPr lang="en-US" dirty="0" smtClean="0"/>
              <a:t>Most useful features</a:t>
            </a:r>
            <a:r>
              <a:rPr lang="en-US" i="1" dirty="0" smtClean="0"/>
              <a:t>: review length, review unigrams, product rating</a:t>
            </a:r>
            <a:endParaRPr lang="en-US" dirty="0" smtClean="0"/>
          </a:p>
          <a:p>
            <a:pPr lvl="1"/>
            <a:r>
              <a:rPr lang="en-US" dirty="0" smtClean="0"/>
              <a:t>Helpfulness ranking is easier to learn compared to helpfulness ratings: </a:t>
            </a:r>
            <a:r>
              <a:rPr lang="en-US" i="1" dirty="0" smtClean="0"/>
              <a:t>Pearson correlation &lt; Spearman correlation</a:t>
            </a:r>
          </a:p>
        </p:txBody>
      </p:sp>
      <p:sp>
        <p:nvSpPr>
          <p:cNvPr id="4" name="Slide Number Placeholder 3"/>
          <p:cNvSpPr>
            <a:spLocks noGrp="1"/>
          </p:cNvSpPr>
          <p:nvPr>
            <p:ph type="sldNum" sz="quarter" idx="12"/>
          </p:nvPr>
        </p:nvSpPr>
        <p:spPr/>
        <p:txBody>
          <a:bodyPr/>
          <a:lstStyle/>
          <a:p>
            <a:fld id="{ABBCCE4D-56E5-5249-B9AC-C5D511F41D9E}" type="slidenum">
              <a:rPr lang="en-US" smtClean="0"/>
              <a:pPr/>
              <a:t>24</a:t>
            </a:fld>
            <a:endParaRPr lang="en-US"/>
          </a:p>
        </p:txBody>
      </p:sp>
      <p:graphicFrame>
        <p:nvGraphicFramePr>
          <p:cNvPr id="52226" name="Object 2"/>
          <p:cNvGraphicFramePr>
            <a:graphicFrameLocks noChangeAspect="1"/>
          </p:cNvGraphicFramePr>
          <p:nvPr/>
        </p:nvGraphicFramePr>
        <p:xfrm>
          <a:off x="3209925" y="2428647"/>
          <a:ext cx="2363964" cy="478594"/>
        </p:xfrm>
        <a:graphic>
          <a:graphicData uri="http://schemas.openxmlformats.org/presentationml/2006/ole">
            <mc:AlternateContent xmlns:mc="http://schemas.openxmlformats.org/markup-compatibility/2006">
              <mc:Choice xmlns:v="urn:schemas-microsoft-com:vml" Requires="v">
                <p:oleObj spid="_x0000_s52252" name="Equation" r:id="rId4" imgW="2070100" imgH="393700" progId="Equation.3">
                  <p:embed/>
                </p:oleObj>
              </mc:Choice>
              <mc:Fallback>
                <p:oleObj name="Equation" r:id="rId4" imgW="2070100" imgH="39370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9925" y="2428647"/>
                        <a:ext cx="2363964" cy="4785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a:t>
            </a:r>
            <a:r>
              <a:rPr lang="en-US" dirty="0" smtClean="0"/>
              <a:t>Corpus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Peer reviews collected by </a:t>
            </a:r>
            <a:r>
              <a:rPr lang="en-US" dirty="0" err="1" smtClean="0"/>
              <a:t>SWoRD</a:t>
            </a:r>
            <a:r>
              <a:rPr lang="en-US" dirty="0" smtClean="0"/>
              <a:t> system</a:t>
            </a:r>
          </a:p>
          <a:p>
            <a:pPr lvl="1"/>
            <a:r>
              <a:rPr lang="en-US" dirty="0"/>
              <a:t>I</a:t>
            </a:r>
            <a:r>
              <a:rPr lang="en-US" dirty="0" smtClean="0"/>
              <a:t>ntroductory college history class</a:t>
            </a:r>
            <a:endParaRPr lang="en-US" dirty="0" smtClean="0"/>
          </a:p>
          <a:p>
            <a:pPr lvl="1"/>
            <a:r>
              <a:rPr lang="en-US" dirty="0" smtClean="0"/>
              <a:t>267 reviews </a:t>
            </a:r>
            <a:r>
              <a:rPr lang="en-US" dirty="0" smtClean="0"/>
              <a:t>(20 – 200 words)</a:t>
            </a:r>
            <a:r>
              <a:rPr lang="en-US" dirty="0" smtClean="0"/>
              <a:t> </a:t>
            </a:r>
          </a:p>
          <a:p>
            <a:pPr lvl="1"/>
            <a:r>
              <a:rPr lang="en-US" dirty="0" smtClean="0"/>
              <a:t>16 papers (about 6 pages)</a:t>
            </a:r>
            <a:endParaRPr lang="en-US" dirty="0" smtClean="0"/>
          </a:p>
          <a:p>
            <a:pPr lvl="1"/>
            <a:endParaRPr lang="en-US" dirty="0" smtClean="0"/>
          </a:p>
          <a:p>
            <a:r>
              <a:rPr lang="en-US" dirty="0" smtClean="0"/>
              <a:t> Gold standard of peer-review helpfulness</a:t>
            </a:r>
          </a:p>
          <a:p>
            <a:pPr lvl="1"/>
            <a:r>
              <a:rPr lang="en-US" dirty="0" smtClean="0"/>
              <a:t>Average ratings given by two experts.</a:t>
            </a:r>
          </a:p>
          <a:p>
            <a:pPr lvl="2"/>
            <a:r>
              <a:rPr lang="en-US" dirty="0" smtClean="0"/>
              <a:t>Domain expert &amp; writing expert.</a:t>
            </a:r>
          </a:p>
          <a:p>
            <a:pPr lvl="2"/>
            <a:r>
              <a:rPr lang="en-US" dirty="0" smtClean="0"/>
              <a:t>1-5 discrete </a:t>
            </a:r>
            <a:r>
              <a:rPr lang="en-US" dirty="0" smtClean="0"/>
              <a:t>values</a:t>
            </a:r>
          </a:p>
          <a:p>
            <a:pPr lvl="2"/>
            <a:r>
              <a:rPr lang="en-US" dirty="0" smtClean="0"/>
              <a:t>Pearson correlation r = .4, p &lt; .01</a:t>
            </a:r>
            <a:endParaRPr lang="en-US" dirty="0" smtClean="0"/>
          </a:p>
          <a:p>
            <a:pPr lvl="1"/>
            <a:endParaRPr lang="en-US" dirty="0" smtClean="0"/>
          </a:p>
          <a:p>
            <a:endParaRPr lang="en-US" dirty="0" smtClean="0"/>
          </a:p>
          <a:p>
            <a:endParaRPr lang="en-US" dirty="0" smtClean="0"/>
          </a:p>
          <a:p>
            <a:r>
              <a:rPr lang="en-US" sz="3143" dirty="0" smtClean="0"/>
              <a:t>Prior annotations</a:t>
            </a:r>
          </a:p>
          <a:p>
            <a:pPr lvl="1"/>
            <a:r>
              <a:rPr lang="en-US" dirty="0" smtClean="0"/>
              <a:t>Review comment types -- praise, summary, criticism. </a:t>
            </a:r>
            <a:r>
              <a:rPr lang="en-US" i="1" dirty="0" smtClean="0"/>
              <a:t>(kappa = .92)</a:t>
            </a:r>
          </a:p>
          <a:p>
            <a:pPr lvl="1"/>
            <a:r>
              <a:rPr lang="en-US" dirty="0" smtClean="0"/>
              <a:t>Problem localization </a:t>
            </a:r>
            <a:r>
              <a:rPr lang="en-US" i="1" dirty="0" smtClean="0"/>
              <a:t>(kappa = .69)</a:t>
            </a:r>
            <a:r>
              <a:rPr lang="en-US" dirty="0" smtClean="0"/>
              <a:t>, solution </a:t>
            </a:r>
            <a:r>
              <a:rPr lang="en-US" i="1" dirty="0" smtClean="0"/>
              <a:t>(kappa = </a:t>
            </a:r>
            <a:r>
              <a:rPr lang="en-US" i="1" dirty="0" smtClean="0"/>
              <a:t>.</a:t>
            </a:r>
            <a:r>
              <a:rPr lang="en-US" i="1" dirty="0"/>
              <a:t>7</a:t>
            </a:r>
            <a:r>
              <a:rPr lang="en-US" i="1" dirty="0" smtClean="0"/>
              <a:t>9</a:t>
            </a:r>
            <a:r>
              <a:rPr lang="en-US" i="1" dirty="0" smtClean="0"/>
              <a:t>)</a:t>
            </a:r>
            <a:r>
              <a:rPr lang="en-US" dirty="0" smtClean="0"/>
              <a:t>, …</a:t>
            </a:r>
          </a:p>
          <a:p>
            <a:endParaRPr lang="en-US" dirty="0" smtClean="0"/>
          </a:p>
          <a:p>
            <a:endParaRPr lang="en-US" dirty="0"/>
          </a:p>
        </p:txBody>
      </p:sp>
      <p:graphicFrame>
        <p:nvGraphicFramePr>
          <p:cNvPr id="4" name="Chart 3"/>
          <p:cNvGraphicFramePr/>
          <p:nvPr/>
        </p:nvGraphicFramePr>
        <p:xfrm>
          <a:off x="4549083" y="2853785"/>
          <a:ext cx="4008234" cy="2536876"/>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p:cNvSpPr>
            <a:spLocks noGrp="1"/>
          </p:cNvSpPr>
          <p:nvPr>
            <p:ph type="sldNum" sz="quarter" idx="12"/>
          </p:nvPr>
        </p:nvSpPr>
        <p:spPr/>
        <p:txBody>
          <a:bodyPr/>
          <a:lstStyle/>
          <a:p>
            <a:fld id="{ABBCCE4D-56E5-5249-B9AC-C5D511F41D9E}"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versus Product Reviews</a:t>
            </a:r>
            <a:endParaRPr lang="en-US" dirty="0"/>
          </a:p>
        </p:txBody>
      </p:sp>
      <p:sp>
        <p:nvSpPr>
          <p:cNvPr id="3" name="Content Placeholder 2"/>
          <p:cNvSpPr>
            <a:spLocks noGrp="1"/>
          </p:cNvSpPr>
          <p:nvPr>
            <p:ph idx="1"/>
          </p:nvPr>
        </p:nvSpPr>
        <p:spPr>
          <a:xfrm>
            <a:off x="113122" y="1600200"/>
            <a:ext cx="9030878" cy="4525963"/>
          </a:xfrm>
        </p:spPr>
        <p:txBody>
          <a:bodyPr/>
          <a:lstStyle/>
          <a:p>
            <a:r>
              <a:rPr lang="en-US" dirty="0" smtClean="0"/>
              <a:t>Helpfulness is directly rated on a scale (rather than a function of binary votes)</a:t>
            </a:r>
          </a:p>
          <a:p>
            <a:r>
              <a:rPr lang="en-US" dirty="0" smtClean="0"/>
              <a:t>Peer reviews frequently refer to the related papers</a:t>
            </a:r>
          </a:p>
          <a:p>
            <a:r>
              <a:rPr lang="en-US" dirty="0" smtClean="0"/>
              <a:t>Helpfulness has a writing-specific semantics</a:t>
            </a:r>
          </a:p>
          <a:p>
            <a:r>
              <a:rPr lang="en-US" dirty="0" smtClean="0"/>
              <a:t>Classroom corpora are typically small</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26</a:t>
            </a:fld>
            <a:endParaRPr lang="en-US"/>
          </a:p>
        </p:txBody>
      </p:sp>
    </p:spTree>
    <p:extLst>
      <p:ext uri="{BB962C8B-B14F-4D97-AF65-F5344CB8AC3E}">
        <p14:creationId xmlns:p14="http://schemas.microsoft.com/office/powerpoint/2010/main" val="1686235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762"/>
            <a:ext cx="8229600" cy="1143000"/>
          </a:xfrm>
        </p:spPr>
        <p:txBody>
          <a:bodyPr>
            <a:normAutofit fontScale="90000"/>
          </a:bodyPr>
          <a:lstStyle/>
          <a:p>
            <a:r>
              <a:rPr lang="en-US" dirty="0" smtClean="0"/>
              <a:t>Generic Linguistic Features</a:t>
            </a:r>
            <a:br>
              <a:rPr lang="en-US" dirty="0" smtClean="0"/>
            </a:br>
            <a:r>
              <a:rPr lang="en-US" sz="4000" dirty="0" smtClean="0"/>
              <a:t>(from reviews and papers)</a:t>
            </a:r>
            <a:endParaRPr lang="en-US" sz="4000" dirty="0"/>
          </a:p>
        </p:txBody>
      </p:sp>
      <p:sp>
        <p:nvSpPr>
          <p:cNvPr id="3" name="Content Placeholder 2"/>
          <p:cNvSpPr>
            <a:spLocks noGrp="1"/>
          </p:cNvSpPr>
          <p:nvPr>
            <p:ph idx="1"/>
          </p:nvPr>
        </p:nvSpPr>
        <p:spPr>
          <a:xfrm>
            <a:off x="793820" y="5731849"/>
            <a:ext cx="7681314" cy="1249001"/>
          </a:xfrm>
        </p:spPr>
        <p:txBody>
          <a:bodyPr>
            <a:normAutofit fontScale="32500" lnSpcReduction="20000"/>
          </a:bodyPr>
          <a:lstStyle/>
          <a:p>
            <a:pPr marL="514350" indent="-514350">
              <a:spcAft>
                <a:spcPts val="600"/>
              </a:spcAft>
              <a:buFont typeface="+mj-lt"/>
              <a:buAutoNum type="arabicPeriod"/>
            </a:pPr>
            <a:r>
              <a:rPr lang="en-US" sz="4800" dirty="0" smtClean="0"/>
              <a:t>Topic words are automatically extracted from students’ essays using topic signature </a:t>
            </a:r>
            <a:r>
              <a:rPr lang="en-US" sz="4900" dirty="0" smtClean="0"/>
              <a:t>software (by Annie Louis</a:t>
            </a:r>
            <a:r>
              <a:rPr lang="en-US" sz="5600" dirty="0" smtClean="0"/>
              <a:t>)</a:t>
            </a:r>
            <a:endParaRPr lang="en-US" sz="6400" dirty="0" smtClean="0"/>
          </a:p>
          <a:p>
            <a:pPr marL="514350" indent="-514350">
              <a:spcAft>
                <a:spcPts val="600"/>
              </a:spcAft>
              <a:buFont typeface="+mj-lt"/>
              <a:buAutoNum type="arabicPeriod"/>
            </a:pPr>
            <a:r>
              <a:rPr lang="en-US" sz="4800" dirty="0" smtClean="0"/>
              <a:t>Sentiment </a:t>
            </a:r>
            <a:r>
              <a:rPr lang="en-US" sz="4800" dirty="0" smtClean="0"/>
              <a:t>words are extracted from General Inquirer </a:t>
            </a:r>
            <a:r>
              <a:rPr lang="en-US" sz="4800" dirty="0" smtClean="0"/>
              <a:t>Dictionary</a:t>
            </a:r>
          </a:p>
          <a:p>
            <a:pPr marL="0" indent="0">
              <a:spcAft>
                <a:spcPts val="600"/>
              </a:spcAft>
              <a:buNone/>
            </a:pPr>
            <a:r>
              <a:rPr lang="en-US" sz="4800" dirty="0" smtClean="0"/>
              <a:t>*	  Syntactic analysis via </a:t>
            </a:r>
            <a:r>
              <a:rPr lang="en-US" sz="4800" dirty="0" err="1" smtClean="0"/>
              <a:t>MSTParser</a:t>
            </a:r>
            <a:r>
              <a:rPr lang="en-US" sz="4800" dirty="0" smtClean="0"/>
              <a:t> </a:t>
            </a:r>
            <a:endParaRPr lang="en-US" sz="48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2169726296"/>
              </p:ext>
            </p:extLst>
          </p:nvPr>
        </p:nvGraphicFramePr>
        <p:xfrm>
          <a:off x="1636504" y="2173112"/>
          <a:ext cx="6241404" cy="3531148"/>
        </p:xfrm>
        <a:graphic>
          <a:graphicData uri="http://schemas.openxmlformats.org/drawingml/2006/table">
            <a:tbl>
              <a:tblPr>
                <a:tableStyleId>{6E25E649-3F16-4E02-A733-19D2CDBF48F0}</a:tableStyleId>
              </a:tblPr>
              <a:tblGrid>
                <a:gridCol w="1236204"/>
                <a:gridCol w="1531393"/>
                <a:gridCol w="3473807"/>
              </a:tblGrid>
              <a:tr h="279946">
                <a:tc>
                  <a:txBody>
                    <a:bodyPr/>
                    <a:lstStyle/>
                    <a:p>
                      <a:pPr algn="ctr" fontAlgn="t"/>
                      <a:r>
                        <a:rPr lang="en-US" sz="1600" u="none" strike="noStrike" dirty="0"/>
                        <a:t>type</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t>Label</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t>Features (#)</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586595">
                <a:tc>
                  <a:txBody>
                    <a:bodyPr/>
                    <a:lstStyle/>
                    <a:p>
                      <a:pPr algn="ctr" fontAlgn="t"/>
                      <a:r>
                        <a:rPr lang="en-US" sz="1600" u="none" strike="noStrike" dirty="0" smtClean="0"/>
                        <a:t>Structural</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solidFill>
                            <a:srgbClr val="0000FF"/>
                          </a:solidFill>
                        </a:rPr>
                        <a:t>STR</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err="1"/>
                        <a:t>revLength</a:t>
                      </a:r>
                      <a:r>
                        <a:rPr lang="en-US" sz="1600" u="none" strike="noStrike" dirty="0"/>
                        <a:t>, </a:t>
                      </a:r>
                      <a:r>
                        <a:rPr lang="en-US" sz="1600" u="none" strike="noStrike" dirty="0" err="1"/>
                        <a:t>sentNum</a:t>
                      </a:r>
                      <a:r>
                        <a:rPr lang="en-US" sz="1600" u="none" strike="noStrike" dirty="0"/>
                        <a:t>, </a:t>
                      </a:r>
                      <a:r>
                        <a:rPr lang="en-US" sz="1600" u="none" strike="noStrike" dirty="0" smtClean="0"/>
                        <a:t>question</a:t>
                      </a:r>
                      <a:r>
                        <a:rPr lang="en-US" sz="1600" u="none" strike="noStrike" dirty="0"/>
                        <a:t>%, </a:t>
                      </a:r>
                      <a:r>
                        <a:rPr lang="en-US" sz="1600" u="none" strike="noStrike" dirty="0" err="1" smtClean="0"/>
                        <a:t>exclamationNum</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400951">
                <a:tc>
                  <a:txBody>
                    <a:bodyPr/>
                    <a:lstStyle/>
                    <a:p>
                      <a:pPr algn="ctr" fontAlgn="t"/>
                      <a:r>
                        <a:rPr lang="en-US" sz="1600" u="none" strike="noStrike"/>
                        <a:t>Lexical</a:t>
                      </a:r>
                      <a:endParaRPr lang="en-US" sz="1600" b="0" i="0" u="none" strike="noStrike">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smtClean="0">
                          <a:solidFill>
                            <a:srgbClr val="0000FF"/>
                          </a:solidFill>
                        </a:rPr>
                        <a:t>UGR</a:t>
                      </a:r>
                      <a:r>
                        <a:rPr lang="en-US" sz="1600" u="none" strike="noStrike" dirty="0">
                          <a:solidFill>
                            <a:srgbClr val="0000FF"/>
                          </a:solidFill>
                        </a:rPr>
                        <a:t>, </a:t>
                      </a:r>
                      <a:r>
                        <a:rPr lang="en-US" sz="1600" u="none" strike="noStrike" dirty="0" smtClean="0">
                          <a:solidFill>
                            <a:srgbClr val="0000FF"/>
                          </a:solidFill>
                        </a:rPr>
                        <a:t>BGR</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i="1" u="none" strike="noStrike" dirty="0" err="1" smtClean="0"/>
                        <a:t>tf-idf</a:t>
                      </a:r>
                      <a:r>
                        <a:rPr lang="en-US" sz="1600" i="1" u="none" strike="noStrike" dirty="0" smtClean="0"/>
                        <a:t> </a:t>
                      </a:r>
                      <a:r>
                        <a:rPr lang="en-US" sz="1600" u="none" strike="noStrike" dirty="0" smtClean="0"/>
                        <a:t>statistics of </a:t>
                      </a:r>
                    </a:p>
                    <a:p>
                      <a:pPr algn="ctr" fontAlgn="t"/>
                      <a:r>
                        <a:rPr lang="en-US" sz="1600" u="none" strike="noStrike" dirty="0" smtClean="0"/>
                        <a:t>review </a:t>
                      </a:r>
                      <a:r>
                        <a:rPr lang="en-US" sz="1600" u="none" strike="noStrike" dirty="0" smtClean="0"/>
                        <a:t>unigrams (#= 2992)</a:t>
                      </a:r>
                      <a:r>
                        <a:rPr lang="en-US" sz="1600" u="none" strike="noStrike" baseline="0" dirty="0" smtClean="0"/>
                        <a:t> </a:t>
                      </a:r>
                    </a:p>
                    <a:p>
                      <a:pPr algn="ctr" fontAlgn="t"/>
                      <a:r>
                        <a:rPr lang="en-US" sz="1600" u="none" strike="noStrike" baseline="0" dirty="0" smtClean="0"/>
                        <a:t>and bigrams (</a:t>
                      </a:r>
                      <a:r>
                        <a:rPr lang="en-US" sz="1600" u="none" strike="noStrike" dirty="0" smtClean="0"/>
                        <a:t>#= 23209)</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567663">
                <a:tc>
                  <a:txBody>
                    <a:bodyPr/>
                    <a:lstStyle/>
                    <a:p>
                      <a:pPr algn="ctr" fontAlgn="t"/>
                      <a:r>
                        <a:rPr lang="en-US" sz="1600" u="none" strike="noStrike"/>
                        <a:t>Syntactic</a:t>
                      </a:r>
                      <a:endParaRPr lang="en-US" sz="1600" b="0" i="0" u="none" strike="noStrike">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solidFill>
                            <a:srgbClr val="0000FF"/>
                          </a:solidFill>
                        </a:rPr>
                        <a:t>SYN</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t>Noun%, </a:t>
                      </a:r>
                      <a:r>
                        <a:rPr lang="en-US" sz="1600" u="none" strike="noStrike" dirty="0" smtClean="0"/>
                        <a:t>Verb%, </a:t>
                      </a:r>
                      <a:r>
                        <a:rPr lang="en-US" sz="1600" u="none" strike="noStrike" dirty="0" err="1" smtClean="0"/>
                        <a:t>Adj</a:t>
                      </a:r>
                      <a:r>
                        <a:rPr lang="en-US" sz="1600" u="none" strike="noStrike" dirty="0" smtClean="0"/>
                        <a:t>/</a:t>
                      </a:r>
                      <a:r>
                        <a:rPr lang="en-US" sz="1600" u="none" strike="noStrike" dirty="0" err="1" smtClean="0"/>
                        <a:t>Adv</a:t>
                      </a:r>
                      <a:r>
                        <a:rPr lang="en-US" sz="1600" u="none" strike="noStrike" dirty="0"/>
                        <a:t>%, 1stPVerb%, </a:t>
                      </a:r>
                      <a:r>
                        <a:rPr lang="en-US" sz="1600" u="none" strike="noStrike" dirty="0" err="1"/>
                        <a:t>openClass</a:t>
                      </a:r>
                      <a:r>
                        <a:rPr lang="en-US" sz="1600" u="none" strike="noStrike" dirty="0" smtClean="0"/>
                        <a:t>%</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290486">
                <a:tc rowSpan="2">
                  <a:txBody>
                    <a:bodyPr/>
                    <a:lstStyle/>
                    <a:p>
                      <a:pPr algn="ctr" fontAlgn="t"/>
                      <a:r>
                        <a:rPr lang="en-US" sz="1600" u="none" strike="noStrike" dirty="0" smtClean="0"/>
                        <a:t>Semantic</a:t>
                      </a:r>
                    </a:p>
                    <a:p>
                      <a:pPr algn="ctr" fontAlgn="t"/>
                      <a:r>
                        <a:rPr lang="en-US" sz="1600" b="0" i="1" u="none" strike="noStrike" dirty="0" smtClean="0">
                          <a:latin typeface="Times New Roman"/>
                        </a:rPr>
                        <a:t>(adapted)</a:t>
                      </a:r>
                      <a:endParaRPr lang="en-US" sz="1600" b="0" i="1"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a:solidFill>
                            <a:srgbClr val="0000FF"/>
                          </a:solidFill>
                        </a:rPr>
                        <a:t>TOP</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smtClean="0"/>
                        <a:t>counts</a:t>
                      </a:r>
                      <a:r>
                        <a:rPr lang="en-US" sz="1600" u="none" strike="noStrike" baseline="0" dirty="0" smtClean="0"/>
                        <a:t> of </a:t>
                      </a:r>
                      <a:r>
                        <a:rPr lang="en-US" sz="1600" i="1" u="none" strike="noStrike" baseline="0" dirty="0" smtClean="0"/>
                        <a:t>topic words </a:t>
                      </a:r>
                      <a:r>
                        <a:rPr lang="en-US" sz="1600" u="none" strike="noStrike" dirty="0" smtClean="0"/>
                        <a:t>(# = 288)</a:t>
                      </a:r>
                      <a:r>
                        <a:rPr lang="en-US" sz="1600" u="none" strike="noStrike" baseline="30000" dirty="0" smtClean="0"/>
                        <a:t> 1</a:t>
                      </a:r>
                      <a:r>
                        <a:rPr lang="en-US" sz="1600" u="none" strike="noStrike" dirty="0" smtClean="0"/>
                        <a:t>;</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562688">
                <a:tc vMerge="1">
                  <a:txBody>
                    <a:bodyPr/>
                    <a:lstStyle/>
                    <a:p>
                      <a:endParaRPr lang="en-US"/>
                    </a:p>
                  </a:txBody>
                  <a:tcPr/>
                </a:tc>
                <a:tc>
                  <a:txBody>
                    <a:bodyPr/>
                    <a:lstStyle/>
                    <a:p>
                      <a:pPr algn="ctr" fontAlgn="t"/>
                      <a:r>
                        <a:rPr lang="en-US" sz="1600" u="none" strike="noStrike" dirty="0" err="1" smtClean="0">
                          <a:solidFill>
                            <a:srgbClr val="0000FF"/>
                          </a:solidFill>
                        </a:rPr>
                        <a:t>posW</a:t>
                      </a:r>
                      <a:r>
                        <a:rPr lang="en-US" sz="1600" u="none" strike="noStrike" dirty="0">
                          <a:solidFill>
                            <a:srgbClr val="0000FF"/>
                          </a:solidFill>
                        </a:rPr>
                        <a:t>, </a:t>
                      </a:r>
                      <a:r>
                        <a:rPr lang="en-US" sz="1600" u="none" strike="noStrike" dirty="0" err="1" smtClean="0">
                          <a:solidFill>
                            <a:srgbClr val="0000FF"/>
                          </a:solidFill>
                        </a:rPr>
                        <a:t>negW</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t"/>
                      <a:r>
                        <a:rPr lang="en-US" sz="1600" u="none" strike="noStrike" dirty="0" smtClean="0"/>
                        <a:t>counts of positive (#= 1319)</a:t>
                      </a:r>
                      <a:r>
                        <a:rPr lang="en-US" sz="1600" u="none" strike="noStrike" baseline="0" dirty="0" smtClean="0"/>
                        <a:t> </a:t>
                      </a:r>
                    </a:p>
                    <a:p>
                      <a:pPr algn="ctr" fontAlgn="t"/>
                      <a:r>
                        <a:rPr lang="en-US" sz="1600" u="none" strike="noStrike" baseline="0" dirty="0" smtClean="0"/>
                        <a:t>and negative sentiment words</a:t>
                      </a:r>
                      <a:r>
                        <a:rPr lang="en-US" sz="1600" u="none" strike="noStrike" dirty="0" smtClean="0"/>
                        <a:t> (#= 1752)</a:t>
                      </a:r>
                      <a:r>
                        <a:rPr lang="en-US" sz="1600" u="none" strike="noStrike" baseline="30000" dirty="0" smtClean="0"/>
                        <a:t> 2</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370909">
                <a:tc>
                  <a:txBody>
                    <a:bodyPr/>
                    <a:lstStyle/>
                    <a:p>
                      <a:pPr algn="ctr" fontAlgn="t"/>
                      <a:r>
                        <a:rPr lang="en-US" sz="1600" u="none" strike="noStrike" dirty="0" smtClean="0"/>
                        <a:t>Meta-data</a:t>
                      </a:r>
                    </a:p>
                    <a:p>
                      <a:pPr algn="ctr" fontAlgn="t"/>
                      <a:r>
                        <a:rPr lang="en-US" sz="1600" b="0" i="1" u="none" strike="noStrike" dirty="0" smtClean="0">
                          <a:latin typeface="Times New Roman"/>
                        </a:rPr>
                        <a:t>(adapted)</a:t>
                      </a:r>
                      <a:endParaRPr lang="en-US" sz="1600" b="0" i="1"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a:txBody>
                    <a:bodyPr/>
                    <a:lstStyle/>
                    <a:p>
                      <a:pPr algn="ctr" fontAlgn="t"/>
                      <a:r>
                        <a:rPr lang="en-US" sz="1600" u="none" strike="noStrike" dirty="0">
                          <a:solidFill>
                            <a:srgbClr val="0000FF"/>
                          </a:solidFill>
                        </a:rPr>
                        <a:t>META</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c>
                  <a:txBody>
                    <a:bodyPr/>
                    <a:lstStyle/>
                    <a:p>
                      <a:pPr algn="ctr" fontAlgn="t"/>
                      <a:r>
                        <a:rPr lang="en-US" sz="1600" i="1" u="none" strike="noStrike" dirty="0" err="1" smtClean="0"/>
                        <a:t>paper</a:t>
                      </a:r>
                      <a:r>
                        <a:rPr lang="en-US" sz="1600" u="none" strike="noStrike" dirty="0" err="1" smtClean="0"/>
                        <a:t>Rating</a:t>
                      </a:r>
                      <a:r>
                        <a:rPr lang="en-US" sz="1600" u="none" strike="noStrike" dirty="0"/>
                        <a:t>, </a:t>
                      </a:r>
                      <a:r>
                        <a:rPr lang="en-US" sz="1600" i="1" u="none" strike="noStrike" dirty="0" err="1" smtClean="0"/>
                        <a:t>paper</a:t>
                      </a:r>
                      <a:r>
                        <a:rPr lang="en-US" sz="1600" u="none" strike="noStrike" dirty="0" err="1" smtClean="0"/>
                        <a:t>RatingDiff</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ABBCCE4D-56E5-5249-B9AC-C5D511F41D9E}" type="slidenum">
              <a:rPr lang="en-US" smtClean="0"/>
              <a:pPr/>
              <a:t>27</a:t>
            </a:fld>
            <a:endParaRPr lang="en-US"/>
          </a:p>
        </p:txBody>
      </p:sp>
      <p:sp>
        <p:nvSpPr>
          <p:cNvPr id="7" name="Content Placeholder 2"/>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2600" dirty="0" smtClean="0"/>
              <a:t>Features motivated by Kim’s work</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145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3206" y="3990876"/>
            <a:ext cx="34131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8667"/>
            <a:ext cx="8033393" cy="3795889"/>
          </a:xfrm>
        </p:spPr>
        <p:txBody>
          <a:bodyPr>
            <a:normAutofit fontScale="92500" lnSpcReduction="10000"/>
          </a:bodyPr>
          <a:lstStyle/>
          <a:p>
            <a:r>
              <a:rPr lang="en-US" dirty="0" smtClean="0"/>
              <a:t>Features that are specific to peer reviews</a:t>
            </a:r>
          </a:p>
          <a:p>
            <a:endParaRPr lang="en-US" dirty="0" smtClean="0"/>
          </a:p>
          <a:p>
            <a:endParaRPr lang="en-US" dirty="0" smtClean="0"/>
          </a:p>
          <a:p>
            <a:endParaRPr lang="en-US" dirty="0" smtClean="0"/>
          </a:p>
          <a:p>
            <a:pPr lvl="2">
              <a:buNone/>
            </a:pPr>
            <a:endParaRPr lang="en-US" dirty="0" smtClean="0"/>
          </a:p>
          <a:p>
            <a:pPr lvl="2"/>
            <a:endParaRPr lang="en-US" dirty="0" smtClean="0"/>
          </a:p>
          <a:p>
            <a:pPr lvl="2"/>
            <a:endParaRPr lang="en-US" dirty="0" smtClean="0"/>
          </a:p>
          <a:p>
            <a:pPr lvl="2"/>
            <a:r>
              <a:rPr lang="en-US" dirty="0" smtClean="0"/>
              <a:t>Lexical categories are learned in a semi-supervised way (next slide)</a:t>
            </a:r>
          </a:p>
          <a:p>
            <a:pPr lvl="2"/>
            <a:endParaRPr lang="en-US" dirty="0" smtClean="0"/>
          </a:p>
          <a:p>
            <a:endParaRPr lang="en-US" dirty="0" smtClean="0"/>
          </a:p>
          <a:p>
            <a:endParaRPr lang="en-US" dirty="0"/>
          </a:p>
        </p:txBody>
      </p:sp>
      <p:graphicFrame>
        <p:nvGraphicFramePr>
          <p:cNvPr id="4" name="Table 3"/>
          <p:cNvGraphicFramePr>
            <a:graphicFrameLocks noGrp="1"/>
          </p:cNvGraphicFramePr>
          <p:nvPr/>
        </p:nvGraphicFramePr>
        <p:xfrm>
          <a:off x="1919975" y="2201333"/>
          <a:ext cx="5456871" cy="1877605"/>
        </p:xfrm>
        <a:graphic>
          <a:graphicData uri="http://schemas.openxmlformats.org/drawingml/2006/table">
            <a:tbl>
              <a:tblPr>
                <a:tableStyleId>{6E25E649-3F16-4E02-A733-19D2CDBF48F0}</a:tableStyleId>
              </a:tblPr>
              <a:tblGrid>
                <a:gridCol w="1250611"/>
                <a:gridCol w="1446598"/>
                <a:gridCol w="2759662"/>
              </a:tblGrid>
              <a:tr h="373830">
                <a:tc>
                  <a:txBody>
                    <a:bodyPr/>
                    <a:lstStyle/>
                    <a:p>
                      <a:pPr algn="ctr" fontAlgn="t"/>
                      <a:r>
                        <a:rPr lang="en-US" sz="1600" u="none" strike="noStrike" dirty="0" smtClean="0"/>
                        <a:t>Type</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u="none" strike="noStrike" dirty="0"/>
                        <a:t>Label</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u="none" strike="noStrike" dirty="0"/>
                        <a:t>Features (#)</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rgbClr r="0" g="0" b="0"/>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r>
              <a:tr h="503845">
                <a:tc>
                  <a:txBody>
                    <a:bodyPr/>
                    <a:lstStyle/>
                    <a:p>
                      <a:pPr algn="ctr" fontAlgn="t"/>
                      <a:r>
                        <a:rPr lang="en-US" sz="1600" b="0" i="0" u="none" strike="noStrike" dirty="0" smtClean="0">
                          <a:latin typeface="Times New Roman"/>
                        </a:rPr>
                        <a:t>Cognitive</a:t>
                      </a:r>
                      <a:r>
                        <a:rPr lang="en-US" sz="1600" b="0" i="0" u="none" strike="noStrike" baseline="0" dirty="0" smtClean="0">
                          <a:latin typeface="Times New Roman"/>
                        </a:rPr>
                        <a:t> Science</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err="1" smtClean="0">
                          <a:solidFill>
                            <a:srgbClr val="0000FF"/>
                          </a:solidFill>
                          <a:latin typeface="Times New Roman"/>
                        </a:rPr>
                        <a:t>cogS</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smtClean="0">
                          <a:latin typeface="Times New Roman"/>
                        </a:rPr>
                        <a:t>praise%, summary%,</a:t>
                      </a:r>
                      <a:r>
                        <a:rPr lang="en-US" sz="1600" b="0" i="0" u="none" strike="noStrike" baseline="0" dirty="0" smtClean="0">
                          <a:latin typeface="Times New Roman"/>
                        </a:rPr>
                        <a:t> criticism%, </a:t>
                      </a:r>
                      <a:r>
                        <a:rPr lang="en-US" sz="1600" b="0" i="0" u="none" strike="noStrike" baseline="0" dirty="0" err="1" smtClean="0">
                          <a:latin typeface="Times New Roman"/>
                        </a:rPr>
                        <a:t>plocalization</a:t>
                      </a:r>
                      <a:r>
                        <a:rPr lang="en-US" sz="1600" b="0" i="0" u="none" strike="noStrike" baseline="0" dirty="0" smtClean="0">
                          <a:latin typeface="Times New Roman"/>
                        </a:rPr>
                        <a:t>%, solution%</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r>
              <a:tr h="414631">
                <a:tc>
                  <a:txBody>
                    <a:bodyPr/>
                    <a:lstStyle/>
                    <a:p>
                      <a:pPr algn="ctr" fontAlgn="t"/>
                      <a:r>
                        <a:rPr lang="en-US" sz="1600" b="0" i="0" u="none" strike="noStrike" dirty="0" smtClean="0">
                          <a:latin typeface="Times New Roman"/>
                        </a:rPr>
                        <a:t>Lexical</a:t>
                      </a:r>
                      <a:r>
                        <a:rPr lang="en-US" sz="1600" b="0" i="0" u="none" strike="noStrike" baseline="0" dirty="0" smtClean="0">
                          <a:latin typeface="Times New Roman"/>
                        </a:rPr>
                        <a:t> Categories</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smtClean="0">
                          <a:solidFill>
                            <a:srgbClr val="0000FF"/>
                          </a:solidFill>
                          <a:latin typeface="Times New Roman"/>
                        </a:rPr>
                        <a:t>LEX2</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smtClean="0">
                          <a:latin typeface="Times New Roman"/>
                        </a:rPr>
                        <a:t>Counts</a:t>
                      </a:r>
                      <a:r>
                        <a:rPr lang="en-US" sz="1600" b="0" i="0" u="none" strike="noStrike" baseline="0" dirty="0" smtClean="0">
                          <a:latin typeface="Times New Roman"/>
                        </a:rPr>
                        <a:t> of 10 categories of words</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tcPr>
                </a:tc>
              </a:tr>
              <a:tr h="414631">
                <a:tc>
                  <a:txBody>
                    <a:bodyPr/>
                    <a:lstStyle/>
                    <a:p>
                      <a:pPr algn="ctr" fontAlgn="t"/>
                      <a:r>
                        <a:rPr lang="en-US" sz="1600" b="0" i="0" u="none" strike="noStrike" dirty="0" smtClean="0">
                          <a:latin typeface="Times New Roman"/>
                        </a:rPr>
                        <a:t>Localization</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smtClean="0">
                          <a:solidFill>
                            <a:srgbClr val="0000FF"/>
                          </a:solidFill>
                          <a:latin typeface="Times New Roman"/>
                        </a:rPr>
                        <a:t>LOC</a:t>
                      </a:r>
                      <a:endParaRPr lang="en-US" sz="1600" b="0" i="0" u="none" strike="noStrike" dirty="0">
                        <a:solidFill>
                          <a:srgbClr val="0000FF"/>
                        </a:solidFill>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t"/>
                      <a:r>
                        <a:rPr lang="en-US" sz="1600" b="0" i="0" u="none" strike="noStrike" dirty="0" smtClean="0">
                          <a:latin typeface="Times New Roman"/>
                        </a:rPr>
                        <a:t>Features</a:t>
                      </a:r>
                      <a:r>
                        <a:rPr lang="en-US" sz="1600" b="0" i="0" u="none" strike="noStrike" baseline="0" dirty="0" smtClean="0">
                          <a:latin typeface="Times New Roman"/>
                        </a:rPr>
                        <a:t> developed for identifying problem localization</a:t>
                      </a:r>
                      <a:endParaRPr lang="en-US" sz="1600" b="0" i="0" u="none" strike="noStrike" dirty="0">
                        <a:latin typeface="Times New Roman"/>
                      </a:endParaRPr>
                    </a:p>
                  </a:txBody>
                  <a:tcPr marL="12285" marR="12285" marT="12285"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3175"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itle 1"/>
          <p:cNvSpPr>
            <a:spLocks noGrp="1"/>
          </p:cNvSpPr>
          <p:nvPr>
            <p:ph type="title"/>
          </p:nvPr>
        </p:nvSpPr>
        <p:spPr>
          <a:xfrm>
            <a:off x="457200" y="242762"/>
            <a:ext cx="8229600" cy="1143000"/>
          </a:xfrm>
        </p:spPr>
        <p:txBody>
          <a:bodyPr/>
          <a:lstStyle/>
          <a:p>
            <a:r>
              <a:rPr lang="en-US" dirty="0" smtClean="0"/>
              <a:t>Specialized </a:t>
            </a:r>
            <a:r>
              <a:rPr lang="en-US" dirty="0" smtClean="0"/>
              <a:t>Features</a:t>
            </a:r>
            <a:endParaRPr lang="en-US" dirty="0"/>
          </a:p>
        </p:txBody>
      </p:sp>
      <p:sp>
        <p:nvSpPr>
          <p:cNvPr id="7" name="Slide Number Placeholder 6"/>
          <p:cNvSpPr>
            <a:spLocks noGrp="1"/>
          </p:cNvSpPr>
          <p:nvPr>
            <p:ph type="sldNum" sz="quarter" idx="12"/>
          </p:nvPr>
        </p:nvSpPr>
        <p:spPr/>
        <p:txBody>
          <a:bodyPr/>
          <a:lstStyle/>
          <a:p>
            <a:fld id="{ABBCCE4D-56E5-5249-B9AC-C5D511F41D9E}"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pPr eaLnBrk="1" hangingPunct="1"/>
            <a:r>
              <a:rPr lang="en-US" altLang="zh-CN" dirty="0" smtClean="0">
                <a:ea typeface="ＭＳ Ｐゴシック" charset="-128"/>
              </a:rPr>
              <a:t>Lexical Categories</a:t>
            </a:r>
            <a:endParaRPr lang="en-US" dirty="0" smtClean="0">
              <a:ea typeface="ＭＳ Ｐゴシック" charset="-128"/>
            </a:endParaRPr>
          </a:p>
        </p:txBody>
      </p:sp>
      <p:sp>
        <p:nvSpPr>
          <p:cNvPr id="33795" name="Content Placeholder 2"/>
          <p:cNvSpPr>
            <a:spLocks noGrp="1"/>
          </p:cNvSpPr>
          <p:nvPr>
            <p:ph idx="1"/>
          </p:nvPr>
        </p:nvSpPr>
        <p:spPr>
          <a:xfrm>
            <a:off x="219075" y="1707502"/>
            <a:ext cx="8710613" cy="4772025"/>
          </a:xfrm>
        </p:spPr>
        <p:txBody>
          <a:bodyPr>
            <a:normAutofit/>
          </a:bodyPr>
          <a:lstStyle/>
          <a:p>
            <a:pPr>
              <a:lnSpc>
                <a:spcPct val="80000"/>
              </a:lnSpc>
              <a:buNone/>
            </a:pPr>
            <a:endParaRPr lang="en-US" sz="1900" b="1" dirty="0" smtClean="0">
              <a:ea typeface="ＭＳ Ｐゴシック" charset="-128"/>
            </a:endParaRPr>
          </a:p>
          <a:p>
            <a:pPr>
              <a:lnSpc>
                <a:spcPct val="80000"/>
              </a:lnSpc>
            </a:pPr>
            <a:endParaRPr lang="en-US" sz="1900" b="1" dirty="0" smtClean="0">
              <a:ea typeface="ＭＳ Ｐゴシック" charset="-128"/>
            </a:endParaRPr>
          </a:p>
          <a:p>
            <a:pPr>
              <a:lnSpc>
                <a:spcPct val="80000"/>
              </a:lnSpc>
            </a:pPr>
            <a:endParaRPr lang="en-US" sz="1900" b="1" dirty="0" smtClean="0">
              <a:ea typeface="ＭＳ Ｐゴシック" charset="-128"/>
            </a:endParaRPr>
          </a:p>
          <a:p>
            <a:pPr>
              <a:lnSpc>
                <a:spcPct val="80000"/>
              </a:lnSpc>
            </a:pPr>
            <a:endParaRPr lang="en-US" sz="1900" b="1" dirty="0" smtClean="0">
              <a:ea typeface="ＭＳ Ｐゴシック" charset="-128"/>
            </a:endParaRPr>
          </a:p>
          <a:p>
            <a:pPr>
              <a:lnSpc>
                <a:spcPct val="80000"/>
              </a:lnSpc>
            </a:pPr>
            <a:endParaRPr lang="en-US" sz="1900" b="1" dirty="0" smtClean="0">
              <a:ea typeface="ＭＳ Ｐゴシック" charset="-128"/>
            </a:endParaRPr>
          </a:p>
          <a:p>
            <a:pPr>
              <a:lnSpc>
                <a:spcPct val="80000"/>
              </a:lnSpc>
            </a:pPr>
            <a:endParaRPr lang="en-US" sz="1900" b="1"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pPr>
            <a:endParaRPr lang="en-US" altLang="zh-CN" sz="1700" dirty="0" smtClean="0">
              <a:ea typeface="ＭＳ Ｐゴシック" charset="-128"/>
            </a:endParaRPr>
          </a:p>
          <a:p>
            <a:pPr lvl="1" eaLnBrk="1" hangingPunct="1">
              <a:lnSpc>
                <a:spcPct val="80000"/>
              </a:lnSpc>
              <a:buNone/>
            </a:pPr>
            <a:endParaRPr lang="en-US" altLang="zh-CN" sz="1700" dirty="0" smtClean="0">
              <a:ea typeface="ＭＳ Ｐゴシック" charset="-128"/>
            </a:endParaRPr>
          </a:p>
          <a:p>
            <a:pPr lvl="1" eaLnBrk="1" hangingPunct="1">
              <a:lnSpc>
                <a:spcPct val="80000"/>
              </a:lnSpc>
              <a:buNone/>
            </a:pPr>
            <a:endParaRPr lang="en-US" altLang="zh-CN" sz="1700" dirty="0" smtClean="0">
              <a:ea typeface="ＭＳ Ｐゴシック" charset="-128"/>
            </a:endParaRPr>
          </a:p>
          <a:p>
            <a:pPr lvl="1" eaLnBrk="1" hangingPunct="1">
              <a:lnSpc>
                <a:spcPct val="80000"/>
              </a:lnSpc>
              <a:buNone/>
            </a:pPr>
            <a:r>
              <a:rPr lang="en-US" altLang="zh-CN" sz="1700" dirty="0" smtClean="0">
                <a:ea typeface="ＭＳ Ｐゴシック" charset="-128"/>
              </a:rPr>
              <a:t>Extracted from:</a:t>
            </a:r>
          </a:p>
          <a:p>
            <a:pPr marL="1036638" lvl="2" indent="-457200" eaLnBrk="1" hangingPunct="1">
              <a:lnSpc>
                <a:spcPct val="80000"/>
              </a:lnSpc>
              <a:buFont typeface="Calibri" pitchFamily="34" charset="0"/>
              <a:buAutoNum type="arabicPeriod"/>
            </a:pPr>
            <a:r>
              <a:rPr lang="en-US" altLang="zh-CN" sz="1600" dirty="0" smtClean="0">
                <a:ea typeface="ＭＳ Ｐゴシック" charset="-128"/>
              </a:rPr>
              <a:t>Coding Manuals</a:t>
            </a:r>
          </a:p>
          <a:p>
            <a:pPr marL="1036638" lvl="2" indent="-457200" eaLnBrk="1" hangingPunct="1">
              <a:lnSpc>
                <a:spcPct val="80000"/>
              </a:lnSpc>
              <a:buFont typeface="Calibri" pitchFamily="34" charset="0"/>
              <a:buAutoNum type="arabicPeriod"/>
            </a:pPr>
            <a:r>
              <a:rPr lang="en-US" altLang="zh-CN" sz="1600" dirty="0" smtClean="0">
                <a:ea typeface="ＭＳ Ｐゴシック" charset="-128"/>
              </a:rPr>
              <a:t>Decision trees trained with Bag-of-Words </a:t>
            </a:r>
          </a:p>
          <a:p>
            <a:pPr eaLnBrk="1" hangingPunct="1">
              <a:lnSpc>
                <a:spcPct val="80000"/>
              </a:lnSpc>
            </a:pPr>
            <a:endParaRPr lang="en-US" altLang="zh-CN" sz="1900" dirty="0" smtClean="0">
              <a:ea typeface="ＭＳ Ｐゴシック" charset="-128"/>
            </a:endParaRPr>
          </a:p>
        </p:txBody>
      </p:sp>
      <p:sp>
        <p:nvSpPr>
          <p:cNvPr id="87044" name="Slide Number Placeholder 3"/>
          <p:cNvSpPr>
            <a:spLocks noGrp="1"/>
          </p:cNvSpPr>
          <p:nvPr>
            <p:ph type="sldNum" sz="quarter" idx="12"/>
          </p:nvPr>
        </p:nvSpPr>
        <p:spPr bwMode="auto">
          <a:noFill/>
          <a:ln>
            <a:miter lim="800000"/>
            <a:headEnd/>
            <a:tailEnd/>
          </a:ln>
        </p:spPr>
        <p:txBody>
          <a:bodyPr/>
          <a:lstStyle/>
          <a:p>
            <a:pPr defTabSz="914400"/>
            <a:fld id="{3621FD28-3D5F-437E-9785-655FFD3E3D25}" type="slidenum">
              <a:rPr lang="en-US"/>
              <a:pPr defTabSz="914400"/>
              <a:t>29</a:t>
            </a:fld>
            <a:endParaRPr lang="en-US"/>
          </a:p>
        </p:txBody>
      </p:sp>
      <p:graphicFrame>
        <p:nvGraphicFramePr>
          <p:cNvPr id="6" name="Content Placeholder 4"/>
          <p:cNvGraphicFramePr>
            <a:graphicFrameLocks noGrp="1"/>
          </p:cNvGraphicFramePr>
          <p:nvPr/>
        </p:nvGraphicFramePr>
        <p:xfrm>
          <a:off x="457200" y="1951630"/>
          <a:ext cx="7966075" cy="3270255"/>
        </p:xfrm>
        <a:graphic>
          <a:graphicData uri="http://schemas.openxmlformats.org/drawingml/2006/table">
            <a:tbl>
              <a:tblPr/>
              <a:tblGrid>
                <a:gridCol w="739775"/>
                <a:gridCol w="1219200"/>
                <a:gridCol w="6007100"/>
              </a:tblGrid>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Calibri" pitchFamily="34" charset="0"/>
                          <a:ea typeface="ＭＳ Ｐゴシック" charset="-128"/>
                        </a:rPr>
                        <a:t>Tag</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8B71A9"/>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Calibri" pitchFamily="34" charset="0"/>
                          <a:ea typeface="ＭＳ Ｐゴシック" charset="-128"/>
                        </a:rPr>
                        <a:t>Meaning </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8B71A9"/>
                    </a:solid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Calibri" pitchFamily="34" charset="0"/>
                          <a:ea typeface="ＭＳ Ｐゴシック" charset="-128"/>
                        </a:rPr>
                        <a:t>Word list</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solidFill>
                      <a:srgbClr val="8B71A9"/>
                    </a:solid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SUG</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suggestion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should, must, might, could, need, needs, maybe, try, revision, want</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LOC</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location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page, paragraph, sentence</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ERR</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problem</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error, mistakes, typo, problem, difficulties, conclusion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IDE</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idea verb</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consider, mention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LNK</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transition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however, but</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320675">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NEG</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negative</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fail, hard, difficult, bad, short, little, bit, poor, few, unclear, only, more</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ＭＳ Ｐゴシック" charset="-128"/>
                        </a:rPr>
                        <a:t>POS</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ＭＳ Ｐゴシック" charset="-128"/>
                        </a:rPr>
                        <a:t>positive</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great, good, well, clearly, easily, effective, effectively, helpful, very</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33496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ＭＳ Ｐゴシック" charset="-128"/>
                        </a:rPr>
                        <a:t>SUM</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summarization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main, overall, also, how, job</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ＭＳ Ｐゴシック" charset="-128"/>
                        </a:rPr>
                        <a:t>NOT</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negation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not, doesn't, don't</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r h="290513">
                <a:tc>
                  <a:txBody>
                    <a:bodyPr/>
                    <a:lstStyle/>
                    <a:p>
                      <a:pPr marL="0" marR="0" lvl="0" indent="0" algn="ctr" defTabSz="4572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Calibri" pitchFamily="34" charset="0"/>
                          <a:ea typeface="ＭＳ Ｐゴシック" charset="-128"/>
                        </a:rPr>
                        <a:t>SOL</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Calibri" pitchFamily="34" charset="0"/>
                          <a:ea typeface="ＭＳ Ｐゴシック" charset="-128"/>
                        </a:rPr>
                        <a:t>solution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ＭＳ Ｐゴシック" charset="-128"/>
                        </a:rPr>
                        <a:t>revision, specify, correction</a:t>
                      </a:r>
                    </a:p>
                  </a:txBody>
                  <a:tcPr marL="68580" marR="68580" marT="0" marB="0" anchor="ctr" horzOverflow="overflow">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4000" dirty="0" smtClean="0"/>
              <a:t>Context</a:t>
            </a:r>
          </a:p>
        </p:txBody>
      </p:sp>
      <p:sp>
        <p:nvSpPr>
          <p:cNvPr id="4099" name="Text Box 3"/>
          <p:cNvSpPr txBox="1">
            <a:spLocks noChangeArrowheads="1"/>
          </p:cNvSpPr>
          <p:nvPr/>
        </p:nvSpPr>
        <p:spPr bwMode="auto">
          <a:xfrm>
            <a:off x="1143000" y="1676400"/>
            <a:ext cx="702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sz="2800" i="0"/>
              <a:t>Speech and Language Processing for Education</a:t>
            </a:r>
          </a:p>
        </p:txBody>
      </p:sp>
      <p:sp>
        <p:nvSpPr>
          <p:cNvPr id="4100" name="Text Box 4"/>
          <p:cNvSpPr txBox="1">
            <a:spLocks noChangeArrowheads="1"/>
          </p:cNvSpPr>
          <p:nvPr/>
        </p:nvSpPr>
        <p:spPr bwMode="auto">
          <a:xfrm>
            <a:off x="0" y="2514600"/>
            <a:ext cx="2955925"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Learning Language</a:t>
            </a:r>
          </a:p>
          <a:p>
            <a:pPr algn="ctr"/>
            <a:r>
              <a:rPr lang="en-US" i="0"/>
              <a:t>(reading, writing, </a:t>
            </a:r>
          </a:p>
          <a:p>
            <a:pPr algn="ctr"/>
            <a:r>
              <a:rPr lang="en-US" i="0"/>
              <a:t>speaking)</a:t>
            </a:r>
          </a:p>
          <a:p>
            <a:pPr algn="ctr"/>
            <a:endParaRPr lang="en-US" i="0"/>
          </a:p>
        </p:txBody>
      </p:sp>
      <p:sp>
        <p:nvSpPr>
          <p:cNvPr id="4101" name="Text Box 5"/>
          <p:cNvSpPr txBox="1">
            <a:spLocks noChangeArrowheads="1"/>
          </p:cNvSpPr>
          <p:nvPr/>
        </p:nvSpPr>
        <p:spPr bwMode="auto">
          <a:xfrm>
            <a:off x="3124200" y="2590800"/>
            <a:ext cx="3268663"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Using Language</a:t>
            </a:r>
            <a:r>
              <a:rPr lang="en-US" i="0"/>
              <a:t>  </a:t>
            </a:r>
          </a:p>
          <a:p>
            <a:pPr algn="ctr"/>
            <a:r>
              <a:rPr lang="en-US" i="0"/>
              <a:t>(to teach everything else)</a:t>
            </a:r>
          </a:p>
        </p:txBody>
      </p:sp>
      <p:sp>
        <p:nvSpPr>
          <p:cNvPr id="4102" name="Text Box 6"/>
          <p:cNvSpPr txBox="1">
            <a:spLocks noChangeArrowheads="1"/>
          </p:cNvSpPr>
          <p:nvPr/>
        </p:nvSpPr>
        <p:spPr bwMode="auto">
          <a:xfrm>
            <a:off x="0" y="3962400"/>
            <a:ext cx="981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Tutors</a:t>
            </a:r>
          </a:p>
        </p:txBody>
      </p:sp>
      <p:sp>
        <p:nvSpPr>
          <p:cNvPr id="4103" name="Text Box 7"/>
          <p:cNvSpPr txBox="1">
            <a:spLocks noChangeArrowheads="1"/>
          </p:cNvSpPr>
          <p:nvPr/>
        </p:nvSpPr>
        <p:spPr bwMode="auto">
          <a:xfrm>
            <a:off x="685800" y="4800600"/>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Scoring</a:t>
            </a:r>
          </a:p>
        </p:txBody>
      </p:sp>
      <p:sp>
        <p:nvSpPr>
          <p:cNvPr id="4104" name="Text Box 8"/>
          <p:cNvSpPr txBox="1">
            <a:spLocks noChangeArrowheads="1"/>
          </p:cNvSpPr>
          <p:nvPr/>
        </p:nvSpPr>
        <p:spPr bwMode="auto">
          <a:xfrm>
            <a:off x="5379242" y="3733800"/>
            <a:ext cx="15859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dirty="0"/>
              <a:t>Readability</a:t>
            </a:r>
          </a:p>
        </p:txBody>
      </p:sp>
      <p:sp>
        <p:nvSpPr>
          <p:cNvPr id="4105" name="Text Box 9"/>
          <p:cNvSpPr txBox="1">
            <a:spLocks noChangeArrowheads="1"/>
          </p:cNvSpPr>
          <p:nvPr/>
        </p:nvSpPr>
        <p:spPr bwMode="auto">
          <a:xfrm>
            <a:off x="7199313" y="2555875"/>
            <a:ext cx="1812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sz="2800" i="0"/>
              <a:t>Processing </a:t>
            </a:r>
          </a:p>
          <a:p>
            <a:pPr algn="ctr"/>
            <a:r>
              <a:rPr lang="en-US" sz="2800" i="0"/>
              <a:t>Language</a:t>
            </a:r>
          </a:p>
        </p:txBody>
      </p:sp>
      <p:sp>
        <p:nvSpPr>
          <p:cNvPr id="4106" name="Text Box 10"/>
          <p:cNvSpPr txBox="1">
            <a:spLocks noChangeArrowheads="1"/>
          </p:cNvSpPr>
          <p:nvPr/>
        </p:nvSpPr>
        <p:spPr bwMode="auto">
          <a:xfrm>
            <a:off x="2169994" y="4114800"/>
            <a:ext cx="240200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b="1" dirty="0" smtClean="0">
                <a:solidFill>
                  <a:srgbClr val="FF0000"/>
                </a:solidFill>
              </a:rPr>
              <a:t>Tutorial Dialogue</a:t>
            </a:r>
            <a:endParaRPr lang="en-US" b="1" dirty="0">
              <a:solidFill>
                <a:srgbClr val="FF0000"/>
              </a:solidFill>
            </a:endParaRPr>
          </a:p>
          <a:p>
            <a:pPr algn="ctr"/>
            <a:r>
              <a:rPr lang="en-US" b="1" dirty="0" smtClean="0">
                <a:solidFill>
                  <a:srgbClr val="FF0000"/>
                </a:solidFill>
              </a:rPr>
              <a:t>Systems</a:t>
            </a:r>
            <a:r>
              <a:rPr lang="en-US" b="1" dirty="0" smtClean="0"/>
              <a:t> </a:t>
            </a:r>
            <a:r>
              <a:rPr lang="en-US" dirty="0" smtClean="0"/>
              <a:t>/ </a:t>
            </a:r>
            <a:r>
              <a:rPr lang="en-US" dirty="0"/>
              <a:t>Peers</a:t>
            </a:r>
          </a:p>
        </p:txBody>
      </p:sp>
      <p:sp>
        <p:nvSpPr>
          <p:cNvPr id="4107" name="Text Box 11"/>
          <p:cNvSpPr txBox="1">
            <a:spLocks noChangeArrowheads="1"/>
          </p:cNvSpPr>
          <p:nvPr/>
        </p:nvSpPr>
        <p:spPr bwMode="auto">
          <a:xfrm>
            <a:off x="4076700" y="5334000"/>
            <a:ext cx="989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r>
              <a:rPr lang="en-US"/>
              <a:t>CSCL</a:t>
            </a:r>
          </a:p>
        </p:txBody>
      </p:sp>
      <p:sp>
        <p:nvSpPr>
          <p:cNvPr id="4108" name="Text Box 12"/>
          <p:cNvSpPr txBox="1">
            <a:spLocks noChangeArrowheads="1"/>
          </p:cNvSpPr>
          <p:nvPr/>
        </p:nvSpPr>
        <p:spPr bwMode="auto">
          <a:xfrm>
            <a:off x="5257800" y="5715000"/>
            <a:ext cx="14208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a:t>Discourse</a:t>
            </a:r>
          </a:p>
          <a:p>
            <a:pPr algn="ctr"/>
            <a:r>
              <a:rPr lang="en-US"/>
              <a:t>Coding</a:t>
            </a:r>
          </a:p>
        </p:txBody>
      </p:sp>
      <p:sp>
        <p:nvSpPr>
          <p:cNvPr id="4109" name="Text Box 13"/>
          <p:cNvSpPr txBox="1">
            <a:spLocks noChangeArrowheads="1"/>
          </p:cNvSpPr>
          <p:nvPr/>
        </p:nvSpPr>
        <p:spPr bwMode="auto">
          <a:xfrm>
            <a:off x="7878763" y="5867400"/>
            <a:ext cx="12985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dirty="0"/>
              <a:t>Lecture</a:t>
            </a:r>
          </a:p>
          <a:p>
            <a:pPr algn="ctr"/>
            <a:r>
              <a:rPr lang="en-US" dirty="0"/>
              <a:t>Retrieval</a:t>
            </a:r>
          </a:p>
        </p:txBody>
      </p:sp>
      <p:sp>
        <p:nvSpPr>
          <p:cNvPr id="4110" name="Text Box 14"/>
          <p:cNvSpPr txBox="1">
            <a:spLocks noChangeArrowheads="1"/>
          </p:cNvSpPr>
          <p:nvPr/>
        </p:nvSpPr>
        <p:spPr bwMode="auto">
          <a:xfrm>
            <a:off x="6781800" y="4648200"/>
            <a:ext cx="1800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i="1">
                <a:solidFill>
                  <a:srgbClr val="000000"/>
                </a:solidFill>
                <a:latin typeface="Times New Roman" pitchFamily="18" charset="0"/>
              </a:defRPr>
            </a:lvl1pPr>
            <a:lvl2pPr marL="742950" indent="-285750">
              <a:defRPr sz="2400" i="1">
                <a:solidFill>
                  <a:srgbClr val="000000"/>
                </a:solidFill>
                <a:latin typeface="Times New Roman" pitchFamily="18" charset="0"/>
              </a:defRPr>
            </a:lvl2pPr>
            <a:lvl3pPr marL="1143000" indent="-228600">
              <a:defRPr sz="2400" i="1">
                <a:solidFill>
                  <a:srgbClr val="000000"/>
                </a:solidFill>
                <a:latin typeface="Times New Roman" pitchFamily="18" charset="0"/>
              </a:defRPr>
            </a:lvl3pPr>
            <a:lvl4pPr marL="1600200" indent="-228600">
              <a:defRPr sz="2400" i="1">
                <a:solidFill>
                  <a:srgbClr val="000000"/>
                </a:solidFill>
                <a:latin typeface="Times New Roman" pitchFamily="18" charset="0"/>
              </a:defRPr>
            </a:lvl4pPr>
            <a:lvl5pPr marL="2057400" indent="-228600">
              <a:defRPr sz="2400" i="1">
                <a:solidFill>
                  <a:srgbClr val="000000"/>
                </a:solidFill>
                <a:latin typeface="Times New Roman" pitchFamily="18" charset="0"/>
              </a:defRPr>
            </a:lvl5pPr>
            <a:lvl6pPr marL="2514600" indent="-228600" eaLnBrk="0" fontAlgn="base" hangingPunct="0">
              <a:spcBef>
                <a:spcPct val="0"/>
              </a:spcBef>
              <a:spcAft>
                <a:spcPct val="0"/>
              </a:spcAft>
              <a:defRPr sz="2400" i="1">
                <a:solidFill>
                  <a:srgbClr val="000000"/>
                </a:solidFill>
                <a:latin typeface="Times New Roman" pitchFamily="18" charset="0"/>
              </a:defRPr>
            </a:lvl6pPr>
            <a:lvl7pPr marL="2971800" indent="-228600" eaLnBrk="0" fontAlgn="base" hangingPunct="0">
              <a:spcBef>
                <a:spcPct val="0"/>
              </a:spcBef>
              <a:spcAft>
                <a:spcPct val="0"/>
              </a:spcAft>
              <a:defRPr sz="2400" i="1">
                <a:solidFill>
                  <a:srgbClr val="000000"/>
                </a:solidFill>
                <a:latin typeface="Times New Roman" pitchFamily="18" charset="0"/>
              </a:defRPr>
            </a:lvl7pPr>
            <a:lvl8pPr marL="3429000" indent="-228600" eaLnBrk="0" fontAlgn="base" hangingPunct="0">
              <a:spcBef>
                <a:spcPct val="0"/>
              </a:spcBef>
              <a:spcAft>
                <a:spcPct val="0"/>
              </a:spcAft>
              <a:defRPr sz="2400" i="1">
                <a:solidFill>
                  <a:srgbClr val="000000"/>
                </a:solidFill>
                <a:latin typeface="Times New Roman" pitchFamily="18" charset="0"/>
              </a:defRPr>
            </a:lvl8pPr>
            <a:lvl9pPr marL="3886200" indent="-228600" eaLnBrk="0" fontAlgn="base" hangingPunct="0">
              <a:spcBef>
                <a:spcPct val="0"/>
              </a:spcBef>
              <a:spcAft>
                <a:spcPct val="0"/>
              </a:spcAft>
              <a:defRPr sz="2400" i="1">
                <a:solidFill>
                  <a:srgbClr val="000000"/>
                </a:solidFill>
                <a:latin typeface="Times New Roman" pitchFamily="18" charset="0"/>
              </a:defRPr>
            </a:lvl9pPr>
          </a:lstStyle>
          <a:p>
            <a:pPr algn="ctr"/>
            <a:r>
              <a:rPr lang="en-US"/>
              <a:t>Questioning</a:t>
            </a:r>
          </a:p>
          <a:p>
            <a:pPr algn="ctr"/>
            <a:r>
              <a:rPr lang="en-US"/>
              <a:t>&amp; Answering</a:t>
            </a:r>
          </a:p>
        </p:txBody>
      </p:sp>
      <p:sp>
        <p:nvSpPr>
          <p:cNvPr id="4111" name="Line 15"/>
          <p:cNvSpPr>
            <a:spLocks noChangeShapeType="1"/>
          </p:cNvSpPr>
          <p:nvPr/>
        </p:nvSpPr>
        <p:spPr bwMode="auto">
          <a:xfrm flipH="1">
            <a:off x="1143000" y="2209800"/>
            <a:ext cx="3429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2" name="Line 16"/>
          <p:cNvSpPr>
            <a:spLocks noChangeShapeType="1"/>
          </p:cNvSpPr>
          <p:nvPr/>
        </p:nvSpPr>
        <p:spPr bwMode="auto">
          <a:xfrm>
            <a:off x="45720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3" name="Line 17"/>
          <p:cNvSpPr>
            <a:spLocks noChangeShapeType="1"/>
          </p:cNvSpPr>
          <p:nvPr/>
        </p:nvSpPr>
        <p:spPr bwMode="auto">
          <a:xfrm>
            <a:off x="4572000" y="2209800"/>
            <a:ext cx="33528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4" name="Line 18"/>
          <p:cNvSpPr>
            <a:spLocks noChangeShapeType="1"/>
          </p:cNvSpPr>
          <p:nvPr/>
        </p:nvSpPr>
        <p:spPr bwMode="auto">
          <a:xfrm flipH="1">
            <a:off x="457200" y="3733800"/>
            <a:ext cx="533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5" name="Line 19"/>
          <p:cNvSpPr>
            <a:spLocks noChangeShapeType="1"/>
          </p:cNvSpPr>
          <p:nvPr/>
        </p:nvSpPr>
        <p:spPr bwMode="auto">
          <a:xfrm>
            <a:off x="990600" y="3733800"/>
            <a:ext cx="2286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Line 20"/>
          <p:cNvSpPr>
            <a:spLocks noChangeShapeType="1"/>
          </p:cNvSpPr>
          <p:nvPr/>
        </p:nvSpPr>
        <p:spPr bwMode="auto">
          <a:xfrm flipH="1">
            <a:off x="3657600" y="3429000"/>
            <a:ext cx="9144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7" name="Line 21"/>
          <p:cNvSpPr>
            <a:spLocks noChangeShapeType="1"/>
          </p:cNvSpPr>
          <p:nvPr/>
        </p:nvSpPr>
        <p:spPr bwMode="auto">
          <a:xfrm>
            <a:off x="4572000" y="3429000"/>
            <a:ext cx="7620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8" name="Line 22"/>
          <p:cNvSpPr>
            <a:spLocks noChangeShapeType="1"/>
          </p:cNvSpPr>
          <p:nvPr/>
        </p:nvSpPr>
        <p:spPr bwMode="auto">
          <a:xfrm flipH="1">
            <a:off x="6678613" y="3429000"/>
            <a:ext cx="1246187"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9" name="Line 23"/>
          <p:cNvSpPr>
            <a:spLocks noChangeShapeType="1"/>
          </p:cNvSpPr>
          <p:nvPr/>
        </p:nvSpPr>
        <p:spPr bwMode="auto">
          <a:xfrm>
            <a:off x="7924800" y="3429000"/>
            <a:ext cx="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Line 24"/>
          <p:cNvSpPr>
            <a:spLocks noChangeShapeType="1"/>
          </p:cNvSpPr>
          <p:nvPr/>
        </p:nvSpPr>
        <p:spPr bwMode="auto">
          <a:xfrm flipH="1">
            <a:off x="6172200" y="3429000"/>
            <a:ext cx="1752600" cy="2286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1" name="Line 25"/>
          <p:cNvSpPr>
            <a:spLocks noChangeShapeType="1"/>
          </p:cNvSpPr>
          <p:nvPr/>
        </p:nvSpPr>
        <p:spPr bwMode="auto">
          <a:xfrm>
            <a:off x="7924800" y="3429000"/>
            <a:ext cx="990600" cy="2514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 name="Rectangle 25"/>
          <p:cNvSpPr/>
          <p:nvPr/>
        </p:nvSpPr>
        <p:spPr>
          <a:xfrm>
            <a:off x="5065713" y="4461301"/>
            <a:ext cx="1716086" cy="830997"/>
          </a:xfrm>
          <a:prstGeom prst="rect">
            <a:avLst/>
          </a:prstGeom>
        </p:spPr>
        <p:txBody>
          <a:bodyPr wrap="square">
            <a:spAutoFit/>
          </a:bodyPr>
          <a:lstStyle/>
          <a:p>
            <a:r>
              <a:rPr lang="en-US" sz="2400" b="1" i="1" dirty="0" smtClean="0">
                <a:solidFill>
                  <a:srgbClr val="0070C0"/>
                </a:solidFill>
                <a:latin typeface="Times New Roman" pitchFamily="18" charset="0"/>
                <a:cs typeface="Times New Roman" pitchFamily="18" charset="0"/>
              </a:rPr>
              <a:t>Peer Review</a:t>
            </a:r>
            <a:endParaRPr lang="en-US" sz="2400" b="1" i="1" dirty="0">
              <a:solidFill>
                <a:srgbClr val="0070C0"/>
              </a:solidFill>
              <a:latin typeface="Times New Roman" pitchFamily="18" charset="0"/>
              <a:cs typeface="Times New Roman" pitchFamily="18" charset="0"/>
            </a:endParaRPr>
          </a:p>
        </p:txBody>
      </p:sp>
      <p:sp>
        <p:nvSpPr>
          <p:cNvPr id="27" name="Line 22"/>
          <p:cNvSpPr>
            <a:spLocks noChangeShapeType="1"/>
          </p:cNvSpPr>
          <p:nvPr/>
        </p:nvSpPr>
        <p:spPr bwMode="auto">
          <a:xfrm flipH="1">
            <a:off x="6392863" y="3429000"/>
            <a:ext cx="1531934" cy="10740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10-Point Star 29"/>
          <p:cNvSpPr/>
          <p:nvPr/>
        </p:nvSpPr>
        <p:spPr>
          <a:xfrm>
            <a:off x="4817660" y="4366478"/>
            <a:ext cx="1860953" cy="967522"/>
          </a:xfrm>
          <a:prstGeom prst="star1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91116"/>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a:xfrm>
            <a:off x="457200" y="1600200"/>
            <a:ext cx="8229600" cy="4809923"/>
          </a:xfrm>
        </p:spPr>
        <p:txBody>
          <a:bodyPr>
            <a:normAutofit fontScale="70000" lnSpcReduction="20000"/>
          </a:bodyPr>
          <a:lstStyle/>
          <a:p>
            <a:r>
              <a:rPr lang="en-US" dirty="0" smtClean="0"/>
              <a:t>Algorithm</a:t>
            </a:r>
          </a:p>
          <a:p>
            <a:pPr lvl="1"/>
            <a:r>
              <a:rPr lang="en-US" dirty="0" smtClean="0"/>
              <a:t>SVM Regression (</a:t>
            </a:r>
            <a:r>
              <a:rPr lang="en-US" dirty="0" err="1" smtClean="0"/>
              <a:t>SVM</a:t>
            </a:r>
            <a:r>
              <a:rPr lang="en-US" baseline="30000" dirty="0" err="1" smtClean="0"/>
              <a:t>light</a:t>
            </a:r>
            <a:r>
              <a:rPr lang="en-US" dirty="0" smtClean="0"/>
              <a:t>)</a:t>
            </a:r>
          </a:p>
          <a:p>
            <a:pPr lvl="1"/>
            <a:endParaRPr lang="en-US" dirty="0" smtClean="0"/>
          </a:p>
          <a:p>
            <a:r>
              <a:rPr lang="en-US" dirty="0" smtClean="0"/>
              <a:t>Evaluation: </a:t>
            </a:r>
          </a:p>
          <a:p>
            <a:pPr lvl="1"/>
            <a:r>
              <a:rPr lang="en-US" dirty="0" smtClean="0"/>
              <a:t>10-fold cross validation</a:t>
            </a:r>
          </a:p>
          <a:p>
            <a:pPr lvl="2"/>
            <a:r>
              <a:rPr lang="en-US" dirty="0" smtClean="0"/>
              <a:t>Pearson correlation coefficient </a:t>
            </a:r>
            <a:r>
              <a:rPr lang="en-US" sz="3097" dirty="0" err="1" smtClean="0"/>
              <a:t>r</a:t>
            </a:r>
            <a:r>
              <a:rPr lang="en-US" sz="3097" dirty="0" smtClean="0"/>
              <a:t>  (ratings)</a:t>
            </a:r>
            <a:endParaRPr lang="en-US" dirty="0" smtClean="0"/>
          </a:p>
          <a:p>
            <a:pPr lvl="2"/>
            <a:r>
              <a:rPr lang="en-US" dirty="0" smtClean="0"/>
              <a:t>Spearman correlation coefficient </a:t>
            </a:r>
            <a:r>
              <a:rPr lang="en-US" sz="3097" dirty="0" err="1" smtClean="0"/>
              <a:t>r</a:t>
            </a:r>
            <a:r>
              <a:rPr lang="en-US" sz="3097" baseline="-25000" dirty="0" err="1" smtClean="0"/>
              <a:t>s</a:t>
            </a:r>
            <a:r>
              <a:rPr lang="en-US" dirty="0" smtClean="0"/>
              <a:t> </a:t>
            </a:r>
            <a:r>
              <a:rPr lang="en-US" sz="3143" dirty="0" smtClean="0"/>
              <a:t>(ranking)</a:t>
            </a:r>
          </a:p>
          <a:p>
            <a:pPr lvl="2">
              <a:buNone/>
            </a:pPr>
            <a:endParaRPr lang="en-US" dirty="0" smtClean="0"/>
          </a:p>
          <a:p>
            <a:pPr lvl="1">
              <a:buNone/>
            </a:pPr>
            <a:endParaRPr lang="en-US" dirty="0" smtClean="0"/>
          </a:p>
          <a:p>
            <a:r>
              <a:rPr lang="en-US" dirty="0" smtClean="0"/>
              <a:t>Experiments</a:t>
            </a:r>
          </a:p>
          <a:p>
            <a:pPr marL="971550" lvl="1" indent="-514350">
              <a:buFont typeface="+mj-lt"/>
              <a:buAutoNum type="arabicPeriod"/>
            </a:pPr>
            <a:r>
              <a:rPr lang="en-US" dirty="0" smtClean="0"/>
              <a:t>Compare the predictive power of each type of feature for predicting peer-review helpfulness</a:t>
            </a:r>
          </a:p>
          <a:p>
            <a:pPr marL="971550" lvl="1" indent="-514350">
              <a:buFont typeface="+mj-lt"/>
              <a:buAutoNum type="arabicPeriod"/>
            </a:pPr>
            <a:r>
              <a:rPr lang="en-US" dirty="0" smtClean="0"/>
              <a:t>Find the most useful feature combination</a:t>
            </a:r>
          </a:p>
          <a:p>
            <a:pPr marL="971550" lvl="1" indent="-514350">
              <a:buFont typeface="+mj-lt"/>
              <a:buAutoNum type="arabicPeriod"/>
            </a:pPr>
            <a:r>
              <a:rPr lang="en-US" dirty="0" smtClean="0"/>
              <a:t>Investigate the impact of introducing additional </a:t>
            </a:r>
            <a:r>
              <a:rPr lang="en-US" dirty="0" smtClean="0"/>
              <a:t>specialized </a:t>
            </a:r>
            <a:r>
              <a:rPr lang="en-US" dirty="0" smtClean="0"/>
              <a:t>features</a:t>
            </a:r>
          </a:p>
          <a:p>
            <a:pPr lvl="1"/>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Generic Features</a:t>
            </a:r>
            <a:endParaRPr lang="en-US" dirty="0"/>
          </a:p>
        </p:txBody>
      </p:sp>
      <p:sp>
        <p:nvSpPr>
          <p:cNvPr id="8" name="Content Placeholder 7"/>
          <p:cNvSpPr>
            <a:spLocks noGrp="1"/>
          </p:cNvSpPr>
          <p:nvPr>
            <p:ph idx="1"/>
          </p:nvPr>
        </p:nvSpPr>
        <p:spPr>
          <a:xfrm>
            <a:off x="5252116" y="1808363"/>
            <a:ext cx="3434684" cy="4011476"/>
          </a:xfrm>
        </p:spPr>
        <p:txBody>
          <a:bodyPr>
            <a:noAutofit/>
          </a:bodyPr>
          <a:lstStyle/>
          <a:p>
            <a:pPr marL="457200" indent="-457200"/>
            <a:r>
              <a:rPr lang="en-US" sz="2000" dirty="0" smtClean="0"/>
              <a:t>All classes except syntactic and meta-data are significantly correlated</a:t>
            </a:r>
          </a:p>
          <a:p>
            <a:pPr marL="457200" indent="-457200"/>
            <a:r>
              <a:rPr lang="en-US" sz="2000" dirty="0" smtClean="0"/>
              <a:t>Most </a:t>
            </a:r>
            <a:r>
              <a:rPr lang="en-US" sz="2000" dirty="0" smtClean="0"/>
              <a:t>helpful features:</a:t>
            </a:r>
          </a:p>
          <a:p>
            <a:pPr marL="857250" lvl="1" indent="-457200">
              <a:spcAft>
                <a:spcPts val="1200"/>
              </a:spcAft>
            </a:pPr>
            <a:r>
              <a:rPr lang="en-US" sz="2000" dirty="0" smtClean="0"/>
              <a:t>STR (, BGR, </a:t>
            </a:r>
            <a:r>
              <a:rPr lang="en-US" sz="2000" dirty="0" err="1" smtClean="0"/>
              <a:t>posW</a:t>
            </a:r>
            <a:r>
              <a:rPr lang="en-US" sz="2000" dirty="0" smtClean="0"/>
              <a:t>…) </a:t>
            </a:r>
          </a:p>
          <a:p>
            <a:pPr marL="457200" indent="-457200">
              <a:spcAft>
                <a:spcPts val="1200"/>
              </a:spcAft>
            </a:pPr>
            <a:r>
              <a:rPr lang="en-US" sz="2000" dirty="0" smtClean="0">
                <a:solidFill>
                  <a:schemeClr val="bg1"/>
                </a:solidFill>
              </a:rPr>
              <a:t>Best feature combination: STR+UGR+MET</a:t>
            </a:r>
          </a:p>
          <a:p>
            <a:pPr marL="457200" indent="-457200">
              <a:spcAft>
                <a:spcPts val="1200"/>
              </a:spcAft>
            </a:pPr>
            <a:r>
              <a:rPr lang="en-US" sz="2000" dirty="0" smtClean="0">
                <a:solidFill>
                  <a:schemeClr val="bg1"/>
                </a:solidFill>
              </a:rPr>
              <a:t>          , which means </a:t>
            </a:r>
            <a:r>
              <a:rPr lang="en-US" sz="2000" b="1" i="1" dirty="0" smtClean="0">
                <a:solidFill>
                  <a:schemeClr val="bg1"/>
                </a:solidFill>
              </a:rPr>
              <a:t>helpfulness ranking </a:t>
            </a:r>
            <a:r>
              <a:rPr lang="en-US" sz="2000" dirty="0" smtClean="0">
                <a:solidFill>
                  <a:schemeClr val="bg1"/>
                </a:solidFill>
              </a:rPr>
              <a:t>is not easier to predict compared to </a:t>
            </a:r>
            <a:r>
              <a:rPr lang="en-US" sz="2000" b="1" i="1" dirty="0" smtClean="0">
                <a:solidFill>
                  <a:schemeClr val="bg1"/>
                </a:solidFill>
              </a:rPr>
              <a:t>helpfulness rating </a:t>
            </a:r>
            <a:r>
              <a:rPr lang="en-US" sz="2000" i="1" dirty="0" smtClean="0">
                <a:solidFill>
                  <a:schemeClr val="bg1"/>
                </a:solidFill>
              </a:rPr>
              <a:t>(suing SVM </a:t>
            </a:r>
            <a:r>
              <a:rPr lang="en-US" sz="2000" i="1" dirty="0" err="1" smtClean="0">
                <a:solidFill>
                  <a:schemeClr val="bg1"/>
                </a:solidFill>
              </a:rPr>
              <a:t>regressison</a:t>
            </a:r>
            <a:r>
              <a:rPr lang="en-US" sz="2000" i="1" dirty="0" smtClean="0">
                <a:solidFill>
                  <a:schemeClr val="bg1"/>
                </a:solidFill>
              </a:rPr>
              <a:t>)</a:t>
            </a:r>
            <a:r>
              <a:rPr lang="en-US" sz="2000" dirty="0" smtClean="0">
                <a:solidFill>
                  <a:schemeClr val="bg1"/>
                </a:solidFill>
              </a:rPr>
              <a:t>.</a:t>
            </a:r>
          </a:p>
          <a:p>
            <a:pPr marL="457200" indent="-457200">
              <a:spcAft>
                <a:spcPts val="1200"/>
              </a:spcAft>
            </a:pPr>
            <a:endParaRPr lang="en-US" sz="2000" dirty="0" smtClean="0"/>
          </a:p>
        </p:txBody>
      </p:sp>
      <p:sp>
        <p:nvSpPr>
          <p:cNvPr id="6" name="Slide Number Placeholder 5"/>
          <p:cNvSpPr>
            <a:spLocks noGrp="1"/>
          </p:cNvSpPr>
          <p:nvPr>
            <p:ph type="sldNum" sz="quarter" idx="12"/>
          </p:nvPr>
        </p:nvSpPr>
        <p:spPr/>
        <p:txBody>
          <a:bodyPr/>
          <a:lstStyle/>
          <a:p>
            <a:fld id="{ABBCCE4D-56E5-5249-B9AC-C5D511F41D9E}" type="slidenum">
              <a:rPr lang="en-US" smtClean="0"/>
              <a:pPr/>
              <a:t>31</a:t>
            </a:fld>
            <a:endParaRPr lang="en-US"/>
          </a:p>
        </p:txBody>
      </p:sp>
      <p:graphicFrame>
        <p:nvGraphicFramePr>
          <p:cNvPr id="11" name="Table 10"/>
          <p:cNvGraphicFramePr>
            <a:graphicFrameLocks noGrp="1"/>
          </p:cNvGraphicFramePr>
          <p:nvPr/>
        </p:nvGraphicFramePr>
        <p:xfrm>
          <a:off x="457200" y="1808363"/>
          <a:ext cx="4571784" cy="2776644"/>
        </p:xfrm>
        <a:graphic>
          <a:graphicData uri="http://schemas.openxmlformats.org/drawingml/2006/table">
            <a:tbl>
              <a:tblPr firstRow="1" bandRow="1">
                <a:tableStyleId>{5C22544A-7EE6-4342-B048-85BDC9FD1C3A}</a:tableStyleId>
              </a:tblPr>
              <a:tblGrid>
                <a:gridCol w="1523928"/>
                <a:gridCol w="1523928"/>
                <a:gridCol w="1523928"/>
              </a:tblGrid>
              <a:tr h="308516">
                <a:tc>
                  <a:txBody>
                    <a:bodyPr/>
                    <a:lstStyle/>
                    <a:p>
                      <a:pPr algn="ctr" fontAlgn="b"/>
                      <a:r>
                        <a:rPr lang="en-US" sz="1600" b="0" i="0" u="none" strike="noStrike" dirty="0">
                          <a:latin typeface="Verdana"/>
                        </a:rPr>
                        <a:t>Feature Type</a:t>
                      </a:r>
                    </a:p>
                  </a:txBody>
                  <a:tcPr marL="12700" marR="12700" marT="12700" marB="0" anchor="ctr"/>
                </a:tc>
                <a:tc>
                  <a:txBody>
                    <a:bodyPr/>
                    <a:lstStyle/>
                    <a:p>
                      <a:pPr algn="ctr" fontAlgn="b"/>
                      <a:r>
                        <a:rPr lang="en-US" sz="1600" b="0" i="0" u="none" strike="noStrike" dirty="0" err="1">
                          <a:latin typeface="Verdana"/>
                        </a:rPr>
                        <a:t>r</a:t>
                      </a:r>
                      <a:endParaRPr lang="en-US" sz="1600" b="0" i="0" u="none" strike="noStrike" dirty="0">
                        <a:latin typeface="Verdana"/>
                      </a:endParaRPr>
                    </a:p>
                  </a:txBody>
                  <a:tcPr marL="12700" marR="12700" marT="12700" marB="0" anchor="ctr"/>
                </a:tc>
                <a:tc>
                  <a:txBody>
                    <a:bodyPr/>
                    <a:lstStyle/>
                    <a:p>
                      <a:pPr algn="ctr" fontAlgn="b"/>
                      <a:r>
                        <a:rPr lang="en-US" sz="1600" b="0" i="0" u="none" strike="noStrike" dirty="0" err="1">
                          <a:latin typeface="Verdana"/>
                        </a:rPr>
                        <a:t>r</a:t>
                      </a:r>
                      <a:r>
                        <a:rPr lang="en-US" sz="1600" b="0" i="0" u="none" strike="noStrike" baseline="-25000" dirty="0" err="1">
                          <a:latin typeface="Verdana"/>
                        </a:rPr>
                        <a:t>s</a:t>
                      </a:r>
                      <a:endParaRPr lang="en-US" sz="1600" b="0" i="0" u="none" strike="noStrike" dirty="0">
                        <a:latin typeface="Verdana"/>
                      </a:endParaRPr>
                    </a:p>
                  </a:txBody>
                  <a:tcPr marL="12700" marR="12700" marT="12700" marB="0" anchor="ctr"/>
                </a:tc>
              </a:tr>
              <a:tr h="308516">
                <a:tc>
                  <a:txBody>
                    <a:bodyPr/>
                    <a:lstStyle/>
                    <a:p>
                      <a:pPr algn="ctr" fontAlgn="b"/>
                      <a:r>
                        <a:rPr lang="en-US" sz="1200" b="0" i="0" u="none" strike="noStrike" dirty="0">
                          <a:solidFill>
                            <a:srgbClr val="FF0000"/>
                          </a:solidFill>
                          <a:latin typeface="Verdana"/>
                        </a:rPr>
                        <a:t>STR</a:t>
                      </a:r>
                    </a:p>
                  </a:txBody>
                  <a:tcPr marL="12700" marR="12700" marT="12700" marB="0" anchor="ctr"/>
                </a:tc>
                <a:tc>
                  <a:txBody>
                    <a:bodyPr/>
                    <a:lstStyle/>
                    <a:p>
                      <a:pPr algn="ctr" fontAlgn="b"/>
                      <a:r>
                        <a:rPr lang="en-US" sz="1200" b="0" i="0" u="none" strike="noStrike" dirty="0">
                          <a:solidFill>
                            <a:srgbClr val="FF0000"/>
                          </a:solidFill>
                          <a:latin typeface="Verdana"/>
                        </a:rPr>
                        <a:t>0.604+/-0.103</a:t>
                      </a:r>
                    </a:p>
                  </a:txBody>
                  <a:tcPr marL="12700" marR="12700" marT="12700" marB="0" anchor="ctr"/>
                </a:tc>
                <a:tc>
                  <a:txBody>
                    <a:bodyPr/>
                    <a:lstStyle/>
                    <a:p>
                      <a:pPr algn="ctr" fontAlgn="b"/>
                      <a:r>
                        <a:rPr lang="en-US" sz="1200" b="0" i="0" u="none" strike="noStrike" dirty="0">
                          <a:solidFill>
                            <a:srgbClr val="FF0000"/>
                          </a:solidFill>
                          <a:latin typeface="Verdana"/>
                        </a:rPr>
                        <a:t>0.593+/-0.104</a:t>
                      </a:r>
                    </a:p>
                  </a:txBody>
                  <a:tcPr marL="12700" marR="12700" marT="12700" marB="0" anchor="ctr"/>
                </a:tc>
              </a:tr>
              <a:tr h="308516">
                <a:tc>
                  <a:txBody>
                    <a:bodyPr/>
                    <a:lstStyle/>
                    <a:p>
                      <a:pPr algn="ctr" fontAlgn="b"/>
                      <a:r>
                        <a:rPr lang="en-US" sz="1200" b="0" i="0" u="none" strike="noStrike">
                          <a:latin typeface="Verdana"/>
                        </a:rPr>
                        <a:t>UGR</a:t>
                      </a:r>
                    </a:p>
                  </a:txBody>
                  <a:tcPr marL="12700" marR="12700" marT="12700" marB="0" anchor="ctr"/>
                </a:tc>
                <a:tc>
                  <a:txBody>
                    <a:bodyPr/>
                    <a:lstStyle/>
                    <a:p>
                      <a:pPr algn="ctr" fontAlgn="b"/>
                      <a:r>
                        <a:rPr lang="en-US" sz="1200" b="0" i="0" u="none" strike="noStrike" dirty="0">
                          <a:latin typeface="Verdana"/>
                        </a:rPr>
                        <a:t>0.528+/-0.091</a:t>
                      </a:r>
                    </a:p>
                  </a:txBody>
                  <a:tcPr marL="12700" marR="12700" marT="12700" marB="0" anchor="ctr"/>
                </a:tc>
                <a:tc>
                  <a:txBody>
                    <a:bodyPr/>
                    <a:lstStyle/>
                    <a:p>
                      <a:pPr algn="ctr" fontAlgn="b"/>
                      <a:r>
                        <a:rPr lang="en-US" sz="1200" b="0" i="0" u="none" strike="noStrike" dirty="0">
                          <a:latin typeface="Verdana"/>
                        </a:rPr>
                        <a:t>0.543+/-0.089</a:t>
                      </a:r>
                    </a:p>
                  </a:txBody>
                  <a:tcPr marL="12700" marR="12700" marT="12700" marB="0" anchor="ctr"/>
                </a:tc>
              </a:tr>
              <a:tr h="308516">
                <a:tc>
                  <a:txBody>
                    <a:bodyPr/>
                    <a:lstStyle/>
                    <a:p>
                      <a:pPr algn="ctr" fontAlgn="b"/>
                      <a:r>
                        <a:rPr lang="en-US" sz="1200" b="0" i="0" u="none" strike="noStrike">
                          <a:latin typeface="Verdana"/>
                        </a:rPr>
                        <a:t>BGR</a:t>
                      </a:r>
                    </a:p>
                  </a:txBody>
                  <a:tcPr marL="12700" marR="12700" marT="12700" marB="0" anchor="ctr"/>
                </a:tc>
                <a:tc>
                  <a:txBody>
                    <a:bodyPr/>
                    <a:lstStyle/>
                    <a:p>
                      <a:pPr algn="ctr" fontAlgn="b"/>
                      <a:r>
                        <a:rPr lang="en-US" sz="1200" b="0" i="0" u="none" strike="noStrike" dirty="0">
                          <a:latin typeface="Verdana"/>
                        </a:rPr>
                        <a:t>0.576+/-0.072</a:t>
                      </a:r>
                    </a:p>
                  </a:txBody>
                  <a:tcPr marL="12700" marR="12700" marT="12700" marB="0" anchor="ctr"/>
                </a:tc>
                <a:tc>
                  <a:txBody>
                    <a:bodyPr/>
                    <a:lstStyle/>
                    <a:p>
                      <a:pPr algn="ctr" fontAlgn="b"/>
                      <a:r>
                        <a:rPr lang="en-US" sz="1200" b="0" i="0" u="none" strike="noStrike">
                          <a:latin typeface="Verdana"/>
                        </a:rPr>
                        <a:t>0.574+/-0.097</a:t>
                      </a:r>
                    </a:p>
                  </a:txBody>
                  <a:tcPr marL="12700" marR="12700" marT="12700" marB="0" anchor="ctr"/>
                </a:tc>
              </a:tr>
              <a:tr h="308516">
                <a:tc>
                  <a:txBody>
                    <a:bodyPr/>
                    <a:lstStyle/>
                    <a:p>
                      <a:pPr algn="ctr" fontAlgn="b"/>
                      <a:r>
                        <a:rPr lang="en-US" sz="1200" b="0" i="1" u="none" strike="noStrike" dirty="0">
                          <a:solidFill>
                            <a:srgbClr val="7F7F7F"/>
                          </a:solidFill>
                          <a:latin typeface="Verdana"/>
                        </a:rPr>
                        <a:t>SYN</a:t>
                      </a:r>
                    </a:p>
                  </a:txBody>
                  <a:tcPr marL="12700" marR="12700" marT="12700" marB="0" anchor="ctr"/>
                </a:tc>
                <a:tc>
                  <a:txBody>
                    <a:bodyPr/>
                    <a:lstStyle/>
                    <a:p>
                      <a:pPr algn="ctr" fontAlgn="b"/>
                      <a:r>
                        <a:rPr lang="en-US" sz="1200" b="0" i="1" u="none" strike="noStrike" dirty="0">
                          <a:solidFill>
                            <a:srgbClr val="7F7F7F"/>
                          </a:solidFill>
                          <a:latin typeface="Verdana"/>
                        </a:rPr>
                        <a:t>0.356+/-0.119</a:t>
                      </a:r>
                    </a:p>
                  </a:txBody>
                  <a:tcPr marL="12700" marR="12700" marT="12700" marB="0" anchor="ctr"/>
                </a:tc>
                <a:tc>
                  <a:txBody>
                    <a:bodyPr/>
                    <a:lstStyle/>
                    <a:p>
                      <a:pPr algn="ctr" fontAlgn="b"/>
                      <a:r>
                        <a:rPr lang="en-US" sz="1200" b="0" i="1" u="none" strike="noStrike" dirty="0">
                          <a:solidFill>
                            <a:srgbClr val="7F7F7F"/>
                          </a:solidFill>
                          <a:latin typeface="Verdana"/>
                        </a:rPr>
                        <a:t>0.352+/-0.105</a:t>
                      </a:r>
                    </a:p>
                  </a:txBody>
                  <a:tcPr marL="12700" marR="12700" marT="12700" marB="0" anchor="ctr"/>
                </a:tc>
              </a:tr>
              <a:tr h="308516">
                <a:tc>
                  <a:txBody>
                    <a:bodyPr/>
                    <a:lstStyle/>
                    <a:p>
                      <a:pPr algn="ctr" fontAlgn="b"/>
                      <a:r>
                        <a:rPr lang="en-US" sz="1200" b="0" i="0" u="none" strike="noStrike" dirty="0">
                          <a:latin typeface="Verdana"/>
                        </a:rPr>
                        <a:t>TOP</a:t>
                      </a:r>
                    </a:p>
                  </a:txBody>
                  <a:tcPr marL="12700" marR="12700" marT="12700" marB="0" anchor="ctr"/>
                </a:tc>
                <a:tc>
                  <a:txBody>
                    <a:bodyPr/>
                    <a:lstStyle/>
                    <a:p>
                      <a:pPr algn="ctr" fontAlgn="b"/>
                      <a:r>
                        <a:rPr lang="en-US" sz="1200" b="0" i="0" u="none" strike="noStrike" dirty="0">
                          <a:latin typeface="Verdana"/>
                        </a:rPr>
                        <a:t>0.548+/-0.098</a:t>
                      </a:r>
                    </a:p>
                  </a:txBody>
                  <a:tcPr marL="12700" marR="12700" marT="12700" marB="0" anchor="ctr"/>
                </a:tc>
                <a:tc>
                  <a:txBody>
                    <a:bodyPr/>
                    <a:lstStyle/>
                    <a:p>
                      <a:pPr algn="ctr" fontAlgn="b"/>
                      <a:r>
                        <a:rPr lang="en-US" sz="1200" b="0" i="0" u="none" strike="noStrike" dirty="0">
                          <a:latin typeface="Verdana"/>
                        </a:rPr>
                        <a:t>0.544+/-0.093</a:t>
                      </a:r>
                    </a:p>
                  </a:txBody>
                  <a:tcPr marL="12700" marR="12700" marT="12700" marB="0" anchor="ctr"/>
                </a:tc>
              </a:tr>
              <a:tr h="308516">
                <a:tc>
                  <a:txBody>
                    <a:bodyPr/>
                    <a:lstStyle/>
                    <a:p>
                      <a:pPr algn="ctr" fontAlgn="b"/>
                      <a:r>
                        <a:rPr lang="en-US" sz="1200" b="0" i="0" u="none" strike="noStrike" dirty="0" err="1">
                          <a:latin typeface="Verdana"/>
                        </a:rPr>
                        <a:t>posW</a:t>
                      </a:r>
                      <a:endParaRPr lang="en-US" sz="1200" b="0" i="0" u="none" strike="noStrike" dirty="0">
                        <a:latin typeface="Verdana"/>
                      </a:endParaRPr>
                    </a:p>
                  </a:txBody>
                  <a:tcPr marL="12700" marR="12700" marT="12700" marB="0" anchor="ctr"/>
                </a:tc>
                <a:tc>
                  <a:txBody>
                    <a:bodyPr/>
                    <a:lstStyle/>
                    <a:p>
                      <a:pPr algn="ctr" fontAlgn="b"/>
                      <a:r>
                        <a:rPr lang="en-US" sz="1200" b="0" i="0" u="none" strike="noStrike" dirty="0">
                          <a:latin typeface="Verdana"/>
                        </a:rPr>
                        <a:t>0.569+/-0.125</a:t>
                      </a:r>
                    </a:p>
                  </a:txBody>
                  <a:tcPr marL="12700" marR="12700" marT="12700" marB="0" anchor="ctr"/>
                </a:tc>
                <a:tc>
                  <a:txBody>
                    <a:bodyPr/>
                    <a:lstStyle/>
                    <a:p>
                      <a:pPr algn="ctr" fontAlgn="b"/>
                      <a:r>
                        <a:rPr lang="en-US" sz="1200" b="0" i="0" u="none" strike="noStrike">
                          <a:latin typeface="Verdana"/>
                        </a:rPr>
                        <a:t>0.532+/-0.124</a:t>
                      </a:r>
                    </a:p>
                  </a:txBody>
                  <a:tcPr marL="12700" marR="12700" marT="12700" marB="0" anchor="ctr"/>
                </a:tc>
              </a:tr>
              <a:tr h="308516">
                <a:tc>
                  <a:txBody>
                    <a:bodyPr/>
                    <a:lstStyle/>
                    <a:p>
                      <a:pPr algn="ctr" fontAlgn="b"/>
                      <a:r>
                        <a:rPr lang="en-US" sz="1200" b="0" i="0" u="none" strike="noStrike" dirty="0" err="1">
                          <a:latin typeface="Verdana"/>
                        </a:rPr>
                        <a:t>negW</a:t>
                      </a:r>
                      <a:endParaRPr lang="en-US" sz="1200" b="0" i="0" u="none" strike="noStrike" dirty="0">
                        <a:latin typeface="Verdana"/>
                      </a:endParaRPr>
                    </a:p>
                  </a:txBody>
                  <a:tcPr marL="12700" marR="12700" marT="12700" marB="0" anchor="ctr"/>
                </a:tc>
                <a:tc>
                  <a:txBody>
                    <a:bodyPr/>
                    <a:lstStyle/>
                    <a:p>
                      <a:pPr algn="ctr" fontAlgn="b"/>
                      <a:r>
                        <a:rPr lang="en-US" sz="1200" b="0" i="0" u="none" strike="noStrike">
                          <a:latin typeface="Verdana"/>
                        </a:rPr>
                        <a:t>0.485+/-0.114</a:t>
                      </a:r>
                    </a:p>
                  </a:txBody>
                  <a:tcPr marL="12700" marR="12700" marT="12700" marB="0" anchor="ctr"/>
                </a:tc>
                <a:tc>
                  <a:txBody>
                    <a:bodyPr/>
                    <a:lstStyle/>
                    <a:p>
                      <a:pPr algn="ctr" fontAlgn="b"/>
                      <a:r>
                        <a:rPr lang="en-US" sz="1200" b="0" i="0" u="none" strike="noStrike" dirty="0">
                          <a:latin typeface="Verdana"/>
                        </a:rPr>
                        <a:t>0.461+/-0.097</a:t>
                      </a:r>
                    </a:p>
                  </a:txBody>
                  <a:tcPr marL="12700" marR="12700" marT="12700" marB="0" anchor="ctr"/>
                </a:tc>
              </a:tr>
              <a:tr h="308516">
                <a:tc>
                  <a:txBody>
                    <a:bodyPr/>
                    <a:lstStyle/>
                    <a:p>
                      <a:pPr algn="ctr" fontAlgn="b"/>
                      <a:r>
                        <a:rPr lang="en-US" sz="1200" b="0" i="1" u="none" strike="noStrike" dirty="0">
                          <a:solidFill>
                            <a:schemeClr val="bg1">
                              <a:lumMod val="50000"/>
                            </a:schemeClr>
                          </a:solidFill>
                          <a:latin typeface="Verdana"/>
                        </a:rPr>
                        <a:t>MET</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chemeClr val="bg1">
                              <a:lumMod val="50000"/>
                            </a:schemeClr>
                          </a:solidFill>
                          <a:latin typeface="Verdana"/>
                        </a:rPr>
                        <a:t>0.223+/-0.153</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chemeClr val="bg1">
                              <a:lumMod val="50000"/>
                            </a:schemeClr>
                          </a:solidFill>
                          <a:latin typeface="Verdana"/>
                        </a:rPr>
                        <a:t>0.227+/-0.122</a:t>
                      </a:r>
                    </a:p>
                  </a:txBody>
                  <a:tcPr marL="12700" marR="12700" marT="12700" marB="0" anchor="ctr">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Generic Features</a:t>
            </a:r>
            <a:endParaRPr lang="en-US" dirty="0"/>
          </a:p>
        </p:txBody>
      </p:sp>
      <p:sp>
        <p:nvSpPr>
          <p:cNvPr id="8" name="Content Placeholder 7"/>
          <p:cNvSpPr>
            <a:spLocks noGrp="1"/>
          </p:cNvSpPr>
          <p:nvPr>
            <p:ph idx="1"/>
          </p:nvPr>
        </p:nvSpPr>
        <p:spPr>
          <a:xfrm>
            <a:off x="5252116" y="1808363"/>
            <a:ext cx="3434684" cy="4011476"/>
          </a:xfrm>
        </p:spPr>
        <p:txBody>
          <a:bodyPr>
            <a:noAutofit/>
          </a:bodyPr>
          <a:lstStyle/>
          <a:p>
            <a:pPr marL="457200" indent="-457200"/>
            <a:r>
              <a:rPr lang="en-US" sz="2000" dirty="0" smtClean="0"/>
              <a:t>Most helpful features:</a:t>
            </a:r>
          </a:p>
          <a:p>
            <a:pPr marL="857250" lvl="1" indent="-457200">
              <a:spcAft>
                <a:spcPts val="1200"/>
              </a:spcAft>
            </a:pPr>
            <a:r>
              <a:rPr lang="en-US" sz="2000" dirty="0" smtClean="0"/>
              <a:t>STR (, BGR, </a:t>
            </a:r>
            <a:r>
              <a:rPr lang="en-US" sz="2000" dirty="0" err="1" smtClean="0"/>
              <a:t>posW</a:t>
            </a:r>
            <a:r>
              <a:rPr lang="en-US" sz="2000" dirty="0" smtClean="0"/>
              <a:t>…) </a:t>
            </a:r>
          </a:p>
          <a:p>
            <a:pPr marL="457200" indent="-457200">
              <a:spcAft>
                <a:spcPts val="1200"/>
              </a:spcAft>
            </a:pPr>
            <a:r>
              <a:rPr lang="en-US" sz="2000" dirty="0" smtClean="0"/>
              <a:t>Best feature combination: STR+UGR+MET</a:t>
            </a:r>
          </a:p>
          <a:p>
            <a:pPr marL="457200" indent="-457200">
              <a:spcAft>
                <a:spcPts val="1200"/>
              </a:spcAft>
            </a:pPr>
            <a:r>
              <a:rPr lang="en-US" sz="2000" dirty="0" smtClean="0">
                <a:solidFill>
                  <a:srgbClr val="FFFFFF"/>
                </a:solidFill>
              </a:rPr>
              <a:t>          , which means </a:t>
            </a:r>
            <a:r>
              <a:rPr lang="en-US" sz="2000" b="1" i="1" dirty="0" smtClean="0">
                <a:solidFill>
                  <a:srgbClr val="FFFFFF"/>
                </a:solidFill>
              </a:rPr>
              <a:t>helpfulness ranking </a:t>
            </a:r>
            <a:r>
              <a:rPr lang="en-US" sz="2000" dirty="0" smtClean="0">
                <a:solidFill>
                  <a:srgbClr val="FFFFFF"/>
                </a:solidFill>
              </a:rPr>
              <a:t>is not easier to predict compared to </a:t>
            </a:r>
            <a:r>
              <a:rPr lang="en-US" sz="2000" b="1" i="1" dirty="0" smtClean="0">
                <a:solidFill>
                  <a:srgbClr val="FFFFFF"/>
                </a:solidFill>
              </a:rPr>
              <a:t>helpfulness rating </a:t>
            </a:r>
            <a:r>
              <a:rPr lang="en-US" sz="2000" i="1" dirty="0" smtClean="0">
                <a:solidFill>
                  <a:srgbClr val="FFFFFF"/>
                </a:solidFill>
              </a:rPr>
              <a:t>(suing SVM regression)</a:t>
            </a:r>
            <a:r>
              <a:rPr lang="en-US" sz="2000" dirty="0" smtClean="0">
                <a:solidFill>
                  <a:srgbClr val="FFFFFF"/>
                </a:solidFill>
              </a:rPr>
              <a:t>.</a:t>
            </a:r>
          </a:p>
          <a:p>
            <a:pPr marL="457200" indent="-457200">
              <a:spcAft>
                <a:spcPts val="1200"/>
              </a:spcAft>
            </a:pPr>
            <a:endParaRPr lang="en-US" sz="2000" dirty="0" smtClean="0"/>
          </a:p>
        </p:txBody>
      </p:sp>
      <p:sp>
        <p:nvSpPr>
          <p:cNvPr id="6" name="Slide Number Placeholder 5"/>
          <p:cNvSpPr>
            <a:spLocks noGrp="1"/>
          </p:cNvSpPr>
          <p:nvPr>
            <p:ph type="sldNum" sz="quarter" idx="12"/>
          </p:nvPr>
        </p:nvSpPr>
        <p:spPr/>
        <p:txBody>
          <a:bodyPr/>
          <a:lstStyle/>
          <a:p>
            <a:fld id="{ABBCCE4D-56E5-5249-B9AC-C5D511F41D9E}" type="slidenum">
              <a:rPr lang="en-US" smtClean="0"/>
              <a:pPr/>
              <a:t>32</a:t>
            </a:fld>
            <a:endParaRPr lang="en-US"/>
          </a:p>
        </p:txBody>
      </p:sp>
      <p:graphicFrame>
        <p:nvGraphicFramePr>
          <p:cNvPr id="11" name="Table 10"/>
          <p:cNvGraphicFramePr>
            <a:graphicFrameLocks noGrp="1"/>
          </p:cNvGraphicFramePr>
          <p:nvPr/>
        </p:nvGraphicFramePr>
        <p:xfrm>
          <a:off x="457200" y="1808363"/>
          <a:ext cx="4571784" cy="3393676"/>
        </p:xfrm>
        <a:graphic>
          <a:graphicData uri="http://schemas.openxmlformats.org/drawingml/2006/table">
            <a:tbl>
              <a:tblPr firstRow="1" bandRow="1">
                <a:tableStyleId>{5C22544A-7EE6-4342-B048-85BDC9FD1C3A}</a:tableStyleId>
              </a:tblPr>
              <a:tblGrid>
                <a:gridCol w="1523928"/>
                <a:gridCol w="1523928"/>
                <a:gridCol w="1523928"/>
              </a:tblGrid>
              <a:tr h="308516">
                <a:tc>
                  <a:txBody>
                    <a:bodyPr/>
                    <a:lstStyle/>
                    <a:p>
                      <a:pPr algn="ctr" fontAlgn="b"/>
                      <a:r>
                        <a:rPr lang="en-US" sz="1600" b="0" i="0" u="none" strike="noStrike" dirty="0">
                          <a:latin typeface="Verdana"/>
                        </a:rPr>
                        <a:t>Feature Type</a:t>
                      </a:r>
                    </a:p>
                  </a:txBody>
                  <a:tcPr marL="12700" marR="12700" marT="12700" marB="0" anchor="ctr"/>
                </a:tc>
                <a:tc>
                  <a:txBody>
                    <a:bodyPr/>
                    <a:lstStyle/>
                    <a:p>
                      <a:pPr algn="ctr" fontAlgn="b"/>
                      <a:r>
                        <a:rPr lang="en-US" sz="1600" b="0" i="0" u="none" strike="noStrike" dirty="0" err="1">
                          <a:latin typeface="Verdana"/>
                        </a:rPr>
                        <a:t>r</a:t>
                      </a:r>
                      <a:endParaRPr lang="en-US" sz="1600" b="0" i="0" u="none" strike="noStrike" dirty="0">
                        <a:latin typeface="Verdana"/>
                      </a:endParaRPr>
                    </a:p>
                  </a:txBody>
                  <a:tcPr marL="12700" marR="12700" marT="12700" marB="0" anchor="ctr"/>
                </a:tc>
                <a:tc>
                  <a:txBody>
                    <a:bodyPr/>
                    <a:lstStyle/>
                    <a:p>
                      <a:pPr algn="ctr" fontAlgn="b"/>
                      <a:r>
                        <a:rPr lang="en-US" sz="1600" b="0" i="0" u="none" strike="noStrike" dirty="0" err="1">
                          <a:latin typeface="Verdana"/>
                        </a:rPr>
                        <a:t>r</a:t>
                      </a:r>
                      <a:r>
                        <a:rPr lang="en-US" sz="1600" b="0" i="0" u="none" strike="noStrike" baseline="-25000" dirty="0" err="1">
                          <a:latin typeface="Verdana"/>
                        </a:rPr>
                        <a:t>s</a:t>
                      </a:r>
                      <a:endParaRPr lang="en-US" sz="1600" b="0" i="0" u="none" strike="noStrike" dirty="0">
                        <a:latin typeface="Verdana"/>
                      </a:endParaRPr>
                    </a:p>
                  </a:txBody>
                  <a:tcPr marL="12700" marR="12700" marT="12700" marB="0" anchor="ctr"/>
                </a:tc>
              </a:tr>
              <a:tr h="308516">
                <a:tc>
                  <a:txBody>
                    <a:bodyPr/>
                    <a:lstStyle/>
                    <a:p>
                      <a:pPr algn="ctr" fontAlgn="b"/>
                      <a:r>
                        <a:rPr lang="en-US" sz="1200" b="0" i="0" u="none" strike="noStrike" dirty="0">
                          <a:solidFill>
                            <a:srgbClr val="FF0000"/>
                          </a:solidFill>
                          <a:latin typeface="Verdana"/>
                        </a:rPr>
                        <a:t>STR</a:t>
                      </a:r>
                    </a:p>
                  </a:txBody>
                  <a:tcPr marL="12700" marR="12700" marT="12700" marB="0" anchor="ctr"/>
                </a:tc>
                <a:tc>
                  <a:txBody>
                    <a:bodyPr/>
                    <a:lstStyle/>
                    <a:p>
                      <a:pPr algn="ctr" fontAlgn="b"/>
                      <a:r>
                        <a:rPr lang="en-US" sz="1200" b="0" i="0" u="none" strike="noStrike" dirty="0">
                          <a:solidFill>
                            <a:srgbClr val="FF0000"/>
                          </a:solidFill>
                          <a:latin typeface="Verdana"/>
                        </a:rPr>
                        <a:t>0.604+/-0.103</a:t>
                      </a:r>
                    </a:p>
                  </a:txBody>
                  <a:tcPr marL="12700" marR="12700" marT="12700" marB="0" anchor="ctr"/>
                </a:tc>
                <a:tc>
                  <a:txBody>
                    <a:bodyPr/>
                    <a:lstStyle/>
                    <a:p>
                      <a:pPr algn="ctr" fontAlgn="b"/>
                      <a:r>
                        <a:rPr lang="en-US" sz="1200" b="0" i="0" u="none" strike="noStrike" dirty="0">
                          <a:solidFill>
                            <a:srgbClr val="FF0000"/>
                          </a:solidFill>
                          <a:latin typeface="Verdana"/>
                        </a:rPr>
                        <a:t>0.593+/-0.104</a:t>
                      </a:r>
                    </a:p>
                  </a:txBody>
                  <a:tcPr marL="12700" marR="12700" marT="12700" marB="0" anchor="ctr"/>
                </a:tc>
              </a:tr>
              <a:tr h="308516">
                <a:tc>
                  <a:txBody>
                    <a:bodyPr/>
                    <a:lstStyle/>
                    <a:p>
                      <a:pPr algn="ctr" fontAlgn="b"/>
                      <a:r>
                        <a:rPr lang="en-US" sz="1200" b="0" i="0" u="none" strike="noStrike">
                          <a:latin typeface="Verdana"/>
                        </a:rPr>
                        <a:t>UGR</a:t>
                      </a:r>
                    </a:p>
                  </a:txBody>
                  <a:tcPr marL="12700" marR="12700" marT="12700" marB="0" anchor="ctr"/>
                </a:tc>
                <a:tc>
                  <a:txBody>
                    <a:bodyPr/>
                    <a:lstStyle/>
                    <a:p>
                      <a:pPr algn="ctr" fontAlgn="b"/>
                      <a:r>
                        <a:rPr lang="en-US" sz="1200" b="0" i="0" u="none" strike="noStrike" dirty="0">
                          <a:latin typeface="Verdana"/>
                        </a:rPr>
                        <a:t>0.528+/-0.091</a:t>
                      </a:r>
                    </a:p>
                  </a:txBody>
                  <a:tcPr marL="12700" marR="12700" marT="12700" marB="0" anchor="ctr"/>
                </a:tc>
                <a:tc>
                  <a:txBody>
                    <a:bodyPr/>
                    <a:lstStyle/>
                    <a:p>
                      <a:pPr algn="ctr" fontAlgn="b"/>
                      <a:r>
                        <a:rPr lang="en-US" sz="1200" b="0" i="0" u="none" strike="noStrike" dirty="0">
                          <a:latin typeface="Verdana"/>
                        </a:rPr>
                        <a:t>0.543+/-0.089</a:t>
                      </a:r>
                    </a:p>
                  </a:txBody>
                  <a:tcPr marL="12700" marR="12700" marT="12700" marB="0" anchor="ctr"/>
                </a:tc>
              </a:tr>
              <a:tr h="308516">
                <a:tc>
                  <a:txBody>
                    <a:bodyPr/>
                    <a:lstStyle/>
                    <a:p>
                      <a:pPr algn="ctr" fontAlgn="b"/>
                      <a:r>
                        <a:rPr lang="en-US" sz="1200" b="0" i="0" u="none" strike="noStrike">
                          <a:latin typeface="Verdana"/>
                        </a:rPr>
                        <a:t>BGR</a:t>
                      </a:r>
                    </a:p>
                  </a:txBody>
                  <a:tcPr marL="12700" marR="12700" marT="12700" marB="0" anchor="ctr"/>
                </a:tc>
                <a:tc>
                  <a:txBody>
                    <a:bodyPr/>
                    <a:lstStyle/>
                    <a:p>
                      <a:pPr algn="ctr" fontAlgn="b"/>
                      <a:r>
                        <a:rPr lang="en-US" sz="1200" b="0" i="0" u="none" strike="noStrike" dirty="0">
                          <a:latin typeface="Verdana"/>
                        </a:rPr>
                        <a:t>0.576+/-0.072</a:t>
                      </a:r>
                    </a:p>
                  </a:txBody>
                  <a:tcPr marL="12700" marR="12700" marT="12700" marB="0" anchor="ctr"/>
                </a:tc>
                <a:tc>
                  <a:txBody>
                    <a:bodyPr/>
                    <a:lstStyle/>
                    <a:p>
                      <a:pPr algn="ctr" fontAlgn="b"/>
                      <a:r>
                        <a:rPr lang="en-US" sz="1200" b="0" i="0" u="none" strike="noStrike">
                          <a:latin typeface="Verdana"/>
                        </a:rPr>
                        <a:t>0.574+/-0.097</a:t>
                      </a:r>
                    </a:p>
                  </a:txBody>
                  <a:tcPr marL="12700" marR="12700" marT="12700" marB="0" anchor="ctr"/>
                </a:tc>
              </a:tr>
              <a:tr h="308516">
                <a:tc>
                  <a:txBody>
                    <a:bodyPr/>
                    <a:lstStyle/>
                    <a:p>
                      <a:pPr algn="ctr" fontAlgn="b"/>
                      <a:r>
                        <a:rPr lang="en-US" sz="1200" b="0" i="1" u="none" strike="noStrike" dirty="0">
                          <a:solidFill>
                            <a:srgbClr val="7F7F7F"/>
                          </a:solidFill>
                          <a:latin typeface="Verdana"/>
                        </a:rPr>
                        <a:t>SYN</a:t>
                      </a:r>
                    </a:p>
                  </a:txBody>
                  <a:tcPr marL="12700" marR="12700" marT="12700" marB="0" anchor="ctr"/>
                </a:tc>
                <a:tc>
                  <a:txBody>
                    <a:bodyPr/>
                    <a:lstStyle/>
                    <a:p>
                      <a:pPr algn="ctr" fontAlgn="b"/>
                      <a:r>
                        <a:rPr lang="en-US" sz="1200" b="0" i="1" u="none" strike="noStrike" dirty="0">
                          <a:solidFill>
                            <a:srgbClr val="7F7F7F"/>
                          </a:solidFill>
                          <a:latin typeface="Verdana"/>
                        </a:rPr>
                        <a:t>0.356+/-0.119</a:t>
                      </a:r>
                    </a:p>
                  </a:txBody>
                  <a:tcPr marL="12700" marR="12700" marT="12700" marB="0" anchor="ctr"/>
                </a:tc>
                <a:tc>
                  <a:txBody>
                    <a:bodyPr/>
                    <a:lstStyle/>
                    <a:p>
                      <a:pPr algn="ctr" fontAlgn="b"/>
                      <a:r>
                        <a:rPr lang="en-US" sz="1200" b="0" i="1" u="none" strike="noStrike" dirty="0">
                          <a:solidFill>
                            <a:srgbClr val="7F7F7F"/>
                          </a:solidFill>
                          <a:latin typeface="Verdana"/>
                        </a:rPr>
                        <a:t>0.352+/-0.105</a:t>
                      </a:r>
                    </a:p>
                  </a:txBody>
                  <a:tcPr marL="12700" marR="12700" marT="12700" marB="0" anchor="ctr"/>
                </a:tc>
              </a:tr>
              <a:tr h="308516">
                <a:tc>
                  <a:txBody>
                    <a:bodyPr/>
                    <a:lstStyle/>
                    <a:p>
                      <a:pPr algn="ctr" fontAlgn="b"/>
                      <a:r>
                        <a:rPr lang="en-US" sz="1200" b="0" i="0" u="none" strike="noStrike" dirty="0">
                          <a:latin typeface="Verdana"/>
                        </a:rPr>
                        <a:t>TOP</a:t>
                      </a:r>
                    </a:p>
                  </a:txBody>
                  <a:tcPr marL="12700" marR="12700" marT="12700" marB="0" anchor="ctr"/>
                </a:tc>
                <a:tc>
                  <a:txBody>
                    <a:bodyPr/>
                    <a:lstStyle/>
                    <a:p>
                      <a:pPr algn="ctr" fontAlgn="b"/>
                      <a:r>
                        <a:rPr lang="en-US" sz="1200" b="0" i="0" u="none" strike="noStrike" dirty="0">
                          <a:latin typeface="Verdana"/>
                        </a:rPr>
                        <a:t>0.548+/-0.098</a:t>
                      </a:r>
                    </a:p>
                  </a:txBody>
                  <a:tcPr marL="12700" marR="12700" marT="12700" marB="0" anchor="ctr"/>
                </a:tc>
                <a:tc>
                  <a:txBody>
                    <a:bodyPr/>
                    <a:lstStyle/>
                    <a:p>
                      <a:pPr algn="ctr" fontAlgn="b"/>
                      <a:r>
                        <a:rPr lang="en-US" sz="1200" b="0" i="0" u="none" strike="noStrike" dirty="0">
                          <a:latin typeface="Verdana"/>
                        </a:rPr>
                        <a:t>0.544+/-0.093</a:t>
                      </a:r>
                    </a:p>
                  </a:txBody>
                  <a:tcPr marL="12700" marR="12700" marT="12700" marB="0" anchor="ctr"/>
                </a:tc>
              </a:tr>
              <a:tr h="308516">
                <a:tc>
                  <a:txBody>
                    <a:bodyPr/>
                    <a:lstStyle/>
                    <a:p>
                      <a:pPr algn="ctr" fontAlgn="b"/>
                      <a:r>
                        <a:rPr lang="en-US" sz="1200" b="0" i="0" u="none" strike="noStrike">
                          <a:latin typeface="Verdana"/>
                        </a:rPr>
                        <a:t>posW</a:t>
                      </a:r>
                    </a:p>
                  </a:txBody>
                  <a:tcPr marL="12700" marR="12700" marT="12700" marB="0" anchor="ctr"/>
                </a:tc>
                <a:tc>
                  <a:txBody>
                    <a:bodyPr/>
                    <a:lstStyle/>
                    <a:p>
                      <a:pPr algn="ctr" fontAlgn="b"/>
                      <a:r>
                        <a:rPr lang="en-US" sz="1200" b="0" i="0" u="none" strike="noStrike" dirty="0">
                          <a:latin typeface="Verdana"/>
                        </a:rPr>
                        <a:t>0.569+/-0.125</a:t>
                      </a:r>
                    </a:p>
                  </a:txBody>
                  <a:tcPr marL="12700" marR="12700" marT="12700" marB="0" anchor="ctr"/>
                </a:tc>
                <a:tc>
                  <a:txBody>
                    <a:bodyPr/>
                    <a:lstStyle/>
                    <a:p>
                      <a:pPr algn="ctr" fontAlgn="b"/>
                      <a:r>
                        <a:rPr lang="en-US" sz="1200" b="0" i="0" u="none" strike="noStrike">
                          <a:latin typeface="Verdana"/>
                        </a:rPr>
                        <a:t>0.532+/-0.124</a:t>
                      </a:r>
                    </a:p>
                  </a:txBody>
                  <a:tcPr marL="12700" marR="12700" marT="12700" marB="0" anchor="ctr"/>
                </a:tc>
              </a:tr>
              <a:tr h="308516">
                <a:tc>
                  <a:txBody>
                    <a:bodyPr/>
                    <a:lstStyle/>
                    <a:p>
                      <a:pPr algn="ctr" fontAlgn="b"/>
                      <a:r>
                        <a:rPr lang="en-US" sz="1200" b="0" i="0" u="none" strike="noStrike" dirty="0" err="1">
                          <a:latin typeface="Verdana"/>
                        </a:rPr>
                        <a:t>negW</a:t>
                      </a:r>
                      <a:endParaRPr lang="en-US" sz="1200" b="0" i="0" u="none" strike="noStrike" dirty="0">
                        <a:latin typeface="Verdana"/>
                      </a:endParaRPr>
                    </a:p>
                  </a:txBody>
                  <a:tcPr marL="12700" marR="12700" marT="12700" marB="0" anchor="ctr"/>
                </a:tc>
                <a:tc>
                  <a:txBody>
                    <a:bodyPr/>
                    <a:lstStyle/>
                    <a:p>
                      <a:pPr algn="ctr" fontAlgn="b"/>
                      <a:r>
                        <a:rPr lang="en-US" sz="1200" b="0" i="0" u="none" strike="noStrike">
                          <a:latin typeface="Verdana"/>
                        </a:rPr>
                        <a:t>0.485+/-0.114</a:t>
                      </a:r>
                    </a:p>
                  </a:txBody>
                  <a:tcPr marL="12700" marR="12700" marT="12700" marB="0" anchor="ctr"/>
                </a:tc>
                <a:tc>
                  <a:txBody>
                    <a:bodyPr/>
                    <a:lstStyle/>
                    <a:p>
                      <a:pPr algn="ctr" fontAlgn="b"/>
                      <a:r>
                        <a:rPr lang="en-US" sz="1200" b="0" i="0" u="none" strike="noStrike" dirty="0">
                          <a:latin typeface="Verdana"/>
                        </a:rPr>
                        <a:t>0.461+/-0.097</a:t>
                      </a:r>
                    </a:p>
                  </a:txBody>
                  <a:tcPr marL="12700" marR="12700" marT="12700" marB="0" anchor="ctr"/>
                </a:tc>
              </a:tr>
              <a:tr h="308516">
                <a:tc>
                  <a:txBody>
                    <a:bodyPr/>
                    <a:lstStyle/>
                    <a:p>
                      <a:pPr algn="ctr" fontAlgn="b"/>
                      <a:r>
                        <a:rPr lang="en-US" sz="1200" b="0" i="1" u="none" strike="noStrike" dirty="0">
                          <a:solidFill>
                            <a:schemeClr val="bg1">
                              <a:lumMod val="50000"/>
                            </a:schemeClr>
                          </a:solidFill>
                          <a:latin typeface="Verdana"/>
                        </a:rPr>
                        <a:t>MET</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chemeClr val="bg1">
                              <a:lumMod val="50000"/>
                            </a:schemeClr>
                          </a:solidFill>
                          <a:latin typeface="Verdana"/>
                        </a:rPr>
                        <a:t>0.223+/-0.153</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chemeClr val="bg1">
                              <a:lumMod val="50000"/>
                            </a:schemeClr>
                          </a:solidFill>
                          <a:latin typeface="Verdana"/>
                        </a:rPr>
                        <a:t>0.227+/-0.122</a:t>
                      </a:r>
                    </a:p>
                  </a:txBody>
                  <a:tcPr marL="12700" marR="12700" marT="12700" marB="0" anchor="ctr">
                    <a:lnB w="12700" cap="flat" cmpd="sng" algn="ctr">
                      <a:solidFill>
                        <a:scrgbClr r="0" g="0" b="0"/>
                      </a:solidFill>
                      <a:prstDash val="solid"/>
                      <a:round/>
                      <a:headEnd type="none" w="med" len="med"/>
                      <a:tailEnd type="none" w="med" len="med"/>
                    </a:lnB>
                  </a:tcPr>
                </a:tc>
              </a:tr>
              <a:tr h="308516">
                <a:tc>
                  <a:txBody>
                    <a:bodyPr/>
                    <a:lstStyle/>
                    <a:p>
                      <a:pPr algn="ctr" fontAlgn="b"/>
                      <a:r>
                        <a:rPr lang="en-US" sz="1200" b="0" i="0" u="none" strike="noStrike" dirty="0">
                          <a:latin typeface="Verdana"/>
                        </a:rPr>
                        <a:t>All-combined</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200" b="0" i="0" u="none" strike="noStrike">
                          <a:latin typeface="Verdana"/>
                        </a:rPr>
                        <a:t>0.561+/-0.073</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200" b="0" i="0" u="none" strike="noStrike" dirty="0">
                          <a:latin typeface="Verdana"/>
                        </a:rPr>
                        <a:t>0.580+/-0.088</a:t>
                      </a:r>
                    </a:p>
                  </a:txBody>
                  <a:tcPr marL="12700" marR="12700" marT="12700" marB="0" anchor="ctr">
                    <a:lnT w="12700" cap="flat" cmpd="sng" algn="ctr">
                      <a:solidFill>
                        <a:scrgbClr r="0" g="0" b="0"/>
                      </a:solidFill>
                      <a:prstDash val="solid"/>
                      <a:round/>
                      <a:headEnd type="none" w="med" len="med"/>
                      <a:tailEnd type="none" w="med" len="med"/>
                    </a:lnT>
                  </a:tcPr>
                </a:tc>
              </a:tr>
              <a:tr h="308516">
                <a:tc>
                  <a:txBody>
                    <a:bodyPr/>
                    <a:lstStyle/>
                    <a:p>
                      <a:pPr algn="ctr" fontAlgn="b"/>
                      <a:r>
                        <a:rPr lang="en-US" sz="1200" b="1" i="0" u="none" strike="noStrike" dirty="0">
                          <a:solidFill>
                            <a:srgbClr val="FF0000"/>
                          </a:solidFill>
                          <a:latin typeface="Verdana"/>
                        </a:rPr>
                        <a:t>STR+UGR+MET</a:t>
                      </a:r>
                    </a:p>
                  </a:txBody>
                  <a:tcPr marL="12700" marR="12700" marT="12700" marB="0" anchor="ctr"/>
                </a:tc>
                <a:tc>
                  <a:txBody>
                    <a:bodyPr/>
                    <a:lstStyle/>
                    <a:p>
                      <a:pPr algn="ctr" fontAlgn="b"/>
                      <a:r>
                        <a:rPr lang="en-US" sz="1200" b="1" i="0" u="none" strike="noStrike" dirty="0">
                          <a:solidFill>
                            <a:srgbClr val="FF0000"/>
                          </a:solidFill>
                          <a:latin typeface="Verdana"/>
                        </a:rPr>
                        <a:t>0.615+/-0.073</a:t>
                      </a:r>
                    </a:p>
                  </a:txBody>
                  <a:tcPr marL="12700" marR="12700" marT="12700" marB="0" anchor="ctr"/>
                </a:tc>
                <a:tc>
                  <a:txBody>
                    <a:bodyPr/>
                    <a:lstStyle/>
                    <a:p>
                      <a:pPr algn="ctr" fontAlgn="b"/>
                      <a:r>
                        <a:rPr lang="en-US" sz="1200" b="1" i="0" u="none" strike="noStrike" dirty="0">
                          <a:solidFill>
                            <a:srgbClr val="FF0000"/>
                          </a:solidFill>
                          <a:latin typeface="Verdana"/>
                        </a:rPr>
                        <a:t>0.609+/-0.098</a:t>
                      </a:r>
                    </a:p>
                  </a:txBody>
                  <a:tcPr marL="12700" marR="12700" marT="12700" marB="0" anchor="ct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Generic Features</a:t>
            </a:r>
            <a:endParaRPr lang="en-US" dirty="0"/>
          </a:p>
        </p:txBody>
      </p:sp>
      <p:sp>
        <p:nvSpPr>
          <p:cNvPr id="8" name="Content Placeholder 7"/>
          <p:cNvSpPr>
            <a:spLocks noGrp="1"/>
          </p:cNvSpPr>
          <p:nvPr>
            <p:ph idx="1"/>
          </p:nvPr>
        </p:nvSpPr>
        <p:spPr>
          <a:xfrm>
            <a:off x="5252116" y="1808363"/>
            <a:ext cx="3434684" cy="4011476"/>
          </a:xfrm>
        </p:spPr>
        <p:txBody>
          <a:bodyPr>
            <a:noAutofit/>
          </a:bodyPr>
          <a:lstStyle/>
          <a:p>
            <a:pPr marL="457200" indent="-457200"/>
            <a:r>
              <a:rPr lang="en-US" sz="2000" dirty="0" smtClean="0"/>
              <a:t>Most helpful features:</a:t>
            </a:r>
          </a:p>
          <a:p>
            <a:pPr marL="857250" lvl="1" indent="-457200">
              <a:spcAft>
                <a:spcPts val="1200"/>
              </a:spcAft>
            </a:pPr>
            <a:r>
              <a:rPr lang="en-US" sz="2000" dirty="0" smtClean="0"/>
              <a:t>STR (, BGR, </a:t>
            </a:r>
            <a:r>
              <a:rPr lang="en-US" sz="2000" dirty="0" err="1" smtClean="0"/>
              <a:t>posW</a:t>
            </a:r>
            <a:r>
              <a:rPr lang="en-US" sz="2000" dirty="0" smtClean="0"/>
              <a:t>…) </a:t>
            </a:r>
          </a:p>
          <a:p>
            <a:pPr marL="457200" indent="-457200">
              <a:spcAft>
                <a:spcPts val="1200"/>
              </a:spcAft>
            </a:pPr>
            <a:r>
              <a:rPr lang="en-US" sz="2000" dirty="0" smtClean="0"/>
              <a:t>Best feature combination: STR+UGR+MET</a:t>
            </a:r>
          </a:p>
          <a:p>
            <a:pPr marL="457200" indent="-457200">
              <a:spcAft>
                <a:spcPts val="1200"/>
              </a:spcAft>
            </a:pPr>
            <a:r>
              <a:rPr lang="en-US" sz="2000" dirty="0" smtClean="0"/>
              <a:t>          , which means </a:t>
            </a:r>
            <a:r>
              <a:rPr lang="en-US" sz="2000" b="1" i="1" dirty="0" smtClean="0"/>
              <a:t>helpfulness ranking </a:t>
            </a:r>
            <a:r>
              <a:rPr lang="en-US" sz="2000" dirty="0" smtClean="0"/>
              <a:t>is not easier to predict compared to </a:t>
            </a:r>
            <a:r>
              <a:rPr lang="en-US" sz="2000" b="1" i="1" dirty="0" smtClean="0"/>
              <a:t>helpfulness rating </a:t>
            </a:r>
            <a:r>
              <a:rPr lang="en-US" sz="2000" i="1" dirty="0" smtClean="0"/>
              <a:t>(using SVM regression)</a:t>
            </a:r>
            <a:r>
              <a:rPr lang="en-US" sz="2000" dirty="0" smtClean="0"/>
              <a:t>.</a:t>
            </a:r>
          </a:p>
          <a:p>
            <a:pPr marL="457200" indent="-457200">
              <a:spcAft>
                <a:spcPts val="1200"/>
              </a:spcAft>
            </a:pPr>
            <a:endParaRPr lang="en-US" sz="2000" dirty="0" smtClean="0"/>
          </a:p>
        </p:txBody>
      </p:sp>
      <p:graphicFrame>
        <p:nvGraphicFramePr>
          <p:cNvPr id="26632" name="Object 8"/>
          <p:cNvGraphicFramePr>
            <a:graphicFrameLocks noChangeAspect="1"/>
          </p:cNvGraphicFramePr>
          <p:nvPr/>
        </p:nvGraphicFramePr>
        <p:xfrm>
          <a:off x="5749864" y="3586668"/>
          <a:ext cx="554951" cy="298820"/>
        </p:xfrm>
        <a:graphic>
          <a:graphicData uri="http://schemas.openxmlformats.org/presentationml/2006/ole">
            <mc:AlternateContent xmlns:mc="http://schemas.openxmlformats.org/markup-compatibility/2006">
              <mc:Choice xmlns:v="urn:schemas-microsoft-com:vml" Requires="v">
                <p:oleObj spid="_x0000_s26660" name="Equation" r:id="rId3" imgW="330200" imgH="177800" progId="Equation.3">
                  <p:embed/>
                </p:oleObj>
              </mc:Choice>
              <mc:Fallback>
                <p:oleObj name="Equation" r:id="rId3" imgW="330200" imgH="177800"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9864" y="3586668"/>
                        <a:ext cx="554951" cy="298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ABBCCE4D-56E5-5249-B9AC-C5D511F41D9E}" type="slidenum">
              <a:rPr lang="en-US" smtClean="0"/>
              <a:pPr/>
              <a:t>33</a:t>
            </a:fld>
            <a:endParaRPr lang="en-US"/>
          </a:p>
        </p:txBody>
      </p:sp>
      <p:graphicFrame>
        <p:nvGraphicFramePr>
          <p:cNvPr id="11" name="Table 10"/>
          <p:cNvGraphicFramePr>
            <a:graphicFrameLocks noGrp="1"/>
          </p:cNvGraphicFramePr>
          <p:nvPr/>
        </p:nvGraphicFramePr>
        <p:xfrm>
          <a:off x="457200" y="1808363"/>
          <a:ext cx="4571784" cy="3393676"/>
        </p:xfrm>
        <a:graphic>
          <a:graphicData uri="http://schemas.openxmlformats.org/drawingml/2006/table">
            <a:tbl>
              <a:tblPr firstRow="1" bandRow="1">
                <a:tableStyleId>{5C22544A-7EE6-4342-B048-85BDC9FD1C3A}</a:tableStyleId>
              </a:tblPr>
              <a:tblGrid>
                <a:gridCol w="1523928"/>
                <a:gridCol w="1523928"/>
                <a:gridCol w="1523928"/>
              </a:tblGrid>
              <a:tr h="308516">
                <a:tc>
                  <a:txBody>
                    <a:bodyPr/>
                    <a:lstStyle/>
                    <a:p>
                      <a:pPr algn="ctr" fontAlgn="b"/>
                      <a:r>
                        <a:rPr lang="en-US" sz="1600" b="0" i="0" u="none" strike="noStrike" dirty="0">
                          <a:latin typeface="Verdana"/>
                        </a:rPr>
                        <a:t>Feature Type</a:t>
                      </a:r>
                    </a:p>
                  </a:txBody>
                  <a:tcPr marL="12700" marR="12700" marT="12700" marB="0" anchor="ctr">
                    <a:solidFill>
                      <a:schemeClr val="accent1"/>
                    </a:solidFill>
                  </a:tcPr>
                </a:tc>
                <a:tc>
                  <a:txBody>
                    <a:bodyPr/>
                    <a:lstStyle/>
                    <a:p>
                      <a:pPr algn="ctr" fontAlgn="b"/>
                      <a:r>
                        <a:rPr lang="en-US" sz="1600" b="0" i="0" u="none" strike="noStrike" dirty="0" err="1">
                          <a:latin typeface="Verdana"/>
                        </a:rPr>
                        <a:t>r</a:t>
                      </a:r>
                      <a:endParaRPr lang="en-US" sz="1600" b="0" i="0" u="none" strike="noStrike" dirty="0">
                        <a:latin typeface="Verdana"/>
                      </a:endParaRPr>
                    </a:p>
                  </a:txBody>
                  <a:tcPr marL="12700" marR="12700" marT="12700" marB="0" anchor="ctr">
                    <a:solidFill>
                      <a:schemeClr val="accent1"/>
                    </a:solidFill>
                  </a:tcPr>
                </a:tc>
                <a:tc>
                  <a:txBody>
                    <a:bodyPr/>
                    <a:lstStyle/>
                    <a:p>
                      <a:pPr algn="ctr" fontAlgn="b"/>
                      <a:r>
                        <a:rPr lang="en-US" sz="1600" b="0" i="0" u="none" strike="noStrike" dirty="0" err="1">
                          <a:latin typeface="Verdana"/>
                        </a:rPr>
                        <a:t>r</a:t>
                      </a:r>
                      <a:r>
                        <a:rPr lang="en-US" sz="1600" b="0" i="0" u="none" strike="noStrike" baseline="-25000" dirty="0" err="1">
                          <a:latin typeface="Verdana"/>
                        </a:rPr>
                        <a:t>s</a:t>
                      </a:r>
                      <a:endParaRPr lang="en-US" sz="1600" b="0" i="0" u="none" strike="noStrike" dirty="0">
                        <a:latin typeface="Verdana"/>
                      </a:endParaRPr>
                    </a:p>
                  </a:txBody>
                  <a:tcPr marL="12700" marR="12700" marT="12700" marB="0" anchor="ctr">
                    <a:solidFill>
                      <a:schemeClr val="accent1"/>
                    </a:solidFill>
                  </a:tcPr>
                </a:tc>
              </a:tr>
              <a:tr h="308516">
                <a:tc>
                  <a:txBody>
                    <a:bodyPr/>
                    <a:lstStyle/>
                    <a:p>
                      <a:pPr algn="ctr" fontAlgn="b"/>
                      <a:r>
                        <a:rPr lang="en-US" sz="1200" b="0" i="0" u="none" strike="noStrike" dirty="0">
                          <a:solidFill>
                            <a:srgbClr val="FF0000"/>
                          </a:solidFill>
                          <a:latin typeface="Verdana"/>
                        </a:rPr>
                        <a:t>STR</a:t>
                      </a:r>
                    </a:p>
                  </a:txBody>
                  <a:tcPr marL="12700" marR="12700" marT="12700" marB="0" anchor="ctr"/>
                </a:tc>
                <a:tc>
                  <a:txBody>
                    <a:bodyPr/>
                    <a:lstStyle/>
                    <a:p>
                      <a:pPr algn="ctr" fontAlgn="b"/>
                      <a:r>
                        <a:rPr lang="en-US" sz="1200" b="0" i="0" u="none" strike="noStrike" dirty="0">
                          <a:solidFill>
                            <a:srgbClr val="FF0000"/>
                          </a:solidFill>
                          <a:latin typeface="Verdana"/>
                        </a:rPr>
                        <a:t>0.604+/-0.103</a:t>
                      </a:r>
                    </a:p>
                  </a:txBody>
                  <a:tcPr marL="12700" marR="12700" marT="12700" marB="0" anchor="ctr"/>
                </a:tc>
                <a:tc>
                  <a:txBody>
                    <a:bodyPr/>
                    <a:lstStyle/>
                    <a:p>
                      <a:pPr algn="ctr" fontAlgn="b"/>
                      <a:r>
                        <a:rPr lang="en-US" sz="1200" b="0" i="0" u="none" strike="noStrike" dirty="0">
                          <a:solidFill>
                            <a:srgbClr val="FF0000"/>
                          </a:solidFill>
                          <a:latin typeface="Verdana"/>
                        </a:rPr>
                        <a:t>0.593+/-0.104</a:t>
                      </a:r>
                    </a:p>
                  </a:txBody>
                  <a:tcPr marL="12700" marR="12700" marT="12700" marB="0" anchor="ctr"/>
                </a:tc>
              </a:tr>
              <a:tr h="308516">
                <a:tc>
                  <a:txBody>
                    <a:bodyPr/>
                    <a:lstStyle/>
                    <a:p>
                      <a:pPr algn="ctr" fontAlgn="b"/>
                      <a:r>
                        <a:rPr lang="en-US" sz="1200" b="0" i="0" u="none" strike="noStrike">
                          <a:latin typeface="Verdana"/>
                        </a:rPr>
                        <a:t>UGR</a:t>
                      </a:r>
                    </a:p>
                  </a:txBody>
                  <a:tcPr marL="12700" marR="12700" marT="12700" marB="0" anchor="ctr"/>
                </a:tc>
                <a:tc>
                  <a:txBody>
                    <a:bodyPr/>
                    <a:lstStyle/>
                    <a:p>
                      <a:pPr algn="ctr" fontAlgn="b"/>
                      <a:r>
                        <a:rPr lang="en-US" sz="1200" b="0" i="0" u="none" strike="noStrike" dirty="0">
                          <a:latin typeface="Verdana"/>
                        </a:rPr>
                        <a:t>0.528+/-0.091</a:t>
                      </a:r>
                    </a:p>
                  </a:txBody>
                  <a:tcPr marL="12700" marR="12700" marT="12700" marB="0" anchor="ctr"/>
                </a:tc>
                <a:tc>
                  <a:txBody>
                    <a:bodyPr/>
                    <a:lstStyle/>
                    <a:p>
                      <a:pPr algn="ctr" fontAlgn="b"/>
                      <a:r>
                        <a:rPr lang="en-US" sz="1200" b="0" i="0" u="none" strike="noStrike" dirty="0">
                          <a:latin typeface="Verdana"/>
                        </a:rPr>
                        <a:t>0.543+/-0.089</a:t>
                      </a:r>
                    </a:p>
                  </a:txBody>
                  <a:tcPr marL="12700" marR="12700" marT="12700" marB="0" anchor="ctr"/>
                </a:tc>
              </a:tr>
              <a:tr h="308516">
                <a:tc>
                  <a:txBody>
                    <a:bodyPr/>
                    <a:lstStyle/>
                    <a:p>
                      <a:pPr algn="ctr" fontAlgn="b"/>
                      <a:r>
                        <a:rPr lang="en-US" sz="1200" b="0" i="0" u="none" strike="noStrike">
                          <a:latin typeface="Verdana"/>
                        </a:rPr>
                        <a:t>BGR</a:t>
                      </a:r>
                    </a:p>
                  </a:txBody>
                  <a:tcPr marL="12700" marR="12700" marT="12700" marB="0" anchor="ctr"/>
                </a:tc>
                <a:tc>
                  <a:txBody>
                    <a:bodyPr/>
                    <a:lstStyle/>
                    <a:p>
                      <a:pPr algn="ctr" fontAlgn="b"/>
                      <a:r>
                        <a:rPr lang="en-US" sz="1200" b="0" i="0" u="none" strike="noStrike" dirty="0">
                          <a:latin typeface="Verdana"/>
                        </a:rPr>
                        <a:t>0.576+/-0.072</a:t>
                      </a:r>
                    </a:p>
                  </a:txBody>
                  <a:tcPr marL="12700" marR="12700" marT="12700" marB="0" anchor="ctr"/>
                </a:tc>
                <a:tc>
                  <a:txBody>
                    <a:bodyPr/>
                    <a:lstStyle/>
                    <a:p>
                      <a:pPr algn="ctr" fontAlgn="b"/>
                      <a:r>
                        <a:rPr lang="en-US" sz="1200" b="0" i="0" u="none" strike="noStrike" dirty="0">
                          <a:latin typeface="Verdana"/>
                        </a:rPr>
                        <a:t>0.574+/-0.097</a:t>
                      </a:r>
                    </a:p>
                  </a:txBody>
                  <a:tcPr marL="12700" marR="12700" marT="12700" marB="0" anchor="ctr"/>
                </a:tc>
              </a:tr>
              <a:tr h="308516">
                <a:tc>
                  <a:txBody>
                    <a:bodyPr/>
                    <a:lstStyle/>
                    <a:p>
                      <a:pPr algn="ctr" fontAlgn="b"/>
                      <a:r>
                        <a:rPr lang="en-US" sz="1200" b="0" i="1" u="none" strike="noStrike" dirty="0">
                          <a:solidFill>
                            <a:srgbClr val="7F7F7F"/>
                          </a:solidFill>
                          <a:latin typeface="Verdana"/>
                        </a:rPr>
                        <a:t>SYN</a:t>
                      </a:r>
                    </a:p>
                  </a:txBody>
                  <a:tcPr marL="12700" marR="12700" marT="12700" marB="0" anchor="ctr"/>
                </a:tc>
                <a:tc>
                  <a:txBody>
                    <a:bodyPr/>
                    <a:lstStyle/>
                    <a:p>
                      <a:pPr algn="ctr" fontAlgn="b"/>
                      <a:r>
                        <a:rPr lang="en-US" sz="1200" b="0" i="1" u="none" strike="noStrike" dirty="0">
                          <a:solidFill>
                            <a:srgbClr val="7F7F7F"/>
                          </a:solidFill>
                          <a:latin typeface="Verdana"/>
                        </a:rPr>
                        <a:t>0.356+/-0.119</a:t>
                      </a:r>
                    </a:p>
                  </a:txBody>
                  <a:tcPr marL="12700" marR="12700" marT="12700" marB="0" anchor="ctr"/>
                </a:tc>
                <a:tc>
                  <a:txBody>
                    <a:bodyPr/>
                    <a:lstStyle/>
                    <a:p>
                      <a:pPr algn="ctr" fontAlgn="b"/>
                      <a:r>
                        <a:rPr lang="en-US" sz="1200" b="0" i="1" u="none" strike="noStrike" dirty="0">
                          <a:solidFill>
                            <a:srgbClr val="7F7F7F"/>
                          </a:solidFill>
                          <a:latin typeface="Verdana"/>
                        </a:rPr>
                        <a:t>0.352+/-0.105</a:t>
                      </a:r>
                    </a:p>
                  </a:txBody>
                  <a:tcPr marL="12700" marR="12700" marT="12700" marB="0" anchor="ctr"/>
                </a:tc>
              </a:tr>
              <a:tr h="308516">
                <a:tc>
                  <a:txBody>
                    <a:bodyPr/>
                    <a:lstStyle/>
                    <a:p>
                      <a:pPr algn="ctr" fontAlgn="b"/>
                      <a:r>
                        <a:rPr lang="en-US" sz="1200" b="0" i="0" u="none" strike="noStrike" dirty="0">
                          <a:latin typeface="Verdana"/>
                        </a:rPr>
                        <a:t>TOP</a:t>
                      </a:r>
                    </a:p>
                  </a:txBody>
                  <a:tcPr marL="12700" marR="12700" marT="12700" marB="0" anchor="ctr"/>
                </a:tc>
                <a:tc>
                  <a:txBody>
                    <a:bodyPr/>
                    <a:lstStyle/>
                    <a:p>
                      <a:pPr algn="ctr" fontAlgn="b"/>
                      <a:r>
                        <a:rPr lang="en-US" sz="1200" b="0" i="0" u="none" strike="noStrike" dirty="0">
                          <a:latin typeface="Verdana"/>
                        </a:rPr>
                        <a:t>0.548+/-0.098</a:t>
                      </a:r>
                    </a:p>
                  </a:txBody>
                  <a:tcPr marL="12700" marR="12700" marT="12700" marB="0" anchor="ctr"/>
                </a:tc>
                <a:tc>
                  <a:txBody>
                    <a:bodyPr/>
                    <a:lstStyle/>
                    <a:p>
                      <a:pPr algn="ctr" fontAlgn="b"/>
                      <a:r>
                        <a:rPr lang="en-US" sz="1200" b="0" i="0" u="none" strike="noStrike" dirty="0">
                          <a:latin typeface="Verdana"/>
                        </a:rPr>
                        <a:t>0.544+/-0.093</a:t>
                      </a:r>
                    </a:p>
                  </a:txBody>
                  <a:tcPr marL="12700" marR="12700" marT="12700" marB="0" anchor="ctr"/>
                </a:tc>
              </a:tr>
              <a:tr h="308516">
                <a:tc>
                  <a:txBody>
                    <a:bodyPr/>
                    <a:lstStyle/>
                    <a:p>
                      <a:pPr algn="ctr" fontAlgn="b"/>
                      <a:r>
                        <a:rPr lang="en-US" sz="1200" b="0" i="0" u="none" strike="noStrike">
                          <a:latin typeface="Verdana"/>
                        </a:rPr>
                        <a:t>posW</a:t>
                      </a:r>
                    </a:p>
                  </a:txBody>
                  <a:tcPr marL="12700" marR="12700" marT="12700" marB="0" anchor="ctr"/>
                </a:tc>
                <a:tc>
                  <a:txBody>
                    <a:bodyPr/>
                    <a:lstStyle/>
                    <a:p>
                      <a:pPr algn="ctr" fontAlgn="b"/>
                      <a:r>
                        <a:rPr lang="en-US" sz="1200" b="0" i="0" u="none" strike="noStrike" dirty="0">
                          <a:latin typeface="Verdana"/>
                        </a:rPr>
                        <a:t>0.569+/-0.125</a:t>
                      </a:r>
                    </a:p>
                  </a:txBody>
                  <a:tcPr marL="12700" marR="12700" marT="12700" marB="0" anchor="ctr"/>
                </a:tc>
                <a:tc>
                  <a:txBody>
                    <a:bodyPr/>
                    <a:lstStyle/>
                    <a:p>
                      <a:pPr algn="ctr" fontAlgn="b"/>
                      <a:r>
                        <a:rPr lang="en-US" sz="1200" b="0" i="0" u="none" strike="noStrike" dirty="0">
                          <a:latin typeface="Verdana"/>
                        </a:rPr>
                        <a:t>0.532+/-0.124</a:t>
                      </a:r>
                    </a:p>
                  </a:txBody>
                  <a:tcPr marL="12700" marR="12700" marT="12700" marB="0" anchor="ctr"/>
                </a:tc>
              </a:tr>
              <a:tr h="308516">
                <a:tc>
                  <a:txBody>
                    <a:bodyPr/>
                    <a:lstStyle/>
                    <a:p>
                      <a:pPr algn="ctr" fontAlgn="b"/>
                      <a:r>
                        <a:rPr lang="en-US" sz="1200" b="0" i="0" u="none" strike="noStrike" dirty="0" err="1">
                          <a:latin typeface="Verdana"/>
                        </a:rPr>
                        <a:t>negW</a:t>
                      </a:r>
                      <a:endParaRPr lang="en-US" sz="1200" b="0" i="0" u="none" strike="noStrike" dirty="0">
                        <a:latin typeface="Verdana"/>
                      </a:endParaRPr>
                    </a:p>
                  </a:txBody>
                  <a:tcPr marL="12700" marR="12700" marT="12700" marB="0" anchor="ctr"/>
                </a:tc>
                <a:tc>
                  <a:txBody>
                    <a:bodyPr/>
                    <a:lstStyle/>
                    <a:p>
                      <a:pPr algn="ctr" fontAlgn="b"/>
                      <a:r>
                        <a:rPr lang="en-US" sz="1200" b="0" i="0" u="none" strike="noStrike">
                          <a:latin typeface="Verdana"/>
                        </a:rPr>
                        <a:t>0.485+/-0.114</a:t>
                      </a:r>
                    </a:p>
                  </a:txBody>
                  <a:tcPr marL="12700" marR="12700" marT="12700" marB="0" anchor="ctr"/>
                </a:tc>
                <a:tc>
                  <a:txBody>
                    <a:bodyPr/>
                    <a:lstStyle/>
                    <a:p>
                      <a:pPr algn="ctr" fontAlgn="b"/>
                      <a:r>
                        <a:rPr lang="en-US" sz="1200" b="0" i="0" u="none" strike="noStrike" dirty="0">
                          <a:latin typeface="Verdana"/>
                        </a:rPr>
                        <a:t>0.461+/-0.097</a:t>
                      </a:r>
                    </a:p>
                  </a:txBody>
                  <a:tcPr marL="12700" marR="12700" marT="12700" marB="0" anchor="ctr"/>
                </a:tc>
              </a:tr>
              <a:tr h="308516">
                <a:tc>
                  <a:txBody>
                    <a:bodyPr/>
                    <a:lstStyle/>
                    <a:p>
                      <a:pPr algn="ctr" fontAlgn="b"/>
                      <a:r>
                        <a:rPr lang="en-US" sz="1200" b="0" i="1" u="none" strike="noStrike" dirty="0">
                          <a:solidFill>
                            <a:srgbClr val="7F7F7F"/>
                          </a:solidFill>
                          <a:latin typeface="Verdana"/>
                        </a:rPr>
                        <a:t>MET</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rgbClr val="7F7F7F"/>
                          </a:solidFill>
                          <a:latin typeface="Verdana"/>
                        </a:rPr>
                        <a:t>0.223+/-0.153</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200" b="0" i="1" u="none" strike="noStrike" dirty="0">
                          <a:solidFill>
                            <a:srgbClr val="7F7F7F"/>
                          </a:solidFill>
                          <a:latin typeface="Verdana"/>
                        </a:rPr>
                        <a:t>0.227+/-0.122</a:t>
                      </a:r>
                    </a:p>
                  </a:txBody>
                  <a:tcPr marL="12700" marR="12700" marT="12700" marB="0" anchor="ctr">
                    <a:lnB w="12700" cap="flat" cmpd="sng" algn="ctr">
                      <a:solidFill>
                        <a:scrgbClr r="0" g="0" b="0"/>
                      </a:solidFill>
                      <a:prstDash val="solid"/>
                      <a:round/>
                      <a:headEnd type="none" w="med" len="med"/>
                      <a:tailEnd type="none" w="med" len="med"/>
                    </a:lnB>
                  </a:tcPr>
                </a:tc>
              </a:tr>
              <a:tr h="308516">
                <a:tc>
                  <a:txBody>
                    <a:bodyPr/>
                    <a:lstStyle/>
                    <a:p>
                      <a:pPr algn="ctr" fontAlgn="b"/>
                      <a:r>
                        <a:rPr lang="en-US" sz="1200" b="0" i="0" u="none" strike="noStrike" dirty="0">
                          <a:latin typeface="Verdana"/>
                        </a:rPr>
                        <a:t>All-combined</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200" b="0" i="0" u="none" strike="noStrike" dirty="0">
                          <a:latin typeface="Verdana"/>
                        </a:rPr>
                        <a:t>0.561+/-0.073</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200" b="0" i="0" u="none" strike="noStrike" dirty="0">
                          <a:latin typeface="Verdana"/>
                        </a:rPr>
                        <a:t>0.580+/-0.088</a:t>
                      </a:r>
                    </a:p>
                  </a:txBody>
                  <a:tcPr marL="12700" marR="12700" marT="12700" marB="0" anchor="ctr">
                    <a:lnT w="12700" cap="flat" cmpd="sng" algn="ctr">
                      <a:solidFill>
                        <a:scrgbClr r="0" g="0" b="0"/>
                      </a:solidFill>
                      <a:prstDash val="solid"/>
                      <a:round/>
                      <a:headEnd type="none" w="med" len="med"/>
                      <a:tailEnd type="none" w="med" len="med"/>
                    </a:lnT>
                  </a:tcPr>
                </a:tc>
              </a:tr>
              <a:tr h="308516">
                <a:tc>
                  <a:txBody>
                    <a:bodyPr/>
                    <a:lstStyle/>
                    <a:p>
                      <a:pPr algn="ctr" fontAlgn="b"/>
                      <a:r>
                        <a:rPr lang="en-US" sz="1200" b="1" i="0" u="none" strike="noStrike" dirty="0">
                          <a:solidFill>
                            <a:srgbClr val="FF0000"/>
                          </a:solidFill>
                          <a:latin typeface="Verdana"/>
                        </a:rPr>
                        <a:t>STR+UGR+MET</a:t>
                      </a:r>
                    </a:p>
                  </a:txBody>
                  <a:tcPr marL="12700" marR="12700" marT="12700" marB="0" anchor="ctr"/>
                </a:tc>
                <a:tc>
                  <a:txBody>
                    <a:bodyPr/>
                    <a:lstStyle/>
                    <a:p>
                      <a:pPr algn="ctr" fontAlgn="b"/>
                      <a:r>
                        <a:rPr lang="en-US" sz="1200" b="1" i="0" u="none" strike="noStrike" dirty="0">
                          <a:solidFill>
                            <a:srgbClr val="FF0000"/>
                          </a:solidFill>
                          <a:latin typeface="Verdana"/>
                        </a:rPr>
                        <a:t>0.615+/-0.073</a:t>
                      </a:r>
                    </a:p>
                  </a:txBody>
                  <a:tcPr marL="12700" marR="12700" marT="12700" marB="0" anchor="ctr"/>
                </a:tc>
                <a:tc>
                  <a:txBody>
                    <a:bodyPr/>
                    <a:lstStyle/>
                    <a:p>
                      <a:pPr algn="ctr" fontAlgn="b"/>
                      <a:r>
                        <a:rPr lang="en-US" sz="1200" b="1" i="0" u="none" strike="noStrike" dirty="0">
                          <a:solidFill>
                            <a:srgbClr val="FF0000"/>
                          </a:solidFill>
                          <a:latin typeface="Verdana"/>
                        </a:rPr>
                        <a:t>0.609+/-0.098</a:t>
                      </a:r>
                    </a:p>
                  </a:txBody>
                  <a:tcPr marL="12700" marR="12700" marT="12700" marB="0" anchor="ct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(1)</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34</a:t>
            </a:fld>
            <a:endParaRPr lang="en-US"/>
          </a:p>
        </p:txBody>
      </p:sp>
      <p:pic>
        <p:nvPicPr>
          <p:cNvPr id="144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4067" y="2454512"/>
            <a:ext cx="8229600" cy="412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64067" y="1254183"/>
            <a:ext cx="8322733" cy="1200329"/>
          </a:xfrm>
          <a:prstGeom prst="rect">
            <a:avLst/>
          </a:prstGeom>
          <a:noFill/>
        </p:spPr>
        <p:txBody>
          <a:bodyPr wrap="square" rtlCol="0">
            <a:spAutoFit/>
          </a:bodyPr>
          <a:lstStyle/>
          <a:p>
            <a:pPr marL="285750" indent="-285750">
              <a:buFont typeface="Arial" pitchFamily="34" charset="0"/>
              <a:buChar char="•"/>
            </a:pPr>
            <a:r>
              <a:rPr lang="en-US" sz="2400" dirty="0" smtClean="0"/>
              <a:t>Effectiveness of generic features across domains</a:t>
            </a:r>
          </a:p>
          <a:p>
            <a:pPr marL="285750" indent="-285750">
              <a:buFont typeface="Arial" pitchFamily="34" charset="0"/>
              <a:buChar char="•"/>
            </a:pPr>
            <a:r>
              <a:rPr lang="en-US" sz="2400" dirty="0" smtClean="0"/>
              <a:t>Same best generic feature combination (STR+UGR+MET)</a:t>
            </a:r>
          </a:p>
          <a:p>
            <a:pPr marL="285750" indent="-285750">
              <a:buFont typeface="Arial" pitchFamily="34" charset="0"/>
              <a:buChar char="•"/>
            </a:pPr>
            <a:r>
              <a:rPr lang="en-US" sz="2400" dirty="0" smtClean="0"/>
              <a:t>But…</a:t>
            </a:r>
            <a:endParaRPr lang="en-US" sz="2400" dirty="0"/>
          </a:p>
        </p:txBody>
      </p:sp>
    </p:spTree>
    <p:extLst>
      <p:ext uri="{BB962C8B-B14F-4D97-AF65-F5344CB8AC3E}">
        <p14:creationId xmlns:p14="http://schemas.microsoft.com/office/powerpoint/2010/main" val="14252762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Results: Specialized Features</a:t>
            </a:r>
            <a:endParaRPr lang="en-US" dirty="0"/>
          </a:p>
        </p:txBody>
      </p:sp>
      <p:graphicFrame>
        <p:nvGraphicFramePr>
          <p:cNvPr id="5" name="Content Placeholder 4"/>
          <p:cNvGraphicFramePr>
            <a:graphicFrameLocks noGrp="1"/>
          </p:cNvGraphicFramePr>
          <p:nvPr>
            <p:ph idx="1"/>
          </p:nvPr>
        </p:nvGraphicFramePr>
        <p:xfrm>
          <a:off x="1135663" y="1417638"/>
          <a:ext cx="6779715" cy="3345180"/>
        </p:xfrm>
        <a:graphic>
          <a:graphicData uri="http://schemas.openxmlformats.org/drawingml/2006/table">
            <a:tbl>
              <a:tblPr firstRow="1" bandRow="1">
                <a:tableStyleId>{5C22544A-7EE6-4342-B048-85BDC9FD1C3A}</a:tableStyleId>
              </a:tblPr>
              <a:tblGrid>
                <a:gridCol w="3109067"/>
                <a:gridCol w="1739643"/>
                <a:gridCol w="1931005"/>
              </a:tblGrid>
              <a:tr h="370840">
                <a:tc>
                  <a:txBody>
                    <a:bodyPr/>
                    <a:lstStyle/>
                    <a:p>
                      <a:pPr algn="ctr" fontAlgn="b"/>
                      <a:r>
                        <a:rPr lang="en-US" sz="2400" b="0" i="0" u="none" strike="noStrike" dirty="0">
                          <a:latin typeface="Verdana"/>
                        </a:rPr>
                        <a:t>Feature Type</a:t>
                      </a:r>
                    </a:p>
                  </a:txBody>
                  <a:tcPr marL="12700" marR="12700" marT="12700" marB="0" anchor="ctr"/>
                </a:tc>
                <a:tc>
                  <a:txBody>
                    <a:bodyPr/>
                    <a:lstStyle/>
                    <a:p>
                      <a:pPr algn="ctr" fontAlgn="b"/>
                      <a:r>
                        <a:rPr lang="en-US" sz="2400" b="0" i="0" u="none" strike="noStrike" dirty="0" err="1" smtClean="0">
                          <a:latin typeface="Verdana"/>
                        </a:rPr>
                        <a:t>r</a:t>
                      </a:r>
                      <a:endParaRPr lang="en-US" sz="2400" b="0" i="0" u="none" strike="noStrike" dirty="0">
                        <a:latin typeface="Verdana"/>
                      </a:endParaRPr>
                    </a:p>
                  </a:txBody>
                  <a:tcPr marL="12700" marR="12700" marT="12700" marB="0" anchor="ctr"/>
                </a:tc>
                <a:tc>
                  <a:txBody>
                    <a:bodyPr/>
                    <a:lstStyle/>
                    <a:p>
                      <a:pPr algn="ctr" fontAlgn="b"/>
                      <a:r>
                        <a:rPr lang="en-US" sz="2400" b="0" i="0" u="none" strike="noStrike" dirty="0" err="1" smtClean="0">
                          <a:latin typeface="Verdana"/>
                        </a:rPr>
                        <a:t>r</a:t>
                      </a:r>
                      <a:r>
                        <a:rPr lang="en-US" sz="2400" b="0" i="0" u="none" strike="noStrike" baseline="-25000" dirty="0" err="1" smtClean="0">
                          <a:latin typeface="Verdana"/>
                        </a:rPr>
                        <a:t>s</a:t>
                      </a:r>
                      <a:endParaRPr lang="en-US" sz="2400" b="0" i="0" u="none" strike="noStrike" dirty="0">
                        <a:latin typeface="Verdana"/>
                      </a:endParaRPr>
                    </a:p>
                  </a:txBody>
                  <a:tcPr marL="12700" marR="12700" marT="12700" marB="0" anchor="ctr"/>
                </a:tc>
              </a:tr>
              <a:tr h="370840">
                <a:tc>
                  <a:txBody>
                    <a:bodyPr/>
                    <a:lstStyle/>
                    <a:p>
                      <a:pPr algn="ctr" fontAlgn="b"/>
                      <a:r>
                        <a:rPr lang="en-US" sz="1400" b="0" i="0" u="none" strike="noStrike" dirty="0" err="1" smtClean="0">
                          <a:latin typeface="Verdana"/>
                        </a:rPr>
                        <a:t>cogS</a:t>
                      </a:r>
                      <a:endParaRPr lang="en-US" sz="1400" b="0" i="0" u="none" strike="noStrike" dirty="0">
                        <a:latin typeface="Verdana"/>
                      </a:endParaRPr>
                    </a:p>
                  </a:txBody>
                  <a:tcPr marL="12700" marR="12700" marT="12700" marB="0" anchor="ctr"/>
                </a:tc>
                <a:tc>
                  <a:txBody>
                    <a:bodyPr/>
                    <a:lstStyle/>
                    <a:p>
                      <a:pPr algn="ctr" fontAlgn="b"/>
                      <a:r>
                        <a:rPr lang="en-US" sz="1600" b="0" i="0" u="none" strike="noStrike" dirty="0" smtClean="0">
                          <a:latin typeface="Verdana"/>
                        </a:rPr>
                        <a:t>0.425+/-0.094</a:t>
                      </a:r>
                      <a:endParaRPr lang="en-US" sz="1600" b="0" i="0" u="none" strike="noStrike" dirty="0">
                        <a:latin typeface="Verdana"/>
                      </a:endParaRPr>
                    </a:p>
                  </a:txBody>
                  <a:tcPr marL="12700" marR="12700" marT="12700" marB="0" anchor="ctr"/>
                </a:tc>
                <a:tc>
                  <a:txBody>
                    <a:bodyPr/>
                    <a:lstStyle/>
                    <a:p>
                      <a:pPr algn="ctr" fontAlgn="b"/>
                      <a:r>
                        <a:rPr lang="en-US" sz="1600" b="0" i="0" u="none" strike="noStrike" kern="1200" dirty="0" smtClean="0">
                          <a:solidFill>
                            <a:schemeClr val="dk1"/>
                          </a:solidFill>
                          <a:latin typeface="Verdana"/>
                          <a:ea typeface="+mn-ea"/>
                          <a:cs typeface="+mn-cs"/>
                        </a:rPr>
                        <a:t>0.461+/-0.072</a:t>
                      </a:r>
                      <a:endParaRPr lang="en-US" sz="1600" b="0" i="0" u="none" strike="noStrike" kern="1200" dirty="0">
                        <a:solidFill>
                          <a:schemeClr val="dk1"/>
                        </a:solidFill>
                        <a:latin typeface="Verdana"/>
                        <a:ea typeface="+mn-ea"/>
                        <a:cs typeface="+mn-cs"/>
                      </a:endParaRPr>
                    </a:p>
                  </a:txBody>
                  <a:tcPr marL="12700" marR="12700" marT="12700" marB="0" anchor="ctr"/>
                </a:tc>
              </a:tr>
              <a:tr h="370840">
                <a:tc>
                  <a:txBody>
                    <a:bodyPr/>
                    <a:lstStyle/>
                    <a:p>
                      <a:pPr algn="ctr" fontAlgn="b"/>
                      <a:r>
                        <a:rPr lang="en-US" sz="1400" b="0" i="0" u="none" strike="noStrike" dirty="0">
                          <a:latin typeface="Verdana"/>
                        </a:rPr>
                        <a:t>LEX2</a:t>
                      </a:r>
                    </a:p>
                  </a:txBody>
                  <a:tcPr marL="12700" marR="12700" marT="12700" marB="0" anchor="ctr"/>
                </a:tc>
                <a:tc>
                  <a:txBody>
                    <a:bodyPr/>
                    <a:lstStyle/>
                    <a:p>
                      <a:pPr algn="ctr" fontAlgn="b"/>
                      <a:r>
                        <a:rPr lang="en-US" sz="1600" b="0" i="0" u="none" strike="noStrike" dirty="0">
                          <a:latin typeface="Verdana"/>
                        </a:rPr>
                        <a:t>0.512+/-0.013</a:t>
                      </a:r>
                    </a:p>
                  </a:txBody>
                  <a:tcPr marL="12700" marR="12700" marT="12700" marB="0" anchor="ctr"/>
                </a:tc>
                <a:tc>
                  <a:txBody>
                    <a:bodyPr/>
                    <a:lstStyle/>
                    <a:p>
                      <a:pPr algn="ctr" fontAlgn="b"/>
                      <a:r>
                        <a:rPr lang="en-US" sz="1600" b="0" i="0" u="none" strike="noStrike" dirty="0">
                          <a:latin typeface="Verdana"/>
                        </a:rPr>
                        <a:t>0.495+/-</a:t>
                      </a:r>
                      <a:r>
                        <a:rPr lang="en-US" sz="1600" b="0" i="0" u="none" strike="noStrike" kern="1200" dirty="0">
                          <a:solidFill>
                            <a:schemeClr val="dk1"/>
                          </a:solidFill>
                          <a:latin typeface="Verdana"/>
                          <a:ea typeface="+mn-ea"/>
                          <a:cs typeface="+mn-cs"/>
                        </a:rPr>
                        <a:t>0.102</a:t>
                      </a:r>
                    </a:p>
                  </a:txBody>
                  <a:tcPr marL="12700" marR="12700" marT="12700" marB="0" anchor="ctr"/>
                </a:tc>
              </a:tr>
              <a:tr h="370840">
                <a:tc>
                  <a:txBody>
                    <a:bodyPr/>
                    <a:lstStyle/>
                    <a:p>
                      <a:pPr algn="ctr" fontAlgn="b"/>
                      <a:r>
                        <a:rPr lang="en-US" sz="1400" b="0" i="0" u="none" strike="noStrike" dirty="0">
                          <a:latin typeface="Verdana"/>
                        </a:rPr>
                        <a:t>LOC</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600" b="0" i="0" u="none" strike="noStrike" dirty="0">
                          <a:latin typeface="Verdana"/>
                        </a:rPr>
                        <a:t>0.446+/-0.133</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600" b="0" i="0" u="none" strike="noStrike" dirty="0">
                          <a:latin typeface="Verdana"/>
                        </a:rPr>
                        <a:t>0.472+/-0.113</a:t>
                      </a:r>
                    </a:p>
                  </a:txBody>
                  <a:tcPr marL="12700" marR="12700" marT="12700" marB="0" anchor="ctr">
                    <a:lnB w="12700" cap="flat" cmpd="sng" algn="ctr">
                      <a:solidFill>
                        <a:srgbClr val="000000"/>
                      </a:solidFill>
                      <a:prstDash val="solid"/>
                      <a:round/>
                      <a:headEnd type="none" w="med" len="med"/>
                      <a:tailEnd type="none" w="med" len="med"/>
                    </a:lnB>
                  </a:tcPr>
                </a:tc>
              </a:tr>
              <a:tr h="370840">
                <a:tc>
                  <a:txBody>
                    <a:bodyPr/>
                    <a:lstStyle/>
                    <a:p>
                      <a:pPr algn="l" fontAlgn="b"/>
                      <a:r>
                        <a:rPr lang="en-US" sz="1400" b="0" i="0" u="none" strike="noStrike" dirty="0">
                          <a:latin typeface="Verdana"/>
                        </a:rPr>
                        <a:t>STR+MET+UGR (Baseline)</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600" b="0" i="0" u="none" strike="noStrike" dirty="0">
                          <a:latin typeface="Verdana"/>
                        </a:rPr>
                        <a:t>0.615+/-0.101</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600" b="0" i="0" u="none" strike="noStrike" dirty="0">
                          <a:latin typeface="Verdana"/>
                        </a:rPr>
                        <a:t>0.609+/-0.098</a:t>
                      </a:r>
                    </a:p>
                  </a:txBody>
                  <a:tcPr marL="12700" marR="12700" marT="12700" marB="0" anchor="ctr">
                    <a:lnT w="12700" cap="flat" cmpd="sng" algn="ctr">
                      <a:solidFill>
                        <a:srgbClr val="000000"/>
                      </a:solidFill>
                      <a:prstDash val="solid"/>
                      <a:round/>
                      <a:headEnd type="none" w="med" len="med"/>
                      <a:tailEnd type="none" w="med" len="med"/>
                    </a:lnT>
                  </a:tcPr>
                </a:tc>
              </a:tr>
              <a:tr h="370840">
                <a:tc>
                  <a:txBody>
                    <a:bodyPr/>
                    <a:lstStyle/>
                    <a:p>
                      <a:pPr algn="l" fontAlgn="b"/>
                      <a:r>
                        <a:rPr lang="en-US" sz="1400" b="0" i="0" u="none" strike="noStrike" dirty="0">
                          <a:latin typeface="Verdana"/>
                        </a:rPr>
                        <a:t>STR+MET+LEX2</a:t>
                      </a:r>
                    </a:p>
                  </a:txBody>
                  <a:tcPr marL="12700" marR="12700" marT="12700" marB="0" anchor="ctr"/>
                </a:tc>
                <a:tc>
                  <a:txBody>
                    <a:bodyPr/>
                    <a:lstStyle/>
                    <a:p>
                      <a:pPr algn="ctr" fontAlgn="b"/>
                      <a:r>
                        <a:rPr lang="en-US" sz="1600" b="0" i="0" u="none" strike="noStrike" dirty="0">
                          <a:latin typeface="Verdana"/>
                        </a:rPr>
                        <a:t>0.621+/-0.096</a:t>
                      </a:r>
                    </a:p>
                  </a:txBody>
                  <a:tcPr marL="12700" marR="12700" marT="12700" marB="0" anchor="ctr"/>
                </a:tc>
                <a:tc>
                  <a:txBody>
                    <a:bodyPr/>
                    <a:lstStyle/>
                    <a:p>
                      <a:pPr algn="ctr" fontAlgn="b"/>
                      <a:r>
                        <a:rPr lang="en-US" sz="1600" b="0" i="0" u="none" strike="noStrike" dirty="0">
                          <a:latin typeface="Verdana"/>
                        </a:rPr>
                        <a:t>0.611+/-0.088</a:t>
                      </a:r>
                    </a:p>
                  </a:txBody>
                  <a:tcPr marL="12700" marR="12700" marT="12700" marB="0" anchor="ctr"/>
                </a:tc>
              </a:tr>
              <a:tr h="370840">
                <a:tc>
                  <a:txBody>
                    <a:bodyPr/>
                    <a:lstStyle/>
                    <a:p>
                      <a:pPr algn="l" fontAlgn="b"/>
                      <a:r>
                        <a:rPr lang="en-US" sz="1400" b="0" i="0" u="none" strike="noStrike">
                          <a:latin typeface="Verdana"/>
                        </a:rPr>
                        <a:t>STR+MET+LEX2+TOP</a:t>
                      </a:r>
                    </a:p>
                  </a:txBody>
                  <a:tcPr marL="12700" marR="12700" marT="12700" marB="0" anchor="ctr"/>
                </a:tc>
                <a:tc>
                  <a:txBody>
                    <a:bodyPr/>
                    <a:lstStyle/>
                    <a:p>
                      <a:pPr algn="ctr" fontAlgn="b"/>
                      <a:r>
                        <a:rPr lang="en-US" sz="1600" b="0" i="0" u="none" strike="noStrike">
                          <a:latin typeface="Verdana"/>
                        </a:rPr>
                        <a:t>0.648+/-0.097</a:t>
                      </a:r>
                    </a:p>
                  </a:txBody>
                  <a:tcPr marL="12700" marR="12700" marT="12700" marB="0" anchor="ctr"/>
                </a:tc>
                <a:tc>
                  <a:txBody>
                    <a:bodyPr/>
                    <a:lstStyle/>
                    <a:p>
                      <a:pPr algn="ctr" fontAlgn="b"/>
                      <a:r>
                        <a:rPr lang="en-US" sz="1600" b="0" i="0" u="none" strike="noStrike" dirty="0">
                          <a:latin typeface="Verdana"/>
                        </a:rPr>
                        <a:t>0.655+/-0.081</a:t>
                      </a:r>
                    </a:p>
                  </a:txBody>
                  <a:tcPr marL="12700" marR="12700" marT="12700" marB="0" anchor="ctr"/>
                </a:tc>
              </a:tr>
              <a:tr h="370840">
                <a:tc>
                  <a:txBody>
                    <a:bodyPr/>
                    <a:lstStyle/>
                    <a:p>
                      <a:pPr algn="l" fontAlgn="b"/>
                      <a:r>
                        <a:rPr lang="en-US" sz="1400" b="0" i="0" u="none" strike="noStrike" dirty="0">
                          <a:latin typeface="Verdana"/>
                        </a:rPr>
                        <a:t>STR+MET+LEX2+TOP+cogS</a:t>
                      </a:r>
                    </a:p>
                  </a:txBody>
                  <a:tcPr marL="12700" marR="12700" marT="12700" marB="0" anchor="ctr"/>
                </a:tc>
                <a:tc>
                  <a:txBody>
                    <a:bodyPr/>
                    <a:lstStyle/>
                    <a:p>
                      <a:pPr algn="ctr" fontAlgn="b"/>
                      <a:r>
                        <a:rPr lang="en-US" sz="1600" b="0" i="0" u="none" strike="noStrike">
                          <a:latin typeface="Verdana"/>
                        </a:rPr>
                        <a:t>0.660+/-0.093</a:t>
                      </a:r>
                    </a:p>
                  </a:txBody>
                  <a:tcPr marL="12700" marR="12700" marT="12700" marB="0" anchor="ctr"/>
                </a:tc>
                <a:tc>
                  <a:txBody>
                    <a:bodyPr/>
                    <a:lstStyle/>
                    <a:p>
                      <a:pPr algn="ctr" fontAlgn="b"/>
                      <a:r>
                        <a:rPr lang="en-US" sz="1600" b="0" i="0" u="none" strike="noStrike" dirty="0">
                          <a:latin typeface="Verdana"/>
                        </a:rPr>
                        <a:t>0.655+/-0.081</a:t>
                      </a:r>
                    </a:p>
                  </a:txBody>
                  <a:tcPr marL="12700" marR="12700" marT="12700" marB="0" anchor="ctr"/>
                </a:tc>
              </a:tr>
              <a:tr h="370840">
                <a:tc>
                  <a:txBody>
                    <a:bodyPr/>
                    <a:lstStyle/>
                    <a:p>
                      <a:pPr algn="l" fontAlgn="b"/>
                      <a:r>
                        <a:rPr lang="en-US" sz="1400" b="0" i="0" u="none" strike="noStrike" dirty="0">
                          <a:latin typeface="Verdana"/>
                        </a:rPr>
                        <a:t>STR+MET+LEX2+TOP+cogS+LOC</a:t>
                      </a:r>
                    </a:p>
                  </a:txBody>
                  <a:tcPr marL="12700" marR="12700" marT="12700" marB="0" anchor="ctr"/>
                </a:tc>
                <a:tc>
                  <a:txBody>
                    <a:bodyPr/>
                    <a:lstStyle/>
                    <a:p>
                      <a:pPr algn="ctr" fontAlgn="b"/>
                      <a:r>
                        <a:rPr lang="en-US" sz="1600" b="0" i="0" u="none" strike="noStrike">
                          <a:latin typeface="Verdana"/>
                        </a:rPr>
                        <a:t>0.665+/-0.089</a:t>
                      </a:r>
                    </a:p>
                  </a:txBody>
                  <a:tcPr marL="12700" marR="12700" marT="12700" marB="0" anchor="ctr"/>
                </a:tc>
                <a:tc>
                  <a:txBody>
                    <a:bodyPr/>
                    <a:lstStyle/>
                    <a:p>
                      <a:pPr algn="ctr" fontAlgn="b"/>
                      <a:r>
                        <a:rPr lang="en-US" sz="1600" b="0" i="0" u="none" strike="noStrike" dirty="0">
                          <a:latin typeface="Verdana"/>
                        </a:rPr>
                        <a:t>0.671+/-0.076</a:t>
                      </a:r>
                    </a:p>
                  </a:txBody>
                  <a:tcPr marL="12700" marR="12700" marT="12700" marB="0" anchor="ctr"/>
                </a:tc>
              </a:tr>
            </a:tbl>
          </a:graphicData>
        </a:graphic>
      </p:graphicFrame>
      <p:sp>
        <p:nvSpPr>
          <p:cNvPr id="4" name="Slide Number Placeholder 3"/>
          <p:cNvSpPr>
            <a:spLocks noGrp="1"/>
          </p:cNvSpPr>
          <p:nvPr>
            <p:ph type="sldNum" sz="quarter" idx="12"/>
          </p:nvPr>
        </p:nvSpPr>
        <p:spPr/>
        <p:txBody>
          <a:bodyPr/>
          <a:lstStyle/>
          <a:p>
            <a:fld id="{ABBCCE4D-56E5-5249-B9AC-C5D511F41D9E}" type="slidenum">
              <a:rPr lang="en-US" smtClean="0"/>
              <a:pPr/>
              <a:t>35</a:t>
            </a:fld>
            <a:endParaRPr lang="en-US"/>
          </a:p>
        </p:txBody>
      </p:sp>
      <p:sp>
        <p:nvSpPr>
          <p:cNvPr id="7" name="Content Placeholder 2"/>
          <p:cNvSpPr txBox="1">
            <a:spLocks/>
          </p:cNvSpPr>
          <p:nvPr/>
        </p:nvSpPr>
        <p:spPr>
          <a:xfrm>
            <a:off x="457200" y="1600200"/>
            <a:ext cx="8229600" cy="480992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Rounded Rectangle 7"/>
          <p:cNvSpPr/>
          <p:nvPr/>
        </p:nvSpPr>
        <p:spPr>
          <a:xfrm>
            <a:off x="1013891" y="1791691"/>
            <a:ext cx="7040660" cy="1095888"/>
          </a:xfrm>
          <a:prstGeom prst="roundRect">
            <a:avLst/>
          </a:prstGeom>
          <a:gradFill flip="none" rotWithShape="1">
            <a:gsLst>
              <a:gs pos="0">
                <a:schemeClr val="accent2">
                  <a:tint val="50000"/>
                  <a:satMod val="300000"/>
                  <a:alpha val="6000"/>
                </a:schemeClr>
              </a:gs>
              <a:gs pos="35000">
                <a:schemeClr val="accent2">
                  <a:tint val="37000"/>
                  <a:satMod val="300000"/>
                  <a:alpha val="6000"/>
                </a:schemeClr>
              </a:gs>
              <a:gs pos="100000">
                <a:schemeClr val="accent2">
                  <a:tint val="15000"/>
                  <a:satMod val="350000"/>
                  <a:alpha val="6000"/>
                </a:schemeClr>
              </a:gs>
            </a:gsLst>
            <a:lin ang="16200000" scaled="1"/>
            <a:tileRect/>
          </a:gradFill>
          <a:ln>
            <a:solidFill>
              <a:srgbClr val="FF0000"/>
            </a:solidFill>
          </a:ln>
          <a:effectLst>
            <a:outerShdw dist="20000" dir="5400000" rotWithShape="0">
              <a:srgbClr val="000000">
                <a:alpha val="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 name="TextBox 2"/>
          <p:cNvSpPr txBox="1"/>
          <p:nvPr/>
        </p:nvSpPr>
        <p:spPr>
          <a:xfrm>
            <a:off x="241161" y="5034224"/>
            <a:ext cx="8835836" cy="923330"/>
          </a:xfrm>
          <a:prstGeom prst="rect">
            <a:avLst/>
          </a:prstGeom>
          <a:noFill/>
        </p:spPr>
        <p:txBody>
          <a:bodyPr wrap="square" rtlCol="0">
            <a:spAutoFit/>
          </a:bodyPr>
          <a:lstStyle/>
          <a:p>
            <a:pPr marL="285750" indent="-285750">
              <a:buFont typeface="Arial" pitchFamily="34" charset="0"/>
              <a:buChar char="•"/>
            </a:pPr>
            <a:r>
              <a:rPr lang="en-US" dirty="0" smtClean="0"/>
              <a:t>All features are significantly correlated with helpfulness rating/ranking</a:t>
            </a:r>
          </a:p>
          <a:p>
            <a:pPr marL="742950" lvl="1" indent="-285750">
              <a:buFont typeface="Arial" pitchFamily="34" charset="0"/>
              <a:buChar char="•"/>
            </a:pPr>
            <a:r>
              <a:rPr lang="en-US" dirty="0" smtClean="0"/>
              <a:t>Weaker than generic features (but not significantly)</a:t>
            </a:r>
          </a:p>
          <a:p>
            <a:pPr marL="742950" lvl="1" indent="-285750">
              <a:buFont typeface="Arial" pitchFamily="34" charset="0"/>
              <a:buChar char="•"/>
            </a:pPr>
            <a:r>
              <a:rPr lang="en-US" dirty="0" smtClean="0"/>
              <a:t>Based on meaningful dimensions of writing (useful for validity and acceptance)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Specialized Features</a:t>
            </a: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36</a:t>
            </a:fld>
            <a:endParaRPr lang="en-US"/>
          </a:p>
        </p:txBody>
      </p:sp>
      <p:sp>
        <p:nvSpPr>
          <p:cNvPr id="6" name="Content Placeholder 2"/>
          <p:cNvSpPr txBox="1">
            <a:spLocks/>
          </p:cNvSpPr>
          <p:nvPr/>
        </p:nvSpPr>
        <p:spPr>
          <a:xfrm>
            <a:off x="226154" y="4971558"/>
            <a:ext cx="8460646" cy="1647305"/>
          </a:xfrm>
          <a:prstGeom prst="rect">
            <a:avLst/>
          </a:prstGeom>
        </p:spPr>
        <p:txBody>
          <a:bodyPr vert="horz" lIns="91440" tIns="45720" rIns="91440" bIns="45720" rtlCol="0">
            <a:noAutofit/>
          </a:bodyPr>
          <a:lstStyle/>
          <a:p>
            <a:pPr marL="712788" indent="-365125">
              <a:buFont typeface="Arial"/>
              <a:buChar char="•"/>
              <a:tabLst>
                <a:tab pos="800100" algn="l"/>
              </a:tabLst>
            </a:pPr>
            <a:r>
              <a:rPr lang="en-US" sz="2000" dirty="0" smtClean="0"/>
              <a:t>Introducing high level features does enhance the model’s performance.</a:t>
            </a:r>
          </a:p>
          <a:p>
            <a:pPr marL="1169988" lvl="2" indent="-365125">
              <a:spcAft>
                <a:spcPts val="600"/>
              </a:spcAft>
              <a:buFont typeface="Wingdings" charset="2"/>
              <a:buChar char="Ø"/>
              <a:tabLst>
                <a:tab pos="800100" algn="l"/>
              </a:tabLst>
            </a:pPr>
            <a:r>
              <a:rPr lang="en-US" dirty="0" smtClean="0"/>
              <a:t> Best model: Spearman correlation of 0.671 and Pearson correlation of 0.665.</a:t>
            </a:r>
          </a:p>
        </p:txBody>
      </p:sp>
      <p:sp>
        <p:nvSpPr>
          <p:cNvPr id="7" name="Content Placeholder 2"/>
          <p:cNvSpPr txBox="1">
            <a:spLocks/>
          </p:cNvSpPr>
          <p:nvPr/>
        </p:nvSpPr>
        <p:spPr>
          <a:xfrm>
            <a:off x="457200" y="1600200"/>
            <a:ext cx="8229600" cy="480992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7"/>
          <p:cNvSpPr>
            <a:spLocks noGrp="1"/>
          </p:cNvSpPr>
          <p:nvPr>
            <p:ph idx="1"/>
          </p:nvPr>
        </p:nvSpPr>
        <p:spPr/>
        <p:txBody>
          <a:bodyPr/>
          <a:lstStyle/>
          <a:p>
            <a:endParaRPr lang="en-US" dirty="0"/>
          </a:p>
        </p:txBody>
      </p:sp>
      <p:graphicFrame>
        <p:nvGraphicFramePr>
          <p:cNvPr id="9" name="Content Placeholder 4"/>
          <p:cNvGraphicFramePr>
            <a:graphicFrameLocks/>
          </p:cNvGraphicFramePr>
          <p:nvPr/>
        </p:nvGraphicFramePr>
        <p:xfrm>
          <a:off x="1135663" y="1417638"/>
          <a:ext cx="6779715" cy="3345180"/>
        </p:xfrm>
        <a:graphic>
          <a:graphicData uri="http://schemas.openxmlformats.org/drawingml/2006/table">
            <a:tbl>
              <a:tblPr firstRow="1" bandRow="1">
                <a:tableStyleId>{5C22544A-7EE6-4342-B048-85BDC9FD1C3A}</a:tableStyleId>
              </a:tblPr>
              <a:tblGrid>
                <a:gridCol w="3109067"/>
                <a:gridCol w="1739643"/>
                <a:gridCol w="1931005"/>
              </a:tblGrid>
              <a:tr h="370840">
                <a:tc>
                  <a:txBody>
                    <a:bodyPr/>
                    <a:lstStyle/>
                    <a:p>
                      <a:pPr algn="ctr" fontAlgn="b"/>
                      <a:r>
                        <a:rPr lang="en-US" sz="2400" b="0" i="0" u="none" strike="noStrike" dirty="0">
                          <a:latin typeface="Verdana"/>
                        </a:rPr>
                        <a:t>Feature Type</a:t>
                      </a:r>
                    </a:p>
                  </a:txBody>
                  <a:tcPr marL="12700" marR="12700" marT="12700" marB="0" anchor="ctr"/>
                </a:tc>
                <a:tc>
                  <a:txBody>
                    <a:bodyPr/>
                    <a:lstStyle/>
                    <a:p>
                      <a:pPr algn="ctr" fontAlgn="b"/>
                      <a:r>
                        <a:rPr lang="en-US" sz="2400" b="0" i="0" u="none" strike="noStrike" dirty="0" err="1" smtClean="0">
                          <a:latin typeface="Verdana"/>
                        </a:rPr>
                        <a:t>r</a:t>
                      </a:r>
                      <a:endParaRPr lang="en-US" sz="2400" b="0" i="0" u="none" strike="noStrike" dirty="0">
                        <a:latin typeface="Verdana"/>
                      </a:endParaRPr>
                    </a:p>
                  </a:txBody>
                  <a:tcPr marL="12700" marR="12700" marT="12700" marB="0" anchor="ctr"/>
                </a:tc>
                <a:tc>
                  <a:txBody>
                    <a:bodyPr/>
                    <a:lstStyle/>
                    <a:p>
                      <a:pPr algn="ctr" fontAlgn="b"/>
                      <a:r>
                        <a:rPr lang="en-US" sz="2400" b="0" i="0" u="none" strike="noStrike" dirty="0" err="1" smtClean="0">
                          <a:latin typeface="Verdana"/>
                        </a:rPr>
                        <a:t>r</a:t>
                      </a:r>
                      <a:r>
                        <a:rPr lang="en-US" sz="2400" b="0" i="0" u="none" strike="noStrike" baseline="-25000" dirty="0" err="1" smtClean="0">
                          <a:latin typeface="Verdana"/>
                        </a:rPr>
                        <a:t>s</a:t>
                      </a:r>
                      <a:endParaRPr lang="en-US" sz="2400" b="0" i="0" u="none" strike="noStrike" dirty="0">
                        <a:latin typeface="Verdana"/>
                      </a:endParaRPr>
                    </a:p>
                  </a:txBody>
                  <a:tcPr marL="12700" marR="12700" marT="12700" marB="0" anchor="ctr"/>
                </a:tc>
              </a:tr>
              <a:tr h="370840">
                <a:tc>
                  <a:txBody>
                    <a:bodyPr/>
                    <a:lstStyle/>
                    <a:p>
                      <a:pPr algn="ctr" fontAlgn="b"/>
                      <a:r>
                        <a:rPr lang="en-US" sz="1400" b="0" i="0" u="none" strike="noStrike" dirty="0" err="1" smtClean="0">
                          <a:latin typeface="Verdana"/>
                        </a:rPr>
                        <a:t>cogS</a:t>
                      </a:r>
                      <a:endParaRPr lang="en-US" sz="1400" b="0" i="0" u="none" strike="noStrike" dirty="0">
                        <a:latin typeface="Verdana"/>
                      </a:endParaRPr>
                    </a:p>
                  </a:txBody>
                  <a:tcPr marL="12700" marR="12700" marT="12700" marB="0" anchor="ctr"/>
                </a:tc>
                <a:tc>
                  <a:txBody>
                    <a:bodyPr/>
                    <a:lstStyle/>
                    <a:p>
                      <a:pPr algn="ctr" fontAlgn="b"/>
                      <a:r>
                        <a:rPr lang="en-US" sz="1600" b="0" i="0" u="none" strike="noStrike" dirty="0" smtClean="0">
                          <a:latin typeface="Verdana"/>
                        </a:rPr>
                        <a:t>0.425+/-0.094</a:t>
                      </a:r>
                      <a:endParaRPr lang="en-US" sz="1600" b="0" i="0" u="none" strike="noStrike" dirty="0">
                        <a:latin typeface="Verdana"/>
                      </a:endParaRPr>
                    </a:p>
                  </a:txBody>
                  <a:tcPr marL="12700" marR="12700" marT="12700" marB="0" anchor="ctr"/>
                </a:tc>
                <a:tc>
                  <a:txBody>
                    <a:bodyPr/>
                    <a:lstStyle/>
                    <a:p>
                      <a:pPr algn="ctr" fontAlgn="b"/>
                      <a:r>
                        <a:rPr lang="en-US" sz="1600" b="0" i="0" u="none" strike="noStrike" kern="1200" dirty="0" smtClean="0">
                          <a:solidFill>
                            <a:schemeClr val="dk1"/>
                          </a:solidFill>
                          <a:latin typeface="Verdana"/>
                          <a:ea typeface="+mn-ea"/>
                          <a:cs typeface="+mn-cs"/>
                        </a:rPr>
                        <a:t>0.461+/-0.072</a:t>
                      </a:r>
                      <a:endParaRPr lang="en-US" sz="1600" b="0" i="0" u="none" strike="noStrike" kern="1200" dirty="0">
                        <a:solidFill>
                          <a:schemeClr val="dk1"/>
                        </a:solidFill>
                        <a:latin typeface="Verdana"/>
                        <a:ea typeface="+mn-ea"/>
                        <a:cs typeface="+mn-cs"/>
                      </a:endParaRPr>
                    </a:p>
                  </a:txBody>
                  <a:tcPr marL="12700" marR="12700" marT="12700" marB="0" anchor="ctr"/>
                </a:tc>
              </a:tr>
              <a:tr h="370840">
                <a:tc>
                  <a:txBody>
                    <a:bodyPr/>
                    <a:lstStyle/>
                    <a:p>
                      <a:pPr algn="ctr" fontAlgn="b"/>
                      <a:r>
                        <a:rPr lang="en-US" sz="1400" b="0" i="0" u="none" strike="noStrike" dirty="0">
                          <a:latin typeface="Verdana"/>
                        </a:rPr>
                        <a:t>LEX2</a:t>
                      </a:r>
                    </a:p>
                  </a:txBody>
                  <a:tcPr marL="12700" marR="12700" marT="12700" marB="0" anchor="ctr"/>
                </a:tc>
                <a:tc>
                  <a:txBody>
                    <a:bodyPr/>
                    <a:lstStyle/>
                    <a:p>
                      <a:pPr algn="ctr" fontAlgn="b"/>
                      <a:r>
                        <a:rPr lang="en-US" sz="1600" b="0" i="0" u="none" strike="noStrike" dirty="0">
                          <a:latin typeface="Verdana"/>
                        </a:rPr>
                        <a:t>0.512+/-0.013</a:t>
                      </a:r>
                    </a:p>
                  </a:txBody>
                  <a:tcPr marL="12700" marR="12700" marT="12700" marB="0" anchor="ctr"/>
                </a:tc>
                <a:tc>
                  <a:txBody>
                    <a:bodyPr/>
                    <a:lstStyle/>
                    <a:p>
                      <a:pPr algn="ctr" fontAlgn="b"/>
                      <a:r>
                        <a:rPr lang="en-US" sz="1600" b="0" i="0" u="none" strike="noStrike" dirty="0">
                          <a:latin typeface="Verdana"/>
                        </a:rPr>
                        <a:t>0.495+/-</a:t>
                      </a:r>
                      <a:r>
                        <a:rPr lang="en-US" sz="1600" b="0" i="0" u="none" strike="noStrike" kern="1200" dirty="0">
                          <a:solidFill>
                            <a:schemeClr val="dk1"/>
                          </a:solidFill>
                          <a:latin typeface="Verdana"/>
                          <a:ea typeface="+mn-ea"/>
                          <a:cs typeface="+mn-cs"/>
                        </a:rPr>
                        <a:t>0.102</a:t>
                      </a:r>
                    </a:p>
                  </a:txBody>
                  <a:tcPr marL="12700" marR="12700" marT="12700" marB="0" anchor="ctr"/>
                </a:tc>
              </a:tr>
              <a:tr h="370840">
                <a:tc>
                  <a:txBody>
                    <a:bodyPr/>
                    <a:lstStyle/>
                    <a:p>
                      <a:pPr algn="ctr" fontAlgn="b"/>
                      <a:r>
                        <a:rPr lang="en-US" sz="1400" b="0" i="0" u="none" strike="noStrike" dirty="0">
                          <a:latin typeface="Verdana"/>
                        </a:rPr>
                        <a:t>LOC</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600" b="0" i="0" u="none" strike="noStrike" dirty="0">
                          <a:latin typeface="Verdana"/>
                        </a:rPr>
                        <a:t>0.446+/-0.133</a:t>
                      </a:r>
                    </a:p>
                  </a:txBody>
                  <a:tcPr marL="12700" marR="12700" marT="12700" marB="0" anchor="ctr">
                    <a:lnB w="12700" cap="flat" cmpd="sng" algn="ctr">
                      <a:solidFill>
                        <a:scrgbClr r="0" g="0" b="0"/>
                      </a:solidFill>
                      <a:prstDash val="solid"/>
                      <a:round/>
                      <a:headEnd type="none" w="med" len="med"/>
                      <a:tailEnd type="none" w="med" len="med"/>
                    </a:lnB>
                  </a:tcPr>
                </a:tc>
                <a:tc>
                  <a:txBody>
                    <a:bodyPr/>
                    <a:lstStyle/>
                    <a:p>
                      <a:pPr algn="ctr" fontAlgn="b"/>
                      <a:r>
                        <a:rPr lang="en-US" sz="1600" b="0" i="0" u="none" strike="noStrike" dirty="0">
                          <a:latin typeface="Verdana"/>
                        </a:rPr>
                        <a:t>0.472+/-0.113</a:t>
                      </a:r>
                    </a:p>
                  </a:txBody>
                  <a:tcPr marL="12700" marR="12700" marT="12700" marB="0" anchor="ctr">
                    <a:lnB w="12700" cap="flat" cmpd="sng" algn="ctr">
                      <a:solidFill>
                        <a:srgbClr val="000000"/>
                      </a:solidFill>
                      <a:prstDash val="solid"/>
                      <a:round/>
                      <a:headEnd type="none" w="med" len="med"/>
                      <a:tailEnd type="none" w="med" len="med"/>
                    </a:lnB>
                  </a:tcPr>
                </a:tc>
              </a:tr>
              <a:tr h="370840">
                <a:tc>
                  <a:txBody>
                    <a:bodyPr/>
                    <a:lstStyle/>
                    <a:p>
                      <a:pPr algn="l" fontAlgn="b"/>
                      <a:r>
                        <a:rPr lang="en-US" sz="1400" b="0" i="0" u="none" strike="noStrike" dirty="0">
                          <a:latin typeface="Verdana"/>
                        </a:rPr>
                        <a:t>STR+MET+UGR (Baseline)</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600" b="0" i="0" u="none" strike="noStrike" dirty="0">
                          <a:latin typeface="Verdana"/>
                        </a:rPr>
                        <a:t>0.615+/-0.101</a:t>
                      </a:r>
                    </a:p>
                  </a:txBody>
                  <a:tcPr marL="12700" marR="12700" marT="12700" marB="0" anchor="ctr">
                    <a:lnT w="12700" cap="flat" cmpd="sng" algn="ctr">
                      <a:solidFill>
                        <a:scrgbClr r="0" g="0" b="0"/>
                      </a:solidFill>
                      <a:prstDash val="solid"/>
                      <a:round/>
                      <a:headEnd type="none" w="med" len="med"/>
                      <a:tailEnd type="none" w="med" len="med"/>
                    </a:lnT>
                  </a:tcPr>
                </a:tc>
                <a:tc>
                  <a:txBody>
                    <a:bodyPr/>
                    <a:lstStyle/>
                    <a:p>
                      <a:pPr algn="ctr" fontAlgn="b"/>
                      <a:r>
                        <a:rPr lang="en-US" sz="1600" b="0" i="0" u="none" strike="noStrike" dirty="0">
                          <a:latin typeface="Verdana"/>
                        </a:rPr>
                        <a:t>0.609+/-0.098</a:t>
                      </a:r>
                    </a:p>
                  </a:txBody>
                  <a:tcPr marL="12700" marR="12700" marT="12700" marB="0" anchor="ctr">
                    <a:lnT w="12700" cap="flat" cmpd="sng" algn="ctr">
                      <a:solidFill>
                        <a:srgbClr val="000000"/>
                      </a:solidFill>
                      <a:prstDash val="solid"/>
                      <a:round/>
                      <a:headEnd type="none" w="med" len="med"/>
                      <a:tailEnd type="none" w="med" len="med"/>
                    </a:lnT>
                  </a:tcPr>
                </a:tc>
              </a:tr>
              <a:tr h="370840">
                <a:tc>
                  <a:txBody>
                    <a:bodyPr/>
                    <a:lstStyle/>
                    <a:p>
                      <a:pPr algn="l" fontAlgn="b"/>
                      <a:r>
                        <a:rPr lang="en-US" sz="1400" b="0" i="0" u="none" strike="noStrike" dirty="0">
                          <a:latin typeface="Verdana"/>
                        </a:rPr>
                        <a:t>STR+MET+LEX2</a:t>
                      </a:r>
                    </a:p>
                  </a:txBody>
                  <a:tcPr marL="12700" marR="12700" marT="12700" marB="0" anchor="ctr"/>
                </a:tc>
                <a:tc>
                  <a:txBody>
                    <a:bodyPr/>
                    <a:lstStyle/>
                    <a:p>
                      <a:pPr algn="ctr" fontAlgn="b"/>
                      <a:r>
                        <a:rPr lang="en-US" sz="1600" b="0" i="0" u="none" strike="noStrike" dirty="0">
                          <a:latin typeface="Verdana"/>
                        </a:rPr>
                        <a:t>0.621+/-0.096</a:t>
                      </a:r>
                    </a:p>
                  </a:txBody>
                  <a:tcPr marL="12700" marR="12700" marT="12700" marB="0" anchor="ctr"/>
                </a:tc>
                <a:tc>
                  <a:txBody>
                    <a:bodyPr/>
                    <a:lstStyle/>
                    <a:p>
                      <a:pPr algn="ctr" fontAlgn="b"/>
                      <a:r>
                        <a:rPr lang="en-US" sz="1600" b="0" i="0" u="none" strike="noStrike" dirty="0">
                          <a:latin typeface="Verdana"/>
                        </a:rPr>
                        <a:t>0.611+/-0.088</a:t>
                      </a:r>
                    </a:p>
                  </a:txBody>
                  <a:tcPr marL="12700" marR="12700" marT="12700" marB="0" anchor="ctr"/>
                </a:tc>
              </a:tr>
              <a:tr h="370840">
                <a:tc>
                  <a:txBody>
                    <a:bodyPr/>
                    <a:lstStyle/>
                    <a:p>
                      <a:pPr algn="l" fontAlgn="b"/>
                      <a:r>
                        <a:rPr lang="en-US" sz="1400" b="0" i="0" u="none" strike="noStrike" dirty="0">
                          <a:latin typeface="Verdana"/>
                        </a:rPr>
                        <a:t>STR+MET+LEX2+TOP</a:t>
                      </a:r>
                    </a:p>
                  </a:txBody>
                  <a:tcPr marL="12700" marR="12700" marT="12700" marB="0" anchor="ctr"/>
                </a:tc>
                <a:tc>
                  <a:txBody>
                    <a:bodyPr/>
                    <a:lstStyle/>
                    <a:p>
                      <a:pPr algn="ctr" fontAlgn="b"/>
                      <a:r>
                        <a:rPr lang="en-US" sz="1600" b="0" i="0" u="none" strike="noStrike">
                          <a:latin typeface="Verdana"/>
                        </a:rPr>
                        <a:t>0.648+/-0.097</a:t>
                      </a:r>
                    </a:p>
                  </a:txBody>
                  <a:tcPr marL="12700" marR="12700" marT="12700" marB="0" anchor="ctr"/>
                </a:tc>
                <a:tc>
                  <a:txBody>
                    <a:bodyPr/>
                    <a:lstStyle/>
                    <a:p>
                      <a:pPr algn="ctr" fontAlgn="b"/>
                      <a:r>
                        <a:rPr lang="en-US" sz="1600" b="0" i="0" u="none" strike="noStrike" dirty="0">
                          <a:latin typeface="Verdana"/>
                        </a:rPr>
                        <a:t>0.655+/-0.081</a:t>
                      </a:r>
                    </a:p>
                  </a:txBody>
                  <a:tcPr marL="12700" marR="12700" marT="12700" marB="0" anchor="ctr"/>
                </a:tc>
              </a:tr>
              <a:tr h="370840">
                <a:tc>
                  <a:txBody>
                    <a:bodyPr/>
                    <a:lstStyle/>
                    <a:p>
                      <a:pPr algn="l" fontAlgn="b"/>
                      <a:r>
                        <a:rPr lang="en-US" sz="1400" b="0" i="0" u="none" strike="noStrike" dirty="0">
                          <a:latin typeface="Verdana"/>
                        </a:rPr>
                        <a:t>STR+MET+LEX2+TOP+cogS</a:t>
                      </a:r>
                    </a:p>
                  </a:txBody>
                  <a:tcPr marL="12700" marR="12700" marT="12700" marB="0" anchor="ctr"/>
                </a:tc>
                <a:tc>
                  <a:txBody>
                    <a:bodyPr/>
                    <a:lstStyle/>
                    <a:p>
                      <a:pPr algn="ctr" fontAlgn="b"/>
                      <a:r>
                        <a:rPr lang="en-US" sz="1600" b="0" i="0" u="none" strike="noStrike">
                          <a:latin typeface="Verdana"/>
                        </a:rPr>
                        <a:t>0.660+/-0.093</a:t>
                      </a:r>
                    </a:p>
                  </a:txBody>
                  <a:tcPr marL="12700" marR="12700" marT="12700" marB="0" anchor="ctr"/>
                </a:tc>
                <a:tc>
                  <a:txBody>
                    <a:bodyPr/>
                    <a:lstStyle/>
                    <a:p>
                      <a:pPr algn="ctr" fontAlgn="b"/>
                      <a:r>
                        <a:rPr lang="en-US" sz="1600" b="0" i="0" u="none" strike="noStrike" dirty="0">
                          <a:latin typeface="Verdana"/>
                        </a:rPr>
                        <a:t>0.655+/-0.081</a:t>
                      </a:r>
                    </a:p>
                  </a:txBody>
                  <a:tcPr marL="12700" marR="12700" marT="12700" marB="0" anchor="ctr"/>
                </a:tc>
              </a:tr>
              <a:tr h="370840">
                <a:tc>
                  <a:txBody>
                    <a:bodyPr/>
                    <a:lstStyle/>
                    <a:p>
                      <a:pPr algn="l" fontAlgn="b"/>
                      <a:r>
                        <a:rPr lang="en-US" sz="1400" b="0" i="0" u="none" strike="noStrike" dirty="0">
                          <a:solidFill>
                            <a:srgbClr val="FF0000"/>
                          </a:solidFill>
                          <a:latin typeface="Verdana"/>
                        </a:rPr>
                        <a:t>STR+MET+LEX2+TOP+cogS+LOC</a:t>
                      </a:r>
                    </a:p>
                  </a:txBody>
                  <a:tcPr marL="12700" marR="12700" marT="12700" marB="0" anchor="ctr"/>
                </a:tc>
                <a:tc>
                  <a:txBody>
                    <a:bodyPr/>
                    <a:lstStyle/>
                    <a:p>
                      <a:pPr algn="ctr" fontAlgn="b"/>
                      <a:r>
                        <a:rPr lang="en-US" sz="1600" b="0" i="0" u="none" strike="noStrike" dirty="0">
                          <a:solidFill>
                            <a:srgbClr val="FF0000"/>
                          </a:solidFill>
                          <a:latin typeface="Verdana"/>
                        </a:rPr>
                        <a:t>0.665+/-0.089</a:t>
                      </a:r>
                    </a:p>
                  </a:txBody>
                  <a:tcPr marL="12700" marR="12700" marT="12700" marB="0" anchor="ctr"/>
                </a:tc>
                <a:tc>
                  <a:txBody>
                    <a:bodyPr/>
                    <a:lstStyle/>
                    <a:p>
                      <a:pPr algn="ctr" fontAlgn="b"/>
                      <a:r>
                        <a:rPr lang="en-US" sz="1600" b="0" i="0" u="none" strike="noStrike" dirty="0">
                          <a:solidFill>
                            <a:srgbClr val="FF0000"/>
                          </a:solidFill>
                          <a:latin typeface="Verdana"/>
                        </a:rPr>
                        <a:t>0.671+/-0.076</a:t>
                      </a:r>
                    </a:p>
                  </a:txBody>
                  <a:tcPr marL="12700" marR="12700" marT="12700" marB="0" anchor="ct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(2)</a:t>
            </a:r>
            <a:endParaRPr lang="en-US" dirty="0"/>
          </a:p>
        </p:txBody>
      </p:sp>
      <p:sp>
        <p:nvSpPr>
          <p:cNvPr id="3" name="Content Placeholder 2"/>
          <p:cNvSpPr>
            <a:spLocks noGrp="1"/>
          </p:cNvSpPr>
          <p:nvPr>
            <p:ph idx="1"/>
          </p:nvPr>
        </p:nvSpPr>
        <p:spPr>
          <a:xfrm>
            <a:off x="231113" y="1600200"/>
            <a:ext cx="8721968" cy="4525963"/>
          </a:xfrm>
        </p:spPr>
        <p:txBody>
          <a:bodyPr/>
          <a:lstStyle/>
          <a:p>
            <a:pPr marL="698500" lvl="1" indent="-342900" defTabSz="4388900">
              <a:tabLst>
                <a:tab pos="812800" algn="l"/>
                <a:tab pos="889000" algn="l"/>
              </a:tabLst>
              <a:defRPr/>
            </a:pPr>
            <a:r>
              <a:rPr lang="en-US" sz="2000" dirty="0" smtClean="0">
                <a:latin typeface="Trebuchet MS" pitchFamily="34" charset="0"/>
              </a:rPr>
              <a:t>Techniques used </a:t>
            </a:r>
            <a:r>
              <a:rPr lang="en-US" sz="2000" dirty="0">
                <a:latin typeface="Trebuchet MS" pitchFamily="34" charset="0"/>
              </a:rPr>
              <a:t>in </a:t>
            </a:r>
            <a:r>
              <a:rPr lang="en-US" sz="2000" dirty="0" smtClean="0">
                <a:latin typeface="Trebuchet MS" pitchFamily="34" charset="0"/>
              </a:rPr>
              <a:t>ranking </a:t>
            </a:r>
            <a:r>
              <a:rPr lang="en-US" sz="2000" dirty="0">
                <a:latin typeface="Trebuchet MS" pitchFamily="34" charset="0"/>
              </a:rPr>
              <a:t>product review helpfulness </a:t>
            </a:r>
            <a:r>
              <a:rPr lang="en-US" sz="2000" dirty="0" smtClean="0">
                <a:latin typeface="Trebuchet MS" pitchFamily="34" charset="0"/>
              </a:rPr>
              <a:t>can </a:t>
            </a:r>
            <a:r>
              <a:rPr lang="en-US" sz="2000" dirty="0">
                <a:latin typeface="Trebuchet MS" pitchFamily="34" charset="0"/>
              </a:rPr>
              <a:t>be effectively </a:t>
            </a:r>
            <a:r>
              <a:rPr lang="en-US" sz="2000" i="1" dirty="0">
                <a:latin typeface="Trebuchet MS" pitchFamily="34" charset="0"/>
              </a:rPr>
              <a:t>adapted</a:t>
            </a:r>
            <a:r>
              <a:rPr lang="en-US" sz="2000" dirty="0">
                <a:latin typeface="Trebuchet MS" pitchFamily="34" charset="0"/>
              </a:rPr>
              <a:t> to the peer-review </a:t>
            </a:r>
            <a:r>
              <a:rPr lang="en-US" sz="2000" dirty="0" smtClean="0">
                <a:latin typeface="Trebuchet MS" pitchFamily="34" charset="0"/>
              </a:rPr>
              <a:t>domain</a:t>
            </a:r>
          </a:p>
          <a:p>
            <a:pPr marL="1098550" lvl="2" indent="-342900" defTabSz="4388900">
              <a:tabLst>
                <a:tab pos="812800" algn="l"/>
                <a:tab pos="889000" algn="l"/>
              </a:tabLst>
              <a:defRPr/>
            </a:pPr>
            <a:r>
              <a:rPr lang="en-US" sz="2000" dirty="0" smtClean="0">
                <a:latin typeface="Trebuchet MS" pitchFamily="34" charset="0"/>
              </a:rPr>
              <a:t>However, the </a:t>
            </a:r>
            <a:r>
              <a:rPr lang="en-US" sz="2000" dirty="0">
                <a:latin typeface="Trebuchet MS" pitchFamily="34" charset="0"/>
              </a:rPr>
              <a:t>utility of generic features </a:t>
            </a:r>
            <a:r>
              <a:rPr lang="en-US" sz="2000" dirty="0" smtClean="0">
                <a:latin typeface="Trebuchet MS" pitchFamily="34" charset="0"/>
              </a:rPr>
              <a:t>varies across domains</a:t>
            </a:r>
          </a:p>
          <a:p>
            <a:pPr marL="812800" lvl="1" indent="-457200" defTabSz="4388900">
              <a:tabLst>
                <a:tab pos="812800" algn="l"/>
                <a:tab pos="889000" algn="l"/>
              </a:tabLst>
              <a:defRPr/>
            </a:pPr>
            <a:endParaRPr lang="en-US" sz="2000" dirty="0" smtClean="0">
              <a:latin typeface="Trebuchet MS" pitchFamily="34" charset="0"/>
            </a:endParaRPr>
          </a:p>
          <a:p>
            <a:pPr marL="812800" lvl="1" indent="-457200" defTabSz="4388900">
              <a:tabLst>
                <a:tab pos="812800" algn="l"/>
                <a:tab pos="889000" algn="l"/>
              </a:tabLst>
              <a:defRPr/>
            </a:pPr>
            <a:r>
              <a:rPr lang="en-US" sz="2000" dirty="0" smtClean="0">
                <a:latin typeface="Trebuchet MS" pitchFamily="34" charset="0"/>
              </a:rPr>
              <a:t>Incorporating features specific </a:t>
            </a:r>
            <a:r>
              <a:rPr lang="en-US" sz="2000" dirty="0">
                <a:latin typeface="Trebuchet MS" pitchFamily="34" charset="0"/>
              </a:rPr>
              <a:t>to peer-review </a:t>
            </a:r>
            <a:r>
              <a:rPr lang="en-US" sz="2000" dirty="0" smtClean="0">
                <a:latin typeface="Trebuchet MS" pitchFamily="34" charset="0"/>
              </a:rPr>
              <a:t>appears promising</a:t>
            </a:r>
          </a:p>
          <a:p>
            <a:pPr marL="1223963" lvl="2" indent="-468313" defTabSz="4388900">
              <a:buFont typeface="Arial" pitchFamily="34" charset="0"/>
              <a:buChar char="•"/>
              <a:tabLst>
                <a:tab pos="812800" algn="l"/>
                <a:tab pos="889000" algn="l"/>
              </a:tabLst>
              <a:defRPr/>
            </a:pPr>
            <a:r>
              <a:rPr lang="en-US" sz="2000" dirty="0" smtClean="0">
                <a:latin typeface="Trebuchet MS" pitchFamily="34" charset="0"/>
              </a:rPr>
              <a:t>provides a theory-motivated alternative to generic features</a:t>
            </a:r>
          </a:p>
          <a:p>
            <a:pPr marL="1223963" lvl="2" indent="-468313" defTabSz="4388900">
              <a:buFont typeface="Arial" pitchFamily="34" charset="0"/>
              <a:buChar char="•"/>
              <a:tabLst>
                <a:tab pos="812800" algn="l"/>
                <a:tab pos="889000" algn="l"/>
              </a:tabLst>
              <a:defRPr/>
            </a:pPr>
            <a:r>
              <a:rPr lang="en-US" sz="2000" dirty="0">
                <a:latin typeface="Trebuchet MS" pitchFamily="34" charset="0"/>
              </a:rPr>
              <a:t>c</a:t>
            </a:r>
            <a:r>
              <a:rPr lang="en-US" sz="2000" dirty="0" smtClean="0">
                <a:latin typeface="Trebuchet MS" pitchFamily="34" charset="0"/>
              </a:rPr>
              <a:t>aptures linguistic information at an abstracted level better for small corpora (267 vs. &gt; 10000)</a:t>
            </a:r>
          </a:p>
          <a:p>
            <a:pPr marL="1223963" lvl="2" indent="-468313" defTabSz="4388900">
              <a:buFont typeface="Arial" pitchFamily="34" charset="0"/>
              <a:buChar char="•"/>
              <a:tabLst>
                <a:tab pos="812800" algn="l"/>
                <a:tab pos="889000" algn="l"/>
              </a:tabLst>
              <a:defRPr/>
            </a:pPr>
            <a:r>
              <a:rPr lang="en-US" sz="2000" dirty="0" smtClean="0">
                <a:latin typeface="Trebuchet MS" pitchFamily="34" charset="0"/>
              </a:rPr>
              <a:t>in conjunction with generic features, can further improve performance</a:t>
            </a:r>
            <a:endParaRPr lang="en-US" sz="2000" dirty="0">
              <a:latin typeface="Trebuchet MS" pitchFamily="34" charset="0"/>
            </a:endParaRPr>
          </a:p>
          <a:p>
            <a:pPr marL="342883" indent="-342883" defTabSz="4388900">
              <a:buNone/>
              <a:defRPr/>
            </a:pPr>
            <a:endParaRPr lang="en-US" dirty="0">
              <a:latin typeface="Trebuchet MS" pitchFamily="34" charset="0"/>
            </a:endParaRPr>
          </a:p>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37</a:t>
            </a:fld>
            <a:endParaRPr lang="en-US"/>
          </a:p>
        </p:txBody>
      </p:sp>
    </p:spTree>
    <p:extLst>
      <p:ext uri="{BB962C8B-B14F-4D97-AF65-F5344CB8AC3E}">
        <p14:creationId xmlns:p14="http://schemas.microsoft.com/office/powerpoint/2010/main" val="18417414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r>
              <a:rPr lang="en-US" smtClean="0">
                <a:ea typeface="ＭＳ Ｐゴシック" charset="-128"/>
              </a:rPr>
              <a:t>Outline</a:t>
            </a:r>
          </a:p>
        </p:txBody>
      </p:sp>
      <p:sp>
        <p:nvSpPr>
          <p:cNvPr id="8194" name="Content Placeholder 2"/>
          <p:cNvSpPr>
            <a:spLocks noGrp="1"/>
          </p:cNvSpPr>
          <p:nvPr>
            <p:ph idx="1"/>
          </p:nvPr>
        </p:nvSpPr>
        <p:spPr>
          <a:xfrm>
            <a:off x="0" y="1676400"/>
            <a:ext cx="8832850" cy="4108450"/>
          </a:xfrm>
        </p:spPr>
        <p:txBody>
          <a:bodyPr/>
          <a:lstStyle/>
          <a:p>
            <a:r>
              <a:rPr lang="en-US" dirty="0" err="1" smtClean="0">
                <a:ea typeface="ＭＳ Ｐゴシック" charset="-128"/>
              </a:rPr>
              <a:t>SWoRD</a:t>
            </a:r>
            <a:endParaRPr lang="en-US" dirty="0" smtClean="0">
              <a:ea typeface="ＭＳ Ｐゴシック" charset="-128"/>
            </a:endParaRPr>
          </a:p>
          <a:p>
            <a:r>
              <a:rPr lang="en-US" dirty="0" smtClean="0">
                <a:ea typeface="ＭＳ Ｐゴシック" charset="-128"/>
              </a:rPr>
              <a:t>Improving Review Quality</a:t>
            </a:r>
          </a:p>
          <a:p>
            <a:r>
              <a:rPr lang="en-US" dirty="0" smtClean="0">
                <a:ea typeface="ＭＳ Ｐゴシック" charset="-128"/>
              </a:rPr>
              <a:t>Identifying Helpful Reviews</a:t>
            </a:r>
          </a:p>
          <a:p>
            <a:r>
              <a:rPr lang="en-US" dirty="0" smtClean="0">
                <a:solidFill>
                  <a:schemeClr val="accent1"/>
                </a:solidFill>
                <a:ea typeface="ＭＳ Ｐゴシック" charset="-128"/>
              </a:rPr>
              <a:t>What is the Meaning of Helpfulness?</a:t>
            </a:r>
          </a:p>
          <a:p>
            <a:r>
              <a:rPr lang="en-US" dirty="0" smtClean="0">
                <a:ea typeface="ＭＳ Ｐゴシック" charset="-128"/>
              </a:rPr>
              <a:t>Summary and Current Directions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fontScale="90000"/>
          </a:bodyPr>
          <a:lstStyle/>
          <a:p>
            <a:pPr eaLnBrk="1" hangingPunct="1"/>
            <a:r>
              <a:rPr lang="en-US" dirty="0" smtClean="0">
                <a:ea typeface="ＭＳ Ｐゴシック" charset="-128"/>
              </a:rPr>
              <a:t>What if we change the meaning of “helpfulness”?</a:t>
            </a:r>
          </a:p>
        </p:txBody>
      </p:sp>
      <p:sp>
        <p:nvSpPr>
          <p:cNvPr id="30723" name="Content Placeholder 2"/>
          <p:cNvSpPr>
            <a:spLocks noGrp="1"/>
          </p:cNvSpPr>
          <p:nvPr>
            <p:ph idx="1"/>
          </p:nvPr>
        </p:nvSpPr>
        <p:spPr>
          <a:xfrm>
            <a:off x="1" y="1749425"/>
            <a:ext cx="8985380" cy="4178300"/>
          </a:xfrm>
        </p:spPr>
        <p:txBody>
          <a:bodyPr>
            <a:normAutofit/>
          </a:bodyPr>
          <a:lstStyle/>
          <a:p>
            <a:pPr marL="258763" lvl="1">
              <a:lnSpc>
                <a:spcPct val="90000"/>
              </a:lnSpc>
              <a:buFont typeface="Arial" pitchFamily="34" charset="0"/>
              <a:buChar char="•"/>
            </a:pPr>
            <a:r>
              <a:rPr lang="en-US" sz="2400" dirty="0" smtClean="0">
                <a:ea typeface="ＭＳ Ｐゴシック" charset="-128"/>
              </a:rPr>
              <a:t>Helpfulness may be perceived differently by different types of people</a:t>
            </a:r>
          </a:p>
          <a:p>
            <a:pPr lvl="2">
              <a:lnSpc>
                <a:spcPct val="90000"/>
              </a:lnSpc>
              <a:spcAft>
                <a:spcPts val="1200"/>
              </a:spcAft>
            </a:pPr>
            <a:endParaRPr lang="en-US" dirty="0" smtClean="0">
              <a:ea typeface="ＭＳ Ｐゴシック" charset="-128"/>
            </a:endParaRPr>
          </a:p>
          <a:p>
            <a:pPr>
              <a:lnSpc>
                <a:spcPct val="90000"/>
              </a:lnSpc>
              <a:spcAft>
                <a:spcPts val="1200"/>
              </a:spcAft>
            </a:pPr>
            <a:r>
              <a:rPr lang="en-US" sz="2400" dirty="0" smtClean="0">
                <a:ea typeface="ＭＳ Ｐゴシック" charset="-128"/>
              </a:rPr>
              <a:t>Experiment: </a:t>
            </a:r>
            <a:r>
              <a:rPr lang="en-US" sz="2400" b="1" dirty="0" smtClean="0">
                <a:solidFill>
                  <a:srgbClr val="FF6776"/>
                </a:solidFill>
                <a:ea typeface="ＭＳ Ｐゴシック" charset="-128"/>
              </a:rPr>
              <a:t>feature selection </a:t>
            </a:r>
            <a:r>
              <a:rPr lang="en-US" sz="2400" dirty="0" smtClean="0">
                <a:ea typeface="ＭＳ Ｐゴシック" charset="-128"/>
              </a:rPr>
              <a:t>using different helpfulness ratings</a:t>
            </a:r>
          </a:p>
          <a:p>
            <a:pPr marL="1079500" lvl="3" eaLnBrk="1" hangingPunct="1">
              <a:lnSpc>
                <a:spcPct val="90000"/>
              </a:lnSpc>
              <a:spcAft>
                <a:spcPts val="1200"/>
              </a:spcAft>
              <a:buFont typeface="Wingdings" pitchFamily="2" charset="2"/>
              <a:buChar char="Ø"/>
            </a:pPr>
            <a:r>
              <a:rPr lang="en-US" sz="1900" dirty="0" smtClean="0">
                <a:ea typeface="ＭＳ Ｐゴシック" charset="-128"/>
              </a:rPr>
              <a:t>Student peers (avg.)</a:t>
            </a:r>
          </a:p>
          <a:p>
            <a:pPr marL="1079500" lvl="3" eaLnBrk="1" hangingPunct="1">
              <a:lnSpc>
                <a:spcPct val="90000"/>
              </a:lnSpc>
              <a:spcAft>
                <a:spcPts val="1200"/>
              </a:spcAft>
              <a:buFont typeface="Wingdings" pitchFamily="2" charset="2"/>
              <a:buChar char="Ø"/>
            </a:pPr>
            <a:r>
              <a:rPr lang="en-US" sz="1900" dirty="0" smtClean="0">
                <a:ea typeface="ＭＳ Ｐゴシック" charset="-128"/>
              </a:rPr>
              <a:t>Experts (avg.)</a:t>
            </a:r>
          </a:p>
          <a:p>
            <a:pPr marL="1079500" lvl="3" eaLnBrk="1" hangingPunct="1">
              <a:lnSpc>
                <a:spcPct val="90000"/>
              </a:lnSpc>
              <a:spcAft>
                <a:spcPts val="1200"/>
              </a:spcAft>
              <a:buFont typeface="Wingdings" pitchFamily="2" charset="2"/>
              <a:buChar char="Ø"/>
            </a:pPr>
            <a:r>
              <a:rPr lang="en-US" sz="1900" dirty="0" smtClean="0">
                <a:ea typeface="ＭＳ Ｐゴシック" charset="-128"/>
              </a:rPr>
              <a:t>Writing expert</a:t>
            </a:r>
          </a:p>
          <a:p>
            <a:pPr marL="1079500" lvl="3" eaLnBrk="1" hangingPunct="1">
              <a:lnSpc>
                <a:spcPct val="90000"/>
              </a:lnSpc>
              <a:spcAft>
                <a:spcPts val="1200"/>
              </a:spcAft>
              <a:buFont typeface="Wingdings" pitchFamily="2" charset="2"/>
              <a:buChar char="Ø"/>
            </a:pPr>
            <a:r>
              <a:rPr lang="en-US" sz="1900" dirty="0" smtClean="0">
                <a:ea typeface="ＭＳ Ｐゴシック" charset="-128"/>
              </a:rPr>
              <a:t>Content expert</a:t>
            </a:r>
          </a:p>
        </p:txBody>
      </p:sp>
      <p:sp>
        <p:nvSpPr>
          <p:cNvPr id="35844" name="Slide Number Placeholder 3"/>
          <p:cNvSpPr>
            <a:spLocks noGrp="1"/>
          </p:cNvSpPr>
          <p:nvPr>
            <p:ph type="sldNum" sz="quarter" idx="12"/>
          </p:nvPr>
        </p:nvSpPr>
        <p:spPr bwMode="auto">
          <a:noFill/>
          <a:ln>
            <a:miter lim="800000"/>
            <a:headEnd/>
            <a:tailEnd/>
          </a:ln>
        </p:spPr>
        <p:txBody>
          <a:bodyPr/>
          <a:lstStyle/>
          <a:p>
            <a:pPr defTabSz="914400"/>
            <a:fld id="{BE283F11-BA3F-480E-A027-586DC6B90250}" type="slidenum">
              <a:rPr lang="en-US"/>
              <a:pPr defTabSz="914400"/>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4638"/>
            <a:ext cx="8229600" cy="721649"/>
          </a:xfrm>
        </p:spPr>
        <p:txBody>
          <a:bodyPr>
            <a:normAutofit fontScale="90000"/>
          </a:bodyPr>
          <a:lstStyle/>
          <a:p>
            <a:r>
              <a:rPr lang="en-US" dirty="0" smtClean="0">
                <a:ea typeface="ＭＳ Ｐゴシック" charset="-128"/>
              </a:rPr>
              <a:t>Related Research</a:t>
            </a:r>
          </a:p>
        </p:txBody>
      </p:sp>
      <p:sp>
        <p:nvSpPr>
          <p:cNvPr id="3" name="Content Placeholder 2"/>
          <p:cNvSpPr>
            <a:spLocks noGrp="1"/>
          </p:cNvSpPr>
          <p:nvPr>
            <p:ph idx="1"/>
          </p:nvPr>
        </p:nvSpPr>
        <p:spPr>
          <a:xfrm>
            <a:off x="0" y="1228300"/>
            <a:ext cx="9144000" cy="5493176"/>
          </a:xfrm>
        </p:spPr>
        <p:txBody>
          <a:bodyPr>
            <a:normAutofit fontScale="70000" lnSpcReduction="20000"/>
          </a:bodyPr>
          <a:lstStyle/>
          <a:p>
            <a:pPr eaLnBrk="1" hangingPunct="1">
              <a:lnSpc>
                <a:spcPct val="80000"/>
              </a:lnSpc>
              <a:buNone/>
            </a:pPr>
            <a:r>
              <a:rPr lang="en-US" sz="4000" b="1" dirty="0" smtClean="0">
                <a:ea typeface="ＭＳ Ｐゴシック" charset="-128"/>
              </a:rPr>
              <a:t>Natural Language Processing</a:t>
            </a:r>
          </a:p>
          <a:p>
            <a:pPr eaLnBrk="1" hangingPunct="1">
              <a:lnSpc>
                <a:spcPct val="80000"/>
              </a:lnSpc>
            </a:pPr>
            <a:endParaRPr lang="en-US" sz="3500" b="1" dirty="0" smtClean="0">
              <a:ea typeface="ＭＳ Ｐゴシック" charset="-128"/>
            </a:endParaRPr>
          </a:p>
          <a:p>
            <a:pPr>
              <a:lnSpc>
                <a:spcPct val="80000"/>
              </a:lnSpc>
              <a:buFont typeface="Lucida Grande" charset="0"/>
              <a:buChar char="-"/>
            </a:pPr>
            <a:r>
              <a:rPr lang="en-US" sz="3400" b="1" dirty="0" smtClean="0">
                <a:solidFill>
                  <a:schemeClr val="tx1"/>
                </a:solidFill>
                <a:ea typeface="ＭＳ Ｐゴシック" charset="-128"/>
              </a:rPr>
              <a:t>Helpfulness prediction </a:t>
            </a:r>
            <a:r>
              <a:rPr lang="en-US" sz="3400" dirty="0" smtClean="0">
                <a:ea typeface="ＭＳ Ｐゴシック" charset="-128"/>
              </a:rPr>
              <a:t>for other types of </a:t>
            </a:r>
            <a:r>
              <a:rPr lang="en-US" sz="3400" dirty="0" smtClean="0">
                <a:ea typeface="ＭＳ Ｐゴシック" charset="-128"/>
              </a:rPr>
              <a:t>reviews </a:t>
            </a:r>
          </a:p>
          <a:p>
            <a:pPr lvl="1">
              <a:lnSpc>
                <a:spcPct val="80000"/>
              </a:lnSpc>
              <a:buFont typeface="Arial" pitchFamily="34" charset="0"/>
              <a:buChar char="•"/>
            </a:pPr>
            <a:r>
              <a:rPr lang="en-US" sz="3000" dirty="0" smtClean="0">
                <a:ea typeface="ＭＳ Ｐゴシック" charset="-128"/>
              </a:rPr>
              <a:t>e.g., products, movies, books  </a:t>
            </a:r>
            <a:r>
              <a:rPr lang="en-US" sz="3000" dirty="0" smtClean="0">
                <a:ea typeface="ＭＳ Ｐゴシック" charset="-128"/>
              </a:rPr>
              <a:t>	</a:t>
            </a:r>
            <a:endParaRPr lang="en-US" sz="3000" dirty="0" smtClean="0">
              <a:ea typeface="ＭＳ Ｐゴシック" charset="-128"/>
            </a:endParaRPr>
          </a:p>
          <a:p>
            <a:pPr marL="457200" lvl="1" indent="0">
              <a:lnSpc>
                <a:spcPct val="80000"/>
              </a:lnSpc>
              <a:buNone/>
            </a:pPr>
            <a:r>
              <a:rPr lang="en-US" sz="3000" dirty="0">
                <a:ea typeface="ＭＳ Ｐゴシック" charset="-128"/>
              </a:rPr>
              <a:t> </a:t>
            </a:r>
            <a:r>
              <a:rPr lang="en-US" sz="3000" dirty="0" smtClean="0">
                <a:ea typeface="ＭＳ Ｐゴシック" charset="-128"/>
              </a:rPr>
              <a:t>    </a:t>
            </a:r>
            <a:r>
              <a:rPr lang="en-US" sz="3000" dirty="0" smtClean="0">
                <a:ea typeface="ＭＳ Ｐゴシック" charset="-128"/>
              </a:rPr>
              <a:t>[</a:t>
            </a:r>
            <a:r>
              <a:rPr lang="en-US" sz="3000" dirty="0" smtClean="0">
                <a:ea typeface="ＭＳ Ｐゴシック" charset="-128"/>
              </a:rPr>
              <a:t>Kim et al., 2006; </a:t>
            </a:r>
            <a:r>
              <a:rPr lang="en-US" sz="3000" dirty="0" err="1" smtClean="0">
                <a:ea typeface="ＭＳ Ｐゴシック" charset="-128"/>
              </a:rPr>
              <a:t>Ghose</a:t>
            </a:r>
            <a:r>
              <a:rPr lang="en-US" sz="3000" dirty="0" smtClean="0">
                <a:ea typeface="ＭＳ Ｐゴシック" charset="-128"/>
              </a:rPr>
              <a:t> &amp; </a:t>
            </a:r>
            <a:r>
              <a:rPr lang="en-US" sz="3000" dirty="0" err="1" smtClean="0">
                <a:ea typeface="ＭＳ Ｐゴシック" charset="-128"/>
              </a:rPr>
              <a:t>Ipeirotis</a:t>
            </a:r>
            <a:r>
              <a:rPr lang="en-US" sz="3000" dirty="0" smtClean="0">
                <a:ea typeface="ＭＳ Ｐゴシック" charset="-128"/>
              </a:rPr>
              <a:t>, 2010; Liu </a:t>
            </a:r>
            <a:r>
              <a:rPr lang="en-US" sz="3000" dirty="0" smtClean="0">
                <a:ea typeface="ＭＳ Ｐゴシック" charset="-128"/>
              </a:rPr>
              <a:t>et al., </a:t>
            </a:r>
            <a:r>
              <a:rPr lang="en-US" sz="3000" dirty="0" smtClean="0">
                <a:ea typeface="ＭＳ Ｐゴシック" charset="-128"/>
              </a:rPr>
              <a:t>2008; </a:t>
            </a:r>
          </a:p>
          <a:p>
            <a:pPr marL="457200" lvl="1" indent="0">
              <a:lnSpc>
                <a:spcPct val="80000"/>
              </a:lnSpc>
              <a:buNone/>
            </a:pPr>
            <a:r>
              <a:rPr lang="en-US" sz="3000" dirty="0" smtClean="0">
                <a:ea typeface="ＭＳ Ｐゴシック" charset="-128"/>
              </a:rPr>
              <a:t>      </a:t>
            </a:r>
            <a:r>
              <a:rPr lang="en-US" sz="3000" dirty="0" err="1" smtClean="0">
                <a:ea typeface="ＭＳ Ｐゴシック" charset="-128"/>
              </a:rPr>
              <a:t>Tsur</a:t>
            </a:r>
            <a:r>
              <a:rPr lang="en-US" sz="3000" dirty="0" smtClean="0">
                <a:ea typeface="ＭＳ Ｐゴシック" charset="-128"/>
              </a:rPr>
              <a:t> </a:t>
            </a:r>
            <a:r>
              <a:rPr lang="en-US" sz="3000" dirty="0" smtClean="0">
                <a:ea typeface="ＭＳ Ｐゴシック" charset="-128"/>
              </a:rPr>
              <a:t>&amp; </a:t>
            </a:r>
            <a:r>
              <a:rPr lang="en-US" sz="3000" dirty="0" err="1" smtClean="0">
                <a:ea typeface="ＭＳ Ｐゴシック" charset="-128"/>
              </a:rPr>
              <a:t>Rappoport</a:t>
            </a:r>
            <a:r>
              <a:rPr lang="en-US" sz="3000" dirty="0" smtClean="0">
                <a:ea typeface="ＭＳ Ｐゴシック" charset="-128"/>
              </a:rPr>
              <a:t>, </a:t>
            </a:r>
            <a:r>
              <a:rPr lang="en-US" sz="3000" dirty="0" smtClean="0">
                <a:ea typeface="ＭＳ Ｐゴシック" charset="-128"/>
              </a:rPr>
              <a:t>2009; </a:t>
            </a:r>
            <a:r>
              <a:rPr lang="en-US" sz="3000" dirty="0" err="1" smtClean="0">
                <a:ea typeface="ＭＳ Ｐゴシック" charset="-128"/>
              </a:rPr>
              <a:t>Danescu-Niculescu-Mizil</a:t>
            </a:r>
            <a:r>
              <a:rPr lang="en-US" sz="3000" dirty="0" smtClean="0">
                <a:ea typeface="ＭＳ Ｐゴシック" charset="-128"/>
              </a:rPr>
              <a:t> et al. 2009]</a:t>
            </a:r>
          </a:p>
          <a:p>
            <a:pPr>
              <a:lnSpc>
                <a:spcPct val="80000"/>
              </a:lnSpc>
              <a:buFont typeface="Arial" pitchFamily="34" charset="0"/>
              <a:buChar char="•"/>
            </a:pPr>
            <a:endParaRPr lang="en-US" sz="3400" dirty="0" smtClean="0">
              <a:ea typeface="ＭＳ Ｐゴシック" charset="-128"/>
            </a:endParaRPr>
          </a:p>
          <a:p>
            <a:pPr>
              <a:lnSpc>
                <a:spcPct val="80000"/>
              </a:lnSpc>
              <a:buFont typeface="Arial" pitchFamily="34" charset="0"/>
              <a:buChar char="•"/>
            </a:pPr>
            <a:r>
              <a:rPr lang="en-US" sz="3400" dirty="0" smtClean="0">
                <a:ea typeface="ＭＳ Ｐゴシック" charset="-128"/>
              </a:rPr>
              <a:t>Other prediction tasks for </a:t>
            </a:r>
            <a:r>
              <a:rPr lang="en-US" sz="3400" b="1" dirty="0" smtClean="0">
                <a:solidFill>
                  <a:srgbClr val="000000"/>
                </a:solidFill>
                <a:ea typeface="ＭＳ Ｐゴシック" charset="-128"/>
              </a:rPr>
              <a:t>peer reviews </a:t>
            </a:r>
          </a:p>
          <a:p>
            <a:pPr marL="992188" lvl="2" indent="-325438">
              <a:lnSpc>
                <a:spcPct val="80000"/>
              </a:lnSpc>
            </a:pPr>
            <a:r>
              <a:rPr lang="en-US" sz="3000" dirty="0" smtClean="0">
                <a:ea typeface="ＭＳ Ｐゴシック" charset="-128"/>
              </a:rPr>
              <a:t>Key sentence in papers 		[</a:t>
            </a:r>
            <a:r>
              <a:rPr lang="en-US" sz="3000" dirty="0" err="1" smtClean="0">
                <a:ea typeface="ＭＳ Ｐゴシック" charset="-128"/>
              </a:rPr>
              <a:t>Sandor</a:t>
            </a:r>
            <a:r>
              <a:rPr lang="en-US" sz="3000" dirty="0" smtClean="0">
                <a:ea typeface="ＭＳ Ｐゴシック" charset="-128"/>
              </a:rPr>
              <a:t> &amp; </a:t>
            </a:r>
            <a:r>
              <a:rPr lang="en-US" sz="3000" dirty="0" err="1" smtClean="0">
                <a:ea typeface="ＭＳ Ｐゴシック" charset="-128"/>
              </a:rPr>
              <a:t>Vorndran</a:t>
            </a:r>
            <a:r>
              <a:rPr lang="en-US" sz="3000" dirty="0" smtClean="0">
                <a:ea typeface="ＭＳ Ｐゴシック" charset="-128"/>
              </a:rPr>
              <a:t>, 2009]</a:t>
            </a:r>
          </a:p>
          <a:p>
            <a:pPr marL="992188" lvl="2" indent="-325438">
              <a:lnSpc>
                <a:spcPct val="80000"/>
              </a:lnSpc>
              <a:spcAft>
                <a:spcPts val="600"/>
              </a:spcAft>
            </a:pPr>
            <a:r>
              <a:rPr lang="en-US" sz="3000" dirty="0" smtClean="0">
                <a:ea typeface="ＭＳ Ｐゴシック" charset="-128"/>
              </a:rPr>
              <a:t>Important review features	[Cho, </a:t>
            </a:r>
            <a:r>
              <a:rPr lang="en-US" sz="3000" dirty="0" smtClean="0">
                <a:ea typeface="ＭＳ Ｐゴシック" charset="-128"/>
              </a:rPr>
              <a:t>2008]</a:t>
            </a:r>
          </a:p>
          <a:p>
            <a:pPr marL="992188" lvl="2" indent="-325438">
              <a:lnSpc>
                <a:spcPct val="80000"/>
              </a:lnSpc>
              <a:spcAft>
                <a:spcPts val="600"/>
              </a:spcAft>
            </a:pPr>
            <a:r>
              <a:rPr lang="en-US" sz="3000" dirty="0" smtClean="0">
                <a:ea typeface="ＭＳ Ｐゴシック" charset="-128"/>
              </a:rPr>
              <a:t>Peer review assignment 	       [Garcia, 2010]</a:t>
            </a:r>
            <a:endParaRPr lang="en-US" sz="3000" dirty="0" smtClean="0">
              <a:ea typeface="ＭＳ Ｐゴシック" charset="-128"/>
            </a:endParaRPr>
          </a:p>
          <a:p>
            <a:pPr marL="992188" lvl="2" indent="-325438" eaLnBrk="1" hangingPunct="1">
              <a:lnSpc>
                <a:spcPct val="80000"/>
              </a:lnSpc>
              <a:spcAft>
                <a:spcPts val="600"/>
              </a:spcAft>
            </a:pPr>
            <a:endParaRPr lang="en-US" sz="3300" i="1" dirty="0" smtClean="0">
              <a:ea typeface="ＭＳ Ｐゴシック" charset="-128"/>
            </a:endParaRPr>
          </a:p>
          <a:p>
            <a:pPr eaLnBrk="1" hangingPunct="1">
              <a:lnSpc>
                <a:spcPct val="80000"/>
              </a:lnSpc>
              <a:buNone/>
            </a:pPr>
            <a:r>
              <a:rPr lang="en-US" sz="4000" b="1" dirty="0" smtClean="0">
                <a:ea typeface="ＭＳ Ｐゴシック" charset="-128"/>
              </a:rPr>
              <a:t>Cognitive Science</a:t>
            </a:r>
          </a:p>
          <a:p>
            <a:pPr eaLnBrk="1" hangingPunct="1">
              <a:lnSpc>
                <a:spcPct val="80000"/>
              </a:lnSpc>
            </a:pPr>
            <a:endParaRPr lang="en-US" sz="3500" b="1" dirty="0" smtClean="0">
              <a:ea typeface="ＭＳ Ｐゴシック" charset="-128"/>
            </a:endParaRPr>
          </a:p>
          <a:p>
            <a:pPr>
              <a:lnSpc>
                <a:spcPct val="80000"/>
              </a:lnSpc>
              <a:buFont typeface="Lucida Grande" charset="0"/>
              <a:buChar char="-"/>
            </a:pPr>
            <a:r>
              <a:rPr lang="en-US" sz="3400" dirty="0" smtClean="0">
                <a:solidFill>
                  <a:schemeClr val="tx1"/>
                </a:solidFill>
                <a:ea typeface="ＭＳ Ｐゴシック" charset="-128"/>
              </a:rPr>
              <a:t>Review implementation correlates with localization etc. </a:t>
            </a:r>
            <a:r>
              <a:rPr lang="en-US" sz="3400" dirty="0" smtClean="0">
                <a:ea typeface="ＭＳ Ｐゴシック" charset="-128"/>
              </a:rPr>
              <a:t>[</a:t>
            </a:r>
            <a:r>
              <a:rPr lang="en-US" sz="3400" dirty="0" smtClean="0">
                <a:solidFill>
                  <a:schemeClr val="tx1"/>
                </a:solidFill>
                <a:ea typeface="ＭＳ Ｐゴシック" charset="-128"/>
              </a:rPr>
              <a:t>Nelson &amp; </a:t>
            </a:r>
            <a:r>
              <a:rPr lang="en-US" sz="3400" dirty="0" err="1" smtClean="0">
                <a:solidFill>
                  <a:schemeClr val="tx1"/>
                </a:solidFill>
                <a:ea typeface="ＭＳ Ｐゴシック" charset="-128"/>
              </a:rPr>
              <a:t>Schunn</a:t>
            </a:r>
            <a:r>
              <a:rPr lang="en-US" sz="3400" dirty="0" smtClean="0">
                <a:solidFill>
                  <a:schemeClr val="tx1"/>
                </a:solidFill>
                <a:ea typeface="ＭＳ Ｐゴシック" charset="-128"/>
              </a:rPr>
              <a:t>, 2008]</a:t>
            </a:r>
          </a:p>
          <a:p>
            <a:pPr>
              <a:lnSpc>
                <a:spcPct val="80000"/>
              </a:lnSpc>
              <a:buFont typeface="Lucida Grande" charset="0"/>
              <a:buChar char="-"/>
            </a:pPr>
            <a:endParaRPr lang="en-US" sz="3400" i="1" dirty="0" smtClean="0">
              <a:solidFill>
                <a:schemeClr val="tx1"/>
              </a:solidFill>
              <a:ea typeface="ＭＳ Ｐゴシック" charset="-128"/>
            </a:endParaRPr>
          </a:p>
          <a:p>
            <a:pPr>
              <a:lnSpc>
                <a:spcPct val="80000"/>
              </a:lnSpc>
              <a:buFont typeface="Lucida Grande" charset="0"/>
              <a:buChar char="-"/>
            </a:pPr>
            <a:r>
              <a:rPr lang="en-US" sz="3400" dirty="0" smtClean="0">
                <a:solidFill>
                  <a:schemeClr val="tx1"/>
                </a:solidFill>
                <a:ea typeface="ＭＳ Ｐゴシック" charset="-128"/>
              </a:rPr>
              <a:t>Difference between student and expert </a:t>
            </a:r>
            <a:r>
              <a:rPr lang="en-US" sz="3400" i="1" dirty="0" smtClean="0">
                <a:solidFill>
                  <a:schemeClr val="tx1"/>
                </a:solidFill>
                <a:ea typeface="ＭＳ Ｐゴシック" charset="-128"/>
              </a:rPr>
              <a:t>reviews</a:t>
            </a:r>
            <a:r>
              <a:rPr lang="en-US" sz="3400" dirty="0" smtClean="0">
                <a:solidFill>
                  <a:schemeClr val="tx1"/>
                </a:solidFill>
                <a:ea typeface="ＭＳ Ｐゴシック" charset="-128"/>
              </a:rPr>
              <a:t> </a:t>
            </a:r>
            <a:r>
              <a:rPr lang="en-US" sz="3400" dirty="0" smtClean="0">
                <a:ea typeface="ＭＳ Ｐゴシック" charset="-128"/>
              </a:rPr>
              <a:t>[</a:t>
            </a:r>
            <a:r>
              <a:rPr lang="en-US" sz="3400" dirty="0" err="1" smtClean="0">
                <a:solidFill>
                  <a:schemeClr val="tx1"/>
                </a:solidFill>
                <a:ea typeface="ＭＳ Ｐゴシック" charset="-128"/>
              </a:rPr>
              <a:t>Patchan</a:t>
            </a:r>
            <a:r>
              <a:rPr lang="en-US" sz="3400" dirty="0" smtClean="0">
                <a:solidFill>
                  <a:schemeClr val="tx1"/>
                </a:solidFill>
                <a:ea typeface="ＭＳ Ｐゴシック" charset="-128"/>
              </a:rPr>
              <a:t> et al., 2009]</a:t>
            </a:r>
          </a:p>
          <a:p>
            <a:pPr>
              <a:lnSpc>
                <a:spcPct val="80000"/>
              </a:lnSpc>
            </a:pPr>
            <a:endParaRPr lang="en-US" sz="2000" dirty="0" smtClean="0">
              <a:ea typeface="ＭＳ Ｐゴシック" charset="-128"/>
            </a:endParaRPr>
          </a:p>
        </p:txBody>
      </p:sp>
      <p:sp>
        <p:nvSpPr>
          <p:cNvPr id="37892" name="Slide Number Placeholder 3"/>
          <p:cNvSpPr>
            <a:spLocks noGrp="1"/>
          </p:cNvSpPr>
          <p:nvPr>
            <p:ph type="sldNum" sz="quarter" idx="12"/>
          </p:nvPr>
        </p:nvSpPr>
        <p:spPr bwMode="auto">
          <a:noFill/>
          <a:ln>
            <a:miter lim="800000"/>
            <a:headEnd/>
            <a:tailEnd/>
          </a:ln>
        </p:spPr>
        <p:txBody>
          <a:bodyPr/>
          <a:lstStyle/>
          <a:p>
            <a:fld id="{F3A9AADF-5DD4-4A0D-8AEA-996DDA16B022}" type="slidenum">
              <a:rPr lang="en-US"/>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pPr eaLnBrk="1" hangingPunct="1"/>
            <a:r>
              <a:rPr lang="en-US" sz="4400" dirty="0" smtClean="0">
                <a:ea typeface="ＭＳ Ｐゴシック" charset="-128"/>
              </a:rPr>
              <a:t>Example 1 </a:t>
            </a:r>
            <a:r>
              <a:rPr lang="en-US" sz="3200" dirty="0" smtClean="0">
                <a:ea typeface="ＭＳ Ｐゴシック" charset="-128"/>
              </a:rPr>
              <a:t/>
            </a:r>
            <a:br>
              <a:rPr lang="en-US" sz="3200" dirty="0" smtClean="0">
                <a:ea typeface="ＭＳ Ｐゴシック" charset="-128"/>
              </a:rPr>
            </a:br>
            <a:r>
              <a:rPr lang="en-US" sz="3200" dirty="0" smtClean="0">
                <a:ea typeface="ＭＳ Ｐゴシック" charset="-128"/>
              </a:rPr>
              <a:t>Difference between students and experts</a:t>
            </a:r>
          </a:p>
        </p:txBody>
      </p:sp>
      <p:sp>
        <p:nvSpPr>
          <p:cNvPr id="39939" name="Content Placeholder 2"/>
          <p:cNvSpPr>
            <a:spLocks noGrp="1"/>
          </p:cNvSpPr>
          <p:nvPr>
            <p:ph idx="1"/>
          </p:nvPr>
        </p:nvSpPr>
        <p:spPr>
          <a:xfrm>
            <a:off x="128588" y="1676400"/>
            <a:ext cx="3859212" cy="1636713"/>
          </a:xfrm>
        </p:spPr>
        <p:txBody>
          <a:bodyPr/>
          <a:lstStyle/>
          <a:p>
            <a:pPr lvl="1" eaLnBrk="1" hangingPunct="1">
              <a:buClr>
                <a:srgbClr val="4D5843"/>
              </a:buClr>
            </a:pPr>
            <a:r>
              <a:rPr lang="en-US" sz="2400" dirty="0" smtClean="0">
                <a:solidFill>
                  <a:srgbClr val="FF6776"/>
                </a:solidFill>
                <a:ea typeface="ＭＳ Ｐゴシック" charset="-128"/>
              </a:rPr>
              <a:t>Student rating = </a:t>
            </a:r>
            <a:r>
              <a:rPr lang="en-US" sz="2400" b="1" dirty="0" smtClean="0">
                <a:solidFill>
                  <a:srgbClr val="FF6776"/>
                </a:solidFill>
                <a:ea typeface="ＭＳ Ｐゴシック" charset="-128"/>
              </a:rPr>
              <a:t>7</a:t>
            </a:r>
          </a:p>
          <a:p>
            <a:pPr lvl="1" eaLnBrk="1" hangingPunct="1">
              <a:buClr>
                <a:srgbClr val="4D5843"/>
              </a:buClr>
            </a:pPr>
            <a:r>
              <a:rPr lang="en-US" sz="2400" dirty="0" smtClean="0">
                <a:ea typeface="ＭＳ Ｐゴシック" charset="-128"/>
              </a:rPr>
              <a:t>Expert-average = 2</a:t>
            </a:r>
            <a:endParaRPr lang="en-US" b="1" dirty="0" smtClean="0">
              <a:ea typeface="ＭＳ Ｐゴシック" charset="-128"/>
            </a:endParaRPr>
          </a:p>
        </p:txBody>
      </p:sp>
      <p:sp>
        <p:nvSpPr>
          <p:cNvPr id="39940" name="Slide Number Placeholder 3"/>
          <p:cNvSpPr>
            <a:spLocks noGrp="1"/>
          </p:cNvSpPr>
          <p:nvPr>
            <p:ph type="sldNum" sz="quarter" idx="12"/>
          </p:nvPr>
        </p:nvSpPr>
        <p:spPr bwMode="auto">
          <a:noFill/>
          <a:ln>
            <a:miter lim="800000"/>
            <a:headEnd/>
            <a:tailEnd/>
          </a:ln>
        </p:spPr>
        <p:txBody>
          <a:bodyPr/>
          <a:lstStyle/>
          <a:p>
            <a:pPr defTabSz="914400"/>
            <a:fld id="{61448AB1-DE66-47D7-879F-CE00AB38ECC7}" type="slidenum">
              <a:rPr lang="en-US"/>
              <a:pPr defTabSz="914400"/>
              <a:t>40</a:t>
            </a:fld>
            <a:endParaRPr lang="en-US"/>
          </a:p>
        </p:txBody>
      </p:sp>
      <p:sp>
        <p:nvSpPr>
          <p:cNvPr id="6" name="TextBox 5"/>
          <p:cNvSpPr txBox="1"/>
          <p:nvPr/>
        </p:nvSpPr>
        <p:spPr>
          <a:xfrm>
            <a:off x="331788" y="2757488"/>
            <a:ext cx="3878262" cy="203041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000000"/>
                </a:solidFill>
                <a:latin typeface="Times New Roman" pitchFamily="18" charset="0"/>
                <a:ea typeface="ＭＳ Ｐゴシック" charset="-128"/>
                <a:cs typeface="Times New Roman" pitchFamily="18" charset="0"/>
              </a:rPr>
              <a:t>The author also has great logic in this paper. How can we consider the United States a great democracy when everyone is not treated equal. All of the main points were indeed supported in this piece.</a:t>
            </a:r>
          </a:p>
          <a:p>
            <a:endParaRPr lang="en-US" sz="1800">
              <a:solidFill>
                <a:srgbClr val="000000"/>
              </a:solidFill>
              <a:ea typeface="ＭＳ Ｐゴシック" charset="-128"/>
            </a:endParaRPr>
          </a:p>
        </p:txBody>
      </p:sp>
      <p:sp>
        <p:nvSpPr>
          <p:cNvPr id="7" name="TextBox 6"/>
          <p:cNvSpPr txBox="1"/>
          <p:nvPr/>
        </p:nvSpPr>
        <p:spPr>
          <a:xfrm>
            <a:off x="4675188" y="2757488"/>
            <a:ext cx="4137025" cy="286226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000000"/>
                </a:solidFill>
                <a:latin typeface="Times New Roman" pitchFamily="18" charset="0"/>
                <a:ea typeface="ＭＳ Ｐゴシック" charset="-128"/>
                <a:cs typeface="Times New Roman" pitchFamily="18" charset="0"/>
              </a:rPr>
              <a:t>I thought there were some good opportunities to provide further data to strengthen your argument.  For example the statement “These methods of intimidation, and the lack of military force offered by the government to stop the KKK, led to the rescinding of African American democracy.”  Maybe here include data about how … </a:t>
            </a:r>
          </a:p>
          <a:p>
            <a:r>
              <a:rPr lang="en-US" sz="1800" i="1">
                <a:solidFill>
                  <a:srgbClr val="000000"/>
                </a:solidFill>
                <a:latin typeface="Times New Roman" pitchFamily="18" charset="0"/>
                <a:ea typeface="ＭＳ Ｐゴシック" charset="-128"/>
                <a:cs typeface="Times New Roman" pitchFamily="18" charset="0"/>
              </a:rPr>
              <a:t> (omit 126 words)</a:t>
            </a:r>
          </a:p>
        </p:txBody>
      </p:sp>
      <p:sp>
        <p:nvSpPr>
          <p:cNvPr id="39943" name="TextBox 11"/>
          <p:cNvSpPr txBox="1">
            <a:spLocks noChangeArrowheads="1"/>
          </p:cNvSpPr>
          <p:nvPr/>
        </p:nvSpPr>
        <p:spPr bwMode="auto">
          <a:xfrm>
            <a:off x="331788" y="5986463"/>
            <a:ext cx="7829550" cy="369887"/>
          </a:xfrm>
          <a:prstGeom prst="rect">
            <a:avLst/>
          </a:prstGeom>
          <a:noFill/>
          <a:ln w="9525">
            <a:noFill/>
            <a:miter lim="800000"/>
            <a:headEnd/>
            <a:tailEnd/>
          </a:ln>
        </p:spPr>
        <p:txBody>
          <a:bodyPr wrap="none">
            <a:spAutoFit/>
          </a:bodyPr>
          <a:lstStyle/>
          <a:p>
            <a:r>
              <a:rPr lang="en-US" sz="1800">
                <a:latin typeface="Calisto MT" pitchFamily="18" charset="0"/>
              </a:rPr>
              <a:t>Note: Student rating scale is from 1 to 7, while expert rating scale is from 1 to 5</a:t>
            </a:r>
          </a:p>
        </p:txBody>
      </p:sp>
      <p:sp>
        <p:nvSpPr>
          <p:cNvPr id="39944" name="Content Placeholder 2"/>
          <p:cNvSpPr txBox="1">
            <a:spLocks/>
          </p:cNvSpPr>
          <p:nvPr/>
        </p:nvSpPr>
        <p:spPr bwMode="auto">
          <a:xfrm>
            <a:off x="4675188" y="1657350"/>
            <a:ext cx="3860800" cy="1636713"/>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200">
                <a:solidFill>
                  <a:srgbClr val="404040"/>
                </a:solidFill>
                <a:latin typeface="Calisto MT" pitchFamily="18" charset="0"/>
              </a:rPr>
              <a:t>Student rating = </a:t>
            </a:r>
            <a:r>
              <a:rPr lang="en-US" sz="2200" b="1">
                <a:solidFill>
                  <a:srgbClr val="404040"/>
                </a:solidFill>
                <a:latin typeface="Calisto MT" pitchFamily="18" charset="0"/>
              </a:rPr>
              <a:t>3</a:t>
            </a:r>
          </a:p>
          <a:p>
            <a:pPr marL="579438" lvl="1" indent="-228600" defTabSz="914400">
              <a:spcBef>
                <a:spcPts val="600"/>
              </a:spcBef>
              <a:buClr>
                <a:srgbClr val="4D5843"/>
              </a:buClr>
              <a:buFont typeface="Arial" pitchFamily="34" charset="0"/>
              <a:buChar char="•"/>
            </a:pPr>
            <a:r>
              <a:rPr lang="en-US" sz="2200">
                <a:solidFill>
                  <a:srgbClr val="FF6776"/>
                </a:solidFill>
                <a:latin typeface="Calisto MT" pitchFamily="18" charset="0"/>
              </a:rPr>
              <a:t>Expert-average rating = </a:t>
            </a:r>
            <a:r>
              <a:rPr lang="en-US" sz="2200" b="1">
                <a:solidFill>
                  <a:srgbClr val="FF6776"/>
                </a:solidFill>
                <a:latin typeface="Calisto MT" pitchFamily="18" charset="0"/>
              </a:rPr>
              <a:t>5</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fontScale="90000"/>
          </a:bodyPr>
          <a:lstStyle/>
          <a:p>
            <a:pPr eaLnBrk="1" hangingPunct="1"/>
            <a:r>
              <a:rPr lang="en-US" sz="4400" smtClean="0">
                <a:ea typeface="ＭＳ Ｐゴシック" charset="-128"/>
              </a:rPr>
              <a:t>Example 1 </a:t>
            </a:r>
            <a:r>
              <a:rPr lang="en-US" sz="3200" smtClean="0">
                <a:ea typeface="ＭＳ Ｐゴシック" charset="-128"/>
              </a:rPr>
              <a:t/>
            </a:r>
            <a:br>
              <a:rPr lang="en-US" sz="3200" smtClean="0">
                <a:ea typeface="ＭＳ Ｐゴシック" charset="-128"/>
              </a:rPr>
            </a:br>
            <a:r>
              <a:rPr lang="en-US" sz="3200" smtClean="0">
                <a:ea typeface="ＭＳ Ｐゴシック" charset="-128"/>
              </a:rPr>
              <a:t>Difference between students and experts</a:t>
            </a:r>
          </a:p>
        </p:txBody>
      </p:sp>
      <p:sp>
        <p:nvSpPr>
          <p:cNvPr id="41987" name="Slide Number Placeholder 3"/>
          <p:cNvSpPr>
            <a:spLocks noGrp="1"/>
          </p:cNvSpPr>
          <p:nvPr>
            <p:ph type="sldNum" sz="quarter" idx="12"/>
          </p:nvPr>
        </p:nvSpPr>
        <p:spPr bwMode="auto">
          <a:noFill/>
          <a:ln>
            <a:miter lim="800000"/>
            <a:headEnd/>
            <a:tailEnd/>
          </a:ln>
        </p:spPr>
        <p:txBody>
          <a:bodyPr/>
          <a:lstStyle/>
          <a:p>
            <a:pPr defTabSz="914400"/>
            <a:fld id="{9143AC82-F608-46D5-BA0A-59AB8540FB91}" type="slidenum">
              <a:rPr lang="en-US"/>
              <a:pPr defTabSz="914400"/>
              <a:t>41</a:t>
            </a:fld>
            <a:endParaRPr lang="en-US"/>
          </a:p>
        </p:txBody>
      </p:sp>
      <p:sp>
        <p:nvSpPr>
          <p:cNvPr id="6" name="TextBox 5"/>
          <p:cNvSpPr txBox="1"/>
          <p:nvPr/>
        </p:nvSpPr>
        <p:spPr>
          <a:xfrm>
            <a:off x="331788" y="2757488"/>
            <a:ext cx="3878262" cy="203041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7F7F7F"/>
                </a:solidFill>
                <a:latin typeface="Times New Roman" pitchFamily="18" charset="0"/>
                <a:ea typeface="ＭＳ Ｐゴシック" charset="-128"/>
                <a:cs typeface="Times New Roman" pitchFamily="18" charset="0"/>
              </a:rPr>
              <a:t>The author also has great logic in this paper. </a:t>
            </a:r>
            <a:r>
              <a:rPr lang="en-US" sz="1800">
                <a:solidFill>
                  <a:srgbClr val="0000FF"/>
                </a:solidFill>
                <a:latin typeface="Times New Roman" pitchFamily="18" charset="0"/>
                <a:ea typeface="ＭＳ Ｐゴシック" charset="-128"/>
                <a:cs typeface="Times New Roman" pitchFamily="18" charset="0"/>
              </a:rPr>
              <a:t>How can we consider the United States a great democracy when everyone is not treated equal. </a:t>
            </a:r>
            <a:r>
              <a:rPr lang="en-US" sz="1800">
                <a:solidFill>
                  <a:srgbClr val="7F7F7F"/>
                </a:solidFill>
                <a:latin typeface="Times New Roman" pitchFamily="18" charset="0"/>
                <a:ea typeface="ＭＳ Ｐゴシック" charset="-128"/>
                <a:cs typeface="Times New Roman" pitchFamily="18" charset="0"/>
              </a:rPr>
              <a:t>All of the main points were indeed supported in this piece.</a:t>
            </a:r>
          </a:p>
          <a:p>
            <a:endParaRPr lang="en-US" sz="1800">
              <a:solidFill>
                <a:srgbClr val="000000"/>
              </a:solidFill>
              <a:latin typeface="Times New Roman" pitchFamily="18" charset="0"/>
              <a:ea typeface="ＭＳ Ｐゴシック" charset="-128"/>
              <a:cs typeface="Times New Roman" pitchFamily="18" charset="0"/>
            </a:endParaRPr>
          </a:p>
        </p:txBody>
      </p:sp>
      <p:sp>
        <p:nvSpPr>
          <p:cNvPr id="7" name="TextBox 6"/>
          <p:cNvSpPr txBox="1"/>
          <p:nvPr/>
        </p:nvSpPr>
        <p:spPr>
          <a:xfrm>
            <a:off x="4675188" y="2757488"/>
            <a:ext cx="4137025" cy="286226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7F7F7F"/>
                </a:solidFill>
                <a:latin typeface="Times New Roman" pitchFamily="18" charset="0"/>
                <a:ea typeface="ＭＳ Ｐゴシック" charset="-128"/>
                <a:cs typeface="Times New Roman" pitchFamily="18" charset="0"/>
              </a:rPr>
              <a:t>I thought there were some good opportunities to provide further data to strengthen your argument</a:t>
            </a:r>
            <a:r>
              <a:rPr lang="en-US" sz="1800">
                <a:solidFill>
                  <a:srgbClr val="0000FF"/>
                </a:solidFill>
                <a:latin typeface="Times New Roman" pitchFamily="18" charset="0"/>
                <a:ea typeface="ＭＳ Ｐゴシック" charset="-128"/>
                <a:cs typeface="Times New Roman" pitchFamily="18" charset="0"/>
              </a:rPr>
              <a:t>.  For example the statement “These methods of intimidation, and the lack of military force offered by the government to stop the KKK, led to the rescinding of African American democracy.”</a:t>
            </a:r>
            <a:r>
              <a:rPr lang="en-US" sz="1800">
                <a:solidFill>
                  <a:schemeClr val="tx1"/>
                </a:solidFill>
                <a:latin typeface="Times New Roman" pitchFamily="18" charset="0"/>
                <a:ea typeface="ＭＳ Ｐゴシック" charset="-128"/>
                <a:cs typeface="Times New Roman" pitchFamily="18" charset="0"/>
              </a:rPr>
              <a:t>  </a:t>
            </a:r>
            <a:r>
              <a:rPr lang="en-US" sz="1800">
                <a:solidFill>
                  <a:srgbClr val="7F7F7F"/>
                </a:solidFill>
                <a:latin typeface="Times New Roman" pitchFamily="18" charset="0"/>
                <a:ea typeface="ＭＳ Ｐゴシック" charset="-128"/>
                <a:cs typeface="Times New Roman" pitchFamily="18" charset="0"/>
              </a:rPr>
              <a:t>Maybe here include data about how … </a:t>
            </a:r>
          </a:p>
          <a:p>
            <a:r>
              <a:rPr lang="en-US" sz="1800">
                <a:solidFill>
                  <a:srgbClr val="7F7F7F"/>
                </a:solidFill>
                <a:latin typeface="Times New Roman" pitchFamily="18" charset="0"/>
                <a:ea typeface="ＭＳ Ｐゴシック" charset="-128"/>
                <a:cs typeface="Times New Roman" pitchFamily="18" charset="0"/>
              </a:rPr>
              <a:t> </a:t>
            </a:r>
            <a:r>
              <a:rPr lang="en-US" sz="1800" i="1">
                <a:solidFill>
                  <a:srgbClr val="7F7F7F"/>
                </a:solidFill>
                <a:latin typeface="Times New Roman" pitchFamily="18" charset="0"/>
                <a:ea typeface="ＭＳ Ｐゴシック" charset="-128"/>
                <a:cs typeface="Times New Roman" pitchFamily="18" charset="0"/>
              </a:rPr>
              <a:t>(omit 126 words)</a:t>
            </a:r>
          </a:p>
        </p:txBody>
      </p:sp>
      <p:sp>
        <p:nvSpPr>
          <p:cNvPr id="41990" name="TextBox 11"/>
          <p:cNvSpPr txBox="1">
            <a:spLocks noChangeArrowheads="1"/>
          </p:cNvSpPr>
          <p:nvPr/>
        </p:nvSpPr>
        <p:spPr bwMode="auto">
          <a:xfrm>
            <a:off x="331788" y="5986463"/>
            <a:ext cx="7829550" cy="369887"/>
          </a:xfrm>
          <a:prstGeom prst="rect">
            <a:avLst/>
          </a:prstGeom>
          <a:noFill/>
          <a:ln w="9525">
            <a:noFill/>
            <a:miter lim="800000"/>
            <a:headEnd/>
            <a:tailEnd/>
          </a:ln>
        </p:spPr>
        <p:txBody>
          <a:bodyPr wrap="none">
            <a:spAutoFit/>
          </a:bodyPr>
          <a:lstStyle/>
          <a:p>
            <a:r>
              <a:rPr lang="en-US" sz="1800">
                <a:latin typeface="Calisto MT" pitchFamily="18" charset="0"/>
              </a:rPr>
              <a:t>Note: Student rating scale is from 1 to 7, while expert rating scale is from 1 to 5</a:t>
            </a:r>
          </a:p>
        </p:txBody>
      </p:sp>
      <p:sp>
        <p:nvSpPr>
          <p:cNvPr id="11" name="Oval Callout 10"/>
          <p:cNvSpPr/>
          <p:nvPr/>
        </p:nvSpPr>
        <p:spPr>
          <a:xfrm>
            <a:off x="900113" y="5042850"/>
            <a:ext cx="2857628" cy="944168"/>
          </a:xfrm>
          <a:prstGeom prst="wedgeEllipseCallout">
            <a:avLst>
              <a:gd name="adj1" fmla="val 50411"/>
              <a:gd name="adj2" fmla="val -60295"/>
            </a:avLst>
          </a:prstGeom>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r>
              <a:rPr lang="en-US" sz="2300" dirty="0">
                <a:solidFill>
                  <a:schemeClr val="tx1"/>
                </a:solidFill>
              </a:rPr>
              <a:t>Paper content</a:t>
            </a:r>
          </a:p>
        </p:txBody>
      </p:sp>
      <p:sp>
        <p:nvSpPr>
          <p:cNvPr id="14" name="Content Placeholder 2"/>
          <p:cNvSpPr txBox="1">
            <a:spLocks/>
          </p:cNvSpPr>
          <p:nvPr/>
        </p:nvSpPr>
        <p:spPr bwMode="auto">
          <a:xfrm>
            <a:off x="128588" y="1676400"/>
            <a:ext cx="3859212" cy="1636713"/>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200">
                <a:solidFill>
                  <a:srgbClr val="FF6776"/>
                </a:solidFill>
                <a:latin typeface="Calibri" pitchFamily="34" charset="0"/>
              </a:rPr>
              <a:t>Student rating = </a:t>
            </a:r>
            <a:r>
              <a:rPr lang="en-US" sz="2200" b="1">
                <a:solidFill>
                  <a:srgbClr val="FF6776"/>
                </a:solidFill>
                <a:latin typeface="Calibri" pitchFamily="34" charset="0"/>
              </a:rPr>
              <a:t>7</a:t>
            </a:r>
          </a:p>
          <a:p>
            <a:pPr marL="579438" lvl="1" indent="-228600" defTabSz="914400">
              <a:spcBef>
                <a:spcPts val="600"/>
              </a:spcBef>
              <a:buClr>
                <a:srgbClr val="4D5843"/>
              </a:buClr>
              <a:buFont typeface="Arial" pitchFamily="34" charset="0"/>
              <a:buChar char="•"/>
            </a:pPr>
            <a:r>
              <a:rPr lang="en-US" sz="2200">
                <a:solidFill>
                  <a:srgbClr val="404040"/>
                </a:solidFill>
                <a:latin typeface="Calibri" pitchFamily="34" charset="0"/>
              </a:rPr>
              <a:t>Expert-average rating = </a:t>
            </a:r>
            <a:r>
              <a:rPr lang="en-US" sz="2200" b="1">
                <a:solidFill>
                  <a:srgbClr val="404040"/>
                </a:solidFill>
                <a:latin typeface="Calibri" pitchFamily="34" charset="0"/>
              </a:rPr>
              <a:t>2</a:t>
            </a:r>
          </a:p>
        </p:txBody>
      </p:sp>
      <p:sp>
        <p:nvSpPr>
          <p:cNvPr id="41993" name="Content Placeholder 2"/>
          <p:cNvSpPr txBox="1">
            <a:spLocks/>
          </p:cNvSpPr>
          <p:nvPr/>
        </p:nvSpPr>
        <p:spPr bwMode="auto">
          <a:xfrm>
            <a:off x="4675188" y="1657350"/>
            <a:ext cx="3860800" cy="1636713"/>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200">
                <a:solidFill>
                  <a:srgbClr val="404040"/>
                </a:solidFill>
                <a:latin typeface="Calisto MT" pitchFamily="18" charset="0"/>
              </a:rPr>
              <a:t>Student rating = </a:t>
            </a:r>
            <a:r>
              <a:rPr lang="en-US" sz="2200" b="1">
                <a:solidFill>
                  <a:srgbClr val="404040"/>
                </a:solidFill>
                <a:latin typeface="Calisto MT" pitchFamily="18" charset="0"/>
              </a:rPr>
              <a:t>3</a:t>
            </a:r>
          </a:p>
          <a:p>
            <a:pPr marL="579438" lvl="1" indent="-228600" defTabSz="914400">
              <a:spcBef>
                <a:spcPts val="600"/>
              </a:spcBef>
              <a:buClr>
                <a:srgbClr val="4D5843"/>
              </a:buClr>
              <a:buFont typeface="Arial" pitchFamily="34" charset="0"/>
              <a:buChar char="•"/>
            </a:pPr>
            <a:r>
              <a:rPr lang="en-US" sz="2200">
                <a:solidFill>
                  <a:srgbClr val="FF6776"/>
                </a:solidFill>
                <a:latin typeface="Calisto MT" pitchFamily="18" charset="0"/>
              </a:rPr>
              <a:t>Expert-average rating = </a:t>
            </a:r>
            <a:r>
              <a:rPr lang="en-US" sz="2200" b="1">
                <a:solidFill>
                  <a:srgbClr val="FF6776"/>
                </a:solidFill>
                <a:latin typeface="Calisto MT" pitchFamily="18" charset="0"/>
              </a:rPr>
              <a:t>5</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txBox="1">
            <a:spLocks/>
          </p:cNvSpPr>
          <p:nvPr/>
        </p:nvSpPr>
        <p:spPr bwMode="auto">
          <a:xfrm>
            <a:off x="4675188" y="1657350"/>
            <a:ext cx="3860800" cy="1636713"/>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200">
                <a:solidFill>
                  <a:srgbClr val="404040"/>
                </a:solidFill>
                <a:latin typeface="Calisto MT" pitchFamily="18" charset="0"/>
              </a:rPr>
              <a:t>Student rating = </a:t>
            </a:r>
            <a:r>
              <a:rPr lang="en-US" sz="2200" b="1">
                <a:solidFill>
                  <a:srgbClr val="404040"/>
                </a:solidFill>
                <a:latin typeface="Calisto MT" pitchFamily="18" charset="0"/>
              </a:rPr>
              <a:t>3</a:t>
            </a:r>
          </a:p>
          <a:p>
            <a:pPr marL="579438" lvl="1" indent="-228600" defTabSz="914400">
              <a:spcBef>
                <a:spcPts val="600"/>
              </a:spcBef>
              <a:buClr>
                <a:srgbClr val="4D5843"/>
              </a:buClr>
              <a:buFont typeface="Arial" pitchFamily="34" charset="0"/>
              <a:buChar char="•"/>
            </a:pPr>
            <a:r>
              <a:rPr lang="en-US" sz="2200">
                <a:solidFill>
                  <a:srgbClr val="FF6776"/>
                </a:solidFill>
                <a:latin typeface="Calisto MT" pitchFamily="18" charset="0"/>
              </a:rPr>
              <a:t>Expert-average rating = </a:t>
            </a:r>
            <a:r>
              <a:rPr lang="en-US" sz="2200" b="1">
                <a:solidFill>
                  <a:srgbClr val="FF6776"/>
                </a:solidFill>
                <a:latin typeface="Calisto MT" pitchFamily="18" charset="0"/>
              </a:rPr>
              <a:t>5</a:t>
            </a:r>
          </a:p>
        </p:txBody>
      </p:sp>
      <p:sp>
        <p:nvSpPr>
          <p:cNvPr id="44035" name="Title 1"/>
          <p:cNvSpPr>
            <a:spLocks noGrp="1"/>
          </p:cNvSpPr>
          <p:nvPr>
            <p:ph type="title"/>
          </p:nvPr>
        </p:nvSpPr>
        <p:spPr/>
        <p:txBody>
          <a:bodyPr>
            <a:normAutofit fontScale="90000"/>
          </a:bodyPr>
          <a:lstStyle/>
          <a:p>
            <a:pPr eaLnBrk="1" hangingPunct="1"/>
            <a:r>
              <a:rPr lang="en-US" sz="4400" dirty="0" smtClean="0">
                <a:ea typeface="ＭＳ Ｐゴシック" charset="-128"/>
              </a:rPr>
              <a:t>Example 1 </a:t>
            </a:r>
            <a:r>
              <a:rPr lang="en-US" sz="3200" dirty="0" smtClean="0">
                <a:ea typeface="ＭＳ Ｐゴシック" charset="-128"/>
              </a:rPr>
              <a:t/>
            </a:r>
            <a:br>
              <a:rPr lang="en-US" sz="3200" dirty="0" smtClean="0">
                <a:ea typeface="ＭＳ Ｐゴシック" charset="-128"/>
              </a:rPr>
            </a:br>
            <a:r>
              <a:rPr lang="en-US" sz="3200" dirty="0" smtClean="0">
                <a:ea typeface="ＭＳ Ｐゴシック" charset="-128"/>
              </a:rPr>
              <a:t>Difference between students and experts</a:t>
            </a:r>
          </a:p>
        </p:txBody>
      </p:sp>
      <p:sp>
        <p:nvSpPr>
          <p:cNvPr id="44036" name="Slide Number Placeholder 3"/>
          <p:cNvSpPr>
            <a:spLocks noGrp="1"/>
          </p:cNvSpPr>
          <p:nvPr>
            <p:ph type="sldNum" sz="quarter" idx="12"/>
          </p:nvPr>
        </p:nvSpPr>
        <p:spPr bwMode="auto">
          <a:noFill/>
          <a:ln>
            <a:miter lim="800000"/>
            <a:headEnd/>
            <a:tailEnd/>
          </a:ln>
        </p:spPr>
        <p:txBody>
          <a:bodyPr/>
          <a:lstStyle/>
          <a:p>
            <a:pPr defTabSz="914400"/>
            <a:fld id="{F1837831-BC3A-4D93-AAA2-9D56DE1545F1}" type="slidenum">
              <a:rPr lang="en-US"/>
              <a:pPr defTabSz="914400"/>
              <a:t>42</a:t>
            </a:fld>
            <a:endParaRPr lang="en-US"/>
          </a:p>
        </p:txBody>
      </p:sp>
      <p:sp>
        <p:nvSpPr>
          <p:cNvPr id="6" name="TextBox 5"/>
          <p:cNvSpPr txBox="1"/>
          <p:nvPr/>
        </p:nvSpPr>
        <p:spPr>
          <a:xfrm>
            <a:off x="331788" y="2757488"/>
            <a:ext cx="3878262" cy="203041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7F7F7F"/>
                </a:solidFill>
                <a:latin typeface="Times New Roman" pitchFamily="18" charset="0"/>
                <a:ea typeface="ＭＳ Ｐゴシック" charset="-128"/>
                <a:cs typeface="Times New Roman" pitchFamily="18" charset="0"/>
              </a:rPr>
              <a:t>The author also </a:t>
            </a:r>
            <a:r>
              <a:rPr lang="en-US" sz="1800">
                <a:solidFill>
                  <a:srgbClr val="0000FF"/>
                </a:solidFill>
                <a:latin typeface="Times New Roman" pitchFamily="18" charset="0"/>
                <a:ea typeface="ＭＳ Ｐゴシック" charset="-128"/>
                <a:cs typeface="Times New Roman" pitchFamily="18" charset="0"/>
              </a:rPr>
              <a:t>has great logic</a:t>
            </a:r>
            <a:r>
              <a:rPr lang="en-US" sz="1800">
                <a:solidFill>
                  <a:srgbClr val="7F7F7F"/>
                </a:solidFill>
                <a:latin typeface="Times New Roman" pitchFamily="18" charset="0"/>
                <a:ea typeface="ＭＳ Ｐゴシック" charset="-128"/>
                <a:cs typeface="Times New Roman" pitchFamily="18" charset="0"/>
              </a:rPr>
              <a:t> in this paper. How can we consider the United States a great democracy when everyone is not treated equal. </a:t>
            </a:r>
            <a:r>
              <a:rPr lang="en-US" sz="1800">
                <a:solidFill>
                  <a:srgbClr val="0000FF"/>
                </a:solidFill>
                <a:latin typeface="Times New Roman" pitchFamily="18" charset="0"/>
                <a:ea typeface="ＭＳ Ｐゴシック" charset="-128"/>
                <a:cs typeface="Times New Roman" pitchFamily="18" charset="0"/>
              </a:rPr>
              <a:t>All of the main points were indeed supported in this piece</a:t>
            </a:r>
            <a:r>
              <a:rPr lang="en-US" sz="1800">
                <a:solidFill>
                  <a:srgbClr val="7F7F7F"/>
                </a:solidFill>
                <a:latin typeface="Times New Roman" pitchFamily="18" charset="0"/>
                <a:ea typeface="ＭＳ Ｐゴシック" charset="-128"/>
                <a:cs typeface="Times New Roman" pitchFamily="18" charset="0"/>
              </a:rPr>
              <a:t>.</a:t>
            </a:r>
          </a:p>
          <a:p>
            <a:endParaRPr lang="en-US" sz="1800">
              <a:solidFill>
                <a:srgbClr val="000000"/>
              </a:solidFill>
              <a:latin typeface="Times New Roman" pitchFamily="18" charset="0"/>
              <a:ea typeface="ＭＳ Ｐゴシック" charset="-128"/>
              <a:cs typeface="Times New Roman" pitchFamily="18" charset="0"/>
            </a:endParaRPr>
          </a:p>
        </p:txBody>
      </p:sp>
      <p:sp>
        <p:nvSpPr>
          <p:cNvPr id="7" name="TextBox 6"/>
          <p:cNvSpPr txBox="1"/>
          <p:nvPr/>
        </p:nvSpPr>
        <p:spPr>
          <a:xfrm>
            <a:off x="4675188" y="2757488"/>
            <a:ext cx="4137025" cy="286226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rgbClr val="0000FF"/>
                </a:solidFill>
                <a:latin typeface="Times New Roman" pitchFamily="18" charset="0"/>
                <a:ea typeface="ＭＳ Ｐゴシック" charset="-128"/>
                <a:cs typeface="Times New Roman" pitchFamily="18" charset="0"/>
              </a:rPr>
              <a:t>I thought there were some good opportunities to provide further data to strengthen your argument.  </a:t>
            </a:r>
            <a:r>
              <a:rPr lang="en-US" sz="1800">
                <a:solidFill>
                  <a:srgbClr val="7F7F7F"/>
                </a:solidFill>
                <a:latin typeface="Times New Roman" pitchFamily="18" charset="0"/>
                <a:ea typeface="ＭＳ Ｐゴシック" charset="-128"/>
                <a:cs typeface="Times New Roman" pitchFamily="18" charset="0"/>
              </a:rPr>
              <a:t>For example the statement “These methods of intimidation, and the lack of military force offered by the government to stop the KKK, led to the rescinding of African American democracy.”  </a:t>
            </a:r>
            <a:r>
              <a:rPr lang="en-US" sz="1800">
                <a:solidFill>
                  <a:srgbClr val="0000FF"/>
                </a:solidFill>
                <a:latin typeface="Times New Roman" pitchFamily="18" charset="0"/>
                <a:ea typeface="ＭＳ Ｐゴシック" charset="-128"/>
                <a:cs typeface="Times New Roman" pitchFamily="18" charset="0"/>
              </a:rPr>
              <a:t>Maybe here include data about how </a:t>
            </a:r>
            <a:r>
              <a:rPr lang="en-US" sz="1800">
                <a:solidFill>
                  <a:srgbClr val="7F7F7F"/>
                </a:solidFill>
                <a:latin typeface="Times New Roman" pitchFamily="18" charset="0"/>
                <a:ea typeface="ＭＳ Ｐゴシック" charset="-128"/>
                <a:cs typeface="Times New Roman" pitchFamily="18" charset="0"/>
              </a:rPr>
              <a:t>… </a:t>
            </a:r>
          </a:p>
          <a:p>
            <a:r>
              <a:rPr lang="en-US" sz="1800" i="1">
                <a:solidFill>
                  <a:srgbClr val="7F7F7F"/>
                </a:solidFill>
                <a:latin typeface="Times New Roman" pitchFamily="18" charset="0"/>
                <a:ea typeface="ＭＳ Ｐゴシック" charset="-128"/>
                <a:cs typeface="Times New Roman" pitchFamily="18" charset="0"/>
              </a:rPr>
              <a:t> (omit 126 words)</a:t>
            </a:r>
          </a:p>
        </p:txBody>
      </p:sp>
      <p:sp>
        <p:nvSpPr>
          <p:cNvPr id="44039" name="TextBox 11"/>
          <p:cNvSpPr txBox="1">
            <a:spLocks noChangeArrowheads="1"/>
          </p:cNvSpPr>
          <p:nvPr/>
        </p:nvSpPr>
        <p:spPr bwMode="auto">
          <a:xfrm>
            <a:off x="331788" y="5986463"/>
            <a:ext cx="7829550" cy="369887"/>
          </a:xfrm>
          <a:prstGeom prst="rect">
            <a:avLst/>
          </a:prstGeom>
          <a:noFill/>
          <a:ln w="9525">
            <a:noFill/>
            <a:miter lim="800000"/>
            <a:headEnd/>
            <a:tailEnd/>
          </a:ln>
        </p:spPr>
        <p:txBody>
          <a:bodyPr wrap="none">
            <a:spAutoFit/>
          </a:bodyPr>
          <a:lstStyle/>
          <a:p>
            <a:r>
              <a:rPr lang="en-US" sz="1800">
                <a:latin typeface="Calisto MT" pitchFamily="18" charset="0"/>
              </a:rPr>
              <a:t>Note: Student rating scale is from 1 to 7, while expert rating scale is from 1 to 5</a:t>
            </a:r>
          </a:p>
        </p:txBody>
      </p:sp>
      <p:sp>
        <p:nvSpPr>
          <p:cNvPr id="9" name="Oval Callout 8"/>
          <p:cNvSpPr/>
          <p:nvPr/>
        </p:nvSpPr>
        <p:spPr>
          <a:xfrm>
            <a:off x="450988" y="4788593"/>
            <a:ext cx="1491020" cy="862254"/>
          </a:xfrm>
          <a:prstGeom prst="wedgeEllipseCallout">
            <a:avLst>
              <a:gd name="adj1" fmla="val 6769"/>
              <a:gd name="adj2" fmla="val -69310"/>
            </a:avLst>
          </a:prstGeom>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r>
              <a:rPr lang="en-US" sz="2600" dirty="0">
                <a:solidFill>
                  <a:schemeClr val="tx1"/>
                </a:solidFill>
              </a:rPr>
              <a:t>praise</a:t>
            </a:r>
          </a:p>
        </p:txBody>
      </p:sp>
      <p:sp>
        <p:nvSpPr>
          <p:cNvPr id="10" name="Oval Callout 9"/>
          <p:cNvSpPr/>
          <p:nvPr/>
        </p:nvSpPr>
        <p:spPr>
          <a:xfrm>
            <a:off x="6634617" y="1895014"/>
            <a:ext cx="2178045" cy="862254"/>
          </a:xfrm>
          <a:prstGeom prst="wedgeEllipseCallout">
            <a:avLst>
              <a:gd name="adj1" fmla="val -47230"/>
              <a:gd name="adj2" fmla="val 52354"/>
            </a:avLst>
          </a:prstGeom>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r>
              <a:rPr lang="en-US" sz="2600" dirty="0">
                <a:solidFill>
                  <a:schemeClr val="tx1"/>
                </a:solidFill>
              </a:rPr>
              <a:t>Critique</a:t>
            </a:r>
          </a:p>
        </p:txBody>
      </p:sp>
      <p:sp>
        <p:nvSpPr>
          <p:cNvPr id="44042" name="Content Placeholder 2"/>
          <p:cNvSpPr>
            <a:spLocks noGrp="1"/>
          </p:cNvSpPr>
          <p:nvPr>
            <p:ph idx="1"/>
          </p:nvPr>
        </p:nvSpPr>
        <p:spPr>
          <a:xfrm>
            <a:off x="128588" y="1676400"/>
            <a:ext cx="4546600" cy="1636713"/>
          </a:xfrm>
        </p:spPr>
        <p:txBody>
          <a:bodyPr>
            <a:normAutofit/>
          </a:bodyPr>
          <a:lstStyle/>
          <a:p>
            <a:pPr lvl="1" eaLnBrk="1" hangingPunct="1">
              <a:buClr>
                <a:srgbClr val="4D5843"/>
              </a:buClr>
            </a:pPr>
            <a:r>
              <a:rPr lang="en-US" sz="2400" dirty="0" smtClean="0">
                <a:solidFill>
                  <a:srgbClr val="FF6776"/>
                </a:solidFill>
                <a:ea typeface="ＭＳ Ｐゴシック" charset="-128"/>
              </a:rPr>
              <a:t>Student rating = </a:t>
            </a:r>
            <a:r>
              <a:rPr lang="en-US" sz="2400" b="1" dirty="0" smtClean="0">
                <a:solidFill>
                  <a:srgbClr val="FF6776"/>
                </a:solidFill>
                <a:ea typeface="ＭＳ Ｐゴシック" charset="-128"/>
              </a:rPr>
              <a:t>7</a:t>
            </a:r>
          </a:p>
          <a:p>
            <a:pPr lvl="1" eaLnBrk="1" hangingPunct="1">
              <a:buClr>
                <a:srgbClr val="4D5843"/>
              </a:buClr>
            </a:pPr>
            <a:r>
              <a:rPr lang="en-US" sz="2400" dirty="0" smtClean="0">
                <a:ea typeface="ＭＳ Ｐゴシック" charset="-128"/>
              </a:rPr>
              <a:t>Expert-average rating = </a:t>
            </a:r>
            <a:r>
              <a:rPr lang="en-US" sz="2400" b="1" dirty="0" smtClean="0">
                <a:ea typeface="ＭＳ Ｐゴシック" charset="-128"/>
              </a:rPr>
              <a:t>2</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900113" y="244475"/>
            <a:ext cx="7635875" cy="1339850"/>
          </a:xfrm>
        </p:spPr>
        <p:txBody>
          <a:bodyPr/>
          <a:lstStyle/>
          <a:p>
            <a:pPr eaLnBrk="1" hangingPunct="1"/>
            <a:r>
              <a:rPr lang="en-US" sz="4200" smtClean="0">
                <a:ea typeface="ＭＳ Ｐゴシック" charset="-128"/>
              </a:rPr>
              <a:t>Example 2 </a:t>
            </a:r>
            <a:r>
              <a:rPr lang="en-US" sz="2600" smtClean="0">
                <a:ea typeface="ＭＳ Ｐゴシック" charset="-128"/>
              </a:rPr>
              <a:t/>
            </a:r>
            <a:br>
              <a:rPr lang="en-US" sz="2600" smtClean="0">
                <a:ea typeface="ＭＳ Ｐゴシック" charset="-128"/>
              </a:rPr>
            </a:br>
            <a:r>
              <a:rPr lang="en-US" sz="2600" smtClean="0">
                <a:ea typeface="ＭＳ Ｐゴシック" charset="-128"/>
              </a:rPr>
              <a:t>Difference between content expert and writing expert</a:t>
            </a:r>
          </a:p>
        </p:txBody>
      </p:sp>
      <p:sp>
        <p:nvSpPr>
          <p:cNvPr id="46083" name="Content Placeholder 2"/>
          <p:cNvSpPr>
            <a:spLocks noGrp="1"/>
          </p:cNvSpPr>
          <p:nvPr>
            <p:ph idx="1"/>
          </p:nvPr>
        </p:nvSpPr>
        <p:spPr>
          <a:xfrm>
            <a:off x="128588" y="1676400"/>
            <a:ext cx="3859212" cy="1636713"/>
          </a:xfrm>
        </p:spPr>
        <p:txBody>
          <a:bodyPr/>
          <a:lstStyle/>
          <a:p>
            <a:pPr lvl="1" eaLnBrk="1" hangingPunct="1">
              <a:buClr>
                <a:srgbClr val="4D5843"/>
              </a:buClr>
            </a:pPr>
            <a:r>
              <a:rPr lang="en-US" sz="2100" smtClean="0">
                <a:ea typeface="ＭＳ Ｐゴシック" charset="-128"/>
              </a:rPr>
              <a:t>Writing-expert rating = 2</a:t>
            </a:r>
          </a:p>
          <a:p>
            <a:pPr lvl="1" eaLnBrk="1" hangingPunct="1">
              <a:buClr>
                <a:srgbClr val="4D5843"/>
              </a:buClr>
            </a:pPr>
            <a:r>
              <a:rPr lang="en-US" sz="2100" smtClean="0">
                <a:solidFill>
                  <a:srgbClr val="FF6776"/>
                </a:solidFill>
                <a:ea typeface="ＭＳ Ｐゴシック" charset="-128"/>
              </a:rPr>
              <a:t>Content-expert rating = 5</a:t>
            </a:r>
          </a:p>
        </p:txBody>
      </p:sp>
      <p:sp>
        <p:nvSpPr>
          <p:cNvPr id="46084" name="Slide Number Placeholder 3"/>
          <p:cNvSpPr>
            <a:spLocks noGrp="1"/>
          </p:cNvSpPr>
          <p:nvPr>
            <p:ph type="sldNum" sz="quarter" idx="12"/>
          </p:nvPr>
        </p:nvSpPr>
        <p:spPr bwMode="auto">
          <a:noFill/>
          <a:ln>
            <a:miter lim="800000"/>
            <a:headEnd/>
            <a:tailEnd/>
          </a:ln>
        </p:spPr>
        <p:txBody>
          <a:bodyPr/>
          <a:lstStyle/>
          <a:p>
            <a:pPr defTabSz="914400"/>
            <a:fld id="{AF5A6845-9D35-4173-AFD7-9BE3C977548E}" type="slidenum">
              <a:rPr lang="en-US"/>
              <a:pPr defTabSz="914400"/>
              <a:t>43</a:t>
            </a:fld>
            <a:endParaRPr lang="en-US"/>
          </a:p>
        </p:txBody>
      </p:sp>
      <p:sp>
        <p:nvSpPr>
          <p:cNvPr id="6" name="TextBox 5"/>
          <p:cNvSpPr txBox="1"/>
          <p:nvPr/>
        </p:nvSpPr>
        <p:spPr>
          <a:xfrm>
            <a:off x="331788" y="2757488"/>
            <a:ext cx="3878262" cy="25844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a:solidFill>
                  <a:schemeClr val="tx1"/>
                </a:solidFill>
                <a:latin typeface="Times New Roman" pitchFamily="18" charset="0"/>
                <a:ea typeface="ＭＳ Ｐゴシック" charset="-128"/>
                <a:cs typeface="Times New Roman" pitchFamily="18" charset="0"/>
              </a:rPr>
              <a:t>Your over all arguements were organized in some order but was unclear due to the lack of thesis in the paper. Inside each arguement, there was no order to the ideas presented, they went back and forth between ideas. There was good support to the arguements but yet some of it didnt not fit your arguement.</a:t>
            </a:r>
          </a:p>
        </p:txBody>
      </p:sp>
      <p:sp>
        <p:nvSpPr>
          <p:cNvPr id="7" name="TextBox 6"/>
          <p:cNvSpPr txBox="1"/>
          <p:nvPr/>
        </p:nvSpPr>
        <p:spPr>
          <a:xfrm>
            <a:off x="4675188" y="2757488"/>
            <a:ext cx="4137025" cy="2862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dirty="0">
                <a:solidFill>
                  <a:srgbClr val="000000"/>
                </a:solidFill>
                <a:latin typeface="Times New Roman" pitchFamily="18" charset="0"/>
                <a:ea typeface="ＭＳ Ｐゴシック" charset="-128"/>
                <a:cs typeface="Times New Roman" pitchFamily="18" charset="0"/>
              </a:rPr>
              <a:t>First off, it seems that you have difficulty writing transitions between paragraphs. It seems that you end your paragraphs with the main idea of each paragraph. That being said, … (</a:t>
            </a:r>
            <a:r>
              <a:rPr lang="en-US" sz="1800" i="1" dirty="0">
                <a:solidFill>
                  <a:srgbClr val="000000"/>
                </a:solidFill>
                <a:latin typeface="Times New Roman" pitchFamily="18" charset="0"/>
                <a:ea typeface="ＭＳ Ｐゴシック" charset="-128"/>
                <a:cs typeface="Times New Roman" pitchFamily="18" charset="0"/>
              </a:rPr>
              <a:t>omit 173 words</a:t>
            </a:r>
            <a:r>
              <a:rPr lang="en-US" sz="1800" dirty="0" smtClean="0">
                <a:solidFill>
                  <a:srgbClr val="000000"/>
                </a:solidFill>
                <a:latin typeface="Times New Roman" pitchFamily="18" charset="0"/>
                <a:ea typeface="ＭＳ Ｐゴシック" charset="-128"/>
                <a:cs typeface="Times New Roman" pitchFamily="18" charset="0"/>
              </a:rPr>
              <a:t>)  As a final comment, try to continually move your paper, that is, have in your mind a logical flow with every paragraph having a purpose.</a:t>
            </a:r>
            <a:endParaRPr lang="en-US" sz="1800" dirty="0">
              <a:solidFill>
                <a:srgbClr val="000000"/>
              </a:solidFill>
              <a:latin typeface="Times New Roman" pitchFamily="18" charset="0"/>
              <a:ea typeface="ＭＳ Ｐゴシック" charset="-128"/>
              <a:cs typeface="Times New Roman" pitchFamily="18" charset="0"/>
            </a:endParaRPr>
          </a:p>
          <a:p>
            <a:r>
              <a:rPr lang="en-US" sz="1800" dirty="0">
                <a:solidFill>
                  <a:srgbClr val="000000"/>
                </a:solidFill>
                <a:latin typeface="Times New Roman" pitchFamily="18" charset="0"/>
                <a:ea typeface="ＭＳ Ｐゴシック" charset="-128"/>
                <a:cs typeface="Times New Roman" pitchFamily="18" charset="0"/>
              </a:rPr>
              <a:t> </a:t>
            </a:r>
          </a:p>
        </p:txBody>
      </p:sp>
      <p:sp>
        <p:nvSpPr>
          <p:cNvPr id="46087" name="Content Placeholder 2"/>
          <p:cNvSpPr txBox="1">
            <a:spLocks/>
          </p:cNvSpPr>
          <p:nvPr/>
        </p:nvSpPr>
        <p:spPr bwMode="auto">
          <a:xfrm>
            <a:off x="4675188" y="1657350"/>
            <a:ext cx="3860800" cy="1100138"/>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100">
                <a:solidFill>
                  <a:srgbClr val="FF6776"/>
                </a:solidFill>
                <a:latin typeface="Calisto MT" pitchFamily="18" charset="0"/>
              </a:rPr>
              <a:t>Writing-expert rating = 5</a:t>
            </a:r>
          </a:p>
          <a:p>
            <a:pPr marL="579438" lvl="1" indent="-228600" defTabSz="914400">
              <a:spcBef>
                <a:spcPts val="600"/>
              </a:spcBef>
              <a:buClr>
                <a:srgbClr val="4D5843"/>
              </a:buClr>
              <a:buFont typeface="Arial" pitchFamily="34" charset="0"/>
              <a:buChar char="•"/>
            </a:pPr>
            <a:r>
              <a:rPr lang="en-US" sz="2100">
                <a:solidFill>
                  <a:srgbClr val="404040"/>
                </a:solidFill>
                <a:latin typeface="Calisto MT" pitchFamily="18" charset="0"/>
              </a:rPr>
              <a:t>Content-expert rating = 2</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900113" y="244475"/>
            <a:ext cx="7635875" cy="1339850"/>
          </a:xfrm>
        </p:spPr>
        <p:txBody>
          <a:bodyPr/>
          <a:lstStyle/>
          <a:p>
            <a:pPr eaLnBrk="1" hangingPunct="1"/>
            <a:r>
              <a:rPr lang="en-US" sz="4200" smtClean="0">
                <a:ea typeface="ＭＳ Ｐゴシック" charset="-128"/>
              </a:rPr>
              <a:t>Example 2 </a:t>
            </a:r>
            <a:r>
              <a:rPr lang="en-US" sz="2600" smtClean="0">
                <a:ea typeface="ＭＳ Ｐゴシック" charset="-128"/>
              </a:rPr>
              <a:t/>
            </a:r>
            <a:br>
              <a:rPr lang="en-US" sz="2600" smtClean="0">
                <a:ea typeface="ＭＳ Ｐゴシック" charset="-128"/>
              </a:rPr>
            </a:br>
            <a:r>
              <a:rPr lang="en-US" sz="2600" smtClean="0">
                <a:ea typeface="ＭＳ Ｐゴシック" charset="-128"/>
              </a:rPr>
              <a:t>Difference between content expert and writing expert</a:t>
            </a:r>
          </a:p>
        </p:txBody>
      </p:sp>
      <p:sp>
        <p:nvSpPr>
          <p:cNvPr id="47107" name="Content Placeholder 2"/>
          <p:cNvSpPr>
            <a:spLocks noGrp="1"/>
          </p:cNvSpPr>
          <p:nvPr>
            <p:ph idx="1"/>
          </p:nvPr>
        </p:nvSpPr>
        <p:spPr>
          <a:xfrm>
            <a:off x="128588" y="1676400"/>
            <a:ext cx="3859212" cy="1636713"/>
          </a:xfrm>
        </p:spPr>
        <p:txBody>
          <a:bodyPr/>
          <a:lstStyle/>
          <a:p>
            <a:pPr lvl="1" eaLnBrk="1" hangingPunct="1">
              <a:buClr>
                <a:srgbClr val="4D5843"/>
              </a:buClr>
            </a:pPr>
            <a:r>
              <a:rPr lang="en-US" sz="2100" smtClean="0">
                <a:ea typeface="ＭＳ Ｐゴシック" charset="-128"/>
              </a:rPr>
              <a:t>Writing-expert rating = 2</a:t>
            </a:r>
          </a:p>
          <a:p>
            <a:pPr lvl="1" eaLnBrk="1" hangingPunct="1">
              <a:buClr>
                <a:srgbClr val="4D5843"/>
              </a:buClr>
            </a:pPr>
            <a:r>
              <a:rPr lang="en-US" sz="2100" smtClean="0">
                <a:solidFill>
                  <a:srgbClr val="FF6776"/>
                </a:solidFill>
                <a:ea typeface="ＭＳ Ｐゴシック" charset="-128"/>
              </a:rPr>
              <a:t>Content-expert rating = 5</a:t>
            </a:r>
          </a:p>
        </p:txBody>
      </p:sp>
      <p:sp>
        <p:nvSpPr>
          <p:cNvPr id="47108" name="Slide Number Placeholder 3"/>
          <p:cNvSpPr>
            <a:spLocks noGrp="1"/>
          </p:cNvSpPr>
          <p:nvPr>
            <p:ph type="sldNum" sz="quarter" idx="12"/>
          </p:nvPr>
        </p:nvSpPr>
        <p:spPr bwMode="auto">
          <a:noFill/>
          <a:ln>
            <a:miter lim="800000"/>
            <a:headEnd/>
            <a:tailEnd/>
          </a:ln>
        </p:spPr>
        <p:txBody>
          <a:bodyPr/>
          <a:lstStyle/>
          <a:p>
            <a:pPr defTabSz="914400"/>
            <a:fld id="{AA1FD9D9-CFF2-4E2C-BDE4-AE1F8CBAB64E}" type="slidenum">
              <a:rPr lang="en-US"/>
              <a:pPr defTabSz="914400"/>
              <a:t>44</a:t>
            </a:fld>
            <a:endParaRPr lang="en-US"/>
          </a:p>
        </p:txBody>
      </p:sp>
      <p:sp>
        <p:nvSpPr>
          <p:cNvPr id="6" name="TextBox 5"/>
          <p:cNvSpPr txBox="1"/>
          <p:nvPr/>
        </p:nvSpPr>
        <p:spPr>
          <a:xfrm>
            <a:off x="331788" y="2757488"/>
            <a:ext cx="3878262" cy="258445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fontAlgn="auto">
              <a:spcBef>
                <a:spcPts val="0"/>
              </a:spcBef>
              <a:spcAft>
                <a:spcPts val="0"/>
              </a:spcAft>
              <a:defRPr/>
            </a:pPr>
            <a:r>
              <a:rPr lang="en-US" sz="1800" dirty="0">
                <a:latin typeface="Times New Roman"/>
                <a:cs typeface="Times New Roman"/>
              </a:rPr>
              <a:t>Your over all </a:t>
            </a:r>
            <a:r>
              <a:rPr lang="en-US" sz="1800" b="1" dirty="0" err="1">
                <a:solidFill>
                  <a:srgbClr val="0000FF"/>
                </a:solidFill>
                <a:latin typeface="Times New Roman"/>
                <a:cs typeface="Times New Roman"/>
              </a:rPr>
              <a:t>arguements</a:t>
            </a:r>
            <a:r>
              <a:rPr lang="en-US" sz="1800" dirty="0">
                <a:latin typeface="Times New Roman"/>
                <a:cs typeface="Times New Roman"/>
              </a:rPr>
              <a:t> were organized in some order but was unclear due to </a:t>
            </a:r>
            <a:r>
              <a:rPr lang="en-US" sz="1800" dirty="0">
                <a:solidFill>
                  <a:srgbClr val="0000FF"/>
                </a:solidFill>
                <a:latin typeface="Times New Roman"/>
                <a:cs typeface="Times New Roman"/>
              </a:rPr>
              <a:t>the lack of thesis in the paper</a:t>
            </a:r>
            <a:r>
              <a:rPr lang="en-US" sz="1800" dirty="0">
                <a:latin typeface="Times New Roman"/>
                <a:cs typeface="Times New Roman"/>
              </a:rPr>
              <a:t>. Inside each </a:t>
            </a:r>
            <a:r>
              <a:rPr lang="en-US" sz="1800" b="1" dirty="0" err="1">
                <a:solidFill>
                  <a:srgbClr val="0000FF"/>
                </a:solidFill>
                <a:latin typeface="Times New Roman"/>
                <a:cs typeface="Times New Roman"/>
              </a:rPr>
              <a:t>arguement</a:t>
            </a:r>
            <a:r>
              <a:rPr lang="en-US" sz="1800" dirty="0">
                <a:latin typeface="Times New Roman"/>
                <a:cs typeface="Times New Roman"/>
              </a:rPr>
              <a:t>, there was no order to the ideas presented, they went back and forth between ideas. There was good support to the </a:t>
            </a:r>
            <a:r>
              <a:rPr lang="en-US" sz="1800" b="1" dirty="0" err="1">
                <a:solidFill>
                  <a:srgbClr val="0000FF"/>
                </a:solidFill>
                <a:latin typeface="Times New Roman"/>
                <a:cs typeface="Times New Roman"/>
              </a:rPr>
              <a:t>arguements</a:t>
            </a:r>
            <a:r>
              <a:rPr lang="en-US" sz="1800" dirty="0">
                <a:latin typeface="Times New Roman"/>
                <a:cs typeface="Times New Roman"/>
              </a:rPr>
              <a:t> but yet some of it </a:t>
            </a:r>
            <a:r>
              <a:rPr lang="en-US" sz="1800" dirty="0" err="1">
                <a:latin typeface="Times New Roman"/>
                <a:cs typeface="Times New Roman"/>
              </a:rPr>
              <a:t>didnt</a:t>
            </a:r>
            <a:r>
              <a:rPr lang="en-US" sz="1800" dirty="0">
                <a:latin typeface="Times New Roman"/>
                <a:cs typeface="Times New Roman"/>
              </a:rPr>
              <a:t> not fit your </a:t>
            </a:r>
            <a:r>
              <a:rPr lang="en-US" sz="1800" b="1" dirty="0" err="1">
                <a:solidFill>
                  <a:srgbClr val="0000FF"/>
                </a:solidFill>
                <a:latin typeface="Times New Roman"/>
                <a:cs typeface="Times New Roman"/>
              </a:rPr>
              <a:t>arguement</a:t>
            </a:r>
            <a:r>
              <a:rPr lang="en-US" sz="1800" b="1" dirty="0">
                <a:solidFill>
                  <a:srgbClr val="0000FF"/>
                </a:solidFill>
                <a:latin typeface="Times New Roman"/>
                <a:cs typeface="Times New Roman"/>
              </a:rPr>
              <a:t>.</a:t>
            </a:r>
          </a:p>
        </p:txBody>
      </p:sp>
      <p:sp>
        <p:nvSpPr>
          <p:cNvPr id="7" name="TextBox 6"/>
          <p:cNvSpPr txBox="1"/>
          <p:nvPr/>
        </p:nvSpPr>
        <p:spPr>
          <a:xfrm>
            <a:off x="4675188" y="2757488"/>
            <a:ext cx="4137025" cy="313932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r>
              <a:rPr lang="en-US" sz="1800" dirty="0">
                <a:solidFill>
                  <a:srgbClr val="000000"/>
                </a:solidFill>
                <a:latin typeface="Times New Roman" pitchFamily="18" charset="0"/>
                <a:ea typeface="ＭＳ Ｐゴシック" charset="-128"/>
                <a:cs typeface="Times New Roman" pitchFamily="18" charset="0"/>
              </a:rPr>
              <a:t>First off, it seems that you have difficulty </a:t>
            </a:r>
            <a:r>
              <a:rPr lang="en-US" sz="1800" b="1" dirty="0">
                <a:solidFill>
                  <a:srgbClr val="0000FF"/>
                </a:solidFill>
                <a:latin typeface="Times New Roman" pitchFamily="18" charset="0"/>
                <a:ea typeface="ＭＳ Ｐゴシック" charset="-128"/>
                <a:cs typeface="Times New Roman" pitchFamily="18" charset="0"/>
              </a:rPr>
              <a:t>writing transitions </a:t>
            </a:r>
            <a:r>
              <a:rPr lang="en-US" sz="1800" dirty="0">
                <a:solidFill>
                  <a:srgbClr val="000000"/>
                </a:solidFill>
                <a:latin typeface="Times New Roman" pitchFamily="18" charset="0"/>
                <a:ea typeface="ＭＳ Ｐゴシック" charset="-128"/>
                <a:cs typeface="Times New Roman" pitchFamily="18" charset="0"/>
              </a:rPr>
              <a:t>between paragraphs. It seems that you end your paragraphs with the main idea of each paragraph. That being said, … (</a:t>
            </a:r>
            <a:r>
              <a:rPr lang="en-US" sz="1800" i="1" dirty="0">
                <a:solidFill>
                  <a:srgbClr val="000000"/>
                </a:solidFill>
                <a:latin typeface="Times New Roman" pitchFamily="18" charset="0"/>
                <a:ea typeface="ＭＳ Ｐゴシック" charset="-128"/>
                <a:cs typeface="Times New Roman" pitchFamily="18" charset="0"/>
              </a:rPr>
              <a:t>omit 173 words</a:t>
            </a:r>
            <a:r>
              <a:rPr lang="en-US" dirty="0">
                <a:solidFill>
                  <a:srgbClr val="000000"/>
                </a:solidFill>
                <a:latin typeface="Times New Roman" pitchFamily="18" charset="0"/>
                <a:ea typeface="ＭＳ Ｐゴシック" charset="-128"/>
                <a:cs typeface="Times New Roman" pitchFamily="18" charset="0"/>
              </a:rPr>
              <a:t>) As a final comment, try to continually move your paper, that is, have in your mind a logical flow with every paragraph having a purpose.</a:t>
            </a:r>
          </a:p>
          <a:p>
            <a:endParaRPr lang="en-US" sz="1800" dirty="0">
              <a:solidFill>
                <a:srgbClr val="000000"/>
              </a:solidFill>
              <a:latin typeface="Times New Roman" pitchFamily="18" charset="0"/>
              <a:ea typeface="ＭＳ Ｐゴシック" charset="-128"/>
              <a:cs typeface="Times New Roman" pitchFamily="18" charset="0"/>
            </a:endParaRPr>
          </a:p>
          <a:p>
            <a:r>
              <a:rPr lang="en-US" sz="1800" dirty="0">
                <a:solidFill>
                  <a:srgbClr val="000000"/>
                </a:solidFill>
                <a:latin typeface="Times New Roman" pitchFamily="18" charset="0"/>
                <a:ea typeface="ＭＳ Ｐゴシック" charset="-128"/>
                <a:cs typeface="Times New Roman" pitchFamily="18" charset="0"/>
              </a:rPr>
              <a:t> </a:t>
            </a:r>
          </a:p>
        </p:txBody>
      </p:sp>
      <p:sp>
        <p:nvSpPr>
          <p:cNvPr id="47111" name="Content Placeholder 2"/>
          <p:cNvSpPr txBox="1">
            <a:spLocks/>
          </p:cNvSpPr>
          <p:nvPr/>
        </p:nvSpPr>
        <p:spPr bwMode="auto">
          <a:xfrm>
            <a:off x="4675188" y="1657350"/>
            <a:ext cx="3860800" cy="1100138"/>
          </a:xfrm>
          <a:prstGeom prst="rect">
            <a:avLst/>
          </a:prstGeom>
          <a:noFill/>
          <a:ln w="9525">
            <a:noFill/>
            <a:miter lim="800000"/>
            <a:headEnd/>
            <a:tailEnd/>
          </a:ln>
        </p:spPr>
        <p:txBody>
          <a:bodyPr/>
          <a:lstStyle/>
          <a:p>
            <a:pPr marL="579438" lvl="1" indent="-228600" defTabSz="914400">
              <a:spcBef>
                <a:spcPts val="600"/>
              </a:spcBef>
              <a:buClr>
                <a:srgbClr val="4D5843"/>
              </a:buClr>
              <a:buFont typeface="Arial" pitchFamily="34" charset="0"/>
              <a:buChar char="•"/>
            </a:pPr>
            <a:r>
              <a:rPr lang="en-US" sz="2100">
                <a:solidFill>
                  <a:srgbClr val="FF6776"/>
                </a:solidFill>
                <a:latin typeface="Calisto MT" pitchFamily="18" charset="0"/>
              </a:rPr>
              <a:t>Writing-expert rating = 5</a:t>
            </a:r>
          </a:p>
          <a:p>
            <a:pPr marL="579438" lvl="1" indent="-228600" defTabSz="914400">
              <a:spcBef>
                <a:spcPts val="600"/>
              </a:spcBef>
              <a:buClr>
                <a:srgbClr val="4D5843"/>
              </a:buClr>
              <a:buFont typeface="Arial" pitchFamily="34" charset="0"/>
              <a:buChar char="•"/>
            </a:pPr>
            <a:r>
              <a:rPr lang="en-US" sz="2100">
                <a:solidFill>
                  <a:srgbClr val="404040"/>
                </a:solidFill>
                <a:latin typeface="Calisto MT" pitchFamily="18" charset="0"/>
              </a:rPr>
              <a:t>Content-expert rating = 2</a:t>
            </a:r>
          </a:p>
        </p:txBody>
      </p:sp>
      <p:sp>
        <p:nvSpPr>
          <p:cNvPr id="9" name="Oval Callout 8"/>
          <p:cNvSpPr/>
          <p:nvPr/>
        </p:nvSpPr>
        <p:spPr>
          <a:xfrm>
            <a:off x="1613930" y="5765559"/>
            <a:ext cx="2577070" cy="862254"/>
          </a:xfrm>
          <a:prstGeom prst="wedgeEllipseCallout">
            <a:avLst>
              <a:gd name="adj1" fmla="val 40"/>
              <a:gd name="adj2" fmla="val -111999"/>
            </a:avLst>
          </a:prstGeom>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r>
              <a:rPr lang="en-US" sz="1900" dirty="0">
                <a:solidFill>
                  <a:schemeClr val="tx1"/>
                </a:solidFill>
              </a:rPr>
              <a:t>Argumentation issue</a:t>
            </a:r>
          </a:p>
        </p:txBody>
      </p:sp>
      <p:sp>
        <p:nvSpPr>
          <p:cNvPr id="10" name="Oval Callout 9"/>
          <p:cNvSpPr/>
          <p:nvPr/>
        </p:nvSpPr>
        <p:spPr>
          <a:xfrm>
            <a:off x="5455165" y="5756543"/>
            <a:ext cx="2577070" cy="862254"/>
          </a:xfrm>
          <a:prstGeom prst="wedgeEllipseCallout">
            <a:avLst>
              <a:gd name="adj1" fmla="val -350"/>
              <a:gd name="adj2" fmla="val -109668"/>
            </a:avLst>
          </a:prstGeom>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r>
              <a:rPr lang="en-US" sz="1900" dirty="0">
                <a:solidFill>
                  <a:schemeClr val="tx1"/>
                </a:solidFill>
              </a:rPr>
              <a:t>Transition issue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z="3200" smtClean="0">
                <a:ea typeface="ＭＳ Ｐゴシック" charset="-128"/>
              </a:rPr>
              <a:t>Difference in helpfulness rating distribution</a:t>
            </a:r>
          </a:p>
        </p:txBody>
      </p:sp>
      <p:sp>
        <p:nvSpPr>
          <p:cNvPr id="48131" name="Content Placeholder 2"/>
          <p:cNvSpPr>
            <a:spLocks noGrp="1"/>
          </p:cNvSpPr>
          <p:nvPr>
            <p:ph idx="1"/>
          </p:nvPr>
        </p:nvSpPr>
        <p:spPr/>
        <p:txBody>
          <a:bodyPr/>
          <a:lstStyle/>
          <a:p>
            <a:endParaRPr lang="en-US" smtClean="0">
              <a:ea typeface="ＭＳ Ｐゴシック" charset="-128"/>
            </a:endParaRPr>
          </a:p>
        </p:txBody>
      </p:sp>
      <p:sp>
        <p:nvSpPr>
          <p:cNvPr id="48132" name="Slide Number Placeholder 3"/>
          <p:cNvSpPr>
            <a:spLocks noGrp="1"/>
          </p:cNvSpPr>
          <p:nvPr>
            <p:ph type="sldNum" sz="quarter" idx="12"/>
          </p:nvPr>
        </p:nvSpPr>
        <p:spPr bwMode="auto">
          <a:noFill/>
          <a:ln>
            <a:miter lim="800000"/>
            <a:headEnd/>
            <a:tailEnd/>
          </a:ln>
        </p:spPr>
        <p:txBody>
          <a:bodyPr/>
          <a:lstStyle/>
          <a:p>
            <a:fld id="{D37D616F-323B-4869-95F2-59E8584CF54B}" type="slidenum">
              <a:rPr lang="en-US"/>
              <a:pPr/>
              <a:t>45</a:t>
            </a:fld>
            <a:endParaRPr lang="en-US"/>
          </a:p>
        </p:txBody>
      </p:sp>
      <p:pic>
        <p:nvPicPr>
          <p:cNvPr id="48133" name="Picture 4" descr="fig3.png"/>
          <p:cNvPicPr>
            <a:picLocks noChangeAspect="1"/>
          </p:cNvPicPr>
          <p:nvPr/>
        </p:nvPicPr>
        <p:blipFill>
          <a:blip r:embed="rId2"/>
          <a:srcRect/>
          <a:stretch>
            <a:fillRect/>
          </a:stretch>
        </p:blipFill>
        <p:spPr bwMode="auto">
          <a:xfrm>
            <a:off x="622300" y="1797050"/>
            <a:ext cx="7807325" cy="421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dirty="0" smtClean="0">
                <a:ea typeface="ＭＳ Ｐゴシック" charset="-128"/>
              </a:rPr>
              <a:t>Corpus</a:t>
            </a:r>
            <a:endParaRPr lang="en-US" dirty="0" smtClean="0">
              <a:ea typeface="ＭＳ Ｐゴシック" charset="-128"/>
            </a:endParaRPr>
          </a:p>
        </p:txBody>
      </p:sp>
      <p:sp>
        <p:nvSpPr>
          <p:cNvPr id="48131" name="Content Placeholder 2"/>
          <p:cNvSpPr>
            <a:spLocks noGrp="1"/>
          </p:cNvSpPr>
          <p:nvPr>
            <p:ph idx="1"/>
          </p:nvPr>
        </p:nvSpPr>
        <p:spPr>
          <a:xfrm>
            <a:off x="320675" y="1766510"/>
            <a:ext cx="8502650" cy="4589840"/>
          </a:xfrm>
        </p:spPr>
        <p:txBody>
          <a:bodyPr>
            <a:normAutofit/>
          </a:bodyPr>
          <a:lstStyle/>
          <a:p>
            <a:pPr eaLnBrk="1" hangingPunct="1">
              <a:lnSpc>
                <a:spcPct val="90000"/>
              </a:lnSpc>
              <a:buFont typeface="Arial" charset="0"/>
              <a:buChar char="•"/>
              <a:defRPr/>
            </a:pPr>
            <a:r>
              <a:rPr lang="en-US" sz="2595" dirty="0">
                <a:ea typeface="ＭＳ Ｐゴシック" charset="-128"/>
              </a:rPr>
              <a:t>Previous annotated peer-review corpus</a:t>
            </a:r>
          </a:p>
          <a:p>
            <a:pPr lvl="1" eaLnBrk="1" hangingPunct="1">
              <a:lnSpc>
                <a:spcPct val="90000"/>
              </a:lnSpc>
              <a:buFont typeface="Lucida Grande"/>
              <a:buChar char="－"/>
              <a:defRPr/>
            </a:pPr>
            <a:r>
              <a:rPr lang="en-US" sz="2000" dirty="0">
                <a:ea typeface="ＭＳ Ｐゴシック" charset="-128"/>
              </a:rPr>
              <a:t> Introductory college history class</a:t>
            </a:r>
          </a:p>
          <a:p>
            <a:pPr lvl="1" eaLnBrk="1" hangingPunct="1">
              <a:lnSpc>
                <a:spcPct val="90000"/>
              </a:lnSpc>
              <a:buFont typeface="Lucida Grande"/>
              <a:buChar char="－"/>
              <a:defRPr/>
            </a:pPr>
            <a:r>
              <a:rPr lang="en-US" sz="2000" dirty="0">
                <a:ea typeface="ＭＳ Ｐゴシック" charset="-128"/>
              </a:rPr>
              <a:t> 16 papers </a:t>
            </a:r>
          </a:p>
          <a:p>
            <a:pPr lvl="1" eaLnBrk="1" hangingPunct="1">
              <a:lnSpc>
                <a:spcPct val="90000"/>
              </a:lnSpc>
              <a:buFont typeface="Lucida Grande"/>
              <a:buChar char="－"/>
              <a:defRPr/>
            </a:pPr>
            <a:r>
              <a:rPr lang="en-US" sz="2000" dirty="0">
                <a:ea typeface="ＭＳ Ｐゴシック" charset="-128"/>
              </a:rPr>
              <a:t> 189 </a:t>
            </a:r>
            <a:r>
              <a:rPr lang="en-US" sz="2000" dirty="0" smtClean="0">
                <a:ea typeface="ＭＳ Ｐゴシック" charset="-128"/>
              </a:rPr>
              <a:t>reviews</a:t>
            </a:r>
            <a:endParaRPr lang="en-US" sz="2000" dirty="0" smtClean="0">
              <a:ea typeface="ＭＳ Ｐゴシック" charset="-128"/>
            </a:endParaRPr>
          </a:p>
          <a:p>
            <a:pPr marL="342900" lvl="1" indent="-342900" eaLnBrk="1" hangingPunct="1">
              <a:lnSpc>
                <a:spcPct val="90000"/>
              </a:lnSpc>
              <a:spcBef>
                <a:spcPts val="2000"/>
              </a:spcBef>
              <a:buClr>
                <a:srgbClr val="404040"/>
              </a:buClr>
              <a:buFont typeface="Arial" charset="0"/>
              <a:buChar char="•"/>
              <a:tabLst>
                <a:tab pos="365125" algn="l"/>
              </a:tabLst>
              <a:defRPr/>
            </a:pPr>
            <a:r>
              <a:rPr lang="en-US" sz="2595" dirty="0">
                <a:ea typeface="ＭＳ Ｐゴシック" charset="-128"/>
                <a:cs typeface="ＭＳ Ｐゴシック" charset="-128"/>
              </a:rPr>
              <a:t>Helpfulness ratings</a:t>
            </a:r>
          </a:p>
          <a:p>
            <a:pPr lvl="1" eaLnBrk="1" hangingPunct="1">
              <a:lnSpc>
                <a:spcPct val="90000"/>
              </a:lnSpc>
              <a:buFont typeface="Lucida Grande"/>
              <a:buChar char="－"/>
              <a:defRPr/>
            </a:pPr>
            <a:r>
              <a:rPr lang="en-US" sz="2000" dirty="0">
                <a:ea typeface="ＭＳ Ｐゴシック" charset="-128"/>
              </a:rPr>
              <a:t>Expert ratings from 1 to 5</a:t>
            </a:r>
          </a:p>
          <a:p>
            <a:pPr marL="1524000" lvl="5" indent="-276225">
              <a:lnSpc>
                <a:spcPct val="90000"/>
              </a:lnSpc>
              <a:defRPr/>
            </a:pPr>
            <a:r>
              <a:rPr lang="en-US" sz="1900" b="1" dirty="0">
                <a:ea typeface="ＭＳ Ｐゴシック" charset="-128"/>
              </a:rPr>
              <a:t>Content</a:t>
            </a:r>
            <a:r>
              <a:rPr lang="en-US" sz="1900" dirty="0">
                <a:ea typeface="ＭＳ Ｐゴシック" charset="-128"/>
              </a:rPr>
              <a:t> expert and </a:t>
            </a:r>
            <a:r>
              <a:rPr lang="en-US" sz="1900" b="1" dirty="0">
                <a:ea typeface="ＭＳ Ｐゴシック" charset="-128"/>
              </a:rPr>
              <a:t>writing</a:t>
            </a:r>
            <a:r>
              <a:rPr lang="en-US" sz="1900" dirty="0">
                <a:ea typeface="ＭＳ Ｐゴシック" charset="-128"/>
              </a:rPr>
              <a:t> </a:t>
            </a:r>
            <a:r>
              <a:rPr lang="en-US" sz="1900" dirty="0" smtClean="0">
                <a:ea typeface="ＭＳ Ｐゴシック" charset="-128"/>
              </a:rPr>
              <a:t>expert</a:t>
            </a:r>
          </a:p>
          <a:p>
            <a:pPr marL="1524000" lvl="5" indent="-276225">
              <a:lnSpc>
                <a:spcPct val="90000"/>
              </a:lnSpc>
              <a:defRPr/>
            </a:pPr>
            <a:r>
              <a:rPr lang="en-US" sz="1900" dirty="0" smtClean="0">
                <a:ea typeface="ＭＳ Ｐゴシック" charset="-128"/>
              </a:rPr>
              <a:t>Average of the two expert ratings</a:t>
            </a:r>
          </a:p>
          <a:p>
            <a:pPr lvl="1" eaLnBrk="1" hangingPunct="1">
              <a:lnSpc>
                <a:spcPct val="90000"/>
              </a:lnSpc>
              <a:buFont typeface="Lucida Grande"/>
              <a:buChar char="－"/>
              <a:defRPr/>
            </a:pPr>
            <a:r>
              <a:rPr lang="en-US" sz="2000" dirty="0">
                <a:ea typeface="ＭＳ Ｐゴシック" charset="-128"/>
              </a:rPr>
              <a:t>Student ratings from 1 to 7</a:t>
            </a:r>
          </a:p>
          <a:p>
            <a:pPr marL="1036638" lvl="2" indent="-457200" eaLnBrk="1" hangingPunct="1">
              <a:lnSpc>
                <a:spcPct val="90000"/>
              </a:lnSpc>
              <a:buFont typeface="Calibri" charset="0"/>
              <a:buAutoNum type="arabicPeriod"/>
              <a:defRPr/>
            </a:pPr>
            <a:endParaRPr lang="en-US" sz="1900" dirty="0" smtClean="0">
              <a:ea typeface="ＭＳ Ｐゴシック" charset="-128"/>
            </a:endParaRPr>
          </a:p>
          <a:p>
            <a:pPr eaLnBrk="1" hangingPunct="1">
              <a:lnSpc>
                <a:spcPct val="90000"/>
              </a:lnSpc>
              <a:buFont typeface="Arial" charset="0"/>
              <a:buChar char="•"/>
              <a:defRPr/>
            </a:pPr>
            <a:endParaRPr lang="en-US" sz="2200" dirty="0">
              <a:ea typeface="ＭＳ Ｐゴシック" charset="-128"/>
            </a:endParaRPr>
          </a:p>
        </p:txBody>
      </p:sp>
      <p:sp>
        <p:nvSpPr>
          <p:cNvPr id="50180" name="Slide Number Placeholder 3"/>
          <p:cNvSpPr>
            <a:spLocks noGrp="1"/>
          </p:cNvSpPr>
          <p:nvPr>
            <p:ph type="sldNum" sz="quarter" idx="12"/>
          </p:nvPr>
        </p:nvSpPr>
        <p:spPr bwMode="auto">
          <a:noFill/>
          <a:ln>
            <a:miter lim="800000"/>
            <a:headEnd/>
            <a:tailEnd/>
          </a:ln>
        </p:spPr>
        <p:txBody>
          <a:bodyPr/>
          <a:lstStyle/>
          <a:p>
            <a:pPr defTabSz="914400"/>
            <a:fld id="{633801FF-6065-4068-958E-982C9F6D2682}" type="slidenum">
              <a:rPr lang="en-US"/>
              <a:pPr defTabSz="914400"/>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dirty="0" smtClean="0">
                <a:ea typeface="ＭＳ Ｐゴシック" charset="-128"/>
              </a:rPr>
              <a:t>Experiment</a:t>
            </a:r>
          </a:p>
        </p:txBody>
      </p:sp>
      <p:sp>
        <p:nvSpPr>
          <p:cNvPr id="56323" name="Content Placeholder 2"/>
          <p:cNvSpPr>
            <a:spLocks noGrp="1"/>
          </p:cNvSpPr>
          <p:nvPr>
            <p:ph idx="1"/>
          </p:nvPr>
        </p:nvSpPr>
        <p:spPr>
          <a:xfrm>
            <a:off x="257175" y="1657350"/>
            <a:ext cx="8542338" cy="4481513"/>
          </a:xfrm>
        </p:spPr>
        <p:txBody>
          <a:bodyPr>
            <a:normAutofit/>
          </a:bodyPr>
          <a:lstStyle/>
          <a:p>
            <a:r>
              <a:rPr lang="en-US" dirty="0" smtClean="0">
                <a:ea typeface="ＭＳ Ｐゴシック" charset="-128"/>
              </a:rPr>
              <a:t>Two </a:t>
            </a:r>
            <a:r>
              <a:rPr lang="en-US" dirty="0" smtClean="0">
                <a:ea typeface="ＭＳ Ｐゴシック" charset="-128"/>
              </a:rPr>
              <a:t>feature selection algorithms</a:t>
            </a:r>
          </a:p>
          <a:p>
            <a:pPr marL="693738" lvl="2" indent="-457200"/>
            <a:r>
              <a:rPr lang="en-US" dirty="0" smtClean="0">
                <a:ea typeface="ＭＳ Ｐゴシック" charset="-128"/>
              </a:rPr>
              <a:t>Linear Regression with Greedy Stepwise search (stepwise LR)</a:t>
            </a:r>
          </a:p>
          <a:p>
            <a:pPr marL="1066800" lvl="3" indent="-309563">
              <a:buFont typeface="Lucida Grande" charset="0"/>
              <a:buChar char=""/>
            </a:pPr>
            <a:r>
              <a:rPr lang="en-US" dirty="0" smtClean="0">
                <a:ea typeface="ＭＳ Ｐゴシック" charset="-128"/>
              </a:rPr>
              <a:t>selected (useful) feature set</a:t>
            </a:r>
          </a:p>
          <a:p>
            <a:pPr marL="693738" lvl="2" indent="-457200"/>
            <a:r>
              <a:rPr lang="en-US" dirty="0" smtClean="0">
                <a:ea typeface="ＭＳ Ｐゴシック" charset="-128"/>
              </a:rPr>
              <a:t>Relief Feature Evaluation with Ranker (Relief)</a:t>
            </a:r>
          </a:p>
          <a:p>
            <a:pPr marL="1066800" lvl="3" indent="-309563">
              <a:spcAft>
                <a:spcPts val="600"/>
              </a:spcAft>
              <a:buFont typeface="Lucida Grande" charset="0"/>
              <a:buChar char=""/>
            </a:pPr>
            <a:r>
              <a:rPr lang="en-US" dirty="0" smtClean="0">
                <a:ea typeface="ＭＳ Ｐゴシック" charset="-128"/>
              </a:rPr>
              <a:t>Feature ranks</a:t>
            </a:r>
          </a:p>
          <a:p>
            <a:r>
              <a:rPr lang="en-US" dirty="0" smtClean="0">
                <a:ea typeface="ＭＳ Ｐゴシック" charset="-128"/>
              </a:rPr>
              <a:t>Ten-fold cross validation</a:t>
            </a:r>
          </a:p>
        </p:txBody>
      </p:sp>
      <p:sp>
        <p:nvSpPr>
          <p:cNvPr id="56324" name="Slide Number Placeholder 3"/>
          <p:cNvSpPr>
            <a:spLocks noGrp="1"/>
          </p:cNvSpPr>
          <p:nvPr>
            <p:ph type="sldNum" sz="quarter" idx="12"/>
          </p:nvPr>
        </p:nvSpPr>
        <p:spPr bwMode="auto">
          <a:noFill/>
          <a:ln>
            <a:miter lim="800000"/>
            <a:headEnd/>
            <a:tailEnd/>
          </a:ln>
        </p:spPr>
        <p:txBody>
          <a:bodyPr/>
          <a:lstStyle/>
          <a:p>
            <a:pPr defTabSz="914400"/>
            <a:fld id="{EA300570-B1E8-49B7-858F-1B5ECC74D98D}" type="slidenum">
              <a:rPr lang="en-US"/>
              <a:pPr defTabSz="914400"/>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dirty="0" smtClean="0">
                <a:ea typeface="ＭＳ Ｐゴシック" charset="-128"/>
              </a:rPr>
              <a:t>Sample Result:  All Features</a:t>
            </a:r>
          </a:p>
        </p:txBody>
      </p:sp>
      <p:sp>
        <p:nvSpPr>
          <p:cNvPr id="71683" name="Slide Number Placeholder 3"/>
          <p:cNvSpPr>
            <a:spLocks noGrp="1"/>
          </p:cNvSpPr>
          <p:nvPr>
            <p:ph type="sldNum" sz="quarter" idx="12"/>
          </p:nvPr>
        </p:nvSpPr>
        <p:spPr bwMode="auto">
          <a:noFill/>
          <a:ln>
            <a:miter lim="800000"/>
            <a:headEnd/>
            <a:tailEnd/>
          </a:ln>
        </p:spPr>
        <p:txBody>
          <a:bodyPr/>
          <a:lstStyle/>
          <a:p>
            <a:fld id="{DE582219-DFD1-4AE0-9AC6-D05040D781EB}" type="slidenum">
              <a:rPr lang="en-US"/>
              <a:pPr/>
              <a:t>48</a:t>
            </a:fld>
            <a:endParaRPr lang="en-US"/>
          </a:p>
        </p:txBody>
      </p:sp>
      <p:pic>
        <p:nvPicPr>
          <p:cNvPr id="71684" name="Picture 5"/>
          <p:cNvPicPr>
            <a:picLocks noChangeAspect="1"/>
          </p:cNvPicPr>
          <p:nvPr/>
        </p:nvPicPr>
        <p:blipFill>
          <a:blip r:embed="rId3"/>
          <a:srcRect/>
          <a:stretch>
            <a:fillRect/>
          </a:stretch>
        </p:blipFill>
        <p:spPr bwMode="auto">
          <a:xfrm>
            <a:off x="200025" y="4021138"/>
            <a:ext cx="8769350" cy="2660650"/>
          </a:xfrm>
          <a:prstGeom prst="rect">
            <a:avLst/>
          </a:prstGeom>
          <a:noFill/>
          <a:ln w="9525">
            <a:noFill/>
            <a:miter lim="800000"/>
            <a:headEnd/>
            <a:tailEnd/>
          </a:ln>
        </p:spPr>
      </p:pic>
      <p:sp>
        <p:nvSpPr>
          <p:cNvPr id="9" name="Rounded Rectangle 8"/>
          <p:cNvSpPr/>
          <p:nvPr/>
        </p:nvSpPr>
        <p:spPr>
          <a:xfrm>
            <a:off x="998538" y="4038600"/>
            <a:ext cx="1906587" cy="26066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1686" name="Content Placeholder 6"/>
          <p:cNvSpPr>
            <a:spLocks noGrp="1"/>
          </p:cNvSpPr>
          <p:nvPr>
            <p:ph idx="1"/>
          </p:nvPr>
        </p:nvSpPr>
        <p:spPr/>
        <p:txBody>
          <a:bodyPr/>
          <a:lstStyle/>
          <a:p>
            <a:endParaRPr lang="en-US" smtClean="0">
              <a:ea typeface="ＭＳ Ｐゴシック" charset="-128"/>
            </a:endParaRPr>
          </a:p>
        </p:txBody>
      </p:sp>
      <p:sp>
        <p:nvSpPr>
          <p:cNvPr id="10"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all features</a:t>
            </a: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Students</a:t>
            </a:r>
            <a:r>
              <a:rPr lang="en-US" sz="2000" dirty="0">
                <a:solidFill>
                  <a:srgbClr val="404040"/>
                </a:solidFill>
                <a:latin typeface="Calibri" pitchFamily="34" charset="0"/>
                <a:sym typeface="Wingdings" pitchFamily="2" charset="2"/>
              </a:rPr>
              <a:t> are more influenced by </a:t>
            </a:r>
            <a:r>
              <a:rPr lang="en-US" sz="2000" dirty="0" smtClean="0">
                <a:solidFill>
                  <a:srgbClr val="FF6776"/>
                </a:solidFill>
                <a:latin typeface="Calibri" pitchFamily="34" charset="0"/>
                <a:sym typeface="Wingdings" pitchFamily="2" charset="2"/>
              </a:rPr>
              <a:t>meta </a:t>
            </a:r>
            <a:r>
              <a:rPr lang="en-US" sz="2000" dirty="0">
                <a:solidFill>
                  <a:srgbClr val="FF6776"/>
                </a:solidFill>
                <a:latin typeface="Calibri" pitchFamily="34" charset="0"/>
                <a:sym typeface="Wingdings" pitchFamily="2" charset="2"/>
              </a:rPr>
              <a:t>features, demonstrative determiners, number of sentences, and negation words</a:t>
            </a:r>
            <a:endParaRPr lang="en-US" sz="2000" b="1" dirty="0">
              <a:solidFill>
                <a:srgbClr val="FF6776"/>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Experts</a:t>
            </a:r>
            <a:r>
              <a:rPr lang="en-US" sz="2000" dirty="0">
                <a:solidFill>
                  <a:srgbClr val="BFBFBF"/>
                </a:solidFill>
                <a:latin typeface="Calibri" pitchFamily="34" charset="0"/>
                <a:sym typeface="Wingdings" pitchFamily="2" charset="2"/>
              </a:rPr>
              <a:t> are more influenced by review length and critiques</a:t>
            </a:r>
            <a:endParaRPr lang="en-US" sz="2000" b="1" dirty="0">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Content expert </a:t>
            </a:r>
            <a:r>
              <a:rPr lang="en-US" sz="2000" dirty="0">
                <a:solidFill>
                  <a:srgbClr val="BFBFBF"/>
                </a:solidFill>
                <a:latin typeface="Calibri" pitchFamily="34" charset="0"/>
                <a:sym typeface="Wingdings" pitchFamily="2" charset="2"/>
              </a:rPr>
              <a:t>values solutions, domain words, problem localization</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Writing expert </a:t>
            </a:r>
            <a:r>
              <a:rPr lang="en-US" sz="2000" dirty="0">
                <a:solidFill>
                  <a:srgbClr val="BFBFBF"/>
                </a:solidFill>
                <a:latin typeface="Calibri" pitchFamily="34" charset="0"/>
                <a:sym typeface="Wingdings" pitchFamily="2" charset="2"/>
              </a:rPr>
              <a:t>values praise and summary</a:t>
            </a:r>
          </a:p>
          <a:p>
            <a:pPr marL="725488" lvl="2" indent="-361950" defTabSz="914400" eaLnBrk="0" hangingPunct="0">
              <a:spcBef>
                <a:spcPts val="600"/>
              </a:spcBef>
              <a:buClr>
                <a:srgbClr val="404040"/>
              </a:buClr>
              <a:buFont typeface="Arial" pitchFamily="34" charset="0"/>
              <a:buChar char="•"/>
            </a:pPr>
            <a:endParaRPr lang="en-US" sz="2000"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r>
              <a:rPr lang="en-US" dirty="0" smtClean="0">
                <a:ea typeface="ＭＳ Ｐゴシック" charset="-128"/>
              </a:rPr>
              <a:t>Sample Result: All Features</a:t>
            </a:r>
          </a:p>
        </p:txBody>
      </p:sp>
      <p:sp>
        <p:nvSpPr>
          <p:cNvPr id="73731" name="Slide Number Placeholder 3"/>
          <p:cNvSpPr>
            <a:spLocks noGrp="1"/>
          </p:cNvSpPr>
          <p:nvPr>
            <p:ph type="sldNum" sz="quarter" idx="12"/>
          </p:nvPr>
        </p:nvSpPr>
        <p:spPr bwMode="auto">
          <a:noFill/>
          <a:ln>
            <a:miter lim="800000"/>
            <a:headEnd/>
            <a:tailEnd/>
          </a:ln>
        </p:spPr>
        <p:txBody>
          <a:bodyPr/>
          <a:lstStyle/>
          <a:p>
            <a:fld id="{734A6192-33BD-415C-8F38-37E568452A65}" type="slidenum">
              <a:rPr lang="en-US"/>
              <a:pPr/>
              <a:t>49</a:t>
            </a:fld>
            <a:endParaRPr lang="en-US"/>
          </a:p>
        </p:txBody>
      </p:sp>
      <p:pic>
        <p:nvPicPr>
          <p:cNvPr id="73732" name="Picture 5"/>
          <p:cNvPicPr>
            <a:picLocks noChangeAspect="1"/>
          </p:cNvPicPr>
          <p:nvPr/>
        </p:nvPicPr>
        <p:blipFill>
          <a:blip r:embed="rId3"/>
          <a:srcRect/>
          <a:stretch>
            <a:fillRect/>
          </a:stretch>
        </p:blipFill>
        <p:spPr bwMode="auto">
          <a:xfrm>
            <a:off x="200025" y="4021138"/>
            <a:ext cx="8769350" cy="2660650"/>
          </a:xfrm>
          <a:prstGeom prst="rect">
            <a:avLst/>
          </a:prstGeom>
          <a:noFill/>
          <a:ln w="9525">
            <a:noFill/>
            <a:miter lim="800000"/>
            <a:headEnd/>
            <a:tailEnd/>
          </a:ln>
        </p:spPr>
      </p:pic>
      <p:sp>
        <p:nvSpPr>
          <p:cNvPr id="7" name="Rounded Rectangle 6"/>
          <p:cNvSpPr/>
          <p:nvPr/>
        </p:nvSpPr>
        <p:spPr>
          <a:xfrm>
            <a:off x="2973388" y="6338888"/>
            <a:ext cx="1906587" cy="28892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9" name="Rounded Rectangle 8"/>
          <p:cNvSpPr/>
          <p:nvPr/>
        </p:nvSpPr>
        <p:spPr>
          <a:xfrm>
            <a:off x="2938463" y="4435475"/>
            <a:ext cx="1908175" cy="28892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0" name="Rounded Rectangle 9"/>
          <p:cNvSpPr/>
          <p:nvPr/>
        </p:nvSpPr>
        <p:spPr>
          <a:xfrm>
            <a:off x="4953000" y="4435475"/>
            <a:ext cx="1906588" cy="28892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1" name="Rounded Rectangle 10"/>
          <p:cNvSpPr/>
          <p:nvPr/>
        </p:nvSpPr>
        <p:spPr>
          <a:xfrm>
            <a:off x="6961188" y="4435475"/>
            <a:ext cx="1906587" cy="28892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2" name="Rounded Rectangle 11"/>
          <p:cNvSpPr/>
          <p:nvPr/>
        </p:nvSpPr>
        <p:spPr>
          <a:xfrm>
            <a:off x="4953000" y="5975350"/>
            <a:ext cx="1906588" cy="290513"/>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3" name="Rounded Rectangle 12"/>
          <p:cNvSpPr/>
          <p:nvPr/>
        </p:nvSpPr>
        <p:spPr>
          <a:xfrm>
            <a:off x="6942138" y="6156325"/>
            <a:ext cx="1908175" cy="290513"/>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3739" name="Content Placeholder 13"/>
          <p:cNvSpPr>
            <a:spLocks noGrp="1"/>
          </p:cNvSpPr>
          <p:nvPr>
            <p:ph idx="1"/>
          </p:nvPr>
        </p:nvSpPr>
        <p:spPr/>
        <p:txBody>
          <a:bodyPr/>
          <a:lstStyle/>
          <a:p>
            <a:endParaRPr lang="en-US" smtClean="0">
              <a:ea typeface="ＭＳ Ｐゴシック" charset="-128"/>
            </a:endParaRPr>
          </a:p>
        </p:txBody>
      </p:sp>
      <p:sp>
        <p:nvSpPr>
          <p:cNvPr id="17"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all features</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are more influenced by </a:t>
            </a:r>
            <a:r>
              <a:rPr lang="en-US" sz="2000" dirty="0" smtClean="0">
                <a:solidFill>
                  <a:srgbClr val="BFBFBF"/>
                </a:solidFill>
                <a:latin typeface="Calibri" pitchFamily="34" charset="0"/>
                <a:sym typeface="Wingdings" pitchFamily="2" charset="2"/>
              </a:rPr>
              <a:t>meta </a:t>
            </a:r>
            <a:r>
              <a:rPr lang="en-US" sz="2000" dirty="0">
                <a:solidFill>
                  <a:srgbClr val="BFBFBF"/>
                </a:solidFill>
                <a:latin typeface="Calibri" pitchFamily="34" charset="0"/>
                <a:sym typeface="Wingdings" pitchFamily="2" charset="2"/>
              </a:rPr>
              <a:t>features, demonstrative determiners, number of sentences, and negation words</a:t>
            </a:r>
            <a:endParaRPr lang="en-US" sz="2000" b="1" dirty="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Experts</a:t>
            </a:r>
            <a:r>
              <a:rPr lang="en-US" sz="2000" dirty="0">
                <a:solidFill>
                  <a:srgbClr val="404040"/>
                </a:solidFill>
                <a:latin typeface="Calibri" pitchFamily="34" charset="0"/>
                <a:sym typeface="Wingdings" pitchFamily="2" charset="2"/>
              </a:rPr>
              <a:t> are more influenced by </a:t>
            </a:r>
            <a:r>
              <a:rPr lang="en-US" sz="2000" dirty="0">
                <a:solidFill>
                  <a:srgbClr val="FF6776"/>
                </a:solidFill>
                <a:latin typeface="Calibri" pitchFamily="34" charset="0"/>
                <a:sym typeface="Wingdings" pitchFamily="2" charset="2"/>
              </a:rPr>
              <a:t>review length </a:t>
            </a:r>
            <a:r>
              <a:rPr lang="en-US" sz="2000" dirty="0">
                <a:solidFill>
                  <a:srgbClr val="404040"/>
                </a:solidFill>
                <a:latin typeface="Calibri" pitchFamily="34" charset="0"/>
                <a:sym typeface="Wingdings" pitchFamily="2" charset="2"/>
              </a:rPr>
              <a:t>and </a:t>
            </a:r>
            <a:r>
              <a:rPr lang="en-US" sz="2000" dirty="0">
                <a:solidFill>
                  <a:srgbClr val="FF6776"/>
                </a:solidFill>
                <a:latin typeface="Calibri" pitchFamily="34" charset="0"/>
                <a:sym typeface="Wingdings" pitchFamily="2" charset="2"/>
              </a:rPr>
              <a:t>critiques</a:t>
            </a:r>
            <a:endParaRPr lang="en-US" sz="2000" b="1" dirty="0">
              <a:solidFill>
                <a:srgbClr val="FF6776"/>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Content expert </a:t>
            </a:r>
            <a:r>
              <a:rPr lang="en-US" sz="2000" dirty="0">
                <a:solidFill>
                  <a:srgbClr val="BFBFBF"/>
                </a:solidFill>
                <a:latin typeface="Calibri" pitchFamily="34" charset="0"/>
                <a:sym typeface="Wingdings" pitchFamily="2" charset="2"/>
              </a:rPr>
              <a:t>values solutions, domain words, problem localization</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Writing expert </a:t>
            </a:r>
            <a:r>
              <a:rPr lang="en-US" sz="2000" dirty="0">
                <a:solidFill>
                  <a:srgbClr val="BFBFBF"/>
                </a:solidFill>
                <a:latin typeface="Calibri" pitchFamily="34" charset="0"/>
                <a:sym typeface="Wingdings" pitchFamily="2" charset="2"/>
              </a:rPr>
              <a:t>values praise and summary</a:t>
            </a:r>
          </a:p>
          <a:p>
            <a:pPr marL="725488" lvl="2" indent="-361950" defTabSz="914400" eaLnBrk="0" hangingPunct="0">
              <a:spcBef>
                <a:spcPts val="600"/>
              </a:spcBef>
              <a:buClr>
                <a:srgbClr val="404040"/>
              </a:buClr>
              <a:buFont typeface="Arial" pitchFamily="34" charset="0"/>
              <a:buChar char="•"/>
            </a:pPr>
            <a:endParaRPr lang="en-US" sz="2000"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r>
              <a:rPr lang="en-US" smtClean="0">
                <a:ea typeface="ＭＳ Ｐゴシック" charset="-128"/>
              </a:rPr>
              <a:t>Outline</a:t>
            </a:r>
          </a:p>
        </p:txBody>
      </p:sp>
      <p:sp>
        <p:nvSpPr>
          <p:cNvPr id="8194" name="Content Placeholder 2"/>
          <p:cNvSpPr>
            <a:spLocks noGrp="1"/>
          </p:cNvSpPr>
          <p:nvPr>
            <p:ph idx="1"/>
          </p:nvPr>
        </p:nvSpPr>
        <p:spPr>
          <a:xfrm>
            <a:off x="0" y="1676400"/>
            <a:ext cx="8832850" cy="4108450"/>
          </a:xfrm>
        </p:spPr>
        <p:txBody>
          <a:bodyPr/>
          <a:lstStyle/>
          <a:p>
            <a:r>
              <a:rPr lang="en-US" dirty="0" err="1" smtClean="0">
                <a:solidFill>
                  <a:schemeClr val="accent1"/>
                </a:solidFill>
                <a:ea typeface="ＭＳ Ｐゴシック" charset="-128"/>
              </a:rPr>
              <a:t>SWoRD</a:t>
            </a:r>
            <a:endParaRPr lang="en-US" dirty="0" smtClean="0">
              <a:solidFill>
                <a:schemeClr val="accent1"/>
              </a:solidFill>
              <a:ea typeface="ＭＳ Ｐゴシック" charset="-128"/>
            </a:endParaRPr>
          </a:p>
          <a:p>
            <a:r>
              <a:rPr lang="en-US" dirty="0" smtClean="0">
                <a:ea typeface="ＭＳ Ｐゴシック" charset="-128"/>
              </a:rPr>
              <a:t>Improving Review Quality</a:t>
            </a:r>
          </a:p>
          <a:p>
            <a:r>
              <a:rPr lang="en-US" dirty="0" smtClean="0">
                <a:ea typeface="ＭＳ Ｐゴシック" charset="-128"/>
              </a:rPr>
              <a:t>Identifying Helpful Reviews</a:t>
            </a:r>
          </a:p>
          <a:p>
            <a:r>
              <a:rPr lang="en-US" dirty="0" smtClean="0">
                <a:ea typeface="ＭＳ Ｐゴシック" charset="-128"/>
              </a:rPr>
              <a:t>What is the Meaning of Helpfulness?</a:t>
            </a:r>
          </a:p>
          <a:p>
            <a:r>
              <a:rPr lang="en-US" dirty="0" smtClean="0">
                <a:ea typeface="ＭＳ Ｐゴシック" charset="-128"/>
              </a:rPr>
              <a:t>Summary and Current Directions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dirty="0" smtClean="0">
                <a:ea typeface="ＭＳ Ｐゴシック" charset="-128"/>
              </a:rPr>
              <a:t>Sample Result:  All Features</a:t>
            </a:r>
          </a:p>
        </p:txBody>
      </p:sp>
      <p:sp>
        <p:nvSpPr>
          <p:cNvPr id="75779" name="Slide Number Placeholder 3"/>
          <p:cNvSpPr>
            <a:spLocks noGrp="1"/>
          </p:cNvSpPr>
          <p:nvPr>
            <p:ph type="sldNum" sz="quarter" idx="12"/>
          </p:nvPr>
        </p:nvSpPr>
        <p:spPr bwMode="auto">
          <a:noFill/>
          <a:ln>
            <a:miter lim="800000"/>
            <a:headEnd/>
            <a:tailEnd/>
          </a:ln>
        </p:spPr>
        <p:txBody>
          <a:bodyPr/>
          <a:lstStyle/>
          <a:p>
            <a:fld id="{CB82960B-0DC3-40A9-AB7E-C585D0474F85}" type="slidenum">
              <a:rPr lang="en-US"/>
              <a:pPr/>
              <a:t>50</a:t>
            </a:fld>
            <a:endParaRPr lang="en-US"/>
          </a:p>
        </p:txBody>
      </p:sp>
      <p:pic>
        <p:nvPicPr>
          <p:cNvPr id="75780" name="Picture 5"/>
          <p:cNvPicPr>
            <a:picLocks noChangeAspect="1"/>
          </p:cNvPicPr>
          <p:nvPr/>
        </p:nvPicPr>
        <p:blipFill>
          <a:blip r:embed="rId3"/>
          <a:srcRect/>
          <a:stretch>
            <a:fillRect/>
          </a:stretch>
        </p:blipFill>
        <p:spPr bwMode="auto">
          <a:xfrm>
            <a:off x="200025" y="4021138"/>
            <a:ext cx="8769350" cy="2660650"/>
          </a:xfrm>
          <a:prstGeom prst="rect">
            <a:avLst/>
          </a:prstGeom>
          <a:noFill/>
          <a:ln w="9525">
            <a:noFill/>
            <a:miter lim="800000"/>
            <a:headEnd/>
            <a:tailEnd/>
          </a:ln>
        </p:spPr>
      </p:pic>
      <p:sp>
        <p:nvSpPr>
          <p:cNvPr id="9" name="Rounded Rectangle 8"/>
          <p:cNvSpPr/>
          <p:nvPr/>
        </p:nvSpPr>
        <p:spPr>
          <a:xfrm>
            <a:off x="4953000" y="4057650"/>
            <a:ext cx="1906588" cy="26066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5782" name="Content Placeholder 6"/>
          <p:cNvSpPr>
            <a:spLocks noGrp="1"/>
          </p:cNvSpPr>
          <p:nvPr>
            <p:ph idx="1"/>
          </p:nvPr>
        </p:nvSpPr>
        <p:spPr/>
        <p:txBody>
          <a:bodyPr/>
          <a:lstStyle/>
          <a:p>
            <a:endParaRPr lang="en-US" smtClean="0">
              <a:ea typeface="ＭＳ Ｐゴシック" charset="-128"/>
            </a:endParaRPr>
          </a:p>
        </p:txBody>
      </p:sp>
      <p:sp>
        <p:nvSpPr>
          <p:cNvPr id="10"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a:solidFill>
                  <a:srgbClr val="404040"/>
                </a:solidFill>
                <a:latin typeface="Calibri" pitchFamily="34" charset="0"/>
              </a:rPr>
              <a:t>Feature selection of all features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Students</a:t>
            </a:r>
            <a:r>
              <a:rPr lang="en-US" sz="2000">
                <a:solidFill>
                  <a:srgbClr val="BFBFBF"/>
                </a:solidFill>
                <a:latin typeface="Calibri" pitchFamily="34" charset="0"/>
                <a:sym typeface="Wingdings" pitchFamily="2" charset="2"/>
              </a:rPr>
              <a:t> are more influenced by social-science features, demonstrative determiners, number of sentences, and negation words</a:t>
            </a:r>
            <a:endParaRPr lang="en-US" sz="2000" b="1">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Experts</a:t>
            </a:r>
            <a:r>
              <a:rPr lang="en-US" sz="2000">
                <a:solidFill>
                  <a:srgbClr val="BFBFBF"/>
                </a:solidFill>
                <a:latin typeface="Calibri" pitchFamily="34" charset="0"/>
                <a:sym typeface="Wingdings" pitchFamily="2" charset="2"/>
              </a:rPr>
              <a:t> are more influenced by review length and critiques</a:t>
            </a:r>
            <a:endParaRPr lang="en-US" sz="2000" b="1">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a:solidFill>
                  <a:srgbClr val="404040"/>
                </a:solidFill>
                <a:latin typeface="Calibri" pitchFamily="34" charset="0"/>
                <a:sym typeface="Wingdings" pitchFamily="2" charset="2"/>
              </a:rPr>
              <a:t>Content expert </a:t>
            </a:r>
            <a:r>
              <a:rPr lang="en-US" sz="2000">
                <a:solidFill>
                  <a:srgbClr val="404040"/>
                </a:solidFill>
                <a:latin typeface="Calibri" pitchFamily="34" charset="0"/>
                <a:sym typeface="Wingdings" pitchFamily="2" charset="2"/>
              </a:rPr>
              <a:t>values </a:t>
            </a:r>
            <a:r>
              <a:rPr lang="en-US" sz="2000">
                <a:solidFill>
                  <a:srgbClr val="FF6776"/>
                </a:solidFill>
                <a:latin typeface="Calibri" pitchFamily="34" charset="0"/>
                <a:sym typeface="Wingdings" pitchFamily="2" charset="2"/>
              </a:rPr>
              <a:t>solutions, domain words, problem localization</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Writing expert </a:t>
            </a:r>
            <a:r>
              <a:rPr lang="en-US" sz="2000">
                <a:solidFill>
                  <a:srgbClr val="BFBFBF"/>
                </a:solidFill>
                <a:latin typeface="Calibri" pitchFamily="34" charset="0"/>
                <a:sym typeface="Wingdings" pitchFamily="2" charset="2"/>
              </a:rPr>
              <a:t>values praise and summary</a:t>
            </a:r>
          </a:p>
          <a:p>
            <a:pPr marL="725488" lvl="2" indent="-361950" defTabSz="914400" eaLnBrk="0" hangingPunct="0">
              <a:spcBef>
                <a:spcPts val="600"/>
              </a:spcBef>
              <a:buClr>
                <a:srgbClr val="404040"/>
              </a:buClr>
              <a:buFont typeface="Arial" pitchFamily="34" charset="0"/>
              <a:buChar char="•"/>
            </a:pPr>
            <a:endParaRPr lang="en-US" sz="200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dirty="0" smtClean="0">
                <a:ea typeface="ＭＳ Ｐゴシック" charset="-128"/>
              </a:rPr>
              <a:t>Sample Result:  All Features</a:t>
            </a:r>
          </a:p>
        </p:txBody>
      </p:sp>
      <p:sp>
        <p:nvSpPr>
          <p:cNvPr id="77827" name="Slide Number Placeholder 3"/>
          <p:cNvSpPr>
            <a:spLocks noGrp="1"/>
          </p:cNvSpPr>
          <p:nvPr>
            <p:ph type="sldNum" sz="quarter" idx="12"/>
          </p:nvPr>
        </p:nvSpPr>
        <p:spPr bwMode="auto">
          <a:noFill/>
          <a:ln>
            <a:miter lim="800000"/>
            <a:headEnd/>
            <a:tailEnd/>
          </a:ln>
        </p:spPr>
        <p:txBody>
          <a:bodyPr/>
          <a:lstStyle/>
          <a:p>
            <a:fld id="{D586E64F-B4B7-42E8-A2A9-1C46BFAFA3D6}" type="slidenum">
              <a:rPr lang="en-US"/>
              <a:pPr/>
              <a:t>51</a:t>
            </a:fld>
            <a:endParaRPr lang="en-US"/>
          </a:p>
        </p:txBody>
      </p:sp>
      <p:pic>
        <p:nvPicPr>
          <p:cNvPr id="77828" name="Picture 5"/>
          <p:cNvPicPr>
            <a:picLocks noChangeAspect="1"/>
          </p:cNvPicPr>
          <p:nvPr/>
        </p:nvPicPr>
        <p:blipFill>
          <a:blip r:embed="rId3"/>
          <a:srcRect/>
          <a:stretch>
            <a:fillRect/>
          </a:stretch>
        </p:blipFill>
        <p:spPr bwMode="auto">
          <a:xfrm>
            <a:off x="200025" y="4021138"/>
            <a:ext cx="8769350" cy="2660650"/>
          </a:xfrm>
          <a:prstGeom prst="rect">
            <a:avLst/>
          </a:prstGeom>
          <a:noFill/>
          <a:ln w="9525">
            <a:noFill/>
            <a:miter lim="800000"/>
            <a:headEnd/>
            <a:tailEnd/>
          </a:ln>
        </p:spPr>
      </p:pic>
      <p:sp>
        <p:nvSpPr>
          <p:cNvPr id="9" name="Rounded Rectangle 8"/>
          <p:cNvSpPr/>
          <p:nvPr/>
        </p:nvSpPr>
        <p:spPr>
          <a:xfrm>
            <a:off x="4953000" y="4057650"/>
            <a:ext cx="1906588" cy="26066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 name="Rounded Rectangle 6"/>
          <p:cNvSpPr/>
          <p:nvPr/>
        </p:nvSpPr>
        <p:spPr>
          <a:xfrm>
            <a:off x="6932613" y="5802313"/>
            <a:ext cx="1989137" cy="2603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7831" name="Content Placeholder 9"/>
          <p:cNvSpPr>
            <a:spLocks noGrp="1"/>
          </p:cNvSpPr>
          <p:nvPr>
            <p:ph idx="1"/>
          </p:nvPr>
        </p:nvSpPr>
        <p:spPr/>
        <p:txBody>
          <a:bodyPr/>
          <a:lstStyle/>
          <a:p>
            <a:endParaRPr lang="en-US" smtClean="0">
              <a:ea typeface="ＭＳ Ｐゴシック" charset="-128"/>
            </a:endParaRPr>
          </a:p>
        </p:txBody>
      </p:sp>
      <p:sp>
        <p:nvSpPr>
          <p:cNvPr id="11"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all features</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are more influenced by </a:t>
            </a:r>
            <a:r>
              <a:rPr lang="en-US" sz="2000" dirty="0" smtClean="0">
                <a:solidFill>
                  <a:srgbClr val="BFBFBF"/>
                </a:solidFill>
                <a:latin typeface="Calibri" pitchFamily="34" charset="0"/>
                <a:sym typeface="Wingdings" pitchFamily="2" charset="2"/>
              </a:rPr>
              <a:t>meta </a:t>
            </a:r>
            <a:r>
              <a:rPr lang="en-US" sz="2000" dirty="0">
                <a:solidFill>
                  <a:srgbClr val="BFBFBF"/>
                </a:solidFill>
                <a:latin typeface="Calibri" pitchFamily="34" charset="0"/>
                <a:sym typeface="Wingdings" pitchFamily="2" charset="2"/>
              </a:rPr>
              <a:t>features, demonstrative determiners, number of sentences, and negation words</a:t>
            </a:r>
            <a:endParaRPr lang="en-US" sz="2000" b="1" dirty="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Experts</a:t>
            </a:r>
            <a:r>
              <a:rPr lang="en-US" sz="2000" dirty="0">
                <a:solidFill>
                  <a:srgbClr val="BFBFBF"/>
                </a:solidFill>
                <a:latin typeface="Calibri" pitchFamily="34" charset="0"/>
                <a:sym typeface="Wingdings" pitchFamily="2" charset="2"/>
              </a:rPr>
              <a:t> are more influenced by review length and critiques</a:t>
            </a:r>
            <a:endParaRPr lang="en-US" sz="2000" b="1" dirty="0">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Content expert </a:t>
            </a:r>
            <a:r>
              <a:rPr lang="en-US" sz="2000" dirty="0">
                <a:solidFill>
                  <a:srgbClr val="404040"/>
                </a:solidFill>
                <a:latin typeface="Calibri" pitchFamily="34" charset="0"/>
                <a:sym typeface="Wingdings" pitchFamily="2" charset="2"/>
              </a:rPr>
              <a:t>values </a:t>
            </a:r>
            <a:r>
              <a:rPr lang="en-US" sz="2000" dirty="0">
                <a:solidFill>
                  <a:srgbClr val="FF6776"/>
                </a:solidFill>
                <a:latin typeface="Calibri" pitchFamily="34" charset="0"/>
                <a:sym typeface="Wingdings" pitchFamily="2" charset="2"/>
              </a:rPr>
              <a:t>solutions, domain words, problem localization</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Writing expert </a:t>
            </a:r>
            <a:r>
              <a:rPr lang="en-US" sz="2000" dirty="0">
                <a:solidFill>
                  <a:srgbClr val="BFBFBF"/>
                </a:solidFill>
                <a:latin typeface="Calibri" pitchFamily="34" charset="0"/>
                <a:sym typeface="Wingdings" pitchFamily="2" charset="2"/>
              </a:rPr>
              <a:t>values praise and summary</a:t>
            </a:r>
          </a:p>
          <a:p>
            <a:pPr marL="725488" lvl="2" indent="-361950" defTabSz="914400" eaLnBrk="0" hangingPunct="0">
              <a:spcBef>
                <a:spcPts val="600"/>
              </a:spcBef>
              <a:buClr>
                <a:srgbClr val="404040"/>
              </a:buClr>
              <a:buFont typeface="Arial" pitchFamily="34" charset="0"/>
              <a:buChar char="•"/>
            </a:pPr>
            <a:endParaRPr lang="en-US" sz="2000"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dirty="0" smtClean="0">
                <a:ea typeface="ＭＳ Ｐゴシック" charset="-128"/>
              </a:rPr>
              <a:t>Sample Result:  All Features</a:t>
            </a:r>
          </a:p>
        </p:txBody>
      </p:sp>
      <p:sp>
        <p:nvSpPr>
          <p:cNvPr id="79875" name="Slide Number Placeholder 3"/>
          <p:cNvSpPr>
            <a:spLocks noGrp="1"/>
          </p:cNvSpPr>
          <p:nvPr>
            <p:ph type="sldNum" sz="quarter" idx="12"/>
          </p:nvPr>
        </p:nvSpPr>
        <p:spPr bwMode="auto">
          <a:noFill/>
          <a:ln>
            <a:miter lim="800000"/>
            <a:headEnd/>
            <a:tailEnd/>
          </a:ln>
        </p:spPr>
        <p:txBody>
          <a:bodyPr/>
          <a:lstStyle/>
          <a:p>
            <a:fld id="{338BA71E-DC0A-417D-BD78-372D34368251}" type="slidenum">
              <a:rPr lang="en-US"/>
              <a:pPr/>
              <a:t>52</a:t>
            </a:fld>
            <a:endParaRPr lang="en-US"/>
          </a:p>
        </p:txBody>
      </p:sp>
      <p:pic>
        <p:nvPicPr>
          <p:cNvPr id="79876" name="Picture 5"/>
          <p:cNvPicPr>
            <a:picLocks noChangeAspect="1"/>
          </p:cNvPicPr>
          <p:nvPr/>
        </p:nvPicPr>
        <p:blipFill>
          <a:blip r:embed="rId3"/>
          <a:srcRect/>
          <a:stretch>
            <a:fillRect/>
          </a:stretch>
        </p:blipFill>
        <p:spPr bwMode="auto">
          <a:xfrm>
            <a:off x="200025" y="4021138"/>
            <a:ext cx="8769350" cy="2660650"/>
          </a:xfrm>
          <a:prstGeom prst="rect">
            <a:avLst/>
          </a:prstGeom>
          <a:noFill/>
          <a:ln w="9525">
            <a:noFill/>
            <a:miter lim="800000"/>
            <a:headEnd/>
            <a:tailEnd/>
          </a:ln>
        </p:spPr>
      </p:pic>
      <p:sp>
        <p:nvSpPr>
          <p:cNvPr id="7" name="Rounded Rectangle 6"/>
          <p:cNvSpPr/>
          <p:nvPr/>
        </p:nvSpPr>
        <p:spPr>
          <a:xfrm>
            <a:off x="2974975" y="4057650"/>
            <a:ext cx="1908175" cy="26066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79878" name="Content Placeholder 8"/>
          <p:cNvSpPr>
            <a:spLocks noGrp="1"/>
          </p:cNvSpPr>
          <p:nvPr>
            <p:ph idx="1"/>
          </p:nvPr>
        </p:nvSpPr>
        <p:spPr/>
        <p:txBody>
          <a:bodyPr/>
          <a:lstStyle/>
          <a:p>
            <a:endParaRPr lang="en-US" smtClean="0">
              <a:ea typeface="ＭＳ Ｐゴシック" charset="-128"/>
            </a:endParaRPr>
          </a:p>
        </p:txBody>
      </p:sp>
      <p:sp>
        <p:nvSpPr>
          <p:cNvPr id="10"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all features</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are more influenced by </a:t>
            </a:r>
            <a:r>
              <a:rPr lang="en-US" sz="2000" dirty="0" smtClean="0">
                <a:solidFill>
                  <a:srgbClr val="BFBFBF"/>
                </a:solidFill>
                <a:latin typeface="Calibri" pitchFamily="34" charset="0"/>
                <a:sym typeface="Wingdings" pitchFamily="2" charset="2"/>
              </a:rPr>
              <a:t>meta </a:t>
            </a:r>
            <a:r>
              <a:rPr lang="en-US" sz="2000" dirty="0">
                <a:solidFill>
                  <a:srgbClr val="BFBFBF"/>
                </a:solidFill>
                <a:latin typeface="Calibri" pitchFamily="34" charset="0"/>
                <a:sym typeface="Wingdings" pitchFamily="2" charset="2"/>
              </a:rPr>
              <a:t>features, demonstrative determiners, number of sentences, and negation words</a:t>
            </a:r>
            <a:endParaRPr lang="en-US" sz="2000" b="1" dirty="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Experts</a:t>
            </a:r>
            <a:r>
              <a:rPr lang="en-US" sz="2000" dirty="0">
                <a:solidFill>
                  <a:srgbClr val="BFBFBF"/>
                </a:solidFill>
                <a:latin typeface="Calibri" pitchFamily="34" charset="0"/>
                <a:sym typeface="Wingdings" pitchFamily="2" charset="2"/>
              </a:rPr>
              <a:t> are more influenced by review length and critiques</a:t>
            </a:r>
            <a:endParaRPr lang="en-US" sz="2000" b="1" dirty="0">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Content expert </a:t>
            </a:r>
            <a:r>
              <a:rPr lang="en-US" sz="2000" dirty="0">
                <a:solidFill>
                  <a:srgbClr val="BFBFBF"/>
                </a:solidFill>
                <a:latin typeface="Calibri" pitchFamily="34" charset="0"/>
                <a:sym typeface="Wingdings" pitchFamily="2" charset="2"/>
              </a:rPr>
              <a:t>values solutions, domain words, problem localization</a:t>
            </a: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Writing expert </a:t>
            </a:r>
            <a:r>
              <a:rPr lang="en-US" sz="2000" dirty="0">
                <a:solidFill>
                  <a:srgbClr val="404040"/>
                </a:solidFill>
                <a:latin typeface="Calibri" pitchFamily="34" charset="0"/>
                <a:sym typeface="Wingdings" pitchFamily="2" charset="2"/>
              </a:rPr>
              <a:t>values</a:t>
            </a:r>
            <a:r>
              <a:rPr lang="en-US" sz="2000" dirty="0">
                <a:solidFill>
                  <a:srgbClr val="FF6776"/>
                </a:solidFill>
                <a:latin typeface="Calibri" pitchFamily="34" charset="0"/>
                <a:sym typeface="Wingdings" pitchFamily="2" charset="2"/>
              </a:rPr>
              <a:t> praise </a:t>
            </a:r>
            <a:r>
              <a:rPr lang="en-US" sz="2000" dirty="0">
                <a:solidFill>
                  <a:srgbClr val="404040"/>
                </a:solidFill>
                <a:latin typeface="Calibri" pitchFamily="34" charset="0"/>
                <a:sym typeface="Wingdings" pitchFamily="2" charset="2"/>
              </a:rPr>
              <a:t>and </a:t>
            </a:r>
            <a:r>
              <a:rPr lang="en-US" sz="2000" dirty="0">
                <a:solidFill>
                  <a:srgbClr val="FF6776"/>
                </a:solidFill>
                <a:latin typeface="Calibri" pitchFamily="34" charset="0"/>
                <a:sym typeface="Wingdings" pitchFamily="2" charset="2"/>
              </a:rPr>
              <a:t>summary</a:t>
            </a:r>
          </a:p>
          <a:p>
            <a:pPr marL="725488" lvl="2" indent="-361950" defTabSz="914400" eaLnBrk="0" hangingPunct="0">
              <a:spcBef>
                <a:spcPts val="600"/>
              </a:spcBef>
              <a:buClr>
                <a:srgbClr val="404040"/>
              </a:buClr>
              <a:buFont typeface="Arial" pitchFamily="34" charset="0"/>
              <a:buChar char="•"/>
            </a:pPr>
            <a:endParaRPr lang="en-US" sz="2000"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p:txBody>
          <a:bodyPr/>
          <a:lstStyle/>
          <a:p>
            <a:r>
              <a:rPr lang="en-US" dirty="0" smtClean="0">
                <a:ea typeface="ＭＳ Ｐゴシック" charset="-128"/>
              </a:rPr>
              <a:t>Other Findings</a:t>
            </a:r>
            <a:endParaRPr lang="en-US" dirty="0" smtClean="0">
              <a:ea typeface="ＭＳ Ｐゴシック" charset="-128"/>
            </a:endParaRPr>
          </a:p>
        </p:txBody>
      </p:sp>
      <p:sp>
        <p:nvSpPr>
          <p:cNvPr id="3" name="Content Placeholder 2"/>
          <p:cNvSpPr>
            <a:spLocks noGrp="1"/>
          </p:cNvSpPr>
          <p:nvPr>
            <p:ph idx="1"/>
          </p:nvPr>
        </p:nvSpPr>
        <p:spPr>
          <a:xfrm>
            <a:off x="271463" y="1584325"/>
            <a:ext cx="8582025" cy="5043488"/>
          </a:xfrm>
        </p:spPr>
        <p:txBody>
          <a:bodyPr>
            <a:normAutofit/>
          </a:bodyPr>
          <a:lstStyle/>
          <a:p>
            <a:pPr marL="725488" lvl="1" indent="-374650">
              <a:buFont typeface="Arial" pitchFamily="34" charset="0"/>
              <a:buChar char="•"/>
            </a:pPr>
            <a:r>
              <a:rPr lang="en-US" b="1" dirty="0" smtClean="0">
                <a:ea typeface="ＭＳ Ｐゴシック" charset="-128"/>
              </a:rPr>
              <a:t>Lexical features: </a:t>
            </a:r>
            <a:r>
              <a:rPr lang="en-US" dirty="0" smtClean="0">
                <a:solidFill>
                  <a:srgbClr val="FF6776"/>
                </a:solidFill>
                <a:ea typeface="ＭＳ Ｐゴシック" charset="-128"/>
              </a:rPr>
              <a:t>transition cues</a:t>
            </a:r>
            <a:r>
              <a:rPr lang="en-US" dirty="0" smtClean="0">
                <a:solidFill>
                  <a:srgbClr val="000000"/>
                </a:solidFill>
                <a:ea typeface="ＭＳ Ｐゴシック" charset="-128"/>
              </a:rPr>
              <a:t>,</a:t>
            </a:r>
            <a:r>
              <a:rPr lang="en-US" dirty="0" smtClean="0">
                <a:solidFill>
                  <a:srgbClr val="FF6776"/>
                </a:solidFill>
                <a:ea typeface="ＭＳ Ｐゴシック" charset="-128"/>
              </a:rPr>
              <a:t> negation</a:t>
            </a:r>
            <a:r>
              <a:rPr lang="en-US" dirty="0" smtClean="0">
                <a:solidFill>
                  <a:schemeClr val="tx1"/>
                </a:solidFill>
                <a:ea typeface="ＭＳ Ｐゴシック" charset="-128"/>
              </a:rPr>
              <a:t>, and </a:t>
            </a:r>
            <a:r>
              <a:rPr lang="en-US" dirty="0" smtClean="0">
                <a:solidFill>
                  <a:srgbClr val="FF6776"/>
                </a:solidFill>
                <a:ea typeface="ＭＳ Ｐゴシック" charset="-128"/>
              </a:rPr>
              <a:t>suggestion words </a:t>
            </a:r>
            <a:r>
              <a:rPr lang="en-US" dirty="0" smtClean="0">
                <a:ea typeface="ＭＳ Ｐゴシック" charset="-128"/>
              </a:rPr>
              <a:t>are useful for modeling student perceived helpfulness</a:t>
            </a:r>
          </a:p>
          <a:p>
            <a:pPr marL="725488" lvl="1" indent="-374650">
              <a:buFont typeface="Arial" pitchFamily="34" charset="0"/>
              <a:buChar char="•"/>
            </a:pPr>
            <a:r>
              <a:rPr lang="en-US" b="1" dirty="0" smtClean="0">
                <a:ea typeface="ＭＳ Ｐゴシック" charset="-128"/>
              </a:rPr>
              <a:t>Cognitive-science features: </a:t>
            </a:r>
            <a:r>
              <a:rPr lang="en-US" dirty="0" smtClean="0">
                <a:solidFill>
                  <a:srgbClr val="FF6776"/>
                </a:solidFill>
                <a:ea typeface="ＭＳ Ｐゴシック" charset="-128"/>
              </a:rPr>
              <a:t>solution</a:t>
            </a:r>
            <a:r>
              <a:rPr lang="en-US" dirty="0" smtClean="0">
                <a:ea typeface="ＭＳ Ｐゴシック" charset="-128"/>
              </a:rPr>
              <a:t> is effective in all helpfulness models; the writing expert prefers </a:t>
            </a:r>
            <a:r>
              <a:rPr lang="en-US" dirty="0" smtClean="0">
                <a:solidFill>
                  <a:srgbClr val="FF6776"/>
                </a:solidFill>
                <a:ea typeface="ＭＳ Ｐゴシック" charset="-128"/>
              </a:rPr>
              <a:t>praise</a:t>
            </a:r>
            <a:r>
              <a:rPr lang="en-US" dirty="0" smtClean="0">
                <a:ea typeface="ＭＳ Ｐゴシック" charset="-128"/>
              </a:rPr>
              <a:t> while the content expert prefers </a:t>
            </a:r>
            <a:r>
              <a:rPr lang="en-US" dirty="0" smtClean="0">
                <a:solidFill>
                  <a:srgbClr val="FF6776"/>
                </a:solidFill>
                <a:ea typeface="ＭＳ Ｐゴシック" charset="-128"/>
              </a:rPr>
              <a:t>critiques</a:t>
            </a:r>
            <a:r>
              <a:rPr lang="en-US" dirty="0" smtClean="0">
                <a:solidFill>
                  <a:srgbClr val="5039A9"/>
                </a:solidFill>
                <a:ea typeface="ＭＳ Ｐゴシック" charset="-128"/>
              </a:rPr>
              <a:t> </a:t>
            </a:r>
            <a:r>
              <a:rPr lang="en-US" dirty="0" smtClean="0">
                <a:solidFill>
                  <a:schemeClr val="tx1"/>
                </a:solidFill>
                <a:ea typeface="ＭＳ Ｐゴシック" charset="-128"/>
              </a:rPr>
              <a:t>and</a:t>
            </a:r>
            <a:r>
              <a:rPr lang="en-US" dirty="0" smtClean="0">
                <a:solidFill>
                  <a:srgbClr val="FF6776"/>
                </a:solidFill>
                <a:ea typeface="ＭＳ Ｐゴシック" charset="-128"/>
              </a:rPr>
              <a:t> localization</a:t>
            </a:r>
          </a:p>
          <a:p>
            <a:pPr marL="725488" lvl="1" indent="-374650">
              <a:buFont typeface="Arial" pitchFamily="34" charset="0"/>
              <a:buChar char="•"/>
            </a:pPr>
            <a:r>
              <a:rPr lang="en-US" b="1" dirty="0" smtClean="0">
                <a:solidFill>
                  <a:schemeClr val="tx1"/>
                </a:solidFill>
                <a:ea typeface="ＭＳ Ｐゴシック" charset="-128"/>
              </a:rPr>
              <a:t>Meta features: </a:t>
            </a:r>
            <a:r>
              <a:rPr lang="en-US" dirty="0" smtClean="0">
                <a:solidFill>
                  <a:srgbClr val="FF6776"/>
                </a:solidFill>
                <a:ea typeface="ＭＳ Ｐゴシック" charset="-128"/>
              </a:rPr>
              <a:t>paper rating </a:t>
            </a:r>
            <a:r>
              <a:rPr lang="en-US" dirty="0" smtClean="0">
                <a:solidFill>
                  <a:schemeClr val="tx1"/>
                </a:solidFill>
                <a:ea typeface="ＭＳ Ｐゴシック" charset="-128"/>
              </a:rPr>
              <a:t>is very effective for predicting student helpfulness ratings</a:t>
            </a:r>
          </a:p>
          <a:p>
            <a:endParaRPr lang="en-US" dirty="0" smtClean="0">
              <a:ea typeface="ＭＳ Ｐゴシック" charset="-128"/>
            </a:endParaRPr>
          </a:p>
        </p:txBody>
      </p:sp>
      <p:sp>
        <p:nvSpPr>
          <p:cNvPr id="81924" name="Slide Number Placeholder 3"/>
          <p:cNvSpPr>
            <a:spLocks noGrp="1"/>
          </p:cNvSpPr>
          <p:nvPr>
            <p:ph type="sldNum" sz="quarter" idx="12"/>
          </p:nvPr>
        </p:nvSpPr>
        <p:spPr bwMode="auto">
          <a:noFill/>
          <a:ln>
            <a:miter lim="800000"/>
            <a:headEnd/>
            <a:tailEnd/>
          </a:ln>
        </p:spPr>
        <p:txBody>
          <a:bodyPr/>
          <a:lstStyle/>
          <a:p>
            <a:fld id="{CDD3E032-2FC1-4E71-8B88-6365360C8D3D}" type="slidenum">
              <a:rPr lang="en-US"/>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p:txBody>
          <a:bodyPr/>
          <a:lstStyle/>
          <a:p>
            <a:r>
              <a:rPr lang="en-US" smtClean="0">
                <a:ea typeface="ＭＳ Ｐゴシック" charset="-128"/>
              </a:rPr>
              <a:t>Outline</a:t>
            </a:r>
          </a:p>
        </p:txBody>
      </p:sp>
      <p:sp>
        <p:nvSpPr>
          <p:cNvPr id="8194" name="Content Placeholder 2"/>
          <p:cNvSpPr>
            <a:spLocks noGrp="1"/>
          </p:cNvSpPr>
          <p:nvPr>
            <p:ph idx="1"/>
          </p:nvPr>
        </p:nvSpPr>
        <p:spPr>
          <a:xfrm>
            <a:off x="0" y="1676400"/>
            <a:ext cx="8832850" cy="4108450"/>
          </a:xfrm>
        </p:spPr>
        <p:txBody>
          <a:bodyPr/>
          <a:lstStyle/>
          <a:p>
            <a:r>
              <a:rPr lang="en-US" dirty="0" err="1" smtClean="0">
                <a:ea typeface="ＭＳ Ｐゴシック" charset="-128"/>
              </a:rPr>
              <a:t>SWoRD</a:t>
            </a:r>
            <a:endParaRPr lang="en-US" dirty="0" smtClean="0">
              <a:ea typeface="ＭＳ Ｐゴシック" charset="-128"/>
            </a:endParaRPr>
          </a:p>
          <a:p>
            <a:r>
              <a:rPr lang="en-US" dirty="0" smtClean="0">
                <a:ea typeface="ＭＳ Ｐゴシック" charset="-128"/>
              </a:rPr>
              <a:t>Improving Review Quality</a:t>
            </a:r>
          </a:p>
          <a:p>
            <a:r>
              <a:rPr lang="en-US" dirty="0" smtClean="0">
                <a:ea typeface="ＭＳ Ｐゴシック" charset="-128"/>
              </a:rPr>
              <a:t>Identifying Helpful Reviews</a:t>
            </a:r>
          </a:p>
          <a:p>
            <a:r>
              <a:rPr lang="en-US" dirty="0" smtClean="0">
                <a:ea typeface="ＭＳ Ｐゴシック" charset="-128"/>
              </a:rPr>
              <a:t>What is the Meaning of Helpfulness?</a:t>
            </a:r>
            <a:endParaRPr lang="en-US" dirty="0" smtClean="0">
              <a:solidFill>
                <a:schemeClr val="accent1"/>
              </a:solidFill>
              <a:ea typeface="ＭＳ Ｐゴシック" charset="-128"/>
            </a:endParaRPr>
          </a:p>
          <a:p>
            <a:r>
              <a:rPr lang="en-US" dirty="0" smtClean="0">
                <a:solidFill>
                  <a:schemeClr val="accent1"/>
                </a:solidFill>
                <a:ea typeface="ＭＳ Ｐゴシック" charset="-128"/>
              </a:rPr>
              <a:t>Summary and Current Directions</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18"/>
            <a:ext cx="8229600" cy="1143000"/>
          </a:xfrm>
        </p:spPr>
        <p:txBody>
          <a:bodyPr/>
          <a:lstStyle/>
          <a:p>
            <a:r>
              <a:rPr lang="en-US" dirty="0" smtClean="0"/>
              <a:t>Summary</a:t>
            </a:r>
            <a:endParaRPr lang="en-US" dirty="0"/>
          </a:p>
        </p:txBody>
      </p:sp>
      <p:sp>
        <p:nvSpPr>
          <p:cNvPr id="3" name="Content Placeholder 2"/>
          <p:cNvSpPr>
            <a:spLocks noGrp="1"/>
          </p:cNvSpPr>
          <p:nvPr>
            <p:ph idx="1"/>
          </p:nvPr>
        </p:nvSpPr>
        <p:spPr>
          <a:xfrm>
            <a:off x="100484" y="1188217"/>
            <a:ext cx="8762162" cy="5533257"/>
          </a:xfrm>
        </p:spPr>
        <p:txBody>
          <a:bodyPr>
            <a:normAutofit fontScale="77500" lnSpcReduction="20000"/>
          </a:bodyPr>
          <a:lstStyle/>
          <a:p>
            <a:pPr>
              <a:spcAft>
                <a:spcPts val="600"/>
              </a:spcAft>
            </a:pPr>
            <a:r>
              <a:rPr lang="en-US" dirty="0" smtClean="0"/>
              <a:t>Techniques </a:t>
            </a:r>
            <a:r>
              <a:rPr lang="en-US" dirty="0" smtClean="0"/>
              <a:t>used </a:t>
            </a:r>
            <a:r>
              <a:rPr lang="en-US" dirty="0" smtClean="0"/>
              <a:t>in predicting product review helpfulness can be effectively adapted to the </a:t>
            </a:r>
            <a:r>
              <a:rPr lang="en-US" b="1" i="1" dirty="0" smtClean="0"/>
              <a:t>peer-review domain</a:t>
            </a:r>
            <a:endParaRPr lang="en-US" dirty="0"/>
          </a:p>
          <a:p>
            <a:pPr lvl="1">
              <a:spcAft>
                <a:spcPts val="600"/>
              </a:spcAft>
            </a:pPr>
            <a:r>
              <a:rPr lang="en-US" dirty="0" smtClean="0"/>
              <a:t>Only minor modifications to semantic and meta-data features</a:t>
            </a:r>
            <a:endParaRPr lang="en-US" dirty="0"/>
          </a:p>
          <a:p>
            <a:pPr lvl="1">
              <a:spcAft>
                <a:spcPts val="600"/>
              </a:spcAft>
            </a:pPr>
            <a:r>
              <a:rPr lang="en-US" dirty="0" smtClean="0"/>
              <a:t>The utility of generic features (e.g. meta-data) varies between domains</a:t>
            </a:r>
          </a:p>
          <a:p>
            <a:pPr lvl="1">
              <a:spcAft>
                <a:spcPts val="600"/>
              </a:spcAft>
            </a:pPr>
            <a:endParaRPr lang="en-US" dirty="0" smtClean="0"/>
          </a:p>
          <a:p>
            <a:pPr>
              <a:spcAft>
                <a:spcPts val="600"/>
              </a:spcAft>
            </a:pPr>
            <a:r>
              <a:rPr lang="en-US" dirty="0" smtClean="0"/>
              <a:t>Predictive </a:t>
            </a:r>
            <a:r>
              <a:rPr lang="en-US" dirty="0" smtClean="0"/>
              <a:t>performance can be further improved by incorporating </a:t>
            </a:r>
            <a:r>
              <a:rPr lang="en-US" b="1" i="1" dirty="0" smtClean="0"/>
              <a:t>specialized  features </a:t>
            </a:r>
            <a:r>
              <a:rPr lang="en-US" dirty="0" smtClean="0"/>
              <a:t>capturing information </a:t>
            </a:r>
            <a:r>
              <a:rPr lang="en-US" dirty="0" smtClean="0"/>
              <a:t>specific to </a:t>
            </a:r>
            <a:r>
              <a:rPr lang="en-US" dirty="0" smtClean="0"/>
              <a:t>peer-reviews</a:t>
            </a:r>
          </a:p>
          <a:p>
            <a:pPr>
              <a:spcAft>
                <a:spcPts val="600"/>
              </a:spcAft>
            </a:pPr>
            <a:endParaRPr lang="en-US" dirty="0" smtClean="0"/>
          </a:p>
          <a:p>
            <a:r>
              <a:rPr lang="en-US" dirty="0">
                <a:ea typeface="ＭＳ Ｐゴシック" charset="-128"/>
              </a:rPr>
              <a:t>The </a:t>
            </a:r>
            <a:r>
              <a:rPr lang="en-US" b="1" dirty="0">
                <a:ea typeface="ＭＳ Ｐゴシック" charset="-128"/>
              </a:rPr>
              <a:t>type of helpfulness </a:t>
            </a:r>
            <a:r>
              <a:rPr lang="en-US" dirty="0">
                <a:ea typeface="ＭＳ Ｐゴシック" charset="-128"/>
              </a:rPr>
              <a:t>to be predicted </a:t>
            </a:r>
            <a:r>
              <a:rPr lang="en-US" dirty="0" smtClean="0">
                <a:ea typeface="ＭＳ Ｐゴシック" charset="-128"/>
              </a:rPr>
              <a:t>influences the </a:t>
            </a:r>
            <a:r>
              <a:rPr lang="en-US" dirty="0">
                <a:ea typeface="ＭＳ Ｐゴシック" charset="-128"/>
              </a:rPr>
              <a:t>utility of different features for automatic prediction</a:t>
            </a:r>
          </a:p>
          <a:p>
            <a:pPr lvl="1"/>
            <a:r>
              <a:rPr lang="en-US" b="1" dirty="0" smtClean="0">
                <a:ea typeface="ＭＳ Ｐゴシック" charset="-128"/>
              </a:rPr>
              <a:t>Generic  features </a:t>
            </a:r>
            <a:r>
              <a:rPr lang="en-US" dirty="0">
                <a:ea typeface="ＭＳ Ｐゴシック" charset="-128"/>
              </a:rPr>
              <a:t>are more predictive when modeling </a:t>
            </a:r>
            <a:r>
              <a:rPr lang="en-US" dirty="0" smtClean="0">
                <a:ea typeface="ＭＳ Ｐゴシック" charset="-128"/>
              </a:rPr>
              <a:t>students</a:t>
            </a:r>
          </a:p>
          <a:p>
            <a:pPr lvl="1"/>
            <a:r>
              <a:rPr lang="en-US" b="1" dirty="0" smtClean="0">
                <a:ea typeface="ＭＳ Ｐゴシック" charset="-128"/>
              </a:rPr>
              <a:t>Specialized (theory-supported) features </a:t>
            </a:r>
            <a:r>
              <a:rPr lang="en-US" dirty="0">
                <a:ea typeface="ＭＳ Ｐゴシック" charset="-128"/>
              </a:rPr>
              <a:t>are more useful </a:t>
            </a:r>
            <a:r>
              <a:rPr lang="en-US" dirty="0" smtClean="0">
                <a:ea typeface="ＭＳ Ｐゴシック" charset="-128"/>
              </a:rPr>
              <a:t>for modeling  experts</a:t>
            </a:r>
          </a:p>
          <a:p>
            <a:pPr lvl="1"/>
            <a:endParaRPr lang="en-US" dirty="0" smtClean="0">
              <a:ea typeface="ＭＳ Ｐゴシック" charset="-128"/>
            </a:endParaRPr>
          </a:p>
          <a:p>
            <a:pPr>
              <a:spcAft>
                <a:spcPts val="600"/>
              </a:spcAft>
            </a:pPr>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a:xfrm>
            <a:off x="457200" y="1600200"/>
            <a:ext cx="8465736" cy="4525963"/>
          </a:xfrm>
        </p:spPr>
        <p:txBody>
          <a:bodyPr>
            <a:normAutofit fontScale="85000" lnSpcReduction="20000"/>
          </a:bodyPr>
          <a:lstStyle/>
          <a:p>
            <a:pPr marL="0" indent="0">
              <a:buNone/>
            </a:pPr>
            <a:endParaRPr lang="en-US" dirty="0" smtClean="0"/>
          </a:p>
          <a:p>
            <a:r>
              <a:rPr lang="en-US" dirty="0" smtClean="0"/>
              <a:t>Generate </a:t>
            </a:r>
            <a:r>
              <a:rPr lang="en-US" dirty="0" smtClean="0"/>
              <a:t>specialized features </a:t>
            </a:r>
            <a:r>
              <a:rPr lang="en-US" dirty="0" smtClean="0"/>
              <a:t>fully </a:t>
            </a:r>
            <a:r>
              <a:rPr lang="en-US" dirty="0" smtClean="0"/>
              <a:t>automatically</a:t>
            </a:r>
            <a:endParaRPr lang="en-US" dirty="0" smtClean="0"/>
          </a:p>
          <a:p>
            <a:pPr lvl="1"/>
            <a:r>
              <a:rPr lang="en-US" dirty="0" smtClean="0"/>
              <a:t>Combine </a:t>
            </a:r>
            <a:r>
              <a:rPr lang="en-US" dirty="0" smtClean="0"/>
              <a:t>helpfulness prediction with </a:t>
            </a:r>
            <a:r>
              <a:rPr lang="en-US" dirty="0" smtClean="0"/>
              <a:t>our prior study of automatically identifying problem localization and </a:t>
            </a:r>
            <a:r>
              <a:rPr lang="en-US" dirty="0" smtClean="0"/>
              <a:t>solution</a:t>
            </a:r>
            <a:endParaRPr lang="en-US" dirty="0" smtClean="0"/>
          </a:p>
          <a:p>
            <a:pPr lvl="1"/>
            <a:endParaRPr lang="en-US" dirty="0" smtClean="0"/>
          </a:p>
          <a:p>
            <a:r>
              <a:rPr lang="en-US" dirty="0" smtClean="0"/>
              <a:t>Evaluate our model on data sets of other </a:t>
            </a:r>
            <a:r>
              <a:rPr lang="en-US" dirty="0" smtClean="0"/>
              <a:t>classes, and on reviews of not only writing but also argument </a:t>
            </a:r>
            <a:r>
              <a:rPr lang="en-US" i="1" dirty="0" smtClean="0"/>
              <a:t>diagrams</a:t>
            </a:r>
            <a:endParaRPr lang="en-US" i="1" dirty="0" smtClean="0"/>
          </a:p>
          <a:p>
            <a:endParaRPr lang="en-US" dirty="0" smtClean="0"/>
          </a:p>
          <a:p>
            <a:r>
              <a:rPr lang="en-US" dirty="0" smtClean="0"/>
              <a:t>Perceived versus “true” helpfulness</a:t>
            </a:r>
          </a:p>
          <a:p>
            <a:endParaRPr lang="en-US" dirty="0" smtClean="0"/>
          </a:p>
          <a:p>
            <a:r>
              <a:rPr lang="en-US" sz="3243" dirty="0" err="1" smtClean="0"/>
              <a:t>Extrinisic</a:t>
            </a:r>
            <a:r>
              <a:rPr lang="en-US" sz="3243" dirty="0" smtClean="0"/>
              <a:t> evaluation in </a:t>
            </a:r>
            <a:r>
              <a:rPr lang="en-US" sz="3243" dirty="0" err="1" smtClean="0"/>
              <a:t>SWoRD</a:t>
            </a:r>
            <a:endParaRPr lang="en-US" dirty="0" smtClean="0"/>
          </a:p>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7223"/>
            <a:ext cx="8229600" cy="1143000"/>
          </a:xfrm>
        </p:spPr>
        <p:txBody>
          <a:bodyPr>
            <a:normAutofit fontScale="90000"/>
          </a:bodyPr>
          <a:lstStyle/>
          <a:p>
            <a:r>
              <a:rPr lang="en-US" dirty="0" smtClean="0"/>
              <a:t>Thank you!</a:t>
            </a:r>
            <a:br>
              <a:rPr lang="en-US" dirty="0" smtClean="0"/>
            </a:br>
            <a:r>
              <a:rPr lang="en-US" dirty="0"/>
              <a:t/>
            </a:r>
            <a:br>
              <a:rPr lang="en-US" dirty="0"/>
            </a:br>
            <a:r>
              <a:rPr lang="en-US" dirty="0" smtClean="0"/>
              <a:t>Questions?</a:t>
            </a:r>
            <a:br>
              <a:rPr lang="en-US" dirty="0" smtClean="0"/>
            </a:br>
            <a:r>
              <a:rPr lang="en-US" dirty="0"/>
              <a:t/>
            </a:r>
            <a:br>
              <a:rPr lang="en-US" dirty="0"/>
            </a:br>
            <a:r>
              <a:rPr lang="en-US" dirty="0" err="1" smtClean="0"/>
              <a:t>SWoRD</a:t>
            </a:r>
            <a:r>
              <a:rPr lang="en-US" dirty="0" smtClean="0"/>
              <a:t> </a:t>
            </a:r>
            <a:r>
              <a:rPr lang="en-US" dirty="0"/>
              <a:t>volunteers?</a:t>
            </a:r>
            <a:br>
              <a:rPr lang="en-US" dirty="0"/>
            </a:br>
            <a:r>
              <a:rPr lang="en-US" sz="4000" dirty="0"/>
              <a:t>https://sites.google.com/site/swordlrdc/</a:t>
            </a:r>
            <a:endParaRPr lang="en-US" sz="4000"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0442"/>
            <a:ext cx="8229600" cy="1143000"/>
          </a:xfrm>
        </p:spPr>
        <p:txBody>
          <a:bodyPr>
            <a:normAutofit/>
          </a:bodyPr>
          <a:lstStyle/>
          <a:p>
            <a:r>
              <a:rPr lang="en-US" dirty="0" smtClean="0"/>
              <a:t>Related Work</a:t>
            </a:r>
            <a:endParaRPr lang="en-US" dirty="0"/>
          </a:p>
        </p:txBody>
      </p:sp>
      <p:sp>
        <p:nvSpPr>
          <p:cNvPr id="3" name="Content Placeholder 2"/>
          <p:cNvSpPr>
            <a:spLocks noGrp="1"/>
          </p:cNvSpPr>
          <p:nvPr>
            <p:ph idx="1"/>
          </p:nvPr>
        </p:nvSpPr>
        <p:spPr>
          <a:xfrm>
            <a:off x="457200" y="1453443"/>
            <a:ext cx="8229600" cy="4902908"/>
          </a:xfrm>
        </p:spPr>
        <p:txBody>
          <a:bodyPr>
            <a:normAutofit fontScale="92500" lnSpcReduction="20000"/>
          </a:bodyPr>
          <a:lstStyle/>
          <a:p>
            <a:r>
              <a:rPr lang="en-US" dirty="0" smtClean="0"/>
              <a:t>Analysis of review helpfulness in Natural Language Processing</a:t>
            </a:r>
          </a:p>
          <a:p>
            <a:pPr lvl="1">
              <a:spcAft>
                <a:spcPts val="1200"/>
              </a:spcAft>
            </a:pPr>
            <a:r>
              <a:rPr lang="en-US" sz="2824" dirty="0" smtClean="0">
                <a:solidFill>
                  <a:srgbClr val="000000"/>
                </a:solidFill>
              </a:rPr>
              <a:t>Predict helpfulness ranking of product reviews </a:t>
            </a:r>
            <a:r>
              <a:rPr lang="en-US" sz="2824" i="1" dirty="0" smtClean="0">
                <a:solidFill>
                  <a:srgbClr val="000000"/>
                </a:solidFill>
              </a:rPr>
              <a:t>(Kim 2006)</a:t>
            </a:r>
          </a:p>
          <a:p>
            <a:pPr lvl="1">
              <a:spcAft>
                <a:spcPts val="1200"/>
              </a:spcAft>
            </a:pPr>
            <a:r>
              <a:rPr lang="en-US" sz="2824" dirty="0" smtClean="0">
                <a:solidFill>
                  <a:srgbClr val="000000"/>
                </a:solidFill>
              </a:rPr>
              <a:t>Subjectivity analysis is useful for examining review helpfulness and their socio-economic impact </a:t>
            </a:r>
            <a:r>
              <a:rPr lang="en-US" sz="2824" i="1" dirty="0" smtClean="0">
                <a:solidFill>
                  <a:srgbClr val="000000"/>
                </a:solidFill>
              </a:rPr>
              <a:t>(</a:t>
            </a:r>
            <a:r>
              <a:rPr lang="en-US" sz="2824" i="1" dirty="0" err="1" smtClean="0">
                <a:solidFill>
                  <a:srgbClr val="000000"/>
                </a:solidFill>
              </a:rPr>
              <a:t>Ghose</a:t>
            </a:r>
            <a:r>
              <a:rPr lang="en-US" sz="2824" i="1" dirty="0" smtClean="0">
                <a:solidFill>
                  <a:srgbClr val="000000"/>
                </a:solidFill>
              </a:rPr>
              <a:t> 2007)</a:t>
            </a:r>
          </a:p>
          <a:p>
            <a:pPr lvl="1">
              <a:spcAft>
                <a:spcPts val="1200"/>
              </a:spcAft>
            </a:pPr>
            <a:r>
              <a:rPr lang="en-US" sz="2824" dirty="0" smtClean="0">
                <a:solidFill>
                  <a:srgbClr val="000000"/>
                </a:solidFill>
              </a:rPr>
              <a:t>Helpfulness depends on reviewers’ expertise, writing style, and the review timeliness </a:t>
            </a:r>
            <a:r>
              <a:rPr lang="en-US" sz="2824" i="1" dirty="0" smtClean="0">
                <a:solidFill>
                  <a:srgbClr val="000000"/>
                </a:solidFill>
              </a:rPr>
              <a:t>(Liu 2008)</a:t>
            </a:r>
          </a:p>
          <a:p>
            <a:pPr lvl="1">
              <a:spcAft>
                <a:spcPts val="1200"/>
              </a:spcAft>
            </a:pPr>
            <a:r>
              <a:rPr lang="en-US" sz="2824" dirty="0" smtClean="0">
                <a:solidFill>
                  <a:srgbClr val="000000"/>
                </a:solidFill>
              </a:rPr>
              <a:t>REVRANK: unsupervised algorithm for selecting the most helpful book reviews. </a:t>
            </a:r>
            <a:r>
              <a:rPr lang="en-US" sz="2824" i="1" dirty="0" smtClean="0">
                <a:solidFill>
                  <a:srgbClr val="000000"/>
                </a:solidFill>
              </a:rPr>
              <a:t>(</a:t>
            </a:r>
            <a:r>
              <a:rPr lang="en-US" sz="2824" i="1" dirty="0" err="1" smtClean="0">
                <a:solidFill>
                  <a:srgbClr val="000000"/>
                </a:solidFill>
              </a:rPr>
              <a:t>Tsur</a:t>
            </a:r>
            <a:r>
              <a:rPr lang="en-US" sz="2824" i="1" dirty="0" smtClean="0">
                <a:solidFill>
                  <a:srgbClr val="000000"/>
                </a:solidFill>
              </a:rPr>
              <a:t>  et al. 2009)</a:t>
            </a:r>
          </a:p>
          <a:p>
            <a:pPr lvl="1"/>
            <a:endParaRPr lang="en-US" dirty="0" smtClean="0"/>
          </a:p>
        </p:txBody>
      </p:sp>
      <p:sp>
        <p:nvSpPr>
          <p:cNvPr id="4" name="Slide Number Placeholder 3"/>
          <p:cNvSpPr>
            <a:spLocks noGrp="1"/>
          </p:cNvSpPr>
          <p:nvPr>
            <p:ph type="sldNum" sz="quarter" idx="12"/>
          </p:nvPr>
        </p:nvSpPr>
        <p:spPr/>
        <p:txBody>
          <a:bodyPr/>
          <a:lstStyle/>
          <a:p>
            <a:fld id="{ABBCCE4D-56E5-5249-B9AC-C5D511F41D9E}"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676400"/>
            <a:ext cx="8991600" cy="5029200"/>
          </a:xfrm>
        </p:spPr>
        <p:txBody>
          <a:bodyPr/>
          <a:lstStyle/>
          <a:p>
            <a:r>
              <a:rPr lang="en-US" dirty="0" smtClean="0">
                <a:ea typeface="ＭＳ Ｐゴシック" charset="-128"/>
              </a:rPr>
              <a:t> Authors submit </a:t>
            </a:r>
            <a:r>
              <a:rPr lang="en-US" dirty="0" smtClean="0">
                <a:solidFill>
                  <a:srgbClr val="FF0000"/>
                </a:solidFill>
                <a:ea typeface="ＭＳ Ｐゴシック" charset="-128"/>
              </a:rPr>
              <a:t>papers</a:t>
            </a:r>
          </a:p>
          <a:p>
            <a:r>
              <a:rPr lang="en-US" dirty="0" smtClean="0">
                <a:ea typeface="ＭＳ Ｐゴシック" charset="-128"/>
              </a:rPr>
              <a:t> Peers submit (anonymous) </a:t>
            </a:r>
            <a:r>
              <a:rPr lang="en-US" dirty="0" smtClean="0">
                <a:solidFill>
                  <a:srgbClr val="FF0000"/>
                </a:solidFill>
                <a:ea typeface="ＭＳ Ｐゴシック" charset="-128"/>
              </a:rPr>
              <a:t>reviews</a:t>
            </a:r>
            <a:r>
              <a:rPr lang="en-US" dirty="0" smtClean="0">
                <a:ea typeface="ＭＳ Ｐゴシック" charset="-128"/>
              </a:rPr>
              <a:t> </a:t>
            </a:r>
          </a:p>
          <a:p>
            <a:r>
              <a:rPr lang="en-US" dirty="0" smtClean="0">
                <a:ea typeface="ＭＳ Ｐゴシック" charset="-128"/>
              </a:rPr>
              <a:t> Authors resubmit </a:t>
            </a:r>
            <a:r>
              <a:rPr lang="en-US" dirty="0" smtClean="0">
                <a:solidFill>
                  <a:srgbClr val="FF0000"/>
                </a:solidFill>
                <a:ea typeface="ＭＳ Ｐゴシック" charset="-128"/>
              </a:rPr>
              <a:t>revised papers</a:t>
            </a:r>
          </a:p>
          <a:p>
            <a:r>
              <a:rPr lang="en-US" dirty="0" smtClean="0">
                <a:ea typeface="ＭＳ Ｐゴシック" charset="-128"/>
              </a:rPr>
              <a:t> Authors provide </a:t>
            </a:r>
            <a:r>
              <a:rPr lang="en-US" dirty="0" smtClean="0">
                <a:solidFill>
                  <a:srgbClr val="FF0000"/>
                </a:solidFill>
                <a:ea typeface="ＭＳ Ｐゴシック" charset="-128"/>
              </a:rPr>
              <a:t>back-reviews</a:t>
            </a:r>
            <a:r>
              <a:rPr lang="en-US" dirty="0" smtClean="0">
                <a:ea typeface="ＭＳ Ｐゴシック" charset="-128"/>
              </a:rPr>
              <a:t> to peers regarding review helpfulness 	</a:t>
            </a:r>
          </a:p>
          <a:p>
            <a:pPr>
              <a:buNone/>
            </a:pPr>
            <a:endParaRPr lang="en-US" dirty="0" smtClean="0">
              <a:ea typeface="ＭＳ Ｐゴシック" charset="-128"/>
            </a:endParaRPr>
          </a:p>
          <a:p>
            <a:pPr>
              <a:buNone/>
            </a:pPr>
            <a:r>
              <a:rPr lang="en-US" sz="3600" i="1" dirty="0" smtClean="0">
                <a:solidFill>
                  <a:srgbClr val="FF0000"/>
                </a:solidFill>
                <a:ea typeface="ＭＳ Ｐゴシック" charset="-128"/>
              </a:rPr>
              <a:t>Note: Lots of text (sometimes even annotated)!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676400"/>
            <a:ext cx="8991600" cy="5029200"/>
          </a:xfrm>
        </p:spPr>
        <p:txBody>
          <a:bodyPr/>
          <a:lstStyle/>
          <a:p>
            <a:r>
              <a:rPr lang="en-US" dirty="0" smtClean="0">
                <a:ea typeface="ＭＳ Ｐゴシック" charset="-128"/>
              </a:rPr>
              <a:t> Authors submit papers</a:t>
            </a:r>
          </a:p>
          <a:p>
            <a:endParaRPr lang="en-US" dirty="0" smtClean="0">
              <a:solidFill>
                <a:srgbClr val="002060"/>
              </a:solidFill>
              <a:ea typeface="ＭＳ Ｐゴシック" charset="-12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ea typeface="ＭＳ Ｐゴシック" charset="-128"/>
              </a:rPr>
              <a:t>Our Solution</a:t>
            </a:r>
          </a:p>
        </p:txBody>
      </p:sp>
      <p:sp>
        <p:nvSpPr>
          <p:cNvPr id="4" name="Oval 3"/>
          <p:cNvSpPr>
            <a:spLocks noChangeArrowheads="1"/>
          </p:cNvSpPr>
          <p:nvPr/>
        </p:nvSpPr>
        <p:spPr bwMode="auto">
          <a:xfrm>
            <a:off x="457200" y="1600200"/>
            <a:ext cx="1889125" cy="914400"/>
          </a:xfrm>
          <a:prstGeom prst="ellipse">
            <a:avLst/>
          </a:prstGeom>
          <a:gradFill rotWithShape="1">
            <a:gsLst>
              <a:gs pos="0">
                <a:srgbClr val="00E9A6"/>
              </a:gs>
              <a:gs pos="20000">
                <a:srgbClr val="00E3A3"/>
              </a:gs>
              <a:gs pos="100000">
                <a:srgbClr val="00AD7B"/>
              </a:gs>
            </a:gsLst>
            <a:lin ang="5400000"/>
          </a:gradFill>
          <a:ln w="9525">
            <a:solidFill>
              <a:srgbClr val="00CC98"/>
            </a:solidFill>
            <a:round/>
            <a:headEnd/>
            <a:tailEnd/>
          </a:ln>
          <a:effectLst>
            <a:outerShdw dist="23000" dir="5400000" rotWithShape="0">
              <a:srgbClr val="808080">
                <a:alpha val="34999"/>
              </a:srgbClr>
            </a:outerShdw>
          </a:effectLst>
        </p:spPr>
        <p:txBody>
          <a:bodyPr anchor="ctr"/>
          <a:lstStyle/>
          <a:p>
            <a:pPr>
              <a:defRPr/>
            </a:pPr>
            <a:r>
              <a:rPr lang="en-US" dirty="0">
                <a:solidFill>
                  <a:schemeClr val="lt1"/>
                </a:solidFill>
                <a:latin typeface="+mn-lt"/>
                <a:ea typeface="+mn-ea"/>
              </a:rPr>
              <a:t>Source texts</a:t>
            </a:r>
          </a:p>
        </p:txBody>
      </p:sp>
      <p:sp>
        <p:nvSpPr>
          <p:cNvPr id="5" name="Oval 4"/>
          <p:cNvSpPr>
            <a:spLocks noChangeArrowheads="1"/>
          </p:cNvSpPr>
          <p:nvPr/>
        </p:nvSpPr>
        <p:spPr bwMode="auto">
          <a:xfrm>
            <a:off x="2819400" y="1981200"/>
            <a:ext cx="1889125" cy="914400"/>
          </a:xfrm>
          <a:prstGeom prst="ellipse">
            <a:avLst/>
          </a:prstGeom>
          <a:gradFill rotWithShape="1">
            <a:gsLst>
              <a:gs pos="0">
                <a:srgbClr val="00E9A6"/>
              </a:gs>
              <a:gs pos="20000">
                <a:srgbClr val="00E3A3"/>
              </a:gs>
              <a:gs pos="100000">
                <a:srgbClr val="00AD7B"/>
              </a:gs>
            </a:gsLst>
            <a:lin ang="5400000"/>
          </a:gradFill>
          <a:ln w="9525">
            <a:solidFill>
              <a:srgbClr val="00CC98"/>
            </a:solidFill>
            <a:round/>
            <a:headEnd/>
            <a:tailEnd/>
          </a:ln>
          <a:effectLst>
            <a:outerShdw dist="23000" dir="5400000" rotWithShape="0">
              <a:srgbClr val="808080">
                <a:alpha val="34999"/>
              </a:srgbClr>
            </a:outerShdw>
          </a:effectLst>
        </p:spPr>
        <p:txBody>
          <a:bodyPr anchor="ctr"/>
          <a:lstStyle/>
          <a:p>
            <a:pPr>
              <a:defRPr/>
            </a:pPr>
            <a:r>
              <a:rPr lang="en-US" dirty="0">
                <a:solidFill>
                  <a:schemeClr val="lt1"/>
                </a:solidFill>
                <a:latin typeface="+mn-lt"/>
                <a:ea typeface="+mn-ea"/>
              </a:rPr>
              <a:t>Author creates Argument Diagram</a:t>
            </a:r>
          </a:p>
        </p:txBody>
      </p:sp>
      <p:sp>
        <p:nvSpPr>
          <p:cNvPr id="6" name="Oval 5"/>
          <p:cNvSpPr>
            <a:spLocks noChangeArrowheads="1"/>
          </p:cNvSpPr>
          <p:nvPr/>
        </p:nvSpPr>
        <p:spPr bwMode="auto">
          <a:xfrm>
            <a:off x="5029200" y="2667000"/>
            <a:ext cx="1889125" cy="914400"/>
          </a:xfrm>
          <a:prstGeom prst="ellipse">
            <a:avLst/>
          </a:prstGeom>
          <a:gradFill rotWithShape="1">
            <a:gsLst>
              <a:gs pos="0">
                <a:srgbClr val="00E9A6"/>
              </a:gs>
              <a:gs pos="20000">
                <a:srgbClr val="00E3A3"/>
              </a:gs>
              <a:gs pos="100000">
                <a:srgbClr val="00AD7B"/>
              </a:gs>
            </a:gsLst>
            <a:lin ang="5400000"/>
          </a:gradFill>
          <a:ln w="9525">
            <a:solidFill>
              <a:srgbClr val="00CC98"/>
            </a:solidFill>
            <a:round/>
            <a:headEnd/>
            <a:tailEnd/>
          </a:ln>
          <a:effectLst>
            <a:outerShdw dist="23000" dir="5400000" rotWithShape="0">
              <a:srgbClr val="808080">
                <a:alpha val="34999"/>
              </a:srgbClr>
            </a:outerShdw>
          </a:effectLst>
        </p:spPr>
        <p:txBody>
          <a:bodyPr anchor="ctr"/>
          <a:lstStyle/>
          <a:p>
            <a:pPr>
              <a:defRPr/>
            </a:pPr>
            <a:r>
              <a:rPr lang="en-US" dirty="0">
                <a:solidFill>
                  <a:schemeClr val="lt1"/>
                </a:solidFill>
                <a:latin typeface="+mn-lt"/>
                <a:ea typeface="+mn-ea"/>
              </a:rPr>
              <a:t>Peers review Argument Diagrams</a:t>
            </a:r>
          </a:p>
        </p:txBody>
      </p:sp>
      <p:sp>
        <p:nvSpPr>
          <p:cNvPr id="7" name="Oval 6"/>
          <p:cNvSpPr>
            <a:spLocks noChangeArrowheads="1"/>
          </p:cNvSpPr>
          <p:nvPr/>
        </p:nvSpPr>
        <p:spPr bwMode="auto">
          <a:xfrm>
            <a:off x="7086600" y="3429000"/>
            <a:ext cx="1889125" cy="914400"/>
          </a:xfrm>
          <a:prstGeom prst="ellipse">
            <a:avLst/>
          </a:prstGeom>
          <a:gradFill rotWithShape="1">
            <a:gsLst>
              <a:gs pos="0">
                <a:srgbClr val="00E9A6"/>
              </a:gs>
              <a:gs pos="20000">
                <a:srgbClr val="00E3A3"/>
              </a:gs>
              <a:gs pos="100000">
                <a:srgbClr val="00AD7B"/>
              </a:gs>
            </a:gsLst>
            <a:lin ang="5400000"/>
          </a:gradFill>
          <a:ln w="9525">
            <a:solidFill>
              <a:srgbClr val="00CC98"/>
            </a:solidFill>
            <a:round/>
            <a:headEnd/>
            <a:tailEnd/>
          </a:ln>
          <a:effectLst>
            <a:outerShdw dist="23000" dir="5400000" rotWithShape="0">
              <a:srgbClr val="808080">
                <a:alpha val="34999"/>
              </a:srgbClr>
            </a:outerShdw>
          </a:effectLst>
        </p:spPr>
        <p:txBody>
          <a:bodyPr anchor="ctr"/>
          <a:lstStyle/>
          <a:p>
            <a:pPr>
              <a:defRPr/>
            </a:pPr>
            <a:r>
              <a:rPr lang="en-US" dirty="0">
                <a:solidFill>
                  <a:schemeClr val="lt1"/>
                </a:solidFill>
                <a:latin typeface="+mn-lt"/>
                <a:ea typeface="+mn-ea"/>
              </a:rPr>
              <a:t>Author revises Argument Diagram</a:t>
            </a:r>
          </a:p>
        </p:txBody>
      </p:sp>
      <p:sp>
        <p:nvSpPr>
          <p:cNvPr id="8" name="Oval 7"/>
          <p:cNvSpPr>
            <a:spLocks noChangeArrowheads="1"/>
          </p:cNvSpPr>
          <p:nvPr/>
        </p:nvSpPr>
        <p:spPr bwMode="auto">
          <a:xfrm>
            <a:off x="762000" y="4267200"/>
            <a:ext cx="1889125" cy="914400"/>
          </a:xfrm>
          <a:prstGeom prst="ellipse">
            <a:avLst/>
          </a:prstGeom>
          <a:solidFill>
            <a:srgbClr val="7878DE"/>
          </a:solidFill>
          <a:ln w="9525">
            <a:solidFill>
              <a:srgbClr val="2D2DB9"/>
            </a:solidFill>
            <a:round/>
            <a:headEnd/>
            <a:tailEnd/>
          </a:ln>
          <a:effectLst>
            <a:outerShdw dist="23000" dir="5400000" rotWithShape="0">
              <a:srgbClr val="808080">
                <a:alpha val="34999"/>
              </a:srgbClr>
            </a:outerShdw>
          </a:effectLst>
        </p:spPr>
        <p:txBody>
          <a:bodyPr anchor="ctr"/>
          <a:lstStyle/>
          <a:p>
            <a:pPr>
              <a:defRPr/>
            </a:pPr>
            <a:r>
              <a:rPr lang="en-US" dirty="0">
                <a:solidFill>
                  <a:schemeClr val="accent6">
                    <a:lumMod val="50000"/>
                  </a:schemeClr>
                </a:solidFill>
                <a:latin typeface="+mn-lt"/>
                <a:ea typeface="+mn-ea"/>
              </a:rPr>
              <a:t>Author writes paper</a:t>
            </a:r>
          </a:p>
        </p:txBody>
      </p:sp>
      <p:sp>
        <p:nvSpPr>
          <p:cNvPr id="9" name="Oval 8"/>
          <p:cNvSpPr>
            <a:spLocks noChangeArrowheads="1"/>
          </p:cNvSpPr>
          <p:nvPr/>
        </p:nvSpPr>
        <p:spPr bwMode="auto">
          <a:xfrm>
            <a:off x="3810000" y="4953000"/>
            <a:ext cx="1889125" cy="914400"/>
          </a:xfrm>
          <a:prstGeom prst="ellipse">
            <a:avLst/>
          </a:prstGeom>
          <a:solidFill>
            <a:srgbClr val="7878DE"/>
          </a:solidFill>
          <a:ln w="9525">
            <a:solidFill>
              <a:srgbClr val="2D2DB9"/>
            </a:solidFill>
            <a:round/>
            <a:headEnd/>
            <a:tailEnd/>
          </a:ln>
          <a:effectLst>
            <a:outerShdw dist="23000" dir="5400000" rotWithShape="0">
              <a:srgbClr val="808080">
                <a:alpha val="34999"/>
              </a:srgbClr>
            </a:outerShdw>
          </a:effectLst>
        </p:spPr>
        <p:txBody>
          <a:bodyPr anchor="ctr"/>
          <a:lstStyle/>
          <a:p>
            <a:pPr>
              <a:defRPr/>
            </a:pPr>
            <a:r>
              <a:rPr lang="en-US" dirty="0">
                <a:solidFill>
                  <a:schemeClr val="accent6">
                    <a:lumMod val="50000"/>
                  </a:schemeClr>
                </a:solidFill>
                <a:latin typeface="+mn-lt"/>
                <a:ea typeface="+mn-ea"/>
              </a:rPr>
              <a:t>Peers review papers</a:t>
            </a:r>
          </a:p>
        </p:txBody>
      </p:sp>
      <p:sp>
        <p:nvSpPr>
          <p:cNvPr id="10" name="Oval 9"/>
          <p:cNvSpPr>
            <a:spLocks noChangeArrowheads="1"/>
          </p:cNvSpPr>
          <p:nvPr/>
        </p:nvSpPr>
        <p:spPr bwMode="auto">
          <a:xfrm>
            <a:off x="7162800" y="5638800"/>
            <a:ext cx="1889125" cy="914400"/>
          </a:xfrm>
          <a:prstGeom prst="ellipse">
            <a:avLst/>
          </a:prstGeom>
          <a:solidFill>
            <a:srgbClr val="7878DE"/>
          </a:solidFill>
          <a:ln w="9525">
            <a:solidFill>
              <a:srgbClr val="2D2DB9"/>
            </a:solidFill>
            <a:round/>
            <a:headEnd/>
            <a:tailEnd/>
          </a:ln>
          <a:effectLst>
            <a:outerShdw dist="23000" dir="5400000" rotWithShape="0">
              <a:srgbClr val="808080">
                <a:alpha val="34999"/>
              </a:srgbClr>
            </a:outerShdw>
          </a:effectLst>
        </p:spPr>
        <p:txBody>
          <a:bodyPr anchor="ctr"/>
          <a:lstStyle/>
          <a:p>
            <a:pPr>
              <a:defRPr/>
            </a:pPr>
            <a:r>
              <a:rPr lang="en-US" dirty="0">
                <a:solidFill>
                  <a:schemeClr val="accent6">
                    <a:lumMod val="50000"/>
                  </a:schemeClr>
                </a:solidFill>
                <a:latin typeface="+mn-lt"/>
                <a:ea typeface="+mn-ea"/>
              </a:rPr>
              <a:t>Author revises paper</a:t>
            </a:r>
          </a:p>
        </p:txBody>
      </p:sp>
      <p:cxnSp>
        <p:nvCxnSpPr>
          <p:cNvPr id="11" name="Curved Connector 10"/>
          <p:cNvCxnSpPr>
            <a:cxnSpLocks noChangeShapeType="1"/>
            <a:stCxn id="4" idx="7"/>
            <a:endCxn id="5" idx="0"/>
          </p:cNvCxnSpPr>
          <p:nvPr/>
        </p:nvCxnSpPr>
        <p:spPr bwMode="auto">
          <a:xfrm rot="16200000" flipH="1">
            <a:off x="2793207" y="1010443"/>
            <a:ext cx="247650" cy="1693863"/>
          </a:xfrm>
          <a:prstGeom prst="curvedConnector3">
            <a:avLst>
              <a:gd name="adj1" fmla="val -146713"/>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2" name="Curved Connector 11"/>
          <p:cNvCxnSpPr>
            <a:cxnSpLocks noChangeShapeType="1"/>
            <a:stCxn id="5" idx="7"/>
            <a:endCxn id="6" idx="0"/>
          </p:cNvCxnSpPr>
          <p:nvPr/>
        </p:nvCxnSpPr>
        <p:spPr bwMode="auto">
          <a:xfrm rot="16200000" flipH="1">
            <a:off x="4926807" y="1620043"/>
            <a:ext cx="552450" cy="1541463"/>
          </a:xfrm>
          <a:prstGeom prst="curvedConnector3">
            <a:avLst>
              <a:gd name="adj1" fmla="val -65685"/>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3" name="Curved Connector 12"/>
          <p:cNvCxnSpPr>
            <a:cxnSpLocks noChangeShapeType="1"/>
            <a:stCxn id="6" idx="7"/>
            <a:endCxn id="7" idx="0"/>
          </p:cNvCxnSpPr>
          <p:nvPr/>
        </p:nvCxnSpPr>
        <p:spPr bwMode="auto">
          <a:xfrm rot="16200000" flipH="1">
            <a:off x="7022307" y="2420143"/>
            <a:ext cx="628650" cy="1389063"/>
          </a:xfrm>
          <a:prstGeom prst="curvedConnector3">
            <a:avLst>
              <a:gd name="adj1" fmla="val -57718"/>
            </a:avLst>
          </a:prstGeom>
          <a:noFill/>
          <a:ln w="25400">
            <a:solidFill>
              <a:schemeClr val="accent1"/>
            </a:solidFill>
            <a:round/>
            <a:headEnd/>
            <a:tailEnd type="arrow" w="med" len="med"/>
          </a:ln>
          <a:effectLst>
            <a:outerShdw dist="20000" dir="5400000" rotWithShape="0">
              <a:srgbClr val="808080">
                <a:alpha val="37999"/>
              </a:srgbClr>
            </a:outerShdw>
          </a:effectLst>
        </p:spPr>
      </p:cxnSp>
      <p:cxnSp>
        <p:nvCxnSpPr>
          <p:cNvPr id="14" name="Straight Arrow Connector 13"/>
          <p:cNvCxnSpPr>
            <a:cxnSpLocks noChangeShapeType="1"/>
            <a:stCxn id="7" idx="2"/>
            <a:endCxn id="8" idx="6"/>
          </p:cNvCxnSpPr>
          <p:nvPr/>
        </p:nvCxnSpPr>
        <p:spPr bwMode="auto">
          <a:xfrm flipH="1">
            <a:off x="2651125" y="3886200"/>
            <a:ext cx="4435475" cy="838200"/>
          </a:xfrm>
          <a:prstGeom prst="straightConnector1">
            <a:avLst/>
          </a:prstGeom>
          <a:noFill/>
          <a:ln w="25400">
            <a:solidFill>
              <a:schemeClr val="accent1"/>
            </a:solidFill>
            <a:prstDash val="dash"/>
            <a:round/>
            <a:headEnd/>
            <a:tailEnd type="arrow" w="med" len="med"/>
          </a:ln>
          <a:effectLst>
            <a:outerShdw dist="20000" dir="5400000" rotWithShape="0">
              <a:srgbClr val="808080">
                <a:alpha val="37999"/>
              </a:srgbClr>
            </a:outerShdw>
          </a:effectLst>
        </p:spPr>
      </p:cxnSp>
      <p:cxnSp>
        <p:nvCxnSpPr>
          <p:cNvPr id="15" name="Curved Connector 14"/>
          <p:cNvCxnSpPr>
            <a:cxnSpLocks noChangeShapeType="1"/>
            <a:stCxn id="8" idx="4"/>
            <a:endCxn id="9" idx="3"/>
          </p:cNvCxnSpPr>
          <p:nvPr/>
        </p:nvCxnSpPr>
        <p:spPr bwMode="auto">
          <a:xfrm rot="16200000" flipH="1">
            <a:off x="2620169" y="4267994"/>
            <a:ext cx="552450" cy="2379662"/>
          </a:xfrm>
          <a:prstGeom prst="curvedConnector3">
            <a:avLst>
              <a:gd name="adj1" fmla="val 165685"/>
            </a:avLst>
          </a:prstGeom>
          <a:noFill/>
          <a:ln w="25400">
            <a:solidFill>
              <a:srgbClr val="2D2DB9"/>
            </a:solidFill>
            <a:round/>
            <a:headEnd/>
            <a:tailEnd type="arrow" w="med" len="med"/>
          </a:ln>
          <a:effectLst>
            <a:outerShdw dist="20000" dir="5400000" rotWithShape="0">
              <a:srgbClr val="808080">
                <a:alpha val="37999"/>
              </a:srgbClr>
            </a:outerShdw>
          </a:effectLst>
        </p:spPr>
      </p:cxnSp>
      <p:cxnSp>
        <p:nvCxnSpPr>
          <p:cNvPr id="16" name="Curved Connector 15"/>
          <p:cNvCxnSpPr>
            <a:cxnSpLocks noChangeShapeType="1"/>
            <a:stCxn id="9" idx="5"/>
            <a:endCxn id="10" idx="3"/>
          </p:cNvCxnSpPr>
          <p:nvPr/>
        </p:nvCxnSpPr>
        <p:spPr bwMode="auto">
          <a:xfrm rot="16200000" flipH="1">
            <a:off x="6088063" y="5068887"/>
            <a:ext cx="685800" cy="2016125"/>
          </a:xfrm>
          <a:prstGeom prst="curvedConnector3">
            <a:avLst>
              <a:gd name="adj1" fmla="val 152861"/>
            </a:avLst>
          </a:prstGeom>
          <a:noFill/>
          <a:ln w="25400">
            <a:solidFill>
              <a:srgbClr val="2D2DB9"/>
            </a:solidFill>
            <a:round/>
            <a:headEnd/>
            <a:tailEnd type="arrow" w="med" len="med"/>
          </a:ln>
          <a:effectLst>
            <a:outerShdw dist="20000" dir="5400000" rotWithShape="0">
              <a:srgbClr val="808080">
                <a:alpha val="37999"/>
              </a:srgbClr>
            </a:outerShdw>
          </a:effectLst>
        </p:spPr>
      </p:cxnSp>
      <p:sp>
        <p:nvSpPr>
          <p:cNvPr id="17" name="Trapezoid 16"/>
          <p:cNvSpPr>
            <a:spLocks/>
          </p:cNvSpPr>
          <p:nvPr/>
        </p:nvSpPr>
        <p:spPr bwMode="auto">
          <a:xfrm>
            <a:off x="381000" y="2819400"/>
            <a:ext cx="1673225" cy="931863"/>
          </a:xfrm>
          <a:custGeom>
            <a:avLst/>
            <a:gdLst>
              <a:gd name="T0" fmla="*/ 0 w 1673225"/>
              <a:gd name="T1" fmla="*/ 931863 h 931863"/>
              <a:gd name="T2" fmla="*/ 232966 w 1673225"/>
              <a:gd name="T3" fmla="*/ 0 h 931863"/>
              <a:gd name="T4" fmla="*/ 1440259 w 1673225"/>
              <a:gd name="T5" fmla="*/ 0 h 931863"/>
              <a:gd name="T6" fmla="*/ 1673225 w 1673225"/>
              <a:gd name="T7" fmla="*/ 931863 h 931863"/>
              <a:gd name="T8" fmla="*/ 0 w 1673225"/>
              <a:gd name="T9" fmla="*/ 931863 h 931863"/>
              <a:gd name="T10" fmla="*/ 0 60000 65536"/>
              <a:gd name="T11" fmla="*/ 0 60000 65536"/>
              <a:gd name="T12" fmla="*/ 0 60000 65536"/>
              <a:gd name="T13" fmla="*/ 0 60000 65536"/>
              <a:gd name="T14" fmla="*/ 0 60000 65536"/>
              <a:gd name="T15" fmla="*/ 0 w 1673225"/>
              <a:gd name="T16" fmla="*/ 0 h 931863"/>
              <a:gd name="T17" fmla="*/ 1673225 w 1673225"/>
              <a:gd name="T18" fmla="*/ 931863 h 931863"/>
            </a:gdLst>
            <a:ahLst/>
            <a:cxnLst>
              <a:cxn ang="T10">
                <a:pos x="T0" y="T1"/>
              </a:cxn>
              <a:cxn ang="T11">
                <a:pos x="T2" y="T3"/>
              </a:cxn>
              <a:cxn ang="T12">
                <a:pos x="T4" y="T5"/>
              </a:cxn>
              <a:cxn ang="T13">
                <a:pos x="T6" y="T7"/>
              </a:cxn>
              <a:cxn ang="T14">
                <a:pos x="T8" y="T9"/>
              </a:cxn>
            </a:cxnLst>
            <a:rect l="T15" t="T16" r="T17" b="T18"/>
            <a:pathLst>
              <a:path w="1673225" h="931863">
                <a:moveTo>
                  <a:pt x="0" y="931863"/>
                </a:moveTo>
                <a:lnTo>
                  <a:pt x="232966" y="0"/>
                </a:lnTo>
                <a:lnTo>
                  <a:pt x="1440259" y="0"/>
                </a:lnTo>
                <a:lnTo>
                  <a:pt x="1673225" y="931863"/>
                </a:lnTo>
                <a:lnTo>
                  <a:pt x="0" y="931863"/>
                </a:lnTo>
                <a:close/>
              </a:path>
            </a:pathLst>
          </a:custGeom>
          <a:solidFill>
            <a:srgbClr val="FFFFFF"/>
          </a:solidFill>
          <a:ln w="9525">
            <a:solidFill>
              <a:srgbClr val="000000"/>
            </a:solidFill>
            <a:miter lim="800000"/>
            <a:headEnd/>
            <a:tailEnd/>
          </a:ln>
          <a:effectLst>
            <a:outerShdw dist="23000" dir="5400000" rotWithShape="0">
              <a:srgbClr val="808080">
                <a:alpha val="34999"/>
              </a:srgbClr>
            </a:outerShdw>
          </a:effectLst>
        </p:spPr>
        <p:txBody>
          <a:bodyPr anchor="ctr"/>
          <a:lstStyle/>
          <a:p>
            <a:pPr>
              <a:defRPr/>
            </a:pPr>
            <a:r>
              <a:rPr lang="en-US" dirty="0">
                <a:solidFill>
                  <a:schemeClr val="accent4"/>
                </a:solidFill>
                <a:latin typeface="+mn-lt"/>
                <a:ea typeface="+mn-ea"/>
              </a:rPr>
              <a:t>AI: Guides preparing diagram and using it in writing</a:t>
            </a:r>
          </a:p>
        </p:txBody>
      </p:sp>
      <p:sp>
        <p:nvSpPr>
          <p:cNvPr id="18" name="Trapezoid 17"/>
          <p:cNvSpPr>
            <a:spLocks/>
          </p:cNvSpPr>
          <p:nvPr/>
        </p:nvSpPr>
        <p:spPr bwMode="auto">
          <a:xfrm>
            <a:off x="6324600" y="4419600"/>
            <a:ext cx="1482725" cy="747713"/>
          </a:xfrm>
          <a:custGeom>
            <a:avLst/>
            <a:gdLst>
              <a:gd name="T0" fmla="*/ 0 w 1482725"/>
              <a:gd name="T1" fmla="*/ 747713 h 747713"/>
              <a:gd name="T2" fmla="*/ 186928 w 1482725"/>
              <a:gd name="T3" fmla="*/ 0 h 747713"/>
              <a:gd name="T4" fmla="*/ 1295797 w 1482725"/>
              <a:gd name="T5" fmla="*/ 0 h 747713"/>
              <a:gd name="T6" fmla="*/ 1482725 w 1482725"/>
              <a:gd name="T7" fmla="*/ 747713 h 747713"/>
              <a:gd name="T8" fmla="*/ 0 w 1482725"/>
              <a:gd name="T9" fmla="*/ 747713 h 747713"/>
              <a:gd name="T10" fmla="*/ 0 60000 65536"/>
              <a:gd name="T11" fmla="*/ 0 60000 65536"/>
              <a:gd name="T12" fmla="*/ 0 60000 65536"/>
              <a:gd name="T13" fmla="*/ 0 60000 65536"/>
              <a:gd name="T14" fmla="*/ 0 60000 65536"/>
              <a:gd name="T15" fmla="*/ 0 w 1482725"/>
              <a:gd name="T16" fmla="*/ 0 h 747713"/>
              <a:gd name="T17" fmla="*/ 1482725 w 1482725"/>
              <a:gd name="T18" fmla="*/ 747713 h 747713"/>
            </a:gdLst>
            <a:ahLst/>
            <a:cxnLst>
              <a:cxn ang="T10">
                <a:pos x="T0" y="T1"/>
              </a:cxn>
              <a:cxn ang="T11">
                <a:pos x="T2" y="T3"/>
              </a:cxn>
              <a:cxn ang="T12">
                <a:pos x="T4" y="T5"/>
              </a:cxn>
              <a:cxn ang="T13">
                <a:pos x="T6" y="T7"/>
              </a:cxn>
              <a:cxn ang="T14">
                <a:pos x="T8" y="T9"/>
              </a:cxn>
            </a:cxnLst>
            <a:rect l="T15" t="T16" r="T17" b="T18"/>
            <a:pathLst>
              <a:path w="1482725" h="747713">
                <a:moveTo>
                  <a:pt x="0" y="747713"/>
                </a:moveTo>
                <a:lnTo>
                  <a:pt x="186928" y="0"/>
                </a:lnTo>
                <a:lnTo>
                  <a:pt x="1295797" y="0"/>
                </a:lnTo>
                <a:lnTo>
                  <a:pt x="1482725" y="747713"/>
                </a:lnTo>
                <a:lnTo>
                  <a:pt x="0" y="747713"/>
                </a:lnTo>
                <a:close/>
              </a:path>
            </a:pathLst>
          </a:custGeom>
          <a:solidFill>
            <a:srgbClr val="FFFFFF"/>
          </a:solidFill>
          <a:ln w="9525">
            <a:solidFill>
              <a:schemeClr val="tx1"/>
            </a:solidFill>
            <a:miter lim="800000"/>
            <a:headEnd/>
            <a:tailEnd/>
          </a:ln>
          <a:effectLst>
            <a:outerShdw dist="23000" dir="5400000" rotWithShape="0">
              <a:srgbClr val="808080">
                <a:alpha val="34999"/>
              </a:srgbClr>
            </a:outerShdw>
          </a:effectLst>
        </p:spPr>
        <p:txBody>
          <a:bodyPr anchor="ctr"/>
          <a:lstStyle/>
          <a:p>
            <a:pPr>
              <a:defRPr/>
            </a:pPr>
            <a:r>
              <a:rPr lang="en-US" dirty="0">
                <a:solidFill>
                  <a:schemeClr val="accent4"/>
                </a:solidFill>
                <a:latin typeface="+mn-lt"/>
                <a:ea typeface="+mn-ea"/>
              </a:rPr>
              <a:t>AI: Guides reviewing</a:t>
            </a:r>
          </a:p>
        </p:txBody>
      </p:sp>
      <p:cxnSp>
        <p:nvCxnSpPr>
          <p:cNvPr id="19" name="Curved Connector 18"/>
          <p:cNvCxnSpPr>
            <a:cxnSpLocks noChangeShapeType="1"/>
          </p:cNvCxnSpPr>
          <p:nvPr/>
        </p:nvCxnSpPr>
        <p:spPr bwMode="auto">
          <a:xfrm>
            <a:off x="1981200" y="3276600"/>
            <a:ext cx="2133600" cy="1143000"/>
          </a:xfrm>
          <a:prstGeom prst="curvedConnector3">
            <a:avLst>
              <a:gd name="adj1" fmla="val 50000"/>
            </a:avLst>
          </a:prstGeom>
          <a:noFill/>
          <a:ln w="25400">
            <a:solidFill>
              <a:schemeClr val="bg2"/>
            </a:solidFill>
            <a:round/>
            <a:headEnd/>
            <a:tailEnd type="arrow" w="med" len="med"/>
          </a:ln>
          <a:effectLst>
            <a:outerShdw dist="20000" dir="5400000" rotWithShape="0">
              <a:srgbClr val="808080">
                <a:alpha val="37999"/>
              </a:srgbClr>
            </a:outerShdw>
          </a:effectLst>
        </p:spPr>
      </p:cxnSp>
      <p:cxnSp>
        <p:nvCxnSpPr>
          <p:cNvPr id="20" name="Curved Connector 19"/>
          <p:cNvCxnSpPr>
            <a:cxnSpLocks noChangeShapeType="1"/>
            <a:stCxn id="17" idx="3"/>
            <a:endCxn id="5" idx="4"/>
          </p:cNvCxnSpPr>
          <p:nvPr/>
        </p:nvCxnSpPr>
        <p:spPr bwMode="auto">
          <a:xfrm flipV="1">
            <a:off x="1936750" y="2895600"/>
            <a:ext cx="1827213" cy="388938"/>
          </a:xfrm>
          <a:prstGeom prst="curvedConnector2">
            <a:avLst/>
          </a:prstGeom>
          <a:noFill/>
          <a:ln w="25400">
            <a:solidFill>
              <a:schemeClr val="bg2"/>
            </a:solidFill>
            <a:round/>
            <a:headEnd/>
            <a:tailEnd type="arrow" w="med" len="med"/>
          </a:ln>
          <a:effectLst>
            <a:outerShdw dist="20000" dir="5400000" rotWithShape="0">
              <a:srgbClr val="808080">
                <a:alpha val="37999"/>
              </a:srgbClr>
            </a:outerShdw>
          </a:effectLst>
        </p:spPr>
      </p:cxnSp>
      <p:cxnSp>
        <p:nvCxnSpPr>
          <p:cNvPr id="21" name="Curved Connector 19"/>
          <p:cNvCxnSpPr>
            <a:cxnSpLocks noChangeShapeType="1"/>
            <a:stCxn id="18" idx="1"/>
            <a:endCxn id="6" idx="4"/>
          </p:cNvCxnSpPr>
          <p:nvPr/>
        </p:nvCxnSpPr>
        <p:spPr bwMode="auto">
          <a:xfrm rot="10800000">
            <a:off x="5973763" y="3581400"/>
            <a:ext cx="444500" cy="1212850"/>
          </a:xfrm>
          <a:prstGeom prst="curvedConnector2">
            <a:avLst/>
          </a:prstGeom>
          <a:noFill/>
          <a:ln w="25400">
            <a:solidFill>
              <a:schemeClr val="bg2"/>
            </a:solidFill>
            <a:round/>
            <a:headEnd/>
            <a:tailEnd type="arrow" w="med" len="med"/>
          </a:ln>
          <a:effectLst>
            <a:outerShdw dist="20000" dir="5400000" rotWithShape="0">
              <a:srgbClr val="808080">
                <a:alpha val="37999"/>
              </a:srgbClr>
            </a:outerShdw>
          </a:effectLst>
        </p:spPr>
      </p:cxnSp>
      <p:cxnSp>
        <p:nvCxnSpPr>
          <p:cNvPr id="22" name="Curved Connector 19"/>
          <p:cNvCxnSpPr>
            <a:cxnSpLocks noChangeShapeType="1"/>
            <a:stCxn id="18" idx="1"/>
            <a:endCxn id="9" idx="0"/>
          </p:cNvCxnSpPr>
          <p:nvPr/>
        </p:nvCxnSpPr>
        <p:spPr bwMode="auto">
          <a:xfrm rot="10800000" flipV="1">
            <a:off x="4754563" y="4794250"/>
            <a:ext cx="1663700" cy="158750"/>
          </a:xfrm>
          <a:prstGeom prst="curvedConnector2">
            <a:avLst/>
          </a:prstGeom>
          <a:noFill/>
          <a:ln w="25400">
            <a:solidFill>
              <a:schemeClr val="bg2"/>
            </a:solidFill>
            <a:round/>
            <a:headEnd/>
            <a:tailEnd type="arrow" w="med" len="med"/>
          </a:ln>
          <a:effectLst>
            <a:outerShdw dist="20000" dir="5400000" rotWithShape="0">
              <a:srgbClr val="808080">
                <a:alpha val="37999"/>
              </a:srgbClr>
            </a:outerShdw>
          </a:effectLst>
        </p:spPr>
      </p:cxnSp>
      <p:sp>
        <p:nvSpPr>
          <p:cNvPr id="23" name="Rectangle 22"/>
          <p:cNvSpPr/>
          <p:nvPr/>
        </p:nvSpPr>
        <p:spPr>
          <a:xfrm>
            <a:off x="152400" y="6096000"/>
            <a:ext cx="4006529" cy="584776"/>
          </a:xfrm>
          <a:prstGeom prst="rect">
            <a:avLst/>
          </a:prstGeom>
          <a:noFill/>
        </p:spPr>
        <p:txBody>
          <a:bodyPr>
            <a:spAutoFit/>
          </a:bodyPr>
          <a:lstStyle/>
          <a:p>
            <a:pPr>
              <a:defRPr/>
            </a:pPr>
            <a:r>
              <a:rPr lang="en-US" sz="32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charset="0"/>
                <a:ea typeface="ＭＳ Ｐゴシック" charset="0"/>
              </a:rPr>
              <a:t>Phase II: Writing</a:t>
            </a:r>
          </a:p>
        </p:txBody>
      </p:sp>
      <p:sp>
        <p:nvSpPr>
          <p:cNvPr id="24" name="Rectangle 23"/>
          <p:cNvSpPr/>
          <p:nvPr/>
        </p:nvSpPr>
        <p:spPr>
          <a:xfrm>
            <a:off x="3581400" y="355937"/>
            <a:ext cx="5562600" cy="1077218"/>
          </a:xfrm>
          <a:prstGeom prst="rect">
            <a:avLst/>
          </a:prstGeom>
          <a:noFill/>
        </p:spPr>
        <p:txBody>
          <a:bodyPr>
            <a:spAutoFit/>
          </a:bodyPr>
          <a:lstStyle/>
          <a:p>
            <a:pPr>
              <a:defRPr/>
            </a:pPr>
            <a:r>
              <a:rPr lang="en-US" sz="3200" b="1" spc="50" dirty="0">
                <a:ln w="12700" cmpd="sng">
                  <a:solidFill>
                    <a:schemeClr val="accent1"/>
                  </a:solidFill>
                  <a:prstDash val="solid"/>
                </a:ln>
                <a:solidFill>
                  <a:schemeClr val="bg1"/>
                </a:solidFill>
                <a:effectLst>
                  <a:glow rad="53100">
                    <a:schemeClr val="accent1">
                      <a:alpha val="30000"/>
                    </a:schemeClr>
                  </a:glow>
                </a:effectLst>
                <a:latin typeface="Times New Roman" charset="0"/>
                <a:ea typeface="ＭＳ Ｐゴシック" charset="0"/>
              </a:rPr>
              <a:t>Phase I: </a:t>
            </a:r>
          </a:p>
          <a:p>
            <a:pPr>
              <a:defRPr/>
            </a:pPr>
            <a:r>
              <a:rPr lang="en-US" sz="3200" b="1" spc="50" dirty="0">
                <a:ln w="12700" cmpd="sng">
                  <a:solidFill>
                    <a:schemeClr val="accent1"/>
                  </a:solidFill>
                  <a:prstDash val="solid"/>
                </a:ln>
                <a:solidFill>
                  <a:schemeClr val="bg1"/>
                </a:solidFill>
                <a:effectLst>
                  <a:glow rad="53100">
                    <a:schemeClr val="accent1">
                      <a:alpha val="30000"/>
                    </a:schemeClr>
                  </a:glow>
                </a:effectLst>
                <a:latin typeface="Times New Roman" charset="0"/>
                <a:ea typeface="ＭＳ Ｐゴシック" charset="0"/>
              </a:rPr>
              <a:t>Argument diagramming</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z="3200" smtClean="0">
                <a:ea typeface="ＭＳ Ｐゴシック" charset="-128"/>
              </a:rPr>
              <a:t>Argument diagram student created with LASAD</a:t>
            </a:r>
          </a:p>
        </p:txBody>
      </p:sp>
      <p:grpSp>
        <p:nvGrpSpPr>
          <p:cNvPr id="2" name="Group 3"/>
          <p:cNvGrpSpPr>
            <a:grpSpLocks/>
          </p:cNvGrpSpPr>
          <p:nvPr/>
        </p:nvGrpSpPr>
        <p:grpSpPr bwMode="auto">
          <a:xfrm>
            <a:off x="228600" y="2057400"/>
            <a:ext cx="8382000" cy="3581400"/>
            <a:chOff x="228600" y="762003"/>
            <a:chExt cx="8001000" cy="3352803"/>
          </a:xfrm>
        </p:grpSpPr>
        <p:grpSp>
          <p:nvGrpSpPr>
            <p:cNvPr id="3" name="Group 117"/>
            <p:cNvGrpSpPr>
              <a:grpSpLocks/>
            </p:cNvGrpSpPr>
            <p:nvPr/>
          </p:nvGrpSpPr>
          <p:grpSpPr bwMode="auto">
            <a:xfrm>
              <a:off x="228600" y="1349376"/>
              <a:ext cx="2911475" cy="806451"/>
              <a:chOff x="422" y="717"/>
              <a:chExt cx="1834" cy="508"/>
            </a:xfrm>
          </p:grpSpPr>
          <p:sp>
            <p:nvSpPr>
              <p:cNvPr id="41" name="Text Box 100"/>
              <p:cNvSpPr txBox="1">
                <a:spLocks noChangeArrowheads="1"/>
              </p:cNvSpPr>
              <p:nvPr/>
            </p:nvSpPr>
            <p:spPr bwMode="auto">
              <a:xfrm>
                <a:off x="422" y="717"/>
                <a:ext cx="1834" cy="5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1000" b="1">
                    <a:solidFill>
                      <a:schemeClr val="tx1"/>
                    </a:solidFill>
                    <a:latin typeface="Arial" pitchFamily="34" charset="0"/>
                  </a:rPr>
                  <a:t>1 </a:t>
                </a:r>
                <a:r>
                  <a:rPr lang="en-US" sz="1000" b="1">
                    <a:solidFill>
                      <a:schemeClr val="tx1"/>
                    </a:solidFill>
                    <a:latin typeface="Arial" pitchFamily="34" charset="0"/>
                    <a:cs typeface="Arial" pitchFamily="34" charset="0"/>
                  </a:rPr>
                  <a:t>· Hypothesis		Link: 1</a:t>
                </a:r>
              </a:p>
              <a:p>
                <a:pPr marL="117475" indent="-117475"/>
                <a:r>
                  <a:rPr lang="en-US" sz="1000" b="1">
                    <a:solidFill>
                      <a:schemeClr val="tx1"/>
                    </a:solidFill>
                    <a:latin typeface="Arial" pitchFamily="34" charset="0"/>
                    <a:cs typeface="Arial" pitchFamily="34" charset="0"/>
                  </a:rPr>
                  <a:t>	</a:t>
                </a:r>
              </a:p>
              <a:p>
                <a:pPr marL="117475" indent="-117475"/>
                <a:r>
                  <a:rPr lang="en-US" sz="1000" b="1">
                    <a:solidFill>
                      <a:schemeClr val="tx1"/>
                    </a:solidFill>
                    <a:latin typeface="Arial" pitchFamily="34" charset="0"/>
                    <a:cs typeface="Arial" pitchFamily="34" charset="0"/>
                  </a:rPr>
                  <a:t>If: </a:t>
                </a:r>
                <a:r>
                  <a:rPr lang="en-US" sz="1000">
                    <a:solidFill>
                      <a:schemeClr val="tx1"/>
                    </a:solidFill>
                    <a:latin typeface="Arial" pitchFamily="34" charset="0"/>
                    <a:cs typeface="Arial" pitchFamily="34" charset="0"/>
                  </a:rPr>
                  <a:t>Participants are assigned to the active condition</a:t>
                </a:r>
              </a:p>
              <a:p>
                <a:pPr marL="117475" indent="-117475"/>
                <a:r>
                  <a:rPr lang="en-US" sz="1000" b="1">
                    <a:solidFill>
                      <a:schemeClr val="tx1"/>
                    </a:solidFill>
                    <a:latin typeface="Arial" pitchFamily="34" charset="0"/>
                    <a:cs typeface="Arial" pitchFamily="34" charset="0"/>
                  </a:rPr>
                  <a:t>Then: </a:t>
                </a:r>
                <a:r>
                  <a:rPr lang="en-US" sz="1000">
                    <a:solidFill>
                      <a:schemeClr val="tx1"/>
                    </a:solidFill>
                    <a:latin typeface="Arial" pitchFamily="34" charset="0"/>
                    <a:cs typeface="Arial" pitchFamily="34" charset="0"/>
                  </a:rPr>
                  <a:t>they will be better at correctly identifying stimuli than participants in the passive condition.</a:t>
                </a:r>
              </a:p>
            </p:txBody>
          </p:sp>
          <p:sp>
            <p:nvSpPr>
              <p:cNvPr id="42" name="Line 101"/>
              <p:cNvSpPr>
                <a:spLocks noChangeShapeType="1"/>
              </p:cNvSpPr>
              <p:nvPr/>
            </p:nvSpPr>
            <p:spPr bwMode="auto">
              <a:xfrm>
                <a:off x="432" y="864"/>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4" name="Group 118"/>
            <p:cNvGrpSpPr>
              <a:grpSpLocks/>
            </p:cNvGrpSpPr>
            <p:nvPr/>
          </p:nvGrpSpPr>
          <p:grpSpPr bwMode="auto">
            <a:xfrm>
              <a:off x="228600" y="2698750"/>
              <a:ext cx="2911475" cy="806450"/>
              <a:chOff x="2630" y="720"/>
              <a:chExt cx="1834" cy="508"/>
            </a:xfrm>
          </p:grpSpPr>
          <p:sp>
            <p:nvSpPr>
              <p:cNvPr id="39" name="Text Box 106"/>
              <p:cNvSpPr txBox="1">
                <a:spLocks noChangeArrowheads="1"/>
              </p:cNvSpPr>
              <p:nvPr/>
            </p:nvSpPr>
            <p:spPr bwMode="auto">
              <a:xfrm>
                <a:off x="2630" y="720"/>
                <a:ext cx="1834" cy="5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1000" b="1">
                    <a:solidFill>
                      <a:schemeClr val="tx1"/>
                    </a:solidFill>
                    <a:latin typeface="Arial" pitchFamily="34" charset="0"/>
                  </a:rPr>
                  <a:t>2 </a:t>
                </a:r>
                <a:r>
                  <a:rPr lang="en-US" sz="1000" b="1">
                    <a:solidFill>
                      <a:schemeClr val="tx1"/>
                    </a:solidFill>
                    <a:latin typeface="Arial" pitchFamily="34" charset="0"/>
                    <a:cs typeface="Arial" pitchFamily="34" charset="0"/>
                  </a:rPr>
                  <a:t>· Hypothesis		Link: 2</a:t>
                </a:r>
              </a:p>
              <a:p>
                <a:pPr marL="117475" indent="-117475"/>
                <a:endParaRPr lang="en-US" sz="1000" b="1">
                  <a:solidFill>
                    <a:schemeClr val="tx1"/>
                  </a:solidFill>
                  <a:latin typeface="Arial" pitchFamily="34" charset="0"/>
                  <a:cs typeface="Arial" pitchFamily="34" charset="0"/>
                </a:endParaRPr>
              </a:p>
              <a:p>
                <a:pPr marL="117475" indent="-117475"/>
                <a:r>
                  <a:rPr lang="en-US" sz="1000" b="1">
                    <a:solidFill>
                      <a:schemeClr val="tx1"/>
                    </a:solidFill>
                    <a:latin typeface="Arial" pitchFamily="34" charset="0"/>
                    <a:cs typeface="Arial" pitchFamily="34" charset="0"/>
                  </a:rPr>
                  <a:t>If: </a:t>
                </a:r>
                <a:r>
                  <a:rPr lang="en-US" sz="1000">
                    <a:solidFill>
                      <a:schemeClr val="tx1"/>
                    </a:solidFill>
                    <a:latin typeface="Arial" pitchFamily="34" charset="0"/>
                    <a:cs typeface="Arial" pitchFamily="34" charset="0"/>
                  </a:rPr>
                  <a:t>The participant has small hands</a:t>
                </a:r>
              </a:p>
              <a:p>
                <a:pPr marL="117475" indent="-117475"/>
                <a:r>
                  <a:rPr lang="en-US" sz="1000" b="1">
                    <a:solidFill>
                      <a:schemeClr val="tx1"/>
                    </a:solidFill>
                    <a:latin typeface="Arial" pitchFamily="34" charset="0"/>
                    <a:cs typeface="Arial" pitchFamily="34" charset="0"/>
                  </a:rPr>
                  <a:t>Then: </a:t>
                </a:r>
                <a:r>
                  <a:rPr lang="en-US" sz="1000">
                    <a:solidFill>
                      <a:schemeClr val="tx1"/>
                    </a:solidFill>
                    <a:latin typeface="Arial" pitchFamily="34" charset="0"/>
                    <a:cs typeface="Arial" pitchFamily="34" charset="0"/>
                  </a:rPr>
                  <a:t>they will be better at recognizing objects than regardless of what condition they</a:t>
                </a:r>
                <a:r>
                  <a:rPr lang="ja-JP" altLang="en-US" sz="1000">
                    <a:solidFill>
                      <a:schemeClr val="tx1"/>
                    </a:solidFill>
                    <a:latin typeface="Arial" pitchFamily="34" charset="0"/>
                    <a:cs typeface="Arial" pitchFamily="34" charset="0"/>
                  </a:rPr>
                  <a:t>’</a:t>
                </a:r>
                <a:r>
                  <a:rPr lang="en-US" altLang="ja-JP" sz="1000">
                    <a:solidFill>
                      <a:schemeClr val="tx1"/>
                    </a:solidFill>
                    <a:latin typeface="Arial" pitchFamily="34" charset="0"/>
                    <a:cs typeface="Arial" pitchFamily="34" charset="0"/>
                  </a:rPr>
                  <a:t>re in..</a:t>
                </a:r>
                <a:endParaRPr lang="en-US" sz="1000">
                  <a:solidFill>
                    <a:schemeClr val="tx1"/>
                  </a:solidFill>
                  <a:latin typeface="Arial" pitchFamily="34" charset="0"/>
                  <a:cs typeface="Arial" pitchFamily="34" charset="0"/>
                </a:endParaRPr>
              </a:p>
            </p:txBody>
          </p:sp>
          <p:sp>
            <p:nvSpPr>
              <p:cNvPr id="40" name="Line 107"/>
              <p:cNvSpPr>
                <a:spLocks noChangeShapeType="1"/>
              </p:cNvSpPr>
              <p:nvPr/>
            </p:nvSpPr>
            <p:spPr bwMode="auto">
              <a:xfrm>
                <a:off x="2640" y="867"/>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5" name="Group 119"/>
            <p:cNvGrpSpPr>
              <a:grpSpLocks/>
            </p:cNvGrpSpPr>
            <p:nvPr/>
          </p:nvGrpSpPr>
          <p:grpSpPr bwMode="auto">
            <a:xfrm>
              <a:off x="3429000" y="762003"/>
              <a:ext cx="2911475" cy="784226"/>
              <a:chOff x="144" y="1494"/>
              <a:chExt cx="1834" cy="494"/>
            </a:xfrm>
          </p:grpSpPr>
          <p:sp>
            <p:nvSpPr>
              <p:cNvPr id="37" name="Text Box 110"/>
              <p:cNvSpPr txBox="1">
                <a:spLocks noChangeArrowheads="1"/>
              </p:cNvSpPr>
              <p:nvPr/>
            </p:nvSpPr>
            <p:spPr bwMode="auto">
              <a:xfrm>
                <a:off x="144" y="1494"/>
                <a:ext cx="1834" cy="49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9 </a:t>
                </a:r>
                <a:r>
                  <a:rPr lang="en-US" sz="900" b="1">
                    <a:solidFill>
                      <a:schemeClr val="tx1"/>
                    </a:solidFill>
                    <a:latin typeface="Arial" pitchFamily="34" charset="0"/>
                    <a:cs typeface="Arial" pitchFamily="34" charset="0"/>
                  </a:rPr>
                  <a:t>· (+) supports		Link: 1</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Active touch participants were able to more accurately identify objects because they had the use of sensitive fingertips in exploring the objects</a:t>
                </a:r>
                <a:endParaRPr lang="en-US" sz="900" b="1">
                  <a:solidFill>
                    <a:schemeClr val="tx1"/>
                  </a:solidFill>
                  <a:latin typeface="Arial" pitchFamily="34" charset="0"/>
                  <a:cs typeface="Arial" pitchFamily="34" charset="0"/>
                </a:endParaRPr>
              </a:p>
            </p:txBody>
          </p:sp>
          <p:sp>
            <p:nvSpPr>
              <p:cNvPr id="38" name="Line 111"/>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6" name="Group 120"/>
            <p:cNvGrpSpPr>
              <a:grpSpLocks/>
            </p:cNvGrpSpPr>
            <p:nvPr/>
          </p:nvGrpSpPr>
          <p:grpSpPr bwMode="auto">
            <a:xfrm>
              <a:off x="3352800" y="1752607"/>
              <a:ext cx="2911475" cy="511176"/>
              <a:chOff x="1334" y="2208"/>
              <a:chExt cx="1834" cy="322"/>
            </a:xfrm>
          </p:grpSpPr>
          <p:sp>
            <p:nvSpPr>
              <p:cNvPr id="35" name="Text Box 114"/>
              <p:cNvSpPr txBox="1">
                <a:spLocks noChangeArrowheads="1"/>
              </p:cNvSpPr>
              <p:nvPr/>
            </p:nvSpPr>
            <p:spPr bwMode="auto">
              <a:xfrm>
                <a:off x="1334" y="2208"/>
                <a:ext cx="1834"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7 </a:t>
                </a:r>
                <a:r>
                  <a:rPr lang="en-US" sz="900" b="1">
                    <a:solidFill>
                      <a:schemeClr val="tx1"/>
                    </a:solidFill>
                    <a:latin typeface="Arial" pitchFamily="34" charset="0"/>
                    <a:cs typeface="Arial" pitchFamily="34" charset="0"/>
                  </a:rPr>
                  <a:t>· (+) supports		Link: 1</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Active touch is more effective than passive touch</a:t>
                </a:r>
              </a:p>
            </p:txBody>
          </p:sp>
          <p:sp>
            <p:nvSpPr>
              <p:cNvPr id="36" name="Line 115"/>
              <p:cNvSpPr>
                <a:spLocks noChangeShapeType="1"/>
              </p:cNvSpPr>
              <p:nvPr/>
            </p:nvSpPr>
            <p:spPr bwMode="auto">
              <a:xfrm>
                <a:off x="1344" y="2355"/>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7" name="Group 121"/>
            <p:cNvGrpSpPr>
              <a:grpSpLocks/>
            </p:cNvGrpSpPr>
            <p:nvPr/>
          </p:nvGrpSpPr>
          <p:grpSpPr bwMode="auto">
            <a:xfrm>
              <a:off x="3352800" y="2438400"/>
              <a:ext cx="2911475" cy="784225"/>
              <a:chOff x="144" y="1494"/>
              <a:chExt cx="1834" cy="494"/>
            </a:xfrm>
          </p:grpSpPr>
          <p:sp>
            <p:nvSpPr>
              <p:cNvPr id="33" name="Text Box 122"/>
              <p:cNvSpPr txBox="1">
                <a:spLocks noChangeArrowheads="1"/>
              </p:cNvSpPr>
              <p:nvPr/>
            </p:nvSpPr>
            <p:spPr bwMode="auto">
              <a:xfrm>
                <a:off x="144" y="1494"/>
                <a:ext cx="1834" cy="49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11 </a:t>
                </a:r>
                <a:r>
                  <a:rPr lang="en-US" sz="900" b="1">
                    <a:solidFill>
                      <a:schemeClr val="tx1"/>
                    </a:solidFill>
                    <a:latin typeface="Arial" pitchFamily="34" charset="0"/>
                    <a:cs typeface="Arial" pitchFamily="34" charset="0"/>
                  </a:rPr>
                  <a:t>· (+) supports		Link: 2</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Active touch improved through the development levels but passive touch stayed the same (hand size may play role)</a:t>
                </a:r>
                <a:endParaRPr lang="en-US" sz="900" b="1">
                  <a:solidFill>
                    <a:schemeClr val="tx1"/>
                  </a:solidFill>
                  <a:latin typeface="Arial" pitchFamily="34" charset="0"/>
                  <a:cs typeface="Arial" pitchFamily="34" charset="0"/>
                </a:endParaRPr>
              </a:p>
            </p:txBody>
          </p:sp>
          <p:sp>
            <p:nvSpPr>
              <p:cNvPr id="34" name="Line 123"/>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8" name="Group 124"/>
            <p:cNvGrpSpPr>
              <a:grpSpLocks/>
            </p:cNvGrpSpPr>
            <p:nvPr/>
          </p:nvGrpSpPr>
          <p:grpSpPr bwMode="auto">
            <a:xfrm>
              <a:off x="3276600" y="3467105"/>
              <a:ext cx="2911475" cy="647701"/>
              <a:chOff x="1334" y="2208"/>
              <a:chExt cx="1834" cy="408"/>
            </a:xfrm>
          </p:grpSpPr>
          <p:sp>
            <p:nvSpPr>
              <p:cNvPr id="31" name="Text Box 125"/>
              <p:cNvSpPr txBox="1">
                <a:spLocks noChangeArrowheads="1"/>
              </p:cNvSpPr>
              <p:nvPr/>
            </p:nvSpPr>
            <p:spPr bwMode="auto">
              <a:xfrm>
                <a:off x="1334" y="2208"/>
                <a:ext cx="1837" cy="40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20 </a:t>
                </a:r>
                <a:r>
                  <a:rPr lang="en-US" sz="900" b="1">
                    <a:solidFill>
                      <a:schemeClr val="tx1"/>
                    </a:solidFill>
                    <a:latin typeface="Arial" pitchFamily="34" charset="0"/>
                    <a:cs typeface="Arial" pitchFamily="34" charset="0"/>
                  </a:rPr>
                  <a:t>· (+) supports		Link: 2</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Sensory perceptors in smaller hands are closer together, allowing for more accurate object acuity</a:t>
                </a:r>
              </a:p>
            </p:txBody>
          </p:sp>
          <p:sp>
            <p:nvSpPr>
              <p:cNvPr id="32" name="Line 126"/>
              <p:cNvSpPr>
                <a:spLocks noChangeShapeType="1"/>
              </p:cNvSpPr>
              <p:nvPr/>
            </p:nvSpPr>
            <p:spPr bwMode="auto">
              <a:xfrm>
                <a:off x="1341" y="2355"/>
                <a:ext cx="18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9" name="Group 127"/>
            <p:cNvGrpSpPr>
              <a:grpSpLocks/>
            </p:cNvGrpSpPr>
            <p:nvPr/>
          </p:nvGrpSpPr>
          <p:grpSpPr bwMode="auto">
            <a:xfrm>
              <a:off x="6553200" y="762005"/>
              <a:ext cx="1676400" cy="511176"/>
              <a:chOff x="144" y="1494"/>
              <a:chExt cx="1834" cy="322"/>
            </a:xfrm>
          </p:grpSpPr>
          <p:sp>
            <p:nvSpPr>
              <p:cNvPr id="29" name="Text Box 128"/>
              <p:cNvSpPr txBox="1">
                <a:spLocks noChangeArrowheads="1"/>
              </p:cNvSpPr>
              <p:nvPr/>
            </p:nvSpPr>
            <p:spPr bwMode="auto">
              <a:xfrm>
                <a:off x="144" y="1494"/>
                <a:ext cx="1834"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8 </a:t>
                </a:r>
                <a:r>
                  <a:rPr lang="en-US" sz="900" b="1">
                    <a:solidFill>
                      <a:schemeClr val="tx1"/>
                    </a:solidFill>
                    <a:latin typeface="Arial" pitchFamily="34" charset="0"/>
                    <a:cs typeface="Arial" pitchFamily="34" charset="0"/>
                  </a:rPr>
                  <a:t>· Citation	Link: 1</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(Craig 2001)</a:t>
                </a:r>
                <a:endParaRPr lang="en-US" sz="900" b="1">
                  <a:solidFill>
                    <a:schemeClr val="tx1"/>
                  </a:solidFill>
                  <a:latin typeface="Arial" pitchFamily="34" charset="0"/>
                  <a:cs typeface="Arial" pitchFamily="34" charset="0"/>
                </a:endParaRPr>
              </a:p>
            </p:txBody>
          </p:sp>
          <p:sp>
            <p:nvSpPr>
              <p:cNvPr id="30" name="Line 129"/>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10" name="Group 130"/>
            <p:cNvGrpSpPr>
              <a:grpSpLocks/>
            </p:cNvGrpSpPr>
            <p:nvPr/>
          </p:nvGrpSpPr>
          <p:grpSpPr bwMode="auto">
            <a:xfrm>
              <a:off x="6553200" y="1524005"/>
              <a:ext cx="1676400" cy="511176"/>
              <a:chOff x="144" y="1494"/>
              <a:chExt cx="1834" cy="322"/>
            </a:xfrm>
          </p:grpSpPr>
          <p:sp>
            <p:nvSpPr>
              <p:cNvPr id="27" name="Text Box 131"/>
              <p:cNvSpPr txBox="1">
                <a:spLocks noChangeArrowheads="1"/>
              </p:cNvSpPr>
              <p:nvPr/>
            </p:nvSpPr>
            <p:spPr bwMode="auto">
              <a:xfrm>
                <a:off x="144" y="1494"/>
                <a:ext cx="1834"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6 </a:t>
                </a:r>
                <a:r>
                  <a:rPr lang="en-US" sz="900" b="1">
                    <a:solidFill>
                      <a:schemeClr val="tx1"/>
                    </a:solidFill>
                    <a:latin typeface="Arial" pitchFamily="34" charset="0"/>
                    <a:cs typeface="Arial" pitchFamily="34" charset="0"/>
                  </a:rPr>
                  <a:t>· Citation	Link: 1</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(Gibson 1962)</a:t>
                </a:r>
                <a:endParaRPr lang="en-US" sz="900" b="1">
                  <a:solidFill>
                    <a:schemeClr val="tx1"/>
                  </a:solidFill>
                  <a:latin typeface="Arial" pitchFamily="34" charset="0"/>
                  <a:cs typeface="Arial" pitchFamily="34" charset="0"/>
                </a:endParaRPr>
              </a:p>
            </p:txBody>
          </p:sp>
          <p:sp>
            <p:nvSpPr>
              <p:cNvPr id="28" name="Line 132"/>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11" name="Group 133"/>
            <p:cNvGrpSpPr>
              <a:grpSpLocks/>
            </p:cNvGrpSpPr>
            <p:nvPr/>
          </p:nvGrpSpPr>
          <p:grpSpPr bwMode="auto">
            <a:xfrm>
              <a:off x="6553200" y="2514605"/>
              <a:ext cx="1676400" cy="511176"/>
              <a:chOff x="144" y="1494"/>
              <a:chExt cx="1834" cy="322"/>
            </a:xfrm>
          </p:grpSpPr>
          <p:sp>
            <p:nvSpPr>
              <p:cNvPr id="25" name="Text Box 134"/>
              <p:cNvSpPr txBox="1">
                <a:spLocks noChangeArrowheads="1"/>
              </p:cNvSpPr>
              <p:nvPr/>
            </p:nvSpPr>
            <p:spPr bwMode="auto">
              <a:xfrm>
                <a:off x="144" y="1494"/>
                <a:ext cx="1834"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10 </a:t>
                </a:r>
                <a:r>
                  <a:rPr lang="en-US" sz="900" b="1">
                    <a:solidFill>
                      <a:schemeClr val="tx1"/>
                    </a:solidFill>
                    <a:latin typeface="Arial" pitchFamily="34" charset="0"/>
                    <a:cs typeface="Arial" pitchFamily="34" charset="0"/>
                  </a:rPr>
                  <a:t>· Citation	Link: 2</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(Cronin 1977)</a:t>
                </a:r>
                <a:endParaRPr lang="en-US" sz="900" b="1">
                  <a:solidFill>
                    <a:schemeClr val="tx1"/>
                  </a:solidFill>
                  <a:latin typeface="Arial" pitchFamily="34" charset="0"/>
                  <a:cs typeface="Arial" pitchFamily="34" charset="0"/>
                </a:endParaRPr>
              </a:p>
            </p:txBody>
          </p:sp>
          <p:sp>
            <p:nvSpPr>
              <p:cNvPr id="26" name="Line 135"/>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grpSp>
          <p:nvGrpSpPr>
            <p:cNvPr id="12" name="Group 136"/>
            <p:cNvGrpSpPr>
              <a:grpSpLocks/>
            </p:cNvGrpSpPr>
            <p:nvPr/>
          </p:nvGrpSpPr>
          <p:grpSpPr bwMode="auto">
            <a:xfrm>
              <a:off x="6553200" y="3603630"/>
              <a:ext cx="1676400" cy="511176"/>
              <a:chOff x="144" y="1494"/>
              <a:chExt cx="1834" cy="322"/>
            </a:xfrm>
          </p:grpSpPr>
          <p:sp>
            <p:nvSpPr>
              <p:cNvPr id="23" name="Text Box 137"/>
              <p:cNvSpPr txBox="1">
                <a:spLocks noChangeArrowheads="1"/>
              </p:cNvSpPr>
              <p:nvPr/>
            </p:nvSpPr>
            <p:spPr bwMode="auto">
              <a:xfrm>
                <a:off x="144" y="1494"/>
                <a:ext cx="1834"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marL="117475" indent="-117475"/>
                <a:r>
                  <a:rPr lang="en-US" sz="900" b="1">
                    <a:solidFill>
                      <a:schemeClr val="tx1"/>
                    </a:solidFill>
                    <a:latin typeface="Arial" pitchFamily="34" charset="0"/>
                  </a:rPr>
                  <a:t>17 </a:t>
                </a:r>
                <a:r>
                  <a:rPr lang="en-US" sz="900" b="1">
                    <a:solidFill>
                      <a:schemeClr val="tx1"/>
                    </a:solidFill>
                    <a:latin typeface="Arial" pitchFamily="34" charset="0"/>
                    <a:cs typeface="Arial" pitchFamily="34" charset="0"/>
                  </a:rPr>
                  <a:t>· Citation	Link: 2</a:t>
                </a:r>
              </a:p>
              <a:p>
                <a:pPr marL="117475" indent="-117475"/>
                <a:endParaRPr lang="en-US" sz="900" b="1">
                  <a:solidFill>
                    <a:schemeClr val="tx1"/>
                  </a:solidFill>
                  <a:latin typeface="Arial" pitchFamily="34" charset="0"/>
                  <a:cs typeface="Arial" pitchFamily="34" charset="0"/>
                </a:endParaRPr>
              </a:p>
              <a:p>
                <a:pPr marL="117475" indent="-117475"/>
                <a:r>
                  <a:rPr lang="en-US" sz="900">
                    <a:solidFill>
                      <a:schemeClr val="tx1"/>
                    </a:solidFill>
                    <a:latin typeface="Arial" pitchFamily="34" charset="0"/>
                    <a:cs typeface="Arial" pitchFamily="34" charset="0"/>
                  </a:rPr>
                  <a:t>(Peters 2009)</a:t>
                </a:r>
                <a:endParaRPr lang="en-US" sz="900" b="1">
                  <a:solidFill>
                    <a:schemeClr val="tx1"/>
                  </a:solidFill>
                  <a:latin typeface="Arial" pitchFamily="34" charset="0"/>
                  <a:cs typeface="Arial" pitchFamily="34" charset="0"/>
                </a:endParaRPr>
              </a:p>
            </p:txBody>
          </p:sp>
          <p:sp>
            <p:nvSpPr>
              <p:cNvPr id="24" name="Line 138"/>
              <p:cNvSpPr>
                <a:spLocks noChangeShapeType="1"/>
              </p:cNvSpPr>
              <p:nvPr/>
            </p:nvSpPr>
            <p:spPr bwMode="auto">
              <a:xfrm>
                <a:off x="154" y="1641"/>
                <a:ext cx="18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Times New Roman" charset="0"/>
                  <a:ea typeface="ＭＳ Ｐゴシック" charset="0"/>
                </a:endParaRPr>
              </a:p>
            </p:txBody>
          </p:sp>
        </p:grpSp>
        <p:cxnSp>
          <p:nvCxnSpPr>
            <p:cNvPr id="15" name="AutoShape 141"/>
            <p:cNvCxnSpPr>
              <a:cxnSpLocks noChangeShapeType="1"/>
              <a:stCxn id="37" idx="1"/>
              <a:endCxn id="41" idx="3"/>
            </p:cNvCxnSpPr>
            <p:nvPr/>
          </p:nvCxnSpPr>
          <p:spPr bwMode="auto">
            <a:xfrm rot="10800000" flipV="1">
              <a:off x="3139570" y="1154352"/>
              <a:ext cx="289430" cy="598928"/>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AutoShape 142"/>
            <p:cNvCxnSpPr>
              <a:cxnSpLocks noChangeShapeType="1"/>
              <a:stCxn id="35" idx="1"/>
              <a:endCxn id="41" idx="3"/>
            </p:cNvCxnSpPr>
            <p:nvPr/>
          </p:nvCxnSpPr>
          <p:spPr bwMode="auto">
            <a:xfrm rot="10800000">
              <a:off x="3139570" y="1753280"/>
              <a:ext cx="213663" cy="255622"/>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7" name="AutoShape 143"/>
            <p:cNvCxnSpPr>
              <a:cxnSpLocks noChangeShapeType="1"/>
              <a:stCxn id="29" idx="1"/>
              <a:endCxn id="37" idx="3"/>
            </p:cNvCxnSpPr>
            <p:nvPr/>
          </p:nvCxnSpPr>
          <p:spPr bwMode="auto">
            <a:xfrm rot="10800000" flipV="1">
              <a:off x="6339970" y="1017625"/>
              <a:ext cx="213663" cy="136728"/>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AutoShape 144"/>
            <p:cNvCxnSpPr>
              <a:cxnSpLocks noChangeShapeType="1"/>
              <a:stCxn id="27" idx="1"/>
              <a:endCxn id="35" idx="3"/>
            </p:cNvCxnSpPr>
            <p:nvPr/>
          </p:nvCxnSpPr>
          <p:spPr bwMode="auto">
            <a:xfrm rot="10800000" flipV="1">
              <a:off x="6264203" y="1780031"/>
              <a:ext cx="289430" cy="228870"/>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AutoShape 145"/>
            <p:cNvCxnSpPr>
              <a:cxnSpLocks noChangeShapeType="1"/>
              <a:stCxn id="33" idx="1"/>
              <a:endCxn id="39" idx="3"/>
            </p:cNvCxnSpPr>
            <p:nvPr/>
          </p:nvCxnSpPr>
          <p:spPr bwMode="auto">
            <a:xfrm rot="10800000" flipV="1">
              <a:off x="3139570" y="2830754"/>
              <a:ext cx="213663" cy="270483"/>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0" name="AutoShape 146"/>
            <p:cNvCxnSpPr>
              <a:cxnSpLocks noChangeShapeType="1"/>
              <a:stCxn id="31" idx="1"/>
              <a:endCxn id="39" idx="3"/>
            </p:cNvCxnSpPr>
            <p:nvPr/>
          </p:nvCxnSpPr>
          <p:spPr bwMode="auto">
            <a:xfrm rot="10800000">
              <a:off x="3139570" y="3101237"/>
              <a:ext cx="136381" cy="689584"/>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1" name="AutoShape 147"/>
            <p:cNvCxnSpPr>
              <a:cxnSpLocks noChangeShapeType="1"/>
              <a:stCxn id="25" idx="1"/>
              <a:endCxn id="33" idx="3"/>
            </p:cNvCxnSpPr>
            <p:nvPr/>
          </p:nvCxnSpPr>
          <p:spPr bwMode="auto">
            <a:xfrm rot="10800000" flipV="1">
              <a:off x="6264203" y="2769821"/>
              <a:ext cx="289430" cy="60933"/>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AutoShape 148"/>
            <p:cNvCxnSpPr>
              <a:cxnSpLocks noChangeShapeType="1"/>
              <a:stCxn id="23" idx="1"/>
              <a:endCxn id="31" idx="3"/>
            </p:cNvCxnSpPr>
            <p:nvPr/>
          </p:nvCxnSpPr>
          <p:spPr bwMode="auto">
            <a:xfrm rot="10800000">
              <a:off x="6188436" y="3790821"/>
              <a:ext cx="365197" cy="68364"/>
            </a:xfrm>
            <a:prstGeom prst="curvedConnector3">
              <a:avLst>
                <a:gd name="adj1" fmla="val 50000"/>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mtClean="0">
                <a:ea typeface="ＭＳ Ｐゴシック" charset="-128"/>
              </a:rPr>
              <a:t>Features (1)</a:t>
            </a:r>
          </a:p>
        </p:txBody>
      </p:sp>
      <p:sp>
        <p:nvSpPr>
          <p:cNvPr id="32771" name="Content Placeholder 2"/>
          <p:cNvSpPr>
            <a:spLocks noGrp="1"/>
          </p:cNvSpPr>
          <p:nvPr>
            <p:ph idx="1"/>
          </p:nvPr>
        </p:nvSpPr>
        <p:spPr>
          <a:xfrm>
            <a:off x="334963" y="1795463"/>
            <a:ext cx="8329612" cy="4832350"/>
          </a:xfrm>
        </p:spPr>
        <p:txBody>
          <a:bodyPr>
            <a:normAutofit/>
          </a:bodyPr>
          <a:lstStyle/>
          <a:p>
            <a:pPr eaLnBrk="1" hangingPunct="1">
              <a:lnSpc>
                <a:spcPct val="80000"/>
              </a:lnSpc>
            </a:pPr>
            <a:r>
              <a:rPr lang="en-US" sz="2700" smtClean="0">
                <a:ea typeface="ＭＳ Ｐゴシック" charset="-128"/>
              </a:rPr>
              <a:t>Computational linguistic features</a:t>
            </a:r>
          </a:p>
          <a:p>
            <a:pPr marL="733425" lvl="1" indent="-369888" eaLnBrk="1" hangingPunct="1">
              <a:lnSpc>
                <a:spcPct val="80000"/>
              </a:lnSpc>
              <a:buFont typeface="Calibri" pitchFamily="34" charset="0"/>
              <a:buAutoNum type="arabicPeriod"/>
            </a:pPr>
            <a:r>
              <a:rPr lang="en-US" sz="2600" smtClean="0">
                <a:ea typeface="ＭＳ Ｐゴシック" charset="-128"/>
              </a:rPr>
              <a:t>Generic NLP features used in product review analysis  </a:t>
            </a:r>
            <a:r>
              <a:rPr lang="en-US" sz="1600" i="1" smtClean="0">
                <a:ea typeface="ＭＳ Ｐゴシック" charset="-128"/>
              </a:rPr>
              <a:t>(Kim et al., 2006)</a:t>
            </a:r>
          </a:p>
          <a:p>
            <a:pPr eaLnBrk="1" hangingPunct="1">
              <a:lnSpc>
                <a:spcPct val="80000"/>
              </a:lnSpc>
            </a:pPr>
            <a:endParaRPr lang="en-US" sz="1600" smtClean="0">
              <a:ea typeface="ＭＳ Ｐゴシック" charset="-128"/>
            </a:endParaRPr>
          </a:p>
          <a:p>
            <a:pPr eaLnBrk="1" hangingPunct="1">
              <a:lnSpc>
                <a:spcPct val="80000"/>
              </a:lnSpc>
              <a:buFont typeface="Arial" pitchFamily="34" charset="0"/>
              <a:buNone/>
            </a:pPr>
            <a:endParaRPr lang="en-US" sz="1600" smtClean="0">
              <a:ea typeface="ＭＳ Ｐゴシック" charset="-128"/>
            </a:endParaRPr>
          </a:p>
          <a:p>
            <a:pPr eaLnBrk="1" hangingPunct="1">
              <a:lnSpc>
                <a:spcPct val="80000"/>
              </a:lnSpc>
              <a:buFont typeface="Arial" pitchFamily="34" charset="0"/>
              <a:buNone/>
            </a:pPr>
            <a:endParaRPr lang="en-US" sz="1600" smtClean="0">
              <a:ea typeface="ＭＳ Ｐゴシック" charset="-128"/>
            </a:endParaRPr>
          </a:p>
          <a:p>
            <a:pPr eaLnBrk="1" hangingPunct="1">
              <a:lnSpc>
                <a:spcPct val="80000"/>
              </a:lnSpc>
              <a:buFont typeface="Arial" pitchFamily="34" charset="0"/>
              <a:buNone/>
            </a:pPr>
            <a:endParaRPr lang="en-US" sz="1600" smtClean="0">
              <a:ea typeface="ＭＳ Ｐゴシック" charset="-128"/>
            </a:endParaRPr>
          </a:p>
          <a:p>
            <a:pPr marL="733425" lvl="1" indent="-369888" eaLnBrk="1" hangingPunct="1">
              <a:lnSpc>
                <a:spcPct val="80000"/>
              </a:lnSpc>
              <a:buFont typeface="Arial" pitchFamily="34" charset="0"/>
              <a:buNone/>
            </a:pPr>
            <a:endParaRPr lang="en-US" sz="1500" smtClean="0">
              <a:ea typeface="ＭＳ Ｐゴシック" charset="-128"/>
            </a:endParaRPr>
          </a:p>
          <a:p>
            <a:pPr lvl="2" eaLnBrk="1" hangingPunct="1">
              <a:lnSpc>
                <a:spcPct val="80000"/>
              </a:lnSpc>
              <a:buSzPct val="80000"/>
              <a:buFont typeface="Wingdings" pitchFamily="2" charset="2"/>
              <a:buChar char="§"/>
            </a:pPr>
            <a:r>
              <a:rPr lang="en-US" sz="1500" smtClean="0">
                <a:ea typeface="ＭＳ Ｐゴシック" charset="-128"/>
              </a:rPr>
              <a:t>Domain words (#domainWord)</a:t>
            </a:r>
          </a:p>
          <a:p>
            <a:pPr lvl="3" eaLnBrk="1" hangingPunct="1">
              <a:lnSpc>
                <a:spcPct val="80000"/>
              </a:lnSpc>
              <a:buSzPct val="80000"/>
              <a:buFont typeface="Wingdings" pitchFamily="2" charset="2"/>
              <a:buChar char="§"/>
            </a:pPr>
            <a:r>
              <a:rPr lang="en-US" sz="1500" smtClean="0">
                <a:ea typeface="ＭＳ Ｐゴシック" charset="-128"/>
              </a:rPr>
              <a:t>288 words extracted from all students’ papers</a:t>
            </a:r>
          </a:p>
          <a:p>
            <a:pPr lvl="3" eaLnBrk="1" hangingPunct="1">
              <a:lnSpc>
                <a:spcPct val="80000"/>
              </a:lnSpc>
              <a:spcAft>
                <a:spcPts val="1200"/>
              </a:spcAft>
              <a:buSzPct val="80000"/>
              <a:buFont typeface="Wingdings" pitchFamily="2" charset="2"/>
              <a:buChar char="§"/>
            </a:pPr>
            <a:r>
              <a:rPr lang="en-US" altLang="zh-CN" sz="1500" smtClean="0">
                <a:ea typeface="ＭＳ Ｐゴシック" charset="-128"/>
              </a:rPr>
              <a:t>Using </a:t>
            </a:r>
            <a:r>
              <a:rPr lang="en-US" sz="1500" smtClean="0">
                <a:ea typeface="ＭＳ Ｐゴシック" charset="-128"/>
              </a:rPr>
              <a:t>topic-lexicon extraction software provided by </a:t>
            </a:r>
            <a:r>
              <a:rPr lang="en-US" sz="1500" i="1" smtClean="0">
                <a:ea typeface="ＭＳ Ｐゴシック" charset="-128"/>
              </a:rPr>
              <a:t>Annie Louis</a:t>
            </a:r>
          </a:p>
          <a:p>
            <a:pPr lvl="2" eaLnBrk="1" hangingPunct="1">
              <a:lnSpc>
                <a:spcPct val="80000"/>
              </a:lnSpc>
              <a:buSzPct val="80000"/>
              <a:buFont typeface="Wingdings" pitchFamily="2" charset="2"/>
              <a:buChar char="§"/>
            </a:pPr>
            <a:r>
              <a:rPr lang="en-US" sz="1500" smtClean="0">
                <a:ea typeface="ＭＳ Ｐゴシック" charset="-128"/>
              </a:rPr>
              <a:t>Sentiment words (#posWord, #negWord)</a:t>
            </a:r>
          </a:p>
          <a:p>
            <a:pPr lvl="3" eaLnBrk="1" hangingPunct="1">
              <a:lnSpc>
                <a:spcPct val="80000"/>
              </a:lnSpc>
              <a:buSzPct val="80000"/>
              <a:buFont typeface="Wingdings" pitchFamily="2" charset="2"/>
              <a:buChar char="§"/>
            </a:pPr>
            <a:r>
              <a:rPr lang="en-US" sz="1500" smtClean="0">
                <a:ea typeface="ＭＳ Ｐゴシック" charset="-128"/>
              </a:rPr>
              <a:t>1915 </a:t>
            </a:r>
            <a:r>
              <a:rPr lang="zh-CN" altLang="zh-CN" sz="1500" smtClean="0">
                <a:ea typeface="ＭＳ Ｐゴシック" charset="-128"/>
              </a:rPr>
              <a:t>p</a:t>
            </a:r>
            <a:r>
              <a:rPr lang="en-US" sz="1500" smtClean="0">
                <a:ea typeface="ＭＳ Ｐゴシック" charset="-128"/>
              </a:rPr>
              <a:t>ositive and 2291 neg</a:t>
            </a:r>
            <a:r>
              <a:rPr lang="en-US" altLang="zh-CN" sz="1500" smtClean="0">
                <a:ea typeface="ＭＳ Ｐゴシック" charset="-128"/>
              </a:rPr>
              <a:t>a</a:t>
            </a:r>
            <a:r>
              <a:rPr lang="en-US" sz="1500" smtClean="0">
                <a:ea typeface="ＭＳ Ｐゴシック" charset="-128"/>
              </a:rPr>
              <a:t>tive words from </a:t>
            </a:r>
            <a:r>
              <a:rPr lang="en-US" sz="1500" i="1" smtClean="0">
                <a:ea typeface="ＭＳ Ｐゴシック" charset="-128"/>
              </a:rPr>
              <a:t>G</a:t>
            </a:r>
            <a:r>
              <a:rPr lang="en-US" altLang="zh-CN" sz="1500" i="1" smtClean="0">
                <a:ea typeface="ＭＳ Ｐゴシック" charset="-128"/>
              </a:rPr>
              <a:t>eneral Inquirer Dictionaries</a:t>
            </a:r>
            <a:endParaRPr lang="en-US" sz="1500" i="1" smtClean="0">
              <a:ea typeface="ＭＳ Ｐゴシック" charset="-128"/>
            </a:endParaRPr>
          </a:p>
          <a:p>
            <a:pPr eaLnBrk="1" hangingPunct="1">
              <a:lnSpc>
                <a:spcPct val="80000"/>
              </a:lnSpc>
            </a:pPr>
            <a:endParaRPr lang="en-US" sz="1600" smtClean="0">
              <a:ea typeface="ＭＳ Ｐゴシック" charset="-128"/>
            </a:endParaRPr>
          </a:p>
          <a:p>
            <a:pPr eaLnBrk="1" hangingPunct="1">
              <a:lnSpc>
                <a:spcPct val="80000"/>
              </a:lnSpc>
            </a:pPr>
            <a:endParaRPr lang="en-US" sz="1300" smtClean="0">
              <a:ea typeface="ＭＳ Ｐゴシック" charset="-128"/>
            </a:endParaRPr>
          </a:p>
        </p:txBody>
      </p:sp>
      <p:sp>
        <p:nvSpPr>
          <p:cNvPr id="52228" name="Slide Number Placeholder 3"/>
          <p:cNvSpPr>
            <a:spLocks noGrp="1"/>
          </p:cNvSpPr>
          <p:nvPr>
            <p:ph type="sldNum" sz="quarter" idx="12"/>
          </p:nvPr>
        </p:nvSpPr>
        <p:spPr bwMode="auto">
          <a:noFill/>
          <a:ln>
            <a:miter lim="800000"/>
            <a:headEnd/>
            <a:tailEnd/>
          </a:ln>
        </p:spPr>
        <p:txBody>
          <a:bodyPr/>
          <a:lstStyle/>
          <a:p>
            <a:pPr defTabSz="914400"/>
            <a:fld id="{CDD4E8EC-BF9E-4A97-BA52-AD27A145CDBB}" type="slidenum">
              <a:rPr lang="en-US"/>
              <a:pPr defTabSz="914400"/>
              <a:t>62</a:t>
            </a:fld>
            <a:endParaRPr lang="en-US"/>
          </a:p>
        </p:txBody>
      </p:sp>
      <p:graphicFrame>
        <p:nvGraphicFramePr>
          <p:cNvPr id="6" name="Table 5"/>
          <p:cNvGraphicFramePr>
            <a:graphicFrameLocks noGrp="1"/>
          </p:cNvGraphicFramePr>
          <p:nvPr/>
        </p:nvGraphicFramePr>
        <p:xfrm>
          <a:off x="1241425" y="2938463"/>
          <a:ext cx="7423149" cy="1853596"/>
        </p:xfrm>
        <a:graphic>
          <a:graphicData uri="http://schemas.openxmlformats.org/drawingml/2006/table">
            <a:tbl>
              <a:tblPr/>
              <a:tblGrid>
                <a:gridCol w="1541427"/>
                <a:gridCol w="5881722"/>
              </a:tblGrid>
              <a:tr h="3516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ea typeface="ＭＳ Ｐゴシック" pitchFamily="34" charset="-128"/>
                        </a:rPr>
                        <a:t>Feature Type</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solidFill>
                      <a:srgbClr val="8B71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ea typeface="ＭＳ Ｐゴシック" pitchFamily="34" charset="-128"/>
                        </a:rPr>
                        <a:t>Features</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solidFill>
                      <a:srgbClr val="8B71A9"/>
                    </a:solidFill>
                  </a:tcPr>
                </a:tc>
              </a:tr>
              <a:tr h="3719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34" charset="-128"/>
                        </a:rPr>
                        <a:t>Structural</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reviewLength</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sentNum</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sentLengthAve</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 question%,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exclams</a:t>
                      </a:r>
                      <a:endPar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endParaRP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r h="3719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34" charset="-128"/>
                        </a:rPr>
                        <a:t>Lexical</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sto MT" pitchFamily="18" charset="0"/>
                          <a:ea typeface="ＭＳ Ｐゴシック" pitchFamily="34" charset="-128"/>
                        </a:rPr>
                        <a:t>t</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en lexical categories</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r h="3719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34" charset="-128"/>
                        </a:rPr>
                        <a:t>Syntactic</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sto MT" pitchFamily="18" charset="0"/>
                          <a:ea typeface="ＭＳ Ｐゴシック" pitchFamily="34" charset="-128"/>
                        </a:rPr>
                        <a:t>n</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ouns%, verbs%, 1stPVerb%, adjective/adverb%,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openClass</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r h="3719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ea typeface="ＭＳ Ｐゴシック" pitchFamily="34" charset="-128"/>
                        </a:rPr>
                        <a:t>Semantic</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domainWord</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posWord</a:t>
                      </a:r>
                      <a:r>
                        <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rPr>
                        <a:t>, #</a:t>
                      </a:r>
                      <a:r>
                        <a:rPr kumimoji="0" lang="en-US" sz="1400" b="0" i="0" u="none" strike="noStrike" cap="none" normalizeH="0" baseline="0" dirty="0" err="1" smtClean="0">
                          <a:ln>
                            <a:noFill/>
                          </a:ln>
                          <a:solidFill>
                            <a:schemeClr val="tx1"/>
                          </a:solidFill>
                          <a:effectLst/>
                          <a:latin typeface="Calisto MT" pitchFamily="18" charset="0"/>
                          <a:ea typeface="ＭＳ Ｐゴシック" pitchFamily="34" charset="-128"/>
                        </a:rPr>
                        <a:t>negWord</a:t>
                      </a:r>
                      <a:endParaRPr kumimoji="0" lang="en-US" sz="1400" b="0" i="0" u="none" strike="noStrike" cap="none" normalizeH="0" baseline="0" dirty="0" smtClean="0">
                        <a:ln>
                          <a:noFill/>
                        </a:ln>
                        <a:solidFill>
                          <a:schemeClr val="tx1"/>
                        </a:solidFill>
                        <a:effectLst/>
                        <a:latin typeface="Calisto MT" pitchFamily="18" charset="0"/>
                        <a:ea typeface="ＭＳ Ｐゴシック" pitchFamily="34" charset="-128"/>
                      </a:endParaRP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122814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smtClean="0">
                <a:ea typeface="ＭＳ Ｐゴシック" charset="-128"/>
              </a:rPr>
              <a:t>Features (2)</a:t>
            </a:r>
          </a:p>
        </p:txBody>
      </p:sp>
      <p:sp>
        <p:nvSpPr>
          <p:cNvPr id="34819" name="Content Placeholder 2"/>
          <p:cNvSpPr>
            <a:spLocks noGrp="1"/>
          </p:cNvSpPr>
          <p:nvPr>
            <p:ph idx="1"/>
          </p:nvPr>
        </p:nvSpPr>
        <p:spPr>
          <a:xfrm>
            <a:off x="338138" y="1795463"/>
            <a:ext cx="8461375" cy="4543425"/>
          </a:xfrm>
        </p:spPr>
        <p:txBody>
          <a:bodyPr>
            <a:normAutofit/>
          </a:bodyPr>
          <a:lstStyle/>
          <a:p>
            <a:pPr eaLnBrk="1" hangingPunct="1">
              <a:lnSpc>
                <a:spcPct val="80000"/>
              </a:lnSpc>
            </a:pPr>
            <a:r>
              <a:rPr lang="en-US" sz="2700" dirty="0" smtClean="0">
                <a:ea typeface="ＭＳ Ｐゴシック" charset="-128"/>
              </a:rPr>
              <a:t>Computational linguistic features</a:t>
            </a:r>
          </a:p>
          <a:p>
            <a:pPr marL="733425" lvl="1" indent="-369888" eaLnBrk="1" hangingPunct="1">
              <a:lnSpc>
                <a:spcPct val="80000"/>
              </a:lnSpc>
              <a:buFont typeface="Calibri" pitchFamily="34" charset="0"/>
              <a:buAutoNum type="arabicPeriod" startAt="2"/>
            </a:pPr>
            <a:r>
              <a:rPr lang="en-US" dirty="0" smtClean="0">
                <a:ea typeface="ＭＳ Ｐゴシック" charset="-128"/>
              </a:rPr>
              <a:t>Localization features for automatically predicting problem localization </a:t>
            </a:r>
            <a:r>
              <a:rPr lang="en-US" sz="1400" i="1" dirty="0" smtClean="0">
                <a:ea typeface="ＭＳ Ｐゴシック" charset="-128"/>
              </a:rPr>
              <a:t>(</a:t>
            </a:r>
            <a:r>
              <a:rPr lang="en-US" sz="1400" i="1" dirty="0" err="1" smtClean="0">
                <a:ea typeface="ＭＳ Ｐゴシック" charset="-128"/>
              </a:rPr>
              <a:t>Xiong</a:t>
            </a:r>
            <a:r>
              <a:rPr lang="en-US" sz="1400" i="1" dirty="0" smtClean="0">
                <a:ea typeface="ＭＳ Ｐゴシック" charset="-128"/>
              </a:rPr>
              <a:t> and </a:t>
            </a:r>
            <a:r>
              <a:rPr lang="en-US" sz="1400" i="1" dirty="0" err="1" smtClean="0">
                <a:ea typeface="ＭＳ Ｐゴシック" charset="-128"/>
              </a:rPr>
              <a:t>Litman</a:t>
            </a:r>
            <a:r>
              <a:rPr lang="en-US" sz="1400" i="1" dirty="0" smtClean="0">
                <a:ea typeface="ＭＳ Ｐゴシック" charset="-128"/>
              </a:rPr>
              <a:t>, 2010)</a:t>
            </a:r>
            <a:endParaRPr lang="en-US" sz="1400" dirty="0" smtClean="0">
              <a:ea typeface="ＭＳ Ｐゴシック" charset="-128"/>
            </a:endParaRPr>
          </a:p>
          <a:p>
            <a:pPr eaLnBrk="1" hangingPunct="1">
              <a:lnSpc>
                <a:spcPct val="80000"/>
              </a:lnSpc>
            </a:pPr>
            <a:endParaRPr lang="en-US" sz="1700" dirty="0" smtClean="0">
              <a:ea typeface="ＭＳ Ｐゴシック" charset="-128"/>
            </a:endParaRPr>
          </a:p>
          <a:p>
            <a:pPr eaLnBrk="1" hangingPunct="1">
              <a:lnSpc>
                <a:spcPct val="80000"/>
              </a:lnSpc>
            </a:pPr>
            <a:endParaRPr lang="en-US" sz="1700" dirty="0" smtClean="0">
              <a:ea typeface="ＭＳ Ｐゴシック" charset="-128"/>
            </a:endParaRPr>
          </a:p>
          <a:p>
            <a:pPr eaLnBrk="1" hangingPunct="1">
              <a:lnSpc>
                <a:spcPct val="80000"/>
              </a:lnSpc>
            </a:pPr>
            <a:endParaRPr lang="en-US" sz="1700" dirty="0" smtClean="0">
              <a:ea typeface="ＭＳ Ｐゴシック" charset="-128"/>
            </a:endParaRPr>
          </a:p>
          <a:p>
            <a:pPr lvl="2" eaLnBrk="1" hangingPunct="1">
              <a:lnSpc>
                <a:spcPct val="80000"/>
              </a:lnSpc>
              <a:buSzPct val="80000"/>
              <a:buFont typeface="Arial" pitchFamily="34" charset="0"/>
              <a:buNone/>
            </a:pPr>
            <a:endParaRPr lang="en-US" sz="2400" dirty="0" smtClean="0">
              <a:ea typeface="ＭＳ Ｐゴシック" charset="-128"/>
            </a:endParaRPr>
          </a:p>
          <a:p>
            <a:pPr lvl="2" eaLnBrk="1" hangingPunct="1">
              <a:lnSpc>
                <a:spcPct val="80000"/>
              </a:lnSpc>
              <a:buSzPct val="80000"/>
              <a:buFont typeface="Wingdings" pitchFamily="2" charset="2"/>
              <a:buChar char="§"/>
            </a:pPr>
            <a:r>
              <a:rPr lang="en-US" sz="1800" dirty="0" err="1" smtClean="0">
                <a:ea typeface="ＭＳ Ｐゴシック" charset="-128"/>
              </a:rPr>
              <a:t>windowSize</a:t>
            </a:r>
            <a:endParaRPr lang="en-US" sz="1800" dirty="0" smtClean="0">
              <a:ea typeface="ＭＳ Ｐゴシック" charset="-128"/>
            </a:endParaRPr>
          </a:p>
          <a:p>
            <a:pPr lvl="3" eaLnBrk="1" hangingPunct="1">
              <a:lnSpc>
                <a:spcPct val="80000"/>
              </a:lnSpc>
              <a:buSzPct val="80000"/>
              <a:buFont typeface="Wingdings" pitchFamily="2" charset="2"/>
              <a:buChar char="§"/>
            </a:pPr>
            <a:r>
              <a:rPr lang="en-US" sz="1600" dirty="0" smtClean="0">
                <a:solidFill>
                  <a:schemeClr val="tx1"/>
                </a:solidFill>
                <a:ea typeface="ＭＳ Ｐゴシック" charset="-128"/>
              </a:rPr>
              <a:t>For each review sentence, we search for the most likely referred window of words in the related paper, and </a:t>
            </a:r>
            <a:r>
              <a:rPr lang="en-US" sz="1600" dirty="0" err="1" smtClean="0">
                <a:solidFill>
                  <a:schemeClr val="tx1"/>
                </a:solidFill>
                <a:ea typeface="ＭＳ Ｐゴシック" charset="-128"/>
              </a:rPr>
              <a:t>windowSize</a:t>
            </a:r>
            <a:r>
              <a:rPr lang="en-US" sz="1600" dirty="0" smtClean="0">
                <a:solidFill>
                  <a:schemeClr val="tx1"/>
                </a:solidFill>
                <a:ea typeface="ＭＳ Ｐゴシック" charset="-128"/>
              </a:rPr>
              <a:t> is the average number of words of all windows</a:t>
            </a:r>
          </a:p>
          <a:p>
            <a:pPr lvl="3" eaLnBrk="1" hangingPunct="1">
              <a:lnSpc>
                <a:spcPct val="80000"/>
              </a:lnSpc>
              <a:buSzPct val="80000"/>
              <a:buFont typeface="Wingdings" pitchFamily="2" charset="2"/>
              <a:buChar char="§"/>
            </a:pPr>
            <a:endParaRPr lang="en-US" sz="1600" dirty="0" smtClean="0">
              <a:solidFill>
                <a:schemeClr val="tx1"/>
              </a:solidFill>
              <a:ea typeface="ＭＳ Ｐゴシック" charset="-128"/>
            </a:endParaRPr>
          </a:p>
          <a:p>
            <a:pPr lvl="3" eaLnBrk="1" hangingPunct="1">
              <a:lnSpc>
                <a:spcPct val="80000"/>
              </a:lnSpc>
              <a:buSzPct val="80000"/>
              <a:buFont typeface="Wingdings" pitchFamily="2" charset="2"/>
              <a:buChar char="§"/>
            </a:pPr>
            <a:endParaRPr lang="en-US" sz="1600" dirty="0" smtClean="0">
              <a:solidFill>
                <a:schemeClr val="tx1"/>
              </a:solidFill>
              <a:ea typeface="ＭＳ Ｐゴシック" charset="-128"/>
            </a:endParaRPr>
          </a:p>
          <a:p>
            <a:pPr lvl="3" eaLnBrk="1" hangingPunct="1">
              <a:lnSpc>
                <a:spcPct val="80000"/>
              </a:lnSpc>
              <a:buSzPct val="80000"/>
              <a:buFont typeface="Wingdings" pitchFamily="2" charset="2"/>
              <a:buChar char="§"/>
            </a:pPr>
            <a:r>
              <a:rPr lang="en-US" sz="1600" dirty="0" smtClean="0">
                <a:solidFill>
                  <a:schemeClr val="tx1"/>
                </a:solidFill>
                <a:ea typeface="ＭＳ Ｐゴシック" charset="-128"/>
              </a:rPr>
              <a:t>s</a:t>
            </a:r>
          </a:p>
          <a:p>
            <a:pPr lvl="3" eaLnBrk="1" hangingPunct="1">
              <a:lnSpc>
                <a:spcPct val="80000"/>
              </a:lnSpc>
              <a:buSzPct val="80000"/>
              <a:buFont typeface="Wingdings" pitchFamily="2" charset="2"/>
              <a:buChar char="§"/>
            </a:pPr>
            <a:endParaRPr lang="en-US" sz="2000" dirty="0" smtClean="0">
              <a:solidFill>
                <a:schemeClr val="tx1"/>
              </a:solidFill>
              <a:ea typeface="ＭＳ Ｐゴシック" charset="-128"/>
            </a:endParaRPr>
          </a:p>
          <a:p>
            <a:pPr lvl="3" eaLnBrk="1" hangingPunct="1">
              <a:lnSpc>
                <a:spcPct val="80000"/>
              </a:lnSpc>
              <a:buSzPct val="80000"/>
              <a:buFont typeface="Wingdings" pitchFamily="2" charset="2"/>
              <a:buChar char="§"/>
            </a:pPr>
            <a:endParaRPr lang="en-US" sz="2000" dirty="0" smtClean="0">
              <a:solidFill>
                <a:schemeClr val="tx1"/>
              </a:solidFill>
              <a:ea typeface="ＭＳ Ｐゴシック" charset="-128"/>
            </a:endParaRPr>
          </a:p>
          <a:p>
            <a:pPr lvl="3" eaLnBrk="1" hangingPunct="1">
              <a:lnSpc>
                <a:spcPct val="80000"/>
              </a:lnSpc>
              <a:buSzPct val="80000"/>
              <a:buFont typeface="Wingdings" pitchFamily="2" charset="2"/>
              <a:buChar char="§"/>
            </a:pPr>
            <a:endParaRPr lang="en-US" sz="2000" dirty="0" smtClean="0">
              <a:solidFill>
                <a:schemeClr val="tx1"/>
              </a:solidFill>
              <a:ea typeface="ＭＳ Ｐゴシック" charset="-128"/>
            </a:endParaRPr>
          </a:p>
          <a:p>
            <a:pPr lvl="3" eaLnBrk="1" hangingPunct="1">
              <a:lnSpc>
                <a:spcPct val="80000"/>
              </a:lnSpc>
              <a:buSzPct val="80000"/>
              <a:buFont typeface="Wingdings" pitchFamily="2" charset="2"/>
              <a:buChar char="§"/>
            </a:pPr>
            <a:endParaRPr lang="en-US" sz="2000" dirty="0" smtClean="0">
              <a:solidFill>
                <a:schemeClr val="tx1"/>
              </a:solidFill>
              <a:ea typeface="ＭＳ Ｐゴシック" charset="-128"/>
            </a:endParaRPr>
          </a:p>
          <a:p>
            <a:pPr lvl="3" eaLnBrk="1" hangingPunct="1">
              <a:lnSpc>
                <a:spcPct val="80000"/>
              </a:lnSpc>
              <a:buSzPct val="80000"/>
              <a:buFont typeface="Wingdings" pitchFamily="2" charset="2"/>
              <a:buChar char="§"/>
            </a:pPr>
            <a:endParaRPr lang="en-US" sz="2000" dirty="0" smtClean="0">
              <a:solidFill>
                <a:schemeClr val="tx1"/>
              </a:solidFill>
              <a:ea typeface="ＭＳ Ｐゴシック" charset="-128"/>
            </a:endParaRPr>
          </a:p>
          <a:p>
            <a:pPr lvl="3" eaLnBrk="1" hangingPunct="1">
              <a:lnSpc>
                <a:spcPct val="80000"/>
              </a:lnSpc>
              <a:buSzPct val="80000"/>
              <a:buFont typeface="Arial" pitchFamily="34" charset="0"/>
              <a:buNone/>
            </a:pPr>
            <a:endParaRPr lang="en-US" dirty="0" smtClean="0">
              <a:ea typeface="ＭＳ Ｐゴシック" charset="-128"/>
            </a:endParaRPr>
          </a:p>
          <a:p>
            <a:pPr eaLnBrk="1" hangingPunct="1">
              <a:lnSpc>
                <a:spcPct val="80000"/>
              </a:lnSpc>
            </a:pPr>
            <a:endParaRPr lang="en-US" sz="1700" dirty="0" smtClean="0">
              <a:ea typeface="ＭＳ Ｐゴシック" charset="-128"/>
            </a:endParaRPr>
          </a:p>
        </p:txBody>
      </p:sp>
      <p:sp>
        <p:nvSpPr>
          <p:cNvPr id="54276" name="Slide Number Placeholder 3"/>
          <p:cNvSpPr>
            <a:spLocks noGrp="1"/>
          </p:cNvSpPr>
          <p:nvPr>
            <p:ph type="sldNum" sz="quarter" idx="12"/>
          </p:nvPr>
        </p:nvSpPr>
        <p:spPr bwMode="auto">
          <a:noFill/>
          <a:ln>
            <a:miter lim="800000"/>
            <a:headEnd/>
            <a:tailEnd/>
          </a:ln>
        </p:spPr>
        <p:txBody>
          <a:bodyPr/>
          <a:lstStyle/>
          <a:p>
            <a:pPr defTabSz="914400"/>
            <a:fld id="{51AA11E9-70AC-4AC0-A958-6B7409DB7070}" type="slidenum">
              <a:rPr lang="en-US"/>
              <a:pPr defTabSz="914400"/>
              <a:t>63</a:t>
            </a:fld>
            <a:endParaRPr lang="en-US"/>
          </a:p>
        </p:txBody>
      </p:sp>
      <p:graphicFrame>
        <p:nvGraphicFramePr>
          <p:cNvPr id="6" name="Table 5"/>
          <p:cNvGraphicFramePr>
            <a:graphicFrameLocks noGrp="1"/>
          </p:cNvGraphicFramePr>
          <p:nvPr/>
        </p:nvGraphicFramePr>
        <p:xfrm>
          <a:off x="1003300" y="3030538"/>
          <a:ext cx="7832725" cy="1480185"/>
        </p:xfrm>
        <a:graphic>
          <a:graphicData uri="http://schemas.openxmlformats.org/drawingml/2006/table">
            <a:tbl>
              <a:tblPr/>
              <a:tblGrid>
                <a:gridCol w="1627188"/>
                <a:gridCol w="6205537"/>
              </a:tblGrid>
              <a:tr h="352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Calibri" pitchFamily="34" charset="0"/>
                          <a:ea typeface="ＭＳ Ｐゴシック" charset="-128"/>
                        </a:rPr>
                        <a:t>Feature</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solidFill>
                      <a:srgbClr val="8B71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Calibri" pitchFamily="34" charset="0"/>
                          <a:ea typeface="ＭＳ Ｐゴシック" charset="-128"/>
                        </a:rPr>
                        <a:t>Example/Description</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solidFill>
                      <a:srgbClr val="8B71A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ＭＳ Ｐゴシック" charset="-128"/>
                        </a:rPr>
                        <a:t>regTag%</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a:t>
                      </a:r>
                      <a:r>
                        <a:rPr kumimoji="0" lang="en-US" sz="1600" b="1" i="0" u="none" strike="noStrike" cap="none" normalizeH="0" baseline="0" smtClean="0">
                          <a:ln>
                            <a:noFill/>
                          </a:ln>
                          <a:solidFill>
                            <a:srgbClr val="FF6776"/>
                          </a:solidFill>
                          <a:effectLst/>
                          <a:latin typeface="Times New Roman" pitchFamily="18" charset="0"/>
                          <a:ea typeface="ＭＳ Ｐゴシック" charset="-128"/>
                          <a:cs typeface="Times New Roman" pitchFamily="18" charset="0"/>
                        </a:rPr>
                        <a:t>On page five</a:t>
                      </a:r>
                      <a:r>
                        <a:rPr kumimoji="0" lang="en-US" sz="1600" b="0"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 …”</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ＭＳ Ｐゴシック" charset="-128"/>
                        </a:rPr>
                        <a:t>dDeterminer</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“To support </a:t>
                      </a:r>
                      <a:r>
                        <a:rPr kumimoji="0" lang="en-US" sz="1600" b="1" i="0" u="none" strike="noStrike" cap="none" normalizeH="0" baseline="0" smtClean="0">
                          <a:ln>
                            <a:noFill/>
                          </a:ln>
                          <a:solidFill>
                            <a:srgbClr val="FF6776"/>
                          </a:solidFill>
                          <a:effectLst/>
                          <a:latin typeface="Times New Roman" pitchFamily="18" charset="0"/>
                          <a:ea typeface="ＭＳ Ｐゴシック" charset="-128"/>
                          <a:cs typeface="Times New Roman" pitchFamily="18" charset="0"/>
                        </a:rPr>
                        <a:t>this</a:t>
                      </a:r>
                      <a:r>
                        <a:rPr kumimoji="0" lang="en-US" sz="1600" b="0" i="0" u="none" strike="noStrike" cap="none" normalizeH="0" baseline="0" smtClean="0">
                          <a:ln>
                            <a:noFill/>
                          </a:ln>
                          <a:solidFill>
                            <a:schemeClr val="tx1"/>
                          </a:solidFill>
                          <a:effectLst/>
                          <a:latin typeface="Times New Roman" pitchFamily="18" charset="0"/>
                          <a:ea typeface="ＭＳ Ｐゴシック" charset="-128"/>
                          <a:cs typeface="Times New Roman" pitchFamily="18" charset="0"/>
                        </a:rPr>
                        <a:t> argument, you should provide more ….”</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ＭＳ Ｐゴシック" charset="-128"/>
                        </a:rPr>
                        <a:t>windowSize</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ＭＳ Ｐゴシック" charset="-128"/>
                        </a:rPr>
                        <a:t>The amount of context information regarding the related paper</a:t>
                      </a:r>
                    </a:p>
                  </a:txBody>
                  <a:tcPr horzOverflow="overflow">
                    <a:lnL w="12700" cap="flat" cmpd="sng" algn="ctr">
                      <a:solidFill>
                        <a:srgbClr val="6F6D5D"/>
                      </a:solidFill>
                      <a:prstDash val="solid"/>
                      <a:round/>
                      <a:headEnd type="none" w="med" len="med"/>
                      <a:tailEnd type="none" w="med" len="med"/>
                    </a:lnL>
                    <a:lnR w="12700" cap="flat" cmpd="sng" algn="ctr">
                      <a:solidFill>
                        <a:srgbClr val="6F6D5D"/>
                      </a:solidFill>
                      <a:prstDash val="solid"/>
                      <a:round/>
                      <a:headEnd type="none" w="med" len="med"/>
                      <a:tailEnd type="none" w="med" len="med"/>
                    </a:lnR>
                    <a:lnT w="12700" cap="flat" cmpd="sng" algn="ctr">
                      <a:solidFill>
                        <a:srgbClr val="6F6D5D"/>
                      </a:solidFill>
                      <a:prstDash val="solid"/>
                      <a:round/>
                      <a:headEnd type="none" w="med" len="med"/>
                      <a:tailEnd type="none" w="med" len="med"/>
                    </a:lnT>
                    <a:lnB w="12700" cap="flat" cmpd="sng" algn="ctr">
                      <a:solidFill>
                        <a:srgbClr val="6F6D5D"/>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itle 1"/>
          <p:cNvSpPr>
            <a:spLocks noGrp="1"/>
          </p:cNvSpPr>
          <p:nvPr>
            <p:ph type="title"/>
          </p:nvPr>
        </p:nvSpPr>
        <p:spPr/>
        <p:txBody>
          <a:bodyPr/>
          <a:lstStyle/>
          <a:p>
            <a:r>
              <a:rPr lang="en-US" smtClean="0">
                <a:ea typeface="ＭＳ Ｐゴシック" charset="-128"/>
              </a:rPr>
              <a:t>Features (3)</a:t>
            </a:r>
          </a:p>
        </p:txBody>
      </p:sp>
      <p:sp>
        <p:nvSpPr>
          <p:cNvPr id="3" name="Content Placeholder 2"/>
          <p:cNvSpPr>
            <a:spLocks noGrp="1"/>
          </p:cNvSpPr>
          <p:nvPr>
            <p:ph idx="1"/>
          </p:nvPr>
        </p:nvSpPr>
        <p:spPr>
          <a:xfrm>
            <a:off x="327025" y="1711325"/>
            <a:ext cx="8399463" cy="4772025"/>
          </a:xfrm>
        </p:spPr>
        <p:txBody>
          <a:bodyPr/>
          <a:lstStyle/>
          <a:p>
            <a:r>
              <a:rPr lang="en-US" sz="2700" smtClean="0">
                <a:ea typeface="ＭＳ Ｐゴシック" charset="-128"/>
              </a:rPr>
              <a:t>Non-linguistic features</a:t>
            </a:r>
          </a:p>
          <a:p>
            <a:pPr marL="808038" lvl="1" indent="-457200">
              <a:buFont typeface="Calibri" pitchFamily="34" charset="0"/>
              <a:buAutoNum type="arabicPeriod"/>
            </a:pPr>
            <a:r>
              <a:rPr lang="en-US" sz="2600" smtClean="0">
                <a:ea typeface="ＭＳ Ｐゴシック" charset="-128"/>
              </a:rPr>
              <a:t>Cognitive-science features</a:t>
            </a:r>
            <a:r>
              <a:rPr lang="en-US" smtClean="0">
                <a:ea typeface="ＭＳ Ｐゴシック" charset="-128"/>
              </a:rPr>
              <a:t> </a:t>
            </a:r>
            <a:r>
              <a:rPr lang="en-US" sz="1600" i="1" smtClean="0">
                <a:ea typeface="ＭＳ Ｐゴシック" charset="-128"/>
              </a:rPr>
              <a:t>(Nelson and Schunn, 2009)</a:t>
            </a:r>
          </a:p>
          <a:p>
            <a:pPr marL="1162050" lvl="2"/>
            <a:r>
              <a:rPr lang="en-US" sz="2100" b="1" smtClean="0">
                <a:ea typeface="ＭＳ Ｐゴシック" charset="-128"/>
              </a:rPr>
              <a:t>Praise%, problem%, summary%</a:t>
            </a:r>
          </a:p>
          <a:p>
            <a:pPr marL="1162050" lvl="2"/>
            <a:r>
              <a:rPr lang="en-US" sz="2100" b="1" smtClean="0">
                <a:ea typeface="ＭＳ Ｐゴシック" charset="-128"/>
              </a:rPr>
              <a:t>Localization%, solution%</a:t>
            </a:r>
          </a:p>
          <a:p>
            <a:pPr marL="1162050" lvl="2"/>
            <a:endParaRPr lang="en-US" sz="1600" smtClean="0">
              <a:ea typeface="ＭＳ Ｐゴシック" charset="-128"/>
            </a:endParaRPr>
          </a:p>
          <a:p>
            <a:pPr marL="808038" lvl="1" indent="-457200">
              <a:buFont typeface="Calibri" pitchFamily="34" charset="0"/>
              <a:buAutoNum type="arabicPeriod"/>
            </a:pPr>
            <a:r>
              <a:rPr lang="en-US" sz="2600" smtClean="0">
                <a:ea typeface="ＭＳ Ｐゴシック" charset="-128"/>
              </a:rPr>
              <a:t>Social-science features</a:t>
            </a:r>
            <a:r>
              <a:rPr lang="en-US" smtClean="0">
                <a:ea typeface="ＭＳ Ｐゴシック" charset="-128"/>
              </a:rPr>
              <a:t> </a:t>
            </a:r>
            <a:r>
              <a:rPr lang="en-US" sz="1600" i="1" smtClean="0">
                <a:ea typeface="ＭＳ Ｐゴシック" charset="-128"/>
              </a:rPr>
              <a:t>(Kim et al., 2006; Danescu-Niculescu-Mizil et al., 2009)</a:t>
            </a:r>
          </a:p>
          <a:p>
            <a:pPr marL="1162050" lvl="2"/>
            <a:r>
              <a:rPr lang="en-US" sz="2100" b="1" i="1" smtClean="0">
                <a:ea typeface="ＭＳ Ｐゴシック" charset="-128"/>
              </a:rPr>
              <a:t>pRating</a:t>
            </a:r>
            <a:r>
              <a:rPr lang="en-US" sz="2100" i="1" smtClean="0">
                <a:ea typeface="ＭＳ Ｐゴシック" charset="-128"/>
              </a:rPr>
              <a:t> – paper rating:</a:t>
            </a:r>
          </a:p>
          <a:p>
            <a:pPr marL="1162050" lvl="2"/>
            <a:r>
              <a:rPr lang="en-US" sz="2100" b="1" i="1" smtClean="0">
                <a:ea typeface="ＭＳ Ｐゴシック" charset="-128"/>
              </a:rPr>
              <a:t>pRatingDiff</a:t>
            </a:r>
            <a:r>
              <a:rPr lang="en-US" sz="2100" i="1" smtClean="0">
                <a:ea typeface="ＭＳ Ｐゴシック" charset="-128"/>
              </a:rPr>
              <a:t> – variation:  </a:t>
            </a:r>
          </a:p>
        </p:txBody>
      </p:sp>
      <p:sp>
        <p:nvSpPr>
          <p:cNvPr id="55302" name="Slide Number Placeholder 3"/>
          <p:cNvSpPr>
            <a:spLocks noGrp="1"/>
          </p:cNvSpPr>
          <p:nvPr>
            <p:ph type="sldNum" sz="quarter" idx="12"/>
          </p:nvPr>
        </p:nvSpPr>
        <p:spPr bwMode="auto">
          <a:noFill/>
          <a:ln>
            <a:miter lim="800000"/>
            <a:headEnd/>
            <a:tailEnd/>
          </a:ln>
        </p:spPr>
        <p:txBody>
          <a:bodyPr/>
          <a:lstStyle/>
          <a:p>
            <a:fld id="{74D99128-2282-44E5-8FF3-9D75A274B0C5}" type="slidenum">
              <a:rPr lang="en-US"/>
              <a:pPr/>
              <a:t>64</a:t>
            </a:fld>
            <a:endParaRPr lang="en-US"/>
          </a:p>
        </p:txBody>
      </p:sp>
      <p:graphicFrame>
        <p:nvGraphicFramePr>
          <p:cNvPr id="55298" name="Object 2"/>
          <p:cNvGraphicFramePr>
            <a:graphicFrameLocks noChangeAspect="1"/>
          </p:cNvGraphicFramePr>
          <p:nvPr/>
        </p:nvGraphicFramePr>
        <p:xfrm>
          <a:off x="3290888" y="5324475"/>
          <a:ext cx="4895850" cy="439738"/>
        </p:xfrm>
        <a:graphic>
          <a:graphicData uri="http://schemas.openxmlformats.org/presentationml/2006/ole">
            <mc:AlternateContent xmlns:mc="http://schemas.openxmlformats.org/markup-compatibility/2006">
              <mc:Choice xmlns:v="urn:schemas-microsoft-com:vml" Requires="v">
                <p:oleObj spid="_x0000_s143410" name="Equation" r:id="rId3" imgW="2971800" imgH="266700" progId="Equation.3">
                  <p:embed/>
                </p:oleObj>
              </mc:Choice>
              <mc:Fallback>
                <p:oleObj name="Equation" r:id="rId3" imgW="2971800" imgH="2667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0888" y="5324475"/>
                        <a:ext cx="4895850"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299" name="Object 3"/>
          <p:cNvGraphicFramePr>
            <a:graphicFrameLocks noChangeAspect="1"/>
          </p:cNvGraphicFramePr>
          <p:nvPr/>
        </p:nvGraphicFramePr>
        <p:xfrm>
          <a:off x="4235450" y="4610100"/>
          <a:ext cx="2811463" cy="338138"/>
        </p:xfrm>
        <a:graphic>
          <a:graphicData uri="http://schemas.openxmlformats.org/presentationml/2006/ole">
            <mc:AlternateContent xmlns:mc="http://schemas.openxmlformats.org/markup-compatibility/2006">
              <mc:Choice xmlns:v="urn:schemas-microsoft-com:vml" Requires="v">
                <p:oleObj spid="_x0000_s143411" name="Equation" r:id="rId5" imgW="1689100" imgH="203200" progId="Equation.3">
                  <p:embed/>
                </p:oleObj>
              </mc:Choice>
              <mc:Fallback>
                <p:oleObj name="Equation" r:id="rId5" imgW="1689100" imgH="203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35450" y="4610100"/>
                        <a:ext cx="2811463"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smtClean="0">
                <a:ea typeface="ＭＳ Ｐゴシック" charset="-128"/>
              </a:rPr>
              <a:t>Result (1)</a:t>
            </a:r>
          </a:p>
        </p:txBody>
      </p:sp>
      <p:sp>
        <p:nvSpPr>
          <p:cNvPr id="57347" name="Slide Number Placeholder 3"/>
          <p:cNvSpPr>
            <a:spLocks noGrp="1"/>
          </p:cNvSpPr>
          <p:nvPr>
            <p:ph type="sldNum" sz="quarter" idx="12"/>
          </p:nvPr>
        </p:nvSpPr>
        <p:spPr bwMode="auto">
          <a:noFill/>
          <a:ln>
            <a:miter lim="800000"/>
            <a:headEnd/>
            <a:tailEnd/>
          </a:ln>
        </p:spPr>
        <p:txBody>
          <a:bodyPr/>
          <a:lstStyle/>
          <a:p>
            <a:fld id="{BD2702C2-2C2B-4553-A55D-D27D8BAE39DC}" type="slidenum">
              <a:rPr lang="en-US"/>
              <a:pPr/>
              <a:t>65</a:t>
            </a:fld>
            <a:endParaRPr lang="en-US"/>
          </a:p>
        </p:txBody>
      </p:sp>
      <p:pic>
        <p:nvPicPr>
          <p:cNvPr id="57348" name="Picture 6"/>
          <p:cNvPicPr>
            <a:picLocks noChangeAspect="1"/>
          </p:cNvPicPr>
          <p:nvPr/>
        </p:nvPicPr>
        <p:blipFill>
          <a:blip r:embed="rId3"/>
          <a:srcRect/>
          <a:stretch>
            <a:fillRect/>
          </a:stretch>
        </p:blipFill>
        <p:spPr bwMode="auto">
          <a:xfrm>
            <a:off x="207963" y="3752850"/>
            <a:ext cx="8716962" cy="2843213"/>
          </a:xfrm>
          <a:prstGeom prst="rect">
            <a:avLst/>
          </a:prstGeom>
          <a:noFill/>
          <a:ln w="9525">
            <a:noFill/>
            <a:miter lim="800000"/>
            <a:headEnd/>
            <a:tailEnd/>
          </a:ln>
        </p:spPr>
      </p:pic>
      <p:sp>
        <p:nvSpPr>
          <p:cNvPr id="57349" name="Content Placeholder 5"/>
          <p:cNvSpPr>
            <a:spLocks noGrp="1"/>
          </p:cNvSpPr>
          <p:nvPr>
            <p:ph idx="1"/>
          </p:nvPr>
        </p:nvSpPr>
        <p:spPr/>
        <p:txBody>
          <a:bodyPr/>
          <a:lstStyle/>
          <a:p>
            <a:endParaRPr lang="en-US" smtClean="0">
              <a:ea typeface="ＭＳ Ｐゴシック" charset="-128"/>
            </a:endParaRPr>
          </a:p>
        </p:txBody>
      </p:sp>
      <p:sp>
        <p:nvSpPr>
          <p:cNvPr id="8" name="Content Placeholder 2"/>
          <p:cNvSpPr txBox="1">
            <a:spLocks/>
          </p:cNvSpPr>
          <p:nvPr/>
        </p:nvSpPr>
        <p:spPr bwMode="auto">
          <a:xfrm>
            <a:off x="304800" y="1574800"/>
            <a:ext cx="8583613" cy="4246563"/>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a:solidFill>
                  <a:srgbClr val="404040"/>
                </a:solidFill>
                <a:latin typeface="Calibri" pitchFamily="34" charset="0"/>
              </a:rPr>
              <a:t>Feature selection of computational linguistic features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All but writing expert </a:t>
            </a:r>
            <a:r>
              <a:rPr lang="en-US" sz="2000">
                <a:solidFill>
                  <a:srgbClr val="BFBFBF"/>
                </a:solidFill>
                <a:latin typeface="Calibri" pitchFamily="34" charset="0"/>
              </a:rPr>
              <a:t>value questions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Students</a:t>
            </a:r>
            <a:r>
              <a:rPr lang="en-US" sz="2000">
                <a:solidFill>
                  <a:srgbClr val="BFBFBF"/>
                </a:solidFill>
                <a:latin typeface="Calibri" pitchFamily="34" charset="0"/>
                <a:sym typeface="Wingdings" pitchFamily="2" charset="2"/>
              </a:rPr>
              <a:t> favor clear sign of logic flow and opinions</a:t>
            </a:r>
            <a:r>
              <a:rPr lang="en-US" sz="2000" b="1">
                <a:solidFill>
                  <a:srgbClr val="BFBFBF"/>
                </a:solidFill>
                <a:latin typeface="Calibri" pitchFamily="34" charset="0"/>
                <a:sym typeface="Wingdings" pitchFamily="2" charset="2"/>
              </a:rPr>
              <a:t> </a:t>
            </a:r>
            <a:r>
              <a:rPr lang="en-US" sz="2000">
                <a:solidFill>
                  <a:srgbClr val="BFBFBF"/>
                </a:solidFill>
                <a:latin typeface="Calibri" pitchFamily="34" charset="0"/>
                <a:sym typeface="Wingdings" pitchFamily="2" charset="2"/>
              </a:rPr>
              <a:t>(e.g. suggestions, transitions, positive words, and paper context)</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Experts</a:t>
            </a:r>
            <a:r>
              <a:rPr lang="en-US" sz="2000">
                <a:solidFill>
                  <a:srgbClr val="BFBFBF"/>
                </a:solidFill>
                <a:latin typeface="Calibri" pitchFamily="34" charset="0"/>
              </a:rPr>
              <a:t> prefer longer reviews</a:t>
            </a:r>
            <a:endParaRPr lang="en-US" sz="200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endParaRPr lang="en-US" sz="200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smtClean="0">
                <a:ea typeface="ＭＳ Ｐゴシック" charset="-128"/>
              </a:rPr>
              <a:t>Result (1)</a:t>
            </a:r>
          </a:p>
        </p:txBody>
      </p:sp>
      <p:sp>
        <p:nvSpPr>
          <p:cNvPr id="59395" name="Slide Number Placeholder 3"/>
          <p:cNvSpPr>
            <a:spLocks noGrp="1"/>
          </p:cNvSpPr>
          <p:nvPr>
            <p:ph type="sldNum" sz="quarter" idx="12"/>
          </p:nvPr>
        </p:nvSpPr>
        <p:spPr bwMode="auto">
          <a:noFill/>
          <a:ln>
            <a:miter lim="800000"/>
            <a:headEnd/>
            <a:tailEnd/>
          </a:ln>
        </p:spPr>
        <p:txBody>
          <a:bodyPr/>
          <a:lstStyle/>
          <a:p>
            <a:fld id="{A89CA09F-F717-430B-AC08-D8B66BEC253C}" type="slidenum">
              <a:rPr lang="en-US"/>
              <a:pPr/>
              <a:t>66</a:t>
            </a:fld>
            <a:endParaRPr lang="en-US"/>
          </a:p>
        </p:txBody>
      </p:sp>
      <p:pic>
        <p:nvPicPr>
          <p:cNvPr id="59396" name="Picture 6"/>
          <p:cNvPicPr>
            <a:picLocks noChangeAspect="1"/>
          </p:cNvPicPr>
          <p:nvPr/>
        </p:nvPicPr>
        <p:blipFill>
          <a:blip r:embed="rId3"/>
          <a:srcRect/>
          <a:stretch>
            <a:fillRect/>
          </a:stretch>
        </p:blipFill>
        <p:spPr bwMode="auto">
          <a:xfrm>
            <a:off x="215900" y="3748088"/>
            <a:ext cx="8715375" cy="2844800"/>
          </a:xfrm>
          <a:prstGeom prst="rect">
            <a:avLst/>
          </a:prstGeom>
          <a:noFill/>
          <a:ln w="9525">
            <a:noFill/>
            <a:miter lim="800000"/>
            <a:headEnd/>
            <a:tailEnd/>
          </a:ln>
        </p:spPr>
      </p:pic>
      <p:sp>
        <p:nvSpPr>
          <p:cNvPr id="6" name="Rounded Rectangle 5"/>
          <p:cNvSpPr/>
          <p:nvPr/>
        </p:nvSpPr>
        <p:spPr>
          <a:xfrm>
            <a:off x="1009650" y="5413375"/>
            <a:ext cx="1993900" cy="1555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8" name="Rounded Rectangle 7"/>
          <p:cNvSpPr/>
          <p:nvPr/>
        </p:nvSpPr>
        <p:spPr>
          <a:xfrm>
            <a:off x="6858000" y="5522913"/>
            <a:ext cx="2038350"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0" name="Rounded Rectangle 9"/>
          <p:cNvSpPr/>
          <p:nvPr/>
        </p:nvSpPr>
        <p:spPr>
          <a:xfrm>
            <a:off x="5006975" y="4359275"/>
            <a:ext cx="1704975"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1" name="Rounded Rectangle 10"/>
          <p:cNvSpPr/>
          <p:nvPr/>
        </p:nvSpPr>
        <p:spPr>
          <a:xfrm>
            <a:off x="7010400" y="4543425"/>
            <a:ext cx="17033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2" name="Rounded Rectangle 11"/>
          <p:cNvSpPr/>
          <p:nvPr/>
        </p:nvSpPr>
        <p:spPr>
          <a:xfrm>
            <a:off x="4864100" y="5403850"/>
            <a:ext cx="1993900" cy="155575"/>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59402" name="Content Placeholder 12"/>
          <p:cNvSpPr>
            <a:spLocks noGrp="1"/>
          </p:cNvSpPr>
          <p:nvPr>
            <p:ph idx="1"/>
          </p:nvPr>
        </p:nvSpPr>
        <p:spPr/>
        <p:txBody>
          <a:bodyPr/>
          <a:lstStyle/>
          <a:p>
            <a:endParaRPr lang="en-US" smtClean="0">
              <a:ea typeface="ＭＳ Ｐゴシック" charset="-128"/>
            </a:endParaRPr>
          </a:p>
        </p:txBody>
      </p:sp>
      <p:sp>
        <p:nvSpPr>
          <p:cNvPr id="15" name="Content Placeholder 2"/>
          <p:cNvSpPr txBox="1">
            <a:spLocks/>
          </p:cNvSpPr>
          <p:nvPr/>
        </p:nvSpPr>
        <p:spPr bwMode="auto">
          <a:xfrm>
            <a:off x="304800" y="1574800"/>
            <a:ext cx="8583613" cy="4246563"/>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a:solidFill>
                  <a:srgbClr val="404040"/>
                </a:solidFill>
                <a:latin typeface="Calibri" pitchFamily="34" charset="0"/>
              </a:rPr>
              <a:t>Feature selection of computational linguistic features</a:t>
            </a:r>
          </a:p>
          <a:p>
            <a:pPr marL="725488" lvl="2" indent="-361950" defTabSz="914400" eaLnBrk="0" hangingPunct="0">
              <a:spcBef>
                <a:spcPts val="600"/>
              </a:spcBef>
              <a:buClr>
                <a:srgbClr val="404040"/>
              </a:buClr>
              <a:buFont typeface="Arial" pitchFamily="34" charset="0"/>
              <a:buChar char="•"/>
            </a:pPr>
            <a:r>
              <a:rPr lang="en-US" sz="2000" b="1">
                <a:solidFill>
                  <a:srgbClr val="404040"/>
                </a:solidFill>
                <a:latin typeface="Calibri" pitchFamily="34" charset="0"/>
              </a:rPr>
              <a:t>All but writing expert </a:t>
            </a:r>
            <a:r>
              <a:rPr lang="en-US" sz="2000">
                <a:solidFill>
                  <a:srgbClr val="404040"/>
                </a:solidFill>
                <a:latin typeface="Calibri" pitchFamily="34" charset="0"/>
              </a:rPr>
              <a:t>value </a:t>
            </a:r>
            <a:r>
              <a:rPr lang="en-US" sz="2000">
                <a:solidFill>
                  <a:srgbClr val="FF6776"/>
                </a:solidFill>
                <a:latin typeface="Calibri" pitchFamily="34" charset="0"/>
              </a:rPr>
              <a:t>questions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Students</a:t>
            </a:r>
            <a:r>
              <a:rPr lang="en-US" sz="2000">
                <a:solidFill>
                  <a:srgbClr val="BFBFBF"/>
                </a:solidFill>
                <a:latin typeface="Calibri" pitchFamily="34" charset="0"/>
                <a:sym typeface="Wingdings" pitchFamily="2" charset="2"/>
              </a:rPr>
              <a:t> favor clear sign of logic flow and opinions</a:t>
            </a:r>
            <a:r>
              <a:rPr lang="en-US" sz="2000" b="1">
                <a:solidFill>
                  <a:srgbClr val="BFBFBF"/>
                </a:solidFill>
                <a:latin typeface="Calibri" pitchFamily="34" charset="0"/>
                <a:sym typeface="Wingdings" pitchFamily="2" charset="2"/>
              </a:rPr>
              <a:t> </a:t>
            </a:r>
            <a:r>
              <a:rPr lang="en-US" sz="2000">
                <a:solidFill>
                  <a:srgbClr val="BFBFBF"/>
                </a:solidFill>
                <a:latin typeface="Calibri" pitchFamily="34" charset="0"/>
                <a:sym typeface="Wingdings" pitchFamily="2" charset="2"/>
              </a:rPr>
              <a:t>(e.g. suggestions, transitions, positive words, and paper context)</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Experts</a:t>
            </a:r>
            <a:r>
              <a:rPr lang="en-US" sz="2000">
                <a:solidFill>
                  <a:srgbClr val="BFBFBF"/>
                </a:solidFill>
                <a:latin typeface="Calibri" pitchFamily="34" charset="0"/>
              </a:rPr>
              <a:t> prefer longer reviews</a:t>
            </a:r>
            <a:endParaRPr lang="en-US" sz="200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endParaRPr lang="en-US" sz="200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smtClean="0">
                <a:ea typeface="ＭＳ Ｐゴシック" charset="-128"/>
              </a:rPr>
              <a:t>Result (1)</a:t>
            </a:r>
          </a:p>
        </p:txBody>
      </p:sp>
      <p:sp>
        <p:nvSpPr>
          <p:cNvPr id="61443" name="Slide Number Placeholder 3"/>
          <p:cNvSpPr>
            <a:spLocks noGrp="1"/>
          </p:cNvSpPr>
          <p:nvPr>
            <p:ph type="sldNum" sz="quarter" idx="12"/>
          </p:nvPr>
        </p:nvSpPr>
        <p:spPr bwMode="auto">
          <a:noFill/>
          <a:ln>
            <a:miter lim="800000"/>
            <a:headEnd/>
            <a:tailEnd/>
          </a:ln>
        </p:spPr>
        <p:txBody>
          <a:bodyPr/>
          <a:lstStyle/>
          <a:p>
            <a:fld id="{86CD9BFF-4CC2-4F3A-99A0-BCD2402CE459}" type="slidenum">
              <a:rPr lang="en-US"/>
              <a:pPr/>
              <a:t>67</a:t>
            </a:fld>
            <a:endParaRPr lang="en-US"/>
          </a:p>
        </p:txBody>
      </p:sp>
      <p:pic>
        <p:nvPicPr>
          <p:cNvPr id="61444" name="Picture 6"/>
          <p:cNvPicPr>
            <a:picLocks noChangeAspect="1"/>
          </p:cNvPicPr>
          <p:nvPr/>
        </p:nvPicPr>
        <p:blipFill>
          <a:blip r:embed="rId3"/>
          <a:srcRect/>
          <a:stretch>
            <a:fillRect/>
          </a:stretch>
        </p:blipFill>
        <p:spPr bwMode="auto">
          <a:xfrm>
            <a:off x="207963" y="3784600"/>
            <a:ext cx="8716962" cy="2843213"/>
          </a:xfrm>
          <a:prstGeom prst="rect">
            <a:avLst/>
          </a:prstGeom>
          <a:noFill/>
          <a:ln w="9525">
            <a:noFill/>
            <a:miter lim="800000"/>
            <a:headEnd/>
            <a:tailEnd/>
          </a:ln>
        </p:spPr>
      </p:pic>
      <p:sp>
        <p:nvSpPr>
          <p:cNvPr id="6" name="Rounded Rectangle 5"/>
          <p:cNvSpPr/>
          <p:nvPr/>
        </p:nvSpPr>
        <p:spPr>
          <a:xfrm>
            <a:off x="973138" y="3748088"/>
            <a:ext cx="2006600" cy="2998787"/>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61446" name="Content Placeholder 7"/>
          <p:cNvSpPr>
            <a:spLocks noGrp="1"/>
          </p:cNvSpPr>
          <p:nvPr>
            <p:ph idx="1"/>
          </p:nvPr>
        </p:nvSpPr>
        <p:spPr/>
        <p:txBody>
          <a:bodyPr/>
          <a:lstStyle/>
          <a:p>
            <a:endParaRPr lang="en-US" smtClean="0">
              <a:ea typeface="ＭＳ Ｐゴシック" charset="-128"/>
            </a:endParaRPr>
          </a:p>
        </p:txBody>
      </p:sp>
      <p:sp>
        <p:nvSpPr>
          <p:cNvPr id="10" name="Content Placeholder 2"/>
          <p:cNvSpPr txBox="1">
            <a:spLocks/>
          </p:cNvSpPr>
          <p:nvPr/>
        </p:nvSpPr>
        <p:spPr bwMode="auto">
          <a:xfrm>
            <a:off x="304800" y="1574800"/>
            <a:ext cx="8583613" cy="4246563"/>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a:solidFill>
                  <a:srgbClr val="404040"/>
                </a:solidFill>
                <a:latin typeface="Calibri" pitchFamily="34" charset="0"/>
              </a:rPr>
              <a:t>Feature selection of computational linguistic features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All but writing expert </a:t>
            </a:r>
            <a:r>
              <a:rPr lang="en-US" sz="2000">
                <a:solidFill>
                  <a:srgbClr val="BFBFBF"/>
                </a:solidFill>
                <a:latin typeface="Calibri" pitchFamily="34" charset="0"/>
              </a:rPr>
              <a:t>value questions</a:t>
            </a:r>
          </a:p>
          <a:p>
            <a:pPr marL="725488" lvl="2" indent="-361950" defTabSz="914400" eaLnBrk="0" hangingPunct="0">
              <a:spcBef>
                <a:spcPts val="600"/>
              </a:spcBef>
              <a:buClr>
                <a:srgbClr val="404040"/>
              </a:buClr>
              <a:buFont typeface="Arial" pitchFamily="34" charset="0"/>
              <a:buChar char="•"/>
            </a:pPr>
            <a:r>
              <a:rPr lang="en-US" sz="2000" b="1">
                <a:solidFill>
                  <a:srgbClr val="404040"/>
                </a:solidFill>
                <a:latin typeface="Calibri" pitchFamily="34" charset="0"/>
                <a:sym typeface="Wingdings" pitchFamily="2" charset="2"/>
              </a:rPr>
              <a:t>Students</a:t>
            </a:r>
            <a:r>
              <a:rPr lang="en-US" sz="2000">
                <a:solidFill>
                  <a:srgbClr val="404040"/>
                </a:solidFill>
                <a:latin typeface="Calibri" pitchFamily="34" charset="0"/>
                <a:sym typeface="Wingdings" pitchFamily="2" charset="2"/>
              </a:rPr>
              <a:t> favor </a:t>
            </a:r>
            <a:r>
              <a:rPr lang="en-US" sz="2000">
                <a:solidFill>
                  <a:srgbClr val="FF6776"/>
                </a:solidFill>
                <a:latin typeface="Calibri" pitchFamily="34" charset="0"/>
                <a:sym typeface="Wingdings" pitchFamily="2" charset="2"/>
              </a:rPr>
              <a:t>clear sign of logic flow and opinions</a:t>
            </a:r>
            <a:r>
              <a:rPr lang="en-US" sz="2000" b="1">
                <a:solidFill>
                  <a:srgbClr val="FF6776"/>
                </a:solidFill>
                <a:latin typeface="Calibri" pitchFamily="34" charset="0"/>
                <a:sym typeface="Wingdings" pitchFamily="2" charset="2"/>
              </a:rPr>
              <a:t> </a:t>
            </a:r>
            <a:r>
              <a:rPr lang="en-US" sz="2000">
                <a:solidFill>
                  <a:srgbClr val="404040"/>
                </a:solidFill>
                <a:latin typeface="Calibri" pitchFamily="34" charset="0"/>
                <a:sym typeface="Wingdings" pitchFamily="2" charset="2"/>
              </a:rPr>
              <a:t>(e.g. suggestions, transitions, positive words, and paper context)</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Experts</a:t>
            </a:r>
            <a:r>
              <a:rPr lang="en-US" sz="2000">
                <a:solidFill>
                  <a:srgbClr val="BFBFBF"/>
                </a:solidFill>
                <a:latin typeface="Calibri" pitchFamily="34" charset="0"/>
              </a:rPr>
              <a:t> prefer longer reviews</a:t>
            </a:r>
            <a:endParaRPr lang="en-US" sz="2000">
              <a:solidFill>
                <a:srgbClr val="BFBFBF"/>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endParaRPr lang="en-US" sz="200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smtClean="0">
                <a:ea typeface="ＭＳ Ｐゴシック" charset="-128"/>
              </a:rPr>
              <a:t>Result (1)</a:t>
            </a:r>
          </a:p>
        </p:txBody>
      </p:sp>
      <p:sp>
        <p:nvSpPr>
          <p:cNvPr id="63491" name="Slide Number Placeholder 3"/>
          <p:cNvSpPr>
            <a:spLocks noGrp="1"/>
          </p:cNvSpPr>
          <p:nvPr>
            <p:ph type="sldNum" sz="quarter" idx="12"/>
          </p:nvPr>
        </p:nvSpPr>
        <p:spPr bwMode="auto">
          <a:noFill/>
          <a:ln>
            <a:miter lim="800000"/>
            <a:headEnd/>
            <a:tailEnd/>
          </a:ln>
        </p:spPr>
        <p:txBody>
          <a:bodyPr/>
          <a:lstStyle/>
          <a:p>
            <a:fld id="{EAF64E02-CA12-4668-9184-9E290D28F19E}" type="slidenum">
              <a:rPr lang="en-US"/>
              <a:pPr/>
              <a:t>68</a:t>
            </a:fld>
            <a:endParaRPr lang="en-US"/>
          </a:p>
        </p:txBody>
      </p:sp>
      <p:pic>
        <p:nvPicPr>
          <p:cNvPr id="63492" name="Picture 6"/>
          <p:cNvPicPr>
            <a:picLocks noChangeAspect="1"/>
          </p:cNvPicPr>
          <p:nvPr/>
        </p:nvPicPr>
        <p:blipFill>
          <a:blip r:embed="rId3"/>
          <a:srcRect/>
          <a:stretch>
            <a:fillRect/>
          </a:stretch>
        </p:blipFill>
        <p:spPr bwMode="auto">
          <a:xfrm>
            <a:off x="207963" y="3752850"/>
            <a:ext cx="8716962" cy="2843213"/>
          </a:xfrm>
          <a:prstGeom prst="rect">
            <a:avLst/>
          </a:prstGeom>
          <a:noFill/>
          <a:ln w="9525">
            <a:noFill/>
            <a:miter lim="800000"/>
            <a:headEnd/>
            <a:tailEnd/>
          </a:ln>
        </p:spPr>
      </p:pic>
      <p:sp>
        <p:nvSpPr>
          <p:cNvPr id="6" name="Rounded Rectangle 5"/>
          <p:cNvSpPr/>
          <p:nvPr/>
        </p:nvSpPr>
        <p:spPr>
          <a:xfrm>
            <a:off x="6956425" y="4159250"/>
            <a:ext cx="17033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8" name="Rounded Rectangle 7"/>
          <p:cNvSpPr/>
          <p:nvPr/>
        </p:nvSpPr>
        <p:spPr>
          <a:xfrm>
            <a:off x="4953000" y="4159250"/>
            <a:ext cx="17033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9" name="Rounded Rectangle 8"/>
          <p:cNvSpPr/>
          <p:nvPr/>
        </p:nvSpPr>
        <p:spPr>
          <a:xfrm>
            <a:off x="3036888" y="4176713"/>
            <a:ext cx="17033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0" name="Rounded Rectangle 9"/>
          <p:cNvSpPr/>
          <p:nvPr/>
        </p:nvSpPr>
        <p:spPr>
          <a:xfrm>
            <a:off x="6919913" y="6081713"/>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63497" name="Content Placeholder 10"/>
          <p:cNvSpPr>
            <a:spLocks noGrp="1"/>
          </p:cNvSpPr>
          <p:nvPr>
            <p:ph idx="1"/>
          </p:nvPr>
        </p:nvSpPr>
        <p:spPr/>
        <p:txBody>
          <a:bodyPr/>
          <a:lstStyle/>
          <a:p>
            <a:endParaRPr lang="en-US" smtClean="0">
              <a:ea typeface="ＭＳ Ｐゴシック" charset="-128"/>
            </a:endParaRPr>
          </a:p>
        </p:txBody>
      </p:sp>
      <p:sp>
        <p:nvSpPr>
          <p:cNvPr id="13" name="Content Placeholder 2"/>
          <p:cNvSpPr txBox="1">
            <a:spLocks/>
          </p:cNvSpPr>
          <p:nvPr/>
        </p:nvSpPr>
        <p:spPr bwMode="auto">
          <a:xfrm>
            <a:off x="304800" y="1574800"/>
            <a:ext cx="8583613" cy="4246563"/>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a:solidFill>
                  <a:srgbClr val="404040"/>
                </a:solidFill>
                <a:latin typeface="Calibri" pitchFamily="34" charset="0"/>
              </a:rPr>
              <a:t>Feature selection of computational linguistic features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rPr>
              <a:t>All but writing expert </a:t>
            </a:r>
            <a:r>
              <a:rPr lang="en-US" sz="2000">
                <a:solidFill>
                  <a:srgbClr val="BFBFBF"/>
                </a:solidFill>
                <a:latin typeface="Calibri" pitchFamily="34" charset="0"/>
              </a:rPr>
              <a:t>value questions</a:t>
            </a:r>
          </a:p>
          <a:p>
            <a:pPr marL="725488" lvl="2" indent="-361950" defTabSz="914400" eaLnBrk="0" hangingPunct="0">
              <a:spcBef>
                <a:spcPts val="600"/>
              </a:spcBef>
              <a:buClr>
                <a:srgbClr val="404040"/>
              </a:buClr>
              <a:buFont typeface="Arial" pitchFamily="34" charset="0"/>
              <a:buChar char="•"/>
            </a:pPr>
            <a:r>
              <a:rPr lang="en-US" sz="2000" b="1">
                <a:solidFill>
                  <a:srgbClr val="BFBFBF"/>
                </a:solidFill>
                <a:latin typeface="Calibri" pitchFamily="34" charset="0"/>
                <a:sym typeface="Wingdings" pitchFamily="2" charset="2"/>
              </a:rPr>
              <a:t>Students</a:t>
            </a:r>
            <a:r>
              <a:rPr lang="en-US" sz="2000">
                <a:solidFill>
                  <a:srgbClr val="BFBFBF"/>
                </a:solidFill>
                <a:latin typeface="Calibri" pitchFamily="34" charset="0"/>
                <a:sym typeface="Wingdings" pitchFamily="2" charset="2"/>
              </a:rPr>
              <a:t> favor clear sign of logic flow and opinions</a:t>
            </a:r>
            <a:r>
              <a:rPr lang="en-US" sz="2000" b="1">
                <a:solidFill>
                  <a:srgbClr val="BFBFBF"/>
                </a:solidFill>
                <a:latin typeface="Calibri" pitchFamily="34" charset="0"/>
                <a:sym typeface="Wingdings" pitchFamily="2" charset="2"/>
              </a:rPr>
              <a:t> </a:t>
            </a:r>
            <a:r>
              <a:rPr lang="en-US" sz="2000">
                <a:solidFill>
                  <a:srgbClr val="BFBFBF"/>
                </a:solidFill>
                <a:latin typeface="Calibri" pitchFamily="34" charset="0"/>
                <a:sym typeface="Wingdings" pitchFamily="2" charset="2"/>
              </a:rPr>
              <a:t>(e.g. suggestions, transitions, positive words, and paper context)</a:t>
            </a:r>
          </a:p>
          <a:p>
            <a:pPr marL="725488" lvl="2" indent="-361950" defTabSz="914400" eaLnBrk="0" hangingPunct="0">
              <a:spcBef>
                <a:spcPts val="600"/>
              </a:spcBef>
              <a:buClr>
                <a:srgbClr val="404040"/>
              </a:buClr>
              <a:buFont typeface="Arial" pitchFamily="34" charset="0"/>
              <a:buChar char="•"/>
            </a:pPr>
            <a:r>
              <a:rPr lang="en-US" sz="2000" b="1">
                <a:solidFill>
                  <a:srgbClr val="404040"/>
                </a:solidFill>
                <a:latin typeface="Calibri" pitchFamily="34" charset="0"/>
              </a:rPr>
              <a:t>Experts</a:t>
            </a:r>
            <a:r>
              <a:rPr lang="en-US" sz="2000">
                <a:solidFill>
                  <a:srgbClr val="404040"/>
                </a:solidFill>
                <a:latin typeface="Calibri" pitchFamily="34" charset="0"/>
              </a:rPr>
              <a:t> prefer </a:t>
            </a:r>
            <a:r>
              <a:rPr lang="en-US" sz="2000">
                <a:solidFill>
                  <a:srgbClr val="FF6776"/>
                </a:solidFill>
                <a:latin typeface="Calibri" pitchFamily="34" charset="0"/>
              </a:rPr>
              <a:t>longer reviews</a:t>
            </a:r>
            <a:endParaRPr lang="en-US" sz="2000">
              <a:solidFill>
                <a:srgbClr val="FF6776"/>
              </a:solidFill>
              <a:latin typeface="Calibri" pitchFamily="34" charset="0"/>
              <a:sym typeface="Wingdings" pitchFamily="2" charset="2"/>
            </a:endParaRPr>
          </a:p>
          <a:p>
            <a:pPr marL="725488" lvl="2" indent="-361950" defTabSz="914400" eaLnBrk="0" hangingPunct="0">
              <a:spcBef>
                <a:spcPts val="600"/>
              </a:spcBef>
              <a:buClr>
                <a:srgbClr val="404040"/>
              </a:buClr>
              <a:buFont typeface="Arial" pitchFamily="34" charset="0"/>
              <a:buChar char="•"/>
            </a:pPr>
            <a:endParaRPr lang="en-US" sz="200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US" smtClean="0">
                <a:ea typeface="ＭＳ Ｐゴシック" charset="-128"/>
              </a:rPr>
              <a:t>Result (2)</a:t>
            </a:r>
          </a:p>
        </p:txBody>
      </p:sp>
      <p:sp>
        <p:nvSpPr>
          <p:cNvPr id="65539" name="Slide Number Placeholder 3"/>
          <p:cNvSpPr>
            <a:spLocks noGrp="1"/>
          </p:cNvSpPr>
          <p:nvPr>
            <p:ph type="sldNum" sz="quarter" idx="12"/>
          </p:nvPr>
        </p:nvSpPr>
        <p:spPr bwMode="auto">
          <a:noFill/>
          <a:ln>
            <a:miter lim="800000"/>
            <a:headEnd/>
            <a:tailEnd/>
          </a:ln>
        </p:spPr>
        <p:txBody>
          <a:bodyPr/>
          <a:lstStyle/>
          <a:p>
            <a:fld id="{189C7D0C-BA08-4AFA-A0EC-174E938CA350}" type="slidenum">
              <a:rPr lang="en-US"/>
              <a:pPr/>
              <a:t>69</a:t>
            </a:fld>
            <a:endParaRPr lang="en-US"/>
          </a:p>
        </p:txBody>
      </p:sp>
      <p:pic>
        <p:nvPicPr>
          <p:cNvPr id="65540" name="Picture 5"/>
          <p:cNvPicPr>
            <a:picLocks noChangeAspect="1"/>
          </p:cNvPicPr>
          <p:nvPr/>
        </p:nvPicPr>
        <p:blipFill>
          <a:blip r:embed="rId2"/>
          <a:srcRect/>
          <a:stretch>
            <a:fillRect/>
          </a:stretch>
        </p:blipFill>
        <p:spPr bwMode="auto">
          <a:xfrm>
            <a:off x="271463" y="3903663"/>
            <a:ext cx="8691562" cy="2441575"/>
          </a:xfrm>
          <a:prstGeom prst="rect">
            <a:avLst/>
          </a:prstGeom>
          <a:noFill/>
          <a:ln w="9525">
            <a:noFill/>
            <a:miter lim="800000"/>
            <a:headEnd/>
            <a:tailEnd/>
          </a:ln>
        </p:spPr>
      </p:pic>
      <p:sp>
        <p:nvSpPr>
          <p:cNvPr id="65541" name="Content Placeholder 2"/>
          <p:cNvSpPr>
            <a:spLocks noGrp="1"/>
          </p:cNvSpPr>
          <p:nvPr>
            <p:ph idx="1"/>
          </p:nvPr>
        </p:nvSpPr>
        <p:spPr>
          <a:xfrm>
            <a:off x="284163" y="1628775"/>
            <a:ext cx="8583612" cy="4244975"/>
          </a:xfrm>
        </p:spPr>
        <p:txBody>
          <a:bodyPr/>
          <a:lstStyle/>
          <a:p>
            <a:r>
              <a:rPr lang="en-US" dirty="0" smtClean="0">
                <a:ea typeface="ＭＳ Ｐゴシック" charset="-128"/>
              </a:rPr>
              <a:t>Feature selection of non-linguistic features</a:t>
            </a:r>
          </a:p>
          <a:p>
            <a:pPr marL="725488" lvl="2" indent="-361950"/>
            <a:r>
              <a:rPr lang="en-US" dirty="0" smtClean="0">
                <a:ea typeface="ＭＳ Ｐゴシック" charset="-128"/>
                <a:sym typeface="Wingdings" pitchFamily="2" charset="2"/>
              </a:rPr>
              <a:t>Both </a:t>
            </a:r>
            <a:r>
              <a:rPr lang="en-US" b="1" dirty="0" smtClean="0">
                <a:ea typeface="ＭＳ Ｐゴシック" charset="-128"/>
                <a:sym typeface="Wingdings" pitchFamily="2" charset="2"/>
              </a:rPr>
              <a:t>students</a:t>
            </a:r>
            <a:r>
              <a:rPr lang="en-US" dirty="0" smtClean="0">
                <a:ea typeface="ＭＳ Ｐゴシック" charset="-128"/>
                <a:sym typeface="Wingdings" pitchFamily="2" charset="2"/>
              </a:rPr>
              <a:t> and </a:t>
            </a:r>
            <a:r>
              <a:rPr lang="en-US" b="1" dirty="0" smtClean="0">
                <a:ea typeface="ＭＳ Ｐゴシック" charset="-128"/>
                <a:sym typeface="Wingdings" pitchFamily="2" charset="2"/>
              </a:rPr>
              <a:t>experts </a:t>
            </a:r>
            <a:r>
              <a:rPr lang="en-US" dirty="0" smtClean="0">
                <a:ea typeface="ＭＳ Ｐゴシック" charset="-128"/>
                <a:sym typeface="Wingdings" pitchFamily="2" charset="2"/>
              </a:rPr>
              <a:t>like solutions</a:t>
            </a:r>
          </a:p>
          <a:p>
            <a:pPr marL="725488" lvl="2" indent="-361950"/>
            <a:r>
              <a:rPr lang="en-US" b="1" dirty="0" smtClean="0">
                <a:ea typeface="ＭＳ Ｐゴシック" charset="-128"/>
                <a:sym typeface="Wingdings" pitchFamily="2" charset="2"/>
              </a:rPr>
              <a:t>Students</a:t>
            </a:r>
            <a:r>
              <a:rPr lang="en-US" dirty="0" smtClean="0">
                <a:ea typeface="ＭＳ Ｐゴシック" charset="-128"/>
                <a:sym typeface="Wingdings" pitchFamily="2" charset="2"/>
              </a:rPr>
              <a:t> are more influenced by paper rating</a:t>
            </a:r>
            <a:endParaRPr lang="en-US" b="1" dirty="0" smtClean="0">
              <a:ea typeface="ＭＳ Ｐゴシック" charset="-128"/>
            </a:endParaRPr>
          </a:p>
          <a:p>
            <a:pPr marL="725488" lvl="2" indent="-361950"/>
            <a:r>
              <a:rPr lang="en-US" b="1" dirty="0" smtClean="0">
                <a:ea typeface="ＭＳ Ｐゴシック" charset="-128"/>
                <a:sym typeface="Wingdings" pitchFamily="2" charset="2"/>
              </a:rPr>
              <a:t>Students</a:t>
            </a:r>
            <a:r>
              <a:rPr lang="en-US" dirty="0" smtClean="0">
                <a:ea typeface="ＭＳ Ｐゴシック" charset="-128"/>
                <a:sym typeface="Wingdings" pitchFamily="2" charset="2"/>
              </a:rPr>
              <a:t>, </a:t>
            </a:r>
            <a:r>
              <a:rPr lang="en-US" b="1" dirty="0" smtClean="0">
                <a:ea typeface="ＭＳ Ｐゴシック" charset="-128"/>
                <a:sym typeface="Wingdings" pitchFamily="2" charset="2"/>
              </a:rPr>
              <a:t>content expert</a:t>
            </a:r>
            <a:r>
              <a:rPr lang="en-US" dirty="0" smtClean="0">
                <a:ea typeface="ＭＳ Ｐゴシック" charset="-128"/>
                <a:sym typeface="Wingdings" pitchFamily="2" charset="2"/>
              </a:rPr>
              <a:t>, and</a:t>
            </a:r>
            <a:r>
              <a:rPr lang="en-US" b="1" dirty="0" smtClean="0">
                <a:ea typeface="ＭＳ Ｐゴシック" charset="-128"/>
                <a:sym typeface="Wingdings" pitchFamily="2" charset="2"/>
              </a:rPr>
              <a:t> expert average </a:t>
            </a:r>
            <a:r>
              <a:rPr lang="en-US" dirty="0" smtClean="0">
                <a:ea typeface="ＭＳ Ｐゴシック" charset="-128"/>
                <a:sym typeface="Wingdings" pitchFamily="2" charset="2"/>
              </a:rPr>
              <a:t>favor localized reviews</a:t>
            </a:r>
            <a:endParaRPr lang="en-US" dirty="0" smtClean="0">
              <a:ea typeface="ＭＳ Ｐゴシック" charset="-128"/>
            </a:endParaRPr>
          </a:p>
          <a:p>
            <a:endParaRPr lang="en-US" dirty="0" smtClean="0">
              <a:ea typeface="ＭＳ Ｐゴシック" charset="-128"/>
            </a:endParaRPr>
          </a:p>
          <a:p>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p:cNvSpPr>
          <p:nvPr>
            <p:ph type="title"/>
          </p:nvPr>
        </p:nvSpPr>
        <p:spPr>
          <a:xfrm>
            <a:off x="76200" y="274638"/>
            <a:ext cx="8991600" cy="1143000"/>
          </a:xfrm>
        </p:spPr>
        <p:txBody>
          <a:bodyPr>
            <a:normAutofit fontScale="90000"/>
          </a:bodyPr>
          <a:lstStyle/>
          <a:p>
            <a:r>
              <a:rPr lang="en-US" dirty="0" err="1" smtClean="0">
                <a:ea typeface="ＭＳ Ｐゴシック" charset="-128"/>
              </a:rPr>
              <a:t>SWoRD</a:t>
            </a:r>
            <a:r>
              <a:rPr lang="en-US" dirty="0" smtClean="0">
                <a:ea typeface="ＭＳ Ｐゴシック" charset="-128"/>
              </a:rPr>
              <a:t>: A web-based peer review system</a:t>
            </a:r>
            <a:br>
              <a:rPr lang="en-US" dirty="0" smtClean="0">
                <a:ea typeface="ＭＳ Ｐゴシック" charset="-128"/>
              </a:rPr>
            </a:br>
            <a:r>
              <a:rPr lang="en-US" sz="4000" dirty="0" smtClean="0">
                <a:ea typeface="ＭＳ Ｐゴシック" charset="-128"/>
              </a:rPr>
              <a:t>[Cho &amp; </a:t>
            </a:r>
            <a:r>
              <a:rPr lang="en-US" sz="4000" dirty="0" err="1" smtClean="0">
                <a:ea typeface="ＭＳ Ｐゴシック" charset="-128"/>
              </a:rPr>
              <a:t>Schunn</a:t>
            </a:r>
            <a:r>
              <a:rPr lang="en-US" sz="4000" dirty="0" smtClean="0">
                <a:ea typeface="ＭＳ Ｐゴシック" charset="-128"/>
              </a:rPr>
              <a:t>, 2007]</a:t>
            </a:r>
          </a:p>
        </p:txBody>
      </p:sp>
      <p:sp>
        <p:nvSpPr>
          <p:cNvPr id="9218" name="Content Placeholder 2"/>
          <p:cNvSpPr>
            <a:spLocks noGrp="1"/>
          </p:cNvSpPr>
          <p:nvPr>
            <p:ph idx="1"/>
          </p:nvPr>
        </p:nvSpPr>
        <p:spPr>
          <a:xfrm>
            <a:off x="76200" y="1676400"/>
            <a:ext cx="8991600" cy="5029200"/>
          </a:xfrm>
        </p:spPr>
        <p:txBody>
          <a:bodyPr/>
          <a:lstStyle/>
          <a:p>
            <a:r>
              <a:rPr lang="en-US" dirty="0" smtClean="0">
                <a:ea typeface="ＭＳ Ｐゴシック" charset="-128"/>
              </a:rPr>
              <a:t> </a:t>
            </a:r>
            <a:r>
              <a:rPr lang="en-US" dirty="0" smtClean="0">
                <a:solidFill>
                  <a:schemeClr val="bg1">
                    <a:lumMod val="50000"/>
                  </a:schemeClr>
                </a:solidFill>
                <a:ea typeface="ＭＳ Ｐゴシック" charset="-128"/>
              </a:rPr>
              <a:t>Authors submit papers</a:t>
            </a:r>
          </a:p>
          <a:p>
            <a:r>
              <a:rPr lang="en-US" dirty="0" smtClean="0">
                <a:ea typeface="ＭＳ Ｐゴシック" charset="-128"/>
              </a:rPr>
              <a:t> Peers submit (anonymous) reviews </a:t>
            </a:r>
          </a:p>
          <a:p>
            <a:pPr lvl="1"/>
            <a:r>
              <a:rPr lang="en-US" dirty="0" smtClean="0">
                <a:ea typeface="ＭＳ Ｐゴシック" charset="-128"/>
              </a:rPr>
              <a:t>Instructor designed rubrics </a:t>
            </a:r>
          </a:p>
          <a:p>
            <a:pPr>
              <a:buNone/>
            </a:pPr>
            <a:endParaRPr lang="en-US" dirty="0" smtClean="0">
              <a:ea typeface="ＭＳ Ｐゴシック" charset="-12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smtClean="0">
                <a:ea typeface="ＭＳ Ｐゴシック" charset="-128"/>
              </a:rPr>
              <a:t>Result (2)</a:t>
            </a:r>
          </a:p>
        </p:txBody>
      </p:sp>
      <p:sp>
        <p:nvSpPr>
          <p:cNvPr id="66563" name="Slide Number Placeholder 3"/>
          <p:cNvSpPr>
            <a:spLocks noGrp="1"/>
          </p:cNvSpPr>
          <p:nvPr>
            <p:ph type="sldNum" sz="quarter" idx="12"/>
          </p:nvPr>
        </p:nvSpPr>
        <p:spPr bwMode="auto">
          <a:noFill/>
          <a:ln>
            <a:miter lim="800000"/>
            <a:headEnd/>
            <a:tailEnd/>
          </a:ln>
        </p:spPr>
        <p:txBody>
          <a:bodyPr/>
          <a:lstStyle/>
          <a:p>
            <a:fld id="{EC9C66DA-087A-460E-AC70-49CF59122620}" type="slidenum">
              <a:rPr lang="en-US"/>
              <a:pPr/>
              <a:t>70</a:t>
            </a:fld>
            <a:endParaRPr lang="en-US"/>
          </a:p>
        </p:txBody>
      </p:sp>
      <p:pic>
        <p:nvPicPr>
          <p:cNvPr id="66564" name="Picture 5"/>
          <p:cNvPicPr>
            <a:picLocks noChangeAspect="1"/>
          </p:cNvPicPr>
          <p:nvPr/>
        </p:nvPicPr>
        <p:blipFill>
          <a:blip r:embed="rId2"/>
          <a:srcRect/>
          <a:stretch>
            <a:fillRect/>
          </a:stretch>
        </p:blipFill>
        <p:spPr bwMode="auto">
          <a:xfrm>
            <a:off x="271463" y="3903663"/>
            <a:ext cx="8691562" cy="2441575"/>
          </a:xfrm>
          <a:prstGeom prst="rect">
            <a:avLst/>
          </a:prstGeom>
          <a:noFill/>
          <a:ln w="9525">
            <a:noFill/>
            <a:miter lim="800000"/>
            <a:headEnd/>
            <a:tailEnd/>
          </a:ln>
        </p:spPr>
      </p:pic>
      <p:sp>
        <p:nvSpPr>
          <p:cNvPr id="7" name="Rounded Rectangle 6"/>
          <p:cNvSpPr/>
          <p:nvPr/>
        </p:nvSpPr>
        <p:spPr>
          <a:xfrm>
            <a:off x="6935788" y="4318000"/>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8" name="Rounded Rectangle 7"/>
          <p:cNvSpPr/>
          <p:nvPr/>
        </p:nvSpPr>
        <p:spPr>
          <a:xfrm>
            <a:off x="1089025" y="4506913"/>
            <a:ext cx="19319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9" name="Rounded Rectangle 8"/>
          <p:cNvSpPr/>
          <p:nvPr/>
        </p:nvSpPr>
        <p:spPr>
          <a:xfrm>
            <a:off x="4995863" y="4498975"/>
            <a:ext cx="1933575"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1" name="Rounded Rectangle 10"/>
          <p:cNvSpPr/>
          <p:nvPr/>
        </p:nvSpPr>
        <p:spPr>
          <a:xfrm>
            <a:off x="3046413" y="4343400"/>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66569" name="Content Placeholder 11"/>
          <p:cNvSpPr>
            <a:spLocks noGrp="1"/>
          </p:cNvSpPr>
          <p:nvPr>
            <p:ph idx="1"/>
          </p:nvPr>
        </p:nvSpPr>
        <p:spPr/>
        <p:txBody>
          <a:bodyPr/>
          <a:lstStyle/>
          <a:p>
            <a:endParaRPr lang="en-US" smtClean="0">
              <a:ea typeface="ＭＳ Ｐゴシック" charset="-128"/>
            </a:endParaRPr>
          </a:p>
        </p:txBody>
      </p:sp>
      <p:sp>
        <p:nvSpPr>
          <p:cNvPr id="13"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non-linguistic features</a:t>
            </a:r>
          </a:p>
          <a:p>
            <a:pPr marL="725488" lvl="2" indent="-361950" defTabSz="914400" eaLnBrk="0" hangingPunct="0">
              <a:spcBef>
                <a:spcPts val="600"/>
              </a:spcBef>
              <a:buClr>
                <a:srgbClr val="404040"/>
              </a:buClr>
              <a:buFont typeface="Arial" pitchFamily="34" charset="0"/>
              <a:buChar char="•"/>
            </a:pPr>
            <a:r>
              <a:rPr lang="en-US" sz="2000" dirty="0">
                <a:solidFill>
                  <a:srgbClr val="404040"/>
                </a:solidFill>
                <a:latin typeface="Calibri" pitchFamily="34" charset="0"/>
                <a:sym typeface="Wingdings" pitchFamily="2" charset="2"/>
              </a:rPr>
              <a:t>Both </a:t>
            </a:r>
            <a:r>
              <a:rPr lang="en-US" sz="2000" b="1" dirty="0">
                <a:solidFill>
                  <a:srgbClr val="404040"/>
                </a:solidFill>
                <a:latin typeface="Calibri" pitchFamily="34" charset="0"/>
                <a:sym typeface="Wingdings" pitchFamily="2" charset="2"/>
              </a:rPr>
              <a:t>students</a:t>
            </a:r>
            <a:r>
              <a:rPr lang="en-US" sz="2000" dirty="0">
                <a:solidFill>
                  <a:srgbClr val="404040"/>
                </a:solidFill>
                <a:latin typeface="Calibri" pitchFamily="34" charset="0"/>
                <a:sym typeface="Wingdings" pitchFamily="2" charset="2"/>
              </a:rPr>
              <a:t> and </a:t>
            </a:r>
            <a:r>
              <a:rPr lang="en-US" sz="2000" b="1" dirty="0">
                <a:solidFill>
                  <a:srgbClr val="404040"/>
                </a:solidFill>
                <a:latin typeface="Calibri" pitchFamily="34" charset="0"/>
                <a:sym typeface="Wingdings" pitchFamily="2" charset="2"/>
              </a:rPr>
              <a:t>experts </a:t>
            </a:r>
            <a:r>
              <a:rPr lang="en-US" sz="2000" dirty="0">
                <a:solidFill>
                  <a:srgbClr val="404040"/>
                </a:solidFill>
                <a:latin typeface="Calibri" pitchFamily="34" charset="0"/>
                <a:sym typeface="Wingdings" pitchFamily="2" charset="2"/>
              </a:rPr>
              <a:t>like </a:t>
            </a:r>
            <a:r>
              <a:rPr lang="en-US" sz="2000" dirty="0">
                <a:solidFill>
                  <a:srgbClr val="FF6776"/>
                </a:solidFill>
                <a:latin typeface="Calibri" pitchFamily="34" charset="0"/>
                <a:sym typeface="Wingdings" pitchFamily="2" charset="2"/>
              </a:rPr>
              <a:t>solutions</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are more influenced by paper rating</a:t>
            </a:r>
            <a:endParaRPr lang="en-US" sz="2000" b="1" dirty="0">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t>
            </a:r>
            <a:r>
              <a:rPr lang="en-US" sz="2000" b="1" dirty="0">
                <a:solidFill>
                  <a:srgbClr val="BFBFBF"/>
                </a:solidFill>
                <a:latin typeface="Calibri" pitchFamily="34" charset="0"/>
                <a:sym typeface="Wingdings" pitchFamily="2" charset="2"/>
              </a:rPr>
              <a:t>content expert</a:t>
            </a:r>
            <a:r>
              <a:rPr lang="en-US" sz="2000" dirty="0">
                <a:solidFill>
                  <a:srgbClr val="BFBFBF"/>
                </a:solidFill>
                <a:latin typeface="Calibri" pitchFamily="34" charset="0"/>
                <a:sym typeface="Wingdings" pitchFamily="2" charset="2"/>
              </a:rPr>
              <a:t>, and</a:t>
            </a:r>
            <a:r>
              <a:rPr lang="en-US" sz="2000" b="1" dirty="0">
                <a:solidFill>
                  <a:srgbClr val="BFBFBF"/>
                </a:solidFill>
                <a:latin typeface="Calibri" pitchFamily="34" charset="0"/>
                <a:sym typeface="Wingdings" pitchFamily="2" charset="2"/>
              </a:rPr>
              <a:t> expert average </a:t>
            </a:r>
            <a:r>
              <a:rPr lang="en-US" sz="2000" dirty="0">
                <a:solidFill>
                  <a:srgbClr val="BFBFBF"/>
                </a:solidFill>
                <a:sym typeface="Wingdings" pitchFamily="2" charset="2"/>
              </a:rPr>
              <a:t>favor localized feedback</a:t>
            </a:r>
            <a:endParaRPr lang="en-US" sz="2000" dirty="0">
              <a:solidFill>
                <a:srgbClr val="BFBFBF"/>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smtClean="0">
                <a:ea typeface="ＭＳ Ｐゴシック" charset="-128"/>
              </a:rPr>
              <a:t>Result (2)</a:t>
            </a:r>
          </a:p>
        </p:txBody>
      </p:sp>
      <p:sp>
        <p:nvSpPr>
          <p:cNvPr id="67587" name="Slide Number Placeholder 3"/>
          <p:cNvSpPr>
            <a:spLocks noGrp="1"/>
          </p:cNvSpPr>
          <p:nvPr>
            <p:ph type="sldNum" sz="quarter" idx="12"/>
          </p:nvPr>
        </p:nvSpPr>
        <p:spPr bwMode="auto">
          <a:noFill/>
          <a:ln>
            <a:miter lim="800000"/>
            <a:headEnd/>
            <a:tailEnd/>
          </a:ln>
        </p:spPr>
        <p:txBody>
          <a:bodyPr/>
          <a:lstStyle/>
          <a:p>
            <a:fld id="{A62815A1-2335-4831-938D-5BC6619C928A}" type="slidenum">
              <a:rPr lang="en-US"/>
              <a:pPr/>
              <a:t>71</a:t>
            </a:fld>
            <a:endParaRPr lang="en-US"/>
          </a:p>
        </p:txBody>
      </p:sp>
      <p:pic>
        <p:nvPicPr>
          <p:cNvPr id="67588" name="Picture 5"/>
          <p:cNvPicPr>
            <a:picLocks noChangeAspect="1"/>
          </p:cNvPicPr>
          <p:nvPr/>
        </p:nvPicPr>
        <p:blipFill>
          <a:blip r:embed="rId2"/>
          <a:srcRect/>
          <a:stretch>
            <a:fillRect/>
          </a:stretch>
        </p:blipFill>
        <p:spPr bwMode="auto">
          <a:xfrm>
            <a:off x="271463" y="3903663"/>
            <a:ext cx="8691562" cy="2441575"/>
          </a:xfrm>
          <a:prstGeom prst="rect">
            <a:avLst/>
          </a:prstGeom>
          <a:noFill/>
          <a:ln w="9525">
            <a:noFill/>
            <a:miter lim="800000"/>
            <a:headEnd/>
            <a:tailEnd/>
          </a:ln>
        </p:spPr>
      </p:pic>
      <p:sp>
        <p:nvSpPr>
          <p:cNvPr id="7" name="Rounded Rectangle 6"/>
          <p:cNvSpPr/>
          <p:nvPr/>
        </p:nvSpPr>
        <p:spPr>
          <a:xfrm>
            <a:off x="1089025" y="5476875"/>
            <a:ext cx="19319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8" name="Rounded Rectangle 7"/>
          <p:cNvSpPr/>
          <p:nvPr/>
        </p:nvSpPr>
        <p:spPr>
          <a:xfrm>
            <a:off x="1058863" y="4322763"/>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67591" name="Content Placeholder 8"/>
          <p:cNvSpPr>
            <a:spLocks noGrp="1"/>
          </p:cNvSpPr>
          <p:nvPr>
            <p:ph idx="1"/>
          </p:nvPr>
        </p:nvSpPr>
        <p:spPr/>
        <p:txBody>
          <a:bodyPr/>
          <a:lstStyle/>
          <a:p>
            <a:endParaRPr lang="en-US" smtClean="0">
              <a:ea typeface="ＭＳ Ｐゴシック" charset="-128"/>
            </a:endParaRPr>
          </a:p>
        </p:txBody>
      </p:sp>
      <p:sp>
        <p:nvSpPr>
          <p:cNvPr id="11"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non-linguistic features</a:t>
            </a:r>
          </a:p>
          <a:p>
            <a:pPr marL="725488" lvl="2" indent="-361950" defTabSz="914400" eaLnBrk="0" hangingPunct="0">
              <a:spcBef>
                <a:spcPts val="600"/>
              </a:spcBef>
              <a:buClr>
                <a:srgbClr val="404040"/>
              </a:buClr>
              <a:buFont typeface="Arial" pitchFamily="34" charset="0"/>
              <a:buChar char="•"/>
            </a:pPr>
            <a:r>
              <a:rPr lang="en-US" sz="2000" dirty="0">
                <a:solidFill>
                  <a:srgbClr val="BFBFBF"/>
                </a:solidFill>
                <a:latin typeface="Calibri" pitchFamily="34" charset="0"/>
                <a:sym typeface="Wingdings" pitchFamily="2" charset="2"/>
              </a:rPr>
              <a:t>Both </a:t>
            </a: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and </a:t>
            </a:r>
            <a:r>
              <a:rPr lang="en-US" sz="2000" b="1" dirty="0">
                <a:solidFill>
                  <a:srgbClr val="BFBFBF"/>
                </a:solidFill>
                <a:latin typeface="Calibri" pitchFamily="34" charset="0"/>
                <a:sym typeface="Wingdings" pitchFamily="2" charset="2"/>
              </a:rPr>
              <a:t>experts </a:t>
            </a:r>
            <a:r>
              <a:rPr lang="en-US" sz="2000" dirty="0">
                <a:solidFill>
                  <a:srgbClr val="BFBFBF"/>
                </a:solidFill>
                <a:latin typeface="Calibri" pitchFamily="34" charset="0"/>
                <a:sym typeface="Wingdings" pitchFamily="2" charset="2"/>
              </a:rPr>
              <a:t>like solutions</a:t>
            </a: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Students</a:t>
            </a:r>
            <a:r>
              <a:rPr lang="en-US" sz="2000" dirty="0">
                <a:solidFill>
                  <a:srgbClr val="404040"/>
                </a:solidFill>
                <a:latin typeface="Calibri" pitchFamily="34" charset="0"/>
                <a:sym typeface="Wingdings" pitchFamily="2" charset="2"/>
              </a:rPr>
              <a:t> are more influenced by </a:t>
            </a:r>
            <a:r>
              <a:rPr lang="en-US" sz="2000" dirty="0">
                <a:solidFill>
                  <a:srgbClr val="FF6776"/>
                </a:solidFill>
                <a:latin typeface="Calibri" pitchFamily="34" charset="0"/>
                <a:sym typeface="Wingdings" pitchFamily="2" charset="2"/>
              </a:rPr>
              <a:t>paper rating</a:t>
            </a:r>
            <a:endParaRPr lang="en-US" sz="2000" b="1" dirty="0">
              <a:solidFill>
                <a:srgbClr val="FF6776"/>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t>
            </a:r>
            <a:r>
              <a:rPr lang="en-US" sz="2000" b="1" dirty="0">
                <a:solidFill>
                  <a:srgbClr val="BFBFBF"/>
                </a:solidFill>
                <a:latin typeface="Calibri" pitchFamily="34" charset="0"/>
                <a:sym typeface="Wingdings" pitchFamily="2" charset="2"/>
              </a:rPr>
              <a:t>content expert</a:t>
            </a:r>
            <a:r>
              <a:rPr lang="en-US" sz="2000" dirty="0">
                <a:solidFill>
                  <a:srgbClr val="BFBFBF"/>
                </a:solidFill>
                <a:latin typeface="Calibri" pitchFamily="34" charset="0"/>
                <a:sym typeface="Wingdings" pitchFamily="2" charset="2"/>
              </a:rPr>
              <a:t>, and</a:t>
            </a:r>
            <a:r>
              <a:rPr lang="en-US" sz="2000" b="1" dirty="0">
                <a:solidFill>
                  <a:srgbClr val="BFBFBF"/>
                </a:solidFill>
                <a:latin typeface="Calibri" pitchFamily="34" charset="0"/>
                <a:sym typeface="Wingdings" pitchFamily="2" charset="2"/>
              </a:rPr>
              <a:t> expert average </a:t>
            </a:r>
            <a:r>
              <a:rPr lang="en-US" sz="2000" dirty="0">
                <a:solidFill>
                  <a:srgbClr val="BFBFBF"/>
                </a:solidFill>
                <a:sym typeface="Wingdings" pitchFamily="2" charset="2"/>
              </a:rPr>
              <a:t>favor localized feedback</a:t>
            </a:r>
            <a:endParaRPr lang="en-US" sz="2000" dirty="0">
              <a:solidFill>
                <a:srgbClr val="BFBFBF"/>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smtClean="0">
                <a:ea typeface="ＭＳ Ｐゴシック" charset="-128"/>
              </a:rPr>
              <a:t>Result (2)</a:t>
            </a:r>
          </a:p>
        </p:txBody>
      </p:sp>
      <p:sp>
        <p:nvSpPr>
          <p:cNvPr id="68611" name="Slide Number Placeholder 3"/>
          <p:cNvSpPr>
            <a:spLocks noGrp="1"/>
          </p:cNvSpPr>
          <p:nvPr>
            <p:ph type="sldNum" sz="quarter" idx="12"/>
          </p:nvPr>
        </p:nvSpPr>
        <p:spPr bwMode="auto">
          <a:noFill/>
          <a:ln>
            <a:miter lim="800000"/>
            <a:headEnd/>
            <a:tailEnd/>
          </a:ln>
        </p:spPr>
        <p:txBody>
          <a:bodyPr/>
          <a:lstStyle/>
          <a:p>
            <a:fld id="{27BD522D-E2A7-4823-89EF-85BA0C419D07}" type="slidenum">
              <a:rPr lang="en-US"/>
              <a:pPr/>
              <a:t>72</a:t>
            </a:fld>
            <a:endParaRPr lang="en-US"/>
          </a:p>
        </p:txBody>
      </p:sp>
      <p:pic>
        <p:nvPicPr>
          <p:cNvPr id="68612" name="Picture 5"/>
          <p:cNvPicPr>
            <a:picLocks noChangeAspect="1"/>
          </p:cNvPicPr>
          <p:nvPr/>
        </p:nvPicPr>
        <p:blipFill>
          <a:blip r:embed="rId2"/>
          <a:srcRect/>
          <a:stretch>
            <a:fillRect/>
          </a:stretch>
        </p:blipFill>
        <p:spPr bwMode="auto">
          <a:xfrm>
            <a:off x="271463" y="3903663"/>
            <a:ext cx="8691562" cy="2441575"/>
          </a:xfrm>
          <a:prstGeom prst="rect">
            <a:avLst/>
          </a:prstGeom>
          <a:noFill/>
          <a:ln w="9525">
            <a:noFill/>
            <a:miter lim="800000"/>
            <a:headEnd/>
            <a:tailEnd/>
          </a:ln>
        </p:spPr>
      </p:pic>
      <p:sp>
        <p:nvSpPr>
          <p:cNvPr id="7" name="Rounded Rectangle 6"/>
          <p:cNvSpPr/>
          <p:nvPr/>
        </p:nvSpPr>
        <p:spPr>
          <a:xfrm>
            <a:off x="1100138" y="5097463"/>
            <a:ext cx="1931987" cy="312737"/>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8" name="Rounded Rectangle 7"/>
          <p:cNvSpPr/>
          <p:nvPr/>
        </p:nvSpPr>
        <p:spPr>
          <a:xfrm>
            <a:off x="4953000" y="4340225"/>
            <a:ext cx="1931988"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9" name="Rounded Rectangle 8"/>
          <p:cNvSpPr/>
          <p:nvPr/>
        </p:nvSpPr>
        <p:spPr>
          <a:xfrm>
            <a:off x="6904038" y="4706938"/>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11" name="Rounded Rectangle 10"/>
          <p:cNvSpPr/>
          <p:nvPr/>
        </p:nvSpPr>
        <p:spPr>
          <a:xfrm>
            <a:off x="6935788" y="5286375"/>
            <a:ext cx="1931987" cy="311150"/>
          </a:xfrm>
          <a:prstGeom prst="roundRect">
            <a:avLst/>
          </a:prstGeom>
          <a:noFill/>
          <a:ln w="28575" cap="flat" cmpd="sng" algn="ctr">
            <a:solidFill>
              <a:srgbClr val="FF0000"/>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sz="1800"/>
          </a:p>
        </p:txBody>
      </p:sp>
      <p:sp>
        <p:nvSpPr>
          <p:cNvPr id="68617" name="Content Placeholder 11"/>
          <p:cNvSpPr>
            <a:spLocks noGrp="1"/>
          </p:cNvSpPr>
          <p:nvPr>
            <p:ph idx="1"/>
          </p:nvPr>
        </p:nvSpPr>
        <p:spPr/>
        <p:txBody>
          <a:bodyPr/>
          <a:lstStyle/>
          <a:p>
            <a:endParaRPr lang="en-US" smtClean="0">
              <a:ea typeface="ＭＳ Ｐゴシック" charset="-128"/>
            </a:endParaRPr>
          </a:p>
        </p:txBody>
      </p:sp>
      <p:sp>
        <p:nvSpPr>
          <p:cNvPr id="14" name="Content Placeholder 2"/>
          <p:cNvSpPr txBox="1">
            <a:spLocks/>
          </p:cNvSpPr>
          <p:nvPr/>
        </p:nvSpPr>
        <p:spPr bwMode="auto">
          <a:xfrm>
            <a:off x="284163" y="1628775"/>
            <a:ext cx="8583612" cy="4244975"/>
          </a:xfrm>
          <a:prstGeom prst="rect">
            <a:avLst/>
          </a:prstGeom>
          <a:noFill/>
          <a:ln w="9525">
            <a:noFill/>
            <a:miter lim="800000"/>
            <a:headEnd/>
            <a:tailEnd/>
          </a:ln>
        </p:spPr>
        <p:txBody>
          <a:bodyPr/>
          <a:lstStyle/>
          <a:p>
            <a:pPr marL="342900" indent="-342900" defTabSz="914400" eaLnBrk="0" hangingPunct="0">
              <a:spcBef>
                <a:spcPts val="2000"/>
              </a:spcBef>
              <a:buClr>
                <a:srgbClr val="404040"/>
              </a:buClr>
              <a:buFont typeface="Arial" pitchFamily="34" charset="0"/>
              <a:buChar char="•"/>
            </a:pPr>
            <a:r>
              <a:rPr lang="en-US" dirty="0">
                <a:solidFill>
                  <a:srgbClr val="404040"/>
                </a:solidFill>
                <a:latin typeface="Calibri" pitchFamily="34" charset="0"/>
              </a:rPr>
              <a:t>Feature selection of non-linguistic features</a:t>
            </a:r>
          </a:p>
          <a:p>
            <a:pPr marL="725488" lvl="2" indent="-361950" defTabSz="914400" eaLnBrk="0" hangingPunct="0">
              <a:spcBef>
                <a:spcPts val="600"/>
              </a:spcBef>
              <a:buClr>
                <a:srgbClr val="404040"/>
              </a:buClr>
              <a:buFont typeface="Arial" pitchFamily="34" charset="0"/>
              <a:buChar char="•"/>
            </a:pPr>
            <a:r>
              <a:rPr lang="en-US" sz="2000" dirty="0">
                <a:solidFill>
                  <a:srgbClr val="BFBFBF"/>
                </a:solidFill>
                <a:latin typeface="Calibri" pitchFamily="34" charset="0"/>
                <a:sym typeface="Wingdings" pitchFamily="2" charset="2"/>
              </a:rPr>
              <a:t>Both </a:t>
            </a: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and </a:t>
            </a:r>
            <a:r>
              <a:rPr lang="en-US" sz="2000" b="1" dirty="0">
                <a:solidFill>
                  <a:srgbClr val="BFBFBF"/>
                </a:solidFill>
                <a:latin typeface="Calibri" pitchFamily="34" charset="0"/>
                <a:sym typeface="Wingdings" pitchFamily="2" charset="2"/>
              </a:rPr>
              <a:t>experts </a:t>
            </a:r>
            <a:r>
              <a:rPr lang="en-US" sz="2000" dirty="0">
                <a:solidFill>
                  <a:srgbClr val="BFBFBF"/>
                </a:solidFill>
                <a:latin typeface="Calibri" pitchFamily="34" charset="0"/>
                <a:sym typeface="Wingdings" pitchFamily="2" charset="2"/>
              </a:rPr>
              <a:t>like solutions</a:t>
            </a:r>
          </a:p>
          <a:p>
            <a:pPr marL="725488" lvl="2" indent="-361950" defTabSz="914400" eaLnBrk="0" hangingPunct="0">
              <a:spcBef>
                <a:spcPts val="600"/>
              </a:spcBef>
              <a:buClr>
                <a:srgbClr val="404040"/>
              </a:buClr>
              <a:buFont typeface="Arial" pitchFamily="34" charset="0"/>
              <a:buChar char="•"/>
            </a:pPr>
            <a:r>
              <a:rPr lang="en-US" sz="2000" b="1" dirty="0">
                <a:solidFill>
                  <a:srgbClr val="BFBFBF"/>
                </a:solidFill>
                <a:latin typeface="Calibri" pitchFamily="34" charset="0"/>
                <a:sym typeface="Wingdings" pitchFamily="2" charset="2"/>
              </a:rPr>
              <a:t>Students</a:t>
            </a:r>
            <a:r>
              <a:rPr lang="en-US" sz="2000" dirty="0">
                <a:solidFill>
                  <a:srgbClr val="BFBFBF"/>
                </a:solidFill>
                <a:latin typeface="Calibri" pitchFamily="34" charset="0"/>
                <a:sym typeface="Wingdings" pitchFamily="2" charset="2"/>
              </a:rPr>
              <a:t> are more influenced by paper rating</a:t>
            </a:r>
            <a:endParaRPr lang="en-US" sz="2000" b="1" dirty="0">
              <a:solidFill>
                <a:srgbClr val="BFBFBF"/>
              </a:solidFill>
              <a:latin typeface="Calibri" pitchFamily="34" charset="0"/>
            </a:endParaRPr>
          </a:p>
          <a:p>
            <a:pPr marL="725488" lvl="2" indent="-361950" defTabSz="914400" eaLnBrk="0" hangingPunct="0">
              <a:spcBef>
                <a:spcPts val="600"/>
              </a:spcBef>
              <a:buClr>
                <a:srgbClr val="404040"/>
              </a:buClr>
              <a:buFont typeface="Arial" pitchFamily="34" charset="0"/>
              <a:buChar char="•"/>
            </a:pPr>
            <a:r>
              <a:rPr lang="en-US" sz="2000" b="1" dirty="0">
                <a:solidFill>
                  <a:srgbClr val="404040"/>
                </a:solidFill>
                <a:latin typeface="Calibri" pitchFamily="34" charset="0"/>
                <a:sym typeface="Wingdings" pitchFamily="2" charset="2"/>
              </a:rPr>
              <a:t>Students</a:t>
            </a:r>
            <a:r>
              <a:rPr lang="en-US" sz="2000" dirty="0">
                <a:solidFill>
                  <a:srgbClr val="404040"/>
                </a:solidFill>
                <a:latin typeface="Calibri" pitchFamily="34" charset="0"/>
                <a:sym typeface="Wingdings" pitchFamily="2" charset="2"/>
              </a:rPr>
              <a:t>, </a:t>
            </a:r>
            <a:r>
              <a:rPr lang="en-US" sz="2000" b="1" dirty="0">
                <a:solidFill>
                  <a:srgbClr val="404040"/>
                </a:solidFill>
                <a:latin typeface="Calibri" pitchFamily="34" charset="0"/>
                <a:sym typeface="Wingdings" pitchFamily="2" charset="2"/>
              </a:rPr>
              <a:t>content expert</a:t>
            </a:r>
            <a:r>
              <a:rPr lang="en-US" sz="2000" dirty="0">
                <a:solidFill>
                  <a:srgbClr val="404040"/>
                </a:solidFill>
                <a:latin typeface="Calibri" pitchFamily="34" charset="0"/>
                <a:sym typeface="Wingdings" pitchFamily="2" charset="2"/>
              </a:rPr>
              <a:t>, and</a:t>
            </a:r>
            <a:r>
              <a:rPr lang="en-US" sz="2000" b="1" dirty="0">
                <a:solidFill>
                  <a:srgbClr val="404040"/>
                </a:solidFill>
                <a:latin typeface="Calibri" pitchFamily="34" charset="0"/>
                <a:sym typeface="Wingdings" pitchFamily="2" charset="2"/>
              </a:rPr>
              <a:t> expert average </a:t>
            </a:r>
            <a:r>
              <a:rPr lang="en-US" sz="2000" dirty="0">
                <a:sym typeface="Wingdings" pitchFamily="2" charset="2"/>
              </a:rPr>
              <a:t>favor </a:t>
            </a:r>
            <a:r>
              <a:rPr lang="en-US" sz="2000" dirty="0">
                <a:solidFill>
                  <a:srgbClr val="FF6776"/>
                </a:solidFill>
                <a:sym typeface="Wingdings" pitchFamily="2" charset="2"/>
              </a:rPr>
              <a:t>localized</a:t>
            </a:r>
            <a:r>
              <a:rPr lang="en-US" sz="2000" dirty="0">
                <a:sym typeface="Wingdings" pitchFamily="2" charset="2"/>
              </a:rPr>
              <a:t> feedback</a:t>
            </a:r>
            <a:endParaRPr lang="en-US" sz="2000"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a:p>
            <a:pPr marL="342900" indent="-342900" defTabSz="914400" eaLnBrk="0" hangingPunct="0">
              <a:spcBef>
                <a:spcPts val="2000"/>
              </a:spcBef>
              <a:buClr>
                <a:srgbClr val="404040"/>
              </a:buClr>
              <a:buFont typeface="Arial" pitchFamily="34" charset="0"/>
              <a:buChar char="•"/>
            </a:pPr>
            <a:endParaRPr lang="en-US" dirty="0">
              <a:solidFill>
                <a:srgbClr val="404040"/>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ABBCCE4D-56E5-5249-B9AC-C5D511F41D9E}" type="slidenum">
              <a:rPr lang="en-US" smtClean="0"/>
              <a:pPr/>
              <a:t>8</a:t>
            </a:fld>
            <a:endParaRPr lang="en-US"/>
          </a:p>
        </p:txBody>
      </p:sp>
      <p:pic>
        <p:nvPicPr>
          <p:cNvPr id="89090" name="Picture 2" descr="student ratings entry"/>
          <p:cNvPicPr>
            <a:picLocks noChangeAspect="1" noChangeArrowheads="1"/>
          </p:cNvPicPr>
          <p:nvPr/>
        </p:nvPicPr>
        <p:blipFill>
          <a:blip r:embed="rId2"/>
          <a:srcRect/>
          <a:stretch>
            <a:fillRect/>
          </a:stretch>
        </p:blipFill>
        <p:spPr bwMode="auto">
          <a:xfrm>
            <a:off x="16001" y="939800"/>
            <a:ext cx="9127999" cy="5186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ABBCCE4D-56E5-5249-B9AC-C5D511F41D9E}" type="slidenum">
              <a:rPr lang="en-US" smtClean="0"/>
              <a:pPr/>
              <a:t>9</a:t>
            </a:fld>
            <a:endParaRPr lang="en-US"/>
          </a:p>
        </p:txBody>
      </p:sp>
      <p:pic>
        <p:nvPicPr>
          <p:cNvPr id="88066" name="Picture 2" descr="hg-engl-stud comments"/>
          <p:cNvPicPr>
            <a:picLocks noChangeAspect="1" noChangeArrowheads="1"/>
          </p:cNvPicPr>
          <p:nvPr/>
        </p:nvPicPr>
        <p:blipFill>
          <a:blip r:embed="rId2"/>
          <a:srcRect/>
          <a:stretch>
            <a:fillRect/>
          </a:stretch>
        </p:blipFill>
        <p:spPr bwMode="auto">
          <a:xfrm>
            <a:off x="0" y="71750"/>
            <a:ext cx="9144000" cy="113279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2175</TotalTime>
  <Words>4542</Words>
  <Application>Microsoft Office PowerPoint</Application>
  <PresentationFormat>On-screen Show (4:3)</PresentationFormat>
  <Paragraphs>955</Paragraphs>
  <Slides>72</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74" baseType="lpstr">
      <vt:lpstr>Office Theme</vt:lpstr>
      <vt:lpstr>Equation</vt:lpstr>
      <vt:lpstr>Automatically Predicting   Peer-Review Helpfulness </vt:lpstr>
      <vt:lpstr>Context</vt:lpstr>
      <vt:lpstr>Context</vt:lpstr>
      <vt:lpstr>Related Research</vt:lpstr>
      <vt:lpstr>Outline</vt:lpstr>
      <vt:lpstr>SWoRD: A web-based peer review system [Cho &amp; Schunn, 2007]</vt:lpstr>
      <vt:lpstr>SWoRD: A web-based peer review system [Cho &amp; Schunn, 2007]</vt:lpstr>
      <vt:lpstr>PowerPoint Presentation</vt:lpstr>
      <vt:lpstr>PowerPoint Presentation</vt:lpstr>
      <vt:lpstr>SWoRD: A web-based peer review system [Cho &amp; Schunn, 2007]</vt:lpstr>
      <vt:lpstr>SWoRD: A web-based peer review system [Cho &amp; Schunn, 2007]</vt:lpstr>
      <vt:lpstr>PowerPoint Presentation</vt:lpstr>
      <vt:lpstr>Pros and Cons of Peer Review</vt:lpstr>
      <vt:lpstr>Outline</vt:lpstr>
      <vt:lpstr>Review Features and Positive Writing Performance [Nelson &amp; Schunn, 2008]</vt:lpstr>
      <vt:lpstr>Our Approach: Detect and Scaffold</vt:lpstr>
      <vt:lpstr>PowerPoint Presentation</vt:lpstr>
      <vt:lpstr>Detecting Key Features of Text Reviews</vt:lpstr>
      <vt:lpstr>Learned Localization Model  [Xiong, Litman &amp; Schunn, 2010]</vt:lpstr>
      <vt:lpstr>Quantitative Model Evaluation (10 fold cross-validation)</vt:lpstr>
      <vt:lpstr>Outline</vt:lpstr>
      <vt:lpstr>Review Helpfulness  </vt:lpstr>
      <vt:lpstr>Our Interests </vt:lpstr>
      <vt:lpstr>Baseline Method: Assessing (Product) Review Helpfulness [Kim et al. 2006]</vt:lpstr>
      <vt:lpstr>Peer Review Corpus</vt:lpstr>
      <vt:lpstr>Peer versus Product Reviews</vt:lpstr>
      <vt:lpstr>Generic Linguistic Features (from reviews and papers)</vt:lpstr>
      <vt:lpstr>Specialized Features</vt:lpstr>
      <vt:lpstr>Lexical Categories</vt:lpstr>
      <vt:lpstr>Experiments</vt:lpstr>
      <vt:lpstr>Results:  Generic Features</vt:lpstr>
      <vt:lpstr>Results: Generic Features</vt:lpstr>
      <vt:lpstr>Results: Generic Features</vt:lpstr>
      <vt:lpstr>Discussion (1)</vt:lpstr>
      <vt:lpstr>Results: Specialized Features</vt:lpstr>
      <vt:lpstr>Results: Specialized Features</vt:lpstr>
      <vt:lpstr>Discussion (2)</vt:lpstr>
      <vt:lpstr>Outline</vt:lpstr>
      <vt:lpstr>What if we change the meaning of “helpfulness”?</vt:lpstr>
      <vt:lpstr>Example 1  Difference between students and experts</vt:lpstr>
      <vt:lpstr>Example 1  Difference between students and experts</vt:lpstr>
      <vt:lpstr>Example 1  Difference between students and experts</vt:lpstr>
      <vt:lpstr>Example 2  Difference between content expert and writing expert</vt:lpstr>
      <vt:lpstr>Example 2  Difference between content expert and writing expert</vt:lpstr>
      <vt:lpstr>Difference in helpfulness rating distribution</vt:lpstr>
      <vt:lpstr>Corpus</vt:lpstr>
      <vt:lpstr>Experiment</vt:lpstr>
      <vt:lpstr>Sample Result:  All Features</vt:lpstr>
      <vt:lpstr>Sample Result: All Features</vt:lpstr>
      <vt:lpstr>Sample Result:  All Features</vt:lpstr>
      <vt:lpstr>Sample Result:  All Features</vt:lpstr>
      <vt:lpstr>Sample Result:  All Features</vt:lpstr>
      <vt:lpstr>Other Findings</vt:lpstr>
      <vt:lpstr>Outline</vt:lpstr>
      <vt:lpstr>Summary</vt:lpstr>
      <vt:lpstr>Future Work</vt:lpstr>
      <vt:lpstr>Thank you!  Questions?  SWoRD volunteers? https://sites.google.com/site/swordlrdc/</vt:lpstr>
      <vt:lpstr>Related Work</vt:lpstr>
      <vt:lpstr>SWoRD: A web-based peer review system [Cho &amp; Schunn, 2007]</vt:lpstr>
      <vt:lpstr>Our Solution</vt:lpstr>
      <vt:lpstr>Argument diagram student created with LASAD</vt:lpstr>
      <vt:lpstr>Features (1)</vt:lpstr>
      <vt:lpstr>Features (2)</vt:lpstr>
      <vt:lpstr>Features (3)</vt:lpstr>
      <vt:lpstr>Result (1)</vt:lpstr>
      <vt:lpstr>Result (1)</vt:lpstr>
      <vt:lpstr>Result (1)</vt:lpstr>
      <vt:lpstr>Result (1)</vt:lpstr>
      <vt:lpstr>Result (2)</vt:lpstr>
      <vt:lpstr>Result (2)</vt:lpstr>
      <vt:lpstr>Result (2)</vt:lpstr>
      <vt:lpstr>Result (2)</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Automatically Accessing Peer-Review Helpfulness </dc:title>
  <dc:creator>Wenting Xiong</dc:creator>
  <cp:lastModifiedBy>litman</cp:lastModifiedBy>
  <cp:revision>267</cp:revision>
  <cp:lastPrinted>2011-02-18T16:26:56Z</cp:lastPrinted>
  <dcterms:created xsi:type="dcterms:W3CDTF">2011-02-18T16:15:27Z</dcterms:created>
  <dcterms:modified xsi:type="dcterms:W3CDTF">2011-11-07T19:57:41Z</dcterms:modified>
</cp:coreProperties>
</file>