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7"/>
  </p:notesMasterIdLst>
  <p:sldIdLst>
    <p:sldId id="256" r:id="rId2"/>
    <p:sldId id="258" r:id="rId3"/>
    <p:sldId id="259" r:id="rId4"/>
    <p:sldId id="475" r:id="rId5"/>
    <p:sldId id="264" r:id="rId6"/>
    <p:sldId id="272" r:id="rId7"/>
    <p:sldId id="477" r:id="rId8"/>
    <p:sldId id="403" r:id="rId9"/>
    <p:sldId id="406" r:id="rId10"/>
    <p:sldId id="409" r:id="rId11"/>
    <p:sldId id="277" r:id="rId12"/>
    <p:sldId id="478" r:id="rId13"/>
    <p:sldId id="450" r:id="rId14"/>
    <p:sldId id="451" r:id="rId15"/>
    <p:sldId id="452" r:id="rId16"/>
    <p:sldId id="479" r:id="rId17"/>
    <p:sldId id="278" r:id="rId18"/>
    <p:sldId id="481" r:id="rId19"/>
    <p:sldId id="289" r:id="rId20"/>
    <p:sldId id="290" r:id="rId21"/>
    <p:sldId id="459" r:id="rId22"/>
    <p:sldId id="293" r:id="rId23"/>
    <p:sldId id="463" r:id="rId24"/>
    <p:sldId id="300" r:id="rId25"/>
    <p:sldId id="301" r:id="rId26"/>
    <p:sldId id="302" r:id="rId27"/>
    <p:sldId id="303" r:id="rId28"/>
    <p:sldId id="304" r:id="rId29"/>
    <p:sldId id="305" r:id="rId30"/>
    <p:sldId id="489" r:id="rId31"/>
    <p:sldId id="309" r:id="rId32"/>
    <p:sldId id="343" r:id="rId33"/>
    <p:sldId id="464" r:id="rId34"/>
    <p:sldId id="485" r:id="rId35"/>
    <p:sldId id="428" r:id="rId36"/>
    <p:sldId id="429" r:id="rId37"/>
    <p:sldId id="430" r:id="rId38"/>
    <p:sldId id="437" r:id="rId39"/>
    <p:sldId id="486" r:id="rId40"/>
    <p:sldId id="261" r:id="rId41"/>
    <p:sldId id="398" r:id="rId42"/>
    <p:sldId id="490" r:id="rId43"/>
    <p:sldId id="491" r:id="rId44"/>
    <p:sldId id="492" r:id="rId45"/>
    <p:sldId id="494" r:id="rId46"/>
    <p:sldId id="495" r:id="rId47"/>
    <p:sldId id="496" r:id="rId48"/>
    <p:sldId id="497" r:id="rId49"/>
    <p:sldId id="498" r:id="rId50"/>
    <p:sldId id="499" r:id="rId51"/>
    <p:sldId id="500" r:id="rId52"/>
    <p:sldId id="501" r:id="rId53"/>
    <p:sldId id="502" r:id="rId54"/>
    <p:sldId id="503" r:id="rId55"/>
    <p:sldId id="504" r:id="rId56"/>
    <p:sldId id="505" r:id="rId57"/>
    <p:sldId id="506" r:id="rId58"/>
    <p:sldId id="507" r:id="rId59"/>
    <p:sldId id="508" r:id="rId60"/>
    <p:sldId id="509" r:id="rId61"/>
    <p:sldId id="510" r:id="rId62"/>
    <p:sldId id="511" r:id="rId63"/>
    <p:sldId id="512" r:id="rId64"/>
    <p:sldId id="513" r:id="rId65"/>
    <p:sldId id="514" r:id="rId66"/>
    <p:sldId id="515" r:id="rId67"/>
    <p:sldId id="516" r:id="rId68"/>
    <p:sldId id="517" r:id="rId69"/>
    <p:sldId id="518" r:id="rId70"/>
    <p:sldId id="519" r:id="rId71"/>
    <p:sldId id="522" r:id="rId72"/>
    <p:sldId id="523" r:id="rId73"/>
    <p:sldId id="524" r:id="rId74"/>
    <p:sldId id="526" r:id="rId75"/>
    <p:sldId id="529" r:id="rId76"/>
    <p:sldId id="530" r:id="rId77"/>
    <p:sldId id="531" r:id="rId78"/>
    <p:sldId id="532" r:id="rId79"/>
    <p:sldId id="533" r:id="rId80"/>
    <p:sldId id="534" r:id="rId81"/>
    <p:sldId id="535" r:id="rId82"/>
    <p:sldId id="536" r:id="rId83"/>
    <p:sldId id="537" r:id="rId84"/>
    <p:sldId id="538" r:id="rId85"/>
    <p:sldId id="539" r:id="rId86"/>
    <p:sldId id="540" r:id="rId87"/>
    <p:sldId id="541" r:id="rId88"/>
    <p:sldId id="542" r:id="rId89"/>
    <p:sldId id="543" r:id="rId90"/>
    <p:sldId id="544" r:id="rId91"/>
    <p:sldId id="545" r:id="rId92"/>
    <p:sldId id="546" r:id="rId93"/>
    <p:sldId id="547" r:id="rId94"/>
    <p:sldId id="548" r:id="rId95"/>
    <p:sldId id="549" r:id="rId96"/>
    <p:sldId id="550" r:id="rId97"/>
    <p:sldId id="551" r:id="rId98"/>
    <p:sldId id="552" r:id="rId99"/>
    <p:sldId id="553" r:id="rId100"/>
    <p:sldId id="554" r:id="rId101"/>
    <p:sldId id="555" r:id="rId102"/>
    <p:sldId id="556" r:id="rId103"/>
    <p:sldId id="557" r:id="rId104"/>
    <p:sldId id="558" r:id="rId105"/>
    <p:sldId id="559" r:id="rId106"/>
    <p:sldId id="560" r:id="rId107"/>
    <p:sldId id="561" r:id="rId108"/>
    <p:sldId id="562" r:id="rId109"/>
    <p:sldId id="563" r:id="rId110"/>
    <p:sldId id="564" r:id="rId111"/>
    <p:sldId id="565" r:id="rId112"/>
    <p:sldId id="566" r:id="rId113"/>
    <p:sldId id="567" r:id="rId114"/>
    <p:sldId id="568" r:id="rId115"/>
    <p:sldId id="569" r:id="rId116"/>
    <p:sldId id="570" r:id="rId117"/>
    <p:sldId id="571" r:id="rId118"/>
    <p:sldId id="572" r:id="rId119"/>
    <p:sldId id="573" r:id="rId120"/>
    <p:sldId id="574" r:id="rId121"/>
    <p:sldId id="575" r:id="rId122"/>
    <p:sldId id="576" r:id="rId123"/>
    <p:sldId id="577" r:id="rId124"/>
    <p:sldId id="578" r:id="rId125"/>
    <p:sldId id="579" r:id="rId126"/>
    <p:sldId id="580" r:id="rId127"/>
    <p:sldId id="581" r:id="rId128"/>
    <p:sldId id="582" r:id="rId129"/>
    <p:sldId id="583" r:id="rId130"/>
    <p:sldId id="584" r:id="rId131"/>
    <p:sldId id="585" r:id="rId132"/>
    <p:sldId id="586" r:id="rId133"/>
    <p:sldId id="587" r:id="rId134"/>
    <p:sldId id="588" r:id="rId135"/>
    <p:sldId id="589" r:id="rId136"/>
    <p:sldId id="590" r:id="rId137"/>
    <p:sldId id="591" r:id="rId138"/>
    <p:sldId id="592" r:id="rId139"/>
    <p:sldId id="593" r:id="rId140"/>
    <p:sldId id="594" r:id="rId141"/>
    <p:sldId id="595" r:id="rId142"/>
    <p:sldId id="596" r:id="rId143"/>
    <p:sldId id="597" r:id="rId144"/>
    <p:sldId id="598" r:id="rId145"/>
    <p:sldId id="599" r:id="rId146"/>
    <p:sldId id="600" r:id="rId147"/>
    <p:sldId id="601" r:id="rId148"/>
    <p:sldId id="602" r:id="rId149"/>
    <p:sldId id="603" r:id="rId150"/>
    <p:sldId id="604" r:id="rId151"/>
    <p:sldId id="605" r:id="rId152"/>
    <p:sldId id="606" r:id="rId153"/>
    <p:sldId id="607" r:id="rId154"/>
    <p:sldId id="608" r:id="rId155"/>
    <p:sldId id="609" r:id="rId156"/>
    <p:sldId id="610" r:id="rId157"/>
    <p:sldId id="611" r:id="rId158"/>
    <p:sldId id="612" r:id="rId159"/>
    <p:sldId id="613" r:id="rId160"/>
    <p:sldId id="614" r:id="rId161"/>
    <p:sldId id="615" r:id="rId162"/>
    <p:sldId id="616" r:id="rId163"/>
    <p:sldId id="617" r:id="rId164"/>
    <p:sldId id="618" r:id="rId165"/>
    <p:sldId id="619" r:id="rId166"/>
    <p:sldId id="620" r:id="rId167"/>
    <p:sldId id="621" r:id="rId168"/>
    <p:sldId id="622" r:id="rId169"/>
    <p:sldId id="623" r:id="rId170"/>
    <p:sldId id="624" r:id="rId171"/>
    <p:sldId id="625" r:id="rId172"/>
    <p:sldId id="626" r:id="rId173"/>
    <p:sldId id="627" r:id="rId174"/>
    <p:sldId id="628" r:id="rId175"/>
    <p:sldId id="629" r:id="rId176"/>
    <p:sldId id="630" r:id="rId177"/>
    <p:sldId id="631" r:id="rId178"/>
    <p:sldId id="632" r:id="rId179"/>
    <p:sldId id="633" r:id="rId180"/>
    <p:sldId id="634" r:id="rId181"/>
    <p:sldId id="635" r:id="rId182"/>
    <p:sldId id="636" r:id="rId183"/>
    <p:sldId id="637" r:id="rId184"/>
    <p:sldId id="638" r:id="rId185"/>
    <p:sldId id="639" r:id="rId1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56"/>
    <p:restoredTop sz="94665"/>
  </p:normalViewPr>
  <p:slideViewPr>
    <p:cSldViewPr snapToGrid="0" snapToObjects="1">
      <p:cViewPr varScale="1">
        <p:scale>
          <a:sx n="111" d="100"/>
          <a:sy n="111" d="100"/>
        </p:scale>
        <p:origin x="-864" y="-112"/>
      </p:cViewPr>
      <p:guideLst>
        <p:guide orient="horz" pos="2160"/>
        <p:guide pos="2880"/>
      </p:guideLst>
    </p:cSldViewPr>
  </p:slideViewPr>
  <p:notesTextViewPr>
    <p:cViewPr>
      <p:scale>
        <a:sx n="1" d="1"/>
        <a:sy n="1" d="1"/>
      </p:scale>
      <p:origin x="0" y="0"/>
    </p:cViewPr>
  </p:notesTextViewPr>
  <p:sorterViewPr>
    <p:cViewPr>
      <p:scale>
        <a:sx n="171" d="100"/>
        <a:sy n="171" d="100"/>
      </p:scale>
      <p:origin x="0" y="0"/>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notesMaster" Target="notesMasters/notesMaster1.xml"/><Relationship Id="rId188" Type="http://schemas.openxmlformats.org/officeDocument/2006/relationships/printerSettings" Target="printerSettings/printerSettings1.bin"/><Relationship Id="rId189"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viewProps" Target="viewProps.xml"/><Relationship Id="rId191" Type="http://schemas.openxmlformats.org/officeDocument/2006/relationships/theme" Target="theme/theme1.xml"/><Relationship Id="rId192"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A3514-A3AC-5D41-90E1-E91748645179}" type="datetimeFigureOut">
              <a:rPr lang="en-US" smtClean="0"/>
              <a:t>9/23/17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3692C-700A-B24A-92EC-7D21F833A00F}" type="slidenum">
              <a:rPr lang="en-US" smtClean="0"/>
              <a:t>‹#›</a:t>
            </a:fld>
            <a:endParaRPr lang="en-US"/>
          </a:p>
        </p:txBody>
      </p:sp>
    </p:spTree>
    <p:extLst>
      <p:ext uri="{BB962C8B-B14F-4D97-AF65-F5344CB8AC3E}">
        <p14:creationId xmlns:p14="http://schemas.microsoft.com/office/powerpoint/2010/main" val="54542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3692C-700A-B24A-92EC-7D21F833A00F}" type="slidenum">
              <a:rPr lang="en-US" smtClean="0"/>
              <a:t>1</a:t>
            </a:fld>
            <a:endParaRPr lang="en-US"/>
          </a:p>
        </p:txBody>
      </p:sp>
    </p:spTree>
    <p:extLst>
      <p:ext uri="{BB962C8B-B14F-4D97-AF65-F5344CB8AC3E}">
        <p14:creationId xmlns:p14="http://schemas.microsoft.com/office/powerpoint/2010/main" val="109705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short</a:t>
            </a:r>
            <a:r>
              <a:rPr lang="en-US" baseline="0" dirty="0" smtClean="0"/>
              <a:t> examples of this in the beginning</a:t>
            </a:r>
            <a:endParaRPr lang="en-US" dirty="0"/>
          </a:p>
        </p:txBody>
      </p:sp>
      <p:sp>
        <p:nvSpPr>
          <p:cNvPr id="4" name="Slide Number Placeholder 3"/>
          <p:cNvSpPr>
            <a:spLocks noGrp="1"/>
          </p:cNvSpPr>
          <p:nvPr>
            <p:ph type="sldNum" sz="quarter" idx="10"/>
          </p:nvPr>
        </p:nvSpPr>
        <p:spPr/>
        <p:txBody>
          <a:bodyPr/>
          <a:lstStyle/>
          <a:p>
            <a:fld id="{2C1ED558-8619-E04D-8824-F56C8312B727}" type="slidenum">
              <a:rPr lang="en-US" smtClean="0"/>
              <a:t>75</a:t>
            </a:fld>
            <a:endParaRPr lang="en-US"/>
          </a:p>
        </p:txBody>
      </p:sp>
    </p:spTree>
    <p:extLst>
      <p:ext uri="{BB962C8B-B14F-4D97-AF65-F5344CB8AC3E}">
        <p14:creationId xmlns:p14="http://schemas.microsoft.com/office/powerpoint/2010/main" val="67432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short</a:t>
            </a:r>
            <a:r>
              <a:rPr lang="en-US" baseline="0" dirty="0" smtClean="0"/>
              <a:t> examples of this in the beginning</a:t>
            </a:r>
            <a:endParaRPr lang="en-US" dirty="0"/>
          </a:p>
        </p:txBody>
      </p:sp>
      <p:sp>
        <p:nvSpPr>
          <p:cNvPr id="4" name="Slide Number Placeholder 3"/>
          <p:cNvSpPr>
            <a:spLocks noGrp="1"/>
          </p:cNvSpPr>
          <p:nvPr>
            <p:ph type="sldNum" sz="quarter" idx="10"/>
          </p:nvPr>
        </p:nvSpPr>
        <p:spPr/>
        <p:txBody>
          <a:bodyPr/>
          <a:lstStyle/>
          <a:p>
            <a:fld id="{2C1ED558-8619-E04D-8824-F56C8312B727}" type="slidenum">
              <a:rPr lang="en-US" smtClean="0"/>
              <a:t>76</a:t>
            </a:fld>
            <a:endParaRPr lang="en-US"/>
          </a:p>
        </p:txBody>
      </p:sp>
    </p:spTree>
    <p:extLst>
      <p:ext uri="{BB962C8B-B14F-4D97-AF65-F5344CB8AC3E}">
        <p14:creationId xmlns:p14="http://schemas.microsoft.com/office/powerpoint/2010/main" val="207937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75D189-05FE-9143-B138-19B7A3057D5A}" type="datetime1">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603E-4670-914E-A685-627BBCF57B8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532815-7787-464F-9616-4C62A9F0529E}" type="datetime1">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603E-4670-914E-A685-627BBCF57B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F6FC47-A6FA-3F4B-9A1E-E9A1B262A656}" type="datetime1">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603E-4670-914E-A685-627BBCF57B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C4ADF4-7097-554A-8AC1-56B1D310B1E3}" type="datetime1">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603E-4670-914E-A685-627BBCF57B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A0C198-6550-0741-B6A0-BD397B9B26CA}" type="datetime1">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603E-4670-914E-A685-627BBCF57B8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FCB45D-A338-9C41-B6C7-00A46DFC08D9}" type="datetime1">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8603E-4670-914E-A685-627BBCF57B8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872EDF-F7A8-F142-9405-4BB82D53337E}" type="datetime1">
              <a:rPr lang="en-US" smtClean="0"/>
              <a:t>9/23/17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98603E-4670-914E-A685-627BBCF57B8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97AF92-CCCF-AF48-A078-0ED7AD0217C6}" type="datetime1">
              <a:rPr lang="en-US" smtClean="0"/>
              <a:t>9/23/17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98603E-4670-914E-A685-627BBCF57B8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E030C-132C-7046-866F-EB6FC9219BD7}" type="datetime1">
              <a:rPr lang="en-US" smtClean="0"/>
              <a:t>9/23/17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98603E-4670-914E-A685-627BBCF57B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03D61-8D9A-D940-BCAC-61CDBB499838}" type="datetime1">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8603E-4670-914E-A685-627BBCF57B8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338FF-0141-8D4C-9F23-749275E678B4}" type="datetime1">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8603E-4670-914E-A685-627BBCF57B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54946-B84D-254A-8ED2-F0E313A65176}" type="datetime1">
              <a:rPr lang="en-US" smtClean="0"/>
              <a:t>9/23/17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8603E-4670-914E-A685-627BBCF57B85}" type="slidenum">
              <a:rPr lang="en-US" smtClean="0"/>
              <a:t>‹#›</a:t>
            </a:fld>
            <a:endParaRPr lang="en-US"/>
          </a:p>
        </p:txBody>
      </p:sp>
    </p:spTree>
    <p:extLst>
      <p:ext uri="{BB962C8B-B14F-4D97-AF65-F5344CB8AC3E}">
        <p14:creationId xmlns:p14="http://schemas.microsoft.com/office/powerpoint/2010/main" val="1032775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318690"/>
            <a:ext cx="9144000" cy="1334969"/>
          </a:xfrm>
        </p:spPr>
        <p:txBody>
          <a:bodyPr>
            <a:normAutofit/>
          </a:bodyPr>
          <a:lstStyle/>
          <a:p>
            <a:r>
              <a:rPr lang="en-US" sz="4000" dirty="0" smtClean="0"/>
              <a:t>Towards an NLP-based </a:t>
            </a:r>
            <a:r>
              <a:rPr lang="en-US" sz="4000" dirty="0"/>
              <a:t>I</a:t>
            </a:r>
            <a:r>
              <a:rPr lang="en-US" sz="4000" dirty="0" smtClean="0"/>
              <a:t>ntelligent </a:t>
            </a:r>
            <a:r>
              <a:rPr lang="en-US" sz="4000" dirty="0"/>
              <a:t>R</a:t>
            </a:r>
            <a:r>
              <a:rPr lang="en-US" sz="4000" dirty="0" smtClean="0"/>
              <a:t>evision </a:t>
            </a:r>
            <a:r>
              <a:rPr lang="en-US" sz="4000" dirty="0"/>
              <a:t>A</a:t>
            </a:r>
            <a:r>
              <a:rPr lang="en-US" sz="4000" dirty="0" smtClean="0"/>
              <a:t>ssistant for Argumentative </a:t>
            </a:r>
            <a:r>
              <a:rPr lang="en-US" sz="4000" dirty="0"/>
              <a:t>W</a:t>
            </a:r>
            <a:r>
              <a:rPr lang="en-US" sz="4000" dirty="0" smtClean="0"/>
              <a:t>ritings</a:t>
            </a:r>
            <a:endParaRPr lang="en-US" sz="4000" dirty="0"/>
          </a:p>
        </p:txBody>
      </p:sp>
      <p:sp>
        <p:nvSpPr>
          <p:cNvPr id="3" name="Subtitle 2"/>
          <p:cNvSpPr>
            <a:spLocks noGrp="1"/>
          </p:cNvSpPr>
          <p:nvPr>
            <p:ph type="subTitle" idx="1"/>
          </p:nvPr>
        </p:nvSpPr>
        <p:spPr>
          <a:xfrm>
            <a:off x="976880" y="3113635"/>
            <a:ext cx="7406828" cy="3242716"/>
          </a:xfrm>
        </p:spPr>
        <p:txBody>
          <a:bodyPr>
            <a:noAutofit/>
          </a:bodyPr>
          <a:lstStyle/>
          <a:p>
            <a:r>
              <a:rPr lang="en-US" sz="2800" dirty="0" smtClean="0"/>
              <a:t>Diane Litman</a:t>
            </a:r>
          </a:p>
          <a:p>
            <a:endParaRPr lang="en-US" dirty="0" smtClean="0"/>
          </a:p>
          <a:p>
            <a:r>
              <a:rPr lang="en-US" dirty="0" smtClean="0"/>
              <a:t>Computer Science Department &amp;</a:t>
            </a:r>
          </a:p>
          <a:p>
            <a:r>
              <a:rPr lang="en-US" dirty="0" smtClean="0"/>
              <a:t>Learning Research and Development Center</a:t>
            </a:r>
            <a:endParaRPr lang="en-US" dirty="0"/>
          </a:p>
          <a:p>
            <a:r>
              <a:rPr lang="en-US" dirty="0" smtClean="0"/>
              <a:t>University of Pittsburgh</a:t>
            </a:r>
          </a:p>
          <a:p>
            <a:endParaRPr lang="en-US" dirty="0"/>
          </a:p>
          <a:p>
            <a:r>
              <a:rPr lang="en-US" dirty="0" smtClean="0"/>
              <a:t>(Joint work with Fan Zhang)</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546" y="218076"/>
            <a:ext cx="2776654" cy="4077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4006" y="678652"/>
            <a:ext cx="2079702" cy="496481"/>
          </a:xfrm>
          <a:prstGeom prst="rect">
            <a:avLst/>
          </a:prstGeom>
        </p:spPr>
      </p:pic>
    </p:spTree>
    <p:extLst>
      <p:ext uri="{BB962C8B-B14F-4D97-AF65-F5344CB8AC3E}">
        <p14:creationId xmlns:p14="http://schemas.microsoft.com/office/powerpoint/2010/main" val="11430362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the annotated data useful?</a:t>
            </a:r>
            <a:endParaRPr lang="en-US" dirty="0"/>
          </a:p>
        </p:txBody>
      </p:sp>
      <p:sp>
        <p:nvSpPr>
          <p:cNvPr id="3" name="Content Placeholder 2"/>
          <p:cNvSpPr>
            <a:spLocks noGrp="1"/>
          </p:cNvSpPr>
          <p:nvPr>
            <p:ph idx="1"/>
          </p:nvPr>
        </p:nvSpPr>
        <p:spPr/>
        <p:txBody>
          <a:bodyPr/>
          <a:lstStyle/>
          <a:p>
            <a:r>
              <a:rPr lang="en-US" dirty="0" smtClean="0"/>
              <a:t>HSchool1</a:t>
            </a:r>
          </a:p>
          <a:p>
            <a:pPr lvl="1"/>
            <a:r>
              <a:rPr lang="en-US" dirty="0" smtClean="0"/>
              <a:t>Two drafts collected (Draft1 and Draft2)</a:t>
            </a:r>
          </a:p>
          <a:p>
            <a:pPr lvl="1"/>
            <a:r>
              <a:rPr lang="en-US" dirty="0" smtClean="0"/>
              <a:t>Draft1 and Draft2 graded by experts</a:t>
            </a:r>
            <a:endParaRPr lang="en-US" dirty="0"/>
          </a:p>
          <a:p>
            <a:r>
              <a:rPr lang="en-US" dirty="0" smtClean="0"/>
              <a:t>HSchool2</a:t>
            </a:r>
          </a:p>
          <a:p>
            <a:pPr lvl="1"/>
            <a:r>
              <a:rPr lang="en-US" dirty="0" smtClean="0"/>
              <a:t>Students write two drafts on one topic (Draft1 and Draft2) and write the other draft on another topic (Essay2)</a:t>
            </a:r>
          </a:p>
          <a:p>
            <a:pPr lvl="1"/>
            <a:r>
              <a:rPr lang="en-US" dirty="0" smtClean="0"/>
              <a:t>Draft1 and Essay2 graded by experts</a:t>
            </a:r>
          </a:p>
          <a:p>
            <a:pPr lvl="2"/>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10</a:t>
            </a:fld>
            <a:endParaRPr lang="en-US"/>
          </a:p>
        </p:txBody>
      </p:sp>
    </p:spTree>
    <p:extLst>
      <p:ext uri="{BB962C8B-B14F-4D97-AF65-F5344CB8AC3E}">
        <p14:creationId xmlns:p14="http://schemas.microsoft.com/office/powerpoint/2010/main" val="1603874335"/>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PDTBSegment</a:t>
            </a:r>
            <a:endParaRPr lang="en-US" dirty="0"/>
          </a:p>
        </p:txBody>
      </p:sp>
      <p:sp>
        <p:nvSpPr>
          <p:cNvPr id="3" name="Content Placeholder 2"/>
          <p:cNvSpPr>
            <a:spLocks noGrp="1"/>
          </p:cNvSpPr>
          <p:nvPr>
            <p:ph idx="1"/>
          </p:nvPr>
        </p:nvSpPr>
        <p:spPr/>
        <p:txBody>
          <a:bodyPr/>
          <a:lstStyle/>
          <a:p>
            <a:endParaRPr lang="en-US" dirty="0"/>
          </a:p>
        </p:txBody>
      </p:sp>
      <p:sp>
        <p:nvSpPr>
          <p:cNvPr id="111" name="Oval 110"/>
          <p:cNvSpPr/>
          <p:nvPr/>
        </p:nvSpPr>
        <p:spPr>
          <a:xfrm>
            <a:off x="1855304" y="2716696"/>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112" name="Oval 111"/>
          <p:cNvSpPr/>
          <p:nvPr/>
        </p:nvSpPr>
        <p:spPr>
          <a:xfrm>
            <a:off x="1855304" y="3607767"/>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2</a:t>
            </a:r>
          </a:p>
        </p:txBody>
      </p:sp>
      <p:sp>
        <p:nvSpPr>
          <p:cNvPr id="113" name="Oval 112"/>
          <p:cNvSpPr/>
          <p:nvPr/>
        </p:nvSpPr>
        <p:spPr>
          <a:xfrm>
            <a:off x="1855304" y="4727575"/>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114" name="Oval 113"/>
          <p:cNvSpPr/>
          <p:nvPr/>
        </p:nvSpPr>
        <p:spPr>
          <a:xfrm>
            <a:off x="5280992" y="2186609"/>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5" name="Oval 114"/>
          <p:cNvSpPr/>
          <p:nvPr/>
        </p:nvSpPr>
        <p:spPr>
          <a:xfrm>
            <a:off x="5300870" y="2891389"/>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116" name="Oval 115"/>
          <p:cNvSpPr/>
          <p:nvPr/>
        </p:nvSpPr>
        <p:spPr>
          <a:xfrm>
            <a:off x="5300870" y="3736250"/>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118" name="Oval 117"/>
          <p:cNvSpPr/>
          <p:nvPr/>
        </p:nvSpPr>
        <p:spPr>
          <a:xfrm>
            <a:off x="5300870" y="4487240"/>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7</a:t>
            </a:r>
            <a:endParaRPr lang="en-US" dirty="0"/>
          </a:p>
        </p:txBody>
      </p:sp>
      <p:sp>
        <p:nvSpPr>
          <p:cNvPr id="119" name="Oval 118"/>
          <p:cNvSpPr/>
          <p:nvPr/>
        </p:nvSpPr>
        <p:spPr>
          <a:xfrm>
            <a:off x="5300870" y="5338727"/>
            <a:ext cx="543339" cy="5168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cxnSp>
        <p:nvCxnSpPr>
          <p:cNvPr id="121" name="Straight Arrow Connector 120"/>
          <p:cNvCxnSpPr>
            <a:stCxn id="111" idx="4"/>
          </p:cNvCxnSpPr>
          <p:nvPr/>
        </p:nvCxnSpPr>
        <p:spPr>
          <a:xfrm flipH="1">
            <a:off x="2126973" y="3246783"/>
            <a:ext cx="1" cy="349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endCxn id="113" idx="0"/>
          </p:cNvCxnSpPr>
          <p:nvPr/>
        </p:nvCxnSpPr>
        <p:spPr>
          <a:xfrm>
            <a:off x="2126974" y="4116185"/>
            <a:ext cx="0" cy="611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endCxn id="115" idx="0"/>
          </p:cNvCxnSpPr>
          <p:nvPr/>
        </p:nvCxnSpPr>
        <p:spPr>
          <a:xfrm flipH="1">
            <a:off x="5572540" y="2705570"/>
            <a:ext cx="1" cy="1858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5" idx="4"/>
            <a:endCxn id="116" idx="0"/>
          </p:cNvCxnSpPr>
          <p:nvPr/>
        </p:nvCxnSpPr>
        <p:spPr>
          <a:xfrm>
            <a:off x="5572540" y="3421476"/>
            <a:ext cx="0" cy="314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16" idx="4"/>
            <a:endCxn id="118" idx="0"/>
          </p:cNvCxnSpPr>
          <p:nvPr/>
        </p:nvCxnSpPr>
        <p:spPr>
          <a:xfrm>
            <a:off x="5572540" y="4266337"/>
            <a:ext cx="0" cy="220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8" idx="4"/>
            <a:endCxn id="119" idx="0"/>
          </p:cNvCxnSpPr>
          <p:nvPr/>
        </p:nvCxnSpPr>
        <p:spPr>
          <a:xfrm>
            <a:off x="5572540" y="5017327"/>
            <a:ext cx="0" cy="321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954156" y="3233531"/>
            <a:ext cx="808382" cy="369332"/>
          </a:xfrm>
          <a:prstGeom prst="rect">
            <a:avLst/>
          </a:prstGeom>
          <a:noFill/>
        </p:spPr>
        <p:txBody>
          <a:bodyPr wrap="square" rtlCol="0">
            <a:spAutoFit/>
          </a:bodyPr>
          <a:lstStyle/>
          <a:p>
            <a:r>
              <a:rPr lang="en-US" dirty="0" err="1" smtClean="0"/>
              <a:t>EntRel</a:t>
            </a:r>
            <a:endParaRPr lang="en-US" dirty="0"/>
          </a:p>
        </p:txBody>
      </p:sp>
      <p:sp>
        <p:nvSpPr>
          <p:cNvPr id="136" name="TextBox 135"/>
          <p:cNvSpPr txBox="1"/>
          <p:nvPr/>
        </p:nvSpPr>
        <p:spPr>
          <a:xfrm>
            <a:off x="887896" y="4276940"/>
            <a:ext cx="1239077" cy="369332"/>
          </a:xfrm>
          <a:prstGeom prst="rect">
            <a:avLst/>
          </a:prstGeom>
          <a:noFill/>
        </p:spPr>
        <p:txBody>
          <a:bodyPr wrap="square" rtlCol="0">
            <a:spAutoFit/>
          </a:bodyPr>
          <a:lstStyle/>
          <a:p>
            <a:r>
              <a:rPr lang="en-US" dirty="0" smtClean="0"/>
              <a:t>Expansion</a:t>
            </a:r>
            <a:endParaRPr lang="en-US" dirty="0"/>
          </a:p>
        </p:txBody>
      </p:sp>
      <p:sp>
        <p:nvSpPr>
          <p:cNvPr id="137" name="Rectangle 136"/>
          <p:cNvSpPr/>
          <p:nvPr/>
        </p:nvSpPr>
        <p:spPr>
          <a:xfrm>
            <a:off x="768626" y="2186609"/>
            <a:ext cx="2103783" cy="379012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8" name="Rectangle 137"/>
          <p:cNvSpPr/>
          <p:nvPr/>
        </p:nvSpPr>
        <p:spPr>
          <a:xfrm>
            <a:off x="4532242" y="2163504"/>
            <a:ext cx="3525079" cy="381322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0" name="Curved Connector 139"/>
          <p:cNvCxnSpPr>
            <a:stCxn id="113" idx="4"/>
            <a:endCxn id="114" idx="2"/>
          </p:cNvCxnSpPr>
          <p:nvPr/>
        </p:nvCxnSpPr>
        <p:spPr>
          <a:xfrm rot="5400000" flipH="1" flipV="1">
            <a:off x="2300978" y="2277649"/>
            <a:ext cx="2806009" cy="3154018"/>
          </a:xfrm>
          <a:prstGeom prst="curvedConnector4">
            <a:avLst>
              <a:gd name="adj1" fmla="val -8147"/>
              <a:gd name="adj2" fmla="val 5430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3067880" y="2520904"/>
            <a:ext cx="1421294" cy="369332"/>
          </a:xfrm>
          <a:prstGeom prst="rect">
            <a:avLst/>
          </a:prstGeom>
          <a:noFill/>
        </p:spPr>
        <p:txBody>
          <a:bodyPr wrap="square" rtlCol="0">
            <a:spAutoFit/>
          </a:bodyPr>
          <a:lstStyle/>
          <a:p>
            <a:r>
              <a:rPr lang="en-US" dirty="0" smtClean="0"/>
              <a:t>Contingency</a:t>
            </a:r>
            <a:endParaRPr lang="en-US" dirty="0"/>
          </a:p>
        </p:txBody>
      </p:sp>
      <p:sp>
        <p:nvSpPr>
          <p:cNvPr id="142" name="TextBox 141"/>
          <p:cNvSpPr txBox="1"/>
          <p:nvPr/>
        </p:nvSpPr>
        <p:spPr>
          <a:xfrm>
            <a:off x="6036369" y="2520904"/>
            <a:ext cx="1239077" cy="369332"/>
          </a:xfrm>
          <a:prstGeom prst="rect">
            <a:avLst/>
          </a:prstGeom>
          <a:noFill/>
        </p:spPr>
        <p:txBody>
          <a:bodyPr wrap="square" rtlCol="0">
            <a:spAutoFit/>
          </a:bodyPr>
          <a:lstStyle/>
          <a:p>
            <a:r>
              <a:rPr lang="en-US" smtClean="0"/>
              <a:t>Expansion</a:t>
            </a:r>
            <a:endParaRPr lang="en-US" dirty="0"/>
          </a:p>
        </p:txBody>
      </p:sp>
      <p:sp>
        <p:nvSpPr>
          <p:cNvPr id="143" name="TextBox 142"/>
          <p:cNvSpPr txBox="1"/>
          <p:nvPr/>
        </p:nvSpPr>
        <p:spPr>
          <a:xfrm>
            <a:off x="6030566" y="3248910"/>
            <a:ext cx="1239077" cy="369332"/>
          </a:xfrm>
          <a:prstGeom prst="rect">
            <a:avLst/>
          </a:prstGeom>
          <a:noFill/>
        </p:spPr>
        <p:txBody>
          <a:bodyPr wrap="square" rtlCol="0">
            <a:spAutoFit/>
          </a:bodyPr>
          <a:lstStyle/>
          <a:p>
            <a:r>
              <a:rPr lang="en-US" smtClean="0"/>
              <a:t>EntRel</a:t>
            </a:r>
            <a:endParaRPr lang="en-US" dirty="0"/>
          </a:p>
        </p:txBody>
      </p:sp>
      <p:sp>
        <p:nvSpPr>
          <p:cNvPr id="144" name="TextBox 143"/>
          <p:cNvSpPr txBox="1"/>
          <p:nvPr/>
        </p:nvSpPr>
        <p:spPr>
          <a:xfrm>
            <a:off x="6030566" y="4092274"/>
            <a:ext cx="1576182" cy="369332"/>
          </a:xfrm>
          <a:prstGeom prst="rect">
            <a:avLst/>
          </a:prstGeom>
          <a:noFill/>
        </p:spPr>
        <p:txBody>
          <a:bodyPr wrap="square" rtlCol="0">
            <a:spAutoFit/>
          </a:bodyPr>
          <a:lstStyle/>
          <a:p>
            <a:r>
              <a:rPr lang="en-US" smtClean="0"/>
              <a:t>Contingency</a:t>
            </a:r>
            <a:endParaRPr lang="en-US" dirty="0"/>
          </a:p>
        </p:txBody>
      </p:sp>
      <p:sp>
        <p:nvSpPr>
          <p:cNvPr id="145" name="TextBox 144"/>
          <p:cNvSpPr txBox="1"/>
          <p:nvPr/>
        </p:nvSpPr>
        <p:spPr>
          <a:xfrm>
            <a:off x="5987910" y="4971417"/>
            <a:ext cx="1576182" cy="369332"/>
          </a:xfrm>
          <a:prstGeom prst="rect">
            <a:avLst/>
          </a:prstGeom>
          <a:noFill/>
        </p:spPr>
        <p:txBody>
          <a:bodyPr wrap="square" rtlCol="0">
            <a:spAutoFit/>
          </a:bodyPr>
          <a:lstStyle/>
          <a:p>
            <a:r>
              <a:rPr lang="en-US" smtClean="0"/>
              <a:t>Contingency</a:t>
            </a:r>
            <a:endParaRPr lang="en-US" dirty="0"/>
          </a:p>
        </p:txBody>
      </p:sp>
      <p:cxnSp>
        <p:nvCxnSpPr>
          <p:cNvPr id="5" name="Curved Connector 4"/>
          <p:cNvCxnSpPr>
            <a:stCxn id="116" idx="6"/>
            <a:endCxn id="119" idx="6"/>
          </p:cNvCxnSpPr>
          <p:nvPr/>
        </p:nvCxnSpPr>
        <p:spPr>
          <a:xfrm>
            <a:off x="5844209" y="4001294"/>
            <a:ext cx="12700" cy="1595851"/>
          </a:xfrm>
          <a:prstGeom prst="curvedConnector3">
            <a:avLst>
              <a:gd name="adj1" fmla="val 9521740"/>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20286" y="4542909"/>
            <a:ext cx="2359857" cy="369332"/>
          </a:xfrm>
          <a:prstGeom prst="rect">
            <a:avLst/>
          </a:prstGeom>
          <a:noFill/>
        </p:spPr>
        <p:txBody>
          <a:bodyPr wrap="square" rtlCol="0">
            <a:spAutoFit/>
          </a:bodyPr>
          <a:lstStyle/>
          <a:p>
            <a:r>
              <a:rPr lang="en-US" smtClean="0"/>
              <a:t>Contingency, 1/2</a:t>
            </a:r>
            <a:endParaRPr lang="en-US" dirty="0"/>
          </a:p>
        </p:txBody>
      </p:sp>
      <p:cxnSp>
        <p:nvCxnSpPr>
          <p:cNvPr id="6" name="Straight Connector 5"/>
          <p:cNvCxnSpPr>
            <a:stCxn id="111" idx="6"/>
            <a:endCxn id="115" idx="2"/>
          </p:cNvCxnSpPr>
          <p:nvPr/>
        </p:nvCxnSpPr>
        <p:spPr>
          <a:xfrm>
            <a:off x="2398643" y="2981740"/>
            <a:ext cx="2902227" cy="174693"/>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2882" y="3071884"/>
            <a:ext cx="2720005" cy="369332"/>
          </a:xfrm>
          <a:prstGeom prst="rect">
            <a:avLst/>
          </a:prstGeom>
          <a:noFill/>
        </p:spPr>
        <p:txBody>
          <a:bodyPr wrap="square" rtlCol="0">
            <a:spAutoFit/>
          </a:bodyPr>
          <a:lstStyle/>
          <a:p>
            <a:r>
              <a:rPr lang="en-US" dirty="0" smtClean="0"/>
              <a:t>Contingency’’, 1/3 * 1/ 2  </a:t>
            </a:r>
            <a:endParaRPr lang="en-US" dirty="0"/>
          </a:p>
        </p:txBody>
      </p:sp>
      <p:sp>
        <p:nvSpPr>
          <p:cNvPr id="8" name="TextBox 7"/>
          <p:cNvSpPr txBox="1"/>
          <p:nvPr/>
        </p:nvSpPr>
        <p:spPr>
          <a:xfrm>
            <a:off x="2472222" y="2647610"/>
            <a:ext cx="914400" cy="369332"/>
          </a:xfrm>
          <a:prstGeom prst="rect">
            <a:avLst/>
          </a:prstGeom>
          <a:noFill/>
        </p:spPr>
        <p:txBody>
          <a:bodyPr wrap="square" rtlCol="0">
            <a:spAutoFit/>
          </a:bodyPr>
          <a:lstStyle/>
          <a:p>
            <a:r>
              <a:rPr lang="en-US" smtClean="0"/>
              <a:t>Dist:2</a:t>
            </a:r>
            <a:endParaRPr lang="en-US"/>
          </a:p>
        </p:txBody>
      </p:sp>
      <p:sp>
        <p:nvSpPr>
          <p:cNvPr id="35" name="TextBox 34"/>
          <p:cNvSpPr txBox="1"/>
          <p:nvPr/>
        </p:nvSpPr>
        <p:spPr>
          <a:xfrm>
            <a:off x="4691269" y="2666966"/>
            <a:ext cx="914400" cy="369332"/>
          </a:xfrm>
          <a:prstGeom prst="rect">
            <a:avLst/>
          </a:prstGeom>
          <a:noFill/>
        </p:spPr>
        <p:txBody>
          <a:bodyPr wrap="square" rtlCol="0">
            <a:spAutoFit/>
          </a:bodyPr>
          <a:lstStyle/>
          <a:p>
            <a:r>
              <a:rPr lang="en-US" dirty="0" smtClean="0"/>
              <a:t>Dist:1</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100</a:t>
            </a:fld>
            <a:endParaRPr lang="en-US"/>
          </a:p>
        </p:txBody>
      </p:sp>
    </p:spTree>
    <p:extLst>
      <p:ext uri="{BB962C8B-B14F-4D97-AF65-F5344CB8AC3E}">
        <p14:creationId xmlns:p14="http://schemas.microsoft.com/office/powerpoint/2010/main" val="1443794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tree construction</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596375" y="5029240"/>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1388306" y="2099416"/>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1886606" y="2656054"/>
            <a:ext cx="1581590" cy="369332"/>
          </a:xfrm>
          <a:prstGeom prst="rect">
            <a:avLst/>
          </a:prstGeom>
          <a:noFill/>
        </p:spPr>
        <p:txBody>
          <a:bodyPr wrap="square" rtlCol="0">
            <a:spAutoFit/>
          </a:bodyPr>
          <a:lstStyle/>
          <a:p>
            <a:r>
              <a:rPr lang="en-US" smtClean="0"/>
              <a:t>Contingency</a:t>
            </a:r>
            <a:endParaRPr lang="en-US" dirty="0"/>
          </a:p>
        </p:txBody>
      </p:sp>
      <p:sp>
        <p:nvSpPr>
          <p:cNvPr id="21" name="TextBox 20"/>
          <p:cNvSpPr txBox="1"/>
          <p:nvPr/>
        </p:nvSpPr>
        <p:spPr>
          <a:xfrm>
            <a:off x="4711865" y="4170394"/>
            <a:ext cx="1383754"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985049" y="2705081"/>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6437496" y="3412873"/>
            <a:ext cx="1364378" cy="369332"/>
          </a:xfrm>
          <a:prstGeom prst="rect">
            <a:avLst/>
          </a:prstGeom>
          <a:noFill/>
        </p:spPr>
        <p:txBody>
          <a:bodyPr wrap="square" rtlCol="0">
            <a:spAutoFit/>
          </a:bodyPr>
          <a:lstStyle/>
          <a:p>
            <a:r>
              <a:rPr lang="en-US" smtClean="0"/>
              <a:t>Contingency</a:t>
            </a:r>
            <a:endParaRPr lang="en-US" dirty="0"/>
          </a:p>
        </p:txBody>
      </p:sp>
      <p:sp>
        <p:nvSpPr>
          <p:cNvPr id="24" name="TextBox 23"/>
          <p:cNvSpPr txBox="1"/>
          <p:nvPr/>
        </p:nvSpPr>
        <p:spPr>
          <a:xfrm>
            <a:off x="6600578" y="4570538"/>
            <a:ext cx="1412258" cy="369332"/>
          </a:xfrm>
          <a:prstGeom prst="rect">
            <a:avLst/>
          </a:prstGeom>
          <a:noFill/>
        </p:spPr>
        <p:txBody>
          <a:bodyPr wrap="square" rtlCol="0">
            <a:spAutoFit/>
          </a:bodyPr>
          <a:lstStyle/>
          <a:p>
            <a:r>
              <a:rPr lang="en-US" smtClean="0"/>
              <a:t>Contingency</a:t>
            </a:r>
            <a:endParaRPr lang="en-US" dirty="0"/>
          </a:p>
        </p:txBody>
      </p:sp>
      <p:sp>
        <p:nvSpPr>
          <p:cNvPr id="25" name="TextBox 24"/>
          <p:cNvSpPr txBox="1"/>
          <p:nvPr/>
        </p:nvSpPr>
        <p:spPr>
          <a:xfrm>
            <a:off x="2662554" y="4150102"/>
            <a:ext cx="1365432" cy="369332"/>
          </a:xfrm>
          <a:prstGeom prst="rect">
            <a:avLst/>
          </a:prstGeom>
          <a:noFill/>
        </p:spPr>
        <p:txBody>
          <a:bodyPr wrap="square" rtlCol="0">
            <a:spAutoFit/>
          </a:bodyPr>
          <a:lstStyle/>
          <a:p>
            <a:r>
              <a:rPr lang="en-US" smtClean="0"/>
              <a:t>Expansion</a:t>
            </a:r>
            <a:endParaRPr lang="en-US" dirty="0"/>
          </a:p>
        </p:txBody>
      </p:sp>
      <p:sp>
        <p:nvSpPr>
          <p:cNvPr id="33" name="Oval 32"/>
          <p:cNvSpPr/>
          <p:nvPr/>
        </p:nvSpPr>
        <p:spPr>
          <a:xfrm>
            <a:off x="1959723" y="4214407"/>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4103"/>
            <a:ext cx="366189" cy="380946"/>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601677" y="4654103"/>
            <a:ext cx="93360" cy="374383"/>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0"/>
            <a:endCxn id="46" idx="3"/>
          </p:cNvCxnSpPr>
          <p:nvPr/>
        </p:nvCxnSpPr>
        <p:spPr>
          <a:xfrm flipV="1">
            <a:off x="895778" y="2459646"/>
            <a:ext cx="1399960" cy="257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0"/>
            <a:endCxn id="45" idx="3"/>
          </p:cNvCxnSpPr>
          <p:nvPr/>
        </p:nvCxnSpPr>
        <p:spPr>
          <a:xfrm flipV="1">
            <a:off x="2335771" y="2898908"/>
            <a:ext cx="826707" cy="1315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0"/>
            <a:endCxn id="40" idx="3"/>
          </p:cNvCxnSpPr>
          <p:nvPr/>
        </p:nvCxnSpPr>
        <p:spPr>
          <a:xfrm flipV="1">
            <a:off x="4397218" y="3403712"/>
            <a:ext cx="675438" cy="813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5"/>
            <a:endCxn id="38" idx="1"/>
          </p:cNvCxnSpPr>
          <p:nvPr/>
        </p:nvCxnSpPr>
        <p:spPr>
          <a:xfrm>
            <a:off x="6631925" y="4029520"/>
            <a:ext cx="487760" cy="271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016270" y="423893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7-8</a:t>
            </a:r>
            <a:endParaRPr lang="en-US" dirty="0"/>
          </a:p>
        </p:txBody>
      </p:sp>
      <p:cxnSp>
        <p:nvCxnSpPr>
          <p:cNvPr id="14" name="Straight Connector 13"/>
          <p:cNvCxnSpPr>
            <a:endCxn id="38" idx="3"/>
          </p:cNvCxnSpPr>
          <p:nvPr/>
        </p:nvCxnSpPr>
        <p:spPr>
          <a:xfrm flipV="1">
            <a:off x="6936612" y="4603443"/>
            <a:ext cx="183073" cy="43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8" idx="5"/>
          </p:cNvCxnSpPr>
          <p:nvPr/>
        </p:nvCxnSpPr>
        <p:spPr>
          <a:xfrm flipH="1" flipV="1">
            <a:off x="7619019" y="4603443"/>
            <a:ext cx="258395" cy="38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029176" y="3665007"/>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6-7</a:t>
            </a:r>
            <a:endParaRPr lang="en-US" dirty="0"/>
          </a:p>
        </p:txBody>
      </p:sp>
      <p:sp>
        <p:nvSpPr>
          <p:cNvPr id="40" name="Oval 39"/>
          <p:cNvSpPr/>
          <p:nvPr/>
        </p:nvSpPr>
        <p:spPr>
          <a:xfrm>
            <a:off x="4969241" y="3039199"/>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5-6</a:t>
            </a:r>
            <a:endParaRPr lang="en-US" dirty="0"/>
          </a:p>
        </p:txBody>
      </p:sp>
      <p:cxnSp>
        <p:nvCxnSpPr>
          <p:cNvPr id="44" name="Straight Connector 43"/>
          <p:cNvCxnSpPr>
            <a:stCxn id="42" idx="0"/>
            <a:endCxn id="40" idx="6"/>
          </p:cNvCxnSpPr>
          <p:nvPr/>
        </p:nvCxnSpPr>
        <p:spPr>
          <a:xfrm flipH="1" flipV="1">
            <a:off x="5675405" y="3252726"/>
            <a:ext cx="706853" cy="412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059063" y="2534395"/>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3-4</a:t>
            </a:r>
            <a:endParaRPr lang="en-US" dirty="0"/>
          </a:p>
        </p:txBody>
      </p:sp>
      <p:cxnSp>
        <p:nvCxnSpPr>
          <p:cNvPr id="34" name="Straight Connector 33"/>
          <p:cNvCxnSpPr>
            <a:stCxn id="45" idx="6"/>
            <a:endCxn id="40" idx="2"/>
          </p:cNvCxnSpPr>
          <p:nvPr/>
        </p:nvCxnSpPr>
        <p:spPr>
          <a:xfrm>
            <a:off x="3765227" y="2747922"/>
            <a:ext cx="1204014" cy="50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192323" y="2095133"/>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1-2</a:t>
            </a:r>
            <a:endParaRPr lang="en-US" dirty="0"/>
          </a:p>
        </p:txBody>
      </p:sp>
      <p:cxnSp>
        <p:nvCxnSpPr>
          <p:cNvPr id="36" name="Straight Connector 35"/>
          <p:cNvCxnSpPr>
            <a:stCxn id="46" idx="6"/>
            <a:endCxn id="45" idx="1"/>
          </p:cNvCxnSpPr>
          <p:nvPr/>
        </p:nvCxnSpPr>
        <p:spPr>
          <a:xfrm>
            <a:off x="2898487" y="2308660"/>
            <a:ext cx="263991" cy="28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 idx="0"/>
            <a:endCxn id="42" idx="3"/>
          </p:cNvCxnSpPr>
          <p:nvPr/>
        </p:nvCxnSpPr>
        <p:spPr>
          <a:xfrm flipV="1">
            <a:off x="5811121" y="4029520"/>
            <a:ext cx="321470" cy="99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63951" y="2493347"/>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63951" y="3029922"/>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74143" y="3487614"/>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004507" y="4118062"/>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51150" y="2148755"/>
            <a:ext cx="910724" cy="369332"/>
          </a:xfrm>
          <a:prstGeom prst="rect">
            <a:avLst/>
          </a:prstGeom>
          <a:noFill/>
        </p:spPr>
        <p:txBody>
          <a:bodyPr wrap="square" rtlCol="0">
            <a:spAutoFit/>
          </a:bodyPr>
          <a:lstStyle/>
          <a:p>
            <a:r>
              <a:rPr lang="en-US" dirty="0" smtClean="0"/>
              <a:t>Lvl1</a:t>
            </a:r>
            <a:endParaRPr lang="en-US" dirty="0"/>
          </a:p>
        </p:txBody>
      </p:sp>
      <p:sp>
        <p:nvSpPr>
          <p:cNvPr id="57" name="TextBox 56"/>
          <p:cNvSpPr txBox="1"/>
          <p:nvPr/>
        </p:nvSpPr>
        <p:spPr>
          <a:xfrm>
            <a:off x="684253" y="3083101"/>
            <a:ext cx="910724" cy="369332"/>
          </a:xfrm>
          <a:prstGeom prst="rect">
            <a:avLst/>
          </a:prstGeom>
          <a:noFill/>
        </p:spPr>
        <p:txBody>
          <a:bodyPr wrap="square" rtlCol="0">
            <a:spAutoFit/>
          </a:bodyPr>
          <a:lstStyle/>
          <a:p>
            <a:r>
              <a:rPr lang="en-US" dirty="0" smtClean="0"/>
              <a:t>Lvl3</a:t>
            </a:r>
            <a:endParaRPr lang="en-US" dirty="0"/>
          </a:p>
        </p:txBody>
      </p:sp>
      <p:sp>
        <p:nvSpPr>
          <p:cNvPr id="58" name="TextBox 57"/>
          <p:cNvSpPr txBox="1"/>
          <p:nvPr/>
        </p:nvSpPr>
        <p:spPr>
          <a:xfrm>
            <a:off x="681032" y="3632548"/>
            <a:ext cx="910724" cy="369332"/>
          </a:xfrm>
          <a:prstGeom prst="rect">
            <a:avLst/>
          </a:prstGeom>
          <a:noFill/>
        </p:spPr>
        <p:txBody>
          <a:bodyPr wrap="square" rtlCol="0">
            <a:spAutoFit/>
          </a:bodyPr>
          <a:lstStyle/>
          <a:p>
            <a:r>
              <a:rPr lang="en-US" dirty="0" smtClean="0"/>
              <a:t>Lvl4</a:t>
            </a:r>
            <a:endParaRPr lang="en-US" dirty="0"/>
          </a:p>
        </p:txBody>
      </p:sp>
      <p:sp>
        <p:nvSpPr>
          <p:cNvPr id="59" name="TextBox 58"/>
          <p:cNvSpPr txBox="1"/>
          <p:nvPr/>
        </p:nvSpPr>
        <p:spPr>
          <a:xfrm>
            <a:off x="700340" y="4274906"/>
            <a:ext cx="910724" cy="369332"/>
          </a:xfrm>
          <a:prstGeom prst="rect">
            <a:avLst/>
          </a:prstGeom>
          <a:noFill/>
        </p:spPr>
        <p:txBody>
          <a:bodyPr wrap="square" rtlCol="0">
            <a:spAutoFit/>
          </a:bodyPr>
          <a:lstStyle/>
          <a:p>
            <a:r>
              <a:rPr lang="en-US" dirty="0" smtClean="0"/>
              <a:t>Lvl5</a:t>
            </a:r>
            <a:endParaRPr lang="en-US" dirty="0"/>
          </a:p>
        </p:txBody>
      </p:sp>
      <p:sp>
        <p:nvSpPr>
          <p:cNvPr id="60" name="TextBox 59"/>
          <p:cNvSpPr txBox="1"/>
          <p:nvPr/>
        </p:nvSpPr>
        <p:spPr>
          <a:xfrm>
            <a:off x="671720" y="2632151"/>
            <a:ext cx="910724" cy="369332"/>
          </a:xfrm>
          <a:prstGeom prst="rect">
            <a:avLst/>
          </a:prstGeom>
          <a:noFill/>
        </p:spPr>
        <p:txBody>
          <a:bodyPr wrap="square" rtlCol="0">
            <a:spAutoFit/>
          </a:bodyPr>
          <a:lstStyle/>
          <a:p>
            <a:r>
              <a:rPr lang="en-US" dirty="0" smtClean="0"/>
              <a:t>Lvl2</a:t>
            </a:r>
            <a:endParaRPr lang="en-US" dirty="0"/>
          </a:p>
        </p:txBody>
      </p:sp>
      <p:sp>
        <p:nvSpPr>
          <p:cNvPr id="12" name="Slide Number Placeholder 11"/>
          <p:cNvSpPr>
            <a:spLocks noGrp="1"/>
          </p:cNvSpPr>
          <p:nvPr>
            <p:ph type="sldNum" sz="quarter" idx="12"/>
          </p:nvPr>
        </p:nvSpPr>
        <p:spPr/>
        <p:txBody>
          <a:bodyPr/>
          <a:lstStyle/>
          <a:p>
            <a:fld id="{D098603E-4670-914E-A685-627BBCF57B85}" type="slidenum">
              <a:rPr lang="en-US" smtClean="0"/>
              <a:t>101</a:t>
            </a:fld>
            <a:endParaRPr lang="en-US"/>
          </a:p>
        </p:txBody>
      </p:sp>
    </p:spTree>
    <p:extLst>
      <p:ext uri="{BB962C8B-B14F-4D97-AF65-F5344CB8AC3E}">
        <p14:creationId xmlns:p14="http://schemas.microsoft.com/office/powerpoint/2010/main" val="925086524"/>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tree construction</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596375" y="5029240"/>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1388306" y="2099416"/>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1886606" y="2656054"/>
            <a:ext cx="1581590" cy="369332"/>
          </a:xfrm>
          <a:prstGeom prst="rect">
            <a:avLst/>
          </a:prstGeom>
          <a:noFill/>
        </p:spPr>
        <p:txBody>
          <a:bodyPr wrap="square" rtlCol="0">
            <a:spAutoFit/>
          </a:bodyPr>
          <a:lstStyle/>
          <a:p>
            <a:r>
              <a:rPr lang="en-US" smtClean="0"/>
              <a:t>Contingency</a:t>
            </a:r>
            <a:endParaRPr lang="en-US" dirty="0"/>
          </a:p>
        </p:txBody>
      </p:sp>
      <p:sp>
        <p:nvSpPr>
          <p:cNvPr id="21" name="TextBox 20"/>
          <p:cNvSpPr txBox="1"/>
          <p:nvPr/>
        </p:nvSpPr>
        <p:spPr>
          <a:xfrm>
            <a:off x="4711865" y="4170394"/>
            <a:ext cx="1383754"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985049" y="2705081"/>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6437496" y="3412873"/>
            <a:ext cx="1364378" cy="369332"/>
          </a:xfrm>
          <a:prstGeom prst="rect">
            <a:avLst/>
          </a:prstGeom>
          <a:noFill/>
        </p:spPr>
        <p:txBody>
          <a:bodyPr wrap="square" rtlCol="0">
            <a:spAutoFit/>
          </a:bodyPr>
          <a:lstStyle/>
          <a:p>
            <a:r>
              <a:rPr lang="en-US" smtClean="0"/>
              <a:t>Contingency</a:t>
            </a:r>
            <a:endParaRPr lang="en-US" dirty="0"/>
          </a:p>
        </p:txBody>
      </p:sp>
      <p:sp>
        <p:nvSpPr>
          <p:cNvPr id="24" name="TextBox 23"/>
          <p:cNvSpPr txBox="1"/>
          <p:nvPr/>
        </p:nvSpPr>
        <p:spPr>
          <a:xfrm>
            <a:off x="6600578" y="4570538"/>
            <a:ext cx="1412258" cy="369332"/>
          </a:xfrm>
          <a:prstGeom prst="rect">
            <a:avLst/>
          </a:prstGeom>
          <a:noFill/>
        </p:spPr>
        <p:txBody>
          <a:bodyPr wrap="square" rtlCol="0">
            <a:spAutoFit/>
          </a:bodyPr>
          <a:lstStyle/>
          <a:p>
            <a:r>
              <a:rPr lang="en-US" smtClean="0"/>
              <a:t>Contingency</a:t>
            </a:r>
            <a:endParaRPr lang="en-US" dirty="0"/>
          </a:p>
        </p:txBody>
      </p:sp>
      <p:sp>
        <p:nvSpPr>
          <p:cNvPr id="25" name="TextBox 24"/>
          <p:cNvSpPr txBox="1"/>
          <p:nvPr/>
        </p:nvSpPr>
        <p:spPr>
          <a:xfrm>
            <a:off x="2662554" y="4150102"/>
            <a:ext cx="1365432" cy="369332"/>
          </a:xfrm>
          <a:prstGeom prst="rect">
            <a:avLst/>
          </a:prstGeom>
          <a:noFill/>
        </p:spPr>
        <p:txBody>
          <a:bodyPr wrap="square" rtlCol="0">
            <a:spAutoFit/>
          </a:bodyPr>
          <a:lstStyle/>
          <a:p>
            <a:r>
              <a:rPr lang="en-US" smtClean="0"/>
              <a:t>Expansion</a:t>
            </a:r>
            <a:endParaRPr lang="en-US" dirty="0"/>
          </a:p>
        </p:txBody>
      </p:sp>
      <p:sp>
        <p:nvSpPr>
          <p:cNvPr id="33" name="Oval 32"/>
          <p:cNvSpPr/>
          <p:nvPr/>
        </p:nvSpPr>
        <p:spPr>
          <a:xfrm>
            <a:off x="1959723" y="4214407"/>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4103"/>
            <a:ext cx="366189" cy="380946"/>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601677" y="4654103"/>
            <a:ext cx="93360" cy="374383"/>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0"/>
            <a:endCxn id="46" idx="3"/>
          </p:cNvCxnSpPr>
          <p:nvPr/>
        </p:nvCxnSpPr>
        <p:spPr>
          <a:xfrm flipV="1">
            <a:off x="895778" y="2459646"/>
            <a:ext cx="1399960" cy="257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0"/>
            <a:endCxn id="45" idx="3"/>
          </p:cNvCxnSpPr>
          <p:nvPr/>
        </p:nvCxnSpPr>
        <p:spPr>
          <a:xfrm flipV="1">
            <a:off x="2335771" y="2898908"/>
            <a:ext cx="826707" cy="1315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0"/>
            <a:endCxn id="40" idx="3"/>
          </p:cNvCxnSpPr>
          <p:nvPr/>
        </p:nvCxnSpPr>
        <p:spPr>
          <a:xfrm flipV="1">
            <a:off x="4397218" y="3403712"/>
            <a:ext cx="675438" cy="813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5"/>
            <a:endCxn id="38" idx="1"/>
          </p:cNvCxnSpPr>
          <p:nvPr/>
        </p:nvCxnSpPr>
        <p:spPr>
          <a:xfrm>
            <a:off x="6631925" y="4029520"/>
            <a:ext cx="487760" cy="271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016270" y="423893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7-8</a:t>
            </a:r>
            <a:endParaRPr lang="en-US" dirty="0"/>
          </a:p>
        </p:txBody>
      </p:sp>
      <p:cxnSp>
        <p:nvCxnSpPr>
          <p:cNvPr id="14" name="Straight Connector 13"/>
          <p:cNvCxnSpPr>
            <a:endCxn id="38" idx="3"/>
          </p:cNvCxnSpPr>
          <p:nvPr/>
        </p:nvCxnSpPr>
        <p:spPr>
          <a:xfrm flipV="1">
            <a:off x="6936612" y="4603443"/>
            <a:ext cx="183073" cy="43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8" idx="5"/>
          </p:cNvCxnSpPr>
          <p:nvPr/>
        </p:nvCxnSpPr>
        <p:spPr>
          <a:xfrm flipH="1" flipV="1">
            <a:off x="7619019" y="4603443"/>
            <a:ext cx="258395" cy="38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029176" y="3665007"/>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6-7</a:t>
            </a:r>
            <a:endParaRPr lang="en-US" dirty="0"/>
          </a:p>
        </p:txBody>
      </p:sp>
      <p:sp>
        <p:nvSpPr>
          <p:cNvPr id="40" name="Oval 39"/>
          <p:cNvSpPr/>
          <p:nvPr/>
        </p:nvSpPr>
        <p:spPr>
          <a:xfrm>
            <a:off x="4969241" y="3039199"/>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5-6</a:t>
            </a:r>
            <a:endParaRPr lang="en-US" dirty="0"/>
          </a:p>
        </p:txBody>
      </p:sp>
      <p:cxnSp>
        <p:nvCxnSpPr>
          <p:cNvPr id="44" name="Straight Connector 43"/>
          <p:cNvCxnSpPr>
            <a:stCxn id="42" idx="0"/>
            <a:endCxn id="40" idx="6"/>
          </p:cNvCxnSpPr>
          <p:nvPr/>
        </p:nvCxnSpPr>
        <p:spPr>
          <a:xfrm flipH="1" flipV="1">
            <a:off x="5675405" y="3252726"/>
            <a:ext cx="706853" cy="412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059063" y="2534395"/>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3-4</a:t>
            </a:r>
            <a:endParaRPr lang="en-US" dirty="0"/>
          </a:p>
        </p:txBody>
      </p:sp>
      <p:cxnSp>
        <p:nvCxnSpPr>
          <p:cNvPr id="34" name="Straight Connector 33"/>
          <p:cNvCxnSpPr>
            <a:stCxn id="45" idx="6"/>
            <a:endCxn id="40" idx="2"/>
          </p:cNvCxnSpPr>
          <p:nvPr/>
        </p:nvCxnSpPr>
        <p:spPr>
          <a:xfrm>
            <a:off x="3765227" y="2747922"/>
            <a:ext cx="1204014" cy="50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192323" y="2095133"/>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1-2</a:t>
            </a:r>
            <a:endParaRPr lang="en-US" dirty="0"/>
          </a:p>
        </p:txBody>
      </p:sp>
      <p:cxnSp>
        <p:nvCxnSpPr>
          <p:cNvPr id="36" name="Straight Connector 35"/>
          <p:cNvCxnSpPr>
            <a:stCxn id="46" idx="6"/>
            <a:endCxn id="45" idx="1"/>
          </p:cNvCxnSpPr>
          <p:nvPr/>
        </p:nvCxnSpPr>
        <p:spPr>
          <a:xfrm>
            <a:off x="2898487" y="2308660"/>
            <a:ext cx="263991" cy="28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 idx="0"/>
            <a:endCxn id="42" idx="3"/>
          </p:cNvCxnSpPr>
          <p:nvPr/>
        </p:nvCxnSpPr>
        <p:spPr>
          <a:xfrm flipV="1">
            <a:off x="5811121" y="4029520"/>
            <a:ext cx="321470" cy="99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51150" y="2148755"/>
            <a:ext cx="910724" cy="369332"/>
          </a:xfrm>
          <a:prstGeom prst="rect">
            <a:avLst/>
          </a:prstGeom>
          <a:noFill/>
        </p:spPr>
        <p:txBody>
          <a:bodyPr wrap="square" rtlCol="0">
            <a:spAutoFit/>
          </a:bodyPr>
          <a:lstStyle/>
          <a:p>
            <a:r>
              <a:rPr lang="en-US" dirty="0" smtClean="0"/>
              <a:t>Lvl1</a:t>
            </a:r>
            <a:endParaRPr lang="en-US" dirty="0"/>
          </a:p>
        </p:txBody>
      </p:sp>
      <p:sp>
        <p:nvSpPr>
          <p:cNvPr id="57" name="TextBox 56"/>
          <p:cNvSpPr txBox="1"/>
          <p:nvPr/>
        </p:nvSpPr>
        <p:spPr>
          <a:xfrm>
            <a:off x="684253" y="3083101"/>
            <a:ext cx="910724" cy="369332"/>
          </a:xfrm>
          <a:prstGeom prst="rect">
            <a:avLst/>
          </a:prstGeom>
          <a:noFill/>
        </p:spPr>
        <p:txBody>
          <a:bodyPr wrap="square" rtlCol="0">
            <a:spAutoFit/>
          </a:bodyPr>
          <a:lstStyle/>
          <a:p>
            <a:r>
              <a:rPr lang="en-US" dirty="0" smtClean="0"/>
              <a:t>Lvl3</a:t>
            </a:r>
            <a:endParaRPr lang="en-US" dirty="0"/>
          </a:p>
        </p:txBody>
      </p:sp>
      <p:sp>
        <p:nvSpPr>
          <p:cNvPr id="58" name="TextBox 57"/>
          <p:cNvSpPr txBox="1"/>
          <p:nvPr/>
        </p:nvSpPr>
        <p:spPr>
          <a:xfrm>
            <a:off x="681032" y="3632548"/>
            <a:ext cx="910724" cy="369332"/>
          </a:xfrm>
          <a:prstGeom prst="rect">
            <a:avLst/>
          </a:prstGeom>
          <a:noFill/>
        </p:spPr>
        <p:txBody>
          <a:bodyPr wrap="square" rtlCol="0">
            <a:spAutoFit/>
          </a:bodyPr>
          <a:lstStyle/>
          <a:p>
            <a:r>
              <a:rPr lang="en-US" dirty="0" smtClean="0"/>
              <a:t>Lvl4</a:t>
            </a:r>
            <a:endParaRPr lang="en-US" dirty="0"/>
          </a:p>
        </p:txBody>
      </p:sp>
      <p:sp>
        <p:nvSpPr>
          <p:cNvPr id="59" name="TextBox 58"/>
          <p:cNvSpPr txBox="1"/>
          <p:nvPr/>
        </p:nvSpPr>
        <p:spPr>
          <a:xfrm>
            <a:off x="700340" y="4274906"/>
            <a:ext cx="910724" cy="369332"/>
          </a:xfrm>
          <a:prstGeom prst="rect">
            <a:avLst/>
          </a:prstGeom>
          <a:noFill/>
        </p:spPr>
        <p:txBody>
          <a:bodyPr wrap="square" rtlCol="0">
            <a:spAutoFit/>
          </a:bodyPr>
          <a:lstStyle/>
          <a:p>
            <a:r>
              <a:rPr lang="en-US" dirty="0" smtClean="0"/>
              <a:t>Lvl5</a:t>
            </a:r>
            <a:endParaRPr lang="en-US" dirty="0"/>
          </a:p>
        </p:txBody>
      </p:sp>
      <p:sp>
        <p:nvSpPr>
          <p:cNvPr id="60" name="TextBox 59"/>
          <p:cNvSpPr txBox="1"/>
          <p:nvPr/>
        </p:nvSpPr>
        <p:spPr>
          <a:xfrm>
            <a:off x="671720" y="2632151"/>
            <a:ext cx="910724" cy="369332"/>
          </a:xfrm>
          <a:prstGeom prst="rect">
            <a:avLst/>
          </a:prstGeom>
          <a:noFill/>
        </p:spPr>
        <p:txBody>
          <a:bodyPr wrap="square" rtlCol="0">
            <a:spAutoFit/>
          </a:bodyPr>
          <a:lstStyle/>
          <a:p>
            <a:r>
              <a:rPr lang="en-US" dirty="0" smtClean="0"/>
              <a:t>Lvl2</a:t>
            </a:r>
            <a:endParaRPr lang="en-US" dirty="0"/>
          </a:p>
        </p:txBody>
      </p:sp>
      <p:cxnSp>
        <p:nvCxnSpPr>
          <p:cNvPr id="18" name="Curved Connector 17"/>
          <p:cNvCxnSpPr>
            <a:stCxn id="11" idx="4"/>
            <a:endCxn id="7" idx="4"/>
          </p:cNvCxnSpPr>
          <p:nvPr/>
        </p:nvCxnSpPr>
        <p:spPr>
          <a:xfrm rot="5400000" flipH="1" flipV="1">
            <a:off x="3281725" y="3845648"/>
            <a:ext cx="13133" cy="3169233"/>
          </a:xfrm>
          <a:prstGeom prst="curvedConnector3">
            <a:avLst>
              <a:gd name="adj1" fmla="val -1740653"/>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102</a:t>
            </a:fld>
            <a:endParaRPr lang="en-US"/>
          </a:p>
        </p:txBody>
      </p:sp>
    </p:spTree>
    <p:extLst>
      <p:ext uri="{BB962C8B-B14F-4D97-AF65-F5344CB8AC3E}">
        <p14:creationId xmlns:p14="http://schemas.microsoft.com/office/powerpoint/2010/main" val="3255555358"/>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tree construction</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596375" y="5029240"/>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1388306" y="2099416"/>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1886606" y="2656054"/>
            <a:ext cx="1581590" cy="369332"/>
          </a:xfrm>
          <a:prstGeom prst="rect">
            <a:avLst/>
          </a:prstGeom>
          <a:noFill/>
        </p:spPr>
        <p:txBody>
          <a:bodyPr wrap="square" rtlCol="0">
            <a:spAutoFit/>
          </a:bodyPr>
          <a:lstStyle/>
          <a:p>
            <a:r>
              <a:rPr lang="en-US" smtClean="0"/>
              <a:t>Contingency</a:t>
            </a:r>
            <a:endParaRPr lang="en-US" dirty="0"/>
          </a:p>
        </p:txBody>
      </p:sp>
      <p:sp>
        <p:nvSpPr>
          <p:cNvPr id="21" name="TextBox 20"/>
          <p:cNvSpPr txBox="1"/>
          <p:nvPr/>
        </p:nvSpPr>
        <p:spPr>
          <a:xfrm>
            <a:off x="4711865" y="4170394"/>
            <a:ext cx="1383754"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985049" y="2705081"/>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6437496" y="3412873"/>
            <a:ext cx="1364378" cy="369332"/>
          </a:xfrm>
          <a:prstGeom prst="rect">
            <a:avLst/>
          </a:prstGeom>
          <a:noFill/>
        </p:spPr>
        <p:txBody>
          <a:bodyPr wrap="square" rtlCol="0">
            <a:spAutoFit/>
          </a:bodyPr>
          <a:lstStyle/>
          <a:p>
            <a:r>
              <a:rPr lang="en-US" smtClean="0"/>
              <a:t>Contingency</a:t>
            </a:r>
            <a:endParaRPr lang="en-US" dirty="0"/>
          </a:p>
        </p:txBody>
      </p:sp>
      <p:sp>
        <p:nvSpPr>
          <p:cNvPr id="24" name="TextBox 23"/>
          <p:cNvSpPr txBox="1"/>
          <p:nvPr/>
        </p:nvSpPr>
        <p:spPr>
          <a:xfrm>
            <a:off x="6600578" y="4570538"/>
            <a:ext cx="1412258" cy="369332"/>
          </a:xfrm>
          <a:prstGeom prst="rect">
            <a:avLst/>
          </a:prstGeom>
          <a:noFill/>
        </p:spPr>
        <p:txBody>
          <a:bodyPr wrap="square" rtlCol="0">
            <a:spAutoFit/>
          </a:bodyPr>
          <a:lstStyle/>
          <a:p>
            <a:r>
              <a:rPr lang="en-US" smtClean="0"/>
              <a:t>Contingency</a:t>
            </a:r>
            <a:endParaRPr lang="en-US" dirty="0"/>
          </a:p>
        </p:txBody>
      </p:sp>
      <p:sp>
        <p:nvSpPr>
          <p:cNvPr id="25" name="TextBox 24"/>
          <p:cNvSpPr txBox="1"/>
          <p:nvPr/>
        </p:nvSpPr>
        <p:spPr>
          <a:xfrm>
            <a:off x="2662554" y="4150102"/>
            <a:ext cx="1365432" cy="369332"/>
          </a:xfrm>
          <a:prstGeom prst="rect">
            <a:avLst/>
          </a:prstGeom>
          <a:noFill/>
        </p:spPr>
        <p:txBody>
          <a:bodyPr wrap="square" rtlCol="0">
            <a:spAutoFit/>
          </a:bodyPr>
          <a:lstStyle/>
          <a:p>
            <a:r>
              <a:rPr lang="en-US" smtClean="0"/>
              <a:t>Expansion</a:t>
            </a:r>
            <a:endParaRPr lang="en-US" dirty="0"/>
          </a:p>
        </p:txBody>
      </p:sp>
      <p:sp>
        <p:nvSpPr>
          <p:cNvPr id="33" name="Oval 32"/>
          <p:cNvSpPr/>
          <p:nvPr/>
        </p:nvSpPr>
        <p:spPr>
          <a:xfrm>
            <a:off x="1959723" y="4214407"/>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4103"/>
            <a:ext cx="366189" cy="380946"/>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601677" y="4654103"/>
            <a:ext cx="93360" cy="374383"/>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0"/>
            <a:endCxn id="46" idx="3"/>
          </p:cNvCxnSpPr>
          <p:nvPr/>
        </p:nvCxnSpPr>
        <p:spPr>
          <a:xfrm flipV="1">
            <a:off x="895778" y="2459646"/>
            <a:ext cx="1399960" cy="257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0"/>
            <a:endCxn id="45" idx="3"/>
          </p:cNvCxnSpPr>
          <p:nvPr/>
        </p:nvCxnSpPr>
        <p:spPr>
          <a:xfrm flipV="1">
            <a:off x="2335771" y="2898908"/>
            <a:ext cx="826707" cy="1315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0"/>
            <a:endCxn id="40" idx="3"/>
          </p:cNvCxnSpPr>
          <p:nvPr/>
        </p:nvCxnSpPr>
        <p:spPr>
          <a:xfrm flipV="1">
            <a:off x="4397218" y="3403712"/>
            <a:ext cx="675438" cy="813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5"/>
            <a:endCxn id="38" idx="1"/>
          </p:cNvCxnSpPr>
          <p:nvPr/>
        </p:nvCxnSpPr>
        <p:spPr>
          <a:xfrm>
            <a:off x="6631925" y="4029520"/>
            <a:ext cx="487760" cy="271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016270" y="423893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7-8</a:t>
            </a:r>
            <a:endParaRPr lang="en-US" dirty="0"/>
          </a:p>
        </p:txBody>
      </p:sp>
      <p:cxnSp>
        <p:nvCxnSpPr>
          <p:cNvPr id="14" name="Straight Connector 13"/>
          <p:cNvCxnSpPr>
            <a:endCxn id="38" idx="3"/>
          </p:cNvCxnSpPr>
          <p:nvPr/>
        </p:nvCxnSpPr>
        <p:spPr>
          <a:xfrm flipV="1">
            <a:off x="6936612" y="4603443"/>
            <a:ext cx="183073" cy="43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8" idx="5"/>
          </p:cNvCxnSpPr>
          <p:nvPr/>
        </p:nvCxnSpPr>
        <p:spPr>
          <a:xfrm flipH="1" flipV="1">
            <a:off x="7619019" y="4603443"/>
            <a:ext cx="258395" cy="38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029176" y="3665007"/>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6-7</a:t>
            </a:r>
            <a:endParaRPr lang="en-US" dirty="0"/>
          </a:p>
        </p:txBody>
      </p:sp>
      <p:sp>
        <p:nvSpPr>
          <p:cNvPr id="40" name="Oval 39"/>
          <p:cNvSpPr/>
          <p:nvPr/>
        </p:nvSpPr>
        <p:spPr>
          <a:xfrm>
            <a:off x="4969241" y="3039199"/>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5-6</a:t>
            </a:r>
            <a:endParaRPr lang="en-US" dirty="0"/>
          </a:p>
        </p:txBody>
      </p:sp>
      <p:cxnSp>
        <p:nvCxnSpPr>
          <p:cNvPr id="44" name="Straight Connector 43"/>
          <p:cNvCxnSpPr>
            <a:stCxn id="42" idx="0"/>
            <a:endCxn id="40" idx="6"/>
          </p:cNvCxnSpPr>
          <p:nvPr/>
        </p:nvCxnSpPr>
        <p:spPr>
          <a:xfrm flipH="1" flipV="1">
            <a:off x="5675405" y="3252726"/>
            <a:ext cx="706853" cy="412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059063" y="2534395"/>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3-4</a:t>
            </a:r>
            <a:endParaRPr lang="en-US" dirty="0"/>
          </a:p>
        </p:txBody>
      </p:sp>
      <p:cxnSp>
        <p:nvCxnSpPr>
          <p:cNvPr id="34" name="Straight Connector 33"/>
          <p:cNvCxnSpPr>
            <a:stCxn id="45" idx="6"/>
            <a:endCxn id="40" idx="2"/>
          </p:cNvCxnSpPr>
          <p:nvPr/>
        </p:nvCxnSpPr>
        <p:spPr>
          <a:xfrm>
            <a:off x="3765227" y="2747922"/>
            <a:ext cx="1204014" cy="50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192323" y="2095133"/>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1-2</a:t>
            </a:r>
            <a:endParaRPr lang="en-US" dirty="0"/>
          </a:p>
        </p:txBody>
      </p:sp>
      <p:cxnSp>
        <p:nvCxnSpPr>
          <p:cNvPr id="36" name="Straight Connector 35"/>
          <p:cNvCxnSpPr>
            <a:stCxn id="46" idx="6"/>
            <a:endCxn id="45" idx="1"/>
          </p:cNvCxnSpPr>
          <p:nvPr/>
        </p:nvCxnSpPr>
        <p:spPr>
          <a:xfrm>
            <a:off x="2898487" y="2308660"/>
            <a:ext cx="263991" cy="28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 idx="0"/>
            <a:endCxn id="42" idx="3"/>
          </p:cNvCxnSpPr>
          <p:nvPr/>
        </p:nvCxnSpPr>
        <p:spPr>
          <a:xfrm flipV="1">
            <a:off x="5811121" y="4029520"/>
            <a:ext cx="321470" cy="99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51150" y="2148755"/>
            <a:ext cx="910724" cy="369332"/>
          </a:xfrm>
          <a:prstGeom prst="rect">
            <a:avLst/>
          </a:prstGeom>
          <a:noFill/>
        </p:spPr>
        <p:txBody>
          <a:bodyPr wrap="square" rtlCol="0">
            <a:spAutoFit/>
          </a:bodyPr>
          <a:lstStyle/>
          <a:p>
            <a:r>
              <a:rPr lang="en-US" dirty="0" smtClean="0"/>
              <a:t>Lvl1</a:t>
            </a:r>
            <a:endParaRPr lang="en-US" dirty="0"/>
          </a:p>
        </p:txBody>
      </p:sp>
      <p:sp>
        <p:nvSpPr>
          <p:cNvPr id="57" name="TextBox 56"/>
          <p:cNvSpPr txBox="1"/>
          <p:nvPr/>
        </p:nvSpPr>
        <p:spPr>
          <a:xfrm>
            <a:off x="684253" y="3083101"/>
            <a:ext cx="910724" cy="369332"/>
          </a:xfrm>
          <a:prstGeom prst="rect">
            <a:avLst/>
          </a:prstGeom>
          <a:noFill/>
        </p:spPr>
        <p:txBody>
          <a:bodyPr wrap="square" rtlCol="0">
            <a:spAutoFit/>
          </a:bodyPr>
          <a:lstStyle/>
          <a:p>
            <a:r>
              <a:rPr lang="en-US" dirty="0" smtClean="0"/>
              <a:t>Lvl3</a:t>
            </a:r>
            <a:endParaRPr lang="en-US" dirty="0"/>
          </a:p>
        </p:txBody>
      </p:sp>
      <p:sp>
        <p:nvSpPr>
          <p:cNvPr id="58" name="TextBox 57"/>
          <p:cNvSpPr txBox="1"/>
          <p:nvPr/>
        </p:nvSpPr>
        <p:spPr>
          <a:xfrm>
            <a:off x="681032" y="3632548"/>
            <a:ext cx="910724" cy="369332"/>
          </a:xfrm>
          <a:prstGeom prst="rect">
            <a:avLst/>
          </a:prstGeom>
          <a:noFill/>
        </p:spPr>
        <p:txBody>
          <a:bodyPr wrap="square" rtlCol="0">
            <a:spAutoFit/>
          </a:bodyPr>
          <a:lstStyle/>
          <a:p>
            <a:r>
              <a:rPr lang="en-US" dirty="0" smtClean="0"/>
              <a:t>Lvl4</a:t>
            </a:r>
            <a:endParaRPr lang="en-US" dirty="0"/>
          </a:p>
        </p:txBody>
      </p:sp>
      <p:sp>
        <p:nvSpPr>
          <p:cNvPr id="59" name="TextBox 58"/>
          <p:cNvSpPr txBox="1"/>
          <p:nvPr/>
        </p:nvSpPr>
        <p:spPr>
          <a:xfrm>
            <a:off x="700340" y="4274906"/>
            <a:ext cx="910724" cy="369332"/>
          </a:xfrm>
          <a:prstGeom prst="rect">
            <a:avLst/>
          </a:prstGeom>
          <a:noFill/>
        </p:spPr>
        <p:txBody>
          <a:bodyPr wrap="square" rtlCol="0">
            <a:spAutoFit/>
          </a:bodyPr>
          <a:lstStyle/>
          <a:p>
            <a:r>
              <a:rPr lang="en-US" dirty="0" smtClean="0"/>
              <a:t>Lvl5</a:t>
            </a:r>
            <a:endParaRPr lang="en-US" dirty="0"/>
          </a:p>
        </p:txBody>
      </p:sp>
      <p:sp>
        <p:nvSpPr>
          <p:cNvPr id="60" name="TextBox 59"/>
          <p:cNvSpPr txBox="1"/>
          <p:nvPr/>
        </p:nvSpPr>
        <p:spPr>
          <a:xfrm>
            <a:off x="671720" y="2632151"/>
            <a:ext cx="910724" cy="369332"/>
          </a:xfrm>
          <a:prstGeom prst="rect">
            <a:avLst/>
          </a:prstGeom>
          <a:noFill/>
        </p:spPr>
        <p:txBody>
          <a:bodyPr wrap="square" rtlCol="0">
            <a:spAutoFit/>
          </a:bodyPr>
          <a:lstStyle/>
          <a:p>
            <a:r>
              <a:rPr lang="en-US" dirty="0" smtClean="0"/>
              <a:t>Lvl2</a:t>
            </a:r>
            <a:endParaRPr lang="en-US" dirty="0"/>
          </a:p>
        </p:txBody>
      </p:sp>
      <p:cxnSp>
        <p:nvCxnSpPr>
          <p:cNvPr id="18" name="Curved Connector 17"/>
          <p:cNvCxnSpPr>
            <a:stCxn id="11" idx="4"/>
            <a:endCxn id="7" idx="4"/>
          </p:cNvCxnSpPr>
          <p:nvPr/>
        </p:nvCxnSpPr>
        <p:spPr>
          <a:xfrm rot="5400000" flipH="1" flipV="1">
            <a:off x="3281725" y="3845648"/>
            <a:ext cx="13133" cy="3169233"/>
          </a:xfrm>
          <a:prstGeom prst="curvedConnector3">
            <a:avLst>
              <a:gd name="adj1" fmla="val -1740653"/>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11" idx="1"/>
            <a:endCxn id="45" idx="2"/>
          </p:cNvCxnSpPr>
          <p:nvPr/>
        </p:nvCxnSpPr>
        <p:spPr>
          <a:xfrm rot="5400000" flipH="1" flipV="1">
            <a:off x="1132462" y="3167289"/>
            <a:ext cx="2345967" cy="1507235"/>
          </a:xfrm>
          <a:prstGeom prst="curvedConnector2">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45" idx="5"/>
            <a:endCxn id="6" idx="2"/>
          </p:cNvCxnSpPr>
          <p:nvPr/>
        </p:nvCxnSpPr>
        <p:spPr>
          <a:xfrm rot="16200000" flipH="1">
            <a:off x="2529040" y="4031679"/>
            <a:ext cx="2323900" cy="58357"/>
          </a:xfrm>
          <a:prstGeom prst="curvedConnector2">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82690" y="3215237"/>
            <a:ext cx="887895" cy="369332"/>
          </a:xfrm>
          <a:prstGeom prst="rect">
            <a:avLst/>
          </a:prstGeom>
          <a:noFill/>
        </p:spPr>
        <p:txBody>
          <a:bodyPr wrap="square" rtlCol="0">
            <a:spAutoFit/>
          </a:bodyPr>
          <a:lstStyle/>
          <a:p>
            <a:r>
              <a:rPr lang="en-US" dirty="0" smtClean="0"/>
              <a:t>Dist:1</a:t>
            </a:r>
            <a:endParaRPr lang="en-US" dirty="0"/>
          </a:p>
        </p:txBody>
      </p:sp>
      <p:sp>
        <p:nvSpPr>
          <p:cNvPr id="53" name="TextBox 52"/>
          <p:cNvSpPr txBox="1"/>
          <p:nvPr/>
        </p:nvSpPr>
        <p:spPr>
          <a:xfrm>
            <a:off x="3367870" y="3208631"/>
            <a:ext cx="887895" cy="369332"/>
          </a:xfrm>
          <a:prstGeom prst="rect">
            <a:avLst/>
          </a:prstGeom>
          <a:noFill/>
        </p:spPr>
        <p:txBody>
          <a:bodyPr wrap="square" rtlCol="0">
            <a:spAutoFit/>
          </a:bodyPr>
          <a:lstStyle/>
          <a:p>
            <a:r>
              <a:rPr lang="en-US" dirty="0" smtClean="0"/>
              <a:t>Dist:2</a:t>
            </a:r>
            <a:endParaRPr lang="en-US" dirty="0"/>
          </a:p>
        </p:txBody>
      </p:sp>
      <p:sp>
        <p:nvSpPr>
          <p:cNvPr id="12" name="Slide Number Placeholder 11"/>
          <p:cNvSpPr>
            <a:spLocks noGrp="1"/>
          </p:cNvSpPr>
          <p:nvPr>
            <p:ph type="sldNum" sz="quarter" idx="12"/>
          </p:nvPr>
        </p:nvSpPr>
        <p:spPr/>
        <p:txBody>
          <a:bodyPr/>
          <a:lstStyle/>
          <a:p>
            <a:fld id="{D098603E-4670-914E-A685-627BBCF57B85}" type="slidenum">
              <a:rPr lang="en-US" smtClean="0"/>
              <a:t>103</a:t>
            </a:fld>
            <a:endParaRPr lang="en-US"/>
          </a:p>
        </p:txBody>
      </p:sp>
    </p:spTree>
    <p:extLst>
      <p:ext uri="{BB962C8B-B14F-4D97-AF65-F5344CB8AC3E}">
        <p14:creationId xmlns:p14="http://schemas.microsoft.com/office/powerpoint/2010/main" val="318803745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tree construction</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596375" y="5029240"/>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1388306" y="2099416"/>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1886606" y="2656054"/>
            <a:ext cx="1581590" cy="369332"/>
          </a:xfrm>
          <a:prstGeom prst="rect">
            <a:avLst/>
          </a:prstGeom>
          <a:noFill/>
        </p:spPr>
        <p:txBody>
          <a:bodyPr wrap="square" rtlCol="0">
            <a:spAutoFit/>
          </a:bodyPr>
          <a:lstStyle/>
          <a:p>
            <a:r>
              <a:rPr lang="en-US" smtClean="0"/>
              <a:t>Contingency</a:t>
            </a:r>
            <a:endParaRPr lang="en-US" dirty="0"/>
          </a:p>
        </p:txBody>
      </p:sp>
      <p:sp>
        <p:nvSpPr>
          <p:cNvPr id="21" name="TextBox 20"/>
          <p:cNvSpPr txBox="1"/>
          <p:nvPr/>
        </p:nvSpPr>
        <p:spPr>
          <a:xfrm>
            <a:off x="4711865" y="4170394"/>
            <a:ext cx="1383754"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985049" y="2705081"/>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6437496" y="3412873"/>
            <a:ext cx="1364378" cy="369332"/>
          </a:xfrm>
          <a:prstGeom prst="rect">
            <a:avLst/>
          </a:prstGeom>
          <a:noFill/>
        </p:spPr>
        <p:txBody>
          <a:bodyPr wrap="square" rtlCol="0">
            <a:spAutoFit/>
          </a:bodyPr>
          <a:lstStyle/>
          <a:p>
            <a:r>
              <a:rPr lang="en-US" smtClean="0"/>
              <a:t>Contingency</a:t>
            </a:r>
            <a:endParaRPr lang="en-US" dirty="0"/>
          </a:p>
        </p:txBody>
      </p:sp>
      <p:sp>
        <p:nvSpPr>
          <p:cNvPr id="24" name="TextBox 23"/>
          <p:cNvSpPr txBox="1"/>
          <p:nvPr/>
        </p:nvSpPr>
        <p:spPr>
          <a:xfrm>
            <a:off x="6600578" y="4570538"/>
            <a:ext cx="1412258" cy="369332"/>
          </a:xfrm>
          <a:prstGeom prst="rect">
            <a:avLst/>
          </a:prstGeom>
          <a:noFill/>
        </p:spPr>
        <p:txBody>
          <a:bodyPr wrap="square" rtlCol="0">
            <a:spAutoFit/>
          </a:bodyPr>
          <a:lstStyle/>
          <a:p>
            <a:r>
              <a:rPr lang="en-US" smtClean="0"/>
              <a:t>Contingency</a:t>
            </a:r>
            <a:endParaRPr lang="en-US" dirty="0"/>
          </a:p>
        </p:txBody>
      </p:sp>
      <p:sp>
        <p:nvSpPr>
          <p:cNvPr id="25" name="TextBox 24"/>
          <p:cNvSpPr txBox="1"/>
          <p:nvPr/>
        </p:nvSpPr>
        <p:spPr>
          <a:xfrm>
            <a:off x="2662554" y="4150102"/>
            <a:ext cx="1365432" cy="369332"/>
          </a:xfrm>
          <a:prstGeom prst="rect">
            <a:avLst/>
          </a:prstGeom>
          <a:noFill/>
        </p:spPr>
        <p:txBody>
          <a:bodyPr wrap="square" rtlCol="0">
            <a:spAutoFit/>
          </a:bodyPr>
          <a:lstStyle/>
          <a:p>
            <a:r>
              <a:rPr lang="en-US" smtClean="0"/>
              <a:t>Expansion</a:t>
            </a:r>
            <a:endParaRPr lang="en-US" dirty="0"/>
          </a:p>
        </p:txBody>
      </p:sp>
      <p:sp>
        <p:nvSpPr>
          <p:cNvPr id="33" name="Oval 32"/>
          <p:cNvSpPr/>
          <p:nvPr/>
        </p:nvSpPr>
        <p:spPr>
          <a:xfrm>
            <a:off x="1959723" y="4214407"/>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4103"/>
            <a:ext cx="366189" cy="380946"/>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601677" y="4654103"/>
            <a:ext cx="93360" cy="374383"/>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0"/>
            <a:endCxn id="46" idx="3"/>
          </p:cNvCxnSpPr>
          <p:nvPr/>
        </p:nvCxnSpPr>
        <p:spPr>
          <a:xfrm flipV="1">
            <a:off x="895778" y="2459646"/>
            <a:ext cx="1399960" cy="257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0"/>
            <a:endCxn id="45" idx="3"/>
          </p:cNvCxnSpPr>
          <p:nvPr/>
        </p:nvCxnSpPr>
        <p:spPr>
          <a:xfrm flipV="1">
            <a:off x="2335771" y="2898908"/>
            <a:ext cx="826707" cy="1315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0"/>
            <a:endCxn id="40" idx="3"/>
          </p:cNvCxnSpPr>
          <p:nvPr/>
        </p:nvCxnSpPr>
        <p:spPr>
          <a:xfrm flipV="1">
            <a:off x="4397218" y="3403712"/>
            <a:ext cx="675438" cy="813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5"/>
            <a:endCxn id="38" idx="1"/>
          </p:cNvCxnSpPr>
          <p:nvPr/>
        </p:nvCxnSpPr>
        <p:spPr>
          <a:xfrm>
            <a:off x="6631925" y="4029520"/>
            <a:ext cx="487760" cy="271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016270" y="423893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7-8</a:t>
            </a:r>
            <a:endParaRPr lang="en-US" dirty="0"/>
          </a:p>
        </p:txBody>
      </p:sp>
      <p:cxnSp>
        <p:nvCxnSpPr>
          <p:cNvPr id="14" name="Straight Connector 13"/>
          <p:cNvCxnSpPr>
            <a:endCxn id="38" idx="3"/>
          </p:cNvCxnSpPr>
          <p:nvPr/>
        </p:nvCxnSpPr>
        <p:spPr>
          <a:xfrm flipV="1">
            <a:off x="6936612" y="4603443"/>
            <a:ext cx="183073" cy="43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8" idx="5"/>
          </p:cNvCxnSpPr>
          <p:nvPr/>
        </p:nvCxnSpPr>
        <p:spPr>
          <a:xfrm flipH="1" flipV="1">
            <a:off x="7619019" y="4603443"/>
            <a:ext cx="258395" cy="38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029176" y="3665007"/>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6-7</a:t>
            </a:r>
            <a:endParaRPr lang="en-US" dirty="0"/>
          </a:p>
        </p:txBody>
      </p:sp>
      <p:sp>
        <p:nvSpPr>
          <p:cNvPr id="40" name="Oval 39"/>
          <p:cNvSpPr/>
          <p:nvPr/>
        </p:nvSpPr>
        <p:spPr>
          <a:xfrm>
            <a:off x="4969241" y="3039199"/>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5-6</a:t>
            </a:r>
            <a:endParaRPr lang="en-US" dirty="0"/>
          </a:p>
        </p:txBody>
      </p:sp>
      <p:cxnSp>
        <p:nvCxnSpPr>
          <p:cNvPr id="44" name="Straight Connector 43"/>
          <p:cNvCxnSpPr>
            <a:stCxn id="42" idx="0"/>
            <a:endCxn id="40" idx="6"/>
          </p:cNvCxnSpPr>
          <p:nvPr/>
        </p:nvCxnSpPr>
        <p:spPr>
          <a:xfrm flipH="1" flipV="1">
            <a:off x="5675405" y="3252726"/>
            <a:ext cx="706853" cy="412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059063" y="2534395"/>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3-4</a:t>
            </a:r>
            <a:endParaRPr lang="en-US" dirty="0"/>
          </a:p>
        </p:txBody>
      </p:sp>
      <p:cxnSp>
        <p:nvCxnSpPr>
          <p:cNvPr id="34" name="Straight Connector 33"/>
          <p:cNvCxnSpPr>
            <a:stCxn id="45" idx="6"/>
            <a:endCxn id="40" idx="2"/>
          </p:cNvCxnSpPr>
          <p:nvPr/>
        </p:nvCxnSpPr>
        <p:spPr>
          <a:xfrm>
            <a:off x="3765227" y="2747922"/>
            <a:ext cx="1204014" cy="50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192323" y="2095133"/>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1-2</a:t>
            </a:r>
            <a:endParaRPr lang="en-US" dirty="0"/>
          </a:p>
        </p:txBody>
      </p:sp>
      <p:cxnSp>
        <p:nvCxnSpPr>
          <p:cNvPr id="36" name="Straight Connector 35"/>
          <p:cNvCxnSpPr>
            <a:stCxn id="46" idx="6"/>
            <a:endCxn id="45" idx="1"/>
          </p:cNvCxnSpPr>
          <p:nvPr/>
        </p:nvCxnSpPr>
        <p:spPr>
          <a:xfrm>
            <a:off x="2898487" y="2308660"/>
            <a:ext cx="263991" cy="28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 idx="0"/>
            <a:endCxn id="42" idx="3"/>
          </p:cNvCxnSpPr>
          <p:nvPr/>
        </p:nvCxnSpPr>
        <p:spPr>
          <a:xfrm flipV="1">
            <a:off x="5811121" y="4029520"/>
            <a:ext cx="321470" cy="99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51150" y="2148755"/>
            <a:ext cx="910724" cy="369332"/>
          </a:xfrm>
          <a:prstGeom prst="rect">
            <a:avLst/>
          </a:prstGeom>
          <a:noFill/>
        </p:spPr>
        <p:txBody>
          <a:bodyPr wrap="square" rtlCol="0">
            <a:spAutoFit/>
          </a:bodyPr>
          <a:lstStyle/>
          <a:p>
            <a:r>
              <a:rPr lang="en-US" dirty="0" smtClean="0"/>
              <a:t>Lvl1</a:t>
            </a:r>
            <a:endParaRPr lang="en-US" dirty="0"/>
          </a:p>
        </p:txBody>
      </p:sp>
      <p:sp>
        <p:nvSpPr>
          <p:cNvPr id="57" name="TextBox 56"/>
          <p:cNvSpPr txBox="1"/>
          <p:nvPr/>
        </p:nvSpPr>
        <p:spPr>
          <a:xfrm>
            <a:off x="684253" y="3083101"/>
            <a:ext cx="910724" cy="369332"/>
          </a:xfrm>
          <a:prstGeom prst="rect">
            <a:avLst/>
          </a:prstGeom>
          <a:noFill/>
        </p:spPr>
        <p:txBody>
          <a:bodyPr wrap="square" rtlCol="0">
            <a:spAutoFit/>
          </a:bodyPr>
          <a:lstStyle/>
          <a:p>
            <a:r>
              <a:rPr lang="en-US" dirty="0" smtClean="0"/>
              <a:t>Lvl3</a:t>
            </a:r>
            <a:endParaRPr lang="en-US" dirty="0"/>
          </a:p>
        </p:txBody>
      </p:sp>
      <p:sp>
        <p:nvSpPr>
          <p:cNvPr id="58" name="TextBox 57"/>
          <p:cNvSpPr txBox="1"/>
          <p:nvPr/>
        </p:nvSpPr>
        <p:spPr>
          <a:xfrm>
            <a:off x="681032" y="3632548"/>
            <a:ext cx="910724" cy="369332"/>
          </a:xfrm>
          <a:prstGeom prst="rect">
            <a:avLst/>
          </a:prstGeom>
          <a:noFill/>
        </p:spPr>
        <p:txBody>
          <a:bodyPr wrap="square" rtlCol="0">
            <a:spAutoFit/>
          </a:bodyPr>
          <a:lstStyle/>
          <a:p>
            <a:r>
              <a:rPr lang="en-US" dirty="0" smtClean="0"/>
              <a:t>Lvl4</a:t>
            </a:r>
            <a:endParaRPr lang="en-US" dirty="0"/>
          </a:p>
        </p:txBody>
      </p:sp>
      <p:sp>
        <p:nvSpPr>
          <p:cNvPr id="59" name="TextBox 58"/>
          <p:cNvSpPr txBox="1"/>
          <p:nvPr/>
        </p:nvSpPr>
        <p:spPr>
          <a:xfrm>
            <a:off x="700340" y="4274906"/>
            <a:ext cx="910724" cy="369332"/>
          </a:xfrm>
          <a:prstGeom prst="rect">
            <a:avLst/>
          </a:prstGeom>
          <a:noFill/>
        </p:spPr>
        <p:txBody>
          <a:bodyPr wrap="square" rtlCol="0">
            <a:spAutoFit/>
          </a:bodyPr>
          <a:lstStyle/>
          <a:p>
            <a:r>
              <a:rPr lang="en-US" dirty="0" smtClean="0"/>
              <a:t>Lvl5</a:t>
            </a:r>
            <a:endParaRPr lang="en-US" dirty="0"/>
          </a:p>
        </p:txBody>
      </p:sp>
      <p:sp>
        <p:nvSpPr>
          <p:cNvPr id="60" name="TextBox 59"/>
          <p:cNvSpPr txBox="1"/>
          <p:nvPr/>
        </p:nvSpPr>
        <p:spPr>
          <a:xfrm>
            <a:off x="671720" y="2632151"/>
            <a:ext cx="910724" cy="369332"/>
          </a:xfrm>
          <a:prstGeom prst="rect">
            <a:avLst/>
          </a:prstGeom>
          <a:noFill/>
        </p:spPr>
        <p:txBody>
          <a:bodyPr wrap="square" rtlCol="0">
            <a:spAutoFit/>
          </a:bodyPr>
          <a:lstStyle/>
          <a:p>
            <a:r>
              <a:rPr lang="en-US" dirty="0" smtClean="0"/>
              <a:t>Lvl2</a:t>
            </a:r>
            <a:endParaRPr lang="en-US" dirty="0"/>
          </a:p>
        </p:txBody>
      </p:sp>
      <p:cxnSp>
        <p:nvCxnSpPr>
          <p:cNvPr id="18" name="Curved Connector 17"/>
          <p:cNvCxnSpPr>
            <a:stCxn id="11" idx="4"/>
            <a:endCxn id="7" idx="4"/>
          </p:cNvCxnSpPr>
          <p:nvPr/>
        </p:nvCxnSpPr>
        <p:spPr>
          <a:xfrm rot="5400000" flipH="1" flipV="1">
            <a:off x="3281725" y="3845648"/>
            <a:ext cx="13133" cy="3169233"/>
          </a:xfrm>
          <a:prstGeom prst="curvedConnector3">
            <a:avLst>
              <a:gd name="adj1" fmla="val -1740653"/>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11" idx="1"/>
            <a:endCxn id="45" idx="2"/>
          </p:cNvCxnSpPr>
          <p:nvPr/>
        </p:nvCxnSpPr>
        <p:spPr>
          <a:xfrm rot="5400000" flipH="1" flipV="1">
            <a:off x="1132462" y="3167289"/>
            <a:ext cx="2345967" cy="1507235"/>
          </a:xfrm>
          <a:prstGeom prst="curvedConnector2">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45" idx="5"/>
            <a:endCxn id="6" idx="2"/>
          </p:cNvCxnSpPr>
          <p:nvPr/>
        </p:nvCxnSpPr>
        <p:spPr>
          <a:xfrm rot="16200000" flipH="1">
            <a:off x="2529040" y="4031679"/>
            <a:ext cx="2323900" cy="58357"/>
          </a:xfrm>
          <a:prstGeom prst="curvedConnector2">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82690" y="3215237"/>
            <a:ext cx="887895" cy="369332"/>
          </a:xfrm>
          <a:prstGeom prst="rect">
            <a:avLst/>
          </a:prstGeom>
          <a:noFill/>
        </p:spPr>
        <p:txBody>
          <a:bodyPr wrap="square" rtlCol="0">
            <a:spAutoFit/>
          </a:bodyPr>
          <a:lstStyle/>
          <a:p>
            <a:r>
              <a:rPr lang="en-US" dirty="0" smtClean="0"/>
              <a:t>Dist:1</a:t>
            </a:r>
            <a:endParaRPr lang="en-US" dirty="0"/>
          </a:p>
        </p:txBody>
      </p:sp>
      <p:sp>
        <p:nvSpPr>
          <p:cNvPr id="53" name="TextBox 52"/>
          <p:cNvSpPr txBox="1"/>
          <p:nvPr/>
        </p:nvSpPr>
        <p:spPr>
          <a:xfrm>
            <a:off x="3367870" y="3208631"/>
            <a:ext cx="887895" cy="369332"/>
          </a:xfrm>
          <a:prstGeom prst="rect">
            <a:avLst/>
          </a:prstGeom>
          <a:noFill/>
        </p:spPr>
        <p:txBody>
          <a:bodyPr wrap="square" rtlCol="0">
            <a:spAutoFit/>
          </a:bodyPr>
          <a:lstStyle/>
          <a:p>
            <a:r>
              <a:rPr lang="en-US" dirty="0" smtClean="0"/>
              <a:t>Dist:2</a:t>
            </a:r>
            <a:endParaRPr lang="en-US" dirty="0"/>
          </a:p>
        </p:txBody>
      </p:sp>
      <mc:AlternateContent xmlns:mc="http://schemas.openxmlformats.org/markup-compatibility/2006" xmlns:a14="http://schemas.microsoft.com/office/drawing/2010/main">
        <mc:Choice Requires="a14">
          <p:sp>
            <p:nvSpPr>
              <p:cNvPr id="50" name="TextBox 49"/>
              <p:cNvSpPr txBox="1"/>
              <p:nvPr/>
            </p:nvSpPr>
            <p:spPr>
              <a:xfrm>
                <a:off x="2001420" y="5670128"/>
                <a:ext cx="3086233" cy="483466"/>
              </a:xfrm>
              <a:prstGeom prst="rect">
                <a:avLst/>
              </a:prstGeom>
              <a:noFill/>
            </p:spPr>
            <p:txBody>
              <a:bodyPr wrap="square" rtlCol="0">
                <a:spAutoFit/>
              </a:bodyPr>
              <a:lstStyle/>
              <a:p>
                <a:r>
                  <a:rPr lang="en-US" dirty="0" smtClean="0"/>
                  <a:t>Contingency’,  </a:t>
                </a:r>
                <a14:m>
                  <m:oMath xmlns=""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1+2</m:t>
                            </m:r>
                          </m:sup>
                        </m:sSup>
                      </m:den>
                    </m:f>
                  </m:oMath>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2001420" y="5670128"/>
                <a:ext cx="3086233" cy="483466"/>
              </a:xfrm>
              <a:prstGeom prst="rect">
                <a:avLst/>
              </a:prstGeom>
              <a:blipFill rotWithShape="0">
                <a:blip r:embed="rId2"/>
                <a:stretch>
                  <a:fillRect l="-1578" b="-8861"/>
                </a:stretch>
              </a:blipFill>
            </p:spPr>
            <p:txBody>
              <a:bodyPr/>
              <a:lstStyle/>
              <a:p>
                <a:r>
                  <a:rPr lang="en-US">
                    <a:noFill/>
                  </a:rPr>
                  <a:t> </a:t>
                </a:r>
              </a:p>
            </p:txBody>
          </p:sp>
        </mc:Fallback>
      </mc:AlternateContent>
      <p:sp>
        <p:nvSpPr>
          <p:cNvPr id="12" name="Slide Number Placeholder 11"/>
          <p:cNvSpPr>
            <a:spLocks noGrp="1"/>
          </p:cNvSpPr>
          <p:nvPr>
            <p:ph type="sldNum" sz="quarter" idx="12"/>
          </p:nvPr>
        </p:nvSpPr>
        <p:spPr/>
        <p:txBody>
          <a:bodyPr/>
          <a:lstStyle/>
          <a:p>
            <a:fld id="{D098603E-4670-914E-A685-627BBCF57B85}" type="slidenum">
              <a:rPr lang="en-US" smtClean="0"/>
              <a:t>104</a:t>
            </a:fld>
            <a:endParaRPr lang="en-US"/>
          </a:p>
        </p:txBody>
      </p:sp>
    </p:spTree>
    <p:extLst>
      <p:ext uri="{BB962C8B-B14F-4D97-AF65-F5344CB8AC3E}">
        <p14:creationId xmlns:p14="http://schemas.microsoft.com/office/powerpoint/2010/main" val="2196986295"/>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approach for revision identification</a:t>
            </a:r>
            <a:endParaRPr lang="en-US" dirty="0"/>
          </a:p>
        </p:txBody>
      </p:sp>
      <p:sp>
        <p:nvSpPr>
          <p:cNvPr id="3" name="Content Placeholder 2"/>
          <p:cNvSpPr>
            <a:spLocks noGrp="1"/>
          </p:cNvSpPr>
          <p:nvPr>
            <p:ph idx="1"/>
          </p:nvPr>
        </p:nvSpPr>
        <p:spPr/>
        <p:txBody>
          <a:bodyPr/>
          <a:lstStyle/>
          <a:p>
            <a:r>
              <a:rPr lang="en-US" dirty="0"/>
              <a:t>H2.4 The </a:t>
            </a:r>
            <a:r>
              <a:rPr lang="en-US" dirty="0" smtClean="0"/>
              <a:t>joint approach can have a better performance than the pipeline approach</a:t>
            </a:r>
            <a:endParaRPr lang="en-US" dirty="0"/>
          </a:p>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105</a:t>
            </a:fld>
            <a:endParaRPr lang="en-US"/>
          </a:p>
        </p:txBody>
      </p:sp>
      <p:sp>
        <p:nvSpPr>
          <p:cNvPr id="5" name="Rectangle 4"/>
          <p:cNvSpPr/>
          <p:nvPr/>
        </p:nvSpPr>
        <p:spPr>
          <a:xfrm>
            <a:off x="777240" y="3279649"/>
            <a:ext cx="1325880"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Raw Text: Draft1 and Draft2</a:t>
            </a:r>
            <a:endParaRPr lang="en-US" dirty="0"/>
          </a:p>
        </p:txBody>
      </p:sp>
      <p:sp>
        <p:nvSpPr>
          <p:cNvPr id="6" name="Rectangle 5"/>
          <p:cNvSpPr/>
          <p:nvPr/>
        </p:nvSpPr>
        <p:spPr>
          <a:xfrm>
            <a:off x="6876288" y="3279649"/>
            <a:ext cx="1481328"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Revisions: revision types on aligned sentence pairs</a:t>
            </a:r>
            <a:endParaRPr lang="en-US" dirty="0"/>
          </a:p>
        </p:txBody>
      </p:sp>
      <p:sp>
        <p:nvSpPr>
          <p:cNvPr id="7" name="TextBox 6"/>
          <p:cNvSpPr txBox="1"/>
          <p:nvPr/>
        </p:nvSpPr>
        <p:spPr>
          <a:xfrm>
            <a:off x="1243584" y="2779776"/>
            <a:ext cx="859536" cy="374904"/>
          </a:xfrm>
          <a:prstGeom prst="rect">
            <a:avLst/>
          </a:prstGeom>
          <a:noFill/>
        </p:spPr>
        <p:txBody>
          <a:bodyPr wrap="square" rtlCol="0">
            <a:spAutoFit/>
          </a:bodyPr>
          <a:lstStyle/>
          <a:p>
            <a:r>
              <a:rPr lang="en-US" dirty="0" smtClean="0"/>
              <a:t>Input</a:t>
            </a:r>
            <a:endParaRPr lang="en-US" dirty="0"/>
          </a:p>
        </p:txBody>
      </p:sp>
      <p:sp>
        <p:nvSpPr>
          <p:cNvPr id="8" name="TextBox 7"/>
          <p:cNvSpPr txBox="1"/>
          <p:nvPr/>
        </p:nvSpPr>
        <p:spPr>
          <a:xfrm>
            <a:off x="6992112" y="2779776"/>
            <a:ext cx="859536" cy="374904"/>
          </a:xfrm>
          <a:prstGeom prst="rect">
            <a:avLst/>
          </a:prstGeom>
          <a:noFill/>
        </p:spPr>
        <p:txBody>
          <a:bodyPr wrap="square" rtlCol="0">
            <a:spAutoFit/>
          </a:bodyPr>
          <a:lstStyle/>
          <a:p>
            <a:r>
              <a:rPr lang="en-US" dirty="0" smtClean="0"/>
              <a:t>Output</a:t>
            </a:r>
            <a:endParaRPr lang="en-US" dirty="0"/>
          </a:p>
        </p:txBody>
      </p:sp>
      <p:sp>
        <p:nvSpPr>
          <p:cNvPr id="9" name="Rectangle 8"/>
          <p:cNvSpPr/>
          <p:nvPr/>
        </p:nvSpPr>
        <p:spPr>
          <a:xfrm>
            <a:off x="3538728" y="3279649"/>
            <a:ext cx="1508760"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Aligned sentence pairs</a:t>
            </a:r>
            <a:endParaRPr lang="en-US" dirty="0"/>
          </a:p>
        </p:txBody>
      </p:sp>
      <p:cxnSp>
        <p:nvCxnSpPr>
          <p:cNvPr id="10" name="Straight Arrow Connector 9"/>
          <p:cNvCxnSpPr>
            <a:stCxn id="5" idx="3"/>
            <a:endCxn id="9" idx="1"/>
          </p:cNvCxnSpPr>
          <p:nvPr/>
        </p:nvCxnSpPr>
        <p:spPr>
          <a:xfrm>
            <a:off x="2103120" y="4108705"/>
            <a:ext cx="14356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51710" y="3394906"/>
            <a:ext cx="1389888" cy="646331"/>
          </a:xfrm>
          <a:prstGeom prst="rect">
            <a:avLst/>
          </a:prstGeom>
          <a:noFill/>
        </p:spPr>
        <p:txBody>
          <a:bodyPr wrap="square" rtlCol="0">
            <a:spAutoFit/>
          </a:bodyPr>
          <a:lstStyle/>
          <a:p>
            <a:r>
              <a:rPr lang="en-US" dirty="0" smtClean="0"/>
              <a:t>Revision extraction</a:t>
            </a:r>
            <a:endParaRPr lang="en-US" dirty="0"/>
          </a:p>
        </p:txBody>
      </p:sp>
      <p:cxnSp>
        <p:nvCxnSpPr>
          <p:cNvPr id="12" name="Straight Arrow Connector 11"/>
          <p:cNvCxnSpPr>
            <a:endCxn id="6" idx="1"/>
          </p:cNvCxnSpPr>
          <p:nvPr/>
        </p:nvCxnSpPr>
        <p:spPr>
          <a:xfrm>
            <a:off x="5047488" y="4108705"/>
            <a:ext cx="182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66944" y="3409425"/>
            <a:ext cx="1389888" cy="646331"/>
          </a:xfrm>
          <a:prstGeom prst="rect">
            <a:avLst/>
          </a:prstGeom>
          <a:noFill/>
        </p:spPr>
        <p:txBody>
          <a:bodyPr wrap="square" rtlCol="0">
            <a:spAutoFit/>
          </a:bodyPr>
          <a:lstStyle/>
          <a:p>
            <a:r>
              <a:rPr lang="en-US" dirty="0" smtClean="0"/>
              <a:t>Revision classification</a:t>
            </a:r>
            <a:endParaRPr lang="en-US" dirty="0"/>
          </a:p>
        </p:txBody>
      </p:sp>
      <p:cxnSp>
        <p:nvCxnSpPr>
          <p:cNvPr id="17" name="Curved Connector 16"/>
          <p:cNvCxnSpPr>
            <a:stCxn id="5" idx="2"/>
            <a:endCxn id="6" idx="2"/>
          </p:cNvCxnSpPr>
          <p:nvPr/>
        </p:nvCxnSpPr>
        <p:spPr>
          <a:xfrm rot="16200000" flipH="1">
            <a:off x="4528566" y="1849374"/>
            <a:ext cx="12700" cy="6176772"/>
          </a:xfrm>
          <a:prstGeom prst="curvedConnector3">
            <a:avLst>
              <a:gd name="adj1" fmla="val 8136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687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revision identification</a:t>
            </a:r>
            <a:endParaRPr lang="en-US" dirty="0"/>
          </a:p>
        </p:txBody>
      </p:sp>
      <p:sp>
        <p:nvSpPr>
          <p:cNvPr id="3" name="Content Placeholder 2"/>
          <p:cNvSpPr>
            <a:spLocks noGrp="1"/>
          </p:cNvSpPr>
          <p:nvPr>
            <p:ph idx="1"/>
          </p:nvPr>
        </p:nvSpPr>
        <p:spPr/>
        <p:txBody>
          <a:bodyPr/>
          <a:lstStyle/>
          <a:p>
            <a:r>
              <a:rPr lang="en-US" dirty="0" smtClean="0"/>
              <a:t>(Zhang and </a:t>
            </a:r>
            <a:r>
              <a:rPr lang="en-US" dirty="0" err="1" smtClean="0"/>
              <a:t>Litman</a:t>
            </a:r>
            <a:r>
              <a:rPr lang="en-US" dirty="0" smtClean="0"/>
              <a:t>, to be submitted)</a:t>
            </a:r>
          </a:p>
          <a:p>
            <a:r>
              <a:rPr lang="en-US" dirty="0" smtClean="0"/>
              <a:t>Basic idea</a:t>
            </a:r>
            <a:endParaRPr lang="en-US" dirty="0"/>
          </a:p>
          <a:p>
            <a:pPr lvl="1"/>
            <a:r>
              <a:rPr lang="en-US" dirty="0" smtClean="0"/>
              <a:t>Sequence generation based on sequence labeling likelihood</a:t>
            </a:r>
          </a:p>
          <a:p>
            <a:r>
              <a:rPr lang="en-US" dirty="0" smtClean="0"/>
              <a:t>Problems</a:t>
            </a:r>
          </a:p>
          <a:p>
            <a:pPr lvl="1"/>
            <a:r>
              <a:rPr lang="en-US" dirty="0" smtClean="0"/>
              <a:t>How do we describe alignment and type information together into one sequence?</a:t>
            </a:r>
          </a:p>
          <a:p>
            <a:pPr lvl="2"/>
            <a:r>
              <a:rPr lang="en-US" dirty="0" smtClean="0"/>
              <a:t>Moving cursor</a:t>
            </a:r>
          </a:p>
          <a:p>
            <a:pPr lvl="1"/>
            <a:r>
              <a:rPr lang="en-US" dirty="0" smtClean="0"/>
              <a:t>How do we have a sequence when we do not have the alignment?</a:t>
            </a:r>
          </a:p>
          <a:p>
            <a:pPr lvl="2"/>
            <a:r>
              <a:rPr lang="en-US" dirty="0" smtClean="0"/>
              <a:t>Bootstrap by sampling and iteratively update</a:t>
            </a:r>
          </a:p>
        </p:txBody>
      </p:sp>
      <p:sp>
        <p:nvSpPr>
          <p:cNvPr id="4" name="Slide Number Placeholder 3"/>
          <p:cNvSpPr>
            <a:spLocks noGrp="1"/>
          </p:cNvSpPr>
          <p:nvPr>
            <p:ph type="sldNum" sz="quarter" idx="12"/>
          </p:nvPr>
        </p:nvSpPr>
        <p:spPr/>
        <p:txBody>
          <a:bodyPr/>
          <a:lstStyle/>
          <a:p>
            <a:fld id="{D098603E-4670-914E-A685-627BBCF57B85}" type="slidenum">
              <a:rPr lang="en-US" smtClean="0"/>
              <a:t>106</a:t>
            </a:fld>
            <a:endParaRPr lang="en-US"/>
          </a:p>
        </p:txBody>
      </p:sp>
    </p:spTree>
    <p:extLst>
      <p:ext uri="{BB962C8B-B14F-4D97-AF65-F5344CB8AC3E}">
        <p14:creationId xmlns:p14="http://schemas.microsoft.com/office/powerpoint/2010/main" val="275524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to one sequence: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741963" y="2460575"/>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4041796" y="2446867"/>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Rectangle 5"/>
          <p:cNvSpPr/>
          <p:nvPr/>
        </p:nvSpPr>
        <p:spPr>
          <a:xfrm>
            <a:off x="2737927"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7" name="Rectangle 6"/>
          <p:cNvSpPr/>
          <p:nvPr/>
        </p:nvSpPr>
        <p:spPr>
          <a:xfrm>
            <a:off x="4055908"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8" name="Rectangle 7"/>
          <p:cNvSpPr/>
          <p:nvPr/>
        </p:nvSpPr>
        <p:spPr>
          <a:xfrm>
            <a:off x="2737928" y="3793420"/>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9" name="Rectangle 8"/>
          <p:cNvSpPr/>
          <p:nvPr/>
        </p:nvSpPr>
        <p:spPr>
          <a:xfrm>
            <a:off x="4055908"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0" name="Rectangle 9"/>
          <p:cNvSpPr/>
          <p:nvPr/>
        </p:nvSpPr>
        <p:spPr>
          <a:xfrm>
            <a:off x="2752849"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1" name="Rectangle 10"/>
          <p:cNvSpPr/>
          <p:nvPr/>
        </p:nvSpPr>
        <p:spPr>
          <a:xfrm>
            <a:off x="4038972" y="4414882"/>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12" name="Straight Connector 11"/>
          <p:cNvCxnSpPr/>
          <p:nvPr/>
        </p:nvCxnSpPr>
        <p:spPr>
          <a:xfrm>
            <a:off x="3725708" y="2235200"/>
            <a:ext cx="0" cy="325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41219" y="2977445"/>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7660" y="3683001"/>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7660" y="4287882"/>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41219" y="4903127"/>
            <a:ext cx="296897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6871" y="3088942"/>
            <a:ext cx="2351777" cy="369332"/>
          </a:xfrm>
          <a:prstGeom prst="rect">
            <a:avLst/>
          </a:prstGeom>
          <a:noFill/>
        </p:spPr>
        <p:txBody>
          <a:bodyPr wrap="square" rtlCol="0">
            <a:spAutoFit/>
          </a:bodyPr>
          <a:lstStyle/>
          <a:p>
            <a:r>
              <a:rPr lang="en-US" dirty="0" smtClean="0"/>
              <a:t>Thesis, Modify</a:t>
            </a:r>
            <a:endParaRPr lang="en-US" dirty="0"/>
          </a:p>
        </p:txBody>
      </p:sp>
      <p:sp>
        <p:nvSpPr>
          <p:cNvPr id="18" name="TextBox 17"/>
          <p:cNvSpPr txBox="1"/>
          <p:nvPr/>
        </p:nvSpPr>
        <p:spPr>
          <a:xfrm>
            <a:off x="626808" y="3711739"/>
            <a:ext cx="2351777" cy="369332"/>
          </a:xfrm>
          <a:prstGeom prst="rect">
            <a:avLst/>
          </a:prstGeom>
          <a:noFill/>
        </p:spPr>
        <p:txBody>
          <a:bodyPr wrap="square" rtlCol="0">
            <a:spAutoFit/>
          </a:bodyPr>
          <a:lstStyle/>
          <a:p>
            <a:r>
              <a:rPr lang="en-US" dirty="0" smtClean="0"/>
              <a:t>Evidence, Delete</a:t>
            </a:r>
            <a:endParaRPr lang="en-US" dirty="0"/>
          </a:p>
        </p:txBody>
      </p:sp>
      <p:sp>
        <p:nvSpPr>
          <p:cNvPr id="19" name="TextBox 18"/>
          <p:cNvSpPr txBox="1"/>
          <p:nvPr/>
        </p:nvSpPr>
        <p:spPr>
          <a:xfrm>
            <a:off x="650288" y="4397256"/>
            <a:ext cx="2351777" cy="369332"/>
          </a:xfrm>
          <a:prstGeom prst="rect">
            <a:avLst/>
          </a:prstGeom>
          <a:noFill/>
        </p:spPr>
        <p:txBody>
          <a:bodyPr wrap="square" rtlCol="0">
            <a:spAutoFit/>
          </a:bodyPr>
          <a:lstStyle/>
          <a:p>
            <a:r>
              <a:rPr lang="en-US" dirty="0" smtClean="0"/>
              <a:t>Evidence, Add</a:t>
            </a:r>
            <a:endParaRPr lang="en-US" dirty="0"/>
          </a:p>
        </p:txBody>
      </p:sp>
      <p:sp>
        <p:nvSpPr>
          <p:cNvPr id="20" name="TextBox 19"/>
          <p:cNvSpPr txBox="1"/>
          <p:nvPr/>
        </p:nvSpPr>
        <p:spPr>
          <a:xfrm>
            <a:off x="2737927" y="1933151"/>
            <a:ext cx="968828" cy="369332"/>
          </a:xfrm>
          <a:prstGeom prst="rect">
            <a:avLst/>
          </a:prstGeom>
          <a:noFill/>
        </p:spPr>
        <p:txBody>
          <a:bodyPr wrap="square" rtlCol="0">
            <a:spAutoFit/>
          </a:bodyPr>
          <a:lstStyle/>
          <a:p>
            <a:r>
              <a:rPr lang="en-US" smtClean="0"/>
              <a:t>Draft 1</a:t>
            </a:r>
            <a:endParaRPr lang="en-US"/>
          </a:p>
        </p:txBody>
      </p:sp>
      <p:sp>
        <p:nvSpPr>
          <p:cNvPr id="21" name="TextBox 20"/>
          <p:cNvSpPr txBox="1"/>
          <p:nvPr/>
        </p:nvSpPr>
        <p:spPr>
          <a:xfrm>
            <a:off x="3945984" y="1923146"/>
            <a:ext cx="968828" cy="369332"/>
          </a:xfrm>
          <a:prstGeom prst="rect">
            <a:avLst/>
          </a:prstGeom>
          <a:noFill/>
        </p:spPr>
        <p:txBody>
          <a:bodyPr wrap="square" rtlCol="0">
            <a:spAutoFit/>
          </a:bodyPr>
          <a:lstStyle/>
          <a:p>
            <a:r>
              <a:rPr lang="en-US" dirty="0" smtClean="0"/>
              <a:t>Draft 2</a:t>
            </a:r>
            <a:endParaRPr lang="en-US" dirty="0"/>
          </a:p>
        </p:txBody>
      </p:sp>
      <p:sp>
        <p:nvSpPr>
          <p:cNvPr id="22" name="Slide Number Placeholder 21"/>
          <p:cNvSpPr>
            <a:spLocks noGrp="1"/>
          </p:cNvSpPr>
          <p:nvPr>
            <p:ph type="sldNum" sz="quarter" idx="12"/>
          </p:nvPr>
        </p:nvSpPr>
        <p:spPr/>
        <p:txBody>
          <a:bodyPr/>
          <a:lstStyle/>
          <a:p>
            <a:fld id="{D098603E-4670-914E-A685-627BBCF57B85}" type="slidenum">
              <a:rPr lang="en-US" smtClean="0"/>
              <a:t>107</a:t>
            </a:fld>
            <a:endParaRPr lang="en-US"/>
          </a:p>
        </p:txBody>
      </p:sp>
    </p:spTree>
    <p:extLst>
      <p:ext uri="{BB962C8B-B14F-4D97-AF65-F5344CB8AC3E}">
        <p14:creationId xmlns:p14="http://schemas.microsoft.com/office/powerpoint/2010/main" val="244428113"/>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to one sequence: example</a:t>
            </a:r>
            <a:endParaRPr lang="en-US" dirty="0"/>
          </a:p>
        </p:txBody>
      </p:sp>
      <p:sp>
        <p:nvSpPr>
          <p:cNvPr id="3" name="Content Placeholder 2"/>
          <p:cNvSpPr>
            <a:spLocks noGrp="1"/>
          </p:cNvSpPr>
          <p:nvPr>
            <p:ph idx="1"/>
          </p:nvPr>
        </p:nvSpPr>
        <p:spPr/>
        <p:txBody>
          <a:bodyPr/>
          <a:lstStyle/>
          <a:p>
            <a:r>
              <a:rPr lang="en-US" dirty="0" smtClean="0"/>
              <a:t>Start with cursors</a:t>
            </a:r>
            <a:endParaRPr lang="en-US" dirty="0"/>
          </a:p>
        </p:txBody>
      </p:sp>
      <p:sp>
        <p:nvSpPr>
          <p:cNvPr id="4" name="Rectangle 3"/>
          <p:cNvSpPr/>
          <p:nvPr/>
        </p:nvSpPr>
        <p:spPr>
          <a:xfrm>
            <a:off x="2741963" y="2460575"/>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4041796" y="2446867"/>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Rectangle 5"/>
          <p:cNvSpPr/>
          <p:nvPr/>
        </p:nvSpPr>
        <p:spPr>
          <a:xfrm>
            <a:off x="2737927"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7" name="Rectangle 6"/>
          <p:cNvSpPr/>
          <p:nvPr/>
        </p:nvSpPr>
        <p:spPr>
          <a:xfrm>
            <a:off x="4055908"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8" name="Rectangle 7"/>
          <p:cNvSpPr/>
          <p:nvPr/>
        </p:nvSpPr>
        <p:spPr>
          <a:xfrm>
            <a:off x="2737928" y="3793420"/>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9" name="Rectangle 8"/>
          <p:cNvSpPr/>
          <p:nvPr/>
        </p:nvSpPr>
        <p:spPr>
          <a:xfrm>
            <a:off x="4055908"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0" name="Rectangle 9"/>
          <p:cNvSpPr/>
          <p:nvPr/>
        </p:nvSpPr>
        <p:spPr>
          <a:xfrm>
            <a:off x="2752849"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1" name="Rectangle 10"/>
          <p:cNvSpPr/>
          <p:nvPr/>
        </p:nvSpPr>
        <p:spPr>
          <a:xfrm>
            <a:off x="4038972" y="4414882"/>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12" name="Straight Connector 11"/>
          <p:cNvCxnSpPr/>
          <p:nvPr/>
        </p:nvCxnSpPr>
        <p:spPr>
          <a:xfrm>
            <a:off x="3725708" y="2235200"/>
            <a:ext cx="0" cy="325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41219" y="2977445"/>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7660" y="3683001"/>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7660" y="4287882"/>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41219" y="4903127"/>
            <a:ext cx="296897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6871" y="3088942"/>
            <a:ext cx="2351777" cy="369332"/>
          </a:xfrm>
          <a:prstGeom prst="rect">
            <a:avLst/>
          </a:prstGeom>
          <a:noFill/>
        </p:spPr>
        <p:txBody>
          <a:bodyPr wrap="square" rtlCol="0">
            <a:spAutoFit/>
          </a:bodyPr>
          <a:lstStyle/>
          <a:p>
            <a:r>
              <a:rPr lang="en-US" dirty="0" smtClean="0"/>
              <a:t>Thesis, Modify</a:t>
            </a:r>
            <a:endParaRPr lang="en-US" dirty="0"/>
          </a:p>
        </p:txBody>
      </p:sp>
      <p:sp>
        <p:nvSpPr>
          <p:cNvPr id="18" name="TextBox 17"/>
          <p:cNvSpPr txBox="1"/>
          <p:nvPr/>
        </p:nvSpPr>
        <p:spPr>
          <a:xfrm>
            <a:off x="626808" y="3711739"/>
            <a:ext cx="2351777" cy="369332"/>
          </a:xfrm>
          <a:prstGeom prst="rect">
            <a:avLst/>
          </a:prstGeom>
          <a:noFill/>
        </p:spPr>
        <p:txBody>
          <a:bodyPr wrap="square" rtlCol="0">
            <a:spAutoFit/>
          </a:bodyPr>
          <a:lstStyle/>
          <a:p>
            <a:r>
              <a:rPr lang="en-US" dirty="0" smtClean="0"/>
              <a:t>Evidence, Delete</a:t>
            </a:r>
            <a:endParaRPr lang="en-US" dirty="0"/>
          </a:p>
        </p:txBody>
      </p:sp>
      <p:sp>
        <p:nvSpPr>
          <p:cNvPr id="19" name="TextBox 18"/>
          <p:cNvSpPr txBox="1"/>
          <p:nvPr/>
        </p:nvSpPr>
        <p:spPr>
          <a:xfrm>
            <a:off x="650288" y="4397256"/>
            <a:ext cx="2351777" cy="369332"/>
          </a:xfrm>
          <a:prstGeom prst="rect">
            <a:avLst/>
          </a:prstGeom>
          <a:noFill/>
        </p:spPr>
        <p:txBody>
          <a:bodyPr wrap="square" rtlCol="0">
            <a:spAutoFit/>
          </a:bodyPr>
          <a:lstStyle/>
          <a:p>
            <a:r>
              <a:rPr lang="en-US" dirty="0" smtClean="0"/>
              <a:t>Evidence, Add</a:t>
            </a:r>
            <a:endParaRPr lang="en-US" dirty="0"/>
          </a:p>
        </p:txBody>
      </p:sp>
      <p:sp>
        <p:nvSpPr>
          <p:cNvPr id="20" name="Right Arrow 19"/>
          <p:cNvSpPr/>
          <p:nvPr/>
        </p:nvSpPr>
        <p:spPr>
          <a:xfrm>
            <a:off x="2297660" y="2505670"/>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4878359" y="2495107"/>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p:txBody>
          <a:bodyPr/>
          <a:lstStyle/>
          <a:p>
            <a:fld id="{D098603E-4670-914E-A685-627BBCF57B85}" type="slidenum">
              <a:rPr lang="en-US" smtClean="0"/>
              <a:t>108</a:t>
            </a:fld>
            <a:endParaRPr lang="en-US"/>
          </a:p>
        </p:txBody>
      </p:sp>
    </p:spTree>
    <p:extLst>
      <p:ext uri="{BB962C8B-B14F-4D97-AF65-F5344CB8AC3E}">
        <p14:creationId xmlns:p14="http://schemas.microsoft.com/office/powerpoint/2010/main" val="3147573517"/>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to one sequence: example</a:t>
            </a:r>
            <a:endParaRPr lang="en-US" dirty="0"/>
          </a:p>
        </p:txBody>
      </p:sp>
      <p:sp>
        <p:nvSpPr>
          <p:cNvPr id="3" name="Content Placeholder 2"/>
          <p:cNvSpPr>
            <a:spLocks noGrp="1"/>
          </p:cNvSpPr>
          <p:nvPr>
            <p:ph idx="1"/>
          </p:nvPr>
        </p:nvSpPr>
        <p:spPr/>
        <p:txBody>
          <a:bodyPr/>
          <a:lstStyle/>
          <a:p>
            <a:r>
              <a:rPr lang="en-US" dirty="0" smtClean="0"/>
              <a:t>Move cursors</a:t>
            </a:r>
            <a:endParaRPr lang="en-US" dirty="0"/>
          </a:p>
        </p:txBody>
      </p:sp>
      <p:sp>
        <p:nvSpPr>
          <p:cNvPr id="4" name="Rectangle 3"/>
          <p:cNvSpPr/>
          <p:nvPr/>
        </p:nvSpPr>
        <p:spPr>
          <a:xfrm>
            <a:off x="2741963" y="2460575"/>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4041796" y="2446867"/>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Rectangle 5"/>
          <p:cNvSpPr/>
          <p:nvPr/>
        </p:nvSpPr>
        <p:spPr>
          <a:xfrm>
            <a:off x="2737927"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7" name="Rectangle 6"/>
          <p:cNvSpPr/>
          <p:nvPr/>
        </p:nvSpPr>
        <p:spPr>
          <a:xfrm>
            <a:off x="4055908"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8" name="Rectangle 7"/>
          <p:cNvSpPr/>
          <p:nvPr/>
        </p:nvSpPr>
        <p:spPr>
          <a:xfrm>
            <a:off x="2737928" y="3793420"/>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9" name="Rectangle 8"/>
          <p:cNvSpPr/>
          <p:nvPr/>
        </p:nvSpPr>
        <p:spPr>
          <a:xfrm>
            <a:off x="4055908"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0" name="Rectangle 9"/>
          <p:cNvSpPr/>
          <p:nvPr/>
        </p:nvSpPr>
        <p:spPr>
          <a:xfrm>
            <a:off x="2752849"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1" name="Rectangle 10"/>
          <p:cNvSpPr/>
          <p:nvPr/>
        </p:nvSpPr>
        <p:spPr>
          <a:xfrm>
            <a:off x="4038972" y="4414882"/>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12" name="Straight Connector 11"/>
          <p:cNvCxnSpPr/>
          <p:nvPr/>
        </p:nvCxnSpPr>
        <p:spPr>
          <a:xfrm>
            <a:off x="3725708" y="2235200"/>
            <a:ext cx="0" cy="325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41219" y="2977445"/>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7660" y="3683001"/>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7660" y="4287882"/>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41219" y="4903127"/>
            <a:ext cx="296897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6871" y="3088942"/>
            <a:ext cx="2351777" cy="369332"/>
          </a:xfrm>
          <a:prstGeom prst="rect">
            <a:avLst/>
          </a:prstGeom>
          <a:noFill/>
        </p:spPr>
        <p:txBody>
          <a:bodyPr wrap="square" rtlCol="0">
            <a:spAutoFit/>
          </a:bodyPr>
          <a:lstStyle/>
          <a:p>
            <a:r>
              <a:rPr lang="en-US" dirty="0" smtClean="0"/>
              <a:t>Thesis, Modify</a:t>
            </a:r>
            <a:endParaRPr lang="en-US" dirty="0"/>
          </a:p>
        </p:txBody>
      </p:sp>
      <p:sp>
        <p:nvSpPr>
          <p:cNvPr id="18" name="TextBox 17"/>
          <p:cNvSpPr txBox="1"/>
          <p:nvPr/>
        </p:nvSpPr>
        <p:spPr>
          <a:xfrm>
            <a:off x="626808" y="3711739"/>
            <a:ext cx="2351777" cy="369332"/>
          </a:xfrm>
          <a:prstGeom prst="rect">
            <a:avLst/>
          </a:prstGeom>
          <a:noFill/>
        </p:spPr>
        <p:txBody>
          <a:bodyPr wrap="square" rtlCol="0">
            <a:spAutoFit/>
          </a:bodyPr>
          <a:lstStyle/>
          <a:p>
            <a:r>
              <a:rPr lang="en-US" dirty="0" smtClean="0"/>
              <a:t>Evidence, Delete</a:t>
            </a:r>
            <a:endParaRPr lang="en-US" dirty="0"/>
          </a:p>
        </p:txBody>
      </p:sp>
      <p:sp>
        <p:nvSpPr>
          <p:cNvPr id="19" name="TextBox 18"/>
          <p:cNvSpPr txBox="1"/>
          <p:nvPr/>
        </p:nvSpPr>
        <p:spPr>
          <a:xfrm>
            <a:off x="650288" y="4397256"/>
            <a:ext cx="2351777" cy="369332"/>
          </a:xfrm>
          <a:prstGeom prst="rect">
            <a:avLst/>
          </a:prstGeom>
          <a:noFill/>
        </p:spPr>
        <p:txBody>
          <a:bodyPr wrap="square" rtlCol="0">
            <a:spAutoFit/>
          </a:bodyPr>
          <a:lstStyle/>
          <a:p>
            <a:r>
              <a:rPr lang="en-US" dirty="0" smtClean="0"/>
              <a:t>Evidence, Add</a:t>
            </a:r>
            <a:endParaRPr lang="en-US" dirty="0"/>
          </a:p>
        </p:txBody>
      </p:sp>
      <p:sp>
        <p:nvSpPr>
          <p:cNvPr id="20" name="Right Arrow 19"/>
          <p:cNvSpPr/>
          <p:nvPr/>
        </p:nvSpPr>
        <p:spPr>
          <a:xfrm>
            <a:off x="2297660" y="3180588"/>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4878359" y="3180911"/>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08170" y="2420944"/>
            <a:ext cx="3494315" cy="369332"/>
          </a:xfrm>
          <a:prstGeom prst="rect">
            <a:avLst/>
          </a:prstGeom>
          <a:noFill/>
        </p:spPr>
        <p:txBody>
          <a:bodyPr wrap="square" rtlCol="0">
            <a:spAutoFit/>
          </a:bodyPr>
          <a:lstStyle/>
          <a:p>
            <a:r>
              <a:rPr lang="en-US" dirty="0" err="1" smtClean="0"/>
              <a:t>EditStep</a:t>
            </a:r>
            <a:r>
              <a:rPr lang="en-US" dirty="0" smtClean="0"/>
              <a:t>: Move-Move-</a:t>
            </a:r>
            <a:r>
              <a:rPr lang="en-US" dirty="0" err="1" smtClean="0"/>
              <a:t>Nochange</a:t>
            </a:r>
            <a:endParaRPr lang="en-US" dirty="0"/>
          </a:p>
        </p:txBody>
      </p:sp>
      <p:sp>
        <p:nvSpPr>
          <p:cNvPr id="23" name="Slide Number Placeholder 22"/>
          <p:cNvSpPr>
            <a:spLocks noGrp="1"/>
          </p:cNvSpPr>
          <p:nvPr>
            <p:ph type="sldNum" sz="quarter" idx="12"/>
          </p:nvPr>
        </p:nvSpPr>
        <p:spPr/>
        <p:txBody>
          <a:bodyPr/>
          <a:lstStyle/>
          <a:p>
            <a:fld id="{D098603E-4670-914E-A685-627BBCF57B85}" type="slidenum">
              <a:rPr lang="en-US" smtClean="0"/>
              <a:t>109</a:t>
            </a:fld>
            <a:endParaRPr lang="en-US"/>
          </a:p>
        </p:txBody>
      </p:sp>
    </p:spTree>
    <p:extLst>
      <p:ext uri="{BB962C8B-B14F-4D97-AF65-F5344CB8AC3E}">
        <p14:creationId xmlns:p14="http://schemas.microsoft.com/office/powerpoint/2010/main" val="27095475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t>
            </a:r>
            <a:r>
              <a:rPr lang="en-US" smtClean="0"/>
              <a:t>analysis results</a:t>
            </a:r>
            <a:endParaRPr lang="en-US" dirty="0"/>
          </a:p>
        </p:txBody>
      </p:sp>
      <p:sp>
        <p:nvSpPr>
          <p:cNvPr id="3" name="Content Placeholder 2"/>
          <p:cNvSpPr>
            <a:spLocks noGrp="1"/>
          </p:cNvSpPr>
          <p:nvPr>
            <p:ph idx="1"/>
          </p:nvPr>
        </p:nvSpPr>
        <p:spPr/>
        <p:txBody>
          <a:bodyPr/>
          <a:lstStyle/>
          <a:p>
            <a:pPr marL="228600" lvl="1">
              <a:spcBef>
                <a:spcPts val="1000"/>
              </a:spcBef>
            </a:pPr>
            <a:r>
              <a:rPr lang="en-US" sz="2800" dirty="0" smtClean="0"/>
              <a:t>Approach</a:t>
            </a:r>
          </a:p>
          <a:p>
            <a:pPr marL="685800" lvl="2">
              <a:spcBef>
                <a:spcPts val="1000"/>
              </a:spcBef>
            </a:pPr>
            <a:r>
              <a:rPr lang="en-US" sz="2400" dirty="0" smtClean="0"/>
              <a:t> </a:t>
            </a:r>
            <a:r>
              <a:rPr lang="en-US" sz="2400" dirty="0"/>
              <a:t>Pearson correlation between revision number and </a:t>
            </a:r>
            <a:r>
              <a:rPr lang="en-US" sz="2400" dirty="0" smtClean="0"/>
              <a:t>Draft2/Essay2 </a:t>
            </a:r>
            <a:r>
              <a:rPr lang="en-US" sz="2400" dirty="0"/>
              <a:t>score controlling </a:t>
            </a:r>
            <a:r>
              <a:rPr lang="en-US" sz="2400" dirty="0" smtClean="0"/>
              <a:t>Draft1 score</a:t>
            </a:r>
          </a:p>
          <a:p>
            <a:r>
              <a:rPr lang="en-US" dirty="0" smtClean="0"/>
              <a:t>Conclusion</a:t>
            </a:r>
          </a:p>
          <a:p>
            <a:pPr lvl="1"/>
            <a:r>
              <a:rPr lang="en-US" dirty="0" smtClean="0"/>
              <a:t>It is important to make more content revisions</a:t>
            </a:r>
          </a:p>
          <a:p>
            <a:pPr lvl="2"/>
            <a:r>
              <a:rPr lang="en-US" dirty="0" smtClean="0"/>
              <a:t>Significant correlation between content revisions in Draft1 and Draft2 score</a:t>
            </a:r>
          </a:p>
          <a:p>
            <a:pPr lvl="1"/>
            <a:r>
              <a:rPr lang="en-US" dirty="0" smtClean="0"/>
              <a:t>The transfer learning effect</a:t>
            </a:r>
          </a:p>
          <a:p>
            <a:pPr lvl="2"/>
            <a:r>
              <a:rPr lang="en-US" dirty="0" smtClean="0"/>
              <a:t>Significant correlation between content revisions in Draft1 and Essay2 score	</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11</a:t>
            </a:fld>
            <a:endParaRPr lang="en-US"/>
          </a:p>
        </p:txBody>
      </p:sp>
    </p:spTree>
    <p:extLst>
      <p:ext uri="{BB962C8B-B14F-4D97-AF65-F5344CB8AC3E}">
        <p14:creationId xmlns:p14="http://schemas.microsoft.com/office/powerpoint/2010/main" val="197023170"/>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to one sequence: example</a:t>
            </a:r>
            <a:endParaRPr lang="en-US" dirty="0"/>
          </a:p>
        </p:txBody>
      </p:sp>
      <p:sp>
        <p:nvSpPr>
          <p:cNvPr id="3" name="Content Placeholder 2"/>
          <p:cNvSpPr>
            <a:spLocks noGrp="1"/>
          </p:cNvSpPr>
          <p:nvPr>
            <p:ph idx="1"/>
          </p:nvPr>
        </p:nvSpPr>
        <p:spPr/>
        <p:txBody>
          <a:bodyPr/>
          <a:lstStyle/>
          <a:p>
            <a:r>
              <a:rPr lang="en-US" dirty="0" smtClean="0"/>
              <a:t>Move cursors</a:t>
            </a:r>
            <a:endParaRPr lang="en-US" dirty="0"/>
          </a:p>
        </p:txBody>
      </p:sp>
      <p:sp>
        <p:nvSpPr>
          <p:cNvPr id="4" name="Rectangle 3"/>
          <p:cNvSpPr/>
          <p:nvPr/>
        </p:nvSpPr>
        <p:spPr>
          <a:xfrm>
            <a:off x="2741963" y="2460575"/>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4041796" y="2446867"/>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Rectangle 5"/>
          <p:cNvSpPr/>
          <p:nvPr/>
        </p:nvSpPr>
        <p:spPr>
          <a:xfrm>
            <a:off x="2737927"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7" name="Rectangle 6"/>
          <p:cNvSpPr/>
          <p:nvPr/>
        </p:nvSpPr>
        <p:spPr>
          <a:xfrm>
            <a:off x="4055908"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8" name="Rectangle 7"/>
          <p:cNvSpPr/>
          <p:nvPr/>
        </p:nvSpPr>
        <p:spPr>
          <a:xfrm>
            <a:off x="2737928" y="3793420"/>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9" name="Rectangle 8"/>
          <p:cNvSpPr/>
          <p:nvPr/>
        </p:nvSpPr>
        <p:spPr>
          <a:xfrm>
            <a:off x="4055908"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0" name="Rectangle 9"/>
          <p:cNvSpPr/>
          <p:nvPr/>
        </p:nvSpPr>
        <p:spPr>
          <a:xfrm>
            <a:off x="2752849"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1" name="Rectangle 10"/>
          <p:cNvSpPr/>
          <p:nvPr/>
        </p:nvSpPr>
        <p:spPr>
          <a:xfrm>
            <a:off x="4038972" y="4414882"/>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12" name="Straight Connector 11"/>
          <p:cNvCxnSpPr/>
          <p:nvPr/>
        </p:nvCxnSpPr>
        <p:spPr>
          <a:xfrm>
            <a:off x="3725708" y="2235200"/>
            <a:ext cx="0" cy="325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41219" y="2977445"/>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7660" y="3683001"/>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7660" y="4287882"/>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41219" y="4903127"/>
            <a:ext cx="296897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6871" y="3088942"/>
            <a:ext cx="2351777" cy="369332"/>
          </a:xfrm>
          <a:prstGeom prst="rect">
            <a:avLst/>
          </a:prstGeom>
          <a:noFill/>
        </p:spPr>
        <p:txBody>
          <a:bodyPr wrap="square" rtlCol="0">
            <a:spAutoFit/>
          </a:bodyPr>
          <a:lstStyle/>
          <a:p>
            <a:r>
              <a:rPr lang="en-US" dirty="0" smtClean="0"/>
              <a:t>Thesis, Modify</a:t>
            </a:r>
            <a:endParaRPr lang="en-US" dirty="0"/>
          </a:p>
        </p:txBody>
      </p:sp>
      <p:sp>
        <p:nvSpPr>
          <p:cNvPr id="18" name="TextBox 17"/>
          <p:cNvSpPr txBox="1"/>
          <p:nvPr/>
        </p:nvSpPr>
        <p:spPr>
          <a:xfrm>
            <a:off x="626808" y="3711739"/>
            <a:ext cx="2351777" cy="369332"/>
          </a:xfrm>
          <a:prstGeom prst="rect">
            <a:avLst/>
          </a:prstGeom>
          <a:noFill/>
        </p:spPr>
        <p:txBody>
          <a:bodyPr wrap="square" rtlCol="0">
            <a:spAutoFit/>
          </a:bodyPr>
          <a:lstStyle/>
          <a:p>
            <a:r>
              <a:rPr lang="en-US" dirty="0" smtClean="0"/>
              <a:t>Evidence, Delete</a:t>
            </a:r>
            <a:endParaRPr lang="en-US" dirty="0"/>
          </a:p>
        </p:txBody>
      </p:sp>
      <p:sp>
        <p:nvSpPr>
          <p:cNvPr id="19" name="TextBox 18"/>
          <p:cNvSpPr txBox="1"/>
          <p:nvPr/>
        </p:nvSpPr>
        <p:spPr>
          <a:xfrm>
            <a:off x="650288" y="4397256"/>
            <a:ext cx="2351777" cy="369332"/>
          </a:xfrm>
          <a:prstGeom prst="rect">
            <a:avLst/>
          </a:prstGeom>
          <a:noFill/>
        </p:spPr>
        <p:txBody>
          <a:bodyPr wrap="square" rtlCol="0">
            <a:spAutoFit/>
          </a:bodyPr>
          <a:lstStyle/>
          <a:p>
            <a:r>
              <a:rPr lang="en-US" dirty="0" smtClean="0"/>
              <a:t>Evidence, Add</a:t>
            </a:r>
            <a:endParaRPr lang="en-US" dirty="0"/>
          </a:p>
        </p:txBody>
      </p:sp>
      <p:sp>
        <p:nvSpPr>
          <p:cNvPr id="20" name="Right Arrow 19"/>
          <p:cNvSpPr/>
          <p:nvPr/>
        </p:nvSpPr>
        <p:spPr>
          <a:xfrm>
            <a:off x="2297660" y="3844620"/>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4878359" y="4476315"/>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08170" y="2420944"/>
            <a:ext cx="3494315" cy="369332"/>
          </a:xfrm>
          <a:prstGeom prst="rect">
            <a:avLst/>
          </a:prstGeom>
          <a:noFill/>
        </p:spPr>
        <p:txBody>
          <a:bodyPr wrap="square" rtlCol="0">
            <a:spAutoFit/>
          </a:bodyPr>
          <a:lstStyle/>
          <a:p>
            <a:r>
              <a:rPr lang="en-US" dirty="0" err="1" smtClean="0"/>
              <a:t>EditStep</a:t>
            </a:r>
            <a:r>
              <a:rPr lang="en-US" dirty="0" smtClean="0"/>
              <a:t>: Move-Move-</a:t>
            </a:r>
            <a:r>
              <a:rPr lang="en-US" dirty="0" err="1" smtClean="0"/>
              <a:t>Nochange</a:t>
            </a:r>
            <a:endParaRPr lang="en-US" dirty="0"/>
          </a:p>
        </p:txBody>
      </p:sp>
      <p:sp>
        <p:nvSpPr>
          <p:cNvPr id="23" name="TextBox 22"/>
          <p:cNvSpPr txBox="1"/>
          <p:nvPr/>
        </p:nvSpPr>
        <p:spPr>
          <a:xfrm>
            <a:off x="5508170" y="3086341"/>
            <a:ext cx="3494315" cy="369332"/>
          </a:xfrm>
          <a:prstGeom prst="rect">
            <a:avLst/>
          </a:prstGeom>
          <a:noFill/>
        </p:spPr>
        <p:txBody>
          <a:bodyPr wrap="square" rtlCol="0">
            <a:spAutoFit/>
          </a:bodyPr>
          <a:lstStyle/>
          <a:p>
            <a:r>
              <a:rPr lang="en-US" dirty="0" err="1" smtClean="0"/>
              <a:t>EditStep</a:t>
            </a:r>
            <a:r>
              <a:rPr lang="en-US" dirty="0" smtClean="0"/>
              <a:t>: Move-Move-Thesis</a:t>
            </a:r>
            <a:endParaRPr lang="en-US" dirty="0"/>
          </a:p>
        </p:txBody>
      </p:sp>
      <p:sp>
        <p:nvSpPr>
          <p:cNvPr id="24" name="Slide Number Placeholder 23"/>
          <p:cNvSpPr>
            <a:spLocks noGrp="1"/>
          </p:cNvSpPr>
          <p:nvPr>
            <p:ph type="sldNum" sz="quarter" idx="12"/>
          </p:nvPr>
        </p:nvSpPr>
        <p:spPr/>
        <p:txBody>
          <a:bodyPr/>
          <a:lstStyle/>
          <a:p>
            <a:fld id="{D098603E-4670-914E-A685-627BBCF57B85}" type="slidenum">
              <a:rPr lang="en-US" smtClean="0"/>
              <a:t>110</a:t>
            </a:fld>
            <a:endParaRPr lang="en-US"/>
          </a:p>
        </p:txBody>
      </p:sp>
    </p:spTree>
    <p:extLst>
      <p:ext uri="{BB962C8B-B14F-4D97-AF65-F5344CB8AC3E}">
        <p14:creationId xmlns:p14="http://schemas.microsoft.com/office/powerpoint/2010/main" val="152015467"/>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to one sequence: example</a:t>
            </a:r>
            <a:endParaRPr lang="en-US" dirty="0"/>
          </a:p>
        </p:txBody>
      </p:sp>
      <p:sp>
        <p:nvSpPr>
          <p:cNvPr id="3" name="Content Placeholder 2"/>
          <p:cNvSpPr>
            <a:spLocks noGrp="1"/>
          </p:cNvSpPr>
          <p:nvPr>
            <p:ph idx="1"/>
          </p:nvPr>
        </p:nvSpPr>
        <p:spPr/>
        <p:txBody>
          <a:bodyPr/>
          <a:lstStyle/>
          <a:p>
            <a:r>
              <a:rPr lang="en-US" dirty="0" smtClean="0"/>
              <a:t>Move cursors</a:t>
            </a:r>
            <a:endParaRPr lang="en-US" dirty="0"/>
          </a:p>
        </p:txBody>
      </p:sp>
      <p:sp>
        <p:nvSpPr>
          <p:cNvPr id="4" name="Rectangle 3"/>
          <p:cNvSpPr/>
          <p:nvPr/>
        </p:nvSpPr>
        <p:spPr>
          <a:xfrm>
            <a:off x="2741963" y="2460575"/>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4041796" y="2446867"/>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Rectangle 5"/>
          <p:cNvSpPr/>
          <p:nvPr/>
        </p:nvSpPr>
        <p:spPr>
          <a:xfrm>
            <a:off x="2737927"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7" name="Rectangle 6"/>
          <p:cNvSpPr/>
          <p:nvPr/>
        </p:nvSpPr>
        <p:spPr>
          <a:xfrm>
            <a:off x="4055908"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8" name="Rectangle 7"/>
          <p:cNvSpPr/>
          <p:nvPr/>
        </p:nvSpPr>
        <p:spPr>
          <a:xfrm>
            <a:off x="2737928" y="3793420"/>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9" name="Rectangle 8"/>
          <p:cNvSpPr/>
          <p:nvPr/>
        </p:nvSpPr>
        <p:spPr>
          <a:xfrm>
            <a:off x="4055908"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0" name="Rectangle 9"/>
          <p:cNvSpPr/>
          <p:nvPr/>
        </p:nvSpPr>
        <p:spPr>
          <a:xfrm>
            <a:off x="2752849"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1" name="Rectangle 10"/>
          <p:cNvSpPr/>
          <p:nvPr/>
        </p:nvSpPr>
        <p:spPr>
          <a:xfrm>
            <a:off x="4038972" y="4414882"/>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12" name="Straight Connector 11"/>
          <p:cNvCxnSpPr/>
          <p:nvPr/>
        </p:nvCxnSpPr>
        <p:spPr>
          <a:xfrm>
            <a:off x="3725708" y="2235200"/>
            <a:ext cx="0" cy="325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41219" y="2977445"/>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7660" y="3683001"/>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7660" y="4287882"/>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41219" y="4903127"/>
            <a:ext cx="296897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6871" y="3088942"/>
            <a:ext cx="2351777" cy="369332"/>
          </a:xfrm>
          <a:prstGeom prst="rect">
            <a:avLst/>
          </a:prstGeom>
          <a:noFill/>
        </p:spPr>
        <p:txBody>
          <a:bodyPr wrap="square" rtlCol="0">
            <a:spAutoFit/>
          </a:bodyPr>
          <a:lstStyle/>
          <a:p>
            <a:r>
              <a:rPr lang="en-US" dirty="0" smtClean="0"/>
              <a:t>Thesis, Modify</a:t>
            </a:r>
            <a:endParaRPr lang="en-US" dirty="0"/>
          </a:p>
        </p:txBody>
      </p:sp>
      <p:sp>
        <p:nvSpPr>
          <p:cNvPr id="18" name="TextBox 17"/>
          <p:cNvSpPr txBox="1"/>
          <p:nvPr/>
        </p:nvSpPr>
        <p:spPr>
          <a:xfrm>
            <a:off x="626808" y="3711739"/>
            <a:ext cx="2351777" cy="369332"/>
          </a:xfrm>
          <a:prstGeom prst="rect">
            <a:avLst/>
          </a:prstGeom>
          <a:noFill/>
        </p:spPr>
        <p:txBody>
          <a:bodyPr wrap="square" rtlCol="0">
            <a:spAutoFit/>
          </a:bodyPr>
          <a:lstStyle/>
          <a:p>
            <a:r>
              <a:rPr lang="en-US" dirty="0" smtClean="0"/>
              <a:t>Evidence, Delete</a:t>
            </a:r>
            <a:endParaRPr lang="en-US" dirty="0"/>
          </a:p>
        </p:txBody>
      </p:sp>
      <p:sp>
        <p:nvSpPr>
          <p:cNvPr id="19" name="TextBox 18"/>
          <p:cNvSpPr txBox="1"/>
          <p:nvPr/>
        </p:nvSpPr>
        <p:spPr>
          <a:xfrm>
            <a:off x="650288" y="4397256"/>
            <a:ext cx="2351777" cy="369332"/>
          </a:xfrm>
          <a:prstGeom prst="rect">
            <a:avLst/>
          </a:prstGeom>
          <a:noFill/>
        </p:spPr>
        <p:txBody>
          <a:bodyPr wrap="square" rtlCol="0">
            <a:spAutoFit/>
          </a:bodyPr>
          <a:lstStyle/>
          <a:p>
            <a:r>
              <a:rPr lang="en-US" dirty="0" smtClean="0"/>
              <a:t>Evidence, Add</a:t>
            </a:r>
            <a:endParaRPr lang="en-US" dirty="0"/>
          </a:p>
        </p:txBody>
      </p:sp>
      <p:sp>
        <p:nvSpPr>
          <p:cNvPr id="20" name="Right Arrow 19"/>
          <p:cNvSpPr/>
          <p:nvPr/>
        </p:nvSpPr>
        <p:spPr>
          <a:xfrm>
            <a:off x="2297660" y="5042050"/>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4878359" y="4476315"/>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08170" y="2420944"/>
            <a:ext cx="3494315" cy="369332"/>
          </a:xfrm>
          <a:prstGeom prst="rect">
            <a:avLst/>
          </a:prstGeom>
          <a:noFill/>
        </p:spPr>
        <p:txBody>
          <a:bodyPr wrap="square" rtlCol="0">
            <a:spAutoFit/>
          </a:bodyPr>
          <a:lstStyle/>
          <a:p>
            <a:r>
              <a:rPr lang="en-US" dirty="0" err="1" smtClean="0"/>
              <a:t>EditStep</a:t>
            </a:r>
            <a:r>
              <a:rPr lang="en-US" dirty="0" smtClean="0"/>
              <a:t>: Move-Move-</a:t>
            </a:r>
            <a:r>
              <a:rPr lang="en-US" dirty="0" err="1" smtClean="0"/>
              <a:t>Nochange</a:t>
            </a:r>
            <a:endParaRPr lang="en-US" dirty="0"/>
          </a:p>
        </p:txBody>
      </p:sp>
      <p:sp>
        <p:nvSpPr>
          <p:cNvPr id="23" name="TextBox 22"/>
          <p:cNvSpPr txBox="1"/>
          <p:nvPr/>
        </p:nvSpPr>
        <p:spPr>
          <a:xfrm>
            <a:off x="5508170" y="3086341"/>
            <a:ext cx="3494315" cy="369332"/>
          </a:xfrm>
          <a:prstGeom prst="rect">
            <a:avLst/>
          </a:prstGeom>
          <a:noFill/>
        </p:spPr>
        <p:txBody>
          <a:bodyPr wrap="square" rtlCol="0">
            <a:spAutoFit/>
          </a:bodyPr>
          <a:lstStyle/>
          <a:p>
            <a:r>
              <a:rPr lang="en-US" dirty="0" err="1" smtClean="0"/>
              <a:t>EditStep</a:t>
            </a:r>
            <a:r>
              <a:rPr lang="en-US" dirty="0" smtClean="0"/>
              <a:t>: Move-Move-Thesis</a:t>
            </a:r>
            <a:endParaRPr lang="en-US" dirty="0"/>
          </a:p>
        </p:txBody>
      </p:sp>
      <p:sp>
        <p:nvSpPr>
          <p:cNvPr id="24" name="TextBox 23"/>
          <p:cNvSpPr txBox="1"/>
          <p:nvPr/>
        </p:nvSpPr>
        <p:spPr>
          <a:xfrm>
            <a:off x="5508170" y="3751738"/>
            <a:ext cx="3494315" cy="369332"/>
          </a:xfrm>
          <a:prstGeom prst="rect">
            <a:avLst/>
          </a:prstGeom>
          <a:noFill/>
        </p:spPr>
        <p:txBody>
          <a:bodyPr wrap="square" rtlCol="0">
            <a:spAutoFit/>
          </a:bodyPr>
          <a:lstStyle/>
          <a:p>
            <a:r>
              <a:rPr lang="en-US" dirty="0" err="1" smtClean="0"/>
              <a:t>EditStep</a:t>
            </a:r>
            <a:r>
              <a:rPr lang="en-US" dirty="0" smtClean="0"/>
              <a:t>: Move-Keep-Evidence</a:t>
            </a:r>
            <a:endParaRPr lang="en-US" dirty="0"/>
          </a:p>
        </p:txBody>
      </p:sp>
      <p:sp>
        <p:nvSpPr>
          <p:cNvPr id="25" name="Slide Number Placeholder 24"/>
          <p:cNvSpPr>
            <a:spLocks noGrp="1"/>
          </p:cNvSpPr>
          <p:nvPr>
            <p:ph type="sldNum" sz="quarter" idx="12"/>
          </p:nvPr>
        </p:nvSpPr>
        <p:spPr/>
        <p:txBody>
          <a:bodyPr/>
          <a:lstStyle/>
          <a:p>
            <a:fld id="{D098603E-4670-914E-A685-627BBCF57B85}" type="slidenum">
              <a:rPr lang="en-US" smtClean="0"/>
              <a:t>111</a:t>
            </a:fld>
            <a:endParaRPr lang="en-US"/>
          </a:p>
        </p:txBody>
      </p:sp>
    </p:spTree>
    <p:extLst>
      <p:ext uri="{BB962C8B-B14F-4D97-AF65-F5344CB8AC3E}">
        <p14:creationId xmlns:p14="http://schemas.microsoft.com/office/powerpoint/2010/main" val="43467649"/>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to one sequence: example</a:t>
            </a:r>
            <a:endParaRPr lang="en-US" dirty="0"/>
          </a:p>
        </p:txBody>
      </p:sp>
      <p:sp>
        <p:nvSpPr>
          <p:cNvPr id="3" name="Content Placeholder 2"/>
          <p:cNvSpPr>
            <a:spLocks noGrp="1"/>
          </p:cNvSpPr>
          <p:nvPr>
            <p:ph idx="1"/>
          </p:nvPr>
        </p:nvSpPr>
        <p:spPr/>
        <p:txBody>
          <a:bodyPr/>
          <a:lstStyle/>
          <a:p>
            <a:r>
              <a:rPr lang="en-US" dirty="0" smtClean="0"/>
              <a:t>Move cursors</a:t>
            </a:r>
            <a:endParaRPr lang="en-US" dirty="0"/>
          </a:p>
        </p:txBody>
      </p:sp>
      <p:sp>
        <p:nvSpPr>
          <p:cNvPr id="4" name="Rectangle 3"/>
          <p:cNvSpPr/>
          <p:nvPr/>
        </p:nvSpPr>
        <p:spPr>
          <a:xfrm>
            <a:off x="2741963" y="2460575"/>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4041796" y="2446867"/>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Rectangle 5"/>
          <p:cNvSpPr/>
          <p:nvPr/>
        </p:nvSpPr>
        <p:spPr>
          <a:xfrm>
            <a:off x="2737927"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7" name="Rectangle 6"/>
          <p:cNvSpPr/>
          <p:nvPr/>
        </p:nvSpPr>
        <p:spPr>
          <a:xfrm>
            <a:off x="4055908"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8" name="Rectangle 7"/>
          <p:cNvSpPr/>
          <p:nvPr/>
        </p:nvSpPr>
        <p:spPr>
          <a:xfrm>
            <a:off x="2737928" y="3793420"/>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9" name="Rectangle 8"/>
          <p:cNvSpPr/>
          <p:nvPr/>
        </p:nvSpPr>
        <p:spPr>
          <a:xfrm>
            <a:off x="4055908"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0" name="Rectangle 9"/>
          <p:cNvSpPr/>
          <p:nvPr/>
        </p:nvSpPr>
        <p:spPr>
          <a:xfrm>
            <a:off x="2752849"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1" name="Rectangle 10"/>
          <p:cNvSpPr/>
          <p:nvPr/>
        </p:nvSpPr>
        <p:spPr>
          <a:xfrm>
            <a:off x="4038972" y="4414882"/>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12" name="Straight Connector 11"/>
          <p:cNvCxnSpPr/>
          <p:nvPr/>
        </p:nvCxnSpPr>
        <p:spPr>
          <a:xfrm>
            <a:off x="3725708" y="2235200"/>
            <a:ext cx="0" cy="325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41219" y="2977445"/>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7660" y="3683001"/>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7660" y="4287882"/>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41219" y="4903127"/>
            <a:ext cx="296897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6871" y="3088942"/>
            <a:ext cx="2351777" cy="369332"/>
          </a:xfrm>
          <a:prstGeom prst="rect">
            <a:avLst/>
          </a:prstGeom>
          <a:noFill/>
        </p:spPr>
        <p:txBody>
          <a:bodyPr wrap="square" rtlCol="0">
            <a:spAutoFit/>
          </a:bodyPr>
          <a:lstStyle/>
          <a:p>
            <a:r>
              <a:rPr lang="en-US" dirty="0" smtClean="0"/>
              <a:t>Thesis, Modify</a:t>
            </a:r>
            <a:endParaRPr lang="en-US" dirty="0"/>
          </a:p>
        </p:txBody>
      </p:sp>
      <p:sp>
        <p:nvSpPr>
          <p:cNvPr id="18" name="TextBox 17"/>
          <p:cNvSpPr txBox="1"/>
          <p:nvPr/>
        </p:nvSpPr>
        <p:spPr>
          <a:xfrm>
            <a:off x="626808" y="3711739"/>
            <a:ext cx="2351777" cy="369332"/>
          </a:xfrm>
          <a:prstGeom prst="rect">
            <a:avLst/>
          </a:prstGeom>
          <a:noFill/>
        </p:spPr>
        <p:txBody>
          <a:bodyPr wrap="square" rtlCol="0">
            <a:spAutoFit/>
          </a:bodyPr>
          <a:lstStyle/>
          <a:p>
            <a:r>
              <a:rPr lang="en-US" dirty="0" smtClean="0"/>
              <a:t>Evidence, Delete</a:t>
            </a:r>
            <a:endParaRPr lang="en-US" dirty="0"/>
          </a:p>
        </p:txBody>
      </p:sp>
      <p:sp>
        <p:nvSpPr>
          <p:cNvPr id="19" name="TextBox 18"/>
          <p:cNvSpPr txBox="1"/>
          <p:nvPr/>
        </p:nvSpPr>
        <p:spPr>
          <a:xfrm>
            <a:off x="650288" y="4397256"/>
            <a:ext cx="2351777" cy="369332"/>
          </a:xfrm>
          <a:prstGeom prst="rect">
            <a:avLst/>
          </a:prstGeom>
          <a:noFill/>
        </p:spPr>
        <p:txBody>
          <a:bodyPr wrap="square" rtlCol="0">
            <a:spAutoFit/>
          </a:bodyPr>
          <a:lstStyle/>
          <a:p>
            <a:r>
              <a:rPr lang="en-US" dirty="0" smtClean="0"/>
              <a:t>Evidence, Add</a:t>
            </a:r>
            <a:endParaRPr lang="en-US" dirty="0"/>
          </a:p>
        </p:txBody>
      </p:sp>
      <p:sp>
        <p:nvSpPr>
          <p:cNvPr id="20" name="Right Arrow 19"/>
          <p:cNvSpPr/>
          <p:nvPr/>
        </p:nvSpPr>
        <p:spPr>
          <a:xfrm>
            <a:off x="2297660" y="5042050"/>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4878359" y="5053257"/>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08170" y="2420944"/>
            <a:ext cx="3494315" cy="369332"/>
          </a:xfrm>
          <a:prstGeom prst="rect">
            <a:avLst/>
          </a:prstGeom>
          <a:noFill/>
        </p:spPr>
        <p:txBody>
          <a:bodyPr wrap="square" rtlCol="0">
            <a:spAutoFit/>
          </a:bodyPr>
          <a:lstStyle/>
          <a:p>
            <a:r>
              <a:rPr lang="en-US" dirty="0" err="1" smtClean="0"/>
              <a:t>EditStep</a:t>
            </a:r>
            <a:r>
              <a:rPr lang="en-US" dirty="0" smtClean="0"/>
              <a:t>: Move-Move-</a:t>
            </a:r>
            <a:r>
              <a:rPr lang="en-US" dirty="0" err="1" smtClean="0"/>
              <a:t>Nochange</a:t>
            </a:r>
            <a:endParaRPr lang="en-US" dirty="0"/>
          </a:p>
        </p:txBody>
      </p:sp>
      <p:sp>
        <p:nvSpPr>
          <p:cNvPr id="23" name="TextBox 22"/>
          <p:cNvSpPr txBox="1"/>
          <p:nvPr/>
        </p:nvSpPr>
        <p:spPr>
          <a:xfrm>
            <a:off x="5508170" y="3086341"/>
            <a:ext cx="3494315" cy="369332"/>
          </a:xfrm>
          <a:prstGeom prst="rect">
            <a:avLst/>
          </a:prstGeom>
          <a:noFill/>
        </p:spPr>
        <p:txBody>
          <a:bodyPr wrap="square" rtlCol="0">
            <a:spAutoFit/>
          </a:bodyPr>
          <a:lstStyle/>
          <a:p>
            <a:r>
              <a:rPr lang="en-US" dirty="0" err="1" smtClean="0"/>
              <a:t>EditStep</a:t>
            </a:r>
            <a:r>
              <a:rPr lang="en-US" dirty="0" smtClean="0"/>
              <a:t>: Move-Move-Thesis</a:t>
            </a:r>
            <a:endParaRPr lang="en-US" dirty="0"/>
          </a:p>
        </p:txBody>
      </p:sp>
      <p:sp>
        <p:nvSpPr>
          <p:cNvPr id="24" name="TextBox 23"/>
          <p:cNvSpPr txBox="1"/>
          <p:nvPr/>
        </p:nvSpPr>
        <p:spPr>
          <a:xfrm>
            <a:off x="5508170" y="3751738"/>
            <a:ext cx="3494315" cy="369332"/>
          </a:xfrm>
          <a:prstGeom prst="rect">
            <a:avLst/>
          </a:prstGeom>
          <a:noFill/>
        </p:spPr>
        <p:txBody>
          <a:bodyPr wrap="square" rtlCol="0">
            <a:spAutoFit/>
          </a:bodyPr>
          <a:lstStyle/>
          <a:p>
            <a:r>
              <a:rPr lang="en-US" dirty="0" err="1" smtClean="0"/>
              <a:t>EditStep</a:t>
            </a:r>
            <a:r>
              <a:rPr lang="en-US" dirty="0" smtClean="0"/>
              <a:t>: Move-Keep-Evidence</a:t>
            </a:r>
            <a:endParaRPr lang="en-US" dirty="0"/>
          </a:p>
        </p:txBody>
      </p:sp>
      <p:sp>
        <p:nvSpPr>
          <p:cNvPr id="25" name="TextBox 24"/>
          <p:cNvSpPr txBox="1"/>
          <p:nvPr/>
        </p:nvSpPr>
        <p:spPr>
          <a:xfrm>
            <a:off x="5508169" y="4397256"/>
            <a:ext cx="3494315" cy="369332"/>
          </a:xfrm>
          <a:prstGeom prst="rect">
            <a:avLst/>
          </a:prstGeom>
          <a:noFill/>
        </p:spPr>
        <p:txBody>
          <a:bodyPr wrap="square" rtlCol="0">
            <a:spAutoFit/>
          </a:bodyPr>
          <a:lstStyle/>
          <a:p>
            <a:r>
              <a:rPr lang="en-US" dirty="0" err="1" smtClean="0"/>
              <a:t>EditStep</a:t>
            </a:r>
            <a:r>
              <a:rPr lang="en-US" dirty="0" smtClean="0"/>
              <a:t>: Keep-Move-Evidence</a:t>
            </a:r>
            <a:endParaRPr lang="en-US" dirty="0"/>
          </a:p>
        </p:txBody>
      </p:sp>
      <p:sp>
        <p:nvSpPr>
          <p:cNvPr id="26" name="Slide Number Placeholder 25"/>
          <p:cNvSpPr>
            <a:spLocks noGrp="1"/>
          </p:cNvSpPr>
          <p:nvPr>
            <p:ph type="sldNum" sz="quarter" idx="12"/>
          </p:nvPr>
        </p:nvSpPr>
        <p:spPr/>
        <p:txBody>
          <a:bodyPr/>
          <a:lstStyle/>
          <a:p>
            <a:fld id="{D098603E-4670-914E-A685-627BBCF57B85}" type="slidenum">
              <a:rPr lang="en-US" smtClean="0"/>
              <a:t>112</a:t>
            </a:fld>
            <a:endParaRPr lang="en-US"/>
          </a:p>
        </p:txBody>
      </p:sp>
    </p:spTree>
    <p:extLst>
      <p:ext uri="{BB962C8B-B14F-4D97-AF65-F5344CB8AC3E}">
        <p14:creationId xmlns:p14="http://schemas.microsoft.com/office/powerpoint/2010/main" val="2759920664"/>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to one sequence: example</a:t>
            </a:r>
            <a:endParaRPr lang="en-US" dirty="0"/>
          </a:p>
        </p:txBody>
      </p:sp>
      <p:sp>
        <p:nvSpPr>
          <p:cNvPr id="3" name="Content Placeholder 2"/>
          <p:cNvSpPr>
            <a:spLocks noGrp="1"/>
          </p:cNvSpPr>
          <p:nvPr>
            <p:ph idx="1"/>
          </p:nvPr>
        </p:nvSpPr>
        <p:spPr/>
        <p:txBody>
          <a:bodyPr/>
          <a:lstStyle/>
          <a:p>
            <a:r>
              <a:rPr lang="en-US" dirty="0" smtClean="0"/>
              <a:t>Move cursors</a:t>
            </a:r>
            <a:endParaRPr lang="en-US" dirty="0"/>
          </a:p>
        </p:txBody>
      </p:sp>
      <p:sp>
        <p:nvSpPr>
          <p:cNvPr id="4" name="Rectangle 3"/>
          <p:cNvSpPr/>
          <p:nvPr/>
        </p:nvSpPr>
        <p:spPr>
          <a:xfrm>
            <a:off x="2741963" y="2460575"/>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4041796" y="2446867"/>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Rectangle 5"/>
          <p:cNvSpPr/>
          <p:nvPr/>
        </p:nvSpPr>
        <p:spPr>
          <a:xfrm>
            <a:off x="2737927"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7" name="Rectangle 6"/>
          <p:cNvSpPr/>
          <p:nvPr/>
        </p:nvSpPr>
        <p:spPr>
          <a:xfrm>
            <a:off x="4055908"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8" name="Rectangle 7"/>
          <p:cNvSpPr/>
          <p:nvPr/>
        </p:nvSpPr>
        <p:spPr>
          <a:xfrm>
            <a:off x="2737928" y="3793420"/>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9" name="Rectangle 8"/>
          <p:cNvSpPr/>
          <p:nvPr/>
        </p:nvSpPr>
        <p:spPr>
          <a:xfrm>
            <a:off x="4055908"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0" name="Rectangle 9"/>
          <p:cNvSpPr/>
          <p:nvPr/>
        </p:nvSpPr>
        <p:spPr>
          <a:xfrm>
            <a:off x="2752849"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1" name="Rectangle 10"/>
          <p:cNvSpPr/>
          <p:nvPr/>
        </p:nvSpPr>
        <p:spPr>
          <a:xfrm>
            <a:off x="4038972" y="4414882"/>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12" name="Straight Connector 11"/>
          <p:cNvCxnSpPr/>
          <p:nvPr/>
        </p:nvCxnSpPr>
        <p:spPr>
          <a:xfrm>
            <a:off x="3725708" y="2235200"/>
            <a:ext cx="0" cy="325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41219" y="2977445"/>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7660" y="3683001"/>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7660" y="4287882"/>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41219" y="4903127"/>
            <a:ext cx="296897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6871" y="3088942"/>
            <a:ext cx="2351777" cy="369332"/>
          </a:xfrm>
          <a:prstGeom prst="rect">
            <a:avLst/>
          </a:prstGeom>
          <a:noFill/>
        </p:spPr>
        <p:txBody>
          <a:bodyPr wrap="square" rtlCol="0">
            <a:spAutoFit/>
          </a:bodyPr>
          <a:lstStyle/>
          <a:p>
            <a:r>
              <a:rPr lang="en-US" dirty="0" smtClean="0"/>
              <a:t>Thesis, Modify</a:t>
            </a:r>
            <a:endParaRPr lang="en-US" dirty="0"/>
          </a:p>
        </p:txBody>
      </p:sp>
      <p:sp>
        <p:nvSpPr>
          <p:cNvPr id="18" name="TextBox 17"/>
          <p:cNvSpPr txBox="1"/>
          <p:nvPr/>
        </p:nvSpPr>
        <p:spPr>
          <a:xfrm>
            <a:off x="626808" y="3711739"/>
            <a:ext cx="2351777" cy="369332"/>
          </a:xfrm>
          <a:prstGeom prst="rect">
            <a:avLst/>
          </a:prstGeom>
          <a:noFill/>
        </p:spPr>
        <p:txBody>
          <a:bodyPr wrap="square" rtlCol="0">
            <a:spAutoFit/>
          </a:bodyPr>
          <a:lstStyle/>
          <a:p>
            <a:r>
              <a:rPr lang="en-US" dirty="0" smtClean="0"/>
              <a:t>Evidence, Delete</a:t>
            </a:r>
            <a:endParaRPr lang="en-US" dirty="0"/>
          </a:p>
        </p:txBody>
      </p:sp>
      <p:sp>
        <p:nvSpPr>
          <p:cNvPr id="19" name="TextBox 18"/>
          <p:cNvSpPr txBox="1"/>
          <p:nvPr/>
        </p:nvSpPr>
        <p:spPr>
          <a:xfrm>
            <a:off x="650288" y="4397256"/>
            <a:ext cx="2351777" cy="369332"/>
          </a:xfrm>
          <a:prstGeom prst="rect">
            <a:avLst/>
          </a:prstGeom>
          <a:noFill/>
        </p:spPr>
        <p:txBody>
          <a:bodyPr wrap="square" rtlCol="0">
            <a:spAutoFit/>
          </a:bodyPr>
          <a:lstStyle/>
          <a:p>
            <a:r>
              <a:rPr lang="en-US" dirty="0" smtClean="0"/>
              <a:t>Evidence, Add</a:t>
            </a:r>
            <a:endParaRPr lang="en-US" dirty="0"/>
          </a:p>
        </p:txBody>
      </p:sp>
      <p:sp>
        <p:nvSpPr>
          <p:cNvPr id="20" name="Right Arrow 19"/>
          <p:cNvSpPr/>
          <p:nvPr/>
        </p:nvSpPr>
        <p:spPr>
          <a:xfrm>
            <a:off x="2297660" y="5673422"/>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4856408" y="5673422"/>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08170" y="2420944"/>
            <a:ext cx="3494315" cy="369332"/>
          </a:xfrm>
          <a:prstGeom prst="rect">
            <a:avLst/>
          </a:prstGeom>
          <a:noFill/>
        </p:spPr>
        <p:txBody>
          <a:bodyPr wrap="square" rtlCol="0">
            <a:spAutoFit/>
          </a:bodyPr>
          <a:lstStyle/>
          <a:p>
            <a:r>
              <a:rPr lang="en-US" dirty="0" err="1" smtClean="0"/>
              <a:t>EditStep</a:t>
            </a:r>
            <a:r>
              <a:rPr lang="en-US" dirty="0" smtClean="0"/>
              <a:t>: Move-Move-</a:t>
            </a:r>
            <a:r>
              <a:rPr lang="en-US" dirty="0" err="1" smtClean="0"/>
              <a:t>Nochange</a:t>
            </a:r>
            <a:endParaRPr lang="en-US" dirty="0"/>
          </a:p>
        </p:txBody>
      </p:sp>
      <p:sp>
        <p:nvSpPr>
          <p:cNvPr id="23" name="TextBox 22"/>
          <p:cNvSpPr txBox="1"/>
          <p:nvPr/>
        </p:nvSpPr>
        <p:spPr>
          <a:xfrm>
            <a:off x="5508170" y="3086341"/>
            <a:ext cx="3494315" cy="369332"/>
          </a:xfrm>
          <a:prstGeom prst="rect">
            <a:avLst/>
          </a:prstGeom>
          <a:noFill/>
        </p:spPr>
        <p:txBody>
          <a:bodyPr wrap="square" rtlCol="0">
            <a:spAutoFit/>
          </a:bodyPr>
          <a:lstStyle/>
          <a:p>
            <a:r>
              <a:rPr lang="en-US" dirty="0" err="1" smtClean="0"/>
              <a:t>EditStep</a:t>
            </a:r>
            <a:r>
              <a:rPr lang="en-US" dirty="0" smtClean="0"/>
              <a:t>: Move-Move-Thesis</a:t>
            </a:r>
            <a:endParaRPr lang="en-US" dirty="0"/>
          </a:p>
        </p:txBody>
      </p:sp>
      <p:sp>
        <p:nvSpPr>
          <p:cNvPr id="24" name="TextBox 23"/>
          <p:cNvSpPr txBox="1"/>
          <p:nvPr/>
        </p:nvSpPr>
        <p:spPr>
          <a:xfrm>
            <a:off x="5508170" y="3751738"/>
            <a:ext cx="3494315" cy="369332"/>
          </a:xfrm>
          <a:prstGeom prst="rect">
            <a:avLst/>
          </a:prstGeom>
          <a:noFill/>
        </p:spPr>
        <p:txBody>
          <a:bodyPr wrap="square" rtlCol="0">
            <a:spAutoFit/>
          </a:bodyPr>
          <a:lstStyle/>
          <a:p>
            <a:r>
              <a:rPr lang="en-US" dirty="0" err="1" smtClean="0"/>
              <a:t>EditStep</a:t>
            </a:r>
            <a:r>
              <a:rPr lang="en-US" dirty="0" smtClean="0"/>
              <a:t>: Move-Keep-Evidence</a:t>
            </a:r>
            <a:endParaRPr lang="en-US" dirty="0"/>
          </a:p>
        </p:txBody>
      </p:sp>
      <p:sp>
        <p:nvSpPr>
          <p:cNvPr id="25" name="TextBox 24"/>
          <p:cNvSpPr txBox="1"/>
          <p:nvPr/>
        </p:nvSpPr>
        <p:spPr>
          <a:xfrm>
            <a:off x="5508169" y="4397256"/>
            <a:ext cx="3494315" cy="369332"/>
          </a:xfrm>
          <a:prstGeom prst="rect">
            <a:avLst/>
          </a:prstGeom>
          <a:noFill/>
        </p:spPr>
        <p:txBody>
          <a:bodyPr wrap="square" rtlCol="0">
            <a:spAutoFit/>
          </a:bodyPr>
          <a:lstStyle/>
          <a:p>
            <a:r>
              <a:rPr lang="en-US" dirty="0" err="1" smtClean="0"/>
              <a:t>EditStep</a:t>
            </a:r>
            <a:r>
              <a:rPr lang="en-US" dirty="0" smtClean="0"/>
              <a:t>: Keep-Move-Evidence</a:t>
            </a:r>
            <a:endParaRPr lang="en-US" dirty="0"/>
          </a:p>
        </p:txBody>
      </p:sp>
      <p:sp>
        <p:nvSpPr>
          <p:cNvPr id="26" name="TextBox 25"/>
          <p:cNvSpPr txBox="1"/>
          <p:nvPr/>
        </p:nvSpPr>
        <p:spPr>
          <a:xfrm>
            <a:off x="5508169" y="5030149"/>
            <a:ext cx="3494315" cy="369332"/>
          </a:xfrm>
          <a:prstGeom prst="rect">
            <a:avLst/>
          </a:prstGeom>
          <a:noFill/>
        </p:spPr>
        <p:txBody>
          <a:bodyPr wrap="square" rtlCol="0">
            <a:spAutoFit/>
          </a:bodyPr>
          <a:lstStyle/>
          <a:p>
            <a:r>
              <a:rPr lang="en-US" dirty="0" err="1" smtClean="0"/>
              <a:t>EditStep</a:t>
            </a:r>
            <a:r>
              <a:rPr lang="en-US" dirty="0" smtClean="0"/>
              <a:t>: Move-Move-</a:t>
            </a:r>
            <a:r>
              <a:rPr lang="en-US" dirty="0" err="1" smtClean="0"/>
              <a:t>Nochange</a:t>
            </a:r>
            <a:endParaRPr lang="en-US" dirty="0"/>
          </a:p>
        </p:txBody>
      </p:sp>
      <p:sp>
        <p:nvSpPr>
          <p:cNvPr id="27" name="Slide Number Placeholder 26"/>
          <p:cNvSpPr>
            <a:spLocks noGrp="1"/>
          </p:cNvSpPr>
          <p:nvPr>
            <p:ph type="sldNum" sz="quarter" idx="12"/>
          </p:nvPr>
        </p:nvSpPr>
        <p:spPr/>
        <p:txBody>
          <a:bodyPr/>
          <a:lstStyle/>
          <a:p>
            <a:fld id="{D098603E-4670-914E-A685-627BBCF57B85}" type="slidenum">
              <a:rPr lang="en-US" smtClean="0"/>
              <a:t>113</a:t>
            </a:fld>
            <a:endParaRPr lang="en-US"/>
          </a:p>
        </p:txBody>
      </p:sp>
    </p:spTree>
    <p:extLst>
      <p:ext uri="{BB962C8B-B14F-4D97-AF65-F5344CB8AC3E}">
        <p14:creationId xmlns:p14="http://schemas.microsoft.com/office/powerpoint/2010/main" val="3863682321"/>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Revisions to one sequence: example</a:t>
            </a:r>
            <a:endParaRPr lang="en-US" dirty="0"/>
          </a:p>
        </p:txBody>
      </p:sp>
      <p:sp>
        <p:nvSpPr>
          <p:cNvPr id="3" name="Content Placeholder 2"/>
          <p:cNvSpPr>
            <a:spLocks noGrp="1"/>
          </p:cNvSpPr>
          <p:nvPr>
            <p:ph idx="1"/>
          </p:nvPr>
        </p:nvSpPr>
        <p:spPr/>
        <p:txBody>
          <a:bodyPr/>
          <a:lstStyle/>
          <a:p>
            <a:r>
              <a:rPr lang="en-US" dirty="0" smtClean="0"/>
              <a:t>Move cursors</a:t>
            </a:r>
            <a:endParaRPr lang="en-US" dirty="0"/>
          </a:p>
        </p:txBody>
      </p:sp>
      <p:sp>
        <p:nvSpPr>
          <p:cNvPr id="4" name="Rectangle 3"/>
          <p:cNvSpPr/>
          <p:nvPr/>
        </p:nvSpPr>
        <p:spPr>
          <a:xfrm>
            <a:off x="2741963" y="2460575"/>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4041796" y="2446867"/>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Rectangle 5"/>
          <p:cNvSpPr/>
          <p:nvPr/>
        </p:nvSpPr>
        <p:spPr>
          <a:xfrm>
            <a:off x="2737927"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7" name="Rectangle 6"/>
          <p:cNvSpPr/>
          <p:nvPr/>
        </p:nvSpPr>
        <p:spPr>
          <a:xfrm>
            <a:off x="4055908"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8" name="Rectangle 7"/>
          <p:cNvSpPr/>
          <p:nvPr/>
        </p:nvSpPr>
        <p:spPr>
          <a:xfrm>
            <a:off x="2737928" y="3793420"/>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9" name="Rectangle 8"/>
          <p:cNvSpPr/>
          <p:nvPr/>
        </p:nvSpPr>
        <p:spPr>
          <a:xfrm>
            <a:off x="4055908"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0" name="Rectangle 9"/>
          <p:cNvSpPr/>
          <p:nvPr/>
        </p:nvSpPr>
        <p:spPr>
          <a:xfrm>
            <a:off x="2752849"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1" name="Rectangle 10"/>
          <p:cNvSpPr/>
          <p:nvPr/>
        </p:nvSpPr>
        <p:spPr>
          <a:xfrm>
            <a:off x="4038972" y="4414882"/>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12" name="Straight Connector 11"/>
          <p:cNvCxnSpPr/>
          <p:nvPr/>
        </p:nvCxnSpPr>
        <p:spPr>
          <a:xfrm>
            <a:off x="3725708" y="2235200"/>
            <a:ext cx="0" cy="325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41219" y="2977445"/>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7660" y="3683001"/>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7660" y="4287882"/>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41219" y="4903127"/>
            <a:ext cx="296897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6871" y="3088942"/>
            <a:ext cx="2351777" cy="369332"/>
          </a:xfrm>
          <a:prstGeom prst="rect">
            <a:avLst/>
          </a:prstGeom>
          <a:noFill/>
        </p:spPr>
        <p:txBody>
          <a:bodyPr wrap="square" rtlCol="0">
            <a:spAutoFit/>
          </a:bodyPr>
          <a:lstStyle/>
          <a:p>
            <a:r>
              <a:rPr lang="en-US" dirty="0" smtClean="0"/>
              <a:t>Thesis, Modify</a:t>
            </a:r>
            <a:endParaRPr lang="en-US" dirty="0"/>
          </a:p>
        </p:txBody>
      </p:sp>
      <p:sp>
        <p:nvSpPr>
          <p:cNvPr id="18" name="TextBox 17"/>
          <p:cNvSpPr txBox="1"/>
          <p:nvPr/>
        </p:nvSpPr>
        <p:spPr>
          <a:xfrm>
            <a:off x="626808" y="3711739"/>
            <a:ext cx="2351777" cy="369332"/>
          </a:xfrm>
          <a:prstGeom prst="rect">
            <a:avLst/>
          </a:prstGeom>
          <a:noFill/>
        </p:spPr>
        <p:txBody>
          <a:bodyPr wrap="square" rtlCol="0">
            <a:spAutoFit/>
          </a:bodyPr>
          <a:lstStyle/>
          <a:p>
            <a:r>
              <a:rPr lang="en-US" dirty="0" smtClean="0"/>
              <a:t>Evidence, Delete</a:t>
            </a:r>
            <a:endParaRPr lang="en-US" dirty="0"/>
          </a:p>
        </p:txBody>
      </p:sp>
      <p:sp>
        <p:nvSpPr>
          <p:cNvPr id="19" name="TextBox 18"/>
          <p:cNvSpPr txBox="1"/>
          <p:nvPr/>
        </p:nvSpPr>
        <p:spPr>
          <a:xfrm>
            <a:off x="650288" y="4397256"/>
            <a:ext cx="2351777" cy="369332"/>
          </a:xfrm>
          <a:prstGeom prst="rect">
            <a:avLst/>
          </a:prstGeom>
          <a:noFill/>
        </p:spPr>
        <p:txBody>
          <a:bodyPr wrap="square" rtlCol="0">
            <a:spAutoFit/>
          </a:bodyPr>
          <a:lstStyle/>
          <a:p>
            <a:r>
              <a:rPr lang="en-US" dirty="0" smtClean="0"/>
              <a:t>Evidence, Add</a:t>
            </a:r>
            <a:endParaRPr lang="en-US" dirty="0"/>
          </a:p>
        </p:txBody>
      </p:sp>
      <p:sp>
        <p:nvSpPr>
          <p:cNvPr id="20" name="Right Arrow 19"/>
          <p:cNvSpPr/>
          <p:nvPr/>
        </p:nvSpPr>
        <p:spPr>
          <a:xfrm>
            <a:off x="2297660" y="5673422"/>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800000">
            <a:off x="4856408" y="5673422"/>
            <a:ext cx="353789" cy="259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08170" y="2420944"/>
            <a:ext cx="3494315" cy="369332"/>
          </a:xfrm>
          <a:prstGeom prst="rect">
            <a:avLst/>
          </a:prstGeom>
          <a:noFill/>
        </p:spPr>
        <p:txBody>
          <a:bodyPr wrap="square" rtlCol="0">
            <a:spAutoFit/>
          </a:bodyPr>
          <a:lstStyle/>
          <a:p>
            <a:r>
              <a:rPr lang="en-US" dirty="0" err="1" smtClean="0"/>
              <a:t>EditStep</a:t>
            </a:r>
            <a:r>
              <a:rPr lang="en-US" dirty="0" smtClean="0"/>
              <a:t>: Move-Move-</a:t>
            </a:r>
            <a:r>
              <a:rPr lang="en-US" dirty="0" err="1" smtClean="0"/>
              <a:t>Nochange</a:t>
            </a:r>
            <a:endParaRPr lang="en-US" dirty="0"/>
          </a:p>
        </p:txBody>
      </p:sp>
      <p:sp>
        <p:nvSpPr>
          <p:cNvPr id="23" name="TextBox 22"/>
          <p:cNvSpPr txBox="1"/>
          <p:nvPr/>
        </p:nvSpPr>
        <p:spPr>
          <a:xfrm>
            <a:off x="5508170" y="3086341"/>
            <a:ext cx="3494315" cy="369332"/>
          </a:xfrm>
          <a:prstGeom prst="rect">
            <a:avLst/>
          </a:prstGeom>
          <a:noFill/>
        </p:spPr>
        <p:txBody>
          <a:bodyPr wrap="square" rtlCol="0">
            <a:spAutoFit/>
          </a:bodyPr>
          <a:lstStyle/>
          <a:p>
            <a:r>
              <a:rPr lang="en-US" dirty="0" err="1" smtClean="0"/>
              <a:t>EditStep</a:t>
            </a:r>
            <a:r>
              <a:rPr lang="en-US" dirty="0" smtClean="0"/>
              <a:t>: Move-Move-Thesis</a:t>
            </a:r>
            <a:endParaRPr lang="en-US" dirty="0"/>
          </a:p>
        </p:txBody>
      </p:sp>
      <p:sp>
        <p:nvSpPr>
          <p:cNvPr id="24" name="TextBox 23"/>
          <p:cNvSpPr txBox="1"/>
          <p:nvPr/>
        </p:nvSpPr>
        <p:spPr>
          <a:xfrm>
            <a:off x="5508170" y="3751738"/>
            <a:ext cx="3494315" cy="369332"/>
          </a:xfrm>
          <a:prstGeom prst="rect">
            <a:avLst/>
          </a:prstGeom>
          <a:noFill/>
        </p:spPr>
        <p:txBody>
          <a:bodyPr wrap="square" rtlCol="0">
            <a:spAutoFit/>
          </a:bodyPr>
          <a:lstStyle/>
          <a:p>
            <a:r>
              <a:rPr lang="en-US" dirty="0" err="1" smtClean="0"/>
              <a:t>EditStep</a:t>
            </a:r>
            <a:r>
              <a:rPr lang="en-US" dirty="0" smtClean="0"/>
              <a:t>: Move-Keep-Evidence</a:t>
            </a:r>
            <a:endParaRPr lang="en-US" dirty="0"/>
          </a:p>
        </p:txBody>
      </p:sp>
      <p:sp>
        <p:nvSpPr>
          <p:cNvPr id="25" name="TextBox 24"/>
          <p:cNvSpPr txBox="1"/>
          <p:nvPr/>
        </p:nvSpPr>
        <p:spPr>
          <a:xfrm>
            <a:off x="5508169" y="4397256"/>
            <a:ext cx="3494315" cy="369332"/>
          </a:xfrm>
          <a:prstGeom prst="rect">
            <a:avLst/>
          </a:prstGeom>
          <a:noFill/>
        </p:spPr>
        <p:txBody>
          <a:bodyPr wrap="square" rtlCol="0">
            <a:spAutoFit/>
          </a:bodyPr>
          <a:lstStyle/>
          <a:p>
            <a:r>
              <a:rPr lang="en-US" dirty="0" err="1" smtClean="0"/>
              <a:t>EditStep</a:t>
            </a:r>
            <a:r>
              <a:rPr lang="en-US" dirty="0" smtClean="0"/>
              <a:t>: Keep-Move-Evidence</a:t>
            </a:r>
            <a:endParaRPr lang="en-US" dirty="0"/>
          </a:p>
        </p:txBody>
      </p:sp>
      <p:sp>
        <p:nvSpPr>
          <p:cNvPr id="26" name="TextBox 25"/>
          <p:cNvSpPr txBox="1"/>
          <p:nvPr/>
        </p:nvSpPr>
        <p:spPr>
          <a:xfrm>
            <a:off x="5508169" y="5030149"/>
            <a:ext cx="3494315" cy="369332"/>
          </a:xfrm>
          <a:prstGeom prst="rect">
            <a:avLst/>
          </a:prstGeom>
          <a:noFill/>
        </p:spPr>
        <p:txBody>
          <a:bodyPr wrap="square" rtlCol="0">
            <a:spAutoFit/>
          </a:bodyPr>
          <a:lstStyle/>
          <a:p>
            <a:r>
              <a:rPr lang="en-US" dirty="0" err="1" smtClean="0"/>
              <a:t>EditStep</a:t>
            </a:r>
            <a:r>
              <a:rPr lang="en-US" dirty="0" smtClean="0"/>
              <a:t>: Move-Move-</a:t>
            </a:r>
            <a:r>
              <a:rPr lang="en-US" smtClean="0"/>
              <a:t>Nochange</a:t>
            </a:r>
            <a:endParaRPr lang="en-US" dirty="0"/>
          </a:p>
        </p:txBody>
      </p:sp>
      <p:sp>
        <p:nvSpPr>
          <p:cNvPr id="27" name="Rectangle 26"/>
          <p:cNvSpPr/>
          <p:nvPr/>
        </p:nvSpPr>
        <p:spPr>
          <a:xfrm>
            <a:off x="5508169" y="2235200"/>
            <a:ext cx="3254831" cy="3251200"/>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373010" y="1588869"/>
            <a:ext cx="3396343" cy="646331"/>
          </a:xfrm>
          <a:prstGeom prst="rect">
            <a:avLst/>
          </a:prstGeom>
          <a:noFill/>
        </p:spPr>
        <p:txBody>
          <a:bodyPr wrap="square" rtlCol="0">
            <a:spAutoFit/>
          </a:bodyPr>
          <a:lstStyle/>
          <a:p>
            <a:r>
              <a:rPr lang="en-US" dirty="0" smtClean="0"/>
              <a:t>Now we have a sequence!</a:t>
            </a:r>
          </a:p>
          <a:p>
            <a:r>
              <a:rPr lang="en-US" dirty="0" err="1" smtClean="0"/>
              <a:t>EditSequence</a:t>
            </a:r>
            <a:endParaRPr lang="en-US" dirty="0"/>
          </a:p>
        </p:txBody>
      </p:sp>
      <p:cxnSp>
        <p:nvCxnSpPr>
          <p:cNvPr id="30" name="Straight Arrow Connector 29"/>
          <p:cNvCxnSpPr>
            <a:stCxn id="22" idx="2"/>
            <a:endCxn id="23" idx="0"/>
          </p:cNvCxnSpPr>
          <p:nvPr/>
        </p:nvCxnSpPr>
        <p:spPr>
          <a:xfrm>
            <a:off x="7255328" y="2790276"/>
            <a:ext cx="0" cy="296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255328" y="3455673"/>
            <a:ext cx="0" cy="296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255328" y="4121070"/>
            <a:ext cx="0" cy="296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255328" y="4755094"/>
            <a:ext cx="0" cy="296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p:txBody>
          <a:bodyPr/>
          <a:lstStyle/>
          <a:p>
            <a:fld id="{D098603E-4670-914E-A685-627BBCF57B85}" type="slidenum">
              <a:rPr lang="en-US" smtClean="0"/>
              <a:t>114</a:t>
            </a:fld>
            <a:endParaRPr lang="en-US"/>
          </a:p>
        </p:txBody>
      </p:sp>
    </p:spTree>
    <p:extLst>
      <p:ext uri="{BB962C8B-B14F-4D97-AF65-F5344CB8AC3E}">
        <p14:creationId xmlns:p14="http://schemas.microsoft.com/office/powerpoint/2010/main" val="1970553301"/>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we have a sequence</a:t>
            </a:r>
            <a:r>
              <a:rPr lang="is-IS" dirty="0" smtClean="0"/>
              <a:t>…</a:t>
            </a:r>
            <a:endParaRPr lang="en-US" dirty="0"/>
          </a:p>
        </p:txBody>
      </p:sp>
      <p:sp>
        <p:nvSpPr>
          <p:cNvPr id="3" name="Content Placeholder 2"/>
          <p:cNvSpPr>
            <a:spLocks noGrp="1"/>
          </p:cNvSpPr>
          <p:nvPr>
            <p:ph idx="1"/>
          </p:nvPr>
        </p:nvSpPr>
        <p:spPr/>
        <p:txBody>
          <a:bodyPr>
            <a:normAutofit/>
          </a:bodyPr>
          <a:lstStyle/>
          <a:p>
            <a:r>
              <a:rPr lang="en-US" dirty="0" smtClean="0"/>
              <a:t>We </a:t>
            </a:r>
            <a:r>
              <a:rPr lang="en-US" dirty="0"/>
              <a:t>can</a:t>
            </a:r>
          </a:p>
          <a:p>
            <a:pPr lvl="1"/>
            <a:r>
              <a:rPr lang="en-US" dirty="0"/>
              <a:t>Sequence labeling on the sequence</a:t>
            </a:r>
          </a:p>
          <a:p>
            <a:pPr lvl="2"/>
            <a:r>
              <a:rPr lang="en-US" dirty="0" smtClean="0"/>
              <a:t>Identifies </a:t>
            </a:r>
            <a:r>
              <a:rPr lang="en-US" dirty="0"/>
              <a:t>the types of </a:t>
            </a:r>
            <a:r>
              <a:rPr lang="en-US" dirty="0" smtClean="0"/>
              <a:t>revisions</a:t>
            </a:r>
          </a:p>
          <a:p>
            <a:pPr lvl="2"/>
            <a:r>
              <a:rPr lang="en-US" dirty="0" smtClean="0"/>
              <a:t>Have the likelihood of the current alignment and revision type</a:t>
            </a:r>
            <a:endParaRPr lang="en-US" dirty="0"/>
          </a:p>
          <a:p>
            <a:pPr lvl="1"/>
            <a:r>
              <a:rPr lang="en-US" dirty="0"/>
              <a:t>Mutating the sequence according to the likelihood of sequence labeling</a:t>
            </a:r>
          </a:p>
          <a:p>
            <a:pPr lvl="2"/>
            <a:r>
              <a:rPr lang="en-US" dirty="0"/>
              <a:t>Correcting the sentence alignments</a:t>
            </a:r>
          </a:p>
          <a:p>
            <a:pPr lvl="2"/>
            <a:endParaRPr lang="en-US" dirty="0"/>
          </a:p>
          <a:p>
            <a:r>
              <a:rPr lang="en-US" dirty="0"/>
              <a:t>Problems to solve</a:t>
            </a:r>
          </a:p>
          <a:p>
            <a:pPr lvl="1"/>
            <a:r>
              <a:rPr lang="en-US" dirty="0"/>
              <a:t>How to mutate? </a:t>
            </a:r>
          </a:p>
          <a:p>
            <a:pPr lvl="1"/>
            <a:r>
              <a:rPr lang="en-US" dirty="0"/>
              <a:t>Where to start? (We must have a sequence first)</a:t>
            </a:r>
          </a:p>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115</a:t>
            </a:fld>
            <a:endParaRPr lang="en-US"/>
          </a:p>
        </p:txBody>
      </p:sp>
    </p:spTree>
    <p:extLst>
      <p:ext uri="{BB962C8B-B14F-4D97-AF65-F5344CB8AC3E}">
        <p14:creationId xmlns:p14="http://schemas.microsoft.com/office/powerpoint/2010/main" val="2522226782"/>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mutation: example</a:t>
            </a:r>
            <a:endParaRPr lang="en-US" dirty="0"/>
          </a:p>
        </p:txBody>
      </p:sp>
      <p:sp>
        <p:nvSpPr>
          <p:cNvPr id="3" name="Content Placeholder 2"/>
          <p:cNvSpPr>
            <a:spLocks noGrp="1"/>
          </p:cNvSpPr>
          <p:nvPr>
            <p:ph idx="1"/>
          </p:nvPr>
        </p:nvSpPr>
        <p:spPr/>
        <p:txBody>
          <a:bodyPr/>
          <a:lstStyle/>
          <a:p>
            <a:r>
              <a:rPr lang="en-US" dirty="0" smtClean="0"/>
              <a:t>Let’s assume we </a:t>
            </a:r>
            <a:r>
              <a:rPr lang="en-US" dirty="0"/>
              <a:t>have a starting </a:t>
            </a:r>
            <a:r>
              <a:rPr lang="en-US" dirty="0" smtClean="0"/>
              <a:t>sequence first</a:t>
            </a:r>
            <a:r>
              <a:rPr lang="is-IS" dirty="0" smtClean="0"/>
              <a:t>…</a:t>
            </a:r>
          </a:p>
          <a:p>
            <a:pPr lvl="1"/>
            <a:endParaRPr lang="en-US" dirty="0"/>
          </a:p>
        </p:txBody>
      </p:sp>
      <p:sp>
        <p:nvSpPr>
          <p:cNvPr id="6" name="TextBox 5"/>
          <p:cNvSpPr txBox="1"/>
          <p:nvPr/>
        </p:nvSpPr>
        <p:spPr>
          <a:xfrm>
            <a:off x="1186542" y="2406527"/>
            <a:ext cx="1807030" cy="369332"/>
          </a:xfrm>
          <a:prstGeom prst="rect">
            <a:avLst/>
          </a:prstGeom>
          <a:noFill/>
        </p:spPr>
        <p:txBody>
          <a:bodyPr wrap="square" rtlCol="0">
            <a:spAutoFit/>
          </a:bodyPr>
          <a:lstStyle/>
          <a:p>
            <a:r>
              <a:rPr lang="en-US" smtClean="0"/>
              <a:t>M-M-</a:t>
            </a:r>
            <a:r>
              <a:rPr lang="en-US" dirty="0" err="1" smtClean="0"/>
              <a:t>Nochange</a:t>
            </a:r>
            <a:endParaRPr lang="en-US" dirty="0"/>
          </a:p>
        </p:txBody>
      </p:sp>
      <p:sp>
        <p:nvSpPr>
          <p:cNvPr id="7" name="TextBox 6"/>
          <p:cNvSpPr txBox="1"/>
          <p:nvPr/>
        </p:nvSpPr>
        <p:spPr>
          <a:xfrm>
            <a:off x="1186542" y="2944276"/>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8" name="TextBox 7"/>
          <p:cNvSpPr txBox="1"/>
          <p:nvPr/>
        </p:nvSpPr>
        <p:spPr>
          <a:xfrm>
            <a:off x="1186542" y="3526351"/>
            <a:ext cx="1807030" cy="369332"/>
          </a:xfrm>
          <a:prstGeom prst="rect">
            <a:avLst/>
          </a:prstGeom>
          <a:noFill/>
        </p:spPr>
        <p:txBody>
          <a:bodyPr wrap="square" rtlCol="0">
            <a:spAutoFit/>
          </a:bodyPr>
          <a:lstStyle/>
          <a:p>
            <a:r>
              <a:rPr lang="en-US" smtClean="0"/>
              <a:t>M-M-</a:t>
            </a:r>
            <a:r>
              <a:rPr lang="en-US" dirty="0" err="1" smtClean="0"/>
              <a:t>Nochange</a:t>
            </a:r>
            <a:endParaRPr lang="en-US" dirty="0"/>
          </a:p>
        </p:txBody>
      </p:sp>
      <p:sp>
        <p:nvSpPr>
          <p:cNvPr id="10" name="TextBox 9"/>
          <p:cNvSpPr txBox="1"/>
          <p:nvPr/>
        </p:nvSpPr>
        <p:spPr>
          <a:xfrm>
            <a:off x="1186542" y="4112131"/>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2" name="Straight Arrow Connector 11"/>
          <p:cNvCxnSpPr/>
          <p:nvPr/>
        </p:nvCxnSpPr>
        <p:spPr>
          <a:xfrm>
            <a:off x="1905000" y="2775859"/>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3275981"/>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05000" y="3895683"/>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68829" y="5225143"/>
            <a:ext cx="2852057" cy="369332"/>
          </a:xfrm>
          <a:prstGeom prst="rect">
            <a:avLst/>
          </a:prstGeom>
          <a:noFill/>
        </p:spPr>
        <p:txBody>
          <a:bodyPr wrap="square" rtlCol="0">
            <a:spAutoFit/>
          </a:bodyPr>
          <a:lstStyle/>
          <a:p>
            <a:r>
              <a:rPr lang="en-US" dirty="0" smtClean="0"/>
              <a:t>M for Move, K </a:t>
            </a:r>
            <a:r>
              <a:rPr lang="en-US" smtClean="0"/>
              <a:t>for Keep</a:t>
            </a:r>
            <a:endParaRPr lang="en-US"/>
          </a:p>
        </p:txBody>
      </p:sp>
      <p:sp>
        <p:nvSpPr>
          <p:cNvPr id="4" name="Slide Number Placeholder 3"/>
          <p:cNvSpPr>
            <a:spLocks noGrp="1"/>
          </p:cNvSpPr>
          <p:nvPr>
            <p:ph type="sldNum" sz="quarter" idx="12"/>
          </p:nvPr>
        </p:nvSpPr>
        <p:spPr/>
        <p:txBody>
          <a:bodyPr/>
          <a:lstStyle/>
          <a:p>
            <a:fld id="{D098603E-4670-914E-A685-627BBCF57B85}" type="slidenum">
              <a:rPr lang="en-US" smtClean="0"/>
              <a:t>116</a:t>
            </a:fld>
            <a:endParaRPr lang="en-US"/>
          </a:p>
        </p:txBody>
      </p:sp>
    </p:spTree>
    <p:extLst>
      <p:ext uri="{BB962C8B-B14F-4D97-AF65-F5344CB8AC3E}">
        <p14:creationId xmlns:p14="http://schemas.microsoft.com/office/powerpoint/2010/main" val="4195093057"/>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mutation: example</a:t>
            </a:r>
            <a:endParaRPr lang="en-US" dirty="0"/>
          </a:p>
        </p:txBody>
      </p:sp>
      <p:sp>
        <p:nvSpPr>
          <p:cNvPr id="3" name="Content Placeholder 2"/>
          <p:cNvSpPr>
            <a:spLocks noGrp="1"/>
          </p:cNvSpPr>
          <p:nvPr>
            <p:ph idx="1"/>
          </p:nvPr>
        </p:nvSpPr>
        <p:spPr/>
        <p:txBody>
          <a:bodyPr/>
          <a:lstStyle/>
          <a:p>
            <a:r>
              <a:rPr lang="en-US" dirty="0" smtClean="0"/>
              <a:t>Sequence labeling with CRF</a:t>
            </a:r>
            <a:endParaRPr lang="en-US" dirty="0"/>
          </a:p>
        </p:txBody>
      </p:sp>
      <p:sp>
        <p:nvSpPr>
          <p:cNvPr id="6" name="TextBox 5"/>
          <p:cNvSpPr txBox="1"/>
          <p:nvPr/>
        </p:nvSpPr>
        <p:spPr>
          <a:xfrm>
            <a:off x="1186542" y="2406527"/>
            <a:ext cx="1807030" cy="369332"/>
          </a:xfrm>
          <a:prstGeom prst="rect">
            <a:avLst/>
          </a:prstGeom>
          <a:noFill/>
        </p:spPr>
        <p:txBody>
          <a:bodyPr wrap="square" rtlCol="0">
            <a:spAutoFit/>
          </a:bodyPr>
          <a:lstStyle/>
          <a:p>
            <a:r>
              <a:rPr lang="en-US" smtClean="0"/>
              <a:t>M-M-</a:t>
            </a:r>
            <a:r>
              <a:rPr lang="en-US" dirty="0" err="1" smtClean="0"/>
              <a:t>Nochange</a:t>
            </a:r>
            <a:endParaRPr lang="en-US" dirty="0"/>
          </a:p>
        </p:txBody>
      </p:sp>
      <p:sp>
        <p:nvSpPr>
          <p:cNvPr id="7" name="TextBox 6"/>
          <p:cNvSpPr txBox="1"/>
          <p:nvPr/>
        </p:nvSpPr>
        <p:spPr>
          <a:xfrm>
            <a:off x="1186542" y="2944276"/>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8" name="TextBox 7"/>
          <p:cNvSpPr txBox="1"/>
          <p:nvPr/>
        </p:nvSpPr>
        <p:spPr>
          <a:xfrm>
            <a:off x="1186542" y="3526351"/>
            <a:ext cx="1807030" cy="369332"/>
          </a:xfrm>
          <a:prstGeom prst="rect">
            <a:avLst/>
          </a:prstGeom>
          <a:noFill/>
        </p:spPr>
        <p:txBody>
          <a:bodyPr wrap="square" rtlCol="0">
            <a:spAutoFit/>
          </a:bodyPr>
          <a:lstStyle/>
          <a:p>
            <a:r>
              <a:rPr lang="en-US" smtClean="0"/>
              <a:t>M-M-</a:t>
            </a:r>
            <a:r>
              <a:rPr lang="en-US" dirty="0" err="1" smtClean="0"/>
              <a:t>Nochange</a:t>
            </a:r>
            <a:endParaRPr lang="en-US" dirty="0"/>
          </a:p>
        </p:txBody>
      </p:sp>
      <p:sp>
        <p:nvSpPr>
          <p:cNvPr id="10" name="TextBox 9"/>
          <p:cNvSpPr txBox="1"/>
          <p:nvPr/>
        </p:nvSpPr>
        <p:spPr>
          <a:xfrm>
            <a:off x="1186542" y="4112131"/>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2" name="Straight Arrow Connector 11"/>
          <p:cNvCxnSpPr/>
          <p:nvPr/>
        </p:nvCxnSpPr>
        <p:spPr>
          <a:xfrm>
            <a:off x="1905000" y="2775859"/>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3275981"/>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05000" y="3895683"/>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96342" y="4631216"/>
            <a:ext cx="2764971" cy="369332"/>
          </a:xfrm>
          <a:prstGeom prst="rect">
            <a:avLst/>
          </a:prstGeom>
          <a:noFill/>
        </p:spPr>
        <p:txBody>
          <a:bodyPr wrap="square" rtlCol="0">
            <a:spAutoFit/>
          </a:bodyPr>
          <a:lstStyle/>
          <a:p>
            <a:r>
              <a:rPr lang="en-US" dirty="0" smtClean="0"/>
              <a:t>Sequence likelihood: 0.08</a:t>
            </a:r>
            <a:endParaRPr lang="en-US" dirty="0"/>
          </a:p>
        </p:txBody>
      </p:sp>
      <p:sp>
        <p:nvSpPr>
          <p:cNvPr id="15" name="TextBox 14"/>
          <p:cNvSpPr txBox="1"/>
          <p:nvPr/>
        </p:nvSpPr>
        <p:spPr>
          <a:xfrm>
            <a:off x="3396342" y="2406524"/>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16" name="TextBox 15"/>
          <p:cNvSpPr txBox="1"/>
          <p:nvPr/>
        </p:nvSpPr>
        <p:spPr>
          <a:xfrm>
            <a:off x="3396342" y="2944273"/>
            <a:ext cx="1807030" cy="369332"/>
          </a:xfrm>
          <a:prstGeom prst="rect">
            <a:avLst/>
          </a:prstGeom>
          <a:noFill/>
        </p:spPr>
        <p:txBody>
          <a:bodyPr wrap="square" rtlCol="0">
            <a:spAutoFit/>
          </a:bodyPr>
          <a:lstStyle/>
          <a:p>
            <a:r>
              <a:rPr lang="en-US" dirty="0" smtClean="0"/>
              <a:t>M-M-Surface</a:t>
            </a:r>
            <a:endParaRPr lang="en-US" dirty="0"/>
          </a:p>
        </p:txBody>
      </p:sp>
      <p:sp>
        <p:nvSpPr>
          <p:cNvPr id="17" name="TextBox 16"/>
          <p:cNvSpPr txBox="1"/>
          <p:nvPr/>
        </p:nvSpPr>
        <p:spPr>
          <a:xfrm>
            <a:off x="3396342" y="3526348"/>
            <a:ext cx="1807030" cy="369332"/>
          </a:xfrm>
          <a:prstGeom prst="rect">
            <a:avLst/>
          </a:prstGeom>
          <a:noFill/>
        </p:spPr>
        <p:txBody>
          <a:bodyPr wrap="square" rtlCol="0">
            <a:spAutoFit/>
          </a:bodyPr>
          <a:lstStyle/>
          <a:p>
            <a:r>
              <a:rPr lang="en-US" dirty="0" smtClean="0"/>
              <a:t>M-M-Surface</a:t>
            </a:r>
            <a:endParaRPr lang="en-US" dirty="0"/>
          </a:p>
        </p:txBody>
      </p:sp>
      <p:sp>
        <p:nvSpPr>
          <p:cNvPr id="18" name="TextBox 17"/>
          <p:cNvSpPr txBox="1"/>
          <p:nvPr/>
        </p:nvSpPr>
        <p:spPr>
          <a:xfrm>
            <a:off x="3396342" y="4112128"/>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Straight Arrow Connector 18"/>
          <p:cNvCxnSpPr/>
          <p:nvPr/>
        </p:nvCxnSpPr>
        <p:spPr>
          <a:xfrm>
            <a:off x="4114800" y="2775856"/>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14800" y="3275978"/>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389568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2786743" y="3390280"/>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D098603E-4670-914E-A685-627BBCF57B85}" type="slidenum">
              <a:rPr lang="en-US" smtClean="0"/>
              <a:t>117</a:t>
            </a:fld>
            <a:endParaRPr lang="en-US"/>
          </a:p>
        </p:txBody>
      </p:sp>
    </p:spTree>
    <p:extLst>
      <p:ext uri="{BB962C8B-B14F-4D97-AF65-F5344CB8AC3E}">
        <p14:creationId xmlns:p14="http://schemas.microsoft.com/office/powerpoint/2010/main" val="699370984"/>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mutation: example</a:t>
            </a:r>
            <a:endParaRPr lang="en-US" dirty="0"/>
          </a:p>
        </p:txBody>
      </p:sp>
      <p:sp>
        <p:nvSpPr>
          <p:cNvPr id="3" name="Content Placeholder 2"/>
          <p:cNvSpPr>
            <a:spLocks noGrp="1"/>
          </p:cNvSpPr>
          <p:nvPr>
            <p:ph idx="1"/>
          </p:nvPr>
        </p:nvSpPr>
        <p:spPr/>
        <p:txBody>
          <a:bodyPr/>
          <a:lstStyle/>
          <a:p>
            <a:r>
              <a:rPr lang="en-US" dirty="0" smtClean="0"/>
              <a:t>Sequence labeling with CRF</a:t>
            </a:r>
            <a:endParaRPr lang="en-US" dirty="0"/>
          </a:p>
        </p:txBody>
      </p:sp>
      <p:sp>
        <p:nvSpPr>
          <p:cNvPr id="6" name="TextBox 5"/>
          <p:cNvSpPr txBox="1"/>
          <p:nvPr/>
        </p:nvSpPr>
        <p:spPr>
          <a:xfrm>
            <a:off x="1186542" y="2406527"/>
            <a:ext cx="1807030" cy="369332"/>
          </a:xfrm>
          <a:prstGeom prst="rect">
            <a:avLst/>
          </a:prstGeom>
          <a:noFill/>
        </p:spPr>
        <p:txBody>
          <a:bodyPr wrap="square" rtlCol="0">
            <a:spAutoFit/>
          </a:bodyPr>
          <a:lstStyle/>
          <a:p>
            <a:r>
              <a:rPr lang="en-US" smtClean="0"/>
              <a:t>M-M-</a:t>
            </a:r>
            <a:r>
              <a:rPr lang="en-US" dirty="0" err="1" smtClean="0"/>
              <a:t>Nochange</a:t>
            </a:r>
            <a:endParaRPr lang="en-US" dirty="0"/>
          </a:p>
        </p:txBody>
      </p:sp>
      <p:sp>
        <p:nvSpPr>
          <p:cNvPr id="7" name="TextBox 6"/>
          <p:cNvSpPr txBox="1"/>
          <p:nvPr/>
        </p:nvSpPr>
        <p:spPr>
          <a:xfrm>
            <a:off x="1186542" y="2944276"/>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8" name="TextBox 7"/>
          <p:cNvSpPr txBox="1"/>
          <p:nvPr/>
        </p:nvSpPr>
        <p:spPr>
          <a:xfrm>
            <a:off x="1186542" y="3526351"/>
            <a:ext cx="1807030" cy="369332"/>
          </a:xfrm>
          <a:prstGeom prst="rect">
            <a:avLst/>
          </a:prstGeom>
          <a:noFill/>
        </p:spPr>
        <p:txBody>
          <a:bodyPr wrap="square" rtlCol="0">
            <a:spAutoFit/>
          </a:bodyPr>
          <a:lstStyle/>
          <a:p>
            <a:r>
              <a:rPr lang="en-US" smtClean="0"/>
              <a:t>M-M-</a:t>
            </a:r>
            <a:r>
              <a:rPr lang="en-US" dirty="0" err="1" smtClean="0"/>
              <a:t>Nochange</a:t>
            </a:r>
            <a:endParaRPr lang="en-US" dirty="0"/>
          </a:p>
        </p:txBody>
      </p:sp>
      <p:sp>
        <p:nvSpPr>
          <p:cNvPr id="10" name="TextBox 9"/>
          <p:cNvSpPr txBox="1"/>
          <p:nvPr/>
        </p:nvSpPr>
        <p:spPr>
          <a:xfrm>
            <a:off x="1186542" y="4112131"/>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2" name="Straight Arrow Connector 11"/>
          <p:cNvCxnSpPr/>
          <p:nvPr/>
        </p:nvCxnSpPr>
        <p:spPr>
          <a:xfrm>
            <a:off x="1905000" y="2775859"/>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3275981"/>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05000" y="3895683"/>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96342" y="2406524"/>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16" name="TextBox 15"/>
          <p:cNvSpPr txBox="1"/>
          <p:nvPr/>
        </p:nvSpPr>
        <p:spPr>
          <a:xfrm>
            <a:off x="3396342" y="2944273"/>
            <a:ext cx="1807030" cy="369332"/>
          </a:xfrm>
          <a:prstGeom prst="rect">
            <a:avLst/>
          </a:prstGeom>
          <a:noFill/>
        </p:spPr>
        <p:txBody>
          <a:bodyPr wrap="square" rtlCol="0">
            <a:spAutoFit/>
          </a:bodyPr>
          <a:lstStyle/>
          <a:p>
            <a:r>
              <a:rPr lang="en-US" dirty="0" smtClean="0"/>
              <a:t>M-M-Surface</a:t>
            </a:r>
            <a:endParaRPr lang="en-US" dirty="0"/>
          </a:p>
        </p:txBody>
      </p:sp>
      <p:sp>
        <p:nvSpPr>
          <p:cNvPr id="17" name="TextBox 16"/>
          <p:cNvSpPr txBox="1"/>
          <p:nvPr/>
        </p:nvSpPr>
        <p:spPr>
          <a:xfrm>
            <a:off x="3396342" y="3526348"/>
            <a:ext cx="1807030" cy="369332"/>
          </a:xfrm>
          <a:prstGeom prst="rect">
            <a:avLst/>
          </a:prstGeom>
          <a:noFill/>
        </p:spPr>
        <p:txBody>
          <a:bodyPr wrap="square" rtlCol="0">
            <a:spAutoFit/>
          </a:bodyPr>
          <a:lstStyle/>
          <a:p>
            <a:r>
              <a:rPr lang="en-US" dirty="0" smtClean="0"/>
              <a:t>M-M-Surface</a:t>
            </a:r>
            <a:endParaRPr lang="en-US" dirty="0"/>
          </a:p>
        </p:txBody>
      </p:sp>
      <p:sp>
        <p:nvSpPr>
          <p:cNvPr id="18" name="TextBox 17"/>
          <p:cNvSpPr txBox="1"/>
          <p:nvPr/>
        </p:nvSpPr>
        <p:spPr>
          <a:xfrm>
            <a:off x="3396342" y="4112128"/>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Straight Arrow Connector 18"/>
          <p:cNvCxnSpPr/>
          <p:nvPr/>
        </p:nvCxnSpPr>
        <p:spPr>
          <a:xfrm>
            <a:off x="4114800" y="2775856"/>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14800" y="3275978"/>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389568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2786743" y="3390280"/>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42116" y="2406524"/>
            <a:ext cx="979714" cy="369332"/>
          </a:xfrm>
          <a:prstGeom prst="rect">
            <a:avLst/>
          </a:prstGeom>
          <a:noFill/>
        </p:spPr>
        <p:txBody>
          <a:bodyPr wrap="square" rtlCol="0">
            <a:spAutoFit/>
          </a:bodyPr>
          <a:lstStyle/>
          <a:p>
            <a:r>
              <a:rPr lang="en-US" dirty="0" smtClean="0"/>
              <a:t>P: 0.99</a:t>
            </a:r>
            <a:endParaRPr lang="en-US" dirty="0"/>
          </a:p>
        </p:txBody>
      </p:sp>
      <p:sp>
        <p:nvSpPr>
          <p:cNvPr id="22" name="TextBox 21"/>
          <p:cNvSpPr txBox="1"/>
          <p:nvPr/>
        </p:nvSpPr>
        <p:spPr>
          <a:xfrm>
            <a:off x="4942116" y="2944273"/>
            <a:ext cx="979714" cy="369332"/>
          </a:xfrm>
          <a:prstGeom prst="rect">
            <a:avLst/>
          </a:prstGeom>
          <a:noFill/>
        </p:spPr>
        <p:txBody>
          <a:bodyPr wrap="square" rtlCol="0">
            <a:spAutoFit/>
          </a:bodyPr>
          <a:lstStyle/>
          <a:p>
            <a:r>
              <a:rPr lang="en-US" dirty="0" smtClean="0"/>
              <a:t>P: 0.35</a:t>
            </a:r>
            <a:endParaRPr lang="en-US" dirty="0"/>
          </a:p>
        </p:txBody>
      </p:sp>
      <p:sp>
        <p:nvSpPr>
          <p:cNvPr id="23" name="TextBox 22"/>
          <p:cNvSpPr txBox="1"/>
          <p:nvPr/>
        </p:nvSpPr>
        <p:spPr>
          <a:xfrm>
            <a:off x="4942116" y="3563068"/>
            <a:ext cx="979714" cy="369332"/>
          </a:xfrm>
          <a:prstGeom prst="rect">
            <a:avLst/>
          </a:prstGeom>
          <a:noFill/>
        </p:spPr>
        <p:txBody>
          <a:bodyPr wrap="square" rtlCol="0">
            <a:spAutoFit/>
          </a:bodyPr>
          <a:lstStyle/>
          <a:p>
            <a:r>
              <a:rPr lang="en-US" dirty="0" smtClean="0"/>
              <a:t>P: 0.03</a:t>
            </a:r>
            <a:endParaRPr lang="en-US" dirty="0"/>
          </a:p>
        </p:txBody>
      </p:sp>
      <p:sp>
        <p:nvSpPr>
          <p:cNvPr id="24" name="TextBox 23"/>
          <p:cNvSpPr txBox="1"/>
          <p:nvPr/>
        </p:nvSpPr>
        <p:spPr>
          <a:xfrm>
            <a:off x="4942116" y="4145143"/>
            <a:ext cx="979714" cy="369332"/>
          </a:xfrm>
          <a:prstGeom prst="rect">
            <a:avLst/>
          </a:prstGeom>
          <a:noFill/>
        </p:spPr>
        <p:txBody>
          <a:bodyPr wrap="square" rtlCol="0">
            <a:spAutoFit/>
          </a:bodyPr>
          <a:lstStyle/>
          <a:p>
            <a:r>
              <a:rPr lang="en-US" dirty="0" smtClean="0"/>
              <a:t>P: 0.99</a:t>
            </a:r>
            <a:endParaRPr lang="en-US" dirty="0"/>
          </a:p>
        </p:txBody>
      </p:sp>
      <p:sp>
        <p:nvSpPr>
          <p:cNvPr id="11" name="Slide Number Placeholder 10"/>
          <p:cNvSpPr>
            <a:spLocks noGrp="1"/>
          </p:cNvSpPr>
          <p:nvPr>
            <p:ph type="sldNum" sz="quarter" idx="12"/>
          </p:nvPr>
        </p:nvSpPr>
        <p:spPr/>
        <p:txBody>
          <a:bodyPr/>
          <a:lstStyle/>
          <a:p>
            <a:fld id="{D098603E-4670-914E-A685-627BBCF57B85}" type="slidenum">
              <a:rPr lang="en-US" smtClean="0"/>
              <a:t>118</a:t>
            </a:fld>
            <a:endParaRPr lang="en-US"/>
          </a:p>
        </p:txBody>
      </p:sp>
      <p:sp>
        <p:nvSpPr>
          <p:cNvPr id="25" name="TextBox 24"/>
          <p:cNvSpPr txBox="1"/>
          <p:nvPr/>
        </p:nvSpPr>
        <p:spPr>
          <a:xfrm>
            <a:off x="3396342" y="4631216"/>
            <a:ext cx="2764971" cy="369332"/>
          </a:xfrm>
          <a:prstGeom prst="rect">
            <a:avLst/>
          </a:prstGeom>
          <a:noFill/>
        </p:spPr>
        <p:txBody>
          <a:bodyPr wrap="square" rtlCol="0">
            <a:spAutoFit/>
          </a:bodyPr>
          <a:lstStyle/>
          <a:p>
            <a:r>
              <a:rPr lang="en-US" dirty="0" smtClean="0"/>
              <a:t>Sequence likelihood: 0.08</a:t>
            </a:r>
            <a:endParaRPr lang="en-US" dirty="0"/>
          </a:p>
        </p:txBody>
      </p:sp>
    </p:spTree>
    <p:extLst>
      <p:ext uri="{BB962C8B-B14F-4D97-AF65-F5344CB8AC3E}">
        <p14:creationId xmlns:p14="http://schemas.microsoft.com/office/powerpoint/2010/main" val="1812227054"/>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mutation: example</a:t>
            </a:r>
            <a:endParaRPr lang="en-US" dirty="0"/>
          </a:p>
        </p:txBody>
      </p:sp>
      <p:sp>
        <p:nvSpPr>
          <p:cNvPr id="3" name="Content Placeholder 2"/>
          <p:cNvSpPr>
            <a:spLocks noGrp="1"/>
          </p:cNvSpPr>
          <p:nvPr>
            <p:ph idx="1"/>
          </p:nvPr>
        </p:nvSpPr>
        <p:spPr/>
        <p:txBody>
          <a:bodyPr/>
          <a:lstStyle/>
          <a:p>
            <a:r>
              <a:rPr lang="en-US" dirty="0" smtClean="0"/>
              <a:t>Sequence labeling with CRF</a:t>
            </a:r>
            <a:endParaRPr lang="en-US" dirty="0"/>
          </a:p>
        </p:txBody>
      </p:sp>
      <p:sp>
        <p:nvSpPr>
          <p:cNvPr id="6" name="TextBox 5"/>
          <p:cNvSpPr txBox="1"/>
          <p:nvPr/>
        </p:nvSpPr>
        <p:spPr>
          <a:xfrm>
            <a:off x="1186542" y="2406527"/>
            <a:ext cx="1807030" cy="369332"/>
          </a:xfrm>
          <a:prstGeom prst="rect">
            <a:avLst/>
          </a:prstGeom>
          <a:noFill/>
        </p:spPr>
        <p:txBody>
          <a:bodyPr wrap="square" rtlCol="0">
            <a:spAutoFit/>
          </a:bodyPr>
          <a:lstStyle/>
          <a:p>
            <a:r>
              <a:rPr lang="en-US" smtClean="0"/>
              <a:t>M-M-</a:t>
            </a:r>
            <a:r>
              <a:rPr lang="en-US" dirty="0" err="1" smtClean="0"/>
              <a:t>Nochange</a:t>
            </a:r>
            <a:endParaRPr lang="en-US" dirty="0"/>
          </a:p>
        </p:txBody>
      </p:sp>
      <p:sp>
        <p:nvSpPr>
          <p:cNvPr id="7" name="TextBox 6"/>
          <p:cNvSpPr txBox="1"/>
          <p:nvPr/>
        </p:nvSpPr>
        <p:spPr>
          <a:xfrm>
            <a:off x="1186542" y="2944276"/>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8" name="TextBox 7"/>
          <p:cNvSpPr txBox="1"/>
          <p:nvPr/>
        </p:nvSpPr>
        <p:spPr>
          <a:xfrm>
            <a:off x="1186542" y="3526351"/>
            <a:ext cx="1807030" cy="369332"/>
          </a:xfrm>
          <a:prstGeom prst="rect">
            <a:avLst/>
          </a:prstGeom>
          <a:noFill/>
        </p:spPr>
        <p:txBody>
          <a:bodyPr wrap="square" rtlCol="0">
            <a:spAutoFit/>
          </a:bodyPr>
          <a:lstStyle/>
          <a:p>
            <a:r>
              <a:rPr lang="en-US" smtClean="0"/>
              <a:t>M-M-</a:t>
            </a:r>
            <a:r>
              <a:rPr lang="en-US" dirty="0" err="1" smtClean="0"/>
              <a:t>Nochange</a:t>
            </a:r>
            <a:endParaRPr lang="en-US" dirty="0"/>
          </a:p>
        </p:txBody>
      </p:sp>
      <p:sp>
        <p:nvSpPr>
          <p:cNvPr id="10" name="TextBox 9"/>
          <p:cNvSpPr txBox="1"/>
          <p:nvPr/>
        </p:nvSpPr>
        <p:spPr>
          <a:xfrm>
            <a:off x="1186542" y="4112131"/>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2" name="Straight Arrow Connector 11"/>
          <p:cNvCxnSpPr/>
          <p:nvPr/>
        </p:nvCxnSpPr>
        <p:spPr>
          <a:xfrm>
            <a:off x="1905000" y="2775859"/>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3275981"/>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05000" y="3895683"/>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96342" y="2406524"/>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16" name="TextBox 15"/>
          <p:cNvSpPr txBox="1"/>
          <p:nvPr/>
        </p:nvSpPr>
        <p:spPr>
          <a:xfrm>
            <a:off x="3396342" y="2944273"/>
            <a:ext cx="1807030" cy="369332"/>
          </a:xfrm>
          <a:prstGeom prst="rect">
            <a:avLst/>
          </a:prstGeom>
          <a:noFill/>
        </p:spPr>
        <p:txBody>
          <a:bodyPr wrap="square" rtlCol="0">
            <a:spAutoFit/>
          </a:bodyPr>
          <a:lstStyle/>
          <a:p>
            <a:r>
              <a:rPr lang="en-US" dirty="0" smtClean="0"/>
              <a:t>M-M-Surface</a:t>
            </a:r>
            <a:endParaRPr lang="en-US" dirty="0"/>
          </a:p>
        </p:txBody>
      </p:sp>
      <p:sp>
        <p:nvSpPr>
          <p:cNvPr id="17" name="TextBox 16"/>
          <p:cNvSpPr txBox="1"/>
          <p:nvPr/>
        </p:nvSpPr>
        <p:spPr>
          <a:xfrm>
            <a:off x="3396342" y="3526348"/>
            <a:ext cx="1807030" cy="369332"/>
          </a:xfrm>
          <a:prstGeom prst="rect">
            <a:avLst/>
          </a:prstGeom>
          <a:noFill/>
        </p:spPr>
        <p:txBody>
          <a:bodyPr wrap="square" rtlCol="0">
            <a:spAutoFit/>
          </a:bodyPr>
          <a:lstStyle/>
          <a:p>
            <a:r>
              <a:rPr lang="en-US" dirty="0" smtClean="0"/>
              <a:t>M-M-Surface</a:t>
            </a:r>
            <a:endParaRPr lang="en-US" dirty="0"/>
          </a:p>
        </p:txBody>
      </p:sp>
      <p:sp>
        <p:nvSpPr>
          <p:cNvPr id="18" name="TextBox 17"/>
          <p:cNvSpPr txBox="1"/>
          <p:nvPr/>
        </p:nvSpPr>
        <p:spPr>
          <a:xfrm>
            <a:off x="3396342" y="4112128"/>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Straight Arrow Connector 18"/>
          <p:cNvCxnSpPr/>
          <p:nvPr/>
        </p:nvCxnSpPr>
        <p:spPr>
          <a:xfrm>
            <a:off x="4114800" y="2775856"/>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14800" y="3275978"/>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389568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2786743" y="3390280"/>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42116" y="2406524"/>
            <a:ext cx="979714" cy="369332"/>
          </a:xfrm>
          <a:prstGeom prst="rect">
            <a:avLst/>
          </a:prstGeom>
          <a:noFill/>
        </p:spPr>
        <p:txBody>
          <a:bodyPr wrap="square" rtlCol="0">
            <a:spAutoFit/>
          </a:bodyPr>
          <a:lstStyle/>
          <a:p>
            <a:r>
              <a:rPr lang="en-US" dirty="0" smtClean="0"/>
              <a:t>P: 0.99</a:t>
            </a:r>
            <a:endParaRPr lang="en-US" dirty="0"/>
          </a:p>
        </p:txBody>
      </p:sp>
      <p:sp>
        <p:nvSpPr>
          <p:cNvPr id="22" name="TextBox 21"/>
          <p:cNvSpPr txBox="1"/>
          <p:nvPr/>
        </p:nvSpPr>
        <p:spPr>
          <a:xfrm>
            <a:off x="4942116" y="2944273"/>
            <a:ext cx="979714" cy="369332"/>
          </a:xfrm>
          <a:prstGeom prst="rect">
            <a:avLst/>
          </a:prstGeom>
          <a:noFill/>
        </p:spPr>
        <p:txBody>
          <a:bodyPr wrap="square" rtlCol="0">
            <a:spAutoFit/>
          </a:bodyPr>
          <a:lstStyle/>
          <a:p>
            <a:r>
              <a:rPr lang="en-US" dirty="0" smtClean="0"/>
              <a:t>P: 0.35</a:t>
            </a:r>
            <a:endParaRPr lang="en-US" dirty="0"/>
          </a:p>
        </p:txBody>
      </p:sp>
      <p:sp>
        <p:nvSpPr>
          <p:cNvPr id="23" name="TextBox 22"/>
          <p:cNvSpPr txBox="1"/>
          <p:nvPr/>
        </p:nvSpPr>
        <p:spPr>
          <a:xfrm>
            <a:off x="4942116" y="3563068"/>
            <a:ext cx="979714" cy="369332"/>
          </a:xfrm>
          <a:prstGeom prst="rect">
            <a:avLst/>
          </a:prstGeom>
          <a:noFill/>
        </p:spPr>
        <p:txBody>
          <a:bodyPr wrap="square" rtlCol="0">
            <a:spAutoFit/>
          </a:bodyPr>
          <a:lstStyle/>
          <a:p>
            <a:r>
              <a:rPr lang="en-US" dirty="0" smtClean="0">
                <a:solidFill>
                  <a:srgbClr val="FF0000"/>
                </a:solidFill>
              </a:rPr>
              <a:t>P: 0.03</a:t>
            </a:r>
            <a:endParaRPr lang="en-US" dirty="0">
              <a:solidFill>
                <a:srgbClr val="FF0000"/>
              </a:solidFill>
            </a:endParaRPr>
          </a:p>
        </p:txBody>
      </p:sp>
      <p:sp>
        <p:nvSpPr>
          <p:cNvPr id="24" name="TextBox 23"/>
          <p:cNvSpPr txBox="1"/>
          <p:nvPr/>
        </p:nvSpPr>
        <p:spPr>
          <a:xfrm>
            <a:off x="4942116" y="4145143"/>
            <a:ext cx="979714" cy="369332"/>
          </a:xfrm>
          <a:prstGeom prst="rect">
            <a:avLst/>
          </a:prstGeom>
          <a:noFill/>
        </p:spPr>
        <p:txBody>
          <a:bodyPr wrap="square" rtlCol="0">
            <a:spAutoFit/>
          </a:bodyPr>
          <a:lstStyle/>
          <a:p>
            <a:r>
              <a:rPr lang="en-US" dirty="0" smtClean="0"/>
              <a:t>P: 0.99</a:t>
            </a:r>
            <a:endParaRPr lang="en-US" dirty="0"/>
          </a:p>
        </p:txBody>
      </p:sp>
      <p:sp>
        <p:nvSpPr>
          <p:cNvPr id="11" name="Slide Number Placeholder 10"/>
          <p:cNvSpPr>
            <a:spLocks noGrp="1"/>
          </p:cNvSpPr>
          <p:nvPr>
            <p:ph type="sldNum" sz="quarter" idx="12"/>
          </p:nvPr>
        </p:nvSpPr>
        <p:spPr/>
        <p:txBody>
          <a:bodyPr/>
          <a:lstStyle/>
          <a:p>
            <a:fld id="{D098603E-4670-914E-A685-627BBCF57B85}" type="slidenum">
              <a:rPr lang="en-US" smtClean="0"/>
              <a:t>119</a:t>
            </a:fld>
            <a:endParaRPr lang="en-US"/>
          </a:p>
        </p:txBody>
      </p:sp>
      <p:sp>
        <p:nvSpPr>
          <p:cNvPr id="25" name="TextBox 24"/>
          <p:cNvSpPr txBox="1"/>
          <p:nvPr/>
        </p:nvSpPr>
        <p:spPr>
          <a:xfrm>
            <a:off x="3396342" y="4631216"/>
            <a:ext cx="2764971" cy="369332"/>
          </a:xfrm>
          <a:prstGeom prst="rect">
            <a:avLst/>
          </a:prstGeom>
          <a:noFill/>
        </p:spPr>
        <p:txBody>
          <a:bodyPr wrap="square" rtlCol="0">
            <a:spAutoFit/>
          </a:bodyPr>
          <a:lstStyle/>
          <a:p>
            <a:r>
              <a:rPr lang="en-US" dirty="0" smtClean="0"/>
              <a:t>Sequence likelihood: 0.08</a:t>
            </a:r>
            <a:endParaRPr lang="en-US" dirty="0"/>
          </a:p>
        </p:txBody>
      </p:sp>
    </p:spTree>
    <p:extLst>
      <p:ext uri="{BB962C8B-B14F-4D97-AF65-F5344CB8AC3E}">
        <p14:creationId xmlns:p14="http://schemas.microsoft.com/office/powerpoint/2010/main" val="37625376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roadmap</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50707" y="2006777"/>
            <a:ext cx="5906530" cy="5321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Preparing revision data</a:t>
            </a:r>
            <a:endParaRPr lang="en-US" sz="2000" dirty="0"/>
          </a:p>
        </p:txBody>
      </p:sp>
      <p:sp>
        <p:nvSpPr>
          <p:cNvPr id="5" name="Rectangle 4"/>
          <p:cNvSpPr/>
          <p:nvPr/>
        </p:nvSpPr>
        <p:spPr>
          <a:xfrm>
            <a:off x="650708" y="3409547"/>
            <a:ext cx="5906529" cy="5109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Automatic revision identification</a:t>
            </a:r>
            <a:endParaRPr lang="en-US" sz="2000" dirty="0"/>
          </a:p>
        </p:txBody>
      </p:sp>
      <p:sp>
        <p:nvSpPr>
          <p:cNvPr id="6" name="Rectangle 5"/>
          <p:cNvSpPr/>
          <p:nvPr/>
        </p:nvSpPr>
        <p:spPr>
          <a:xfrm>
            <a:off x="650708" y="4813367"/>
            <a:ext cx="5906528" cy="489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Tool user study</a:t>
            </a:r>
            <a:endParaRPr lang="en-US" sz="2000" dirty="0"/>
          </a:p>
        </p:txBody>
      </p:sp>
      <p:sp>
        <p:nvSpPr>
          <p:cNvPr id="7" name="Rectangle 6"/>
          <p:cNvSpPr/>
          <p:nvPr/>
        </p:nvSpPr>
        <p:spPr>
          <a:xfrm>
            <a:off x="650708" y="3920489"/>
            <a:ext cx="2734961" cy="489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extraction</a:t>
            </a:r>
            <a:endParaRPr lang="en-US" dirty="0"/>
          </a:p>
        </p:txBody>
      </p:sp>
      <p:sp>
        <p:nvSpPr>
          <p:cNvPr id="8" name="Rectangle 7"/>
          <p:cNvSpPr/>
          <p:nvPr/>
        </p:nvSpPr>
        <p:spPr>
          <a:xfrm>
            <a:off x="3807008" y="3920489"/>
            <a:ext cx="2750228" cy="489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classification</a:t>
            </a:r>
            <a:endParaRPr lang="en-US" dirty="0"/>
          </a:p>
        </p:txBody>
      </p:sp>
      <p:sp>
        <p:nvSpPr>
          <p:cNvPr id="13" name="Down Arrow 12"/>
          <p:cNvSpPr/>
          <p:nvPr/>
        </p:nvSpPr>
        <p:spPr>
          <a:xfrm>
            <a:off x="3465019" y="3092004"/>
            <a:ext cx="224116" cy="301995"/>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65019" y="4494350"/>
            <a:ext cx="224116" cy="309293"/>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707" y="2544170"/>
            <a:ext cx="2734962" cy="546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schema definition</a:t>
            </a:r>
            <a:endParaRPr lang="en-US" dirty="0"/>
          </a:p>
        </p:txBody>
      </p:sp>
      <p:sp>
        <p:nvSpPr>
          <p:cNvPr id="12" name="Rectangle 11"/>
          <p:cNvSpPr/>
          <p:nvPr/>
        </p:nvSpPr>
        <p:spPr>
          <a:xfrm>
            <a:off x="3807008" y="2538938"/>
            <a:ext cx="2750228" cy="553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collection and data analysis</a:t>
            </a:r>
            <a:endParaRPr lang="en-US" dirty="0"/>
          </a:p>
        </p:txBody>
      </p:sp>
      <p:sp>
        <p:nvSpPr>
          <p:cNvPr id="15" name="Rectangle 14"/>
          <p:cNvSpPr/>
          <p:nvPr/>
        </p:nvSpPr>
        <p:spPr>
          <a:xfrm>
            <a:off x="650708" y="5304871"/>
            <a:ext cx="2734961" cy="459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 development</a:t>
            </a:r>
            <a:endParaRPr lang="en-US" dirty="0"/>
          </a:p>
        </p:txBody>
      </p:sp>
      <p:sp>
        <p:nvSpPr>
          <p:cNvPr id="16" name="Rectangle 15"/>
          <p:cNvSpPr/>
          <p:nvPr/>
        </p:nvSpPr>
        <p:spPr>
          <a:xfrm>
            <a:off x="3807007" y="5303627"/>
            <a:ext cx="2750229" cy="4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study</a:t>
            </a:r>
            <a:endParaRPr lang="en-US" dirty="0"/>
          </a:p>
        </p:txBody>
      </p:sp>
      <p:sp>
        <p:nvSpPr>
          <p:cNvPr id="17" name="TextBox 16"/>
          <p:cNvSpPr txBox="1"/>
          <p:nvPr/>
        </p:nvSpPr>
        <p:spPr>
          <a:xfrm>
            <a:off x="6557236" y="2030817"/>
            <a:ext cx="2802450" cy="338554"/>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BEA15)</a:t>
            </a:r>
            <a:endParaRPr lang="en-US" sz="1600" dirty="0"/>
          </a:p>
        </p:txBody>
      </p:sp>
      <p:sp>
        <p:nvSpPr>
          <p:cNvPr id="18" name="TextBox 17"/>
          <p:cNvSpPr txBox="1"/>
          <p:nvPr/>
        </p:nvSpPr>
        <p:spPr>
          <a:xfrm>
            <a:off x="6525504" y="3294779"/>
            <a:ext cx="2786858" cy="1354217"/>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BEA14</a:t>
            </a:r>
            <a:r>
              <a:rPr lang="en-US" sz="1600" dirty="0"/>
              <a:t>)</a:t>
            </a:r>
            <a:endParaRPr lang="en-US" sz="1600" dirty="0" smtClean="0"/>
          </a:p>
          <a:p>
            <a:r>
              <a:rPr lang="en-US" sz="1600" dirty="0"/>
              <a:t>(</a:t>
            </a:r>
            <a:r>
              <a:rPr lang="en-US" sz="1600" dirty="0" smtClean="0"/>
              <a:t>Zhang and </a:t>
            </a:r>
            <a:r>
              <a:rPr lang="en-US" sz="1600" dirty="0" err="1" smtClean="0"/>
              <a:t>Litman</a:t>
            </a:r>
            <a:r>
              <a:rPr lang="en-US" sz="1600" dirty="0" smtClean="0"/>
              <a:t>, BEA15)</a:t>
            </a:r>
          </a:p>
          <a:p>
            <a:r>
              <a:rPr lang="en-US" sz="1600" dirty="0" smtClean="0"/>
              <a:t>(Zhang and </a:t>
            </a:r>
            <a:r>
              <a:rPr lang="en-US" sz="1600" dirty="0" err="1" smtClean="0"/>
              <a:t>Litman</a:t>
            </a:r>
            <a:r>
              <a:rPr lang="en-US" sz="1600" dirty="0" smtClean="0"/>
              <a:t>,  NAACL16)</a:t>
            </a:r>
          </a:p>
          <a:p>
            <a:r>
              <a:rPr lang="en-US" sz="1600" dirty="0" smtClean="0"/>
              <a:t>(Zhang and </a:t>
            </a:r>
            <a:r>
              <a:rPr lang="en-US" sz="1600" dirty="0" err="1" smtClean="0"/>
              <a:t>Litman</a:t>
            </a:r>
            <a:r>
              <a:rPr lang="en-US" sz="1600" dirty="0" smtClean="0"/>
              <a:t>, COLING16)</a:t>
            </a:r>
          </a:p>
          <a:p>
            <a:endParaRPr lang="en-US" dirty="0"/>
          </a:p>
        </p:txBody>
      </p:sp>
    </p:spTree>
    <p:extLst>
      <p:ext uri="{BB962C8B-B14F-4D97-AF65-F5344CB8AC3E}">
        <p14:creationId xmlns:p14="http://schemas.microsoft.com/office/powerpoint/2010/main" val="563924653"/>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mutation: example</a:t>
            </a:r>
            <a:endParaRPr lang="en-US" dirty="0"/>
          </a:p>
        </p:txBody>
      </p:sp>
      <p:sp>
        <p:nvSpPr>
          <p:cNvPr id="3" name="Content Placeholder 2"/>
          <p:cNvSpPr>
            <a:spLocks noGrp="1"/>
          </p:cNvSpPr>
          <p:nvPr>
            <p:ph idx="1"/>
          </p:nvPr>
        </p:nvSpPr>
        <p:spPr/>
        <p:txBody>
          <a:bodyPr/>
          <a:lstStyle/>
          <a:p>
            <a:r>
              <a:rPr lang="en-US" dirty="0" smtClean="0"/>
              <a:t>Mutate at the least likely </a:t>
            </a:r>
            <a:r>
              <a:rPr lang="en-US" dirty="0" err="1" smtClean="0"/>
              <a:t>EditStep</a:t>
            </a:r>
            <a:endParaRPr lang="en-US" dirty="0"/>
          </a:p>
        </p:txBody>
      </p:sp>
      <p:sp>
        <p:nvSpPr>
          <p:cNvPr id="6" name="TextBox 5"/>
          <p:cNvSpPr txBox="1"/>
          <p:nvPr/>
        </p:nvSpPr>
        <p:spPr>
          <a:xfrm>
            <a:off x="1186542" y="2406527"/>
            <a:ext cx="1807030" cy="369332"/>
          </a:xfrm>
          <a:prstGeom prst="rect">
            <a:avLst/>
          </a:prstGeom>
          <a:noFill/>
        </p:spPr>
        <p:txBody>
          <a:bodyPr wrap="square" rtlCol="0">
            <a:spAutoFit/>
          </a:bodyPr>
          <a:lstStyle/>
          <a:p>
            <a:r>
              <a:rPr lang="en-US" smtClean="0"/>
              <a:t>M-M-</a:t>
            </a:r>
            <a:r>
              <a:rPr lang="en-US" dirty="0" err="1" smtClean="0"/>
              <a:t>Nochange</a:t>
            </a:r>
            <a:endParaRPr lang="en-US" dirty="0"/>
          </a:p>
        </p:txBody>
      </p:sp>
      <p:sp>
        <p:nvSpPr>
          <p:cNvPr id="7" name="TextBox 6"/>
          <p:cNvSpPr txBox="1"/>
          <p:nvPr/>
        </p:nvSpPr>
        <p:spPr>
          <a:xfrm>
            <a:off x="1186542" y="2944276"/>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8" name="TextBox 7"/>
          <p:cNvSpPr txBox="1"/>
          <p:nvPr/>
        </p:nvSpPr>
        <p:spPr>
          <a:xfrm>
            <a:off x="1186542" y="3526351"/>
            <a:ext cx="1807030" cy="369332"/>
          </a:xfrm>
          <a:prstGeom prst="rect">
            <a:avLst/>
          </a:prstGeom>
          <a:noFill/>
        </p:spPr>
        <p:txBody>
          <a:bodyPr wrap="square" rtlCol="0">
            <a:spAutoFit/>
          </a:bodyPr>
          <a:lstStyle/>
          <a:p>
            <a:r>
              <a:rPr lang="en-US" smtClean="0"/>
              <a:t>M-M-</a:t>
            </a:r>
            <a:r>
              <a:rPr lang="en-US" dirty="0" err="1" smtClean="0"/>
              <a:t>Nochange</a:t>
            </a:r>
            <a:endParaRPr lang="en-US" dirty="0"/>
          </a:p>
        </p:txBody>
      </p:sp>
      <p:sp>
        <p:nvSpPr>
          <p:cNvPr id="10" name="TextBox 9"/>
          <p:cNvSpPr txBox="1"/>
          <p:nvPr/>
        </p:nvSpPr>
        <p:spPr>
          <a:xfrm>
            <a:off x="1186542" y="4112131"/>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2" name="Straight Arrow Connector 11"/>
          <p:cNvCxnSpPr/>
          <p:nvPr/>
        </p:nvCxnSpPr>
        <p:spPr>
          <a:xfrm>
            <a:off x="1905000" y="2775859"/>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3275981"/>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05000" y="3895683"/>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96342" y="2406524"/>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16" name="TextBox 15"/>
          <p:cNvSpPr txBox="1"/>
          <p:nvPr/>
        </p:nvSpPr>
        <p:spPr>
          <a:xfrm>
            <a:off x="3396342" y="2944273"/>
            <a:ext cx="1807030" cy="369332"/>
          </a:xfrm>
          <a:prstGeom prst="rect">
            <a:avLst/>
          </a:prstGeom>
          <a:noFill/>
        </p:spPr>
        <p:txBody>
          <a:bodyPr wrap="square" rtlCol="0">
            <a:spAutoFit/>
          </a:bodyPr>
          <a:lstStyle/>
          <a:p>
            <a:r>
              <a:rPr lang="en-US" dirty="0" smtClean="0"/>
              <a:t>M-M-Surface</a:t>
            </a:r>
            <a:endParaRPr lang="en-US" dirty="0"/>
          </a:p>
        </p:txBody>
      </p:sp>
      <p:sp>
        <p:nvSpPr>
          <p:cNvPr id="17" name="TextBox 16"/>
          <p:cNvSpPr txBox="1"/>
          <p:nvPr/>
        </p:nvSpPr>
        <p:spPr>
          <a:xfrm>
            <a:off x="3396342" y="3526348"/>
            <a:ext cx="1807030" cy="369332"/>
          </a:xfrm>
          <a:prstGeom prst="rect">
            <a:avLst/>
          </a:prstGeom>
          <a:noFill/>
        </p:spPr>
        <p:txBody>
          <a:bodyPr wrap="square" rtlCol="0">
            <a:spAutoFit/>
          </a:bodyPr>
          <a:lstStyle/>
          <a:p>
            <a:r>
              <a:rPr lang="en-US" dirty="0" smtClean="0"/>
              <a:t>M-M-Surface</a:t>
            </a:r>
            <a:endParaRPr lang="en-US" dirty="0"/>
          </a:p>
        </p:txBody>
      </p:sp>
      <p:sp>
        <p:nvSpPr>
          <p:cNvPr id="18" name="TextBox 17"/>
          <p:cNvSpPr txBox="1"/>
          <p:nvPr/>
        </p:nvSpPr>
        <p:spPr>
          <a:xfrm>
            <a:off x="3396342" y="4112128"/>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Straight Arrow Connector 18"/>
          <p:cNvCxnSpPr/>
          <p:nvPr/>
        </p:nvCxnSpPr>
        <p:spPr>
          <a:xfrm>
            <a:off x="4114800" y="2775856"/>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14800" y="3275978"/>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389568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2786743" y="3390280"/>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42116" y="2406524"/>
            <a:ext cx="979714" cy="369332"/>
          </a:xfrm>
          <a:prstGeom prst="rect">
            <a:avLst/>
          </a:prstGeom>
          <a:noFill/>
        </p:spPr>
        <p:txBody>
          <a:bodyPr wrap="square" rtlCol="0">
            <a:spAutoFit/>
          </a:bodyPr>
          <a:lstStyle/>
          <a:p>
            <a:r>
              <a:rPr lang="en-US" dirty="0" smtClean="0"/>
              <a:t>P: 0.99</a:t>
            </a:r>
            <a:endParaRPr lang="en-US" dirty="0"/>
          </a:p>
        </p:txBody>
      </p:sp>
      <p:sp>
        <p:nvSpPr>
          <p:cNvPr id="22" name="TextBox 21"/>
          <p:cNvSpPr txBox="1"/>
          <p:nvPr/>
        </p:nvSpPr>
        <p:spPr>
          <a:xfrm>
            <a:off x="4942116" y="2944273"/>
            <a:ext cx="979714" cy="369332"/>
          </a:xfrm>
          <a:prstGeom prst="rect">
            <a:avLst/>
          </a:prstGeom>
          <a:noFill/>
        </p:spPr>
        <p:txBody>
          <a:bodyPr wrap="square" rtlCol="0">
            <a:spAutoFit/>
          </a:bodyPr>
          <a:lstStyle/>
          <a:p>
            <a:r>
              <a:rPr lang="en-US" dirty="0" smtClean="0"/>
              <a:t>P: 0.35</a:t>
            </a:r>
            <a:endParaRPr lang="en-US" dirty="0"/>
          </a:p>
        </p:txBody>
      </p:sp>
      <p:sp>
        <p:nvSpPr>
          <p:cNvPr id="23" name="TextBox 22"/>
          <p:cNvSpPr txBox="1"/>
          <p:nvPr/>
        </p:nvSpPr>
        <p:spPr>
          <a:xfrm>
            <a:off x="4942116" y="3563068"/>
            <a:ext cx="979714" cy="369332"/>
          </a:xfrm>
          <a:prstGeom prst="rect">
            <a:avLst/>
          </a:prstGeom>
          <a:noFill/>
        </p:spPr>
        <p:txBody>
          <a:bodyPr wrap="square" rtlCol="0">
            <a:spAutoFit/>
          </a:bodyPr>
          <a:lstStyle/>
          <a:p>
            <a:r>
              <a:rPr lang="en-US" dirty="0" smtClean="0">
                <a:solidFill>
                  <a:srgbClr val="FF0000"/>
                </a:solidFill>
              </a:rPr>
              <a:t>P: 0.03</a:t>
            </a:r>
            <a:endParaRPr lang="en-US" dirty="0">
              <a:solidFill>
                <a:srgbClr val="FF0000"/>
              </a:solidFill>
            </a:endParaRPr>
          </a:p>
        </p:txBody>
      </p:sp>
      <p:sp>
        <p:nvSpPr>
          <p:cNvPr id="24" name="TextBox 23"/>
          <p:cNvSpPr txBox="1"/>
          <p:nvPr/>
        </p:nvSpPr>
        <p:spPr>
          <a:xfrm>
            <a:off x="4942116" y="4145143"/>
            <a:ext cx="979714" cy="369332"/>
          </a:xfrm>
          <a:prstGeom prst="rect">
            <a:avLst/>
          </a:prstGeom>
          <a:noFill/>
        </p:spPr>
        <p:txBody>
          <a:bodyPr wrap="square" rtlCol="0">
            <a:spAutoFit/>
          </a:bodyPr>
          <a:lstStyle/>
          <a:p>
            <a:r>
              <a:rPr lang="en-US" dirty="0" smtClean="0"/>
              <a:t>P: 0.99</a:t>
            </a:r>
            <a:endParaRPr lang="en-US" dirty="0"/>
          </a:p>
        </p:txBody>
      </p:sp>
      <p:sp>
        <p:nvSpPr>
          <p:cNvPr id="11" name="TextBox 10"/>
          <p:cNvSpPr txBox="1"/>
          <p:nvPr/>
        </p:nvSpPr>
        <p:spPr>
          <a:xfrm>
            <a:off x="5921830" y="3559009"/>
            <a:ext cx="1175656" cy="369332"/>
          </a:xfrm>
          <a:prstGeom prst="rect">
            <a:avLst/>
          </a:prstGeom>
          <a:noFill/>
        </p:spPr>
        <p:txBody>
          <a:bodyPr wrap="square" rtlCol="0">
            <a:spAutoFit/>
          </a:bodyPr>
          <a:lstStyle/>
          <a:p>
            <a:r>
              <a:rPr lang="en-US" smtClean="0">
                <a:solidFill>
                  <a:srgbClr val="FF0000"/>
                </a:solidFill>
              </a:rPr>
              <a:t>Mutate!</a:t>
            </a:r>
            <a:endParaRPr lang="en-US" dirty="0">
              <a:solidFill>
                <a:srgbClr val="FF0000"/>
              </a:solidFill>
            </a:endParaRPr>
          </a:p>
        </p:txBody>
      </p:sp>
      <p:sp>
        <p:nvSpPr>
          <p:cNvPr id="25" name="Slide Number Placeholder 24"/>
          <p:cNvSpPr>
            <a:spLocks noGrp="1"/>
          </p:cNvSpPr>
          <p:nvPr>
            <p:ph type="sldNum" sz="quarter" idx="12"/>
          </p:nvPr>
        </p:nvSpPr>
        <p:spPr/>
        <p:txBody>
          <a:bodyPr/>
          <a:lstStyle/>
          <a:p>
            <a:fld id="{D098603E-4670-914E-A685-627BBCF57B85}" type="slidenum">
              <a:rPr lang="en-US" smtClean="0"/>
              <a:t>120</a:t>
            </a:fld>
            <a:endParaRPr lang="en-US"/>
          </a:p>
        </p:txBody>
      </p:sp>
      <p:sp>
        <p:nvSpPr>
          <p:cNvPr id="26" name="TextBox 25"/>
          <p:cNvSpPr txBox="1"/>
          <p:nvPr/>
        </p:nvSpPr>
        <p:spPr>
          <a:xfrm>
            <a:off x="3396342" y="4631216"/>
            <a:ext cx="2764971" cy="369332"/>
          </a:xfrm>
          <a:prstGeom prst="rect">
            <a:avLst/>
          </a:prstGeom>
          <a:noFill/>
        </p:spPr>
        <p:txBody>
          <a:bodyPr wrap="square" rtlCol="0">
            <a:spAutoFit/>
          </a:bodyPr>
          <a:lstStyle/>
          <a:p>
            <a:r>
              <a:rPr lang="en-US" dirty="0" smtClean="0"/>
              <a:t>Sequence likelihood: 0.08</a:t>
            </a:r>
            <a:endParaRPr lang="en-US" dirty="0"/>
          </a:p>
        </p:txBody>
      </p:sp>
    </p:spTree>
    <p:extLst>
      <p:ext uri="{BB962C8B-B14F-4D97-AF65-F5344CB8AC3E}">
        <p14:creationId xmlns:p14="http://schemas.microsoft.com/office/powerpoint/2010/main" val="2517371150"/>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mutation: example</a:t>
            </a:r>
            <a:endParaRPr lang="en-US" dirty="0"/>
          </a:p>
        </p:txBody>
      </p:sp>
      <p:sp>
        <p:nvSpPr>
          <p:cNvPr id="3" name="Content Placeholder 2"/>
          <p:cNvSpPr>
            <a:spLocks noGrp="1"/>
          </p:cNvSpPr>
          <p:nvPr>
            <p:ph idx="1"/>
          </p:nvPr>
        </p:nvSpPr>
        <p:spPr/>
        <p:txBody>
          <a:bodyPr/>
          <a:lstStyle/>
          <a:p>
            <a:r>
              <a:rPr lang="en-US" dirty="0" smtClean="0"/>
              <a:t>Mutate at the least likely </a:t>
            </a:r>
            <a:r>
              <a:rPr lang="en-US" dirty="0" err="1" smtClean="0"/>
              <a:t>EditStep</a:t>
            </a:r>
            <a:endParaRPr lang="en-US" dirty="0"/>
          </a:p>
        </p:txBody>
      </p:sp>
      <p:sp>
        <p:nvSpPr>
          <p:cNvPr id="6" name="TextBox 5"/>
          <p:cNvSpPr txBox="1"/>
          <p:nvPr/>
        </p:nvSpPr>
        <p:spPr>
          <a:xfrm>
            <a:off x="1186542" y="2406527"/>
            <a:ext cx="1807030" cy="369332"/>
          </a:xfrm>
          <a:prstGeom prst="rect">
            <a:avLst/>
          </a:prstGeom>
          <a:noFill/>
        </p:spPr>
        <p:txBody>
          <a:bodyPr wrap="square" rtlCol="0">
            <a:spAutoFit/>
          </a:bodyPr>
          <a:lstStyle/>
          <a:p>
            <a:r>
              <a:rPr lang="en-US" smtClean="0"/>
              <a:t>M-M-</a:t>
            </a:r>
            <a:r>
              <a:rPr lang="en-US" dirty="0" err="1" smtClean="0"/>
              <a:t>Nochange</a:t>
            </a:r>
            <a:endParaRPr lang="en-US" dirty="0"/>
          </a:p>
        </p:txBody>
      </p:sp>
      <p:sp>
        <p:nvSpPr>
          <p:cNvPr id="7" name="TextBox 6"/>
          <p:cNvSpPr txBox="1"/>
          <p:nvPr/>
        </p:nvSpPr>
        <p:spPr>
          <a:xfrm>
            <a:off x="1186542" y="2944276"/>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8" name="TextBox 7"/>
          <p:cNvSpPr txBox="1"/>
          <p:nvPr/>
        </p:nvSpPr>
        <p:spPr>
          <a:xfrm>
            <a:off x="1186542" y="3526351"/>
            <a:ext cx="1807030" cy="369332"/>
          </a:xfrm>
          <a:prstGeom prst="rect">
            <a:avLst/>
          </a:prstGeom>
          <a:noFill/>
        </p:spPr>
        <p:txBody>
          <a:bodyPr wrap="square" rtlCol="0">
            <a:spAutoFit/>
          </a:bodyPr>
          <a:lstStyle/>
          <a:p>
            <a:r>
              <a:rPr lang="en-US" smtClean="0"/>
              <a:t>M-M-</a:t>
            </a:r>
            <a:r>
              <a:rPr lang="en-US" dirty="0" err="1" smtClean="0"/>
              <a:t>Nochange</a:t>
            </a:r>
            <a:endParaRPr lang="en-US" dirty="0"/>
          </a:p>
        </p:txBody>
      </p:sp>
      <p:sp>
        <p:nvSpPr>
          <p:cNvPr id="10" name="TextBox 9"/>
          <p:cNvSpPr txBox="1"/>
          <p:nvPr/>
        </p:nvSpPr>
        <p:spPr>
          <a:xfrm>
            <a:off x="1186542" y="4112131"/>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2" name="Straight Arrow Connector 11"/>
          <p:cNvCxnSpPr/>
          <p:nvPr/>
        </p:nvCxnSpPr>
        <p:spPr>
          <a:xfrm>
            <a:off x="1905000" y="2775859"/>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3275981"/>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05000" y="3895683"/>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96342" y="2406524"/>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16" name="TextBox 15"/>
          <p:cNvSpPr txBox="1"/>
          <p:nvPr/>
        </p:nvSpPr>
        <p:spPr>
          <a:xfrm>
            <a:off x="3396342" y="2944273"/>
            <a:ext cx="1807030" cy="369332"/>
          </a:xfrm>
          <a:prstGeom prst="rect">
            <a:avLst/>
          </a:prstGeom>
          <a:noFill/>
        </p:spPr>
        <p:txBody>
          <a:bodyPr wrap="square" rtlCol="0">
            <a:spAutoFit/>
          </a:bodyPr>
          <a:lstStyle/>
          <a:p>
            <a:r>
              <a:rPr lang="en-US" dirty="0" smtClean="0"/>
              <a:t>M-M-Surface</a:t>
            </a:r>
            <a:endParaRPr lang="en-US" dirty="0"/>
          </a:p>
        </p:txBody>
      </p:sp>
      <p:sp>
        <p:nvSpPr>
          <p:cNvPr id="17" name="TextBox 16"/>
          <p:cNvSpPr txBox="1"/>
          <p:nvPr/>
        </p:nvSpPr>
        <p:spPr>
          <a:xfrm>
            <a:off x="3396342" y="3526348"/>
            <a:ext cx="1807030" cy="369332"/>
          </a:xfrm>
          <a:prstGeom prst="rect">
            <a:avLst/>
          </a:prstGeom>
          <a:noFill/>
        </p:spPr>
        <p:txBody>
          <a:bodyPr wrap="square" rtlCol="0">
            <a:spAutoFit/>
          </a:bodyPr>
          <a:lstStyle/>
          <a:p>
            <a:r>
              <a:rPr lang="en-US" dirty="0" smtClean="0"/>
              <a:t>M-M-Surface</a:t>
            </a:r>
            <a:endParaRPr lang="en-US" dirty="0"/>
          </a:p>
        </p:txBody>
      </p:sp>
      <p:sp>
        <p:nvSpPr>
          <p:cNvPr id="18" name="TextBox 17"/>
          <p:cNvSpPr txBox="1"/>
          <p:nvPr/>
        </p:nvSpPr>
        <p:spPr>
          <a:xfrm>
            <a:off x="3396342" y="4112128"/>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Straight Arrow Connector 18"/>
          <p:cNvCxnSpPr/>
          <p:nvPr/>
        </p:nvCxnSpPr>
        <p:spPr>
          <a:xfrm>
            <a:off x="4114800" y="2775856"/>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14800" y="3275978"/>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114800" y="389568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2786743" y="3390280"/>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42116" y="2406524"/>
            <a:ext cx="979714" cy="369332"/>
          </a:xfrm>
          <a:prstGeom prst="rect">
            <a:avLst/>
          </a:prstGeom>
          <a:noFill/>
        </p:spPr>
        <p:txBody>
          <a:bodyPr wrap="square" rtlCol="0">
            <a:spAutoFit/>
          </a:bodyPr>
          <a:lstStyle/>
          <a:p>
            <a:r>
              <a:rPr lang="en-US" dirty="0" smtClean="0"/>
              <a:t>P: 0.99</a:t>
            </a:r>
            <a:endParaRPr lang="en-US" dirty="0"/>
          </a:p>
        </p:txBody>
      </p:sp>
      <p:sp>
        <p:nvSpPr>
          <p:cNvPr id="22" name="TextBox 21"/>
          <p:cNvSpPr txBox="1"/>
          <p:nvPr/>
        </p:nvSpPr>
        <p:spPr>
          <a:xfrm>
            <a:off x="4942116" y="2944273"/>
            <a:ext cx="979714" cy="369332"/>
          </a:xfrm>
          <a:prstGeom prst="rect">
            <a:avLst/>
          </a:prstGeom>
          <a:noFill/>
        </p:spPr>
        <p:txBody>
          <a:bodyPr wrap="square" rtlCol="0">
            <a:spAutoFit/>
          </a:bodyPr>
          <a:lstStyle/>
          <a:p>
            <a:r>
              <a:rPr lang="en-US" dirty="0" smtClean="0"/>
              <a:t>P: 0.35</a:t>
            </a:r>
            <a:endParaRPr lang="en-US" dirty="0"/>
          </a:p>
        </p:txBody>
      </p:sp>
      <p:sp>
        <p:nvSpPr>
          <p:cNvPr id="23" name="TextBox 22"/>
          <p:cNvSpPr txBox="1"/>
          <p:nvPr/>
        </p:nvSpPr>
        <p:spPr>
          <a:xfrm>
            <a:off x="4942116" y="3563068"/>
            <a:ext cx="979714" cy="369332"/>
          </a:xfrm>
          <a:prstGeom prst="rect">
            <a:avLst/>
          </a:prstGeom>
          <a:noFill/>
        </p:spPr>
        <p:txBody>
          <a:bodyPr wrap="square" rtlCol="0">
            <a:spAutoFit/>
          </a:bodyPr>
          <a:lstStyle/>
          <a:p>
            <a:r>
              <a:rPr lang="en-US" dirty="0" smtClean="0">
                <a:solidFill>
                  <a:srgbClr val="FF0000"/>
                </a:solidFill>
              </a:rPr>
              <a:t>P: 0.03</a:t>
            </a:r>
            <a:endParaRPr lang="en-US" dirty="0">
              <a:solidFill>
                <a:srgbClr val="FF0000"/>
              </a:solidFill>
            </a:endParaRPr>
          </a:p>
        </p:txBody>
      </p:sp>
      <p:sp>
        <p:nvSpPr>
          <p:cNvPr id="24" name="TextBox 23"/>
          <p:cNvSpPr txBox="1"/>
          <p:nvPr/>
        </p:nvSpPr>
        <p:spPr>
          <a:xfrm>
            <a:off x="4942116" y="4145143"/>
            <a:ext cx="979714" cy="369332"/>
          </a:xfrm>
          <a:prstGeom prst="rect">
            <a:avLst/>
          </a:prstGeom>
          <a:noFill/>
        </p:spPr>
        <p:txBody>
          <a:bodyPr wrap="square" rtlCol="0">
            <a:spAutoFit/>
          </a:bodyPr>
          <a:lstStyle/>
          <a:p>
            <a:r>
              <a:rPr lang="en-US" dirty="0" smtClean="0"/>
              <a:t>P: 0.99</a:t>
            </a:r>
            <a:endParaRPr lang="en-US" dirty="0"/>
          </a:p>
        </p:txBody>
      </p:sp>
      <p:sp>
        <p:nvSpPr>
          <p:cNvPr id="25" name="Right Arrow 24"/>
          <p:cNvSpPr/>
          <p:nvPr/>
        </p:nvSpPr>
        <p:spPr>
          <a:xfrm>
            <a:off x="5682342" y="3390280"/>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215742" y="2417406"/>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7" name="TextBox 26"/>
          <p:cNvSpPr txBox="1"/>
          <p:nvPr/>
        </p:nvSpPr>
        <p:spPr>
          <a:xfrm>
            <a:off x="6215742" y="2955155"/>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8" name="TextBox 27"/>
          <p:cNvSpPr txBox="1"/>
          <p:nvPr/>
        </p:nvSpPr>
        <p:spPr>
          <a:xfrm>
            <a:off x="6215742" y="3537230"/>
            <a:ext cx="1807030" cy="369332"/>
          </a:xfrm>
          <a:prstGeom prst="rect">
            <a:avLst/>
          </a:prstGeom>
          <a:noFill/>
        </p:spPr>
        <p:txBody>
          <a:bodyPr wrap="square" rtlCol="0">
            <a:spAutoFit/>
          </a:bodyPr>
          <a:lstStyle/>
          <a:p>
            <a:r>
              <a:rPr lang="en-US" dirty="0" smtClean="0"/>
              <a:t>M-K-</a:t>
            </a:r>
            <a:r>
              <a:rPr lang="en-US" dirty="0" err="1" smtClean="0"/>
              <a:t>Nochange</a:t>
            </a:r>
            <a:endParaRPr lang="en-US" dirty="0"/>
          </a:p>
        </p:txBody>
      </p:sp>
      <p:sp>
        <p:nvSpPr>
          <p:cNvPr id="29" name="TextBox 28"/>
          <p:cNvSpPr txBox="1"/>
          <p:nvPr/>
        </p:nvSpPr>
        <p:spPr>
          <a:xfrm>
            <a:off x="6215742" y="4123010"/>
            <a:ext cx="1807030" cy="369332"/>
          </a:xfrm>
          <a:prstGeom prst="rect">
            <a:avLst/>
          </a:prstGeom>
          <a:noFill/>
        </p:spPr>
        <p:txBody>
          <a:bodyPr wrap="square" rtlCol="0">
            <a:spAutoFit/>
          </a:bodyPr>
          <a:lstStyle/>
          <a:p>
            <a:r>
              <a:rPr lang="en-US" dirty="0" smtClean="0"/>
              <a:t>K-M-</a:t>
            </a:r>
            <a:r>
              <a:rPr lang="en-US" dirty="0" err="1" smtClean="0"/>
              <a:t>Nochange</a:t>
            </a:r>
            <a:endParaRPr lang="en-US" dirty="0"/>
          </a:p>
        </p:txBody>
      </p:sp>
      <p:cxnSp>
        <p:nvCxnSpPr>
          <p:cNvPr id="30" name="Straight Arrow Connector 29"/>
          <p:cNvCxnSpPr/>
          <p:nvPr/>
        </p:nvCxnSpPr>
        <p:spPr>
          <a:xfrm>
            <a:off x="6934200" y="2786738"/>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934200" y="328686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934200" y="3906562"/>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923314" y="4514475"/>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93969" y="4761778"/>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11" name="Slide Number Placeholder 10"/>
          <p:cNvSpPr>
            <a:spLocks noGrp="1"/>
          </p:cNvSpPr>
          <p:nvPr>
            <p:ph type="sldNum" sz="quarter" idx="12"/>
          </p:nvPr>
        </p:nvSpPr>
        <p:spPr/>
        <p:txBody>
          <a:bodyPr/>
          <a:lstStyle/>
          <a:p>
            <a:fld id="{D098603E-4670-914E-A685-627BBCF57B85}" type="slidenum">
              <a:rPr lang="en-US" smtClean="0"/>
              <a:t>121</a:t>
            </a:fld>
            <a:endParaRPr lang="en-US"/>
          </a:p>
        </p:txBody>
      </p:sp>
      <p:sp>
        <p:nvSpPr>
          <p:cNvPr id="35" name="TextBox 34"/>
          <p:cNvSpPr txBox="1"/>
          <p:nvPr/>
        </p:nvSpPr>
        <p:spPr>
          <a:xfrm>
            <a:off x="3396342" y="4631216"/>
            <a:ext cx="2764971" cy="369332"/>
          </a:xfrm>
          <a:prstGeom prst="rect">
            <a:avLst/>
          </a:prstGeom>
          <a:noFill/>
        </p:spPr>
        <p:txBody>
          <a:bodyPr wrap="square" rtlCol="0">
            <a:spAutoFit/>
          </a:bodyPr>
          <a:lstStyle/>
          <a:p>
            <a:r>
              <a:rPr lang="en-US" dirty="0" smtClean="0"/>
              <a:t>Sequence likelihood: 0.08</a:t>
            </a:r>
            <a:endParaRPr lang="en-US" dirty="0"/>
          </a:p>
        </p:txBody>
      </p:sp>
    </p:spTree>
    <p:extLst>
      <p:ext uri="{BB962C8B-B14F-4D97-AF65-F5344CB8AC3E}">
        <p14:creationId xmlns:p14="http://schemas.microsoft.com/office/powerpoint/2010/main" val="2885480478"/>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mutation: example</a:t>
            </a:r>
            <a:endParaRPr lang="en-US" dirty="0"/>
          </a:p>
        </p:txBody>
      </p:sp>
      <p:sp>
        <p:nvSpPr>
          <p:cNvPr id="3" name="Content Placeholder 2"/>
          <p:cNvSpPr>
            <a:spLocks noGrp="1"/>
          </p:cNvSpPr>
          <p:nvPr>
            <p:ph idx="1"/>
          </p:nvPr>
        </p:nvSpPr>
        <p:spPr/>
        <p:txBody>
          <a:bodyPr/>
          <a:lstStyle/>
          <a:p>
            <a:r>
              <a:rPr lang="en-US" dirty="0" smtClean="0"/>
              <a:t>Sequence labeling on the mutated sequence</a:t>
            </a:r>
            <a:endParaRPr lang="en-US" dirty="0"/>
          </a:p>
        </p:txBody>
      </p:sp>
      <p:sp>
        <p:nvSpPr>
          <p:cNvPr id="4" name="TextBox 3"/>
          <p:cNvSpPr txBox="1"/>
          <p:nvPr/>
        </p:nvSpPr>
        <p:spPr>
          <a:xfrm>
            <a:off x="903509" y="4674904"/>
            <a:ext cx="2764971" cy="369332"/>
          </a:xfrm>
          <a:prstGeom prst="rect">
            <a:avLst/>
          </a:prstGeom>
          <a:noFill/>
        </p:spPr>
        <p:txBody>
          <a:bodyPr wrap="square" rtlCol="0">
            <a:spAutoFit/>
          </a:bodyPr>
          <a:lstStyle/>
          <a:p>
            <a:r>
              <a:rPr lang="en-US" dirty="0" smtClean="0"/>
              <a:t>Sequence likelihood: 0.08</a:t>
            </a:r>
            <a:endParaRPr lang="en-US" dirty="0"/>
          </a:p>
        </p:txBody>
      </p:sp>
      <p:sp>
        <p:nvSpPr>
          <p:cNvPr id="15" name="TextBox 14"/>
          <p:cNvSpPr txBox="1"/>
          <p:nvPr/>
        </p:nvSpPr>
        <p:spPr>
          <a:xfrm>
            <a:off x="903509" y="2428296"/>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16" name="TextBox 15"/>
          <p:cNvSpPr txBox="1"/>
          <p:nvPr/>
        </p:nvSpPr>
        <p:spPr>
          <a:xfrm>
            <a:off x="903509" y="2966045"/>
            <a:ext cx="1807030" cy="369332"/>
          </a:xfrm>
          <a:prstGeom prst="rect">
            <a:avLst/>
          </a:prstGeom>
          <a:noFill/>
        </p:spPr>
        <p:txBody>
          <a:bodyPr wrap="square" rtlCol="0">
            <a:spAutoFit/>
          </a:bodyPr>
          <a:lstStyle/>
          <a:p>
            <a:r>
              <a:rPr lang="en-US" dirty="0" smtClean="0"/>
              <a:t>M-M-Surface</a:t>
            </a:r>
            <a:endParaRPr lang="en-US" dirty="0"/>
          </a:p>
        </p:txBody>
      </p:sp>
      <p:sp>
        <p:nvSpPr>
          <p:cNvPr id="17" name="TextBox 16"/>
          <p:cNvSpPr txBox="1"/>
          <p:nvPr/>
        </p:nvSpPr>
        <p:spPr>
          <a:xfrm>
            <a:off x="903509" y="3548120"/>
            <a:ext cx="1807030" cy="369332"/>
          </a:xfrm>
          <a:prstGeom prst="rect">
            <a:avLst/>
          </a:prstGeom>
          <a:noFill/>
        </p:spPr>
        <p:txBody>
          <a:bodyPr wrap="square" rtlCol="0">
            <a:spAutoFit/>
          </a:bodyPr>
          <a:lstStyle/>
          <a:p>
            <a:r>
              <a:rPr lang="en-US" dirty="0" smtClean="0"/>
              <a:t>M-M-Surface</a:t>
            </a:r>
            <a:endParaRPr lang="en-US" dirty="0"/>
          </a:p>
        </p:txBody>
      </p:sp>
      <p:sp>
        <p:nvSpPr>
          <p:cNvPr id="18" name="TextBox 17"/>
          <p:cNvSpPr txBox="1"/>
          <p:nvPr/>
        </p:nvSpPr>
        <p:spPr>
          <a:xfrm>
            <a:off x="903509" y="4133900"/>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Straight Arrow Connector 18"/>
          <p:cNvCxnSpPr/>
          <p:nvPr/>
        </p:nvCxnSpPr>
        <p:spPr>
          <a:xfrm>
            <a:off x="1621967" y="2797628"/>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21967" y="329775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21967" y="3917452"/>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49283" y="2428296"/>
            <a:ext cx="979714" cy="369332"/>
          </a:xfrm>
          <a:prstGeom prst="rect">
            <a:avLst/>
          </a:prstGeom>
          <a:noFill/>
        </p:spPr>
        <p:txBody>
          <a:bodyPr wrap="square" rtlCol="0">
            <a:spAutoFit/>
          </a:bodyPr>
          <a:lstStyle/>
          <a:p>
            <a:r>
              <a:rPr lang="en-US" dirty="0" smtClean="0"/>
              <a:t>P: 0.99</a:t>
            </a:r>
            <a:endParaRPr lang="en-US" dirty="0"/>
          </a:p>
        </p:txBody>
      </p:sp>
      <p:sp>
        <p:nvSpPr>
          <p:cNvPr id="22" name="TextBox 21"/>
          <p:cNvSpPr txBox="1"/>
          <p:nvPr/>
        </p:nvSpPr>
        <p:spPr>
          <a:xfrm>
            <a:off x="2449283" y="2966045"/>
            <a:ext cx="979714" cy="369332"/>
          </a:xfrm>
          <a:prstGeom prst="rect">
            <a:avLst/>
          </a:prstGeom>
          <a:noFill/>
        </p:spPr>
        <p:txBody>
          <a:bodyPr wrap="square" rtlCol="0">
            <a:spAutoFit/>
          </a:bodyPr>
          <a:lstStyle/>
          <a:p>
            <a:r>
              <a:rPr lang="en-US" dirty="0" smtClean="0"/>
              <a:t>P: 0.35</a:t>
            </a:r>
            <a:endParaRPr lang="en-US" dirty="0"/>
          </a:p>
        </p:txBody>
      </p:sp>
      <p:sp>
        <p:nvSpPr>
          <p:cNvPr id="23" name="TextBox 22"/>
          <p:cNvSpPr txBox="1"/>
          <p:nvPr/>
        </p:nvSpPr>
        <p:spPr>
          <a:xfrm>
            <a:off x="2449283" y="3584840"/>
            <a:ext cx="979714" cy="369332"/>
          </a:xfrm>
          <a:prstGeom prst="rect">
            <a:avLst/>
          </a:prstGeom>
          <a:noFill/>
        </p:spPr>
        <p:txBody>
          <a:bodyPr wrap="square" rtlCol="0">
            <a:spAutoFit/>
          </a:bodyPr>
          <a:lstStyle/>
          <a:p>
            <a:r>
              <a:rPr lang="en-US" dirty="0" smtClean="0">
                <a:solidFill>
                  <a:srgbClr val="FF0000"/>
                </a:solidFill>
              </a:rPr>
              <a:t>P: 0.03</a:t>
            </a:r>
            <a:endParaRPr lang="en-US" dirty="0">
              <a:solidFill>
                <a:srgbClr val="FF0000"/>
              </a:solidFill>
            </a:endParaRPr>
          </a:p>
        </p:txBody>
      </p:sp>
      <p:sp>
        <p:nvSpPr>
          <p:cNvPr id="24" name="TextBox 23"/>
          <p:cNvSpPr txBox="1"/>
          <p:nvPr/>
        </p:nvSpPr>
        <p:spPr>
          <a:xfrm>
            <a:off x="2449283" y="4166915"/>
            <a:ext cx="979714" cy="369332"/>
          </a:xfrm>
          <a:prstGeom prst="rect">
            <a:avLst/>
          </a:prstGeom>
          <a:noFill/>
        </p:spPr>
        <p:txBody>
          <a:bodyPr wrap="square" rtlCol="0">
            <a:spAutoFit/>
          </a:bodyPr>
          <a:lstStyle/>
          <a:p>
            <a:r>
              <a:rPr lang="en-US" dirty="0" smtClean="0"/>
              <a:t>P: 0.99</a:t>
            </a:r>
            <a:endParaRPr lang="en-US" dirty="0"/>
          </a:p>
        </p:txBody>
      </p:sp>
      <p:sp>
        <p:nvSpPr>
          <p:cNvPr id="25" name="Right Arrow 24"/>
          <p:cNvSpPr/>
          <p:nvPr/>
        </p:nvSpPr>
        <p:spPr>
          <a:xfrm>
            <a:off x="3189509" y="3412052"/>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22909" y="2439178"/>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7" name="TextBox 26"/>
          <p:cNvSpPr txBox="1"/>
          <p:nvPr/>
        </p:nvSpPr>
        <p:spPr>
          <a:xfrm>
            <a:off x="3722909" y="2976927"/>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8" name="TextBox 27"/>
          <p:cNvSpPr txBox="1"/>
          <p:nvPr/>
        </p:nvSpPr>
        <p:spPr>
          <a:xfrm>
            <a:off x="3722909" y="3559002"/>
            <a:ext cx="1807030" cy="369332"/>
          </a:xfrm>
          <a:prstGeom prst="rect">
            <a:avLst/>
          </a:prstGeom>
          <a:noFill/>
        </p:spPr>
        <p:txBody>
          <a:bodyPr wrap="square" rtlCol="0">
            <a:spAutoFit/>
          </a:bodyPr>
          <a:lstStyle/>
          <a:p>
            <a:r>
              <a:rPr lang="en-US" dirty="0" smtClean="0"/>
              <a:t>M-K-</a:t>
            </a:r>
            <a:r>
              <a:rPr lang="en-US" dirty="0" err="1" smtClean="0"/>
              <a:t>Nochange</a:t>
            </a:r>
            <a:endParaRPr lang="en-US" dirty="0"/>
          </a:p>
        </p:txBody>
      </p:sp>
      <p:sp>
        <p:nvSpPr>
          <p:cNvPr id="29" name="TextBox 28"/>
          <p:cNvSpPr txBox="1"/>
          <p:nvPr/>
        </p:nvSpPr>
        <p:spPr>
          <a:xfrm>
            <a:off x="3722909" y="4144782"/>
            <a:ext cx="1807030" cy="369332"/>
          </a:xfrm>
          <a:prstGeom prst="rect">
            <a:avLst/>
          </a:prstGeom>
          <a:noFill/>
        </p:spPr>
        <p:txBody>
          <a:bodyPr wrap="square" rtlCol="0">
            <a:spAutoFit/>
          </a:bodyPr>
          <a:lstStyle/>
          <a:p>
            <a:r>
              <a:rPr lang="en-US" dirty="0" smtClean="0"/>
              <a:t>K-M-</a:t>
            </a:r>
            <a:r>
              <a:rPr lang="en-US" dirty="0" err="1" smtClean="0"/>
              <a:t>Nochange</a:t>
            </a:r>
            <a:endParaRPr lang="en-US" dirty="0"/>
          </a:p>
        </p:txBody>
      </p:sp>
      <p:cxnSp>
        <p:nvCxnSpPr>
          <p:cNvPr id="30" name="Straight Arrow Connector 29"/>
          <p:cNvCxnSpPr/>
          <p:nvPr/>
        </p:nvCxnSpPr>
        <p:spPr>
          <a:xfrm>
            <a:off x="4441367" y="280851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41367" y="3308632"/>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441367" y="3928334"/>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30481" y="4536247"/>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01136" y="4783550"/>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5" name="Slide Number Placeholder 4"/>
          <p:cNvSpPr>
            <a:spLocks noGrp="1"/>
          </p:cNvSpPr>
          <p:nvPr>
            <p:ph type="sldNum" sz="quarter" idx="12"/>
          </p:nvPr>
        </p:nvSpPr>
        <p:spPr/>
        <p:txBody>
          <a:bodyPr/>
          <a:lstStyle/>
          <a:p>
            <a:fld id="{D098603E-4670-914E-A685-627BBCF57B85}" type="slidenum">
              <a:rPr lang="en-US" smtClean="0"/>
              <a:t>122</a:t>
            </a:fld>
            <a:endParaRPr lang="en-US"/>
          </a:p>
        </p:txBody>
      </p:sp>
    </p:spTree>
    <p:extLst>
      <p:ext uri="{BB962C8B-B14F-4D97-AF65-F5344CB8AC3E}">
        <p14:creationId xmlns:p14="http://schemas.microsoft.com/office/powerpoint/2010/main" val="2593073306"/>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mutation: example</a:t>
            </a:r>
            <a:endParaRPr lang="en-US" dirty="0"/>
          </a:p>
        </p:txBody>
      </p:sp>
      <p:sp>
        <p:nvSpPr>
          <p:cNvPr id="3" name="Content Placeholder 2"/>
          <p:cNvSpPr>
            <a:spLocks noGrp="1"/>
          </p:cNvSpPr>
          <p:nvPr>
            <p:ph idx="1"/>
          </p:nvPr>
        </p:nvSpPr>
        <p:spPr/>
        <p:txBody>
          <a:bodyPr/>
          <a:lstStyle/>
          <a:p>
            <a:r>
              <a:rPr lang="en-US" dirty="0" smtClean="0"/>
              <a:t>Sequence labeling on the mutated sequence</a:t>
            </a:r>
            <a:endParaRPr lang="en-US" dirty="0"/>
          </a:p>
        </p:txBody>
      </p:sp>
      <p:sp>
        <p:nvSpPr>
          <p:cNvPr id="15" name="TextBox 14"/>
          <p:cNvSpPr txBox="1"/>
          <p:nvPr/>
        </p:nvSpPr>
        <p:spPr>
          <a:xfrm>
            <a:off x="903509" y="2428296"/>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16" name="TextBox 15"/>
          <p:cNvSpPr txBox="1"/>
          <p:nvPr/>
        </p:nvSpPr>
        <p:spPr>
          <a:xfrm>
            <a:off x="903509" y="2966045"/>
            <a:ext cx="1807030" cy="369332"/>
          </a:xfrm>
          <a:prstGeom prst="rect">
            <a:avLst/>
          </a:prstGeom>
          <a:noFill/>
        </p:spPr>
        <p:txBody>
          <a:bodyPr wrap="square" rtlCol="0">
            <a:spAutoFit/>
          </a:bodyPr>
          <a:lstStyle/>
          <a:p>
            <a:r>
              <a:rPr lang="en-US" dirty="0" smtClean="0"/>
              <a:t>M-M-Surface</a:t>
            </a:r>
            <a:endParaRPr lang="en-US" dirty="0"/>
          </a:p>
        </p:txBody>
      </p:sp>
      <p:sp>
        <p:nvSpPr>
          <p:cNvPr id="17" name="TextBox 16"/>
          <p:cNvSpPr txBox="1"/>
          <p:nvPr/>
        </p:nvSpPr>
        <p:spPr>
          <a:xfrm>
            <a:off x="903509" y="3548120"/>
            <a:ext cx="1807030" cy="369332"/>
          </a:xfrm>
          <a:prstGeom prst="rect">
            <a:avLst/>
          </a:prstGeom>
          <a:noFill/>
        </p:spPr>
        <p:txBody>
          <a:bodyPr wrap="square" rtlCol="0">
            <a:spAutoFit/>
          </a:bodyPr>
          <a:lstStyle/>
          <a:p>
            <a:r>
              <a:rPr lang="en-US" dirty="0" smtClean="0"/>
              <a:t>M-M-Surface</a:t>
            </a:r>
            <a:endParaRPr lang="en-US" dirty="0"/>
          </a:p>
        </p:txBody>
      </p:sp>
      <p:sp>
        <p:nvSpPr>
          <p:cNvPr id="18" name="TextBox 17"/>
          <p:cNvSpPr txBox="1"/>
          <p:nvPr/>
        </p:nvSpPr>
        <p:spPr>
          <a:xfrm>
            <a:off x="903509" y="4133900"/>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Straight Arrow Connector 18"/>
          <p:cNvCxnSpPr/>
          <p:nvPr/>
        </p:nvCxnSpPr>
        <p:spPr>
          <a:xfrm>
            <a:off x="1621967" y="2797628"/>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21967" y="329775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21967" y="3917452"/>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49283" y="2428296"/>
            <a:ext cx="979714" cy="369332"/>
          </a:xfrm>
          <a:prstGeom prst="rect">
            <a:avLst/>
          </a:prstGeom>
          <a:noFill/>
        </p:spPr>
        <p:txBody>
          <a:bodyPr wrap="square" rtlCol="0">
            <a:spAutoFit/>
          </a:bodyPr>
          <a:lstStyle/>
          <a:p>
            <a:r>
              <a:rPr lang="en-US" dirty="0" smtClean="0"/>
              <a:t>P: 0.99</a:t>
            </a:r>
            <a:endParaRPr lang="en-US" dirty="0"/>
          </a:p>
        </p:txBody>
      </p:sp>
      <p:sp>
        <p:nvSpPr>
          <p:cNvPr id="22" name="TextBox 21"/>
          <p:cNvSpPr txBox="1"/>
          <p:nvPr/>
        </p:nvSpPr>
        <p:spPr>
          <a:xfrm>
            <a:off x="2449283" y="2966045"/>
            <a:ext cx="979714" cy="369332"/>
          </a:xfrm>
          <a:prstGeom prst="rect">
            <a:avLst/>
          </a:prstGeom>
          <a:noFill/>
        </p:spPr>
        <p:txBody>
          <a:bodyPr wrap="square" rtlCol="0">
            <a:spAutoFit/>
          </a:bodyPr>
          <a:lstStyle/>
          <a:p>
            <a:r>
              <a:rPr lang="en-US" dirty="0" smtClean="0"/>
              <a:t>P: 0.35</a:t>
            </a:r>
            <a:endParaRPr lang="en-US" dirty="0"/>
          </a:p>
        </p:txBody>
      </p:sp>
      <p:sp>
        <p:nvSpPr>
          <p:cNvPr id="23" name="TextBox 22"/>
          <p:cNvSpPr txBox="1"/>
          <p:nvPr/>
        </p:nvSpPr>
        <p:spPr>
          <a:xfrm>
            <a:off x="2449283" y="3584840"/>
            <a:ext cx="979714" cy="369332"/>
          </a:xfrm>
          <a:prstGeom prst="rect">
            <a:avLst/>
          </a:prstGeom>
          <a:noFill/>
        </p:spPr>
        <p:txBody>
          <a:bodyPr wrap="square" rtlCol="0">
            <a:spAutoFit/>
          </a:bodyPr>
          <a:lstStyle/>
          <a:p>
            <a:r>
              <a:rPr lang="en-US" dirty="0" smtClean="0">
                <a:solidFill>
                  <a:srgbClr val="FF0000"/>
                </a:solidFill>
              </a:rPr>
              <a:t>P: 0.03</a:t>
            </a:r>
            <a:endParaRPr lang="en-US" dirty="0">
              <a:solidFill>
                <a:srgbClr val="FF0000"/>
              </a:solidFill>
            </a:endParaRPr>
          </a:p>
        </p:txBody>
      </p:sp>
      <p:sp>
        <p:nvSpPr>
          <p:cNvPr id="24" name="TextBox 23"/>
          <p:cNvSpPr txBox="1"/>
          <p:nvPr/>
        </p:nvSpPr>
        <p:spPr>
          <a:xfrm>
            <a:off x="2449283" y="4166915"/>
            <a:ext cx="979714" cy="369332"/>
          </a:xfrm>
          <a:prstGeom prst="rect">
            <a:avLst/>
          </a:prstGeom>
          <a:noFill/>
        </p:spPr>
        <p:txBody>
          <a:bodyPr wrap="square" rtlCol="0">
            <a:spAutoFit/>
          </a:bodyPr>
          <a:lstStyle/>
          <a:p>
            <a:r>
              <a:rPr lang="en-US" dirty="0" smtClean="0"/>
              <a:t>P: 0.99</a:t>
            </a:r>
            <a:endParaRPr lang="en-US" dirty="0"/>
          </a:p>
        </p:txBody>
      </p:sp>
      <p:sp>
        <p:nvSpPr>
          <p:cNvPr id="25" name="Right Arrow 24"/>
          <p:cNvSpPr/>
          <p:nvPr/>
        </p:nvSpPr>
        <p:spPr>
          <a:xfrm>
            <a:off x="3189509" y="3412052"/>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22909" y="2439178"/>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7" name="TextBox 26"/>
          <p:cNvSpPr txBox="1"/>
          <p:nvPr/>
        </p:nvSpPr>
        <p:spPr>
          <a:xfrm>
            <a:off x="3722909" y="2976927"/>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8" name="TextBox 27"/>
          <p:cNvSpPr txBox="1"/>
          <p:nvPr/>
        </p:nvSpPr>
        <p:spPr>
          <a:xfrm>
            <a:off x="3722909" y="3559002"/>
            <a:ext cx="1807030" cy="369332"/>
          </a:xfrm>
          <a:prstGeom prst="rect">
            <a:avLst/>
          </a:prstGeom>
          <a:noFill/>
        </p:spPr>
        <p:txBody>
          <a:bodyPr wrap="square" rtlCol="0">
            <a:spAutoFit/>
          </a:bodyPr>
          <a:lstStyle/>
          <a:p>
            <a:r>
              <a:rPr lang="en-US" dirty="0" smtClean="0"/>
              <a:t>M-K-</a:t>
            </a:r>
            <a:r>
              <a:rPr lang="en-US" dirty="0" err="1" smtClean="0"/>
              <a:t>Nochange</a:t>
            </a:r>
            <a:endParaRPr lang="en-US" dirty="0"/>
          </a:p>
        </p:txBody>
      </p:sp>
      <p:sp>
        <p:nvSpPr>
          <p:cNvPr id="29" name="TextBox 28"/>
          <p:cNvSpPr txBox="1"/>
          <p:nvPr/>
        </p:nvSpPr>
        <p:spPr>
          <a:xfrm>
            <a:off x="3722909" y="4144782"/>
            <a:ext cx="1807030" cy="369332"/>
          </a:xfrm>
          <a:prstGeom prst="rect">
            <a:avLst/>
          </a:prstGeom>
          <a:noFill/>
        </p:spPr>
        <p:txBody>
          <a:bodyPr wrap="square" rtlCol="0">
            <a:spAutoFit/>
          </a:bodyPr>
          <a:lstStyle/>
          <a:p>
            <a:r>
              <a:rPr lang="en-US" dirty="0" smtClean="0"/>
              <a:t>K-M-</a:t>
            </a:r>
            <a:r>
              <a:rPr lang="en-US" dirty="0" err="1" smtClean="0"/>
              <a:t>Nochange</a:t>
            </a:r>
            <a:endParaRPr lang="en-US" dirty="0"/>
          </a:p>
        </p:txBody>
      </p:sp>
      <p:cxnSp>
        <p:nvCxnSpPr>
          <p:cNvPr id="30" name="Straight Arrow Connector 29"/>
          <p:cNvCxnSpPr/>
          <p:nvPr/>
        </p:nvCxnSpPr>
        <p:spPr>
          <a:xfrm>
            <a:off x="4441367" y="280851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41367" y="3308632"/>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441367" y="3928334"/>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30481" y="4536247"/>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01136" y="4783550"/>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34" name="TextBox 33"/>
          <p:cNvSpPr txBox="1"/>
          <p:nvPr/>
        </p:nvSpPr>
        <p:spPr>
          <a:xfrm>
            <a:off x="5954478" y="2439177"/>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35" name="TextBox 34"/>
          <p:cNvSpPr txBox="1"/>
          <p:nvPr/>
        </p:nvSpPr>
        <p:spPr>
          <a:xfrm>
            <a:off x="5954478" y="2976926"/>
            <a:ext cx="1807030" cy="369332"/>
          </a:xfrm>
          <a:prstGeom prst="rect">
            <a:avLst/>
          </a:prstGeom>
          <a:noFill/>
        </p:spPr>
        <p:txBody>
          <a:bodyPr wrap="square" rtlCol="0">
            <a:spAutoFit/>
          </a:bodyPr>
          <a:lstStyle/>
          <a:p>
            <a:r>
              <a:rPr lang="en-US" dirty="0" smtClean="0"/>
              <a:t>M-M-Thesis</a:t>
            </a:r>
            <a:endParaRPr lang="en-US" dirty="0"/>
          </a:p>
        </p:txBody>
      </p:sp>
      <p:sp>
        <p:nvSpPr>
          <p:cNvPr id="36" name="TextBox 35"/>
          <p:cNvSpPr txBox="1"/>
          <p:nvPr/>
        </p:nvSpPr>
        <p:spPr>
          <a:xfrm>
            <a:off x="5954478" y="3559001"/>
            <a:ext cx="1807030" cy="369332"/>
          </a:xfrm>
          <a:prstGeom prst="rect">
            <a:avLst/>
          </a:prstGeom>
          <a:noFill/>
        </p:spPr>
        <p:txBody>
          <a:bodyPr wrap="square" rtlCol="0">
            <a:spAutoFit/>
          </a:bodyPr>
          <a:lstStyle/>
          <a:p>
            <a:r>
              <a:rPr lang="en-US" dirty="0" smtClean="0"/>
              <a:t>M-K-Reasoning</a:t>
            </a:r>
            <a:endParaRPr lang="en-US" dirty="0"/>
          </a:p>
        </p:txBody>
      </p:sp>
      <p:sp>
        <p:nvSpPr>
          <p:cNvPr id="39" name="TextBox 38"/>
          <p:cNvSpPr txBox="1"/>
          <p:nvPr/>
        </p:nvSpPr>
        <p:spPr>
          <a:xfrm>
            <a:off x="5954478" y="4144781"/>
            <a:ext cx="1807030" cy="369332"/>
          </a:xfrm>
          <a:prstGeom prst="rect">
            <a:avLst/>
          </a:prstGeom>
          <a:noFill/>
        </p:spPr>
        <p:txBody>
          <a:bodyPr wrap="square" rtlCol="0">
            <a:spAutoFit/>
          </a:bodyPr>
          <a:lstStyle/>
          <a:p>
            <a:r>
              <a:rPr lang="en-US" dirty="0" smtClean="0"/>
              <a:t>K-M-Reasoning</a:t>
            </a:r>
            <a:endParaRPr lang="en-US" dirty="0"/>
          </a:p>
        </p:txBody>
      </p:sp>
      <p:cxnSp>
        <p:nvCxnSpPr>
          <p:cNvPr id="40" name="Straight Arrow Connector 39"/>
          <p:cNvCxnSpPr/>
          <p:nvPr/>
        </p:nvCxnSpPr>
        <p:spPr>
          <a:xfrm>
            <a:off x="6672936" y="2808509"/>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672936" y="3308631"/>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672936" y="3928333"/>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662050" y="4536246"/>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932705" y="4783549"/>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45" name="Right Arrow 44"/>
          <p:cNvSpPr/>
          <p:nvPr/>
        </p:nvSpPr>
        <p:spPr>
          <a:xfrm>
            <a:off x="5442848" y="3452209"/>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954478" y="5265569"/>
            <a:ext cx="2764971" cy="369332"/>
          </a:xfrm>
          <a:prstGeom prst="rect">
            <a:avLst/>
          </a:prstGeom>
          <a:noFill/>
        </p:spPr>
        <p:txBody>
          <a:bodyPr wrap="square" rtlCol="0">
            <a:spAutoFit/>
          </a:bodyPr>
          <a:lstStyle/>
          <a:p>
            <a:r>
              <a:rPr lang="en-US" dirty="0" smtClean="0"/>
              <a:t>Sequence likelihood: 0.32</a:t>
            </a:r>
            <a:endParaRPr lang="en-US" dirty="0"/>
          </a:p>
        </p:txBody>
      </p:sp>
      <p:sp>
        <p:nvSpPr>
          <p:cNvPr id="47" name="TextBox 46"/>
          <p:cNvSpPr txBox="1"/>
          <p:nvPr/>
        </p:nvSpPr>
        <p:spPr>
          <a:xfrm>
            <a:off x="7682592" y="2428296"/>
            <a:ext cx="979714" cy="369332"/>
          </a:xfrm>
          <a:prstGeom prst="rect">
            <a:avLst/>
          </a:prstGeom>
          <a:noFill/>
        </p:spPr>
        <p:txBody>
          <a:bodyPr wrap="square" rtlCol="0">
            <a:spAutoFit/>
          </a:bodyPr>
          <a:lstStyle/>
          <a:p>
            <a:r>
              <a:rPr lang="en-US" dirty="0" smtClean="0"/>
              <a:t>P: 0.99</a:t>
            </a:r>
            <a:endParaRPr lang="en-US" dirty="0"/>
          </a:p>
        </p:txBody>
      </p:sp>
      <p:sp>
        <p:nvSpPr>
          <p:cNvPr id="48" name="TextBox 47"/>
          <p:cNvSpPr txBox="1"/>
          <p:nvPr/>
        </p:nvSpPr>
        <p:spPr>
          <a:xfrm>
            <a:off x="7690756" y="2983871"/>
            <a:ext cx="979714" cy="369332"/>
          </a:xfrm>
          <a:prstGeom prst="rect">
            <a:avLst/>
          </a:prstGeom>
          <a:noFill/>
        </p:spPr>
        <p:txBody>
          <a:bodyPr wrap="square" rtlCol="0">
            <a:spAutoFit/>
          </a:bodyPr>
          <a:lstStyle/>
          <a:p>
            <a:r>
              <a:rPr lang="en-US" dirty="0" smtClean="0"/>
              <a:t>P: 0.41</a:t>
            </a:r>
            <a:endParaRPr lang="en-US" dirty="0"/>
          </a:p>
        </p:txBody>
      </p:sp>
      <p:sp>
        <p:nvSpPr>
          <p:cNvPr id="49" name="TextBox 48"/>
          <p:cNvSpPr txBox="1"/>
          <p:nvPr/>
        </p:nvSpPr>
        <p:spPr>
          <a:xfrm>
            <a:off x="7696190" y="3584387"/>
            <a:ext cx="979714" cy="369332"/>
          </a:xfrm>
          <a:prstGeom prst="rect">
            <a:avLst/>
          </a:prstGeom>
          <a:noFill/>
        </p:spPr>
        <p:txBody>
          <a:bodyPr wrap="square" rtlCol="0">
            <a:spAutoFit/>
          </a:bodyPr>
          <a:lstStyle/>
          <a:p>
            <a:r>
              <a:rPr lang="en-US" dirty="0" smtClean="0"/>
              <a:t>P: 0.55</a:t>
            </a:r>
            <a:endParaRPr lang="en-US" dirty="0"/>
          </a:p>
        </p:txBody>
      </p:sp>
      <p:sp>
        <p:nvSpPr>
          <p:cNvPr id="50" name="TextBox 49"/>
          <p:cNvSpPr txBox="1"/>
          <p:nvPr/>
        </p:nvSpPr>
        <p:spPr>
          <a:xfrm>
            <a:off x="7682592" y="4183081"/>
            <a:ext cx="979714" cy="369332"/>
          </a:xfrm>
          <a:prstGeom prst="rect">
            <a:avLst/>
          </a:prstGeom>
          <a:noFill/>
        </p:spPr>
        <p:txBody>
          <a:bodyPr wrap="square" rtlCol="0">
            <a:spAutoFit/>
          </a:bodyPr>
          <a:lstStyle/>
          <a:p>
            <a:r>
              <a:rPr lang="en-US" dirty="0" smtClean="0"/>
              <a:t>P: 0.50</a:t>
            </a:r>
            <a:endParaRPr lang="en-US" dirty="0"/>
          </a:p>
        </p:txBody>
      </p:sp>
      <p:sp>
        <p:nvSpPr>
          <p:cNvPr id="51" name="TextBox 50"/>
          <p:cNvSpPr txBox="1"/>
          <p:nvPr/>
        </p:nvSpPr>
        <p:spPr>
          <a:xfrm>
            <a:off x="7682592" y="4769963"/>
            <a:ext cx="979714" cy="369332"/>
          </a:xfrm>
          <a:prstGeom prst="rect">
            <a:avLst/>
          </a:prstGeom>
          <a:noFill/>
        </p:spPr>
        <p:txBody>
          <a:bodyPr wrap="square" rtlCol="0">
            <a:spAutoFit/>
          </a:bodyPr>
          <a:lstStyle/>
          <a:p>
            <a:r>
              <a:rPr lang="en-US" dirty="0" smtClean="0"/>
              <a:t>P: 0.99</a:t>
            </a:r>
            <a:endParaRPr lang="en-US" dirty="0"/>
          </a:p>
        </p:txBody>
      </p:sp>
      <p:sp>
        <p:nvSpPr>
          <p:cNvPr id="5" name="Slide Number Placeholder 4"/>
          <p:cNvSpPr>
            <a:spLocks noGrp="1"/>
          </p:cNvSpPr>
          <p:nvPr>
            <p:ph type="sldNum" sz="quarter" idx="12"/>
          </p:nvPr>
        </p:nvSpPr>
        <p:spPr/>
        <p:txBody>
          <a:bodyPr/>
          <a:lstStyle/>
          <a:p>
            <a:fld id="{D098603E-4670-914E-A685-627BBCF57B85}" type="slidenum">
              <a:rPr lang="en-US" smtClean="0"/>
              <a:t>123</a:t>
            </a:fld>
            <a:endParaRPr lang="en-US"/>
          </a:p>
        </p:txBody>
      </p:sp>
      <p:sp>
        <p:nvSpPr>
          <p:cNvPr id="53" name="TextBox 52"/>
          <p:cNvSpPr txBox="1"/>
          <p:nvPr/>
        </p:nvSpPr>
        <p:spPr>
          <a:xfrm>
            <a:off x="903509" y="4674904"/>
            <a:ext cx="2764971" cy="369332"/>
          </a:xfrm>
          <a:prstGeom prst="rect">
            <a:avLst/>
          </a:prstGeom>
          <a:noFill/>
        </p:spPr>
        <p:txBody>
          <a:bodyPr wrap="square" rtlCol="0">
            <a:spAutoFit/>
          </a:bodyPr>
          <a:lstStyle/>
          <a:p>
            <a:r>
              <a:rPr lang="en-US" dirty="0" smtClean="0"/>
              <a:t>Sequence likelihood: 0.08</a:t>
            </a:r>
            <a:endParaRPr lang="en-US" dirty="0"/>
          </a:p>
        </p:txBody>
      </p:sp>
    </p:spTree>
    <p:extLst>
      <p:ext uri="{BB962C8B-B14F-4D97-AF65-F5344CB8AC3E}">
        <p14:creationId xmlns:p14="http://schemas.microsoft.com/office/powerpoint/2010/main" val="2450272321"/>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mutation: example</a:t>
            </a:r>
            <a:endParaRPr lang="en-US" dirty="0"/>
          </a:p>
        </p:txBody>
      </p:sp>
      <p:sp>
        <p:nvSpPr>
          <p:cNvPr id="3" name="Content Placeholder 2"/>
          <p:cNvSpPr>
            <a:spLocks noGrp="1"/>
          </p:cNvSpPr>
          <p:nvPr>
            <p:ph idx="1"/>
          </p:nvPr>
        </p:nvSpPr>
        <p:spPr/>
        <p:txBody>
          <a:bodyPr/>
          <a:lstStyle/>
          <a:p>
            <a:r>
              <a:rPr lang="en-US" dirty="0" smtClean="0"/>
              <a:t>Sequence labeling on the mutated sequence</a:t>
            </a:r>
            <a:endParaRPr lang="en-US" dirty="0"/>
          </a:p>
        </p:txBody>
      </p:sp>
      <p:sp>
        <p:nvSpPr>
          <p:cNvPr id="15" name="TextBox 14"/>
          <p:cNvSpPr txBox="1"/>
          <p:nvPr/>
        </p:nvSpPr>
        <p:spPr>
          <a:xfrm>
            <a:off x="903509" y="2428296"/>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16" name="TextBox 15"/>
          <p:cNvSpPr txBox="1"/>
          <p:nvPr/>
        </p:nvSpPr>
        <p:spPr>
          <a:xfrm>
            <a:off x="903509" y="2966045"/>
            <a:ext cx="1807030" cy="369332"/>
          </a:xfrm>
          <a:prstGeom prst="rect">
            <a:avLst/>
          </a:prstGeom>
          <a:noFill/>
        </p:spPr>
        <p:txBody>
          <a:bodyPr wrap="square" rtlCol="0">
            <a:spAutoFit/>
          </a:bodyPr>
          <a:lstStyle/>
          <a:p>
            <a:r>
              <a:rPr lang="en-US" dirty="0" smtClean="0"/>
              <a:t>M-M-Surface</a:t>
            </a:r>
            <a:endParaRPr lang="en-US" dirty="0"/>
          </a:p>
        </p:txBody>
      </p:sp>
      <p:sp>
        <p:nvSpPr>
          <p:cNvPr id="17" name="TextBox 16"/>
          <p:cNvSpPr txBox="1"/>
          <p:nvPr/>
        </p:nvSpPr>
        <p:spPr>
          <a:xfrm>
            <a:off x="903509" y="3548120"/>
            <a:ext cx="1807030" cy="369332"/>
          </a:xfrm>
          <a:prstGeom prst="rect">
            <a:avLst/>
          </a:prstGeom>
          <a:noFill/>
        </p:spPr>
        <p:txBody>
          <a:bodyPr wrap="square" rtlCol="0">
            <a:spAutoFit/>
          </a:bodyPr>
          <a:lstStyle/>
          <a:p>
            <a:r>
              <a:rPr lang="en-US" dirty="0" smtClean="0"/>
              <a:t>M-M-Surface</a:t>
            </a:r>
            <a:endParaRPr lang="en-US" dirty="0"/>
          </a:p>
        </p:txBody>
      </p:sp>
      <p:sp>
        <p:nvSpPr>
          <p:cNvPr id="18" name="TextBox 17"/>
          <p:cNvSpPr txBox="1"/>
          <p:nvPr/>
        </p:nvSpPr>
        <p:spPr>
          <a:xfrm>
            <a:off x="903509" y="4133900"/>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Straight Arrow Connector 18"/>
          <p:cNvCxnSpPr/>
          <p:nvPr/>
        </p:nvCxnSpPr>
        <p:spPr>
          <a:xfrm>
            <a:off x="1621967" y="2797628"/>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21967" y="329775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21967" y="3917452"/>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49283" y="2428296"/>
            <a:ext cx="979714" cy="369332"/>
          </a:xfrm>
          <a:prstGeom prst="rect">
            <a:avLst/>
          </a:prstGeom>
          <a:noFill/>
        </p:spPr>
        <p:txBody>
          <a:bodyPr wrap="square" rtlCol="0">
            <a:spAutoFit/>
          </a:bodyPr>
          <a:lstStyle/>
          <a:p>
            <a:r>
              <a:rPr lang="en-US" dirty="0" smtClean="0"/>
              <a:t>P: 0.99</a:t>
            </a:r>
            <a:endParaRPr lang="en-US" dirty="0"/>
          </a:p>
        </p:txBody>
      </p:sp>
      <p:sp>
        <p:nvSpPr>
          <p:cNvPr id="22" name="TextBox 21"/>
          <p:cNvSpPr txBox="1"/>
          <p:nvPr/>
        </p:nvSpPr>
        <p:spPr>
          <a:xfrm>
            <a:off x="2449283" y="2966045"/>
            <a:ext cx="979714" cy="369332"/>
          </a:xfrm>
          <a:prstGeom prst="rect">
            <a:avLst/>
          </a:prstGeom>
          <a:noFill/>
        </p:spPr>
        <p:txBody>
          <a:bodyPr wrap="square" rtlCol="0">
            <a:spAutoFit/>
          </a:bodyPr>
          <a:lstStyle/>
          <a:p>
            <a:r>
              <a:rPr lang="en-US" dirty="0" smtClean="0"/>
              <a:t>P: 0.35</a:t>
            </a:r>
            <a:endParaRPr lang="en-US" dirty="0"/>
          </a:p>
        </p:txBody>
      </p:sp>
      <p:sp>
        <p:nvSpPr>
          <p:cNvPr id="23" name="TextBox 22"/>
          <p:cNvSpPr txBox="1"/>
          <p:nvPr/>
        </p:nvSpPr>
        <p:spPr>
          <a:xfrm>
            <a:off x="2449283" y="3584840"/>
            <a:ext cx="979714" cy="369332"/>
          </a:xfrm>
          <a:prstGeom prst="rect">
            <a:avLst/>
          </a:prstGeom>
          <a:noFill/>
        </p:spPr>
        <p:txBody>
          <a:bodyPr wrap="square" rtlCol="0">
            <a:spAutoFit/>
          </a:bodyPr>
          <a:lstStyle/>
          <a:p>
            <a:r>
              <a:rPr lang="en-US" dirty="0" smtClean="0">
                <a:solidFill>
                  <a:srgbClr val="FF0000"/>
                </a:solidFill>
              </a:rPr>
              <a:t>P: 0.03</a:t>
            </a:r>
            <a:endParaRPr lang="en-US" dirty="0">
              <a:solidFill>
                <a:srgbClr val="FF0000"/>
              </a:solidFill>
            </a:endParaRPr>
          </a:p>
        </p:txBody>
      </p:sp>
      <p:sp>
        <p:nvSpPr>
          <p:cNvPr id="24" name="TextBox 23"/>
          <p:cNvSpPr txBox="1"/>
          <p:nvPr/>
        </p:nvSpPr>
        <p:spPr>
          <a:xfrm>
            <a:off x="2449283" y="4166915"/>
            <a:ext cx="979714" cy="369332"/>
          </a:xfrm>
          <a:prstGeom prst="rect">
            <a:avLst/>
          </a:prstGeom>
          <a:noFill/>
        </p:spPr>
        <p:txBody>
          <a:bodyPr wrap="square" rtlCol="0">
            <a:spAutoFit/>
          </a:bodyPr>
          <a:lstStyle/>
          <a:p>
            <a:r>
              <a:rPr lang="en-US" dirty="0" smtClean="0"/>
              <a:t>P: 0.99</a:t>
            </a:r>
            <a:endParaRPr lang="en-US" dirty="0"/>
          </a:p>
        </p:txBody>
      </p:sp>
      <p:sp>
        <p:nvSpPr>
          <p:cNvPr id="25" name="Right Arrow 24"/>
          <p:cNvSpPr/>
          <p:nvPr/>
        </p:nvSpPr>
        <p:spPr>
          <a:xfrm>
            <a:off x="3189509" y="3412052"/>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22909" y="2439178"/>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7" name="TextBox 26"/>
          <p:cNvSpPr txBox="1"/>
          <p:nvPr/>
        </p:nvSpPr>
        <p:spPr>
          <a:xfrm>
            <a:off x="3722909" y="2976927"/>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8" name="TextBox 27"/>
          <p:cNvSpPr txBox="1"/>
          <p:nvPr/>
        </p:nvSpPr>
        <p:spPr>
          <a:xfrm>
            <a:off x="3722909" y="3559002"/>
            <a:ext cx="1807030" cy="369332"/>
          </a:xfrm>
          <a:prstGeom prst="rect">
            <a:avLst/>
          </a:prstGeom>
          <a:noFill/>
        </p:spPr>
        <p:txBody>
          <a:bodyPr wrap="square" rtlCol="0">
            <a:spAutoFit/>
          </a:bodyPr>
          <a:lstStyle/>
          <a:p>
            <a:r>
              <a:rPr lang="en-US" dirty="0" smtClean="0"/>
              <a:t>M-K-</a:t>
            </a:r>
            <a:r>
              <a:rPr lang="en-US" dirty="0" err="1" smtClean="0"/>
              <a:t>Nochange</a:t>
            </a:r>
            <a:endParaRPr lang="en-US" dirty="0"/>
          </a:p>
        </p:txBody>
      </p:sp>
      <p:sp>
        <p:nvSpPr>
          <p:cNvPr id="29" name="TextBox 28"/>
          <p:cNvSpPr txBox="1"/>
          <p:nvPr/>
        </p:nvSpPr>
        <p:spPr>
          <a:xfrm>
            <a:off x="3722909" y="4144782"/>
            <a:ext cx="1807030" cy="369332"/>
          </a:xfrm>
          <a:prstGeom prst="rect">
            <a:avLst/>
          </a:prstGeom>
          <a:noFill/>
        </p:spPr>
        <p:txBody>
          <a:bodyPr wrap="square" rtlCol="0">
            <a:spAutoFit/>
          </a:bodyPr>
          <a:lstStyle/>
          <a:p>
            <a:r>
              <a:rPr lang="en-US" dirty="0" smtClean="0"/>
              <a:t>K-M-</a:t>
            </a:r>
            <a:r>
              <a:rPr lang="en-US" dirty="0" err="1" smtClean="0"/>
              <a:t>Nochange</a:t>
            </a:r>
            <a:endParaRPr lang="en-US" dirty="0"/>
          </a:p>
        </p:txBody>
      </p:sp>
      <p:cxnSp>
        <p:nvCxnSpPr>
          <p:cNvPr id="30" name="Straight Arrow Connector 29"/>
          <p:cNvCxnSpPr/>
          <p:nvPr/>
        </p:nvCxnSpPr>
        <p:spPr>
          <a:xfrm>
            <a:off x="4441367" y="280851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41367" y="3308632"/>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441367" y="3928334"/>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30481" y="4536247"/>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01136" y="4783550"/>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34" name="TextBox 33"/>
          <p:cNvSpPr txBox="1"/>
          <p:nvPr/>
        </p:nvSpPr>
        <p:spPr>
          <a:xfrm>
            <a:off x="5954478" y="2439177"/>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35" name="TextBox 34"/>
          <p:cNvSpPr txBox="1"/>
          <p:nvPr/>
        </p:nvSpPr>
        <p:spPr>
          <a:xfrm>
            <a:off x="5954478" y="2976926"/>
            <a:ext cx="1807030" cy="369332"/>
          </a:xfrm>
          <a:prstGeom prst="rect">
            <a:avLst/>
          </a:prstGeom>
          <a:noFill/>
        </p:spPr>
        <p:txBody>
          <a:bodyPr wrap="square" rtlCol="0">
            <a:spAutoFit/>
          </a:bodyPr>
          <a:lstStyle/>
          <a:p>
            <a:r>
              <a:rPr lang="en-US" dirty="0" smtClean="0"/>
              <a:t>M-M-Thesis</a:t>
            </a:r>
            <a:endParaRPr lang="en-US" dirty="0"/>
          </a:p>
        </p:txBody>
      </p:sp>
      <p:sp>
        <p:nvSpPr>
          <p:cNvPr id="36" name="TextBox 35"/>
          <p:cNvSpPr txBox="1"/>
          <p:nvPr/>
        </p:nvSpPr>
        <p:spPr>
          <a:xfrm>
            <a:off x="5954478" y="3559001"/>
            <a:ext cx="1807030" cy="369332"/>
          </a:xfrm>
          <a:prstGeom prst="rect">
            <a:avLst/>
          </a:prstGeom>
          <a:noFill/>
        </p:spPr>
        <p:txBody>
          <a:bodyPr wrap="square" rtlCol="0">
            <a:spAutoFit/>
          </a:bodyPr>
          <a:lstStyle/>
          <a:p>
            <a:r>
              <a:rPr lang="en-US" dirty="0" smtClean="0"/>
              <a:t>M-K-Reasoning</a:t>
            </a:r>
            <a:endParaRPr lang="en-US" dirty="0"/>
          </a:p>
        </p:txBody>
      </p:sp>
      <p:sp>
        <p:nvSpPr>
          <p:cNvPr id="39" name="TextBox 38"/>
          <p:cNvSpPr txBox="1"/>
          <p:nvPr/>
        </p:nvSpPr>
        <p:spPr>
          <a:xfrm>
            <a:off x="5954478" y="4144781"/>
            <a:ext cx="1807030" cy="369332"/>
          </a:xfrm>
          <a:prstGeom prst="rect">
            <a:avLst/>
          </a:prstGeom>
          <a:noFill/>
        </p:spPr>
        <p:txBody>
          <a:bodyPr wrap="square" rtlCol="0">
            <a:spAutoFit/>
          </a:bodyPr>
          <a:lstStyle/>
          <a:p>
            <a:r>
              <a:rPr lang="en-US" dirty="0" smtClean="0"/>
              <a:t>K-M-Reasoning</a:t>
            </a:r>
            <a:endParaRPr lang="en-US" dirty="0"/>
          </a:p>
        </p:txBody>
      </p:sp>
      <p:cxnSp>
        <p:nvCxnSpPr>
          <p:cNvPr id="40" name="Straight Arrow Connector 39"/>
          <p:cNvCxnSpPr/>
          <p:nvPr/>
        </p:nvCxnSpPr>
        <p:spPr>
          <a:xfrm>
            <a:off x="6672936" y="2808509"/>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672936" y="3308631"/>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672936" y="3928333"/>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662050" y="4536246"/>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932705" y="4783549"/>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45" name="Right Arrow 44"/>
          <p:cNvSpPr/>
          <p:nvPr/>
        </p:nvSpPr>
        <p:spPr>
          <a:xfrm>
            <a:off x="5442848" y="3452209"/>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682592" y="2428296"/>
            <a:ext cx="979714" cy="369332"/>
          </a:xfrm>
          <a:prstGeom prst="rect">
            <a:avLst/>
          </a:prstGeom>
          <a:noFill/>
        </p:spPr>
        <p:txBody>
          <a:bodyPr wrap="square" rtlCol="0">
            <a:spAutoFit/>
          </a:bodyPr>
          <a:lstStyle/>
          <a:p>
            <a:r>
              <a:rPr lang="en-US" dirty="0" smtClean="0"/>
              <a:t>P: 0.99</a:t>
            </a:r>
            <a:endParaRPr lang="en-US" dirty="0"/>
          </a:p>
        </p:txBody>
      </p:sp>
      <p:sp>
        <p:nvSpPr>
          <p:cNvPr id="48" name="TextBox 47"/>
          <p:cNvSpPr txBox="1"/>
          <p:nvPr/>
        </p:nvSpPr>
        <p:spPr>
          <a:xfrm>
            <a:off x="7690756" y="2983871"/>
            <a:ext cx="979714" cy="369332"/>
          </a:xfrm>
          <a:prstGeom prst="rect">
            <a:avLst/>
          </a:prstGeom>
          <a:noFill/>
        </p:spPr>
        <p:txBody>
          <a:bodyPr wrap="square" rtlCol="0">
            <a:spAutoFit/>
          </a:bodyPr>
          <a:lstStyle/>
          <a:p>
            <a:r>
              <a:rPr lang="en-US" dirty="0" smtClean="0"/>
              <a:t>P: 0.41</a:t>
            </a:r>
            <a:endParaRPr lang="en-US" dirty="0"/>
          </a:p>
        </p:txBody>
      </p:sp>
      <p:sp>
        <p:nvSpPr>
          <p:cNvPr id="49" name="TextBox 48"/>
          <p:cNvSpPr txBox="1"/>
          <p:nvPr/>
        </p:nvSpPr>
        <p:spPr>
          <a:xfrm>
            <a:off x="7696190" y="3584387"/>
            <a:ext cx="979714" cy="369332"/>
          </a:xfrm>
          <a:prstGeom prst="rect">
            <a:avLst/>
          </a:prstGeom>
          <a:noFill/>
        </p:spPr>
        <p:txBody>
          <a:bodyPr wrap="square" rtlCol="0">
            <a:spAutoFit/>
          </a:bodyPr>
          <a:lstStyle/>
          <a:p>
            <a:r>
              <a:rPr lang="en-US" dirty="0" smtClean="0"/>
              <a:t>P: 0.55</a:t>
            </a:r>
            <a:endParaRPr lang="en-US" dirty="0"/>
          </a:p>
        </p:txBody>
      </p:sp>
      <p:sp>
        <p:nvSpPr>
          <p:cNvPr id="50" name="TextBox 49"/>
          <p:cNvSpPr txBox="1"/>
          <p:nvPr/>
        </p:nvSpPr>
        <p:spPr>
          <a:xfrm>
            <a:off x="7682592" y="4183081"/>
            <a:ext cx="979714" cy="369332"/>
          </a:xfrm>
          <a:prstGeom prst="rect">
            <a:avLst/>
          </a:prstGeom>
          <a:noFill/>
        </p:spPr>
        <p:txBody>
          <a:bodyPr wrap="square" rtlCol="0">
            <a:spAutoFit/>
          </a:bodyPr>
          <a:lstStyle/>
          <a:p>
            <a:r>
              <a:rPr lang="en-US" dirty="0" smtClean="0"/>
              <a:t>P: 0.50</a:t>
            </a:r>
            <a:endParaRPr lang="en-US" dirty="0"/>
          </a:p>
        </p:txBody>
      </p:sp>
      <p:sp>
        <p:nvSpPr>
          <p:cNvPr id="51" name="TextBox 50"/>
          <p:cNvSpPr txBox="1"/>
          <p:nvPr/>
        </p:nvSpPr>
        <p:spPr>
          <a:xfrm>
            <a:off x="7682592" y="4769963"/>
            <a:ext cx="979714" cy="369332"/>
          </a:xfrm>
          <a:prstGeom prst="rect">
            <a:avLst/>
          </a:prstGeom>
          <a:noFill/>
        </p:spPr>
        <p:txBody>
          <a:bodyPr wrap="square" rtlCol="0">
            <a:spAutoFit/>
          </a:bodyPr>
          <a:lstStyle/>
          <a:p>
            <a:r>
              <a:rPr lang="en-US" dirty="0" smtClean="0"/>
              <a:t>P: 0.99</a:t>
            </a:r>
            <a:endParaRPr lang="en-US" dirty="0"/>
          </a:p>
        </p:txBody>
      </p:sp>
      <p:cxnSp>
        <p:nvCxnSpPr>
          <p:cNvPr id="7" name="Curved Connector 6"/>
          <p:cNvCxnSpPr>
            <a:stCxn id="53" idx="1"/>
            <a:endCxn id="52" idx="2"/>
          </p:cNvCxnSpPr>
          <p:nvPr/>
        </p:nvCxnSpPr>
        <p:spPr>
          <a:xfrm rot="10800000">
            <a:off x="2285996" y="5044237"/>
            <a:ext cx="3668483" cy="40599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449283" y="5344414"/>
            <a:ext cx="2993565" cy="1200329"/>
          </a:xfrm>
          <a:prstGeom prst="rect">
            <a:avLst/>
          </a:prstGeom>
          <a:noFill/>
        </p:spPr>
        <p:txBody>
          <a:bodyPr wrap="square" rtlCol="0">
            <a:spAutoFit/>
          </a:bodyPr>
          <a:lstStyle/>
          <a:p>
            <a:r>
              <a:rPr lang="en-US" dirty="0" smtClean="0"/>
              <a:t>If larger, choose the new sequence to mutate</a:t>
            </a:r>
          </a:p>
          <a:p>
            <a:r>
              <a:rPr lang="en-US" dirty="0" smtClean="0"/>
              <a:t>Else select the previous sequence</a:t>
            </a:r>
            <a:endParaRPr lang="en-US" dirty="0"/>
          </a:p>
        </p:txBody>
      </p:sp>
      <p:sp>
        <p:nvSpPr>
          <p:cNvPr id="5" name="Slide Number Placeholder 4"/>
          <p:cNvSpPr>
            <a:spLocks noGrp="1"/>
          </p:cNvSpPr>
          <p:nvPr>
            <p:ph type="sldNum" sz="quarter" idx="12"/>
          </p:nvPr>
        </p:nvSpPr>
        <p:spPr/>
        <p:txBody>
          <a:bodyPr/>
          <a:lstStyle/>
          <a:p>
            <a:fld id="{D098603E-4670-914E-A685-627BBCF57B85}" type="slidenum">
              <a:rPr lang="en-US" smtClean="0"/>
              <a:t>124</a:t>
            </a:fld>
            <a:endParaRPr lang="en-US"/>
          </a:p>
        </p:txBody>
      </p:sp>
      <p:sp>
        <p:nvSpPr>
          <p:cNvPr id="52" name="TextBox 51"/>
          <p:cNvSpPr txBox="1"/>
          <p:nvPr/>
        </p:nvSpPr>
        <p:spPr>
          <a:xfrm>
            <a:off x="903509" y="4674904"/>
            <a:ext cx="2764971" cy="369332"/>
          </a:xfrm>
          <a:prstGeom prst="rect">
            <a:avLst/>
          </a:prstGeom>
          <a:noFill/>
        </p:spPr>
        <p:txBody>
          <a:bodyPr wrap="square" rtlCol="0">
            <a:spAutoFit/>
          </a:bodyPr>
          <a:lstStyle/>
          <a:p>
            <a:r>
              <a:rPr lang="en-US" dirty="0" smtClean="0"/>
              <a:t>Sequence likelihood: 0.08</a:t>
            </a:r>
            <a:endParaRPr lang="en-US" dirty="0"/>
          </a:p>
        </p:txBody>
      </p:sp>
      <p:sp>
        <p:nvSpPr>
          <p:cNvPr id="53" name="TextBox 52"/>
          <p:cNvSpPr txBox="1"/>
          <p:nvPr/>
        </p:nvSpPr>
        <p:spPr>
          <a:xfrm>
            <a:off x="5954478" y="5265569"/>
            <a:ext cx="2764971" cy="369332"/>
          </a:xfrm>
          <a:prstGeom prst="rect">
            <a:avLst/>
          </a:prstGeom>
          <a:noFill/>
        </p:spPr>
        <p:txBody>
          <a:bodyPr wrap="square" rtlCol="0">
            <a:spAutoFit/>
          </a:bodyPr>
          <a:lstStyle/>
          <a:p>
            <a:r>
              <a:rPr lang="en-US" dirty="0" smtClean="0">
                <a:solidFill>
                  <a:srgbClr val="FF0000"/>
                </a:solidFill>
              </a:rPr>
              <a:t>Sequence likelihood: 0.32</a:t>
            </a:r>
            <a:endParaRPr lang="en-US" dirty="0">
              <a:solidFill>
                <a:srgbClr val="FF0000"/>
              </a:solidFill>
            </a:endParaRPr>
          </a:p>
        </p:txBody>
      </p:sp>
    </p:spTree>
    <p:extLst>
      <p:ext uri="{BB962C8B-B14F-4D97-AF65-F5344CB8AC3E}">
        <p14:creationId xmlns:p14="http://schemas.microsoft.com/office/powerpoint/2010/main" val="795912636"/>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mutation: example</a:t>
            </a:r>
            <a:endParaRPr lang="en-US" dirty="0"/>
          </a:p>
        </p:txBody>
      </p:sp>
      <p:sp>
        <p:nvSpPr>
          <p:cNvPr id="3" name="Content Placeholder 2"/>
          <p:cNvSpPr>
            <a:spLocks noGrp="1"/>
          </p:cNvSpPr>
          <p:nvPr>
            <p:ph idx="1"/>
          </p:nvPr>
        </p:nvSpPr>
        <p:spPr/>
        <p:txBody>
          <a:bodyPr/>
          <a:lstStyle/>
          <a:p>
            <a:r>
              <a:rPr lang="en-US" dirty="0" smtClean="0"/>
              <a:t>Possible mutation from the new sequence</a:t>
            </a:r>
            <a:endParaRPr lang="en-US" dirty="0"/>
          </a:p>
        </p:txBody>
      </p:sp>
      <p:sp>
        <p:nvSpPr>
          <p:cNvPr id="15" name="TextBox 14"/>
          <p:cNvSpPr txBox="1"/>
          <p:nvPr/>
        </p:nvSpPr>
        <p:spPr>
          <a:xfrm>
            <a:off x="903509" y="2428296"/>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16" name="TextBox 15"/>
          <p:cNvSpPr txBox="1"/>
          <p:nvPr/>
        </p:nvSpPr>
        <p:spPr>
          <a:xfrm>
            <a:off x="903509" y="2966045"/>
            <a:ext cx="1807030" cy="369332"/>
          </a:xfrm>
          <a:prstGeom prst="rect">
            <a:avLst/>
          </a:prstGeom>
          <a:noFill/>
        </p:spPr>
        <p:txBody>
          <a:bodyPr wrap="square" rtlCol="0">
            <a:spAutoFit/>
          </a:bodyPr>
          <a:lstStyle/>
          <a:p>
            <a:r>
              <a:rPr lang="en-US" dirty="0" smtClean="0"/>
              <a:t>M-M-Surface</a:t>
            </a:r>
            <a:endParaRPr lang="en-US" dirty="0"/>
          </a:p>
        </p:txBody>
      </p:sp>
      <p:sp>
        <p:nvSpPr>
          <p:cNvPr id="17" name="TextBox 16"/>
          <p:cNvSpPr txBox="1"/>
          <p:nvPr/>
        </p:nvSpPr>
        <p:spPr>
          <a:xfrm>
            <a:off x="903509" y="3548120"/>
            <a:ext cx="1807030" cy="369332"/>
          </a:xfrm>
          <a:prstGeom prst="rect">
            <a:avLst/>
          </a:prstGeom>
          <a:noFill/>
        </p:spPr>
        <p:txBody>
          <a:bodyPr wrap="square" rtlCol="0">
            <a:spAutoFit/>
          </a:bodyPr>
          <a:lstStyle/>
          <a:p>
            <a:r>
              <a:rPr lang="en-US" dirty="0" smtClean="0"/>
              <a:t>M-M-Surface</a:t>
            </a:r>
            <a:endParaRPr lang="en-US" dirty="0"/>
          </a:p>
        </p:txBody>
      </p:sp>
      <p:sp>
        <p:nvSpPr>
          <p:cNvPr id="18" name="TextBox 17"/>
          <p:cNvSpPr txBox="1"/>
          <p:nvPr/>
        </p:nvSpPr>
        <p:spPr>
          <a:xfrm>
            <a:off x="903509" y="4133900"/>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Straight Arrow Connector 18"/>
          <p:cNvCxnSpPr/>
          <p:nvPr/>
        </p:nvCxnSpPr>
        <p:spPr>
          <a:xfrm>
            <a:off x="1621967" y="2797628"/>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21967" y="329775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21967" y="3917452"/>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49283" y="2428296"/>
            <a:ext cx="979714" cy="369332"/>
          </a:xfrm>
          <a:prstGeom prst="rect">
            <a:avLst/>
          </a:prstGeom>
          <a:noFill/>
        </p:spPr>
        <p:txBody>
          <a:bodyPr wrap="square" rtlCol="0">
            <a:spAutoFit/>
          </a:bodyPr>
          <a:lstStyle/>
          <a:p>
            <a:r>
              <a:rPr lang="en-US" dirty="0" smtClean="0"/>
              <a:t>P: 0.99</a:t>
            </a:r>
            <a:endParaRPr lang="en-US" dirty="0"/>
          </a:p>
        </p:txBody>
      </p:sp>
      <p:sp>
        <p:nvSpPr>
          <p:cNvPr id="22" name="TextBox 21"/>
          <p:cNvSpPr txBox="1"/>
          <p:nvPr/>
        </p:nvSpPr>
        <p:spPr>
          <a:xfrm>
            <a:off x="2449283" y="2966045"/>
            <a:ext cx="979714" cy="369332"/>
          </a:xfrm>
          <a:prstGeom prst="rect">
            <a:avLst/>
          </a:prstGeom>
          <a:noFill/>
        </p:spPr>
        <p:txBody>
          <a:bodyPr wrap="square" rtlCol="0">
            <a:spAutoFit/>
          </a:bodyPr>
          <a:lstStyle/>
          <a:p>
            <a:r>
              <a:rPr lang="en-US" dirty="0" smtClean="0"/>
              <a:t>P: 0.35</a:t>
            </a:r>
            <a:endParaRPr lang="en-US" dirty="0"/>
          </a:p>
        </p:txBody>
      </p:sp>
      <p:sp>
        <p:nvSpPr>
          <p:cNvPr id="23" name="TextBox 22"/>
          <p:cNvSpPr txBox="1"/>
          <p:nvPr/>
        </p:nvSpPr>
        <p:spPr>
          <a:xfrm>
            <a:off x="2449283" y="3584840"/>
            <a:ext cx="979714" cy="369332"/>
          </a:xfrm>
          <a:prstGeom prst="rect">
            <a:avLst/>
          </a:prstGeom>
          <a:noFill/>
        </p:spPr>
        <p:txBody>
          <a:bodyPr wrap="square" rtlCol="0">
            <a:spAutoFit/>
          </a:bodyPr>
          <a:lstStyle/>
          <a:p>
            <a:r>
              <a:rPr lang="en-US" dirty="0" smtClean="0">
                <a:solidFill>
                  <a:srgbClr val="FF0000"/>
                </a:solidFill>
              </a:rPr>
              <a:t>P: 0.03</a:t>
            </a:r>
            <a:endParaRPr lang="en-US" dirty="0">
              <a:solidFill>
                <a:srgbClr val="FF0000"/>
              </a:solidFill>
            </a:endParaRPr>
          </a:p>
        </p:txBody>
      </p:sp>
      <p:sp>
        <p:nvSpPr>
          <p:cNvPr id="24" name="TextBox 23"/>
          <p:cNvSpPr txBox="1"/>
          <p:nvPr/>
        </p:nvSpPr>
        <p:spPr>
          <a:xfrm>
            <a:off x="2449283" y="4166915"/>
            <a:ext cx="979714" cy="369332"/>
          </a:xfrm>
          <a:prstGeom prst="rect">
            <a:avLst/>
          </a:prstGeom>
          <a:noFill/>
        </p:spPr>
        <p:txBody>
          <a:bodyPr wrap="square" rtlCol="0">
            <a:spAutoFit/>
          </a:bodyPr>
          <a:lstStyle/>
          <a:p>
            <a:r>
              <a:rPr lang="en-US" dirty="0" smtClean="0"/>
              <a:t>P: 0.99</a:t>
            </a:r>
            <a:endParaRPr lang="en-US" dirty="0"/>
          </a:p>
        </p:txBody>
      </p:sp>
      <p:sp>
        <p:nvSpPr>
          <p:cNvPr id="25" name="Right Arrow 24"/>
          <p:cNvSpPr/>
          <p:nvPr/>
        </p:nvSpPr>
        <p:spPr>
          <a:xfrm>
            <a:off x="3189509" y="3412052"/>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22909" y="2439178"/>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7" name="TextBox 26"/>
          <p:cNvSpPr txBox="1"/>
          <p:nvPr/>
        </p:nvSpPr>
        <p:spPr>
          <a:xfrm>
            <a:off x="3722909" y="2976927"/>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8" name="TextBox 27"/>
          <p:cNvSpPr txBox="1"/>
          <p:nvPr/>
        </p:nvSpPr>
        <p:spPr>
          <a:xfrm>
            <a:off x="3722909" y="3559002"/>
            <a:ext cx="1807030" cy="369332"/>
          </a:xfrm>
          <a:prstGeom prst="rect">
            <a:avLst/>
          </a:prstGeom>
          <a:noFill/>
        </p:spPr>
        <p:txBody>
          <a:bodyPr wrap="square" rtlCol="0">
            <a:spAutoFit/>
          </a:bodyPr>
          <a:lstStyle/>
          <a:p>
            <a:r>
              <a:rPr lang="en-US" dirty="0" smtClean="0"/>
              <a:t>M-K-</a:t>
            </a:r>
            <a:r>
              <a:rPr lang="en-US" dirty="0" err="1" smtClean="0"/>
              <a:t>Nochange</a:t>
            </a:r>
            <a:endParaRPr lang="en-US" dirty="0"/>
          </a:p>
        </p:txBody>
      </p:sp>
      <p:sp>
        <p:nvSpPr>
          <p:cNvPr id="29" name="TextBox 28"/>
          <p:cNvSpPr txBox="1"/>
          <p:nvPr/>
        </p:nvSpPr>
        <p:spPr>
          <a:xfrm>
            <a:off x="3722909" y="4144782"/>
            <a:ext cx="1807030" cy="369332"/>
          </a:xfrm>
          <a:prstGeom prst="rect">
            <a:avLst/>
          </a:prstGeom>
          <a:noFill/>
        </p:spPr>
        <p:txBody>
          <a:bodyPr wrap="square" rtlCol="0">
            <a:spAutoFit/>
          </a:bodyPr>
          <a:lstStyle/>
          <a:p>
            <a:r>
              <a:rPr lang="en-US" dirty="0" smtClean="0"/>
              <a:t>K-M-</a:t>
            </a:r>
            <a:r>
              <a:rPr lang="en-US" dirty="0" err="1" smtClean="0"/>
              <a:t>Nochange</a:t>
            </a:r>
            <a:endParaRPr lang="en-US" dirty="0"/>
          </a:p>
        </p:txBody>
      </p:sp>
      <p:cxnSp>
        <p:nvCxnSpPr>
          <p:cNvPr id="30" name="Straight Arrow Connector 29"/>
          <p:cNvCxnSpPr/>
          <p:nvPr/>
        </p:nvCxnSpPr>
        <p:spPr>
          <a:xfrm>
            <a:off x="4441367" y="2808510"/>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41367" y="3308632"/>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441367" y="3928334"/>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30481" y="4536247"/>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701136" y="4783550"/>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34" name="TextBox 33"/>
          <p:cNvSpPr txBox="1"/>
          <p:nvPr/>
        </p:nvSpPr>
        <p:spPr>
          <a:xfrm>
            <a:off x="5954478" y="2439177"/>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35" name="TextBox 34"/>
          <p:cNvSpPr txBox="1"/>
          <p:nvPr/>
        </p:nvSpPr>
        <p:spPr>
          <a:xfrm>
            <a:off x="5954478" y="2976926"/>
            <a:ext cx="1807030" cy="369332"/>
          </a:xfrm>
          <a:prstGeom prst="rect">
            <a:avLst/>
          </a:prstGeom>
          <a:noFill/>
        </p:spPr>
        <p:txBody>
          <a:bodyPr wrap="square" rtlCol="0">
            <a:spAutoFit/>
          </a:bodyPr>
          <a:lstStyle/>
          <a:p>
            <a:r>
              <a:rPr lang="en-US" dirty="0" smtClean="0"/>
              <a:t>M-M-Thesis</a:t>
            </a:r>
            <a:endParaRPr lang="en-US" dirty="0"/>
          </a:p>
        </p:txBody>
      </p:sp>
      <p:sp>
        <p:nvSpPr>
          <p:cNvPr id="36" name="TextBox 35"/>
          <p:cNvSpPr txBox="1"/>
          <p:nvPr/>
        </p:nvSpPr>
        <p:spPr>
          <a:xfrm>
            <a:off x="5954478" y="3559001"/>
            <a:ext cx="1807030" cy="369332"/>
          </a:xfrm>
          <a:prstGeom prst="rect">
            <a:avLst/>
          </a:prstGeom>
          <a:noFill/>
        </p:spPr>
        <p:txBody>
          <a:bodyPr wrap="square" rtlCol="0">
            <a:spAutoFit/>
          </a:bodyPr>
          <a:lstStyle/>
          <a:p>
            <a:r>
              <a:rPr lang="en-US" dirty="0" smtClean="0"/>
              <a:t>M-K-Reasoning</a:t>
            </a:r>
            <a:endParaRPr lang="en-US" dirty="0"/>
          </a:p>
        </p:txBody>
      </p:sp>
      <p:sp>
        <p:nvSpPr>
          <p:cNvPr id="39" name="TextBox 38"/>
          <p:cNvSpPr txBox="1"/>
          <p:nvPr/>
        </p:nvSpPr>
        <p:spPr>
          <a:xfrm>
            <a:off x="5954478" y="4144781"/>
            <a:ext cx="1807030" cy="369332"/>
          </a:xfrm>
          <a:prstGeom prst="rect">
            <a:avLst/>
          </a:prstGeom>
          <a:noFill/>
        </p:spPr>
        <p:txBody>
          <a:bodyPr wrap="square" rtlCol="0">
            <a:spAutoFit/>
          </a:bodyPr>
          <a:lstStyle/>
          <a:p>
            <a:r>
              <a:rPr lang="en-US" dirty="0" smtClean="0"/>
              <a:t>K-M-Reasoning</a:t>
            </a:r>
            <a:endParaRPr lang="en-US" dirty="0"/>
          </a:p>
        </p:txBody>
      </p:sp>
      <p:cxnSp>
        <p:nvCxnSpPr>
          <p:cNvPr id="40" name="Straight Arrow Connector 39"/>
          <p:cNvCxnSpPr/>
          <p:nvPr/>
        </p:nvCxnSpPr>
        <p:spPr>
          <a:xfrm>
            <a:off x="6672936" y="2808509"/>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672936" y="3308631"/>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672936" y="3928333"/>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6662050" y="4536246"/>
            <a:ext cx="0" cy="250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932705" y="4783549"/>
            <a:ext cx="1807030"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45" name="Right Arrow 44"/>
          <p:cNvSpPr/>
          <p:nvPr/>
        </p:nvSpPr>
        <p:spPr>
          <a:xfrm>
            <a:off x="5442848" y="3452209"/>
            <a:ext cx="489857" cy="125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682592" y="2428296"/>
            <a:ext cx="979714" cy="369332"/>
          </a:xfrm>
          <a:prstGeom prst="rect">
            <a:avLst/>
          </a:prstGeom>
          <a:noFill/>
        </p:spPr>
        <p:txBody>
          <a:bodyPr wrap="square" rtlCol="0">
            <a:spAutoFit/>
          </a:bodyPr>
          <a:lstStyle/>
          <a:p>
            <a:r>
              <a:rPr lang="en-US" dirty="0" smtClean="0"/>
              <a:t>P: 0.99</a:t>
            </a:r>
            <a:endParaRPr lang="en-US" dirty="0"/>
          </a:p>
        </p:txBody>
      </p:sp>
      <p:sp>
        <p:nvSpPr>
          <p:cNvPr id="48" name="TextBox 47"/>
          <p:cNvSpPr txBox="1"/>
          <p:nvPr/>
        </p:nvSpPr>
        <p:spPr>
          <a:xfrm>
            <a:off x="7690756" y="2983871"/>
            <a:ext cx="979714" cy="369332"/>
          </a:xfrm>
          <a:prstGeom prst="rect">
            <a:avLst/>
          </a:prstGeom>
          <a:noFill/>
        </p:spPr>
        <p:txBody>
          <a:bodyPr wrap="square" rtlCol="0">
            <a:spAutoFit/>
          </a:bodyPr>
          <a:lstStyle/>
          <a:p>
            <a:r>
              <a:rPr lang="en-US" dirty="0" smtClean="0">
                <a:solidFill>
                  <a:srgbClr val="FF0000"/>
                </a:solidFill>
              </a:rPr>
              <a:t>P: 0.41</a:t>
            </a:r>
            <a:endParaRPr lang="en-US" dirty="0">
              <a:solidFill>
                <a:srgbClr val="FF0000"/>
              </a:solidFill>
            </a:endParaRPr>
          </a:p>
        </p:txBody>
      </p:sp>
      <p:sp>
        <p:nvSpPr>
          <p:cNvPr id="49" name="TextBox 48"/>
          <p:cNvSpPr txBox="1"/>
          <p:nvPr/>
        </p:nvSpPr>
        <p:spPr>
          <a:xfrm>
            <a:off x="7696190" y="3584387"/>
            <a:ext cx="979714" cy="369332"/>
          </a:xfrm>
          <a:prstGeom prst="rect">
            <a:avLst/>
          </a:prstGeom>
          <a:noFill/>
        </p:spPr>
        <p:txBody>
          <a:bodyPr wrap="square" rtlCol="0">
            <a:spAutoFit/>
          </a:bodyPr>
          <a:lstStyle/>
          <a:p>
            <a:r>
              <a:rPr lang="en-US" dirty="0" smtClean="0"/>
              <a:t>P: 0.55</a:t>
            </a:r>
            <a:endParaRPr lang="en-US" dirty="0"/>
          </a:p>
        </p:txBody>
      </p:sp>
      <p:sp>
        <p:nvSpPr>
          <p:cNvPr id="50" name="TextBox 49"/>
          <p:cNvSpPr txBox="1"/>
          <p:nvPr/>
        </p:nvSpPr>
        <p:spPr>
          <a:xfrm>
            <a:off x="7682592" y="4183081"/>
            <a:ext cx="979714" cy="369332"/>
          </a:xfrm>
          <a:prstGeom prst="rect">
            <a:avLst/>
          </a:prstGeom>
          <a:noFill/>
        </p:spPr>
        <p:txBody>
          <a:bodyPr wrap="square" rtlCol="0">
            <a:spAutoFit/>
          </a:bodyPr>
          <a:lstStyle/>
          <a:p>
            <a:r>
              <a:rPr lang="en-US" dirty="0" smtClean="0"/>
              <a:t>P: 0.50</a:t>
            </a:r>
            <a:endParaRPr lang="en-US" dirty="0"/>
          </a:p>
        </p:txBody>
      </p:sp>
      <p:sp>
        <p:nvSpPr>
          <p:cNvPr id="51" name="TextBox 50"/>
          <p:cNvSpPr txBox="1"/>
          <p:nvPr/>
        </p:nvSpPr>
        <p:spPr>
          <a:xfrm>
            <a:off x="7682592" y="4769963"/>
            <a:ext cx="979714" cy="369332"/>
          </a:xfrm>
          <a:prstGeom prst="rect">
            <a:avLst/>
          </a:prstGeom>
          <a:noFill/>
        </p:spPr>
        <p:txBody>
          <a:bodyPr wrap="square" rtlCol="0">
            <a:spAutoFit/>
          </a:bodyPr>
          <a:lstStyle/>
          <a:p>
            <a:r>
              <a:rPr lang="en-US" dirty="0" smtClean="0"/>
              <a:t>P: 0.99</a:t>
            </a:r>
            <a:endParaRPr lang="en-US" dirty="0"/>
          </a:p>
        </p:txBody>
      </p:sp>
      <p:sp>
        <p:nvSpPr>
          <p:cNvPr id="8" name="TextBox 7"/>
          <p:cNvSpPr txBox="1"/>
          <p:nvPr/>
        </p:nvSpPr>
        <p:spPr>
          <a:xfrm>
            <a:off x="2449283" y="5344414"/>
            <a:ext cx="2993565" cy="1200329"/>
          </a:xfrm>
          <a:prstGeom prst="rect">
            <a:avLst/>
          </a:prstGeom>
          <a:noFill/>
        </p:spPr>
        <p:txBody>
          <a:bodyPr wrap="square" rtlCol="0">
            <a:spAutoFit/>
          </a:bodyPr>
          <a:lstStyle/>
          <a:p>
            <a:r>
              <a:rPr lang="en-US" dirty="0" smtClean="0"/>
              <a:t>If larger, choose the new sequence to mutate</a:t>
            </a:r>
          </a:p>
          <a:p>
            <a:r>
              <a:rPr lang="en-US" dirty="0" smtClean="0"/>
              <a:t>Else select the previous sequence</a:t>
            </a:r>
            <a:endParaRPr lang="en-US" dirty="0"/>
          </a:p>
        </p:txBody>
      </p:sp>
      <p:sp>
        <p:nvSpPr>
          <p:cNvPr id="5" name="Slide Number Placeholder 4"/>
          <p:cNvSpPr>
            <a:spLocks noGrp="1"/>
          </p:cNvSpPr>
          <p:nvPr>
            <p:ph type="sldNum" sz="quarter" idx="12"/>
          </p:nvPr>
        </p:nvSpPr>
        <p:spPr/>
        <p:txBody>
          <a:bodyPr/>
          <a:lstStyle/>
          <a:p>
            <a:fld id="{D098603E-4670-914E-A685-627BBCF57B85}" type="slidenum">
              <a:rPr lang="en-US" smtClean="0"/>
              <a:t>125</a:t>
            </a:fld>
            <a:endParaRPr lang="en-US"/>
          </a:p>
        </p:txBody>
      </p:sp>
      <p:cxnSp>
        <p:nvCxnSpPr>
          <p:cNvPr id="52" name="Curved Connector 51"/>
          <p:cNvCxnSpPr>
            <a:stCxn id="54" idx="1"/>
            <a:endCxn id="53" idx="2"/>
          </p:cNvCxnSpPr>
          <p:nvPr/>
        </p:nvCxnSpPr>
        <p:spPr>
          <a:xfrm rot="10800000">
            <a:off x="2285996" y="5044237"/>
            <a:ext cx="3668483" cy="40599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03509" y="4674904"/>
            <a:ext cx="2764971" cy="369332"/>
          </a:xfrm>
          <a:prstGeom prst="rect">
            <a:avLst/>
          </a:prstGeom>
          <a:noFill/>
        </p:spPr>
        <p:txBody>
          <a:bodyPr wrap="square" rtlCol="0">
            <a:spAutoFit/>
          </a:bodyPr>
          <a:lstStyle/>
          <a:p>
            <a:r>
              <a:rPr lang="en-US" dirty="0" smtClean="0"/>
              <a:t>Sequence likelihood: 0.08</a:t>
            </a:r>
            <a:endParaRPr lang="en-US" dirty="0"/>
          </a:p>
        </p:txBody>
      </p:sp>
      <p:sp>
        <p:nvSpPr>
          <p:cNvPr id="54" name="TextBox 53"/>
          <p:cNvSpPr txBox="1"/>
          <p:nvPr/>
        </p:nvSpPr>
        <p:spPr>
          <a:xfrm>
            <a:off x="5954478" y="5265569"/>
            <a:ext cx="2764971" cy="369332"/>
          </a:xfrm>
          <a:prstGeom prst="rect">
            <a:avLst/>
          </a:prstGeom>
          <a:noFill/>
        </p:spPr>
        <p:txBody>
          <a:bodyPr wrap="square" rtlCol="0">
            <a:spAutoFit/>
          </a:bodyPr>
          <a:lstStyle/>
          <a:p>
            <a:r>
              <a:rPr lang="en-US" dirty="0" smtClean="0">
                <a:solidFill>
                  <a:srgbClr val="FF0000"/>
                </a:solidFill>
              </a:rPr>
              <a:t>Sequence likelihood: 0.32</a:t>
            </a:r>
            <a:endParaRPr lang="en-US" dirty="0">
              <a:solidFill>
                <a:srgbClr val="FF0000"/>
              </a:solidFill>
            </a:endParaRPr>
          </a:p>
        </p:txBody>
      </p:sp>
    </p:spTree>
    <p:extLst>
      <p:ext uri="{BB962C8B-B14F-4D97-AF65-F5344CB8AC3E}">
        <p14:creationId xmlns:p14="http://schemas.microsoft.com/office/powerpoint/2010/main" val="3210496206"/>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have a start sequence?</a:t>
            </a:r>
            <a:endParaRPr lang="en-US" dirty="0"/>
          </a:p>
        </p:txBody>
      </p:sp>
      <p:sp>
        <p:nvSpPr>
          <p:cNvPr id="3" name="Content Placeholder 2"/>
          <p:cNvSpPr>
            <a:spLocks noGrp="1"/>
          </p:cNvSpPr>
          <p:nvPr>
            <p:ph idx="1"/>
          </p:nvPr>
        </p:nvSpPr>
        <p:spPr/>
        <p:txBody>
          <a:bodyPr/>
          <a:lstStyle/>
          <a:p>
            <a:r>
              <a:rPr lang="en-US" dirty="0" smtClean="0"/>
              <a:t>Dummy sequence</a:t>
            </a:r>
          </a:p>
          <a:p>
            <a:pPr lvl="1"/>
            <a:r>
              <a:rPr lang="en-US" dirty="0" smtClean="0"/>
              <a:t>Start with all Draft1 sentences deleted and Draft2 sentences added</a:t>
            </a:r>
          </a:p>
          <a:p>
            <a:r>
              <a:rPr lang="en-US" dirty="0" smtClean="0"/>
              <a:t>Revision extraction</a:t>
            </a:r>
          </a:p>
          <a:p>
            <a:pPr lvl="1"/>
            <a:r>
              <a:rPr lang="en-US" dirty="0" smtClean="0"/>
              <a:t>Use the previous sentence alignment results</a:t>
            </a:r>
          </a:p>
          <a:p>
            <a:r>
              <a:rPr lang="en-US" dirty="0" smtClean="0"/>
              <a:t>Bootstrap </a:t>
            </a:r>
            <a:r>
              <a:rPr lang="en-US" dirty="0" err="1" smtClean="0"/>
              <a:t>EditSequence</a:t>
            </a:r>
            <a:r>
              <a:rPr lang="en-US" dirty="0" smtClean="0"/>
              <a:t> Generation</a:t>
            </a:r>
          </a:p>
          <a:p>
            <a:pPr lvl="1"/>
            <a:r>
              <a:rPr lang="en-US" dirty="0" smtClean="0"/>
              <a:t>Idea: use the previous revisions to predict the next possible revision</a:t>
            </a:r>
          </a:p>
          <a:p>
            <a:pPr lvl="1"/>
            <a:r>
              <a:rPr lang="en-US" dirty="0" smtClean="0"/>
              <a:t>Recurrent Neural Networks (LSTM)</a:t>
            </a:r>
          </a:p>
          <a:p>
            <a:pPr lvl="2"/>
            <a:endParaRPr lang="en-US" dirty="0" smtClean="0"/>
          </a:p>
          <a:p>
            <a:pPr lvl="2"/>
            <a:endParaRPr lang="en-US" dirty="0"/>
          </a:p>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126</a:t>
            </a:fld>
            <a:endParaRPr lang="en-US"/>
          </a:p>
        </p:txBody>
      </p:sp>
    </p:spTree>
    <p:extLst>
      <p:ext uri="{BB962C8B-B14F-4D97-AF65-F5344CB8AC3E}">
        <p14:creationId xmlns:p14="http://schemas.microsoft.com/office/powerpoint/2010/main" val="3345447347"/>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2001643" y="4348976"/>
            <a:ext cx="1" cy="415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01643" y="5691298"/>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127</a:t>
            </a:fld>
            <a:endParaRPr lang="en-US"/>
          </a:p>
        </p:txBody>
      </p:sp>
    </p:spTree>
    <p:extLst>
      <p:ext uri="{BB962C8B-B14F-4D97-AF65-F5344CB8AC3E}">
        <p14:creationId xmlns:p14="http://schemas.microsoft.com/office/powerpoint/2010/main" val="2095359337"/>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2001643" y="4453073"/>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01643" y="5691298"/>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684290" y="4627756"/>
            <a:ext cx="612859" cy="1226634"/>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21" idx="4"/>
          </p:cNvCxnSpPr>
          <p:nvPr/>
        </p:nvCxnSpPr>
        <p:spPr>
          <a:xfrm flipV="1">
            <a:off x="1800683" y="4181706"/>
            <a:ext cx="201188" cy="428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12" name="Slide Number Placeholder 11"/>
          <p:cNvSpPr>
            <a:spLocks noGrp="1"/>
          </p:cNvSpPr>
          <p:nvPr>
            <p:ph type="sldNum" sz="quarter" idx="12"/>
          </p:nvPr>
        </p:nvSpPr>
        <p:spPr/>
        <p:txBody>
          <a:bodyPr/>
          <a:lstStyle/>
          <a:p>
            <a:fld id="{D098603E-4670-914E-A685-627BBCF57B85}" type="slidenum">
              <a:rPr lang="en-US" smtClean="0"/>
              <a:t>128</a:t>
            </a:fld>
            <a:endParaRPr lang="en-US"/>
          </a:p>
        </p:txBody>
      </p:sp>
      <p:sp>
        <p:nvSpPr>
          <p:cNvPr id="19" name="TextBox 18"/>
          <p:cNvSpPr txBox="1"/>
          <p:nvPr/>
        </p:nvSpPr>
        <p:spPr>
          <a:xfrm>
            <a:off x="688813" y="4627756"/>
            <a:ext cx="1059366" cy="369332"/>
          </a:xfrm>
          <a:prstGeom prst="rect">
            <a:avLst/>
          </a:prstGeom>
          <a:noFill/>
        </p:spPr>
        <p:txBody>
          <a:bodyPr wrap="square" rtlCol="0">
            <a:spAutoFit/>
          </a:bodyPr>
          <a:lstStyle/>
          <a:p>
            <a:r>
              <a:rPr lang="en-US" dirty="0" smtClean="0"/>
              <a:t>Features</a:t>
            </a:r>
            <a:endParaRPr lang="en-US" dirty="0"/>
          </a:p>
        </p:txBody>
      </p:sp>
    </p:spTree>
    <p:extLst>
      <p:ext uri="{BB962C8B-B14F-4D97-AF65-F5344CB8AC3E}">
        <p14:creationId xmlns:p14="http://schemas.microsoft.com/office/powerpoint/2010/main" val="2960177600"/>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2001643" y="4453073"/>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01643" y="5691298"/>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684290" y="4627756"/>
            <a:ext cx="612859" cy="1226634"/>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21" idx="4"/>
          </p:cNvCxnSpPr>
          <p:nvPr/>
        </p:nvCxnSpPr>
        <p:spPr>
          <a:xfrm flipV="1">
            <a:off x="1800683" y="4181706"/>
            <a:ext cx="201188" cy="428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23068" y="2860453"/>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2001620" y="3406918"/>
            <a:ext cx="251" cy="2618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129</a:t>
            </a:fld>
            <a:endParaRPr lang="en-US"/>
          </a:p>
        </p:txBody>
      </p:sp>
      <p:sp>
        <p:nvSpPr>
          <p:cNvPr id="24" name="TextBox 23"/>
          <p:cNvSpPr txBox="1"/>
          <p:nvPr/>
        </p:nvSpPr>
        <p:spPr>
          <a:xfrm>
            <a:off x="688813" y="4627756"/>
            <a:ext cx="1059366" cy="369332"/>
          </a:xfrm>
          <a:prstGeom prst="rect">
            <a:avLst/>
          </a:prstGeom>
          <a:noFill/>
        </p:spPr>
        <p:txBody>
          <a:bodyPr wrap="square" rtlCol="0">
            <a:spAutoFit/>
          </a:bodyPr>
          <a:lstStyle/>
          <a:p>
            <a:r>
              <a:rPr lang="en-US" dirty="0" smtClean="0"/>
              <a:t>Features</a:t>
            </a:r>
            <a:endParaRPr lang="en-US" dirty="0"/>
          </a:p>
        </p:txBody>
      </p:sp>
      <p:sp>
        <p:nvSpPr>
          <p:cNvPr id="25" name="TextBox 24"/>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26" name="TextBox 25"/>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8779086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revision identification</a:t>
            </a:r>
            <a:endParaRPr lang="en-US" dirty="0"/>
          </a:p>
        </p:txBody>
      </p:sp>
      <p:sp>
        <p:nvSpPr>
          <p:cNvPr id="3" name="Content Placeholder 2"/>
          <p:cNvSpPr>
            <a:spLocks noGrp="1"/>
          </p:cNvSpPr>
          <p:nvPr>
            <p:ph idx="1"/>
          </p:nvPr>
        </p:nvSpPr>
        <p:spPr/>
        <p:txBody>
          <a:bodyPr/>
          <a:lstStyle/>
          <a:p>
            <a:r>
              <a:rPr lang="en-US" dirty="0" smtClean="0"/>
              <a:t>Pipeline solution</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13</a:t>
            </a:fld>
            <a:endParaRPr lang="en-US"/>
          </a:p>
        </p:txBody>
      </p:sp>
      <p:sp>
        <p:nvSpPr>
          <p:cNvPr id="5" name="Rectangle 4"/>
          <p:cNvSpPr/>
          <p:nvPr/>
        </p:nvSpPr>
        <p:spPr>
          <a:xfrm>
            <a:off x="777240" y="3279649"/>
            <a:ext cx="1325880"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Raw Text: Draft1 and Draft2</a:t>
            </a:r>
            <a:endParaRPr lang="en-US" dirty="0"/>
          </a:p>
        </p:txBody>
      </p:sp>
      <p:sp>
        <p:nvSpPr>
          <p:cNvPr id="11" name="Rectangle 10"/>
          <p:cNvSpPr/>
          <p:nvPr/>
        </p:nvSpPr>
        <p:spPr>
          <a:xfrm>
            <a:off x="6876288" y="3279649"/>
            <a:ext cx="1481328"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Revisions: revision types on aligned sentence pairs</a:t>
            </a:r>
            <a:endParaRPr lang="en-US" dirty="0"/>
          </a:p>
        </p:txBody>
      </p:sp>
      <p:sp>
        <p:nvSpPr>
          <p:cNvPr id="12" name="TextBox 11"/>
          <p:cNvSpPr txBox="1"/>
          <p:nvPr/>
        </p:nvSpPr>
        <p:spPr>
          <a:xfrm>
            <a:off x="1243584" y="2779776"/>
            <a:ext cx="859536" cy="374904"/>
          </a:xfrm>
          <a:prstGeom prst="rect">
            <a:avLst/>
          </a:prstGeom>
          <a:noFill/>
        </p:spPr>
        <p:txBody>
          <a:bodyPr wrap="square" rtlCol="0">
            <a:spAutoFit/>
          </a:bodyPr>
          <a:lstStyle/>
          <a:p>
            <a:r>
              <a:rPr lang="en-US" dirty="0" smtClean="0"/>
              <a:t>Input</a:t>
            </a:r>
            <a:endParaRPr lang="en-US" dirty="0"/>
          </a:p>
        </p:txBody>
      </p:sp>
      <p:sp>
        <p:nvSpPr>
          <p:cNvPr id="13" name="TextBox 12"/>
          <p:cNvSpPr txBox="1"/>
          <p:nvPr/>
        </p:nvSpPr>
        <p:spPr>
          <a:xfrm>
            <a:off x="6992112" y="2779776"/>
            <a:ext cx="859536" cy="374904"/>
          </a:xfrm>
          <a:prstGeom prst="rect">
            <a:avLst/>
          </a:prstGeom>
          <a:noFill/>
        </p:spPr>
        <p:txBody>
          <a:bodyPr wrap="square" rtlCol="0">
            <a:spAutoFit/>
          </a:bodyPr>
          <a:lstStyle/>
          <a:p>
            <a:r>
              <a:rPr lang="en-US" dirty="0" smtClean="0"/>
              <a:t>Output</a:t>
            </a:r>
            <a:endParaRPr lang="en-US" dirty="0"/>
          </a:p>
        </p:txBody>
      </p:sp>
    </p:spTree>
    <p:extLst>
      <p:ext uri="{BB962C8B-B14F-4D97-AF65-F5344CB8AC3E}">
        <p14:creationId xmlns:p14="http://schemas.microsoft.com/office/powerpoint/2010/main" val="2927446083"/>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2001643" y="4453073"/>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01643" y="5691298"/>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684290" y="4627756"/>
            <a:ext cx="612859" cy="1226634"/>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8813" y="4627756"/>
            <a:ext cx="1059366" cy="369332"/>
          </a:xfrm>
          <a:prstGeom prst="rect">
            <a:avLst/>
          </a:prstGeom>
          <a:noFill/>
        </p:spPr>
        <p:txBody>
          <a:bodyPr wrap="square" rtlCol="0">
            <a:spAutoFit/>
          </a:bodyPr>
          <a:lstStyle/>
          <a:p>
            <a:r>
              <a:rPr lang="en-US" dirty="0" smtClean="0"/>
              <a:t>Features</a:t>
            </a:r>
            <a:endParaRPr lang="en-US" dirty="0"/>
          </a:p>
        </p:txBody>
      </p:sp>
      <p:cxnSp>
        <p:nvCxnSpPr>
          <p:cNvPr id="18" name="Straight Connector 17"/>
          <p:cNvCxnSpPr>
            <a:endCxn id="21" idx="4"/>
          </p:cNvCxnSpPr>
          <p:nvPr/>
        </p:nvCxnSpPr>
        <p:spPr>
          <a:xfrm flipV="1">
            <a:off x="1800683" y="4181706"/>
            <a:ext cx="201188" cy="428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25981"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V="1">
            <a:off x="2001871" y="3496126"/>
            <a:ext cx="2662"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12" name="Slide Number Placeholder 11"/>
          <p:cNvSpPr>
            <a:spLocks noGrp="1"/>
          </p:cNvSpPr>
          <p:nvPr>
            <p:ph type="sldNum" sz="quarter" idx="12"/>
          </p:nvPr>
        </p:nvSpPr>
        <p:spPr/>
        <p:txBody>
          <a:bodyPr/>
          <a:lstStyle/>
          <a:p>
            <a:fld id="{D098603E-4670-914E-A685-627BBCF57B85}" type="slidenum">
              <a:rPr lang="en-US" smtClean="0"/>
              <a:t>130</a:t>
            </a:fld>
            <a:endParaRPr lang="en-US"/>
          </a:p>
        </p:txBody>
      </p:sp>
      <p:sp>
        <p:nvSpPr>
          <p:cNvPr id="25" name="TextBox 24"/>
          <p:cNvSpPr txBox="1"/>
          <p:nvPr/>
        </p:nvSpPr>
        <p:spPr>
          <a:xfrm>
            <a:off x="813579" y="2656524"/>
            <a:ext cx="1087698" cy="369332"/>
          </a:xfrm>
          <a:prstGeom prst="rect">
            <a:avLst/>
          </a:prstGeom>
          <a:noFill/>
        </p:spPr>
        <p:txBody>
          <a:bodyPr wrap="square" rtlCol="0">
            <a:spAutoFit/>
          </a:bodyPr>
          <a:lstStyle/>
          <a:p>
            <a:r>
              <a:rPr lang="en-US" smtClean="0"/>
              <a:t>Sample</a:t>
            </a:r>
            <a:endParaRPr lang="en-US" dirty="0"/>
          </a:p>
        </p:txBody>
      </p:sp>
      <p:sp>
        <p:nvSpPr>
          <p:cNvPr id="26" name="TextBox 25"/>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27" name="TextBox 26"/>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3487654115"/>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3648532"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637154" y="5665941"/>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323519" y="4627756"/>
            <a:ext cx="612859" cy="1226634"/>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1996295" y="3496126"/>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Curved Connector 18"/>
          <p:cNvCxnSpPr>
            <a:endCxn id="14" idx="1"/>
          </p:cNvCxnSpPr>
          <p:nvPr/>
        </p:nvCxnSpPr>
        <p:spPr>
          <a:xfrm rot="16200000" flipH="1">
            <a:off x="1606494" y="3524048"/>
            <a:ext cx="2591902" cy="842148"/>
          </a:xfrm>
          <a:prstGeom prst="curvedConnector2">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131</a:t>
            </a:fld>
            <a:endParaRPr lang="en-US"/>
          </a:p>
        </p:txBody>
      </p:sp>
      <p:sp>
        <p:nvSpPr>
          <p:cNvPr id="25" name="TextBox 24"/>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26" name="TextBox 25"/>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1681142340"/>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3648532"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637154" y="5665941"/>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323519" y="4627756"/>
            <a:ext cx="612859" cy="1226634"/>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3375091" y="4190170"/>
            <a:ext cx="201188" cy="428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23" name="TextBox 22"/>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1996295" y="3496126"/>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Curved Connector 18"/>
          <p:cNvCxnSpPr>
            <a:endCxn id="14" idx="1"/>
          </p:cNvCxnSpPr>
          <p:nvPr/>
        </p:nvCxnSpPr>
        <p:spPr>
          <a:xfrm rot="16200000" flipH="1">
            <a:off x="1606494" y="3524048"/>
            <a:ext cx="2591902" cy="842148"/>
          </a:xfrm>
          <a:prstGeom prst="curvedConnector2">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386240" y="3663174"/>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S2</a:t>
            </a:r>
            <a:endParaRPr lang="en-US" sz="1400" dirty="0"/>
          </a:p>
        </p:txBody>
      </p:sp>
      <p:cxnSp>
        <p:nvCxnSpPr>
          <p:cNvPr id="22" name="Straight Arrow Connector 21"/>
          <p:cNvCxnSpPr>
            <a:endCxn id="25" idx="2"/>
          </p:cNvCxnSpPr>
          <p:nvPr/>
        </p:nvCxnSpPr>
        <p:spPr>
          <a:xfrm flipV="1">
            <a:off x="2274845" y="3919653"/>
            <a:ext cx="1111395" cy="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132</a:t>
            </a:fld>
            <a:endParaRPr lang="en-US"/>
          </a:p>
        </p:txBody>
      </p:sp>
    </p:spTree>
    <p:extLst>
      <p:ext uri="{BB962C8B-B14F-4D97-AF65-F5344CB8AC3E}">
        <p14:creationId xmlns:p14="http://schemas.microsoft.com/office/powerpoint/2010/main" val="2461215712"/>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3648532"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637154" y="5665941"/>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323519" y="4627756"/>
            <a:ext cx="612859" cy="1226634"/>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3375091" y="4190170"/>
            <a:ext cx="201188" cy="428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1996295" y="3496126"/>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Curved Connector 18"/>
          <p:cNvCxnSpPr>
            <a:endCxn id="14" idx="1"/>
          </p:cNvCxnSpPr>
          <p:nvPr/>
        </p:nvCxnSpPr>
        <p:spPr>
          <a:xfrm rot="16200000" flipH="1">
            <a:off x="1606494" y="3524048"/>
            <a:ext cx="2591902" cy="842148"/>
          </a:xfrm>
          <a:prstGeom prst="curvedConnector2">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386240" y="3663174"/>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S2</a:t>
            </a:r>
            <a:endParaRPr lang="en-US" sz="1400" dirty="0"/>
          </a:p>
        </p:txBody>
      </p:sp>
      <p:cxnSp>
        <p:nvCxnSpPr>
          <p:cNvPr id="22" name="Straight Arrow Connector 21"/>
          <p:cNvCxnSpPr>
            <a:endCxn id="25" idx="2"/>
          </p:cNvCxnSpPr>
          <p:nvPr/>
        </p:nvCxnSpPr>
        <p:spPr>
          <a:xfrm flipV="1">
            <a:off x="2274845" y="3919653"/>
            <a:ext cx="1111395" cy="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51396" y="2959850"/>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2</a:t>
            </a:r>
          </a:p>
        </p:txBody>
      </p:sp>
      <p:cxnSp>
        <p:nvCxnSpPr>
          <p:cNvPr id="27" name="Straight Arrow Connector 26"/>
          <p:cNvCxnSpPr/>
          <p:nvPr/>
        </p:nvCxnSpPr>
        <p:spPr>
          <a:xfrm flipH="1" flipV="1">
            <a:off x="3642489" y="3502861"/>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133</a:t>
            </a:fld>
            <a:endParaRPr lang="en-US"/>
          </a:p>
        </p:txBody>
      </p:sp>
      <p:sp>
        <p:nvSpPr>
          <p:cNvPr id="29" name="TextBox 28"/>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31" name="TextBox 30"/>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2726585566"/>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3648532"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637154" y="5665941"/>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323519" y="4627756"/>
            <a:ext cx="612859" cy="1226634"/>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3375091" y="4190170"/>
            <a:ext cx="201188" cy="428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19" name="Curved Connector 18"/>
          <p:cNvCxnSpPr>
            <a:endCxn id="14" idx="1"/>
          </p:cNvCxnSpPr>
          <p:nvPr/>
        </p:nvCxnSpPr>
        <p:spPr>
          <a:xfrm rot="16200000" flipH="1">
            <a:off x="1606494" y="3524048"/>
            <a:ext cx="2591902" cy="842148"/>
          </a:xfrm>
          <a:prstGeom prst="curvedConnector2">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386240" y="3663174"/>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S2</a:t>
            </a:r>
            <a:endParaRPr lang="en-US" sz="1400" dirty="0"/>
          </a:p>
        </p:txBody>
      </p:sp>
      <p:cxnSp>
        <p:nvCxnSpPr>
          <p:cNvPr id="22" name="Straight Arrow Connector 21"/>
          <p:cNvCxnSpPr>
            <a:endCxn id="25" idx="2"/>
          </p:cNvCxnSpPr>
          <p:nvPr/>
        </p:nvCxnSpPr>
        <p:spPr>
          <a:xfrm flipV="1">
            <a:off x="2274845" y="3919653"/>
            <a:ext cx="1111395" cy="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51396" y="2959850"/>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O2</a:t>
            </a:r>
            <a:endParaRPr lang="en-US" sz="1400" dirty="0"/>
          </a:p>
        </p:txBody>
      </p:sp>
      <p:cxnSp>
        <p:nvCxnSpPr>
          <p:cNvPr id="27" name="Straight Arrow Connector 26"/>
          <p:cNvCxnSpPr/>
          <p:nvPr/>
        </p:nvCxnSpPr>
        <p:spPr>
          <a:xfrm flipH="1" flipV="1">
            <a:off x="3642489" y="3502861"/>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648065" y="2743200"/>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56569" y="2416965"/>
            <a:ext cx="1973766" cy="369332"/>
          </a:xfrm>
          <a:prstGeom prst="rect">
            <a:avLst/>
          </a:prstGeom>
          <a:noFill/>
        </p:spPr>
        <p:txBody>
          <a:bodyPr wrap="square" rtlCol="0">
            <a:spAutoFit/>
          </a:bodyPr>
          <a:lstStyle/>
          <a:p>
            <a:r>
              <a:rPr lang="en-US" dirty="0" smtClean="0"/>
              <a:t>M-K-Reasoning</a:t>
            </a:r>
            <a:endParaRPr lang="en-US" dirty="0"/>
          </a:p>
        </p:txBody>
      </p:sp>
      <p:sp>
        <p:nvSpPr>
          <p:cNvPr id="12" name="Slide Number Placeholder 11"/>
          <p:cNvSpPr>
            <a:spLocks noGrp="1"/>
          </p:cNvSpPr>
          <p:nvPr>
            <p:ph type="sldNum" sz="quarter" idx="12"/>
          </p:nvPr>
        </p:nvSpPr>
        <p:spPr/>
        <p:txBody>
          <a:bodyPr/>
          <a:lstStyle/>
          <a:p>
            <a:fld id="{D098603E-4670-914E-A685-627BBCF57B85}" type="slidenum">
              <a:rPr lang="en-US" smtClean="0"/>
              <a:t>134</a:t>
            </a:fld>
            <a:endParaRPr lang="en-US"/>
          </a:p>
        </p:txBody>
      </p:sp>
      <p:sp>
        <p:nvSpPr>
          <p:cNvPr id="31" name="TextBox 30"/>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33" name="TextBox 32"/>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2780165500"/>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4986678"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637154" y="5665941"/>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1996295" y="3496126"/>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5" name="Oval 24"/>
          <p:cNvSpPr/>
          <p:nvPr/>
        </p:nvSpPr>
        <p:spPr>
          <a:xfrm>
            <a:off x="3386240" y="3663174"/>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S2</a:t>
            </a:r>
            <a:endParaRPr lang="en-US" sz="1400" dirty="0"/>
          </a:p>
        </p:txBody>
      </p:sp>
      <p:cxnSp>
        <p:nvCxnSpPr>
          <p:cNvPr id="22" name="Straight Arrow Connector 21"/>
          <p:cNvCxnSpPr>
            <a:endCxn id="25" idx="2"/>
          </p:cNvCxnSpPr>
          <p:nvPr/>
        </p:nvCxnSpPr>
        <p:spPr>
          <a:xfrm flipV="1">
            <a:off x="2274845" y="3919653"/>
            <a:ext cx="1111395" cy="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51396" y="2959850"/>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2</a:t>
            </a:r>
          </a:p>
        </p:txBody>
      </p:sp>
      <p:cxnSp>
        <p:nvCxnSpPr>
          <p:cNvPr id="27" name="Straight Arrow Connector 26"/>
          <p:cNvCxnSpPr/>
          <p:nvPr/>
        </p:nvCxnSpPr>
        <p:spPr>
          <a:xfrm flipH="1" flipV="1">
            <a:off x="3642489" y="3502861"/>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648065" y="2743200"/>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56569" y="2416965"/>
            <a:ext cx="1973766" cy="369332"/>
          </a:xfrm>
          <a:prstGeom prst="rect">
            <a:avLst/>
          </a:prstGeom>
          <a:noFill/>
        </p:spPr>
        <p:txBody>
          <a:bodyPr wrap="square" rtlCol="0">
            <a:spAutoFit/>
          </a:bodyPr>
          <a:lstStyle/>
          <a:p>
            <a:r>
              <a:rPr lang="en-US" dirty="0" smtClean="0"/>
              <a:t>M-K-Reasoning</a:t>
            </a:r>
            <a:endParaRPr lang="en-US" dirty="0"/>
          </a:p>
        </p:txBody>
      </p:sp>
      <p:sp>
        <p:nvSpPr>
          <p:cNvPr id="12" name="Oval 11"/>
          <p:cNvSpPr/>
          <p:nvPr/>
        </p:nvSpPr>
        <p:spPr>
          <a:xfrm rot="20601007">
            <a:off x="3121013" y="4769428"/>
            <a:ext cx="2695678" cy="843305"/>
          </a:xfrm>
          <a:prstGeom prst="ellipse">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urved Connector 30"/>
          <p:cNvCxnSpPr/>
          <p:nvPr/>
        </p:nvCxnSpPr>
        <p:spPr>
          <a:xfrm rot="16200000" flipH="1">
            <a:off x="3236944" y="3426514"/>
            <a:ext cx="2126718" cy="521091"/>
          </a:xfrm>
          <a:prstGeom prst="curvedConnector3">
            <a:avLst>
              <a:gd name="adj1" fmla="val 5000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D098603E-4670-914E-A685-627BBCF57B85}" type="slidenum">
              <a:rPr lang="en-US" smtClean="0"/>
              <a:t>135</a:t>
            </a:fld>
            <a:endParaRPr lang="en-US"/>
          </a:p>
        </p:txBody>
      </p:sp>
      <p:sp>
        <p:nvSpPr>
          <p:cNvPr id="33" name="TextBox 32"/>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34" name="TextBox 33"/>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476027821"/>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4986678"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637154" y="5665941"/>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702438" y="4246989"/>
            <a:ext cx="201188" cy="428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1996295" y="3496126"/>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5" name="Oval 24"/>
          <p:cNvSpPr/>
          <p:nvPr/>
        </p:nvSpPr>
        <p:spPr>
          <a:xfrm>
            <a:off x="3386240" y="3663174"/>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S2</a:t>
            </a:r>
            <a:endParaRPr lang="en-US" sz="1400" dirty="0"/>
          </a:p>
        </p:txBody>
      </p:sp>
      <p:cxnSp>
        <p:nvCxnSpPr>
          <p:cNvPr id="22" name="Straight Arrow Connector 21"/>
          <p:cNvCxnSpPr>
            <a:endCxn id="25" idx="2"/>
          </p:cNvCxnSpPr>
          <p:nvPr/>
        </p:nvCxnSpPr>
        <p:spPr>
          <a:xfrm flipV="1">
            <a:off x="2274845" y="3919653"/>
            <a:ext cx="1111395" cy="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51396" y="2959850"/>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2</a:t>
            </a:r>
          </a:p>
        </p:txBody>
      </p:sp>
      <p:cxnSp>
        <p:nvCxnSpPr>
          <p:cNvPr id="27" name="Straight Arrow Connector 26"/>
          <p:cNvCxnSpPr/>
          <p:nvPr/>
        </p:nvCxnSpPr>
        <p:spPr>
          <a:xfrm flipH="1" flipV="1">
            <a:off x="3642489" y="3502861"/>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648065" y="2743200"/>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56569" y="2416965"/>
            <a:ext cx="1973766" cy="369332"/>
          </a:xfrm>
          <a:prstGeom prst="rect">
            <a:avLst/>
          </a:prstGeom>
          <a:noFill/>
        </p:spPr>
        <p:txBody>
          <a:bodyPr wrap="square" rtlCol="0">
            <a:spAutoFit/>
          </a:bodyPr>
          <a:lstStyle/>
          <a:p>
            <a:r>
              <a:rPr lang="en-US" dirty="0" smtClean="0"/>
              <a:t>M-K-Reasoning</a:t>
            </a:r>
            <a:endParaRPr lang="en-US" dirty="0"/>
          </a:p>
        </p:txBody>
      </p:sp>
      <p:sp>
        <p:nvSpPr>
          <p:cNvPr id="12" name="Oval 11"/>
          <p:cNvSpPr/>
          <p:nvPr/>
        </p:nvSpPr>
        <p:spPr>
          <a:xfrm rot="20601007">
            <a:off x="3121013" y="4769428"/>
            <a:ext cx="2695678" cy="843305"/>
          </a:xfrm>
          <a:prstGeom prst="ellipse">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urved Connector 30"/>
          <p:cNvCxnSpPr/>
          <p:nvPr/>
        </p:nvCxnSpPr>
        <p:spPr>
          <a:xfrm rot="16200000" flipH="1">
            <a:off x="3236944" y="3426514"/>
            <a:ext cx="2126718" cy="521091"/>
          </a:xfrm>
          <a:prstGeom prst="curvedConnector3">
            <a:avLst>
              <a:gd name="adj1" fmla="val 5000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915942" y="3919652"/>
            <a:ext cx="8365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53435" y="365895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S3</a:t>
            </a:r>
            <a:endParaRPr lang="en-US" sz="1400" dirty="0"/>
          </a:p>
        </p:txBody>
      </p:sp>
      <p:sp>
        <p:nvSpPr>
          <p:cNvPr id="14" name="Slide Number Placeholder 13"/>
          <p:cNvSpPr>
            <a:spLocks noGrp="1"/>
          </p:cNvSpPr>
          <p:nvPr>
            <p:ph type="sldNum" sz="quarter" idx="12"/>
          </p:nvPr>
        </p:nvSpPr>
        <p:spPr/>
        <p:txBody>
          <a:bodyPr/>
          <a:lstStyle/>
          <a:p>
            <a:fld id="{D098603E-4670-914E-A685-627BBCF57B85}" type="slidenum">
              <a:rPr lang="en-US" smtClean="0"/>
              <a:t>136</a:t>
            </a:fld>
            <a:endParaRPr lang="en-US"/>
          </a:p>
        </p:txBody>
      </p:sp>
      <p:sp>
        <p:nvSpPr>
          <p:cNvPr id="35" name="TextBox 34"/>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36" name="TextBox 35"/>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163688396"/>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4986678"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637154" y="5665941"/>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702438" y="4246989"/>
            <a:ext cx="201188" cy="428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1996295" y="3496126"/>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5" name="Oval 24"/>
          <p:cNvSpPr/>
          <p:nvPr/>
        </p:nvSpPr>
        <p:spPr>
          <a:xfrm>
            <a:off x="3386240" y="3663174"/>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S2</a:t>
            </a:r>
            <a:endParaRPr lang="en-US" sz="1400" dirty="0"/>
          </a:p>
        </p:txBody>
      </p:sp>
      <p:cxnSp>
        <p:nvCxnSpPr>
          <p:cNvPr id="22" name="Straight Arrow Connector 21"/>
          <p:cNvCxnSpPr>
            <a:endCxn id="25" idx="2"/>
          </p:cNvCxnSpPr>
          <p:nvPr/>
        </p:nvCxnSpPr>
        <p:spPr>
          <a:xfrm flipV="1">
            <a:off x="2274845" y="3919653"/>
            <a:ext cx="1111395" cy="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51396" y="2959850"/>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2</a:t>
            </a:r>
          </a:p>
        </p:txBody>
      </p:sp>
      <p:cxnSp>
        <p:nvCxnSpPr>
          <p:cNvPr id="27" name="Straight Arrow Connector 26"/>
          <p:cNvCxnSpPr/>
          <p:nvPr/>
        </p:nvCxnSpPr>
        <p:spPr>
          <a:xfrm flipH="1" flipV="1">
            <a:off x="3642489" y="3502861"/>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648065" y="2743200"/>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56569" y="2416965"/>
            <a:ext cx="1973766" cy="369332"/>
          </a:xfrm>
          <a:prstGeom prst="rect">
            <a:avLst/>
          </a:prstGeom>
          <a:noFill/>
        </p:spPr>
        <p:txBody>
          <a:bodyPr wrap="square" rtlCol="0">
            <a:spAutoFit/>
          </a:bodyPr>
          <a:lstStyle/>
          <a:p>
            <a:r>
              <a:rPr lang="en-US" dirty="0" smtClean="0"/>
              <a:t>M-K-Reasoning</a:t>
            </a:r>
            <a:endParaRPr lang="en-US" dirty="0"/>
          </a:p>
        </p:txBody>
      </p:sp>
      <p:sp>
        <p:nvSpPr>
          <p:cNvPr id="12" name="Oval 11"/>
          <p:cNvSpPr/>
          <p:nvPr/>
        </p:nvSpPr>
        <p:spPr>
          <a:xfrm rot="20601007">
            <a:off x="3121013" y="4769428"/>
            <a:ext cx="2695678" cy="843305"/>
          </a:xfrm>
          <a:prstGeom prst="ellipse">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urved Connector 30"/>
          <p:cNvCxnSpPr/>
          <p:nvPr/>
        </p:nvCxnSpPr>
        <p:spPr>
          <a:xfrm rot="16200000" flipH="1">
            <a:off x="3236944" y="3426514"/>
            <a:ext cx="2126718" cy="521091"/>
          </a:xfrm>
          <a:prstGeom prst="curvedConnector3">
            <a:avLst>
              <a:gd name="adj1" fmla="val 5000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915942" y="3919652"/>
            <a:ext cx="8365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53435" y="365895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S3</a:t>
            </a:r>
            <a:endParaRPr lang="en-US" sz="1400" dirty="0"/>
          </a:p>
        </p:txBody>
      </p:sp>
      <p:cxnSp>
        <p:nvCxnSpPr>
          <p:cNvPr id="35" name="Straight Arrow Connector 34"/>
          <p:cNvCxnSpPr/>
          <p:nvPr/>
        </p:nvCxnSpPr>
        <p:spPr>
          <a:xfrm flipH="1" flipV="1">
            <a:off x="5010374" y="3499145"/>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730430" y="2967287"/>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3</a:t>
            </a:r>
          </a:p>
        </p:txBody>
      </p:sp>
      <p:cxnSp>
        <p:nvCxnSpPr>
          <p:cNvPr id="37" name="Straight Arrow Connector 36"/>
          <p:cNvCxnSpPr/>
          <p:nvPr/>
        </p:nvCxnSpPr>
        <p:spPr>
          <a:xfrm flipV="1">
            <a:off x="4993644" y="2761788"/>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55136" y="2424454"/>
            <a:ext cx="1973766" cy="369332"/>
          </a:xfrm>
          <a:prstGeom prst="rect">
            <a:avLst/>
          </a:prstGeom>
          <a:noFill/>
        </p:spPr>
        <p:txBody>
          <a:bodyPr wrap="square" rtlCol="0">
            <a:spAutoFit/>
          </a:bodyPr>
          <a:lstStyle/>
          <a:p>
            <a:r>
              <a:rPr lang="en-US" dirty="0" smtClean="0"/>
              <a:t>K-M-Reasoning</a:t>
            </a:r>
            <a:endParaRPr lang="en-US" dirty="0"/>
          </a:p>
        </p:txBody>
      </p:sp>
      <p:sp>
        <p:nvSpPr>
          <p:cNvPr id="14" name="Slide Number Placeholder 13"/>
          <p:cNvSpPr>
            <a:spLocks noGrp="1"/>
          </p:cNvSpPr>
          <p:nvPr>
            <p:ph type="sldNum" sz="quarter" idx="12"/>
          </p:nvPr>
        </p:nvSpPr>
        <p:spPr/>
        <p:txBody>
          <a:bodyPr/>
          <a:lstStyle/>
          <a:p>
            <a:fld id="{D098603E-4670-914E-A685-627BBCF57B85}" type="slidenum">
              <a:rPr lang="en-US" smtClean="0"/>
              <a:t>137</a:t>
            </a:fld>
            <a:endParaRPr lang="en-US"/>
          </a:p>
        </p:txBody>
      </p:sp>
      <p:sp>
        <p:nvSpPr>
          <p:cNvPr id="39" name="TextBox 38"/>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40" name="TextBox 39"/>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3356801631"/>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4986678"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31059" y="5654790"/>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338417" y="4108849"/>
            <a:ext cx="767323" cy="4764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1996295" y="3496126"/>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5" name="Oval 24"/>
          <p:cNvSpPr/>
          <p:nvPr/>
        </p:nvSpPr>
        <p:spPr>
          <a:xfrm>
            <a:off x="3386240" y="3663174"/>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S2</a:t>
            </a:r>
            <a:endParaRPr lang="en-US" sz="1400" dirty="0"/>
          </a:p>
        </p:txBody>
      </p:sp>
      <p:cxnSp>
        <p:nvCxnSpPr>
          <p:cNvPr id="22" name="Straight Arrow Connector 21"/>
          <p:cNvCxnSpPr>
            <a:endCxn id="25" idx="2"/>
          </p:cNvCxnSpPr>
          <p:nvPr/>
        </p:nvCxnSpPr>
        <p:spPr>
          <a:xfrm flipV="1">
            <a:off x="2274845" y="3919653"/>
            <a:ext cx="1111395" cy="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51396" y="2959850"/>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2</a:t>
            </a:r>
          </a:p>
        </p:txBody>
      </p:sp>
      <p:cxnSp>
        <p:nvCxnSpPr>
          <p:cNvPr id="27" name="Straight Arrow Connector 26"/>
          <p:cNvCxnSpPr/>
          <p:nvPr/>
        </p:nvCxnSpPr>
        <p:spPr>
          <a:xfrm flipH="1" flipV="1">
            <a:off x="3642489" y="3502861"/>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648065" y="2743200"/>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56569" y="2416965"/>
            <a:ext cx="1973766" cy="369332"/>
          </a:xfrm>
          <a:prstGeom prst="rect">
            <a:avLst/>
          </a:prstGeom>
          <a:noFill/>
        </p:spPr>
        <p:txBody>
          <a:bodyPr wrap="square" rtlCol="0">
            <a:spAutoFit/>
          </a:bodyPr>
          <a:lstStyle/>
          <a:p>
            <a:r>
              <a:rPr lang="en-US" dirty="0" smtClean="0"/>
              <a:t>M-K-Reasoning</a:t>
            </a:r>
            <a:endParaRPr lang="en-US" dirty="0"/>
          </a:p>
        </p:txBody>
      </p:sp>
      <p:cxnSp>
        <p:nvCxnSpPr>
          <p:cNvPr id="33" name="Straight Arrow Connector 32"/>
          <p:cNvCxnSpPr/>
          <p:nvPr/>
        </p:nvCxnSpPr>
        <p:spPr>
          <a:xfrm>
            <a:off x="3915942" y="3919652"/>
            <a:ext cx="8365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53435" y="365895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S3</a:t>
            </a:r>
            <a:endParaRPr lang="en-US" sz="1400" dirty="0"/>
          </a:p>
        </p:txBody>
      </p:sp>
      <p:cxnSp>
        <p:nvCxnSpPr>
          <p:cNvPr id="35" name="Straight Arrow Connector 34"/>
          <p:cNvCxnSpPr/>
          <p:nvPr/>
        </p:nvCxnSpPr>
        <p:spPr>
          <a:xfrm flipH="1" flipV="1">
            <a:off x="5010374" y="3499145"/>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730430" y="2967287"/>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3</a:t>
            </a:r>
          </a:p>
        </p:txBody>
      </p:sp>
      <p:cxnSp>
        <p:nvCxnSpPr>
          <p:cNvPr id="37" name="Straight Arrow Connector 36"/>
          <p:cNvCxnSpPr/>
          <p:nvPr/>
        </p:nvCxnSpPr>
        <p:spPr>
          <a:xfrm flipV="1">
            <a:off x="4993644" y="2761788"/>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55136" y="2424454"/>
            <a:ext cx="1973766" cy="369332"/>
          </a:xfrm>
          <a:prstGeom prst="rect">
            <a:avLst/>
          </a:prstGeom>
          <a:noFill/>
        </p:spPr>
        <p:txBody>
          <a:bodyPr wrap="square" rtlCol="0">
            <a:spAutoFit/>
          </a:bodyPr>
          <a:lstStyle/>
          <a:p>
            <a:r>
              <a:rPr lang="en-US" dirty="0" smtClean="0"/>
              <a:t>K-M-Reasoning</a:t>
            </a:r>
            <a:endParaRPr lang="en-US" dirty="0"/>
          </a:p>
        </p:txBody>
      </p:sp>
      <p:sp>
        <p:nvSpPr>
          <p:cNvPr id="14" name="Rectangle 13"/>
          <p:cNvSpPr/>
          <p:nvPr/>
        </p:nvSpPr>
        <p:spPr>
          <a:xfrm>
            <a:off x="4546436" y="4585252"/>
            <a:ext cx="965282" cy="1191079"/>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Curved Connector 38"/>
          <p:cNvCxnSpPr/>
          <p:nvPr/>
        </p:nvCxnSpPr>
        <p:spPr>
          <a:xfrm rot="5400000">
            <a:off x="4575621" y="3452934"/>
            <a:ext cx="1877201" cy="406215"/>
          </a:xfrm>
          <a:prstGeom prst="curvedConnector3">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105740" y="3665961"/>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S4</a:t>
            </a:r>
            <a:endParaRPr lang="en-US" sz="1400" dirty="0"/>
          </a:p>
        </p:txBody>
      </p:sp>
      <p:cxnSp>
        <p:nvCxnSpPr>
          <p:cNvPr id="44" name="Straight Arrow Connector 43"/>
          <p:cNvCxnSpPr>
            <a:stCxn id="34" idx="6"/>
            <a:endCxn id="42" idx="2"/>
          </p:cNvCxnSpPr>
          <p:nvPr/>
        </p:nvCxnSpPr>
        <p:spPr>
          <a:xfrm>
            <a:off x="5277086" y="3915438"/>
            <a:ext cx="828654" cy="7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6355957" y="3495429"/>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103171" y="2940935"/>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O4</a:t>
            </a:r>
            <a:endParaRPr lang="en-US" sz="1400" dirty="0"/>
          </a:p>
        </p:txBody>
      </p:sp>
      <p:sp>
        <p:nvSpPr>
          <p:cNvPr id="12" name="Slide Number Placeholder 11"/>
          <p:cNvSpPr>
            <a:spLocks noGrp="1"/>
          </p:cNvSpPr>
          <p:nvPr>
            <p:ph type="sldNum" sz="quarter" idx="12"/>
          </p:nvPr>
        </p:nvSpPr>
        <p:spPr/>
        <p:txBody>
          <a:bodyPr/>
          <a:lstStyle/>
          <a:p>
            <a:fld id="{D098603E-4670-914E-A685-627BBCF57B85}" type="slidenum">
              <a:rPr lang="en-US" smtClean="0"/>
              <a:t>138</a:t>
            </a:fld>
            <a:endParaRPr lang="en-US"/>
          </a:p>
        </p:txBody>
      </p:sp>
      <p:sp>
        <p:nvSpPr>
          <p:cNvPr id="41" name="TextBox 40"/>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43" name="TextBox 42"/>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264311763"/>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4986678"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31059" y="5654790"/>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338417" y="4108849"/>
            <a:ext cx="767323" cy="4764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1996295" y="3496126"/>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5" name="Oval 24"/>
          <p:cNvSpPr/>
          <p:nvPr/>
        </p:nvSpPr>
        <p:spPr>
          <a:xfrm>
            <a:off x="3386240" y="3663174"/>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S2</a:t>
            </a:r>
            <a:endParaRPr lang="en-US" sz="1400" dirty="0"/>
          </a:p>
        </p:txBody>
      </p:sp>
      <p:cxnSp>
        <p:nvCxnSpPr>
          <p:cNvPr id="22" name="Straight Arrow Connector 21"/>
          <p:cNvCxnSpPr>
            <a:endCxn id="25" idx="2"/>
          </p:cNvCxnSpPr>
          <p:nvPr/>
        </p:nvCxnSpPr>
        <p:spPr>
          <a:xfrm flipV="1">
            <a:off x="2274845" y="3919653"/>
            <a:ext cx="1111395" cy="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51396" y="2959850"/>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2</a:t>
            </a:r>
          </a:p>
        </p:txBody>
      </p:sp>
      <p:cxnSp>
        <p:nvCxnSpPr>
          <p:cNvPr id="27" name="Straight Arrow Connector 26"/>
          <p:cNvCxnSpPr/>
          <p:nvPr/>
        </p:nvCxnSpPr>
        <p:spPr>
          <a:xfrm flipH="1" flipV="1">
            <a:off x="3642489" y="3502861"/>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648065" y="2743200"/>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56569" y="2416965"/>
            <a:ext cx="1973766" cy="369332"/>
          </a:xfrm>
          <a:prstGeom prst="rect">
            <a:avLst/>
          </a:prstGeom>
          <a:noFill/>
        </p:spPr>
        <p:txBody>
          <a:bodyPr wrap="square" rtlCol="0">
            <a:spAutoFit/>
          </a:bodyPr>
          <a:lstStyle/>
          <a:p>
            <a:r>
              <a:rPr lang="en-US" dirty="0" smtClean="0"/>
              <a:t>M-K-Reasoning</a:t>
            </a:r>
            <a:endParaRPr lang="en-US" dirty="0"/>
          </a:p>
        </p:txBody>
      </p:sp>
      <p:cxnSp>
        <p:nvCxnSpPr>
          <p:cNvPr id="33" name="Straight Arrow Connector 32"/>
          <p:cNvCxnSpPr/>
          <p:nvPr/>
        </p:nvCxnSpPr>
        <p:spPr>
          <a:xfrm>
            <a:off x="3915942" y="3919652"/>
            <a:ext cx="8365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53435" y="365895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S3</a:t>
            </a:r>
            <a:endParaRPr lang="en-US" sz="1400" dirty="0"/>
          </a:p>
        </p:txBody>
      </p:sp>
      <p:cxnSp>
        <p:nvCxnSpPr>
          <p:cNvPr id="35" name="Straight Arrow Connector 34"/>
          <p:cNvCxnSpPr/>
          <p:nvPr/>
        </p:nvCxnSpPr>
        <p:spPr>
          <a:xfrm flipH="1" flipV="1">
            <a:off x="5010374" y="3499145"/>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730430" y="2967287"/>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3</a:t>
            </a:r>
          </a:p>
        </p:txBody>
      </p:sp>
      <p:cxnSp>
        <p:nvCxnSpPr>
          <p:cNvPr id="37" name="Straight Arrow Connector 36"/>
          <p:cNvCxnSpPr/>
          <p:nvPr/>
        </p:nvCxnSpPr>
        <p:spPr>
          <a:xfrm flipV="1">
            <a:off x="4993644" y="2761788"/>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55136" y="2424454"/>
            <a:ext cx="1973766" cy="369332"/>
          </a:xfrm>
          <a:prstGeom prst="rect">
            <a:avLst/>
          </a:prstGeom>
          <a:noFill/>
        </p:spPr>
        <p:txBody>
          <a:bodyPr wrap="square" rtlCol="0">
            <a:spAutoFit/>
          </a:bodyPr>
          <a:lstStyle/>
          <a:p>
            <a:r>
              <a:rPr lang="en-US" dirty="0" smtClean="0"/>
              <a:t>K-M-Reasoning</a:t>
            </a:r>
            <a:endParaRPr lang="en-US" dirty="0"/>
          </a:p>
        </p:txBody>
      </p:sp>
      <p:sp>
        <p:nvSpPr>
          <p:cNvPr id="14" name="Rectangle 13"/>
          <p:cNvSpPr/>
          <p:nvPr/>
        </p:nvSpPr>
        <p:spPr>
          <a:xfrm>
            <a:off x="4546436" y="4585252"/>
            <a:ext cx="965282" cy="1191079"/>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Curved Connector 38"/>
          <p:cNvCxnSpPr/>
          <p:nvPr/>
        </p:nvCxnSpPr>
        <p:spPr>
          <a:xfrm rot="5400000">
            <a:off x="4575621" y="3452934"/>
            <a:ext cx="1877201" cy="406215"/>
          </a:xfrm>
          <a:prstGeom prst="curvedConnector3">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105740" y="3665961"/>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S4</a:t>
            </a:r>
            <a:endParaRPr lang="en-US" sz="1400" dirty="0"/>
          </a:p>
        </p:txBody>
      </p:sp>
      <p:cxnSp>
        <p:nvCxnSpPr>
          <p:cNvPr id="44" name="Straight Arrow Connector 43"/>
          <p:cNvCxnSpPr>
            <a:stCxn id="34" idx="6"/>
            <a:endCxn id="42" idx="2"/>
          </p:cNvCxnSpPr>
          <p:nvPr/>
        </p:nvCxnSpPr>
        <p:spPr>
          <a:xfrm>
            <a:off x="5277086" y="3915438"/>
            <a:ext cx="828654" cy="7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6355957" y="3495429"/>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103171" y="2940935"/>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O4</a:t>
            </a:r>
            <a:endParaRPr lang="en-US" sz="1400" dirty="0"/>
          </a:p>
        </p:txBody>
      </p:sp>
      <p:sp>
        <p:nvSpPr>
          <p:cNvPr id="40" name="TextBox 39"/>
          <p:cNvSpPr txBox="1"/>
          <p:nvPr/>
        </p:nvSpPr>
        <p:spPr>
          <a:xfrm>
            <a:off x="6012493" y="2442956"/>
            <a:ext cx="1973766" cy="369332"/>
          </a:xfrm>
          <a:prstGeom prst="rect">
            <a:avLst/>
          </a:prstGeom>
          <a:noFill/>
        </p:spPr>
        <p:txBody>
          <a:bodyPr wrap="square" rtlCol="0">
            <a:spAutoFit/>
          </a:bodyPr>
          <a:lstStyle/>
          <a:p>
            <a:r>
              <a:rPr lang="en-US" dirty="0" smtClean="0"/>
              <a:t>M-M-Surface</a:t>
            </a:r>
            <a:endParaRPr lang="en-US" dirty="0"/>
          </a:p>
        </p:txBody>
      </p:sp>
      <p:cxnSp>
        <p:nvCxnSpPr>
          <p:cNvPr id="41" name="Straight Arrow Connector 40"/>
          <p:cNvCxnSpPr/>
          <p:nvPr/>
        </p:nvCxnSpPr>
        <p:spPr>
          <a:xfrm flipV="1">
            <a:off x="6398206" y="2757226"/>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139</a:t>
            </a:fld>
            <a:endParaRPr lang="en-US"/>
          </a:p>
        </p:txBody>
      </p:sp>
      <p:sp>
        <p:nvSpPr>
          <p:cNvPr id="43" name="TextBox 42"/>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45" name="TextBox 44"/>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30348687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revision identification</a:t>
            </a:r>
            <a:endParaRPr lang="en-US" dirty="0"/>
          </a:p>
        </p:txBody>
      </p:sp>
      <p:sp>
        <p:nvSpPr>
          <p:cNvPr id="3" name="Content Placeholder 2"/>
          <p:cNvSpPr>
            <a:spLocks noGrp="1"/>
          </p:cNvSpPr>
          <p:nvPr>
            <p:ph idx="1"/>
          </p:nvPr>
        </p:nvSpPr>
        <p:spPr/>
        <p:txBody>
          <a:bodyPr/>
          <a:lstStyle/>
          <a:p>
            <a:r>
              <a:rPr lang="en-US" dirty="0" smtClean="0"/>
              <a:t>Pipeline solution</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14</a:t>
            </a:fld>
            <a:endParaRPr lang="en-US"/>
          </a:p>
        </p:txBody>
      </p:sp>
      <p:sp>
        <p:nvSpPr>
          <p:cNvPr id="5" name="Rectangle 4"/>
          <p:cNvSpPr/>
          <p:nvPr/>
        </p:nvSpPr>
        <p:spPr>
          <a:xfrm>
            <a:off x="777240" y="3279649"/>
            <a:ext cx="1325880"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Raw Text: Draft1 and Draft2</a:t>
            </a:r>
            <a:endParaRPr lang="en-US" dirty="0"/>
          </a:p>
        </p:txBody>
      </p:sp>
      <p:sp>
        <p:nvSpPr>
          <p:cNvPr id="11" name="Rectangle 10"/>
          <p:cNvSpPr/>
          <p:nvPr/>
        </p:nvSpPr>
        <p:spPr>
          <a:xfrm>
            <a:off x="6876288" y="3279649"/>
            <a:ext cx="1481328"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Revisions: revision types on aligned sentence pairs</a:t>
            </a:r>
            <a:endParaRPr lang="en-US" dirty="0"/>
          </a:p>
        </p:txBody>
      </p:sp>
      <p:sp>
        <p:nvSpPr>
          <p:cNvPr id="12" name="TextBox 11"/>
          <p:cNvSpPr txBox="1"/>
          <p:nvPr/>
        </p:nvSpPr>
        <p:spPr>
          <a:xfrm>
            <a:off x="1243584" y="2779776"/>
            <a:ext cx="859536" cy="374904"/>
          </a:xfrm>
          <a:prstGeom prst="rect">
            <a:avLst/>
          </a:prstGeom>
          <a:noFill/>
        </p:spPr>
        <p:txBody>
          <a:bodyPr wrap="square" rtlCol="0">
            <a:spAutoFit/>
          </a:bodyPr>
          <a:lstStyle/>
          <a:p>
            <a:r>
              <a:rPr lang="en-US" dirty="0" smtClean="0"/>
              <a:t>Input</a:t>
            </a:r>
            <a:endParaRPr lang="en-US" dirty="0"/>
          </a:p>
        </p:txBody>
      </p:sp>
      <p:sp>
        <p:nvSpPr>
          <p:cNvPr id="13" name="TextBox 12"/>
          <p:cNvSpPr txBox="1"/>
          <p:nvPr/>
        </p:nvSpPr>
        <p:spPr>
          <a:xfrm>
            <a:off x="6992112" y="2779776"/>
            <a:ext cx="859536" cy="374904"/>
          </a:xfrm>
          <a:prstGeom prst="rect">
            <a:avLst/>
          </a:prstGeom>
          <a:noFill/>
        </p:spPr>
        <p:txBody>
          <a:bodyPr wrap="square" rtlCol="0">
            <a:spAutoFit/>
          </a:bodyPr>
          <a:lstStyle/>
          <a:p>
            <a:r>
              <a:rPr lang="en-US" dirty="0" smtClean="0"/>
              <a:t>Output</a:t>
            </a:r>
            <a:endParaRPr lang="en-US" dirty="0"/>
          </a:p>
        </p:txBody>
      </p:sp>
      <p:sp>
        <p:nvSpPr>
          <p:cNvPr id="6" name="Rectangle 5"/>
          <p:cNvSpPr/>
          <p:nvPr/>
        </p:nvSpPr>
        <p:spPr>
          <a:xfrm>
            <a:off x="3538728" y="3279649"/>
            <a:ext cx="1508760"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Aligned sentence pairs</a:t>
            </a:r>
            <a:endParaRPr lang="en-US" dirty="0"/>
          </a:p>
        </p:txBody>
      </p:sp>
      <p:cxnSp>
        <p:nvCxnSpPr>
          <p:cNvPr id="8" name="Straight Arrow Connector 7"/>
          <p:cNvCxnSpPr>
            <a:stCxn id="5" idx="3"/>
            <a:endCxn id="6" idx="1"/>
          </p:cNvCxnSpPr>
          <p:nvPr/>
        </p:nvCxnSpPr>
        <p:spPr>
          <a:xfrm>
            <a:off x="2103120" y="4108705"/>
            <a:ext cx="14356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51710" y="3394906"/>
            <a:ext cx="1389888" cy="646331"/>
          </a:xfrm>
          <a:prstGeom prst="rect">
            <a:avLst/>
          </a:prstGeom>
          <a:noFill/>
        </p:spPr>
        <p:txBody>
          <a:bodyPr wrap="square" rtlCol="0">
            <a:spAutoFit/>
          </a:bodyPr>
          <a:lstStyle/>
          <a:p>
            <a:r>
              <a:rPr lang="en-US" dirty="0" smtClean="0"/>
              <a:t>Revision extraction</a:t>
            </a:r>
            <a:endParaRPr lang="en-US" dirty="0"/>
          </a:p>
        </p:txBody>
      </p:sp>
    </p:spTree>
    <p:extLst>
      <p:ext uri="{BB962C8B-B14F-4D97-AF65-F5344CB8AC3E}">
        <p14:creationId xmlns:p14="http://schemas.microsoft.com/office/powerpoint/2010/main" val="3470109307"/>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6469789"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80721" y="5654790"/>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725246" y="4041200"/>
            <a:ext cx="556506" cy="5760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1996295" y="3496126"/>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5" name="Oval 24"/>
          <p:cNvSpPr/>
          <p:nvPr/>
        </p:nvSpPr>
        <p:spPr>
          <a:xfrm>
            <a:off x="3386240" y="3663174"/>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S2</a:t>
            </a:r>
            <a:endParaRPr lang="en-US" sz="1400" dirty="0"/>
          </a:p>
        </p:txBody>
      </p:sp>
      <p:cxnSp>
        <p:nvCxnSpPr>
          <p:cNvPr id="22" name="Straight Arrow Connector 21"/>
          <p:cNvCxnSpPr>
            <a:endCxn id="25" idx="2"/>
          </p:cNvCxnSpPr>
          <p:nvPr/>
        </p:nvCxnSpPr>
        <p:spPr>
          <a:xfrm flipV="1">
            <a:off x="2274845" y="3919653"/>
            <a:ext cx="1111395" cy="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51396" y="2959850"/>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2</a:t>
            </a:r>
          </a:p>
        </p:txBody>
      </p:sp>
      <p:cxnSp>
        <p:nvCxnSpPr>
          <p:cNvPr id="27" name="Straight Arrow Connector 26"/>
          <p:cNvCxnSpPr/>
          <p:nvPr/>
        </p:nvCxnSpPr>
        <p:spPr>
          <a:xfrm flipH="1" flipV="1">
            <a:off x="3642489" y="3502861"/>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648065" y="2743200"/>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56569" y="2416965"/>
            <a:ext cx="1973766" cy="369332"/>
          </a:xfrm>
          <a:prstGeom prst="rect">
            <a:avLst/>
          </a:prstGeom>
          <a:noFill/>
        </p:spPr>
        <p:txBody>
          <a:bodyPr wrap="square" rtlCol="0">
            <a:spAutoFit/>
          </a:bodyPr>
          <a:lstStyle/>
          <a:p>
            <a:r>
              <a:rPr lang="en-US" dirty="0" smtClean="0"/>
              <a:t>M-K-Reasoning</a:t>
            </a:r>
            <a:endParaRPr lang="en-US" dirty="0"/>
          </a:p>
        </p:txBody>
      </p:sp>
      <p:cxnSp>
        <p:nvCxnSpPr>
          <p:cNvPr id="33" name="Straight Arrow Connector 32"/>
          <p:cNvCxnSpPr/>
          <p:nvPr/>
        </p:nvCxnSpPr>
        <p:spPr>
          <a:xfrm>
            <a:off x="3915942" y="3919652"/>
            <a:ext cx="8365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53435" y="365895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S3</a:t>
            </a:r>
            <a:endParaRPr lang="en-US" sz="1400" dirty="0"/>
          </a:p>
        </p:txBody>
      </p:sp>
      <p:cxnSp>
        <p:nvCxnSpPr>
          <p:cNvPr id="35" name="Straight Arrow Connector 34"/>
          <p:cNvCxnSpPr/>
          <p:nvPr/>
        </p:nvCxnSpPr>
        <p:spPr>
          <a:xfrm flipH="1" flipV="1">
            <a:off x="5010374" y="3499145"/>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730430" y="2967287"/>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3</a:t>
            </a:r>
          </a:p>
        </p:txBody>
      </p:sp>
      <p:cxnSp>
        <p:nvCxnSpPr>
          <p:cNvPr id="37" name="Straight Arrow Connector 36"/>
          <p:cNvCxnSpPr/>
          <p:nvPr/>
        </p:nvCxnSpPr>
        <p:spPr>
          <a:xfrm flipV="1">
            <a:off x="4993644" y="2761788"/>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55136" y="2424454"/>
            <a:ext cx="1973766" cy="369332"/>
          </a:xfrm>
          <a:prstGeom prst="rect">
            <a:avLst/>
          </a:prstGeom>
          <a:noFill/>
        </p:spPr>
        <p:txBody>
          <a:bodyPr wrap="square" rtlCol="0">
            <a:spAutoFit/>
          </a:bodyPr>
          <a:lstStyle/>
          <a:p>
            <a:r>
              <a:rPr lang="en-US" dirty="0" smtClean="0"/>
              <a:t>K-M-Reasoning</a:t>
            </a:r>
            <a:endParaRPr lang="en-US" dirty="0"/>
          </a:p>
        </p:txBody>
      </p:sp>
      <p:sp>
        <p:nvSpPr>
          <p:cNvPr id="14" name="Rectangle 13"/>
          <p:cNvSpPr/>
          <p:nvPr/>
        </p:nvSpPr>
        <p:spPr>
          <a:xfrm>
            <a:off x="6014350" y="4636365"/>
            <a:ext cx="965282" cy="1191079"/>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Curved Connector 38"/>
          <p:cNvCxnSpPr/>
          <p:nvPr/>
        </p:nvCxnSpPr>
        <p:spPr>
          <a:xfrm rot="5400000">
            <a:off x="6346137" y="3413362"/>
            <a:ext cx="1536688" cy="334541"/>
          </a:xfrm>
          <a:prstGeom prst="curvedConnector3">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105740" y="3665961"/>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S4</a:t>
            </a:r>
            <a:endParaRPr lang="en-US" sz="1400" dirty="0"/>
          </a:p>
        </p:txBody>
      </p:sp>
      <p:cxnSp>
        <p:nvCxnSpPr>
          <p:cNvPr id="44" name="Straight Arrow Connector 43"/>
          <p:cNvCxnSpPr>
            <a:stCxn id="34" idx="6"/>
            <a:endCxn id="42" idx="2"/>
          </p:cNvCxnSpPr>
          <p:nvPr/>
        </p:nvCxnSpPr>
        <p:spPr>
          <a:xfrm>
            <a:off x="5277086" y="3915438"/>
            <a:ext cx="828654" cy="7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6355957" y="3495429"/>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103171" y="2940935"/>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O4</a:t>
            </a:r>
            <a:endParaRPr lang="en-US" sz="1400" dirty="0"/>
          </a:p>
        </p:txBody>
      </p:sp>
      <p:sp>
        <p:nvSpPr>
          <p:cNvPr id="40" name="TextBox 39"/>
          <p:cNvSpPr txBox="1"/>
          <p:nvPr/>
        </p:nvSpPr>
        <p:spPr>
          <a:xfrm>
            <a:off x="6012493" y="2442956"/>
            <a:ext cx="1973766" cy="369332"/>
          </a:xfrm>
          <a:prstGeom prst="rect">
            <a:avLst/>
          </a:prstGeom>
          <a:noFill/>
        </p:spPr>
        <p:txBody>
          <a:bodyPr wrap="square" rtlCol="0">
            <a:spAutoFit/>
          </a:bodyPr>
          <a:lstStyle/>
          <a:p>
            <a:r>
              <a:rPr lang="en-US" dirty="0" smtClean="0"/>
              <a:t>M-M-Surface</a:t>
            </a:r>
            <a:endParaRPr lang="en-US" dirty="0"/>
          </a:p>
        </p:txBody>
      </p:sp>
      <p:cxnSp>
        <p:nvCxnSpPr>
          <p:cNvPr id="41" name="Straight Arrow Connector 40"/>
          <p:cNvCxnSpPr/>
          <p:nvPr/>
        </p:nvCxnSpPr>
        <p:spPr>
          <a:xfrm flipV="1">
            <a:off x="6398206" y="2757226"/>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239696" y="3665961"/>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S5</a:t>
            </a:r>
            <a:endParaRPr lang="en-US" sz="1400" dirty="0"/>
          </a:p>
        </p:txBody>
      </p:sp>
      <p:cxnSp>
        <p:nvCxnSpPr>
          <p:cNvPr id="47" name="Straight Arrow Connector 46"/>
          <p:cNvCxnSpPr>
            <a:endCxn id="46" idx="2"/>
          </p:cNvCxnSpPr>
          <p:nvPr/>
        </p:nvCxnSpPr>
        <p:spPr>
          <a:xfrm flipV="1">
            <a:off x="6644281" y="3922440"/>
            <a:ext cx="595415" cy="11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140</a:t>
            </a:fld>
            <a:endParaRPr lang="en-US"/>
          </a:p>
        </p:txBody>
      </p:sp>
      <p:sp>
        <p:nvSpPr>
          <p:cNvPr id="45" name="TextBox 44"/>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48" name="TextBox 47"/>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1446330819"/>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6469789"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80721" y="5654790"/>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46" idx="3"/>
          </p:cNvCxnSpPr>
          <p:nvPr/>
        </p:nvCxnSpPr>
        <p:spPr>
          <a:xfrm flipV="1">
            <a:off x="6725246" y="4094252"/>
            <a:ext cx="835899" cy="5230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1996295" y="3496126"/>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5" name="Oval 24"/>
          <p:cNvSpPr/>
          <p:nvPr/>
        </p:nvSpPr>
        <p:spPr>
          <a:xfrm>
            <a:off x="3386240" y="3663174"/>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S2</a:t>
            </a:r>
            <a:endParaRPr lang="en-US" sz="1400" dirty="0"/>
          </a:p>
        </p:txBody>
      </p:sp>
      <p:cxnSp>
        <p:nvCxnSpPr>
          <p:cNvPr id="22" name="Straight Arrow Connector 21"/>
          <p:cNvCxnSpPr>
            <a:endCxn id="25" idx="2"/>
          </p:cNvCxnSpPr>
          <p:nvPr/>
        </p:nvCxnSpPr>
        <p:spPr>
          <a:xfrm flipV="1">
            <a:off x="2274845" y="3919653"/>
            <a:ext cx="1111395" cy="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51396" y="2959850"/>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2</a:t>
            </a:r>
          </a:p>
        </p:txBody>
      </p:sp>
      <p:cxnSp>
        <p:nvCxnSpPr>
          <p:cNvPr id="27" name="Straight Arrow Connector 26"/>
          <p:cNvCxnSpPr/>
          <p:nvPr/>
        </p:nvCxnSpPr>
        <p:spPr>
          <a:xfrm flipH="1" flipV="1">
            <a:off x="3642489" y="3502861"/>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648065" y="2743200"/>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701824" y="2428621"/>
            <a:ext cx="1973766" cy="369332"/>
          </a:xfrm>
          <a:prstGeom prst="rect">
            <a:avLst/>
          </a:prstGeom>
          <a:noFill/>
        </p:spPr>
        <p:txBody>
          <a:bodyPr wrap="square" rtlCol="0">
            <a:spAutoFit/>
          </a:bodyPr>
          <a:lstStyle/>
          <a:p>
            <a:r>
              <a:rPr lang="en-US" dirty="0" smtClean="0"/>
              <a:t>M-K-Reasoning</a:t>
            </a:r>
            <a:endParaRPr lang="en-US" dirty="0"/>
          </a:p>
        </p:txBody>
      </p:sp>
      <p:cxnSp>
        <p:nvCxnSpPr>
          <p:cNvPr id="33" name="Straight Arrow Connector 32"/>
          <p:cNvCxnSpPr/>
          <p:nvPr/>
        </p:nvCxnSpPr>
        <p:spPr>
          <a:xfrm>
            <a:off x="3915942" y="3919652"/>
            <a:ext cx="8365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53435" y="365895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S3</a:t>
            </a:r>
            <a:endParaRPr lang="en-US" sz="1400" dirty="0"/>
          </a:p>
        </p:txBody>
      </p:sp>
      <p:cxnSp>
        <p:nvCxnSpPr>
          <p:cNvPr id="35" name="Straight Arrow Connector 34"/>
          <p:cNvCxnSpPr/>
          <p:nvPr/>
        </p:nvCxnSpPr>
        <p:spPr>
          <a:xfrm flipH="1" flipV="1">
            <a:off x="5010374" y="3499145"/>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730430" y="2967287"/>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3</a:t>
            </a:r>
          </a:p>
        </p:txBody>
      </p:sp>
      <p:cxnSp>
        <p:nvCxnSpPr>
          <p:cNvPr id="37" name="Straight Arrow Connector 36"/>
          <p:cNvCxnSpPr/>
          <p:nvPr/>
        </p:nvCxnSpPr>
        <p:spPr>
          <a:xfrm flipV="1">
            <a:off x="4993644" y="2761788"/>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54056" y="2426316"/>
            <a:ext cx="1973766" cy="369332"/>
          </a:xfrm>
          <a:prstGeom prst="rect">
            <a:avLst/>
          </a:prstGeom>
          <a:noFill/>
        </p:spPr>
        <p:txBody>
          <a:bodyPr wrap="square" rtlCol="0">
            <a:spAutoFit/>
          </a:bodyPr>
          <a:lstStyle/>
          <a:p>
            <a:r>
              <a:rPr lang="en-US" dirty="0" smtClean="0"/>
              <a:t>K-M-Reasoning</a:t>
            </a:r>
            <a:endParaRPr lang="en-US" dirty="0"/>
          </a:p>
        </p:txBody>
      </p:sp>
      <p:sp>
        <p:nvSpPr>
          <p:cNvPr id="14" name="Rectangle 13"/>
          <p:cNvSpPr/>
          <p:nvPr/>
        </p:nvSpPr>
        <p:spPr>
          <a:xfrm>
            <a:off x="6014350" y="4636365"/>
            <a:ext cx="965282" cy="1191079"/>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105740" y="3665961"/>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S4</a:t>
            </a:r>
            <a:endParaRPr lang="en-US" sz="1400" dirty="0"/>
          </a:p>
        </p:txBody>
      </p:sp>
      <p:cxnSp>
        <p:nvCxnSpPr>
          <p:cNvPr id="44" name="Straight Arrow Connector 43"/>
          <p:cNvCxnSpPr>
            <a:stCxn id="34" idx="6"/>
            <a:endCxn id="42" idx="2"/>
          </p:cNvCxnSpPr>
          <p:nvPr/>
        </p:nvCxnSpPr>
        <p:spPr>
          <a:xfrm>
            <a:off x="5277086" y="3915438"/>
            <a:ext cx="828654" cy="7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6355957" y="3495429"/>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103171" y="2940935"/>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O4</a:t>
            </a:r>
            <a:endParaRPr lang="en-US" sz="1400" dirty="0"/>
          </a:p>
        </p:txBody>
      </p:sp>
      <p:sp>
        <p:nvSpPr>
          <p:cNvPr id="40" name="TextBox 39"/>
          <p:cNvSpPr txBox="1"/>
          <p:nvPr/>
        </p:nvSpPr>
        <p:spPr>
          <a:xfrm>
            <a:off x="5789686" y="2429643"/>
            <a:ext cx="1973766" cy="369332"/>
          </a:xfrm>
          <a:prstGeom prst="rect">
            <a:avLst/>
          </a:prstGeom>
          <a:noFill/>
        </p:spPr>
        <p:txBody>
          <a:bodyPr wrap="square" rtlCol="0">
            <a:spAutoFit/>
          </a:bodyPr>
          <a:lstStyle/>
          <a:p>
            <a:r>
              <a:rPr lang="en-US" dirty="0" smtClean="0"/>
              <a:t>M-M-Surface</a:t>
            </a:r>
            <a:endParaRPr lang="en-US" dirty="0"/>
          </a:p>
        </p:txBody>
      </p:sp>
      <p:cxnSp>
        <p:nvCxnSpPr>
          <p:cNvPr id="41" name="Straight Arrow Connector 40"/>
          <p:cNvCxnSpPr/>
          <p:nvPr/>
        </p:nvCxnSpPr>
        <p:spPr>
          <a:xfrm flipV="1">
            <a:off x="6398206" y="2757226"/>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484458" y="3656416"/>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S5</a:t>
            </a:r>
            <a:endParaRPr lang="en-US" sz="1400" dirty="0"/>
          </a:p>
        </p:txBody>
      </p:sp>
      <p:cxnSp>
        <p:nvCxnSpPr>
          <p:cNvPr id="47" name="Straight Arrow Connector 46"/>
          <p:cNvCxnSpPr>
            <a:endCxn id="46" idx="2"/>
          </p:cNvCxnSpPr>
          <p:nvPr/>
        </p:nvCxnSpPr>
        <p:spPr>
          <a:xfrm flipV="1">
            <a:off x="6660275" y="3912895"/>
            <a:ext cx="824183" cy="221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7724991" y="3477612"/>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7449227" y="2931147"/>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O5</a:t>
            </a:r>
            <a:endParaRPr lang="en-US" sz="1400" dirty="0"/>
          </a:p>
        </p:txBody>
      </p:sp>
      <p:sp>
        <p:nvSpPr>
          <p:cNvPr id="49" name="TextBox 48"/>
          <p:cNvSpPr txBox="1"/>
          <p:nvPr/>
        </p:nvSpPr>
        <p:spPr>
          <a:xfrm>
            <a:off x="7098900" y="2428621"/>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52" name="Straight Arrow Connector 51"/>
          <p:cNvCxnSpPr/>
          <p:nvPr/>
        </p:nvCxnSpPr>
        <p:spPr>
          <a:xfrm flipV="1">
            <a:off x="7724991"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141</a:t>
            </a:fld>
            <a:endParaRPr lang="en-US"/>
          </a:p>
        </p:txBody>
      </p:sp>
      <p:sp>
        <p:nvSpPr>
          <p:cNvPr id="53" name="TextBox 52"/>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54" name="TextBox 53"/>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1948827713"/>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6469789"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80721" y="5654790"/>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46" idx="3"/>
          </p:cNvCxnSpPr>
          <p:nvPr/>
        </p:nvCxnSpPr>
        <p:spPr>
          <a:xfrm flipV="1">
            <a:off x="6725246" y="4094252"/>
            <a:ext cx="835899" cy="5230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1996295" y="3496126"/>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5" name="Oval 24"/>
          <p:cNvSpPr/>
          <p:nvPr/>
        </p:nvSpPr>
        <p:spPr>
          <a:xfrm>
            <a:off x="3386240" y="3663174"/>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S2</a:t>
            </a:r>
            <a:endParaRPr lang="en-US" sz="1400" dirty="0"/>
          </a:p>
        </p:txBody>
      </p:sp>
      <p:cxnSp>
        <p:nvCxnSpPr>
          <p:cNvPr id="22" name="Straight Arrow Connector 21"/>
          <p:cNvCxnSpPr>
            <a:endCxn id="25" idx="2"/>
          </p:cNvCxnSpPr>
          <p:nvPr/>
        </p:nvCxnSpPr>
        <p:spPr>
          <a:xfrm flipV="1">
            <a:off x="2274845" y="3919653"/>
            <a:ext cx="1111395" cy="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51396" y="2959850"/>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2</a:t>
            </a:r>
          </a:p>
        </p:txBody>
      </p:sp>
      <p:cxnSp>
        <p:nvCxnSpPr>
          <p:cNvPr id="27" name="Straight Arrow Connector 26"/>
          <p:cNvCxnSpPr/>
          <p:nvPr/>
        </p:nvCxnSpPr>
        <p:spPr>
          <a:xfrm flipH="1" flipV="1">
            <a:off x="3642489" y="3502861"/>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648065" y="2743200"/>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701824" y="2428621"/>
            <a:ext cx="1973766" cy="369332"/>
          </a:xfrm>
          <a:prstGeom prst="rect">
            <a:avLst/>
          </a:prstGeom>
          <a:noFill/>
        </p:spPr>
        <p:txBody>
          <a:bodyPr wrap="square" rtlCol="0">
            <a:spAutoFit/>
          </a:bodyPr>
          <a:lstStyle/>
          <a:p>
            <a:r>
              <a:rPr lang="en-US" dirty="0" smtClean="0"/>
              <a:t>M-K-Reasoning</a:t>
            </a:r>
            <a:endParaRPr lang="en-US" dirty="0"/>
          </a:p>
        </p:txBody>
      </p:sp>
      <p:cxnSp>
        <p:nvCxnSpPr>
          <p:cNvPr id="33" name="Straight Arrow Connector 32"/>
          <p:cNvCxnSpPr/>
          <p:nvPr/>
        </p:nvCxnSpPr>
        <p:spPr>
          <a:xfrm>
            <a:off x="3915942" y="3919652"/>
            <a:ext cx="8365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53435" y="365895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S3</a:t>
            </a:r>
            <a:endParaRPr lang="en-US" sz="1400" dirty="0"/>
          </a:p>
        </p:txBody>
      </p:sp>
      <p:cxnSp>
        <p:nvCxnSpPr>
          <p:cNvPr id="35" name="Straight Arrow Connector 34"/>
          <p:cNvCxnSpPr/>
          <p:nvPr/>
        </p:nvCxnSpPr>
        <p:spPr>
          <a:xfrm flipH="1" flipV="1">
            <a:off x="5010374" y="3499145"/>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730430" y="2967287"/>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3</a:t>
            </a:r>
          </a:p>
        </p:txBody>
      </p:sp>
      <p:cxnSp>
        <p:nvCxnSpPr>
          <p:cNvPr id="37" name="Straight Arrow Connector 36"/>
          <p:cNvCxnSpPr/>
          <p:nvPr/>
        </p:nvCxnSpPr>
        <p:spPr>
          <a:xfrm flipV="1">
            <a:off x="4993644" y="2761788"/>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54056" y="2426316"/>
            <a:ext cx="1973766" cy="369332"/>
          </a:xfrm>
          <a:prstGeom prst="rect">
            <a:avLst/>
          </a:prstGeom>
          <a:noFill/>
        </p:spPr>
        <p:txBody>
          <a:bodyPr wrap="square" rtlCol="0">
            <a:spAutoFit/>
          </a:bodyPr>
          <a:lstStyle/>
          <a:p>
            <a:r>
              <a:rPr lang="en-US" dirty="0" smtClean="0"/>
              <a:t>K-M-Reasoning</a:t>
            </a:r>
            <a:endParaRPr lang="en-US" dirty="0"/>
          </a:p>
        </p:txBody>
      </p:sp>
      <p:sp>
        <p:nvSpPr>
          <p:cNvPr id="14" name="Rectangle 13"/>
          <p:cNvSpPr/>
          <p:nvPr/>
        </p:nvSpPr>
        <p:spPr>
          <a:xfrm>
            <a:off x="6014350" y="4636365"/>
            <a:ext cx="965282" cy="1191079"/>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105740" y="3665961"/>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S4</a:t>
            </a:r>
            <a:endParaRPr lang="en-US" sz="1400" dirty="0"/>
          </a:p>
        </p:txBody>
      </p:sp>
      <p:cxnSp>
        <p:nvCxnSpPr>
          <p:cNvPr id="44" name="Straight Arrow Connector 43"/>
          <p:cNvCxnSpPr>
            <a:stCxn id="34" idx="6"/>
            <a:endCxn id="42" idx="2"/>
          </p:cNvCxnSpPr>
          <p:nvPr/>
        </p:nvCxnSpPr>
        <p:spPr>
          <a:xfrm>
            <a:off x="5277086" y="3915438"/>
            <a:ext cx="828654" cy="7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6355957" y="3495429"/>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103171" y="2940935"/>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O4</a:t>
            </a:r>
            <a:endParaRPr lang="en-US" sz="1400" dirty="0"/>
          </a:p>
        </p:txBody>
      </p:sp>
      <p:sp>
        <p:nvSpPr>
          <p:cNvPr id="40" name="TextBox 39"/>
          <p:cNvSpPr txBox="1"/>
          <p:nvPr/>
        </p:nvSpPr>
        <p:spPr>
          <a:xfrm>
            <a:off x="5789686" y="2429643"/>
            <a:ext cx="1973766" cy="369332"/>
          </a:xfrm>
          <a:prstGeom prst="rect">
            <a:avLst/>
          </a:prstGeom>
          <a:noFill/>
        </p:spPr>
        <p:txBody>
          <a:bodyPr wrap="square" rtlCol="0">
            <a:spAutoFit/>
          </a:bodyPr>
          <a:lstStyle/>
          <a:p>
            <a:r>
              <a:rPr lang="en-US" dirty="0" smtClean="0"/>
              <a:t>M-M-Surface</a:t>
            </a:r>
            <a:endParaRPr lang="en-US" dirty="0"/>
          </a:p>
        </p:txBody>
      </p:sp>
      <p:cxnSp>
        <p:nvCxnSpPr>
          <p:cNvPr id="41" name="Straight Arrow Connector 40"/>
          <p:cNvCxnSpPr/>
          <p:nvPr/>
        </p:nvCxnSpPr>
        <p:spPr>
          <a:xfrm flipV="1">
            <a:off x="6398206" y="2757226"/>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484458" y="3656416"/>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S5</a:t>
            </a:r>
            <a:endParaRPr lang="en-US" sz="1400" dirty="0"/>
          </a:p>
        </p:txBody>
      </p:sp>
      <p:cxnSp>
        <p:nvCxnSpPr>
          <p:cNvPr id="47" name="Straight Arrow Connector 46"/>
          <p:cNvCxnSpPr>
            <a:endCxn id="46" idx="2"/>
          </p:cNvCxnSpPr>
          <p:nvPr/>
        </p:nvCxnSpPr>
        <p:spPr>
          <a:xfrm flipV="1">
            <a:off x="6660275" y="3912895"/>
            <a:ext cx="824183" cy="221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7724991" y="3477612"/>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7449227" y="2931147"/>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O5</a:t>
            </a:r>
            <a:endParaRPr lang="en-US" sz="1400" dirty="0"/>
          </a:p>
        </p:txBody>
      </p:sp>
      <p:sp>
        <p:nvSpPr>
          <p:cNvPr id="49" name="TextBox 48"/>
          <p:cNvSpPr txBox="1"/>
          <p:nvPr/>
        </p:nvSpPr>
        <p:spPr>
          <a:xfrm>
            <a:off x="7098900" y="2428621"/>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52" name="Straight Arrow Connector 51"/>
          <p:cNvCxnSpPr/>
          <p:nvPr/>
        </p:nvCxnSpPr>
        <p:spPr>
          <a:xfrm flipV="1">
            <a:off x="7724991"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337502" y="4873083"/>
            <a:ext cx="579864" cy="4025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End</a:t>
            </a:r>
            <a:endParaRPr lang="en-US"/>
          </a:p>
        </p:txBody>
      </p:sp>
      <p:cxnSp>
        <p:nvCxnSpPr>
          <p:cNvPr id="19" name="Curved Connector 18"/>
          <p:cNvCxnSpPr>
            <a:endCxn id="12" idx="3"/>
          </p:cNvCxnSpPr>
          <p:nvPr/>
        </p:nvCxnSpPr>
        <p:spPr>
          <a:xfrm rot="5400000">
            <a:off x="6995456" y="3717559"/>
            <a:ext cx="2278718" cy="434897"/>
          </a:xfrm>
          <a:prstGeom prst="curvedConnector2">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D098603E-4670-914E-A685-627BBCF57B85}" type="slidenum">
              <a:rPr lang="en-US" smtClean="0"/>
              <a:t>142</a:t>
            </a:fld>
            <a:endParaRPr lang="en-US"/>
          </a:p>
        </p:txBody>
      </p:sp>
      <p:sp>
        <p:nvSpPr>
          <p:cNvPr id="53" name="TextBox 52"/>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54" name="TextBox 53"/>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4117960423"/>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LSTM </a:t>
            </a:r>
            <a:r>
              <a:rPr lang="en-US" dirty="0" err="1" smtClean="0"/>
              <a:t>EditSequence</a:t>
            </a:r>
            <a:r>
              <a:rPr lang="en-US" dirty="0" smtClean="0"/>
              <a:t> generation: example</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795346"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Rectangle 4"/>
          <p:cNvSpPr/>
          <p:nvPr/>
        </p:nvSpPr>
        <p:spPr>
          <a:xfrm>
            <a:off x="1795346"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Rectangle 5"/>
          <p:cNvSpPr/>
          <p:nvPr/>
        </p:nvSpPr>
        <p:spPr>
          <a:xfrm>
            <a:off x="3430857"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7" name="Rectangle 6"/>
          <p:cNvSpPr/>
          <p:nvPr/>
        </p:nvSpPr>
        <p:spPr>
          <a:xfrm>
            <a:off x="3430857"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8" name="Rectangle 7"/>
          <p:cNvSpPr/>
          <p:nvPr/>
        </p:nvSpPr>
        <p:spPr>
          <a:xfrm>
            <a:off x="482104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9" name="Rectangle 8"/>
          <p:cNvSpPr/>
          <p:nvPr/>
        </p:nvSpPr>
        <p:spPr>
          <a:xfrm>
            <a:off x="482104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10" name="Rectangle 9"/>
          <p:cNvSpPr/>
          <p:nvPr/>
        </p:nvSpPr>
        <p:spPr>
          <a:xfrm>
            <a:off x="6266980" y="4750419"/>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 name="Rectangle 10"/>
          <p:cNvSpPr/>
          <p:nvPr/>
        </p:nvSpPr>
        <p:spPr>
          <a:xfrm>
            <a:off x="6266980" y="5275648"/>
            <a:ext cx="412595" cy="3902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4</a:t>
            </a:r>
          </a:p>
        </p:txBody>
      </p:sp>
      <p:cxnSp>
        <p:nvCxnSpPr>
          <p:cNvPr id="13" name="Straight Arrow Connector 12"/>
          <p:cNvCxnSpPr/>
          <p:nvPr/>
        </p:nvCxnSpPr>
        <p:spPr>
          <a:xfrm>
            <a:off x="6469789" y="4438866"/>
            <a:ext cx="1" cy="31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80721" y="5654790"/>
            <a:ext cx="0" cy="345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46" idx="3"/>
          </p:cNvCxnSpPr>
          <p:nvPr/>
        </p:nvCxnSpPr>
        <p:spPr>
          <a:xfrm flipV="1">
            <a:off x="6725246" y="4094252"/>
            <a:ext cx="835899" cy="5230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40045" y="366874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S1</a:t>
            </a:r>
            <a:endParaRPr lang="en-US" sz="1400" dirty="0"/>
          </a:p>
        </p:txBody>
      </p:sp>
      <p:sp>
        <p:nvSpPr>
          <p:cNvPr id="30" name="Oval 29"/>
          <p:cNvSpPr/>
          <p:nvPr/>
        </p:nvSpPr>
        <p:spPr>
          <a:xfrm>
            <a:off x="1717743" y="2949661"/>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a:t>
            </a:r>
            <a:r>
              <a:rPr lang="en-US" sz="1400" smtClean="0"/>
              <a:t>1</a:t>
            </a:r>
            <a:endParaRPr lang="en-US" sz="1400" dirty="0"/>
          </a:p>
        </p:txBody>
      </p:sp>
      <p:cxnSp>
        <p:nvCxnSpPr>
          <p:cNvPr id="32" name="Straight Arrow Connector 31"/>
          <p:cNvCxnSpPr>
            <a:stCxn id="21" idx="0"/>
            <a:endCxn id="30" idx="4"/>
          </p:cNvCxnSpPr>
          <p:nvPr/>
        </p:nvCxnSpPr>
        <p:spPr>
          <a:xfrm flipH="1" flipV="1">
            <a:off x="1996295" y="3496126"/>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996295"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15122" y="2409476"/>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sp>
        <p:nvSpPr>
          <p:cNvPr id="25" name="Oval 24"/>
          <p:cNvSpPr/>
          <p:nvPr/>
        </p:nvSpPr>
        <p:spPr>
          <a:xfrm>
            <a:off x="3386240" y="3663174"/>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smtClean="0"/>
              <a:t>S2</a:t>
            </a:r>
            <a:endParaRPr lang="en-US" sz="1400" dirty="0"/>
          </a:p>
        </p:txBody>
      </p:sp>
      <p:cxnSp>
        <p:nvCxnSpPr>
          <p:cNvPr id="22" name="Straight Arrow Connector 21"/>
          <p:cNvCxnSpPr>
            <a:endCxn id="25" idx="2"/>
          </p:cNvCxnSpPr>
          <p:nvPr/>
        </p:nvCxnSpPr>
        <p:spPr>
          <a:xfrm flipV="1">
            <a:off x="2274845" y="3919653"/>
            <a:ext cx="1111395" cy="5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51396" y="2959850"/>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2</a:t>
            </a:r>
          </a:p>
        </p:txBody>
      </p:sp>
      <p:cxnSp>
        <p:nvCxnSpPr>
          <p:cNvPr id="27" name="Straight Arrow Connector 26"/>
          <p:cNvCxnSpPr/>
          <p:nvPr/>
        </p:nvCxnSpPr>
        <p:spPr>
          <a:xfrm flipH="1" flipV="1">
            <a:off x="3642489" y="3502861"/>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648065" y="2743200"/>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701824" y="2428621"/>
            <a:ext cx="1973766" cy="369332"/>
          </a:xfrm>
          <a:prstGeom prst="rect">
            <a:avLst/>
          </a:prstGeom>
          <a:noFill/>
        </p:spPr>
        <p:txBody>
          <a:bodyPr wrap="square" rtlCol="0">
            <a:spAutoFit/>
          </a:bodyPr>
          <a:lstStyle/>
          <a:p>
            <a:r>
              <a:rPr lang="en-US" dirty="0" smtClean="0"/>
              <a:t>M-K-Reasoning</a:t>
            </a:r>
            <a:endParaRPr lang="en-US" dirty="0"/>
          </a:p>
        </p:txBody>
      </p:sp>
      <p:cxnSp>
        <p:nvCxnSpPr>
          <p:cNvPr id="33" name="Straight Arrow Connector 32"/>
          <p:cNvCxnSpPr/>
          <p:nvPr/>
        </p:nvCxnSpPr>
        <p:spPr>
          <a:xfrm>
            <a:off x="3915942" y="3919652"/>
            <a:ext cx="8365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4753435" y="3658959"/>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S3</a:t>
            </a:r>
            <a:endParaRPr lang="en-US" sz="1400" dirty="0"/>
          </a:p>
        </p:txBody>
      </p:sp>
      <p:cxnSp>
        <p:nvCxnSpPr>
          <p:cNvPr id="35" name="Straight Arrow Connector 34"/>
          <p:cNvCxnSpPr/>
          <p:nvPr/>
        </p:nvCxnSpPr>
        <p:spPr>
          <a:xfrm flipH="1" flipV="1">
            <a:off x="5010374" y="3499145"/>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4730430" y="2967287"/>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a:t>
            </a:r>
            <a:r>
              <a:rPr lang="en-US" sz="1400" dirty="0"/>
              <a:t>3</a:t>
            </a:r>
          </a:p>
        </p:txBody>
      </p:sp>
      <p:cxnSp>
        <p:nvCxnSpPr>
          <p:cNvPr id="37" name="Straight Arrow Connector 36"/>
          <p:cNvCxnSpPr/>
          <p:nvPr/>
        </p:nvCxnSpPr>
        <p:spPr>
          <a:xfrm flipV="1">
            <a:off x="4993644" y="2761788"/>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254056" y="2426316"/>
            <a:ext cx="1973766" cy="369332"/>
          </a:xfrm>
          <a:prstGeom prst="rect">
            <a:avLst/>
          </a:prstGeom>
          <a:noFill/>
        </p:spPr>
        <p:txBody>
          <a:bodyPr wrap="square" rtlCol="0">
            <a:spAutoFit/>
          </a:bodyPr>
          <a:lstStyle/>
          <a:p>
            <a:r>
              <a:rPr lang="en-US" dirty="0" smtClean="0"/>
              <a:t>K-M-Reasoning</a:t>
            </a:r>
            <a:endParaRPr lang="en-US" dirty="0"/>
          </a:p>
        </p:txBody>
      </p:sp>
      <p:sp>
        <p:nvSpPr>
          <p:cNvPr id="14" name="Rectangle 13"/>
          <p:cNvSpPr/>
          <p:nvPr/>
        </p:nvSpPr>
        <p:spPr>
          <a:xfrm>
            <a:off x="6014350" y="4636365"/>
            <a:ext cx="965282" cy="1191079"/>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105740" y="3665961"/>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S4</a:t>
            </a:r>
            <a:endParaRPr lang="en-US" sz="1400" dirty="0"/>
          </a:p>
        </p:txBody>
      </p:sp>
      <p:cxnSp>
        <p:nvCxnSpPr>
          <p:cNvPr id="44" name="Straight Arrow Connector 43"/>
          <p:cNvCxnSpPr>
            <a:stCxn id="34" idx="6"/>
            <a:endCxn id="42" idx="2"/>
          </p:cNvCxnSpPr>
          <p:nvPr/>
        </p:nvCxnSpPr>
        <p:spPr>
          <a:xfrm>
            <a:off x="5277086" y="3915438"/>
            <a:ext cx="828654" cy="7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6355957" y="3495429"/>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6103171" y="2940935"/>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O4</a:t>
            </a:r>
            <a:endParaRPr lang="en-US" sz="1400" dirty="0"/>
          </a:p>
        </p:txBody>
      </p:sp>
      <p:sp>
        <p:nvSpPr>
          <p:cNvPr id="40" name="TextBox 39"/>
          <p:cNvSpPr txBox="1"/>
          <p:nvPr/>
        </p:nvSpPr>
        <p:spPr>
          <a:xfrm>
            <a:off x="5789686" y="2429643"/>
            <a:ext cx="1973766" cy="369332"/>
          </a:xfrm>
          <a:prstGeom prst="rect">
            <a:avLst/>
          </a:prstGeom>
          <a:noFill/>
        </p:spPr>
        <p:txBody>
          <a:bodyPr wrap="square" rtlCol="0">
            <a:spAutoFit/>
          </a:bodyPr>
          <a:lstStyle/>
          <a:p>
            <a:r>
              <a:rPr lang="en-US" dirty="0" smtClean="0"/>
              <a:t>M-M-Surface</a:t>
            </a:r>
            <a:endParaRPr lang="en-US" dirty="0"/>
          </a:p>
        </p:txBody>
      </p:sp>
      <p:cxnSp>
        <p:nvCxnSpPr>
          <p:cNvPr id="41" name="Straight Arrow Connector 40"/>
          <p:cNvCxnSpPr/>
          <p:nvPr/>
        </p:nvCxnSpPr>
        <p:spPr>
          <a:xfrm flipV="1">
            <a:off x="6398206" y="2757226"/>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484458" y="3656416"/>
            <a:ext cx="523651" cy="5129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S5</a:t>
            </a:r>
            <a:endParaRPr lang="en-US" sz="1400" dirty="0"/>
          </a:p>
        </p:txBody>
      </p:sp>
      <p:cxnSp>
        <p:nvCxnSpPr>
          <p:cNvPr id="47" name="Straight Arrow Connector 46"/>
          <p:cNvCxnSpPr>
            <a:endCxn id="46" idx="2"/>
          </p:cNvCxnSpPr>
          <p:nvPr/>
        </p:nvCxnSpPr>
        <p:spPr>
          <a:xfrm flipV="1">
            <a:off x="6660275" y="3912895"/>
            <a:ext cx="824183" cy="221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7724991" y="3477612"/>
            <a:ext cx="5576" cy="172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7449227" y="2931147"/>
            <a:ext cx="557104" cy="54646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t>O5</a:t>
            </a:r>
            <a:endParaRPr lang="en-US" sz="1400" dirty="0"/>
          </a:p>
        </p:txBody>
      </p:sp>
      <p:sp>
        <p:nvSpPr>
          <p:cNvPr id="49" name="TextBox 48"/>
          <p:cNvSpPr txBox="1"/>
          <p:nvPr/>
        </p:nvSpPr>
        <p:spPr>
          <a:xfrm>
            <a:off x="7098900" y="2428621"/>
            <a:ext cx="1973766" cy="369332"/>
          </a:xfrm>
          <a:prstGeom prst="rect">
            <a:avLst/>
          </a:prstGeom>
          <a:noFill/>
        </p:spPr>
        <p:txBody>
          <a:bodyPr wrap="square" rtlCol="0">
            <a:spAutoFit/>
          </a:bodyPr>
          <a:lstStyle/>
          <a:p>
            <a:r>
              <a:rPr lang="en-US" dirty="0" smtClean="0"/>
              <a:t>M-M-</a:t>
            </a:r>
            <a:r>
              <a:rPr lang="en-US" dirty="0" err="1" smtClean="0"/>
              <a:t>Nochange</a:t>
            </a:r>
            <a:endParaRPr lang="en-US" dirty="0"/>
          </a:p>
        </p:txBody>
      </p:sp>
      <p:cxnSp>
        <p:nvCxnSpPr>
          <p:cNvPr id="52" name="Straight Arrow Connector 51"/>
          <p:cNvCxnSpPr/>
          <p:nvPr/>
        </p:nvCxnSpPr>
        <p:spPr>
          <a:xfrm flipV="1">
            <a:off x="7724991" y="2732049"/>
            <a:ext cx="0" cy="206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337502" y="4873083"/>
            <a:ext cx="579864" cy="4025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End</a:t>
            </a:r>
            <a:endParaRPr lang="en-US"/>
          </a:p>
        </p:txBody>
      </p:sp>
      <p:cxnSp>
        <p:nvCxnSpPr>
          <p:cNvPr id="19" name="Curved Connector 18"/>
          <p:cNvCxnSpPr>
            <a:endCxn id="12" idx="3"/>
          </p:cNvCxnSpPr>
          <p:nvPr/>
        </p:nvCxnSpPr>
        <p:spPr>
          <a:xfrm rot="5400000">
            <a:off x="6995456" y="3717559"/>
            <a:ext cx="2278718" cy="434897"/>
          </a:xfrm>
          <a:prstGeom prst="curvedConnector2">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24107" y="2426316"/>
            <a:ext cx="8363415" cy="330910"/>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675590" y="2026800"/>
            <a:ext cx="2319454" cy="369332"/>
          </a:xfrm>
          <a:prstGeom prst="rect">
            <a:avLst/>
          </a:prstGeom>
          <a:noFill/>
        </p:spPr>
        <p:txBody>
          <a:bodyPr wrap="square" rtlCol="0">
            <a:spAutoFit/>
          </a:bodyPr>
          <a:lstStyle/>
          <a:p>
            <a:r>
              <a:rPr lang="en-US" smtClean="0"/>
              <a:t>Sequence generated!</a:t>
            </a:r>
            <a:endParaRPr lang="en-US"/>
          </a:p>
        </p:txBody>
      </p:sp>
      <p:sp>
        <p:nvSpPr>
          <p:cNvPr id="39" name="Slide Number Placeholder 38"/>
          <p:cNvSpPr>
            <a:spLocks noGrp="1"/>
          </p:cNvSpPr>
          <p:nvPr>
            <p:ph type="sldNum" sz="quarter" idx="12"/>
          </p:nvPr>
        </p:nvSpPr>
        <p:spPr/>
        <p:txBody>
          <a:bodyPr/>
          <a:lstStyle/>
          <a:p>
            <a:fld id="{D098603E-4670-914E-A685-627BBCF57B85}" type="slidenum">
              <a:rPr lang="en-US" smtClean="0"/>
              <a:t>143</a:t>
            </a:fld>
            <a:endParaRPr lang="en-US"/>
          </a:p>
        </p:txBody>
      </p:sp>
      <p:sp>
        <p:nvSpPr>
          <p:cNvPr id="53" name="TextBox 52"/>
          <p:cNvSpPr txBox="1"/>
          <p:nvPr/>
        </p:nvSpPr>
        <p:spPr>
          <a:xfrm>
            <a:off x="761296" y="3596486"/>
            <a:ext cx="986883" cy="646331"/>
          </a:xfrm>
          <a:prstGeom prst="rect">
            <a:avLst/>
          </a:prstGeom>
          <a:noFill/>
        </p:spPr>
        <p:txBody>
          <a:bodyPr wrap="square" rtlCol="0">
            <a:spAutoFit/>
          </a:bodyPr>
          <a:lstStyle/>
          <a:p>
            <a:r>
              <a:rPr lang="en-US" dirty="0" smtClean="0"/>
              <a:t>LSTM Units</a:t>
            </a:r>
            <a:endParaRPr lang="en-US" dirty="0"/>
          </a:p>
        </p:txBody>
      </p:sp>
      <p:sp>
        <p:nvSpPr>
          <p:cNvPr id="54" name="TextBox 53"/>
          <p:cNvSpPr txBox="1"/>
          <p:nvPr/>
        </p:nvSpPr>
        <p:spPr>
          <a:xfrm>
            <a:off x="731318" y="3047766"/>
            <a:ext cx="986883" cy="369332"/>
          </a:xfrm>
          <a:prstGeom prst="rect">
            <a:avLst/>
          </a:prstGeom>
          <a:noFill/>
        </p:spPr>
        <p:txBody>
          <a:bodyPr wrap="square" rtlCol="0">
            <a:spAutoFit/>
          </a:bodyPr>
          <a:lstStyle/>
          <a:p>
            <a:r>
              <a:rPr lang="en-US" dirty="0" err="1" smtClean="0"/>
              <a:t>Softmax</a:t>
            </a:r>
            <a:endParaRPr lang="en-US" dirty="0"/>
          </a:p>
        </p:txBody>
      </p:sp>
    </p:spTree>
    <p:extLst>
      <p:ext uri="{BB962C8B-B14F-4D97-AF65-F5344CB8AC3E}">
        <p14:creationId xmlns:p14="http://schemas.microsoft.com/office/powerpoint/2010/main" val="3594784816"/>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identification for argumentative writing revisions</a:t>
            </a:r>
          </a:p>
        </p:txBody>
      </p:sp>
      <p:sp>
        <p:nvSpPr>
          <p:cNvPr id="3" name="Content Placeholder 2"/>
          <p:cNvSpPr>
            <a:spLocks noGrp="1"/>
          </p:cNvSpPr>
          <p:nvPr>
            <p:ph idx="1"/>
          </p:nvPr>
        </p:nvSpPr>
        <p:spPr/>
        <p:txBody>
          <a:bodyPr/>
          <a:lstStyle/>
          <a:p>
            <a:r>
              <a:rPr lang="en-US" dirty="0" smtClean="0"/>
              <a:t>Overall Structure</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144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35" y="2879082"/>
            <a:ext cx="8067095" cy="1585839"/>
          </a:xfrm>
          <a:prstGeom prst="rect">
            <a:avLst/>
          </a:prstGeom>
        </p:spPr>
      </p:pic>
    </p:spTree>
    <p:extLst>
      <p:ext uri="{BB962C8B-B14F-4D97-AF65-F5344CB8AC3E}">
        <p14:creationId xmlns:p14="http://schemas.microsoft.com/office/powerpoint/2010/main" val="3777198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H2.4 Joint approach: evaluation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Approach</a:t>
            </a:r>
          </a:p>
          <a:p>
            <a:pPr lvl="1"/>
            <a:r>
              <a:rPr lang="en-US" dirty="0" smtClean="0"/>
              <a:t>5-class experiment in H2.3</a:t>
            </a:r>
          </a:p>
          <a:p>
            <a:pPr lvl="1"/>
            <a:r>
              <a:rPr lang="en-US" dirty="0" smtClean="0"/>
              <a:t>Metric</a:t>
            </a:r>
          </a:p>
          <a:p>
            <a:pPr lvl="2"/>
            <a:r>
              <a:rPr lang="en-US" dirty="0" smtClean="0"/>
              <a:t>Alignment accuracy</a:t>
            </a:r>
          </a:p>
          <a:p>
            <a:pPr lvl="2"/>
            <a:r>
              <a:rPr lang="en-US" dirty="0" smtClean="0"/>
              <a:t>Revision precision </a:t>
            </a:r>
          </a:p>
          <a:p>
            <a:pPr lvl="2"/>
            <a:r>
              <a:rPr lang="en-US" dirty="0" smtClean="0"/>
              <a:t>Revision recall</a:t>
            </a:r>
          </a:p>
          <a:p>
            <a:pPr lvl="1"/>
            <a:r>
              <a:rPr lang="en-US" dirty="0" smtClean="0"/>
              <a:t>Pipeline Baseline</a:t>
            </a:r>
          </a:p>
          <a:p>
            <a:pPr lvl="2"/>
            <a:r>
              <a:rPr lang="en-US" dirty="0" smtClean="0"/>
              <a:t>Revision extraction: (Zhang and </a:t>
            </a:r>
            <a:r>
              <a:rPr lang="en-US" dirty="0" err="1" smtClean="0"/>
              <a:t>Litman</a:t>
            </a:r>
            <a:r>
              <a:rPr lang="en-US" dirty="0" smtClean="0"/>
              <a:t>, BEA2014)</a:t>
            </a:r>
          </a:p>
          <a:p>
            <a:pPr lvl="2"/>
            <a:r>
              <a:rPr lang="en-US" dirty="0" smtClean="0"/>
              <a:t>Revision classification: CRF + H2.1 + H2.2 + H2.3 features</a:t>
            </a:r>
            <a:endParaRPr lang="en-US" dirty="0"/>
          </a:p>
          <a:p>
            <a:r>
              <a:rPr lang="en-US" dirty="0" smtClean="0"/>
              <a:t>Results</a:t>
            </a:r>
          </a:p>
          <a:p>
            <a:pPr lvl="1"/>
            <a:r>
              <a:rPr lang="en-US" dirty="0" smtClean="0"/>
              <a:t>Alignment accuracy: Experiment (0.948) </a:t>
            </a:r>
            <a:r>
              <a:rPr lang="en-US" dirty="0" smtClean="0">
                <a:solidFill>
                  <a:srgbClr val="00B0F0"/>
                </a:solidFill>
              </a:rPr>
              <a:t>&gt;</a:t>
            </a:r>
            <a:r>
              <a:rPr lang="en-US" dirty="0" smtClean="0"/>
              <a:t> Baseline (0.940)</a:t>
            </a:r>
          </a:p>
          <a:p>
            <a:pPr lvl="1"/>
            <a:r>
              <a:rPr lang="en-US" dirty="0" smtClean="0"/>
              <a:t>Precision:  Experiment (0.427) </a:t>
            </a:r>
            <a:r>
              <a:rPr lang="en-US" dirty="0" smtClean="0">
                <a:solidFill>
                  <a:srgbClr val="00B0F0"/>
                </a:solidFill>
              </a:rPr>
              <a:t>&gt;</a:t>
            </a:r>
            <a:r>
              <a:rPr lang="en-US" dirty="0" smtClean="0"/>
              <a:t> Baseline (0.397) </a:t>
            </a:r>
          </a:p>
          <a:p>
            <a:pPr lvl="1"/>
            <a:r>
              <a:rPr lang="en-US" dirty="0" smtClean="0"/>
              <a:t>Recall:  Experiment (0.406) </a:t>
            </a:r>
            <a:r>
              <a:rPr lang="en-US" dirty="0" smtClean="0">
                <a:solidFill>
                  <a:srgbClr val="00B0F0"/>
                </a:solidFill>
              </a:rPr>
              <a:t>&gt;</a:t>
            </a:r>
            <a:r>
              <a:rPr lang="en-US" dirty="0" smtClean="0"/>
              <a:t> Baseline (0.376)</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145</a:t>
            </a:fld>
            <a:endParaRPr lang="en-US"/>
          </a:p>
        </p:txBody>
      </p:sp>
    </p:spTree>
    <p:extLst>
      <p:ext uri="{BB962C8B-B14F-4D97-AF65-F5344CB8AC3E}">
        <p14:creationId xmlns:p14="http://schemas.microsoft.com/office/powerpoint/2010/main" val="4146513571"/>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H2.4 Joint approach: evaluation</a:t>
            </a:r>
            <a:endParaRPr lang="en-US" dirty="0"/>
          </a:p>
        </p:txBody>
      </p:sp>
      <p:pic>
        <p:nvPicPr>
          <p:cNvPr id="5" name="Content Placeholder 4"/>
          <p:cNvPicPr>
            <a:picLocks noGrp="1" noChangeAspect="1"/>
          </p:cNvPicPr>
          <p:nvPr>
            <p:ph idx="1"/>
          </p:nvPr>
        </p:nvPicPr>
        <p:blipFill>
          <a:blip r:embed="rId2"/>
          <a:stretch>
            <a:fillRect/>
          </a:stretch>
        </p:blipFill>
        <p:spPr>
          <a:xfrm>
            <a:off x="2190146" y="1690689"/>
            <a:ext cx="4141915" cy="4351338"/>
          </a:xfrm>
          <a:prstGeom prst="rect">
            <a:avLst/>
          </a:prstGeom>
        </p:spPr>
      </p:pic>
      <p:sp>
        <p:nvSpPr>
          <p:cNvPr id="4" name="Slide Number Placeholder 3"/>
          <p:cNvSpPr>
            <a:spLocks noGrp="1"/>
          </p:cNvSpPr>
          <p:nvPr>
            <p:ph type="sldNum" sz="quarter" idx="12"/>
          </p:nvPr>
        </p:nvSpPr>
        <p:spPr/>
        <p:txBody>
          <a:bodyPr/>
          <a:lstStyle/>
          <a:p>
            <a:fld id="{D098603E-4670-914E-A685-627BBCF57B85}" type="slidenum">
              <a:rPr lang="en-US" smtClean="0"/>
              <a:t>146</a:t>
            </a:fld>
            <a:endParaRPr lang="en-US"/>
          </a:p>
        </p:txBody>
      </p:sp>
    </p:spTree>
    <p:extLst>
      <p:ext uri="{BB962C8B-B14F-4D97-AF65-F5344CB8AC3E}">
        <p14:creationId xmlns:p14="http://schemas.microsoft.com/office/powerpoint/2010/main" val="1219643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roadmap</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50707" y="2006777"/>
            <a:ext cx="5906530" cy="5321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Preparing revision data</a:t>
            </a:r>
            <a:endParaRPr lang="en-US" sz="2000" dirty="0"/>
          </a:p>
        </p:txBody>
      </p:sp>
      <p:sp>
        <p:nvSpPr>
          <p:cNvPr id="5" name="Rectangle 4"/>
          <p:cNvSpPr/>
          <p:nvPr/>
        </p:nvSpPr>
        <p:spPr>
          <a:xfrm>
            <a:off x="650708" y="3409547"/>
            <a:ext cx="5906529" cy="5109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Automatic revision identification</a:t>
            </a:r>
            <a:endParaRPr lang="en-US" sz="2000" dirty="0"/>
          </a:p>
        </p:txBody>
      </p:sp>
      <p:sp>
        <p:nvSpPr>
          <p:cNvPr id="6" name="Rectangle 5"/>
          <p:cNvSpPr/>
          <p:nvPr/>
        </p:nvSpPr>
        <p:spPr>
          <a:xfrm>
            <a:off x="650708" y="4813367"/>
            <a:ext cx="5906528" cy="4896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Tool user study</a:t>
            </a:r>
            <a:endParaRPr lang="en-US" sz="2000" dirty="0"/>
          </a:p>
        </p:txBody>
      </p:sp>
      <p:sp>
        <p:nvSpPr>
          <p:cNvPr id="7" name="Rectangle 6"/>
          <p:cNvSpPr/>
          <p:nvPr/>
        </p:nvSpPr>
        <p:spPr>
          <a:xfrm>
            <a:off x="650708" y="3920489"/>
            <a:ext cx="2734961" cy="4890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extraction</a:t>
            </a:r>
            <a:endParaRPr lang="en-US" dirty="0"/>
          </a:p>
        </p:txBody>
      </p:sp>
      <p:sp>
        <p:nvSpPr>
          <p:cNvPr id="8" name="Rectangle 7"/>
          <p:cNvSpPr/>
          <p:nvPr/>
        </p:nvSpPr>
        <p:spPr>
          <a:xfrm>
            <a:off x="3807008" y="3920489"/>
            <a:ext cx="2750228" cy="4890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classification</a:t>
            </a:r>
            <a:endParaRPr lang="en-US" dirty="0"/>
          </a:p>
        </p:txBody>
      </p:sp>
      <p:sp>
        <p:nvSpPr>
          <p:cNvPr id="13" name="Down Arrow 12"/>
          <p:cNvSpPr/>
          <p:nvPr/>
        </p:nvSpPr>
        <p:spPr>
          <a:xfrm>
            <a:off x="3465019" y="3092004"/>
            <a:ext cx="224116" cy="301995"/>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65019" y="4494350"/>
            <a:ext cx="224116" cy="309293"/>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707" y="2544170"/>
            <a:ext cx="2734962" cy="546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schema definition</a:t>
            </a:r>
            <a:endParaRPr lang="en-US" dirty="0"/>
          </a:p>
        </p:txBody>
      </p:sp>
      <p:sp>
        <p:nvSpPr>
          <p:cNvPr id="12" name="Rectangle 11"/>
          <p:cNvSpPr/>
          <p:nvPr/>
        </p:nvSpPr>
        <p:spPr>
          <a:xfrm>
            <a:off x="3807008" y="2538938"/>
            <a:ext cx="2750228" cy="553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collection and data analysis</a:t>
            </a:r>
            <a:endParaRPr lang="en-US" dirty="0"/>
          </a:p>
        </p:txBody>
      </p:sp>
      <p:sp>
        <p:nvSpPr>
          <p:cNvPr id="15" name="Rectangle 14"/>
          <p:cNvSpPr/>
          <p:nvPr/>
        </p:nvSpPr>
        <p:spPr>
          <a:xfrm>
            <a:off x="650708" y="5304871"/>
            <a:ext cx="2734961" cy="4599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 development</a:t>
            </a:r>
            <a:endParaRPr lang="en-US" dirty="0"/>
          </a:p>
        </p:txBody>
      </p:sp>
      <p:sp>
        <p:nvSpPr>
          <p:cNvPr id="16" name="Rectangle 15"/>
          <p:cNvSpPr/>
          <p:nvPr/>
        </p:nvSpPr>
        <p:spPr>
          <a:xfrm>
            <a:off x="3807007" y="5303627"/>
            <a:ext cx="2750229" cy="4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study</a:t>
            </a:r>
            <a:endParaRPr lang="en-US" dirty="0"/>
          </a:p>
        </p:txBody>
      </p:sp>
      <p:sp>
        <p:nvSpPr>
          <p:cNvPr id="17" name="TextBox 16"/>
          <p:cNvSpPr txBox="1"/>
          <p:nvPr/>
        </p:nvSpPr>
        <p:spPr>
          <a:xfrm>
            <a:off x="6557236" y="2030817"/>
            <a:ext cx="2802450" cy="338554"/>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BEA15)</a:t>
            </a:r>
            <a:endParaRPr lang="en-US" sz="1600" dirty="0"/>
          </a:p>
        </p:txBody>
      </p:sp>
      <p:sp>
        <p:nvSpPr>
          <p:cNvPr id="18" name="TextBox 17"/>
          <p:cNvSpPr txBox="1"/>
          <p:nvPr/>
        </p:nvSpPr>
        <p:spPr>
          <a:xfrm>
            <a:off x="6525504" y="3294779"/>
            <a:ext cx="2786858" cy="1354217"/>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BEA14</a:t>
            </a:r>
            <a:r>
              <a:rPr lang="en-US" sz="1600" dirty="0"/>
              <a:t>)</a:t>
            </a:r>
            <a:endParaRPr lang="en-US" sz="1600" dirty="0" smtClean="0"/>
          </a:p>
          <a:p>
            <a:r>
              <a:rPr lang="en-US" sz="1600" dirty="0"/>
              <a:t>(</a:t>
            </a:r>
            <a:r>
              <a:rPr lang="en-US" sz="1600" dirty="0" smtClean="0"/>
              <a:t>Zhang and </a:t>
            </a:r>
            <a:r>
              <a:rPr lang="en-US" sz="1600" dirty="0" err="1" smtClean="0"/>
              <a:t>Litman</a:t>
            </a:r>
            <a:r>
              <a:rPr lang="en-US" sz="1600" dirty="0" smtClean="0"/>
              <a:t>, BEA15)</a:t>
            </a:r>
          </a:p>
          <a:p>
            <a:r>
              <a:rPr lang="en-US" sz="1600" dirty="0" smtClean="0"/>
              <a:t>(Zhang and </a:t>
            </a:r>
            <a:r>
              <a:rPr lang="en-US" sz="1600" dirty="0" err="1" smtClean="0"/>
              <a:t>Litman</a:t>
            </a:r>
            <a:r>
              <a:rPr lang="en-US" sz="1600" dirty="0" smtClean="0"/>
              <a:t>,  NAACL16)</a:t>
            </a:r>
          </a:p>
          <a:p>
            <a:r>
              <a:rPr lang="en-US" sz="1600" dirty="0" smtClean="0"/>
              <a:t>(Zhang and </a:t>
            </a:r>
            <a:r>
              <a:rPr lang="en-US" sz="1600" dirty="0" err="1" smtClean="0"/>
              <a:t>Litman</a:t>
            </a:r>
            <a:r>
              <a:rPr lang="en-US" sz="1600" dirty="0" smtClean="0"/>
              <a:t>, COLING16)</a:t>
            </a:r>
          </a:p>
          <a:p>
            <a:endParaRPr lang="en-US" dirty="0"/>
          </a:p>
        </p:txBody>
      </p:sp>
      <p:sp>
        <p:nvSpPr>
          <p:cNvPr id="19" name="TextBox 18"/>
          <p:cNvSpPr txBox="1"/>
          <p:nvPr/>
        </p:nvSpPr>
        <p:spPr>
          <a:xfrm>
            <a:off x="6557236" y="4943330"/>
            <a:ext cx="2759967" cy="584775"/>
          </a:xfrm>
          <a:prstGeom prst="rect">
            <a:avLst/>
          </a:prstGeom>
          <a:noFill/>
        </p:spPr>
        <p:txBody>
          <a:bodyPr wrap="square" rtlCol="0">
            <a:spAutoFit/>
          </a:bodyPr>
          <a:lstStyle/>
          <a:p>
            <a:r>
              <a:rPr lang="en-US" sz="1600" dirty="0" smtClean="0"/>
              <a:t>(Zhang et al., NAACL16demo)</a:t>
            </a:r>
          </a:p>
          <a:p>
            <a:r>
              <a:rPr lang="en-US" sz="1600" dirty="0" smtClean="0"/>
              <a:t>(Zhang et al., ACL2017)</a:t>
            </a:r>
            <a:endParaRPr lang="en-US" sz="1600" dirty="0"/>
          </a:p>
        </p:txBody>
      </p:sp>
    </p:spTree>
    <p:extLst>
      <p:ext uri="{BB962C8B-B14F-4D97-AF65-F5344CB8AC3E}">
        <p14:creationId xmlns:p14="http://schemas.microsoft.com/office/powerpoint/2010/main" val="2720209037"/>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ArgRewrite</a:t>
            </a:r>
            <a:r>
              <a:rPr lang="en-US" dirty="0" smtClean="0"/>
              <a:t> tool</a:t>
            </a:r>
            <a:endParaRPr lang="en-US" dirty="0"/>
          </a:p>
        </p:txBody>
      </p:sp>
      <p:sp>
        <p:nvSpPr>
          <p:cNvPr id="3" name="Content Placeholder 2"/>
          <p:cNvSpPr>
            <a:spLocks noGrp="1"/>
          </p:cNvSpPr>
          <p:nvPr>
            <p:ph idx="1"/>
          </p:nvPr>
        </p:nvSpPr>
        <p:spPr/>
        <p:txBody>
          <a:bodyPr/>
          <a:lstStyle/>
          <a:p>
            <a:r>
              <a:rPr lang="en-US" dirty="0" smtClean="0"/>
              <a:t>(Zhang et al., NAACL2016demo)</a:t>
            </a:r>
          </a:p>
          <a:p>
            <a:r>
              <a:rPr lang="en-US" dirty="0" smtClean="0"/>
              <a:t>Design principles</a:t>
            </a:r>
          </a:p>
          <a:p>
            <a:pPr lvl="1"/>
            <a:r>
              <a:rPr lang="en-US" dirty="0" smtClean="0">
                <a:solidFill>
                  <a:srgbClr val="00B0F0"/>
                </a:solidFill>
              </a:rPr>
              <a:t>Taxonomy</a:t>
            </a:r>
            <a:r>
              <a:rPr lang="en-US" dirty="0" smtClean="0"/>
              <a:t> of revisions should not confuse users</a:t>
            </a:r>
          </a:p>
          <a:p>
            <a:pPr lvl="1"/>
            <a:r>
              <a:rPr lang="en-US" dirty="0" smtClean="0"/>
              <a:t>Encourage users to think about revisions </a:t>
            </a:r>
            <a:r>
              <a:rPr lang="en-US" dirty="0" smtClean="0">
                <a:solidFill>
                  <a:srgbClr val="00B0F0"/>
                </a:solidFill>
              </a:rPr>
              <a:t>holistically</a:t>
            </a:r>
            <a:r>
              <a:rPr lang="en-US" dirty="0" smtClean="0"/>
              <a:t> than focusing on low-level details</a:t>
            </a:r>
          </a:p>
          <a:p>
            <a:pPr lvl="1"/>
            <a:r>
              <a:rPr lang="en-US" dirty="0" smtClean="0"/>
              <a:t>Encourage users to </a:t>
            </a:r>
            <a:r>
              <a:rPr lang="en-US" dirty="0" smtClean="0">
                <a:solidFill>
                  <a:srgbClr val="00B0F0"/>
                </a:solidFill>
              </a:rPr>
              <a:t>re-evaluate</a:t>
            </a:r>
            <a:r>
              <a:rPr lang="en-US" dirty="0" smtClean="0"/>
              <a:t> whether they succeeded in making changes between drafts</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148</a:t>
            </a:fld>
            <a:endParaRPr lang="en-US"/>
          </a:p>
        </p:txBody>
      </p:sp>
    </p:spTree>
    <p:extLst>
      <p:ext uri="{BB962C8B-B14F-4D97-AF65-F5344CB8AC3E}">
        <p14:creationId xmlns:p14="http://schemas.microsoft.com/office/powerpoint/2010/main" val="1533774211"/>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ArgRewrite</a:t>
            </a:r>
            <a:r>
              <a:rPr lang="en-US" dirty="0" smtClean="0"/>
              <a:t> tool: overview</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149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 y="1646203"/>
            <a:ext cx="6878022" cy="4530760"/>
          </a:xfrm>
          <a:prstGeom prst="rect">
            <a:avLst/>
          </a:prstGeom>
        </p:spPr>
      </p:pic>
    </p:spTree>
    <p:extLst>
      <p:ext uri="{BB962C8B-B14F-4D97-AF65-F5344CB8AC3E}">
        <p14:creationId xmlns:p14="http://schemas.microsoft.com/office/powerpoint/2010/main" val="4507625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revision identification</a:t>
            </a:r>
            <a:endParaRPr lang="en-US" dirty="0"/>
          </a:p>
        </p:txBody>
      </p:sp>
      <p:sp>
        <p:nvSpPr>
          <p:cNvPr id="3" name="Content Placeholder 2"/>
          <p:cNvSpPr>
            <a:spLocks noGrp="1"/>
          </p:cNvSpPr>
          <p:nvPr>
            <p:ph idx="1"/>
          </p:nvPr>
        </p:nvSpPr>
        <p:spPr/>
        <p:txBody>
          <a:bodyPr/>
          <a:lstStyle/>
          <a:p>
            <a:r>
              <a:rPr lang="en-US" dirty="0" smtClean="0"/>
              <a:t>Pipeline solution</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15</a:t>
            </a:fld>
            <a:endParaRPr lang="en-US"/>
          </a:p>
        </p:txBody>
      </p:sp>
      <p:sp>
        <p:nvSpPr>
          <p:cNvPr id="5" name="Rectangle 4"/>
          <p:cNvSpPr/>
          <p:nvPr/>
        </p:nvSpPr>
        <p:spPr>
          <a:xfrm>
            <a:off x="777240" y="3279649"/>
            <a:ext cx="1325880"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Raw Text: Draft1 and Draft2</a:t>
            </a:r>
            <a:endParaRPr lang="en-US" dirty="0"/>
          </a:p>
        </p:txBody>
      </p:sp>
      <p:sp>
        <p:nvSpPr>
          <p:cNvPr id="11" name="Rectangle 10"/>
          <p:cNvSpPr/>
          <p:nvPr/>
        </p:nvSpPr>
        <p:spPr>
          <a:xfrm>
            <a:off x="6876288" y="3279649"/>
            <a:ext cx="1481328"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Revisions: revision types on aligned sentence pairs</a:t>
            </a:r>
            <a:endParaRPr lang="en-US" dirty="0"/>
          </a:p>
        </p:txBody>
      </p:sp>
      <p:sp>
        <p:nvSpPr>
          <p:cNvPr id="12" name="TextBox 11"/>
          <p:cNvSpPr txBox="1"/>
          <p:nvPr/>
        </p:nvSpPr>
        <p:spPr>
          <a:xfrm>
            <a:off x="1243584" y="2779776"/>
            <a:ext cx="859536" cy="374904"/>
          </a:xfrm>
          <a:prstGeom prst="rect">
            <a:avLst/>
          </a:prstGeom>
          <a:noFill/>
        </p:spPr>
        <p:txBody>
          <a:bodyPr wrap="square" rtlCol="0">
            <a:spAutoFit/>
          </a:bodyPr>
          <a:lstStyle/>
          <a:p>
            <a:r>
              <a:rPr lang="en-US" dirty="0" smtClean="0"/>
              <a:t>Input</a:t>
            </a:r>
            <a:endParaRPr lang="en-US" dirty="0"/>
          </a:p>
        </p:txBody>
      </p:sp>
      <p:sp>
        <p:nvSpPr>
          <p:cNvPr id="13" name="TextBox 12"/>
          <p:cNvSpPr txBox="1"/>
          <p:nvPr/>
        </p:nvSpPr>
        <p:spPr>
          <a:xfrm>
            <a:off x="6992112" y="2779776"/>
            <a:ext cx="859536" cy="374904"/>
          </a:xfrm>
          <a:prstGeom prst="rect">
            <a:avLst/>
          </a:prstGeom>
          <a:noFill/>
        </p:spPr>
        <p:txBody>
          <a:bodyPr wrap="square" rtlCol="0">
            <a:spAutoFit/>
          </a:bodyPr>
          <a:lstStyle/>
          <a:p>
            <a:r>
              <a:rPr lang="en-US" dirty="0" smtClean="0"/>
              <a:t>Output</a:t>
            </a:r>
            <a:endParaRPr lang="en-US" dirty="0"/>
          </a:p>
        </p:txBody>
      </p:sp>
      <p:sp>
        <p:nvSpPr>
          <p:cNvPr id="6" name="Rectangle 5"/>
          <p:cNvSpPr/>
          <p:nvPr/>
        </p:nvSpPr>
        <p:spPr>
          <a:xfrm>
            <a:off x="3538728" y="3279649"/>
            <a:ext cx="1508760"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Aligned sentence pairs</a:t>
            </a:r>
            <a:endParaRPr lang="en-US" dirty="0"/>
          </a:p>
        </p:txBody>
      </p:sp>
      <p:cxnSp>
        <p:nvCxnSpPr>
          <p:cNvPr id="8" name="Straight Arrow Connector 7"/>
          <p:cNvCxnSpPr>
            <a:stCxn id="5" idx="3"/>
            <a:endCxn id="6" idx="1"/>
          </p:cNvCxnSpPr>
          <p:nvPr/>
        </p:nvCxnSpPr>
        <p:spPr>
          <a:xfrm>
            <a:off x="2103120" y="4108705"/>
            <a:ext cx="14356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51710" y="3394906"/>
            <a:ext cx="1389888" cy="646331"/>
          </a:xfrm>
          <a:prstGeom prst="rect">
            <a:avLst/>
          </a:prstGeom>
          <a:noFill/>
        </p:spPr>
        <p:txBody>
          <a:bodyPr wrap="square" rtlCol="0">
            <a:spAutoFit/>
          </a:bodyPr>
          <a:lstStyle/>
          <a:p>
            <a:r>
              <a:rPr lang="en-US" dirty="0" smtClean="0"/>
              <a:t>Revision extraction</a:t>
            </a:r>
            <a:endParaRPr lang="en-US" dirty="0"/>
          </a:p>
        </p:txBody>
      </p:sp>
      <p:cxnSp>
        <p:nvCxnSpPr>
          <p:cNvPr id="14" name="Straight Arrow Connector 13"/>
          <p:cNvCxnSpPr>
            <a:endCxn id="11" idx="1"/>
          </p:cNvCxnSpPr>
          <p:nvPr/>
        </p:nvCxnSpPr>
        <p:spPr>
          <a:xfrm>
            <a:off x="5047488" y="4108705"/>
            <a:ext cx="182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66944" y="3409425"/>
            <a:ext cx="1389888" cy="646331"/>
          </a:xfrm>
          <a:prstGeom prst="rect">
            <a:avLst/>
          </a:prstGeom>
          <a:noFill/>
        </p:spPr>
        <p:txBody>
          <a:bodyPr wrap="square" rtlCol="0">
            <a:spAutoFit/>
          </a:bodyPr>
          <a:lstStyle/>
          <a:p>
            <a:r>
              <a:rPr lang="en-US" dirty="0" smtClean="0"/>
              <a:t>Revision classification</a:t>
            </a:r>
            <a:endParaRPr lang="en-US" dirty="0"/>
          </a:p>
        </p:txBody>
      </p:sp>
    </p:spTree>
    <p:extLst>
      <p:ext uri="{BB962C8B-B14F-4D97-AF65-F5344CB8AC3E}">
        <p14:creationId xmlns:p14="http://schemas.microsoft.com/office/powerpoint/2010/main" val="1047793656"/>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ArgRewrite</a:t>
            </a:r>
            <a:r>
              <a:rPr lang="en-US" dirty="0" smtClean="0"/>
              <a:t> tool: detail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1288" y="1510056"/>
            <a:ext cx="6476522" cy="4982475"/>
          </a:xfrm>
        </p:spPr>
      </p:pic>
      <p:sp>
        <p:nvSpPr>
          <p:cNvPr id="4" name="Slide Number Placeholder 3"/>
          <p:cNvSpPr>
            <a:spLocks noGrp="1"/>
          </p:cNvSpPr>
          <p:nvPr>
            <p:ph type="sldNum" sz="quarter" idx="12"/>
          </p:nvPr>
        </p:nvSpPr>
        <p:spPr/>
        <p:txBody>
          <a:bodyPr/>
          <a:lstStyle/>
          <a:p>
            <a:fld id="{D098603E-4670-914E-A685-627BBCF57B85}" type="slidenum">
              <a:rPr lang="en-US" smtClean="0"/>
              <a:t>150</a:t>
            </a:fld>
            <a:endParaRPr lang="en-US"/>
          </a:p>
        </p:txBody>
      </p:sp>
      <p:sp>
        <p:nvSpPr>
          <p:cNvPr id="7"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553027878"/>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ArgRewrite</a:t>
            </a:r>
            <a:r>
              <a:rPr lang="en-US" dirty="0" smtClean="0"/>
              <a:t> Tool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8568" y="2035423"/>
            <a:ext cx="4375023" cy="3118968"/>
          </a:xfrm>
        </p:spPr>
      </p:pic>
      <p:sp>
        <p:nvSpPr>
          <p:cNvPr id="4" name="Slide Number Placeholder 3"/>
          <p:cNvSpPr>
            <a:spLocks noGrp="1"/>
          </p:cNvSpPr>
          <p:nvPr>
            <p:ph type="sldNum" sz="quarter" idx="12"/>
          </p:nvPr>
        </p:nvSpPr>
        <p:spPr/>
        <p:txBody>
          <a:bodyPr/>
          <a:lstStyle/>
          <a:p>
            <a:fld id="{D098603E-4670-914E-A685-627BBCF57B85}" type="slidenum">
              <a:rPr lang="en-US" smtClean="0"/>
              <a:t>151</a:t>
            </a:fld>
            <a:endParaRPr lang="en-US"/>
          </a:p>
        </p:txBody>
      </p:sp>
    </p:spTree>
    <p:extLst>
      <p:ext uri="{BB962C8B-B14F-4D97-AF65-F5344CB8AC3E}">
        <p14:creationId xmlns:p14="http://schemas.microsoft.com/office/powerpoint/2010/main" val="3057596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ArgRewrite</a:t>
            </a:r>
            <a:r>
              <a:rPr lang="en-US" dirty="0" smtClean="0"/>
              <a:t> tool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152</a:t>
            </a:fld>
            <a:endParaRPr lang="en-US"/>
          </a:p>
        </p:txBody>
      </p:sp>
      <p:sp>
        <p:nvSpPr>
          <p:cNvPr id="5" name="Oval 4"/>
          <p:cNvSpPr/>
          <p:nvPr/>
        </p:nvSpPr>
        <p:spPr>
          <a:xfrm>
            <a:off x="3532166" y="2139714"/>
            <a:ext cx="1764792" cy="1568259"/>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Interface</a:t>
            </a:r>
            <a:endParaRPr lang="en-US" dirty="0"/>
          </a:p>
        </p:txBody>
      </p:sp>
      <p:sp>
        <p:nvSpPr>
          <p:cNvPr id="6" name="Oval 5"/>
          <p:cNvSpPr/>
          <p:nvPr/>
        </p:nvSpPr>
        <p:spPr>
          <a:xfrm>
            <a:off x="2066544" y="4200271"/>
            <a:ext cx="1664208" cy="154838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Correction</a:t>
            </a:r>
            <a:endParaRPr lang="en-US" dirty="0"/>
          </a:p>
        </p:txBody>
      </p:sp>
      <p:sp>
        <p:nvSpPr>
          <p:cNvPr id="7" name="Oval 6"/>
          <p:cNvSpPr/>
          <p:nvPr/>
        </p:nvSpPr>
        <p:spPr>
          <a:xfrm>
            <a:off x="5065776" y="4200271"/>
            <a:ext cx="1709928" cy="1548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Automatic Analysis</a:t>
            </a:r>
            <a:endParaRPr lang="en-US" dirty="0"/>
          </a:p>
        </p:txBody>
      </p:sp>
      <p:sp>
        <p:nvSpPr>
          <p:cNvPr id="8" name="Right Arrow 7"/>
          <p:cNvSpPr/>
          <p:nvPr/>
        </p:nvSpPr>
        <p:spPr>
          <a:xfrm rot="2781303">
            <a:off x="5069007" y="3662235"/>
            <a:ext cx="950976" cy="21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3832005" y="4864735"/>
            <a:ext cx="1132515" cy="21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8965865">
            <a:off x="2748068" y="3690897"/>
            <a:ext cx="1025426" cy="178833"/>
          </a:xfrm>
          <a:prstGeom prst="rightArrow">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51576" y="2770632"/>
            <a:ext cx="1819656" cy="923330"/>
          </a:xfrm>
          <a:prstGeom prst="rect">
            <a:avLst/>
          </a:prstGeom>
          <a:noFill/>
        </p:spPr>
        <p:txBody>
          <a:bodyPr wrap="square" rtlCol="0">
            <a:spAutoFit/>
          </a:bodyPr>
          <a:lstStyle/>
          <a:p>
            <a:r>
              <a:rPr lang="en-US" dirty="0" smtClean="0"/>
              <a:t>Writer revises the essay and submit </a:t>
            </a:r>
            <a:endParaRPr lang="en-US" dirty="0"/>
          </a:p>
        </p:txBody>
      </p:sp>
      <p:sp>
        <p:nvSpPr>
          <p:cNvPr id="12" name="TextBox 11"/>
          <p:cNvSpPr txBox="1"/>
          <p:nvPr/>
        </p:nvSpPr>
        <p:spPr>
          <a:xfrm>
            <a:off x="3662172" y="5219128"/>
            <a:ext cx="1819656" cy="923330"/>
          </a:xfrm>
          <a:prstGeom prst="rect">
            <a:avLst/>
          </a:prstGeom>
          <a:noFill/>
        </p:spPr>
        <p:txBody>
          <a:bodyPr wrap="square" rtlCol="0">
            <a:spAutoFit/>
          </a:bodyPr>
          <a:lstStyle/>
          <a:p>
            <a:r>
              <a:rPr lang="en-US" dirty="0" smtClean="0"/>
              <a:t>Server automatically analyzes</a:t>
            </a:r>
            <a:endParaRPr lang="en-US" dirty="0"/>
          </a:p>
        </p:txBody>
      </p:sp>
      <p:sp>
        <p:nvSpPr>
          <p:cNvPr id="13" name="TextBox 12"/>
          <p:cNvSpPr txBox="1"/>
          <p:nvPr/>
        </p:nvSpPr>
        <p:spPr>
          <a:xfrm>
            <a:off x="1842516" y="2883138"/>
            <a:ext cx="1819656" cy="646331"/>
          </a:xfrm>
          <a:prstGeom prst="rect">
            <a:avLst/>
          </a:prstGeom>
          <a:noFill/>
        </p:spPr>
        <p:txBody>
          <a:bodyPr wrap="square" rtlCol="0">
            <a:spAutoFit/>
          </a:bodyPr>
          <a:lstStyle/>
          <a:p>
            <a:r>
              <a:rPr lang="en-US" dirty="0" smtClean="0"/>
              <a:t>Instructor corrects errors</a:t>
            </a:r>
            <a:endParaRPr lang="en-US" dirty="0"/>
          </a:p>
        </p:txBody>
      </p:sp>
    </p:spTree>
    <p:extLst>
      <p:ext uri="{BB962C8B-B14F-4D97-AF65-F5344CB8AC3E}">
        <p14:creationId xmlns:p14="http://schemas.microsoft.com/office/powerpoint/2010/main" val="3534390955"/>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roadmap</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50707" y="2006777"/>
            <a:ext cx="5906530" cy="5321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Preparing revision data</a:t>
            </a:r>
            <a:endParaRPr lang="en-US" sz="2000" dirty="0"/>
          </a:p>
        </p:txBody>
      </p:sp>
      <p:sp>
        <p:nvSpPr>
          <p:cNvPr id="5" name="Rectangle 4"/>
          <p:cNvSpPr/>
          <p:nvPr/>
        </p:nvSpPr>
        <p:spPr>
          <a:xfrm>
            <a:off x="650708" y="3409547"/>
            <a:ext cx="5906529" cy="5109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Automatic revision identification</a:t>
            </a:r>
            <a:endParaRPr lang="en-US" sz="2000" dirty="0"/>
          </a:p>
        </p:txBody>
      </p:sp>
      <p:sp>
        <p:nvSpPr>
          <p:cNvPr id="6" name="Rectangle 5"/>
          <p:cNvSpPr/>
          <p:nvPr/>
        </p:nvSpPr>
        <p:spPr>
          <a:xfrm>
            <a:off x="650708" y="4813367"/>
            <a:ext cx="5906528" cy="4896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Tool user study</a:t>
            </a:r>
            <a:endParaRPr lang="en-US" sz="2000" dirty="0"/>
          </a:p>
        </p:txBody>
      </p:sp>
      <p:sp>
        <p:nvSpPr>
          <p:cNvPr id="7" name="Rectangle 6"/>
          <p:cNvSpPr/>
          <p:nvPr/>
        </p:nvSpPr>
        <p:spPr>
          <a:xfrm>
            <a:off x="650708" y="3920489"/>
            <a:ext cx="2734961" cy="4890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extraction</a:t>
            </a:r>
            <a:endParaRPr lang="en-US" dirty="0"/>
          </a:p>
        </p:txBody>
      </p:sp>
      <p:sp>
        <p:nvSpPr>
          <p:cNvPr id="8" name="Rectangle 7"/>
          <p:cNvSpPr/>
          <p:nvPr/>
        </p:nvSpPr>
        <p:spPr>
          <a:xfrm>
            <a:off x="3807008" y="3920489"/>
            <a:ext cx="2750228" cy="4890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classification</a:t>
            </a:r>
            <a:endParaRPr lang="en-US" dirty="0"/>
          </a:p>
        </p:txBody>
      </p:sp>
      <p:sp>
        <p:nvSpPr>
          <p:cNvPr id="13" name="Down Arrow 12"/>
          <p:cNvSpPr/>
          <p:nvPr/>
        </p:nvSpPr>
        <p:spPr>
          <a:xfrm>
            <a:off x="3465019" y="3092004"/>
            <a:ext cx="224116" cy="301995"/>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65019" y="4494350"/>
            <a:ext cx="224116" cy="309293"/>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707" y="2544170"/>
            <a:ext cx="2734962" cy="546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schema definition</a:t>
            </a:r>
            <a:endParaRPr lang="en-US" dirty="0"/>
          </a:p>
        </p:txBody>
      </p:sp>
      <p:sp>
        <p:nvSpPr>
          <p:cNvPr id="12" name="Rectangle 11"/>
          <p:cNvSpPr/>
          <p:nvPr/>
        </p:nvSpPr>
        <p:spPr>
          <a:xfrm>
            <a:off x="3807008" y="2538938"/>
            <a:ext cx="2750228" cy="553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collection and data analysis</a:t>
            </a:r>
            <a:endParaRPr lang="en-US" dirty="0"/>
          </a:p>
        </p:txBody>
      </p:sp>
      <p:sp>
        <p:nvSpPr>
          <p:cNvPr id="15" name="Rectangle 14"/>
          <p:cNvSpPr/>
          <p:nvPr/>
        </p:nvSpPr>
        <p:spPr>
          <a:xfrm>
            <a:off x="650708" y="5304871"/>
            <a:ext cx="2734961" cy="4599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 development</a:t>
            </a:r>
            <a:endParaRPr lang="en-US" dirty="0"/>
          </a:p>
        </p:txBody>
      </p:sp>
      <p:sp>
        <p:nvSpPr>
          <p:cNvPr id="16" name="Rectangle 15"/>
          <p:cNvSpPr/>
          <p:nvPr/>
        </p:nvSpPr>
        <p:spPr>
          <a:xfrm>
            <a:off x="3807007" y="5303627"/>
            <a:ext cx="2750229" cy="4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study</a:t>
            </a:r>
            <a:endParaRPr lang="en-US" dirty="0"/>
          </a:p>
        </p:txBody>
      </p:sp>
      <p:sp>
        <p:nvSpPr>
          <p:cNvPr id="17" name="TextBox 16"/>
          <p:cNvSpPr txBox="1"/>
          <p:nvPr/>
        </p:nvSpPr>
        <p:spPr>
          <a:xfrm>
            <a:off x="6557236" y="2030817"/>
            <a:ext cx="2802450" cy="338554"/>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BEA15)</a:t>
            </a:r>
            <a:endParaRPr lang="en-US" sz="1600" dirty="0"/>
          </a:p>
        </p:txBody>
      </p:sp>
      <p:sp>
        <p:nvSpPr>
          <p:cNvPr id="18" name="TextBox 17"/>
          <p:cNvSpPr txBox="1"/>
          <p:nvPr/>
        </p:nvSpPr>
        <p:spPr>
          <a:xfrm>
            <a:off x="6525504" y="3294779"/>
            <a:ext cx="2786858" cy="1354217"/>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BEA14</a:t>
            </a:r>
            <a:r>
              <a:rPr lang="en-US" sz="1600" dirty="0"/>
              <a:t>)</a:t>
            </a:r>
            <a:endParaRPr lang="en-US" sz="1600" dirty="0" smtClean="0"/>
          </a:p>
          <a:p>
            <a:r>
              <a:rPr lang="en-US" sz="1600" dirty="0"/>
              <a:t>(</a:t>
            </a:r>
            <a:r>
              <a:rPr lang="en-US" sz="1600" dirty="0" smtClean="0"/>
              <a:t>Zhang and </a:t>
            </a:r>
            <a:r>
              <a:rPr lang="en-US" sz="1600" dirty="0" err="1" smtClean="0"/>
              <a:t>Litman</a:t>
            </a:r>
            <a:r>
              <a:rPr lang="en-US" sz="1600" dirty="0" smtClean="0"/>
              <a:t>, BEA15)</a:t>
            </a:r>
          </a:p>
          <a:p>
            <a:r>
              <a:rPr lang="en-US" sz="1600" dirty="0" smtClean="0"/>
              <a:t>(Zhang and </a:t>
            </a:r>
            <a:r>
              <a:rPr lang="en-US" sz="1600" dirty="0" err="1" smtClean="0"/>
              <a:t>Litman</a:t>
            </a:r>
            <a:r>
              <a:rPr lang="en-US" sz="1600" dirty="0" smtClean="0"/>
              <a:t>,  NAACL16)</a:t>
            </a:r>
          </a:p>
          <a:p>
            <a:r>
              <a:rPr lang="en-US" sz="1600" dirty="0" smtClean="0"/>
              <a:t>(Zhang and </a:t>
            </a:r>
            <a:r>
              <a:rPr lang="en-US" sz="1600" dirty="0" err="1" smtClean="0"/>
              <a:t>Litman</a:t>
            </a:r>
            <a:r>
              <a:rPr lang="en-US" sz="1600" dirty="0" smtClean="0"/>
              <a:t>, COLING16)</a:t>
            </a:r>
          </a:p>
          <a:p>
            <a:endParaRPr lang="en-US" dirty="0"/>
          </a:p>
        </p:txBody>
      </p:sp>
      <p:sp>
        <p:nvSpPr>
          <p:cNvPr id="19" name="TextBox 18"/>
          <p:cNvSpPr txBox="1"/>
          <p:nvPr/>
        </p:nvSpPr>
        <p:spPr>
          <a:xfrm>
            <a:off x="6557236" y="4943330"/>
            <a:ext cx="2759967" cy="584775"/>
          </a:xfrm>
          <a:prstGeom prst="rect">
            <a:avLst/>
          </a:prstGeom>
          <a:noFill/>
        </p:spPr>
        <p:txBody>
          <a:bodyPr wrap="square" rtlCol="0">
            <a:spAutoFit/>
          </a:bodyPr>
          <a:lstStyle/>
          <a:p>
            <a:r>
              <a:rPr lang="en-US" sz="1600" dirty="0" smtClean="0"/>
              <a:t>(Zhang et al., NAACL16demo)</a:t>
            </a:r>
          </a:p>
          <a:p>
            <a:r>
              <a:rPr lang="en-US" sz="1600" dirty="0" smtClean="0"/>
              <a:t>(Zhang et al., ACL2017)</a:t>
            </a:r>
            <a:endParaRPr lang="en-US" sz="1600" dirty="0"/>
          </a:p>
        </p:txBody>
      </p:sp>
    </p:spTree>
    <p:extLst>
      <p:ext uri="{BB962C8B-B14F-4D97-AF65-F5344CB8AC3E}">
        <p14:creationId xmlns:p14="http://schemas.microsoft.com/office/powerpoint/2010/main" val="3643903437"/>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roadmap</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50707" y="2006777"/>
            <a:ext cx="5906530" cy="5321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Preparing revision data</a:t>
            </a:r>
            <a:endParaRPr lang="en-US" sz="2000" dirty="0"/>
          </a:p>
        </p:txBody>
      </p:sp>
      <p:sp>
        <p:nvSpPr>
          <p:cNvPr id="5" name="Rectangle 4"/>
          <p:cNvSpPr/>
          <p:nvPr/>
        </p:nvSpPr>
        <p:spPr>
          <a:xfrm>
            <a:off x="650708" y="3409547"/>
            <a:ext cx="5906529" cy="5109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Automatic revision identification</a:t>
            </a:r>
            <a:endParaRPr lang="en-US" sz="2000" dirty="0"/>
          </a:p>
        </p:txBody>
      </p:sp>
      <p:sp>
        <p:nvSpPr>
          <p:cNvPr id="6" name="Rectangle 5"/>
          <p:cNvSpPr/>
          <p:nvPr/>
        </p:nvSpPr>
        <p:spPr>
          <a:xfrm>
            <a:off x="650708" y="4813367"/>
            <a:ext cx="5906528" cy="4896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Tool user study</a:t>
            </a:r>
            <a:endParaRPr lang="en-US" sz="2000" dirty="0"/>
          </a:p>
        </p:txBody>
      </p:sp>
      <p:sp>
        <p:nvSpPr>
          <p:cNvPr id="7" name="Rectangle 6"/>
          <p:cNvSpPr/>
          <p:nvPr/>
        </p:nvSpPr>
        <p:spPr>
          <a:xfrm>
            <a:off x="650708" y="3920489"/>
            <a:ext cx="2734961" cy="4890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extraction</a:t>
            </a:r>
            <a:endParaRPr lang="en-US" dirty="0"/>
          </a:p>
        </p:txBody>
      </p:sp>
      <p:sp>
        <p:nvSpPr>
          <p:cNvPr id="8" name="Rectangle 7"/>
          <p:cNvSpPr/>
          <p:nvPr/>
        </p:nvSpPr>
        <p:spPr>
          <a:xfrm>
            <a:off x="3807008" y="3920489"/>
            <a:ext cx="2750228" cy="4890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classification</a:t>
            </a:r>
            <a:endParaRPr lang="en-US" dirty="0"/>
          </a:p>
        </p:txBody>
      </p:sp>
      <p:sp>
        <p:nvSpPr>
          <p:cNvPr id="13" name="Down Arrow 12"/>
          <p:cNvSpPr/>
          <p:nvPr/>
        </p:nvSpPr>
        <p:spPr>
          <a:xfrm>
            <a:off x="3465019" y="3092004"/>
            <a:ext cx="224116" cy="301995"/>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65019" y="4494350"/>
            <a:ext cx="224116" cy="309293"/>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707" y="2544170"/>
            <a:ext cx="2734962" cy="546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schema definition</a:t>
            </a:r>
            <a:endParaRPr lang="en-US" dirty="0"/>
          </a:p>
        </p:txBody>
      </p:sp>
      <p:sp>
        <p:nvSpPr>
          <p:cNvPr id="12" name="Rectangle 11"/>
          <p:cNvSpPr/>
          <p:nvPr/>
        </p:nvSpPr>
        <p:spPr>
          <a:xfrm>
            <a:off x="3807008" y="2538938"/>
            <a:ext cx="2750228" cy="553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collection and data analysis</a:t>
            </a:r>
            <a:endParaRPr lang="en-US" dirty="0"/>
          </a:p>
        </p:txBody>
      </p:sp>
      <p:sp>
        <p:nvSpPr>
          <p:cNvPr id="15" name="Rectangle 14"/>
          <p:cNvSpPr/>
          <p:nvPr/>
        </p:nvSpPr>
        <p:spPr>
          <a:xfrm>
            <a:off x="650708" y="5304871"/>
            <a:ext cx="2734961" cy="4599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 development</a:t>
            </a:r>
            <a:endParaRPr lang="en-US" dirty="0"/>
          </a:p>
        </p:txBody>
      </p:sp>
      <p:sp>
        <p:nvSpPr>
          <p:cNvPr id="16" name="Rectangle 15"/>
          <p:cNvSpPr/>
          <p:nvPr/>
        </p:nvSpPr>
        <p:spPr>
          <a:xfrm>
            <a:off x="3807007" y="5303627"/>
            <a:ext cx="2750229" cy="4617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study</a:t>
            </a:r>
            <a:endParaRPr lang="en-US" dirty="0"/>
          </a:p>
        </p:txBody>
      </p:sp>
      <p:sp>
        <p:nvSpPr>
          <p:cNvPr id="17" name="TextBox 16"/>
          <p:cNvSpPr txBox="1"/>
          <p:nvPr/>
        </p:nvSpPr>
        <p:spPr>
          <a:xfrm>
            <a:off x="6557236" y="2030817"/>
            <a:ext cx="2802450" cy="338554"/>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BEA15)</a:t>
            </a:r>
            <a:endParaRPr lang="en-US" sz="1600" dirty="0"/>
          </a:p>
        </p:txBody>
      </p:sp>
      <p:sp>
        <p:nvSpPr>
          <p:cNvPr id="18" name="TextBox 17"/>
          <p:cNvSpPr txBox="1"/>
          <p:nvPr/>
        </p:nvSpPr>
        <p:spPr>
          <a:xfrm>
            <a:off x="6525504" y="3294779"/>
            <a:ext cx="2786858" cy="1354217"/>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BEA14</a:t>
            </a:r>
            <a:r>
              <a:rPr lang="en-US" sz="1600" dirty="0"/>
              <a:t>)</a:t>
            </a:r>
            <a:endParaRPr lang="en-US" sz="1600" dirty="0" smtClean="0"/>
          </a:p>
          <a:p>
            <a:r>
              <a:rPr lang="en-US" sz="1600" dirty="0"/>
              <a:t>(</a:t>
            </a:r>
            <a:r>
              <a:rPr lang="en-US" sz="1600" dirty="0" smtClean="0"/>
              <a:t>Zhang and </a:t>
            </a:r>
            <a:r>
              <a:rPr lang="en-US" sz="1600" dirty="0" err="1" smtClean="0"/>
              <a:t>Litman</a:t>
            </a:r>
            <a:r>
              <a:rPr lang="en-US" sz="1600" dirty="0" smtClean="0"/>
              <a:t>, BEA15)</a:t>
            </a:r>
          </a:p>
          <a:p>
            <a:r>
              <a:rPr lang="en-US" sz="1600" dirty="0" smtClean="0"/>
              <a:t>(Zhang and </a:t>
            </a:r>
            <a:r>
              <a:rPr lang="en-US" sz="1600" dirty="0" err="1" smtClean="0"/>
              <a:t>Litman</a:t>
            </a:r>
            <a:r>
              <a:rPr lang="en-US" sz="1600" dirty="0" smtClean="0"/>
              <a:t>,  NAACL16)</a:t>
            </a:r>
          </a:p>
          <a:p>
            <a:r>
              <a:rPr lang="en-US" sz="1600" dirty="0" smtClean="0"/>
              <a:t>(Zhang and </a:t>
            </a:r>
            <a:r>
              <a:rPr lang="en-US" sz="1600" dirty="0" err="1" smtClean="0"/>
              <a:t>Litman</a:t>
            </a:r>
            <a:r>
              <a:rPr lang="en-US" sz="1600" dirty="0" smtClean="0"/>
              <a:t>, COLING16)</a:t>
            </a:r>
          </a:p>
          <a:p>
            <a:endParaRPr lang="en-US" dirty="0"/>
          </a:p>
        </p:txBody>
      </p:sp>
      <p:sp>
        <p:nvSpPr>
          <p:cNvPr id="19" name="TextBox 18"/>
          <p:cNvSpPr txBox="1"/>
          <p:nvPr/>
        </p:nvSpPr>
        <p:spPr>
          <a:xfrm>
            <a:off x="6557236" y="4943330"/>
            <a:ext cx="2759967" cy="584775"/>
          </a:xfrm>
          <a:prstGeom prst="rect">
            <a:avLst/>
          </a:prstGeom>
          <a:noFill/>
        </p:spPr>
        <p:txBody>
          <a:bodyPr wrap="square" rtlCol="0">
            <a:spAutoFit/>
          </a:bodyPr>
          <a:lstStyle/>
          <a:p>
            <a:r>
              <a:rPr lang="en-US" sz="1600" dirty="0" smtClean="0"/>
              <a:t>(Zhang et al., NAACL16demo)</a:t>
            </a:r>
          </a:p>
          <a:p>
            <a:r>
              <a:rPr lang="en-US" sz="1600" dirty="0" smtClean="0"/>
              <a:t>(Zhang et al., ACL2017)</a:t>
            </a:r>
            <a:endParaRPr lang="en-US" sz="1600" dirty="0"/>
          </a:p>
        </p:txBody>
      </p:sp>
    </p:spTree>
    <p:extLst>
      <p:ext uri="{BB962C8B-B14F-4D97-AF65-F5344CB8AC3E}">
        <p14:creationId xmlns:p14="http://schemas.microsoft.com/office/powerpoint/2010/main" val="3746484725"/>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p:txBody>
          <a:bodyPr/>
          <a:lstStyle/>
          <a:p>
            <a:r>
              <a:rPr lang="en-US" dirty="0" smtClean="0"/>
              <a:t>H3.1 There is a </a:t>
            </a:r>
            <a:r>
              <a:rPr lang="en-US" dirty="0" smtClean="0">
                <a:solidFill>
                  <a:srgbClr val="00B0F0"/>
                </a:solidFill>
              </a:rPr>
              <a:t>difference</a:t>
            </a:r>
            <a:r>
              <a:rPr lang="en-US" dirty="0" smtClean="0"/>
              <a:t> in participants’ revising behaviors depending on </a:t>
            </a:r>
            <a:r>
              <a:rPr lang="en-US" dirty="0" smtClean="0">
                <a:solidFill>
                  <a:srgbClr val="00B0F0"/>
                </a:solidFill>
              </a:rPr>
              <a:t>which aspects of the revision schema</a:t>
            </a:r>
            <a:r>
              <a:rPr lang="en-US" dirty="0" smtClean="0"/>
              <a:t> are used to provide feedback</a:t>
            </a:r>
          </a:p>
          <a:p>
            <a:r>
              <a:rPr lang="en-US" dirty="0" smtClean="0"/>
              <a:t>H3.2 If the recognized revision purpose from the revision feedback </a:t>
            </a:r>
            <a:r>
              <a:rPr lang="en-US" dirty="0" smtClean="0">
                <a:solidFill>
                  <a:srgbClr val="00B0F0"/>
                </a:solidFill>
              </a:rPr>
              <a:t>differs from </a:t>
            </a:r>
            <a:r>
              <a:rPr lang="en-US" dirty="0" smtClean="0"/>
              <a:t>the participants’ revision intention, participants will </a:t>
            </a:r>
            <a:r>
              <a:rPr lang="en-US" dirty="0" smtClean="0">
                <a:solidFill>
                  <a:srgbClr val="00B0F0"/>
                </a:solidFill>
              </a:rPr>
              <a:t>further</a:t>
            </a:r>
            <a:r>
              <a:rPr lang="en-US" dirty="0" smtClean="0"/>
              <a:t> modify their revision</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155</a:t>
            </a:fld>
            <a:endParaRPr lang="en-US"/>
          </a:p>
        </p:txBody>
      </p:sp>
    </p:spTree>
    <p:extLst>
      <p:ext uri="{BB962C8B-B14F-4D97-AF65-F5344CB8AC3E}">
        <p14:creationId xmlns:p14="http://schemas.microsoft.com/office/powerpoint/2010/main" val="1374520808"/>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(Zhang et al., ACL2017)</a:t>
            </a:r>
          </a:p>
          <a:p>
            <a:r>
              <a:rPr lang="en-US" dirty="0" smtClean="0"/>
              <a:t>To investigate the hypotheses:</a:t>
            </a:r>
          </a:p>
          <a:p>
            <a:pPr lvl="1"/>
            <a:r>
              <a:rPr lang="en-US" dirty="0" smtClean="0"/>
              <a:t>H3.1: Compare </a:t>
            </a:r>
            <a:r>
              <a:rPr lang="en-US" dirty="0" err="1" smtClean="0"/>
              <a:t>ArgRewrite</a:t>
            </a:r>
            <a:r>
              <a:rPr lang="en-US" dirty="0" smtClean="0"/>
              <a:t> with a control interface</a:t>
            </a:r>
          </a:p>
          <a:p>
            <a:pPr lvl="1"/>
            <a:r>
              <a:rPr lang="en-US" dirty="0" smtClean="0"/>
              <a:t>H3.2: Require the participants to record whether they agree with the revision type recognized by the system</a:t>
            </a:r>
          </a:p>
          <a:p>
            <a:pPr lvl="1"/>
            <a:endParaRPr lang="en-US" dirty="0"/>
          </a:p>
          <a:p>
            <a:r>
              <a:rPr lang="en-US" dirty="0" smtClean="0"/>
              <a:t>To remove the possible impact of revision identification errors</a:t>
            </a:r>
          </a:p>
          <a:p>
            <a:pPr lvl="1"/>
            <a:r>
              <a:rPr lang="en-US" dirty="0" smtClean="0"/>
              <a:t>“</a:t>
            </a:r>
            <a:r>
              <a:rPr lang="en-US" dirty="0" smtClean="0">
                <a:solidFill>
                  <a:srgbClr val="00B0F0"/>
                </a:solidFill>
              </a:rPr>
              <a:t>Wizard-of-Oz</a:t>
            </a:r>
            <a:r>
              <a:rPr lang="en-US" dirty="0" smtClean="0"/>
              <a:t>” study using the manual annotation </a:t>
            </a:r>
          </a:p>
        </p:txBody>
      </p:sp>
      <p:sp>
        <p:nvSpPr>
          <p:cNvPr id="4" name="Slide Number Placeholder 3"/>
          <p:cNvSpPr>
            <a:spLocks noGrp="1"/>
          </p:cNvSpPr>
          <p:nvPr>
            <p:ph type="sldNum" sz="quarter" idx="12"/>
          </p:nvPr>
        </p:nvSpPr>
        <p:spPr/>
        <p:txBody>
          <a:bodyPr/>
          <a:lstStyle/>
          <a:p>
            <a:fld id="{D098603E-4670-914E-A685-627BBCF57B85}" type="slidenum">
              <a:rPr lang="en-US" smtClean="0"/>
              <a:t>156</a:t>
            </a:fld>
            <a:endParaRPr lang="en-US"/>
          </a:p>
        </p:txBody>
      </p:sp>
    </p:spTree>
    <p:extLst>
      <p:ext uri="{BB962C8B-B14F-4D97-AF65-F5344CB8AC3E}">
        <p14:creationId xmlns:p14="http://schemas.microsoft.com/office/powerpoint/2010/main" val="1460314963"/>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ArgRewrite</a:t>
            </a:r>
            <a:r>
              <a:rPr lang="en-US" dirty="0" smtClean="0"/>
              <a:t> interface (Experiment group)</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157</a:t>
            </a:fld>
            <a:endParaRPr lang="en-US"/>
          </a:p>
        </p:txBody>
      </p:sp>
      <p:pic>
        <p:nvPicPr>
          <p:cNvPr id="7" name="Content Placeholder 6"/>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901952"/>
            <a:ext cx="6126480" cy="4343399"/>
          </a:xfrm>
          <a:prstGeom prst="rect">
            <a:avLst/>
          </a:prstGeom>
        </p:spPr>
      </p:pic>
    </p:spTree>
    <p:extLst>
      <p:ext uri="{BB962C8B-B14F-4D97-AF65-F5344CB8AC3E}">
        <p14:creationId xmlns:p14="http://schemas.microsoft.com/office/powerpoint/2010/main" val="1808997639"/>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 interface (Control group)</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158</a:t>
            </a:fld>
            <a:endParaRPr lang="en-US"/>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7632" y="1690689"/>
            <a:ext cx="5522976" cy="4088318"/>
          </a:xfrm>
          <a:prstGeom prst="rect">
            <a:avLst/>
          </a:prstGeom>
        </p:spPr>
      </p:pic>
    </p:spTree>
    <p:extLst>
      <p:ext uri="{BB962C8B-B14F-4D97-AF65-F5344CB8AC3E}">
        <p14:creationId xmlns:p14="http://schemas.microsoft.com/office/powerpoint/2010/main" val="4213859050"/>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60 participants (40 Native and 20 ESL)</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159</a:t>
            </a:fld>
            <a:endParaRPr lang="en-US"/>
          </a:p>
        </p:txBody>
      </p:sp>
      <p:sp>
        <p:nvSpPr>
          <p:cNvPr id="5" name="Rectangle 4"/>
          <p:cNvSpPr/>
          <p:nvPr/>
        </p:nvSpPr>
        <p:spPr>
          <a:xfrm>
            <a:off x="1527048"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Draft1@home</a:t>
            </a:r>
            <a:endParaRPr lang="en-US" dirty="0"/>
          </a:p>
        </p:txBody>
      </p:sp>
      <p:sp>
        <p:nvSpPr>
          <p:cNvPr id="6" name="Rectangle 5"/>
          <p:cNvSpPr/>
          <p:nvPr/>
        </p:nvSpPr>
        <p:spPr>
          <a:xfrm>
            <a:off x="3717036"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Draft2@home</a:t>
            </a:r>
            <a:endParaRPr lang="en-US" dirty="0"/>
          </a:p>
        </p:txBody>
      </p:sp>
      <p:sp>
        <p:nvSpPr>
          <p:cNvPr id="7" name="Rectangle 6"/>
          <p:cNvSpPr/>
          <p:nvPr/>
        </p:nvSpPr>
        <p:spPr>
          <a:xfrm>
            <a:off x="5911596"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Draft3@lab</a:t>
            </a:r>
            <a:endParaRPr lang="en-US" dirty="0"/>
          </a:p>
        </p:txBody>
      </p:sp>
      <p:cxnSp>
        <p:nvCxnSpPr>
          <p:cNvPr id="9" name="Straight Arrow Connector 8"/>
          <p:cNvCxnSpPr>
            <a:endCxn id="5" idx="1"/>
          </p:cNvCxnSpPr>
          <p:nvPr/>
        </p:nvCxnSpPr>
        <p:spPr>
          <a:xfrm>
            <a:off x="850392" y="3479292"/>
            <a:ext cx="676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6976" y="3480816"/>
            <a:ext cx="48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5426964" y="347929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1524" y="346405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1524" y="2776650"/>
            <a:ext cx="1234440" cy="646331"/>
          </a:xfrm>
          <a:prstGeom prst="rect">
            <a:avLst/>
          </a:prstGeom>
          <a:noFill/>
        </p:spPr>
        <p:txBody>
          <a:bodyPr wrap="square" rtlCol="0">
            <a:spAutoFit/>
          </a:bodyPr>
          <a:lstStyle/>
          <a:p>
            <a:r>
              <a:rPr lang="en-US" dirty="0" err="1" smtClean="0"/>
              <a:t>PostStudy</a:t>
            </a:r>
            <a:r>
              <a:rPr lang="en-US" dirty="0" smtClean="0"/>
              <a:t> Survey</a:t>
            </a:r>
            <a:endParaRPr lang="en-US" dirty="0"/>
          </a:p>
        </p:txBody>
      </p:sp>
      <p:sp>
        <p:nvSpPr>
          <p:cNvPr id="19" name="TextBox 18"/>
          <p:cNvSpPr txBox="1"/>
          <p:nvPr/>
        </p:nvSpPr>
        <p:spPr>
          <a:xfrm>
            <a:off x="604647" y="2834485"/>
            <a:ext cx="1234440" cy="646331"/>
          </a:xfrm>
          <a:prstGeom prst="rect">
            <a:avLst/>
          </a:prstGeom>
          <a:noFill/>
        </p:spPr>
        <p:txBody>
          <a:bodyPr wrap="square" rtlCol="0">
            <a:spAutoFit/>
          </a:bodyPr>
          <a:lstStyle/>
          <a:p>
            <a:r>
              <a:rPr lang="en-US" dirty="0" err="1" smtClean="0"/>
              <a:t>PreStudy</a:t>
            </a:r>
            <a:r>
              <a:rPr lang="en-US" dirty="0" smtClean="0"/>
              <a:t> Survey</a:t>
            </a:r>
            <a:endParaRPr lang="en-US" dirty="0"/>
          </a:p>
        </p:txBody>
      </p:sp>
      <p:sp>
        <p:nvSpPr>
          <p:cNvPr id="20" name="TextBox 19"/>
          <p:cNvSpPr txBox="1"/>
          <p:nvPr/>
        </p:nvSpPr>
        <p:spPr>
          <a:xfrm>
            <a:off x="1863090" y="2563133"/>
            <a:ext cx="1234440" cy="369332"/>
          </a:xfrm>
          <a:prstGeom prst="rect">
            <a:avLst/>
          </a:prstGeom>
          <a:noFill/>
        </p:spPr>
        <p:txBody>
          <a:bodyPr wrap="square" rtlCol="0">
            <a:spAutoFit/>
          </a:bodyPr>
          <a:lstStyle/>
          <a:p>
            <a:r>
              <a:rPr lang="en-US" dirty="0" smtClean="0"/>
              <a:t>Draft1</a:t>
            </a:r>
            <a:endParaRPr lang="en-US" dirty="0"/>
          </a:p>
        </p:txBody>
      </p:sp>
      <p:sp>
        <p:nvSpPr>
          <p:cNvPr id="21" name="TextBox 20"/>
          <p:cNvSpPr txBox="1"/>
          <p:nvPr/>
        </p:nvSpPr>
        <p:spPr>
          <a:xfrm>
            <a:off x="4043362" y="2567732"/>
            <a:ext cx="1234440" cy="369332"/>
          </a:xfrm>
          <a:prstGeom prst="rect">
            <a:avLst/>
          </a:prstGeom>
          <a:noFill/>
        </p:spPr>
        <p:txBody>
          <a:bodyPr wrap="square" rtlCol="0">
            <a:spAutoFit/>
          </a:bodyPr>
          <a:lstStyle/>
          <a:p>
            <a:r>
              <a:rPr lang="en-US" dirty="0" smtClean="0"/>
              <a:t>Draft2</a:t>
            </a:r>
            <a:endParaRPr lang="en-US" dirty="0"/>
          </a:p>
        </p:txBody>
      </p:sp>
      <p:sp>
        <p:nvSpPr>
          <p:cNvPr id="22" name="TextBox 21"/>
          <p:cNvSpPr txBox="1"/>
          <p:nvPr/>
        </p:nvSpPr>
        <p:spPr>
          <a:xfrm>
            <a:off x="6223635" y="2567732"/>
            <a:ext cx="1234440" cy="369332"/>
          </a:xfrm>
          <a:prstGeom prst="rect">
            <a:avLst/>
          </a:prstGeom>
          <a:noFill/>
        </p:spPr>
        <p:txBody>
          <a:bodyPr wrap="square" rtlCol="0">
            <a:spAutoFit/>
          </a:bodyPr>
          <a:lstStyle/>
          <a:p>
            <a:r>
              <a:rPr lang="en-US" dirty="0" smtClean="0"/>
              <a:t>Draft3</a:t>
            </a:r>
            <a:endParaRPr lang="en-US" dirty="0"/>
          </a:p>
        </p:txBody>
      </p:sp>
      <p:sp>
        <p:nvSpPr>
          <p:cNvPr id="23" name="Oval 22"/>
          <p:cNvSpPr/>
          <p:nvPr/>
        </p:nvSpPr>
        <p:spPr>
          <a:xfrm>
            <a:off x="2481453"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1</a:t>
            </a:r>
            <a:endParaRPr lang="en-US" dirty="0"/>
          </a:p>
        </p:txBody>
      </p:sp>
      <p:sp>
        <p:nvSpPr>
          <p:cNvPr id="24" name="Oval 23"/>
          <p:cNvSpPr/>
          <p:nvPr/>
        </p:nvSpPr>
        <p:spPr>
          <a:xfrm>
            <a:off x="4920615"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2</a:t>
            </a:r>
            <a:endParaRPr lang="en-US" dirty="0"/>
          </a:p>
        </p:txBody>
      </p:sp>
      <p:cxnSp>
        <p:nvCxnSpPr>
          <p:cNvPr id="26" name="Straight Arrow Connector 25"/>
          <p:cNvCxnSpPr>
            <a:stCxn id="5" idx="2"/>
          </p:cNvCxnSpPr>
          <p:nvPr/>
        </p:nvCxnSpPr>
        <p:spPr>
          <a:xfrm>
            <a:off x="2382012" y="3858768"/>
            <a:ext cx="525780"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p:cNvCxnSpPr>
          <p:nvPr/>
        </p:nvCxnSpPr>
        <p:spPr>
          <a:xfrm flipH="1">
            <a:off x="4033647" y="3858768"/>
            <a:ext cx="538353"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a:off x="4572000" y="3858768"/>
            <a:ext cx="854964"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23635" y="3858768"/>
            <a:ext cx="542925"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0917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roadmap</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50707" y="2006777"/>
            <a:ext cx="5906530" cy="5321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Preparing revision data</a:t>
            </a:r>
            <a:endParaRPr lang="en-US" sz="2000" dirty="0"/>
          </a:p>
        </p:txBody>
      </p:sp>
      <p:sp>
        <p:nvSpPr>
          <p:cNvPr id="5" name="Rectangle 4"/>
          <p:cNvSpPr/>
          <p:nvPr/>
        </p:nvSpPr>
        <p:spPr>
          <a:xfrm>
            <a:off x="650708" y="3409547"/>
            <a:ext cx="5906529" cy="5109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Automatic revision identification</a:t>
            </a:r>
            <a:endParaRPr lang="en-US" sz="2000" dirty="0"/>
          </a:p>
        </p:txBody>
      </p:sp>
      <p:sp>
        <p:nvSpPr>
          <p:cNvPr id="6" name="Rectangle 5"/>
          <p:cNvSpPr/>
          <p:nvPr/>
        </p:nvSpPr>
        <p:spPr>
          <a:xfrm>
            <a:off x="650708" y="4813367"/>
            <a:ext cx="5906528" cy="489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Tool user study</a:t>
            </a:r>
            <a:endParaRPr lang="en-US" sz="2000" dirty="0"/>
          </a:p>
        </p:txBody>
      </p:sp>
      <p:sp>
        <p:nvSpPr>
          <p:cNvPr id="7" name="Rectangle 6"/>
          <p:cNvSpPr/>
          <p:nvPr/>
        </p:nvSpPr>
        <p:spPr>
          <a:xfrm>
            <a:off x="650708" y="3920489"/>
            <a:ext cx="2734961" cy="4890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extraction</a:t>
            </a:r>
            <a:endParaRPr lang="en-US" dirty="0"/>
          </a:p>
        </p:txBody>
      </p:sp>
      <p:sp>
        <p:nvSpPr>
          <p:cNvPr id="8" name="Rectangle 7"/>
          <p:cNvSpPr/>
          <p:nvPr/>
        </p:nvSpPr>
        <p:spPr>
          <a:xfrm>
            <a:off x="3807008" y="3920489"/>
            <a:ext cx="2750228" cy="489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classification</a:t>
            </a:r>
            <a:endParaRPr lang="en-US" dirty="0"/>
          </a:p>
        </p:txBody>
      </p:sp>
      <p:sp>
        <p:nvSpPr>
          <p:cNvPr id="13" name="Down Arrow 12"/>
          <p:cNvSpPr/>
          <p:nvPr/>
        </p:nvSpPr>
        <p:spPr>
          <a:xfrm>
            <a:off x="3465019" y="3092004"/>
            <a:ext cx="224116" cy="301995"/>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65019" y="4494350"/>
            <a:ext cx="224116" cy="309293"/>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707" y="2544170"/>
            <a:ext cx="2734962" cy="546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schema definition</a:t>
            </a:r>
            <a:endParaRPr lang="en-US" dirty="0"/>
          </a:p>
        </p:txBody>
      </p:sp>
      <p:sp>
        <p:nvSpPr>
          <p:cNvPr id="12" name="Rectangle 11"/>
          <p:cNvSpPr/>
          <p:nvPr/>
        </p:nvSpPr>
        <p:spPr>
          <a:xfrm>
            <a:off x="3807008" y="2538938"/>
            <a:ext cx="2750228" cy="553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collection and data analysis</a:t>
            </a:r>
            <a:endParaRPr lang="en-US" dirty="0"/>
          </a:p>
        </p:txBody>
      </p:sp>
      <p:sp>
        <p:nvSpPr>
          <p:cNvPr id="15" name="Rectangle 14"/>
          <p:cNvSpPr/>
          <p:nvPr/>
        </p:nvSpPr>
        <p:spPr>
          <a:xfrm>
            <a:off x="650708" y="5304871"/>
            <a:ext cx="2734961" cy="459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 development</a:t>
            </a:r>
            <a:endParaRPr lang="en-US" dirty="0"/>
          </a:p>
        </p:txBody>
      </p:sp>
      <p:sp>
        <p:nvSpPr>
          <p:cNvPr id="16" name="Rectangle 15"/>
          <p:cNvSpPr/>
          <p:nvPr/>
        </p:nvSpPr>
        <p:spPr>
          <a:xfrm>
            <a:off x="3807007" y="5303627"/>
            <a:ext cx="2750229" cy="4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study</a:t>
            </a:r>
            <a:endParaRPr lang="en-US" dirty="0"/>
          </a:p>
        </p:txBody>
      </p:sp>
      <p:sp>
        <p:nvSpPr>
          <p:cNvPr id="17" name="TextBox 16"/>
          <p:cNvSpPr txBox="1"/>
          <p:nvPr/>
        </p:nvSpPr>
        <p:spPr>
          <a:xfrm>
            <a:off x="6557236" y="2030817"/>
            <a:ext cx="2802450" cy="338554"/>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BEA15)</a:t>
            </a:r>
            <a:endParaRPr lang="en-US" sz="1600" dirty="0"/>
          </a:p>
        </p:txBody>
      </p:sp>
      <p:sp>
        <p:nvSpPr>
          <p:cNvPr id="18" name="TextBox 17"/>
          <p:cNvSpPr txBox="1"/>
          <p:nvPr/>
        </p:nvSpPr>
        <p:spPr>
          <a:xfrm>
            <a:off x="6525504" y="3294779"/>
            <a:ext cx="2786858" cy="1354217"/>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BEA14</a:t>
            </a:r>
            <a:r>
              <a:rPr lang="en-US" sz="1600" dirty="0"/>
              <a:t>)</a:t>
            </a:r>
            <a:endParaRPr lang="en-US" sz="1600" dirty="0" smtClean="0"/>
          </a:p>
          <a:p>
            <a:r>
              <a:rPr lang="en-US" sz="1600" dirty="0"/>
              <a:t>(</a:t>
            </a:r>
            <a:r>
              <a:rPr lang="en-US" sz="1600" dirty="0" smtClean="0"/>
              <a:t>Zhang and </a:t>
            </a:r>
            <a:r>
              <a:rPr lang="en-US" sz="1600" dirty="0" err="1" smtClean="0"/>
              <a:t>Litman</a:t>
            </a:r>
            <a:r>
              <a:rPr lang="en-US" sz="1600" dirty="0" smtClean="0"/>
              <a:t>, BEA15)</a:t>
            </a:r>
          </a:p>
          <a:p>
            <a:r>
              <a:rPr lang="en-US" sz="1600" dirty="0" smtClean="0"/>
              <a:t>(Zhang and </a:t>
            </a:r>
            <a:r>
              <a:rPr lang="en-US" sz="1600" dirty="0" err="1" smtClean="0"/>
              <a:t>Litman</a:t>
            </a:r>
            <a:r>
              <a:rPr lang="en-US" sz="1600" dirty="0" smtClean="0"/>
              <a:t>,  NAACL16)</a:t>
            </a:r>
          </a:p>
          <a:p>
            <a:r>
              <a:rPr lang="en-US" sz="1600" dirty="0" smtClean="0"/>
              <a:t>(Zhang and </a:t>
            </a:r>
            <a:r>
              <a:rPr lang="en-US" sz="1600" dirty="0" err="1" smtClean="0"/>
              <a:t>Litman</a:t>
            </a:r>
            <a:r>
              <a:rPr lang="en-US" sz="1600" dirty="0" smtClean="0"/>
              <a:t>, COLING16)</a:t>
            </a:r>
          </a:p>
          <a:p>
            <a:endParaRPr lang="en-US" dirty="0"/>
          </a:p>
        </p:txBody>
      </p:sp>
    </p:spTree>
    <p:extLst>
      <p:ext uri="{BB962C8B-B14F-4D97-AF65-F5344CB8AC3E}">
        <p14:creationId xmlns:p14="http://schemas.microsoft.com/office/powerpoint/2010/main" val="3914086317"/>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60 participants (40 Native and 20 ESL)</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160</a:t>
            </a:fld>
            <a:endParaRPr lang="en-US"/>
          </a:p>
        </p:txBody>
      </p:sp>
      <p:sp>
        <p:nvSpPr>
          <p:cNvPr id="5" name="Rectangle 4"/>
          <p:cNvSpPr/>
          <p:nvPr/>
        </p:nvSpPr>
        <p:spPr>
          <a:xfrm>
            <a:off x="1527048"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Draft1@home</a:t>
            </a:r>
            <a:endParaRPr lang="en-US" dirty="0"/>
          </a:p>
        </p:txBody>
      </p:sp>
      <p:sp>
        <p:nvSpPr>
          <p:cNvPr id="6" name="Rectangle 5"/>
          <p:cNvSpPr/>
          <p:nvPr/>
        </p:nvSpPr>
        <p:spPr>
          <a:xfrm>
            <a:off x="3717036"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Draft2@home</a:t>
            </a:r>
            <a:endParaRPr lang="en-US" dirty="0"/>
          </a:p>
        </p:txBody>
      </p:sp>
      <p:sp>
        <p:nvSpPr>
          <p:cNvPr id="7" name="Rectangle 6"/>
          <p:cNvSpPr/>
          <p:nvPr/>
        </p:nvSpPr>
        <p:spPr>
          <a:xfrm>
            <a:off x="5911596"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Draft3@lab</a:t>
            </a:r>
            <a:endParaRPr lang="en-US" dirty="0"/>
          </a:p>
        </p:txBody>
      </p:sp>
      <p:cxnSp>
        <p:nvCxnSpPr>
          <p:cNvPr id="9" name="Straight Arrow Connector 8"/>
          <p:cNvCxnSpPr>
            <a:endCxn id="5" idx="1"/>
          </p:cNvCxnSpPr>
          <p:nvPr/>
        </p:nvCxnSpPr>
        <p:spPr>
          <a:xfrm>
            <a:off x="850392" y="3479292"/>
            <a:ext cx="676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6976" y="3480816"/>
            <a:ext cx="48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5426964" y="347929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1524" y="346405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1524" y="2776650"/>
            <a:ext cx="1234440" cy="646331"/>
          </a:xfrm>
          <a:prstGeom prst="rect">
            <a:avLst/>
          </a:prstGeom>
          <a:noFill/>
        </p:spPr>
        <p:txBody>
          <a:bodyPr wrap="square" rtlCol="0">
            <a:spAutoFit/>
          </a:bodyPr>
          <a:lstStyle/>
          <a:p>
            <a:r>
              <a:rPr lang="en-US" dirty="0" err="1" smtClean="0"/>
              <a:t>PostStudy</a:t>
            </a:r>
            <a:r>
              <a:rPr lang="en-US" dirty="0" smtClean="0"/>
              <a:t> Survey</a:t>
            </a:r>
            <a:endParaRPr lang="en-US" dirty="0"/>
          </a:p>
        </p:txBody>
      </p:sp>
      <p:sp>
        <p:nvSpPr>
          <p:cNvPr id="19" name="TextBox 18"/>
          <p:cNvSpPr txBox="1"/>
          <p:nvPr/>
        </p:nvSpPr>
        <p:spPr>
          <a:xfrm>
            <a:off x="604647" y="2834485"/>
            <a:ext cx="1234440" cy="646331"/>
          </a:xfrm>
          <a:prstGeom prst="rect">
            <a:avLst/>
          </a:prstGeom>
          <a:noFill/>
        </p:spPr>
        <p:txBody>
          <a:bodyPr wrap="square" rtlCol="0">
            <a:spAutoFit/>
          </a:bodyPr>
          <a:lstStyle/>
          <a:p>
            <a:r>
              <a:rPr lang="en-US" dirty="0" err="1" smtClean="0"/>
              <a:t>PreStudy</a:t>
            </a:r>
            <a:r>
              <a:rPr lang="en-US" dirty="0" smtClean="0"/>
              <a:t> Survey</a:t>
            </a:r>
            <a:endParaRPr lang="en-US" dirty="0"/>
          </a:p>
        </p:txBody>
      </p:sp>
      <p:sp>
        <p:nvSpPr>
          <p:cNvPr id="20" name="TextBox 19"/>
          <p:cNvSpPr txBox="1"/>
          <p:nvPr/>
        </p:nvSpPr>
        <p:spPr>
          <a:xfrm>
            <a:off x="1863090" y="2563133"/>
            <a:ext cx="1234440" cy="369332"/>
          </a:xfrm>
          <a:prstGeom prst="rect">
            <a:avLst/>
          </a:prstGeom>
          <a:noFill/>
        </p:spPr>
        <p:txBody>
          <a:bodyPr wrap="square" rtlCol="0">
            <a:spAutoFit/>
          </a:bodyPr>
          <a:lstStyle/>
          <a:p>
            <a:r>
              <a:rPr lang="en-US" dirty="0" smtClean="0"/>
              <a:t>Draft1</a:t>
            </a:r>
            <a:endParaRPr lang="en-US" dirty="0"/>
          </a:p>
        </p:txBody>
      </p:sp>
      <p:sp>
        <p:nvSpPr>
          <p:cNvPr id="21" name="TextBox 20"/>
          <p:cNvSpPr txBox="1"/>
          <p:nvPr/>
        </p:nvSpPr>
        <p:spPr>
          <a:xfrm>
            <a:off x="4043362" y="2567732"/>
            <a:ext cx="1234440" cy="369332"/>
          </a:xfrm>
          <a:prstGeom prst="rect">
            <a:avLst/>
          </a:prstGeom>
          <a:noFill/>
        </p:spPr>
        <p:txBody>
          <a:bodyPr wrap="square" rtlCol="0">
            <a:spAutoFit/>
          </a:bodyPr>
          <a:lstStyle/>
          <a:p>
            <a:r>
              <a:rPr lang="en-US" dirty="0" smtClean="0"/>
              <a:t>Draft2</a:t>
            </a:r>
            <a:endParaRPr lang="en-US" dirty="0"/>
          </a:p>
        </p:txBody>
      </p:sp>
      <p:sp>
        <p:nvSpPr>
          <p:cNvPr id="22" name="TextBox 21"/>
          <p:cNvSpPr txBox="1"/>
          <p:nvPr/>
        </p:nvSpPr>
        <p:spPr>
          <a:xfrm>
            <a:off x="6223635" y="2567732"/>
            <a:ext cx="1234440" cy="369332"/>
          </a:xfrm>
          <a:prstGeom prst="rect">
            <a:avLst/>
          </a:prstGeom>
          <a:noFill/>
        </p:spPr>
        <p:txBody>
          <a:bodyPr wrap="square" rtlCol="0">
            <a:spAutoFit/>
          </a:bodyPr>
          <a:lstStyle/>
          <a:p>
            <a:r>
              <a:rPr lang="en-US" dirty="0" smtClean="0"/>
              <a:t>Draft3</a:t>
            </a:r>
            <a:endParaRPr lang="en-US" dirty="0"/>
          </a:p>
        </p:txBody>
      </p:sp>
      <p:sp>
        <p:nvSpPr>
          <p:cNvPr id="23" name="Oval 22"/>
          <p:cNvSpPr/>
          <p:nvPr/>
        </p:nvSpPr>
        <p:spPr>
          <a:xfrm>
            <a:off x="2481453"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1</a:t>
            </a:r>
            <a:endParaRPr lang="en-US" dirty="0"/>
          </a:p>
        </p:txBody>
      </p:sp>
      <p:sp>
        <p:nvSpPr>
          <p:cNvPr id="24" name="Oval 23"/>
          <p:cNvSpPr/>
          <p:nvPr/>
        </p:nvSpPr>
        <p:spPr>
          <a:xfrm>
            <a:off x="4920615"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2</a:t>
            </a:r>
            <a:endParaRPr lang="en-US" dirty="0"/>
          </a:p>
        </p:txBody>
      </p:sp>
      <p:cxnSp>
        <p:nvCxnSpPr>
          <p:cNvPr id="26" name="Straight Arrow Connector 25"/>
          <p:cNvCxnSpPr>
            <a:stCxn id="5" idx="2"/>
          </p:cNvCxnSpPr>
          <p:nvPr/>
        </p:nvCxnSpPr>
        <p:spPr>
          <a:xfrm>
            <a:off x="2382012" y="3858768"/>
            <a:ext cx="525780"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p:cNvCxnSpPr>
          <p:nvPr/>
        </p:nvCxnSpPr>
        <p:spPr>
          <a:xfrm flipH="1">
            <a:off x="4033647" y="3858768"/>
            <a:ext cx="538353"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a:off x="4572000" y="3858768"/>
            <a:ext cx="854964"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23635" y="3858768"/>
            <a:ext cx="542925"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5130" y="5308199"/>
            <a:ext cx="5373685" cy="923330"/>
          </a:xfrm>
          <a:prstGeom prst="rect">
            <a:avLst/>
          </a:prstGeom>
          <a:noFill/>
        </p:spPr>
        <p:txBody>
          <a:bodyPr wrap="square" rtlCol="0">
            <a:spAutoFit/>
          </a:bodyPr>
          <a:lstStyle/>
          <a:p>
            <a:r>
              <a:rPr lang="en-US" dirty="0" smtClean="0"/>
              <a:t>Requirement:</a:t>
            </a:r>
          </a:p>
          <a:p>
            <a:r>
              <a:rPr lang="en-US" dirty="0" smtClean="0"/>
              <a:t>400 words, making a single main point with two supporting examples</a:t>
            </a:r>
            <a:endParaRPr lang="en-US" dirty="0"/>
          </a:p>
        </p:txBody>
      </p:sp>
    </p:spTree>
    <p:extLst>
      <p:ext uri="{BB962C8B-B14F-4D97-AF65-F5344CB8AC3E}">
        <p14:creationId xmlns:p14="http://schemas.microsoft.com/office/powerpoint/2010/main" val="3297735163"/>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60 participants (40 Native and 20 ESL)</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161</a:t>
            </a:fld>
            <a:endParaRPr lang="en-US"/>
          </a:p>
        </p:txBody>
      </p:sp>
      <p:sp>
        <p:nvSpPr>
          <p:cNvPr id="5" name="Rectangle 4"/>
          <p:cNvSpPr/>
          <p:nvPr/>
        </p:nvSpPr>
        <p:spPr>
          <a:xfrm>
            <a:off x="1527048"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Draft1@home</a:t>
            </a:r>
            <a:endParaRPr lang="en-US" dirty="0"/>
          </a:p>
        </p:txBody>
      </p:sp>
      <p:sp>
        <p:nvSpPr>
          <p:cNvPr id="6" name="Rectangle 5"/>
          <p:cNvSpPr/>
          <p:nvPr/>
        </p:nvSpPr>
        <p:spPr>
          <a:xfrm>
            <a:off x="3717036"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Draft2@home</a:t>
            </a:r>
            <a:endParaRPr lang="en-US" dirty="0"/>
          </a:p>
        </p:txBody>
      </p:sp>
      <p:sp>
        <p:nvSpPr>
          <p:cNvPr id="7" name="Rectangle 6"/>
          <p:cNvSpPr/>
          <p:nvPr/>
        </p:nvSpPr>
        <p:spPr>
          <a:xfrm>
            <a:off x="5911596"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Draft3@lab</a:t>
            </a:r>
            <a:endParaRPr lang="en-US" dirty="0"/>
          </a:p>
        </p:txBody>
      </p:sp>
      <p:cxnSp>
        <p:nvCxnSpPr>
          <p:cNvPr id="9" name="Straight Arrow Connector 8"/>
          <p:cNvCxnSpPr>
            <a:endCxn id="5" idx="1"/>
          </p:cNvCxnSpPr>
          <p:nvPr/>
        </p:nvCxnSpPr>
        <p:spPr>
          <a:xfrm>
            <a:off x="850392" y="3479292"/>
            <a:ext cx="676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6976" y="3480816"/>
            <a:ext cx="48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5426964" y="347929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1524" y="346405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1524" y="2776650"/>
            <a:ext cx="1234440" cy="646331"/>
          </a:xfrm>
          <a:prstGeom prst="rect">
            <a:avLst/>
          </a:prstGeom>
          <a:noFill/>
        </p:spPr>
        <p:txBody>
          <a:bodyPr wrap="square" rtlCol="0">
            <a:spAutoFit/>
          </a:bodyPr>
          <a:lstStyle/>
          <a:p>
            <a:r>
              <a:rPr lang="en-US" dirty="0" err="1" smtClean="0"/>
              <a:t>PostStudy</a:t>
            </a:r>
            <a:r>
              <a:rPr lang="en-US" dirty="0" smtClean="0"/>
              <a:t> Survey</a:t>
            </a:r>
            <a:endParaRPr lang="en-US" dirty="0"/>
          </a:p>
        </p:txBody>
      </p:sp>
      <p:sp>
        <p:nvSpPr>
          <p:cNvPr id="19" name="TextBox 18"/>
          <p:cNvSpPr txBox="1"/>
          <p:nvPr/>
        </p:nvSpPr>
        <p:spPr>
          <a:xfrm>
            <a:off x="604647" y="2834485"/>
            <a:ext cx="1234440" cy="646331"/>
          </a:xfrm>
          <a:prstGeom prst="rect">
            <a:avLst/>
          </a:prstGeom>
          <a:noFill/>
        </p:spPr>
        <p:txBody>
          <a:bodyPr wrap="square" rtlCol="0">
            <a:spAutoFit/>
          </a:bodyPr>
          <a:lstStyle/>
          <a:p>
            <a:r>
              <a:rPr lang="en-US" dirty="0" err="1" smtClean="0"/>
              <a:t>PreStudy</a:t>
            </a:r>
            <a:r>
              <a:rPr lang="en-US" dirty="0" smtClean="0"/>
              <a:t> Survey</a:t>
            </a:r>
            <a:endParaRPr lang="en-US" dirty="0"/>
          </a:p>
        </p:txBody>
      </p:sp>
      <p:sp>
        <p:nvSpPr>
          <p:cNvPr id="20" name="TextBox 19"/>
          <p:cNvSpPr txBox="1"/>
          <p:nvPr/>
        </p:nvSpPr>
        <p:spPr>
          <a:xfrm>
            <a:off x="1863090" y="2563133"/>
            <a:ext cx="1234440" cy="369332"/>
          </a:xfrm>
          <a:prstGeom prst="rect">
            <a:avLst/>
          </a:prstGeom>
          <a:noFill/>
        </p:spPr>
        <p:txBody>
          <a:bodyPr wrap="square" rtlCol="0">
            <a:spAutoFit/>
          </a:bodyPr>
          <a:lstStyle/>
          <a:p>
            <a:r>
              <a:rPr lang="en-US" dirty="0" smtClean="0"/>
              <a:t>Draft1</a:t>
            </a:r>
            <a:endParaRPr lang="en-US" dirty="0"/>
          </a:p>
        </p:txBody>
      </p:sp>
      <p:sp>
        <p:nvSpPr>
          <p:cNvPr id="21" name="TextBox 20"/>
          <p:cNvSpPr txBox="1"/>
          <p:nvPr/>
        </p:nvSpPr>
        <p:spPr>
          <a:xfrm>
            <a:off x="4043362" y="2567732"/>
            <a:ext cx="1234440" cy="369332"/>
          </a:xfrm>
          <a:prstGeom prst="rect">
            <a:avLst/>
          </a:prstGeom>
          <a:noFill/>
        </p:spPr>
        <p:txBody>
          <a:bodyPr wrap="square" rtlCol="0">
            <a:spAutoFit/>
          </a:bodyPr>
          <a:lstStyle/>
          <a:p>
            <a:r>
              <a:rPr lang="en-US" dirty="0" smtClean="0"/>
              <a:t>Draft2</a:t>
            </a:r>
            <a:endParaRPr lang="en-US" dirty="0"/>
          </a:p>
        </p:txBody>
      </p:sp>
      <p:sp>
        <p:nvSpPr>
          <p:cNvPr id="22" name="TextBox 21"/>
          <p:cNvSpPr txBox="1"/>
          <p:nvPr/>
        </p:nvSpPr>
        <p:spPr>
          <a:xfrm>
            <a:off x="6223635" y="2567732"/>
            <a:ext cx="1234440" cy="369332"/>
          </a:xfrm>
          <a:prstGeom prst="rect">
            <a:avLst/>
          </a:prstGeom>
          <a:noFill/>
        </p:spPr>
        <p:txBody>
          <a:bodyPr wrap="square" rtlCol="0">
            <a:spAutoFit/>
          </a:bodyPr>
          <a:lstStyle/>
          <a:p>
            <a:r>
              <a:rPr lang="en-US" dirty="0" smtClean="0"/>
              <a:t>Draft3</a:t>
            </a:r>
            <a:endParaRPr lang="en-US" dirty="0"/>
          </a:p>
        </p:txBody>
      </p:sp>
      <p:sp>
        <p:nvSpPr>
          <p:cNvPr id="23" name="Oval 22"/>
          <p:cNvSpPr/>
          <p:nvPr/>
        </p:nvSpPr>
        <p:spPr>
          <a:xfrm>
            <a:off x="2481453"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1</a:t>
            </a:r>
            <a:endParaRPr lang="en-US" dirty="0"/>
          </a:p>
        </p:txBody>
      </p:sp>
      <p:sp>
        <p:nvSpPr>
          <p:cNvPr id="24" name="Oval 23"/>
          <p:cNvSpPr/>
          <p:nvPr/>
        </p:nvSpPr>
        <p:spPr>
          <a:xfrm>
            <a:off x="4920615"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2</a:t>
            </a:r>
            <a:endParaRPr lang="en-US" dirty="0"/>
          </a:p>
        </p:txBody>
      </p:sp>
      <p:cxnSp>
        <p:nvCxnSpPr>
          <p:cNvPr id="26" name="Straight Arrow Connector 25"/>
          <p:cNvCxnSpPr>
            <a:stCxn id="5" idx="2"/>
          </p:cNvCxnSpPr>
          <p:nvPr/>
        </p:nvCxnSpPr>
        <p:spPr>
          <a:xfrm>
            <a:off x="2382012" y="3858768"/>
            <a:ext cx="525780"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p:cNvCxnSpPr>
          <p:nvPr/>
        </p:nvCxnSpPr>
        <p:spPr>
          <a:xfrm flipH="1">
            <a:off x="4033647" y="3858768"/>
            <a:ext cx="538353"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a:off x="4572000" y="3858768"/>
            <a:ext cx="854964"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23635" y="3858768"/>
            <a:ext cx="542925"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8650" y="5294105"/>
            <a:ext cx="5829300" cy="923330"/>
          </a:xfrm>
          <a:prstGeom prst="rect">
            <a:avLst/>
          </a:prstGeom>
          <a:noFill/>
        </p:spPr>
        <p:txBody>
          <a:bodyPr wrap="square" rtlCol="0">
            <a:spAutoFit/>
          </a:bodyPr>
          <a:lstStyle/>
          <a:p>
            <a:r>
              <a:rPr lang="en-US" dirty="0" smtClean="0"/>
              <a:t>Requirement:</a:t>
            </a:r>
          </a:p>
          <a:p>
            <a:r>
              <a:rPr lang="en-US" dirty="0" smtClean="0"/>
              <a:t>400 words, strengthen the essay by adding one more example; then add a rebuttal to an opposing idea</a:t>
            </a:r>
            <a:endParaRPr lang="en-US" dirty="0"/>
          </a:p>
        </p:txBody>
      </p:sp>
    </p:spTree>
    <p:extLst>
      <p:ext uri="{BB962C8B-B14F-4D97-AF65-F5344CB8AC3E}">
        <p14:creationId xmlns:p14="http://schemas.microsoft.com/office/powerpoint/2010/main" val="3732238825"/>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60 participants (40 Native and 20 ESL)</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162</a:t>
            </a:fld>
            <a:endParaRPr lang="en-US"/>
          </a:p>
        </p:txBody>
      </p:sp>
      <p:sp>
        <p:nvSpPr>
          <p:cNvPr id="5" name="Rectangle 4"/>
          <p:cNvSpPr/>
          <p:nvPr/>
        </p:nvSpPr>
        <p:spPr>
          <a:xfrm>
            <a:off x="1527048"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Draft1@home</a:t>
            </a:r>
            <a:endParaRPr lang="en-US" dirty="0"/>
          </a:p>
        </p:txBody>
      </p:sp>
      <p:sp>
        <p:nvSpPr>
          <p:cNvPr id="6" name="Rectangle 5"/>
          <p:cNvSpPr/>
          <p:nvPr/>
        </p:nvSpPr>
        <p:spPr>
          <a:xfrm>
            <a:off x="3717036"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Draft2@home</a:t>
            </a:r>
            <a:endParaRPr lang="en-US" dirty="0"/>
          </a:p>
        </p:txBody>
      </p:sp>
      <p:sp>
        <p:nvSpPr>
          <p:cNvPr id="7" name="Rectangle 6"/>
          <p:cNvSpPr/>
          <p:nvPr/>
        </p:nvSpPr>
        <p:spPr>
          <a:xfrm>
            <a:off x="5911596"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Draft3@lab</a:t>
            </a:r>
            <a:endParaRPr lang="en-US" dirty="0"/>
          </a:p>
        </p:txBody>
      </p:sp>
      <p:cxnSp>
        <p:nvCxnSpPr>
          <p:cNvPr id="9" name="Straight Arrow Connector 8"/>
          <p:cNvCxnSpPr>
            <a:endCxn id="5" idx="1"/>
          </p:cNvCxnSpPr>
          <p:nvPr/>
        </p:nvCxnSpPr>
        <p:spPr>
          <a:xfrm>
            <a:off x="850392" y="3479292"/>
            <a:ext cx="676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6976" y="3480816"/>
            <a:ext cx="48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5426964" y="347929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1524" y="346405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1524" y="2776650"/>
            <a:ext cx="1234440" cy="646331"/>
          </a:xfrm>
          <a:prstGeom prst="rect">
            <a:avLst/>
          </a:prstGeom>
          <a:noFill/>
        </p:spPr>
        <p:txBody>
          <a:bodyPr wrap="square" rtlCol="0">
            <a:spAutoFit/>
          </a:bodyPr>
          <a:lstStyle/>
          <a:p>
            <a:r>
              <a:rPr lang="en-US" dirty="0" err="1" smtClean="0"/>
              <a:t>PostStudy</a:t>
            </a:r>
            <a:r>
              <a:rPr lang="en-US" dirty="0" smtClean="0"/>
              <a:t> Survey</a:t>
            </a:r>
            <a:endParaRPr lang="en-US" dirty="0"/>
          </a:p>
        </p:txBody>
      </p:sp>
      <p:sp>
        <p:nvSpPr>
          <p:cNvPr id="19" name="TextBox 18"/>
          <p:cNvSpPr txBox="1"/>
          <p:nvPr/>
        </p:nvSpPr>
        <p:spPr>
          <a:xfrm>
            <a:off x="604647" y="2834485"/>
            <a:ext cx="1234440" cy="646331"/>
          </a:xfrm>
          <a:prstGeom prst="rect">
            <a:avLst/>
          </a:prstGeom>
          <a:noFill/>
        </p:spPr>
        <p:txBody>
          <a:bodyPr wrap="square" rtlCol="0">
            <a:spAutoFit/>
          </a:bodyPr>
          <a:lstStyle/>
          <a:p>
            <a:r>
              <a:rPr lang="en-US" dirty="0" err="1" smtClean="0"/>
              <a:t>PreStudy</a:t>
            </a:r>
            <a:r>
              <a:rPr lang="en-US" dirty="0" smtClean="0"/>
              <a:t> Survey</a:t>
            </a:r>
            <a:endParaRPr lang="en-US" dirty="0"/>
          </a:p>
        </p:txBody>
      </p:sp>
      <p:sp>
        <p:nvSpPr>
          <p:cNvPr id="20" name="TextBox 19"/>
          <p:cNvSpPr txBox="1"/>
          <p:nvPr/>
        </p:nvSpPr>
        <p:spPr>
          <a:xfrm>
            <a:off x="1863090" y="2563133"/>
            <a:ext cx="1234440" cy="369332"/>
          </a:xfrm>
          <a:prstGeom prst="rect">
            <a:avLst/>
          </a:prstGeom>
          <a:noFill/>
        </p:spPr>
        <p:txBody>
          <a:bodyPr wrap="square" rtlCol="0">
            <a:spAutoFit/>
          </a:bodyPr>
          <a:lstStyle/>
          <a:p>
            <a:r>
              <a:rPr lang="en-US" dirty="0" smtClean="0"/>
              <a:t>Draft1</a:t>
            </a:r>
            <a:endParaRPr lang="en-US" dirty="0"/>
          </a:p>
        </p:txBody>
      </p:sp>
      <p:sp>
        <p:nvSpPr>
          <p:cNvPr id="21" name="TextBox 20"/>
          <p:cNvSpPr txBox="1"/>
          <p:nvPr/>
        </p:nvSpPr>
        <p:spPr>
          <a:xfrm>
            <a:off x="4043362" y="2567732"/>
            <a:ext cx="1234440" cy="369332"/>
          </a:xfrm>
          <a:prstGeom prst="rect">
            <a:avLst/>
          </a:prstGeom>
          <a:noFill/>
        </p:spPr>
        <p:txBody>
          <a:bodyPr wrap="square" rtlCol="0">
            <a:spAutoFit/>
          </a:bodyPr>
          <a:lstStyle/>
          <a:p>
            <a:r>
              <a:rPr lang="en-US" dirty="0" smtClean="0"/>
              <a:t>Draft2</a:t>
            </a:r>
            <a:endParaRPr lang="en-US" dirty="0"/>
          </a:p>
        </p:txBody>
      </p:sp>
      <p:sp>
        <p:nvSpPr>
          <p:cNvPr id="22" name="TextBox 21"/>
          <p:cNvSpPr txBox="1"/>
          <p:nvPr/>
        </p:nvSpPr>
        <p:spPr>
          <a:xfrm>
            <a:off x="6223635" y="2567732"/>
            <a:ext cx="1234440" cy="369332"/>
          </a:xfrm>
          <a:prstGeom prst="rect">
            <a:avLst/>
          </a:prstGeom>
          <a:noFill/>
        </p:spPr>
        <p:txBody>
          <a:bodyPr wrap="square" rtlCol="0">
            <a:spAutoFit/>
          </a:bodyPr>
          <a:lstStyle/>
          <a:p>
            <a:r>
              <a:rPr lang="en-US" dirty="0" smtClean="0"/>
              <a:t>Draft3</a:t>
            </a:r>
            <a:endParaRPr lang="en-US" dirty="0"/>
          </a:p>
        </p:txBody>
      </p:sp>
      <p:sp>
        <p:nvSpPr>
          <p:cNvPr id="23" name="Oval 22"/>
          <p:cNvSpPr/>
          <p:nvPr/>
        </p:nvSpPr>
        <p:spPr>
          <a:xfrm>
            <a:off x="2481453" y="4443984"/>
            <a:ext cx="1991106" cy="7406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1</a:t>
            </a:r>
            <a:endParaRPr lang="en-US" dirty="0"/>
          </a:p>
        </p:txBody>
      </p:sp>
      <p:sp>
        <p:nvSpPr>
          <p:cNvPr id="24" name="Oval 23"/>
          <p:cNvSpPr/>
          <p:nvPr/>
        </p:nvSpPr>
        <p:spPr>
          <a:xfrm>
            <a:off x="4920615"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2</a:t>
            </a:r>
            <a:endParaRPr lang="en-US" dirty="0"/>
          </a:p>
        </p:txBody>
      </p:sp>
      <p:cxnSp>
        <p:nvCxnSpPr>
          <p:cNvPr id="26" name="Straight Arrow Connector 25"/>
          <p:cNvCxnSpPr>
            <a:stCxn id="5" idx="2"/>
          </p:cNvCxnSpPr>
          <p:nvPr/>
        </p:nvCxnSpPr>
        <p:spPr>
          <a:xfrm>
            <a:off x="2382012" y="3858768"/>
            <a:ext cx="525780"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p:cNvCxnSpPr>
          <p:nvPr/>
        </p:nvCxnSpPr>
        <p:spPr>
          <a:xfrm flipH="1">
            <a:off x="4033647" y="3858768"/>
            <a:ext cx="538353"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a:off x="4572000" y="3858768"/>
            <a:ext cx="854964"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23635" y="3858768"/>
            <a:ext cx="542925"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8650" y="5364036"/>
            <a:ext cx="6362104" cy="923330"/>
          </a:xfrm>
          <a:prstGeom prst="rect">
            <a:avLst/>
          </a:prstGeom>
          <a:noFill/>
        </p:spPr>
        <p:txBody>
          <a:bodyPr wrap="square" rtlCol="0">
            <a:spAutoFit/>
          </a:bodyPr>
          <a:lstStyle/>
          <a:p>
            <a:r>
              <a:rPr lang="en-US" dirty="0" smtClean="0"/>
              <a:t>Requirement:</a:t>
            </a:r>
          </a:p>
          <a:p>
            <a:r>
              <a:rPr lang="en-US" dirty="0" smtClean="0"/>
              <a:t>400 words, strengthen the essay by adding one more example; then add a rebuttal to an opposing idea</a:t>
            </a:r>
            <a:endParaRPr lang="en-US" dirty="0"/>
          </a:p>
        </p:txBody>
      </p:sp>
    </p:spTree>
    <p:extLst>
      <p:ext uri="{BB962C8B-B14F-4D97-AF65-F5344CB8AC3E}">
        <p14:creationId xmlns:p14="http://schemas.microsoft.com/office/powerpoint/2010/main" val="4225388646"/>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60 participants (40 Native and 20 ESL)</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163</a:t>
            </a:fld>
            <a:endParaRPr lang="en-US"/>
          </a:p>
        </p:txBody>
      </p:sp>
      <p:sp>
        <p:nvSpPr>
          <p:cNvPr id="5" name="Rectangle 4"/>
          <p:cNvSpPr/>
          <p:nvPr/>
        </p:nvSpPr>
        <p:spPr>
          <a:xfrm>
            <a:off x="1527048"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Draft1@home</a:t>
            </a:r>
            <a:endParaRPr lang="en-US" dirty="0"/>
          </a:p>
        </p:txBody>
      </p:sp>
      <p:sp>
        <p:nvSpPr>
          <p:cNvPr id="6" name="Rectangle 5"/>
          <p:cNvSpPr/>
          <p:nvPr/>
        </p:nvSpPr>
        <p:spPr>
          <a:xfrm>
            <a:off x="3717036"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Draft2@home</a:t>
            </a:r>
            <a:endParaRPr lang="en-US" dirty="0"/>
          </a:p>
        </p:txBody>
      </p:sp>
      <p:sp>
        <p:nvSpPr>
          <p:cNvPr id="7" name="Rectangle 6"/>
          <p:cNvSpPr/>
          <p:nvPr/>
        </p:nvSpPr>
        <p:spPr>
          <a:xfrm>
            <a:off x="5911596"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Draft3@lab</a:t>
            </a:r>
            <a:endParaRPr lang="en-US" dirty="0"/>
          </a:p>
        </p:txBody>
      </p:sp>
      <p:cxnSp>
        <p:nvCxnSpPr>
          <p:cNvPr id="9" name="Straight Arrow Connector 8"/>
          <p:cNvCxnSpPr>
            <a:endCxn id="5" idx="1"/>
          </p:cNvCxnSpPr>
          <p:nvPr/>
        </p:nvCxnSpPr>
        <p:spPr>
          <a:xfrm>
            <a:off x="850392" y="3479292"/>
            <a:ext cx="676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6976" y="3480816"/>
            <a:ext cx="48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5426964" y="347929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1524" y="346405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1524" y="2776650"/>
            <a:ext cx="1234440" cy="646331"/>
          </a:xfrm>
          <a:prstGeom prst="rect">
            <a:avLst/>
          </a:prstGeom>
          <a:noFill/>
        </p:spPr>
        <p:txBody>
          <a:bodyPr wrap="square" rtlCol="0">
            <a:spAutoFit/>
          </a:bodyPr>
          <a:lstStyle/>
          <a:p>
            <a:r>
              <a:rPr lang="en-US" dirty="0" err="1" smtClean="0"/>
              <a:t>PostStudy</a:t>
            </a:r>
            <a:r>
              <a:rPr lang="en-US" dirty="0" smtClean="0"/>
              <a:t> Survey</a:t>
            </a:r>
            <a:endParaRPr lang="en-US" dirty="0"/>
          </a:p>
        </p:txBody>
      </p:sp>
      <p:sp>
        <p:nvSpPr>
          <p:cNvPr id="19" name="TextBox 18"/>
          <p:cNvSpPr txBox="1"/>
          <p:nvPr/>
        </p:nvSpPr>
        <p:spPr>
          <a:xfrm>
            <a:off x="604647" y="2834485"/>
            <a:ext cx="1234440" cy="646331"/>
          </a:xfrm>
          <a:prstGeom prst="rect">
            <a:avLst/>
          </a:prstGeom>
          <a:noFill/>
        </p:spPr>
        <p:txBody>
          <a:bodyPr wrap="square" rtlCol="0">
            <a:spAutoFit/>
          </a:bodyPr>
          <a:lstStyle/>
          <a:p>
            <a:r>
              <a:rPr lang="en-US" dirty="0" err="1" smtClean="0"/>
              <a:t>PreStudy</a:t>
            </a:r>
            <a:r>
              <a:rPr lang="en-US" dirty="0" smtClean="0"/>
              <a:t> Survey</a:t>
            </a:r>
            <a:endParaRPr lang="en-US" dirty="0"/>
          </a:p>
        </p:txBody>
      </p:sp>
      <p:sp>
        <p:nvSpPr>
          <p:cNvPr id="20" name="TextBox 19"/>
          <p:cNvSpPr txBox="1"/>
          <p:nvPr/>
        </p:nvSpPr>
        <p:spPr>
          <a:xfrm>
            <a:off x="1863090" y="2563133"/>
            <a:ext cx="1234440" cy="369332"/>
          </a:xfrm>
          <a:prstGeom prst="rect">
            <a:avLst/>
          </a:prstGeom>
          <a:noFill/>
        </p:spPr>
        <p:txBody>
          <a:bodyPr wrap="square" rtlCol="0">
            <a:spAutoFit/>
          </a:bodyPr>
          <a:lstStyle/>
          <a:p>
            <a:r>
              <a:rPr lang="en-US" dirty="0" smtClean="0"/>
              <a:t>Draft1</a:t>
            </a:r>
            <a:endParaRPr lang="en-US" dirty="0"/>
          </a:p>
        </p:txBody>
      </p:sp>
      <p:sp>
        <p:nvSpPr>
          <p:cNvPr id="21" name="TextBox 20"/>
          <p:cNvSpPr txBox="1"/>
          <p:nvPr/>
        </p:nvSpPr>
        <p:spPr>
          <a:xfrm>
            <a:off x="4043362" y="2567732"/>
            <a:ext cx="1234440" cy="369332"/>
          </a:xfrm>
          <a:prstGeom prst="rect">
            <a:avLst/>
          </a:prstGeom>
          <a:noFill/>
        </p:spPr>
        <p:txBody>
          <a:bodyPr wrap="square" rtlCol="0">
            <a:spAutoFit/>
          </a:bodyPr>
          <a:lstStyle/>
          <a:p>
            <a:r>
              <a:rPr lang="en-US" dirty="0" smtClean="0"/>
              <a:t>Draft2</a:t>
            </a:r>
            <a:endParaRPr lang="en-US" dirty="0"/>
          </a:p>
        </p:txBody>
      </p:sp>
      <p:sp>
        <p:nvSpPr>
          <p:cNvPr id="22" name="TextBox 21"/>
          <p:cNvSpPr txBox="1"/>
          <p:nvPr/>
        </p:nvSpPr>
        <p:spPr>
          <a:xfrm>
            <a:off x="6223635" y="2567732"/>
            <a:ext cx="1234440" cy="369332"/>
          </a:xfrm>
          <a:prstGeom prst="rect">
            <a:avLst/>
          </a:prstGeom>
          <a:noFill/>
        </p:spPr>
        <p:txBody>
          <a:bodyPr wrap="square" rtlCol="0">
            <a:spAutoFit/>
          </a:bodyPr>
          <a:lstStyle/>
          <a:p>
            <a:r>
              <a:rPr lang="en-US" dirty="0" smtClean="0"/>
              <a:t>Draft3</a:t>
            </a:r>
            <a:endParaRPr lang="en-US" dirty="0"/>
          </a:p>
        </p:txBody>
      </p:sp>
      <p:sp>
        <p:nvSpPr>
          <p:cNvPr id="23" name="Oval 22"/>
          <p:cNvSpPr/>
          <p:nvPr/>
        </p:nvSpPr>
        <p:spPr>
          <a:xfrm>
            <a:off x="2481453" y="4443984"/>
            <a:ext cx="1991106" cy="7406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1</a:t>
            </a:r>
            <a:endParaRPr lang="en-US" dirty="0"/>
          </a:p>
        </p:txBody>
      </p:sp>
      <p:sp>
        <p:nvSpPr>
          <p:cNvPr id="24" name="Oval 23"/>
          <p:cNvSpPr/>
          <p:nvPr/>
        </p:nvSpPr>
        <p:spPr>
          <a:xfrm>
            <a:off x="4920615"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2</a:t>
            </a:r>
            <a:endParaRPr lang="en-US" dirty="0"/>
          </a:p>
        </p:txBody>
      </p:sp>
      <p:cxnSp>
        <p:nvCxnSpPr>
          <p:cNvPr id="26" name="Straight Arrow Connector 25"/>
          <p:cNvCxnSpPr>
            <a:stCxn id="5" idx="2"/>
          </p:cNvCxnSpPr>
          <p:nvPr/>
        </p:nvCxnSpPr>
        <p:spPr>
          <a:xfrm>
            <a:off x="2382012" y="3858768"/>
            <a:ext cx="525780"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p:cNvCxnSpPr>
          <p:nvPr/>
        </p:nvCxnSpPr>
        <p:spPr>
          <a:xfrm flipH="1">
            <a:off x="4033647" y="3858768"/>
            <a:ext cx="538353"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a:off x="4572000" y="3858768"/>
            <a:ext cx="854964"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23635" y="3858768"/>
            <a:ext cx="542925"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8650" y="5421725"/>
            <a:ext cx="6686550" cy="923330"/>
          </a:xfrm>
          <a:prstGeom prst="rect">
            <a:avLst/>
          </a:prstGeom>
          <a:noFill/>
        </p:spPr>
        <p:txBody>
          <a:bodyPr wrap="square" rtlCol="0">
            <a:spAutoFit/>
          </a:bodyPr>
          <a:lstStyle/>
          <a:p>
            <a:r>
              <a:rPr lang="en-US" dirty="0" smtClean="0"/>
              <a:t>Requirement:</a:t>
            </a:r>
          </a:p>
          <a:p>
            <a:r>
              <a:rPr lang="en-US" dirty="0" smtClean="0"/>
              <a:t>No word limit</a:t>
            </a:r>
          </a:p>
          <a:p>
            <a:r>
              <a:rPr lang="en-US" dirty="0" smtClean="0"/>
              <a:t>Experiment group reports self revision type recognition</a:t>
            </a:r>
            <a:endParaRPr lang="en-US" dirty="0"/>
          </a:p>
        </p:txBody>
      </p:sp>
    </p:spTree>
    <p:extLst>
      <p:ext uri="{BB962C8B-B14F-4D97-AF65-F5344CB8AC3E}">
        <p14:creationId xmlns:p14="http://schemas.microsoft.com/office/powerpoint/2010/main" val="3116062533"/>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 </a:t>
            </a:r>
            <a:r>
              <a:rPr lang="en-US" dirty="0" err="1" smtClean="0"/>
              <a:t>poststudy</a:t>
            </a:r>
            <a:r>
              <a:rPr lang="en-US" dirty="0" smtClean="0"/>
              <a:t> survey (Experiment)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164</a:t>
            </a:fld>
            <a:endParaRPr lang="en-US"/>
          </a:p>
        </p:txBody>
      </p:sp>
      <p:pic>
        <p:nvPicPr>
          <p:cNvPr id="5" name="Picture 4"/>
          <p:cNvPicPr>
            <a:picLocks noChangeAspect="1"/>
          </p:cNvPicPr>
          <p:nvPr/>
        </p:nvPicPr>
        <p:blipFill>
          <a:blip r:embed="rId2"/>
          <a:stretch>
            <a:fillRect/>
          </a:stretch>
        </p:blipFill>
        <p:spPr>
          <a:xfrm>
            <a:off x="2011793" y="1825625"/>
            <a:ext cx="4334143" cy="4707873"/>
          </a:xfrm>
          <a:prstGeom prst="rect">
            <a:avLst/>
          </a:prstGeom>
        </p:spPr>
      </p:pic>
    </p:spTree>
    <p:extLst>
      <p:ext uri="{BB962C8B-B14F-4D97-AF65-F5344CB8AC3E}">
        <p14:creationId xmlns:p14="http://schemas.microsoft.com/office/powerpoint/2010/main" val="4169664013"/>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of </a:t>
            </a:r>
            <a:r>
              <a:rPr lang="en-US" dirty="0" err="1"/>
              <a:t>ArgRewrite</a:t>
            </a:r>
            <a:r>
              <a:rPr lang="en-US" dirty="0"/>
              <a:t> </a:t>
            </a:r>
            <a:r>
              <a:rPr lang="en-US" dirty="0" smtClean="0"/>
              <a:t>study</a:t>
            </a:r>
            <a:r>
              <a:rPr lang="en-US" dirty="0"/>
              <a:t>: </a:t>
            </a:r>
            <a:r>
              <a:rPr lang="en-US" dirty="0" err="1"/>
              <a:t>poststudy</a:t>
            </a:r>
            <a:r>
              <a:rPr lang="en-US" dirty="0"/>
              <a:t> survey </a:t>
            </a:r>
            <a:r>
              <a:rPr lang="en-US" dirty="0" smtClean="0"/>
              <a:t>(Control)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098603E-4670-914E-A685-627BBCF57B85}" type="slidenum">
              <a:rPr lang="en-US" smtClean="0"/>
              <a:t>165</a:t>
            </a:fld>
            <a:endParaRPr lang="en-US"/>
          </a:p>
        </p:txBody>
      </p:sp>
      <p:pic>
        <p:nvPicPr>
          <p:cNvPr id="5" name="Picture 4"/>
          <p:cNvPicPr>
            <a:picLocks noChangeAspect="1"/>
          </p:cNvPicPr>
          <p:nvPr/>
        </p:nvPicPr>
        <p:blipFill>
          <a:blip r:embed="rId2"/>
          <a:stretch>
            <a:fillRect/>
          </a:stretch>
        </p:blipFill>
        <p:spPr>
          <a:xfrm>
            <a:off x="1829209" y="1870077"/>
            <a:ext cx="5048487" cy="4369753"/>
          </a:xfrm>
          <a:prstGeom prst="rect">
            <a:avLst/>
          </a:prstGeom>
        </p:spPr>
      </p:pic>
    </p:spTree>
    <p:extLst>
      <p:ext uri="{BB962C8B-B14F-4D97-AF65-F5344CB8AC3E}">
        <p14:creationId xmlns:p14="http://schemas.microsoft.com/office/powerpoint/2010/main" val="1137592841"/>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60 participants (40 Native and 20 ESL)</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166</a:t>
            </a:fld>
            <a:endParaRPr lang="en-US"/>
          </a:p>
        </p:txBody>
      </p:sp>
      <p:sp>
        <p:nvSpPr>
          <p:cNvPr id="5" name="Rectangle 4"/>
          <p:cNvSpPr/>
          <p:nvPr/>
        </p:nvSpPr>
        <p:spPr>
          <a:xfrm>
            <a:off x="1527048"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Draft1@home</a:t>
            </a:r>
            <a:endParaRPr lang="en-US" dirty="0"/>
          </a:p>
        </p:txBody>
      </p:sp>
      <p:sp>
        <p:nvSpPr>
          <p:cNvPr id="6" name="Rectangle 5"/>
          <p:cNvSpPr/>
          <p:nvPr/>
        </p:nvSpPr>
        <p:spPr>
          <a:xfrm>
            <a:off x="3717036"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Draft2@home</a:t>
            </a:r>
            <a:endParaRPr lang="en-US" dirty="0"/>
          </a:p>
        </p:txBody>
      </p:sp>
      <p:sp>
        <p:nvSpPr>
          <p:cNvPr id="7" name="Rectangle 6"/>
          <p:cNvSpPr/>
          <p:nvPr/>
        </p:nvSpPr>
        <p:spPr>
          <a:xfrm>
            <a:off x="5911596"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Draft3@lab</a:t>
            </a:r>
            <a:endParaRPr lang="en-US" dirty="0"/>
          </a:p>
        </p:txBody>
      </p:sp>
      <p:cxnSp>
        <p:nvCxnSpPr>
          <p:cNvPr id="9" name="Straight Arrow Connector 8"/>
          <p:cNvCxnSpPr>
            <a:endCxn id="5" idx="1"/>
          </p:cNvCxnSpPr>
          <p:nvPr/>
        </p:nvCxnSpPr>
        <p:spPr>
          <a:xfrm>
            <a:off x="850392" y="3479292"/>
            <a:ext cx="676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6976" y="3480816"/>
            <a:ext cx="48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5426964" y="347929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1524" y="346405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1524" y="2776650"/>
            <a:ext cx="1234440" cy="646331"/>
          </a:xfrm>
          <a:prstGeom prst="rect">
            <a:avLst/>
          </a:prstGeom>
          <a:noFill/>
        </p:spPr>
        <p:txBody>
          <a:bodyPr wrap="square" rtlCol="0">
            <a:spAutoFit/>
          </a:bodyPr>
          <a:lstStyle/>
          <a:p>
            <a:r>
              <a:rPr lang="en-US" dirty="0" err="1" smtClean="0"/>
              <a:t>PostStudy</a:t>
            </a:r>
            <a:r>
              <a:rPr lang="en-US" dirty="0" smtClean="0"/>
              <a:t> Survey</a:t>
            </a:r>
            <a:endParaRPr lang="en-US" dirty="0"/>
          </a:p>
        </p:txBody>
      </p:sp>
      <p:sp>
        <p:nvSpPr>
          <p:cNvPr id="19" name="TextBox 18"/>
          <p:cNvSpPr txBox="1"/>
          <p:nvPr/>
        </p:nvSpPr>
        <p:spPr>
          <a:xfrm>
            <a:off x="604647" y="2834485"/>
            <a:ext cx="1234440" cy="646331"/>
          </a:xfrm>
          <a:prstGeom prst="rect">
            <a:avLst/>
          </a:prstGeom>
          <a:noFill/>
        </p:spPr>
        <p:txBody>
          <a:bodyPr wrap="square" rtlCol="0">
            <a:spAutoFit/>
          </a:bodyPr>
          <a:lstStyle/>
          <a:p>
            <a:r>
              <a:rPr lang="en-US" dirty="0" err="1" smtClean="0"/>
              <a:t>PreStudy</a:t>
            </a:r>
            <a:r>
              <a:rPr lang="en-US" dirty="0" smtClean="0"/>
              <a:t> Survey</a:t>
            </a:r>
            <a:endParaRPr lang="en-US" dirty="0"/>
          </a:p>
        </p:txBody>
      </p:sp>
      <p:sp>
        <p:nvSpPr>
          <p:cNvPr id="20" name="TextBox 19"/>
          <p:cNvSpPr txBox="1"/>
          <p:nvPr/>
        </p:nvSpPr>
        <p:spPr>
          <a:xfrm>
            <a:off x="1863090" y="2563133"/>
            <a:ext cx="1234440" cy="369332"/>
          </a:xfrm>
          <a:prstGeom prst="rect">
            <a:avLst/>
          </a:prstGeom>
          <a:noFill/>
        </p:spPr>
        <p:txBody>
          <a:bodyPr wrap="square" rtlCol="0">
            <a:spAutoFit/>
          </a:bodyPr>
          <a:lstStyle/>
          <a:p>
            <a:r>
              <a:rPr lang="en-US" dirty="0" smtClean="0"/>
              <a:t>Draft1</a:t>
            </a:r>
            <a:endParaRPr lang="en-US" dirty="0"/>
          </a:p>
        </p:txBody>
      </p:sp>
      <p:sp>
        <p:nvSpPr>
          <p:cNvPr id="21" name="TextBox 20"/>
          <p:cNvSpPr txBox="1"/>
          <p:nvPr/>
        </p:nvSpPr>
        <p:spPr>
          <a:xfrm>
            <a:off x="4043362" y="2567732"/>
            <a:ext cx="1234440" cy="369332"/>
          </a:xfrm>
          <a:prstGeom prst="rect">
            <a:avLst/>
          </a:prstGeom>
          <a:noFill/>
        </p:spPr>
        <p:txBody>
          <a:bodyPr wrap="square" rtlCol="0">
            <a:spAutoFit/>
          </a:bodyPr>
          <a:lstStyle/>
          <a:p>
            <a:r>
              <a:rPr lang="en-US" dirty="0" smtClean="0"/>
              <a:t>Draft2</a:t>
            </a:r>
            <a:endParaRPr lang="en-US" dirty="0"/>
          </a:p>
        </p:txBody>
      </p:sp>
      <p:sp>
        <p:nvSpPr>
          <p:cNvPr id="22" name="TextBox 21"/>
          <p:cNvSpPr txBox="1"/>
          <p:nvPr/>
        </p:nvSpPr>
        <p:spPr>
          <a:xfrm>
            <a:off x="6223635" y="2567732"/>
            <a:ext cx="1234440" cy="369332"/>
          </a:xfrm>
          <a:prstGeom prst="rect">
            <a:avLst/>
          </a:prstGeom>
          <a:noFill/>
        </p:spPr>
        <p:txBody>
          <a:bodyPr wrap="square" rtlCol="0">
            <a:spAutoFit/>
          </a:bodyPr>
          <a:lstStyle/>
          <a:p>
            <a:r>
              <a:rPr lang="en-US" dirty="0" smtClean="0"/>
              <a:t>Draft3</a:t>
            </a:r>
            <a:endParaRPr lang="en-US" dirty="0"/>
          </a:p>
        </p:txBody>
      </p:sp>
      <p:sp>
        <p:nvSpPr>
          <p:cNvPr id="23" name="Oval 22"/>
          <p:cNvSpPr/>
          <p:nvPr/>
        </p:nvSpPr>
        <p:spPr>
          <a:xfrm>
            <a:off x="2481453" y="4443984"/>
            <a:ext cx="1991106" cy="7406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1</a:t>
            </a:r>
            <a:endParaRPr lang="en-US" dirty="0"/>
          </a:p>
        </p:txBody>
      </p:sp>
      <p:sp>
        <p:nvSpPr>
          <p:cNvPr id="24" name="Oval 23"/>
          <p:cNvSpPr/>
          <p:nvPr/>
        </p:nvSpPr>
        <p:spPr>
          <a:xfrm>
            <a:off x="4920615" y="4443984"/>
            <a:ext cx="1991106" cy="7406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2</a:t>
            </a:r>
            <a:endParaRPr lang="en-US" dirty="0"/>
          </a:p>
        </p:txBody>
      </p:sp>
      <p:cxnSp>
        <p:nvCxnSpPr>
          <p:cNvPr id="26" name="Straight Arrow Connector 25"/>
          <p:cNvCxnSpPr>
            <a:stCxn id="5" idx="2"/>
          </p:cNvCxnSpPr>
          <p:nvPr/>
        </p:nvCxnSpPr>
        <p:spPr>
          <a:xfrm>
            <a:off x="2382012" y="3858768"/>
            <a:ext cx="525780"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p:cNvCxnSpPr>
          <p:nvPr/>
        </p:nvCxnSpPr>
        <p:spPr>
          <a:xfrm flipH="1">
            <a:off x="4033647" y="3858768"/>
            <a:ext cx="538353"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a:off x="4572000" y="3858768"/>
            <a:ext cx="854964"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23635" y="3858768"/>
            <a:ext cx="542925"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9214" y="4026119"/>
            <a:ext cx="2100834" cy="1477328"/>
          </a:xfrm>
          <a:prstGeom prst="rect">
            <a:avLst/>
          </a:prstGeom>
          <a:noFill/>
        </p:spPr>
        <p:txBody>
          <a:bodyPr wrap="square" rtlCol="0">
            <a:spAutoFit/>
          </a:bodyPr>
          <a:lstStyle/>
          <a:p>
            <a:r>
              <a:rPr lang="en-US" dirty="0" smtClean="0"/>
              <a:t>Requirement:</a:t>
            </a:r>
          </a:p>
          <a:p>
            <a:r>
              <a:rPr lang="en-US" dirty="0" smtClean="0"/>
              <a:t>No word limit</a:t>
            </a:r>
          </a:p>
          <a:p>
            <a:r>
              <a:rPr lang="en-US" dirty="0" smtClean="0"/>
              <a:t>Experiment group reports self revision </a:t>
            </a:r>
            <a:r>
              <a:rPr lang="en-US" smtClean="0"/>
              <a:t>type recognition</a:t>
            </a:r>
            <a:endParaRPr lang="en-US" dirty="0"/>
          </a:p>
        </p:txBody>
      </p:sp>
      <p:sp>
        <p:nvSpPr>
          <p:cNvPr id="11" name="TextBox 10"/>
          <p:cNvSpPr txBox="1"/>
          <p:nvPr/>
        </p:nvSpPr>
        <p:spPr>
          <a:xfrm>
            <a:off x="2963799" y="5311473"/>
            <a:ext cx="1508760" cy="369332"/>
          </a:xfrm>
          <a:prstGeom prst="rect">
            <a:avLst/>
          </a:prstGeom>
          <a:noFill/>
        </p:spPr>
        <p:txBody>
          <a:bodyPr wrap="square" rtlCol="0">
            <a:spAutoFit/>
          </a:bodyPr>
          <a:lstStyle/>
          <a:p>
            <a:r>
              <a:rPr lang="en-US" dirty="0" smtClean="0"/>
              <a:t>Rev12</a:t>
            </a:r>
            <a:endParaRPr lang="en-US" dirty="0"/>
          </a:p>
        </p:txBody>
      </p:sp>
      <p:sp>
        <p:nvSpPr>
          <p:cNvPr id="25" name="TextBox 24"/>
          <p:cNvSpPr txBox="1"/>
          <p:nvPr/>
        </p:nvSpPr>
        <p:spPr>
          <a:xfrm>
            <a:off x="5603367" y="5279207"/>
            <a:ext cx="1508760" cy="369332"/>
          </a:xfrm>
          <a:prstGeom prst="rect">
            <a:avLst/>
          </a:prstGeom>
          <a:noFill/>
        </p:spPr>
        <p:txBody>
          <a:bodyPr wrap="square" rtlCol="0">
            <a:spAutoFit/>
          </a:bodyPr>
          <a:lstStyle/>
          <a:p>
            <a:r>
              <a:rPr lang="en-US" dirty="0" smtClean="0"/>
              <a:t>Rev23</a:t>
            </a:r>
            <a:endParaRPr lang="en-US" dirty="0"/>
          </a:p>
        </p:txBody>
      </p:sp>
    </p:spTree>
    <p:extLst>
      <p:ext uri="{BB962C8B-B14F-4D97-AF65-F5344CB8AC3E}">
        <p14:creationId xmlns:p14="http://schemas.microsoft.com/office/powerpoint/2010/main" val="3915085846"/>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Approach</a:t>
            </a:r>
          </a:p>
          <a:p>
            <a:pPr lvl="1"/>
            <a:r>
              <a:rPr lang="en-US" dirty="0" smtClean="0"/>
              <a:t>ANOVA test to compare groups</a:t>
            </a:r>
          </a:p>
          <a:p>
            <a:pPr lvl="2"/>
            <a:r>
              <a:rPr lang="en-US" dirty="0" smtClean="0"/>
              <a:t>Subjective measures: post-study survey answers</a:t>
            </a:r>
          </a:p>
          <a:p>
            <a:pPr lvl="2"/>
            <a:r>
              <a:rPr lang="en-US" dirty="0" smtClean="0"/>
              <a:t>Objective measures: the number of revisions</a:t>
            </a:r>
          </a:p>
          <a:p>
            <a:pPr lvl="1"/>
            <a:r>
              <a:rPr lang="en-US" dirty="0" smtClean="0"/>
              <a:t>Pearson correlation to determine correlation between quantitative measures</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167</a:t>
            </a:fld>
            <a:endParaRPr lang="en-US"/>
          </a:p>
        </p:txBody>
      </p:sp>
    </p:spTree>
    <p:extLst>
      <p:ext uri="{BB962C8B-B14F-4D97-AF65-F5344CB8AC3E}">
        <p14:creationId xmlns:p14="http://schemas.microsoft.com/office/powerpoint/2010/main" val="228843993"/>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For H3.1 (Interface difference)</a:t>
            </a:r>
          </a:p>
          <a:p>
            <a:pPr lvl="1"/>
            <a:r>
              <a:rPr lang="en-US" dirty="0" smtClean="0"/>
              <a:t>Experiment group agree with the statement “The system helps me to </a:t>
            </a:r>
            <a:r>
              <a:rPr lang="en-US" dirty="0" smtClean="0">
                <a:solidFill>
                  <a:srgbClr val="00B0F0"/>
                </a:solidFill>
              </a:rPr>
              <a:t>recognize the weakness</a:t>
            </a:r>
            <a:r>
              <a:rPr lang="en-US" dirty="0" smtClean="0"/>
              <a:t> of my essay” more</a:t>
            </a:r>
          </a:p>
          <a:p>
            <a:pPr lvl="2"/>
            <a:r>
              <a:rPr lang="en-US" dirty="0" smtClean="0"/>
              <a:t>3.97 vs. 3.17 , p &lt; 0.003</a:t>
            </a:r>
          </a:p>
          <a:p>
            <a:pPr lvl="1"/>
            <a:r>
              <a:rPr lang="en-US" dirty="0" smtClean="0"/>
              <a:t>Control interface is </a:t>
            </a:r>
            <a:r>
              <a:rPr lang="en-US" dirty="0" smtClean="0">
                <a:solidFill>
                  <a:srgbClr val="00B0F0"/>
                </a:solidFill>
              </a:rPr>
              <a:t>ineffective</a:t>
            </a:r>
            <a:r>
              <a:rPr lang="en-US" dirty="0" smtClean="0"/>
              <a:t> when participants have to reflect on </a:t>
            </a:r>
            <a:r>
              <a:rPr lang="en-US" dirty="0" smtClean="0">
                <a:solidFill>
                  <a:srgbClr val="00B0F0"/>
                </a:solidFill>
              </a:rPr>
              <a:t>many</a:t>
            </a:r>
            <a:r>
              <a:rPr lang="en-US" dirty="0" smtClean="0"/>
              <a:t> changes</a:t>
            </a:r>
          </a:p>
          <a:p>
            <a:pPr lvl="2"/>
            <a:r>
              <a:rPr lang="en-US" dirty="0" smtClean="0"/>
              <a:t>Negative correlation between “it is convenient to view my previous revisions with the system” and number of Rev12 (ρ</a:t>
            </a:r>
            <a:r>
              <a:rPr lang="en-US" dirty="0"/>
              <a:t>=-.36 and p &lt; .05)</a:t>
            </a:r>
          </a:p>
        </p:txBody>
      </p:sp>
      <p:sp>
        <p:nvSpPr>
          <p:cNvPr id="4" name="Slide Number Placeholder 3"/>
          <p:cNvSpPr>
            <a:spLocks noGrp="1"/>
          </p:cNvSpPr>
          <p:nvPr>
            <p:ph type="sldNum" sz="quarter" idx="12"/>
          </p:nvPr>
        </p:nvSpPr>
        <p:spPr/>
        <p:txBody>
          <a:bodyPr/>
          <a:lstStyle/>
          <a:p>
            <a:fld id="{D098603E-4670-914E-A685-627BBCF57B85}" type="slidenum">
              <a:rPr lang="en-US" smtClean="0"/>
              <a:t>168</a:t>
            </a:fld>
            <a:endParaRPr lang="en-US"/>
          </a:p>
        </p:txBody>
      </p:sp>
    </p:spTree>
    <p:extLst>
      <p:ext uri="{BB962C8B-B14F-4D97-AF65-F5344CB8AC3E}">
        <p14:creationId xmlns:p14="http://schemas.microsoft.com/office/powerpoint/2010/main" val="3241115221"/>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For H3.2 (impact of disagreed revision feedback)</a:t>
            </a:r>
          </a:p>
          <a:p>
            <a:pPr lvl="1"/>
            <a:r>
              <a:rPr lang="en-US" dirty="0" smtClean="0">
                <a:solidFill>
                  <a:srgbClr val="00B0F0"/>
                </a:solidFill>
              </a:rPr>
              <a:t>Negative</a:t>
            </a:r>
            <a:r>
              <a:rPr lang="en-US" dirty="0" smtClean="0"/>
              <a:t> correlation between </a:t>
            </a:r>
            <a:r>
              <a:rPr lang="en-US" dirty="0" smtClean="0">
                <a:solidFill>
                  <a:srgbClr val="00B0F0"/>
                </a:solidFill>
              </a:rPr>
              <a:t>Rev23</a:t>
            </a:r>
            <a:r>
              <a:rPr lang="en-US" dirty="0" smtClean="0"/>
              <a:t> and number of cases in which the revisions annotated as </a:t>
            </a:r>
            <a:r>
              <a:rPr lang="en-US" dirty="0" smtClean="0">
                <a:solidFill>
                  <a:srgbClr val="00B0F0"/>
                </a:solidFill>
              </a:rPr>
              <a:t>Content</a:t>
            </a:r>
            <a:r>
              <a:rPr lang="en-US" dirty="0" smtClean="0"/>
              <a:t> are </a:t>
            </a:r>
            <a:r>
              <a:rPr lang="en-US" dirty="0" smtClean="0">
                <a:solidFill>
                  <a:srgbClr val="00B0F0"/>
                </a:solidFill>
              </a:rPr>
              <a:t>verified</a:t>
            </a:r>
            <a:r>
              <a:rPr lang="en-US" dirty="0" smtClean="0"/>
              <a:t> by the participants</a:t>
            </a:r>
          </a:p>
          <a:p>
            <a:pPr lvl="1"/>
            <a:r>
              <a:rPr lang="en-US" dirty="0" smtClean="0">
                <a:solidFill>
                  <a:srgbClr val="00B0F0"/>
                </a:solidFill>
              </a:rPr>
              <a:t>Positive</a:t>
            </a:r>
            <a:r>
              <a:rPr lang="en-US" dirty="0" smtClean="0"/>
              <a:t> correlation between </a:t>
            </a:r>
            <a:r>
              <a:rPr lang="en-US" dirty="0" smtClean="0">
                <a:solidFill>
                  <a:srgbClr val="00B0F0"/>
                </a:solidFill>
              </a:rPr>
              <a:t>Rev23</a:t>
            </a:r>
            <a:r>
              <a:rPr lang="en-US" dirty="0" smtClean="0"/>
              <a:t> and the number of cases in which the revisions annotated as </a:t>
            </a:r>
            <a:r>
              <a:rPr lang="en-US" dirty="0" smtClean="0">
                <a:solidFill>
                  <a:srgbClr val="00B0F0"/>
                </a:solidFill>
              </a:rPr>
              <a:t>Surface </a:t>
            </a:r>
            <a:r>
              <a:rPr lang="en-US" dirty="0" smtClean="0"/>
              <a:t>are </a:t>
            </a:r>
            <a:r>
              <a:rPr lang="en-US" dirty="0" smtClean="0">
                <a:solidFill>
                  <a:srgbClr val="00B0F0"/>
                </a:solidFill>
              </a:rPr>
              <a:t>intended to be Content</a:t>
            </a:r>
            <a:r>
              <a:rPr lang="en-US" dirty="0" smtClean="0"/>
              <a:t> by the participants</a:t>
            </a:r>
          </a:p>
          <a:p>
            <a:pPr lvl="1"/>
            <a:r>
              <a:rPr lang="en-US" dirty="0" smtClean="0"/>
              <a:t>Ratio of change</a:t>
            </a:r>
          </a:p>
          <a:p>
            <a:pPr lvl="2"/>
            <a:r>
              <a:rPr lang="en-US" dirty="0" smtClean="0"/>
              <a:t>Disagreed Rev12 got further revised: 45/53 = 0.849</a:t>
            </a:r>
          </a:p>
          <a:p>
            <a:pPr lvl="2"/>
            <a:r>
              <a:rPr lang="en-US" dirty="0" smtClean="0"/>
              <a:t>Rev12 got further revised: 161/394 = 0.408</a:t>
            </a:r>
          </a:p>
          <a:p>
            <a:pPr lvl="2"/>
            <a:r>
              <a:rPr lang="en-US" dirty="0" smtClean="0"/>
              <a:t>Agreed Rev12 further revised: 67/341 = 0.196</a:t>
            </a:r>
          </a:p>
          <a:p>
            <a:pPr lvl="1"/>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169</a:t>
            </a:fld>
            <a:endParaRPr lang="en-US"/>
          </a:p>
        </p:txBody>
      </p:sp>
    </p:spTree>
    <p:extLst>
      <p:ext uri="{BB962C8B-B14F-4D97-AF65-F5344CB8AC3E}">
        <p14:creationId xmlns:p14="http://schemas.microsoft.com/office/powerpoint/2010/main" val="41959489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extraction</a:t>
            </a:r>
            <a:endParaRPr lang="en-US" dirty="0"/>
          </a:p>
        </p:txBody>
      </p:sp>
      <p:sp>
        <p:nvSpPr>
          <p:cNvPr id="3" name="Content Placeholder 2"/>
          <p:cNvSpPr>
            <a:spLocks noGrp="1"/>
          </p:cNvSpPr>
          <p:nvPr>
            <p:ph idx="1"/>
          </p:nvPr>
        </p:nvSpPr>
        <p:spPr/>
        <p:txBody>
          <a:bodyPr/>
          <a:lstStyle/>
          <a:p>
            <a:r>
              <a:rPr lang="en-US" dirty="0" smtClean="0"/>
              <a:t>Basically a sentence alignment problem </a:t>
            </a:r>
          </a:p>
          <a:p>
            <a:pPr lvl="1"/>
            <a:r>
              <a:rPr lang="en-US" dirty="0" smtClean="0"/>
              <a:t>Binary classification (aligned or not aligned)</a:t>
            </a:r>
          </a:p>
          <a:p>
            <a:pPr lvl="2"/>
            <a:r>
              <a:rPr lang="en-US" dirty="0" smtClean="0"/>
              <a:t>Model: Logistic Regression Classifier</a:t>
            </a:r>
          </a:p>
          <a:p>
            <a:pPr lvl="2"/>
            <a:r>
              <a:rPr lang="en-US" dirty="0" smtClean="0"/>
              <a:t>Features: edit distance, TF*IDF cosine similarity, word overlap</a:t>
            </a:r>
          </a:p>
          <a:p>
            <a:pPr lvl="1"/>
            <a:r>
              <a:rPr lang="en-US" dirty="0" smtClean="0"/>
              <a:t>Dynamic programming to capture global similarity</a:t>
            </a:r>
          </a:p>
          <a:p>
            <a:pPr lvl="2"/>
            <a:r>
              <a:rPr lang="en-US" dirty="0" smtClean="0"/>
              <a:t>Adapted the Needleman-</a:t>
            </a:r>
            <a:r>
              <a:rPr lang="en-US" dirty="0" err="1" smtClean="0"/>
              <a:t>Wunsch</a:t>
            </a:r>
            <a:r>
              <a:rPr lang="en-US" dirty="0" smtClean="0"/>
              <a:t> algorithm</a:t>
            </a:r>
            <a:endParaRPr lang="en-US" dirty="0"/>
          </a:p>
          <a:p>
            <a:r>
              <a:rPr lang="en-US" dirty="0" smtClean="0"/>
              <a:t>Results</a:t>
            </a:r>
          </a:p>
          <a:p>
            <a:pPr lvl="1"/>
            <a:r>
              <a:rPr lang="en-US" dirty="0" smtClean="0"/>
              <a:t>Accuracy between .91-.99 on five corpora </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17</a:t>
            </a:fld>
            <a:endParaRPr lang="en-US"/>
          </a:p>
        </p:txBody>
      </p:sp>
    </p:spTree>
    <p:extLst>
      <p:ext uri="{BB962C8B-B14F-4D97-AF65-F5344CB8AC3E}">
        <p14:creationId xmlns:p14="http://schemas.microsoft.com/office/powerpoint/2010/main" val="1352335887"/>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Also tested the impact of native language spoken by the users</a:t>
            </a:r>
          </a:p>
          <a:p>
            <a:pPr lvl="1"/>
            <a:r>
              <a:rPr lang="en-US" dirty="0" smtClean="0"/>
              <a:t>“Language” is used as another factor in ANOVA</a:t>
            </a:r>
          </a:p>
          <a:p>
            <a:pPr lvl="1"/>
            <a:r>
              <a:rPr lang="en-US" dirty="0" smtClean="0">
                <a:solidFill>
                  <a:srgbClr val="00B0F0"/>
                </a:solidFill>
              </a:rPr>
              <a:t>Native</a:t>
            </a:r>
            <a:r>
              <a:rPr lang="en-US" dirty="0" smtClean="0"/>
              <a:t> speakers tend to make </a:t>
            </a:r>
            <a:r>
              <a:rPr lang="en-US" dirty="0" smtClean="0">
                <a:solidFill>
                  <a:srgbClr val="00B0F0"/>
                </a:solidFill>
              </a:rPr>
              <a:t>more</a:t>
            </a:r>
            <a:r>
              <a:rPr lang="en-US" dirty="0" smtClean="0"/>
              <a:t> </a:t>
            </a:r>
            <a:r>
              <a:rPr lang="en-US" dirty="0" smtClean="0">
                <a:solidFill>
                  <a:srgbClr val="00B0F0"/>
                </a:solidFill>
              </a:rPr>
              <a:t>Content</a:t>
            </a:r>
            <a:r>
              <a:rPr lang="en-US" dirty="0" smtClean="0"/>
              <a:t> changes (p&lt; 0.03)</a:t>
            </a:r>
          </a:p>
          <a:p>
            <a:pPr lvl="1"/>
            <a:r>
              <a:rPr lang="en-US" dirty="0" smtClean="0">
                <a:solidFill>
                  <a:srgbClr val="00B0F0"/>
                </a:solidFill>
              </a:rPr>
              <a:t>ESL</a:t>
            </a:r>
            <a:r>
              <a:rPr lang="en-US" dirty="0" smtClean="0"/>
              <a:t> speakers tend to make more </a:t>
            </a:r>
            <a:r>
              <a:rPr lang="en-US" dirty="0" smtClean="0">
                <a:solidFill>
                  <a:srgbClr val="00B0F0"/>
                </a:solidFill>
              </a:rPr>
              <a:t>Surface</a:t>
            </a:r>
            <a:r>
              <a:rPr lang="en-US" dirty="0" smtClean="0"/>
              <a:t> changes (p &lt; 0.02)</a:t>
            </a:r>
          </a:p>
          <a:p>
            <a:pPr marL="457200" lvl="1" indent="0">
              <a:buNone/>
            </a:pP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170</a:t>
            </a:fld>
            <a:endParaRPr lang="en-US"/>
          </a:p>
        </p:txBody>
      </p:sp>
    </p:spTree>
    <p:extLst>
      <p:ext uri="{BB962C8B-B14F-4D97-AF65-F5344CB8AC3E}">
        <p14:creationId xmlns:p14="http://schemas.microsoft.com/office/powerpoint/2010/main" val="1099113176"/>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50707" y="2006777"/>
            <a:ext cx="5906530" cy="5321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Preparing revision data</a:t>
            </a:r>
            <a:endParaRPr lang="en-US" sz="2000" dirty="0"/>
          </a:p>
        </p:txBody>
      </p:sp>
      <p:sp>
        <p:nvSpPr>
          <p:cNvPr id="5" name="Rectangle 4"/>
          <p:cNvSpPr/>
          <p:nvPr/>
        </p:nvSpPr>
        <p:spPr>
          <a:xfrm>
            <a:off x="650708" y="3409547"/>
            <a:ext cx="5906529" cy="5109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Automatic revision identification</a:t>
            </a:r>
            <a:endParaRPr lang="en-US" sz="2000" dirty="0"/>
          </a:p>
        </p:txBody>
      </p:sp>
      <p:sp>
        <p:nvSpPr>
          <p:cNvPr id="6" name="Rectangle 5"/>
          <p:cNvSpPr/>
          <p:nvPr/>
        </p:nvSpPr>
        <p:spPr>
          <a:xfrm>
            <a:off x="650708" y="4813367"/>
            <a:ext cx="5906528" cy="4896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Tool user study</a:t>
            </a:r>
            <a:endParaRPr lang="en-US" sz="2000" dirty="0"/>
          </a:p>
        </p:txBody>
      </p:sp>
      <p:sp>
        <p:nvSpPr>
          <p:cNvPr id="7" name="Rectangle 6"/>
          <p:cNvSpPr/>
          <p:nvPr/>
        </p:nvSpPr>
        <p:spPr>
          <a:xfrm>
            <a:off x="650708" y="3920489"/>
            <a:ext cx="2734961" cy="4890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extraction</a:t>
            </a:r>
            <a:endParaRPr lang="en-US" dirty="0"/>
          </a:p>
        </p:txBody>
      </p:sp>
      <p:sp>
        <p:nvSpPr>
          <p:cNvPr id="8" name="Rectangle 7"/>
          <p:cNvSpPr/>
          <p:nvPr/>
        </p:nvSpPr>
        <p:spPr>
          <a:xfrm>
            <a:off x="3807008" y="3920489"/>
            <a:ext cx="2750228" cy="4890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classification</a:t>
            </a:r>
            <a:endParaRPr lang="en-US" dirty="0"/>
          </a:p>
        </p:txBody>
      </p:sp>
      <p:sp>
        <p:nvSpPr>
          <p:cNvPr id="13" name="Down Arrow 12"/>
          <p:cNvSpPr/>
          <p:nvPr/>
        </p:nvSpPr>
        <p:spPr>
          <a:xfrm>
            <a:off x="3465019" y="3092004"/>
            <a:ext cx="224116" cy="301995"/>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65019" y="4494350"/>
            <a:ext cx="224116" cy="309293"/>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707" y="2544170"/>
            <a:ext cx="2734962" cy="546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schema definition</a:t>
            </a:r>
            <a:endParaRPr lang="en-US" dirty="0"/>
          </a:p>
        </p:txBody>
      </p:sp>
      <p:sp>
        <p:nvSpPr>
          <p:cNvPr id="12" name="Rectangle 11"/>
          <p:cNvSpPr/>
          <p:nvPr/>
        </p:nvSpPr>
        <p:spPr>
          <a:xfrm>
            <a:off x="3807008" y="2538938"/>
            <a:ext cx="2750228" cy="553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collection and data analysis</a:t>
            </a:r>
            <a:endParaRPr lang="en-US" dirty="0"/>
          </a:p>
        </p:txBody>
      </p:sp>
      <p:sp>
        <p:nvSpPr>
          <p:cNvPr id="15" name="Rectangle 14"/>
          <p:cNvSpPr/>
          <p:nvPr/>
        </p:nvSpPr>
        <p:spPr>
          <a:xfrm>
            <a:off x="650708" y="5304871"/>
            <a:ext cx="2734961" cy="4599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 development</a:t>
            </a:r>
            <a:endParaRPr lang="en-US" dirty="0"/>
          </a:p>
        </p:txBody>
      </p:sp>
      <p:sp>
        <p:nvSpPr>
          <p:cNvPr id="16" name="Rectangle 15"/>
          <p:cNvSpPr/>
          <p:nvPr/>
        </p:nvSpPr>
        <p:spPr>
          <a:xfrm>
            <a:off x="3807007" y="5303627"/>
            <a:ext cx="2750229" cy="4617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study</a:t>
            </a:r>
            <a:endParaRPr lang="en-US" dirty="0"/>
          </a:p>
        </p:txBody>
      </p:sp>
      <p:sp>
        <p:nvSpPr>
          <p:cNvPr id="20" name="TextBox 19"/>
          <p:cNvSpPr txBox="1"/>
          <p:nvPr/>
        </p:nvSpPr>
        <p:spPr>
          <a:xfrm>
            <a:off x="6590383" y="2103253"/>
            <a:ext cx="2129563" cy="830997"/>
          </a:xfrm>
          <a:prstGeom prst="rect">
            <a:avLst/>
          </a:prstGeom>
          <a:noFill/>
        </p:spPr>
        <p:txBody>
          <a:bodyPr wrap="square" rtlCol="0">
            <a:spAutoFit/>
          </a:bodyPr>
          <a:lstStyle/>
          <a:p>
            <a:r>
              <a:rPr lang="en-US" sz="1600" dirty="0" smtClean="0"/>
              <a:t>Created useful revision schema that can be reliably annotated</a:t>
            </a:r>
            <a:endParaRPr lang="en-US" sz="1600" dirty="0"/>
          </a:p>
        </p:txBody>
      </p:sp>
      <p:sp>
        <p:nvSpPr>
          <p:cNvPr id="21" name="TextBox 20"/>
          <p:cNvSpPr txBox="1"/>
          <p:nvPr/>
        </p:nvSpPr>
        <p:spPr>
          <a:xfrm>
            <a:off x="6579295" y="3386354"/>
            <a:ext cx="2212218" cy="1107996"/>
          </a:xfrm>
          <a:prstGeom prst="rect">
            <a:avLst/>
          </a:prstGeom>
          <a:noFill/>
        </p:spPr>
        <p:txBody>
          <a:bodyPr wrap="square" rtlCol="0">
            <a:spAutoFit/>
          </a:bodyPr>
          <a:lstStyle/>
          <a:p>
            <a:r>
              <a:rPr lang="en-US" sz="1600" dirty="0" smtClean="0"/>
              <a:t>Developed and improved algorithms for revision identification</a:t>
            </a:r>
          </a:p>
          <a:p>
            <a:endParaRPr lang="en-US" dirty="0"/>
          </a:p>
        </p:txBody>
      </p:sp>
      <p:sp>
        <p:nvSpPr>
          <p:cNvPr id="22" name="TextBox 21"/>
          <p:cNvSpPr txBox="1"/>
          <p:nvPr/>
        </p:nvSpPr>
        <p:spPr>
          <a:xfrm>
            <a:off x="6576224" y="4803643"/>
            <a:ext cx="2077208" cy="830997"/>
          </a:xfrm>
          <a:prstGeom prst="rect">
            <a:avLst/>
          </a:prstGeom>
          <a:noFill/>
        </p:spPr>
        <p:txBody>
          <a:bodyPr wrap="square" rtlCol="0">
            <a:spAutoFit/>
          </a:bodyPr>
          <a:lstStyle/>
          <a:p>
            <a:r>
              <a:rPr lang="en-US" sz="1600" dirty="0" smtClean="0"/>
              <a:t>User study suggests that the developed tool is useful</a:t>
            </a:r>
            <a:endParaRPr lang="en-US" sz="1600" dirty="0"/>
          </a:p>
        </p:txBody>
      </p:sp>
    </p:spTree>
    <p:extLst>
      <p:ext uri="{BB962C8B-B14F-4D97-AF65-F5344CB8AC3E}">
        <p14:creationId xmlns:p14="http://schemas.microsoft.com/office/powerpoint/2010/main" val="2993238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60 participants (40 Native and 20 ESL)</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172</a:t>
            </a:fld>
            <a:endParaRPr lang="en-US"/>
          </a:p>
        </p:txBody>
      </p:sp>
      <p:sp>
        <p:nvSpPr>
          <p:cNvPr id="5" name="Rectangle 4"/>
          <p:cNvSpPr/>
          <p:nvPr/>
        </p:nvSpPr>
        <p:spPr>
          <a:xfrm>
            <a:off x="1527048"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Draft1@home</a:t>
            </a:r>
            <a:endParaRPr lang="en-US" dirty="0"/>
          </a:p>
        </p:txBody>
      </p:sp>
      <p:sp>
        <p:nvSpPr>
          <p:cNvPr id="6" name="Rectangle 5"/>
          <p:cNvSpPr/>
          <p:nvPr/>
        </p:nvSpPr>
        <p:spPr>
          <a:xfrm>
            <a:off x="3717036"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Draft2@home</a:t>
            </a:r>
            <a:endParaRPr lang="en-US" dirty="0"/>
          </a:p>
        </p:txBody>
      </p:sp>
      <p:sp>
        <p:nvSpPr>
          <p:cNvPr id="7" name="Rectangle 6"/>
          <p:cNvSpPr/>
          <p:nvPr/>
        </p:nvSpPr>
        <p:spPr>
          <a:xfrm>
            <a:off x="5911596"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Draft3@lab</a:t>
            </a:r>
            <a:endParaRPr lang="en-US" dirty="0"/>
          </a:p>
        </p:txBody>
      </p:sp>
      <p:cxnSp>
        <p:nvCxnSpPr>
          <p:cNvPr id="9" name="Straight Arrow Connector 8"/>
          <p:cNvCxnSpPr>
            <a:endCxn id="5" idx="1"/>
          </p:cNvCxnSpPr>
          <p:nvPr/>
        </p:nvCxnSpPr>
        <p:spPr>
          <a:xfrm>
            <a:off x="850392" y="3479292"/>
            <a:ext cx="676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6976" y="3480816"/>
            <a:ext cx="48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5426964" y="347929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1524" y="346405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1524" y="2776650"/>
            <a:ext cx="1234440" cy="646331"/>
          </a:xfrm>
          <a:prstGeom prst="rect">
            <a:avLst/>
          </a:prstGeom>
          <a:noFill/>
        </p:spPr>
        <p:txBody>
          <a:bodyPr wrap="square" rtlCol="0">
            <a:spAutoFit/>
          </a:bodyPr>
          <a:lstStyle/>
          <a:p>
            <a:r>
              <a:rPr lang="en-US" dirty="0" err="1" smtClean="0"/>
              <a:t>PostStudy</a:t>
            </a:r>
            <a:r>
              <a:rPr lang="en-US" dirty="0" smtClean="0"/>
              <a:t> Survey</a:t>
            </a:r>
            <a:endParaRPr lang="en-US" dirty="0"/>
          </a:p>
        </p:txBody>
      </p:sp>
      <p:sp>
        <p:nvSpPr>
          <p:cNvPr id="19" name="TextBox 18"/>
          <p:cNvSpPr txBox="1"/>
          <p:nvPr/>
        </p:nvSpPr>
        <p:spPr>
          <a:xfrm>
            <a:off x="604647" y="2834485"/>
            <a:ext cx="1234440" cy="646331"/>
          </a:xfrm>
          <a:prstGeom prst="rect">
            <a:avLst/>
          </a:prstGeom>
          <a:noFill/>
        </p:spPr>
        <p:txBody>
          <a:bodyPr wrap="square" rtlCol="0">
            <a:spAutoFit/>
          </a:bodyPr>
          <a:lstStyle/>
          <a:p>
            <a:r>
              <a:rPr lang="en-US" dirty="0" err="1" smtClean="0"/>
              <a:t>PreStudy</a:t>
            </a:r>
            <a:r>
              <a:rPr lang="en-US" dirty="0" smtClean="0"/>
              <a:t> Survey</a:t>
            </a:r>
            <a:endParaRPr lang="en-US" dirty="0"/>
          </a:p>
        </p:txBody>
      </p:sp>
      <p:sp>
        <p:nvSpPr>
          <p:cNvPr id="20" name="TextBox 19"/>
          <p:cNvSpPr txBox="1"/>
          <p:nvPr/>
        </p:nvSpPr>
        <p:spPr>
          <a:xfrm>
            <a:off x="1863090" y="2563133"/>
            <a:ext cx="1234440" cy="369332"/>
          </a:xfrm>
          <a:prstGeom prst="rect">
            <a:avLst/>
          </a:prstGeom>
          <a:noFill/>
        </p:spPr>
        <p:txBody>
          <a:bodyPr wrap="square" rtlCol="0">
            <a:spAutoFit/>
          </a:bodyPr>
          <a:lstStyle/>
          <a:p>
            <a:r>
              <a:rPr lang="en-US" dirty="0" smtClean="0"/>
              <a:t>Draft1</a:t>
            </a:r>
            <a:endParaRPr lang="en-US" dirty="0"/>
          </a:p>
        </p:txBody>
      </p:sp>
      <p:sp>
        <p:nvSpPr>
          <p:cNvPr id="21" name="TextBox 20"/>
          <p:cNvSpPr txBox="1"/>
          <p:nvPr/>
        </p:nvSpPr>
        <p:spPr>
          <a:xfrm>
            <a:off x="4043362" y="2567732"/>
            <a:ext cx="1234440" cy="369332"/>
          </a:xfrm>
          <a:prstGeom prst="rect">
            <a:avLst/>
          </a:prstGeom>
          <a:noFill/>
        </p:spPr>
        <p:txBody>
          <a:bodyPr wrap="square" rtlCol="0">
            <a:spAutoFit/>
          </a:bodyPr>
          <a:lstStyle/>
          <a:p>
            <a:r>
              <a:rPr lang="en-US" dirty="0" smtClean="0"/>
              <a:t>Draft2</a:t>
            </a:r>
            <a:endParaRPr lang="en-US" dirty="0"/>
          </a:p>
        </p:txBody>
      </p:sp>
      <p:sp>
        <p:nvSpPr>
          <p:cNvPr id="22" name="TextBox 21"/>
          <p:cNvSpPr txBox="1"/>
          <p:nvPr/>
        </p:nvSpPr>
        <p:spPr>
          <a:xfrm>
            <a:off x="6223635" y="2567732"/>
            <a:ext cx="1234440" cy="369332"/>
          </a:xfrm>
          <a:prstGeom prst="rect">
            <a:avLst/>
          </a:prstGeom>
          <a:noFill/>
        </p:spPr>
        <p:txBody>
          <a:bodyPr wrap="square" rtlCol="0">
            <a:spAutoFit/>
          </a:bodyPr>
          <a:lstStyle/>
          <a:p>
            <a:r>
              <a:rPr lang="en-US" dirty="0" smtClean="0"/>
              <a:t>Draft3</a:t>
            </a:r>
            <a:endParaRPr lang="en-US" dirty="0"/>
          </a:p>
        </p:txBody>
      </p:sp>
      <p:sp>
        <p:nvSpPr>
          <p:cNvPr id="23" name="Oval 22"/>
          <p:cNvSpPr/>
          <p:nvPr/>
        </p:nvSpPr>
        <p:spPr>
          <a:xfrm>
            <a:off x="2481453"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1</a:t>
            </a:r>
            <a:endParaRPr lang="en-US" dirty="0"/>
          </a:p>
        </p:txBody>
      </p:sp>
      <p:sp>
        <p:nvSpPr>
          <p:cNvPr id="24" name="Oval 23"/>
          <p:cNvSpPr/>
          <p:nvPr/>
        </p:nvSpPr>
        <p:spPr>
          <a:xfrm>
            <a:off x="4920615"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2</a:t>
            </a:r>
            <a:endParaRPr lang="en-US" dirty="0"/>
          </a:p>
        </p:txBody>
      </p:sp>
      <p:cxnSp>
        <p:nvCxnSpPr>
          <p:cNvPr id="26" name="Straight Arrow Connector 25"/>
          <p:cNvCxnSpPr>
            <a:stCxn id="5" idx="2"/>
          </p:cNvCxnSpPr>
          <p:nvPr/>
        </p:nvCxnSpPr>
        <p:spPr>
          <a:xfrm>
            <a:off x="2382012" y="3858768"/>
            <a:ext cx="525780"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p:cNvCxnSpPr>
          <p:nvPr/>
        </p:nvCxnSpPr>
        <p:spPr>
          <a:xfrm flipH="1">
            <a:off x="4033647" y="3858768"/>
            <a:ext cx="538353"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a:off x="4572000" y="3858768"/>
            <a:ext cx="854964"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23635" y="3858768"/>
            <a:ext cx="542925"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841272"/>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60 participants (40 Native and 20 ESL)</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173</a:t>
            </a:fld>
            <a:endParaRPr lang="en-US"/>
          </a:p>
        </p:txBody>
      </p:sp>
      <p:sp>
        <p:nvSpPr>
          <p:cNvPr id="5" name="Rectangle 4"/>
          <p:cNvSpPr/>
          <p:nvPr/>
        </p:nvSpPr>
        <p:spPr>
          <a:xfrm>
            <a:off x="1527048"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Draft1@home</a:t>
            </a:r>
            <a:endParaRPr lang="en-US" dirty="0"/>
          </a:p>
        </p:txBody>
      </p:sp>
      <p:sp>
        <p:nvSpPr>
          <p:cNvPr id="6" name="Rectangle 5"/>
          <p:cNvSpPr/>
          <p:nvPr/>
        </p:nvSpPr>
        <p:spPr>
          <a:xfrm>
            <a:off x="3717036"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Draft2@home</a:t>
            </a:r>
            <a:endParaRPr lang="en-US" dirty="0"/>
          </a:p>
        </p:txBody>
      </p:sp>
      <p:sp>
        <p:nvSpPr>
          <p:cNvPr id="7" name="Rectangle 6"/>
          <p:cNvSpPr/>
          <p:nvPr/>
        </p:nvSpPr>
        <p:spPr>
          <a:xfrm>
            <a:off x="5911596"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Draft3@lab</a:t>
            </a:r>
            <a:endParaRPr lang="en-US" dirty="0"/>
          </a:p>
        </p:txBody>
      </p:sp>
      <p:cxnSp>
        <p:nvCxnSpPr>
          <p:cNvPr id="9" name="Straight Arrow Connector 8"/>
          <p:cNvCxnSpPr>
            <a:endCxn id="5" idx="1"/>
          </p:cNvCxnSpPr>
          <p:nvPr/>
        </p:nvCxnSpPr>
        <p:spPr>
          <a:xfrm>
            <a:off x="850392" y="3479292"/>
            <a:ext cx="676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6976" y="3480816"/>
            <a:ext cx="48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5426964" y="347929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1524" y="346405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1524" y="2776650"/>
            <a:ext cx="1234440" cy="646331"/>
          </a:xfrm>
          <a:prstGeom prst="rect">
            <a:avLst/>
          </a:prstGeom>
          <a:noFill/>
        </p:spPr>
        <p:txBody>
          <a:bodyPr wrap="square" rtlCol="0">
            <a:spAutoFit/>
          </a:bodyPr>
          <a:lstStyle/>
          <a:p>
            <a:r>
              <a:rPr lang="en-US" dirty="0" err="1" smtClean="0"/>
              <a:t>PostStudy</a:t>
            </a:r>
            <a:r>
              <a:rPr lang="en-US" dirty="0" smtClean="0"/>
              <a:t> Survey</a:t>
            </a:r>
            <a:endParaRPr lang="en-US" dirty="0"/>
          </a:p>
        </p:txBody>
      </p:sp>
      <p:sp>
        <p:nvSpPr>
          <p:cNvPr id="19" name="TextBox 18"/>
          <p:cNvSpPr txBox="1"/>
          <p:nvPr/>
        </p:nvSpPr>
        <p:spPr>
          <a:xfrm>
            <a:off x="604647" y="2834485"/>
            <a:ext cx="1234440" cy="646331"/>
          </a:xfrm>
          <a:prstGeom prst="rect">
            <a:avLst/>
          </a:prstGeom>
          <a:noFill/>
        </p:spPr>
        <p:txBody>
          <a:bodyPr wrap="square" rtlCol="0">
            <a:spAutoFit/>
          </a:bodyPr>
          <a:lstStyle/>
          <a:p>
            <a:r>
              <a:rPr lang="en-US" dirty="0" err="1" smtClean="0"/>
              <a:t>PreStudy</a:t>
            </a:r>
            <a:r>
              <a:rPr lang="en-US" dirty="0" smtClean="0"/>
              <a:t> Survey</a:t>
            </a:r>
            <a:endParaRPr lang="en-US" dirty="0"/>
          </a:p>
        </p:txBody>
      </p:sp>
      <p:sp>
        <p:nvSpPr>
          <p:cNvPr id="20" name="TextBox 19"/>
          <p:cNvSpPr txBox="1"/>
          <p:nvPr/>
        </p:nvSpPr>
        <p:spPr>
          <a:xfrm>
            <a:off x="1863090" y="2563133"/>
            <a:ext cx="1234440" cy="369332"/>
          </a:xfrm>
          <a:prstGeom prst="rect">
            <a:avLst/>
          </a:prstGeom>
          <a:noFill/>
        </p:spPr>
        <p:txBody>
          <a:bodyPr wrap="square" rtlCol="0">
            <a:spAutoFit/>
          </a:bodyPr>
          <a:lstStyle/>
          <a:p>
            <a:r>
              <a:rPr lang="en-US" dirty="0" smtClean="0"/>
              <a:t>Draft1</a:t>
            </a:r>
            <a:endParaRPr lang="en-US" dirty="0"/>
          </a:p>
        </p:txBody>
      </p:sp>
      <p:sp>
        <p:nvSpPr>
          <p:cNvPr id="21" name="TextBox 20"/>
          <p:cNvSpPr txBox="1"/>
          <p:nvPr/>
        </p:nvSpPr>
        <p:spPr>
          <a:xfrm>
            <a:off x="4043362" y="2567732"/>
            <a:ext cx="1234440" cy="369332"/>
          </a:xfrm>
          <a:prstGeom prst="rect">
            <a:avLst/>
          </a:prstGeom>
          <a:noFill/>
        </p:spPr>
        <p:txBody>
          <a:bodyPr wrap="square" rtlCol="0">
            <a:spAutoFit/>
          </a:bodyPr>
          <a:lstStyle/>
          <a:p>
            <a:r>
              <a:rPr lang="en-US" dirty="0" smtClean="0"/>
              <a:t>Draft2</a:t>
            </a:r>
            <a:endParaRPr lang="en-US" dirty="0"/>
          </a:p>
        </p:txBody>
      </p:sp>
      <p:sp>
        <p:nvSpPr>
          <p:cNvPr id="22" name="TextBox 21"/>
          <p:cNvSpPr txBox="1"/>
          <p:nvPr/>
        </p:nvSpPr>
        <p:spPr>
          <a:xfrm>
            <a:off x="6223635" y="2567732"/>
            <a:ext cx="1234440" cy="369332"/>
          </a:xfrm>
          <a:prstGeom prst="rect">
            <a:avLst/>
          </a:prstGeom>
          <a:noFill/>
        </p:spPr>
        <p:txBody>
          <a:bodyPr wrap="square" rtlCol="0">
            <a:spAutoFit/>
          </a:bodyPr>
          <a:lstStyle/>
          <a:p>
            <a:r>
              <a:rPr lang="en-US" dirty="0" smtClean="0"/>
              <a:t>Draft3</a:t>
            </a:r>
            <a:endParaRPr lang="en-US" dirty="0"/>
          </a:p>
        </p:txBody>
      </p:sp>
      <p:sp>
        <p:nvSpPr>
          <p:cNvPr id="23" name="Oval 22"/>
          <p:cNvSpPr/>
          <p:nvPr/>
        </p:nvSpPr>
        <p:spPr>
          <a:xfrm>
            <a:off x="2481453"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1</a:t>
            </a:r>
            <a:endParaRPr lang="en-US" dirty="0"/>
          </a:p>
        </p:txBody>
      </p:sp>
      <p:sp>
        <p:nvSpPr>
          <p:cNvPr id="24" name="Oval 23"/>
          <p:cNvSpPr/>
          <p:nvPr/>
        </p:nvSpPr>
        <p:spPr>
          <a:xfrm>
            <a:off x="4920615"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2</a:t>
            </a:r>
            <a:endParaRPr lang="en-US" dirty="0"/>
          </a:p>
        </p:txBody>
      </p:sp>
      <p:cxnSp>
        <p:nvCxnSpPr>
          <p:cNvPr id="26" name="Straight Arrow Connector 25"/>
          <p:cNvCxnSpPr>
            <a:stCxn id="5" idx="2"/>
          </p:cNvCxnSpPr>
          <p:nvPr/>
        </p:nvCxnSpPr>
        <p:spPr>
          <a:xfrm>
            <a:off x="2382012" y="3858768"/>
            <a:ext cx="525780"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p:cNvCxnSpPr>
          <p:nvPr/>
        </p:nvCxnSpPr>
        <p:spPr>
          <a:xfrm flipH="1">
            <a:off x="4033647" y="3858768"/>
            <a:ext cx="538353"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a:off x="4572000" y="3858768"/>
            <a:ext cx="854964"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23635" y="3858768"/>
            <a:ext cx="542925"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5130" y="5308199"/>
            <a:ext cx="5373685" cy="923330"/>
          </a:xfrm>
          <a:prstGeom prst="rect">
            <a:avLst/>
          </a:prstGeom>
          <a:noFill/>
        </p:spPr>
        <p:txBody>
          <a:bodyPr wrap="square" rtlCol="0">
            <a:spAutoFit/>
          </a:bodyPr>
          <a:lstStyle/>
          <a:p>
            <a:r>
              <a:rPr lang="en-US" dirty="0" smtClean="0"/>
              <a:t>Requirement:</a:t>
            </a:r>
          </a:p>
          <a:p>
            <a:r>
              <a:rPr lang="en-US" dirty="0" smtClean="0"/>
              <a:t>400 words, making a single main point with two supporting examples</a:t>
            </a:r>
            <a:endParaRPr lang="en-US" dirty="0"/>
          </a:p>
        </p:txBody>
      </p:sp>
    </p:spTree>
    <p:extLst>
      <p:ext uri="{BB962C8B-B14F-4D97-AF65-F5344CB8AC3E}">
        <p14:creationId xmlns:p14="http://schemas.microsoft.com/office/powerpoint/2010/main" val="518374900"/>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60 participants (40 Native and 20 ESL)</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174</a:t>
            </a:fld>
            <a:endParaRPr lang="en-US"/>
          </a:p>
        </p:txBody>
      </p:sp>
      <p:sp>
        <p:nvSpPr>
          <p:cNvPr id="5" name="Rectangle 4"/>
          <p:cNvSpPr/>
          <p:nvPr/>
        </p:nvSpPr>
        <p:spPr>
          <a:xfrm>
            <a:off x="1527048"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Draft1@home</a:t>
            </a:r>
            <a:endParaRPr lang="en-US" dirty="0"/>
          </a:p>
        </p:txBody>
      </p:sp>
      <p:sp>
        <p:nvSpPr>
          <p:cNvPr id="6" name="Rectangle 5"/>
          <p:cNvSpPr/>
          <p:nvPr/>
        </p:nvSpPr>
        <p:spPr>
          <a:xfrm>
            <a:off x="3717036"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Draft2@home</a:t>
            </a:r>
            <a:endParaRPr lang="en-US" dirty="0"/>
          </a:p>
        </p:txBody>
      </p:sp>
      <p:sp>
        <p:nvSpPr>
          <p:cNvPr id="7" name="Rectangle 6"/>
          <p:cNvSpPr/>
          <p:nvPr/>
        </p:nvSpPr>
        <p:spPr>
          <a:xfrm>
            <a:off x="5911596"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Draft3@lab</a:t>
            </a:r>
            <a:endParaRPr lang="en-US" dirty="0"/>
          </a:p>
        </p:txBody>
      </p:sp>
      <p:cxnSp>
        <p:nvCxnSpPr>
          <p:cNvPr id="9" name="Straight Arrow Connector 8"/>
          <p:cNvCxnSpPr>
            <a:endCxn id="5" idx="1"/>
          </p:cNvCxnSpPr>
          <p:nvPr/>
        </p:nvCxnSpPr>
        <p:spPr>
          <a:xfrm>
            <a:off x="850392" y="3479292"/>
            <a:ext cx="676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6976" y="3480816"/>
            <a:ext cx="48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5426964" y="347929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1524" y="346405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1524" y="2776650"/>
            <a:ext cx="1234440" cy="646331"/>
          </a:xfrm>
          <a:prstGeom prst="rect">
            <a:avLst/>
          </a:prstGeom>
          <a:noFill/>
        </p:spPr>
        <p:txBody>
          <a:bodyPr wrap="square" rtlCol="0">
            <a:spAutoFit/>
          </a:bodyPr>
          <a:lstStyle/>
          <a:p>
            <a:r>
              <a:rPr lang="en-US" dirty="0" err="1" smtClean="0"/>
              <a:t>PostStudy</a:t>
            </a:r>
            <a:r>
              <a:rPr lang="en-US" dirty="0" smtClean="0"/>
              <a:t> Survey</a:t>
            </a:r>
            <a:endParaRPr lang="en-US" dirty="0"/>
          </a:p>
        </p:txBody>
      </p:sp>
      <p:sp>
        <p:nvSpPr>
          <p:cNvPr id="19" name="TextBox 18"/>
          <p:cNvSpPr txBox="1"/>
          <p:nvPr/>
        </p:nvSpPr>
        <p:spPr>
          <a:xfrm>
            <a:off x="604647" y="2834485"/>
            <a:ext cx="1234440" cy="646331"/>
          </a:xfrm>
          <a:prstGeom prst="rect">
            <a:avLst/>
          </a:prstGeom>
          <a:noFill/>
        </p:spPr>
        <p:txBody>
          <a:bodyPr wrap="square" rtlCol="0">
            <a:spAutoFit/>
          </a:bodyPr>
          <a:lstStyle/>
          <a:p>
            <a:r>
              <a:rPr lang="en-US" dirty="0" err="1" smtClean="0"/>
              <a:t>PreStudy</a:t>
            </a:r>
            <a:r>
              <a:rPr lang="en-US" dirty="0" smtClean="0"/>
              <a:t> Survey</a:t>
            </a:r>
            <a:endParaRPr lang="en-US" dirty="0"/>
          </a:p>
        </p:txBody>
      </p:sp>
      <p:sp>
        <p:nvSpPr>
          <p:cNvPr id="20" name="TextBox 19"/>
          <p:cNvSpPr txBox="1"/>
          <p:nvPr/>
        </p:nvSpPr>
        <p:spPr>
          <a:xfrm>
            <a:off x="1863090" y="2563133"/>
            <a:ext cx="1234440" cy="369332"/>
          </a:xfrm>
          <a:prstGeom prst="rect">
            <a:avLst/>
          </a:prstGeom>
          <a:noFill/>
        </p:spPr>
        <p:txBody>
          <a:bodyPr wrap="square" rtlCol="0">
            <a:spAutoFit/>
          </a:bodyPr>
          <a:lstStyle/>
          <a:p>
            <a:r>
              <a:rPr lang="en-US" dirty="0" smtClean="0"/>
              <a:t>Draft1</a:t>
            </a:r>
            <a:endParaRPr lang="en-US" dirty="0"/>
          </a:p>
        </p:txBody>
      </p:sp>
      <p:sp>
        <p:nvSpPr>
          <p:cNvPr id="21" name="TextBox 20"/>
          <p:cNvSpPr txBox="1"/>
          <p:nvPr/>
        </p:nvSpPr>
        <p:spPr>
          <a:xfrm>
            <a:off x="4043362" y="2567732"/>
            <a:ext cx="1234440" cy="369332"/>
          </a:xfrm>
          <a:prstGeom prst="rect">
            <a:avLst/>
          </a:prstGeom>
          <a:noFill/>
        </p:spPr>
        <p:txBody>
          <a:bodyPr wrap="square" rtlCol="0">
            <a:spAutoFit/>
          </a:bodyPr>
          <a:lstStyle/>
          <a:p>
            <a:r>
              <a:rPr lang="en-US" dirty="0" smtClean="0"/>
              <a:t>Draft2</a:t>
            </a:r>
            <a:endParaRPr lang="en-US" dirty="0"/>
          </a:p>
        </p:txBody>
      </p:sp>
      <p:sp>
        <p:nvSpPr>
          <p:cNvPr id="22" name="TextBox 21"/>
          <p:cNvSpPr txBox="1"/>
          <p:nvPr/>
        </p:nvSpPr>
        <p:spPr>
          <a:xfrm>
            <a:off x="6223635" y="2567732"/>
            <a:ext cx="1234440" cy="369332"/>
          </a:xfrm>
          <a:prstGeom prst="rect">
            <a:avLst/>
          </a:prstGeom>
          <a:noFill/>
        </p:spPr>
        <p:txBody>
          <a:bodyPr wrap="square" rtlCol="0">
            <a:spAutoFit/>
          </a:bodyPr>
          <a:lstStyle/>
          <a:p>
            <a:r>
              <a:rPr lang="en-US" dirty="0" smtClean="0"/>
              <a:t>Draft3</a:t>
            </a:r>
            <a:endParaRPr lang="en-US" dirty="0"/>
          </a:p>
        </p:txBody>
      </p:sp>
      <p:sp>
        <p:nvSpPr>
          <p:cNvPr id="23" name="Oval 22"/>
          <p:cNvSpPr/>
          <p:nvPr/>
        </p:nvSpPr>
        <p:spPr>
          <a:xfrm>
            <a:off x="2481453"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1</a:t>
            </a:r>
            <a:endParaRPr lang="en-US" dirty="0"/>
          </a:p>
        </p:txBody>
      </p:sp>
      <p:sp>
        <p:nvSpPr>
          <p:cNvPr id="24" name="Oval 23"/>
          <p:cNvSpPr/>
          <p:nvPr/>
        </p:nvSpPr>
        <p:spPr>
          <a:xfrm>
            <a:off x="4920615"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2</a:t>
            </a:r>
            <a:endParaRPr lang="en-US" dirty="0"/>
          </a:p>
        </p:txBody>
      </p:sp>
      <p:cxnSp>
        <p:nvCxnSpPr>
          <p:cNvPr id="26" name="Straight Arrow Connector 25"/>
          <p:cNvCxnSpPr>
            <a:stCxn id="5" idx="2"/>
          </p:cNvCxnSpPr>
          <p:nvPr/>
        </p:nvCxnSpPr>
        <p:spPr>
          <a:xfrm>
            <a:off x="2382012" y="3858768"/>
            <a:ext cx="525780"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p:cNvCxnSpPr>
          <p:nvPr/>
        </p:nvCxnSpPr>
        <p:spPr>
          <a:xfrm flipH="1">
            <a:off x="4033647" y="3858768"/>
            <a:ext cx="538353"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a:off x="4572000" y="3858768"/>
            <a:ext cx="854964"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23635" y="3858768"/>
            <a:ext cx="542925"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8650" y="5294105"/>
            <a:ext cx="5829300" cy="923330"/>
          </a:xfrm>
          <a:prstGeom prst="rect">
            <a:avLst/>
          </a:prstGeom>
          <a:noFill/>
        </p:spPr>
        <p:txBody>
          <a:bodyPr wrap="square" rtlCol="0">
            <a:spAutoFit/>
          </a:bodyPr>
          <a:lstStyle/>
          <a:p>
            <a:r>
              <a:rPr lang="en-US" dirty="0" smtClean="0"/>
              <a:t>Requirement:</a:t>
            </a:r>
          </a:p>
          <a:p>
            <a:r>
              <a:rPr lang="en-US" dirty="0" smtClean="0"/>
              <a:t>400 words, strengthen the essay by adding one more example; then add a rebuttal to an opposing idea</a:t>
            </a:r>
            <a:endParaRPr lang="en-US" dirty="0"/>
          </a:p>
        </p:txBody>
      </p:sp>
    </p:spTree>
    <p:extLst>
      <p:ext uri="{BB962C8B-B14F-4D97-AF65-F5344CB8AC3E}">
        <p14:creationId xmlns:p14="http://schemas.microsoft.com/office/powerpoint/2010/main" val="2040043589"/>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60 participants (40 Native and 20 ESL)</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175</a:t>
            </a:fld>
            <a:endParaRPr lang="en-US"/>
          </a:p>
        </p:txBody>
      </p:sp>
      <p:sp>
        <p:nvSpPr>
          <p:cNvPr id="5" name="Rectangle 4"/>
          <p:cNvSpPr/>
          <p:nvPr/>
        </p:nvSpPr>
        <p:spPr>
          <a:xfrm>
            <a:off x="1527048"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Draft1@home</a:t>
            </a:r>
            <a:endParaRPr lang="en-US" dirty="0"/>
          </a:p>
        </p:txBody>
      </p:sp>
      <p:sp>
        <p:nvSpPr>
          <p:cNvPr id="6" name="Rectangle 5"/>
          <p:cNvSpPr/>
          <p:nvPr/>
        </p:nvSpPr>
        <p:spPr>
          <a:xfrm>
            <a:off x="3717036"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Draft2@home</a:t>
            </a:r>
            <a:endParaRPr lang="en-US" dirty="0"/>
          </a:p>
        </p:txBody>
      </p:sp>
      <p:sp>
        <p:nvSpPr>
          <p:cNvPr id="7" name="Rectangle 6"/>
          <p:cNvSpPr/>
          <p:nvPr/>
        </p:nvSpPr>
        <p:spPr>
          <a:xfrm>
            <a:off x="5911596" y="3099816"/>
            <a:ext cx="1709928" cy="758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Draft3@lab</a:t>
            </a:r>
            <a:endParaRPr lang="en-US" dirty="0"/>
          </a:p>
        </p:txBody>
      </p:sp>
      <p:cxnSp>
        <p:nvCxnSpPr>
          <p:cNvPr id="9" name="Straight Arrow Connector 8"/>
          <p:cNvCxnSpPr>
            <a:endCxn id="5" idx="1"/>
          </p:cNvCxnSpPr>
          <p:nvPr/>
        </p:nvCxnSpPr>
        <p:spPr>
          <a:xfrm>
            <a:off x="850392" y="3479292"/>
            <a:ext cx="676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6976" y="3480816"/>
            <a:ext cx="48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5426964" y="347929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1524" y="346405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1524" y="2776650"/>
            <a:ext cx="1234440" cy="646331"/>
          </a:xfrm>
          <a:prstGeom prst="rect">
            <a:avLst/>
          </a:prstGeom>
          <a:noFill/>
        </p:spPr>
        <p:txBody>
          <a:bodyPr wrap="square" rtlCol="0">
            <a:spAutoFit/>
          </a:bodyPr>
          <a:lstStyle/>
          <a:p>
            <a:r>
              <a:rPr lang="en-US" dirty="0" err="1" smtClean="0"/>
              <a:t>PostStudy</a:t>
            </a:r>
            <a:r>
              <a:rPr lang="en-US" dirty="0" smtClean="0"/>
              <a:t> Survey</a:t>
            </a:r>
            <a:endParaRPr lang="en-US" dirty="0"/>
          </a:p>
        </p:txBody>
      </p:sp>
      <p:sp>
        <p:nvSpPr>
          <p:cNvPr id="19" name="TextBox 18"/>
          <p:cNvSpPr txBox="1"/>
          <p:nvPr/>
        </p:nvSpPr>
        <p:spPr>
          <a:xfrm>
            <a:off x="604647" y="2834485"/>
            <a:ext cx="1234440" cy="646331"/>
          </a:xfrm>
          <a:prstGeom prst="rect">
            <a:avLst/>
          </a:prstGeom>
          <a:noFill/>
        </p:spPr>
        <p:txBody>
          <a:bodyPr wrap="square" rtlCol="0">
            <a:spAutoFit/>
          </a:bodyPr>
          <a:lstStyle/>
          <a:p>
            <a:r>
              <a:rPr lang="en-US" dirty="0" err="1" smtClean="0"/>
              <a:t>PreStudy</a:t>
            </a:r>
            <a:r>
              <a:rPr lang="en-US" dirty="0" smtClean="0"/>
              <a:t> Survey</a:t>
            </a:r>
            <a:endParaRPr lang="en-US" dirty="0"/>
          </a:p>
        </p:txBody>
      </p:sp>
      <p:sp>
        <p:nvSpPr>
          <p:cNvPr id="20" name="TextBox 19"/>
          <p:cNvSpPr txBox="1"/>
          <p:nvPr/>
        </p:nvSpPr>
        <p:spPr>
          <a:xfrm>
            <a:off x="1863090" y="2563133"/>
            <a:ext cx="1234440" cy="369332"/>
          </a:xfrm>
          <a:prstGeom prst="rect">
            <a:avLst/>
          </a:prstGeom>
          <a:noFill/>
        </p:spPr>
        <p:txBody>
          <a:bodyPr wrap="square" rtlCol="0">
            <a:spAutoFit/>
          </a:bodyPr>
          <a:lstStyle/>
          <a:p>
            <a:r>
              <a:rPr lang="en-US" dirty="0" smtClean="0"/>
              <a:t>Draft1</a:t>
            </a:r>
            <a:endParaRPr lang="en-US" dirty="0"/>
          </a:p>
        </p:txBody>
      </p:sp>
      <p:sp>
        <p:nvSpPr>
          <p:cNvPr id="21" name="TextBox 20"/>
          <p:cNvSpPr txBox="1"/>
          <p:nvPr/>
        </p:nvSpPr>
        <p:spPr>
          <a:xfrm>
            <a:off x="4043362" y="2567732"/>
            <a:ext cx="1234440" cy="369332"/>
          </a:xfrm>
          <a:prstGeom prst="rect">
            <a:avLst/>
          </a:prstGeom>
          <a:noFill/>
        </p:spPr>
        <p:txBody>
          <a:bodyPr wrap="square" rtlCol="0">
            <a:spAutoFit/>
          </a:bodyPr>
          <a:lstStyle/>
          <a:p>
            <a:r>
              <a:rPr lang="en-US" dirty="0" smtClean="0"/>
              <a:t>Draft2</a:t>
            </a:r>
            <a:endParaRPr lang="en-US" dirty="0"/>
          </a:p>
        </p:txBody>
      </p:sp>
      <p:sp>
        <p:nvSpPr>
          <p:cNvPr id="22" name="TextBox 21"/>
          <p:cNvSpPr txBox="1"/>
          <p:nvPr/>
        </p:nvSpPr>
        <p:spPr>
          <a:xfrm>
            <a:off x="6223635" y="2567732"/>
            <a:ext cx="1234440" cy="369332"/>
          </a:xfrm>
          <a:prstGeom prst="rect">
            <a:avLst/>
          </a:prstGeom>
          <a:noFill/>
        </p:spPr>
        <p:txBody>
          <a:bodyPr wrap="square" rtlCol="0">
            <a:spAutoFit/>
          </a:bodyPr>
          <a:lstStyle/>
          <a:p>
            <a:r>
              <a:rPr lang="en-US" dirty="0" smtClean="0"/>
              <a:t>Draft3</a:t>
            </a:r>
            <a:endParaRPr lang="en-US" dirty="0"/>
          </a:p>
        </p:txBody>
      </p:sp>
      <p:sp>
        <p:nvSpPr>
          <p:cNvPr id="23" name="Oval 22"/>
          <p:cNvSpPr/>
          <p:nvPr/>
        </p:nvSpPr>
        <p:spPr>
          <a:xfrm>
            <a:off x="2481453" y="4443984"/>
            <a:ext cx="1991106" cy="7406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1</a:t>
            </a:r>
            <a:endParaRPr lang="en-US" dirty="0"/>
          </a:p>
        </p:txBody>
      </p:sp>
      <p:sp>
        <p:nvSpPr>
          <p:cNvPr id="24" name="Oval 23"/>
          <p:cNvSpPr/>
          <p:nvPr/>
        </p:nvSpPr>
        <p:spPr>
          <a:xfrm>
            <a:off x="4920615"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2</a:t>
            </a:r>
            <a:endParaRPr lang="en-US" dirty="0"/>
          </a:p>
        </p:txBody>
      </p:sp>
      <p:cxnSp>
        <p:nvCxnSpPr>
          <p:cNvPr id="26" name="Straight Arrow Connector 25"/>
          <p:cNvCxnSpPr>
            <a:stCxn id="5" idx="2"/>
          </p:cNvCxnSpPr>
          <p:nvPr/>
        </p:nvCxnSpPr>
        <p:spPr>
          <a:xfrm>
            <a:off x="2382012" y="3858768"/>
            <a:ext cx="525780"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p:cNvCxnSpPr>
          <p:nvPr/>
        </p:nvCxnSpPr>
        <p:spPr>
          <a:xfrm flipH="1">
            <a:off x="4033647" y="3858768"/>
            <a:ext cx="538353"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a:off x="4572000" y="3858768"/>
            <a:ext cx="854964"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23635" y="3858768"/>
            <a:ext cx="542925"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8650" y="5364036"/>
            <a:ext cx="6362104" cy="923330"/>
          </a:xfrm>
          <a:prstGeom prst="rect">
            <a:avLst/>
          </a:prstGeom>
          <a:noFill/>
        </p:spPr>
        <p:txBody>
          <a:bodyPr wrap="square" rtlCol="0">
            <a:spAutoFit/>
          </a:bodyPr>
          <a:lstStyle/>
          <a:p>
            <a:r>
              <a:rPr lang="en-US" dirty="0" smtClean="0"/>
              <a:t>Requirement:</a:t>
            </a:r>
          </a:p>
          <a:p>
            <a:r>
              <a:rPr lang="en-US" dirty="0" smtClean="0"/>
              <a:t>400 words, strengthen the essay by adding one more example; then add a rebuttal to an opposing idea</a:t>
            </a:r>
            <a:endParaRPr lang="en-US" dirty="0"/>
          </a:p>
        </p:txBody>
      </p:sp>
    </p:spTree>
    <p:extLst>
      <p:ext uri="{BB962C8B-B14F-4D97-AF65-F5344CB8AC3E}">
        <p14:creationId xmlns:p14="http://schemas.microsoft.com/office/powerpoint/2010/main" val="1789251572"/>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60 participants (40 Native and 20 ESL)</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176</a:t>
            </a:fld>
            <a:endParaRPr lang="en-US"/>
          </a:p>
        </p:txBody>
      </p:sp>
      <p:sp>
        <p:nvSpPr>
          <p:cNvPr id="5" name="Rectangle 4"/>
          <p:cNvSpPr/>
          <p:nvPr/>
        </p:nvSpPr>
        <p:spPr>
          <a:xfrm>
            <a:off x="1527048"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Draft1@home</a:t>
            </a:r>
            <a:endParaRPr lang="en-US" dirty="0"/>
          </a:p>
        </p:txBody>
      </p:sp>
      <p:sp>
        <p:nvSpPr>
          <p:cNvPr id="6" name="Rectangle 5"/>
          <p:cNvSpPr/>
          <p:nvPr/>
        </p:nvSpPr>
        <p:spPr>
          <a:xfrm>
            <a:off x="3717036"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Draft2@home</a:t>
            </a:r>
            <a:endParaRPr lang="en-US" dirty="0"/>
          </a:p>
        </p:txBody>
      </p:sp>
      <p:sp>
        <p:nvSpPr>
          <p:cNvPr id="7" name="Rectangle 6"/>
          <p:cNvSpPr/>
          <p:nvPr/>
        </p:nvSpPr>
        <p:spPr>
          <a:xfrm>
            <a:off x="5911596"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Draft3@lab</a:t>
            </a:r>
            <a:endParaRPr lang="en-US" dirty="0"/>
          </a:p>
        </p:txBody>
      </p:sp>
      <p:cxnSp>
        <p:nvCxnSpPr>
          <p:cNvPr id="9" name="Straight Arrow Connector 8"/>
          <p:cNvCxnSpPr>
            <a:endCxn id="5" idx="1"/>
          </p:cNvCxnSpPr>
          <p:nvPr/>
        </p:nvCxnSpPr>
        <p:spPr>
          <a:xfrm>
            <a:off x="850392" y="3479292"/>
            <a:ext cx="676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6976" y="3480816"/>
            <a:ext cx="48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5426964" y="347929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1524" y="346405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1524" y="2776650"/>
            <a:ext cx="1234440" cy="646331"/>
          </a:xfrm>
          <a:prstGeom prst="rect">
            <a:avLst/>
          </a:prstGeom>
          <a:noFill/>
        </p:spPr>
        <p:txBody>
          <a:bodyPr wrap="square" rtlCol="0">
            <a:spAutoFit/>
          </a:bodyPr>
          <a:lstStyle/>
          <a:p>
            <a:r>
              <a:rPr lang="en-US" dirty="0" err="1" smtClean="0"/>
              <a:t>PostStudy</a:t>
            </a:r>
            <a:r>
              <a:rPr lang="en-US" dirty="0" smtClean="0"/>
              <a:t> Survey</a:t>
            </a:r>
            <a:endParaRPr lang="en-US" dirty="0"/>
          </a:p>
        </p:txBody>
      </p:sp>
      <p:sp>
        <p:nvSpPr>
          <p:cNvPr id="19" name="TextBox 18"/>
          <p:cNvSpPr txBox="1"/>
          <p:nvPr/>
        </p:nvSpPr>
        <p:spPr>
          <a:xfrm>
            <a:off x="604647" y="2834485"/>
            <a:ext cx="1234440" cy="646331"/>
          </a:xfrm>
          <a:prstGeom prst="rect">
            <a:avLst/>
          </a:prstGeom>
          <a:noFill/>
        </p:spPr>
        <p:txBody>
          <a:bodyPr wrap="square" rtlCol="0">
            <a:spAutoFit/>
          </a:bodyPr>
          <a:lstStyle/>
          <a:p>
            <a:r>
              <a:rPr lang="en-US" dirty="0" err="1" smtClean="0"/>
              <a:t>PreStudy</a:t>
            </a:r>
            <a:r>
              <a:rPr lang="en-US" dirty="0" smtClean="0"/>
              <a:t> Survey</a:t>
            </a:r>
            <a:endParaRPr lang="en-US" dirty="0"/>
          </a:p>
        </p:txBody>
      </p:sp>
      <p:sp>
        <p:nvSpPr>
          <p:cNvPr id="20" name="TextBox 19"/>
          <p:cNvSpPr txBox="1"/>
          <p:nvPr/>
        </p:nvSpPr>
        <p:spPr>
          <a:xfrm>
            <a:off x="1863090" y="2563133"/>
            <a:ext cx="1234440" cy="369332"/>
          </a:xfrm>
          <a:prstGeom prst="rect">
            <a:avLst/>
          </a:prstGeom>
          <a:noFill/>
        </p:spPr>
        <p:txBody>
          <a:bodyPr wrap="square" rtlCol="0">
            <a:spAutoFit/>
          </a:bodyPr>
          <a:lstStyle/>
          <a:p>
            <a:r>
              <a:rPr lang="en-US" dirty="0" smtClean="0"/>
              <a:t>Draft1</a:t>
            </a:r>
            <a:endParaRPr lang="en-US" dirty="0"/>
          </a:p>
        </p:txBody>
      </p:sp>
      <p:sp>
        <p:nvSpPr>
          <p:cNvPr id="21" name="TextBox 20"/>
          <p:cNvSpPr txBox="1"/>
          <p:nvPr/>
        </p:nvSpPr>
        <p:spPr>
          <a:xfrm>
            <a:off x="4043362" y="2567732"/>
            <a:ext cx="1234440" cy="369332"/>
          </a:xfrm>
          <a:prstGeom prst="rect">
            <a:avLst/>
          </a:prstGeom>
          <a:noFill/>
        </p:spPr>
        <p:txBody>
          <a:bodyPr wrap="square" rtlCol="0">
            <a:spAutoFit/>
          </a:bodyPr>
          <a:lstStyle/>
          <a:p>
            <a:r>
              <a:rPr lang="en-US" dirty="0" smtClean="0"/>
              <a:t>Draft2</a:t>
            </a:r>
            <a:endParaRPr lang="en-US" dirty="0"/>
          </a:p>
        </p:txBody>
      </p:sp>
      <p:sp>
        <p:nvSpPr>
          <p:cNvPr id="22" name="TextBox 21"/>
          <p:cNvSpPr txBox="1"/>
          <p:nvPr/>
        </p:nvSpPr>
        <p:spPr>
          <a:xfrm>
            <a:off x="6223635" y="2567732"/>
            <a:ext cx="1234440" cy="369332"/>
          </a:xfrm>
          <a:prstGeom prst="rect">
            <a:avLst/>
          </a:prstGeom>
          <a:noFill/>
        </p:spPr>
        <p:txBody>
          <a:bodyPr wrap="square" rtlCol="0">
            <a:spAutoFit/>
          </a:bodyPr>
          <a:lstStyle/>
          <a:p>
            <a:r>
              <a:rPr lang="en-US" dirty="0" smtClean="0"/>
              <a:t>Draft3</a:t>
            </a:r>
            <a:endParaRPr lang="en-US" dirty="0"/>
          </a:p>
        </p:txBody>
      </p:sp>
      <p:sp>
        <p:nvSpPr>
          <p:cNvPr id="23" name="Oval 22"/>
          <p:cNvSpPr/>
          <p:nvPr/>
        </p:nvSpPr>
        <p:spPr>
          <a:xfrm>
            <a:off x="2481453" y="4443984"/>
            <a:ext cx="1991106" cy="7406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1</a:t>
            </a:r>
            <a:endParaRPr lang="en-US" dirty="0"/>
          </a:p>
        </p:txBody>
      </p:sp>
      <p:sp>
        <p:nvSpPr>
          <p:cNvPr id="24" name="Oval 23"/>
          <p:cNvSpPr/>
          <p:nvPr/>
        </p:nvSpPr>
        <p:spPr>
          <a:xfrm>
            <a:off x="4920615" y="4443984"/>
            <a:ext cx="1991106" cy="740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2</a:t>
            </a:r>
            <a:endParaRPr lang="en-US" dirty="0"/>
          </a:p>
        </p:txBody>
      </p:sp>
      <p:cxnSp>
        <p:nvCxnSpPr>
          <p:cNvPr id="26" name="Straight Arrow Connector 25"/>
          <p:cNvCxnSpPr>
            <a:stCxn id="5" idx="2"/>
          </p:cNvCxnSpPr>
          <p:nvPr/>
        </p:nvCxnSpPr>
        <p:spPr>
          <a:xfrm>
            <a:off x="2382012" y="3858768"/>
            <a:ext cx="525780"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p:cNvCxnSpPr>
          <p:nvPr/>
        </p:nvCxnSpPr>
        <p:spPr>
          <a:xfrm flipH="1">
            <a:off x="4033647" y="3858768"/>
            <a:ext cx="538353"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a:off x="4572000" y="3858768"/>
            <a:ext cx="854964"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23635" y="3858768"/>
            <a:ext cx="542925"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8650" y="5421725"/>
            <a:ext cx="6686550" cy="923330"/>
          </a:xfrm>
          <a:prstGeom prst="rect">
            <a:avLst/>
          </a:prstGeom>
          <a:noFill/>
        </p:spPr>
        <p:txBody>
          <a:bodyPr wrap="square" rtlCol="0">
            <a:spAutoFit/>
          </a:bodyPr>
          <a:lstStyle/>
          <a:p>
            <a:r>
              <a:rPr lang="en-US" dirty="0" smtClean="0"/>
              <a:t>Requirement:</a:t>
            </a:r>
          </a:p>
          <a:p>
            <a:r>
              <a:rPr lang="en-US" dirty="0" smtClean="0"/>
              <a:t>No word limit</a:t>
            </a:r>
          </a:p>
          <a:p>
            <a:r>
              <a:rPr lang="en-US" dirty="0" smtClean="0"/>
              <a:t>Experiment group reports self revision type recognition</a:t>
            </a:r>
            <a:endParaRPr lang="en-US" dirty="0"/>
          </a:p>
        </p:txBody>
      </p:sp>
    </p:spTree>
    <p:extLst>
      <p:ext uri="{BB962C8B-B14F-4D97-AF65-F5344CB8AC3E}">
        <p14:creationId xmlns:p14="http://schemas.microsoft.com/office/powerpoint/2010/main" val="412656767"/>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 </a:t>
            </a:r>
            <a:r>
              <a:rPr lang="en-US" dirty="0" err="1" smtClean="0"/>
              <a:t>poststudy</a:t>
            </a:r>
            <a:r>
              <a:rPr lang="en-US" dirty="0" smtClean="0"/>
              <a:t> survey (Experiment)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177</a:t>
            </a:fld>
            <a:endParaRPr lang="en-US"/>
          </a:p>
        </p:txBody>
      </p:sp>
      <p:pic>
        <p:nvPicPr>
          <p:cNvPr id="5" name="Picture 4"/>
          <p:cNvPicPr>
            <a:picLocks noChangeAspect="1"/>
          </p:cNvPicPr>
          <p:nvPr/>
        </p:nvPicPr>
        <p:blipFill>
          <a:blip r:embed="rId2"/>
          <a:stretch>
            <a:fillRect/>
          </a:stretch>
        </p:blipFill>
        <p:spPr>
          <a:xfrm>
            <a:off x="2011793" y="1825625"/>
            <a:ext cx="4334143" cy="4707873"/>
          </a:xfrm>
          <a:prstGeom prst="rect">
            <a:avLst/>
          </a:prstGeom>
        </p:spPr>
      </p:pic>
    </p:spTree>
    <p:extLst>
      <p:ext uri="{BB962C8B-B14F-4D97-AF65-F5344CB8AC3E}">
        <p14:creationId xmlns:p14="http://schemas.microsoft.com/office/powerpoint/2010/main" val="2898201037"/>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process of </a:t>
            </a:r>
            <a:r>
              <a:rPr lang="en-US" dirty="0" err="1"/>
              <a:t>ArgRewrite</a:t>
            </a:r>
            <a:r>
              <a:rPr lang="en-US" dirty="0"/>
              <a:t> </a:t>
            </a:r>
            <a:r>
              <a:rPr lang="en-US" dirty="0" smtClean="0"/>
              <a:t>study</a:t>
            </a:r>
            <a:r>
              <a:rPr lang="en-US" dirty="0"/>
              <a:t>: </a:t>
            </a:r>
            <a:r>
              <a:rPr lang="en-US" dirty="0" err="1"/>
              <a:t>poststudy</a:t>
            </a:r>
            <a:r>
              <a:rPr lang="en-US" dirty="0"/>
              <a:t> survey </a:t>
            </a:r>
            <a:r>
              <a:rPr lang="en-US" dirty="0" smtClean="0"/>
              <a:t>(Control)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098603E-4670-914E-A685-627BBCF57B85}" type="slidenum">
              <a:rPr lang="en-US" smtClean="0"/>
              <a:t>178</a:t>
            </a:fld>
            <a:endParaRPr lang="en-US"/>
          </a:p>
        </p:txBody>
      </p:sp>
      <p:pic>
        <p:nvPicPr>
          <p:cNvPr id="5" name="Picture 4"/>
          <p:cNvPicPr>
            <a:picLocks noChangeAspect="1"/>
          </p:cNvPicPr>
          <p:nvPr/>
        </p:nvPicPr>
        <p:blipFill>
          <a:blip r:embed="rId2"/>
          <a:stretch>
            <a:fillRect/>
          </a:stretch>
        </p:blipFill>
        <p:spPr>
          <a:xfrm>
            <a:off x="1829209" y="1870077"/>
            <a:ext cx="5048487" cy="4369753"/>
          </a:xfrm>
          <a:prstGeom prst="rect">
            <a:avLst/>
          </a:prstGeom>
        </p:spPr>
      </p:pic>
    </p:spTree>
    <p:extLst>
      <p:ext uri="{BB962C8B-B14F-4D97-AF65-F5344CB8AC3E}">
        <p14:creationId xmlns:p14="http://schemas.microsoft.com/office/powerpoint/2010/main" val="2086198287"/>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a:t>
            </a:r>
            <a:r>
              <a:rPr lang="en-US" dirty="0" err="1" smtClean="0"/>
              <a:t>ArgRewrite</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60 participants (40 Native and 20 ESL)</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179</a:t>
            </a:fld>
            <a:endParaRPr lang="en-US"/>
          </a:p>
        </p:txBody>
      </p:sp>
      <p:sp>
        <p:nvSpPr>
          <p:cNvPr id="5" name="Rectangle 4"/>
          <p:cNvSpPr/>
          <p:nvPr/>
        </p:nvSpPr>
        <p:spPr>
          <a:xfrm>
            <a:off x="1527048"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Draft1@home</a:t>
            </a:r>
            <a:endParaRPr lang="en-US" dirty="0"/>
          </a:p>
        </p:txBody>
      </p:sp>
      <p:sp>
        <p:nvSpPr>
          <p:cNvPr id="6" name="Rectangle 5"/>
          <p:cNvSpPr/>
          <p:nvPr/>
        </p:nvSpPr>
        <p:spPr>
          <a:xfrm>
            <a:off x="3717036"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Draft2@home</a:t>
            </a:r>
            <a:endParaRPr lang="en-US" dirty="0"/>
          </a:p>
        </p:txBody>
      </p:sp>
      <p:sp>
        <p:nvSpPr>
          <p:cNvPr id="7" name="Rectangle 6"/>
          <p:cNvSpPr/>
          <p:nvPr/>
        </p:nvSpPr>
        <p:spPr>
          <a:xfrm>
            <a:off x="5911596" y="3099816"/>
            <a:ext cx="1709928" cy="75895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Write Draft3@lab</a:t>
            </a:r>
            <a:endParaRPr lang="en-US" dirty="0"/>
          </a:p>
        </p:txBody>
      </p:sp>
      <p:cxnSp>
        <p:nvCxnSpPr>
          <p:cNvPr id="9" name="Straight Arrow Connector 8"/>
          <p:cNvCxnSpPr>
            <a:endCxn id="5" idx="1"/>
          </p:cNvCxnSpPr>
          <p:nvPr/>
        </p:nvCxnSpPr>
        <p:spPr>
          <a:xfrm>
            <a:off x="850392" y="3479292"/>
            <a:ext cx="676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36976" y="3480816"/>
            <a:ext cx="480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1"/>
          </p:cNvCxnSpPr>
          <p:nvPr/>
        </p:nvCxnSpPr>
        <p:spPr>
          <a:xfrm>
            <a:off x="5426964" y="347929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1524" y="3464052"/>
            <a:ext cx="484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1524" y="2776650"/>
            <a:ext cx="1234440" cy="646331"/>
          </a:xfrm>
          <a:prstGeom prst="rect">
            <a:avLst/>
          </a:prstGeom>
          <a:noFill/>
        </p:spPr>
        <p:txBody>
          <a:bodyPr wrap="square" rtlCol="0">
            <a:spAutoFit/>
          </a:bodyPr>
          <a:lstStyle/>
          <a:p>
            <a:r>
              <a:rPr lang="en-US" dirty="0" err="1" smtClean="0"/>
              <a:t>PostStudy</a:t>
            </a:r>
            <a:r>
              <a:rPr lang="en-US" dirty="0" smtClean="0"/>
              <a:t> Survey</a:t>
            </a:r>
            <a:endParaRPr lang="en-US" dirty="0"/>
          </a:p>
        </p:txBody>
      </p:sp>
      <p:sp>
        <p:nvSpPr>
          <p:cNvPr id="19" name="TextBox 18"/>
          <p:cNvSpPr txBox="1"/>
          <p:nvPr/>
        </p:nvSpPr>
        <p:spPr>
          <a:xfrm>
            <a:off x="604647" y="2834485"/>
            <a:ext cx="1234440" cy="646331"/>
          </a:xfrm>
          <a:prstGeom prst="rect">
            <a:avLst/>
          </a:prstGeom>
          <a:noFill/>
        </p:spPr>
        <p:txBody>
          <a:bodyPr wrap="square" rtlCol="0">
            <a:spAutoFit/>
          </a:bodyPr>
          <a:lstStyle/>
          <a:p>
            <a:r>
              <a:rPr lang="en-US" dirty="0" err="1" smtClean="0"/>
              <a:t>PreStudy</a:t>
            </a:r>
            <a:r>
              <a:rPr lang="en-US" dirty="0" smtClean="0"/>
              <a:t> Survey</a:t>
            </a:r>
            <a:endParaRPr lang="en-US" dirty="0"/>
          </a:p>
        </p:txBody>
      </p:sp>
      <p:sp>
        <p:nvSpPr>
          <p:cNvPr id="20" name="TextBox 19"/>
          <p:cNvSpPr txBox="1"/>
          <p:nvPr/>
        </p:nvSpPr>
        <p:spPr>
          <a:xfrm>
            <a:off x="1863090" y="2563133"/>
            <a:ext cx="1234440" cy="369332"/>
          </a:xfrm>
          <a:prstGeom prst="rect">
            <a:avLst/>
          </a:prstGeom>
          <a:noFill/>
        </p:spPr>
        <p:txBody>
          <a:bodyPr wrap="square" rtlCol="0">
            <a:spAutoFit/>
          </a:bodyPr>
          <a:lstStyle/>
          <a:p>
            <a:r>
              <a:rPr lang="en-US" dirty="0" smtClean="0"/>
              <a:t>Draft1</a:t>
            </a:r>
            <a:endParaRPr lang="en-US" dirty="0"/>
          </a:p>
        </p:txBody>
      </p:sp>
      <p:sp>
        <p:nvSpPr>
          <p:cNvPr id="21" name="TextBox 20"/>
          <p:cNvSpPr txBox="1"/>
          <p:nvPr/>
        </p:nvSpPr>
        <p:spPr>
          <a:xfrm>
            <a:off x="4043362" y="2567732"/>
            <a:ext cx="1234440" cy="369332"/>
          </a:xfrm>
          <a:prstGeom prst="rect">
            <a:avLst/>
          </a:prstGeom>
          <a:noFill/>
        </p:spPr>
        <p:txBody>
          <a:bodyPr wrap="square" rtlCol="0">
            <a:spAutoFit/>
          </a:bodyPr>
          <a:lstStyle/>
          <a:p>
            <a:r>
              <a:rPr lang="en-US" dirty="0" smtClean="0"/>
              <a:t>Draft2</a:t>
            </a:r>
            <a:endParaRPr lang="en-US" dirty="0"/>
          </a:p>
        </p:txBody>
      </p:sp>
      <p:sp>
        <p:nvSpPr>
          <p:cNvPr id="22" name="TextBox 21"/>
          <p:cNvSpPr txBox="1"/>
          <p:nvPr/>
        </p:nvSpPr>
        <p:spPr>
          <a:xfrm>
            <a:off x="6223635" y="2567732"/>
            <a:ext cx="1234440" cy="369332"/>
          </a:xfrm>
          <a:prstGeom prst="rect">
            <a:avLst/>
          </a:prstGeom>
          <a:noFill/>
        </p:spPr>
        <p:txBody>
          <a:bodyPr wrap="square" rtlCol="0">
            <a:spAutoFit/>
          </a:bodyPr>
          <a:lstStyle/>
          <a:p>
            <a:r>
              <a:rPr lang="en-US" dirty="0" smtClean="0"/>
              <a:t>Draft3</a:t>
            </a:r>
            <a:endParaRPr lang="en-US" dirty="0"/>
          </a:p>
        </p:txBody>
      </p:sp>
      <p:sp>
        <p:nvSpPr>
          <p:cNvPr id="23" name="Oval 22"/>
          <p:cNvSpPr/>
          <p:nvPr/>
        </p:nvSpPr>
        <p:spPr>
          <a:xfrm>
            <a:off x="2481453" y="4443984"/>
            <a:ext cx="1991106" cy="7406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1</a:t>
            </a:r>
            <a:endParaRPr lang="en-US" dirty="0"/>
          </a:p>
        </p:txBody>
      </p:sp>
      <p:sp>
        <p:nvSpPr>
          <p:cNvPr id="24" name="Oval 23"/>
          <p:cNvSpPr/>
          <p:nvPr/>
        </p:nvSpPr>
        <p:spPr>
          <a:xfrm>
            <a:off x="4920615" y="4443984"/>
            <a:ext cx="1991106" cy="7406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Annotated Revisions 2</a:t>
            </a:r>
            <a:endParaRPr lang="en-US" dirty="0"/>
          </a:p>
        </p:txBody>
      </p:sp>
      <p:cxnSp>
        <p:nvCxnSpPr>
          <p:cNvPr id="26" name="Straight Arrow Connector 25"/>
          <p:cNvCxnSpPr>
            <a:stCxn id="5" idx="2"/>
          </p:cNvCxnSpPr>
          <p:nvPr/>
        </p:nvCxnSpPr>
        <p:spPr>
          <a:xfrm>
            <a:off x="2382012" y="3858768"/>
            <a:ext cx="525780"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2"/>
          </p:cNvCxnSpPr>
          <p:nvPr/>
        </p:nvCxnSpPr>
        <p:spPr>
          <a:xfrm flipH="1">
            <a:off x="4033647" y="3858768"/>
            <a:ext cx="538353"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p:cNvCxnSpPr>
          <p:nvPr/>
        </p:nvCxnSpPr>
        <p:spPr>
          <a:xfrm>
            <a:off x="4572000" y="3858768"/>
            <a:ext cx="854964"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23635" y="3858768"/>
            <a:ext cx="542925" cy="599790"/>
          </a:xfrm>
          <a:prstGeom prst="straightConnector1">
            <a:avLst/>
          </a:prstGeom>
          <a:ln>
            <a:prstDash val="lgDash"/>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9214" y="4026119"/>
            <a:ext cx="2100834" cy="1477328"/>
          </a:xfrm>
          <a:prstGeom prst="rect">
            <a:avLst/>
          </a:prstGeom>
          <a:noFill/>
        </p:spPr>
        <p:txBody>
          <a:bodyPr wrap="square" rtlCol="0">
            <a:spAutoFit/>
          </a:bodyPr>
          <a:lstStyle/>
          <a:p>
            <a:r>
              <a:rPr lang="en-US" dirty="0" smtClean="0"/>
              <a:t>Requirement:</a:t>
            </a:r>
          </a:p>
          <a:p>
            <a:r>
              <a:rPr lang="en-US" dirty="0" smtClean="0"/>
              <a:t>No word limit</a:t>
            </a:r>
          </a:p>
          <a:p>
            <a:r>
              <a:rPr lang="en-US" dirty="0" smtClean="0"/>
              <a:t>Experiment group reports self revision </a:t>
            </a:r>
            <a:r>
              <a:rPr lang="en-US" smtClean="0"/>
              <a:t>type recognition</a:t>
            </a:r>
            <a:endParaRPr lang="en-US" dirty="0"/>
          </a:p>
        </p:txBody>
      </p:sp>
      <p:sp>
        <p:nvSpPr>
          <p:cNvPr id="11" name="TextBox 10"/>
          <p:cNvSpPr txBox="1"/>
          <p:nvPr/>
        </p:nvSpPr>
        <p:spPr>
          <a:xfrm>
            <a:off x="2963799" y="5311473"/>
            <a:ext cx="1508760" cy="369332"/>
          </a:xfrm>
          <a:prstGeom prst="rect">
            <a:avLst/>
          </a:prstGeom>
          <a:noFill/>
        </p:spPr>
        <p:txBody>
          <a:bodyPr wrap="square" rtlCol="0">
            <a:spAutoFit/>
          </a:bodyPr>
          <a:lstStyle/>
          <a:p>
            <a:r>
              <a:rPr lang="en-US" dirty="0" smtClean="0"/>
              <a:t>Rev12</a:t>
            </a:r>
            <a:endParaRPr lang="en-US" dirty="0"/>
          </a:p>
        </p:txBody>
      </p:sp>
      <p:sp>
        <p:nvSpPr>
          <p:cNvPr id="25" name="TextBox 24"/>
          <p:cNvSpPr txBox="1"/>
          <p:nvPr/>
        </p:nvSpPr>
        <p:spPr>
          <a:xfrm>
            <a:off x="5603367" y="5279207"/>
            <a:ext cx="1508760" cy="369332"/>
          </a:xfrm>
          <a:prstGeom prst="rect">
            <a:avLst/>
          </a:prstGeom>
          <a:noFill/>
        </p:spPr>
        <p:txBody>
          <a:bodyPr wrap="square" rtlCol="0">
            <a:spAutoFit/>
          </a:bodyPr>
          <a:lstStyle/>
          <a:p>
            <a:r>
              <a:rPr lang="en-US" dirty="0" smtClean="0"/>
              <a:t>Rev23</a:t>
            </a:r>
            <a:endParaRPr lang="en-US" dirty="0"/>
          </a:p>
        </p:txBody>
      </p:sp>
    </p:spTree>
    <p:extLst>
      <p:ext uri="{BB962C8B-B14F-4D97-AF65-F5344CB8AC3E}">
        <p14:creationId xmlns:p14="http://schemas.microsoft.com/office/powerpoint/2010/main" val="34027641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roadmap</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50707" y="2006777"/>
            <a:ext cx="5906530" cy="5321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Preparing revision data</a:t>
            </a:r>
            <a:endParaRPr lang="en-US" sz="2000" dirty="0"/>
          </a:p>
        </p:txBody>
      </p:sp>
      <p:sp>
        <p:nvSpPr>
          <p:cNvPr id="5" name="Rectangle 4"/>
          <p:cNvSpPr/>
          <p:nvPr/>
        </p:nvSpPr>
        <p:spPr>
          <a:xfrm>
            <a:off x="650708" y="3409547"/>
            <a:ext cx="5906529" cy="5109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Automatic revision identification</a:t>
            </a:r>
            <a:endParaRPr lang="en-US" sz="2000" dirty="0"/>
          </a:p>
        </p:txBody>
      </p:sp>
      <p:sp>
        <p:nvSpPr>
          <p:cNvPr id="6" name="Rectangle 5"/>
          <p:cNvSpPr/>
          <p:nvPr/>
        </p:nvSpPr>
        <p:spPr>
          <a:xfrm>
            <a:off x="650708" y="4813367"/>
            <a:ext cx="5906528" cy="489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Tool user study</a:t>
            </a:r>
            <a:endParaRPr lang="en-US" sz="2000" dirty="0"/>
          </a:p>
        </p:txBody>
      </p:sp>
      <p:sp>
        <p:nvSpPr>
          <p:cNvPr id="7" name="Rectangle 6"/>
          <p:cNvSpPr/>
          <p:nvPr/>
        </p:nvSpPr>
        <p:spPr>
          <a:xfrm>
            <a:off x="650708" y="3920489"/>
            <a:ext cx="2734961" cy="4890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extraction</a:t>
            </a:r>
            <a:endParaRPr lang="en-US" dirty="0"/>
          </a:p>
        </p:txBody>
      </p:sp>
      <p:sp>
        <p:nvSpPr>
          <p:cNvPr id="8" name="Rectangle 7"/>
          <p:cNvSpPr/>
          <p:nvPr/>
        </p:nvSpPr>
        <p:spPr>
          <a:xfrm>
            <a:off x="3807008" y="3920489"/>
            <a:ext cx="2750228" cy="4890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classification</a:t>
            </a:r>
            <a:endParaRPr lang="en-US" dirty="0"/>
          </a:p>
        </p:txBody>
      </p:sp>
      <p:sp>
        <p:nvSpPr>
          <p:cNvPr id="13" name="Down Arrow 12"/>
          <p:cNvSpPr/>
          <p:nvPr/>
        </p:nvSpPr>
        <p:spPr>
          <a:xfrm>
            <a:off x="3465019" y="3092004"/>
            <a:ext cx="224116" cy="301995"/>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65019" y="4494350"/>
            <a:ext cx="224116" cy="309293"/>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707" y="2544170"/>
            <a:ext cx="2734962" cy="546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schema definition</a:t>
            </a:r>
            <a:endParaRPr lang="en-US" dirty="0"/>
          </a:p>
        </p:txBody>
      </p:sp>
      <p:sp>
        <p:nvSpPr>
          <p:cNvPr id="12" name="Rectangle 11"/>
          <p:cNvSpPr/>
          <p:nvPr/>
        </p:nvSpPr>
        <p:spPr>
          <a:xfrm>
            <a:off x="3807008" y="2538938"/>
            <a:ext cx="2750228" cy="553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collection and data analysis</a:t>
            </a:r>
            <a:endParaRPr lang="en-US" dirty="0"/>
          </a:p>
        </p:txBody>
      </p:sp>
      <p:sp>
        <p:nvSpPr>
          <p:cNvPr id="15" name="Rectangle 14"/>
          <p:cNvSpPr/>
          <p:nvPr/>
        </p:nvSpPr>
        <p:spPr>
          <a:xfrm>
            <a:off x="650708" y="5304871"/>
            <a:ext cx="2734961" cy="459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 development</a:t>
            </a:r>
            <a:endParaRPr lang="en-US" dirty="0"/>
          </a:p>
        </p:txBody>
      </p:sp>
      <p:sp>
        <p:nvSpPr>
          <p:cNvPr id="16" name="Rectangle 15"/>
          <p:cNvSpPr/>
          <p:nvPr/>
        </p:nvSpPr>
        <p:spPr>
          <a:xfrm>
            <a:off x="3807007" y="5303627"/>
            <a:ext cx="2750229" cy="4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study</a:t>
            </a:r>
            <a:endParaRPr lang="en-US" dirty="0"/>
          </a:p>
        </p:txBody>
      </p:sp>
      <p:sp>
        <p:nvSpPr>
          <p:cNvPr id="17" name="TextBox 16"/>
          <p:cNvSpPr txBox="1"/>
          <p:nvPr/>
        </p:nvSpPr>
        <p:spPr>
          <a:xfrm>
            <a:off x="6557236" y="2030817"/>
            <a:ext cx="2802450" cy="338554"/>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BEA15)</a:t>
            </a:r>
            <a:endParaRPr lang="en-US" sz="1600" dirty="0"/>
          </a:p>
        </p:txBody>
      </p:sp>
      <p:sp>
        <p:nvSpPr>
          <p:cNvPr id="18" name="TextBox 17"/>
          <p:cNvSpPr txBox="1"/>
          <p:nvPr/>
        </p:nvSpPr>
        <p:spPr>
          <a:xfrm>
            <a:off x="6525504" y="3294779"/>
            <a:ext cx="2786858" cy="1354217"/>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BEA14</a:t>
            </a:r>
            <a:r>
              <a:rPr lang="en-US" sz="1600" dirty="0"/>
              <a:t>)</a:t>
            </a:r>
            <a:endParaRPr lang="en-US" sz="1600" dirty="0" smtClean="0"/>
          </a:p>
          <a:p>
            <a:r>
              <a:rPr lang="en-US" sz="1600" dirty="0"/>
              <a:t>(</a:t>
            </a:r>
            <a:r>
              <a:rPr lang="en-US" sz="1600" dirty="0" smtClean="0"/>
              <a:t>Zhang and </a:t>
            </a:r>
            <a:r>
              <a:rPr lang="en-US" sz="1600" dirty="0" err="1" smtClean="0"/>
              <a:t>Litman</a:t>
            </a:r>
            <a:r>
              <a:rPr lang="en-US" sz="1600" dirty="0" smtClean="0"/>
              <a:t>, BEA15)</a:t>
            </a:r>
          </a:p>
          <a:p>
            <a:r>
              <a:rPr lang="en-US" sz="1600" dirty="0" smtClean="0"/>
              <a:t>(Zhang and </a:t>
            </a:r>
            <a:r>
              <a:rPr lang="en-US" sz="1600" dirty="0" err="1" smtClean="0"/>
              <a:t>Litman</a:t>
            </a:r>
            <a:r>
              <a:rPr lang="en-US" sz="1600" dirty="0" smtClean="0"/>
              <a:t>,  NAACL16)</a:t>
            </a:r>
          </a:p>
          <a:p>
            <a:r>
              <a:rPr lang="en-US" sz="1600" dirty="0" smtClean="0"/>
              <a:t>(Zhang and </a:t>
            </a:r>
            <a:r>
              <a:rPr lang="en-US" sz="1600" dirty="0" err="1" smtClean="0"/>
              <a:t>Litman</a:t>
            </a:r>
            <a:r>
              <a:rPr lang="en-US" sz="1600" dirty="0" smtClean="0"/>
              <a:t>, COLING16)</a:t>
            </a:r>
          </a:p>
          <a:p>
            <a:endParaRPr lang="en-US" dirty="0"/>
          </a:p>
        </p:txBody>
      </p:sp>
    </p:spTree>
    <p:extLst>
      <p:ext uri="{BB962C8B-B14F-4D97-AF65-F5344CB8AC3E}">
        <p14:creationId xmlns:p14="http://schemas.microsoft.com/office/powerpoint/2010/main" val="928642429"/>
      </p:ext>
    </p:extLst>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Approach</a:t>
            </a:r>
          </a:p>
          <a:p>
            <a:pPr lvl="1"/>
            <a:r>
              <a:rPr lang="en-US" dirty="0" smtClean="0"/>
              <a:t>ANOVA test to compare groups</a:t>
            </a:r>
          </a:p>
          <a:p>
            <a:pPr lvl="2"/>
            <a:r>
              <a:rPr lang="en-US" dirty="0" smtClean="0"/>
              <a:t>Subjective measures: post-study survey answers</a:t>
            </a:r>
          </a:p>
          <a:p>
            <a:pPr lvl="2"/>
            <a:r>
              <a:rPr lang="en-US" dirty="0" smtClean="0"/>
              <a:t>Objective measures: the number of revisions</a:t>
            </a:r>
          </a:p>
          <a:p>
            <a:pPr lvl="1"/>
            <a:r>
              <a:rPr lang="en-US" dirty="0" smtClean="0"/>
              <a:t>Pearson correlation to determine correlation between quantitative measures</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180</a:t>
            </a:fld>
            <a:endParaRPr lang="en-US"/>
          </a:p>
        </p:txBody>
      </p:sp>
    </p:spTree>
    <p:extLst>
      <p:ext uri="{BB962C8B-B14F-4D97-AF65-F5344CB8AC3E}">
        <p14:creationId xmlns:p14="http://schemas.microsoft.com/office/powerpoint/2010/main" val="3093125391"/>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For H3.1 (Interface difference)</a:t>
            </a:r>
          </a:p>
          <a:p>
            <a:pPr lvl="1"/>
            <a:r>
              <a:rPr lang="en-US" dirty="0" smtClean="0"/>
              <a:t>Experiment group agree with the statement “The system helps me to </a:t>
            </a:r>
            <a:r>
              <a:rPr lang="en-US" dirty="0" smtClean="0">
                <a:solidFill>
                  <a:srgbClr val="00B0F0"/>
                </a:solidFill>
              </a:rPr>
              <a:t>recognize the weakness</a:t>
            </a:r>
            <a:r>
              <a:rPr lang="en-US" dirty="0" smtClean="0"/>
              <a:t> of my essay” more</a:t>
            </a:r>
          </a:p>
          <a:p>
            <a:pPr lvl="2"/>
            <a:r>
              <a:rPr lang="en-US" dirty="0" smtClean="0"/>
              <a:t>3.97 vs. 3.17 , p &lt; 0.003</a:t>
            </a:r>
          </a:p>
          <a:p>
            <a:pPr lvl="1"/>
            <a:r>
              <a:rPr lang="en-US" dirty="0" smtClean="0"/>
              <a:t>Control interface is </a:t>
            </a:r>
            <a:r>
              <a:rPr lang="en-US" dirty="0" smtClean="0">
                <a:solidFill>
                  <a:srgbClr val="00B0F0"/>
                </a:solidFill>
              </a:rPr>
              <a:t>ineffective</a:t>
            </a:r>
            <a:r>
              <a:rPr lang="en-US" dirty="0" smtClean="0"/>
              <a:t> when participants have to reflect on </a:t>
            </a:r>
            <a:r>
              <a:rPr lang="en-US" dirty="0" smtClean="0">
                <a:solidFill>
                  <a:srgbClr val="00B0F0"/>
                </a:solidFill>
              </a:rPr>
              <a:t>many</a:t>
            </a:r>
            <a:r>
              <a:rPr lang="en-US" dirty="0" smtClean="0"/>
              <a:t> changes</a:t>
            </a:r>
          </a:p>
          <a:p>
            <a:pPr lvl="2"/>
            <a:r>
              <a:rPr lang="en-US" dirty="0" smtClean="0"/>
              <a:t>Negative correlation between “it is convenient to view my previous revisions with the system” and number of Rev12 (ρ</a:t>
            </a:r>
            <a:r>
              <a:rPr lang="en-US" dirty="0"/>
              <a:t>=-.36 and p &lt; .05)</a:t>
            </a:r>
          </a:p>
        </p:txBody>
      </p:sp>
      <p:sp>
        <p:nvSpPr>
          <p:cNvPr id="4" name="Slide Number Placeholder 3"/>
          <p:cNvSpPr>
            <a:spLocks noGrp="1"/>
          </p:cNvSpPr>
          <p:nvPr>
            <p:ph type="sldNum" sz="quarter" idx="12"/>
          </p:nvPr>
        </p:nvSpPr>
        <p:spPr/>
        <p:txBody>
          <a:bodyPr/>
          <a:lstStyle/>
          <a:p>
            <a:fld id="{D098603E-4670-914E-A685-627BBCF57B85}" type="slidenum">
              <a:rPr lang="en-US" smtClean="0"/>
              <a:t>181</a:t>
            </a:fld>
            <a:endParaRPr lang="en-US"/>
          </a:p>
        </p:txBody>
      </p:sp>
    </p:spTree>
    <p:extLst>
      <p:ext uri="{BB962C8B-B14F-4D97-AF65-F5344CB8AC3E}">
        <p14:creationId xmlns:p14="http://schemas.microsoft.com/office/powerpoint/2010/main" val="3914216393"/>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For H3.2 (impact of disagreed revision feedback)</a:t>
            </a:r>
          </a:p>
          <a:p>
            <a:pPr lvl="1"/>
            <a:r>
              <a:rPr lang="en-US" dirty="0" smtClean="0">
                <a:solidFill>
                  <a:srgbClr val="00B0F0"/>
                </a:solidFill>
              </a:rPr>
              <a:t>Negative</a:t>
            </a:r>
            <a:r>
              <a:rPr lang="en-US" dirty="0" smtClean="0"/>
              <a:t> correlation between </a:t>
            </a:r>
            <a:r>
              <a:rPr lang="en-US" dirty="0" smtClean="0">
                <a:solidFill>
                  <a:srgbClr val="00B0F0"/>
                </a:solidFill>
              </a:rPr>
              <a:t>Rev23</a:t>
            </a:r>
            <a:r>
              <a:rPr lang="en-US" dirty="0" smtClean="0"/>
              <a:t> and number of cases in which the revisions annotated as </a:t>
            </a:r>
            <a:r>
              <a:rPr lang="en-US" dirty="0" smtClean="0">
                <a:solidFill>
                  <a:srgbClr val="00B0F0"/>
                </a:solidFill>
              </a:rPr>
              <a:t>Content</a:t>
            </a:r>
            <a:r>
              <a:rPr lang="en-US" dirty="0" smtClean="0"/>
              <a:t> are </a:t>
            </a:r>
            <a:r>
              <a:rPr lang="en-US" dirty="0" smtClean="0">
                <a:solidFill>
                  <a:srgbClr val="00B0F0"/>
                </a:solidFill>
              </a:rPr>
              <a:t>verified</a:t>
            </a:r>
            <a:r>
              <a:rPr lang="en-US" dirty="0" smtClean="0"/>
              <a:t> by the participants</a:t>
            </a:r>
          </a:p>
          <a:p>
            <a:pPr lvl="1"/>
            <a:r>
              <a:rPr lang="en-US" dirty="0" smtClean="0">
                <a:solidFill>
                  <a:srgbClr val="00B0F0"/>
                </a:solidFill>
              </a:rPr>
              <a:t>Positive</a:t>
            </a:r>
            <a:r>
              <a:rPr lang="en-US" dirty="0" smtClean="0"/>
              <a:t> correlation between </a:t>
            </a:r>
            <a:r>
              <a:rPr lang="en-US" dirty="0" smtClean="0">
                <a:solidFill>
                  <a:srgbClr val="00B0F0"/>
                </a:solidFill>
              </a:rPr>
              <a:t>Rev23</a:t>
            </a:r>
            <a:r>
              <a:rPr lang="en-US" dirty="0" smtClean="0"/>
              <a:t> and the number of cases in which the revisions annotated as </a:t>
            </a:r>
            <a:r>
              <a:rPr lang="en-US" dirty="0" smtClean="0">
                <a:solidFill>
                  <a:srgbClr val="00B0F0"/>
                </a:solidFill>
              </a:rPr>
              <a:t>Surface </a:t>
            </a:r>
            <a:r>
              <a:rPr lang="en-US" dirty="0" smtClean="0"/>
              <a:t>are </a:t>
            </a:r>
            <a:r>
              <a:rPr lang="en-US" dirty="0" smtClean="0">
                <a:solidFill>
                  <a:srgbClr val="00B0F0"/>
                </a:solidFill>
              </a:rPr>
              <a:t>intended to be Content</a:t>
            </a:r>
            <a:r>
              <a:rPr lang="en-US" dirty="0" smtClean="0"/>
              <a:t> by the participants</a:t>
            </a:r>
          </a:p>
          <a:p>
            <a:pPr lvl="1"/>
            <a:r>
              <a:rPr lang="en-US" dirty="0" smtClean="0"/>
              <a:t>Ratio of change</a:t>
            </a:r>
          </a:p>
          <a:p>
            <a:pPr lvl="2"/>
            <a:r>
              <a:rPr lang="en-US" dirty="0" smtClean="0"/>
              <a:t>Disagreed Rev12 got further revised: 45/53 = 0.849</a:t>
            </a:r>
          </a:p>
          <a:p>
            <a:pPr lvl="2"/>
            <a:r>
              <a:rPr lang="en-US" dirty="0" smtClean="0"/>
              <a:t>Rev12 got further revised: 161/394 = 0.408</a:t>
            </a:r>
          </a:p>
          <a:p>
            <a:pPr lvl="2"/>
            <a:r>
              <a:rPr lang="en-US" dirty="0" smtClean="0"/>
              <a:t>Agreed Rev12 further revised: 67/341 = 0.196</a:t>
            </a:r>
          </a:p>
          <a:p>
            <a:pPr lvl="1"/>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182</a:t>
            </a:fld>
            <a:endParaRPr lang="en-US"/>
          </a:p>
        </p:txBody>
      </p:sp>
    </p:spTree>
    <p:extLst>
      <p:ext uri="{BB962C8B-B14F-4D97-AF65-F5344CB8AC3E}">
        <p14:creationId xmlns:p14="http://schemas.microsoft.com/office/powerpoint/2010/main" val="586577492"/>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Also tested the impact of native language spoken by the users</a:t>
            </a:r>
          </a:p>
          <a:p>
            <a:pPr lvl="1"/>
            <a:r>
              <a:rPr lang="en-US" dirty="0" smtClean="0"/>
              <a:t>“Language” is used as another factor in ANOVA</a:t>
            </a:r>
          </a:p>
          <a:p>
            <a:pPr lvl="1"/>
            <a:r>
              <a:rPr lang="en-US" dirty="0" smtClean="0">
                <a:solidFill>
                  <a:srgbClr val="00B0F0"/>
                </a:solidFill>
              </a:rPr>
              <a:t>Native</a:t>
            </a:r>
            <a:r>
              <a:rPr lang="en-US" dirty="0" smtClean="0"/>
              <a:t> speakers tend to make </a:t>
            </a:r>
            <a:r>
              <a:rPr lang="en-US" dirty="0" smtClean="0">
                <a:solidFill>
                  <a:srgbClr val="00B0F0"/>
                </a:solidFill>
              </a:rPr>
              <a:t>more</a:t>
            </a:r>
            <a:r>
              <a:rPr lang="en-US" dirty="0" smtClean="0"/>
              <a:t> </a:t>
            </a:r>
            <a:r>
              <a:rPr lang="en-US" dirty="0" smtClean="0">
                <a:solidFill>
                  <a:srgbClr val="00B0F0"/>
                </a:solidFill>
              </a:rPr>
              <a:t>Content</a:t>
            </a:r>
            <a:r>
              <a:rPr lang="en-US" dirty="0" smtClean="0"/>
              <a:t> changes (p&lt; 0.03)</a:t>
            </a:r>
          </a:p>
          <a:p>
            <a:pPr lvl="1"/>
            <a:r>
              <a:rPr lang="en-US" dirty="0" smtClean="0">
                <a:solidFill>
                  <a:srgbClr val="00B0F0"/>
                </a:solidFill>
              </a:rPr>
              <a:t>ESL</a:t>
            </a:r>
            <a:r>
              <a:rPr lang="en-US" dirty="0" smtClean="0"/>
              <a:t> speakers tend to make more </a:t>
            </a:r>
            <a:r>
              <a:rPr lang="en-US" dirty="0" smtClean="0">
                <a:solidFill>
                  <a:srgbClr val="00B0F0"/>
                </a:solidFill>
              </a:rPr>
              <a:t>Surface</a:t>
            </a:r>
            <a:r>
              <a:rPr lang="en-US" dirty="0" smtClean="0"/>
              <a:t> changes (p &lt; 0.02)</a:t>
            </a:r>
          </a:p>
          <a:p>
            <a:pPr marL="457200" lvl="1" indent="0">
              <a:buNone/>
            </a:pP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183</a:t>
            </a:fld>
            <a:endParaRPr lang="en-US"/>
          </a:p>
        </p:txBody>
      </p:sp>
    </p:spTree>
    <p:extLst>
      <p:ext uri="{BB962C8B-B14F-4D97-AF65-F5344CB8AC3E}">
        <p14:creationId xmlns:p14="http://schemas.microsoft.com/office/powerpoint/2010/main" val="2512153321"/>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50707" y="2006777"/>
            <a:ext cx="5906530" cy="5321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Preparing revision data</a:t>
            </a:r>
            <a:endParaRPr lang="en-US" sz="2000" dirty="0"/>
          </a:p>
        </p:txBody>
      </p:sp>
      <p:sp>
        <p:nvSpPr>
          <p:cNvPr id="5" name="Rectangle 4"/>
          <p:cNvSpPr/>
          <p:nvPr/>
        </p:nvSpPr>
        <p:spPr>
          <a:xfrm>
            <a:off x="650708" y="3409547"/>
            <a:ext cx="5906529" cy="5109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Automatic revision identification</a:t>
            </a:r>
            <a:endParaRPr lang="en-US" sz="2000" dirty="0"/>
          </a:p>
        </p:txBody>
      </p:sp>
      <p:sp>
        <p:nvSpPr>
          <p:cNvPr id="6" name="Rectangle 5"/>
          <p:cNvSpPr/>
          <p:nvPr/>
        </p:nvSpPr>
        <p:spPr>
          <a:xfrm>
            <a:off x="650708" y="4813367"/>
            <a:ext cx="5906528" cy="4896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Tool user study</a:t>
            </a:r>
            <a:endParaRPr lang="en-US" sz="2000" dirty="0"/>
          </a:p>
        </p:txBody>
      </p:sp>
      <p:sp>
        <p:nvSpPr>
          <p:cNvPr id="7" name="Rectangle 6"/>
          <p:cNvSpPr/>
          <p:nvPr/>
        </p:nvSpPr>
        <p:spPr>
          <a:xfrm>
            <a:off x="650708" y="3920489"/>
            <a:ext cx="2734961" cy="4890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extraction</a:t>
            </a:r>
            <a:endParaRPr lang="en-US" dirty="0"/>
          </a:p>
        </p:txBody>
      </p:sp>
      <p:sp>
        <p:nvSpPr>
          <p:cNvPr id="8" name="Rectangle 7"/>
          <p:cNvSpPr/>
          <p:nvPr/>
        </p:nvSpPr>
        <p:spPr>
          <a:xfrm>
            <a:off x="3807008" y="3920489"/>
            <a:ext cx="2750228" cy="4890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classification</a:t>
            </a:r>
            <a:endParaRPr lang="en-US" dirty="0"/>
          </a:p>
        </p:txBody>
      </p:sp>
      <p:sp>
        <p:nvSpPr>
          <p:cNvPr id="13" name="Down Arrow 12"/>
          <p:cNvSpPr/>
          <p:nvPr/>
        </p:nvSpPr>
        <p:spPr>
          <a:xfrm>
            <a:off x="3465019" y="3092004"/>
            <a:ext cx="224116" cy="301995"/>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65019" y="4494350"/>
            <a:ext cx="224116" cy="309293"/>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707" y="2544170"/>
            <a:ext cx="2734962" cy="546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schema definition</a:t>
            </a:r>
            <a:endParaRPr lang="en-US" dirty="0"/>
          </a:p>
        </p:txBody>
      </p:sp>
      <p:sp>
        <p:nvSpPr>
          <p:cNvPr id="12" name="Rectangle 11"/>
          <p:cNvSpPr/>
          <p:nvPr/>
        </p:nvSpPr>
        <p:spPr>
          <a:xfrm>
            <a:off x="3807008" y="2538938"/>
            <a:ext cx="2750228" cy="553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collection and data analysis</a:t>
            </a:r>
            <a:endParaRPr lang="en-US" dirty="0"/>
          </a:p>
        </p:txBody>
      </p:sp>
      <p:sp>
        <p:nvSpPr>
          <p:cNvPr id="15" name="Rectangle 14"/>
          <p:cNvSpPr/>
          <p:nvPr/>
        </p:nvSpPr>
        <p:spPr>
          <a:xfrm>
            <a:off x="650708" y="5304871"/>
            <a:ext cx="2734961" cy="4599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 development</a:t>
            </a:r>
            <a:endParaRPr lang="en-US" dirty="0"/>
          </a:p>
        </p:txBody>
      </p:sp>
      <p:sp>
        <p:nvSpPr>
          <p:cNvPr id="16" name="Rectangle 15"/>
          <p:cNvSpPr/>
          <p:nvPr/>
        </p:nvSpPr>
        <p:spPr>
          <a:xfrm>
            <a:off x="3807007" y="5303627"/>
            <a:ext cx="2750229" cy="4617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study</a:t>
            </a:r>
            <a:endParaRPr lang="en-US" dirty="0"/>
          </a:p>
        </p:txBody>
      </p:sp>
      <p:sp>
        <p:nvSpPr>
          <p:cNvPr id="20" name="TextBox 19"/>
          <p:cNvSpPr txBox="1"/>
          <p:nvPr/>
        </p:nvSpPr>
        <p:spPr>
          <a:xfrm>
            <a:off x="6590383" y="2103253"/>
            <a:ext cx="2129563" cy="830997"/>
          </a:xfrm>
          <a:prstGeom prst="rect">
            <a:avLst/>
          </a:prstGeom>
          <a:noFill/>
        </p:spPr>
        <p:txBody>
          <a:bodyPr wrap="square" rtlCol="0">
            <a:spAutoFit/>
          </a:bodyPr>
          <a:lstStyle/>
          <a:p>
            <a:r>
              <a:rPr lang="en-US" sz="1600" dirty="0" smtClean="0"/>
              <a:t>Created useful revision schema that can be reliably annotated</a:t>
            </a:r>
            <a:endParaRPr lang="en-US" sz="1600" dirty="0"/>
          </a:p>
        </p:txBody>
      </p:sp>
      <p:sp>
        <p:nvSpPr>
          <p:cNvPr id="21" name="TextBox 20"/>
          <p:cNvSpPr txBox="1"/>
          <p:nvPr/>
        </p:nvSpPr>
        <p:spPr>
          <a:xfrm>
            <a:off x="6579295" y="3386354"/>
            <a:ext cx="2212218" cy="1107996"/>
          </a:xfrm>
          <a:prstGeom prst="rect">
            <a:avLst/>
          </a:prstGeom>
          <a:noFill/>
        </p:spPr>
        <p:txBody>
          <a:bodyPr wrap="square" rtlCol="0">
            <a:spAutoFit/>
          </a:bodyPr>
          <a:lstStyle/>
          <a:p>
            <a:r>
              <a:rPr lang="en-US" sz="1600" dirty="0" smtClean="0"/>
              <a:t>Developed and improved algorithms for revision identification</a:t>
            </a:r>
          </a:p>
          <a:p>
            <a:endParaRPr lang="en-US" dirty="0"/>
          </a:p>
        </p:txBody>
      </p:sp>
      <p:sp>
        <p:nvSpPr>
          <p:cNvPr id="22" name="TextBox 21"/>
          <p:cNvSpPr txBox="1"/>
          <p:nvPr/>
        </p:nvSpPr>
        <p:spPr>
          <a:xfrm>
            <a:off x="6576224" y="4803643"/>
            <a:ext cx="2077208" cy="830997"/>
          </a:xfrm>
          <a:prstGeom prst="rect">
            <a:avLst/>
          </a:prstGeom>
          <a:noFill/>
        </p:spPr>
        <p:txBody>
          <a:bodyPr wrap="square" rtlCol="0">
            <a:spAutoFit/>
          </a:bodyPr>
          <a:lstStyle/>
          <a:p>
            <a:r>
              <a:rPr lang="en-US" sz="1600" dirty="0" smtClean="0"/>
              <a:t>User study suggests that the developed tool is useful</a:t>
            </a:r>
            <a:endParaRPr lang="en-US" sz="1600" dirty="0"/>
          </a:p>
        </p:txBody>
      </p:sp>
    </p:spTree>
    <p:extLst>
      <p:ext uri="{BB962C8B-B14F-4D97-AF65-F5344CB8AC3E}">
        <p14:creationId xmlns:p14="http://schemas.microsoft.com/office/powerpoint/2010/main" val="29784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a:t>
            </a:r>
            <a:r>
              <a:rPr lang="en-US" dirty="0" smtClean="0"/>
              <a:t>approach for revision identification</a:t>
            </a:r>
            <a:endParaRPr lang="en-US" dirty="0"/>
          </a:p>
        </p:txBody>
      </p:sp>
      <p:sp>
        <p:nvSpPr>
          <p:cNvPr id="3" name="Content Placeholder 2"/>
          <p:cNvSpPr>
            <a:spLocks noGrp="1"/>
          </p:cNvSpPr>
          <p:nvPr>
            <p:ph idx="1"/>
          </p:nvPr>
        </p:nvSpPr>
        <p:spPr/>
        <p:txBody>
          <a:bodyPr/>
          <a:lstStyle/>
          <a:p>
            <a:r>
              <a:rPr lang="en-US" dirty="0" smtClean="0"/>
              <a:t>Error propagation of the pipeline approach</a:t>
            </a:r>
          </a:p>
          <a:p>
            <a:pPr lvl="1"/>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185</a:t>
            </a:fld>
            <a:endParaRPr lang="en-US"/>
          </a:p>
        </p:txBody>
      </p:sp>
      <p:sp>
        <p:nvSpPr>
          <p:cNvPr id="5" name="Rectangle 4"/>
          <p:cNvSpPr/>
          <p:nvPr/>
        </p:nvSpPr>
        <p:spPr>
          <a:xfrm>
            <a:off x="777240" y="3279649"/>
            <a:ext cx="1325880"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Raw Text: Draft1 and Draft2</a:t>
            </a:r>
            <a:endParaRPr lang="en-US" dirty="0"/>
          </a:p>
        </p:txBody>
      </p:sp>
      <p:sp>
        <p:nvSpPr>
          <p:cNvPr id="6" name="Rectangle 5"/>
          <p:cNvSpPr/>
          <p:nvPr/>
        </p:nvSpPr>
        <p:spPr>
          <a:xfrm>
            <a:off x="6876288" y="3279649"/>
            <a:ext cx="1481328"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Revisions: revision types on aligned sentence pairs</a:t>
            </a:r>
            <a:endParaRPr lang="en-US" dirty="0"/>
          </a:p>
        </p:txBody>
      </p:sp>
      <p:sp>
        <p:nvSpPr>
          <p:cNvPr id="7" name="TextBox 6"/>
          <p:cNvSpPr txBox="1"/>
          <p:nvPr/>
        </p:nvSpPr>
        <p:spPr>
          <a:xfrm>
            <a:off x="1243584" y="2779776"/>
            <a:ext cx="859536" cy="374904"/>
          </a:xfrm>
          <a:prstGeom prst="rect">
            <a:avLst/>
          </a:prstGeom>
          <a:noFill/>
        </p:spPr>
        <p:txBody>
          <a:bodyPr wrap="square" rtlCol="0">
            <a:spAutoFit/>
          </a:bodyPr>
          <a:lstStyle/>
          <a:p>
            <a:r>
              <a:rPr lang="en-US" dirty="0" smtClean="0"/>
              <a:t>Input</a:t>
            </a:r>
            <a:endParaRPr lang="en-US" dirty="0"/>
          </a:p>
        </p:txBody>
      </p:sp>
      <p:sp>
        <p:nvSpPr>
          <p:cNvPr id="8" name="TextBox 7"/>
          <p:cNvSpPr txBox="1"/>
          <p:nvPr/>
        </p:nvSpPr>
        <p:spPr>
          <a:xfrm>
            <a:off x="6992112" y="2779776"/>
            <a:ext cx="859536" cy="374904"/>
          </a:xfrm>
          <a:prstGeom prst="rect">
            <a:avLst/>
          </a:prstGeom>
          <a:noFill/>
        </p:spPr>
        <p:txBody>
          <a:bodyPr wrap="square" rtlCol="0">
            <a:spAutoFit/>
          </a:bodyPr>
          <a:lstStyle/>
          <a:p>
            <a:r>
              <a:rPr lang="en-US" dirty="0" smtClean="0"/>
              <a:t>Output</a:t>
            </a:r>
            <a:endParaRPr lang="en-US" dirty="0"/>
          </a:p>
        </p:txBody>
      </p:sp>
      <p:sp>
        <p:nvSpPr>
          <p:cNvPr id="9" name="Rectangle 8"/>
          <p:cNvSpPr/>
          <p:nvPr/>
        </p:nvSpPr>
        <p:spPr>
          <a:xfrm>
            <a:off x="3538728" y="3279649"/>
            <a:ext cx="1508760" cy="165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Aligned sentence pairs</a:t>
            </a:r>
            <a:endParaRPr lang="en-US" dirty="0"/>
          </a:p>
        </p:txBody>
      </p:sp>
      <p:cxnSp>
        <p:nvCxnSpPr>
          <p:cNvPr id="10" name="Straight Arrow Connector 9"/>
          <p:cNvCxnSpPr>
            <a:stCxn id="5" idx="3"/>
            <a:endCxn id="9" idx="1"/>
          </p:cNvCxnSpPr>
          <p:nvPr/>
        </p:nvCxnSpPr>
        <p:spPr>
          <a:xfrm>
            <a:off x="2103120" y="4108705"/>
            <a:ext cx="14356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51710" y="3394906"/>
            <a:ext cx="1389888" cy="646331"/>
          </a:xfrm>
          <a:prstGeom prst="rect">
            <a:avLst/>
          </a:prstGeom>
          <a:noFill/>
        </p:spPr>
        <p:txBody>
          <a:bodyPr wrap="square" rtlCol="0">
            <a:spAutoFit/>
          </a:bodyPr>
          <a:lstStyle/>
          <a:p>
            <a:r>
              <a:rPr lang="en-US" dirty="0" smtClean="0"/>
              <a:t>Revision extraction</a:t>
            </a:r>
            <a:endParaRPr lang="en-US" dirty="0"/>
          </a:p>
        </p:txBody>
      </p:sp>
      <p:cxnSp>
        <p:nvCxnSpPr>
          <p:cNvPr id="12" name="Straight Arrow Connector 11"/>
          <p:cNvCxnSpPr>
            <a:endCxn id="6" idx="1"/>
          </p:cNvCxnSpPr>
          <p:nvPr/>
        </p:nvCxnSpPr>
        <p:spPr>
          <a:xfrm>
            <a:off x="5047488" y="4108705"/>
            <a:ext cx="182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66944" y="3409425"/>
            <a:ext cx="1389888" cy="646331"/>
          </a:xfrm>
          <a:prstGeom prst="rect">
            <a:avLst/>
          </a:prstGeom>
          <a:noFill/>
        </p:spPr>
        <p:txBody>
          <a:bodyPr wrap="square" rtlCol="0">
            <a:spAutoFit/>
          </a:bodyPr>
          <a:lstStyle/>
          <a:p>
            <a:r>
              <a:rPr lang="en-US" dirty="0" smtClean="0"/>
              <a:t>Revision classification</a:t>
            </a:r>
            <a:endParaRPr lang="en-US" dirty="0"/>
          </a:p>
        </p:txBody>
      </p:sp>
      <p:cxnSp>
        <p:nvCxnSpPr>
          <p:cNvPr id="16" name="Straight Connector 15"/>
          <p:cNvCxnSpPr/>
          <p:nvPr/>
        </p:nvCxnSpPr>
        <p:spPr>
          <a:xfrm flipH="1">
            <a:off x="2511742" y="3279649"/>
            <a:ext cx="810198" cy="1758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3848" y="3279649"/>
            <a:ext cx="643128" cy="15575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42356" y="5305151"/>
            <a:ext cx="6079524" cy="1107996"/>
          </a:xfrm>
          <a:prstGeom prst="rect">
            <a:avLst/>
          </a:prstGeom>
          <a:noFill/>
        </p:spPr>
        <p:txBody>
          <a:bodyPr wrap="square" rtlCol="0">
            <a:spAutoFit/>
          </a:bodyPr>
          <a:lstStyle/>
          <a:p>
            <a:r>
              <a:rPr lang="en-US" sz="2400" dirty="0" smtClean="0"/>
              <a:t>The </a:t>
            </a:r>
            <a:r>
              <a:rPr lang="en-US" sz="2400" dirty="0"/>
              <a:t>joint approach can have a better performance than the pipeline approach</a:t>
            </a:r>
          </a:p>
          <a:p>
            <a:endParaRPr lang="en-US" dirty="0"/>
          </a:p>
        </p:txBody>
      </p:sp>
    </p:spTree>
    <p:extLst>
      <p:ext uri="{BB962C8B-B14F-4D97-AF65-F5344CB8AC3E}">
        <p14:creationId xmlns:p14="http://schemas.microsoft.com/office/powerpoint/2010/main" val="1611086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340879" cy="1325563"/>
          </a:xfrm>
        </p:spPr>
        <p:txBody>
          <a:bodyPr/>
          <a:lstStyle/>
          <a:p>
            <a:r>
              <a:rPr lang="en-US" dirty="0" smtClean="0"/>
              <a:t>I. Do </a:t>
            </a:r>
            <a:r>
              <a:rPr lang="en-US" dirty="0" smtClean="0"/>
              <a:t>existing features </a:t>
            </a:r>
            <a:r>
              <a:rPr lang="en-US" dirty="0" smtClean="0"/>
              <a:t>&amp; </a:t>
            </a:r>
            <a:r>
              <a:rPr lang="en-US" dirty="0" smtClean="0"/>
              <a:t>approaches work?</a:t>
            </a:r>
            <a:endParaRPr lang="en-US" dirty="0"/>
          </a:p>
        </p:txBody>
      </p:sp>
      <p:sp>
        <p:nvSpPr>
          <p:cNvPr id="3" name="Content Placeholder 2"/>
          <p:cNvSpPr>
            <a:spLocks noGrp="1"/>
          </p:cNvSpPr>
          <p:nvPr>
            <p:ph idx="1"/>
          </p:nvPr>
        </p:nvSpPr>
        <p:spPr/>
        <p:txBody>
          <a:bodyPr/>
          <a:lstStyle/>
          <a:p>
            <a:r>
              <a:rPr lang="en-US" sz="2400" dirty="0" smtClean="0"/>
              <a:t>Idea</a:t>
            </a:r>
            <a:endParaRPr lang="en-US" sz="2400" dirty="0"/>
          </a:p>
          <a:p>
            <a:pPr lvl="1"/>
            <a:r>
              <a:rPr lang="en-US" dirty="0"/>
              <a:t>Treat each sentence pair as an instance for classification</a:t>
            </a:r>
          </a:p>
          <a:p>
            <a:pPr lvl="1"/>
            <a:endParaRPr lang="en-US" dirty="0"/>
          </a:p>
          <a:p>
            <a:r>
              <a:rPr lang="en-US" sz="2400" dirty="0"/>
              <a:t>Based on prior </a:t>
            </a:r>
            <a:r>
              <a:rPr lang="en-US" sz="2400" dirty="0" smtClean="0"/>
              <a:t>work on </a:t>
            </a:r>
            <a:r>
              <a:rPr lang="en-US" sz="2400" dirty="0"/>
              <a:t>Wikipedia revision classifications</a:t>
            </a:r>
          </a:p>
          <a:p>
            <a:pPr lvl="1"/>
            <a:r>
              <a:rPr lang="en-US" dirty="0"/>
              <a:t>(Adler et al., 2011; </a:t>
            </a:r>
            <a:r>
              <a:rPr lang="en-US" dirty="0" err="1"/>
              <a:t>Javanmardi</a:t>
            </a:r>
            <a:r>
              <a:rPr lang="en-US" dirty="0"/>
              <a:t> et al., 2011; </a:t>
            </a:r>
            <a:r>
              <a:rPr lang="en-US" dirty="0" err="1"/>
              <a:t>Bronner</a:t>
            </a:r>
            <a:r>
              <a:rPr lang="en-US" dirty="0"/>
              <a:t> and </a:t>
            </a:r>
            <a:r>
              <a:rPr lang="en-US" dirty="0" err="1"/>
              <a:t>Monz</a:t>
            </a:r>
            <a:r>
              <a:rPr lang="en-US" dirty="0"/>
              <a:t>, 2012; </a:t>
            </a:r>
            <a:r>
              <a:rPr lang="en-US" dirty="0" err="1"/>
              <a:t>Daxenberger</a:t>
            </a:r>
            <a:r>
              <a:rPr lang="en-US" dirty="0"/>
              <a:t> and </a:t>
            </a:r>
            <a:r>
              <a:rPr lang="en-US" dirty="0" err="1"/>
              <a:t>Gurevych</a:t>
            </a:r>
            <a:r>
              <a:rPr lang="en-US" dirty="0"/>
              <a:t>, 2013)</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19</a:t>
            </a:fld>
            <a:endParaRPr lang="en-US"/>
          </a:p>
        </p:txBody>
      </p:sp>
    </p:spTree>
    <p:extLst>
      <p:ext uri="{BB962C8B-B14F-4D97-AF65-F5344CB8AC3E}">
        <p14:creationId xmlns:p14="http://schemas.microsoft.com/office/powerpoint/2010/main" val="13618879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revisions?</a:t>
            </a:r>
            <a:endParaRPr lang="en-US" dirty="0"/>
          </a:p>
        </p:txBody>
      </p:sp>
      <p:sp>
        <p:nvSpPr>
          <p:cNvPr id="3" name="Content Placeholder 2"/>
          <p:cNvSpPr>
            <a:spLocks noGrp="1"/>
          </p:cNvSpPr>
          <p:nvPr>
            <p:ph idx="1"/>
          </p:nvPr>
        </p:nvSpPr>
        <p:spPr/>
        <p:txBody>
          <a:bodyPr/>
          <a:lstStyle/>
          <a:p>
            <a:r>
              <a:rPr lang="en-US" dirty="0" smtClean="0"/>
              <a:t>A desirable writing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87" y="3368285"/>
            <a:ext cx="1032511" cy="1239013"/>
          </a:xfrm>
          <a:prstGeom prst="rect">
            <a:avLst/>
          </a:prstGeom>
        </p:spPr>
      </p:pic>
      <p:grpSp>
        <p:nvGrpSpPr>
          <p:cNvPr id="5" name="Group 4"/>
          <p:cNvGrpSpPr/>
          <p:nvPr/>
        </p:nvGrpSpPr>
        <p:grpSpPr>
          <a:xfrm>
            <a:off x="2771361" y="2594645"/>
            <a:ext cx="2612571" cy="371210"/>
            <a:chOff x="5386921" y="2535276"/>
            <a:chExt cx="2612571" cy="371210"/>
          </a:xfrm>
        </p:grpSpPr>
        <p:cxnSp>
          <p:nvCxnSpPr>
            <p:cNvPr id="6" name="Straight Arrow Connector 5"/>
            <p:cNvCxnSpPr/>
            <p:nvPr/>
          </p:nvCxnSpPr>
          <p:spPr>
            <a:xfrm flipV="1">
              <a:off x="5386921" y="2895599"/>
              <a:ext cx="2612571" cy="1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62216" y="2535276"/>
              <a:ext cx="2220686" cy="369332"/>
            </a:xfrm>
            <a:prstGeom prst="rect">
              <a:avLst/>
            </a:prstGeom>
            <a:noFill/>
          </p:spPr>
          <p:txBody>
            <a:bodyPr wrap="square" rtlCol="0">
              <a:spAutoFit/>
            </a:bodyPr>
            <a:lstStyle/>
            <a:p>
              <a:r>
                <a:rPr lang="en-US" dirty="0" smtClean="0"/>
                <a:t>Write the first draft</a:t>
              </a:r>
              <a:endParaRPr lang="en-US" dirty="0"/>
            </a:p>
          </p:txBody>
        </p:sp>
      </p:grpSp>
      <p:grpSp>
        <p:nvGrpSpPr>
          <p:cNvPr id="8" name="Group 7"/>
          <p:cNvGrpSpPr/>
          <p:nvPr/>
        </p:nvGrpSpPr>
        <p:grpSpPr>
          <a:xfrm>
            <a:off x="2196277" y="3063885"/>
            <a:ext cx="5334000" cy="381997"/>
            <a:chOff x="4609798" y="3403433"/>
            <a:chExt cx="5334000" cy="381997"/>
          </a:xfrm>
        </p:grpSpPr>
        <p:cxnSp>
          <p:nvCxnSpPr>
            <p:cNvPr id="9" name="Straight Arrow Connector 8"/>
            <p:cNvCxnSpPr/>
            <p:nvPr/>
          </p:nvCxnSpPr>
          <p:spPr>
            <a:xfrm flipH="1">
              <a:off x="5184882" y="3785430"/>
              <a:ext cx="2590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09798" y="3403433"/>
              <a:ext cx="5334000" cy="369332"/>
            </a:xfrm>
            <a:prstGeom prst="rect">
              <a:avLst/>
            </a:prstGeom>
            <a:noFill/>
          </p:spPr>
          <p:txBody>
            <a:bodyPr wrap="square" rtlCol="0">
              <a:spAutoFit/>
            </a:bodyPr>
            <a:lstStyle/>
            <a:p>
              <a:r>
                <a:rPr lang="en-US" dirty="0" smtClean="0"/>
                <a:t>Feedback on the problems of the essay</a:t>
              </a:r>
              <a:endParaRPr lang="en-US" dirty="0"/>
            </a:p>
          </p:txBody>
        </p:sp>
      </p:grpSp>
      <p:grpSp>
        <p:nvGrpSpPr>
          <p:cNvPr id="11" name="Group 10"/>
          <p:cNvGrpSpPr/>
          <p:nvPr/>
        </p:nvGrpSpPr>
        <p:grpSpPr>
          <a:xfrm>
            <a:off x="2354913" y="3684778"/>
            <a:ext cx="4659085" cy="369332"/>
            <a:chOff x="4674303" y="3659011"/>
            <a:chExt cx="4659085" cy="369332"/>
          </a:xfrm>
        </p:grpSpPr>
        <p:cxnSp>
          <p:nvCxnSpPr>
            <p:cNvPr id="12" name="Straight Arrow Connector 11"/>
            <p:cNvCxnSpPr/>
            <p:nvPr/>
          </p:nvCxnSpPr>
          <p:spPr>
            <a:xfrm>
              <a:off x="5100470" y="4028343"/>
              <a:ext cx="25810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74303" y="3659011"/>
              <a:ext cx="4659085" cy="369332"/>
            </a:xfrm>
            <a:prstGeom prst="rect">
              <a:avLst/>
            </a:prstGeom>
            <a:noFill/>
          </p:spPr>
          <p:txBody>
            <a:bodyPr wrap="square" rtlCol="0">
              <a:spAutoFit/>
            </a:bodyPr>
            <a:lstStyle/>
            <a:p>
              <a:r>
                <a:rPr lang="en-US" dirty="0" smtClean="0"/>
                <a:t>Revise and write the second draft</a:t>
              </a:r>
              <a:endParaRPr lang="en-US" dirty="0"/>
            </a:p>
          </p:txBody>
        </p:sp>
      </p:grpSp>
      <p:grpSp>
        <p:nvGrpSpPr>
          <p:cNvPr id="14" name="Group 13"/>
          <p:cNvGrpSpPr/>
          <p:nvPr/>
        </p:nvGrpSpPr>
        <p:grpSpPr>
          <a:xfrm>
            <a:off x="2760476" y="4229973"/>
            <a:ext cx="3341915" cy="381000"/>
            <a:chOff x="2994366" y="4808760"/>
            <a:chExt cx="3341915" cy="381000"/>
          </a:xfrm>
        </p:grpSpPr>
        <p:cxnSp>
          <p:nvCxnSpPr>
            <p:cNvPr id="15" name="Straight Arrow Connector 14"/>
            <p:cNvCxnSpPr/>
            <p:nvPr/>
          </p:nvCxnSpPr>
          <p:spPr>
            <a:xfrm flipH="1">
              <a:off x="3027022" y="5169045"/>
              <a:ext cx="2590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94366" y="4808760"/>
              <a:ext cx="3341915" cy="381000"/>
            </a:xfrm>
            <a:prstGeom prst="rect">
              <a:avLst/>
            </a:prstGeom>
            <a:noFill/>
          </p:spPr>
          <p:txBody>
            <a:bodyPr wrap="square" rtlCol="0">
              <a:spAutoFit/>
            </a:bodyPr>
            <a:lstStyle/>
            <a:p>
              <a:r>
                <a:rPr lang="en-US" dirty="0" smtClean="0"/>
                <a:t>Feedback on the revision</a:t>
              </a:r>
              <a:endParaRPr lang="en-US" dirty="0"/>
            </a:p>
          </p:txBody>
        </p:sp>
      </p:grpSp>
      <p:sp>
        <p:nvSpPr>
          <p:cNvPr id="24" name="TextBox 23"/>
          <p:cNvSpPr txBox="1"/>
          <p:nvPr/>
        </p:nvSpPr>
        <p:spPr>
          <a:xfrm>
            <a:off x="5752927" y="1911359"/>
            <a:ext cx="3313013" cy="369332"/>
          </a:xfrm>
          <a:prstGeom prst="rect">
            <a:avLst/>
          </a:prstGeom>
          <a:noFill/>
        </p:spPr>
        <p:txBody>
          <a:bodyPr wrap="square" rtlCol="0">
            <a:spAutoFit/>
          </a:bodyPr>
          <a:lstStyle/>
          <a:p>
            <a:r>
              <a:rPr lang="en-US" dirty="0" smtClean="0"/>
              <a:t>Better essay!</a:t>
            </a:r>
            <a:endParaRPr lang="en-US" dirty="0"/>
          </a:p>
        </p:txBody>
      </p:sp>
      <p:sp>
        <p:nvSpPr>
          <p:cNvPr id="27" name="TextBox 26"/>
          <p:cNvSpPr txBox="1"/>
          <p:nvPr/>
        </p:nvSpPr>
        <p:spPr>
          <a:xfrm>
            <a:off x="6041782" y="5330780"/>
            <a:ext cx="3052003" cy="369332"/>
          </a:xfrm>
          <a:prstGeom prst="rect">
            <a:avLst/>
          </a:prstGeom>
          <a:noFill/>
        </p:spPr>
        <p:txBody>
          <a:bodyPr wrap="square" rtlCol="0">
            <a:spAutoFit/>
          </a:bodyPr>
          <a:lstStyle/>
          <a:p>
            <a:r>
              <a:rPr lang="en-US" dirty="0" smtClean="0"/>
              <a:t>Rewriting skills!</a:t>
            </a:r>
            <a:endParaRPr lang="en-US" dirty="0"/>
          </a:p>
        </p:txBody>
      </p:sp>
      <p:pic>
        <p:nvPicPr>
          <p:cNvPr id="29" name="Picture 4" descr="http://watermarked.cutcaster.com/cutcaster-photo-100361433-Comput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377" y="2439958"/>
            <a:ext cx="1327800" cy="105338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1786251" y="2464114"/>
            <a:ext cx="4316139" cy="1060017"/>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106" y="3584828"/>
            <a:ext cx="1627804" cy="1627804"/>
          </a:xfrm>
          <a:prstGeom prst="rect">
            <a:avLst/>
          </a:prstGeom>
        </p:spPr>
      </p:pic>
      <p:sp>
        <p:nvSpPr>
          <p:cNvPr id="33" name="Rectangle 32"/>
          <p:cNvSpPr/>
          <p:nvPr/>
        </p:nvSpPr>
        <p:spPr>
          <a:xfrm>
            <a:off x="1786251" y="3642279"/>
            <a:ext cx="4316139" cy="2245565"/>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82432" y="5146114"/>
            <a:ext cx="1231927" cy="369332"/>
          </a:xfrm>
          <a:prstGeom prst="rect">
            <a:avLst/>
          </a:prstGeom>
          <a:noFill/>
        </p:spPr>
        <p:txBody>
          <a:bodyPr wrap="square" rtlCol="0">
            <a:spAutoFit/>
          </a:bodyPr>
          <a:lstStyle/>
          <a:p>
            <a:r>
              <a:rPr lang="is-IS" dirty="0" smtClean="0"/>
              <a:t>…</a:t>
            </a:r>
            <a:endParaRPr lang="en-US" dirty="0"/>
          </a:p>
        </p:txBody>
      </p:sp>
      <p:sp>
        <p:nvSpPr>
          <p:cNvPr id="23" name="Slide Number Placeholder 22"/>
          <p:cNvSpPr>
            <a:spLocks noGrp="1"/>
          </p:cNvSpPr>
          <p:nvPr>
            <p:ph type="sldNum" sz="quarter" idx="12"/>
          </p:nvPr>
        </p:nvSpPr>
        <p:spPr/>
        <p:txBody>
          <a:bodyPr/>
          <a:lstStyle/>
          <a:p>
            <a:fld id="{D098603E-4670-914E-A685-627BBCF57B85}" type="slidenum">
              <a:rPr lang="en-US" smtClean="0"/>
              <a:t>2</a:t>
            </a:fld>
            <a:endParaRPr lang="en-US"/>
          </a:p>
        </p:txBody>
      </p:sp>
    </p:spTree>
    <p:extLst>
      <p:ext uri="{BB962C8B-B14F-4D97-AF65-F5344CB8AC3E}">
        <p14:creationId xmlns:p14="http://schemas.microsoft.com/office/powerpoint/2010/main" val="1058178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1" grpId="0" animBg="1"/>
      <p:bldP spid="33"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features used for classification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Location</a:t>
            </a:r>
          </a:p>
          <a:p>
            <a:pPr lvl="1"/>
            <a:r>
              <a:rPr lang="en-US" dirty="0"/>
              <a:t>Location of sentence (First/Last sentence of paragraph, exact location index of sentence)</a:t>
            </a:r>
          </a:p>
          <a:p>
            <a:pPr lvl="1"/>
            <a:r>
              <a:rPr lang="en-US" dirty="0"/>
              <a:t>Location of paragraph (First/Last paragraph of essay, extract paragraph index)</a:t>
            </a:r>
          </a:p>
          <a:p>
            <a:r>
              <a:rPr lang="en-US" dirty="0"/>
              <a:t>Textual</a:t>
            </a:r>
          </a:p>
          <a:p>
            <a:pPr lvl="1"/>
            <a:r>
              <a:rPr lang="en-US" dirty="0"/>
              <a:t>Keywords: “because”, “however”, “for example”, ….</a:t>
            </a:r>
          </a:p>
          <a:p>
            <a:pPr lvl="1"/>
            <a:r>
              <a:rPr lang="en-US" dirty="0"/>
              <a:t>Named entity features  (Whether there is NER detected)</a:t>
            </a:r>
          </a:p>
          <a:p>
            <a:pPr lvl="1"/>
            <a:r>
              <a:rPr lang="en-US" dirty="0"/>
              <a:t>Sentence difference features (</a:t>
            </a:r>
            <a:r>
              <a:rPr lang="en-US" dirty="0" err="1"/>
              <a:t>Levenshtein</a:t>
            </a:r>
            <a:r>
              <a:rPr lang="en-US" dirty="0"/>
              <a:t> distance…)</a:t>
            </a:r>
          </a:p>
          <a:p>
            <a:pPr lvl="1"/>
            <a:r>
              <a:rPr lang="en-US" dirty="0"/>
              <a:t>Revision operation (Add/Delete/Modify)</a:t>
            </a:r>
          </a:p>
          <a:p>
            <a:r>
              <a:rPr lang="en-US" dirty="0"/>
              <a:t>Language</a:t>
            </a:r>
          </a:p>
          <a:p>
            <a:pPr lvl="1"/>
            <a:r>
              <a:rPr lang="en-US" dirty="0"/>
              <a:t>Count of OOV(out of vocabulary) words</a:t>
            </a:r>
          </a:p>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20</a:t>
            </a:fld>
            <a:endParaRPr lang="en-US"/>
          </a:p>
        </p:txBody>
      </p:sp>
    </p:spTree>
    <p:extLst>
      <p:ext uri="{BB962C8B-B14F-4D97-AF65-F5344CB8AC3E}">
        <p14:creationId xmlns:p14="http://schemas.microsoft.com/office/powerpoint/2010/main" val="5920711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features: evaluation</a:t>
            </a:r>
            <a:endParaRPr lang="en-US" dirty="0"/>
          </a:p>
        </p:txBody>
      </p:sp>
      <p:sp>
        <p:nvSpPr>
          <p:cNvPr id="3" name="Content Placeholder 2"/>
          <p:cNvSpPr>
            <a:spLocks noGrp="1"/>
          </p:cNvSpPr>
          <p:nvPr>
            <p:ph idx="1"/>
          </p:nvPr>
        </p:nvSpPr>
        <p:spPr>
          <a:xfrm>
            <a:off x="628650" y="1825625"/>
            <a:ext cx="8515350" cy="4351338"/>
          </a:xfrm>
        </p:spPr>
        <p:txBody>
          <a:bodyPr>
            <a:normAutofit/>
          </a:bodyPr>
          <a:lstStyle/>
          <a:p>
            <a:r>
              <a:rPr lang="en-US" dirty="0"/>
              <a:t>Surface vs. </a:t>
            </a:r>
            <a:r>
              <a:rPr lang="en-US" dirty="0" smtClean="0"/>
              <a:t>Content </a:t>
            </a:r>
            <a:r>
              <a:rPr lang="en-US" dirty="0"/>
              <a:t>classification</a:t>
            </a:r>
          </a:p>
          <a:p>
            <a:pPr lvl="1"/>
            <a:r>
              <a:rPr lang="en-US" dirty="0"/>
              <a:t>Results </a:t>
            </a:r>
            <a:r>
              <a:rPr lang="en-US" dirty="0">
                <a:solidFill>
                  <a:srgbClr val="00B0F0"/>
                </a:solidFill>
              </a:rPr>
              <a:t>significantly better</a:t>
            </a:r>
            <a:r>
              <a:rPr lang="en-US" dirty="0"/>
              <a:t> than </a:t>
            </a:r>
            <a:r>
              <a:rPr lang="en-US" dirty="0" smtClean="0"/>
              <a:t>unigram features</a:t>
            </a:r>
          </a:p>
          <a:p>
            <a:r>
              <a:rPr lang="en-US" dirty="0" smtClean="0"/>
              <a:t>Binary </a:t>
            </a:r>
            <a:r>
              <a:rPr lang="en-US" dirty="0"/>
              <a:t>classification for each category</a:t>
            </a:r>
          </a:p>
          <a:p>
            <a:pPr lvl="1"/>
            <a:r>
              <a:rPr lang="en-US" dirty="0"/>
              <a:t>Results almost </a:t>
            </a:r>
            <a:r>
              <a:rPr lang="en-US" dirty="0" smtClean="0">
                <a:solidFill>
                  <a:srgbClr val="00B0F0"/>
                </a:solidFill>
              </a:rPr>
              <a:t>significantly better</a:t>
            </a:r>
            <a:r>
              <a:rPr lang="en-US" dirty="0" smtClean="0"/>
              <a:t> than </a:t>
            </a:r>
            <a:r>
              <a:rPr lang="en-US" dirty="0"/>
              <a:t>the unigram features for </a:t>
            </a:r>
            <a:r>
              <a:rPr lang="en-US" dirty="0">
                <a:solidFill>
                  <a:srgbClr val="00B0F0"/>
                </a:solidFill>
              </a:rPr>
              <a:t>all</a:t>
            </a:r>
            <a:r>
              <a:rPr lang="en-US" dirty="0"/>
              <a:t> </a:t>
            </a:r>
            <a:r>
              <a:rPr lang="en-US" dirty="0" smtClean="0"/>
              <a:t>categories</a:t>
            </a:r>
            <a:endParaRPr lang="en-US" dirty="0"/>
          </a:p>
          <a:p>
            <a:pPr lvl="1"/>
            <a:r>
              <a:rPr lang="en-US" dirty="0"/>
              <a:t>F</a:t>
            </a:r>
            <a:r>
              <a:rPr lang="en-US" dirty="0" smtClean="0"/>
              <a:t>eature </a:t>
            </a:r>
            <a:r>
              <a:rPr lang="en-US" dirty="0"/>
              <a:t>groups have </a:t>
            </a:r>
            <a:r>
              <a:rPr lang="en-US" dirty="0">
                <a:solidFill>
                  <a:srgbClr val="00B0F0"/>
                </a:solidFill>
              </a:rPr>
              <a:t>different </a:t>
            </a:r>
            <a:r>
              <a:rPr lang="en-US" dirty="0"/>
              <a:t>impacts on </a:t>
            </a:r>
            <a:r>
              <a:rPr lang="en-US" dirty="0" smtClean="0"/>
              <a:t>categories</a:t>
            </a:r>
            <a:endParaRPr lang="en-US" dirty="0" smtClean="0"/>
          </a:p>
          <a:p>
            <a:pPr lvl="2"/>
            <a:r>
              <a:rPr lang="en-US" dirty="0" smtClean="0"/>
              <a:t>Location features </a:t>
            </a:r>
            <a:r>
              <a:rPr lang="en-US" dirty="0"/>
              <a:t>are more predictive for Thesis revisions </a:t>
            </a:r>
            <a:endParaRPr lang="en-US" dirty="0" smtClean="0"/>
          </a:p>
          <a:p>
            <a:pPr lvl="2"/>
            <a:r>
              <a:rPr lang="en-US" dirty="0" smtClean="0"/>
              <a:t>Textual/Language </a:t>
            </a:r>
            <a:r>
              <a:rPr lang="en-US" dirty="0"/>
              <a:t>features are more predictive for Fluency revisions</a:t>
            </a:r>
          </a:p>
          <a:p>
            <a:pPr lvl="2"/>
            <a:endParaRPr lang="en-US" dirty="0"/>
          </a:p>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21</a:t>
            </a:fld>
            <a:endParaRPr lang="en-US"/>
          </a:p>
        </p:txBody>
      </p:sp>
    </p:spTree>
    <p:extLst>
      <p:ext uri="{BB962C8B-B14F-4D97-AF65-F5344CB8AC3E}">
        <p14:creationId xmlns:p14="http://schemas.microsoft.com/office/powerpoint/2010/main" val="4101775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Using </a:t>
            </a:r>
            <a:r>
              <a:rPr lang="en-US" dirty="0" smtClean="0"/>
              <a:t>contextual information to improve performance</a:t>
            </a:r>
            <a:endParaRPr lang="en-US" dirty="0"/>
          </a:p>
        </p:txBody>
      </p:sp>
      <p:sp>
        <p:nvSpPr>
          <p:cNvPr id="3" name="Content Placeholder 2"/>
          <p:cNvSpPr>
            <a:spLocks noGrp="1"/>
          </p:cNvSpPr>
          <p:nvPr>
            <p:ph idx="1"/>
          </p:nvPr>
        </p:nvSpPr>
        <p:spPr>
          <a:xfrm>
            <a:off x="628649" y="1825625"/>
            <a:ext cx="8317997" cy="4351338"/>
          </a:xfrm>
        </p:spPr>
        <p:txBody>
          <a:bodyPr/>
          <a:lstStyle/>
          <a:p>
            <a:r>
              <a:rPr lang="en-US" dirty="0" smtClean="0"/>
              <a:t>“Contextual” features</a:t>
            </a:r>
          </a:p>
          <a:p>
            <a:pPr lvl="1"/>
            <a:r>
              <a:rPr lang="en-US" sz="2000" dirty="0"/>
              <a:t>Using the features of adjacent sentences</a:t>
            </a:r>
          </a:p>
          <a:p>
            <a:pPr lvl="1"/>
            <a:r>
              <a:rPr lang="en-US" sz="2000" dirty="0" smtClean="0"/>
              <a:t>Using </a:t>
            </a:r>
            <a:r>
              <a:rPr lang="en-US" sz="2000" dirty="0" smtClean="0"/>
              <a:t>cohesion </a:t>
            </a:r>
            <a:r>
              <a:rPr lang="en-US" sz="2000" dirty="0"/>
              <a:t>(lexical)/coherence (semantic) </a:t>
            </a:r>
            <a:r>
              <a:rPr lang="en-US" sz="2000" dirty="0" smtClean="0"/>
              <a:t>changes</a:t>
            </a:r>
            <a:r>
              <a:rPr lang="en-US" sz="1600" dirty="0"/>
              <a:t>	 </a:t>
            </a:r>
            <a:endParaRPr lang="en-US" sz="1600" dirty="0" smtClean="0"/>
          </a:p>
          <a:p>
            <a:pPr lvl="1"/>
            <a:endParaRPr lang="en-US" sz="1600" dirty="0"/>
          </a:p>
          <a:p>
            <a:r>
              <a:rPr lang="en-US" dirty="0" smtClean="0"/>
              <a:t>“Contextual” approach</a:t>
            </a:r>
          </a:p>
          <a:p>
            <a:pPr lvl="1"/>
            <a:r>
              <a:rPr lang="en-US" dirty="0" smtClean="0"/>
              <a:t>Sequence labeling instead of single-instance classification</a:t>
            </a:r>
            <a:endParaRPr lang="en-US" dirty="0"/>
          </a:p>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22</a:t>
            </a:fld>
            <a:endParaRPr lang="en-US"/>
          </a:p>
        </p:txBody>
      </p:sp>
    </p:spTree>
    <p:extLst>
      <p:ext uri="{BB962C8B-B14F-4D97-AF65-F5344CB8AC3E}">
        <p14:creationId xmlns:p14="http://schemas.microsoft.com/office/powerpoint/2010/main" val="17764204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smtClean="0"/>
              <a:t>contextual information: evaluation</a:t>
            </a:r>
            <a:endParaRPr lang="en-US" dirty="0"/>
          </a:p>
        </p:txBody>
      </p:sp>
      <p:sp>
        <p:nvSpPr>
          <p:cNvPr id="3" name="Content Placeholder 2"/>
          <p:cNvSpPr>
            <a:spLocks noGrp="1"/>
          </p:cNvSpPr>
          <p:nvPr>
            <p:ph idx="1"/>
          </p:nvPr>
        </p:nvSpPr>
        <p:spPr/>
        <p:txBody>
          <a:bodyPr/>
          <a:lstStyle/>
          <a:p>
            <a:r>
              <a:rPr lang="en-US" dirty="0" smtClean="0"/>
              <a:t>Approach</a:t>
            </a:r>
          </a:p>
          <a:p>
            <a:pPr lvl="1"/>
            <a:r>
              <a:rPr lang="en-US" dirty="0" smtClean="0"/>
              <a:t>Baseline: SVM + </a:t>
            </a:r>
            <a:r>
              <a:rPr lang="en-US" dirty="0" smtClean="0"/>
              <a:t>Wikipedia</a:t>
            </a:r>
            <a:r>
              <a:rPr lang="en-US" dirty="0" smtClean="0"/>
              <a:t> </a:t>
            </a:r>
            <a:r>
              <a:rPr lang="en-US" dirty="0" smtClean="0"/>
              <a:t>features </a:t>
            </a:r>
          </a:p>
          <a:p>
            <a:pPr lvl="1"/>
            <a:r>
              <a:rPr lang="en-US" dirty="0" smtClean="0"/>
              <a:t>Experiments</a:t>
            </a:r>
          </a:p>
          <a:p>
            <a:pPr lvl="2"/>
            <a:r>
              <a:rPr lang="en-US" dirty="0" smtClean="0"/>
              <a:t>(E1) SVM + contextual features + </a:t>
            </a:r>
            <a:r>
              <a:rPr lang="en-US" dirty="0" smtClean="0"/>
              <a:t>Wikipedia </a:t>
            </a:r>
            <a:r>
              <a:rPr lang="en-US" dirty="0" smtClean="0"/>
              <a:t>features</a:t>
            </a:r>
          </a:p>
          <a:p>
            <a:pPr lvl="2"/>
            <a:r>
              <a:rPr lang="en-US" dirty="0" smtClean="0"/>
              <a:t>(E2) CRF + contextual features + </a:t>
            </a:r>
            <a:r>
              <a:rPr lang="en-US" dirty="0" smtClean="0"/>
              <a:t>Wikipedia </a:t>
            </a:r>
            <a:r>
              <a:rPr lang="en-US" dirty="0" smtClean="0"/>
              <a:t>features</a:t>
            </a:r>
          </a:p>
          <a:p>
            <a:pPr lvl="2"/>
            <a:endParaRPr lang="en-US" dirty="0" smtClean="0"/>
          </a:p>
          <a:p>
            <a:r>
              <a:rPr lang="en-US" dirty="0" smtClean="0"/>
              <a:t>Results</a:t>
            </a:r>
          </a:p>
          <a:p>
            <a:pPr lvl="1"/>
            <a:r>
              <a:rPr lang="en-US" dirty="0" smtClean="0"/>
              <a:t>E2 (0.644) </a:t>
            </a:r>
            <a:r>
              <a:rPr lang="en-US" dirty="0" smtClean="0">
                <a:solidFill>
                  <a:srgbClr val="00B0F0"/>
                </a:solidFill>
              </a:rPr>
              <a:t>&gt;</a:t>
            </a:r>
            <a:r>
              <a:rPr lang="en-US" dirty="0" smtClean="0"/>
              <a:t> E1 (0.626) </a:t>
            </a:r>
            <a:r>
              <a:rPr lang="en-US" dirty="0" smtClean="0">
                <a:solidFill>
                  <a:srgbClr val="00B0F0"/>
                </a:solidFill>
              </a:rPr>
              <a:t>&gt;</a:t>
            </a:r>
            <a:r>
              <a:rPr lang="en-US" dirty="0" smtClean="0"/>
              <a:t> Baseline (0.615)</a:t>
            </a:r>
          </a:p>
        </p:txBody>
      </p:sp>
      <p:sp>
        <p:nvSpPr>
          <p:cNvPr id="4" name="Slide Number Placeholder 3"/>
          <p:cNvSpPr>
            <a:spLocks noGrp="1"/>
          </p:cNvSpPr>
          <p:nvPr>
            <p:ph type="sldNum" sz="quarter" idx="12"/>
          </p:nvPr>
        </p:nvSpPr>
        <p:spPr/>
        <p:txBody>
          <a:bodyPr/>
          <a:lstStyle/>
          <a:p>
            <a:fld id="{D098603E-4670-914E-A685-627BBCF57B85}" type="slidenum">
              <a:rPr lang="en-US" smtClean="0"/>
              <a:t>23</a:t>
            </a:fld>
            <a:endParaRPr lang="en-US"/>
          </a:p>
        </p:txBody>
      </p:sp>
    </p:spTree>
    <p:extLst>
      <p:ext uri="{BB962C8B-B14F-4D97-AF65-F5344CB8AC3E}">
        <p14:creationId xmlns:p14="http://schemas.microsoft.com/office/powerpoint/2010/main" val="25960709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Using </a:t>
            </a:r>
            <a:r>
              <a:rPr lang="en-US" dirty="0" smtClean="0"/>
              <a:t>discourse information to improve performance</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Utilizing the existing discourse framework</a:t>
            </a:r>
          </a:p>
          <a:p>
            <a:pPr lvl="1"/>
            <a:r>
              <a:rPr lang="en-US" dirty="0" smtClean="0"/>
              <a:t>PDTB (Penn Discourse Treebank)</a:t>
            </a:r>
            <a:endParaRPr lang="en-US" dirty="0"/>
          </a:p>
          <a:p>
            <a:r>
              <a:rPr lang="en-US" dirty="0" smtClean="0"/>
              <a:t>Features</a:t>
            </a:r>
          </a:p>
          <a:p>
            <a:pPr lvl="1"/>
            <a:r>
              <a:rPr lang="en-US" dirty="0" smtClean="0"/>
              <a:t>Features directly from annotated PDTB</a:t>
            </a:r>
          </a:p>
          <a:p>
            <a:pPr lvl="1"/>
            <a:r>
              <a:rPr lang="en-US" dirty="0" smtClean="0"/>
              <a:t>Features from inferred PDTB</a:t>
            </a:r>
          </a:p>
          <a:p>
            <a:pPr lvl="1"/>
            <a:endParaRPr lang="en-US" dirty="0" smtClean="0"/>
          </a:p>
        </p:txBody>
      </p:sp>
      <p:sp>
        <p:nvSpPr>
          <p:cNvPr id="4" name="Slide Number Placeholder 3"/>
          <p:cNvSpPr>
            <a:spLocks noGrp="1"/>
          </p:cNvSpPr>
          <p:nvPr>
            <p:ph type="sldNum" sz="quarter" idx="12"/>
          </p:nvPr>
        </p:nvSpPr>
        <p:spPr/>
        <p:txBody>
          <a:bodyPr/>
          <a:lstStyle/>
          <a:p>
            <a:fld id="{D098603E-4670-914E-A685-627BBCF57B85}" type="slidenum">
              <a:rPr lang="en-US" smtClean="0"/>
              <a:t>24</a:t>
            </a:fld>
            <a:endParaRPr lang="en-US"/>
          </a:p>
        </p:txBody>
      </p:sp>
    </p:spTree>
    <p:extLst>
      <p:ext uri="{BB962C8B-B14F-4D97-AF65-F5344CB8AC3E}">
        <p14:creationId xmlns:p14="http://schemas.microsoft.com/office/powerpoint/2010/main" val="13634492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Use of dispersants was approved when a test on the third day showed some positive results, officials said.</a:t>
            </a:r>
          </a:p>
        </p:txBody>
      </p:sp>
      <p:sp>
        <p:nvSpPr>
          <p:cNvPr id="4" name="Slide Number Placeholder 3"/>
          <p:cNvSpPr>
            <a:spLocks noGrp="1"/>
          </p:cNvSpPr>
          <p:nvPr>
            <p:ph type="sldNum" sz="quarter" idx="12"/>
          </p:nvPr>
        </p:nvSpPr>
        <p:spPr/>
        <p:txBody>
          <a:bodyPr/>
          <a:lstStyle/>
          <a:p>
            <a:fld id="{D098603E-4670-914E-A685-627BBCF57B85}" type="slidenum">
              <a:rPr lang="en-US" smtClean="0"/>
              <a:t>25</a:t>
            </a:fld>
            <a:endParaRPr lang="en-US"/>
          </a:p>
        </p:txBody>
      </p:sp>
    </p:spTree>
    <p:extLst>
      <p:ext uri="{BB962C8B-B14F-4D97-AF65-F5344CB8AC3E}">
        <p14:creationId xmlns:p14="http://schemas.microsoft.com/office/powerpoint/2010/main" val="16729886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a:t>
            </a:r>
            <a:r>
              <a:rPr lang="en-US" u="sng" dirty="0"/>
              <a:t>Use of dispersants was approved </a:t>
            </a:r>
            <a:r>
              <a:rPr lang="en-US" dirty="0"/>
              <a:t>when </a:t>
            </a:r>
            <a:r>
              <a:rPr lang="en-US" u="sng" dirty="0"/>
              <a:t>a test on the third day showed some positive results, officials said</a:t>
            </a:r>
            <a:r>
              <a:rPr lang="en-US" dirty="0"/>
              <a:t>.</a:t>
            </a:r>
          </a:p>
        </p:txBody>
      </p:sp>
      <p:sp>
        <p:nvSpPr>
          <p:cNvPr id="4" name="Slide Number Placeholder 3"/>
          <p:cNvSpPr>
            <a:spLocks noGrp="1"/>
          </p:cNvSpPr>
          <p:nvPr>
            <p:ph type="sldNum" sz="quarter" idx="12"/>
          </p:nvPr>
        </p:nvSpPr>
        <p:spPr/>
        <p:txBody>
          <a:bodyPr/>
          <a:lstStyle/>
          <a:p>
            <a:fld id="{D098603E-4670-914E-A685-627BBCF57B85}" type="slidenum">
              <a:rPr lang="en-US" smtClean="0"/>
              <a:t>26</a:t>
            </a:fld>
            <a:endParaRPr lang="en-US"/>
          </a:p>
        </p:txBody>
      </p:sp>
    </p:spTree>
    <p:extLst>
      <p:ext uri="{BB962C8B-B14F-4D97-AF65-F5344CB8AC3E}">
        <p14:creationId xmlns:p14="http://schemas.microsoft.com/office/powerpoint/2010/main" val="904376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a:t>
            </a:r>
            <a:r>
              <a:rPr lang="en-US" u="sng" dirty="0"/>
              <a:t>Use of dispersants was approved </a:t>
            </a:r>
            <a:r>
              <a:rPr lang="en-US" dirty="0"/>
              <a:t>when </a:t>
            </a:r>
            <a:r>
              <a:rPr lang="en-US" u="sng" dirty="0"/>
              <a:t>a test on the third day showed some positive results, officials said</a:t>
            </a:r>
            <a:r>
              <a:rPr lang="en-US" dirty="0"/>
              <a:t>.</a:t>
            </a:r>
          </a:p>
        </p:txBody>
      </p:sp>
      <p:sp>
        <p:nvSpPr>
          <p:cNvPr id="4" name="TextBox 3"/>
          <p:cNvSpPr txBox="1"/>
          <p:nvPr/>
        </p:nvSpPr>
        <p:spPr>
          <a:xfrm>
            <a:off x="3233057" y="2013857"/>
            <a:ext cx="2155372" cy="369332"/>
          </a:xfrm>
          <a:prstGeom prst="rect">
            <a:avLst/>
          </a:prstGeom>
          <a:noFill/>
        </p:spPr>
        <p:txBody>
          <a:bodyPr wrap="square" rtlCol="0">
            <a:spAutoFit/>
          </a:bodyPr>
          <a:lstStyle/>
          <a:p>
            <a:r>
              <a:rPr lang="en-US" dirty="0" smtClean="0">
                <a:solidFill>
                  <a:srgbClr val="FF0000"/>
                </a:solidFill>
              </a:rPr>
              <a:t>ARGUMENT1</a:t>
            </a:r>
            <a:endParaRPr lang="en-US" dirty="0">
              <a:solidFill>
                <a:srgbClr val="FF0000"/>
              </a:solidFill>
            </a:endParaRPr>
          </a:p>
        </p:txBody>
      </p:sp>
      <p:sp>
        <p:nvSpPr>
          <p:cNvPr id="5" name="TextBox 4"/>
          <p:cNvSpPr txBox="1"/>
          <p:nvPr/>
        </p:nvSpPr>
        <p:spPr>
          <a:xfrm>
            <a:off x="6845752" y="2013857"/>
            <a:ext cx="2155372" cy="369332"/>
          </a:xfrm>
          <a:prstGeom prst="rect">
            <a:avLst/>
          </a:prstGeom>
          <a:noFill/>
        </p:spPr>
        <p:txBody>
          <a:bodyPr wrap="square" rtlCol="0">
            <a:spAutoFit/>
          </a:bodyPr>
          <a:lstStyle/>
          <a:p>
            <a:r>
              <a:rPr lang="en-US" dirty="0" smtClean="0">
                <a:solidFill>
                  <a:srgbClr val="FF0000"/>
                </a:solidFill>
              </a:rPr>
              <a:t>ARGUMENT2</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D098603E-4670-914E-A685-627BBCF57B85}" type="slidenum">
              <a:rPr lang="en-US" smtClean="0"/>
              <a:t>27</a:t>
            </a:fld>
            <a:endParaRPr lang="en-US"/>
          </a:p>
        </p:txBody>
      </p:sp>
    </p:spTree>
    <p:extLst>
      <p:ext uri="{BB962C8B-B14F-4D97-AF65-F5344CB8AC3E}">
        <p14:creationId xmlns:p14="http://schemas.microsoft.com/office/powerpoint/2010/main" val="17146955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a:t>
            </a:r>
            <a:r>
              <a:rPr lang="en-US" u="sng" dirty="0"/>
              <a:t>Use of dispersants was approved </a:t>
            </a:r>
            <a:r>
              <a:rPr lang="en-US" dirty="0">
                <a:solidFill>
                  <a:srgbClr val="FF0000"/>
                </a:solidFill>
              </a:rPr>
              <a:t>when</a:t>
            </a:r>
            <a:r>
              <a:rPr lang="en-US" dirty="0"/>
              <a:t> </a:t>
            </a:r>
            <a:r>
              <a:rPr lang="en-US" u="sng" dirty="0"/>
              <a:t>a test on the third day showed some positive results, officials said</a:t>
            </a:r>
            <a:r>
              <a:rPr lang="en-US" dirty="0"/>
              <a:t>.</a:t>
            </a:r>
          </a:p>
        </p:txBody>
      </p:sp>
      <p:sp>
        <p:nvSpPr>
          <p:cNvPr id="4" name="TextBox 3"/>
          <p:cNvSpPr txBox="1"/>
          <p:nvPr/>
        </p:nvSpPr>
        <p:spPr>
          <a:xfrm>
            <a:off x="3233057" y="2013857"/>
            <a:ext cx="2155372" cy="369332"/>
          </a:xfrm>
          <a:prstGeom prst="rect">
            <a:avLst/>
          </a:prstGeom>
          <a:noFill/>
        </p:spPr>
        <p:txBody>
          <a:bodyPr wrap="square" rtlCol="0">
            <a:spAutoFit/>
          </a:bodyPr>
          <a:lstStyle/>
          <a:p>
            <a:r>
              <a:rPr lang="en-US" dirty="0" smtClean="0">
                <a:solidFill>
                  <a:srgbClr val="FF0000"/>
                </a:solidFill>
              </a:rPr>
              <a:t>ARGUMENT1</a:t>
            </a:r>
            <a:endParaRPr lang="en-US" dirty="0">
              <a:solidFill>
                <a:srgbClr val="FF0000"/>
              </a:solidFill>
            </a:endParaRPr>
          </a:p>
        </p:txBody>
      </p:sp>
      <p:sp>
        <p:nvSpPr>
          <p:cNvPr id="5" name="TextBox 4"/>
          <p:cNvSpPr txBox="1"/>
          <p:nvPr/>
        </p:nvSpPr>
        <p:spPr>
          <a:xfrm>
            <a:off x="6845752" y="2013857"/>
            <a:ext cx="2155372" cy="369332"/>
          </a:xfrm>
          <a:prstGeom prst="rect">
            <a:avLst/>
          </a:prstGeom>
          <a:noFill/>
        </p:spPr>
        <p:txBody>
          <a:bodyPr wrap="square" rtlCol="0">
            <a:spAutoFit/>
          </a:bodyPr>
          <a:lstStyle/>
          <a:p>
            <a:r>
              <a:rPr lang="en-US" dirty="0" smtClean="0">
                <a:solidFill>
                  <a:srgbClr val="FF0000"/>
                </a:solidFill>
              </a:rPr>
              <a:t>ARGUMENT2</a:t>
            </a:r>
            <a:endParaRPr lang="en-US" dirty="0">
              <a:solidFill>
                <a:srgbClr val="FF0000"/>
              </a:solidFill>
            </a:endParaRPr>
          </a:p>
        </p:txBody>
      </p:sp>
      <p:sp>
        <p:nvSpPr>
          <p:cNvPr id="6" name="TextBox 5"/>
          <p:cNvSpPr txBox="1"/>
          <p:nvPr/>
        </p:nvSpPr>
        <p:spPr>
          <a:xfrm>
            <a:off x="5299981" y="2013857"/>
            <a:ext cx="2155372" cy="369332"/>
          </a:xfrm>
          <a:prstGeom prst="rect">
            <a:avLst/>
          </a:prstGeom>
          <a:noFill/>
        </p:spPr>
        <p:txBody>
          <a:bodyPr wrap="square" rtlCol="0">
            <a:spAutoFit/>
          </a:bodyPr>
          <a:lstStyle/>
          <a:p>
            <a:r>
              <a:rPr lang="en-US" dirty="0" smtClean="0">
                <a:solidFill>
                  <a:srgbClr val="FF0000"/>
                </a:solidFill>
              </a:rPr>
              <a:t>Connective</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D098603E-4670-914E-A685-627BBCF57B85}" type="slidenum">
              <a:rPr lang="en-US" smtClean="0"/>
              <a:t>28</a:t>
            </a:fld>
            <a:endParaRPr lang="en-US"/>
          </a:p>
        </p:txBody>
      </p:sp>
    </p:spTree>
    <p:extLst>
      <p:ext uri="{BB962C8B-B14F-4D97-AF65-F5344CB8AC3E}">
        <p14:creationId xmlns:p14="http://schemas.microsoft.com/office/powerpoint/2010/main" val="14991159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a:t>
            </a:r>
            <a:r>
              <a:rPr lang="en-US" u="sng" dirty="0"/>
              <a:t>Use of dispersants was approved </a:t>
            </a:r>
            <a:r>
              <a:rPr lang="en-US" dirty="0">
                <a:solidFill>
                  <a:srgbClr val="FF0000"/>
                </a:solidFill>
              </a:rPr>
              <a:t>when</a:t>
            </a:r>
            <a:r>
              <a:rPr lang="en-US" dirty="0"/>
              <a:t> </a:t>
            </a:r>
            <a:r>
              <a:rPr lang="en-US" u="sng" dirty="0"/>
              <a:t>a test on the third day showed some positive results, officials said</a:t>
            </a:r>
            <a:r>
              <a:rPr lang="en-US" dirty="0" smtClean="0"/>
              <a:t>.</a:t>
            </a:r>
          </a:p>
          <a:p>
            <a:pPr lvl="1"/>
            <a:endParaRPr lang="en-US" dirty="0"/>
          </a:p>
          <a:p>
            <a:pPr lvl="1"/>
            <a:endParaRPr lang="en-US" dirty="0" smtClean="0"/>
          </a:p>
        </p:txBody>
      </p:sp>
      <p:sp>
        <p:nvSpPr>
          <p:cNvPr id="4" name="TextBox 3"/>
          <p:cNvSpPr txBox="1"/>
          <p:nvPr/>
        </p:nvSpPr>
        <p:spPr>
          <a:xfrm>
            <a:off x="3233057" y="2013857"/>
            <a:ext cx="2155372" cy="369332"/>
          </a:xfrm>
          <a:prstGeom prst="rect">
            <a:avLst/>
          </a:prstGeom>
          <a:noFill/>
        </p:spPr>
        <p:txBody>
          <a:bodyPr wrap="square" rtlCol="0">
            <a:spAutoFit/>
          </a:bodyPr>
          <a:lstStyle/>
          <a:p>
            <a:r>
              <a:rPr lang="en-US" dirty="0" smtClean="0">
                <a:solidFill>
                  <a:srgbClr val="FF0000"/>
                </a:solidFill>
              </a:rPr>
              <a:t>ARGUMENT1</a:t>
            </a:r>
            <a:endParaRPr lang="en-US" dirty="0">
              <a:solidFill>
                <a:srgbClr val="FF0000"/>
              </a:solidFill>
            </a:endParaRPr>
          </a:p>
        </p:txBody>
      </p:sp>
      <p:sp>
        <p:nvSpPr>
          <p:cNvPr id="5" name="TextBox 4"/>
          <p:cNvSpPr txBox="1"/>
          <p:nvPr/>
        </p:nvSpPr>
        <p:spPr>
          <a:xfrm>
            <a:off x="6845752" y="2013857"/>
            <a:ext cx="2155372" cy="369332"/>
          </a:xfrm>
          <a:prstGeom prst="rect">
            <a:avLst/>
          </a:prstGeom>
          <a:noFill/>
        </p:spPr>
        <p:txBody>
          <a:bodyPr wrap="square" rtlCol="0">
            <a:spAutoFit/>
          </a:bodyPr>
          <a:lstStyle/>
          <a:p>
            <a:r>
              <a:rPr lang="en-US" dirty="0" smtClean="0">
                <a:solidFill>
                  <a:srgbClr val="FF0000"/>
                </a:solidFill>
              </a:rPr>
              <a:t>ARGUMENT2</a:t>
            </a:r>
            <a:endParaRPr lang="en-US" dirty="0">
              <a:solidFill>
                <a:srgbClr val="FF0000"/>
              </a:solidFill>
            </a:endParaRPr>
          </a:p>
        </p:txBody>
      </p:sp>
      <p:sp>
        <p:nvSpPr>
          <p:cNvPr id="6" name="TextBox 5"/>
          <p:cNvSpPr txBox="1"/>
          <p:nvPr/>
        </p:nvSpPr>
        <p:spPr>
          <a:xfrm>
            <a:off x="5299981" y="2013857"/>
            <a:ext cx="2155372" cy="369332"/>
          </a:xfrm>
          <a:prstGeom prst="rect">
            <a:avLst/>
          </a:prstGeom>
          <a:noFill/>
        </p:spPr>
        <p:txBody>
          <a:bodyPr wrap="square" rtlCol="0">
            <a:spAutoFit/>
          </a:bodyPr>
          <a:lstStyle/>
          <a:p>
            <a:r>
              <a:rPr lang="en-US" dirty="0" smtClean="0">
                <a:solidFill>
                  <a:srgbClr val="FF0000"/>
                </a:solidFill>
              </a:rPr>
              <a:t>Connective</a:t>
            </a:r>
            <a:endParaRPr lang="en-US" dirty="0">
              <a:solidFill>
                <a:srgbClr val="FF0000"/>
              </a:solidFill>
            </a:endParaRPr>
          </a:p>
        </p:txBody>
      </p:sp>
      <p:cxnSp>
        <p:nvCxnSpPr>
          <p:cNvPr id="8" name="Straight Connector 7"/>
          <p:cNvCxnSpPr/>
          <p:nvPr/>
        </p:nvCxnSpPr>
        <p:spPr>
          <a:xfrm flipH="1">
            <a:off x="5486400" y="2383189"/>
            <a:ext cx="413658" cy="9260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5172" y="3218244"/>
            <a:ext cx="2656114" cy="369332"/>
          </a:xfrm>
          <a:prstGeom prst="rect">
            <a:avLst/>
          </a:prstGeom>
          <a:noFill/>
        </p:spPr>
        <p:txBody>
          <a:bodyPr wrap="square" rtlCol="0">
            <a:spAutoFit/>
          </a:bodyPr>
          <a:lstStyle/>
          <a:p>
            <a:r>
              <a:rPr lang="en-US" dirty="0" smtClean="0">
                <a:solidFill>
                  <a:srgbClr val="FF0000"/>
                </a:solidFill>
              </a:rPr>
              <a:t>Sense: Contingency</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D098603E-4670-914E-A685-627BBCF57B85}" type="slidenum">
              <a:rPr lang="en-US" smtClean="0"/>
              <a:t>29</a:t>
            </a:fld>
            <a:endParaRPr lang="en-US"/>
          </a:p>
        </p:txBody>
      </p:sp>
    </p:spTree>
    <p:extLst>
      <p:ext uri="{BB962C8B-B14F-4D97-AF65-F5344CB8AC3E}">
        <p14:creationId xmlns:p14="http://schemas.microsoft.com/office/powerpoint/2010/main" val="17368998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p:txBody>
          <a:bodyPr/>
          <a:lstStyle/>
          <a:p>
            <a:r>
              <a:rPr lang="en-US" dirty="0" smtClean="0"/>
              <a:t>Build a revision assistant</a:t>
            </a:r>
          </a:p>
          <a:p>
            <a:pPr lvl="1"/>
            <a:r>
              <a:rPr lang="en-US" dirty="0" smtClean="0"/>
              <a:t>Identify the changes made by the author</a:t>
            </a:r>
          </a:p>
          <a:p>
            <a:pPr lvl="1"/>
            <a:r>
              <a:rPr lang="en-US" dirty="0" smtClean="0"/>
              <a:t>Provide feedback on changes made by the author</a:t>
            </a:r>
          </a:p>
          <a:p>
            <a:endParaRPr lang="en-US" dirty="0" smtClean="0"/>
          </a:p>
          <a:p>
            <a:r>
              <a:rPr lang="en-US" dirty="0" smtClean="0"/>
              <a:t>Currently focus on argumentative writings</a:t>
            </a:r>
          </a:p>
          <a:p>
            <a:pPr lvl="1"/>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3</a:t>
            </a:fld>
            <a:endParaRPr lang="en-US"/>
          </a:p>
        </p:txBody>
      </p:sp>
    </p:spTree>
    <p:extLst>
      <p:ext uri="{BB962C8B-B14F-4D97-AF65-F5344CB8AC3E}">
        <p14:creationId xmlns:p14="http://schemas.microsoft.com/office/powerpoint/2010/main" val="15610161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a:t>
            </a:r>
            <a:r>
              <a:rPr lang="en-US" u="sng" dirty="0"/>
              <a:t>Use of dispersants was approved </a:t>
            </a:r>
            <a:r>
              <a:rPr lang="en-US" dirty="0">
                <a:solidFill>
                  <a:srgbClr val="FF0000"/>
                </a:solidFill>
              </a:rPr>
              <a:t>when</a:t>
            </a:r>
            <a:r>
              <a:rPr lang="en-US" dirty="0"/>
              <a:t> </a:t>
            </a:r>
            <a:r>
              <a:rPr lang="en-US" u="sng" dirty="0"/>
              <a:t>a test on the third day showed some positive results, officials said</a:t>
            </a:r>
            <a:r>
              <a:rPr lang="en-US" dirty="0" smtClean="0"/>
              <a:t>.</a:t>
            </a:r>
          </a:p>
          <a:p>
            <a:pPr lvl="1"/>
            <a:endParaRPr lang="en-US" dirty="0"/>
          </a:p>
          <a:p>
            <a:pPr lvl="1"/>
            <a:endParaRPr lang="en-US" dirty="0" smtClean="0"/>
          </a:p>
        </p:txBody>
      </p:sp>
      <p:sp>
        <p:nvSpPr>
          <p:cNvPr id="4" name="TextBox 3"/>
          <p:cNvSpPr txBox="1"/>
          <p:nvPr/>
        </p:nvSpPr>
        <p:spPr>
          <a:xfrm>
            <a:off x="3233057" y="2013857"/>
            <a:ext cx="2155372" cy="369332"/>
          </a:xfrm>
          <a:prstGeom prst="rect">
            <a:avLst/>
          </a:prstGeom>
          <a:noFill/>
        </p:spPr>
        <p:txBody>
          <a:bodyPr wrap="square" rtlCol="0">
            <a:spAutoFit/>
          </a:bodyPr>
          <a:lstStyle/>
          <a:p>
            <a:r>
              <a:rPr lang="en-US" dirty="0" smtClean="0">
                <a:solidFill>
                  <a:srgbClr val="FF0000"/>
                </a:solidFill>
              </a:rPr>
              <a:t>ARGUMENT1</a:t>
            </a:r>
            <a:endParaRPr lang="en-US" dirty="0">
              <a:solidFill>
                <a:srgbClr val="FF0000"/>
              </a:solidFill>
            </a:endParaRPr>
          </a:p>
        </p:txBody>
      </p:sp>
      <p:sp>
        <p:nvSpPr>
          <p:cNvPr id="5" name="TextBox 4"/>
          <p:cNvSpPr txBox="1"/>
          <p:nvPr/>
        </p:nvSpPr>
        <p:spPr>
          <a:xfrm>
            <a:off x="6845752" y="2013857"/>
            <a:ext cx="2155372" cy="369332"/>
          </a:xfrm>
          <a:prstGeom prst="rect">
            <a:avLst/>
          </a:prstGeom>
          <a:noFill/>
        </p:spPr>
        <p:txBody>
          <a:bodyPr wrap="square" rtlCol="0">
            <a:spAutoFit/>
          </a:bodyPr>
          <a:lstStyle/>
          <a:p>
            <a:r>
              <a:rPr lang="en-US" dirty="0" smtClean="0">
                <a:solidFill>
                  <a:srgbClr val="FF0000"/>
                </a:solidFill>
              </a:rPr>
              <a:t>ARGUMENT2</a:t>
            </a:r>
            <a:endParaRPr lang="en-US" dirty="0">
              <a:solidFill>
                <a:srgbClr val="FF0000"/>
              </a:solidFill>
            </a:endParaRPr>
          </a:p>
        </p:txBody>
      </p:sp>
      <p:sp>
        <p:nvSpPr>
          <p:cNvPr id="6" name="TextBox 5"/>
          <p:cNvSpPr txBox="1"/>
          <p:nvPr/>
        </p:nvSpPr>
        <p:spPr>
          <a:xfrm>
            <a:off x="5299981" y="2013857"/>
            <a:ext cx="2155372" cy="369332"/>
          </a:xfrm>
          <a:prstGeom prst="rect">
            <a:avLst/>
          </a:prstGeom>
          <a:noFill/>
        </p:spPr>
        <p:txBody>
          <a:bodyPr wrap="square" rtlCol="0">
            <a:spAutoFit/>
          </a:bodyPr>
          <a:lstStyle/>
          <a:p>
            <a:r>
              <a:rPr lang="en-US" dirty="0" smtClean="0">
                <a:solidFill>
                  <a:srgbClr val="FF0000"/>
                </a:solidFill>
              </a:rPr>
              <a:t>Connective</a:t>
            </a:r>
            <a:endParaRPr lang="en-US" dirty="0">
              <a:solidFill>
                <a:srgbClr val="FF0000"/>
              </a:solidFill>
            </a:endParaRPr>
          </a:p>
        </p:txBody>
      </p:sp>
      <p:cxnSp>
        <p:nvCxnSpPr>
          <p:cNvPr id="8" name="Straight Connector 7"/>
          <p:cNvCxnSpPr/>
          <p:nvPr/>
        </p:nvCxnSpPr>
        <p:spPr>
          <a:xfrm flipH="1">
            <a:off x="5486400" y="2383189"/>
            <a:ext cx="413658" cy="9260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5172" y="3218244"/>
            <a:ext cx="2656114" cy="369332"/>
          </a:xfrm>
          <a:prstGeom prst="rect">
            <a:avLst/>
          </a:prstGeom>
          <a:noFill/>
        </p:spPr>
        <p:txBody>
          <a:bodyPr wrap="square" rtlCol="0">
            <a:spAutoFit/>
          </a:bodyPr>
          <a:lstStyle/>
          <a:p>
            <a:r>
              <a:rPr lang="en-US" dirty="0" smtClean="0">
                <a:solidFill>
                  <a:srgbClr val="FF0000"/>
                </a:solidFill>
              </a:rPr>
              <a:t>Sense: Contingency</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D098603E-4670-914E-A685-627BBCF57B85}" type="slidenum">
              <a:rPr lang="en-US" smtClean="0"/>
              <a:t>30</a:t>
            </a:fld>
            <a:endParaRPr lang="en-US"/>
          </a:p>
        </p:txBody>
      </p:sp>
    </p:spTree>
    <p:extLst>
      <p:ext uri="{BB962C8B-B14F-4D97-AF65-F5344CB8AC3E}">
        <p14:creationId xmlns:p14="http://schemas.microsoft.com/office/powerpoint/2010/main" val="27088400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 of PDTB</a:t>
            </a:r>
            <a:endParaRPr lang="en-US" dirty="0"/>
          </a:p>
        </p:txBody>
      </p:sp>
      <p:sp>
        <p:nvSpPr>
          <p:cNvPr id="3" name="Content Placeholder 2"/>
          <p:cNvSpPr>
            <a:spLocks noGrp="1"/>
          </p:cNvSpPr>
          <p:nvPr>
            <p:ph idx="1"/>
          </p:nvPr>
        </p:nvSpPr>
        <p:spPr/>
        <p:txBody>
          <a:bodyPr>
            <a:normAutofit/>
          </a:bodyPr>
          <a:lstStyle/>
          <a:p>
            <a:r>
              <a:rPr lang="en-US" dirty="0" smtClean="0"/>
              <a:t>Local analysis:</a:t>
            </a:r>
          </a:p>
          <a:p>
            <a:pPr lvl="1"/>
            <a:r>
              <a:rPr lang="en-US" dirty="0" smtClean="0"/>
              <a:t>Usually labeled between adjacent sentences/clauses</a:t>
            </a:r>
          </a:p>
          <a:p>
            <a:pPr lvl="1"/>
            <a:endParaRPr lang="en-US" dirty="0"/>
          </a:p>
          <a:p>
            <a:r>
              <a:rPr lang="en-US" dirty="0" smtClean="0"/>
              <a:t>Idea:</a:t>
            </a:r>
          </a:p>
          <a:p>
            <a:pPr lvl="1"/>
            <a:r>
              <a:rPr lang="en-US" dirty="0" smtClean="0"/>
              <a:t>An automatic approach to infer long distance </a:t>
            </a:r>
            <a:r>
              <a:rPr lang="en-US" dirty="0" smtClean="0"/>
              <a:t>relations</a:t>
            </a:r>
            <a:endParaRPr lang="en-US" dirty="0" smtClean="0"/>
          </a:p>
        </p:txBody>
      </p:sp>
      <p:sp>
        <p:nvSpPr>
          <p:cNvPr id="4" name="Slide Number Placeholder 3"/>
          <p:cNvSpPr>
            <a:spLocks noGrp="1"/>
          </p:cNvSpPr>
          <p:nvPr>
            <p:ph type="sldNum" sz="quarter" idx="12"/>
          </p:nvPr>
        </p:nvSpPr>
        <p:spPr/>
        <p:txBody>
          <a:bodyPr/>
          <a:lstStyle/>
          <a:p>
            <a:fld id="{D098603E-4670-914E-A685-627BBCF57B85}" type="slidenum">
              <a:rPr lang="en-US" smtClean="0"/>
              <a:t>31</a:t>
            </a:fld>
            <a:endParaRPr lang="en-US"/>
          </a:p>
        </p:txBody>
      </p:sp>
    </p:spTree>
    <p:extLst>
      <p:ext uri="{BB962C8B-B14F-4D97-AF65-F5344CB8AC3E}">
        <p14:creationId xmlns:p14="http://schemas.microsoft.com/office/powerpoint/2010/main" val="54263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tree construction</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596375" y="5029240"/>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1388306" y="2099416"/>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1886606" y="2656054"/>
            <a:ext cx="1581590" cy="369332"/>
          </a:xfrm>
          <a:prstGeom prst="rect">
            <a:avLst/>
          </a:prstGeom>
          <a:noFill/>
        </p:spPr>
        <p:txBody>
          <a:bodyPr wrap="square" rtlCol="0">
            <a:spAutoFit/>
          </a:bodyPr>
          <a:lstStyle/>
          <a:p>
            <a:r>
              <a:rPr lang="en-US" smtClean="0"/>
              <a:t>Contingency</a:t>
            </a:r>
            <a:endParaRPr lang="en-US" dirty="0"/>
          </a:p>
        </p:txBody>
      </p:sp>
      <p:sp>
        <p:nvSpPr>
          <p:cNvPr id="21" name="TextBox 20"/>
          <p:cNvSpPr txBox="1"/>
          <p:nvPr/>
        </p:nvSpPr>
        <p:spPr>
          <a:xfrm>
            <a:off x="4711865" y="4170394"/>
            <a:ext cx="1383754"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985049" y="2705081"/>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6437496" y="3412873"/>
            <a:ext cx="1364378" cy="369332"/>
          </a:xfrm>
          <a:prstGeom prst="rect">
            <a:avLst/>
          </a:prstGeom>
          <a:noFill/>
        </p:spPr>
        <p:txBody>
          <a:bodyPr wrap="square" rtlCol="0">
            <a:spAutoFit/>
          </a:bodyPr>
          <a:lstStyle/>
          <a:p>
            <a:r>
              <a:rPr lang="en-US" smtClean="0"/>
              <a:t>Contingency</a:t>
            </a:r>
            <a:endParaRPr lang="en-US" dirty="0"/>
          </a:p>
        </p:txBody>
      </p:sp>
      <p:sp>
        <p:nvSpPr>
          <p:cNvPr id="24" name="TextBox 23"/>
          <p:cNvSpPr txBox="1"/>
          <p:nvPr/>
        </p:nvSpPr>
        <p:spPr>
          <a:xfrm>
            <a:off x="6600578" y="4570538"/>
            <a:ext cx="1412258" cy="369332"/>
          </a:xfrm>
          <a:prstGeom prst="rect">
            <a:avLst/>
          </a:prstGeom>
          <a:noFill/>
        </p:spPr>
        <p:txBody>
          <a:bodyPr wrap="square" rtlCol="0">
            <a:spAutoFit/>
          </a:bodyPr>
          <a:lstStyle/>
          <a:p>
            <a:r>
              <a:rPr lang="en-US" smtClean="0"/>
              <a:t>Contingency</a:t>
            </a:r>
            <a:endParaRPr lang="en-US" dirty="0"/>
          </a:p>
        </p:txBody>
      </p:sp>
      <p:sp>
        <p:nvSpPr>
          <p:cNvPr id="25" name="TextBox 24"/>
          <p:cNvSpPr txBox="1"/>
          <p:nvPr/>
        </p:nvSpPr>
        <p:spPr>
          <a:xfrm>
            <a:off x="2662554" y="4150102"/>
            <a:ext cx="1365432" cy="369332"/>
          </a:xfrm>
          <a:prstGeom prst="rect">
            <a:avLst/>
          </a:prstGeom>
          <a:noFill/>
        </p:spPr>
        <p:txBody>
          <a:bodyPr wrap="square" rtlCol="0">
            <a:spAutoFit/>
          </a:bodyPr>
          <a:lstStyle/>
          <a:p>
            <a:r>
              <a:rPr lang="en-US" smtClean="0"/>
              <a:t>Expansion</a:t>
            </a:r>
            <a:endParaRPr lang="en-US" dirty="0"/>
          </a:p>
        </p:txBody>
      </p:sp>
      <p:sp>
        <p:nvSpPr>
          <p:cNvPr id="33" name="Oval 32"/>
          <p:cNvSpPr/>
          <p:nvPr/>
        </p:nvSpPr>
        <p:spPr>
          <a:xfrm>
            <a:off x="1959723" y="4214407"/>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4103"/>
            <a:ext cx="366189" cy="380946"/>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601677" y="4654103"/>
            <a:ext cx="93360" cy="374383"/>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0"/>
            <a:endCxn id="46" idx="3"/>
          </p:cNvCxnSpPr>
          <p:nvPr/>
        </p:nvCxnSpPr>
        <p:spPr>
          <a:xfrm flipV="1">
            <a:off x="895778" y="2459646"/>
            <a:ext cx="1399960" cy="257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0"/>
            <a:endCxn id="45" idx="3"/>
          </p:cNvCxnSpPr>
          <p:nvPr/>
        </p:nvCxnSpPr>
        <p:spPr>
          <a:xfrm flipV="1">
            <a:off x="2335771" y="2898908"/>
            <a:ext cx="826707" cy="1315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0"/>
            <a:endCxn id="40" idx="3"/>
          </p:cNvCxnSpPr>
          <p:nvPr/>
        </p:nvCxnSpPr>
        <p:spPr>
          <a:xfrm flipV="1">
            <a:off x="4397218" y="3403712"/>
            <a:ext cx="675438" cy="813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5"/>
            <a:endCxn id="38" idx="1"/>
          </p:cNvCxnSpPr>
          <p:nvPr/>
        </p:nvCxnSpPr>
        <p:spPr>
          <a:xfrm>
            <a:off x="6631925" y="4029520"/>
            <a:ext cx="487760" cy="271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016270" y="423893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7-8</a:t>
            </a:r>
            <a:endParaRPr lang="en-US" dirty="0"/>
          </a:p>
        </p:txBody>
      </p:sp>
      <p:cxnSp>
        <p:nvCxnSpPr>
          <p:cNvPr id="14" name="Straight Connector 13"/>
          <p:cNvCxnSpPr>
            <a:endCxn id="38" idx="3"/>
          </p:cNvCxnSpPr>
          <p:nvPr/>
        </p:nvCxnSpPr>
        <p:spPr>
          <a:xfrm flipV="1">
            <a:off x="6936612" y="4603443"/>
            <a:ext cx="183073" cy="43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8" idx="5"/>
          </p:cNvCxnSpPr>
          <p:nvPr/>
        </p:nvCxnSpPr>
        <p:spPr>
          <a:xfrm flipH="1" flipV="1">
            <a:off x="7619019" y="4603443"/>
            <a:ext cx="258395" cy="38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029176" y="3665007"/>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6-7</a:t>
            </a:r>
            <a:endParaRPr lang="en-US" dirty="0"/>
          </a:p>
        </p:txBody>
      </p:sp>
      <p:sp>
        <p:nvSpPr>
          <p:cNvPr id="40" name="Oval 39"/>
          <p:cNvSpPr/>
          <p:nvPr/>
        </p:nvSpPr>
        <p:spPr>
          <a:xfrm>
            <a:off x="4969241" y="3039199"/>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5-6</a:t>
            </a:r>
            <a:endParaRPr lang="en-US" dirty="0"/>
          </a:p>
        </p:txBody>
      </p:sp>
      <p:cxnSp>
        <p:nvCxnSpPr>
          <p:cNvPr id="44" name="Straight Connector 43"/>
          <p:cNvCxnSpPr>
            <a:stCxn id="42" idx="0"/>
            <a:endCxn id="40" idx="6"/>
          </p:cNvCxnSpPr>
          <p:nvPr/>
        </p:nvCxnSpPr>
        <p:spPr>
          <a:xfrm flipH="1" flipV="1">
            <a:off x="5675405" y="3252726"/>
            <a:ext cx="706853" cy="412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059063" y="2534395"/>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3-4</a:t>
            </a:r>
            <a:endParaRPr lang="en-US" dirty="0"/>
          </a:p>
        </p:txBody>
      </p:sp>
      <p:cxnSp>
        <p:nvCxnSpPr>
          <p:cNvPr id="34" name="Straight Connector 33"/>
          <p:cNvCxnSpPr>
            <a:stCxn id="45" idx="6"/>
            <a:endCxn id="40" idx="2"/>
          </p:cNvCxnSpPr>
          <p:nvPr/>
        </p:nvCxnSpPr>
        <p:spPr>
          <a:xfrm>
            <a:off x="3765227" y="2747922"/>
            <a:ext cx="1204014" cy="50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192323" y="2095133"/>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1-2</a:t>
            </a:r>
            <a:endParaRPr lang="en-US" dirty="0"/>
          </a:p>
        </p:txBody>
      </p:sp>
      <p:cxnSp>
        <p:nvCxnSpPr>
          <p:cNvPr id="36" name="Straight Connector 35"/>
          <p:cNvCxnSpPr>
            <a:stCxn id="46" idx="6"/>
            <a:endCxn id="45" idx="1"/>
          </p:cNvCxnSpPr>
          <p:nvPr/>
        </p:nvCxnSpPr>
        <p:spPr>
          <a:xfrm>
            <a:off x="2898487" y="2308660"/>
            <a:ext cx="263991" cy="28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 idx="0"/>
            <a:endCxn id="42" idx="3"/>
          </p:cNvCxnSpPr>
          <p:nvPr/>
        </p:nvCxnSpPr>
        <p:spPr>
          <a:xfrm flipV="1">
            <a:off x="5811121" y="4029520"/>
            <a:ext cx="321470" cy="99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63951" y="2493347"/>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63951" y="3029922"/>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74143" y="3487614"/>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004507" y="4118062"/>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51150" y="2148755"/>
            <a:ext cx="910724" cy="369332"/>
          </a:xfrm>
          <a:prstGeom prst="rect">
            <a:avLst/>
          </a:prstGeom>
          <a:noFill/>
        </p:spPr>
        <p:txBody>
          <a:bodyPr wrap="square" rtlCol="0">
            <a:spAutoFit/>
          </a:bodyPr>
          <a:lstStyle/>
          <a:p>
            <a:r>
              <a:rPr lang="en-US" dirty="0" smtClean="0"/>
              <a:t>Lvl1</a:t>
            </a:r>
            <a:endParaRPr lang="en-US" dirty="0"/>
          </a:p>
        </p:txBody>
      </p:sp>
      <p:sp>
        <p:nvSpPr>
          <p:cNvPr id="57" name="TextBox 56"/>
          <p:cNvSpPr txBox="1"/>
          <p:nvPr/>
        </p:nvSpPr>
        <p:spPr>
          <a:xfrm>
            <a:off x="684253" y="3083101"/>
            <a:ext cx="910724" cy="369332"/>
          </a:xfrm>
          <a:prstGeom prst="rect">
            <a:avLst/>
          </a:prstGeom>
          <a:noFill/>
        </p:spPr>
        <p:txBody>
          <a:bodyPr wrap="square" rtlCol="0">
            <a:spAutoFit/>
          </a:bodyPr>
          <a:lstStyle/>
          <a:p>
            <a:r>
              <a:rPr lang="en-US" dirty="0" smtClean="0"/>
              <a:t>Lvl3</a:t>
            </a:r>
            <a:endParaRPr lang="en-US" dirty="0"/>
          </a:p>
        </p:txBody>
      </p:sp>
      <p:sp>
        <p:nvSpPr>
          <p:cNvPr id="58" name="TextBox 57"/>
          <p:cNvSpPr txBox="1"/>
          <p:nvPr/>
        </p:nvSpPr>
        <p:spPr>
          <a:xfrm>
            <a:off x="681032" y="3632548"/>
            <a:ext cx="910724" cy="369332"/>
          </a:xfrm>
          <a:prstGeom prst="rect">
            <a:avLst/>
          </a:prstGeom>
          <a:noFill/>
        </p:spPr>
        <p:txBody>
          <a:bodyPr wrap="square" rtlCol="0">
            <a:spAutoFit/>
          </a:bodyPr>
          <a:lstStyle/>
          <a:p>
            <a:r>
              <a:rPr lang="en-US" dirty="0" smtClean="0"/>
              <a:t>Lvl4</a:t>
            </a:r>
            <a:endParaRPr lang="en-US" dirty="0"/>
          </a:p>
        </p:txBody>
      </p:sp>
      <p:sp>
        <p:nvSpPr>
          <p:cNvPr id="59" name="TextBox 58"/>
          <p:cNvSpPr txBox="1"/>
          <p:nvPr/>
        </p:nvSpPr>
        <p:spPr>
          <a:xfrm>
            <a:off x="700340" y="4274906"/>
            <a:ext cx="910724" cy="369332"/>
          </a:xfrm>
          <a:prstGeom prst="rect">
            <a:avLst/>
          </a:prstGeom>
          <a:noFill/>
        </p:spPr>
        <p:txBody>
          <a:bodyPr wrap="square" rtlCol="0">
            <a:spAutoFit/>
          </a:bodyPr>
          <a:lstStyle/>
          <a:p>
            <a:r>
              <a:rPr lang="en-US" dirty="0" smtClean="0"/>
              <a:t>Lvl5</a:t>
            </a:r>
            <a:endParaRPr lang="en-US" dirty="0"/>
          </a:p>
        </p:txBody>
      </p:sp>
      <p:sp>
        <p:nvSpPr>
          <p:cNvPr id="60" name="TextBox 59"/>
          <p:cNvSpPr txBox="1"/>
          <p:nvPr/>
        </p:nvSpPr>
        <p:spPr>
          <a:xfrm>
            <a:off x="671720" y="2632151"/>
            <a:ext cx="910724" cy="369332"/>
          </a:xfrm>
          <a:prstGeom prst="rect">
            <a:avLst/>
          </a:prstGeom>
          <a:noFill/>
        </p:spPr>
        <p:txBody>
          <a:bodyPr wrap="square" rtlCol="0">
            <a:spAutoFit/>
          </a:bodyPr>
          <a:lstStyle/>
          <a:p>
            <a:r>
              <a:rPr lang="en-US" dirty="0" smtClean="0"/>
              <a:t>Lvl2</a:t>
            </a:r>
            <a:endParaRPr lang="en-US" dirty="0"/>
          </a:p>
        </p:txBody>
      </p:sp>
      <p:sp>
        <p:nvSpPr>
          <p:cNvPr id="12" name="Slide Number Placeholder 11"/>
          <p:cNvSpPr>
            <a:spLocks noGrp="1"/>
          </p:cNvSpPr>
          <p:nvPr>
            <p:ph type="sldNum" sz="quarter" idx="12"/>
          </p:nvPr>
        </p:nvSpPr>
        <p:spPr/>
        <p:txBody>
          <a:bodyPr/>
          <a:lstStyle/>
          <a:p>
            <a:fld id="{D098603E-4670-914E-A685-627BBCF57B85}" type="slidenum">
              <a:rPr lang="en-US" smtClean="0"/>
              <a:t>32</a:t>
            </a:fld>
            <a:endParaRPr lang="en-US"/>
          </a:p>
        </p:txBody>
      </p:sp>
    </p:spTree>
    <p:extLst>
      <p:ext uri="{BB962C8B-B14F-4D97-AF65-F5344CB8AC3E}">
        <p14:creationId xmlns:p14="http://schemas.microsoft.com/office/powerpoint/2010/main" val="6425737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smtClean="0"/>
              <a:t>discourse information: evaluation</a:t>
            </a:r>
            <a:endParaRPr lang="en-US" dirty="0"/>
          </a:p>
        </p:txBody>
      </p:sp>
      <p:sp>
        <p:nvSpPr>
          <p:cNvPr id="3" name="Content Placeholder 2"/>
          <p:cNvSpPr>
            <a:spLocks noGrp="1"/>
          </p:cNvSpPr>
          <p:nvPr>
            <p:ph idx="1"/>
          </p:nvPr>
        </p:nvSpPr>
        <p:spPr/>
        <p:txBody>
          <a:bodyPr/>
          <a:lstStyle/>
          <a:p>
            <a:r>
              <a:rPr lang="en-US" dirty="0" smtClean="0"/>
              <a:t>Approach</a:t>
            </a:r>
          </a:p>
          <a:p>
            <a:pPr lvl="1"/>
            <a:r>
              <a:rPr lang="en-US" dirty="0" smtClean="0"/>
              <a:t>Baseline</a:t>
            </a:r>
            <a:r>
              <a:rPr lang="en-US" dirty="0" smtClean="0"/>
              <a:t>:</a:t>
            </a:r>
          </a:p>
          <a:p>
            <a:pPr lvl="2"/>
            <a:r>
              <a:rPr lang="en-US" dirty="0" smtClean="0"/>
              <a:t>CRF +  </a:t>
            </a:r>
            <a:r>
              <a:rPr lang="en-US" dirty="0" smtClean="0"/>
              <a:t>prior features</a:t>
            </a:r>
            <a:endParaRPr lang="en-US" dirty="0" smtClean="0"/>
          </a:p>
          <a:p>
            <a:pPr lvl="1"/>
            <a:r>
              <a:rPr lang="en-US" dirty="0" smtClean="0"/>
              <a:t>Experiment</a:t>
            </a:r>
          </a:p>
          <a:p>
            <a:pPr lvl="2"/>
            <a:r>
              <a:rPr lang="en-US" dirty="0" smtClean="0"/>
              <a:t>(E1) baseline + Direct discourse features</a:t>
            </a:r>
          </a:p>
          <a:p>
            <a:pPr lvl="2"/>
            <a:r>
              <a:rPr lang="en-US" dirty="0" smtClean="0"/>
              <a:t>(E2) E1 + Inferred discourse features</a:t>
            </a:r>
          </a:p>
          <a:p>
            <a:r>
              <a:rPr lang="en-US" dirty="0" smtClean="0"/>
              <a:t>Results</a:t>
            </a:r>
          </a:p>
          <a:p>
            <a:pPr lvl="1"/>
            <a:r>
              <a:rPr lang="en-US" dirty="0" smtClean="0"/>
              <a:t>E2 (0.678) </a:t>
            </a:r>
            <a:r>
              <a:rPr lang="en-US" dirty="0" smtClean="0">
                <a:solidFill>
                  <a:srgbClr val="00B0F0"/>
                </a:solidFill>
              </a:rPr>
              <a:t>&gt;</a:t>
            </a:r>
            <a:r>
              <a:rPr lang="en-US" dirty="0" smtClean="0"/>
              <a:t> E1 (0.648) &gt;= Baseline (0.643)</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33</a:t>
            </a:fld>
            <a:endParaRPr lang="en-US"/>
          </a:p>
        </p:txBody>
      </p:sp>
    </p:spTree>
    <p:extLst>
      <p:ext uri="{BB962C8B-B14F-4D97-AF65-F5344CB8AC3E}">
        <p14:creationId xmlns:p14="http://schemas.microsoft.com/office/powerpoint/2010/main" val="28634487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roadmap</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50707" y="2006777"/>
            <a:ext cx="5906530" cy="5321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Preparing revision data</a:t>
            </a:r>
            <a:endParaRPr lang="en-US" sz="2000" dirty="0"/>
          </a:p>
        </p:txBody>
      </p:sp>
      <p:sp>
        <p:nvSpPr>
          <p:cNvPr id="5" name="Rectangle 4"/>
          <p:cNvSpPr/>
          <p:nvPr/>
        </p:nvSpPr>
        <p:spPr>
          <a:xfrm>
            <a:off x="650708" y="3409547"/>
            <a:ext cx="5906529" cy="5109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Automatic revision identification</a:t>
            </a:r>
            <a:endParaRPr lang="en-US" sz="2000" dirty="0"/>
          </a:p>
        </p:txBody>
      </p:sp>
      <p:sp>
        <p:nvSpPr>
          <p:cNvPr id="6" name="Rectangle 5"/>
          <p:cNvSpPr/>
          <p:nvPr/>
        </p:nvSpPr>
        <p:spPr>
          <a:xfrm>
            <a:off x="650708" y="4813367"/>
            <a:ext cx="5906528" cy="4896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Tool user study</a:t>
            </a:r>
            <a:endParaRPr lang="en-US" sz="2000" dirty="0"/>
          </a:p>
        </p:txBody>
      </p:sp>
      <p:sp>
        <p:nvSpPr>
          <p:cNvPr id="7" name="Rectangle 6"/>
          <p:cNvSpPr/>
          <p:nvPr/>
        </p:nvSpPr>
        <p:spPr>
          <a:xfrm>
            <a:off x="650708" y="3920489"/>
            <a:ext cx="2734961" cy="4890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extraction</a:t>
            </a:r>
            <a:endParaRPr lang="en-US" dirty="0"/>
          </a:p>
        </p:txBody>
      </p:sp>
      <p:sp>
        <p:nvSpPr>
          <p:cNvPr id="8" name="Rectangle 7"/>
          <p:cNvSpPr/>
          <p:nvPr/>
        </p:nvSpPr>
        <p:spPr>
          <a:xfrm>
            <a:off x="3807008" y="3920489"/>
            <a:ext cx="2750228" cy="4890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classification</a:t>
            </a:r>
            <a:endParaRPr lang="en-US" dirty="0"/>
          </a:p>
        </p:txBody>
      </p:sp>
      <p:sp>
        <p:nvSpPr>
          <p:cNvPr id="13" name="Down Arrow 12"/>
          <p:cNvSpPr/>
          <p:nvPr/>
        </p:nvSpPr>
        <p:spPr>
          <a:xfrm>
            <a:off x="3465019" y="3092004"/>
            <a:ext cx="224116" cy="301995"/>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65019" y="4494350"/>
            <a:ext cx="224116" cy="309293"/>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707" y="2544170"/>
            <a:ext cx="2734962" cy="546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schema definition</a:t>
            </a:r>
            <a:endParaRPr lang="en-US" dirty="0"/>
          </a:p>
        </p:txBody>
      </p:sp>
      <p:sp>
        <p:nvSpPr>
          <p:cNvPr id="12" name="Rectangle 11"/>
          <p:cNvSpPr/>
          <p:nvPr/>
        </p:nvSpPr>
        <p:spPr>
          <a:xfrm>
            <a:off x="3807008" y="2538938"/>
            <a:ext cx="2750228" cy="553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collection and data analysis</a:t>
            </a:r>
            <a:endParaRPr lang="en-US" dirty="0"/>
          </a:p>
        </p:txBody>
      </p:sp>
      <p:sp>
        <p:nvSpPr>
          <p:cNvPr id="15" name="Rectangle 14"/>
          <p:cNvSpPr/>
          <p:nvPr/>
        </p:nvSpPr>
        <p:spPr>
          <a:xfrm>
            <a:off x="650708" y="5304871"/>
            <a:ext cx="2734961" cy="4599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 development</a:t>
            </a:r>
            <a:endParaRPr lang="en-US" dirty="0"/>
          </a:p>
        </p:txBody>
      </p:sp>
      <p:sp>
        <p:nvSpPr>
          <p:cNvPr id="16" name="Rectangle 15"/>
          <p:cNvSpPr/>
          <p:nvPr/>
        </p:nvSpPr>
        <p:spPr>
          <a:xfrm>
            <a:off x="3807007" y="5303627"/>
            <a:ext cx="2750229" cy="4617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study</a:t>
            </a:r>
            <a:endParaRPr lang="en-US" dirty="0"/>
          </a:p>
        </p:txBody>
      </p:sp>
      <p:sp>
        <p:nvSpPr>
          <p:cNvPr id="17" name="TextBox 16"/>
          <p:cNvSpPr txBox="1"/>
          <p:nvPr/>
        </p:nvSpPr>
        <p:spPr>
          <a:xfrm>
            <a:off x="6557236" y="2030817"/>
            <a:ext cx="2802450" cy="338554"/>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BEA15)</a:t>
            </a:r>
            <a:endParaRPr lang="en-US" sz="1600" dirty="0"/>
          </a:p>
        </p:txBody>
      </p:sp>
      <p:sp>
        <p:nvSpPr>
          <p:cNvPr id="18" name="TextBox 17"/>
          <p:cNvSpPr txBox="1"/>
          <p:nvPr/>
        </p:nvSpPr>
        <p:spPr>
          <a:xfrm>
            <a:off x="6525504" y="3294779"/>
            <a:ext cx="2786858" cy="1354217"/>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BEA14</a:t>
            </a:r>
            <a:r>
              <a:rPr lang="en-US" sz="1600" dirty="0"/>
              <a:t>)</a:t>
            </a:r>
            <a:endParaRPr lang="en-US" sz="1600" dirty="0" smtClean="0"/>
          </a:p>
          <a:p>
            <a:r>
              <a:rPr lang="en-US" sz="1600" dirty="0"/>
              <a:t>(</a:t>
            </a:r>
            <a:r>
              <a:rPr lang="en-US" sz="1600" dirty="0" smtClean="0"/>
              <a:t>Zhang and </a:t>
            </a:r>
            <a:r>
              <a:rPr lang="en-US" sz="1600" dirty="0" err="1" smtClean="0"/>
              <a:t>Litman</a:t>
            </a:r>
            <a:r>
              <a:rPr lang="en-US" sz="1600" dirty="0" smtClean="0"/>
              <a:t>, BEA15)</a:t>
            </a:r>
          </a:p>
          <a:p>
            <a:r>
              <a:rPr lang="en-US" sz="1600" dirty="0" smtClean="0"/>
              <a:t>(Zhang and </a:t>
            </a:r>
            <a:r>
              <a:rPr lang="en-US" sz="1600" dirty="0" err="1" smtClean="0"/>
              <a:t>Litman</a:t>
            </a:r>
            <a:r>
              <a:rPr lang="en-US" sz="1600" dirty="0" smtClean="0"/>
              <a:t>,  NAACL16)</a:t>
            </a:r>
          </a:p>
          <a:p>
            <a:r>
              <a:rPr lang="en-US" sz="1600" dirty="0" smtClean="0"/>
              <a:t>(Zhang and </a:t>
            </a:r>
            <a:r>
              <a:rPr lang="en-US" sz="1600" dirty="0" err="1" smtClean="0"/>
              <a:t>Litman</a:t>
            </a:r>
            <a:r>
              <a:rPr lang="en-US" sz="1600" dirty="0" smtClean="0"/>
              <a:t>, COLING16)</a:t>
            </a:r>
          </a:p>
          <a:p>
            <a:endParaRPr lang="en-US" dirty="0"/>
          </a:p>
        </p:txBody>
      </p:sp>
      <p:sp>
        <p:nvSpPr>
          <p:cNvPr id="19" name="TextBox 18"/>
          <p:cNvSpPr txBox="1"/>
          <p:nvPr/>
        </p:nvSpPr>
        <p:spPr>
          <a:xfrm>
            <a:off x="6557236" y="4943330"/>
            <a:ext cx="2759967" cy="584775"/>
          </a:xfrm>
          <a:prstGeom prst="rect">
            <a:avLst/>
          </a:prstGeom>
          <a:noFill/>
        </p:spPr>
        <p:txBody>
          <a:bodyPr wrap="square" rtlCol="0">
            <a:spAutoFit/>
          </a:bodyPr>
          <a:lstStyle/>
          <a:p>
            <a:r>
              <a:rPr lang="en-US" sz="1600" dirty="0" smtClean="0"/>
              <a:t>(Zhang et al., NAACL16demo)</a:t>
            </a:r>
          </a:p>
          <a:p>
            <a:r>
              <a:rPr lang="en-US" sz="1600" dirty="0" smtClean="0"/>
              <a:t>(Zhang et al., ACL2017)</a:t>
            </a:r>
            <a:endParaRPr lang="en-US" sz="1600" dirty="0"/>
          </a:p>
        </p:txBody>
      </p:sp>
    </p:spTree>
    <p:extLst>
      <p:ext uri="{BB962C8B-B14F-4D97-AF65-F5344CB8AC3E}">
        <p14:creationId xmlns:p14="http://schemas.microsoft.com/office/powerpoint/2010/main" val="191694282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03" y="365126"/>
            <a:ext cx="8683511" cy="1325563"/>
          </a:xfrm>
        </p:spPr>
        <p:txBody>
          <a:bodyPr>
            <a:normAutofit fontScale="90000"/>
          </a:bodyPr>
          <a:lstStyle/>
          <a:p>
            <a:r>
              <a:rPr lang="en-US" dirty="0" smtClean="0"/>
              <a:t>The </a:t>
            </a:r>
            <a:r>
              <a:rPr lang="en-US" dirty="0" err="1" smtClean="0"/>
              <a:t>ArgRewrite</a:t>
            </a:r>
            <a:r>
              <a:rPr lang="en-US" dirty="0" smtClean="0"/>
              <a:t> tool study</a:t>
            </a:r>
            <a:br>
              <a:rPr lang="en-US" dirty="0" smtClean="0"/>
            </a:br>
            <a:r>
              <a:rPr lang="en-US" sz="3100" dirty="0" smtClean="0"/>
              <a:t>(joint work with Fan Zhang, Rebecca </a:t>
            </a:r>
            <a:r>
              <a:rPr lang="en-US" sz="3100" dirty="0" err="1" smtClean="0"/>
              <a:t>Hwa</a:t>
            </a:r>
            <a:r>
              <a:rPr lang="en-US" sz="3100" dirty="0" smtClean="0"/>
              <a:t>,  </a:t>
            </a:r>
            <a:r>
              <a:rPr lang="en-US" sz="3100" dirty="0" err="1" smtClean="0"/>
              <a:t>Huma</a:t>
            </a:r>
            <a:r>
              <a:rPr lang="en-US" sz="3100" dirty="0" smtClean="0"/>
              <a:t> </a:t>
            </a:r>
            <a:r>
              <a:rPr lang="en-US" sz="3100" dirty="0" err="1" smtClean="0"/>
              <a:t>Hashemi</a:t>
            </a:r>
            <a:r>
              <a:rPr lang="en-US" sz="3100" dirty="0" smtClean="0"/>
              <a:t>)</a:t>
            </a:r>
            <a:endParaRPr lang="en-US" sz="3100" dirty="0"/>
          </a:p>
        </p:txBody>
      </p:sp>
      <p:sp>
        <p:nvSpPr>
          <p:cNvPr id="3" name="Content Placeholder 2"/>
          <p:cNvSpPr>
            <a:spLocks noGrp="1"/>
          </p:cNvSpPr>
          <p:nvPr>
            <p:ph idx="1"/>
          </p:nvPr>
        </p:nvSpPr>
        <p:spPr>
          <a:xfrm>
            <a:off x="628650" y="1825625"/>
            <a:ext cx="8169268" cy="4351338"/>
          </a:xfrm>
        </p:spPr>
        <p:txBody>
          <a:bodyPr/>
          <a:lstStyle/>
          <a:p>
            <a:r>
              <a:rPr lang="en-US" dirty="0" smtClean="0"/>
              <a:t>Interface difference: Compare </a:t>
            </a:r>
            <a:r>
              <a:rPr lang="en-US" dirty="0" err="1" smtClean="0"/>
              <a:t>ArgRewrite</a:t>
            </a:r>
            <a:r>
              <a:rPr lang="en-US" dirty="0" smtClean="0"/>
              <a:t> with a control interface</a:t>
            </a:r>
          </a:p>
          <a:p>
            <a:r>
              <a:rPr lang="en-US" dirty="0" err="1" smtClean="0"/>
              <a:t>ArgRewrite</a:t>
            </a:r>
            <a:r>
              <a:rPr lang="en-US" dirty="0" smtClean="0"/>
              <a:t> </a:t>
            </a:r>
            <a:r>
              <a:rPr lang="en-US"/>
              <a:t>f</a:t>
            </a:r>
            <a:r>
              <a:rPr lang="en-US" smtClean="0"/>
              <a:t>eedback impact: </a:t>
            </a:r>
            <a:r>
              <a:rPr lang="en-US" dirty="0" smtClean="0"/>
              <a:t>Require participants to record whether they agree with the revision type recognized by the system</a:t>
            </a:r>
          </a:p>
          <a:p>
            <a:pPr lvl="1"/>
            <a:endParaRPr lang="en-US" dirty="0"/>
          </a:p>
          <a:p>
            <a:r>
              <a:rPr lang="en-US" dirty="0" smtClean="0"/>
              <a:t>To remove the possible impact of revision identification errors</a:t>
            </a:r>
          </a:p>
          <a:p>
            <a:pPr lvl="1"/>
            <a:r>
              <a:rPr lang="en-US" dirty="0" smtClean="0"/>
              <a:t>“</a:t>
            </a:r>
            <a:r>
              <a:rPr lang="en-US" dirty="0" smtClean="0">
                <a:solidFill>
                  <a:srgbClr val="00B0F0"/>
                </a:solidFill>
              </a:rPr>
              <a:t>Wizard-of-Oz</a:t>
            </a:r>
            <a:r>
              <a:rPr lang="en-US" dirty="0" smtClean="0"/>
              <a:t>” study using the manual annotation </a:t>
            </a:r>
          </a:p>
        </p:txBody>
      </p:sp>
      <p:sp>
        <p:nvSpPr>
          <p:cNvPr id="4" name="Slide Number Placeholder 3"/>
          <p:cNvSpPr>
            <a:spLocks noGrp="1"/>
          </p:cNvSpPr>
          <p:nvPr>
            <p:ph type="sldNum" sz="quarter" idx="12"/>
          </p:nvPr>
        </p:nvSpPr>
        <p:spPr/>
        <p:txBody>
          <a:bodyPr/>
          <a:lstStyle/>
          <a:p>
            <a:fld id="{D098603E-4670-914E-A685-627BBCF57B85}" type="slidenum">
              <a:rPr lang="en-US" smtClean="0"/>
              <a:t>35</a:t>
            </a:fld>
            <a:endParaRPr lang="en-US"/>
          </a:p>
        </p:txBody>
      </p:sp>
    </p:spTree>
    <p:extLst>
      <p:ext uri="{BB962C8B-B14F-4D97-AF65-F5344CB8AC3E}">
        <p14:creationId xmlns:p14="http://schemas.microsoft.com/office/powerpoint/2010/main" val="6130643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ArgRewrite</a:t>
            </a:r>
            <a:r>
              <a:rPr lang="en-US" dirty="0" smtClean="0"/>
              <a:t> interface </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36</a:t>
            </a:fld>
            <a:endParaRPr lang="en-US"/>
          </a:p>
        </p:txBody>
      </p:sp>
      <p:pic>
        <p:nvPicPr>
          <p:cNvPr id="7" name="Content Placeholder 6"/>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901952"/>
            <a:ext cx="6126480" cy="4343399"/>
          </a:xfrm>
          <a:prstGeom prst="rect">
            <a:avLst/>
          </a:prstGeom>
        </p:spPr>
      </p:pic>
    </p:spTree>
    <p:extLst>
      <p:ext uri="{BB962C8B-B14F-4D97-AF65-F5344CB8AC3E}">
        <p14:creationId xmlns:p14="http://schemas.microsoft.com/office/powerpoint/2010/main" val="8350516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 interface</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37</a:t>
            </a:fld>
            <a:endParaRPr lang="en-US"/>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7632" y="1690689"/>
            <a:ext cx="5522976" cy="4088318"/>
          </a:xfrm>
          <a:prstGeom prst="rect">
            <a:avLst/>
          </a:prstGeom>
        </p:spPr>
      </p:pic>
    </p:spTree>
    <p:extLst>
      <p:ext uri="{BB962C8B-B14F-4D97-AF65-F5344CB8AC3E}">
        <p14:creationId xmlns:p14="http://schemas.microsoft.com/office/powerpoint/2010/main" val="291291666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lstStyle/>
          <a:p>
            <a:r>
              <a:rPr lang="en-US" dirty="0" smtClean="0"/>
              <a:t>Interface difference</a:t>
            </a:r>
          </a:p>
          <a:p>
            <a:pPr lvl="1"/>
            <a:r>
              <a:rPr lang="en-US" dirty="0" smtClean="0"/>
              <a:t>Experimental group agrees with the statement “The system helps me to </a:t>
            </a:r>
            <a:r>
              <a:rPr lang="en-US" dirty="0" smtClean="0">
                <a:solidFill>
                  <a:srgbClr val="00B0F0"/>
                </a:solidFill>
              </a:rPr>
              <a:t>recognize the weakness</a:t>
            </a:r>
            <a:r>
              <a:rPr lang="en-US" dirty="0" smtClean="0"/>
              <a:t> of my essay” more</a:t>
            </a:r>
          </a:p>
          <a:p>
            <a:pPr lvl="1"/>
            <a:r>
              <a:rPr lang="en-US" dirty="0" smtClean="0"/>
              <a:t>Control interface is </a:t>
            </a:r>
            <a:r>
              <a:rPr lang="en-US" dirty="0" smtClean="0">
                <a:solidFill>
                  <a:srgbClr val="00B0F0"/>
                </a:solidFill>
              </a:rPr>
              <a:t>ineffective</a:t>
            </a:r>
            <a:r>
              <a:rPr lang="en-US" dirty="0" smtClean="0"/>
              <a:t> when participants have to reflect on </a:t>
            </a:r>
            <a:r>
              <a:rPr lang="en-US" dirty="0" smtClean="0">
                <a:solidFill>
                  <a:srgbClr val="00B0F0"/>
                </a:solidFill>
              </a:rPr>
              <a:t>many</a:t>
            </a:r>
            <a:r>
              <a:rPr lang="en-US" dirty="0" smtClean="0"/>
              <a:t> changes</a:t>
            </a:r>
          </a:p>
          <a:p>
            <a:pPr lvl="1"/>
            <a:endParaRPr lang="en-US" dirty="0"/>
          </a:p>
          <a:p>
            <a:r>
              <a:rPr lang="en-US" dirty="0" smtClean="0"/>
              <a:t>Impact </a:t>
            </a:r>
            <a:r>
              <a:rPr lang="en-US" dirty="0"/>
              <a:t>of </a:t>
            </a:r>
            <a:r>
              <a:rPr lang="en-US" dirty="0" smtClean="0"/>
              <a:t>disagreements with </a:t>
            </a:r>
            <a:r>
              <a:rPr lang="en-US" dirty="0"/>
              <a:t>revision </a:t>
            </a:r>
            <a:r>
              <a:rPr lang="en-US" dirty="0" smtClean="0"/>
              <a:t>feedback</a:t>
            </a:r>
            <a:endParaRPr lang="en-US" dirty="0"/>
          </a:p>
          <a:p>
            <a:pPr lvl="1"/>
            <a:r>
              <a:rPr lang="en-US" dirty="0">
                <a:solidFill>
                  <a:srgbClr val="00B0F0"/>
                </a:solidFill>
              </a:rPr>
              <a:t>Positive</a:t>
            </a:r>
            <a:r>
              <a:rPr lang="en-US" dirty="0"/>
              <a:t> correlation between </a:t>
            </a:r>
            <a:r>
              <a:rPr lang="en-US" dirty="0">
                <a:solidFill>
                  <a:srgbClr val="00B0F0"/>
                </a:solidFill>
              </a:rPr>
              <a:t>number of revisions</a:t>
            </a:r>
            <a:r>
              <a:rPr lang="en-US" dirty="0"/>
              <a:t> and the number of cases in which the revisions annotated as </a:t>
            </a:r>
            <a:r>
              <a:rPr lang="en-US" dirty="0">
                <a:solidFill>
                  <a:srgbClr val="00B0F0"/>
                </a:solidFill>
              </a:rPr>
              <a:t>Surface </a:t>
            </a:r>
            <a:r>
              <a:rPr lang="en-US" dirty="0"/>
              <a:t>are </a:t>
            </a:r>
            <a:r>
              <a:rPr lang="en-US" dirty="0">
                <a:solidFill>
                  <a:srgbClr val="00B0F0"/>
                </a:solidFill>
              </a:rPr>
              <a:t>intended to be Content</a:t>
            </a:r>
            <a:r>
              <a:rPr lang="en-US" dirty="0"/>
              <a:t> by the participants</a:t>
            </a:r>
          </a:p>
          <a:p>
            <a:pPr lvl="1"/>
            <a:endParaRPr lang="en-US" dirty="0"/>
          </a:p>
          <a:p>
            <a:pPr lvl="1"/>
            <a:endParaRPr lang="en-US" dirty="0" smtClean="0"/>
          </a:p>
        </p:txBody>
      </p:sp>
      <p:sp>
        <p:nvSpPr>
          <p:cNvPr id="4" name="Slide Number Placeholder 3"/>
          <p:cNvSpPr>
            <a:spLocks noGrp="1"/>
          </p:cNvSpPr>
          <p:nvPr>
            <p:ph type="sldNum" sz="quarter" idx="12"/>
          </p:nvPr>
        </p:nvSpPr>
        <p:spPr/>
        <p:txBody>
          <a:bodyPr/>
          <a:lstStyle/>
          <a:p>
            <a:fld id="{D098603E-4670-914E-A685-627BBCF57B85}" type="slidenum">
              <a:rPr lang="en-US" smtClean="0"/>
              <a:t>38</a:t>
            </a:fld>
            <a:endParaRPr lang="en-US"/>
          </a:p>
        </p:txBody>
      </p:sp>
    </p:spTree>
    <p:extLst>
      <p:ext uri="{BB962C8B-B14F-4D97-AF65-F5344CB8AC3E}">
        <p14:creationId xmlns:p14="http://schemas.microsoft.com/office/powerpoint/2010/main" val="23119608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50707" y="2006777"/>
            <a:ext cx="5906530" cy="5321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Preparing revision data</a:t>
            </a:r>
            <a:endParaRPr lang="en-US" sz="2000" dirty="0"/>
          </a:p>
        </p:txBody>
      </p:sp>
      <p:sp>
        <p:nvSpPr>
          <p:cNvPr id="5" name="Rectangle 4"/>
          <p:cNvSpPr/>
          <p:nvPr/>
        </p:nvSpPr>
        <p:spPr>
          <a:xfrm>
            <a:off x="650708" y="3409547"/>
            <a:ext cx="5906529" cy="5109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Automatic revision identification</a:t>
            </a:r>
            <a:endParaRPr lang="en-US" sz="2000" dirty="0"/>
          </a:p>
        </p:txBody>
      </p:sp>
      <p:sp>
        <p:nvSpPr>
          <p:cNvPr id="6" name="Rectangle 5"/>
          <p:cNvSpPr/>
          <p:nvPr/>
        </p:nvSpPr>
        <p:spPr>
          <a:xfrm>
            <a:off x="650708" y="4813367"/>
            <a:ext cx="5906528" cy="4896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Tool user study</a:t>
            </a:r>
            <a:endParaRPr lang="en-US" sz="2000" dirty="0"/>
          </a:p>
        </p:txBody>
      </p:sp>
      <p:sp>
        <p:nvSpPr>
          <p:cNvPr id="7" name="Rectangle 6"/>
          <p:cNvSpPr/>
          <p:nvPr/>
        </p:nvSpPr>
        <p:spPr>
          <a:xfrm>
            <a:off x="650708" y="3920489"/>
            <a:ext cx="2734961" cy="4890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extraction</a:t>
            </a:r>
            <a:endParaRPr lang="en-US" dirty="0"/>
          </a:p>
        </p:txBody>
      </p:sp>
      <p:sp>
        <p:nvSpPr>
          <p:cNvPr id="8" name="Rectangle 7"/>
          <p:cNvSpPr/>
          <p:nvPr/>
        </p:nvSpPr>
        <p:spPr>
          <a:xfrm>
            <a:off x="3807008" y="3920489"/>
            <a:ext cx="2750228" cy="4890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classification</a:t>
            </a:r>
            <a:endParaRPr lang="en-US" dirty="0"/>
          </a:p>
        </p:txBody>
      </p:sp>
      <p:sp>
        <p:nvSpPr>
          <p:cNvPr id="13" name="Down Arrow 12"/>
          <p:cNvSpPr/>
          <p:nvPr/>
        </p:nvSpPr>
        <p:spPr>
          <a:xfrm>
            <a:off x="3465019" y="3092004"/>
            <a:ext cx="224116" cy="301995"/>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65019" y="4494350"/>
            <a:ext cx="224116" cy="309293"/>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707" y="2544170"/>
            <a:ext cx="2734962" cy="546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schema definition</a:t>
            </a:r>
            <a:endParaRPr lang="en-US" dirty="0"/>
          </a:p>
        </p:txBody>
      </p:sp>
      <p:sp>
        <p:nvSpPr>
          <p:cNvPr id="12" name="Rectangle 11"/>
          <p:cNvSpPr/>
          <p:nvPr/>
        </p:nvSpPr>
        <p:spPr>
          <a:xfrm>
            <a:off x="3807008" y="2538938"/>
            <a:ext cx="2750228" cy="553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collection and data analysis</a:t>
            </a:r>
            <a:endParaRPr lang="en-US" dirty="0"/>
          </a:p>
        </p:txBody>
      </p:sp>
      <p:sp>
        <p:nvSpPr>
          <p:cNvPr id="15" name="Rectangle 14"/>
          <p:cNvSpPr/>
          <p:nvPr/>
        </p:nvSpPr>
        <p:spPr>
          <a:xfrm>
            <a:off x="650708" y="5304871"/>
            <a:ext cx="2734961" cy="4599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 development</a:t>
            </a:r>
            <a:endParaRPr lang="en-US" dirty="0"/>
          </a:p>
        </p:txBody>
      </p:sp>
      <p:sp>
        <p:nvSpPr>
          <p:cNvPr id="16" name="Rectangle 15"/>
          <p:cNvSpPr/>
          <p:nvPr/>
        </p:nvSpPr>
        <p:spPr>
          <a:xfrm>
            <a:off x="3807007" y="5303627"/>
            <a:ext cx="2750229" cy="4617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study</a:t>
            </a:r>
            <a:endParaRPr lang="en-US" dirty="0"/>
          </a:p>
        </p:txBody>
      </p:sp>
      <p:sp>
        <p:nvSpPr>
          <p:cNvPr id="20" name="TextBox 19"/>
          <p:cNvSpPr txBox="1"/>
          <p:nvPr/>
        </p:nvSpPr>
        <p:spPr>
          <a:xfrm>
            <a:off x="6590383" y="2103253"/>
            <a:ext cx="2129563" cy="830997"/>
          </a:xfrm>
          <a:prstGeom prst="rect">
            <a:avLst/>
          </a:prstGeom>
          <a:noFill/>
        </p:spPr>
        <p:txBody>
          <a:bodyPr wrap="square" rtlCol="0">
            <a:spAutoFit/>
          </a:bodyPr>
          <a:lstStyle/>
          <a:p>
            <a:r>
              <a:rPr lang="en-US" sz="1600" dirty="0" smtClean="0"/>
              <a:t>Created useful revision schema that can be reliably annotated</a:t>
            </a:r>
            <a:endParaRPr lang="en-US" sz="1600" dirty="0"/>
          </a:p>
        </p:txBody>
      </p:sp>
      <p:sp>
        <p:nvSpPr>
          <p:cNvPr id="21" name="TextBox 20"/>
          <p:cNvSpPr txBox="1"/>
          <p:nvPr/>
        </p:nvSpPr>
        <p:spPr>
          <a:xfrm>
            <a:off x="6579295" y="3386354"/>
            <a:ext cx="2212218" cy="1107996"/>
          </a:xfrm>
          <a:prstGeom prst="rect">
            <a:avLst/>
          </a:prstGeom>
          <a:noFill/>
        </p:spPr>
        <p:txBody>
          <a:bodyPr wrap="square" rtlCol="0">
            <a:spAutoFit/>
          </a:bodyPr>
          <a:lstStyle/>
          <a:p>
            <a:r>
              <a:rPr lang="en-US" sz="1600" dirty="0" smtClean="0"/>
              <a:t>Developed and improved algorithms for revision identification</a:t>
            </a:r>
          </a:p>
          <a:p>
            <a:endParaRPr lang="en-US" dirty="0"/>
          </a:p>
        </p:txBody>
      </p:sp>
      <p:sp>
        <p:nvSpPr>
          <p:cNvPr id="22" name="TextBox 21"/>
          <p:cNvSpPr txBox="1"/>
          <p:nvPr/>
        </p:nvSpPr>
        <p:spPr>
          <a:xfrm>
            <a:off x="6576224" y="4803643"/>
            <a:ext cx="2077208" cy="830997"/>
          </a:xfrm>
          <a:prstGeom prst="rect">
            <a:avLst/>
          </a:prstGeom>
          <a:noFill/>
        </p:spPr>
        <p:txBody>
          <a:bodyPr wrap="square" rtlCol="0">
            <a:spAutoFit/>
          </a:bodyPr>
          <a:lstStyle/>
          <a:p>
            <a:r>
              <a:rPr lang="en-US" sz="1600" dirty="0" smtClean="0"/>
              <a:t>User study suggests that the developed tool is useful</a:t>
            </a:r>
            <a:endParaRPr lang="en-US" sz="1600" dirty="0"/>
          </a:p>
        </p:txBody>
      </p:sp>
    </p:spTree>
    <p:extLst>
      <p:ext uri="{BB962C8B-B14F-4D97-AF65-F5344CB8AC3E}">
        <p14:creationId xmlns:p14="http://schemas.microsoft.com/office/powerpoint/2010/main" val="1154073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roadmap</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50707" y="2006777"/>
            <a:ext cx="5906530" cy="5321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Preparing revision data</a:t>
            </a:r>
            <a:endParaRPr lang="en-US" sz="2000" dirty="0"/>
          </a:p>
        </p:txBody>
      </p:sp>
      <p:sp>
        <p:nvSpPr>
          <p:cNvPr id="5" name="Rectangle 4"/>
          <p:cNvSpPr/>
          <p:nvPr/>
        </p:nvSpPr>
        <p:spPr>
          <a:xfrm>
            <a:off x="650708" y="3409547"/>
            <a:ext cx="5906529" cy="510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Automatic revision identification</a:t>
            </a:r>
            <a:endParaRPr lang="en-US" sz="2000" dirty="0"/>
          </a:p>
        </p:txBody>
      </p:sp>
      <p:sp>
        <p:nvSpPr>
          <p:cNvPr id="6" name="Rectangle 5"/>
          <p:cNvSpPr/>
          <p:nvPr/>
        </p:nvSpPr>
        <p:spPr>
          <a:xfrm>
            <a:off x="650708" y="4813367"/>
            <a:ext cx="5906528" cy="489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Tool user study</a:t>
            </a:r>
            <a:endParaRPr lang="en-US" sz="2000" dirty="0"/>
          </a:p>
        </p:txBody>
      </p:sp>
      <p:sp>
        <p:nvSpPr>
          <p:cNvPr id="7" name="Rectangle 6"/>
          <p:cNvSpPr/>
          <p:nvPr/>
        </p:nvSpPr>
        <p:spPr>
          <a:xfrm>
            <a:off x="650708" y="3920489"/>
            <a:ext cx="2734961" cy="489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extraction</a:t>
            </a:r>
            <a:endParaRPr lang="en-US" dirty="0"/>
          </a:p>
        </p:txBody>
      </p:sp>
      <p:sp>
        <p:nvSpPr>
          <p:cNvPr id="8" name="Rectangle 7"/>
          <p:cNvSpPr/>
          <p:nvPr/>
        </p:nvSpPr>
        <p:spPr>
          <a:xfrm>
            <a:off x="3807008" y="3920489"/>
            <a:ext cx="2750228" cy="489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classification</a:t>
            </a:r>
            <a:endParaRPr lang="en-US" dirty="0"/>
          </a:p>
        </p:txBody>
      </p:sp>
      <p:sp>
        <p:nvSpPr>
          <p:cNvPr id="13" name="Down Arrow 12"/>
          <p:cNvSpPr/>
          <p:nvPr/>
        </p:nvSpPr>
        <p:spPr>
          <a:xfrm>
            <a:off x="3465019" y="3092004"/>
            <a:ext cx="224116" cy="301995"/>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65019" y="4494350"/>
            <a:ext cx="224116" cy="309293"/>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707" y="2544170"/>
            <a:ext cx="2734962" cy="546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schema definition</a:t>
            </a:r>
            <a:endParaRPr lang="en-US" dirty="0"/>
          </a:p>
        </p:txBody>
      </p:sp>
      <p:sp>
        <p:nvSpPr>
          <p:cNvPr id="12" name="Rectangle 11"/>
          <p:cNvSpPr/>
          <p:nvPr/>
        </p:nvSpPr>
        <p:spPr>
          <a:xfrm>
            <a:off x="3807008" y="2538938"/>
            <a:ext cx="2750228" cy="553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collection and data analysis</a:t>
            </a:r>
            <a:endParaRPr lang="en-US" dirty="0"/>
          </a:p>
        </p:txBody>
      </p:sp>
      <p:sp>
        <p:nvSpPr>
          <p:cNvPr id="15" name="Rectangle 14"/>
          <p:cNvSpPr/>
          <p:nvPr/>
        </p:nvSpPr>
        <p:spPr>
          <a:xfrm>
            <a:off x="650708" y="5304871"/>
            <a:ext cx="2734961" cy="459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 development</a:t>
            </a:r>
            <a:endParaRPr lang="en-US" dirty="0"/>
          </a:p>
        </p:txBody>
      </p:sp>
      <p:sp>
        <p:nvSpPr>
          <p:cNvPr id="16" name="Rectangle 15"/>
          <p:cNvSpPr/>
          <p:nvPr/>
        </p:nvSpPr>
        <p:spPr>
          <a:xfrm>
            <a:off x="3807007" y="5303627"/>
            <a:ext cx="2750229" cy="4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study</a:t>
            </a:r>
            <a:endParaRPr lang="en-US" dirty="0"/>
          </a:p>
        </p:txBody>
      </p:sp>
      <p:sp>
        <p:nvSpPr>
          <p:cNvPr id="17" name="TextBox 16"/>
          <p:cNvSpPr txBox="1"/>
          <p:nvPr/>
        </p:nvSpPr>
        <p:spPr>
          <a:xfrm>
            <a:off x="6557236" y="2030817"/>
            <a:ext cx="2802450" cy="338554"/>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BEA15)</a:t>
            </a:r>
            <a:endParaRPr lang="en-US" sz="1600" dirty="0"/>
          </a:p>
        </p:txBody>
      </p:sp>
    </p:spTree>
    <p:extLst>
      <p:ext uri="{BB962C8B-B14F-4D97-AF65-F5344CB8AC3E}">
        <p14:creationId xmlns:p14="http://schemas.microsoft.com/office/powerpoint/2010/main" val="222737560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446188" y="1825625"/>
            <a:ext cx="8697812" cy="4351338"/>
          </a:xfrm>
        </p:spPr>
        <p:txBody>
          <a:bodyPr>
            <a:normAutofit/>
          </a:bodyPr>
          <a:lstStyle/>
          <a:p>
            <a:r>
              <a:rPr lang="en-US" b="1" dirty="0" smtClean="0"/>
              <a:t>Development </a:t>
            </a:r>
            <a:r>
              <a:rPr lang="en-US" b="1" dirty="0"/>
              <a:t>of Human Language Technologies to Improve Disciplinary Writing and Learning through Self-Regulated </a:t>
            </a:r>
            <a:r>
              <a:rPr lang="en-US" b="1" dirty="0" smtClean="0"/>
              <a:t>Revising</a:t>
            </a:r>
          </a:p>
          <a:p>
            <a:endParaRPr lang="en-US" b="1" dirty="0" smtClean="0"/>
          </a:p>
          <a:p>
            <a:pPr lvl="1"/>
            <a:r>
              <a:rPr lang="en-US" dirty="0" err="1" smtClean="0"/>
              <a:t>Cyberlearning</a:t>
            </a:r>
            <a:r>
              <a:rPr lang="en-US" dirty="0" smtClean="0"/>
              <a:t> NSF award with Amanda Godley &amp; Rebecca </a:t>
            </a:r>
            <a:r>
              <a:rPr lang="en-US" dirty="0" err="1" smtClean="0"/>
              <a:t>Hwa</a:t>
            </a:r>
            <a:endParaRPr lang="is-IS" dirty="0" smtClean="0"/>
          </a:p>
          <a:p>
            <a:pPr lvl="2"/>
            <a:endParaRPr lang="en-US" dirty="0" smtClean="0"/>
          </a:p>
        </p:txBody>
      </p:sp>
      <p:sp>
        <p:nvSpPr>
          <p:cNvPr id="4" name="Slide Number Placeholder 3"/>
          <p:cNvSpPr>
            <a:spLocks noGrp="1"/>
          </p:cNvSpPr>
          <p:nvPr>
            <p:ph type="sldNum" sz="quarter" idx="12"/>
          </p:nvPr>
        </p:nvSpPr>
        <p:spPr/>
        <p:txBody>
          <a:bodyPr/>
          <a:lstStyle/>
          <a:p>
            <a:fld id="{D098603E-4670-914E-A685-627BBCF57B85}" type="slidenum">
              <a:rPr lang="en-US" smtClean="0"/>
              <a:t>40</a:t>
            </a:fld>
            <a:endParaRPr lang="en-US"/>
          </a:p>
        </p:txBody>
      </p:sp>
    </p:spTree>
    <p:extLst>
      <p:ext uri="{BB962C8B-B14F-4D97-AF65-F5344CB8AC3E}">
        <p14:creationId xmlns:p14="http://schemas.microsoft.com/office/powerpoint/2010/main" val="2448817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41</a:t>
            </a:fld>
            <a:endParaRPr lang="en-US"/>
          </a:p>
        </p:txBody>
      </p:sp>
      <p:sp>
        <p:nvSpPr>
          <p:cNvPr id="3" name="Content Placeholder 2"/>
          <p:cNvSpPr>
            <a:spLocks noGrp="1"/>
          </p:cNvSpPr>
          <p:nvPr>
            <p:ph idx="1"/>
          </p:nvPr>
        </p:nvSpPr>
        <p:spPr/>
        <p:txBody>
          <a:bodyPr/>
          <a:lstStyle/>
          <a:p>
            <a:r>
              <a:rPr lang="en-US" dirty="0"/>
              <a:t>http://</a:t>
            </a:r>
            <a:r>
              <a:rPr lang="en-US" dirty="0" err="1"/>
              <a:t>argrewrite.cs.pitt.edu</a:t>
            </a:r>
            <a:r>
              <a:rPr lang="en-US" dirty="0"/>
              <a:t>/#corpus</a:t>
            </a:r>
          </a:p>
        </p:txBody>
      </p:sp>
    </p:spTree>
    <p:extLst>
      <p:ext uri="{BB962C8B-B14F-4D97-AF65-F5344CB8AC3E}">
        <p14:creationId xmlns:p14="http://schemas.microsoft.com/office/powerpoint/2010/main" val="8492211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statistics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48586528"/>
              </p:ext>
            </p:extLst>
          </p:nvPr>
        </p:nvGraphicFramePr>
        <p:xfrm>
          <a:off x="694944" y="2404872"/>
          <a:ext cx="7886700" cy="3329725"/>
        </p:xfrm>
        <a:graphic>
          <a:graphicData uri="http://schemas.openxmlformats.org/drawingml/2006/table">
            <a:tbl>
              <a:tblPr firstRow="1" bandRow="1">
                <a:tableStyleId>{5C22544A-7EE6-4342-B048-85BDC9FD1C3A}</a:tableStyleId>
              </a:tblPr>
              <a:tblGrid>
                <a:gridCol w="998982"/>
                <a:gridCol w="1563624"/>
                <a:gridCol w="685800"/>
                <a:gridCol w="941832"/>
                <a:gridCol w="1076706"/>
                <a:gridCol w="2619756"/>
              </a:tblGrid>
              <a:tr h="507107">
                <a:tc>
                  <a:txBody>
                    <a:bodyPr/>
                    <a:lstStyle/>
                    <a:p>
                      <a:r>
                        <a:rPr lang="en-US" dirty="0" smtClean="0"/>
                        <a:t>Corpus</a:t>
                      </a:r>
                      <a:endParaRPr lang="en-US" dirty="0"/>
                    </a:p>
                  </a:txBody>
                  <a:tcPr/>
                </a:tc>
                <a:tc>
                  <a:txBody>
                    <a:bodyPr/>
                    <a:lstStyle/>
                    <a:p>
                      <a:r>
                        <a:rPr lang="en-US" dirty="0" smtClean="0"/>
                        <a:t>Writers</a:t>
                      </a:r>
                      <a:endParaRPr lang="en-US" dirty="0"/>
                    </a:p>
                  </a:txBody>
                  <a:tcPr/>
                </a:tc>
                <a:tc>
                  <a:txBody>
                    <a:bodyPr/>
                    <a:lstStyle/>
                    <a:p>
                      <a:r>
                        <a:rPr lang="en-US" dirty="0" smtClean="0"/>
                        <a:t>Size</a:t>
                      </a:r>
                      <a:endParaRPr lang="en-US" dirty="0"/>
                    </a:p>
                  </a:txBody>
                  <a:tcPr/>
                </a:tc>
                <a:tc>
                  <a:txBody>
                    <a:bodyPr/>
                    <a:lstStyle/>
                    <a:p>
                      <a:r>
                        <a:rPr lang="en-US" dirty="0" smtClean="0"/>
                        <a:t>D1Num</a:t>
                      </a:r>
                      <a:endParaRPr lang="en-US" dirty="0"/>
                    </a:p>
                  </a:txBody>
                  <a:tcPr/>
                </a:tc>
                <a:tc>
                  <a:txBody>
                    <a:bodyPr/>
                    <a:lstStyle/>
                    <a:p>
                      <a:r>
                        <a:rPr lang="en-US" dirty="0" smtClean="0"/>
                        <a:t>D2Num</a:t>
                      </a:r>
                      <a:endParaRPr lang="en-US" dirty="0"/>
                    </a:p>
                  </a:txBody>
                  <a:tcPr/>
                </a:tc>
                <a:tc>
                  <a:txBody>
                    <a:bodyPr/>
                    <a:lstStyle/>
                    <a:p>
                      <a:r>
                        <a:rPr lang="en-US" dirty="0" smtClean="0"/>
                        <a:t>Topic</a:t>
                      </a:r>
                      <a:endParaRPr lang="en-US" dirty="0"/>
                    </a:p>
                  </a:txBody>
                  <a:tcPr/>
                </a:tc>
              </a:tr>
              <a:tr h="791341">
                <a:tc>
                  <a:txBody>
                    <a:bodyPr/>
                    <a:lstStyle/>
                    <a:p>
                      <a:r>
                        <a:rPr lang="en-US" sz="1600" dirty="0" smtClean="0"/>
                        <a:t>Align1</a:t>
                      </a:r>
                      <a:endParaRPr lang="en-US" sz="1600" dirty="0"/>
                    </a:p>
                  </a:txBody>
                  <a:tcPr/>
                </a:tc>
                <a:tc>
                  <a:txBody>
                    <a:bodyPr/>
                    <a:lstStyle/>
                    <a:p>
                      <a:r>
                        <a:rPr lang="en-US" sz="1600" dirty="0" smtClean="0"/>
                        <a:t>Undergraduate</a:t>
                      </a:r>
                      <a:endParaRPr lang="en-US" sz="1600" dirty="0"/>
                    </a:p>
                  </a:txBody>
                  <a:tcPr/>
                </a:tc>
                <a:tc>
                  <a:txBody>
                    <a:bodyPr/>
                    <a:lstStyle/>
                    <a:p>
                      <a:r>
                        <a:rPr lang="en-US" sz="1600" dirty="0" smtClean="0"/>
                        <a:t>11</a:t>
                      </a:r>
                      <a:endParaRPr lang="en-US" sz="1600" dirty="0"/>
                    </a:p>
                  </a:txBody>
                  <a:tcPr/>
                </a:tc>
                <a:tc>
                  <a:txBody>
                    <a:bodyPr/>
                    <a:lstStyle/>
                    <a:p>
                      <a:r>
                        <a:rPr lang="en-US" sz="1600" dirty="0" smtClean="0"/>
                        <a:t>23</a:t>
                      </a:r>
                      <a:endParaRPr lang="en-US" sz="1600" dirty="0"/>
                    </a:p>
                  </a:txBody>
                  <a:tcPr/>
                </a:tc>
                <a:tc>
                  <a:txBody>
                    <a:bodyPr/>
                    <a:lstStyle/>
                    <a:p>
                      <a:r>
                        <a:rPr lang="en-US" sz="1600" dirty="0" smtClean="0"/>
                        <a:t>23</a:t>
                      </a:r>
                      <a:endParaRPr lang="en-US" sz="1600" dirty="0"/>
                    </a:p>
                  </a:txBody>
                  <a:tcPr/>
                </a:tc>
                <a:tc>
                  <a:txBody>
                    <a:bodyPr/>
                    <a:lstStyle/>
                    <a:p>
                      <a:r>
                        <a:rPr lang="en-US" sz="1600" dirty="0" smtClean="0"/>
                        <a:t>The role the Big Data played</a:t>
                      </a:r>
                      <a:r>
                        <a:rPr lang="en-US" sz="1600" baseline="0" dirty="0" smtClean="0"/>
                        <a:t> in Obama’s presidential campaign</a:t>
                      </a:r>
                      <a:endParaRPr lang="en-US" sz="1600" dirty="0"/>
                    </a:p>
                  </a:txBody>
                  <a:tcPr/>
                </a:tc>
              </a:tr>
              <a:tr h="407293">
                <a:tc>
                  <a:txBody>
                    <a:bodyPr/>
                    <a:lstStyle/>
                    <a:p>
                      <a:r>
                        <a:rPr lang="en-US" sz="1600" dirty="0" smtClean="0"/>
                        <a:t>Align2</a:t>
                      </a:r>
                      <a:endParaRPr lang="en-US" sz="1600" dirty="0"/>
                    </a:p>
                  </a:txBody>
                  <a:tcPr/>
                </a:tc>
                <a:tc>
                  <a:txBody>
                    <a:bodyPr/>
                    <a:lstStyle/>
                    <a:p>
                      <a:r>
                        <a:rPr lang="en-US" sz="1600" dirty="0" smtClean="0"/>
                        <a:t>Undergraduate</a:t>
                      </a:r>
                      <a:endParaRPr lang="en-US" sz="1600" dirty="0"/>
                    </a:p>
                  </a:txBody>
                  <a:tcPr/>
                </a:tc>
                <a:tc>
                  <a:txBody>
                    <a:bodyPr/>
                    <a:lstStyle/>
                    <a:p>
                      <a:r>
                        <a:rPr lang="en-US" sz="1600" dirty="0" smtClean="0"/>
                        <a:t>10</a:t>
                      </a:r>
                      <a:endParaRPr lang="en-US" sz="1600" dirty="0"/>
                    </a:p>
                  </a:txBody>
                  <a:tcPr/>
                </a:tc>
                <a:tc>
                  <a:txBody>
                    <a:bodyPr/>
                    <a:lstStyle/>
                    <a:p>
                      <a:r>
                        <a:rPr lang="en-US" sz="1600" dirty="0" smtClean="0"/>
                        <a:t>25</a:t>
                      </a:r>
                      <a:endParaRPr lang="en-US" sz="1600" dirty="0"/>
                    </a:p>
                  </a:txBody>
                  <a:tcPr/>
                </a:tc>
                <a:tc>
                  <a:txBody>
                    <a:bodyPr/>
                    <a:lstStyle/>
                    <a:p>
                      <a:r>
                        <a:rPr lang="en-US" sz="1600" dirty="0" smtClean="0"/>
                        <a:t>25</a:t>
                      </a:r>
                      <a:endParaRPr lang="en-US" sz="1600" dirty="0"/>
                    </a:p>
                  </a:txBody>
                  <a:tcPr/>
                </a:tc>
                <a:tc>
                  <a:txBody>
                    <a:bodyPr/>
                    <a:lstStyle/>
                    <a:p>
                      <a:r>
                        <a:rPr lang="en-US" sz="1600" dirty="0" smtClean="0"/>
                        <a:t>Intellectual</a:t>
                      </a:r>
                      <a:r>
                        <a:rPr lang="en-US" sz="1600" baseline="0" dirty="0" smtClean="0"/>
                        <a:t> property</a:t>
                      </a:r>
                      <a:endParaRPr lang="en-US" sz="1600" dirty="0"/>
                    </a:p>
                  </a:txBody>
                  <a:tcPr/>
                </a:tc>
              </a:tr>
              <a:tr h="447087">
                <a:tc>
                  <a:txBody>
                    <a:bodyPr/>
                    <a:lstStyle/>
                    <a:p>
                      <a:r>
                        <a:rPr lang="en-US" sz="1600" dirty="0" smtClean="0"/>
                        <a:t>HSchool1</a:t>
                      </a:r>
                      <a:endParaRPr lang="en-US" sz="1600" dirty="0"/>
                    </a:p>
                  </a:txBody>
                  <a:tcPr/>
                </a:tc>
                <a:tc>
                  <a:txBody>
                    <a:bodyPr/>
                    <a:lstStyle/>
                    <a:p>
                      <a:r>
                        <a:rPr lang="en-US" sz="1600" dirty="0" smtClean="0"/>
                        <a:t>High School</a:t>
                      </a:r>
                      <a:endParaRPr lang="en-US" sz="1600" dirty="0"/>
                    </a:p>
                  </a:txBody>
                  <a:tcPr/>
                </a:tc>
                <a:tc>
                  <a:txBody>
                    <a:bodyPr/>
                    <a:lstStyle/>
                    <a:p>
                      <a:r>
                        <a:rPr lang="en-US" sz="1600" dirty="0" smtClean="0"/>
                        <a:t>47</a:t>
                      </a:r>
                      <a:endParaRPr lang="en-US" sz="1600" dirty="0"/>
                    </a:p>
                  </a:txBody>
                  <a:tcPr/>
                </a:tc>
                <a:tc>
                  <a:txBody>
                    <a:bodyPr/>
                    <a:lstStyle/>
                    <a:p>
                      <a:r>
                        <a:rPr lang="en-US" sz="1600" dirty="0" smtClean="0"/>
                        <a:t>38</a:t>
                      </a:r>
                      <a:endParaRPr lang="en-US" sz="1600" dirty="0"/>
                    </a:p>
                  </a:txBody>
                  <a:tcPr/>
                </a:tc>
                <a:tc>
                  <a:txBody>
                    <a:bodyPr/>
                    <a:lstStyle/>
                    <a:p>
                      <a:r>
                        <a:rPr lang="en-US" sz="1600" dirty="0" smtClean="0"/>
                        <a:t>53</a:t>
                      </a:r>
                      <a:endParaRPr lang="en-US" sz="1600" dirty="0"/>
                    </a:p>
                  </a:txBody>
                  <a:tcPr/>
                </a:tc>
                <a:tc>
                  <a:txBody>
                    <a:bodyPr/>
                    <a:lstStyle/>
                    <a:p>
                      <a:r>
                        <a:rPr lang="en-US" sz="1600" dirty="0" smtClean="0"/>
                        <a:t>Dante’s Inferno</a:t>
                      </a:r>
                      <a:endParaRPr lang="en-US" sz="1600" dirty="0"/>
                    </a:p>
                  </a:txBody>
                  <a:tcPr/>
                </a:tc>
              </a:tr>
              <a:tr h="698191">
                <a:tc>
                  <a:txBody>
                    <a:bodyPr/>
                    <a:lstStyle/>
                    <a:p>
                      <a:r>
                        <a:rPr lang="en-US" sz="1600" dirty="0" smtClean="0"/>
                        <a:t>HSchool2</a:t>
                      </a:r>
                      <a:endParaRPr lang="en-US" sz="1600" dirty="0"/>
                    </a:p>
                  </a:txBody>
                  <a:tcPr/>
                </a:tc>
                <a:tc>
                  <a:txBody>
                    <a:bodyPr/>
                    <a:lstStyle/>
                    <a:p>
                      <a:r>
                        <a:rPr lang="en-US" sz="1600" dirty="0" smtClean="0"/>
                        <a:t>High School</a:t>
                      </a:r>
                      <a:endParaRPr lang="en-US" sz="1600" dirty="0"/>
                    </a:p>
                  </a:txBody>
                  <a:tcPr/>
                </a:tc>
                <a:tc>
                  <a:txBody>
                    <a:bodyPr/>
                    <a:lstStyle/>
                    <a:p>
                      <a:r>
                        <a:rPr lang="en-US" sz="1600" dirty="0" smtClean="0"/>
                        <a:t>63</a:t>
                      </a:r>
                      <a:endParaRPr lang="en-US" sz="1600" dirty="0"/>
                    </a:p>
                  </a:txBody>
                  <a:tcPr/>
                </a:tc>
                <a:tc>
                  <a:txBody>
                    <a:bodyPr/>
                    <a:lstStyle/>
                    <a:p>
                      <a:r>
                        <a:rPr lang="en-US" sz="1600" dirty="0" smtClean="0"/>
                        <a:t>26</a:t>
                      </a:r>
                      <a:endParaRPr lang="en-US" sz="1600" dirty="0"/>
                    </a:p>
                  </a:txBody>
                  <a:tcPr/>
                </a:tc>
                <a:tc>
                  <a:txBody>
                    <a:bodyPr/>
                    <a:lstStyle/>
                    <a:p>
                      <a:r>
                        <a:rPr lang="en-US" sz="1600" dirty="0" smtClean="0"/>
                        <a:t>29</a:t>
                      </a:r>
                      <a:endParaRPr lang="en-US" sz="1600" dirty="0"/>
                    </a:p>
                  </a:txBody>
                  <a:tcPr/>
                </a:tc>
                <a:tc>
                  <a:txBody>
                    <a:bodyPr/>
                    <a:lstStyle/>
                    <a:p>
                      <a:r>
                        <a:rPr lang="en-US" sz="1600" dirty="0" smtClean="0"/>
                        <a:t>Rhetorical strategies used by the speaker/author</a:t>
                      </a:r>
                      <a:endParaRPr lang="en-US" sz="1600" dirty="0"/>
                    </a:p>
                  </a:txBody>
                  <a:tcPr/>
                </a:tc>
              </a:tr>
              <a:tr h="447087">
                <a:tc>
                  <a:txBody>
                    <a:bodyPr/>
                    <a:lstStyle/>
                    <a:p>
                      <a:r>
                        <a:rPr lang="en-US" sz="1600" dirty="0" smtClean="0"/>
                        <a:t>Science</a:t>
                      </a:r>
                      <a:endParaRPr lang="en-US" sz="1600" dirty="0"/>
                    </a:p>
                  </a:txBody>
                  <a:tcPr/>
                </a:tc>
                <a:tc>
                  <a:txBody>
                    <a:bodyPr/>
                    <a:lstStyle/>
                    <a:p>
                      <a:r>
                        <a:rPr lang="en-US" sz="1600" dirty="0" smtClean="0"/>
                        <a:t>High</a:t>
                      </a:r>
                      <a:r>
                        <a:rPr lang="en-US" sz="1600" baseline="0" dirty="0" smtClean="0"/>
                        <a:t> School</a:t>
                      </a:r>
                      <a:endParaRPr lang="en-US" sz="1600" dirty="0"/>
                    </a:p>
                  </a:txBody>
                  <a:tcPr/>
                </a:tc>
                <a:tc>
                  <a:txBody>
                    <a:bodyPr/>
                    <a:lstStyle/>
                    <a:p>
                      <a:r>
                        <a:rPr lang="en-US" sz="1600" dirty="0" smtClean="0"/>
                        <a:t>9</a:t>
                      </a:r>
                      <a:endParaRPr lang="en-US" sz="1600" dirty="0"/>
                    </a:p>
                  </a:txBody>
                  <a:tcPr/>
                </a:tc>
                <a:tc>
                  <a:txBody>
                    <a:bodyPr/>
                    <a:lstStyle/>
                    <a:p>
                      <a:r>
                        <a:rPr lang="en-US" sz="1600" dirty="0" smtClean="0"/>
                        <a:t>13</a:t>
                      </a:r>
                      <a:endParaRPr lang="en-US" sz="1600" dirty="0"/>
                    </a:p>
                  </a:txBody>
                  <a:tcPr/>
                </a:tc>
                <a:tc>
                  <a:txBody>
                    <a:bodyPr/>
                    <a:lstStyle/>
                    <a:p>
                      <a:r>
                        <a:rPr lang="en-US" sz="1600" dirty="0" smtClean="0"/>
                        <a:t>17</a:t>
                      </a:r>
                      <a:endParaRPr lang="en-US" sz="1600" dirty="0"/>
                    </a:p>
                  </a:txBody>
                  <a:tcPr/>
                </a:tc>
                <a:tc>
                  <a:txBody>
                    <a:bodyPr/>
                    <a:lstStyle/>
                    <a:p>
                      <a:r>
                        <a:rPr lang="en-US" sz="1600" dirty="0" smtClean="0"/>
                        <a:t>Science reports</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D098603E-4670-914E-A685-627BBCF57B85}" type="slidenum">
              <a:rPr lang="en-US" smtClean="0"/>
              <a:t>42</a:t>
            </a:fld>
            <a:endParaRPr lang="en-US"/>
          </a:p>
        </p:txBody>
      </p:sp>
      <p:sp>
        <p:nvSpPr>
          <p:cNvPr id="6" name="TextBox 5"/>
          <p:cNvSpPr txBox="1"/>
          <p:nvPr/>
        </p:nvSpPr>
        <p:spPr>
          <a:xfrm>
            <a:off x="891540" y="1855672"/>
            <a:ext cx="736092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Collected via </a:t>
            </a:r>
            <a:r>
              <a:rPr lang="en-US" sz="2800" dirty="0" err="1" smtClean="0"/>
              <a:t>SWoRD</a:t>
            </a:r>
            <a:endParaRPr lang="en-US" sz="2800" dirty="0" smtClean="0"/>
          </a:p>
        </p:txBody>
      </p:sp>
    </p:spTree>
    <p:extLst>
      <p:ext uri="{BB962C8B-B14F-4D97-AF65-F5344CB8AC3E}">
        <p14:creationId xmlns:p14="http://schemas.microsoft.com/office/powerpoint/2010/main" val="36573419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statistics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6270266"/>
              </p:ext>
            </p:extLst>
          </p:nvPr>
        </p:nvGraphicFramePr>
        <p:xfrm>
          <a:off x="694944" y="2404872"/>
          <a:ext cx="7886700" cy="3329725"/>
        </p:xfrm>
        <a:graphic>
          <a:graphicData uri="http://schemas.openxmlformats.org/drawingml/2006/table">
            <a:tbl>
              <a:tblPr firstRow="1" bandRow="1">
                <a:tableStyleId>{5C22544A-7EE6-4342-B048-85BDC9FD1C3A}</a:tableStyleId>
              </a:tblPr>
              <a:tblGrid>
                <a:gridCol w="998982"/>
                <a:gridCol w="1563624"/>
                <a:gridCol w="685800"/>
                <a:gridCol w="941832"/>
                <a:gridCol w="1076706"/>
                <a:gridCol w="2619756"/>
              </a:tblGrid>
              <a:tr h="507107">
                <a:tc>
                  <a:txBody>
                    <a:bodyPr/>
                    <a:lstStyle/>
                    <a:p>
                      <a:r>
                        <a:rPr lang="en-US" dirty="0" smtClean="0"/>
                        <a:t>Corpus</a:t>
                      </a:r>
                      <a:endParaRPr lang="en-US" dirty="0"/>
                    </a:p>
                  </a:txBody>
                  <a:tcPr/>
                </a:tc>
                <a:tc>
                  <a:txBody>
                    <a:bodyPr/>
                    <a:lstStyle/>
                    <a:p>
                      <a:r>
                        <a:rPr lang="en-US" dirty="0" smtClean="0"/>
                        <a:t>Writers</a:t>
                      </a:r>
                      <a:endParaRPr lang="en-US" dirty="0"/>
                    </a:p>
                  </a:txBody>
                  <a:tcPr/>
                </a:tc>
                <a:tc>
                  <a:txBody>
                    <a:bodyPr/>
                    <a:lstStyle/>
                    <a:p>
                      <a:r>
                        <a:rPr lang="en-US" dirty="0" smtClean="0"/>
                        <a:t>Size</a:t>
                      </a:r>
                      <a:endParaRPr lang="en-US" dirty="0"/>
                    </a:p>
                  </a:txBody>
                  <a:tcPr/>
                </a:tc>
                <a:tc>
                  <a:txBody>
                    <a:bodyPr/>
                    <a:lstStyle/>
                    <a:p>
                      <a:r>
                        <a:rPr lang="en-US" dirty="0" smtClean="0"/>
                        <a:t>D1Num</a:t>
                      </a:r>
                      <a:endParaRPr lang="en-US" dirty="0"/>
                    </a:p>
                  </a:txBody>
                  <a:tcPr/>
                </a:tc>
                <a:tc>
                  <a:txBody>
                    <a:bodyPr/>
                    <a:lstStyle/>
                    <a:p>
                      <a:r>
                        <a:rPr lang="en-US" dirty="0" smtClean="0"/>
                        <a:t>D2Num</a:t>
                      </a:r>
                      <a:endParaRPr lang="en-US" dirty="0"/>
                    </a:p>
                  </a:txBody>
                  <a:tcPr/>
                </a:tc>
                <a:tc>
                  <a:txBody>
                    <a:bodyPr/>
                    <a:lstStyle/>
                    <a:p>
                      <a:r>
                        <a:rPr lang="en-US" dirty="0" smtClean="0"/>
                        <a:t>Topic</a:t>
                      </a:r>
                      <a:endParaRPr lang="en-US" dirty="0"/>
                    </a:p>
                  </a:txBody>
                  <a:tcPr/>
                </a:tc>
              </a:tr>
              <a:tr h="791341">
                <a:tc>
                  <a:txBody>
                    <a:bodyPr/>
                    <a:lstStyle/>
                    <a:p>
                      <a:r>
                        <a:rPr lang="en-US" sz="1600" dirty="0" smtClean="0"/>
                        <a:t>Align1</a:t>
                      </a:r>
                      <a:endParaRPr lang="en-US" sz="1600" dirty="0"/>
                    </a:p>
                  </a:txBody>
                  <a:tcPr/>
                </a:tc>
                <a:tc>
                  <a:txBody>
                    <a:bodyPr/>
                    <a:lstStyle/>
                    <a:p>
                      <a:r>
                        <a:rPr lang="en-US" sz="1600" dirty="0" smtClean="0"/>
                        <a:t>Undergraduate</a:t>
                      </a:r>
                      <a:endParaRPr lang="en-US" sz="1600" dirty="0"/>
                    </a:p>
                  </a:txBody>
                  <a:tcPr/>
                </a:tc>
                <a:tc>
                  <a:txBody>
                    <a:bodyPr/>
                    <a:lstStyle/>
                    <a:p>
                      <a:r>
                        <a:rPr lang="en-US" sz="1600" dirty="0" smtClean="0"/>
                        <a:t>11</a:t>
                      </a:r>
                      <a:endParaRPr lang="en-US" sz="1600" dirty="0"/>
                    </a:p>
                  </a:txBody>
                  <a:tcPr/>
                </a:tc>
                <a:tc>
                  <a:txBody>
                    <a:bodyPr/>
                    <a:lstStyle/>
                    <a:p>
                      <a:r>
                        <a:rPr lang="en-US" sz="1600" dirty="0" smtClean="0"/>
                        <a:t>23</a:t>
                      </a:r>
                      <a:endParaRPr lang="en-US" sz="1600" dirty="0"/>
                    </a:p>
                  </a:txBody>
                  <a:tcPr/>
                </a:tc>
                <a:tc>
                  <a:txBody>
                    <a:bodyPr/>
                    <a:lstStyle/>
                    <a:p>
                      <a:r>
                        <a:rPr lang="en-US" sz="1600" dirty="0" smtClean="0"/>
                        <a:t>23</a:t>
                      </a:r>
                      <a:endParaRPr lang="en-US" sz="1600" dirty="0"/>
                    </a:p>
                  </a:txBody>
                  <a:tcPr/>
                </a:tc>
                <a:tc>
                  <a:txBody>
                    <a:bodyPr/>
                    <a:lstStyle/>
                    <a:p>
                      <a:r>
                        <a:rPr lang="en-US" sz="1600" dirty="0" smtClean="0"/>
                        <a:t>The role the Big Data played</a:t>
                      </a:r>
                      <a:r>
                        <a:rPr lang="en-US" sz="1600" baseline="0" dirty="0" smtClean="0"/>
                        <a:t> in Obama’s presidential campaign</a:t>
                      </a:r>
                      <a:endParaRPr lang="en-US" sz="1600" dirty="0"/>
                    </a:p>
                  </a:txBody>
                  <a:tcPr/>
                </a:tc>
              </a:tr>
              <a:tr h="407293">
                <a:tc>
                  <a:txBody>
                    <a:bodyPr/>
                    <a:lstStyle/>
                    <a:p>
                      <a:r>
                        <a:rPr lang="en-US" sz="1600" dirty="0" smtClean="0"/>
                        <a:t>Align2</a:t>
                      </a:r>
                      <a:endParaRPr lang="en-US" sz="1600" dirty="0"/>
                    </a:p>
                  </a:txBody>
                  <a:tcPr/>
                </a:tc>
                <a:tc>
                  <a:txBody>
                    <a:bodyPr/>
                    <a:lstStyle/>
                    <a:p>
                      <a:r>
                        <a:rPr lang="en-US" sz="1600" dirty="0" smtClean="0"/>
                        <a:t>Undergraduate</a:t>
                      </a:r>
                      <a:endParaRPr lang="en-US" sz="1600" dirty="0"/>
                    </a:p>
                  </a:txBody>
                  <a:tcPr/>
                </a:tc>
                <a:tc>
                  <a:txBody>
                    <a:bodyPr/>
                    <a:lstStyle/>
                    <a:p>
                      <a:r>
                        <a:rPr lang="en-US" sz="1600" dirty="0" smtClean="0"/>
                        <a:t>10</a:t>
                      </a:r>
                      <a:endParaRPr lang="en-US" sz="1600" dirty="0"/>
                    </a:p>
                  </a:txBody>
                  <a:tcPr/>
                </a:tc>
                <a:tc>
                  <a:txBody>
                    <a:bodyPr/>
                    <a:lstStyle/>
                    <a:p>
                      <a:r>
                        <a:rPr lang="en-US" sz="1600" dirty="0" smtClean="0"/>
                        <a:t>25</a:t>
                      </a:r>
                      <a:endParaRPr lang="en-US" sz="1600" dirty="0"/>
                    </a:p>
                  </a:txBody>
                  <a:tcPr/>
                </a:tc>
                <a:tc>
                  <a:txBody>
                    <a:bodyPr/>
                    <a:lstStyle/>
                    <a:p>
                      <a:r>
                        <a:rPr lang="en-US" sz="1600" dirty="0" smtClean="0"/>
                        <a:t>25</a:t>
                      </a:r>
                      <a:endParaRPr lang="en-US" sz="1600" dirty="0"/>
                    </a:p>
                  </a:txBody>
                  <a:tcPr/>
                </a:tc>
                <a:tc>
                  <a:txBody>
                    <a:bodyPr/>
                    <a:lstStyle/>
                    <a:p>
                      <a:r>
                        <a:rPr lang="en-US" sz="1600" dirty="0" smtClean="0"/>
                        <a:t>Intellectual</a:t>
                      </a:r>
                      <a:r>
                        <a:rPr lang="en-US" sz="1600" baseline="0" dirty="0" smtClean="0"/>
                        <a:t> property</a:t>
                      </a:r>
                      <a:endParaRPr lang="en-US" sz="1600" dirty="0"/>
                    </a:p>
                  </a:txBody>
                  <a:tcPr/>
                </a:tc>
              </a:tr>
              <a:tr h="447087">
                <a:tc>
                  <a:txBody>
                    <a:bodyPr/>
                    <a:lstStyle/>
                    <a:p>
                      <a:r>
                        <a:rPr lang="en-US" sz="1600" dirty="0" smtClean="0">
                          <a:solidFill>
                            <a:srgbClr val="FF0000"/>
                          </a:solidFill>
                        </a:rPr>
                        <a:t>HSchool1</a:t>
                      </a:r>
                      <a:endParaRPr lang="en-US" sz="1600" dirty="0">
                        <a:solidFill>
                          <a:srgbClr val="FF0000"/>
                        </a:solidFill>
                      </a:endParaRPr>
                    </a:p>
                  </a:txBody>
                  <a:tcPr/>
                </a:tc>
                <a:tc>
                  <a:txBody>
                    <a:bodyPr/>
                    <a:lstStyle/>
                    <a:p>
                      <a:r>
                        <a:rPr lang="en-US" sz="1600" dirty="0" smtClean="0">
                          <a:solidFill>
                            <a:srgbClr val="FF0000"/>
                          </a:solidFill>
                        </a:rPr>
                        <a:t>High School</a:t>
                      </a:r>
                      <a:endParaRPr lang="en-US" sz="1600" dirty="0">
                        <a:solidFill>
                          <a:srgbClr val="FF0000"/>
                        </a:solidFill>
                      </a:endParaRPr>
                    </a:p>
                  </a:txBody>
                  <a:tcPr/>
                </a:tc>
                <a:tc>
                  <a:txBody>
                    <a:bodyPr/>
                    <a:lstStyle/>
                    <a:p>
                      <a:r>
                        <a:rPr lang="en-US" sz="1600" dirty="0" smtClean="0">
                          <a:solidFill>
                            <a:srgbClr val="FF0000"/>
                          </a:solidFill>
                        </a:rPr>
                        <a:t>47</a:t>
                      </a:r>
                      <a:endParaRPr lang="en-US" sz="1600" dirty="0">
                        <a:solidFill>
                          <a:srgbClr val="FF0000"/>
                        </a:solidFill>
                      </a:endParaRPr>
                    </a:p>
                  </a:txBody>
                  <a:tcPr/>
                </a:tc>
                <a:tc>
                  <a:txBody>
                    <a:bodyPr/>
                    <a:lstStyle/>
                    <a:p>
                      <a:r>
                        <a:rPr lang="en-US" sz="1600" dirty="0" smtClean="0">
                          <a:solidFill>
                            <a:srgbClr val="FF0000"/>
                          </a:solidFill>
                        </a:rPr>
                        <a:t>38</a:t>
                      </a:r>
                      <a:endParaRPr lang="en-US" sz="1600" dirty="0">
                        <a:solidFill>
                          <a:srgbClr val="FF0000"/>
                        </a:solidFill>
                      </a:endParaRPr>
                    </a:p>
                  </a:txBody>
                  <a:tcPr/>
                </a:tc>
                <a:tc>
                  <a:txBody>
                    <a:bodyPr/>
                    <a:lstStyle/>
                    <a:p>
                      <a:r>
                        <a:rPr lang="en-US" sz="1600" dirty="0" smtClean="0">
                          <a:solidFill>
                            <a:srgbClr val="FF0000"/>
                          </a:solidFill>
                        </a:rPr>
                        <a:t>53</a:t>
                      </a:r>
                      <a:endParaRPr lang="en-US" sz="1600" dirty="0">
                        <a:solidFill>
                          <a:srgbClr val="FF0000"/>
                        </a:solidFill>
                      </a:endParaRPr>
                    </a:p>
                  </a:txBody>
                  <a:tcPr/>
                </a:tc>
                <a:tc>
                  <a:txBody>
                    <a:bodyPr/>
                    <a:lstStyle/>
                    <a:p>
                      <a:r>
                        <a:rPr lang="en-US" sz="1600" dirty="0" smtClean="0">
                          <a:solidFill>
                            <a:srgbClr val="FF0000"/>
                          </a:solidFill>
                        </a:rPr>
                        <a:t>Dante’s Inferno</a:t>
                      </a:r>
                      <a:endParaRPr lang="en-US" sz="1600" dirty="0">
                        <a:solidFill>
                          <a:srgbClr val="FF0000"/>
                        </a:solidFill>
                      </a:endParaRPr>
                    </a:p>
                  </a:txBody>
                  <a:tcPr/>
                </a:tc>
              </a:tr>
              <a:tr h="698191">
                <a:tc>
                  <a:txBody>
                    <a:bodyPr/>
                    <a:lstStyle/>
                    <a:p>
                      <a:r>
                        <a:rPr lang="en-US" sz="1600" dirty="0" smtClean="0"/>
                        <a:t>HSchool2</a:t>
                      </a:r>
                      <a:endParaRPr lang="en-US" sz="1600" dirty="0"/>
                    </a:p>
                  </a:txBody>
                  <a:tcPr/>
                </a:tc>
                <a:tc>
                  <a:txBody>
                    <a:bodyPr/>
                    <a:lstStyle/>
                    <a:p>
                      <a:r>
                        <a:rPr lang="en-US" sz="1600" dirty="0" smtClean="0"/>
                        <a:t>High School</a:t>
                      </a:r>
                      <a:endParaRPr lang="en-US" sz="1600" dirty="0"/>
                    </a:p>
                  </a:txBody>
                  <a:tcPr/>
                </a:tc>
                <a:tc>
                  <a:txBody>
                    <a:bodyPr/>
                    <a:lstStyle/>
                    <a:p>
                      <a:r>
                        <a:rPr lang="en-US" sz="1600" dirty="0" smtClean="0"/>
                        <a:t>63</a:t>
                      </a:r>
                      <a:endParaRPr lang="en-US" sz="1600" dirty="0"/>
                    </a:p>
                  </a:txBody>
                  <a:tcPr/>
                </a:tc>
                <a:tc>
                  <a:txBody>
                    <a:bodyPr/>
                    <a:lstStyle/>
                    <a:p>
                      <a:r>
                        <a:rPr lang="en-US" sz="1600" dirty="0" smtClean="0"/>
                        <a:t>26</a:t>
                      </a:r>
                      <a:endParaRPr lang="en-US" sz="1600" dirty="0"/>
                    </a:p>
                  </a:txBody>
                  <a:tcPr/>
                </a:tc>
                <a:tc>
                  <a:txBody>
                    <a:bodyPr/>
                    <a:lstStyle/>
                    <a:p>
                      <a:r>
                        <a:rPr lang="en-US" sz="1600" dirty="0" smtClean="0"/>
                        <a:t>29</a:t>
                      </a:r>
                      <a:endParaRPr lang="en-US" sz="1600" dirty="0"/>
                    </a:p>
                  </a:txBody>
                  <a:tcPr/>
                </a:tc>
                <a:tc>
                  <a:txBody>
                    <a:bodyPr/>
                    <a:lstStyle/>
                    <a:p>
                      <a:r>
                        <a:rPr lang="en-US" sz="1600" dirty="0" smtClean="0"/>
                        <a:t>Rhetorical strategies used by the speaker/author</a:t>
                      </a:r>
                      <a:endParaRPr lang="en-US" sz="1600" dirty="0"/>
                    </a:p>
                  </a:txBody>
                  <a:tcPr/>
                </a:tc>
              </a:tr>
              <a:tr h="447087">
                <a:tc>
                  <a:txBody>
                    <a:bodyPr/>
                    <a:lstStyle/>
                    <a:p>
                      <a:r>
                        <a:rPr lang="en-US" sz="1600" dirty="0" smtClean="0"/>
                        <a:t>Science</a:t>
                      </a:r>
                      <a:endParaRPr lang="en-US" sz="1600" dirty="0"/>
                    </a:p>
                  </a:txBody>
                  <a:tcPr/>
                </a:tc>
                <a:tc>
                  <a:txBody>
                    <a:bodyPr/>
                    <a:lstStyle/>
                    <a:p>
                      <a:r>
                        <a:rPr lang="en-US" sz="1600" dirty="0" smtClean="0"/>
                        <a:t>High</a:t>
                      </a:r>
                      <a:r>
                        <a:rPr lang="en-US" sz="1600" baseline="0" dirty="0" smtClean="0"/>
                        <a:t> School</a:t>
                      </a:r>
                      <a:endParaRPr lang="en-US" sz="1600" dirty="0"/>
                    </a:p>
                  </a:txBody>
                  <a:tcPr/>
                </a:tc>
                <a:tc>
                  <a:txBody>
                    <a:bodyPr/>
                    <a:lstStyle/>
                    <a:p>
                      <a:r>
                        <a:rPr lang="en-US" sz="1600" dirty="0" smtClean="0"/>
                        <a:t>9</a:t>
                      </a:r>
                      <a:endParaRPr lang="en-US" sz="1600" dirty="0"/>
                    </a:p>
                  </a:txBody>
                  <a:tcPr/>
                </a:tc>
                <a:tc>
                  <a:txBody>
                    <a:bodyPr/>
                    <a:lstStyle/>
                    <a:p>
                      <a:r>
                        <a:rPr lang="en-US" sz="1600" dirty="0" smtClean="0"/>
                        <a:t>13</a:t>
                      </a:r>
                      <a:endParaRPr lang="en-US" sz="1600" dirty="0"/>
                    </a:p>
                  </a:txBody>
                  <a:tcPr/>
                </a:tc>
                <a:tc>
                  <a:txBody>
                    <a:bodyPr/>
                    <a:lstStyle/>
                    <a:p>
                      <a:r>
                        <a:rPr lang="en-US" sz="1600" dirty="0" smtClean="0"/>
                        <a:t>17</a:t>
                      </a:r>
                      <a:endParaRPr lang="en-US" sz="1600" dirty="0"/>
                    </a:p>
                  </a:txBody>
                  <a:tcPr/>
                </a:tc>
                <a:tc>
                  <a:txBody>
                    <a:bodyPr/>
                    <a:lstStyle/>
                    <a:p>
                      <a:r>
                        <a:rPr lang="en-US" sz="1600" dirty="0" smtClean="0"/>
                        <a:t>Science reports</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D098603E-4670-914E-A685-627BBCF57B85}" type="slidenum">
              <a:rPr lang="en-US" smtClean="0"/>
              <a:t>43</a:t>
            </a:fld>
            <a:endParaRPr lang="en-US"/>
          </a:p>
        </p:txBody>
      </p:sp>
      <p:sp>
        <p:nvSpPr>
          <p:cNvPr id="6" name="TextBox 5"/>
          <p:cNvSpPr txBox="1"/>
          <p:nvPr/>
        </p:nvSpPr>
        <p:spPr>
          <a:xfrm>
            <a:off x="891540" y="1855672"/>
            <a:ext cx="7360920"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Collected via </a:t>
            </a:r>
            <a:r>
              <a:rPr lang="en-US" sz="2800" dirty="0" err="1" smtClean="0"/>
              <a:t>SWoRD</a:t>
            </a:r>
            <a:endParaRPr lang="en-US" sz="2800" dirty="0" smtClean="0"/>
          </a:p>
        </p:txBody>
      </p:sp>
    </p:spTree>
    <p:extLst>
      <p:ext uri="{BB962C8B-B14F-4D97-AF65-F5344CB8AC3E}">
        <p14:creationId xmlns:p14="http://schemas.microsoft.com/office/powerpoint/2010/main" val="79993478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statistics</a:t>
            </a:r>
            <a:endParaRPr lang="en-US" dirty="0"/>
          </a:p>
        </p:txBody>
      </p:sp>
      <p:sp>
        <p:nvSpPr>
          <p:cNvPr id="3" name="Content Placeholder 2"/>
          <p:cNvSpPr>
            <a:spLocks noGrp="1"/>
          </p:cNvSpPr>
          <p:nvPr>
            <p:ph idx="1"/>
          </p:nvPr>
        </p:nvSpPr>
        <p:spPr/>
        <p:txBody>
          <a:bodyPr/>
          <a:lstStyle/>
          <a:p>
            <a:r>
              <a:rPr lang="en-US" dirty="0" smtClean="0"/>
              <a:t>Collected via </a:t>
            </a:r>
            <a:r>
              <a:rPr lang="en-US" dirty="0" err="1" smtClean="0"/>
              <a:t>ArgRewrite</a:t>
            </a:r>
            <a:endParaRPr lang="en-US" dirty="0" smtClean="0"/>
          </a:p>
          <a:p>
            <a:pPr lvl="1"/>
            <a:r>
              <a:rPr lang="en-US" sz="1800" dirty="0"/>
              <a:t>Topic: whether the proliferation of electronic communications enriches or hinders the development of interpersonal relationships</a:t>
            </a:r>
          </a:p>
        </p:txBody>
      </p:sp>
      <p:sp>
        <p:nvSpPr>
          <p:cNvPr id="4" name="Slide Number Placeholder 3"/>
          <p:cNvSpPr>
            <a:spLocks noGrp="1"/>
          </p:cNvSpPr>
          <p:nvPr>
            <p:ph type="sldNum" sz="quarter" idx="12"/>
          </p:nvPr>
        </p:nvSpPr>
        <p:spPr/>
        <p:txBody>
          <a:bodyPr/>
          <a:lstStyle/>
          <a:p>
            <a:fld id="{D098603E-4670-914E-A685-627BBCF57B85}" type="slidenum">
              <a:rPr lang="en-US" smtClean="0"/>
              <a:t>44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30459320"/>
              </p:ext>
            </p:extLst>
          </p:nvPr>
        </p:nvGraphicFramePr>
        <p:xfrm>
          <a:off x="1423418" y="3163824"/>
          <a:ext cx="6614158" cy="2066544"/>
        </p:xfrm>
        <a:graphic>
          <a:graphicData uri="http://schemas.openxmlformats.org/drawingml/2006/table">
            <a:tbl>
              <a:tblPr firstRow="1" bandRow="1">
                <a:tableStyleId>{5C22544A-7EE6-4342-B048-85BDC9FD1C3A}</a:tableStyleId>
              </a:tblPr>
              <a:tblGrid>
                <a:gridCol w="1444602"/>
                <a:gridCol w="843718"/>
                <a:gridCol w="1144160"/>
                <a:gridCol w="1144160"/>
                <a:gridCol w="1144160"/>
                <a:gridCol w="893358"/>
              </a:tblGrid>
              <a:tr h="510682">
                <a:tc>
                  <a:txBody>
                    <a:bodyPr/>
                    <a:lstStyle/>
                    <a:p>
                      <a:r>
                        <a:rPr lang="en-US" sz="1600" dirty="0" smtClean="0"/>
                        <a:t>Corpus</a:t>
                      </a:r>
                      <a:endParaRPr lang="en-US" sz="1600" dirty="0"/>
                    </a:p>
                  </a:txBody>
                  <a:tcPr/>
                </a:tc>
                <a:tc>
                  <a:txBody>
                    <a:bodyPr/>
                    <a:lstStyle/>
                    <a:p>
                      <a:r>
                        <a:rPr lang="en-US" sz="1600" dirty="0" smtClean="0"/>
                        <a:t>Writers</a:t>
                      </a:r>
                      <a:endParaRPr lang="en-US" sz="1600" dirty="0"/>
                    </a:p>
                  </a:txBody>
                  <a:tcPr/>
                </a:tc>
                <a:tc>
                  <a:txBody>
                    <a:bodyPr/>
                    <a:lstStyle/>
                    <a:p>
                      <a:r>
                        <a:rPr lang="en-US" sz="1600" dirty="0" smtClean="0"/>
                        <a:t>Size</a:t>
                      </a:r>
                      <a:endParaRPr lang="en-US" sz="1600" dirty="0"/>
                    </a:p>
                  </a:txBody>
                  <a:tcPr/>
                </a:tc>
                <a:tc>
                  <a:txBody>
                    <a:bodyPr/>
                    <a:lstStyle/>
                    <a:p>
                      <a:r>
                        <a:rPr lang="en-US" sz="1600" dirty="0" smtClean="0"/>
                        <a:t>D1Num</a:t>
                      </a:r>
                      <a:endParaRPr lang="en-US" sz="1600" dirty="0"/>
                    </a:p>
                  </a:txBody>
                  <a:tcPr/>
                </a:tc>
                <a:tc>
                  <a:txBody>
                    <a:bodyPr/>
                    <a:lstStyle/>
                    <a:p>
                      <a:r>
                        <a:rPr lang="en-US" sz="1600" dirty="0" smtClean="0"/>
                        <a:t>D2Num</a:t>
                      </a:r>
                      <a:endParaRPr lang="en-US" sz="1600" dirty="0"/>
                    </a:p>
                  </a:txBody>
                  <a:tcPr/>
                </a:tc>
                <a:tc>
                  <a:txBody>
                    <a:bodyPr/>
                    <a:lstStyle/>
                    <a:p>
                      <a:r>
                        <a:rPr lang="en-US" sz="1600" dirty="0" smtClean="0"/>
                        <a:t>D3Num</a:t>
                      </a:r>
                      <a:endParaRPr lang="en-US" sz="1600" dirty="0"/>
                    </a:p>
                  </a:txBody>
                  <a:tcPr/>
                </a:tc>
              </a:tr>
              <a:tr h="777931">
                <a:tc rowSpan="2">
                  <a:txBody>
                    <a:bodyPr/>
                    <a:lstStyle/>
                    <a:p>
                      <a:r>
                        <a:rPr lang="en-US" sz="1600" dirty="0" err="1" smtClean="0"/>
                        <a:t>ArgRewrite</a:t>
                      </a:r>
                      <a:endParaRPr lang="en-US" sz="1600" dirty="0"/>
                    </a:p>
                  </a:txBody>
                  <a:tcPr/>
                </a:tc>
                <a:tc>
                  <a:txBody>
                    <a:bodyPr/>
                    <a:lstStyle/>
                    <a:p>
                      <a:r>
                        <a:rPr lang="en-US" sz="1600" dirty="0" smtClean="0"/>
                        <a:t>College (ESL)</a:t>
                      </a:r>
                      <a:endParaRPr lang="en-US" sz="1600" dirty="0"/>
                    </a:p>
                  </a:txBody>
                  <a:tcPr/>
                </a:tc>
                <a:tc>
                  <a:txBody>
                    <a:bodyPr/>
                    <a:lstStyle/>
                    <a:p>
                      <a:r>
                        <a:rPr lang="en-US" sz="1600" dirty="0" smtClean="0"/>
                        <a:t>20</a:t>
                      </a:r>
                      <a:endParaRPr lang="en-US" sz="1600" dirty="0"/>
                    </a:p>
                  </a:txBody>
                  <a:tcPr/>
                </a:tc>
                <a:tc>
                  <a:txBody>
                    <a:bodyPr/>
                    <a:lstStyle/>
                    <a:p>
                      <a:r>
                        <a:rPr lang="en-US" sz="1600" dirty="0" smtClean="0"/>
                        <a:t>19</a:t>
                      </a:r>
                      <a:endParaRPr lang="en-US" sz="1600" dirty="0"/>
                    </a:p>
                  </a:txBody>
                  <a:tcPr/>
                </a:tc>
                <a:tc>
                  <a:txBody>
                    <a:bodyPr/>
                    <a:lstStyle/>
                    <a:p>
                      <a:r>
                        <a:rPr lang="en-US" sz="1600" dirty="0" smtClean="0"/>
                        <a:t>20</a:t>
                      </a:r>
                      <a:endParaRPr lang="en-US" sz="1600" dirty="0"/>
                    </a:p>
                  </a:txBody>
                  <a:tcPr/>
                </a:tc>
                <a:tc>
                  <a:txBody>
                    <a:bodyPr/>
                    <a:lstStyle/>
                    <a:p>
                      <a:r>
                        <a:rPr lang="en-US" sz="1600" dirty="0" smtClean="0"/>
                        <a:t>26</a:t>
                      </a:r>
                      <a:endParaRPr lang="en-US" sz="1600" dirty="0"/>
                    </a:p>
                  </a:txBody>
                  <a:tcPr/>
                </a:tc>
              </a:tr>
              <a:tr h="777931">
                <a:tc vMerge="1">
                  <a:txBody>
                    <a:bodyPr/>
                    <a:lstStyle/>
                    <a:p>
                      <a:endParaRPr lang="en-US" sz="1600" dirty="0"/>
                    </a:p>
                  </a:txBody>
                  <a:tcPr/>
                </a:tc>
                <a:tc>
                  <a:txBody>
                    <a:bodyPr/>
                    <a:lstStyle/>
                    <a:p>
                      <a:r>
                        <a:rPr lang="en-US" sz="1600" dirty="0" smtClean="0"/>
                        <a:t>College (Native)</a:t>
                      </a:r>
                      <a:endParaRPr lang="en-US" sz="1600" dirty="0"/>
                    </a:p>
                  </a:txBody>
                  <a:tcPr/>
                </a:tc>
                <a:tc>
                  <a:txBody>
                    <a:bodyPr/>
                    <a:lstStyle/>
                    <a:p>
                      <a:r>
                        <a:rPr lang="en-US" sz="1600" dirty="0" smtClean="0"/>
                        <a:t>40</a:t>
                      </a:r>
                      <a:endParaRPr lang="en-US" sz="1600" dirty="0"/>
                    </a:p>
                  </a:txBody>
                  <a:tcPr/>
                </a:tc>
                <a:tc>
                  <a:txBody>
                    <a:bodyPr/>
                    <a:lstStyle/>
                    <a:p>
                      <a:r>
                        <a:rPr lang="en-US" sz="1600" dirty="0" smtClean="0"/>
                        <a:t>19</a:t>
                      </a:r>
                      <a:endParaRPr lang="en-US" sz="1600" dirty="0"/>
                    </a:p>
                  </a:txBody>
                  <a:tcPr/>
                </a:tc>
                <a:tc>
                  <a:txBody>
                    <a:bodyPr/>
                    <a:lstStyle/>
                    <a:p>
                      <a:r>
                        <a:rPr lang="en-US" sz="1600" dirty="0" smtClean="0"/>
                        <a:t>20</a:t>
                      </a:r>
                      <a:endParaRPr lang="en-US" sz="1600" dirty="0"/>
                    </a:p>
                  </a:txBody>
                  <a:tcPr/>
                </a:tc>
                <a:tc>
                  <a:txBody>
                    <a:bodyPr/>
                    <a:lstStyle/>
                    <a:p>
                      <a:r>
                        <a:rPr lang="en-US" sz="1600" dirty="0" smtClean="0"/>
                        <a:t>27</a:t>
                      </a:r>
                      <a:endParaRPr lang="en-US" sz="1600" dirty="0"/>
                    </a:p>
                  </a:txBody>
                  <a:tcPr/>
                </a:tc>
              </a:tr>
            </a:tbl>
          </a:graphicData>
        </a:graphic>
      </p:graphicFrame>
    </p:spTree>
    <p:extLst>
      <p:ext uri="{BB962C8B-B14F-4D97-AF65-F5344CB8AC3E}">
        <p14:creationId xmlns:p14="http://schemas.microsoft.com/office/powerpoint/2010/main" val="1874301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annotation: can revisions be reliably annotated?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Agreement on sentence alignment (two annotators)</a:t>
                </a:r>
              </a:p>
              <a:p>
                <a:pPr lvl="1"/>
                <a:r>
                  <a:rPr lang="en-US" dirty="0" smtClean="0"/>
                  <a:t>Alignment agreement calculation (</a:t>
                </a:r>
                <a:r>
                  <a:rPr lang="en-US" dirty="0" err="1" smtClean="0"/>
                  <a:t>Raghava</a:t>
                </a:r>
                <a:r>
                  <a:rPr lang="en-US" dirty="0" smtClean="0"/>
                  <a:t> </a:t>
                </a:r>
                <a:r>
                  <a:rPr lang="en-US" dirty="0"/>
                  <a:t>et al., </a:t>
                </a:r>
                <a:r>
                  <a:rPr lang="en-US" dirty="0" smtClean="0"/>
                  <a:t>2003)</a:t>
                </a:r>
              </a:p>
              <a:p>
                <a:pPr marL="457200" lvl="1" indent="0">
                  <a:buNone/>
                </a:pPr>
                <a:endParaRPr lang="en-US" sz="2000" dirty="0" smtClean="0"/>
              </a:p>
              <a:p>
                <a:pPr lvl="1"/>
                <a:r>
                  <a:rPr lang="en-US" dirty="0" smtClean="0"/>
                  <a:t>0.9877 on Align1,Align2,  0.9843 on HSchool1</a:t>
                </a:r>
              </a:p>
              <a:p>
                <a:r>
                  <a:rPr lang="en-US" dirty="0" smtClean="0"/>
                  <a:t>Agreement on revision type labeling (two annotators)</a:t>
                </a:r>
              </a:p>
              <a:p>
                <a:pPr lvl="1"/>
                <a:r>
                  <a:rPr lang="en-US" dirty="0" smtClean="0"/>
                  <a:t>Cohen’s Kappa </a:t>
                </a:r>
              </a:p>
              <a:p>
                <a:pPr lvl="2"/>
                <a:r>
                  <a:rPr lang="en-US" dirty="0" smtClean="0"/>
                  <a:t>0.61-0.80 suggested as substantial, &gt;0.81 suggested as perfect</a:t>
                </a:r>
              </a:p>
              <a:p>
                <a:pPr lvl="1"/>
                <a:r>
                  <a:rPr lang="en-US" dirty="0" smtClean="0"/>
                  <a:t>0.75 on HSchool1, 0.69 on HSchool2, 0.71 on </a:t>
                </a:r>
                <a:r>
                  <a:rPr lang="en-US" dirty="0" err="1" smtClean="0"/>
                  <a:t>ArgRewrite</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r="-696" b="-12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98603E-4670-914E-A685-627BBCF57B85}" type="slidenum">
              <a:rPr lang="en-US" smtClean="0"/>
              <a:t>45</a:t>
            </a:fld>
            <a:endParaRPr lang="en-US"/>
          </a:p>
        </p:txBody>
      </p:sp>
    </p:spTree>
    <p:extLst>
      <p:ext uri="{BB962C8B-B14F-4D97-AF65-F5344CB8AC3E}">
        <p14:creationId xmlns:p14="http://schemas.microsoft.com/office/powerpoint/2010/main" val="85673482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analysis: is the schema useful?</a:t>
            </a:r>
            <a:endParaRPr lang="en-US" dirty="0"/>
          </a:p>
        </p:txBody>
      </p:sp>
      <p:sp>
        <p:nvSpPr>
          <p:cNvPr id="3" name="Content Placeholder 2"/>
          <p:cNvSpPr>
            <a:spLocks noGrp="1"/>
          </p:cNvSpPr>
          <p:nvPr>
            <p:ph idx="1"/>
          </p:nvPr>
        </p:nvSpPr>
        <p:spPr/>
        <p:txBody>
          <a:bodyPr/>
          <a:lstStyle/>
          <a:p>
            <a:r>
              <a:rPr lang="en-US" dirty="0" smtClean="0"/>
              <a:t>HSchool1</a:t>
            </a:r>
          </a:p>
          <a:p>
            <a:pPr lvl="1"/>
            <a:r>
              <a:rPr lang="en-US" dirty="0" smtClean="0"/>
              <a:t>Two drafts collected (Draft1 and Draft2)</a:t>
            </a:r>
          </a:p>
          <a:p>
            <a:pPr lvl="1"/>
            <a:r>
              <a:rPr lang="en-US" dirty="0" smtClean="0"/>
              <a:t>Draft1 and Draft2 graded by experts</a:t>
            </a:r>
            <a:endParaRPr lang="en-US" dirty="0"/>
          </a:p>
          <a:p>
            <a:r>
              <a:rPr lang="en-US" dirty="0" smtClean="0"/>
              <a:t>HSchool2</a:t>
            </a:r>
          </a:p>
          <a:p>
            <a:pPr lvl="1"/>
            <a:r>
              <a:rPr lang="en-US" dirty="0" smtClean="0"/>
              <a:t>Students write two drafts on one topic (Draft1 and Draft2) and write the other draft on another topic (Essay2)</a:t>
            </a:r>
          </a:p>
          <a:p>
            <a:pPr lvl="1"/>
            <a:r>
              <a:rPr lang="en-US" dirty="0" smtClean="0"/>
              <a:t>Draft1 and Essay2 graded by experts</a:t>
            </a:r>
          </a:p>
          <a:p>
            <a:pPr lvl="2"/>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46</a:t>
            </a:fld>
            <a:endParaRPr lang="en-US"/>
          </a:p>
        </p:txBody>
      </p:sp>
    </p:spTree>
    <p:extLst>
      <p:ext uri="{BB962C8B-B14F-4D97-AF65-F5344CB8AC3E}">
        <p14:creationId xmlns:p14="http://schemas.microsoft.com/office/powerpoint/2010/main" val="31913566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extraction</a:t>
            </a:r>
            <a:endParaRPr lang="en-US" dirty="0"/>
          </a:p>
        </p:txBody>
      </p:sp>
      <p:sp>
        <p:nvSpPr>
          <p:cNvPr id="3" name="Content Placeholder 2"/>
          <p:cNvSpPr>
            <a:spLocks noGrp="1"/>
          </p:cNvSpPr>
          <p:nvPr>
            <p:ph idx="1"/>
          </p:nvPr>
        </p:nvSpPr>
        <p:spPr>
          <a:xfrm>
            <a:off x="822960" y="2241551"/>
            <a:ext cx="3749040" cy="3017520"/>
          </a:xfrm>
        </p:spPr>
        <p:txBody>
          <a:bodyPr>
            <a:normAutofit/>
          </a:bodyPr>
          <a:lstStyle/>
          <a:p>
            <a:r>
              <a:rPr lang="en-US" sz="2400" dirty="0" smtClean="0"/>
              <a:t>Stage 1</a:t>
            </a:r>
          </a:p>
          <a:p>
            <a:pPr lvl="1"/>
            <a:r>
              <a:rPr lang="en-US" sz="2000" dirty="0" smtClean="0"/>
              <a:t>Create the </a:t>
            </a:r>
            <a:r>
              <a:rPr lang="en-US" sz="2000" dirty="0" err="1" smtClean="0"/>
              <a:t>cartesian</a:t>
            </a:r>
            <a:r>
              <a:rPr lang="en-US" sz="2000" dirty="0" smtClean="0"/>
              <a:t> product of the sentence sets and classify</a:t>
            </a:r>
          </a:p>
          <a:p>
            <a:pPr lvl="2"/>
            <a:r>
              <a:rPr lang="en-US" sz="1800" dirty="0" smtClean="0"/>
              <a:t>TFIDF/</a:t>
            </a:r>
            <a:r>
              <a:rPr lang="en-US" sz="1800" dirty="0" err="1" smtClean="0"/>
              <a:t>Levenshtein</a:t>
            </a:r>
            <a:r>
              <a:rPr lang="en-US" sz="1800" dirty="0" smtClean="0"/>
              <a:t> distance/Word Overlap</a:t>
            </a:r>
          </a:p>
          <a:p>
            <a:pPr lvl="2"/>
            <a:r>
              <a:rPr lang="en-US" sz="1800" dirty="0" smtClean="0"/>
              <a:t>Train a classifier to classify alignment or not</a:t>
            </a:r>
          </a:p>
          <a:p>
            <a:pPr lvl="2"/>
            <a:endParaRPr lang="en-US" sz="1200" dirty="0"/>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47</a:t>
            </a:fld>
            <a:endParaRPr lang="en-US" dirty="0"/>
          </a:p>
        </p:txBody>
      </p:sp>
      <p:sp>
        <p:nvSpPr>
          <p:cNvPr id="18" name="Rectangle 17"/>
          <p:cNvSpPr/>
          <p:nvPr/>
        </p:nvSpPr>
        <p:spPr>
          <a:xfrm>
            <a:off x="4982166" y="2761249"/>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1</a:t>
            </a:r>
          </a:p>
        </p:txBody>
      </p:sp>
      <p:sp>
        <p:nvSpPr>
          <p:cNvPr id="19" name="Rectangle 18"/>
          <p:cNvSpPr/>
          <p:nvPr/>
        </p:nvSpPr>
        <p:spPr>
          <a:xfrm>
            <a:off x="5002265" y="3252381"/>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2</a:t>
            </a:r>
          </a:p>
        </p:txBody>
      </p:sp>
      <p:sp>
        <p:nvSpPr>
          <p:cNvPr id="20" name="Rectangle 19"/>
          <p:cNvSpPr/>
          <p:nvPr/>
        </p:nvSpPr>
        <p:spPr>
          <a:xfrm>
            <a:off x="4990964" y="3743514"/>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3</a:t>
            </a:r>
          </a:p>
        </p:txBody>
      </p:sp>
      <p:sp>
        <p:nvSpPr>
          <p:cNvPr id="21" name="Rectangle 20"/>
          <p:cNvSpPr/>
          <p:nvPr/>
        </p:nvSpPr>
        <p:spPr>
          <a:xfrm>
            <a:off x="5011064" y="4276516"/>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4</a:t>
            </a:r>
          </a:p>
        </p:txBody>
      </p:sp>
      <p:sp>
        <p:nvSpPr>
          <p:cNvPr id="22" name="Rectangle 21"/>
          <p:cNvSpPr/>
          <p:nvPr/>
        </p:nvSpPr>
        <p:spPr>
          <a:xfrm>
            <a:off x="5031163" y="4778116"/>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5</a:t>
            </a:r>
          </a:p>
        </p:txBody>
      </p:sp>
      <p:sp>
        <p:nvSpPr>
          <p:cNvPr id="23" name="Rectangle 22"/>
          <p:cNvSpPr/>
          <p:nvPr/>
        </p:nvSpPr>
        <p:spPr>
          <a:xfrm>
            <a:off x="6268741" y="2749939"/>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1</a:t>
            </a:r>
          </a:p>
        </p:txBody>
      </p:sp>
      <p:sp>
        <p:nvSpPr>
          <p:cNvPr id="24" name="Rectangle 23"/>
          <p:cNvSpPr/>
          <p:nvPr/>
        </p:nvSpPr>
        <p:spPr>
          <a:xfrm>
            <a:off x="6268740" y="3231447"/>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2</a:t>
            </a:r>
          </a:p>
        </p:txBody>
      </p:sp>
      <p:sp>
        <p:nvSpPr>
          <p:cNvPr id="25" name="Rectangle 24"/>
          <p:cNvSpPr/>
          <p:nvPr/>
        </p:nvSpPr>
        <p:spPr>
          <a:xfrm>
            <a:off x="6268740" y="3723422"/>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3</a:t>
            </a:r>
          </a:p>
        </p:txBody>
      </p:sp>
      <p:sp>
        <p:nvSpPr>
          <p:cNvPr id="26" name="Rectangle 25"/>
          <p:cNvSpPr/>
          <p:nvPr/>
        </p:nvSpPr>
        <p:spPr>
          <a:xfrm>
            <a:off x="6268741" y="4246800"/>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4</a:t>
            </a:r>
          </a:p>
        </p:txBody>
      </p:sp>
      <p:cxnSp>
        <p:nvCxnSpPr>
          <p:cNvPr id="29" name="Straight Arrow Connector 28"/>
          <p:cNvCxnSpPr/>
          <p:nvPr/>
        </p:nvCxnSpPr>
        <p:spPr>
          <a:xfrm flipV="1">
            <a:off x="5725303" y="2959840"/>
            <a:ext cx="553904" cy="11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5745403" y="3430037"/>
            <a:ext cx="553904" cy="11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5734102" y="3889767"/>
            <a:ext cx="553904" cy="11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5743735" y="4433237"/>
            <a:ext cx="553904" cy="11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8" idx="3"/>
            <a:endCxn id="24" idx="1"/>
          </p:cNvCxnSpPr>
          <p:nvPr/>
        </p:nvCxnSpPr>
        <p:spPr>
          <a:xfrm>
            <a:off x="5714837" y="2939747"/>
            <a:ext cx="553903" cy="4701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endCxn id="23" idx="1"/>
          </p:cNvCxnSpPr>
          <p:nvPr/>
        </p:nvCxnSpPr>
        <p:spPr>
          <a:xfrm flipV="1">
            <a:off x="5734936" y="2928437"/>
            <a:ext cx="533804" cy="5448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26" idx="1"/>
          </p:cNvCxnSpPr>
          <p:nvPr/>
        </p:nvCxnSpPr>
        <p:spPr>
          <a:xfrm flipV="1">
            <a:off x="5765502" y="4425298"/>
            <a:ext cx="503238" cy="512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20" idx="3"/>
            <a:endCxn id="26" idx="1"/>
          </p:cNvCxnSpPr>
          <p:nvPr/>
        </p:nvCxnSpPr>
        <p:spPr>
          <a:xfrm>
            <a:off x="5723635" y="3922012"/>
            <a:ext cx="545106" cy="5032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721967" y="3470769"/>
            <a:ext cx="522503" cy="3754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0" idx="3"/>
            <a:endCxn id="24" idx="1"/>
          </p:cNvCxnSpPr>
          <p:nvPr/>
        </p:nvCxnSpPr>
        <p:spPr>
          <a:xfrm flipV="1">
            <a:off x="5723635" y="3409945"/>
            <a:ext cx="545105" cy="5120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endCxn id="25" idx="1"/>
          </p:cNvCxnSpPr>
          <p:nvPr/>
        </p:nvCxnSpPr>
        <p:spPr>
          <a:xfrm flipV="1">
            <a:off x="5784767" y="3901920"/>
            <a:ext cx="483972" cy="531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5712334" y="3055439"/>
            <a:ext cx="504906" cy="89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22" idx="3"/>
            <a:endCxn id="24" idx="1"/>
          </p:cNvCxnSpPr>
          <p:nvPr/>
        </p:nvCxnSpPr>
        <p:spPr>
          <a:xfrm flipV="1">
            <a:off x="5763835" y="3409945"/>
            <a:ext cx="504905" cy="15466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8" idx="3"/>
            <a:endCxn id="25" idx="1"/>
          </p:cNvCxnSpPr>
          <p:nvPr/>
        </p:nvCxnSpPr>
        <p:spPr>
          <a:xfrm>
            <a:off x="5714837" y="2939747"/>
            <a:ext cx="553903" cy="962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8" idx="3"/>
          </p:cNvCxnSpPr>
          <p:nvPr/>
        </p:nvCxnSpPr>
        <p:spPr>
          <a:xfrm>
            <a:off x="5714837" y="2939747"/>
            <a:ext cx="529633" cy="14097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1" idx="3"/>
            <a:endCxn id="24" idx="1"/>
          </p:cNvCxnSpPr>
          <p:nvPr/>
        </p:nvCxnSpPr>
        <p:spPr>
          <a:xfrm flipV="1">
            <a:off x="5743735" y="3409945"/>
            <a:ext cx="525005" cy="1045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2" idx="3"/>
            <a:endCxn id="25" idx="1"/>
          </p:cNvCxnSpPr>
          <p:nvPr/>
        </p:nvCxnSpPr>
        <p:spPr>
          <a:xfrm flipV="1">
            <a:off x="5763834" y="3901920"/>
            <a:ext cx="504906" cy="10546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22" idx="3"/>
          </p:cNvCxnSpPr>
          <p:nvPr/>
        </p:nvCxnSpPr>
        <p:spPr>
          <a:xfrm flipV="1">
            <a:off x="5763835" y="3034504"/>
            <a:ext cx="480635" cy="1922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911961" y="2241551"/>
            <a:ext cx="930875" cy="369332"/>
          </a:xfrm>
          <a:prstGeom prst="rect">
            <a:avLst/>
          </a:prstGeom>
          <a:noFill/>
        </p:spPr>
        <p:txBody>
          <a:bodyPr wrap="square" rtlCol="0">
            <a:spAutoFit/>
          </a:bodyPr>
          <a:lstStyle/>
          <a:p>
            <a:r>
              <a:rPr lang="en-US" dirty="0" smtClean="0"/>
              <a:t>Draft1</a:t>
            </a:r>
            <a:endParaRPr lang="en-US" dirty="0"/>
          </a:p>
        </p:txBody>
      </p:sp>
      <p:sp>
        <p:nvSpPr>
          <p:cNvPr id="38" name="TextBox 37"/>
          <p:cNvSpPr txBox="1"/>
          <p:nvPr/>
        </p:nvSpPr>
        <p:spPr>
          <a:xfrm>
            <a:off x="6169637" y="2229102"/>
            <a:ext cx="930875" cy="369332"/>
          </a:xfrm>
          <a:prstGeom prst="rect">
            <a:avLst/>
          </a:prstGeom>
          <a:noFill/>
        </p:spPr>
        <p:txBody>
          <a:bodyPr wrap="square" rtlCol="0">
            <a:spAutoFit/>
          </a:bodyPr>
          <a:lstStyle/>
          <a:p>
            <a:r>
              <a:rPr lang="en-US" dirty="0" smtClean="0"/>
              <a:t>Draft2</a:t>
            </a:r>
            <a:endParaRPr lang="en-US" dirty="0"/>
          </a:p>
        </p:txBody>
      </p:sp>
    </p:spTree>
    <p:extLst>
      <p:ext uri="{BB962C8B-B14F-4D97-AF65-F5344CB8AC3E}">
        <p14:creationId xmlns:p14="http://schemas.microsoft.com/office/powerpoint/2010/main" val="497873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extraction</a:t>
            </a:r>
            <a:endParaRPr lang="en-US" dirty="0"/>
          </a:p>
        </p:txBody>
      </p:sp>
      <p:sp>
        <p:nvSpPr>
          <p:cNvPr id="3" name="Content Placeholder 2"/>
          <p:cNvSpPr>
            <a:spLocks noGrp="1"/>
          </p:cNvSpPr>
          <p:nvPr>
            <p:ph idx="1"/>
          </p:nvPr>
        </p:nvSpPr>
        <p:spPr>
          <a:xfrm>
            <a:off x="822960" y="2241551"/>
            <a:ext cx="3674399" cy="3680278"/>
          </a:xfrm>
        </p:spPr>
        <p:txBody>
          <a:bodyPr>
            <a:normAutofit/>
          </a:bodyPr>
          <a:lstStyle/>
          <a:p>
            <a:r>
              <a:rPr lang="en-US" sz="2400" dirty="0" smtClean="0"/>
              <a:t>Stage 1</a:t>
            </a:r>
          </a:p>
          <a:p>
            <a:pPr lvl="1"/>
            <a:r>
              <a:rPr lang="en-US" sz="2000" dirty="0" smtClean="0"/>
              <a:t>Create the </a:t>
            </a:r>
            <a:r>
              <a:rPr lang="en-US" sz="2000" dirty="0" err="1" smtClean="0"/>
              <a:t>cartesian</a:t>
            </a:r>
            <a:r>
              <a:rPr lang="en-US" sz="2000" dirty="0" smtClean="0"/>
              <a:t> product of the sentence sets and classify</a:t>
            </a:r>
          </a:p>
          <a:p>
            <a:pPr lvl="2"/>
            <a:r>
              <a:rPr lang="en-US" sz="1800" dirty="0" smtClean="0"/>
              <a:t>TFIDF/</a:t>
            </a:r>
            <a:r>
              <a:rPr lang="en-US" sz="1800" dirty="0" err="1" smtClean="0"/>
              <a:t>Levenshtein</a:t>
            </a:r>
            <a:r>
              <a:rPr lang="en-US" sz="1800" dirty="0" smtClean="0"/>
              <a:t> distance/Word Overlap</a:t>
            </a:r>
          </a:p>
          <a:p>
            <a:pPr lvl="2"/>
            <a:r>
              <a:rPr lang="en-US" sz="1800" dirty="0" smtClean="0"/>
              <a:t>Train a classifier to classify alignment or not</a:t>
            </a:r>
          </a:p>
          <a:p>
            <a:pPr lvl="2"/>
            <a:endParaRPr lang="en-US" sz="1200" dirty="0"/>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48</a:t>
            </a:fld>
            <a:endParaRPr lang="en-US" dirty="0"/>
          </a:p>
        </p:txBody>
      </p:sp>
      <p:sp>
        <p:nvSpPr>
          <p:cNvPr id="18" name="Rectangle 17"/>
          <p:cNvSpPr/>
          <p:nvPr/>
        </p:nvSpPr>
        <p:spPr>
          <a:xfrm>
            <a:off x="4982166" y="2761249"/>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1</a:t>
            </a:r>
          </a:p>
        </p:txBody>
      </p:sp>
      <p:sp>
        <p:nvSpPr>
          <p:cNvPr id="19" name="Rectangle 18"/>
          <p:cNvSpPr/>
          <p:nvPr/>
        </p:nvSpPr>
        <p:spPr>
          <a:xfrm>
            <a:off x="5002265" y="3252381"/>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2</a:t>
            </a:r>
          </a:p>
        </p:txBody>
      </p:sp>
      <p:sp>
        <p:nvSpPr>
          <p:cNvPr id="20" name="Rectangle 19"/>
          <p:cNvSpPr/>
          <p:nvPr/>
        </p:nvSpPr>
        <p:spPr>
          <a:xfrm>
            <a:off x="4990964" y="3743514"/>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3</a:t>
            </a:r>
          </a:p>
        </p:txBody>
      </p:sp>
      <p:sp>
        <p:nvSpPr>
          <p:cNvPr id="21" name="Rectangle 20"/>
          <p:cNvSpPr/>
          <p:nvPr/>
        </p:nvSpPr>
        <p:spPr>
          <a:xfrm>
            <a:off x="5011064" y="4276516"/>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4</a:t>
            </a:r>
          </a:p>
        </p:txBody>
      </p:sp>
      <p:sp>
        <p:nvSpPr>
          <p:cNvPr id="22" name="Rectangle 21"/>
          <p:cNvSpPr/>
          <p:nvPr/>
        </p:nvSpPr>
        <p:spPr>
          <a:xfrm>
            <a:off x="5031163" y="4778116"/>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5</a:t>
            </a:r>
          </a:p>
        </p:txBody>
      </p:sp>
      <p:sp>
        <p:nvSpPr>
          <p:cNvPr id="23" name="Rectangle 22"/>
          <p:cNvSpPr/>
          <p:nvPr/>
        </p:nvSpPr>
        <p:spPr>
          <a:xfrm>
            <a:off x="6268741" y="2749939"/>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1</a:t>
            </a:r>
          </a:p>
        </p:txBody>
      </p:sp>
      <p:sp>
        <p:nvSpPr>
          <p:cNvPr id="24" name="Rectangle 23"/>
          <p:cNvSpPr/>
          <p:nvPr/>
        </p:nvSpPr>
        <p:spPr>
          <a:xfrm>
            <a:off x="6268740" y="3231447"/>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2</a:t>
            </a:r>
          </a:p>
        </p:txBody>
      </p:sp>
      <p:sp>
        <p:nvSpPr>
          <p:cNvPr id="25" name="Rectangle 24"/>
          <p:cNvSpPr/>
          <p:nvPr/>
        </p:nvSpPr>
        <p:spPr>
          <a:xfrm>
            <a:off x="6268740" y="3723422"/>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3</a:t>
            </a:r>
          </a:p>
        </p:txBody>
      </p:sp>
      <p:sp>
        <p:nvSpPr>
          <p:cNvPr id="26" name="Rectangle 25"/>
          <p:cNvSpPr/>
          <p:nvPr/>
        </p:nvSpPr>
        <p:spPr>
          <a:xfrm>
            <a:off x="6268741" y="4246800"/>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4</a:t>
            </a:r>
          </a:p>
        </p:txBody>
      </p:sp>
      <p:cxnSp>
        <p:nvCxnSpPr>
          <p:cNvPr id="29" name="Straight Arrow Connector 28"/>
          <p:cNvCxnSpPr/>
          <p:nvPr/>
        </p:nvCxnSpPr>
        <p:spPr>
          <a:xfrm flipV="1">
            <a:off x="5725303" y="2959840"/>
            <a:ext cx="553904" cy="11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5745403" y="3430037"/>
            <a:ext cx="553904" cy="11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5734102" y="3889767"/>
            <a:ext cx="553904" cy="11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5743735" y="4433237"/>
            <a:ext cx="553904" cy="11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2" idx="3"/>
            <a:endCxn id="26" idx="1"/>
          </p:cNvCxnSpPr>
          <p:nvPr/>
        </p:nvCxnSpPr>
        <p:spPr>
          <a:xfrm flipV="1">
            <a:off x="5763834" y="4425298"/>
            <a:ext cx="504907" cy="5313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9" idx="3"/>
            <a:endCxn id="26" idx="1"/>
          </p:cNvCxnSpPr>
          <p:nvPr/>
        </p:nvCxnSpPr>
        <p:spPr>
          <a:xfrm>
            <a:off x="5734936" y="3430879"/>
            <a:ext cx="533805" cy="9944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911961" y="2241551"/>
            <a:ext cx="930875" cy="369332"/>
          </a:xfrm>
          <a:prstGeom prst="rect">
            <a:avLst/>
          </a:prstGeom>
          <a:noFill/>
        </p:spPr>
        <p:txBody>
          <a:bodyPr wrap="square" rtlCol="0">
            <a:spAutoFit/>
          </a:bodyPr>
          <a:lstStyle/>
          <a:p>
            <a:r>
              <a:rPr lang="en-US" dirty="0" smtClean="0"/>
              <a:t>Draft1</a:t>
            </a:r>
            <a:endParaRPr lang="en-US" dirty="0"/>
          </a:p>
        </p:txBody>
      </p:sp>
      <p:sp>
        <p:nvSpPr>
          <p:cNvPr id="28" name="TextBox 27"/>
          <p:cNvSpPr txBox="1"/>
          <p:nvPr/>
        </p:nvSpPr>
        <p:spPr>
          <a:xfrm>
            <a:off x="6169637" y="2229102"/>
            <a:ext cx="930875" cy="369332"/>
          </a:xfrm>
          <a:prstGeom prst="rect">
            <a:avLst/>
          </a:prstGeom>
          <a:noFill/>
        </p:spPr>
        <p:txBody>
          <a:bodyPr wrap="square" rtlCol="0">
            <a:spAutoFit/>
          </a:bodyPr>
          <a:lstStyle/>
          <a:p>
            <a:r>
              <a:rPr lang="en-US" dirty="0" smtClean="0"/>
              <a:t>Draft2</a:t>
            </a:r>
            <a:endParaRPr lang="en-US" dirty="0"/>
          </a:p>
        </p:txBody>
      </p:sp>
    </p:spTree>
    <p:extLst>
      <p:ext uri="{BB962C8B-B14F-4D97-AF65-F5344CB8AC3E}">
        <p14:creationId xmlns:p14="http://schemas.microsoft.com/office/powerpoint/2010/main" val="282132247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extraction</a:t>
            </a:r>
            <a:endParaRPr lang="en-US" dirty="0"/>
          </a:p>
        </p:txBody>
      </p:sp>
      <p:sp>
        <p:nvSpPr>
          <p:cNvPr id="3" name="Content Placeholder 2"/>
          <p:cNvSpPr>
            <a:spLocks noGrp="1"/>
          </p:cNvSpPr>
          <p:nvPr>
            <p:ph idx="1"/>
          </p:nvPr>
        </p:nvSpPr>
        <p:spPr>
          <a:xfrm>
            <a:off x="822960" y="2241551"/>
            <a:ext cx="3674399" cy="3680278"/>
          </a:xfrm>
        </p:spPr>
        <p:txBody>
          <a:bodyPr>
            <a:normAutofit fontScale="92500" lnSpcReduction="10000"/>
          </a:bodyPr>
          <a:lstStyle/>
          <a:p>
            <a:r>
              <a:rPr lang="en-US" sz="2600" dirty="0" smtClean="0"/>
              <a:t>Stage 1</a:t>
            </a:r>
          </a:p>
          <a:p>
            <a:pPr lvl="1"/>
            <a:r>
              <a:rPr lang="en-US" sz="2200" dirty="0" smtClean="0"/>
              <a:t>Create the </a:t>
            </a:r>
            <a:r>
              <a:rPr lang="en-US" sz="2200" dirty="0" err="1" smtClean="0"/>
              <a:t>cartesian</a:t>
            </a:r>
            <a:r>
              <a:rPr lang="en-US" sz="2200" dirty="0" smtClean="0"/>
              <a:t> product of the sentence sets and classify</a:t>
            </a:r>
          </a:p>
          <a:p>
            <a:pPr lvl="2"/>
            <a:r>
              <a:rPr lang="en-US" sz="1900" dirty="0" smtClean="0"/>
              <a:t>TFIDF/</a:t>
            </a:r>
            <a:r>
              <a:rPr lang="en-US" sz="1900" dirty="0" err="1" smtClean="0"/>
              <a:t>Levenshtein</a:t>
            </a:r>
            <a:r>
              <a:rPr lang="en-US" sz="1900" dirty="0" smtClean="0"/>
              <a:t> distance/Word Overlap</a:t>
            </a:r>
          </a:p>
          <a:p>
            <a:pPr lvl="2"/>
            <a:r>
              <a:rPr lang="en-US" sz="1900" dirty="0" smtClean="0"/>
              <a:t>Train a classifier to classify yes or not</a:t>
            </a:r>
          </a:p>
          <a:p>
            <a:r>
              <a:rPr lang="en-US" dirty="0" smtClean="0"/>
              <a:t>Stage 2.</a:t>
            </a:r>
          </a:p>
          <a:p>
            <a:pPr lvl="1"/>
            <a:r>
              <a:rPr lang="en-US" sz="1700" dirty="0" smtClean="0"/>
              <a:t>s(</a:t>
            </a:r>
            <a:r>
              <a:rPr lang="en-US" sz="1700" dirty="0" err="1" smtClean="0"/>
              <a:t>i</a:t>
            </a:r>
            <a:r>
              <a:rPr lang="en-US" sz="1700" dirty="0"/>
              <a:t>, j) = max{s(i−1, j−1)+sim(</a:t>
            </a:r>
            <a:r>
              <a:rPr lang="en-US" sz="1700" dirty="0" err="1"/>
              <a:t>i</a:t>
            </a:r>
            <a:r>
              <a:rPr lang="en-US" sz="1700" dirty="0"/>
              <a:t>, j), s(</a:t>
            </a:r>
            <a:r>
              <a:rPr lang="en-US" sz="1700" dirty="0" err="1"/>
              <a:t>i</a:t>
            </a:r>
            <a:r>
              <a:rPr lang="en-US" sz="1700" dirty="0"/>
              <a:t>− 1, j) + </a:t>
            </a:r>
            <a:r>
              <a:rPr lang="en-US" sz="1700" dirty="0" err="1"/>
              <a:t>insertcost</a:t>
            </a:r>
            <a:r>
              <a:rPr lang="en-US" sz="1700" dirty="0"/>
              <a:t> , s(</a:t>
            </a:r>
            <a:r>
              <a:rPr lang="en-US" sz="1700" dirty="0" err="1"/>
              <a:t>i</a:t>
            </a:r>
            <a:r>
              <a:rPr lang="en-US" sz="1700" dirty="0"/>
              <a:t>, j − 1) + </a:t>
            </a:r>
            <a:r>
              <a:rPr lang="en-US" sz="1700" dirty="0" err="1"/>
              <a:t>deletecost</a:t>
            </a:r>
            <a:r>
              <a:rPr lang="en-US" sz="1700" dirty="0"/>
              <a:t>}</a:t>
            </a:r>
          </a:p>
          <a:p>
            <a:pPr lvl="1"/>
            <a:r>
              <a:rPr lang="en-US" sz="1700" dirty="0"/>
              <a:t>(Needleman and </a:t>
            </a:r>
            <a:r>
              <a:rPr lang="en-US" sz="1700" dirty="0" err="1"/>
              <a:t>Wunsch</a:t>
            </a:r>
            <a:r>
              <a:rPr lang="en-US" sz="1700" dirty="0"/>
              <a:t>, 1970)</a:t>
            </a:r>
          </a:p>
          <a:p>
            <a:pPr lvl="2"/>
            <a:endParaRPr lang="en-US" sz="1200" dirty="0"/>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49</a:t>
            </a:fld>
            <a:endParaRPr lang="en-US" dirty="0"/>
          </a:p>
        </p:txBody>
      </p:sp>
      <p:sp>
        <p:nvSpPr>
          <p:cNvPr id="18" name="Rectangle 17"/>
          <p:cNvSpPr/>
          <p:nvPr/>
        </p:nvSpPr>
        <p:spPr>
          <a:xfrm>
            <a:off x="4982166" y="2761249"/>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1</a:t>
            </a:r>
          </a:p>
        </p:txBody>
      </p:sp>
      <p:sp>
        <p:nvSpPr>
          <p:cNvPr id="19" name="Rectangle 18"/>
          <p:cNvSpPr/>
          <p:nvPr/>
        </p:nvSpPr>
        <p:spPr>
          <a:xfrm>
            <a:off x="5002265" y="3252381"/>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2</a:t>
            </a:r>
          </a:p>
        </p:txBody>
      </p:sp>
      <p:sp>
        <p:nvSpPr>
          <p:cNvPr id="20" name="Rectangle 19"/>
          <p:cNvSpPr/>
          <p:nvPr/>
        </p:nvSpPr>
        <p:spPr>
          <a:xfrm>
            <a:off x="4990964" y="3743514"/>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3</a:t>
            </a:r>
          </a:p>
        </p:txBody>
      </p:sp>
      <p:sp>
        <p:nvSpPr>
          <p:cNvPr id="21" name="Rectangle 20"/>
          <p:cNvSpPr/>
          <p:nvPr/>
        </p:nvSpPr>
        <p:spPr>
          <a:xfrm>
            <a:off x="5011064" y="4276516"/>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4</a:t>
            </a:r>
          </a:p>
        </p:txBody>
      </p:sp>
      <p:sp>
        <p:nvSpPr>
          <p:cNvPr id="22" name="Rectangle 21"/>
          <p:cNvSpPr/>
          <p:nvPr/>
        </p:nvSpPr>
        <p:spPr>
          <a:xfrm>
            <a:off x="5031163" y="4778116"/>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5</a:t>
            </a:r>
          </a:p>
        </p:txBody>
      </p:sp>
      <p:sp>
        <p:nvSpPr>
          <p:cNvPr id="23" name="Rectangle 22"/>
          <p:cNvSpPr/>
          <p:nvPr/>
        </p:nvSpPr>
        <p:spPr>
          <a:xfrm>
            <a:off x="6268741" y="2749939"/>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1</a:t>
            </a:r>
          </a:p>
        </p:txBody>
      </p:sp>
      <p:sp>
        <p:nvSpPr>
          <p:cNvPr id="24" name="Rectangle 23"/>
          <p:cNvSpPr/>
          <p:nvPr/>
        </p:nvSpPr>
        <p:spPr>
          <a:xfrm>
            <a:off x="6268740" y="3231447"/>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2</a:t>
            </a:r>
          </a:p>
        </p:txBody>
      </p:sp>
      <p:sp>
        <p:nvSpPr>
          <p:cNvPr id="25" name="Rectangle 24"/>
          <p:cNvSpPr/>
          <p:nvPr/>
        </p:nvSpPr>
        <p:spPr>
          <a:xfrm>
            <a:off x="6268740" y="3723422"/>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3</a:t>
            </a:r>
          </a:p>
        </p:txBody>
      </p:sp>
      <p:sp>
        <p:nvSpPr>
          <p:cNvPr id="26" name="Rectangle 25"/>
          <p:cNvSpPr/>
          <p:nvPr/>
        </p:nvSpPr>
        <p:spPr>
          <a:xfrm>
            <a:off x="6268741" y="4246800"/>
            <a:ext cx="732671" cy="3569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4</a:t>
            </a:r>
          </a:p>
        </p:txBody>
      </p:sp>
      <p:cxnSp>
        <p:nvCxnSpPr>
          <p:cNvPr id="29" name="Straight Arrow Connector 28"/>
          <p:cNvCxnSpPr/>
          <p:nvPr/>
        </p:nvCxnSpPr>
        <p:spPr>
          <a:xfrm flipV="1">
            <a:off x="5725303" y="2959840"/>
            <a:ext cx="553904" cy="11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5745403" y="3430037"/>
            <a:ext cx="553904" cy="11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5734102" y="3889767"/>
            <a:ext cx="553904" cy="11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5743735" y="4433237"/>
            <a:ext cx="553904" cy="11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22" idx="3"/>
            <a:endCxn id="26" idx="1"/>
          </p:cNvCxnSpPr>
          <p:nvPr/>
        </p:nvCxnSpPr>
        <p:spPr>
          <a:xfrm flipV="1">
            <a:off x="5763834" y="4425298"/>
            <a:ext cx="504907" cy="5313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9" idx="3"/>
            <a:endCxn id="26" idx="1"/>
          </p:cNvCxnSpPr>
          <p:nvPr/>
        </p:nvCxnSpPr>
        <p:spPr>
          <a:xfrm>
            <a:off x="5734936" y="3430879"/>
            <a:ext cx="533805" cy="9944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911961" y="2241551"/>
            <a:ext cx="930875" cy="369332"/>
          </a:xfrm>
          <a:prstGeom prst="rect">
            <a:avLst/>
          </a:prstGeom>
          <a:noFill/>
        </p:spPr>
        <p:txBody>
          <a:bodyPr wrap="square" rtlCol="0">
            <a:spAutoFit/>
          </a:bodyPr>
          <a:lstStyle/>
          <a:p>
            <a:r>
              <a:rPr lang="en-US" dirty="0" smtClean="0"/>
              <a:t>Draft1</a:t>
            </a:r>
            <a:endParaRPr lang="en-US" dirty="0"/>
          </a:p>
        </p:txBody>
      </p:sp>
      <p:sp>
        <p:nvSpPr>
          <p:cNvPr id="28" name="TextBox 27"/>
          <p:cNvSpPr txBox="1"/>
          <p:nvPr/>
        </p:nvSpPr>
        <p:spPr>
          <a:xfrm>
            <a:off x="6169637" y="2229102"/>
            <a:ext cx="930875" cy="369332"/>
          </a:xfrm>
          <a:prstGeom prst="rect">
            <a:avLst/>
          </a:prstGeom>
          <a:noFill/>
        </p:spPr>
        <p:txBody>
          <a:bodyPr wrap="square" rtlCol="0">
            <a:spAutoFit/>
          </a:bodyPr>
          <a:lstStyle/>
          <a:p>
            <a:r>
              <a:rPr lang="en-US" dirty="0" smtClean="0"/>
              <a:t>Draft2</a:t>
            </a:r>
            <a:endParaRPr lang="en-US" dirty="0"/>
          </a:p>
        </p:txBody>
      </p:sp>
    </p:spTree>
    <p:extLst>
      <p:ext uri="{BB962C8B-B14F-4D97-AF65-F5344CB8AC3E}">
        <p14:creationId xmlns:p14="http://schemas.microsoft.com/office/powerpoint/2010/main" val="33274963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9"/>
                                        </p:tgtEl>
                                        <p:attrNameLst>
                                          <p:attrName>ppt_x</p:attrName>
                                        </p:attrNameLst>
                                      </p:cBhvr>
                                      <p:tavLst>
                                        <p:tav tm="0">
                                          <p:val>
                                            <p:strVal val="ppt_x"/>
                                          </p:val>
                                        </p:tav>
                                        <p:tav tm="100000">
                                          <p:val>
                                            <p:strVal val="ppt_x"/>
                                          </p:val>
                                        </p:tav>
                                      </p:tavLst>
                                    </p:anim>
                                    <p:anim calcmode="lin" valueType="num">
                                      <p:cBhvr additive="base">
                                        <p:cTn id="7" dur="500"/>
                                        <p:tgtEl>
                                          <p:spTgt spid="39"/>
                                        </p:tgtEl>
                                        <p:attrNameLst>
                                          <p:attrName>ppt_y</p:attrName>
                                        </p:attrNameLst>
                                      </p:cBhvr>
                                      <p:tavLst>
                                        <p:tav tm="0">
                                          <p:val>
                                            <p:strVal val="ppt_y"/>
                                          </p:val>
                                        </p:tav>
                                        <p:tav tm="100000">
                                          <p:val>
                                            <p:strVal val="1+ppt_h/2"/>
                                          </p:val>
                                        </p:tav>
                                      </p:tavLst>
                                    </p:anim>
                                    <p:set>
                                      <p:cBhvr>
                                        <p:cTn id="8" dur="1" fill="hold">
                                          <p:stCondLst>
                                            <p:cond delay="499"/>
                                          </p:stCondLst>
                                        </p:cTn>
                                        <p:tgtEl>
                                          <p:spTgt spid="3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4"/>
                                        </p:tgtEl>
                                        <p:attrNameLst>
                                          <p:attrName>ppt_x</p:attrName>
                                        </p:attrNameLst>
                                      </p:cBhvr>
                                      <p:tavLst>
                                        <p:tav tm="0">
                                          <p:val>
                                            <p:strVal val="ppt_x"/>
                                          </p:val>
                                        </p:tav>
                                        <p:tav tm="100000">
                                          <p:val>
                                            <p:strVal val="ppt_x"/>
                                          </p:val>
                                        </p:tav>
                                      </p:tavLst>
                                    </p:anim>
                                    <p:anim calcmode="lin" valueType="num">
                                      <p:cBhvr additive="base">
                                        <p:cTn id="13" dur="500"/>
                                        <p:tgtEl>
                                          <p:spTgt spid="34"/>
                                        </p:tgtEl>
                                        <p:attrNameLst>
                                          <p:attrName>ppt_y</p:attrName>
                                        </p:attrNameLst>
                                      </p:cBhvr>
                                      <p:tavLst>
                                        <p:tav tm="0">
                                          <p:val>
                                            <p:strVal val="ppt_y"/>
                                          </p:val>
                                        </p:tav>
                                        <p:tav tm="100000">
                                          <p:val>
                                            <p:strVal val="1+ppt_h/2"/>
                                          </p:val>
                                        </p:tav>
                                      </p:tavLst>
                                    </p:anim>
                                    <p:set>
                                      <p:cBhvr>
                                        <p:cTn id="14"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schema definition</a:t>
            </a:r>
            <a:endParaRPr lang="en-US" dirty="0"/>
          </a:p>
        </p:txBody>
      </p:sp>
      <p:sp>
        <p:nvSpPr>
          <p:cNvPr id="3" name="Content Placeholder 2"/>
          <p:cNvSpPr>
            <a:spLocks noGrp="1"/>
          </p:cNvSpPr>
          <p:nvPr>
            <p:ph idx="1"/>
          </p:nvPr>
        </p:nvSpPr>
        <p:spPr/>
        <p:txBody>
          <a:bodyPr>
            <a:normAutofit/>
          </a:bodyPr>
          <a:lstStyle/>
          <a:p>
            <a:r>
              <a:rPr lang="en-US" dirty="0" smtClean="0"/>
              <a:t>Granularity for revisions: sentence-level</a:t>
            </a:r>
          </a:p>
          <a:p>
            <a:pPr lvl="1"/>
            <a:r>
              <a:rPr lang="en-US" dirty="0" smtClean="0"/>
              <a:t>Simplifies manual annotation and automatic processing</a:t>
            </a:r>
          </a:p>
          <a:p>
            <a:endParaRPr lang="en-US" dirty="0" smtClean="0"/>
          </a:p>
          <a:p>
            <a:r>
              <a:rPr lang="en-US" dirty="0" smtClean="0"/>
              <a:t>Types of revisions</a:t>
            </a:r>
          </a:p>
          <a:p>
            <a:pPr lvl="1"/>
            <a:r>
              <a:rPr lang="en-US" dirty="0" smtClean="0">
                <a:solidFill>
                  <a:srgbClr val="00B0F0"/>
                </a:solidFill>
              </a:rPr>
              <a:t>Content level </a:t>
            </a:r>
          </a:p>
          <a:p>
            <a:pPr lvl="2"/>
            <a:r>
              <a:rPr lang="en-US" dirty="0" smtClean="0"/>
              <a:t>Thesis, (Rebuttal), Reasoning, Evidence, General, (Precision)</a:t>
            </a:r>
          </a:p>
          <a:p>
            <a:pPr lvl="1"/>
            <a:r>
              <a:rPr lang="en-US" dirty="0" smtClean="0">
                <a:solidFill>
                  <a:srgbClr val="00B0F0"/>
                </a:solidFill>
              </a:rPr>
              <a:t>Surface level</a:t>
            </a:r>
          </a:p>
          <a:p>
            <a:pPr lvl="2"/>
            <a:r>
              <a:rPr lang="en-US" dirty="0" smtClean="0"/>
              <a:t>Reordering, Fluency, Errors</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5</a:t>
            </a:fld>
            <a:endParaRPr lang="en-US"/>
          </a:p>
        </p:txBody>
      </p:sp>
    </p:spTree>
    <p:extLst>
      <p:ext uri="{BB962C8B-B14F-4D97-AF65-F5344CB8AC3E}">
        <p14:creationId xmlns:p14="http://schemas.microsoft.com/office/powerpoint/2010/main" val="84593469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extraction: evaluation</a:t>
            </a:r>
            <a:endParaRPr lang="en-US" dirty="0"/>
          </a:p>
        </p:txBody>
      </p:sp>
      <p:sp>
        <p:nvSpPr>
          <p:cNvPr id="3" name="Content Placeholder 2"/>
          <p:cNvSpPr>
            <a:spLocks noGrp="1"/>
          </p:cNvSpPr>
          <p:nvPr>
            <p:ph idx="1"/>
          </p:nvPr>
        </p:nvSpPr>
        <p:spPr/>
        <p:txBody>
          <a:bodyPr/>
          <a:lstStyle/>
          <a:p>
            <a:r>
              <a:rPr lang="en-US" dirty="0" smtClean="0"/>
              <a:t>Approach</a:t>
            </a:r>
          </a:p>
          <a:p>
            <a:pPr lvl="1"/>
            <a:r>
              <a:rPr lang="en-US" dirty="0" smtClean="0"/>
              <a:t>Metric: Alignment agreement with gold standard</a:t>
            </a:r>
          </a:p>
          <a:p>
            <a:pPr lvl="1"/>
            <a:r>
              <a:rPr lang="en-US" dirty="0" smtClean="0"/>
              <a:t>10 fold (student) cross-validation</a:t>
            </a:r>
          </a:p>
          <a:p>
            <a:r>
              <a:rPr lang="en-US" dirty="0" smtClean="0"/>
              <a:t>Results</a:t>
            </a:r>
          </a:p>
          <a:p>
            <a:pPr lvl="2"/>
            <a:r>
              <a:rPr lang="en-US" dirty="0" smtClean="0"/>
              <a:t>Align1: 0.99</a:t>
            </a:r>
          </a:p>
          <a:p>
            <a:pPr lvl="2"/>
            <a:r>
              <a:rPr lang="en-US" dirty="0" smtClean="0"/>
              <a:t>Align2: 0.96</a:t>
            </a:r>
          </a:p>
          <a:p>
            <a:pPr lvl="2"/>
            <a:r>
              <a:rPr lang="en-US" dirty="0" smtClean="0"/>
              <a:t>HSchool1:  0.92</a:t>
            </a:r>
          </a:p>
          <a:p>
            <a:pPr lvl="2"/>
            <a:r>
              <a:rPr lang="en-US" dirty="0" smtClean="0"/>
              <a:t>HSchool2:  0.91</a:t>
            </a:r>
          </a:p>
          <a:p>
            <a:pPr lvl="2"/>
            <a:r>
              <a:rPr lang="en-US" dirty="0" err="1" smtClean="0"/>
              <a:t>ArgRewrite</a:t>
            </a:r>
            <a:r>
              <a:rPr lang="en-US" dirty="0" smtClean="0"/>
              <a:t>: 0.93</a:t>
            </a:r>
          </a:p>
          <a:p>
            <a:pPr lvl="3"/>
            <a:endParaRPr lang="en-US" dirty="0"/>
          </a:p>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50</a:t>
            </a:fld>
            <a:endParaRPr lang="en-US"/>
          </a:p>
        </p:txBody>
      </p:sp>
    </p:spTree>
    <p:extLst>
      <p:ext uri="{BB962C8B-B14F-4D97-AF65-F5344CB8AC3E}">
        <p14:creationId xmlns:p14="http://schemas.microsoft.com/office/powerpoint/2010/main" val="114854919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p:txBody>
          <a:bodyPr/>
          <a:lstStyle/>
          <a:p>
            <a:r>
              <a:rPr lang="en-US" dirty="0" smtClean="0"/>
              <a:t>H2.1 The </a:t>
            </a:r>
            <a:r>
              <a:rPr lang="en-US" dirty="0" smtClean="0">
                <a:solidFill>
                  <a:srgbClr val="00B0F0"/>
                </a:solidFill>
              </a:rPr>
              <a:t>existing</a:t>
            </a:r>
            <a:r>
              <a:rPr lang="en-US" dirty="0" smtClean="0"/>
              <a:t> </a:t>
            </a:r>
            <a:r>
              <a:rPr lang="en-US" dirty="0" smtClean="0">
                <a:solidFill>
                  <a:srgbClr val="00B0F0"/>
                </a:solidFill>
              </a:rPr>
              <a:t>features and approaches </a:t>
            </a:r>
            <a:r>
              <a:rPr lang="en-US" dirty="0" smtClean="0"/>
              <a:t>in Wikipedia revision classification can be adapted to the prediction of argumentative writing revisions</a:t>
            </a:r>
          </a:p>
          <a:p>
            <a:r>
              <a:rPr lang="en-US" dirty="0" smtClean="0"/>
              <a:t>H2.2  Using </a:t>
            </a:r>
            <a:r>
              <a:rPr lang="en-US" dirty="0" smtClean="0">
                <a:solidFill>
                  <a:srgbClr val="00B0F0"/>
                </a:solidFill>
              </a:rPr>
              <a:t>contextual</a:t>
            </a:r>
            <a:r>
              <a:rPr lang="en-US" dirty="0" smtClean="0"/>
              <a:t> information can improve the classification performance</a:t>
            </a:r>
          </a:p>
          <a:p>
            <a:r>
              <a:rPr lang="en-US" dirty="0" smtClean="0"/>
              <a:t>H2.3 Using </a:t>
            </a:r>
            <a:r>
              <a:rPr lang="en-US" dirty="0" smtClean="0">
                <a:solidFill>
                  <a:srgbClr val="00B0F0"/>
                </a:solidFill>
              </a:rPr>
              <a:t>discourse</a:t>
            </a:r>
            <a:r>
              <a:rPr lang="en-US" dirty="0" smtClean="0"/>
              <a:t> information can improve the classification performance</a:t>
            </a:r>
          </a:p>
        </p:txBody>
      </p:sp>
      <p:sp>
        <p:nvSpPr>
          <p:cNvPr id="4" name="Slide Number Placeholder 3"/>
          <p:cNvSpPr>
            <a:spLocks noGrp="1"/>
          </p:cNvSpPr>
          <p:nvPr>
            <p:ph type="sldNum" sz="quarter" idx="12"/>
          </p:nvPr>
        </p:nvSpPr>
        <p:spPr/>
        <p:txBody>
          <a:bodyPr/>
          <a:lstStyle/>
          <a:p>
            <a:fld id="{D098603E-4670-914E-A685-627BBCF57B85}" type="slidenum">
              <a:rPr lang="en-US" smtClean="0"/>
              <a:t>51</a:t>
            </a:fld>
            <a:endParaRPr lang="en-US"/>
          </a:p>
        </p:txBody>
      </p:sp>
    </p:spTree>
    <p:extLst>
      <p:ext uri="{BB962C8B-B14F-4D97-AF65-F5344CB8AC3E}">
        <p14:creationId xmlns:p14="http://schemas.microsoft.com/office/powerpoint/2010/main" val="88663527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features: evaluation</a:t>
            </a:r>
            <a:endParaRPr lang="en-US" dirty="0"/>
          </a:p>
        </p:txBody>
      </p:sp>
      <p:sp>
        <p:nvSpPr>
          <p:cNvPr id="3" name="Content Placeholder 2"/>
          <p:cNvSpPr>
            <a:spLocks noGrp="1"/>
          </p:cNvSpPr>
          <p:nvPr>
            <p:ph idx="1"/>
          </p:nvPr>
        </p:nvSpPr>
        <p:spPr/>
        <p:txBody>
          <a:bodyPr/>
          <a:lstStyle/>
          <a:p>
            <a:r>
              <a:rPr lang="en-US" dirty="0" smtClean="0"/>
              <a:t>Approach</a:t>
            </a:r>
          </a:p>
          <a:p>
            <a:pPr lvl="1"/>
            <a:r>
              <a:rPr lang="en-US" dirty="0" smtClean="0"/>
              <a:t>Classification model</a:t>
            </a:r>
            <a:r>
              <a:rPr lang="en-US" dirty="0"/>
              <a:t>: </a:t>
            </a:r>
            <a:r>
              <a:rPr lang="en-US" dirty="0" smtClean="0"/>
              <a:t>SVM</a:t>
            </a:r>
          </a:p>
          <a:p>
            <a:pPr lvl="1"/>
            <a:r>
              <a:rPr lang="en-US" dirty="0"/>
              <a:t>Baseline: unigram </a:t>
            </a:r>
            <a:r>
              <a:rPr lang="en-US" dirty="0" smtClean="0"/>
              <a:t>features</a:t>
            </a:r>
          </a:p>
          <a:p>
            <a:pPr lvl="1"/>
            <a:r>
              <a:rPr lang="en-US" dirty="0" smtClean="0"/>
              <a:t>Metric: unweighted </a:t>
            </a:r>
            <a:r>
              <a:rPr lang="en-US" dirty="0" err="1" smtClean="0"/>
              <a:t>avg</a:t>
            </a:r>
            <a:r>
              <a:rPr lang="en-US" dirty="0" smtClean="0"/>
              <a:t> F1</a:t>
            </a:r>
          </a:p>
          <a:p>
            <a:r>
              <a:rPr lang="en-US" dirty="0" smtClean="0"/>
              <a:t>Experiments</a:t>
            </a:r>
          </a:p>
          <a:p>
            <a:pPr lvl="1"/>
            <a:r>
              <a:rPr lang="en-US" dirty="0" smtClean="0"/>
              <a:t>Surface </a:t>
            </a:r>
            <a:r>
              <a:rPr lang="en-US" dirty="0"/>
              <a:t>vs. </a:t>
            </a:r>
            <a:r>
              <a:rPr lang="en-US" dirty="0" smtClean="0"/>
              <a:t>Content </a:t>
            </a:r>
            <a:r>
              <a:rPr lang="en-US" dirty="0"/>
              <a:t>classification</a:t>
            </a:r>
          </a:p>
          <a:p>
            <a:pPr lvl="1"/>
            <a:r>
              <a:rPr lang="en-US" dirty="0" smtClean="0"/>
              <a:t>Binary classification for each category</a:t>
            </a:r>
          </a:p>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52</a:t>
            </a:fld>
            <a:endParaRPr lang="en-US"/>
          </a:p>
        </p:txBody>
      </p:sp>
    </p:spTree>
    <p:extLst>
      <p:ext uri="{BB962C8B-B14F-4D97-AF65-F5344CB8AC3E}">
        <p14:creationId xmlns:p14="http://schemas.microsoft.com/office/powerpoint/2010/main" val="109100872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features: using features of adjacent sentences</a:t>
            </a:r>
            <a:endParaRPr lang="en-US" dirty="0"/>
          </a:p>
        </p:txBody>
      </p:sp>
      <p:sp>
        <p:nvSpPr>
          <p:cNvPr id="3" name="Content Placeholder 2"/>
          <p:cNvSpPr>
            <a:spLocks noGrp="1"/>
          </p:cNvSpPr>
          <p:nvPr>
            <p:ph idx="1"/>
          </p:nvPr>
        </p:nvSpPr>
        <p:spPr/>
        <p:txBody>
          <a:bodyPr/>
          <a:lstStyle/>
          <a:p>
            <a:endParaRPr lang="en-US" dirty="0"/>
          </a:p>
        </p:txBody>
      </p:sp>
      <p:sp>
        <p:nvSpPr>
          <p:cNvPr id="24" name="Rectangle 23"/>
          <p:cNvSpPr/>
          <p:nvPr/>
        </p:nvSpPr>
        <p:spPr>
          <a:xfrm>
            <a:off x="3742668"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25" name="Rectangle 24"/>
          <p:cNvSpPr/>
          <p:nvPr/>
        </p:nvSpPr>
        <p:spPr>
          <a:xfrm>
            <a:off x="3748111"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26" name="Rectangle 25"/>
          <p:cNvSpPr/>
          <p:nvPr/>
        </p:nvSpPr>
        <p:spPr>
          <a:xfrm>
            <a:off x="3742668"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27" name="Rectangle 26"/>
          <p:cNvSpPr/>
          <p:nvPr/>
        </p:nvSpPr>
        <p:spPr>
          <a:xfrm>
            <a:off x="3742668" y="44244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28" name="Rectangle 27"/>
          <p:cNvSpPr/>
          <p:nvPr/>
        </p:nvSpPr>
        <p:spPr>
          <a:xfrm>
            <a:off x="3742667"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29" name="Rectangle 28"/>
          <p:cNvSpPr/>
          <p:nvPr/>
        </p:nvSpPr>
        <p:spPr>
          <a:xfrm>
            <a:off x="4717631"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30" name="Rectangle 29"/>
          <p:cNvSpPr/>
          <p:nvPr/>
        </p:nvSpPr>
        <p:spPr>
          <a:xfrm>
            <a:off x="4701302"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31" name="Rectangle 30"/>
          <p:cNvSpPr/>
          <p:nvPr/>
        </p:nvSpPr>
        <p:spPr>
          <a:xfrm>
            <a:off x="4701301"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32" name="Rectangle 31"/>
          <p:cNvSpPr/>
          <p:nvPr/>
        </p:nvSpPr>
        <p:spPr>
          <a:xfrm>
            <a:off x="4701298" y="4413305"/>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33" name="Rectangle 32"/>
          <p:cNvSpPr/>
          <p:nvPr/>
        </p:nvSpPr>
        <p:spPr>
          <a:xfrm>
            <a:off x="4701298"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cxnSp>
        <p:nvCxnSpPr>
          <p:cNvPr id="34" name="Straight Connector 33"/>
          <p:cNvCxnSpPr/>
          <p:nvPr/>
        </p:nvCxnSpPr>
        <p:spPr>
          <a:xfrm flipH="1">
            <a:off x="4534947" y="2403159"/>
            <a:ext cx="21772" cy="33528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647440" y="2260970"/>
            <a:ext cx="909279" cy="369332"/>
          </a:xfrm>
          <a:prstGeom prst="rect">
            <a:avLst/>
          </a:prstGeom>
          <a:noFill/>
        </p:spPr>
        <p:txBody>
          <a:bodyPr wrap="square" rtlCol="0">
            <a:spAutoFit/>
          </a:bodyPr>
          <a:lstStyle/>
          <a:p>
            <a:r>
              <a:rPr lang="en-US" dirty="0" smtClean="0"/>
              <a:t>Draft 1</a:t>
            </a:r>
            <a:endParaRPr lang="en-US" dirty="0"/>
          </a:p>
        </p:txBody>
      </p:sp>
      <p:sp>
        <p:nvSpPr>
          <p:cNvPr id="36" name="TextBox 35"/>
          <p:cNvSpPr txBox="1"/>
          <p:nvPr/>
        </p:nvSpPr>
        <p:spPr>
          <a:xfrm>
            <a:off x="4621065" y="2260970"/>
            <a:ext cx="909279" cy="369332"/>
          </a:xfrm>
          <a:prstGeom prst="rect">
            <a:avLst/>
          </a:prstGeom>
          <a:noFill/>
        </p:spPr>
        <p:txBody>
          <a:bodyPr wrap="square" rtlCol="0">
            <a:spAutoFit/>
          </a:bodyPr>
          <a:lstStyle/>
          <a:p>
            <a:r>
              <a:rPr lang="en-US" dirty="0" smtClean="0"/>
              <a:t>Draft 2</a:t>
            </a:r>
            <a:endParaRPr lang="en-US" dirty="0"/>
          </a:p>
        </p:txBody>
      </p:sp>
      <p:sp>
        <p:nvSpPr>
          <p:cNvPr id="37" name="Rectangle 36"/>
          <p:cNvSpPr/>
          <p:nvPr/>
        </p:nvSpPr>
        <p:spPr>
          <a:xfrm>
            <a:off x="3323844" y="3198701"/>
            <a:ext cx="2537628" cy="580157"/>
          </a:xfrm>
          <a:prstGeom prst="rect">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303781" y="4276216"/>
            <a:ext cx="2537628" cy="580157"/>
          </a:xfrm>
          <a:prstGeom prst="rect">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183272" y="2959677"/>
            <a:ext cx="2702560" cy="1200329"/>
          </a:xfrm>
          <a:prstGeom prst="rect">
            <a:avLst/>
          </a:prstGeom>
          <a:noFill/>
        </p:spPr>
        <p:txBody>
          <a:bodyPr wrap="square" rtlCol="0">
            <a:spAutoFit/>
          </a:bodyPr>
          <a:lstStyle/>
          <a:p>
            <a:r>
              <a:rPr lang="en-US" dirty="0" err="1" smtClean="0"/>
              <a:t>Features_Up</a:t>
            </a:r>
            <a:endParaRPr lang="en-US" dirty="0" smtClean="0"/>
          </a:p>
          <a:p>
            <a:pPr marL="285750" indent="-285750">
              <a:buFont typeface="Arial" panose="020B0604020202020204" pitchFamily="34" charset="0"/>
              <a:buChar char="•"/>
            </a:pPr>
            <a:r>
              <a:rPr lang="en-US" dirty="0" smtClean="0"/>
              <a:t>Location</a:t>
            </a:r>
          </a:p>
          <a:p>
            <a:pPr marL="285750" indent="-285750">
              <a:buFont typeface="Arial" panose="020B0604020202020204" pitchFamily="34" charset="0"/>
              <a:buChar char="•"/>
            </a:pPr>
            <a:r>
              <a:rPr lang="en-US" dirty="0" smtClean="0"/>
              <a:t>Text</a:t>
            </a:r>
          </a:p>
          <a:p>
            <a:pPr marL="285750" indent="-285750">
              <a:buFont typeface="Arial" panose="020B0604020202020204" pitchFamily="34" charset="0"/>
              <a:buChar char="•"/>
            </a:pPr>
            <a:r>
              <a:rPr lang="en-US" dirty="0" smtClean="0"/>
              <a:t>Language</a:t>
            </a:r>
            <a:endParaRPr lang="en-US" dirty="0"/>
          </a:p>
        </p:txBody>
      </p:sp>
      <p:sp>
        <p:nvSpPr>
          <p:cNvPr id="40" name="TextBox 39"/>
          <p:cNvSpPr txBox="1"/>
          <p:nvPr/>
        </p:nvSpPr>
        <p:spPr>
          <a:xfrm>
            <a:off x="6139636" y="4487041"/>
            <a:ext cx="2702560" cy="369332"/>
          </a:xfrm>
          <a:prstGeom prst="rect">
            <a:avLst/>
          </a:prstGeom>
          <a:noFill/>
        </p:spPr>
        <p:txBody>
          <a:bodyPr wrap="square" rtlCol="0">
            <a:spAutoFit/>
          </a:bodyPr>
          <a:lstStyle/>
          <a:p>
            <a:r>
              <a:rPr lang="en-US" dirty="0" err="1" smtClean="0"/>
              <a:t>Features_Down</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53</a:t>
            </a:fld>
            <a:endParaRPr lang="en-US"/>
          </a:p>
        </p:txBody>
      </p:sp>
    </p:spTree>
    <p:extLst>
      <p:ext uri="{BB962C8B-B14F-4D97-AF65-F5344CB8AC3E}">
        <p14:creationId xmlns:p14="http://schemas.microsoft.com/office/powerpoint/2010/main" val="3615009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p:bldP spid="4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features: using cohesion and coherence features</a:t>
            </a:r>
            <a:endParaRPr lang="en-US" dirty="0"/>
          </a:p>
        </p:txBody>
      </p:sp>
      <p:sp>
        <p:nvSpPr>
          <p:cNvPr id="3" name="Content Placeholder 2"/>
          <p:cNvSpPr>
            <a:spLocks noGrp="1"/>
          </p:cNvSpPr>
          <p:nvPr>
            <p:ph idx="1"/>
          </p:nvPr>
        </p:nvSpPr>
        <p:spPr/>
        <p:txBody>
          <a:bodyPr/>
          <a:lstStyle/>
          <a:p>
            <a:r>
              <a:rPr lang="en-US" dirty="0" smtClean="0"/>
              <a:t>Measure similarity between blocks</a:t>
            </a:r>
            <a:endParaRPr lang="en-US" dirty="0"/>
          </a:p>
        </p:txBody>
      </p:sp>
      <p:sp>
        <p:nvSpPr>
          <p:cNvPr id="4" name="Rectangle 3"/>
          <p:cNvSpPr/>
          <p:nvPr/>
        </p:nvSpPr>
        <p:spPr>
          <a:xfrm>
            <a:off x="3742668"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3748111"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6" name="Rectangle 5"/>
          <p:cNvSpPr/>
          <p:nvPr/>
        </p:nvSpPr>
        <p:spPr>
          <a:xfrm>
            <a:off x="3742668"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7" name="Rectangle 6"/>
          <p:cNvSpPr/>
          <p:nvPr/>
        </p:nvSpPr>
        <p:spPr>
          <a:xfrm>
            <a:off x="3742668" y="44244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8" name="Rectangle 7"/>
          <p:cNvSpPr/>
          <p:nvPr/>
        </p:nvSpPr>
        <p:spPr>
          <a:xfrm>
            <a:off x="3742667"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9" name="Rectangle 8"/>
          <p:cNvSpPr/>
          <p:nvPr/>
        </p:nvSpPr>
        <p:spPr>
          <a:xfrm>
            <a:off x="4717631"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10" name="Rectangle 9"/>
          <p:cNvSpPr/>
          <p:nvPr/>
        </p:nvSpPr>
        <p:spPr>
          <a:xfrm>
            <a:off x="4701302"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11" name="Rectangle 10"/>
          <p:cNvSpPr/>
          <p:nvPr/>
        </p:nvSpPr>
        <p:spPr>
          <a:xfrm>
            <a:off x="4701301"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12" name="Rectangle 11"/>
          <p:cNvSpPr/>
          <p:nvPr/>
        </p:nvSpPr>
        <p:spPr>
          <a:xfrm>
            <a:off x="4701298" y="4413305"/>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3" name="Rectangle 12"/>
          <p:cNvSpPr/>
          <p:nvPr/>
        </p:nvSpPr>
        <p:spPr>
          <a:xfrm>
            <a:off x="4701298"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cxnSp>
        <p:nvCxnSpPr>
          <p:cNvPr id="14" name="Straight Connector 13"/>
          <p:cNvCxnSpPr/>
          <p:nvPr/>
        </p:nvCxnSpPr>
        <p:spPr>
          <a:xfrm flipH="1">
            <a:off x="4534947" y="2403159"/>
            <a:ext cx="21772" cy="33528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47440" y="2260970"/>
            <a:ext cx="909279" cy="369332"/>
          </a:xfrm>
          <a:prstGeom prst="rect">
            <a:avLst/>
          </a:prstGeom>
          <a:noFill/>
        </p:spPr>
        <p:txBody>
          <a:bodyPr wrap="square" rtlCol="0">
            <a:spAutoFit/>
          </a:bodyPr>
          <a:lstStyle/>
          <a:p>
            <a:r>
              <a:rPr lang="en-US" dirty="0" smtClean="0"/>
              <a:t>Draft 1</a:t>
            </a:r>
            <a:endParaRPr lang="en-US" dirty="0"/>
          </a:p>
        </p:txBody>
      </p:sp>
      <p:sp>
        <p:nvSpPr>
          <p:cNvPr id="16" name="TextBox 15"/>
          <p:cNvSpPr txBox="1"/>
          <p:nvPr/>
        </p:nvSpPr>
        <p:spPr>
          <a:xfrm>
            <a:off x="4621065" y="2260970"/>
            <a:ext cx="909279" cy="369332"/>
          </a:xfrm>
          <a:prstGeom prst="rect">
            <a:avLst/>
          </a:prstGeom>
          <a:noFill/>
        </p:spPr>
        <p:txBody>
          <a:bodyPr wrap="square" rtlCol="0">
            <a:spAutoFit/>
          </a:bodyPr>
          <a:lstStyle/>
          <a:p>
            <a:r>
              <a:rPr lang="en-US" dirty="0" smtClean="0"/>
              <a:t>Draft 2</a:t>
            </a:r>
            <a:endParaRPr lang="en-US" dirty="0"/>
          </a:p>
        </p:txBody>
      </p:sp>
      <p:sp>
        <p:nvSpPr>
          <p:cNvPr id="17" name="Slide Number Placeholder 16"/>
          <p:cNvSpPr>
            <a:spLocks noGrp="1"/>
          </p:cNvSpPr>
          <p:nvPr>
            <p:ph type="sldNum" sz="quarter" idx="12"/>
          </p:nvPr>
        </p:nvSpPr>
        <p:spPr/>
        <p:txBody>
          <a:bodyPr/>
          <a:lstStyle/>
          <a:p>
            <a:fld id="{D098603E-4670-914E-A685-627BBCF57B85}" type="slidenum">
              <a:rPr lang="en-US" smtClean="0"/>
              <a:t>54</a:t>
            </a:fld>
            <a:endParaRPr lang="en-US"/>
          </a:p>
        </p:txBody>
      </p:sp>
    </p:spTree>
    <p:extLst>
      <p:ext uri="{BB962C8B-B14F-4D97-AF65-F5344CB8AC3E}">
        <p14:creationId xmlns:p14="http://schemas.microsoft.com/office/powerpoint/2010/main" val="27970529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features: using cohesion and coherence features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742668"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3748111"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6" name="Rectangle 5"/>
          <p:cNvSpPr/>
          <p:nvPr/>
        </p:nvSpPr>
        <p:spPr>
          <a:xfrm>
            <a:off x="3742668"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7" name="Rectangle 6"/>
          <p:cNvSpPr/>
          <p:nvPr/>
        </p:nvSpPr>
        <p:spPr>
          <a:xfrm>
            <a:off x="3742668" y="44244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8" name="Rectangle 7"/>
          <p:cNvSpPr/>
          <p:nvPr/>
        </p:nvSpPr>
        <p:spPr>
          <a:xfrm>
            <a:off x="3742667"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9" name="Rectangle 8"/>
          <p:cNvSpPr/>
          <p:nvPr/>
        </p:nvSpPr>
        <p:spPr>
          <a:xfrm>
            <a:off x="4717631"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10" name="Rectangle 9"/>
          <p:cNvSpPr/>
          <p:nvPr/>
        </p:nvSpPr>
        <p:spPr>
          <a:xfrm>
            <a:off x="4701302"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11" name="Rectangle 10"/>
          <p:cNvSpPr/>
          <p:nvPr/>
        </p:nvSpPr>
        <p:spPr>
          <a:xfrm>
            <a:off x="4701301"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12" name="Rectangle 11"/>
          <p:cNvSpPr/>
          <p:nvPr/>
        </p:nvSpPr>
        <p:spPr>
          <a:xfrm>
            <a:off x="4701298" y="4413305"/>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3" name="Rectangle 12"/>
          <p:cNvSpPr/>
          <p:nvPr/>
        </p:nvSpPr>
        <p:spPr>
          <a:xfrm>
            <a:off x="4701298"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14" name="Rectangle 13"/>
          <p:cNvSpPr/>
          <p:nvPr/>
        </p:nvSpPr>
        <p:spPr>
          <a:xfrm>
            <a:off x="3616506" y="3184562"/>
            <a:ext cx="880936" cy="1090615"/>
          </a:xfrm>
          <a:prstGeom prst="rect">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16506" y="4339908"/>
            <a:ext cx="880936" cy="1090615"/>
          </a:xfrm>
          <a:prstGeom prst="rect">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05659" y="3340153"/>
            <a:ext cx="2313630" cy="923330"/>
          </a:xfrm>
          <a:prstGeom prst="rect">
            <a:avLst/>
          </a:prstGeom>
          <a:noFill/>
        </p:spPr>
        <p:txBody>
          <a:bodyPr wrap="square" rtlCol="0">
            <a:spAutoFit/>
          </a:bodyPr>
          <a:lstStyle/>
          <a:p>
            <a:endParaRPr lang="en-US" dirty="0"/>
          </a:p>
          <a:p>
            <a:r>
              <a:rPr lang="en-US" dirty="0" err="1" smtClean="0"/>
              <a:t>Cohesion_Down_Old</a:t>
            </a:r>
            <a:r>
              <a:rPr lang="en-US" dirty="0" smtClean="0"/>
              <a:t>/</a:t>
            </a:r>
            <a:r>
              <a:rPr lang="en-US" dirty="0" err="1" smtClean="0"/>
              <a:t>Coherence_Down_Old</a:t>
            </a:r>
            <a:endParaRPr lang="en-US" dirty="0" smtClean="0"/>
          </a:p>
        </p:txBody>
      </p:sp>
      <p:sp>
        <p:nvSpPr>
          <p:cNvPr id="17" name="Slide Number Placeholder 16"/>
          <p:cNvSpPr>
            <a:spLocks noGrp="1"/>
          </p:cNvSpPr>
          <p:nvPr>
            <p:ph type="sldNum" sz="quarter" idx="12"/>
          </p:nvPr>
        </p:nvSpPr>
        <p:spPr/>
        <p:txBody>
          <a:bodyPr/>
          <a:lstStyle/>
          <a:p>
            <a:fld id="{D098603E-4670-914E-A685-627BBCF57B85}" type="slidenum">
              <a:rPr lang="en-US" smtClean="0"/>
              <a:t>55</a:t>
            </a:fld>
            <a:endParaRPr lang="en-US"/>
          </a:p>
        </p:txBody>
      </p:sp>
    </p:spTree>
    <p:extLst>
      <p:ext uri="{BB962C8B-B14F-4D97-AF65-F5344CB8AC3E}">
        <p14:creationId xmlns:p14="http://schemas.microsoft.com/office/powerpoint/2010/main" val="16639380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features: using cohesion and coherence features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742668"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3748111"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6" name="Rectangle 5"/>
          <p:cNvSpPr/>
          <p:nvPr/>
        </p:nvSpPr>
        <p:spPr>
          <a:xfrm>
            <a:off x="3742668"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7" name="Rectangle 6"/>
          <p:cNvSpPr/>
          <p:nvPr/>
        </p:nvSpPr>
        <p:spPr>
          <a:xfrm>
            <a:off x="3742668" y="44244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8" name="Rectangle 7"/>
          <p:cNvSpPr/>
          <p:nvPr/>
        </p:nvSpPr>
        <p:spPr>
          <a:xfrm>
            <a:off x="3742667"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9" name="Rectangle 8"/>
          <p:cNvSpPr/>
          <p:nvPr/>
        </p:nvSpPr>
        <p:spPr>
          <a:xfrm>
            <a:off x="4717631"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10" name="Rectangle 9"/>
          <p:cNvSpPr/>
          <p:nvPr/>
        </p:nvSpPr>
        <p:spPr>
          <a:xfrm>
            <a:off x="4701302"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11" name="Rectangle 10"/>
          <p:cNvSpPr/>
          <p:nvPr/>
        </p:nvSpPr>
        <p:spPr>
          <a:xfrm>
            <a:off x="4701301"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12" name="Rectangle 11"/>
          <p:cNvSpPr/>
          <p:nvPr/>
        </p:nvSpPr>
        <p:spPr>
          <a:xfrm>
            <a:off x="4701298" y="4413305"/>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3" name="Rectangle 12"/>
          <p:cNvSpPr/>
          <p:nvPr/>
        </p:nvSpPr>
        <p:spPr>
          <a:xfrm>
            <a:off x="4701298"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cxnSp>
        <p:nvCxnSpPr>
          <p:cNvPr id="14" name="Straight Connector 13"/>
          <p:cNvCxnSpPr/>
          <p:nvPr/>
        </p:nvCxnSpPr>
        <p:spPr>
          <a:xfrm flipH="1">
            <a:off x="4534947" y="2403159"/>
            <a:ext cx="21772" cy="33528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623327" y="2664670"/>
            <a:ext cx="880936" cy="1090615"/>
          </a:xfrm>
          <a:prstGeom prst="rect">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23327" y="3818628"/>
            <a:ext cx="880936" cy="1090615"/>
          </a:xfrm>
          <a:prstGeom prst="rect">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47569" y="3348272"/>
            <a:ext cx="2033391" cy="646331"/>
          </a:xfrm>
          <a:prstGeom prst="rect">
            <a:avLst/>
          </a:prstGeom>
          <a:noFill/>
        </p:spPr>
        <p:txBody>
          <a:bodyPr wrap="square" rtlCol="0">
            <a:spAutoFit/>
          </a:bodyPr>
          <a:lstStyle/>
          <a:p>
            <a:r>
              <a:rPr lang="en-US" dirty="0" err="1" smtClean="0"/>
              <a:t>Cohesion_Up_Old</a:t>
            </a:r>
            <a:r>
              <a:rPr lang="en-US" dirty="0" smtClean="0"/>
              <a:t>/</a:t>
            </a:r>
            <a:r>
              <a:rPr lang="en-US" dirty="0" err="1" smtClean="0"/>
              <a:t>Coherence_Up_Old</a:t>
            </a:r>
            <a:endParaRPr lang="en-US" dirty="0" smtClean="0"/>
          </a:p>
        </p:txBody>
      </p:sp>
      <p:sp>
        <p:nvSpPr>
          <p:cNvPr id="18" name="Slide Number Placeholder 17"/>
          <p:cNvSpPr>
            <a:spLocks noGrp="1"/>
          </p:cNvSpPr>
          <p:nvPr>
            <p:ph type="sldNum" sz="quarter" idx="12"/>
          </p:nvPr>
        </p:nvSpPr>
        <p:spPr/>
        <p:txBody>
          <a:bodyPr/>
          <a:lstStyle/>
          <a:p>
            <a:fld id="{D098603E-4670-914E-A685-627BBCF57B85}" type="slidenum">
              <a:rPr lang="en-US" smtClean="0"/>
              <a:t>56</a:t>
            </a:fld>
            <a:endParaRPr lang="en-US"/>
          </a:p>
        </p:txBody>
      </p:sp>
    </p:spTree>
    <p:extLst>
      <p:ext uri="{BB962C8B-B14F-4D97-AF65-F5344CB8AC3E}">
        <p14:creationId xmlns:p14="http://schemas.microsoft.com/office/powerpoint/2010/main" val="420154927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features: using cohesion and coherence features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742668"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3748111"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6" name="Rectangle 5"/>
          <p:cNvSpPr/>
          <p:nvPr/>
        </p:nvSpPr>
        <p:spPr>
          <a:xfrm>
            <a:off x="3742668"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7" name="Rectangle 6"/>
          <p:cNvSpPr/>
          <p:nvPr/>
        </p:nvSpPr>
        <p:spPr>
          <a:xfrm>
            <a:off x="3742668" y="44244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8" name="Rectangle 7"/>
          <p:cNvSpPr/>
          <p:nvPr/>
        </p:nvSpPr>
        <p:spPr>
          <a:xfrm>
            <a:off x="3742667"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9" name="Rectangle 8"/>
          <p:cNvSpPr/>
          <p:nvPr/>
        </p:nvSpPr>
        <p:spPr>
          <a:xfrm>
            <a:off x="4717631"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10" name="Rectangle 9"/>
          <p:cNvSpPr/>
          <p:nvPr/>
        </p:nvSpPr>
        <p:spPr>
          <a:xfrm>
            <a:off x="4701302"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11" name="Rectangle 10"/>
          <p:cNvSpPr/>
          <p:nvPr/>
        </p:nvSpPr>
        <p:spPr>
          <a:xfrm>
            <a:off x="4701301"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12" name="Rectangle 11"/>
          <p:cNvSpPr/>
          <p:nvPr/>
        </p:nvSpPr>
        <p:spPr>
          <a:xfrm>
            <a:off x="4701298" y="4413305"/>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3" name="Rectangle 12"/>
          <p:cNvSpPr/>
          <p:nvPr/>
        </p:nvSpPr>
        <p:spPr>
          <a:xfrm>
            <a:off x="4701298"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cxnSp>
        <p:nvCxnSpPr>
          <p:cNvPr id="14" name="Straight Connector 13"/>
          <p:cNvCxnSpPr/>
          <p:nvPr/>
        </p:nvCxnSpPr>
        <p:spPr>
          <a:xfrm flipH="1">
            <a:off x="4534947" y="2403159"/>
            <a:ext cx="21772" cy="33528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598291" y="2684565"/>
            <a:ext cx="880936" cy="1090615"/>
          </a:xfrm>
          <a:prstGeom prst="rect">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90986" y="3838631"/>
            <a:ext cx="880936" cy="1090615"/>
          </a:xfrm>
          <a:prstGeom prst="rect">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37023" y="3229776"/>
            <a:ext cx="2128569" cy="646331"/>
          </a:xfrm>
          <a:prstGeom prst="rect">
            <a:avLst/>
          </a:prstGeom>
          <a:noFill/>
        </p:spPr>
        <p:txBody>
          <a:bodyPr wrap="square" rtlCol="0">
            <a:spAutoFit/>
          </a:bodyPr>
          <a:lstStyle/>
          <a:p>
            <a:r>
              <a:rPr lang="en-US" dirty="0" err="1" smtClean="0"/>
              <a:t>Cohesion_Up_New</a:t>
            </a:r>
            <a:r>
              <a:rPr lang="en-US" dirty="0" smtClean="0"/>
              <a:t>/</a:t>
            </a:r>
            <a:r>
              <a:rPr lang="en-US" dirty="0" err="1" smtClean="0"/>
              <a:t>Coherence_Up_New</a:t>
            </a:r>
            <a:endParaRPr lang="en-US" dirty="0" smtClean="0"/>
          </a:p>
        </p:txBody>
      </p:sp>
      <p:sp>
        <p:nvSpPr>
          <p:cNvPr id="18" name="Slide Number Placeholder 17"/>
          <p:cNvSpPr>
            <a:spLocks noGrp="1"/>
          </p:cNvSpPr>
          <p:nvPr>
            <p:ph type="sldNum" sz="quarter" idx="12"/>
          </p:nvPr>
        </p:nvSpPr>
        <p:spPr/>
        <p:txBody>
          <a:bodyPr/>
          <a:lstStyle/>
          <a:p>
            <a:fld id="{D098603E-4670-914E-A685-627BBCF57B85}" type="slidenum">
              <a:rPr lang="en-US" smtClean="0"/>
              <a:t>57</a:t>
            </a:fld>
            <a:endParaRPr lang="en-US"/>
          </a:p>
        </p:txBody>
      </p:sp>
    </p:spTree>
    <p:extLst>
      <p:ext uri="{BB962C8B-B14F-4D97-AF65-F5344CB8AC3E}">
        <p14:creationId xmlns:p14="http://schemas.microsoft.com/office/powerpoint/2010/main" val="236450938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features: using cohesion and coherence features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Measuring the changes in cohesion/coherence</a:t>
                </a:r>
              </a:p>
              <a:p>
                <a:pPr lvl="1"/>
                <a14:m>
                  <m:oMath xmlns="" xmlns:m="http://schemas.openxmlformats.org/officeDocument/2006/math">
                    <m:r>
                      <a:rPr lang="en-US" b="0" i="1" smtClean="0">
                        <a:latin typeface="Cambria Math" panose="02040503050406030204" pitchFamily="18" charset="0"/>
                      </a:rPr>
                      <m:t>𝐶h𝑎𝑛𝑔𝑒</m:t>
                    </m:r>
                    <m:r>
                      <a:rPr lang="en-US" b="0" i="1" smtClean="0">
                        <a:latin typeface="Cambria Math" panose="02040503050406030204" pitchFamily="18" charset="0"/>
                      </a:rPr>
                      <m:t>_</m:t>
                    </m:r>
                    <m:r>
                      <a:rPr lang="en-US" b="0" i="1" smtClean="0">
                        <a:latin typeface="Cambria Math" panose="02040503050406030204" pitchFamily="18" charset="0"/>
                      </a:rPr>
                      <m:t>𝑈𝑝</m:t>
                    </m:r>
                    <m:r>
                      <a:rPr lang="en-US" b="0" i="1" smtClean="0">
                        <a:latin typeface="Cambria Math" panose="02040503050406030204" pitchFamily="18" charset="0"/>
                      </a:rPr>
                      <m:t>_</m:t>
                    </m:r>
                    <m:r>
                      <a:rPr lang="en-US" b="0" i="1" smtClean="0">
                        <a:latin typeface="Cambria Math" panose="02040503050406030204" pitchFamily="18" charset="0"/>
                      </a:rPr>
                      <m:t>𝑐𝑜h𝑒𝑠𝑖𝑜𝑛</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𝐶𝑜h𝑒𝑠𝑖𝑜𝑛</m:t>
                        </m:r>
                        <m:r>
                          <a:rPr lang="en-US" b="0" i="1" smtClean="0">
                            <a:latin typeface="Cambria Math" panose="02040503050406030204" pitchFamily="18" charset="0"/>
                          </a:rPr>
                          <m:t>_</m:t>
                        </m:r>
                        <m:r>
                          <a:rPr lang="en-US" b="0" i="1" smtClean="0">
                            <a:latin typeface="Cambria Math" panose="02040503050406030204" pitchFamily="18" charset="0"/>
                          </a:rPr>
                          <m:t>𝑈𝑝</m:t>
                        </m:r>
                        <m:r>
                          <a:rPr lang="en-US" b="0" i="1" smtClean="0">
                            <a:latin typeface="Cambria Math" panose="02040503050406030204" pitchFamily="18" charset="0"/>
                          </a:rPr>
                          <m:t>_</m:t>
                        </m:r>
                        <m:r>
                          <a:rPr lang="en-US" b="0" i="1" smtClean="0">
                            <a:latin typeface="Cambria Math" panose="02040503050406030204" pitchFamily="18" charset="0"/>
                          </a:rPr>
                          <m:t>𝑁𝑒𝑤</m:t>
                        </m:r>
                      </m:num>
                      <m:den>
                        <m:r>
                          <a:rPr lang="en-US" b="0" i="1" smtClean="0">
                            <a:latin typeface="Cambria Math" panose="02040503050406030204" pitchFamily="18" charset="0"/>
                          </a:rPr>
                          <m:t>𝐶𝑜h𝑒𝑠𝑖𝑜𝑛</m:t>
                        </m:r>
                        <m:r>
                          <a:rPr lang="en-US" b="0" i="1" smtClean="0">
                            <a:latin typeface="Cambria Math" panose="02040503050406030204" pitchFamily="18" charset="0"/>
                          </a:rPr>
                          <m:t>_</m:t>
                        </m:r>
                        <m:r>
                          <a:rPr lang="en-US" b="0" i="1" smtClean="0">
                            <a:latin typeface="Cambria Math" panose="02040503050406030204" pitchFamily="18" charset="0"/>
                          </a:rPr>
                          <m:t>𝑈𝑝</m:t>
                        </m:r>
                        <m:r>
                          <a:rPr lang="en-US" b="0" i="1" smtClean="0">
                            <a:latin typeface="Cambria Math" panose="02040503050406030204" pitchFamily="18" charset="0"/>
                          </a:rPr>
                          <m:t>_</m:t>
                        </m:r>
                        <m:r>
                          <a:rPr lang="en-US" b="0" i="1" smtClean="0">
                            <a:latin typeface="Cambria Math" panose="02040503050406030204" pitchFamily="18" charset="0"/>
                          </a:rPr>
                          <m:t>𝑂𝑙𝑑</m:t>
                        </m:r>
                      </m:den>
                    </m:f>
                  </m:oMath>
                </a14:m>
                <a:endParaRPr lang="en-US" dirty="0" smtClean="0"/>
              </a:p>
              <a:p>
                <a:pPr lvl="1"/>
                <a14:m>
                  <m:oMath xmlns="" xmlns:m="http://schemas.openxmlformats.org/officeDocument/2006/math">
                    <m:r>
                      <a:rPr lang="en-US" i="1">
                        <a:latin typeface="Cambria Math" panose="02040503050406030204" pitchFamily="18" charset="0"/>
                      </a:rPr>
                      <m:t>𝐶h𝑎𝑛𝑔𝑒</m:t>
                    </m:r>
                    <m:r>
                      <a:rPr lang="en-US" i="1">
                        <a:latin typeface="Cambria Math" panose="02040503050406030204" pitchFamily="18" charset="0"/>
                      </a:rPr>
                      <m:t>_</m:t>
                    </m:r>
                    <m:r>
                      <a:rPr lang="en-US" b="0" i="1" smtClean="0">
                        <a:latin typeface="Cambria Math" panose="02040503050406030204" pitchFamily="18" charset="0"/>
                      </a:rPr>
                      <m:t>𝐷𝑜𝑤𝑛</m:t>
                    </m:r>
                    <m:r>
                      <a:rPr lang="en-US" i="1">
                        <a:latin typeface="Cambria Math" panose="02040503050406030204" pitchFamily="18" charset="0"/>
                      </a:rPr>
                      <m:t>_</m:t>
                    </m:r>
                    <m:r>
                      <a:rPr lang="en-US" i="1">
                        <a:latin typeface="Cambria Math" panose="02040503050406030204" pitchFamily="18" charset="0"/>
                      </a:rPr>
                      <m:t>𝑐𝑜h𝑒𝑠𝑖𝑜𝑛</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𝐶𝑜h𝑒𝑠𝑖𝑜𝑛</m:t>
                        </m:r>
                        <m:r>
                          <a:rPr lang="en-US" i="1">
                            <a:latin typeface="Cambria Math" panose="02040503050406030204" pitchFamily="18" charset="0"/>
                          </a:rPr>
                          <m:t>_</m:t>
                        </m:r>
                        <m:r>
                          <a:rPr lang="en-US" b="0" i="1" smtClean="0">
                            <a:latin typeface="Cambria Math" panose="02040503050406030204" pitchFamily="18" charset="0"/>
                          </a:rPr>
                          <m:t>𝐷𝑜𝑤𝑛</m:t>
                        </m:r>
                        <m:r>
                          <a:rPr lang="en-US" i="1">
                            <a:latin typeface="Cambria Math" panose="02040503050406030204" pitchFamily="18" charset="0"/>
                          </a:rPr>
                          <m:t>_</m:t>
                        </m:r>
                        <m:r>
                          <a:rPr lang="en-US" i="1">
                            <a:latin typeface="Cambria Math" panose="02040503050406030204" pitchFamily="18" charset="0"/>
                          </a:rPr>
                          <m:t>𝑁𝑒𝑤</m:t>
                        </m:r>
                      </m:num>
                      <m:den>
                        <m:r>
                          <a:rPr lang="en-US" i="1">
                            <a:latin typeface="Cambria Math" panose="02040503050406030204" pitchFamily="18" charset="0"/>
                          </a:rPr>
                          <m:t>𝐶𝑜h𝑒𝑠𝑖𝑜𝑛</m:t>
                        </m:r>
                        <m:r>
                          <a:rPr lang="en-US" i="1">
                            <a:latin typeface="Cambria Math" panose="02040503050406030204" pitchFamily="18" charset="0"/>
                          </a:rPr>
                          <m:t>_</m:t>
                        </m:r>
                        <m:r>
                          <a:rPr lang="en-US" b="0" i="1" smtClean="0">
                            <a:latin typeface="Cambria Math" panose="02040503050406030204" pitchFamily="18" charset="0"/>
                          </a:rPr>
                          <m:t>𝐷𝑜𝑤𝑛</m:t>
                        </m:r>
                        <m:r>
                          <a:rPr lang="en-US" i="1">
                            <a:latin typeface="Cambria Math" panose="02040503050406030204" pitchFamily="18" charset="0"/>
                          </a:rPr>
                          <m:t>_</m:t>
                        </m:r>
                        <m:r>
                          <a:rPr lang="en-US" i="1">
                            <a:latin typeface="Cambria Math" panose="02040503050406030204" pitchFamily="18" charset="0"/>
                          </a:rPr>
                          <m:t>𝑂𝑙𝑑</m:t>
                        </m:r>
                      </m:den>
                    </m:f>
                  </m:oMath>
                </a14:m>
                <a:endParaRPr lang="en-US" dirty="0"/>
              </a:p>
              <a:p>
                <a:r>
                  <a:rPr lang="en-US" dirty="0"/>
                  <a:t>Measuring similarity</a:t>
                </a:r>
              </a:p>
              <a:p>
                <a:pPr lvl="1"/>
                <a:r>
                  <a:rPr lang="en-US" dirty="0"/>
                  <a:t>Cohesion (Lexical)</a:t>
                </a:r>
              </a:p>
              <a:p>
                <a:pPr lvl="2"/>
                <a:r>
                  <a:rPr lang="en-US" dirty="0"/>
                  <a:t>Word Overlap</a:t>
                </a:r>
              </a:p>
              <a:p>
                <a:pPr lvl="1"/>
                <a:r>
                  <a:rPr lang="en-US" dirty="0"/>
                  <a:t>Coherence </a:t>
                </a:r>
                <a:r>
                  <a:rPr lang="en-US" dirty="0" smtClean="0"/>
                  <a:t>(Semantic</a:t>
                </a:r>
                <a:r>
                  <a:rPr lang="en-US" dirty="0"/>
                  <a:t>)</a:t>
                </a:r>
              </a:p>
              <a:p>
                <a:pPr lvl="2"/>
                <a:r>
                  <a:rPr lang="en-US" dirty="0"/>
                  <a:t>Cosine similarity of summed word embedding of sentences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98603E-4670-914E-A685-627BBCF57B85}" type="slidenum">
              <a:rPr lang="en-US" smtClean="0"/>
              <a:t>58</a:t>
            </a:fld>
            <a:endParaRPr lang="en-US"/>
          </a:p>
        </p:txBody>
      </p:sp>
    </p:spTree>
    <p:extLst>
      <p:ext uri="{BB962C8B-B14F-4D97-AF65-F5344CB8AC3E}">
        <p14:creationId xmlns:p14="http://schemas.microsoft.com/office/powerpoint/2010/main" val="53511958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Contextual approach: sequence labeling </a:t>
            </a:r>
            <a:endParaRPr lang="en-US" dirty="0"/>
          </a:p>
        </p:txBody>
      </p:sp>
      <p:sp>
        <p:nvSpPr>
          <p:cNvPr id="3" name="Content Placeholder 2"/>
          <p:cNvSpPr>
            <a:spLocks noGrp="1"/>
          </p:cNvSpPr>
          <p:nvPr>
            <p:ph idx="1"/>
          </p:nvPr>
        </p:nvSpPr>
        <p:spPr/>
        <p:txBody>
          <a:bodyPr/>
          <a:lstStyle/>
          <a:p>
            <a:r>
              <a:rPr lang="en-US" dirty="0" smtClean="0"/>
              <a:t>Observation</a:t>
            </a:r>
          </a:p>
          <a:p>
            <a:pPr lvl="1"/>
            <a:r>
              <a:rPr lang="en-US" dirty="0"/>
              <a:t>There exists dependencies between adjacent revisions</a:t>
            </a:r>
          </a:p>
          <a:p>
            <a:pPr lvl="2"/>
            <a:r>
              <a:rPr lang="en-US" dirty="0" smtClean="0"/>
              <a:t>“Thesis” changes are likely to be followed by “Reasoning” changes</a:t>
            </a:r>
          </a:p>
          <a:p>
            <a:pPr lvl="1"/>
            <a:r>
              <a:rPr lang="en-US" dirty="0" smtClean="0"/>
              <a:t>The occurrence pattern of revisions are different</a:t>
            </a:r>
          </a:p>
          <a:p>
            <a:pPr lvl="2"/>
            <a:r>
              <a:rPr lang="en-US" dirty="0" smtClean="0"/>
              <a:t>“Surface” changes are less likely to occur next to each other</a:t>
            </a:r>
          </a:p>
          <a:p>
            <a:pPr lvl="2"/>
            <a:endParaRPr lang="en-US" dirty="0"/>
          </a:p>
          <a:p>
            <a:r>
              <a:rPr lang="en-US" dirty="0" smtClean="0"/>
              <a:t>Solution</a:t>
            </a:r>
          </a:p>
          <a:p>
            <a:pPr lvl="1"/>
            <a:r>
              <a:rPr lang="en-US" dirty="0" smtClean="0"/>
              <a:t>Transform the problem to a sequence labeling problem</a:t>
            </a:r>
          </a:p>
          <a:p>
            <a:pPr lvl="2"/>
            <a:r>
              <a:rPr lang="en-US" dirty="0" smtClean="0"/>
              <a:t>Using Conditional Random Fields (CRFs) for sequence labeling</a:t>
            </a:r>
          </a:p>
          <a:p>
            <a:pPr lvl="1"/>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59</a:t>
            </a:fld>
            <a:endParaRPr lang="en-US"/>
          </a:p>
        </p:txBody>
      </p:sp>
    </p:spTree>
    <p:extLst>
      <p:ext uri="{BB962C8B-B14F-4D97-AF65-F5344CB8AC3E}">
        <p14:creationId xmlns:p14="http://schemas.microsoft.com/office/powerpoint/2010/main" val="327216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examples</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882824" y="2106345"/>
            <a:ext cx="2721352" cy="3970318"/>
          </a:xfrm>
          <a:prstGeom prst="rect">
            <a:avLst/>
          </a:prstGeom>
          <a:noFill/>
        </p:spPr>
        <p:txBody>
          <a:bodyPr wrap="square" rtlCol="0">
            <a:spAutoFit/>
          </a:bodyPr>
          <a:lstStyle/>
          <a:p>
            <a:r>
              <a:rPr lang="en-US" b="1" i="1" dirty="0" smtClean="0"/>
              <a:t>Draft 1</a:t>
            </a:r>
          </a:p>
          <a:p>
            <a:r>
              <a:rPr lang="en-US" dirty="0" smtClean="0"/>
              <a:t>The next level is the level for angry people.</a:t>
            </a:r>
          </a:p>
          <a:p>
            <a:endParaRPr lang="en-US" dirty="0" smtClean="0"/>
          </a:p>
          <a:p>
            <a:r>
              <a:rPr lang="en-US" dirty="0" smtClean="0">
                <a:solidFill>
                  <a:srgbClr val="3366FF"/>
                </a:solidFill>
              </a:rPr>
              <a:t>Saddam Hussein </a:t>
            </a:r>
            <a:r>
              <a:rPr lang="en-US" dirty="0" smtClean="0"/>
              <a:t>can be put in this circle. </a:t>
            </a:r>
          </a:p>
          <a:p>
            <a:endParaRPr lang="en-US" dirty="0" smtClean="0"/>
          </a:p>
          <a:p>
            <a:r>
              <a:rPr lang="en-US" dirty="0" smtClean="0">
                <a:solidFill>
                  <a:srgbClr val="3366FF"/>
                </a:solidFill>
              </a:rPr>
              <a:t>He is a ruthless dictator and killed many people.</a:t>
            </a:r>
          </a:p>
          <a:p>
            <a:endParaRPr lang="en-US" dirty="0">
              <a:solidFill>
                <a:srgbClr val="3366FF"/>
              </a:solidFill>
            </a:endParaRPr>
          </a:p>
          <a:p>
            <a:r>
              <a:rPr lang="en-US" dirty="0" smtClean="0">
                <a:solidFill>
                  <a:srgbClr val="3366FF"/>
                </a:solidFill>
              </a:rPr>
              <a:t> </a:t>
            </a:r>
          </a:p>
          <a:p>
            <a:endParaRPr lang="en-US" dirty="0" smtClean="0">
              <a:solidFill>
                <a:srgbClr val="3366FF"/>
              </a:solidFill>
            </a:endParaRPr>
          </a:p>
          <a:p>
            <a:r>
              <a:rPr lang="en-US" dirty="0" smtClean="0"/>
              <a:t>He deserves to be in the level of Hell. </a:t>
            </a:r>
            <a:endParaRPr lang="en-US" dirty="0"/>
          </a:p>
        </p:txBody>
      </p:sp>
      <p:sp>
        <p:nvSpPr>
          <p:cNvPr id="7" name="TextBox 6"/>
          <p:cNvSpPr txBox="1"/>
          <p:nvPr/>
        </p:nvSpPr>
        <p:spPr>
          <a:xfrm>
            <a:off x="4572000" y="2106344"/>
            <a:ext cx="2656114" cy="3970318"/>
          </a:xfrm>
          <a:prstGeom prst="rect">
            <a:avLst/>
          </a:prstGeom>
          <a:noFill/>
        </p:spPr>
        <p:txBody>
          <a:bodyPr wrap="square" rtlCol="0">
            <a:spAutoFit/>
          </a:bodyPr>
          <a:lstStyle/>
          <a:p>
            <a:r>
              <a:rPr lang="en-US" b="1" i="1" dirty="0" smtClean="0"/>
              <a:t>Draft 2</a:t>
            </a:r>
          </a:p>
          <a:p>
            <a:r>
              <a:rPr lang="en-US" dirty="0" smtClean="0"/>
              <a:t>The next level is the level for angry people. </a:t>
            </a:r>
          </a:p>
          <a:p>
            <a:endParaRPr lang="en-US" dirty="0" smtClean="0"/>
          </a:p>
          <a:p>
            <a:r>
              <a:rPr lang="en-US" dirty="0" smtClean="0">
                <a:solidFill>
                  <a:srgbClr val="3366FF"/>
                </a:solidFill>
              </a:rPr>
              <a:t>Osama Bin Laden </a:t>
            </a:r>
            <a:r>
              <a:rPr lang="en-US" dirty="0" smtClean="0"/>
              <a:t>should be put in this level. </a:t>
            </a:r>
          </a:p>
          <a:p>
            <a:endParaRPr lang="en-US" dirty="0"/>
          </a:p>
          <a:p>
            <a:endParaRPr lang="en-US" dirty="0" smtClean="0"/>
          </a:p>
          <a:p>
            <a:endParaRPr lang="en-US" dirty="0" smtClean="0"/>
          </a:p>
          <a:p>
            <a:endParaRPr lang="en-US" dirty="0" smtClean="0"/>
          </a:p>
          <a:p>
            <a:r>
              <a:rPr lang="en-US" dirty="0" smtClean="0">
                <a:solidFill>
                  <a:srgbClr val="3366FF"/>
                </a:solidFill>
              </a:rPr>
              <a:t>He is a terrorist and killed innocent people. </a:t>
            </a:r>
          </a:p>
          <a:p>
            <a:r>
              <a:rPr lang="en-US" dirty="0" smtClean="0"/>
              <a:t>He deserves to be in the level of Hell. </a:t>
            </a:r>
            <a:endParaRPr lang="en-US" dirty="0"/>
          </a:p>
        </p:txBody>
      </p:sp>
      <p:sp>
        <p:nvSpPr>
          <p:cNvPr id="8" name="Rectangle 7"/>
          <p:cNvSpPr/>
          <p:nvPr/>
        </p:nvSpPr>
        <p:spPr>
          <a:xfrm>
            <a:off x="882824" y="3253367"/>
            <a:ext cx="6443262" cy="690076"/>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82824" y="4074615"/>
            <a:ext cx="6443262" cy="700956"/>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93710" y="4910507"/>
            <a:ext cx="6443262" cy="555173"/>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17386" y="2866700"/>
            <a:ext cx="3004457" cy="369332"/>
          </a:xfrm>
          <a:prstGeom prst="rect">
            <a:avLst/>
          </a:prstGeom>
          <a:noFill/>
        </p:spPr>
        <p:txBody>
          <a:bodyPr wrap="square" rtlCol="0">
            <a:spAutoFit/>
          </a:bodyPr>
          <a:lstStyle/>
          <a:p>
            <a:r>
              <a:rPr lang="en-US" altLang="zh-CN" dirty="0" smtClean="0">
                <a:solidFill>
                  <a:srgbClr val="FF0000"/>
                </a:solidFill>
              </a:rPr>
              <a:t>2-2, Modify, Thesis</a:t>
            </a:r>
            <a:endParaRPr lang="en-US" dirty="0">
              <a:solidFill>
                <a:srgbClr val="FF0000"/>
              </a:solidFill>
            </a:endParaRPr>
          </a:p>
        </p:txBody>
      </p:sp>
      <p:sp>
        <p:nvSpPr>
          <p:cNvPr id="11" name="TextBox 10"/>
          <p:cNvSpPr txBox="1"/>
          <p:nvPr/>
        </p:nvSpPr>
        <p:spPr>
          <a:xfrm>
            <a:off x="5872844" y="4311267"/>
            <a:ext cx="3004457" cy="369332"/>
          </a:xfrm>
          <a:prstGeom prst="rect">
            <a:avLst/>
          </a:prstGeom>
          <a:noFill/>
        </p:spPr>
        <p:txBody>
          <a:bodyPr wrap="square" rtlCol="0">
            <a:spAutoFit/>
          </a:bodyPr>
          <a:lstStyle/>
          <a:p>
            <a:r>
              <a:rPr lang="en-US" altLang="zh-CN" dirty="0" smtClean="0">
                <a:solidFill>
                  <a:srgbClr val="FF0000"/>
                </a:solidFill>
              </a:rPr>
              <a:t>3-Null, Delete, Reasoning</a:t>
            </a:r>
            <a:endParaRPr lang="en-US" dirty="0">
              <a:solidFill>
                <a:srgbClr val="FF0000"/>
              </a:solidFill>
            </a:endParaRPr>
          </a:p>
        </p:txBody>
      </p:sp>
      <p:sp>
        <p:nvSpPr>
          <p:cNvPr id="12" name="TextBox 11"/>
          <p:cNvSpPr txBox="1"/>
          <p:nvPr/>
        </p:nvSpPr>
        <p:spPr>
          <a:xfrm>
            <a:off x="6112758" y="5584470"/>
            <a:ext cx="2524628" cy="369332"/>
          </a:xfrm>
          <a:prstGeom prst="rect">
            <a:avLst/>
          </a:prstGeom>
          <a:noFill/>
        </p:spPr>
        <p:txBody>
          <a:bodyPr wrap="square" rtlCol="0">
            <a:spAutoFit/>
          </a:bodyPr>
          <a:lstStyle/>
          <a:p>
            <a:r>
              <a:rPr lang="en-US" altLang="zh-CN" dirty="0" smtClean="0">
                <a:solidFill>
                  <a:srgbClr val="FF0000"/>
                </a:solidFill>
              </a:rPr>
              <a:t>Null-3, Add, Reasoning</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D098603E-4670-914E-A685-627BBCF57B85}" type="slidenum">
              <a:rPr lang="en-US" smtClean="0"/>
              <a:t>6</a:t>
            </a:fld>
            <a:endParaRPr lang="en-US"/>
          </a:p>
        </p:txBody>
      </p:sp>
    </p:spTree>
    <p:extLst>
      <p:ext uri="{BB962C8B-B14F-4D97-AF65-F5344CB8AC3E}">
        <p14:creationId xmlns:p14="http://schemas.microsoft.com/office/powerpoint/2010/main" val="1257091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sequence transformation</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786995" y="2460575"/>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5086828" y="2446867"/>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Rectangle 5"/>
          <p:cNvSpPr/>
          <p:nvPr/>
        </p:nvSpPr>
        <p:spPr>
          <a:xfrm>
            <a:off x="3782959"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7" name="Rectangle 6"/>
          <p:cNvSpPr/>
          <p:nvPr/>
        </p:nvSpPr>
        <p:spPr>
          <a:xfrm>
            <a:off x="5100940"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8" name="Rectangle 7"/>
          <p:cNvSpPr/>
          <p:nvPr/>
        </p:nvSpPr>
        <p:spPr>
          <a:xfrm>
            <a:off x="3782960" y="3793420"/>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9" name="Rectangle 8"/>
          <p:cNvSpPr/>
          <p:nvPr/>
        </p:nvSpPr>
        <p:spPr>
          <a:xfrm>
            <a:off x="5100940"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0" name="Rectangle 9"/>
          <p:cNvSpPr/>
          <p:nvPr/>
        </p:nvSpPr>
        <p:spPr>
          <a:xfrm>
            <a:off x="3797881"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1" name="Rectangle 10"/>
          <p:cNvSpPr/>
          <p:nvPr/>
        </p:nvSpPr>
        <p:spPr>
          <a:xfrm>
            <a:off x="5084004" y="4414882"/>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12" name="Straight Connector 11"/>
          <p:cNvCxnSpPr/>
          <p:nvPr/>
        </p:nvCxnSpPr>
        <p:spPr>
          <a:xfrm>
            <a:off x="4770740" y="2235200"/>
            <a:ext cx="0" cy="325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86251" y="2977445"/>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42692" y="3683001"/>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42692" y="4287882"/>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86251" y="4903127"/>
            <a:ext cx="296897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32673" y="3088942"/>
            <a:ext cx="2351777" cy="369332"/>
          </a:xfrm>
          <a:prstGeom prst="rect">
            <a:avLst/>
          </a:prstGeom>
          <a:noFill/>
        </p:spPr>
        <p:txBody>
          <a:bodyPr wrap="square" rtlCol="0">
            <a:spAutoFit/>
          </a:bodyPr>
          <a:lstStyle/>
          <a:p>
            <a:r>
              <a:rPr lang="en-US" dirty="0" smtClean="0"/>
              <a:t>Thesis, Modify</a:t>
            </a:r>
            <a:endParaRPr lang="en-US" dirty="0"/>
          </a:p>
        </p:txBody>
      </p:sp>
      <p:sp>
        <p:nvSpPr>
          <p:cNvPr id="18" name="TextBox 17"/>
          <p:cNvSpPr txBox="1"/>
          <p:nvPr/>
        </p:nvSpPr>
        <p:spPr>
          <a:xfrm>
            <a:off x="1312610" y="3711739"/>
            <a:ext cx="2351777" cy="369332"/>
          </a:xfrm>
          <a:prstGeom prst="rect">
            <a:avLst/>
          </a:prstGeom>
          <a:noFill/>
        </p:spPr>
        <p:txBody>
          <a:bodyPr wrap="square" rtlCol="0">
            <a:spAutoFit/>
          </a:bodyPr>
          <a:lstStyle/>
          <a:p>
            <a:r>
              <a:rPr lang="en-US" dirty="0" smtClean="0"/>
              <a:t>Evidence, Delete</a:t>
            </a:r>
            <a:endParaRPr lang="en-US" dirty="0"/>
          </a:p>
        </p:txBody>
      </p:sp>
      <p:sp>
        <p:nvSpPr>
          <p:cNvPr id="19" name="TextBox 18"/>
          <p:cNvSpPr txBox="1"/>
          <p:nvPr/>
        </p:nvSpPr>
        <p:spPr>
          <a:xfrm>
            <a:off x="1336090" y="4397256"/>
            <a:ext cx="2351777" cy="369332"/>
          </a:xfrm>
          <a:prstGeom prst="rect">
            <a:avLst/>
          </a:prstGeom>
          <a:noFill/>
        </p:spPr>
        <p:txBody>
          <a:bodyPr wrap="square" rtlCol="0">
            <a:spAutoFit/>
          </a:bodyPr>
          <a:lstStyle/>
          <a:p>
            <a:r>
              <a:rPr lang="en-US" dirty="0" smtClean="0"/>
              <a:t>Evidence, Add</a:t>
            </a:r>
            <a:endParaRPr lang="en-US" dirty="0"/>
          </a:p>
        </p:txBody>
      </p:sp>
      <p:sp>
        <p:nvSpPr>
          <p:cNvPr id="20" name="TextBox 19"/>
          <p:cNvSpPr txBox="1"/>
          <p:nvPr/>
        </p:nvSpPr>
        <p:spPr>
          <a:xfrm>
            <a:off x="3664387" y="1944898"/>
            <a:ext cx="968828" cy="369332"/>
          </a:xfrm>
          <a:prstGeom prst="rect">
            <a:avLst/>
          </a:prstGeom>
          <a:noFill/>
        </p:spPr>
        <p:txBody>
          <a:bodyPr wrap="square" rtlCol="0">
            <a:spAutoFit/>
          </a:bodyPr>
          <a:lstStyle/>
          <a:p>
            <a:r>
              <a:rPr lang="en-US" smtClean="0"/>
              <a:t>Draft 1</a:t>
            </a:r>
            <a:endParaRPr lang="en-US"/>
          </a:p>
        </p:txBody>
      </p:sp>
      <p:sp>
        <p:nvSpPr>
          <p:cNvPr id="21" name="TextBox 20"/>
          <p:cNvSpPr txBox="1"/>
          <p:nvPr/>
        </p:nvSpPr>
        <p:spPr>
          <a:xfrm>
            <a:off x="5028571" y="1926237"/>
            <a:ext cx="968828" cy="369332"/>
          </a:xfrm>
          <a:prstGeom prst="rect">
            <a:avLst/>
          </a:prstGeom>
          <a:noFill/>
        </p:spPr>
        <p:txBody>
          <a:bodyPr wrap="square" rtlCol="0">
            <a:spAutoFit/>
          </a:bodyPr>
          <a:lstStyle/>
          <a:p>
            <a:r>
              <a:rPr lang="en-US" dirty="0" smtClean="0"/>
              <a:t>Draft 2</a:t>
            </a:r>
            <a:endParaRPr lang="en-US" dirty="0"/>
          </a:p>
        </p:txBody>
      </p:sp>
      <p:sp>
        <p:nvSpPr>
          <p:cNvPr id="22" name="Slide Number Placeholder 21"/>
          <p:cNvSpPr>
            <a:spLocks noGrp="1"/>
          </p:cNvSpPr>
          <p:nvPr>
            <p:ph type="sldNum" sz="quarter" idx="12"/>
          </p:nvPr>
        </p:nvSpPr>
        <p:spPr/>
        <p:txBody>
          <a:bodyPr/>
          <a:lstStyle/>
          <a:p>
            <a:fld id="{D098603E-4670-914E-A685-627BBCF57B85}" type="slidenum">
              <a:rPr lang="en-US" smtClean="0"/>
              <a:t>60</a:t>
            </a:fld>
            <a:endParaRPr lang="en-US"/>
          </a:p>
        </p:txBody>
      </p:sp>
    </p:spTree>
    <p:extLst>
      <p:ext uri="{BB962C8B-B14F-4D97-AF65-F5344CB8AC3E}">
        <p14:creationId xmlns:p14="http://schemas.microsoft.com/office/powerpoint/2010/main" val="177772416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sequence transformation</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544534" y="244968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5" name="Rectangle 4"/>
          <p:cNvSpPr/>
          <p:nvPr/>
        </p:nvSpPr>
        <p:spPr>
          <a:xfrm>
            <a:off x="2887911" y="2446867"/>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Rectangle 5"/>
          <p:cNvSpPr/>
          <p:nvPr/>
        </p:nvSpPr>
        <p:spPr>
          <a:xfrm>
            <a:off x="1584042"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7" name="Rectangle 6"/>
          <p:cNvSpPr/>
          <p:nvPr/>
        </p:nvSpPr>
        <p:spPr>
          <a:xfrm>
            <a:off x="2902023" y="3126405"/>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8" name="Rectangle 7"/>
          <p:cNvSpPr/>
          <p:nvPr/>
        </p:nvSpPr>
        <p:spPr>
          <a:xfrm>
            <a:off x="1584043" y="3793420"/>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9" name="Rectangle 8"/>
          <p:cNvSpPr/>
          <p:nvPr/>
        </p:nvSpPr>
        <p:spPr>
          <a:xfrm>
            <a:off x="2902023" y="5031373"/>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0" name="Rectangle 9"/>
          <p:cNvSpPr/>
          <p:nvPr/>
        </p:nvSpPr>
        <p:spPr>
          <a:xfrm>
            <a:off x="1544534" y="5030149"/>
            <a:ext cx="733777" cy="383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1" name="Rectangle 10"/>
          <p:cNvSpPr/>
          <p:nvPr/>
        </p:nvSpPr>
        <p:spPr>
          <a:xfrm>
            <a:off x="2885087" y="4414882"/>
            <a:ext cx="733777" cy="383822"/>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cxnSp>
        <p:nvCxnSpPr>
          <p:cNvPr id="12" name="Straight Connector 11"/>
          <p:cNvCxnSpPr/>
          <p:nvPr/>
        </p:nvCxnSpPr>
        <p:spPr>
          <a:xfrm>
            <a:off x="2571823" y="2235200"/>
            <a:ext cx="0" cy="325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87334" y="2977445"/>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775" y="3683001"/>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43775" y="4287882"/>
            <a:ext cx="29689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87334" y="4903127"/>
            <a:ext cx="296897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4196279" y="3510227"/>
            <a:ext cx="1049866" cy="494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20736" y="2351723"/>
            <a:ext cx="1738489" cy="5954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Nochange</a:t>
            </a:r>
            <a:endParaRPr lang="en-US" dirty="0"/>
          </a:p>
        </p:txBody>
      </p:sp>
      <p:sp>
        <p:nvSpPr>
          <p:cNvPr id="19" name="Rectangle 18"/>
          <p:cNvSpPr/>
          <p:nvPr/>
        </p:nvSpPr>
        <p:spPr>
          <a:xfrm>
            <a:off x="5820736" y="3036976"/>
            <a:ext cx="1738489" cy="595489"/>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Claim</a:t>
            </a:r>
            <a:endParaRPr lang="en-US" dirty="0"/>
          </a:p>
        </p:txBody>
      </p:sp>
      <p:sp>
        <p:nvSpPr>
          <p:cNvPr id="20" name="Rectangle 19"/>
          <p:cNvSpPr/>
          <p:nvPr/>
        </p:nvSpPr>
        <p:spPr>
          <a:xfrm>
            <a:off x="5820736" y="3720387"/>
            <a:ext cx="1738489" cy="595489"/>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Evidence</a:t>
            </a:r>
            <a:endParaRPr lang="en-US" dirty="0"/>
          </a:p>
        </p:txBody>
      </p:sp>
      <p:sp>
        <p:nvSpPr>
          <p:cNvPr id="21" name="Rectangle 20"/>
          <p:cNvSpPr/>
          <p:nvPr/>
        </p:nvSpPr>
        <p:spPr>
          <a:xfrm>
            <a:off x="5820736" y="4393462"/>
            <a:ext cx="1738489" cy="595489"/>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Evidence</a:t>
            </a:r>
            <a:endParaRPr lang="en-US" dirty="0"/>
          </a:p>
        </p:txBody>
      </p:sp>
      <p:sp>
        <p:nvSpPr>
          <p:cNvPr id="22" name="Rectangle 21"/>
          <p:cNvSpPr/>
          <p:nvPr/>
        </p:nvSpPr>
        <p:spPr>
          <a:xfrm>
            <a:off x="5820737" y="5081224"/>
            <a:ext cx="1738489" cy="5954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Nochange</a:t>
            </a:r>
            <a:endParaRPr lang="en-US" dirty="0"/>
          </a:p>
        </p:txBody>
      </p:sp>
      <p:sp>
        <p:nvSpPr>
          <p:cNvPr id="23" name="Rectangle 22"/>
          <p:cNvSpPr/>
          <p:nvPr/>
        </p:nvSpPr>
        <p:spPr>
          <a:xfrm>
            <a:off x="5329671" y="2124868"/>
            <a:ext cx="2788356" cy="3759200"/>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157886" y="2251506"/>
            <a:ext cx="1361440" cy="646331"/>
          </a:xfrm>
          <a:prstGeom prst="rect">
            <a:avLst/>
          </a:prstGeom>
          <a:noFill/>
        </p:spPr>
        <p:txBody>
          <a:bodyPr wrap="square" rtlCol="0">
            <a:spAutoFit/>
          </a:bodyPr>
          <a:lstStyle/>
          <a:p>
            <a:r>
              <a:rPr lang="en-US" dirty="0" smtClean="0"/>
              <a:t>Sequence labeling</a:t>
            </a:r>
            <a:endParaRPr lang="en-US" dirty="0"/>
          </a:p>
        </p:txBody>
      </p:sp>
      <p:sp>
        <p:nvSpPr>
          <p:cNvPr id="25" name="Slide Number Placeholder 24"/>
          <p:cNvSpPr>
            <a:spLocks noGrp="1"/>
          </p:cNvSpPr>
          <p:nvPr>
            <p:ph type="sldNum" sz="quarter" idx="12"/>
          </p:nvPr>
        </p:nvSpPr>
        <p:spPr/>
        <p:txBody>
          <a:bodyPr/>
          <a:lstStyle/>
          <a:p>
            <a:fld id="{D098603E-4670-914E-A685-627BBCF57B85}" type="slidenum">
              <a:rPr lang="en-US" smtClean="0"/>
              <a:t>61</a:t>
            </a:fld>
            <a:endParaRPr lang="en-US"/>
          </a:p>
        </p:txBody>
      </p:sp>
    </p:spTree>
    <p:extLst>
      <p:ext uri="{BB962C8B-B14F-4D97-AF65-F5344CB8AC3E}">
        <p14:creationId xmlns:p14="http://schemas.microsoft.com/office/powerpoint/2010/main" val="3577859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H2.2 Using contextual information: evaluation</a:t>
            </a:r>
            <a:endParaRPr lang="en-US" dirty="0"/>
          </a:p>
        </p:txBody>
      </p:sp>
      <p:sp>
        <p:nvSpPr>
          <p:cNvPr id="3" name="Content Placeholder 2"/>
          <p:cNvSpPr>
            <a:spLocks noGrp="1"/>
          </p:cNvSpPr>
          <p:nvPr>
            <p:ph idx="1"/>
          </p:nvPr>
        </p:nvSpPr>
        <p:spPr/>
        <p:txBody>
          <a:bodyPr/>
          <a:lstStyle/>
          <a:p>
            <a:r>
              <a:rPr lang="en-US" dirty="0" smtClean="0"/>
              <a:t>Approach</a:t>
            </a:r>
          </a:p>
          <a:p>
            <a:pPr lvl="1"/>
            <a:r>
              <a:rPr lang="en-US" dirty="0" smtClean="0"/>
              <a:t>5-class classification</a:t>
            </a:r>
          </a:p>
          <a:p>
            <a:pPr lvl="2"/>
            <a:r>
              <a:rPr lang="en-US" dirty="0" smtClean="0"/>
              <a:t>Thesis vs. Reasoning vs. Evidence vs. General vs. Surface</a:t>
            </a:r>
          </a:p>
          <a:p>
            <a:pPr lvl="1"/>
            <a:r>
              <a:rPr lang="en-US" dirty="0" smtClean="0"/>
              <a:t>Metric: unweighted average F1</a:t>
            </a:r>
          </a:p>
          <a:p>
            <a:pPr lvl="1"/>
            <a:r>
              <a:rPr lang="en-US" dirty="0" smtClean="0"/>
              <a:t>Baseline: SVM + H2.1 features </a:t>
            </a:r>
          </a:p>
          <a:p>
            <a:pPr lvl="1"/>
            <a:r>
              <a:rPr lang="en-US" dirty="0" smtClean="0"/>
              <a:t>Experiments</a:t>
            </a:r>
          </a:p>
          <a:p>
            <a:pPr lvl="2"/>
            <a:r>
              <a:rPr lang="en-US" dirty="0" smtClean="0"/>
              <a:t>(E1) SVM + contextual features + H2.1 features</a:t>
            </a:r>
          </a:p>
          <a:p>
            <a:pPr lvl="2"/>
            <a:r>
              <a:rPr lang="en-US" dirty="0" smtClean="0"/>
              <a:t>(E2) CRF + contextual features + H2.1 features</a:t>
            </a:r>
          </a:p>
          <a:p>
            <a:r>
              <a:rPr lang="en-US" dirty="0" smtClean="0"/>
              <a:t>Results</a:t>
            </a:r>
          </a:p>
          <a:p>
            <a:pPr lvl="1"/>
            <a:r>
              <a:rPr lang="en-US" dirty="0" smtClean="0"/>
              <a:t>E2 (0.644) </a:t>
            </a:r>
            <a:r>
              <a:rPr lang="en-US" dirty="0" smtClean="0">
                <a:solidFill>
                  <a:srgbClr val="00B0F0"/>
                </a:solidFill>
              </a:rPr>
              <a:t>&gt;</a:t>
            </a:r>
            <a:r>
              <a:rPr lang="en-US" dirty="0" smtClean="0"/>
              <a:t> E1 (0.626) </a:t>
            </a:r>
            <a:r>
              <a:rPr lang="en-US" dirty="0" smtClean="0">
                <a:solidFill>
                  <a:srgbClr val="00B0F0"/>
                </a:solidFill>
              </a:rPr>
              <a:t>&gt;</a:t>
            </a:r>
            <a:r>
              <a:rPr lang="en-US" dirty="0" smtClean="0"/>
              <a:t> Baseline (0.615)</a:t>
            </a:r>
          </a:p>
        </p:txBody>
      </p:sp>
      <p:sp>
        <p:nvSpPr>
          <p:cNvPr id="4" name="Slide Number Placeholder 3"/>
          <p:cNvSpPr>
            <a:spLocks noGrp="1"/>
          </p:cNvSpPr>
          <p:nvPr>
            <p:ph type="sldNum" sz="quarter" idx="12"/>
          </p:nvPr>
        </p:nvSpPr>
        <p:spPr/>
        <p:txBody>
          <a:bodyPr/>
          <a:lstStyle/>
          <a:p>
            <a:fld id="{D098603E-4670-914E-A685-627BBCF57B85}" type="slidenum">
              <a:rPr lang="en-US" smtClean="0"/>
              <a:t>62</a:t>
            </a:fld>
            <a:endParaRPr lang="en-US"/>
          </a:p>
        </p:txBody>
      </p:sp>
    </p:spTree>
    <p:extLst>
      <p:ext uri="{BB962C8B-B14F-4D97-AF65-F5344CB8AC3E}">
        <p14:creationId xmlns:p14="http://schemas.microsoft.com/office/powerpoint/2010/main" val="51047266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Use of dispersants was approved when a test on the third day showed some positive results, officials said.</a:t>
            </a:r>
          </a:p>
        </p:txBody>
      </p:sp>
      <p:sp>
        <p:nvSpPr>
          <p:cNvPr id="4" name="Slide Number Placeholder 3"/>
          <p:cNvSpPr>
            <a:spLocks noGrp="1"/>
          </p:cNvSpPr>
          <p:nvPr>
            <p:ph type="sldNum" sz="quarter" idx="12"/>
          </p:nvPr>
        </p:nvSpPr>
        <p:spPr/>
        <p:txBody>
          <a:bodyPr/>
          <a:lstStyle/>
          <a:p>
            <a:fld id="{D098603E-4670-914E-A685-627BBCF57B85}" type="slidenum">
              <a:rPr lang="en-US" smtClean="0"/>
              <a:t>63</a:t>
            </a:fld>
            <a:endParaRPr lang="en-US"/>
          </a:p>
        </p:txBody>
      </p:sp>
    </p:spTree>
    <p:extLst>
      <p:ext uri="{BB962C8B-B14F-4D97-AF65-F5344CB8AC3E}">
        <p14:creationId xmlns:p14="http://schemas.microsoft.com/office/powerpoint/2010/main" val="382117505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a:t>
            </a:r>
            <a:r>
              <a:rPr lang="en-US" u="sng" dirty="0"/>
              <a:t>Use of dispersants was approved </a:t>
            </a:r>
            <a:r>
              <a:rPr lang="en-US" dirty="0"/>
              <a:t>when </a:t>
            </a:r>
            <a:r>
              <a:rPr lang="en-US" u="sng" dirty="0"/>
              <a:t>a test on the third day showed some positive results, officials said</a:t>
            </a:r>
            <a:r>
              <a:rPr lang="en-US" dirty="0"/>
              <a:t>.</a:t>
            </a:r>
          </a:p>
        </p:txBody>
      </p:sp>
      <p:sp>
        <p:nvSpPr>
          <p:cNvPr id="4" name="Slide Number Placeholder 3"/>
          <p:cNvSpPr>
            <a:spLocks noGrp="1"/>
          </p:cNvSpPr>
          <p:nvPr>
            <p:ph type="sldNum" sz="quarter" idx="12"/>
          </p:nvPr>
        </p:nvSpPr>
        <p:spPr/>
        <p:txBody>
          <a:bodyPr/>
          <a:lstStyle/>
          <a:p>
            <a:fld id="{D098603E-4670-914E-A685-627BBCF57B85}" type="slidenum">
              <a:rPr lang="en-US" smtClean="0"/>
              <a:t>64</a:t>
            </a:fld>
            <a:endParaRPr lang="en-US"/>
          </a:p>
        </p:txBody>
      </p:sp>
    </p:spTree>
    <p:extLst>
      <p:ext uri="{BB962C8B-B14F-4D97-AF65-F5344CB8AC3E}">
        <p14:creationId xmlns:p14="http://schemas.microsoft.com/office/powerpoint/2010/main" val="76544550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a:t>
            </a:r>
            <a:r>
              <a:rPr lang="en-US" u="sng" dirty="0"/>
              <a:t>Use of dispersants was approved </a:t>
            </a:r>
            <a:r>
              <a:rPr lang="en-US" dirty="0"/>
              <a:t>when </a:t>
            </a:r>
            <a:r>
              <a:rPr lang="en-US" u="sng" dirty="0"/>
              <a:t>a test on the third day showed some positive results, officials said</a:t>
            </a:r>
            <a:r>
              <a:rPr lang="en-US" dirty="0"/>
              <a:t>.</a:t>
            </a:r>
          </a:p>
        </p:txBody>
      </p:sp>
      <p:sp>
        <p:nvSpPr>
          <p:cNvPr id="4" name="TextBox 3"/>
          <p:cNvSpPr txBox="1"/>
          <p:nvPr/>
        </p:nvSpPr>
        <p:spPr>
          <a:xfrm>
            <a:off x="3233057" y="2013857"/>
            <a:ext cx="2155372" cy="369332"/>
          </a:xfrm>
          <a:prstGeom prst="rect">
            <a:avLst/>
          </a:prstGeom>
          <a:noFill/>
        </p:spPr>
        <p:txBody>
          <a:bodyPr wrap="square" rtlCol="0">
            <a:spAutoFit/>
          </a:bodyPr>
          <a:lstStyle/>
          <a:p>
            <a:r>
              <a:rPr lang="en-US" dirty="0" smtClean="0">
                <a:solidFill>
                  <a:srgbClr val="FF0000"/>
                </a:solidFill>
              </a:rPr>
              <a:t>ARGUMENT1</a:t>
            </a:r>
            <a:endParaRPr lang="en-US" dirty="0">
              <a:solidFill>
                <a:srgbClr val="FF0000"/>
              </a:solidFill>
            </a:endParaRPr>
          </a:p>
        </p:txBody>
      </p:sp>
      <p:sp>
        <p:nvSpPr>
          <p:cNvPr id="5" name="TextBox 4"/>
          <p:cNvSpPr txBox="1"/>
          <p:nvPr/>
        </p:nvSpPr>
        <p:spPr>
          <a:xfrm>
            <a:off x="6845752" y="2013857"/>
            <a:ext cx="2155372" cy="369332"/>
          </a:xfrm>
          <a:prstGeom prst="rect">
            <a:avLst/>
          </a:prstGeom>
          <a:noFill/>
        </p:spPr>
        <p:txBody>
          <a:bodyPr wrap="square" rtlCol="0">
            <a:spAutoFit/>
          </a:bodyPr>
          <a:lstStyle/>
          <a:p>
            <a:r>
              <a:rPr lang="en-US" dirty="0" smtClean="0">
                <a:solidFill>
                  <a:srgbClr val="FF0000"/>
                </a:solidFill>
              </a:rPr>
              <a:t>ARGUMENT2</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D098603E-4670-914E-A685-627BBCF57B85}" type="slidenum">
              <a:rPr lang="en-US" smtClean="0"/>
              <a:t>65</a:t>
            </a:fld>
            <a:endParaRPr lang="en-US"/>
          </a:p>
        </p:txBody>
      </p:sp>
    </p:spTree>
    <p:extLst>
      <p:ext uri="{BB962C8B-B14F-4D97-AF65-F5344CB8AC3E}">
        <p14:creationId xmlns:p14="http://schemas.microsoft.com/office/powerpoint/2010/main" val="75487721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a:t>
            </a:r>
            <a:r>
              <a:rPr lang="en-US" u="sng" dirty="0"/>
              <a:t>Use of dispersants was approved </a:t>
            </a:r>
            <a:r>
              <a:rPr lang="en-US" dirty="0">
                <a:solidFill>
                  <a:srgbClr val="FF0000"/>
                </a:solidFill>
              </a:rPr>
              <a:t>when</a:t>
            </a:r>
            <a:r>
              <a:rPr lang="en-US" dirty="0"/>
              <a:t> </a:t>
            </a:r>
            <a:r>
              <a:rPr lang="en-US" u="sng" dirty="0"/>
              <a:t>a test on the third day showed some positive results, officials said</a:t>
            </a:r>
            <a:r>
              <a:rPr lang="en-US" dirty="0"/>
              <a:t>.</a:t>
            </a:r>
          </a:p>
        </p:txBody>
      </p:sp>
      <p:sp>
        <p:nvSpPr>
          <p:cNvPr id="4" name="TextBox 3"/>
          <p:cNvSpPr txBox="1"/>
          <p:nvPr/>
        </p:nvSpPr>
        <p:spPr>
          <a:xfrm>
            <a:off x="3233057" y="2013857"/>
            <a:ext cx="2155372" cy="369332"/>
          </a:xfrm>
          <a:prstGeom prst="rect">
            <a:avLst/>
          </a:prstGeom>
          <a:noFill/>
        </p:spPr>
        <p:txBody>
          <a:bodyPr wrap="square" rtlCol="0">
            <a:spAutoFit/>
          </a:bodyPr>
          <a:lstStyle/>
          <a:p>
            <a:r>
              <a:rPr lang="en-US" dirty="0" smtClean="0">
                <a:solidFill>
                  <a:srgbClr val="FF0000"/>
                </a:solidFill>
              </a:rPr>
              <a:t>ARGUMENT1</a:t>
            </a:r>
            <a:endParaRPr lang="en-US" dirty="0">
              <a:solidFill>
                <a:srgbClr val="FF0000"/>
              </a:solidFill>
            </a:endParaRPr>
          </a:p>
        </p:txBody>
      </p:sp>
      <p:sp>
        <p:nvSpPr>
          <p:cNvPr id="5" name="TextBox 4"/>
          <p:cNvSpPr txBox="1"/>
          <p:nvPr/>
        </p:nvSpPr>
        <p:spPr>
          <a:xfrm>
            <a:off x="6845752" y="2013857"/>
            <a:ext cx="2155372" cy="369332"/>
          </a:xfrm>
          <a:prstGeom prst="rect">
            <a:avLst/>
          </a:prstGeom>
          <a:noFill/>
        </p:spPr>
        <p:txBody>
          <a:bodyPr wrap="square" rtlCol="0">
            <a:spAutoFit/>
          </a:bodyPr>
          <a:lstStyle/>
          <a:p>
            <a:r>
              <a:rPr lang="en-US" dirty="0" smtClean="0">
                <a:solidFill>
                  <a:srgbClr val="FF0000"/>
                </a:solidFill>
              </a:rPr>
              <a:t>ARGUMENT2</a:t>
            </a:r>
            <a:endParaRPr lang="en-US" dirty="0">
              <a:solidFill>
                <a:srgbClr val="FF0000"/>
              </a:solidFill>
            </a:endParaRPr>
          </a:p>
        </p:txBody>
      </p:sp>
      <p:sp>
        <p:nvSpPr>
          <p:cNvPr id="6" name="TextBox 5"/>
          <p:cNvSpPr txBox="1"/>
          <p:nvPr/>
        </p:nvSpPr>
        <p:spPr>
          <a:xfrm>
            <a:off x="5299981" y="2013857"/>
            <a:ext cx="2155372" cy="369332"/>
          </a:xfrm>
          <a:prstGeom prst="rect">
            <a:avLst/>
          </a:prstGeom>
          <a:noFill/>
        </p:spPr>
        <p:txBody>
          <a:bodyPr wrap="square" rtlCol="0">
            <a:spAutoFit/>
          </a:bodyPr>
          <a:lstStyle/>
          <a:p>
            <a:r>
              <a:rPr lang="en-US" dirty="0" smtClean="0">
                <a:solidFill>
                  <a:srgbClr val="FF0000"/>
                </a:solidFill>
              </a:rPr>
              <a:t>Connective</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D098603E-4670-914E-A685-627BBCF57B85}" type="slidenum">
              <a:rPr lang="en-US" smtClean="0"/>
              <a:t>66</a:t>
            </a:fld>
            <a:endParaRPr lang="en-US"/>
          </a:p>
        </p:txBody>
      </p:sp>
    </p:spTree>
    <p:extLst>
      <p:ext uri="{BB962C8B-B14F-4D97-AF65-F5344CB8AC3E}">
        <p14:creationId xmlns:p14="http://schemas.microsoft.com/office/powerpoint/2010/main" val="103140846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a:t>
            </a:r>
            <a:r>
              <a:rPr lang="en-US" u="sng" dirty="0"/>
              <a:t>Use of dispersants was approved </a:t>
            </a:r>
            <a:r>
              <a:rPr lang="en-US" dirty="0">
                <a:solidFill>
                  <a:srgbClr val="FF0000"/>
                </a:solidFill>
              </a:rPr>
              <a:t>when</a:t>
            </a:r>
            <a:r>
              <a:rPr lang="en-US" dirty="0"/>
              <a:t> </a:t>
            </a:r>
            <a:r>
              <a:rPr lang="en-US" u="sng" dirty="0"/>
              <a:t>a test on the third day showed some positive results, officials said</a:t>
            </a:r>
            <a:r>
              <a:rPr lang="en-US" dirty="0" smtClean="0"/>
              <a:t>.</a:t>
            </a:r>
          </a:p>
          <a:p>
            <a:pPr lvl="1"/>
            <a:endParaRPr lang="en-US" dirty="0"/>
          </a:p>
          <a:p>
            <a:pPr lvl="1"/>
            <a:endParaRPr lang="en-US" dirty="0" smtClean="0"/>
          </a:p>
        </p:txBody>
      </p:sp>
      <p:sp>
        <p:nvSpPr>
          <p:cNvPr id="4" name="TextBox 3"/>
          <p:cNvSpPr txBox="1"/>
          <p:nvPr/>
        </p:nvSpPr>
        <p:spPr>
          <a:xfrm>
            <a:off x="3233057" y="2013857"/>
            <a:ext cx="2155372" cy="369332"/>
          </a:xfrm>
          <a:prstGeom prst="rect">
            <a:avLst/>
          </a:prstGeom>
          <a:noFill/>
        </p:spPr>
        <p:txBody>
          <a:bodyPr wrap="square" rtlCol="0">
            <a:spAutoFit/>
          </a:bodyPr>
          <a:lstStyle/>
          <a:p>
            <a:r>
              <a:rPr lang="en-US" dirty="0" smtClean="0">
                <a:solidFill>
                  <a:srgbClr val="FF0000"/>
                </a:solidFill>
              </a:rPr>
              <a:t>ARGUMENT1</a:t>
            </a:r>
            <a:endParaRPr lang="en-US" dirty="0">
              <a:solidFill>
                <a:srgbClr val="FF0000"/>
              </a:solidFill>
            </a:endParaRPr>
          </a:p>
        </p:txBody>
      </p:sp>
      <p:sp>
        <p:nvSpPr>
          <p:cNvPr id="5" name="TextBox 4"/>
          <p:cNvSpPr txBox="1"/>
          <p:nvPr/>
        </p:nvSpPr>
        <p:spPr>
          <a:xfrm>
            <a:off x="6845752" y="2013857"/>
            <a:ext cx="2155372" cy="369332"/>
          </a:xfrm>
          <a:prstGeom prst="rect">
            <a:avLst/>
          </a:prstGeom>
          <a:noFill/>
        </p:spPr>
        <p:txBody>
          <a:bodyPr wrap="square" rtlCol="0">
            <a:spAutoFit/>
          </a:bodyPr>
          <a:lstStyle/>
          <a:p>
            <a:r>
              <a:rPr lang="en-US" dirty="0" smtClean="0">
                <a:solidFill>
                  <a:srgbClr val="FF0000"/>
                </a:solidFill>
              </a:rPr>
              <a:t>ARGUMENT2</a:t>
            </a:r>
            <a:endParaRPr lang="en-US" dirty="0">
              <a:solidFill>
                <a:srgbClr val="FF0000"/>
              </a:solidFill>
            </a:endParaRPr>
          </a:p>
        </p:txBody>
      </p:sp>
      <p:sp>
        <p:nvSpPr>
          <p:cNvPr id="6" name="TextBox 5"/>
          <p:cNvSpPr txBox="1"/>
          <p:nvPr/>
        </p:nvSpPr>
        <p:spPr>
          <a:xfrm>
            <a:off x="5299981" y="2013857"/>
            <a:ext cx="2155372" cy="369332"/>
          </a:xfrm>
          <a:prstGeom prst="rect">
            <a:avLst/>
          </a:prstGeom>
          <a:noFill/>
        </p:spPr>
        <p:txBody>
          <a:bodyPr wrap="square" rtlCol="0">
            <a:spAutoFit/>
          </a:bodyPr>
          <a:lstStyle/>
          <a:p>
            <a:r>
              <a:rPr lang="en-US" dirty="0" smtClean="0">
                <a:solidFill>
                  <a:srgbClr val="FF0000"/>
                </a:solidFill>
              </a:rPr>
              <a:t>Connective</a:t>
            </a:r>
            <a:endParaRPr lang="en-US" dirty="0">
              <a:solidFill>
                <a:srgbClr val="FF0000"/>
              </a:solidFill>
            </a:endParaRPr>
          </a:p>
        </p:txBody>
      </p:sp>
      <p:cxnSp>
        <p:nvCxnSpPr>
          <p:cNvPr id="8" name="Straight Connector 7"/>
          <p:cNvCxnSpPr/>
          <p:nvPr/>
        </p:nvCxnSpPr>
        <p:spPr>
          <a:xfrm flipH="1">
            <a:off x="5486400" y="2383189"/>
            <a:ext cx="413658" cy="9260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5172" y="3218244"/>
            <a:ext cx="2656114" cy="369332"/>
          </a:xfrm>
          <a:prstGeom prst="rect">
            <a:avLst/>
          </a:prstGeom>
          <a:noFill/>
        </p:spPr>
        <p:txBody>
          <a:bodyPr wrap="square" rtlCol="0">
            <a:spAutoFit/>
          </a:bodyPr>
          <a:lstStyle/>
          <a:p>
            <a:r>
              <a:rPr lang="en-US" dirty="0" smtClean="0">
                <a:solidFill>
                  <a:srgbClr val="FF0000"/>
                </a:solidFill>
              </a:rPr>
              <a:t>Sense: Contingency</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D098603E-4670-914E-A685-627BBCF57B85}" type="slidenum">
              <a:rPr lang="en-US" smtClean="0"/>
              <a:t>67</a:t>
            </a:fld>
            <a:endParaRPr lang="en-US"/>
          </a:p>
        </p:txBody>
      </p:sp>
    </p:spTree>
    <p:extLst>
      <p:ext uri="{BB962C8B-B14F-4D97-AF65-F5344CB8AC3E}">
        <p14:creationId xmlns:p14="http://schemas.microsoft.com/office/powerpoint/2010/main" val="120854473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a:t>
            </a:r>
            <a:r>
              <a:rPr lang="en-US" u="sng" dirty="0"/>
              <a:t>Use of dispersants was approved </a:t>
            </a:r>
            <a:r>
              <a:rPr lang="en-US" dirty="0">
                <a:solidFill>
                  <a:srgbClr val="FF0000"/>
                </a:solidFill>
              </a:rPr>
              <a:t>when</a:t>
            </a:r>
            <a:r>
              <a:rPr lang="en-US" dirty="0"/>
              <a:t> </a:t>
            </a:r>
            <a:r>
              <a:rPr lang="en-US" u="sng" dirty="0"/>
              <a:t>a test on the third day showed some positive results, officials said</a:t>
            </a:r>
            <a:r>
              <a:rPr lang="en-US" dirty="0" smtClean="0"/>
              <a:t>.</a:t>
            </a:r>
          </a:p>
          <a:p>
            <a:pPr lvl="1"/>
            <a:endParaRPr lang="en-US" dirty="0"/>
          </a:p>
          <a:p>
            <a:pPr lvl="1"/>
            <a:endParaRPr lang="en-US" dirty="0" smtClean="0"/>
          </a:p>
          <a:p>
            <a:pPr lvl="1"/>
            <a:r>
              <a:rPr lang="en-US" dirty="0"/>
              <a:t>(2) </a:t>
            </a:r>
            <a:r>
              <a:rPr lang="en-US" dirty="0" err="1"/>
              <a:t>Mrs</a:t>
            </a:r>
            <a:r>
              <a:rPr lang="en-US" dirty="0"/>
              <a:t> </a:t>
            </a:r>
            <a:r>
              <a:rPr lang="en-US" dirty="0" err="1"/>
              <a:t>Yeargin</a:t>
            </a:r>
            <a:r>
              <a:rPr lang="en-US" dirty="0"/>
              <a:t> is lying. </a:t>
            </a:r>
            <a:r>
              <a:rPr lang="en-US" dirty="0" smtClean="0"/>
              <a:t>They </a:t>
            </a:r>
            <a:r>
              <a:rPr lang="en-US" dirty="0"/>
              <a:t>found students in an advanced class a year earlier who said she gave them similar help.</a:t>
            </a:r>
          </a:p>
        </p:txBody>
      </p:sp>
      <p:sp>
        <p:nvSpPr>
          <p:cNvPr id="4" name="TextBox 3"/>
          <p:cNvSpPr txBox="1"/>
          <p:nvPr/>
        </p:nvSpPr>
        <p:spPr>
          <a:xfrm>
            <a:off x="3233057" y="2013857"/>
            <a:ext cx="2155372" cy="369332"/>
          </a:xfrm>
          <a:prstGeom prst="rect">
            <a:avLst/>
          </a:prstGeom>
          <a:noFill/>
        </p:spPr>
        <p:txBody>
          <a:bodyPr wrap="square" rtlCol="0">
            <a:spAutoFit/>
          </a:bodyPr>
          <a:lstStyle/>
          <a:p>
            <a:r>
              <a:rPr lang="en-US" dirty="0" smtClean="0">
                <a:solidFill>
                  <a:srgbClr val="FF0000"/>
                </a:solidFill>
              </a:rPr>
              <a:t>ARGUMENT1</a:t>
            </a:r>
            <a:endParaRPr lang="en-US" dirty="0">
              <a:solidFill>
                <a:srgbClr val="FF0000"/>
              </a:solidFill>
            </a:endParaRPr>
          </a:p>
        </p:txBody>
      </p:sp>
      <p:sp>
        <p:nvSpPr>
          <p:cNvPr id="5" name="TextBox 4"/>
          <p:cNvSpPr txBox="1"/>
          <p:nvPr/>
        </p:nvSpPr>
        <p:spPr>
          <a:xfrm>
            <a:off x="6845752" y="2013857"/>
            <a:ext cx="2155372" cy="369332"/>
          </a:xfrm>
          <a:prstGeom prst="rect">
            <a:avLst/>
          </a:prstGeom>
          <a:noFill/>
        </p:spPr>
        <p:txBody>
          <a:bodyPr wrap="square" rtlCol="0">
            <a:spAutoFit/>
          </a:bodyPr>
          <a:lstStyle/>
          <a:p>
            <a:r>
              <a:rPr lang="en-US" dirty="0" smtClean="0">
                <a:solidFill>
                  <a:srgbClr val="FF0000"/>
                </a:solidFill>
              </a:rPr>
              <a:t>ARGUMENT2</a:t>
            </a:r>
            <a:endParaRPr lang="en-US" dirty="0">
              <a:solidFill>
                <a:srgbClr val="FF0000"/>
              </a:solidFill>
            </a:endParaRPr>
          </a:p>
        </p:txBody>
      </p:sp>
      <p:sp>
        <p:nvSpPr>
          <p:cNvPr id="6" name="TextBox 5"/>
          <p:cNvSpPr txBox="1"/>
          <p:nvPr/>
        </p:nvSpPr>
        <p:spPr>
          <a:xfrm>
            <a:off x="5299981" y="2013857"/>
            <a:ext cx="2155372" cy="369332"/>
          </a:xfrm>
          <a:prstGeom prst="rect">
            <a:avLst/>
          </a:prstGeom>
          <a:noFill/>
        </p:spPr>
        <p:txBody>
          <a:bodyPr wrap="square" rtlCol="0">
            <a:spAutoFit/>
          </a:bodyPr>
          <a:lstStyle/>
          <a:p>
            <a:r>
              <a:rPr lang="en-US" dirty="0" smtClean="0">
                <a:solidFill>
                  <a:srgbClr val="FF0000"/>
                </a:solidFill>
              </a:rPr>
              <a:t>Connective</a:t>
            </a:r>
            <a:endParaRPr lang="en-US" dirty="0">
              <a:solidFill>
                <a:srgbClr val="FF0000"/>
              </a:solidFill>
            </a:endParaRPr>
          </a:p>
        </p:txBody>
      </p:sp>
      <p:cxnSp>
        <p:nvCxnSpPr>
          <p:cNvPr id="8" name="Straight Connector 7"/>
          <p:cNvCxnSpPr/>
          <p:nvPr/>
        </p:nvCxnSpPr>
        <p:spPr>
          <a:xfrm flipH="1">
            <a:off x="5486400" y="2383189"/>
            <a:ext cx="413658" cy="9260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5172" y="3218244"/>
            <a:ext cx="2656114" cy="369332"/>
          </a:xfrm>
          <a:prstGeom prst="rect">
            <a:avLst/>
          </a:prstGeom>
          <a:noFill/>
        </p:spPr>
        <p:txBody>
          <a:bodyPr wrap="square" rtlCol="0">
            <a:spAutoFit/>
          </a:bodyPr>
          <a:lstStyle/>
          <a:p>
            <a:r>
              <a:rPr lang="en-US" dirty="0" smtClean="0">
                <a:solidFill>
                  <a:srgbClr val="FF0000"/>
                </a:solidFill>
              </a:rPr>
              <a:t>Sense: Contingency</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D098603E-4670-914E-A685-627BBCF57B85}" type="slidenum">
              <a:rPr lang="en-US" smtClean="0"/>
              <a:t>68</a:t>
            </a:fld>
            <a:endParaRPr lang="en-US"/>
          </a:p>
        </p:txBody>
      </p:sp>
    </p:spTree>
    <p:extLst>
      <p:ext uri="{BB962C8B-B14F-4D97-AF65-F5344CB8AC3E}">
        <p14:creationId xmlns:p14="http://schemas.microsoft.com/office/powerpoint/2010/main" val="89943174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a:t>
            </a:r>
            <a:r>
              <a:rPr lang="en-US" u="sng" dirty="0"/>
              <a:t>Use of dispersants was approved </a:t>
            </a:r>
            <a:r>
              <a:rPr lang="en-US" dirty="0">
                <a:solidFill>
                  <a:srgbClr val="FF0000"/>
                </a:solidFill>
              </a:rPr>
              <a:t>when</a:t>
            </a:r>
            <a:r>
              <a:rPr lang="en-US" dirty="0"/>
              <a:t> </a:t>
            </a:r>
            <a:r>
              <a:rPr lang="en-US" u="sng" dirty="0"/>
              <a:t>a test on the third day showed some positive results, officials said</a:t>
            </a:r>
            <a:r>
              <a:rPr lang="en-US" dirty="0" smtClean="0"/>
              <a:t>.</a:t>
            </a:r>
          </a:p>
          <a:p>
            <a:pPr lvl="1"/>
            <a:endParaRPr lang="en-US" dirty="0"/>
          </a:p>
          <a:p>
            <a:pPr lvl="1"/>
            <a:endParaRPr lang="en-US" dirty="0" smtClean="0"/>
          </a:p>
          <a:p>
            <a:pPr lvl="1"/>
            <a:r>
              <a:rPr lang="en-US" dirty="0"/>
              <a:t>(2) </a:t>
            </a:r>
            <a:r>
              <a:rPr lang="en-US" u="sng" dirty="0" err="1"/>
              <a:t>Mrs</a:t>
            </a:r>
            <a:r>
              <a:rPr lang="en-US" u="sng" dirty="0"/>
              <a:t> </a:t>
            </a:r>
            <a:r>
              <a:rPr lang="en-US" u="sng" dirty="0" err="1"/>
              <a:t>Yeargin</a:t>
            </a:r>
            <a:r>
              <a:rPr lang="en-US" u="sng" dirty="0"/>
              <a:t> is lying</a:t>
            </a:r>
            <a:r>
              <a:rPr lang="en-US" dirty="0"/>
              <a:t>. </a:t>
            </a:r>
            <a:r>
              <a:rPr lang="en-US" u="sng" dirty="0" smtClean="0"/>
              <a:t>They </a:t>
            </a:r>
            <a:r>
              <a:rPr lang="en-US" u="sng" dirty="0"/>
              <a:t>found students in an advanced class a year earlier who said she gave them similar help.</a:t>
            </a:r>
          </a:p>
        </p:txBody>
      </p:sp>
      <p:sp>
        <p:nvSpPr>
          <p:cNvPr id="4" name="TextBox 3"/>
          <p:cNvSpPr txBox="1"/>
          <p:nvPr/>
        </p:nvSpPr>
        <p:spPr>
          <a:xfrm>
            <a:off x="3233057" y="2013857"/>
            <a:ext cx="2155372" cy="369332"/>
          </a:xfrm>
          <a:prstGeom prst="rect">
            <a:avLst/>
          </a:prstGeom>
          <a:noFill/>
        </p:spPr>
        <p:txBody>
          <a:bodyPr wrap="square" rtlCol="0">
            <a:spAutoFit/>
          </a:bodyPr>
          <a:lstStyle/>
          <a:p>
            <a:r>
              <a:rPr lang="en-US" dirty="0" smtClean="0">
                <a:solidFill>
                  <a:srgbClr val="FF0000"/>
                </a:solidFill>
              </a:rPr>
              <a:t>ARGUMENT1</a:t>
            </a:r>
            <a:endParaRPr lang="en-US" dirty="0">
              <a:solidFill>
                <a:srgbClr val="FF0000"/>
              </a:solidFill>
            </a:endParaRPr>
          </a:p>
        </p:txBody>
      </p:sp>
      <p:sp>
        <p:nvSpPr>
          <p:cNvPr id="5" name="TextBox 4"/>
          <p:cNvSpPr txBox="1"/>
          <p:nvPr/>
        </p:nvSpPr>
        <p:spPr>
          <a:xfrm>
            <a:off x="6845752" y="2013857"/>
            <a:ext cx="2155372" cy="369332"/>
          </a:xfrm>
          <a:prstGeom prst="rect">
            <a:avLst/>
          </a:prstGeom>
          <a:noFill/>
        </p:spPr>
        <p:txBody>
          <a:bodyPr wrap="square" rtlCol="0">
            <a:spAutoFit/>
          </a:bodyPr>
          <a:lstStyle/>
          <a:p>
            <a:r>
              <a:rPr lang="en-US" dirty="0" smtClean="0">
                <a:solidFill>
                  <a:srgbClr val="FF0000"/>
                </a:solidFill>
              </a:rPr>
              <a:t>ARGUMENT2</a:t>
            </a:r>
            <a:endParaRPr lang="en-US" dirty="0">
              <a:solidFill>
                <a:srgbClr val="FF0000"/>
              </a:solidFill>
            </a:endParaRPr>
          </a:p>
        </p:txBody>
      </p:sp>
      <p:sp>
        <p:nvSpPr>
          <p:cNvPr id="6" name="TextBox 5"/>
          <p:cNvSpPr txBox="1"/>
          <p:nvPr/>
        </p:nvSpPr>
        <p:spPr>
          <a:xfrm>
            <a:off x="5299981" y="2013857"/>
            <a:ext cx="2155372" cy="369332"/>
          </a:xfrm>
          <a:prstGeom prst="rect">
            <a:avLst/>
          </a:prstGeom>
          <a:noFill/>
        </p:spPr>
        <p:txBody>
          <a:bodyPr wrap="square" rtlCol="0">
            <a:spAutoFit/>
          </a:bodyPr>
          <a:lstStyle/>
          <a:p>
            <a:r>
              <a:rPr lang="en-US" dirty="0" smtClean="0">
                <a:solidFill>
                  <a:srgbClr val="FF0000"/>
                </a:solidFill>
              </a:rPr>
              <a:t>Connective</a:t>
            </a:r>
            <a:endParaRPr lang="en-US" dirty="0">
              <a:solidFill>
                <a:srgbClr val="FF0000"/>
              </a:solidFill>
            </a:endParaRPr>
          </a:p>
        </p:txBody>
      </p:sp>
      <p:cxnSp>
        <p:nvCxnSpPr>
          <p:cNvPr id="8" name="Straight Connector 7"/>
          <p:cNvCxnSpPr/>
          <p:nvPr/>
        </p:nvCxnSpPr>
        <p:spPr>
          <a:xfrm flipH="1">
            <a:off x="5486400" y="2383189"/>
            <a:ext cx="413658" cy="9260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5172" y="3218244"/>
            <a:ext cx="2656114" cy="369332"/>
          </a:xfrm>
          <a:prstGeom prst="rect">
            <a:avLst/>
          </a:prstGeom>
          <a:noFill/>
        </p:spPr>
        <p:txBody>
          <a:bodyPr wrap="square" rtlCol="0">
            <a:spAutoFit/>
          </a:bodyPr>
          <a:lstStyle/>
          <a:p>
            <a:r>
              <a:rPr lang="en-US" dirty="0" smtClean="0">
                <a:solidFill>
                  <a:srgbClr val="FF0000"/>
                </a:solidFill>
              </a:rPr>
              <a:t>Sense: Contingency</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D098603E-4670-914E-A685-627BBCF57B85}" type="slidenum">
              <a:rPr lang="en-US" smtClean="0"/>
              <a:t>69</a:t>
            </a:fld>
            <a:endParaRPr lang="en-US"/>
          </a:p>
        </p:txBody>
      </p:sp>
    </p:spTree>
    <p:extLst>
      <p:ext uri="{BB962C8B-B14F-4D97-AF65-F5344CB8AC3E}">
        <p14:creationId xmlns:p14="http://schemas.microsoft.com/office/powerpoint/2010/main" val="28111913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roadmap</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50707" y="2006777"/>
            <a:ext cx="5906530" cy="5321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Preparing revision data</a:t>
            </a:r>
            <a:endParaRPr lang="en-US" sz="2000" dirty="0"/>
          </a:p>
        </p:txBody>
      </p:sp>
      <p:sp>
        <p:nvSpPr>
          <p:cNvPr id="5" name="Rectangle 4"/>
          <p:cNvSpPr/>
          <p:nvPr/>
        </p:nvSpPr>
        <p:spPr>
          <a:xfrm>
            <a:off x="650708" y="3409547"/>
            <a:ext cx="5906529" cy="510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Automatic revision identification</a:t>
            </a:r>
            <a:endParaRPr lang="en-US" sz="2000" dirty="0"/>
          </a:p>
        </p:txBody>
      </p:sp>
      <p:sp>
        <p:nvSpPr>
          <p:cNvPr id="6" name="Rectangle 5"/>
          <p:cNvSpPr/>
          <p:nvPr/>
        </p:nvSpPr>
        <p:spPr>
          <a:xfrm>
            <a:off x="650708" y="4813367"/>
            <a:ext cx="5906528" cy="489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Tool user study</a:t>
            </a:r>
            <a:endParaRPr lang="en-US" sz="2000" dirty="0"/>
          </a:p>
        </p:txBody>
      </p:sp>
      <p:sp>
        <p:nvSpPr>
          <p:cNvPr id="7" name="Rectangle 6"/>
          <p:cNvSpPr/>
          <p:nvPr/>
        </p:nvSpPr>
        <p:spPr>
          <a:xfrm>
            <a:off x="650708" y="3920489"/>
            <a:ext cx="2734961" cy="489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extraction</a:t>
            </a:r>
            <a:endParaRPr lang="en-US" dirty="0"/>
          </a:p>
        </p:txBody>
      </p:sp>
      <p:sp>
        <p:nvSpPr>
          <p:cNvPr id="8" name="Rectangle 7"/>
          <p:cNvSpPr/>
          <p:nvPr/>
        </p:nvSpPr>
        <p:spPr>
          <a:xfrm>
            <a:off x="3807008" y="3920489"/>
            <a:ext cx="2750228" cy="489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classification</a:t>
            </a:r>
            <a:endParaRPr lang="en-US" dirty="0"/>
          </a:p>
        </p:txBody>
      </p:sp>
      <p:sp>
        <p:nvSpPr>
          <p:cNvPr id="13" name="Down Arrow 12"/>
          <p:cNvSpPr/>
          <p:nvPr/>
        </p:nvSpPr>
        <p:spPr>
          <a:xfrm>
            <a:off x="3465019" y="3092004"/>
            <a:ext cx="224116" cy="301995"/>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3465019" y="4494350"/>
            <a:ext cx="224116" cy="309293"/>
          </a:xfrm>
          <a:prstGeom prst="downArrow">
            <a:avLst>
              <a:gd name="adj1" fmla="val 3399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707" y="2544170"/>
            <a:ext cx="2734962" cy="5460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Revision schema definition</a:t>
            </a:r>
            <a:endParaRPr lang="en-US" dirty="0"/>
          </a:p>
        </p:txBody>
      </p:sp>
      <p:sp>
        <p:nvSpPr>
          <p:cNvPr id="12" name="Rectangle 11"/>
          <p:cNvSpPr/>
          <p:nvPr/>
        </p:nvSpPr>
        <p:spPr>
          <a:xfrm>
            <a:off x="3807008" y="2538938"/>
            <a:ext cx="2750228" cy="5530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 collection and data analysis</a:t>
            </a:r>
            <a:endParaRPr lang="en-US" dirty="0"/>
          </a:p>
        </p:txBody>
      </p:sp>
      <p:sp>
        <p:nvSpPr>
          <p:cNvPr id="15" name="Rectangle 14"/>
          <p:cNvSpPr/>
          <p:nvPr/>
        </p:nvSpPr>
        <p:spPr>
          <a:xfrm>
            <a:off x="650708" y="5304871"/>
            <a:ext cx="2734961" cy="459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Tool development</a:t>
            </a:r>
            <a:endParaRPr lang="en-US" dirty="0"/>
          </a:p>
        </p:txBody>
      </p:sp>
      <p:sp>
        <p:nvSpPr>
          <p:cNvPr id="16" name="Rectangle 15"/>
          <p:cNvSpPr/>
          <p:nvPr/>
        </p:nvSpPr>
        <p:spPr>
          <a:xfrm>
            <a:off x="3807007" y="5303627"/>
            <a:ext cx="2750229" cy="461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study</a:t>
            </a:r>
            <a:endParaRPr lang="en-US" dirty="0"/>
          </a:p>
        </p:txBody>
      </p:sp>
      <p:sp>
        <p:nvSpPr>
          <p:cNvPr id="17" name="TextBox 16"/>
          <p:cNvSpPr txBox="1"/>
          <p:nvPr/>
        </p:nvSpPr>
        <p:spPr>
          <a:xfrm>
            <a:off x="6557236" y="2030817"/>
            <a:ext cx="2802450" cy="338554"/>
          </a:xfrm>
          <a:prstGeom prst="rect">
            <a:avLst/>
          </a:prstGeom>
          <a:noFill/>
        </p:spPr>
        <p:txBody>
          <a:bodyPr wrap="square" rtlCol="0">
            <a:spAutoFit/>
          </a:bodyPr>
          <a:lstStyle/>
          <a:p>
            <a:r>
              <a:rPr lang="en-US" sz="1600" dirty="0"/>
              <a:t>(</a:t>
            </a:r>
            <a:r>
              <a:rPr lang="en-US" sz="1600" dirty="0" smtClean="0"/>
              <a:t>Zhang and </a:t>
            </a:r>
            <a:r>
              <a:rPr lang="en-US" sz="1600" dirty="0" err="1" smtClean="0"/>
              <a:t>Litman</a:t>
            </a:r>
            <a:r>
              <a:rPr lang="en-US" sz="1600" dirty="0" smtClean="0"/>
              <a:t>, BEA15)</a:t>
            </a:r>
            <a:endParaRPr lang="en-US" sz="1600" dirty="0"/>
          </a:p>
        </p:txBody>
      </p:sp>
    </p:spTree>
    <p:extLst>
      <p:ext uri="{BB962C8B-B14F-4D97-AF65-F5344CB8AC3E}">
        <p14:creationId xmlns:p14="http://schemas.microsoft.com/office/powerpoint/2010/main" val="366269763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a:t>
            </a:r>
            <a:endParaRPr lang="en-US" dirty="0"/>
          </a:p>
        </p:txBody>
      </p:sp>
      <p:sp>
        <p:nvSpPr>
          <p:cNvPr id="3" name="Content Placeholder 2"/>
          <p:cNvSpPr>
            <a:spLocks noGrp="1"/>
          </p:cNvSpPr>
          <p:nvPr>
            <p:ph idx="1"/>
          </p:nvPr>
        </p:nvSpPr>
        <p:spPr/>
        <p:txBody>
          <a:bodyPr/>
          <a:lstStyle/>
          <a:p>
            <a:r>
              <a:rPr lang="en-US" dirty="0" smtClean="0"/>
              <a:t>Example</a:t>
            </a:r>
          </a:p>
          <a:p>
            <a:pPr lvl="1"/>
            <a:r>
              <a:rPr lang="en-US" dirty="0"/>
              <a:t>(1) </a:t>
            </a:r>
            <a:r>
              <a:rPr lang="en-US" u="sng" dirty="0"/>
              <a:t>Use of dispersants was approved </a:t>
            </a:r>
            <a:r>
              <a:rPr lang="en-US" dirty="0">
                <a:solidFill>
                  <a:srgbClr val="FF0000"/>
                </a:solidFill>
              </a:rPr>
              <a:t>when</a:t>
            </a:r>
            <a:r>
              <a:rPr lang="en-US" dirty="0"/>
              <a:t> </a:t>
            </a:r>
            <a:r>
              <a:rPr lang="en-US" u="sng" dirty="0"/>
              <a:t>a test on the third day showed some positive results, officials said</a:t>
            </a:r>
            <a:r>
              <a:rPr lang="en-US" dirty="0" smtClean="0"/>
              <a:t>.</a:t>
            </a:r>
          </a:p>
          <a:p>
            <a:pPr lvl="1"/>
            <a:endParaRPr lang="en-US" dirty="0"/>
          </a:p>
          <a:p>
            <a:pPr lvl="1"/>
            <a:endParaRPr lang="en-US" dirty="0" smtClean="0"/>
          </a:p>
          <a:p>
            <a:pPr lvl="1"/>
            <a:r>
              <a:rPr lang="en-US" dirty="0"/>
              <a:t>(2) </a:t>
            </a:r>
            <a:r>
              <a:rPr lang="en-US" u="sng" dirty="0" err="1"/>
              <a:t>Mrs</a:t>
            </a:r>
            <a:r>
              <a:rPr lang="en-US" u="sng" dirty="0"/>
              <a:t> </a:t>
            </a:r>
            <a:r>
              <a:rPr lang="en-US" u="sng" dirty="0" err="1"/>
              <a:t>Yeargin</a:t>
            </a:r>
            <a:r>
              <a:rPr lang="en-US" u="sng" dirty="0"/>
              <a:t> is lying</a:t>
            </a:r>
            <a:r>
              <a:rPr lang="en-US" dirty="0"/>
              <a:t>. </a:t>
            </a:r>
            <a:r>
              <a:rPr lang="en-US" dirty="0">
                <a:solidFill>
                  <a:srgbClr val="FF0000"/>
                </a:solidFill>
              </a:rPr>
              <a:t>Implicit = because </a:t>
            </a:r>
            <a:r>
              <a:rPr lang="en-US" u="sng" dirty="0" smtClean="0"/>
              <a:t>They </a:t>
            </a:r>
            <a:r>
              <a:rPr lang="en-US" u="sng" dirty="0"/>
              <a:t>found students in an advanced class a year earlier who said she gave them similar help.</a:t>
            </a:r>
          </a:p>
        </p:txBody>
      </p:sp>
      <p:sp>
        <p:nvSpPr>
          <p:cNvPr id="4" name="TextBox 3"/>
          <p:cNvSpPr txBox="1"/>
          <p:nvPr/>
        </p:nvSpPr>
        <p:spPr>
          <a:xfrm>
            <a:off x="3233057" y="2013857"/>
            <a:ext cx="2155372" cy="369332"/>
          </a:xfrm>
          <a:prstGeom prst="rect">
            <a:avLst/>
          </a:prstGeom>
          <a:noFill/>
        </p:spPr>
        <p:txBody>
          <a:bodyPr wrap="square" rtlCol="0">
            <a:spAutoFit/>
          </a:bodyPr>
          <a:lstStyle/>
          <a:p>
            <a:r>
              <a:rPr lang="en-US" dirty="0" smtClean="0">
                <a:solidFill>
                  <a:srgbClr val="FF0000"/>
                </a:solidFill>
              </a:rPr>
              <a:t>ARGUMENT1</a:t>
            </a:r>
            <a:endParaRPr lang="en-US" dirty="0">
              <a:solidFill>
                <a:srgbClr val="FF0000"/>
              </a:solidFill>
            </a:endParaRPr>
          </a:p>
        </p:txBody>
      </p:sp>
      <p:sp>
        <p:nvSpPr>
          <p:cNvPr id="5" name="TextBox 4"/>
          <p:cNvSpPr txBox="1"/>
          <p:nvPr/>
        </p:nvSpPr>
        <p:spPr>
          <a:xfrm>
            <a:off x="6845752" y="2013857"/>
            <a:ext cx="2155372" cy="369332"/>
          </a:xfrm>
          <a:prstGeom prst="rect">
            <a:avLst/>
          </a:prstGeom>
          <a:noFill/>
        </p:spPr>
        <p:txBody>
          <a:bodyPr wrap="square" rtlCol="0">
            <a:spAutoFit/>
          </a:bodyPr>
          <a:lstStyle/>
          <a:p>
            <a:r>
              <a:rPr lang="en-US" dirty="0" smtClean="0">
                <a:solidFill>
                  <a:srgbClr val="FF0000"/>
                </a:solidFill>
              </a:rPr>
              <a:t>ARGUMENT2</a:t>
            </a:r>
            <a:endParaRPr lang="en-US" dirty="0">
              <a:solidFill>
                <a:srgbClr val="FF0000"/>
              </a:solidFill>
            </a:endParaRPr>
          </a:p>
        </p:txBody>
      </p:sp>
      <p:sp>
        <p:nvSpPr>
          <p:cNvPr id="6" name="TextBox 5"/>
          <p:cNvSpPr txBox="1"/>
          <p:nvPr/>
        </p:nvSpPr>
        <p:spPr>
          <a:xfrm>
            <a:off x="5299981" y="2013857"/>
            <a:ext cx="2155372" cy="369332"/>
          </a:xfrm>
          <a:prstGeom prst="rect">
            <a:avLst/>
          </a:prstGeom>
          <a:noFill/>
        </p:spPr>
        <p:txBody>
          <a:bodyPr wrap="square" rtlCol="0">
            <a:spAutoFit/>
          </a:bodyPr>
          <a:lstStyle/>
          <a:p>
            <a:r>
              <a:rPr lang="en-US" dirty="0" smtClean="0">
                <a:solidFill>
                  <a:srgbClr val="FF0000"/>
                </a:solidFill>
              </a:rPr>
              <a:t>Connective</a:t>
            </a:r>
            <a:endParaRPr lang="en-US" dirty="0">
              <a:solidFill>
                <a:srgbClr val="FF0000"/>
              </a:solidFill>
            </a:endParaRPr>
          </a:p>
        </p:txBody>
      </p:sp>
      <p:cxnSp>
        <p:nvCxnSpPr>
          <p:cNvPr id="8" name="Straight Connector 7"/>
          <p:cNvCxnSpPr/>
          <p:nvPr/>
        </p:nvCxnSpPr>
        <p:spPr>
          <a:xfrm flipH="1">
            <a:off x="5486400" y="2383189"/>
            <a:ext cx="413658" cy="9260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5172" y="3218244"/>
            <a:ext cx="2656114" cy="369332"/>
          </a:xfrm>
          <a:prstGeom prst="rect">
            <a:avLst/>
          </a:prstGeom>
          <a:noFill/>
        </p:spPr>
        <p:txBody>
          <a:bodyPr wrap="square" rtlCol="0">
            <a:spAutoFit/>
          </a:bodyPr>
          <a:lstStyle/>
          <a:p>
            <a:r>
              <a:rPr lang="en-US" dirty="0" smtClean="0">
                <a:solidFill>
                  <a:srgbClr val="FF0000"/>
                </a:solidFill>
              </a:rPr>
              <a:t>Sense: Contingency</a:t>
            </a:r>
            <a:endParaRPr lang="en-US" dirty="0">
              <a:solidFill>
                <a:srgbClr val="FF0000"/>
              </a:solidFill>
            </a:endParaRPr>
          </a:p>
        </p:txBody>
      </p:sp>
      <p:sp>
        <p:nvSpPr>
          <p:cNvPr id="10" name="TextBox 9"/>
          <p:cNvSpPr txBox="1"/>
          <p:nvPr/>
        </p:nvSpPr>
        <p:spPr>
          <a:xfrm>
            <a:off x="2035628" y="3494314"/>
            <a:ext cx="2155372" cy="369332"/>
          </a:xfrm>
          <a:prstGeom prst="rect">
            <a:avLst/>
          </a:prstGeom>
          <a:noFill/>
        </p:spPr>
        <p:txBody>
          <a:bodyPr wrap="square" rtlCol="0">
            <a:spAutoFit/>
          </a:bodyPr>
          <a:lstStyle/>
          <a:p>
            <a:r>
              <a:rPr lang="en-US" dirty="0" smtClean="0">
                <a:solidFill>
                  <a:srgbClr val="FF0000"/>
                </a:solidFill>
              </a:rPr>
              <a:t>ARGUMENT1</a:t>
            </a:r>
            <a:endParaRPr lang="en-US" dirty="0">
              <a:solidFill>
                <a:srgbClr val="FF0000"/>
              </a:solidFill>
            </a:endParaRPr>
          </a:p>
        </p:txBody>
      </p:sp>
      <p:sp>
        <p:nvSpPr>
          <p:cNvPr id="11" name="TextBox 10"/>
          <p:cNvSpPr txBox="1"/>
          <p:nvPr/>
        </p:nvSpPr>
        <p:spPr>
          <a:xfrm>
            <a:off x="6851195" y="3537846"/>
            <a:ext cx="2155372" cy="369332"/>
          </a:xfrm>
          <a:prstGeom prst="rect">
            <a:avLst/>
          </a:prstGeom>
          <a:noFill/>
        </p:spPr>
        <p:txBody>
          <a:bodyPr wrap="square" rtlCol="0">
            <a:spAutoFit/>
          </a:bodyPr>
          <a:lstStyle/>
          <a:p>
            <a:r>
              <a:rPr lang="en-US" dirty="0" smtClean="0">
                <a:solidFill>
                  <a:srgbClr val="FF0000"/>
                </a:solidFill>
              </a:rPr>
              <a:t>ARGUMENT2</a:t>
            </a:r>
            <a:endParaRPr lang="en-US" dirty="0">
              <a:solidFill>
                <a:srgbClr val="FF0000"/>
              </a:solidFill>
            </a:endParaRPr>
          </a:p>
        </p:txBody>
      </p:sp>
      <p:cxnSp>
        <p:nvCxnSpPr>
          <p:cNvPr id="12" name="Straight Connector 11"/>
          <p:cNvCxnSpPr/>
          <p:nvPr/>
        </p:nvCxnSpPr>
        <p:spPr>
          <a:xfrm flipH="1">
            <a:off x="5299981" y="4140916"/>
            <a:ext cx="206829" cy="4963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474029" y="4672738"/>
            <a:ext cx="2656114" cy="369332"/>
          </a:xfrm>
          <a:prstGeom prst="rect">
            <a:avLst/>
          </a:prstGeom>
          <a:noFill/>
        </p:spPr>
        <p:txBody>
          <a:bodyPr wrap="square" rtlCol="0">
            <a:spAutoFit/>
          </a:bodyPr>
          <a:lstStyle/>
          <a:p>
            <a:r>
              <a:rPr lang="en-US" dirty="0" smtClean="0">
                <a:solidFill>
                  <a:srgbClr val="FF0000"/>
                </a:solidFill>
              </a:rPr>
              <a:t>Sense: Contingency</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D098603E-4670-914E-A685-627BBCF57B85}" type="slidenum">
              <a:rPr lang="en-US" smtClean="0"/>
              <a:t>70</a:t>
            </a:fld>
            <a:endParaRPr lang="en-US"/>
          </a:p>
        </p:txBody>
      </p:sp>
    </p:spTree>
    <p:extLst>
      <p:ext uri="{BB962C8B-B14F-4D97-AF65-F5344CB8AC3E}">
        <p14:creationId xmlns:p14="http://schemas.microsoft.com/office/powerpoint/2010/main" val="302281486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 Discourse Treebank (PDTB)</a:t>
            </a:r>
            <a:endParaRPr lang="en-US" dirty="0"/>
          </a:p>
        </p:txBody>
      </p:sp>
      <p:sp>
        <p:nvSpPr>
          <p:cNvPr id="3" name="Content Placeholder 2"/>
          <p:cNvSpPr>
            <a:spLocks noGrp="1"/>
          </p:cNvSpPr>
          <p:nvPr>
            <p:ph idx="1"/>
          </p:nvPr>
        </p:nvSpPr>
        <p:spPr/>
        <p:txBody>
          <a:bodyPr>
            <a:normAutofit/>
          </a:bodyPr>
          <a:lstStyle/>
          <a:p>
            <a:r>
              <a:rPr lang="en-US" dirty="0" smtClean="0"/>
              <a:t>Relation types</a:t>
            </a:r>
          </a:p>
          <a:p>
            <a:pPr lvl="1"/>
            <a:r>
              <a:rPr lang="en-US" dirty="0" err="1" smtClean="0"/>
              <a:t>EntRel</a:t>
            </a:r>
            <a:r>
              <a:rPr lang="en-US" dirty="0" smtClean="0"/>
              <a:t>, Explicit, Implicit, </a:t>
            </a:r>
            <a:r>
              <a:rPr lang="en-US" dirty="0" err="1" smtClean="0"/>
              <a:t>AltLex</a:t>
            </a:r>
            <a:r>
              <a:rPr lang="en-US" dirty="0" smtClean="0"/>
              <a:t>, </a:t>
            </a:r>
            <a:r>
              <a:rPr lang="en-US" dirty="0" err="1" smtClean="0"/>
              <a:t>NoRel</a:t>
            </a:r>
            <a:endParaRPr lang="en-US" dirty="0" smtClean="0"/>
          </a:p>
          <a:p>
            <a:r>
              <a:rPr lang="en-US" dirty="0" smtClean="0"/>
              <a:t>Relation senses</a:t>
            </a:r>
          </a:p>
          <a:p>
            <a:pPr lvl="1"/>
            <a:r>
              <a:rPr lang="en-US" dirty="0" smtClean="0"/>
              <a:t>Comparison</a:t>
            </a:r>
          </a:p>
          <a:p>
            <a:pPr lvl="1"/>
            <a:r>
              <a:rPr lang="en-US" dirty="0" smtClean="0"/>
              <a:t>Contingency</a:t>
            </a:r>
          </a:p>
          <a:p>
            <a:pPr lvl="1"/>
            <a:r>
              <a:rPr lang="en-US" dirty="0" smtClean="0"/>
              <a:t>Temporal </a:t>
            </a:r>
          </a:p>
          <a:p>
            <a:pPr lvl="1"/>
            <a:r>
              <a:rPr lang="en-US" dirty="0" smtClean="0"/>
              <a:t>Expansion</a:t>
            </a:r>
          </a:p>
        </p:txBody>
      </p:sp>
      <p:sp>
        <p:nvSpPr>
          <p:cNvPr id="4" name="Slide Number Placeholder 3"/>
          <p:cNvSpPr>
            <a:spLocks noGrp="1"/>
          </p:cNvSpPr>
          <p:nvPr>
            <p:ph type="sldNum" sz="quarter" idx="12"/>
          </p:nvPr>
        </p:nvSpPr>
        <p:spPr/>
        <p:txBody>
          <a:bodyPr/>
          <a:lstStyle/>
          <a:p>
            <a:fld id="{D098603E-4670-914E-A685-627BBCF57B85}" type="slidenum">
              <a:rPr lang="en-US" smtClean="0"/>
              <a:t>71</a:t>
            </a:fld>
            <a:endParaRPr lang="en-US"/>
          </a:p>
        </p:txBody>
      </p:sp>
    </p:spTree>
    <p:extLst>
      <p:ext uri="{BB962C8B-B14F-4D97-AF65-F5344CB8AC3E}">
        <p14:creationId xmlns:p14="http://schemas.microsoft.com/office/powerpoint/2010/main" val="27991762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directly from annotated PDTB</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72</a:t>
            </a:fld>
            <a:endParaRPr lang="en-US"/>
          </a:p>
        </p:txBody>
      </p:sp>
      <p:sp>
        <p:nvSpPr>
          <p:cNvPr id="5" name="Rectangle 4"/>
          <p:cNvSpPr/>
          <p:nvPr/>
        </p:nvSpPr>
        <p:spPr>
          <a:xfrm>
            <a:off x="3742668"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Rectangle 5"/>
          <p:cNvSpPr/>
          <p:nvPr/>
        </p:nvSpPr>
        <p:spPr>
          <a:xfrm>
            <a:off x="3748111"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7" name="Rectangle 6"/>
          <p:cNvSpPr/>
          <p:nvPr/>
        </p:nvSpPr>
        <p:spPr>
          <a:xfrm>
            <a:off x="3742668"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8" name="Rectangle 7"/>
          <p:cNvSpPr/>
          <p:nvPr/>
        </p:nvSpPr>
        <p:spPr>
          <a:xfrm>
            <a:off x="3742668" y="44244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9" name="Rectangle 8"/>
          <p:cNvSpPr/>
          <p:nvPr/>
        </p:nvSpPr>
        <p:spPr>
          <a:xfrm>
            <a:off x="3742667"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10" name="Rectangle 9"/>
          <p:cNvSpPr/>
          <p:nvPr/>
        </p:nvSpPr>
        <p:spPr>
          <a:xfrm>
            <a:off x="4717631"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11" name="Rectangle 10"/>
          <p:cNvSpPr/>
          <p:nvPr/>
        </p:nvSpPr>
        <p:spPr>
          <a:xfrm>
            <a:off x="4701302"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12" name="Rectangle 11"/>
          <p:cNvSpPr/>
          <p:nvPr/>
        </p:nvSpPr>
        <p:spPr>
          <a:xfrm>
            <a:off x="4701301"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13" name="Rectangle 12"/>
          <p:cNvSpPr/>
          <p:nvPr/>
        </p:nvSpPr>
        <p:spPr>
          <a:xfrm>
            <a:off x="4701298" y="4413305"/>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4" name="Rectangle 13"/>
          <p:cNvSpPr/>
          <p:nvPr/>
        </p:nvSpPr>
        <p:spPr>
          <a:xfrm>
            <a:off x="4701298"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cxnSp>
        <p:nvCxnSpPr>
          <p:cNvPr id="15" name="Straight Connector 14"/>
          <p:cNvCxnSpPr/>
          <p:nvPr/>
        </p:nvCxnSpPr>
        <p:spPr>
          <a:xfrm flipH="1">
            <a:off x="4534947" y="2403159"/>
            <a:ext cx="21772" cy="3352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47440" y="2260970"/>
            <a:ext cx="909279" cy="369332"/>
          </a:xfrm>
          <a:prstGeom prst="rect">
            <a:avLst/>
          </a:prstGeom>
          <a:noFill/>
        </p:spPr>
        <p:txBody>
          <a:bodyPr wrap="square" rtlCol="0">
            <a:spAutoFit/>
          </a:bodyPr>
          <a:lstStyle/>
          <a:p>
            <a:r>
              <a:rPr lang="en-US" dirty="0" smtClean="0"/>
              <a:t>Draft 1</a:t>
            </a:r>
            <a:endParaRPr lang="en-US" dirty="0"/>
          </a:p>
        </p:txBody>
      </p:sp>
      <p:sp>
        <p:nvSpPr>
          <p:cNvPr id="17" name="TextBox 16"/>
          <p:cNvSpPr txBox="1"/>
          <p:nvPr/>
        </p:nvSpPr>
        <p:spPr>
          <a:xfrm>
            <a:off x="4621065" y="2260970"/>
            <a:ext cx="909279" cy="369332"/>
          </a:xfrm>
          <a:prstGeom prst="rect">
            <a:avLst/>
          </a:prstGeom>
          <a:noFill/>
        </p:spPr>
        <p:txBody>
          <a:bodyPr wrap="square" rtlCol="0">
            <a:spAutoFit/>
          </a:bodyPr>
          <a:lstStyle/>
          <a:p>
            <a:r>
              <a:rPr lang="en-US" dirty="0" smtClean="0"/>
              <a:t>Draft 2</a:t>
            </a:r>
            <a:endParaRPr lang="en-US" dirty="0"/>
          </a:p>
        </p:txBody>
      </p:sp>
      <p:sp>
        <p:nvSpPr>
          <p:cNvPr id="28" name="TextBox 27"/>
          <p:cNvSpPr txBox="1"/>
          <p:nvPr/>
        </p:nvSpPr>
        <p:spPr>
          <a:xfrm>
            <a:off x="5523774" y="3544286"/>
            <a:ext cx="2157185" cy="646331"/>
          </a:xfrm>
          <a:prstGeom prst="rect">
            <a:avLst/>
          </a:prstGeom>
          <a:noFill/>
        </p:spPr>
        <p:txBody>
          <a:bodyPr wrap="square" rtlCol="0">
            <a:spAutoFit/>
          </a:bodyPr>
          <a:lstStyle/>
          <a:p>
            <a:r>
              <a:rPr lang="en-US" dirty="0" err="1" smtClean="0"/>
              <a:t>Discourse_Up_New</a:t>
            </a:r>
            <a:r>
              <a:rPr lang="en-US" dirty="0" smtClean="0"/>
              <a:t>: </a:t>
            </a:r>
            <a:r>
              <a:rPr lang="en-US" dirty="0" err="1" smtClean="0"/>
              <a:t>Contingency_Explicit</a:t>
            </a:r>
            <a:endParaRPr lang="en-US" dirty="0"/>
          </a:p>
        </p:txBody>
      </p:sp>
      <p:sp>
        <p:nvSpPr>
          <p:cNvPr id="29" name="TextBox 28"/>
          <p:cNvSpPr txBox="1"/>
          <p:nvPr/>
        </p:nvSpPr>
        <p:spPr>
          <a:xfrm>
            <a:off x="5505424" y="4176834"/>
            <a:ext cx="2632736" cy="646331"/>
          </a:xfrm>
          <a:prstGeom prst="rect">
            <a:avLst/>
          </a:prstGeom>
          <a:noFill/>
        </p:spPr>
        <p:txBody>
          <a:bodyPr wrap="square" rtlCol="0">
            <a:spAutoFit/>
          </a:bodyPr>
          <a:lstStyle/>
          <a:p>
            <a:r>
              <a:rPr lang="en-US" dirty="0" err="1" smtClean="0"/>
              <a:t>Discourse_Down_New</a:t>
            </a:r>
            <a:r>
              <a:rPr lang="en-US" dirty="0" smtClean="0"/>
              <a:t>:</a:t>
            </a:r>
          </a:p>
          <a:p>
            <a:r>
              <a:rPr lang="en-US" dirty="0" err="1" smtClean="0"/>
              <a:t>Expansion_Explicit</a:t>
            </a:r>
            <a:endParaRPr lang="en-US" dirty="0"/>
          </a:p>
        </p:txBody>
      </p:sp>
      <p:sp>
        <p:nvSpPr>
          <p:cNvPr id="30" name="TextBox 29"/>
          <p:cNvSpPr txBox="1"/>
          <p:nvPr/>
        </p:nvSpPr>
        <p:spPr>
          <a:xfrm>
            <a:off x="1362942" y="3573518"/>
            <a:ext cx="2002536" cy="646331"/>
          </a:xfrm>
          <a:prstGeom prst="rect">
            <a:avLst/>
          </a:prstGeom>
          <a:noFill/>
        </p:spPr>
        <p:txBody>
          <a:bodyPr wrap="square" rtlCol="0">
            <a:spAutoFit/>
          </a:bodyPr>
          <a:lstStyle/>
          <a:p>
            <a:r>
              <a:rPr lang="en-US" dirty="0" err="1" smtClean="0"/>
              <a:t>Discourse_Up_Old</a:t>
            </a:r>
            <a:r>
              <a:rPr lang="en-US" dirty="0" smtClean="0"/>
              <a:t>:</a:t>
            </a:r>
          </a:p>
          <a:p>
            <a:r>
              <a:rPr lang="en-US" dirty="0" err="1" smtClean="0"/>
              <a:t>Expansion_Explicit</a:t>
            </a:r>
            <a:endParaRPr lang="en-US" dirty="0"/>
          </a:p>
        </p:txBody>
      </p:sp>
      <p:sp>
        <p:nvSpPr>
          <p:cNvPr id="31" name="TextBox 30"/>
          <p:cNvSpPr txBox="1"/>
          <p:nvPr/>
        </p:nvSpPr>
        <p:spPr>
          <a:xfrm>
            <a:off x="1353312" y="4223972"/>
            <a:ext cx="2349239" cy="646331"/>
          </a:xfrm>
          <a:prstGeom prst="rect">
            <a:avLst/>
          </a:prstGeom>
          <a:noFill/>
        </p:spPr>
        <p:txBody>
          <a:bodyPr wrap="square" rtlCol="0">
            <a:spAutoFit/>
          </a:bodyPr>
          <a:lstStyle/>
          <a:p>
            <a:r>
              <a:rPr lang="en-US" dirty="0" err="1" smtClean="0"/>
              <a:t>Discourse_Down_Old:Expansion_Explicit</a:t>
            </a:r>
            <a:endParaRPr lang="en-US" dirty="0"/>
          </a:p>
        </p:txBody>
      </p:sp>
      <p:cxnSp>
        <p:nvCxnSpPr>
          <p:cNvPr id="44" name="Straight Arrow Connector 43"/>
          <p:cNvCxnSpPr/>
          <p:nvPr/>
        </p:nvCxnSpPr>
        <p:spPr>
          <a:xfrm flipV="1">
            <a:off x="5272431" y="3644953"/>
            <a:ext cx="1" cy="231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263257" y="4202750"/>
            <a:ext cx="1" cy="210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839962" y="4176834"/>
            <a:ext cx="1" cy="247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842061" y="3640258"/>
            <a:ext cx="1" cy="231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91812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directly from annotated PDTB</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73</a:t>
            </a:fld>
            <a:endParaRPr lang="en-US"/>
          </a:p>
        </p:txBody>
      </p:sp>
      <p:sp>
        <p:nvSpPr>
          <p:cNvPr id="5" name="Rectangle 4"/>
          <p:cNvSpPr/>
          <p:nvPr/>
        </p:nvSpPr>
        <p:spPr>
          <a:xfrm>
            <a:off x="3742668"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Rectangle 5"/>
          <p:cNvSpPr/>
          <p:nvPr/>
        </p:nvSpPr>
        <p:spPr>
          <a:xfrm>
            <a:off x="3748111"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7" name="Rectangle 6"/>
          <p:cNvSpPr/>
          <p:nvPr/>
        </p:nvSpPr>
        <p:spPr>
          <a:xfrm>
            <a:off x="3742668"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8" name="Rectangle 7"/>
          <p:cNvSpPr/>
          <p:nvPr/>
        </p:nvSpPr>
        <p:spPr>
          <a:xfrm>
            <a:off x="3742668" y="44244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9" name="Rectangle 8"/>
          <p:cNvSpPr/>
          <p:nvPr/>
        </p:nvSpPr>
        <p:spPr>
          <a:xfrm>
            <a:off x="3742667"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10" name="Rectangle 9"/>
          <p:cNvSpPr/>
          <p:nvPr/>
        </p:nvSpPr>
        <p:spPr>
          <a:xfrm>
            <a:off x="4717631" y="2748016"/>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11" name="Rectangle 10"/>
          <p:cNvSpPr/>
          <p:nvPr/>
        </p:nvSpPr>
        <p:spPr>
          <a:xfrm>
            <a:off x="4701302" y="3340153"/>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US" dirty="0"/>
          </a:p>
        </p:txBody>
      </p:sp>
      <p:sp>
        <p:nvSpPr>
          <p:cNvPr id="12" name="Rectangle 11"/>
          <p:cNvSpPr/>
          <p:nvPr/>
        </p:nvSpPr>
        <p:spPr>
          <a:xfrm>
            <a:off x="4701301" y="3876729"/>
            <a:ext cx="642257" cy="304800"/>
          </a:xfrm>
          <a:prstGeom prst="rect">
            <a:avLst/>
          </a:prstGeom>
          <a:solidFill>
            <a:schemeClr val="bg1">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13" name="Rectangle 12"/>
          <p:cNvSpPr/>
          <p:nvPr/>
        </p:nvSpPr>
        <p:spPr>
          <a:xfrm>
            <a:off x="4701298" y="4413305"/>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US" dirty="0"/>
          </a:p>
        </p:txBody>
      </p:sp>
      <p:sp>
        <p:nvSpPr>
          <p:cNvPr id="14" name="Rectangle 13"/>
          <p:cNvSpPr/>
          <p:nvPr/>
        </p:nvSpPr>
        <p:spPr>
          <a:xfrm>
            <a:off x="4701298" y="5042408"/>
            <a:ext cx="642257"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cxnSp>
        <p:nvCxnSpPr>
          <p:cNvPr id="15" name="Straight Connector 14"/>
          <p:cNvCxnSpPr/>
          <p:nvPr/>
        </p:nvCxnSpPr>
        <p:spPr>
          <a:xfrm flipH="1">
            <a:off x="4534947" y="2403159"/>
            <a:ext cx="21772" cy="3352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47440" y="2260970"/>
            <a:ext cx="909279" cy="369332"/>
          </a:xfrm>
          <a:prstGeom prst="rect">
            <a:avLst/>
          </a:prstGeom>
          <a:noFill/>
        </p:spPr>
        <p:txBody>
          <a:bodyPr wrap="square" rtlCol="0">
            <a:spAutoFit/>
          </a:bodyPr>
          <a:lstStyle/>
          <a:p>
            <a:r>
              <a:rPr lang="en-US" dirty="0" smtClean="0"/>
              <a:t>Draft 1</a:t>
            </a:r>
            <a:endParaRPr lang="en-US" dirty="0"/>
          </a:p>
        </p:txBody>
      </p:sp>
      <p:sp>
        <p:nvSpPr>
          <p:cNvPr id="17" name="TextBox 16"/>
          <p:cNvSpPr txBox="1"/>
          <p:nvPr/>
        </p:nvSpPr>
        <p:spPr>
          <a:xfrm>
            <a:off x="4621065" y="2260970"/>
            <a:ext cx="909279" cy="369332"/>
          </a:xfrm>
          <a:prstGeom prst="rect">
            <a:avLst/>
          </a:prstGeom>
          <a:noFill/>
        </p:spPr>
        <p:txBody>
          <a:bodyPr wrap="square" rtlCol="0">
            <a:spAutoFit/>
          </a:bodyPr>
          <a:lstStyle/>
          <a:p>
            <a:r>
              <a:rPr lang="en-US" dirty="0" smtClean="0"/>
              <a:t>Draft 2</a:t>
            </a:r>
            <a:endParaRPr lang="en-US" dirty="0"/>
          </a:p>
        </p:txBody>
      </p:sp>
      <p:sp>
        <p:nvSpPr>
          <p:cNvPr id="28" name="TextBox 27"/>
          <p:cNvSpPr txBox="1"/>
          <p:nvPr/>
        </p:nvSpPr>
        <p:spPr>
          <a:xfrm>
            <a:off x="5523774" y="3544286"/>
            <a:ext cx="2157185" cy="646331"/>
          </a:xfrm>
          <a:prstGeom prst="rect">
            <a:avLst/>
          </a:prstGeom>
          <a:noFill/>
        </p:spPr>
        <p:txBody>
          <a:bodyPr wrap="square" rtlCol="0">
            <a:spAutoFit/>
          </a:bodyPr>
          <a:lstStyle/>
          <a:p>
            <a:r>
              <a:rPr lang="en-US" dirty="0" err="1" smtClean="0"/>
              <a:t>Discourse_Up_New</a:t>
            </a:r>
            <a:r>
              <a:rPr lang="en-US" dirty="0" smtClean="0"/>
              <a:t>: </a:t>
            </a:r>
            <a:r>
              <a:rPr lang="en-US" dirty="0" err="1" smtClean="0"/>
              <a:t>Contingency_Explicit</a:t>
            </a:r>
            <a:endParaRPr lang="en-US" dirty="0"/>
          </a:p>
        </p:txBody>
      </p:sp>
      <p:sp>
        <p:nvSpPr>
          <p:cNvPr id="29" name="TextBox 28"/>
          <p:cNvSpPr txBox="1"/>
          <p:nvPr/>
        </p:nvSpPr>
        <p:spPr>
          <a:xfrm>
            <a:off x="5505424" y="4176834"/>
            <a:ext cx="2632736" cy="646331"/>
          </a:xfrm>
          <a:prstGeom prst="rect">
            <a:avLst/>
          </a:prstGeom>
          <a:noFill/>
        </p:spPr>
        <p:txBody>
          <a:bodyPr wrap="square" rtlCol="0">
            <a:spAutoFit/>
          </a:bodyPr>
          <a:lstStyle/>
          <a:p>
            <a:r>
              <a:rPr lang="en-US" dirty="0" err="1" smtClean="0"/>
              <a:t>Discourse_Down_New</a:t>
            </a:r>
            <a:r>
              <a:rPr lang="en-US" dirty="0" smtClean="0"/>
              <a:t>:</a:t>
            </a:r>
          </a:p>
          <a:p>
            <a:r>
              <a:rPr lang="en-US" dirty="0" err="1" smtClean="0"/>
              <a:t>Expansion_Explicit</a:t>
            </a:r>
            <a:endParaRPr lang="en-US" dirty="0"/>
          </a:p>
        </p:txBody>
      </p:sp>
      <p:sp>
        <p:nvSpPr>
          <p:cNvPr id="30" name="TextBox 29"/>
          <p:cNvSpPr txBox="1"/>
          <p:nvPr/>
        </p:nvSpPr>
        <p:spPr>
          <a:xfrm>
            <a:off x="1362942" y="3573518"/>
            <a:ext cx="2002536" cy="646331"/>
          </a:xfrm>
          <a:prstGeom prst="rect">
            <a:avLst/>
          </a:prstGeom>
          <a:noFill/>
        </p:spPr>
        <p:txBody>
          <a:bodyPr wrap="square" rtlCol="0">
            <a:spAutoFit/>
          </a:bodyPr>
          <a:lstStyle/>
          <a:p>
            <a:r>
              <a:rPr lang="en-US" dirty="0" err="1" smtClean="0"/>
              <a:t>Discourse_Up_Old</a:t>
            </a:r>
            <a:r>
              <a:rPr lang="en-US" dirty="0" smtClean="0"/>
              <a:t>:</a:t>
            </a:r>
          </a:p>
          <a:p>
            <a:r>
              <a:rPr lang="en-US" dirty="0" err="1" smtClean="0"/>
              <a:t>Expansion_Explicit</a:t>
            </a:r>
            <a:endParaRPr lang="en-US" dirty="0"/>
          </a:p>
        </p:txBody>
      </p:sp>
      <p:sp>
        <p:nvSpPr>
          <p:cNvPr id="31" name="TextBox 30"/>
          <p:cNvSpPr txBox="1"/>
          <p:nvPr/>
        </p:nvSpPr>
        <p:spPr>
          <a:xfrm>
            <a:off x="1353312" y="4223972"/>
            <a:ext cx="2349239" cy="646331"/>
          </a:xfrm>
          <a:prstGeom prst="rect">
            <a:avLst/>
          </a:prstGeom>
          <a:noFill/>
        </p:spPr>
        <p:txBody>
          <a:bodyPr wrap="square" rtlCol="0">
            <a:spAutoFit/>
          </a:bodyPr>
          <a:lstStyle/>
          <a:p>
            <a:r>
              <a:rPr lang="en-US" dirty="0" err="1" smtClean="0"/>
              <a:t>Discourse_Down_Old:Expansion_Explicit</a:t>
            </a:r>
            <a:endParaRPr lang="en-US" dirty="0"/>
          </a:p>
        </p:txBody>
      </p:sp>
      <p:cxnSp>
        <p:nvCxnSpPr>
          <p:cNvPr id="19" name="Curved Connector 18"/>
          <p:cNvCxnSpPr>
            <a:stCxn id="7" idx="1"/>
            <a:endCxn id="5" idx="1"/>
          </p:cNvCxnSpPr>
          <p:nvPr/>
        </p:nvCxnSpPr>
        <p:spPr>
          <a:xfrm rot="10800000">
            <a:off x="3742668" y="2900417"/>
            <a:ext cx="12700" cy="1128713"/>
          </a:xfrm>
          <a:prstGeom prst="curvedConnector3">
            <a:avLst>
              <a:gd name="adj1" fmla="val 6984000"/>
            </a:avLst>
          </a:prstGeom>
          <a:ln w="158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12" idx="3"/>
            <a:endCxn id="10" idx="3"/>
          </p:cNvCxnSpPr>
          <p:nvPr/>
        </p:nvCxnSpPr>
        <p:spPr>
          <a:xfrm flipV="1">
            <a:off x="5343558" y="2900416"/>
            <a:ext cx="16330" cy="1128713"/>
          </a:xfrm>
          <a:prstGeom prst="curvedConnector3">
            <a:avLst>
              <a:gd name="adj1" fmla="val 5139559"/>
            </a:avLst>
          </a:prstGeom>
          <a:ln w="158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93737" y="2265407"/>
            <a:ext cx="3136392" cy="646331"/>
          </a:xfrm>
          <a:prstGeom prst="rect">
            <a:avLst/>
          </a:prstGeom>
          <a:noFill/>
        </p:spPr>
        <p:txBody>
          <a:bodyPr wrap="square" rtlCol="0">
            <a:spAutoFit/>
          </a:bodyPr>
          <a:lstStyle/>
          <a:p>
            <a:r>
              <a:rPr lang="en-US" dirty="0" smtClean="0">
                <a:solidFill>
                  <a:srgbClr val="FF0000"/>
                </a:solidFill>
              </a:rPr>
              <a:t>Discourse_Up_New_2: Not available!</a:t>
            </a:r>
            <a:endParaRPr lang="en-US" dirty="0">
              <a:solidFill>
                <a:srgbClr val="FF0000"/>
              </a:solidFill>
            </a:endParaRPr>
          </a:p>
        </p:txBody>
      </p:sp>
      <p:sp>
        <p:nvSpPr>
          <p:cNvPr id="46" name="TextBox 45"/>
          <p:cNvSpPr txBox="1"/>
          <p:nvPr/>
        </p:nvSpPr>
        <p:spPr>
          <a:xfrm>
            <a:off x="939171" y="2307136"/>
            <a:ext cx="3136392" cy="646331"/>
          </a:xfrm>
          <a:prstGeom prst="rect">
            <a:avLst/>
          </a:prstGeom>
          <a:noFill/>
        </p:spPr>
        <p:txBody>
          <a:bodyPr wrap="square" rtlCol="0">
            <a:spAutoFit/>
          </a:bodyPr>
          <a:lstStyle/>
          <a:p>
            <a:r>
              <a:rPr lang="en-US" dirty="0" smtClean="0">
                <a:solidFill>
                  <a:srgbClr val="FF0000"/>
                </a:solidFill>
              </a:rPr>
              <a:t>Discourse_Up_Old_2: Not available!</a:t>
            </a:r>
            <a:endParaRPr lang="en-US" dirty="0">
              <a:solidFill>
                <a:srgbClr val="FF0000"/>
              </a:solidFill>
            </a:endParaRPr>
          </a:p>
        </p:txBody>
      </p:sp>
      <p:cxnSp>
        <p:nvCxnSpPr>
          <p:cNvPr id="47" name="Straight Arrow Connector 46"/>
          <p:cNvCxnSpPr/>
          <p:nvPr/>
        </p:nvCxnSpPr>
        <p:spPr>
          <a:xfrm flipV="1">
            <a:off x="5272431" y="3644953"/>
            <a:ext cx="1" cy="231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263257" y="4202750"/>
            <a:ext cx="1" cy="210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839962" y="4176834"/>
            <a:ext cx="1" cy="247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842061" y="3640258"/>
            <a:ext cx="1" cy="231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979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PDTB relations</a:t>
            </a:r>
            <a:endParaRPr lang="en-US" dirty="0"/>
          </a:p>
        </p:txBody>
      </p:sp>
      <p:sp>
        <p:nvSpPr>
          <p:cNvPr id="3" name="Content Placeholder 2"/>
          <p:cNvSpPr>
            <a:spLocks noGrp="1"/>
          </p:cNvSpPr>
          <p:nvPr>
            <p:ph idx="1"/>
          </p:nvPr>
        </p:nvSpPr>
        <p:spPr/>
        <p:txBody>
          <a:bodyPr/>
          <a:lstStyle/>
          <a:p>
            <a:r>
              <a:rPr lang="en-US" dirty="0"/>
              <a:t>Intuitions</a:t>
            </a:r>
          </a:p>
          <a:p>
            <a:pPr lvl="1"/>
            <a:r>
              <a:rPr lang="en-US" dirty="0"/>
              <a:t>Intuition 1.  </a:t>
            </a:r>
            <a:r>
              <a:rPr lang="en-US" dirty="0" smtClean="0">
                <a:solidFill>
                  <a:srgbClr val="00B0F0"/>
                </a:solidFill>
              </a:rPr>
              <a:t>Long distance </a:t>
            </a:r>
            <a:r>
              <a:rPr lang="en-US" dirty="0" smtClean="0"/>
              <a:t>discourse relations can be inferred from </a:t>
            </a:r>
            <a:r>
              <a:rPr lang="en-US" dirty="0" smtClean="0">
                <a:solidFill>
                  <a:srgbClr val="00B0F0"/>
                </a:solidFill>
              </a:rPr>
              <a:t>adjacent</a:t>
            </a:r>
            <a:r>
              <a:rPr lang="en-US" dirty="0" smtClean="0"/>
              <a:t> discourse relations</a:t>
            </a:r>
            <a:endParaRPr lang="en-US" dirty="0"/>
          </a:p>
          <a:p>
            <a:pPr lvl="1"/>
            <a:r>
              <a:rPr lang="en-US" dirty="0" smtClean="0"/>
              <a:t>Intuition </a:t>
            </a:r>
            <a:r>
              <a:rPr lang="en-US" dirty="0"/>
              <a:t>2.  The </a:t>
            </a:r>
            <a:r>
              <a:rPr lang="en-US" dirty="0">
                <a:solidFill>
                  <a:srgbClr val="00B0F0"/>
                </a:solidFill>
              </a:rPr>
              <a:t>importance</a:t>
            </a:r>
            <a:r>
              <a:rPr lang="en-US" dirty="0"/>
              <a:t> of discourse relations to argumentation </a:t>
            </a:r>
            <a:r>
              <a:rPr lang="en-US" dirty="0">
                <a:solidFill>
                  <a:srgbClr val="00B0F0"/>
                </a:solidFill>
              </a:rPr>
              <a:t>varies</a:t>
            </a:r>
            <a:r>
              <a:rPr lang="en-US" dirty="0"/>
              <a:t> even if the relation types are the same </a:t>
            </a:r>
          </a:p>
          <a:p>
            <a:r>
              <a:rPr lang="en-US" dirty="0" smtClean="0"/>
              <a:t>Solution</a:t>
            </a:r>
          </a:p>
          <a:p>
            <a:pPr lvl="1"/>
            <a:r>
              <a:rPr lang="en-US" dirty="0" err="1" smtClean="0"/>
              <a:t>PDTBSegment</a:t>
            </a:r>
            <a:endParaRPr lang="en-US" dirty="0" smtClean="0"/>
          </a:p>
          <a:p>
            <a:pPr lvl="1"/>
            <a:r>
              <a:rPr lang="en-US" dirty="0" err="1" smtClean="0">
                <a:solidFill>
                  <a:srgbClr val="00B0F0"/>
                </a:solidFill>
              </a:rPr>
              <a:t>PDTBTree</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D098603E-4670-914E-A685-627BBCF57B85}" type="slidenum">
              <a:rPr lang="en-US" smtClean="0"/>
              <a:t>74</a:t>
            </a:fld>
            <a:endParaRPr lang="en-US"/>
          </a:p>
        </p:txBody>
      </p:sp>
    </p:spTree>
    <p:extLst>
      <p:ext uri="{BB962C8B-B14F-4D97-AF65-F5344CB8AC3E}">
        <p14:creationId xmlns:p14="http://schemas.microsoft.com/office/powerpoint/2010/main" val="271342525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relations are different to the argument structure</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969818" y="1929646"/>
            <a:ext cx="7701395" cy="4247317"/>
          </a:xfrm>
          <a:prstGeom prst="rect">
            <a:avLst/>
          </a:prstGeom>
          <a:noFill/>
        </p:spPr>
        <p:txBody>
          <a:bodyPr wrap="square" rtlCol="0">
            <a:spAutoFit/>
          </a:bodyPr>
          <a:lstStyle/>
          <a:p>
            <a:r>
              <a:rPr lang="en-US" dirty="0"/>
              <a:t>The lustful are those who long and crave for one another. </a:t>
            </a:r>
          </a:p>
          <a:p>
            <a:r>
              <a:rPr lang="en-US" dirty="0"/>
              <a:t>The person guilty of lust is put in this layer of hell because of his over indulgence of sexual-pleasure. </a:t>
            </a:r>
          </a:p>
          <a:p>
            <a:r>
              <a:rPr lang="en-US" dirty="0"/>
              <a:t>The man who is stuck in this layer is Hue Heffner</a:t>
            </a:r>
            <a:r>
              <a:rPr lang="en-US" dirty="0" smtClean="0"/>
              <a:t>.</a:t>
            </a:r>
          </a:p>
          <a:p>
            <a:endParaRPr lang="en-US" dirty="0"/>
          </a:p>
          <a:p>
            <a:r>
              <a:rPr lang="en-US" dirty="0"/>
              <a:t>He has devoted his entire life for other people ’s lustful pleasure and his own. </a:t>
            </a:r>
          </a:p>
          <a:p>
            <a:r>
              <a:rPr lang="en-US" dirty="0"/>
              <a:t>He has spent millions on working on his mansion which is for the purpose of other lustful desires. </a:t>
            </a:r>
          </a:p>
          <a:p>
            <a:r>
              <a:rPr lang="en-US" dirty="0"/>
              <a:t>People who were stuck in this layer are constantly whipped around and “ banging ” into one another</a:t>
            </a:r>
            <a:r>
              <a:rPr lang="en-US" dirty="0" smtClean="0"/>
              <a:t>.</a:t>
            </a:r>
          </a:p>
          <a:p>
            <a:r>
              <a:rPr lang="en-US" dirty="0" smtClean="0"/>
              <a:t> </a:t>
            </a:r>
            <a:endParaRPr lang="en-US" dirty="0"/>
          </a:p>
          <a:p>
            <a:r>
              <a:rPr lang="en-US" dirty="0"/>
              <a:t>What you do in your Earthly presence follows with you into Hell.  </a:t>
            </a:r>
            <a:endParaRPr lang="en-US" dirty="0" smtClean="0"/>
          </a:p>
          <a:p>
            <a:r>
              <a:rPr lang="en-US" dirty="0" smtClean="0"/>
              <a:t>For </a:t>
            </a:r>
            <a:r>
              <a:rPr lang="en-US" dirty="0"/>
              <a:t>him and like many others he is now tortured in a whirlwind of torment with others lustful accommodators with himself.</a:t>
            </a:r>
          </a:p>
          <a:p>
            <a:endParaRPr lang="en-US" dirty="0"/>
          </a:p>
        </p:txBody>
      </p:sp>
      <p:sp>
        <p:nvSpPr>
          <p:cNvPr id="6" name="Rectangle 5"/>
          <p:cNvSpPr/>
          <p:nvPr/>
        </p:nvSpPr>
        <p:spPr>
          <a:xfrm>
            <a:off x="784513" y="2798618"/>
            <a:ext cx="7730837" cy="872836"/>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6077" y="4208028"/>
            <a:ext cx="7689274" cy="1098263"/>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97857" y="2951808"/>
            <a:ext cx="1510146" cy="369332"/>
          </a:xfrm>
          <a:prstGeom prst="rect">
            <a:avLst/>
          </a:prstGeom>
          <a:noFill/>
        </p:spPr>
        <p:txBody>
          <a:bodyPr wrap="square" rtlCol="0">
            <a:spAutoFit/>
          </a:bodyPr>
          <a:lstStyle/>
          <a:p>
            <a:r>
              <a:rPr lang="en-US" dirty="0" smtClean="0"/>
              <a:t>Contingency</a:t>
            </a:r>
            <a:endParaRPr lang="en-US" dirty="0"/>
          </a:p>
        </p:txBody>
      </p:sp>
      <p:sp>
        <p:nvSpPr>
          <p:cNvPr id="9" name="TextBox 8"/>
          <p:cNvSpPr txBox="1"/>
          <p:nvPr/>
        </p:nvSpPr>
        <p:spPr>
          <a:xfrm>
            <a:off x="7161067" y="4633270"/>
            <a:ext cx="1510146" cy="369332"/>
          </a:xfrm>
          <a:prstGeom prst="rect">
            <a:avLst/>
          </a:prstGeom>
          <a:noFill/>
        </p:spPr>
        <p:txBody>
          <a:bodyPr wrap="square" rtlCol="0">
            <a:spAutoFit/>
          </a:bodyPr>
          <a:lstStyle/>
          <a:p>
            <a:r>
              <a:rPr lang="en-US" dirty="0" smtClean="0"/>
              <a:t>Contingency</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75</a:t>
            </a:fld>
            <a:endParaRPr lang="en-US"/>
          </a:p>
        </p:txBody>
      </p:sp>
    </p:spTree>
    <p:extLst>
      <p:ext uri="{BB962C8B-B14F-4D97-AF65-F5344CB8AC3E}">
        <p14:creationId xmlns:p14="http://schemas.microsoft.com/office/powerpoint/2010/main" val="130022465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relations are different to the argument structure</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969818" y="1929646"/>
            <a:ext cx="7701395" cy="4247317"/>
          </a:xfrm>
          <a:prstGeom prst="rect">
            <a:avLst/>
          </a:prstGeom>
          <a:noFill/>
        </p:spPr>
        <p:txBody>
          <a:bodyPr wrap="square" rtlCol="0">
            <a:spAutoFit/>
          </a:bodyPr>
          <a:lstStyle/>
          <a:p>
            <a:r>
              <a:rPr lang="en-US" dirty="0"/>
              <a:t>The lustful are those who long and crave for one another. </a:t>
            </a:r>
          </a:p>
          <a:p>
            <a:r>
              <a:rPr lang="en-US" dirty="0"/>
              <a:t>The person guilty of lust is put in this layer of hell because of his over indulgence of sexual-pleasure. </a:t>
            </a:r>
          </a:p>
          <a:p>
            <a:r>
              <a:rPr lang="en-US" dirty="0"/>
              <a:t>The man who is stuck in this layer is Hue Heffner</a:t>
            </a:r>
            <a:r>
              <a:rPr lang="en-US" dirty="0" smtClean="0"/>
              <a:t>.</a:t>
            </a:r>
          </a:p>
          <a:p>
            <a:endParaRPr lang="en-US" dirty="0"/>
          </a:p>
          <a:p>
            <a:r>
              <a:rPr lang="en-US" dirty="0"/>
              <a:t>He has devoted his entire life for other people ’s lustful pleasure and his own. </a:t>
            </a:r>
          </a:p>
          <a:p>
            <a:r>
              <a:rPr lang="en-US" dirty="0"/>
              <a:t>He has spent millions on working on his mansion which is for the purpose of other lustful desires. </a:t>
            </a:r>
          </a:p>
          <a:p>
            <a:r>
              <a:rPr lang="en-US" dirty="0"/>
              <a:t>People who were stuck in this layer are constantly whipped around and “ banging ” into one another</a:t>
            </a:r>
            <a:r>
              <a:rPr lang="en-US" dirty="0" smtClean="0"/>
              <a:t>.</a:t>
            </a:r>
          </a:p>
          <a:p>
            <a:r>
              <a:rPr lang="en-US" dirty="0" smtClean="0"/>
              <a:t> </a:t>
            </a:r>
            <a:endParaRPr lang="en-US" dirty="0"/>
          </a:p>
          <a:p>
            <a:r>
              <a:rPr lang="en-US" dirty="0"/>
              <a:t>What you do in your Earthly presence follows with you into Hell.  </a:t>
            </a:r>
            <a:endParaRPr lang="en-US" dirty="0" smtClean="0"/>
          </a:p>
          <a:p>
            <a:r>
              <a:rPr lang="en-US" dirty="0" smtClean="0"/>
              <a:t>For </a:t>
            </a:r>
            <a:r>
              <a:rPr lang="en-US" dirty="0"/>
              <a:t>him and like many others he is now tortured in a whirlwind of torment with others lustful accommodators with himself.</a:t>
            </a:r>
          </a:p>
          <a:p>
            <a:endParaRPr lang="en-US" dirty="0"/>
          </a:p>
        </p:txBody>
      </p:sp>
      <p:sp>
        <p:nvSpPr>
          <p:cNvPr id="6" name="Rectangle 5"/>
          <p:cNvSpPr/>
          <p:nvPr/>
        </p:nvSpPr>
        <p:spPr>
          <a:xfrm>
            <a:off x="784513" y="2798618"/>
            <a:ext cx="7730837" cy="872836"/>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6077" y="4208028"/>
            <a:ext cx="7689274" cy="1098263"/>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97857" y="2951808"/>
            <a:ext cx="1510146" cy="400110"/>
          </a:xfrm>
          <a:prstGeom prst="rect">
            <a:avLst/>
          </a:prstGeom>
          <a:noFill/>
        </p:spPr>
        <p:txBody>
          <a:bodyPr wrap="square" rtlCol="0">
            <a:spAutoFit/>
          </a:bodyPr>
          <a:lstStyle/>
          <a:p>
            <a:r>
              <a:rPr lang="en-US" sz="2000" b="1" dirty="0" smtClean="0"/>
              <a:t>Contingency</a:t>
            </a:r>
            <a:endParaRPr lang="en-US" sz="2000" b="1" dirty="0"/>
          </a:p>
        </p:txBody>
      </p:sp>
      <p:sp>
        <p:nvSpPr>
          <p:cNvPr id="9" name="TextBox 8"/>
          <p:cNvSpPr txBox="1"/>
          <p:nvPr/>
        </p:nvSpPr>
        <p:spPr>
          <a:xfrm>
            <a:off x="7161067" y="4633270"/>
            <a:ext cx="1510146" cy="369332"/>
          </a:xfrm>
          <a:prstGeom prst="rect">
            <a:avLst/>
          </a:prstGeom>
          <a:noFill/>
        </p:spPr>
        <p:txBody>
          <a:bodyPr wrap="square" rtlCol="0">
            <a:spAutoFit/>
          </a:bodyPr>
          <a:lstStyle/>
          <a:p>
            <a:r>
              <a:rPr lang="en-US" dirty="0" smtClean="0"/>
              <a:t>Contingency</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76</a:t>
            </a:fld>
            <a:endParaRPr lang="en-US"/>
          </a:p>
        </p:txBody>
      </p:sp>
    </p:spTree>
    <p:extLst>
      <p:ext uri="{BB962C8B-B14F-4D97-AF65-F5344CB8AC3E}">
        <p14:creationId xmlns:p14="http://schemas.microsoft.com/office/powerpoint/2010/main" val="1689866279"/>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relation inference: example</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521277" y="1825625"/>
            <a:ext cx="7994073" cy="2862322"/>
          </a:xfrm>
          <a:prstGeom prst="rect">
            <a:avLst/>
          </a:prstGeom>
          <a:noFill/>
        </p:spPr>
        <p:txBody>
          <a:bodyPr wrap="square" rtlCol="0">
            <a:spAutoFit/>
          </a:bodyPr>
          <a:lstStyle/>
          <a:p>
            <a:r>
              <a:rPr lang="en-US" dirty="0"/>
              <a:t>(1) The lustful are those who long and crave for one another. (2) The person guilty of lust is put in this layer of hell because of his over indulgence of sexual-pleasure. (3) The man who is stuck in this layer is Hue Heffner. (4) He has devoted his entire life for other people ’s lustful pleasure and his own. (5) He has spent millions on working on his mansion which is for the purpose of other lustful desires. (6) People who were stuck in this layer are constantly whipped around and “ banging ” into one another. (7) What you do in your Earthly presence follows with you into Hell. (8) For him and like many others he is now tortured in a whirlwind of torment with others lustful accommodators with himself.</a:t>
            </a:r>
          </a:p>
          <a:p>
            <a:endParaRPr lang="en-US" dirty="0"/>
          </a:p>
        </p:txBody>
      </p:sp>
      <p:sp>
        <p:nvSpPr>
          <p:cNvPr id="5" name="Oval 4"/>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Oval 5"/>
          <p:cNvSpPr/>
          <p:nvPr/>
        </p:nvSpPr>
        <p:spPr>
          <a:xfrm>
            <a:off x="2595623" y="503672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7" name="Oval 6"/>
          <p:cNvSpPr/>
          <p:nvPr/>
        </p:nvSpPr>
        <p:spPr>
          <a:xfrm>
            <a:off x="3555412" y="50383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8" name="Oval 7"/>
          <p:cNvSpPr/>
          <p:nvPr/>
        </p:nvSpPr>
        <p:spPr>
          <a:xfrm>
            <a:off x="4534595" y="5038392"/>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5</a:t>
            </a:r>
          </a:p>
        </p:txBody>
      </p:sp>
      <p:sp>
        <p:nvSpPr>
          <p:cNvPr id="9" name="Oval 8"/>
          <p:cNvSpPr/>
          <p:nvPr/>
        </p:nvSpPr>
        <p:spPr>
          <a:xfrm>
            <a:off x="5490512" y="503789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10" name="Oval 9"/>
          <p:cNvSpPr/>
          <p:nvPr/>
        </p:nvSpPr>
        <p:spPr>
          <a:xfrm>
            <a:off x="6499740" y="5040290"/>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1" name="Oval 10"/>
          <p:cNvSpPr/>
          <p:nvPr/>
        </p:nvSpPr>
        <p:spPr>
          <a:xfrm>
            <a:off x="7450754" y="504268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2" name="Oval 11"/>
          <p:cNvSpPr/>
          <p:nvPr/>
        </p:nvSpPr>
        <p:spPr>
          <a:xfrm>
            <a:off x="1637214"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cxnSp>
        <p:nvCxnSpPr>
          <p:cNvPr id="14" name="Straight Arrow Connector 13"/>
          <p:cNvCxnSpPr>
            <a:stCxn id="5" idx="6"/>
            <a:endCxn id="12" idx="2"/>
          </p:cNvCxnSpPr>
          <p:nvPr/>
        </p:nvCxnSpPr>
        <p:spPr>
          <a:xfrm>
            <a:off x="1110523" y="5235938"/>
            <a:ext cx="526691"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2" idx="6"/>
            <a:endCxn id="6" idx="2"/>
          </p:cNvCxnSpPr>
          <p:nvPr/>
        </p:nvCxnSpPr>
        <p:spPr>
          <a:xfrm>
            <a:off x="2066705" y="5235940"/>
            <a:ext cx="528918" cy="1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6" idx="6"/>
            <a:endCxn id="7" idx="2"/>
          </p:cNvCxnSpPr>
          <p:nvPr/>
        </p:nvCxnSpPr>
        <p:spPr>
          <a:xfrm>
            <a:off x="3025114" y="5237615"/>
            <a:ext cx="530298" cy="16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7" idx="6"/>
            <a:endCxn id="8" idx="2"/>
          </p:cNvCxnSpPr>
          <p:nvPr/>
        </p:nvCxnSpPr>
        <p:spPr>
          <a:xfrm flipV="1">
            <a:off x="3984903" y="5239283"/>
            <a:ext cx="54969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8" idx="6"/>
            <a:endCxn id="9" idx="2"/>
          </p:cNvCxnSpPr>
          <p:nvPr/>
        </p:nvCxnSpPr>
        <p:spPr>
          <a:xfrm flipV="1">
            <a:off x="4964086" y="5238789"/>
            <a:ext cx="526426" cy="4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9" idx="6"/>
            <a:endCxn id="10" idx="2"/>
          </p:cNvCxnSpPr>
          <p:nvPr/>
        </p:nvCxnSpPr>
        <p:spPr>
          <a:xfrm>
            <a:off x="5920003" y="5238789"/>
            <a:ext cx="579737" cy="23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10" idx="6"/>
            <a:endCxn id="11" idx="2"/>
          </p:cNvCxnSpPr>
          <p:nvPr/>
        </p:nvCxnSpPr>
        <p:spPr>
          <a:xfrm>
            <a:off x="6929231" y="5241181"/>
            <a:ext cx="521523" cy="23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922166" y="5489868"/>
            <a:ext cx="861144" cy="369332"/>
          </a:xfrm>
          <a:prstGeom prst="rect">
            <a:avLst/>
          </a:prstGeom>
          <a:noFill/>
        </p:spPr>
        <p:txBody>
          <a:bodyPr wrap="square" rtlCol="0">
            <a:spAutoFit/>
          </a:bodyPr>
          <a:lstStyle/>
          <a:p>
            <a:r>
              <a:rPr lang="en-US" dirty="0" err="1" smtClean="0"/>
              <a:t>EntRel</a:t>
            </a:r>
            <a:endParaRPr lang="en-US" dirty="0"/>
          </a:p>
        </p:txBody>
      </p:sp>
      <p:sp>
        <p:nvSpPr>
          <p:cNvPr id="36" name="TextBox 35"/>
          <p:cNvSpPr txBox="1"/>
          <p:nvPr/>
        </p:nvSpPr>
        <p:spPr>
          <a:xfrm>
            <a:off x="2978304" y="5490794"/>
            <a:ext cx="797285" cy="369332"/>
          </a:xfrm>
          <a:prstGeom prst="rect">
            <a:avLst/>
          </a:prstGeom>
          <a:noFill/>
        </p:spPr>
        <p:txBody>
          <a:bodyPr wrap="square" rtlCol="0">
            <a:spAutoFit/>
          </a:bodyPr>
          <a:lstStyle/>
          <a:p>
            <a:r>
              <a:rPr lang="en-US" dirty="0" err="1" smtClean="0"/>
              <a:t>Cont</a:t>
            </a:r>
            <a:endParaRPr lang="en-US" dirty="0"/>
          </a:p>
        </p:txBody>
      </p:sp>
      <p:sp>
        <p:nvSpPr>
          <p:cNvPr id="37" name="TextBox 36"/>
          <p:cNvSpPr txBox="1"/>
          <p:nvPr/>
        </p:nvSpPr>
        <p:spPr>
          <a:xfrm>
            <a:off x="3913164" y="5482760"/>
            <a:ext cx="861144" cy="369332"/>
          </a:xfrm>
          <a:prstGeom prst="rect">
            <a:avLst/>
          </a:prstGeom>
          <a:noFill/>
        </p:spPr>
        <p:txBody>
          <a:bodyPr wrap="square" rtlCol="0">
            <a:spAutoFit/>
          </a:bodyPr>
          <a:lstStyle/>
          <a:p>
            <a:r>
              <a:rPr lang="en-US" dirty="0" err="1" smtClean="0"/>
              <a:t>Expan</a:t>
            </a:r>
            <a:endParaRPr lang="en-US" dirty="0"/>
          </a:p>
        </p:txBody>
      </p:sp>
      <p:sp>
        <p:nvSpPr>
          <p:cNvPr id="38" name="TextBox 37"/>
          <p:cNvSpPr txBox="1"/>
          <p:nvPr/>
        </p:nvSpPr>
        <p:spPr>
          <a:xfrm>
            <a:off x="4867496" y="5486078"/>
            <a:ext cx="861144" cy="369332"/>
          </a:xfrm>
          <a:prstGeom prst="rect">
            <a:avLst/>
          </a:prstGeom>
          <a:noFill/>
        </p:spPr>
        <p:txBody>
          <a:bodyPr wrap="square" rtlCol="0">
            <a:spAutoFit/>
          </a:bodyPr>
          <a:lstStyle/>
          <a:p>
            <a:r>
              <a:rPr lang="en-US" dirty="0" err="1" smtClean="0"/>
              <a:t>EntRel</a:t>
            </a:r>
            <a:endParaRPr lang="en-US" dirty="0"/>
          </a:p>
        </p:txBody>
      </p:sp>
      <p:sp>
        <p:nvSpPr>
          <p:cNvPr id="39" name="TextBox 38"/>
          <p:cNvSpPr txBox="1"/>
          <p:nvPr/>
        </p:nvSpPr>
        <p:spPr>
          <a:xfrm>
            <a:off x="5885593" y="5480375"/>
            <a:ext cx="861144" cy="369332"/>
          </a:xfrm>
          <a:prstGeom prst="rect">
            <a:avLst/>
          </a:prstGeom>
          <a:noFill/>
        </p:spPr>
        <p:txBody>
          <a:bodyPr wrap="square" rtlCol="0">
            <a:spAutoFit/>
          </a:bodyPr>
          <a:lstStyle/>
          <a:p>
            <a:r>
              <a:rPr lang="en-US" dirty="0" err="1" smtClean="0"/>
              <a:t>Cont</a:t>
            </a:r>
            <a:endParaRPr lang="en-US" dirty="0"/>
          </a:p>
        </p:txBody>
      </p:sp>
      <p:sp>
        <p:nvSpPr>
          <p:cNvPr id="40" name="TextBox 39"/>
          <p:cNvSpPr txBox="1"/>
          <p:nvPr/>
        </p:nvSpPr>
        <p:spPr>
          <a:xfrm>
            <a:off x="6839925" y="5480375"/>
            <a:ext cx="861144" cy="369332"/>
          </a:xfrm>
          <a:prstGeom prst="rect">
            <a:avLst/>
          </a:prstGeom>
          <a:noFill/>
        </p:spPr>
        <p:txBody>
          <a:bodyPr wrap="square" rtlCol="0">
            <a:spAutoFit/>
          </a:bodyPr>
          <a:lstStyle/>
          <a:p>
            <a:r>
              <a:rPr lang="en-US" dirty="0" err="1" smtClean="0"/>
              <a:t>Cont</a:t>
            </a:r>
            <a:endParaRPr lang="en-US" dirty="0"/>
          </a:p>
        </p:txBody>
      </p:sp>
      <p:sp>
        <p:nvSpPr>
          <p:cNvPr id="41" name="TextBox 40"/>
          <p:cNvSpPr txBox="1"/>
          <p:nvPr/>
        </p:nvSpPr>
        <p:spPr>
          <a:xfrm>
            <a:off x="1746815" y="5492253"/>
            <a:ext cx="1365432" cy="369332"/>
          </a:xfrm>
          <a:prstGeom prst="rect">
            <a:avLst/>
          </a:prstGeom>
          <a:noFill/>
        </p:spPr>
        <p:txBody>
          <a:bodyPr wrap="square" rtlCol="0">
            <a:spAutoFit/>
          </a:bodyPr>
          <a:lstStyle/>
          <a:p>
            <a:r>
              <a:rPr lang="en-US" smtClean="0"/>
              <a:t>Expansion</a:t>
            </a:r>
            <a:endParaRPr lang="en-US" dirty="0"/>
          </a:p>
        </p:txBody>
      </p:sp>
      <p:sp>
        <p:nvSpPr>
          <p:cNvPr id="13" name="Slide Number Placeholder 12"/>
          <p:cNvSpPr>
            <a:spLocks noGrp="1"/>
          </p:cNvSpPr>
          <p:nvPr>
            <p:ph type="sldNum" sz="quarter" idx="12"/>
          </p:nvPr>
        </p:nvSpPr>
        <p:spPr/>
        <p:txBody>
          <a:bodyPr/>
          <a:lstStyle/>
          <a:p>
            <a:fld id="{D098603E-4670-914E-A685-627BBCF57B85}" type="slidenum">
              <a:rPr lang="en-US" smtClean="0"/>
              <a:t>77</a:t>
            </a:fld>
            <a:endParaRPr lang="en-US"/>
          </a:p>
        </p:txBody>
      </p:sp>
    </p:spTree>
    <p:extLst>
      <p:ext uri="{BB962C8B-B14F-4D97-AF65-F5344CB8AC3E}">
        <p14:creationId xmlns:p14="http://schemas.microsoft.com/office/powerpoint/2010/main" val="329897929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PDTBTree</a:t>
            </a:r>
            <a:r>
              <a:rPr lang="en-US" dirty="0"/>
              <a:t> relation inference: </a:t>
            </a:r>
            <a:r>
              <a:rPr lang="en-US" dirty="0" smtClean="0"/>
              <a:t>example</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521277" y="1825625"/>
            <a:ext cx="7994073" cy="2862322"/>
          </a:xfrm>
          <a:prstGeom prst="rect">
            <a:avLst/>
          </a:prstGeom>
          <a:noFill/>
        </p:spPr>
        <p:txBody>
          <a:bodyPr wrap="square" rtlCol="0">
            <a:spAutoFit/>
          </a:bodyPr>
          <a:lstStyle/>
          <a:p>
            <a:r>
              <a:rPr lang="en-US" dirty="0"/>
              <a:t>(1) The lustful are those who long and crave for one another. (2) The person guilty of lust is put in this layer of hell because of his over indulgence of sexual-pleasure. (3) The man who is stuck in this layer is Hue Heffner. (4) He has devoted his entire life for other people ’s lustful pleasure and his own. (5) He has spent millions on working on his mansion which is for the purpose of other lustful desires. (6) People who were stuck in this layer are constantly whipped around and “ banging ” into one another. (7) What you do in your Earthly presence follows with you into Hell. (8) For him and like many others he is now tortured in a whirlwind of torment with others lustful accommodators with himself.</a:t>
            </a:r>
          </a:p>
          <a:p>
            <a:endParaRPr lang="en-US" dirty="0"/>
          </a:p>
        </p:txBody>
      </p:sp>
      <p:sp>
        <p:nvSpPr>
          <p:cNvPr id="5" name="Oval 4"/>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6" name="Oval 5"/>
          <p:cNvSpPr/>
          <p:nvPr/>
        </p:nvSpPr>
        <p:spPr>
          <a:xfrm>
            <a:off x="2636813" y="503672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3</a:t>
            </a:r>
          </a:p>
        </p:txBody>
      </p:sp>
      <p:sp>
        <p:nvSpPr>
          <p:cNvPr id="7" name="Oval 6"/>
          <p:cNvSpPr/>
          <p:nvPr/>
        </p:nvSpPr>
        <p:spPr>
          <a:xfrm>
            <a:off x="3703693" y="50383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8" name="Oval 7"/>
          <p:cNvSpPr/>
          <p:nvPr/>
        </p:nvSpPr>
        <p:spPr>
          <a:xfrm>
            <a:off x="4691115" y="5038392"/>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9" name="Oval 8"/>
          <p:cNvSpPr/>
          <p:nvPr/>
        </p:nvSpPr>
        <p:spPr>
          <a:xfrm>
            <a:off x="5671747" y="503789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10" name="Oval 9"/>
          <p:cNvSpPr/>
          <p:nvPr/>
        </p:nvSpPr>
        <p:spPr>
          <a:xfrm>
            <a:off x="6656261" y="5040290"/>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1" name="Oval 10"/>
          <p:cNvSpPr/>
          <p:nvPr/>
        </p:nvSpPr>
        <p:spPr>
          <a:xfrm>
            <a:off x="7730842" y="504268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2" name="Oval 11"/>
          <p:cNvSpPr/>
          <p:nvPr/>
        </p:nvSpPr>
        <p:spPr>
          <a:xfrm>
            <a:off x="1645452"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cxnSp>
        <p:nvCxnSpPr>
          <p:cNvPr id="14" name="Straight Arrow Connector 13"/>
          <p:cNvCxnSpPr>
            <a:stCxn id="5" idx="6"/>
            <a:endCxn id="12" idx="2"/>
          </p:cNvCxnSpPr>
          <p:nvPr/>
        </p:nvCxnSpPr>
        <p:spPr>
          <a:xfrm>
            <a:off x="1110523" y="5235938"/>
            <a:ext cx="534929"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2" idx="6"/>
            <a:endCxn id="6" idx="2"/>
          </p:cNvCxnSpPr>
          <p:nvPr/>
        </p:nvCxnSpPr>
        <p:spPr>
          <a:xfrm>
            <a:off x="2074943" y="5235940"/>
            <a:ext cx="561870" cy="16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6" idx="6"/>
            <a:endCxn id="7" idx="2"/>
          </p:cNvCxnSpPr>
          <p:nvPr/>
        </p:nvCxnSpPr>
        <p:spPr>
          <a:xfrm>
            <a:off x="3066304" y="5237615"/>
            <a:ext cx="637389" cy="16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7" idx="6"/>
            <a:endCxn id="8" idx="2"/>
          </p:cNvCxnSpPr>
          <p:nvPr/>
        </p:nvCxnSpPr>
        <p:spPr>
          <a:xfrm flipV="1">
            <a:off x="4133184" y="5239283"/>
            <a:ext cx="557931"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8" idx="6"/>
            <a:endCxn id="9" idx="2"/>
          </p:cNvCxnSpPr>
          <p:nvPr/>
        </p:nvCxnSpPr>
        <p:spPr>
          <a:xfrm flipV="1">
            <a:off x="5120606" y="5238789"/>
            <a:ext cx="551141" cy="4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9" idx="6"/>
            <a:endCxn id="10" idx="2"/>
          </p:cNvCxnSpPr>
          <p:nvPr/>
        </p:nvCxnSpPr>
        <p:spPr>
          <a:xfrm>
            <a:off x="6101238" y="5238789"/>
            <a:ext cx="555023" cy="23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10" idx="6"/>
            <a:endCxn id="11" idx="2"/>
          </p:cNvCxnSpPr>
          <p:nvPr/>
        </p:nvCxnSpPr>
        <p:spPr>
          <a:xfrm>
            <a:off x="7085752" y="5241181"/>
            <a:ext cx="645090" cy="23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36" name="TextBox 35"/>
          <p:cNvSpPr txBox="1"/>
          <p:nvPr/>
        </p:nvSpPr>
        <p:spPr>
          <a:xfrm>
            <a:off x="3074542" y="5499408"/>
            <a:ext cx="797285" cy="369332"/>
          </a:xfrm>
          <a:prstGeom prst="rect">
            <a:avLst/>
          </a:prstGeom>
          <a:noFill/>
        </p:spPr>
        <p:txBody>
          <a:bodyPr wrap="square" rtlCol="0">
            <a:spAutoFit/>
          </a:bodyPr>
          <a:lstStyle/>
          <a:p>
            <a:r>
              <a:rPr lang="en-US" dirty="0" err="1" smtClean="0"/>
              <a:t>Cont</a:t>
            </a:r>
            <a:endParaRPr lang="en-US" dirty="0"/>
          </a:p>
        </p:txBody>
      </p:sp>
      <p:sp>
        <p:nvSpPr>
          <p:cNvPr id="37" name="TextBox 36"/>
          <p:cNvSpPr txBox="1"/>
          <p:nvPr/>
        </p:nvSpPr>
        <p:spPr>
          <a:xfrm>
            <a:off x="4059313" y="5478479"/>
            <a:ext cx="861144" cy="369332"/>
          </a:xfrm>
          <a:prstGeom prst="rect">
            <a:avLst/>
          </a:prstGeom>
          <a:noFill/>
        </p:spPr>
        <p:txBody>
          <a:bodyPr wrap="square" rtlCol="0">
            <a:spAutoFit/>
          </a:bodyPr>
          <a:lstStyle/>
          <a:p>
            <a:r>
              <a:rPr lang="en-US" dirty="0" err="1" smtClean="0"/>
              <a:t>Expan</a:t>
            </a:r>
            <a:endParaRPr lang="en-US" dirty="0"/>
          </a:p>
        </p:txBody>
      </p:sp>
      <p:sp>
        <p:nvSpPr>
          <p:cNvPr id="38" name="TextBox 37"/>
          <p:cNvSpPr txBox="1"/>
          <p:nvPr/>
        </p:nvSpPr>
        <p:spPr>
          <a:xfrm>
            <a:off x="4925367" y="5486078"/>
            <a:ext cx="861144" cy="369332"/>
          </a:xfrm>
          <a:prstGeom prst="rect">
            <a:avLst/>
          </a:prstGeom>
          <a:noFill/>
        </p:spPr>
        <p:txBody>
          <a:bodyPr wrap="square" rtlCol="0">
            <a:spAutoFit/>
          </a:bodyPr>
          <a:lstStyle/>
          <a:p>
            <a:r>
              <a:rPr lang="en-US" dirty="0" err="1" smtClean="0"/>
              <a:t>EntRel</a:t>
            </a:r>
            <a:endParaRPr lang="en-US" dirty="0"/>
          </a:p>
        </p:txBody>
      </p:sp>
      <p:sp>
        <p:nvSpPr>
          <p:cNvPr id="39" name="TextBox 38"/>
          <p:cNvSpPr txBox="1"/>
          <p:nvPr/>
        </p:nvSpPr>
        <p:spPr>
          <a:xfrm>
            <a:off x="6035081" y="5478157"/>
            <a:ext cx="861144" cy="369332"/>
          </a:xfrm>
          <a:prstGeom prst="rect">
            <a:avLst/>
          </a:prstGeom>
          <a:noFill/>
        </p:spPr>
        <p:txBody>
          <a:bodyPr wrap="square" rtlCol="0">
            <a:spAutoFit/>
          </a:bodyPr>
          <a:lstStyle/>
          <a:p>
            <a:r>
              <a:rPr lang="en-US" dirty="0" err="1" smtClean="0"/>
              <a:t>Cont</a:t>
            </a:r>
            <a:endParaRPr lang="en-US" dirty="0"/>
          </a:p>
        </p:txBody>
      </p:sp>
      <p:sp>
        <p:nvSpPr>
          <p:cNvPr id="40" name="TextBox 39"/>
          <p:cNvSpPr txBox="1"/>
          <p:nvPr/>
        </p:nvSpPr>
        <p:spPr>
          <a:xfrm>
            <a:off x="7056078" y="5488242"/>
            <a:ext cx="861144" cy="369332"/>
          </a:xfrm>
          <a:prstGeom prst="rect">
            <a:avLst/>
          </a:prstGeom>
          <a:noFill/>
        </p:spPr>
        <p:txBody>
          <a:bodyPr wrap="square" rtlCol="0">
            <a:spAutoFit/>
          </a:bodyPr>
          <a:lstStyle/>
          <a:p>
            <a:r>
              <a:rPr lang="en-US" dirty="0" err="1" smtClean="0"/>
              <a:t>Cont</a:t>
            </a:r>
            <a:endParaRPr lang="en-US" dirty="0"/>
          </a:p>
        </p:txBody>
      </p:sp>
      <p:sp>
        <p:nvSpPr>
          <p:cNvPr id="41" name="TextBox 40"/>
          <p:cNvSpPr txBox="1"/>
          <p:nvPr/>
        </p:nvSpPr>
        <p:spPr>
          <a:xfrm>
            <a:off x="1746815" y="5492253"/>
            <a:ext cx="1365432" cy="369332"/>
          </a:xfrm>
          <a:prstGeom prst="rect">
            <a:avLst/>
          </a:prstGeom>
          <a:noFill/>
        </p:spPr>
        <p:txBody>
          <a:bodyPr wrap="square" rtlCol="0">
            <a:spAutoFit/>
          </a:bodyPr>
          <a:lstStyle/>
          <a:p>
            <a:r>
              <a:rPr lang="en-US" smtClean="0"/>
              <a:t>Expansion</a:t>
            </a:r>
            <a:endParaRPr lang="en-US" dirty="0"/>
          </a:p>
        </p:txBody>
      </p:sp>
      <p:sp>
        <p:nvSpPr>
          <p:cNvPr id="13" name="TextBox 12"/>
          <p:cNvSpPr txBox="1"/>
          <p:nvPr/>
        </p:nvSpPr>
        <p:spPr>
          <a:xfrm>
            <a:off x="1672708" y="5883653"/>
            <a:ext cx="4094922" cy="646331"/>
          </a:xfrm>
          <a:prstGeom prst="rect">
            <a:avLst/>
          </a:prstGeom>
          <a:noFill/>
        </p:spPr>
        <p:txBody>
          <a:bodyPr wrap="square" rtlCol="0">
            <a:spAutoFit/>
          </a:bodyPr>
          <a:lstStyle/>
          <a:p>
            <a:r>
              <a:rPr lang="en-US" dirty="0" smtClean="0">
                <a:solidFill>
                  <a:srgbClr val="FF0000"/>
                </a:solidFill>
              </a:rPr>
              <a:t>Semantic similarity by cosine of </a:t>
            </a:r>
            <a:r>
              <a:rPr lang="en-US" dirty="0" err="1" smtClean="0">
                <a:solidFill>
                  <a:srgbClr val="FF0000"/>
                </a:solidFill>
              </a:rPr>
              <a:t>embeddings</a:t>
            </a:r>
            <a:endParaRPr lang="en-US" dirty="0">
              <a:solidFill>
                <a:srgbClr val="FF0000"/>
              </a:solidFill>
            </a:endParaRPr>
          </a:p>
        </p:txBody>
      </p:sp>
      <p:sp>
        <p:nvSpPr>
          <p:cNvPr id="15" name="TextBox 14"/>
          <p:cNvSpPr txBox="1"/>
          <p:nvPr/>
        </p:nvSpPr>
        <p:spPr>
          <a:xfrm>
            <a:off x="941581" y="4679826"/>
            <a:ext cx="941917" cy="369332"/>
          </a:xfrm>
          <a:prstGeom prst="rect">
            <a:avLst/>
          </a:prstGeom>
          <a:noFill/>
        </p:spPr>
        <p:txBody>
          <a:bodyPr wrap="square" rtlCol="0">
            <a:spAutoFit/>
          </a:bodyPr>
          <a:lstStyle/>
          <a:p>
            <a:r>
              <a:rPr lang="en-US" smtClean="0"/>
              <a:t>0.35</a:t>
            </a:r>
            <a:endParaRPr lang="en-US"/>
          </a:p>
        </p:txBody>
      </p:sp>
      <p:sp>
        <p:nvSpPr>
          <p:cNvPr id="29" name="TextBox 28"/>
          <p:cNvSpPr txBox="1"/>
          <p:nvPr/>
        </p:nvSpPr>
        <p:spPr>
          <a:xfrm>
            <a:off x="1794495" y="4661258"/>
            <a:ext cx="941917" cy="369332"/>
          </a:xfrm>
          <a:prstGeom prst="rect">
            <a:avLst/>
          </a:prstGeom>
          <a:noFill/>
        </p:spPr>
        <p:txBody>
          <a:bodyPr wrap="square" rtlCol="0">
            <a:spAutoFit/>
          </a:bodyPr>
          <a:lstStyle/>
          <a:p>
            <a:r>
              <a:rPr lang="en-US" smtClean="0"/>
              <a:t>0.56</a:t>
            </a:r>
            <a:endParaRPr lang="en-US"/>
          </a:p>
        </p:txBody>
      </p:sp>
      <p:sp>
        <p:nvSpPr>
          <p:cNvPr id="30" name="TextBox 29"/>
          <p:cNvSpPr txBox="1"/>
          <p:nvPr/>
        </p:nvSpPr>
        <p:spPr>
          <a:xfrm>
            <a:off x="2933527" y="4654689"/>
            <a:ext cx="941917" cy="369332"/>
          </a:xfrm>
          <a:prstGeom prst="rect">
            <a:avLst/>
          </a:prstGeom>
          <a:noFill/>
        </p:spPr>
        <p:txBody>
          <a:bodyPr wrap="square" rtlCol="0">
            <a:spAutoFit/>
          </a:bodyPr>
          <a:lstStyle/>
          <a:p>
            <a:r>
              <a:rPr lang="en-US" smtClean="0"/>
              <a:t>0.22</a:t>
            </a:r>
            <a:endParaRPr lang="en-US"/>
          </a:p>
        </p:txBody>
      </p:sp>
      <p:sp>
        <p:nvSpPr>
          <p:cNvPr id="32" name="TextBox 31"/>
          <p:cNvSpPr txBox="1"/>
          <p:nvPr/>
        </p:nvSpPr>
        <p:spPr>
          <a:xfrm>
            <a:off x="3975985" y="4661304"/>
            <a:ext cx="941917" cy="369332"/>
          </a:xfrm>
          <a:prstGeom prst="rect">
            <a:avLst/>
          </a:prstGeom>
          <a:noFill/>
        </p:spPr>
        <p:txBody>
          <a:bodyPr wrap="square" rtlCol="0">
            <a:spAutoFit/>
          </a:bodyPr>
          <a:lstStyle/>
          <a:p>
            <a:r>
              <a:rPr lang="en-US" smtClean="0"/>
              <a:t>0.55</a:t>
            </a:r>
            <a:endParaRPr lang="en-US"/>
          </a:p>
        </p:txBody>
      </p:sp>
      <p:sp>
        <p:nvSpPr>
          <p:cNvPr id="33" name="TextBox 32"/>
          <p:cNvSpPr txBox="1"/>
          <p:nvPr/>
        </p:nvSpPr>
        <p:spPr>
          <a:xfrm>
            <a:off x="4979591" y="4679826"/>
            <a:ext cx="941917" cy="369332"/>
          </a:xfrm>
          <a:prstGeom prst="rect">
            <a:avLst/>
          </a:prstGeom>
          <a:noFill/>
        </p:spPr>
        <p:txBody>
          <a:bodyPr wrap="square" rtlCol="0">
            <a:spAutoFit/>
          </a:bodyPr>
          <a:lstStyle/>
          <a:p>
            <a:r>
              <a:rPr lang="en-US" smtClean="0"/>
              <a:t>0.36</a:t>
            </a:r>
            <a:endParaRPr lang="en-US"/>
          </a:p>
        </p:txBody>
      </p:sp>
      <p:sp>
        <p:nvSpPr>
          <p:cNvPr id="34" name="TextBox 33"/>
          <p:cNvSpPr txBox="1"/>
          <p:nvPr/>
        </p:nvSpPr>
        <p:spPr>
          <a:xfrm>
            <a:off x="5994695" y="4698326"/>
            <a:ext cx="941917" cy="369332"/>
          </a:xfrm>
          <a:prstGeom prst="rect">
            <a:avLst/>
          </a:prstGeom>
          <a:noFill/>
        </p:spPr>
        <p:txBody>
          <a:bodyPr wrap="square" rtlCol="0">
            <a:spAutoFit/>
          </a:bodyPr>
          <a:lstStyle/>
          <a:p>
            <a:r>
              <a:rPr lang="en-US" dirty="0" smtClean="0"/>
              <a:t>0.14</a:t>
            </a:r>
            <a:endParaRPr lang="en-US" dirty="0"/>
          </a:p>
        </p:txBody>
      </p:sp>
      <p:sp>
        <p:nvSpPr>
          <p:cNvPr id="42" name="TextBox 41"/>
          <p:cNvSpPr txBox="1"/>
          <p:nvPr/>
        </p:nvSpPr>
        <p:spPr>
          <a:xfrm>
            <a:off x="7076572" y="4681267"/>
            <a:ext cx="941917" cy="369332"/>
          </a:xfrm>
          <a:prstGeom prst="rect">
            <a:avLst/>
          </a:prstGeom>
          <a:noFill/>
        </p:spPr>
        <p:txBody>
          <a:bodyPr wrap="square" rtlCol="0">
            <a:spAutoFit/>
          </a:bodyPr>
          <a:lstStyle/>
          <a:p>
            <a:r>
              <a:rPr lang="en-US" dirty="0" smtClean="0"/>
              <a:t>0.15</a:t>
            </a:r>
            <a:endParaRPr lang="en-US" dirty="0"/>
          </a:p>
        </p:txBody>
      </p:sp>
      <p:sp>
        <p:nvSpPr>
          <p:cNvPr id="17" name="Slide Number Placeholder 16"/>
          <p:cNvSpPr>
            <a:spLocks noGrp="1"/>
          </p:cNvSpPr>
          <p:nvPr>
            <p:ph type="sldNum" sz="quarter" idx="12"/>
          </p:nvPr>
        </p:nvSpPr>
        <p:spPr/>
        <p:txBody>
          <a:bodyPr/>
          <a:lstStyle/>
          <a:p>
            <a:fld id="{D098603E-4670-914E-A685-627BBCF57B85}" type="slidenum">
              <a:rPr lang="en-US" smtClean="0"/>
              <a:t>78</a:t>
            </a:fld>
            <a:endParaRPr lang="en-US"/>
          </a:p>
        </p:txBody>
      </p:sp>
    </p:spTree>
    <p:extLst>
      <p:ext uri="{BB962C8B-B14F-4D97-AF65-F5344CB8AC3E}">
        <p14:creationId xmlns:p14="http://schemas.microsoft.com/office/powerpoint/2010/main" val="76608245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a:t>
            </a:r>
            <a:r>
              <a:rPr lang="en-US" dirty="0" err="1" smtClean="0"/>
              <a:t>PDTBSegment</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521277" y="1825625"/>
            <a:ext cx="7994073" cy="2862322"/>
          </a:xfrm>
          <a:prstGeom prst="rect">
            <a:avLst/>
          </a:prstGeom>
          <a:noFill/>
        </p:spPr>
        <p:txBody>
          <a:bodyPr wrap="square" rtlCol="0">
            <a:spAutoFit/>
          </a:bodyPr>
          <a:lstStyle/>
          <a:p>
            <a:r>
              <a:rPr lang="en-US" dirty="0"/>
              <a:t>(1) The lustful are those who long and crave for one another. (2) The person guilty of lust is put in this layer of hell because of his over indulgence of sexual-pleasure. (3) The man who is stuck in this layer is Hue Heffner. (4) He has devoted his entire life for other people ’s lustful pleasure and his own. (5) He has spent millions on working on his mansion which is for the purpose of other lustful desires. (6) People who were stuck in this layer are constantly whipped around and “ banging ” into one another. (7) What you do in your Earthly presence follows with you into Hell. (8) For him and like many others he is now tortured in a whirlwind of torment with others lustful accommodators with himself.</a:t>
            </a:r>
          </a:p>
          <a:p>
            <a:endParaRPr lang="en-US" dirty="0"/>
          </a:p>
        </p:txBody>
      </p:sp>
      <p:sp>
        <p:nvSpPr>
          <p:cNvPr id="5" name="Oval 4"/>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US" dirty="0"/>
          </a:p>
        </p:txBody>
      </p:sp>
      <p:sp>
        <p:nvSpPr>
          <p:cNvPr id="6" name="Oval 5"/>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7" name="Oval 6"/>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8" name="Oval 7"/>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9" name="Oval 8"/>
          <p:cNvSpPr/>
          <p:nvPr/>
        </p:nvSpPr>
        <p:spPr>
          <a:xfrm>
            <a:off x="5647033" y="501318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10" name="Oval 9"/>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1" name="Oval 10"/>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2" name="Oval 11"/>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cxnSp>
        <p:nvCxnSpPr>
          <p:cNvPr id="14" name="Straight Arrow Connector 13"/>
          <p:cNvCxnSpPr>
            <a:stCxn id="5" idx="6"/>
            <a:endCxn id="12" idx="2"/>
          </p:cNvCxnSpPr>
          <p:nvPr/>
        </p:nvCxnSpPr>
        <p:spPr>
          <a:xfrm>
            <a:off x="1110523" y="5235938"/>
            <a:ext cx="378407"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2" idx="6"/>
            <a:endCxn id="6" idx="2"/>
          </p:cNvCxnSpPr>
          <p:nvPr/>
        </p:nvCxnSpPr>
        <p:spPr>
          <a:xfrm flipV="1">
            <a:off x="1918421" y="5229377"/>
            <a:ext cx="561870" cy="65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6" idx="6"/>
            <a:endCxn id="7" idx="2"/>
          </p:cNvCxnSpPr>
          <p:nvPr/>
        </p:nvCxnSpPr>
        <p:spPr>
          <a:xfrm flipV="1">
            <a:off x="2909782" y="5222808"/>
            <a:ext cx="810387" cy="65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a:stCxn id="7" idx="6"/>
            <a:endCxn id="8" idx="2"/>
          </p:cNvCxnSpPr>
          <p:nvPr/>
        </p:nvCxnSpPr>
        <p:spPr>
          <a:xfrm flipV="1">
            <a:off x="4149660" y="5222807"/>
            <a:ext cx="508503"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8" idx="6"/>
            <a:endCxn id="9" idx="2"/>
          </p:cNvCxnSpPr>
          <p:nvPr/>
        </p:nvCxnSpPr>
        <p:spPr>
          <a:xfrm flipV="1">
            <a:off x="5087654" y="5214075"/>
            <a:ext cx="559379" cy="87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a:stCxn id="9" idx="6"/>
            <a:endCxn id="10" idx="2"/>
          </p:cNvCxnSpPr>
          <p:nvPr/>
        </p:nvCxnSpPr>
        <p:spPr>
          <a:xfrm flipV="1">
            <a:off x="6076524" y="5208229"/>
            <a:ext cx="571499" cy="58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p:cNvCxnSpPr>
            <a:stCxn id="10" idx="6"/>
            <a:endCxn id="11" idx="2"/>
          </p:cNvCxnSpPr>
          <p:nvPr/>
        </p:nvCxnSpPr>
        <p:spPr>
          <a:xfrm flipV="1">
            <a:off x="7077514" y="5202384"/>
            <a:ext cx="653328" cy="58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36" name="TextBox 35"/>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37" name="TextBox 36"/>
          <p:cNvSpPr txBox="1"/>
          <p:nvPr/>
        </p:nvSpPr>
        <p:spPr>
          <a:xfrm>
            <a:off x="4049637" y="5472223"/>
            <a:ext cx="861144" cy="369332"/>
          </a:xfrm>
          <a:prstGeom prst="rect">
            <a:avLst/>
          </a:prstGeom>
          <a:noFill/>
        </p:spPr>
        <p:txBody>
          <a:bodyPr wrap="square" rtlCol="0">
            <a:spAutoFit/>
          </a:bodyPr>
          <a:lstStyle/>
          <a:p>
            <a:r>
              <a:rPr lang="en-US" dirty="0" err="1" smtClean="0"/>
              <a:t>Expan</a:t>
            </a:r>
            <a:endParaRPr lang="en-US" dirty="0"/>
          </a:p>
        </p:txBody>
      </p:sp>
      <p:sp>
        <p:nvSpPr>
          <p:cNvPr id="38" name="TextBox 37"/>
          <p:cNvSpPr txBox="1"/>
          <p:nvPr/>
        </p:nvSpPr>
        <p:spPr>
          <a:xfrm>
            <a:off x="4867496" y="5486078"/>
            <a:ext cx="861144" cy="369332"/>
          </a:xfrm>
          <a:prstGeom prst="rect">
            <a:avLst/>
          </a:prstGeom>
          <a:noFill/>
        </p:spPr>
        <p:txBody>
          <a:bodyPr wrap="square" rtlCol="0">
            <a:spAutoFit/>
          </a:bodyPr>
          <a:lstStyle/>
          <a:p>
            <a:r>
              <a:rPr lang="en-US" smtClean="0"/>
              <a:t>EntRel</a:t>
            </a:r>
            <a:endParaRPr lang="en-US" dirty="0"/>
          </a:p>
        </p:txBody>
      </p:sp>
      <p:sp>
        <p:nvSpPr>
          <p:cNvPr id="39" name="TextBox 38"/>
          <p:cNvSpPr txBox="1"/>
          <p:nvPr/>
        </p:nvSpPr>
        <p:spPr>
          <a:xfrm>
            <a:off x="5977326" y="5486078"/>
            <a:ext cx="861144" cy="369332"/>
          </a:xfrm>
          <a:prstGeom prst="rect">
            <a:avLst/>
          </a:prstGeom>
          <a:noFill/>
        </p:spPr>
        <p:txBody>
          <a:bodyPr wrap="square" rtlCol="0">
            <a:spAutoFit/>
          </a:bodyPr>
          <a:lstStyle/>
          <a:p>
            <a:r>
              <a:rPr lang="en-US" dirty="0" err="1" smtClean="0"/>
              <a:t>Cont</a:t>
            </a:r>
            <a:endParaRPr lang="en-US" dirty="0"/>
          </a:p>
        </p:txBody>
      </p:sp>
      <p:sp>
        <p:nvSpPr>
          <p:cNvPr id="40" name="TextBox 39"/>
          <p:cNvSpPr txBox="1"/>
          <p:nvPr/>
        </p:nvSpPr>
        <p:spPr>
          <a:xfrm>
            <a:off x="7016270" y="5488242"/>
            <a:ext cx="861144" cy="369332"/>
          </a:xfrm>
          <a:prstGeom prst="rect">
            <a:avLst/>
          </a:prstGeom>
          <a:noFill/>
        </p:spPr>
        <p:txBody>
          <a:bodyPr wrap="square" rtlCol="0">
            <a:spAutoFit/>
          </a:bodyPr>
          <a:lstStyle/>
          <a:p>
            <a:r>
              <a:rPr lang="en-US" dirty="0" smtClean="0"/>
              <a:t>Conti</a:t>
            </a:r>
            <a:endParaRPr lang="en-US" dirty="0"/>
          </a:p>
        </p:txBody>
      </p:sp>
      <p:sp>
        <p:nvSpPr>
          <p:cNvPr id="41" name="TextBox 40"/>
          <p:cNvSpPr txBox="1"/>
          <p:nvPr/>
        </p:nvSpPr>
        <p:spPr>
          <a:xfrm>
            <a:off x="1746815" y="5492253"/>
            <a:ext cx="1365432" cy="369332"/>
          </a:xfrm>
          <a:prstGeom prst="rect">
            <a:avLst/>
          </a:prstGeom>
          <a:noFill/>
        </p:spPr>
        <p:txBody>
          <a:bodyPr wrap="square" rtlCol="0">
            <a:spAutoFit/>
          </a:bodyPr>
          <a:lstStyle/>
          <a:p>
            <a:r>
              <a:rPr lang="en-US" smtClean="0"/>
              <a:t>Expansion</a:t>
            </a:r>
            <a:endParaRPr lang="en-US" dirty="0"/>
          </a:p>
        </p:txBody>
      </p:sp>
      <p:sp>
        <p:nvSpPr>
          <p:cNvPr id="13" name="TextBox 12"/>
          <p:cNvSpPr txBox="1"/>
          <p:nvPr/>
        </p:nvSpPr>
        <p:spPr>
          <a:xfrm>
            <a:off x="1672708" y="5883653"/>
            <a:ext cx="4094922" cy="646331"/>
          </a:xfrm>
          <a:prstGeom prst="rect">
            <a:avLst/>
          </a:prstGeom>
          <a:noFill/>
        </p:spPr>
        <p:txBody>
          <a:bodyPr wrap="square" rtlCol="0">
            <a:spAutoFit/>
          </a:bodyPr>
          <a:lstStyle/>
          <a:p>
            <a:r>
              <a:rPr lang="en-US" dirty="0" smtClean="0">
                <a:solidFill>
                  <a:srgbClr val="FF0000"/>
                </a:solidFill>
              </a:rPr>
              <a:t>Semantic similarity by cosine of </a:t>
            </a:r>
            <a:r>
              <a:rPr lang="en-US" dirty="0" err="1" smtClean="0">
                <a:solidFill>
                  <a:srgbClr val="FF0000"/>
                </a:solidFill>
              </a:rPr>
              <a:t>embeddings</a:t>
            </a:r>
            <a:endParaRPr lang="en-US" dirty="0">
              <a:solidFill>
                <a:srgbClr val="FF0000"/>
              </a:solidFill>
            </a:endParaRPr>
          </a:p>
        </p:txBody>
      </p:sp>
      <p:sp>
        <p:nvSpPr>
          <p:cNvPr id="15" name="TextBox 14"/>
          <p:cNvSpPr txBox="1"/>
          <p:nvPr/>
        </p:nvSpPr>
        <p:spPr>
          <a:xfrm>
            <a:off x="941581" y="4679826"/>
            <a:ext cx="941917" cy="369332"/>
          </a:xfrm>
          <a:prstGeom prst="rect">
            <a:avLst/>
          </a:prstGeom>
          <a:noFill/>
        </p:spPr>
        <p:txBody>
          <a:bodyPr wrap="square" rtlCol="0">
            <a:spAutoFit/>
          </a:bodyPr>
          <a:lstStyle/>
          <a:p>
            <a:r>
              <a:rPr lang="en-US" smtClean="0"/>
              <a:t>0.35</a:t>
            </a:r>
            <a:endParaRPr lang="en-US"/>
          </a:p>
        </p:txBody>
      </p:sp>
      <p:sp>
        <p:nvSpPr>
          <p:cNvPr id="29" name="TextBox 28"/>
          <p:cNvSpPr txBox="1"/>
          <p:nvPr/>
        </p:nvSpPr>
        <p:spPr>
          <a:xfrm>
            <a:off x="1794495" y="4661258"/>
            <a:ext cx="941917" cy="369332"/>
          </a:xfrm>
          <a:prstGeom prst="rect">
            <a:avLst/>
          </a:prstGeom>
          <a:noFill/>
        </p:spPr>
        <p:txBody>
          <a:bodyPr wrap="square" rtlCol="0">
            <a:spAutoFit/>
          </a:bodyPr>
          <a:lstStyle/>
          <a:p>
            <a:r>
              <a:rPr lang="en-US" smtClean="0"/>
              <a:t>0.56</a:t>
            </a:r>
            <a:endParaRPr lang="en-US"/>
          </a:p>
        </p:txBody>
      </p:sp>
      <p:sp>
        <p:nvSpPr>
          <p:cNvPr id="30" name="TextBox 29"/>
          <p:cNvSpPr txBox="1"/>
          <p:nvPr/>
        </p:nvSpPr>
        <p:spPr>
          <a:xfrm>
            <a:off x="2933527" y="4654689"/>
            <a:ext cx="941917" cy="369332"/>
          </a:xfrm>
          <a:prstGeom prst="rect">
            <a:avLst/>
          </a:prstGeom>
          <a:noFill/>
        </p:spPr>
        <p:txBody>
          <a:bodyPr wrap="square" rtlCol="0">
            <a:spAutoFit/>
          </a:bodyPr>
          <a:lstStyle/>
          <a:p>
            <a:r>
              <a:rPr lang="en-US" smtClean="0"/>
              <a:t>0.22</a:t>
            </a:r>
            <a:endParaRPr lang="en-US"/>
          </a:p>
        </p:txBody>
      </p:sp>
      <p:sp>
        <p:nvSpPr>
          <p:cNvPr id="32" name="TextBox 31"/>
          <p:cNvSpPr txBox="1"/>
          <p:nvPr/>
        </p:nvSpPr>
        <p:spPr>
          <a:xfrm>
            <a:off x="3975985" y="4661304"/>
            <a:ext cx="941917" cy="369332"/>
          </a:xfrm>
          <a:prstGeom prst="rect">
            <a:avLst/>
          </a:prstGeom>
          <a:noFill/>
        </p:spPr>
        <p:txBody>
          <a:bodyPr wrap="square" rtlCol="0">
            <a:spAutoFit/>
          </a:bodyPr>
          <a:lstStyle/>
          <a:p>
            <a:r>
              <a:rPr lang="en-US" smtClean="0"/>
              <a:t>0.55</a:t>
            </a:r>
            <a:endParaRPr lang="en-US"/>
          </a:p>
        </p:txBody>
      </p:sp>
      <p:sp>
        <p:nvSpPr>
          <p:cNvPr id="33" name="TextBox 32"/>
          <p:cNvSpPr txBox="1"/>
          <p:nvPr/>
        </p:nvSpPr>
        <p:spPr>
          <a:xfrm>
            <a:off x="4979591" y="4679826"/>
            <a:ext cx="941917" cy="369332"/>
          </a:xfrm>
          <a:prstGeom prst="rect">
            <a:avLst/>
          </a:prstGeom>
          <a:noFill/>
        </p:spPr>
        <p:txBody>
          <a:bodyPr wrap="square" rtlCol="0">
            <a:spAutoFit/>
          </a:bodyPr>
          <a:lstStyle/>
          <a:p>
            <a:r>
              <a:rPr lang="en-US" smtClean="0"/>
              <a:t>0.36</a:t>
            </a:r>
            <a:endParaRPr lang="en-US"/>
          </a:p>
        </p:txBody>
      </p:sp>
      <p:sp>
        <p:nvSpPr>
          <p:cNvPr id="34" name="TextBox 33"/>
          <p:cNvSpPr txBox="1"/>
          <p:nvPr/>
        </p:nvSpPr>
        <p:spPr>
          <a:xfrm>
            <a:off x="5994695" y="4698326"/>
            <a:ext cx="941917" cy="369332"/>
          </a:xfrm>
          <a:prstGeom prst="rect">
            <a:avLst/>
          </a:prstGeom>
          <a:noFill/>
        </p:spPr>
        <p:txBody>
          <a:bodyPr wrap="square" rtlCol="0">
            <a:spAutoFit/>
          </a:bodyPr>
          <a:lstStyle/>
          <a:p>
            <a:r>
              <a:rPr lang="en-US" dirty="0" smtClean="0"/>
              <a:t>0.14</a:t>
            </a:r>
            <a:endParaRPr lang="en-US" dirty="0"/>
          </a:p>
        </p:txBody>
      </p:sp>
      <p:sp>
        <p:nvSpPr>
          <p:cNvPr id="42" name="TextBox 41"/>
          <p:cNvSpPr txBox="1"/>
          <p:nvPr/>
        </p:nvSpPr>
        <p:spPr>
          <a:xfrm>
            <a:off x="7076572" y="4681267"/>
            <a:ext cx="941917" cy="369332"/>
          </a:xfrm>
          <a:prstGeom prst="rect">
            <a:avLst/>
          </a:prstGeom>
          <a:noFill/>
        </p:spPr>
        <p:txBody>
          <a:bodyPr wrap="square" rtlCol="0">
            <a:spAutoFit/>
          </a:bodyPr>
          <a:lstStyle/>
          <a:p>
            <a:r>
              <a:rPr lang="en-US" dirty="0" smtClean="0"/>
              <a:t>0.15</a:t>
            </a:r>
            <a:endParaRPr lang="en-US" dirty="0"/>
          </a:p>
        </p:txBody>
      </p:sp>
      <p:cxnSp>
        <p:nvCxnSpPr>
          <p:cNvPr id="18" name="Straight Connector 17"/>
          <p:cNvCxnSpPr/>
          <p:nvPr/>
        </p:nvCxnSpPr>
        <p:spPr>
          <a:xfrm>
            <a:off x="3258021" y="4431265"/>
            <a:ext cx="0" cy="1444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2"/>
          </p:nvPr>
        </p:nvSpPr>
        <p:spPr/>
        <p:txBody>
          <a:bodyPr/>
          <a:lstStyle/>
          <a:p>
            <a:fld id="{D098603E-4670-914E-A685-627BBCF57B85}" type="slidenum">
              <a:rPr lang="en-US" smtClean="0"/>
              <a:t>79</a:t>
            </a:fld>
            <a:endParaRPr lang="en-US"/>
          </a:p>
        </p:txBody>
      </p:sp>
    </p:spTree>
    <p:extLst>
      <p:ext uri="{BB962C8B-B14F-4D97-AF65-F5344CB8AC3E}">
        <p14:creationId xmlns:p14="http://schemas.microsoft.com/office/powerpoint/2010/main" val="67401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data</a:t>
            </a:r>
            <a:endParaRPr lang="en-US" dirty="0"/>
          </a:p>
        </p:txBody>
      </p:sp>
      <p:sp>
        <p:nvSpPr>
          <p:cNvPr id="3" name="Content Placeholder 2"/>
          <p:cNvSpPr>
            <a:spLocks noGrp="1"/>
          </p:cNvSpPr>
          <p:nvPr>
            <p:ph idx="1"/>
          </p:nvPr>
        </p:nvSpPr>
        <p:spPr/>
        <p:txBody>
          <a:bodyPr/>
          <a:lstStyle/>
          <a:p>
            <a:r>
              <a:rPr lang="en-US" dirty="0" smtClean="0"/>
              <a:t>Corpora written by</a:t>
            </a:r>
          </a:p>
          <a:p>
            <a:pPr lvl="1"/>
            <a:r>
              <a:rPr lang="en-US" dirty="0" smtClean="0"/>
              <a:t>High school students</a:t>
            </a:r>
          </a:p>
          <a:p>
            <a:pPr lvl="1"/>
            <a:r>
              <a:rPr lang="en-US" dirty="0" smtClean="0"/>
              <a:t>University students</a:t>
            </a:r>
          </a:p>
          <a:p>
            <a:pPr marL="457200" lvl="1" indent="0">
              <a:buNone/>
            </a:pPr>
            <a:endParaRPr lang="en-US" dirty="0"/>
          </a:p>
          <a:p>
            <a:r>
              <a:rPr lang="en-US" dirty="0" smtClean="0"/>
              <a:t>Collected via</a:t>
            </a:r>
          </a:p>
          <a:p>
            <a:pPr lvl="1"/>
            <a:r>
              <a:rPr lang="en-US" dirty="0" smtClean="0"/>
              <a:t>An </a:t>
            </a:r>
            <a:r>
              <a:rPr lang="en-US" dirty="0"/>
              <a:t>online collaborative writing system </a:t>
            </a:r>
            <a:r>
              <a:rPr lang="en-US" dirty="0" err="1" smtClean="0"/>
              <a:t>SWoRD</a:t>
            </a:r>
            <a:endParaRPr lang="en-US" dirty="0" smtClean="0"/>
          </a:p>
          <a:p>
            <a:pPr lvl="1"/>
            <a:r>
              <a:rPr lang="en-US" dirty="0" smtClean="0"/>
              <a:t>The user study of the tool (</a:t>
            </a:r>
            <a:r>
              <a:rPr lang="en-US" dirty="0" err="1" smtClean="0"/>
              <a:t>ArgRewrite</a:t>
            </a:r>
            <a:r>
              <a:rPr lang="en-US" dirty="0" smtClean="0"/>
              <a:t>) developed</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8</a:t>
            </a:fld>
            <a:endParaRPr lang="en-US"/>
          </a:p>
        </p:txBody>
      </p:sp>
    </p:spTree>
    <p:extLst>
      <p:ext uri="{BB962C8B-B14F-4D97-AF65-F5344CB8AC3E}">
        <p14:creationId xmlns:p14="http://schemas.microsoft.com/office/powerpoint/2010/main" val="198776528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a:t>
            </a:r>
            <a:r>
              <a:rPr lang="en-US" dirty="0" err="1" smtClean="0"/>
              <a:t>PDTBSegment</a:t>
            </a:r>
            <a:endParaRPr lang="en-US" dirty="0"/>
          </a:p>
        </p:txBody>
      </p:sp>
      <p:sp>
        <p:nvSpPr>
          <p:cNvPr id="3" name="Content Placeholder 2"/>
          <p:cNvSpPr>
            <a:spLocks noGrp="1"/>
          </p:cNvSpPr>
          <p:nvPr>
            <p:ph idx="1"/>
          </p:nvPr>
        </p:nvSpPr>
        <p:spPr/>
        <p:txBody>
          <a:bodyPr/>
          <a:lstStyle/>
          <a:p>
            <a:endParaRPr lang="en-US" dirty="0"/>
          </a:p>
        </p:txBody>
      </p:sp>
      <p:sp>
        <p:nvSpPr>
          <p:cNvPr id="111" name="Oval 110"/>
          <p:cNvSpPr/>
          <p:nvPr/>
        </p:nvSpPr>
        <p:spPr>
          <a:xfrm>
            <a:off x="1855304" y="2716696"/>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112" name="Oval 111"/>
          <p:cNvSpPr/>
          <p:nvPr/>
        </p:nvSpPr>
        <p:spPr>
          <a:xfrm>
            <a:off x="1855304" y="3607767"/>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2</a:t>
            </a:r>
          </a:p>
        </p:txBody>
      </p:sp>
      <p:sp>
        <p:nvSpPr>
          <p:cNvPr id="113" name="Oval 112"/>
          <p:cNvSpPr/>
          <p:nvPr/>
        </p:nvSpPr>
        <p:spPr>
          <a:xfrm>
            <a:off x="1855304" y="4727575"/>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114" name="Oval 113"/>
          <p:cNvSpPr/>
          <p:nvPr/>
        </p:nvSpPr>
        <p:spPr>
          <a:xfrm>
            <a:off x="5280992" y="2186609"/>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5" name="Oval 114"/>
          <p:cNvSpPr/>
          <p:nvPr/>
        </p:nvSpPr>
        <p:spPr>
          <a:xfrm>
            <a:off x="5300870" y="2891389"/>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116" name="Oval 115"/>
          <p:cNvSpPr/>
          <p:nvPr/>
        </p:nvSpPr>
        <p:spPr>
          <a:xfrm>
            <a:off x="5300870" y="3736250"/>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118" name="Oval 117"/>
          <p:cNvSpPr/>
          <p:nvPr/>
        </p:nvSpPr>
        <p:spPr>
          <a:xfrm>
            <a:off x="5300870" y="4487240"/>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7</a:t>
            </a:r>
            <a:endParaRPr lang="en-US" dirty="0"/>
          </a:p>
        </p:txBody>
      </p:sp>
      <p:sp>
        <p:nvSpPr>
          <p:cNvPr id="119" name="Oval 118"/>
          <p:cNvSpPr/>
          <p:nvPr/>
        </p:nvSpPr>
        <p:spPr>
          <a:xfrm>
            <a:off x="5300870" y="5338727"/>
            <a:ext cx="543339" cy="5168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cxnSp>
        <p:nvCxnSpPr>
          <p:cNvPr id="121" name="Straight Arrow Connector 120"/>
          <p:cNvCxnSpPr>
            <a:stCxn id="111" idx="4"/>
          </p:cNvCxnSpPr>
          <p:nvPr/>
        </p:nvCxnSpPr>
        <p:spPr>
          <a:xfrm flipH="1">
            <a:off x="2126973" y="3246783"/>
            <a:ext cx="1" cy="349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endCxn id="113" idx="0"/>
          </p:cNvCxnSpPr>
          <p:nvPr/>
        </p:nvCxnSpPr>
        <p:spPr>
          <a:xfrm>
            <a:off x="2126974" y="4116185"/>
            <a:ext cx="0" cy="611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endCxn id="115" idx="0"/>
          </p:cNvCxnSpPr>
          <p:nvPr/>
        </p:nvCxnSpPr>
        <p:spPr>
          <a:xfrm flipH="1">
            <a:off x="5572540" y="2705570"/>
            <a:ext cx="1" cy="1858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5" idx="4"/>
            <a:endCxn id="116" idx="0"/>
          </p:cNvCxnSpPr>
          <p:nvPr/>
        </p:nvCxnSpPr>
        <p:spPr>
          <a:xfrm>
            <a:off x="5572540" y="3421476"/>
            <a:ext cx="0" cy="314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16" idx="4"/>
            <a:endCxn id="118" idx="0"/>
          </p:cNvCxnSpPr>
          <p:nvPr/>
        </p:nvCxnSpPr>
        <p:spPr>
          <a:xfrm>
            <a:off x="5572540" y="4266337"/>
            <a:ext cx="0" cy="220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8" idx="4"/>
            <a:endCxn id="119" idx="0"/>
          </p:cNvCxnSpPr>
          <p:nvPr/>
        </p:nvCxnSpPr>
        <p:spPr>
          <a:xfrm>
            <a:off x="5572540" y="5017327"/>
            <a:ext cx="0" cy="321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954156" y="3233531"/>
            <a:ext cx="808382" cy="369332"/>
          </a:xfrm>
          <a:prstGeom prst="rect">
            <a:avLst/>
          </a:prstGeom>
          <a:noFill/>
        </p:spPr>
        <p:txBody>
          <a:bodyPr wrap="square" rtlCol="0">
            <a:spAutoFit/>
          </a:bodyPr>
          <a:lstStyle/>
          <a:p>
            <a:r>
              <a:rPr lang="en-US" dirty="0" err="1" smtClean="0"/>
              <a:t>EntRel</a:t>
            </a:r>
            <a:endParaRPr lang="en-US" dirty="0"/>
          </a:p>
        </p:txBody>
      </p:sp>
      <p:sp>
        <p:nvSpPr>
          <p:cNvPr id="136" name="TextBox 135"/>
          <p:cNvSpPr txBox="1"/>
          <p:nvPr/>
        </p:nvSpPr>
        <p:spPr>
          <a:xfrm>
            <a:off x="887896" y="4276940"/>
            <a:ext cx="1239077" cy="369332"/>
          </a:xfrm>
          <a:prstGeom prst="rect">
            <a:avLst/>
          </a:prstGeom>
          <a:noFill/>
        </p:spPr>
        <p:txBody>
          <a:bodyPr wrap="square" rtlCol="0">
            <a:spAutoFit/>
          </a:bodyPr>
          <a:lstStyle/>
          <a:p>
            <a:r>
              <a:rPr lang="en-US" dirty="0" smtClean="0"/>
              <a:t>Expansion</a:t>
            </a:r>
            <a:endParaRPr lang="en-US" dirty="0"/>
          </a:p>
        </p:txBody>
      </p:sp>
      <p:sp>
        <p:nvSpPr>
          <p:cNvPr id="137" name="Rectangle 136"/>
          <p:cNvSpPr/>
          <p:nvPr/>
        </p:nvSpPr>
        <p:spPr>
          <a:xfrm>
            <a:off x="768626" y="2186609"/>
            <a:ext cx="2103783" cy="379012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8" name="Rectangle 137"/>
          <p:cNvSpPr/>
          <p:nvPr/>
        </p:nvSpPr>
        <p:spPr>
          <a:xfrm>
            <a:off x="4532242" y="2163504"/>
            <a:ext cx="3525079" cy="381322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0" name="Curved Connector 139"/>
          <p:cNvCxnSpPr>
            <a:stCxn id="113" idx="4"/>
            <a:endCxn id="114" idx="2"/>
          </p:cNvCxnSpPr>
          <p:nvPr/>
        </p:nvCxnSpPr>
        <p:spPr>
          <a:xfrm rot="5400000" flipH="1" flipV="1">
            <a:off x="2300978" y="2277649"/>
            <a:ext cx="2806009" cy="3154018"/>
          </a:xfrm>
          <a:prstGeom prst="curvedConnector4">
            <a:avLst>
              <a:gd name="adj1" fmla="val -8147"/>
              <a:gd name="adj2" fmla="val 5430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3067880" y="2520904"/>
            <a:ext cx="1421294" cy="369332"/>
          </a:xfrm>
          <a:prstGeom prst="rect">
            <a:avLst/>
          </a:prstGeom>
          <a:noFill/>
        </p:spPr>
        <p:txBody>
          <a:bodyPr wrap="square" rtlCol="0">
            <a:spAutoFit/>
          </a:bodyPr>
          <a:lstStyle/>
          <a:p>
            <a:r>
              <a:rPr lang="en-US" smtClean="0"/>
              <a:t>Contingency</a:t>
            </a:r>
            <a:endParaRPr lang="en-US" dirty="0"/>
          </a:p>
        </p:txBody>
      </p:sp>
      <p:sp>
        <p:nvSpPr>
          <p:cNvPr id="142" name="TextBox 141"/>
          <p:cNvSpPr txBox="1"/>
          <p:nvPr/>
        </p:nvSpPr>
        <p:spPr>
          <a:xfrm>
            <a:off x="6036369" y="2520904"/>
            <a:ext cx="1239077" cy="369332"/>
          </a:xfrm>
          <a:prstGeom prst="rect">
            <a:avLst/>
          </a:prstGeom>
          <a:noFill/>
        </p:spPr>
        <p:txBody>
          <a:bodyPr wrap="square" rtlCol="0">
            <a:spAutoFit/>
          </a:bodyPr>
          <a:lstStyle/>
          <a:p>
            <a:r>
              <a:rPr lang="en-US" smtClean="0"/>
              <a:t>Expansion</a:t>
            </a:r>
            <a:endParaRPr lang="en-US" dirty="0"/>
          </a:p>
        </p:txBody>
      </p:sp>
      <p:sp>
        <p:nvSpPr>
          <p:cNvPr id="143" name="TextBox 142"/>
          <p:cNvSpPr txBox="1"/>
          <p:nvPr/>
        </p:nvSpPr>
        <p:spPr>
          <a:xfrm>
            <a:off x="6030566" y="3248910"/>
            <a:ext cx="1239077" cy="369332"/>
          </a:xfrm>
          <a:prstGeom prst="rect">
            <a:avLst/>
          </a:prstGeom>
          <a:noFill/>
        </p:spPr>
        <p:txBody>
          <a:bodyPr wrap="square" rtlCol="0">
            <a:spAutoFit/>
          </a:bodyPr>
          <a:lstStyle/>
          <a:p>
            <a:r>
              <a:rPr lang="en-US" smtClean="0"/>
              <a:t>EntRel</a:t>
            </a:r>
            <a:endParaRPr lang="en-US" dirty="0"/>
          </a:p>
        </p:txBody>
      </p:sp>
      <p:sp>
        <p:nvSpPr>
          <p:cNvPr id="144" name="TextBox 143"/>
          <p:cNvSpPr txBox="1"/>
          <p:nvPr/>
        </p:nvSpPr>
        <p:spPr>
          <a:xfrm>
            <a:off x="6030566" y="4092274"/>
            <a:ext cx="1576182" cy="369332"/>
          </a:xfrm>
          <a:prstGeom prst="rect">
            <a:avLst/>
          </a:prstGeom>
          <a:noFill/>
        </p:spPr>
        <p:txBody>
          <a:bodyPr wrap="square" rtlCol="0">
            <a:spAutoFit/>
          </a:bodyPr>
          <a:lstStyle/>
          <a:p>
            <a:r>
              <a:rPr lang="en-US" smtClean="0"/>
              <a:t>Contingency</a:t>
            </a:r>
            <a:endParaRPr lang="en-US" dirty="0"/>
          </a:p>
        </p:txBody>
      </p:sp>
      <p:sp>
        <p:nvSpPr>
          <p:cNvPr id="145" name="TextBox 144"/>
          <p:cNvSpPr txBox="1"/>
          <p:nvPr/>
        </p:nvSpPr>
        <p:spPr>
          <a:xfrm>
            <a:off x="5987910" y="4971417"/>
            <a:ext cx="1576182" cy="369332"/>
          </a:xfrm>
          <a:prstGeom prst="rect">
            <a:avLst/>
          </a:prstGeom>
          <a:noFill/>
        </p:spPr>
        <p:txBody>
          <a:bodyPr wrap="square" rtlCol="0">
            <a:spAutoFit/>
          </a:bodyPr>
          <a:lstStyle/>
          <a:p>
            <a:r>
              <a:rPr lang="en-US" smtClean="0"/>
              <a:t>Contingency</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80</a:t>
            </a:fld>
            <a:endParaRPr lang="en-US"/>
          </a:p>
        </p:txBody>
      </p:sp>
    </p:spTree>
    <p:extLst>
      <p:ext uri="{BB962C8B-B14F-4D97-AF65-F5344CB8AC3E}">
        <p14:creationId xmlns:p14="http://schemas.microsoft.com/office/powerpoint/2010/main" val="3172863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1: </a:t>
            </a:r>
            <a:r>
              <a:rPr lang="en-US" dirty="0" err="1" smtClean="0"/>
              <a:t>PDTBSegment</a:t>
            </a:r>
            <a:endParaRPr lang="en-US" dirty="0"/>
          </a:p>
        </p:txBody>
      </p:sp>
      <p:sp>
        <p:nvSpPr>
          <p:cNvPr id="3" name="Content Placeholder 2"/>
          <p:cNvSpPr>
            <a:spLocks noGrp="1"/>
          </p:cNvSpPr>
          <p:nvPr>
            <p:ph idx="1"/>
          </p:nvPr>
        </p:nvSpPr>
        <p:spPr/>
        <p:txBody>
          <a:bodyPr/>
          <a:lstStyle/>
          <a:p>
            <a:endParaRPr lang="en-US" dirty="0"/>
          </a:p>
        </p:txBody>
      </p:sp>
      <p:sp>
        <p:nvSpPr>
          <p:cNvPr id="111" name="Oval 110"/>
          <p:cNvSpPr/>
          <p:nvPr/>
        </p:nvSpPr>
        <p:spPr>
          <a:xfrm>
            <a:off x="1855304" y="2716696"/>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112" name="Oval 111"/>
          <p:cNvSpPr/>
          <p:nvPr/>
        </p:nvSpPr>
        <p:spPr>
          <a:xfrm>
            <a:off x="1855304" y="3607767"/>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2</a:t>
            </a:r>
          </a:p>
        </p:txBody>
      </p:sp>
      <p:sp>
        <p:nvSpPr>
          <p:cNvPr id="113" name="Oval 112"/>
          <p:cNvSpPr/>
          <p:nvPr/>
        </p:nvSpPr>
        <p:spPr>
          <a:xfrm>
            <a:off x="1855304" y="4727575"/>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114" name="Oval 113"/>
          <p:cNvSpPr/>
          <p:nvPr/>
        </p:nvSpPr>
        <p:spPr>
          <a:xfrm>
            <a:off x="5280992" y="2186609"/>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5" name="Oval 114"/>
          <p:cNvSpPr/>
          <p:nvPr/>
        </p:nvSpPr>
        <p:spPr>
          <a:xfrm>
            <a:off x="5300870" y="2891389"/>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116" name="Oval 115"/>
          <p:cNvSpPr/>
          <p:nvPr/>
        </p:nvSpPr>
        <p:spPr>
          <a:xfrm>
            <a:off x="5300870" y="3736250"/>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118" name="Oval 117"/>
          <p:cNvSpPr/>
          <p:nvPr/>
        </p:nvSpPr>
        <p:spPr>
          <a:xfrm>
            <a:off x="5300870" y="4487240"/>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7</a:t>
            </a:r>
            <a:endParaRPr lang="en-US" dirty="0"/>
          </a:p>
        </p:txBody>
      </p:sp>
      <p:sp>
        <p:nvSpPr>
          <p:cNvPr id="119" name="Oval 118"/>
          <p:cNvSpPr/>
          <p:nvPr/>
        </p:nvSpPr>
        <p:spPr>
          <a:xfrm>
            <a:off x="5300870" y="5338727"/>
            <a:ext cx="543339" cy="5168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cxnSp>
        <p:nvCxnSpPr>
          <p:cNvPr id="121" name="Straight Arrow Connector 120"/>
          <p:cNvCxnSpPr>
            <a:stCxn id="111" idx="4"/>
          </p:cNvCxnSpPr>
          <p:nvPr/>
        </p:nvCxnSpPr>
        <p:spPr>
          <a:xfrm flipH="1">
            <a:off x="2126973" y="3246783"/>
            <a:ext cx="1" cy="349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endCxn id="113" idx="0"/>
          </p:cNvCxnSpPr>
          <p:nvPr/>
        </p:nvCxnSpPr>
        <p:spPr>
          <a:xfrm>
            <a:off x="2126974" y="4116185"/>
            <a:ext cx="0" cy="611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endCxn id="115" idx="0"/>
          </p:cNvCxnSpPr>
          <p:nvPr/>
        </p:nvCxnSpPr>
        <p:spPr>
          <a:xfrm flipH="1">
            <a:off x="5572540" y="2705570"/>
            <a:ext cx="1" cy="1858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5" idx="4"/>
            <a:endCxn id="116" idx="0"/>
          </p:cNvCxnSpPr>
          <p:nvPr/>
        </p:nvCxnSpPr>
        <p:spPr>
          <a:xfrm>
            <a:off x="5572540" y="3421476"/>
            <a:ext cx="0" cy="314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16" idx="4"/>
            <a:endCxn id="118" idx="0"/>
          </p:cNvCxnSpPr>
          <p:nvPr/>
        </p:nvCxnSpPr>
        <p:spPr>
          <a:xfrm>
            <a:off x="5572540" y="4266337"/>
            <a:ext cx="0" cy="220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8" idx="4"/>
            <a:endCxn id="119" idx="0"/>
          </p:cNvCxnSpPr>
          <p:nvPr/>
        </p:nvCxnSpPr>
        <p:spPr>
          <a:xfrm>
            <a:off x="5572540" y="5017327"/>
            <a:ext cx="0" cy="321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954156" y="3233531"/>
            <a:ext cx="808382" cy="369332"/>
          </a:xfrm>
          <a:prstGeom prst="rect">
            <a:avLst/>
          </a:prstGeom>
          <a:noFill/>
        </p:spPr>
        <p:txBody>
          <a:bodyPr wrap="square" rtlCol="0">
            <a:spAutoFit/>
          </a:bodyPr>
          <a:lstStyle/>
          <a:p>
            <a:r>
              <a:rPr lang="en-US" dirty="0" err="1" smtClean="0"/>
              <a:t>EntRel</a:t>
            </a:r>
            <a:endParaRPr lang="en-US" dirty="0"/>
          </a:p>
        </p:txBody>
      </p:sp>
      <p:sp>
        <p:nvSpPr>
          <p:cNvPr id="136" name="TextBox 135"/>
          <p:cNvSpPr txBox="1"/>
          <p:nvPr/>
        </p:nvSpPr>
        <p:spPr>
          <a:xfrm>
            <a:off x="887896" y="4276940"/>
            <a:ext cx="1239077" cy="369332"/>
          </a:xfrm>
          <a:prstGeom prst="rect">
            <a:avLst/>
          </a:prstGeom>
          <a:noFill/>
        </p:spPr>
        <p:txBody>
          <a:bodyPr wrap="square" rtlCol="0">
            <a:spAutoFit/>
          </a:bodyPr>
          <a:lstStyle/>
          <a:p>
            <a:r>
              <a:rPr lang="en-US" dirty="0" smtClean="0"/>
              <a:t>Expansion</a:t>
            </a:r>
            <a:endParaRPr lang="en-US" dirty="0"/>
          </a:p>
        </p:txBody>
      </p:sp>
      <p:sp>
        <p:nvSpPr>
          <p:cNvPr id="137" name="Rectangle 136"/>
          <p:cNvSpPr/>
          <p:nvPr/>
        </p:nvSpPr>
        <p:spPr>
          <a:xfrm>
            <a:off x="768626" y="2186609"/>
            <a:ext cx="2103783" cy="379012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8" name="Rectangle 137"/>
          <p:cNvSpPr/>
          <p:nvPr/>
        </p:nvSpPr>
        <p:spPr>
          <a:xfrm>
            <a:off x="4532242" y="2163504"/>
            <a:ext cx="3525079" cy="381322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0" name="Curved Connector 139"/>
          <p:cNvCxnSpPr>
            <a:stCxn id="113" idx="4"/>
            <a:endCxn id="114" idx="2"/>
          </p:cNvCxnSpPr>
          <p:nvPr/>
        </p:nvCxnSpPr>
        <p:spPr>
          <a:xfrm rot="5400000" flipH="1" flipV="1">
            <a:off x="2300978" y="2277649"/>
            <a:ext cx="2806009" cy="3154018"/>
          </a:xfrm>
          <a:prstGeom prst="curvedConnector4">
            <a:avLst>
              <a:gd name="adj1" fmla="val -8147"/>
              <a:gd name="adj2" fmla="val 5430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3067880" y="2520904"/>
            <a:ext cx="1421294" cy="369332"/>
          </a:xfrm>
          <a:prstGeom prst="rect">
            <a:avLst/>
          </a:prstGeom>
          <a:noFill/>
        </p:spPr>
        <p:txBody>
          <a:bodyPr wrap="square" rtlCol="0">
            <a:spAutoFit/>
          </a:bodyPr>
          <a:lstStyle/>
          <a:p>
            <a:r>
              <a:rPr lang="en-US" smtClean="0"/>
              <a:t>Contingency</a:t>
            </a:r>
            <a:endParaRPr lang="en-US" dirty="0"/>
          </a:p>
        </p:txBody>
      </p:sp>
      <p:sp>
        <p:nvSpPr>
          <p:cNvPr id="142" name="TextBox 141"/>
          <p:cNvSpPr txBox="1"/>
          <p:nvPr/>
        </p:nvSpPr>
        <p:spPr>
          <a:xfrm>
            <a:off x="6036369" y="2520904"/>
            <a:ext cx="1239077" cy="369332"/>
          </a:xfrm>
          <a:prstGeom prst="rect">
            <a:avLst/>
          </a:prstGeom>
          <a:noFill/>
        </p:spPr>
        <p:txBody>
          <a:bodyPr wrap="square" rtlCol="0">
            <a:spAutoFit/>
          </a:bodyPr>
          <a:lstStyle/>
          <a:p>
            <a:r>
              <a:rPr lang="en-US" smtClean="0"/>
              <a:t>Expansion</a:t>
            </a:r>
            <a:endParaRPr lang="en-US" dirty="0"/>
          </a:p>
        </p:txBody>
      </p:sp>
      <p:sp>
        <p:nvSpPr>
          <p:cNvPr id="143" name="TextBox 142"/>
          <p:cNvSpPr txBox="1"/>
          <p:nvPr/>
        </p:nvSpPr>
        <p:spPr>
          <a:xfrm>
            <a:off x="6030566" y="3248910"/>
            <a:ext cx="1239077" cy="369332"/>
          </a:xfrm>
          <a:prstGeom prst="rect">
            <a:avLst/>
          </a:prstGeom>
          <a:noFill/>
        </p:spPr>
        <p:txBody>
          <a:bodyPr wrap="square" rtlCol="0">
            <a:spAutoFit/>
          </a:bodyPr>
          <a:lstStyle/>
          <a:p>
            <a:r>
              <a:rPr lang="en-US" smtClean="0"/>
              <a:t>EntRel</a:t>
            </a:r>
            <a:endParaRPr lang="en-US" dirty="0"/>
          </a:p>
        </p:txBody>
      </p:sp>
      <p:sp>
        <p:nvSpPr>
          <p:cNvPr id="144" name="TextBox 143"/>
          <p:cNvSpPr txBox="1"/>
          <p:nvPr/>
        </p:nvSpPr>
        <p:spPr>
          <a:xfrm>
            <a:off x="6030566" y="4092274"/>
            <a:ext cx="1576182" cy="369332"/>
          </a:xfrm>
          <a:prstGeom prst="rect">
            <a:avLst/>
          </a:prstGeom>
          <a:noFill/>
        </p:spPr>
        <p:txBody>
          <a:bodyPr wrap="square" rtlCol="0">
            <a:spAutoFit/>
          </a:bodyPr>
          <a:lstStyle/>
          <a:p>
            <a:r>
              <a:rPr lang="en-US" smtClean="0"/>
              <a:t>Contingency</a:t>
            </a:r>
            <a:endParaRPr lang="en-US" dirty="0"/>
          </a:p>
        </p:txBody>
      </p:sp>
      <p:sp>
        <p:nvSpPr>
          <p:cNvPr id="145" name="TextBox 144"/>
          <p:cNvSpPr txBox="1"/>
          <p:nvPr/>
        </p:nvSpPr>
        <p:spPr>
          <a:xfrm>
            <a:off x="5987910" y="4971417"/>
            <a:ext cx="1576182" cy="369332"/>
          </a:xfrm>
          <a:prstGeom prst="rect">
            <a:avLst/>
          </a:prstGeom>
          <a:noFill/>
        </p:spPr>
        <p:txBody>
          <a:bodyPr wrap="square" rtlCol="0">
            <a:spAutoFit/>
          </a:bodyPr>
          <a:lstStyle/>
          <a:p>
            <a:r>
              <a:rPr lang="en-US" smtClean="0"/>
              <a:t>Contingency</a:t>
            </a:r>
            <a:endParaRPr lang="en-US" dirty="0"/>
          </a:p>
        </p:txBody>
      </p:sp>
      <p:cxnSp>
        <p:nvCxnSpPr>
          <p:cNvPr id="5" name="Curved Connector 4"/>
          <p:cNvCxnSpPr>
            <a:stCxn id="116" idx="6"/>
            <a:endCxn id="119" idx="6"/>
          </p:cNvCxnSpPr>
          <p:nvPr/>
        </p:nvCxnSpPr>
        <p:spPr>
          <a:xfrm>
            <a:off x="5844209" y="4001294"/>
            <a:ext cx="12700" cy="1595851"/>
          </a:xfrm>
          <a:prstGeom prst="curvedConnector3">
            <a:avLst>
              <a:gd name="adj1" fmla="val 9626094"/>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11" idx="6"/>
          </p:cNvCxnSpPr>
          <p:nvPr/>
        </p:nvCxnSpPr>
        <p:spPr>
          <a:xfrm flipV="1">
            <a:off x="2398643" y="2451653"/>
            <a:ext cx="2882349" cy="530087"/>
          </a:xfrm>
          <a:prstGeom prst="straightConnector1">
            <a:avLst/>
          </a:prstGeom>
          <a:ln>
            <a:solidFill>
              <a:srgbClr val="FF0000"/>
            </a:solidFill>
            <a:prstDash val="lgDash"/>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endCxn id="115" idx="2"/>
          </p:cNvCxnSpPr>
          <p:nvPr/>
        </p:nvCxnSpPr>
        <p:spPr>
          <a:xfrm>
            <a:off x="2398643" y="2981740"/>
            <a:ext cx="2902227" cy="174693"/>
          </a:xfrm>
          <a:prstGeom prst="straightConnector1">
            <a:avLst/>
          </a:prstGeom>
          <a:ln>
            <a:solidFill>
              <a:srgbClr val="FF0000"/>
            </a:solidFill>
            <a:prstDash val="lgDash"/>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a:endCxn id="116" idx="2"/>
          </p:cNvCxnSpPr>
          <p:nvPr/>
        </p:nvCxnSpPr>
        <p:spPr>
          <a:xfrm>
            <a:off x="2398643" y="2981740"/>
            <a:ext cx="2902227" cy="1019554"/>
          </a:xfrm>
          <a:prstGeom prst="straightConnector1">
            <a:avLst/>
          </a:prstGeom>
          <a:ln>
            <a:solidFill>
              <a:srgbClr val="FF0000"/>
            </a:solidFill>
            <a:prstDash val="lgDash"/>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111" idx="6"/>
          </p:cNvCxnSpPr>
          <p:nvPr/>
        </p:nvCxnSpPr>
        <p:spPr>
          <a:xfrm>
            <a:off x="2398643" y="2981740"/>
            <a:ext cx="2882349" cy="1745835"/>
          </a:xfrm>
          <a:prstGeom prst="straightConnector1">
            <a:avLst/>
          </a:prstGeom>
          <a:ln>
            <a:solidFill>
              <a:srgbClr val="FF0000"/>
            </a:solidFill>
            <a:prstDash val="lgDash"/>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a:endCxn id="119" idx="2"/>
          </p:cNvCxnSpPr>
          <p:nvPr/>
        </p:nvCxnSpPr>
        <p:spPr>
          <a:xfrm>
            <a:off x="2398643" y="2981740"/>
            <a:ext cx="2902227" cy="2615405"/>
          </a:xfrm>
          <a:prstGeom prst="straightConnector1">
            <a:avLst/>
          </a:prstGeom>
          <a:ln>
            <a:solidFill>
              <a:srgbClr val="FF0000"/>
            </a:solidFill>
            <a:prstDash val="lgDash"/>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112" idx="6"/>
          </p:cNvCxnSpPr>
          <p:nvPr/>
        </p:nvCxnSpPr>
        <p:spPr>
          <a:xfrm flipV="1">
            <a:off x="2398643" y="2451653"/>
            <a:ext cx="2882349" cy="1421158"/>
          </a:xfrm>
          <a:prstGeom prst="straightConnector1">
            <a:avLst/>
          </a:prstGeom>
          <a:ln>
            <a:solidFill>
              <a:srgbClr val="FF0000"/>
            </a:solidFill>
            <a:prstDash val="lgDash"/>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flipV="1">
            <a:off x="2398643" y="3156433"/>
            <a:ext cx="2882349" cy="716378"/>
          </a:xfrm>
          <a:prstGeom prst="straightConnector1">
            <a:avLst/>
          </a:prstGeom>
          <a:ln>
            <a:solidFill>
              <a:srgbClr val="FF0000"/>
            </a:solidFill>
            <a:prstDash val="lgDash"/>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a:endCxn id="116" idx="2"/>
          </p:cNvCxnSpPr>
          <p:nvPr/>
        </p:nvCxnSpPr>
        <p:spPr>
          <a:xfrm>
            <a:off x="2398643" y="3872811"/>
            <a:ext cx="2902227" cy="128483"/>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8" idx="2"/>
          </p:cNvCxnSpPr>
          <p:nvPr/>
        </p:nvCxnSpPr>
        <p:spPr>
          <a:xfrm>
            <a:off x="2398643" y="3872811"/>
            <a:ext cx="2902227" cy="879473"/>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19" idx="2"/>
          </p:cNvCxnSpPr>
          <p:nvPr/>
        </p:nvCxnSpPr>
        <p:spPr>
          <a:xfrm>
            <a:off x="2398643" y="3872811"/>
            <a:ext cx="2902227" cy="1724334"/>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3" idx="6"/>
          </p:cNvCxnSpPr>
          <p:nvPr/>
        </p:nvCxnSpPr>
        <p:spPr>
          <a:xfrm flipV="1">
            <a:off x="2398643" y="4001294"/>
            <a:ext cx="2882349" cy="991325"/>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15" idx="2"/>
          </p:cNvCxnSpPr>
          <p:nvPr/>
        </p:nvCxnSpPr>
        <p:spPr>
          <a:xfrm flipV="1">
            <a:off x="2398643" y="3156433"/>
            <a:ext cx="2902227" cy="1860894"/>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3" idx="6"/>
          </p:cNvCxnSpPr>
          <p:nvPr/>
        </p:nvCxnSpPr>
        <p:spPr>
          <a:xfrm flipV="1">
            <a:off x="2398643" y="4752284"/>
            <a:ext cx="2882349" cy="240335"/>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398643" y="5017327"/>
            <a:ext cx="2882349" cy="579818"/>
          </a:xfrm>
          <a:prstGeom prst="straightConnector1">
            <a:avLst/>
          </a:prstGeom>
          <a:ln>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616973" y="4496956"/>
            <a:ext cx="1576182" cy="369332"/>
          </a:xfrm>
          <a:prstGeom prst="rect">
            <a:avLst/>
          </a:prstGeom>
          <a:noFill/>
        </p:spPr>
        <p:txBody>
          <a:bodyPr wrap="square" rtlCol="0">
            <a:spAutoFit/>
          </a:bodyPr>
          <a:lstStyle/>
          <a:p>
            <a:r>
              <a:rPr lang="en-US" dirty="0" smtClean="0"/>
              <a:t>Contingency’</a:t>
            </a:r>
            <a:endParaRPr lang="en-US" dirty="0"/>
          </a:p>
        </p:txBody>
      </p:sp>
      <p:sp>
        <p:nvSpPr>
          <p:cNvPr id="44" name="TextBox 43"/>
          <p:cNvSpPr txBox="1"/>
          <p:nvPr/>
        </p:nvSpPr>
        <p:spPr>
          <a:xfrm>
            <a:off x="2870397" y="5436444"/>
            <a:ext cx="1576182" cy="369332"/>
          </a:xfrm>
          <a:prstGeom prst="rect">
            <a:avLst/>
          </a:prstGeom>
          <a:noFill/>
        </p:spPr>
        <p:txBody>
          <a:bodyPr wrap="square" rtlCol="0">
            <a:spAutoFit/>
          </a:bodyPr>
          <a:lstStyle/>
          <a:p>
            <a:r>
              <a:rPr lang="en-US" dirty="0" smtClean="0"/>
              <a:t>Contingency’’</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81</a:t>
            </a:fld>
            <a:endParaRPr lang="en-US"/>
          </a:p>
        </p:txBody>
      </p:sp>
    </p:spTree>
    <p:extLst>
      <p:ext uri="{BB962C8B-B14F-4D97-AF65-F5344CB8AC3E}">
        <p14:creationId xmlns:p14="http://schemas.microsoft.com/office/powerpoint/2010/main" val="2864651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r>
              <a:rPr lang="en-US" dirty="0" smtClean="0"/>
              <a:t>Constructing importance levels</a:t>
            </a:r>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686237"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47033" y="501318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670166"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21" name="TextBox 20"/>
          <p:cNvSpPr txBox="1"/>
          <p:nvPr/>
        </p:nvSpPr>
        <p:spPr>
          <a:xfrm>
            <a:off x="4049637" y="5472223"/>
            <a:ext cx="861144" cy="369332"/>
          </a:xfrm>
          <a:prstGeom prst="rect">
            <a:avLst/>
          </a:prstGeom>
          <a:noFill/>
        </p:spPr>
        <p:txBody>
          <a:bodyPr wrap="square" rtlCol="0">
            <a:spAutoFit/>
          </a:bodyPr>
          <a:lstStyle/>
          <a:p>
            <a:r>
              <a:rPr lang="en-US" dirty="0" err="1" smtClean="0"/>
              <a:t>Expan</a:t>
            </a:r>
            <a:endParaRPr lang="en-US" dirty="0"/>
          </a:p>
        </p:txBody>
      </p:sp>
      <p:sp>
        <p:nvSpPr>
          <p:cNvPr id="22" name="TextBox 21"/>
          <p:cNvSpPr txBox="1"/>
          <p:nvPr/>
        </p:nvSpPr>
        <p:spPr>
          <a:xfrm>
            <a:off x="4867496" y="5486078"/>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5977326" y="5486078"/>
            <a:ext cx="861144" cy="369332"/>
          </a:xfrm>
          <a:prstGeom prst="rect">
            <a:avLst/>
          </a:prstGeom>
          <a:noFill/>
        </p:spPr>
        <p:txBody>
          <a:bodyPr wrap="square" rtlCol="0">
            <a:spAutoFit/>
          </a:bodyPr>
          <a:lstStyle/>
          <a:p>
            <a:r>
              <a:rPr lang="en-US" dirty="0" err="1" smtClean="0"/>
              <a:t>Cont</a:t>
            </a:r>
            <a:endParaRPr lang="en-US" dirty="0"/>
          </a:p>
        </p:txBody>
      </p:sp>
      <p:sp>
        <p:nvSpPr>
          <p:cNvPr id="24" name="TextBox 23"/>
          <p:cNvSpPr txBox="1"/>
          <p:nvPr/>
        </p:nvSpPr>
        <p:spPr>
          <a:xfrm>
            <a:off x="7016270" y="5488242"/>
            <a:ext cx="861144" cy="369332"/>
          </a:xfrm>
          <a:prstGeom prst="rect">
            <a:avLst/>
          </a:prstGeom>
          <a:noFill/>
        </p:spPr>
        <p:txBody>
          <a:bodyPr wrap="square" rtlCol="0">
            <a:spAutoFit/>
          </a:bodyPr>
          <a:lstStyle/>
          <a:p>
            <a:r>
              <a:rPr lang="en-US" dirty="0" err="1" smtClean="0"/>
              <a:t>Cont</a:t>
            </a:r>
            <a:endParaRPr lang="en-US" dirty="0"/>
          </a:p>
        </p:txBody>
      </p:sp>
      <p:sp>
        <p:nvSpPr>
          <p:cNvPr id="25" name="TextBox 24"/>
          <p:cNvSpPr txBox="1"/>
          <p:nvPr/>
        </p:nvSpPr>
        <p:spPr>
          <a:xfrm>
            <a:off x="1746815" y="5492253"/>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941581" y="4679826"/>
            <a:ext cx="941917" cy="369332"/>
          </a:xfrm>
          <a:prstGeom prst="rect">
            <a:avLst/>
          </a:prstGeom>
          <a:noFill/>
        </p:spPr>
        <p:txBody>
          <a:bodyPr wrap="square" rtlCol="0">
            <a:spAutoFit/>
          </a:bodyPr>
          <a:lstStyle/>
          <a:p>
            <a:r>
              <a:rPr lang="en-US" smtClean="0"/>
              <a:t>0.35</a:t>
            </a:r>
            <a:endParaRPr lang="en-US"/>
          </a:p>
        </p:txBody>
      </p:sp>
      <p:sp>
        <p:nvSpPr>
          <p:cNvPr id="27" name="TextBox 26"/>
          <p:cNvSpPr txBox="1"/>
          <p:nvPr/>
        </p:nvSpPr>
        <p:spPr>
          <a:xfrm>
            <a:off x="2016980" y="4670995"/>
            <a:ext cx="941917" cy="369332"/>
          </a:xfrm>
          <a:prstGeom prst="rect">
            <a:avLst/>
          </a:prstGeom>
          <a:noFill/>
        </p:spPr>
        <p:txBody>
          <a:bodyPr wrap="square" rtlCol="0">
            <a:spAutoFit/>
          </a:bodyPr>
          <a:lstStyle/>
          <a:p>
            <a:r>
              <a:rPr lang="en-US" dirty="0" smtClean="0"/>
              <a:t>0.56</a:t>
            </a:r>
            <a:endParaRPr lang="en-US" dirty="0"/>
          </a:p>
        </p:txBody>
      </p:sp>
      <p:sp>
        <p:nvSpPr>
          <p:cNvPr id="28" name="TextBox 27"/>
          <p:cNvSpPr txBox="1"/>
          <p:nvPr/>
        </p:nvSpPr>
        <p:spPr>
          <a:xfrm>
            <a:off x="2933527" y="4654689"/>
            <a:ext cx="941917" cy="369332"/>
          </a:xfrm>
          <a:prstGeom prst="rect">
            <a:avLst/>
          </a:prstGeom>
          <a:noFill/>
        </p:spPr>
        <p:txBody>
          <a:bodyPr wrap="square" rtlCol="0">
            <a:spAutoFit/>
          </a:bodyPr>
          <a:lstStyle/>
          <a:p>
            <a:r>
              <a:rPr lang="en-US" smtClean="0"/>
              <a:t>0.22</a:t>
            </a:r>
            <a:endParaRPr lang="en-US"/>
          </a:p>
        </p:txBody>
      </p:sp>
      <p:sp>
        <p:nvSpPr>
          <p:cNvPr id="29" name="TextBox 28"/>
          <p:cNvSpPr txBox="1"/>
          <p:nvPr/>
        </p:nvSpPr>
        <p:spPr>
          <a:xfrm>
            <a:off x="3975985" y="4661304"/>
            <a:ext cx="941917" cy="369332"/>
          </a:xfrm>
          <a:prstGeom prst="rect">
            <a:avLst/>
          </a:prstGeom>
          <a:noFill/>
        </p:spPr>
        <p:txBody>
          <a:bodyPr wrap="square" rtlCol="0">
            <a:spAutoFit/>
          </a:bodyPr>
          <a:lstStyle/>
          <a:p>
            <a:r>
              <a:rPr lang="en-US" smtClean="0"/>
              <a:t>0.55</a:t>
            </a:r>
            <a:endParaRPr lang="en-US"/>
          </a:p>
        </p:txBody>
      </p:sp>
      <p:sp>
        <p:nvSpPr>
          <p:cNvPr id="30" name="TextBox 29"/>
          <p:cNvSpPr txBox="1"/>
          <p:nvPr/>
        </p:nvSpPr>
        <p:spPr>
          <a:xfrm>
            <a:off x="4979591" y="4679826"/>
            <a:ext cx="941917" cy="369332"/>
          </a:xfrm>
          <a:prstGeom prst="rect">
            <a:avLst/>
          </a:prstGeom>
          <a:noFill/>
        </p:spPr>
        <p:txBody>
          <a:bodyPr wrap="square" rtlCol="0">
            <a:spAutoFit/>
          </a:bodyPr>
          <a:lstStyle/>
          <a:p>
            <a:r>
              <a:rPr lang="en-US" smtClean="0"/>
              <a:t>0.36</a:t>
            </a:r>
            <a:endParaRPr lang="en-US"/>
          </a:p>
        </p:txBody>
      </p:sp>
      <p:sp>
        <p:nvSpPr>
          <p:cNvPr id="31" name="TextBox 30"/>
          <p:cNvSpPr txBox="1"/>
          <p:nvPr/>
        </p:nvSpPr>
        <p:spPr>
          <a:xfrm>
            <a:off x="5994695" y="4698326"/>
            <a:ext cx="941917" cy="369332"/>
          </a:xfrm>
          <a:prstGeom prst="rect">
            <a:avLst/>
          </a:prstGeom>
          <a:noFill/>
        </p:spPr>
        <p:txBody>
          <a:bodyPr wrap="square" rtlCol="0">
            <a:spAutoFit/>
          </a:bodyPr>
          <a:lstStyle/>
          <a:p>
            <a:r>
              <a:rPr lang="en-US" dirty="0" smtClean="0"/>
              <a:t>0.14</a:t>
            </a:r>
            <a:endParaRPr lang="en-US" dirty="0"/>
          </a:p>
        </p:txBody>
      </p:sp>
      <p:sp>
        <p:nvSpPr>
          <p:cNvPr id="32" name="TextBox 31"/>
          <p:cNvSpPr txBox="1"/>
          <p:nvPr/>
        </p:nvSpPr>
        <p:spPr>
          <a:xfrm>
            <a:off x="7076572" y="4681267"/>
            <a:ext cx="941917" cy="369332"/>
          </a:xfrm>
          <a:prstGeom prst="rect">
            <a:avLst/>
          </a:prstGeom>
          <a:noFill/>
        </p:spPr>
        <p:txBody>
          <a:bodyPr wrap="square" rtlCol="0">
            <a:spAutoFit/>
          </a:bodyPr>
          <a:lstStyle/>
          <a:p>
            <a:r>
              <a:rPr lang="en-US" dirty="0" smtClean="0"/>
              <a:t>0.15</a:t>
            </a:r>
            <a:endParaRPr lang="en-US" dirty="0"/>
          </a:p>
        </p:txBody>
      </p:sp>
      <p:cxnSp>
        <p:nvCxnSpPr>
          <p:cNvPr id="34" name="Straight Connector 33"/>
          <p:cNvCxnSpPr>
            <a:stCxn id="4" idx="6"/>
            <a:endCxn id="11" idx="2"/>
          </p:cNvCxnSpPr>
          <p:nvPr/>
        </p:nvCxnSpPr>
        <p:spPr>
          <a:xfrm>
            <a:off x="1110523" y="5235938"/>
            <a:ext cx="559643"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1" idx="6"/>
            <a:endCxn id="5" idx="2"/>
          </p:cNvCxnSpPr>
          <p:nvPr/>
        </p:nvCxnSpPr>
        <p:spPr>
          <a:xfrm flipV="1">
            <a:off x="2099657" y="5229377"/>
            <a:ext cx="586580" cy="6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5" idx="6"/>
            <a:endCxn id="6" idx="2"/>
          </p:cNvCxnSpPr>
          <p:nvPr/>
        </p:nvCxnSpPr>
        <p:spPr>
          <a:xfrm flipV="1">
            <a:off x="3115728" y="5222808"/>
            <a:ext cx="604441" cy="6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6" idx="6"/>
            <a:endCxn id="7" idx="2"/>
          </p:cNvCxnSpPr>
          <p:nvPr/>
        </p:nvCxnSpPr>
        <p:spPr>
          <a:xfrm flipV="1">
            <a:off x="4149660" y="5222807"/>
            <a:ext cx="50850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7" idx="6"/>
            <a:endCxn id="8" idx="2"/>
          </p:cNvCxnSpPr>
          <p:nvPr/>
        </p:nvCxnSpPr>
        <p:spPr>
          <a:xfrm flipV="1">
            <a:off x="5087654" y="5214075"/>
            <a:ext cx="559379" cy="8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8" idx="6"/>
            <a:endCxn id="9" idx="2"/>
          </p:cNvCxnSpPr>
          <p:nvPr/>
        </p:nvCxnSpPr>
        <p:spPr>
          <a:xfrm flipV="1">
            <a:off x="6076524" y="5208229"/>
            <a:ext cx="571499" cy="5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9" idx="6"/>
            <a:endCxn id="10" idx="2"/>
          </p:cNvCxnSpPr>
          <p:nvPr/>
        </p:nvCxnSpPr>
        <p:spPr>
          <a:xfrm flipV="1">
            <a:off x="7077514" y="5202384"/>
            <a:ext cx="653328" cy="5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82</a:t>
            </a:fld>
            <a:endParaRPr lang="en-US"/>
          </a:p>
        </p:txBody>
      </p:sp>
    </p:spTree>
    <p:extLst>
      <p:ext uri="{BB962C8B-B14F-4D97-AF65-F5344CB8AC3E}">
        <p14:creationId xmlns:p14="http://schemas.microsoft.com/office/powerpoint/2010/main" val="238036977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construction</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702717"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47033" y="501318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678404"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21" name="TextBox 20"/>
          <p:cNvSpPr txBox="1"/>
          <p:nvPr/>
        </p:nvSpPr>
        <p:spPr>
          <a:xfrm>
            <a:off x="4049637" y="5472223"/>
            <a:ext cx="861144" cy="369332"/>
          </a:xfrm>
          <a:prstGeom prst="rect">
            <a:avLst/>
          </a:prstGeom>
          <a:noFill/>
        </p:spPr>
        <p:txBody>
          <a:bodyPr wrap="square" rtlCol="0">
            <a:spAutoFit/>
          </a:bodyPr>
          <a:lstStyle/>
          <a:p>
            <a:r>
              <a:rPr lang="en-US" dirty="0" err="1" smtClean="0"/>
              <a:t>Expan</a:t>
            </a:r>
            <a:endParaRPr lang="en-US" dirty="0"/>
          </a:p>
        </p:txBody>
      </p:sp>
      <p:sp>
        <p:nvSpPr>
          <p:cNvPr id="22" name="TextBox 21"/>
          <p:cNvSpPr txBox="1"/>
          <p:nvPr/>
        </p:nvSpPr>
        <p:spPr>
          <a:xfrm>
            <a:off x="4867496" y="5486078"/>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5977326" y="5486078"/>
            <a:ext cx="861144" cy="369332"/>
          </a:xfrm>
          <a:prstGeom prst="rect">
            <a:avLst/>
          </a:prstGeom>
          <a:noFill/>
        </p:spPr>
        <p:txBody>
          <a:bodyPr wrap="square" rtlCol="0">
            <a:spAutoFit/>
          </a:bodyPr>
          <a:lstStyle/>
          <a:p>
            <a:r>
              <a:rPr lang="en-US" dirty="0" err="1" smtClean="0"/>
              <a:t>Cont</a:t>
            </a:r>
            <a:endParaRPr lang="en-US" dirty="0"/>
          </a:p>
        </p:txBody>
      </p:sp>
      <p:sp>
        <p:nvSpPr>
          <p:cNvPr id="24" name="TextBox 23"/>
          <p:cNvSpPr txBox="1"/>
          <p:nvPr/>
        </p:nvSpPr>
        <p:spPr>
          <a:xfrm>
            <a:off x="7016270" y="5488242"/>
            <a:ext cx="861144" cy="369332"/>
          </a:xfrm>
          <a:prstGeom prst="rect">
            <a:avLst/>
          </a:prstGeom>
          <a:noFill/>
        </p:spPr>
        <p:txBody>
          <a:bodyPr wrap="square" rtlCol="0">
            <a:spAutoFit/>
          </a:bodyPr>
          <a:lstStyle/>
          <a:p>
            <a:r>
              <a:rPr lang="en-US" dirty="0" err="1" smtClean="0"/>
              <a:t>Cont</a:t>
            </a:r>
            <a:endParaRPr lang="en-US" dirty="0"/>
          </a:p>
        </p:txBody>
      </p:sp>
      <p:sp>
        <p:nvSpPr>
          <p:cNvPr id="25" name="TextBox 24"/>
          <p:cNvSpPr txBox="1"/>
          <p:nvPr/>
        </p:nvSpPr>
        <p:spPr>
          <a:xfrm>
            <a:off x="1746815" y="5492253"/>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941581" y="4679826"/>
            <a:ext cx="941917" cy="369332"/>
          </a:xfrm>
          <a:prstGeom prst="rect">
            <a:avLst/>
          </a:prstGeom>
          <a:noFill/>
        </p:spPr>
        <p:txBody>
          <a:bodyPr wrap="square" rtlCol="0">
            <a:spAutoFit/>
          </a:bodyPr>
          <a:lstStyle/>
          <a:p>
            <a:r>
              <a:rPr lang="en-US" smtClean="0"/>
              <a:t>0.35</a:t>
            </a:r>
            <a:endParaRPr lang="en-US"/>
          </a:p>
        </p:txBody>
      </p:sp>
      <p:sp>
        <p:nvSpPr>
          <p:cNvPr id="28" name="TextBox 27"/>
          <p:cNvSpPr txBox="1"/>
          <p:nvPr/>
        </p:nvSpPr>
        <p:spPr>
          <a:xfrm>
            <a:off x="2933527" y="4654689"/>
            <a:ext cx="941917" cy="369332"/>
          </a:xfrm>
          <a:prstGeom prst="rect">
            <a:avLst/>
          </a:prstGeom>
          <a:noFill/>
        </p:spPr>
        <p:txBody>
          <a:bodyPr wrap="square" rtlCol="0">
            <a:spAutoFit/>
          </a:bodyPr>
          <a:lstStyle/>
          <a:p>
            <a:r>
              <a:rPr lang="en-US" smtClean="0"/>
              <a:t>0.22</a:t>
            </a:r>
            <a:endParaRPr lang="en-US"/>
          </a:p>
        </p:txBody>
      </p:sp>
      <p:sp>
        <p:nvSpPr>
          <p:cNvPr id="29" name="TextBox 28"/>
          <p:cNvSpPr txBox="1"/>
          <p:nvPr/>
        </p:nvSpPr>
        <p:spPr>
          <a:xfrm>
            <a:off x="3975985" y="4661304"/>
            <a:ext cx="941917" cy="369332"/>
          </a:xfrm>
          <a:prstGeom prst="rect">
            <a:avLst/>
          </a:prstGeom>
          <a:noFill/>
        </p:spPr>
        <p:txBody>
          <a:bodyPr wrap="square" rtlCol="0">
            <a:spAutoFit/>
          </a:bodyPr>
          <a:lstStyle/>
          <a:p>
            <a:r>
              <a:rPr lang="en-US" smtClean="0"/>
              <a:t>0.55</a:t>
            </a:r>
            <a:endParaRPr lang="en-US"/>
          </a:p>
        </p:txBody>
      </p:sp>
      <p:sp>
        <p:nvSpPr>
          <p:cNvPr id="30" name="TextBox 29"/>
          <p:cNvSpPr txBox="1"/>
          <p:nvPr/>
        </p:nvSpPr>
        <p:spPr>
          <a:xfrm>
            <a:off x="4979591" y="4679826"/>
            <a:ext cx="941917" cy="369332"/>
          </a:xfrm>
          <a:prstGeom prst="rect">
            <a:avLst/>
          </a:prstGeom>
          <a:noFill/>
        </p:spPr>
        <p:txBody>
          <a:bodyPr wrap="square" rtlCol="0">
            <a:spAutoFit/>
          </a:bodyPr>
          <a:lstStyle/>
          <a:p>
            <a:r>
              <a:rPr lang="en-US" smtClean="0"/>
              <a:t>0.36</a:t>
            </a:r>
            <a:endParaRPr lang="en-US"/>
          </a:p>
        </p:txBody>
      </p:sp>
      <p:sp>
        <p:nvSpPr>
          <p:cNvPr id="31" name="TextBox 30"/>
          <p:cNvSpPr txBox="1"/>
          <p:nvPr/>
        </p:nvSpPr>
        <p:spPr>
          <a:xfrm>
            <a:off x="5994695" y="4698326"/>
            <a:ext cx="941917" cy="369332"/>
          </a:xfrm>
          <a:prstGeom prst="rect">
            <a:avLst/>
          </a:prstGeom>
          <a:noFill/>
        </p:spPr>
        <p:txBody>
          <a:bodyPr wrap="square" rtlCol="0">
            <a:spAutoFit/>
          </a:bodyPr>
          <a:lstStyle/>
          <a:p>
            <a:r>
              <a:rPr lang="en-US" dirty="0" smtClean="0"/>
              <a:t>0.14</a:t>
            </a:r>
            <a:endParaRPr lang="en-US" dirty="0"/>
          </a:p>
        </p:txBody>
      </p:sp>
      <p:sp>
        <p:nvSpPr>
          <p:cNvPr id="32" name="TextBox 31"/>
          <p:cNvSpPr txBox="1"/>
          <p:nvPr/>
        </p:nvSpPr>
        <p:spPr>
          <a:xfrm>
            <a:off x="7076572" y="4681267"/>
            <a:ext cx="941917" cy="369332"/>
          </a:xfrm>
          <a:prstGeom prst="rect">
            <a:avLst/>
          </a:prstGeom>
          <a:noFill/>
        </p:spPr>
        <p:txBody>
          <a:bodyPr wrap="square" rtlCol="0">
            <a:spAutoFit/>
          </a:bodyPr>
          <a:lstStyle/>
          <a:p>
            <a:r>
              <a:rPr lang="en-US" dirty="0" smtClean="0"/>
              <a:t>0.15</a:t>
            </a:r>
            <a:endParaRPr lang="en-US" dirty="0"/>
          </a:p>
        </p:txBody>
      </p:sp>
      <p:cxnSp>
        <p:nvCxnSpPr>
          <p:cNvPr id="34" name="Straight Connector 33"/>
          <p:cNvCxnSpPr>
            <a:stCxn id="4" idx="6"/>
            <a:endCxn id="11" idx="2"/>
          </p:cNvCxnSpPr>
          <p:nvPr/>
        </p:nvCxnSpPr>
        <p:spPr>
          <a:xfrm>
            <a:off x="1110523" y="5235938"/>
            <a:ext cx="567881"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1" idx="6"/>
            <a:endCxn id="5" idx="2"/>
          </p:cNvCxnSpPr>
          <p:nvPr/>
        </p:nvCxnSpPr>
        <p:spPr>
          <a:xfrm flipV="1">
            <a:off x="2107895" y="5229377"/>
            <a:ext cx="594822" cy="6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5" idx="6"/>
            <a:endCxn id="6" idx="2"/>
          </p:cNvCxnSpPr>
          <p:nvPr/>
        </p:nvCxnSpPr>
        <p:spPr>
          <a:xfrm flipV="1">
            <a:off x="3132208" y="5222808"/>
            <a:ext cx="587961" cy="6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6" idx="6"/>
            <a:endCxn id="7" idx="2"/>
          </p:cNvCxnSpPr>
          <p:nvPr/>
        </p:nvCxnSpPr>
        <p:spPr>
          <a:xfrm flipV="1">
            <a:off x="4149660" y="5222807"/>
            <a:ext cx="50850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7" idx="6"/>
            <a:endCxn id="8" idx="2"/>
          </p:cNvCxnSpPr>
          <p:nvPr/>
        </p:nvCxnSpPr>
        <p:spPr>
          <a:xfrm flipV="1">
            <a:off x="5087654" y="5214075"/>
            <a:ext cx="559379" cy="8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8" idx="6"/>
            <a:endCxn id="9" idx="2"/>
          </p:cNvCxnSpPr>
          <p:nvPr/>
        </p:nvCxnSpPr>
        <p:spPr>
          <a:xfrm flipV="1">
            <a:off x="6076524" y="5208229"/>
            <a:ext cx="571499" cy="5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9" idx="6"/>
            <a:endCxn id="10" idx="2"/>
          </p:cNvCxnSpPr>
          <p:nvPr/>
        </p:nvCxnSpPr>
        <p:spPr>
          <a:xfrm flipV="1">
            <a:off x="7077514" y="5202384"/>
            <a:ext cx="653328" cy="5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83</a:t>
            </a:fld>
            <a:endParaRPr lang="en-US"/>
          </a:p>
        </p:txBody>
      </p:sp>
      <p:sp>
        <p:nvSpPr>
          <p:cNvPr id="35" name="TextBox 34"/>
          <p:cNvSpPr txBox="1"/>
          <p:nvPr/>
        </p:nvSpPr>
        <p:spPr>
          <a:xfrm>
            <a:off x="2016980" y="4670995"/>
            <a:ext cx="941917" cy="369332"/>
          </a:xfrm>
          <a:prstGeom prst="rect">
            <a:avLst/>
          </a:prstGeom>
          <a:noFill/>
        </p:spPr>
        <p:txBody>
          <a:bodyPr wrap="square" rtlCol="0">
            <a:spAutoFit/>
          </a:bodyPr>
          <a:lstStyle/>
          <a:p>
            <a:r>
              <a:rPr lang="en-US" dirty="0" smtClean="0">
                <a:solidFill>
                  <a:srgbClr val="FF0000"/>
                </a:solidFill>
              </a:rPr>
              <a:t>0.56</a:t>
            </a:r>
            <a:endParaRPr lang="en-US" dirty="0">
              <a:solidFill>
                <a:srgbClr val="FF0000"/>
              </a:solidFill>
            </a:endParaRPr>
          </a:p>
        </p:txBody>
      </p:sp>
    </p:spTree>
    <p:extLst>
      <p:ext uri="{BB962C8B-B14F-4D97-AF65-F5344CB8AC3E}">
        <p14:creationId xmlns:p14="http://schemas.microsoft.com/office/powerpoint/2010/main" val="258562021"/>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construction</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47033" y="501318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21" name="TextBox 20"/>
          <p:cNvSpPr txBox="1"/>
          <p:nvPr/>
        </p:nvSpPr>
        <p:spPr>
          <a:xfrm>
            <a:off x="4049637" y="5472223"/>
            <a:ext cx="861144" cy="369332"/>
          </a:xfrm>
          <a:prstGeom prst="rect">
            <a:avLst/>
          </a:prstGeom>
          <a:noFill/>
        </p:spPr>
        <p:txBody>
          <a:bodyPr wrap="square" rtlCol="0">
            <a:spAutoFit/>
          </a:bodyPr>
          <a:lstStyle/>
          <a:p>
            <a:r>
              <a:rPr lang="en-US" dirty="0" err="1" smtClean="0"/>
              <a:t>Expan</a:t>
            </a:r>
            <a:endParaRPr lang="en-US" dirty="0"/>
          </a:p>
        </p:txBody>
      </p:sp>
      <p:sp>
        <p:nvSpPr>
          <p:cNvPr id="22" name="TextBox 21"/>
          <p:cNvSpPr txBox="1"/>
          <p:nvPr/>
        </p:nvSpPr>
        <p:spPr>
          <a:xfrm>
            <a:off x="4867496" y="5486078"/>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5977326" y="5486078"/>
            <a:ext cx="861144" cy="369332"/>
          </a:xfrm>
          <a:prstGeom prst="rect">
            <a:avLst/>
          </a:prstGeom>
          <a:noFill/>
        </p:spPr>
        <p:txBody>
          <a:bodyPr wrap="square" rtlCol="0">
            <a:spAutoFit/>
          </a:bodyPr>
          <a:lstStyle/>
          <a:p>
            <a:r>
              <a:rPr lang="en-US" dirty="0" err="1" smtClean="0"/>
              <a:t>Cont</a:t>
            </a:r>
            <a:endParaRPr lang="en-US" dirty="0"/>
          </a:p>
        </p:txBody>
      </p:sp>
      <p:sp>
        <p:nvSpPr>
          <p:cNvPr id="24" name="TextBox 23"/>
          <p:cNvSpPr txBox="1"/>
          <p:nvPr/>
        </p:nvSpPr>
        <p:spPr>
          <a:xfrm>
            <a:off x="7016270" y="5488242"/>
            <a:ext cx="861144" cy="369332"/>
          </a:xfrm>
          <a:prstGeom prst="rect">
            <a:avLst/>
          </a:prstGeom>
          <a:noFill/>
        </p:spPr>
        <p:txBody>
          <a:bodyPr wrap="square" rtlCol="0">
            <a:spAutoFit/>
          </a:bodyPr>
          <a:lstStyle/>
          <a:p>
            <a:r>
              <a:rPr lang="en-US" dirty="0" err="1" smtClean="0"/>
              <a:t>Cont</a:t>
            </a:r>
            <a:endParaRPr lang="en-US" dirty="0"/>
          </a:p>
        </p:txBody>
      </p:sp>
      <p:sp>
        <p:nvSpPr>
          <p:cNvPr id="25" name="TextBox 24"/>
          <p:cNvSpPr txBox="1"/>
          <p:nvPr/>
        </p:nvSpPr>
        <p:spPr>
          <a:xfrm>
            <a:off x="1621882" y="3897684"/>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941581" y="4679826"/>
            <a:ext cx="941917" cy="369332"/>
          </a:xfrm>
          <a:prstGeom prst="rect">
            <a:avLst/>
          </a:prstGeom>
          <a:noFill/>
        </p:spPr>
        <p:txBody>
          <a:bodyPr wrap="square" rtlCol="0">
            <a:spAutoFit/>
          </a:bodyPr>
          <a:lstStyle/>
          <a:p>
            <a:r>
              <a:rPr lang="en-US" dirty="0" smtClean="0"/>
              <a:t>0.35</a:t>
            </a:r>
            <a:endParaRPr lang="en-US" dirty="0"/>
          </a:p>
        </p:txBody>
      </p:sp>
      <p:sp>
        <p:nvSpPr>
          <p:cNvPr id="27" name="TextBox 26"/>
          <p:cNvSpPr txBox="1"/>
          <p:nvPr/>
        </p:nvSpPr>
        <p:spPr>
          <a:xfrm>
            <a:off x="1833640" y="4845970"/>
            <a:ext cx="941917" cy="369332"/>
          </a:xfrm>
          <a:prstGeom prst="rect">
            <a:avLst/>
          </a:prstGeom>
          <a:noFill/>
        </p:spPr>
        <p:txBody>
          <a:bodyPr wrap="square" rtlCol="0">
            <a:spAutoFit/>
          </a:bodyPr>
          <a:lstStyle/>
          <a:p>
            <a:r>
              <a:rPr lang="en-US" smtClean="0">
                <a:solidFill>
                  <a:srgbClr val="FF0000"/>
                </a:solidFill>
              </a:rPr>
              <a:t>0.56</a:t>
            </a:r>
            <a:endParaRPr lang="en-US">
              <a:solidFill>
                <a:srgbClr val="FF0000"/>
              </a:solidFill>
            </a:endParaRPr>
          </a:p>
        </p:txBody>
      </p:sp>
      <p:sp>
        <p:nvSpPr>
          <p:cNvPr id="28" name="TextBox 27"/>
          <p:cNvSpPr txBox="1"/>
          <p:nvPr/>
        </p:nvSpPr>
        <p:spPr>
          <a:xfrm>
            <a:off x="2933527" y="4654689"/>
            <a:ext cx="941917" cy="369332"/>
          </a:xfrm>
          <a:prstGeom prst="rect">
            <a:avLst/>
          </a:prstGeom>
          <a:noFill/>
        </p:spPr>
        <p:txBody>
          <a:bodyPr wrap="square" rtlCol="0">
            <a:spAutoFit/>
          </a:bodyPr>
          <a:lstStyle/>
          <a:p>
            <a:r>
              <a:rPr lang="en-US" smtClean="0"/>
              <a:t>0.22</a:t>
            </a:r>
            <a:endParaRPr lang="en-US"/>
          </a:p>
        </p:txBody>
      </p:sp>
      <p:sp>
        <p:nvSpPr>
          <p:cNvPr id="29" name="TextBox 28"/>
          <p:cNvSpPr txBox="1"/>
          <p:nvPr/>
        </p:nvSpPr>
        <p:spPr>
          <a:xfrm>
            <a:off x="3975985" y="4661304"/>
            <a:ext cx="941917" cy="369332"/>
          </a:xfrm>
          <a:prstGeom prst="rect">
            <a:avLst/>
          </a:prstGeom>
          <a:noFill/>
        </p:spPr>
        <p:txBody>
          <a:bodyPr wrap="square" rtlCol="0">
            <a:spAutoFit/>
          </a:bodyPr>
          <a:lstStyle/>
          <a:p>
            <a:r>
              <a:rPr lang="en-US" smtClean="0"/>
              <a:t>0.55</a:t>
            </a:r>
            <a:endParaRPr lang="en-US"/>
          </a:p>
        </p:txBody>
      </p:sp>
      <p:sp>
        <p:nvSpPr>
          <p:cNvPr id="30" name="TextBox 29"/>
          <p:cNvSpPr txBox="1"/>
          <p:nvPr/>
        </p:nvSpPr>
        <p:spPr>
          <a:xfrm>
            <a:off x="4979591" y="4679826"/>
            <a:ext cx="941917" cy="369332"/>
          </a:xfrm>
          <a:prstGeom prst="rect">
            <a:avLst/>
          </a:prstGeom>
          <a:noFill/>
        </p:spPr>
        <p:txBody>
          <a:bodyPr wrap="square" rtlCol="0">
            <a:spAutoFit/>
          </a:bodyPr>
          <a:lstStyle/>
          <a:p>
            <a:r>
              <a:rPr lang="en-US" smtClean="0"/>
              <a:t>0.36</a:t>
            </a:r>
            <a:endParaRPr lang="en-US"/>
          </a:p>
        </p:txBody>
      </p:sp>
      <p:sp>
        <p:nvSpPr>
          <p:cNvPr id="31" name="TextBox 30"/>
          <p:cNvSpPr txBox="1"/>
          <p:nvPr/>
        </p:nvSpPr>
        <p:spPr>
          <a:xfrm>
            <a:off x="5994695" y="4698326"/>
            <a:ext cx="941917" cy="369332"/>
          </a:xfrm>
          <a:prstGeom prst="rect">
            <a:avLst/>
          </a:prstGeom>
          <a:noFill/>
        </p:spPr>
        <p:txBody>
          <a:bodyPr wrap="square" rtlCol="0">
            <a:spAutoFit/>
          </a:bodyPr>
          <a:lstStyle/>
          <a:p>
            <a:r>
              <a:rPr lang="en-US" dirty="0" smtClean="0"/>
              <a:t>0.14</a:t>
            </a:r>
            <a:endParaRPr lang="en-US" dirty="0"/>
          </a:p>
        </p:txBody>
      </p:sp>
      <p:sp>
        <p:nvSpPr>
          <p:cNvPr id="32" name="TextBox 31"/>
          <p:cNvSpPr txBox="1"/>
          <p:nvPr/>
        </p:nvSpPr>
        <p:spPr>
          <a:xfrm>
            <a:off x="7076572" y="4681267"/>
            <a:ext cx="941917" cy="369332"/>
          </a:xfrm>
          <a:prstGeom prst="rect">
            <a:avLst/>
          </a:prstGeom>
          <a:noFill/>
        </p:spPr>
        <p:txBody>
          <a:bodyPr wrap="square" rtlCol="0">
            <a:spAutoFit/>
          </a:bodyPr>
          <a:lstStyle/>
          <a:p>
            <a:r>
              <a:rPr lang="en-US" dirty="0" smtClean="0"/>
              <a:t>0.15</a:t>
            </a:r>
            <a:endParaRPr lang="en-US" dirty="0"/>
          </a:p>
        </p:txBody>
      </p:sp>
      <p:sp>
        <p:nvSpPr>
          <p:cNvPr id="33" name="Oval 32"/>
          <p:cNvSpPr/>
          <p:nvPr/>
        </p:nvSpPr>
        <p:spPr>
          <a:xfrm>
            <a:off x="1787756" y="4216910"/>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6606"/>
            <a:ext cx="194222" cy="378443"/>
          </a:xfrm>
          <a:prstGeom prst="line">
            <a:avLst/>
          </a:prstGeom>
          <a:ln w="12700"/>
        </p:spPr>
        <p:style>
          <a:lnRef idx="3">
            <a:schemeClr val="dk1"/>
          </a:lnRef>
          <a:fillRef idx="0">
            <a:schemeClr val="dk1"/>
          </a:fillRef>
          <a:effectRef idx="2">
            <a:schemeClr val="dk1"/>
          </a:effectRef>
          <a:fontRef idx="minor">
            <a:schemeClr val="tx1"/>
          </a:fontRef>
        </p:style>
      </p:cxnSp>
      <p:cxnSp>
        <p:nvCxnSpPr>
          <p:cNvPr id="39" name="Straight Connector 38"/>
          <p:cNvCxnSpPr>
            <a:endCxn id="33" idx="5"/>
          </p:cNvCxnSpPr>
          <p:nvPr/>
        </p:nvCxnSpPr>
        <p:spPr>
          <a:xfrm flipH="1" flipV="1">
            <a:off x="2429710" y="4656606"/>
            <a:ext cx="194618" cy="392552"/>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6"/>
            <a:endCxn id="11" idx="2"/>
          </p:cNvCxnSpPr>
          <p:nvPr/>
        </p:nvCxnSpPr>
        <p:spPr>
          <a:xfrm>
            <a:off x="1110523" y="5235938"/>
            <a:ext cx="378407"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5" idx="6"/>
            <a:endCxn id="6" idx="2"/>
          </p:cNvCxnSpPr>
          <p:nvPr/>
        </p:nvCxnSpPr>
        <p:spPr>
          <a:xfrm flipV="1">
            <a:off x="2909782" y="5222808"/>
            <a:ext cx="810387" cy="65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6" idx="6"/>
            <a:endCxn id="7" idx="2"/>
          </p:cNvCxnSpPr>
          <p:nvPr/>
        </p:nvCxnSpPr>
        <p:spPr>
          <a:xfrm flipV="1">
            <a:off x="4149660" y="5222807"/>
            <a:ext cx="50850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7" idx="6"/>
            <a:endCxn id="8" idx="2"/>
          </p:cNvCxnSpPr>
          <p:nvPr/>
        </p:nvCxnSpPr>
        <p:spPr>
          <a:xfrm flipV="1">
            <a:off x="5087654" y="5214075"/>
            <a:ext cx="559379" cy="8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8" idx="6"/>
            <a:endCxn id="9" idx="2"/>
          </p:cNvCxnSpPr>
          <p:nvPr/>
        </p:nvCxnSpPr>
        <p:spPr>
          <a:xfrm flipV="1">
            <a:off x="6076524" y="5208229"/>
            <a:ext cx="571499" cy="5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6"/>
            <a:endCxn id="10" idx="2"/>
          </p:cNvCxnSpPr>
          <p:nvPr/>
        </p:nvCxnSpPr>
        <p:spPr>
          <a:xfrm flipV="1">
            <a:off x="7077514" y="5202384"/>
            <a:ext cx="653328" cy="5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84</a:t>
            </a:fld>
            <a:endParaRPr lang="en-US"/>
          </a:p>
        </p:txBody>
      </p:sp>
    </p:spTree>
    <p:extLst>
      <p:ext uri="{BB962C8B-B14F-4D97-AF65-F5344CB8AC3E}">
        <p14:creationId xmlns:p14="http://schemas.microsoft.com/office/powerpoint/2010/main" val="242444732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47033" y="501318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21" name="TextBox 20"/>
          <p:cNvSpPr txBox="1"/>
          <p:nvPr/>
        </p:nvSpPr>
        <p:spPr>
          <a:xfrm>
            <a:off x="4049637" y="5472223"/>
            <a:ext cx="861144" cy="369332"/>
          </a:xfrm>
          <a:prstGeom prst="rect">
            <a:avLst/>
          </a:prstGeom>
          <a:noFill/>
        </p:spPr>
        <p:txBody>
          <a:bodyPr wrap="square" rtlCol="0">
            <a:spAutoFit/>
          </a:bodyPr>
          <a:lstStyle/>
          <a:p>
            <a:r>
              <a:rPr lang="en-US" dirty="0" err="1" smtClean="0"/>
              <a:t>Expan</a:t>
            </a:r>
            <a:endParaRPr lang="en-US" dirty="0"/>
          </a:p>
        </p:txBody>
      </p:sp>
      <p:sp>
        <p:nvSpPr>
          <p:cNvPr id="22" name="TextBox 21"/>
          <p:cNvSpPr txBox="1"/>
          <p:nvPr/>
        </p:nvSpPr>
        <p:spPr>
          <a:xfrm>
            <a:off x="4867496" y="5486078"/>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5977326" y="5486078"/>
            <a:ext cx="861144" cy="369332"/>
          </a:xfrm>
          <a:prstGeom prst="rect">
            <a:avLst/>
          </a:prstGeom>
          <a:noFill/>
        </p:spPr>
        <p:txBody>
          <a:bodyPr wrap="square" rtlCol="0">
            <a:spAutoFit/>
          </a:bodyPr>
          <a:lstStyle/>
          <a:p>
            <a:r>
              <a:rPr lang="en-US" dirty="0" err="1" smtClean="0"/>
              <a:t>Cont</a:t>
            </a:r>
            <a:endParaRPr lang="en-US" dirty="0"/>
          </a:p>
        </p:txBody>
      </p:sp>
      <p:sp>
        <p:nvSpPr>
          <p:cNvPr id="24" name="TextBox 23"/>
          <p:cNvSpPr txBox="1"/>
          <p:nvPr/>
        </p:nvSpPr>
        <p:spPr>
          <a:xfrm>
            <a:off x="7016270" y="5488242"/>
            <a:ext cx="861144" cy="369332"/>
          </a:xfrm>
          <a:prstGeom prst="rect">
            <a:avLst/>
          </a:prstGeom>
          <a:noFill/>
        </p:spPr>
        <p:txBody>
          <a:bodyPr wrap="square" rtlCol="0">
            <a:spAutoFit/>
          </a:bodyPr>
          <a:lstStyle/>
          <a:p>
            <a:r>
              <a:rPr lang="en-US" dirty="0" err="1" smtClean="0"/>
              <a:t>Cont</a:t>
            </a:r>
            <a:endParaRPr lang="en-US" dirty="0"/>
          </a:p>
        </p:txBody>
      </p:sp>
      <p:sp>
        <p:nvSpPr>
          <p:cNvPr id="25" name="TextBox 24"/>
          <p:cNvSpPr txBox="1"/>
          <p:nvPr/>
        </p:nvSpPr>
        <p:spPr>
          <a:xfrm>
            <a:off x="1624837" y="3878638"/>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820634" y="4527318"/>
            <a:ext cx="941917" cy="369332"/>
          </a:xfrm>
          <a:prstGeom prst="rect">
            <a:avLst/>
          </a:prstGeom>
          <a:noFill/>
        </p:spPr>
        <p:txBody>
          <a:bodyPr wrap="square" rtlCol="0">
            <a:spAutoFit/>
          </a:bodyPr>
          <a:lstStyle/>
          <a:p>
            <a:r>
              <a:rPr lang="en-US" dirty="0" smtClean="0"/>
              <a:t>0.08</a:t>
            </a:r>
            <a:endParaRPr lang="en-US" dirty="0"/>
          </a:p>
        </p:txBody>
      </p:sp>
      <p:sp>
        <p:nvSpPr>
          <p:cNvPr id="27" name="TextBox 26"/>
          <p:cNvSpPr txBox="1"/>
          <p:nvPr/>
        </p:nvSpPr>
        <p:spPr>
          <a:xfrm>
            <a:off x="1833640" y="4845970"/>
            <a:ext cx="941917" cy="369332"/>
          </a:xfrm>
          <a:prstGeom prst="rect">
            <a:avLst/>
          </a:prstGeom>
          <a:noFill/>
        </p:spPr>
        <p:txBody>
          <a:bodyPr wrap="square" rtlCol="0">
            <a:spAutoFit/>
          </a:bodyPr>
          <a:lstStyle/>
          <a:p>
            <a:r>
              <a:rPr lang="en-US" smtClean="0">
                <a:solidFill>
                  <a:srgbClr val="FF0000"/>
                </a:solidFill>
              </a:rPr>
              <a:t>0.56</a:t>
            </a:r>
            <a:endParaRPr lang="en-US">
              <a:solidFill>
                <a:srgbClr val="FF0000"/>
              </a:solidFill>
            </a:endParaRPr>
          </a:p>
        </p:txBody>
      </p:sp>
      <p:sp>
        <p:nvSpPr>
          <p:cNvPr id="28" name="TextBox 27"/>
          <p:cNvSpPr txBox="1"/>
          <p:nvPr/>
        </p:nvSpPr>
        <p:spPr>
          <a:xfrm>
            <a:off x="3146316" y="4601838"/>
            <a:ext cx="941917" cy="369332"/>
          </a:xfrm>
          <a:prstGeom prst="rect">
            <a:avLst/>
          </a:prstGeom>
          <a:noFill/>
        </p:spPr>
        <p:txBody>
          <a:bodyPr wrap="square" rtlCol="0">
            <a:spAutoFit/>
          </a:bodyPr>
          <a:lstStyle/>
          <a:p>
            <a:r>
              <a:rPr lang="en-US" dirty="0" smtClean="0"/>
              <a:t>0.12</a:t>
            </a:r>
            <a:endParaRPr lang="en-US" dirty="0"/>
          </a:p>
        </p:txBody>
      </p:sp>
      <p:sp>
        <p:nvSpPr>
          <p:cNvPr id="29" name="TextBox 28"/>
          <p:cNvSpPr txBox="1"/>
          <p:nvPr/>
        </p:nvSpPr>
        <p:spPr>
          <a:xfrm>
            <a:off x="3975985" y="4661304"/>
            <a:ext cx="941917" cy="369332"/>
          </a:xfrm>
          <a:prstGeom prst="rect">
            <a:avLst/>
          </a:prstGeom>
          <a:noFill/>
        </p:spPr>
        <p:txBody>
          <a:bodyPr wrap="square" rtlCol="0">
            <a:spAutoFit/>
          </a:bodyPr>
          <a:lstStyle/>
          <a:p>
            <a:r>
              <a:rPr lang="en-US" smtClean="0"/>
              <a:t>0.55</a:t>
            </a:r>
            <a:endParaRPr lang="en-US"/>
          </a:p>
        </p:txBody>
      </p:sp>
      <p:sp>
        <p:nvSpPr>
          <p:cNvPr id="30" name="TextBox 29"/>
          <p:cNvSpPr txBox="1"/>
          <p:nvPr/>
        </p:nvSpPr>
        <p:spPr>
          <a:xfrm>
            <a:off x="4979591" y="4679826"/>
            <a:ext cx="941917" cy="369332"/>
          </a:xfrm>
          <a:prstGeom prst="rect">
            <a:avLst/>
          </a:prstGeom>
          <a:noFill/>
        </p:spPr>
        <p:txBody>
          <a:bodyPr wrap="square" rtlCol="0">
            <a:spAutoFit/>
          </a:bodyPr>
          <a:lstStyle/>
          <a:p>
            <a:r>
              <a:rPr lang="en-US" smtClean="0"/>
              <a:t>0.36</a:t>
            </a:r>
            <a:endParaRPr lang="en-US"/>
          </a:p>
        </p:txBody>
      </p:sp>
      <p:sp>
        <p:nvSpPr>
          <p:cNvPr id="31" name="TextBox 30"/>
          <p:cNvSpPr txBox="1"/>
          <p:nvPr/>
        </p:nvSpPr>
        <p:spPr>
          <a:xfrm>
            <a:off x="5994695" y="4698326"/>
            <a:ext cx="941917" cy="369332"/>
          </a:xfrm>
          <a:prstGeom prst="rect">
            <a:avLst/>
          </a:prstGeom>
          <a:noFill/>
        </p:spPr>
        <p:txBody>
          <a:bodyPr wrap="square" rtlCol="0">
            <a:spAutoFit/>
          </a:bodyPr>
          <a:lstStyle/>
          <a:p>
            <a:r>
              <a:rPr lang="en-US" dirty="0" smtClean="0"/>
              <a:t>0.14</a:t>
            </a:r>
            <a:endParaRPr lang="en-US" dirty="0"/>
          </a:p>
        </p:txBody>
      </p:sp>
      <p:sp>
        <p:nvSpPr>
          <p:cNvPr id="32" name="TextBox 31"/>
          <p:cNvSpPr txBox="1"/>
          <p:nvPr/>
        </p:nvSpPr>
        <p:spPr>
          <a:xfrm>
            <a:off x="7076572" y="4681267"/>
            <a:ext cx="941917" cy="369332"/>
          </a:xfrm>
          <a:prstGeom prst="rect">
            <a:avLst/>
          </a:prstGeom>
          <a:noFill/>
        </p:spPr>
        <p:txBody>
          <a:bodyPr wrap="square" rtlCol="0">
            <a:spAutoFit/>
          </a:bodyPr>
          <a:lstStyle/>
          <a:p>
            <a:r>
              <a:rPr lang="en-US" dirty="0" smtClean="0"/>
              <a:t>0.15</a:t>
            </a:r>
            <a:endParaRPr lang="en-US" dirty="0"/>
          </a:p>
        </p:txBody>
      </p:sp>
      <p:sp>
        <p:nvSpPr>
          <p:cNvPr id="33" name="Oval 32"/>
          <p:cNvSpPr/>
          <p:nvPr/>
        </p:nvSpPr>
        <p:spPr>
          <a:xfrm>
            <a:off x="1787756" y="4216910"/>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6606"/>
            <a:ext cx="194222" cy="378443"/>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endCxn id="33" idx="5"/>
          </p:cNvCxnSpPr>
          <p:nvPr/>
        </p:nvCxnSpPr>
        <p:spPr>
          <a:xfrm flipH="1" flipV="1">
            <a:off x="2429710" y="4656606"/>
            <a:ext cx="190539" cy="392552"/>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6"/>
            <a:endCxn id="33" idx="2"/>
          </p:cNvCxnSpPr>
          <p:nvPr/>
        </p:nvCxnSpPr>
        <p:spPr>
          <a:xfrm flipV="1">
            <a:off x="1110523" y="4474478"/>
            <a:ext cx="677233" cy="76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6"/>
            <a:endCxn id="6" idx="2"/>
          </p:cNvCxnSpPr>
          <p:nvPr/>
        </p:nvCxnSpPr>
        <p:spPr>
          <a:xfrm>
            <a:off x="2539852" y="4474478"/>
            <a:ext cx="1180317" cy="748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6" idx="6"/>
            <a:endCxn id="7" idx="2"/>
          </p:cNvCxnSpPr>
          <p:nvPr/>
        </p:nvCxnSpPr>
        <p:spPr>
          <a:xfrm flipV="1">
            <a:off x="4149660" y="5222807"/>
            <a:ext cx="50850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7" idx="6"/>
            <a:endCxn id="8" idx="2"/>
          </p:cNvCxnSpPr>
          <p:nvPr/>
        </p:nvCxnSpPr>
        <p:spPr>
          <a:xfrm flipV="1">
            <a:off x="5087654" y="5214075"/>
            <a:ext cx="559379" cy="8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8" idx="6"/>
            <a:endCxn id="9" idx="2"/>
          </p:cNvCxnSpPr>
          <p:nvPr/>
        </p:nvCxnSpPr>
        <p:spPr>
          <a:xfrm flipV="1">
            <a:off x="6076524" y="5208229"/>
            <a:ext cx="571499" cy="5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6"/>
            <a:endCxn id="10" idx="2"/>
          </p:cNvCxnSpPr>
          <p:nvPr/>
        </p:nvCxnSpPr>
        <p:spPr>
          <a:xfrm flipV="1">
            <a:off x="7077514" y="5202384"/>
            <a:ext cx="653328" cy="5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85</a:t>
            </a:fld>
            <a:endParaRPr lang="en-US"/>
          </a:p>
        </p:txBody>
      </p:sp>
    </p:spTree>
    <p:extLst>
      <p:ext uri="{BB962C8B-B14F-4D97-AF65-F5344CB8AC3E}">
        <p14:creationId xmlns:p14="http://schemas.microsoft.com/office/powerpoint/2010/main" val="411290287"/>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47033" y="501318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21" name="TextBox 20"/>
          <p:cNvSpPr txBox="1"/>
          <p:nvPr/>
        </p:nvSpPr>
        <p:spPr>
          <a:xfrm>
            <a:off x="4049637" y="5472223"/>
            <a:ext cx="861144" cy="369332"/>
          </a:xfrm>
          <a:prstGeom prst="rect">
            <a:avLst/>
          </a:prstGeom>
          <a:noFill/>
        </p:spPr>
        <p:txBody>
          <a:bodyPr wrap="square" rtlCol="0">
            <a:spAutoFit/>
          </a:bodyPr>
          <a:lstStyle/>
          <a:p>
            <a:r>
              <a:rPr lang="en-US" dirty="0" err="1" smtClean="0"/>
              <a:t>Expan</a:t>
            </a:r>
            <a:endParaRPr lang="en-US" dirty="0"/>
          </a:p>
        </p:txBody>
      </p:sp>
      <p:sp>
        <p:nvSpPr>
          <p:cNvPr id="22" name="TextBox 21"/>
          <p:cNvSpPr txBox="1"/>
          <p:nvPr/>
        </p:nvSpPr>
        <p:spPr>
          <a:xfrm>
            <a:off x="4867496" y="5486078"/>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5977326" y="5486078"/>
            <a:ext cx="861144" cy="369332"/>
          </a:xfrm>
          <a:prstGeom prst="rect">
            <a:avLst/>
          </a:prstGeom>
          <a:noFill/>
        </p:spPr>
        <p:txBody>
          <a:bodyPr wrap="square" rtlCol="0">
            <a:spAutoFit/>
          </a:bodyPr>
          <a:lstStyle/>
          <a:p>
            <a:r>
              <a:rPr lang="en-US" dirty="0" err="1" smtClean="0"/>
              <a:t>Cont</a:t>
            </a:r>
            <a:endParaRPr lang="en-US" dirty="0"/>
          </a:p>
        </p:txBody>
      </p:sp>
      <p:sp>
        <p:nvSpPr>
          <p:cNvPr id="24" name="TextBox 23"/>
          <p:cNvSpPr txBox="1"/>
          <p:nvPr/>
        </p:nvSpPr>
        <p:spPr>
          <a:xfrm>
            <a:off x="7016270" y="5488242"/>
            <a:ext cx="861144" cy="369332"/>
          </a:xfrm>
          <a:prstGeom prst="rect">
            <a:avLst/>
          </a:prstGeom>
          <a:noFill/>
        </p:spPr>
        <p:txBody>
          <a:bodyPr wrap="square" rtlCol="0">
            <a:spAutoFit/>
          </a:bodyPr>
          <a:lstStyle/>
          <a:p>
            <a:r>
              <a:rPr lang="en-US" dirty="0" err="1" smtClean="0"/>
              <a:t>Cont</a:t>
            </a:r>
            <a:endParaRPr lang="en-US" dirty="0"/>
          </a:p>
        </p:txBody>
      </p:sp>
      <p:sp>
        <p:nvSpPr>
          <p:cNvPr id="25" name="TextBox 24"/>
          <p:cNvSpPr txBox="1"/>
          <p:nvPr/>
        </p:nvSpPr>
        <p:spPr>
          <a:xfrm>
            <a:off x="1593924" y="3872998"/>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820634" y="4527318"/>
            <a:ext cx="941917" cy="369332"/>
          </a:xfrm>
          <a:prstGeom prst="rect">
            <a:avLst/>
          </a:prstGeom>
          <a:noFill/>
        </p:spPr>
        <p:txBody>
          <a:bodyPr wrap="square" rtlCol="0">
            <a:spAutoFit/>
          </a:bodyPr>
          <a:lstStyle/>
          <a:p>
            <a:r>
              <a:rPr lang="en-US" dirty="0" smtClean="0"/>
              <a:t>0.08</a:t>
            </a:r>
            <a:endParaRPr lang="en-US" dirty="0"/>
          </a:p>
        </p:txBody>
      </p:sp>
      <p:sp>
        <p:nvSpPr>
          <p:cNvPr id="28" name="TextBox 27"/>
          <p:cNvSpPr txBox="1"/>
          <p:nvPr/>
        </p:nvSpPr>
        <p:spPr>
          <a:xfrm>
            <a:off x="3146316" y="4601838"/>
            <a:ext cx="941917" cy="369332"/>
          </a:xfrm>
          <a:prstGeom prst="rect">
            <a:avLst/>
          </a:prstGeom>
          <a:noFill/>
        </p:spPr>
        <p:txBody>
          <a:bodyPr wrap="square" rtlCol="0">
            <a:spAutoFit/>
          </a:bodyPr>
          <a:lstStyle/>
          <a:p>
            <a:r>
              <a:rPr lang="en-US" dirty="0" smtClean="0"/>
              <a:t>0.12</a:t>
            </a:r>
            <a:endParaRPr lang="en-US" dirty="0"/>
          </a:p>
        </p:txBody>
      </p:sp>
      <p:sp>
        <p:nvSpPr>
          <p:cNvPr id="29" name="TextBox 28"/>
          <p:cNvSpPr txBox="1"/>
          <p:nvPr/>
        </p:nvSpPr>
        <p:spPr>
          <a:xfrm>
            <a:off x="3975985" y="4661304"/>
            <a:ext cx="941917" cy="369332"/>
          </a:xfrm>
          <a:prstGeom prst="rect">
            <a:avLst/>
          </a:prstGeom>
          <a:noFill/>
        </p:spPr>
        <p:txBody>
          <a:bodyPr wrap="square" rtlCol="0">
            <a:spAutoFit/>
          </a:bodyPr>
          <a:lstStyle/>
          <a:p>
            <a:r>
              <a:rPr lang="en-US" smtClean="0">
                <a:solidFill>
                  <a:srgbClr val="FF0000"/>
                </a:solidFill>
              </a:rPr>
              <a:t>0.55</a:t>
            </a:r>
            <a:endParaRPr lang="en-US">
              <a:solidFill>
                <a:srgbClr val="FF0000"/>
              </a:solidFill>
            </a:endParaRPr>
          </a:p>
        </p:txBody>
      </p:sp>
      <p:sp>
        <p:nvSpPr>
          <p:cNvPr id="30" name="TextBox 29"/>
          <p:cNvSpPr txBox="1"/>
          <p:nvPr/>
        </p:nvSpPr>
        <p:spPr>
          <a:xfrm>
            <a:off x="4979591" y="4679826"/>
            <a:ext cx="941917" cy="369332"/>
          </a:xfrm>
          <a:prstGeom prst="rect">
            <a:avLst/>
          </a:prstGeom>
          <a:noFill/>
        </p:spPr>
        <p:txBody>
          <a:bodyPr wrap="square" rtlCol="0">
            <a:spAutoFit/>
          </a:bodyPr>
          <a:lstStyle/>
          <a:p>
            <a:r>
              <a:rPr lang="en-US" smtClean="0"/>
              <a:t>0.36</a:t>
            </a:r>
            <a:endParaRPr lang="en-US"/>
          </a:p>
        </p:txBody>
      </p:sp>
      <p:sp>
        <p:nvSpPr>
          <p:cNvPr id="31" name="TextBox 30"/>
          <p:cNvSpPr txBox="1"/>
          <p:nvPr/>
        </p:nvSpPr>
        <p:spPr>
          <a:xfrm>
            <a:off x="5994695" y="4698326"/>
            <a:ext cx="941917" cy="369332"/>
          </a:xfrm>
          <a:prstGeom prst="rect">
            <a:avLst/>
          </a:prstGeom>
          <a:noFill/>
        </p:spPr>
        <p:txBody>
          <a:bodyPr wrap="square" rtlCol="0">
            <a:spAutoFit/>
          </a:bodyPr>
          <a:lstStyle/>
          <a:p>
            <a:r>
              <a:rPr lang="en-US" dirty="0" smtClean="0"/>
              <a:t>0.14</a:t>
            </a:r>
            <a:endParaRPr lang="en-US" dirty="0"/>
          </a:p>
        </p:txBody>
      </p:sp>
      <p:sp>
        <p:nvSpPr>
          <p:cNvPr id="32" name="TextBox 31"/>
          <p:cNvSpPr txBox="1"/>
          <p:nvPr/>
        </p:nvSpPr>
        <p:spPr>
          <a:xfrm>
            <a:off x="7076572" y="4681267"/>
            <a:ext cx="941917" cy="369332"/>
          </a:xfrm>
          <a:prstGeom prst="rect">
            <a:avLst/>
          </a:prstGeom>
          <a:noFill/>
        </p:spPr>
        <p:txBody>
          <a:bodyPr wrap="square" rtlCol="0">
            <a:spAutoFit/>
          </a:bodyPr>
          <a:lstStyle/>
          <a:p>
            <a:r>
              <a:rPr lang="en-US" dirty="0" smtClean="0"/>
              <a:t>0.15</a:t>
            </a:r>
            <a:endParaRPr lang="en-US" dirty="0"/>
          </a:p>
        </p:txBody>
      </p:sp>
      <p:sp>
        <p:nvSpPr>
          <p:cNvPr id="33" name="Oval 32"/>
          <p:cNvSpPr/>
          <p:nvPr/>
        </p:nvSpPr>
        <p:spPr>
          <a:xfrm>
            <a:off x="1787756" y="4216910"/>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6606"/>
            <a:ext cx="194222" cy="378443"/>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endCxn id="33" idx="5"/>
          </p:cNvCxnSpPr>
          <p:nvPr/>
        </p:nvCxnSpPr>
        <p:spPr>
          <a:xfrm flipH="1" flipV="1">
            <a:off x="2429710" y="4656606"/>
            <a:ext cx="190539" cy="365310"/>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6"/>
            <a:endCxn id="33" idx="2"/>
          </p:cNvCxnSpPr>
          <p:nvPr/>
        </p:nvCxnSpPr>
        <p:spPr>
          <a:xfrm flipV="1">
            <a:off x="1110523" y="4474478"/>
            <a:ext cx="677233" cy="76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6"/>
            <a:endCxn id="6" idx="2"/>
          </p:cNvCxnSpPr>
          <p:nvPr/>
        </p:nvCxnSpPr>
        <p:spPr>
          <a:xfrm>
            <a:off x="2539852" y="4474478"/>
            <a:ext cx="1180317" cy="748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6" idx="6"/>
            <a:endCxn id="7" idx="2"/>
          </p:cNvCxnSpPr>
          <p:nvPr/>
        </p:nvCxnSpPr>
        <p:spPr>
          <a:xfrm flipV="1">
            <a:off x="4149660" y="5222807"/>
            <a:ext cx="50850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7" idx="6"/>
            <a:endCxn id="8" idx="2"/>
          </p:cNvCxnSpPr>
          <p:nvPr/>
        </p:nvCxnSpPr>
        <p:spPr>
          <a:xfrm flipV="1">
            <a:off x="5087654" y="5214075"/>
            <a:ext cx="559379" cy="8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8" idx="6"/>
            <a:endCxn id="9" idx="2"/>
          </p:cNvCxnSpPr>
          <p:nvPr/>
        </p:nvCxnSpPr>
        <p:spPr>
          <a:xfrm flipV="1">
            <a:off x="6076524" y="5208229"/>
            <a:ext cx="571499" cy="5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6"/>
            <a:endCxn id="10" idx="2"/>
          </p:cNvCxnSpPr>
          <p:nvPr/>
        </p:nvCxnSpPr>
        <p:spPr>
          <a:xfrm flipV="1">
            <a:off x="7077514" y="5202384"/>
            <a:ext cx="653328" cy="5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86</a:t>
            </a:fld>
            <a:endParaRPr lang="en-US"/>
          </a:p>
        </p:txBody>
      </p:sp>
    </p:spTree>
    <p:extLst>
      <p:ext uri="{BB962C8B-B14F-4D97-AF65-F5344CB8AC3E}">
        <p14:creationId xmlns:p14="http://schemas.microsoft.com/office/powerpoint/2010/main" val="10378357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47033" y="501318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21" name="TextBox 20"/>
          <p:cNvSpPr txBox="1"/>
          <p:nvPr/>
        </p:nvSpPr>
        <p:spPr>
          <a:xfrm>
            <a:off x="3866257" y="3842061"/>
            <a:ext cx="1159970"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867496" y="5486078"/>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5977326" y="5486078"/>
            <a:ext cx="861144" cy="369332"/>
          </a:xfrm>
          <a:prstGeom prst="rect">
            <a:avLst/>
          </a:prstGeom>
          <a:noFill/>
        </p:spPr>
        <p:txBody>
          <a:bodyPr wrap="square" rtlCol="0">
            <a:spAutoFit/>
          </a:bodyPr>
          <a:lstStyle/>
          <a:p>
            <a:r>
              <a:rPr lang="en-US" dirty="0" err="1" smtClean="0"/>
              <a:t>Cont</a:t>
            </a:r>
            <a:endParaRPr lang="en-US" dirty="0"/>
          </a:p>
        </p:txBody>
      </p:sp>
      <p:sp>
        <p:nvSpPr>
          <p:cNvPr id="24" name="TextBox 23"/>
          <p:cNvSpPr txBox="1"/>
          <p:nvPr/>
        </p:nvSpPr>
        <p:spPr>
          <a:xfrm>
            <a:off x="7016270" y="5488242"/>
            <a:ext cx="861144" cy="369332"/>
          </a:xfrm>
          <a:prstGeom prst="rect">
            <a:avLst/>
          </a:prstGeom>
          <a:noFill/>
        </p:spPr>
        <p:txBody>
          <a:bodyPr wrap="square" rtlCol="0">
            <a:spAutoFit/>
          </a:bodyPr>
          <a:lstStyle/>
          <a:p>
            <a:r>
              <a:rPr lang="en-US" dirty="0" err="1" smtClean="0"/>
              <a:t>Cont</a:t>
            </a:r>
            <a:endParaRPr lang="en-US" dirty="0"/>
          </a:p>
        </p:txBody>
      </p:sp>
      <p:sp>
        <p:nvSpPr>
          <p:cNvPr id="25" name="TextBox 24"/>
          <p:cNvSpPr txBox="1"/>
          <p:nvPr/>
        </p:nvSpPr>
        <p:spPr>
          <a:xfrm>
            <a:off x="1544350" y="3842061"/>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820634" y="4527318"/>
            <a:ext cx="941917" cy="369332"/>
          </a:xfrm>
          <a:prstGeom prst="rect">
            <a:avLst/>
          </a:prstGeom>
          <a:noFill/>
        </p:spPr>
        <p:txBody>
          <a:bodyPr wrap="square" rtlCol="0">
            <a:spAutoFit/>
          </a:bodyPr>
          <a:lstStyle/>
          <a:p>
            <a:r>
              <a:rPr lang="en-US" dirty="0" smtClean="0"/>
              <a:t>0.08</a:t>
            </a:r>
            <a:endParaRPr lang="en-US" dirty="0"/>
          </a:p>
        </p:txBody>
      </p:sp>
      <p:sp>
        <p:nvSpPr>
          <p:cNvPr id="28" name="TextBox 27"/>
          <p:cNvSpPr txBox="1"/>
          <p:nvPr/>
        </p:nvSpPr>
        <p:spPr>
          <a:xfrm>
            <a:off x="2923554" y="4136249"/>
            <a:ext cx="941917" cy="369332"/>
          </a:xfrm>
          <a:prstGeom prst="rect">
            <a:avLst/>
          </a:prstGeom>
          <a:noFill/>
        </p:spPr>
        <p:txBody>
          <a:bodyPr wrap="square" rtlCol="0">
            <a:spAutoFit/>
          </a:bodyPr>
          <a:lstStyle/>
          <a:p>
            <a:r>
              <a:rPr lang="en-US" dirty="0" smtClean="0"/>
              <a:t>0.10</a:t>
            </a:r>
            <a:endParaRPr lang="en-US" dirty="0"/>
          </a:p>
        </p:txBody>
      </p:sp>
      <p:sp>
        <p:nvSpPr>
          <p:cNvPr id="29" name="TextBox 28"/>
          <p:cNvSpPr txBox="1"/>
          <p:nvPr/>
        </p:nvSpPr>
        <p:spPr>
          <a:xfrm>
            <a:off x="4084310" y="4713793"/>
            <a:ext cx="941917" cy="369332"/>
          </a:xfrm>
          <a:prstGeom prst="rect">
            <a:avLst/>
          </a:prstGeom>
          <a:noFill/>
        </p:spPr>
        <p:txBody>
          <a:bodyPr wrap="square" rtlCol="0">
            <a:spAutoFit/>
          </a:bodyPr>
          <a:lstStyle/>
          <a:p>
            <a:r>
              <a:rPr lang="en-US" smtClean="0">
                <a:solidFill>
                  <a:srgbClr val="FF0000"/>
                </a:solidFill>
              </a:rPr>
              <a:t>0.55</a:t>
            </a:r>
            <a:endParaRPr lang="en-US">
              <a:solidFill>
                <a:srgbClr val="FF0000"/>
              </a:solidFill>
            </a:endParaRPr>
          </a:p>
        </p:txBody>
      </p:sp>
      <p:sp>
        <p:nvSpPr>
          <p:cNvPr id="30" name="TextBox 29"/>
          <p:cNvSpPr txBox="1"/>
          <p:nvPr/>
        </p:nvSpPr>
        <p:spPr>
          <a:xfrm>
            <a:off x="5087654" y="4466607"/>
            <a:ext cx="941917" cy="369332"/>
          </a:xfrm>
          <a:prstGeom prst="rect">
            <a:avLst/>
          </a:prstGeom>
          <a:noFill/>
        </p:spPr>
        <p:txBody>
          <a:bodyPr wrap="square" rtlCol="0">
            <a:spAutoFit/>
          </a:bodyPr>
          <a:lstStyle/>
          <a:p>
            <a:r>
              <a:rPr lang="en-US" dirty="0" smtClean="0"/>
              <a:t>0.11</a:t>
            </a:r>
            <a:endParaRPr lang="en-US" dirty="0"/>
          </a:p>
        </p:txBody>
      </p:sp>
      <p:sp>
        <p:nvSpPr>
          <p:cNvPr id="31" name="TextBox 30"/>
          <p:cNvSpPr txBox="1"/>
          <p:nvPr/>
        </p:nvSpPr>
        <p:spPr>
          <a:xfrm>
            <a:off x="5994695" y="4698326"/>
            <a:ext cx="941917" cy="369332"/>
          </a:xfrm>
          <a:prstGeom prst="rect">
            <a:avLst/>
          </a:prstGeom>
          <a:noFill/>
        </p:spPr>
        <p:txBody>
          <a:bodyPr wrap="square" rtlCol="0">
            <a:spAutoFit/>
          </a:bodyPr>
          <a:lstStyle/>
          <a:p>
            <a:r>
              <a:rPr lang="en-US" dirty="0" smtClean="0"/>
              <a:t>0.14</a:t>
            </a:r>
            <a:endParaRPr lang="en-US" dirty="0"/>
          </a:p>
        </p:txBody>
      </p:sp>
      <p:sp>
        <p:nvSpPr>
          <p:cNvPr id="32" name="TextBox 31"/>
          <p:cNvSpPr txBox="1"/>
          <p:nvPr/>
        </p:nvSpPr>
        <p:spPr>
          <a:xfrm>
            <a:off x="7076572" y="4681267"/>
            <a:ext cx="941917" cy="369332"/>
          </a:xfrm>
          <a:prstGeom prst="rect">
            <a:avLst/>
          </a:prstGeom>
          <a:noFill/>
        </p:spPr>
        <p:txBody>
          <a:bodyPr wrap="square" rtlCol="0">
            <a:spAutoFit/>
          </a:bodyPr>
          <a:lstStyle/>
          <a:p>
            <a:r>
              <a:rPr lang="en-US" dirty="0" smtClean="0"/>
              <a:t>0.15</a:t>
            </a:r>
            <a:endParaRPr lang="en-US" dirty="0"/>
          </a:p>
        </p:txBody>
      </p:sp>
      <p:sp>
        <p:nvSpPr>
          <p:cNvPr id="33" name="Oval 32"/>
          <p:cNvSpPr/>
          <p:nvPr/>
        </p:nvSpPr>
        <p:spPr>
          <a:xfrm>
            <a:off x="1787756" y="4216910"/>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6606"/>
            <a:ext cx="194222" cy="378443"/>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429710" y="4656606"/>
            <a:ext cx="265327" cy="371880"/>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6"/>
            <a:endCxn id="33" idx="2"/>
          </p:cNvCxnSpPr>
          <p:nvPr/>
        </p:nvCxnSpPr>
        <p:spPr>
          <a:xfrm flipV="1">
            <a:off x="1110523" y="4474478"/>
            <a:ext cx="677233" cy="76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6"/>
            <a:endCxn id="35" idx="2"/>
          </p:cNvCxnSpPr>
          <p:nvPr/>
        </p:nvCxnSpPr>
        <p:spPr>
          <a:xfrm flipV="1">
            <a:off x="2539852" y="4430437"/>
            <a:ext cx="1504284" cy="440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6"/>
            <a:endCxn id="8" idx="2"/>
          </p:cNvCxnSpPr>
          <p:nvPr/>
        </p:nvCxnSpPr>
        <p:spPr>
          <a:xfrm>
            <a:off x="4750300" y="4430437"/>
            <a:ext cx="896733" cy="783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8" idx="6"/>
            <a:endCxn id="9" idx="2"/>
          </p:cNvCxnSpPr>
          <p:nvPr/>
        </p:nvCxnSpPr>
        <p:spPr>
          <a:xfrm flipV="1">
            <a:off x="6076524" y="5208229"/>
            <a:ext cx="571499" cy="5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6"/>
            <a:endCxn id="10" idx="2"/>
          </p:cNvCxnSpPr>
          <p:nvPr/>
        </p:nvCxnSpPr>
        <p:spPr>
          <a:xfrm flipV="1">
            <a:off x="7077514" y="5202384"/>
            <a:ext cx="653328" cy="5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87</a:t>
            </a:fld>
            <a:endParaRPr lang="en-US"/>
          </a:p>
        </p:txBody>
      </p:sp>
    </p:spTree>
    <p:extLst>
      <p:ext uri="{BB962C8B-B14F-4D97-AF65-F5344CB8AC3E}">
        <p14:creationId xmlns:p14="http://schemas.microsoft.com/office/powerpoint/2010/main" val="380075277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47033" y="501318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21" name="TextBox 20"/>
          <p:cNvSpPr txBox="1"/>
          <p:nvPr/>
        </p:nvSpPr>
        <p:spPr>
          <a:xfrm>
            <a:off x="3866257" y="3842061"/>
            <a:ext cx="1159970"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867496" y="5486078"/>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5977326" y="5486078"/>
            <a:ext cx="861144" cy="369332"/>
          </a:xfrm>
          <a:prstGeom prst="rect">
            <a:avLst/>
          </a:prstGeom>
          <a:noFill/>
        </p:spPr>
        <p:txBody>
          <a:bodyPr wrap="square" rtlCol="0">
            <a:spAutoFit/>
          </a:bodyPr>
          <a:lstStyle/>
          <a:p>
            <a:r>
              <a:rPr lang="en-US" dirty="0" err="1" smtClean="0"/>
              <a:t>Cont</a:t>
            </a:r>
            <a:endParaRPr lang="en-US" dirty="0"/>
          </a:p>
        </p:txBody>
      </p:sp>
      <p:sp>
        <p:nvSpPr>
          <p:cNvPr id="24" name="TextBox 23"/>
          <p:cNvSpPr txBox="1"/>
          <p:nvPr/>
        </p:nvSpPr>
        <p:spPr>
          <a:xfrm>
            <a:off x="7016270" y="5488242"/>
            <a:ext cx="861144" cy="369332"/>
          </a:xfrm>
          <a:prstGeom prst="rect">
            <a:avLst/>
          </a:prstGeom>
          <a:noFill/>
        </p:spPr>
        <p:txBody>
          <a:bodyPr wrap="square" rtlCol="0">
            <a:spAutoFit/>
          </a:bodyPr>
          <a:lstStyle/>
          <a:p>
            <a:r>
              <a:rPr lang="en-US" dirty="0" err="1" smtClean="0"/>
              <a:t>Cont</a:t>
            </a:r>
            <a:endParaRPr lang="en-US" dirty="0"/>
          </a:p>
        </p:txBody>
      </p:sp>
      <p:sp>
        <p:nvSpPr>
          <p:cNvPr id="25" name="TextBox 24"/>
          <p:cNvSpPr txBox="1"/>
          <p:nvPr/>
        </p:nvSpPr>
        <p:spPr>
          <a:xfrm>
            <a:off x="1544350" y="3842061"/>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820634" y="4527318"/>
            <a:ext cx="941917" cy="369332"/>
          </a:xfrm>
          <a:prstGeom prst="rect">
            <a:avLst/>
          </a:prstGeom>
          <a:noFill/>
        </p:spPr>
        <p:txBody>
          <a:bodyPr wrap="square" rtlCol="0">
            <a:spAutoFit/>
          </a:bodyPr>
          <a:lstStyle/>
          <a:p>
            <a:r>
              <a:rPr lang="en-US" dirty="0" smtClean="0"/>
              <a:t>0.08</a:t>
            </a:r>
            <a:endParaRPr lang="en-US" dirty="0"/>
          </a:p>
        </p:txBody>
      </p:sp>
      <p:sp>
        <p:nvSpPr>
          <p:cNvPr id="28" name="TextBox 27"/>
          <p:cNvSpPr txBox="1"/>
          <p:nvPr/>
        </p:nvSpPr>
        <p:spPr>
          <a:xfrm>
            <a:off x="2923554" y="4136249"/>
            <a:ext cx="941917" cy="369332"/>
          </a:xfrm>
          <a:prstGeom prst="rect">
            <a:avLst/>
          </a:prstGeom>
          <a:noFill/>
        </p:spPr>
        <p:txBody>
          <a:bodyPr wrap="square" rtlCol="0">
            <a:spAutoFit/>
          </a:bodyPr>
          <a:lstStyle/>
          <a:p>
            <a:r>
              <a:rPr lang="en-US" dirty="0" smtClean="0"/>
              <a:t>0.10</a:t>
            </a:r>
            <a:endParaRPr lang="en-US" dirty="0"/>
          </a:p>
        </p:txBody>
      </p:sp>
      <p:sp>
        <p:nvSpPr>
          <p:cNvPr id="30" name="TextBox 29"/>
          <p:cNvSpPr txBox="1"/>
          <p:nvPr/>
        </p:nvSpPr>
        <p:spPr>
          <a:xfrm>
            <a:off x="5087654" y="4466607"/>
            <a:ext cx="941917" cy="369332"/>
          </a:xfrm>
          <a:prstGeom prst="rect">
            <a:avLst/>
          </a:prstGeom>
          <a:noFill/>
        </p:spPr>
        <p:txBody>
          <a:bodyPr wrap="square" rtlCol="0">
            <a:spAutoFit/>
          </a:bodyPr>
          <a:lstStyle/>
          <a:p>
            <a:r>
              <a:rPr lang="en-US" dirty="0" smtClean="0"/>
              <a:t>0.11</a:t>
            </a:r>
            <a:endParaRPr lang="en-US" dirty="0"/>
          </a:p>
        </p:txBody>
      </p:sp>
      <p:sp>
        <p:nvSpPr>
          <p:cNvPr id="31" name="TextBox 30"/>
          <p:cNvSpPr txBox="1"/>
          <p:nvPr/>
        </p:nvSpPr>
        <p:spPr>
          <a:xfrm>
            <a:off x="5994695" y="4698326"/>
            <a:ext cx="941917" cy="369332"/>
          </a:xfrm>
          <a:prstGeom prst="rect">
            <a:avLst/>
          </a:prstGeom>
          <a:noFill/>
        </p:spPr>
        <p:txBody>
          <a:bodyPr wrap="square" rtlCol="0">
            <a:spAutoFit/>
          </a:bodyPr>
          <a:lstStyle/>
          <a:p>
            <a:r>
              <a:rPr lang="en-US" dirty="0" smtClean="0"/>
              <a:t>0.14</a:t>
            </a:r>
            <a:endParaRPr lang="en-US" dirty="0"/>
          </a:p>
        </p:txBody>
      </p:sp>
      <p:sp>
        <p:nvSpPr>
          <p:cNvPr id="32" name="TextBox 31"/>
          <p:cNvSpPr txBox="1"/>
          <p:nvPr/>
        </p:nvSpPr>
        <p:spPr>
          <a:xfrm>
            <a:off x="7076572" y="4681267"/>
            <a:ext cx="941917" cy="369332"/>
          </a:xfrm>
          <a:prstGeom prst="rect">
            <a:avLst/>
          </a:prstGeom>
          <a:noFill/>
        </p:spPr>
        <p:txBody>
          <a:bodyPr wrap="square" rtlCol="0">
            <a:spAutoFit/>
          </a:bodyPr>
          <a:lstStyle/>
          <a:p>
            <a:r>
              <a:rPr lang="en-US" dirty="0" smtClean="0"/>
              <a:t>0.15</a:t>
            </a:r>
            <a:endParaRPr lang="en-US" dirty="0"/>
          </a:p>
        </p:txBody>
      </p:sp>
      <p:sp>
        <p:nvSpPr>
          <p:cNvPr id="33" name="Oval 32"/>
          <p:cNvSpPr/>
          <p:nvPr/>
        </p:nvSpPr>
        <p:spPr>
          <a:xfrm>
            <a:off x="1787756" y="4216910"/>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6606"/>
            <a:ext cx="194222" cy="378443"/>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429710" y="4656606"/>
            <a:ext cx="265327" cy="371880"/>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6"/>
            <a:endCxn id="33" idx="2"/>
          </p:cNvCxnSpPr>
          <p:nvPr/>
        </p:nvCxnSpPr>
        <p:spPr>
          <a:xfrm flipV="1">
            <a:off x="1110523" y="4474478"/>
            <a:ext cx="677233" cy="76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6"/>
            <a:endCxn id="35" idx="2"/>
          </p:cNvCxnSpPr>
          <p:nvPr/>
        </p:nvCxnSpPr>
        <p:spPr>
          <a:xfrm flipV="1">
            <a:off x="2539852" y="4430437"/>
            <a:ext cx="1504284" cy="440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6"/>
            <a:endCxn id="8" idx="2"/>
          </p:cNvCxnSpPr>
          <p:nvPr/>
        </p:nvCxnSpPr>
        <p:spPr>
          <a:xfrm>
            <a:off x="4750300" y="4430437"/>
            <a:ext cx="896733" cy="783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8" idx="6"/>
            <a:endCxn id="9" idx="2"/>
          </p:cNvCxnSpPr>
          <p:nvPr/>
        </p:nvCxnSpPr>
        <p:spPr>
          <a:xfrm flipV="1">
            <a:off x="6076524" y="5208229"/>
            <a:ext cx="571499" cy="5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6"/>
            <a:endCxn id="10" idx="2"/>
          </p:cNvCxnSpPr>
          <p:nvPr/>
        </p:nvCxnSpPr>
        <p:spPr>
          <a:xfrm flipV="1">
            <a:off x="7077514" y="5202384"/>
            <a:ext cx="653328" cy="5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88</a:t>
            </a:fld>
            <a:endParaRPr lang="en-US"/>
          </a:p>
        </p:txBody>
      </p:sp>
    </p:spTree>
    <p:extLst>
      <p:ext uri="{BB962C8B-B14F-4D97-AF65-F5344CB8AC3E}">
        <p14:creationId xmlns:p14="http://schemas.microsoft.com/office/powerpoint/2010/main" val="77949917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47033" y="501318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21" name="TextBox 20"/>
          <p:cNvSpPr txBox="1"/>
          <p:nvPr/>
        </p:nvSpPr>
        <p:spPr>
          <a:xfrm>
            <a:off x="3934914" y="3740633"/>
            <a:ext cx="1152740"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867496" y="5486078"/>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5977326" y="5486078"/>
            <a:ext cx="861144" cy="369332"/>
          </a:xfrm>
          <a:prstGeom prst="rect">
            <a:avLst/>
          </a:prstGeom>
          <a:noFill/>
        </p:spPr>
        <p:txBody>
          <a:bodyPr wrap="square" rtlCol="0">
            <a:spAutoFit/>
          </a:bodyPr>
          <a:lstStyle/>
          <a:p>
            <a:r>
              <a:rPr lang="en-US" dirty="0" err="1" smtClean="0"/>
              <a:t>Cont</a:t>
            </a:r>
            <a:endParaRPr lang="en-US" dirty="0"/>
          </a:p>
        </p:txBody>
      </p:sp>
      <p:sp>
        <p:nvSpPr>
          <p:cNvPr id="24" name="TextBox 23"/>
          <p:cNvSpPr txBox="1"/>
          <p:nvPr/>
        </p:nvSpPr>
        <p:spPr>
          <a:xfrm>
            <a:off x="7016270" y="5488242"/>
            <a:ext cx="861144" cy="369332"/>
          </a:xfrm>
          <a:prstGeom prst="rect">
            <a:avLst/>
          </a:prstGeom>
          <a:noFill/>
        </p:spPr>
        <p:txBody>
          <a:bodyPr wrap="square" rtlCol="0">
            <a:spAutoFit/>
          </a:bodyPr>
          <a:lstStyle/>
          <a:p>
            <a:r>
              <a:rPr lang="en-US" dirty="0" err="1" smtClean="0"/>
              <a:t>Cont</a:t>
            </a:r>
            <a:endParaRPr lang="en-US" dirty="0"/>
          </a:p>
        </p:txBody>
      </p:sp>
      <p:sp>
        <p:nvSpPr>
          <p:cNvPr id="25" name="TextBox 24"/>
          <p:cNvSpPr txBox="1"/>
          <p:nvPr/>
        </p:nvSpPr>
        <p:spPr>
          <a:xfrm>
            <a:off x="1603211" y="3765858"/>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820634" y="4527318"/>
            <a:ext cx="941917" cy="369332"/>
          </a:xfrm>
          <a:prstGeom prst="rect">
            <a:avLst/>
          </a:prstGeom>
          <a:noFill/>
        </p:spPr>
        <p:txBody>
          <a:bodyPr wrap="square" rtlCol="0">
            <a:spAutoFit/>
          </a:bodyPr>
          <a:lstStyle/>
          <a:p>
            <a:r>
              <a:rPr lang="en-US" dirty="0" smtClean="0"/>
              <a:t>0.08</a:t>
            </a:r>
            <a:endParaRPr lang="en-US" dirty="0"/>
          </a:p>
        </p:txBody>
      </p:sp>
      <p:sp>
        <p:nvSpPr>
          <p:cNvPr id="28" name="TextBox 27"/>
          <p:cNvSpPr txBox="1"/>
          <p:nvPr/>
        </p:nvSpPr>
        <p:spPr>
          <a:xfrm>
            <a:off x="2905987" y="4085535"/>
            <a:ext cx="941917" cy="369332"/>
          </a:xfrm>
          <a:prstGeom prst="rect">
            <a:avLst/>
          </a:prstGeom>
          <a:noFill/>
        </p:spPr>
        <p:txBody>
          <a:bodyPr wrap="square" rtlCol="0">
            <a:spAutoFit/>
          </a:bodyPr>
          <a:lstStyle/>
          <a:p>
            <a:r>
              <a:rPr lang="en-US" dirty="0" smtClean="0"/>
              <a:t>0.10</a:t>
            </a:r>
            <a:endParaRPr lang="en-US" dirty="0"/>
          </a:p>
        </p:txBody>
      </p:sp>
      <p:sp>
        <p:nvSpPr>
          <p:cNvPr id="30" name="TextBox 29"/>
          <p:cNvSpPr txBox="1"/>
          <p:nvPr/>
        </p:nvSpPr>
        <p:spPr>
          <a:xfrm>
            <a:off x="5097962" y="4506965"/>
            <a:ext cx="941917" cy="369332"/>
          </a:xfrm>
          <a:prstGeom prst="rect">
            <a:avLst/>
          </a:prstGeom>
          <a:noFill/>
        </p:spPr>
        <p:txBody>
          <a:bodyPr wrap="square" rtlCol="0">
            <a:spAutoFit/>
          </a:bodyPr>
          <a:lstStyle/>
          <a:p>
            <a:r>
              <a:rPr lang="en-US" dirty="0" smtClean="0"/>
              <a:t>0.11</a:t>
            </a:r>
            <a:endParaRPr lang="en-US" dirty="0"/>
          </a:p>
        </p:txBody>
      </p:sp>
      <p:sp>
        <p:nvSpPr>
          <p:cNvPr id="31" name="TextBox 30"/>
          <p:cNvSpPr txBox="1"/>
          <p:nvPr/>
        </p:nvSpPr>
        <p:spPr>
          <a:xfrm>
            <a:off x="5994695" y="4698326"/>
            <a:ext cx="941917" cy="369332"/>
          </a:xfrm>
          <a:prstGeom prst="rect">
            <a:avLst/>
          </a:prstGeom>
          <a:noFill/>
        </p:spPr>
        <p:txBody>
          <a:bodyPr wrap="square" rtlCol="0">
            <a:spAutoFit/>
          </a:bodyPr>
          <a:lstStyle/>
          <a:p>
            <a:r>
              <a:rPr lang="en-US" dirty="0" smtClean="0"/>
              <a:t>0.14</a:t>
            </a:r>
            <a:endParaRPr lang="en-US" dirty="0"/>
          </a:p>
        </p:txBody>
      </p:sp>
      <p:sp>
        <p:nvSpPr>
          <p:cNvPr id="32" name="TextBox 31"/>
          <p:cNvSpPr txBox="1"/>
          <p:nvPr/>
        </p:nvSpPr>
        <p:spPr>
          <a:xfrm>
            <a:off x="7076572" y="4681267"/>
            <a:ext cx="941917" cy="369332"/>
          </a:xfrm>
          <a:prstGeom prst="rect">
            <a:avLst/>
          </a:prstGeom>
          <a:noFill/>
        </p:spPr>
        <p:txBody>
          <a:bodyPr wrap="square" rtlCol="0">
            <a:spAutoFit/>
          </a:bodyPr>
          <a:lstStyle/>
          <a:p>
            <a:r>
              <a:rPr lang="en-US" dirty="0" smtClean="0">
                <a:solidFill>
                  <a:srgbClr val="FF0000"/>
                </a:solidFill>
              </a:rPr>
              <a:t>0.15</a:t>
            </a:r>
            <a:endParaRPr lang="en-US" dirty="0">
              <a:solidFill>
                <a:srgbClr val="FF0000"/>
              </a:solidFill>
            </a:endParaRPr>
          </a:p>
        </p:txBody>
      </p:sp>
      <p:sp>
        <p:nvSpPr>
          <p:cNvPr id="33" name="Oval 32"/>
          <p:cNvSpPr/>
          <p:nvPr/>
        </p:nvSpPr>
        <p:spPr>
          <a:xfrm>
            <a:off x="1787756" y="4216910"/>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6606"/>
            <a:ext cx="194222" cy="378443"/>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429710" y="4656606"/>
            <a:ext cx="265327" cy="371880"/>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6"/>
            <a:endCxn id="33" idx="2"/>
          </p:cNvCxnSpPr>
          <p:nvPr/>
        </p:nvCxnSpPr>
        <p:spPr>
          <a:xfrm flipV="1">
            <a:off x="1110523" y="4474478"/>
            <a:ext cx="677233" cy="76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6"/>
            <a:endCxn id="35" idx="2"/>
          </p:cNvCxnSpPr>
          <p:nvPr/>
        </p:nvCxnSpPr>
        <p:spPr>
          <a:xfrm flipV="1">
            <a:off x="2539852" y="4430437"/>
            <a:ext cx="1504284" cy="440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6"/>
            <a:endCxn id="8" idx="2"/>
          </p:cNvCxnSpPr>
          <p:nvPr/>
        </p:nvCxnSpPr>
        <p:spPr>
          <a:xfrm>
            <a:off x="4750300" y="4430437"/>
            <a:ext cx="896733" cy="783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8" idx="6"/>
            <a:endCxn id="9" idx="2"/>
          </p:cNvCxnSpPr>
          <p:nvPr/>
        </p:nvCxnSpPr>
        <p:spPr>
          <a:xfrm flipV="1">
            <a:off x="6076524" y="5208229"/>
            <a:ext cx="571499" cy="5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6"/>
            <a:endCxn id="10" idx="2"/>
          </p:cNvCxnSpPr>
          <p:nvPr/>
        </p:nvCxnSpPr>
        <p:spPr>
          <a:xfrm flipV="1">
            <a:off x="7077514" y="5202384"/>
            <a:ext cx="653328" cy="5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89</a:t>
            </a:fld>
            <a:endParaRPr lang="en-US"/>
          </a:p>
        </p:txBody>
      </p:sp>
    </p:spTree>
    <p:extLst>
      <p:ext uri="{BB962C8B-B14F-4D97-AF65-F5344CB8AC3E}">
        <p14:creationId xmlns:p14="http://schemas.microsoft.com/office/powerpoint/2010/main" val="5548818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07" y="365126"/>
            <a:ext cx="8889443" cy="1325563"/>
          </a:xfrm>
        </p:spPr>
        <p:txBody>
          <a:bodyPr/>
          <a:lstStyle/>
          <a:p>
            <a:r>
              <a:rPr lang="en-US" dirty="0" smtClean="0"/>
              <a:t>   Can the data be reliably annotated?</a:t>
            </a:r>
            <a:endParaRPr lang="en-US" dirty="0"/>
          </a:p>
        </p:txBody>
      </p:sp>
      <p:sp>
        <p:nvSpPr>
          <p:cNvPr id="3" name="Content Placeholder 2"/>
          <p:cNvSpPr>
            <a:spLocks noGrp="1"/>
          </p:cNvSpPr>
          <p:nvPr>
            <p:ph idx="1"/>
          </p:nvPr>
        </p:nvSpPr>
        <p:spPr>
          <a:xfrm>
            <a:off x="526273" y="2005013"/>
            <a:ext cx="8477577" cy="4351338"/>
          </a:xfrm>
        </p:spPr>
        <p:txBody>
          <a:bodyPr>
            <a:normAutofit/>
          </a:bodyPr>
          <a:lstStyle/>
          <a:p>
            <a:r>
              <a:rPr lang="en-US" dirty="0" smtClean="0"/>
              <a:t>Agreement on sentence alignment </a:t>
            </a:r>
          </a:p>
          <a:p>
            <a:pPr lvl="1"/>
            <a:r>
              <a:rPr lang="en-US" dirty="0" smtClean="0"/>
              <a:t>Alignment agreement (</a:t>
            </a:r>
            <a:r>
              <a:rPr lang="en-US" dirty="0" err="1" smtClean="0"/>
              <a:t>Raghava</a:t>
            </a:r>
            <a:r>
              <a:rPr lang="en-US" dirty="0" smtClean="0"/>
              <a:t> </a:t>
            </a:r>
            <a:r>
              <a:rPr lang="en-US" dirty="0"/>
              <a:t>et al., </a:t>
            </a:r>
            <a:r>
              <a:rPr lang="en-US" dirty="0" smtClean="0"/>
              <a:t>2003)</a:t>
            </a:r>
            <a:endParaRPr lang="en-US" sz="1600" dirty="0" smtClean="0"/>
          </a:p>
          <a:p>
            <a:pPr lvl="1"/>
            <a:r>
              <a:rPr lang="en-US" dirty="0" smtClean="0"/>
              <a:t>0.9877 on Ugrad1, Ugrad2,  0.9843 on HSchool1</a:t>
            </a:r>
          </a:p>
          <a:p>
            <a:pPr lvl="1"/>
            <a:endParaRPr lang="en-US" dirty="0" smtClean="0"/>
          </a:p>
          <a:p>
            <a:r>
              <a:rPr lang="en-US" dirty="0" smtClean="0"/>
              <a:t>Agreement on revision type labeling</a:t>
            </a:r>
          </a:p>
          <a:p>
            <a:pPr lvl="1"/>
            <a:r>
              <a:rPr lang="en-US" dirty="0" smtClean="0"/>
              <a:t>Cohen’s Kappa </a:t>
            </a:r>
          </a:p>
          <a:p>
            <a:pPr lvl="1"/>
            <a:r>
              <a:rPr lang="en-US" dirty="0" smtClean="0"/>
              <a:t>0.75 on HSchool1, 0.69 on HSchool2, 0.71 on </a:t>
            </a:r>
            <a:r>
              <a:rPr lang="en-US" dirty="0" err="1" smtClean="0"/>
              <a:t>ArgRewrite</a:t>
            </a:r>
            <a:endParaRPr lang="en-US" dirty="0" smtClean="0"/>
          </a:p>
        </p:txBody>
      </p:sp>
      <p:sp>
        <p:nvSpPr>
          <p:cNvPr id="4" name="Slide Number Placeholder 3"/>
          <p:cNvSpPr>
            <a:spLocks noGrp="1"/>
          </p:cNvSpPr>
          <p:nvPr>
            <p:ph type="sldNum" sz="quarter" idx="12"/>
          </p:nvPr>
        </p:nvSpPr>
        <p:spPr/>
        <p:txBody>
          <a:bodyPr/>
          <a:lstStyle/>
          <a:p>
            <a:fld id="{D098603E-4670-914E-A685-627BBCF57B85}" type="slidenum">
              <a:rPr lang="en-US" smtClean="0"/>
              <a:t>9</a:t>
            </a:fld>
            <a:endParaRPr lang="en-US"/>
          </a:p>
        </p:txBody>
      </p:sp>
    </p:spTree>
    <p:extLst>
      <p:ext uri="{BB962C8B-B14F-4D97-AF65-F5344CB8AC3E}">
        <p14:creationId xmlns:p14="http://schemas.microsoft.com/office/powerpoint/2010/main" val="4287950"/>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47033" y="501318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21" name="TextBox 20"/>
          <p:cNvSpPr txBox="1"/>
          <p:nvPr/>
        </p:nvSpPr>
        <p:spPr>
          <a:xfrm>
            <a:off x="3934914" y="3740633"/>
            <a:ext cx="1152740"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867496" y="5486078"/>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5977326" y="5486078"/>
            <a:ext cx="861144" cy="369332"/>
          </a:xfrm>
          <a:prstGeom prst="rect">
            <a:avLst/>
          </a:prstGeom>
          <a:noFill/>
        </p:spPr>
        <p:txBody>
          <a:bodyPr wrap="square" rtlCol="0">
            <a:spAutoFit/>
          </a:bodyPr>
          <a:lstStyle/>
          <a:p>
            <a:r>
              <a:rPr lang="en-US" dirty="0" err="1" smtClean="0"/>
              <a:t>Cont</a:t>
            </a:r>
            <a:endParaRPr lang="en-US" dirty="0"/>
          </a:p>
        </p:txBody>
      </p:sp>
      <p:sp>
        <p:nvSpPr>
          <p:cNvPr id="24" name="TextBox 23"/>
          <p:cNvSpPr txBox="1"/>
          <p:nvPr/>
        </p:nvSpPr>
        <p:spPr>
          <a:xfrm>
            <a:off x="7016270" y="5488242"/>
            <a:ext cx="861144" cy="369332"/>
          </a:xfrm>
          <a:prstGeom prst="rect">
            <a:avLst/>
          </a:prstGeom>
          <a:noFill/>
        </p:spPr>
        <p:txBody>
          <a:bodyPr wrap="square" rtlCol="0">
            <a:spAutoFit/>
          </a:bodyPr>
          <a:lstStyle/>
          <a:p>
            <a:r>
              <a:rPr lang="en-US" dirty="0" err="1" smtClean="0"/>
              <a:t>Cont</a:t>
            </a:r>
            <a:endParaRPr lang="en-US" dirty="0"/>
          </a:p>
        </p:txBody>
      </p:sp>
      <p:sp>
        <p:nvSpPr>
          <p:cNvPr id="25" name="TextBox 24"/>
          <p:cNvSpPr txBox="1"/>
          <p:nvPr/>
        </p:nvSpPr>
        <p:spPr>
          <a:xfrm>
            <a:off x="1603211" y="3765858"/>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820634" y="4527318"/>
            <a:ext cx="941917" cy="369332"/>
          </a:xfrm>
          <a:prstGeom prst="rect">
            <a:avLst/>
          </a:prstGeom>
          <a:noFill/>
        </p:spPr>
        <p:txBody>
          <a:bodyPr wrap="square" rtlCol="0">
            <a:spAutoFit/>
          </a:bodyPr>
          <a:lstStyle/>
          <a:p>
            <a:r>
              <a:rPr lang="en-US" dirty="0" smtClean="0"/>
              <a:t>0.08</a:t>
            </a:r>
            <a:endParaRPr lang="en-US" dirty="0"/>
          </a:p>
        </p:txBody>
      </p:sp>
      <p:sp>
        <p:nvSpPr>
          <p:cNvPr id="28" name="TextBox 27"/>
          <p:cNvSpPr txBox="1"/>
          <p:nvPr/>
        </p:nvSpPr>
        <p:spPr>
          <a:xfrm>
            <a:off x="2905987" y="4085535"/>
            <a:ext cx="941917" cy="369332"/>
          </a:xfrm>
          <a:prstGeom prst="rect">
            <a:avLst/>
          </a:prstGeom>
          <a:noFill/>
        </p:spPr>
        <p:txBody>
          <a:bodyPr wrap="square" rtlCol="0">
            <a:spAutoFit/>
          </a:bodyPr>
          <a:lstStyle/>
          <a:p>
            <a:r>
              <a:rPr lang="en-US" dirty="0" smtClean="0"/>
              <a:t>0.10</a:t>
            </a:r>
            <a:endParaRPr lang="en-US" dirty="0"/>
          </a:p>
        </p:txBody>
      </p:sp>
      <p:sp>
        <p:nvSpPr>
          <p:cNvPr id="30" name="TextBox 29"/>
          <p:cNvSpPr txBox="1"/>
          <p:nvPr/>
        </p:nvSpPr>
        <p:spPr>
          <a:xfrm>
            <a:off x="5097962" y="4506965"/>
            <a:ext cx="941917" cy="369332"/>
          </a:xfrm>
          <a:prstGeom prst="rect">
            <a:avLst/>
          </a:prstGeom>
          <a:noFill/>
        </p:spPr>
        <p:txBody>
          <a:bodyPr wrap="square" rtlCol="0">
            <a:spAutoFit/>
          </a:bodyPr>
          <a:lstStyle/>
          <a:p>
            <a:r>
              <a:rPr lang="en-US" dirty="0" smtClean="0"/>
              <a:t>0.11</a:t>
            </a:r>
            <a:endParaRPr lang="en-US" dirty="0"/>
          </a:p>
        </p:txBody>
      </p:sp>
      <p:sp>
        <p:nvSpPr>
          <p:cNvPr id="31" name="TextBox 30"/>
          <p:cNvSpPr txBox="1"/>
          <p:nvPr/>
        </p:nvSpPr>
        <p:spPr>
          <a:xfrm>
            <a:off x="5994695" y="4698326"/>
            <a:ext cx="941917" cy="369332"/>
          </a:xfrm>
          <a:prstGeom prst="rect">
            <a:avLst/>
          </a:prstGeom>
          <a:noFill/>
        </p:spPr>
        <p:txBody>
          <a:bodyPr wrap="square" rtlCol="0">
            <a:spAutoFit/>
          </a:bodyPr>
          <a:lstStyle/>
          <a:p>
            <a:r>
              <a:rPr lang="en-US" dirty="0" smtClean="0"/>
              <a:t>0.14</a:t>
            </a:r>
            <a:endParaRPr lang="en-US" dirty="0"/>
          </a:p>
        </p:txBody>
      </p:sp>
      <p:sp>
        <p:nvSpPr>
          <p:cNvPr id="32" name="TextBox 31"/>
          <p:cNvSpPr txBox="1"/>
          <p:nvPr/>
        </p:nvSpPr>
        <p:spPr>
          <a:xfrm>
            <a:off x="7076572" y="4681267"/>
            <a:ext cx="941917" cy="369332"/>
          </a:xfrm>
          <a:prstGeom prst="rect">
            <a:avLst/>
          </a:prstGeom>
          <a:noFill/>
        </p:spPr>
        <p:txBody>
          <a:bodyPr wrap="square" rtlCol="0">
            <a:spAutoFit/>
          </a:bodyPr>
          <a:lstStyle/>
          <a:p>
            <a:r>
              <a:rPr lang="en-US" dirty="0" smtClean="0">
                <a:solidFill>
                  <a:srgbClr val="FF0000"/>
                </a:solidFill>
              </a:rPr>
              <a:t>0.15</a:t>
            </a:r>
            <a:endParaRPr lang="en-US" dirty="0">
              <a:solidFill>
                <a:srgbClr val="FF0000"/>
              </a:solidFill>
            </a:endParaRPr>
          </a:p>
        </p:txBody>
      </p:sp>
      <p:sp>
        <p:nvSpPr>
          <p:cNvPr id="33" name="Oval 32"/>
          <p:cNvSpPr/>
          <p:nvPr/>
        </p:nvSpPr>
        <p:spPr>
          <a:xfrm>
            <a:off x="1787756" y="4216910"/>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6606"/>
            <a:ext cx="194222" cy="378443"/>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429710" y="4656606"/>
            <a:ext cx="265327" cy="371880"/>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6"/>
            <a:endCxn id="33" idx="2"/>
          </p:cNvCxnSpPr>
          <p:nvPr/>
        </p:nvCxnSpPr>
        <p:spPr>
          <a:xfrm flipV="1">
            <a:off x="1110523" y="4474478"/>
            <a:ext cx="677233" cy="76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6"/>
            <a:endCxn id="35" idx="2"/>
          </p:cNvCxnSpPr>
          <p:nvPr/>
        </p:nvCxnSpPr>
        <p:spPr>
          <a:xfrm flipV="1">
            <a:off x="2539852" y="4430437"/>
            <a:ext cx="1504284" cy="440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6"/>
            <a:endCxn id="8" idx="2"/>
          </p:cNvCxnSpPr>
          <p:nvPr/>
        </p:nvCxnSpPr>
        <p:spPr>
          <a:xfrm>
            <a:off x="4750300" y="4430437"/>
            <a:ext cx="896733" cy="783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8" idx="6"/>
            <a:endCxn id="9" idx="2"/>
          </p:cNvCxnSpPr>
          <p:nvPr/>
        </p:nvCxnSpPr>
        <p:spPr>
          <a:xfrm flipV="1">
            <a:off x="6076524" y="5208229"/>
            <a:ext cx="571499" cy="5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 idx="6"/>
            <a:endCxn id="10" idx="2"/>
          </p:cNvCxnSpPr>
          <p:nvPr/>
        </p:nvCxnSpPr>
        <p:spPr>
          <a:xfrm flipV="1">
            <a:off x="7077514" y="5202384"/>
            <a:ext cx="653328" cy="5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90</a:t>
            </a:fld>
            <a:endParaRPr lang="en-US"/>
          </a:p>
        </p:txBody>
      </p:sp>
    </p:spTree>
    <p:extLst>
      <p:ext uri="{BB962C8B-B14F-4D97-AF65-F5344CB8AC3E}">
        <p14:creationId xmlns:p14="http://schemas.microsoft.com/office/powerpoint/2010/main" val="53971964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47033" y="5013184"/>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21" name="TextBox 20"/>
          <p:cNvSpPr txBox="1"/>
          <p:nvPr/>
        </p:nvSpPr>
        <p:spPr>
          <a:xfrm>
            <a:off x="3835615" y="3683628"/>
            <a:ext cx="1190612"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867496" y="5486078"/>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5977326" y="5486078"/>
            <a:ext cx="861144" cy="369332"/>
          </a:xfrm>
          <a:prstGeom prst="rect">
            <a:avLst/>
          </a:prstGeom>
          <a:noFill/>
        </p:spPr>
        <p:txBody>
          <a:bodyPr wrap="square" rtlCol="0">
            <a:spAutoFit/>
          </a:bodyPr>
          <a:lstStyle/>
          <a:p>
            <a:r>
              <a:rPr lang="en-US" dirty="0" err="1" smtClean="0"/>
              <a:t>Cont</a:t>
            </a:r>
            <a:endParaRPr lang="en-US" dirty="0"/>
          </a:p>
        </p:txBody>
      </p:sp>
      <p:sp>
        <p:nvSpPr>
          <p:cNvPr id="24" name="TextBox 23"/>
          <p:cNvSpPr txBox="1"/>
          <p:nvPr/>
        </p:nvSpPr>
        <p:spPr>
          <a:xfrm>
            <a:off x="6741236" y="3782261"/>
            <a:ext cx="1402458" cy="369332"/>
          </a:xfrm>
          <a:prstGeom prst="rect">
            <a:avLst/>
          </a:prstGeom>
          <a:noFill/>
        </p:spPr>
        <p:txBody>
          <a:bodyPr wrap="square" rtlCol="0">
            <a:spAutoFit/>
          </a:bodyPr>
          <a:lstStyle/>
          <a:p>
            <a:r>
              <a:rPr lang="en-US" smtClean="0"/>
              <a:t>Contingency</a:t>
            </a:r>
            <a:endParaRPr lang="en-US" dirty="0"/>
          </a:p>
        </p:txBody>
      </p:sp>
      <p:sp>
        <p:nvSpPr>
          <p:cNvPr id="25" name="TextBox 24"/>
          <p:cNvSpPr txBox="1"/>
          <p:nvPr/>
        </p:nvSpPr>
        <p:spPr>
          <a:xfrm>
            <a:off x="1603211" y="3765858"/>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820634" y="4527318"/>
            <a:ext cx="941917" cy="369332"/>
          </a:xfrm>
          <a:prstGeom prst="rect">
            <a:avLst/>
          </a:prstGeom>
          <a:noFill/>
        </p:spPr>
        <p:txBody>
          <a:bodyPr wrap="square" rtlCol="0">
            <a:spAutoFit/>
          </a:bodyPr>
          <a:lstStyle/>
          <a:p>
            <a:r>
              <a:rPr lang="en-US" dirty="0" smtClean="0"/>
              <a:t>0.08</a:t>
            </a:r>
            <a:endParaRPr lang="en-US" dirty="0"/>
          </a:p>
        </p:txBody>
      </p:sp>
      <p:sp>
        <p:nvSpPr>
          <p:cNvPr id="28" name="TextBox 27"/>
          <p:cNvSpPr txBox="1"/>
          <p:nvPr/>
        </p:nvSpPr>
        <p:spPr>
          <a:xfrm>
            <a:off x="2846006" y="4111716"/>
            <a:ext cx="941917" cy="369332"/>
          </a:xfrm>
          <a:prstGeom prst="rect">
            <a:avLst/>
          </a:prstGeom>
          <a:noFill/>
        </p:spPr>
        <p:txBody>
          <a:bodyPr wrap="square" rtlCol="0">
            <a:spAutoFit/>
          </a:bodyPr>
          <a:lstStyle/>
          <a:p>
            <a:r>
              <a:rPr lang="en-US" dirty="0" smtClean="0"/>
              <a:t>0.10</a:t>
            </a:r>
            <a:endParaRPr lang="en-US" dirty="0"/>
          </a:p>
        </p:txBody>
      </p:sp>
      <p:sp>
        <p:nvSpPr>
          <p:cNvPr id="30" name="TextBox 29"/>
          <p:cNvSpPr txBox="1"/>
          <p:nvPr/>
        </p:nvSpPr>
        <p:spPr>
          <a:xfrm>
            <a:off x="5205931" y="4537089"/>
            <a:ext cx="941917" cy="369332"/>
          </a:xfrm>
          <a:prstGeom prst="rect">
            <a:avLst/>
          </a:prstGeom>
          <a:noFill/>
        </p:spPr>
        <p:txBody>
          <a:bodyPr wrap="square" rtlCol="0">
            <a:spAutoFit/>
          </a:bodyPr>
          <a:lstStyle/>
          <a:p>
            <a:r>
              <a:rPr lang="en-US" dirty="0" smtClean="0"/>
              <a:t>0.11</a:t>
            </a:r>
            <a:endParaRPr lang="en-US" dirty="0"/>
          </a:p>
        </p:txBody>
      </p:sp>
      <p:sp>
        <p:nvSpPr>
          <p:cNvPr id="31" name="TextBox 30"/>
          <p:cNvSpPr txBox="1"/>
          <p:nvPr/>
        </p:nvSpPr>
        <p:spPr>
          <a:xfrm>
            <a:off x="5993679" y="4568359"/>
            <a:ext cx="941917" cy="369332"/>
          </a:xfrm>
          <a:prstGeom prst="rect">
            <a:avLst/>
          </a:prstGeom>
          <a:noFill/>
        </p:spPr>
        <p:txBody>
          <a:bodyPr wrap="square" rtlCol="0">
            <a:spAutoFit/>
          </a:bodyPr>
          <a:lstStyle/>
          <a:p>
            <a:r>
              <a:rPr lang="en-US" dirty="0" smtClean="0">
                <a:solidFill>
                  <a:srgbClr val="FF0000"/>
                </a:solidFill>
              </a:rPr>
              <a:t>0.12</a:t>
            </a:r>
            <a:endParaRPr lang="en-US" dirty="0">
              <a:solidFill>
                <a:srgbClr val="FF0000"/>
              </a:solidFill>
            </a:endParaRPr>
          </a:p>
        </p:txBody>
      </p:sp>
      <p:sp>
        <p:nvSpPr>
          <p:cNvPr id="33" name="Oval 32"/>
          <p:cNvSpPr/>
          <p:nvPr/>
        </p:nvSpPr>
        <p:spPr>
          <a:xfrm>
            <a:off x="1787756" y="4216910"/>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6606"/>
            <a:ext cx="194222" cy="378443"/>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429710" y="4656606"/>
            <a:ext cx="265327" cy="371880"/>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6"/>
            <a:endCxn id="33" idx="2"/>
          </p:cNvCxnSpPr>
          <p:nvPr/>
        </p:nvCxnSpPr>
        <p:spPr>
          <a:xfrm flipV="1">
            <a:off x="1110523" y="4474478"/>
            <a:ext cx="677233" cy="76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6"/>
            <a:endCxn id="35" idx="2"/>
          </p:cNvCxnSpPr>
          <p:nvPr/>
        </p:nvCxnSpPr>
        <p:spPr>
          <a:xfrm flipV="1">
            <a:off x="2539852" y="4430437"/>
            <a:ext cx="1504284" cy="440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6"/>
            <a:endCxn id="8" idx="2"/>
          </p:cNvCxnSpPr>
          <p:nvPr/>
        </p:nvCxnSpPr>
        <p:spPr>
          <a:xfrm>
            <a:off x="4750300" y="4430437"/>
            <a:ext cx="896733" cy="783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8" idx="6"/>
            <a:endCxn id="38" idx="2"/>
          </p:cNvCxnSpPr>
          <p:nvPr/>
        </p:nvCxnSpPr>
        <p:spPr>
          <a:xfrm flipV="1">
            <a:off x="6076524" y="4452457"/>
            <a:ext cx="939746" cy="7616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016270" y="423893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7-8</a:t>
            </a:r>
            <a:endParaRPr lang="en-US" dirty="0"/>
          </a:p>
        </p:txBody>
      </p:sp>
      <p:cxnSp>
        <p:nvCxnSpPr>
          <p:cNvPr id="14" name="Straight Connector 13"/>
          <p:cNvCxnSpPr>
            <a:endCxn id="38" idx="3"/>
          </p:cNvCxnSpPr>
          <p:nvPr/>
        </p:nvCxnSpPr>
        <p:spPr>
          <a:xfrm flipV="1">
            <a:off x="6936612" y="4603443"/>
            <a:ext cx="183073" cy="43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8" idx="5"/>
          </p:cNvCxnSpPr>
          <p:nvPr/>
        </p:nvCxnSpPr>
        <p:spPr>
          <a:xfrm flipH="1" flipV="1">
            <a:off x="7619019" y="4603443"/>
            <a:ext cx="258395" cy="38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91</a:t>
            </a:fld>
            <a:endParaRPr lang="en-US"/>
          </a:p>
        </p:txBody>
      </p:sp>
    </p:spTree>
    <p:extLst>
      <p:ext uri="{BB962C8B-B14F-4D97-AF65-F5344CB8AC3E}">
        <p14:creationId xmlns:p14="http://schemas.microsoft.com/office/powerpoint/2010/main" val="472039575"/>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75405" y="504407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21" name="TextBox 20"/>
          <p:cNvSpPr txBox="1"/>
          <p:nvPr/>
        </p:nvSpPr>
        <p:spPr>
          <a:xfrm>
            <a:off x="3847889" y="3733148"/>
            <a:ext cx="1178337"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867496" y="5486078"/>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5684899" y="3074683"/>
            <a:ext cx="1434785" cy="369332"/>
          </a:xfrm>
          <a:prstGeom prst="rect">
            <a:avLst/>
          </a:prstGeom>
          <a:noFill/>
        </p:spPr>
        <p:txBody>
          <a:bodyPr wrap="square" rtlCol="0">
            <a:spAutoFit/>
          </a:bodyPr>
          <a:lstStyle/>
          <a:p>
            <a:r>
              <a:rPr lang="en-US" smtClean="0"/>
              <a:t>Contingency</a:t>
            </a:r>
            <a:endParaRPr lang="en-US" dirty="0"/>
          </a:p>
        </p:txBody>
      </p:sp>
      <p:sp>
        <p:nvSpPr>
          <p:cNvPr id="24" name="TextBox 23"/>
          <p:cNvSpPr txBox="1"/>
          <p:nvPr/>
        </p:nvSpPr>
        <p:spPr>
          <a:xfrm>
            <a:off x="6916251" y="3829755"/>
            <a:ext cx="1547111" cy="369332"/>
          </a:xfrm>
          <a:prstGeom prst="rect">
            <a:avLst/>
          </a:prstGeom>
          <a:noFill/>
        </p:spPr>
        <p:txBody>
          <a:bodyPr wrap="square" rtlCol="0">
            <a:spAutoFit/>
          </a:bodyPr>
          <a:lstStyle/>
          <a:p>
            <a:r>
              <a:rPr lang="en-US" smtClean="0"/>
              <a:t>Contingency</a:t>
            </a:r>
            <a:endParaRPr lang="en-US" dirty="0"/>
          </a:p>
        </p:txBody>
      </p:sp>
      <p:sp>
        <p:nvSpPr>
          <p:cNvPr id="25" name="TextBox 24"/>
          <p:cNvSpPr txBox="1"/>
          <p:nvPr/>
        </p:nvSpPr>
        <p:spPr>
          <a:xfrm>
            <a:off x="1603211" y="3765858"/>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820634" y="4527318"/>
            <a:ext cx="941917" cy="369332"/>
          </a:xfrm>
          <a:prstGeom prst="rect">
            <a:avLst/>
          </a:prstGeom>
          <a:noFill/>
        </p:spPr>
        <p:txBody>
          <a:bodyPr wrap="square" rtlCol="0">
            <a:spAutoFit/>
          </a:bodyPr>
          <a:lstStyle/>
          <a:p>
            <a:r>
              <a:rPr lang="en-US" dirty="0" smtClean="0"/>
              <a:t>0.08</a:t>
            </a:r>
            <a:endParaRPr lang="en-US" dirty="0"/>
          </a:p>
        </p:txBody>
      </p:sp>
      <p:sp>
        <p:nvSpPr>
          <p:cNvPr id="28" name="TextBox 27"/>
          <p:cNvSpPr txBox="1"/>
          <p:nvPr/>
        </p:nvSpPr>
        <p:spPr>
          <a:xfrm>
            <a:off x="3146316" y="4601838"/>
            <a:ext cx="941917" cy="369332"/>
          </a:xfrm>
          <a:prstGeom prst="rect">
            <a:avLst/>
          </a:prstGeom>
          <a:noFill/>
        </p:spPr>
        <p:txBody>
          <a:bodyPr wrap="square" rtlCol="0">
            <a:spAutoFit/>
          </a:bodyPr>
          <a:lstStyle/>
          <a:p>
            <a:r>
              <a:rPr lang="en-US" dirty="0" smtClean="0"/>
              <a:t>0.10</a:t>
            </a:r>
            <a:endParaRPr lang="en-US" dirty="0"/>
          </a:p>
        </p:txBody>
      </p:sp>
      <p:sp>
        <p:nvSpPr>
          <p:cNvPr id="30" name="TextBox 29"/>
          <p:cNvSpPr txBox="1"/>
          <p:nvPr/>
        </p:nvSpPr>
        <p:spPr>
          <a:xfrm>
            <a:off x="4733488" y="3262599"/>
            <a:ext cx="941917" cy="369332"/>
          </a:xfrm>
          <a:prstGeom prst="rect">
            <a:avLst/>
          </a:prstGeom>
          <a:noFill/>
        </p:spPr>
        <p:txBody>
          <a:bodyPr wrap="square" rtlCol="0">
            <a:spAutoFit/>
          </a:bodyPr>
          <a:lstStyle/>
          <a:p>
            <a:r>
              <a:rPr lang="en-US" dirty="0" smtClean="0">
                <a:solidFill>
                  <a:srgbClr val="FF0000"/>
                </a:solidFill>
              </a:rPr>
              <a:t>0.14</a:t>
            </a:r>
            <a:endParaRPr lang="en-US" dirty="0">
              <a:solidFill>
                <a:srgbClr val="FF0000"/>
              </a:solidFill>
            </a:endParaRPr>
          </a:p>
        </p:txBody>
      </p:sp>
      <p:sp>
        <p:nvSpPr>
          <p:cNvPr id="33" name="Oval 32"/>
          <p:cNvSpPr/>
          <p:nvPr/>
        </p:nvSpPr>
        <p:spPr>
          <a:xfrm>
            <a:off x="1787756" y="4216910"/>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6606"/>
            <a:ext cx="194222" cy="378443"/>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429710" y="4656606"/>
            <a:ext cx="265327" cy="371880"/>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6"/>
            <a:endCxn id="33" idx="2"/>
          </p:cNvCxnSpPr>
          <p:nvPr/>
        </p:nvCxnSpPr>
        <p:spPr>
          <a:xfrm flipV="1">
            <a:off x="1110523" y="4474478"/>
            <a:ext cx="677233" cy="76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6"/>
            <a:endCxn id="35" idx="2"/>
          </p:cNvCxnSpPr>
          <p:nvPr/>
        </p:nvCxnSpPr>
        <p:spPr>
          <a:xfrm flipV="1">
            <a:off x="2539852" y="4430437"/>
            <a:ext cx="1504284" cy="440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6"/>
            <a:endCxn id="42" idx="2"/>
          </p:cNvCxnSpPr>
          <p:nvPr/>
        </p:nvCxnSpPr>
        <p:spPr>
          <a:xfrm flipV="1">
            <a:off x="4750300" y="3753697"/>
            <a:ext cx="1139850" cy="676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6"/>
            <a:endCxn id="38" idx="1"/>
          </p:cNvCxnSpPr>
          <p:nvPr/>
        </p:nvCxnSpPr>
        <p:spPr>
          <a:xfrm>
            <a:off x="6596314" y="3753697"/>
            <a:ext cx="523371" cy="547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016270" y="423893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7-8</a:t>
            </a:r>
            <a:endParaRPr lang="en-US" dirty="0"/>
          </a:p>
        </p:txBody>
      </p:sp>
      <p:cxnSp>
        <p:nvCxnSpPr>
          <p:cNvPr id="14" name="Straight Connector 13"/>
          <p:cNvCxnSpPr>
            <a:endCxn id="38" idx="3"/>
          </p:cNvCxnSpPr>
          <p:nvPr/>
        </p:nvCxnSpPr>
        <p:spPr>
          <a:xfrm flipV="1">
            <a:off x="6936612" y="4603443"/>
            <a:ext cx="183073" cy="43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8" idx="5"/>
          </p:cNvCxnSpPr>
          <p:nvPr/>
        </p:nvCxnSpPr>
        <p:spPr>
          <a:xfrm flipH="1" flipV="1">
            <a:off x="7619019" y="4603443"/>
            <a:ext cx="258395" cy="38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5890150" y="354017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6-7</a:t>
            </a:r>
            <a:endParaRPr lang="en-US" dirty="0"/>
          </a:p>
        </p:txBody>
      </p:sp>
      <p:cxnSp>
        <p:nvCxnSpPr>
          <p:cNvPr id="45" name="Straight Connector 44"/>
          <p:cNvCxnSpPr>
            <a:stCxn id="8" idx="0"/>
            <a:endCxn id="42" idx="3"/>
          </p:cNvCxnSpPr>
          <p:nvPr/>
        </p:nvCxnSpPr>
        <p:spPr>
          <a:xfrm flipV="1">
            <a:off x="5890151" y="3904683"/>
            <a:ext cx="103414" cy="1139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92</a:t>
            </a:fld>
            <a:endParaRPr lang="en-US"/>
          </a:p>
        </p:txBody>
      </p:sp>
    </p:spTree>
    <p:extLst>
      <p:ext uri="{BB962C8B-B14F-4D97-AF65-F5344CB8AC3E}">
        <p14:creationId xmlns:p14="http://schemas.microsoft.com/office/powerpoint/2010/main" val="88015061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75405" y="504407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8304" y="5490794"/>
            <a:ext cx="797285" cy="369332"/>
          </a:xfrm>
          <a:prstGeom prst="rect">
            <a:avLst/>
          </a:prstGeom>
          <a:noFill/>
        </p:spPr>
        <p:txBody>
          <a:bodyPr wrap="square" rtlCol="0">
            <a:spAutoFit/>
          </a:bodyPr>
          <a:lstStyle/>
          <a:p>
            <a:r>
              <a:rPr lang="en-US" smtClean="0"/>
              <a:t>Cont</a:t>
            </a:r>
            <a:endParaRPr lang="en-US" dirty="0"/>
          </a:p>
        </p:txBody>
      </p:sp>
      <p:sp>
        <p:nvSpPr>
          <p:cNvPr id="21" name="TextBox 20"/>
          <p:cNvSpPr txBox="1"/>
          <p:nvPr/>
        </p:nvSpPr>
        <p:spPr>
          <a:xfrm>
            <a:off x="3483434" y="3775862"/>
            <a:ext cx="1433889"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773324" y="2608239"/>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5994695" y="3022272"/>
            <a:ext cx="1641693" cy="369332"/>
          </a:xfrm>
          <a:prstGeom prst="rect">
            <a:avLst/>
          </a:prstGeom>
          <a:noFill/>
        </p:spPr>
        <p:txBody>
          <a:bodyPr wrap="square" rtlCol="0">
            <a:spAutoFit/>
          </a:bodyPr>
          <a:lstStyle/>
          <a:p>
            <a:r>
              <a:rPr lang="en-US" smtClean="0"/>
              <a:t>Contingency</a:t>
            </a:r>
            <a:endParaRPr lang="en-US" dirty="0"/>
          </a:p>
        </p:txBody>
      </p:sp>
      <p:sp>
        <p:nvSpPr>
          <p:cNvPr id="24" name="TextBox 23"/>
          <p:cNvSpPr txBox="1"/>
          <p:nvPr/>
        </p:nvSpPr>
        <p:spPr>
          <a:xfrm>
            <a:off x="7016270" y="3858916"/>
            <a:ext cx="1499080" cy="369332"/>
          </a:xfrm>
          <a:prstGeom prst="rect">
            <a:avLst/>
          </a:prstGeom>
          <a:noFill/>
        </p:spPr>
        <p:txBody>
          <a:bodyPr wrap="square" rtlCol="0">
            <a:spAutoFit/>
          </a:bodyPr>
          <a:lstStyle/>
          <a:p>
            <a:r>
              <a:rPr lang="en-US" smtClean="0"/>
              <a:t>Contingency</a:t>
            </a:r>
            <a:endParaRPr lang="en-US" dirty="0"/>
          </a:p>
        </p:txBody>
      </p:sp>
      <p:sp>
        <p:nvSpPr>
          <p:cNvPr id="25" name="TextBox 24"/>
          <p:cNvSpPr txBox="1"/>
          <p:nvPr/>
        </p:nvSpPr>
        <p:spPr>
          <a:xfrm>
            <a:off x="1603211" y="3765858"/>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820634" y="4527318"/>
            <a:ext cx="941917" cy="369332"/>
          </a:xfrm>
          <a:prstGeom prst="rect">
            <a:avLst/>
          </a:prstGeom>
          <a:noFill/>
        </p:spPr>
        <p:txBody>
          <a:bodyPr wrap="square" rtlCol="0">
            <a:spAutoFit/>
          </a:bodyPr>
          <a:lstStyle/>
          <a:p>
            <a:r>
              <a:rPr lang="en-US" dirty="0" smtClean="0"/>
              <a:t>0.08</a:t>
            </a:r>
            <a:endParaRPr lang="en-US" dirty="0"/>
          </a:p>
        </p:txBody>
      </p:sp>
      <p:sp>
        <p:nvSpPr>
          <p:cNvPr id="28" name="TextBox 27"/>
          <p:cNvSpPr txBox="1"/>
          <p:nvPr/>
        </p:nvSpPr>
        <p:spPr>
          <a:xfrm>
            <a:off x="3146316" y="4601838"/>
            <a:ext cx="941917" cy="369332"/>
          </a:xfrm>
          <a:prstGeom prst="rect">
            <a:avLst/>
          </a:prstGeom>
          <a:noFill/>
        </p:spPr>
        <p:txBody>
          <a:bodyPr wrap="square" rtlCol="0">
            <a:spAutoFit/>
          </a:bodyPr>
          <a:lstStyle/>
          <a:p>
            <a:r>
              <a:rPr lang="en-US" dirty="0" smtClean="0">
                <a:solidFill>
                  <a:srgbClr val="FF0000"/>
                </a:solidFill>
              </a:rPr>
              <a:t>0.10</a:t>
            </a:r>
            <a:endParaRPr lang="en-US" dirty="0">
              <a:solidFill>
                <a:srgbClr val="FF0000"/>
              </a:solidFill>
            </a:endParaRPr>
          </a:p>
        </p:txBody>
      </p:sp>
      <p:sp>
        <p:nvSpPr>
          <p:cNvPr id="33" name="Oval 32"/>
          <p:cNvSpPr/>
          <p:nvPr/>
        </p:nvSpPr>
        <p:spPr>
          <a:xfrm>
            <a:off x="1787756" y="4216910"/>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6606"/>
            <a:ext cx="194222" cy="378443"/>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429710" y="4656606"/>
            <a:ext cx="265327" cy="371880"/>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6"/>
            <a:endCxn id="33" idx="2"/>
          </p:cNvCxnSpPr>
          <p:nvPr/>
        </p:nvCxnSpPr>
        <p:spPr>
          <a:xfrm flipV="1">
            <a:off x="1110523" y="4474478"/>
            <a:ext cx="677233" cy="76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6"/>
            <a:endCxn id="35" idx="2"/>
          </p:cNvCxnSpPr>
          <p:nvPr/>
        </p:nvCxnSpPr>
        <p:spPr>
          <a:xfrm flipV="1">
            <a:off x="2539852" y="4430437"/>
            <a:ext cx="1504284" cy="440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0"/>
            <a:endCxn id="40" idx="3"/>
          </p:cNvCxnSpPr>
          <p:nvPr/>
        </p:nvCxnSpPr>
        <p:spPr>
          <a:xfrm flipV="1">
            <a:off x="4397218" y="3354511"/>
            <a:ext cx="543861" cy="862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6"/>
            <a:endCxn id="38" idx="1"/>
          </p:cNvCxnSpPr>
          <p:nvPr/>
        </p:nvCxnSpPr>
        <p:spPr>
          <a:xfrm>
            <a:off x="6698980" y="3831438"/>
            <a:ext cx="420705" cy="470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016270" y="423893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7-8</a:t>
            </a:r>
            <a:endParaRPr lang="en-US" dirty="0"/>
          </a:p>
        </p:txBody>
      </p:sp>
      <p:cxnSp>
        <p:nvCxnSpPr>
          <p:cNvPr id="14" name="Straight Connector 13"/>
          <p:cNvCxnSpPr>
            <a:endCxn id="38" idx="3"/>
          </p:cNvCxnSpPr>
          <p:nvPr/>
        </p:nvCxnSpPr>
        <p:spPr>
          <a:xfrm flipV="1">
            <a:off x="6936612" y="4603443"/>
            <a:ext cx="183073" cy="43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8" idx="5"/>
          </p:cNvCxnSpPr>
          <p:nvPr/>
        </p:nvCxnSpPr>
        <p:spPr>
          <a:xfrm flipH="1" flipV="1">
            <a:off x="7619019" y="4603443"/>
            <a:ext cx="258395" cy="38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5992816" y="3617911"/>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6-7</a:t>
            </a:r>
            <a:endParaRPr lang="en-US" dirty="0"/>
          </a:p>
        </p:txBody>
      </p:sp>
      <p:sp>
        <p:nvSpPr>
          <p:cNvPr id="40" name="Oval 39"/>
          <p:cNvSpPr/>
          <p:nvPr/>
        </p:nvSpPr>
        <p:spPr>
          <a:xfrm>
            <a:off x="4837664" y="2989998"/>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5-6</a:t>
            </a:r>
            <a:endParaRPr lang="en-US" dirty="0"/>
          </a:p>
        </p:txBody>
      </p:sp>
      <p:cxnSp>
        <p:nvCxnSpPr>
          <p:cNvPr id="44" name="Straight Connector 43"/>
          <p:cNvCxnSpPr>
            <a:stCxn id="42" idx="0"/>
            <a:endCxn id="40" idx="6"/>
          </p:cNvCxnSpPr>
          <p:nvPr/>
        </p:nvCxnSpPr>
        <p:spPr>
          <a:xfrm flipH="1" flipV="1">
            <a:off x="5543828" y="3203525"/>
            <a:ext cx="802070" cy="414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8" idx="0"/>
            <a:endCxn id="42" idx="3"/>
          </p:cNvCxnSpPr>
          <p:nvPr/>
        </p:nvCxnSpPr>
        <p:spPr>
          <a:xfrm flipV="1">
            <a:off x="5890151" y="3982424"/>
            <a:ext cx="206080" cy="1061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93</a:t>
            </a:fld>
            <a:endParaRPr lang="en-US"/>
          </a:p>
        </p:txBody>
      </p:sp>
    </p:spTree>
    <p:extLst>
      <p:ext uri="{BB962C8B-B14F-4D97-AF65-F5344CB8AC3E}">
        <p14:creationId xmlns:p14="http://schemas.microsoft.com/office/powerpoint/2010/main" val="332187638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675405" y="504407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951196" y="5506108"/>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524074" y="2403566"/>
            <a:ext cx="1423776" cy="369332"/>
          </a:xfrm>
          <a:prstGeom prst="rect">
            <a:avLst/>
          </a:prstGeom>
          <a:noFill/>
        </p:spPr>
        <p:txBody>
          <a:bodyPr wrap="square" rtlCol="0">
            <a:spAutoFit/>
          </a:bodyPr>
          <a:lstStyle/>
          <a:p>
            <a:r>
              <a:rPr lang="en-US" smtClean="0"/>
              <a:t>Contingency</a:t>
            </a:r>
            <a:endParaRPr lang="en-US" dirty="0"/>
          </a:p>
        </p:txBody>
      </p:sp>
      <p:sp>
        <p:nvSpPr>
          <p:cNvPr id="21" name="TextBox 20"/>
          <p:cNvSpPr txBox="1"/>
          <p:nvPr/>
        </p:nvSpPr>
        <p:spPr>
          <a:xfrm>
            <a:off x="3619930" y="3734204"/>
            <a:ext cx="1209961"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875233" y="2664476"/>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6082496" y="3261751"/>
            <a:ext cx="1338960" cy="369332"/>
          </a:xfrm>
          <a:prstGeom prst="rect">
            <a:avLst/>
          </a:prstGeom>
          <a:noFill/>
        </p:spPr>
        <p:txBody>
          <a:bodyPr wrap="square" rtlCol="0">
            <a:spAutoFit/>
          </a:bodyPr>
          <a:lstStyle/>
          <a:p>
            <a:r>
              <a:rPr lang="en-US" smtClean="0"/>
              <a:t>Contingency</a:t>
            </a:r>
            <a:endParaRPr lang="en-US" dirty="0"/>
          </a:p>
        </p:txBody>
      </p:sp>
      <p:sp>
        <p:nvSpPr>
          <p:cNvPr id="24" name="TextBox 23"/>
          <p:cNvSpPr txBox="1"/>
          <p:nvPr/>
        </p:nvSpPr>
        <p:spPr>
          <a:xfrm>
            <a:off x="6990488" y="3907579"/>
            <a:ext cx="1411390" cy="369332"/>
          </a:xfrm>
          <a:prstGeom prst="rect">
            <a:avLst/>
          </a:prstGeom>
          <a:noFill/>
        </p:spPr>
        <p:txBody>
          <a:bodyPr wrap="square" rtlCol="0">
            <a:spAutoFit/>
          </a:bodyPr>
          <a:lstStyle/>
          <a:p>
            <a:r>
              <a:rPr lang="en-US" smtClean="0"/>
              <a:t>Contingency</a:t>
            </a:r>
            <a:endParaRPr lang="en-US" dirty="0"/>
          </a:p>
        </p:txBody>
      </p:sp>
      <p:sp>
        <p:nvSpPr>
          <p:cNvPr id="25" name="TextBox 24"/>
          <p:cNvSpPr txBox="1"/>
          <p:nvPr/>
        </p:nvSpPr>
        <p:spPr>
          <a:xfrm>
            <a:off x="1603211" y="3765858"/>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820634" y="4527318"/>
            <a:ext cx="941917" cy="369332"/>
          </a:xfrm>
          <a:prstGeom prst="rect">
            <a:avLst/>
          </a:prstGeom>
          <a:noFill/>
        </p:spPr>
        <p:txBody>
          <a:bodyPr wrap="square" rtlCol="0">
            <a:spAutoFit/>
          </a:bodyPr>
          <a:lstStyle/>
          <a:p>
            <a:r>
              <a:rPr lang="en-US" dirty="0" smtClean="0">
                <a:solidFill>
                  <a:srgbClr val="FF0000"/>
                </a:solidFill>
              </a:rPr>
              <a:t>0.08</a:t>
            </a:r>
            <a:endParaRPr lang="en-US" dirty="0">
              <a:solidFill>
                <a:srgbClr val="FF0000"/>
              </a:solidFill>
            </a:endParaRPr>
          </a:p>
        </p:txBody>
      </p:sp>
      <p:sp>
        <p:nvSpPr>
          <p:cNvPr id="33" name="Oval 32"/>
          <p:cNvSpPr/>
          <p:nvPr/>
        </p:nvSpPr>
        <p:spPr>
          <a:xfrm>
            <a:off x="1787756" y="4216910"/>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6606"/>
            <a:ext cx="194222" cy="378443"/>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429710" y="4656606"/>
            <a:ext cx="265327" cy="371880"/>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7"/>
            <a:endCxn id="33" idx="2"/>
          </p:cNvCxnSpPr>
          <p:nvPr/>
        </p:nvCxnSpPr>
        <p:spPr>
          <a:xfrm flipV="1">
            <a:off x="1047625" y="4474478"/>
            <a:ext cx="740131" cy="619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0"/>
            <a:endCxn id="45" idx="3"/>
          </p:cNvCxnSpPr>
          <p:nvPr/>
        </p:nvCxnSpPr>
        <p:spPr>
          <a:xfrm flipV="1">
            <a:off x="2163804" y="3141000"/>
            <a:ext cx="709392" cy="10759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0"/>
            <a:endCxn id="40" idx="3"/>
          </p:cNvCxnSpPr>
          <p:nvPr/>
        </p:nvCxnSpPr>
        <p:spPr>
          <a:xfrm flipV="1">
            <a:off x="4397218" y="3535170"/>
            <a:ext cx="642598" cy="681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5"/>
            <a:endCxn id="38" idx="1"/>
          </p:cNvCxnSpPr>
          <p:nvPr/>
        </p:nvCxnSpPr>
        <p:spPr>
          <a:xfrm>
            <a:off x="6813032" y="4043468"/>
            <a:ext cx="306653" cy="25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016270" y="423893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7-8</a:t>
            </a:r>
            <a:endParaRPr lang="en-US" dirty="0"/>
          </a:p>
        </p:txBody>
      </p:sp>
      <p:cxnSp>
        <p:nvCxnSpPr>
          <p:cNvPr id="14" name="Straight Connector 13"/>
          <p:cNvCxnSpPr>
            <a:endCxn id="38" idx="3"/>
          </p:cNvCxnSpPr>
          <p:nvPr/>
        </p:nvCxnSpPr>
        <p:spPr>
          <a:xfrm flipV="1">
            <a:off x="6936612" y="4603443"/>
            <a:ext cx="183073" cy="43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8" idx="5"/>
          </p:cNvCxnSpPr>
          <p:nvPr/>
        </p:nvCxnSpPr>
        <p:spPr>
          <a:xfrm flipH="1" flipV="1">
            <a:off x="7619019" y="4603443"/>
            <a:ext cx="258395" cy="38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210283" y="3678955"/>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6-7</a:t>
            </a:r>
            <a:endParaRPr lang="en-US" dirty="0"/>
          </a:p>
        </p:txBody>
      </p:sp>
      <p:sp>
        <p:nvSpPr>
          <p:cNvPr id="40" name="Oval 39"/>
          <p:cNvSpPr/>
          <p:nvPr/>
        </p:nvSpPr>
        <p:spPr>
          <a:xfrm>
            <a:off x="4936401" y="3170657"/>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5-6</a:t>
            </a:r>
            <a:endParaRPr lang="en-US" dirty="0"/>
          </a:p>
        </p:txBody>
      </p:sp>
      <p:cxnSp>
        <p:nvCxnSpPr>
          <p:cNvPr id="44" name="Straight Connector 43"/>
          <p:cNvCxnSpPr>
            <a:stCxn id="42" idx="1"/>
            <a:endCxn id="40" idx="6"/>
          </p:cNvCxnSpPr>
          <p:nvPr/>
        </p:nvCxnSpPr>
        <p:spPr>
          <a:xfrm flipH="1" flipV="1">
            <a:off x="5642565" y="3384184"/>
            <a:ext cx="671133" cy="3573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769781" y="2776487"/>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3-4</a:t>
            </a:r>
            <a:endParaRPr lang="en-US" dirty="0"/>
          </a:p>
        </p:txBody>
      </p:sp>
      <p:cxnSp>
        <p:nvCxnSpPr>
          <p:cNvPr id="34" name="Straight Connector 33"/>
          <p:cNvCxnSpPr>
            <a:stCxn id="45" idx="6"/>
            <a:endCxn id="40" idx="2"/>
          </p:cNvCxnSpPr>
          <p:nvPr/>
        </p:nvCxnSpPr>
        <p:spPr>
          <a:xfrm>
            <a:off x="3475945" y="2990014"/>
            <a:ext cx="1460456" cy="3941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8" idx="0"/>
            <a:endCxn id="42" idx="3"/>
          </p:cNvCxnSpPr>
          <p:nvPr/>
        </p:nvCxnSpPr>
        <p:spPr>
          <a:xfrm flipV="1">
            <a:off x="5890151" y="4043468"/>
            <a:ext cx="423547" cy="1000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94</a:t>
            </a:fld>
            <a:endParaRPr lang="en-US"/>
          </a:p>
        </p:txBody>
      </p:sp>
    </p:spTree>
    <p:extLst>
      <p:ext uri="{BB962C8B-B14F-4D97-AF65-F5344CB8AC3E}">
        <p14:creationId xmlns:p14="http://schemas.microsoft.com/office/powerpoint/2010/main" val="1551033319"/>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596375" y="5029240"/>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1273103" y="2021366"/>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2974432" y="2376540"/>
            <a:ext cx="1581590" cy="369332"/>
          </a:xfrm>
          <a:prstGeom prst="rect">
            <a:avLst/>
          </a:prstGeom>
          <a:noFill/>
        </p:spPr>
        <p:txBody>
          <a:bodyPr wrap="square" rtlCol="0">
            <a:spAutoFit/>
          </a:bodyPr>
          <a:lstStyle/>
          <a:p>
            <a:r>
              <a:rPr lang="en-US" smtClean="0"/>
              <a:t>Contingency</a:t>
            </a:r>
            <a:endParaRPr lang="en-US" dirty="0"/>
          </a:p>
        </p:txBody>
      </p:sp>
      <p:sp>
        <p:nvSpPr>
          <p:cNvPr id="21" name="TextBox 20"/>
          <p:cNvSpPr txBox="1"/>
          <p:nvPr/>
        </p:nvSpPr>
        <p:spPr>
          <a:xfrm>
            <a:off x="3690691" y="3733288"/>
            <a:ext cx="1383754"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985049" y="2705081"/>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6014281" y="2990013"/>
            <a:ext cx="1364378" cy="369332"/>
          </a:xfrm>
          <a:prstGeom prst="rect">
            <a:avLst/>
          </a:prstGeom>
          <a:noFill/>
        </p:spPr>
        <p:txBody>
          <a:bodyPr wrap="square" rtlCol="0">
            <a:spAutoFit/>
          </a:bodyPr>
          <a:lstStyle/>
          <a:p>
            <a:r>
              <a:rPr lang="en-US" smtClean="0"/>
              <a:t>Contingency</a:t>
            </a:r>
            <a:endParaRPr lang="en-US" dirty="0"/>
          </a:p>
        </p:txBody>
      </p:sp>
      <p:sp>
        <p:nvSpPr>
          <p:cNvPr id="24" name="TextBox 23"/>
          <p:cNvSpPr txBox="1"/>
          <p:nvPr/>
        </p:nvSpPr>
        <p:spPr>
          <a:xfrm>
            <a:off x="6936612" y="3829755"/>
            <a:ext cx="1412258" cy="369332"/>
          </a:xfrm>
          <a:prstGeom prst="rect">
            <a:avLst/>
          </a:prstGeom>
          <a:noFill/>
        </p:spPr>
        <p:txBody>
          <a:bodyPr wrap="square" rtlCol="0">
            <a:spAutoFit/>
          </a:bodyPr>
          <a:lstStyle/>
          <a:p>
            <a:r>
              <a:rPr lang="en-US" smtClean="0"/>
              <a:t>Contingency</a:t>
            </a:r>
            <a:endParaRPr lang="en-US" dirty="0"/>
          </a:p>
        </p:txBody>
      </p:sp>
      <p:sp>
        <p:nvSpPr>
          <p:cNvPr id="25" name="TextBox 24"/>
          <p:cNvSpPr txBox="1"/>
          <p:nvPr/>
        </p:nvSpPr>
        <p:spPr>
          <a:xfrm>
            <a:off x="1603211" y="3765858"/>
            <a:ext cx="1365432" cy="369332"/>
          </a:xfrm>
          <a:prstGeom prst="rect">
            <a:avLst/>
          </a:prstGeom>
          <a:noFill/>
        </p:spPr>
        <p:txBody>
          <a:bodyPr wrap="square" rtlCol="0">
            <a:spAutoFit/>
          </a:bodyPr>
          <a:lstStyle/>
          <a:p>
            <a:r>
              <a:rPr lang="en-US" smtClean="0"/>
              <a:t>Expansion</a:t>
            </a:r>
            <a:endParaRPr lang="en-US" dirty="0"/>
          </a:p>
        </p:txBody>
      </p:sp>
      <p:sp>
        <p:nvSpPr>
          <p:cNvPr id="26" name="TextBox 25"/>
          <p:cNvSpPr txBox="1"/>
          <p:nvPr/>
        </p:nvSpPr>
        <p:spPr>
          <a:xfrm>
            <a:off x="820634" y="4527318"/>
            <a:ext cx="941917" cy="369332"/>
          </a:xfrm>
          <a:prstGeom prst="rect">
            <a:avLst/>
          </a:prstGeom>
          <a:noFill/>
        </p:spPr>
        <p:txBody>
          <a:bodyPr wrap="square" rtlCol="0">
            <a:spAutoFit/>
          </a:bodyPr>
          <a:lstStyle/>
          <a:p>
            <a:r>
              <a:rPr lang="en-US" dirty="0" smtClean="0"/>
              <a:t>0.08</a:t>
            </a:r>
            <a:endParaRPr lang="en-US" dirty="0"/>
          </a:p>
        </p:txBody>
      </p:sp>
      <p:sp>
        <p:nvSpPr>
          <p:cNvPr id="33" name="Oval 32"/>
          <p:cNvSpPr/>
          <p:nvPr/>
        </p:nvSpPr>
        <p:spPr>
          <a:xfrm>
            <a:off x="1959723" y="4214407"/>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4103"/>
            <a:ext cx="366189" cy="380946"/>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601677" y="4654103"/>
            <a:ext cx="93360" cy="374383"/>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0"/>
            <a:endCxn id="46" idx="3"/>
          </p:cNvCxnSpPr>
          <p:nvPr/>
        </p:nvCxnSpPr>
        <p:spPr>
          <a:xfrm flipV="1">
            <a:off x="895778" y="2698350"/>
            <a:ext cx="908310" cy="2336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0"/>
            <a:endCxn id="45" idx="3"/>
          </p:cNvCxnSpPr>
          <p:nvPr/>
        </p:nvCxnSpPr>
        <p:spPr>
          <a:xfrm flipV="1">
            <a:off x="2335771" y="3031794"/>
            <a:ext cx="710070" cy="1182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0"/>
            <a:endCxn id="40" idx="3"/>
          </p:cNvCxnSpPr>
          <p:nvPr/>
        </p:nvCxnSpPr>
        <p:spPr>
          <a:xfrm flipV="1">
            <a:off x="4397218" y="3403712"/>
            <a:ext cx="675438" cy="813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5"/>
            <a:endCxn id="38" idx="1"/>
          </p:cNvCxnSpPr>
          <p:nvPr/>
        </p:nvCxnSpPr>
        <p:spPr>
          <a:xfrm>
            <a:off x="6580740" y="3829941"/>
            <a:ext cx="538945" cy="4715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016270" y="423893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7-8</a:t>
            </a:r>
            <a:endParaRPr lang="en-US" dirty="0"/>
          </a:p>
        </p:txBody>
      </p:sp>
      <p:cxnSp>
        <p:nvCxnSpPr>
          <p:cNvPr id="14" name="Straight Connector 13"/>
          <p:cNvCxnSpPr>
            <a:endCxn id="38" idx="3"/>
          </p:cNvCxnSpPr>
          <p:nvPr/>
        </p:nvCxnSpPr>
        <p:spPr>
          <a:xfrm flipV="1">
            <a:off x="6936612" y="4603443"/>
            <a:ext cx="183073" cy="43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8" idx="5"/>
          </p:cNvCxnSpPr>
          <p:nvPr/>
        </p:nvCxnSpPr>
        <p:spPr>
          <a:xfrm flipH="1" flipV="1">
            <a:off x="7619019" y="4603443"/>
            <a:ext cx="258395" cy="38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5977991" y="3465428"/>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6-7</a:t>
            </a:r>
            <a:endParaRPr lang="en-US" dirty="0"/>
          </a:p>
        </p:txBody>
      </p:sp>
      <p:sp>
        <p:nvSpPr>
          <p:cNvPr id="40" name="Oval 39"/>
          <p:cNvSpPr/>
          <p:nvPr/>
        </p:nvSpPr>
        <p:spPr>
          <a:xfrm>
            <a:off x="4969241" y="3039199"/>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5-6</a:t>
            </a:r>
            <a:endParaRPr lang="en-US" dirty="0"/>
          </a:p>
        </p:txBody>
      </p:sp>
      <p:cxnSp>
        <p:nvCxnSpPr>
          <p:cNvPr id="44" name="Straight Connector 43"/>
          <p:cNvCxnSpPr>
            <a:stCxn id="42" idx="0"/>
            <a:endCxn id="40" idx="6"/>
          </p:cNvCxnSpPr>
          <p:nvPr/>
        </p:nvCxnSpPr>
        <p:spPr>
          <a:xfrm flipH="1" flipV="1">
            <a:off x="5675405" y="3252726"/>
            <a:ext cx="655668" cy="2127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942426" y="2667281"/>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3-4</a:t>
            </a:r>
            <a:endParaRPr lang="en-US" dirty="0"/>
          </a:p>
        </p:txBody>
      </p:sp>
      <p:cxnSp>
        <p:nvCxnSpPr>
          <p:cNvPr id="34" name="Straight Connector 33"/>
          <p:cNvCxnSpPr>
            <a:stCxn id="45" idx="6"/>
            <a:endCxn id="40" idx="2"/>
          </p:cNvCxnSpPr>
          <p:nvPr/>
        </p:nvCxnSpPr>
        <p:spPr>
          <a:xfrm>
            <a:off x="3648590" y="2880808"/>
            <a:ext cx="1320651" cy="371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700673" y="2333837"/>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1-2</a:t>
            </a:r>
            <a:endParaRPr lang="en-US" dirty="0"/>
          </a:p>
        </p:txBody>
      </p:sp>
      <p:cxnSp>
        <p:nvCxnSpPr>
          <p:cNvPr id="36" name="Straight Connector 35"/>
          <p:cNvCxnSpPr>
            <a:stCxn id="46" idx="6"/>
            <a:endCxn id="45" idx="1"/>
          </p:cNvCxnSpPr>
          <p:nvPr/>
        </p:nvCxnSpPr>
        <p:spPr>
          <a:xfrm>
            <a:off x="2406837" y="2547364"/>
            <a:ext cx="639004" cy="182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 idx="0"/>
            <a:endCxn id="42" idx="3"/>
          </p:cNvCxnSpPr>
          <p:nvPr/>
        </p:nvCxnSpPr>
        <p:spPr>
          <a:xfrm flipV="1">
            <a:off x="5811121" y="3829941"/>
            <a:ext cx="270285" cy="1199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95</a:t>
            </a:fld>
            <a:endParaRPr lang="en-US"/>
          </a:p>
        </p:txBody>
      </p:sp>
    </p:spTree>
    <p:extLst>
      <p:ext uri="{BB962C8B-B14F-4D97-AF65-F5344CB8AC3E}">
        <p14:creationId xmlns:p14="http://schemas.microsoft.com/office/powerpoint/2010/main" val="269727199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596375" y="5029240"/>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1388306" y="2099416"/>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1886606" y="2656054"/>
            <a:ext cx="1581590" cy="369332"/>
          </a:xfrm>
          <a:prstGeom prst="rect">
            <a:avLst/>
          </a:prstGeom>
          <a:noFill/>
        </p:spPr>
        <p:txBody>
          <a:bodyPr wrap="square" rtlCol="0">
            <a:spAutoFit/>
          </a:bodyPr>
          <a:lstStyle/>
          <a:p>
            <a:r>
              <a:rPr lang="en-US" smtClean="0"/>
              <a:t>Contingency</a:t>
            </a:r>
            <a:endParaRPr lang="en-US" dirty="0"/>
          </a:p>
        </p:txBody>
      </p:sp>
      <p:sp>
        <p:nvSpPr>
          <p:cNvPr id="21" name="TextBox 20"/>
          <p:cNvSpPr txBox="1"/>
          <p:nvPr/>
        </p:nvSpPr>
        <p:spPr>
          <a:xfrm>
            <a:off x="4711865" y="4170394"/>
            <a:ext cx="1383754"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985049" y="2705081"/>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6437496" y="3412873"/>
            <a:ext cx="1364378" cy="369332"/>
          </a:xfrm>
          <a:prstGeom prst="rect">
            <a:avLst/>
          </a:prstGeom>
          <a:noFill/>
        </p:spPr>
        <p:txBody>
          <a:bodyPr wrap="square" rtlCol="0">
            <a:spAutoFit/>
          </a:bodyPr>
          <a:lstStyle/>
          <a:p>
            <a:r>
              <a:rPr lang="en-US" smtClean="0"/>
              <a:t>Contingency</a:t>
            </a:r>
            <a:endParaRPr lang="en-US" dirty="0"/>
          </a:p>
        </p:txBody>
      </p:sp>
      <p:sp>
        <p:nvSpPr>
          <p:cNvPr id="24" name="TextBox 23"/>
          <p:cNvSpPr txBox="1"/>
          <p:nvPr/>
        </p:nvSpPr>
        <p:spPr>
          <a:xfrm>
            <a:off x="6600578" y="4570538"/>
            <a:ext cx="1412258" cy="369332"/>
          </a:xfrm>
          <a:prstGeom prst="rect">
            <a:avLst/>
          </a:prstGeom>
          <a:noFill/>
        </p:spPr>
        <p:txBody>
          <a:bodyPr wrap="square" rtlCol="0">
            <a:spAutoFit/>
          </a:bodyPr>
          <a:lstStyle/>
          <a:p>
            <a:r>
              <a:rPr lang="en-US" smtClean="0"/>
              <a:t>Contingency</a:t>
            </a:r>
            <a:endParaRPr lang="en-US" dirty="0"/>
          </a:p>
        </p:txBody>
      </p:sp>
      <p:sp>
        <p:nvSpPr>
          <p:cNvPr id="25" name="TextBox 24"/>
          <p:cNvSpPr txBox="1"/>
          <p:nvPr/>
        </p:nvSpPr>
        <p:spPr>
          <a:xfrm>
            <a:off x="2662554" y="4150102"/>
            <a:ext cx="1365432" cy="369332"/>
          </a:xfrm>
          <a:prstGeom prst="rect">
            <a:avLst/>
          </a:prstGeom>
          <a:noFill/>
        </p:spPr>
        <p:txBody>
          <a:bodyPr wrap="square" rtlCol="0">
            <a:spAutoFit/>
          </a:bodyPr>
          <a:lstStyle/>
          <a:p>
            <a:r>
              <a:rPr lang="en-US" smtClean="0"/>
              <a:t>Expansion</a:t>
            </a:r>
            <a:endParaRPr lang="en-US" dirty="0"/>
          </a:p>
        </p:txBody>
      </p:sp>
      <p:sp>
        <p:nvSpPr>
          <p:cNvPr id="33" name="Oval 32"/>
          <p:cNvSpPr/>
          <p:nvPr/>
        </p:nvSpPr>
        <p:spPr>
          <a:xfrm>
            <a:off x="1959723" y="4214407"/>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4103"/>
            <a:ext cx="366189" cy="380946"/>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601677" y="4654103"/>
            <a:ext cx="93360" cy="374383"/>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0"/>
            <a:endCxn id="46" idx="3"/>
          </p:cNvCxnSpPr>
          <p:nvPr/>
        </p:nvCxnSpPr>
        <p:spPr>
          <a:xfrm flipV="1">
            <a:off x="895778" y="2459646"/>
            <a:ext cx="1399960" cy="257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0"/>
            <a:endCxn id="45" idx="3"/>
          </p:cNvCxnSpPr>
          <p:nvPr/>
        </p:nvCxnSpPr>
        <p:spPr>
          <a:xfrm flipV="1">
            <a:off x="2335771" y="2898908"/>
            <a:ext cx="826707" cy="1315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0"/>
            <a:endCxn id="40" idx="3"/>
          </p:cNvCxnSpPr>
          <p:nvPr/>
        </p:nvCxnSpPr>
        <p:spPr>
          <a:xfrm flipV="1">
            <a:off x="4397218" y="3403712"/>
            <a:ext cx="675438" cy="813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5"/>
            <a:endCxn id="38" idx="1"/>
          </p:cNvCxnSpPr>
          <p:nvPr/>
        </p:nvCxnSpPr>
        <p:spPr>
          <a:xfrm>
            <a:off x="6631925" y="4029520"/>
            <a:ext cx="487760" cy="271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016270" y="423893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7-8</a:t>
            </a:r>
            <a:endParaRPr lang="en-US" dirty="0"/>
          </a:p>
        </p:txBody>
      </p:sp>
      <p:cxnSp>
        <p:nvCxnSpPr>
          <p:cNvPr id="14" name="Straight Connector 13"/>
          <p:cNvCxnSpPr>
            <a:endCxn id="38" idx="3"/>
          </p:cNvCxnSpPr>
          <p:nvPr/>
        </p:nvCxnSpPr>
        <p:spPr>
          <a:xfrm flipV="1">
            <a:off x="6936612" y="4603443"/>
            <a:ext cx="183073" cy="43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8" idx="5"/>
          </p:cNvCxnSpPr>
          <p:nvPr/>
        </p:nvCxnSpPr>
        <p:spPr>
          <a:xfrm flipH="1" flipV="1">
            <a:off x="7619019" y="4603443"/>
            <a:ext cx="258395" cy="38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029176" y="3665007"/>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6-7</a:t>
            </a:r>
            <a:endParaRPr lang="en-US" dirty="0"/>
          </a:p>
        </p:txBody>
      </p:sp>
      <p:sp>
        <p:nvSpPr>
          <p:cNvPr id="40" name="Oval 39"/>
          <p:cNvSpPr/>
          <p:nvPr/>
        </p:nvSpPr>
        <p:spPr>
          <a:xfrm>
            <a:off x="4969241" y="3039199"/>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5-6</a:t>
            </a:r>
            <a:endParaRPr lang="en-US" dirty="0"/>
          </a:p>
        </p:txBody>
      </p:sp>
      <p:cxnSp>
        <p:nvCxnSpPr>
          <p:cNvPr id="44" name="Straight Connector 43"/>
          <p:cNvCxnSpPr>
            <a:stCxn id="42" idx="0"/>
            <a:endCxn id="40" idx="6"/>
          </p:cNvCxnSpPr>
          <p:nvPr/>
        </p:nvCxnSpPr>
        <p:spPr>
          <a:xfrm flipH="1" flipV="1">
            <a:off x="5675405" y="3252726"/>
            <a:ext cx="706853" cy="412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059063" y="2534395"/>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3-4</a:t>
            </a:r>
            <a:endParaRPr lang="en-US" dirty="0"/>
          </a:p>
        </p:txBody>
      </p:sp>
      <p:cxnSp>
        <p:nvCxnSpPr>
          <p:cNvPr id="34" name="Straight Connector 33"/>
          <p:cNvCxnSpPr>
            <a:stCxn id="45" idx="6"/>
            <a:endCxn id="40" idx="2"/>
          </p:cNvCxnSpPr>
          <p:nvPr/>
        </p:nvCxnSpPr>
        <p:spPr>
          <a:xfrm>
            <a:off x="3765227" y="2747922"/>
            <a:ext cx="1204014" cy="50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192323" y="2095133"/>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1-2</a:t>
            </a:r>
            <a:endParaRPr lang="en-US" dirty="0"/>
          </a:p>
        </p:txBody>
      </p:sp>
      <p:cxnSp>
        <p:nvCxnSpPr>
          <p:cNvPr id="36" name="Straight Connector 35"/>
          <p:cNvCxnSpPr>
            <a:stCxn id="46" idx="6"/>
            <a:endCxn id="45" idx="1"/>
          </p:cNvCxnSpPr>
          <p:nvPr/>
        </p:nvCxnSpPr>
        <p:spPr>
          <a:xfrm>
            <a:off x="2898487" y="2308660"/>
            <a:ext cx="263991" cy="28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 idx="0"/>
            <a:endCxn id="42" idx="3"/>
          </p:cNvCxnSpPr>
          <p:nvPr/>
        </p:nvCxnSpPr>
        <p:spPr>
          <a:xfrm flipV="1">
            <a:off x="5811121" y="4029520"/>
            <a:ext cx="321470" cy="99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63951" y="2493347"/>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63951" y="3029922"/>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74143" y="3487614"/>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004507" y="4118062"/>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51150" y="2148755"/>
            <a:ext cx="910724" cy="369332"/>
          </a:xfrm>
          <a:prstGeom prst="rect">
            <a:avLst/>
          </a:prstGeom>
          <a:noFill/>
        </p:spPr>
        <p:txBody>
          <a:bodyPr wrap="square" rtlCol="0">
            <a:spAutoFit/>
          </a:bodyPr>
          <a:lstStyle/>
          <a:p>
            <a:r>
              <a:rPr lang="en-US" dirty="0" smtClean="0"/>
              <a:t>Lvl1</a:t>
            </a:r>
            <a:endParaRPr lang="en-US" dirty="0"/>
          </a:p>
        </p:txBody>
      </p:sp>
      <p:sp>
        <p:nvSpPr>
          <p:cNvPr id="57" name="TextBox 56"/>
          <p:cNvSpPr txBox="1"/>
          <p:nvPr/>
        </p:nvSpPr>
        <p:spPr>
          <a:xfrm>
            <a:off x="684253" y="3083101"/>
            <a:ext cx="910724" cy="369332"/>
          </a:xfrm>
          <a:prstGeom prst="rect">
            <a:avLst/>
          </a:prstGeom>
          <a:noFill/>
        </p:spPr>
        <p:txBody>
          <a:bodyPr wrap="square" rtlCol="0">
            <a:spAutoFit/>
          </a:bodyPr>
          <a:lstStyle/>
          <a:p>
            <a:r>
              <a:rPr lang="en-US" dirty="0" smtClean="0"/>
              <a:t>Lvl3</a:t>
            </a:r>
            <a:endParaRPr lang="en-US" dirty="0"/>
          </a:p>
        </p:txBody>
      </p:sp>
      <p:sp>
        <p:nvSpPr>
          <p:cNvPr id="58" name="TextBox 57"/>
          <p:cNvSpPr txBox="1"/>
          <p:nvPr/>
        </p:nvSpPr>
        <p:spPr>
          <a:xfrm>
            <a:off x="681032" y="3632548"/>
            <a:ext cx="910724" cy="369332"/>
          </a:xfrm>
          <a:prstGeom prst="rect">
            <a:avLst/>
          </a:prstGeom>
          <a:noFill/>
        </p:spPr>
        <p:txBody>
          <a:bodyPr wrap="square" rtlCol="0">
            <a:spAutoFit/>
          </a:bodyPr>
          <a:lstStyle/>
          <a:p>
            <a:r>
              <a:rPr lang="en-US" dirty="0" smtClean="0"/>
              <a:t>Lvl4</a:t>
            </a:r>
            <a:endParaRPr lang="en-US" dirty="0"/>
          </a:p>
        </p:txBody>
      </p:sp>
      <p:sp>
        <p:nvSpPr>
          <p:cNvPr id="59" name="TextBox 58"/>
          <p:cNvSpPr txBox="1"/>
          <p:nvPr/>
        </p:nvSpPr>
        <p:spPr>
          <a:xfrm>
            <a:off x="700340" y="4274906"/>
            <a:ext cx="910724" cy="369332"/>
          </a:xfrm>
          <a:prstGeom prst="rect">
            <a:avLst/>
          </a:prstGeom>
          <a:noFill/>
        </p:spPr>
        <p:txBody>
          <a:bodyPr wrap="square" rtlCol="0">
            <a:spAutoFit/>
          </a:bodyPr>
          <a:lstStyle/>
          <a:p>
            <a:r>
              <a:rPr lang="en-US" dirty="0" smtClean="0"/>
              <a:t>Lvl5</a:t>
            </a:r>
            <a:endParaRPr lang="en-US" dirty="0"/>
          </a:p>
        </p:txBody>
      </p:sp>
      <p:sp>
        <p:nvSpPr>
          <p:cNvPr id="60" name="TextBox 59"/>
          <p:cNvSpPr txBox="1"/>
          <p:nvPr/>
        </p:nvSpPr>
        <p:spPr>
          <a:xfrm>
            <a:off x="671720" y="2632151"/>
            <a:ext cx="910724" cy="369332"/>
          </a:xfrm>
          <a:prstGeom prst="rect">
            <a:avLst/>
          </a:prstGeom>
          <a:noFill/>
        </p:spPr>
        <p:txBody>
          <a:bodyPr wrap="square" rtlCol="0">
            <a:spAutoFit/>
          </a:bodyPr>
          <a:lstStyle/>
          <a:p>
            <a:r>
              <a:rPr lang="en-US" dirty="0" smtClean="0"/>
              <a:t>Lvl2</a:t>
            </a:r>
            <a:endParaRPr lang="en-US" dirty="0"/>
          </a:p>
        </p:txBody>
      </p:sp>
      <p:sp>
        <p:nvSpPr>
          <p:cNvPr id="12" name="Slide Number Placeholder 11"/>
          <p:cNvSpPr>
            <a:spLocks noGrp="1"/>
          </p:cNvSpPr>
          <p:nvPr>
            <p:ph type="sldNum" sz="quarter" idx="12"/>
          </p:nvPr>
        </p:nvSpPr>
        <p:spPr/>
        <p:txBody>
          <a:bodyPr/>
          <a:lstStyle/>
          <a:p>
            <a:fld id="{D098603E-4670-914E-A685-627BBCF57B85}" type="slidenum">
              <a:rPr lang="en-US" smtClean="0"/>
              <a:t>96</a:t>
            </a:fld>
            <a:endParaRPr lang="en-US"/>
          </a:p>
        </p:txBody>
      </p:sp>
    </p:spTree>
    <p:extLst>
      <p:ext uri="{BB962C8B-B14F-4D97-AF65-F5344CB8AC3E}">
        <p14:creationId xmlns:p14="http://schemas.microsoft.com/office/powerpoint/2010/main" val="2987074994"/>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PDTBTree</a:t>
            </a:r>
            <a:r>
              <a:rPr lang="en-US" dirty="0" smtClean="0"/>
              <a:t> </a:t>
            </a:r>
            <a:r>
              <a:rPr lang="en-US" dirty="0"/>
              <a:t>construction</a:t>
            </a:r>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681032" y="503504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5" name="Oval 4"/>
          <p:cNvSpPr/>
          <p:nvPr/>
        </p:nvSpPr>
        <p:spPr>
          <a:xfrm>
            <a:off x="2480291" y="502848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a:t>
            </a:r>
          </a:p>
        </p:txBody>
      </p:sp>
      <p:sp>
        <p:nvSpPr>
          <p:cNvPr id="6" name="Oval 5"/>
          <p:cNvSpPr/>
          <p:nvPr/>
        </p:nvSpPr>
        <p:spPr>
          <a:xfrm>
            <a:off x="3720169" y="5021917"/>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7" name="Oval 6"/>
          <p:cNvSpPr/>
          <p:nvPr/>
        </p:nvSpPr>
        <p:spPr>
          <a:xfrm>
            <a:off x="4658163" y="5021916"/>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5</a:t>
            </a:r>
          </a:p>
        </p:txBody>
      </p:sp>
      <p:sp>
        <p:nvSpPr>
          <p:cNvPr id="8" name="Oval 7"/>
          <p:cNvSpPr/>
          <p:nvPr/>
        </p:nvSpPr>
        <p:spPr>
          <a:xfrm>
            <a:off x="5596375" y="5029240"/>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6</a:t>
            </a:r>
          </a:p>
        </p:txBody>
      </p:sp>
      <p:sp>
        <p:nvSpPr>
          <p:cNvPr id="9" name="Oval 8"/>
          <p:cNvSpPr/>
          <p:nvPr/>
        </p:nvSpPr>
        <p:spPr>
          <a:xfrm>
            <a:off x="6648023" y="5007338"/>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7</a:t>
            </a:r>
          </a:p>
        </p:txBody>
      </p:sp>
      <p:sp>
        <p:nvSpPr>
          <p:cNvPr id="10" name="Oval 9"/>
          <p:cNvSpPr/>
          <p:nvPr/>
        </p:nvSpPr>
        <p:spPr>
          <a:xfrm>
            <a:off x="7730842" y="5001493"/>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sp>
        <p:nvSpPr>
          <p:cNvPr id="11" name="Oval 10"/>
          <p:cNvSpPr/>
          <p:nvPr/>
        </p:nvSpPr>
        <p:spPr>
          <a:xfrm>
            <a:off x="1488930" y="5035049"/>
            <a:ext cx="429491" cy="40178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19" name="TextBox 18"/>
          <p:cNvSpPr txBox="1"/>
          <p:nvPr/>
        </p:nvSpPr>
        <p:spPr>
          <a:xfrm>
            <a:off x="1388306" y="2099416"/>
            <a:ext cx="861144" cy="369332"/>
          </a:xfrm>
          <a:prstGeom prst="rect">
            <a:avLst/>
          </a:prstGeom>
          <a:noFill/>
        </p:spPr>
        <p:txBody>
          <a:bodyPr wrap="square" rtlCol="0">
            <a:spAutoFit/>
          </a:bodyPr>
          <a:lstStyle/>
          <a:p>
            <a:r>
              <a:rPr lang="en-US" smtClean="0"/>
              <a:t>EntRel</a:t>
            </a:r>
            <a:endParaRPr lang="en-US" dirty="0"/>
          </a:p>
        </p:txBody>
      </p:sp>
      <p:sp>
        <p:nvSpPr>
          <p:cNvPr id="20" name="TextBox 19"/>
          <p:cNvSpPr txBox="1"/>
          <p:nvPr/>
        </p:nvSpPr>
        <p:spPr>
          <a:xfrm>
            <a:off x="1886606" y="2656054"/>
            <a:ext cx="1581590" cy="369332"/>
          </a:xfrm>
          <a:prstGeom prst="rect">
            <a:avLst/>
          </a:prstGeom>
          <a:noFill/>
        </p:spPr>
        <p:txBody>
          <a:bodyPr wrap="square" rtlCol="0">
            <a:spAutoFit/>
          </a:bodyPr>
          <a:lstStyle/>
          <a:p>
            <a:r>
              <a:rPr lang="en-US" smtClean="0"/>
              <a:t>Contingency</a:t>
            </a:r>
            <a:endParaRPr lang="en-US" dirty="0"/>
          </a:p>
        </p:txBody>
      </p:sp>
      <p:sp>
        <p:nvSpPr>
          <p:cNvPr id="21" name="TextBox 20"/>
          <p:cNvSpPr txBox="1"/>
          <p:nvPr/>
        </p:nvSpPr>
        <p:spPr>
          <a:xfrm>
            <a:off x="4711865" y="4170394"/>
            <a:ext cx="1383754" cy="369332"/>
          </a:xfrm>
          <a:prstGeom prst="rect">
            <a:avLst/>
          </a:prstGeom>
          <a:noFill/>
        </p:spPr>
        <p:txBody>
          <a:bodyPr wrap="square" rtlCol="0">
            <a:spAutoFit/>
          </a:bodyPr>
          <a:lstStyle/>
          <a:p>
            <a:r>
              <a:rPr lang="en-US" smtClean="0"/>
              <a:t>Expansion</a:t>
            </a:r>
            <a:endParaRPr lang="en-US" dirty="0"/>
          </a:p>
        </p:txBody>
      </p:sp>
      <p:sp>
        <p:nvSpPr>
          <p:cNvPr id="22" name="TextBox 21"/>
          <p:cNvSpPr txBox="1"/>
          <p:nvPr/>
        </p:nvSpPr>
        <p:spPr>
          <a:xfrm>
            <a:off x="4985049" y="2705081"/>
            <a:ext cx="861144" cy="369332"/>
          </a:xfrm>
          <a:prstGeom prst="rect">
            <a:avLst/>
          </a:prstGeom>
          <a:noFill/>
        </p:spPr>
        <p:txBody>
          <a:bodyPr wrap="square" rtlCol="0">
            <a:spAutoFit/>
          </a:bodyPr>
          <a:lstStyle/>
          <a:p>
            <a:r>
              <a:rPr lang="en-US" smtClean="0"/>
              <a:t>EntRel</a:t>
            </a:r>
            <a:endParaRPr lang="en-US" dirty="0"/>
          </a:p>
        </p:txBody>
      </p:sp>
      <p:sp>
        <p:nvSpPr>
          <p:cNvPr id="23" name="TextBox 22"/>
          <p:cNvSpPr txBox="1"/>
          <p:nvPr/>
        </p:nvSpPr>
        <p:spPr>
          <a:xfrm>
            <a:off x="6437496" y="3412873"/>
            <a:ext cx="1364378" cy="369332"/>
          </a:xfrm>
          <a:prstGeom prst="rect">
            <a:avLst/>
          </a:prstGeom>
          <a:noFill/>
        </p:spPr>
        <p:txBody>
          <a:bodyPr wrap="square" rtlCol="0">
            <a:spAutoFit/>
          </a:bodyPr>
          <a:lstStyle/>
          <a:p>
            <a:r>
              <a:rPr lang="en-US" smtClean="0"/>
              <a:t>Contingency</a:t>
            </a:r>
            <a:endParaRPr lang="en-US" dirty="0"/>
          </a:p>
        </p:txBody>
      </p:sp>
      <p:sp>
        <p:nvSpPr>
          <p:cNvPr id="24" name="TextBox 23"/>
          <p:cNvSpPr txBox="1"/>
          <p:nvPr/>
        </p:nvSpPr>
        <p:spPr>
          <a:xfrm>
            <a:off x="6600578" y="4570538"/>
            <a:ext cx="1412258" cy="369332"/>
          </a:xfrm>
          <a:prstGeom prst="rect">
            <a:avLst/>
          </a:prstGeom>
          <a:noFill/>
        </p:spPr>
        <p:txBody>
          <a:bodyPr wrap="square" rtlCol="0">
            <a:spAutoFit/>
          </a:bodyPr>
          <a:lstStyle/>
          <a:p>
            <a:r>
              <a:rPr lang="en-US" smtClean="0"/>
              <a:t>Contingency</a:t>
            </a:r>
            <a:endParaRPr lang="en-US" dirty="0"/>
          </a:p>
        </p:txBody>
      </p:sp>
      <p:sp>
        <p:nvSpPr>
          <p:cNvPr id="25" name="TextBox 24"/>
          <p:cNvSpPr txBox="1"/>
          <p:nvPr/>
        </p:nvSpPr>
        <p:spPr>
          <a:xfrm>
            <a:off x="2662554" y="4150102"/>
            <a:ext cx="1365432" cy="369332"/>
          </a:xfrm>
          <a:prstGeom prst="rect">
            <a:avLst/>
          </a:prstGeom>
          <a:noFill/>
        </p:spPr>
        <p:txBody>
          <a:bodyPr wrap="square" rtlCol="0">
            <a:spAutoFit/>
          </a:bodyPr>
          <a:lstStyle/>
          <a:p>
            <a:r>
              <a:rPr lang="en-US" smtClean="0"/>
              <a:t>Expansion</a:t>
            </a:r>
            <a:endParaRPr lang="en-US" dirty="0"/>
          </a:p>
        </p:txBody>
      </p:sp>
      <p:sp>
        <p:nvSpPr>
          <p:cNvPr id="33" name="Oval 32"/>
          <p:cNvSpPr/>
          <p:nvPr/>
        </p:nvSpPr>
        <p:spPr>
          <a:xfrm>
            <a:off x="1959723" y="4214407"/>
            <a:ext cx="752096" cy="515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2-3</a:t>
            </a:r>
            <a:endParaRPr lang="en-US" dirty="0"/>
          </a:p>
        </p:txBody>
      </p:sp>
      <p:cxnSp>
        <p:nvCxnSpPr>
          <p:cNvPr id="37" name="Straight Connector 36"/>
          <p:cNvCxnSpPr>
            <a:stCxn id="11" idx="0"/>
            <a:endCxn id="33" idx="3"/>
          </p:cNvCxnSpPr>
          <p:nvPr/>
        </p:nvCxnSpPr>
        <p:spPr>
          <a:xfrm flipV="1">
            <a:off x="1703676" y="4654103"/>
            <a:ext cx="366189" cy="380946"/>
          </a:xfrm>
          <a:prstGeom prst="line">
            <a:avLst/>
          </a:prstGeom>
          <a:ln w="6350"/>
        </p:spPr>
        <p:style>
          <a:lnRef idx="3">
            <a:schemeClr val="dk1"/>
          </a:lnRef>
          <a:fillRef idx="0">
            <a:schemeClr val="dk1"/>
          </a:fillRef>
          <a:effectRef idx="2">
            <a:schemeClr val="dk1"/>
          </a:effectRef>
          <a:fontRef idx="minor">
            <a:schemeClr val="tx1"/>
          </a:fontRef>
        </p:style>
      </p:cxnSp>
      <p:cxnSp>
        <p:nvCxnSpPr>
          <p:cNvPr id="39" name="Straight Connector 38"/>
          <p:cNvCxnSpPr>
            <a:stCxn id="5" idx="0"/>
            <a:endCxn id="33" idx="5"/>
          </p:cNvCxnSpPr>
          <p:nvPr/>
        </p:nvCxnSpPr>
        <p:spPr>
          <a:xfrm flipH="1" flipV="1">
            <a:off x="2601677" y="4654103"/>
            <a:ext cx="93360" cy="374383"/>
          </a:xfrm>
          <a:prstGeom prst="line">
            <a:avLst/>
          </a:prstGeom>
          <a:ln w="6350"/>
        </p:spPr>
        <p:style>
          <a:lnRef idx="3">
            <a:schemeClr val="dk1"/>
          </a:lnRef>
          <a:fillRef idx="0">
            <a:schemeClr val="dk1"/>
          </a:fillRef>
          <a:effectRef idx="2">
            <a:schemeClr val="dk1"/>
          </a:effectRef>
          <a:fontRef idx="minor">
            <a:schemeClr val="tx1"/>
          </a:fontRef>
        </p:style>
      </p:cxnSp>
      <p:cxnSp>
        <p:nvCxnSpPr>
          <p:cNvPr id="41" name="Straight Connector 40"/>
          <p:cNvCxnSpPr>
            <a:stCxn id="4" idx="0"/>
            <a:endCxn id="46" idx="3"/>
          </p:cNvCxnSpPr>
          <p:nvPr/>
        </p:nvCxnSpPr>
        <p:spPr>
          <a:xfrm flipV="1">
            <a:off x="895778" y="2459646"/>
            <a:ext cx="1399960" cy="2575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3" idx="0"/>
            <a:endCxn id="45" idx="3"/>
          </p:cNvCxnSpPr>
          <p:nvPr/>
        </p:nvCxnSpPr>
        <p:spPr>
          <a:xfrm flipV="1">
            <a:off x="2335771" y="2898908"/>
            <a:ext cx="826707" cy="1315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0"/>
            <a:endCxn id="40" idx="3"/>
          </p:cNvCxnSpPr>
          <p:nvPr/>
        </p:nvCxnSpPr>
        <p:spPr>
          <a:xfrm flipV="1">
            <a:off x="4397218" y="3403712"/>
            <a:ext cx="675438" cy="813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5"/>
            <a:endCxn id="38" idx="1"/>
          </p:cNvCxnSpPr>
          <p:nvPr/>
        </p:nvCxnSpPr>
        <p:spPr>
          <a:xfrm>
            <a:off x="6631925" y="4029520"/>
            <a:ext cx="487760" cy="271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044136" y="421691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4-5</a:t>
            </a:r>
            <a:endParaRPr lang="en-US" dirty="0"/>
          </a:p>
        </p:txBody>
      </p:sp>
      <p:cxnSp>
        <p:nvCxnSpPr>
          <p:cNvPr id="13" name="Straight Connector 12"/>
          <p:cNvCxnSpPr>
            <a:stCxn id="6" idx="0"/>
            <a:endCxn id="35" idx="3"/>
          </p:cNvCxnSpPr>
          <p:nvPr/>
        </p:nvCxnSpPr>
        <p:spPr>
          <a:xfrm flipV="1">
            <a:off x="3934915" y="4581423"/>
            <a:ext cx="212636" cy="440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5" idx="5"/>
          </p:cNvCxnSpPr>
          <p:nvPr/>
        </p:nvCxnSpPr>
        <p:spPr>
          <a:xfrm flipH="1" flipV="1">
            <a:off x="4646885" y="4581423"/>
            <a:ext cx="228348" cy="4280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016270" y="4238930"/>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7-8</a:t>
            </a:r>
            <a:endParaRPr lang="en-US" dirty="0"/>
          </a:p>
        </p:txBody>
      </p:sp>
      <p:cxnSp>
        <p:nvCxnSpPr>
          <p:cNvPr id="14" name="Straight Connector 13"/>
          <p:cNvCxnSpPr>
            <a:endCxn id="38" idx="3"/>
          </p:cNvCxnSpPr>
          <p:nvPr/>
        </p:nvCxnSpPr>
        <p:spPr>
          <a:xfrm flipV="1">
            <a:off x="6936612" y="4603443"/>
            <a:ext cx="183073" cy="43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8" idx="5"/>
          </p:cNvCxnSpPr>
          <p:nvPr/>
        </p:nvCxnSpPr>
        <p:spPr>
          <a:xfrm flipH="1" flipV="1">
            <a:off x="7619019" y="4603443"/>
            <a:ext cx="258395" cy="38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029176" y="3665007"/>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6-7</a:t>
            </a:r>
            <a:endParaRPr lang="en-US" dirty="0"/>
          </a:p>
        </p:txBody>
      </p:sp>
      <p:sp>
        <p:nvSpPr>
          <p:cNvPr id="40" name="Oval 39"/>
          <p:cNvSpPr/>
          <p:nvPr/>
        </p:nvSpPr>
        <p:spPr>
          <a:xfrm>
            <a:off x="4969241" y="3039199"/>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5-6</a:t>
            </a:r>
            <a:endParaRPr lang="en-US" dirty="0"/>
          </a:p>
        </p:txBody>
      </p:sp>
      <p:cxnSp>
        <p:nvCxnSpPr>
          <p:cNvPr id="44" name="Straight Connector 43"/>
          <p:cNvCxnSpPr>
            <a:stCxn id="42" idx="0"/>
            <a:endCxn id="40" idx="6"/>
          </p:cNvCxnSpPr>
          <p:nvPr/>
        </p:nvCxnSpPr>
        <p:spPr>
          <a:xfrm flipH="1" flipV="1">
            <a:off x="5675405" y="3252726"/>
            <a:ext cx="706853" cy="412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059063" y="2534395"/>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3-4</a:t>
            </a:r>
            <a:endParaRPr lang="en-US" dirty="0"/>
          </a:p>
        </p:txBody>
      </p:sp>
      <p:cxnSp>
        <p:nvCxnSpPr>
          <p:cNvPr id="34" name="Straight Connector 33"/>
          <p:cNvCxnSpPr>
            <a:stCxn id="45" idx="6"/>
            <a:endCxn id="40" idx="2"/>
          </p:cNvCxnSpPr>
          <p:nvPr/>
        </p:nvCxnSpPr>
        <p:spPr>
          <a:xfrm>
            <a:off x="3765227" y="2747922"/>
            <a:ext cx="1204014" cy="504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192323" y="2095133"/>
            <a:ext cx="706164" cy="42705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1-2</a:t>
            </a:r>
            <a:endParaRPr lang="en-US" dirty="0"/>
          </a:p>
        </p:txBody>
      </p:sp>
      <p:cxnSp>
        <p:nvCxnSpPr>
          <p:cNvPr id="36" name="Straight Connector 35"/>
          <p:cNvCxnSpPr>
            <a:stCxn id="46" idx="6"/>
            <a:endCxn id="45" idx="1"/>
          </p:cNvCxnSpPr>
          <p:nvPr/>
        </p:nvCxnSpPr>
        <p:spPr>
          <a:xfrm>
            <a:off x="2898487" y="2308660"/>
            <a:ext cx="263991" cy="28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8" idx="0"/>
            <a:endCxn id="42" idx="3"/>
          </p:cNvCxnSpPr>
          <p:nvPr/>
        </p:nvCxnSpPr>
        <p:spPr>
          <a:xfrm flipV="1">
            <a:off x="5811121" y="4029520"/>
            <a:ext cx="321470" cy="99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63951" y="2493347"/>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63951" y="3029922"/>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74143" y="3487614"/>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004507" y="4118062"/>
            <a:ext cx="6981636" cy="24740"/>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51150" y="2148755"/>
            <a:ext cx="910724" cy="369332"/>
          </a:xfrm>
          <a:prstGeom prst="rect">
            <a:avLst/>
          </a:prstGeom>
          <a:noFill/>
        </p:spPr>
        <p:txBody>
          <a:bodyPr wrap="square" rtlCol="0">
            <a:spAutoFit/>
          </a:bodyPr>
          <a:lstStyle/>
          <a:p>
            <a:r>
              <a:rPr lang="en-US" dirty="0" smtClean="0"/>
              <a:t>Lvl1</a:t>
            </a:r>
            <a:endParaRPr lang="en-US" dirty="0"/>
          </a:p>
        </p:txBody>
      </p:sp>
      <p:sp>
        <p:nvSpPr>
          <p:cNvPr id="57" name="TextBox 56"/>
          <p:cNvSpPr txBox="1"/>
          <p:nvPr/>
        </p:nvSpPr>
        <p:spPr>
          <a:xfrm>
            <a:off x="684253" y="3083101"/>
            <a:ext cx="910724" cy="369332"/>
          </a:xfrm>
          <a:prstGeom prst="rect">
            <a:avLst/>
          </a:prstGeom>
          <a:noFill/>
        </p:spPr>
        <p:txBody>
          <a:bodyPr wrap="square" rtlCol="0">
            <a:spAutoFit/>
          </a:bodyPr>
          <a:lstStyle/>
          <a:p>
            <a:r>
              <a:rPr lang="en-US" dirty="0" smtClean="0"/>
              <a:t>Lvl3</a:t>
            </a:r>
            <a:endParaRPr lang="en-US" dirty="0"/>
          </a:p>
        </p:txBody>
      </p:sp>
      <p:sp>
        <p:nvSpPr>
          <p:cNvPr id="58" name="TextBox 57"/>
          <p:cNvSpPr txBox="1"/>
          <p:nvPr/>
        </p:nvSpPr>
        <p:spPr>
          <a:xfrm>
            <a:off x="681032" y="3632548"/>
            <a:ext cx="910724" cy="369332"/>
          </a:xfrm>
          <a:prstGeom prst="rect">
            <a:avLst/>
          </a:prstGeom>
          <a:noFill/>
        </p:spPr>
        <p:txBody>
          <a:bodyPr wrap="square" rtlCol="0">
            <a:spAutoFit/>
          </a:bodyPr>
          <a:lstStyle/>
          <a:p>
            <a:r>
              <a:rPr lang="en-US" dirty="0" smtClean="0"/>
              <a:t>Lvl4</a:t>
            </a:r>
            <a:endParaRPr lang="en-US" dirty="0"/>
          </a:p>
        </p:txBody>
      </p:sp>
      <p:sp>
        <p:nvSpPr>
          <p:cNvPr id="59" name="TextBox 58"/>
          <p:cNvSpPr txBox="1"/>
          <p:nvPr/>
        </p:nvSpPr>
        <p:spPr>
          <a:xfrm>
            <a:off x="700340" y="4274906"/>
            <a:ext cx="910724" cy="369332"/>
          </a:xfrm>
          <a:prstGeom prst="rect">
            <a:avLst/>
          </a:prstGeom>
          <a:noFill/>
        </p:spPr>
        <p:txBody>
          <a:bodyPr wrap="square" rtlCol="0">
            <a:spAutoFit/>
          </a:bodyPr>
          <a:lstStyle/>
          <a:p>
            <a:r>
              <a:rPr lang="en-US" dirty="0" smtClean="0"/>
              <a:t>Lvl5</a:t>
            </a:r>
            <a:endParaRPr lang="en-US" dirty="0"/>
          </a:p>
        </p:txBody>
      </p:sp>
      <p:sp>
        <p:nvSpPr>
          <p:cNvPr id="60" name="TextBox 59"/>
          <p:cNvSpPr txBox="1"/>
          <p:nvPr/>
        </p:nvSpPr>
        <p:spPr>
          <a:xfrm>
            <a:off x="671720" y="2632151"/>
            <a:ext cx="910724" cy="369332"/>
          </a:xfrm>
          <a:prstGeom prst="rect">
            <a:avLst/>
          </a:prstGeom>
          <a:noFill/>
        </p:spPr>
        <p:txBody>
          <a:bodyPr wrap="square" rtlCol="0">
            <a:spAutoFit/>
          </a:bodyPr>
          <a:lstStyle/>
          <a:p>
            <a:r>
              <a:rPr lang="en-US" dirty="0" smtClean="0"/>
              <a:t>Lvl2</a:t>
            </a:r>
            <a:endParaRPr lang="en-US" dirty="0"/>
          </a:p>
        </p:txBody>
      </p:sp>
      <p:cxnSp>
        <p:nvCxnSpPr>
          <p:cNvPr id="18" name="Straight Connector 17"/>
          <p:cNvCxnSpPr>
            <a:stCxn id="46" idx="3"/>
            <a:endCxn id="11" idx="0"/>
          </p:cNvCxnSpPr>
          <p:nvPr/>
        </p:nvCxnSpPr>
        <p:spPr>
          <a:xfrm flipH="1">
            <a:off x="1703676" y="2459646"/>
            <a:ext cx="592062" cy="2575403"/>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5" idx="0"/>
          </p:cNvCxnSpPr>
          <p:nvPr/>
        </p:nvCxnSpPr>
        <p:spPr>
          <a:xfrm>
            <a:off x="2335771" y="2534395"/>
            <a:ext cx="359266" cy="249409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6" idx="3"/>
            <a:endCxn id="6" idx="0"/>
          </p:cNvCxnSpPr>
          <p:nvPr/>
        </p:nvCxnSpPr>
        <p:spPr>
          <a:xfrm>
            <a:off x="2295738" y="2459646"/>
            <a:ext cx="1639177" cy="256227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6" idx="3"/>
            <a:endCxn id="7" idx="0"/>
          </p:cNvCxnSpPr>
          <p:nvPr/>
        </p:nvCxnSpPr>
        <p:spPr>
          <a:xfrm>
            <a:off x="2295738" y="2459646"/>
            <a:ext cx="2577171" cy="256227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6" idx="3"/>
            <a:endCxn id="8" idx="0"/>
          </p:cNvCxnSpPr>
          <p:nvPr/>
        </p:nvCxnSpPr>
        <p:spPr>
          <a:xfrm>
            <a:off x="2295738" y="2459646"/>
            <a:ext cx="3515383" cy="2569594"/>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9" idx="0"/>
          </p:cNvCxnSpPr>
          <p:nvPr/>
        </p:nvCxnSpPr>
        <p:spPr>
          <a:xfrm>
            <a:off x="2335771" y="2518087"/>
            <a:ext cx="4526998" cy="248925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6" idx="3"/>
          </p:cNvCxnSpPr>
          <p:nvPr/>
        </p:nvCxnSpPr>
        <p:spPr>
          <a:xfrm>
            <a:off x="2295738" y="2459646"/>
            <a:ext cx="5660041" cy="257540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D098603E-4670-914E-A685-627BBCF57B85}" type="slidenum">
              <a:rPr lang="en-US" smtClean="0"/>
              <a:t>97</a:t>
            </a:fld>
            <a:endParaRPr lang="en-US"/>
          </a:p>
        </p:txBody>
      </p:sp>
    </p:spTree>
    <p:extLst>
      <p:ext uri="{BB962C8B-B14F-4D97-AF65-F5344CB8AC3E}">
        <p14:creationId xmlns:p14="http://schemas.microsoft.com/office/powerpoint/2010/main" val="3931464500"/>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from inferred PDTB relations</a:t>
            </a:r>
            <a:endParaRPr lang="en-US" dirty="0"/>
          </a:p>
        </p:txBody>
      </p:sp>
      <p:sp>
        <p:nvSpPr>
          <p:cNvPr id="3" name="Content Placeholder 2"/>
          <p:cNvSpPr>
            <a:spLocks noGrp="1"/>
          </p:cNvSpPr>
          <p:nvPr>
            <p:ph idx="1"/>
          </p:nvPr>
        </p:nvSpPr>
        <p:spPr/>
        <p:txBody>
          <a:bodyPr/>
          <a:lstStyle/>
          <a:p>
            <a:r>
              <a:rPr lang="en-US" dirty="0" smtClean="0"/>
              <a:t>Pros:</a:t>
            </a:r>
          </a:p>
          <a:p>
            <a:pPr lvl="1"/>
            <a:r>
              <a:rPr lang="en-US" dirty="0" smtClean="0"/>
              <a:t>Increases features that can be used in revision classification</a:t>
            </a:r>
          </a:p>
          <a:p>
            <a:r>
              <a:rPr lang="en-US" dirty="0" smtClean="0"/>
              <a:t>Cons:</a:t>
            </a:r>
          </a:p>
          <a:p>
            <a:pPr lvl="1"/>
            <a:r>
              <a:rPr lang="en-US" dirty="0" smtClean="0"/>
              <a:t>Computing complexity in relation inference</a:t>
            </a:r>
          </a:p>
          <a:p>
            <a:pPr lvl="2"/>
            <a:r>
              <a:rPr lang="en-US" dirty="0" smtClean="0"/>
              <a:t>PDTB relation inference at the paragraph level</a:t>
            </a:r>
          </a:p>
          <a:p>
            <a:pPr lvl="1"/>
            <a:r>
              <a:rPr lang="en-US" dirty="0" smtClean="0"/>
              <a:t>Possible inference errors</a:t>
            </a:r>
          </a:p>
          <a:p>
            <a:pPr lvl="2"/>
            <a:r>
              <a:rPr lang="en-US" dirty="0" smtClean="0"/>
              <a:t>Utilizing distance between sentences to reduce the impact of PDTB inference errors</a:t>
            </a:r>
            <a:endParaRPr lang="en-US" dirty="0"/>
          </a:p>
        </p:txBody>
      </p:sp>
      <p:sp>
        <p:nvSpPr>
          <p:cNvPr id="4" name="Slide Number Placeholder 3"/>
          <p:cNvSpPr>
            <a:spLocks noGrp="1"/>
          </p:cNvSpPr>
          <p:nvPr>
            <p:ph type="sldNum" sz="quarter" idx="12"/>
          </p:nvPr>
        </p:nvSpPr>
        <p:spPr/>
        <p:txBody>
          <a:bodyPr/>
          <a:lstStyle/>
          <a:p>
            <a:fld id="{D098603E-4670-914E-A685-627BBCF57B85}" type="slidenum">
              <a:rPr lang="en-US" smtClean="0"/>
              <a:t>98</a:t>
            </a:fld>
            <a:endParaRPr lang="en-US"/>
          </a:p>
        </p:txBody>
      </p:sp>
    </p:spTree>
    <p:extLst>
      <p:ext uri="{BB962C8B-B14F-4D97-AF65-F5344CB8AC3E}">
        <p14:creationId xmlns:p14="http://schemas.microsoft.com/office/powerpoint/2010/main" val="3882397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from </a:t>
            </a:r>
            <a:r>
              <a:rPr lang="en-US" dirty="0" err="1" smtClean="0"/>
              <a:t>PDTBSegment</a:t>
            </a:r>
            <a:endParaRPr lang="en-US" dirty="0"/>
          </a:p>
        </p:txBody>
      </p:sp>
      <p:sp>
        <p:nvSpPr>
          <p:cNvPr id="3" name="Content Placeholder 2"/>
          <p:cNvSpPr>
            <a:spLocks noGrp="1"/>
          </p:cNvSpPr>
          <p:nvPr>
            <p:ph idx="1"/>
          </p:nvPr>
        </p:nvSpPr>
        <p:spPr/>
        <p:txBody>
          <a:bodyPr/>
          <a:lstStyle/>
          <a:p>
            <a:endParaRPr lang="en-US" dirty="0"/>
          </a:p>
        </p:txBody>
      </p:sp>
      <p:sp>
        <p:nvSpPr>
          <p:cNvPr id="111" name="Oval 110"/>
          <p:cNvSpPr/>
          <p:nvPr/>
        </p:nvSpPr>
        <p:spPr>
          <a:xfrm>
            <a:off x="1855304" y="2716696"/>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1</a:t>
            </a:r>
            <a:endParaRPr lang="en-US"/>
          </a:p>
        </p:txBody>
      </p:sp>
      <p:sp>
        <p:nvSpPr>
          <p:cNvPr id="112" name="Oval 111"/>
          <p:cNvSpPr/>
          <p:nvPr/>
        </p:nvSpPr>
        <p:spPr>
          <a:xfrm>
            <a:off x="1855304" y="3607767"/>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2</a:t>
            </a:r>
          </a:p>
        </p:txBody>
      </p:sp>
      <p:sp>
        <p:nvSpPr>
          <p:cNvPr id="113" name="Oval 112"/>
          <p:cNvSpPr/>
          <p:nvPr/>
        </p:nvSpPr>
        <p:spPr>
          <a:xfrm>
            <a:off x="1855304" y="4727575"/>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US" dirty="0"/>
          </a:p>
        </p:txBody>
      </p:sp>
      <p:sp>
        <p:nvSpPr>
          <p:cNvPr id="114" name="Oval 113"/>
          <p:cNvSpPr/>
          <p:nvPr/>
        </p:nvSpPr>
        <p:spPr>
          <a:xfrm>
            <a:off x="5280992" y="2186609"/>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4</a:t>
            </a:r>
          </a:p>
        </p:txBody>
      </p:sp>
      <p:sp>
        <p:nvSpPr>
          <p:cNvPr id="115" name="Oval 114"/>
          <p:cNvSpPr/>
          <p:nvPr/>
        </p:nvSpPr>
        <p:spPr>
          <a:xfrm>
            <a:off x="5300870" y="2891389"/>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a:t>
            </a:r>
            <a:endParaRPr lang="en-US" dirty="0"/>
          </a:p>
        </p:txBody>
      </p:sp>
      <p:sp>
        <p:nvSpPr>
          <p:cNvPr id="116" name="Oval 115"/>
          <p:cNvSpPr/>
          <p:nvPr/>
        </p:nvSpPr>
        <p:spPr>
          <a:xfrm>
            <a:off x="5300870" y="3736250"/>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6</a:t>
            </a:r>
          </a:p>
        </p:txBody>
      </p:sp>
      <p:sp>
        <p:nvSpPr>
          <p:cNvPr id="118" name="Oval 117"/>
          <p:cNvSpPr/>
          <p:nvPr/>
        </p:nvSpPr>
        <p:spPr>
          <a:xfrm>
            <a:off x="5300870" y="4487240"/>
            <a:ext cx="543339" cy="53008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7</a:t>
            </a:r>
            <a:endParaRPr lang="en-US" dirty="0"/>
          </a:p>
        </p:txBody>
      </p:sp>
      <p:sp>
        <p:nvSpPr>
          <p:cNvPr id="119" name="Oval 118"/>
          <p:cNvSpPr/>
          <p:nvPr/>
        </p:nvSpPr>
        <p:spPr>
          <a:xfrm>
            <a:off x="5300870" y="5338727"/>
            <a:ext cx="543339" cy="5168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8</a:t>
            </a:r>
          </a:p>
        </p:txBody>
      </p:sp>
      <p:cxnSp>
        <p:nvCxnSpPr>
          <p:cNvPr id="121" name="Straight Arrow Connector 120"/>
          <p:cNvCxnSpPr>
            <a:stCxn id="111" idx="4"/>
          </p:cNvCxnSpPr>
          <p:nvPr/>
        </p:nvCxnSpPr>
        <p:spPr>
          <a:xfrm flipH="1">
            <a:off x="2126973" y="3246783"/>
            <a:ext cx="1" cy="3493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endCxn id="113" idx="0"/>
          </p:cNvCxnSpPr>
          <p:nvPr/>
        </p:nvCxnSpPr>
        <p:spPr>
          <a:xfrm>
            <a:off x="2126974" y="4116185"/>
            <a:ext cx="0" cy="611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endCxn id="115" idx="0"/>
          </p:cNvCxnSpPr>
          <p:nvPr/>
        </p:nvCxnSpPr>
        <p:spPr>
          <a:xfrm flipH="1">
            <a:off x="5572540" y="2705570"/>
            <a:ext cx="1" cy="1858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15" idx="4"/>
            <a:endCxn id="116" idx="0"/>
          </p:cNvCxnSpPr>
          <p:nvPr/>
        </p:nvCxnSpPr>
        <p:spPr>
          <a:xfrm>
            <a:off x="5572540" y="3421476"/>
            <a:ext cx="0" cy="314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16" idx="4"/>
            <a:endCxn id="118" idx="0"/>
          </p:cNvCxnSpPr>
          <p:nvPr/>
        </p:nvCxnSpPr>
        <p:spPr>
          <a:xfrm>
            <a:off x="5572540" y="4266337"/>
            <a:ext cx="0" cy="220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8" idx="4"/>
            <a:endCxn id="119" idx="0"/>
          </p:cNvCxnSpPr>
          <p:nvPr/>
        </p:nvCxnSpPr>
        <p:spPr>
          <a:xfrm>
            <a:off x="5572540" y="5017327"/>
            <a:ext cx="0" cy="321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954156" y="3233531"/>
            <a:ext cx="808382" cy="369332"/>
          </a:xfrm>
          <a:prstGeom prst="rect">
            <a:avLst/>
          </a:prstGeom>
          <a:noFill/>
        </p:spPr>
        <p:txBody>
          <a:bodyPr wrap="square" rtlCol="0">
            <a:spAutoFit/>
          </a:bodyPr>
          <a:lstStyle/>
          <a:p>
            <a:r>
              <a:rPr lang="en-US" dirty="0" err="1" smtClean="0"/>
              <a:t>EntRel</a:t>
            </a:r>
            <a:endParaRPr lang="en-US" dirty="0"/>
          </a:p>
        </p:txBody>
      </p:sp>
      <p:sp>
        <p:nvSpPr>
          <p:cNvPr id="136" name="TextBox 135"/>
          <p:cNvSpPr txBox="1"/>
          <p:nvPr/>
        </p:nvSpPr>
        <p:spPr>
          <a:xfrm>
            <a:off x="887896" y="4276940"/>
            <a:ext cx="1239077" cy="369332"/>
          </a:xfrm>
          <a:prstGeom prst="rect">
            <a:avLst/>
          </a:prstGeom>
          <a:noFill/>
        </p:spPr>
        <p:txBody>
          <a:bodyPr wrap="square" rtlCol="0">
            <a:spAutoFit/>
          </a:bodyPr>
          <a:lstStyle/>
          <a:p>
            <a:r>
              <a:rPr lang="en-US" dirty="0" smtClean="0"/>
              <a:t>Expansion</a:t>
            </a:r>
            <a:endParaRPr lang="en-US" dirty="0"/>
          </a:p>
        </p:txBody>
      </p:sp>
      <p:sp>
        <p:nvSpPr>
          <p:cNvPr id="137" name="Rectangle 136"/>
          <p:cNvSpPr/>
          <p:nvPr/>
        </p:nvSpPr>
        <p:spPr>
          <a:xfrm>
            <a:off x="768626" y="2186609"/>
            <a:ext cx="2103783" cy="379012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8" name="Rectangle 137"/>
          <p:cNvSpPr/>
          <p:nvPr/>
        </p:nvSpPr>
        <p:spPr>
          <a:xfrm>
            <a:off x="4532242" y="2163504"/>
            <a:ext cx="3525079" cy="381322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0" name="Curved Connector 139"/>
          <p:cNvCxnSpPr>
            <a:stCxn id="113" idx="4"/>
            <a:endCxn id="114" idx="2"/>
          </p:cNvCxnSpPr>
          <p:nvPr/>
        </p:nvCxnSpPr>
        <p:spPr>
          <a:xfrm rot="5400000" flipH="1" flipV="1">
            <a:off x="2300978" y="2277649"/>
            <a:ext cx="2806009" cy="3154018"/>
          </a:xfrm>
          <a:prstGeom prst="curvedConnector4">
            <a:avLst>
              <a:gd name="adj1" fmla="val -8147"/>
              <a:gd name="adj2" fmla="val 5430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3067880" y="2520904"/>
            <a:ext cx="1421294" cy="369332"/>
          </a:xfrm>
          <a:prstGeom prst="rect">
            <a:avLst/>
          </a:prstGeom>
          <a:noFill/>
        </p:spPr>
        <p:txBody>
          <a:bodyPr wrap="square" rtlCol="0">
            <a:spAutoFit/>
          </a:bodyPr>
          <a:lstStyle/>
          <a:p>
            <a:r>
              <a:rPr lang="en-US" smtClean="0"/>
              <a:t>Contingency</a:t>
            </a:r>
            <a:endParaRPr lang="en-US" dirty="0"/>
          </a:p>
        </p:txBody>
      </p:sp>
      <p:sp>
        <p:nvSpPr>
          <p:cNvPr id="142" name="TextBox 141"/>
          <p:cNvSpPr txBox="1"/>
          <p:nvPr/>
        </p:nvSpPr>
        <p:spPr>
          <a:xfrm>
            <a:off x="6036369" y="2520904"/>
            <a:ext cx="1239077" cy="369332"/>
          </a:xfrm>
          <a:prstGeom prst="rect">
            <a:avLst/>
          </a:prstGeom>
          <a:noFill/>
        </p:spPr>
        <p:txBody>
          <a:bodyPr wrap="square" rtlCol="0">
            <a:spAutoFit/>
          </a:bodyPr>
          <a:lstStyle/>
          <a:p>
            <a:r>
              <a:rPr lang="en-US" smtClean="0"/>
              <a:t>Expansion</a:t>
            </a:r>
            <a:endParaRPr lang="en-US" dirty="0"/>
          </a:p>
        </p:txBody>
      </p:sp>
      <p:sp>
        <p:nvSpPr>
          <p:cNvPr id="143" name="TextBox 142"/>
          <p:cNvSpPr txBox="1"/>
          <p:nvPr/>
        </p:nvSpPr>
        <p:spPr>
          <a:xfrm>
            <a:off x="6030566" y="3248910"/>
            <a:ext cx="1239077" cy="369332"/>
          </a:xfrm>
          <a:prstGeom prst="rect">
            <a:avLst/>
          </a:prstGeom>
          <a:noFill/>
        </p:spPr>
        <p:txBody>
          <a:bodyPr wrap="square" rtlCol="0">
            <a:spAutoFit/>
          </a:bodyPr>
          <a:lstStyle/>
          <a:p>
            <a:r>
              <a:rPr lang="en-US" smtClean="0"/>
              <a:t>EntRel</a:t>
            </a:r>
            <a:endParaRPr lang="en-US" dirty="0"/>
          </a:p>
        </p:txBody>
      </p:sp>
      <p:sp>
        <p:nvSpPr>
          <p:cNvPr id="144" name="TextBox 143"/>
          <p:cNvSpPr txBox="1"/>
          <p:nvPr/>
        </p:nvSpPr>
        <p:spPr>
          <a:xfrm>
            <a:off x="6030566" y="4092274"/>
            <a:ext cx="1576182" cy="369332"/>
          </a:xfrm>
          <a:prstGeom prst="rect">
            <a:avLst/>
          </a:prstGeom>
          <a:noFill/>
        </p:spPr>
        <p:txBody>
          <a:bodyPr wrap="square" rtlCol="0">
            <a:spAutoFit/>
          </a:bodyPr>
          <a:lstStyle/>
          <a:p>
            <a:r>
              <a:rPr lang="en-US" smtClean="0"/>
              <a:t>Contingency</a:t>
            </a:r>
            <a:endParaRPr lang="en-US" dirty="0"/>
          </a:p>
        </p:txBody>
      </p:sp>
      <p:sp>
        <p:nvSpPr>
          <p:cNvPr id="145" name="TextBox 144"/>
          <p:cNvSpPr txBox="1"/>
          <p:nvPr/>
        </p:nvSpPr>
        <p:spPr>
          <a:xfrm>
            <a:off x="5987910" y="4971417"/>
            <a:ext cx="1576182" cy="369332"/>
          </a:xfrm>
          <a:prstGeom prst="rect">
            <a:avLst/>
          </a:prstGeom>
          <a:noFill/>
        </p:spPr>
        <p:txBody>
          <a:bodyPr wrap="square" rtlCol="0">
            <a:spAutoFit/>
          </a:bodyPr>
          <a:lstStyle/>
          <a:p>
            <a:r>
              <a:rPr lang="en-US" smtClean="0"/>
              <a:t>Contingency</a:t>
            </a:r>
            <a:endParaRPr lang="en-US" dirty="0"/>
          </a:p>
        </p:txBody>
      </p:sp>
      <p:cxnSp>
        <p:nvCxnSpPr>
          <p:cNvPr id="5" name="Curved Connector 4"/>
          <p:cNvCxnSpPr>
            <a:stCxn id="116" idx="6"/>
            <a:endCxn id="119" idx="6"/>
          </p:cNvCxnSpPr>
          <p:nvPr/>
        </p:nvCxnSpPr>
        <p:spPr>
          <a:xfrm>
            <a:off x="5844209" y="4001294"/>
            <a:ext cx="12700" cy="1595851"/>
          </a:xfrm>
          <a:prstGeom prst="curvedConnector3">
            <a:avLst>
              <a:gd name="adj1" fmla="val 9521740"/>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20286" y="4542909"/>
            <a:ext cx="2359857" cy="369332"/>
          </a:xfrm>
          <a:prstGeom prst="rect">
            <a:avLst/>
          </a:prstGeom>
          <a:noFill/>
        </p:spPr>
        <p:txBody>
          <a:bodyPr wrap="square" rtlCol="0">
            <a:spAutoFit/>
          </a:bodyPr>
          <a:lstStyle/>
          <a:p>
            <a:r>
              <a:rPr lang="en-US" dirty="0" smtClean="0"/>
              <a:t>Contingency’, 1/2</a:t>
            </a:r>
            <a:endParaRPr lang="en-US" dirty="0"/>
          </a:p>
        </p:txBody>
      </p:sp>
      <p:sp>
        <p:nvSpPr>
          <p:cNvPr id="32" name="TextBox 31"/>
          <p:cNvSpPr txBox="1"/>
          <p:nvPr/>
        </p:nvSpPr>
        <p:spPr>
          <a:xfrm>
            <a:off x="7308573" y="4300576"/>
            <a:ext cx="768626" cy="369332"/>
          </a:xfrm>
          <a:prstGeom prst="rect">
            <a:avLst/>
          </a:prstGeom>
          <a:noFill/>
        </p:spPr>
        <p:txBody>
          <a:bodyPr wrap="square" rtlCol="0">
            <a:spAutoFit/>
          </a:bodyPr>
          <a:lstStyle/>
          <a:p>
            <a:r>
              <a:rPr lang="en-US" smtClean="0"/>
              <a:t>Dist:2</a:t>
            </a:r>
            <a:endParaRPr lang="en-US"/>
          </a:p>
        </p:txBody>
      </p:sp>
      <p:sp>
        <p:nvSpPr>
          <p:cNvPr id="4" name="Slide Number Placeholder 3"/>
          <p:cNvSpPr>
            <a:spLocks noGrp="1"/>
          </p:cNvSpPr>
          <p:nvPr>
            <p:ph type="sldNum" sz="quarter" idx="12"/>
          </p:nvPr>
        </p:nvSpPr>
        <p:spPr/>
        <p:txBody>
          <a:bodyPr/>
          <a:lstStyle/>
          <a:p>
            <a:fld id="{D098603E-4670-914E-A685-627BBCF57B85}" type="slidenum">
              <a:rPr lang="en-US" smtClean="0"/>
              <a:t>99</a:t>
            </a:fld>
            <a:endParaRPr lang="en-US"/>
          </a:p>
        </p:txBody>
      </p:sp>
    </p:spTree>
    <p:extLst>
      <p:ext uri="{BB962C8B-B14F-4D97-AF65-F5344CB8AC3E}">
        <p14:creationId xmlns:p14="http://schemas.microsoft.com/office/powerpoint/2010/main" val="3508746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8327</TotalTime>
  <Words>8793</Words>
  <Application>Microsoft Macintosh PowerPoint</Application>
  <PresentationFormat>On-screen Show (4:3)</PresentationFormat>
  <Paragraphs>2664</Paragraphs>
  <Slides>185</Slides>
  <Notes>3</Notes>
  <HiddenSlides>10</HiddenSlides>
  <MMClips>0</MMClips>
  <ScaleCrop>false</ScaleCrop>
  <HeadingPairs>
    <vt:vector size="4" baseType="variant">
      <vt:variant>
        <vt:lpstr>Theme</vt:lpstr>
      </vt:variant>
      <vt:variant>
        <vt:i4>1</vt:i4>
      </vt:variant>
      <vt:variant>
        <vt:lpstr>Slide Titles</vt:lpstr>
      </vt:variant>
      <vt:variant>
        <vt:i4>185</vt:i4>
      </vt:variant>
    </vt:vector>
  </HeadingPairs>
  <TitlesOfParts>
    <vt:vector size="186" baseType="lpstr">
      <vt:lpstr>Office Theme</vt:lpstr>
      <vt:lpstr>Towards an NLP-based Intelligent Revision Assistant for Argumentative Writings</vt:lpstr>
      <vt:lpstr>Why revisions?</vt:lpstr>
      <vt:lpstr>Our approach</vt:lpstr>
      <vt:lpstr>The roadmap</vt:lpstr>
      <vt:lpstr>Revision schema definition</vt:lpstr>
      <vt:lpstr>Revision examples</vt:lpstr>
      <vt:lpstr>The roadmap</vt:lpstr>
      <vt:lpstr>Sources of data</vt:lpstr>
      <vt:lpstr>   Can the data be reliably annotated?</vt:lpstr>
      <vt:lpstr>Is the annotated data useful?</vt:lpstr>
      <vt:lpstr>Data analysis results</vt:lpstr>
      <vt:lpstr>The roadmap</vt:lpstr>
      <vt:lpstr>Automatic revision identification</vt:lpstr>
      <vt:lpstr>Automatic revision identification</vt:lpstr>
      <vt:lpstr>Automatic revision identification</vt:lpstr>
      <vt:lpstr>The roadmap</vt:lpstr>
      <vt:lpstr>Revision extraction</vt:lpstr>
      <vt:lpstr>The roadmap</vt:lpstr>
      <vt:lpstr>I. Do existing features &amp; approaches work?</vt:lpstr>
      <vt:lpstr>Existing features used for classification</vt:lpstr>
      <vt:lpstr>Existing features: evaluation</vt:lpstr>
      <vt:lpstr>2. Using contextual information to improve performance</vt:lpstr>
      <vt:lpstr>Using contextual information: evaluation</vt:lpstr>
      <vt:lpstr>3. Using discourse information to improve performance</vt:lpstr>
      <vt:lpstr>Penn Discourse Treebank</vt:lpstr>
      <vt:lpstr>Penn Discourse Treebank</vt:lpstr>
      <vt:lpstr>Penn Discourse Treebank</vt:lpstr>
      <vt:lpstr>Penn Discourse Treebank</vt:lpstr>
      <vt:lpstr>Penn Discourse Treebank</vt:lpstr>
      <vt:lpstr>Penn Discourse Treebank</vt:lpstr>
      <vt:lpstr>Weakness of PDTB</vt:lpstr>
      <vt:lpstr>PDTBTree: tree construction</vt:lpstr>
      <vt:lpstr>Using discourse information: evaluation</vt:lpstr>
      <vt:lpstr>The roadmap</vt:lpstr>
      <vt:lpstr>The ArgRewrite tool study (joint work with Fan Zhang, Rebecca Hwa,  Huma Hashemi)</vt:lpstr>
      <vt:lpstr>The ArgRewrite interface </vt:lpstr>
      <vt:lpstr>The Diff interface</vt:lpstr>
      <vt:lpstr>Data analysis</vt:lpstr>
      <vt:lpstr>Summary</vt:lpstr>
      <vt:lpstr>What’s next?</vt:lpstr>
      <vt:lpstr>Thank you!</vt:lpstr>
      <vt:lpstr>Descriptive statistics</vt:lpstr>
      <vt:lpstr>Descriptive statistics</vt:lpstr>
      <vt:lpstr>Descriptive statistics</vt:lpstr>
      <vt:lpstr>Data annotation: can revisions be reliably annotated?</vt:lpstr>
      <vt:lpstr>Data analysis: is the schema useful?</vt:lpstr>
      <vt:lpstr>Revision extraction</vt:lpstr>
      <vt:lpstr>Revision extraction</vt:lpstr>
      <vt:lpstr>Revision extraction</vt:lpstr>
      <vt:lpstr>Revision extraction: evaluation</vt:lpstr>
      <vt:lpstr>Hypotheses</vt:lpstr>
      <vt:lpstr>Existing features: evaluation</vt:lpstr>
      <vt:lpstr>Contextual features: using features of adjacent sentences</vt:lpstr>
      <vt:lpstr>Contextual features: using cohesion and coherence features</vt:lpstr>
      <vt:lpstr>Contextual features: using cohesion and coherence features</vt:lpstr>
      <vt:lpstr>Contextual features: using cohesion and coherence features</vt:lpstr>
      <vt:lpstr>Contextual features: using cohesion and coherence features</vt:lpstr>
      <vt:lpstr>Contextual features: using cohesion and coherence features</vt:lpstr>
      <vt:lpstr>Contextual approach: sequence labeling </vt:lpstr>
      <vt:lpstr>Revision sequence transformation</vt:lpstr>
      <vt:lpstr>Revision sequence transformation</vt:lpstr>
      <vt:lpstr>H2.2 Using contextual information: evaluation</vt:lpstr>
      <vt:lpstr>Penn Discourse Treebank</vt:lpstr>
      <vt:lpstr>Penn Discourse Treebank</vt:lpstr>
      <vt:lpstr>Penn Discourse Treebank</vt:lpstr>
      <vt:lpstr>Penn Discourse Treebank</vt:lpstr>
      <vt:lpstr>Penn Discourse Treebank</vt:lpstr>
      <vt:lpstr>Penn Discourse Treebank</vt:lpstr>
      <vt:lpstr>Penn Discourse Treebank</vt:lpstr>
      <vt:lpstr>Penn Discourse Treebank</vt:lpstr>
      <vt:lpstr>Penn Discourse Treebank (PDTB)</vt:lpstr>
      <vt:lpstr>Features directly from annotated PDTB</vt:lpstr>
      <vt:lpstr>Features directly from annotated PDTB</vt:lpstr>
      <vt:lpstr>Inferring PDTB relations</vt:lpstr>
      <vt:lpstr>Importance of relations are different to the argument structure</vt:lpstr>
      <vt:lpstr>Importance of relations are different to the argument structure</vt:lpstr>
      <vt:lpstr>PDTBTree relation inference: example</vt:lpstr>
      <vt:lpstr>PDTBTree relation inference: example</vt:lpstr>
      <vt:lpstr>Approach 1: PDTBSegment</vt:lpstr>
      <vt:lpstr>Approach 1: PDTBSegment</vt:lpstr>
      <vt:lpstr>Approach 1: PDTBSegment</vt:lpstr>
      <vt:lpstr>PDTBTree construction</vt:lpstr>
      <vt:lpstr>PDTBTree construction</vt:lpstr>
      <vt:lpstr>PDTBTree construction</vt:lpstr>
      <vt:lpstr>PDTBTree construction</vt:lpstr>
      <vt:lpstr>PDTBTree construction</vt:lpstr>
      <vt:lpstr>PDTBTree construction</vt:lpstr>
      <vt:lpstr>PDTBTree construction</vt:lpstr>
      <vt:lpstr>PDTBTree construction</vt:lpstr>
      <vt:lpstr>PDTBTree construction</vt:lpstr>
      <vt:lpstr>PDTBTree construction</vt:lpstr>
      <vt:lpstr>PDTBTree construction</vt:lpstr>
      <vt:lpstr>PDTBTree construction</vt:lpstr>
      <vt:lpstr>PDTBTree construction</vt:lpstr>
      <vt:lpstr>PDTBTree construction</vt:lpstr>
      <vt:lpstr>PDTBTree construction</vt:lpstr>
      <vt:lpstr>PDTBTree construction</vt:lpstr>
      <vt:lpstr>Features from inferred PDTB relations</vt:lpstr>
      <vt:lpstr>Features from PDTBSegment</vt:lpstr>
      <vt:lpstr>PDTBSegment</vt:lpstr>
      <vt:lpstr>PDTBTree: tree construction</vt:lpstr>
      <vt:lpstr>PDTBTree: tree construction</vt:lpstr>
      <vt:lpstr>PDTBTree: tree construction</vt:lpstr>
      <vt:lpstr>PDTBTree: tree construction</vt:lpstr>
      <vt:lpstr>Joint approach for revision identification</vt:lpstr>
      <vt:lpstr>Joint revision identification</vt:lpstr>
      <vt:lpstr>Revisions to one sequence: example</vt:lpstr>
      <vt:lpstr>Revisions to one sequence: example</vt:lpstr>
      <vt:lpstr>Revisions to one sequence: example</vt:lpstr>
      <vt:lpstr>Revisions to one sequence: example</vt:lpstr>
      <vt:lpstr>Revisions to one sequence: example</vt:lpstr>
      <vt:lpstr>Revisions to one sequence: example</vt:lpstr>
      <vt:lpstr>Revisions to one sequence: example</vt:lpstr>
      <vt:lpstr>Revisions to one sequence: example</vt:lpstr>
      <vt:lpstr>Now we have a sequence…</vt:lpstr>
      <vt:lpstr>Sequence mutation: example</vt:lpstr>
      <vt:lpstr>Sequence mutation: example</vt:lpstr>
      <vt:lpstr>Sequence mutation: example</vt:lpstr>
      <vt:lpstr>Sequence mutation: example</vt:lpstr>
      <vt:lpstr>Sequence mutation: example</vt:lpstr>
      <vt:lpstr>Sequence mutation: example</vt:lpstr>
      <vt:lpstr>Sequence mutation: example</vt:lpstr>
      <vt:lpstr>Sequence mutation: example</vt:lpstr>
      <vt:lpstr>Sequence mutation: example</vt:lpstr>
      <vt:lpstr>Sequence mutation: example</vt:lpstr>
      <vt:lpstr>How to have a start sequence?</vt:lpstr>
      <vt:lpstr>LSTM EditSequence generation: example</vt:lpstr>
      <vt:lpstr>LSTM EditSequence generation: example</vt:lpstr>
      <vt:lpstr>LSTM EditSequence generation: example</vt:lpstr>
      <vt:lpstr>LSTM EditSequence generation: example</vt:lpstr>
      <vt:lpstr>LSTM EditSequence generation: example</vt:lpstr>
      <vt:lpstr>LSTM EditSequence generation: example</vt:lpstr>
      <vt:lpstr>LSTM EditSequence generation: example</vt:lpstr>
      <vt:lpstr>LSTM EditSequence generation: example</vt:lpstr>
      <vt:lpstr>LSTM EditSequence generation: example</vt:lpstr>
      <vt:lpstr>LSTM EditSequence generation: example</vt:lpstr>
      <vt:lpstr>LSTM EditSequence generation: example</vt:lpstr>
      <vt:lpstr>LSTM EditSequence generation: example</vt:lpstr>
      <vt:lpstr>LSTM EditSequence generation: example</vt:lpstr>
      <vt:lpstr>LSTM EditSequence generation: example</vt:lpstr>
      <vt:lpstr>LSTM EditSequence generation: example</vt:lpstr>
      <vt:lpstr>LSTM EditSequence generation: example</vt:lpstr>
      <vt:lpstr>LSTM EditSequence generation: example</vt:lpstr>
      <vt:lpstr>Joint identification for argumentative writing revisions</vt:lpstr>
      <vt:lpstr>H2.4 Joint approach: evaluation</vt:lpstr>
      <vt:lpstr>H2.4 Joint approach: evaluation</vt:lpstr>
      <vt:lpstr>The roadmap</vt:lpstr>
      <vt:lpstr>The ArgRewrite tool</vt:lpstr>
      <vt:lpstr>The ArgRewrite tool: overview</vt:lpstr>
      <vt:lpstr>The ArgRewrite tool: detail</vt:lpstr>
      <vt:lpstr>The ArgRewrite Tool</vt:lpstr>
      <vt:lpstr>The ArgRewrite tool</vt:lpstr>
      <vt:lpstr>The roadmap</vt:lpstr>
      <vt:lpstr>The roadmap</vt:lpstr>
      <vt:lpstr>Hypotheses</vt:lpstr>
      <vt:lpstr>The ArgRewrite study</vt:lpstr>
      <vt:lpstr>The ArgRewrite interface (Experiment group)</vt:lpstr>
      <vt:lpstr>The diff interface (Control group)</vt:lpstr>
      <vt:lpstr>The process of ArgRewrite study</vt:lpstr>
      <vt:lpstr>The process of ArgRewrite study</vt:lpstr>
      <vt:lpstr>The process of ArgRewrite study</vt:lpstr>
      <vt:lpstr>The process of ArgRewrite study</vt:lpstr>
      <vt:lpstr>The process of ArgRewrite study</vt:lpstr>
      <vt:lpstr>The process of ArgRewrite study: poststudy survey (Experiment)</vt:lpstr>
      <vt:lpstr>The process of ArgRewrite study: poststudy survey (Control)</vt:lpstr>
      <vt:lpstr>The process of ArgRewrite study</vt:lpstr>
      <vt:lpstr>Data analysis</vt:lpstr>
      <vt:lpstr>Data analysis</vt:lpstr>
      <vt:lpstr>Data analysis</vt:lpstr>
      <vt:lpstr>Data analysis</vt:lpstr>
      <vt:lpstr>Summary</vt:lpstr>
      <vt:lpstr>The process of ArgRewrite study</vt:lpstr>
      <vt:lpstr>The process of ArgRewrite study</vt:lpstr>
      <vt:lpstr>The process of ArgRewrite study</vt:lpstr>
      <vt:lpstr>The process of ArgRewrite study</vt:lpstr>
      <vt:lpstr>The process of ArgRewrite study</vt:lpstr>
      <vt:lpstr>The process of ArgRewrite study: poststudy survey (Experiment)</vt:lpstr>
      <vt:lpstr>The process of ArgRewrite study: poststudy survey (Control)</vt:lpstr>
      <vt:lpstr>The process of ArgRewrite study</vt:lpstr>
      <vt:lpstr>Data analysis</vt:lpstr>
      <vt:lpstr>Data analysis</vt:lpstr>
      <vt:lpstr>Data analysis</vt:lpstr>
      <vt:lpstr>Data analysis</vt:lpstr>
      <vt:lpstr>Summary</vt:lpstr>
      <vt:lpstr>Joint approach for revision identification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revision assistant for argumentative writings</dc:title>
  <dc:creator>Zhang, Fan</dc:creator>
  <cp:lastModifiedBy>Diane Litman</cp:lastModifiedBy>
  <cp:revision>800</cp:revision>
  <dcterms:created xsi:type="dcterms:W3CDTF">2016-11-28T22:15:19Z</dcterms:created>
  <dcterms:modified xsi:type="dcterms:W3CDTF">2017-09-23T19:51:37Z</dcterms:modified>
</cp:coreProperties>
</file>