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40"/>
  </p:notesMasterIdLst>
  <p:handoutMasterIdLst>
    <p:handoutMasterId r:id="rId41"/>
  </p:handoutMasterIdLst>
  <p:sldIdLst>
    <p:sldId id="256" r:id="rId2"/>
    <p:sldId id="670" r:id="rId3"/>
    <p:sldId id="660" r:id="rId4"/>
    <p:sldId id="661" r:id="rId5"/>
    <p:sldId id="662" r:id="rId6"/>
    <p:sldId id="671" r:id="rId7"/>
    <p:sldId id="672" r:id="rId8"/>
    <p:sldId id="676" r:id="rId9"/>
    <p:sldId id="673" r:id="rId10"/>
    <p:sldId id="674" r:id="rId11"/>
    <p:sldId id="675" r:id="rId12"/>
    <p:sldId id="679" r:id="rId13"/>
    <p:sldId id="680" r:id="rId14"/>
    <p:sldId id="687" r:id="rId15"/>
    <p:sldId id="688" r:id="rId16"/>
    <p:sldId id="681" r:id="rId17"/>
    <p:sldId id="677" r:id="rId18"/>
    <p:sldId id="686" r:id="rId19"/>
    <p:sldId id="685" r:id="rId20"/>
    <p:sldId id="683" r:id="rId21"/>
    <p:sldId id="684" r:id="rId22"/>
    <p:sldId id="639" r:id="rId23"/>
    <p:sldId id="663" r:id="rId24"/>
    <p:sldId id="664" r:id="rId25"/>
    <p:sldId id="667" r:id="rId26"/>
    <p:sldId id="642" r:id="rId27"/>
    <p:sldId id="641" r:id="rId28"/>
    <p:sldId id="643" r:id="rId29"/>
    <p:sldId id="644" r:id="rId30"/>
    <p:sldId id="646" r:id="rId31"/>
    <p:sldId id="648" r:id="rId32"/>
    <p:sldId id="647" r:id="rId33"/>
    <p:sldId id="636" r:id="rId34"/>
    <p:sldId id="634" r:id="rId35"/>
    <p:sldId id="669" r:id="rId36"/>
    <p:sldId id="682" r:id="rId37"/>
    <p:sldId id="678" r:id="rId38"/>
    <p:sldId id="689" r:id="rId39"/>
  </p:sldIdLst>
  <p:sldSz cx="9144000" cy="6858000" type="screen4x3"/>
  <p:notesSz cx="6858000" cy="9296400"/>
  <p:defaultTextStyle>
    <a:defPPr>
      <a:defRPr lang="en-GB"/>
    </a:defPPr>
    <a:lvl1pPr algn="ctr" rtl="0" eaLnBrk="0" fontAlgn="base" hangingPunct="0">
      <a:spcBef>
        <a:spcPct val="0"/>
      </a:spcBef>
      <a:spcAft>
        <a:spcPct val="0"/>
      </a:spcAft>
      <a:defRPr sz="2400" i="1" kern="1200">
        <a:solidFill>
          <a:srgbClr val="000000"/>
        </a:solidFill>
        <a:latin typeface="Times New Roman" pitchFamily="18" charset="0"/>
        <a:ea typeface="MS PGothic" pitchFamily="34" charset="-128"/>
        <a:cs typeface="+mn-cs"/>
      </a:defRPr>
    </a:lvl1pPr>
    <a:lvl2pPr marL="457200" algn="ctr" rtl="0" eaLnBrk="0" fontAlgn="base" hangingPunct="0">
      <a:spcBef>
        <a:spcPct val="0"/>
      </a:spcBef>
      <a:spcAft>
        <a:spcPct val="0"/>
      </a:spcAft>
      <a:defRPr sz="2400" i="1" kern="1200">
        <a:solidFill>
          <a:srgbClr val="000000"/>
        </a:solidFill>
        <a:latin typeface="Times New Roman" pitchFamily="18" charset="0"/>
        <a:ea typeface="MS PGothic" pitchFamily="34" charset="-128"/>
        <a:cs typeface="+mn-cs"/>
      </a:defRPr>
    </a:lvl2pPr>
    <a:lvl3pPr marL="914400" algn="ctr" rtl="0" eaLnBrk="0" fontAlgn="base" hangingPunct="0">
      <a:spcBef>
        <a:spcPct val="0"/>
      </a:spcBef>
      <a:spcAft>
        <a:spcPct val="0"/>
      </a:spcAft>
      <a:defRPr sz="2400" i="1" kern="1200">
        <a:solidFill>
          <a:srgbClr val="000000"/>
        </a:solidFill>
        <a:latin typeface="Times New Roman" pitchFamily="18" charset="0"/>
        <a:ea typeface="MS PGothic" pitchFamily="34" charset="-128"/>
        <a:cs typeface="+mn-cs"/>
      </a:defRPr>
    </a:lvl3pPr>
    <a:lvl4pPr marL="1371600" algn="ctr" rtl="0" eaLnBrk="0" fontAlgn="base" hangingPunct="0">
      <a:spcBef>
        <a:spcPct val="0"/>
      </a:spcBef>
      <a:spcAft>
        <a:spcPct val="0"/>
      </a:spcAft>
      <a:defRPr sz="2400" i="1" kern="1200">
        <a:solidFill>
          <a:srgbClr val="000000"/>
        </a:solidFill>
        <a:latin typeface="Times New Roman" pitchFamily="18" charset="0"/>
        <a:ea typeface="MS PGothic" pitchFamily="34" charset="-128"/>
        <a:cs typeface="+mn-cs"/>
      </a:defRPr>
    </a:lvl4pPr>
    <a:lvl5pPr marL="1828800" algn="ctr" rtl="0" eaLnBrk="0" fontAlgn="base" hangingPunct="0">
      <a:spcBef>
        <a:spcPct val="0"/>
      </a:spcBef>
      <a:spcAft>
        <a:spcPct val="0"/>
      </a:spcAft>
      <a:defRPr sz="2400" i="1" kern="1200">
        <a:solidFill>
          <a:srgbClr val="000000"/>
        </a:solidFill>
        <a:latin typeface="Times New Roman" pitchFamily="18" charset="0"/>
        <a:ea typeface="MS PGothic" pitchFamily="34" charset="-128"/>
        <a:cs typeface="+mn-cs"/>
      </a:defRPr>
    </a:lvl5pPr>
    <a:lvl6pPr marL="2286000" algn="l" defTabSz="914400" rtl="0" eaLnBrk="1" latinLnBrk="0" hangingPunct="1">
      <a:defRPr sz="2400" i="1" kern="1200">
        <a:solidFill>
          <a:srgbClr val="000000"/>
        </a:solidFill>
        <a:latin typeface="Times New Roman" pitchFamily="18" charset="0"/>
        <a:ea typeface="MS PGothic" pitchFamily="34" charset="-128"/>
        <a:cs typeface="+mn-cs"/>
      </a:defRPr>
    </a:lvl6pPr>
    <a:lvl7pPr marL="2743200" algn="l" defTabSz="914400" rtl="0" eaLnBrk="1" latinLnBrk="0" hangingPunct="1">
      <a:defRPr sz="2400" i="1" kern="1200">
        <a:solidFill>
          <a:srgbClr val="000000"/>
        </a:solidFill>
        <a:latin typeface="Times New Roman" pitchFamily="18" charset="0"/>
        <a:ea typeface="MS PGothic" pitchFamily="34" charset="-128"/>
        <a:cs typeface="+mn-cs"/>
      </a:defRPr>
    </a:lvl7pPr>
    <a:lvl8pPr marL="3200400" algn="l" defTabSz="914400" rtl="0" eaLnBrk="1" latinLnBrk="0" hangingPunct="1">
      <a:defRPr sz="2400" i="1" kern="1200">
        <a:solidFill>
          <a:srgbClr val="000000"/>
        </a:solidFill>
        <a:latin typeface="Times New Roman" pitchFamily="18" charset="0"/>
        <a:ea typeface="MS PGothic" pitchFamily="34" charset="-128"/>
        <a:cs typeface="+mn-cs"/>
      </a:defRPr>
    </a:lvl8pPr>
    <a:lvl9pPr marL="3657600" algn="l" defTabSz="914400" rtl="0" eaLnBrk="1" latinLnBrk="0" hangingPunct="1">
      <a:defRPr sz="2400" i="1" kern="1200">
        <a:solidFill>
          <a:srgbClr val="000000"/>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006600"/>
    <a:srgbClr val="660066"/>
    <a:srgbClr val="FF9900"/>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44" autoAdjust="0"/>
  </p:normalViewPr>
  <p:slideViewPr>
    <p:cSldViewPr>
      <p:cViewPr varScale="1">
        <p:scale>
          <a:sx n="83" d="100"/>
          <a:sy n="83" d="100"/>
        </p:scale>
        <p:origin x="-78" y="-7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728"/>
    </p:cViewPr>
  </p:sorterViewPr>
  <p:notesViewPr>
    <p:cSldViewPr>
      <p:cViewPr varScale="1">
        <p:scale>
          <a:sx n="59" d="100"/>
          <a:sy n="59" d="100"/>
        </p:scale>
        <p:origin x="-1752"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l" defTabSz="930275">
              <a:defRPr sz="1200" i="0">
                <a:solidFill>
                  <a:schemeClr val="tx1"/>
                </a:solidFill>
                <a:latin typeface="Times New Roman" pitchFamily="18" charset="0"/>
                <a:ea typeface="+mn-ea"/>
                <a:cs typeface="+mn-cs"/>
              </a:defRPr>
            </a:lvl1pPr>
          </a:lstStyle>
          <a:p>
            <a:pPr>
              <a:defRPr/>
            </a:pPr>
            <a:endParaRPr lang="en-US"/>
          </a:p>
        </p:txBody>
      </p:sp>
      <p:sp>
        <p:nvSpPr>
          <p:cNvPr id="133123" name="Rectangle 3"/>
          <p:cNvSpPr>
            <a:spLocks noGrp="1" noChangeArrowheads="1"/>
          </p:cNvSpPr>
          <p:nvPr>
            <p:ph type="dt" sz="quarter" idx="1"/>
          </p:nvPr>
        </p:nvSpPr>
        <p:spPr bwMode="auto">
          <a:xfrm>
            <a:off x="3884613" y="0"/>
            <a:ext cx="2971800"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a:defRPr sz="1200" i="0">
                <a:solidFill>
                  <a:schemeClr val="tx1"/>
                </a:solidFill>
                <a:latin typeface="Times New Roman" pitchFamily="18" charset="0"/>
                <a:ea typeface="+mn-ea"/>
                <a:cs typeface="+mn-cs"/>
              </a:defRPr>
            </a:lvl1pPr>
          </a:lstStyle>
          <a:p>
            <a:pPr>
              <a:defRPr/>
            </a:pPr>
            <a:endParaRPr lang="en-US"/>
          </a:p>
        </p:txBody>
      </p:sp>
      <p:sp>
        <p:nvSpPr>
          <p:cNvPr id="133124" name="Rectangle 4"/>
          <p:cNvSpPr>
            <a:spLocks noGrp="1" noChangeArrowheads="1"/>
          </p:cNvSpPr>
          <p:nvPr>
            <p:ph type="ftr" sz="quarter" idx="2"/>
          </p:nvPr>
        </p:nvSpPr>
        <p:spPr bwMode="auto">
          <a:xfrm>
            <a:off x="0" y="8831263"/>
            <a:ext cx="2971800"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l" defTabSz="930275">
              <a:defRPr sz="1200" i="0">
                <a:solidFill>
                  <a:schemeClr val="tx1"/>
                </a:solidFill>
                <a:latin typeface="Times New Roman" pitchFamily="18" charset="0"/>
                <a:ea typeface="+mn-ea"/>
                <a:cs typeface="+mn-cs"/>
              </a:defRPr>
            </a:lvl1pPr>
          </a:lstStyle>
          <a:p>
            <a:pPr>
              <a:defRPr/>
            </a:pPr>
            <a:endParaRPr lang="en-US"/>
          </a:p>
        </p:txBody>
      </p:sp>
      <p:sp>
        <p:nvSpPr>
          <p:cNvPr id="133125" name="Rectangle 5"/>
          <p:cNvSpPr>
            <a:spLocks noGrp="1" noChangeArrowheads="1"/>
          </p:cNvSpPr>
          <p:nvPr>
            <p:ph type="sldNum" sz="quarter" idx="3"/>
          </p:nvPr>
        </p:nvSpPr>
        <p:spPr bwMode="auto">
          <a:xfrm>
            <a:off x="3884613" y="8831263"/>
            <a:ext cx="2971800"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a:defRPr sz="1200" i="0">
                <a:solidFill>
                  <a:schemeClr val="tx1"/>
                </a:solidFill>
              </a:defRPr>
            </a:lvl1pPr>
          </a:lstStyle>
          <a:p>
            <a:fld id="{2260AB38-B5A0-48C7-8E46-D2C0CB9F7A11}" type="slidenum">
              <a:rPr lang="en-US"/>
              <a:pPr/>
              <a:t>‹#›</a:t>
            </a:fld>
            <a:endParaRPr lang="en-US"/>
          </a:p>
        </p:txBody>
      </p:sp>
    </p:spTree>
    <p:extLst>
      <p:ext uri="{BB962C8B-B14F-4D97-AF65-F5344CB8AC3E}">
        <p14:creationId xmlns:p14="http://schemas.microsoft.com/office/powerpoint/2010/main" val="3530327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AutoShape 1"/>
          <p:cNvSpPr>
            <a:spLocks noChangeArrowheads="1"/>
          </p:cNvSpPr>
          <p:nvPr/>
        </p:nvSpPr>
        <p:spPr bwMode="auto">
          <a:xfrm>
            <a:off x="0" y="0"/>
            <a:ext cx="6858000" cy="9296400"/>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round/>
                <a:headEnd/>
                <a:tailEnd/>
              </a14:hiddenLine>
            </a:ext>
          </a:extLst>
        </p:spPr>
        <p:txBody>
          <a:bodyPr wrap="none" anchor="ctr"/>
          <a:lstStyle/>
          <a:p>
            <a:endParaRPr lang="en-US"/>
          </a:p>
        </p:txBody>
      </p:sp>
      <p:sp>
        <p:nvSpPr>
          <p:cNvPr id="4099" name="AutoShape 2"/>
          <p:cNvSpPr>
            <a:spLocks noChangeArrowheads="1"/>
          </p:cNvSpPr>
          <p:nvPr/>
        </p:nvSpPr>
        <p:spPr bwMode="auto">
          <a:xfrm>
            <a:off x="0" y="0"/>
            <a:ext cx="68580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00" name="AutoShape 3"/>
          <p:cNvSpPr>
            <a:spLocks noChangeArrowheads="1"/>
          </p:cNvSpPr>
          <p:nvPr/>
        </p:nvSpPr>
        <p:spPr bwMode="auto">
          <a:xfrm>
            <a:off x="0" y="0"/>
            <a:ext cx="68580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01" name="AutoShape 4"/>
          <p:cNvSpPr>
            <a:spLocks noChangeArrowheads="1"/>
          </p:cNvSpPr>
          <p:nvPr/>
        </p:nvSpPr>
        <p:spPr bwMode="auto">
          <a:xfrm>
            <a:off x="0" y="0"/>
            <a:ext cx="68580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02" name="Rectangle 5"/>
          <p:cNvSpPr>
            <a:spLocks noGrp="1" noRot="1" noChangeAspect="1" noChangeArrowheads="1" noTextEdit="1"/>
          </p:cNvSpPr>
          <p:nvPr>
            <p:ph type="sldImg"/>
          </p:nvPr>
        </p:nvSpPr>
        <p:spPr bwMode="auto">
          <a:xfrm>
            <a:off x="1104900" y="698500"/>
            <a:ext cx="4648200" cy="3486150"/>
          </a:xfrm>
          <a:prstGeom prst="rect">
            <a:avLst/>
          </a:prstGeom>
          <a:solidFill>
            <a:srgbClr val="FFFFFF"/>
          </a:solidFill>
          <a:ln w="9525">
            <a:solidFill>
              <a:srgbClr val="000000"/>
            </a:solidFill>
            <a:miter lim="800000"/>
            <a:headEnd/>
            <a:tailEnd/>
          </a:ln>
        </p:spPr>
      </p:sp>
      <p:sp>
        <p:nvSpPr>
          <p:cNvPr id="2054" name="Rectangle 6"/>
          <p:cNvSpPr txBox="1">
            <a:spLocks noGrp="1" noChangeArrowheads="1"/>
          </p:cNvSpPr>
          <p:nvPr>
            <p:ph type="body" idx="1"/>
          </p:nvPr>
        </p:nvSpPr>
        <p:spPr bwMode="auto">
          <a:xfrm>
            <a:off x="685800" y="4416425"/>
            <a:ext cx="5486400" cy="4181475"/>
          </a:xfrm>
          <a:prstGeom prst="rect">
            <a:avLst/>
          </a:prstGeom>
          <a:noFill/>
          <a:ln w="9525">
            <a:noFill/>
            <a:miter lim="800000"/>
            <a:headEnd/>
            <a:tailEnd/>
          </a:ln>
        </p:spPr>
        <p:txBody>
          <a:bodyPr vert="horz" wrap="square" lIns="91494" tIns="47577" rIns="91494" bIns="47577" numCol="1" anchor="t" anchorCtr="0" compatLnSpc="1">
            <a:prstTxWarp prst="textNoShape">
              <a:avLst/>
            </a:prstTxWarp>
          </a:bodyPr>
          <a:lstStyle/>
          <a:p>
            <a:pPr lvl="0"/>
            <a:endParaRPr lang="en-US" noProof="0" smtClean="0"/>
          </a:p>
        </p:txBody>
      </p:sp>
      <p:sp>
        <p:nvSpPr>
          <p:cNvPr id="16392" name="Text Box 7"/>
          <p:cNvSpPr txBox="1">
            <a:spLocks noChangeArrowheads="1"/>
          </p:cNvSpPr>
          <p:nvPr/>
        </p:nvSpPr>
        <p:spPr bwMode="auto">
          <a:xfrm>
            <a:off x="3884613" y="8831263"/>
            <a:ext cx="2971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4" tIns="47577" rIns="91494" bIns="47577" anchor="b">
            <a:spAutoFit/>
          </a:bodyPr>
          <a:lstStyle>
            <a:lvl1pPr defTabSz="930275">
              <a:tabLst>
                <a:tab pos="0" algn="l"/>
                <a:tab pos="455613" algn="l"/>
                <a:tab pos="911225" algn="l"/>
                <a:tab pos="1368425" algn="l"/>
                <a:tab pos="1825625" algn="l"/>
                <a:tab pos="2281238" algn="l"/>
                <a:tab pos="2738438" algn="l"/>
                <a:tab pos="3195638" algn="l"/>
                <a:tab pos="3652838" algn="l"/>
                <a:tab pos="4108450" algn="l"/>
                <a:tab pos="4565650" algn="l"/>
                <a:tab pos="5022850" algn="l"/>
                <a:tab pos="5478463" algn="l"/>
                <a:tab pos="5935663" algn="l"/>
                <a:tab pos="6392863" algn="l"/>
                <a:tab pos="6848475" algn="l"/>
                <a:tab pos="7305675" algn="l"/>
                <a:tab pos="7762875" algn="l"/>
                <a:tab pos="8220075" algn="l"/>
                <a:tab pos="8675688" algn="l"/>
                <a:tab pos="9132888" algn="l"/>
              </a:tabLst>
              <a:defRPr sz="2400" i="1">
                <a:solidFill>
                  <a:srgbClr val="000000"/>
                </a:solidFill>
                <a:latin typeface="Times New Roman" pitchFamily="18" charset="0"/>
              </a:defRPr>
            </a:lvl1pPr>
            <a:lvl2pPr marL="742950" indent="-285750" defTabSz="930275">
              <a:tabLst>
                <a:tab pos="0" algn="l"/>
                <a:tab pos="455613" algn="l"/>
                <a:tab pos="911225" algn="l"/>
                <a:tab pos="1368425" algn="l"/>
                <a:tab pos="1825625" algn="l"/>
                <a:tab pos="2281238" algn="l"/>
                <a:tab pos="2738438" algn="l"/>
                <a:tab pos="3195638" algn="l"/>
                <a:tab pos="3652838" algn="l"/>
                <a:tab pos="4108450" algn="l"/>
                <a:tab pos="4565650" algn="l"/>
                <a:tab pos="5022850" algn="l"/>
                <a:tab pos="5478463" algn="l"/>
                <a:tab pos="5935663" algn="l"/>
                <a:tab pos="6392863" algn="l"/>
                <a:tab pos="6848475" algn="l"/>
                <a:tab pos="7305675" algn="l"/>
                <a:tab pos="7762875" algn="l"/>
                <a:tab pos="8220075" algn="l"/>
                <a:tab pos="8675688" algn="l"/>
                <a:tab pos="9132888" algn="l"/>
              </a:tabLst>
              <a:defRPr sz="2400" i="1">
                <a:solidFill>
                  <a:srgbClr val="000000"/>
                </a:solidFill>
                <a:latin typeface="Times New Roman" pitchFamily="18" charset="0"/>
              </a:defRPr>
            </a:lvl2pPr>
            <a:lvl3pPr marL="1143000" indent="-228600" defTabSz="930275">
              <a:tabLst>
                <a:tab pos="0" algn="l"/>
                <a:tab pos="455613" algn="l"/>
                <a:tab pos="911225" algn="l"/>
                <a:tab pos="1368425" algn="l"/>
                <a:tab pos="1825625" algn="l"/>
                <a:tab pos="2281238" algn="l"/>
                <a:tab pos="2738438" algn="l"/>
                <a:tab pos="3195638" algn="l"/>
                <a:tab pos="3652838" algn="l"/>
                <a:tab pos="4108450" algn="l"/>
                <a:tab pos="4565650" algn="l"/>
                <a:tab pos="5022850" algn="l"/>
                <a:tab pos="5478463" algn="l"/>
                <a:tab pos="5935663" algn="l"/>
                <a:tab pos="6392863" algn="l"/>
                <a:tab pos="6848475" algn="l"/>
                <a:tab pos="7305675" algn="l"/>
                <a:tab pos="7762875" algn="l"/>
                <a:tab pos="8220075" algn="l"/>
                <a:tab pos="8675688" algn="l"/>
                <a:tab pos="9132888" algn="l"/>
              </a:tabLst>
              <a:defRPr sz="2400" i="1">
                <a:solidFill>
                  <a:srgbClr val="000000"/>
                </a:solidFill>
                <a:latin typeface="Times New Roman" pitchFamily="18" charset="0"/>
              </a:defRPr>
            </a:lvl3pPr>
            <a:lvl4pPr marL="1600200" indent="-228600" defTabSz="930275">
              <a:tabLst>
                <a:tab pos="0" algn="l"/>
                <a:tab pos="455613" algn="l"/>
                <a:tab pos="911225" algn="l"/>
                <a:tab pos="1368425" algn="l"/>
                <a:tab pos="1825625" algn="l"/>
                <a:tab pos="2281238" algn="l"/>
                <a:tab pos="2738438" algn="l"/>
                <a:tab pos="3195638" algn="l"/>
                <a:tab pos="3652838" algn="l"/>
                <a:tab pos="4108450" algn="l"/>
                <a:tab pos="4565650" algn="l"/>
                <a:tab pos="5022850" algn="l"/>
                <a:tab pos="5478463" algn="l"/>
                <a:tab pos="5935663" algn="l"/>
                <a:tab pos="6392863" algn="l"/>
                <a:tab pos="6848475" algn="l"/>
                <a:tab pos="7305675" algn="l"/>
                <a:tab pos="7762875" algn="l"/>
                <a:tab pos="8220075" algn="l"/>
                <a:tab pos="8675688" algn="l"/>
                <a:tab pos="9132888" algn="l"/>
              </a:tabLst>
              <a:defRPr sz="2400" i="1">
                <a:solidFill>
                  <a:srgbClr val="000000"/>
                </a:solidFill>
                <a:latin typeface="Times New Roman" pitchFamily="18" charset="0"/>
              </a:defRPr>
            </a:lvl4pPr>
            <a:lvl5pPr marL="2057400" indent="-228600" defTabSz="930275">
              <a:tabLst>
                <a:tab pos="0" algn="l"/>
                <a:tab pos="455613" algn="l"/>
                <a:tab pos="911225" algn="l"/>
                <a:tab pos="1368425" algn="l"/>
                <a:tab pos="1825625" algn="l"/>
                <a:tab pos="2281238" algn="l"/>
                <a:tab pos="2738438" algn="l"/>
                <a:tab pos="3195638" algn="l"/>
                <a:tab pos="3652838" algn="l"/>
                <a:tab pos="4108450" algn="l"/>
                <a:tab pos="4565650" algn="l"/>
                <a:tab pos="5022850" algn="l"/>
                <a:tab pos="5478463" algn="l"/>
                <a:tab pos="5935663" algn="l"/>
                <a:tab pos="6392863" algn="l"/>
                <a:tab pos="6848475" algn="l"/>
                <a:tab pos="7305675" algn="l"/>
                <a:tab pos="7762875" algn="l"/>
                <a:tab pos="8220075" algn="l"/>
                <a:tab pos="8675688" algn="l"/>
                <a:tab pos="9132888" algn="l"/>
              </a:tabLst>
              <a:defRPr sz="2400" i="1">
                <a:solidFill>
                  <a:srgbClr val="000000"/>
                </a:solidFill>
                <a:latin typeface="Times New Roman" pitchFamily="18" charset="0"/>
              </a:defRPr>
            </a:lvl5pPr>
            <a:lvl6pPr marL="2514600" indent="-228600" algn="ctr" defTabSz="930275" eaLnBrk="0" fontAlgn="base" hangingPunct="0">
              <a:spcBef>
                <a:spcPct val="0"/>
              </a:spcBef>
              <a:spcAft>
                <a:spcPct val="0"/>
              </a:spcAft>
              <a:tabLst>
                <a:tab pos="0" algn="l"/>
                <a:tab pos="455613" algn="l"/>
                <a:tab pos="911225" algn="l"/>
                <a:tab pos="1368425" algn="l"/>
                <a:tab pos="1825625" algn="l"/>
                <a:tab pos="2281238" algn="l"/>
                <a:tab pos="2738438" algn="l"/>
                <a:tab pos="3195638" algn="l"/>
                <a:tab pos="3652838" algn="l"/>
                <a:tab pos="4108450" algn="l"/>
                <a:tab pos="4565650" algn="l"/>
                <a:tab pos="5022850" algn="l"/>
                <a:tab pos="5478463" algn="l"/>
                <a:tab pos="5935663" algn="l"/>
                <a:tab pos="6392863" algn="l"/>
                <a:tab pos="6848475" algn="l"/>
                <a:tab pos="7305675" algn="l"/>
                <a:tab pos="7762875" algn="l"/>
                <a:tab pos="8220075" algn="l"/>
                <a:tab pos="8675688" algn="l"/>
                <a:tab pos="9132888" algn="l"/>
              </a:tabLst>
              <a:defRPr sz="2400" i="1">
                <a:solidFill>
                  <a:srgbClr val="000000"/>
                </a:solidFill>
                <a:latin typeface="Times New Roman" pitchFamily="18" charset="0"/>
              </a:defRPr>
            </a:lvl6pPr>
            <a:lvl7pPr marL="2971800" indent="-228600" algn="ctr" defTabSz="930275" eaLnBrk="0" fontAlgn="base" hangingPunct="0">
              <a:spcBef>
                <a:spcPct val="0"/>
              </a:spcBef>
              <a:spcAft>
                <a:spcPct val="0"/>
              </a:spcAft>
              <a:tabLst>
                <a:tab pos="0" algn="l"/>
                <a:tab pos="455613" algn="l"/>
                <a:tab pos="911225" algn="l"/>
                <a:tab pos="1368425" algn="l"/>
                <a:tab pos="1825625" algn="l"/>
                <a:tab pos="2281238" algn="l"/>
                <a:tab pos="2738438" algn="l"/>
                <a:tab pos="3195638" algn="l"/>
                <a:tab pos="3652838" algn="l"/>
                <a:tab pos="4108450" algn="l"/>
                <a:tab pos="4565650" algn="l"/>
                <a:tab pos="5022850" algn="l"/>
                <a:tab pos="5478463" algn="l"/>
                <a:tab pos="5935663" algn="l"/>
                <a:tab pos="6392863" algn="l"/>
                <a:tab pos="6848475" algn="l"/>
                <a:tab pos="7305675" algn="l"/>
                <a:tab pos="7762875" algn="l"/>
                <a:tab pos="8220075" algn="l"/>
                <a:tab pos="8675688" algn="l"/>
                <a:tab pos="9132888" algn="l"/>
              </a:tabLst>
              <a:defRPr sz="2400" i="1">
                <a:solidFill>
                  <a:srgbClr val="000000"/>
                </a:solidFill>
                <a:latin typeface="Times New Roman" pitchFamily="18" charset="0"/>
              </a:defRPr>
            </a:lvl7pPr>
            <a:lvl8pPr marL="3429000" indent="-228600" algn="ctr" defTabSz="930275" eaLnBrk="0" fontAlgn="base" hangingPunct="0">
              <a:spcBef>
                <a:spcPct val="0"/>
              </a:spcBef>
              <a:spcAft>
                <a:spcPct val="0"/>
              </a:spcAft>
              <a:tabLst>
                <a:tab pos="0" algn="l"/>
                <a:tab pos="455613" algn="l"/>
                <a:tab pos="911225" algn="l"/>
                <a:tab pos="1368425" algn="l"/>
                <a:tab pos="1825625" algn="l"/>
                <a:tab pos="2281238" algn="l"/>
                <a:tab pos="2738438" algn="l"/>
                <a:tab pos="3195638" algn="l"/>
                <a:tab pos="3652838" algn="l"/>
                <a:tab pos="4108450" algn="l"/>
                <a:tab pos="4565650" algn="l"/>
                <a:tab pos="5022850" algn="l"/>
                <a:tab pos="5478463" algn="l"/>
                <a:tab pos="5935663" algn="l"/>
                <a:tab pos="6392863" algn="l"/>
                <a:tab pos="6848475" algn="l"/>
                <a:tab pos="7305675" algn="l"/>
                <a:tab pos="7762875" algn="l"/>
                <a:tab pos="8220075" algn="l"/>
                <a:tab pos="8675688" algn="l"/>
                <a:tab pos="9132888" algn="l"/>
              </a:tabLst>
              <a:defRPr sz="2400" i="1">
                <a:solidFill>
                  <a:srgbClr val="000000"/>
                </a:solidFill>
                <a:latin typeface="Times New Roman" pitchFamily="18" charset="0"/>
              </a:defRPr>
            </a:lvl8pPr>
            <a:lvl9pPr marL="3886200" indent="-228600" algn="ctr" defTabSz="930275" eaLnBrk="0" fontAlgn="base" hangingPunct="0">
              <a:spcBef>
                <a:spcPct val="0"/>
              </a:spcBef>
              <a:spcAft>
                <a:spcPct val="0"/>
              </a:spcAft>
              <a:tabLst>
                <a:tab pos="0" algn="l"/>
                <a:tab pos="455613" algn="l"/>
                <a:tab pos="911225" algn="l"/>
                <a:tab pos="1368425" algn="l"/>
                <a:tab pos="1825625" algn="l"/>
                <a:tab pos="2281238" algn="l"/>
                <a:tab pos="2738438" algn="l"/>
                <a:tab pos="3195638" algn="l"/>
                <a:tab pos="3652838" algn="l"/>
                <a:tab pos="4108450" algn="l"/>
                <a:tab pos="4565650" algn="l"/>
                <a:tab pos="5022850" algn="l"/>
                <a:tab pos="5478463" algn="l"/>
                <a:tab pos="5935663" algn="l"/>
                <a:tab pos="6392863" algn="l"/>
                <a:tab pos="6848475" algn="l"/>
                <a:tab pos="7305675" algn="l"/>
                <a:tab pos="7762875" algn="l"/>
                <a:tab pos="8220075" algn="l"/>
                <a:tab pos="8675688" algn="l"/>
                <a:tab pos="9132888" algn="l"/>
              </a:tabLst>
              <a:defRPr sz="2400" i="1">
                <a:solidFill>
                  <a:srgbClr val="000000"/>
                </a:solidFill>
                <a:latin typeface="Times New Roman" pitchFamily="18" charset="0"/>
              </a:defRPr>
            </a:lvl9pPr>
          </a:lstStyle>
          <a:p>
            <a:pPr algn="r">
              <a:lnSpc>
                <a:spcPct val="96000"/>
              </a:lnSpc>
              <a:buClr>
                <a:srgbClr val="000000"/>
              </a:buClr>
              <a:buSzPct val="29000"/>
              <a:buFont typeface="Arial" charset="0"/>
              <a:buNone/>
              <a:defRPr/>
            </a:pPr>
            <a:r>
              <a:rPr lang="en-GB" sz="1200" i="0" smtClean="0">
                <a:solidFill>
                  <a:schemeClr val="tx1"/>
                </a:solidFill>
                <a:latin typeface="Arial" charset="0"/>
                <a:ea typeface="+mn-ea"/>
              </a:rPr>
              <a:t>1</a:t>
            </a:r>
          </a:p>
        </p:txBody>
      </p:sp>
    </p:spTree>
    <p:extLst>
      <p:ext uri="{BB962C8B-B14F-4D97-AF65-F5344CB8AC3E}">
        <p14:creationId xmlns:p14="http://schemas.microsoft.com/office/powerpoint/2010/main" val="347695556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
          <p:cNvSpPr>
            <a:spLocks noGrp="1" noRot="1" noChangeAspect="1" noChangeArrowheads="1" noTextEdit="1"/>
          </p:cNvSpPr>
          <p:nvPr>
            <p:ph type="sldImg"/>
          </p:nvPr>
        </p:nvSpPr>
        <p:spPr>
          <a:ln/>
        </p:spPr>
      </p:sp>
      <p:sp>
        <p:nvSpPr>
          <p:cNvPr id="6147"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958" tIns="46479" rIns="92958" bIns="46479"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Text Box 3"/>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smtClean="0"/>
              <a:t>KVL: In 4 studies now, we have ties between human tutors and reading controls (Why2 Spring 2002, Why2 fall 2003, Art’s masters student, Rod Roscoe’s study).  Thus, you should definitely assert that the hypothesis in bullet one is true.  At best it is a commonly believed working hypothesis that we are still being tested.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005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1150274" y="697867"/>
            <a:ext cx="4559012" cy="3486149"/>
          </a:xfrm>
          <a:prstGeom prst="rect">
            <a:avLst/>
          </a:prstGeom>
          <a:solidFill>
            <a:srgbClr val="FFFFFF"/>
          </a:solidFill>
          <a:ln w="9360">
            <a:solidFill>
              <a:srgbClr val="000000"/>
            </a:solidFill>
            <a:miter lim="800000"/>
            <a:headEnd/>
            <a:tailEnd/>
          </a:ln>
        </p:spPr>
        <p:txBody>
          <a:bodyPr wrap="none" anchor="ctr"/>
          <a:lstStyle>
            <a:lvl1pPr>
              <a:defRPr sz="2000" i="1">
                <a:solidFill>
                  <a:srgbClr val="000000"/>
                </a:solidFill>
                <a:latin typeface="Times New Roman" pitchFamily="18" charset="0"/>
              </a:defRPr>
            </a:lvl1pPr>
            <a:lvl2pPr marL="742950" indent="-285750">
              <a:defRPr sz="2000" i="1">
                <a:solidFill>
                  <a:srgbClr val="000000"/>
                </a:solidFill>
                <a:latin typeface="Times New Roman" pitchFamily="18" charset="0"/>
              </a:defRPr>
            </a:lvl2pPr>
            <a:lvl3pPr marL="1143000" indent="-228600">
              <a:defRPr sz="2000" i="1">
                <a:solidFill>
                  <a:srgbClr val="000000"/>
                </a:solidFill>
                <a:latin typeface="Times New Roman" pitchFamily="18" charset="0"/>
              </a:defRPr>
            </a:lvl3pPr>
            <a:lvl4pPr marL="1600200" indent="-228600">
              <a:defRPr sz="2000" i="1">
                <a:solidFill>
                  <a:srgbClr val="000000"/>
                </a:solidFill>
                <a:latin typeface="Times New Roman" pitchFamily="18" charset="0"/>
              </a:defRPr>
            </a:lvl4pPr>
            <a:lvl5pPr marL="2057400" indent="-228600">
              <a:defRPr sz="2000" i="1">
                <a:solidFill>
                  <a:srgbClr val="000000"/>
                </a:solidFill>
                <a:latin typeface="Times New Roman" pitchFamily="18" charset="0"/>
              </a:defRPr>
            </a:lvl5pPr>
            <a:lvl6pPr marL="2514600" indent="-228600" eaLnBrk="0" fontAlgn="base" hangingPunct="0">
              <a:spcBef>
                <a:spcPct val="0"/>
              </a:spcBef>
              <a:spcAft>
                <a:spcPct val="0"/>
              </a:spcAft>
              <a:defRPr sz="2000" i="1">
                <a:solidFill>
                  <a:srgbClr val="000000"/>
                </a:solidFill>
                <a:latin typeface="Times New Roman" pitchFamily="18" charset="0"/>
              </a:defRPr>
            </a:lvl6pPr>
            <a:lvl7pPr marL="2971800" indent="-228600" eaLnBrk="0" fontAlgn="base" hangingPunct="0">
              <a:spcBef>
                <a:spcPct val="0"/>
              </a:spcBef>
              <a:spcAft>
                <a:spcPct val="0"/>
              </a:spcAft>
              <a:defRPr sz="2000" i="1">
                <a:solidFill>
                  <a:srgbClr val="000000"/>
                </a:solidFill>
                <a:latin typeface="Times New Roman" pitchFamily="18" charset="0"/>
              </a:defRPr>
            </a:lvl7pPr>
            <a:lvl8pPr marL="3429000" indent="-228600" eaLnBrk="0" fontAlgn="base" hangingPunct="0">
              <a:spcBef>
                <a:spcPct val="0"/>
              </a:spcBef>
              <a:spcAft>
                <a:spcPct val="0"/>
              </a:spcAft>
              <a:defRPr sz="2000" i="1">
                <a:solidFill>
                  <a:srgbClr val="000000"/>
                </a:solidFill>
                <a:latin typeface="Times New Roman" pitchFamily="18" charset="0"/>
              </a:defRPr>
            </a:lvl8pPr>
            <a:lvl9pPr marL="3886200" indent="-228600" eaLnBrk="0" fontAlgn="base" hangingPunct="0">
              <a:spcBef>
                <a:spcPct val="0"/>
              </a:spcBef>
              <a:spcAft>
                <a:spcPct val="0"/>
              </a:spcAft>
              <a:defRPr sz="2000" i="1">
                <a:solidFill>
                  <a:srgbClr val="000000"/>
                </a:solidFill>
                <a:latin typeface="Times New Roman" pitchFamily="18" charset="0"/>
              </a:defRPr>
            </a:lvl9pPr>
          </a:lstStyle>
          <a:p>
            <a:endParaRPr lang="en-US"/>
          </a:p>
        </p:txBody>
      </p:sp>
      <p:sp>
        <p:nvSpPr>
          <p:cNvPr id="86019" name="Rectangle 2"/>
          <p:cNvSpPr txBox="1">
            <a:spLocks noGrp="1" noChangeArrowheads="1"/>
          </p:cNvSpPr>
          <p:nvPr>
            <p:ph type="body"/>
          </p:nvPr>
        </p:nvSpPr>
        <p:spPr>
          <a:xfrm>
            <a:off x="685800" y="4416108"/>
            <a:ext cx="5487959" cy="41856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Text Box 3"/>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958" tIns="46479" rIns="92958" bIns="46479" anchor="ctr"/>
          <a:lstStyle/>
          <a:p>
            <a:r>
              <a:rPr lang="en-US" smtClean="0"/>
              <a:t>1st Overview study... </a:t>
            </a:r>
          </a:p>
          <a:p>
            <a:r>
              <a:rPr lang="en-US" smtClean="0"/>
              <a:t>And the coding done on the student turns</a:t>
            </a:r>
          </a:p>
          <a:p>
            <a:r>
              <a:rPr lang="en-US" smtClean="0"/>
              <a:t>Parameters extracted from corpora, used to build models</a:t>
            </a:r>
          </a:p>
          <a:p>
            <a:r>
              <a:rPr lang="en-US" smtClean="0"/>
              <a:t>Then I’ll discuss our results – our predictive models</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1"/>
          <p:cNvSpPr>
            <a:spLocks noChangeShapeType="1"/>
          </p:cNvSpPr>
          <p:nvPr/>
        </p:nvSpPr>
        <p:spPr bwMode="auto">
          <a:xfrm>
            <a:off x="533400" y="2895600"/>
            <a:ext cx="8026400" cy="1588"/>
          </a:xfrm>
          <a:prstGeom prst="line">
            <a:avLst/>
          </a:prstGeom>
          <a:noFill/>
          <a:ln w="5076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450369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1151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9888" y="266700"/>
            <a:ext cx="2112962" cy="55181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86488" cy="55181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5936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
            <a:ext cx="7766050" cy="10985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676400"/>
            <a:ext cx="4149725" cy="4108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83125" y="1676400"/>
            <a:ext cx="4149725" cy="4108450"/>
          </a:xfrm>
        </p:spPr>
        <p:txBody>
          <a:bodyPr/>
          <a:lstStyle/>
          <a:p>
            <a:pPr lvl="0"/>
            <a:endParaRPr lang="en-US" noProof="0" smtClean="0"/>
          </a:p>
        </p:txBody>
      </p:sp>
    </p:spTree>
    <p:extLst>
      <p:ext uri="{BB962C8B-B14F-4D97-AF65-F5344CB8AC3E}">
        <p14:creationId xmlns:p14="http://schemas.microsoft.com/office/powerpoint/2010/main" val="1358092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
            <a:ext cx="7766050" cy="10985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676400"/>
            <a:ext cx="4149725" cy="4108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3125" y="1676400"/>
            <a:ext cx="4149725" cy="4108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6818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
            <a:ext cx="7766050" cy="109855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1676400"/>
            <a:ext cx="8451850" cy="4108450"/>
          </a:xfrm>
        </p:spPr>
        <p:txBody>
          <a:bodyPr/>
          <a:lstStyle/>
          <a:p>
            <a:pPr lvl="0"/>
            <a:endParaRPr lang="en-US" noProof="0" smtClean="0"/>
          </a:p>
        </p:txBody>
      </p:sp>
    </p:spTree>
    <p:extLst>
      <p:ext uri="{BB962C8B-B14F-4D97-AF65-F5344CB8AC3E}">
        <p14:creationId xmlns:p14="http://schemas.microsoft.com/office/powerpoint/2010/main" val="1661772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3624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95978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6400"/>
            <a:ext cx="4149725" cy="4108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3125" y="1676400"/>
            <a:ext cx="4149725" cy="4108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7762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0658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51810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826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9452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968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Line 1"/>
          <p:cNvSpPr>
            <a:spLocks noChangeShapeType="1"/>
          </p:cNvSpPr>
          <p:nvPr/>
        </p:nvSpPr>
        <p:spPr bwMode="auto">
          <a:xfrm>
            <a:off x="0" y="1371600"/>
            <a:ext cx="8026400" cy="1588"/>
          </a:xfrm>
          <a:prstGeom prst="line">
            <a:avLst/>
          </a:prstGeom>
          <a:noFill/>
          <a:ln w="5076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 name="Rectangle 4"/>
          <p:cNvSpPr>
            <a:spLocks noGrp="1" noChangeArrowheads="1"/>
          </p:cNvSpPr>
          <p:nvPr>
            <p:ph type="title"/>
          </p:nvPr>
        </p:nvSpPr>
        <p:spPr bwMode="auto">
          <a:xfrm>
            <a:off x="381000" y="266700"/>
            <a:ext cx="77660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b" anchorCtr="0" compatLnSpc="1">
            <a:prstTxWarp prst="textNoShape">
              <a:avLst/>
            </a:prstTxWarp>
          </a:bodyPr>
          <a:lstStyle/>
          <a:p>
            <a:pPr lvl="0"/>
            <a:r>
              <a:rPr lang="en-GB" smtClean="0"/>
              <a:t>Click to edit the title text format</a:t>
            </a:r>
          </a:p>
        </p:txBody>
      </p:sp>
      <p:sp>
        <p:nvSpPr>
          <p:cNvPr id="1028" name="Rectangle 5"/>
          <p:cNvSpPr>
            <a:spLocks noGrp="1" noChangeArrowheads="1"/>
          </p:cNvSpPr>
          <p:nvPr>
            <p:ph type="body" idx="1"/>
          </p:nvPr>
        </p:nvSpPr>
        <p:spPr bwMode="auto">
          <a:xfrm>
            <a:off x="381000" y="1676400"/>
            <a:ext cx="845185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797"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Lst>
  <p:txStyles>
    <p:titleStyle>
      <a:lvl1pPr algn="l" defTabSz="449263" rtl="0" eaLnBrk="0" fontAlgn="base" hangingPunct="0">
        <a:spcBef>
          <a:spcPct val="0"/>
        </a:spcBef>
        <a:spcAft>
          <a:spcPct val="0"/>
        </a:spcAft>
        <a:buClr>
          <a:srgbClr val="3333FF"/>
        </a:buClr>
        <a:buSzPct val="100000"/>
        <a:buFont typeface="Times New Roman" pitchFamily="18" charset="0"/>
        <a:defRPr sz="4400">
          <a:solidFill>
            <a:srgbClr val="3333FF"/>
          </a:solidFill>
          <a:latin typeface="+mj-lt"/>
          <a:ea typeface="MS PGothic" pitchFamily="34" charset="-128"/>
          <a:cs typeface="ＭＳ Ｐゴシック" charset="0"/>
        </a:defRPr>
      </a:lvl1pPr>
      <a:lvl2pPr algn="l" defTabSz="449263" rtl="0" eaLnBrk="0" fontAlgn="base" hangingPunct="0">
        <a:spcBef>
          <a:spcPct val="0"/>
        </a:spcBef>
        <a:spcAft>
          <a:spcPct val="0"/>
        </a:spcAft>
        <a:buClr>
          <a:srgbClr val="3333FF"/>
        </a:buClr>
        <a:buSzPct val="100000"/>
        <a:buFont typeface="Times New Roman" pitchFamily="18" charset="0"/>
        <a:defRPr sz="4400">
          <a:solidFill>
            <a:srgbClr val="3333FF"/>
          </a:solidFill>
          <a:latin typeface="Times New Roman" pitchFamily="18" charset="0"/>
          <a:ea typeface="MS PGothic" pitchFamily="34" charset="-128"/>
          <a:cs typeface="ＭＳ Ｐゴシック" charset="0"/>
        </a:defRPr>
      </a:lvl2pPr>
      <a:lvl3pPr algn="l" defTabSz="449263" rtl="0" eaLnBrk="0" fontAlgn="base" hangingPunct="0">
        <a:spcBef>
          <a:spcPct val="0"/>
        </a:spcBef>
        <a:spcAft>
          <a:spcPct val="0"/>
        </a:spcAft>
        <a:buClr>
          <a:srgbClr val="3333FF"/>
        </a:buClr>
        <a:buSzPct val="100000"/>
        <a:buFont typeface="Times New Roman" pitchFamily="18" charset="0"/>
        <a:defRPr sz="4400">
          <a:solidFill>
            <a:srgbClr val="3333FF"/>
          </a:solidFill>
          <a:latin typeface="Times New Roman" pitchFamily="18" charset="0"/>
          <a:ea typeface="MS PGothic" pitchFamily="34" charset="-128"/>
          <a:cs typeface="ＭＳ Ｐゴシック" charset="0"/>
        </a:defRPr>
      </a:lvl3pPr>
      <a:lvl4pPr algn="l" defTabSz="449263" rtl="0" eaLnBrk="0" fontAlgn="base" hangingPunct="0">
        <a:spcBef>
          <a:spcPct val="0"/>
        </a:spcBef>
        <a:spcAft>
          <a:spcPct val="0"/>
        </a:spcAft>
        <a:buClr>
          <a:srgbClr val="3333FF"/>
        </a:buClr>
        <a:buSzPct val="100000"/>
        <a:buFont typeface="Times New Roman" pitchFamily="18" charset="0"/>
        <a:defRPr sz="4400">
          <a:solidFill>
            <a:srgbClr val="3333FF"/>
          </a:solidFill>
          <a:latin typeface="Times New Roman" pitchFamily="18" charset="0"/>
          <a:ea typeface="MS PGothic" pitchFamily="34" charset="-128"/>
          <a:cs typeface="ＭＳ Ｐゴシック" charset="0"/>
        </a:defRPr>
      </a:lvl4pPr>
      <a:lvl5pPr algn="l" defTabSz="449263" rtl="0" eaLnBrk="0" fontAlgn="base" hangingPunct="0">
        <a:spcBef>
          <a:spcPct val="0"/>
        </a:spcBef>
        <a:spcAft>
          <a:spcPct val="0"/>
        </a:spcAft>
        <a:buClr>
          <a:srgbClr val="3333FF"/>
        </a:buClr>
        <a:buSzPct val="100000"/>
        <a:buFont typeface="Times New Roman" pitchFamily="18" charset="0"/>
        <a:defRPr sz="4400">
          <a:solidFill>
            <a:srgbClr val="3333FF"/>
          </a:solidFill>
          <a:latin typeface="Times New Roman" pitchFamily="18" charset="0"/>
          <a:ea typeface="MS PGothic" pitchFamily="34" charset="-128"/>
          <a:cs typeface="ＭＳ Ｐゴシック" charset="0"/>
        </a:defRPr>
      </a:lvl5pPr>
      <a:lvl6pPr marL="457200" algn="l" defTabSz="449263" rtl="0" eaLnBrk="0" fontAlgn="base" hangingPunct="0">
        <a:spcBef>
          <a:spcPct val="0"/>
        </a:spcBef>
        <a:spcAft>
          <a:spcPct val="0"/>
        </a:spcAft>
        <a:buClr>
          <a:srgbClr val="3333FF"/>
        </a:buClr>
        <a:buSzPct val="100000"/>
        <a:buFont typeface="Times New Roman" pitchFamily="18" charset="0"/>
        <a:defRPr sz="4400">
          <a:solidFill>
            <a:srgbClr val="000000"/>
          </a:solidFill>
          <a:latin typeface="Times New Roman" pitchFamily="18" charset="0"/>
        </a:defRPr>
      </a:lvl6pPr>
      <a:lvl7pPr marL="914400" algn="l" defTabSz="449263" rtl="0" eaLnBrk="0" fontAlgn="base" hangingPunct="0">
        <a:spcBef>
          <a:spcPct val="0"/>
        </a:spcBef>
        <a:spcAft>
          <a:spcPct val="0"/>
        </a:spcAft>
        <a:buClr>
          <a:srgbClr val="3333FF"/>
        </a:buClr>
        <a:buSzPct val="100000"/>
        <a:buFont typeface="Times New Roman" pitchFamily="18" charset="0"/>
        <a:defRPr sz="4400">
          <a:solidFill>
            <a:srgbClr val="000000"/>
          </a:solidFill>
          <a:latin typeface="Times New Roman" pitchFamily="18" charset="0"/>
        </a:defRPr>
      </a:lvl7pPr>
      <a:lvl8pPr marL="1371600" algn="l" defTabSz="449263" rtl="0" eaLnBrk="0" fontAlgn="base" hangingPunct="0">
        <a:spcBef>
          <a:spcPct val="0"/>
        </a:spcBef>
        <a:spcAft>
          <a:spcPct val="0"/>
        </a:spcAft>
        <a:buClr>
          <a:srgbClr val="3333FF"/>
        </a:buClr>
        <a:buSzPct val="100000"/>
        <a:buFont typeface="Times New Roman" pitchFamily="18" charset="0"/>
        <a:defRPr sz="4400">
          <a:solidFill>
            <a:srgbClr val="000000"/>
          </a:solidFill>
          <a:latin typeface="Times New Roman" pitchFamily="18" charset="0"/>
        </a:defRPr>
      </a:lvl8pPr>
      <a:lvl9pPr marL="1828800" algn="l" defTabSz="449263" rtl="0" eaLnBrk="0" fontAlgn="base" hangingPunct="0">
        <a:spcBef>
          <a:spcPct val="0"/>
        </a:spcBef>
        <a:spcAft>
          <a:spcPct val="0"/>
        </a:spcAft>
        <a:buClr>
          <a:srgbClr val="3333FF"/>
        </a:buClr>
        <a:buSzPct val="100000"/>
        <a:buFont typeface="Times New Roman" pitchFamily="18" charset="0"/>
        <a:defRPr sz="4400">
          <a:solidFill>
            <a:srgbClr val="000000"/>
          </a:solidFill>
          <a:latin typeface="Times New Roman" pitchFamily="18" charset="0"/>
        </a:defRPr>
      </a:lvl9pPr>
    </p:titleStyle>
    <p:bodyStyle>
      <a:lvl1pPr marL="336550" indent="-336550" algn="l" defTabSz="449263" rtl="0" eaLnBrk="0" fontAlgn="base" hangingPunct="0">
        <a:spcBef>
          <a:spcPts val="750"/>
        </a:spcBef>
        <a:spcAft>
          <a:spcPct val="0"/>
        </a:spcAft>
        <a:buClr>
          <a:srgbClr val="FF00FF"/>
        </a:buClr>
        <a:buSzPct val="75000"/>
        <a:buFont typeface="Monotype Sorts" charset="2"/>
        <a:buChar char=""/>
        <a:defRPr sz="3200">
          <a:solidFill>
            <a:srgbClr val="000000"/>
          </a:solidFill>
          <a:latin typeface="+mn-lt"/>
          <a:ea typeface="MS PGothic" pitchFamily="34" charset="-128"/>
          <a:cs typeface="ＭＳ Ｐゴシック" charset="0"/>
        </a:defRPr>
      </a:lvl1pPr>
      <a:lvl2pPr marL="736600" indent="-279400" algn="l" defTabSz="449263" rtl="0" eaLnBrk="0" fontAlgn="base" hangingPunct="0">
        <a:spcBef>
          <a:spcPts val="650"/>
        </a:spcBef>
        <a:spcAft>
          <a:spcPct val="0"/>
        </a:spcAft>
        <a:buClr>
          <a:srgbClr val="000000"/>
        </a:buClr>
        <a:buSzPct val="100000"/>
        <a:buFont typeface="Times New Roman" pitchFamily="18" charset="0"/>
        <a:buChar char="–"/>
        <a:defRPr sz="2800">
          <a:solidFill>
            <a:srgbClr val="000000"/>
          </a:solidFill>
          <a:latin typeface="+mn-lt"/>
          <a:ea typeface="MS PGothic" pitchFamily="34" charset="-128"/>
        </a:defRPr>
      </a:lvl2pPr>
      <a:lvl3pPr marL="1143000" indent="-228600" algn="l" defTabSz="449263" rtl="0" eaLnBrk="0" fontAlgn="base" hangingPunct="0">
        <a:spcBef>
          <a:spcPts val="550"/>
        </a:spcBef>
        <a:spcAft>
          <a:spcPct val="0"/>
        </a:spcAft>
        <a:buClr>
          <a:srgbClr val="000000"/>
        </a:buClr>
        <a:buSzPct val="100000"/>
        <a:buFont typeface="Times New Roman" pitchFamily="18" charset="0"/>
        <a:buChar char="»"/>
        <a:defRPr sz="2400">
          <a:solidFill>
            <a:srgbClr val="000000"/>
          </a:solidFill>
          <a:latin typeface="+mn-lt"/>
          <a:ea typeface="MS PGothic" pitchFamily="34" charset="-128"/>
        </a:defRPr>
      </a:lvl3pPr>
      <a:lvl4pPr marL="1600200" indent="-228600" algn="l" defTabSz="449263" rtl="0" eaLnBrk="0" fontAlgn="base" hangingPunct="0">
        <a:spcBef>
          <a:spcPts val="450"/>
        </a:spcBef>
        <a:spcAft>
          <a:spcPct val="0"/>
        </a:spcAft>
        <a:buClr>
          <a:srgbClr val="FF00FF"/>
        </a:buClr>
        <a:buSzPct val="65000"/>
        <a:buFont typeface="Monotype Sorts" charset="2"/>
        <a:buChar char=""/>
        <a:defRPr sz="2000">
          <a:solidFill>
            <a:srgbClr val="000000"/>
          </a:solidFill>
          <a:latin typeface="+mn-lt"/>
          <a:ea typeface="MS PGothic" pitchFamily="34" charset="-128"/>
        </a:defRPr>
      </a:lvl4pPr>
      <a:lvl5pPr marL="2057400" indent="-228600" algn="l" defTabSz="449263" rtl="0" eaLnBrk="0" fontAlgn="base" hangingPunct="0">
        <a:spcBef>
          <a:spcPts val="450"/>
        </a:spcBef>
        <a:spcAft>
          <a:spcPct val="0"/>
        </a:spcAft>
        <a:buClr>
          <a:srgbClr val="FF00FF"/>
        </a:buClr>
        <a:buSzPct val="100000"/>
        <a:buFont typeface="Times New Roman" pitchFamily="18" charset="0"/>
        <a:buChar char="–"/>
        <a:defRPr sz="2000">
          <a:solidFill>
            <a:srgbClr val="000000"/>
          </a:solidFill>
          <a:latin typeface="+mn-lt"/>
          <a:ea typeface="MS PGothic" pitchFamily="34" charset="-128"/>
        </a:defRPr>
      </a:lvl5pPr>
      <a:lvl6pPr marL="2514600" indent="-228600" algn="l" defTabSz="449263" rtl="0" eaLnBrk="0" fontAlgn="base" hangingPunct="0">
        <a:spcBef>
          <a:spcPts val="450"/>
        </a:spcBef>
        <a:spcAft>
          <a:spcPct val="0"/>
        </a:spcAft>
        <a:buClr>
          <a:srgbClr val="FF00FF"/>
        </a:buClr>
        <a:buSzPct val="100000"/>
        <a:buFont typeface="Times New Roman" pitchFamily="18" charset="0"/>
        <a:buChar char="–"/>
        <a:defRPr sz="2000">
          <a:solidFill>
            <a:srgbClr val="000000"/>
          </a:solidFill>
          <a:latin typeface="+mn-lt"/>
        </a:defRPr>
      </a:lvl6pPr>
      <a:lvl7pPr marL="2971800" indent="-228600" algn="l" defTabSz="449263" rtl="0" eaLnBrk="0" fontAlgn="base" hangingPunct="0">
        <a:spcBef>
          <a:spcPts val="450"/>
        </a:spcBef>
        <a:spcAft>
          <a:spcPct val="0"/>
        </a:spcAft>
        <a:buClr>
          <a:srgbClr val="FF00FF"/>
        </a:buClr>
        <a:buSzPct val="100000"/>
        <a:buFont typeface="Times New Roman" pitchFamily="18" charset="0"/>
        <a:buChar char="–"/>
        <a:defRPr sz="2000">
          <a:solidFill>
            <a:srgbClr val="000000"/>
          </a:solidFill>
          <a:latin typeface="+mn-lt"/>
        </a:defRPr>
      </a:lvl7pPr>
      <a:lvl8pPr marL="3429000" indent="-228600" algn="l" defTabSz="449263" rtl="0" eaLnBrk="0" fontAlgn="base" hangingPunct="0">
        <a:spcBef>
          <a:spcPts val="450"/>
        </a:spcBef>
        <a:spcAft>
          <a:spcPct val="0"/>
        </a:spcAft>
        <a:buClr>
          <a:srgbClr val="FF00FF"/>
        </a:buClr>
        <a:buSzPct val="100000"/>
        <a:buFont typeface="Times New Roman" pitchFamily="18" charset="0"/>
        <a:buChar char="–"/>
        <a:defRPr sz="2000">
          <a:solidFill>
            <a:srgbClr val="000000"/>
          </a:solidFill>
          <a:latin typeface="+mn-lt"/>
        </a:defRPr>
      </a:lvl8pPr>
      <a:lvl9pPr marL="3886200" indent="-228600" algn="l" defTabSz="449263" rtl="0" eaLnBrk="0" fontAlgn="base" hangingPunct="0">
        <a:spcBef>
          <a:spcPts val="450"/>
        </a:spcBef>
        <a:spcAft>
          <a:spcPct val="0"/>
        </a:spcAft>
        <a:buClr>
          <a:srgbClr val="FF00FF"/>
        </a:buClr>
        <a:buSzPct val="100000"/>
        <a:buFont typeface="Times New Roman" pitchFamily="18"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audio" Target="file:///\\afs\cs.pitt.edu\usr0\litman\public\html\talks\keynote06\NORMALIZED_segmentShort.wav"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file:///\\afs\cs.pitt.edu\usr0\litman\public\html\talks\keynote06\HCexSIG89-58.wav"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dlitman@pitt.edu" TargetMode="External"/><Relationship Id="rId2" Type="http://schemas.openxmlformats.org/officeDocument/2006/relationships/hyperlink" Target="http://www.cs.pitt.edu/~litman/itspok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idx="4294967295"/>
          </p:nvPr>
        </p:nvSpPr>
        <p:spPr>
          <a:xfrm>
            <a:off x="0" y="1143001"/>
            <a:ext cx="9144000" cy="990600"/>
          </a:xfrm>
        </p:spPr>
        <p:txBody>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t>Educational Technology</a:t>
            </a:r>
            <a:br>
              <a:rPr lang="en-US" dirty="0" smtClean="0"/>
            </a:br>
            <a:r>
              <a:rPr lang="en-US" sz="4000" dirty="0" smtClean="0"/>
              <a:t>(a natural language processing perspective)</a:t>
            </a:r>
            <a:endParaRPr lang="en-GB" sz="3600" dirty="0" smtClean="0"/>
          </a:p>
        </p:txBody>
      </p:sp>
      <p:sp>
        <p:nvSpPr>
          <p:cNvPr id="5123" name="Rectangle 2"/>
          <p:cNvSpPr>
            <a:spLocks noGrp="1" noChangeArrowheads="1"/>
          </p:cNvSpPr>
          <p:nvPr>
            <p:ph type="subTitle" idx="4294967295"/>
          </p:nvPr>
        </p:nvSpPr>
        <p:spPr>
          <a:xfrm>
            <a:off x="-533400" y="2514600"/>
            <a:ext cx="9906000" cy="4343400"/>
          </a:xfrm>
        </p:spPr>
        <p:txBody>
          <a:bodyPr/>
          <a:lstStyle/>
          <a:p>
            <a:pPr marL="457200" lvl="1" indent="0" algn="ctr">
              <a:spcBef>
                <a:spcPts val="550"/>
              </a:spcBef>
              <a:buSzPct val="61000"/>
              <a:buFont typeface="Times New Roman" pitchFamily="18"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3200" b="1" dirty="0" smtClean="0"/>
          </a:p>
          <a:p>
            <a:pPr marL="457200" lvl="1" indent="0" algn="ctr">
              <a:spcBef>
                <a:spcPts val="550"/>
              </a:spcBef>
              <a:buSzPct val="61000"/>
              <a:buFont typeface="Times New Roman" pitchFamily="18"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3200" b="1" dirty="0" smtClean="0"/>
              <a:t>Diane </a:t>
            </a:r>
            <a:r>
              <a:rPr lang="en-GB" sz="3200" b="1" dirty="0" err="1" smtClean="0"/>
              <a:t>Litman</a:t>
            </a:r>
            <a:endParaRPr lang="en-GB" sz="3200" b="1" dirty="0" smtClean="0"/>
          </a:p>
          <a:p>
            <a:pPr marL="457200" lvl="1" indent="0" algn="ctr">
              <a:spcBef>
                <a:spcPts val="550"/>
              </a:spcBef>
              <a:buSzPct val="61000"/>
              <a:buFont typeface="Times New Roman" pitchFamily="18"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3200" b="1" dirty="0" smtClean="0"/>
          </a:p>
          <a:p>
            <a:pPr marL="457200" lvl="1" indent="0" algn="ctr">
              <a:spcBef>
                <a:spcPts val="550"/>
              </a:spcBef>
              <a:buSzPct val="6100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b="1" dirty="0" smtClean="0">
                <a:solidFill>
                  <a:schemeClr val="tx1"/>
                </a:solidFill>
              </a:rPr>
              <a:t>Professor, Computer Science Department </a:t>
            </a:r>
          </a:p>
          <a:p>
            <a:pPr marL="457200" lvl="1" indent="0" algn="ctr">
              <a:spcBef>
                <a:spcPts val="550"/>
              </a:spcBef>
              <a:buSzPct val="6100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b="1" dirty="0" smtClean="0">
                <a:solidFill>
                  <a:schemeClr val="tx1"/>
                </a:solidFill>
              </a:rPr>
              <a:t>Senior Scientist, Learning Research &amp; Development </a:t>
            </a:r>
            <a:r>
              <a:rPr lang="en-GB" b="1" dirty="0" err="1" smtClean="0">
                <a:solidFill>
                  <a:schemeClr val="tx1"/>
                </a:solidFill>
              </a:rPr>
              <a:t>Center</a:t>
            </a:r>
            <a:r>
              <a:rPr lang="en-GB" b="1" dirty="0" smtClean="0">
                <a:solidFill>
                  <a:schemeClr val="tx1"/>
                </a:solidFill>
              </a:rPr>
              <a:t> </a:t>
            </a:r>
          </a:p>
          <a:p>
            <a:pPr marL="457200" lvl="1" indent="0" algn="ctr">
              <a:spcBef>
                <a:spcPts val="550"/>
              </a:spcBef>
              <a:buSzPct val="6100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b="1" dirty="0" smtClean="0">
                <a:solidFill>
                  <a:schemeClr val="tx1"/>
                </a:solidFill>
              </a:rPr>
              <a:t>Co-Director, Intelligent Systems Program</a:t>
            </a:r>
          </a:p>
          <a:p>
            <a:pPr marL="457200" lvl="1" indent="0" algn="ctr">
              <a:spcBef>
                <a:spcPts val="550"/>
              </a:spcBef>
              <a:buSzPct val="6100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b="1" dirty="0" smtClean="0">
              <a:solidFill>
                <a:schemeClr val="tx1"/>
              </a:solidFill>
            </a:endParaRPr>
          </a:p>
          <a:p>
            <a:pPr marL="457200" lvl="1" indent="0" algn="ctr">
              <a:spcBef>
                <a:spcPts val="550"/>
              </a:spcBef>
              <a:buSzPct val="6100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b="1" i="1" dirty="0" smtClean="0">
                <a:solidFill>
                  <a:schemeClr val="tx1"/>
                </a:solidFill>
              </a:rPr>
              <a:t>University of Pittsburgh</a:t>
            </a:r>
          </a:p>
          <a:p>
            <a:pPr marL="457200" lvl="1" indent="0" algn="ctr">
              <a:spcBef>
                <a:spcPts val="550"/>
              </a:spcBef>
              <a:buSzPct val="61000"/>
              <a:buFont typeface="Times New Roman" pitchFamily="18"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3200" b="1" dirty="0" smtClean="0"/>
          </a:p>
          <a:p>
            <a:pPr marL="457200" lvl="1" indent="0" algn="ctr">
              <a:spcBef>
                <a:spcPts val="550"/>
              </a:spcBef>
              <a:buSzPct val="61000"/>
              <a:buFont typeface="Times New Roman" pitchFamily="18" charset="0"/>
              <a:buNone/>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3200" b="1" i="1" dirty="0" smtClean="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defTabSz="914400"/>
            <a:endParaRPr lang="en-US" smtClean="0"/>
          </a:p>
        </p:txBody>
      </p:sp>
      <p:pic>
        <p:nvPicPr>
          <p:cNvPr id="20483" name="Picture 3" descr="screenshotShortBi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b="17842"/>
          <a:stretch>
            <a:fillRect/>
          </a:stretch>
        </p:blipFill>
        <p:spPr>
          <a:xfrm>
            <a:off x="0" y="0"/>
            <a:ext cx="9144000" cy="5634038"/>
          </a:xfrm>
        </p:spPr>
      </p:pic>
      <p:sp>
        <p:nvSpPr>
          <p:cNvPr id="20485" name="Line 5"/>
          <p:cNvSpPr>
            <a:spLocks noChangeShapeType="1"/>
          </p:cNvSpPr>
          <p:nvPr/>
        </p:nvSpPr>
        <p:spPr bwMode="auto">
          <a:xfrm>
            <a:off x="3886200" y="1905000"/>
            <a:ext cx="685800" cy="3810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86" name="Rectangle 6"/>
          <p:cNvSpPr>
            <a:spLocks noChangeArrowheads="1"/>
          </p:cNvSpPr>
          <p:nvPr/>
        </p:nvSpPr>
        <p:spPr bwMode="auto">
          <a:xfrm>
            <a:off x="4648200" y="2438400"/>
            <a:ext cx="4191000" cy="3048000"/>
          </a:xfrm>
          <a:prstGeom prst="rect">
            <a:avLst/>
          </a:prstGeom>
          <a:solidFill>
            <a:srgbClr val="FF0000">
              <a:alpha val="18823"/>
            </a:srgbClr>
          </a:solidFill>
          <a:ln>
            <a:noFill/>
          </a:ln>
          <a:extLst>
            <a:ext uri="{91240B29-F687-4F45-9708-019B960494DF}">
              <a14:hiddenLine xmlns:a14="http://schemas.microsoft.com/office/drawing/2010/main" w="57150">
                <a:solidFill>
                  <a:srgbClr val="000000"/>
                </a:solidFill>
                <a:miter lim="800000"/>
                <a:headEnd/>
                <a:tailEnd/>
              </a14:hiddenLine>
            </a:ext>
          </a:extLst>
        </p:spPr>
        <p:txBody>
          <a:bodyPr wrap="none" anchor="ctr"/>
          <a:lstStyle/>
          <a:p>
            <a:endParaRPr lang="en-US"/>
          </a:p>
        </p:txBody>
      </p:sp>
    </p:spTree>
    <p:extLst>
      <p:ext uri="{BB962C8B-B14F-4D97-AF65-F5344CB8AC3E}">
        <p14:creationId xmlns:p14="http://schemas.microsoft.com/office/powerpoint/2010/main" val="940105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defTabSz="914400"/>
            <a:endParaRPr lang="en-US" smtClean="0"/>
          </a:p>
        </p:txBody>
      </p:sp>
      <p:pic>
        <p:nvPicPr>
          <p:cNvPr id="21507" name="Picture 3" descr="screenshotShortBi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b="17842"/>
          <a:stretch>
            <a:fillRect/>
          </a:stretch>
        </p:blipFill>
        <p:spPr>
          <a:xfrm>
            <a:off x="0" y="0"/>
            <a:ext cx="9144000" cy="5634038"/>
          </a:xfrm>
        </p:spPr>
      </p:pic>
      <p:sp>
        <p:nvSpPr>
          <p:cNvPr id="21509" name="Line 5"/>
          <p:cNvSpPr>
            <a:spLocks noChangeShapeType="1"/>
          </p:cNvSpPr>
          <p:nvPr/>
        </p:nvSpPr>
        <p:spPr bwMode="auto">
          <a:xfrm>
            <a:off x="2514600" y="1752600"/>
            <a:ext cx="0" cy="5334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0" name="Rectangle 6"/>
          <p:cNvSpPr>
            <a:spLocks noChangeArrowheads="1"/>
          </p:cNvSpPr>
          <p:nvPr/>
        </p:nvSpPr>
        <p:spPr bwMode="auto">
          <a:xfrm>
            <a:off x="304800" y="2438400"/>
            <a:ext cx="4191000" cy="3048000"/>
          </a:xfrm>
          <a:prstGeom prst="rect">
            <a:avLst/>
          </a:prstGeom>
          <a:solidFill>
            <a:srgbClr val="FF0000">
              <a:alpha val="18823"/>
            </a:srgbClr>
          </a:solidFill>
          <a:ln>
            <a:noFill/>
          </a:ln>
          <a:extLst>
            <a:ext uri="{91240B29-F687-4F45-9708-019B960494DF}">
              <a14:hiddenLine xmlns:a14="http://schemas.microsoft.com/office/drawing/2010/main" w="57150">
                <a:solidFill>
                  <a:srgbClr val="000000"/>
                </a:solidFill>
                <a:miter lim="800000"/>
                <a:headEnd/>
                <a:tailEnd/>
              </a14:hiddenLine>
            </a:ext>
          </a:extLst>
        </p:spPr>
        <p:txBody>
          <a:bodyPr wrap="none" anchor="ctr"/>
          <a:lstStyle/>
          <a:p>
            <a:endParaRPr lang="en-US"/>
          </a:p>
        </p:txBody>
      </p:sp>
      <p:pic>
        <p:nvPicPr>
          <p:cNvPr id="663559" name="NORMALIZED_segmentShort.wav">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3124200" y="1219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924481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63559"/>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24385" fill="hold"/>
                                        <p:tgtEl>
                                          <p:spTgt spid="663559"/>
                                        </p:tgtEl>
                                      </p:cBhvr>
                                    </p:cmd>
                                  </p:childTnLst>
                                </p:cTn>
                              </p:par>
                            </p:childTnLst>
                          </p:cTn>
                        </p:par>
                      </p:childTnLst>
                    </p:cTn>
                  </p:par>
                </p:childTnLst>
              </p:cTn>
              <p:nextCondLst>
                <p:cond evt="onClick" delay="0">
                  <p:tgtEl>
                    <p:spTgt spid="663559"/>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63559"/>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52400" y="381000"/>
            <a:ext cx="8686800" cy="838200"/>
          </a:xfrm>
        </p:spPr>
        <p:txBody>
          <a:bodyPr/>
          <a:lstStyle/>
          <a:p>
            <a:r>
              <a:rPr lang="en-US" sz="4000" dirty="0" smtClean="0"/>
              <a:t>Example Student States in ITSPOKE</a:t>
            </a:r>
          </a:p>
        </p:txBody>
      </p:sp>
      <p:sp>
        <p:nvSpPr>
          <p:cNvPr id="38915" name="Rectangle 3"/>
          <p:cNvSpPr>
            <a:spLocks noGrp="1" noChangeArrowheads="1"/>
          </p:cNvSpPr>
          <p:nvPr>
            <p:ph type="body" idx="1"/>
          </p:nvPr>
        </p:nvSpPr>
        <p:spPr>
          <a:xfrm>
            <a:off x="0" y="1371600"/>
            <a:ext cx="9144000" cy="4724400"/>
          </a:xfrm>
        </p:spPr>
        <p:txBody>
          <a:bodyPr/>
          <a:lstStyle/>
          <a:p>
            <a:pPr>
              <a:buFont typeface="Monotype Sorts" charset="2"/>
              <a:buNone/>
            </a:pPr>
            <a:r>
              <a:rPr lang="en-GB" sz="2500" b="1" smtClean="0">
                <a:solidFill>
                  <a:srgbClr val="660066"/>
                </a:solidFill>
              </a:rPr>
              <a:t>ITSPOKE</a:t>
            </a:r>
            <a:r>
              <a:rPr lang="en-GB" sz="2500" smtClean="0">
                <a:solidFill>
                  <a:srgbClr val="660066"/>
                </a:solidFill>
              </a:rPr>
              <a:t>: </a:t>
            </a:r>
            <a:r>
              <a:rPr lang="en-US" sz="2500" smtClean="0">
                <a:solidFill>
                  <a:srgbClr val="660066"/>
                </a:solidFill>
              </a:rPr>
              <a:t>What else do you need to know to find the box‘s acceleration?</a:t>
            </a:r>
            <a:endParaRPr lang="en-GB" sz="2500" smtClean="0">
              <a:solidFill>
                <a:srgbClr val="660066"/>
              </a:solidFill>
            </a:endParaRPr>
          </a:p>
          <a:p>
            <a:pPr>
              <a:spcBef>
                <a:spcPts val="200"/>
              </a:spcBef>
              <a:buSzTx/>
              <a:buFont typeface="Monotype Sorts" charset="2"/>
              <a:buNone/>
            </a:pPr>
            <a:r>
              <a:rPr lang="en-GB" sz="2500" b="1" smtClean="0">
                <a:solidFill>
                  <a:srgbClr val="FF0000"/>
                </a:solidFill>
              </a:rPr>
              <a:t>Student</a:t>
            </a:r>
            <a:r>
              <a:rPr lang="en-GB" sz="2500" smtClean="0">
                <a:solidFill>
                  <a:srgbClr val="FF0000"/>
                </a:solidFill>
              </a:rPr>
              <a:t>: the direction	 </a:t>
            </a:r>
            <a:r>
              <a:rPr lang="en-GB" sz="2500" b="1" i="1" smtClean="0">
                <a:solidFill>
                  <a:srgbClr val="FF0000"/>
                </a:solidFill>
              </a:rPr>
              <a:t>[UNCERTAIN]</a:t>
            </a:r>
            <a:r>
              <a:rPr lang="en-GB" sz="2500" i="1" smtClean="0">
                <a:solidFill>
                  <a:srgbClr val="FF33CC"/>
                </a:solidFill>
              </a:rPr>
              <a:t>     </a:t>
            </a:r>
            <a:endParaRPr lang="en-GB" sz="2500" b="1" i="1" smtClean="0">
              <a:solidFill>
                <a:schemeClr val="bg2"/>
              </a:solidFill>
            </a:endParaRPr>
          </a:p>
          <a:p>
            <a:pPr>
              <a:spcBef>
                <a:spcPts val="200"/>
              </a:spcBef>
              <a:buSzTx/>
              <a:buFont typeface="Monotype Sorts" charset="2"/>
              <a:buNone/>
            </a:pPr>
            <a:r>
              <a:rPr lang="en-GB" sz="2500" b="1" smtClean="0">
                <a:solidFill>
                  <a:srgbClr val="660066"/>
                </a:solidFill>
              </a:rPr>
              <a:t>ITSPOKE </a:t>
            </a:r>
            <a:r>
              <a:rPr lang="en-GB" sz="2500" smtClean="0">
                <a:solidFill>
                  <a:srgbClr val="660066"/>
                </a:solidFill>
              </a:rPr>
              <a:t>: </a:t>
            </a:r>
            <a:r>
              <a:rPr lang="en-US" sz="2500" smtClean="0">
                <a:solidFill>
                  <a:srgbClr val="660066"/>
                </a:solidFill>
              </a:rPr>
              <a:t>If you see a body accelerate, what caused that acceleration?</a:t>
            </a:r>
            <a:endParaRPr lang="en-GB" sz="2500" smtClean="0">
              <a:solidFill>
                <a:srgbClr val="660066"/>
              </a:solidFill>
            </a:endParaRPr>
          </a:p>
          <a:p>
            <a:pPr>
              <a:spcBef>
                <a:spcPts val="200"/>
              </a:spcBef>
              <a:buSzTx/>
              <a:buFont typeface="Monotype Sorts" charset="2"/>
              <a:buNone/>
            </a:pPr>
            <a:r>
              <a:rPr lang="en-GB" sz="2500" b="1" smtClean="0">
                <a:solidFill>
                  <a:srgbClr val="FF0000"/>
                </a:solidFill>
              </a:rPr>
              <a:t>Student</a:t>
            </a:r>
            <a:r>
              <a:rPr lang="en-GB" sz="2500" smtClean="0">
                <a:solidFill>
                  <a:srgbClr val="FF0000"/>
                </a:solidFill>
              </a:rPr>
              <a:t>: force 			</a:t>
            </a:r>
            <a:r>
              <a:rPr lang="en-GB" sz="2500" b="1" i="1" smtClean="0">
                <a:solidFill>
                  <a:srgbClr val="FF0000"/>
                </a:solidFill>
              </a:rPr>
              <a:t>[CERTAIN]</a:t>
            </a:r>
            <a:r>
              <a:rPr lang="en-GB" sz="2500" i="1" smtClean="0">
                <a:solidFill>
                  <a:srgbClr val="FF33CC"/>
                </a:solidFill>
              </a:rPr>
              <a:t>    </a:t>
            </a:r>
            <a:endParaRPr lang="en-GB" sz="2500" b="1" i="1" smtClean="0">
              <a:solidFill>
                <a:schemeClr val="bg2"/>
              </a:solidFill>
            </a:endParaRPr>
          </a:p>
          <a:p>
            <a:pPr>
              <a:spcBef>
                <a:spcPts val="200"/>
              </a:spcBef>
              <a:buSzTx/>
              <a:buFont typeface="Monotype Sorts" charset="2"/>
              <a:buNone/>
            </a:pPr>
            <a:r>
              <a:rPr lang="en-GB" sz="2500" b="1" smtClean="0">
                <a:solidFill>
                  <a:srgbClr val="660066"/>
                </a:solidFill>
              </a:rPr>
              <a:t>ITSPOKE </a:t>
            </a:r>
            <a:r>
              <a:rPr lang="en-GB" sz="2500" smtClean="0">
                <a:solidFill>
                  <a:srgbClr val="660066"/>
                </a:solidFill>
              </a:rPr>
              <a:t>: </a:t>
            </a:r>
            <a:r>
              <a:rPr lang="en-US" sz="2500" smtClean="0">
                <a:solidFill>
                  <a:srgbClr val="660066"/>
                </a:solidFill>
              </a:rPr>
              <a:t>Good job.  Say there is only one force acting on the box. How is this force, the box's mass, and its acceleration related?</a:t>
            </a:r>
            <a:endParaRPr lang="en-GB" sz="2500" b="1" smtClean="0">
              <a:solidFill>
                <a:srgbClr val="660066"/>
              </a:solidFill>
            </a:endParaRPr>
          </a:p>
          <a:p>
            <a:pPr>
              <a:spcBef>
                <a:spcPts val="200"/>
              </a:spcBef>
              <a:buSzTx/>
              <a:buFont typeface="Monotype Sorts" charset="2"/>
              <a:buNone/>
            </a:pPr>
            <a:r>
              <a:rPr lang="en-GB" sz="2500" b="1" smtClean="0">
                <a:solidFill>
                  <a:srgbClr val="FF0000"/>
                </a:solidFill>
              </a:rPr>
              <a:t>Student</a:t>
            </a:r>
            <a:r>
              <a:rPr lang="en-GB" sz="2500" smtClean="0">
                <a:solidFill>
                  <a:srgbClr val="FF0000"/>
                </a:solidFill>
              </a:rPr>
              <a:t>: velocity 		</a:t>
            </a:r>
            <a:r>
              <a:rPr lang="en-GB" sz="2500" b="1" i="1" smtClean="0">
                <a:solidFill>
                  <a:srgbClr val="FF0000"/>
                </a:solidFill>
              </a:rPr>
              <a:t>[UNCERTAIN]</a:t>
            </a:r>
            <a:r>
              <a:rPr lang="en-GB" sz="2500" i="1" smtClean="0">
                <a:solidFill>
                  <a:srgbClr val="FF33CC"/>
                </a:solidFill>
              </a:rPr>
              <a:t> </a:t>
            </a:r>
            <a:endParaRPr lang="en-GB" sz="2500" b="1" i="1" smtClean="0">
              <a:solidFill>
                <a:schemeClr val="bg2"/>
              </a:solidFill>
            </a:endParaRPr>
          </a:p>
          <a:p>
            <a:pPr>
              <a:spcBef>
                <a:spcPts val="200"/>
              </a:spcBef>
              <a:buSzTx/>
              <a:buFont typeface="Monotype Sorts" charset="2"/>
              <a:buNone/>
            </a:pPr>
            <a:r>
              <a:rPr lang="en-GB" sz="2500" b="1" smtClean="0">
                <a:solidFill>
                  <a:srgbClr val="660066"/>
                </a:solidFill>
              </a:rPr>
              <a:t>ITSPOKE </a:t>
            </a:r>
            <a:r>
              <a:rPr lang="en-GB" sz="2500" smtClean="0">
                <a:solidFill>
                  <a:srgbClr val="660066"/>
                </a:solidFill>
              </a:rPr>
              <a:t>: </a:t>
            </a:r>
            <a:r>
              <a:rPr lang="en-US" sz="2500" smtClean="0">
                <a:solidFill>
                  <a:srgbClr val="660066"/>
                </a:solidFill>
              </a:rPr>
              <a:t>Could you please repeat that?</a:t>
            </a:r>
            <a:endParaRPr lang="en-GB" sz="2500" b="1" smtClean="0">
              <a:solidFill>
                <a:srgbClr val="660066"/>
              </a:solidFill>
            </a:endParaRPr>
          </a:p>
          <a:p>
            <a:pPr>
              <a:spcBef>
                <a:spcPts val="200"/>
              </a:spcBef>
              <a:buSzTx/>
              <a:buFont typeface="Monotype Sorts" charset="2"/>
              <a:buNone/>
            </a:pPr>
            <a:r>
              <a:rPr lang="en-GB" sz="2500" b="1" smtClean="0">
                <a:solidFill>
                  <a:srgbClr val="FF0000"/>
                </a:solidFill>
              </a:rPr>
              <a:t>Student</a:t>
            </a:r>
            <a:r>
              <a:rPr lang="en-GB" sz="2500" smtClean="0">
                <a:solidFill>
                  <a:srgbClr val="FF0000"/>
                </a:solidFill>
              </a:rPr>
              <a:t>: </a:t>
            </a:r>
            <a:r>
              <a:rPr lang="en-US" sz="2500" smtClean="0">
                <a:solidFill>
                  <a:srgbClr val="FF0000"/>
                </a:solidFill>
              </a:rPr>
              <a:t>velocity 		</a:t>
            </a:r>
            <a:r>
              <a:rPr lang="en-US" sz="2500" b="1" i="1" smtClean="0">
                <a:solidFill>
                  <a:srgbClr val="FF0000"/>
                </a:solidFill>
              </a:rPr>
              <a:t>[</a:t>
            </a:r>
            <a:r>
              <a:rPr lang="en-GB" sz="2500" b="1" i="1" smtClean="0">
                <a:solidFill>
                  <a:srgbClr val="FF0000"/>
                </a:solidFill>
              </a:rPr>
              <a:t>ANNOYED]</a:t>
            </a:r>
          </a:p>
          <a:p>
            <a:pPr lvl="1">
              <a:buFontTx/>
              <a:buChar char="•"/>
            </a:pPr>
            <a:endParaRPr lang="en-US" sz="1200" smtClean="0">
              <a:solidFill>
                <a:srgbClr val="FF0000"/>
              </a:solidFill>
            </a:endParaRPr>
          </a:p>
        </p:txBody>
      </p:sp>
      <p:pic>
        <p:nvPicPr>
          <p:cNvPr id="660485" name="HCexSIG89-58.wav">
            <a:hlinkClick r:id="" action="ppaction://media"/>
          </p:cNvPr>
          <p:cNvPicPr>
            <a:picLocks noRot="1" noChangeAspect="1" noChangeArrowheads="1"/>
          </p:cNvPicPr>
          <p:nvPr>
            <a:audioFile r:link="rId1"/>
          </p:nvPr>
        </p:nvPicPr>
        <p:blipFill>
          <a:blip r:embed="rId3">
            <a:extLst>
              <a:ext uri="{28A0092B-C50C-407E-A947-70E740481C1C}">
                <a14:useLocalDpi xmlns:a14="http://schemas.microsoft.com/office/drawing/2010/main" val="0"/>
              </a:ext>
            </a:extLst>
          </a:blip>
          <a:srcRect/>
          <a:stretch>
            <a:fillRect/>
          </a:stretch>
        </p:blipFill>
        <p:spPr bwMode="auto">
          <a:xfrm>
            <a:off x="8090263" y="1905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893877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60485"/>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45585" fill="hold"/>
                                        <p:tgtEl>
                                          <p:spTgt spid="660485"/>
                                        </p:tgtEl>
                                      </p:cBhvr>
                                    </p:cmd>
                                  </p:childTnLst>
                                </p:cTn>
                              </p:par>
                            </p:childTnLst>
                          </p:cTn>
                        </p:par>
                      </p:childTnLst>
                    </p:cTn>
                  </p:par>
                </p:childTnLst>
              </p:cTn>
              <p:nextCondLst>
                <p:cond evt="onClick" delay="0">
                  <p:tgtEl>
                    <p:spTgt spid="66048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60485"/>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0" y="228600"/>
            <a:ext cx="91440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i="1">
                <a:solidFill>
                  <a:srgbClr val="000000"/>
                </a:solidFill>
                <a:latin typeface="Times New Roman"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i="1">
                <a:solidFill>
                  <a:srgbClr val="000000"/>
                </a:solidFill>
                <a:latin typeface="Times New Roman"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i="1">
                <a:solidFill>
                  <a:srgbClr val="000000"/>
                </a:solidFill>
                <a:latin typeface="Times New Roman"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i="1">
                <a:solidFill>
                  <a:srgbClr val="000000"/>
                </a:solidFill>
                <a:latin typeface="Times New Roman"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i="1">
                <a:solidFill>
                  <a:srgbClr val="000000"/>
                </a:solidFill>
                <a:latin typeface="Times New Roman"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i="1">
                <a:solidFill>
                  <a:srgbClr val="000000"/>
                </a:solidFill>
                <a:latin typeface="Times New Roman"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i="1">
                <a:solidFill>
                  <a:srgbClr val="000000"/>
                </a:solidFill>
                <a:latin typeface="Times New Roman"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i="1">
                <a:solidFill>
                  <a:srgbClr val="000000"/>
                </a:solidFill>
                <a:latin typeface="Times New Roman"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i="1">
                <a:solidFill>
                  <a:srgbClr val="000000"/>
                </a:solidFill>
                <a:latin typeface="Times New Roman" pitchFamily="18" charset="0"/>
              </a:defRPr>
            </a:lvl9pPr>
          </a:lstStyle>
          <a:p>
            <a:pPr algn="l"/>
            <a:r>
              <a:rPr lang="en-GB" sz="4000" i="0" dirty="0" smtClean="0">
                <a:solidFill>
                  <a:srgbClr val="3333FF"/>
                </a:solidFill>
              </a:rPr>
              <a:t>Disengagement </a:t>
            </a:r>
            <a:r>
              <a:rPr lang="en-GB" sz="4000" i="0" dirty="0">
                <a:solidFill>
                  <a:srgbClr val="3333FF"/>
                </a:solidFill>
              </a:rPr>
              <a:t>is also of </a:t>
            </a:r>
            <a:r>
              <a:rPr lang="en-GB" sz="4000" i="0" dirty="0" smtClean="0">
                <a:solidFill>
                  <a:srgbClr val="3333FF"/>
                </a:solidFill>
              </a:rPr>
              <a:t>interest</a:t>
            </a:r>
            <a:endParaRPr lang="en-GB" sz="4000" i="0" dirty="0">
              <a:solidFill>
                <a:srgbClr val="3333FF"/>
              </a:solidFill>
            </a:endParaRPr>
          </a:p>
        </p:txBody>
      </p:sp>
      <p:sp>
        <p:nvSpPr>
          <p:cNvPr id="49155" name="Text Box 2"/>
          <p:cNvSpPr txBox="1">
            <a:spLocks noChangeArrowheads="1"/>
          </p:cNvSpPr>
          <p:nvPr/>
        </p:nvSpPr>
        <p:spPr bwMode="auto">
          <a:xfrm>
            <a:off x="92075" y="1509713"/>
            <a:ext cx="8959850" cy="521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marL="330200" indent="-330200">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defRPr sz="2000" i="1">
                <a:solidFill>
                  <a:srgbClr val="000000"/>
                </a:solidFill>
                <a:latin typeface="Times New Roman" pitchFamily="18" charset="0"/>
              </a:defRPr>
            </a:lvl1pPr>
            <a:lvl2pPr marL="741363" indent="-284163">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defRPr sz="2000" i="1">
                <a:solidFill>
                  <a:srgbClr val="000000"/>
                </a:solidFill>
                <a:latin typeface="Times New Roman" pitchFamily="18" charset="0"/>
              </a:defRPr>
            </a:lvl2pPr>
            <a:lvl3pPr marL="1143000" indent="-228600">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defRPr sz="2000" i="1">
                <a:solidFill>
                  <a:srgbClr val="000000"/>
                </a:solidFill>
                <a:latin typeface="Times New Roman" pitchFamily="18" charset="0"/>
              </a:defRPr>
            </a:lvl3pPr>
            <a:lvl4pPr marL="1600200" indent="-228600">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defRPr sz="2000" i="1">
                <a:solidFill>
                  <a:srgbClr val="000000"/>
                </a:solidFill>
                <a:latin typeface="Times New Roman" pitchFamily="18" charset="0"/>
              </a:defRPr>
            </a:lvl4pPr>
            <a:lvl5pPr marL="2057400" indent="-228600">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defRPr sz="2000" i="1">
                <a:solidFill>
                  <a:srgbClr val="000000"/>
                </a:solidFill>
                <a:latin typeface="Times New Roman" pitchFamily="18" charset="0"/>
              </a:defRPr>
            </a:lvl5pPr>
            <a:lvl6pPr marL="2514600" indent="-228600" eaLnBrk="0" fontAlgn="base" hangingPunct="0">
              <a:spcBef>
                <a:spcPct val="0"/>
              </a:spcBef>
              <a:spcAft>
                <a:spcPct val="0"/>
              </a:spcAft>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defRPr sz="2000" i="1">
                <a:solidFill>
                  <a:srgbClr val="000000"/>
                </a:solidFill>
                <a:latin typeface="Times New Roman" pitchFamily="18" charset="0"/>
              </a:defRPr>
            </a:lvl6pPr>
            <a:lvl7pPr marL="2971800" indent="-228600" eaLnBrk="0" fontAlgn="base" hangingPunct="0">
              <a:spcBef>
                <a:spcPct val="0"/>
              </a:spcBef>
              <a:spcAft>
                <a:spcPct val="0"/>
              </a:spcAft>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defRPr sz="2000" i="1">
                <a:solidFill>
                  <a:srgbClr val="000000"/>
                </a:solidFill>
                <a:latin typeface="Times New Roman" pitchFamily="18" charset="0"/>
              </a:defRPr>
            </a:lvl7pPr>
            <a:lvl8pPr marL="3429000" indent="-228600" eaLnBrk="0" fontAlgn="base" hangingPunct="0">
              <a:spcBef>
                <a:spcPct val="0"/>
              </a:spcBef>
              <a:spcAft>
                <a:spcPct val="0"/>
              </a:spcAft>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defRPr sz="2000" i="1">
                <a:solidFill>
                  <a:srgbClr val="000000"/>
                </a:solidFill>
                <a:latin typeface="Times New Roman" pitchFamily="18" charset="0"/>
              </a:defRPr>
            </a:lvl8pPr>
            <a:lvl9pPr marL="3886200" indent="-228600" eaLnBrk="0" fontAlgn="base" hangingPunct="0">
              <a:spcBef>
                <a:spcPct val="0"/>
              </a:spcBef>
              <a:spcAft>
                <a:spcPct val="0"/>
              </a:spcAft>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defRPr sz="2000" i="1">
                <a:solidFill>
                  <a:srgbClr val="000000"/>
                </a:solidFill>
                <a:latin typeface="Times New Roman" pitchFamily="18" charset="0"/>
              </a:defRPr>
            </a:lvl9pPr>
          </a:lstStyle>
          <a:p>
            <a:pPr>
              <a:lnSpc>
                <a:spcPct val="105000"/>
              </a:lnSpc>
              <a:spcAft>
                <a:spcPct val="50000"/>
              </a:spcAft>
              <a:buClr>
                <a:srgbClr val="006600"/>
              </a:buClr>
              <a:buFont typeface="Arial" pitchFamily="34" charset="0"/>
              <a:buChar char="•"/>
            </a:pPr>
            <a:endParaRPr lang="en-GB" b="1" dirty="0"/>
          </a:p>
          <a:p>
            <a:pPr algn="l">
              <a:lnSpc>
                <a:spcPct val="105000"/>
              </a:lnSpc>
              <a:spcAft>
                <a:spcPct val="50000"/>
              </a:spcAft>
              <a:buClr>
                <a:schemeClr val="tx1"/>
              </a:buClr>
              <a:buFont typeface="Arial" pitchFamily="34" charset="0"/>
              <a:buChar char="•"/>
            </a:pPr>
            <a:r>
              <a:rPr lang="en-GB" sz="2600" b="1" dirty="0"/>
              <a:t>User sings answer indicating lack of interest in its purpose</a:t>
            </a:r>
          </a:p>
          <a:p>
            <a:pPr algn="l">
              <a:lnSpc>
                <a:spcPct val="105000"/>
              </a:lnSpc>
              <a:spcAft>
                <a:spcPct val="50000"/>
              </a:spcAft>
              <a:buClr>
                <a:schemeClr val="tx1"/>
              </a:buClr>
            </a:pPr>
            <a:r>
              <a:rPr lang="en-GB" sz="2600" b="1" dirty="0">
                <a:solidFill>
                  <a:srgbClr val="FF0000"/>
                </a:solidFill>
              </a:rPr>
              <a:t>	</a:t>
            </a:r>
          </a:p>
          <a:p>
            <a:pPr algn="l">
              <a:lnSpc>
                <a:spcPct val="105000"/>
              </a:lnSpc>
              <a:spcAft>
                <a:spcPct val="50000"/>
              </a:spcAft>
              <a:buSzPct val="70000"/>
            </a:pPr>
            <a:r>
              <a:rPr lang="en-GB" sz="2600" b="1" dirty="0">
                <a:solidFill>
                  <a:srgbClr val="FF0000"/>
                </a:solidFill>
              </a:rPr>
              <a:t>	</a:t>
            </a:r>
            <a:r>
              <a:rPr lang="en-GB" sz="2600" b="1" dirty="0" smtClean="0">
                <a:solidFill>
                  <a:srgbClr val="FF0000"/>
                </a:solidFill>
              </a:rPr>
              <a:t>ITSPOKE</a:t>
            </a:r>
            <a:r>
              <a:rPr lang="en-GB" sz="2600" b="1" dirty="0">
                <a:solidFill>
                  <a:srgbClr val="FF0000"/>
                </a:solidFill>
              </a:rPr>
              <a:t>:</a:t>
            </a:r>
            <a:r>
              <a:rPr lang="en-GB" sz="2600" dirty="0">
                <a:solidFill>
                  <a:srgbClr val="FF0000"/>
                </a:solidFill>
              </a:rPr>
              <a:t> 	What vertical force is always exerted on an 					object 	near the surface of the earth? 	</a:t>
            </a:r>
          </a:p>
          <a:p>
            <a:pPr algn="l">
              <a:lnSpc>
                <a:spcPct val="105000"/>
              </a:lnSpc>
              <a:spcAft>
                <a:spcPct val="50000"/>
              </a:spcAft>
              <a:buSzPct val="70000"/>
            </a:pPr>
            <a:r>
              <a:rPr lang="en-GB" sz="2600" dirty="0">
                <a:solidFill>
                  <a:srgbClr val="FF0000"/>
                </a:solidFill>
              </a:rPr>
              <a:t>	</a:t>
            </a:r>
            <a:r>
              <a:rPr lang="en-GB" sz="2600" b="1" dirty="0" smtClean="0">
                <a:solidFill>
                  <a:srgbClr val="FF0000"/>
                </a:solidFill>
              </a:rPr>
              <a:t>USER</a:t>
            </a:r>
            <a:r>
              <a:rPr lang="en-GB" sz="2600" b="1" dirty="0">
                <a:solidFill>
                  <a:srgbClr val="FF3300"/>
                </a:solidFill>
              </a:rPr>
              <a:t>:</a:t>
            </a:r>
            <a:r>
              <a:rPr lang="en-GB" sz="2600" dirty="0">
                <a:solidFill>
                  <a:srgbClr val="006600"/>
                </a:solidFill>
              </a:rPr>
              <a:t>        	Gravity </a:t>
            </a:r>
          </a:p>
          <a:p>
            <a:pPr algn="l">
              <a:lnSpc>
                <a:spcPct val="105000"/>
              </a:lnSpc>
              <a:spcAft>
                <a:spcPct val="50000"/>
              </a:spcAft>
              <a:buSzPct val="70000"/>
            </a:pPr>
            <a:r>
              <a:rPr lang="en-GB" sz="2600" dirty="0">
                <a:solidFill>
                  <a:srgbClr val="006600"/>
                </a:solidFill>
              </a:rPr>
              <a:t>				     		</a:t>
            </a:r>
            <a:r>
              <a:rPr lang="en-GB" sz="2600" b="1" dirty="0">
                <a:solidFill>
                  <a:schemeClr val="accent2"/>
                </a:solidFill>
              </a:rPr>
              <a:t>(disengaged, certain)  </a:t>
            </a:r>
          </a:p>
          <a:p>
            <a:pPr lvl="1" algn="l">
              <a:lnSpc>
                <a:spcPct val="105000"/>
              </a:lnSpc>
              <a:spcAft>
                <a:spcPct val="50000"/>
              </a:spcAft>
              <a:buFont typeface="Times New Roman" pitchFamily="18" charset="0"/>
              <a:buChar char="•"/>
            </a:pPr>
            <a:endParaRPr lang="en-GB" sz="2600" b="1" u="sng" dirty="0">
              <a:solidFill>
                <a:schemeClr val="accent2"/>
              </a:solidFill>
            </a:endParaRPr>
          </a:p>
        </p:txBody>
      </p:sp>
      <p:pic>
        <p:nvPicPr>
          <p:cNvPr id="2" name="alt01876.wav">
            <a:hlinkClick r:id="" action="ppaction://media"/>
          </p:cNvPr>
          <p:cNvPicPr>
            <a:picLocks noRot="1" noChangeAspect="1"/>
          </p:cNvPicPr>
          <p:nvPr>
            <a:wavAudioFile r:embed="rId1" name="alt08-03-Crash-turn012-EASY.wav"/>
          </p:nvPr>
        </p:nvPicPr>
        <p:blipFill>
          <a:blip r:embed="rId4">
            <a:extLst>
              <a:ext uri="{28A0092B-C50C-407E-A947-70E740481C1C}">
                <a14:useLocalDpi xmlns:a14="http://schemas.microsoft.com/office/drawing/2010/main" val="0"/>
              </a:ext>
            </a:extLst>
          </a:blip>
          <a:srcRect/>
          <a:stretch>
            <a:fillRect/>
          </a:stretch>
        </p:blipFill>
        <p:spPr bwMode="auto">
          <a:xfrm>
            <a:off x="6934200" y="4267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6933698"/>
      </p:ext>
    </p:extLst>
  </p:cSld>
  <p:clrMapOvr>
    <a:masterClrMapping/>
  </p:clrMapOvr>
  <p:transition spd="med"/>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728"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81000" y="266700"/>
            <a:ext cx="8458200" cy="1098550"/>
          </a:xfrm>
        </p:spPr>
        <p:txBody>
          <a:bodyPr/>
          <a:lstStyle/>
          <a:p>
            <a:r>
              <a:rPr lang="en-US" sz="4000" dirty="0" smtClean="0"/>
              <a:t>ITSPOKE Experimental Procedure</a:t>
            </a:r>
          </a:p>
        </p:txBody>
      </p:sp>
      <p:sp>
        <p:nvSpPr>
          <p:cNvPr id="23555" name="Rectangle 3"/>
          <p:cNvSpPr>
            <a:spLocks noGrp="1" noChangeArrowheads="1"/>
          </p:cNvSpPr>
          <p:nvPr>
            <p:ph type="body" idx="1"/>
          </p:nvPr>
        </p:nvSpPr>
        <p:spPr>
          <a:xfrm>
            <a:off x="381000" y="1676400"/>
            <a:ext cx="8534400" cy="4953000"/>
          </a:xfrm>
        </p:spPr>
        <p:txBody>
          <a:bodyPr/>
          <a:lstStyle/>
          <a:p>
            <a:r>
              <a:rPr lang="en-US" dirty="0" smtClean="0"/>
              <a:t> College students without physics</a:t>
            </a:r>
          </a:p>
          <a:p>
            <a:pPr lvl="1">
              <a:spcBef>
                <a:spcPts val="550"/>
              </a:spcBef>
            </a:pPr>
            <a:r>
              <a:rPr lang="en-US" sz="3000" dirty="0" smtClean="0"/>
              <a:t>Read a small background document</a:t>
            </a:r>
          </a:p>
          <a:p>
            <a:pPr lvl="1">
              <a:spcBef>
                <a:spcPts val="550"/>
              </a:spcBef>
            </a:pPr>
            <a:r>
              <a:rPr lang="en-US" sz="3000" dirty="0" smtClean="0"/>
              <a:t>Take a multiple-choice Pretest </a:t>
            </a:r>
          </a:p>
          <a:p>
            <a:pPr lvl="1">
              <a:spcBef>
                <a:spcPts val="550"/>
              </a:spcBef>
            </a:pPr>
            <a:r>
              <a:rPr lang="en-US" sz="3000" dirty="0" smtClean="0"/>
              <a:t>Work 5 problems (dialogues) with ITSPOKE</a:t>
            </a:r>
            <a:r>
              <a:rPr lang="en-GB" sz="3000" dirty="0" smtClean="0"/>
              <a:t> </a:t>
            </a:r>
          </a:p>
          <a:p>
            <a:pPr lvl="1">
              <a:spcBef>
                <a:spcPts val="550"/>
              </a:spcBef>
            </a:pPr>
            <a:r>
              <a:rPr lang="en-GB" sz="3000" dirty="0" smtClean="0"/>
              <a:t>Take an isomorphic </a:t>
            </a:r>
            <a:r>
              <a:rPr lang="en-GB" sz="3000" dirty="0" err="1" smtClean="0"/>
              <a:t>Posttest</a:t>
            </a:r>
            <a:endParaRPr lang="en-GB" sz="3000" dirty="0" smtClean="0"/>
          </a:p>
          <a:p>
            <a:pPr lvl="1">
              <a:spcBef>
                <a:spcPts val="550"/>
              </a:spcBef>
            </a:pPr>
            <a:endParaRPr lang="en-GB" sz="3000" dirty="0" smtClean="0"/>
          </a:p>
          <a:p>
            <a:pPr>
              <a:spcBef>
                <a:spcPts val="550"/>
              </a:spcBef>
            </a:pPr>
            <a:r>
              <a:rPr lang="en-GB" sz="3400" dirty="0" smtClean="0"/>
              <a:t> </a:t>
            </a:r>
            <a:r>
              <a:rPr lang="en-GB" dirty="0" smtClean="0"/>
              <a:t>Goal is to optimize </a:t>
            </a:r>
            <a:r>
              <a:rPr lang="en-GB" dirty="0" smtClean="0">
                <a:solidFill>
                  <a:schemeClr val="accent2"/>
                </a:solidFill>
              </a:rPr>
              <a:t>Learning Gain</a:t>
            </a:r>
          </a:p>
          <a:p>
            <a:pPr lvl="1">
              <a:spcBef>
                <a:spcPts val="550"/>
              </a:spcBef>
            </a:pPr>
            <a:r>
              <a:rPr lang="en-GB" sz="3000" dirty="0" smtClean="0"/>
              <a:t> e.g., </a:t>
            </a:r>
            <a:r>
              <a:rPr lang="en-GB" sz="3000" dirty="0" err="1" smtClean="0"/>
              <a:t>Posttest</a:t>
            </a:r>
            <a:r>
              <a:rPr lang="en-GB" sz="3000" dirty="0" smtClean="0"/>
              <a:t> – </a:t>
            </a:r>
            <a:r>
              <a:rPr lang="en-GB" sz="3000" dirty="0" err="1" smtClean="0"/>
              <a:t>Pretest</a:t>
            </a:r>
            <a:endParaRPr lang="en-GB" sz="3000" dirty="0" smtClean="0"/>
          </a:p>
          <a:p>
            <a:pPr lvl="1">
              <a:spcBef>
                <a:spcPts val="550"/>
              </a:spcBef>
            </a:pPr>
            <a:endParaRPr lang="en-US" dirty="0" smtClean="0"/>
          </a:p>
        </p:txBody>
      </p:sp>
    </p:spTree>
    <p:extLst>
      <p:ext uri="{BB962C8B-B14F-4D97-AF65-F5344CB8AC3E}">
        <p14:creationId xmlns:p14="http://schemas.microsoft.com/office/powerpoint/2010/main" val="57655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body" idx="4294967295"/>
          </p:nvPr>
        </p:nvSpPr>
        <p:spPr>
          <a:xfrm>
            <a:off x="0" y="1981200"/>
            <a:ext cx="9144000" cy="5440362"/>
          </a:xfrm>
        </p:spPr>
        <p:txBody>
          <a:bodyPr/>
          <a:lstStyle/>
          <a:p>
            <a:pPr>
              <a:lnSpc>
                <a:spcPct val="80000"/>
              </a:lnSpc>
              <a:spcBef>
                <a:spcPct val="0"/>
              </a:spcBef>
              <a:spcAft>
                <a:spcPct val="600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b="1" dirty="0" smtClean="0">
                <a:solidFill>
                  <a:srgbClr val="660066"/>
                </a:solidFill>
              </a:rPr>
              <a:t>TUTOR</a:t>
            </a:r>
            <a:r>
              <a:rPr lang="en-GB" sz="2400" dirty="0" smtClean="0">
                <a:solidFill>
                  <a:srgbClr val="660066"/>
                </a:solidFill>
              </a:rPr>
              <a:t>: Now let’s talk about the net force exerted on the truck.  By the same reasoning that we used for the car, what’s the overall net force on the truck equal to?</a:t>
            </a:r>
            <a:endParaRPr lang="en-GB" sz="2400" b="1" dirty="0" smtClean="0">
              <a:solidFill>
                <a:srgbClr val="660066"/>
              </a:solidFill>
            </a:endParaRPr>
          </a:p>
          <a:p>
            <a:pPr>
              <a:lnSpc>
                <a:spcPct val="80000"/>
              </a:lnSpc>
              <a:spcBef>
                <a:spcPct val="0"/>
              </a:spcBef>
              <a:spcAft>
                <a:spcPct val="600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b="1" dirty="0" smtClean="0">
                <a:solidFill>
                  <a:srgbClr val="FF0000"/>
                </a:solidFill>
              </a:rPr>
              <a:t>STUDENT</a:t>
            </a:r>
            <a:r>
              <a:rPr lang="en-GB" sz="2400" dirty="0" smtClean="0">
                <a:solidFill>
                  <a:srgbClr val="FF0000"/>
                </a:solidFill>
              </a:rPr>
              <a:t>: The force of the car hitting it? </a:t>
            </a:r>
            <a:r>
              <a:rPr lang="en-GB" sz="2400" i="1" dirty="0" smtClean="0">
                <a:solidFill>
                  <a:srgbClr val="FF0000"/>
                </a:solidFill>
              </a:rPr>
              <a:t>[</a:t>
            </a:r>
            <a:r>
              <a:rPr lang="en-GB" sz="2400" i="1" dirty="0" err="1" smtClean="0">
                <a:solidFill>
                  <a:srgbClr val="FF0000"/>
                </a:solidFill>
              </a:rPr>
              <a:t>uncertain+correct</a:t>
            </a:r>
            <a:r>
              <a:rPr lang="en-GB" sz="2400" i="1" dirty="0" smtClean="0">
                <a:solidFill>
                  <a:srgbClr val="FF0000"/>
                </a:solidFill>
              </a:rPr>
              <a:t>]</a:t>
            </a:r>
          </a:p>
          <a:p>
            <a:pPr marL="0" indent="0">
              <a:lnSpc>
                <a:spcPct val="80000"/>
              </a:lnSpc>
              <a:spcBef>
                <a:spcPct val="0"/>
              </a:spcBef>
              <a:spcAft>
                <a:spcPct val="600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en-GB" sz="2400" b="1" dirty="0" smtClean="0">
              <a:solidFill>
                <a:srgbClr val="FF0000"/>
              </a:solidFill>
            </a:endParaRPr>
          </a:p>
          <a:p>
            <a:pPr>
              <a:lnSpc>
                <a:spcPct val="80000"/>
              </a:lnSpc>
              <a:spcBef>
                <a:spcPct val="0"/>
              </a:spcBef>
              <a:spcAft>
                <a:spcPct val="600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b="1" dirty="0" smtClean="0">
                <a:solidFill>
                  <a:srgbClr val="660066"/>
                </a:solidFill>
              </a:rPr>
              <a:t>TUTOR </a:t>
            </a:r>
            <a:r>
              <a:rPr lang="en-GB" sz="2400" b="1" i="1" dirty="0" smtClean="0">
                <a:solidFill>
                  <a:srgbClr val="660066"/>
                </a:solidFill>
              </a:rPr>
              <a:t>(Original System):</a:t>
            </a:r>
            <a:r>
              <a:rPr lang="en-GB" sz="2400" b="1" dirty="0" smtClean="0">
                <a:solidFill>
                  <a:srgbClr val="660066"/>
                </a:solidFill>
              </a:rPr>
              <a:t> </a:t>
            </a:r>
            <a:r>
              <a:rPr lang="en-GB" sz="2400" dirty="0" smtClean="0">
                <a:solidFill>
                  <a:srgbClr val="660066"/>
                </a:solidFill>
              </a:rPr>
              <a:t>Good </a:t>
            </a:r>
            <a:r>
              <a:rPr lang="en-GB" sz="2400" i="1" dirty="0" smtClean="0">
                <a:solidFill>
                  <a:srgbClr val="660066"/>
                </a:solidFill>
              </a:rPr>
              <a:t>[Feedback] … [moves on]</a:t>
            </a:r>
          </a:p>
          <a:p>
            <a:pPr marL="0" indent="0">
              <a:lnSpc>
                <a:spcPct val="80000"/>
              </a:lnSpc>
              <a:spcBef>
                <a:spcPct val="0"/>
              </a:spcBef>
              <a:spcAft>
                <a:spcPct val="600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i="1" dirty="0" smtClean="0">
                <a:solidFill>
                  <a:srgbClr val="660066"/>
                </a:solidFill>
              </a:rPr>
              <a:t>									</a:t>
            </a:r>
            <a:r>
              <a:rPr lang="en-GB" sz="2400" i="1" dirty="0" smtClean="0">
                <a:solidFill>
                  <a:schemeClr val="tx1"/>
                </a:solidFill>
              </a:rPr>
              <a:t>versus</a:t>
            </a:r>
            <a:endParaRPr lang="en-GB" sz="2400" dirty="0" smtClean="0">
              <a:solidFill>
                <a:schemeClr val="tx1"/>
              </a:solidFill>
            </a:endParaRPr>
          </a:p>
          <a:p>
            <a:pPr>
              <a:lnSpc>
                <a:spcPct val="80000"/>
              </a:lnSpc>
              <a:spcBef>
                <a:spcPct val="0"/>
              </a:spcBef>
              <a:spcAft>
                <a:spcPct val="600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b="1" dirty="0" smtClean="0">
                <a:solidFill>
                  <a:srgbClr val="660066"/>
                </a:solidFill>
              </a:rPr>
              <a:t>TUTOR </a:t>
            </a:r>
            <a:r>
              <a:rPr lang="en-GB" sz="2400" b="1" i="1" dirty="0" smtClean="0">
                <a:solidFill>
                  <a:srgbClr val="660066"/>
                </a:solidFill>
              </a:rPr>
              <a:t>(Experimental System)</a:t>
            </a:r>
            <a:r>
              <a:rPr lang="en-GB" sz="2400" i="1" dirty="0" smtClean="0">
                <a:solidFill>
                  <a:srgbClr val="660066"/>
                </a:solidFill>
              </a:rPr>
              <a:t>:</a:t>
            </a:r>
            <a:r>
              <a:rPr lang="en-GB" sz="2400" dirty="0" smtClean="0">
                <a:solidFill>
                  <a:srgbClr val="660066"/>
                </a:solidFill>
              </a:rPr>
              <a:t> Fine. </a:t>
            </a:r>
            <a:r>
              <a:rPr lang="en-GB" sz="2400" i="1" dirty="0" smtClean="0">
                <a:solidFill>
                  <a:srgbClr val="660066"/>
                </a:solidFill>
              </a:rPr>
              <a:t>[Feedback] </a:t>
            </a:r>
            <a:r>
              <a:rPr lang="en-GB" sz="2400" dirty="0" smtClean="0">
                <a:solidFill>
                  <a:srgbClr val="660066"/>
                </a:solidFill>
              </a:rPr>
              <a:t>We can derive the net force on the truck by summing the individual forces on it, just like we did for the car.  First, what horizontal force is exerted on the truck during the collision? </a:t>
            </a:r>
            <a:r>
              <a:rPr lang="en-GB" sz="2400" i="1" dirty="0" smtClean="0">
                <a:solidFill>
                  <a:srgbClr val="660066"/>
                </a:solidFill>
              </a:rPr>
              <a:t>[Remediation </a:t>
            </a:r>
            <a:r>
              <a:rPr lang="en-GB" sz="2400" i="1" dirty="0" err="1" smtClean="0">
                <a:solidFill>
                  <a:srgbClr val="660066"/>
                </a:solidFill>
              </a:rPr>
              <a:t>Subdialogue</a:t>
            </a:r>
            <a:r>
              <a:rPr lang="en-GB" sz="2400" i="1" dirty="0" smtClean="0">
                <a:solidFill>
                  <a:srgbClr val="660066"/>
                </a:solidFill>
              </a:rPr>
              <a:t>]</a:t>
            </a:r>
          </a:p>
        </p:txBody>
      </p:sp>
      <p:sp>
        <p:nvSpPr>
          <p:cNvPr id="45059" name="Rectangle 3"/>
          <p:cNvSpPr>
            <a:spLocks noChangeArrowheads="1"/>
          </p:cNvSpPr>
          <p:nvPr/>
        </p:nvSpPr>
        <p:spPr bwMode="auto">
          <a:xfrm>
            <a:off x="0" y="228600"/>
            <a:ext cx="8778875"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b"/>
          <a:lstStyle/>
          <a:p>
            <a:pPr defTabSz="449263">
              <a:buClr>
                <a:srgbClr val="3333FF"/>
              </a:buClr>
              <a:buSzPct val="100000"/>
              <a:buFont typeface="Times New Roman" pitchFamily="18" charset="0"/>
              <a:buNone/>
            </a:pPr>
            <a:r>
              <a:rPr lang="en-US" sz="4000" i="0" dirty="0">
                <a:solidFill>
                  <a:srgbClr val="3333FF"/>
                </a:solidFill>
              </a:rPr>
              <a:t>Treatments in Different Conditions</a:t>
            </a:r>
          </a:p>
        </p:txBody>
      </p:sp>
    </p:spTree>
    <p:custDataLst>
      <p:tags r:id="rId1"/>
    </p:custDataLst>
    <p:extLst>
      <p:ext uri="{BB962C8B-B14F-4D97-AF65-F5344CB8AC3E}">
        <p14:creationId xmlns:p14="http://schemas.microsoft.com/office/powerpoint/2010/main" val="403624530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166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166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8166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81666">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8166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66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0" y="266700"/>
            <a:ext cx="9144000" cy="1098550"/>
          </a:xfrm>
        </p:spPr>
        <p:txBody>
          <a:bodyPr/>
          <a:lstStyle/>
          <a:p>
            <a:r>
              <a:rPr lang="en-US" sz="4000" dirty="0" smtClean="0"/>
              <a:t>Experimental Results</a:t>
            </a:r>
          </a:p>
        </p:txBody>
      </p:sp>
      <p:sp>
        <p:nvSpPr>
          <p:cNvPr id="50179" name="Rectangle 3"/>
          <p:cNvSpPr>
            <a:spLocks noGrp="1" noChangeArrowheads="1"/>
          </p:cNvSpPr>
          <p:nvPr>
            <p:ph type="body" idx="1"/>
          </p:nvPr>
        </p:nvSpPr>
        <p:spPr>
          <a:xfrm>
            <a:off x="0" y="1143000"/>
            <a:ext cx="9144000" cy="5715000"/>
          </a:xfrm>
        </p:spPr>
        <p:txBody>
          <a:bodyPr/>
          <a:lstStyle/>
          <a:p>
            <a:pPr>
              <a:lnSpc>
                <a:spcPct val="90000"/>
              </a:lnSpc>
              <a:buFont typeface="Monotype Sorts" charset="2"/>
              <a:buNone/>
            </a:pPr>
            <a:endParaRPr lang="en-GB" sz="2400" dirty="0" smtClean="0"/>
          </a:p>
          <a:p>
            <a:pPr>
              <a:lnSpc>
                <a:spcPct val="90000"/>
              </a:lnSpc>
            </a:pPr>
            <a:r>
              <a:rPr lang="en-US" dirty="0" smtClean="0">
                <a:solidFill>
                  <a:schemeClr val="tx1"/>
                </a:solidFill>
              </a:rPr>
              <a:t>Responding to student </a:t>
            </a:r>
            <a:r>
              <a:rPr lang="en-US" i="1" dirty="0" smtClean="0">
                <a:solidFill>
                  <a:schemeClr val="accent2"/>
                </a:solidFill>
              </a:rPr>
              <a:t>uncertainty</a:t>
            </a:r>
            <a:r>
              <a:rPr lang="en-US" dirty="0" smtClean="0">
                <a:solidFill>
                  <a:schemeClr val="tx1"/>
                </a:solidFill>
              </a:rPr>
              <a:t> (over and above correctness) improves ITSPOKE’s performance</a:t>
            </a:r>
          </a:p>
          <a:p>
            <a:pPr lvl="1">
              <a:lnSpc>
                <a:spcPct val="90000"/>
              </a:lnSpc>
            </a:pPr>
            <a:r>
              <a:rPr lang="en-US" dirty="0" smtClean="0">
                <a:solidFill>
                  <a:schemeClr val="tx1"/>
                </a:solidFill>
              </a:rPr>
              <a:t>Student learning</a:t>
            </a:r>
          </a:p>
          <a:p>
            <a:pPr lvl="1">
              <a:lnSpc>
                <a:spcPct val="90000"/>
              </a:lnSpc>
            </a:pPr>
            <a:r>
              <a:rPr lang="en-US" dirty="0" smtClean="0">
                <a:solidFill>
                  <a:schemeClr val="tx1"/>
                </a:solidFill>
              </a:rPr>
              <a:t>Dialogue efficiency</a:t>
            </a:r>
          </a:p>
          <a:p>
            <a:pPr lvl="1">
              <a:lnSpc>
                <a:spcPct val="90000"/>
              </a:lnSpc>
            </a:pPr>
            <a:endParaRPr lang="en-US" dirty="0" smtClean="0">
              <a:solidFill>
                <a:schemeClr val="tx1"/>
              </a:solidFill>
            </a:endParaRPr>
          </a:p>
          <a:p>
            <a:pPr>
              <a:lnSpc>
                <a:spcPct val="90000"/>
              </a:lnSpc>
            </a:pPr>
            <a:r>
              <a:rPr lang="en-US" altLang="en-US" dirty="0" smtClean="0">
                <a:solidFill>
                  <a:schemeClr val="tx1"/>
                </a:solidFill>
              </a:rPr>
              <a:t>Responding to student </a:t>
            </a:r>
            <a:r>
              <a:rPr lang="en-US" altLang="en-US" i="1" dirty="0" smtClean="0">
                <a:solidFill>
                  <a:schemeClr val="accent2"/>
                </a:solidFill>
              </a:rPr>
              <a:t>disengagement</a:t>
            </a:r>
            <a:r>
              <a:rPr lang="en-US" altLang="en-US" dirty="0" smtClean="0">
                <a:solidFill>
                  <a:schemeClr val="tx1"/>
                </a:solidFill>
              </a:rPr>
              <a:t> (over and above uncertainty) even further improves performance</a:t>
            </a:r>
            <a:endParaRPr lang="en-US" altLang="en-US" sz="3600" dirty="0" smtClean="0">
              <a:solidFill>
                <a:schemeClr val="accent2"/>
              </a:solidFill>
            </a:endParaRPr>
          </a:p>
          <a:p>
            <a:pPr lvl="1">
              <a:lnSpc>
                <a:spcPct val="90000"/>
              </a:lnSpc>
            </a:pPr>
            <a:endParaRPr lang="en-US" b="1" i="1" dirty="0" smtClean="0">
              <a:solidFill>
                <a:schemeClr val="accent2"/>
              </a:solidFill>
            </a:endParaRPr>
          </a:p>
        </p:txBody>
      </p:sp>
    </p:spTree>
    <p:extLst>
      <p:ext uri="{BB962C8B-B14F-4D97-AF65-F5344CB8AC3E}">
        <p14:creationId xmlns:p14="http://schemas.microsoft.com/office/powerpoint/2010/main" val="863389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6700"/>
            <a:ext cx="8763000" cy="1098550"/>
          </a:xfrm>
        </p:spPr>
        <p:txBody>
          <a:bodyPr/>
          <a:lstStyle/>
          <a:p>
            <a:r>
              <a:rPr lang="en-US" sz="4000" dirty="0" err="1" smtClean="0"/>
              <a:t>Rimac</a:t>
            </a:r>
            <a:r>
              <a:rPr lang="en-US" sz="4000" dirty="0" smtClean="0"/>
              <a:t>: From Lab to High School</a:t>
            </a:r>
            <a:endParaRPr lang="en-US" sz="4000" dirty="0"/>
          </a:p>
        </p:txBody>
      </p:sp>
      <p:sp>
        <p:nvSpPr>
          <p:cNvPr id="3" name="Content Placeholder 2"/>
          <p:cNvSpPr>
            <a:spLocks noGrp="1"/>
          </p:cNvSpPr>
          <p:nvPr>
            <p:ph idx="1"/>
          </p:nvPr>
        </p:nvSpPr>
        <p:spPr>
          <a:xfrm>
            <a:off x="0" y="1371600"/>
            <a:ext cx="8991600" cy="5334000"/>
          </a:xfrm>
        </p:spPr>
        <p:txBody>
          <a:bodyPr/>
          <a:lstStyle/>
          <a:p>
            <a:r>
              <a:rPr lang="en-US" dirty="0" smtClean="0"/>
              <a:t>A physics dialogue tutor that engages students in </a:t>
            </a:r>
            <a:r>
              <a:rPr lang="en-US" dirty="0" smtClean="0">
                <a:solidFill>
                  <a:srgbClr val="FF0000"/>
                </a:solidFill>
              </a:rPr>
              <a:t>reflective dialogue</a:t>
            </a:r>
            <a:r>
              <a:rPr lang="en-US" dirty="0" smtClean="0"/>
              <a:t> </a:t>
            </a:r>
          </a:p>
          <a:p>
            <a:r>
              <a:rPr lang="en-US" dirty="0" smtClean="0"/>
              <a:t>Other Participants</a:t>
            </a:r>
          </a:p>
          <a:p>
            <a:pPr lvl="1"/>
            <a:r>
              <a:rPr lang="en-US" dirty="0" smtClean="0"/>
              <a:t>Dr. Sandra Katz (LRDC)</a:t>
            </a:r>
          </a:p>
          <a:p>
            <a:pPr lvl="1"/>
            <a:r>
              <a:rPr lang="en-US" dirty="0" smtClean="0"/>
              <a:t>Dr. Pamela Jordan (LRDC)</a:t>
            </a:r>
          </a:p>
          <a:p>
            <a:pPr lvl="1"/>
            <a:r>
              <a:rPr lang="en-US" dirty="0" smtClean="0"/>
              <a:t>Professor Michael Ford (School of Education)</a:t>
            </a:r>
          </a:p>
          <a:p>
            <a:pPr lvl="1"/>
            <a:r>
              <a:rPr lang="en-US" dirty="0" smtClean="0"/>
              <a:t>Physics teachers from area high schools</a:t>
            </a:r>
          </a:p>
          <a:p>
            <a:pPr lvl="2"/>
            <a:r>
              <a:rPr lang="en-US" dirty="0" smtClean="0"/>
              <a:t>Central Catholic, Fox Chapel, PPS, Springdale</a:t>
            </a:r>
          </a:p>
          <a:p>
            <a:r>
              <a:rPr lang="en-US" dirty="0" smtClean="0"/>
              <a:t>Funded by the Department of Education</a:t>
            </a:r>
          </a:p>
        </p:txBody>
      </p:sp>
    </p:spTree>
    <p:extLst>
      <p:ext uri="{BB962C8B-B14F-4D97-AF65-F5344CB8AC3E}">
        <p14:creationId xmlns:p14="http://schemas.microsoft.com/office/powerpoint/2010/main" val="1676815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Practical and Scientific Goals</a:t>
            </a:r>
            <a:endParaRPr lang="en-US" sz="4000" dirty="0"/>
          </a:p>
        </p:txBody>
      </p:sp>
      <p:sp>
        <p:nvSpPr>
          <p:cNvPr id="3" name="Content Placeholder 2"/>
          <p:cNvSpPr>
            <a:spLocks noGrp="1"/>
          </p:cNvSpPr>
          <p:nvPr>
            <p:ph idx="1"/>
          </p:nvPr>
        </p:nvSpPr>
        <p:spPr>
          <a:xfrm>
            <a:off x="5862" y="1524000"/>
            <a:ext cx="9138138" cy="5334000"/>
          </a:xfrm>
        </p:spPr>
        <p:txBody>
          <a:bodyPr/>
          <a:lstStyle/>
          <a:p>
            <a:pPr eaLnBrk="1" hangingPunct="1">
              <a:lnSpc>
                <a:spcPct val="90000"/>
              </a:lnSpc>
            </a:pPr>
            <a:r>
              <a:rPr lang="en-US" dirty="0" smtClean="0"/>
              <a:t>Improve an already effective problem-solving tutor, by helping students understand physics concepts</a:t>
            </a:r>
          </a:p>
          <a:p>
            <a:pPr lvl="1" eaLnBrk="1" hangingPunct="1">
              <a:lnSpc>
                <a:spcPct val="90000"/>
              </a:lnSpc>
              <a:buFont typeface="Arial" pitchFamily="34" charset="0"/>
              <a:buChar char="•"/>
            </a:pPr>
            <a:r>
              <a:rPr lang="en-US" dirty="0" smtClean="0"/>
              <a:t>Approach: Engage students in qualitative, “reflective discussions” after they solve quantitative problems</a:t>
            </a:r>
          </a:p>
          <a:p>
            <a:pPr lvl="1" eaLnBrk="1" hangingPunct="1">
              <a:lnSpc>
                <a:spcPct val="90000"/>
              </a:lnSpc>
              <a:buFont typeface="Arial" pitchFamily="34" charset="0"/>
              <a:buChar char="•"/>
            </a:pPr>
            <a:endParaRPr lang="en-US" sz="3600" dirty="0" smtClean="0"/>
          </a:p>
          <a:p>
            <a:pPr eaLnBrk="1" hangingPunct="1">
              <a:lnSpc>
                <a:spcPct val="90000"/>
              </a:lnSpc>
            </a:pPr>
            <a:r>
              <a:rPr lang="en-US" dirty="0" smtClean="0"/>
              <a:t>Test a hypothesis about what makes human one-on-one tutoring very effective</a:t>
            </a:r>
          </a:p>
          <a:p>
            <a:pPr lvl="1" eaLnBrk="1" hangingPunct="1">
              <a:lnSpc>
                <a:spcPct val="90000"/>
              </a:lnSpc>
              <a:buFont typeface="Arial" pitchFamily="34" charset="0"/>
              <a:buChar char="•"/>
            </a:pPr>
            <a:r>
              <a:rPr lang="en-US" dirty="0" smtClean="0"/>
              <a:t> Abstraction and specialization support learning</a:t>
            </a:r>
          </a:p>
          <a:p>
            <a:endParaRPr lang="en-US" sz="2800" dirty="0"/>
          </a:p>
        </p:txBody>
      </p:sp>
    </p:spTree>
    <p:extLst>
      <p:ext uri="{BB962C8B-B14F-4D97-AF65-F5344CB8AC3E}">
        <p14:creationId xmlns:p14="http://schemas.microsoft.com/office/powerpoint/2010/main" val="27852180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91600" cy="1098550"/>
          </a:xfrm>
        </p:spPr>
        <p:txBody>
          <a:bodyPr/>
          <a:lstStyle/>
          <a:p>
            <a:r>
              <a:rPr lang="en-US" sz="4000" dirty="0" smtClean="0"/>
              <a:t>Reflective Dialogue Excerpt</a:t>
            </a:r>
            <a:endParaRPr lang="en-US" sz="4000" dirty="0"/>
          </a:p>
        </p:txBody>
      </p:sp>
      <p:sp>
        <p:nvSpPr>
          <p:cNvPr id="3" name="Content Placeholder 2"/>
          <p:cNvSpPr>
            <a:spLocks noGrp="1"/>
          </p:cNvSpPr>
          <p:nvPr>
            <p:ph idx="1"/>
          </p:nvPr>
        </p:nvSpPr>
        <p:spPr>
          <a:xfrm>
            <a:off x="5862" y="1295400"/>
            <a:ext cx="9144000" cy="5410200"/>
          </a:xfrm>
        </p:spPr>
        <p:txBody>
          <a:bodyPr/>
          <a:lstStyle/>
          <a:p>
            <a:r>
              <a:rPr lang="en-US" b="1" dirty="0"/>
              <a:t>Problem:</a:t>
            </a:r>
            <a:r>
              <a:rPr lang="en-US" dirty="0"/>
              <a:t>  Calculate the speed at which a hailstone, falling from  9000 meters out of a cumulonimbus cloud, would strike the ground, presuming that air friction is negligible</a:t>
            </a:r>
            <a:r>
              <a:rPr lang="en-US" dirty="0" smtClean="0"/>
              <a:t>.</a:t>
            </a:r>
          </a:p>
          <a:p>
            <a:pPr lvl="2"/>
            <a:r>
              <a:rPr lang="en-US" dirty="0" smtClean="0"/>
              <a:t>Solved on paper (or within another computer tutoring system)</a:t>
            </a:r>
            <a:endParaRPr lang="en-US" dirty="0"/>
          </a:p>
          <a:p>
            <a:pPr eaLnBrk="1" hangingPunct="1"/>
            <a:r>
              <a:rPr lang="en-US" b="1" dirty="0">
                <a:solidFill>
                  <a:srgbClr val="FF0000"/>
                </a:solidFill>
              </a:rPr>
              <a:t>Reflection Question: </a:t>
            </a:r>
            <a:r>
              <a:rPr lang="en-US" dirty="0">
                <a:solidFill>
                  <a:srgbClr val="FF0000"/>
                </a:solidFill>
              </a:rPr>
              <a:t>How do we know that we have an acceleration in this problem</a:t>
            </a:r>
            <a:r>
              <a:rPr lang="en-US" dirty="0" smtClean="0">
                <a:solidFill>
                  <a:srgbClr val="FF0000"/>
                </a:solidFill>
              </a:rPr>
              <a:t>?</a:t>
            </a:r>
            <a:endParaRPr lang="en-US" dirty="0">
              <a:solidFill>
                <a:srgbClr val="FF0000"/>
              </a:solidFill>
            </a:endParaRPr>
          </a:p>
          <a:p>
            <a:pPr lvl="1" eaLnBrk="1" hangingPunct="1"/>
            <a:r>
              <a:rPr lang="en-US" b="1" dirty="0">
                <a:solidFill>
                  <a:srgbClr val="FF0000"/>
                </a:solidFill>
              </a:rPr>
              <a:t>Student: </a:t>
            </a:r>
            <a:r>
              <a:rPr lang="en-US" dirty="0">
                <a:solidFill>
                  <a:srgbClr val="FF0000"/>
                </a:solidFill>
              </a:rPr>
              <a:t>b/c the </a:t>
            </a:r>
            <a:r>
              <a:rPr lang="en-US" i="1" dirty="0">
                <a:solidFill>
                  <a:srgbClr val="FF0000"/>
                </a:solidFill>
              </a:rPr>
              <a:t>final velocity is larger than the starting velocity</a:t>
            </a:r>
            <a:r>
              <a:rPr lang="en-US" dirty="0">
                <a:solidFill>
                  <a:srgbClr val="FF0000"/>
                </a:solidFill>
              </a:rPr>
              <a:t>, 0.</a:t>
            </a:r>
          </a:p>
          <a:p>
            <a:pPr lvl="1" eaLnBrk="1" hangingPunct="1"/>
            <a:r>
              <a:rPr lang="en-US" b="1" dirty="0">
                <a:solidFill>
                  <a:srgbClr val="FF0000"/>
                </a:solidFill>
              </a:rPr>
              <a:t>Tutor: </a:t>
            </a:r>
            <a:r>
              <a:rPr lang="en-US" dirty="0">
                <a:solidFill>
                  <a:srgbClr val="FF0000"/>
                </a:solidFill>
              </a:rPr>
              <a:t>Right, a </a:t>
            </a:r>
            <a:r>
              <a:rPr lang="en-US" i="1" dirty="0">
                <a:solidFill>
                  <a:srgbClr val="FF0000"/>
                </a:solidFill>
              </a:rPr>
              <a:t>change of velocity</a:t>
            </a:r>
            <a:r>
              <a:rPr lang="en-US" dirty="0">
                <a:solidFill>
                  <a:srgbClr val="FF0000"/>
                </a:solidFill>
              </a:rPr>
              <a:t> </a:t>
            </a:r>
            <a:r>
              <a:rPr lang="en-US" dirty="0" smtClean="0">
                <a:solidFill>
                  <a:srgbClr val="FF0000"/>
                </a:solidFill>
              </a:rPr>
              <a:t>implies acceleration …</a:t>
            </a:r>
            <a:endParaRPr lang="en-US" b="1" dirty="0">
              <a:solidFill>
                <a:srgbClr val="FF0000"/>
              </a:solidFill>
            </a:endParaRPr>
          </a:p>
          <a:p>
            <a:pPr eaLnBrk="1" hangingPunct="1"/>
            <a:endParaRPr lang="en-US" dirty="0" smtClean="0"/>
          </a:p>
          <a:p>
            <a:endParaRPr lang="en-US" dirty="0"/>
          </a:p>
        </p:txBody>
      </p:sp>
    </p:spTree>
    <p:extLst>
      <p:ext uri="{BB962C8B-B14F-4D97-AF65-F5344CB8AC3E}">
        <p14:creationId xmlns:p14="http://schemas.microsoft.com/office/powerpoint/2010/main" val="2108832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1098550"/>
          </a:xfrm>
        </p:spPr>
        <p:txBody>
          <a:bodyPr/>
          <a:lstStyle/>
          <a:p>
            <a:r>
              <a:rPr lang="en-US" sz="4000" dirty="0" smtClean="0"/>
              <a:t>What is Natural Language Processing?</a:t>
            </a:r>
          </a:p>
        </p:txBody>
      </p:sp>
      <p:sp>
        <p:nvSpPr>
          <p:cNvPr id="9219" name="Rectangle 3"/>
          <p:cNvSpPr>
            <a:spLocks noGrp="1" noChangeArrowheads="1"/>
          </p:cNvSpPr>
          <p:nvPr>
            <p:ph type="body" sz="half" idx="1"/>
          </p:nvPr>
        </p:nvSpPr>
        <p:spPr>
          <a:xfrm>
            <a:off x="0" y="1676400"/>
            <a:ext cx="9144000" cy="5181600"/>
          </a:xfrm>
        </p:spPr>
        <p:txBody>
          <a:bodyPr/>
          <a:lstStyle/>
          <a:p>
            <a:pPr marL="342900" indent="-342900">
              <a:lnSpc>
                <a:spcPct val="80000"/>
              </a:lnSpc>
              <a:spcBef>
                <a:spcPct val="20000"/>
              </a:spcBef>
              <a:buClr>
                <a:srgbClr val="000000"/>
              </a:buClr>
              <a:buSzPct val="100000"/>
              <a:buFont typeface="Times New Roman" pitchFamily="18" charset="0"/>
              <a:buChar char="•"/>
            </a:pPr>
            <a:r>
              <a:rPr lang="en-US" dirty="0" smtClean="0"/>
              <a:t>“The goal of this new field is to </a:t>
            </a:r>
            <a:r>
              <a:rPr lang="en-US" dirty="0" smtClean="0">
                <a:solidFill>
                  <a:srgbClr val="FF0000"/>
                </a:solidFill>
              </a:rPr>
              <a:t>get computers to perform useful tasks involving human language</a:t>
            </a:r>
            <a:r>
              <a:rPr lang="en-US" dirty="0" smtClean="0"/>
              <a:t>, tasks like enabling human-machine communication, improving human-human communication, or simply doing useful processing of text or speech.”</a:t>
            </a:r>
            <a:r>
              <a:rPr lang="en-US" sz="2400" dirty="0" smtClean="0"/>
              <a:t> </a:t>
            </a:r>
          </a:p>
          <a:p>
            <a:pPr marL="342900" indent="-342900">
              <a:lnSpc>
                <a:spcPct val="80000"/>
              </a:lnSpc>
              <a:spcBef>
                <a:spcPct val="20000"/>
              </a:spcBef>
              <a:buClr>
                <a:srgbClr val="000000"/>
              </a:buClr>
              <a:buSzPct val="100000"/>
              <a:buFont typeface="Times New Roman" pitchFamily="18" charset="0"/>
              <a:buNone/>
            </a:pPr>
            <a:r>
              <a:rPr lang="en-US" sz="2400" dirty="0"/>
              <a:t>	</a:t>
            </a:r>
            <a:r>
              <a:rPr lang="en-US" sz="2400" dirty="0" smtClean="0"/>
              <a:t>										</a:t>
            </a:r>
            <a:r>
              <a:rPr lang="en-US" sz="2800" dirty="0" smtClean="0">
                <a:solidFill>
                  <a:srgbClr val="660066"/>
                </a:solidFill>
              </a:rPr>
              <a:t>[</a:t>
            </a:r>
            <a:r>
              <a:rPr lang="en-US" sz="2800" dirty="0" err="1" smtClean="0">
                <a:solidFill>
                  <a:srgbClr val="660066"/>
                </a:solidFill>
              </a:rPr>
              <a:t>Jurafsky</a:t>
            </a:r>
            <a:r>
              <a:rPr lang="en-US" sz="2800" dirty="0" smtClean="0">
                <a:solidFill>
                  <a:srgbClr val="660066"/>
                </a:solidFill>
              </a:rPr>
              <a:t> and Martin 2008]</a:t>
            </a:r>
            <a:r>
              <a:rPr lang="en-US" sz="2400" dirty="0" smtClean="0"/>
              <a:t> </a:t>
            </a:r>
          </a:p>
          <a:p>
            <a:pPr marL="342900" indent="-342900">
              <a:lnSpc>
                <a:spcPct val="80000"/>
              </a:lnSpc>
              <a:spcBef>
                <a:spcPct val="20000"/>
              </a:spcBef>
              <a:buClr>
                <a:srgbClr val="000000"/>
              </a:buClr>
              <a:buSzPct val="100000"/>
              <a:buFont typeface="Times New Roman" pitchFamily="18" charset="0"/>
              <a:buChar char="•"/>
            </a:pPr>
            <a:endParaRPr lang="en-US" dirty="0" smtClean="0"/>
          </a:p>
          <a:p>
            <a:pPr marL="342900" indent="-342900">
              <a:lnSpc>
                <a:spcPct val="80000"/>
              </a:lnSpc>
              <a:spcBef>
                <a:spcPct val="20000"/>
              </a:spcBef>
              <a:buClr>
                <a:srgbClr val="000000"/>
              </a:buClr>
              <a:buSzPct val="100000"/>
              <a:buFont typeface="Times New Roman" pitchFamily="18" charset="0"/>
              <a:buChar char="•"/>
            </a:pPr>
            <a:r>
              <a:rPr lang="en-US" dirty="0" smtClean="0"/>
              <a:t>Well-known applications</a:t>
            </a:r>
          </a:p>
          <a:p>
            <a:pPr marL="742950" lvl="1" indent="-285750">
              <a:lnSpc>
                <a:spcPct val="80000"/>
              </a:lnSpc>
              <a:spcBef>
                <a:spcPct val="20000"/>
              </a:spcBef>
            </a:pPr>
            <a:r>
              <a:rPr lang="en-US" dirty="0" smtClean="0"/>
              <a:t>Telephone call centers/operators</a:t>
            </a:r>
          </a:p>
          <a:p>
            <a:pPr marL="742950" lvl="1" indent="-285750">
              <a:lnSpc>
                <a:spcPct val="80000"/>
              </a:lnSpc>
              <a:spcBef>
                <a:spcPct val="20000"/>
              </a:spcBef>
            </a:pPr>
            <a:r>
              <a:rPr lang="en-US" dirty="0" smtClean="0"/>
              <a:t>Apple’s SIRI</a:t>
            </a:r>
          </a:p>
          <a:p>
            <a:pPr marL="742950" lvl="1" indent="-285750">
              <a:lnSpc>
                <a:spcPct val="80000"/>
              </a:lnSpc>
              <a:spcBef>
                <a:spcPct val="20000"/>
              </a:spcBef>
            </a:pPr>
            <a:r>
              <a:rPr lang="en-US" dirty="0" smtClean="0"/>
              <a:t>Google translate</a:t>
            </a:r>
            <a:endParaRPr lang="en-US" dirty="0"/>
          </a:p>
          <a:p>
            <a:pPr marL="742950" lvl="1" indent="-285750">
              <a:lnSpc>
                <a:spcPct val="80000"/>
              </a:lnSpc>
              <a:spcBef>
                <a:spcPct val="20000"/>
              </a:spcBef>
            </a:pPr>
            <a:endParaRPr lang="en-US" dirty="0" smtClean="0"/>
          </a:p>
        </p:txBody>
      </p:sp>
    </p:spTree>
    <p:extLst>
      <p:ext uri="{BB962C8B-B14F-4D97-AF65-F5344CB8AC3E}">
        <p14:creationId xmlns:p14="http://schemas.microsoft.com/office/powerpoint/2010/main" val="2286955035"/>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000" dirty="0" smtClean="0"/>
              <a:t>Educational Contexts</a:t>
            </a:r>
          </a:p>
        </p:txBody>
      </p:sp>
      <p:sp>
        <p:nvSpPr>
          <p:cNvPr id="4099" name="Text Box 3"/>
          <p:cNvSpPr txBox="1">
            <a:spLocks noChangeArrowheads="1"/>
          </p:cNvSpPr>
          <p:nvPr/>
        </p:nvSpPr>
        <p:spPr bwMode="auto">
          <a:xfrm>
            <a:off x="1143000" y="1676400"/>
            <a:ext cx="702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sz="2800" i="0" dirty="0"/>
              <a:t>Speech and Language Processing for Education</a:t>
            </a:r>
          </a:p>
        </p:txBody>
      </p:sp>
      <p:sp>
        <p:nvSpPr>
          <p:cNvPr id="4100" name="Text Box 4"/>
          <p:cNvSpPr txBox="1">
            <a:spLocks noChangeArrowheads="1"/>
          </p:cNvSpPr>
          <p:nvPr/>
        </p:nvSpPr>
        <p:spPr bwMode="auto">
          <a:xfrm>
            <a:off x="-13792" y="2514600"/>
            <a:ext cx="2983509"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dirty="0"/>
              <a:t>Learning Language</a:t>
            </a:r>
          </a:p>
          <a:p>
            <a:pPr algn="ctr"/>
            <a:r>
              <a:rPr lang="en-US" i="0" dirty="0" smtClean="0"/>
              <a:t>(reading</a:t>
            </a:r>
            <a:r>
              <a:rPr lang="en-US" i="0" dirty="0"/>
              <a:t>, writing, </a:t>
            </a:r>
          </a:p>
          <a:p>
            <a:pPr algn="ctr"/>
            <a:r>
              <a:rPr lang="en-US" i="0" dirty="0"/>
              <a:t>speaking)</a:t>
            </a:r>
          </a:p>
          <a:p>
            <a:pPr algn="ctr"/>
            <a:endParaRPr lang="en-US" i="0" dirty="0"/>
          </a:p>
        </p:txBody>
      </p:sp>
      <p:sp>
        <p:nvSpPr>
          <p:cNvPr id="4101" name="Text Box 5"/>
          <p:cNvSpPr txBox="1">
            <a:spLocks noChangeArrowheads="1"/>
          </p:cNvSpPr>
          <p:nvPr/>
        </p:nvSpPr>
        <p:spPr bwMode="auto">
          <a:xfrm>
            <a:off x="3408649" y="2590800"/>
            <a:ext cx="2699777"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dirty="0"/>
              <a:t>Using Language</a:t>
            </a:r>
            <a:r>
              <a:rPr lang="en-US" i="0" dirty="0"/>
              <a:t>  </a:t>
            </a:r>
          </a:p>
          <a:p>
            <a:pPr algn="ctr"/>
            <a:r>
              <a:rPr lang="en-US" i="0" dirty="0" smtClean="0"/>
              <a:t>(in the disciplines)</a:t>
            </a:r>
            <a:endParaRPr lang="en-US" i="0" dirty="0"/>
          </a:p>
        </p:txBody>
      </p:sp>
      <p:sp>
        <p:nvSpPr>
          <p:cNvPr id="4105" name="Text Box 9"/>
          <p:cNvSpPr txBox="1">
            <a:spLocks noChangeArrowheads="1"/>
          </p:cNvSpPr>
          <p:nvPr/>
        </p:nvSpPr>
        <p:spPr bwMode="auto">
          <a:xfrm>
            <a:off x="7199313" y="2555875"/>
            <a:ext cx="18129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dirty="0"/>
              <a:t>Processing </a:t>
            </a:r>
          </a:p>
          <a:p>
            <a:pPr algn="ctr"/>
            <a:r>
              <a:rPr lang="en-US" sz="2800" i="0" dirty="0"/>
              <a:t>Language</a:t>
            </a:r>
          </a:p>
        </p:txBody>
      </p:sp>
      <p:sp>
        <p:nvSpPr>
          <p:cNvPr id="4106" name="Text Box 10"/>
          <p:cNvSpPr txBox="1">
            <a:spLocks noChangeArrowheads="1"/>
          </p:cNvSpPr>
          <p:nvPr/>
        </p:nvSpPr>
        <p:spPr bwMode="auto">
          <a:xfrm>
            <a:off x="3370997" y="4419600"/>
            <a:ext cx="24020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b="1" dirty="0" smtClean="0">
                <a:solidFill>
                  <a:schemeClr val="bg1">
                    <a:lumMod val="65000"/>
                  </a:schemeClr>
                </a:solidFill>
              </a:rPr>
              <a:t>Tutorial Dialogue</a:t>
            </a:r>
            <a:endParaRPr lang="en-US" b="1" dirty="0">
              <a:solidFill>
                <a:schemeClr val="bg1">
                  <a:lumMod val="65000"/>
                </a:schemeClr>
              </a:solidFill>
            </a:endParaRPr>
          </a:p>
          <a:p>
            <a:pPr algn="ctr"/>
            <a:r>
              <a:rPr lang="en-US" b="1" dirty="0" smtClean="0">
                <a:solidFill>
                  <a:schemeClr val="bg1">
                    <a:lumMod val="65000"/>
                  </a:schemeClr>
                </a:solidFill>
              </a:rPr>
              <a:t>Systems </a:t>
            </a:r>
            <a:endParaRPr lang="en-US" dirty="0">
              <a:solidFill>
                <a:schemeClr val="bg1">
                  <a:lumMod val="65000"/>
                </a:schemeClr>
              </a:solidFill>
            </a:endParaRPr>
          </a:p>
        </p:txBody>
      </p:sp>
      <p:sp>
        <p:nvSpPr>
          <p:cNvPr id="4108" name="Text Box 12"/>
          <p:cNvSpPr txBox="1">
            <a:spLocks noChangeArrowheads="1"/>
          </p:cNvSpPr>
          <p:nvPr/>
        </p:nvSpPr>
        <p:spPr bwMode="auto">
          <a:xfrm>
            <a:off x="6998958" y="4604265"/>
            <a:ext cx="17459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b="1" dirty="0" smtClean="0">
                <a:solidFill>
                  <a:srgbClr val="FF0000"/>
                </a:solidFill>
              </a:rPr>
              <a:t>Peer Review</a:t>
            </a:r>
          </a:p>
        </p:txBody>
      </p:sp>
      <p:sp>
        <p:nvSpPr>
          <p:cNvPr id="4111" name="Line 15"/>
          <p:cNvSpPr>
            <a:spLocks noChangeShapeType="1"/>
          </p:cNvSpPr>
          <p:nvPr/>
        </p:nvSpPr>
        <p:spPr bwMode="auto">
          <a:xfrm flipH="1">
            <a:off x="1143000" y="2209800"/>
            <a:ext cx="3429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2" name="Line 16"/>
          <p:cNvSpPr>
            <a:spLocks noChangeShapeType="1"/>
          </p:cNvSpPr>
          <p:nvPr/>
        </p:nvSpPr>
        <p:spPr bwMode="auto">
          <a:xfrm>
            <a:off x="4572000" y="2209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3" name="Line 17"/>
          <p:cNvSpPr>
            <a:spLocks noChangeShapeType="1"/>
          </p:cNvSpPr>
          <p:nvPr/>
        </p:nvSpPr>
        <p:spPr bwMode="auto">
          <a:xfrm>
            <a:off x="4572000" y="2209800"/>
            <a:ext cx="33528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6" name="Line 20"/>
          <p:cNvSpPr>
            <a:spLocks noChangeShapeType="1"/>
          </p:cNvSpPr>
          <p:nvPr/>
        </p:nvSpPr>
        <p:spPr bwMode="auto">
          <a:xfrm flipH="1">
            <a:off x="4572000" y="34290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0" name="Line 24"/>
          <p:cNvSpPr>
            <a:spLocks noChangeShapeType="1"/>
          </p:cNvSpPr>
          <p:nvPr/>
        </p:nvSpPr>
        <p:spPr bwMode="auto">
          <a:xfrm flipH="1">
            <a:off x="8001000" y="3461265"/>
            <a:ext cx="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903511961"/>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6700"/>
            <a:ext cx="8763000" cy="1098550"/>
          </a:xfrm>
        </p:spPr>
        <p:txBody>
          <a:bodyPr/>
          <a:lstStyle/>
          <a:p>
            <a:r>
              <a:rPr lang="en-US" sz="4000" dirty="0" err="1" smtClean="0"/>
              <a:t>SWoRD</a:t>
            </a:r>
            <a:r>
              <a:rPr lang="en-US" sz="4000" dirty="0" smtClean="0"/>
              <a:t>: A Web-Based </a:t>
            </a:r>
            <a:r>
              <a:rPr lang="en-US" sz="4000" dirty="0"/>
              <a:t>R</a:t>
            </a:r>
            <a:r>
              <a:rPr lang="en-US" sz="4000" dirty="0" smtClean="0"/>
              <a:t>eciprocal </a:t>
            </a:r>
            <a:r>
              <a:rPr lang="en-US" sz="4000" dirty="0"/>
              <a:t>P</a:t>
            </a:r>
            <a:r>
              <a:rPr lang="en-US" sz="4000" dirty="0" smtClean="0"/>
              <a:t>eer </a:t>
            </a:r>
            <a:r>
              <a:rPr lang="en-US" sz="4000" dirty="0"/>
              <a:t>R</a:t>
            </a:r>
            <a:r>
              <a:rPr lang="en-US" sz="4000" dirty="0" smtClean="0"/>
              <a:t>eview </a:t>
            </a:r>
            <a:r>
              <a:rPr lang="en-US" sz="4000" dirty="0"/>
              <a:t>S</a:t>
            </a:r>
            <a:r>
              <a:rPr lang="en-US" sz="4000" dirty="0" smtClean="0"/>
              <a:t>ystem</a:t>
            </a:r>
            <a:endParaRPr lang="en-US" sz="3600" dirty="0"/>
          </a:p>
        </p:txBody>
      </p:sp>
      <p:sp>
        <p:nvSpPr>
          <p:cNvPr id="3" name="Content Placeholder 2"/>
          <p:cNvSpPr>
            <a:spLocks noGrp="1"/>
          </p:cNvSpPr>
          <p:nvPr>
            <p:ph idx="1"/>
          </p:nvPr>
        </p:nvSpPr>
        <p:spPr>
          <a:xfrm>
            <a:off x="0" y="1371600"/>
            <a:ext cx="8991600" cy="5334000"/>
          </a:xfrm>
        </p:spPr>
        <p:txBody>
          <a:bodyPr/>
          <a:lstStyle/>
          <a:p>
            <a:r>
              <a:rPr lang="en-US" dirty="0"/>
              <a:t>Intelligent Scaffolding for Peer Reviews of </a:t>
            </a:r>
            <a:r>
              <a:rPr lang="en-US" dirty="0" smtClean="0"/>
              <a:t>Writing</a:t>
            </a:r>
          </a:p>
          <a:p>
            <a:r>
              <a:rPr lang="en-US" dirty="0" smtClean="0"/>
              <a:t>Other Participants</a:t>
            </a:r>
          </a:p>
          <a:p>
            <a:pPr lvl="1"/>
            <a:r>
              <a:rPr lang="en-US" dirty="0" smtClean="0"/>
              <a:t>Professor </a:t>
            </a:r>
            <a:r>
              <a:rPr lang="en-US" dirty="0" smtClean="0"/>
              <a:t>Christian </a:t>
            </a:r>
            <a:r>
              <a:rPr lang="en-US" dirty="0" err="1" smtClean="0"/>
              <a:t>Schunn</a:t>
            </a:r>
            <a:r>
              <a:rPr lang="en-US" dirty="0" smtClean="0"/>
              <a:t> (LRDC</a:t>
            </a:r>
            <a:r>
              <a:rPr lang="en-US" dirty="0" smtClean="0"/>
              <a:t>, Psychology)</a:t>
            </a:r>
          </a:p>
          <a:p>
            <a:pPr lvl="1"/>
            <a:r>
              <a:rPr lang="en-US" dirty="0" smtClean="0"/>
              <a:t>Professor </a:t>
            </a:r>
            <a:r>
              <a:rPr lang="en-US" smtClean="0"/>
              <a:t>Kevin Ashley (LRDC</a:t>
            </a:r>
            <a:r>
              <a:rPr lang="en-US" dirty="0" smtClean="0"/>
              <a:t>, Law)</a:t>
            </a:r>
          </a:p>
          <a:p>
            <a:pPr lvl="1"/>
            <a:r>
              <a:rPr lang="en-US" dirty="0" smtClean="0"/>
              <a:t>Professor Amanda Godley (School of Education)</a:t>
            </a:r>
          </a:p>
          <a:p>
            <a:pPr lvl="1"/>
            <a:r>
              <a:rPr lang="en-US" dirty="0" smtClean="0"/>
              <a:t>Teachers from area high schools</a:t>
            </a:r>
          </a:p>
          <a:p>
            <a:pPr lvl="2"/>
            <a:r>
              <a:rPr lang="en-US" dirty="0" smtClean="0"/>
              <a:t>Central Catholic, City High, McKeesport, Propel, St. Joseph’s</a:t>
            </a:r>
          </a:p>
          <a:p>
            <a:pPr lvl="2"/>
            <a:r>
              <a:rPr lang="en-US" dirty="0" smtClean="0"/>
              <a:t>Disciplines include English, Humanities, Math, Science </a:t>
            </a:r>
          </a:p>
          <a:p>
            <a:r>
              <a:rPr lang="en-US" dirty="0" smtClean="0"/>
              <a:t>Funded by the Department of Education</a:t>
            </a:r>
            <a:endParaRPr lang="en-US" dirty="0"/>
          </a:p>
        </p:txBody>
      </p:sp>
    </p:spTree>
    <p:extLst>
      <p:ext uri="{BB962C8B-B14F-4D97-AF65-F5344CB8AC3E}">
        <p14:creationId xmlns:p14="http://schemas.microsoft.com/office/powerpoint/2010/main" val="36693002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0" y="266700"/>
            <a:ext cx="9067800" cy="1098550"/>
          </a:xfrm>
        </p:spPr>
        <p:txBody>
          <a:bodyPr/>
          <a:lstStyle/>
          <a:p>
            <a:r>
              <a:rPr lang="en-US" sz="4000" dirty="0" err="1" smtClean="0"/>
              <a:t>Scaffolded</a:t>
            </a:r>
            <a:r>
              <a:rPr lang="en-US" sz="4000" dirty="0" smtClean="0"/>
              <a:t> Writing and Rewriting </a:t>
            </a:r>
            <a:endParaRPr lang="en-US" sz="3600" dirty="0" smtClean="0"/>
          </a:p>
        </p:txBody>
      </p:sp>
      <p:sp>
        <p:nvSpPr>
          <p:cNvPr id="9218" name="Content Placeholder 2"/>
          <p:cNvSpPr>
            <a:spLocks noGrp="1"/>
          </p:cNvSpPr>
          <p:nvPr>
            <p:ph idx="1"/>
          </p:nvPr>
        </p:nvSpPr>
        <p:spPr>
          <a:xfrm>
            <a:off x="76200" y="1676400"/>
            <a:ext cx="8991600" cy="5029200"/>
          </a:xfrm>
        </p:spPr>
        <p:txBody>
          <a:bodyPr/>
          <a:lstStyle/>
          <a:p>
            <a:r>
              <a:rPr lang="en-US" smtClean="0"/>
              <a:t> </a:t>
            </a:r>
            <a:r>
              <a:rPr lang="en-US" smtClean="0">
                <a:solidFill>
                  <a:schemeClr val="accent1"/>
                </a:solidFill>
              </a:rPr>
              <a:t>Authors</a:t>
            </a:r>
            <a:r>
              <a:rPr lang="en-US" smtClean="0"/>
              <a:t> submit </a:t>
            </a:r>
            <a:r>
              <a:rPr lang="en-US" smtClean="0">
                <a:solidFill>
                  <a:schemeClr val="accent1"/>
                </a:solidFill>
              </a:rPr>
              <a:t>papers</a:t>
            </a:r>
            <a:endParaRPr lang="en-US" smtClean="0"/>
          </a:p>
          <a:p>
            <a:r>
              <a:rPr lang="en-US" smtClean="0"/>
              <a:t> </a:t>
            </a:r>
            <a:r>
              <a:rPr lang="en-US" smtClean="0">
                <a:solidFill>
                  <a:srgbClr val="FF0000"/>
                </a:solidFill>
              </a:rPr>
              <a:t>Reviewers</a:t>
            </a:r>
            <a:r>
              <a:rPr lang="en-US" smtClean="0"/>
              <a:t> submit (anonymous) </a:t>
            </a:r>
            <a:r>
              <a:rPr lang="en-US" smtClean="0">
                <a:solidFill>
                  <a:srgbClr val="FF0000"/>
                </a:solidFill>
              </a:rPr>
              <a:t>feedback </a:t>
            </a:r>
          </a:p>
          <a:p>
            <a:r>
              <a:rPr lang="en-US" smtClean="0">
                <a:solidFill>
                  <a:srgbClr val="FF0000"/>
                </a:solidFill>
              </a:rPr>
              <a:t> </a:t>
            </a:r>
            <a:r>
              <a:rPr lang="en-US" smtClean="0">
                <a:solidFill>
                  <a:schemeClr val="accent1"/>
                </a:solidFill>
              </a:rPr>
              <a:t>Authors</a:t>
            </a:r>
            <a:r>
              <a:rPr lang="en-US" smtClean="0"/>
              <a:t> revise and resubmit </a:t>
            </a:r>
            <a:r>
              <a:rPr lang="en-US" smtClean="0">
                <a:solidFill>
                  <a:schemeClr val="tx1"/>
                </a:solidFill>
              </a:rPr>
              <a:t>papers</a:t>
            </a:r>
          </a:p>
          <a:p>
            <a:r>
              <a:rPr lang="en-US" smtClean="0"/>
              <a:t> </a:t>
            </a:r>
            <a:r>
              <a:rPr lang="en-US" smtClean="0">
                <a:solidFill>
                  <a:schemeClr val="accent1"/>
                </a:solidFill>
              </a:rPr>
              <a:t>Authors</a:t>
            </a:r>
            <a:r>
              <a:rPr lang="en-US" smtClean="0"/>
              <a:t> provide back-ratings to </a:t>
            </a:r>
            <a:r>
              <a:rPr lang="en-US" smtClean="0">
                <a:solidFill>
                  <a:srgbClr val="FF0000"/>
                </a:solidFill>
              </a:rPr>
              <a:t>reviewers</a:t>
            </a:r>
            <a:r>
              <a:rPr lang="en-US" smtClean="0"/>
              <a:t> regarding feedback helpfulness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ABBCCE4D-56E5-5249-B9AC-C5D511F41D9E}" type="slidenum">
              <a:rPr lang="en-US" smtClean="0"/>
              <a:pPr/>
              <a:t>23</a:t>
            </a:fld>
            <a:endParaRPr lang="en-US"/>
          </a:p>
        </p:txBody>
      </p:sp>
      <p:pic>
        <p:nvPicPr>
          <p:cNvPr id="89090" name="Picture 2" descr="student ratings entry"/>
          <p:cNvPicPr>
            <a:picLocks noChangeAspect="1" noChangeArrowheads="1"/>
          </p:cNvPicPr>
          <p:nvPr/>
        </p:nvPicPr>
        <p:blipFill>
          <a:blip r:embed="rId2"/>
          <a:srcRect/>
          <a:stretch>
            <a:fillRect/>
          </a:stretch>
        </p:blipFill>
        <p:spPr bwMode="auto">
          <a:xfrm>
            <a:off x="16001" y="939800"/>
            <a:ext cx="9127999" cy="5186363"/>
          </a:xfrm>
          <a:prstGeom prst="rect">
            <a:avLst/>
          </a:prstGeom>
          <a:noFill/>
          <a:ln w="9525">
            <a:noFill/>
            <a:miter lim="800000"/>
            <a:headEnd/>
            <a:tailEnd/>
          </a:ln>
        </p:spPr>
      </p:pic>
    </p:spTree>
    <p:extLst>
      <p:ext uri="{BB962C8B-B14F-4D97-AF65-F5344CB8AC3E}">
        <p14:creationId xmlns:p14="http://schemas.microsoft.com/office/powerpoint/2010/main" val="3907250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ABBCCE4D-56E5-5249-B9AC-C5D511F41D9E}" type="slidenum">
              <a:rPr lang="en-US" smtClean="0"/>
              <a:pPr/>
              <a:t>24</a:t>
            </a:fld>
            <a:endParaRPr lang="en-US"/>
          </a:p>
        </p:txBody>
      </p:sp>
      <p:pic>
        <p:nvPicPr>
          <p:cNvPr id="88066" name="Picture 2" descr="hg-engl-stud comments"/>
          <p:cNvPicPr>
            <a:picLocks noChangeAspect="1" noChangeArrowheads="1"/>
          </p:cNvPicPr>
          <p:nvPr/>
        </p:nvPicPr>
        <p:blipFill>
          <a:blip r:embed="rId2"/>
          <a:srcRect/>
          <a:stretch>
            <a:fillRect/>
          </a:stretch>
        </p:blipFill>
        <p:spPr bwMode="auto">
          <a:xfrm>
            <a:off x="0" y="71750"/>
            <a:ext cx="9144000" cy="11327908"/>
          </a:xfrm>
          <a:prstGeom prst="rect">
            <a:avLst/>
          </a:prstGeom>
          <a:noFill/>
          <a:ln w="9525">
            <a:noFill/>
            <a:miter lim="800000"/>
            <a:headEnd/>
            <a:tailEnd/>
          </a:ln>
        </p:spPr>
      </p:pic>
    </p:spTree>
    <p:extLst>
      <p:ext uri="{BB962C8B-B14F-4D97-AF65-F5344CB8AC3E}">
        <p14:creationId xmlns:p14="http://schemas.microsoft.com/office/powerpoint/2010/main" val="23778229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ABBCCE4D-56E5-5249-B9AC-C5D511F41D9E}" type="slidenum">
              <a:rPr lang="en-US" smtClean="0"/>
              <a:pPr/>
              <a:t>25</a:t>
            </a:fld>
            <a:endParaRPr lang="en-US"/>
          </a:p>
        </p:txBody>
      </p:sp>
      <p:pic>
        <p:nvPicPr>
          <p:cNvPr id="91138" name="Picture 2" descr="student-all reviews on own w be"/>
          <p:cNvPicPr>
            <a:picLocks noChangeAspect="1" noChangeArrowheads="1"/>
          </p:cNvPicPr>
          <p:nvPr/>
        </p:nvPicPr>
        <p:blipFill>
          <a:blip r:embed="rId2"/>
          <a:srcRect/>
          <a:stretch>
            <a:fillRect/>
          </a:stretch>
        </p:blipFill>
        <p:spPr bwMode="auto">
          <a:xfrm>
            <a:off x="0" y="-1"/>
            <a:ext cx="9144000" cy="10377237"/>
          </a:xfrm>
          <a:prstGeom prst="rect">
            <a:avLst/>
          </a:prstGeom>
          <a:noFill/>
          <a:ln w="9525">
            <a:noFill/>
            <a:miter lim="800000"/>
            <a:headEnd/>
            <a:tailEnd/>
          </a:ln>
        </p:spPr>
      </p:pic>
      <p:sp>
        <p:nvSpPr>
          <p:cNvPr id="6" name="Rounded Rectangle 5"/>
          <p:cNvSpPr/>
          <p:nvPr/>
        </p:nvSpPr>
        <p:spPr>
          <a:xfrm>
            <a:off x="457200" y="2552131"/>
            <a:ext cx="2831910" cy="91440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ounded Rectangle 6"/>
          <p:cNvSpPr/>
          <p:nvPr/>
        </p:nvSpPr>
        <p:spPr>
          <a:xfrm>
            <a:off x="3289110" y="3794078"/>
            <a:ext cx="2306472" cy="1078173"/>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5418161" y="5117910"/>
            <a:ext cx="1637732" cy="791571"/>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7055893" y="3466531"/>
            <a:ext cx="1897038" cy="818865"/>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2582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p:txBody>
          <a:bodyPr/>
          <a:lstStyle/>
          <a:p>
            <a:r>
              <a:rPr lang="en-US" sz="4000" dirty="0" smtClean="0"/>
              <a:t>Some Remaining Weaknesses</a:t>
            </a:r>
          </a:p>
        </p:txBody>
      </p:sp>
      <p:sp>
        <p:nvSpPr>
          <p:cNvPr id="12290" name="Content Placeholder 2"/>
          <p:cNvSpPr>
            <a:spLocks noGrp="1"/>
          </p:cNvSpPr>
          <p:nvPr>
            <p:ph idx="1"/>
          </p:nvPr>
        </p:nvSpPr>
        <p:spPr>
          <a:xfrm>
            <a:off x="11722" y="1752600"/>
            <a:ext cx="9132278" cy="4724400"/>
          </a:xfrm>
        </p:spPr>
        <p:txBody>
          <a:bodyPr/>
          <a:lstStyle/>
          <a:p>
            <a:pPr marL="514350" indent="-514350">
              <a:buFont typeface="Times New Roman" pitchFamily="18" charset="0"/>
              <a:buAutoNum type="arabicPeriod"/>
            </a:pPr>
            <a:r>
              <a:rPr lang="en-US" dirty="0" smtClean="0">
                <a:solidFill>
                  <a:srgbClr val="FF0000"/>
                </a:solidFill>
              </a:rPr>
              <a:t>Feedback</a:t>
            </a:r>
            <a:r>
              <a:rPr lang="en-US" dirty="0" smtClean="0"/>
              <a:t> is often not stated in effective ways</a:t>
            </a:r>
          </a:p>
          <a:p>
            <a:pPr marL="514350" indent="-514350">
              <a:buFont typeface="Times New Roman" pitchFamily="18" charset="0"/>
              <a:buAutoNum type="arabicPeriod"/>
            </a:pPr>
            <a:endParaRPr lang="en-US" dirty="0" smtClean="0">
              <a:solidFill>
                <a:srgbClr val="FF0000"/>
              </a:solidFill>
            </a:endParaRPr>
          </a:p>
          <a:p>
            <a:pPr marL="514350" indent="-514350">
              <a:buFont typeface="Times New Roman" pitchFamily="18" charset="0"/>
              <a:buAutoNum type="arabicPeriod"/>
            </a:pPr>
            <a:r>
              <a:rPr lang="en-US" dirty="0" smtClean="0">
                <a:solidFill>
                  <a:srgbClr val="FF0000"/>
                </a:solidFill>
              </a:rPr>
              <a:t>Feedback</a:t>
            </a:r>
            <a:r>
              <a:rPr lang="en-US" dirty="0" smtClean="0"/>
              <a:t> &amp; </a:t>
            </a:r>
            <a:r>
              <a:rPr lang="en-US" dirty="0" smtClean="0">
                <a:solidFill>
                  <a:schemeClr val="accent1"/>
                </a:solidFill>
              </a:rPr>
              <a:t>papers</a:t>
            </a:r>
            <a:r>
              <a:rPr lang="en-US" dirty="0" smtClean="0"/>
              <a:t> often do not focus on core aspects</a:t>
            </a:r>
          </a:p>
          <a:p>
            <a:pPr marL="514350" indent="-514350">
              <a:buFont typeface="Times New Roman" pitchFamily="18" charset="0"/>
              <a:buAutoNum type="arabicPeriod"/>
            </a:pPr>
            <a:endParaRPr lang="en-US" dirty="0" smtClean="0"/>
          </a:p>
          <a:p>
            <a:pPr marL="514350" indent="-514350">
              <a:buFont typeface="Times New Roman" pitchFamily="18" charset="0"/>
              <a:buAutoNum type="arabicPeriod"/>
            </a:pPr>
            <a:r>
              <a:rPr lang="en-US" dirty="0" smtClean="0">
                <a:solidFill>
                  <a:srgbClr val="00B0F0"/>
                </a:solidFill>
              </a:rPr>
              <a:t>Students</a:t>
            </a:r>
            <a:r>
              <a:rPr lang="en-US" dirty="0" smtClean="0"/>
              <a:t> and </a:t>
            </a:r>
            <a:r>
              <a:rPr lang="en-US" dirty="0" smtClean="0">
                <a:solidFill>
                  <a:srgbClr val="00B0F0"/>
                </a:solidFill>
              </a:rPr>
              <a:t>teachers</a:t>
            </a:r>
            <a:r>
              <a:rPr lang="en-US" dirty="0" smtClean="0"/>
              <a:t> are often overwhelmed by the quantity and diversity of </a:t>
            </a:r>
            <a:r>
              <a:rPr lang="en-US" dirty="0" smtClean="0">
                <a:solidFill>
                  <a:srgbClr val="FF0000"/>
                </a:solidFill>
              </a:rPr>
              <a:t>feedback</a:t>
            </a:r>
          </a:p>
          <a:p>
            <a:pPr marL="0" indent="0">
              <a:buNone/>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0" y="266700"/>
            <a:ext cx="9144000" cy="1098550"/>
          </a:xfrm>
        </p:spPr>
        <p:txBody>
          <a:bodyPr/>
          <a:lstStyle/>
          <a:p>
            <a:r>
              <a:rPr lang="en-US" sz="4000" dirty="0" smtClean="0"/>
              <a:t>Feedback Features and Positive Writing Performance </a:t>
            </a:r>
            <a:r>
              <a:rPr lang="en-US" sz="3600" dirty="0" smtClean="0"/>
              <a:t>[Nelson &amp; </a:t>
            </a:r>
            <a:r>
              <a:rPr lang="en-US" sz="3600" dirty="0" err="1" smtClean="0"/>
              <a:t>Schunn</a:t>
            </a:r>
            <a:r>
              <a:rPr lang="en-US" sz="3600" dirty="0" smtClean="0"/>
              <a:t>, 2008]</a:t>
            </a:r>
            <a:endParaRPr lang="en-US" sz="4000" dirty="0" smtClean="0"/>
          </a:p>
        </p:txBody>
      </p:sp>
      <p:sp>
        <p:nvSpPr>
          <p:cNvPr id="13314" name="Rounded Rectangle 3"/>
          <p:cNvSpPr>
            <a:spLocks noChangeArrowheads="1"/>
          </p:cNvSpPr>
          <p:nvPr/>
        </p:nvSpPr>
        <p:spPr bwMode="auto">
          <a:xfrm>
            <a:off x="509588" y="2209800"/>
            <a:ext cx="2157412"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15" name="Rounded Rectangle 5"/>
          <p:cNvSpPr>
            <a:spLocks noChangeArrowheads="1"/>
          </p:cNvSpPr>
          <p:nvPr/>
        </p:nvSpPr>
        <p:spPr bwMode="auto">
          <a:xfrm>
            <a:off x="6340475" y="2693988"/>
            <a:ext cx="2192338" cy="2819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16" name="Rounded Rectangle 6"/>
          <p:cNvSpPr>
            <a:spLocks noChangeArrowheads="1"/>
          </p:cNvSpPr>
          <p:nvPr/>
        </p:nvSpPr>
        <p:spPr bwMode="auto">
          <a:xfrm>
            <a:off x="479425" y="3276600"/>
            <a:ext cx="2187575"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17" name="Rounded Rectangle 7"/>
          <p:cNvSpPr>
            <a:spLocks noChangeArrowheads="1"/>
          </p:cNvSpPr>
          <p:nvPr/>
        </p:nvSpPr>
        <p:spPr bwMode="auto">
          <a:xfrm>
            <a:off x="495300" y="4452938"/>
            <a:ext cx="2171700"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18" name="Rounded Rectangle 8"/>
          <p:cNvSpPr>
            <a:spLocks noChangeArrowheads="1"/>
          </p:cNvSpPr>
          <p:nvPr/>
        </p:nvSpPr>
        <p:spPr bwMode="auto">
          <a:xfrm>
            <a:off x="3429000" y="3503613"/>
            <a:ext cx="2147888" cy="14065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19" name="TextBox 9"/>
          <p:cNvSpPr txBox="1">
            <a:spLocks noChangeArrowheads="1"/>
          </p:cNvSpPr>
          <p:nvPr/>
        </p:nvSpPr>
        <p:spPr bwMode="auto">
          <a:xfrm>
            <a:off x="771525" y="2436813"/>
            <a:ext cx="1381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ea typeface="MS PGothic" pitchFamily="34" charset="-128"/>
              </a:defRPr>
            </a:lvl1pPr>
            <a:lvl2pPr marL="742950" indent="-285750">
              <a:defRPr sz="2400" i="1">
                <a:solidFill>
                  <a:srgbClr val="000000"/>
                </a:solidFill>
                <a:latin typeface="Times New Roman" pitchFamily="18" charset="0"/>
                <a:ea typeface="MS PGothic" pitchFamily="34" charset="-128"/>
              </a:defRPr>
            </a:lvl2pPr>
            <a:lvl3pPr marL="1143000" indent="-228600">
              <a:defRPr sz="2400" i="1">
                <a:solidFill>
                  <a:srgbClr val="000000"/>
                </a:solidFill>
                <a:latin typeface="Times New Roman" pitchFamily="18" charset="0"/>
                <a:ea typeface="MS PGothic" pitchFamily="34" charset="-128"/>
              </a:defRPr>
            </a:lvl3pPr>
            <a:lvl4pPr marL="1600200" indent="-228600">
              <a:defRPr sz="2400" i="1">
                <a:solidFill>
                  <a:srgbClr val="000000"/>
                </a:solidFill>
                <a:latin typeface="Times New Roman" pitchFamily="18" charset="0"/>
                <a:ea typeface="MS PGothic" pitchFamily="34" charset="-128"/>
              </a:defRPr>
            </a:lvl4pPr>
            <a:lvl5pPr marL="2057400" indent="-228600">
              <a:defRPr sz="2400" i="1">
                <a:solidFill>
                  <a:srgbClr val="000000"/>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9pPr>
          </a:lstStyle>
          <a:p>
            <a:r>
              <a:rPr lang="en-US" b="1">
                <a:solidFill>
                  <a:schemeClr val="accent2"/>
                </a:solidFill>
              </a:rPr>
              <a:t>Solutions</a:t>
            </a:r>
          </a:p>
        </p:txBody>
      </p:sp>
      <p:sp>
        <p:nvSpPr>
          <p:cNvPr id="13320" name="TextBox 10"/>
          <p:cNvSpPr txBox="1">
            <a:spLocks noChangeArrowheads="1"/>
          </p:cNvSpPr>
          <p:nvPr/>
        </p:nvSpPr>
        <p:spPr bwMode="auto">
          <a:xfrm>
            <a:off x="495300" y="3503613"/>
            <a:ext cx="20494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ea typeface="MS PGothic" pitchFamily="34" charset="-128"/>
              </a:defRPr>
            </a:lvl1pPr>
            <a:lvl2pPr marL="742950" indent="-285750">
              <a:defRPr sz="2400" i="1">
                <a:solidFill>
                  <a:srgbClr val="000000"/>
                </a:solidFill>
                <a:latin typeface="Times New Roman" pitchFamily="18" charset="0"/>
                <a:ea typeface="MS PGothic" pitchFamily="34" charset="-128"/>
              </a:defRPr>
            </a:lvl2pPr>
            <a:lvl3pPr marL="1143000" indent="-228600">
              <a:defRPr sz="2400" i="1">
                <a:solidFill>
                  <a:srgbClr val="000000"/>
                </a:solidFill>
                <a:latin typeface="Times New Roman" pitchFamily="18" charset="0"/>
                <a:ea typeface="MS PGothic" pitchFamily="34" charset="-128"/>
              </a:defRPr>
            </a:lvl3pPr>
            <a:lvl4pPr marL="1600200" indent="-228600">
              <a:defRPr sz="2400" i="1">
                <a:solidFill>
                  <a:srgbClr val="000000"/>
                </a:solidFill>
                <a:latin typeface="Times New Roman" pitchFamily="18" charset="0"/>
                <a:ea typeface="MS PGothic" pitchFamily="34" charset="-128"/>
              </a:defRPr>
            </a:lvl4pPr>
            <a:lvl5pPr marL="2057400" indent="-228600">
              <a:defRPr sz="2400" i="1">
                <a:solidFill>
                  <a:srgbClr val="000000"/>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9pPr>
          </a:lstStyle>
          <a:p>
            <a:r>
              <a:rPr lang="en-US"/>
              <a:t>Summarization</a:t>
            </a:r>
          </a:p>
        </p:txBody>
      </p:sp>
      <p:sp>
        <p:nvSpPr>
          <p:cNvPr id="13321" name="TextBox 11"/>
          <p:cNvSpPr txBox="1">
            <a:spLocks noChangeArrowheads="1"/>
          </p:cNvSpPr>
          <p:nvPr/>
        </p:nvSpPr>
        <p:spPr bwMode="auto">
          <a:xfrm>
            <a:off x="687388" y="4678363"/>
            <a:ext cx="1755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ea typeface="MS PGothic" pitchFamily="34" charset="-128"/>
              </a:defRPr>
            </a:lvl1pPr>
            <a:lvl2pPr marL="742950" indent="-285750">
              <a:defRPr sz="2400" i="1">
                <a:solidFill>
                  <a:srgbClr val="000000"/>
                </a:solidFill>
                <a:latin typeface="Times New Roman" pitchFamily="18" charset="0"/>
                <a:ea typeface="MS PGothic" pitchFamily="34" charset="-128"/>
              </a:defRPr>
            </a:lvl2pPr>
            <a:lvl3pPr marL="1143000" indent="-228600">
              <a:defRPr sz="2400" i="1">
                <a:solidFill>
                  <a:srgbClr val="000000"/>
                </a:solidFill>
                <a:latin typeface="Times New Roman" pitchFamily="18" charset="0"/>
                <a:ea typeface="MS PGothic" pitchFamily="34" charset="-128"/>
              </a:defRPr>
            </a:lvl3pPr>
            <a:lvl4pPr marL="1600200" indent="-228600">
              <a:defRPr sz="2400" i="1">
                <a:solidFill>
                  <a:srgbClr val="000000"/>
                </a:solidFill>
                <a:latin typeface="Times New Roman" pitchFamily="18" charset="0"/>
                <a:ea typeface="MS PGothic" pitchFamily="34" charset="-128"/>
              </a:defRPr>
            </a:lvl4pPr>
            <a:lvl5pPr marL="2057400" indent="-228600">
              <a:defRPr sz="2400" i="1">
                <a:solidFill>
                  <a:srgbClr val="000000"/>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9pPr>
          </a:lstStyle>
          <a:p>
            <a:r>
              <a:rPr lang="en-US" b="1">
                <a:solidFill>
                  <a:schemeClr val="accent2"/>
                </a:solidFill>
              </a:rPr>
              <a:t>Localization</a:t>
            </a:r>
          </a:p>
        </p:txBody>
      </p:sp>
      <p:sp>
        <p:nvSpPr>
          <p:cNvPr id="13322" name="TextBox 13"/>
          <p:cNvSpPr txBox="1">
            <a:spLocks noChangeArrowheads="1"/>
          </p:cNvSpPr>
          <p:nvPr/>
        </p:nvSpPr>
        <p:spPr bwMode="auto">
          <a:xfrm>
            <a:off x="3468688" y="3794125"/>
            <a:ext cx="21082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ea typeface="MS PGothic" pitchFamily="34" charset="-128"/>
              </a:defRPr>
            </a:lvl1pPr>
            <a:lvl2pPr marL="742950" indent="-285750">
              <a:defRPr sz="2400" i="1">
                <a:solidFill>
                  <a:srgbClr val="000000"/>
                </a:solidFill>
                <a:latin typeface="Times New Roman" pitchFamily="18" charset="0"/>
                <a:ea typeface="MS PGothic" pitchFamily="34" charset="-128"/>
              </a:defRPr>
            </a:lvl2pPr>
            <a:lvl3pPr marL="1143000" indent="-228600">
              <a:defRPr sz="2400" i="1">
                <a:solidFill>
                  <a:srgbClr val="000000"/>
                </a:solidFill>
                <a:latin typeface="Times New Roman" pitchFamily="18" charset="0"/>
                <a:ea typeface="MS PGothic" pitchFamily="34" charset="-128"/>
              </a:defRPr>
            </a:lvl3pPr>
            <a:lvl4pPr marL="1600200" indent="-228600">
              <a:defRPr sz="2400" i="1">
                <a:solidFill>
                  <a:srgbClr val="000000"/>
                </a:solidFill>
                <a:latin typeface="Times New Roman" pitchFamily="18" charset="0"/>
                <a:ea typeface="MS PGothic" pitchFamily="34" charset="-128"/>
              </a:defRPr>
            </a:lvl4pPr>
            <a:lvl5pPr marL="2057400" indent="-228600">
              <a:defRPr sz="2400" i="1">
                <a:solidFill>
                  <a:srgbClr val="000000"/>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9pPr>
          </a:lstStyle>
          <a:p>
            <a:r>
              <a:rPr lang="en-US"/>
              <a:t>Understanding </a:t>
            </a:r>
          </a:p>
          <a:p>
            <a:r>
              <a:rPr lang="en-US"/>
              <a:t>of the Problem</a:t>
            </a:r>
          </a:p>
        </p:txBody>
      </p:sp>
      <p:sp>
        <p:nvSpPr>
          <p:cNvPr id="13323" name="TextBox 14"/>
          <p:cNvSpPr txBox="1">
            <a:spLocks noChangeArrowheads="1"/>
          </p:cNvSpPr>
          <p:nvPr/>
        </p:nvSpPr>
        <p:spPr bwMode="auto">
          <a:xfrm>
            <a:off x="6400800" y="3910013"/>
            <a:ext cx="2192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ea typeface="MS PGothic" pitchFamily="34" charset="-128"/>
              </a:defRPr>
            </a:lvl1pPr>
            <a:lvl2pPr marL="742950" indent="-285750">
              <a:defRPr sz="2400" i="1">
                <a:solidFill>
                  <a:srgbClr val="000000"/>
                </a:solidFill>
                <a:latin typeface="Times New Roman" pitchFamily="18" charset="0"/>
                <a:ea typeface="MS PGothic" pitchFamily="34" charset="-128"/>
              </a:defRPr>
            </a:lvl2pPr>
            <a:lvl3pPr marL="1143000" indent="-228600">
              <a:defRPr sz="2400" i="1">
                <a:solidFill>
                  <a:srgbClr val="000000"/>
                </a:solidFill>
                <a:latin typeface="Times New Roman" pitchFamily="18" charset="0"/>
                <a:ea typeface="MS PGothic" pitchFamily="34" charset="-128"/>
              </a:defRPr>
            </a:lvl3pPr>
            <a:lvl4pPr marL="1600200" indent="-228600">
              <a:defRPr sz="2400" i="1">
                <a:solidFill>
                  <a:srgbClr val="000000"/>
                </a:solidFill>
                <a:latin typeface="Times New Roman" pitchFamily="18" charset="0"/>
                <a:ea typeface="MS PGothic" pitchFamily="34" charset="-128"/>
              </a:defRPr>
            </a:lvl4pPr>
            <a:lvl5pPr marL="2057400" indent="-228600">
              <a:defRPr sz="2400" i="1">
                <a:solidFill>
                  <a:srgbClr val="000000"/>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i="1">
                <a:solidFill>
                  <a:srgbClr val="000000"/>
                </a:solidFill>
                <a:latin typeface="Times New Roman" pitchFamily="18" charset="0"/>
                <a:ea typeface="MS PGothic" pitchFamily="34" charset="-128"/>
              </a:defRPr>
            </a:lvl9pPr>
          </a:lstStyle>
          <a:p>
            <a:r>
              <a:rPr lang="en-US"/>
              <a:t>Implementation</a:t>
            </a:r>
          </a:p>
        </p:txBody>
      </p:sp>
      <p:cxnSp>
        <p:nvCxnSpPr>
          <p:cNvPr id="13324" name="Straight Arrow Connector 18"/>
          <p:cNvCxnSpPr>
            <a:cxnSpLocks noChangeShapeType="1"/>
          </p:cNvCxnSpPr>
          <p:nvPr/>
        </p:nvCxnSpPr>
        <p:spPr bwMode="auto">
          <a:xfrm>
            <a:off x="2667000" y="2436813"/>
            <a:ext cx="3657600" cy="687387"/>
          </a:xfrm>
          <a:prstGeom prst="straightConnector1">
            <a:avLst/>
          </a:prstGeom>
          <a:noFill/>
          <a:ln w="476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25" name="Straight Arrow Connector 22"/>
          <p:cNvCxnSpPr>
            <a:cxnSpLocks noChangeShapeType="1"/>
          </p:cNvCxnSpPr>
          <p:nvPr/>
        </p:nvCxnSpPr>
        <p:spPr bwMode="auto">
          <a:xfrm>
            <a:off x="2673350" y="2436813"/>
            <a:ext cx="795338" cy="12747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26" name="Straight Arrow Connector 24"/>
          <p:cNvCxnSpPr>
            <a:cxnSpLocks noChangeShapeType="1"/>
            <a:stCxn id="13316" idx="3"/>
            <a:endCxn id="13318" idx="1"/>
          </p:cNvCxnSpPr>
          <p:nvPr/>
        </p:nvCxnSpPr>
        <p:spPr bwMode="auto">
          <a:xfrm>
            <a:off x="2667000" y="3733800"/>
            <a:ext cx="762000" cy="473075"/>
          </a:xfrm>
          <a:prstGeom prst="straightConnector1">
            <a:avLst/>
          </a:prstGeom>
          <a:noFill/>
          <a:ln w="476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27" name="Straight Arrow Connector 26"/>
          <p:cNvCxnSpPr>
            <a:cxnSpLocks noChangeShapeType="1"/>
            <a:stCxn id="13317" idx="3"/>
          </p:cNvCxnSpPr>
          <p:nvPr/>
        </p:nvCxnSpPr>
        <p:spPr bwMode="auto">
          <a:xfrm flipV="1">
            <a:off x="2667000" y="4371975"/>
            <a:ext cx="762000" cy="538163"/>
          </a:xfrm>
          <a:prstGeom prst="straightConnector1">
            <a:avLst/>
          </a:prstGeom>
          <a:noFill/>
          <a:ln w="4445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28" name="Straight Arrow Connector 37"/>
          <p:cNvCxnSpPr>
            <a:cxnSpLocks noChangeShapeType="1"/>
            <a:stCxn id="13318" idx="3"/>
          </p:cNvCxnSpPr>
          <p:nvPr/>
        </p:nvCxnSpPr>
        <p:spPr bwMode="auto">
          <a:xfrm flipV="1">
            <a:off x="5576888" y="4191000"/>
            <a:ext cx="747712" cy="15875"/>
          </a:xfrm>
          <a:prstGeom prst="straightConnector1">
            <a:avLst/>
          </a:prstGeom>
          <a:noFill/>
          <a:ln w="44450">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381000" y="228600"/>
            <a:ext cx="8458200" cy="1098550"/>
          </a:xfrm>
        </p:spPr>
        <p:txBody>
          <a:bodyPr/>
          <a:lstStyle/>
          <a:p>
            <a:r>
              <a:rPr lang="en-US" sz="4000" dirty="0" smtClean="0"/>
              <a:t>Our Approach: Detect and Scaffold</a:t>
            </a:r>
          </a:p>
        </p:txBody>
      </p:sp>
      <p:sp>
        <p:nvSpPr>
          <p:cNvPr id="14338" name="Content Placeholder 2"/>
          <p:cNvSpPr>
            <a:spLocks noGrp="1"/>
          </p:cNvSpPr>
          <p:nvPr>
            <p:ph idx="1"/>
          </p:nvPr>
        </p:nvSpPr>
        <p:spPr>
          <a:xfrm>
            <a:off x="152400" y="1676400"/>
            <a:ext cx="8680450" cy="4953000"/>
          </a:xfrm>
        </p:spPr>
        <p:txBody>
          <a:bodyPr/>
          <a:lstStyle/>
          <a:p>
            <a:pPr marL="514350" indent="-514350">
              <a:buFont typeface="Times New Roman" pitchFamily="18" charset="0"/>
              <a:buAutoNum type="arabicPeriod"/>
            </a:pPr>
            <a:r>
              <a:rPr lang="en-US" smtClean="0"/>
              <a:t>Detect and direct </a:t>
            </a:r>
            <a:r>
              <a:rPr lang="en-US" smtClean="0">
                <a:solidFill>
                  <a:srgbClr val="FF0000"/>
                </a:solidFill>
              </a:rPr>
              <a:t>reviewer </a:t>
            </a:r>
            <a:r>
              <a:rPr lang="en-US" smtClean="0">
                <a:solidFill>
                  <a:schemeClr val="tx1"/>
                </a:solidFill>
              </a:rPr>
              <a:t>attention to key </a:t>
            </a:r>
            <a:r>
              <a:rPr lang="en-US" smtClean="0">
                <a:solidFill>
                  <a:srgbClr val="FF0000"/>
                </a:solidFill>
              </a:rPr>
              <a:t>feedback</a:t>
            </a:r>
            <a:r>
              <a:rPr lang="en-US" smtClean="0"/>
              <a:t> features such as </a:t>
            </a:r>
            <a:r>
              <a:rPr lang="en-US" smtClean="0">
                <a:solidFill>
                  <a:schemeClr val="accent2"/>
                </a:solidFill>
              </a:rPr>
              <a:t>solutions</a:t>
            </a:r>
            <a:endParaRPr lang="en-US" smtClean="0"/>
          </a:p>
          <a:p>
            <a:pPr marL="971550" lvl="1" indent="-514350">
              <a:buFont typeface="Times New Roman" pitchFamily="18" charset="0"/>
              <a:buAutoNum type="arabicPeriod"/>
            </a:pPr>
            <a:endParaRPr lang="en-US" smtClean="0"/>
          </a:p>
          <a:p>
            <a:pPr marL="514350" indent="-514350">
              <a:buFont typeface="Times New Roman" pitchFamily="18" charset="0"/>
              <a:buAutoNum type="arabicPeriod"/>
            </a:pPr>
            <a:r>
              <a:rPr lang="en-US" smtClean="0"/>
              <a:t>Detect and direct </a:t>
            </a:r>
            <a:r>
              <a:rPr lang="en-US" smtClean="0">
                <a:solidFill>
                  <a:srgbClr val="FF0000"/>
                </a:solidFill>
              </a:rPr>
              <a:t>reviewer</a:t>
            </a:r>
            <a:r>
              <a:rPr lang="en-US" smtClean="0"/>
              <a:t> and </a:t>
            </a:r>
            <a:r>
              <a:rPr lang="en-US" smtClean="0">
                <a:solidFill>
                  <a:schemeClr val="accent1"/>
                </a:solidFill>
              </a:rPr>
              <a:t>author</a:t>
            </a:r>
            <a:r>
              <a:rPr lang="en-US" smtClean="0"/>
              <a:t> attention to </a:t>
            </a:r>
            <a:r>
              <a:rPr lang="en-US" smtClean="0">
                <a:solidFill>
                  <a:schemeClr val="accent2"/>
                </a:solidFill>
              </a:rPr>
              <a:t>thesis statements</a:t>
            </a:r>
            <a:r>
              <a:rPr lang="en-US" smtClean="0">
                <a:solidFill>
                  <a:schemeClr val="accent1"/>
                </a:solidFill>
              </a:rPr>
              <a:t> </a:t>
            </a:r>
            <a:r>
              <a:rPr lang="en-US" smtClean="0">
                <a:solidFill>
                  <a:schemeClr val="tx1"/>
                </a:solidFill>
              </a:rPr>
              <a:t>in</a:t>
            </a:r>
            <a:r>
              <a:rPr lang="en-US" smtClean="0">
                <a:solidFill>
                  <a:schemeClr val="accent1"/>
                </a:solidFill>
              </a:rPr>
              <a:t> papers </a:t>
            </a:r>
            <a:r>
              <a:rPr lang="en-US" smtClean="0"/>
              <a:t>and </a:t>
            </a:r>
            <a:r>
              <a:rPr lang="en-US" smtClean="0">
                <a:solidFill>
                  <a:srgbClr val="FF0000"/>
                </a:solidFill>
              </a:rPr>
              <a:t>feedback</a:t>
            </a:r>
            <a:endParaRPr lang="en-US" smtClean="0">
              <a:solidFill>
                <a:schemeClr val="accent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endParaRPr lang="en-US" smtClean="0"/>
          </a:p>
        </p:txBody>
      </p:sp>
      <p:sp>
        <p:nvSpPr>
          <p:cNvPr id="15362" name="Content Placeholder 2"/>
          <p:cNvSpPr>
            <a:spLocks noGrp="1"/>
          </p:cNvSpPr>
          <p:nvPr>
            <p:ph idx="1"/>
          </p:nvPr>
        </p:nvSpPr>
        <p:spPr>
          <a:xfrm>
            <a:off x="381000" y="1676400"/>
            <a:ext cx="7162800" cy="1752600"/>
          </a:xfrm>
        </p:spPr>
        <p:txBody>
          <a:bodyPr/>
          <a:lstStyle/>
          <a:p>
            <a:endParaRPr lang="en-US" smtClean="0"/>
          </a:p>
        </p:txBody>
      </p:sp>
      <p:pic>
        <p:nvPicPr>
          <p:cNvPr id="15363" name="Picture 4" descr="soln-loc-mock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8839200" cy="668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000" dirty="0" smtClean="0"/>
              <a:t>Educational Contexts</a:t>
            </a:r>
          </a:p>
        </p:txBody>
      </p:sp>
      <p:sp>
        <p:nvSpPr>
          <p:cNvPr id="4099" name="Text Box 3"/>
          <p:cNvSpPr txBox="1">
            <a:spLocks noChangeArrowheads="1"/>
          </p:cNvSpPr>
          <p:nvPr/>
        </p:nvSpPr>
        <p:spPr bwMode="auto">
          <a:xfrm>
            <a:off x="1143000" y="1676400"/>
            <a:ext cx="702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sz="2800" i="0" dirty="0"/>
              <a:t>Speech and Language Processing for Education</a:t>
            </a:r>
          </a:p>
        </p:txBody>
      </p:sp>
      <p:sp>
        <p:nvSpPr>
          <p:cNvPr id="4100" name="Text Box 4"/>
          <p:cNvSpPr txBox="1">
            <a:spLocks noChangeArrowheads="1"/>
          </p:cNvSpPr>
          <p:nvPr/>
        </p:nvSpPr>
        <p:spPr bwMode="auto">
          <a:xfrm>
            <a:off x="-13792" y="2514600"/>
            <a:ext cx="2983509"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dirty="0"/>
              <a:t>Learning Language</a:t>
            </a:r>
          </a:p>
          <a:p>
            <a:pPr algn="ctr"/>
            <a:r>
              <a:rPr lang="en-US" i="0" dirty="0" smtClean="0"/>
              <a:t>(reading</a:t>
            </a:r>
            <a:r>
              <a:rPr lang="en-US" i="0" dirty="0"/>
              <a:t>, writing, </a:t>
            </a:r>
          </a:p>
          <a:p>
            <a:pPr algn="ctr"/>
            <a:r>
              <a:rPr lang="en-US" i="0" dirty="0"/>
              <a:t>speaking)</a:t>
            </a:r>
          </a:p>
          <a:p>
            <a:pPr algn="ctr"/>
            <a:endParaRPr lang="en-US" i="0" dirty="0"/>
          </a:p>
        </p:txBody>
      </p:sp>
      <p:sp>
        <p:nvSpPr>
          <p:cNvPr id="4111" name="Line 15"/>
          <p:cNvSpPr>
            <a:spLocks noChangeShapeType="1"/>
          </p:cNvSpPr>
          <p:nvPr/>
        </p:nvSpPr>
        <p:spPr bwMode="auto">
          <a:xfrm flipH="1">
            <a:off x="1143000" y="2209800"/>
            <a:ext cx="3429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3" name="Line 17"/>
          <p:cNvSpPr>
            <a:spLocks noChangeShapeType="1"/>
          </p:cNvSpPr>
          <p:nvPr/>
        </p:nvSpPr>
        <p:spPr bwMode="auto">
          <a:xfrm>
            <a:off x="4572000" y="2209800"/>
            <a:ext cx="33528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016074253"/>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0" y="266700"/>
            <a:ext cx="8991600" cy="1098550"/>
          </a:xfrm>
        </p:spPr>
        <p:txBody>
          <a:bodyPr/>
          <a:lstStyle/>
          <a:p>
            <a:r>
              <a:rPr lang="en-US" sz="4000" dirty="0" smtClean="0"/>
              <a:t>Detecting Key Features of Text</a:t>
            </a:r>
          </a:p>
        </p:txBody>
      </p:sp>
      <p:sp>
        <p:nvSpPr>
          <p:cNvPr id="16386" name="Content Placeholder 2"/>
          <p:cNvSpPr>
            <a:spLocks noGrp="1"/>
          </p:cNvSpPr>
          <p:nvPr>
            <p:ph idx="1"/>
          </p:nvPr>
        </p:nvSpPr>
        <p:spPr>
          <a:xfrm>
            <a:off x="0" y="1676400"/>
            <a:ext cx="9144000" cy="5029200"/>
          </a:xfrm>
        </p:spPr>
        <p:txBody>
          <a:bodyPr/>
          <a:lstStyle/>
          <a:p>
            <a:r>
              <a:rPr lang="en-US" i="1" dirty="0" smtClean="0"/>
              <a:t>Natural Language Processing </a:t>
            </a:r>
            <a:r>
              <a:rPr lang="en-US" dirty="0" smtClean="0"/>
              <a:t>to extract attributes from text, e.g.</a:t>
            </a:r>
          </a:p>
          <a:p>
            <a:pPr lvl="1"/>
            <a:r>
              <a:rPr lang="en-US" dirty="0" smtClean="0">
                <a:solidFill>
                  <a:schemeClr val="tx1"/>
                </a:solidFill>
              </a:rPr>
              <a:t>Regular expressions (e.g. </a:t>
            </a:r>
            <a:r>
              <a:rPr lang="en-US" altLang="en-US" dirty="0" smtClean="0">
                <a:solidFill>
                  <a:schemeClr val="tx1"/>
                </a:solidFill>
              </a:rPr>
              <a:t>“</a:t>
            </a:r>
            <a:r>
              <a:rPr lang="en-US" dirty="0" smtClean="0">
                <a:solidFill>
                  <a:schemeClr val="tx1"/>
                </a:solidFill>
              </a:rPr>
              <a:t>the section about</a:t>
            </a:r>
            <a:r>
              <a:rPr lang="en-US" altLang="en-US" dirty="0" smtClean="0">
                <a:solidFill>
                  <a:schemeClr val="tx1"/>
                </a:solidFill>
              </a:rPr>
              <a:t>”</a:t>
            </a:r>
            <a:r>
              <a:rPr lang="en-US" dirty="0" smtClean="0">
                <a:solidFill>
                  <a:schemeClr val="tx1"/>
                </a:solidFill>
              </a:rPr>
              <a:t>)</a:t>
            </a:r>
          </a:p>
          <a:p>
            <a:pPr lvl="1"/>
            <a:r>
              <a:rPr lang="en-US" dirty="0" smtClean="0">
                <a:solidFill>
                  <a:schemeClr val="tx1"/>
                </a:solidFill>
              </a:rPr>
              <a:t>Domain lexicons (e.g. </a:t>
            </a:r>
            <a:r>
              <a:rPr lang="en-US" altLang="en-US" dirty="0" smtClean="0">
                <a:solidFill>
                  <a:schemeClr val="tx1"/>
                </a:solidFill>
              </a:rPr>
              <a:t>“</a:t>
            </a:r>
            <a:r>
              <a:rPr lang="en-US" dirty="0" smtClean="0">
                <a:solidFill>
                  <a:schemeClr val="tx1"/>
                </a:solidFill>
              </a:rPr>
              <a:t>federal</a:t>
            </a:r>
            <a:r>
              <a:rPr lang="en-US" altLang="en-US" dirty="0" smtClean="0">
                <a:solidFill>
                  <a:schemeClr val="tx1"/>
                </a:solidFill>
              </a:rPr>
              <a:t>”</a:t>
            </a:r>
            <a:r>
              <a:rPr lang="en-US" dirty="0" smtClean="0">
                <a:solidFill>
                  <a:schemeClr val="tx1"/>
                </a:solidFill>
              </a:rPr>
              <a:t>, </a:t>
            </a:r>
            <a:r>
              <a:rPr lang="en-US" altLang="en-US" dirty="0" smtClean="0">
                <a:solidFill>
                  <a:schemeClr val="tx1"/>
                </a:solidFill>
              </a:rPr>
              <a:t>“</a:t>
            </a:r>
            <a:r>
              <a:rPr lang="en-US" dirty="0" smtClean="0">
                <a:solidFill>
                  <a:schemeClr val="tx1"/>
                </a:solidFill>
              </a:rPr>
              <a:t>American</a:t>
            </a:r>
            <a:r>
              <a:rPr lang="en-US" altLang="en-US" dirty="0" smtClean="0">
                <a:solidFill>
                  <a:schemeClr val="tx1"/>
                </a:solidFill>
              </a:rPr>
              <a:t>”</a:t>
            </a:r>
            <a:r>
              <a:rPr lang="en-US" dirty="0" smtClean="0">
                <a:solidFill>
                  <a:schemeClr val="tx1"/>
                </a:solidFill>
              </a:rPr>
              <a:t>)</a:t>
            </a:r>
          </a:p>
          <a:p>
            <a:pPr lvl="1"/>
            <a:r>
              <a:rPr lang="en-US" dirty="0" smtClean="0"/>
              <a:t>Syntax (e.g. demonstrative determiners)</a:t>
            </a:r>
          </a:p>
          <a:p>
            <a:pPr lvl="1"/>
            <a:r>
              <a:rPr lang="en-US" dirty="0" smtClean="0"/>
              <a:t>Overlapping lexical windows (quotation identification)</a:t>
            </a:r>
          </a:p>
          <a:p>
            <a:r>
              <a:rPr lang="en-US" i="1" dirty="0" smtClean="0"/>
              <a:t>Machine Learning </a:t>
            </a:r>
            <a:r>
              <a:rPr lang="en-US" dirty="0" smtClean="0"/>
              <a:t>to predict whether </a:t>
            </a:r>
            <a:r>
              <a:rPr lang="en-US" dirty="0" smtClean="0">
                <a:solidFill>
                  <a:srgbClr val="FF0000"/>
                </a:solidFill>
              </a:rPr>
              <a:t>feedback</a:t>
            </a:r>
            <a:r>
              <a:rPr lang="en-US" dirty="0" smtClean="0"/>
              <a:t> contains </a:t>
            </a:r>
            <a:r>
              <a:rPr lang="en-US" dirty="0" smtClean="0">
                <a:solidFill>
                  <a:schemeClr val="accent2"/>
                </a:solidFill>
              </a:rPr>
              <a:t>localization</a:t>
            </a:r>
            <a:r>
              <a:rPr lang="en-US" dirty="0" smtClean="0"/>
              <a:t> and  </a:t>
            </a:r>
            <a:r>
              <a:rPr lang="en-US" dirty="0" smtClean="0">
                <a:solidFill>
                  <a:schemeClr val="accent2"/>
                </a:solidFill>
              </a:rPr>
              <a:t>solutions</a:t>
            </a:r>
            <a:r>
              <a:rPr lang="en-US" dirty="0" smtClean="0"/>
              <a:t>, and whether </a:t>
            </a:r>
            <a:r>
              <a:rPr lang="en-US" dirty="0" smtClean="0">
                <a:solidFill>
                  <a:schemeClr val="accent1"/>
                </a:solidFill>
              </a:rPr>
              <a:t>papers</a:t>
            </a:r>
            <a:r>
              <a:rPr lang="en-US" dirty="0" smtClean="0"/>
              <a:t> contain a </a:t>
            </a:r>
            <a:r>
              <a:rPr lang="en-US" dirty="0" smtClean="0">
                <a:solidFill>
                  <a:schemeClr val="accent2"/>
                </a:solidFill>
              </a:rPr>
              <a:t>thesis statement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Content Placeholder 3" descr="decisionTre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1447800" y="1676400"/>
            <a:ext cx="5356225" cy="4648200"/>
          </a:xfrm>
        </p:spPr>
      </p:pic>
      <p:sp>
        <p:nvSpPr>
          <p:cNvPr id="17410" name="Title 1"/>
          <p:cNvSpPr>
            <a:spLocks noGrp="1"/>
          </p:cNvSpPr>
          <p:nvPr>
            <p:ph type="title"/>
          </p:nvPr>
        </p:nvSpPr>
        <p:spPr>
          <a:xfrm>
            <a:off x="152400" y="266700"/>
            <a:ext cx="8686800" cy="1098550"/>
          </a:xfrm>
        </p:spPr>
        <p:txBody>
          <a:bodyPr/>
          <a:lstStyle/>
          <a:p>
            <a:r>
              <a:rPr lang="en-US" sz="4000" dirty="0" smtClean="0"/>
              <a:t>Learned Localization Model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z="4000" dirty="0" smtClean="0"/>
              <a:t>Quantitative Model Evaluation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5206296"/>
              </p:ext>
            </p:extLst>
          </p:nvPr>
        </p:nvGraphicFramePr>
        <p:xfrm>
          <a:off x="990600" y="1981200"/>
          <a:ext cx="6766206" cy="3644900"/>
        </p:xfrm>
        <a:graphic>
          <a:graphicData uri="http://schemas.openxmlformats.org/drawingml/2006/table">
            <a:tbl>
              <a:tblPr firstRow="1" firstCol="1" bandRow="1" bandCol="1">
                <a:tableStyleId>{5C22544A-7EE6-4342-B048-85BDC9FD1C3A}</a:tableStyleId>
              </a:tblPr>
              <a:tblGrid>
                <a:gridCol w="1600201"/>
                <a:gridCol w="1447800"/>
                <a:gridCol w="1166821"/>
                <a:gridCol w="1275692"/>
                <a:gridCol w="1275692"/>
              </a:tblGrid>
              <a:tr h="934087">
                <a:tc>
                  <a:txBody>
                    <a:bodyPr/>
                    <a:lstStyle/>
                    <a:p>
                      <a:pPr marL="0" marR="0" indent="0" algn="l">
                        <a:spcBef>
                          <a:spcPts val="0"/>
                        </a:spcBef>
                        <a:spcAft>
                          <a:spcPts val="0"/>
                        </a:spcAft>
                      </a:pPr>
                      <a:r>
                        <a:rPr lang="en-US" sz="2000" dirty="0" smtClean="0">
                          <a:effectLst/>
                        </a:rPr>
                        <a:t>Feedback </a:t>
                      </a:r>
                      <a:endParaRPr lang="en-US" sz="2000" dirty="0">
                        <a:effectLst/>
                      </a:endParaRPr>
                    </a:p>
                    <a:p>
                      <a:pPr marL="0" marR="0" indent="0" algn="l">
                        <a:spcBef>
                          <a:spcPts val="0"/>
                        </a:spcBef>
                        <a:spcAft>
                          <a:spcPts val="0"/>
                        </a:spcAft>
                      </a:pPr>
                      <a:r>
                        <a:rPr lang="en-US" sz="2000" dirty="0">
                          <a:effectLst/>
                        </a:rPr>
                        <a:t>Feature</a:t>
                      </a:r>
                      <a:endParaRPr lang="en-US" sz="2000" dirty="0">
                        <a:effectLst/>
                        <a:latin typeface="Times New Roman"/>
                        <a:ea typeface="Cambria"/>
                      </a:endParaRPr>
                    </a:p>
                  </a:txBody>
                  <a:tcPr marL="68580" marR="68580" marT="0" marB="0"/>
                </a:tc>
                <a:tc>
                  <a:txBody>
                    <a:bodyPr/>
                    <a:lstStyle/>
                    <a:p>
                      <a:pPr marL="0" marR="0" indent="0" algn="l">
                        <a:spcBef>
                          <a:spcPts val="0"/>
                        </a:spcBef>
                        <a:spcAft>
                          <a:spcPts val="0"/>
                        </a:spcAft>
                      </a:pPr>
                      <a:r>
                        <a:rPr lang="en-US" sz="2000">
                          <a:effectLst/>
                        </a:rPr>
                        <a:t>Classroom</a:t>
                      </a:r>
                    </a:p>
                    <a:p>
                      <a:pPr marL="0" marR="0" indent="0" algn="l">
                        <a:spcBef>
                          <a:spcPts val="0"/>
                        </a:spcBef>
                        <a:spcAft>
                          <a:spcPts val="0"/>
                        </a:spcAft>
                      </a:pPr>
                      <a:r>
                        <a:rPr lang="en-US" sz="2000">
                          <a:effectLst/>
                        </a:rPr>
                        <a:t>Corpus</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dirty="0">
                          <a:effectLst/>
                        </a:rPr>
                        <a:t>N</a:t>
                      </a:r>
                      <a:endParaRPr lang="en-US" sz="2000" dirty="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Baseline</a:t>
                      </a:r>
                    </a:p>
                    <a:p>
                      <a:pPr marL="0" marR="0" indent="0" algn="ctr">
                        <a:spcBef>
                          <a:spcPts val="0"/>
                        </a:spcBef>
                        <a:spcAft>
                          <a:spcPts val="0"/>
                        </a:spcAft>
                      </a:pPr>
                      <a:r>
                        <a:rPr lang="en-US" sz="2000">
                          <a:effectLst/>
                        </a:rPr>
                        <a:t>Accuracy</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Model</a:t>
                      </a:r>
                    </a:p>
                    <a:p>
                      <a:pPr marL="0" marR="0" indent="0" algn="ctr">
                        <a:spcBef>
                          <a:spcPts val="0"/>
                        </a:spcBef>
                        <a:spcAft>
                          <a:spcPts val="0"/>
                        </a:spcAft>
                      </a:pPr>
                      <a:r>
                        <a:rPr lang="en-US" sz="2000">
                          <a:effectLst/>
                        </a:rPr>
                        <a:t>Accuracy</a:t>
                      </a:r>
                      <a:endParaRPr lang="en-US" sz="2000">
                        <a:effectLst/>
                        <a:latin typeface="Times New Roman"/>
                        <a:ea typeface="Cambria"/>
                      </a:endParaRPr>
                    </a:p>
                  </a:txBody>
                  <a:tcPr marL="68580" marR="68580" marT="0" marB="0"/>
                </a:tc>
              </a:tr>
              <a:tr h="542163">
                <a:tc rowSpan="2">
                  <a:txBody>
                    <a:bodyPr/>
                    <a:lstStyle/>
                    <a:p>
                      <a:pPr marL="0" marR="0" indent="0" algn="l">
                        <a:spcBef>
                          <a:spcPts val="0"/>
                        </a:spcBef>
                        <a:spcAft>
                          <a:spcPts val="0"/>
                        </a:spcAft>
                      </a:pPr>
                      <a:r>
                        <a:rPr lang="en-US" sz="2000">
                          <a:effectLst/>
                        </a:rPr>
                        <a:t>Localization</a:t>
                      </a:r>
                      <a:endParaRPr lang="en-US" sz="2000">
                        <a:effectLst/>
                        <a:latin typeface="Times New Roman"/>
                        <a:ea typeface="Cambria"/>
                      </a:endParaRPr>
                    </a:p>
                  </a:txBody>
                  <a:tcPr marL="68580" marR="68580" marT="0" marB="0" anchor="ctr"/>
                </a:tc>
                <a:tc>
                  <a:txBody>
                    <a:bodyPr/>
                    <a:lstStyle/>
                    <a:p>
                      <a:pPr marL="0" marR="0" indent="0" algn="l">
                        <a:spcBef>
                          <a:spcPts val="0"/>
                        </a:spcBef>
                        <a:spcAft>
                          <a:spcPts val="0"/>
                        </a:spcAft>
                      </a:pPr>
                      <a:r>
                        <a:rPr lang="en-US" sz="2000">
                          <a:effectLst/>
                        </a:rPr>
                        <a:t>History</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875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53%</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78%</a:t>
                      </a:r>
                      <a:endParaRPr lang="en-US" sz="2000">
                        <a:effectLst/>
                        <a:latin typeface="Times New Roman"/>
                        <a:ea typeface="Cambria"/>
                      </a:endParaRPr>
                    </a:p>
                  </a:txBody>
                  <a:tcPr marL="68580" marR="68580" marT="0" marB="0"/>
                </a:tc>
              </a:tr>
              <a:tr h="1084324">
                <a:tc vMerge="1">
                  <a:txBody>
                    <a:bodyPr/>
                    <a:lstStyle/>
                    <a:p>
                      <a:endParaRPr lang="en-US"/>
                    </a:p>
                  </a:txBody>
                  <a:tcPr/>
                </a:tc>
                <a:tc>
                  <a:txBody>
                    <a:bodyPr/>
                    <a:lstStyle/>
                    <a:p>
                      <a:pPr marL="0" marR="0" indent="0" algn="l">
                        <a:spcBef>
                          <a:spcPts val="0"/>
                        </a:spcBef>
                        <a:spcAft>
                          <a:spcPts val="0"/>
                        </a:spcAft>
                      </a:pPr>
                      <a:r>
                        <a:rPr lang="en-US" sz="2000">
                          <a:effectLst/>
                        </a:rPr>
                        <a:t>Psychology</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3111</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75%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85%</a:t>
                      </a:r>
                      <a:endParaRPr lang="en-US" sz="2000">
                        <a:effectLst/>
                        <a:latin typeface="Times New Roman"/>
                        <a:ea typeface="Cambria"/>
                      </a:endParaRPr>
                    </a:p>
                  </a:txBody>
                  <a:tcPr marL="68580" marR="68580" marT="0" marB="0"/>
                </a:tc>
              </a:tr>
              <a:tr h="542163">
                <a:tc rowSpan="2">
                  <a:txBody>
                    <a:bodyPr/>
                    <a:lstStyle/>
                    <a:p>
                      <a:pPr marL="0" marR="0" indent="0" algn="l">
                        <a:spcBef>
                          <a:spcPts val="0"/>
                        </a:spcBef>
                        <a:spcAft>
                          <a:spcPts val="0"/>
                        </a:spcAft>
                      </a:pPr>
                      <a:r>
                        <a:rPr lang="en-US" sz="2000">
                          <a:effectLst/>
                        </a:rPr>
                        <a:t>Solution</a:t>
                      </a:r>
                      <a:endParaRPr lang="en-US" sz="2000">
                        <a:effectLst/>
                        <a:latin typeface="Times New Roman"/>
                        <a:ea typeface="Cambria"/>
                      </a:endParaRPr>
                    </a:p>
                  </a:txBody>
                  <a:tcPr marL="68580" marR="68580" marT="0" marB="0" anchor="ctr"/>
                </a:tc>
                <a:tc>
                  <a:txBody>
                    <a:bodyPr/>
                    <a:lstStyle/>
                    <a:p>
                      <a:pPr marL="0" marR="0" indent="0" algn="l">
                        <a:spcBef>
                          <a:spcPts val="0"/>
                        </a:spcBef>
                        <a:spcAft>
                          <a:spcPts val="0"/>
                        </a:spcAft>
                      </a:pPr>
                      <a:r>
                        <a:rPr lang="en-US" sz="2000">
                          <a:effectLst/>
                        </a:rPr>
                        <a:t>History</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1405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61%</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79%</a:t>
                      </a:r>
                      <a:endParaRPr lang="en-US" sz="2000">
                        <a:effectLst/>
                        <a:latin typeface="Times New Roman"/>
                        <a:ea typeface="Cambria"/>
                      </a:endParaRPr>
                    </a:p>
                  </a:txBody>
                  <a:tcPr marL="68580" marR="68580" marT="0" marB="0"/>
                </a:tc>
              </a:tr>
              <a:tr h="542163">
                <a:tc vMerge="1">
                  <a:txBody>
                    <a:bodyPr/>
                    <a:lstStyle/>
                    <a:p>
                      <a:endParaRPr lang="en-US"/>
                    </a:p>
                  </a:txBody>
                  <a:tcPr/>
                </a:tc>
                <a:tc>
                  <a:txBody>
                    <a:bodyPr/>
                    <a:lstStyle/>
                    <a:p>
                      <a:pPr marL="0" marR="0" indent="0" algn="l">
                        <a:spcBef>
                          <a:spcPts val="0"/>
                        </a:spcBef>
                        <a:spcAft>
                          <a:spcPts val="0"/>
                        </a:spcAft>
                      </a:pPr>
                      <a:r>
                        <a:rPr lang="en-US" sz="2000">
                          <a:effectLst/>
                        </a:rPr>
                        <a:t>CogSci</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5831</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67%</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dirty="0">
                          <a:effectLst/>
                        </a:rPr>
                        <a:t>85%</a:t>
                      </a:r>
                      <a:endParaRPr lang="en-US" sz="2000" dirty="0">
                        <a:effectLst/>
                        <a:latin typeface="Times New Roman"/>
                        <a:ea typeface="Cambria"/>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z="4000" dirty="0" smtClean="0"/>
              <a:t>Predicting Feedback Helpfulness </a:t>
            </a:r>
          </a:p>
        </p:txBody>
      </p:sp>
      <p:sp>
        <p:nvSpPr>
          <p:cNvPr id="19458" name="Content Placeholder 2"/>
          <p:cNvSpPr>
            <a:spLocks noGrp="1"/>
          </p:cNvSpPr>
          <p:nvPr>
            <p:ph idx="1"/>
          </p:nvPr>
        </p:nvSpPr>
        <p:spPr>
          <a:xfrm>
            <a:off x="0" y="1676400"/>
            <a:ext cx="9144000" cy="5181600"/>
          </a:xfrm>
        </p:spPr>
        <p:txBody>
          <a:bodyPr/>
          <a:lstStyle/>
          <a:p>
            <a:r>
              <a:rPr lang="en-US" smtClean="0">
                <a:solidFill>
                  <a:schemeClr val="tx1"/>
                </a:solidFill>
              </a:rPr>
              <a:t>Recall that SWoRD supports </a:t>
            </a:r>
            <a:r>
              <a:rPr lang="en-US" i="1" smtClean="0">
                <a:solidFill>
                  <a:schemeClr val="tx1"/>
                </a:solidFill>
              </a:rPr>
              <a:t>numerical</a:t>
            </a:r>
            <a:r>
              <a:rPr lang="en-US" smtClean="0">
                <a:solidFill>
                  <a:schemeClr val="tx1"/>
                </a:solidFill>
              </a:rPr>
              <a:t> back ratings of feedback helpfulness </a:t>
            </a:r>
          </a:p>
          <a:p>
            <a:endParaRPr lang="en-US" smtClean="0">
              <a:solidFill>
                <a:schemeClr val="tx1"/>
              </a:solidFill>
            </a:endParaRPr>
          </a:p>
          <a:p>
            <a:pPr lvl="1"/>
            <a:r>
              <a:rPr lang="en-US" i="1" smtClean="0"/>
              <a:t>My concerns come from some of the claims that are put forth.  Page 2 says that the 13</a:t>
            </a:r>
            <a:r>
              <a:rPr lang="en-US" i="1" baseline="30000" smtClean="0"/>
              <a:t>th</a:t>
            </a:r>
            <a:r>
              <a:rPr lang="en-US" i="1" smtClean="0"/>
              <a:t> amendment ended the war.  Is this true?  Was there no more fighting or problems once this amendment was added? … </a:t>
            </a:r>
            <a:r>
              <a:rPr lang="en-US" smtClean="0">
                <a:solidFill>
                  <a:schemeClr val="accent2"/>
                </a:solidFill>
              </a:rPr>
              <a:t>(rating 5)</a:t>
            </a:r>
          </a:p>
          <a:p>
            <a:pPr lvl="1"/>
            <a:endParaRPr lang="en-US" i="1" smtClean="0"/>
          </a:p>
          <a:p>
            <a:pPr lvl="1"/>
            <a:r>
              <a:rPr lang="en-US" i="1" smtClean="0"/>
              <a:t>Your paper and its main points are easy to find and to follow.</a:t>
            </a:r>
            <a:r>
              <a:rPr lang="en-US" smtClean="0"/>
              <a:t>  </a:t>
            </a:r>
            <a:r>
              <a:rPr lang="en-US" smtClean="0">
                <a:solidFill>
                  <a:schemeClr val="accent2"/>
                </a:solidFill>
              </a:rPr>
              <a:t>(rating 1)</a:t>
            </a:r>
          </a:p>
          <a:p>
            <a:endParaRPr lang="en-US" smtClean="0">
              <a:solidFill>
                <a:schemeClr val="accent2"/>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34925" y="304800"/>
            <a:ext cx="8991600" cy="1098550"/>
          </a:xfrm>
        </p:spPr>
        <p:txBody>
          <a:bodyPr/>
          <a:lstStyle/>
          <a:p>
            <a:r>
              <a:rPr lang="en-US" sz="4000" dirty="0" smtClean="0"/>
              <a:t>Predicting Expert Ratings</a:t>
            </a:r>
            <a:endParaRPr lang="en-US" sz="3600" dirty="0" smtClean="0"/>
          </a:p>
        </p:txBody>
      </p:sp>
      <p:sp>
        <p:nvSpPr>
          <p:cNvPr id="3" name="Content Placeholder 2"/>
          <p:cNvSpPr>
            <a:spLocks noGrp="1"/>
          </p:cNvSpPr>
          <p:nvPr>
            <p:ph idx="1"/>
          </p:nvPr>
        </p:nvSpPr>
        <p:spPr>
          <a:xfrm>
            <a:off x="152400" y="1676400"/>
            <a:ext cx="8991600" cy="5105400"/>
          </a:xfrm>
        </p:spPr>
        <p:txBody>
          <a:bodyPr/>
          <a:lstStyle/>
          <a:p>
            <a:pPr>
              <a:defRPr/>
            </a:pPr>
            <a:r>
              <a:rPr lang="en-US" dirty="0" smtClean="0">
                <a:solidFill>
                  <a:schemeClr val="tx1"/>
                </a:solidFill>
                <a:ea typeface="+mn-ea"/>
                <a:cs typeface="+mn-cs"/>
              </a:rPr>
              <a:t>Structural attributes (e.g. review length, number of questions), lexical statistics, and meta-data (e.g. paper ratings) developed for product reviews  (e.g. Amazon) are also useful for peer feedback</a:t>
            </a:r>
          </a:p>
          <a:p>
            <a:pPr>
              <a:defRPr/>
            </a:pPr>
            <a:endParaRPr lang="en-US" dirty="0" smtClean="0">
              <a:solidFill>
                <a:schemeClr val="tx1"/>
              </a:solidFill>
              <a:ea typeface="+mn-ea"/>
              <a:cs typeface="+mn-cs"/>
            </a:endParaRPr>
          </a:p>
          <a:p>
            <a:pPr>
              <a:defRPr/>
            </a:pPr>
            <a:r>
              <a:rPr lang="en-US" dirty="0" smtClean="0">
                <a:solidFill>
                  <a:schemeClr val="tx1"/>
                </a:solidFill>
                <a:ea typeface="+mn-ea"/>
                <a:cs typeface="+mn-cs"/>
              </a:rPr>
              <a:t>Features specialized for peer-review (e.g. localization) can further improve performance</a:t>
            </a:r>
          </a:p>
          <a:p>
            <a:pPr>
              <a:defRPr/>
            </a:pPr>
            <a:endParaRPr lang="en-US" dirty="0">
              <a:solidFill>
                <a:schemeClr val="tx1"/>
              </a:solidFill>
              <a:ea typeface="+mn-ea"/>
              <a:cs typeface="+mn-cs"/>
            </a:endParaRPr>
          </a:p>
          <a:p>
            <a:pPr>
              <a:defRPr/>
            </a:pPr>
            <a:r>
              <a:rPr lang="en-US" dirty="0" smtClean="0">
                <a:solidFill>
                  <a:schemeClr val="tx1"/>
                </a:solidFill>
                <a:ea typeface="+mn-ea"/>
                <a:cs typeface="+mn-cs"/>
              </a:rPr>
              <a:t>Other work:  </a:t>
            </a:r>
            <a:r>
              <a:rPr lang="en-US" i="1" dirty="0" smtClean="0">
                <a:solidFill>
                  <a:schemeClr val="tx1"/>
                </a:solidFill>
                <a:ea typeface="+mn-ea"/>
                <a:cs typeface="+mn-cs"/>
              </a:rPr>
              <a:t>student</a:t>
            </a:r>
            <a:r>
              <a:rPr lang="en-US" dirty="0" smtClean="0">
                <a:solidFill>
                  <a:schemeClr val="tx1"/>
                </a:solidFill>
                <a:ea typeface="+mn-ea"/>
                <a:cs typeface="+mn-cs"/>
              </a:rPr>
              <a:t>  helpfulness ratings</a:t>
            </a:r>
          </a:p>
          <a:p>
            <a:pPr marL="0" indent="0">
              <a:buFont typeface="Monotype Sorts" charset="2"/>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about Teachers?</a:t>
            </a:r>
            <a:endParaRPr lang="en-US" sz="4000" dirty="0"/>
          </a:p>
        </p:txBody>
      </p:sp>
      <p:sp>
        <p:nvSpPr>
          <p:cNvPr id="3" name="Content Placeholder 2"/>
          <p:cNvSpPr>
            <a:spLocks noGrp="1"/>
          </p:cNvSpPr>
          <p:nvPr>
            <p:ph idx="1"/>
          </p:nvPr>
        </p:nvSpPr>
        <p:spPr/>
        <p:txBody>
          <a:bodyPr/>
          <a:lstStyle/>
          <a:p>
            <a:endParaRPr lang="en-US" dirty="0"/>
          </a:p>
        </p:txBody>
      </p:sp>
      <p:pic>
        <p:nvPicPr>
          <p:cNvPr id="358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371600"/>
            <a:ext cx="8729752" cy="53340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4663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4000" dirty="0" smtClean="0"/>
              <a:t>Summing Up</a:t>
            </a:r>
          </a:p>
        </p:txBody>
      </p:sp>
      <p:sp>
        <p:nvSpPr>
          <p:cNvPr id="60419" name="Rectangle 3"/>
          <p:cNvSpPr>
            <a:spLocks noGrp="1" noChangeArrowheads="1"/>
          </p:cNvSpPr>
          <p:nvPr>
            <p:ph type="body" idx="1"/>
          </p:nvPr>
        </p:nvSpPr>
        <p:spPr>
          <a:xfrm>
            <a:off x="0" y="1676400"/>
            <a:ext cx="9144000" cy="4724400"/>
          </a:xfrm>
        </p:spPr>
        <p:txBody>
          <a:bodyPr/>
          <a:lstStyle/>
          <a:p>
            <a:r>
              <a:rPr lang="en-US" dirty="0" smtClean="0"/>
              <a:t>Natural Language Processing is of great interest to researchers in Educational Technology</a:t>
            </a:r>
          </a:p>
          <a:p>
            <a:pPr lvl="1"/>
            <a:r>
              <a:rPr lang="en-US" dirty="0"/>
              <a:t>C</a:t>
            </a:r>
            <a:r>
              <a:rPr lang="en-US" dirty="0" smtClean="0"/>
              <a:t>omputer dialogue tutors can be built and can serve as a valuable aid to student learning</a:t>
            </a:r>
          </a:p>
          <a:p>
            <a:pPr lvl="1"/>
            <a:r>
              <a:rPr lang="en-US" dirty="0"/>
              <a:t>Techniques </a:t>
            </a:r>
            <a:r>
              <a:rPr lang="en-US" dirty="0" smtClean="0"/>
              <a:t>such as those used </a:t>
            </a:r>
            <a:r>
              <a:rPr lang="en-US" dirty="0"/>
              <a:t>in predicting product review helpfulness </a:t>
            </a:r>
            <a:r>
              <a:rPr lang="en-US" dirty="0" smtClean="0"/>
              <a:t>can </a:t>
            </a:r>
            <a:r>
              <a:rPr lang="en-US" dirty="0"/>
              <a:t>be effectively </a:t>
            </a:r>
            <a:r>
              <a:rPr lang="en-US" dirty="0" smtClean="0"/>
              <a:t>exploited in the </a:t>
            </a:r>
            <a:r>
              <a:rPr lang="en-US" dirty="0"/>
              <a:t>peer-review </a:t>
            </a:r>
            <a:r>
              <a:rPr lang="en-US" dirty="0" smtClean="0"/>
              <a:t>domain to detect desirable </a:t>
            </a:r>
            <a:r>
              <a:rPr lang="en-US" smtClean="0"/>
              <a:t>feedback features</a:t>
            </a:r>
            <a:endParaRPr lang="en-US" dirty="0"/>
          </a:p>
          <a:p>
            <a:pPr lvl="1"/>
            <a:endParaRPr lang="en-US" dirty="0" smtClean="0"/>
          </a:p>
          <a:p>
            <a:endParaRPr lang="en-US" dirty="0" smtClean="0"/>
          </a:p>
        </p:txBody>
      </p:sp>
    </p:spTree>
    <p:extLst>
      <p:ext uri="{BB962C8B-B14F-4D97-AF65-F5344CB8AC3E}">
        <p14:creationId xmlns:p14="http://schemas.microsoft.com/office/powerpoint/2010/main" val="21725166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
            <a:ext cx="8458200" cy="1098550"/>
          </a:xfrm>
        </p:spPr>
        <p:txBody>
          <a:bodyPr/>
          <a:lstStyle/>
          <a:p>
            <a:r>
              <a:rPr lang="en-US" sz="4000" dirty="0" smtClean="0"/>
              <a:t>Opportunities for Collaboration!!!! </a:t>
            </a:r>
            <a:endParaRPr lang="en-US" sz="4000" dirty="0"/>
          </a:p>
        </p:txBody>
      </p:sp>
      <p:sp>
        <p:nvSpPr>
          <p:cNvPr id="3" name="Content Placeholder 2"/>
          <p:cNvSpPr>
            <a:spLocks noGrp="1"/>
          </p:cNvSpPr>
          <p:nvPr>
            <p:ph idx="1"/>
          </p:nvPr>
        </p:nvSpPr>
        <p:spPr>
          <a:xfrm>
            <a:off x="76200" y="1447800"/>
            <a:ext cx="9067800" cy="4876800"/>
          </a:xfrm>
        </p:spPr>
        <p:txBody>
          <a:bodyPr/>
          <a:lstStyle/>
          <a:p>
            <a:r>
              <a:rPr lang="en-US" sz="2800" dirty="0" smtClean="0"/>
              <a:t>Tutorial Dialogue</a:t>
            </a:r>
          </a:p>
          <a:p>
            <a:pPr lvl="1"/>
            <a:r>
              <a:rPr lang="en-US" sz="2400" dirty="0" smtClean="0"/>
              <a:t>Dialogue tutor for problem solving and/or reflection for an introductory </a:t>
            </a:r>
            <a:r>
              <a:rPr lang="en-US" sz="2400" dirty="0">
                <a:solidFill>
                  <a:srgbClr val="FF0000"/>
                </a:solidFill>
              </a:rPr>
              <a:t>c</a:t>
            </a:r>
            <a:r>
              <a:rPr lang="en-US" sz="2400" dirty="0" smtClean="0">
                <a:solidFill>
                  <a:srgbClr val="FF0000"/>
                </a:solidFill>
              </a:rPr>
              <a:t>omputer science topic</a:t>
            </a:r>
          </a:p>
          <a:p>
            <a:r>
              <a:rPr lang="en-US" sz="2800" dirty="0" smtClean="0"/>
              <a:t>Peer Review</a:t>
            </a:r>
          </a:p>
          <a:p>
            <a:pPr lvl="1"/>
            <a:r>
              <a:rPr lang="en-US" sz="2400" dirty="0" smtClean="0"/>
              <a:t>From paper review to </a:t>
            </a:r>
            <a:r>
              <a:rPr lang="en-US" sz="2400" dirty="0" smtClean="0">
                <a:solidFill>
                  <a:srgbClr val="FF0000"/>
                </a:solidFill>
              </a:rPr>
              <a:t>program</a:t>
            </a:r>
            <a:r>
              <a:rPr lang="en-US" sz="2400" dirty="0" smtClean="0"/>
              <a:t> review</a:t>
            </a:r>
          </a:p>
          <a:p>
            <a:r>
              <a:rPr lang="en-US" sz="2800" dirty="0" smtClean="0"/>
              <a:t>Or, your ideas here (e.g., flipped classrooms, lecture browsing, question generation</a:t>
            </a:r>
            <a:r>
              <a:rPr lang="en-US" sz="2800" smtClean="0"/>
              <a:t>, scoring)</a:t>
            </a:r>
            <a:endParaRPr lang="en-US" sz="2800" dirty="0" smtClean="0"/>
          </a:p>
          <a:p>
            <a:r>
              <a:rPr lang="en-US" sz="2800" dirty="0" smtClean="0"/>
              <a:t>Types of involvement </a:t>
            </a:r>
          </a:p>
          <a:p>
            <a:pPr lvl="1"/>
            <a:r>
              <a:rPr lang="en-US" sz="2400" dirty="0"/>
              <a:t>s</a:t>
            </a:r>
            <a:r>
              <a:rPr lang="en-US" sz="2400" dirty="0" smtClean="0"/>
              <a:t>upport for complimentary use of existing </a:t>
            </a:r>
            <a:r>
              <a:rPr lang="en-US" sz="2400" dirty="0" err="1" smtClean="0"/>
              <a:t>SWoRD</a:t>
            </a:r>
            <a:r>
              <a:rPr lang="en-US" sz="2400" dirty="0" smtClean="0"/>
              <a:t> software</a:t>
            </a:r>
          </a:p>
          <a:p>
            <a:pPr lvl="1"/>
            <a:r>
              <a:rPr lang="en-US" sz="2400" dirty="0" smtClean="0"/>
              <a:t>paid consultant and/or summer partnership for extending current research to computer science education</a:t>
            </a:r>
          </a:p>
          <a:p>
            <a:pPr lvl="2"/>
            <a:r>
              <a:rPr lang="en-US" sz="1600" i="1" dirty="0" smtClean="0"/>
              <a:t>dlitman@pitt.edu</a:t>
            </a:r>
          </a:p>
        </p:txBody>
      </p:sp>
    </p:spTree>
    <p:extLst>
      <p:ext uri="{BB962C8B-B14F-4D97-AF65-F5344CB8AC3E}">
        <p14:creationId xmlns:p14="http://schemas.microsoft.com/office/powerpoint/2010/main" val="33226232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mtClean="0"/>
              <a:t>Thank You!</a:t>
            </a:r>
          </a:p>
        </p:txBody>
      </p:sp>
      <p:sp>
        <p:nvSpPr>
          <p:cNvPr id="56323" name="Rectangle 3"/>
          <p:cNvSpPr>
            <a:spLocks noGrp="1" noChangeArrowheads="1"/>
          </p:cNvSpPr>
          <p:nvPr>
            <p:ph type="body" idx="1"/>
          </p:nvPr>
        </p:nvSpPr>
        <p:spPr/>
        <p:txBody>
          <a:bodyPr/>
          <a:lstStyle/>
          <a:p>
            <a:r>
              <a:rPr lang="en-US" dirty="0" smtClean="0"/>
              <a:t>Questions?</a:t>
            </a:r>
          </a:p>
          <a:p>
            <a:endParaRPr lang="en-US" dirty="0" smtClean="0"/>
          </a:p>
          <a:p>
            <a:r>
              <a:rPr lang="en-US" dirty="0" smtClean="0"/>
              <a:t>Further Information</a:t>
            </a:r>
          </a:p>
          <a:p>
            <a:pPr lvl="1"/>
            <a:r>
              <a:rPr lang="en-US" dirty="0" smtClean="0">
                <a:hlinkClick r:id="rId2"/>
              </a:rPr>
              <a:t>http://www.cs.pitt.edu/~litman/itspoke.html</a:t>
            </a:r>
            <a:endParaRPr lang="en-US" dirty="0" smtClean="0"/>
          </a:p>
          <a:p>
            <a:pPr lvl="1"/>
            <a:r>
              <a:rPr lang="en-US" dirty="0" smtClean="0">
                <a:hlinkClick r:id="rId3"/>
              </a:rPr>
              <a:t>dlitman@pitt.edu</a:t>
            </a:r>
            <a:endParaRPr lang="en-US" dirty="0" smtClean="0"/>
          </a:p>
          <a:p>
            <a:pPr marL="457200" lvl="1" indent="0">
              <a:buNone/>
            </a:pPr>
            <a:endParaRPr lang="en-US" dirty="0" smtClean="0"/>
          </a:p>
          <a:p>
            <a:endParaRPr lang="en-US" dirty="0" smtClean="0"/>
          </a:p>
        </p:txBody>
      </p:sp>
    </p:spTree>
    <p:extLst>
      <p:ext uri="{BB962C8B-B14F-4D97-AF65-F5344CB8AC3E}">
        <p14:creationId xmlns:p14="http://schemas.microsoft.com/office/powerpoint/2010/main" val="194913603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000" dirty="0" smtClean="0"/>
              <a:t>Educational Contexts</a:t>
            </a:r>
          </a:p>
        </p:txBody>
      </p:sp>
      <p:sp>
        <p:nvSpPr>
          <p:cNvPr id="4099" name="Text Box 3"/>
          <p:cNvSpPr txBox="1">
            <a:spLocks noChangeArrowheads="1"/>
          </p:cNvSpPr>
          <p:nvPr/>
        </p:nvSpPr>
        <p:spPr bwMode="auto">
          <a:xfrm>
            <a:off x="1143000" y="1676400"/>
            <a:ext cx="702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sz="2800" i="0" dirty="0"/>
              <a:t>Speech and Language Processing for Education</a:t>
            </a:r>
          </a:p>
        </p:txBody>
      </p:sp>
      <p:sp>
        <p:nvSpPr>
          <p:cNvPr id="4100" name="Text Box 4"/>
          <p:cNvSpPr txBox="1">
            <a:spLocks noChangeArrowheads="1"/>
          </p:cNvSpPr>
          <p:nvPr/>
        </p:nvSpPr>
        <p:spPr bwMode="auto">
          <a:xfrm>
            <a:off x="-13792" y="2514600"/>
            <a:ext cx="2983509"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dirty="0"/>
              <a:t>Learning Language</a:t>
            </a:r>
          </a:p>
          <a:p>
            <a:pPr algn="ctr"/>
            <a:r>
              <a:rPr lang="en-US" i="0" dirty="0" smtClean="0"/>
              <a:t>(reading</a:t>
            </a:r>
            <a:r>
              <a:rPr lang="en-US" i="0" dirty="0"/>
              <a:t>, writing, </a:t>
            </a:r>
          </a:p>
          <a:p>
            <a:pPr algn="ctr"/>
            <a:r>
              <a:rPr lang="en-US" i="0" dirty="0"/>
              <a:t>speaking)</a:t>
            </a:r>
          </a:p>
          <a:p>
            <a:pPr algn="ctr"/>
            <a:endParaRPr lang="en-US" i="0" dirty="0"/>
          </a:p>
        </p:txBody>
      </p:sp>
      <p:sp>
        <p:nvSpPr>
          <p:cNvPr id="4101" name="Text Box 5"/>
          <p:cNvSpPr txBox="1">
            <a:spLocks noChangeArrowheads="1"/>
          </p:cNvSpPr>
          <p:nvPr/>
        </p:nvSpPr>
        <p:spPr bwMode="auto">
          <a:xfrm>
            <a:off x="3408649" y="2590800"/>
            <a:ext cx="2699777"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dirty="0"/>
              <a:t>Using Language</a:t>
            </a:r>
            <a:r>
              <a:rPr lang="en-US" i="0" dirty="0"/>
              <a:t>  </a:t>
            </a:r>
          </a:p>
          <a:p>
            <a:pPr algn="ctr"/>
            <a:r>
              <a:rPr lang="en-US" i="0" dirty="0" smtClean="0"/>
              <a:t>(in the disciplines)</a:t>
            </a:r>
            <a:endParaRPr lang="en-US" i="0" dirty="0"/>
          </a:p>
        </p:txBody>
      </p:sp>
      <p:sp>
        <p:nvSpPr>
          <p:cNvPr id="4106" name="Text Box 10"/>
          <p:cNvSpPr txBox="1">
            <a:spLocks noChangeArrowheads="1"/>
          </p:cNvSpPr>
          <p:nvPr/>
        </p:nvSpPr>
        <p:spPr bwMode="auto">
          <a:xfrm>
            <a:off x="3370997" y="4419600"/>
            <a:ext cx="24020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b="1" dirty="0" smtClean="0">
                <a:solidFill>
                  <a:srgbClr val="FF0000"/>
                </a:solidFill>
              </a:rPr>
              <a:t>Tutorial Dialogue</a:t>
            </a:r>
            <a:endParaRPr lang="en-US" b="1" dirty="0">
              <a:solidFill>
                <a:srgbClr val="FF0000"/>
              </a:solidFill>
            </a:endParaRPr>
          </a:p>
          <a:p>
            <a:pPr algn="ctr"/>
            <a:r>
              <a:rPr lang="en-US" b="1" dirty="0" smtClean="0">
                <a:solidFill>
                  <a:srgbClr val="FF0000"/>
                </a:solidFill>
              </a:rPr>
              <a:t>Systems</a:t>
            </a:r>
            <a:r>
              <a:rPr lang="en-US" b="1" dirty="0" smtClean="0"/>
              <a:t> </a:t>
            </a:r>
            <a:endParaRPr lang="en-US" dirty="0"/>
          </a:p>
        </p:txBody>
      </p:sp>
      <p:sp>
        <p:nvSpPr>
          <p:cNvPr id="4111" name="Line 15"/>
          <p:cNvSpPr>
            <a:spLocks noChangeShapeType="1"/>
          </p:cNvSpPr>
          <p:nvPr/>
        </p:nvSpPr>
        <p:spPr bwMode="auto">
          <a:xfrm flipH="1">
            <a:off x="1143000" y="2209800"/>
            <a:ext cx="3429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2" name="Line 16"/>
          <p:cNvSpPr>
            <a:spLocks noChangeShapeType="1"/>
          </p:cNvSpPr>
          <p:nvPr/>
        </p:nvSpPr>
        <p:spPr bwMode="auto">
          <a:xfrm>
            <a:off x="4572000" y="2209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3" name="Line 17"/>
          <p:cNvSpPr>
            <a:spLocks noChangeShapeType="1"/>
          </p:cNvSpPr>
          <p:nvPr/>
        </p:nvSpPr>
        <p:spPr bwMode="auto">
          <a:xfrm>
            <a:off x="4572000" y="2209800"/>
            <a:ext cx="33528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6" name="Line 20"/>
          <p:cNvSpPr>
            <a:spLocks noChangeShapeType="1"/>
          </p:cNvSpPr>
          <p:nvPr/>
        </p:nvSpPr>
        <p:spPr bwMode="auto">
          <a:xfrm flipH="1">
            <a:off x="4572000" y="34290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07850479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000" dirty="0" smtClean="0"/>
              <a:t>Educational Contexts</a:t>
            </a:r>
          </a:p>
        </p:txBody>
      </p:sp>
      <p:sp>
        <p:nvSpPr>
          <p:cNvPr id="4099" name="Text Box 3"/>
          <p:cNvSpPr txBox="1">
            <a:spLocks noChangeArrowheads="1"/>
          </p:cNvSpPr>
          <p:nvPr/>
        </p:nvSpPr>
        <p:spPr bwMode="auto">
          <a:xfrm>
            <a:off x="1143000" y="1676400"/>
            <a:ext cx="702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sz="2800" i="0" dirty="0"/>
              <a:t>Speech and Language Processing for Education</a:t>
            </a:r>
          </a:p>
        </p:txBody>
      </p:sp>
      <p:sp>
        <p:nvSpPr>
          <p:cNvPr id="4100" name="Text Box 4"/>
          <p:cNvSpPr txBox="1">
            <a:spLocks noChangeArrowheads="1"/>
          </p:cNvSpPr>
          <p:nvPr/>
        </p:nvSpPr>
        <p:spPr bwMode="auto">
          <a:xfrm>
            <a:off x="-13792" y="2514600"/>
            <a:ext cx="2983509"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dirty="0"/>
              <a:t>Learning Language</a:t>
            </a:r>
          </a:p>
          <a:p>
            <a:pPr algn="ctr"/>
            <a:r>
              <a:rPr lang="en-US" i="0" dirty="0" smtClean="0"/>
              <a:t>(reading</a:t>
            </a:r>
            <a:r>
              <a:rPr lang="en-US" i="0" dirty="0"/>
              <a:t>, writing, </a:t>
            </a:r>
          </a:p>
          <a:p>
            <a:pPr algn="ctr"/>
            <a:r>
              <a:rPr lang="en-US" i="0" dirty="0"/>
              <a:t>speaking)</a:t>
            </a:r>
          </a:p>
          <a:p>
            <a:pPr algn="ctr"/>
            <a:endParaRPr lang="en-US" i="0" dirty="0"/>
          </a:p>
        </p:txBody>
      </p:sp>
      <p:sp>
        <p:nvSpPr>
          <p:cNvPr id="4101" name="Text Box 5"/>
          <p:cNvSpPr txBox="1">
            <a:spLocks noChangeArrowheads="1"/>
          </p:cNvSpPr>
          <p:nvPr/>
        </p:nvSpPr>
        <p:spPr bwMode="auto">
          <a:xfrm>
            <a:off x="3408649" y="2590800"/>
            <a:ext cx="2699777"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dirty="0"/>
              <a:t>Using Language</a:t>
            </a:r>
            <a:r>
              <a:rPr lang="en-US" i="0" dirty="0"/>
              <a:t>  </a:t>
            </a:r>
          </a:p>
          <a:p>
            <a:pPr algn="ctr"/>
            <a:r>
              <a:rPr lang="en-US" i="0" dirty="0" smtClean="0"/>
              <a:t>(in the disciplines)</a:t>
            </a:r>
            <a:endParaRPr lang="en-US" i="0" dirty="0"/>
          </a:p>
        </p:txBody>
      </p:sp>
      <p:sp>
        <p:nvSpPr>
          <p:cNvPr id="4105" name="Text Box 9"/>
          <p:cNvSpPr txBox="1">
            <a:spLocks noChangeArrowheads="1"/>
          </p:cNvSpPr>
          <p:nvPr/>
        </p:nvSpPr>
        <p:spPr bwMode="auto">
          <a:xfrm>
            <a:off x="7199313" y="2555875"/>
            <a:ext cx="18129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dirty="0"/>
              <a:t>Processing </a:t>
            </a:r>
          </a:p>
          <a:p>
            <a:pPr algn="ctr"/>
            <a:r>
              <a:rPr lang="en-US" sz="2800" i="0" dirty="0"/>
              <a:t>Language</a:t>
            </a:r>
          </a:p>
        </p:txBody>
      </p:sp>
      <p:sp>
        <p:nvSpPr>
          <p:cNvPr id="4106" name="Text Box 10"/>
          <p:cNvSpPr txBox="1">
            <a:spLocks noChangeArrowheads="1"/>
          </p:cNvSpPr>
          <p:nvPr/>
        </p:nvSpPr>
        <p:spPr bwMode="auto">
          <a:xfrm>
            <a:off x="3370997" y="4419600"/>
            <a:ext cx="24020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b="1" dirty="0" smtClean="0">
                <a:solidFill>
                  <a:srgbClr val="FF0000"/>
                </a:solidFill>
              </a:rPr>
              <a:t>Tutorial Dialogue</a:t>
            </a:r>
            <a:endParaRPr lang="en-US" b="1" dirty="0">
              <a:solidFill>
                <a:srgbClr val="FF0000"/>
              </a:solidFill>
            </a:endParaRPr>
          </a:p>
          <a:p>
            <a:pPr algn="ctr"/>
            <a:r>
              <a:rPr lang="en-US" b="1" dirty="0" smtClean="0">
                <a:solidFill>
                  <a:srgbClr val="FF0000"/>
                </a:solidFill>
              </a:rPr>
              <a:t>Systems</a:t>
            </a:r>
            <a:r>
              <a:rPr lang="en-US" b="1" dirty="0" smtClean="0"/>
              <a:t> </a:t>
            </a:r>
            <a:endParaRPr lang="en-US" dirty="0"/>
          </a:p>
        </p:txBody>
      </p:sp>
      <p:sp>
        <p:nvSpPr>
          <p:cNvPr id="4108" name="Text Box 12"/>
          <p:cNvSpPr txBox="1">
            <a:spLocks noChangeArrowheads="1"/>
          </p:cNvSpPr>
          <p:nvPr/>
        </p:nvSpPr>
        <p:spPr bwMode="auto">
          <a:xfrm>
            <a:off x="7128004" y="4613084"/>
            <a:ext cx="17459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b="1" dirty="0" smtClean="0">
                <a:solidFill>
                  <a:srgbClr val="FF0000"/>
                </a:solidFill>
              </a:rPr>
              <a:t>Peer Review</a:t>
            </a:r>
          </a:p>
        </p:txBody>
      </p:sp>
      <p:sp>
        <p:nvSpPr>
          <p:cNvPr id="4111" name="Line 15"/>
          <p:cNvSpPr>
            <a:spLocks noChangeShapeType="1"/>
          </p:cNvSpPr>
          <p:nvPr/>
        </p:nvSpPr>
        <p:spPr bwMode="auto">
          <a:xfrm flipH="1">
            <a:off x="1143000" y="2209800"/>
            <a:ext cx="3429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2" name="Line 16"/>
          <p:cNvSpPr>
            <a:spLocks noChangeShapeType="1"/>
          </p:cNvSpPr>
          <p:nvPr/>
        </p:nvSpPr>
        <p:spPr bwMode="auto">
          <a:xfrm>
            <a:off x="4572000" y="2209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3" name="Line 17"/>
          <p:cNvSpPr>
            <a:spLocks noChangeShapeType="1"/>
          </p:cNvSpPr>
          <p:nvPr/>
        </p:nvSpPr>
        <p:spPr bwMode="auto">
          <a:xfrm>
            <a:off x="4572000" y="2209800"/>
            <a:ext cx="33528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6" name="Line 20"/>
          <p:cNvSpPr>
            <a:spLocks noChangeShapeType="1"/>
          </p:cNvSpPr>
          <p:nvPr/>
        </p:nvSpPr>
        <p:spPr bwMode="auto">
          <a:xfrm flipH="1">
            <a:off x="4572000" y="34290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0" name="Line 24"/>
          <p:cNvSpPr>
            <a:spLocks noChangeShapeType="1"/>
          </p:cNvSpPr>
          <p:nvPr/>
        </p:nvSpPr>
        <p:spPr bwMode="auto">
          <a:xfrm flipH="1">
            <a:off x="8001000" y="3461265"/>
            <a:ext cx="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07850479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66700"/>
            <a:ext cx="8763000" cy="1098550"/>
          </a:xfrm>
        </p:spPr>
        <p:txBody>
          <a:bodyPr/>
          <a:lstStyle/>
          <a:p>
            <a:r>
              <a:rPr lang="en-US" sz="4000" dirty="0" smtClean="0"/>
              <a:t>Intelligent Tutoring </a:t>
            </a:r>
            <a:r>
              <a:rPr lang="en-US" sz="4000" i="1" dirty="0" smtClean="0">
                <a:solidFill>
                  <a:srgbClr val="FF0000"/>
                </a:solidFill>
              </a:rPr>
              <a:t>Systems</a:t>
            </a:r>
          </a:p>
        </p:txBody>
      </p:sp>
      <p:sp>
        <p:nvSpPr>
          <p:cNvPr id="8195" name="Rectangle 3"/>
          <p:cNvSpPr>
            <a:spLocks noGrp="1" noChangeArrowheads="1"/>
          </p:cNvSpPr>
          <p:nvPr>
            <p:ph type="body" idx="1"/>
          </p:nvPr>
        </p:nvSpPr>
        <p:spPr>
          <a:xfrm>
            <a:off x="0" y="1676400"/>
            <a:ext cx="8991600" cy="5029200"/>
          </a:xfrm>
        </p:spPr>
        <p:txBody>
          <a:bodyPr/>
          <a:lstStyle/>
          <a:p>
            <a:r>
              <a:rPr lang="en-US" dirty="0" smtClean="0"/>
              <a:t> Students who receive one-on-one instruction perform as well as the top two percent of students  who receive traditional classroom instruction </a:t>
            </a:r>
            <a:r>
              <a:rPr lang="en-US" sz="2800" dirty="0" smtClean="0">
                <a:solidFill>
                  <a:srgbClr val="660066"/>
                </a:solidFill>
              </a:rPr>
              <a:t>[Bloom 1984]</a:t>
            </a:r>
          </a:p>
          <a:p>
            <a:pPr lvl="1"/>
            <a:endParaRPr lang="en-US" i="1" dirty="0" smtClean="0"/>
          </a:p>
          <a:p>
            <a:r>
              <a:rPr lang="en-US" dirty="0" smtClean="0"/>
              <a:t>Unfortunately, providing every student with a personal human tutor is infeasible</a:t>
            </a:r>
          </a:p>
          <a:p>
            <a:pPr lvl="1"/>
            <a:r>
              <a:rPr lang="en-US" dirty="0" smtClean="0"/>
              <a:t> </a:t>
            </a:r>
            <a:r>
              <a:rPr lang="en-US" i="1" dirty="0" smtClean="0"/>
              <a:t>Develop </a:t>
            </a:r>
            <a:r>
              <a:rPr lang="en-US" i="1" dirty="0" smtClean="0">
                <a:solidFill>
                  <a:srgbClr val="FF0000"/>
                </a:solidFill>
              </a:rPr>
              <a:t>computer</a:t>
            </a:r>
            <a:r>
              <a:rPr lang="en-US" i="1" dirty="0" smtClean="0">
                <a:solidFill>
                  <a:schemeClr val="accent2"/>
                </a:solidFill>
              </a:rPr>
              <a:t> </a:t>
            </a:r>
            <a:r>
              <a:rPr lang="en-US" i="1" dirty="0" smtClean="0"/>
              <a:t>tutors instead</a:t>
            </a:r>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367632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266700"/>
            <a:ext cx="8610600" cy="952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4000" dirty="0" smtClean="0"/>
              <a:t>Tutorial </a:t>
            </a:r>
            <a:r>
              <a:rPr lang="en-GB" sz="4000" i="1" dirty="0" smtClean="0">
                <a:solidFill>
                  <a:srgbClr val="FF0000"/>
                </a:solidFill>
              </a:rPr>
              <a:t>Dialogue</a:t>
            </a:r>
            <a:r>
              <a:rPr lang="en-GB" sz="4000" dirty="0" smtClean="0"/>
              <a:t> Systems</a:t>
            </a:r>
            <a:endParaRPr lang="en-GB" sz="3200" dirty="0" smtClean="0"/>
          </a:p>
        </p:txBody>
      </p:sp>
      <p:sp>
        <p:nvSpPr>
          <p:cNvPr id="9219" name="Rectangle 3"/>
          <p:cNvSpPr>
            <a:spLocks noGrp="1" noChangeArrowheads="1"/>
          </p:cNvSpPr>
          <p:nvPr>
            <p:ph type="body" idx="1"/>
          </p:nvPr>
        </p:nvSpPr>
        <p:spPr>
          <a:xfrm>
            <a:off x="304800" y="1447800"/>
            <a:ext cx="8229600" cy="5230813"/>
          </a:xfrm>
        </p:spPr>
        <p:txBody>
          <a:bodyPr/>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US" dirty="0" smtClean="0"/>
              <a:t>Why is one-on-one tutoring so effective?</a:t>
            </a:r>
          </a:p>
          <a:p>
            <a:pPr lvl="1">
              <a:buFont typeface="Times New Roman"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US" i="1" dirty="0" smtClean="0"/>
              <a:t>   “...there is something about </a:t>
            </a:r>
            <a:r>
              <a:rPr lang="en-US" i="1" dirty="0" smtClean="0">
                <a:solidFill>
                  <a:srgbClr val="FF0000"/>
                </a:solidFill>
              </a:rPr>
              <a:t>discourse and natural language </a:t>
            </a:r>
            <a:r>
              <a:rPr lang="en-US" i="1" dirty="0" smtClean="0"/>
              <a:t>(as opposed to sophisticated pedagogical strategies) that explains the  effectiveness of unaccomplished human [tutors].</a:t>
            </a:r>
            <a:r>
              <a:rPr lang="en-US" dirty="0" smtClean="0"/>
              <a:t>”</a:t>
            </a:r>
          </a:p>
          <a:p>
            <a:pPr lvl="2">
              <a:buFont typeface="Times New Roman"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US" dirty="0" smtClean="0"/>
              <a:t>				</a:t>
            </a:r>
            <a:r>
              <a:rPr lang="en-US" dirty="0" smtClean="0">
                <a:solidFill>
                  <a:srgbClr val="660066"/>
                </a:solidFill>
              </a:rPr>
              <a:t>[</a:t>
            </a:r>
            <a:r>
              <a:rPr lang="en-US" dirty="0" err="1" smtClean="0">
                <a:solidFill>
                  <a:srgbClr val="660066"/>
                </a:solidFill>
              </a:rPr>
              <a:t>Graesser</a:t>
            </a:r>
            <a:r>
              <a:rPr lang="en-US" dirty="0" smtClean="0">
                <a:solidFill>
                  <a:srgbClr val="660066"/>
                </a:solidFill>
              </a:rPr>
              <a:t>, Person et al. 2001]</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en-GB" sz="1600" dirty="0" smtClean="0"/>
          </a:p>
          <a:p>
            <a:pPr>
              <a:spcBef>
                <a:spcPts val="45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en-GB" dirty="0" smtClean="0"/>
          </a:p>
          <a:p>
            <a:pPr>
              <a:spcBef>
                <a:spcPts val="450"/>
              </a:spcBef>
              <a:buSzTx/>
              <a:buFont typeface="Monotype Sort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en-GB" dirty="0" smtClean="0"/>
          </a:p>
          <a:p>
            <a:pPr>
              <a:spcBef>
                <a:spcPts val="450"/>
              </a:spcBef>
              <a:buSzTx/>
              <a:buFont typeface="Monotype Sort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en-GB" sz="1600" dirty="0" smtClean="0"/>
          </a:p>
        </p:txBody>
      </p:sp>
    </p:spTree>
    <p:extLst>
      <p:ext uri="{BB962C8B-B14F-4D97-AF65-F5344CB8AC3E}">
        <p14:creationId xmlns:p14="http://schemas.microsoft.com/office/powerpoint/2010/main" val="4174103156"/>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
            <a:ext cx="9144000" cy="1098550"/>
          </a:xfrm>
        </p:spPr>
        <p:txBody>
          <a:bodyPr/>
          <a:lstStyle/>
          <a:p>
            <a:r>
              <a:rPr lang="en-US" sz="4000" dirty="0" smtClean="0"/>
              <a:t>ITSPOKE: </a:t>
            </a:r>
            <a:r>
              <a:rPr lang="en-US" sz="4000" i="1" dirty="0" smtClean="0"/>
              <a:t>I</a:t>
            </a:r>
            <a:r>
              <a:rPr lang="en-US" sz="4000" dirty="0" smtClean="0"/>
              <a:t>ntelligent </a:t>
            </a:r>
            <a:r>
              <a:rPr lang="en-US" sz="4000" i="1" dirty="0" smtClean="0"/>
              <a:t>T</a:t>
            </a:r>
            <a:r>
              <a:rPr lang="en-US" sz="4000" dirty="0" smtClean="0"/>
              <a:t>utoring </a:t>
            </a:r>
            <a:r>
              <a:rPr lang="en-US" sz="4000" i="1" dirty="0" err="1" smtClean="0"/>
              <a:t>SPOKE</a:t>
            </a:r>
            <a:r>
              <a:rPr lang="en-US" sz="4000" dirty="0" err="1" smtClean="0"/>
              <a:t>n</a:t>
            </a:r>
            <a:r>
              <a:rPr lang="en-US" sz="4000" dirty="0" smtClean="0"/>
              <a:t> Dialogue System</a:t>
            </a:r>
            <a:endParaRPr lang="en-US" sz="4000" dirty="0"/>
          </a:p>
        </p:txBody>
      </p:sp>
      <p:sp>
        <p:nvSpPr>
          <p:cNvPr id="3" name="Content Placeholder 2"/>
          <p:cNvSpPr>
            <a:spLocks noGrp="1"/>
          </p:cNvSpPr>
          <p:nvPr>
            <p:ph idx="1"/>
          </p:nvPr>
        </p:nvSpPr>
        <p:spPr>
          <a:xfrm>
            <a:off x="11723" y="1752600"/>
            <a:ext cx="8991600" cy="4495800"/>
          </a:xfrm>
        </p:spPr>
        <p:txBody>
          <a:bodyPr/>
          <a:lstStyle/>
          <a:p>
            <a:r>
              <a:rPr lang="en-US" dirty="0" smtClean="0"/>
              <a:t>Detects and </a:t>
            </a:r>
            <a:r>
              <a:rPr lang="en-US" dirty="0"/>
              <a:t>r</a:t>
            </a:r>
            <a:r>
              <a:rPr lang="en-US" dirty="0" smtClean="0"/>
              <a:t>esponds to </a:t>
            </a:r>
            <a:r>
              <a:rPr lang="en-US" dirty="0" smtClean="0">
                <a:solidFill>
                  <a:srgbClr val="FF0000"/>
                </a:solidFill>
              </a:rPr>
              <a:t>student </a:t>
            </a:r>
            <a:r>
              <a:rPr lang="en-US" dirty="0">
                <a:solidFill>
                  <a:srgbClr val="FF0000"/>
                </a:solidFill>
              </a:rPr>
              <a:t>u</a:t>
            </a:r>
            <a:r>
              <a:rPr lang="en-US" dirty="0" smtClean="0">
                <a:solidFill>
                  <a:srgbClr val="FF0000"/>
                </a:solidFill>
              </a:rPr>
              <a:t>ncertainty and disengagement</a:t>
            </a:r>
            <a:r>
              <a:rPr lang="en-US" dirty="0" smtClean="0"/>
              <a:t> (over and above correctness) </a:t>
            </a:r>
          </a:p>
          <a:p>
            <a:pPr lvl="1"/>
            <a:r>
              <a:rPr lang="en-US" dirty="0" smtClean="0">
                <a:solidFill>
                  <a:schemeClr val="tx1"/>
                </a:solidFill>
              </a:rPr>
              <a:t>To date</a:t>
            </a:r>
            <a:r>
              <a:rPr lang="en-US" dirty="0" smtClean="0">
                <a:solidFill>
                  <a:srgbClr val="FF0000"/>
                </a:solidFill>
              </a:rPr>
              <a:t>: problem-solving</a:t>
            </a:r>
            <a:r>
              <a:rPr lang="en-US" dirty="0" smtClean="0"/>
              <a:t> dialogues for </a:t>
            </a:r>
            <a:r>
              <a:rPr lang="en-US" dirty="0" smtClean="0">
                <a:solidFill>
                  <a:srgbClr val="FF0000"/>
                </a:solidFill>
              </a:rPr>
              <a:t>qualitative physics</a:t>
            </a:r>
          </a:p>
          <a:p>
            <a:r>
              <a:rPr lang="en-US" dirty="0"/>
              <a:t>F</a:t>
            </a:r>
            <a:r>
              <a:rPr lang="en-US" dirty="0" smtClean="0"/>
              <a:t>unded by the National Science Foundation</a:t>
            </a:r>
            <a:endParaRPr lang="en-US" dirty="0" smtClean="0">
              <a:solidFill>
                <a:srgbClr val="FF0000"/>
              </a:solidFill>
            </a:endParaRPr>
          </a:p>
          <a:p>
            <a:endParaRPr lang="en-US" dirty="0" smtClean="0"/>
          </a:p>
        </p:txBody>
      </p:sp>
    </p:spTree>
    <p:extLst>
      <p:ext uri="{BB962C8B-B14F-4D97-AF65-F5344CB8AC3E}">
        <p14:creationId xmlns:p14="http://schemas.microsoft.com/office/powerpoint/2010/main" val="34265127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defTabSz="914400"/>
            <a:endParaRPr lang="en-US" smtClean="0"/>
          </a:p>
        </p:txBody>
      </p:sp>
      <p:pic>
        <p:nvPicPr>
          <p:cNvPr id="19459" name="Picture 3" descr="screenshotShortBi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b="17842"/>
          <a:stretch>
            <a:fillRect/>
          </a:stretch>
        </p:blipFill>
        <p:spPr>
          <a:xfrm>
            <a:off x="0" y="0"/>
            <a:ext cx="9144000" cy="5634038"/>
          </a:xfrm>
        </p:spPr>
      </p:pic>
      <p:sp>
        <p:nvSpPr>
          <p:cNvPr id="19461" name="Line 5"/>
          <p:cNvSpPr>
            <a:spLocks noChangeShapeType="1"/>
          </p:cNvSpPr>
          <p:nvPr/>
        </p:nvSpPr>
        <p:spPr bwMode="auto">
          <a:xfrm>
            <a:off x="3733800" y="1447800"/>
            <a:ext cx="6858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2" name="Rectangle 6"/>
          <p:cNvSpPr>
            <a:spLocks noChangeArrowheads="1"/>
          </p:cNvSpPr>
          <p:nvPr/>
        </p:nvSpPr>
        <p:spPr bwMode="auto">
          <a:xfrm>
            <a:off x="4648200" y="1066800"/>
            <a:ext cx="4114800" cy="1066800"/>
          </a:xfrm>
          <a:prstGeom prst="rect">
            <a:avLst/>
          </a:prstGeom>
          <a:solidFill>
            <a:srgbClr val="FF0000">
              <a:alpha val="18823"/>
            </a:srgbClr>
          </a:solidFill>
          <a:ln>
            <a:noFill/>
          </a:ln>
          <a:extLst>
            <a:ext uri="{91240B29-F687-4F45-9708-019B960494DF}">
              <a14:hiddenLine xmlns:a14="http://schemas.microsoft.com/office/drawing/2010/main" w="57150">
                <a:solidFill>
                  <a:srgbClr val="000000"/>
                </a:solidFill>
                <a:miter lim="800000"/>
                <a:headEnd/>
                <a:tailEnd/>
              </a14:hiddenLine>
            </a:ext>
          </a:extLst>
        </p:spPr>
        <p:txBody>
          <a:bodyPr wrap="none" anchor="ctr"/>
          <a:lstStyle/>
          <a:p>
            <a:endParaRPr lang="en-US"/>
          </a:p>
        </p:txBody>
      </p:sp>
    </p:spTree>
    <p:extLst>
      <p:ext uri="{BB962C8B-B14F-4D97-AF65-F5344CB8AC3E}">
        <p14:creationId xmlns:p14="http://schemas.microsoft.com/office/powerpoint/2010/main" val="20029775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9.7|8.8|1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1" u="none" strike="noStrike" cap="none" normalizeH="0" baseline="0" smtClean="0">
            <a:ln>
              <a:noFill/>
            </a:ln>
            <a:solidFill>
              <a:srgbClr val="000000"/>
            </a:solidFill>
            <a:effectLst/>
            <a:latin typeface="Times New Roman"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1" u="none" strike="noStrike" cap="none" normalizeH="0" baseline="0" smtClean="0">
            <a:ln>
              <a:noFill/>
            </a:ln>
            <a:solidFill>
              <a:srgbClr val="00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7017</TotalTime>
  <Words>1351</Words>
  <Application>Microsoft Office PowerPoint</Application>
  <PresentationFormat>On-screen Show (4:3)</PresentationFormat>
  <Paragraphs>241</Paragraphs>
  <Slides>38</Slides>
  <Notes>5</Notes>
  <HiddenSlides>0</HiddenSlides>
  <MMClips>3</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Educational Technology (a natural language processing perspective)</vt:lpstr>
      <vt:lpstr>What is Natural Language Processing?</vt:lpstr>
      <vt:lpstr>Educational Contexts</vt:lpstr>
      <vt:lpstr>Educational Contexts</vt:lpstr>
      <vt:lpstr>Educational Contexts</vt:lpstr>
      <vt:lpstr>Intelligent Tutoring Systems</vt:lpstr>
      <vt:lpstr>Tutorial Dialogue Systems</vt:lpstr>
      <vt:lpstr>ITSPOKE: Intelligent Tutoring SPOKEn Dialogue System</vt:lpstr>
      <vt:lpstr>PowerPoint Presentation</vt:lpstr>
      <vt:lpstr>PowerPoint Presentation</vt:lpstr>
      <vt:lpstr>PowerPoint Presentation</vt:lpstr>
      <vt:lpstr>Example Student States in ITSPOKE</vt:lpstr>
      <vt:lpstr>PowerPoint Presentation</vt:lpstr>
      <vt:lpstr>ITSPOKE Experimental Procedure</vt:lpstr>
      <vt:lpstr>PowerPoint Presentation</vt:lpstr>
      <vt:lpstr>Experimental Results</vt:lpstr>
      <vt:lpstr>Rimac: From Lab to High School</vt:lpstr>
      <vt:lpstr>Practical and Scientific Goals</vt:lpstr>
      <vt:lpstr>Reflective Dialogue Excerpt</vt:lpstr>
      <vt:lpstr>Educational Contexts</vt:lpstr>
      <vt:lpstr>SWoRD: A Web-Based Reciprocal Peer Review System</vt:lpstr>
      <vt:lpstr>Scaffolded Writing and Rewriting </vt:lpstr>
      <vt:lpstr>PowerPoint Presentation</vt:lpstr>
      <vt:lpstr>PowerPoint Presentation</vt:lpstr>
      <vt:lpstr>PowerPoint Presentation</vt:lpstr>
      <vt:lpstr>Some Remaining Weaknesses</vt:lpstr>
      <vt:lpstr>Feedback Features and Positive Writing Performance [Nelson &amp; Schunn, 2008]</vt:lpstr>
      <vt:lpstr>Our Approach: Detect and Scaffold</vt:lpstr>
      <vt:lpstr>PowerPoint Presentation</vt:lpstr>
      <vt:lpstr>Detecting Key Features of Text</vt:lpstr>
      <vt:lpstr>Learned Localization Model </vt:lpstr>
      <vt:lpstr>Quantitative Model Evaluation</vt:lpstr>
      <vt:lpstr>Predicting Feedback Helpfulness </vt:lpstr>
      <vt:lpstr>Predicting Expert Ratings</vt:lpstr>
      <vt:lpstr>What about Teachers?</vt:lpstr>
      <vt:lpstr>Summing Up</vt:lpstr>
      <vt:lpstr>Opportunities for Collaboration!!!!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 Spoken Tutorial Dialogue System</dc:title>
  <dc:creator>Litman, Diane</dc:creator>
  <cp:lastModifiedBy>litman</cp:lastModifiedBy>
  <cp:revision>850</cp:revision>
  <dcterms:modified xsi:type="dcterms:W3CDTF">2012-10-18T15:12:43Z</dcterms:modified>
</cp:coreProperties>
</file>