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2" r:id="rId4"/>
    <p:sldId id="270" r:id="rId5"/>
    <p:sldId id="261" r:id="rId6"/>
    <p:sldId id="290" r:id="rId7"/>
    <p:sldId id="282" r:id="rId8"/>
    <p:sldId id="263" r:id="rId9"/>
    <p:sldId id="283" r:id="rId10"/>
    <p:sldId id="265" r:id="rId11"/>
    <p:sldId id="266" r:id="rId12"/>
    <p:sldId id="271" r:id="rId13"/>
    <p:sldId id="268" r:id="rId14"/>
    <p:sldId id="269" r:id="rId15"/>
    <p:sldId id="273" r:id="rId16"/>
    <p:sldId id="274" r:id="rId17"/>
    <p:sldId id="29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88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ngnathan\Documents\Research\SWoRD\newScor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Distribution of Scores</a:t>
            </a:r>
          </a:p>
        </c:rich>
      </c:tx>
      <c:layout/>
      <c:overlay val="0"/>
    </c:title>
    <c:autoTitleDeleted val="0"/>
    <c:plotArea>
      <c:layout/>
      <c:barChart>
        <c:barDir val="col"/>
        <c:grouping val="clustered"/>
        <c:varyColors val="0"/>
        <c:ser>
          <c:idx val="1"/>
          <c:order val="0"/>
          <c:tx>
            <c:strRef>
              <c:f>Graphs!$B$1</c:f>
              <c:strCache>
                <c:ptCount val="1"/>
                <c:pt idx="0">
                  <c:v>Frequency</c:v>
                </c:pt>
              </c:strCache>
            </c:strRef>
          </c:tx>
          <c:invertIfNegative val="0"/>
          <c:cat>
            <c:numRef>
              <c:f>Graphs!$A$2:$A$6</c:f>
              <c:numCache>
                <c:formatCode>General</c:formatCode>
                <c:ptCount val="5"/>
                <c:pt idx="0">
                  <c:v>1.0</c:v>
                </c:pt>
                <c:pt idx="1">
                  <c:v>2.0</c:v>
                </c:pt>
                <c:pt idx="2">
                  <c:v>3.0</c:v>
                </c:pt>
                <c:pt idx="3">
                  <c:v>4.0</c:v>
                </c:pt>
                <c:pt idx="4">
                  <c:v>5.0</c:v>
                </c:pt>
              </c:numCache>
            </c:numRef>
          </c:cat>
          <c:val>
            <c:numRef>
              <c:f>Graphs!$B$2:$B$6</c:f>
              <c:numCache>
                <c:formatCode>General</c:formatCode>
                <c:ptCount val="5"/>
                <c:pt idx="0">
                  <c:v>1.0</c:v>
                </c:pt>
                <c:pt idx="1">
                  <c:v>8.0</c:v>
                </c:pt>
                <c:pt idx="2">
                  <c:v>31.0</c:v>
                </c:pt>
                <c:pt idx="3">
                  <c:v>12.0</c:v>
                </c:pt>
                <c:pt idx="4">
                  <c:v>0.0</c:v>
                </c:pt>
              </c:numCache>
            </c:numRef>
          </c:val>
        </c:ser>
        <c:dLbls>
          <c:showLegendKey val="0"/>
          <c:showVal val="0"/>
          <c:showCatName val="0"/>
          <c:showSerName val="0"/>
          <c:showPercent val="0"/>
          <c:showBubbleSize val="0"/>
        </c:dLbls>
        <c:gapWidth val="150"/>
        <c:axId val="2063968216"/>
        <c:axId val="2063971208"/>
      </c:barChart>
      <c:catAx>
        <c:axId val="2063968216"/>
        <c:scaling>
          <c:orientation val="minMax"/>
        </c:scaling>
        <c:delete val="0"/>
        <c:axPos val="b"/>
        <c:numFmt formatCode="General" sourceLinked="1"/>
        <c:majorTickMark val="out"/>
        <c:minorTickMark val="none"/>
        <c:tickLblPos val="nextTo"/>
        <c:crossAx val="2063971208"/>
        <c:crosses val="autoZero"/>
        <c:auto val="1"/>
        <c:lblAlgn val="ctr"/>
        <c:lblOffset val="100"/>
        <c:noMultiLvlLbl val="0"/>
      </c:catAx>
      <c:valAx>
        <c:axId val="2063971208"/>
        <c:scaling>
          <c:orientation val="minMax"/>
        </c:scaling>
        <c:delete val="0"/>
        <c:axPos val="l"/>
        <c:majorGridlines/>
        <c:numFmt formatCode="General" sourceLinked="1"/>
        <c:majorTickMark val="out"/>
        <c:minorTickMark val="none"/>
        <c:tickLblPos val="nextTo"/>
        <c:crossAx val="206396821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042DE9-69FD-4F61-9747-3900613F3CDE}" type="datetimeFigureOut">
              <a:rPr lang="en-US" smtClean="0"/>
              <a:pPr/>
              <a:t>7/4/14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309664-DDCD-4FB9-9F5A-C522DC5E773B}" type="slidenum">
              <a:rPr lang="en-US" smtClean="0"/>
              <a:pPr/>
              <a:t>‹#›</a:t>
            </a:fld>
            <a:endParaRPr lang="en-US"/>
          </a:p>
        </p:txBody>
      </p:sp>
    </p:spTree>
    <p:extLst>
      <p:ext uri="{BB962C8B-B14F-4D97-AF65-F5344CB8AC3E}">
        <p14:creationId xmlns:p14="http://schemas.microsoft.com/office/powerpoint/2010/main" val="1343765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10 MINUTES</a:t>
            </a:r>
            <a:r>
              <a:rPr lang="en-US" baseline="0" smtClean="0"/>
              <a:t> ONLY</a:t>
            </a:r>
            <a:endParaRPr lang="en-US"/>
          </a:p>
        </p:txBody>
      </p:sp>
      <p:sp>
        <p:nvSpPr>
          <p:cNvPr id="4" name="Slide Number Placeholder 3"/>
          <p:cNvSpPr>
            <a:spLocks noGrp="1"/>
          </p:cNvSpPr>
          <p:nvPr>
            <p:ph type="sldNum" sz="quarter" idx="10"/>
          </p:nvPr>
        </p:nvSpPr>
        <p:spPr/>
        <p:txBody>
          <a:bodyPr/>
          <a:lstStyle/>
          <a:p>
            <a:fld id="{3F309664-DDCD-4FB9-9F5A-C522DC5E773B}" type="slidenum">
              <a:rPr lang="en-US" smtClean="0"/>
              <a:pPr/>
              <a:t>1</a:t>
            </a:fld>
            <a:endParaRPr lang="en-US"/>
          </a:p>
        </p:txBody>
      </p:sp>
    </p:spTree>
    <p:extLst>
      <p:ext uri="{BB962C8B-B14F-4D97-AF65-F5344CB8AC3E}">
        <p14:creationId xmlns:p14="http://schemas.microsoft.com/office/powerpoint/2010/main" val="2292534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 only because</a:t>
            </a:r>
            <a:r>
              <a:rPr lang="en-US" baseline="0" dirty="0" smtClean="0"/>
              <a:t> the diagrams focused on the introductory portion of the essays.  The rest of the essay consisted of studies that students conducted and the data they collected and analyzed, which is out of scope.  First drafts because we wanted to decrease the differences between the diagrams and the essays.</a:t>
            </a:r>
            <a:endParaRPr lang="en-US" dirty="0"/>
          </a:p>
        </p:txBody>
      </p:sp>
      <p:sp>
        <p:nvSpPr>
          <p:cNvPr id="4" name="Slide Number Placeholder 3"/>
          <p:cNvSpPr>
            <a:spLocks noGrp="1"/>
          </p:cNvSpPr>
          <p:nvPr>
            <p:ph type="sldNum" sz="quarter" idx="10"/>
          </p:nvPr>
        </p:nvSpPr>
        <p:spPr/>
        <p:txBody>
          <a:bodyPr/>
          <a:lstStyle/>
          <a:p>
            <a:fld id="{3F309664-DDCD-4FB9-9F5A-C522DC5E773B}" type="slidenum">
              <a:rPr lang="en-US" smtClean="0"/>
              <a:pPr/>
              <a:t>4</a:t>
            </a:fld>
            <a:endParaRPr lang="en-US"/>
          </a:p>
        </p:txBody>
      </p:sp>
    </p:spTree>
    <p:extLst>
      <p:ext uri="{BB962C8B-B14F-4D97-AF65-F5344CB8AC3E}">
        <p14:creationId xmlns:p14="http://schemas.microsoft.com/office/powerpoint/2010/main" val="215958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Expert</a:t>
            </a:r>
            <a:r>
              <a:rPr lang="en-US" baseline="0" dirty="0" smtClean="0"/>
              <a:t> score 3 out of 5, 5 is max, 0 is min, integer values only</a:t>
            </a:r>
            <a:endParaRPr lang="en-US" dirty="0"/>
          </a:p>
        </p:txBody>
      </p:sp>
      <p:sp>
        <p:nvSpPr>
          <p:cNvPr id="4" name="Slide Number Placeholder 3"/>
          <p:cNvSpPr>
            <a:spLocks noGrp="1"/>
          </p:cNvSpPr>
          <p:nvPr>
            <p:ph type="sldNum" sz="quarter" idx="10"/>
          </p:nvPr>
        </p:nvSpPr>
        <p:spPr/>
        <p:txBody>
          <a:bodyPr/>
          <a:lstStyle/>
          <a:p>
            <a:fld id="{3F309664-DDCD-4FB9-9F5A-C522DC5E773B}" type="slidenum">
              <a:rPr lang="en-US" smtClean="0"/>
              <a:pPr/>
              <a:t>5</a:t>
            </a:fld>
            <a:endParaRPr lang="en-US"/>
          </a:p>
        </p:txBody>
      </p:sp>
    </p:spTree>
    <p:extLst>
      <p:ext uri="{BB962C8B-B14F-4D97-AF65-F5344CB8AC3E}">
        <p14:creationId xmlns:p14="http://schemas.microsoft.com/office/powerpoint/2010/main" val="2874592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 means not satisfied</a:t>
            </a:r>
            <a:endParaRPr lang="en-US" dirty="0"/>
          </a:p>
        </p:txBody>
      </p:sp>
      <p:sp>
        <p:nvSpPr>
          <p:cNvPr id="4" name="Slide Number Placeholder 3"/>
          <p:cNvSpPr>
            <a:spLocks noGrp="1"/>
          </p:cNvSpPr>
          <p:nvPr>
            <p:ph type="sldNum" sz="quarter" idx="10"/>
          </p:nvPr>
        </p:nvSpPr>
        <p:spPr/>
        <p:txBody>
          <a:bodyPr/>
          <a:lstStyle/>
          <a:p>
            <a:fld id="{3F309664-DDCD-4FB9-9F5A-C522DC5E773B}" type="slidenum">
              <a:rPr lang="en-US" smtClean="0"/>
              <a:pPr/>
              <a:t>9</a:t>
            </a:fld>
            <a:endParaRPr lang="en-US"/>
          </a:p>
        </p:txBody>
      </p:sp>
    </p:spTree>
    <p:extLst>
      <p:ext uri="{BB962C8B-B14F-4D97-AF65-F5344CB8AC3E}">
        <p14:creationId xmlns:p14="http://schemas.microsoft.com/office/powerpoint/2010/main" val="3208720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a:t>
            </a:r>
            <a:r>
              <a:rPr lang="en-US" baseline="0" dirty="0" smtClean="0"/>
              <a:t> that the whole essay did not fit in the page.</a:t>
            </a:r>
            <a:endParaRPr lang="en-US" dirty="0"/>
          </a:p>
        </p:txBody>
      </p:sp>
      <p:sp>
        <p:nvSpPr>
          <p:cNvPr id="4" name="Slide Number Placeholder 3"/>
          <p:cNvSpPr>
            <a:spLocks noGrp="1"/>
          </p:cNvSpPr>
          <p:nvPr>
            <p:ph type="sldNum" sz="quarter" idx="10"/>
          </p:nvPr>
        </p:nvSpPr>
        <p:spPr/>
        <p:txBody>
          <a:bodyPr/>
          <a:lstStyle/>
          <a:p>
            <a:fld id="{3F309664-DDCD-4FB9-9F5A-C522DC5E773B}" type="slidenum">
              <a:rPr lang="en-US" smtClean="0"/>
              <a:pPr/>
              <a:t>11</a:t>
            </a:fld>
            <a:endParaRPr lang="en-US"/>
          </a:p>
        </p:txBody>
      </p:sp>
    </p:spTree>
    <p:extLst>
      <p:ext uri="{BB962C8B-B14F-4D97-AF65-F5344CB8AC3E}">
        <p14:creationId xmlns:p14="http://schemas.microsoft.com/office/powerpoint/2010/main" val="347808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224AE4C-090E-4341-ACDA-D316F9290F7F}" type="slidenum">
              <a:rPr lang="en-US" smtClean="0"/>
              <a:pPr/>
              <a:t>13</a:t>
            </a:fld>
            <a:endParaRPr lang="en-US"/>
          </a:p>
        </p:txBody>
      </p:sp>
    </p:spTree>
    <p:extLst>
      <p:ext uri="{BB962C8B-B14F-4D97-AF65-F5344CB8AC3E}">
        <p14:creationId xmlns:p14="http://schemas.microsoft.com/office/powerpoint/2010/main" val="732227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45D584-A8C1-412B-8253-6CC207FEFC41}" type="datetimeFigureOut">
              <a:rPr lang="en-US" smtClean="0"/>
              <a:pPr/>
              <a:t>7/4/14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45D584-A8C1-412B-8253-6CC207FEFC41}" type="datetimeFigureOut">
              <a:rPr lang="en-US" smtClean="0"/>
              <a:pPr/>
              <a:t>7/4/14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45D584-A8C1-412B-8253-6CC207FEFC41}" type="datetimeFigureOut">
              <a:rPr lang="en-US" smtClean="0"/>
              <a:pPr/>
              <a:t>7/4/14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45D584-A8C1-412B-8253-6CC207FEFC41}" type="datetimeFigureOut">
              <a:rPr lang="en-US" smtClean="0"/>
              <a:pPr/>
              <a:t>7/4/14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45D584-A8C1-412B-8253-6CC207FEFC41}" type="datetimeFigureOut">
              <a:rPr lang="en-US" smtClean="0"/>
              <a:pPr/>
              <a:t>7/4/14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45D584-A8C1-412B-8253-6CC207FEFC41}" type="datetimeFigureOut">
              <a:rPr lang="en-US" smtClean="0"/>
              <a:pPr/>
              <a:t>7/4/14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45D584-A8C1-412B-8253-6CC207FEFC41}" type="datetimeFigureOut">
              <a:rPr lang="en-US" smtClean="0"/>
              <a:pPr/>
              <a:t>7/4/14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45D584-A8C1-412B-8253-6CC207FEFC41}" type="datetimeFigureOut">
              <a:rPr lang="en-US" smtClean="0"/>
              <a:pPr/>
              <a:t>7/4/14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45D584-A8C1-412B-8253-6CC207FEFC41}" type="datetimeFigureOut">
              <a:rPr lang="en-US" smtClean="0"/>
              <a:pPr/>
              <a:t>7/4/14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45D584-A8C1-412B-8253-6CC207FEFC41}" type="datetimeFigureOut">
              <a:rPr lang="en-US" smtClean="0"/>
              <a:pPr/>
              <a:t>7/4/14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45D584-A8C1-412B-8253-6CC207FEFC41}" type="datetimeFigureOut">
              <a:rPr lang="en-US" smtClean="0"/>
              <a:pPr/>
              <a:t>7/4/14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68590-2591-43A3-AD54-7B6047296F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5D584-A8C1-412B-8253-6CC207FEFC41}" type="datetimeFigureOut">
              <a:rPr lang="en-US" smtClean="0"/>
              <a:pPr/>
              <a:t>7/4/14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68590-2591-43A3-AD54-7B6047296F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Ontology-Based Argument Mining and Automatic Essay Scoring</a:t>
            </a:r>
            <a:endParaRPr lang="en-US" dirty="0"/>
          </a:p>
        </p:txBody>
      </p:sp>
      <p:sp>
        <p:nvSpPr>
          <p:cNvPr id="3" name="Subtitle 2"/>
          <p:cNvSpPr>
            <a:spLocks noGrp="1"/>
          </p:cNvSpPr>
          <p:nvPr>
            <p:ph type="subTitle" idx="1"/>
          </p:nvPr>
        </p:nvSpPr>
        <p:spPr>
          <a:xfrm>
            <a:off x="685800" y="3886200"/>
            <a:ext cx="7696200" cy="2209800"/>
          </a:xfrm>
        </p:spPr>
        <p:txBody>
          <a:bodyPr>
            <a:normAutofit fontScale="92500" lnSpcReduction="10000"/>
          </a:bodyPr>
          <a:lstStyle/>
          <a:p>
            <a:r>
              <a:rPr lang="en-US" sz="2800" dirty="0" smtClean="0">
                <a:solidFill>
                  <a:srgbClr val="FF0000"/>
                </a:solidFill>
              </a:rPr>
              <a:t>Nathan Ong, </a:t>
            </a:r>
            <a:r>
              <a:rPr lang="en-US" sz="2800" b="1" i="1" dirty="0" smtClean="0">
                <a:solidFill>
                  <a:srgbClr val="FF0000"/>
                </a:solidFill>
              </a:rPr>
              <a:t>Diane Litman</a:t>
            </a:r>
            <a:r>
              <a:rPr lang="en-US" sz="2800" dirty="0" smtClean="0">
                <a:solidFill>
                  <a:srgbClr val="FF0000"/>
                </a:solidFill>
              </a:rPr>
              <a:t>, Alexandra </a:t>
            </a:r>
            <a:r>
              <a:rPr lang="en-US" sz="2800" dirty="0" err="1" smtClean="0">
                <a:solidFill>
                  <a:srgbClr val="FF0000"/>
                </a:solidFill>
              </a:rPr>
              <a:t>Brusilovsky</a:t>
            </a:r>
            <a:endParaRPr lang="en-US" sz="2800" dirty="0" smtClean="0">
              <a:solidFill>
                <a:srgbClr val="FF0000"/>
              </a:solidFill>
            </a:endParaRPr>
          </a:p>
          <a:p>
            <a:r>
              <a:rPr lang="en-US" sz="2800" dirty="0" smtClean="0">
                <a:solidFill>
                  <a:srgbClr val="FF0000"/>
                </a:solidFill>
              </a:rPr>
              <a:t>University of Pittsburgh</a:t>
            </a:r>
          </a:p>
          <a:p>
            <a:endParaRPr lang="en-US" sz="2800" dirty="0" smtClean="0"/>
          </a:p>
          <a:p>
            <a:r>
              <a:rPr lang="en-US" sz="2800" dirty="0" smtClean="0"/>
              <a:t>First Workshop on Argumentation Mining (52</a:t>
            </a:r>
            <a:r>
              <a:rPr lang="en-US" sz="2800" baseline="30000" dirty="0" smtClean="0"/>
              <a:t>nd</a:t>
            </a:r>
            <a:r>
              <a:rPr lang="en-US" sz="2800" dirty="0" smtClean="0"/>
              <a:t> ACL)</a:t>
            </a:r>
          </a:p>
          <a:p>
            <a:r>
              <a:rPr lang="en-US" sz="2800" dirty="0" smtClean="0"/>
              <a:t>June 26, 2014</a:t>
            </a: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Computing the Score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000" y="990600"/>
            <a:ext cx="5420482" cy="94310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1905000"/>
            <a:ext cx="4486902" cy="90500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600" y="2819400"/>
            <a:ext cx="4143954" cy="905001"/>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 y="3733800"/>
            <a:ext cx="8458200" cy="799021"/>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38200" y="4495800"/>
            <a:ext cx="8153400" cy="1272289"/>
          </a:xfrm>
          <a:prstGeom prst="rect">
            <a:avLst/>
          </a:prstGeom>
        </p:spPr>
      </p:pic>
      <p:grpSp>
        <p:nvGrpSpPr>
          <p:cNvPr id="11" name="Group 10"/>
          <p:cNvGrpSpPr/>
          <p:nvPr/>
        </p:nvGrpSpPr>
        <p:grpSpPr>
          <a:xfrm>
            <a:off x="531264" y="5815019"/>
            <a:ext cx="8460336" cy="338524"/>
            <a:chOff x="533400" y="6290876"/>
            <a:chExt cx="8460336" cy="338524"/>
          </a:xfrm>
        </p:grpSpPr>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400" y="6290878"/>
              <a:ext cx="6019800" cy="338522"/>
            </a:xfrm>
            <a:prstGeom prst="rect">
              <a:avLst/>
            </a:prstGeom>
            <a:ln w="19050">
              <a:solidFill>
                <a:srgbClr val="FF0000"/>
              </a:solidFill>
            </a:ln>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60136" y="6290876"/>
              <a:ext cx="2133600" cy="335615"/>
            </a:xfrm>
            <a:prstGeom prst="rect">
              <a:avLst/>
            </a:prstGeom>
            <a:ln w="19050">
              <a:solidFill>
                <a:srgbClr val="FF0000"/>
              </a:solidFill>
            </a:ln>
          </p:spPr>
        </p:pic>
      </p:grpSp>
      <p:sp>
        <p:nvSpPr>
          <p:cNvPr id="3" name="Slide Number Placeholder 2"/>
          <p:cNvSpPr>
            <a:spLocks noGrp="1"/>
          </p:cNvSpPr>
          <p:nvPr>
            <p:ph type="sldNum" sz="quarter" idx="12"/>
          </p:nvPr>
        </p:nvSpPr>
        <p:spPr/>
        <p:txBody>
          <a:bodyPr/>
          <a:lstStyle/>
          <a:p>
            <a:fld id="{AFEA5634-FFC7-487C-A394-545C55E5700E}" type="slidenum">
              <a:rPr lang="en-US" smtClean="0"/>
              <a:pPr/>
              <a:t>10</a:t>
            </a:fld>
            <a:endParaRPr lang="en-US"/>
          </a:p>
        </p:txBody>
      </p:sp>
    </p:spTree>
    <p:extLst>
      <p:ext uri="{BB962C8B-B14F-4D97-AF65-F5344CB8AC3E}">
        <p14:creationId xmlns:p14="http://schemas.microsoft.com/office/powerpoint/2010/main" val="30100799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1" y="304800"/>
            <a:ext cx="2289561" cy="1143000"/>
          </a:xfrm>
        </p:spPr>
        <p:txBody>
          <a:bodyPr>
            <a:normAutofit fontScale="90000"/>
          </a:bodyPr>
          <a:lstStyle/>
          <a:p>
            <a:r>
              <a:rPr lang="en-US" dirty="0" smtClean="0"/>
              <a:t>Scoring Example</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53300" y="-10496"/>
            <a:ext cx="6890700" cy="6868496"/>
          </a:xfrm>
        </p:spPr>
      </p:pic>
      <p:sp>
        <p:nvSpPr>
          <p:cNvPr id="10" name="TextBox 9"/>
          <p:cNvSpPr txBox="1"/>
          <p:nvPr/>
        </p:nvSpPr>
        <p:spPr>
          <a:xfrm>
            <a:off x="304800" y="1600200"/>
            <a:ext cx="1833643" cy="4524315"/>
          </a:xfrm>
          <a:prstGeom prst="rect">
            <a:avLst/>
          </a:prstGeom>
          <a:noFill/>
        </p:spPr>
        <p:txBody>
          <a:bodyPr wrap="none" rtlCol="0">
            <a:spAutoFit/>
          </a:bodyPr>
          <a:lstStyle/>
          <a:p>
            <a:r>
              <a:rPr lang="en-US" dirty="0" smtClean="0"/>
              <a:t>In this document:</a:t>
            </a:r>
          </a:p>
          <a:p>
            <a:r>
              <a:rPr lang="en-US" dirty="0" smtClean="0"/>
              <a:t>3 Current Study</a:t>
            </a:r>
          </a:p>
          <a:p>
            <a:r>
              <a:rPr lang="en-US" dirty="0" smtClean="0"/>
              <a:t>3 Hypothesis</a:t>
            </a:r>
          </a:p>
          <a:p>
            <a:r>
              <a:rPr lang="en-US" dirty="0" smtClean="0"/>
              <a:t>1 Opposes</a:t>
            </a:r>
          </a:p>
          <a:p>
            <a:r>
              <a:rPr lang="en-US" dirty="0" smtClean="0"/>
              <a:t>1 Supports</a:t>
            </a:r>
          </a:p>
          <a:p>
            <a:r>
              <a:rPr lang="en-US" dirty="0" smtClean="0"/>
              <a:t>2 Claim</a:t>
            </a:r>
          </a:p>
          <a:p>
            <a:r>
              <a:rPr lang="en-US" dirty="0" smtClean="0"/>
              <a:t>3 Citation</a:t>
            </a:r>
          </a:p>
          <a:p>
            <a:endParaRPr lang="en-US" dirty="0" smtClean="0"/>
          </a:p>
          <a:p>
            <a:r>
              <a:rPr lang="en-US" dirty="0" err="1" smtClean="0"/>
              <a:t>CStudy</a:t>
            </a:r>
            <a:r>
              <a:rPr lang="en-US" dirty="0" smtClean="0"/>
              <a:t> = 1</a:t>
            </a:r>
          </a:p>
          <a:p>
            <a:r>
              <a:rPr lang="en-US" dirty="0" err="1" smtClean="0"/>
              <a:t>Hyp</a:t>
            </a:r>
            <a:r>
              <a:rPr lang="en-US" dirty="0" smtClean="0"/>
              <a:t> = 1</a:t>
            </a:r>
          </a:p>
          <a:p>
            <a:r>
              <a:rPr lang="en-US" dirty="0" smtClean="0"/>
              <a:t>Op = 1</a:t>
            </a:r>
          </a:p>
          <a:p>
            <a:r>
              <a:rPr lang="en-US" dirty="0" err="1" smtClean="0"/>
              <a:t>SupOrClaim</a:t>
            </a:r>
            <a:r>
              <a:rPr lang="en-US" dirty="0" smtClean="0"/>
              <a:t> = 1</a:t>
            </a:r>
          </a:p>
          <a:p>
            <a:r>
              <a:rPr lang="en-US" dirty="0" smtClean="0"/>
              <a:t>Cite = 1</a:t>
            </a:r>
          </a:p>
          <a:p>
            <a:endParaRPr lang="en-US" dirty="0" smtClean="0"/>
          </a:p>
          <a:p>
            <a:r>
              <a:rPr lang="en-US" dirty="0" err="1" smtClean="0"/>
              <a:t>AutoScore</a:t>
            </a:r>
            <a:r>
              <a:rPr lang="en-US" dirty="0" smtClean="0"/>
              <a:t> = 5</a:t>
            </a:r>
          </a:p>
          <a:p>
            <a:r>
              <a:rPr lang="en-US" dirty="0" smtClean="0"/>
              <a:t>Expert score = 3</a:t>
            </a:r>
            <a:endParaRPr lang="en-US" dirty="0"/>
          </a:p>
        </p:txBody>
      </p:sp>
      <p:sp>
        <p:nvSpPr>
          <p:cNvPr id="3" name="Slide Number Placeholder 2"/>
          <p:cNvSpPr>
            <a:spLocks noGrp="1"/>
          </p:cNvSpPr>
          <p:nvPr>
            <p:ph type="sldNum" sz="quarter" idx="12"/>
          </p:nvPr>
        </p:nvSpPr>
        <p:spPr/>
        <p:txBody>
          <a:bodyPr/>
          <a:lstStyle/>
          <a:p>
            <a:fld id="{AFEA5634-FFC7-487C-A394-545C55E5700E}" type="slidenum">
              <a:rPr lang="en-US" smtClean="0"/>
              <a:pPr/>
              <a:t>11</a:t>
            </a:fld>
            <a:endParaRPr lang="en-US"/>
          </a:p>
        </p:txBody>
      </p:sp>
    </p:spTree>
    <p:extLst>
      <p:ext uri="{BB962C8B-B14F-4D97-AF65-F5344CB8AC3E}">
        <p14:creationId xmlns:p14="http://schemas.microsoft.com/office/powerpoint/2010/main" val="26697412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Results</a:t>
            </a:r>
            <a:endParaRPr lang="en-US" dirty="0"/>
          </a:p>
        </p:txBody>
      </p:sp>
      <p:sp>
        <p:nvSpPr>
          <p:cNvPr id="3" name="Content Placeholder 2"/>
          <p:cNvSpPr>
            <a:spLocks noGrp="1"/>
          </p:cNvSpPr>
          <p:nvPr>
            <p:ph idx="1"/>
          </p:nvPr>
        </p:nvSpPr>
        <p:spPr>
          <a:xfrm>
            <a:off x="152400" y="1600200"/>
            <a:ext cx="8839200" cy="4525963"/>
          </a:xfrm>
        </p:spPr>
        <p:txBody>
          <a:bodyPr/>
          <a:lstStyle/>
          <a:p>
            <a:r>
              <a:rPr lang="en-US" dirty="0" smtClean="0"/>
              <a:t>Hypotheses</a:t>
            </a:r>
          </a:p>
          <a:p>
            <a:pPr lvl="1"/>
            <a:r>
              <a:rPr lang="en-US" dirty="0" smtClean="0"/>
              <a:t>Automatically generated scores should be similar to expert scores </a:t>
            </a:r>
            <a:endParaRPr lang="en-US" dirty="0"/>
          </a:p>
          <a:p>
            <a:pPr lvl="1"/>
            <a:r>
              <a:rPr lang="en-US" dirty="0" smtClean="0"/>
              <a:t>Automatically generated scores should correlate with expert scores </a:t>
            </a:r>
          </a:p>
          <a:p>
            <a:pPr lvl="1"/>
            <a:endParaRPr lang="en-US" dirty="0" smtClean="0"/>
          </a:p>
          <a:p>
            <a:r>
              <a:rPr lang="en-US" dirty="0" smtClean="0"/>
              <a:t>Evaluation </a:t>
            </a:r>
          </a:p>
          <a:p>
            <a:pPr lvl="1"/>
            <a:r>
              <a:rPr lang="en-US" dirty="0" smtClean="0"/>
              <a:t> </a:t>
            </a:r>
            <a:r>
              <a:rPr lang="en-US" i="1" dirty="0" smtClean="0"/>
              <a:t>extrinsic evaluation </a:t>
            </a:r>
            <a:r>
              <a:rPr lang="en-US" dirty="0" smtClean="0"/>
              <a:t>of argument mining via essay scoring</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Results</a:t>
            </a:r>
            <a:endParaRPr lang="en-US" dirty="0"/>
          </a:p>
        </p:txBody>
      </p:sp>
      <p:sp>
        <p:nvSpPr>
          <p:cNvPr id="3" name="Content Placeholder 2"/>
          <p:cNvSpPr>
            <a:spLocks noGrp="1"/>
          </p:cNvSpPr>
          <p:nvPr>
            <p:ph idx="1"/>
          </p:nvPr>
        </p:nvSpPr>
        <p:spPr>
          <a:xfrm>
            <a:off x="457200" y="990600"/>
            <a:ext cx="8229600" cy="5715000"/>
          </a:xfrm>
        </p:spPr>
        <p:txBody>
          <a:bodyPr>
            <a:normAutofit/>
          </a:bodyPr>
          <a:lstStyle/>
          <a:p>
            <a:r>
              <a:rPr lang="en-US" dirty="0" smtClean="0"/>
              <a:t>One sample T-Test:</a:t>
            </a:r>
          </a:p>
          <a:p>
            <a:endParaRPr lang="en-US" dirty="0" smtClean="0"/>
          </a:p>
          <a:p>
            <a:endParaRPr lang="en-US" dirty="0" smtClean="0"/>
          </a:p>
          <a:p>
            <a:endParaRPr lang="en-US" dirty="0" smtClean="0"/>
          </a:p>
          <a:p>
            <a:endParaRPr lang="en-US" dirty="0" smtClean="0"/>
          </a:p>
          <a:p>
            <a:endParaRPr lang="en-US" dirty="0" smtClean="0"/>
          </a:p>
          <a:p>
            <a:r>
              <a:rPr lang="en-US" dirty="0"/>
              <a:t>A</a:t>
            </a:r>
            <a:r>
              <a:rPr lang="en-US" dirty="0" smtClean="0"/>
              <a:t>utomatic scores are generally significantly different from expert scores</a:t>
            </a:r>
          </a:p>
          <a:p>
            <a:r>
              <a:rPr lang="en-US" dirty="0" smtClean="0"/>
              <a:t>Algorithm tends to </a:t>
            </a:r>
            <a:r>
              <a:rPr lang="en-US" dirty="0" err="1" smtClean="0"/>
              <a:t>overscore</a:t>
            </a: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AFEA5634-FFC7-487C-A394-545C55E5700E}" type="slidenum">
              <a:rPr lang="en-US" smtClean="0"/>
              <a:pPr/>
              <a:t>13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035032514"/>
              </p:ext>
            </p:extLst>
          </p:nvPr>
        </p:nvGraphicFramePr>
        <p:xfrm>
          <a:off x="914400" y="1524000"/>
          <a:ext cx="7620000" cy="2895599"/>
        </p:xfrm>
        <a:graphic>
          <a:graphicData uri="http://schemas.openxmlformats.org/drawingml/2006/table">
            <a:tbl>
              <a:tblPr/>
              <a:tblGrid>
                <a:gridCol w="2209800"/>
                <a:gridCol w="1447800"/>
                <a:gridCol w="1752600"/>
                <a:gridCol w="685800"/>
                <a:gridCol w="1524000"/>
              </a:tblGrid>
              <a:tr h="474923">
                <a:tc>
                  <a:txBody>
                    <a:bodyPr/>
                    <a:lstStyle/>
                    <a:p>
                      <a:pPr algn="l" fontAlgn="b"/>
                      <a:r>
                        <a:rPr lang="en-US" sz="2800" b="0" i="0" u="none" strike="noStrike" dirty="0">
                          <a:solidFill>
                            <a:schemeClr val="tx1"/>
                          </a:solidFill>
                          <a:latin typeface="Calibri"/>
                        </a:rPr>
                        <a:t>Expert Score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a:solidFill>
                            <a:schemeClr val="tx1"/>
                          </a:solidFill>
                          <a:latin typeface="Calibri"/>
                        </a:rPr>
                        <a:t>Average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a:solidFill>
                            <a:schemeClr val="tx1"/>
                          </a:solidFill>
                          <a:latin typeface="Calibri"/>
                        </a:rPr>
                        <a:t>T-value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a:solidFill>
                            <a:schemeClr val="tx1"/>
                          </a:solidFill>
                          <a:latin typeface="Calibri"/>
                        </a:rPr>
                        <a:t>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a:solidFill>
                            <a:schemeClr val="tx1"/>
                          </a:solidFill>
                          <a:latin typeface="Calibri"/>
                        </a:rPr>
                        <a:t>P-value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bg1"/>
                    </a:solidFill>
                  </a:tcPr>
                </a:tc>
              </a:tr>
              <a:tr h="516952">
                <a:tc>
                  <a:txBody>
                    <a:bodyPr/>
                    <a:lstStyle/>
                    <a:p>
                      <a:pPr algn="l" fontAlgn="b"/>
                      <a:r>
                        <a:rPr lang="en-US" sz="2800" b="0" i="0" u="none" strike="noStrike" dirty="0">
                          <a:solidFill>
                            <a:schemeClr val="tx1"/>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1"/>
                    </a:solidFill>
                  </a:tcPr>
                </a:tc>
                <a:tc>
                  <a:txBody>
                    <a:bodyPr/>
                    <a:lstStyle/>
                    <a:p>
                      <a:pPr algn="l" fontAlgn="b"/>
                      <a:r>
                        <a:rPr lang="en-US" sz="2800" b="0" i="0" u="none" strike="noStrike" dirty="0" smtClean="0">
                          <a:solidFill>
                            <a:schemeClr val="tx1"/>
                          </a:solidFill>
                          <a:latin typeface="Calibri"/>
                        </a:rPr>
                        <a:t>4.33</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1"/>
                    </a:solidFill>
                  </a:tcPr>
                </a:tc>
                <a:tc>
                  <a:txBody>
                    <a:bodyPr/>
                    <a:lstStyle/>
                    <a:p>
                      <a:pPr algn="l" fontAlgn="b"/>
                      <a:r>
                        <a:rPr lang="en-US" sz="2800" b="0" i="0" u="none" strike="noStrike" dirty="0" smtClean="0">
                          <a:solidFill>
                            <a:schemeClr val="tx1"/>
                          </a:solidFill>
                          <a:latin typeface="Calibri"/>
                        </a:rPr>
                        <a:t>---</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1"/>
                    </a:solidFill>
                  </a:tcPr>
                </a:tc>
                <a:tc>
                  <a:txBody>
                    <a:bodyPr/>
                    <a:lstStyle/>
                    <a:p>
                      <a:pPr algn="l" fontAlgn="b"/>
                      <a:r>
                        <a:rPr lang="en-US" sz="2800" b="0" i="0" u="none" strike="noStrike" dirty="0">
                          <a:solidFill>
                            <a:schemeClr val="tx1"/>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1"/>
                    </a:solidFill>
                  </a:tcPr>
                </a:tc>
                <a:tc>
                  <a:txBody>
                    <a:bodyPr/>
                    <a:lstStyle/>
                    <a:p>
                      <a:pPr algn="l" fontAlgn="b"/>
                      <a:r>
                        <a:rPr lang="en-US" sz="2800" b="0" i="0" u="none" strike="noStrike" dirty="0" smtClean="0">
                          <a:solidFill>
                            <a:schemeClr val="tx1"/>
                          </a:solidFill>
                          <a:latin typeface="Calibri"/>
                        </a:rPr>
                        <a:t>---</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solidFill>
                      <a:schemeClr val="bg1"/>
                    </a:solidFill>
                  </a:tcPr>
                </a:tc>
              </a:tr>
              <a:tr h="492335">
                <a:tc>
                  <a:txBody>
                    <a:bodyPr/>
                    <a:lstStyle/>
                    <a:p>
                      <a:pPr algn="l" fontAlgn="b"/>
                      <a:r>
                        <a:rPr lang="en-US" sz="2800" b="0" i="0" u="none" strike="noStrike">
                          <a:solidFill>
                            <a:schemeClr val="tx1"/>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3.23</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3.21</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a:solidFill>
                            <a:schemeClr val="tx1"/>
                          </a:solidFill>
                          <a:latin typeface="Calibri"/>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0.0125</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2">
                        <a:lumMod val="40000"/>
                        <a:lumOff val="60000"/>
                      </a:schemeClr>
                    </a:solidFill>
                  </a:tcPr>
                </a:tc>
              </a:tr>
              <a:tr h="492335">
                <a:tc>
                  <a:txBody>
                    <a:bodyPr/>
                    <a:lstStyle/>
                    <a:p>
                      <a:pPr algn="l" fontAlgn="b"/>
                      <a:r>
                        <a:rPr lang="en-US" sz="2800" b="0" i="0" u="none" strike="noStrike">
                          <a:solidFill>
                            <a:schemeClr val="tx1"/>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3.30</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2.10</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a:solidFill>
                            <a:schemeClr val="tx1"/>
                          </a:solidFill>
                          <a:latin typeface="Calibri"/>
                        </a:rPr>
                        <a:t>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0.0444</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2">
                        <a:lumMod val="40000"/>
                        <a:lumOff val="60000"/>
                      </a:schemeClr>
                    </a:solidFill>
                  </a:tcPr>
                </a:tc>
              </a:tr>
              <a:tr h="492335">
                <a:tc>
                  <a:txBody>
                    <a:bodyPr/>
                    <a:lstStyle/>
                    <a:p>
                      <a:pPr algn="l" fontAlgn="b"/>
                      <a:r>
                        <a:rPr lang="en-US" sz="2800" b="0" i="0" u="none" strike="noStrike">
                          <a:solidFill>
                            <a:schemeClr val="tx1"/>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3.80</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a:solidFill>
                            <a:schemeClr val="tx1"/>
                          </a:solidFill>
                          <a:latin typeface="Calibri"/>
                        </a:rPr>
                        <a:t>-</a:t>
                      </a:r>
                      <a:r>
                        <a:rPr lang="en-US" sz="2800" b="0" i="0" u="none" strike="noStrike" dirty="0" smtClean="0">
                          <a:solidFill>
                            <a:schemeClr val="tx1"/>
                          </a:solidFill>
                          <a:latin typeface="Calibri"/>
                        </a:rPr>
                        <a:t>1.00</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a:solidFill>
                            <a:schemeClr val="tx1"/>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c>
                  <a:txBody>
                    <a:bodyPr/>
                    <a:lstStyle/>
                    <a:p>
                      <a:pPr algn="l" fontAlgn="b"/>
                      <a:r>
                        <a:rPr lang="en-US" sz="2800" b="0" i="0" u="none" strike="noStrike" dirty="0" smtClean="0">
                          <a:solidFill>
                            <a:schemeClr val="tx1"/>
                          </a:solidFill>
                          <a:latin typeface="Calibri"/>
                        </a:rPr>
                        <a:t>0.3370</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1"/>
                    </a:solidFill>
                  </a:tcPr>
                </a:tc>
              </a:tr>
              <a:tr h="198120">
                <a:tc>
                  <a:txBody>
                    <a:bodyPr/>
                    <a:lstStyle/>
                    <a:p>
                      <a:pPr algn="l" fontAlgn="b"/>
                      <a:r>
                        <a:rPr lang="en-US" sz="2800" b="0" i="0" u="none" strike="noStrike" dirty="0" smtClean="0">
                          <a:solidFill>
                            <a:schemeClr val="tx1"/>
                          </a:solidFill>
                          <a:latin typeface="Calibri"/>
                        </a:rPr>
                        <a:t>5</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smtClean="0">
                          <a:solidFill>
                            <a:schemeClr val="tx1"/>
                          </a:solidFill>
                          <a:latin typeface="Calibri"/>
                        </a:rPr>
                        <a:t>---</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smtClean="0">
                          <a:solidFill>
                            <a:schemeClr val="tx1"/>
                          </a:solidFill>
                          <a:latin typeface="Calibri"/>
                        </a:rPr>
                        <a:t>---</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smtClean="0">
                          <a:solidFill>
                            <a:schemeClr val="tx1"/>
                          </a:solidFill>
                          <a:latin typeface="Calibri"/>
                        </a:rPr>
                        <a:t>0</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b"/>
                      <a:r>
                        <a:rPr lang="en-US" sz="2800" b="0" i="0" u="none" strike="noStrike" dirty="0" smtClean="0">
                          <a:solidFill>
                            <a:schemeClr val="tx1"/>
                          </a:solidFill>
                          <a:latin typeface="Calibri"/>
                        </a:rPr>
                        <a:t>---</a:t>
                      </a:r>
                      <a:endParaRPr lang="en-US" sz="28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8" name="Content Placeholder 7"/>
          <p:cNvSpPr>
            <a:spLocks noGrp="1"/>
          </p:cNvSpPr>
          <p:nvPr>
            <p:ph idx="1"/>
          </p:nvPr>
        </p:nvSpPr>
        <p:spPr>
          <a:xfrm>
            <a:off x="76200" y="1600200"/>
            <a:ext cx="8915400" cy="4800600"/>
          </a:xfrm>
        </p:spPr>
        <p:txBody>
          <a:bodyPr>
            <a:normAutofit/>
          </a:bodyPr>
          <a:lstStyle/>
          <a:p>
            <a:r>
              <a:rPr lang="en-US" dirty="0" smtClean="0"/>
              <a:t>Spearman Correlation between automatically generated and expert scores is significant</a:t>
            </a:r>
          </a:p>
          <a:p>
            <a:endParaRPr lang="en-US" dirty="0"/>
          </a:p>
          <a:p>
            <a:pPr>
              <a:buNone/>
            </a:pPr>
            <a:endParaRPr lang="en-US" dirty="0"/>
          </a:p>
          <a:p>
            <a:r>
              <a:rPr lang="en-US" dirty="0" smtClean="0"/>
              <a:t>Thus, scores can be ranked</a:t>
            </a:r>
          </a:p>
          <a:p>
            <a:endParaRPr lang="en-US" dirty="0" smtClean="0"/>
          </a:p>
          <a:p>
            <a:r>
              <a:rPr lang="en-US" dirty="0" smtClean="0"/>
              <a:t>However, Pearson Correlation is not significant</a:t>
            </a:r>
            <a:endParaRPr lang="en-US" dirty="0"/>
          </a:p>
        </p:txBody>
      </p:sp>
      <p:sp>
        <p:nvSpPr>
          <p:cNvPr id="3" name="Slide Number Placeholder 2"/>
          <p:cNvSpPr>
            <a:spLocks noGrp="1"/>
          </p:cNvSpPr>
          <p:nvPr>
            <p:ph type="sldNum" sz="quarter" idx="12"/>
          </p:nvPr>
        </p:nvSpPr>
        <p:spPr/>
        <p:txBody>
          <a:bodyPr/>
          <a:lstStyle/>
          <a:p>
            <a:fld id="{AFEA5634-FFC7-487C-A394-545C55E5700E}" type="slidenum">
              <a:rPr lang="en-US" smtClean="0"/>
              <a:pPr/>
              <a:t>14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74560184"/>
              </p:ext>
            </p:extLst>
          </p:nvPr>
        </p:nvGraphicFramePr>
        <p:xfrm>
          <a:off x="914400" y="2667000"/>
          <a:ext cx="6553200" cy="1066800"/>
        </p:xfrm>
        <a:graphic>
          <a:graphicData uri="http://schemas.openxmlformats.org/drawingml/2006/table">
            <a:tbl>
              <a:tblPr/>
              <a:tblGrid>
                <a:gridCol w="3276600"/>
                <a:gridCol w="3276600"/>
              </a:tblGrid>
              <a:tr h="533400">
                <a:tc>
                  <a:txBody>
                    <a:bodyPr/>
                    <a:lstStyle/>
                    <a:p>
                      <a:pPr algn="l" fontAlgn="b"/>
                      <a:r>
                        <a:rPr lang="en-US" sz="2800" b="0" i="0" u="none" strike="noStrike" dirty="0">
                          <a:solidFill>
                            <a:schemeClr val="tx1"/>
                          </a:solidFill>
                          <a:latin typeface="Calibri"/>
                        </a:rPr>
                        <a:t>rho</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2800" b="0" i="0" u="none" strike="noStrike" dirty="0" smtClean="0">
                          <a:solidFill>
                            <a:schemeClr val="tx1"/>
                          </a:solidFill>
                          <a:latin typeface="Calibri"/>
                        </a:rPr>
                        <a:t>0.9975</a:t>
                      </a:r>
                      <a:endParaRPr lang="en-US" sz="2800" b="0" i="0" u="none" strike="noStrike" dirty="0">
                        <a:solidFill>
                          <a:schemeClr val="tx1"/>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533400">
                <a:tc>
                  <a:txBody>
                    <a:bodyPr/>
                    <a:lstStyle/>
                    <a:p>
                      <a:pPr algn="l" fontAlgn="b"/>
                      <a:r>
                        <a:rPr lang="en-US" sz="2800" b="0" i="0" u="none" strike="noStrike" dirty="0">
                          <a:solidFill>
                            <a:schemeClr val="tx1"/>
                          </a:solidFill>
                          <a:latin typeface="Calibri"/>
                        </a:rPr>
                        <a:t>p</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en-US" sz="2800" b="0" i="0" u="none" strike="noStrike" dirty="0" smtClean="0">
                          <a:solidFill>
                            <a:schemeClr val="tx1"/>
                          </a:solidFill>
                          <a:latin typeface="Calibri"/>
                        </a:rPr>
                        <a:t>2.313E-59</a:t>
                      </a:r>
                      <a:endParaRPr lang="en-US" sz="2800" b="0" i="0" u="none" strike="noStrike" dirty="0">
                        <a:solidFill>
                          <a:schemeClr val="tx1"/>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214488" y="1618368"/>
            <a:ext cx="8777111" cy="4525963"/>
          </a:xfrm>
        </p:spPr>
        <p:txBody>
          <a:bodyPr>
            <a:normAutofit lnSpcReduction="10000"/>
          </a:bodyPr>
          <a:lstStyle/>
          <a:p>
            <a:r>
              <a:rPr lang="en-US" dirty="0"/>
              <a:t>Hypothesis 2 (automatically generated scores should correlate with expert scores</a:t>
            </a:r>
            <a:r>
              <a:rPr lang="en-US" dirty="0" smtClean="0"/>
              <a:t>): </a:t>
            </a:r>
            <a:r>
              <a:rPr lang="en-US" dirty="0" smtClean="0">
                <a:solidFill>
                  <a:srgbClr val="00B050"/>
                </a:solidFill>
              </a:rPr>
              <a:t>supported</a:t>
            </a:r>
            <a:endParaRPr lang="en-US" dirty="0">
              <a:solidFill>
                <a:srgbClr val="00B050"/>
              </a:solidFill>
            </a:endParaRPr>
          </a:p>
          <a:p>
            <a:pPr lvl="1"/>
            <a:r>
              <a:rPr lang="en-US" dirty="0" smtClean="0"/>
              <a:t>number of automatically generated tags for diagram elements are positively correlated with score</a:t>
            </a:r>
          </a:p>
          <a:p>
            <a:pPr lvl="1"/>
            <a:endParaRPr lang="en-US" dirty="0" smtClean="0"/>
          </a:p>
          <a:p>
            <a:r>
              <a:rPr lang="en-US" dirty="0"/>
              <a:t>Hypothesis 1 (automatically generated scores should be similar to expert </a:t>
            </a:r>
            <a:r>
              <a:rPr lang="en-US" dirty="0" smtClean="0"/>
              <a:t>scores): </a:t>
            </a:r>
            <a:r>
              <a:rPr lang="en-US" dirty="0" smtClean="0">
                <a:solidFill>
                  <a:srgbClr val="FF0000"/>
                </a:solidFill>
              </a:rPr>
              <a:t>not supported</a:t>
            </a:r>
            <a:endParaRPr lang="en-US" dirty="0">
              <a:solidFill>
                <a:srgbClr val="FF0000"/>
              </a:solidFill>
            </a:endParaRPr>
          </a:p>
          <a:p>
            <a:pPr lvl="1"/>
            <a:r>
              <a:rPr lang="en-US" dirty="0"/>
              <a:t>t</a:t>
            </a:r>
            <a:r>
              <a:rPr lang="en-US" dirty="0" smtClean="0"/>
              <a:t>he scoring algorithm, ontology-recognition algorithm, or both, are currently not good enough</a:t>
            </a:r>
          </a:p>
        </p:txBody>
      </p:sp>
      <p:sp>
        <p:nvSpPr>
          <p:cNvPr id="4" name="Slide Number Placeholder 3"/>
          <p:cNvSpPr>
            <a:spLocks noGrp="1"/>
          </p:cNvSpPr>
          <p:nvPr>
            <p:ph type="sldNum" sz="quarter" idx="12"/>
          </p:nvPr>
        </p:nvSpPr>
        <p:spPr/>
        <p:txBody>
          <a:bodyPr/>
          <a:lstStyle/>
          <a:p>
            <a:fld id="{AFEA5634-FFC7-487C-A394-545C55E5700E}" type="slidenum">
              <a:rPr lang="en-US" smtClean="0"/>
              <a:pPr/>
              <a:t>15</a:t>
            </a:fld>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a:xfrm>
            <a:off x="76200" y="1600200"/>
            <a:ext cx="8915400" cy="4525963"/>
          </a:xfrm>
        </p:spPr>
        <p:txBody>
          <a:bodyPr>
            <a:normAutofit/>
          </a:bodyPr>
          <a:lstStyle/>
          <a:p>
            <a:r>
              <a:rPr lang="en-US" dirty="0" smtClean="0"/>
              <a:t>Improve ontology-mining and scoring algorithms</a:t>
            </a:r>
          </a:p>
          <a:p>
            <a:pPr lvl="1"/>
            <a:r>
              <a:rPr lang="en-US" dirty="0"/>
              <a:t>Parsing more discourse information (e.g. PDTB, </a:t>
            </a:r>
            <a:r>
              <a:rPr lang="en-US" dirty="0" smtClean="0"/>
              <a:t>RST)</a:t>
            </a:r>
          </a:p>
          <a:p>
            <a:pPr lvl="1"/>
            <a:r>
              <a:rPr lang="en-US" dirty="0" smtClean="0"/>
              <a:t>Exploiting the diagrams directly</a:t>
            </a:r>
          </a:p>
          <a:p>
            <a:pPr lvl="1"/>
            <a:r>
              <a:rPr lang="en-US" dirty="0" smtClean="0"/>
              <a:t>Data-driven algorithm development</a:t>
            </a:r>
          </a:p>
          <a:p>
            <a:pPr lvl="1"/>
            <a:endParaRPr lang="en-US" dirty="0" smtClean="0"/>
          </a:p>
          <a:p>
            <a:r>
              <a:rPr lang="en-US" dirty="0" smtClean="0"/>
              <a:t>Intrinsic as well as extrinsic evaluation</a:t>
            </a:r>
          </a:p>
          <a:p>
            <a:pPr lvl="1"/>
            <a:r>
              <a:rPr lang="en-US" dirty="0" smtClean="0"/>
              <a:t>Newly annotated essay corpus</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Acknowledgements</a:t>
            </a:r>
          </a:p>
          <a:p>
            <a:pPr lvl="1"/>
            <a:r>
              <a:rPr lang="en-US" dirty="0" smtClean="0"/>
              <a:t>National Science Foundation</a:t>
            </a:r>
          </a:p>
          <a:p>
            <a:pPr lvl="1"/>
            <a:endParaRPr lang="en-US" dirty="0" smtClean="0"/>
          </a:p>
          <a:p>
            <a:r>
              <a:rPr lang="en-US" dirty="0" smtClean="0"/>
              <a:t>More Information</a:t>
            </a:r>
          </a:p>
          <a:p>
            <a:pPr lvl="1"/>
            <a:r>
              <a:rPr lang="en-US" dirty="0"/>
              <a:t>https://sites.google.com/site/swordlrdc/</a:t>
            </a:r>
            <a:endParaRPr lang="en-US" dirty="0" smtClean="0"/>
          </a:p>
        </p:txBody>
      </p:sp>
    </p:spTree>
    <p:extLst>
      <p:ext uri="{BB962C8B-B14F-4D97-AF65-F5344CB8AC3E}">
        <p14:creationId xmlns:p14="http://schemas.microsoft.com/office/powerpoint/2010/main" val="24952291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ArgumentPeer</a:t>
            </a:r>
            <a:r>
              <a:rPr lang="en-US" dirty="0"/>
              <a:t> Project </a:t>
            </a:r>
            <a:r>
              <a:rPr lang="en-US" dirty="0" smtClean="0"/>
              <a:t/>
            </a:r>
            <a:br>
              <a:rPr lang="en-US" dirty="0" smtClean="0"/>
            </a:br>
            <a:r>
              <a:rPr lang="en-US" sz="4000" dirty="0" smtClean="0"/>
              <a:t>(</a:t>
            </a:r>
            <a:r>
              <a:rPr lang="en-US" sz="4000" dirty="0"/>
              <a:t>w/ Kevin Ashley &amp; Chris </a:t>
            </a:r>
            <a:r>
              <a:rPr lang="en-US" sz="4000" dirty="0" err="1"/>
              <a:t>Schunn</a:t>
            </a:r>
            <a:r>
              <a:rPr lang="en-US" sz="4000" dirty="0" smtClean="0"/>
              <a:t>)</a:t>
            </a:r>
            <a:endParaRPr lang="en-US" dirty="0"/>
          </a:p>
        </p:txBody>
      </p:sp>
      <p:sp>
        <p:nvSpPr>
          <p:cNvPr id="3" name="Content Placeholder 2"/>
          <p:cNvSpPr>
            <a:spLocks noGrp="1"/>
          </p:cNvSpPr>
          <p:nvPr>
            <p:ph idx="1"/>
          </p:nvPr>
        </p:nvSpPr>
        <p:spPr>
          <a:xfrm>
            <a:off x="0" y="1600200"/>
            <a:ext cx="9144000" cy="4525963"/>
          </a:xfrm>
        </p:spPr>
        <p:txBody>
          <a:bodyPr>
            <a:normAutofit lnSpcReduction="10000"/>
          </a:bodyPr>
          <a:lstStyle/>
          <a:p>
            <a:pPr marL="0" indent="0">
              <a:buNone/>
            </a:pPr>
            <a:endParaRPr lang="en-US" sz="2800" dirty="0" smtClean="0"/>
          </a:p>
          <a:p>
            <a:r>
              <a:rPr lang="en-US" dirty="0" smtClean="0"/>
              <a:t>Teach </a:t>
            </a:r>
            <a:r>
              <a:rPr lang="en-US" dirty="0"/>
              <a:t>Writing and Argumentation with AI-Supported Diagramming and Peer Review </a:t>
            </a:r>
            <a:endParaRPr lang="en-US" dirty="0" smtClean="0"/>
          </a:p>
          <a:p>
            <a:pPr lvl="1"/>
            <a:r>
              <a:rPr lang="en-US" dirty="0" smtClean="0"/>
              <a:t>Diagrammatic Argument Outlines (via LASAD)</a:t>
            </a:r>
          </a:p>
          <a:p>
            <a:pPr lvl="1"/>
            <a:r>
              <a:rPr lang="en-US" dirty="0" smtClean="0"/>
              <a:t>Argumentative/Persuasive Essays (via </a:t>
            </a:r>
            <a:r>
              <a:rPr lang="en-US" dirty="0" err="1" smtClean="0"/>
              <a:t>SWoRD</a:t>
            </a:r>
            <a:r>
              <a:rPr lang="en-US" dirty="0" smtClean="0"/>
              <a:t>)</a:t>
            </a:r>
          </a:p>
          <a:p>
            <a:pPr lvl="1"/>
            <a:r>
              <a:rPr lang="en-US" dirty="0" smtClean="0"/>
              <a:t>Peer review of both diagrams and essays (via </a:t>
            </a:r>
            <a:r>
              <a:rPr lang="en-US" dirty="0" err="1" smtClean="0"/>
              <a:t>SWoRD</a:t>
            </a:r>
            <a:r>
              <a:rPr lang="en-US" dirty="0" smtClean="0"/>
              <a:t>)</a:t>
            </a:r>
          </a:p>
          <a:p>
            <a:pPr lvl="1"/>
            <a:endParaRPr lang="en-US" dirty="0" smtClean="0"/>
          </a:p>
          <a:p>
            <a:r>
              <a:rPr lang="en-US" dirty="0" smtClean="0"/>
              <a:t>Allocate to computers and humans the tasks that each does best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dirty="0" smtClean="0"/>
              <a:t>Argument Mining in </a:t>
            </a:r>
            <a:r>
              <a:rPr lang="en-US" dirty="0" err="1" smtClean="0"/>
              <a:t>ArgumentPeer</a:t>
            </a:r>
            <a:endParaRPr lang="en-US" dirty="0"/>
          </a:p>
        </p:txBody>
      </p:sp>
      <p:sp>
        <p:nvSpPr>
          <p:cNvPr id="3" name="Content Placeholder 2"/>
          <p:cNvSpPr>
            <a:spLocks noGrp="1"/>
          </p:cNvSpPr>
          <p:nvPr>
            <p:ph idx="1"/>
          </p:nvPr>
        </p:nvSpPr>
        <p:spPr/>
        <p:txBody>
          <a:bodyPr/>
          <a:lstStyle/>
          <a:p>
            <a:r>
              <a:rPr lang="en-US" dirty="0" smtClean="0"/>
              <a:t>Expert defines diagram ontology</a:t>
            </a:r>
          </a:p>
          <a:p>
            <a:pPr lvl="1"/>
            <a:r>
              <a:rPr lang="en-US" dirty="0" smtClean="0"/>
              <a:t>Current Study, Hypothesis, Opposes, Supports, Claim, Citation</a:t>
            </a:r>
          </a:p>
          <a:p>
            <a:r>
              <a:rPr lang="en-US" dirty="0" smtClean="0"/>
              <a:t>System recognizes diagram ontology elements in associated essays </a:t>
            </a:r>
          </a:p>
          <a:p>
            <a:r>
              <a:rPr lang="en-US" dirty="0" smtClean="0"/>
              <a:t>System scores essays based on recognized ontology elements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Corpus</a:t>
            </a:r>
            <a:endParaRPr lang="en-US" dirty="0"/>
          </a:p>
        </p:txBody>
      </p:sp>
      <p:sp>
        <p:nvSpPr>
          <p:cNvPr id="3" name="Content Placeholder 2"/>
          <p:cNvSpPr>
            <a:spLocks noGrp="1"/>
          </p:cNvSpPr>
          <p:nvPr>
            <p:ph idx="1"/>
          </p:nvPr>
        </p:nvSpPr>
        <p:spPr>
          <a:xfrm>
            <a:off x="457200" y="1066800"/>
            <a:ext cx="8229600" cy="4525963"/>
          </a:xfrm>
        </p:spPr>
        <p:txBody>
          <a:bodyPr/>
          <a:lstStyle/>
          <a:p>
            <a:r>
              <a:rPr lang="en-US" dirty="0" smtClean="0"/>
              <a:t>52 first-draft essays from two undergraduate psychology courses </a:t>
            </a:r>
          </a:p>
          <a:p>
            <a:pPr lvl="1"/>
            <a:r>
              <a:rPr lang="en-US" dirty="0" smtClean="0"/>
              <a:t>Written after diagramming and peer-feedback</a:t>
            </a:r>
          </a:p>
          <a:p>
            <a:pPr lvl="1"/>
            <a:r>
              <a:rPr lang="en-US" dirty="0" smtClean="0"/>
              <a:t>Average length: 5.2 paragraphs, 28.6 sentences</a:t>
            </a:r>
          </a:p>
          <a:p>
            <a:pPr lvl="1"/>
            <a:r>
              <a:rPr lang="en-US" dirty="0" smtClean="0"/>
              <a:t>Expert scores: Average = 3.03</a:t>
            </a:r>
          </a:p>
        </p:txBody>
      </p:sp>
      <p:graphicFrame>
        <p:nvGraphicFramePr>
          <p:cNvPr id="4" name="Chart 3"/>
          <p:cNvGraphicFramePr/>
          <p:nvPr/>
        </p:nvGraphicFramePr>
        <p:xfrm>
          <a:off x="2133600" y="411480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61" y="95053"/>
            <a:ext cx="2289561" cy="1143000"/>
          </a:xfrm>
        </p:spPr>
        <p:txBody>
          <a:bodyPr>
            <a:noAutofit/>
          </a:bodyPr>
          <a:lstStyle/>
          <a:p>
            <a:r>
              <a:rPr lang="en-US" sz="3200" dirty="0" smtClean="0"/>
              <a:t>Argument</a:t>
            </a:r>
            <a:br>
              <a:rPr lang="en-US" sz="3200" dirty="0" smtClean="0"/>
            </a:br>
            <a:r>
              <a:rPr lang="en-US" sz="3200" dirty="0" smtClean="0"/>
              <a:t>Mining I/O</a:t>
            </a:r>
            <a:endParaRPr lang="en-US" sz="3200"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53300" y="-10496"/>
            <a:ext cx="6890700" cy="6868496"/>
          </a:xfrm>
        </p:spPr>
      </p:pic>
      <p:cxnSp>
        <p:nvCxnSpPr>
          <p:cNvPr id="6" name="Straight Arrow Connector 5"/>
          <p:cNvCxnSpPr/>
          <p:nvPr/>
        </p:nvCxnSpPr>
        <p:spPr>
          <a:xfrm flipV="1">
            <a:off x="1787578" y="457200"/>
            <a:ext cx="2251022" cy="1371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1787578" y="838200"/>
            <a:ext cx="2251022" cy="1219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4800" y="1600200"/>
            <a:ext cx="1694695" cy="2031325"/>
          </a:xfrm>
          <a:prstGeom prst="rect">
            <a:avLst/>
          </a:prstGeom>
          <a:noFill/>
        </p:spPr>
        <p:txBody>
          <a:bodyPr wrap="none" rtlCol="0">
            <a:spAutoFit/>
          </a:bodyPr>
          <a:lstStyle/>
          <a:p>
            <a:r>
              <a:rPr lang="en-US" dirty="0" smtClean="0"/>
              <a:t>Current Study •</a:t>
            </a:r>
          </a:p>
          <a:p>
            <a:r>
              <a:rPr lang="en-US" dirty="0" smtClean="0"/>
              <a:t>Claim                •</a:t>
            </a:r>
          </a:p>
          <a:p>
            <a:r>
              <a:rPr lang="en-US" dirty="0" smtClean="0"/>
              <a:t>Citation            •</a:t>
            </a:r>
          </a:p>
          <a:p>
            <a:r>
              <a:rPr lang="en-US" dirty="0" smtClean="0"/>
              <a:t>Hypothesis      •</a:t>
            </a:r>
          </a:p>
          <a:p>
            <a:r>
              <a:rPr lang="en-US" dirty="0" smtClean="0"/>
              <a:t>Supports          •</a:t>
            </a:r>
          </a:p>
          <a:p>
            <a:r>
              <a:rPr lang="en-US" dirty="0" smtClean="0"/>
              <a:t>Opposes</a:t>
            </a:r>
            <a:r>
              <a:rPr lang="en-US" dirty="0"/>
              <a:t> </a:t>
            </a:r>
            <a:r>
              <a:rPr lang="en-US" dirty="0" smtClean="0"/>
              <a:t>          •</a:t>
            </a:r>
          </a:p>
          <a:p>
            <a:endParaRPr lang="en-US" dirty="0"/>
          </a:p>
        </p:txBody>
      </p:sp>
      <p:cxnSp>
        <p:nvCxnSpPr>
          <p:cNvPr id="13" name="Straight Arrow Connector 12"/>
          <p:cNvCxnSpPr/>
          <p:nvPr/>
        </p:nvCxnSpPr>
        <p:spPr>
          <a:xfrm>
            <a:off x="1787578" y="2057400"/>
            <a:ext cx="1717622" cy="2514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787578" y="2133600"/>
            <a:ext cx="2174822" cy="228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98972" y="2362200"/>
            <a:ext cx="3992228" cy="2286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774759" y="2362200"/>
            <a:ext cx="4778441" cy="2667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787578" y="2619286"/>
            <a:ext cx="1260422" cy="103831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798972" y="2619286"/>
            <a:ext cx="6430628" cy="347671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774759" y="2619286"/>
            <a:ext cx="5540441" cy="1190714"/>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804669" y="2857500"/>
            <a:ext cx="3300731" cy="12573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804669" y="3157671"/>
            <a:ext cx="3834131" cy="240492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AFEA5634-FFC7-487C-A394-545C55E5700E}" type="slidenum">
              <a:rPr lang="en-US" smtClean="0"/>
              <a:pPr/>
              <a:t>5</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3"/>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1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20"/>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26"/>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24"/>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22"/>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8"/>
                                        </p:tgtEl>
                                        <p:attrNameLst>
                                          <p:attrName>style.visibility</p:attrName>
                                        </p:attrNameLst>
                                      </p:cBhvr>
                                      <p:to>
                                        <p:strVal val="hidden"/>
                                      </p:to>
                                    </p:set>
                                  </p:childTnLst>
                                </p:cTn>
                              </p:par>
                              <p:par>
                                <p:cTn id="51" presetID="1" presetClass="entr" presetSubtype="0" fill="hold"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120" y="0"/>
            <a:ext cx="8229600" cy="1143000"/>
          </a:xfrm>
        </p:spPr>
        <p:txBody>
          <a:bodyPr/>
          <a:lstStyle/>
          <a:p>
            <a:r>
              <a:rPr lang="en-US" dirty="0" smtClean="0"/>
              <a:t>Essay Processing Pipeline</a:t>
            </a:r>
            <a:endParaRPr lang="en-US" dirty="0"/>
          </a:p>
        </p:txBody>
      </p:sp>
      <p:sp>
        <p:nvSpPr>
          <p:cNvPr id="3" name="Content Placeholder 2"/>
          <p:cNvSpPr>
            <a:spLocks noGrp="1"/>
          </p:cNvSpPr>
          <p:nvPr>
            <p:ph idx="1"/>
          </p:nvPr>
        </p:nvSpPr>
        <p:spPr>
          <a:xfrm>
            <a:off x="216242" y="1143000"/>
            <a:ext cx="8775357" cy="5715000"/>
          </a:xfrm>
        </p:spPr>
        <p:txBody>
          <a:bodyPr>
            <a:normAutofit fontScale="92500" lnSpcReduction="10000"/>
          </a:bodyPr>
          <a:lstStyle/>
          <a:p>
            <a:pPr marL="514350" indent="-514350">
              <a:buFont typeface="+mj-lt"/>
              <a:buAutoNum type="arabicPeriod"/>
            </a:pPr>
            <a:r>
              <a:rPr lang="en-US" dirty="0" smtClean="0"/>
              <a:t>Discourse Processing</a:t>
            </a:r>
          </a:p>
          <a:p>
            <a:pPr lvl="1"/>
            <a:r>
              <a:rPr lang="en-US" dirty="0"/>
              <a:t>T</a:t>
            </a:r>
            <a:r>
              <a:rPr lang="en-US" dirty="0" smtClean="0"/>
              <a:t>ag essays with discourse connective senses</a:t>
            </a:r>
          </a:p>
          <a:p>
            <a:pPr lvl="1"/>
            <a:r>
              <a:rPr lang="en-US" i="1" dirty="0" smtClean="0"/>
              <a:t>Expansion, Contingency, Comparison, Temporal</a:t>
            </a:r>
          </a:p>
          <a:p>
            <a:pPr lvl="2"/>
            <a:r>
              <a:rPr lang="en-US" dirty="0" smtClean="0"/>
              <a:t>Tagger from </a:t>
            </a:r>
            <a:r>
              <a:rPr lang="en-US" dirty="0" err="1" smtClean="0"/>
              <a:t>UPenn</a:t>
            </a:r>
            <a:endParaRPr lang="en-US" dirty="0" smtClean="0"/>
          </a:p>
          <a:p>
            <a:pPr marL="514350" indent="-514350">
              <a:buFont typeface="+mj-lt"/>
              <a:buAutoNum type="arabicPeriod"/>
            </a:pPr>
            <a:endParaRPr lang="en-US" dirty="0" smtClean="0"/>
          </a:p>
          <a:p>
            <a:pPr marL="514350" indent="-514350">
              <a:buFont typeface="+mj-lt"/>
              <a:buAutoNum type="arabicPeriod"/>
            </a:pPr>
            <a:r>
              <a:rPr lang="en-US" dirty="0" smtClean="0"/>
              <a:t>Argument Ontology Mining </a:t>
            </a:r>
          </a:p>
          <a:p>
            <a:pPr lvl="1"/>
            <a:r>
              <a:rPr lang="en-US" dirty="0" smtClean="0"/>
              <a:t>Tag essays with diagram ontology elements</a:t>
            </a:r>
          </a:p>
          <a:p>
            <a:pPr lvl="2"/>
            <a:r>
              <a:rPr lang="en-US" dirty="0" smtClean="0"/>
              <a:t>Rule-based algorithm</a:t>
            </a:r>
          </a:p>
          <a:p>
            <a:pPr marL="971550" lvl="1" indent="-514350">
              <a:buFont typeface="+mj-lt"/>
              <a:buAutoNum type="arabicPeriod"/>
            </a:pPr>
            <a:endParaRPr lang="en-US" dirty="0" smtClean="0"/>
          </a:p>
          <a:p>
            <a:pPr marL="514350" indent="-514350">
              <a:buFont typeface="+mj-lt"/>
              <a:buAutoNum type="arabicPeriod"/>
            </a:pPr>
            <a:r>
              <a:rPr lang="en-US" dirty="0" smtClean="0"/>
              <a:t>Ontology-Based Scoring</a:t>
            </a:r>
          </a:p>
          <a:p>
            <a:pPr lvl="1"/>
            <a:r>
              <a:rPr lang="en-US" dirty="0" smtClean="0"/>
              <a:t>Use the mined argument to score the essays</a:t>
            </a:r>
          </a:p>
          <a:p>
            <a:pPr lvl="2"/>
            <a:r>
              <a:rPr lang="en-US" dirty="0" smtClean="0"/>
              <a:t>Rule-based algorithm</a:t>
            </a:r>
            <a:endParaRPr lang="en-US" dirty="0"/>
          </a:p>
        </p:txBody>
      </p:sp>
    </p:spTree>
    <p:extLst>
      <p:ext uri="{BB962C8B-B14F-4D97-AF65-F5344CB8AC3E}">
        <p14:creationId xmlns:p14="http://schemas.microsoft.com/office/powerpoint/2010/main" val="299236085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Argument Mining</a:t>
            </a:r>
            <a:endParaRPr lang="en-US" dirty="0"/>
          </a:p>
        </p:txBody>
      </p:sp>
      <p:sp>
        <p:nvSpPr>
          <p:cNvPr id="9" name="Content Placeholder 8"/>
          <p:cNvSpPr>
            <a:spLocks noGrp="1"/>
          </p:cNvSpPr>
          <p:nvPr>
            <p:ph idx="1"/>
          </p:nvPr>
        </p:nvSpPr>
        <p:spPr/>
        <p:txBody>
          <a:bodyPr>
            <a:normAutofit/>
          </a:bodyPr>
          <a:lstStyle/>
          <a:p>
            <a:r>
              <a:rPr lang="en-US" dirty="0" smtClean="0"/>
              <a:t>This is the first sentence of the example essay</a:t>
            </a:r>
          </a:p>
          <a:p>
            <a:r>
              <a:rPr lang="en-US" dirty="0" smtClean="0"/>
              <a:t>Tagged as Current Study</a:t>
            </a:r>
            <a:endParaRPr lang="en-US" dirty="0"/>
          </a:p>
        </p:txBody>
      </p:sp>
      <p:pic>
        <p:nvPicPr>
          <p:cNvPr id="11"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1"/>
            <a:ext cx="9144000" cy="279675"/>
          </a:xfrm>
          <a:prstGeom prst="rect">
            <a:avLst/>
          </a:prstGeom>
        </p:spPr>
      </p:pic>
    </p:spTree>
    <p:extLst>
      <p:ext uri="{BB962C8B-B14F-4D97-AF65-F5344CB8AC3E}">
        <p14:creationId xmlns:p14="http://schemas.microsoft.com/office/powerpoint/2010/main" val="7250119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Ordered Rule Applications</a:t>
            </a:r>
            <a:endParaRPr lang="en-US" dirty="0"/>
          </a:p>
        </p:txBody>
      </p:sp>
      <p:sp>
        <p:nvSpPr>
          <p:cNvPr id="9" name="Content Placeholder 8"/>
          <p:cNvSpPr>
            <a:spLocks noGrp="1"/>
          </p:cNvSpPr>
          <p:nvPr>
            <p:ph idx="1"/>
          </p:nvPr>
        </p:nvSpPr>
        <p:spPr/>
        <p:txBody>
          <a:bodyPr>
            <a:normAutofit lnSpcReduction="10000"/>
          </a:bodyPr>
          <a:lstStyle/>
          <a:p>
            <a:pPr marL="0" indent="0">
              <a:buNone/>
            </a:pPr>
            <a:r>
              <a:rPr lang="en-US" dirty="0" smtClean="0"/>
              <a:t>Rule 1: </a:t>
            </a:r>
            <a:r>
              <a:rPr lang="en-US" b="1" dirty="0" smtClean="0"/>
              <a:t>Opposes</a:t>
            </a:r>
          </a:p>
          <a:p>
            <a:r>
              <a:rPr lang="en-US" dirty="0" smtClean="0"/>
              <a:t>Does </a:t>
            </a:r>
            <a:r>
              <a:rPr lang="en-US" dirty="0"/>
              <a:t>the sentence begins with a </a:t>
            </a:r>
            <a:r>
              <a:rPr lang="en-US" dirty="0" smtClean="0"/>
              <a:t>Comparison discourse connective?</a:t>
            </a:r>
          </a:p>
          <a:p>
            <a:pPr lvl="1"/>
            <a:r>
              <a:rPr lang="en-US" dirty="0" smtClean="0"/>
              <a:t>no</a:t>
            </a:r>
          </a:p>
          <a:p>
            <a:r>
              <a:rPr lang="en-US" dirty="0" smtClean="0"/>
              <a:t>Does </a:t>
            </a:r>
            <a:r>
              <a:rPr lang="en-US" dirty="0"/>
              <a:t>the sentence </a:t>
            </a:r>
            <a:r>
              <a:rPr lang="en-US" dirty="0" smtClean="0"/>
              <a:t>contains any </a:t>
            </a:r>
            <a:r>
              <a:rPr lang="en-US" dirty="0"/>
              <a:t>of the string prefixes from {</a:t>
            </a:r>
            <a:r>
              <a:rPr lang="en-US" dirty="0" smtClean="0"/>
              <a:t>conflict</a:t>
            </a:r>
            <a:r>
              <a:rPr lang="en-US" dirty="0"/>
              <a:t>, </a:t>
            </a:r>
            <a:r>
              <a:rPr lang="en-US" dirty="0" smtClean="0"/>
              <a:t>oppose} </a:t>
            </a:r>
            <a:r>
              <a:rPr lang="en-US" dirty="0"/>
              <a:t>and a four-digit number (intended as a </a:t>
            </a:r>
            <a:r>
              <a:rPr lang="en-US" dirty="0" smtClean="0"/>
              <a:t>year for </a:t>
            </a:r>
            <a:r>
              <a:rPr lang="en-US" dirty="0"/>
              <a:t>a </a:t>
            </a:r>
            <a:r>
              <a:rPr lang="en-US" dirty="0" smtClean="0"/>
              <a:t>citation)?</a:t>
            </a:r>
          </a:p>
          <a:p>
            <a:pPr lvl="1"/>
            <a:r>
              <a:rPr lang="en-US" dirty="0" smtClean="0"/>
              <a:t>no</a:t>
            </a:r>
            <a:endParaRPr lang="en-US" dirty="0"/>
          </a:p>
        </p:txBody>
      </p:sp>
      <p:pic>
        <p:nvPicPr>
          <p:cNvPr id="5"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20525"/>
            <a:ext cx="9144000" cy="27967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3480"/>
            <a:ext cx="8229600" cy="1143000"/>
          </a:xfrm>
        </p:spPr>
        <p:txBody>
          <a:bodyPr/>
          <a:lstStyle/>
          <a:p>
            <a:r>
              <a:rPr lang="en-US" dirty="0" smtClean="0"/>
              <a:t>Example Ontology tag</a:t>
            </a:r>
            <a:endParaRPr lang="en-US" dirty="0"/>
          </a:p>
        </p:txBody>
      </p:sp>
      <p:sp>
        <p:nvSpPr>
          <p:cNvPr id="9" name="Content Placeholder 8"/>
          <p:cNvSpPr>
            <a:spLocks noGrp="1"/>
          </p:cNvSpPr>
          <p:nvPr>
            <p:ph idx="1"/>
          </p:nvPr>
        </p:nvSpPr>
        <p:spPr/>
        <p:txBody>
          <a:bodyPr>
            <a:normAutofit fontScale="85000" lnSpcReduction="10000"/>
          </a:bodyPr>
          <a:lstStyle/>
          <a:p>
            <a:pPr marL="0" indent="0">
              <a:buNone/>
            </a:pPr>
            <a:r>
              <a:rPr lang="en-US" dirty="0" smtClean="0"/>
              <a:t>Rule 6 (broken down, yes to all questions): </a:t>
            </a:r>
            <a:r>
              <a:rPr lang="en-US" b="1" dirty="0" smtClean="0"/>
              <a:t>Current Study</a:t>
            </a:r>
          </a:p>
          <a:p>
            <a:r>
              <a:rPr lang="en-US" dirty="0" smtClean="0"/>
              <a:t>Is </a:t>
            </a:r>
            <a:r>
              <a:rPr lang="en-US" dirty="0"/>
              <a:t>the sentence is in the first or </a:t>
            </a:r>
            <a:r>
              <a:rPr lang="en-US" dirty="0" smtClean="0"/>
              <a:t>last paragraph?</a:t>
            </a:r>
          </a:p>
          <a:p>
            <a:r>
              <a:rPr lang="en-US" dirty="0" smtClean="0"/>
              <a:t>Does the sentence contains </a:t>
            </a:r>
            <a:r>
              <a:rPr lang="en-US" dirty="0"/>
              <a:t>at least one word </a:t>
            </a:r>
            <a:r>
              <a:rPr lang="en-US" dirty="0" smtClean="0"/>
              <a:t>from {study</a:t>
            </a:r>
            <a:r>
              <a:rPr lang="en-US" dirty="0"/>
              <a:t>, </a:t>
            </a:r>
            <a:r>
              <a:rPr lang="en-US" dirty="0" smtClean="0"/>
              <a:t>research}?</a:t>
            </a:r>
          </a:p>
          <a:p>
            <a:r>
              <a:rPr lang="en-US" dirty="0" smtClean="0"/>
              <a:t>Does the sentence not </a:t>
            </a:r>
            <a:r>
              <a:rPr lang="en-US" dirty="0"/>
              <a:t>contain the </a:t>
            </a:r>
            <a:r>
              <a:rPr lang="en-US" dirty="0" smtClean="0"/>
              <a:t>words from </a:t>
            </a:r>
            <a:r>
              <a:rPr lang="en-US" dirty="0"/>
              <a:t>{</a:t>
            </a:r>
            <a:r>
              <a:rPr lang="en-US" dirty="0" smtClean="0"/>
              <a:t>past</a:t>
            </a:r>
            <a:r>
              <a:rPr lang="en-US" dirty="0"/>
              <a:t>, previous, </a:t>
            </a:r>
            <a:r>
              <a:rPr lang="en-US" dirty="0" smtClean="0"/>
              <a:t>prior} </a:t>
            </a:r>
            <a:r>
              <a:rPr lang="en-US" dirty="0"/>
              <a:t>(first letter </a:t>
            </a:r>
            <a:r>
              <a:rPr lang="en-US" dirty="0" smtClean="0"/>
              <a:t>case-insensitive)?</a:t>
            </a:r>
          </a:p>
          <a:p>
            <a:r>
              <a:rPr lang="en-US" dirty="0" smtClean="0"/>
              <a:t>Does the sentence not </a:t>
            </a:r>
            <a:r>
              <a:rPr lang="en-US" dirty="0"/>
              <a:t>contain the string </a:t>
            </a:r>
            <a:r>
              <a:rPr lang="en-US" dirty="0" smtClean="0"/>
              <a:t>prefixes from {</a:t>
            </a:r>
            <a:r>
              <a:rPr lang="en-US" dirty="0" err="1" smtClean="0"/>
              <a:t>hypothes</a:t>
            </a:r>
            <a:r>
              <a:rPr lang="en-US" dirty="0"/>
              <a:t>, </a:t>
            </a:r>
            <a:r>
              <a:rPr lang="en-US" dirty="0" smtClean="0"/>
              <a:t>predict}?</a:t>
            </a:r>
          </a:p>
          <a:p>
            <a:r>
              <a:rPr lang="en-US" dirty="0" smtClean="0"/>
              <a:t>Does the sentence not contain a </a:t>
            </a:r>
            <a:r>
              <a:rPr lang="en-US" dirty="0"/>
              <a:t>four-digit </a:t>
            </a:r>
            <a:r>
              <a:rPr lang="en-US" dirty="0" smtClean="0"/>
              <a:t>number?</a:t>
            </a:r>
          </a:p>
        </p:txBody>
      </p:sp>
      <p:pic>
        <p:nvPicPr>
          <p:cNvPr id="6" name="Content Placeholder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87809"/>
            <a:ext cx="9144000" cy="279675"/>
          </a:xfrm>
          <a:prstGeom prst="rect">
            <a:avLst/>
          </a:prstGeom>
        </p:spPr>
      </p:pic>
    </p:spTree>
    <p:extLst>
      <p:ext uri="{BB962C8B-B14F-4D97-AF65-F5344CB8AC3E}">
        <p14:creationId xmlns:p14="http://schemas.microsoft.com/office/powerpoint/2010/main" val="42661431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1514</TotalTime>
  <Words>770</Words>
  <Application>Microsoft Macintosh PowerPoint</Application>
  <PresentationFormat>On-screen Show (4:3)</PresentationFormat>
  <Paragraphs>173</Paragraphs>
  <Slides>17</Slides>
  <Notes>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Ontology-Based Argument Mining and Automatic Essay Scoring</vt:lpstr>
      <vt:lpstr>ArgumentPeer Project  (w/ Kevin Ashley &amp; Chris Schunn)</vt:lpstr>
      <vt:lpstr>Argument Mining in ArgumentPeer</vt:lpstr>
      <vt:lpstr>Corpus</vt:lpstr>
      <vt:lpstr>Argument Mining I/O</vt:lpstr>
      <vt:lpstr>Essay Processing Pipeline</vt:lpstr>
      <vt:lpstr>Example of Argument Mining</vt:lpstr>
      <vt:lpstr>Ordered Rule Applications</vt:lpstr>
      <vt:lpstr>Example Ontology tag</vt:lpstr>
      <vt:lpstr>Computing the Score</vt:lpstr>
      <vt:lpstr>Scoring Example</vt:lpstr>
      <vt:lpstr>Experimental Results</vt:lpstr>
      <vt:lpstr>Results</vt:lpstr>
      <vt:lpstr>Results</vt:lpstr>
      <vt:lpstr>Conclusions</vt:lpstr>
      <vt:lpstr>Future Work</vt:lpstr>
      <vt:lpstr>Questions?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ongnathan</dc:creator>
  <cp:lastModifiedBy>Diane Litman</cp:lastModifiedBy>
  <cp:revision>112</cp:revision>
  <dcterms:created xsi:type="dcterms:W3CDTF">2014-05-08T15:09:43Z</dcterms:created>
  <dcterms:modified xsi:type="dcterms:W3CDTF">2014-07-04T15:57:48Z</dcterms:modified>
</cp:coreProperties>
</file>