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4" r:id="rId1"/>
  </p:sldMasterIdLst>
  <p:notesMasterIdLst>
    <p:notesMasterId r:id="rId29"/>
  </p:notesMasterIdLst>
  <p:handoutMasterIdLst>
    <p:handoutMasterId r:id="rId30"/>
  </p:handoutMasterIdLst>
  <p:sldIdLst>
    <p:sldId id="384" r:id="rId2"/>
    <p:sldId id="452" r:id="rId3"/>
    <p:sldId id="453" r:id="rId4"/>
    <p:sldId id="451" r:id="rId5"/>
    <p:sldId id="418" r:id="rId6"/>
    <p:sldId id="459" r:id="rId7"/>
    <p:sldId id="456" r:id="rId8"/>
    <p:sldId id="458" r:id="rId9"/>
    <p:sldId id="457" r:id="rId10"/>
    <p:sldId id="421" r:id="rId11"/>
    <p:sldId id="422" r:id="rId12"/>
    <p:sldId id="423" r:id="rId13"/>
    <p:sldId id="454" r:id="rId14"/>
    <p:sldId id="455" r:id="rId15"/>
    <p:sldId id="461" r:id="rId16"/>
    <p:sldId id="410" r:id="rId17"/>
    <p:sldId id="426" r:id="rId18"/>
    <p:sldId id="467" r:id="rId19"/>
    <p:sldId id="468" r:id="rId20"/>
    <p:sldId id="469" r:id="rId21"/>
    <p:sldId id="471" r:id="rId22"/>
    <p:sldId id="470" r:id="rId23"/>
    <p:sldId id="466" r:id="rId24"/>
    <p:sldId id="428" r:id="rId25"/>
    <p:sldId id="429" r:id="rId26"/>
    <p:sldId id="432" r:id="rId27"/>
    <p:sldId id="442" r:id="rId28"/>
  </p:sldIdLst>
  <p:sldSz cx="9144000" cy="5143500" type="screen16x9"/>
  <p:notesSz cx="68453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Lucida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99"/>
    <a:srgbClr val="0000CC"/>
    <a:srgbClr val="A4001D"/>
    <a:srgbClr val="A40508"/>
    <a:srgbClr val="A50021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42" autoAdjust="0"/>
    <p:restoredTop sz="86918" autoAdjust="0"/>
  </p:normalViewPr>
  <p:slideViewPr>
    <p:cSldViewPr>
      <p:cViewPr>
        <p:scale>
          <a:sx n="120" d="100"/>
          <a:sy n="120" d="100"/>
        </p:scale>
        <p:origin x="462" y="-52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2" d="100"/>
          <a:sy n="62" d="100"/>
        </p:scale>
        <p:origin x="-2224" y="-112"/>
      </p:cViewPr>
      <p:guideLst>
        <p:guide orient="horz" pos="2959"/>
        <p:guide pos="215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ahoma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ahoma" charset="0"/>
              </a:defRPr>
            </a:lvl1pPr>
          </a:lstStyle>
          <a:p>
            <a:fld id="{8A029216-D615-3945-A1F3-D96FC886DA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6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78263" y="0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0513" y="704850"/>
            <a:ext cx="6264275" cy="3524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464050"/>
            <a:ext cx="5019675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08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26513"/>
            <a:ext cx="2967038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78263" y="8926513"/>
            <a:ext cx="296703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B9031F-EB71-7642-8F3C-6FDC1408CB9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73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E69DF897-5E92-F241-9A21-E64EA536231D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90513" y="704850"/>
            <a:ext cx="6264275" cy="352425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2768594F-8BBF-4129-A069-FD8E5005C905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13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707" y="4463296"/>
            <a:ext cx="5019887" cy="422838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CA347928-4153-4668-BAE2-0BC57F118F8B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14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707" y="4463296"/>
            <a:ext cx="5019887" cy="422838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6550F78A-8213-4B90-9013-ED6EA89084F9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6700" y="709613"/>
            <a:ext cx="6305550" cy="3548062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616" y="4494292"/>
            <a:ext cx="5035732" cy="4179446"/>
          </a:xfrm>
          <a:noFill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F59A5-8052-B248-AF4D-D8D7DA9072AA}" type="slidenum">
              <a:rPr lang="en-US"/>
              <a:pPr/>
              <a:t>24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619EC6-B37E-E841-A942-0DC053E4637F}" type="slidenum">
              <a:rPr lang="en-US"/>
              <a:pPr/>
              <a:t>25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B2E8FC-5446-F543-BA31-6C1514E7CE17}" type="slidenum">
              <a:rPr lang="en-US"/>
              <a:pPr/>
              <a:t>26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Sans" charset="0"/>
                <a:ea typeface="ＭＳ Ｐゴシック" charset="0"/>
              </a:defRPr>
            </a:lvl9pPr>
          </a:lstStyle>
          <a:p>
            <a:pPr eaLnBrk="1" hangingPunct="1"/>
            <a:fld id="{63142E8C-B3F4-CE44-AB38-F03AE219B10F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72AC9762-55CB-496D-9C99-9B672F66F862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2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BFF6D00F-DAC7-463B-901D-F5D4145D6EFB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3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E780D-E740-A841-BCEF-BAAF0ED8D54C}" type="slidenum">
              <a:rPr lang="en-US"/>
              <a:pPr/>
              <a:t>5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dirty="0" smtClean="0"/>
              <a:t>Also lots of stuff going on in the non-commercial</a:t>
            </a:r>
            <a:r>
              <a:rPr lang="en-US" baseline="0" dirty="0" smtClean="0"/>
              <a:t> world.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Anyone who can program with an internet connection.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C0B58677-BF3A-4C8A-A2E1-A554026D25EC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7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pPr eaLnBrk="1" hangingPunct="1"/>
            <a:fld id="{BCDCE50C-225B-4281-8B03-4795C35C23FA}" type="slidenum">
              <a:rPr lang="en-US" sz="1200">
                <a:solidFill>
                  <a:schemeClr val="tx1"/>
                </a:solidFill>
                <a:latin typeface="Times New Roman" pitchFamily="84" charset="0"/>
              </a:rPr>
              <a:pPr eaLnBrk="1" hangingPunct="1"/>
              <a:t>9</a:t>
            </a:fld>
            <a:endParaRPr lang="en-US" sz="1200">
              <a:solidFill>
                <a:schemeClr val="tx1"/>
              </a:solidFill>
              <a:latin typeface="Times New Roman" pitchFamily="8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D2DE99-BF6C-9849-8001-EE9B2227DAE1}" type="slidenum">
              <a:rPr lang="en-US"/>
              <a:pPr/>
              <a:t>10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7EFCD-29A8-0745-89BB-E832244406E6}" type="slidenum">
              <a:rPr lang="en-US">
                <a:latin typeface="Times New Roman" pitchFamily="-65" charset="0"/>
              </a:rPr>
              <a:pPr/>
              <a:t>11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648FE-010D-8648-942E-E57F2CDF71B2}" type="slidenum">
              <a:rPr lang="en-US">
                <a:latin typeface="Times New Roman" pitchFamily="-65" charset="0"/>
              </a:rPr>
              <a:pPr/>
              <a:t>12</a:t>
            </a:fld>
            <a:endParaRPr lang="en-US">
              <a:latin typeface="Times New Roman" pitchFamily="-65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33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2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645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50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253728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733550"/>
            <a:ext cx="4040188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6" y="1253728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1733550"/>
            <a:ext cx="4041775" cy="2971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75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314450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3057525"/>
            <a:ext cx="7772400" cy="16287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 rot="5400000">
            <a:off x="-2548893" y="2548891"/>
            <a:ext cx="5143501" cy="45719"/>
          </a:xfrm>
          <a:prstGeom prst="rect">
            <a:avLst/>
          </a:prstGeom>
          <a:solidFill>
            <a:srgbClr val="A40508"/>
          </a:solidFill>
          <a:ln w="9525">
            <a:solidFill>
              <a:srgbClr val="A4001D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50021"/>
              </a:solidFill>
              <a:ea typeface="+mn-ea"/>
              <a:cs typeface="+mn-c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467600" cy="7429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00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0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475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82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5169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379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00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9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92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8E5E4-1F92-492D-BC58-F069F2C31866}" type="datetimeFigureOut">
              <a:rPr lang="en-US" smtClean="0"/>
              <a:t>7/18/2013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9581CF-41E0-4E9F-AAE8-29971B0FD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13" r:id="rId12"/>
    <p:sldLayoutId id="2147483702" r:id="rId13"/>
    <p:sldLayoutId id="2147483709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emf"/><Relationship Id="rId4" Type="http://schemas.openxmlformats.org/officeDocument/2006/relationships/oleObject" Target="../embeddings/oleObject1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imtranslator.net/translate-and-speak/" TargetMode="External"/><Relationship Id="rId2" Type="http://schemas.openxmlformats.org/officeDocument/2006/relationships/hyperlink" Target="http://translate.googl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ranslation-telephone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bberwacky.com/" TargetMode="External"/><Relationship Id="rId2" Type="http://schemas.openxmlformats.org/officeDocument/2006/relationships/hyperlink" Target="http://www.pandorabots.com/pandora/talk?botid=f5d922d97e345aa1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tiff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s.pitt.edu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28600" y="133350"/>
            <a:ext cx="8686800" cy="137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 is</a:t>
            </a:r>
            <a:br>
              <a:rPr lang="en-US" sz="3600" dirty="0" smtClean="0"/>
            </a:br>
            <a:r>
              <a:rPr lang="en-US" sz="3600" dirty="0" smtClean="0">
                <a:solidFill>
                  <a:srgbClr val="FF0000"/>
                </a:solidFill>
              </a:rPr>
              <a:t>Natural Language Processing</a:t>
            </a:r>
            <a:r>
              <a:rPr lang="en-US" sz="3600" dirty="0" smtClean="0"/>
              <a:t>?</a:t>
            </a:r>
            <a:endParaRPr lang="en-US" sz="3600" dirty="0">
              <a:latin typeface="Lucida San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381000" y="2190750"/>
            <a:ext cx="8077200" cy="25908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Professor Diane </a:t>
            </a:r>
            <a:r>
              <a:rPr lang="en-US" dirty="0" err="1" smtClean="0">
                <a:solidFill>
                  <a:schemeClr val="tx2"/>
                </a:solidFill>
              </a:rPr>
              <a:t>Litman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dirty="0" smtClean="0">
                <a:solidFill>
                  <a:schemeClr val="tx2"/>
                </a:solidFill>
              </a:rPr>
              <a:t>University of Pittsburgh</a:t>
            </a:r>
          </a:p>
          <a:p>
            <a:endParaRPr lang="en-US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72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Analytics such as Sentiment Analysis</a:t>
            </a:r>
            <a:endParaRPr lang="en-US" dirty="0"/>
          </a:p>
        </p:txBody>
      </p:sp>
      <p:sp>
        <p:nvSpPr>
          <p:cNvPr id="3584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eaLnBrk="1" hangingPunct="1"/>
            <a:r>
              <a:rPr lang="en-US" dirty="0"/>
              <a:t>Data-mining of blogs, discussion forums, message boards, user groups, and other forms of user generated media</a:t>
            </a:r>
          </a:p>
          <a:p>
            <a:pPr lvl="1" eaLnBrk="1" hangingPunct="1"/>
            <a:r>
              <a:rPr lang="en-US" dirty="0"/>
              <a:t>Product marketing information</a:t>
            </a:r>
          </a:p>
          <a:p>
            <a:pPr lvl="1" eaLnBrk="1" hangingPunct="1"/>
            <a:r>
              <a:rPr lang="en-US" dirty="0"/>
              <a:t>Political opinion tracking</a:t>
            </a:r>
          </a:p>
          <a:p>
            <a:pPr lvl="1" eaLnBrk="1" hangingPunct="1"/>
            <a:r>
              <a:rPr lang="en-US" dirty="0"/>
              <a:t>Social network analysis</a:t>
            </a:r>
          </a:p>
          <a:p>
            <a:pPr lvl="1" eaLnBrk="1" hangingPunct="1"/>
            <a:r>
              <a:rPr lang="en-US" dirty="0"/>
              <a:t>Buzz analysis (what’s hot, what topics are people talking about right now</a:t>
            </a:r>
            <a:r>
              <a:rPr lang="en-US" dirty="0" smtClean="0"/>
              <a:t>)</a:t>
            </a:r>
          </a:p>
          <a:p>
            <a:pPr lvl="1" eaLnBrk="1" hangingPunct="1"/>
            <a:r>
              <a:rPr lang="en-US" dirty="0" smtClean="0"/>
              <a:t>NSA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2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33350"/>
            <a:ext cx="7010400" cy="85725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a typeface="ＭＳ Ｐゴシック" pitchFamily="-65" charset="-128"/>
                <a:cs typeface="ＭＳ Ｐゴシック" pitchFamily="-65" charset="-128"/>
              </a:rPr>
              <a:t/>
            </a:r>
            <a:br>
              <a:rPr lang="en-US" sz="3600" dirty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800" dirty="0" err="1">
                <a:ea typeface="ＭＳ Ｐゴシック" pitchFamily="-65" charset="-128"/>
                <a:cs typeface="ＭＳ Ｐゴシック" pitchFamily="-65" charset="-128"/>
              </a:rPr>
              <a:t>Livejournal.com</a:t>
            </a: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:</a:t>
            </a:r>
            <a:br>
              <a:rPr lang="en-US" sz="2800" dirty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2800" b="1" i="1" dirty="0">
                <a:ea typeface="ＭＳ Ｐゴシック" pitchFamily="-65" charset="-128"/>
                <a:cs typeface="ＭＳ Ｐゴシック" pitchFamily="-65" charset="-128"/>
              </a:rPr>
              <a:t> I, me, my  </a:t>
            </a: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on or after Sep 11, 2001</a:t>
            </a:r>
            <a:endParaRPr lang="en-US" sz="360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/>
        </p:nvGraphicFramePr>
        <p:xfrm>
          <a:off x="838200" y="1663303"/>
          <a:ext cx="6477000" cy="31372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Picture" r:id="rId4" imgW="5537200" imgH="4406900" progId="">
                  <p:embed/>
                </p:oleObj>
              </mc:Choice>
              <mc:Fallback>
                <p:oleObj name="Picture" r:id="rId4" imgW="5537200" imgH="4406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63303"/>
                        <a:ext cx="6477000" cy="313729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3401" y="4743450"/>
            <a:ext cx="3187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Graph from Pennebaker slides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0600" y="1085850"/>
            <a:ext cx="754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6">
                    <a:lumMod val="75000"/>
                  </a:schemeClr>
                </a:solidFill>
                <a:ea typeface="ＭＳ Ｐゴシック" pitchFamily="-65" charset="-128"/>
                <a:cs typeface="ＭＳ Ｐゴシック" pitchFamily="-65" charset="-128"/>
              </a:rPr>
              <a:t>Cohn, </a:t>
            </a:r>
            <a:r>
              <a:rPr lang="en-US" sz="1400" dirty="0" err="1">
                <a:solidFill>
                  <a:schemeClr val="accent6">
                    <a:lumMod val="75000"/>
                  </a:schemeClr>
                </a:solidFill>
                <a:ea typeface="ＭＳ Ｐゴシック" pitchFamily="-65" charset="-128"/>
                <a:cs typeface="ＭＳ Ｐゴシック" pitchFamily="-65" charset="-128"/>
              </a:rPr>
              <a:t>Mehl</a:t>
            </a:r>
            <a:r>
              <a:rPr lang="en-US" sz="1400" dirty="0">
                <a:solidFill>
                  <a:schemeClr val="accent6">
                    <a:lumMod val="75000"/>
                  </a:schemeClr>
                </a:solidFill>
                <a:ea typeface="ＭＳ Ｐゴシック" pitchFamily="-65" charset="-128"/>
                <a:cs typeface="ＭＳ Ｐゴシック" pitchFamily="-65" charset="-128"/>
              </a:rPr>
              <a:t>, Pennebaker. 2004. Linguistic markers of psychological change surrounding September 11, 2001. Psychological Science 15, 10: 687-693.</a:t>
            </a: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7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xmlns:p14="http://schemas.microsoft.com/office/powerpoint/2010/main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>
                <a:ea typeface="ＭＳ Ｐゴシック" pitchFamily="-65" charset="-128"/>
                <a:cs typeface="ＭＳ Ｐゴシック" pitchFamily="-65" charset="-128"/>
              </a:rPr>
              <a:t>September 11 LiveJournal.com study:  </a:t>
            </a:r>
            <a:br>
              <a:rPr lang="en-US" sz="320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sz="3200" b="1" i="1">
                <a:ea typeface="ＭＳ Ｐゴシック" pitchFamily="-65" charset="-128"/>
                <a:cs typeface="ＭＳ Ｐゴシック" pitchFamily="-65" charset="-128"/>
              </a:rPr>
              <a:t>We, us, our</a:t>
            </a:r>
          </a:p>
        </p:txBody>
      </p:sp>
      <p:graphicFrame>
        <p:nvGraphicFramePr>
          <p:cNvPr id="33794" name="Object 2"/>
          <p:cNvGraphicFramePr>
            <a:graphicFrameLocks noChangeAspect="1"/>
          </p:cNvGraphicFramePr>
          <p:nvPr/>
        </p:nvGraphicFramePr>
        <p:xfrm>
          <a:off x="1371600" y="1691735"/>
          <a:ext cx="6629400" cy="3233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Picture" r:id="rId4" imgW="5537200" imgH="4406900" progId="">
                  <p:embed/>
                </p:oleObj>
              </mc:Choice>
              <mc:Fallback>
                <p:oleObj name="Picture" r:id="rId4" imgW="5537200" imgH="44069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691735"/>
                        <a:ext cx="6629400" cy="323390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1447800" y="113413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644646"/>
                </a:solidFill>
                <a:ea typeface="ＭＳ Ｐゴシック" pitchFamily="-65" charset="-128"/>
                <a:cs typeface="ＭＳ Ｐゴシック" pitchFamily="-65" charset="-128"/>
              </a:rPr>
              <a:t>Cohn,  </a:t>
            </a:r>
            <a:r>
              <a:rPr lang="en-US" sz="1400" dirty="0" err="1">
                <a:solidFill>
                  <a:srgbClr val="644646"/>
                </a:solidFill>
                <a:ea typeface="ＭＳ Ｐゴシック" pitchFamily="-65" charset="-128"/>
                <a:cs typeface="ＭＳ Ｐゴシック" pitchFamily="-65" charset="-128"/>
              </a:rPr>
              <a:t>Mehl</a:t>
            </a:r>
            <a:r>
              <a:rPr lang="en-US" sz="1400" dirty="0">
                <a:solidFill>
                  <a:srgbClr val="644646"/>
                </a:solidFill>
                <a:ea typeface="ＭＳ Ｐゴシック" pitchFamily="-65" charset="-128"/>
                <a:cs typeface="ＭＳ Ｐゴシック" pitchFamily="-65" charset="-128"/>
              </a:rPr>
              <a:t>, Pennebaker. 2004.  Linguistic markers of psychological change surrounding September 11, 2001. Psychological Science 15, 10: 687-693.</a:t>
            </a:r>
            <a:endParaRPr lang="en-US" sz="1400" dirty="0">
              <a:solidFill>
                <a:srgbClr val="64464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1" y="4743450"/>
            <a:ext cx="31870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Graph from Pennebaker slides</a:t>
            </a:r>
          </a:p>
        </p:txBody>
      </p:sp>
    </p:spTree>
    <p:extLst>
      <p:ext uri="{BB962C8B-B14F-4D97-AF65-F5344CB8AC3E}">
        <p14:creationId xmlns:p14="http://schemas.microsoft.com/office/powerpoint/2010/main" val="3710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>
        <p:random/>
      </p:transition>
    </mc:Choice>
    <mc:Fallback xmlns="">
      <p:transition xmlns:p14="http://schemas.microsoft.com/office/powerpoint/2010/main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"/>
            <a:ext cx="7772400" cy="857250"/>
          </a:xfrm>
        </p:spPr>
        <p:txBody>
          <a:bodyPr/>
          <a:lstStyle/>
          <a:p>
            <a:pPr eaLnBrk="1" hangingPunct="1"/>
            <a:r>
              <a:rPr lang="en-US" smtClean="0"/>
              <a:t>Google Translate</a:t>
            </a:r>
          </a:p>
        </p:txBody>
      </p:sp>
      <p:pic>
        <p:nvPicPr>
          <p:cNvPr id="7174" name="Picture 3" descr="aljazeer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914401"/>
            <a:ext cx="7315200" cy="3936206"/>
          </a:xfrm>
        </p:spPr>
      </p:pic>
    </p:spTree>
    <p:extLst>
      <p:ext uri="{BB962C8B-B14F-4D97-AF65-F5344CB8AC3E}">
        <p14:creationId xmlns:p14="http://schemas.microsoft.com/office/powerpoint/2010/main" val="264391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fld id="{9412C568-E339-430E-94DB-A88E977199D2}" type="datetime1">
              <a:rPr lang="en-US" sz="1400">
                <a:solidFill>
                  <a:schemeClr val="tx1"/>
                </a:solidFill>
                <a:latin typeface="Arial" charset="0"/>
              </a:rPr>
              <a:pPr/>
              <a:t>7/18/2013</a:t>
            </a:fld>
            <a:endParaRPr lang="en-US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r>
              <a:rPr lang="en-US" sz="1000">
                <a:solidFill>
                  <a:schemeClr val="tx1"/>
                </a:solidFill>
                <a:latin typeface="Arial" charset="0"/>
              </a:rPr>
              <a:t>                                         Speech and Language Processing - Jurafsky and Martin       </a:t>
            </a:r>
            <a:endParaRPr lang="en-US" sz="14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fld id="{58A549E6-2402-413B-98C1-551EDC896BF8}" type="slidenum">
              <a:rPr lang="en-US" sz="1400">
                <a:solidFill>
                  <a:schemeClr val="tx2"/>
                </a:solidFill>
                <a:latin typeface="Arial" charset="0"/>
              </a:rPr>
              <a:pPr/>
              <a:t>14</a:t>
            </a:fld>
            <a:endParaRPr lang="en-US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Google Translate</a:t>
            </a:r>
          </a:p>
        </p:txBody>
      </p:sp>
      <p:pic>
        <p:nvPicPr>
          <p:cNvPr id="8198" name="Picture 3" descr="al-e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375" y="975123"/>
            <a:ext cx="4394200" cy="3821906"/>
          </a:xfrm>
        </p:spPr>
      </p:pic>
    </p:spTree>
    <p:extLst>
      <p:ext uri="{BB962C8B-B14F-4D97-AF65-F5344CB8AC3E}">
        <p14:creationId xmlns:p14="http://schemas.microsoft.com/office/powerpoint/2010/main" val="30670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Machine Translation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http://translate.google.com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>
                <a:hlinkClick r:id="rId3"/>
              </a:rPr>
              <a:t>http://imtranslator.net/translate-and-speak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www.translation-telephone.com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425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Extraction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Subject: </a:t>
            </a:r>
            <a:r>
              <a:rPr lang="en-US" b="1" dirty="0" smtClean="0"/>
              <a:t>curriculum meeting</a:t>
            </a:r>
          </a:p>
          <a:p>
            <a:pPr marL="0" indent="0">
              <a:buNone/>
            </a:pPr>
            <a:r>
              <a:rPr lang="en-US" dirty="0" smtClean="0"/>
              <a:t>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Date: </a:t>
            </a:r>
            <a:r>
              <a:rPr lang="en-US" dirty="0" smtClean="0"/>
              <a:t>January 15, 2012</a:t>
            </a:r>
          </a:p>
          <a:p>
            <a:pPr marL="0" indent="0" algn="ctr">
              <a:buNone/>
            </a:pPr>
            <a:r>
              <a:rPr lang="en-US" dirty="0" smtClean="0"/>
              <a:t>   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To: </a:t>
            </a:r>
            <a:r>
              <a:rPr lang="en-US" dirty="0" smtClean="0"/>
              <a:t>Dan Jurafsky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Hi Dan, we’ve now scheduled the curriculum meeting.</a:t>
            </a:r>
          </a:p>
          <a:p>
            <a:pPr marL="0" indent="0">
              <a:buNone/>
            </a:pPr>
            <a:r>
              <a:rPr lang="en-US" dirty="0" smtClean="0"/>
              <a:t>It will be in Gates 159 tomorrow from 10:00-11:30.</a:t>
            </a:r>
          </a:p>
          <a:p>
            <a:pPr marL="0" indent="0">
              <a:buNone/>
            </a:pPr>
            <a:r>
              <a:rPr lang="en-US" dirty="0" smtClean="0"/>
              <a:t>-Chris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81000" y="2724150"/>
            <a:ext cx="8534400" cy="0"/>
          </a:xfrm>
          <a:prstGeom prst="line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0" scaled="1"/>
          </a:gradFill>
          <a:ln w="9525" cap="flat" cmpd="sng" algn="ctr">
            <a:solidFill>
              <a:schemeClr val="bg1">
                <a:lumMod val="6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1766112" y="3562350"/>
            <a:ext cx="5029200" cy="457200"/>
          </a:xfrm>
          <a:prstGeom prst="rect">
            <a:avLst/>
          </a:prstGeom>
          <a:noFill/>
          <a:ln w="9525" cap="flat" cmpd="sng" algn="ctr">
            <a:solidFill>
              <a:srgbClr val="3366FF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9" name="Action Button: Forward or Next 8">
            <a:hlinkClick r:id="" action="ppaction://hlinkshowjump?jump=nextslide" highlightClick="1"/>
          </p:cNvPr>
          <p:cNvSpPr/>
          <p:nvPr/>
        </p:nvSpPr>
        <p:spPr bwMode="auto">
          <a:xfrm rot="5400000">
            <a:off x="6781800" y="3790950"/>
            <a:ext cx="304800" cy="304800"/>
          </a:xfrm>
          <a:prstGeom prst="actionButtonForwardNex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3276600" y="4019550"/>
            <a:ext cx="4495800" cy="533400"/>
          </a:xfrm>
          <a:prstGeom prst="round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-65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200400" y="4095750"/>
            <a:ext cx="4495800" cy="381000"/>
          </a:xfrm>
          <a:prstGeom prst="rect">
            <a:avLst/>
          </a:prstGeom>
          <a:solidFill>
            <a:srgbClr val="0000CC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Lucida Sans" pitchFamily="-65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Lucida Sans" pitchFamily="-65" charset="0"/>
              </a:rPr>
              <a:t>Create new Calendar entry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Sans" pitchFamily="-65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5410200" y="590550"/>
            <a:ext cx="3733800" cy="2209800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Sans" pitchFamily="-65" charset="0"/>
              </a:rPr>
              <a:t>Event:  </a:t>
            </a:r>
            <a:r>
              <a:rPr lang="en-US" dirty="0" smtClean="0">
                <a:latin typeface="Lucida Sans" pitchFamily="-65" charset="0"/>
              </a:rPr>
              <a:t>Curriculum </a:t>
            </a:r>
            <a:r>
              <a:rPr lang="en-US" dirty="0" err="1" smtClean="0">
                <a:latin typeface="Lucida Sans" pitchFamily="-65" charset="0"/>
              </a:rPr>
              <a:t>mtg</a:t>
            </a:r>
            <a:endParaRPr lang="en-US" dirty="0" smtClean="0">
              <a:latin typeface="Lucida Sans" pitchFamily="-65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Sans" pitchFamily="-65" charset="0"/>
              </a:rPr>
              <a:t>Date: 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effectLst/>
                <a:latin typeface="Lucida Sans" pitchFamily="-65" charset="0"/>
              </a:rPr>
              <a:t>Jan-16-2012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Sans" pitchFamily="-65" charset="0"/>
              </a:rPr>
              <a:t>Start</a:t>
            </a:r>
            <a:r>
              <a:rPr lang="en-US" dirty="0" smtClean="0">
                <a:solidFill>
                  <a:srgbClr val="7F7F7F"/>
                </a:solidFill>
                <a:latin typeface="Lucida Sans" pitchFamily="-65" charset="0"/>
              </a:rPr>
              <a:t>:</a:t>
            </a:r>
            <a:r>
              <a:rPr lang="en-US" dirty="0" smtClean="0">
                <a:latin typeface="Lucida Sans" pitchFamily="-65" charset="0"/>
              </a:rPr>
              <a:t>   10:00am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Sans" pitchFamily="-65" charset="0"/>
              </a:rPr>
              <a:t>End: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Lucida Sans" pitchFamily="-65" charset="0"/>
              </a:rPr>
              <a:t>    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effectLst/>
                <a:latin typeface="Lucida Sans" pitchFamily="-65" charset="0"/>
              </a:rPr>
              <a:t>11:30am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Sans" pitchFamily="-65" charset="0"/>
              </a:rPr>
              <a:t>Where</a:t>
            </a: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Lucida Sans" pitchFamily="-65" charset="0"/>
              </a:rPr>
              <a:t>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Lucida Sans" pitchFamily="-65" charset="0"/>
              </a:rPr>
              <a:t> </a:t>
            </a:r>
            <a:r>
              <a:rPr lang="en-US" dirty="0" smtClean="0">
                <a:latin typeface="Lucida Sans" pitchFamily="-65" charset="0"/>
              </a:rPr>
              <a:t>Gates 159</a:t>
            </a:r>
            <a:endParaRPr kumimoji="0" lang="en-US" sz="2400" b="0" i="0" u="none" strike="noStrike" cap="none" normalizeH="0" baseline="0" dirty="0">
              <a:ln>
                <a:noFill/>
              </a:ln>
              <a:effectLst/>
              <a:latin typeface="Lucida Sans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9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Computational Biology: Comparing Sequences</a:t>
            </a:r>
          </a:p>
        </p:txBody>
      </p:sp>
      <p:sp>
        <p:nvSpPr>
          <p:cNvPr id="389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0" y="4842933"/>
            <a:ext cx="4038600" cy="32385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800" dirty="0"/>
              <a:t>Slide stuff from </a:t>
            </a:r>
            <a:r>
              <a:rPr lang="en-US" sz="1800" dirty="0" err="1"/>
              <a:t>Serafim</a:t>
            </a:r>
            <a:r>
              <a:rPr lang="en-US" sz="1800" dirty="0"/>
              <a:t> </a:t>
            </a:r>
            <a:r>
              <a:rPr lang="en-US" sz="1800" dirty="0" err="1"/>
              <a:t>Batzoglou</a:t>
            </a:r>
            <a:endParaRPr lang="en-US" sz="1800" dirty="0"/>
          </a:p>
        </p:txBody>
      </p:sp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1200149" y="1464469"/>
            <a:ext cx="6107762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006699"/>
                </a:solidFill>
                <a:latin typeface="Courier New" charset="0"/>
              </a:rPr>
              <a:t>AGGCTATCACCTGACCTCCAGGCCGATGCCC</a:t>
            </a:r>
          </a:p>
          <a:p>
            <a:endParaRPr lang="en-US" sz="800" b="1" dirty="0">
              <a:solidFill>
                <a:srgbClr val="006699"/>
              </a:solidFill>
              <a:latin typeface="Courier New" charset="0"/>
            </a:endParaRPr>
          </a:p>
          <a:p>
            <a:r>
              <a:rPr lang="en-US" sz="2400" b="1" dirty="0">
                <a:solidFill>
                  <a:srgbClr val="006699"/>
                </a:solidFill>
                <a:latin typeface="Courier New" charset="0"/>
              </a:rPr>
              <a:t>TAGCTATCACGACCGCGGTCGATTTGCCCGAC</a:t>
            </a:r>
          </a:p>
        </p:txBody>
      </p:sp>
      <p:sp>
        <p:nvSpPr>
          <p:cNvPr id="38" name="Text Box 6"/>
          <p:cNvSpPr txBox="1">
            <a:spLocks noChangeArrowheads="1"/>
          </p:cNvSpPr>
          <p:nvPr/>
        </p:nvSpPr>
        <p:spPr bwMode="auto">
          <a:xfrm>
            <a:off x="762000" y="2388394"/>
            <a:ext cx="7018418" cy="9541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rgbClr val="006699"/>
                </a:solidFill>
                <a:latin typeface="Courier New" charset="0"/>
              </a:rPr>
              <a:t>-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AG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G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CTATCAC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CT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GACC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T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CA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GG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C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CGA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--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TGCCC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---</a:t>
            </a:r>
          </a:p>
          <a:p>
            <a:r>
              <a:rPr lang="en-US" sz="800">
                <a:solidFill>
                  <a:srgbClr val="006699"/>
                </a:solidFill>
                <a:latin typeface="Courier New" charset="0"/>
              </a:rPr>
              <a:t>    </a:t>
            </a:r>
            <a:r>
              <a:rPr lang="en-US" sz="800" b="1">
                <a:solidFill>
                  <a:srgbClr val="000066"/>
                </a:solidFill>
                <a:latin typeface="Courier New" charset="0"/>
              </a:rPr>
              <a:t>|  |     |  |  |  |  |  |  |        |  |  |  |  </a:t>
            </a:r>
            <a:r>
              <a:rPr lang="en-US" sz="800">
                <a:solidFill>
                  <a:srgbClr val="006666"/>
                </a:solidFill>
                <a:latin typeface="Courier New" charset="0"/>
              </a:rPr>
              <a:t>x</a:t>
            </a:r>
            <a:r>
              <a:rPr lang="en-US" sz="800" b="1">
                <a:solidFill>
                  <a:srgbClr val="000066"/>
                </a:solidFill>
                <a:latin typeface="Courier New" charset="0"/>
              </a:rPr>
              <a:t>  |        |  |     |  |  |        |  |  |  |  |         </a:t>
            </a:r>
            <a:endParaRPr lang="en-US" sz="800">
              <a:solidFill>
                <a:srgbClr val="006699"/>
              </a:solidFill>
              <a:latin typeface="Courier New" charset="0"/>
            </a:endParaRPr>
          </a:p>
          <a:p>
            <a:r>
              <a:rPr lang="en-US" sz="2400">
                <a:solidFill>
                  <a:srgbClr val="006699"/>
                </a:solidFill>
                <a:latin typeface="Courier New" charset="0"/>
              </a:rPr>
              <a:t>T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AG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-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CTATCAC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--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GACC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G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--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GG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T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CGA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TT</a:t>
            </a:r>
            <a:r>
              <a:rPr lang="en-US" sz="2400" b="1">
                <a:solidFill>
                  <a:srgbClr val="000066"/>
                </a:solidFill>
                <a:latin typeface="Courier New" charset="0"/>
              </a:rPr>
              <a:t>TGCCC</a:t>
            </a:r>
            <a:r>
              <a:rPr lang="en-US" sz="2400">
                <a:solidFill>
                  <a:srgbClr val="006699"/>
                </a:solidFill>
                <a:latin typeface="Courier New" charset="0"/>
              </a:rPr>
              <a:t>GAC</a:t>
            </a:r>
          </a:p>
        </p:txBody>
      </p:sp>
      <p:sp>
        <p:nvSpPr>
          <p:cNvPr id="38920" name="Rectangle 38"/>
          <p:cNvSpPr>
            <a:spLocks noChangeArrowheads="1"/>
          </p:cNvSpPr>
          <p:nvPr/>
        </p:nvSpPr>
        <p:spPr bwMode="auto">
          <a:xfrm>
            <a:off x="685800" y="3534311"/>
            <a:ext cx="60198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A50021"/>
                </a:solidFill>
              </a:rPr>
              <a:t>Sequence comparison is key to</a:t>
            </a:r>
          </a:p>
          <a:p>
            <a:pPr>
              <a:buFontTx/>
              <a:buChar char="•"/>
            </a:pPr>
            <a:r>
              <a:rPr lang="en-US" sz="2000" dirty="0"/>
              <a:t>   Finding genes</a:t>
            </a:r>
          </a:p>
          <a:p>
            <a:pPr>
              <a:buFontTx/>
              <a:buChar char="•"/>
            </a:pPr>
            <a:r>
              <a:rPr lang="en-US" sz="2000" dirty="0"/>
              <a:t>   Determining function</a:t>
            </a:r>
          </a:p>
          <a:p>
            <a:pPr>
              <a:buFontTx/>
              <a:buChar char="•"/>
            </a:pPr>
            <a:r>
              <a:rPr lang="en-US" sz="2000" dirty="0"/>
              <a:t>   Uncovering the evolutionary processes</a:t>
            </a:r>
          </a:p>
        </p:txBody>
      </p:sp>
    </p:spTree>
    <p:extLst>
      <p:ext uri="{BB962C8B-B14F-4D97-AF65-F5344CB8AC3E}">
        <p14:creationId xmlns:p14="http://schemas.microsoft.com/office/powerpoint/2010/main" val="236123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From Understanding to Interaction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Chatbots</a:t>
            </a: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www.pandorabots.com/pandora/talk?botid=f5d922d97e345aa1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http://www.jabberwacky.com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7513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00025"/>
            <a:ext cx="8229600" cy="823913"/>
          </a:xfrm>
        </p:spPr>
        <p:txBody>
          <a:bodyPr/>
          <a:lstStyle/>
          <a:p>
            <a:r>
              <a:rPr lang="en-US" dirty="0" err="1" smtClean="0"/>
              <a:t>Siri</a:t>
            </a:r>
            <a:endParaRPr lang="en-US" dirty="0" smtClean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28700"/>
            <a:ext cx="9144000" cy="3771900"/>
          </a:xfrm>
        </p:spPr>
        <p:txBody>
          <a:bodyPr/>
          <a:lstStyle/>
          <a:p>
            <a:pPr>
              <a:lnSpc>
                <a:spcPct val="90000"/>
              </a:lnSpc>
              <a:buFont typeface="Monotype Sorts" charset="2"/>
              <a:buNone/>
            </a:pPr>
            <a:endParaRPr lang="en-US" smtClean="0"/>
          </a:p>
          <a:p>
            <a:pPr>
              <a:lnSpc>
                <a:spcPct val="90000"/>
              </a:lnSpc>
              <a:buFont typeface="Monotype Sorts" charset="2"/>
              <a:buNone/>
            </a:pPr>
            <a:endParaRPr lang="en-US" smtClean="0"/>
          </a:p>
        </p:txBody>
      </p:sp>
      <p:pic>
        <p:nvPicPr>
          <p:cNvPr id="6349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71601"/>
            <a:ext cx="7800975" cy="3479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325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fld id="{EF7854D7-E723-4BFE-B61C-A7D0AAEDC7DE}" type="slidenum">
              <a:rPr lang="en-US" sz="1400">
                <a:solidFill>
                  <a:schemeClr val="tx2"/>
                </a:solidFill>
                <a:latin typeface="Arial" charset="0"/>
              </a:rPr>
              <a:pPr/>
              <a:t>2</a:t>
            </a:fld>
            <a:endParaRPr lang="en-US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14300"/>
            <a:ext cx="8915400" cy="8001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/>
              <a:t>Natural Language Processing</a:t>
            </a:r>
            <a:br>
              <a:rPr lang="en-US" dirty="0" smtClean="0"/>
            </a:br>
            <a:r>
              <a:rPr lang="en-US" dirty="0" smtClean="0"/>
              <a:t>(NLP)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52550"/>
            <a:ext cx="8266111" cy="3549253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/>
              <a:t>G</a:t>
            </a:r>
            <a:r>
              <a:rPr lang="en-US" dirty="0" smtClean="0"/>
              <a:t>etting computers to perform useful and interesting tasks involving </a:t>
            </a:r>
            <a:r>
              <a:rPr lang="en-US" dirty="0" smtClean="0">
                <a:solidFill>
                  <a:srgbClr val="FF0000"/>
                </a:solidFill>
              </a:rPr>
              <a:t>human languages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dirty="0" smtClean="0"/>
              <a:t>languages such as English, Spanish, Chinese, etc.</a:t>
            </a:r>
          </a:p>
          <a:p>
            <a:pPr lvl="1"/>
            <a:r>
              <a:rPr lang="en-US" dirty="0" smtClean="0"/>
              <a:t>as opposed to computer languages such as Python, Unity, etc.</a:t>
            </a:r>
          </a:p>
        </p:txBody>
      </p:sp>
    </p:spTree>
    <p:extLst>
      <p:ext uri="{BB962C8B-B14F-4D97-AF65-F5344CB8AC3E}">
        <p14:creationId xmlns:p14="http://schemas.microsoft.com/office/powerpoint/2010/main" val="35649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C36FE393-BBC4-49EC-8F34-96F437688D2D}" type="slidenum">
              <a:rPr lang="en-US" smtClean="0">
                <a:latin typeface="Arial Black" pitchFamily="34" charset="0"/>
              </a:rPr>
              <a:pPr/>
              <a:t>20</a:t>
            </a:fld>
            <a:endParaRPr lang="en-US" smtClean="0">
              <a:latin typeface="Arial Black" pitchFamily="34" charset="0"/>
            </a:endParaRP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14300"/>
            <a:ext cx="7772400" cy="85725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990033"/>
                </a:solidFill>
                <a:latin typeface="Comic Sans MS" pitchFamily="66" charset="0"/>
              </a:rPr>
              <a:t>Spoken Dialogue Systems</a:t>
            </a:r>
            <a:endParaRPr lang="en-US" smtClean="0">
              <a:latin typeface="Comic Sans MS" pitchFamily="66" charset="0"/>
            </a:endParaRP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8997" y="1581150"/>
            <a:ext cx="9067800" cy="12192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 smtClean="0">
                <a:latin typeface="Comic Sans MS" pitchFamily="66" charset="0"/>
              </a:rPr>
              <a:t>Systems that interact with users via speech</a:t>
            </a:r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3856038" y="3264694"/>
            <a:ext cx="3048000" cy="12573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4102" name="Text Box 5"/>
          <p:cNvSpPr txBox="1">
            <a:spLocks noChangeArrowheads="1"/>
          </p:cNvSpPr>
          <p:nvPr/>
        </p:nvSpPr>
        <p:spPr bwMode="auto">
          <a:xfrm>
            <a:off x="152401" y="3600450"/>
            <a:ext cx="8032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latin typeface="Comic Sans MS" pitchFamily="66" charset="0"/>
              </a:rPr>
              <a:t>user</a:t>
            </a:r>
          </a:p>
        </p:txBody>
      </p:sp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1447800" y="3143250"/>
            <a:ext cx="1722438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Speech </a:t>
            </a:r>
          </a:p>
          <a:p>
            <a:pPr algn="ctr"/>
            <a:r>
              <a:rPr lang="en-US" sz="2400">
                <a:latin typeface="Comic Sans MS" pitchFamily="66" charset="0"/>
              </a:rPr>
              <a:t>Recognition</a:t>
            </a:r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1524000" y="4007644"/>
            <a:ext cx="1646238" cy="571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TTS or </a:t>
            </a:r>
          </a:p>
          <a:p>
            <a:pPr algn="ctr"/>
            <a:r>
              <a:rPr lang="en-US" sz="2400">
                <a:latin typeface="Comic Sans MS" pitchFamily="66" charset="0"/>
              </a:rPr>
              <a:t>recording</a:t>
            </a:r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7208838" y="3550444"/>
            <a:ext cx="1782762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Comic Sans MS" pitchFamily="66" charset="0"/>
              </a:rPr>
              <a:t>Cloud, </a:t>
            </a:r>
          </a:p>
          <a:p>
            <a:pPr algn="ctr"/>
            <a:r>
              <a:rPr lang="en-US" sz="2400">
                <a:latin typeface="Comic Sans MS" pitchFamily="66" charset="0"/>
              </a:rPr>
              <a:t>DB, web,</a:t>
            </a:r>
          </a:p>
          <a:p>
            <a:pPr algn="ctr"/>
            <a:r>
              <a:rPr lang="en-US" sz="2400">
                <a:latin typeface="Comic Sans MS" pitchFamily="66" charset="0"/>
              </a:rPr>
              <a:t>smartphone</a:t>
            </a:r>
          </a:p>
        </p:txBody>
      </p:sp>
      <p:sp>
        <p:nvSpPr>
          <p:cNvPr id="4106" name="Text Box 9"/>
          <p:cNvSpPr txBox="1">
            <a:spLocks noChangeArrowheads="1"/>
          </p:cNvSpPr>
          <p:nvPr/>
        </p:nvSpPr>
        <p:spPr bwMode="auto">
          <a:xfrm>
            <a:off x="4160838" y="3607594"/>
            <a:ext cx="219002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Spoken Dialog</a:t>
            </a:r>
          </a:p>
          <a:p>
            <a:r>
              <a:rPr lang="en-US" sz="2400">
                <a:solidFill>
                  <a:srgbClr val="FF0000"/>
                </a:solidFill>
                <a:latin typeface="Comic Sans MS" pitchFamily="66" charset="0"/>
              </a:rPr>
              <a:t>        System</a:t>
            </a:r>
          </a:p>
        </p:txBody>
      </p:sp>
      <p:sp>
        <p:nvSpPr>
          <p:cNvPr id="4107" name="Line 10"/>
          <p:cNvSpPr>
            <a:spLocks noChangeShapeType="1"/>
          </p:cNvSpPr>
          <p:nvPr/>
        </p:nvSpPr>
        <p:spPr bwMode="auto">
          <a:xfrm flipV="1">
            <a:off x="914400" y="3429000"/>
            <a:ext cx="53340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Line 11"/>
          <p:cNvSpPr>
            <a:spLocks noChangeShapeType="1"/>
          </p:cNvSpPr>
          <p:nvPr/>
        </p:nvSpPr>
        <p:spPr bwMode="auto">
          <a:xfrm flipH="1" flipV="1">
            <a:off x="914400" y="3886200"/>
            <a:ext cx="533400" cy="400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Line 12"/>
          <p:cNvSpPr>
            <a:spLocks noChangeShapeType="1"/>
          </p:cNvSpPr>
          <p:nvPr/>
        </p:nvSpPr>
        <p:spPr bwMode="auto">
          <a:xfrm>
            <a:off x="3170238" y="3493294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Line 13"/>
          <p:cNvSpPr>
            <a:spLocks noChangeShapeType="1"/>
          </p:cNvSpPr>
          <p:nvPr/>
        </p:nvSpPr>
        <p:spPr bwMode="auto">
          <a:xfrm>
            <a:off x="3170238" y="4293394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Line 14"/>
          <p:cNvSpPr>
            <a:spLocks noChangeShapeType="1"/>
          </p:cNvSpPr>
          <p:nvPr/>
        </p:nvSpPr>
        <p:spPr bwMode="auto">
          <a:xfrm>
            <a:off x="6904038" y="3836194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2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Interests: Computer Tutors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8885"/>
            <a:ext cx="8084672" cy="3097865"/>
          </a:xfrm>
        </p:spPr>
      </p:pic>
    </p:spTree>
    <p:extLst>
      <p:ext uri="{BB962C8B-B14F-4D97-AF65-F5344CB8AC3E}">
        <p14:creationId xmlns:p14="http://schemas.microsoft.com/office/powerpoint/2010/main" val="2215451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endParaRPr lang="en-US" smtClean="0"/>
          </a:p>
        </p:txBody>
      </p:sp>
      <p:pic>
        <p:nvPicPr>
          <p:cNvPr id="19459" name="Picture 3" descr="screenshotShortBi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42"/>
          <a:stretch>
            <a:fillRect/>
          </a:stretch>
        </p:blipFill>
        <p:spPr>
          <a:xfrm>
            <a:off x="0" y="0"/>
            <a:ext cx="9144000" cy="4225529"/>
          </a:xfrm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40055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buFontTx/>
              <a:buChar char="•"/>
            </a:pPr>
            <a:endParaRPr lang="en-US" sz="2400" i="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3733800" y="1085850"/>
            <a:ext cx="6858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4648200" y="800100"/>
            <a:ext cx="4114800" cy="800100"/>
          </a:xfrm>
          <a:prstGeom prst="rect">
            <a:avLst/>
          </a:prstGeom>
          <a:solidFill>
            <a:srgbClr val="FF00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4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NLP hard?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52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Ambiguity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/>
              <a:t>Find at least 5 meanings of this sentence:</a:t>
            </a:r>
          </a:p>
          <a:p>
            <a:pPr lvl="1" eaLnBrk="1" hangingPunct="1"/>
            <a:r>
              <a:rPr lang="en-US"/>
              <a:t>I made her duck</a:t>
            </a:r>
          </a:p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9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Ambiguity</a:t>
            </a:r>
          </a:p>
        </p:txBody>
      </p:sp>
      <p:sp>
        <p:nvSpPr>
          <p:cNvPr id="45062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581150"/>
            <a:ext cx="8534400" cy="3124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Find at least 5 meanings of this sentence: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Courier"/>
                <a:cs typeface="Courier"/>
              </a:rPr>
              <a:t>I made her duck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 cooked waterfowl for her benefit (to eat)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 cooked waterfowl belonging to her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 created the (plaster?) waterfowl she owns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 caused her to quickly lower her head or body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/>
              <a:t>I waved my magic wand and turned her into undifferentiated waterfowl</a:t>
            </a:r>
          </a:p>
        </p:txBody>
      </p:sp>
    </p:spTree>
    <p:extLst>
      <p:ext uri="{BB962C8B-B14F-4D97-AF65-F5344CB8AC3E}">
        <p14:creationId xmlns:p14="http://schemas.microsoft.com/office/powerpoint/2010/main" val="9476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206375"/>
            <a:ext cx="883920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/>
              <a:t>Ambiguity is </a:t>
            </a:r>
            <a:r>
              <a:rPr lang="en-US" dirty="0" smtClean="0"/>
              <a:t>Pervasive: Speech to Text!!!!</a:t>
            </a:r>
            <a:endParaRPr lang="en-US" dirty="0"/>
          </a:p>
        </p:txBody>
      </p:sp>
      <p:sp>
        <p:nvSpPr>
          <p:cNvPr id="51206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143000"/>
            <a:ext cx="7848600" cy="3486150"/>
          </a:xfrm>
        </p:spPr>
        <p:txBody>
          <a:bodyPr>
            <a:normAutofit fontScale="85000" lnSpcReduction="20000"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I </a:t>
            </a:r>
            <a:r>
              <a:rPr lang="en-US" dirty="0"/>
              <a:t>mate or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I’m eight or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Eye maid;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Aye mate,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 maid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I’m aid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 mate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I’m ate her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I’m ate or duck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I mate or duck</a:t>
            </a:r>
          </a:p>
        </p:txBody>
      </p:sp>
    </p:spTree>
    <p:extLst>
      <p:ext uri="{BB962C8B-B14F-4D97-AF65-F5344CB8AC3E}">
        <p14:creationId xmlns:p14="http://schemas.microsoft.com/office/powerpoint/2010/main" val="43983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81000" y="1270978"/>
            <a:ext cx="2766060" cy="16055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93428" y="1270978"/>
            <a:ext cx="2766060" cy="16055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0043" y="1200150"/>
            <a:ext cx="2657974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latin typeface="Calibri"/>
                <a:cs typeface="Calibri"/>
              </a:rPr>
              <a:t>non-standard English</a:t>
            </a:r>
            <a:endParaRPr lang="en-US" sz="2200" dirty="0"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570" y="1633160"/>
            <a:ext cx="2895600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dirty="0">
                <a:latin typeface="Calibri"/>
                <a:cs typeface="Calibri"/>
              </a:rPr>
              <a:t>Great job @</a:t>
            </a:r>
            <a:r>
              <a:rPr lang="en-US" sz="1500" dirty="0" err="1">
                <a:latin typeface="Calibri"/>
                <a:cs typeface="Calibri"/>
              </a:rPr>
              <a:t>justinbieber</a:t>
            </a:r>
            <a:r>
              <a:rPr lang="en-US" sz="1500" dirty="0">
                <a:latin typeface="Calibri"/>
                <a:cs typeface="Calibri"/>
              </a:rPr>
              <a:t>! Were SOO PROUD of what </a:t>
            </a:r>
            <a:r>
              <a:rPr lang="en-US" sz="1500" dirty="0" err="1">
                <a:latin typeface="Calibri"/>
                <a:cs typeface="Calibri"/>
              </a:rPr>
              <a:t>youve</a:t>
            </a:r>
            <a:r>
              <a:rPr lang="en-US" sz="1500" dirty="0">
                <a:latin typeface="Calibri"/>
                <a:cs typeface="Calibri"/>
              </a:rPr>
              <a:t> accomplished! U taught us 2 #</a:t>
            </a:r>
            <a:r>
              <a:rPr lang="en-US" sz="1500" dirty="0" err="1">
                <a:latin typeface="Calibri"/>
                <a:cs typeface="Calibri"/>
              </a:rPr>
              <a:t>neversaynever</a:t>
            </a:r>
            <a:r>
              <a:rPr lang="en-US" sz="1500" dirty="0">
                <a:latin typeface="Calibri"/>
                <a:cs typeface="Calibri"/>
              </a:rPr>
              <a:t> &amp; you yourself should never give up either♥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76600" y="1195685"/>
            <a:ext cx="278183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"/>
                <a:cs typeface="Calibri"/>
              </a:rPr>
              <a:t>segmentation issues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49340" y="1270978"/>
            <a:ext cx="2766060" cy="16055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61382" y="1200150"/>
            <a:ext cx="103961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"/>
                <a:cs typeface="Calibri"/>
              </a:rPr>
              <a:t>idioms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49340" y="1759744"/>
            <a:ext cx="276606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latin typeface="Calibri"/>
                <a:cs typeface="Calibri"/>
              </a:rPr>
              <a:t>dark horse</a:t>
            </a:r>
          </a:p>
          <a:p>
            <a:pPr algn="ctr">
              <a:defRPr/>
            </a:pPr>
            <a:r>
              <a:rPr lang="en-US" sz="1600" dirty="0">
                <a:latin typeface="Calibri"/>
                <a:cs typeface="Calibri"/>
              </a:rPr>
              <a:t>get cold feet</a:t>
            </a:r>
          </a:p>
          <a:p>
            <a:pPr algn="ctr">
              <a:defRPr/>
            </a:pPr>
            <a:r>
              <a:rPr lang="en-US" sz="1600" dirty="0">
                <a:latin typeface="Calibri"/>
                <a:cs typeface="Calibri"/>
              </a:rPr>
              <a:t>lose face</a:t>
            </a:r>
          </a:p>
          <a:p>
            <a:pPr algn="ctr">
              <a:defRPr/>
            </a:pPr>
            <a:r>
              <a:rPr lang="en-US" sz="1600" dirty="0">
                <a:latin typeface="Calibri"/>
                <a:cs typeface="Calibri"/>
              </a:rPr>
              <a:t>throw in the towel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81000" y="3025899"/>
            <a:ext cx="2766060" cy="16032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3570" y="3014710"/>
            <a:ext cx="273055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smtClean="0">
                <a:latin typeface="Calibri"/>
                <a:cs typeface="Calibri"/>
              </a:rPr>
              <a:t>newly coined words</a:t>
            </a:r>
            <a:endParaRPr lang="en-US" b="1" dirty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000" y="3420158"/>
            <a:ext cx="276606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 err="1">
                <a:latin typeface="Calibri"/>
                <a:cs typeface="Calibri"/>
              </a:rPr>
              <a:t>unfriend</a:t>
            </a:r>
            <a:endParaRPr lang="en-US" sz="1600" dirty="0">
              <a:latin typeface="Calibri"/>
              <a:cs typeface="Calibri"/>
            </a:endParaRPr>
          </a:p>
          <a:p>
            <a:pPr algn="ctr">
              <a:defRPr/>
            </a:pPr>
            <a:r>
              <a:rPr lang="en-US" sz="1600" dirty="0" err="1">
                <a:latin typeface="Calibri"/>
                <a:cs typeface="Calibri"/>
              </a:rPr>
              <a:t>r</a:t>
            </a:r>
            <a:r>
              <a:rPr lang="en-US" sz="1600" dirty="0" err="1" smtClean="0">
                <a:latin typeface="Calibri"/>
                <a:cs typeface="Calibri"/>
              </a:rPr>
              <a:t>etweet</a:t>
            </a:r>
            <a:endParaRPr lang="en-US" sz="1600" dirty="0">
              <a:latin typeface="Calibri"/>
              <a:cs typeface="Calibri"/>
            </a:endParaRPr>
          </a:p>
          <a:p>
            <a:pPr algn="ctr">
              <a:defRPr/>
            </a:pPr>
            <a:endParaRPr lang="en-US" sz="1600" dirty="0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49340" y="3011044"/>
            <a:ext cx="2766060" cy="16055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48400" y="2897535"/>
            <a:ext cx="2396144" cy="4196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"/>
                <a:cs typeface="Calibri"/>
              </a:rPr>
              <a:t>tricky entity names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8400" y="3462121"/>
            <a:ext cx="280543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defRPr/>
            </a:pPr>
            <a:r>
              <a:rPr lang="en-US" sz="1600" dirty="0" smtClean="0">
                <a:latin typeface="Calibri"/>
                <a:cs typeface="Calibri"/>
              </a:rPr>
              <a:t>Where </a:t>
            </a:r>
            <a:r>
              <a:rPr lang="en-US" sz="1600" dirty="0">
                <a:latin typeface="Calibri"/>
                <a:cs typeface="Calibri"/>
              </a:rPr>
              <a:t>is </a:t>
            </a:r>
            <a:r>
              <a:rPr lang="en-US" sz="1600" i="1" dirty="0">
                <a:latin typeface="Calibri"/>
                <a:cs typeface="Calibri"/>
              </a:rPr>
              <a:t>A Bug’s Life</a:t>
            </a:r>
            <a:r>
              <a:rPr lang="en-US" sz="1600" dirty="0">
                <a:latin typeface="Calibri"/>
                <a:cs typeface="Calibri"/>
              </a:rPr>
              <a:t> playing …</a:t>
            </a:r>
            <a:endParaRPr lang="en-US" sz="1600" i="1" dirty="0">
              <a:latin typeface="Calibri"/>
              <a:cs typeface="Calibri"/>
            </a:endParaRPr>
          </a:p>
          <a:p>
            <a:pPr>
              <a:spcBef>
                <a:spcPts val="300"/>
              </a:spcBef>
              <a:defRPr/>
            </a:pPr>
            <a:r>
              <a:rPr lang="en-US" sz="1600" i="1" dirty="0" smtClean="0">
                <a:latin typeface="Calibri"/>
                <a:cs typeface="Calibri"/>
              </a:rPr>
              <a:t>Let </a:t>
            </a:r>
            <a:r>
              <a:rPr lang="en-US" sz="1600" i="1" dirty="0">
                <a:latin typeface="Calibri"/>
                <a:cs typeface="Calibri"/>
              </a:rPr>
              <a:t>It Be</a:t>
            </a:r>
            <a:r>
              <a:rPr lang="en-US" sz="1600" dirty="0">
                <a:latin typeface="Calibri"/>
                <a:cs typeface="Calibri"/>
              </a:rPr>
              <a:t> was recorded </a:t>
            </a:r>
            <a:r>
              <a:rPr lang="en-US" sz="1600" dirty="0" smtClean="0">
                <a:latin typeface="Calibri"/>
                <a:cs typeface="Calibri"/>
              </a:rPr>
              <a:t>…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329940" y="2997323"/>
            <a:ext cx="2766060" cy="16032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400">
              <a:latin typeface="Calibri"/>
              <a:cs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581400" y="2900740"/>
            <a:ext cx="240342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latin typeface="Calibri"/>
                <a:cs typeface="Calibri"/>
              </a:rPr>
              <a:t>world knowledge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29940" y="3474927"/>
            <a:ext cx="2766060" cy="62324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ts val="3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Mary and Sue are sisters.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1600" dirty="0">
                <a:latin typeface="Calibri"/>
                <a:cs typeface="Calibri"/>
              </a:rPr>
              <a:t>Mary and Sue are mothers.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09600" y="4674880"/>
            <a:ext cx="380750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But that’s what makes it fun!</a:t>
            </a:r>
          </a:p>
        </p:txBody>
      </p:sp>
      <p:grpSp>
        <p:nvGrpSpPr>
          <p:cNvPr id="83999" name="Group 80"/>
          <p:cNvGrpSpPr>
            <a:grpSpLocks/>
          </p:cNvGrpSpPr>
          <p:nvPr/>
        </p:nvGrpSpPr>
        <p:grpSpPr bwMode="auto">
          <a:xfrm>
            <a:off x="3288695" y="1937960"/>
            <a:ext cx="2755295" cy="533400"/>
            <a:chOff x="3686175" y="2535809"/>
            <a:chExt cx="1774825" cy="337261"/>
          </a:xfrm>
        </p:grpSpPr>
        <p:sp>
          <p:nvSpPr>
            <p:cNvPr id="69" name="Rectangle 68"/>
            <p:cNvSpPr/>
            <p:nvPr/>
          </p:nvSpPr>
          <p:spPr>
            <a:xfrm>
              <a:off x="3686175" y="2535809"/>
              <a:ext cx="182101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897307" y="2535809"/>
              <a:ext cx="237523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159901" y="2535809"/>
              <a:ext cx="493520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4678494" y="2535809"/>
              <a:ext cx="328573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029500" y="2535809"/>
              <a:ext cx="431500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686175" y="2727808"/>
              <a:ext cx="182101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897307" y="2727808"/>
              <a:ext cx="484283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413259" y="2727808"/>
              <a:ext cx="593808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5029500" y="2727808"/>
              <a:ext cx="431500" cy="145262"/>
            </a:xfrm>
            <a:prstGeom prst="rect">
              <a:avLst/>
            </a:prstGeom>
            <a:solidFill>
              <a:srgbClr val="7A9FE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4400">
                <a:latin typeface="Calibri"/>
                <a:cs typeface="Calibri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212495" y="1885950"/>
            <a:ext cx="2895600" cy="609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defRPr/>
            </a:pPr>
            <a:r>
              <a:rPr lang="en-US" sz="1500" dirty="0">
                <a:latin typeface="Calibri"/>
                <a:cs typeface="Calibri"/>
              </a:rPr>
              <a:t>the New York-New Haven Railroad</a:t>
            </a:r>
          </a:p>
          <a:p>
            <a:pPr algn="ctr">
              <a:spcBef>
                <a:spcPts val="300"/>
              </a:spcBef>
              <a:defRPr/>
            </a:pPr>
            <a:r>
              <a:rPr lang="en-US" sz="1500" dirty="0">
                <a:latin typeface="Calibri"/>
                <a:cs typeface="Calibri"/>
              </a:rPr>
              <a:t>the New York-New Haven Railroad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391400" cy="74295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Why </a:t>
            </a:r>
            <a:r>
              <a:rPr lang="en-US" dirty="0" smtClean="0">
                <a:ea typeface="ＭＳ Ｐゴシック" charset="0"/>
                <a:cs typeface="ＭＳ Ｐゴシック" charset="0"/>
              </a:rPr>
              <a:t>else is </a:t>
            </a:r>
            <a:r>
              <a:rPr lang="en-US" dirty="0">
                <a:ea typeface="ＭＳ Ｐゴシック" charset="0"/>
                <a:cs typeface="ＭＳ Ｐゴシック" charset="0"/>
              </a:rPr>
              <a:t>natural language understanding difficult?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6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Arial" charset="0"/>
              </a:rPr>
              <a:t>                                         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Why is NLP needed?</a:t>
            </a:r>
            <a:endParaRPr lang="en-US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00150"/>
            <a:ext cx="8686800" cy="3343275"/>
          </a:xfrm>
        </p:spPr>
        <p:txBody>
          <a:bodyPr>
            <a:normAutofit fontScale="92500" lnSpcReduction="20000"/>
          </a:bodyPr>
          <a:lstStyle/>
          <a:p>
            <a:pPr lvl="1">
              <a:defRPr/>
            </a:pPr>
            <a:r>
              <a:rPr lang="en-US" dirty="0" smtClean="0"/>
              <a:t>An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/>
              <a:t>enormous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amount of </a:t>
            </a:r>
            <a:r>
              <a:rPr lang="en-US" dirty="0" smtClean="0"/>
              <a:t>knowledge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is now </a:t>
            </a:r>
            <a:r>
              <a:rPr lang="en-US" dirty="0" smtClean="0"/>
              <a:t>available in machine readable form as natural</a:t>
            </a:r>
            <a:r>
              <a:rPr lang="en-US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dirty="0" smtClean="0"/>
              <a:t>language text</a:t>
            </a:r>
          </a:p>
          <a:p>
            <a:pPr marL="1466850" lvl="2" indent="-609600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he web</a:t>
            </a:r>
          </a:p>
          <a:p>
            <a:pPr lvl="1">
              <a:defRPr/>
            </a:pPr>
            <a:r>
              <a:rPr lang="en-US" dirty="0" smtClean="0"/>
              <a:t>Conversational agents are becoming an important form of human-computer communication</a:t>
            </a:r>
          </a:p>
          <a:p>
            <a:pPr marL="1466850" lvl="2" indent="-609600">
              <a:defRPr/>
            </a:pPr>
            <a:r>
              <a:rPr lang="en-US" dirty="0" err="1" smtClean="0">
                <a:solidFill>
                  <a:srgbClr val="FF0000"/>
                </a:solidFill>
              </a:rPr>
              <a:t>Siri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 dirty="0" smtClean="0"/>
              <a:t>Much of human-human communication is now mediated by computers</a:t>
            </a:r>
          </a:p>
          <a:p>
            <a:pPr marL="1466850" lvl="2" indent="-609600">
              <a:defRPr/>
            </a:pPr>
            <a:r>
              <a:rPr lang="en-US" dirty="0" err="1">
                <a:solidFill>
                  <a:srgbClr val="FF0000"/>
                </a:solidFill>
              </a:rPr>
              <a:t>f</a:t>
            </a:r>
            <a:r>
              <a:rPr lang="en-US" dirty="0" err="1" smtClean="0">
                <a:solidFill>
                  <a:srgbClr val="FF0000"/>
                </a:solidFill>
              </a:rPr>
              <a:t>acebook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2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2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82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82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82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2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languages to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 humans, this is effortlessly easy</a:t>
            </a:r>
          </a:p>
          <a:p>
            <a:r>
              <a:rPr lang="en-US" dirty="0" smtClean="0"/>
              <a:t>But for computers, it’s rather difficult to go </a:t>
            </a:r>
            <a:r>
              <a:rPr lang="en-US" i="1" dirty="0" smtClean="0">
                <a:solidFill>
                  <a:schemeClr val="accent1"/>
                </a:solidFill>
              </a:rPr>
              <a:t>from “language” to information</a:t>
            </a:r>
          </a:p>
          <a:p>
            <a:pPr lvl="1"/>
            <a:r>
              <a:rPr lang="en-US" dirty="0" smtClean="0"/>
              <a:t>Human language text </a:t>
            </a:r>
          </a:p>
          <a:p>
            <a:pPr lvl="1"/>
            <a:r>
              <a:rPr lang="en-US" dirty="0" smtClean="0"/>
              <a:t>Speech </a:t>
            </a:r>
          </a:p>
          <a:p>
            <a:pPr lvl="1"/>
            <a:r>
              <a:rPr lang="en-US" dirty="0" smtClean="0"/>
              <a:t>Web pages </a:t>
            </a:r>
          </a:p>
          <a:p>
            <a:pPr lvl="1"/>
            <a:r>
              <a:rPr lang="en-US" dirty="0" smtClean="0"/>
              <a:t>Social networks (and other networks)</a:t>
            </a:r>
          </a:p>
          <a:p>
            <a:pPr lvl="1"/>
            <a:r>
              <a:rPr lang="en-US" dirty="0" smtClean="0"/>
              <a:t>Genome sequences</a:t>
            </a: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04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Commercial World</a:t>
            </a:r>
            <a:endParaRPr lang="en-US" dirty="0"/>
          </a:p>
        </p:txBody>
      </p:sp>
      <p:sp>
        <p:nvSpPr>
          <p:cNvPr id="2048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exciting stuff going on…</a:t>
            </a:r>
            <a:endParaRPr lang="en-US" dirty="0"/>
          </a:p>
        </p:txBody>
      </p:sp>
      <p:pic>
        <p:nvPicPr>
          <p:cNvPr id="20487" name="Picture 4" descr="niels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2885328"/>
            <a:ext cx="2667000" cy="751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6" descr="Logo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571128"/>
            <a:ext cx="2971800" cy="634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9" descr="PKTHdr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1" y="2713878"/>
            <a:ext cx="1147763" cy="69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48400" y="1689496"/>
            <a:ext cx="2439988" cy="729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14800" y="3285379"/>
            <a:ext cx="2236788" cy="31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13" descr="mslogo-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2199528"/>
            <a:ext cx="2057400" cy="255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witter.tif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2023682"/>
            <a:ext cx="2667000" cy="461596"/>
          </a:xfrm>
          <a:prstGeom prst="rect">
            <a:avLst/>
          </a:prstGeom>
        </p:spPr>
      </p:pic>
      <p:pic>
        <p:nvPicPr>
          <p:cNvPr id="20" name="Picture 19" descr="facebook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0" y="2542428"/>
            <a:ext cx="1816100" cy="514350"/>
          </a:xfrm>
          <a:prstGeom prst="rect">
            <a:avLst/>
          </a:prstGeom>
        </p:spPr>
      </p:pic>
      <p:pic>
        <p:nvPicPr>
          <p:cNvPr id="21" name="Picture 20" descr="soundhound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10200" y="2485278"/>
            <a:ext cx="2851150" cy="350978"/>
          </a:xfrm>
          <a:prstGeom prst="rect">
            <a:avLst/>
          </a:prstGeom>
        </p:spPr>
      </p:pic>
      <p:pic>
        <p:nvPicPr>
          <p:cNvPr id="22" name="Picture 21" descr="vlingo.tiff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8400" y="4161678"/>
            <a:ext cx="1562100" cy="54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9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Web 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71550"/>
            <a:ext cx="8991600" cy="41148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Who is the chair of Pitt Computer Science?</a:t>
            </a:r>
          </a:p>
          <a:p>
            <a:endParaRPr lang="en-US" dirty="0" smtClean="0"/>
          </a:p>
          <a:p>
            <a:r>
              <a:rPr lang="en-US" dirty="0" smtClean="0">
                <a:effectLst/>
              </a:rPr>
              <a:t>Google: About 659,000 results (0.36 seconds) </a:t>
            </a:r>
          </a:p>
          <a:p>
            <a:pPr>
              <a:buFont typeface="+mj-lt"/>
              <a:buAutoNum type="arabicPeriod"/>
            </a:pPr>
            <a:r>
              <a:rPr lang="en-US" b="1" dirty="0" smtClean="0">
                <a:effectLst/>
                <a:hlinkClick r:id="rId2"/>
              </a:rPr>
              <a:t>Department of </a:t>
            </a:r>
            <a:r>
              <a:rPr lang="en-US" b="1" i="1" dirty="0" smtClean="0">
                <a:effectLst/>
                <a:hlinkClick r:id="rId2"/>
              </a:rPr>
              <a:t>Computer Science</a:t>
            </a:r>
            <a:r>
              <a:rPr lang="en-US" b="1" dirty="0" smtClean="0">
                <a:effectLst/>
                <a:hlinkClick r:id="rId2"/>
              </a:rPr>
              <a:t> | </a:t>
            </a:r>
            <a:r>
              <a:rPr lang="en-US" b="1" i="1" dirty="0" smtClean="0">
                <a:effectLst/>
                <a:hlinkClick r:id="rId2"/>
              </a:rPr>
              <a:t>University of Pittsburgh</a:t>
            </a:r>
            <a:endParaRPr lang="en-US" b="1" dirty="0" smtClean="0"/>
          </a:p>
          <a:p>
            <a:pPr marL="0" indent="0">
              <a:buNone/>
            </a:pPr>
            <a:r>
              <a:rPr lang="en-US" b="1" i="1" dirty="0">
                <a:effectLst/>
              </a:rPr>
              <a:t> </a:t>
            </a:r>
            <a:r>
              <a:rPr lang="en-US" b="1" i="1" dirty="0" smtClean="0">
                <a:effectLst/>
              </a:rPr>
              <a:t>        </a:t>
            </a:r>
            <a:r>
              <a:rPr lang="en-US" i="1" dirty="0" smtClean="0">
                <a:effectLst/>
              </a:rPr>
              <a:t>www.cs.</a:t>
            </a:r>
            <a:r>
              <a:rPr lang="en-US" b="1" i="1" dirty="0" smtClean="0">
                <a:effectLst/>
              </a:rPr>
              <a:t>pitt</a:t>
            </a:r>
            <a:r>
              <a:rPr lang="en-US" i="1" dirty="0" smtClean="0">
                <a:effectLst/>
              </a:rPr>
              <a:t>.edu/</a:t>
            </a:r>
            <a:r>
              <a:rPr lang="en-US" dirty="0" smtClean="0">
                <a:effectLst/>
              </a:rPr>
              <a:t>‎</a:t>
            </a:r>
          </a:p>
          <a:p>
            <a:pPr marL="0" indent="0">
              <a:buNone/>
            </a:pPr>
            <a:r>
              <a:rPr lang="en-US" dirty="0" smtClean="0"/>
              <a:t>         </a:t>
            </a:r>
            <a:r>
              <a:rPr lang="en-US" dirty="0" smtClean="0">
                <a:effectLst/>
              </a:rPr>
              <a:t>Department of </a:t>
            </a:r>
            <a:r>
              <a:rPr lang="en-US" i="1" dirty="0" smtClean="0">
                <a:effectLst/>
              </a:rPr>
              <a:t>Computer Science</a:t>
            </a:r>
            <a:r>
              <a:rPr lang="en-US" dirty="0" smtClean="0">
                <a:effectLst/>
              </a:rPr>
              <a:t> Founded in 1966 </a:t>
            </a:r>
            <a:r>
              <a:rPr lang="en-US" b="1" dirty="0" smtClean="0">
                <a:effectLst/>
              </a:rPr>
              <a:t>...</a:t>
            </a:r>
            <a:r>
              <a:rPr lang="en-US" dirty="0" smtClean="0">
                <a:effectLst/>
              </a:rPr>
              <a:t> trusted to co-</a:t>
            </a:r>
            <a:r>
              <a:rPr lang="en-US" i="1" dirty="0" smtClean="0">
                <a:effectLst/>
              </a:rPr>
              <a:t>chair</a:t>
            </a:r>
            <a:r>
              <a:rPr lang="en-US" dirty="0" smtClean="0">
                <a:effectLst/>
              </a:rPr>
              <a:t> again the 2nd International Workshop on               Collaborative Big Data (C-Big2013) to be held </a:t>
            </a:r>
            <a:r>
              <a:rPr lang="en-US" b="1" dirty="0" smtClean="0">
                <a:effectLst/>
              </a:rPr>
              <a:t>...</a:t>
            </a:r>
            <a:endParaRPr lang="en-US" dirty="0" smtClean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65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Arial" charset="0"/>
              </a:rPr>
              <a:t>                                         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Web Question-Answering </a:t>
            </a:r>
          </a:p>
        </p:txBody>
      </p:sp>
      <p:pic>
        <p:nvPicPr>
          <p:cNvPr id="247812" name="Picture 4" descr="boulder-pop-ms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57350"/>
            <a:ext cx="8077200" cy="166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40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Answering: IBM’s Watson</a:t>
            </a:r>
            <a:endParaRPr lang="en-US" dirty="0"/>
          </a:p>
        </p:txBody>
      </p:sp>
      <p:pic>
        <p:nvPicPr>
          <p:cNvPr id="5" name="watson3minutes.mo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3925" y="1176338"/>
            <a:ext cx="6950075" cy="3910012"/>
          </a:xfrm>
        </p:spPr>
      </p:pic>
    </p:spTree>
    <p:extLst>
      <p:ext uri="{BB962C8B-B14F-4D97-AF65-F5344CB8AC3E}">
        <p14:creationId xmlns:p14="http://schemas.microsoft.com/office/powerpoint/2010/main" val="14686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r>
              <a:rPr lang="en-US" sz="1000" dirty="0">
                <a:solidFill>
                  <a:schemeClr val="tx1"/>
                </a:solidFill>
                <a:latin typeface="Arial" charset="0"/>
              </a:rPr>
              <a:t>                                         </a:t>
            </a:r>
            <a:endParaRPr lang="en-US" sz="14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1pPr>
            <a:lvl2pPr marL="742950" indent="-28575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2pPr>
            <a:lvl3pPr marL="11430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3pPr>
            <a:lvl4pPr marL="16002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4pPr>
            <a:lvl5pPr marL="2057400" indent="-228600" eaLnBrk="0" hangingPunct="0">
              <a:defRPr sz="1600">
                <a:solidFill>
                  <a:srgbClr val="009900"/>
                </a:solidFill>
                <a:latin typeface="Tahoma" pitchFamily="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9900"/>
                </a:solidFill>
                <a:latin typeface="Tahoma" pitchFamily="84" charset="0"/>
              </a:defRPr>
            </a:lvl9pPr>
          </a:lstStyle>
          <a:p>
            <a:fld id="{C7B1D73D-9054-4CB2-9B01-A679BC1230E2}" type="slidenum">
              <a:rPr lang="en-US" sz="1400">
                <a:solidFill>
                  <a:schemeClr val="tx2"/>
                </a:solidFill>
                <a:latin typeface="Arial" charset="0"/>
              </a:rPr>
              <a:pPr/>
              <a:t>9</a:t>
            </a:fld>
            <a:endParaRPr lang="en-US" sz="140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Deep Q/A to Jeopardy Winner</a:t>
            </a:r>
          </a:p>
        </p:txBody>
      </p:sp>
      <p:pic>
        <p:nvPicPr>
          <p:cNvPr id="10246" name="Picture 6" descr="fong_ibm_watson01_loc_5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1" y="2171700"/>
            <a:ext cx="50196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8" descr="ibm-watso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85850"/>
            <a:ext cx="2971800" cy="24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54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11519</TotalTime>
  <Words>764</Words>
  <Application>Microsoft Office PowerPoint</Application>
  <PresentationFormat>On-screen Show (16:9)</PresentationFormat>
  <Paragraphs>169</Paragraphs>
  <Slides>27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Custom Design</vt:lpstr>
      <vt:lpstr>Picture</vt:lpstr>
      <vt:lpstr>What is Natural Language Processing?</vt:lpstr>
      <vt:lpstr>Natural Language Processing (NLP)</vt:lpstr>
      <vt:lpstr>Why is NLP needed?</vt:lpstr>
      <vt:lpstr>From languages to information</vt:lpstr>
      <vt:lpstr>Commercial World</vt:lpstr>
      <vt:lpstr>Beyond Web Search</vt:lpstr>
      <vt:lpstr>Web Question-Answering </vt:lpstr>
      <vt:lpstr>Question Answering: IBM’s Watson</vt:lpstr>
      <vt:lpstr>Deep Q/A to Jeopardy Winner</vt:lpstr>
      <vt:lpstr>Analytics such as Sentiment Analysis</vt:lpstr>
      <vt:lpstr> Livejournal.com:  I, me, my  on or after Sep 11, 2001</vt:lpstr>
      <vt:lpstr>September 11 LiveJournal.com study:   We, us, our</vt:lpstr>
      <vt:lpstr>Google Translate</vt:lpstr>
      <vt:lpstr>Google Translate</vt:lpstr>
      <vt:lpstr>Machine Translation</vt:lpstr>
      <vt:lpstr>Information Extraction</vt:lpstr>
      <vt:lpstr>Computational Biology: Comparing Sequences</vt:lpstr>
      <vt:lpstr>From Understanding to Interaction</vt:lpstr>
      <vt:lpstr>Siri</vt:lpstr>
      <vt:lpstr>Spoken Dialogue Systems</vt:lpstr>
      <vt:lpstr>My Interests: Computer Tutors</vt:lpstr>
      <vt:lpstr>PowerPoint Presentation</vt:lpstr>
      <vt:lpstr>Why is NLP hard?</vt:lpstr>
      <vt:lpstr>Ambiguity</vt:lpstr>
      <vt:lpstr>Ambiguity</vt:lpstr>
      <vt:lpstr>Ambiguity is Pervasive: Speech to Text!!!!</vt:lpstr>
      <vt:lpstr>Why else is natural language understanding difficult?</vt:lpstr>
    </vt:vector>
  </TitlesOfParts>
  <Company>Stanford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Information Extraction</dc:title>
  <dc:creator>Christopher Manning</dc:creator>
  <cp:lastModifiedBy>litman</cp:lastModifiedBy>
  <cp:revision>176</cp:revision>
  <cp:lastPrinted>2009-04-20T16:46:08Z</cp:lastPrinted>
  <dcterms:created xsi:type="dcterms:W3CDTF">2010-04-19T15:31:24Z</dcterms:created>
  <dcterms:modified xsi:type="dcterms:W3CDTF">2013-07-18T13:33:29Z</dcterms:modified>
</cp:coreProperties>
</file>