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53FB35-8AFE-4EC0-B88B-180A64A9CF3F}">
  <a:tblStyle styleId="{ED53FB35-8AFE-4EC0-B88B-180A64A9CF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26" d="100"/>
          <a:sy n="126" d="100"/>
        </p:scale>
        <p:origin x="13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2188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62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6785d28a2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6785d28a2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50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6785d28a2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6785d28a2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69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65fcae92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65fcae92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13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65fcae92c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65fcae92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58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65fcae92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65fcae92c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973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65fcae92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65fcae92c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248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65fcae92c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65fcae92c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81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65fcae92c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65fcae92c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61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65fcae92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65fcae92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68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65fcae92c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65fcae92c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20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65fcae92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65fcae92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180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5fcae92c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65fcae92c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860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65fcae92c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65fcae92c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80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65fcae92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65fcae92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269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65fcae92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65fcae92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620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65fcae92c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65fcae92c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815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65fcae92c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65fcae92c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144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65fcae92c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65fcae92c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68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6785d28a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56785d28a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020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65fcae92c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65fcae92c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951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6785d28a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6785d28a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79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65fcae92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65fcae92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203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6785d28a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6785d28a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933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65fcae92c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65fcae92c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34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6785d28a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6785d28a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1339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6785d28a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56785d28a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694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6785d28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6785d28a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991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6785d28a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6785d28a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146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6785d28a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6785d28a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1514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6785d28a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6785d28a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737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6785d28a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56785d28a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128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6785d28a2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6785d28a2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80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65fcae92c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65fcae92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0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6785d28a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56785d28a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7901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6785d28a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6785d28a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603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56785d28a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56785d28a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444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56785d28a2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56785d28a2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Warrants cannot exist without evidence and claim</a:t>
            </a:r>
            <a:endParaRPr/>
          </a:p>
        </p:txBody>
      </p:sp>
    </p:spTree>
    <p:extLst>
      <p:ext uri="{BB962C8B-B14F-4D97-AF65-F5344CB8AC3E}">
        <p14:creationId xmlns:p14="http://schemas.microsoft.com/office/powerpoint/2010/main" val="503006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56785d28a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56785d28a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15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56785d28a2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56785d28a2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666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6785d28a2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56785d28a2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522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56785d28a2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56785d28a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212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6785d28a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6785d28a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4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56785d28a2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56785d28a2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97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5fcae92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5fcae92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910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56785d28a2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56785d28a2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529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56785d28a2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56785d28a2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999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6785d28a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6785d28a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78055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6785d28a2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56785d28a2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96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56785d28a2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56785d28a2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066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6785d28a2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6785d28a2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9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565fcae92c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565fcae92c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820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65fcae92c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65fcae92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592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565fcae92c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565fcae92c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544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56785d28a2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56785d28a2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Rhetorical analysis: discourse role, citation purpose, subjective aspect, summarization relevance</a:t>
            </a:r>
            <a:endParaRPr/>
          </a:p>
        </p:txBody>
      </p:sp>
    </p:spTree>
    <p:extLst>
      <p:ext uri="{BB962C8B-B14F-4D97-AF65-F5344CB8AC3E}">
        <p14:creationId xmlns:p14="http://schemas.microsoft.com/office/powerpoint/2010/main" val="349382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6785d28a2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6785d28a2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637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6785d28a2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6785d28a2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945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56785d28a2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56785d28a2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6227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56785d28a2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56785d28a2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83018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56785d28a2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56785d28a2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120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56785d28a2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56785d28a2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3919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56785d28a2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56785d28a2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198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56785d28a2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56785d28a2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949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56785d28a2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56785d28a2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476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56785d28a2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56785d28a2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6601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56785d28a2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56785d28a2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32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6785d28a2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6785d28a2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6684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56785d28a2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56785d28a2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73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6785d28a2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6785d28a2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65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6785d28a2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6785d28a2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0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349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Analyzing Collaborative Argumentation in Text-based Classroom Discussions</a:t>
            </a:r>
            <a:endParaRPr sz="3600" dirty="0"/>
          </a:p>
        </p:txBody>
      </p:sp>
      <p:sp>
        <p:nvSpPr>
          <p:cNvPr id="55" name="Google Shape;55;p13"/>
          <p:cNvSpPr txBox="1">
            <a:spLocks noGrp="1"/>
          </p:cNvSpPr>
          <p:nvPr>
            <p:ph type="subTitle" idx="1"/>
          </p:nvPr>
        </p:nvSpPr>
        <p:spPr>
          <a:xfrm>
            <a:off x="311700" y="2379973"/>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Luca Lugini				Computer Science		University of Pittsburgh</a:t>
            </a:r>
            <a:endParaRPr sz="1600" dirty="0"/>
          </a:p>
          <a:p>
            <a:pPr marL="0" lvl="0" indent="0" algn="l" rtl="0">
              <a:spcBef>
                <a:spcPts val="1000"/>
              </a:spcBef>
              <a:spcAft>
                <a:spcPts val="0"/>
              </a:spcAft>
              <a:buNone/>
            </a:pPr>
            <a:r>
              <a:rPr lang="en" sz="1600" dirty="0"/>
              <a:t>Dr. Diane Litman			Computer Science		University of Pittsburgh</a:t>
            </a:r>
            <a:endParaRPr sz="1600" dirty="0"/>
          </a:p>
          <a:p>
            <a:pPr marL="0" lvl="0" indent="0" algn="l" rtl="0">
              <a:spcBef>
                <a:spcPts val="0"/>
              </a:spcBef>
              <a:spcAft>
                <a:spcPts val="0"/>
              </a:spcAft>
              <a:buNone/>
            </a:pPr>
            <a:r>
              <a:rPr lang="en" sz="1600" dirty="0"/>
              <a:t>Dr. Adriana </a:t>
            </a:r>
            <a:r>
              <a:rPr lang="en" sz="1600" dirty="0" err="1"/>
              <a:t>Kovashka</a:t>
            </a:r>
            <a:r>
              <a:rPr lang="en" sz="1600" dirty="0"/>
              <a:t>		Computer Science		University of Pittsburgh</a:t>
            </a:r>
            <a:endParaRPr sz="1600" dirty="0"/>
          </a:p>
          <a:p>
            <a:pPr marL="0" lvl="0" indent="0" algn="l" rtl="0">
              <a:spcBef>
                <a:spcPts val="0"/>
              </a:spcBef>
              <a:spcAft>
                <a:spcPts val="0"/>
              </a:spcAft>
              <a:buNone/>
            </a:pPr>
            <a:r>
              <a:rPr lang="en" sz="1600" dirty="0"/>
              <a:t>Dr. Erin Walker			Computer Science		University of Pittsburgh</a:t>
            </a:r>
            <a:endParaRPr sz="1600" dirty="0"/>
          </a:p>
          <a:p>
            <a:pPr marL="0" lvl="0" indent="0" algn="l" rtl="0">
              <a:spcBef>
                <a:spcPts val="0"/>
              </a:spcBef>
              <a:spcAft>
                <a:spcPts val="0"/>
              </a:spcAft>
              <a:buNone/>
            </a:pPr>
            <a:r>
              <a:rPr lang="en" sz="1600" dirty="0"/>
              <a:t>Dr. Kevin Ashley			School of Law			University of Pittsburgh</a:t>
            </a:r>
            <a:endParaRPr sz="1600" dirty="0"/>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 Develop Tools to Assist Teachers/Students</a:t>
            </a:r>
            <a:endParaRPr/>
          </a:p>
        </p:txBody>
      </p:sp>
      <p:sp>
        <p:nvSpPr>
          <p:cNvPr id="127" name="Google Shape;12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 studies:</a:t>
            </a:r>
            <a:endParaRPr/>
          </a:p>
          <a:p>
            <a:pPr marL="457200" lvl="0" indent="-342900" algn="l" rtl="0">
              <a:spcBef>
                <a:spcPts val="1600"/>
              </a:spcBef>
              <a:spcAft>
                <a:spcPts val="0"/>
              </a:spcAft>
              <a:buSzPts val="1800"/>
              <a:buChar char="-"/>
            </a:pPr>
            <a:r>
              <a:rPr lang="en"/>
              <a:t>Teacher self-assessment of classroom discussions, analyzing frequency of participation [Chen et al., 2014]</a:t>
            </a:r>
            <a:endParaRPr/>
          </a:p>
          <a:p>
            <a:pPr marL="457200" lvl="0" indent="-342900" algn="l" rtl="0">
              <a:spcBef>
                <a:spcPts val="0"/>
              </a:spcBef>
              <a:spcAft>
                <a:spcPts val="0"/>
              </a:spcAft>
              <a:buSzPts val="1800"/>
              <a:buChar char="-"/>
            </a:pPr>
            <a:r>
              <a:rPr lang="en"/>
              <a:t>Detecting teacher questions from classroom discussion recordings [Blanchard et al., 2016]</a:t>
            </a:r>
            <a:endParaRPr/>
          </a:p>
          <a:p>
            <a:pPr marL="457200" lvl="0" indent="-342900" algn="l" rtl="0">
              <a:spcBef>
                <a:spcPts val="0"/>
              </a:spcBef>
              <a:spcAft>
                <a:spcPts val="0"/>
              </a:spcAft>
              <a:buSzPts val="1800"/>
              <a:buChar char="-"/>
            </a:pPr>
            <a:r>
              <a:rPr lang="en"/>
              <a:t>Providing TAs with feedback on instructor/student talk ratio and wait time [Gerritsen et al., 2015]</a:t>
            </a:r>
            <a:endParaRPr/>
          </a:p>
          <a:p>
            <a:pPr marL="457200" lvl="0" indent="0" algn="l" rtl="0">
              <a:spcBef>
                <a:spcPts val="1600"/>
              </a:spcBef>
              <a:spcAft>
                <a:spcPts val="1600"/>
              </a:spcAft>
              <a:buNone/>
            </a:pPr>
            <a:endParaRPr/>
          </a:p>
        </p:txBody>
      </p:sp>
      <p:sp>
        <p:nvSpPr>
          <p:cNvPr id="128" name="Google Shape;12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29" name="Google Shape;129;p22"/>
          <p:cNvSpPr txBox="1"/>
          <p:nvPr/>
        </p:nvSpPr>
        <p:spPr>
          <a:xfrm>
            <a:off x="2508000" y="4013175"/>
            <a:ext cx="41280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0000"/>
                </a:solidFill>
              </a:rPr>
              <a:t>Not focused on content of student talk</a:t>
            </a:r>
            <a:endParaRPr sz="18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Proposal</a:t>
            </a:r>
            <a:endParaRPr/>
          </a:p>
        </p:txBody>
      </p:sp>
      <p:sp>
        <p:nvSpPr>
          <p:cNvPr id="135" name="Google Shape;135;p23"/>
          <p:cNvSpPr txBox="1">
            <a:spLocks noGrp="1"/>
          </p:cNvSpPr>
          <p:nvPr>
            <p:ph type="body" idx="1"/>
          </p:nvPr>
        </p:nvSpPr>
        <p:spPr>
          <a:xfrm>
            <a:off x="311700" y="1152475"/>
            <a:ext cx="5270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Problems to solve:</a:t>
            </a:r>
            <a:endParaRPr/>
          </a:p>
          <a:p>
            <a:pPr marL="457200" lvl="0" indent="-342900" algn="l" rtl="0">
              <a:spcBef>
                <a:spcPts val="1600"/>
              </a:spcBef>
              <a:spcAft>
                <a:spcPts val="0"/>
              </a:spcAft>
              <a:buSzPts val="1800"/>
              <a:buChar char="-"/>
            </a:pPr>
            <a:r>
              <a:rPr lang="en"/>
              <a:t>What aspects of student talk are important?</a:t>
            </a:r>
            <a:endParaRPr/>
          </a:p>
          <a:p>
            <a:pPr marL="914400" lvl="1" indent="-317500" algn="l" rtl="0">
              <a:spcBef>
                <a:spcPts val="0"/>
              </a:spcBef>
              <a:spcAft>
                <a:spcPts val="0"/>
              </a:spcAft>
              <a:buSzPts val="1400"/>
              <a:buChar char="-"/>
            </a:pPr>
            <a:r>
              <a:rPr lang="en"/>
              <a:t>Need to define annotation scheme</a:t>
            </a:r>
            <a:endParaRPr/>
          </a:p>
          <a:p>
            <a:pPr marL="914400" lvl="1" indent="-317500" algn="l" rtl="0">
              <a:spcBef>
                <a:spcPts val="0"/>
              </a:spcBef>
              <a:spcAft>
                <a:spcPts val="0"/>
              </a:spcAft>
              <a:buSzPts val="1400"/>
              <a:buChar char="-"/>
            </a:pPr>
            <a:r>
              <a:rPr lang="en"/>
              <a:t>The scheme should allow for reliable manual annotations</a:t>
            </a:r>
            <a:endParaRPr/>
          </a:p>
          <a:p>
            <a:pPr marL="0" lvl="0" indent="0" algn="l" rtl="0">
              <a:spcBef>
                <a:spcPts val="1600"/>
              </a:spcBef>
              <a:spcAft>
                <a:spcPts val="0"/>
              </a:spcAft>
              <a:buNone/>
            </a:pPr>
            <a:endParaRPr/>
          </a:p>
          <a:p>
            <a:pPr marL="457200" lvl="0" indent="-342900" algn="l" rtl="0">
              <a:spcBef>
                <a:spcPts val="0"/>
              </a:spcBef>
              <a:spcAft>
                <a:spcPts val="0"/>
              </a:spcAft>
              <a:buSzPts val="1800"/>
              <a:buChar char="-"/>
            </a:pPr>
            <a:r>
              <a:rPr lang="en"/>
              <a:t>How to automatically predict such aspects?</a:t>
            </a:r>
            <a:endParaRPr/>
          </a:p>
          <a:p>
            <a:pPr marL="914400" lvl="1" indent="-317500" algn="l" rtl="0">
              <a:spcBef>
                <a:spcPts val="0"/>
              </a:spcBef>
              <a:spcAft>
                <a:spcPts val="0"/>
              </a:spcAft>
              <a:buSzPts val="1400"/>
              <a:buChar char="-"/>
            </a:pPr>
            <a:r>
              <a:rPr lang="en"/>
              <a:t>Need to develop automated tools for each aspect</a:t>
            </a:r>
            <a:endParaRPr/>
          </a:p>
          <a:p>
            <a:pPr marL="914400" lvl="1" indent="-317500" algn="l" rtl="0">
              <a:spcBef>
                <a:spcPts val="0"/>
              </a:spcBef>
              <a:spcAft>
                <a:spcPts val="0"/>
              </a:spcAft>
              <a:buSzPts val="1400"/>
              <a:buChar char="-"/>
            </a:pPr>
            <a:r>
              <a:rPr lang="en"/>
              <a:t>The tools need to be accurate enough</a:t>
            </a:r>
            <a:endParaRPr/>
          </a:p>
        </p:txBody>
      </p:sp>
      <p:sp>
        <p:nvSpPr>
          <p:cNvPr id="136" name="Google Shape;13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37" name="Google Shape;137;p23"/>
          <p:cNvGrpSpPr/>
          <p:nvPr/>
        </p:nvGrpSpPr>
        <p:grpSpPr>
          <a:xfrm>
            <a:off x="5640100" y="1876662"/>
            <a:ext cx="2794425" cy="2475400"/>
            <a:chOff x="5640100" y="1876662"/>
            <a:chExt cx="2794425" cy="2475400"/>
          </a:xfrm>
        </p:grpSpPr>
        <p:pic>
          <p:nvPicPr>
            <p:cNvPr id="138" name="Google Shape;138;p23"/>
            <p:cNvPicPr preferRelativeResize="0"/>
            <p:nvPr/>
          </p:nvPicPr>
          <p:blipFill>
            <a:blip r:embed="rId3">
              <a:alphaModFix/>
            </a:blip>
            <a:stretch>
              <a:fillRect/>
            </a:stretch>
          </p:blipFill>
          <p:spPr>
            <a:xfrm rot="5400000">
              <a:off x="4521463" y="2995299"/>
              <a:ext cx="2475400" cy="238125"/>
            </a:xfrm>
            <a:prstGeom prst="rect">
              <a:avLst/>
            </a:prstGeom>
            <a:noFill/>
            <a:ln>
              <a:noFill/>
            </a:ln>
          </p:spPr>
        </p:pic>
        <p:cxnSp>
          <p:nvCxnSpPr>
            <p:cNvPr id="139" name="Google Shape;139;p23"/>
            <p:cNvCxnSpPr/>
            <p:nvPr/>
          </p:nvCxnSpPr>
          <p:spPr>
            <a:xfrm rot="10800000">
              <a:off x="6027625" y="3748025"/>
              <a:ext cx="1059300" cy="0"/>
            </a:xfrm>
            <a:prstGeom prst="straightConnector1">
              <a:avLst/>
            </a:prstGeom>
            <a:noFill/>
            <a:ln w="9525" cap="flat" cmpd="sng">
              <a:solidFill>
                <a:srgbClr val="FF0000"/>
              </a:solidFill>
              <a:prstDash val="solid"/>
              <a:round/>
              <a:headEnd type="none" w="med" len="med"/>
              <a:tailEnd type="triangle" w="med" len="med"/>
            </a:ln>
          </p:spPr>
        </p:cxnSp>
        <p:sp>
          <p:nvSpPr>
            <p:cNvPr id="140" name="Google Shape;140;p23"/>
            <p:cNvSpPr txBox="1"/>
            <p:nvPr/>
          </p:nvSpPr>
          <p:spPr>
            <a:xfrm>
              <a:off x="7236325" y="3525125"/>
              <a:ext cx="1198200" cy="4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Currently here</a:t>
              </a:r>
              <a:endParaRPr>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146" name="Google Shape;146;p24"/>
          <p:cNvSpPr txBox="1">
            <a:spLocks noGrp="1"/>
          </p:cNvSpPr>
          <p:nvPr>
            <p:ph type="body" idx="1"/>
          </p:nvPr>
        </p:nvSpPr>
        <p:spPr>
          <a:xfrm>
            <a:off x="311700" y="1152475"/>
            <a:ext cx="874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CCCC"/>
                </a:solidFill>
              </a:rPr>
              <a:t>Introduction</a:t>
            </a:r>
            <a:endParaRPr>
              <a:solidFill>
                <a:srgbClr val="CCCCCC"/>
              </a:solidFill>
            </a:endParaRPr>
          </a:p>
          <a:p>
            <a:pPr marL="0" lvl="0" indent="0" algn="l" rtl="0">
              <a:spcBef>
                <a:spcPts val="1600"/>
              </a:spcBef>
              <a:spcAft>
                <a:spcPts val="0"/>
              </a:spcAft>
              <a:buNone/>
            </a:pPr>
            <a:r>
              <a:rPr lang="en">
                <a:solidFill>
                  <a:srgbClr val="FF0000"/>
                </a:solidFill>
              </a:rPr>
              <a:t>Datasets</a:t>
            </a:r>
            <a:endParaRPr>
              <a:solidFill>
                <a:srgbClr val="FF0000"/>
              </a:solidFill>
            </a:endParaRPr>
          </a:p>
          <a:p>
            <a:pPr marL="0" lvl="0" indent="0" algn="l" rtl="0">
              <a:spcBef>
                <a:spcPts val="1600"/>
              </a:spcBef>
              <a:spcAft>
                <a:spcPts val="0"/>
              </a:spcAft>
              <a:buNone/>
            </a:pPr>
            <a:r>
              <a:rPr lang="en"/>
              <a:t>Part 1: Annotation of Classroom Discussions (completed)</a:t>
            </a:r>
            <a:endParaRPr/>
          </a:p>
          <a:p>
            <a:pPr marL="0" lvl="0" indent="0" algn="l" rtl="0">
              <a:spcBef>
                <a:spcPts val="1600"/>
              </a:spcBef>
              <a:spcAft>
                <a:spcPts val="0"/>
              </a:spcAft>
              <a:buNone/>
            </a:pPr>
            <a:r>
              <a:rPr lang="en"/>
              <a:t>Part 2: Automatically Predicting Specificity for Classroom Discussions (completed)</a:t>
            </a:r>
            <a:endParaRPr/>
          </a:p>
          <a:p>
            <a:pPr marL="0" lvl="0" indent="0" algn="l" rtl="0">
              <a:spcBef>
                <a:spcPts val="1600"/>
              </a:spcBef>
              <a:spcAft>
                <a:spcPts val="0"/>
              </a:spcAft>
              <a:buNone/>
            </a:pPr>
            <a:r>
              <a:rPr lang="en"/>
              <a:t>Part 3: Argument Component Classification for Classroom Discussions (partially completed)</a:t>
            </a:r>
            <a:endParaRPr/>
          </a:p>
          <a:p>
            <a:pPr marL="0" lvl="0" indent="0" algn="l" rtl="0">
              <a:spcBef>
                <a:spcPts val="1600"/>
              </a:spcBef>
              <a:spcAft>
                <a:spcPts val="1600"/>
              </a:spcAft>
              <a:buNone/>
            </a:pPr>
            <a:r>
              <a:rPr lang="en"/>
              <a:t>Part 4: Joint Learning of Different Aspects of Classroom Discussions</a:t>
            </a:r>
            <a:endParaRPr/>
          </a:p>
        </p:txBody>
      </p:sp>
      <p:sp>
        <p:nvSpPr>
          <p:cNvPr id="147" name="Google Shape;14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Classroom Discussions Datasets</a:t>
            </a:r>
            <a:endParaRPr/>
          </a:p>
        </p:txBody>
      </p:sp>
      <p:sp>
        <p:nvSpPr>
          <p:cNvPr id="153" name="Google Shape;15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154" name="Google Shape;154;p25"/>
          <p:cNvGraphicFramePr/>
          <p:nvPr/>
        </p:nvGraphicFramePr>
        <p:xfrm>
          <a:off x="1465525" y="1184050"/>
          <a:ext cx="3000000" cy="3000000"/>
        </p:xfrm>
        <a:graphic>
          <a:graphicData uri="http://schemas.openxmlformats.org/drawingml/2006/table">
            <a:tbl>
              <a:tblPr>
                <a:noFill/>
                <a:tableStyleId>{ED53FB35-8AFE-4EC0-B88B-180A64A9CF3F}</a:tableStyleId>
              </a:tblPr>
              <a:tblGrid>
                <a:gridCol w="1166325">
                  <a:extLst>
                    <a:ext uri="{9D8B030D-6E8A-4147-A177-3AD203B41FA5}">
                      <a16:colId xmlns:a16="http://schemas.microsoft.com/office/drawing/2014/main" xmlns="" val="20000"/>
                    </a:ext>
                  </a:extLst>
                </a:gridCol>
                <a:gridCol w="1166325">
                  <a:extLst>
                    <a:ext uri="{9D8B030D-6E8A-4147-A177-3AD203B41FA5}">
                      <a16:colId xmlns:a16="http://schemas.microsoft.com/office/drawing/2014/main" xmlns="" val="20001"/>
                    </a:ext>
                  </a:extLst>
                </a:gridCol>
                <a:gridCol w="1027500">
                  <a:extLst>
                    <a:ext uri="{9D8B030D-6E8A-4147-A177-3AD203B41FA5}">
                      <a16:colId xmlns:a16="http://schemas.microsoft.com/office/drawing/2014/main" xmlns="" val="20002"/>
                    </a:ext>
                  </a:extLst>
                </a:gridCol>
                <a:gridCol w="1305150">
                  <a:extLst>
                    <a:ext uri="{9D8B030D-6E8A-4147-A177-3AD203B41FA5}">
                      <a16:colId xmlns:a16="http://schemas.microsoft.com/office/drawing/2014/main" xmlns="" val="20003"/>
                    </a:ext>
                  </a:extLst>
                </a:gridCol>
                <a:gridCol w="1166325">
                  <a:extLst>
                    <a:ext uri="{9D8B030D-6E8A-4147-A177-3AD203B41FA5}">
                      <a16:colId xmlns:a16="http://schemas.microsoft.com/office/drawing/2014/main" xmlns="" val="20004"/>
                    </a:ext>
                  </a:extLst>
                </a:gridCol>
                <a:gridCol w="1166325">
                  <a:extLst>
                    <a:ext uri="{9D8B030D-6E8A-4147-A177-3AD203B41FA5}">
                      <a16:colId xmlns:a16="http://schemas.microsoft.com/office/drawing/2014/main" xmlns="" val="20005"/>
                    </a:ext>
                  </a:extLst>
                </a:gridCol>
              </a:tblGrid>
              <a:tr h="553400">
                <a:tc>
                  <a:txBody>
                    <a:bodyPr/>
                    <a:lstStyle/>
                    <a:p>
                      <a:pPr marL="0" lvl="0" indent="0" algn="ctr" rtl="0">
                        <a:spcBef>
                          <a:spcPts val="0"/>
                        </a:spcBef>
                        <a:spcAft>
                          <a:spcPts val="0"/>
                        </a:spcAft>
                        <a:buNone/>
                      </a:pPr>
                      <a:r>
                        <a:rPr lang="en" sz="1200" b="1"/>
                        <a:t>Dataset</a:t>
                      </a:r>
                      <a:endParaRPr sz="1200" b="1"/>
                    </a:p>
                  </a:txBody>
                  <a:tcPr marL="91425" marR="91425" marT="91425" marB="91425" anchor="ctr"/>
                </a:tc>
                <a:tc>
                  <a:txBody>
                    <a:bodyPr/>
                    <a:lstStyle/>
                    <a:p>
                      <a:pPr marL="0" lvl="0" indent="0" algn="ctr" rtl="0">
                        <a:spcBef>
                          <a:spcPts val="0"/>
                        </a:spcBef>
                        <a:spcAft>
                          <a:spcPts val="0"/>
                        </a:spcAft>
                        <a:buNone/>
                      </a:pPr>
                      <a:r>
                        <a:rPr lang="en" sz="1200" b="1"/>
                        <a:t>Discussions</a:t>
                      </a:r>
                      <a:endParaRPr sz="1200" b="1"/>
                    </a:p>
                  </a:txBody>
                  <a:tcPr marL="91425" marR="91425" marT="91425" marB="91425" anchor="ctr"/>
                </a:tc>
                <a:tc>
                  <a:txBody>
                    <a:bodyPr/>
                    <a:lstStyle/>
                    <a:p>
                      <a:pPr marL="0" lvl="0" indent="0" algn="ctr" rtl="0">
                        <a:spcBef>
                          <a:spcPts val="0"/>
                        </a:spcBef>
                        <a:spcAft>
                          <a:spcPts val="0"/>
                        </a:spcAft>
                        <a:buNone/>
                      </a:pPr>
                      <a:r>
                        <a:rPr lang="en" sz="1200" b="1"/>
                        <a:t>Argument Moves</a:t>
                      </a:r>
                      <a:endParaRPr sz="1200" b="1"/>
                    </a:p>
                  </a:txBody>
                  <a:tcPr marL="91425" marR="91425" marT="91425" marB="91425" anchor="ctr"/>
                </a:tc>
                <a:tc>
                  <a:txBody>
                    <a:bodyPr/>
                    <a:lstStyle/>
                    <a:p>
                      <a:pPr marL="0" lvl="0" indent="0" algn="ctr" rtl="0">
                        <a:spcBef>
                          <a:spcPts val="0"/>
                        </a:spcBef>
                        <a:spcAft>
                          <a:spcPts val="0"/>
                        </a:spcAft>
                        <a:buNone/>
                      </a:pPr>
                      <a:r>
                        <a:rPr lang="en" sz="1200" b="1"/>
                        <a:t>AVG # moves per discussion</a:t>
                      </a:r>
                      <a:endParaRPr sz="1200" b="1"/>
                    </a:p>
                  </a:txBody>
                  <a:tcPr marL="91425" marR="91425" marT="91425" marB="91425" anchor="ctr"/>
                </a:tc>
                <a:tc>
                  <a:txBody>
                    <a:bodyPr/>
                    <a:lstStyle/>
                    <a:p>
                      <a:pPr marL="0" lvl="0" indent="0" algn="ctr" rtl="0">
                        <a:spcBef>
                          <a:spcPts val="0"/>
                        </a:spcBef>
                        <a:spcAft>
                          <a:spcPts val="0"/>
                        </a:spcAft>
                        <a:buNone/>
                      </a:pPr>
                      <a:r>
                        <a:rPr lang="en" sz="1200" b="1"/>
                        <a:t>Annotations</a:t>
                      </a:r>
                      <a:endParaRPr sz="1200" b="1"/>
                    </a:p>
                  </a:txBody>
                  <a:tcPr marL="91425" marR="91425" marT="91425" marB="91425" anchor="ctr"/>
                </a:tc>
                <a:tc>
                  <a:txBody>
                    <a:bodyPr/>
                    <a:lstStyle/>
                    <a:p>
                      <a:pPr marL="0" lvl="0" indent="0" algn="ctr" rtl="0">
                        <a:spcBef>
                          <a:spcPts val="0"/>
                        </a:spcBef>
                        <a:spcAft>
                          <a:spcPts val="0"/>
                        </a:spcAft>
                        <a:buNone/>
                      </a:pPr>
                      <a:r>
                        <a:rPr lang="en" sz="1200" b="1"/>
                        <a:t>Cohen Kappa</a:t>
                      </a:r>
                      <a:endParaRPr sz="1200" b="1"/>
                    </a:p>
                  </a:txBody>
                  <a:tcPr marL="91425" marR="91425" marT="91425" marB="91425" anchor="ctr"/>
                </a:tc>
                <a:extLst>
                  <a:ext uri="{0D108BD9-81ED-4DB2-BD59-A6C34878D82A}">
                    <a16:rowId xmlns:a16="http://schemas.microsoft.com/office/drawing/2014/main" xmlns="" val="10000"/>
                  </a:ext>
                </a:extLst>
              </a:tr>
              <a:tr h="475425">
                <a:tc>
                  <a:txBody>
                    <a:bodyPr/>
                    <a:lstStyle/>
                    <a:p>
                      <a:pPr marL="0" lvl="0" indent="0" algn="ctr" rtl="0">
                        <a:spcBef>
                          <a:spcPts val="0"/>
                        </a:spcBef>
                        <a:spcAft>
                          <a:spcPts val="0"/>
                        </a:spcAft>
                        <a:buNone/>
                      </a:pPr>
                      <a:r>
                        <a:rPr lang="en" sz="1200"/>
                        <a:t>D1</a:t>
                      </a:r>
                      <a:endParaRPr sz="1200"/>
                    </a:p>
                  </a:txBody>
                  <a:tcPr marL="91425" marR="91425" marT="91425" marB="91425" anchor="ctr"/>
                </a:tc>
                <a:tc>
                  <a:txBody>
                    <a:bodyPr/>
                    <a:lstStyle/>
                    <a:p>
                      <a:pPr marL="0" lvl="0" indent="0" algn="ctr" rtl="0">
                        <a:spcBef>
                          <a:spcPts val="0"/>
                        </a:spcBef>
                        <a:spcAft>
                          <a:spcPts val="0"/>
                        </a:spcAft>
                        <a:buNone/>
                      </a:pPr>
                      <a:r>
                        <a:rPr lang="en" sz="1200"/>
                        <a:t>23</a:t>
                      </a:r>
                      <a:endParaRPr sz="1200"/>
                    </a:p>
                  </a:txBody>
                  <a:tcPr marL="91425" marR="91425" marT="91425" marB="91425" anchor="ctr"/>
                </a:tc>
                <a:tc>
                  <a:txBody>
                    <a:bodyPr/>
                    <a:lstStyle/>
                    <a:p>
                      <a:pPr marL="0" lvl="0" indent="0" algn="ctr" rtl="0">
                        <a:spcBef>
                          <a:spcPts val="0"/>
                        </a:spcBef>
                        <a:spcAft>
                          <a:spcPts val="0"/>
                        </a:spcAft>
                        <a:buNone/>
                      </a:pPr>
                      <a:r>
                        <a:rPr lang="en" sz="1200"/>
                        <a:t>2057</a:t>
                      </a:r>
                      <a:endParaRPr sz="1200"/>
                    </a:p>
                  </a:txBody>
                  <a:tcPr marL="91425" marR="91425" marT="91425" marB="91425" anchor="ctr"/>
                </a:tc>
                <a:tc>
                  <a:txBody>
                    <a:bodyPr/>
                    <a:lstStyle/>
                    <a:p>
                      <a:pPr marL="0" lvl="0" indent="0" algn="ctr" rtl="0">
                        <a:spcBef>
                          <a:spcPts val="0"/>
                        </a:spcBef>
                        <a:spcAft>
                          <a:spcPts val="0"/>
                        </a:spcAft>
                        <a:buNone/>
                      </a:pPr>
                      <a:r>
                        <a:rPr lang="en" sz="1200"/>
                        <a:t>89.4</a:t>
                      </a:r>
                      <a:endParaRPr sz="1200"/>
                    </a:p>
                  </a:txBody>
                  <a:tcPr marL="91425" marR="91425" marT="91425" marB="91425" anchor="ctr"/>
                </a:tc>
                <a:tc>
                  <a:txBody>
                    <a:bodyPr/>
                    <a:lstStyle/>
                    <a:p>
                      <a:pPr marL="0" lvl="0" indent="0" algn="ctr" rtl="0">
                        <a:spcBef>
                          <a:spcPts val="0"/>
                        </a:spcBef>
                        <a:spcAft>
                          <a:spcPts val="0"/>
                        </a:spcAft>
                        <a:buNone/>
                      </a:pPr>
                      <a:r>
                        <a:rPr lang="en" sz="1200"/>
                        <a:t>Specificity</a:t>
                      </a:r>
                      <a:endParaRPr sz="1200"/>
                    </a:p>
                  </a:txBody>
                  <a:tcPr marL="91425" marR="91425" marT="91425" marB="91425" anchor="ctr"/>
                </a:tc>
                <a:tc>
                  <a:txBody>
                    <a:bodyPr/>
                    <a:lstStyle/>
                    <a:p>
                      <a:pPr marL="0" lvl="0" indent="0" algn="ctr" rtl="0">
                        <a:spcBef>
                          <a:spcPts val="0"/>
                        </a:spcBef>
                        <a:spcAft>
                          <a:spcPts val="0"/>
                        </a:spcAft>
                        <a:buNone/>
                      </a:pPr>
                      <a:r>
                        <a:rPr lang="en" sz="1200"/>
                        <a:t>0.714, 0.9</a:t>
                      </a:r>
                      <a:endParaRPr sz="1200"/>
                    </a:p>
                  </a:txBody>
                  <a:tcPr marL="91425" marR="91425" marT="91425" marB="91425" anchor="ctr"/>
                </a:tc>
                <a:extLst>
                  <a:ext uri="{0D108BD9-81ED-4DB2-BD59-A6C34878D82A}">
                    <a16:rowId xmlns:a16="http://schemas.microsoft.com/office/drawing/2014/main" xmlns="" val="10001"/>
                  </a:ext>
                </a:extLst>
              </a:tr>
              <a:tr h="719775">
                <a:tc>
                  <a:txBody>
                    <a:bodyPr/>
                    <a:lstStyle/>
                    <a:p>
                      <a:pPr marL="0" lvl="0" indent="0" algn="ctr" rtl="0">
                        <a:spcBef>
                          <a:spcPts val="0"/>
                        </a:spcBef>
                        <a:spcAft>
                          <a:spcPts val="0"/>
                        </a:spcAft>
                        <a:buNone/>
                      </a:pPr>
                      <a:r>
                        <a:rPr lang="en" sz="1200"/>
                        <a:t>D2</a:t>
                      </a:r>
                      <a:endParaRPr sz="1200"/>
                    </a:p>
                  </a:txBody>
                  <a:tcPr marL="91425" marR="91425" marT="91425" marB="91425" anchor="ctr"/>
                </a:tc>
                <a:tc>
                  <a:txBody>
                    <a:bodyPr/>
                    <a:lstStyle/>
                    <a:p>
                      <a:pPr marL="0" lvl="0" indent="0" algn="ctr" rtl="0">
                        <a:spcBef>
                          <a:spcPts val="0"/>
                        </a:spcBef>
                        <a:spcAft>
                          <a:spcPts val="0"/>
                        </a:spcAft>
                        <a:buNone/>
                      </a:pPr>
                      <a:r>
                        <a:rPr lang="en" sz="1200"/>
                        <a:t>73</a:t>
                      </a:r>
                      <a:endParaRPr sz="1200"/>
                    </a:p>
                  </a:txBody>
                  <a:tcPr marL="91425" marR="91425" marT="91425" marB="91425" anchor="ctr"/>
                </a:tc>
                <a:tc>
                  <a:txBody>
                    <a:bodyPr/>
                    <a:lstStyle/>
                    <a:p>
                      <a:pPr marL="0" lvl="0" indent="0" algn="ctr" rtl="0">
                        <a:spcBef>
                          <a:spcPts val="0"/>
                        </a:spcBef>
                        <a:spcAft>
                          <a:spcPts val="0"/>
                        </a:spcAft>
                        <a:buNone/>
                      </a:pPr>
                      <a:r>
                        <a:rPr lang="en" sz="1200"/>
                        <a:t>2047</a:t>
                      </a:r>
                      <a:endParaRPr sz="1200"/>
                    </a:p>
                  </a:txBody>
                  <a:tcPr marL="91425" marR="91425" marT="91425" marB="91425" anchor="ctr"/>
                </a:tc>
                <a:tc>
                  <a:txBody>
                    <a:bodyPr/>
                    <a:lstStyle/>
                    <a:p>
                      <a:pPr marL="0" lvl="0" indent="0" algn="ctr" rtl="0">
                        <a:spcBef>
                          <a:spcPts val="0"/>
                        </a:spcBef>
                        <a:spcAft>
                          <a:spcPts val="0"/>
                        </a:spcAft>
                        <a:buNone/>
                      </a:pPr>
                      <a:r>
                        <a:rPr lang="en" sz="1200"/>
                        <a:t>28.0</a:t>
                      </a:r>
                      <a:endParaRPr sz="1200"/>
                    </a:p>
                  </a:txBody>
                  <a:tcPr marL="91425" marR="91425" marT="91425" marB="91425" anchor="ctr"/>
                </a:tc>
                <a:tc>
                  <a:txBody>
                    <a:bodyPr/>
                    <a:lstStyle/>
                    <a:p>
                      <a:pPr marL="0" lvl="0" indent="0" algn="ctr" rtl="0">
                        <a:spcBef>
                          <a:spcPts val="0"/>
                        </a:spcBef>
                        <a:spcAft>
                          <a:spcPts val="0"/>
                        </a:spcAft>
                        <a:buNone/>
                      </a:pPr>
                      <a:r>
                        <a:rPr lang="en" sz="1200"/>
                        <a:t>Argument component, Specificity</a:t>
                      </a:r>
                      <a:endParaRPr sz="1200"/>
                    </a:p>
                  </a:txBody>
                  <a:tcPr marL="91425" marR="91425" marT="91425" marB="91425" anchor="ctr"/>
                </a:tc>
                <a:tc>
                  <a:txBody>
                    <a:bodyPr/>
                    <a:lstStyle/>
                    <a:p>
                      <a:pPr marL="0" lvl="0" indent="0" algn="ctr" rtl="0">
                        <a:spcBef>
                          <a:spcPts val="0"/>
                        </a:spcBef>
                        <a:spcAft>
                          <a:spcPts val="0"/>
                        </a:spcAft>
                        <a:buNone/>
                      </a:pPr>
                      <a:r>
                        <a:rPr lang="en" sz="1200"/>
                        <a:t>0.629 (AC)</a:t>
                      </a:r>
                      <a:endParaRPr sz="1200"/>
                    </a:p>
                    <a:p>
                      <a:pPr marL="0" lvl="0" indent="0" algn="ctr" rtl="0">
                        <a:spcBef>
                          <a:spcPts val="0"/>
                        </a:spcBef>
                        <a:spcAft>
                          <a:spcPts val="0"/>
                        </a:spcAft>
                        <a:buNone/>
                      </a:pPr>
                      <a:r>
                        <a:rPr lang="en" sz="1200"/>
                        <a:t>0.641 (SPEC)</a:t>
                      </a:r>
                      <a:endParaRPr sz="1200"/>
                    </a:p>
                  </a:txBody>
                  <a:tcPr marL="91425" marR="91425" marT="91425" marB="91425" anchor="ctr"/>
                </a:tc>
                <a:extLst>
                  <a:ext uri="{0D108BD9-81ED-4DB2-BD59-A6C34878D82A}">
                    <a16:rowId xmlns:a16="http://schemas.microsoft.com/office/drawing/2014/main" xmlns="" val="10002"/>
                  </a:ext>
                </a:extLst>
              </a:tr>
              <a:tr h="903675">
                <a:tc>
                  <a:txBody>
                    <a:bodyPr/>
                    <a:lstStyle/>
                    <a:p>
                      <a:pPr marL="0" lvl="0" indent="0" algn="ctr" rtl="0">
                        <a:spcBef>
                          <a:spcPts val="0"/>
                        </a:spcBef>
                        <a:spcAft>
                          <a:spcPts val="0"/>
                        </a:spcAft>
                        <a:buNone/>
                      </a:pPr>
                      <a:r>
                        <a:rPr lang="en" sz="1200"/>
                        <a:t>D3</a:t>
                      </a:r>
                      <a:endParaRPr sz="1200"/>
                    </a:p>
                  </a:txBody>
                  <a:tcPr marL="91425" marR="91425" marT="91425" marB="91425" anchor="ctr"/>
                </a:tc>
                <a:tc>
                  <a:txBody>
                    <a:bodyPr/>
                    <a:lstStyle/>
                    <a:p>
                      <a:pPr marL="0" lvl="0" indent="0" algn="ctr" rtl="0">
                        <a:spcBef>
                          <a:spcPts val="0"/>
                        </a:spcBef>
                        <a:spcAft>
                          <a:spcPts val="0"/>
                        </a:spcAft>
                        <a:buNone/>
                      </a:pPr>
                      <a:r>
                        <a:rPr lang="en" sz="1200"/>
                        <a:t>30</a:t>
                      </a:r>
                      <a:endParaRPr sz="1200"/>
                    </a:p>
                  </a:txBody>
                  <a:tcPr marL="91425" marR="91425" marT="91425" marB="91425" anchor="ctr"/>
                </a:tc>
                <a:tc>
                  <a:txBody>
                    <a:bodyPr/>
                    <a:lstStyle/>
                    <a:p>
                      <a:pPr marL="0" lvl="0" indent="0" algn="ctr" rtl="0">
                        <a:spcBef>
                          <a:spcPts val="0"/>
                        </a:spcBef>
                        <a:spcAft>
                          <a:spcPts val="0"/>
                        </a:spcAft>
                        <a:buNone/>
                      </a:pPr>
                      <a:r>
                        <a:rPr lang="en" sz="1200"/>
                        <a:t>3834</a:t>
                      </a:r>
                      <a:endParaRPr sz="1200"/>
                    </a:p>
                  </a:txBody>
                  <a:tcPr marL="91425" marR="91425" marT="91425" marB="91425" anchor="ctr"/>
                </a:tc>
                <a:tc>
                  <a:txBody>
                    <a:bodyPr/>
                    <a:lstStyle/>
                    <a:p>
                      <a:pPr marL="0" lvl="0" indent="0" algn="ctr" rtl="0">
                        <a:spcBef>
                          <a:spcPts val="0"/>
                        </a:spcBef>
                        <a:spcAft>
                          <a:spcPts val="0"/>
                        </a:spcAft>
                        <a:buNone/>
                      </a:pPr>
                      <a:r>
                        <a:rPr lang="en" sz="1200">
                          <a:solidFill>
                            <a:schemeClr val="dk1"/>
                          </a:solidFill>
                        </a:rPr>
                        <a:t>127.8</a:t>
                      </a:r>
                      <a:endParaRPr sz="1200">
                        <a:solidFill>
                          <a:schemeClr val="dk1"/>
                        </a:solidFill>
                      </a:endParaRPr>
                    </a:p>
                  </a:txBody>
                  <a:tcPr marL="91425" marR="91425" marT="91425" marB="91425" anchor="ctr"/>
                </a:tc>
                <a:tc>
                  <a:txBody>
                    <a:bodyPr/>
                    <a:lstStyle/>
                    <a:p>
                      <a:pPr marL="0" lvl="0" indent="0" algn="ctr" rtl="0">
                        <a:spcBef>
                          <a:spcPts val="0"/>
                        </a:spcBef>
                        <a:spcAft>
                          <a:spcPts val="0"/>
                        </a:spcAft>
                        <a:buNone/>
                      </a:pPr>
                      <a:r>
                        <a:rPr lang="en" sz="1200">
                          <a:solidFill>
                            <a:schemeClr val="dk1"/>
                          </a:solidFill>
                        </a:rPr>
                        <a:t>Argument component, Specificity,</a:t>
                      </a:r>
                      <a:endParaRPr sz="1200">
                        <a:solidFill>
                          <a:schemeClr val="dk1"/>
                        </a:solidFill>
                      </a:endParaRPr>
                    </a:p>
                    <a:p>
                      <a:pPr marL="0" lvl="0" indent="0" algn="ctr" rtl="0">
                        <a:spcBef>
                          <a:spcPts val="0"/>
                        </a:spcBef>
                        <a:spcAft>
                          <a:spcPts val="0"/>
                        </a:spcAft>
                        <a:buClr>
                          <a:schemeClr val="dk1"/>
                        </a:buClr>
                        <a:buSzPts val="1100"/>
                        <a:buFont typeface="Arial"/>
                        <a:buNone/>
                      </a:pPr>
                      <a:r>
                        <a:rPr lang="en" sz="1200">
                          <a:solidFill>
                            <a:schemeClr val="dk1"/>
                          </a:solidFill>
                        </a:rPr>
                        <a:t>Collaboration</a:t>
                      </a:r>
                      <a:endParaRPr sz="1200">
                        <a:solidFill>
                          <a:schemeClr val="dk1"/>
                        </a:solidFill>
                      </a:endParaRPr>
                    </a:p>
                  </a:txBody>
                  <a:tcPr marL="91425" marR="91425" marT="91425" marB="91425" anchor="ctr"/>
                </a:tc>
                <a:tc>
                  <a:txBody>
                    <a:bodyPr/>
                    <a:lstStyle/>
                    <a:p>
                      <a:pPr marL="0" lvl="0" indent="0" algn="ctr" rtl="0">
                        <a:spcBef>
                          <a:spcPts val="0"/>
                        </a:spcBef>
                        <a:spcAft>
                          <a:spcPts val="0"/>
                        </a:spcAft>
                        <a:buNone/>
                      </a:pPr>
                      <a:r>
                        <a:rPr lang="en" sz="1200"/>
                        <a:t>TBD</a:t>
                      </a:r>
                      <a:endParaRPr sz="1200"/>
                    </a:p>
                  </a:txBody>
                  <a:tcPr marL="91425" marR="91425" marT="91425" marB="91425" anchor="ctr"/>
                </a:tc>
                <a:extLst>
                  <a:ext uri="{0D108BD9-81ED-4DB2-BD59-A6C34878D82A}">
                    <a16:rowId xmlns:a16="http://schemas.microsoft.com/office/drawing/2014/main" xmlns="" val="10003"/>
                  </a:ext>
                </a:extLst>
              </a:tr>
              <a:tr h="903675">
                <a:tc>
                  <a:txBody>
                    <a:bodyPr/>
                    <a:lstStyle/>
                    <a:p>
                      <a:pPr marL="0" lvl="0" indent="0" algn="ctr" rtl="0">
                        <a:spcBef>
                          <a:spcPts val="0"/>
                        </a:spcBef>
                        <a:spcAft>
                          <a:spcPts val="0"/>
                        </a:spcAft>
                        <a:buNone/>
                      </a:pPr>
                      <a:r>
                        <a:rPr lang="en" sz="1200"/>
                        <a:t>D</a:t>
                      </a:r>
                      <a:endParaRPr sz="1200"/>
                    </a:p>
                  </a:txBody>
                  <a:tcPr marL="91425" marR="91425" marT="91425" marB="91425" anchor="ctr"/>
                </a:tc>
                <a:tc>
                  <a:txBody>
                    <a:bodyPr/>
                    <a:lstStyle/>
                    <a:p>
                      <a:pPr marL="0" lvl="0" indent="0" algn="ctr" rtl="0">
                        <a:spcBef>
                          <a:spcPts val="0"/>
                        </a:spcBef>
                        <a:spcAft>
                          <a:spcPts val="0"/>
                        </a:spcAft>
                        <a:buNone/>
                      </a:pPr>
                      <a:r>
                        <a:rPr lang="en" sz="1200"/>
                        <a:t>103</a:t>
                      </a:r>
                      <a:endParaRPr sz="1200"/>
                    </a:p>
                  </a:txBody>
                  <a:tcPr marL="91425" marR="91425" marT="91425" marB="91425" anchor="ctr"/>
                </a:tc>
                <a:tc>
                  <a:txBody>
                    <a:bodyPr/>
                    <a:lstStyle/>
                    <a:p>
                      <a:pPr marL="0" lvl="0" indent="0" algn="ctr" rtl="0">
                        <a:spcBef>
                          <a:spcPts val="0"/>
                        </a:spcBef>
                        <a:spcAft>
                          <a:spcPts val="0"/>
                        </a:spcAft>
                        <a:buNone/>
                      </a:pPr>
                      <a:r>
                        <a:rPr lang="en" sz="1200"/>
                        <a:t>5881</a:t>
                      </a:r>
                      <a:endParaRPr sz="1200"/>
                    </a:p>
                  </a:txBody>
                  <a:tcPr marL="91425" marR="91425" marT="91425" marB="91425" anchor="ctr"/>
                </a:tc>
                <a:tc>
                  <a:txBody>
                    <a:bodyPr/>
                    <a:lstStyle/>
                    <a:p>
                      <a:pPr marL="0" lvl="0" indent="0" algn="ctr" rtl="0">
                        <a:spcBef>
                          <a:spcPts val="0"/>
                        </a:spcBef>
                        <a:spcAft>
                          <a:spcPts val="0"/>
                        </a:spcAft>
                        <a:buNone/>
                      </a:pPr>
                      <a:r>
                        <a:rPr lang="en" sz="1200">
                          <a:solidFill>
                            <a:schemeClr val="dk1"/>
                          </a:solidFill>
                        </a:rPr>
                        <a:t>57.1</a:t>
                      </a:r>
                      <a:endParaRPr sz="1200">
                        <a:solidFill>
                          <a:schemeClr val="dk1"/>
                        </a:solidFill>
                      </a:endParaRPr>
                    </a:p>
                  </a:txBody>
                  <a:tcPr marL="91425" marR="91425" marT="91425" marB="91425" anchor="ctr"/>
                </a:tc>
                <a:tc>
                  <a:txBody>
                    <a:bodyPr/>
                    <a:lstStyle/>
                    <a:p>
                      <a:pPr marL="0" lvl="0" indent="0" algn="ctr" rtl="0">
                        <a:spcBef>
                          <a:spcPts val="0"/>
                        </a:spcBef>
                        <a:spcAft>
                          <a:spcPts val="0"/>
                        </a:spcAft>
                        <a:buNone/>
                      </a:pPr>
                      <a:r>
                        <a:rPr lang="en" sz="1200">
                          <a:solidFill>
                            <a:schemeClr val="dk1"/>
                          </a:solidFill>
                        </a:rPr>
                        <a:t>Argument component, Specificity,</a:t>
                      </a:r>
                      <a:endParaRPr sz="1200">
                        <a:solidFill>
                          <a:schemeClr val="dk1"/>
                        </a:solidFill>
                      </a:endParaRPr>
                    </a:p>
                    <a:p>
                      <a:pPr marL="0" lvl="0" indent="0" algn="ctr" rtl="0">
                        <a:spcBef>
                          <a:spcPts val="0"/>
                        </a:spcBef>
                        <a:spcAft>
                          <a:spcPts val="0"/>
                        </a:spcAft>
                        <a:buClr>
                          <a:schemeClr val="dk1"/>
                        </a:buClr>
                        <a:buSzPts val="1100"/>
                        <a:buFont typeface="Arial"/>
                        <a:buNone/>
                      </a:pPr>
                      <a:r>
                        <a:rPr lang="en" sz="1200">
                          <a:solidFill>
                            <a:schemeClr val="dk1"/>
                          </a:solidFill>
                        </a:rPr>
                        <a:t>Collaboration</a:t>
                      </a:r>
                      <a:endParaRPr sz="1200">
                        <a:solidFill>
                          <a:schemeClr val="dk1"/>
                        </a:solidFill>
                      </a:endParaRPr>
                    </a:p>
                  </a:txBody>
                  <a:tcPr marL="91425" marR="91425" marT="91425" marB="91425" anchor="ctr"/>
                </a:tc>
                <a:tc>
                  <a:txBody>
                    <a:bodyPr/>
                    <a:lstStyle/>
                    <a:p>
                      <a:pPr marL="0" lvl="0" indent="0" algn="ctr" rtl="0">
                        <a:spcBef>
                          <a:spcPts val="0"/>
                        </a:spcBef>
                        <a:spcAft>
                          <a:spcPts val="0"/>
                        </a:spcAft>
                        <a:buNone/>
                      </a:pPr>
                      <a:r>
                        <a:rPr lang="en" sz="1200"/>
                        <a:t>TBD</a:t>
                      </a:r>
                      <a:endParaRPr sz="1200"/>
                    </a:p>
                  </a:txBody>
                  <a:tcPr marL="91425" marR="91425" marT="91425" marB="91425" anchor="ctr"/>
                </a:tc>
                <a:extLst>
                  <a:ext uri="{0D108BD9-81ED-4DB2-BD59-A6C34878D82A}">
                    <a16:rowId xmlns:a16="http://schemas.microsoft.com/office/drawing/2014/main" xmlns="" val="10004"/>
                  </a:ext>
                </a:extLst>
              </a:tr>
            </a:tbl>
          </a:graphicData>
        </a:graphic>
      </p:graphicFrame>
      <p:sp>
        <p:nvSpPr>
          <p:cNvPr id="155" name="Google Shape;155;p25"/>
          <p:cNvSpPr txBox="1"/>
          <p:nvPr/>
        </p:nvSpPr>
        <p:spPr>
          <a:xfrm>
            <a:off x="-28200" y="1802551"/>
            <a:ext cx="8622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Part 1</a:t>
            </a:r>
            <a:endParaRPr/>
          </a:p>
          <a:p>
            <a:pPr marL="0" lvl="0" indent="0" algn="ctr" rtl="0">
              <a:spcBef>
                <a:spcPts val="0"/>
              </a:spcBef>
              <a:spcAft>
                <a:spcPts val="0"/>
              </a:spcAft>
              <a:buNone/>
            </a:pPr>
            <a:r>
              <a:rPr lang="en"/>
              <a:t>(SPEC)</a:t>
            </a:r>
            <a:endParaRPr/>
          </a:p>
        </p:txBody>
      </p:sp>
      <p:sp>
        <p:nvSpPr>
          <p:cNvPr id="156" name="Google Shape;156;p25"/>
          <p:cNvSpPr txBox="1"/>
          <p:nvPr/>
        </p:nvSpPr>
        <p:spPr>
          <a:xfrm>
            <a:off x="-28200" y="2488351"/>
            <a:ext cx="8622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Part 2</a:t>
            </a:r>
            <a:endParaRPr/>
          </a:p>
          <a:p>
            <a:pPr marL="0" lvl="0" indent="0" algn="ctr" rtl="0">
              <a:spcBef>
                <a:spcPts val="0"/>
              </a:spcBef>
              <a:spcAft>
                <a:spcPts val="0"/>
              </a:spcAft>
              <a:buNone/>
            </a:pPr>
            <a:r>
              <a:rPr lang="en"/>
              <a:t>(AC)</a:t>
            </a:r>
            <a:endParaRPr/>
          </a:p>
        </p:txBody>
      </p:sp>
      <p:sp>
        <p:nvSpPr>
          <p:cNvPr id="157" name="Google Shape;157;p25"/>
          <p:cNvSpPr txBox="1"/>
          <p:nvPr/>
        </p:nvSpPr>
        <p:spPr>
          <a:xfrm>
            <a:off x="-28200" y="4317150"/>
            <a:ext cx="11169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Parts 3&amp;4</a:t>
            </a:r>
            <a:endParaRPr/>
          </a:p>
        </p:txBody>
      </p:sp>
      <p:sp>
        <p:nvSpPr>
          <p:cNvPr id="158" name="Google Shape;158;p25"/>
          <p:cNvSpPr txBox="1"/>
          <p:nvPr/>
        </p:nvSpPr>
        <p:spPr>
          <a:xfrm>
            <a:off x="-28200" y="3326551"/>
            <a:ext cx="8622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Part 4</a:t>
            </a:r>
            <a:endParaRPr/>
          </a:p>
        </p:txBody>
      </p:sp>
      <p:cxnSp>
        <p:nvCxnSpPr>
          <p:cNvPr id="159" name="Google Shape;159;p25"/>
          <p:cNvCxnSpPr>
            <a:endCxn id="155" idx="3"/>
          </p:cNvCxnSpPr>
          <p:nvPr/>
        </p:nvCxnSpPr>
        <p:spPr>
          <a:xfrm rot="10800000">
            <a:off x="834000" y="1999351"/>
            <a:ext cx="956100" cy="0"/>
          </a:xfrm>
          <a:prstGeom prst="straightConnector1">
            <a:avLst/>
          </a:prstGeom>
          <a:noFill/>
          <a:ln w="19050" cap="flat" cmpd="sng">
            <a:solidFill>
              <a:srgbClr val="FF0000"/>
            </a:solidFill>
            <a:prstDash val="solid"/>
            <a:round/>
            <a:headEnd type="none" w="med" len="med"/>
            <a:tailEnd type="triangle" w="med" len="med"/>
          </a:ln>
        </p:spPr>
      </p:cxnSp>
      <p:cxnSp>
        <p:nvCxnSpPr>
          <p:cNvPr id="160" name="Google Shape;160;p25"/>
          <p:cNvCxnSpPr/>
          <p:nvPr/>
        </p:nvCxnSpPr>
        <p:spPr>
          <a:xfrm rot="10800000">
            <a:off x="833900" y="2685150"/>
            <a:ext cx="956100" cy="0"/>
          </a:xfrm>
          <a:prstGeom prst="straightConnector1">
            <a:avLst/>
          </a:prstGeom>
          <a:noFill/>
          <a:ln w="19050" cap="flat" cmpd="sng">
            <a:solidFill>
              <a:srgbClr val="FF0000"/>
            </a:solidFill>
            <a:prstDash val="solid"/>
            <a:round/>
            <a:headEnd type="none" w="med" len="med"/>
            <a:tailEnd type="triangle" w="med" len="med"/>
          </a:ln>
        </p:spPr>
      </p:cxnSp>
      <p:cxnSp>
        <p:nvCxnSpPr>
          <p:cNvPr id="161" name="Google Shape;161;p25"/>
          <p:cNvCxnSpPr/>
          <p:nvPr/>
        </p:nvCxnSpPr>
        <p:spPr>
          <a:xfrm rot="10800000">
            <a:off x="833900" y="3523350"/>
            <a:ext cx="956100" cy="0"/>
          </a:xfrm>
          <a:prstGeom prst="straightConnector1">
            <a:avLst/>
          </a:prstGeom>
          <a:noFill/>
          <a:ln w="19050" cap="flat" cmpd="sng">
            <a:solidFill>
              <a:srgbClr val="FF0000"/>
            </a:solidFill>
            <a:prstDash val="solid"/>
            <a:round/>
            <a:headEnd type="none" w="med" len="med"/>
            <a:tailEnd type="triangle" w="med" len="med"/>
          </a:ln>
        </p:spPr>
      </p:cxnSp>
      <p:cxnSp>
        <p:nvCxnSpPr>
          <p:cNvPr id="162" name="Google Shape;162;p25"/>
          <p:cNvCxnSpPr>
            <a:endCxn id="157" idx="3"/>
          </p:cNvCxnSpPr>
          <p:nvPr/>
        </p:nvCxnSpPr>
        <p:spPr>
          <a:xfrm rot="10800000">
            <a:off x="1088700" y="4513950"/>
            <a:ext cx="777600" cy="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AMI Meeting Corpus</a:t>
            </a:r>
            <a:endParaRPr/>
          </a:p>
        </p:txBody>
      </p:sp>
      <p:sp>
        <p:nvSpPr>
          <p:cNvPr id="168" name="Google Shape;16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Multi-modal dataset with 100 hours of meetings</a:t>
            </a:r>
            <a:endParaRPr/>
          </a:p>
          <a:p>
            <a:pPr marL="0" lvl="0" indent="0" algn="l" rtl="0">
              <a:spcBef>
                <a:spcPts val="1600"/>
              </a:spcBef>
              <a:spcAft>
                <a:spcPts val="0"/>
              </a:spcAft>
              <a:buNone/>
            </a:pPr>
            <a:r>
              <a:rPr lang="en"/>
              <a:t>Multi-party transcriptions of spoken dialogues</a:t>
            </a:r>
            <a:endParaRPr/>
          </a:p>
          <a:p>
            <a:pPr marL="0" lvl="0" indent="0" algn="l" rtl="0">
              <a:spcBef>
                <a:spcPts val="1600"/>
              </a:spcBef>
              <a:spcAft>
                <a:spcPts val="0"/>
              </a:spcAft>
              <a:buNone/>
            </a:pPr>
            <a:r>
              <a:rPr lang="en"/>
              <a:t>Several annotations:</a:t>
            </a:r>
            <a:endParaRPr/>
          </a:p>
          <a:p>
            <a:pPr marL="457200" lvl="0" indent="-342900" algn="l" rtl="0">
              <a:spcBef>
                <a:spcPts val="1600"/>
              </a:spcBef>
              <a:spcAft>
                <a:spcPts val="0"/>
              </a:spcAft>
              <a:buSzPts val="1800"/>
              <a:buChar char="-"/>
            </a:pPr>
            <a:r>
              <a:rPr lang="en"/>
              <a:t>Topic segmentation</a:t>
            </a:r>
            <a:endParaRPr/>
          </a:p>
          <a:p>
            <a:pPr marL="457200" lvl="0" indent="-342900" algn="l" rtl="0">
              <a:spcBef>
                <a:spcPts val="0"/>
              </a:spcBef>
              <a:spcAft>
                <a:spcPts val="0"/>
              </a:spcAft>
              <a:buSzPts val="1800"/>
              <a:buChar char="-"/>
            </a:pPr>
            <a:r>
              <a:rPr lang="en"/>
              <a:t>Abstractive/extractive summaries</a:t>
            </a:r>
            <a:endParaRPr/>
          </a:p>
          <a:p>
            <a:pPr marL="457200" lvl="0" indent="-342900" algn="l" rtl="0">
              <a:spcBef>
                <a:spcPts val="0"/>
              </a:spcBef>
              <a:spcAft>
                <a:spcPts val="0"/>
              </a:spcAft>
              <a:buSzPts val="1800"/>
              <a:buChar char="-"/>
            </a:pPr>
            <a:r>
              <a:rPr lang="en"/>
              <a:t>Named entities</a:t>
            </a:r>
            <a:endParaRPr/>
          </a:p>
          <a:p>
            <a:pPr marL="457200" lvl="0" indent="-342900" algn="l" rtl="0">
              <a:spcBef>
                <a:spcPts val="0"/>
              </a:spcBef>
              <a:spcAft>
                <a:spcPts val="0"/>
              </a:spcAft>
              <a:buSzPts val="1800"/>
              <a:buChar char="-"/>
            </a:pPr>
            <a:r>
              <a:rPr lang="en" b="1"/>
              <a:t>Dialogue acts (139 meetings)</a:t>
            </a:r>
            <a:endParaRPr b="1"/>
          </a:p>
          <a:p>
            <a:pPr marL="457200" lvl="0" indent="-342900" algn="l" rtl="0">
              <a:spcBef>
                <a:spcPts val="0"/>
              </a:spcBef>
              <a:spcAft>
                <a:spcPts val="0"/>
              </a:spcAft>
              <a:buSzPts val="1800"/>
              <a:buChar char="-"/>
            </a:pPr>
            <a:r>
              <a:rPr lang="en"/>
              <a:t>Individual actions</a:t>
            </a:r>
            <a:endParaRPr/>
          </a:p>
          <a:p>
            <a:pPr marL="457200" lvl="0" indent="-342900" algn="l" rtl="0">
              <a:spcBef>
                <a:spcPts val="0"/>
              </a:spcBef>
              <a:spcAft>
                <a:spcPts val="0"/>
              </a:spcAft>
              <a:buSzPts val="1800"/>
              <a:buChar char="-"/>
            </a:pPr>
            <a:r>
              <a:rPr lang="en"/>
              <a:t>Focus of attention</a:t>
            </a:r>
            <a:endParaRPr/>
          </a:p>
        </p:txBody>
      </p:sp>
      <p:sp>
        <p:nvSpPr>
          <p:cNvPr id="169" name="Google Shape;16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70" name="Google Shape;170;p26"/>
          <p:cNvSpPr txBox="1"/>
          <p:nvPr/>
        </p:nvSpPr>
        <p:spPr>
          <a:xfrm>
            <a:off x="5121725" y="3713776"/>
            <a:ext cx="8622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Part 4</a:t>
            </a:r>
            <a:endParaRPr/>
          </a:p>
        </p:txBody>
      </p:sp>
      <p:cxnSp>
        <p:nvCxnSpPr>
          <p:cNvPr id="171" name="Google Shape;171;p26"/>
          <p:cNvCxnSpPr/>
          <p:nvPr/>
        </p:nvCxnSpPr>
        <p:spPr>
          <a:xfrm rot="10800000">
            <a:off x="4176075" y="3910575"/>
            <a:ext cx="956100" cy="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177" name="Google Shape;177;p27"/>
          <p:cNvSpPr txBox="1">
            <a:spLocks noGrp="1"/>
          </p:cNvSpPr>
          <p:nvPr>
            <p:ph type="body" idx="1"/>
          </p:nvPr>
        </p:nvSpPr>
        <p:spPr>
          <a:xfrm>
            <a:off x="311700" y="1152475"/>
            <a:ext cx="874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7B7B7"/>
                </a:solidFill>
              </a:rPr>
              <a:t>Introduction</a:t>
            </a:r>
            <a:endParaRPr>
              <a:solidFill>
                <a:srgbClr val="B7B7B7"/>
              </a:solidFill>
            </a:endParaRPr>
          </a:p>
          <a:p>
            <a:pPr marL="0" lvl="0" indent="0" algn="l" rtl="0">
              <a:spcBef>
                <a:spcPts val="1600"/>
              </a:spcBef>
              <a:spcAft>
                <a:spcPts val="0"/>
              </a:spcAft>
              <a:buNone/>
            </a:pPr>
            <a:r>
              <a:rPr lang="en">
                <a:solidFill>
                  <a:srgbClr val="B7B7B7"/>
                </a:solidFill>
              </a:rPr>
              <a:t>Datasets</a:t>
            </a:r>
            <a:endParaRPr>
              <a:solidFill>
                <a:srgbClr val="B7B7B7"/>
              </a:solidFill>
            </a:endParaRPr>
          </a:p>
          <a:p>
            <a:pPr marL="0" lvl="0" indent="0" algn="l" rtl="0">
              <a:spcBef>
                <a:spcPts val="1600"/>
              </a:spcBef>
              <a:spcAft>
                <a:spcPts val="0"/>
              </a:spcAft>
              <a:buNone/>
            </a:pPr>
            <a:r>
              <a:rPr lang="en">
                <a:solidFill>
                  <a:srgbClr val="FF0000"/>
                </a:solidFill>
              </a:rPr>
              <a:t>Part 1: Annotation of Classroom Discussions (completed)</a:t>
            </a:r>
            <a:endParaRPr>
              <a:solidFill>
                <a:srgbClr val="FF0000"/>
              </a:solidFill>
            </a:endParaRPr>
          </a:p>
          <a:p>
            <a:pPr marL="0" lvl="0" indent="0" algn="l" rtl="0">
              <a:spcBef>
                <a:spcPts val="1600"/>
              </a:spcBef>
              <a:spcAft>
                <a:spcPts val="0"/>
              </a:spcAft>
              <a:buNone/>
            </a:pPr>
            <a:r>
              <a:rPr lang="en"/>
              <a:t>Part 2: Automatically Predicting Specificity for Classroom Discussions (completed)</a:t>
            </a:r>
            <a:endParaRPr/>
          </a:p>
          <a:p>
            <a:pPr marL="0" lvl="0" indent="0" algn="l" rtl="0">
              <a:spcBef>
                <a:spcPts val="1600"/>
              </a:spcBef>
              <a:spcAft>
                <a:spcPts val="0"/>
              </a:spcAft>
              <a:buNone/>
            </a:pPr>
            <a:r>
              <a:rPr lang="en"/>
              <a:t>Part 3: Argument Component Classification for Classroom Discussions (partially completed)</a:t>
            </a:r>
            <a:endParaRPr/>
          </a:p>
          <a:p>
            <a:pPr marL="0" lvl="0" indent="0" algn="l" rtl="0">
              <a:spcBef>
                <a:spcPts val="1600"/>
              </a:spcBef>
              <a:spcAft>
                <a:spcPts val="1600"/>
              </a:spcAft>
              <a:buNone/>
            </a:pPr>
            <a:r>
              <a:rPr lang="en"/>
              <a:t>Part 4: Joint Learning of Different Aspects of Classroom Discussions</a:t>
            </a:r>
            <a:endParaRPr/>
          </a:p>
        </p:txBody>
      </p:sp>
      <p:sp>
        <p:nvSpPr>
          <p:cNvPr id="178" name="Google Shape;17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Annotation of Classroom Discussions</a:t>
            </a:r>
            <a:endParaRPr/>
          </a:p>
        </p:txBody>
      </p:sp>
      <p:sp>
        <p:nvSpPr>
          <p:cNvPr id="184" name="Google Shape;18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capture aspects of classroom talk that contribute to discussion quality and learning opportunities</a:t>
            </a:r>
            <a:endParaRPr/>
          </a:p>
          <a:p>
            <a:pPr marL="0" lvl="0" indent="0" algn="l" rtl="0">
              <a:spcBef>
                <a:spcPts val="1600"/>
              </a:spcBef>
              <a:spcAft>
                <a:spcPts val="0"/>
              </a:spcAft>
              <a:buNone/>
            </a:pPr>
            <a:endParaRPr/>
          </a:p>
          <a:p>
            <a:pPr marL="0" lvl="0" indent="0" algn="l" rtl="0">
              <a:spcBef>
                <a:spcPts val="1600"/>
              </a:spcBef>
              <a:spcAft>
                <a:spcPts val="0"/>
              </a:spcAft>
              <a:buNone/>
            </a:pPr>
            <a:r>
              <a:rPr lang="en" b="1"/>
              <a:t>Part 1 Research Hypothesis</a:t>
            </a:r>
            <a:endParaRPr b="1"/>
          </a:p>
          <a:p>
            <a:pPr marL="0" lvl="0" indent="0" algn="l" rtl="0">
              <a:spcBef>
                <a:spcPts val="1600"/>
              </a:spcBef>
              <a:spcAft>
                <a:spcPts val="1600"/>
              </a:spcAft>
              <a:buNone/>
            </a:pPr>
            <a:r>
              <a:rPr lang="en"/>
              <a:t>H1: The proposed annotation scheme can be used by humans to reliably annotate important aspects of student talk in classroom discussions.</a:t>
            </a:r>
            <a:endParaRPr/>
          </a:p>
        </p:txBody>
      </p:sp>
      <p:sp>
        <p:nvSpPr>
          <p:cNvPr id="185" name="Google Shape;18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Annotation of Classroom Discussions</a:t>
            </a:r>
            <a:endParaRPr/>
          </a:p>
        </p:txBody>
      </p:sp>
      <p:sp>
        <p:nvSpPr>
          <p:cNvPr id="191" name="Google Shape;19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Argumentation</a:t>
            </a:r>
            <a:endParaRPr/>
          </a:p>
          <a:p>
            <a:pPr marL="457200" lvl="0" indent="-317500" algn="l" rtl="0">
              <a:spcBef>
                <a:spcPts val="1600"/>
              </a:spcBef>
              <a:spcAft>
                <a:spcPts val="0"/>
              </a:spcAft>
              <a:buSzPts val="1400"/>
              <a:buChar char="●"/>
            </a:pPr>
            <a:r>
              <a:rPr lang="en" sz="1400"/>
              <a:t>Previously used to assess quality of classroom discussions  [Reznitskaya et al., 2009, Chisholm and Godley, 2011]</a:t>
            </a:r>
            <a:endParaRPr sz="1400"/>
          </a:p>
          <a:p>
            <a:pPr marL="457200" lvl="0" indent="-317500" algn="l" rtl="0">
              <a:spcBef>
                <a:spcPts val="0"/>
              </a:spcBef>
              <a:spcAft>
                <a:spcPts val="0"/>
              </a:spcAft>
              <a:buSzPts val="1400"/>
              <a:buChar char="●"/>
            </a:pPr>
            <a:r>
              <a:rPr lang="en" sz="1400"/>
              <a:t>Student reasoning is believed to be particularly important [Kim, 2014a, McLaren et al., 2010]</a:t>
            </a:r>
            <a:endParaRPr sz="1400"/>
          </a:p>
          <a:p>
            <a:pPr marL="0" lvl="0" indent="0" algn="l" rtl="0">
              <a:spcBef>
                <a:spcPts val="1600"/>
              </a:spcBef>
              <a:spcAft>
                <a:spcPts val="0"/>
              </a:spcAft>
              <a:buNone/>
            </a:pPr>
            <a:endParaRPr/>
          </a:p>
          <a:p>
            <a:pPr marL="0" lvl="0" indent="0" algn="l" rtl="0">
              <a:spcBef>
                <a:spcPts val="1600"/>
              </a:spcBef>
              <a:spcAft>
                <a:spcPts val="0"/>
              </a:spcAft>
              <a:buNone/>
            </a:pPr>
            <a:r>
              <a:rPr lang="en"/>
              <a:t>Specificity</a:t>
            </a:r>
            <a:endParaRPr/>
          </a:p>
          <a:p>
            <a:pPr marL="457200" lvl="0" indent="-317500" algn="l" rtl="0">
              <a:spcBef>
                <a:spcPts val="1600"/>
              </a:spcBef>
              <a:spcAft>
                <a:spcPts val="0"/>
              </a:spcAft>
              <a:buSzPts val="1400"/>
              <a:buChar char="●"/>
            </a:pPr>
            <a:r>
              <a:rPr lang="en" sz="1400"/>
              <a:t>Shown to have impact on discussion quality  [Chisholm and Godley, 2011, Sohmer et al., 2009]</a:t>
            </a:r>
            <a:endParaRPr/>
          </a:p>
        </p:txBody>
      </p:sp>
      <p:sp>
        <p:nvSpPr>
          <p:cNvPr id="192" name="Google Shape;19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a:t>
            </a:r>
            <a:endParaRPr/>
          </a:p>
        </p:txBody>
      </p:sp>
      <p:sp>
        <p:nvSpPr>
          <p:cNvPr id="198" name="Google Shape;198;p30"/>
          <p:cNvSpPr txBox="1">
            <a:spLocks noGrp="1"/>
          </p:cNvSpPr>
          <p:nvPr>
            <p:ph type="body" idx="1"/>
          </p:nvPr>
        </p:nvSpPr>
        <p:spPr>
          <a:xfrm>
            <a:off x="311700" y="1152475"/>
            <a:ext cx="6965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Argumentation</a:t>
            </a:r>
            <a:endParaRPr/>
          </a:p>
          <a:p>
            <a:pPr marL="457200" lvl="0" indent="-317500" algn="l" rtl="0">
              <a:spcBef>
                <a:spcPts val="1600"/>
              </a:spcBef>
              <a:spcAft>
                <a:spcPts val="0"/>
              </a:spcAft>
              <a:buSzPts val="1400"/>
              <a:buChar char="●"/>
            </a:pPr>
            <a:r>
              <a:rPr lang="en" sz="1400"/>
              <a:t>Educationally-oriented studies  [Ghosh et al., 2016, Klebanov et al., 2016, Persing and Ng, 2016, Wachsmuth et al., 2016, Stab and Gurevych, 2017, Nguyen and Litman, 2018]</a:t>
            </a:r>
            <a:endParaRPr sz="1400"/>
          </a:p>
          <a:p>
            <a:pPr marL="457200" lvl="0" indent="-317500" algn="l" rtl="0">
              <a:spcBef>
                <a:spcPts val="0"/>
              </a:spcBef>
              <a:spcAft>
                <a:spcPts val="0"/>
              </a:spcAft>
              <a:buSzPts val="1400"/>
              <a:buChar char="●"/>
            </a:pPr>
            <a:r>
              <a:rPr lang="en" sz="1400"/>
              <a:t>Online multi-party dialogue studies [Swanson et al., 2015, Misra et al., 2015]</a:t>
            </a:r>
            <a:endParaRPr/>
          </a:p>
          <a:p>
            <a:pPr marL="0" lvl="0" indent="0" algn="l" rtl="0">
              <a:spcBef>
                <a:spcPts val="1600"/>
              </a:spcBef>
              <a:spcAft>
                <a:spcPts val="0"/>
              </a:spcAft>
              <a:buNone/>
            </a:pPr>
            <a:r>
              <a:rPr lang="en"/>
              <a:t>Specificity</a:t>
            </a:r>
            <a:endParaRPr/>
          </a:p>
          <a:p>
            <a:pPr marL="457200" lvl="0" indent="-317500" algn="l" rtl="0">
              <a:spcBef>
                <a:spcPts val="1600"/>
              </a:spcBef>
              <a:spcAft>
                <a:spcPts val="0"/>
              </a:spcAft>
              <a:buSzPts val="1400"/>
              <a:buChar char="●"/>
            </a:pPr>
            <a:r>
              <a:rPr lang="en" sz="1400"/>
              <a:t>Annotation scheme for specificity in newspaper articles [Li and Nenkova, 2015, Louis and Nenkova, 2011, Louis and Nenkova, 2012, Li et al., 2016, Gao et al., 2019]</a:t>
            </a:r>
            <a:endParaRPr sz="1400"/>
          </a:p>
          <a:p>
            <a:pPr marL="457200" lvl="0" indent="-317500" algn="l" rtl="0">
              <a:spcBef>
                <a:spcPts val="0"/>
              </a:spcBef>
              <a:spcAft>
                <a:spcPts val="0"/>
              </a:spcAft>
              <a:buSzPts val="1400"/>
              <a:buChar char="●"/>
            </a:pPr>
            <a:r>
              <a:rPr lang="en" sz="1400"/>
              <a:t>Specificity annotations coupled with argumentation [Carlile et al., 2018]</a:t>
            </a:r>
            <a:endParaRPr sz="1400"/>
          </a:p>
        </p:txBody>
      </p:sp>
      <p:sp>
        <p:nvSpPr>
          <p:cNvPr id="199" name="Google Shape;19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00" name="Google Shape;200;p30"/>
          <p:cNvSpPr txBox="1"/>
          <p:nvPr/>
        </p:nvSpPr>
        <p:spPr>
          <a:xfrm>
            <a:off x="6951250" y="2410050"/>
            <a:ext cx="20457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0000"/>
                </a:solidFill>
              </a:rPr>
              <a:t>Not for argument component classification</a:t>
            </a:r>
            <a:endParaRPr sz="1200">
              <a:solidFill>
                <a:srgbClr val="FF0000"/>
              </a:solidFill>
            </a:endParaRPr>
          </a:p>
        </p:txBody>
      </p:sp>
      <p:sp>
        <p:nvSpPr>
          <p:cNvPr id="201" name="Google Shape;201;p30"/>
          <p:cNvSpPr txBox="1"/>
          <p:nvPr/>
        </p:nvSpPr>
        <p:spPr>
          <a:xfrm>
            <a:off x="7179850" y="3324450"/>
            <a:ext cx="20457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0000"/>
                </a:solidFill>
              </a:rPr>
              <a:t>Sentence as unit of analysis;</a:t>
            </a:r>
            <a:endParaRPr sz="1200">
              <a:solidFill>
                <a:srgbClr val="FF0000"/>
              </a:solidFill>
            </a:endParaRPr>
          </a:p>
          <a:p>
            <a:pPr marL="0" lvl="0" indent="0" algn="l" rtl="0">
              <a:spcBef>
                <a:spcPts val="0"/>
              </a:spcBef>
              <a:spcAft>
                <a:spcPts val="0"/>
              </a:spcAft>
              <a:buNone/>
            </a:pPr>
            <a:r>
              <a:rPr lang="en" sz="1200">
                <a:solidFill>
                  <a:srgbClr val="FF0000"/>
                </a:solidFill>
              </a:rPr>
              <a:t>Not text-based</a:t>
            </a:r>
            <a:endParaRPr sz="1200">
              <a:solidFill>
                <a:srgbClr val="FF0000"/>
              </a:solidFill>
            </a:endParaRPr>
          </a:p>
        </p:txBody>
      </p:sp>
      <p:sp>
        <p:nvSpPr>
          <p:cNvPr id="202" name="Google Shape;202;p30"/>
          <p:cNvSpPr txBox="1"/>
          <p:nvPr/>
        </p:nvSpPr>
        <p:spPr>
          <a:xfrm>
            <a:off x="6875050" y="4086450"/>
            <a:ext cx="20457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0000"/>
                </a:solidFill>
              </a:rPr>
              <a:t>Different argument components</a:t>
            </a:r>
            <a:endParaRPr sz="1200">
              <a:solidFill>
                <a:srgbClr val="FF0000"/>
              </a:solidFill>
            </a:endParaRPr>
          </a:p>
        </p:txBody>
      </p:sp>
      <p:sp>
        <p:nvSpPr>
          <p:cNvPr id="203" name="Google Shape;203;p30"/>
          <p:cNvSpPr txBox="1"/>
          <p:nvPr/>
        </p:nvSpPr>
        <p:spPr>
          <a:xfrm>
            <a:off x="6951250" y="1805850"/>
            <a:ext cx="2045700" cy="4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0000"/>
                </a:solidFill>
              </a:rPr>
              <a:t>Not multi-party</a:t>
            </a:r>
            <a:endParaRPr sz="1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10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10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Annotation Scheme</a:t>
            </a:r>
            <a:endParaRPr/>
          </a:p>
        </p:txBody>
      </p:sp>
      <p:sp>
        <p:nvSpPr>
          <p:cNvPr id="209" name="Google Shape;209;p31"/>
          <p:cNvSpPr txBox="1">
            <a:spLocks noGrp="1"/>
          </p:cNvSpPr>
          <p:nvPr>
            <p:ph type="body" idx="1"/>
          </p:nvPr>
        </p:nvSpPr>
        <p:spPr>
          <a:xfrm>
            <a:off x="6818700" y="1973725"/>
            <a:ext cx="2242200" cy="264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Specificity elements of an argument move:</a:t>
            </a:r>
            <a:endParaRPr sz="1200"/>
          </a:p>
          <a:p>
            <a:pPr marL="457200" lvl="0" indent="-304800" algn="l" rtl="0">
              <a:spcBef>
                <a:spcPts val="0"/>
              </a:spcBef>
              <a:spcAft>
                <a:spcPts val="0"/>
              </a:spcAft>
              <a:buSzPts val="1200"/>
              <a:buAutoNum type="arabicPeriod"/>
            </a:pPr>
            <a:r>
              <a:rPr lang="en" sz="1200"/>
              <a:t>Specific to one or a selected few characters or scenes</a:t>
            </a:r>
            <a:endParaRPr sz="1200"/>
          </a:p>
          <a:p>
            <a:pPr marL="457200" lvl="0" indent="-304800" algn="l" rtl="0">
              <a:spcBef>
                <a:spcPts val="0"/>
              </a:spcBef>
              <a:spcAft>
                <a:spcPts val="0"/>
              </a:spcAft>
              <a:buSzPts val="1200"/>
              <a:buAutoNum type="arabicPeriod"/>
            </a:pPr>
            <a:r>
              <a:rPr lang="en" sz="1200"/>
              <a:t>Makes significant qualifications or elaborations</a:t>
            </a:r>
            <a:endParaRPr sz="1200"/>
          </a:p>
          <a:p>
            <a:pPr marL="457200" lvl="0" indent="-304800" algn="l" rtl="0">
              <a:spcBef>
                <a:spcPts val="0"/>
              </a:spcBef>
              <a:spcAft>
                <a:spcPts val="0"/>
              </a:spcAft>
              <a:buSzPts val="1200"/>
              <a:buAutoNum type="arabicPeriod"/>
            </a:pPr>
            <a:r>
              <a:rPr lang="en" sz="1200"/>
              <a:t>Uses content-specific vocabulary</a:t>
            </a:r>
            <a:endParaRPr sz="1200"/>
          </a:p>
          <a:p>
            <a:pPr marL="457200" lvl="0" indent="-304800" algn="l" rtl="0">
              <a:spcBef>
                <a:spcPts val="0"/>
              </a:spcBef>
              <a:spcAft>
                <a:spcPts val="0"/>
              </a:spcAft>
              <a:buSzPts val="1200"/>
              <a:buAutoNum type="arabicPeriod"/>
            </a:pPr>
            <a:r>
              <a:rPr lang="en" sz="1200"/>
              <a:t>Provides a chain of reasons</a:t>
            </a:r>
            <a:endParaRPr sz="1200"/>
          </a:p>
        </p:txBody>
      </p:sp>
      <p:sp>
        <p:nvSpPr>
          <p:cNvPr id="210" name="Google Shape;21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11" name="Google Shape;211;p31"/>
          <p:cNvPicPr preferRelativeResize="0"/>
          <p:nvPr/>
        </p:nvPicPr>
        <p:blipFill>
          <a:blip r:embed="rId3">
            <a:alphaModFix/>
          </a:blip>
          <a:stretch>
            <a:fillRect/>
          </a:stretch>
        </p:blipFill>
        <p:spPr>
          <a:xfrm>
            <a:off x="327472" y="1112875"/>
            <a:ext cx="6171399" cy="357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2" name="Google Shape;62;p14"/>
          <p:cNvSpPr txBox="1">
            <a:spLocks noGrp="1"/>
          </p:cNvSpPr>
          <p:nvPr>
            <p:ph type="body" idx="1"/>
          </p:nvPr>
        </p:nvSpPr>
        <p:spPr>
          <a:xfrm>
            <a:off x="311700" y="1152475"/>
            <a:ext cx="874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Introduction</a:t>
            </a:r>
            <a:endParaRPr>
              <a:solidFill>
                <a:srgbClr val="FF0000"/>
              </a:solidFill>
            </a:endParaRPr>
          </a:p>
          <a:p>
            <a:pPr marL="0" lvl="0" indent="0" algn="l" rtl="0">
              <a:spcBef>
                <a:spcPts val="1600"/>
              </a:spcBef>
              <a:spcAft>
                <a:spcPts val="0"/>
              </a:spcAft>
              <a:buNone/>
            </a:pPr>
            <a:r>
              <a:rPr lang="en"/>
              <a:t>Datasets</a:t>
            </a:r>
            <a:endParaRPr/>
          </a:p>
          <a:p>
            <a:pPr marL="0" lvl="0" indent="0" algn="l" rtl="0">
              <a:spcBef>
                <a:spcPts val="1600"/>
              </a:spcBef>
              <a:spcAft>
                <a:spcPts val="0"/>
              </a:spcAft>
              <a:buNone/>
            </a:pPr>
            <a:r>
              <a:rPr lang="en"/>
              <a:t>Part 1: Annotation of Classroom Discussions (completed)</a:t>
            </a:r>
            <a:endParaRPr/>
          </a:p>
          <a:p>
            <a:pPr marL="0" lvl="0" indent="0" algn="l" rtl="0">
              <a:spcBef>
                <a:spcPts val="1600"/>
              </a:spcBef>
              <a:spcAft>
                <a:spcPts val="0"/>
              </a:spcAft>
              <a:buNone/>
            </a:pPr>
            <a:r>
              <a:rPr lang="en"/>
              <a:t>Part 2: Automatically Predicting Specificity for Classroom Discussions (completed)</a:t>
            </a:r>
            <a:endParaRPr/>
          </a:p>
          <a:p>
            <a:pPr marL="0" lvl="0" indent="0" algn="l" rtl="0">
              <a:spcBef>
                <a:spcPts val="1600"/>
              </a:spcBef>
              <a:spcAft>
                <a:spcPts val="0"/>
              </a:spcAft>
              <a:buNone/>
            </a:pPr>
            <a:r>
              <a:rPr lang="en"/>
              <a:t>Part 3: Argument Component Classification for Classroom Discussions (partially completed)</a:t>
            </a:r>
            <a:endParaRPr/>
          </a:p>
          <a:p>
            <a:pPr marL="0" lvl="0" indent="0" algn="l" rtl="0">
              <a:spcBef>
                <a:spcPts val="1600"/>
              </a:spcBef>
              <a:spcAft>
                <a:spcPts val="1600"/>
              </a:spcAft>
              <a:buNone/>
            </a:pPr>
            <a:r>
              <a:rPr lang="en"/>
              <a:t>Part 4: Joint Learning of Different Aspects of Classroom Discussions</a:t>
            </a:r>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Annotated Transcript</a:t>
            </a:r>
            <a:endParaRPr/>
          </a:p>
        </p:txBody>
      </p:sp>
      <p:sp>
        <p:nvSpPr>
          <p:cNvPr id="217" name="Google Shape;21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aphicFrame>
        <p:nvGraphicFramePr>
          <p:cNvPr id="218" name="Google Shape;218;p32"/>
          <p:cNvGraphicFramePr/>
          <p:nvPr/>
        </p:nvGraphicFramePr>
        <p:xfrm>
          <a:off x="342900" y="1123950"/>
          <a:ext cx="3000000" cy="3000000"/>
        </p:xfrm>
        <a:graphic>
          <a:graphicData uri="http://schemas.openxmlformats.org/drawingml/2006/table">
            <a:tbl>
              <a:tblPr>
                <a:noFill/>
                <a:tableStyleId>{ED53FB35-8AFE-4EC0-B88B-180A64A9CF3F}</a:tableStyleId>
              </a:tblPr>
              <a:tblGrid>
                <a:gridCol w="527250">
                  <a:extLst>
                    <a:ext uri="{9D8B030D-6E8A-4147-A177-3AD203B41FA5}">
                      <a16:colId xmlns:a16="http://schemas.microsoft.com/office/drawing/2014/main" xmlns="" val="20000"/>
                    </a:ext>
                  </a:extLst>
                </a:gridCol>
                <a:gridCol w="695250">
                  <a:extLst>
                    <a:ext uri="{9D8B030D-6E8A-4147-A177-3AD203B41FA5}">
                      <a16:colId xmlns:a16="http://schemas.microsoft.com/office/drawing/2014/main" xmlns="" val="20001"/>
                    </a:ext>
                  </a:extLst>
                </a:gridCol>
                <a:gridCol w="4231425">
                  <a:extLst>
                    <a:ext uri="{9D8B030D-6E8A-4147-A177-3AD203B41FA5}">
                      <a16:colId xmlns:a16="http://schemas.microsoft.com/office/drawing/2014/main" xmlns="" val="20002"/>
                    </a:ext>
                  </a:extLst>
                </a:gridCol>
                <a:gridCol w="826775">
                  <a:extLst>
                    <a:ext uri="{9D8B030D-6E8A-4147-A177-3AD203B41FA5}">
                      <a16:colId xmlns:a16="http://schemas.microsoft.com/office/drawing/2014/main" xmlns="" val="20003"/>
                    </a:ext>
                  </a:extLst>
                </a:gridCol>
                <a:gridCol w="644125">
                  <a:extLst>
                    <a:ext uri="{9D8B030D-6E8A-4147-A177-3AD203B41FA5}">
                      <a16:colId xmlns:a16="http://schemas.microsoft.com/office/drawing/2014/main" xmlns="" val="20004"/>
                    </a:ext>
                  </a:extLst>
                </a:gridCol>
              </a:tblGrid>
              <a:tr h="381000">
                <a:tc>
                  <a:txBody>
                    <a:bodyPr/>
                    <a:lstStyle/>
                    <a:p>
                      <a:pPr marL="0" lvl="0" indent="0" algn="ctr" rtl="0">
                        <a:spcBef>
                          <a:spcPts val="0"/>
                        </a:spcBef>
                        <a:spcAft>
                          <a:spcPts val="0"/>
                        </a:spcAft>
                        <a:buNone/>
                      </a:pPr>
                      <a:r>
                        <a:rPr lang="en" sz="1000" b="1"/>
                        <a:t>Move</a:t>
                      </a:r>
                      <a:endParaRPr sz="1000" b="1"/>
                    </a:p>
                  </a:txBody>
                  <a:tcPr marL="91425" marR="91425" marT="91425" marB="91425" anchor="ctr"/>
                </a:tc>
                <a:tc>
                  <a:txBody>
                    <a:bodyPr/>
                    <a:lstStyle/>
                    <a:p>
                      <a:pPr marL="0" lvl="0" indent="0" algn="ctr" rtl="0">
                        <a:spcBef>
                          <a:spcPts val="0"/>
                        </a:spcBef>
                        <a:spcAft>
                          <a:spcPts val="0"/>
                        </a:spcAft>
                        <a:buNone/>
                      </a:pPr>
                      <a:r>
                        <a:rPr lang="en" sz="1000" b="1"/>
                        <a:t>Student</a:t>
                      </a:r>
                      <a:endParaRPr sz="1000" b="1"/>
                    </a:p>
                  </a:txBody>
                  <a:tcPr marL="91425" marR="91425" marT="91425" marB="91425" anchor="ctr"/>
                </a:tc>
                <a:tc>
                  <a:txBody>
                    <a:bodyPr/>
                    <a:lstStyle/>
                    <a:p>
                      <a:pPr marL="0" lvl="0" indent="0" algn="ctr" rtl="0">
                        <a:spcBef>
                          <a:spcPts val="0"/>
                        </a:spcBef>
                        <a:spcAft>
                          <a:spcPts val="0"/>
                        </a:spcAft>
                        <a:buNone/>
                      </a:pPr>
                      <a:r>
                        <a:rPr lang="en" sz="1000" b="1"/>
                        <a:t>Argument Move</a:t>
                      </a:r>
                      <a:endParaRPr sz="1000" b="1"/>
                    </a:p>
                  </a:txBody>
                  <a:tcPr marL="91425" marR="91425" marT="91425" marB="91425" anchor="ctr"/>
                </a:tc>
                <a:tc>
                  <a:txBody>
                    <a:bodyPr/>
                    <a:lstStyle/>
                    <a:p>
                      <a:pPr marL="0" lvl="0" indent="0" algn="ctr" rtl="0">
                        <a:spcBef>
                          <a:spcPts val="0"/>
                        </a:spcBef>
                        <a:spcAft>
                          <a:spcPts val="0"/>
                        </a:spcAft>
                        <a:buNone/>
                      </a:pPr>
                      <a:r>
                        <a:rPr lang="en" sz="1000" b="1"/>
                        <a:t>Argument </a:t>
                      </a:r>
                      <a:endParaRPr sz="1000" b="1"/>
                    </a:p>
                  </a:txBody>
                  <a:tcPr marL="91425" marR="91425" marT="91425" marB="91425" anchor="ctr"/>
                </a:tc>
                <a:tc>
                  <a:txBody>
                    <a:bodyPr/>
                    <a:lstStyle/>
                    <a:p>
                      <a:pPr marL="0" lvl="0" indent="0" algn="ctr" rtl="0">
                        <a:spcBef>
                          <a:spcPts val="0"/>
                        </a:spcBef>
                        <a:spcAft>
                          <a:spcPts val="0"/>
                        </a:spcAft>
                        <a:buNone/>
                      </a:pPr>
                      <a:r>
                        <a:rPr lang="en" sz="1000" b="1"/>
                        <a:t>Spec</a:t>
                      </a:r>
                      <a:endParaRPr sz="1000" b="1"/>
                    </a:p>
                  </a:txBody>
                  <a:tcPr marL="91425" marR="91425" marT="91425" marB="91425" anchor="ctr"/>
                </a:tc>
                <a:extLst>
                  <a:ext uri="{0D108BD9-81ED-4DB2-BD59-A6C34878D82A}">
                    <a16:rowId xmlns:a16="http://schemas.microsoft.com/office/drawing/2014/main" xmlns="" val="10000"/>
                  </a:ext>
                </a:extLst>
              </a:tr>
              <a:tr h="381000">
                <a:tc>
                  <a:txBody>
                    <a:bodyPr/>
                    <a:lstStyle/>
                    <a:p>
                      <a:pPr marL="0" lvl="0" indent="0" algn="ctr" rtl="0">
                        <a:spcBef>
                          <a:spcPts val="0"/>
                        </a:spcBef>
                        <a:spcAft>
                          <a:spcPts val="0"/>
                        </a:spcAft>
                        <a:buNone/>
                      </a:pPr>
                      <a:r>
                        <a:rPr lang="en" sz="1000"/>
                        <a:t>23</a:t>
                      </a:r>
                      <a:endParaRPr sz="1000"/>
                    </a:p>
                  </a:txBody>
                  <a:tcPr marL="91425" marR="91425" marT="91425" marB="91425" anchor="ctr"/>
                </a:tc>
                <a:tc>
                  <a:txBody>
                    <a:bodyPr/>
                    <a:lstStyle/>
                    <a:p>
                      <a:pPr marL="0" lvl="0" indent="0" algn="ctr" rtl="0">
                        <a:spcBef>
                          <a:spcPts val="0"/>
                        </a:spcBef>
                        <a:spcAft>
                          <a:spcPts val="0"/>
                        </a:spcAft>
                        <a:buNone/>
                      </a:pPr>
                      <a:r>
                        <a:rPr lang="en" sz="1000"/>
                        <a:t>S1</a:t>
                      </a:r>
                      <a:endParaRPr sz="1000"/>
                    </a:p>
                  </a:txBody>
                  <a:tcPr marL="91425" marR="91425" marT="91425" marB="91425" anchor="ctr"/>
                </a:tc>
                <a:tc>
                  <a:txBody>
                    <a:bodyPr/>
                    <a:lstStyle/>
                    <a:p>
                      <a:pPr marL="0" lvl="0" indent="0" algn="ctr" rtl="0">
                        <a:spcBef>
                          <a:spcPts val="0"/>
                        </a:spcBef>
                        <a:spcAft>
                          <a:spcPts val="0"/>
                        </a:spcAft>
                        <a:buNone/>
                      </a:pPr>
                      <a:r>
                        <a:rPr lang="en" sz="1000">
                          <a:solidFill>
                            <a:srgbClr val="FF0000"/>
                          </a:solidFill>
                        </a:rPr>
                        <a:t>She</a:t>
                      </a:r>
                      <a:r>
                        <a:rPr lang="en" sz="1000"/>
                        <a:t>’s like really just protecting </a:t>
                      </a:r>
                      <a:r>
                        <a:rPr lang="en" sz="1000">
                          <a:solidFill>
                            <a:srgbClr val="FF0000"/>
                          </a:solidFill>
                        </a:rPr>
                        <a:t>Willy</a:t>
                      </a:r>
                      <a:r>
                        <a:rPr lang="en" sz="1000"/>
                        <a:t> from everything.</a:t>
                      </a:r>
                      <a:endParaRPr sz="1000"/>
                    </a:p>
                  </a:txBody>
                  <a:tcPr marL="91425" marR="91425" marT="91425" marB="91425" anchor="ctr"/>
                </a:tc>
                <a:tc>
                  <a:txBody>
                    <a:bodyPr/>
                    <a:lstStyle/>
                    <a:p>
                      <a:pPr marL="0" lvl="0" indent="0" algn="ctr" rtl="0">
                        <a:spcBef>
                          <a:spcPts val="0"/>
                        </a:spcBef>
                        <a:spcAft>
                          <a:spcPts val="0"/>
                        </a:spcAft>
                        <a:buNone/>
                      </a:pPr>
                      <a:r>
                        <a:rPr lang="en" sz="1000"/>
                        <a:t>claim</a:t>
                      </a:r>
                      <a:endParaRPr sz="1000"/>
                    </a:p>
                  </a:txBody>
                  <a:tcPr marL="91425" marR="91425" marT="91425" marB="91425" anchor="ctr"/>
                </a:tc>
                <a:tc>
                  <a:txBody>
                    <a:bodyPr/>
                    <a:lstStyle/>
                    <a:p>
                      <a:pPr marL="0" lvl="0" indent="0" algn="ctr" rtl="0">
                        <a:spcBef>
                          <a:spcPts val="0"/>
                        </a:spcBef>
                        <a:spcAft>
                          <a:spcPts val="0"/>
                        </a:spcAft>
                        <a:buNone/>
                      </a:pPr>
                      <a:r>
                        <a:rPr lang="en" sz="1000"/>
                        <a:t>med</a:t>
                      </a:r>
                      <a:endParaRPr sz="1000"/>
                    </a:p>
                  </a:txBody>
                  <a:tcPr marL="91425" marR="91425" marT="91425" marB="91425" anchor="ctr"/>
                </a:tc>
                <a:extLst>
                  <a:ext uri="{0D108BD9-81ED-4DB2-BD59-A6C34878D82A}">
                    <a16:rowId xmlns:a16="http://schemas.microsoft.com/office/drawing/2014/main" xmlns="" val="10001"/>
                  </a:ext>
                </a:extLst>
              </a:tr>
              <a:tr h="381000">
                <a:tc>
                  <a:txBody>
                    <a:bodyPr/>
                    <a:lstStyle/>
                    <a:p>
                      <a:pPr marL="0" lvl="0" indent="0" algn="ctr" rtl="0">
                        <a:spcBef>
                          <a:spcPts val="0"/>
                        </a:spcBef>
                        <a:spcAft>
                          <a:spcPts val="0"/>
                        </a:spcAft>
                        <a:buNone/>
                      </a:pPr>
                      <a:r>
                        <a:rPr lang="en" sz="1000"/>
                        <a:t>24</a:t>
                      </a:r>
                      <a:endParaRPr sz="1000"/>
                    </a:p>
                  </a:txBody>
                  <a:tcPr marL="91425" marR="91425" marT="91425" marB="91425" anchor="ctr"/>
                </a:tc>
                <a:tc>
                  <a:txBody>
                    <a:bodyPr/>
                    <a:lstStyle/>
                    <a:p>
                      <a:pPr marL="0" lvl="0" indent="0" algn="ctr" rtl="0">
                        <a:spcBef>
                          <a:spcPts val="0"/>
                        </a:spcBef>
                        <a:spcAft>
                          <a:spcPts val="0"/>
                        </a:spcAft>
                        <a:buNone/>
                      </a:pPr>
                      <a:r>
                        <a:rPr lang="en" sz="1000"/>
                        <a:t>S1</a:t>
                      </a:r>
                      <a:endParaRPr sz="1000"/>
                    </a:p>
                  </a:txBody>
                  <a:tcPr marL="91425" marR="91425" marT="91425" marB="91425" anchor="ctr"/>
                </a:tc>
                <a:tc>
                  <a:txBody>
                    <a:bodyPr/>
                    <a:lstStyle/>
                    <a:p>
                      <a:pPr marL="0" lvl="0" indent="0" algn="ctr" rtl="0">
                        <a:spcBef>
                          <a:spcPts val="0"/>
                        </a:spcBef>
                        <a:spcAft>
                          <a:spcPts val="0"/>
                        </a:spcAft>
                        <a:buNone/>
                      </a:pPr>
                      <a:r>
                        <a:rPr lang="en" sz="1000"/>
                        <a:t>Like at the end of the book remember how </a:t>
                      </a:r>
                      <a:r>
                        <a:rPr lang="en" sz="1000">
                          <a:solidFill>
                            <a:srgbClr val="FF0000"/>
                          </a:solidFill>
                        </a:rPr>
                        <a:t>she</a:t>
                      </a:r>
                      <a:r>
                        <a:rPr lang="en" sz="1000"/>
                        <a:t> was telling the kids to leave and never come back.</a:t>
                      </a:r>
                      <a:endParaRPr sz="1000"/>
                    </a:p>
                  </a:txBody>
                  <a:tcPr marL="91425" marR="91425" marT="91425" marB="91425" anchor="ctr"/>
                </a:tc>
                <a:tc>
                  <a:txBody>
                    <a:bodyPr/>
                    <a:lstStyle/>
                    <a:p>
                      <a:pPr marL="0" lvl="0" indent="0" algn="ctr" rtl="0">
                        <a:spcBef>
                          <a:spcPts val="0"/>
                        </a:spcBef>
                        <a:spcAft>
                          <a:spcPts val="0"/>
                        </a:spcAft>
                        <a:buNone/>
                      </a:pPr>
                      <a:r>
                        <a:rPr lang="en" sz="1000"/>
                        <a:t>evidence</a:t>
                      </a:r>
                      <a:endParaRPr sz="1000"/>
                    </a:p>
                  </a:txBody>
                  <a:tcPr marL="91425" marR="91425" marT="91425" marB="91425" anchor="ctr"/>
                </a:tc>
                <a:tc>
                  <a:txBody>
                    <a:bodyPr/>
                    <a:lstStyle/>
                    <a:p>
                      <a:pPr marL="0" lvl="0" indent="0" algn="ctr" rtl="0">
                        <a:spcBef>
                          <a:spcPts val="0"/>
                        </a:spcBef>
                        <a:spcAft>
                          <a:spcPts val="0"/>
                        </a:spcAft>
                        <a:buNone/>
                      </a:pPr>
                      <a:r>
                        <a:rPr lang="en" sz="1000"/>
                        <a:t>med</a:t>
                      </a:r>
                      <a:endParaRPr sz="1000"/>
                    </a:p>
                  </a:txBody>
                  <a:tcPr marL="91425" marR="91425" marT="91425" marB="91425" anchor="ctr"/>
                </a:tc>
                <a:extLst>
                  <a:ext uri="{0D108BD9-81ED-4DB2-BD59-A6C34878D82A}">
                    <a16:rowId xmlns:a16="http://schemas.microsoft.com/office/drawing/2014/main" xmlns="" val="10002"/>
                  </a:ext>
                </a:extLst>
              </a:tr>
              <a:tr h="381000">
                <a:tc>
                  <a:txBody>
                    <a:bodyPr/>
                    <a:lstStyle/>
                    <a:p>
                      <a:pPr marL="0" lvl="0" indent="0" algn="ctr" rtl="0">
                        <a:spcBef>
                          <a:spcPts val="0"/>
                        </a:spcBef>
                        <a:spcAft>
                          <a:spcPts val="0"/>
                        </a:spcAft>
                        <a:buNone/>
                      </a:pPr>
                      <a:r>
                        <a:rPr lang="en" sz="1000"/>
                        <a:t>25</a:t>
                      </a:r>
                      <a:endParaRPr sz="1000"/>
                    </a:p>
                  </a:txBody>
                  <a:tcPr marL="91425" marR="91425" marT="91425" marB="91425" anchor="ctr"/>
                </a:tc>
                <a:tc>
                  <a:txBody>
                    <a:bodyPr/>
                    <a:lstStyle/>
                    <a:p>
                      <a:pPr marL="0" lvl="0" indent="0" algn="ctr" rtl="0">
                        <a:spcBef>
                          <a:spcPts val="0"/>
                        </a:spcBef>
                        <a:spcAft>
                          <a:spcPts val="0"/>
                        </a:spcAft>
                        <a:buNone/>
                      </a:pPr>
                      <a:r>
                        <a:rPr lang="en" sz="1000"/>
                        <a:t>S1</a:t>
                      </a:r>
                      <a:endParaRPr sz="1000"/>
                    </a:p>
                  </a:txBody>
                  <a:tcPr marL="91425" marR="91425" marT="91425" marB="91425" anchor="ctr"/>
                </a:tc>
                <a:tc>
                  <a:txBody>
                    <a:bodyPr/>
                    <a:lstStyle/>
                    <a:p>
                      <a:pPr marL="0" lvl="0" indent="0" algn="ctr" rtl="0">
                        <a:spcBef>
                          <a:spcPts val="0"/>
                        </a:spcBef>
                        <a:spcAft>
                          <a:spcPts val="0"/>
                        </a:spcAft>
                        <a:buNone/>
                      </a:pPr>
                      <a:r>
                        <a:rPr lang="en" sz="1000"/>
                        <a:t>Like </a:t>
                      </a:r>
                      <a:r>
                        <a:rPr lang="en" sz="1000">
                          <a:solidFill>
                            <a:srgbClr val="FF0000"/>
                          </a:solidFill>
                        </a:rPr>
                        <a:t>she</a:t>
                      </a:r>
                      <a:r>
                        <a:rPr lang="en" sz="1000"/>
                        <a:t>’s not even caring about them, </a:t>
                      </a:r>
                      <a:r>
                        <a:rPr lang="en" sz="1000">
                          <a:solidFill>
                            <a:srgbClr val="FF0000"/>
                          </a:solidFill>
                        </a:rPr>
                        <a:t>she</a:t>
                      </a:r>
                      <a:r>
                        <a:rPr lang="en" sz="1000"/>
                        <a:t>’s caring about </a:t>
                      </a:r>
                      <a:r>
                        <a:rPr lang="en" sz="1000">
                          <a:solidFill>
                            <a:srgbClr val="FF0000"/>
                          </a:solidFill>
                        </a:rPr>
                        <a:t>Willy</a:t>
                      </a:r>
                      <a:r>
                        <a:rPr lang="en" sz="1000"/>
                        <a:t>.</a:t>
                      </a:r>
                      <a:endParaRPr sz="1000"/>
                    </a:p>
                  </a:txBody>
                  <a:tcPr marL="91425" marR="91425" marT="91425" marB="91425" anchor="ctr"/>
                </a:tc>
                <a:tc>
                  <a:txBody>
                    <a:bodyPr/>
                    <a:lstStyle/>
                    <a:p>
                      <a:pPr marL="0" lvl="0" indent="0" algn="ctr" rtl="0">
                        <a:spcBef>
                          <a:spcPts val="0"/>
                        </a:spcBef>
                        <a:spcAft>
                          <a:spcPts val="0"/>
                        </a:spcAft>
                        <a:buNone/>
                      </a:pPr>
                      <a:r>
                        <a:rPr lang="en" sz="1000"/>
                        <a:t>warrant</a:t>
                      </a:r>
                      <a:endParaRPr sz="1000"/>
                    </a:p>
                  </a:txBody>
                  <a:tcPr marL="91425" marR="91425" marT="91425" marB="91425" anchor="ctr"/>
                </a:tc>
                <a:tc>
                  <a:txBody>
                    <a:bodyPr/>
                    <a:lstStyle/>
                    <a:p>
                      <a:pPr marL="0" lvl="0" indent="0" algn="ctr" rtl="0">
                        <a:spcBef>
                          <a:spcPts val="0"/>
                        </a:spcBef>
                        <a:spcAft>
                          <a:spcPts val="0"/>
                        </a:spcAft>
                        <a:buNone/>
                      </a:pPr>
                      <a:r>
                        <a:rPr lang="en" sz="1000"/>
                        <a:t>med</a:t>
                      </a:r>
                      <a:endParaRPr sz="1000"/>
                    </a:p>
                  </a:txBody>
                  <a:tcPr marL="91425" marR="91425" marT="91425" marB="91425" anchor="ctr"/>
                </a:tc>
                <a:extLst>
                  <a:ext uri="{0D108BD9-81ED-4DB2-BD59-A6C34878D82A}">
                    <a16:rowId xmlns:a16="http://schemas.microsoft.com/office/drawing/2014/main" xmlns="" val="10003"/>
                  </a:ext>
                </a:extLst>
              </a:tr>
            </a:tbl>
          </a:graphicData>
        </a:graphic>
      </p:graphicFrame>
      <p:graphicFrame>
        <p:nvGraphicFramePr>
          <p:cNvPr id="219" name="Google Shape;219;p32"/>
          <p:cNvGraphicFramePr/>
          <p:nvPr/>
        </p:nvGraphicFramePr>
        <p:xfrm>
          <a:off x="342900" y="2876550"/>
          <a:ext cx="3000000" cy="3000000"/>
        </p:xfrm>
        <a:graphic>
          <a:graphicData uri="http://schemas.openxmlformats.org/drawingml/2006/table">
            <a:tbl>
              <a:tblPr>
                <a:noFill/>
                <a:tableStyleId>{ED53FB35-8AFE-4EC0-B88B-180A64A9CF3F}</a:tableStyleId>
              </a:tblPr>
              <a:tblGrid>
                <a:gridCol w="527250">
                  <a:extLst>
                    <a:ext uri="{9D8B030D-6E8A-4147-A177-3AD203B41FA5}">
                      <a16:colId xmlns:a16="http://schemas.microsoft.com/office/drawing/2014/main" xmlns="" val="20000"/>
                    </a:ext>
                  </a:extLst>
                </a:gridCol>
                <a:gridCol w="695250">
                  <a:extLst>
                    <a:ext uri="{9D8B030D-6E8A-4147-A177-3AD203B41FA5}">
                      <a16:colId xmlns:a16="http://schemas.microsoft.com/office/drawing/2014/main" xmlns="" val="20001"/>
                    </a:ext>
                  </a:extLst>
                </a:gridCol>
                <a:gridCol w="4231425">
                  <a:extLst>
                    <a:ext uri="{9D8B030D-6E8A-4147-A177-3AD203B41FA5}">
                      <a16:colId xmlns:a16="http://schemas.microsoft.com/office/drawing/2014/main" xmlns="" val="20002"/>
                    </a:ext>
                  </a:extLst>
                </a:gridCol>
                <a:gridCol w="826775">
                  <a:extLst>
                    <a:ext uri="{9D8B030D-6E8A-4147-A177-3AD203B41FA5}">
                      <a16:colId xmlns:a16="http://schemas.microsoft.com/office/drawing/2014/main" xmlns="" val="20003"/>
                    </a:ext>
                  </a:extLst>
                </a:gridCol>
                <a:gridCol w="644125">
                  <a:extLst>
                    <a:ext uri="{9D8B030D-6E8A-4147-A177-3AD203B41FA5}">
                      <a16:colId xmlns:a16="http://schemas.microsoft.com/office/drawing/2014/main" xmlns="" val="20004"/>
                    </a:ext>
                  </a:extLst>
                </a:gridCol>
              </a:tblGrid>
              <a:tr h="381000">
                <a:tc>
                  <a:txBody>
                    <a:bodyPr/>
                    <a:lstStyle/>
                    <a:p>
                      <a:pPr marL="0" lvl="0" indent="0" algn="ctr" rtl="0">
                        <a:spcBef>
                          <a:spcPts val="0"/>
                        </a:spcBef>
                        <a:spcAft>
                          <a:spcPts val="0"/>
                        </a:spcAft>
                        <a:buNone/>
                      </a:pPr>
                      <a:r>
                        <a:rPr lang="en" sz="1000"/>
                        <a:t>41</a:t>
                      </a:r>
                      <a:endParaRPr sz="1000"/>
                    </a:p>
                  </a:txBody>
                  <a:tcPr marL="91425" marR="91425" marT="91425" marB="91425" anchor="ctr"/>
                </a:tc>
                <a:tc>
                  <a:txBody>
                    <a:bodyPr/>
                    <a:lstStyle/>
                    <a:p>
                      <a:pPr marL="0" lvl="0" indent="0" algn="ctr" rtl="0">
                        <a:spcBef>
                          <a:spcPts val="0"/>
                        </a:spcBef>
                        <a:spcAft>
                          <a:spcPts val="0"/>
                        </a:spcAft>
                        <a:buNone/>
                      </a:pPr>
                      <a:r>
                        <a:rPr lang="en" sz="1000"/>
                        <a:t>S2</a:t>
                      </a:r>
                      <a:endParaRPr sz="1000"/>
                    </a:p>
                  </a:txBody>
                  <a:tcPr marL="91425" marR="91425" marT="91425" marB="91425" anchor="ctr"/>
                </a:tc>
                <a:tc>
                  <a:txBody>
                    <a:bodyPr/>
                    <a:lstStyle/>
                    <a:p>
                      <a:pPr marL="0" lvl="0" indent="0" algn="ctr" rtl="0">
                        <a:spcBef>
                          <a:spcPts val="0"/>
                        </a:spcBef>
                        <a:spcAft>
                          <a:spcPts val="0"/>
                        </a:spcAft>
                        <a:buNone/>
                      </a:pPr>
                      <a:r>
                        <a:rPr lang="en" sz="1000"/>
                        <a:t>It’s like </a:t>
                      </a:r>
                      <a:r>
                        <a:rPr lang="en" sz="1000">
                          <a:solidFill>
                            <a:srgbClr val="FF0000"/>
                          </a:solidFill>
                        </a:rPr>
                        <a:t>she</a:t>
                      </a:r>
                      <a:r>
                        <a:rPr lang="en" sz="1000"/>
                        <a:t>’s concerned with him trying to [inaudible] </a:t>
                      </a:r>
                      <a:r>
                        <a:rPr lang="en" sz="1000">
                          <a:solidFill>
                            <a:srgbClr val="FF00FF"/>
                          </a:solidFill>
                        </a:rPr>
                        <a:t>and he’s concerned</a:t>
                      </a:r>
                      <a:r>
                        <a:rPr lang="en" sz="1000"/>
                        <a:t> with trying to make her happy, you know? </a:t>
                      </a:r>
                      <a:r>
                        <a:rPr lang="en" sz="1000">
                          <a:solidFill>
                            <a:srgbClr val="FF00FF"/>
                          </a:solidFill>
                        </a:rPr>
                        <a:t>So he feels</a:t>
                      </a:r>
                      <a:r>
                        <a:rPr lang="en" sz="1000"/>
                        <a:t> like he’s failing when </a:t>
                      </a:r>
                      <a:r>
                        <a:rPr lang="en" sz="1000">
                          <a:solidFill>
                            <a:srgbClr val="FF0000"/>
                          </a:solidFill>
                        </a:rPr>
                        <a:t>he</a:t>
                      </a:r>
                      <a:r>
                        <a:rPr lang="en" sz="1000"/>
                        <a:t>’s not making her happy like</a:t>
                      </a:r>
                      <a:endParaRPr sz="1000"/>
                    </a:p>
                  </a:txBody>
                  <a:tcPr marL="91425" marR="91425" marT="91425" marB="91425" anchor="ctr"/>
                </a:tc>
                <a:tc>
                  <a:txBody>
                    <a:bodyPr/>
                    <a:lstStyle/>
                    <a:p>
                      <a:pPr marL="0" lvl="0" indent="0" algn="ctr" rtl="0">
                        <a:spcBef>
                          <a:spcPts val="0"/>
                        </a:spcBef>
                        <a:spcAft>
                          <a:spcPts val="0"/>
                        </a:spcAft>
                        <a:buNone/>
                      </a:pPr>
                      <a:r>
                        <a:rPr lang="en" sz="1000"/>
                        <a:t>claim</a:t>
                      </a:r>
                      <a:endParaRPr sz="1000"/>
                    </a:p>
                  </a:txBody>
                  <a:tcPr marL="91425" marR="91425" marT="91425" marB="91425" anchor="ctr"/>
                </a:tc>
                <a:tc>
                  <a:txBody>
                    <a:bodyPr/>
                    <a:lstStyle/>
                    <a:p>
                      <a:pPr marL="0" lvl="0" indent="0" algn="ctr" rtl="0">
                        <a:spcBef>
                          <a:spcPts val="0"/>
                        </a:spcBef>
                        <a:spcAft>
                          <a:spcPts val="0"/>
                        </a:spcAft>
                        <a:buNone/>
                      </a:pPr>
                      <a:r>
                        <a:rPr lang="en" sz="1000"/>
                        <a:t>high</a:t>
                      </a:r>
                      <a:endParaRPr sz="1000"/>
                    </a:p>
                  </a:txBody>
                  <a:tcPr marL="91425" marR="91425" marT="91425" marB="91425" anchor="ctr"/>
                </a:tc>
                <a:extLst>
                  <a:ext uri="{0D108BD9-81ED-4DB2-BD59-A6C34878D82A}">
                    <a16:rowId xmlns:a16="http://schemas.microsoft.com/office/drawing/2014/main" xmlns="" val="10000"/>
                  </a:ext>
                </a:extLst>
              </a:tr>
              <a:tr h="381000">
                <a:tc>
                  <a:txBody>
                    <a:bodyPr/>
                    <a:lstStyle/>
                    <a:p>
                      <a:pPr marL="0" lvl="0" indent="0" algn="ctr" rtl="0">
                        <a:spcBef>
                          <a:spcPts val="0"/>
                        </a:spcBef>
                        <a:spcAft>
                          <a:spcPts val="0"/>
                        </a:spcAft>
                        <a:buNone/>
                      </a:pPr>
                      <a:r>
                        <a:rPr lang="en" sz="1000"/>
                        <a:t>42</a:t>
                      </a:r>
                      <a:endParaRPr sz="1000"/>
                    </a:p>
                  </a:txBody>
                  <a:tcPr marL="91425" marR="91425" marT="91425" marB="91425" anchor="ctr"/>
                </a:tc>
                <a:tc>
                  <a:txBody>
                    <a:bodyPr/>
                    <a:lstStyle/>
                    <a:p>
                      <a:pPr marL="0" lvl="0" indent="0" algn="ctr" rtl="0">
                        <a:spcBef>
                          <a:spcPts val="0"/>
                        </a:spcBef>
                        <a:spcAft>
                          <a:spcPts val="0"/>
                        </a:spcAft>
                        <a:buNone/>
                      </a:pPr>
                      <a:r>
                        <a:rPr lang="en" sz="1000"/>
                        <a:t>S2</a:t>
                      </a:r>
                      <a:endParaRPr sz="1000"/>
                    </a:p>
                  </a:txBody>
                  <a:tcPr marL="91425" marR="91425" marT="91425" marB="91425" anchor="ctr"/>
                </a:tc>
                <a:tc>
                  <a:txBody>
                    <a:bodyPr/>
                    <a:lstStyle/>
                    <a:p>
                      <a:pPr marL="0" lvl="0" indent="0" algn="ctr" rtl="0">
                        <a:spcBef>
                          <a:spcPts val="0"/>
                        </a:spcBef>
                        <a:spcAft>
                          <a:spcPts val="0"/>
                        </a:spcAft>
                        <a:buNone/>
                      </a:pPr>
                      <a:r>
                        <a:rPr lang="en" sz="1000">
                          <a:solidFill>
                            <a:srgbClr val="4A86E8"/>
                          </a:solidFill>
                        </a:rPr>
                        <a:t>”Let’s bring your mother some good news” </a:t>
                      </a:r>
                      <a:endParaRPr sz="1000">
                        <a:solidFill>
                          <a:srgbClr val="4A86E8"/>
                        </a:solidFill>
                      </a:endParaRPr>
                    </a:p>
                  </a:txBody>
                  <a:tcPr marL="91425" marR="91425" marT="91425" marB="91425" anchor="ctr"/>
                </a:tc>
                <a:tc>
                  <a:txBody>
                    <a:bodyPr/>
                    <a:lstStyle/>
                    <a:p>
                      <a:pPr marL="0" lvl="0" indent="0" algn="ctr" rtl="0">
                        <a:spcBef>
                          <a:spcPts val="0"/>
                        </a:spcBef>
                        <a:spcAft>
                          <a:spcPts val="0"/>
                        </a:spcAft>
                        <a:buNone/>
                      </a:pPr>
                      <a:r>
                        <a:rPr lang="en" sz="1000"/>
                        <a:t>evidence</a:t>
                      </a:r>
                      <a:endParaRPr sz="1000"/>
                    </a:p>
                  </a:txBody>
                  <a:tcPr marL="91425" marR="91425" marT="91425" marB="91425" anchor="ctr"/>
                </a:tc>
                <a:tc>
                  <a:txBody>
                    <a:bodyPr/>
                    <a:lstStyle/>
                    <a:p>
                      <a:pPr marL="0" lvl="0" indent="0" algn="ctr" rtl="0">
                        <a:spcBef>
                          <a:spcPts val="0"/>
                        </a:spcBef>
                        <a:spcAft>
                          <a:spcPts val="0"/>
                        </a:spcAft>
                        <a:buNone/>
                      </a:pPr>
                      <a:r>
                        <a:rPr lang="en" sz="1000"/>
                        <a:t>high</a:t>
                      </a:r>
                      <a:endParaRPr sz="1000"/>
                    </a:p>
                  </a:txBody>
                  <a:tcPr marL="91425" marR="91425" marT="91425" marB="91425" anchor="ctr"/>
                </a:tc>
                <a:extLst>
                  <a:ext uri="{0D108BD9-81ED-4DB2-BD59-A6C34878D82A}">
                    <a16:rowId xmlns:a16="http://schemas.microsoft.com/office/drawing/2014/main" xmlns="" val="10001"/>
                  </a:ext>
                </a:extLst>
              </a:tr>
              <a:tr h="381000">
                <a:tc>
                  <a:txBody>
                    <a:bodyPr/>
                    <a:lstStyle/>
                    <a:p>
                      <a:pPr marL="0" lvl="0" indent="0" algn="ctr" rtl="0">
                        <a:spcBef>
                          <a:spcPts val="0"/>
                        </a:spcBef>
                        <a:spcAft>
                          <a:spcPts val="0"/>
                        </a:spcAft>
                        <a:buNone/>
                      </a:pPr>
                      <a:r>
                        <a:rPr lang="en" sz="1000"/>
                        <a:t>43</a:t>
                      </a:r>
                      <a:endParaRPr sz="1000"/>
                    </a:p>
                  </a:txBody>
                  <a:tcPr marL="91425" marR="91425" marT="91425" marB="91425" anchor="ctr"/>
                </a:tc>
                <a:tc>
                  <a:txBody>
                    <a:bodyPr/>
                    <a:lstStyle/>
                    <a:p>
                      <a:pPr marL="0" lvl="0" indent="0" algn="ctr" rtl="0">
                        <a:spcBef>
                          <a:spcPts val="0"/>
                        </a:spcBef>
                        <a:spcAft>
                          <a:spcPts val="0"/>
                        </a:spcAft>
                        <a:buNone/>
                      </a:pPr>
                      <a:r>
                        <a:rPr lang="en" sz="1000"/>
                        <a:t>S2</a:t>
                      </a:r>
                      <a:endParaRPr sz="1000"/>
                    </a:p>
                  </a:txBody>
                  <a:tcPr marL="91425" marR="91425" marT="91425" marB="91425" anchor="ctr"/>
                </a:tc>
                <a:tc>
                  <a:txBody>
                    <a:bodyPr/>
                    <a:lstStyle/>
                    <a:p>
                      <a:pPr marL="0" lvl="0" indent="0" algn="ctr" rtl="0">
                        <a:spcBef>
                          <a:spcPts val="0"/>
                        </a:spcBef>
                        <a:spcAft>
                          <a:spcPts val="0"/>
                        </a:spcAft>
                        <a:buNone/>
                      </a:pPr>
                      <a:r>
                        <a:rPr lang="en" sz="1000"/>
                        <a:t>but </a:t>
                      </a:r>
                      <a:r>
                        <a:rPr lang="en" sz="1000">
                          <a:solidFill>
                            <a:srgbClr val="FF0000"/>
                          </a:solidFill>
                        </a:rPr>
                        <a:t>she</a:t>
                      </a:r>
                      <a:r>
                        <a:rPr lang="en" sz="1000"/>
                        <a:t> knew that, there wasn’t any good news, </a:t>
                      </a:r>
                      <a:r>
                        <a:rPr lang="en" sz="1000">
                          <a:solidFill>
                            <a:srgbClr val="FF00FF"/>
                          </a:solidFill>
                        </a:rPr>
                        <a:t>so she wanted</a:t>
                      </a:r>
                      <a:r>
                        <a:rPr lang="en" sz="1000"/>
                        <a:t> to act happy so </a:t>
                      </a:r>
                      <a:r>
                        <a:rPr lang="en" sz="1000">
                          <a:solidFill>
                            <a:srgbClr val="FF0000"/>
                          </a:solidFill>
                        </a:rPr>
                        <a:t>he</a:t>
                      </a:r>
                      <a:r>
                        <a:rPr lang="en" sz="1000"/>
                        <a:t> wouldn’t be in pain.</a:t>
                      </a:r>
                      <a:endParaRPr sz="1000"/>
                    </a:p>
                  </a:txBody>
                  <a:tcPr marL="91425" marR="91425" marT="91425" marB="91425" anchor="ctr"/>
                </a:tc>
                <a:tc>
                  <a:txBody>
                    <a:bodyPr/>
                    <a:lstStyle/>
                    <a:p>
                      <a:pPr marL="0" lvl="0" indent="0" algn="ctr" rtl="0">
                        <a:spcBef>
                          <a:spcPts val="0"/>
                        </a:spcBef>
                        <a:spcAft>
                          <a:spcPts val="0"/>
                        </a:spcAft>
                        <a:buNone/>
                      </a:pPr>
                      <a:r>
                        <a:rPr lang="en" sz="1000"/>
                        <a:t>warrant</a:t>
                      </a:r>
                      <a:endParaRPr sz="1000"/>
                    </a:p>
                  </a:txBody>
                  <a:tcPr marL="91425" marR="91425" marT="91425" marB="91425" anchor="ctr"/>
                </a:tc>
                <a:tc>
                  <a:txBody>
                    <a:bodyPr/>
                    <a:lstStyle/>
                    <a:p>
                      <a:pPr marL="0" lvl="0" indent="0" algn="ctr" rtl="0">
                        <a:spcBef>
                          <a:spcPts val="0"/>
                        </a:spcBef>
                        <a:spcAft>
                          <a:spcPts val="0"/>
                        </a:spcAft>
                        <a:buNone/>
                      </a:pPr>
                      <a:r>
                        <a:rPr lang="en" sz="1000"/>
                        <a:t>high</a:t>
                      </a:r>
                      <a:endParaRPr sz="1000"/>
                    </a:p>
                  </a:txBody>
                  <a:tcPr marL="91425" marR="91425" marT="91425" marB="91425" anchor="ctr"/>
                </a:tc>
                <a:extLst>
                  <a:ext uri="{0D108BD9-81ED-4DB2-BD59-A6C34878D82A}">
                    <a16:rowId xmlns:a16="http://schemas.microsoft.com/office/drawing/2014/main" xmlns="" val="10002"/>
                  </a:ext>
                </a:extLst>
              </a:tr>
            </a:tbl>
          </a:graphicData>
        </a:graphic>
      </p:graphicFrame>
      <p:graphicFrame>
        <p:nvGraphicFramePr>
          <p:cNvPr id="220" name="Google Shape;220;p32"/>
          <p:cNvGraphicFramePr/>
          <p:nvPr/>
        </p:nvGraphicFramePr>
        <p:xfrm>
          <a:off x="342900" y="4476750"/>
          <a:ext cx="3000000" cy="3000000"/>
        </p:xfrm>
        <a:graphic>
          <a:graphicData uri="http://schemas.openxmlformats.org/drawingml/2006/table">
            <a:tbl>
              <a:tblPr>
                <a:noFill/>
                <a:tableStyleId>{ED53FB35-8AFE-4EC0-B88B-180A64A9CF3F}</a:tableStyleId>
              </a:tblPr>
              <a:tblGrid>
                <a:gridCol w="527250">
                  <a:extLst>
                    <a:ext uri="{9D8B030D-6E8A-4147-A177-3AD203B41FA5}">
                      <a16:colId xmlns:a16="http://schemas.microsoft.com/office/drawing/2014/main" xmlns="" val="20000"/>
                    </a:ext>
                  </a:extLst>
                </a:gridCol>
                <a:gridCol w="695250">
                  <a:extLst>
                    <a:ext uri="{9D8B030D-6E8A-4147-A177-3AD203B41FA5}">
                      <a16:colId xmlns:a16="http://schemas.microsoft.com/office/drawing/2014/main" xmlns="" val="20001"/>
                    </a:ext>
                  </a:extLst>
                </a:gridCol>
                <a:gridCol w="4231425">
                  <a:extLst>
                    <a:ext uri="{9D8B030D-6E8A-4147-A177-3AD203B41FA5}">
                      <a16:colId xmlns:a16="http://schemas.microsoft.com/office/drawing/2014/main" xmlns="" val="20002"/>
                    </a:ext>
                  </a:extLst>
                </a:gridCol>
                <a:gridCol w="826775">
                  <a:extLst>
                    <a:ext uri="{9D8B030D-6E8A-4147-A177-3AD203B41FA5}">
                      <a16:colId xmlns:a16="http://schemas.microsoft.com/office/drawing/2014/main" xmlns="" val="20003"/>
                    </a:ext>
                  </a:extLst>
                </a:gridCol>
                <a:gridCol w="644125">
                  <a:extLst>
                    <a:ext uri="{9D8B030D-6E8A-4147-A177-3AD203B41FA5}">
                      <a16:colId xmlns:a16="http://schemas.microsoft.com/office/drawing/2014/main" xmlns="" val="20004"/>
                    </a:ext>
                  </a:extLst>
                </a:gridCol>
              </a:tblGrid>
              <a:tr h="381000">
                <a:tc>
                  <a:txBody>
                    <a:bodyPr/>
                    <a:lstStyle/>
                    <a:p>
                      <a:pPr marL="0" lvl="0" indent="0" algn="ctr" rtl="0">
                        <a:spcBef>
                          <a:spcPts val="0"/>
                        </a:spcBef>
                        <a:spcAft>
                          <a:spcPts val="0"/>
                        </a:spcAft>
                        <a:buNone/>
                      </a:pPr>
                      <a:r>
                        <a:rPr lang="en" sz="1000"/>
                        <a:t>55</a:t>
                      </a:r>
                      <a:endParaRPr sz="1000"/>
                    </a:p>
                  </a:txBody>
                  <a:tcPr marL="91425" marR="91425" marT="91425" marB="91425" anchor="ctr"/>
                </a:tc>
                <a:tc>
                  <a:txBody>
                    <a:bodyPr/>
                    <a:lstStyle/>
                    <a:p>
                      <a:pPr marL="0" lvl="0" indent="0" algn="ctr" rtl="0">
                        <a:spcBef>
                          <a:spcPts val="0"/>
                        </a:spcBef>
                        <a:spcAft>
                          <a:spcPts val="0"/>
                        </a:spcAft>
                        <a:buNone/>
                      </a:pPr>
                      <a:r>
                        <a:rPr lang="en" sz="1000"/>
                        <a:t>S3</a:t>
                      </a:r>
                      <a:endParaRPr sz="1000"/>
                    </a:p>
                  </a:txBody>
                  <a:tcPr marL="91425" marR="91425" marT="91425" marB="91425" anchor="ctr"/>
                </a:tc>
                <a:tc>
                  <a:txBody>
                    <a:bodyPr/>
                    <a:lstStyle/>
                    <a:p>
                      <a:pPr marL="0" lvl="0" indent="0" algn="ctr" rtl="0">
                        <a:spcBef>
                          <a:spcPts val="0"/>
                        </a:spcBef>
                        <a:spcAft>
                          <a:spcPts val="0"/>
                        </a:spcAft>
                        <a:buNone/>
                      </a:pPr>
                      <a:r>
                        <a:rPr lang="en" sz="1000"/>
                        <a:t>Some people they just ask for a job is just like, some money.</a:t>
                      </a:r>
                      <a:endParaRPr sz="1000"/>
                    </a:p>
                  </a:txBody>
                  <a:tcPr marL="91425" marR="91425" marT="91425" marB="91425" anchor="ctr"/>
                </a:tc>
                <a:tc>
                  <a:txBody>
                    <a:bodyPr/>
                    <a:lstStyle/>
                    <a:p>
                      <a:pPr marL="0" lvl="0" indent="0" algn="ctr" rtl="0">
                        <a:spcBef>
                          <a:spcPts val="0"/>
                        </a:spcBef>
                        <a:spcAft>
                          <a:spcPts val="0"/>
                        </a:spcAft>
                        <a:buNone/>
                      </a:pPr>
                      <a:r>
                        <a:rPr lang="en" sz="1000"/>
                        <a:t>evidence</a:t>
                      </a:r>
                      <a:endParaRPr sz="1000"/>
                    </a:p>
                  </a:txBody>
                  <a:tcPr marL="91425" marR="91425" marT="91425" marB="91425" anchor="ctr"/>
                </a:tc>
                <a:tc>
                  <a:txBody>
                    <a:bodyPr/>
                    <a:lstStyle/>
                    <a:p>
                      <a:pPr marL="0" lvl="0" indent="0" algn="ctr" rtl="0">
                        <a:spcBef>
                          <a:spcPts val="0"/>
                        </a:spcBef>
                        <a:spcAft>
                          <a:spcPts val="0"/>
                        </a:spcAft>
                        <a:buNone/>
                      </a:pPr>
                      <a:r>
                        <a:rPr lang="en" sz="1000"/>
                        <a:t>low</a:t>
                      </a:r>
                      <a:endParaRPr sz="1000"/>
                    </a:p>
                  </a:txBody>
                  <a:tcPr marL="91425" marR="91425" marT="91425" marB="91425" anchor="ctr"/>
                </a:tc>
                <a:extLst>
                  <a:ext uri="{0D108BD9-81ED-4DB2-BD59-A6C34878D82A}">
                    <a16:rowId xmlns:a16="http://schemas.microsoft.com/office/drawing/2014/main" xmlns="" val="10000"/>
                  </a:ext>
                </a:extLst>
              </a:tr>
            </a:tbl>
          </a:graphicData>
        </a:graphic>
      </p:graphicFrame>
      <p:sp>
        <p:nvSpPr>
          <p:cNvPr id="221" name="Google Shape;221;p32"/>
          <p:cNvSpPr txBox="1"/>
          <p:nvPr/>
        </p:nvSpPr>
        <p:spPr>
          <a:xfrm>
            <a:off x="7429350" y="2980350"/>
            <a:ext cx="1776900" cy="178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595959"/>
                </a:solidFill>
              </a:rPr>
              <a:t>Elements of specificity:</a:t>
            </a:r>
            <a:endParaRPr sz="1000">
              <a:solidFill>
                <a:srgbClr val="595959"/>
              </a:solidFill>
            </a:endParaRPr>
          </a:p>
          <a:p>
            <a:pPr marL="0" lvl="0" indent="0" algn="l" rtl="0">
              <a:lnSpc>
                <a:spcPct val="115000"/>
              </a:lnSpc>
              <a:spcBef>
                <a:spcPts val="0"/>
              </a:spcBef>
              <a:spcAft>
                <a:spcPts val="0"/>
              </a:spcAft>
              <a:buNone/>
            </a:pPr>
            <a:r>
              <a:rPr lang="en" sz="1000">
                <a:solidFill>
                  <a:srgbClr val="FF0000"/>
                </a:solidFill>
              </a:rPr>
              <a:t>1. involves one character or scene</a:t>
            </a:r>
            <a:endParaRPr sz="1000">
              <a:solidFill>
                <a:srgbClr val="FF0000"/>
              </a:solidFill>
            </a:endParaRPr>
          </a:p>
          <a:p>
            <a:pPr marL="0" lvl="0" indent="0" algn="l" rtl="0">
              <a:lnSpc>
                <a:spcPct val="115000"/>
              </a:lnSpc>
              <a:spcBef>
                <a:spcPts val="0"/>
              </a:spcBef>
              <a:spcAft>
                <a:spcPts val="0"/>
              </a:spcAft>
              <a:buNone/>
            </a:pPr>
            <a:r>
              <a:rPr lang="en" sz="1000">
                <a:solidFill>
                  <a:srgbClr val="FF9900"/>
                </a:solidFill>
              </a:rPr>
              <a:t>2. makes substantial qualifications or elaboration</a:t>
            </a:r>
            <a:endParaRPr sz="1000">
              <a:solidFill>
                <a:srgbClr val="FF9900"/>
              </a:solidFill>
              <a:highlight>
                <a:srgbClr val="FFFFFF"/>
              </a:highlight>
            </a:endParaRPr>
          </a:p>
          <a:p>
            <a:pPr marL="0" lvl="0" indent="0" algn="l" rtl="0">
              <a:lnSpc>
                <a:spcPct val="115000"/>
              </a:lnSpc>
              <a:spcBef>
                <a:spcPts val="0"/>
              </a:spcBef>
              <a:spcAft>
                <a:spcPts val="0"/>
              </a:spcAft>
              <a:buNone/>
            </a:pPr>
            <a:r>
              <a:rPr lang="en" sz="1000">
                <a:solidFill>
                  <a:srgbClr val="4A86E8"/>
                </a:solidFill>
                <a:highlight>
                  <a:srgbClr val="FFFFFF"/>
                </a:highlight>
              </a:rPr>
              <a:t>3. uses content-specific vocabulary</a:t>
            </a:r>
            <a:endParaRPr sz="1000">
              <a:solidFill>
                <a:srgbClr val="4A86E8"/>
              </a:solidFill>
              <a:highlight>
                <a:srgbClr val="FFFFFF"/>
              </a:highlight>
            </a:endParaRPr>
          </a:p>
          <a:p>
            <a:pPr marL="0" lvl="0" indent="0" algn="l" rtl="0">
              <a:lnSpc>
                <a:spcPct val="115000"/>
              </a:lnSpc>
              <a:spcBef>
                <a:spcPts val="0"/>
              </a:spcBef>
              <a:spcAft>
                <a:spcPts val="0"/>
              </a:spcAft>
              <a:buNone/>
            </a:pPr>
            <a:r>
              <a:rPr lang="en" sz="1000">
                <a:solidFill>
                  <a:srgbClr val="FF00FF"/>
                </a:solidFill>
                <a:highlight>
                  <a:srgbClr val="FFFFFF"/>
                </a:highlight>
              </a:rPr>
              <a:t>4. provides a chain of reasons</a:t>
            </a:r>
            <a:r>
              <a:rPr lang="en" sz="1000">
                <a:solidFill>
                  <a:srgbClr val="595959"/>
                </a:solidFill>
                <a:highlight>
                  <a:srgbClr val="FFFFFF"/>
                </a:highlight>
              </a:rPr>
              <a:t> </a:t>
            </a:r>
            <a:endParaRPr sz="1000">
              <a:solidFill>
                <a:srgbClr val="595959"/>
              </a:solidFill>
              <a:highlight>
                <a:srgbClr val="FFFFFF"/>
              </a:highlight>
            </a:endParaRPr>
          </a:p>
          <a:p>
            <a:pPr marL="0" lvl="0" indent="0" algn="l" rtl="0">
              <a:lnSpc>
                <a:spcPct val="115000"/>
              </a:lnSpc>
              <a:spcBef>
                <a:spcPts val="0"/>
              </a:spcBef>
              <a:spcAft>
                <a:spcPts val="0"/>
              </a:spcAft>
              <a:buNone/>
            </a:pPr>
            <a:endParaRPr sz="1000">
              <a:solidFill>
                <a:srgbClr val="595959"/>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Reliability Study</a:t>
            </a:r>
            <a:endParaRPr/>
          </a:p>
        </p:txBody>
      </p:sp>
      <p:sp>
        <p:nvSpPr>
          <p:cNvPr id="227" name="Google Shape;22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annotator pairs:</a:t>
            </a:r>
            <a:endParaRPr/>
          </a:p>
          <a:p>
            <a:pPr marL="457200" lvl="0" indent="-342900" algn="l" rtl="0">
              <a:spcBef>
                <a:spcPts val="1600"/>
              </a:spcBef>
              <a:spcAft>
                <a:spcPts val="0"/>
              </a:spcAft>
              <a:buSzPts val="1800"/>
              <a:buChar char="-"/>
            </a:pPr>
            <a:r>
              <a:rPr lang="en"/>
              <a:t>P1, 2 discussions</a:t>
            </a:r>
            <a:endParaRPr/>
          </a:p>
          <a:p>
            <a:pPr marL="457200" lvl="0" indent="-342900" algn="l" rtl="0">
              <a:spcBef>
                <a:spcPts val="0"/>
              </a:spcBef>
              <a:spcAft>
                <a:spcPts val="0"/>
              </a:spcAft>
              <a:buSzPts val="1800"/>
              <a:buChar char="-"/>
            </a:pPr>
            <a:r>
              <a:rPr lang="en"/>
              <a:t>P2, 1 discussion</a:t>
            </a:r>
            <a:endParaRPr/>
          </a:p>
          <a:p>
            <a:pPr marL="0" lvl="0" indent="0" algn="l" rtl="0">
              <a:spcBef>
                <a:spcPts val="1600"/>
              </a:spcBef>
              <a:spcAft>
                <a:spcPts val="0"/>
              </a:spcAft>
              <a:buNone/>
            </a:pPr>
            <a:r>
              <a:rPr lang="en"/>
              <a:t>40 students</a:t>
            </a:r>
            <a:endParaRPr/>
          </a:p>
          <a:p>
            <a:pPr marL="0" lvl="0" indent="0" algn="l" rtl="0">
              <a:spcBef>
                <a:spcPts val="1600"/>
              </a:spcBef>
              <a:spcAft>
                <a:spcPts val="1600"/>
              </a:spcAft>
              <a:buNone/>
            </a:pPr>
            <a:r>
              <a:rPr lang="en"/>
              <a:t>250 argument moves</a:t>
            </a:r>
            <a:endParaRPr/>
          </a:p>
        </p:txBody>
      </p:sp>
      <p:sp>
        <p:nvSpPr>
          <p:cNvPr id="228" name="Google Shape;22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29" name="Google Shape;229;p33"/>
          <p:cNvPicPr preferRelativeResize="0"/>
          <p:nvPr/>
        </p:nvPicPr>
        <p:blipFill>
          <a:blip r:embed="rId3">
            <a:alphaModFix/>
          </a:blip>
          <a:stretch>
            <a:fillRect/>
          </a:stretch>
        </p:blipFill>
        <p:spPr>
          <a:xfrm>
            <a:off x="3399400" y="1701375"/>
            <a:ext cx="5287400" cy="1364150"/>
          </a:xfrm>
          <a:prstGeom prst="rect">
            <a:avLst/>
          </a:prstGeom>
          <a:noFill/>
          <a:ln>
            <a:noFill/>
          </a:ln>
        </p:spPr>
      </p:pic>
      <p:sp>
        <p:nvSpPr>
          <p:cNvPr id="230" name="Google Shape;230;p33"/>
          <p:cNvSpPr txBox="1"/>
          <p:nvPr/>
        </p:nvSpPr>
        <p:spPr>
          <a:xfrm>
            <a:off x="6104775" y="3065525"/>
            <a:ext cx="12273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FF0000"/>
                </a:solidFill>
              </a:rPr>
              <a:t>Substantial agreement</a:t>
            </a:r>
            <a:endParaRPr sz="1300">
              <a:solidFill>
                <a:srgbClr val="FF0000"/>
              </a:solidFill>
            </a:endParaRPr>
          </a:p>
        </p:txBody>
      </p:sp>
      <p:sp>
        <p:nvSpPr>
          <p:cNvPr id="231" name="Google Shape;231;p33"/>
          <p:cNvSpPr txBox="1"/>
          <p:nvPr/>
        </p:nvSpPr>
        <p:spPr>
          <a:xfrm>
            <a:off x="7560775" y="3040025"/>
            <a:ext cx="12273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FF0000"/>
                </a:solidFill>
              </a:rPr>
              <a:t>Almost perfect agreement</a:t>
            </a:r>
            <a:endParaRPr sz="13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1 Summary</a:t>
            </a:r>
            <a:endParaRPr/>
          </a:p>
        </p:txBody>
      </p:sp>
      <p:sp>
        <p:nvSpPr>
          <p:cNvPr id="237" name="Google Shape;23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proposed an annotation scheme for two theoretically-motivated aspects of student talk in classroom discussion</a:t>
            </a:r>
            <a:endParaRPr/>
          </a:p>
          <a:p>
            <a:pPr marL="0" lvl="0" indent="0" algn="l" rtl="0">
              <a:spcBef>
                <a:spcPts val="1600"/>
              </a:spcBef>
              <a:spcAft>
                <a:spcPts val="0"/>
              </a:spcAft>
              <a:buNone/>
            </a:pPr>
            <a:r>
              <a:rPr lang="en"/>
              <a:t>We demonstrated that the annotation scheme can be used by humans to reliably annotate transcripts of classroom discussions</a:t>
            </a:r>
            <a:endParaRPr/>
          </a:p>
          <a:p>
            <a:pPr marL="0" lvl="0" indent="0" algn="l" rtl="0">
              <a:spcBef>
                <a:spcPts val="1600"/>
              </a:spcBef>
              <a:spcAft>
                <a:spcPts val="0"/>
              </a:spcAft>
              <a:buNone/>
            </a:pPr>
            <a:endParaRPr/>
          </a:p>
          <a:p>
            <a:pPr marL="0" lvl="0" indent="0" algn="l" rtl="0">
              <a:spcBef>
                <a:spcPts val="1600"/>
              </a:spcBef>
              <a:spcAft>
                <a:spcPts val="0"/>
              </a:spcAft>
              <a:buClr>
                <a:schemeClr val="dk1"/>
              </a:buClr>
              <a:buSzPts val="1100"/>
              <a:buFont typeface="Arial"/>
              <a:buNone/>
            </a:pPr>
            <a:r>
              <a:rPr lang="en" b="1"/>
              <a:t>Part 1 Research Hypothesis</a:t>
            </a:r>
            <a:endParaRPr b="1"/>
          </a:p>
          <a:p>
            <a:pPr marL="0" lvl="0" indent="0" algn="l" rtl="0">
              <a:spcBef>
                <a:spcPts val="1600"/>
              </a:spcBef>
              <a:spcAft>
                <a:spcPts val="0"/>
              </a:spcAft>
              <a:buClr>
                <a:schemeClr val="dk1"/>
              </a:buClr>
              <a:buSzPts val="1100"/>
              <a:buFont typeface="Arial"/>
              <a:buNone/>
            </a:pPr>
            <a:r>
              <a:rPr lang="en"/>
              <a:t>H1: The proposed annotation scheme can be used by humans to reliably annotate important aspects of student talk in classroom discussions.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38" name="Google Shape;23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39" name="Google Shape;239;p34"/>
          <p:cNvPicPr preferRelativeResize="0"/>
          <p:nvPr/>
        </p:nvPicPr>
        <p:blipFill>
          <a:blip r:embed="rId3">
            <a:alphaModFix/>
          </a:blip>
          <a:stretch>
            <a:fillRect/>
          </a:stretch>
        </p:blipFill>
        <p:spPr>
          <a:xfrm>
            <a:off x="6799392" y="4342200"/>
            <a:ext cx="659956" cy="572700"/>
          </a:xfrm>
          <a:prstGeom prst="rect">
            <a:avLst/>
          </a:prstGeom>
          <a:noFill/>
          <a:ln>
            <a:noFill/>
          </a:ln>
        </p:spPr>
      </p:pic>
      <p:sp>
        <p:nvSpPr>
          <p:cNvPr id="240" name="Google Shape;240;p34"/>
          <p:cNvSpPr txBox="1"/>
          <p:nvPr/>
        </p:nvSpPr>
        <p:spPr>
          <a:xfrm>
            <a:off x="2359875" y="4792807"/>
            <a:ext cx="4076700" cy="2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Contribution shared with Christopher Olshefski</a:t>
            </a:r>
            <a:endParaRPr>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246" name="Google Shape;246;p35"/>
          <p:cNvSpPr txBox="1">
            <a:spLocks noGrp="1"/>
          </p:cNvSpPr>
          <p:nvPr>
            <p:ph type="body" idx="1"/>
          </p:nvPr>
        </p:nvSpPr>
        <p:spPr>
          <a:xfrm>
            <a:off x="311700" y="1152475"/>
            <a:ext cx="874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CCCC"/>
                </a:solidFill>
              </a:rPr>
              <a:t>Introduction</a:t>
            </a:r>
            <a:endParaRPr>
              <a:solidFill>
                <a:srgbClr val="CCCCCC"/>
              </a:solidFill>
            </a:endParaRPr>
          </a:p>
          <a:p>
            <a:pPr marL="0" lvl="0" indent="0" algn="l" rtl="0">
              <a:spcBef>
                <a:spcPts val="1600"/>
              </a:spcBef>
              <a:spcAft>
                <a:spcPts val="0"/>
              </a:spcAft>
              <a:buNone/>
            </a:pPr>
            <a:r>
              <a:rPr lang="en">
                <a:solidFill>
                  <a:srgbClr val="CCCCCC"/>
                </a:solidFill>
              </a:rPr>
              <a:t>Datasets</a:t>
            </a:r>
            <a:endParaRPr>
              <a:solidFill>
                <a:srgbClr val="CCCCCC"/>
              </a:solidFill>
            </a:endParaRPr>
          </a:p>
          <a:p>
            <a:pPr marL="0" lvl="0" indent="0" algn="l" rtl="0">
              <a:spcBef>
                <a:spcPts val="1600"/>
              </a:spcBef>
              <a:spcAft>
                <a:spcPts val="0"/>
              </a:spcAft>
              <a:buNone/>
            </a:pPr>
            <a:r>
              <a:rPr lang="en">
                <a:solidFill>
                  <a:srgbClr val="CCCCCC"/>
                </a:solidFill>
              </a:rPr>
              <a:t>Part 1: Annotation of Classroom Discussions (completed)</a:t>
            </a:r>
            <a:endParaRPr>
              <a:solidFill>
                <a:srgbClr val="CCCCCC"/>
              </a:solidFill>
            </a:endParaRPr>
          </a:p>
          <a:p>
            <a:pPr marL="0" lvl="0" indent="0" algn="l" rtl="0">
              <a:spcBef>
                <a:spcPts val="1600"/>
              </a:spcBef>
              <a:spcAft>
                <a:spcPts val="0"/>
              </a:spcAft>
              <a:buNone/>
            </a:pPr>
            <a:r>
              <a:rPr lang="en">
                <a:solidFill>
                  <a:srgbClr val="FF0000"/>
                </a:solidFill>
              </a:rPr>
              <a:t>Part 2: Automatically Predicting Specificity for Classroom Discussions (completed)</a:t>
            </a:r>
            <a:endParaRPr>
              <a:solidFill>
                <a:srgbClr val="FF0000"/>
              </a:solidFill>
            </a:endParaRPr>
          </a:p>
          <a:p>
            <a:pPr marL="0" lvl="0" indent="0" algn="l" rtl="0">
              <a:spcBef>
                <a:spcPts val="1600"/>
              </a:spcBef>
              <a:spcAft>
                <a:spcPts val="0"/>
              </a:spcAft>
              <a:buNone/>
            </a:pPr>
            <a:r>
              <a:rPr lang="en"/>
              <a:t>Part 3: Argument Component Classification for Classroom Discussions (partially completed)</a:t>
            </a:r>
            <a:endParaRPr/>
          </a:p>
          <a:p>
            <a:pPr marL="0" lvl="0" indent="0" algn="l" rtl="0">
              <a:spcBef>
                <a:spcPts val="1600"/>
              </a:spcBef>
              <a:spcAft>
                <a:spcPts val="1600"/>
              </a:spcAft>
              <a:buNone/>
            </a:pPr>
            <a:r>
              <a:rPr lang="en"/>
              <a:t>Part 4: Joint Learning of Different Aspects of Classroom Discussions</a:t>
            </a:r>
            <a:endParaRPr/>
          </a:p>
        </p:txBody>
      </p:sp>
      <p:sp>
        <p:nvSpPr>
          <p:cNvPr id="247" name="Google Shape;24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Automatically Predicting Specificity</a:t>
            </a:r>
            <a:endParaRPr/>
          </a:p>
        </p:txBody>
      </p:sp>
      <p:sp>
        <p:nvSpPr>
          <p:cNvPr id="253" name="Google Shape;25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develop a computational model for predicting specificity in text-based classroom discussions</a:t>
            </a:r>
            <a:endParaRPr/>
          </a:p>
          <a:p>
            <a:pPr marL="0" lvl="0" indent="0" algn="l" rtl="0">
              <a:spcBef>
                <a:spcPts val="1600"/>
              </a:spcBef>
              <a:spcAft>
                <a:spcPts val="0"/>
              </a:spcAft>
              <a:buNone/>
            </a:pPr>
            <a:endParaRPr/>
          </a:p>
          <a:p>
            <a:pPr marL="0" lvl="0" indent="0" algn="l" rtl="0">
              <a:spcBef>
                <a:spcPts val="1600"/>
              </a:spcBef>
              <a:spcAft>
                <a:spcPts val="0"/>
              </a:spcAft>
              <a:buNone/>
            </a:pPr>
            <a:r>
              <a:rPr lang="en" b="1"/>
              <a:t>Part 2 Research Hypothesis</a:t>
            </a:r>
            <a:endParaRPr b="1"/>
          </a:p>
          <a:p>
            <a:pPr marL="0" lvl="0" indent="0" algn="l" rtl="0">
              <a:spcBef>
                <a:spcPts val="1600"/>
              </a:spcBef>
              <a:spcAft>
                <a:spcPts val="0"/>
              </a:spcAft>
              <a:buNone/>
            </a:pPr>
            <a:r>
              <a:rPr lang="en"/>
              <a:t>H2: The annotations of features of student talk can be reliably automated</a:t>
            </a:r>
            <a:endParaRPr/>
          </a:p>
          <a:p>
            <a:pPr marL="514350" lvl="0" indent="0" algn="l" rtl="0">
              <a:spcBef>
                <a:spcPts val="1600"/>
              </a:spcBef>
              <a:spcAft>
                <a:spcPts val="0"/>
              </a:spcAft>
              <a:buNone/>
            </a:pPr>
            <a:r>
              <a:rPr lang="en"/>
              <a:t>H2.1: The proposed model for specificity prediction delivers better</a:t>
            </a:r>
            <a:endParaRPr/>
          </a:p>
          <a:p>
            <a:pPr marL="1085850" lvl="0" indent="0" algn="l" rtl="0">
              <a:spcBef>
                <a:spcPts val="0"/>
              </a:spcBef>
              <a:spcAft>
                <a:spcPts val="1600"/>
              </a:spcAft>
              <a:buNone/>
            </a:pPr>
            <a:r>
              <a:rPr lang="en"/>
              <a:t> performance than systems developed for other domains</a:t>
            </a:r>
            <a:endParaRPr/>
          </a:p>
        </p:txBody>
      </p:sp>
      <p:sp>
        <p:nvSpPr>
          <p:cNvPr id="254" name="Google Shape;25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a:t>
            </a:r>
            <a:endParaRPr/>
          </a:p>
        </p:txBody>
      </p:sp>
      <p:sp>
        <p:nvSpPr>
          <p:cNvPr id="260" name="Google Shape;26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Specificity for human and automated summaries [Louis and Nenkova, 2011]</a:t>
            </a:r>
            <a:endParaRPr/>
          </a:p>
          <a:p>
            <a:pPr marL="0" lvl="0" indent="0" algn="l" rtl="0">
              <a:spcBef>
                <a:spcPts val="1600"/>
              </a:spcBef>
              <a:spcAft>
                <a:spcPts val="0"/>
              </a:spcAft>
              <a:buNone/>
            </a:pPr>
            <a:r>
              <a:rPr lang="en"/>
              <a:t>Speciteller - predicting specificity of sentences [Li and Nenkova, 2015]</a:t>
            </a:r>
            <a:endParaRPr/>
          </a:p>
          <a:p>
            <a:pPr marL="0" lvl="0" indent="0" algn="l" rtl="0">
              <a:spcBef>
                <a:spcPts val="1600"/>
              </a:spcBef>
              <a:spcAft>
                <a:spcPts val="0"/>
              </a:spcAft>
              <a:buNone/>
            </a:pPr>
            <a:r>
              <a:rPr lang="en"/>
              <a:t>Speciteller scores highly correlated to argument quality in online dialogues [Swanson et al., 2015]</a:t>
            </a:r>
            <a:endParaRPr/>
          </a:p>
          <a:p>
            <a:pPr marL="0" lvl="0" indent="0" algn="l" rtl="0">
              <a:spcBef>
                <a:spcPts val="1600"/>
              </a:spcBef>
              <a:spcAft>
                <a:spcPts val="0"/>
              </a:spcAft>
              <a:buNone/>
            </a:pPr>
            <a:r>
              <a:rPr lang="en"/>
              <a:t>More recently:</a:t>
            </a:r>
            <a:endParaRPr/>
          </a:p>
          <a:p>
            <a:pPr marL="457200" lvl="0" indent="-342900" algn="l" rtl="0">
              <a:spcBef>
                <a:spcPts val="1600"/>
              </a:spcBef>
              <a:spcAft>
                <a:spcPts val="0"/>
              </a:spcAft>
              <a:buSzPts val="1800"/>
              <a:buChar char="-"/>
            </a:pPr>
            <a:r>
              <a:rPr lang="en"/>
              <a:t>Predicting specificity in social media posts [Gao et al., 2019]</a:t>
            </a:r>
            <a:endParaRPr/>
          </a:p>
          <a:p>
            <a:pPr marL="457200" lvl="0" indent="-342900" algn="l" rtl="0">
              <a:spcBef>
                <a:spcPts val="0"/>
              </a:spcBef>
              <a:spcAft>
                <a:spcPts val="0"/>
              </a:spcAft>
              <a:buSzPts val="1800"/>
              <a:buChar char="-"/>
            </a:pPr>
            <a:r>
              <a:rPr lang="en"/>
              <a:t>Specificity for argument persuasion in student essays [Ke et al., 2018]</a:t>
            </a:r>
            <a:endParaRPr/>
          </a:p>
          <a:p>
            <a:pPr marL="457200" lvl="0" indent="-342900" algn="l" rtl="0">
              <a:spcBef>
                <a:spcPts val="0"/>
              </a:spcBef>
              <a:spcAft>
                <a:spcPts val="0"/>
              </a:spcAft>
              <a:buSzPts val="1800"/>
              <a:buChar char="-"/>
            </a:pPr>
            <a:r>
              <a:rPr lang="en"/>
              <a:t>Generalizing specificity across domains [Ko et al., 2019]</a:t>
            </a:r>
            <a:endParaRPr/>
          </a:p>
        </p:txBody>
      </p:sp>
      <p:sp>
        <p:nvSpPr>
          <p:cNvPr id="261" name="Google Shape;26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62" name="Google Shape;262;p37"/>
          <p:cNvSpPr txBox="1"/>
          <p:nvPr/>
        </p:nvSpPr>
        <p:spPr>
          <a:xfrm>
            <a:off x="6559350" y="4153375"/>
            <a:ext cx="1760700" cy="2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Inspired by our proposed model</a:t>
            </a:r>
            <a:endParaRPr>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Model</a:t>
            </a:r>
            <a:endParaRPr/>
          </a:p>
        </p:txBody>
      </p:sp>
      <p:sp>
        <p:nvSpPr>
          <p:cNvPr id="268" name="Google Shape;268;p38"/>
          <p:cNvSpPr txBox="1">
            <a:spLocks noGrp="1"/>
          </p:cNvSpPr>
          <p:nvPr>
            <p:ph type="body" idx="1"/>
          </p:nvPr>
        </p:nvSpPr>
        <p:spPr>
          <a:xfrm>
            <a:off x="311700" y="1152475"/>
            <a:ext cx="5241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 idea - combining:</a:t>
            </a:r>
            <a:endParaRPr/>
          </a:p>
          <a:p>
            <a:pPr marL="457200" lvl="0" indent="-342900" algn="l" rtl="0">
              <a:spcBef>
                <a:spcPts val="1600"/>
              </a:spcBef>
              <a:spcAft>
                <a:spcPts val="0"/>
              </a:spcAft>
              <a:buSzPts val="1800"/>
              <a:buChar char="-"/>
            </a:pPr>
            <a:r>
              <a:rPr lang="en"/>
              <a:t>Handcrafted features</a:t>
            </a:r>
            <a:endParaRPr/>
          </a:p>
          <a:p>
            <a:pPr marL="914400" lvl="1" indent="-317500" algn="l" rtl="0">
              <a:spcBef>
                <a:spcPts val="0"/>
              </a:spcBef>
              <a:spcAft>
                <a:spcPts val="0"/>
              </a:spcAft>
              <a:buSzPts val="1400"/>
              <a:buChar char="-"/>
            </a:pPr>
            <a:r>
              <a:rPr lang="en"/>
              <a:t>Speciteller (length, # connectives, # subjective and polar words, AVG word familiarity and imageability, # numbers, # symbols, word embeddings)</a:t>
            </a:r>
            <a:endParaRPr/>
          </a:p>
          <a:p>
            <a:pPr marL="914400" lvl="1" indent="-317500" algn="l" rtl="0">
              <a:spcBef>
                <a:spcPts val="0"/>
              </a:spcBef>
              <a:spcAft>
                <a:spcPts val="0"/>
              </a:spcAft>
              <a:buSzPts val="1400"/>
              <a:buChar char="-"/>
            </a:pPr>
            <a:r>
              <a:rPr lang="en"/>
              <a:t>Online dialogue (# pronouns, statistics for word length, tf-idf unigram and bigram, POS unigram, bigram and trigram)</a:t>
            </a:r>
            <a:endParaRPr/>
          </a:p>
          <a:p>
            <a:pPr marL="914400" lvl="1" indent="-317500" algn="l" rtl="0">
              <a:spcBef>
                <a:spcPts val="0"/>
              </a:spcBef>
              <a:spcAft>
                <a:spcPts val="0"/>
              </a:spcAft>
              <a:buSzPts val="1400"/>
              <a:buChar char="-"/>
            </a:pPr>
            <a:r>
              <a:rPr lang="en"/>
              <a:t>Additional features (pronouns, named entities, book-related)</a:t>
            </a:r>
            <a:endParaRPr/>
          </a:p>
          <a:p>
            <a:pPr marL="457200" lvl="0" indent="-342900" algn="l" rtl="0">
              <a:spcBef>
                <a:spcPts val="0"/>
              </a:spcBef>
              <a:spcAft>
                <a:spcPts val="0"/>
              </a:spcAft>
              <a:buSzPts val="1800"/>
              <a:buChar char="-"/>
            </a:pPr>
            <a:r>
              <a:rPr lang="en"/>
              <a:t>Neural network</a:t>
            </a:r>
            <a:endParaRPr/>
          </a:p>
          <a:p>
            <a:pPr marL="914400" lvl="1" indent="-317500" algn="l" rtl="0">
              <a:spcBef>
                <a:spcPts val="0"/>
              </a:spcBef>
              <a:spcAft>
                <a:spcPts val="0"/>
              </a:spcAft>
              <a:buSzPts val="1400"/>
              <a:buChar char="-"/>
            </a:pPr>
            <a:r>
              <a:rPr lang="en"/>
              <a:t>Argument move embeddings with Long Short Term Memory (LSTM) recurrent neural network</a:t>
            </a:r>
            <a:endParaRPr/>
          </a:p>
        </p:txBody>
      </p:sp>
      <p:sp>
        <p:nvSpPr>
          <p:cNvPr id="269" name="Google Shape;26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270" name="Google Shape;270;p38"/>
          <p:cNvGrpSpPr/>
          <p:nvPr/>
        </p:nvGrpSpPr>
        <p:grpSpPr>
          <a:xfrm>
            <a:off x="6527875" y="941525"/>
            <a:ext cx="2425149" cy="2416150"/>
            <a:chOff x="6223075" y="1017725"/>
            <a:chExt cx="2425149" cy="2416150"/>
          </a:xfrm>
        </p:grpSpPr>
        <p:pic>
          <p:nvPicPr>
            <p:cNvPr id="271" name="Google Shape;271;p38"/>
            <p:cNvPicPr preferRelativeResize="0"/>
            <p:nvPr/>
          </p:nvPicPr>
          <p:blipFill>
            <a:blip r:embed="rId3">
              <a:alphaModFix/>
            </a:blip>
            <a:stretch>
              <a:fillRect/>
            </a:stretch>
          </p:blipFill>
          <p:spPr>
            <a:xfrm>
              <a:off x="6223075" y="1017725"/>
              <a:ext cx="2425149" cy="2416150"/>
            </a:xfrm>
            <a:prstGeom prst="rect">
              <a:avLst/>
            </a:prstGeom>
            <a:noFill/>
            <a:ln>
              <a:noFill/>
            </a:ln>
          </p:spPr>
        </p:pic>
        <p:sp>
          <p:nvSpPr>
            <p:cNvPr id="272" name="Google Shape;272;p38"/>
            <p:cNvSpPr txBox="1"/>
            <p:nvPr/>
          </p:nvSpPr>
          <p:spPr>
            <a:xfrm>
              <a:off x="6223075" y="3043500"/>
              <a:ext cx="1293300" cy="204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Argument Move</a:t>
              </a:r>
              <a:endParaRPr sz="120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Dataset D1</a:t>
            </a:r>
            <a:endParaRPr/>
          </a:p>
        </p:txBody>
      </p:sp>
      <p:sp>
        <p:nvSpPr>
          <p:cNvPr id="278" name="Google Shape;27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79" name="Google Shape;279;p39"/>
          <p:cNvSpPr txBox="1"/>
          <p:nvPr/>
        </p:nvSpPr>
        <p:spPr>
          <a:xfrm>
            <a:off x="311700" y="1079427"/>
            <a:ext cx="8520600" cy="352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595959"/>
                </a:solidFill>
              </a:rPr>
              <a:t>23 text-based classroom discussions (English Language Arts)</a:t>
            </a:r>
            <a:endParaRPr sz="1800">
              <a:solidFill>
                <a:srgbClr val="595959"/>
              </a:solidFill>
            </a:endParaRPr>
          </a:p>
          <a:p>
            <a:pPr marL="457200" lvl="0" indent="-342900" algn="l" rtl="0">
              <a:lnSpc>
                <a:spcPct val="115000"/>
              </a:lnSpc>
              <a:spcBef>
                <a:spcPts val="1600"/>
              </a:spcBef>
              <a:spcAft>
                <a:spcPts val="0"/>
              </a:spcAft>
              <a:buClr>
                <a:srgbClr val="595959"/>
              </a:buClr>
              <a:buSzPts val="1800"/>
              <a:buChar char="●"/>
            </a:pPr>
            <a:r>
              <a:rPr lang="en" sz="1800">
                <a:solidFill>
                  <a:srgbClr val="595959"/>
                </a:solidFill>
              </a:rPr>
              <a:t>5 discussions coded by a pair of annotators, QWKappa 0.714</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9 discussions coded by a second pair of annotators: QWKappa 0.9</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9 discussions single coded</a:t>
            </a:r>
            <a:endParaRPr sz="1800">
              <a:solidFill>
                <a:srgbClr val="595959"/>
              </a:solidFill>
            </a:endParaRPr>
          </a:p>
          <a:p>
            <a:pPr marL="0" lvl="0" indent="0" algn="l" rtl="0">
              <a:lnSpc>
                <a:spcPct val="115000"/>
              </a:lnSpc>
              <a:spcBef>
                <a:spcPts val="1600"/>
              </a:spcBef>
              <a:spcAft>
                <a:spcPts val="0"/>
              </a:spcAft>
              <a:buNone/>
            </a:pPr>
            <a:r>
              <a:rPr lang="en" sz="1800">
                <a:solidFill>
                  <a:srgbClr val="595959"/>
                </a:solidFill>
              </a:rPr>
              <a:t>5 - 13 students per discussion</a:t>
            </a:r>
            <a:endParaRPr sz="1800">
              <a:solidFill>
                <a:srgbClr val="595959"/>
              </a:solidFill>
            </a:endParaRPr>
          </a:p>
          <a:p>
            <a:pPr marL="0" lvl="0" indent="0" algn="l" rtl="0">
              <a:lnSpc>
                <a:spcPct val="115000"/>
              </a:lnSpc>
              <a:spcBef>
                <a:spcPts val="1600"/>
              </a:spcBef>
              <a:spcAft>
                <a:spcPts val="1600"/>
              </a:spcAft>
              <a:buNone/>
            </a:pPr>
            <a:endParaRPr sz="1800">
              <a:solidFill>
                <a:srgbClr val="595959"/>
              </a:solidFill>
            </a:endParaRPr>
          </a:p>
        </p:txBody>
      </p:sp>
      <p:graphicFrame>
        <p:nvGraphicFramePr>
          <p:cNvPr id="280" name="Google Shape;280;p39"/>
          <p:cNvGraphicFramePr/>
          <p:nvPr/>
        </p:nvGraphicFramePr>
        <p:xfrm>
          <a:off x="1945300" y="3290925"/>
          <a:ext cx="3000000" cy="3000000"/>
        </p:xfrm>
        <a:graphic>
          <a:graphicData uri="http://schemas.openxmlformats.org/drawingml/2006/table">
            <a:tbl>
              <a:tblPr>
                <a:noFill/>
                <a:tableStyleId>{ED53FB35-8AFE-4EC0-B88B-180A64A9CF3F}</a:tableStyleId>
              </a:tblPr>
              <a:tblGrid>
                <a:gridCol w="1757225">
                  <a:extLst>
                    <a:ext uri="{9D8B030D-6E8A-4147-A177-3AD203B41FA5}">
                      <a16:colId xmlns:a16="http://schemas.microsoft.com/office/drawing/2014/main" xmlns="" val="20000"/>
                    </a:ext>
                  </a:extLst>
                </a:gridCol>
                <a:gridCol w="1107125">
                  <a:extLst>
                    <a:ext uri="{9D8B030D-6E8A-4147-A177-3AD203B41FA5}">
                      <a16:colId xmlns:a16="http://schemas.microsoft.com/office/drawing/2014/main" xmlns="" val="20001"/>
                    </a:ext>
                  </a:extLst>
                </a:gridCol>
                <a:gridCol w="1241900">
                  <a:extLst>
                    <a:ext uri="{9D8B030D-6E8A-4147-A177-3AD203B41FA5}">
                      <a16:colId xmlns:a16="http://schemas.microsoft.com/office/drawing/2014/main" xmlns="" val="20002"/>
                    </a:ext>
                  </a:extLst>
                </a:gridCol>
                <a:gridCol w="1368750">
                  <a:extLst>
                    <a:ext uri="{9D8B030D-6E8A-4147-A177-3AD203B41FA5}">
                      <a16:colId xmlns:a16="http://schemas.microsoft.com/office/drawing/2014/main" xmlns="" val="20003"/>
                    </a:ext>
                  </a:extLst>
                </a:gridCol>
              </a:tblGrid>
              <a:tr h="381000">
                <a:tc rowSpan="2">
                  <a:txBody>
                    <a:bodyPr/>
                    <a:lstStyle/>
                    <a:p>
                      <a:pPr marL="0" lvl="0" indent="0" algn="ctr" rtl="0">
                        <a:spcBef>
                          <a:spcPts val="0"/>
                        </a:spcBef>
                        <a:spcAft>
                          <a:spcPts val="0"/>
                        </a:spcAft>
                        <a:buNone/>
                      </a:pPr>
                      <a:r>
                        <a:rPr lang="en" b="1"/>
                        <a:t>Argument Moves</a:t>
                      </a:r>
                      <a:endParaRPr b="1"/>
                    </a:p>
                  </a:txBody>
                  <a:tcPr marL="91425" marR="91425" marT="91425" marB="91425" anchor="ctr"/>
                </a:tc>
                <a:tc gridSpan="3">
                  <a:txBody>
                    <a:bodyPr/>
                    <a:lstStyle/>
                    <a:p>
                      <a:pPr marL="0" lvl="0" indent="0" algn="ctr" rtl="0">
                        <a:spcBef>
                          <a:spcPts val="0"/>
                        </a:spcBef>
                        <a:spcAft>
                          <a:spcPts val="0"/>
                        </a:spcAft>
                        <a:buNone/>
                      </a:pPr>
                      <a:r>
                        <a:rPr lang="en" b="1"/>
                        <a:t>Specificity</a:t>
                      </a:r>
                      <a:endParaRPr b="1"/>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81000">
                <a:tc vMerge="1">
                  <a:txBody>
                    <a:bodyPr/>
                    <a:lstStyle/>
                    <a:p>
                      <a:endParaRPr lang="en-US"/>
                    </a:p>
                  </a:txBody>
                  <a:tcPr/>
                </a:tc>
                <a:tc>
                  <a:txBody>
                    <a:bodyPr/>
                    <a:lstStyle/>
                    <a:p>
                      <a:pPr marL="0" lvl="0" indent="0" algn="ctr" rtl="0">
                        <a:spcBef>
                          <a:spcPts val="0"/>
                        </a:spcBef>
                        <a:spcAft>
                          <a:spcPts val="0"/>
                        </a:spcAft>
                        <a:buNone/>
                      </a:pPr>
                      <a:r>
                        <a:rPr lang="en" b="1"/>
                        <a:t>Low</a:t>
                      </a:r>
                      <a:endParaRPr b="1"/>
                    </a:p>
                  </a:txBody>
                  <a:tcPr marL="91425" marR="91425" marT="91425" marB="91425" anchor="ctr"/>
                </a:tc>
                <a:tc>
                  <a:txBody>
                    <a:bodyPr/>
                    <a:lstStyle/>
                    <a:p>
                      <a:pPr marL="0" lvl="0" indent="0" algn="ctr" rtl="0">
                        <a:spcBef>
                          <a:spcPts val="0"/>
                        </a:spcBef>
                        <a:spcAft>
                          <a:spcPts val="0"/>
                        </a:spcAft>
                        <a:buNone/>
                      </a:pPr>
                      <a:r>
                        <a:rPr lang="en" b="1"/>
                        <a:t>Med</a:t>
                      </a:r>
                      <a:endParaRPr b="1"/>
                    </a:p>
                  </a:txBody>
                  <a:tcPr marL="91425" marR="91425" marT="91425" marB="91425" anchor="ctr"/>
                </a:tc>
                <a:tc>
                  <a:txBody>
                    <a:bodyPr/>
                    <a:lstStyle/>
                    <a:p>
                      <a:pPr marL="0" lvl="0" indent="0" algn="ctr" rtl="0">
                        <a:spcBef>
                          <a:spcPts val="0"/>
                        </a:spcBef>
                        <a:spcAft>
                          <a:spcPts val="0"/>
                        </a:spcAft>
                        <a:buNone/>
                      </a:pPr>
                      <a:r>
                        <a:rPr lang="en" b="1"/>
                        <a:t>High</a:t>
                      </a:r>
                      <a:endParaRPr b="1"/>
                    </a:p>
                  </a:txBody>
                  <a:tcPr marL="91425" marR="91425" marT="91425" marB="91425" anchor="ctr"/>
                </a:tc>
                <a:extLst>
                  <a:ext uri="{0D108BD9-81ED-4DB2-BD59-A6C34878D82A}">
                    <a16:rowId xmlns:a16="http://schemas.microsoft.com/office/drawing/2014/main" xmlns="" val="10001"/>
                  </a:ext>
                </a:extLst>
              </a:tr>
              <a:tr h="381000">
                <a:tc>
                  <a:txBody>
                    <a:bodyPr/>
                    <a:lstStyle/>
                    <a:p>
                      <a:pPr marL="0" lvl="0" indent="0" algn="ctr" rtl="0">
                        <a:spcBef>
                          <a:spcPts val="0"/>
                        </a:spcBef>
                        <a:spcAft>
                          <a:spcPts val="0"/>
                        </a:spcAft>
                        <a:buNone/>
                      </a:pPr>
                      <a:r>
                        <a:rPr lang="en"/>
                        <a:t>2057</a:t>
                      </a:r>
                      <a:endParaRPr/>
                    </a:p>
                  </a:txBody>
                  <a:tcPr marL="91425" marR="91425" marT="91425" marB="91425" anchor="ctr"/>
                </a:tc>
                <a:tc>
                  <a:txBody>
                    <a:bodyPr/>
                    <a:lstStyle/>
                    <a:p>
                      <a:pPr marL="0" lvl="0" indent="0" algn="ctr" rtl="0">
                        <a:spcBef>
                          <a:spcPts val="0"/>
                        </a:spcBef>
                        <a:spcAft>
                          <a:spcPts val="0"/>
                        </a:spcAft>
                        <a:buNone/>
                      </a:pPr>
                      <a:r>
                        <a:rPr lang="en"/>
                        <a:t>730</a:t>
                      </a:r>
                      <a:endParaRPr/>
                    </a:p>
                    <a:p>
                      <a:pPr marL="0" lvl="0" indent="0" algn="ctr" rtl="0">
                        <a:spcBef>
                          <a:spcPts val="0"/>
                        </a:spcBef>
                        <a:spcAft>
                          <a:spcPts val="0"/>
                        </a:spcAft>
                        <a:buNone/>
                      </a:pPr>
                      <a:r>
                        <a:rPr lang="en"/>
                        <a:t>(36%)</a:t>
                      </a:r>
                      <a:endParaRPr/>
                    </a:p>
                  </a:txBody>
                  <a:tcPr marL="91425" marR="91425" marT="91425" marB="91425" anchor="ctr"/>
                </a:tc>
                <a:tc>
                  <a:txBody>
                    <a:bodyPr/>
                    <a:lstStyle/>
                    <a:p>
                      <a:pPr marL="0" lvl="0" indent="0" algn="ctr" rtl="0">
                        <a:spcBef>
                          <a:spcPts val="0"/>
                        </a:spcBef>
                        <a:spcAft>
                          <a:spcPts val="0"/>
                        </a:spcAft>
                        <a:buNone/>
                      </a:pPr>
                      <a:r>
                        <a:rPr lang="en"/>
                        <a:t>974</a:t>
                      </a:r>
                      <a:endParaRPr/>
                    </a:p>
                    <a:p>
                      <a:pPr marL="0" lvl="0" indent="0" algn="ctr" rtl="0">
                        <a:spcBef>
                          <a:spcPts val="0"/>
                        </a:spcBef>
                        <a:spcAft>
                          <a:spcPts val="0"/>
                        </a:spcAft>
                        <a:buNone/>
                      </a:pPr>
                      <a:r>
                        <a:rPr lang="en"/>
                        <a:t>(47%)</a:t>
                      </a:r>
                      <a:endParaRPr/>
                    </a:p>
                  </a:txBody>
                  <a:tcPr marL="91425" marR="91425" marT="91425" marB="91425" anchor="ctr"/>
                </a:tc>
                <a:tc>
                  <a:txBody>
                    <a:bodyPr/>
                    <a:lstStyle/>
                    <a:p>
                      <a:pPr marL="0" lvl="0" indent="0" algn="ctr" rtl="0">
                        <a:spcBef>
                          <a:spcPts val="0"/>
                        </a:spcBef>
                        <a:spcAft>
                          <a:spcPts val="0"/>
                        </a:spcAft>
                        <a:buNone/>
                      </a:pPr>
                      <a:r>
                        <a:rPr lang="en"/>
                        <a:t>353</a:t>
                      </a:r>
                      <a:endParaRPr/>
                    </a:p>
                    <a:p>
                      <a:pPr marL="0" lvl="0" indent="0" algn="ctr" rtl="0">
                        <a:spcBef>
                          <a:spcPts val="0"/>
                        </a:spcBef>
                        <a:spcAft>
                          <a:spcPts val="0"/>
                        </a:spcAft>
                        <a:buNone/>
                      </a:pPr>
                      <a:r>
                        <a:rPr lang="en"/>
                        <a:t>(17%)</a:t>
                      </a:r>
                      <a:endParaRPr/>
                    </a:p>
                  </a:txBody>
                  <a:tcPr marL="91425" marR="91425" marT="91425" marB="91425" anchor="ctr"/>
                </a:tc>
                <a:extLst>
                  <a:ext uri="{0D108BD9-81ED-4DB2-BD59-A6C34878D82A}">
                    <a16:rowId xmlns:a16="http://schemas.microsoft.com/office/drawing/2014/main" xmlns=""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286" name="Google Shape;286;p40"/>
          <p:cNvSpPr txBox="1">
            <a:spLocks noGrp="1"/>
          </p:cNvSpPr>
          <p:nvPr>
            <p:ph type="body" idx="1"/>
          </p:nvPr>
        </p:nvSpPr>
        <p:spPr>
          <a:xfrm>
            <a:off x="235500" y="3037275"/>
            <a:ext cx="8520600" cy="183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Speciteller features offer a respectable baseline</a:t>
            </a:r>
            <a:endParaRPr/>
          </a:p>
          <a:p>
            <a:pPr marL="457200" lvl="0" indent="-342900" algn="l" rtl="0">
              <a:spcBef>
                <a:spcPts val="0"/>
              </a:spcBef>
              <a:spcAft>
                <a:spcPts val="0"/>
              </a:spcAft>
              <a:buSzPts val="1800"/>
              <a:buChar char="-"/>
            </a:pPr>
            <a:r>
              <a:rPr lang="en"/>
              <a:t>Online dialogue features significantly increase performance</a:t>
            </a:r>
            <a:endParaRPr/>
          </a:p>
          <a:p>
            <a:pPr marL="457200" lvl="0" indent="-342900" algn="l" rtl="0">
              <a:spcBef>
                <a:spcPts val="0"/>
              </a:spcBef>
              <a:spcAft>
                <a:spcPts val="0"/>
              </a:spcAft>
              <a:buSzPts val="1800"/>
              <a:buChar char="-"/>
            </a:pPr>
            <a:r>
              <a:rPr lang="en"/>
              <a:t>Best performance obtained using hybrid model (neural network + handcrafted features)</a:t>
            </a:r>
            <a:endParaRPr/>
          </a:p>
          <a:p>
            <a:pPr marL="457200" lvl="0" indent="-342900" algn="l" rtl="0">
              <a:spcBef>
                <a:spcPts val="0"/>
              </a:spcBef>
              <a:spcAft>
                <a:spcPts val="0"/>
              </a:spcAft>
              <a:buSzPts val="1800"/>
              <a:buChar char="-"/>
            </a:pPr>
            <a:r>
              <a:rPr lang="en"/>
              <a:t>Pedagogical features can be used for teacher/student feedback</a:t>
            </a:r>
            <a:endParaRPr/>
          </a:p>
        </p:txBody>
      </p:sp>
      <p:sp>
        <p:nvSpPr>
          <p:cNvPr id="287" name="Google Shape;28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88" name="Google Shape;288;p40"/>
          <p:cNvPicPr preferRelativeResize="0"/>
          <p:nvPr/>
        </p:nvPicPr>
        <p:blipFill>
          <a:blip r:embed="rId3">
            <a:alphaModFix/>
          </a:blip>
          <a:stretch>
            <a:fillRect/>
          </a:stretch>
        </p:blipFill>
        <p:spPr>
          <a:xfrm>
            <a:off x="1986075" y="973848"/>
            <a:ext cx="5710126" cy="1899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 Pedagogical Features</a:t>
            </a:r>
            <a:endParaRPr/>
          </a:p>
        </p:txBody>
      </p:sp>
      <p:sp>
        <p:nvSpPr>
          <p:cNvPr id="294" name="Google Shape;29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95" name="Google Shape;295;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96" name="Google Shape;296;p41"/>
          <p:cNvPicPr preferRelativeResize="0"/>
          <p:nvPr/>
        </p:nvPicPr>
        <p:blipFill>
          <a:blip r:embed="rId3">
            <a:alphaModFix/>
          </a:blip>
          <a:stretch>
            <a:fillRect/>
          </a:stretch>
        </p:blipFill>
        <p:spPr>
          <a:xfrm>
            <a:off x="2159522" y="1152475"/>
            <a:ext cx="4824951" cy="369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69" name="Google Shape;69;p15"/>
          <p:cNvSpPr txBox="1">
            <a:spLocks noGrp="1"/>
          </p:cNvSpPr>
          <p:nvPr>
            <p:ph type="body" idx="1"/>
          </p:nvPr>
        </p:nvSpPr>
        <p:spPr>
          <a:xfrm>
            <a:off x="311700" y="1152475"/>
            <a:ext cx="7410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Collaborative argumentation:</a:t>
            </a:r>
            <a:endParaRPr/>
          </a:p>
          <a:p>
            <a:pPr marL="514350" lvl="0" indent="0" algn="l" rtl="0">
              <a:spcBef>
                <a:spcPts val="1600"/>
              </a:spcBef>
              <a:spcAft>
                <a:spcPts val="0"/>
              </a:spcAft>
              <a:buNone/>
            </a:pPr>
            <a:r>
              <a:rPr lang="en"/>
              <a:t>the process of building evidence-based, reasoned knowledge through dialogue</a:t>
            </a:r>
            <a:endParaRPr/>
          </a:p>
          <a:p>
            <a:pPr marL="0" lvl="0" indent="0" algn="l" rtl="0">
              <a:spcBef>
                <a:spcPts val="1600"/>
              </a:spcBef>
              <a:spcAft>
                <a:spcPts val="0"/>
              </a:spcAft>
              <a:buNone/>
            </a:pPr>
            <a:r>
              <a:rPr lang="en"/>
              <a:t>Why?</a:t>
            </a:r>
            <a:endParaRPr/>
          </a:p>
          <a:p>
            <a:pPr marL="514350" lvl="0" indent="0" algn="l" rtl="0">
              <a:spcBef>
                <a:spcPts val="1600"/>
              </a:spcBef>
              <a:spcAft>
                <a:spcPts val="0"/>
              </a:spcAft>
              <a:buNone/>
            </a:pPr>
            <a:r>
              <a:rPr lang="en"/>
              <a:t>student-centered discussions and elaborated student talk during collaborative argumentation are indicators of robust learning opportunities [CCSS, 2010, NGSS, 2013, Grossman et al., 2014]</a:t>
            </a:r>
            <a:endParaRPr/>
          </a:p>
          <a:p>
            <a:pPr marL="514350" lvl="0" indent="0" algn="l" rtl="0">
              <a:spcBef>
                <a:spcPts val="1600"/>
              </a:spcBef>
              <a:spcAft>
                <a:spcPts val="1600"/>
              </a:spcAft>
              <a:buNone/>
            </a:pPr>
            <a:endParaRPr/>
          </a:p>
        </p:txBody>
      </p:sp>
      <p:sp>
        <p:nvSpPr>
          <p:cNvPr id="70" name="Google Shape;7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body" idx="1"/>
          </p:nvPr>
        </p:nvSpPr>
        <p:spPr>
          <a:xfrm>
            <a:off x="311700" y="1000075"/>
            <a:ext cx="8520600" cy="242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investigated several computational models for predicting specificity in classroom discussions</a:t>
            </a:r>
            <a:endParaRPr/>
          </a:p>
          <a:p>
            <a:pPr marL="0" lvl="0" indent="0" algn="l" rtl="0">
              <a:spcBef>
                <a:spcPts val="1600"/>
              </a:spcBef>
              <a:spcAft>
                <a:spcPts val="0"/>
              </a:spcAft>
              <a:buNone/>
            </a:pPr>
            <a:r>
              <a:rPr lang="en"/>
              <a:t>We proposed a hybrid system which combines a neural network and handcrafted features to train a robust specificity classifier</a:t>
            </a:r>
            <a:endParaRPr/>
          </a:p>
          <a:p>
            <a:pPr marL="0" lvl="0" indent="0" algn="l" rtl="0">
              <a:spcBef>
                <a:spcPts val="1600"/>
              </a:spcBef>
              <a:spcAft>
                <a:spcPts val="1600"/>
              </a:spcAft>
              <a:buNone/>
            </a:pPr>
            <a:r>
              <a:rPr lang="en"/>
              <a:t>We proposed a set of pedagogically meaningful features for predicting specificity and providing feedback</a:t>
            </a:r>
            <a:endParaRPr b="1"/>
          </a:p>
        </p:txBody>
      </p:sp>
      <p:sp>
        <p:nvSpPr>
          <p:cNvPr id="302" name="Google Shape;30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2 Summary</a:t>
            </a:r>
            <a:endParaRPr/>
          </a:p>
        </p:txBody>
      </p:sp>
      <p:sp>
        <p:nvSpPr>
          <p:cNvPr id="303" name="Google Shape;30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304" name="Google Shape;304;p42"/>
          <p:cNvSpPr txBox="1">
            <a:spLocks noGrp="1"/>
          </p:cNvSpPr>
          <p:nvPr>
            <p:ph type="body" idx="1"/>
          </p:nvPr>
        </p:nvSpPr>
        <p:spPr>
          <a:xfrm>
            <a:off x="387900" y="3697000"/>
            <a:ext cx="8167500" cy="13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Part 2 Research Hypothesis</a:t>
            </a:r>
            <a:endParaRPr/>
          </a:p>
          <a:p>
            <a:pPr marL="0" lvl="0" indent="0" algn="l" rtl="0">
              <a:spcBef>
                <a:spcPts val="1600"/>
              </a:spcBef>
              <a:spcAft>
                <a:spcPts val="0"/>
              </a:spcAft>
              <a:buNone/>
            </a:pPr>
            <a:r>
              <a:rPr lang="en"/>
              <a:t>H2.1: The proposed model for specificity prediction delivers better performance than systems developed for other domains</a:t>
            </a:r>
            <a:endParaRPr/>
          </a:p>
          <a:p>
            <a:pPr marL="0" lvl="0" indent="0" algn="l" rtl="0">
              <a:spcBef>
                <a:spcPts val="0"/>
              </a:spcBef>
              <a:spcAft>
                <a:spcPts val="0"/>
              </a:spcAft>
              <a:buNone/>
            </a:pPr>
            <a:endParaRPr b="1"/>
          </a:p>
        </p:txBody>
      </p:sp>
      <p:pic>
        <p:nvPicPr>
          <p:cNvPr id="305" name="Google Shape;305;p42"/>
          <p:cNvPicPr preferRelativeResize="0"/>
          <p:nvPr/>
        </p:nvPicPr>
        <p:blipFill>
          <a:blip r:embed="rId3">
            <a:alphaModFix/>
          </a:blip>
          <a:stretch>
            <a:fillRect/>
          </a:stretch>
        </p:blipFill>
        <p:spPr>
          <a:xfrm>
            <a:off x="7361942" y="4371425"/>
            <a:ext cx="659956" cy="572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311" name="Google Shape;311;p43"/>
          <p:cNvSpPr txBox="1">
            <a:spLocks noGrp="1"/>
          </p:cNvSpPr>
          <p:nvPr>
            <p:ph type="body" idx="1"/>
          </p:nvPr>
        </p:nvSpPr>
        <p:spPr>
          <a:xfrm>
            <a:off x="311700" y="1152475"/>
            <a:ext cx="874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CCCC"/>
                </a:solidFill>
              </a:rPr>
              <a:t>Introduction</a:t>
            </a:r>
            <a:endParaRPr>
              <a:solidFill>
                <a:srgbClr val="CCCCCC"/>
              </a:solidFill>
            </a:endParaRPr>
          </a:p>
          <a:p>
            <a:pPr marL="0" lvl="0" indent="0" algn="l" rtl="0">
              <a:spcBef>
                <a:spcPts val="1600"/>
              </a:spcBef>
              <a:spcAft>
                <a:spcPts val="0"/>
              </a:spcAft>
              <a:buNone/>
            </a:pPr>
            <a:r>
              <a:rPr lang="en">
                <a:solidFill>
                  <a:srgbClr val="CCCCCC"/>
                </a:solidFill>
              </a:rPr>
              <a:t>Datasets</a:t>
            </a:r>
            <a:endParaRPr>
              <a:solidFill>
                <a:srgbClr val="CCCCCC"/>
              </a:solidFill>
            </a:endParaRPr>
          </a:p>
          <a:p>
            <a:pPr marL="0" lvl="0" indent="0" algn="l" rtl="0">
              <a:spcBef>
                <a:spcPts val="1600"/>
              </a:spcBef>
              <a:spcAft>
                <a:spcPts val="0"/>
              </a:spcAft>
              <a:buNone/>
            </a:pPr>
            <a:r>
              <a:rPr lang="en">
                <a:solidFill>
                  <a:srgbClr val="CCCCCC"/>
                </a:solidFill>
              </a:rPr>
              <a:t>Part 1: Annotation of Classroom Discussions (completed)</a:t>
            </a:r>
            <a:endParaRPr>
              <a:solidFill>
                <a:srgbClr val="CCCCCC"/>
              </a:solidFill>
            </a:endParaRPr>
          </a:p>
          <a:p>
            <a:pPr marL="0" lvl="0" indent="0" algn="l" rtl="0">
              <a:spcBef>
                <a:spcPts val="1600"/>
              </a:spcBef>
              <a:spcAft>
                <a:spcPts val="0"/>
              </a:spcAft>
              <a:buNone/>
            </a:pPr>
            <a:r>
              <a:rPr lang="en">
                <a:solidFill>
                  <a:srgbClr val="CCCCCC"/>
                </a:solidFill>
              </a:rPr>
              <a:t>Part 2: Automatically Predicting Specificity for Classroom Discussions (completed)</a:t>
            </a:r>
            <a:endParaRPr>
              <a:solidFill>
                <a:srgbClr val="CCCCCC"/>
              </a:solidFill>
            </a:endParaRPr>
          </a:p>
          <a:p>
            <a:pPr marL="0" lvl="0" indent="0" algn="l" rtl="0">
              <a:spcBef>
                <a:spcPts val="1600"/>
              </a:spcBef>
              <a:spcAft>
                <a:spcPts val="0"/>
              </a:spcAft>
              <a:buNone/>
            </a:pPr>
            <a:r>
              <a:rPr lang="en">
                <a:solidFill>
                  <a:srgbClr val="FF0000"/>
                </a:solidFill>
              </a:rPr>
              <a:t>Part 3: Argument Component Classification for Classroom Discussions (partially completed)</a:t>
            </a:r>
            <a:endParaRPr>
              <a:solidFill>
                <a:srgbClr val="FF0000"/>
              </a:solidFill>
            </a:endParaRPr>
          </a:p>
          <a:p>
            <a:pPr marL="0" lvl="0" indent="0" algn="l" rtl="0">
              <a:spcBef>
                <a:spcPts val="1600"/>
              </a:spcBef>
              <a:spcAft>
                <a:spcPts val="1600"/>
              </a:spcAft>
              <a:buNone/>
            </a:pPr>
            <a:r>
              <a:rPr lang="en"/>
              <a:t>Part 4: Joint Learning of Different Aspects of Classroom Discussions</a:t>
            </a:r>
            <a:endParaRPr/>
          </a:p>
        </p:txBody>
      </p:sp>
      <p:sp>
        <p:nvSpPr>
          <p:cNvPr id="312" name="Google Shape;31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Automatically Predicting Argument Components</a:t>
            </a:r>
            <a:endParaRPr/>
          </a:p>
        </p:txBody>
      </p:sp>
      <p:sp>
        <p:nvSpPr>
          <p:cNvPr id="318" name="Google Shape;318;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develop a computational model for predicting argument components in text-based classroom discussions</a:t>
            </a:r>
            <a:endParaRPr/>
          </a:p>
          <a:p>
            <a:pPr marL="0" lvl="0" indent="0" algn="l" rtl="0">
              <a:spcBef>
                <a:spcPts val="1600"/>
              </a:spcBef>
              <a:spcAft>
                <a:spcPts val="0"/>
              </a:spcAft>
              <a:buNone/>
            </a:pPr>
            <a:endParaRPr/>
          </a:p>
          <a:p>
            <a:pPr marL="0" lvl="0" indent="0" algn="l" rtl="0">
              <a:spcBef>
                <a:spcPts val="1600"/>
              </a:spcBef>
              <a:spcAft>
                <a:spcPts val="0"/>
              </a:spcAft>
              <a:buNone/>
            </a:pPr>
            <a:r>
              <a:rPr lang="en" b="1"/>
              <a:t>Part 3 Research Hypotheses</a:t>
            </a:r>
            <a:endParaRPr b="1"/>
          </a:p>
          <a:p>
            <a:pPr marL="0" lvl="0" indent="0" algn="l" rtl="0">
              <a:spcBef>
                <a:spcPts val="1600"/>
              </a:spcBef>
              <a:spcAft>
                <a:spcPts val="0"/>
              </a:spcAft>
              <a:buNone/>
            </a:pPr>
            <a:r>
              <a:rPr lang="en"/>
              <a:t>H2: The annotations of features of student talk can be reliably automated</a:t>
            </a:r>
            <a:endParaRPr/>
          </a:p>
          <a:p>
            <a:pPr marL="514350" lvl="0" indent="0" algn="l" rtl="0">
              <a:spcBef>
                <a:spcPts val="1600"/>
              </a:spcBef>
              <a:spcAft>
                <a:spcPts val="0"/>
              </a:spcAft>
              <a:buNone/>
            </a:pPr>
            <a:r>
              <a:rPr lang="en"/>
              <a:t>H2.2: Performance of an existing argument mining model can be improved</a:t>
            </a:r>
            <a:endParaRPr/>
          </a:p>
          <a:p>
            <a:pPr marL="1085850" lvl="0" indent="0" algn="l" rtl="0">
              <a:spcBef>
                <a:spcPts val="0"/>
              </a:spcBef>
              <a:spcAft>
                <a:spcPts val="0"/>
              </a:spcAft>
              <a:buNone/>
            </a:pPr>
            <a:r>
              <a:rPr lang="en"/>
              <a:t> by using features developed for argument mining in online dialogues</a:t>
            </a:r>
            <a:endParaRPr/>
          </a:p>
          <a:p>
            <a:pPr marL="514350" lvl="0" indent="0" algn="l" rtl="0">
              <a:spcBef>
                <a:spcPts val="1600"/>
              </a:spcBef>
              <a:spcAft>
                <a:spcPts val="0"/>
              </a:spcAft>
              <a:buClr>
                <a:schemeClr val="dk1"/>
              </a:buClr>
              <a:buSzPts val="1100"/>
              <a:buFont typeface="Arial"/>
              <a:buNone/>
            </a:pPr>
            <a:r>
              <a:rPr lang="en"/>
              <a:t>H2.3: Modeling speaker-dependent contextual information will improve</a:t>
            </a:r>
            <a:endParaRPr/>
          </a:p>
          <a:p>
            <a:pPr marL="1085850" lvl="0" indent="0" algn="l" rtl="0">
              <a:spcBef>
                <a:spcPts val="0"/>
              </a:spcBef>
              <a:spcAft>
                <a:spcPts val="0"/>
              </a:spcAft>
              <a:buClr>
                <a:schemeClr val="dk1"/>
              </a:buClr>
              <a:buSzPts val="1100"/>
              <a:buFont typeface="Arial"/>
              <a:buNone/>
            </a:pPr>
            <a:r>
              <a:rPr lang="en"/>
              <a:t> argument component classification performance</a:t>
            </a:r>
            <a:endParaRPr/>
          </a:p>
          <a:p>
            <a:pPr marL="1085850" lvl="0" indent="0" algn="l" rtl="0">
              <a:spcBef>
                <a:spcPts val="1600"/>
              </a:spcBef>
              <a:spcAft>
                <a:spcPts val="1600"/>
              </a:spcAft>
              <a:buNone/>
            </a:pPr>
            <a:endParaRPr/>
          </a:p>
        </p:txBody>
      </p:sp>
      <p:sp>
        <p:nvSpPr>
          <p:cNvPr id="319" name="Google Shape;31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a:t>
            </a:r>
            <a:endParaRPr/>
          </a:p>
        </p:txBody>
      </p:sp>
      <p:sp>
        <p:nvSpPr>
          <p:cNvPr id="325" name="Google Shape;325;p45"/>
          <p:cNvSpPr txBox="1">
            <a:spLocks noGrp="1"/>
          </p:cNvSpPr>
          <p:nvPr>
            <p:ph type="body" idx="1"/>
          </p:nvPr>
        </p:nvSpPr>
        <p:spPr>
          <a:xfrm>
            <a:off x="311700" y="1152475"/>
            <a:ext cx="7739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Argumentation in educational domain - largely aimed at student essays:</a:t>
            </a:r>
            <a:endParaRPr/>
          </a:p>
          <a:p>
            <a:pPr marL="457200" lvl="0" indent="-317500" algn="l" rtl="0">
              <a:spcBef>
                <a:spcPts val="1600"/>
              </a:spcBef>
              <a:spcAft>
                <a:spcPts val="0"/>
              </a:spcAft>
              <a:buSzPts val="1400"/>
              <a:buChar char="-"/>
            </a:pPr>
            <a:r>
              <a:rPr lang="en" sz="1400"/>
              <a:t>Argument strength for automated essay scoring [Persing and Ng, 2015]</a:t>
            </a:r>
            <a:endParaRPr sz="1400"/>
          </a:p>
          <a:p>
            <a:pPr marL="457200" lvl="0" indent="-317500" algn="l" rtl="0">
              <a:spcBef>
                <a:spcPts val="0"/>
              </a:spcBef>
              <a:spcAft>
                <a:spcPts val="0"/>
              </a:spcAft>
              <a:buSzPts val="1400"/>
              <a:buChar char="-"/>
            </a:pPr>
            <a:r>
              <a:rPr lang="en" sz="1400"/>
              <a:t>Joint argument identification and classification [Stab and Gurevych, 2014]</a:t>
            </a:r>
            <a:endParaRPr sz="1400"/>
          </a:p>
          <a:p>
            <a:pPr marL="457200" lvl="0" indent="-317500" algn="l" rtl="0">
              <a:spcBef>
                <a:spcPts val="0"/>
              </a:spcBef>
              <a:spcAft>
                <a:spcPts val="0"/>
              </a:spcAft>
              <a:buSzPts val="1400"/>
              <a:buChar char="-"/>
            </a:pPr>
            <a:r>
              <a:rPr lang="en" sz="1400"/>
              <a:t>Identifying argument words and domain words [Nguyen and Litman, 2015]</a:t>
            </a:r>
            <a:endParaRPr sz="1400"/>
          </a:p>
          <a:p>
            <a:pPr marL="457200" lvl="0" indent="-317500" algn="l" rtl="0">
              <a:spcBef>
                <a:spcPts val="0"/>
              </a:spcBef>
              <a:spcAft>
                <a:spcPts val="0"/>
              </a:spcAft>
              <a:buSzPts val="1400"/>
              <a:buChar char="-"/>
            </a:pPr>
            <a:r>
              <a:rPr lang="en" sz="1400"/>
              <a:t>wLDA, improving cross-topic performance [Nguyen and Litman, 2016]</a:t>
            </a:r>
            <a:endParaRPr sz="1400"/>
          </a:p>
          <a:p>
            <a:pPr marL="0" lvl="0" indent="0" algn="l" rtl="0">
              <a:spcBef>
                <a:spcPts val="1600"/>
              </a:spcBef>
              <a:spcAft>
                <a:spcPts val="0"/>
              </a:spcAft>
              <a:buNone/>
            </a:pPr>
            <a:endParaRPr sz="1400"/>
          </a:p>
          <a:p>
            <a:pPr marL="0" lvl="0" indent="0" algn="l" rtl="0">
              <a:spcBef>
                <a:spcPts val="1600"/>
              </a:spcBef>
              <a:spcAft>
                <a:spcPts val="0"/>
              </a:spcAft>
              <a:buNone/>
            </a:pPr>
            <a:r>
              <a:rPr lang="en"/>
              <a:t>Argumentation in multi-party domain - largely focused on online dialogues:</a:t>
            </a:r>
            <a:endParaRPr/>
          </a:p>
          <a:p>
            <a:pPr marL="457200" lvl="0" indent="-317500" algn="l" rtl="0">
              <a:spcBef>
                <a:spcPts val="1600"/>
              </a:spcBef>
              <a:spcAft>
                <a:spcPts val="0"/>
              </a:spcAft>
              <a:buSzPts val="1400"/>
              <a:buChar char="-"/>
            </a:pPr>
            <a:r>
              <a:rPr lang="en" sz="1400"/>
              <a:t>Extracting arguments from online dialogues [Swanson et al., 2015]</a:t>
            </a:r>
            <a:endParaRPr sz="1400"/>
          </a:p>
          <a:p>
            <a:pPr marL="457200" lvl="0" indent="-317500" algn="l" rtl="0">
              <a:spcBef>
                <a:spcPts val="0"/>
              </a:spcBef>
              <a:spcAft>
                <a:spcPts val="0"/>
              </a:spcAft>
              <a:buSzPts val="1400"/>
              <a:buChar char="-"/>
            </a:pPr>
            <a:r>
              <a:rPr lang="en" sz="1400"/>
              <a:t>Argument facets of dyadic online forum discussions [Misra et al., 2015]</a:t>
            </a:r>
            <a:endParaRPr sz="1400"/>
          </a:p>
          <a:p>
            <a:pPr marL="457200" lvl="0" indent="-317500" algn="l" rtl="0">
              <a:spcBef>
                <a:spcPts val="0"/>
              </a:spcBef>
              <a:spcAft>
                <a:spcPts val="0"/>
              </a:spcAft>
              <a:buSzPts val="1400"/>
              <a:buChar char="-"/>
            </a:pPr>
            <a:r>
              <a:rPr lang="en" sz="1400"/>
              <a:t>Argument component identification/classification in user-generated web discourse [Habernal and Gurevych, 2017]</a:t>
            </a:r>
            <a:endParaRPr sz="1400"/>
          </a:p>
        </p:txBody>
      </p:sp>
      <p:sp>
        <p:nvSpPr>
          <p:cNvPr id="326" name="Google Shape;326;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27" name="Google Shape;327;p45"/>
          <p:cNvSpPr txBox="1"/>
          <p:nvPr/>
        </p:nvSpPr>
        <p:spPr>
          <a:xfrm>
            <a:off x="6926200" y="1994575"/>
            <a:ext cx="2111400" cy="57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0000"/>
                </a:solidFill>
              </a:rPr>
              <a:t>Not multi-party</a:t>
            </a:r>
            <a:endParaRPr sz="1200">
              <a:solidFill>
                <a:srgbClr val="FF0000"/>
              </a:solidFill>
            </a:endParaRPr>
          </a:p>
          <a:p>
            <a:pPr marL="0" lvl="0" indent="0" algn="l" rtl="0">
              <a:spcBef>
                <a:spcPts val="0"/>
              </a:spcBef>
              <a:spcAft>
                <a:spcPts val="0"/>
              </a:spcAft>
              <a:buNone/>
            </a:pPr>
            <a:r>
              <a:rPr lang="en" sz="1200">
                <a:solidFill>
                  <a:srgbClr val="FF0000"/>
                </a:solidFill>
              </a:rPr>
              <a:t>Not spoken discussions</a:t>
            </a:r>
            <a:endParaRPr sz="1200">
              <a:solidFill>
                <a:srgbClr val="FF0000"/>
              </a:solidFill>
            </a:endParaRPr>
          </a:p>
          <a:p>
            <a:pPr marL="0" lvl="0" indent="0" algn="l" rtl="0">
              <a:spcBef>
                <a:spcPts val="0"/>
              </a:spcBef>
              <a:spcAft>
                <a:spcPts val="0"/>
              </a:spcAft>
              <a:buNone/>
            </a:pPr>
            <a:r>
              <a:rPr lang="en" sz="1200">
                <a:solidFill>
                  <a:srgbClr val="FF0000"/>
                </a:solidFill>
              </a:rPr>
              <a:t>Different annotation scheme</a:t>
            </a:r>
            <a:endParaRPr sz="1200">
              <a:solidFill>
                <a:srgbClr val="FF0000"/>
              </a:solidFill>
            </a:endParaRPr>
          </a:p>
        </p:txBody>
      </p:sp>
      <p:sp>
        <p:nvSpPr>
          <p:cNvPr id="328" name="Google Shape;328;p45"/>
          <p:cNvSpPr txBox="1"/>
          <p:nvPr/>
        </p:nvSpPr>
        <p:spPr>
          <a:xfrm>
            <a:off x="7032600" y="3842000"/>
            <a:ext cx="2111400" cy="57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0000"/>
                </a:solidFill>
              </a:rPr>
              <a:t>Not spoken discussions</a:t>
            </a:r>
            <a:endParaRPr sz="1200">
              <a:solidFill>
                <a:srgbClr val="FF0000"/>
              </a:solidFill>
            </a:endParaRPr>
          </a:p>
          <a:p>
            <a:pPr marL="0" lvl="0" indent="0" algn="l" rtl="0">
              <a:spcBef>
                <a:spcPts val="0"/>
              </a:spcBef>
              <a:spcAft>
                <a:spcPts val="0"/>
              </a:spcAft>
              <a:buNone/>
            </a:pPr>
            <a:r>
              <a:rPr lang="en" sz="1200">
                <a:solidFill>
                  <a:srgbClr val="FF0000"/>
                </a:solidFill>
              </a:rPr>
              <a:t>Different annotation scheme</a:t>
            </a:r>
            <a:endParaRPr sz="1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fade">
                                      <p:cBhvr>
                                        <p:cTn id="12"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Models</a:t>
            </a:r>
            <a:endParaRPr/>
          </a:p>
        </p:txBody>
      </p:sp>
      <p:sp>
        <p:nvSpPr>
          <p:cNvPr id="334" name="Google Shape;334;p46"/>
          <p:cNvSpPr txBox="1">
            <a:spLocks noGrp="1"/>
          </p:cNvSpPr>
          <p:nvPr>
            <p:ph type="body" idx="1"/>
          </p:nvPr>
        </p:nvSpPr>
        <p:spPr>
          <a:xfrm>
            <a:off x="311700" y="1152475"/>
            <a:ext cx="6000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types of models:</a:t>
            </a:r>
            <a:endParaRPr/>
          </a:p>
          <a:p>
            <a:pPr marL="457200" lvl="0" indent="-342900" algn="l" rtl="0">
              <a:spcBef>
                <a:spcPts val="1600"/>
              </a:spcBef>
              <a:spcAft>
                <a:spcPts val="0"/>
              </a:spcAft>
              <a:buSzPts val="1800"/>
              <a:buAutoNum type="alphaLcParenBoth"/>
            </a:pPr>
            <a:r>
              <a:rPr lang="en"/>
              <a:t>Neural network only model</a:t>
            </a:r>
            <a:endParaRPr/>
          </a:p>
          <a:p>
            <a:pPr marL="457200" lvl="0" indent="-342900" algn="l" rtl="0">
              <a:spcBef>
                <a:spcPts val="0"/>
              </a:spcBef>
              <a:spcAft>
                <a:spcPts val="0"/>
              </a:spcAft>
              <a:buSzPts val="1800"/>
              <a:buChar char="-"/>
            </a:pPr>
            <a:r>
              <a:rPr lang="en"/>
              <a:t>Recurrent or convolutional neural network</a:t>
            </a:r>
            <a:endParaRPr/>
          </a:p>
          <a:p>
            <a:pPr marL="457200" lvl="0" indent="-342900" algn="l" rtl="0">
              <a:spcBef>
                <a:spcPts val="1000"/>
              </a:spcBef>
              <a:spcAft>
                <a:spcPts val="0"/>
              </a:spcAft>
              <a:buSzPts val="1800"/>
              <a:buAutoNum type="alphaLcParenBoth"/>
            </a:pPr>
            <a:r>
              <a:rPr lang="en"/>
              <a:t>Hybrid neural network + handcrafted features:</a:t>
            </a:r>
            <a:endParaRPr/>
          </a:p>
          <a:p>
            <a:pPr marL="457200" lvl="0" indent="-342900" algn="l" rtl="0">
              <a:spcBef>
                <a:spcPts val="0"/>
              </a:spcBef>
              <a:spcAft>
                <a:spcPts val="0"/>
              </a:spcAft>
              <a:buSzPts val="1800"/>
              <a:buChar char="-"/>
            </a:pPr>
            <a:r>
              <a:rPr lang="en"/>
              <a:t>wLDA features</a:t>
            </a:r>
            <a:endParaRPr/>
          </a:p>
          <a:p>
            <a:pPr marL="457200" lvl="0" indent="-342900" algn="l" rtl="0">
              <a:spcBef>
                <a:spcPts val="0"/>
              </a:spcBef>
              <a:spcAft>
                <a:spcPts val="0"/>
              </a:spcAft>
              <a:buSzPts val="1800"/>
              <a:buChar char="-"/>
            </a:pPr>
            <a:r>
              <a:rPr lang="en"/>
              <a:t>Online dialogue features (same as Part 2)</a:t>
            </a:r>
            <a:endParaRPr/>
          </a:p>
          <a:p>
            <a:pPr marL="457200" lvl="0" indent="-342900" algn="l" rtl="0">
              <a:spcBef>
                <a:spcPts val="0"/>
              </a:spcBef>
              <a:spcAft>
                <a:spcPts val="0"/>
              </a:spcAft>
              <a:buSzPts val="1800"/>
              <a:buChar char="-"/>
            </a:pPr>
            <a:r>
              <a:rPr lang="en"/>
              <a:t>Recurrent or convolutional neural network</a:t>
            </a:r>
            <a:endParaRPr/>
          </a:p>
          <a:p>
            <a:pPr marL="457200" lvl="0" indent="-342900" algn="l" rtl="0">
              <a:spcBef>
                <a:spcPts val="1000"/>
              </a:spcBef>
              <a:spcAft>
                <a:spcPts val="0"/>
              </a:spcAft>
              <a:buSzPts val="1800"/>
              <a:buAutoNum type="alphaLcParenBoth"/>
            </a:pPr>
            <a:r>
              <a:rPr lang="en"/>
              <a:t>Logistic regression-based</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335" name="Google Shape;33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pic>
        <p:nvPicPr>
          <p:cNvPr id="336" name="Google Shape;336;p46"/>
          <p:cNvPicPr preferRelativeResize="0"/>
          <p:nvPr/>
        </p:nvPicPr>
        <p:blipFill>
          <a:blip r:embed="rId3">
            <a:alphaModFix/>
          </a:blip>
          <a:stretch>
            <a:fillRect/>
          </a:stretch>
        </p:blipFill>
        <p:spPr>
          <a:xfrm>
            <a:off x="5886700" y="789125"/>
            <a:ext cx="3104901" cy="22345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Dataset D2</a:t>
            </a:r>
            <a:endParaRPr/>
          </a:p>
        </p:txBody>
      </p:sp>
      <p:sp>
        <p:nvSpPr>
          <p:cNvPr id="342" name="Google Shape;342;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73 high school-level text-based discussions, 2057 argument moves</a:t>
            </a:r>
            <a:endParaRPr/>
          </a:p>
          <a:p>
            <a:pPr marL="0" lvl="0" indent="0" algn="l" rtl="0">
              <a:spcBef>
                <a:spcPts val="1600"/>
              </a:spcBef>
              <a:spcAft>
                <a:spcPts val="0"/>
              </a:spcAft>
              <a:buNone/>
            </a:pPr>
            <a:r>
              <a:rPr lang="en"/>
              <a:t>Turns manually segmented into argument moves (Argumentative Discourse Units)</a:t>
            </a:r>
            <a:endParaRPr/>
          </a:p>
          <a:p>
            <a:pPr marL="0" lvl="0" indent="0" algn="l" rtl="0">
              <a:spcBef>
                <a:spcPts val="1600"/>
              </a:spcBef>
              <a:spcAft>
                <a:spcPts val="0"/>
              </a:spcAft>
              <a:buNone/>
            </a:pPr>
            <a:r>
              <a:rPr lang="en"/>
              <a:t>50 discussions (1049 argument moves) double-coded, Cohen kappa 0.629</a:t>
            </a:r>
            <a:endParaRPr/>
          </a:p>
          <a:p>
            <a:pPr marL="0" lvl="0" indent="0" algn="l" rtl="0">
              <a:spcBef>
                <a:spcPts val="1600"/>
              </a:spcBef>
              <a:spcAft>
                <a:spcPts val="1600"/>
              </a:spcAft>
              <a:buNone/>
            </a:pPr>
            <a:endParaRPr/>
          </a:p>
        </p:txBody>
      </p:sp>
      <p:sp>
        <p:nvSpPr>
          <p:cNvPr id="343" name="Google Shape;343;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pic>
        <p:nvPicPr>
          <p:cNvPr id="344" name="Google Shape;344;p47"/>
          <p:cNvPicPr preferRelativeResize="0"/>
          <p:nvPr/>
        </p:nvPicPr>
        <p:blipFill>
          <a:blip r:embed="rId3">
            <a:alphaModFix/>
          </a:blip>
          <a:stretch>
            <a:fillRect/>
          </a:stretch>
        </p:blipFill>
        <p:spPr>
          <a:xfrm>
            <a:off x="3193839" y="3206350"/>
            <a:ext cx="2756325" cy="1188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350" name="Google Shape;350;p48"/>
          <p:cNvSpPr txBox="1">
            <a:spLocks noGrp="1"/>
          </p:cNvSpPr>
          <p:nvPr>
            <p:ph type="body" idx="1"/>
          </p:nvPr>
        </p:nvSpPr>
        <p:spPr>
          <a:xfrm>
            <a:off x="311700" y="1152475"/>
            <a:ext cx="3297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wLDA features perform reasonably well for claims and evidence</a:t>
            </a:r>
            <a:endParaRPr/>
          </a:p>
        </p:txBody>
      </p:sp>
      <p:sp>
        <p:nvSpPr>
          <p:cNvPr id="351" name="Google Shape;351;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pic>
        <p:nvPicPr>
          <p:cNvPr id="352" name="Google Shape;352;p48"/>
          <p:cNvPicPr preferRelativeResize="0"/>
          <p:nvPr/>
        </p:nvPicPr>
        <p:blipFill>
          <a:blip r:embed="rId3">
            <a:alphaModFix/>
          </a:blip>
          <a:stretch>
            <a:fillRect/>
          </a:stretch>
        </p:blipFill>
        <p:spPr>
          <a:xfrm>
            <a:off x="4241450" y="483225"/>
            <a:ext cx="4055749" cy="4431674"/>
          </a:xfrm>
          <a:prstGeom prst="rect">
            <a:avLst/>
          </a:prstGeom>
          <a:noFill/>
          <a:ln>
            <a:noFill/>
          </a:ln>
        </p:spPr>
      </p:pic>
      <p:sp>
        <p:nvSpPr>
          <p:cNvPr id="353" name="Google Shape;353;p48"/>
          <p:cNvSpPr/>
          <p:nvPr/>
        </p:nvSpPr>
        <p:spPr>
          <a:xfrm>
            <a:off x="4201000" y="1282800"/>
            <a:ext cx="4135200" cy="336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359" name="Google Shape;359;p49"/>
          <p:cNvSpPr txBox="1">
            <a:spLocks noGrp="1"/>
          </p:cNvSpPr>
          <p:nvPr>
            <p:ph type="body" idx="1"/>
          </p:nvPr>
        </p:nvSpPr>
        <p:spPr>
          <a:xfrm>
            <a:off x="311700" y="1152475"/>
            <a:ext cx="3692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Neural Network only:</a:t>
            </a:r>
            <a:endParaRPr/>
          </a:p>
          <a:p>
            <a:pPr marL="457200" lvl="0" indent="-342900" algn="l" rtl="0">
              <a:spcBef>
                <a:spcPts val="1600"/>
              </a:spcBef>
              <a:spcAft>
                <a:spcPts val="0"/>
              </a:spcAft>
              <a:buSzPts val="1800"/>
              <a:buChar char="-"/>
            </a:pPr>
            <a:r>
              <a:rPr lang="en"/>
              <a:t>CNN models achieve similar performance to wLDA features</a:t>
            </a:r>
            <a:endParaRPr/>
          </a:p>
        </p:txBody>
      </p:sp>
      <p:sp>
        <p:nvSpPr>
          <p:cNvPr id="360" name="Google Shape;360;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pic>
        <p:nvPicPr>
          <p:cNvPr id="361" name="Google Shape;361;p49"/>
          <p:cNvPicPr preferRelativeResize="0"/>
          <p:nvPr/>
        </p:nvPicPr>
        <p:blipFill>
          <a:blip r:embed="rId3">
            <a:alphaModFix/>
          </a:blip>
          <a:stretch>
            <a:fillRect/>
          </a:stretch>
        </p:blipFill>
        <p:spPr>
          <a:xfrm>
            <a:off x="4241450" y="483225"/>
            <a:ext cx="4055749" cy="4431674"/>
          </a:xfrm>
          <a:prstGeom prst="rect">
            <a:avLst/>
          </a:prstGeom>
          <a:noFill/>
          <a:ln>
            <a:noFill/>
          </a:ln>
        </p:spPr>
      </p:pic>
      <p:sp>
        <p:nvSpPr>
          <p:cNvPr id="362" name="Google Shape;362;p49"/>
          <p:cNvSpPr/>
          <p:nvPr/>
        </p:nvSpPr>
        <p:spPr>
          <a:xfrm>
            <a:off x="4201000" y="2951675"/>
            <a:ext cx="4135200" cy="219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9"/>
          <p:cNvSpPr/>
          <p:nvPr/>
        </p:nvSpPr>
        <p:spPr>
          <a:xfrm>
            <a:off x="4201000" y="4323275"/>
            <a:ext cx="4135200" cy="219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369" name="Google Shape;369;p50"/>
          <p:cNvSpPr txBox="1">
            <a:spLocks noGrp="1"/>
          </p:cNvSpPr>
          <p:nvPr>
            <p:ph type="body" idx="1"/>
          </p:nvPr>
        </p:nvSpPr>
        <p:spPr>
          <a:xfrm>
            <a:off x="311700" y="1152475"/>
            <a:ext cx="3692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Neural Network only:</a:t>
            </a:r>
            <a:endParaRPr/>
          </a:p>
          <a:p>
            <a:pPr marL="457200" lvl="0" indent="-342900" algn="l" rtl="0">
              <a:spcBef>
                <a:spcPts val="1600"/>
              </a:spcBef>
              <a:spcAft>
                <a:spcPts val="0"/>
              </a:spcAft>
              <a:buSzPts val="1800"/>
              <a:buChar char="-"/>
            </a:pPr>
            <a:r>
              <a:rPr lang="en"/>
              <a:t>CNN models achieve similar performance to wLDA features</a:t>
            </a:r>
            <a:endParaRPr/>
          </a:p>
          <a:p>
            <a:pPr marL="457200" lvl="0" indent="-342900" algn="l" rtl="0">
              <a:spcBef>
                <a:spcPts val="0"/>
              </a:spcBef>
              <a:spcAft>
                <a:spcPts val="0"/>
              </a:spcAft>
              <a:buSzPts val="1800"/>
              <a:buChar char="-"/>
            </a:pPr>
            <a:r>
              <a:rPr lang="en"/>
              <a:t>CNN outperform LSTM</a:t>
            </a:r>
            <a:endParaRPr/>
          </a:p>
        </p:txBody>
      </p:sp>
      <p:sp>
        <p:nvSpPr>
          <p:cNvPr id="370" name="Google Shape;370;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pic>
        <p:nvPicPr>
          <p:cNvPr id="371" name="Google Shape;371;p50"/>
          <p:cNvPicPr preferRelativeResize="0"/>
          <p:nvPr/>
        </p:nvPicPr>
        <p:blipFill>
          <a:blip r:embed="rId3">
            <a:alphaModFix/>
          </a:blip>
          <a:stretch>
            <a:fillRect/>
          </a:stretch>
        </p:blipFill>
        <p:spPr>
          <a:xfrm>
            <a:off x="4241450" y="483225"/>
            <a:ext cx="4055749" cy="4431674"/>
          </a:xfrm>
          <a:prstGeom prst="rect">
            <a:avLst/>
          </a:prstGeom>
          <a:noFill/>
          <a:ln>
            <a:noFill/>
          </a:ln>
        </p:spPr>
      </p:pic>
      <p:grpSp>
        <p:nvGrpSpPr>
          <p:cNvPr id="372" name="Google Shape;372;p50"/>
          <p:cNvGrpSpPr/>
          <p:nvPr/>
        </p:nvGrpSpPr>
        <p:grpSpPr>
          <a:xfrm>
            <a:off x="4029875" y="2515135"/>
            <a:ext cx="182700" cy="524089"/>
            <a:chOff x="3572675" y="3886850"/>
            <a:chExt cx="182700" cy="388300"/>
          </a:xfrm>
        </p:grpSpPr>
        <p:cxnSp>
          <p:nvCxnSpPr>
            <p:cNvPr id="373" name="Google Shape;373;p50"/>
            <p:cNvCxnSpPr/>
            <p:nvPr/>
          </p:nvCxnSpPr>
          <p:spPr>
            <a:xfrm>
              <a:off x="3572675" y="3894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74" name="Google Shape;374;p50"/>
            <p:cNvCxnSpPr/>
            <p:nvPr/>
          </p:nvCxnSpPr>
          <p:spPr>
            <a:xfrm>
              <a:off x="3572675" y="4275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75" name="Google Shape;375;p50"/>
            <p:cNvCxnSpPr/>
            <p:nvPr/>
          </p:nvCxnSpPr>
          <p:spPr>
            <a:xfrm>
              <a:off x="3579994" y="3886850"/>
              <a:ext cx="0" cy="379800"/>
            </a:xfrm>
            <a:prstGeom prst="straightConnector1">
              <a:avLst/>
            </a:prstGeom>
            <a:noFill/>
            <a:ln w="19050" cap="flat" cmpd="sng">
              <a:solidFill>
                <a:srgbClr val="FF0000"/>
              </a:solidFill>
              <a:prstDash val="solid"/>
              <a:round/>
              <a:headEnd type="none" w="med" len="med"/>
              <a:tailEnd type="none" w="med" len="med"/>
            </a:ln>
          </p:spPr>
        </p:cxnSp>
      </p:grpSp>
      <p:grpSp>
        <p:nvGrpSpPr>
          <p:cNvPr id="376" name="Google Shape;376;p50"/>
          <p:cNvGrpSpPr/>
          <p:nvPr/>
        </p:nvGrpSpPr>
        <p:grpSpPr>
          <a:xfrm>
            <a:off x="4029875" y="3828214"/>
            <a:ext cx="182700" cy="582411"/>
            <a:chOff x="3572675" y="3886850"/>
            <a:chExt cx="182700" cy="388300"/>
          </a:xfrm>
        </p:grpSpPr>
        <p:cxnSp>
          <p:nvCxnSpPr>
            <p:cNvPr id="377" name="Google Shape;377;p50"/>
            <p:cNvCxnSpPr/>
            <p:nvPr/>
          </p:nvCxnSpPr>
          <p:spPr>
            <a:xfrm>
              <a:off x="3572675" y="3894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78" name="Google Shape;378;p50"/>
            <p:cNvCxnSpPr/>
            <p:nvPr/>
          </p:nvCxnSpPr>
          <p:spPr>
            <a:xfrm>
              <a:off x="3572675" y="4275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79" name="Google Shape;379;p50"/>
            <p:cNvCxnSpPr/>
            <p:nvPr/>
          </p:nvCxnSpPr>
          <p:spPr>
            <a:xfrm>
              <a:off x="3579994" y="3886850"/>
              <a:ext cx="0" cy="379800"/>
            </a:xfrm>
            <a:prstGeom prst="straightConnector1">
              <a:avLst/>
            </a:prstGeom>
            <a:noFill/>
            <a:ln w="19050" cap="flat" cmpd="sng">
              <a:solidFill>
                <a:srgbClr val="FF0000"/>
              </a:solidFill>
              <a:prstDash val="solid"/>
              <a:round/>
              <a:headEnd type="none" w="med" len="med"/>
              <a:tailEnd type="none" w="med" len="med"/>
            </a:ln>
          </p:spPr>
        </p:cxnSp>
      </p:grpSp>
      <p:grpSp>
        <p:nvGrpSpPr>
          <p:cNvPr id="380" name="Google Shape;380;p50"/>
          <p:cNvGrpSpPr/>
          <p:nvPr/>
        </p:nvGrpSpPr>
        <p:grpSpPr>
          <a:xfrm rot="10800000">
            <a:off x="8289750" y="2812635"/>
            <a:ext cx="182700" cy="524089"/>
            <a:chOff x="3572675" y="3886850"/>
            <a:chExt cx="182700" cy="388300"/>
          </a:xfrm>
        </p:grpSpPr>
        <p:cxnSp>
          <p:nvCxnSpPr>
            <p:cNvPr id="381" name="Google Shape;381;p50"/>
            <p:cNvCxnSpPr/>
            <p:nvPr/>
          </p:nvCxnSpPr>
          <p:spPr>
            <a:xfrm>
              <a:off x="3572675" y="3894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82" name="Google Shape;382;p50"/>
            <p:cNvCxnSpPr/>
            <p:nvPr/>
          </p:nvCxnSpPr>
          <p:spPr>
            <a:xfrm>
              <a:off x="3572675" y="4275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83" name="Google Shape;383;p50"/>
            <p:cNvCxnSpPr/>
            <p:nvPr/>
          </p:nvCxnSpPr>
          <p:spPr>
            <a:xfrm>
              <a:off x="3579994" y="3886850"/>
              <a:ext cx="0" cy="379800"/>
            </a:xfrm>
            <a:prstGeom prst="straightConnector1">
              <a:avLst/>
            </a:prstGeom>
            <a:noFill/>
            <a:ln w="19050" cap="flat" cmpd="sng">
              <a:solidFill>
                <a:srgbClr val="FF0000"/>
              </a:solidFill>
              <a:prstDash val="solid"/>
              <a:round/>
              <a:headEnd type="none" w="med" len="med"/>
              <a:tailEnd type="none" w="med" len="med"/>
            </a:ln>
          </p:spPr>
        </p:cxnSp>
      </p:grpSp>
      <p:grpSp>
        <p:nvGrpSpPr>
          <p:cNvPr id="384" name="Google Shape;384;p50"/>
          <p:cNvGrpSpPr/>
          <p:nvPr/>
        </p:nvGrpSpPr>
        <p:grpSpPr>
          <a:xfrm rot="10800000">
            <a:off x="8289750" y="4108035"/>
            <a:ext cx="182700" cy="524089"/>
            <a:chOff x="3572675" y="3886850"/>
            <a:chExt cx="182700" cy="388300"/>
          </a:xfrm>
        </p:grpSpPr>
        <p:cxnSp>
          <p:nvCxnSpPr>
            <p:cNvPr id="385" name="Google Shape;385;p50"/>
            <p:cNvCxnSpPr/>
            <p:nvPr/>
          </p:nvCxnSpPr>
          <p:spPr>
            <a:xfrm>
              <a:off x="3572675" y="3894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86" name="Google Shape;386;p50"/>
            <p:cNvCxnSpPr/>
            <p:nvPr/>
          </p:nvCxnSpPr>
          <p:spPr>
            <a:xfrm>
              <a:off x="3572675" y="427515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87" name="Google Shape;387;p50"/>
            <p:cNvCxnSpPr/>
            <p:nvPr/>
          </p:nvCxnSpPr>
          <p:spPr>
            <a:xfrm>
              <a:off x="3579994" y="3886850"/>
              <a:ext cx="0" cy="379800"/>
            </a:xfrm>
            <a:prstGeom prst="straightConnector1">
              <a:avLst/>
            </a:prstGeom>
            <a:noFill/>
            <a:ln w="19050" cap="flat" cmpd="sng">
              <a:solidFill>
                <a:srgbClr val="FF0000"/>
              </a:solidFill>
              <a:prstDash val="solid"/>
              <a:round/>
              <a:headEnd type="none" w="med" len="med"/>
              <a:tailEnd type="none" w="med" len="med"/>
            </a:ln>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393" name="Google Shape;393;p51"/>
          <p:cNvSpPr txBox="1">
            <a:spLocks noGrp="1"/>
          </p:cNvSpPr>
          <p:nvPr>
            <p:ph type="body" idx="1"/>
          </p:nvPr>
        </p:nvSpPr>
        <p:spPr>
          <a:xfrm>
            <a:off x="311700" y="1152475"/>
            <a:ext cx="3692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Neural Network only:</a:t>
            </a:r>
            <a:endParaRPr/>
          </a:p>
          <a:p>
            <a:pPr marL="457200" lvl="0" indent="-342900" algn="l" rtl="0">
              <a:spcBef>
                <a:spcPts val="1600"/>
              </a:spcBef>
              <a:spcAft>
                <a:spcPts val="0"/>
              </a:spcAft>
              <a:buSzPts val="1800"/>
              <a:buChar char="-"/>
            </a:pPr>
            <a:r>
              <a:rPr lang="en"/>
              <a:t>CNN models achieve similar performance to wLDA features</a:t>
            </a:r>
            <a:endParaRPr/>
          </a:p>
          <a:p>
            <a:pPr marL="457200" lvl="0" indent="-342900" algn="l" rtl="0">
              <a:spcBef>
                <a:spcPts val="0"/>
              </a:spcBef>
              <a:spcAft>
                <a:spcPts val="0"/>
              </a:spcAft>
              <a:buSzPts val="1800"/>
              <a:buChar char="-"/>
            </a:pPr>
            <a:r>
              <a:rPr lang="en"/>
              <a:t>CNN outperform LSTM</a:t>
            </a:r>
            <a:endParaRPr/>
          </a:p>
          <a:p>
            <a:pPr marL="457200" lvl="0" indent="-342900" algn="l" rtl="0">
              <a:spcBef>
                <a:spcPts val="0"/>
              </a:spcBef>
              <a:spcAft>
                <a:spcPts val="0"/>
              </a:spcAft>
              <a:buSzPts val="1800"/>
              <a:buChar char="-"/>
            </a:pPr>
            <a:r>
              <a:rPr lang="en"/>
              <a:t>Word embeddings are essential for LSTM</a:t>
            </a:r>
            <a:endParaRPr/>
          </a:p>
        </p:txBody>
      </p:sp>
      <p:sp>
        <p:nvSpPr>
          <p:cNvPr id="394" name="Google Shape;394;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pic>
        <p:nvPicPr>
          <p:cNvPr id="395" name="Google Shape;395;p51"/>
          <p:cNvPicPr preferRelativeResize="0"/>
          <p:nvPr/>
        </p:nvPicPr>
        <p:blipFill>
          <a:blip r:embed="rId3">
            <a:alphaModFix/>
          </a:blip>
          <a:stretch>
            <a:fillRect/>
          </a:stretch>
        </p:blipFill>
        <p:spPr>
          <a:xfrm>
            <a:off x="4241450" y="483225"/>
            <a:ext cx="4055749" cy="4431674"/>
          </a:xfrm>
          <a:prstGeom prst="rect">
            <a:avLst/>
          </a:prstGeom>
          <a:noFill/>
          <a:ln>
            <a:noFill/>
          </a:ln>
        </p:spPr>
      </p:pic>
      <p:grpSp>
        <p:nvGrpSpPr>
          <p:cNvPr id="396" name="Google Shape;396;p51"/>
          <p:cNvGrpSpPr/>
          <p:nvPr/>
        </p:nvGrpSpPr>
        <p:grpSpPr>
          <a:xfrm>
            <a:off x="4029875" y="2500637"/>
            <a:ext cx="182700" cy="1334982"/>
            <a:chOff x="3572675" y="3882676"/>
            <a:chExt cx="182700" cy="386134"/>
          </a:xfrm>
        </p:grpSpPr>
        <p:cxnSp>
          <p:nvCxnSpPr>
            <p:cNvPr id="397" name="Google Shape;397;p51"/>
            <p:cNvCxnSpPr/>
            <p:nvPr/>
          </p:nvCxnSpPr>
          <p:spPr>
            <a:xfrm>
              <a:off x="3572675" y="3882676"/>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98" name="Google Shape;398;p51"/>
            <p:cNvCxnSpPr/>
            <p:nvPr/>
          </p:nvCxnSpPr>
          <p:spPr>
            <a:xfrm>
              <a:off x="3572675" y="426881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399" name="Google Shape;399;p51"/>
            <p:cNvCxnSpPr/>
            <p:nvPr/>
          </p:nvCxnSpPr>
          <p:spPr>
            <a:xfrm>
              <a:off x="3579994" y="3886850"/>
              <a:ext cx="0" cy="379800"/>
            </a:xfrm>
            <a:prstGeom prst="straightConnector1">
              <a:avLst/>
            </a:prstGeom>
            <a:noFill/>
            <a:ln w="19050" cap="flat" cmpd="sng">
              <a:solidFill>
                <a:srgbClr val="FF0000"/>
              </a:solidFill>
              <a:prstDash val="solid"/>
              <a:round/>
              <a:headEnd type="none" w="med" len="med"/>
              <a:tailEnd type="none" w="med" len="med"/>
            </a:ln>
          </p:spPr>
        </p:cxnSp>
      </p:grpSp>
      <p:grpSp>
        <p:nvGrpSpPr>
          <p:cNvPr id="400" name="Google Shape;400;p51"/>
          <p:cNvGrpSpPr/>
          <p:nvPr/>
        </p:nvGrpSpPr>
        <p:grpSpPr>
          <a:xfrm rot="10800000">
            <a:off x="8326075" y="2812637"/>
            <a:ext cx="182700" cy="1334982"/>
            <a:chOff x="3572675" y="3882676"/>
            <a:chExt cx="182700" cy="386134"/>
          </a:xfrm>
        </p:grpSpPr>
        <p:cxnSp>
          <p:nvCxnSpPr>
            <p:cNvPr id="401" name="Google Shape;401;p51"/>
            <p:cNvCxnSpPr/>
            <p:nvPr/>
          </p:nvCxnSpPr>
          <p:spPr>
            <a:xfrm>
              <a:off x="3572675" y="3882676"/>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402" name="Google Shape;402;p51"/>
            <p:cNvCxnSpPr/>
            <p:nvPr/>
          </p:nvCxnSpPr>
          <p:spPr>
            <a:xfrm>
              <a:off x="3572675" y="426881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403" name="Google Shape;403;p51"/>
            <p:cNvCxnSpPr/>
            <p:nvPr/>
          </p:nvCxnSpPr>
          <p:spPr>
            <a:xfrm>
              <a:off x="3579994" y="3886850"/>
              <a:ext cx="0" cy="379800"/>
            </a:xfrm>
            <a:prstGeom prst="straightConnector1">
              <a:avLst/>
            </a:prstGeom>
            <a:noFill/>
            <a:ln w="19050" cap="flat" cmpd="sng">
              <a:solidFill>
                <a:srgbClr val="FF0000"/>
              </a:solidFill>
              <a:prstDash val="solid"/>
              <a:round/>
              <a:headEnd type="none" w="med" len="med"/>
              <a:tailEnd type="none" w="med" len="med"/>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76" name="Google Shape;76;p16"/>
          <p:cNvSpPr txBox="1">
            <a:spLocks noGrp="1"/>
          </p:cNvSpPr>
          <p:nvPr>
            <p:ph type="body" idx="1"/>
          </p:nvPr>
        </p:nvSpPr>
        <p:spPr>
          <a:xfrm>
            <a:off x="311700" y="1152475"/>
            <a:ext cx="7966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quality student discussions in English Language Arts (ELA) classrooms have a positive impact on students’ reasoning, reading and writing skills [Reznitskaya and Gregory, 2013, Graham and Perin, 2007, Applebee et al, 2003]</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Specificity of argument moves (claims, evidence, reasoning) is related to discussion quality [Chisholm and Godley, 2011, Lee, 2006]</a:t>
            </a:r>
            <a:endParaRPr/>
          </a:p>
        </p:txBody>
      </p:sp>
      <p:sp>
        <p:nvSpPr>
          <p:cNvPr id="77" name="Google Shape;7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409" name="Google Shape;409;p52"/>
          <p:cNvSpPr txBox="1">
            <a:spLocks noGrp="1"/>
          </p:cNvSpPr>
          <p:nvPr>
            <p:ph type="body" idx="1"/>
          </p:nvPr>
        </p:nvSpPr>
        <p:spPr>
          <a:xfrm>
            <a:off x="311700" y="1152475"/>
            <a:ext cx="3297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Logistic regression model shows best overall performance</a:t>
            </a:r>
            <a:endParaRPr/>
          </a:p>
        </p:txBody>
      </p:sp>
      <p:sp>
        <p:nvSpPr>
          <p:cNvPr id="410" name="Google Shape;41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pic>
        <p:nvPicPr>
          <p:cNvPr id="411" name="Google Shape;411;p52"/>
          <p:cNvPicPr preferRelativeResize="0"/>
          <p:nvPr/>
        </p:nvPicPr>
        <p:blipFill>
          <a:blip r:embed="rId3">
            <a:alphaModFix/>
          </a:blip>
          <a:stretch>
            <a:fillRect/>
          </a:stretch>
        </p:blipFill>
        <p:spPr>
          <a:xfrm>
            <a:off x="4241450" y="483225"/>
            <a:ext cx="4055749" cy="4431674"/>
          </a:xfrm>
          <a:prstGeom prst="rect">
            <a:avLst/>
          </a:prstGeom>
          <a:noFill/>
          <a:ln>
            <a:noFill/>
          </a:ln>
        </p:spPr>
      </p:pic>
      <p:sp>
        <p:nvSpPr>
          <p:cNvPr id="412" name="Google Shape;412;p52"/>
          <p:cNvSpPr/>
          <p:nvPr/>
        </p:nvSpPr>
        <p:spPr>
          <a:xfrm>
            <a:off x="4201000" y="1663800"/>
            <a:ext cx="4135200" cy="5208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a:t>
            </a:r>
            <a:endParaRPr/>
          </a:p>
        </p:txBody>
      </p:sp>
      <p:sp>
        <p:nvSpPr>
          <p:cNvPr id="418" name="Google Shape;418;p53"/>
          <p:cNvSpPr txBox="1">
            <a:spLocks noGrp="1"/>
          </p:cNvSpPr>
          <p:nvPr>
            <p:ph type="body" idx="1"/>
          </p:nvPr>
        </p:nvSpPr>
        <p:spPr>
          <a:xfrm>
            <a:off x="311700" y="1152475"/>
            <a:ext cx="3297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Hybrid models outperform neural network-only models</a:t>
            </a:r>
            <a:endParaRPr/>
          </a:p>
        </p:txBody>
      </p:sp>
      <p:sp>
        <p:nvSpPr>
          <p:cNvPr id="419" name="Google Shape;419;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pic>
        <p:nvPicPr>
          <p:cNvPr id="420" name="Google Shape;420;p53"/>
          <p:cNvPicPr preferRelativeResize="0"/>
          <p:nvPr/>
        </p:nvPicPr>
        <p:blipFill>
          <a:blip r:embed="rId3">
            <a:alphaModFix/>
          </a:blip>
          <a:stretch>
            <a:fillRect/>
          </a:stretch>
        </p:blipFill>
        <p:spPr>
          <a:xfrm>
            <a:off x="4241450" y="483225"/>
            <a:ext cx="4055749" cy="4431674"/>
          </a:xfrm>
          <a:prstGeom prst="rect">
            <a:avLst/>
          </a:prstGeom>
          <a:noFill/>
          <a:ln>
            <a:noFill/>
          </a:ln>
        </p:spPr>
      </p:pic>
      <p:sp>
        <p:nvSpPr>
          <p:cNvPr id="421" name="Google Shape;421;p53"/>
          <p:cNvSpPr/>
          <p:nvPr/>
        </p:nvSpPr>
        <p:spPr>
          <a:xfrm>
            <a:off x="4201000" y="2411188"/>
            <a:ext cx="4135200" cy="525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3"/>
          <p:cNvSpPr/>
          <p:nvPr/>
        </p:nvSpPr>
        <p:spPr>
          <a:xfrm>
            <a:off x="4201000" y="3006176"/>
            <a:ext cx="4135200" cy="525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3"/>
          <p:cNvSpPr/>
          <p:nvPr/>
        </p:nvSpPr>
        <p:spPr>
          <a:xfrm>
            <a:off x="4201000" y="3753563"/>
            <a:ext cx="4135200" cy="525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3"/>
          <p:cNvSpPr/>
          <p:nvPr/>
        </p:nvSpPr>
        <p:spPr>
          <a:xfrm>
            <a:off x="4201000" y="4348551"/>
            <a:ext cx="4135200" cy="525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3 - Completed Work Summary</a:t>
            </a:r>
            <a:endParaRPr/>
          </a:p>
        </p:txBody>
      </p:sp>
      <p:sp>
        <p:nvSpPr>
          <p:cNvPr id="430" name="Google Shape;430;p54"/>
          <p:cNvSpPr txBox="1">
            <a:spLocks noGrp="1"/>
          </p:cNvSpPr>
          <p:nvPr>
            <p:ph type="body" idx="1"/>
          </p:nvPr>
        </p:nvSpPr>
        <p:spPr>
          <a:xfrm>
            <a:off x="311700" y="1152475"/>
            <a:ext cx="8520600" cy="214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evaluated the performance of an existing argument mining system and extended it with additional feature sets</a:t>
            </a:r>
            <a:endParaRPr/>
          </a:p>
          <a:p>
            <a:pPr marL="0" lvl="0" indent="0" algn="l" rtl="0">
              <a:spcBef>
                <a:spcPts val="1600"/>
              </a:spcBef>
              <a:spcAft>
                <a:spcPts val="0"/>
              </a:spcAft>
              <a:buNone/>
            </a:pPr>
            <a:r>
              <a:rPr lang="en"/>
              <a:t>We developed hybrid models based on neural networks and handcrafted features</a:t>
            </a:r>
            <a:endParaRPr/>
          </a:p>
          <a:p>
            <a:pPr marL="0" lvl="0" indent="0" algn="l" rtl="0">
              <a:spcBef>
                <a:spcPts val="1600"/>
              </a:spcBef>
              <a:spcAft>
                <a:spcPts val="1600"/>
              </a:spcAft>
              <a:buNone/>
            </a:pPr>
            <a:r>
              <a:rPr lang="en"/>
              <a:t>We provided experimental evaluation of CNN and LSTM networks, both character- and word-based</a:t>
            </a:r>
            <a:endParaRPr/>
          </a:p>
        </p:txBody>
      </p:sp>
      <p:sp>
        <p:nvSpPr>
          <p:cNvPr id="431" name="Google Shape;431;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32" name="Google Shape;432;p54"/>
          <p:cNvSpPr txBox="1">
            <a:spLocks noGrp="1"/>
          </p:cNvSpPr>
          <p:nvPr>
            <p:ph type="body" idx="1"/>
          </p:nvPr>
        </p:nvSpPr>
        <p:spPr>
          <a:xfrm>
            <a:off x="387900" y="3697000"/>
            <a:ext cx="8167500" cy="13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Part 3 Research Hypothesis</a:t>
            </a:r>
            <a:endParaRPr/>
          </a:p>
          <a:p>
            <a:pPr marL="0" lvl="0" indent="0" algn="l" rtl="0">
              <a:spcBef>
                <a:spcPts val="1600"/>
              </a:spcBef>
              <a:spcAft>
                <a:spcPts val="0"/>
              </a:spcAft>
              <a:buNone/>
            </a:pPr>
            <a:r>
              <a:rPr lang="en"/>
              <a:t>H2.2: Performance of an existing argument mining model can be improved by using features developed for argument mining in online dialogues</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pic>
        <p:nvPicPr>
          <p:cNvPr id="433" name="Google Shape;433;p54"/>
          <p:cNvPicPr preferRelativeResize="0"/>
          <p:nvPr/>
        </p:nvPicPr>
        <p:blipFill>
          <a:blip r:embed="rId3">
            <a:alphaModFix/>
          </a:blip>
          <a:stretch>
            <a:fillRect/>
          </a:stretch>
        </p:blipFill>
        <p:spPr>
          <a:xfrm>
            <a:off x="8123942" y="4371425"/>
            <a:ext cx="659956" cy="572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3  Proposed Work - Modeling Speaker-dependent Contextual information</a:t>
            </a:r>
            <a:endParaRPr/>
          </a:p>
        </p:txBody>
      </p:sp>
      <p:sp>
        <p:nvSpPr>
          <p:cNvPr id="439" name="Google Shape;439;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graphicFrame>
        <p:nvGraphicFramePr>
          <p:cNvPr id="440" name="Google Shape;440;p55"/>
          <p:cNvGraphicFramePr/>
          <p:nvPr/>
        </p:nvGraphicFramePr>
        <p:xfrm>
          <a:off x="342900" y="1428750"/>
          <a:ext cx="3000000" cy="3000000"/>
        </p:xfrm>
        <a:graphic>
          <a:graphicData uri="http://schemas.openxmlformats.org/drawingml/2006/table">
            <a:tbl>
              <a:tblPr>
                <a:noFill/>
                <a:tableStyleId>{ED53FB35-8AFE-4EC0-B88B-180A64A9CF3F}</a:tableStyleId>
              </a:tblPr>
              <a:tblGrid>
                <a:gridCol w="827725">
                  <a:extLst>
                    <a:ext uri="{9D8B030D-6E8A-4147-A177-3AD203B41FA5}">
                      <a16:colId xmlns:a16="http://schemas.microsoft.com/office/drawing/2014/main" xmlns="" val="20000"/>
                    </a:ext>
                  </a:extLst>
                </a:gridCol>
                <a:gridCol w="4821025">
                  <a:extLst>
                    <a:ext uri="{9D8B030D-6E8A-4147-A177-3AD203B41FA5}">
                      <a16:colId xmlns:a16="http://schemas.microsoft.com/office/drawing/2014/main" xmlns="" val="20001"/>
                    </a:ext>
                  </a:extLst>
                </a:gridCol>
                <a:gridCol w="1235325">
                  <a:extLst>
                    <a:ext uri="{9D8B030D-6E8A-4147-A177-3AD203B41FA5}">
                      <a16:colId xmlns:a16="http://schemas.microsoft.com/office/drawing/2014/main" xmlns="" val="20002"/>
                    </a:ext>
                  </a:extLst>
                </a:gridCol>
                <a:gridCol w="1359525">
                  <a:extLst>
                    <a:ext uri="{9D8B030D-6E8A-4147-A177-3AD203B41FA5}">
                      <a16:colId xmlns:a16="http://schemas.microsoft.com/office/drawing/2014/main" xmlns="" val="20003"/>
                    </a:ext>
                  </a:extLst>
                </a:gridCol>
              </a:tblGrid>
              <a:tr h="381000">
                <a:tc>
                  <a:txBody>
                    <a:bodyPr/>
                    <a:lstStyle/>
                    <a:p>
                      <a:pPr marL="0" lvl="0" indent="0" algn="ctr" rtl="0">
                        <a:spcBef>
                          <a:spcPts val="0"/>
                        </a:spcBef>
                        <a:spcAft>
                          <a:spcPts val="0"/>
                        </a:spcAft>
                        <a:buNone/>
                      </a:pPr>
                      <a:r>
                        <a:rPr lang="en" sz="1200" b="1"/>
                        <a:t>Student</a:t>
                      </a:r>
                      <a:endParaRPr sz="1200" b="1"/>
                    </a:p>
                  </a:txBody>
                  <a:tcPr marL="91425" marR="91425" marT="91425" marB="91425" anchor="ctr"/>
                </a:tc>
                <a:tc>
                  <a:txBody>
                    <a:bodyPr/>
                    <a:lstStyle/>
                    <a:p>
                      <a:pPr marL="0" lvl="0" indent="0" algn="ctr" rtl="0">
                        <a:spcBef>
                          <a:spcPts val="0"/>
                        </a:spcBef>
                        <a:spcAft>
                          <a:spcPts val="0"/>
                        </a:spcAft>
                        <a:buNone/>
                      </a:pPr>
                      <a:r>
                        <a:rPr lang="en" sz="1200" b="1"/>
                        <a:t>Argument Move</a:t>
                      </a:r>
                      <a:endParaRPr sz="1200" b="1"/>
                    </a:p>
                  </a:txBody>
                  <a:tcPr marL="91425" marR="91425" marT="91425" marB="91425" anchor="ctr"/>
                </a:tc>
                <a:tc>
                  <a:txBody>
                    <a:bodyPr/>
                    <a:lstStyle/>
                    <a:p>
                      <a:pPr marL="0" lvl="0" indent="0" algn="ctr" rtl="0">
                        <a:spcBef>
                          <a:spcPts val="0"/>
                        </a:spcBef>
                        <a:spcAft>
                          <a:spcPts val="0"/>
                        </a:spcAft>
                        <a:buNone/>
                      </a:pPr>
                      <a:r>
                        <a:rPr lang="en" sz="1200" b="1"/>
                        <a:t>Argument Component</a:t>
                      </a:r>
                      <a:endParaRPr sz="1200" b="1"/>
                    </a:p>
                  </a:txBody>
                  <a:tcPr marL="91425" marR="91425" marT="91425" marB="91425" anchor="ctr"/>
                </a:tc>
                <a:tc>
                  <a:txBody>
                    <a:bodyPr/>
                    <a:lstStyle/>
                    <a:p>
                      <a:pPr marL="0" lvl="0" indent="0" algn="ctr" rtl="0">
                        <a:spcBef>
                          <a:spcPts val="0"/>
                        </a:spcBef>
                        <a:spcAft>
                          <a:spcPts val="0"/>
                        </a:spcAft>
                        <a:buNone/>
                      </a:pPr>
                      <a:r>
                        <a:rPr lang="en" sz="1200" b="1"/>
                        <a:t>Specificity</a:t>
                      </a:r>
                      <a:endParaRPr sz="1200" b="1"/>
                    </a:p>
                  </a:txBody>
                  <a:tcPr marL="91425" marR="91425" marT="91425" marB="91425" anchor="ctr"/>
                </a:tc>
                <a:extLst>
                  <a:ext uri="{0D108BD9-81ED-4DB2-BD59-A6C34878D82A}">
                    <a16:rowId xmlns:a16="http://schemas.microsoft.com/office/drawing/2014/main" xmlns="" val="10000"/>
                  </a:ext>
                </a:extLst>
              </a:tr>
              <a:tr h="381000">
                <a:tc>
                  <a:txBody>
                    <a:bodyPr/>
                    <a:lstStyle/>
                    <a:p>
                      <a:pPr marL="0" lvl="0" indent="0" algn="ctr" rtl="0">
                        <a:spcBef>
                          <a:spcPts val="0"/>
                        </a:spcBef>
                        <a:spcAft>
                          <a:spcPts val="0"/>
                        </a:spcAft>
                        <a:buNone/>
                      </a:pPr>
                      <a:r>
                        <a:rPr lang="en" sz="1200"/>
                        <a:t>S1</a:t>
                      </a:r>
                      <a:endParaRPr sz="1200"/>
                    </a:p>
                  </a:txBody>
                  <a:tcPr marL="91425" marR="91425" marT="91425" marB="91425" anchor="ctr"/>
                </a:tc>
                <a:tc>
                  <a:txBody>
                    <a:bodyPr/>
                    <a:lstStyle/>
                    <a:p>
                      <a:pPr marL="0" lvl="0" indent="0" algn="l" rtl="0">
                        <a:spcBef>
                          <a:spcPts val="0"/>
                        </a:spcBef>
                        <a:spcAft>
                          <a:spcPts val="0"/>
                        </a:spcAft>
                        <a:buNone/>
                      </a:pPr>
                      <a:r>
                        <a:rPr lang="en" sz="1200"/>
                        <a:t>I kind of agree but I think there’s more to it than just the fact that they love each other. I think that Oberon really loves her, as long as she’s submissive to him,</a:t>
                      </a:r>
                      <a:endParaRPr sz="1200"/>
                    </a:p>
                  </a:txBody>
                  <a:tcPr marL="91425" marR="91425" marT="91425" marB="91425" anchor="ctr"/>
                </a:tc>
                <a:tc>
                  <a:txBody>
                    <a:bodyPr/>
                    <a:lstStyle/>
                    <a:p>
                      <a:pPr marL="0" lvl="0" indent="0" algn="ctr" rtl="0">
                        <a:spcBef>
                          <a:spcPts val="0"/>
                        </a:spcBef>
                        <a:spcAft>
                          <a:spcPts val="0"/>
                        </a:spcAft>
                        <a:buNone/>
                      </a:pPr>
                      <a:r>
                        <a:rPr lang="en" sz="1200"/>
                        <a:t>Claim</a:t>
                      </a:r>
                      <a:endParaRPr sz="1200"/>
                    </a:p>
                  </a:txBody>
                  <a:tcPr marL="91425" marR="91425" marT="91425" marB="91425" anchor="ctr"/>
                </a:tc>
                <a:tc>
                  <a:txBody>
                    <a:bodyPr/>
                    <a:lstStyle/>
                    <a:p>
                      <a:pPr marL="0" lvl="0" indent="0" algn="ctr" rtl="0">
                        <a:spcBef>
                          <a:spcPts val="0"/>
                        </a:spcBef>
                        <a:spcAft>
                          <a:spcPts val="0"/>
                        </a:spcAft>
                        <a:buNone/>
                      </a:pPr>
                      <a:r>
                        <a:rPr lang="en" sz="1200"/>
                        <a:t>High</a:t>
                      </a:r>
                      <a:endParaRPr sz="1200"/>
                    </a:p>
                  </a:txBody>
                  <a:tcPr marL="91425" marR="91425" marT="91425" marB="91425" anchor="ctr"/>
                </a:tc>
                <a:extLst>
                  <a:ext uri="{0D108BD9-81ED-4DB2-BD59-A6C34878D82A}">
                    <a16:rowId xmlns:a16="http://schemas.microsoft.com/office/drawing/2014/main" xmlns="" val="10001"/>
                  </a:ext>
                </a:extLst>
              </a:tr>
              <a:tr h="381000">
                <a:tc>
                  <a:txBody>
                    <a:bodyPr/>
                    <a:lstStyle/>
                    <a:p>
                      <a:pPr marL="0" lvl="0" indent="0" algn="ctr" rtl="0">
                        <a:spcBef>
                          <a:spcPts val="0"/>
                        </a:spcBef>
                        <a:spcAft>
                          <a:spcPts val="0"/>
                        </a:spcAft>
                        <a:buNone/>
                      </a:pPr>
                      <a:r>
                        <a:rPr lang="en" sz="1200"/>
                        <a:t>S1</a:t>
                      </a:r>
                      <a:endParaRPr sz="1200"/>
                    </a:p>
                  </a:txBody>
                  <a:tcPr marL="91425" marR="91425" marT="91425" marB="91425" anchor="ctr"/>
                </a:tc>
                <a:tc>
                  <a:txBody>
                    <a:bodyPr/>
                    <a:lstStyle/>
                    <a:p>
                      <a:pPr marL="0" lvl="0" indent="0" algn="l" rtl="0">
                        <a:spcBef>
                          <a:spcPts val="0"/>
                        </a:spcBef>
                        <a:spcAft>
                          <a:spcPts val="0"/>
                        </a:spcAft>
                        <a:buNone/>
                      </a:pPr>
                      <a:r>
                        <a:rPr lang="en" sz="1200"/>
                        <a:t>because the only reason this entire thing started is because she wouldn’t just listen to what he wanted to give her ... or, she would give him the Indian kid or whatever. So then, because of that he kind of goes out of his way to just make her look foolish and says,“When I had at my pleasure taunted her and she in mild terms begged my patience I then did ask of her changeling the child.” So he waits until she kind of makes a fool of herself and comes back to him to lift the spell.</a:t>
                      </a:r>
                      <a:endParaRPr sz="1200"/>
                    </a:p>
                  </a:txBody>
                  <a:tcPr marL="91425" marR="91425" marT="91425" marB="91425" anchor="ctr"/>
                </a:tc>
                <a:tc>
                  <a:txBody>
                    <a:bodyPr/>
                    <a:lstStyle/>
                    <a:p>
                      <a:pPr marL="0" lvl="0" indent="0" algn="ctr" rtl="0">
                        <a:spcBef>
                          <a:spcPts val="0"/>
                        </a:spcBef>
                        <a:spcAft>
                          <a:spcPts val="0"/>
                        </a:spcAft>
                        <a:buNone/>
                      </a:pPr>
                      <a:r>
                        <a:rPr lang="en" sz="1200"/>
                        <a:t>Evidence</a:t>
                      </a:r>
                      <a:endParaRPr sz="1200"/>
                    </a:p>
                  </a:txBody>
                  <a:tcPr marL="91425" marR="91425" marT="91425" marB="91425" anchor="ctr"/>
                </a:tc>
                <a:tc>
                  <a:txBody>
                    <a:bodyPr/>
                    <a:lstStyle/>
                    <a:p>
                      <a:pPr marL="0" lvl="0" indent="0" algn="ctr" rtl="0">
                        <a:spcBef>
                          <a:spcPts val="0"/>
                        </a:spcBef>
                        <a:spcAft>
                          <a:spcPts val="0"/>
                        </a:spcAft>
                        <a:buNone/>
                      </a:pPr>
                      <a:r>
                        <a:rPr lang="en" sz="1200"/>
                        <a:t>High</a:t>
                      </a:r>
                      <a:endParaRPr sz="1200"/>
                    </a:p>
                  </a:txBody>
                  <a:tcPr marL="91425" marR="91425" marT="91425" marB="91425" anchor="ctr"/>
                </a:tc>
                <a:extLst>
                  <a:ext uri="{0D108BD9-81ED-4DB2-BD59-A6C34878D82A}">
                    <a16:rowId xmlns:a16="http://schemas.microsoft.com/office/drawing/2014/main" xmlns="" val="10002"/>
                  </a:ext>
                </a:extLst>
              </a:tr>
              <a:tr h="381000">
                <a:tc>
                  <a:txBody>
                    <a:bodyPr/>
                    <a:lstStyle/>
                    <a:p>
                      <a:pPr marL="0" lvl="0" indent="0" algn="ctr" rtl="0">
                        <a:spcBef>
                          <a:spcPts val="0"/>
                        </a:spcBef>
                        <a:spcAft>
                          <a:spcPts val="0"/>
                        </a:spcAft>
                        <a:buNone/>
                      </a:pPr>
                      <a:r>
                        <a:rPr lang="en" sz="1200"/>
                        <a:t>S1</a:t>
                      </a:r>
                      <a:endParaRPr sz="1200"/>
                    </a:p>
                  </a:txBody>
                  <a:tcPr marL="91425" marR="91425" marT="91425" marB="91425" anchor="ctr"/>
                </a:tc>
                <a:tc>
                  <a:txBody>
                    <a:bodyPr/>
                    <a:lstStyle/>
                    <a:p>
                      <a:pPr marL="0" lvl="0" indent="0" algn="l" rtl="0">
                        <a:spcBef>
                          <a:spcPts val="0"/>
                        </a:spcBef>
                        <a:spcAft>
                          <a:spcPts val="0"/>
                        </a:spcAft>
                        <a:buNone/>
                      </a:pPr>
                      <a:r>
                        <a:rPr lang="en" sz="1200"/>
                        <a:t>So I think that while they are in love with each other, I think that [inaudible 00:11:20] at the end of it she kind of just goes back to being submissive.</a:t>
                      </a:r>
                      <a:endParaRPr sz="1200"/>
                    </a:p>
                  </a:txBody>
                  <a:tcPr marL="91425" marR="91425" marT="91425" marB="91425" anchor="ctr"/>
                </a:tc>
                <a:tc>
                  <a:txBody>
                    <a:bodyPr/>
                    <a:lstStyle/>
                    <a:p>
                      <a:pPr marL="0" lvl="0" indent="0" algn="ctr" rtl="0">
                        <a:spcBef>
                          <a:spcPts val="0"/>
                        </a:spcBef>
                        <a:spcAft>
                          <a:spcPts val="0"/>
                        </a:spcAft>
                        <a:buNone/>
                      </a:pPr>
                      <a:r>
                        <a:rPr lang="en" sz="1200"/>
                        <a:t>Warrant</a:t>
                      </a:r>
                      <a:endParaRPr sz="1200"/>
                    </a:p>
                  </a:txBody>
                  <a:tcPr marL="91425" marR="91425" marT="91425" marB="91425" anchor="ctr"/>
                </a:tc>
                <a:tc>
                  <a:txBody>
                    <a:bodyPr/>
                    <a:lstStyle/>
                    <a:p>
                      <a:pPr marL="0" lvl="0" indent="0" algn="ctr" rtl="0">
                        <a:spcBef>
                          <a:spcPts val="0"/>
                        </a:spcBef>
                        <a:spcAft>
                          <a:spcPts val="0"/>
                        </a:spcAft>
                        <a:buNone/>
                      </a:pPr>
                      <a:r>
                        <a:rPr lang="en" sz="1200"/>
                        <a:t>Med</a:t>
                      </a:r>
                      <a:endParaRPr sz="1200"/>
                    </a:p>
                  </a:txBody>
                  <a:tcPr marL="91425" marR="91425" marT="91425" marB="91425" anchor="ctr"/>
                </a:tc>
                <a:extLst>
                  <a:ext uri="{0D108BD9-81ED-4DB2-BD59-A6C34878D82A}">
                    <a16:rowId xmlns:a16="http://schemas.microsoft.com/office/drawing/2014/main" xmlns="" val="10003"/>
                  </a:ext>
                </a:extLst>
              </a:tr>
            </a:tbl>
          </a:graphicData>
        </a:graphic>
      </p:graphicFrame>
      <p:sp>
        <p:nvSpPr>
          <p:cNvPr id="441" name="Google Shape;441;p55"/>
          <p:cNvSpPr/>
          <p:nvPr/>
        </p:nvSpPr>
        <p:spPr>
          <a:xfrm>
            <a:off x="1205500" y="4390975"/>
            <a:ext cx="5961900" cy="6282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5"/>
          <p:cNvSpPr/>
          <p:nvPr/>
        </p:nvSpPr>
        <p:spPr>
          <a:xfrm>
            <a:off x="1227425" y="2009175"/>
            <a:ext cx="5940000" cy="2265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5"/>
          <p:cNvSpPr/>
          <p:nvPr/>
        </p:nvSpPr>
        <p:spPr>
          <a:xfrm>
            <a:off x="540650" y="2009175"/>
            <a:ext cx="518700" cy="3009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1"/>
                                        </p:tgtEl>
                                        <p:attrNameLst>
                                          <p:attrName>style.visibility</p:attrName>
                                        </p:attrNameLst>
                                      </p:cBhvr>
                                      <p:to>
                                        <p:strVal val="visible"/>
                                      </p:to>
                                    </p:set>
                                    <p:animEffect transition="in" filter="fade">
                                      <p:cBhvr>
                                        <p:cTn id="12" dur="1000"/>
                                        <p:tgtEl>
                                          <p:spTgt spid="4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gtEl>
                                        <p:attrNameLst>
                                          <p:attrName>style.visibility</p:attrName>
                                        </p:attrNameLst>
                                      </p:cBhvr>
                                      <p:to>
                                        <p:strVal val="visible"/>
                                      </p:to>
                                    </p:set>
                                    <p:animEffect transition="in" filter="fade">
                                      <p:cBhvr>
                                        <p:cTn id="17" dur="1000"/>
                                        <p:tgtEl>
                                          <p:spTgt spid="4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3"/>
                                        </p:tgtEl>
                                        <p:attrNameLst>
                                          <p:attrName>style.visibility</p:attrName>
                                        </p:attrNameLst>
                                      </p:cBhvr>
                                      <p:to>
                                        <p:strVal val="visible"/>
                                      </p:to>
                                    </p:set>
                                    <p:animEffect transition="in" filter="fade">
                                      <p:cBhvr>
                                        <p:cTn id="22"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Modeling Context with Neural Networks</a:t>
            </a:r>
            <a:endParaRPr/>
          </a:p>
        </p:txBody>
      </p:sp>
      <p:sp>
        <p:nvSpPr>
          <p:cNvPr id="449" name="Google Shape;449;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Speaker classification in multi-party conversations [Meng et al., 2018]</a:t>
            </a:r>
            <a:endParaRPr/>
          </a:p>
        </p:txBody>
      </p:sp>
      <p:sp>
        <p:nvSpPr>
          <p:cNvPr id="450" name="Google Shape;450;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pic>
        <p:nvPicPr>
          <p:cNvPr id="451" name="Google Shape;451;p56"/>
          <p:cNvPicPr preferRelativeResize="0"/>
          <p:nvPr/>
        </p:nvPicPr>
        <p:blipFill>
          <a:blip r:embed="rId3">
            <a:alphaModFix/>
          </a:blip>
          <a:stretch>
            <a:fillRect/>
          </a:stretch>
        </p:blipFill>
        <p:spPr>
          <a:xfrm>
            <a:off x="1678583" y="1989650"/>
            <a:ext cx="4567625" cy="2613400"/>
          </a:xfrm>
          <a:prstGeom prst="rect">
            <a:avLst/>
          </a:prstGeom>
          <a:noFill/>
          <a:ln>
            <a:noFill/>
          </a:ln>
        </p:spPr>
      </p:pic>
      <p:sp>
        <p:nvSpPr>
          <p:cNvPr id="452" name="Google Shape;452;p56"/>
          <p:cNvSpPr txBox="1"/>
          <p:nvPr/>
        </p:nvSpPr>
        <p:spPr>
          <a:xfrm>
            <a:off x="6831000" y="2253375"/>
            <a:ext cx="1929000" cy="20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Only local context considered</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Context modeled with respect to target variable (speaker)</a:t>
            </a:r>
            <a:endParaRPr>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Modeling Context with Neural Networks</a:t>
            </a:r>
            <a:endParaRPr/>
          </a:p>
        </p:txBody>
      </p:sp>
      <p:sp>
        <p:nvSpPr>
          <p:cNvPr id="458" name="Google Shape;458;p57"/>
          <p:cNvSpPr txBox="1">
            <a:spLocks noGrp="1"/>
          </p:cNvSpPr>
          <p:nvPr>
            <p:ph type="body" idx="1"/>
          </p:nvPr>
        </p:nvSpPr>
        <p:spPr>
          <a:xfrm>
            <a:off x="311700" y="1152475"/>
            <a:ext cx="6804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Modeling dialogue history for dialogue generation [Li et al., 2017]:</a:t>
            </a:r>
            <a:endParaRPr/>
          </a:p>
          <a:p>
            <a:pPr marL="457200" lvl="0" indent="-342900" algn="l" rtl="0">
              <a:spcBef>
                <a:spcPts val="1600"/>
              </a:spcBef>
              <a:spcAft>
                <a:spcPts val="0"/>
              </a:spcAft>
              <a:buSzPts val="1800"/>
              <a:buChar char="-"/>
            </a:pPr>
            <a:r>
              <a:rPr lang="en"/>
              <a:t>Concatenate previous 2 utterances to current one</a:t>
            </a:r>
            <a:endParaRPr/>
          </a:p>
          <a:p>
            <a:pPr marL="0" lvl="0" indent="0" algn="l" rtl="0">
              <a:spcBef>
                <a:spcPts val="1600"/>
              </a:spcBef>
              <a:spcAft>
                <a:spcPts val="0"/>
              </a:spcAft>
              <a:buNone/>
            </a:pPr>
            <a:r>
              <a:rPr lang="en"/>
              <a:t>Context in dialogue act classification [Ortega and Vu, 2017]:</a:t>
            </a:r>
            <a:endParaRPr/>
          </a:p>
          <a:p>
            <a:pPr marL="457200" lvl="0" indent="-342900" algn="l" rtl="0">
              <a:spcBef>
                <a:spcPts val="1600"/>
              </a:spcBef>
              <a:spcAft>
                <a:spcPts val="0"/>
              </a:spcAft>
              <a:buSzPts val="1800"/>
              <a:buChar char="-"/>
            </a:pPr>
            <a:r>
              <a:rPr lang="en"/>
              <a:t>Analyze different neural network structures for combining sentences in local context</a:t>
            </a:r>
            <a:endParaRPr/>
          </a:p>
          <a:p>
            <a:pPr marL="0" lvl="0" indent="0" algn="l" rtl="0">
              <a:spcBef>
                <a:spcPts val="1600"/>
              </a:spcBef>
              <a:spcAft>
                <a:spcPts val="0"/>
              </a:spcAft>
              <a:buNone/>
            </a:pPr>
            <a:r>
              <a:rPr lang="en"/>
              <a:t>Modeling </a:t>
            </a:r>
            <a:r>
              <a:rPr lang="en" i="1"/>
              <a:t>“(context, response)”</a:t>
            </a:r>
            <a:r>
              <a:rPr lang="en"/>
              <a:t> for domain adaptation [Lison and Bibauw, 2017]</a:t>
            </a:r>
            <a:endParaRPr/>
          </a:p>
          <a:p>
            <a:pPr marL="457200" lvl="0" indent="-342900" algn="l" rtl="0">
              <a:spcBef>
                <a:spcPts val="1600"/>
              </a:spcBef>
              <a:spcAft>
                <a:spcPts val="0"/>
              </a:spcAft>
              <a:buSzPts val="1800"/>
              <a:buChar char="-"/>
            </a:pPr>
            <a:r>
              <a:rPr lang="en"/>
              <a:t>Sample weight based on weighted sum of the 2 elements </a:t>
            </a:r>
            <a:endParaRPr/>
          </a:p>
        </p:txBody>
      </p:sp>
      <p:sp>
        <p:nvSpPr>
          <p:cNvPr id="459" name="Google Shape;459;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460" name="Google Shape;460;p57"/>
          <p:cNvSpPr txBox="1"/>
          <p:nvPr/>
        </p:nvSpPr>
        <p:spPr>
          <a:xfrm>
            <a:off x="7228675" y="2106225"/>
            <a:ext cx="1929000" cy="12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Only local context considered</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Do not consider speaker information</a:t>
            </a:r>
            <a:endParaRPr>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Speaker-dependent Context Model</a:t>
            </a:r>
            <a:endParaRPr/>
          </a:p>
        </p:txBody>
      </p:sp>
      <p:sp>
        <p:nvSpPr>
          <p:cNvPr id="466" name="Google Shape;466;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capture contextual information to better understand argumentation in multi-party text-based discussions and train more robust models</a:t>
            </a:r>
            <a:endParaRPr/>
          </a:p>
          <a:p>
            <a:pPr marL="0" lvl="0" indent="0" algn="l" rtl="0">
              <a:spcBef>
                <a:spcPts val="1600"/>
              </a:spcBef>
              <a:spcAft>
                <a:spcPts val="0"/>
              </a:spcAft>
              <a:buNone/>
            </a:pPr>
            <a:endParaRPr/>
          </a:p>
          <a:p>
            <a:pPr marL="0" lvl="0" indent="0" algn="l" rtl="0">
              <a:spcBef>
                <a:spcPts val="1600"/>
              </a:spcBef>
              <a:spcAft>
                <a:spcPts val="0"/>
              </a:spcAft>
              <a:buClr>
                <a:schemeClr val="dk1"/>
              </a:buClr>
              <a:buSzPts val="1100"/>
              <a:buFont typeface="Arial"/>
              <a:buNone/>
            </a:pPr>
            <a:r>
              <a:rPr lang="en" b="1"/>
              <a:t>Part 3 Research Hypotheses</a:t>
            </a:r>
            <a:endParaRPr b="1"/>
          </a:p>
          <a:p>
            <a:pPr marL="0" lvl="0" indent="0" algn="l" rtl="0">
              <a:spcBef>
                <a:spcPts val="1600"/>
              </a:spcBef>
              <a:spcAft>
                <a:spcPts val="0"/>
              </a:spcAft>
              <a:buClr>
                <a:schemeClr val="dk1"/>
              </a:buClr>
              <a:buSzPts val="1100"/>
              <a:buFont typeface="Arial"/>
              <a:buNone/>
            </a:pPr>
            <a:r>
              <a:rPr lang="en"/>
              <a:t>H2: The annotations of features of student talk can be reliably automated</a:t>
            </a:r>
            <a:endParaRPr/>
          </a:p>
          <a:p>
            <a:pPr marL="514350" lvl="0" indent="0" algn="l" rtl="0">
              <a:spcBef>
                <a:spcPts val="1600"/>
              </a:spcBef>
              <a:spcAft>
                <a:spcPts val="0"/>
              </a:spcAft>
              <a:buClr>
                <a:schemeClr val="dk1"/>
              </a:buClr>
              <a:buSzPts val="1100"/>
              <a:buFont typeface="Arial"/>
              <a:buNone/>
            </a:pPr>
            <a:r>
              <a:rPr lang="en"/>
              <a:t>H2.3: Modeling speaker-dependent contextual information will improve</a:t>
            </a:r>
            <a:endParaRPr/>
          </a:p>
          <a:p>
            <a:pPr marL="1085850" lvl="0" indent="0" algn="l" rtl="0">
              <a:spcBef>
                <a:spcPts val="0"/>
              </a:spcBef>
              <a:spcAft>
                <a:spcPts val="1600"/>
              </a:spcAft>
              <a:buNone/>
            </a:pPr>
            <a:r>
              <a:rPr lang="en"/>
              <a:t> argument component classification performance</a:t>
            </a:r>
            <a:endParaRPr/>
          </a:p>
        </p:txBody>
      </p:sp>
      <p:sp>
        <p:nvSpPr>
          <p:cNvPr id="467" name="Google Shape;467;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Speaker-dependent Context Model</a:t>
            </a:r>
            <a:endParaRPr/>
          </a:p>
        </p:txBody>
      </p:sp>
      <p:sp>
        <p:nvSpPr>
          <p:cNvPr id="473" name="Google Shape;473;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pic>
        <p:nvPicPr>
          <p:cNvPr id="474" name="Google Shape;474;p59"/>
          <p:cNvPicPr preferRelativeResize="0"/>
          <p:nvPr/>
        </p:nvPicPr>
        <p:blipFill rotWithShape="1">
          <a:blip r:embed="rId3">
            <a:alphaModFix/>
          </a:blip>
          <a:srcRect l="30108" r="29580"/>
          <a:stretch/>
        </p:blipFill>
        <p:spPr>
          <a:xfrm>
            <a:off x="3346200" y="1401600"/>
            <a:ext cx="2484075" cy="3261626"/>
          </a:xfrm>
          <a:prstGeom prst="rect">
            <a:avLst/>
          </a:prstGeom>
          <a:noFill/>
          <a:ln>
            <a:noFill/>
          </a:ln>
        </p:spPr>
      </p:pic>
      <p:pic>
        <p:nvPicPr>
          <p:cNvPr id="475" name="Google Shape;475;p59"/>
          <p:cNvPicPr preferRelativeResize="0"/>
          <p:nvPr/>
        </p:nvPicPr>
        <p:blipFill rotWithShape="1">
          <a:blip r:embed="rId3">
            <a:alphaModFix/>
          </a:blip>
          <a:srcRect l="584" r="84476"/>
          <a:stretch/>
        </p:blipFill>
        <p:spPr>
          <a:xfrm>
            <a:off x="1526975" y="1401600"/>
            <a:ext cx="920574" cy="3261626"/>
          </a:xfrm>
          <a:prstGeom prst="rect">
            <a:avLst/>
          </a:prstGeom>
          <a:noFill/>
          <a:ln>
            <a:noFill/>
          </a:ln>
        </p:spPr>
      </p:pic>
      <p:pic>
        <p:nvPicPr>
          <p:cNvPr id="476" name="Google Shape;476;p59"/>
          <p:cNvPicPr preferRelativeResize="0"/>
          <p:nvPr/>
        </p:nvPicPr>
        <p:blipFill rotWithShape="1">
          <a:blip r:embed="rId3">
            <a:alphaModFix/>
          </a:blip>
          <a:srcRect l="15526" r="69890"/>
          <a:stretch/>
        </p:blipFill>
        <p:spPr>
          <a:xfrm>
            <a:off x="2447550" y="1401600"/>
            <a:ext cx="898649" cy="3261626"/>
          </a:xfrm>
          <a:prstGeom prst="rect">
            <a:avLst/>
          </a:prstGeom>
          <a:noFill/>
          <a:ln>
            <a:noFill/>
          </a:ln>
        </p:spPr>
      </p:pic>
      <p:sp>
        <p:nvSpPr>
          <p:cNvPr id="477" name="Google Shape;477;p59"/>
          <p:cNvSpPr txBox="1"/>
          <p:nvPr/>
        </p:nvSpPr>
        <p:spPr>
          <a:xfrm>
            <a:off x="1702125" y="4633100"/>
            <a:ext cx="1341300" cy="4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Global context</a:t>
            </a:r>
            <a:endParaRPr>
              <a:solidFill>
                <a:srgbClr val="FF0000"/>
              </a:solidFill>
            </a:endParaRPr>
          </a:p>
        </p:txBody>
      </p:sp>
      <p:sp>
        <p:nvSpPr>
          <p:cNvPr id="478" name="Google Shape;478;p59"/>
          <p:cNvSpPr txBox="1"/>
          <p:nvPr/>
        </p:nvSpPr>
        <p:spPr>
          <a:xfrm>
            <a:off x="6223388" y="4633100"/>
            <a:ext cx="1341300" cy="4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Local context</a:t>
            </a:r>
            <a:endParaRPr>
              <a:solidFill>
                <a:srgbClr val="FF0000"/>
              </a:solidFill>
            </a:endParaRPr>
          </a:p>
        </p:txBody>
      </p:sp>
      <p:grpSp>
        <p:nvGrpSpPr>
          <p:cNvPr id="479" name="Google Shape;479;p59"/>
          <p:cNvGrpSpPr/>
          <p:nvPr/>
        </p:nvGrpSpPr>
        <p:grpSpPr>
          <a:xfrm>
            <a:off x="5830276" y="1401600"/>
            <a:ext cx="1987801" cy="3261626"/>
            <a:chOff x="5830276" y="1401600"/>
            <a:chExt cx="1987801" cy="3261626"/>
          </a:xfrm>
        </p:grpSpPr>
        <p:pic>
          <p:nvPicPr>
            <p:cNvPr id="480" name="Google Shape;480;p59"/>
            <p:cNvPicPr preferRelativeResize="0"/>
            <p:nvPr/>
          </p:nvPicPr>
          <p:blipFill rotWithShape="1">
            <a:blip r:embed="rId3">
              <a:alphaModFix/>
            </a:blip>
            <a:srcRect l="70420"/>
            <a:stretch/>
          </p:blipFill>
          <p:spPr>
            <a:xfrm>
              <a:off x="5830276" y="1401600"/>
              <a:ext cx="1822725" cy="3261626"/>
            </a:xfrm>
            <a:prstGeom prst="rect">
              <a:avLst/>
            </a:prstGeom>
            <a:noFill/>
            <a:ln>
              <a:noFill/>
            </a:ln>
          </p:spPr>
        </p:pic>
        <p:sp>
          <p:nvSpPr>
            <p:cNvPr id="481" name="Google Shape;481;p59"/>
            <p:cNvSpPr txBox="1"/>
            <p:nvPr/>
          </p:nvSpPr>
          <p:spPr>
            <a:xfrm>
              <a:off x="6801977" y="3944650"/>
              <a:ext cx="1016100" cy="572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Previous Argument Move</a:t>
              </a:r>
              <a:endParaRPr/>
            </a:p>
          </p:txBody>
        </p:sp>
      </p:grpSp>
      <p:sp>
        <p:nvSpPr>
          <p:cNvPr id="482" name="Google Shape;482;p59"/>
          <p:cNvSpPr txBox="1"/>
          <p:nvPr/>
        </p:nvSpPr>
        <p:spPr>
          <a:xfrm>
            <a:off x="4010043" y="4633100"/>
            <a:ext cx="978300" cy="4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baseline2</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1000"/>
                                        <p:tgtEl>
                                          <p:spTgt spid="4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6"/>
                                        </p:tgtEl>
                                        <p:attrNameLst>
                                          <p:attrName>style.visibility</p:attrName>
                                        </p:attrNameLst>
                                      </p:cBhvr>
                                      <p:to>
                                        <p:strVal val="visible"/>
                                      </p:to>
                                    </p:set>
                                    <p:animEffect transition="in" filter="fade">
                                      <p:cBhvr>
                                        <p:cTn id="12" dur="1000"/>
                                        <p:tgtEl>
                                          <p:spTgt spid="4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9"/>
                                        </p:tgtEl>
                                        <p:attrNameLst>
                                          <p:attrName>style.visibility</p:attrName>
                                        </p:attrNameLst>
                                      </p:cBhvr>
                                      <p:to>
                                        <p:strVal val="visible"/>
                                      </p:to>
                                    </p:set>
                                    <p:animEffect transition="in" filter="fade">
                                      <p:cBhvr>
                                        <p:cTn id="17" dur="1000"/>
                                        <p:tgtEl>
                                          <p:spTgt spid="4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7"/>
                                        </p:tgtEl>
                                        <p:attrNameLst>
                                          <p:attrName>style.visibility</p:attrName>
                                        </p:attrNameLst>
                                      </p:cBhvr>
                                      <p:to>
                                        <p:strVal val="visible"/>
                                      </p:to>
                                    </p:set>
                                    <p:animEffect transition="in" filter="fade">
                                      <p:cBhvr>
                                        <p:cTn id="22" dur="1000"/>
                                        <p:tgtEl>
                                          <p:spTgt spid="477"/>
                                        </p:tgtEl>
                                      </p:cBhvr>
                                    </p:animEffect>
                                  </p:childTnLst>
                                </p:cTn>
                              </p:par>
                              <p:par>
                                <p:cTn id="23" presetID="10" presetClass="entr" presetSubtype="0" fill="hold" nodeType="withEffect">
                                  <p:stCondLst>
                                    <p:cond delay="0"/>
                                  </p:stCondLst>
                                  <p:childTnLst>
                                    <p:set>
                                      <p:cBhvr>
                                        <p:cTn id="24" dur="1" fill="hold">
                                          <p:stCondLst>
                                            <p:cond delay="0"/>
                                          </p:stCondLst>
                                        </p:cTn>
                                        <p:tgtEl>
                                          <p:spTgt spid="478"/>
                                        </p:tgtEl>
                                        <p:attrNameLst>
                                          <p:attrName>style.visibility</p:attrName>
                                        </p:attrNameLst>
                                      </p:cBhvr>
                                      <p:to>
                                        <p:strVal val="visible"/>
                                      </p:to>
                                    </p:set>
                                    <p:animEffect transition="in" filter="fade">
                                      <p:cBhvr>
                                        <p:cTn id="25" dur="10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History</a:t>
            </a:r>
            <a:endParaRPr/>
          </a:p>
        </p:txBody>
      </p:sp>
      <p:sp>
        <p:nvSpPr>
          <p:cNvPr id="488" name="Google Shape;488;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89" name="Google Shape;489;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pic>
        <p:nvPicPr>
          <p:cNvPr id="490" name="Google Shape;490;p60"/>
          <p:cNvPicPr preferRelativeResize="0"/>
          <p:nvPr/>
        </p:nvPicPr>
        <p:blipFill>
          <a:blip r:embed="rId3">
            <a:alphaModFix/>
          </a:blip>
          <a:stretch>
            <a:fillRect/>
          </a:stretch>
        </p:blipFill>
        <p:spPr>
          <a:xfrm>
            <a:off x="1581150" y="1412850"/>
            <a:ext cx="3741695" cy="2895650"/>
          </a:xfrm>
          <a:prstGeom prst="rect">
            <a:avLst/>
          </a:prstGeom>
          <a:noFill/>
          <a:ln>
            <a:noFill/>
          </a:ln>
        </p:spPr>
      </p:pic>
      <p:sp>
        <p:nvSpPr>
          <p:cNvPr id="491" name="Google Shape;491;p60"/>
          <p:cNvSpPr txBox="1"/>
          <p:nvPr/>
        </p:nvSpPr>
        <p:spPr>
          <a:xfrm>
            <a:off x="6030475" y="2106225"/>
            <a:ext cx="2225400" cy="12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Dynamic process</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We can model an approximation </a:t>
            </a:r>
            <a:endParaRPr>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History</a:t>
            </a:r>
            <a:endParaRPr/>
          </a:p>
        </p:txBody>
      </p:sp>
      <p:sp>
        <p:nvSpPr>
          <p:cNvPr id="497" name="Google Shape;497;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98" name="Google Shape;498;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pic>
        <p:nvPicPr>
          <p:cNvPr id="499" name="Google Shape;499;p61"/>
          <p:cNvPicPr preferRelativeResize="0"/>
          <p:nvPr/>
        </p:nvPicPr>
        <p:blipFill>
          <a:blip r:embed="rId3">
            <a:alphaModFix/>
          </a:blip>
          <a:stretch>
            <a:fillRect/>
          </a:stretch>
        </p:blipFill>
        <p:spPr>
          <a:xfrm>
            <a:off x="2633000" y="1152475"/>
            <a:ext cx="3878000" cy="3540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in Classroom Discussions</a:t>
            </a: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tasks:</a:t>
            </a:r>
            <a:endParaRPr/>
          </a:p>
          <a:p>
            <a:pPr marL="457200" lvl="0" indent="-342900" algn="l" rtl="0">
              <a:spcBef>
                <a:spcPts val="1600"/>
              </a:spcBef>
              <a:spcAft>
                <a:spcPts val="0"/>
              </a:spcAft>
              <a:buSzPts val="1800"/>
              <a:buChar char="-"/>
            </a:pPr>
            <a:r>
              <a:rPr lang="en"/>
              <a:t>Manage the discussion</a:t>
            </a:r>
            <a:endParaRPr/>
          </a:p>
          <a:p>
            <a:pPr marL="457200" lvl="0" indent="-342900" algn="l" rtl="0">
              <a:spcBef>
                <a:spcPts val="0"/>
              </a:spcBef>
              <a:spcAft>
                <a:spcPts val="0"/>
              </a:spcAft>
              <a:buSzPts val="1800"/>
              <a:buChar char="-"/>
            </a:pPr>
            <a:r>
              <a:rPr lang="en"/>
              <a:t>Accomplish instructional goals</a:t>
            </a:r>
            <a:endParaRPr/>
          </a:p>
          <a:p>
            <a:pPr marL="457200" lvl="0" indent="-342900" algn="l" rtl="0">
              <a:spcBef>
                <a:spcPts val="0"/>
              </a:spcBef>
              <a:spcAft>
                <a:spcPts val="0"/>
              </a:spcAft>
              <a:buSzPts val="1800"/>
              <a:buChar char="-"/>
            </a:pPr>
            <a:r>
              <a:rPr lang="en"/>
              <a:t>Keep track of students who speak and how much</a:t>
            </a:r>
            <a:endParaRPr/>
          </a:p>
          <a:p>
            <a:pPr marL="457200" lvl="0" indent="-342900" algn="l" rtl="0">
              <a:spcBef>
                <a:spcPts val="0"/>
              </a:spcBef>
              <a:spcAft>
                <a:spcPts val="0"/>
              </a:spcAft>
              <a:buSzPts val="1800"/>
              <a:buChar char="-"/>
            </a:pPr>
            <a:r>
              <a:rPr lang="en"/>
              <a:t>Keep track of what they said</a:t>
            </a:r>
            <a:endParaRPr/>
          </a:p>
          <a:p>
            <a:pPr marL="457200" lvl="0" indent="-342900" algn="l" rtl="0">
              <a:spcBef>
                <a:spcPts val="0"/>
              </a:spcBef>
              <a:spcAft>
                <a:spcPts val="0"/>
              </a:spcAft>
              <a:buSzPts val="1800"/>
              <a:buChar char="-"/>
            </a:pPr>
            <a:r>
              <a:rPr lang="en"/>
              <a:t>Take notes</a:t>
            </a:r>
            <a:endParaRPr/>
          </a:p>
          <a:p>
            <a:pPr marL="457200" lvl="0" indent="-342900" algn="l" rtl="0">
              <a:spcBef>
                <a:spcPts val="0"/>
              </a:spcBef>
              <a:spcAft>
                <a:spcPts val="0"/>
              </a:spcAft>
              <a:buSzPts val="1800"/>
              <a:buChar char="-"/>
            </a:pPr>
            <a:r>
              <a:rPr lang="en"/>
              <a:t>Possibly plan interventions</a:t>
            </a:r>
            <a:endParaRPr/>
          </a:p>
        </p:txBody>
      </p:sp>
      <p:sp>
        <p:nvSpPr>
          <p:cNvPr id="84" name="Google Shape;8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History</a:t>
            </a:r>
            <a:endParaRPr/>
          </a:p>
        </p:txBody>
      </p:sp>
      <p:sp>
        <p:nvSpPr>
          <p:cNvPr id="505" name="Google Shape;505;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506" name="Google Shape;506;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pic>
        <p:nvPicPr>
          <p:cNvPr id="507" name="Google Shape;507;p62"/>
          <p:cNvPicPr preferRelativeResize="0"/>
          <p:nvPr/>
        </p:nvPicPr>
        <p:blipFill>
          <a:blip r:embed="rId3">
            <a:alphaModFix/>
          </a:blip>
          <a:stretch>
            <a:fillRect/>
          </a:stretch>
        </p:blipFill>
        <p:spPr>
          <a:xfrm>
            <a:off x="1744686" y="1115663"/>
            <a:ext cx="4587825" cy="3490024"/>
          </a:xfrm>
          <a:prstGeom prst="rect">
            <a:avLst/>
          </a:prstGeom>
          <a:noFill/>
          <a:ln>
            <a:noFill/>
          </a:ln>
        </p:spPr>
      </p:pic>
      <p:cxnSp>
        <p:nvCxnSpPr>
          <p:cNvPr id="508" name="Google Shape;508;p62"/>
          <p:cNvCxnSpPr/>
          <p:nvPr/>
        </p:nvCxnSpPr>
        <p:spPr>
          <a:xfrm>
            <a:off x="5464975" y="1417375"/>
            <a:ext cx="570000" cy="0"/>
          </a:xfrm>
          <a:prstGeom prst="straightConnector1">
            <a:avLst/>
          </a:prstGeom>
          <a:noFill/>
          <a:ln w="19050" cap="flat" cmpd="sng">
            <a:solidFill>
              <a:srgbClr val="FF0000"/>
            </a:solidFill>
            <a:prstDash val="solid"/>
            <a:round/>
            <a:headEnd type="none" w="med" len="med"/>
            <a:tailEnd type="none" w="med" len="med"/>
          </a:ln>
        </p:spPr>
      </p:cxnSp>
      <p:cxnSp>
        <p:nvCxnSpPr>
          <p:cNvPr id="509" name="Google Shape;509;p62"/>
          <p:cNvCxnSpPr/>
          <p:nvPr/>
        </p:nvCxnSpPr>
        <p:spPr>
          <a:xfrm>
            <a:off x="3102775" y="2767057"/>
            <a:ext cx="1017900" cy="0"/>
          </a:xfrm>
          <a:prstGeom prst="straightConnector1">
            <a:avLst/>
          </a:prstGeom>
          <a:noFill/>
          <a:ln w="19050" cap="flat" cmpd="sng">
            <a:solidFill>
              <a:srgbClr val="FF0000"/>
            </a:solidFill>
            <a:prstDash val="solid"/>
            <a:round/>
            <a:headEnd type="none" w="med" len="med"/>
            <a:tailEnd type="none" w="med" len="med"/>
          </a:ln>
        </p:spPr>
      </p:cxnSp>
      <p:cxnSp>
        <p:nvCxnSpPr>
          <p:cNvPr id="510" name="Google Shape;510;p62"/>
          <p:cNvCxnSpPr/>
          <p:nvPr/>
        </p:nvCxnSpPr>
        <p:spPr>
          <a:xfrm>
            <a:off x="5674800" y="2767050"/>
            <a:ext cx="570000" cy="0"/>
          </a:xfrm>
          <a:prstGeom prst="straightConnector1">
            <a:avLst/>
          </a:prstGeom>
          <a:noFill/>
          <a:ln w="19050" cap="flat" cmpd="sng">
            <a:solidFill>
              <a:srgbClr val="FF0000"/>
            </a:solidFill>
            <a:prstDash val="solid"/>
            <a:round/>
            <a:headEnd type="none" w="med" len="med"/>
            <a:tailEnd type="none" w="med" len="med"/>
          </a:ln>
        </p:spPr>
      </p:cxnSp>
      <p:cxnSp>
        <p:nvCxnSpPr>
          <p:cNvPr id="511" name="Google Shape;511;p62"/>
          <p:cNvCxnSpPr/>
          <p:nvPr/>
        </p:nvCxnSpPr>
        <p:spPr>
          <a:xfrm>
            <a:off x="2853600" y="2912125"/>
            <a:ext cx="570000" cy="0"/>
          </a:xfrm>
          <a:prstGeom prst="straightConnector1">
            <a:avLst/>
          </a:prstGeom>
          <a:noFill/>
          <a:ln w="19050" cap="flat" cmpd="sng">
            <a:solidFill>
              <a:srgbClr val="FF0000"/>
            </a:solidFill>
            <a:prstDash val="solid"/>
            <a:round/>
            <a:headEnd type="none" w="med" len="med"/>
            <a:tailEnd type="none" w="med" len="med"/>
          </a:ln>
        </p:spPr>
      </p:cxnSp>
      <p:cxnSp>
        <p:nvCxnSpPr>
          <p:cNvPr id="512" name="Google Shape;512;p62"/>
          <p:cNvCxnSpPr/>
          <p:nvPr/>
        </p:nvCxnSpPr>
        <p:spPr>
          <a:xfrm>
            <a:off x="3817000" y="3948575"/>
            <a:ext cx="1516500" cy="0"/>
          </a:xfrm>
          <a:prstGeom prst="straightConnector1">
            <a:avLst/>
          </a:prstGeom>
          <a:noFill/>
          <a:ln w="19050" cap="flat" cmpd="sng">
            <a:solidFill>
              <a:srgbClr val="FF0000"/>
            </a:solidFill>
            <a:prstDash val="solid"/>
            <a:round/>
            <a:headEnd type="none" w="med" len="med"/>
            <a:tailEnd type="none" w="med" len="med"/>
          </a:ln>
        </p:spPr>
      </p:cxnSp>
      <p:sp>
        <p:nvSpPr>
          <p:cNvPr id="513" name="Google Shape;513;p62"/>
          <p:cNvSpPr txBox="1"/>
          <p:nvPr/>
        </p:nvSpPr>
        <p:spPr>
          <a:xfrm>
            <a:off x="6487675" y="2106225"/>
            <a:ext cx="2225400" cy="12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Capture text-related concepts</a:t>
            </a:r>
            <a:endParaRPr>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Context</a:t>
            </a:r>
            <a:endParaRPr/>
          </a:p>
        </p:txBody>
      </p:sp>
      <p:sp>
        <p:nvSpPr>
          <p:cNvPr id="519" name="Google Shape;519;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Turn pattern features:</a:t>
            </a:r>
            <a:endParaRPr/>
          </a:p>
          <a:p>
            <a:pPr marL="457200" lvl="0" indent="-342900" algn="l" rtl="0">
              <a:spcBef>
                <a:spcPts val="1600"/>
              </a:spcBef>
              <a:spcAft>
                <a:spcPts val="0"/>
              </a:spcAft>
              <a:buSzPts val="1800"/>
              <a:buChar char="-"/>
            </a:pPr>
            <a:r>
              <a:rPr lang="en"/>
              <a:t>did the student speak before?</a:t>
            </a:r>
            <a:endParaRPr/>
          </a:p>
          <a:p>
            <a:pPr marL="457200" lvl="0" indent="-342900" algn="l" rtl="0">
              <a:spcBef>
                <a:spcPts val="0"/>
              </a:spcBef>
              <a:spcAft>
                <a:spcPts val="0"/>
              </a:spcAft>
              <a:buSzPts val="1800"/>
              <a:buChar char="-"/>
            </a:pPr>
            <a:r>
              <a:rPr lang="en"/>
              <a:t>how many argument moves ago the student last spoke</a:t>
            </a:r>
            <a:endParaRPr/>
          </a:p>
          <a:p>
            <a:pPr marL="457200" lvl="0" indent="-342900" algn="l" rtl="0">
              <a:spcBef>
                <a:spcPts val="0"/>
              </a:spcBef>
              <a:spcAft>
                <a:spcPts val="0"/>
              </a:spcAft>
              <a:buSzPts val="1800"/>
              <a:buChar char="-"/>
            </a:pPr>
            <a:r>
              <a:rPr lang="en"/>
              <a:t>how long (number of argument moves) the student has been speaking</a:t>
            </a:r>
            <a:endParaRPr/>
          </a:p>
          <a:p>
            <a:pPr marL="457200" lvl="0" indent="-342900" algn="l" rtl="0">
              <a:spcBef>
                <a:spcPts val="0"/>
              </a:spcBef>
              <a:spcAft>
                <a:spcPts val="0"/>
              </a:spcAft>
              <a:buSzPts val="1800"/>
              <a:buChar char="-"/>
            </a:pPr>
            <a:r>
              <a:rPr lang="en"/>
              <a:t>did the teacher speak during the preceding turn?</a:t>
            </a:r>
            <a:endParaRPr/>
          </a:p>
          <a:p>
            <a:pPr marL="457200" lvl="0" indent="-342900" algn="l" rtl="0">
              <a:spcBef>
                <a:spcPts val="0"/>
              </a:spcBef>
              <a:spcAft>
                <a:spcPts val="0"/>
              </a:spcAft>
              <a:buSzPts val="1800"/>
              <a:buChar char="-"/>
            </a:pPr>
            <a:r>
              <a:rPr lang="en"/>
              <a:t>how many argument moves ago the teacher last spoke</a:t>
            </a:r>
            <a:endParaRPr/>
          </a:p>
          <a:p>
            <a:pPr marL="0" lvl="0" indent="0" algn="l" rtl="0">
              <a:spcBef>
                <a:spcPts val="1600"/>
              </a:spcBef>
              <a:spcAft>
                <a:spcPts val="1600"/>
              </a:spcAft>
              <a:buNone/>
            </a:pPr>
            <a:r>
              <a:rPr lang="en"/>
              <a:t>Embedding of the previous argument move</a:t>
            </a:r>
            <a:endParaRPr/>
          </a:p>
        </p:txBody>
      </p:sp>
      <p:sp>
        <p:nvSpPr>
          <p:cNvPr id="520" name="Google Shape;52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Experiment 1</a:t>
            </a:r>
            <a:endParaRPr/>
          </a:p>
        </p:txBody>
      </p:sp>
      <p:sp>
        <p:nvSpPr>
          <p:cNvPr id="526" name="Google Shape;526;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individual context modules:</a:t>
            </a:r>
            <a:endParaRPr/>
          </a:p>
          <a:p>
            <a:pPr marL="457200" lvl="0" indent="-342900" algn="l" rtl="0">
              <a:spcBef>
                <a:spcPts val="1600"/>
              </a:spcBef>
              <a:spcAft>
                <a:spcPts val="0"/>
              </a:spcAft>
              <a:buSzPts val="1800"/>
              <a:buChar char="-"/>
            </a:pPr>
            <a:r>
              <a:rPr lang="en"/>
              <a:t>Extend baseline2 with Local Context </a:t>
            </a:r>
            <a:endParaRPr/>
          </a:p>
          <a:p>
            <a:pPr marL="457200" lvl="0" indent="-342900" algn="l" rtl="0">
              <a:spcBef>
                <a:spcPts val="0"/>
              </a:spcBef>
              <a:spcAft>
                <a:spcPts val="0"/>
              </a:spcAft>
              <a:buSzPts val="1800"/>
              <a:buChar char="-"/>
            </a:pPr>
            <a:r>
              <a:rPr lang="en"/>
              <a:t>Extend baseline2 with Student History </a:t>
            </a:r>
            <a:endParaRPr/>
          </a:p>
          <a:p>
            <a:pPr marL="457200" lvl="0" indent="-342900" algn="l" rtl="0">
              <a:spcBef>
                <a:spcPts val="0"/>
              </a:spcBef>
              <a:spcAft>
                <a:spcPts val="0"/>
              </a:spcAft>
              <a:buSzPts val="1800"/>
              <a:buChar char="-"/>
            </a:pPr>
            <a:r>
              <a:rPr lang="en"/>
              <a:t>Extend baseline2 with Teacher History </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Goal: evaluate importance of each of the context sources, and long-term dependencies in student/teacher history</a:t>
            </a:r>
            <a:endParaRPr/>
          </a:p>
        </p:txBody>
      </p:sp>
      <p:sp>
        <p:nvSpPr>
          <p:cNvPr id="527" name="Google Shape;52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Experiment 2</a:t>
            </a:r>
            <a:endParaRPr/>
          </a:p>
        </p:txBody>
      </p:sp>
      <p:sp>
        <p:nvSpPr>
          <p:cNvPr id="533" name="Google Shape;533;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Extend baseline2 with all the proposed contextual features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Goal: test if combination of local and global context features can outperform individual ones (from experiment 1)</a:t>
            </a:r>
            <a:endParaRPr/>
          </a:p>
        </p:txBody>
      </p:sp>
      <p:sp>
        <p:nvSpPr>
          <p:cNvPr id="534" name="Google Shape;534;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Experiment 3</a:t>
            </a:r>
            <a:endParaRPr/>
          </a:p>
        </p:txBody>
      </p:sp>
      <p:sp>
        <p:nvSpPr>
          <p:cNvPr id="540" name="Google Shape;540;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 the proposed model to a different problem:</a:t>
            </a:r>
            <a:endParaRPr/>
          </a:p>
          <a:p>
            <a:pPr marL="457200" lvl="0" indent="-342900" algn="l" rtl="0">
              <a:spcBef>
                <a:spcPts val="1600"/>
              </a:spcBef>
              <a:spcAft>
                <a:spcPts val="0"/>
              </a:spcAft>
              <a:buSzPts val="1800"/>
              <a:buChar char="-"/>
            </a:pPr>
            <a:r>
              <a:rPr lang="en"/>
              <a:t>Predict dialogue acts on the AMI dataset</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Goal: test whether our modeling of contextual information can be effective beyond argument component classification</a:t>
            </a:r>
            <a:endParaRPr/>
          </a:p>
        </p:txBody>
      </p:sp>
      <p:sp>
        <p:nvSpPr>
          <p:cNvPr id="541" name="Google Shape;541;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3 - Proposed Work Summary </a:t>
            </a:r>
            <a:endParaRPr/>
          </a:p>
        </p:txBody>
      </p:sp>
      <p:sp>
        <p:nvSpPr>
          <p:cNvPr id="547" name="Google Shape;547;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proposed to investigate the importance of context from multiple sources in argument component classification for multi-party classroom discussions</a:t>
            </a:r>
            <a:endParaRPr/>
          </a:p>
          <a:p>
            <a:pPr marL="0" lvl="0" indent="0" algn="l" rtl="0">
              <a:spcBef>
                <a:spcPts val="1600"/>
              </a:spcBef>
              <a:spcAft>
                <a:spcPts val="1600"/>
              </a:spcAft>
              <a:buNone/>
            </a:pPr>
            <a:r>
              <a:rPr lang="en"/>
              <a:t>We proposed experiments to test whether we can model context similarly for a different task on multi-party spoken dialogues</a:t>
            </a:r>
            <a:endParaRPr/>
          </a:p>
        </p:txBody>
      </p:sp>
      <p:sp>
        <p:nvSpPr>
          <p:cNvPr id="548" name="Google Shape;548;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554" name="Google Shape;554;p68"/>
          <p:cNvSpPr txBox="1">
            <a:spLocks noGrp="1"/>
          </p:cNvSpPr>
          <p:nvPr>
            <p:ph type="body" idx="1"/>
          </p:nvPr>
        </p:nvSpPr>
        <p:spPr>
          <a:xfrm>
            <a:off x="311700" y="1152475"/>
            <a:ext cx="874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CCCC"/>
                </a:solidFill>
              </a:rPr>
              <a:t>Introduction</a:t>
            </a:r>
            <a:endParaRPr>
              <a:solidFill>
                <a:srgbClr val="CCCCCC"/>
              </a:solidFill>
            </a:endParaRPr>
          </a:p>
          <a:p>
            <a:pPr marL="0" lvl="0" indent="0" algn="l" rtl="0">
              <a:spcBef>
                <a:spcPts val="1600"/>
              </a:spcBef>
              <a:spcAft>
                <a:spcPts val="0"/>
              </a:spcAft>
              <a:buNone/>
            </a:pPr>
            <a:r>
              <a:rPr lang="en">
                <a:solidFill>
                  <a:srgbClr val="CCCCCC"/>
                </a:solidFill>
              </a:rPr>
              <a:t>Datasets</a:t>
            </a:r>
            <a:endParaRPr>
              <a:solidFill>
                <a:srgbClr val="CCCCCC"/>
              </a:solidFill>
            </a:endParaRPr>
          </a:p>
          <a:p>
            <a:pPr marL="0" lvl="0" indent="0" algn="l" rtl="0">
              <a:spcBef>
                <a:spcPts val="1600"/>
              </a:spcBef>
              <a:spcAft>
                <a:spcPts val="0"/>
              </a:spcAft>
              <a:buNone/>
            </a:pPr>
            <a:r>
              <a:rPr lang="en">
                <a:solidFill>
                  <a:srgbClr val="CCCCCC"/>
                </a:solidFill>
              </a:rPr>
              <a:t>Part 1: Annotation of Classroom Discussions (completed)</a:t>
            </a:r>
            <a:endParaRPr>
              <a:solidFill>
                <a:srgbClr val="CCCCCC"/>
              </a:solidFill>
            </a:endParaRPr>
          </a:p>
          <a:p>
            <a:pPr marL="0" lvl="0" indent="0" algn="l" rtl="0">
              <a:spcBef>
                <a:spcPts val="1600"/>
              </a:spcBef>
              <a:spcAft>
                <a:spcPts val="0"/>
              </a:spcAft>
              <a:buNone/>
            </a:pPr>
            <a:r>
              <a:rPr lang="en">
                <a:solidFill>
                  <a:srgbClr val="CCCCCC"/>
                </a:solidFill>
              </a:rPr>
              <a:t>Part 2: Automatically Predicting Specificity for Classroom Discussions (completed)</a:t>
            </a:r>
            <a:endParaRPr>
              <a:solidFill>
                <a:srgbClr val="CCCCCC"/>
              </a:solidFill>
            </a:endParaRPr>
          </a:p>
          <a:p>
            <a:pPr marL="0" lvl="0" indent="0" algn="l" rtl="0">
              <a:spcBef>
                <a:spcPts val="1600"/>
              </a:spcBef>
              <a:spcAft>
                <a:spcPts val="0"/>
              </a:spcAft>
              <a:buNone/>
            </a:pPr>
            <a:r>
              <a:rPr lang="en">
                <a:solidFill>
                  <a:srgbClr val="CCCCCC"/>
                </a:solidFill>
              </a:rPr>
              <a:t>Part 3: Argument Component Classification for Classroom Discussions (partially completed)</a:t>
            </a:r>
            <a:endParaRPr>
              <a:solidFill>
                <a:srgbClr val="CCCCCC"/>
              </a:solidFill>
            </a:endParaRPr>
          </a:p>
          <a:p>
            <a:pPr marL="0" lvl="0" indent="0" algn="l" rtl="0">
              <a:spcBef>
                <a:spcPts val="1600"/>
              </a:spcBef>
              <a:spcAft>
                <a:spcPts val="1600"/>
              </a:spcAft>
              <a:buNone/>
            </a:pPr>
            <a:r>
              <a:rPr lang="en">
                <a:solidFill>
                  <a:srgbClr val="FF0000"/>
                </a:solidFill>
              </a:rPr>
              <a:t>Part 4: Joint Learning of Different Aspects of Classroom Discussions</a:t>
            </a:r>
            <a:endParaRPr>
              <a:solidFill>
                <a:srgbClr val="FF0000"/>
              </a:solidFill>
            </a:endParaRPr>
          </a:p>
        </p:txBody>
      </p:sp>
      <p:sp>
        <p:nvSpPr>
          <p:cNvPr id="555" name="Google Shape;555;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Joint Learning of Different Aspects of Classroom Discussions</a:t>
            </a:r>
            <a:endParaRPr/>
          </a:p>
        </p:txBody>
      </p:sp>
      <p:sp>
        <p:nvSpPr>
          <p:cNvPr id="561" name="Google Shape;561;p69"/>
          <p:cNvSpPr txBox="1">
            <a:spLocks noGrp="1"/>
          </p:cNvSpPr>
          <p:nvPr>
            <p:ph type="body" idx="1"/>
          </p:nvPr>
        </p:nvSpPr>
        <p:spPr>
          <a:xfrm>
            <a:off x="311700" y="16096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Class distributions for dataset D2</a:t>
            </a:r>
            <a:endParaRPr/>
          </a:p>
        </p:txBody>
      </p:sp>
      <p:sp>
        <p:nvSpPr>
          <p:cNvPr id="562" name="Google Shape;562;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pic>
        <p:nvPicPr>
          <p:cNvPr id="563" name="Google Shape;563;p69"/>
          <p:cNvPicPr preferRelativeResize="0"/>
          <p:nvPr/>
        </p:nvPicPr>
        <p:blipFill>
          <a:blip r:embed="rId3">
            <a:alphaModFix/>
          </a:blip>
          <a:stretch>
            <a:fillRect/>
          </a:stretch>
        </p:blipFill>
        <p:spPr>
          <a:xfrm>
            <a:off x="4092450" y="2346901"/>
            <a:ext cx="4610900" cy="2624500"/>
          </a:xfrm>
          <a:prstGeom prst="rect">
            <a:avLst/>
          </a:prstGeom>
          <a:noFill/>
          <a:ln>
            <a:noFill/>
          </a:ln>
        </p:spPr>
      </p:pic>
      <p:pic>
        <p:nvPicPr>
          <p:cNvPr id="564" name="Google Shape;564;p69"/>
          <p:cNvPicPr preferRelativeResize="0"/>
          <p:nvPr/>
        </p:nvPicPr>
        <p:blipFill>
          <a:blip r:embed="rId4">
            <a:alphaModFix/>
          </a:blip>
          <a:stretch>
            <a:fillRect/>
          </a:stretch>
        </p:blipFill>
        <p:spPr>
          <a:xfrm>
            <a:off x="1124975" y="2407300"/>
            <a:ext cx="2325675" cy="19836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Joint Learning</a:t>
            </a:r>
            <a:endParaRPr/>
          </a:p>
        </p:txBody>
      </p:sp>
      <p:sp>
        <p:nvSpPr>
          <p:cNvPr id="570" name="Google Shape;570;p70"/>
          <p:cNvSpPr txBox="1">
            <a:spLocks noGrp="1"/>
          </p:cNvSpPr>
          <p:nvPr>
            <p:ph type="body" idx="1"/>
          </p:nvPr>
        </p:nvSpPr>
        <p:spPr>
          <a:xfrm>
            <a:off x="311700" y="1152475"/>
            <a:ext cx="4093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Multi-Task Learning [Collobert and Weston, 2008]:</a:t>
            </a:r>
            <a:endParaRPr/>
          </a:p>
          <a:p>
            <a:pPr marL="457200" lvl="0" indent="-342900" algn="l" rtl="0">
              <a:spcBef>
                <a:spcPts val="1600"/>
              </a:spcBef>
              <a:spcAft>
                <a:spcPts val="0"/>
              </a:spcAft>
              <a:buSzPts val="1800"/>
              <a:buChar char="-"/>
            </a:pPr>
            <a:r>
              <a:rPr lang="en"/>
              <a:t>Multiple tasks for the same data</a:t>
            </a:r>
            <a:endParaRPr/>
          </a:p>
          <a:p>
            <a:pPr marL="457200" lvl="0" indent="-342900" algn="l" rtl="0">
              <a:spcBef>
                <a:spcPts val="0"/>
              </a:spcBef>
              <a:spcAft>
                <a:spcPts val="0"/>
              </a:spcAft>
              <a:buSzPts val="1800"/>
              <a:buChar char="-"/>
            </a:pPr>
            <a:r>
              <a:rPr lang="en"/>
              <a:t>Shared parameters</a:t>
            </a:r>
            <a:endParaRPr/>
          </a:p>
          <a:p>
            <a:pPr marL="457200" lvl="0" indent="-342900" algn="l" rtl="0">
              <a:spcBef>
                <a:spcPts val="0"/>
              </a:spcBef>
              <a:spcAft>
                <a:spcPts val="0"/>
              </a:spcAft>
              <a:buSzPts val="1800"/>
              <a:buChar char="-"/>
            </a:pPr>
            <a:r>
              <a:rPr lang="en"/>
              <a:t>Task losses are combined during training, then backpropagated</a:t>
            </a:r>
            <a:endParaRPr/>
          </a:p>
        </p:txBody>
      </p:sp>
      <p:sp>
        <p:nvSpPr>
          <p:cNvPr id="571" name="Google Shape;571;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
        <p:nvSpPr>
          <p:cNvPr id="572" name="Google Shape;572;p70"/>
          <p:cNvSpPr/>
          <p:nvPr/>
        </p:nvSpPr>
        <p:spPr>
          <a:xfrm>
            <a:off x="5460800" y="3143725"/>
            <a:ext cx="2243100" cy="32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0"/>
          <p:cNvSpPr/>
          <p:nvPr/>
        </p:nvSpPr>
        <p:spPr>
          <a:xfrm>
            <a:off x="5460800" y="2610325"/>
            <a:ext cx="2243100" cy="32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0"/>
          <p:cNvSpPr/>
          <p:nvPr/>
        </p:nvSpPr>
        <p:spPr>
          <a:xfrm>
            <a:off x="5460800" y="2076925"/>
            <a:ext cx="2243100" cy="32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0"/>
          <p:cNvSpPr/>
          <p:nvPr/>
        </p:nvSpPr>
        <p:spPr>
          <a:xfrm>
            <a:off x="5096575" y="1152475"/>
            <a:ext cx="1464300" cy="32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POS Tagging</a:t>
            </a:r>
            <a:endParaRPr/>
          </a:p>
        </p:txBody>
      </p:sp>
      <p:sp>
        <p:nvSpPr>
          <p:cNvPr id="576" name="Google Shape;576;p70"/>
          <p:cNvSpPr/>
          <p:nvPr/>
        </p:nvSpPr>
        <p:spPr>
          <a:xfrm>
            <a:off x="6696775" y="1152475"/>
            <a:ext cx="1464300" cy="32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NER</a:t>
            </a:r>
            <a:endParaRPr/>
          </a:p>
        </p:txBody>
      </p:sp>
      <p:cxnSp>
        <p:nvCxnSpPr>
          <p:cNvPr id="577" name="Google Shape;577;p70"/>
          <p:cNvCxnSpPr>
            <a:stCxn id="572" idx="0"/>
            <a:endCxn id="573" idx="2"/>
          </p:cNvCxnSpPr>
          <p:nvPr/>
        </p:nvCxnSpPr>
        <p:spPr>
          <a:xfrm rot="10800000">
            <a:off x="6582350" y="2931925"/>
            <a:ext cx="0" cy="211800"/>
          </a:xfrm>
          <a:prstGeom prst="straightConnector1">
            <a:avLst/>
          </a:prstGeom>
          <a:noFill/>
          <a:ln w="9525" cap="flat" cmpd="sng">
            <a:solidFill>
              <a:schemeClr val="dk2"/>
            </a:solidFill>
            <a:prstDash val="solid"/>
            <a:round/>
            <a:headEnd type="none" w="med" len="med"/>
            <a:tailEnd type="triangle" w="med" len="med"/>
          </a:ln>
        </p:spPr>
      </p:cxnSp>
      <p:cxnSp>
        <p:nvCxnSpPr>
          <p:cNvPr id="578" name="Google Shape;578;p70"/>
          <p:cNvCxnSpPr>
            <a:stCxn id="573" idx="0"/>
            <a:endCxn id="574" idx="2"/>
          </p:cNvCxnSpPr>
          <p:nvPr/>
        </p:nvCxnSpPr>
        <p:spPr>
          <a:xfrm rot="10800000">
            <a:off x="6582350" y="2398525"/>
            <a:ext cx="0" cy="211800"/>
          </a:xfrm>
          <a:prstGeom prst="straightConnector1">
            <a:avLst/>
          </a:prstGeom>
          <a:noFill/>
          <a:ln w="9525" cap="flat" cmpd="sng">
            <a:solidFill>
              <a:schemeClr val="dk2"/>
            </a:solidFill>
            <a:prstDash val="solid"/>
            <a:round/>
            <a:headEnd type="none" w="med" len="med"/>
            <a:tailEnd type="triangle" w="med" len="med"/>
          </a:ln>
        </p:spPr>
      </p:cxnSp>
      <p:cxnSp>
        <p:nvCxnSpPr>
          <p:cNvPr id="579" name="Google Shape;579;p70"/>
          <p:cNvCxnSpPr>
            <a:stCxn id="574" idx="0"/>
            <a:endCxn id="575" idx="2"/>
          </p:cNvCxnSpPr>
          <p:nvPr/>
        </p:nvCxnSpPr>
        <p:spPr>
          <a:xfrm rot="10800000">
            <a:off x="5828750" y="1473925"/>
            <a:ext cx="753600" cy="603000"/>
          </a:xfrm>
          <a:prstGeom prst="straightConnector1">
            <a:avLst/>
          </a:prstGeom>
          <a:noFill/>
          <a:ln w="9525" cap="flat" cmpd="sng">
            <a:solidFill>
              <a:schemeClr val="dk2"/>
            </a:solidFill>
            <a:prstDash val="solid"/>
            <a:round/>
            <a:headEnd type="none" w="med" len="med"/>
            <a:tailEnd type="triangle" w="med" len="med"/>
          </a:ln>
        </p:spPr>
      </p:cxnSp>
      <p:cxnSp>
        <p:nvCxnSpPr>
          <p:cNvPr id="580" name="Google Shape;580;p70"/>
          <p:cNvCxnSpPr>
            <a:stCxn id="574" idx="0"/>
            <a:endCxn id="576" idx="2"/>
          </p:cNvCxnSpPr>
          <p:nvPr/>
        </p:nvCxnSpPr>
        <p:spPr>
          <a:xfrm rot="10800000" flipH="1">
            <a:off x="6582350" y="1473925"/>
            <a:ext cx="846600" cy="603000"/>
          </a:xfrm>
          <a:prstGeom prst="straightConnector1">
            <a:avLst/>
          </a:prstGeom>
          <a:noFill/>
          <a:ln w="9525" cap="flat" cmpd="sng">
            <a:solidFill>
              <a:schemeClr val="dk2"/>
            </a:solidFill>
            <a:prstDash val="solid"/>
            <a:round/>
            <a:headEnd type="none" w="med" len="med"/>
            <a:tailEnd type="triangle" w="med" len="med"/>
          </a:ln>
        </p:spPr>
      </p:cxnSp>
      <p:sp>
        <p:nvSpPr>
          <p:cNvPr id="581" name="Google Shape;581;p70"/>
          <p:cNvSpPr txBox="1"/>
          <p:nvPr/>
        </p:nvSpPr>
        <p:spPr>
          <a:xfrm>
            <a:off x="6205550" y="3755350"/>
            <a:ext cx="753600" cy="3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Text</a:t>
            </a:r>
            <a:endParaRPr/>
          </a:p>
        </p:txBody>
      </p:sp>
      <p:cxnSp>
        <p:nvCxnSpPr>
          <p:cNvPr id="582" name="Google Shape;582;p70"/>
          <p:cNvCxnSpPr>
            <a:stCxn id="581" idx="0"/>
            <a:endCxn id="572" idx="2"/>
          </p:cNvCxnSpPr>
          <p:nvPr/>
        </p:nvCxnSpPr>
        <p:spPr>
          <a:xfrm rot="10800000">
            <a:off x="6582350" y="3465250"/>
            <a:ext cx="0" cy="290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a:t>
            </a:r>
            <a:endParaRPr/>
          </a:p>
        </p:txBody>
      </p:sp>
      <p:sp>
        <p:nvSpPr>
          <p:cNvPr id="588" name="Google Shape;588;p71"/>
          <p:cNvSpPr txBox="1">
            <a:spLocks noGrp="1"/>
          </p:cNvSpPr>
          <p:nvPr>
            <p:ph type="body" idx="1"/>
          </p:nvPr>
        </p:nvSpPr>
        <p:spPr>
          <a:xfrm>
            <a:off x="311700" y="1152475"/>
            <a:ext cx="784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Applications of Multi-task learning in NLP:</a:t>
            </a:r>
            <a:endParaRPr/>
          </a:p>
          <a:p>
            <a:pPr marL="457200" lvl="0" indent="-342900" algn="l" rtl="0">
              <a:spcBef>
                <a:spcPts val="1600"/>
              </a:spcBef>
              <a:spcAft>
                <a:spcPts val="0"/>
              </a:spcAft>
              <a:buSzPts val="1800"/>
              <a:buChar char="-"/>
            </a:pPr>
            <a:r>
              <a:rPr lang="en"/>
              <a:t>CNN for 6 tasks (SRL, POS tagging, chunking, NER, semantically related words, language modeling) [Collobert and Weston, 2008]</a:t>
            </a:r>
            <a:endParaRPr/>
          </a:p>
          <a:p>
            <a:pPr marL="457200" lvl="0" indent="-342900" algn="l" rtl="0">
              <a:spcBef>
                <a:spcPts val="0"/>
              </a:spcBef>
              <a:spcAft>
                <a:spcPts val="0"/>
              </a:spcAft>
              <a:buSzPts val="1800"/>
              <a:buChar char="-"/>
            </a:pPr>
            <a:r>
              <a:rPr lang="en"/>
              <a:t>Neural Machine Translation on multiple languages [Dong et al., 2015]</a:t>
            </a:r>
            <a:endParaRPr/>
          </a:p>
          <a:p>
            <a:pPr marL="0" lvl="0" indent="0" algn="l" rtl="0">
              <a:spcBef>
                <a:spcPts val="1600"/>
              </a:spcBef>
              <a:spcAft>
                <a:spcPts val="0"/>
              </a:spcAft>
              <a:buNone/>
            </a:pPr>
            <a:r>
              <a:rPr lang="en"/>
              <a:t>and in Argumentation:</a:t>
            </a:r>
            <a:endParaRPr/>
          </a:p>
          <a:p>
            <a:pPr marL="457200" lvl="0" indent="-342900" algn="l" rtl="0">
              <a:spcBef>
                <a:spcPts val="1600"/>
              </a:spcBef>
              <a:spcAft>
                <a:spcPts val="0"/>
              </a:spcAft>
              <a:buSzPts val="1800"/>
              <a:buChar char="-"/>
            </a:pPr>
            <a:r>
              <a:rPr lang="en"/>
              <a:t>Transfer learning framed as multi-task learning for argument component classification in low-resource settings [Schulz et al., 2018]</a:t>
            </a:r>
            <a:endParaRPr/>
          </a:p>
          <a:p>
            <a:pPr marL="457200" lvl="0" indent="-342900" algn="l" rtl="0">
              <a:spcBef>
                <a:spcPts val="0"/>
              </a:spcBef>
              <a:spcAft>
                <a:spcPts val="0"/>
              </a:spcAft>
              <a:buSzPts val="1800"/>
              <a:buChar char="-"/>
            </a:pPr>
            <a:r>
              <a:rPr lang="en"/>
              <a:t>Investigating the role of argumentation in rhetorical analysis [Lauscher et al., 2018]</a:t>
            </a:r>
            <a:endParaRPr/>
          </a:p>
        </p:txBody>
      </p:sp>
      <p:sp>
        <p:nvSpPr>
          <p:cNvPr id="589" name="Google Shape;589;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
        <p:nvSpPr>
          <p:cNvPr id="590" name="Google Shape;590;p71"/>
          <p:cNvSpPr txBox="1"/>
          <p:nvPr/>
        </p:nvSpPr>
        <p:spPr>
          <a:xfrm>
            <a:off x="7907125" y="3326325"/>
            <a:ext cx="13893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Not using different tasks</a:t>
            </a:r>
            <a:endParaRPr>
              <a:solidFill>
                <a:srgbClr val="FF0000"/>
              </a:solidFill>
            </a:endParaRPr>
          </a:p>
        </p:txBody>
      </p:sp>
      <p:sp>
        <p:nvSpPr>
          <p:cNvPr id="591" name="Google Shape;591;p71"/>
          <p:cNvSpPr txBox="1"/>
          <p:nvPr/>
        </p:nvSpPr>
        <p:spPr>
          <a:xfrm>
            <a:off x="5406525" y="4316925"/>
            <a:ext cx="29754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Not focusing on argument component classification performance </a:t>
            </a:r>
            <a:endParaRPr>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in Classroom Discussions</a:t>
            </a:r>
            <a:endParaRPr/>
          </a:p>
        </p:txBody>
      </p:sp>
      <p:sp>
        <p:nvSpPr>
          <p:cNvPr id="90" name="Google Shape;9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91" name="Google Shape;91;p18"/>
          <p:cNvPicPr preferRelativeResize="0"/>
          <p:nvPr/>
        </p:nvPicPr>
        <p:blipFill>
          <a:blip r:embed="rId3">
            <a:alphaModFix/>
          </a:blip>
          <a:stretch>
            <a:fillRect/>
          </a:stretch>
        </p:blipFill>
        <p:spPr>
          <a:xfrm>
            <a:off x="3469400" y="2965300"/>
            <a:ext cx="3881400" cy="2119250"/>
          </a:xfrm>
          <a:prstGeom prst="rect">
            <a:avLst/>
          </a:prstGeom>
          <a:noFill/>
          <a:ln>
            <a:noFill/>
          </a:ln>
        </p:spPr>
      </p:pic>
      <p:pic>
        <p:nvPicPr>
          <p:cNvPr id="92" name="Google Shape;92;p18"/>
          <p:cNvPicPr preferRelativeResize="0"/>
          <p:nvPr/>
        </p:nvPicPr>
        <p:blipFill rotWithShape="1">
          <a:blip r:embed="rId3">
            <a:alphaModFix/>
          </a:blip>
          <a:srcRect l="18120" t="34524"/>
          <a:stretch/>
        </p:blipFill>
        <p:spPr>
          <a:xfrm>
            <a:off x="4048621" y="1577700"/>
            <a:ext cx="3177975" cy="1387600"/>
          </a:xfrm>
          <a:prstGeom prst="rect">
            <a:avLst/>
          </a:prstGeom>
          <a:noFill/>
          <a:ln>
            <a:noFill/>
          </a:ln>
        </p:spPr>
      </p:pic>
      <p:pic>
        <p:nvPicPr>
          <p:cNvPr id="93" name="Google Shape;93;p18"/>
          <p:cNvPicPr preferRelativeResize="0"/>
          <p:nvPr/>
        </p:nvPicPr>
        <p:blipFill rotWithShape="1">
          <a:blip r:embed="rId3">
            <a:alphaModFix/>
          </a:blip>
          <a:srcRect l="18120" t="34524"/>
          <a:stretch/>
        </p:blipFill>
        <p:spPr>
          <a:xfrm>
            <a:off x="4288671" y="2403750"/>
            <a:ext cx="3177975" cy="1387600"/>
          </a:xfrm>
          <a:prstGeom prst="rect">
            <a:avLst/>
          </a:prstGeom>
          <a:noFill/>
          <a:ln>
            <a:noFill/>
          </a:ln>
        </p:spPr>
      </p:pic>
      <p:pic>
        <p:nvPicPr>
          <p:cNvPr id="94" name="Google Shape;94;p18"/>
          <p:cNvPicPr preferRelativeResize="0"/>
          <p:nvPr/>
        </p:nvPicPr>
        <p:blipFill rotWithShape="1">
          <a:blip r:embed="rId3">
            <a:alphaModFix/>
          </a:blip>
          <a:srcRect l="18120"/>
          <a:stretch/>
        </p:blipFill>
        <p:spPr>
          <a:xfrm flipH="1">
            <a:off x="128050" y="2965300"/>
            <a:ext cx="3177975" cy="2119250"/>
          </a:xfrm>
          <a:prstGeom prst="rect">
            <a:avLst/>
          </a:prstGeom>
          <a:noFill/>
          <a:ln>
            <a:noFill/>
          </a:ln>
        </p:spPr>
      </p:pic>
      <p:pic>
        <p:nvPicPr>
          <p:cNvPr id="95" name="Google Shape;95;p18"/>
          <p:cNvPicPr preferRelativeResize="0"/>
          <p:nvPr/>
        </p:nvPicPr>
        <p:blipFill rotWithShape="1">
          <a:blip r:embed="rId3">
            <a:alphaModFix/>
          </a:blip>
          <a:srcRect l="18120" t="34524"/>
          <a:stretch/>
        </p:blipFill>
        <p:spPr>
          <a:xfrm flipH="1">
            <a:off x="405682" y="1577700"/>
            <a:ext cx="3177975" cy="1387600"/>
          </a:xfrm>
          <a:prstGeom prst="rect">
            <a:avLst/>
          </a:prstGeom>
          <a:noFill/>
          <a:ln>
            <a:noFill/>
          </a:ln>
        </p:spPr>
      </p:pic>
      <p:pic>
        <p:nvPicPr>
          <p:cNvPr id="96" name="Google Shape;96;p18"/>
          <p:cNvPicPr preferRelativeResize="0"/>
          <p:nvPr/>
        </p:nvPicPr>
        <p:blipFill rotWithShape="1">
          <a:blip r:embed="rId3">
            <a:alphaModFix/>
          </a:blip>
          <a:srcRect l="18120" t="34524"/>
          <a:stretch/>
        </p:blipFill>
        <p:spPr>
          <a:xfrm flipH="1">
            <a:off x="165632" y="2403750"/>
            <a:ext cx="3177975" cy="1387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1000"/>
                                        <p:tgtEl>
                                          <p:spTgt spid="94"/>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10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000"/>
                                        <p:tgtEl>
                                          <p:spTgt spid="96"/>
                                        </p:tgtEl>
                                      </p:cBhvr>
                                    </p:animEffect>
                                  </p:childTnLst>
                                </p:cTn>
                              </p:par>
                              <p:par>
                                <p:cTn id="17" presetID="10"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Multi-Task Models</a:t>
            </a:r>
            <a:endParaRPr/>
          </a:p>
        </p:txBody>
      </p:sp>
      <p:sp>
        <p:nvSpPr>
          <p:cNvPr id="597" name="Google Shape;597;p72"/>
          <p:cNvSpPr txBox="1">
            <a:spLocks noGrp="1"/>
          </p:cNvSpPr>
          <p:nvPr>
            <p:ph type="body" idx="1"/>
          </p:nvPr>
        </p:nvSpPr>
        <p:spPr>
          <a:xfrm>
            <a:off x="311700" y="1152475"/>
            <a:ext cx="8229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 take full advantage of the annotation scheme proposed and develop a joint model for all aspects of collaborative argumentation</a:t>
            </a:r>
            <a:endParaRPr/>
          </a:p>
          <a:p>
            <a:pPr marL="0" lvl="0" indent="0" algn="l" rtl="0">
              <a:spcBef>
                <a:spcPts val="1600"/>
              </a:spcBef>
              <a:spcAft>
                <a:spcPts val="0"/>
              </a:spcAft>
              <a:buNone/>
            </a:pPr>
            <a:endParaRPr/>
          </a:p>
          <a:p>
            <a:pPr marL="0" lvl="0" indent="0" algn="l" rtl="0">
              <a:spcBef>
                <a:spcPts val="1600"/>
              </a:spcBef>
              <a:spcAft>
                <a:spcPts val="0"/>
              </a:spcAft>
              <a:buNone/>
            </a:pPr>
            <a:r>
              <a:rPr lang="en" b="1"/>
              <a:t>Part 4 Research Hypothesis</a:t>
            </a:r>
            <a:endParaRPr b="1"/>
          </a:p>
          <a:p>
            <a:pPr marL="0" lvl="0" indent="0" algn="l" rtl="0">
              <a:spcBef>
                <a:spcPts val="1600"/>
              </a:spcBef>
              <a:spcAft>
                <a:spcPts val="1600"/>
              </a:spcAft>
              <a:buNone/>
            </a:pPr>
            <a:r>
              <a:rPr lang="en"/>
              <a:t>H3: A model for jointly predicting all features of student talk using multi-task learning will outperform the individual models trained separately on each of the features</a:t>
            </a:r>
            <a:endParaRPr/>
          </a:p>
        </p:txBody>
      </p:sp>
      <p:sp>
        <p:nvSpPr>
          <p:cNvPr id="598" name="Google Shape;598;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 Multi-Task Models</a:t>
            </a:r>
            <a:endParaRPr/>
          </a:p>
        </p:txBody>
      </p:sp>
      <p:sp>
        <p:nvSpPr>
          <p:cNvPr id="604" name="Google Shape;604;p73"/>
          <p:cNvSpPr txBox="1">
            <a:spLocks noGrp="1"/>
          </p:cNvSpPr>
          <p:nvPr>
            <p:ph type="body" idx="1"/>
          </p:nvPr>
        </p:nvSpPr>
        <p:spPr>
          <a:xfrm>
            <a:off x="311700" y="1152475"/>
            <a:ext cx="2398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lphaLcParenBoth"/>
            </a:pPr>
            <a:r>
              <a:rPr lang="en"/>
              <a:t>Single-task model</a:t>
            </a:r>
            <a:endParaRPr/>
          </a:p>
          <a:p>
            <a:pPr marL="457200" lvl="0" indent="-342900" algn="l" rtl="0">
              <a:spcBef>
                <a:spcPts val="0"/>
              </a:spcBef>
              <a:spcAft>
                <a:spcPts val="0"/>
              </a:spcAft>
              <a:buSzPts val="1800"/>
              <a:buAutoNum type="alphaLcParenBoth"/>
            </a:pPr>
            <a:r>
              <a:rPr lang="en"/>
              <a:t>2-tasks model</a:t>
            </a:r>
            <a:endParaRPr/>
          </a:p>
          <a:p>
            <a:pPr marL="457200" lvl="0" indent="-342900" algn="l" rtl="0">
              <a:spcBef>
                <a:spcPts val="0"/>
              </a:spcBef>
              <a:spcAft>
                <a:spcPts val="0"/>
              </a:spcAft>
              <a:buSzPts val="1800"/>
              <a:buAutoNum type="alphaLcParenBoth"/>
            </a:pPr>
            <a:r>
              <a:rPr lang="en"/>
              <a:t>3-tasks model</a:t>
            </a:r>
            <a:endParaRPr/>
          </a:p>
        </p:txBody>
      </p:sp>
      <p:sp>
        <p:nvSpPr>
          <p:cNvPr id="605" name="Google Shape;605;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pic>
        <p:nvPicPr>
          <p:cNvPr id="606" name="Google Shape;606;p73"/>
          <p:cNvPicPr preferRelativeResize="0"/>
          <p:nvPr/>
        </p:nvPicPr>
        <p:blipFill>
          <a:blip r:embed="rId3">
            <a:alphaModFix/>
          </a:blip>
          <a:stretch>
            <a:fillRect/>
          </a:stretch>
        </p:blipFill>
        <p:spPr>
          <a:xfrm>
            <a:off x="2743200" y="1168727"/>
            <a:ext cx="6115201" cy="28421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Pilot Study</a:t>
            </a:r>
            <a:endParaRPr/>
          </a:p>
        </p:txBody>
      </p:sp>
      <p:sp>
        <p:nvSpPr>
          <p:cNvPr id="612" name="Google Shape;612;p74"/>
          <p:cNvSpPr txBox="1">
            <a:spLocks noGrp="1"/>
          </p:cNvSpPr>
          <p:nvPr>
            <p:ph type="body" idx="1"/>
          </p:nvPr>
        </p:nvSpPr>
        <p:spPr>
          <a:xfrm>
            <a:off x="311700" y="1152475"/>
            <a:ext cx="490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Implemented multi-task model for argument components and specificity</a:t>
            </a:r>
            <a:endParaRPr/>
          </a:p>
          <a:p>
            <a:pPr marL="0" lvl="0" indent="0" algn="l" rtl="0">
              <a:spcBef>
                <a:spcPts val="1600"/>
              </a:spcBef>
              <a:spcAft>
                <a:spcPts val="0"/>
              </a:spcAft>
              <a:buNone/>
            </a:pPr>
            <a:r>
              <a:rPr lang="en"/>
              <a:t>Tested on dataset D2</a:t>
            </a:r>
            <a:endParaRPr/>
          </a:p>
          <a:p>
            <a:pPr marL="0" lvl="0" indent="0" algn="l" rtl="0">
              <a:spcBef>
                <a:spcPts val="1600"/>
              </a:spcBef>
              <a:spcAft>
                <a:spcPts val="1600"/>
              </a:spcAft>
              <a:buNone/>
            </a:pPr>
            <a:r>
              <a:rPr lang="en"/>
              <a:t>Normalized Mutual Information (NMI) = 0.039</a:t>
            </a:r>
            <a:endParaRPr/>
          </a:p>
        </p:txBody>
      </p:sp>
      <p:sp>
        <p:nvSpPr>
          <p:cNvPr id="613" name="Google Shape;613;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pic>
        <p:nvPicPr>
          <p:cNvPr id="614" name="Google Shape;614;p74"/>
          <p:cNvPicPr preferRelativeResize="0"/>
          <p:nvPr/>
        </p:nvPicPr>
        <p:blipFill rotWithShape="1">
          <a:blip r:embed="rId3">
            <a:alphaModFix/>
          </a:blip>
          <a:srcRect l="32060" r="39318"/>
          <a:stretch/>
        </p:blipFill>
        <p:spPr>
          <a:xfrm>
            <a:off x="5974325" y="1277500"/>
            <a:ext cx="1906899" cy="30966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Pilot Study Results</a:t>
            </a:r>
            <a:endParaRPr/>
          </a:p>
        </p:txBody>
      </p:sp>
      <p:sp>
        <p:nvSpPr>
          <p:cNvPr id="620" name="Google Shape;620;p75"/>
          <p:cNvSpPr txBox="1">
            <a:spLocks noGrp="1"/>
          </p:cNvSpPr>
          <p:nvPr>
            <p:ph type="body" idx="1"/>
          </p:nvPr>
        </p:nvSpPr>
        <p:spPr>
          <a:xfrm>
            <a:off x="311700" y="1152475"/>
            <a:ext cx="317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Findings:</a:t>
            </a:r>
            <a:endParaRPr/>
          </a:p>
          <a:p>
            <a:pPr marL="457200" lvl="0" indent="-342900" algn="l" rtl="0">
              <a:spcBef>
                <a:spcPts val="1600"/>
              </a:spcBef>
              <a:spcAft>
                <a:spcPts val="0"/>
              </a:spcAft>
              <a:buSzPts val="1800"/>
              <a:buChar char="-"/>
            </a:pPr>
            <a:r>
              <a:rPr lang="en"/>
              <a:t>Multi-task models generally outperform single-task ones</a:t>
            </a:r>
            <a:endParaRPr/>
          </a:p>
          <a:p>
            <a:pPr marL="457200" lvl="0" indent="-342900" algn="l" rtl="0">
              <a:spcBef>
                <a:spcPts val="0"/>
              </a:spcBef>
              <a:spcAft>
                <a:spcPts val="0"/>
              </a:spcAft>
              <a:buSzPts val="1800"/>
              <a:buChar char="-"/>
            </a:pPr>
            <a:r>
              <a:rPr lang="en"/>
              <a:t>LSTM models benefit more than CNN</a:t>
            </a:r>
            <a:endParaRPr/>
          </a:p>
          <a:p>
            <a:pPr marL="457200" lvl="0" indent="-342900" algn="l" rtl="0">
              <a:spcBef>
                <a:spcPts val="0"/>
              </a:spcBef>
              <a:spcAft>
                <a:spcPts val="0"/>
              </a:spcAft>
              <a:buSzPts val="1800"/>
              <a:buChar char="-"/>
            </a:pPr>
            <a:r>
              <a:rPr lang="en"/>
              <a:t>Only a multi-task model achieved F</a:t>
            </a:r>
            <a:r>
              <a:rPr lang="en" baseline="-25000"/>
              <a:t>w</a:t>
            </a:r>
            <a:r>
              <a:rPr lang="en"/>
              <a:t> &gt; 0.3</a:t>
            </a:r>
            <a:endParaRPr/>
          </a:p>
        </p:txBody>
      </p:sp>
      <p:sp>
        <p:nvSpPr>
          <p:cNvPr id="621" name="Google Shape;621;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pic>
        <p:nvPicPr>
          <p:cNvPr id="622" name="Google Shape;622;p75"/>
          <p:cNvPicPr preferRelativeResize="0"/>
          <p:nvPr/>
        </p:nvPicPr>
        <p:blipFill>
          <a:blip r:embed="rId3">
            <a:alphaModFix/>
          </a:blip>
          <a:stretch>
            <a:fillRect/>
          </a:stretch>
        </p:blipFill>
        <p:spPr>
          <a:xfrm>
            <a:off x="3981775" y="909425"/>
            <a:ext cx="4507175" cy="4054900"/>
          </a:xfrm>
          <a:prstGeom prst="rect">
            <a:avLst/>
          </a:prstGeom>
          <a:noFill/>
          <a:ln>
            <a:noFill/>
          </a:ln>
        </p:spPr>
      </p:pic>
      <p:grpSp>
        <p:nvGrpSpPr>
          <p:cNvPr id="623" name="Google Shape;623;p75"/>
          <p:cNvGrpSpPr/>
          <p:nvPr/>
        </p:nvGrpSpPr>
        <p:grpSpPr>
          <a:xfrm>
            <a:off x="3801275" y="2425544"/>
            <a:ext cx="182700" cy="1972761"/>
            <a:chOff x="3572675" y="3882676"/>
            <a:chExt cx="182700" cy="386134"/>
          </a:xfrm>
        </p:grpSpPr>
        <p:cxnSp>
          <p:nvCxnSpPr>
            <p:cNvPr id="624" name="Google Shape;624;p75"/>
            <p:cNvCxnSpPr/>
            <p:nvPr/>
          </p:nvCxnSpPr>
          <p:spPr>
            <a:xfrm>
              <a:off x="3572675" y="3882676"/>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625" name="Google Shape;625;p75"/>
            <p:cNvCxnSpPr/>
            <p:nvPr/>
          </p:nvCxnSpPr>
          <p:spPr>
            <a:xfrm>
              <a:off x="3572675" y="426881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626" name="Google Shape;626;p75"/>
            <p:cNvCxnSpPr/>
            <p:nvPr/>
          </p:nvCxnSpPr>
          <p:spPr>
            <a:xfrm>
              <a:off x="3580000" y="3882709"/>
              <a:ext cx="0" cy="384000"/>
            </a:xfrm>
            <a:prstGeom prst="straightConnector1">
              <a:avLst/>
            </a:prstGeom>
            <a:noFill/>
            <a:ln w="19050" cap="flat" cmpd="sng">
              <a:solidFill>
                <a:srgbClr val="FF0000"/>
              </a:solidFill>
              <a:prstDash val="solid"/>
              <a:round/>
              <a:headEnd type="none" w="med" len="med"/>
              <a:tailEnd type="none" w="med" len="med"/>
            </a:ln>
          </p:spPr>
        </p:cxnSp>
      </p:grpSp>
      <p:grpSp>
        <p:nvGrpSpPr>
          <p:cNvPr id="627" name="Google Shape;627;p75"/>
          <p:cNvGrpSpPr/>
          <p:nvPr/>
        </p:nvGrpSpPr>
        <p:grpSpPr>
          <a:xfrm rot="10800000">
            <a:off x="8478475" y="2802046"/>
            <a:ext cx="182700" cy="1976154"/>
            <a:chOff x="3572675" y="3880682"/>
            <a:chExt cx="182700" cy="388128"/>
          </a:xfrm>
        </p:grpSpPr>
        <p:cxnSp>
          <p:nvCxnSpPr>
            <p:cNvPr id="628" name="Google Shape;628;p75"/>
            <p:cNvCxnSpPr/>
            <p:nvPr/>
          </p:nvCxnSpPr>
          <p:spPr>
            <a:xfrm>
              <a:off x="3572675" y="3882676"/>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629" name="Google Shape;629;p75"/>
            <p:cNvCxnSpPr/>
            <p:nvPr/>
          </p:nvCxnSpPr>
          <p:spPr>
            <a:xfrm>
              <a:off x="3572675" y="4268810"/>
              <a:ext cx="182700" cy="0"/>
            </a:xfrm>
            <a:prstGeom prst="straightConnector1">
              <a:avLst/>
            </a:prstGeom>
            <a:noFill/>
            <a:ln w="19050" cap="flat" cmpd="sng">
              <a:solidFill>
                <a:srgbClr val="FF0000"/>
              </a:solidFill>
              <a:prstDash val="solid"/>
              <a:round/>
              <a:headEnd type="none" w="med" len="med"/>
              <a:tailEnd type="triangle" w="med" len="med"/>
            </a:ln>
          </p:spPr>
        </p:cxnSp>
        <p:cxnSp>
          <p:nvCxnSpPr>
            <p:cNvPr id="630" name="Google Shape;630;p75"/>
            <p:cNvCxnSpPr/>
            <p:nvPr/>
          </p:nvCxnSpPr>
          <p:spPr>
            <a:xfrm>
              <a:off x="3580000" y="3880682"/>
              <a:ext cx="0" cy="386100"/>
            </a:xfrm>
            <a:prstGeom prst="straightConnector1">
              <a:avLst/>
            </a:prstGeom>
            <a:noFill/>
            <a:ln w="19050" cap="flat" cmpd="sng">
              <a:solidFill>
                <a:srgbClr val="FF0000"/>
              </a:solidFill>
              <a:prstDash val="solid"/>
              <a:round/>
              <a:headEnd type="none" w="med" len="med"/>
              <a:tailEnd type="none" w="med" len="med"/>
            </a:ln>
          </p:spPr>
        </p:cxnSp>
      </p:grpSp>
      <p:grpSp>
        <p:nvGrpSpPr>
          <p:cNvPr id="631" name="Google Shape;631;p75"/>
          <p:cNvGrpSpPr/>
          <p:nvPr/>
        </p:nvGrpSpPr>
        <p:grpSpPr>
          <a:xfrm>
            <a:off x="3668528" y="1435251"/>
            <a:ext cx="327965" cy="1972683"/>
            <a:chOff x="3572675" y="3882676"/>
            <a:chExt cx="182700" cy="386134"/>
          </a:xfrm>
        </p:grpSpPr>
        <p:cxnSp>
          <p:nvCxnSpPr>
            <p:cNvPr id="632" name="Google Shape;632;p75"/>
            <p:cNvCxnSpPr/>
            <p:nvPr/>
          </p:nvCxnSpPr>
          <p:spPr>
            <a:xfrm>
              <a:off x="3572675" y="3882676"/>
              <a:ext cx="182700" cy="0"/>
            </a:xfrm>
            <a:prstGeom prst="straightConnector1">
              <a:avLst/>
            </a:prstGeom>
            <a:noFill/>
            <a:ln w="19050" cap="flat" cmpd="sng">
              <a:solidFill>
                <a:srgbClr val="6AA84F"/>
              </a:solidFill>
              <a:prstDash val="solid"/>
              <a:round/>
              <a:headEnd type="none" w="med" len="med"/>
              <a:tailEnd type="triangle" w="med" len="med"/>
            </a:ln>
          </p:spPr>
        </p:cxnSp>
        <p:cxnSp>
          <p:nvCxnSpPr>
            <p:cNvPr id="633" name="Google Shape;633;p75"/>
            <p:cNvCxnSpPr/>
            <p:nvPr/>
          </p:nvCxnSpPr>
          <p:spPr>
            <a:xfrm>
              <a:off x="3572675" y="4268810"/>
              <a:ext cx="182700" cy="0"/>
            </a:xfrm>
            <a:prstGeom prst="straightConnector1">
              <a:avLst/>
            </a:prstGeom>
            <a:noFill/>
            <a:ln w="19050" cap="flat" cmpd="sng">
              <a:solidFill>
                <a:srgbClr val="6AA84F"/>
              </a:solidFill>
              <a:prstDash val="solid"/>
              <a:round/>
              <a:headEnd type="none" w="med" len="med"/>
              <a:tailEnd type="triangle" w="med" len="med"/>
            </a:ln>
          </p:spPr>
        </p:cxnSp>
        <p:cxnSp>
          <p:nvCxnSpPr>
            <p:cNvPr id="634" name="Google Shape;634;p75"/>
            <p:cNvCxnSpPr/>
            <p:nvPr/>
          </p:nvCxnSpPr>
          <p:spPr>
            <a:xfrm>
              <a:off x="3580000" y="3882709"/>
              <a:ext cx="0" cy="384000"/>
            </a:xfrm>
            <a:prstGeom prst="straightConnector1">
              <a:avLst/>
            </a:prstGeom>
            <a:noFill/>
            <a:ln w="19050" cap="flat" cmpd="sng">
              <a:solidFill>
                <a:srgbClr val="6AA84F"/>
              </a:solidFill>
              <a:prstDash val="solid"/>
              <a:round/>
              <a:headEnd type="none" w="med" len="med"/>
              <a:tailEnd type="none" w="med" len="med"/>
            </a:ln>
          </p:spPr>
        </p:cxnSp>
      </p:grpSp>
      <p:grpSp>
        <p:nvGrpSpPr>
          <p:cNvPr id="635" name="Google Shape;635;p75"/>
          <p:cNvGrpSpPr/>
          <p:nvPr/>
        </p:nvGrpSpPr>
        <p:grpSpPr>
          <a:xfrm rot="10800000">
            <a:off x="8464578" y="1860989"/>
            <a:ext cx="327965" cy="1972683"/>
            <a:chOff x="3572675" y="3882676"/>
            <a:chExt cx="182700" cy="386134"/>
          </a:xfrm>
        </p:grpSpPr>
        <p:cxnSp>
          <p:nvCxnSpPr>
            <p:cNvPr id="636" name="Google Shape;636;p75"/>
            <p:cNvCxnSpPr/>
            <p:nvPr/>
          </p:nvCxnSpPr>
          <p:spPr>
            <a:xfrm>
              <a:off x="3572675" y="3882676"/>
              <a:ext cx="182700" cy="0"/>
            </a:xfrm>
            <a:prstGeom prst="straightConnector1">
              <a:avLst/>
            </a:prstGeom>
            <a:noFill/>
            <a:ln w="19050" cap="flat" cmpd="sng">
              <a:solidFill>
                <a:srgbClr val="6AA84F"/>
              </a:solidFill>
              <a:prstDash val="solid"/>
              <a:round/>
              <a:headEnd type="none" w="med" len="med"/>
              <a:tailEnd type="triangle" w="med" len="med"/>
            </a:ln>
          </p:spPr>
        </p:cxnSp>
        <p:cxnSp>
          <p:nvCxnSpPr>
            <p:cNvPr id="637" name="Google Shape;637;p75"/>
            <p:cNvCxnSpPr/>
            <p:nvPr/>
          </p:nvCxnSpPr>
          <p:spPr>
            <a:xfrm>
              <a:off x="3572675" y="4268810"/>
              <a:ext cx="182700" cy="0"/>
            </a:xfrm>
            <a:prstGeom prst="straightConnector1">
              <a:avLst/>
            </a:prstGeom>
            <a:noFill/>
            <a:ln w="19050" cap="flat" cmpd="sng">
              <a:solidFill>
                <a:srgbClr val="6AA84F"/>
              </a:solidFill>
              <a:prstDash val="solid"/>
              <a:round/>
              <a:headEnd type="none" w="med" len="med"/>
              <a:tailEnd type="triangle" w="med" len="med"/>
            </a:ln>
          </p:spPr>
        </p:cxnSp>
        <p:cxnSp>
          <p:nvCxnSpPr>
            <p:cNvPr id="638" name="Google Shape;638;p75"/>
            <p:cNvCxnSpPr/>
            <p:nvPr/>
          </p:nvCxnSpPr>
          <p:spPr>
            <a:xfrm>
              <a:off x="3580000" y="3882709"/>
              <a:ext cx="0" cy="384000"/>
            </a:xfrm>
            <a:prstGeom prst="straightConnector1">
              <a:avLst/>
            </a:prstGeom>
            <a:noFill/>
            <a:ln w="19050" cap="flat" cmpd="sng">
              <a:solidFill>
                <a:srgbClr val="6AA84F"/>
              </a:solidFill>
              <a:prstDash val="solid"/>
              <a:round/>
              <a:headEnd type="none" w="med" len="med"/>
              <a:tailEnd type="none" w="med" len="med"/>
            </a:ln>
          </p:spPr>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Pilot Study 2</a:t>
            </a:r>
            <a:endParaRPr/>
          </a:p>
        </p:txBody>
      </p:sp>
      <p:sp>
        <p:nvSpPr>
          <p:cNvPr id="644" name="Google Shape;644;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Normalized Mutual Information on dataset D3:</a:t>
            </a:r>
            <a:endParaRPr/>
          </a:p>
          <a:p>
            <a:pPr marL="457200" lvl="0" indent="-342900" algn="l" rtl="0">
              <a:lnSpc>
                <a:spcPct val="150000"/>
              </a:lnSpc>
              <a:spcBef>
                <a:spcPts val="1600"/>
              </a:spcBef>
              <a:spcAft>
                <a:spcPts val="0"/>
              </a:spcAft>
              <a:buSzPts val="1800"/>
              <a:buChar char="-"/>
            </a:pPr>
            <a:r>
              <a:rPr lang="en"/>
              <a:t>0.062 for argument component - specificity</a:t>
            </a:r>
            <a:endParaRPr/>
          </a:p>
          <a:p>
            <a:pPr marL="457200" lvl="0" indent="-342900" algn="l" rtl="0">
              <a:lnSpc>
                <a:spcPct val="150000"/>
              </a:lnSpc>
              <a:spcBef>
                <a:spcPts val="0"/>
              </a:spcBef>
              <a:spcAft>
                <a:spcPts val="0"/>
              </a:spcAft>
              <a:buSzPts val="1800"/>
              <a:buChar char="-"/>
            </a:pPr>
            <a:r>
              <a:rPr lang="en"/>
              <a:t>0.279 for argument component - collaboration</a:t>
            </a:r>
            <a:endParaRPr/>
          </a:p>
          <a:p>
            <a:pPr marL="457200" lvl="0" indent="-342900" algn="l" rtl="0">
              <a:lnSpc>
                <a:spcPct val="150000"/>
              </a:lnSpc>
              <a:spcBef>
                <a:spcPts val="0"/>
              </a:spcBef>
              <a:spcAft>
                <a:spcPts val="0"/>
              </a:spcAft>
              <a:buSzPts val="1800"/>
              <a:buChar char="-"/>
            </a:pPr>
            <a:r>
              <a:rPr lang="en"/>
              <a:t>0.061 for specificity - collaboration</a:t>
            </a:r>
            <a:endParaRPr/>
          </a:p>
          <a:p>
            <a:pPr marL="0" lvl="0" indent="0" algn="l" rtl="0">
              <a:lnSpc>
                <a:spcPct val="150000"/>
              </a:lnSpc>
              <a:spcBef>
                <a:spcPts val="1600"/>
              </a:spcBef>
              <a:spcAft>
                <a:spcPts val="1600"/>
              </a:spcAft>
              <a:buNone/>
            </a:pPr>
            <a:r>
              <a:rPr lang="en"/>
              <a:t>All three higher than pilot study 1</a:t>
            </a:r>
            <a:endParaRPr/>
          </a:p>
        </p:txBody>
      </p:sp>
      <p:sp>
        <p:nvSpPr>
          <p:cNvPr id="645" name="Google Shape;645;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pic>
        <p:nvPicPr>
          <p:cNvPr id="646" name="Google Shape;646;p76"/>
          <p:cNvPicPr preferRelativeResize="0"/>
          <p:nvPr/>
        </p:nvPicPr>
        <p:blipFill rotWithShape="1">
          <a:blip r:embed="rId3">
            <a:alphaModFix/>
          </a:blip>
          <a:srcRect l="3769" r="3612"/>
          <a:stretch/>
        </p:blipFill>
        <p:spPr>
          <a:xfrm>
            <a:off x="6685425" y="613719"/>
            <a:ext cx="1931300" cy="1796200"/>
          </a:xfrm>
          <a:prstGeom prst="rect">
            <a:avLst/>
          </a:prstGeom>
          <a:noFill/>
          <a:ln>
            <a:noFill/>
          </a:ln>
        </p:spPr>
      </p:pic>
      <p:pic>
        <p:nvPicPr>
          <p:cNvPr id="647" name="Google Shape;647;p76"/>
          <p:cNvPicPr preferRelativeResize="0"/>
          <p:nvPr/>
        </p:nvPicPr>
        <p:blipFill>
          <a:blip r:embed="rId4">
            <a:alphaModFix/>
          </a:blip>
          <a:stretch>
            <a:fillRect/>
          </a:stretch>
        </p:blipFill>
        <p:spPr>
          <a:xfrm>
            <a:off x="6662493" y="2571750"/>
            <a:ext cx="1977175" cy="232962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Experiment 1</a:t>
            </a:r>
            <a:endParaRPr/>
          </a:p>
        </p:txBody>
      </p:sp>
      <p:sp>
        <p:nvSpPr>
          <p:cNvPr id="653" name="Google Shape;653;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 2-tasks models</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Goal: test whether a second tasks helps argument component classification, rank secondary tasks</a:t>
            </a:r>
            <a:endParaRPr/>
          </a:p>
        </p:txBody>
      </p:sp>
      <p:sp>
        <p:nvSpPr>
          <p:cNvPr id="654" name="Google Shape;654;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Experiment 2</a:t>
            </a:r>
            <a:endParaRPr/>
          </a:p>
        </p:txBody>
      </p:sp>
      <p:sp>
        <p:nvSpPr>
          <p:cNvPr id="660" name="Google Shape;660;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 3-tasks model</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Goal: test whether a third task can develop a more robust model than experiment 1</a:t>
            </a:r>
            <a:endParaRPr/>
          </a:p>
        </p:txBody>
      </p:sp>
      <p:sp>
        <p:nvSpPr>
          <p:cNvPr id="661" name="Google Shape;661;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 Experiment 3</a:t>
            </a:r>
            <a:endParaRPr/>
          </a:p>
        </p:txBody>
      </p:sp>
      <p:sp>
        <p:nvSpPr>
          <p:cNvPr id="667" name="Google Shape;667;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Combine proposed models in Part 3 and Part 4:</a:t>
            </a:r>
            <a:endParaRPr/>
          </a:p>
          <a:p>
            <a:pPr marL="457200" lvl="0" indent="-342900" algn="l" rtl="0">
              <a:spcBef>
                <a:spcPts val="1600"/>
              </a:spcBef>
              <a:spcAft>
                <a:spcPts val="0"/>
              </a:spcAft>
              <a:buSzPts val="1800"/>
              <a:buChar char="-"/>
            </a:pPr>
            <a:r>
              <a:rPr lang="en"/>
              <a:t>best performing contextual features</a:t>
            </a:r>
            <a:endParaRPr/>
          </a:p>
          <a:p>
            <a:pPr marL="457200" lvl="0" indent="-342900" algn="l" rtl="0">
              <a:spcBef>
                <a:spcPts val="0"/>
              </a:spcBef>
              <a:spcAft>
                <a:spcPts val="0"/>
              </a:spcAft>
              <a:buSzPts val="1800"/>
              <a:buChar char="-"/>
            </a:pPr>
            <a:r>
              <a:rPr lang="en"/>
              <a:t>best performing multi-task model</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Goal: test whether contextual features and multi-task learning can be combined to outperform their individual performance</a:t>
            </a:r>
            <a:endParaRPr/>
          </a:p>
        </p:txBody>
      </p:sp>
      <p:sp>
        <p:nvSpPr>
          <p:cNvPr id="668" name="Google Shape;668;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4 Summary</a:t>
            </a:r>
            <a:endParaRPr/>
          </a:p>
        </p:txBody>
      </p:sp>
      <p:sp>
        <p:nvSpPr>
          <p:cNvPr id="674" name="Google Shape;674;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proposed to jointly model multiple aspects of classroom talk through multi-task learning</a:t>
            </a:r>
            <a:endParaRPr/>
          </a:p>
          <a:p>
            <a:pPr marL="0" lvl="0" indent="0" algn="l" rtl="0">
              <a:spcBef>
                <a:spcPts val="1600"/>
              </a:spcBef>
              <a:spcAft>
                <a:spcPts val="0"/>
              </a:spcAft>
              <a:buNone/>
            </a:pPr>
            <a:r>
              <a:rPr lang="en"/>
              <a:t>We proposed experimental evaluations to investigate in detail which tasks can benefit from each other</a:t>
            </a:r>
            <a:endParaRPr/>
          </a:p>
          <a:p>
            <a:pPr marL="0" lvl="0" indent="0" algn="l" rtl="0">
              <a:spcBef>
                <a:spcPts val="1600"/>
              </a:spcBef>
              <a:spcAft>
                <a:spcPts val="1600"/>
              </a:spcAft>
              <a:buNone/>
            </a:pPr>
            <a:r>
              <a:rPr lang="en"/>
              <a:t>We proposed to combine findings from Part 3 and Part 4 to make use of contextual information and multi-task learning simultaneously to improve performance on each task</a:t>
            </a:r>
            <a:endParaRPr/>
          </a:p>
        </p:txBody>
      </p:sp>
      <p:sp>
        <p:nvSpPr>
          <p:cNvPr id="675" name="Google Shape;675;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a:t>
            </a:r>
            <a:endParaRPr/>
          </a:p>
        </p:txBody>
      </p:sp>
      <p:sp>
        <p:nvSpPr>
          <p:cNvPr id="681" name="Google Shape;681;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82" name="Google Shape;682;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pic>
        <p:nvPicPr>
          <p:cNvPr id="683" name="Google Shape;683;p81"/>
          <p:cNvPicPr preferRelativeResize="0"/>
          <p:nvPr/>
        </p:nvPicPr>
        <p:blipFill>
          <a:blip r:embed="rId3">
            <a:alphaModFix/>
          </a:blip>
          <a:stretch>
            <a:fillRect/>
          </a:stretch>
        </p:blipFill>
        <p:spPr>
          <a:xfrm>
            <a:off x="2173825" y="1101100"/>
            <a:ext cx="5827175" cy="3499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in Classroom Discussions</a:t>
            </a:r>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Grading rubric</a:t>
            </a:r>
            <a:endParaRPr/>
          </a:p>
        </p:txBody>
      </p:sp>
      <p:sp>
        <p:nvSpPr>
          <p:cNvPr id="103" name="Google Shape;10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04" name="Google Shape;104;p19"/>
          <p:cNvPicPr preferRelativeResize="0"/>
          <p:nvPr/>
        </p:nvPicPr>
        <p:blipFill>
          <a:blip r:embed="rId3">
            <a:alphaModFix/>
          </a:blip>
          <a:stretch>
            <a:fillRect/>
          </a:stretch>
        </p:blipFill>
        <p:spPr>
          <a:xfrm>
            <a:off x="2778050" y="1293172"/>
            <a:ext cx="5730324" cy="32168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8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sp>
        <p:nvSpPr>
          <p:cNvPr id="689" name="Google Shape;689;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in Classroom Discussions</a:t>
            </a: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Grading rubric</a:t>
            </a:r>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12" name="Google Shape;112;p20"/>
          <p:cNvPicPr preferRelativeResize="0"/>
          <p:nvPr/>
        </p:nvPicPr>
        <p:blipFill>
          <a:blip r:embed="rId3">
            <a:alphaModFix/>
          </a:blip>
          <a:stretch>
            <a:fillRect/>
          </a:stretch>
        </p:blipFill>
        <p:spPr>
          <a:xfrm>
            <a:off x="2875897" y="1152475"/>
            <a:ext cx="3675800" cy="3907751"/>
          </a:xfrm>
          <a:prstGeom prst="rect">
            <a:avLst/>
          </a:prstGeom>
          <a:noFill/>
          <a:ln>
            <a:noFill/>
          </a:ln>
        </p:spPr>
      </p:pic>
      <p:pic>
        <p:nvPicPr>
          <p:cNvPr id="113" name="Google Shape;113;p20"/>
          <p:cNvPicPr preferRelativeResize="0"/>
          <p:nvPr/>
        </p:nvPicPr>
        <p:blipFill>
          <a:blip r:embed="rId4">
            <a:alphaModFix/>
          </a:blip>
          <a:stretch>
            <a:fillRect/>
          </a:stretch>
        </p:blipFill>
        <p:spPr>
          <a:xfrm>
            <a:off x="4148325" y="1017725"/>
            <a:ext cx="3165050" cy="411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in Classroom Discussions</a:t>
            </a:r>
            <a:endParaRPr/>
          </a:p>
        </p:txBody>
      </p:sp>
      <p:sp>
        <p:nvSpPr>
          <p:cNvPr id="119" name="Google Shape;11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struggle to acquire skills for effectively understanding and teaching collaborative argumentation [Lampert et al., 2010]</a:t>
            </a:r>
            <a:endParaRPr/>
          </a:p>
          <a:p>
            <a:pPr marL="0" lvl="0" indent="0" algn="l" rtl="0">
              <a:spcBef>
                <a:spcPts val="1600"/>
              </a:spcBef>
              <a:spcAft>
                <a:spcPts val="0"/>
              </a:spcAft>
              <a:buNone/>
            </a:pPr>
            <a:r>
              <a:rPr lang="en"/>
              <a:t>As a result, teachers spend more time on lectures and individual work</a:t>
            </a:r>
            <a:endParaRPr/>
          </a:p>
          <a:p>
            <a:pPr marL="0" lvl="0" indent="0" algn="l" rtl="0">
              <a:spcBef>
                <a:spcPts val="1600"/>
              </a:spcBef>
              <a:spcAft>
                <a:spcPts val="0"/>
              </a:spcAft>
              <a:buNone/>
            </a:pPr>
            <a:r>
              <a:rPr lang="en"/>
              <a:t>Resources for teachers:</a:t>
            </a:r>
            <a:endParaRPr/>
          </a:p>
          <a:p>
            <a:pPr marL="457200" lvl="0" indent="-342900" algn="l" rtl="0">
              <a:spcBef>
                <a:spcPts val="1600"/>
              </a:spcBef>
              <a:spcAft>
                <a:spcPts val="0"/>
              </a:spcAft>
              <a:buSzPts val="1800"/>
              <a:buChar char="-"/>
            </a:pPr>
            <a:r>
              <a:rPr lang="en"/>
              <a:t>Professional development, individual/group coaching [Caughlan et al., 2013, Pehmer et al., 2015, Wilson, 2013]</a:t>
            </a:r>
            <a:endParaRPr/>
          </a:p>
          <a:p>
            <a:pPr marL="0" lvl="0" indent="0" algn="l" rtl="0">
              <a:spcBef>
                <a:spcPts val="1600"/>
              </a:spcBef>
              <a:spcAft>
                <a:spcPts val="1600"/>
              </a:spcAft>
              <a:buNone/>
            </a:pPr>
            <a:endParaRPr/>
          </a:p>
        </p:txBody>
      </p:sp>
      <p:sp>
        <p:nvSpPr>
          <p:cNvPr id="120" name="Google Shape;12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21" name="Google Shape;121;p21"/>
          <p:cNvSpPr txBox="1"/>
          <p:nvPr/>
        </p:nvSpPr>
        <p:spPr>
          <a:xfrm>
            <a:off x="1453900" y="3784575"/>
            <a:ext cx="26229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Not sustainable in long term</a:t>
            </a:r>
            <a:endParaRPr>
              <a:solidFill>
                <a:srgbClr val="FF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3282</Words>
  <Application>Microsoft Office PowerPoint</Application>
  <PresentationFormat>On-screen Show (16:9)</PresentationFormat>
  <Paragraphs>565</Paragraphs>
  <Slides>70</Slides>
  <Notes>70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70</vt:i4>
      </vt:variant>
    </vt:vector>
  </HeadingPairs>
  <TitlesOfParts>
    <vt:vector size="72" baseType="lpstr">
      <vt:lpstr>Arial</vt:lpstr>
      <vt:lpstr>Simple Light</vt:lpstr>
      <vt:lpstr>Analyzing Collaborative Argumentation in Text-based Classroom Discussions</vt:lpstr>
      <vt:lpstr>Outline</vt:lpstr>
      <vt:lpstr>Introduction</vt:lpstr>
      <vt:lpstr>Introduction</vt:lpstr>
      <vt:lpstr>Challenges in Classroom Discussions</vt:lpstr>
      <vt:lpstr>Challenges in Classroom Discussions</vt:lpstr>
      <vt:lpstr>Challenges in Classroom Discussions</vt:lpstr>
      <vt:lpstr>Challenges in Classroom Discussions</vt:lpstr>
      <vt:lpstr>Challenges in Classroom Discussions</vt:lpstr>
      <vt:lpstr>Solution: Develop Tools to Assist Teachers/Students</vt:lpstr>
      <vt:lpstr>This Proposal</vt:lpstr>
      <vt:lpstr>Outline</vt:lpstr>
      <vt:lpstr>Classroom Discussions Datasets</vt:lpstr>
      <vt:lpstr>AMI Meeting Corpus</vt:lpstr>
      <vt:lpstr>Outline</vt:lpstr>
      <vt:lpstr>Annotation of Classroom Discussions</vt:lpstr>
      <vt:lpstr>Annotation of Classroom Discussions</vt:lpstr>
      <vt:lpstr>Related Work</vt:lpstr>
      <vt:lpstr>Proposed Annotation Scheme</vt:lpstr>
      <vt:lpstr>Example of Annotated Transcript</vt:lpstr>
      <vt:lpstr>Reliability Study</vt:lpstr>
      <vt:lpstr>Part 1 Summary</vt:lpstr>
      <vt:lpstr>Outline</vt:lpstr>
      <vt:lpstr>Automatically Predicting Specificity</vt:lpstr>
      <vt:lpstr>Related Work</vt:lpstr>
      <vt:lpstr>Proposed Model</vt:lpstr>
      <vt:lpstr>Dataset D1</vt:lpstr>
      <vt:lpstr>Results</vt:lpstr>
      <vt:lpstr>Results - Pedagogical Features</vt:lpstr>
      <vt:lpstr>Part 2 Summary</vt:lpstr>
      <vt:lpstr>Outline</vt:lpstr>
      <vt:lpstr>Automatically Predicting Argument Components</vt:lpstr>
      <vt:lpstr>Related Work</vt:lpstr>
      <vt:lpstr>Proposed Models</vt:lpstr>
      <vt:lpstr>Dataset D2</vt:lpstr>
      <vt:lpstr>Results</vt:lpstr>
      <vt:lpstr>Results</vt:lpstr>
      <vt:lpstr>Results</vt:lpstr>
      <vt:lpstr>Results</vt:lpstr>
      <vt:lpstr>Results</vt:lpstr>
      <vt:lpstr>Results</vt:lpstr>
      <vt:lpstr>Part 3 - Completed Work Summary</vt:lpstr>
      <vt:lpstr>Part 3  Proposed Work - Modeling Speaker-dependent Contextual information</vt:lpstr>
      <vt:lpstr>Modeling Context with Neural Networks</vt:lpstr>
      <vt:lpstr>Modeling Context with Neural Networks</vt:lpstr>
      <vt:lpstr>Proposed Speaker-dependent Context Model</vt:lpstr>
      <vt:lpstr>Proposed Speaker-dependent Context Model</vt:lpstr>
      <vt:lpstr>Student History</vt:lpstr>
      <vt:lpstr>Student History</vt:lpstr>
      <vt:lpstr>Teacher History</vt:lpstr>
      <vt:lpstr>Local Context</vt:lpstr>
      <vt:lpstr>Evaluation - Experiment 1</vt:lpstr>
      <vt:lpstr>Evaluation - Experiment 2</vt:lpstr>
      <vt:lpstr>Evaluation - Experiment 3</vt:lpstr>
      <vt:lpstr>Part 3 - Proposed Work Summary </vt:lpstr>
      <vt:lpstr>Outline</vt:lpstr>
      <vt:lpstr>Joint Learning of Different Aspects of Classroom Discussions</vt:lpstr>
      <vt:lpstr>Joint Learning</vt:lpstr>
      <vt:lpstr>Related Work</vt:lpstr>
      <vt:lpstr>Proposed Multi-Task Models</vt:lpstr>
      <vt:lpstr>Proposed Multi-Task Models</vt:lpstr>
      <vt:lpstr>Pilot Study</vt:lpstr>
      <vt:lpstr>Pilot Study Results</vt:lpstr>
      <vt:lpstr>Pilot Study 2</vt:lpstr>
      <vt:lpstr>Evaluation - Experiment 1</vt:lpstr>
      <vt:lpstr>Evaluation - Experiment 2</vt:lpstr>
      <vt:lpstr>Evaluation - Experiment 3</vt:lpstr>
      <vt:lpstr>Part 4 Summary</vt:lpstr>
      <vt:lpstr>Timeline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Collaborative Argumentation in Text-based Classroom Discussions</dc:title>
  <dc:creator>Litman, Diane J</dc:creator>
  <cp:lastModifiedBy>Litman, Diane J</cp:lastModifiedBy>
  <cp:revision>2</cp:revision>
  <dcterms:modified xsi:type="dcterms:W3CDTF">2019-04-18T17:10:07Z</dcterms:modified>
</cp:coreProperties>
</file>