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70" r:id="rId4"/>
    <p:sldId id="275" r:id="rId5"/>
    <p:sldId id="271" r:id="rId6"/>
    <p:sldId id="268" r:id="rId7"/>
    <p:sldId id="280" r:id="rId8"/>
    <p:sldId id="266" r:id="rId9"/>
    <p:sldId id="260" r:id="rId10"/>
    <p:sldId id="276" r:id="rId11"/>
    <p:sldId id="279" r:id="rId12"/>
    <p:sldId id="281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F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117" d="100"/>
          <a:sy n="117" d="100"/>
        </p:scale>
        <p:origin x="40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8786D2-6D1D-DC43-AE58-4CA2383F14CE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81F431-AE05-E546-899E-04B9A77A3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51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http://cra.org/ccc/task-forces/ai/</a:t>
            </a:r>
          </a:p>
          <a:p>
            <a:r>
              <a:rPr lang="en-US" dirty="0" smtClean="0"/>
              <a:t>The Networking and Information Technology Research and Development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1F431-AE05-E546-899E-04B9A77A35D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429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open source and scalable software that will enable children in developing countries to teach themselves basic reading, writing and arithmetic within 18 month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1F431-AE05-E546-899E-04B9A77A35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345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Expert</a:t>
            </a:r>
            <a:r>
              <a:rPr lang="en-US" baseline="0" dirty="0" smtClean="0"/>
              <a:t> score 3 out of 5, 5 is max, 0 is min, integer values only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09664-DDCD-4FB9-9F5A-C522DC5E773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56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1F431-AE05-E546-899E-04B9A77A35D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182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1F431-AE05-E546-899E-04B9A77A35D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459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Noisy student generated content</a:t>
            </a:r>
          </a:p>
          <a:p>
            <a:pPr lvl="1"/>
            <a:r>
              <a:rPr lang="en-US" dirty="0" smtClean="0"/>
              <a:t>Educationally-meaningful predictive constructs </a:t>
            </a:r>
          </a:p>
          <a:p>
            <a:pPr lvl="1"/>
            <a:r>
              <a:rPr lang="en-US" dirty="0" smtClean="0"/>
              <a:t>Real-time performance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1F431-AE05-E546-899E-04B9A77A35D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374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EC600-1866-7841-965C-24AED0CCE2A6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D030-5CE8-BF40-A548-BB1108DF1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750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EC600-1866-7841-965C-24AED0CCE2A6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D030-5CE8-BF40-A548-BB1108DF1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579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EC600-1866-7841-965C-24AED0CCE2A6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D030-5CE8-BF40-A548-BB1108DF1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22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EC600-1866-7841-965C-24AED0CCE2A6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D030-5CE8-BF40-A548-BB1108DF1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198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EC600-1866-7841-965C-24AED0CCE2A6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D030-5CE8-BF40-A548-BB1108DF1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20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EC600-1866-7841-965C-24AED0CCE2A6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D030-5CE8-BF40-A548-BB1108DF1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371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EC600-1866-7841-965C-24AED0CCE2A6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D030-5CE8-BF40-A548-BB1108DF1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399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EC600-1866-7841-965C-24AED0CCE2A6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D030-5CE8-BF40-A548-BB1108DF1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42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EC600-1866-7841-965C-24AED0CCE2A6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D030-5CE8-BF40-A548-BB1108DF1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679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EC600-1866-7841-965C-24AED0CCE2A6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D030-5CE8-BF40-A548-BB1108DF1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11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EC600-1866-7841-965C-24AED0CCE2A6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D030-5CE8-BF40-A548-BB1108DF1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679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EC600-1866-7841-965C-24AED0CCE2A6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2D030-5CE8-BF40-A548-BB1108DF165D}" type="slidenum">
              <a:rPr lang="en-US" smtClean="0"/>
              <a:t>‹#›</a:t>
            </a:fld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Powerpoint master 3.png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1" name="Picture 10" descr="Inf Pitt w seal 281+4515 horiz.png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1251" y="5798946"/>
              <a:ext cx="1993485" cy="7530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9589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75227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  <a:latin typeface="Georgia"/>
                <a:cs typeface="Georgia"/>
              </a:rPr>
              <a:t>AI-Enhanced</a:t>
            </a:r>
          </a:p>
          <a:p>
            <a:pPr algn="ctr"/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  <a:latin typeface="Georgia"/>
                <a:cs typeface="Georgia"/>
              </a:rPr>
              <a:t> Teaching and Learning</a:t>
            </a:r>
            <a:endParaRPr lang="en-US" sz="4800" dirty="0">
              <a:solidFill>
                <a:schemeClr val="tx2">
                  <a:lumMod val="75000"/>
                </a:schemeClr>
              </a:solidFill>
              <a:latin typeface="Georgia"/>
              <a:cs typeface="Georg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" y="2496290"/>
            <a:ext cx="9143999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/>
              <a:t>Dr. Diane </a:t>
            </a:r>
            <a:r>
              <a:rPr lang="en-US" sz="2800" i="1" dirty="0" err="1" smtClean="0"/>
              <a:t>Litman</a:t>
            </a:r>
            <a:endParaRPr lang="en-US" sz="2800" i="1" dirty="0" smtClean="0"/>
          </a:p>
          <a:p>
            <a:pPr algn="ctr"/>
            <a:endParaRPr lang="en-US" sz="3200" i="1" dirty="0"/>
          </a:p>
          <a:p>
            <a:pPr lvl="1" algn="ctr">
              <a:spcBef>
                <a:spcPts val="550"/>
              </a:spcBef>
              <a:buSzPct val="61000"/>
              <a:tabLst>
                <a:tab pos="561975" algn="l"/>
                <a:tab pos="1011238" algn="l"/>
                <a:tab pos="1460500" algn="l"/>
                <a:tab pos="1909763" algn="l"/>
                <a:tab pos="2359025" algn="l"/>
                <a:tab pos="2808288" algn="l"/>
                <a:tab pos="3257550" algn="l"/>
                <a:tab pos="3706813" algn="l"/>
                <a:tab pos="4156075" algn="l"/>
                <a:tab pos="4605338" algn="l"/>
                <a:tab pos="5054600" algn="l"/>
                <a:tab pos="5503863" algn="l"/>
                <a:tab pos="5953125" algn="l"/>
                <a:tab pos="6402388" algn="l"/>
                <a:tab pos="6851650" algn="l"/>
                <a:tab pos="7300913" algn="l"/>
                <a:tab pos="7750175" algn="l"/>
                <a:tab pos="8199438" algn="l"/>
                <a:tab pos="8648700" algn="l"/>
                <a:tab pos="9097963" algn="l"/>
              </a:tabLst>
            </a:pPr>
            <a:r>
              <a:rPr lang="en-GB" sz="2400" dirty="0"/>
              <a:t>Professor, Computer Science Department </a:t>
            </a:r>
          </a:p>
          <a:p>
            <a:pPr lvl="1" algn="ctr">
              <a:spcBef>
                <a:spcPts val="550"/>
              </a:spcBef>
              <a:buSzPct val="61000"/>
              <a:tabLst>
                <a:tab pos="561975" algn="l"/>
                <a:tab pos="1011238" algn="l"/>
                <a:tab pos="1460500" algn="l"/>
                <a:tab pos="1909763" algn="l"/>
                <a:tab pos="2359025" algn="l"/>
                <a:tab pos="2808288" algn="l"/>
                <a:tab pos="3257550" algn="l"/>
                <a:tab pos="3706813" algn="l"/>
                <a:tab pos="4156075" algn="l"/>
                <a:tab pos="4605338" algn="l"/>
                <a:tab pos="5054600" algn="l"/>
                <a:tab pos="5503863" algn="l"/>
                <a:tab pos="5953125" algn="l"/>
                <a:tab pos="6402388" algn="l"/>
                <a:tab pos="6851650" algn="l"/>
                <a:tab pos="7300913" algn="l"/>
                <a:tab pos="7750175" algn="l"/>
                <a:tab pos="8199438" algn="l"/>
                <a:tab pos="8648700" algn="l"/>
                <a:tab pos="9097963" algn="l"/>
              </a:tabLst>
            </a:pPr>
            <a:r>
              <a:rPr lang="en-GB" sz="2400" dirty="0" smtClean="0"/>
              <a:t>Director</a:t>
            </a:r>
            <a:r>
              <a:rPr lang="en-GB" sz="2400" dirty="0"/>
              <a:t>, Intelligent Systems Program</a:t>
            </a:r>
          </a:p>
          <a:p>
            <a:pPr lvl="1" algn="ctr">
              <a:spcBef>
                <a:spcPts val="550"/>
              </a:spcBef>
              <a:buSzPct val="61000"/>
              <a:tabLst>
                <a:tab pos="561975" algn="l"/>
                <a:tab pos="1011238" algn="l"/>
                <a:tab pos="1460500" algn="l"/>
                <a:tab pos="1909763" algn="l"/>
                <a:tab pos="2359025" algn="l"/>
                <a:tab pos="2808288" algn="l"/>
                <a:tab pos="3257550" algn="l"/>
                <a:tab pos="3706813" algn="l"/>
                <a:tab pos="4156075" algn="l"/>
                <a:tab pos="4605338" algn="l"/>
                <a:tab pos="5054600" algn="l"/>
                <a:tab pos="5503863" algn="l"/>
                <a:tab pos="5953125" algn="l"/>
                <a:tab pos="6402388" algn="l"/>
                <a:tab pos="6851650" algn="l"/>
                <a:tab pos="7300913" algn="l"/>
                <a:tab pos="7750175" algn="l"/>
                <a:tab pos="8199438" algn="l"/>
                <a:tab pos="8648700" algn="l"/>
                <a:tab pos="9097963" algn="l"/>
              </a:tabLst>
            </a:pPr>
            <a:r>
              <a:rPr lang="en-GB" sz="2400" dirty="0"/>
              <a:t>Senior Scientist, Learning Research &amp; Development </a:t>
            </a:r>
            <a:r>
              <a:rPr lang="en-GB" sz="2400" dirty="0" err="1"/>
              <a:t>Center</a:t>
            </a:r>
            <a:r>
              <a:rPr lang="en-GB" sz="2400" dirty="0"/>
              <a:t> </a:t>
            </a:r>
          </a:p>
          <a:p>
            <a:pPr algn="ctr"/>
            <a:endParaRPr lang="en-US" sz="2200" dirty="0"/>
          </a:p>
          <a:p>
            <a:pPr algn="ctr"/>
            <a:r>
              <a:rPr lang="en-US" sz="2400" dirty="0"/>
              <a:t>University of </a:t>
            </a:r>
            <a:r>
              <a:rPr lang="en-US" sz="2400" dirty="0" smtClean="0"/>
              <a:t>Pittsburgh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6241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203"/>
            <a:ext cx="8580268" cy="1143000"/>
          </a:xfrm>
        </p:spPr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Processing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Language: </a:t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Summarizing Student Reflections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743" y="962206"/>
            <a:ext cx="3557092" cy="60229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8445" y="1876981"/>
            <a:ext cx="2384906" cy="706422"/>
          </a:xfrm>
          <a:prstGeom prst="rect">
            <a:avLst/>
          </a:prstGeom>
        </p:spPr>
      </p:pic>
      <p:pic>
        <p:nvPicPr>
          <p:cNvPr id="3076" name="Picture 4" descr="AppSto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443" y="3302489"/>
            <a:ext cx="2384908" cy="83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04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Final Thoughts</a:t>
            </a:r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3999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NLP for teaching and learning at scale is an area of potentially broad impact</a:t>
            </a:r>
          </a:p>
          <a:p>
            <a:pPr lvl="1"/>
            <a:endParaRPr lang="en-US" sz="3200" dirty="0" smtClean="0"/>
          </a:p>
          <a:p>
            <a:r>
              <a:rPr lang="en-US" dirty="0" smtClean="0"/>
              <a:t>Many technical opportunities &amp; challenges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CCE4D-56E5-5249-B9AC-C5D511F41D9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33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9329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Roles for NLP in Educational Innovation </a:t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[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</a:rPr>
              <a:t>Litman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, AAAI 2016]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78" y="1382063"/>
            <a:ext cx="8964385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Teaching and </a:t>
            </a:r>
            <a:r>
              <a:rPr lang="en-US" i="1" dirty="0" smtClean="0"/>
              <a:t>learning language</a:t>
            </a:r>
            <a:r>
              <a:rPr lang="en-US" dirty="0"/>
              <a:t> </a:t>
            </a:r>
            <a:r>
              <a:rPr lang="en-US" dirty="0" smtClean="0"/>
              <a:t>related subjects</a:t>
            </a:r>
          </a:p>
          <a:p>
            <a:pPr lvl="1"/>
            <a:r>
              <a:rPr lang="en-US" dirty="0" smtClean="0"/>
              <a:t>Reading, writing, speaking</a:t>
            </a:r>
          </a:p>
          <a:p>
            <a:endParaRPr lang="en-US" dirty="0" smtClean="0"/>
          </a:p>
          <a:p>
            <a:r>
              <a:rPr lang="en-US" i="1" dirty="0" smtClean="0"/>
              <a:t>Using language </a:t>
            </a:r>
            <a:r>
              <a:rPr lang="en-US" dirty="0" smtClean="0"/>
              <a:t>to teach any subject</a:t>
            </a:r>
          </a:p>
          <a:p>
            <a:pPr lvl="1"/>
            <a:r>
              <a:rPr lang="en-US" dirty="0" smtClean="0"/>
              <a:t>Teaching in the disciplines</a:t>
            </a:r>
          </a:p>
          <a:p>
            <a:endParaRPr lang="en-US" dirty="0" smtClean="0"/>
          </a:p>
          <a:p>
            <a:r>
              <a:rPr lang="en-US" i="1" dirty="0" smtClean="0"/>
              <a:t>Processing language </a:t>
            </a:r>
            <a:r>
              <a:rPr lang="en-US" dirty="0" smtClean="0"/>
              <a:t>to support students, teachers, researchers and policy-makers</a:t>
            </a:r>
          </a:p>
          <a:p>
            <a:pPr lvl="1"/>
            <a:r>
              <a:rPr lang="en-US" dirty="0" smtClean="0"/>
              <a:t>MOOCs, textbooks, lectures, social media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92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9057" y="21545"/>
            <a:ext cx="9408177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NITRD: 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National AI R&amp;D Strategic Plan (10/16)</a:t>
            </a:r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16" y="1347107"/>
            <a:ext cx="904603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“AI-enhanced </a:t>
            </a:r>
            <a:r>
              <a:rPr lang="en-US" dirty="0"/>
              <a:t>learning schools can be </a:t>
            </a:r>
            <a:r>
              <a:rPr lang="en-US" b="1" i="1" dirty="0">
                <a:solidFill>
                  <a:srgbClr val="00B050"/>
                </a:solidFill>
              </a:rPr>
              <a:t>universally available</a:t>
            </a:r>
            <a:r>
              <a:rPr lang="en-US" dirty="0"/>
              <a:t>, with automated tutoring that gauges the development of the </a:t>
            </a:r>
            <a:r>
              <a:rPr lang="en-US" dirty="0" smtClean="0"/>
              <a:t>student. AI </a:t>
            </a:r>
            <a:r>
              <a:rPr lang="en-US" dirty="0"/>
              <a:t>tutors can </a:t>
            </a:r>
            <a:r>
              <a:rPr lang="en-US" b="1" i="1" dirty="0">
                <a:solidFill>
                  <a:srgbClr val="00B050"/>
                </a:solidFill>
              </a:rPr>
              <a:t>complement in-person teachers </a:t>
            </a:r>
            <a:r>
              <a:rPr lang="en-US" dirty="0"/>
              <a:t>and focus education on advanced and/or remedial learning </a:t>
            </a:r>
            <a:r>
              <a:rPr lang="en-US" b="1" i="1" dirty="0">
                <a:solidFill>
                  <a:srgbClr val="00B050"/>
                </a:solidFill>
              </a:rPr>
              <a:t>appropriate to the student</a:t>
            </a:r>
            <a:r>
              <a:rPr lang="en-US" dirty="0" smtClean="0"/>
              <a:t>.  AI </a:t>
            </a:r>
            <a:r>
              <a:rPr lang="en-US" dirty="0"/>
              <a:t>tools can foster </a:t>
            </a:r>
            <a:r>
              <a:rPr lang="en-US" b="1" i="1" dirty="0">
                <a:solidFill>
                  <a:srgbClr val="00B050"/>
                </a:solidFill>
              </a:rPr>
              <a:t>life-long learning </a:t>
            </a:r>
            <a:r>
              <a:rPr lang="en-US" dirty="0"/>
              <a:t>and the acquisition of new skills for all members of </a:t>
            </a:r>
            <a:r>
              <a:rPr lang="en-US" dirty="0" smtClean="0"/>
              <a:t>society.”</a:t>
            </a:r>
          </a:p>
        </p:txBody>
      </p:sp>
    </p:spTree>
    <p:extLst>
      <p:ext uri="{BB962C8B-B14F-4D97-AF65-F5344CB8AC3E}">
        <p14:creationId xmlns:p14="http://schemas.microsoft.com/office/powerpoint/2010/main" val="332184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217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Grand Challenge Competitions</a:t>
            </a:r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13011" cy="4525963"/>
          </a:xfrm>
        </p:spPr>
        <p:txBody>
          <a:bodyPr/>
          <a:lstStyle/>
          <a:p>
            <a:r>
              <a:rPr lang="en-US" dirty="0" smtClean="0"/>
              <a:t>Global Learning $15M X-Prize (current)</a:t>
            </a:r>
          </a:p>
          <a:p>
            <a:pPr lvl="1"/>
            <a:r>
              <a:rPr lang="en-US" dirty="0" smtClean="0"/>
              <a:t>Empower children to take control of their learning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Hewlett Foundation Automated Student Assessment $200K Prize (4 years ago)</a:t>
            </a:r>
          </a:p>
          <a:p>
            <a:pPr lvl="1"/>
            <a:r>
              <a:rPr lang="en-US" dirty="0" smtClean="0"/>
              <a:t>Essay Scoring </a:t>
            </a:r>
          </a:p>
          <a:p>
            <a:pPr lvl="1"/>
            <a:r>
              <a:rPr lang="en-US" dirty="0" smtClean="0"/>
              <a:t>Short Answer Scoring</a:t>
            </a:r>
          </a:p>
        </p:txBody>
      </p:sp>
    </p:spTree>
    <p:extLst>
      <p:ext uri="{BB962C8B-B14F-4D97-AF65-F5344CB8AC3E}">
        <p14:creationId xmlns:p14="http://schemas.microsoft.com/office/powerpoint/2010/main" val="335014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048"/>
            <a:ext cx="9144000" cy="789652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My Focus:  NLP for 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Educational Innovation</a:t>
            </a:r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78" y="1417019"/>
            <a:ext cx="8964385" cy="4047187"/>
          </a:xfrm>
        </p:spPr>
        <p:txBody>
          <a:bodyPr>
            <a:normAutofit/>
          </a:bodyPr>
          <a:lstStyle/>
          <a:p>
            <a:r>
              <a:rPr lang="en-US" b="1" dirty="0" smtClean="0"/>
              <a:t>Natural Language Processing (NLP): </a:t>
            </a:r>
            <a:r>
              <a:rPr lang="en-US" dirty="0" smtClean="0"/>
              <a:t>Getting </a:t>
            </a:r>
            <a:r>
              <a:rPr lang="en-US" dirty="0"/>
              <a:t>computers to perform useful and interesting tasks involving human languages</a:t>
            </a:r>
          </a:p>
          <a:p>
            <a:endParaRPr lang="en-US" dirty="0"/>
          </a:p>
          <a:p>
            <a:pPr lvl="1"/>
            <a:r>
              <a:rPr lang="en-US" dirty="0"/>
              <a:t>Machine-readable text, audio, and video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Intelligent personal assistants (Alexa, Cortana, Siri, …)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32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71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i="1" dirty="0" smtClean="0">
                <a:solidFill>
                  <a:schemeClr val="tx2">
                    <a:lumMod val="75000"/>
                  </a:schemeClr>
                </a:solidFill>
              </a:rPr>
              <a:t>Learning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 Language:  Writing</a:t>
            </a:r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9175" y="1346616"/>
            <a:ext cx="5354084" cy="413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3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261" y="95054"/>
            <a:ext cx="2812118" cy="2395054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Argument Mining of Writing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(assessment/</a:t>
            </a:r>
            <a:b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feedback)</a:t>
            </a:r>
            <a:r>
              <a:rPr lang="en-US" sz="3200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3200" i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857" y="0"/>
            <a:ext cx="6607745" cy="6868496"/>
          </a:xfrm>
        </p:spPr>
      </p:pic>
      <p:sp>
        <p:nvSpPr>
          <p:cNvPr id="10" name="TextBox 9"/>
          <p:cNvSpPr txBox="1"/>
          <p:nvPr/>
        </p:nvSpPr>
        <p:spPr>
          <a:xfrm>
            <a:off x="380229" y="3091327"/>
            <a:ext cx="181331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008000"/>
                </a:solidFill>
              </a:rPr>
              <a:t>Current Study </a:t>
            </a:r>
            <a:endParaRPr lang="en-US" b="1" dirty="0" smtClean="0"/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Claim     </a:t>
            </a:r>
            <a:r>
              <a:rPr lang="en-US" b="1" dirty="0" smtClean="0"/>
              <a:t>           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chemeClr val="accent6"/>
                </a:solidFill>
              </a:rPr>
              <a:t>Citation </a:t>
            </a:r>
            <a:r>
              <a:rPr lang="en-US" b="1" dirty="0" smtClean="0"/>
              <a:t>           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0000FF"/>
                </a:solidFill>
              </a:rPr>
              <a:t>Hypothesis</a:t>
            </a:r>
            <a:r>
              <a:rPr lang="en-US" b="1" dirty="0" smtClean="0"/>
              <a:t>      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008000"/>
                </a:solidFill>
              </a:rPr>
              <a:t>Supports          </a:t>
            </a:r>
            <a:endParaRPr lang="en-US" b="1" dirty="0" smtClean="0"/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C03C4F"/>
                </a:solidFill>
              </a:rPr>
              <a:t>Opposes</a:t>
            </a:r>
            <a:r>
              <a:rPr lang="en-US" b="1" dirty="0">
                <a:solidFill>
                  <a:srgbClr val="C03C4F"/>
                </a:solidFill>
              </a:rPr>
              <a:t> </a:t>
            </a:r>
            <a:r>
              <a:rPr lang="en-US" b="1" dirty="0" smtClean="0">
                <a:solidFill>
                  <a:srgbClr val="C03C4F"/>
                </a:solidFill>
              </a:rPr>
              <a:t> 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FF66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None        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5634-FFC7-487C-A394-545C55E5700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98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82282"/>
            <a:ext cx="9144001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Formative Feedback on Student Reviewing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2E9F-8B4C-4103-85CA-991CEBD71BF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7619998" y="3360497"/>
            <a:ext cx="1455313" cy="971103"/>
          </a:xfrm>
          <a:prstGeom prst="wedgeRoundRectCallout">
            <a:avLst>
              <a:gd name="adj1" fmla="val -68510"/>
              <a:gd name="adj2" fmla="val -45669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NLP model applied </a:t>
            </a:r>
            <a:endParaRPr lang="en-US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7619997" y="4656276"/>
            <a:ext cx="1455313" cy="971103"/>
          </a:xfrm>
          <a:prstGeom prst="wedgeRoundRectCallout">
            <a:avLst>
              <a:gd name="adj1" fmla="val -68510"/>
              <a:gd name="adj2" fmla="val -45669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NLP model applied</a:t>
            </a:r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7551965" y="1775346"/>
            <a:ext cx="1523345" cy="856180"/>
          </a:xfrm>
          <a:prstGeom prst="wedgeRoundRectCallout">
            <a:avLst>
              <a:gd name="adj1" fmla="val -68510"/>
              <a:gd name="adj2" fmla="val -45669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  <a:r>
              <a:rPr lang="en-US" dirty="0" smtClean="0"/>
              <a:t>ystem </a:t>
            </a:r>
          </a:p>
          <a:p>
            <a:pPr algn="ctr"/>
            <a:r>
              <a:rPr lang="en-US" dirty="0" smtClean="0"/>
              <a:t>feedback     (if needed)</a:t>
            </a:r>
            <a:endParaRPr lang="en-US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73479" y="2414003"/>
            <a:ext cx="1200150" cy="1097719"/>
          </a:xfrm>
          <a:prstGeom prst="wedgeRoundRectCallout">
            <a:avLst>
              <a:gd name="adj1" fmla="val 70776"/>
              <a:gd name="adj2" fmla="val -31377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Reviewer makes decision (AGREE)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871" y="1477322"/>
            <a:ext cx="5731328" cy="40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94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</a:rPr>
              <a:t>ArgRewrite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: Revision Writing Assistant</a:t>
            </a:r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009526"/>
            <a:ext cx="8602133" cy="565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000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17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001F5B"/>
                </a:solidFill>
              </a:rPr>
              <a:t>Using</a:t>
            </a:r>
            <a:r>
              <a:rPr lang="en-US" dirty="0" smtClean="0">
                <a:solidFill>
                  <a:srgbClr val="001F5B"/>
                </a:solidFill>
              </a:rPr>
              <a:t> Language: Teaching Physics</a:t>
            </a:r>
            <a:br>
              <a:rPr lang="en-US" dirty="0" smtClean="0">
                <a:solidFill>
                  <a:srgbClr val="001F5B"/>
                </a:solidFill>
              </a:rPr>
            </a:br>
            <a:endParaRPr lang="en-US" dirty="0">
              <a:solidFill>
                <a:srgbClr val="001F5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72" y="1134198"/>
            <a:ext cx="9081855" cy="4449457"/>
          </a:xfrm>
        </p:spPr>
        <p:txBody>
          <a:bodyPr>
            <a:normAutofit lnSpcReduction="10000"/>
          </a:bodyPr>
          <a:lstStyle/>
          <a:p>
            <a:r>
              <a:rPr lang="pl-PL" dirty="0"/>
              <a:t>From </a:t>
            </a:r>
            <a:r>
              <a:rPr lang="en-US" dirty="0" smtClean="0"/>
              <a:t>Socrates to </a:t>
            </a:r>
            <a:r>
              <a:rPr lang="pl-PL" dirty="0" smtClean="0"/>
              <a:t>Siri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Personalized tutorial dialogue systems based on what students say, and how they say it</a:t>
            </a:r>
            <a:endParaRPr lang="en-US" dirty="0"/>
          </a:p>
        </p:txBody>
      </p:sp>
      <p:pic>
        <p:nvPicPr>
          <p:cNvPr id="2050" name="Picture 2" descr="Socrates - Hulton Archive/Hulton Archive/Getty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" y="1830908"/>
            <a:ext cx="3510641" cy="233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3" descr="AppleSiri1TNW-1200x65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" r="678"/>
          <a:stretch>
            <a:fillRect/>
          </a:stretch>
        </p:blipFill>
        <p:spPr>
          <a:xfrm>
            <a:off x="4804968" y="1833017"/>
            <a:ext cx="4244567" cy="2334348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3929398" y="2859707"/>
            <a:ext cx="748446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http://www.lrdc.pitt.edu/images/banner/LT_img_icon.png"/>
          <p:cNvPicPr>
            <a:picLocks noChangeAspect="1" noChangeArrowheads="1"/>
          </p:cNvPicPr>
          <p:nvPr/>
        </p:nvPicPr>
        <p:blipFill>
          <a:blip r:embed="rId5" cstate="print"/>
          <a:srcRect r="37695"/>
          <a:stretch>
            <a:fillRect/>
          </a:stretch>
        </p:blipFill>
        <p:spPr bwMode="auto">
          <a:xfrm>
            <a:off x="3314700" y="5266206"/>
            <a:ext cx="2401342" cy="14903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350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1769</TotalTime>
  <Words>382</Words>
  <Application>Microsoft Office PowerPoint</Application>
  <PresentationFormat>On-screen Show (4:3)</PresentationFormat>
  <Paragraphs>79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Georgia</vt:lpstr>
      <vt:lpstr>Office Theme</vt:lpstr>
      <vt:lpstr>PowerPoint Presentation</vt:lpstr>
      <vt:lpstr>NITRD: National AI R&amp;D Strategic Plan (10/16)</vt:lpstr>
      <vt:lpstr>Grand Challenge Competitions</vt:lpstr>
      <vt:lpstr>My Focus:  NLP for Educational Innovation</vt:lpstr>
      <vt:lpstr>Learning Language:  Writing</vt:lpstr>
      <vt:lpstr> Argument Mining of Writing (assessment/ feedback) </vt:lpstr>
      <vt:lpstr>Formative Feedback on Student Reviewing</vt:lpstr>
      <vt:lpstr>ArgRewrite: Revision Writing Assistant</vt:lpstr>
      <vt:lpstr>Using Language: Teaching Physics </vt:lpstr>
      <vt:lpstr>Processing Language:  Summarizing Student Reflections</vt:lpstr>
      <vt:lpstr>Final Thoughts</vt:lpstr>
      <vt:lpstr>Roles for NLP in Educational Innovation  [Litman, AAAI 2016]</vt:lpstr>
    </vt:vector>
  </TitlesOfParts>
  <Company>University of Pittsburgh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Public - Pav Scanner 1</dc:creator>
  <cp:lastModifiedBy>Diane J. Litman</cp:lastModifiedBy>
  <cp:revision>61</cp:revision>
  <dcterms:created xsi:type="dcterms:W3CDTF">2014-07-16T20:09:41Z</dcterms:created>
  <dcterms:modified xsi:type="dcterms:W3CDTF">2016-11-17T16:02:13Z</dcterms:modified>
</cp:coreProperties>
</file>