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handoutMasterIdLst>
    <p:handoutMasterId r:id="rId32"/>
  </p:handoutMasterIdLst>
  <p:sldIdLst>
    <p:sldId id="256" r:id="rId2"/>
    <p:sldId id="641" r:id="rId3"/>
    <p:sldId id="642" r:id="rId4"/>
    <p:sldId id="583" r:id="rId5"/>
    <p:sldId id="601" r:id="rId6"/>
    <p:sldId id="595" r:id="rId7"/>
    <p:sldId id="589" r:id="rId8"/>
    <p:sldId id="590" r:id="rId9"/>
    <p:sldId id="651" r:id="rId10"/>
    <p:sldId id="652" r:id="rId11"/>
    <p:sldId id="624" r:id="rId12"/>
    <p:sldId id="625" r:id="rId13"/>
    <p:sldId id="634" r:id="rId14"/>
    <p:sldId id="613" r:id="rId15"/>
    <p:sldId id="616" r:id="rId16"/>
    <p:sldId id="662" r:id="rId17"/>
    <p:sldId id="636" r:id="rId18"/>
    <p:sldId id="653" r:id="rId19"/>
    <p:sldId id="489" r:id="rId20"/>
    <p:sldId id="592" r:id="rId21"/>
    <p:sldId id="593" r:id="rId22"/>
    <p:sldId id="609" r:id="rId23"/>
    <p:sldId id="618" r:id="rId24"/>
    <p:sldId id="637" r:id="rId25"/>
    <p:sldId id="622" r:id="rId26"/>
    <p:sldId id="623" r:id="rId27"/>
    <p:sldId id="663" r:id="rId28"/>
    <p:sldId id="664" r:id="rId29"/>
    <p:sldId id="665"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6776"/>
    <a:srgbClr val="5D96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25417" autoAdjust="0"/>
    <p:restoredTop sz="93488" autoAdjust="0"/>
  </p:normalViewPr>
  <p:slideViewPr>
    <p:cSldViewPr snapToGrid="0" snapToObjects="1">
      <p:cViewPr varScale="1">
        <p:scale>
          <a:sx n="107" d="100"/>
          <a:sy n="107" d="100"/>
        </p:scale>
        <p:origin x="-56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981335666375031E-2"/>
          <c:y val="4.4861391929187228E-2"/>
          <c:w val="0.62298033926314766"/>
          <c:h val="0.78151058680771368"/>
        </c:manualLayout>
      </c:layout>
      <c:barChart>
        <c:barDir val="col"/>
        <c:grouping val="clustered"/>
        <c:varyColors val="0"/>
        <c:ser>
          <c:idx val="0"/>
          <c:order val="0"/>
          <c:tx>
            <c:strRef>
              <c:f>Sheet1!$B$1</c:f>
              <c:strCache>
                <c:ptCount val="1"/>
                <c:pt idx="0">
                  <c:v>Baseline1 (Naïve Bayes + Unigrams)</c:v>
                </c:pt>
              </c:strCache>
            </c:strRef>
          </c:tx>
          <c:invertIfNegative val="0"/>
          <c:cat>
            <c:strRef>
              <c:f>Sheet1!$A$2:$A$5</c:f>
              <c:strCache>
                <c:ptCount val="4"/>
                <c:pt idx="0">
                  <c:v>Accuracy (complete)</c:v>
                </c:pt>
                <c:pt idx="1">
                  <c:v>Accuracy (subset)</c:v>
                </c:pt>
                <c:pt idx="2">
                  <c:v>QW Kappa (complete)</c:v>
                </c:pt>
                <c:pt idx="3">
                  <c:v>QW Kappa (subset)</c:v>
                </c:pt>
              </c:strCache>
            </c:strRef>
          </c:cat>
          <c:val>
            <c:numRef>
              <c:f>Sheet1!$B$2:$B$5</c:f>
              <c:numCache>
                <c:formatCode>General</c:formatCode>
                <c:ptCount val="4"/>
                <c:pt idx="0">
                  <c:v>0.52</c:v>
                </c:pt>
                <c:pt idx="1">
                  <c:v>0.52</c:v>
                </c:pt>
                <c:pt idx="2">
                  <c:v>0.53</c:v>
                </c:pt>
                <c:pt idx="3">
                  <c:v>0.43</c:v>
                </c:pt>
              </c:numCache>
            </c:numRef>
          </c:val>
        </c:ser>
        <c:ser>
          <c:idx val="1"/>
          <c:order val="1"/>
          <c:tx>
            <c:strRef>
              <c:f>Sheet1!$C$1</c:f>
              <c:strCache>
                <c:ptCount val="1"/>
                <c:pt idx="0">
                  <c:v>Baseline2 (LSA)</c:v>
                </c:pt>
              </c:strCache>
            </c:strRef>
          </c:tx>
          <c:invertIfNegative val="0"/>
          <c:cat>
            <c:strRef>
              <c:f>Sheet1!$A$2:$A$5</c:f>
              <c:strCache>
                <c:ptCount val="4"/>
                <c:pt idx="0">
                  <c:v>Accuracy (complete)</c:v>
                </c:pt>
                <c:pt idx="1">
                  <c:v>Accuracy (subset)</c:v>
                </c:pt>
                <c:pt idx="2">
                  <c:v>QW Kappa (complete)</c:v>
                </c:pt>
                <c:pt idx="3">
                  <c:v>QW Kappa (subset)</c:v>
                </c:pt>
              </c:strCache>
            </c:strRef>
          </c:cat>
          <c:val>
            <c:numRef>
              <c:f>Sheet1!$C$2:$C$5</c:f>
              <c:numCache>
                <c:formatCode>General</c:formatCode>
                <c:ptCount val="4"/>
                <c:pt idx="0">
                  <c:v>0.45</c:v>
                </c:pt>
                <c:pt idx="1">
                  <c:v>0.43</c:v>
                </c:pt>
                <c:pt idx="2">
                  <c:v>0.47</c:v>
                </c:pt>
                <c:pt idx="3">
                  <c:v>0.48</c:v>
                </c:pt>
              </c:numCache>
            </c:numRef>
          </c:val>
        </c:ser>
        <c:ser>
          <c:idx val="2"/>
          <c:order val="2"/>
          <c:tx>
            <c:strRef>
              <c:f>Sheet1!$D$1</c:f>
              <c:strCache>
                <c:ptCount val="1"/>
                <c:pt idx="0">
                  <c:v>Random Forest + 4 Features</c:v>
                </c:pt>
              </c:strCache>
            </c:strRef>
          </c:tx>
          <c:invertIfNegative val="0"/>
          <c:cat>
            <c:strRef>
              <c:f>Sheet1!$A$2:$A$5</c:f>
              <c:strCache>
                <c:ptCount val="4"/>
                <c:pt idx="0">
                  <c:v>Accuracy (complete)</c:v>
                </c:pt>
                <c:pt idx="1">
                  <c:v>Accuracy (subset)</c:v>
                </c:pt>
                <c:pt idx="2">
                  <c:v>QW Kappa (complete)</c:v>
                </c:pt>
                <c:pt idx="3">
                  <c:v>QW Kappa (subset)</c:v>
                </c:pt>
              </c:strCache>
            </c:strRef>
          </c:cat>
          <c:val>
            <c:numRef>
              <c:f>Sheet1!$D$2:$D$5</c:f>
              <c:numCache>
                <c:formatCode>General</c:formatCode>
                <c:ptCount val="4"/>
                <c:pt idx="0">
                  <c:v>0.56999999999999995</c:v>
                </c:pt>
                <c:pt idx="1">
                  <c:v>0.62</c:v>
                </c:pt>
                <c:pt idx="2">
                  <c:v>0.62</c:v>
                </c:pt>
                <c:pt idx="3">
                  <c:v>0.64</c:v>
                </c:pt>
              </c:numCache>
            </c:numRef>
          </c:val>
        </c:ser>
        <c:dLbls>
          <c:showLegendKey val="0"/>
          <c:showVal val="0"/>
          <c:showCatName val="0"/>
          <c:showSerName val="0"/>
          <c:showPercent val="0"/>
          <c:showBubbleSize val="0"/>
        </c:dLbls>
        <c:gapWidth val="150"/>
        <c:axId val="118009344"/>
        <c:axId val="114447424"/>
      </c:barChart>
      <c:catAx>
        <c:axId val="118009344"/>
        <c:scaling>
          <c:orientation val="minMax"/>
        </c:scaling>
        <c:delete val="0"/>
        <c:axPos val="b"/>
        <c:numFmt formatCode="General" sourceLinked="1"/>
        <c:majorTickMark val="out"/>
        <c:minorTickMark val="none"/>
        <c:tickLblPos val="nextTo"/>
        <c:crossAx val="114447424"/>
        <c:crosses val="autoZero"/>
        <c:auto val="1"/>
        <c:lblAlgn val="ctr"/>
        <c:lblOffset val="100"/>
        <c:noMultiLvlLbl val="0"/>
      </c:catAx>
      <c:valAx>
        <c:axId val="114447424"/>
        <c:scaling>
          <c:orientation val="minMax"/>
        </c:scaling>
        <c:delete val="0"/>
        <c:axPos val="l"/>
        <c:majorGridlines/>
        <c:numFmt formatCode="General" sourceLinked="1"/>
        <c:majorTickMark val="out"/>
        <c:minorTickMark val="none"/>
        <c:tickLblPos val="nextTo"/>
        <c:crossAx val="118009344"/>
        <c:crosses val="autoZero"/>
        <c:crossBetween val="between"/>
      </c:valAx>
    </c:plotArea>
    <c:legend>
      <c:legendPos val="r"/>
      <c:layout>
        <c:manualLayout>
          <c:xMode val="edge"/>
          <c:yMode val="edge"/>
          <c:x val="0.70322093418878195"/>
          <c:y val="0.31863826549178592"/>
          <c:w val="0.2875198065519588"/>
          <c:h val="0.42165015489521235"/>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981335666375031E-2"/>
          <c:y val="4.4861391929187228E-2"/>
          <c:w val="0.62298033926314766"/>
          <c:h val="0.78151058680771368"/>
        </c:manualLayout>
      </c:layout>
      <c:barChart>
        <c:barDir val="col"/>
        <c:grouping val="clustered"/>
        <c:varyColors val="0"/>
        <c:ser>
          <c:idx val="0"/>
          <c:order val="0"/>
          <c:tx>
            <c:strRef>
              <c:f>Sheet1!$B$1</c:f>
              <c:strCache>
                <c:ptCount val="1"/>
                <c:pt idx="0">
                  <c:v>Baseline1 (Naïve Bayes + Unigrams)</c:v>
                </c:pt>
              </c:strCache>
            </c:strRef>
          </c:tx>
          <c:invertIfNegative val="0"/>
          <c:cat>
            <c:strRef>
              <c:f>Sheet1!$A$2:$A$5</c:f>
              <c:strCache>
                <c:ptCount val="4"/>
                <c:pt idx="0">
                  <c:v>Accuracy (complete)</c:v>
                </c:pt>
                <c:pt idx="1">
                  <c:v>Accuracy (subset)</c:v>
                </c:pt>
                <c:pt idx="2">
                  <c:v>QW Kappa (complete)</c:v>
                </c:pt>
                <c:pt idx="3">
                  <c:v>QW Kappa (subset)</c:v>
                </c:pt>
              </c:strCache>
            </c:strRef>
          </c:cat>
          <c:val>
            <c:numRef>
              <c:f>Sheet1!$B$2:$B$5</c:f>
              <c:numCache>
                <c:formatCode>General</c:formatCode>
                <c:ptCount val="4"/>
                <c:pt idx="0">
                  <c:v>0.52</c:v>
                </c:pt>
                <c:pt idx="1">
                  <c:v>0.52</c:v>
                </c:pt>
                <c:pt idx="2">
                  <c:v>0.53</c:v>
                </c:pt>
                <c:pt idx="3">
                  <c:v>0.43</c:v>
                </c:pt>
              </c:numCache>
            </c:numRef>
          </c:val>
        </c:ser>
        <c:ser>
          <c:idx val="1"/>
          <c:order val="1"/>
          <c:tx>
            <c:strRef>
              <c:f>Sheet1!$C$1</c:f>
              <c:strCache>
                <c:ptCount val="1"/>
                <c:pt idx="0">
                  <c:v>Baseline2 (LSA)</c:v>
                </c:pt>
              </c:strCache>
            </c:strRef>
          </c:tx>
          <c:invertIfNegative val="0"/>
          <c:cat>
            <c:strRef>
              <c:f>Sheet1!$A$2:$A$5</c:f>
              <c:strCache>
                <c:ptCount val="4"/>
                <c:pt idx="0">
                  <c:v>Accuracy (complete)</c:v>
                </c:pt>
                <c:pt idx="1">
                  <c:v>Accuracy (subset)</c:v>
                </c:pt>
                <c:pt idx="2">
                  <c:v>QW Kappa (complete)</c:v>
                </c:pt>
                <c:pt idx="3">
                  <c:v>QW Kappa (subset)</c:v>
                </c:pt>
              </c:strCache>
            </c:strRef>
          </c:cat>
          <c:val>
            <c:numRef>
              <c:f>Sheet1!$C$2:$C$5</c:f>
              <c:numCache>
                <c:formatCode>General</c:formatCode>
                <c:ptCount val="4"/>
                <c:pt idx="0">
                  <c:v>0.45</c:v>
                </c:pt>
                <c:pt idx="1">
                  <c:v>0.43</c:v>
                </c:pt>
                <c:pt idx="2">
                  <c:v>0.47</c:v>
                </c:pt>
                <c:pt idx="3">
                  <c:v>0.48</c:v>
                </c:pt>
              </c:numCache>
            </c:numRef>
          </c:val>
        </c:ser>
        <c:ser>
          <c:idx val="2"/>
          <c:order val="2"/>
          <c:tx>
            <c:strRef>
              <c:f>Sheet1!$D$1</c:f>
              <c:strCache>
                <c:ptCount val="1"/>
                <c:pt idx="0">
                  <c:v>Random Forest + 4 Features</c:v>
                </c:pt>
              </c:strCache>
            </c:strRef>
          </c:tx>
          <c:invertIfNegative val="0"/>
          <c:cat>
            <c:strRef>
              <c:f>Sheet1!$A$2:$A$5</c:f>
              <c:strCache>
                <c:ptCount val="4"/>
                <c:pt idx="0">
                  <c:v>Accuracy (complete)</c:v>
                </c:pt>
                <c:pt idx="1">
                  <c:v>Accuracy (subset)</c:v>
                </c:pt>
                <c:pt idx="2">
                  <c:v>QW Kappa (complete)</c:v>
                </c:pt>
                <c:pt idx="3">
                  <c:v>QW Kappa (subset)</c:v>
                </c:pt>
              </c:strCache>
            </c:strRef>
          </c:cat>
          <c:val>
            <c:numRef>
              <c:f>Sheet1!$D$2:$D$5</c:f>
              <c:numCache>
                <c:formatCode>General</c:formatCode>
                <c:ptCount val="4"/>
                <c:pt idx="0">
                  <c:v>0.56999999999999995</c:v>
                </c:pt>
                <c:pt idx="1">
                  <c:v>0.62</c:v>
                </c:pt>
                <c:pt idx="2">
                  <c:v>0.62</c:v>
                </c:pt>
                <c:pt idx="3">
                  <c:v>0.64</c:v>
                </c:pt>
              </c:numCache>
            </c:numRef>
          </c:val>
        </c:ser>
        <c:dLbls>
          <c:showLegendKey val="0"/>
          <c:showVal val="0"/>
          <c:showCatName val="0"/>
          <c:showSerName val="0"/>
          <c:showPercent val="0"/>
          <c:showBubbleSize val="0"/>
        </c:dLbls>
        <c:gapWidth val="150"/>
        <c:axId val="118572544"/>
        <c:axId val="114449728"/>
      </c:barChart>
      <c:catAx>
        <c:axId val="118572544"/>
        <c:scaling>
          <c:orientation val="minMax"/>
        </c:scaling>
        <c:delete val="0"/>
        <c:axPos val="b"/>
        <c:numFmt formatCode="General" sourceLinked="1"/>
        <c:majorTickMark val="out"/>
        <c:minorTickMark val="none"/>
        <c:tickLblPos val="nextTo"/>
        <c:crossAx val="114449728"/>
        <c:crosses val="autoZero"/>
        <c:auto val="1"/>
        <c:lblAlgn val="ctr"/>
        <c:lblOffset val="100"/>
        <c:noMultiLvlLbl val="0"/>
      </c:catAx>
      <c:valAx>
        <c:axId val="114449728"/>
        <c:scaling>
          <c:orientation val="minMax"/>
        </c:scaling>
        <c:delete val="0"/>
        <c:axPos val="l"/>
        <c:majorGridlines/>
        <c:numFmt formatCode="General" sourceLinked="1"/>
        <c:majorTickMark val="out"/>
        <c:minorTickMark val="none"/>
        <c:tickLblPos val="nextTo"/>
        <c:crossAx val="118572544"/>
        <c:crosses val="autoZero"/>
        <c:crossBetween val="between"/>
      </c:valAx>
    </c:plotArea>
    <c:legend>
      <c:legendPos val="r"/>
      <c:layout>
        <c:manualLayout>
          <c:xMode val="edge"/>
          <c:yMode val="edge"/>
          <c:x val="0.70322093418878195"/>
          <c:y val="0.31863826549178592"/>
          <c:w val="0.2875198065519588"/>
          <c:h val="0.42165015489521235"/>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93270029496471E-2"/>
          <c:y val="5.0473457250976198E-2"/>
          <c:w val="0.67604418999109639"/>
          <c:h val="0.78151058680771368"/>
        </c:manualLayout>
      </c:layout>
      <c:barChart>
        <c:barDir val="col"/>
        <c:grouping val="clustered"/>
        <c:varyColors val="0"/>
        <c:ser>
          <c:idx val="0"/>
          <c:order val="0"/>
          <c:tx>
            <c:strRef>
              <c:f>Sheet1!$B$1</c:f>
              <c:strCache>
                <c:ptCount val="1"/>
                <c:pt idx="0">
                  <c:v>All</c:v>
                </c:pt>
              </c:strCache>
            </c:strRef>
          </c:tx>
          <c:invertIfNegative val="0"/>
          <c:cat>
            <c:strRef>
              <c:f>Sheet1!$A$2:$A$3</c:f>
              <c:strCache>
                <c:ptCount val="2"/>
                <c:pt idx="0">
                  <c:v>Accuracy </c:v>
                </c:pt>
                <c:pt idx="1">
                  <c:v>QWKappa </c:v>
                </c:pt>
              </c:strCache>
            </c:strRef>
          </c:cat>
          <c:val>
            <c:numRef>
              <c:f>Sheet1!$B$2:$B$3</c:f>
              <c:numCache>
                <c:formatCode>General</c:formatCode>
                <c:ptCount val="2"/>
                <c:pt idx="0">
                  <c:v>0.56999999999999995</c:v>
                </c:pt>
                <c:pt idx="1">
                  <c:v>0.62</c:v>
                </c:pt>
              </c:numCache>
            </c:numRef>
          </c:val>
        </c:ser>
        <c:ser>
          <c:idx val="1"/>
          <c:order val="1"/>
          <c:tx>
            <c:strRef>
              <c:f>Sheet1!$C$1</c:f>
              <c:strCache>
                <c:ptCount val="1"/>
                <c:pt idx="0">
                  <c:v>All-WOC</c:v>
                </c:pt>
              </c:strCache>
            </c:strRef>
          </c:tx>
          <c:invertIfNegative val="0"/>
          <c:cat>
            <c:strRef>
              <c:f>Sheet1!$A$2:$A$3</c:f>
              <c:strCache>
                <c:ptCount val="2"/>
                <c:pt idx="0">
                  <c:v>Accuracy </c:v>
                </c:pt>
                <c:pt idx="1">
                  <c:v>QWKappa </c:v>
                </c:pt>
              </c:strCache>
            </c:strRef>
          </c:cat>
          <c:val>
            <c:numRef>
              <c:f>Sheet1!$C$2:$C$3</c:f>
              <c:numCache>
                <c:formatCode>General</c:formatCode>
                <c:ptCount val="2"/>
                <c:pt idx="0">
                  <c:v>0.53</c:v>
                </c:pt>
                <c:pt idx="1">
                  <c:v>0.56999999999999995</c:v>
                </c:pt>
              </c:numCache>
            </c:numRef>
          </c:val>
        </c:ser>
        <c:ser>
          <c:idx val="2"/>
          <c:order val="2"/>
          <c:tx>
            <c:strRef>
              <c:f>Sheet1!$D$1</c:f>
              <c:strCache>
                <c:ptCount val="1"/>
                <c:pt idx="0">
                  <c:v>All-NPE</c:v>
                </c:pt>
              </c:strCache>
            </c:strRef>
          </c:tx>
          <c:invertIfNegative val="0"/>
          <c:cat>
            <c:strRef>
              <c:f>Sheet1!$A$2:$A$3</c:f>
              <c:strCache>
                <c:ptCount val="2"/>
                <c:pt idx="0">
                  <c:v>Accuracy </c:v>
                </c:pt>
                <c:pt idx="1">
                  <c:v>QWKappa </c:v>
                </c:pt>
              </c:strCache>
            </c:strRef>
          </c:cat>
          <c:val>
            <c:numRef>
              <c:f>Sheet1!$D$2:$D$3</c:f>
              <c:numCache>
                <c:formatCode>General</c:formatCode>
                <c:ptCount val="2"/>
                <c:pt idx="0">
                  <c:v>0.54</c:v>
                </c:pt>
                <c:pt idx="1">
                  <c:v>0.6</c:v>
                </c:pt>
              </c:numCache>
            </c:numRef>
          </c:val>
        </c:ser>
        <c:ser>
          <c:idx val="3"/>
          <c:order val="3"/>
          <c:tx>
            <c:strRef>
              <c:f>Sheet1!$E$1</c:f>
              <c:strCache>
                <c:ptCount val="1"/>
                <c:pt idx="0">
                  <c:v>All-CON</c:v>
                </c:pt>
              </c:strCache>
            </c:strRef>
          </c:tx>
          <c:invertIfNegative val="0"/>
          <c:cat>
            <c:strRef>
              <c:f>Sheet1!$A$2:$A$3</c:f>
              <c:strCache>
                <c:ptCount val="2"/>
                <c:pt idx="0">
                  <c:v>Accuracy </c:v>
                </c:pt>
                <c:pt idx="1">
                  <c:v>QWKappa </c:v>
                </c:pt>
              </c:strCache>
            </c:strRef>
          </c:cat>
          <c:val>
            <c:numRef>
              <c:f>Sheet1!$E$2:$E$3</c:f>
              <c:numCache>
                <c:formatCode>General</c:formatCode>
                <c:ptCount val="2"/>
                <c:pt idx="0">
                  <c:v>0.55000000000000004</c:v>
                </c:pt>
                <c:pt idx="1">
                  <c:v>0.6</c:v>
                </c:pt>
              </c:numCache>
            </c:numRef>
          </c:val>
        </c:ser>
        <c:ser>
          <c:idx val="4"/>
          <c:order val="4"/>
          <c:tx>
            <c:strRef>
              <c:f>Sheet1!$F$1</c:f>
              <c:strCache>
                <c:ptCount val="1"/>
                <c:pt idx="0">
                  <c:v>All-SPC</c:v>
                </c:pt>
              </c:strCache>
            </c:strRef>
          </c:tx>
          <c:invertIfNegative val="0"/>
          <c:cat>
            <c:strRef>
              <c:f>Sheet1!$A$2:$A$3</c:f>
              <c:strCache>
                <c:ptCount val="2"/>
                <c:pt idx="0">
                  <c:v>Accuracy </c:v>
                </c:pt>
                <c:pt idx="1">
                  <c:v>QWKappa </c:v>
                </c:pt>
              </c:strCache>
            </c:strRef>
          </c:cat>
          <c:val>
            <c:numRef>
              <c:f>Sheet1!$F$2:$F$3</c:f>
              <c:numCache>
                <c:formatCode>General</c:formatCode>
                <c:ptCount val="2"/>
                <c:pt idx="0">
                  <c:v>0.53</c:v>
                </c:pt>
                <c:pt idx="1">
                  <c:v>0.57999999999999996</c:v>
                </c:pt>
              </c:numCache>
            </c:numRef>
          </c:val>
        </c:ser>
        <c:dLbls>
          <c:showLegendKey val="0"/>
          <c:showVal val="0"/>
          <c:showCatName val="0"/>
          <c:showSerName val="0"/>
          <c:showPercent val="0"/>
          <c:showBubbleSize val="0"/>
        </c:dLbls>
        <c:gapWidth val="150"/>
        <c:axId val="120518656"/>
        <c:axId val="120391936"/>
      </c:barChart>
      <c:catAx>
        <c:axId val="120518656"/>
        <c:scaling>
          <c:orientation val="minMax"/>
        </c:scaling>
        <c:delete val="0"/>
        <c:axPos val="b"/>
        <c:numFmt formatCode="General" sourceLinked="1"/>
        <c:majorTickMark val="out"/>
        <c:minorTickMark val="none"/>
        <c:tickLblPos val="nextTo"/>
        <c:txPr>
          <a:bodyPr/>
          <a:lstStyle/>
          <a:p>
            <a:pPr>
              <a:defRPr sz="2400">
                <a:latin typeface="Times New Roman" panose="02020603050405020304" pitchFamily="18" charset="0"/>
                <a:cs typeface="Times New Roman" panose="02020603050405020304" pitchFamily="18" charset="0"/>
              </a:defRPr>
            </a:pPr>
            <a:endParaRPr lang="en-US"/>
          </a:p>
        </c:txPr>
        <c:crossAx val="120391936"/>
        <c:crosses val="autoZero"/>
        <c:auto val="1"/>
        <c:lblAlgn val="ctr"/>
        <c:lblOffset val="100"/>
        <c:noMultiLvlLbl val="0"/>
      </c:catAx>
      <c:valAx>
        <c:axId val="120391936"/>
        <c:scaling>
          <c:orientation val="minMax"/>
        </c:scaling>
        <c:delete val="0"/>
        <c:axPos val="l"/>
        <c:majorGridlines/>
        <c:numFmt formatCode="General" sourceLinked="1"/>
        <c:majorTickMark val="out"/>
        <c:minorTickMark val="none"/>
        <c:tickLblPos val="nextTo"/>
        <c:crossAx val="120518656"/>
        <c:crosses val="autoZero"/>
        <c:crossBetween val="between"/>
      </c:valAx>
    </c:plotArea>
    <c:legend>
      <c:legendPos val="r"/>
      <c:layout>
        <c:manualLayout>
          <c:xMode val="edge"/>
          <c:yMode val="edge"/>
          <c:x val="0.78660691102809888"/>
          <c:y val="0.31863826549178592"/>
          <c:w val="0.13502709730728105"/>
          <c:h val="0.38940994435880277"/>
        </c:manualLayout>
      </c:layout>
      <c:overlay val="0"/>
      <c:txPr>
        <a:bodyPr/>
        <a:lstStyle/>
        <a:p>
          <a:pPr>
            <a:defRPr sz="2000">
              <a:latin typeface="Times New Roman" panose="02020603050405020304" pitchFamily="18" charset="0"/>
              <a:cs typeface="Times New Roman" panose="02020603050405020304"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69B54AD-0D1F-FF41-B701-CDC888A49101}" type="datetime1">
              <a:rPr lang="zh-CN" altLang="en-US" smtClean="0"/>
              <a:pPr/>
              <a:t>2014/4/23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625815-D932-3547-9BEF-DC32BB8E4CBD}" type="slidenum">
              <a:rPr lang="en-US" smtClean="0"/>
              <a:pPr/>
              <a:t>‹#›</a:t>
            </a:fld>
            <a:endParaRPr lang="en-US"/>
          </a:p>
        </p:txBody>
      </p:sp>
    </p:spTree>
    <p:extLst>
      <p:ext uri="{BB962C8B-B14F-4D97-AF65-F5344CB8AC3E}">
        <p14:creationId xmlns:p14="http://schemas.microsoft.com/office/powerpoint/2010/main" val="1587599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44C45C-6936-2644-B2E5-9DA92685AC3C}" type="datetime1">
              <a:rPr lang="zh-CN" altLang="en-US" smtClean="0"/>
              <a:pPr/>
              <a:t>2014/4/23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F9F570-116B-B74F-892D-960D7B1C4195}" type="slidenum">
              <a:rPr lang="en-US" smtClean="0"/>
              <a:pPr/>
              <a:t>‹#›</a:t>
            </a:fld>
            <a:endParaRPr lang="en-US"/>
          </a:p>
        </p:txBody>
      </p:sp>
    </p:spTree>
    <p:extLst>
      <p:ext uri="{BB962C8B-B14F-4D97-AF65-F5344CB8AC3E}">
        <p14:creationId xmlns:p14="http://schemas.microsoft.com/office/powerpoint/2010/main" val="367924360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F9F570-116B-B74F-892D-960D7B1C4195}" type="slidenum">
              <a:rPr lang="en-US" smtClean="0"/>
              <a:pPr/>
              <a:t>1</a:t>
            </a:fld>
            <a:endParaRPr lang="en-US"/>
          </a:p>
        </p:txBody>
      </p:sp>
    </p:spTree>
    <p:extLst>
      <p:ext uri="{BB962C8B-B14F-4D97-AF65-F5344CB8AC3E}">
        <p14:creationId xmlns:p14="http://schemas.microsoft.com/office/powerpoint/2010/main" val="3888833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F9F570-116B-B74F-892D-960D7B1C4195}" type="slidenum">
              <a:rPr lang="en-US" smtClean="0"/>
              <a:pPr/>
              <a:t>9</a:t>
            </a:fld>
            <a:endParaRPr lang="en-US"/>
          </a:p>
        </p:txBody>
      </p:sp>
    </p:spTree>
    <p:extLst>
      <p:ext uri="{BB962C8B-B14F-4D97-AF65-F5344CB8AC3E}">
        <p14:creationId xmlns:p14="http://schemas.microsoft.com/office/powerpoint/2010/main" val="3029921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F9F570-116B-B74F-892D-960D7B1C4195}" type="slidenum">
              <a:rPr lang="en-US" smtClean="0"/>
              <a:pPr/>
              <a:t>10</a:t>
            </a:fld>
            <a:endParaRPr lang="en-US"/>
          </a:p>
        </p:txBody>
      </p:sp>
    </p:spTree>
    <p:extLst>
      <p:ext uri="{BB962C8B-B14F-4D97-AF65-F5344CB8AC3E}">
        <p14:creationId xmlns:p14="http://schemas.microsoft.com/office/powerpoint/2010/main" val="3029921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F9F570-116B-B74F-892D-960D7B1C4195}" type="slidenum">
              <a:rPr lang="en-US" smtClean="0"/>
              <a:pPr/>
              <a:t>15</a:t>
            </a:fld>
            <a:endParaRPr lang="en-US"/>
          </a:p>
        </p:txBody>
      </p:sp>
    </p:spTree>
    <p:extLst>
      <p:ext uri="{BB962C8B-B14F-4D97-AF65-F5344CB8AC3E}">
        <p14:creationId xmlns:p14="http://schemas.microsoft.com/office/powerpoint/2010/main" val="214421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F9F570-116B-B74F-892D-960D7B1C4195}" type="slidenum">
              <a:rPr lang="en-US" smtClean="0"/>
              <a:pPr/>
              <a:t>16</a:t>
            </a:fld>
            <a:endParaRPr lang="en-US"/>
          </a:p>
        </p:txBody>
      </p:sp>
    </p:spTree>
    <p:extLst>
      <p:ext uri="{BB962C8B-B14F-4D97-AF65-F5344CB8AC3E}">
        <p14:creationId xmlns:p14="http://schemas.microsoft.com/office/powerpoint/2010/main" val="2538533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US"/>
          </a:p>
        </p:txBody>
      </p:sp>
      <p:sp>
        <p:nvSpPr>
          <p:cNvPr id="4" name="Date Placeholder 3"/>
          <p:cNvSpPr>
            <a:spLocks noGrp="1"/>
          </p:cNvSpPr>
          <p:nvPr>
            <p:ph type="dt" sz="half" idx="10"/>
          </p:nvPr>
        </p:nvSpPr>
        <p:spPr/>
        <p:txBody>
          <a:bodyPr/>
          <a:lstStyle/>
          <a:p>
            <a:fld id="{A7B86D80-4005-6E4E-A6C9-99206463BE65}" type="datetime1">
              <a:rPr lang="zh-CN" altLang="en-US" smtClean="0"/>
              <a:pPr/>
              <a:t>2014/4/23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97C765-8DF7-B04A-94CA-3CD5C68B2BC4}" type="datetime1">
              <a:rPr lang="zh-CN" altLang="en-US" smtClean="0"/>
              <a:pPr/>
              <a:t>2014/4/23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C83B9D-2FAC-6A40-8A02-C625B30AC901}" type="datetime1">
              <a:rPr lang="zh-CN" altLang="en-US" smtClean="0"/>
              <a:pPr/>
              <a:t>2014/4/23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2D9E-0DD5-9F4A-BA22-8A3A92F64F7C}" type="datetime1">
              <a:rPr lang="zh-CN" altLang="en-US" smtClean="0"/>
              <a:pPr/>
              <a:t>2014/4/23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633C03-0D55-F141-A3F2-5D3BCFAE5B99}" type="datetime1">
              <a:rPr lang="zh-CN" altLang="en-US" smtClean="0"/>
              <a:pPr/>
              <a:t>2014/4/23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5E5151-12C1-EA47-840C-99B87E2978B7}" type="datetime1">
              <a:rPr lang="zh-CN" altLang="en-US" smtClean="0"/>
              <a:pPr/>
              <a:t>2014/4/23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FF6989-7231-4E4E-876A-B0F5A9D45381}" type="datetime1">
              <a:rPr lang="zh-CN" altLang="en-US" smtClean="0"/>
              <a:pPr/>
              <a:t>2014/4/23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33A35D-4649-6B43-8D20-B2D3C7C9061B}" type="datetime1">
              <a:rPr lang="zh-CN" altLang="en-US" smtClean="0"/>
              <a:pPr/>
              <a:t>2014/4/23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5DD72-B4F6-D446-8D94-FA9EEEA08251}" type="datetime1">
              <a:rPr lang="zh-CN" altLang="en-US" smtClean="0"/>
              <a:pPr/>
              <a:t>2014/4/23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09DA0A-25A7-A044-A797-D1E3A0BC6113}" type="datetime1">
              <a:rPr lang="zh-CN" altLang="en-US" smtClean="0"/>
              <a:pPr/>
              <a:t>2014/4/23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2C2917-3EE6-804C-A764-BEEE73FBBD35}" type="datetime1">
              <a:rPr lang="zh-CN" altLang="en-US" smtClean="0"/>
              <a:pPr/>
              <a:t>2014/4/23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D73988-4A6F-934D-BD2A-0EF8276F313F}" type="datetime1">
              <a:rPr lang="zh-CN" altLang="en-US" smtClean="0"/>
              <a:pPr/>
              <a:t>2014/4/23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CCE4D-56E5-5249-B9AC-C5D511F41D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61400"/>
            <a:ext cx="9144000" cy="1470025"/>
          </a:xfrm>
        </p:spPr>
        <p:txBody>
          <a:bodyPr>
            <a:noAutofit/>
          </a:bodyPr>
          <a:lstStyle/>
          <a:p>
            <a:r>
              <a:rPr lang="en-US" sz="3200" b="1" dirty="0" smtClean="0"/>
              <a:t>Natural Language Processing for Writing Research: From Peer Review to Automated Assessment</a:t>
            </a:r>
            <a:endParaRPr lang="en-US" sz="3200" b="1" dirty="0"/>
          </a:p>
        </p:txBody>
      </p:sp>
      <p:sp>
        <p:nvSpPr>
          <p:cNvPr id="3" name="Subtitle 2"/>
          <p:cNvSpPr>
            <a:spLocks noGrp="1"/>
          </p:cNvSpPr>
          <p:nvPr>
            <p:ph type="subTitle" idx="1"/>
          </p:nvPr>
        </p:nvSpPr>
        <p:spPr>
          <a:xfrm>
            <a:off x="381000" y="2259891"/>
            <a:ext cx="8305800" cy="3672650"/>
          </a:xfrm>
        </p:spPr>
        <p:txBody>
          <a:bodyPr>
            <a:noAutofit/>
          </a:bodyPr>
          <a:lstStyle/>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b="1" dirty="0" smtClean="0">
              <a:solidFill>
                <a:schemeClr val="tx1"/>
              </a:solidFill>
            </a:endParaRP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b="1" dirty="0" smtClean="0">
                <a:solidFill>
                  <a:schemeClr val="tx1"/>
                </a:solidFill>
              </a:rPr>
              <a:t>Diane </a:t>
            </a:r>
            <a:r>
              <a:rPr lang="en-GB" b="1" dirty="0">
                <a:solidFill>
                  <a:schemeClr val="tx1"/>
                </a:solidFill>
              </a:rPr>
              <a:t>Litman</a:t>
            </a:r>
            <a:r>
              <a:rPr lang="en-GB" b="1" i="1" dirty="0">
                <a:solidFill>
                  <a:schemeClr val="tx1"/>
                </a:solidFill>
              </a:rPr>
              <a:t> </a:t>
            </a: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i="1" dirty="0">
              <a:solidFill>
                <a:schemeClr val="tx1"/>
              </a:solidFill>
            </a:endParaRP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dirty="0" smtClean="0">
                <a:solidFill>
                  <a:schemeClr val="tx1"/>
                </a:solidFill>
              </a:rPr>
              <a:t>Senior Scientist, Learning </a:t>
            </a:r>
            <a:r>
              <a:rPr lang="en-GB" sz="2400" dirty="0">
                <a:solidFill>
                  <a:schemeClr val="tx1"/>
                </a:solidFill>
              </a:rPr>
              <a:t>Research &amp; Development </a:t>
            </a:r>
            <a:r>
              <a:rPr lang="en-GB" sz="2400" dirty="0" err="1">
                <a:solidFill>
                  <a:schemeClr val="tx1"/>
                </a:solidFill>
              </a:rPr>
              <a:t>Center</a:t>
            </a:r>
            <a:r>
              <a:rPr lang="en-GB" sz="2400" dirty="0">
                <a:solidFill>
                  <a:schemeClr val="tx1"/>
                </a:solidFill>
              </a:rPr>
              <a:t> </a:t>
            </a: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dirty="0">
                <a:solidFill>
                  <a:schemeClr val="tx1"/>
                </a:solidFill>
              </a:rPr>
              <a:t>Professor, Computer Science Department </a:t>
            </a: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dirty="0" smtClean="0">
                <a:solidFill>
                  <a:schemeClr val="tx1"/>
                </a:solidFill>
              </a:rPr>
              <a:t>Director, Intelligent </a:t>
            </a:r>
            <a:r>
              <a:rPr lang="en-GB" sz="2400" dirty="0">
                <a:solidFill>
                  <a:schemeClr val="tx1"/>
                </a:solidFill>
              </a:rPr>
              <a:t>Systems </a:t>
            </a:r>
            <a:r>
              <a:rPr lang="en-GB" sz="2400" dirty="0" smtClean="0">
                <a:solidFill>
                  <a:schemeClr val="tx1"/>
                </a:solidFill>
              </a:rPr>
              <a:t>Program</a:t>
            </a: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dirty="0" smtClean="0">
              <a:solidFill>
                <a:schemeClr val="tx1"/>
              </a:solidFill>
            </a:endParaRP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dirty="0" smtClean="0">
              <a:solidFill>
                <a:schemeClr val="tx1"/>
              </a:solidFill>
            </a:endParaRP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dirty="0">
              <a:solidFill>
                <a:schemeClr val="tx1"/>
              </a:solidFill>
            </a:endParaRP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dirty="0" smtClean="0">
              <a:solidFill>
                <a:schemeClr val="tx1"/>
              </a:solidFill>
            </a:endParaRP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dirty="0" smtClean="0">
              <a:solidFill>
                <a:schemeClr val="tx1"/>
              </a:solidFill>
            </a:endParaRPr>
          </a:p>
        </p:txBody>
      </p:sp>
      <p:sp>
        <p:nvSpPr>
          <p:cNvPr id="4" name="Slide Number Placeholder 3"/>
          <p:cNvSpPr>
            <a:spLocks noGrp="1"/>
          </p:cNvSpPr>
          <p:nvPr>
            <p:ph type="sldNum" sz="quarter" idx="12"/>
          </p:nvPr>
        </p:nvSpPr>
        <p:spPr>
          <a:xfrm>
            <a:off x="6468533" y="6356350"/>
            <a:ext cx="2133600" cy="365125"/>
          </a:xfrm>
        </p:spPr>
        <p:txBody>
          <a:bodyPr/>
          <a:lstStyle/>
          <a:p>
            <a:fld id="{ABBCCE4D-56E5-5249-B9AC-C5D511F41D9E}"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96" y="274638"/>
            <a:ext cx="9014604" cy="1143000"/>
          </a:xfrm>
        </p:spPr>
        <p:txBody>
          <a:bodyPr>
            <a:noAutofit/>
          </a:bodyPr>
          <a:lstStyle/>
          <a:p>
            <a:r>
              <a:rPr lang="en-US" dirty="0" smtClean="0"/>
              <a:t>A Deeper Look: Revision Performance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99322934"/>
              </p:ext>
            </p:extLst>
          </p:nvPr>
        </p:nvGraphicFramePr>
        <p:xfrm>
          <a:off x="847883" y="1595190"/>
          <a:ext cx="6984901" cy="2444232"/>
        </p:xfrm>
        <a:graphic>
          <a:graphicData uri="http://schemas.openxmlformats.org/drawingml/2006/table">
            <a:tbl>
              <a:tblPr firstRow="1" bandRow="1">
                <a:tableStyleId>{5C22544A-7EE6-4342-B048-85BDC9FD1C3A}</a:tableStyleId>
              </a:tblPr>
              <a:tblGrid>
                <a:gridCol w="3578735"/>
                <a:gridCol w="1637751"/>
                <a:gridCol w="1768415"/>
              </a:tblGrid>
              <a:tr h="620566">
                <a:tc>
                  <a:txBody>
                    <a:bodyPr/>
                    <a:lstStyle/>
                    <a:p>
                      <a:endParaRPr lang="en-US" dirty="0"/>
                    </a:p>
                  </a:txBody>
                  <a:tcPr/>
                </a:tc>
                <a:tc gridSpan="2">
                  <a:txBody>
                    <a:bodyPr/>
                    <a:lstStyle/>
                    <a:p>
                      <a:pPr algn="ctr"/>
                      <a:r>
                        <a:rPr lang="en-US" b="1" dirty="0" smtClean="0"/>
                        <a:t># and % </a:t>
                      </a:r>
                      <a:r>
                        <a:rPr lang="en-US" b="1" baseline="0" dirty="0" smtClean="0"/>
                        <a:t>of comments </a:t>
                      </a:r>
                    </a:p>
                    <a:p>
                      <a:pPr algn="ctr"/>
                      <a:r>
                        <a:rPr lang="en-US" b="1" baseline="0" dirty="0" smtClean="0"/>
                        <a:t>(diagram reviews)</a:t>
                      </a:r>
                      <a:endParaRPr lang="en-US" b="1" dirty="0"/>
                    </a:p>
                  </a:txBody>
                  <a:tcPr/>
                </a:tc>
                <a:tc hMerge="1">
                  <a:txBody>
                    <a:bodyPr/>
                    <a:lstStyle/>
                    <a:p>
                      <a:endParaRPr lang="en-US" dirty="0"/>
                    </a:p>
                  </a:txBody>
                  <a:tcPr/>
                </a:tc>
              </a:tr>
              <a:tr h="451038">
                <a:tc>
                  <a:txBody>
                    <a:bodyPr/>
                    <a:lstStyle/>
                    <a:p>
                      <a:r>
                        <a:rPr lang="en-US" b="1" dirty="0" smtClean="0"/>
                        <a:t>NOT Localized → Localized</a:t>
                      </a:r>
                      <a:endParaRPr lang="en-US" b="1" dirty="0"/>
                    </a:p>
                  </a:txBody>
                  <a:tcPr/>
                </a:tc>
                <a:tc>
                  <a:txBody>
                    <a:bodyPr/>
                    <a:lstStyle/>
                    <a:p>
                      <a:r>
                        <a:rPr lang="en-US" b="0" dirty="0" smtClean="0">
                          <a:solidFill>
                            <a:schemeClr val="tx1"/>
                          </a:solidFill>
                        </a:rPr>
                        <a:t>26</a:t>
                      </a:r>
                      <a:endParaRPr lang="en-US" b="0" dirty="0">
                        <a:solidFill>
                          <a:schemeClr val="tx1"/>
                        </a:solidFill>
                      </a:endParaRPr>
                    </a:p>
                  </a:txBody>
                  <a:tcPr/>
                </a:tc>
                <a:tc>
                  <a:txBody>
                    <a:bodyPr/>
                    <a:lstStyle/>
                    <a:p>
                      <a:r>
                        <a:rPr lang="en-US" b="0" dirty="0" smtClean="0">
                          <a:solidFill>
                            <a:schemeClr val="tx1"/>
                          </a:solidFill>
                        </a:rPr>
                        <a:t>30.2%</a:t>
                      </a:r>
                      <a:endParaRPr lang="en-US" b="0" dirty="0">
                        <a:solidFill>
                          <a:schemeClr val="tx1"/>
                        </a:solidFill>
                      </a:endParaRPr>
                    </a:p>
                  </a:txBody>
                  <a:tcPr/>
                </a:tc>
              </a:tr>
              <a:tr h="451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00B050"/>
                          </a:solidFill>
                        </a:rPr>
                        <a:t>         Localized → Localized</a:t>
                      </a:r>
                    </a:p>
                  </a:txBody>
                  <a:tcPr/>
                </a:tc>
                <a:tc>
                  <a:txBody>
                    <a:bodyPr/>
                    <a:lstStyle/>
                    <a:p>
                      <a:r>
                        <a:rPr lang="en-US" b="1" dirty="0" smtClean="0">
                          <a:solidFill>
                            <a:srgbClr val="00B050"/>
                          </a:solidFill>
                        </a:rPr>
                        <a:t>26</a:t>
                      </a:r>
                      <a:endParaRPr lang="en-US" b="1" dirty="0">
                        <a:solidFill>
                          <a:srgbClr val="00B050"/>
                        </a:solidFill>
                      </a:endParaRPr>
                    </a:p>
                  </a:txBody>
                  <a:tcPr/>
                </a:tc>
                <a:tc>
                  <a:txBody>
                    <a:bodyPr/>
                    <a:lstStyle/>
                    <a:p>
                      <a:r>
                        <a:rPr lang="en-US" b="1" dirty="0" smtClean="0">
                          <a:solidFill>
                            <a:srgbClr val="00B050"/>
                          </a:solidFill>
                        </a:rPr>
                        <a:t>30.2%</a:t>
                      </a:r>
                      <a:endParaRPr lang="en-US" b="1" dirty="0">
                        <a:solidFill>
                          <a:srgbClr val="00B050"/>
                        </a:solidFill>
                      </a:endParaRPr>
                    </a:p>
                  </a:txBody>
                  <a:tcPr/>
                </a:tc>
              </a:tr>
              <a:tr h="451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0000"/>
                          </a:solidFill>
                        </a:rPr>
                        <a:t>NOT Localized → NOT Localized</a:t>
                      </a:r>
                    </a:p>
                  </a:txBody>
                  <a:tcPr/>
                </a:tc>
                <a:tc>
                  <a:txBody>
                    <a:bodyPr/>
                    <a:lstStyle/>
                    <a:p>
                      <a:r>
                        <a:rPr lang="en-US" b="1" dirty="0" smtClean="0">
                          <a:solidFill>
                            <a:srgbClr val="FF0000"/>
                          </a:solidFill>
                        </a:rPr>
                        <a:t>33</a:t>
                      </a:r>
                      <a:endParaRPr lang="en-US" b="1" dirty="0">
                        <a:solidFill>
                          <a:srgbClr val="FF0000"/>
                        </a:solidFill>
                      </a:endParaRPr>
                    </a:p>
                  </a:txBody>
                  <a:tcPr/>
                </a:tc>
                <a:tc>
                  <a:txBody>
                    <a:bodyPr/>
                    <a:lstStyle/>
                    <a:p>
                      <a:r>
                        <a:rPr lang="en-US" b="1" dirty="0" smtClean="0">
                          <a:solidFill>
                            <a:srgbClr val="FF0000"/>
                          </a:solidFill>
                        </a:rPr>
                        <a:t>38.4%</a:t>
                      </a:r>
                      <a:endParaRPr lang="en-US" b="1" dirty="0">
                        <a:solidFill>
                          <a:srgbClr val="FF0000"/>
                        </a:solidFill>
                      </a:endParaRPr>
                    </a:p>
                  </a:txBody>
                  <a:tcPr/>
                </a:tc>
              </a:tr>
              <a:tr h="451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         Localized → NOT Localized</a:t>
                      </a:r>
                    </a:p>
                  </a:txBody>
                  <a:tcPr/>
                </a:tc>
                <a:tc>
                  <a:txBody>
                    <a:bodyPr/>
                    <a:lstStyle/>
                    <a:p>
                      <a:r>
                        <a:rPr lang="en-US" dirty="0" smtClean="0"/>
                        <a:t>1</a:t>
                      </a:r>
                      <a:endParaRPr lang="en-US" dirty="0"/>
                    </a:p>
                  </a:txBody>
                  <a:tcPr/>
                </a:tc>
                <a:tc>
                  <a:txBody>
                    <a:bodyPr/>
                    <a:lstStyle/>
                    <a:p>
                      <a:r>
                        <a:rPr lang="en-US" dirty="0" smtClean="0"/>
                        <a:t>1.2%</a:t>
                      </a:r>
                      <a:endParaRPr lang="en-US" dirty="0"/>
                    </a:p>
                  </a:txBody>
                  <a:tcPr/>
                </a:tc>
              </a:tr>
            </a:tbl>
          </a:graphicData>
        </a:graphic>
      </p:graphicFrame>
      <p:sp>
        <p:nvSpPr>
          <p:cNvPr id="3" name="Rectangle 2"/>
          <p:cNvSpPr/>
          <p:nvPr/>
        </p:nvSpPr>
        <p:spPr>
          <a:xfrm>
            <a:off x="0" y="4375387"/>
            <a:ext cx="9144000" cy="1323439"/>
          </a:xfrm>
          <a:prstGeom prst="rect">
            <a:avLst/>
          </a:prstGeom>
        </p:spPr>
        <p:txBody>
          <a:bodyPr wrap="square">
            <a:spAutoFit/>
          </a:bodyPr>
          <a:lstStyle/>
          <a:p>
            <a:pPr marL="285750" indent="-285750">
              <a:buFont typeface="Arial" panose="020B0604020202020204" pitchFamily="34" charset="0"/>
              <a:buChar char="•"/>
            </a:pPr>
            <a:r>
              <a:rPr lang="en-US" sz="3200" dirty="0" smtClean="0"/>
              <a:t>Open questions</a:t>
            </a:r>
          </a:p>
          <a:p>
            <a:pPr marL="742950" lvl="1" indent="-285750">
              <a:buFont typeface="Arial" panose="020B0604020202020204" pitchFamily="34" charset="0"/>
              <a:buChar char="•"/>
            </a:pPr>
            <a:r>
              <a:rPr lang="en-US" sz="2400" b="1" dirty="0" smtClean="0">
                <a:solidFill>
                  <a:srgbClr val="00B050"/>
                </a:solidFill>
              </a:rPr>
              <a:t>Are </a:t>
            </a:r>
            <a:r>
              <a:rPr lang="en-US" sz="2400" b="1" dirty="0">
                <a:solidFill>
                  <a:srgbClr val="00B050"/>
                </a:solidFill>
              </a:rPr>
              <a:t>reviewers improving localization </a:t>
            </a:r>
            <a:r>
              <a:rPr lang="en-US" sz="2400" b="1" dirty="0" smtClean="0">
                <a:solidFill>
                  <a:srgbClr val="00B050"/>
                </a:solidFill>
              </a:rPr>
              <a:t>quality?</a:t>
            </a:r>
          </a:p>
          <a:p>
            <a:pPr marL="742950" lvl="1" indent="-285750">
              <a:buFont typeface="Arial" panose="020B0604020202020204" pitchFamily="34" charset="0"/>
              <a:buChar char="•"/>
            </a:pPr>
            <a:r>
              <a:rPr lang="en-US" sz="2400" b="1" dirty="0" smtClean="0">
                <a:solidFill>
                  <a:srgbClr val="FF0000"/>
                </a:solidFill>
              </a:rPr>
              <a:t>Interface </a:t>
            </a:r>
            <a:r>
              <a:rPr lang="en-US" sz="2400" b="1" dirty="0">
                <a:solidFill>
                  <a:srgbClr val="FF0000"/>
                </a:solidFill>
              </a:rPr>
              <a:t>issues, or rubric non-applicability</a:t>
            </a:r>
            <a:r>
              <a:rPr lang="en-US" sz="2400" b="1" dirty="0" smtClean="0">
                <a:solidFill>
                  <a:srgbClr val="FF0000"/>
                </a:solidFill>
              </a:rPr>
              <a:t>?</a:t>
            </a:r>
            <a:endParaRPr lang="en-US" sz="2400" b="1" dirty="0">
              <a:solidFill>
                <a:srgbClr val="FF0000"/>
              </a:solidFill>
            </a:endParaRPr>
          </a:p>
        </p:txBody>
      </p:sp>
    </p:spTree>
    <p:extLst>
      <p:ext uri="{BB962C8B-B14F-4D97-AF65-F5344CB8AC3E}">
        <p14:creationId xmlns:p14="http://schemas.microsoft.com/office/powerpoint/2010/main" val="2866338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dirty="0" smtClean="0"/>
              <a:t>Automatic Scoring of an Analytical </a:t>
            </a:r>
            <a:br>
              <a:rPr lang="en-US" dirty="0" smtClean="0"/>
            </a:br>
            <a:r>
              <a:rPr lang="en-US" dirty="0" smtClean="0"/>
              <a:t>Response-To-Text Assessment (RTA)</a:t>
            </a:r>
            <a:br>
              <a:rPr lang="en-US" dirty="0" smtClean="0"/>
            </a:br>
            <a:r>
              <a:rPr lang="en-US" sz="2800" dirty="0" smtClean="0"/>
              <a:t>[</a:t>
            </a:r>
            <a:r>
              <a:rPr lang="en-US" sz="2800" dirty="0" err="1" smtClean="0"/>
              <a:t>Rahimi</a:t>
            </a:r>
            <a:r>
              <a:rPr lang="en-US" sz="2800" dirty="0" smtClean="0"/>
              <a:t>, Litman, </a:t>
            </a:r>
            <a:r>
              <a:rPr lang="en-US" sz="2800" dirty="0" err="1" smtClean="0"/>
              <a:t>Correnti</a:t>
            </a:r>
            <a:r>
              <a:rPr lang="en-US" sz="2800" dirty="0" smtClean="0"/>
              <a:t>, Matsumura, Wang &amp; </a:t>
            </a:r>
            <a:r>
              <a:rPr lang="en-US" sz="2800" dirty="0" err="1" smtClean="0"/>
              <a:t>Kisa</a:t>
            </a:r>
            <a:r>
              <a:rPr lang="en-US" sz="2800" dirty="0" smtClean="0"/>
              <a:t>, 2014]</a:t>
            </a:r>
            <a:endParaRPr lang="en-US" sz="2800" dirty="0"/>
          </a:p>
        </p:txBody>
      </p:sp>
      <p:sp>
        <p:nvSpPr>
          <p:cNvPr id="3" name="Content Placeholder 2"/>
          <p:cNvSpPr>
            <a:spLocks noGrp="1"/>
          </p:cNvSpPr>
          <p:nvPr>
            <p:ph idx="1"/>
          </p:nvPr>
        </p:nvSpPr>
        <p:spPr>
          <a:xfrm>
            <a:off x="107521" y="2090224"/>
            <a:ext cx="8928958" cy="4533213"/>
          </a:xfrm>
        </p:spPr>
        <p:txBody>
          <a:bodyPr/>
          <a:lstStyle/>
          <a:p>
            <a:r>
              <a:rPr lang="en-US" dirty="0" smtClean="0"/>
              <a:t>Long-term goal</a:t>
            </a:r>
          </a:p>
          <a:p>
            <a:pPr lvl="1"/>
            <a:r>
              <a:rPr lang="en-US" dirty="0" smtClean="0"/>
              <a:t>informative feedback for students and teachers</a:t>
            </a:r>
          </a:p>
          <a:p>
            <a:pPr lvl="1"/>
            <a:endParaRPr lang="en-US" dirty="0" smtClean="0"/>
          </a:p>
          <a:p>
            <a:r>
              <a:rPr lang="en-US" dirty="0" smtClean="0"/>
              <a:t>Current work	</a:t>
            </a:r>
          </a:p>
          <a:p>
            <a:pPr lvl="1"/>
            <a:r>
              <a:rPr lang="en-US" dirty="0"/>
              <a:t>i</a:t>
            </a:r>
            <a:r>
              <a:rPr lang="en-US" dirty="0" smtClean="0"/>
              <a:t>nterpretable, NLP-based features that operationalize the Evidence rubric of RTA</a:t>
            </a:r>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11</a:t>
            </a:fld>
            <a:endParaRPr lang="en-US"/>
          </a:p>
        </p:txBody>
      </p:sp>
    </p:spTree>
    <p:extLst>
      <p:ext uri="{BB962C8B-B14F-4D97-AF65-F5344CB8AC3E}">
        <p14:creationId xmlns:p14="http://schemas.microsoft.com/office/powerpoint/2010/main" val="844451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Scoring Essays for Evidence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12</a:t>
            </a:fld>
            <a:endParaRPr lang="en-US"/>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806" y="1600200"/>
            <a:ext cx="8092387" cy="4525963"/>
          </a:xfrm>
          <a:prstGeom prst="rect">
            <a:avLst/>
          </a:prstGeom>
          <a:noFill/>
          <a:ln>
            <a:noFill/>
          </a:ln>
        </p:spPr>
        <p:style>
          <a:lnRef idx="2">
            <a:schemeClr val="accent2"/>
          </a:lnRef>
          <a:fillRef idx="1">
            <a:schemeClr val="lt1"/>
          </a:fillRef>
          <a:effectRef idx="0">
            <a:schemeClr val="accent2"/>
          </a:effectRef>
          <a:fontRef idx="minor">
            <a:schemeClr val="dk1"/>
          </a:fontRef>
        </p:style>
      </p:pic>
      <p:sp>
        <p:nvSpPr>
          <p:cNvPr id="7" name="Rounded Rectangle 6"/>
          <p:cNvSpPr/>
          <p:nvPr/>
        </p:nvSpPr>
        <p:spPr>
          <a:xfrm>
            <a:off x="2743200" y="1818526"/>
            <a:ext cx="2640458" cy="256854"/>
          </a:xfrm>
          <a:prstGeom prst="round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4325420" y="3565132"/>
            <a:ext cx="2558265" cy="328774"/>
          </a:xfrm>
          <a:prstGeom prst="round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1077672" y="4436623"/>
            <a:ext cx="2757481" cy="328774"/>
          </a:xfrm>
          <a:prstGeom prst="round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4255879" y="3096095"/>
            <a:ext cx="2558265" cy="328774"/>
          </a:xfrm>
          <a:prstGeom prst="round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5222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Rubric-Derived Features</a:t>
            </a:r>
            <a:endParaRPr lang="en-US" dirty="0"/>
          </a:p>
        </p:txBody>
      </p:sp>
      <p:sp>
        <p:nvSpPr>
          <p:cNvPr id="3" name="Content Placeholder 2"/>
          <p:cNvSpPr>
            <a:spLocks noGrp="1"/>
          </p:cNvSpPr>
          <p:nvPr>
            <p:ph idx="1"/>
          </p:nvPr>
        </p:nvSpPr>
        <p:spPr>
          <a:xfrm>
            <a:off x="123290" y="1600200"/>
            <a:ext cx="8917968" cy="4969276"/>
          </a:xfrm>
        </p:spPr>
        <p:txBody>
          <a:bodyPr>
            <a:normAutofit fontScale="62500" lnSpcReduction="20000"/>
          </a:bodyPr>
          <a:lstStyle/>
          <a:p>
            <a:r>
              <a:rPr lang="en-US" sz="5100" dirty="0"/>
              <a:t>Number of Pieces of Evidence (NPE)</a:t>
            </a:r>
          </a:p>
          <a:p>
            <a:pPr lvl="1"/>
            <a:r>
              <a:rPr lang="en-US" sz="3800" dirty="0"/>
              <a:t>Topics </a:t>
            </a:r>
            <a:r>
              <a:rPr lang="en-US" sz="3800" dirty="0" smtClean="0"/>
              <a:t>and words </a:t>
            </a:r>
            <a:r>
              <a:rPr lang="en-US" sz="3800" dirty="0"/>
              <a:t>defined based on the text and by </a:t>
            </a:r>
            <a:r>
              <a:rPr lang="en-US" sz="3800" dirty="0" smtClean="0"/>
              <a:t>experts</a:t>
            </a:r>
            <a:endParaRPr lang="en-US" sz="3800" dirty="0"/>
          </a:p>
          <a:p>
            <a:pPr lvl="1"/>
            <a:r>
              <a:rPr lang="en-US" sz="3800" dirty="0" smtClean="0"/>
              <a:t>Window-based algorithm</a:t>
            </a:r>
          </a:p>
          <a:p>
            <a:r>
              <a:rPr lang="en-US" sz="5100" dirty="0"/>
              <a:t>Concentration (CON)</a:t>
            </a:r>
          </a:p>
          <a:p>
            <a:pPr lvl="1"/>
            <a:r>
              <a:rPr lang="en-US" sz="3800" dirty="0" smtClean="0"/>
              <a:t>High concentration: </a:t>
            </a:r>
            <a:r>
              <a:rPr lang="en-US" sz="3800" dirty="0"/>
              <a:t>fewer than 3 sentences  with topic </a:t>
            </a:r>
            <a:r>
              <a:rPr lang="en-US" sz="3800" dirty="0" smtClean="0"/>
              <a:t>words</a:t>
            </a:r>
          </a:p>
          <a:p>
            <a:r>
              <a:rPr lang="en-US" sz="5100" dirty="0"/>
              <a:t>Specificity (SPC)</a:t>
            </a:r>
          </a:p>
          <a:p>
            <a:pPr lvl="1"/>
            <a:r>
              <a:rPr lang="en-US" sz="3800" dirty="0"/>
              <a:t>Specific examples from different parts of the </a:t>
            </a:r>
            <a:r>
              <a:rPr lang="en-US" sz="3800" dirty="0" smtClean="0"/>
              <a:t>text</a:t>
            </a:r>
          </a:p>
          <a:p>
            <a:pPr lvl="1"/>
            <a:r>
              <a:rPr lang="en-US" sz="3800" dirty="0" smtClean="0"/>
              <a:t>Window-based algorithm</a:t>
            </a:r>
          </a:p>
          <a:p>
            <a:r>
              <a:rPr lang="en-US" sz="5100" dirty="0" smtClean="0"/>
              <a:t>Word Count (WOC)</a:t>
            </a:r>
          </a:p>
          <a:p>
            <a:pPr lvl="1"/>
            <a:r>
              <a:rPr lang="en-US" sz="3800" dirty="0" smtClean="0"/>
              <a:t>Temporary fallback feature</a:t>
            </a:r>
          </a:p>
          <a:p>
            <a:pPr lvl="1"/>
            <a:endParaRPr lang="en-US" sz="2400" dirty="0" smtClean="0"/>
          </a:p>
          <a:p>
            <a:pPr lvl="1"/>
            <a:endParaRPr lang="en-US" sz="2400" dirty="0"/>
          </a:p>
          <a:p>
            <a:pPr lvl="1"/>
            <a:endParaRPr lang="en-US" sz="2400" dirty="0"/>
          </a:p>
          <a:p>
            <a:pPr lvl="1"/>
            <a:endParaRPr lang="en-US" sz="2400" dirty="0"/>
          </a:p>
          <a:p>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13</a:t>
            </a:fld>
            <a:endParaRPr lang="en-US"/>
          </a:p>
        </p:txBody>
      </p:sp>
    </p:spTree>
    <p:extLst>
      <p:ext uri="{BB962C8B-B14F-4D97-AF65-F5344CB8AC3E}">
        <p14:creationId xmlns:p14="http://schemas.microsoft.com/office/powerpoint/2010/main" val="20784697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Essay with score of </a:t>
            </a:r>
            <a:r>
              <a:rPr lang="en-US" dirty="0" smtClean="0"/>
              <a:t>4 </a:t>
            </a:r>
            <a:r>
              <a:rPr lang="en-US" dirty="0"/>
              <a:t>on </a:t>
            </a:r>
            <a:r>
              <a:rPr lang="en-US" dirty="0" smtClean="0"/>
              <a:t>Evidence</a:t>
            </a:r>
            <a:endParaRPr lang="en-US" dirty="0"/>
          </a:p>
        </p:txBody>
      </p:sp>
      <p:graphicFrame>
        <p:nvGraphicFramePr>
          <p:cNvPr id="4" name="Content Placeholder 3"/>
          <p:cNvGraphicFramePr>
            <a:graphicFrameLocks noGrp="1"/>
          </p:cNvGraphicFramePr>
          <p:nvPr>
            <p:ph idx="1"/>
            <p:extLst/>
          </p:nvPr>
        </p:nvGraphicFramePr>
        <p:xfrm>
          <a:off x="457200" y="1600200"/>
          <a:ext cx="8229600" cy="3383280"/>
        </p:xfrm>
        <a:graphic>
          <a:graphicData uri="http://schemas.openxmlformats.org/drawingml/2006/table">
            <a:tbl>
              <a:tblPr firstRow="1" bandRow="1">
                <a:tableStyleId>{5C22544A-7EE6-4342-B048-85BDC9FD1C3A}</a:tableStyleId>
              </a:tblPr>
              <a:tblGrid>
                <a:gridCol w="8229600"/>
              </a:tblGrid>
              <a:tr h="370840">
                <a:tc>
                  <a:txBody>
                    <a:bodyPr/>
                    <a:lstStyle/>
                    <a:p>
                      <a:r>
                        <a:rPr lang="en-US" sz="1800" b="0" i="0" u="none" strike="noStrike" kern="1200" baseline="0" dirty="0" smtClean="0">
                          <a:solidFill>
                            <a:schemeClr val="tx1"/>
                          </a:solidFill>
                          <a:latin typeface="+mn-lt"/>
                          <a:ea typeface="+mn-ea"/>
                          <a:cs typeface="+mn-cs"/>
                        </a:rPr>
                        <a:t>I was convinced that  winning the fight of poverty is achievable  in our lifetime. Many people couldn't afford medicine or bed nets to be treated for malaria . Many children had died from this </a:t>
                      </a:r>
                      <a:r>
                        <a:rPr lang="en-US" sz="1800" b="0" i="0" u="none" strike="noStrike" kern="1200" baseline="0" dirty="0" err="1" smtClean="0">
                          <a:solidFill>
                            <a:schemeClr val="tx1"/>
                          </a:solidFill>
                          <a:latin typeface="+mn-lt"/>
                          <a:ea typeface="+mn-ea"/>
                          <a:cs typeface="+mn-cs"/>
                        </a:rPr>
                        <a:t>dieseuse</a:t>
                      </a:r>
                      <a:r>
                        <a:rPr lang="en-US" sz="1800" b="0" i="0" u="none" strike="noStrike" kern="1200" baseline="0" dirty="0" smtClean="0">
                          <a:solidFill>
                            <a:schemeClr val="tx1"/>
                          </a:solidFill>
                          <a:latin typeface="+mn-lt"/>
                          <a:ea typeface="+mn-ea"/>
                          <a:cs typeface="+mn-cs"/>
                        </a:rPr>
                        <a:t> even though it could be treated easily. But now, bed nets are used in every sleeping site . And the medicine is free of charge. Another example is that the  farmers' crops are dying   because   they could not afford the </a:t>
                      </a:r>
                      <a:r>
                        <a:rPr lang="en-US" sz="1800" b="0" i="0" u="none" strike="noStrike" kern="1200" baseline="0" dirty="0" err="1" smtClean="0">
                          <a:solidFill>
                            <a:schemeClr val="tx1"/>
                          </a:solidFill>
                          <a:latin typeface="+mn-lt"/>
                          <a:ea typeface="+mn-ea"/>
                          <a:cs typeface="+mn-cs"/>
                        </a:rPr>
                        <a:t>nessacary</a:t>
                      </a:r>
                      <a:r>
                        <a:rPr lang="en-US" sz="1800" b="0" i="0" u="none" strike="noStrike" kern="1200" baseline="0" dirty="0" smtClean="0">
                          <a:solidFill>
                            <a:schemeClr val="tx1"/>
                          </a:solidFill>
                          <a:latin typeface="+mn-lt"/>
                          <a:ea typeface="+mn-ea"/>
                          <a:cs typeface="+mn-cs"/>
                        </a:rPr>
                        <a:t> fertilizer and irrigation . But they are now, making </a:t>
                      </a:r>
                      <a:r>
                        <a:rPr lang="en-US" sz="1800" b="0" i="0" u="none" strike="noStrike" kern="1200" baseline="0" dirty="0" err="1" smtClean="0">
                          <a:solidFill>
                            <a:schemeClr val="tx1"/>
                          </a:solidFill>
                          <a:latin typeface="+mn-lt"/>
                          <a:ea typeface="+mn-ea"/>
                          <a:cs typeface="+mn-cs"/>
                        </a:rPr>
                        <a:t>progess</a:t>
                      </a:r>
                      <a:r>
                        <a:rPr lang="en-US" sz="1800" b="0" i="0" u="none" strike="noStrike" kern="1200" baseline="0" dirty="0" smtClean="0">
                          <a:solidFill>
                            <a:schemeClr val="tx1"/>
                          </a:solidFill>
                          <a:latin typeface="+mn-lt"/>
                          <a:ea typeface="+mn-ea"/>
                          <a:cs typeface="+mn-cs"/>
                        </a:rPr>
                        <a:t>. Farmers now have fertilizer and water  to give to the crops. Also with  seeds and the proper tools . Third, kids in </a:t>
                      </a:r>
                      <a:r>
                        <a:rPr lang="en-US" sz="1800" b="0" i="0" u="none" strike="noStrike" kern="1200" baseline="0" dirty="0" err="1" smtClean="0">
                          <a:solidFill>
                            <a:schemeClr val="tx1"/>
                          </a:solidFill>
                          <a:latin typeface="+mn-lt"/>
                          <a:ea typeface="+mn-ea"/>
                          <a:cs typeface="+mn-cs"/>
                        </a:rPr>
                        <a:t>Sauri</a:t>
                      </a:r>
                      <a:r>
                        <a:rPr lang="en-US" sz="1800" b="0" i="0" u="none" strike="noStrike" kern="1200" baseline="0" dirty="0" smtClean="0">
                          <a:solidFill>
                            <a:schemeClr val="tx1"/>
                          </a:solidFill>
                          <a:latin typeface="+mn-lt"/>
                          <a:ea typeface="+mn-ea"/>
                          <a:cs typeface="+mn-cs"/>
                        </a:rPr>
                        <a:t> were not well educated. Many families couldn't afford school . Even at school there was no lunch . Students were exhausted from each day of school. Now, school is free . Children excited to learn now can and they do have midday meals . Finally, </a:t>
                      </a:r>
                      <a:r>
                        <a:rPr lang="en-US" sz="1800" b="0" i="0" u="none" strike="noStrike" kern="1200" baseline="0" dirty="0" err="1" smtClean="0">
                          <a:solidFill>
                            <a:schemeClr val="tx1"/>
                          </a:solidFill>
                          <a:latin typeface="+mn-lt"/>
                          <a:ea typeface="+mn-ea"/>
                          <a:cs typeface="+mn-cs"/>
                        </a:rPr>
                        <a:t>Sauri</a:t>
                      </a:r>
                      <a:r>
                        <a:rPr lang="en-US" sz="1800" b="0" i="0" u="none" strike="noStrike" kern="1200" baseline="0" dirty="0" smtClean="0">
                          <a:solidFill>
                            <a:schemeClr val="tx1"/>
                          </a:solidFill>
                          <a:latin typeface="+mn-lt"/>
                          <a:ea typeface="+mn-ea"/>
                          <a:cs typeface="+mn-cs"/>
                        </a:rPr>
                        <a:t> is making great progress. If they keep it up that city will no longer be in poverty. Then the Millennium Village project can move on to help other countries in need.</a:t>
                      </a:r>
                      <a:endParaRPr lang="en-US" dirty="0">
                        <a:ln>
                          <a:solidFill>
                            <a:schemeClr val="tx1"/>
                          </a:solid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4"/>
          <p:cNvSpPr/>
          <p:nvPr/>
        </p:nvSpPr>
        <p:spPr>
          <a:xfrm>
            <a:off x="2552698" y="1686791"/>
            <a:ext cx="3924302" cy="23899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nvPr>
        </p:nvGraphicFramePr>
        <p:xfrm>
          <a:off x="1272886" y="5334000"/>
          <a:ext cx="6934200" cy="741680"/>
        </p:xfrm>
        <a:graphic>
          <a:graphicData uri="http://schemas.openxmlformats.org/drawingml/2006/table">
            <a:tbl>
              <a:tblPr firstRow="1" bandRow="1">
                <a:tableStyleId>{5940675A-B579-460E-94D1-54222C63F5DA}</a:tableStyleId>
              </a:tblPr>
              <a:tblGrid>
                <a:gridCol w="609601"/>
                <a:gridCol w="685800"/>
                <a:gridCol w="762000"/>
                <a:gridCol w="464125"/>
                <a:gridCol w="630382"/>
                <a:gridCol w="630382"/>
                <a:gridCol w="630382"/>
                <a:gridCol w="630382"/>
                <a:gridCol w="630382"/>
                <a:gridCol w="630382"/>
                <a:gridCol w="630382"/>
              </a:tblGrid>
              <a:tr h="370840">
                <a:tc>
                  <a:txBody>
                    <a:bodyPr/>
                    <a:lstStyle/>
                    <a:p>
                      <a:r>
                        <a:rPr lang="en-US" dirty="0" smtClean="0"/>
                        <a:t>NPE</a:t>
                      </a:r>
                      <a:endParaRPr lang="en-US" dirty="0"/>
                    </a:p>
                  </a:txBody>
                  <a:tcPr>
                    <a:solidFill>
                      <a:schemeClr val="tx2">
                        <a:lumMod val="40000"/>
                        <a:lumOff val="60000"/>
                      </a:schemeClr>
                    </a:solidFill>
                  </a:tcPr>
                </a:tc>
                <a:tc>
                  <a:txBody>
                    <a:bodyPr/>
                    <a:lstStyle/>
                    <a:p>
                      <a:r>
                        <a:rPr lang="en-US" dirty="0" smtClean="0"/>
                        <a:t>CON</a:t>
                      </a:r>
                      <a:endParaRPr lang="en-US" dirty="0"/>
                    </a:p>
                  </a:txBody>
                  <a:tcPr>
                    <a:solidFill>
                      <a:schemeClr val="tx2">
                        <a:lumMod val="40000"/>
                        <a:lumOff val="60000"/>
                      </a:schemeClr>
                    </a:solidFill>
                  </a:tcPr>
                </a:tc>
                <a:tc>
                  <a:txBody>
                    <a:bodyPr/>
                    <a:lstStyle/>
                    <a:p>
                      <a:r>
                        <a:rPr lang="en-US" dirty="0" smtClean="0"/>
                        <a:t>WOC</a:t>
                      </a:r>
                      <a:endParaRPr lang="en-US" dirty="0"/>
                    </a:p>
                  </a:txBody>
                  <a:tcPr>
                    <a:solidFill>
                      <a:schemeClr val="tx2">
                        <a:lumMod val="40000"/>
                        <a:lumOff val="60000"/>
                      </a:schemeClr>
                    </a:solidFill>
                  </a:tcPr>
                </a:tc>
                <a:tc gridSpan="8">
                  <a:txBody>
                    <a:bodyPr/>
                    <a:lstStyle/>
                    <a:p>
                      <a:pPr algn="ctr"/>
                      <a:r>
                        <a:rPr lang="en-US" dirty="0" smtClean="0"/>
                        <a:t>SPC</a:t>
                      </a:r>
                      <a:endParaRPr lang="en-US" dirty="0"/>
                    </a:p>
                  </a:txBody>
                  <a:tcPr>
                    <a:solidFill>
                      <a:schemeClr val="tx2">
                        <a:lumMod val="40000"/>
                        <a:lumOff val="6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4</a:t>
                      </a:r>
                      <a:endParaRPr lang="en-US" dirty="0"/>
                    </a:p>
                  </a:txBody>
                  <a:tcPr/>
                </a:tc>
                <a:tc>
                  <a:txBody>
                    <a:bodyPr/>
                    <a:lstStyle/>
                    <a:p>
                      <a:r>
                        <a:rPr lang="en-US" dirty="0" smtClean="0"/>
                        <a:t>0</a:t>
                      </a:r>
                      <a:endParaRPr lang="en-US" dirty="0"/>
                    </a:p>
                  </a:txBody>
                  <a:tcPr/>
                </a:tc>
                <a:tc>
                  <a:txBody>
                    <a:bodyPr/>
                    <a:lstStyle/>
                    <a:p>
                      <a:r>
                        <a:rPr lang="en-US" dirty="0" smtClean="0"/>
                        <a:t>187</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4</a:t>
                      </a:r>
                      <a:endParaRPr lang="en-US" dirty="0"/>
                    </a:p>
                  </a:txBody>
                  <a:tcPr/>
                </a:tc>
                <a:tc>
                  <a:txBody>
                    <a:bodyPr/>
                    <a:lstStyle/>
                    <a:p>
                      <a:r>
                        <a:rPr lang="en-US" dirty="0" smtClean="0"/>
                        <a:t>3</a:t>
                      </a:r>
                      <a:endParaRPr lang="en-US" dirty="0"/>
                    </a:p>
                  </a:txBody>
                  <a:tcPr/>
                </a:tc>
                <a:tc>
                  <a:txBody>
                    <a:bodyPr/>
                    <a:lstStyle/>
                    <a:p>
                      <a:r>
                        <a:rPr lang="en-US" dirty="0" smtClean="0"/>
                        <a:t>3</a:t>
                      </a:r>
                      <a:endParaRPr lang="en-US" dirty="0"/>
                    </a:p>
                  </a:txBody>
                  <a:tcPr/>
                </a:tc>
                <a:tc>
                  <a:txBody>
                    <a:bodyPr/>
                    <a:lstStyle/>
                    <a:p>
                      <a:r>
                        <a:rPr lang="en-US" dirty="0" smtClean="0"/>
                        <a:t>5</a:t>
                      </a:r>
                      <a:endParaRPr lang="en-US" dirty="0"/>
                    </a:p>
                  </a:txBody>
                  <a:tcPr/>
                </a:tc>
                <a:tc>
                  <a:txBody>
                    <a:bodyPr/>
                    <a:lstStyle/>
                    <a:p>
                      <a:r>
                        <a:rPr lang="en-US" dirty="0" smtClean="0"/>
                        <a:t>1</a:t>
                      </a:r>
                      <a:endParaRPr lang="en-US" dirty="0"/>
                    </a:p>
                  </a:txBody>
                  <a:tcPr/>
                </a:tc>
              </a:tr>
            </a:tbl>
          </a:graphicData>
        </a:graphic>
      </p:graphicFrame>
      <p:sp>
        <p:nvSpPr>
          <p:cNvPr id="6" name="Rectangle 5"/>
          <p:cNvSpPr/>
          <p:nvPr/>
        </p:nvSpPr>
        <p:spPr>
          <a:xfrm>
            <a:off x="1219200" y="1970809"/>
            <a:ext cx="2362200"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841172" y="1925781"/>
            <a:ext cx="3169228" cy="273627"/>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34300" y="1925781"/>
            <a:ext cx="800100"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3400" y="2237509"/>
            <a:ext cx="838200"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086600" y="2202873"/>
            <a:ext cx="1447800"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33400" y="2535381"/>
            <a:ext cx="2895600"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267200" y="2466109"/>
            <a:ext cx="1524000" cy="297872"/>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371599" y="2763981"/>
            <a:ext cx="2362201" cy="284017"/>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648200" y="2798606"/>
            <a:ext cx="3429000" cy="249393"/>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33401" y="3048000"/>
            <a:ext cx="2133600"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781800" y="3048000"/>
            <a:ext cx="1828800"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40328" y="3300845"/>
            <a:ext cx="1059873" cy="297874"/>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457700" y="3300845"/>
            <a:ext cx="2552700" cy="297874"/>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648200" y="3598719"/>
            <a:ext cx="2209800" cy="245918"/>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478972" y="3844637"/>
            <a:ext cx="921328"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620000" y="3844637"/>
            <a:ext cx="990600"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40327" y="4142509"/>
            <a:ext cx="412173"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334000" y="4142509"/>
            <a:ext cx="1981200" cy="2286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165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Results: Can </a:t>
            </a:r>
            <a:r>
              <a:rPr lang="en-US" dirty="0"/>
              <a:t>w</a:t>
            </a:r>
            <a:r>
              <a:rPr lang="en-US" dirty="0" smtClean="0"/>
              <a:t>e Automate?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8109910"/>
              </p:ext>
            </p:extLst>
          </p:nvPr>
        </p:nvGraphicFramePr>
        <p:xfrm>
          <a:off x="357925" y="906544"/>
          <a:ext cx="8529221" cy="450490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0" y="5411450"/>
            <a:ext cx="8887146"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rgbClr val="92D050"/>
                </a:solidFill>
              </a:rPr>
              <a:t>Proposed</a:t>
            </a:r>
            <a:r>
              <a:rPr lang="en-US" sz="3200" dirty="0" smtClean="0"/>
              <a:t> </a:t>
            </a:r>
            <a:r>
              <a:rPr lang="en-US" sz="3200" b="1" dirty="0" smtClean="0">
                <a:solidFill>
                  <a:srgbClr val="92D050"/>
                </a:solidFill>
              </a:rPr>
              <a:t>features </a:t>
            </a:r>
            <a:r>
              <a:rPr lang="en-US" sz="3200" dirty="0" smtClean="0"/>
              <a:t>outperform both baselines</a:t>
            </a:r>
            <a:endParaRPr lang="en-US" sz="3200" b="1" dirty="0" smtClean="0">
              <a:solidFill>
                <a:srgbClr val="C00000"/>
              </a:solidFill>
            </a:endParaRPr>
          </a:p>
        </p:txBody>
      </p:sp>
    </p:spTree>
    <p:extLst>
      <p:ext uri="{BB962C8B-B14F-4D97-AF65-F5344CB8AC3E}">
        <p14:creationId xmlns:p14="http://schemas.microsoft.com/office/powerpoint/2010/main" val="389528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Results: Can </a:t>
            </a:r>
            <a:r>
              <a:rPr lang="en-US" dirty="0"/>
              <a:t>w</a:t>
            </a:r>
            <a:r>
              <a:rPr lang="en-US" dirty="0" smtClean="0"/>
              <a:t>e Automate?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0836760"/>
              </p:ext>
            </p:extLst>
          </p:nvPr>
        </p:nvGraphicFramePr>
        <p:xfrm>
          <a:off x="357925" y="906544"/>
          <a:ext cx="8529221" cy="450490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0" y="5407521"/>
            <a:ext cx="9144000" cy="1446550"/>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Absolute performance </a:t>
            </a:r>
            <a:r>
              <a:rPr lang="en-US" sz="2800" b="1" dirty="0" smtClean="0">
                <a:solidFill>
                  <a:srgbClr val="7030A0"/>
                </a:solidFill>
              </a:rPr>
              <a:t>improves</a:t>
            </a:r>
            <a:r>
              <a:rPr lang="en-US" sz="2800" dirty="0" smtClean="0"/>
              <a:t> on less noisy data</a:t>
            </a:r>
          </a:p>
          <a:p>
            <a:pPr marL="800100" lvl="1" indent="-342900">
              <a:buFont typeface="Arial" panose="020B0604020202020204" pitchFamily="34" charset="0"/>
              <a:buChar char="•"/>
            </a:pPr>
            <a:r>
              <a:rPr lang="en-US" sz="2000" i="1" dirty="0" smtClean="0"/>
              <a:t>Complete:</a:t>
            </a:r>
            <a:r>
              <a:rPr lang="en-US" sz="2000" dirty="0" smtClean="0"/>
              <a:t> </a:t>
            </a:r>
            <a:r>
              <a:rPr lang="en-US" sz="2000" dirty="0"/>
              <a:t>Complete dataset (n = </a:t>
            </a:r>
            <a:r>
              <a:rPr lang="en-US" sz="2000" dirty="0" smtClean="0"/>
              <a:t>1569)</a:t>
            </a:r>
          </a:p>
          <a:p>
            <a:pPr marL="800100" lvl="1" indent="-342900">
              <a:buFont typeface="Arial" panose="020B0604020202020204" pitchFamily="34" charset="0"/>
              <a:buChar char="•"/>
            </a:pPr>
            <a:r>
              <a:rPr lang="en-US" sz="2000" i="1" dirty="0" smtClean="0"/>
              <a:t>Subset: </a:t>
            </a:r>
            <a:r>
              <a:rPr lang="en-US" sz="2000" dirty="0"/>
              <a:t> </a:t>
            </a:r>
            <a:r>
              <a:rPr lang="en-US" sz="2000" dirty="0" smtClean="0"/>
              <a:t>Doubly-coded </a:t>
            </a:r>
            <a:r>
              <a:rPr lang="en-US" sz="2000" dirty="0"/>
              <a:t>e</a:t>
            </a:r>
            <a:r>
              <a:rPr lang="en-US" sz="2000" dirty="0" smtClean="0"/>
              <a:t>ssays where </a:t>
            </a:r>
            <a:r>
              <a:rPr lang="en-US" sz="2000" dirty="0"/>
              <a:t>raters agree (</a:t>
            </a:r>
            <a:r>
              <a:rPr lang="en-US" sz="2000" dirty="0" smtClean="0"/>
              <a:t>n=353)</a:t>
            </a:r>
          </a:p>
          <a:p>
            <a:pPr marL="800100" lvl="1" indent="-342900">
              <a:buFont typeface="Arial" panose="020B0604020202020204" pitchFamily="34" charset="0"/>
              <a:buChar char="•"/>
            </a:pPr>
            <a:r>
              <a:rPr lang="en-US" sz="2000" dirty="0" smtClean="0"/>
              <a:t>less training data, and only for our features</a:t>
            </a:r>
          </a:p>
        </p:txBody>
      </p:sp>
      <p:sp>
        <p:nvSpPr>
          <p:cNvPr id="6" name="Right Arrow 5"/>
          <p:cNvSpPr/>
          <p:nvPr/>
        </p:nvSpPr>
        <p:spPr>
          <a:xfrm>
            <a:off x="2077374" y="1491449"/>
            <a:ext cx="1047565" cy="230819"/>
          </a:xfrm>
          <a:prstGeom prst="rightArrow">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8" name="Right Arrow 7"/>
          <p:cNvSpPr/>
          <p:nvPr/>
        </p:nvSpPr>
        <p:spPr>
          <a:xfrm>
            <a:off x="4767310" y="1376038"/>
            <a:ext cx="1013534" cy="230819"/>
          </a:xfrm>
          <a:prstGeom prst="rightArrow">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6776"/>
              </a:solidFill>
            </a:endParaRPr>
          </a:p>
        </p:txBody>
      </p:sp>
    </p:spTree>
    <p:extLst>
      <p:ext uri="{BB962C8B-B14F-4D97-AF65-F5344CB8AC3E}">
        <p14:creationId xmlns:p14="http://schemas.microsoft.com/office/powerpoint/2010/main" val="2564800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Results</a:t>
            </a:r>
            <a:endParaRPr lang="en-US" dirty="0"/>
          </a:p>
        </p:txBody>
      </p:sp>
      <p:sp>
        <p:nvSpPr>
          <p:cNvPr id="3" name="Content Placeholder 2"/>
          <p:cNvSpPr>
            <a:spLocks noGrp="1"/>
          </p:cNvSpPr>
          <p:nvPr>
            <p:ph idx="1"/>
          </p:nvPr>
        </p:nvSpPr>
        <p:spPr>
          <a:xfrm>
            <a:off x="213064" y="1600200"/>
            <a:ext cx="8930936" cy="4525963"/>
          </a:xfrm>
        </p:spPr>
        <p:txBody>
          <a:bodyPr/>
          <a:lstStyle/>
          <a:p>
            <a:r>
              <a:rPr lang="en-US" dirty="0" smtClean="0"/>
              <a:t>See </a:t>
            </a:r>
            <a:r>
              <a:rPr lang="en-US" dirty="0"/>
              <a:t>p</a:t>
            </a:r>
            <a:r>
              <a:rPr lang="en-US" dirty="0" smtClean="0"/>
              <a:t>oster</a:t>
            </a:r>
          </a:p>
          <a:p>
            <a:pPr lvl="1"/>
            <a:r>
              <a:rPr lang="en-US" dirty="0" smtClean="0"/>
              <a:t>Feature analysis</a:t>
            </a:r>
          </a:p>
          <a:p>
            <a:pPr lvl="1"/>
            <a:r>
              <a:rPr lang="en-US" dirty="0" smtClean="0"/>
              <a:t>Spelling </a:t>
            </a:r>
            <a:r>
              <a:rPr lang="en-US" dirty="0"/>
              <a:t>correction </a:t>
            </a:r>
            <a:endParaRPr lang="en-US" dirty="0" smtClean="0"/>
          </a:p>
          <a:p>
            <a:r>
              <a:rPr lang="en-US" dirty="0" smtClean="0"/>
              <a:t>Predictive utility generalizes to a second dataset</a:t>
            </a:r>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17</a:t>
            </a:fld>
            <a:endParaRPr lang="en-US"/>
          </a:p>
        </p:txBody>
      </p:sp>
    </p:spTree>
    <p:extLst>
      <p:ext uri="{BB962C8B-B14F-4D97-AF65-F5344CB8AC3E}">
        <p14:creationId xmlns:p14="http://schemas.microsoft.com/office/powerpoint/2010/main" val="4105991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0" y="274638"/>
            <a:ext cx="9144000" cy="1143000"/>
          </a:xfrm>
        </p:spPr>
        <p:txBody>
          <a:bodyPr>
            <a:normAutofit/>
          </a:bodyPr>
          <a:lstStyle/>
          <a:p>
            <a:r>
              <a:rPr lang="en-US" dirty="0" smtClean="0">
                <a:ea typeface="ＭＳ Ｐゴシック" charset="-128"/>
              </a:rPr>
              <a:t>New NLP-Supported Directions</a:t>
            </a:r>
          </a:p>
        </p:txBody>
      </p:sp>
      <p:sp>
        <p:nvSpPr>
          <p:cNvPr id="8194" name="Content Placeholder 2"/>
          <p:cNvSpPr>
            <a:spLocks noGrp="1"/>
          </p:cNvSpPr>
          <p:nvPr>
            <p:ph idx="1"/>
          </p:nvPr>
        </p:nvSpPr>
        <p:spPr>
          <a:xfrm>
            <a:off x="71020" y="1676400"/>
            <a:ext cx="9072979" cy="4830932"/>
          </a:xfrm>
        </p:spPr>
        <p:txBody>
          <a:bodyPr>
            <a:normAutofit fontScale="92500" lnSpcReduction="10000"/>
          </a:bodyPr>
          <a:lstStyle/>
          <a:p>
            <a:r>
              <a:rPr lang="en-US" sz="3500" dirty="0" smtClean="0">
                <a:ea typeface="ＭＳ Ｐゴシック" charset="-128"/>
              </a:rPr>
              <a:t>Teacher dashboard for high school science writing</a:t>
            </a:r>
          </a:p>
          <a:p>
            <a:pPr lvl="1"/>
            <a:r>
              <a:rPr lang="en-US" sz="3000" dirty="0" smtClean="0">
                <a:ea typeface="ＭＳ Ｐゴシック" charset="-128"/>
              </a:rPr>
              <a:t>LRDC grant -&gt; (expected) NSF DRK-12</a:t>
            </a:r>
          </a:p>
          <a:p>
            <a:pPr lvl="1"/>
            <a:r>
              <a:rPr lang="en-US" sz="3000" dirty="0" smtClean="0">
                <a:ea typeface="ＭＳ Ｐゴシック" charset="-128"/>
              </a:rPr>
              <a:t>w/ Amanda Godley &amp; Chris </a:t>
            </a:r>
            <a:r>
              <a:rPr lang="en-US" sz="3000" dirty="0" err="1" smtClean="0">
                <a:ea typeface="ＭＳ Ｐゴシック" charset="-128"/>
              </a:rPr>
              <a:t>Schunn</a:t>
            </a:r>
            <a:endParaRPr lang="en-US" sz="3000" dirty="0" smtClean="0">
              <a:ea typeface="ＭＳ Ｐゴシック" charset="-128"/>
            </a:endParaRPr>
          </a:p>
          <a:p>
            <a:pPr lvl="1"/>
            <a:endParaRPr lang="en-US" dirty="0" smtClean="0">
              <a:ea typeface="ＭＳ Ｐゴシック" charset="-128"/>
            </a:endParaRPr>
          </a:p>
          <a:p>
            <a:r>
              <a:rPr lang="en-US" sz="3500" dirty="0" smtClean="0">
                <a:ea typeface="ＭＳ Ｐゴシック" charset="-128"/>
              </a:rPr>
              <a:t>Peer review </a:t>
            </a:r>
            <a:r>
              <a:rPr lang="en-US" sz="3500" dirty="0">
                <a:ea typeface="ＭＳ Ｐゴシック" charset="-128"/>
              </a:rPr>
              <a:t>s</a:t>
            </a:r>
            <a:r>
              <a:rPr lang="en-US" sz="3500" dirty="0" smtClean="0">
                <a:ea typeface="ＭＳ Ｐゴシック" charset="-128"/>
              </a:rPr>
              <a:t>earch and analytics in MOOCS</a:t>
            </a:r>
          </a:p>
          <a:p>
            <a:pPr lvl="1"/>
            <a:r>
              <a:rPr lang="en-US" sz="3000" dirty="0" smtClean="0">
                <a:ea typeface="ＭＳ Ｐゴシック" charset="-128"/>
              </a:rPr>
              <a:t>Google award</a:t>
            </a:r>
          </a:p>
          <a:p>
            <a:pPr lvl="1"/>
            <a:endParaRPr lang="en-US" dirty="0" smtClean="0">
              <a:ea typeface="ＭＳ Ｐゴシック" charset="-128"/>
            </a:endParaRPr>
          </a:p>
          <a:p>
            <a:r>
              <a:rPr lang="en-US" sz="3500" dirty="0" smtClean="0">
                <a:ea typeface="ＭＳ Ｐゴシック" charset="-128"/>
              </a:rPr>
              <a:t>Student reflections in undergraduate STEM</a:t>
            </a:r>
          </a:p>
          <a:p>
            <a:pPr lvl="1"/>
            <a:r>
              <a:rPr lang="en-US" sz="3000" dirty="0" smtClean="0"/>
              <a:t>LRDC grant</a:t>
            </a:r>
          </a:p>
          <a:p>
            <a:pPr lvl="1"/>
            <a:r>
              <a:rPr lang="en-US" sz="3000" dirty="0" smtClean="0">
                <a:ea typeface="ＭＳ Ｐゴシック" charset="-128"/>
              </a:rPr>
              <a:t>w/ </a:t>
            </a:r>
            <a:r>
              <a:rPr lang="en-US" sz="3000" dirty="0" err="1" smtClean="0">
                <a:ea typeface="ＭＳ Ｐゴシック" charset="-128"/>
              </a:rPr>
              <a:t>Muhsin</a:t>
            </a:r>
            <a:r>
              <a:rPr lang="en-US" sz="3000" dirty="0" smtClean="0">
                <a:ea typeface="ＭＳ Ｐゴシック" charset="-128"/>
              </a:rPr>
              <a:t> </a:t>
            </a:r>
            <a:r>
              <a:rPr lang="en-US" sz="3000" dirty="0" err="1" smtClean="0">
                <a:ea typeface="ＭＳ Ｐゴシック" charset="-128"/>
              </a:rPr>
              <a:t>Menekse</a:t>
            </a:r>
            <a:r>
              <a:rPr lang="en-US" sz="3000" dirty="0" smtClean="0">
                <a:ea typeface="ＭＳ Ｐゴシック" charset="-128"/>
              </a:rPr>
              <a:t> &amp; </a:t>
            </a:r>
            <a:r>
              <a:rPr lang="en-US" sz="3000" dirty="0" err="1" smtClean="0">
                <a:ea typeface="ＭＳ Ｐゴシック" charset="-128"/>
              </a:rPr>
              <a:t>Jingtao</a:t>
            </a:r>
            <a:r>
              <a:rPr lang="en-US" sz="3000" dirty="0" smtClean="0">
                <a:ea typeface="ＭＳ Ｐゴシック" charset="-128"/>
              </a:rPr>
              <a:t> Wang</a:t>
            </a:r>
          </a:p>
          <a:p>
            <a:endParaRPr lang="en-US" dirty="0" smtClean="0">
              <a:ea typeface="ＭＳ Ｐゴシック" charset="-128"/>
            </a:endParaRPr>
          </a:p>
        </p:txBody>
      </p:sp>
    </p:spTree>
    <p:extLst>
      <p:ext uri="{BB962C8B-B14F-4D97-AF65-F5344CB8AC3E}">
        <p14:creationId xmlns:p14="http://schemas.microsoft.com/office/powerpoint/2010/main" val="13300332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smtClean="0"/>
              <a:t>Thank You!</a:t>
            </a:r>
          </a:p>
        </p:txBody>
      </p:sp>
      <p:sp>
        <p:nvSpPr>
          <p:cNvPr id="57347" name="Rectangle 3"/>
          <p:cNvSpPr>
            <a:spLocks noGrp="1" noChangeArrowheads="1"/>
          </p:cNvSpPr>
          <p:nvPr>
            <p:ph type="body" idx="1"/>
          </p:nvPr>
        </p:nvSpPr>
        <p:spPr/>
        <p:txBody>
          <a:bodyPr/>
          <a:lstStyle/>
          <a:p>
            <a:r>
              <a:rPr lang="en-US" dirty="0" smtClean="0"/>
              <a:t>Questions?</a:t>
            </a:r>
          </a:p>
          <a:p>
            <a:endParaRPr lang="en-US" dirty="0" smtClean="0"/>
          </a:p>
          <a:p>
            <a:r>
              <a:rPr lang="en-US" dirty="0" smtClean="0"/>
              <a:t>Further Information</a:t>
            </a:r>
          </a:p>
          <a:p>
            <a:pPr lvl="1"/>
            <a:r>
              <a:rPr lang="en-US" dirty="0" smtClean="0"/>
              <a:t>http://www.cs.pitt.edu/~litman</a:t>
            </a:r>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896" y="4469023"/>
            <a:ext cx="1600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7155" y="4949863"/>
            <a:ext cx="3729689" cy="638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96324" y="4469023"/>
            <a:ext cx="1790476" cy="1552381"/>
          </a:xfrm>
          <a:prstGeom prst="rect">
            <a:avLst/>
          </a:prstGeom>
        </p:spPr>
      </p:pic>
    </p:spTree>
    <p:extLst>
      <p:ext uri="{BB962C8B-B14F-4D97-AF65-F5344CB8AC3E}">
        <p14:creationId xmlns:p14="http://schemas.microsoft.com/office/powerpoint/2010/main" val="3608580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4857"/>
            <a:ext cx="9144000" cy="1143000"/>
          </a:xfrm>
        </p:spPr>
        <p:txBody>
          <a:bodyPr>
            <a:noAutofit/>
          </a:bodyPr>
          <a:lstStyle/>
          <a:p>
            <a:r>
              <a:rPr lang="en-US" dirty="0" smtClean="0"/>
              <a:t>Writing Research is a Goldmine for NLP</a:t>
            </a:r>
            <a:endParaRPr lang="en-US" dirty="0"/>
          </a:p>
        </p:txBody>
      </p:sp>
      <p:pic>
        <p:nvPicPr>
          <p:cNvPr id="5" name="Picture 2" descr="http://i.dailymail.co.uk/i/pix/2008/07/01/article-1030860-01D0F2F300000578-357_468x569.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84732" y="1227857"/>
            <a:ext cx="4431964" cy="538843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s://www.scribendi.com/images/services/Student_Essay_Editing_After_ima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6331" y="4472369"/>
            <a:ext cx="2210885" cy="224910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7623" y="1227857"/>
            <a:ext cx="1599056" cy="1463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Oval Callout 11"/>
          <p:cNvSpPr/>
          <p:nvPr/>
        </p:nvSpPr>
        <p:spPr>
          <a:xfrm>
            <a:off x="341432" y="3024554"/>
            <a:ext cx="1944568" cy="988803"/>
          </a:xfrm>
          <a:prstGeom prst="wedgeEllipseCallout">
            <a:avLst>
              <a:gd name="adj1" fmla="val 109563"/>
              <a:gd name="adj2" fmla="val -10801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dirty="0" smtClean="0">
                <a:solidFill>
                  <a:schemeClr val="tx1"/>
                </a:solidFill>
              </a:rPr>
              <a:t>New Educational Technology!</a:t>
            </a:r>
            <a:endParaRPr lang="en-US" dirty="0">
              <a:solidFill>
                <a:schemeClr val="tx1"/>
              </a:solidFill>
            </a:endParaRPr>
          </a:p>
        </p:txBody>
      </p:sp>
      <p:sp>
        <p:nvSpPr>
          <p:cNvPr id="13" name="Oval Callout 12"/>
          <p:cNvSpPr/>
          <p:nvPr/>
        </p:nvSpPr>
        <p:spPr>
          <a:xfrm>
            <a:off x="6900493" y="3600342"/>
            <a:ext cx="1944568" cy="904944"/>
          </a:xfrm>
          <a:prstGeom prst="wedgeEllipseCallout">
            <a:avLst>
              <a:gd name="adj1" fmla="val -122388"/>
              <a:gd name="adj2" fmla="val -214891"/>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Learning Science at Scale!</a:t>
            </a:r>
            <a:endParaRPr lang="en-US" dirty="0">
              <a:solidFill>
                <a:schemeClr val="tx1"/>
              </a:solidFill>
            </a:endParaRPr>
          </a:p>
        </p:txBody>
      </p:sp>
      <p:sp>
        <p:nvSpPr>
          <p:cNvPr id="14" name="Oval Callout 13"/>
          <p:cNvSpPr/>
          <p:nvPr/>
        </p:nvSpPr>
        <p:spPr>
          <a:xfrm>
            <a:off x="6982555" y="1345223"/>
            <a:ext cx="1944568" cy="1066898"/>
          </a:xfrm>
          <a:prstGeom prst="wedgeEllipseCallout">
            <a:avLst>
              <a:gd name="adj1" fmla="val -144543"/>
              <a:gd name="adj2" fmla="val -17659"/>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Can we automate human coding?</a:t>
            </a:r>
            <a:endParaRPr lang="en-US" dirty="0">
              <a:solidFill>
                <a:schemeClr val="tx1"/>
              </a:solidFill>
            </a:endParaRPr>
          </a:p>
        </p:txBody>
      </p:sp>
    </p:spTree>
    <p:extLst>
      <p:ext uri="{BB962C8B-B14F-4D97-AF65-F5344CB8AC3E}">
        <p14:creationId xmlns:p14="http://schemas.microsoft.com/office/powerpoint/2010/main" val="190201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Content Placeholder 3" descr="decisionTree"/>
          <p:cNvPicPr>
            <a:picLocks noGrp="1"/>
          </p:cNvPicPr>
          <p:nvPr>
            <p:ph idx="1"/>
          </p:nvPr>
        </p:nvPicPr>
        <p:blipFill>
          <a:blip r:embed="rId2"/>
          <a:srcRect/>
          <a:stretch>
            <a:fillRect/>
          </a:stretch>
        </p:blipFill>
        <p:spPr>
          <a:xfrm>
            <a:off x="1447800" y="1676400"/>
            <a:ext cx="5356225" cy="4648200"/>
          </a:xfrm>
        </p:spPr>
      </p:pic>
      <p:sp>
        <p:nvSpPr>
          <p:cNvPr id="17410" name="Title 1"/>
          <p:cNvSpPr>
            <a:spLocks noGrp="1"/>
          </p:cNvSpPr>
          <p:nvPr>
            <p:ph type="title"/>
          </p:nvPr>
        </p:nvSpPr>
        <p:spPr>
          <a:xfrm>
            <a:off x="152400" y="266700"/>
            <a:ext cx="8686800" cy="1098550"/>
          </a:xfrm>
        </p:spPr>
        <p:txBody>
          <a:bodyPr>
            <a:normAutofit fontScale="90000"/>
          </a:bodyPr>
          <a:lstStyle/>
          <a:p>
            <a:r>
              <a:rPr lang="en-US" sz="4900" dirty="0" smtClean="0">
                <a:ea typeface="ＭＳ Ｐゴシック" charset="-128"/>
              </a:rPr>
              <a:t>Paper Review Localization Model </a:t>
            </a:r>
            <a:r>
              <a:rPr lang="en-US" dirty="0" smtClean="0">
                <a:ea typeface="ＭＳ Ｐゴシック" charset="-128"/>
              </a:rPr>
              <a:t/>
            </a:r>
            <a:br>
              <a:rPr lang="en-US" dirty="0" smtClean="0">
                <a:ea typeface="ＭＳ Ｐゴシック" charset="-128"/>
              </a:rPr>
            </a:br>
            <a:r>
              <a:rPr lang="en-US" dirty="0" smtClean="0">
                <a:ea typeface="ＭＳ Ｐゴシック" charset="-128"/>
              </a:rPr>
              <a:t>[</a:t>
            </a:r>
            <a:r>
              <a:rPr lang="en-US" dirty="0" err="1" smtClean="0">
                <a:ea typeface="ＭＳ Ｐゴシック" charset="-128"/>
              </a:rPr>
              <a:t>Xiong</a:t>
            </a:r>
            <a:r>
              <a:rPr lang="en-US" dirty="0" smtClean="0">
                <a:ea typeface="ＭＳ Ｐゴシック" charset="-128"/>
              </a:rPr>
              <a:t>, Litman &amp; </a:t>
            </a:r>
            <a:r>
              <a:rPr lang="en-US" dirty="0" err="1" smtClean="0">
                <a:ea typeface="ＭＳ Ｐゴシック" charset="-128"/>
              </a:rPr>
              <a:t>Schunn</a:t>
            </a:r>
            <a:r>
              <a:rPr lang="en-US" dirty="0" smtClean="0">
                <a:ea typeface="ＭＳ Ｐゴシック" charset="-128"/>
              </a:rPr>
              <a:t>, 2010]</a:t>
            </a:r>
          </a:p>
        </p:txBody>
      </p:sp>
    </p:spTree>
    <p:extLst>
      <p:ext uri="{BB962C8B-B14F-4D97-AF65-F5344CB8AC3E}">
        <p14:creationId xmlns:p14="http://schemas.microsoft.com/office/powerpoint/2010/main" val="14361215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 y="274638"/>
            <a:ext cx="8945880" cy="1143000"/>
          </a:xfrm>
        </p:spPr>
        <p:txBody>
          <a:bodyPr>
            <a:normAutofit fontScale="90000"/>
          </a:bodyPr>
          <a:lstStyle/>
          <a:p>
            <a:r>
              <a:rPr lang="en-US" sz="4900" dirty="0" smtClean="0"/>
              <a:t>Diagram Review Localization Model</a:t>
            </a:r>
            <a:br>
              <a:rPr lang="en-US" sz="4900" dirty="0" smtClean="0"/>
            </a:br>
            <a:r>
              <a:rPr lang="en-US" dirty="0" smtClean="0"/>
              <a:t>[Nguyen &amp; Litman, 2013]</a:t>
            </a:r>
            <a:endParaRPr lang="en-US" dirty="0"/>
          </a:p>
        </p:txBody>
      </p:sp>
      <p:sp>
        <p:nvSpPr>
          <p:cNvPr id="3" name="Content Placeholder 2"/>
          <p:cNvSpPr>
            <a:spLocks noGrp="1"/>
          </p:cNvSpPr>
          <p:nvPr>
            <p:ph idx="1"/>
          </p:nvPr>
        </p:nvSpPr>
        <p:spPr>
          <a:xfrm>
            <a:off x="198120" y="1772729"/>
            <a:ext cx="8605614" cy="4162245"/>
          </a:xfrm>
        </p:spPr>
        <p:txBody>
          <a:bodyPr>
            <a:normAutofit/>
          </a:bodyPr>
          <a:lstStyle/>
          <a:p>
            <a:r>
              <a:rPr lang="en-US" dirty="0"/>
              <a:t>L</a:t>
            </a:r>
            <a:r>
              <a:rPr lang="en-US" dirty="0" smtClean="0"/>
              <a:t>ocalization again correlates with feedback </a:t>
            </a:r>
            <a:r>
              <a:rPr lang="en-US" dirty="0"/>
              <a:t>implementation </a:t>
            </a:r>
            <a:r>
              <a:rPr lang="en-US" dirty="0" smtClean="0"/>
              <a:t>[Lippmann et al., 2012]</a:t>
            </a:r>
          </a:p>
          <a:p>
            <a:r>
              <a:rPr lang="en-US" dirty="0" smtClean="0"/>
              <a:t>Pattern-based detection algorithm</a:t>
            </a:r>
            <a:r>
              <a:rPr lang="en-US" sz="2800" dirty="0" smtClean="0"/>
              <a:t> </a:t>
            </a:r>
          </a:p>
          <a:p>
            <a:pPr lvl="1"/>
            <a:r>
              <a:rPr lang="en-US" sz="2400" dirty="0" smtClean="0"/>
              <a:t>Numbered ontology type, e.g. </a:t>
            </a:r>
            <a:r>
              <a:rPr lang="en-US" sz="2400" i="1" dirty="0" smtClean="0"/>
              <a:t>citation 15</a:t>
            </a:r>
          </a:p>
          <a:p>
            <a:pPr lvl="1"/>
            <a:r>
              <a:rPr lang="en-US" sz="2400" dirty="0" smtClean="0"/>
              <a:t>Textual component content, e.g. </a:t>
            </a:r>
            <a:r>
              <a:rPr lang="en-US" sz="2400" i="1" dirty="0" smtClean="0"/>
              <a:t>time of day hypothesis</a:t>
            </a:r>
          </a:p>
          <a:p>
            <a:pPr lvl="1"/>
            <a:r>
              <a:rPr lang="en-US" sz="2400" dirty="0" smtClean="0"/>
              <a:t>Unique component, e.g. </a:t>
            </a:r>
            <a:r>
              <a:rPr lang="en-US" sz="2400" i="1" dirty="0" smtClean="0"/>
              <a:t>the con-argument</a:t>
            </a:r>
          </a:p>
          <a:p>
            <a:pPr lvl="1"/>
            <a:r>
              <a:rPr lang="en-US" sz="2400" dirty="0" smtClean="0"/>
              <a:t>Connected component, e.g. </a:t>
            </a:r>
            <a:r>
              <a:rPr lang="en-US" sz="2400" i="1" dirty="0" smtClean="0"/>
              <a:t>support of second hypothesis</a:t>
            </a:r>
          </a:p>
          <a:p>
            <a:pPr lvl="1"/>
            <a:r>
              <a:rPr lang="en-US" sz="2400" dirty="0" smtClean="0"/>
              <a:t>Numerical regular expression, e.g. </a:t>
            </a:r>
            <a:r>
              <a:rPr lang="en-US" sz="2400" i="1" dirty="0" smtClean="0"/>
              <a:t>H1</a:t>
            </a:r>
            <a:r>
              <a:rPr lang="en-US" sz="2400" dirty="0" smtClean="0"/>
              <a:t>, </a:t>
            </a:r>
            <a:r>
              <a:rPr lang="en-US" sz="2400" i="1" dirty="0" smtClean="0"/>
              <a:t>#10</a:t>
            </a:r>
            <a:endParaRPr lang="en-US" dirty="0" smtClean="0"/>
          </a:p>
        </p:txBody>
      </p:sp>
      <p:sp>
        <p:nvSpPr>
          <p:cNvPr id="4" name="Slide Number Placeholder 3"/>
          <p:cNvSpPr>
            <a:spLocks noGrp="1"/>
          </p:cNvSpPr>
          <p:nvPr>
            <p:ph type="sldNum" sz="quarter" idx="12"/>
          </p:nvPr>
        </p:nvSpPr>
        <p:spPr/>
        <p:txBody>
          <a:bodyPr/>
          <a:lstStyle/>
          <a:p>
            <a:fld id="{B0862E9F-8B4C-4103-85CA-991CEBD71BFB}" type="slidenum">
              <a:rPr lang="en-US" smtClean="0"/>
              <a:pPr/>
              <a:t>21</a:t>
            </a:fld>
            <a:endParaRPr lang="en-US"/>
          </a:p>
        </p:txBody>
      </p:sp>
    </p:spTree>
    <p:extLst>
      <p:ext uri="{BB962C8B-B14F-4D97-AF65-F5344CB8AC3E}">
        <p14:creationId xmlns:p14="http://schemas.microsoft.com/office/powerpoint/2010/main" val="31648418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Results: Revision Performance</a:t>
            </a:r>
            <a:endParaRPr lang="en-US" dirty="0"/>
          </a:p>
        </p:txBody>
      </p:sp>
      <p:graphicFrame>
        <p:nvGraphicFramePr>
          <p:cNvPr id="4" name="Content Placeholder 3"/>
          <p:cNvGraphicFramePr>
            <a:graphicFrameLocks noGrp="1"/>
          </p:cNvGraphicFramePr>
          <p:nvPr>
            <p:ph idx="1"/>
            <p:extLst/>
          </p:nvPr>
        </p:nvGraphicFramePr>
        <p:xfrm>
          <a:off x="252661" y="1600200"/>
          <a:ext cx="8590552" cy="2791326"/>
        </p:xfrm>
        <a:graphic>
          <a:graphicData uri="http://schemas.openxmlformats.org/drawingml/2006/table">
            <a:tbl>
              <a:tblPr firstRow="1" bandRow="1">
                <a:tableStyleId>{5C22544A-7EE6-4342-B048-85BDC9FD1C3A}</a:tableStyleId>
              </a:tblPr>
              <a:tblGrid>
                <a:gridCol w="2669878"/>
                <a:gridCol w="986779"/>
                <a:gridCol w="986779"/>
                <a:gridCol w="986779"/>
                <a:gridCol w="986779"/>
                <a:gridCol w="986779"/>
                <a:gridCol w="986779"/>
              </a:tblGrid>
              <a:tr h="465221">
                <a:tc>
                  <a:txBody>
                    <a:bodyPr/>
                    <a:lstStyle/>
                    <a:p>
                      <a:endParaRPr lang="en-US" dirty="0"/>
                    </a:p>
                  </a:txBody>
                  <a:tcPr/>
                </a:tc>
                <a:tc gridSpan="6">
                  <a:txBody>
                    <a:bodyPr/>
                    <a:lstStyle/>
                    <a:p>
                      <a:pPr algn="ctr"/>
                      <a:r>
                        <a:rPr lang="en-US" dirty="0" smtClean="0"/>
                        <a:t>Number (pct.) of comments of diagram reviews</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65221">
                <a:tc>
                  <a:txBody>
                    <a:bodyPr/>
                    <a:lstStyle/>
                    <a:p>
                      <a:endParaRPr lang="en-US" dirty="0"/>
                    </a:p>
                  </a:txBody>
                  <a:tcPr/>
                </a:tc>
                <a:tc gridSpan="2">
                  <a:txBody>
                    <a:bodyPr/>
                    <a:lstStyle/>
                    <a:p>
                      <a:pPr algn="ctr"/>
                      <a:r>
                        <a:rPr lang="en-US" b="1" dirty="0" smtClean="0"/>
                        <a:t>Scope=In</a:t>
                      </a:r>
                      <a:endParaRPr lang="en-US" b="1" dirty="0"/>
                    </a:p>
                  </a:txBody>
                  <a:tcPr/>
                </a:tc>
                <a:tc hMerge="1">
                  <a:txBody>
                    <a:bodyPr/>
                    <a:lstStyle/>
                    <a:p>
                      <a:endParaRPr lang="en-US" dirty="0"/>
                    </a:p>
                  </a:txBody>
                  <a:tcPr/>
                </a:tc>
                <a:tc gridSpan="2">
                  <a:txBody>
                    <a:bodyPr/>
                    <a:lstStyle/>
                    <a:p>
                      <a:pPr algn="ctr"/>
                      <a:r>
                        <a:rPr lang="en-US" b="1" dirty="0" smtClean="0"/>
                        <a:t>Scope=Out</a:t>
                      </a:r>
                      <a:endParaRPr lang="en-US" b="1" dirty="0"/>
                    </a:p>
                  </a:txBody>
                  <a:tcPr/>
                </a:tc>
                <a:tc hMerge="1">
                  <a:txBody>
                    <a:bodyPr/>
                    <a:lstStyle/>
                    <a:p>
                      <a:endParaRPr lang="en-US" dirty="0"/>
                    </a:p>
                  </a:txBody>
                  <a:tcPr/>
                </a:tc>
                <a:tc gridSpan="2">
                  <a:txBody>
                    <a:bodyPr/>
                    <a:lstStyle/>
                    <a:p>
                      <a:pPr algn="ctr"/>
                      <a:r>
                        <a:rPr lang="en-US" b="1" dirty="0" smtClean="0"/>
                        <a:t>Scope=No</a:t>
                      </a:r>
                      <a:endParaRPr lang="en-US" b="1" dirty="0"/>
                    </a:p>
                  </a:txBody>
                  <a:tcPr/>
                </a:tc>
                <a:tc hMerge="1">
                  <a:txBody>
                    <a:bodyPr/>
                    <a:lstStyle/>
                    <a:p>
                      <a:endParaRPr lang="en-US" dirty="0"/>
                    </a:p>
                  </a:txBody>
                  <a:tcPr/>
                </a:tc>
              </a:tr>
              <a:tr h="465221">
                <a:tc>
                  <a:txBody>
                    <a:bodyPr/>
                    <a:lstStyle/>
                    <a:p>
                      <a:r>
                        <a:rPr lang="en-US" b="1" dirty="0" smtClean="0"/>
                        <a:t>NOT Loc. → Loc.</a:t>
                      </a:r>
                      <a:endParaRPr lang="en-US" b="1" dirty="0"/>
                    </a:p>
                  </a:txBody>
                  <a:tcPr/>
                </a:tc>
                <a:tc>
                  <a:txBody>
                    <a:bodyPr/>
                    <a:lstStyle/>
                    <a:p>
                      <a:r>
                        <a:rPr lang="en-US" dirty="0" smtClean="0"/>
                        <a:t>26</a:t>
                      </a:r>
                      <a:endParaRPr lang="en-US" dirty="0"/>
                    </a:p>
                  </a:txBody>
                  <a:tcPr/>
                </a:tc>
                <a:tc>
                  <a:txBody>
                    <a:bodyPr/>
                    <a:lstStyle/>
                    <a:p>
                      <a:r>
                        <a:rPr lang="en-US" dirty="0" smtClean="0"/>
                        <a:t>30.2%</a:t>
                      </a:r>
                      <a:endParaRPr lang="en-US" dirty="0"/>
                    </a:p>
                  </a:txBody>
                  <a:tcPr/>
                </a:tc>
                <a:tc>
                  <a:txBody>
                    <a:bodyPr/>
                    <a:lstStyle/>
                    <a:p>
                      <a:r>
                        <a:rPr lang="en-US" b="1" dirty="0" smtClean="0">
                          <a:solidFill>
                            <a:srgbClr val="FF0000"/>
                          </a:solidFill>
                        </a:rPr>
                        <a:t>7</a:t>
                      </a:r>
                      <a:endParaRPr lang="en-US" b="1" dirty="0">
                        <a:solidFill>
                          <a:srgbClr val="FF0000"/>
                        </a:solidFill>
                      </a:endParaRPr>
                    </a:p>
                  </a:txBody>
                  <a:tcPr/>
                </a:tc>
                <a:tc>
                  <a:txBody>
                    <a:bodyPr/>
                    <a:lstStyle/>
                    <a:p>
                      <a:r>
                        <a:rPr lang="en-US" b="1" dirty="0" smtClean="0">
                          <a:solidFill>
                            <a:srgbClr val="FF0000"/>
                          </a:solidFill>
                        </a:rPr>
                        <a:t>87.5%</a:t>
                      </a:r>
                      <a:endParaRPr lang="en-US" b="1" dirty="0">
                        <a:solidFill>
                          <a:srgbClr val="FF0000"/>
                        </a:solidFill>
                      </a:endParaRPr>
                    </a:p>
                  </a:txBody>
                  <a:tcPr/>
                </a:tc>
                <a:tc>
                  <a:txBody>
                    <a:bodyPr/>
                    <a:lstStyle/>
                    <a:p>
                      <a:r>
                        <a:rPr lang="en-US" dirty="0" smtClean="0"/>
                        <a:t>3</a:t>
                      </a:r>
                      <a:endParaRPr lang="en-US" dirty="0"/>
                    </a:p>
                  </a:txBody>
                  <a:tcPr/>
                </a:tc>
                <a:tc>
                  <a:txBody>
                    <a:bodyPr/>
                    <a:lstStyle/>
                    <a:p>
                      <a:r>
                        <a:rPr lang="en-US" dirty="0" smtClean="0"/>
                        <a:t>12.5%</a:t>
                      </a:r>
                      <a:endParaRPr lang="en-US" dirty="0"/>
                    </a:p>
                  </a:txBody>
                  <a:tcPr/>
                </a:tc>
              </a:tr>
              <a:tr h="4652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Loc. → Loc.</a:t>
                      </a:r>
                    </a:p>
                  </a:txBody>
                  <a:tcPr/>
                </a:tc>
                <a:tc>
                  <a:txBody>
                    <a:bodyPr/>
                    <a:lstStyle/>
                    <a:p>
                      <a:r>
                        <a:rPr lang="en-US" dirty="0" smtClean="0"/>
                        <a:t>26</a:t>
                      </a:r>
                      <a:endParaRPr lang="en-US" dirty="0"/>
                    </a:p>
                  </a:txBody>
                  <a:tcPr/>
                </a:tc>
                <a:tc>
                  <a:txBody>
                    <a:bodyPr/>
                    <a:lstStyle/>
                    <a:p>
                      <a:r>
                        <a:rPr lang="en-US" dirty="0" smtClean="0"/>
                        <a:t>30.2%</a:t>
                      </a:r>
                      <a:endParaRPr lang="en-US" dirty="0"/>
                    </a:p>
                  </a:txBody>
                  <a:tcPr/>
                </a:tc>
                <a:tc>
                  <a:txBody>
                    <a:bodyPr/>
                    <a:lstStyle/>
                    <a:p>
                      <a:r>
                        <a:rPr lang="en-US" dirty="0" smtClean="0"/>
                        <a:t>1</a:t>
                      </a:r>
                      <a:endParaRPr lang="en-US" dirty="0"/>
                    </a:p>
                  </a:txBody>
                  <a:tcPr/>
                </a:tc>
                <a:tc>
                  <a:txBody>
                    <a:bodyPr/>
                    <a:lstStyle/>
                    <a:p>
                      <a:r>
                        <a:rPr lang="en-US" dirty="0" smtClean="0"/>
                        <a:t>12.5%</a:t>
                      </a:r>
                      <a:endParaRPr lang="en-US" dirty="0"/>
                    </a:p>
                  </a:txBody>
                  <a:tcPr/>
                </a:tc>
                <a:tc>
                  <a:txBody>
                    <a:bodyPr/>
                    <a:lstStyle/>
                    <a:p>
                      <a:r>
                        <a:rPr lang="en-US" b="1" dirty="0" smtClean="0">
                          <a:solidFill>
                            <a:srgbClr val="FF0000"/>
                          </a:solidFill>
                        </a:rPr>
                        <a:t>16</a:t>
                      </a:r>
                      <a:endParaRPr lang="en-US" b="1" dirty="0">
                        <a:solidFill>
                          <a:srgbClr val="FF0000"/>
                        </a:solidFill>
                      </a:endParaRPr>
                    </a:p>
                  </a:txBody>
                  <a:tcPr/>
                </a:tc>
                <a:tc>
                  <a:txBody>
                    <a:bodyPr/>
                    <a:lstStyle/>
                    <a:p>
                      <a:r>
                        <a:rPr lang="en-US" b="1" dirty="0" smtClean="0">
                          <a:solidFill>
                            <a:srgbClr val="FF0000"/>
                          </a:solidFill>
                        </a:rPr>
                        <a:t>66.7%</a:t>
                      </a:r>
                      <a:endParaRPr lang="en-US" b="1" dirty="0">
                        <a:solidFill>
                          <a:srgbClr val="FF0000"/>
                        </a:solidFill>
                      </a:endParaRPr>
                    </a:p>
                  </a:txBody>
                  <a:tcPr/>
                </a:tc>
              </a:tr>
              <a:tr h="4652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NOT Loc. → NOT Loc.</a:t>
                      </a:r>
                    </a:p>
                  </a:txBody>
                  <a:tcPr/>
                </a:tc>
                <a:tc>
                  <a:txBody>
                    <a:bodyPr/>
                    <a:lstStyle/>
                    <a:p>
                      <a:r>
                        <a:rPr lang="en-US" b="1" dirty="0" smtClean="0">
                          <a:solidFill>
                            <a:srgbClr val="FF0000"/>
                          </a:solidFill>
                        </a:rPr>
                        <a:t>33</a:t>
                      </a:r>
                      <a:endParaRPr lang="en-US" b="1" dirty="0">
                        <a:solidFill>
                          <a:srgbClr val="FF0000"/>
                        </a:solidFill>
                      </a:endParaRPr>
                    </a:p>
                  </a:txBody>
                  <a:tcPr/>
                </a:tc>
                <a:tc>
                  <a:txBody>
                    <a:bodyPr/>
                    <a:lstStyle/>
                    <a:p>
                      <a:r>
                        <a:rPr lang="en-US" b="1" dirty="0" smtClean="0">
                          <a:solidFill>
                            <a:srgbClr val="FF0000"/>
                          </a:solidFill>
                        </a:rPr>
                        <a:t>38.4%</a:t>
                      </a:r>
                      <a:endParaRPr lang="en-US" b="1" dirty="0">
                        <a:solidFill>
                          <a:srgbClr val="FF0000"/>
                        </a:solidFill>
                      </a:endParaRPr>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5</a:t>
                      </a:r>
                      <a:endParaRPr lang="en-US" dirty="0"/>
                    </a:p>
                  </a:txBody>
                  <a:tcPr/>
                </a:tc>
                <a:tc>
                  <a:txBody>
                    <a:bodyPr/>
                    <a:lstStyle/>
                    <a:p>
                      <a:r>
                        <a:rPr lang="en-US" dirty="0" smtClean="0"/>
                        <a:t>20.8%</a:t>
                      </a:r>
                      <a:endParaRPr lang="en-US" dirty="0"/>
                    </a:p>
                  </a:txBody>
                  <a:tcPr/>
                </a:tc>
              </a:tr>
              <a:tr h="4652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Loc. → NOT Loc.</a:t>
                      </a:r>
                    </a:p>
                  </a:txBody>
                  <a:tcPr/>
                </a:tc>
                <a:tc>
                  <a:txBody>
                    <a:bodyPr/>
                    <a:lstStyle/>
                    <a:p>
                      <a:r>
                        <a:rPr lang="en-US" dirty="0" smtClean="0"/>
                        <a:t>1</a:t>
                      </a:r>
                      <a:endParaRPr lang="en-US" dirty="0"/>
                    </a:p>
                  </a:txBody>
                  <a:tcPr/>
                </a:tc>
                <a:tc>
                  <a:txBody>
                    <a:bodyPr/>
                    <a:lstStyle/>
                    <a:p>
                      <a:r>
                        <a:rPr lang="en-US" dirty="0" smtClean="0"/>
                        <a:t>1.2%</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sp>
        <p:nvSpPr>
          <p:cNvPr id="3" name="Rectangle 2"/>
          <p:cNvSpPr/>
          <p:nvPr/>
        </p:nvSpPr>
        <p:spPr>
          <a:xfrm>
            <a:off x="0" y="4413966"/>
            <a:ext cx="9144000" cy="1477328"/>
          </a:xfrm>
          <a:prstGeom prst="rect">
            <a:avLst/>
          </a:prstGeom>
        </p:spPr>
        <p:txBody>
          <a:bodyPr wrap="square">
            <a:sp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a:t>Comment localization is either improved or remains the same after </a:t>
            </a:r>
            <a:r>
              <a:rPr lang="en-US" dirty="0" smtClean="0"/>
              <a:t>scaffolding]</a:t>
            </a:r>
          </a:p>
          <a:p>
            <a:pPr marL="285750" indent="-285750">
              <a:buFont typeface="Arial" panose="020B0604020202020204" pitchFamily="34" charset="0"/>
              <a:buChar char="•"/>
            </a:pPr>
            <a:r>
              <a:rPr lang="en-US" dirty="0" smtClean="0"/>
              <a:t>Localization </a:t>
            </a:r>
            <a:r>
              <a:rPr lang="en-US" dirty="0"/>
              <a:t>revision continues after scaffolding is removed </a:t>
            </a:r>
            <a:endParaRPr lang="en-US" dirty="0" smtClean="0"/>
          </a:p>
          <a:p>
            <a:pPr marL="285750" indent="-285750">
              <a:buFont typeface="Arial" panose="020B0604020202020204" pitchFamily="34" charset="0"/>
              <a:buChar char="•"/>
            </a:pPr>
            <a:r>
              <a:rPr lang="en-US" dirty="0" smtClean="0"/>
              <a:t>Are </a:t>
            </a:r>
            <a:r>
              <a:rPr lang="en-US" dirty="0"/>
              <a:t>reviewers improving localization quality, or performing other types of revisions</a:t>
            </a:r>
            <a:r>
              <a:rPr lang="en-US" dirty="0" smtClean="0"/>
              <a:t>?</a:t>
            </a:r>
            <a:endParaRPr lang="en-US" dirty="0"/>
          </a:p>
          <a:p>
            <a:pPr marL="285750" indent="-285750">
              <a:buFont typeface="Arial" panose="020B0604020202020204" pitchFamily="34" charset="0"/>
              <a:buChar char="•"/>
            </a:pPr>
            <a:r>
              <a:rPr lang="en-US" dirty="0"/>
              <a:t>Interface issues, or rubric non-applicability</a:t>
            </a:r>
            <a:r>
              <a:rPr lang="en-US" dirty="0" smtClean="0"/>
              <a:t>?</a:t>
            </a:r>
            <a:endParaRPr lang="en-US" dirty="0"/>
          </a:p>
        </p:txBody>
      </p:sp>
    </p:spTree>
    <p:extLst>
      <p:ext uri="{BB962C8B-B14F-4D97-AF65-F5344CB8AC3E}">
        <p14:creationId xmlns:p14="http://schemas.microsoft.com/office/powerpoint/2010/main" val="4513706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221" y="274638"/>
            <a:ext cx="8945217" cy="1143000"/>
          </a:xfrm>
        </p:spPr>
        <p:txBody>
          <a:bodyPr>
            <a:noAutofit/>
          </a:bodyPr>
          <a:lstStyle/>
          <a:p>
            <a:r>
              <a:rPr lang="en-US" dirty="0"/>
              <a:t>Rubric for the Evidence dimension of RTA</a:t>
            </a:r>
          </a:p>
        </p:txBody>
      </p:sp>
      <p:graphicFrame>
        <p:nvGraphicFramePr>
          <p:cNvPr id="4" name="Content Placeholder 3"/>
          <p:cNvGraphicFramePr>
            <a:graphicFrameLocks noGrp="1"/>
          </p:cNvGraphicFramePr>
          <p:nvPr>
            <p:ph idx="1"/>
            <p:extLst/>
          </p:nvPr>
        </p:nvGraphicFramePr>
        <p:xfrm>
          <a:off x="457200" y="1600200"/>
          <a:ext cx="8229600" cy="48818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sz="1600" dirty="0" smtClean="0"/>
                        <a:t>1</a:t>
                      </a:r>
                      <a:endParaRPr lang="en-US" sz="1600" dirty="0"/>
                    </a:p>
                  </a:txBody>
                  <a:tcPr/>
                </a:tc>
                <a:tc>
                  <a:txBody>
                    <a:bodyPr/>
                    <a:lstStyle/>
                    <a:p>
                      <a:r>
                        <a:rPr lang="en-US" sz="1600" dirty="0" smtClean="0"/>
                        <a:t>2</a:t>
                      </a:r>
                      <a:endParaRPr lang="en-US" sz="1600" dirty="0"/>
                    </a:p>
                  </a:txBody>
                  <a:tcPr/>
                </a:tc>
                <a:tc>
                  <a:txBody>
                    <a:bodyPr/>
                    <a:lstStyle/>
                    <a:p>
                      <a:r>
                        <a:rPr lang="en-US" sz="1600" dirty="0" smtClean="0"/>
                        <a:t>3</a:t>
                      </a:r>
                      <a:endParaRPr lang="en-US" sz="1600" dirty="0"/>
                    </a:p>
                  </a:txBody>
                  <a:tcPr/>
                </a:tc>
                <a:tc>
                  <a:txBody>
                    <a:bodyPr/>
                    <a:lstStyle/>
                    <a:p>
                      <a:r>
                        <a:rPr lang="en-US" sz="1600" dirty="0" smtClean="0"/>
                        <a:t>4</a:t>
                      </a:r>
                      <a:endParaRPr lang="en-US" sz="1600" dirty="0"/>
                    </a:p>
                  </a:txBody>
                  <a:tcPr/>
                </a:tc>
              </a:tr>
              <a:tr h="370840">
                <a:tc>
                  <a:txBody>
                    <a:bodyPr/>
                    <a:lstStyle/>
                    <a:p>
                      <a:r>
                        <a:rPr lang="en-US" sz="1600" b="0" i="0" u="none" strike="noStrike" kern="1200" baseline="0" dirty="0" smtClean="0">
                          <a:solidFill>
                            <a:schemeClr val="dk1"/>
                          </a:solidFill>
                          <a:latin typeface="+mn-lt"/>
                          <a:ea typeface="+mn-ea"/>
                          <a:cs typeface="+mn-cs"/>
                        </a:rPr>
                        <a:t>Features one or no</a:t>
                      </a:r>
                    </a:p>
                    <a:p>
                      <a:r>
                        <a:rPr lang="en-US" sz="1600" b="0" i="0" u="none" strike="noStrike" kern="1200" baseline="0" dirty="0" smtClean="0">
                          <a:solidFill>
                            <a:schemeClr val="dk1"/>
                          </a:solidFill>
                          <a:latin typeface="+mn-lt"/>
                          <a:ea typeface="+mn-ea"/>
                          <a:cs typeface="+mn-cs"/>
                        </a:rPr>
                        <a:t>pieces of evidence</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Features at least 2</a:t>
                      </a:r>
                    </a:p>
                    <a:p>
                      <a:r>
                        <a:rPr lang="en-US" sz="1600" b="0" i="0" u="none" strike="noStrike" kern="1200" baseline="0" dirty="0" smtClean="0">
                          <a:solidFill>
                            <a:schemeClr val="dk1"/>
                          </a:solidFill>
                          <a:latin typeface="+mn-lt"/>
                          <a:ea typeface="+mn-ea"/>
                          <a:cs typeface="+mn-cs"/>
                        </a:rPr>
                        <a:t>pieces of evidence</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Features at least 3</a:t>
                      </a:r>
                    </a:p>
                    <a:p>
                      <a:r>
                        <a:rPr lang="en-US" sz="1600" b="0" i="0" u="none" strike="noStrike" kern="1200" baseline="0" dirty="0" smtClean="0">
                          <a:solidFill>
                            <a:schemeClr val="dk1"/>
                          </a:solidFill>
                          <a:latin typeface="+mn-lt"/>
                          <a:ea typeface="+mn-ea"/>
                          <a:cs typeface="+mn-cs"/>
                        </a:rPr>
                        <a:t>pieces of evidence</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Features at least 3</a:t>
                      </a:r>
                    </a:p>
                    <a:p>
                      <a:r>
                        <a:rPr lang="en-US" sz="1600" b="0" i="0" u="none" strike="noStrike" kern="1200" baseline="0" dirty="0" smtClean="0">
                          <a:solidFill>
                            <a:schemeClr val="dk1"/>
                          </a:solidFill>
                          <a:latin typeface="+mn-lt"/>
                          <a:ea typeface="+mn-ea"/>
                          <a:cs typeface="+mn-cs"/>
                        </a:rPr>
                        <a:t>pieces of evidence</a:t>
                      </a:r>
                      <a:endParaRPr lang="en-US" sz="1600" dirty="0"/>
                    </a:p>
                  </a:txBody>
                  <a:tcPr/>
                </a:tc>
              </a:tr>
              <a:tr h="370840">
                <a:tc>
                  <a:txBody>
                    <a:bodyPr/>
                    <a:lstStyle/>
                    <a:p>
                      <a:r>
                        <a:rPr lang="en-US" sz="1600" b="0" i="0" u="none" strike="noStrike" kern="1200" baseline="0" dirty="0" smtClean="0">
                          <a:solidFill>
                            <a:schemeClr val="dk1"/>
                          </a:solidFill>
                          <a:latin typeface="+mn-lt"/>
                          <a:ea typeface="+mn-ea"/>
                          <a:cs typeface="+mn-cs"/>
                        </a:rPr>
                        <a:t>Selects inappropriate or little evidence from the text; may have serious factual errors and omissions</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Selects some appropriate but general evidence from the text; may contain a factual</a:t>
                      </a:r>
                    </a:p>
                    <a:p>
                      <a:r>
                        <a:rPr lang="en-US" sz="1600" b="0" i="0" u="none" strike="noStrike" kern="1200" baseline="0" dirty="0" smtClean="0">
                          <a:solidFill>
                            <a:schemeClr val="dk1"/>
                          </a:solidFill>
                          <a:latin typeface="+mn-lt"/>
                          <a:ea typeface="+mn-ea"/>
                          <a:cs typeface="+mn-cs"/>
                        </a:rPr>
                        <a:t>error or omission</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Selects appropriate</a:t>
                      </a:r>
                    </a:p>
                    <a:p>
                      <a:r>
                        <a:rPr lang="en-US" sz="1600" b="0" i="0" u="none" strike="noStrike" kern="1200" baseline="0" dirty="0" smtClean="0">
                          <a:solidFill>
                            <a:schemeClr val="dk1"/>
                          </a:solidFill>
                          <a:latin typeface="+mn-lt"/>
                          <a:ea typeface="+mn-ea"/>
                          <a:cs typeface="+mn-cs"/>
                        </a:rPr>
                        <a:t>and concrete, specific evidence from the</a:t>
                      </a:r>
                    </a:p>
                    <a:p>
                      <a:r>
                        <a:rPr lang="en-US" sz="1600" b="0" i="0" u="none" strike="noStrike" kern="1200" baseline="0" dirty="0" smtClean="0">
                          <a:solidFill>
                            <a:schemeClr val="dk1"/>
                          </a:solidFill>
                          <a:latin typeface="+mn-lt"/>
                          <a:ea typeface="+mn-ea"/>
                          <a:cs typeface="+mn-cs"/>
                        </a:rPr>
                        <a:t>text</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Selects detailed, precise, and significant evidence from the text</a:t>
                      </a:r>
                      <a:endParaRPr lang="en-US" sz="1600" dirty="0"/>
                    </a:p>
                  </a:txBody>
                  <a:tcPr/>
                </a:tc>
              </a:tr>
              <a:tr h="370840">
                <a:tc>
                  <a:txBody>
                    <a:bodyPr/>
                    <a:lstStyle/>
                    <a:p>
                      <a:r>
                        <a:rPr lang="en-US" sz="1600" b="0" i="0" u="none" strike="noStrike" kern="1200" baseline="0" dirty="0" smtClean="0">
                          <a:solidFill>
                            <a:schemeClr val="dk1"/>
                          </a:solidFill>
                          <a:latin typeface="+mn-lt"/>
                          <a:ea typeface="+mn-ea"/>
                          <a:cs typeface="+mn-cs"/>
                        </a:rPr>
                        <a:t>Demonstrates little</a:t>
                      </a:r>
                    </a:p>
                    <a:p>
                      <a:r>
                        <a:rPr lang="en-US" sz="1600" b="0" i="0" u="none" strike="noStrike" kern="1200" baseline="0" dirty="0" smtClean="0">
                          <a:solidFill>
                            <a:schemeClr val="dk1"/>
                          </a:solidFill>
                          <a:latin typeface="+mn-lt"/>
                          <a:ea typeface="+mn-ea"/>
                          <a:cs typeface="+mn-cs"/>
                        </a:rPr>
                        <a:t>or no development</a:t>
                      </a:r>
                    </a:p>
                    <a:p>
                      <a:r>
                        <a:rPr lang="en-US" sz="1600" b="0" i="0" u="none" strike="noStrike" kern="1200" baseline="0" dirty="0" smtClean="0">
                          <a:solidFill>
                            <a:schemeClr val="dk1"/>
                          </a:solidFill>
                          <a:latin typeface="+mn-lt"/>
                          <a:ea typeface="+mn-ea"/>
                          <a:cs typeface="+mn-cs"/>
                        </a:rPr>
                        <a:t>or use of selected</a:t>
                      </a:r>
                    </a:p>
                    <a:p>
                      <a:r>
                        <a:rPr lang="en-US" sz="1600" b="0" i="0" u="none" strike="noStrike" kern="1200" baseline="0" dirty="0" smtClean="0">
                          <a:solidFill>
                            <a:schemeClr val="dk1"/>
                          </a:solidFill>
                          <a:latin typeface="+mn-lt"/>
                          <a:ea typeface="+mn-ea"/>
                          <a:cs typeface="+mn-cs"/>
                        </a:rPr>
                        <a:t>evidence</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Demonstrates limited development</a:t>
                      </a:r>
                    </a:p>
                    <a:p>
                      <a:r>
                        <a:rPr lang="en-US" sz="1600" b="0" i="0" u="none" strike="noStrike" kern="1200" baseline="0" dirty="0" smtClean="0">
                          <a:solidFill>
                            <a:schemeClr val="dk1"/>
                          </a:solidFill>
                          <a:latin typeface="+mn-lt"/>
                          <a:ea typeface="+mn-ea"/>
                          <a:cs typeface="+mn-cs"/>
                        </a:rPr>
                        <a:t>or use of selected</a:t>
                      </a:r>
                    </a:p>
                    <a:p>
                      <a:r>
                        <a:rPr lang="en-US" sz="1600" b="0" i="0" u="none" strike="noStrike" kern="1200" baseline="0" dirty="0" smtClean="0">
                          <a:solidFill>
                            <a:schemeClr val="dk1"/>
                          </a:solidFill>
                          <a:latin typeface="+mn-lt"/>
                          <a:ea typeface="+mn-ea"/>
                          <a:cs typeface="+mn-cs"/>
                        </a:rPr>
                        <a:t>evidence</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Demonstrates use of selected details from the text to support key idea</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Demonstrates integral use of selected details from the text to support and extend key idea</a:t>
                      </a:r>
                      <a:endParaRPr lang="en-US" sz="1600" dirty="0"/>
                    </a:p>
                  </a:txBody>
                  <a:tcPr/>
                </a:tc>
              </a:tr>
              <a:tr h="370840">
                <a:tc>
                  <a:txBody>
                    <a:bodyPr/>
                    <a:lstStyle/>
                    <a:p>
                      <a:r>
                        <a:rPr lang="en-US" sz="1600" b="0" i="0" u="none" strike="noStrike" kern="1200" baseline="0" dirty="0" smtClean="0">
                          <a:solidFill>
                            <a:schemeClr val="dk1"/>
                          </a:solidFill>
                          <a:latin typeface="+mn-lt"/>
                          <a:ea typeface="+mn-ea"/>
                          <a:cs typeface="+mn-cs"/>
                        </a:rPr>
                        <a:t>Summarize entire</a:t>
                      </a:r>
                    </a:p>
                    <a:p>
                      <a:r>
                        <a:rPr lang="en-US" sz="1600" b="0" i="0" u="none" strike="noStrike" kern="1200" baseline="0" dirty="0" smtClean="0">
                          <a:solidFill>
                            <a:schemeClr val="dk1"/>
                          </a:solidFill>
                          <a:latin typeface="+mn-lt"/>
                          <a:ea typeface="+mn-ea"/>
                          <a:cs typeface="+mn-cs"/>
                        </a:rPr>
                        <a:t>text or copies heavily from text</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Evidence provided may be listed in a sentence, not expanded upon</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Attempts to elaborate upon Evidence</a:t>
                      </a:r>
                      <a:endParaRPr lang="en-US" sz="1600" dirty="0"/>
                    </a:p>
                  </a:txBody>
                  <a:tcPr/>
                </a:tc>
                <a:tc>
                  <a:txBody>
                    <a:bodyPr/>
                    <a:lstStyle/>
                    <a:p>
                      <a:r>
                        <a:rPr lang="en-US" sz="1600" b="0" i="0" u="none" strike="noStrike" kern="1200" baseline="0" dirty="0" smtClean="0">
                          <a:solidFill>
                            <a:schemeClr val="dk1"/>
                          </a:solidFill>
                          <a:latin typeface="+mn-lt"/>
                          <a:ea typeface="+mn-ea"/>
                          <a:cs typeface="+mn-cs"/>
                        </a:rPr>
                        <a:t>Evidence must be</a:t>
                      </a:r>
                    </a:p>
                    <a:p>
                      <a:r>
                        <a:rPr lang="en-US" sz="1600" b="0" i="0" u="none" strike="noStrike" kern="1200" baseline="0" dirty="0" smtClean="0">
                          <a:solidFill>
                            <a:schemeClr val="dk1"/>
                          </a:solidFill>
                          <a:latin typeface="+mn-lt"/>
                          <a:ea typeface="+mn-ea"/>
                          <a:cs typeface="+mn-cs"/>
                        </a:rPr>
                        <a:t>used to support key</a:t>
                      </a:r>
                    </a:p>
                    <a:p>
                      <a:r>
                        <a:rPr lang="en-US" sz="1600" b="0" i="0" u="none" strike="noStrike" kern="1200" baseline="0" dirty="0" smtClean="0">
                          <a:solidFill>
                            <a:schemeClr val="dk1"/>
                          </a:solidFill>
                          <a:latin typeface="+mn-lt"/>
                          <a:ea typeface="+mn-ea"/>
                          <a:cs typeface="+mn-cs"/>
                        </a:rPr>
                        <a:t>idea / inference(s)</a:t>
                      </a:r>
                      <a:endParaRPr lang="en-US" sz="1600" dirty="0"/>
                    </a:p>
                  </a:txBody>
                  <a:tcPr/>
                </a:tc>
              </a:tr>
            </a:tbl>
          </a:graphicData>
        </a:graphic>
      </p:graphicFrame>
    </p:spTree>
    <p:extLst>
      <p:ext uri="{BB962C8B-B14F-4D97-AF65-F5344CB8AC3E}">
        <p14:creationId xmlns:p14="http://schemas.microsoft.com/office/powerpoint/2010/main" val="36467073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Essay with score of 1 on </a:t>
            </a:r>
            <a:r>
              <a:rPr lang="en-US" dirty="0" smtClean="0"/>
              <a:t>Evidence</a:t>
            </a:r>
            <a:endParaRPr lang="en-US" dirty="0"/>
          </a:p>
        </p:txBody>
      </p:sp>
      <p:graphicFrame>
        <p:nvGraphicFramePr>
          <p:cNvPr id="4" name="Content Placeholder 3"/>
          <p:cNvGraphicFramePr>
            <a:graphicFrameLocks noGrp="1"/>
          </p:cNvGraphicFramePr>
          <p:nvPr>
            <p:ph idx="1"/>
            <p:extLst/>
          </p:nvPr>
        </p:nvGraphicFramePr>
        <p:xfrm>
          <a:off x="457200" y="1600200"/>
          <a:ext cx="8229600" cy="3108960"/>
        </p:xfrm>
        <a:graphic>
          <a:graphicData uri="http://schemas.openxmlformats.org/drawingml/2006/table">
            <a:tbl>
              <a:tblPr firstRow="1" bandRow="1">
                <a:tableStyleId>{5C22544A-7EE6-4342-B048-85BDC9FD1C3A}</a:tableStyleId>
              </a:tblPr>
              <a:tblGrid>
                <a:gridCol w="82296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Yes, because even though </a:t>
                      </a:r>
                      <a:r>
                        <a:rPr lang="en-US" dirty="0" err="1" smtClean="0">
                          <a:solidFill>
                            <a:schemeClr val="tx1"/>
                          </a:solidFill>
                        </a:rPr>
                        <a:t>proverty</a:t>
                      </a:r>
                      <a:r>
                        <a:rPr lang="en-US" dirty="0" smtClean="0">
                          <a:solidFill>
                            <a:schemeClr val="tx1"/>
                          </a:solidFill>
                        </a:rPr>
                        <a:t> is still going on now it does not mean that it can not be stop. Hannah thinks that </a:t>
                      </a:r>
                      <a:r>
                        <a:rPr lang="en-US" dirty="0" err="1" smtClean="0">
                          <a:solidFill>
                            <a:schemeClr val="tx1"/>
                          </a:solidFill>
                        </a:rPr>
                        <a:t>proverty</a:t>
                      </a:r>
                      <a:r>
                        <a:rPr lang="en-US" dirty="0" smtClean="0">
                          <a:solidFill>
                            <a:schemeClr val="tx1"/>
                          </a:solidFill>
                        </a:rPr>
                        <a:t> will end by 2015  but you never know. The world is going to increase more stores and schools. But if everyone really tries to end </a:t>
                      </a:r>
                      <a:r>
                        <a:rPr lang="en-US" dirty="0" err="1" smtClean="0">
                          <a:solidFill>
                            <a:schemeClr val="tx1"/>
                          </a:solidFill>
                        </a:rPr>
                        <a:t>proverty</a:t>
                      </a:r>
                      <a:r>
                        <a:rPr lang="en-US" dirty="0" smtClean="0">
                          <a:solidFill>
                            <a:schemeClr val="tx1"/>
                          </a:solidFill>
                        </a:rPr>
                        <a:t> I believe it can be done. Maybe starting with recycling and taking shorter showers, but no really short that you don't get clean. Then maybe if we make more money or earn it we can donate it to any charity in the world. </a:t>
                      </a:r>
                      <a:r>
                        <a:rPr lang="en-US" dirty="0" err="1" smtClean="0">
                          <a:solidFill>
                            <a:schemeClr val="tx1"/>
                          </a:solidFill>
                        </a:rPr>
                        <a:t>Proverty</a:t>
                      </a:r>
                      <a:r>
                        <a:rPr lang="en-US" dirty="0" smtClean="0">
                          <a:solidFill>
                            <a:schemeClr val="tx1"/>
                          </a:solidFill>
                        </a:rPr>
                        <a:t> is not on in Africa, it's </a:t>
                      </a:r>
                      <a:r>
                        <a:rPr lang="en-US" dirty="0" err="1" smtClean="0">
                          <a:solidFill>
                            <a:schemeClr val="tx1"/>
                          </a:solidFill>
                        </a:rPr>
                        <a:t>practiclly</a:t>
                      </a:r>
                      <a:r>
                        <a:rPr lang="en-US" dirty="0" smtClean="0">
                          <a:solidFill>
                            <a:schemeClr val="tx1"/>
                          </a:solidFill>
                        </a:rPr>
                        <a:t> every where! Even though Africa got better it didn't end </a:t>
                      </a:r>
                      <a:r>
                        <a:rPr lang="en-US" dirty="0" err="1" smtClean="0">
                          <a:solidFill>
                            <a:schemeClr val="tx1"/>
                          </a:solidFill>
                        </a:rPr>
                        <a:t>proverty</a:t>
                      </a:r>
                      <a:r>
                        <a:rPr lang="en-US" dirty="0" smtClean="0">
                          <a:solidFill>
                            <a:schemeClr val="tx1"/>
                          </a:solidFill>
                        </a:rPr>
                        <a:t>. Maybe they should make a law or something that says and declare that </a:t>
                      </a:r>
                      <a:r>
                        <a:rPr lang="en-US" dirty="0" err="1" smtClean="0">
                          <a:solidFill>
                            <a:schemeClr val="tx1"/>
                          </a:solidFill>
                        </a:rPr>
                        <a:t>proverty</a:t>
                      </a:r>
                      <a:r>
                        <a:rPr lang="en-US" dirty="0" smtClean="0">
                          <a:solidFill>
                            <a:schemeClr val="tx1"/>
                          </a:solidFill>
                        </a:rPr>
                        <a:t> needs to need. There's no </a:t>
                      </a:r>
                      <a:r>
                        <a:rPr lang="en-US" dirty="0" err="1" smtClean="0">
                          <a:solidFill>
                            <a:schemeClr val="tx1"/>
                          </a:solidFill>
                        </a:rPr>
                        <a:t>specic</a:t>
                      </a:r>
                      <a:r>
                        <a:rPr lang="en-US" dirty="0" smtClean="0">
                          <a:solidFill>
                            <a:schemeClr val="tx1"/>
                          </a:solidFill>
                        </a:rPr>
                        <a:t> date when it will end but it will. When it does I am going to be so proud, </a:t>
                      </a:r>
                      <a:r>
                        <a:rPr lang="en-US" dirty="0" err="1" smtClean="0">
                          <a:solidFill>
                            <a:schemeClr val="tx1"/>
                          </a:solidFill>
                        </a:rPr>
                        <a:t>wheather</a:t>
                      </a:r>
                      <a:r>
                        <a:rPr lang="en-US" dirty="0" smtClean="0">
                          <a:solidFill>
                            <a:schemeClr val="tx1"/>
                          </a:solidFill>
                        </a:rPr>
                        <a:t> I'm alive or not.</a:t>
                      </a:r>
                    </a:p>
                    <a:p>
                      <a:endParaRPr lang="en-US" dirty="0">
                        <a:ln>
                          <a:solidFill>
                            <a:schemeClr val="tx1"/>
                          </a:solid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4"/>
          <p:cNvSpPr/>
          <p:nvPr/>
        </p:nvSpPr>
        <p:spPr>
          <a:xfrm>
            <a:off x="3581400" y="1905000"/>
            <a:ext cx="2514600" cy="304800"/>
          </a:xfrm>
          <a:prstGeom prst="rect">
            <a:avLst/>
          </a:prstGeom>
          <a:solidFill>
            <a:srgbClr val="FFFF00">
              <a:alpha val="4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nvPr>
        </p:nvGraphicFramePr>
        <p:xfrm>
          <a:off x="1295399" y="5105400"/>
          <a:ext cx="6934200" cy="741680"/>
        </p:xfrm>
        <a:graphic>
          <a:graphicData uri="http://schemas.openxmlformats.org/drawingml/2006/table">
            <a:tbl>
              <a:tblPr firstRow="1" bandRow="1">
                <a:tableStyleId>{5940675A-B579-460E-94D1-54222C63F5DA}</a:tableStyleId>
              </a:tblPr>
              <a:tblGrid>
                <a:gridCol w="609601"/>
                <a:gridCol w="685800"/>
                <a:gridCol w="762000"/>
                <a:gridCol w="464125"/>
                <a:gridCol w="630382"/>
                <a:gridCol w="630382"/>
                <a:gridCol w="630382"/>
                <a:gridCol w="630382"/>
                <a:gridCol w="630382"/>
                <a:gridCol w="630382"/>
                <a:gridCol w="630382"/>
              </a:tblGrid>
              <a:tr h="370840">
                <a:tc>
                  <a:txBody>
                    <a:bodyPr/>
                    <a:lstStyle/>
                    <a:p>
                      <a:r>
                        <a:rPr lang="en-US" dirty="0" smtClean="0"/>
                        <a:t>NPE</a:t>
                      </a:r>
                      <a:endParaRPr lang="en-US" dirty="0"/>
                    </a:p>
                  </a:txBody>
                  <a:tcPr>
                    <a:solidFill>
                      <a:schemeClr val="tx2">
                        <a:lumMod val="40000"/>
                        <a:lumOff val="60000"/>
                      </a:schemeClr>
                    </a:solidFill>
                  </a:tcPr>
                </a:tc>
                <a:tc>
                  <a:txBody>
                    <a:bodyPr/>
                    <a:lstStyle/>
                    <a:p>
                      <a:r>
                        <a:rPr lang="en-US" dirty="0" smtClean="0"/>
                        <a:t>CON</a:t>
                      </a:r>
                      <a:endParaRPr lang="en-US" dirty="0"/>
                    </a:p>
                  </a:txBody>
                  <a:tcPr>
                    <a:solidFill>
                      <a:schemeClr val="tx2">
                        <a:lumMod val="40000"/>
                        <a:lumOff val="60000"/>
                      </a:schemeClr>
                    </a:solidFill>
                  </a:tcPr>
                </a:tc>
                <a:tc>
                  <a:txBody>
                    <a:bodyPr/>
                    <a:lstStyle/>
                    <a:p>
                      <a:r>
                        <a:rPr lang="en-US" dirty="0" smtClean="0"/>
                        <a:t>WOC</a:t>
                      </a:r>
                      <a:endParaRPr lang="en-US" dirty="0"/>
                    </a:p>
                  </a:txBody>
                  <a:tcPr>
                    <a:solidFill>
                      <a:schemeClr val="tx2">
                        <a:lumMod val="40000"/>
                        <a:lumOff val="60000"/>
                      </a:schemeClr>
                    </a:solidFill>
                  </a:tcPr>
                </a:tc>
                <a:tc gridSpan="8">
                  <a:txBody>
                    <a:bodyPr/>
                    <a:lstStyle/>
                    <a:p>
                      <a:pPr algn="ctr"/>
                      <a:r>
                        <a:rPr lang="en-US" dirty="0" smtClean="0"/>
                        <a:t>SPC</a:t>
                      </a:r>
                      <a:endParaRPr lang="en-US" dirty="0"/>
                    </a:p>
                  </a:txBody>
                  <a:tcPr>
                    <a:solidFill>
                      <a:schemeClr val="tx2">
                        <a:lumMod val="40000"/>
                        <a:lumOff val="6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166</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bl>
          </a:graphicData>
        </a:graphic>
      </p:graphicFrame>
    </p:spTree>
    <p:extLst>
      <p:ext uri="{BB962C8B-B14F-4D97-AF65-F5344CB8AC3E}">
        <p14:creationId xmlns:p14="http://schemas.microsoft.com/office/powerpoint/2010/main" val="9037860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stretch>
            <a:fillRect/>
          </a:stretch>
        </p:blipFill>
        <p:spPr>
          <a:xfrm>
            <a:off x="457200" y="2010274"/>
            <a:ext cx="8229600" cy="3705814"/>
          </a:xfrm>
          <a:prstGeom prst="rect">
            <a:avLst/>
          </a:prstGeom>
        </p:spPr>
      </p:pic>
      <p:sp>
        <p:nvSpPr>
          <p:cNvPr id="4" name="Slide Number Placeholder 3"/>
          <p:cNvSpPr>
            <a:spLocks noGrp="1"/>
          </p:cNvSpPr>
          <p:nvPr>
            <p:ph type="sldNum" sz="quarter" idx="12"/>
          </p:nvPr>
        </p:nvSpPr>
        <p:spPr/>
        <p:txBody>
          <a:bodyPr/>
          <a:lstStyle/>
          <a:p>
            <a:fld id="{ABBCCE4D-56E5-5249-B9AC-C5D511F41D9E}" type="slidenum">
              <a:rPr lang="en-US" smtClean="0"/>
              <a:pPr/>
              <a:t>25</a:t>
            </a:fld>
            <a:endParaRPr lang="en-US"/>
          </a:p>
        </p:txBody>
      </p:sp>
      <p:graphicFrame>
        <p:nvGraphicFramePr>
          <p:cNvPr id="5" name="Content Placeholder 3"/>
          <p:cNvGraphicFramePr>
            <a:graphicFrameLocks/>
          </p:cNvGraphicFramePr>
          <p:nvPr>
            <p:extLst>
              <p:ext uri="{D42A27DB-BD31-4B8C-83A1-F6EECF244321}">
                <p14:modId xmlns:p14="http://schemas.microsoft.com/office/powerpoint/2010/main" val="2242502815"/>
              </p:ext>
            </p:extLst>
          </p:nvPr>
        </p:nvGraphicFramePr>
        <p:xfrm>
          <a:off x="32966444" y="7468081"/>
          <a:ext cx="1005205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34672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stretch>
            <a:fillRect/>
          </a:stretch>
        </p:blipFill>
        <p:spPr>
          <a:xfrm>
            <a:off x="457200" y="2012518"/>
            <a:ext cx="8229600" cy="3701327"/>
          </a:xfrm>
          <a:prstGeom prst="rect">
            <a:avLst/>
          </a:prstGeom>
        </p:spPr>
      </p:pic>
      <p:sp>
        <p:nvSpPr>
          <p:cNvPr id="4" name="Slide Number Placeholder 3"/>
          <p:cNvSpPr>
            <a:spLocks noGrp="1"/>
          </p:cNvSpPr>
          <p:nvPr>
            <p:ph type="sldNum" sz="quarter" idx="12"/>
          </p:nvPr>
        </p:nvSpPr>
        <p:spPr/>
        <p:txBody>
          <a:bodyPr/>
          <a:lstStyle/>
          <a:p>
            <a:fld id="{ABBCCE4D-56E5-5249-B9AC-C5D511F41D9E}" type="slidenum">
              <a:rPr lang="en-US" smtClean="0"/>
              <a:pPr/>
              <a:t>26</a:t>
            </a:fld>
            <a:endParaRPr lang="en-US"/>
          </a:p>
        </p:txBody>
      </p:sp>
    </p:spTree>
    <p:extLst>
      <p:ext uri="{BB962C8B-B14F-4D97-AF65-F5344CB8AC3E}">
        <p14:creationId xmlns:p14="http://schemas.microsoft.com/office/powerpoint/2010/main" val="32174170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RTA Directions</a:t>
            </a:r>
            <a:endParaRPr lang="en-US" dirty="0"/>
          </a:p>
        </p:txBody>
      </p:sp>
      <p:sp>
        <p:nvSpPr>
          <p:cNvPr id="3" name="Content Placeholder 2"/>
          <p:cNvSpPr>
            <a:spLocks noGrp="1"/>
          </p:cNvSpPr>
          <p:nvPr>
            <p:ph idx="1"/>
          </p:nvPr>
        </p:nvSpPr>
        <p:spPr/>
        <p:txBody>
          <a:bodyPr/>
          <a:lstStyle/>
          <a:p>
            <a:r>
              <a:rPr lang="en-US" dirty="0" smtClean="0"/>
              <a:t>New features and other scoring dimensions</a:t>
            </a:r>
          </a:p>
          <a:p>
            <a:r>
              <a:rPr lang="en-US" dirty="0" smtClean="0"/>
              <a:t>Full automation</a:t>
            </a:r>
          </a:p>
          <a:p>
            <a:pPr lvl="1"/>
            <a:r>
              <a:rPr lang="en-US" dirty="0" smtClean="0"/>
              <a:t>extraction of topics and words</a:t>
            </a:r>
          </a:p>
          <a:p>
            <a:pPr lvl="1"/>
            <a:r>
              <a:rPr lang="en-US" dirty="0"/>
              <a:t>s</a:t>
            </a:r>
            <a:r>
              <a:rPr lang="en-US" dirty="0" smtClean="0"/>
              <a:t>pelling correction</a:t>
            </a:r>
          </a:p>
          <a:p>
            <a:r>
              <a:rPr lang="en-US" dirty="0" smtClean="0"/>
              <a:t>Downstream applications for teachers and students</a:t>
            </a:r>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27</a:t>
            </a:fld>
            <a:endParaRPr lang="en-US"/>
          </a:p>
        </p:txBody>
      </p:sp>
    </p:spTree>
    <p:extLst>
      <p:ext uri="{BB962C8B-B14F-4D97-AF65-F5344CB8AC3E}">
        <p14:creationId xmlns:p14="http://schemas.microsoft.com/office/powerpoint/2010/main" val="36286520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0" y="274638"/>
            <a:ext cx="9144000" cy="1143000"/>
          </a:xfrm>
        </p:spPr>
        <p:txBody>
          <a:bodyPr>
            <a:normAutofit/>
          </a:bodyPr>
          <a:lstStyle/>
          <a:p>
            <a:r>
              <a:rPr lang="en-US" dirty="0" smtClean="0">
                <a:ea typeface="ＭＳ Ｐゴシック" charset="-128"/>
              </a:rPr>
              <a:t>New NLP-Supported Directions</a:t>
            </a:r>
          </a:p>
        </p:txBody>
      </p:sp>
      <p:sp>
        <p:nvSpPr>
          <p:cNvPr id="8194" name="Content Placeholder 2"/>
          <p:cNvSpPr>
            <a:spLocks noGrp="1"/>
          </p:cNvSpPr>
          <p:nvPr>
            <p:ph idx="1"/>
          </p:nvPr>
        </p:nvSpPr>
        <p:spPr>
          <a:xfrm>
            <a:off x="0" y="1676400"/>
            <a:ext cx="9144000" cy="4108450"/>
          </a:xfrm>
        </p:spPr>
        <p:txBody>
          <a:bodyPr>
            <a:normAutofit fontScale="77500" lnSpcReduction="20000"/>
          </a:bodyPr>
          <a:lstStyle/>
          <a:p>
            <a:r>
              <a:rPr lang="en-US" dirty="0" smtClean="0">
                <a:ea typeface="ＭＳ Ｐゴシック" charset="-128"/>
              </a:rPr>
              <a:t>Additional measures of peer review quality</a:t>
            </a:r>
          </a:p>
          <a:p>
            <a:pPr lvl="1"/>
            <a:r>
              <a:rPr lang="en-US" dirty="0" smtClean="0">
                <a:ea typeface="ＭＳ Ｐゴシック" charset="-128"/>
              </a:rPr>
              <a:t>Solutions to problems</a:t>
            </a:r>
          </a:p>
          <a:p>
            <a:pPr lvl="1"/>
            <a:r>
              <a:rPr lang="en-US" dirty="0" smtClean="0">
                <a:ea typeface="ＭＳ Ｐゴシック" charset="-128"/>
              </a:rPr>
              <a:t>Helpfulness</a:t>
            </a:r>
          </a:p>
          <a:p>
            <a:pPr lvl="1"/>
            <a:r>
              <a:rPr lang="en-US" dirty="0" smtClean="0">
                <a:ea typeface="ＭＳ Ｐゴシック" charset="-128"/>
              </a:rPr>
              <a:t>Impact on writing quality</a:t>
            </a:r>
          </a:p>
          <a:p>
            <a:endParaRPr lang="en-US" dirty="0" smtClean="0">
              <a:ea typeface="ＭＳ Ｐゴシック" charset="-128"/>
            </a:endParaRPr>
          </a:p>
          <a:p>
            <a:r>
              <a:rPr lang="en-US" dirty="0" smtClean="0">
                <a:ea typeface="ＭＳ Ｐゴシック" charset="-128"/>
              </a:rPr>
              <a:t>Teacher dashboard (internal grant -&gt; likely NSF DRK-12)</a:t>
            </a:r>
          </a:p>
          <a:p>
            <a:pPr lvl="1"/>
            <a:r>
              <a:rPr lang="en-US" dirty="0" smtClean="0">
                <a:ea typeface="ＭＳ Ｐゴシック" charset="-128"/>
              </a:rPr>
              <a:t>Reviews</a:t>
            </a:r>
          </a:p>
          <a:p>
            <a:pPr lvl="2"/>
            <a:r>
              <a:rPr lang="en-US" dirty="0" smtClean="0">
                <a:ea typeface="ＭＳ Ｐゴシック" charset="-128"/>
              </a:rPr>
              <a:t>Quality metrics (localization, solution, helpfulness)</a:t>
            </a:r>
          </a:p>
          <a:p>
            <a:pPr lvl="2"/>
            <a:r>
              <a:rPr lang="en-US" dirty="0" smtClean="0">
                <a:ea typeface="ＭＳ Ｐゴシック" charset="-128"/>
              </a:rPr>
              <a:t>Topic-word </a:t>
            </a:r>
            <a:r>
              <a:rPr lang="en-US" dirty="0">
                <a:ea typeface="ＭＳ Ｐゴシック" charset="-128"/>
              </a:rPr>
              <a:t>analytics</a:t>
            </a:r>
          </a:p>
          <a:p>
            <a:pPr lvl="2"/>
            <a:r>
              <a:rPr lang="en-US" dirty="0" smtClean="0">
                <a:ea typeface="ＭＳ Ｐゴシック" charset="-128"/>
              </a:rPr>
              <a:t>Review summarization</a:t>
            </a:r>
          </a:p>
          <a:p>
            <a:pPr lvl="1"/>
            <a:r>
              <a:rPr lang="en-US" dirty="0" smtClean="0">
                <a:ea typeface="ＭＳ Ｐゴシック" charset="-128"/>
              </a:rPr>
              <a:t>Papers</a:t>
            </a:r>
          </a:p>
          <a:p>
            <a:pPr lvl="2"/>
            <a:r>
              <a:rPr lang="en-US" dirty="0" smtClean="0">
                <a:ea typeface="ＭＳ Ｐゴシック" charset="-128"/>
              </a:rPr>
              <a:t>Revision behavior</a:t>
            </a:r>
          </a:p>
        </p:txBody>
      </p:sp>
    </p:spTree>
    <p:extLst>
      <p:ext uri="{BB962C8B-B14F-4D97-AF65-F5344CB8AC3E}">
        <p14:creationId xmlns:p14="http://schemas.microsoft.com/office/powerpoint/2010/main" val="30947095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Summing Up: Common Themes</a:t>
            </a:r>
            <a:endParaRPr lang="en-US" dirty="0"/>
          </a:p>
        </p:txBody>
      </p:sp>
      <p:sp>
        <p:nvSpPr>
          <p:cNvPr id="3" name="Content Placeholder 2"/>
          <p:cNvSpPr>
            <a:spLocks noGrp="1"/>
          </p:cNvSpPr>
          <p:nvPr>
            <p:ph idx="1"/>
          </p:nvPr>
        </p:nvSpPr>
        <p:spPr>
          <a:xfrm>
            <a:off x="92467" y="1600200"/>
            <a:ext cx="8907695" cy="4525963"/>
          </a:xfrm>
        </p:spPr>
        <p:txBody>
          <a:bodyPr>
            <a:normAutofit fontScale="92500" lnSpcReduction="20000"/>
          </a:bodyPr>
          <a:lstStyle/>
          <a:p>
            <a:r>
              <a:rPr lang="en-US" dirty="0" smtClean="0"/>
              <a:t>NLP for supporting writing research at scale</a:t>
            </a:r>
          </a:p>
          <a:p>
            <a:pPr lvl="1"/>
            <a:r>
              <a:rPr lang="en-US" dirty="0" smtClean="0"/>
              <a:t>Learning science</a:t>
            </a:r>
          </a:p>
          <a:p>
            <a:pPr lvl="1"/>
            <a:r>
              <a:rPr lang="en-US" dirty="0" smtClean="0"/>
              <a:t>Educational technology</a:t>
            </a:r>
          </a:p>
          <a:p>
            <a:r>
              <a:rPr lang="en-US" dirty="0" smtClean="0"/>
              <a:t>Many opportunities and challenges</a:t>
            </a:r>
          </a:p>
          <a:p>
            <a:pPr lvl="1"/>
            <a:r>
              <a:rPr lang="en-US" dirty="0" smtClean="0"/>
              <a:t>Characteristics of student writing</a:t>
            </a:r>
          </a:p>
          <a:p>
            <a:pPr lvl="2"/>
            <a:r>
              <a:rPr lang="en-US" dirty="0" smtClean="0"/>
              <a:t>Prior NLP software often trained on newspaper texts</a:t>
            </a:r>
          </a:p>
          <a:p>
            <a:pPr lvl="1"/>
            <a:r>
              <a:rPr lang="en-US" dirty="0" smtClean="0"/>
              <a:t>Model desiderata</a:t>
            </a:r>
          </a:p>
          <a:p>
            <a:pPr lvl="2"/>
            <a:r>
              <a:rPr lang="en-US" dirty="0" smtClean="0"/>
              <a:t>Beyond accuracy</a:t>
            </a:r>
          </a:p>
          <a:p>
            <a:pPr lvl="1"/>
            <a:r>
              <a:rPr lang="en-US" dirty="0" smtClean="0"/>
              <a:t>Interactions between NLP and Educational Technologies</a:t>
            </a:r>
          </a:p>
          <a:p>
            <a:pPr lvl="2"/>
            <a:r>
              <a:rPr lang="en-US" dirty="0" smtClean="0"/>
              <a:t>Robustness to noisy predictions</a:t>
            </a:r>
          </a:p>
          <a:p>
            <a:pPr lvl="2"/>
            <a:r>
              <a:rPr lang="en-US" dirty="0" smtClean="0"/>
              <a:t>Implicit feedback for lifelong computer learning</a:t>
            </a:r>
          </a:p>
          <a:p>
            <a:pPr lvl="1"/>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29</a:t>
            </a:fld>
            <a:endParaRPr lang="en-US"/>
          </a:p>
        </p:txBody>
      </p:sp>
    </p:spTree>
    <p:extLst>
      <p:ext uri="{BB962C8B-B14F-4D97-AF65-F5344CB8AC3E}">
        <p14:creationId xmlns:p14="http://schemas.microsoft.com/office/powerpoint/2010/main" val="2606543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Case Studies</a:t>
            </a:r>
            <a:endParaRPr lang="en-US" dirty="0"/>
          </a:p>
        </p:txBody>
      </p:sp>
      <p:sp>
        <p:nvSpPr>
          <p:cNvPr id="3" name="Content Placeholder 2"/>
          <p:cNvSpPr>
            <a:spLocks noGrp="1"/>
          </p:cNvSpPr>
          <p:nvPr>
            <p:ph idx="1"/>
          </p:nvPr>
        </p:nvSpPr>
        <p:spPr/>
        <p:txBody>
          <a:bodyPr/>
          <a:lstStyle/>
          <a:p>
            <a:r>
              <a:rPr lang="en-US" dirty="0" err="1" smtClean="0"/>
              <a:t>SWoRD</a:t>
            </a:r>
            <a:r>
              <a:rPr lang="en-US" dirty="0" smtClean="0"/>
              <a:t> and Argument Peer</a:t>
            </a:r>
          </a:p>
          <a:p>
            <a:pPr lvl="1"/>
            <a:r>
              <a:rPr lang="en-US" dirty="0" smtClean="0"/>
              <a:t>w/ Kevin Ashley, Amanda Godley, Chris </a:t>
            </a:r>
            <a:r>
              <a:rPr lang="en-US" dirty="0" err="1" smtClean="0"/>
              <a:t>Schunn</a:t>
            </a:r>
            <a:endParaRPr lang="en-US" dirty="0" smtClean="0"/>
          </a:p>
          <a:p>
            <a:endParaRPr lang="en-US" dirty="0" smtClean="0"/>
          </a:p>
          <a:p>
            <a:r>
              <a:rPr lang="en-US" dirty="0" smtClean="0"/>
              <a:t>Response to Text Assessment</a:t>
            </a:r>
          </a:p>
          <a:p>
            <a:pPr lvl="1"/>
            <a:r>
              <a:rPr lang="en-US" dirty="0" smtClean="0"/>
              <a:t>w/ Rip </a:t>
            </a:r>
            <a:r>
              <a:rPr lang="en-US" dirty="0" err="1" smtClean="0"/>
              <a:t>Correnti</a:t>
            </a:r>
            <a:r>
              <a:rPr lang="en-US" dirty="0" smtClean="0"/>
              <a:t>, Lindsay Clare </a:t>
            </a:r>
            <a:r>
              <a:rPr lang="en-US" dirty="0" err="1" smtClean="0"/>
              <a:t>Matsumara</a:t>
            </a:r>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3</a:t>
            </a:fld>
            <a:endParaRPr lang="en-US"/>
          </a:p>
        </p:txBody>
      </p:sp>
    </p:spTree>
    <p:extLst>
      <p:ext uri="{BB962C8B-B14F-4D97-AF65-F5344CB8AC3E}">
        <p14:creationId xmlns:p14="http://schemas.microsoft.com/office/powerpoint/2010/main" val="1215129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76200" y="274638"/>
            <a:ext cx="8991600" cy="1143000"/>
          </a:xfrm>
        </p:spPr>
        <p:txBody>
          <a:bodyPr>
            <a:normAutofit fontScale="90000"/>
          </a:bodyPr>
          <a:lstStyle/>
          <a:p>
            <a:r>
              <a:rPr lang="en-US" dirty="0" err="1" smtClean="0">
                <a:ea typeface="ＭＳ Ｐゴシック" charset="-128"/>
              </a:rPr>
              <a:t>SWoRD</a:t>
            </a:r>
            <a:r>
              <a:rPr lang="en-US" dirty="0" smtClean="0">
                <a:ea typeface="ＭＳ Ｐゴシック" charset="-128"/>
              </a:rPr>
              <a:t>: A web-based peer review system</a:t>
            </a:r>
            <a:br>
              <a:rPr lang="en-US" dirty="0" smtClean="0">
                <a:ea typeface="ＭＳ Ｐゴシック" charset="-128"/>
              </a:rPr>
            </a:br>
            <a:r>
              <a:rPr lang="en-US" sz="4000" dirty="0" smtClean="0">
                <a:ea typeface="ＭＳ Ｐゴシック" charset="-128"/>
              </a:rPr>
              <a:t>[Cho &amp; </a:t>
            </a:r>
            <a:r>
              <a:rPr lang="en-US" sz="4000" dirty="0" err="1" smtClean="0">
                <a:ea typeface="ＭＳ Ｐゴシック" charset="-128"/>
              </a:rPr>
              <a:t>Schunn</a:t>
            </a:r>
            <a:r>
              <a:rPr lang="en-US" sz="4000" dirty="0" smtClean="0">
                <a:ea typeface="ＭＳ Ｐゴシック" charset="-128"/>
              </a:rPr>
              <a:t>, 2007]</a:t>
            </a:r>
          </a:p>
        </p:txBody>
      </p:sp>
      <p:sp>
        <p:nvSpPr>
          <p:cNvPr id="9218" name="Content Placeholder 2"/>
          <p:cNvSpPr>
            <a:spLocks noGrp="1"/>
          </p:cNvSpPr>
          <p:nvPr>
            <p:ph idx="1"/>
          </p:nvPr>
        </p:nvSpPr>
        <p:spPr>
          <a:xfrm>
            <a:off x="76200" y="1760148"/>
            <a:ext cx="8991600" cy="4673317"/>
          </a:xfrm>
        </p:spPr>
        <p:txBody>
          <a:bodyPr/>
          <a:lstStyle/>
          <a:p>
            <a:r>
              <a:rPr lang="en-US" dirty="0" smtClean="0">
                <a:ea typeface="ＭＳ Ｐゴシック" charset="-128"/>
              </a:rPr>
              <a:t> Authors submit papers (or diagrams)</a:t>
            </a:r>
          </a:p>
          <a:p>
            <a:r>
              <a:rPr lang="en-US" dirty="0" smtClean="0">
                <a:ea typeface="ＭＳ Ｐゴシック" charset="-128"/>
              </a:rPr>
              <a:t> Peers submit reviews </a:t>
            </a:r>
          </a:p>
          <a:p>
            <a:pPr lvl="1"/>
            <a:r>
              <a:rPr lang="en-US" i="1" dirty="0" smtClean="0">
                <a:ea typeface="ＭＳ Ｐゴシック" charset="-128"/>
              </a:rPr>
              <a:t>Problem:</a:t>
            </a:r>
            <a:r>
              <a:rPr lang="en-US" dirty="0" smtClean="0">
                <a:ea typeface="ＭＳ Ｐゴシック" charset="-128"/>
              </a:rPr>
              <a:t> reviews are often not stated effectively</a:t>
            </a:r>
          </a:p>
          <a:p>
            <a:pPr lvl="1"/>
            <a:r>
              <a:rPr lang="en-US" i="1" dirty="0" smtClean="0"/>
              <a:t>Example:</a:t>
            </a:r>
            <a:r>
              <a:rPr lang="en-US" dirty="0" smtClean="0">
                <a:solidFill>
                  <a:srgbClr val="FF0000"/>
                </a:solidFill>
              </a:rPr>
              <a:t> no</a:t>
            </a:r>
            <a:r>
              <a:rPr lang="en-US" dirty="0" smtClean="0"/>
              <a:t> </a:t>
            </a:r>
            <a:r>
              <a:rPr lang="en-US" dirty="0" smtClean="0">
                <a:solidFill>
                  <a:srgbClr val="FF0000"/>
                </a:solidFill>
              </a:rPr>
              <a:t>localization</a:t>
            </a:r>
            <a:r>
              <a:rPr lang="en-US" dirty="0" smtClean="0"/>
              <a:t> </a:t>
            </a:r>
          </a:p>
          <a:p>
            <a:pPr lvl="2"/>
            <a:r>
              <a:rPr lang="en-US" sz="2000" i="1" dirty="0" smtClean="0"/>
              <a:t>Justification </a:t>
            </a:r>
            <a:r>
              <a:rPr lang="en-US" sz="2000" i="1" dirty="0"/>
              <a:t>is sufficient but unclear in some parts</a:t>
            </a:r>
            <a:r>
              <a:rPr lang="en-US" sz="2000" i="1" dirty="0" smtClean="0"/>
              <a:t>.</a:t>
            </a:r>
          </a:p>
          <a:p>
            <a:pPr lvl="1"/>
            <a:r>
              <a:rPr lang="en-US" i="1" dirty="0" smtClean="0"/>
              <a:t>Our Approach:  </a:t>
            </a:r>
            <a:r>
              <a:rPr lang="en-US" dirty="0"/>
              <a:t>d</a:t>
            </a:r>
            <a:r>
              <a:rPr lang="en-US" dirty="0" smtClean="0"/>
              <a:t>etect and scaffold</a:t>
            </a:r>
          </a:p>
          <a:p>
            <a:pPr lvl="2"/>
            <a:r>
              <a:rPr lang="en-US" sz="2000" i="1" dirty="0" smtClean="0"/>
              <a:t>Justification is sufficient but unclear in </a:t>
            </a:r>
            <a:r>
              <a:rPr lang="en-US" sz="2000" i="1" dirty="0" smtClean="0">
                <a:solidFill>
                  <a:srgbClr val="00B050"/>
                </a:solidFill>
              </a:rPr>
              <a:t>the </a:t>
            </a:r>
            <a:r>
              <a:rPr lang="en-US" sz="2000" i="1" dirty="0">
                <a:solidFill>
                  <a:srgbClr val="00B050"/>
                </a:solidFill>
              </a:rPr>
              <a:t>section </a:t>
            </a:r>
            <a:r>
              <a:rPr lang="en-US" sz="2000" i="1" dirty="0" smtClean="0">
                <a:solidFill>
                  <a:srgbClr val="00B050"/>
                </a:solidFill>
              </a:rPr>
              <a:t>on </a:t>
            </a:r>
            <a:r>
              <a:rPr lang="en-US" sz="2000" i="1" dirty="0">
                <a:solidFill>
                  <a:srgbClr val="00B050"/>
                </a:solidFill>
              </a:rPr>
              <a:t>African </a:t>
            </a:r>
            <a:r>
              <a:rPr lang="en-US" sz="2000" i="1" dirty="0" smtClean="0">
                <a:solidFill>
                  <a:srgbClr val="00B050"/>
                </a:solidFill>
              </a:rPr>
              <a:t>Americans</a:t>
            </a:r>
            <a:endParaRPr lang="en-US" sz="2000" dirty="0"/>
          </a:p>
          <a:p>
            <a:pPr lvl="1"/>
            <a:endParaRPr lang="en-US" sz="2000" dirty="0" smtClean="0">
              <a:ea typeface="ＭＳ Ｐゴシック" charset="-128"/>
            </a:endParaRPr>
          </a:p>
        </p:txBody>
      </p:sp>
    </p:spTree>
    <p:extLst>
      <p:ext uri="{BB962C8B-B14F-4D97-AF65-F5344CB8AC3E}">
        <p14:creationId xmlns:p14="http://schemas.microsoft.com/office/powerpoint/2010/main" val="311798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1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218">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8">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2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Localization Scaffolding</a:t>
            </a:r>
            <a:endParaRPr lang="en-US" dirty="0"/>
          </a:p>
        </p:txBody>
      </p:sp>
      <p:sp>
        <p:nvSpPr>
          <p:cNvPr id="4" name="Rectangle 3"/>
          <p:cNvSpPr/>
          <p:nvPr/>
        </p:nvSpPr>
        <p:spPr>
          <a:xfrm>
            <a:off x="1924051" y="1752600"/>
            <a:ext cx="5295899" cy="2075259"/>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spcAft>
                <a:spcPts val="300"/>
              </a:spcAft>
            </a:pPr>
            <a:r>
              <a:rPr lang="en-US" sz="1000" dirty="0" smtClean="0">
                <a:cs typeface="Arial" panose="020B0604020202020204" pitchFamily="34" charset="0"/>
              </a:rPr>
              <a:t>Make sure that for every comment below, you explain </a:t>
            </a:r>
            <a:r>
              <a:rPr lang="en-US" sz="1000" b="1" dirty="0" smtClean="0">
                <a:cs typeface="Arial" panose="020B0604020202020204" pitchFamily="34" charset="0"/>
              </a:rPr>
              <a:t>where</a:t>
            </a:r>
            <a:r>
              <a:rPr lang="en-US" sz="1000" dirty="0" smtClean="0">
                <a:cs typeface="Arial" panose="020B0604020202020204" pitchFamily="34" charset="0"/>
              </a:rPr>
              <a:t> in the diagram it applies. For example, you can indicate where your comments apply by:</a:t>
            </a:r>
          </a:p>
          <a:p>
            <a:pPr>
              <a:spcAft>
                <a:spcPts val="300"/>
              </a:spcAft>
            </a:pPr>
            <a:r>
              <a:rPr lang="en-US" sz="1000" i="1" dirty="0" smtClean="0">
                <a:cs typeface="Arial" panose="020B0604020202020204" pitchFamily="34" charset="0"/>
              </a:rPr>
              <a:t>(1) Specifying node(s) and/or arc(s) in the author's diagram to which your comment refers</a:t>
            </a:r>
          </a:p>
          <a:p>
            <a:pPr marL="171450" indent="-171450">
              <a:spcAft>
                <a:spcPts val="300"/>
              </a:spcAft>
              <a:buFont typeface="Arial" panose="020B0604020202020204" pitchFamily="34" charset="0"/>
              <a:buChar char="•"/>
            </a:pPr>
            <a:r>
              <a:rPr lang="en-US" sz="1000" dirty="0" smtClean="0">
                <a:cs typeface="Arial" panose="020B0604020202020204" pitchFamily="34" charset="0"/>
              </a:rPr>
              <a:t>Your </a:t>
            </a:r>
            <a:r>
              <a:rPr lang="en-US" sz="1000" b="1" dirty="0" smtClean="0">
                <a:cs typeface="Arial" panose="020B0604020202020204" pitchFamily="34" charset="0"/>
              </a:rPr>
              <a:t>conflicting/supporting [node-type]</a:t>
            </a:r>
            <a:r>
              <a:rPr lang="en-US" sz="1000" dirty="0" smtClean="0">
                <a:cs typeface="Arial" panose="020B0604020202020204" pitchFamily="34" charset="0"/>
              </a:rPr>
              <a:t> is really solid!</a:t>
            </a:r>
          </a:p>
          <a:p>
            <a:pPr>
              <a:spcAft>
                <a:spcPts val="300"/>
              </a:spcAft>
            </a:pPr>
            <a:r>
              <a:rPr lang="en-US" sz="1000" i="1" dirty="0" smtClean="0">
                <a:cs typeface="Arial" panose="020B0604020202020204" pitchFamily="34" charset="0"/>
              </a:rPr>
              <a:t>(2) Quoting the excerpt from the author's textual content of node and/or arc to which your comment refers</a:t>
            </a:r>
          </a:p>
          <a:p>
            <a:pPr marL="171450" indent="-171450">
              <a:spcAft>
                <a:spcPts val="300"/>
              </a:spcAft>
              <a:buFont typeface="Arial" panose="020B0604020202020204" pitchFamily="34" charset="0"/>
              <a:buChar char="•"/>
            </a:pPr>
            <a:r>
              <a:rPr lang="en-US" sz="1000" dirty="0" smtClean="0">
                <a:cs typeface="Arial" panose="020B0604020202020204" pitchFamily="34" charset="0"/>
              </a:rPr>
              <a:t>For your </a:t>
            </a:r>
            <a:r>
              <a:rPr lang="en-US" sz="1000" b="1" dirty="0" smtClean="0">
                <a:cs typeface="Arial" panose="020B0604020202020204" pitchFamily="34" charset="0"/>
              </a:rPr>
              <a:t>[node-type] that talks about body chemistry and cortisol levels,</a:t>
            </a:r>
            <a:r>
              <a:rPr lang="en-US" sz="1000" dirty="0" smtClean="0">
                <a:cs typeface="Arial" panose="020B0604020202020204" pitchFamily="34" charset="0"/>
              </a:rPr>
              <a:t> you should clarify how that is related to politeness specifically.</a:t>
            </a:r>
          </a:p>
          <a:p>
            <a:pPr>
              <a:spcAft>
                <a:spcPts val="300"/>
              </a:spcAft>
            </a:pPr>
            <a:r>
              <a:rPr lang="en-US" sz="1000" i="1" dirty="0" smtClean="0">
                <a:cs typeface="Arial" panose="020B0604020202020204" pitchFamily="34" charset="0"/>
              </a:rPr>
              <a:t>(3) Referring explicitly to the specific line of argumentation that your comment addresses</a:t>
            </a:r>
          </a:p>
          <a:p>
            <a:pPr marL="171450" indent="-171450">
              <a:spcAft>
                <a:spcPts val="300"/>
              </a:spcAft>
              <a:buFont typeface="Arial" panose="020B0604020202020204" pitchFamily="34" charset="0"/>
              <a:buChar char="•"/>
            </a:pPr>
            <a:r>
              <a:rPr lang="en-US" sz="1000" dirty="0" smtClean="0">
                <a:cs typeface="Arial" panose="020B0604020202020204" pitchFamily="34" charset="0"/>
              </a:rPr>
              <a:t>Why does </a:t>
            </a:r>
            <a:r>
              <a:rPr lang="en-US" sz="1000" b="1" dirty="0" smtClean="0">
                <a:cs typeface="Arial" panose="020B0604020202020204" pitchFamily="34" charset="0"/>
              </a:rPr>
              <a:t>claim [node-ID] support the idea that people will be more polite in the evening?</a:t>
            </a:r>
            <a:endParaRPr lang="en-US" sz="1000" dirty="0">
              <a:cs typeface="Arial" panose="020B0604020202020204" pitchFamily="34" charset="0"/>
            </a:endParaRPr>
          </a:p>
        </p:txBody>
      </p:sp>
      <p:sp>
        <p:nvSpPr>
          <p:cNvPr id="5" name="Rectangle 4"/>
          <p:cNvSpPr/>
          <p:nvPr/>
        </p:nvSpPr>
        <p:spPr>
          <a:xfrm>
            <a:off x="1001774" y="4451556"/>
            <a:ext cx="2182091" cy="882444"/>
          </a:xfrm>
          <a:prstGeom prst="rect">
            <a:avLst/>
          </a:prstGeom>
          <a:solidFill>
            <a:schemeClr val="bg1">
              <a:lumMod val="85000"/>
            </a:schemeClr>
          </a:solidFill>
          <a:ln>
            <a:noFill/>
          </a:ln>
          <a:effectLst>
            <a:outerShdw blurRad="50800" dist="38100" dir="5400000" algn="t"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r>
              <a:rPr lang="en-US" sz="1200" b="1" dirty="0" smtClean="0">
                <a:solidFill>
                  <a:schemeClr val="accent1">
                    <a:lumMod val="75000"/>
                  </a:schemeClr>
                </a:solidFill>
              </a:rPr>
              <a:t>I’ve revised my comments. Please check again.</a:t>
            </a:r>
            <a:endParaRPr lang="en-US" sz="1200" b="1" dirty="0">
              <a:solidFill>
                <a:schemeClr val="accent1">
                  <a:lumMod val="75000"/>
                </a:schemeClr>
              </a:solidFill>
            </a:endParaRPr>
          </a:p>
        </p:txBody>
      </p:sp>
      <p:sp>
        <p:nvSpPr>
          <p:cNvPr id="6" name="Rectangle 5"/>
          <p:cNvSpPr/>
          <p:nvPr/>
        </p:nvSpPr>
        <p:spPr>
          <a:xfrm>
            <a:off x="3495592" y="4451556"/>
            <a:ext cx="2182091" cy="882444"/>
          </a:xfrm>
          <a:prstGeom prst="rect">
            <a:avLst/>
          </a:prstGeom>
          <a:solidFill>
            <a:schemeClr val="bg1">
              <a:lumMod val="85000"/>
            </a:schemeClr>
          </a:solidFill>
          <a:ln>
            <a:noFill/>
          </a:ln>
          <a:effectLst>
            <a:outerShdw blurRad="50800" dist="38100" dir="5400000" algn="t"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r>
              <a:rPr lang="en-US" sz="1200" b="1" dirty="0" smtClean="0">
                <a:solidFill>
                  <a:schemeClr val="accent1">
                    <a:lumMod val="75000"/>
                  </a:schemeClr>
                </a:solidFill>
              </a:rPr>
              <a:t>I don’t know how to specify where in the diagram my comments apply. Could you show me some examples?</a:t>
            </a:r>
            <a:endParaRPr lang="en-US" sz="1200" b="1" dirty="0">
              <a:solidFill>
                <a:schemeClr val="accent1">
                  <a:lumMod val="75000"/>
                </a:schemeClr>
              </a:solidFill>
            </a:endParaRPr>
          </a:p>
        </p:txBody>
      </p:sp>
      <p:sp>
        <p:nvSpPr>
          <p:cNvPr id="7" name="Rectangle 6"/>
          <p:cNvSpPr/>
          <p:nvPr/>
        </p:nvSpPr>
        <p:spPr>
          <a:xfrm>
            <a:off x="5927065" y="4451556"/>
            <a:ext cx="2182091" cy="882444"/>
          </a:xfrm>
          <a:prstGeom prst="rect">
            <a:avLst/>
          </a:prstGeom>
          <a:solidFill>
            <a:schemeClr val="bg1">
              <a:lumMod val="85000"/>
            </a:schemeClr>
          </a:solidFill>
          <a:ln>
            <a:noFill/>
          </a:ln>
          <a:effectLst>
            <a:outerShdw blurRad="50800" dist="38100" dir="5400000" algn="t"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0" anchor="ctr"/>
          <a:lstStyle/>
          <a:p>
            <a:r>
              <a:rPr lang="en-US" sz="1200" b="1" dirty="0" smtClean="0">
                <a:solidFill>
                  <a:schemeClr val="accent1">
                    <a:lumMod val="75000"/>
                  </a:schemeClr>
                </a:solidFill>
              </a:rPr>
              <a:t>My comments don’t have the issue that you describe. Please submit comments.</a:t>
            </a:r>
            <a:endParaRPr lang="en-US" sz="1200" b="1" dirty="0">
              <a:solidFill>
                <a:schemeClr val="accent1">
                  <a:lumMod val="75000"/>
                </a:schemeClr>
              </a:solidFill>
            </a:endParaRPr>
          </a:p>
        </p:txBody>
      </p:sp>
      <p:cxnSp>
        <p:nvCxnSpPr>
          <p:cNvPr id="8" name="Straight Connector 7"/>
          <p:cNvCxnSpPr/>
          <p:nvPr/>
        </p:nvCxnSpPr>
        <p:spPr>
          <a:xfrm flipH="1">
            <a:off x="990600" y="4191000"/>
            <a:ext cx="7107381" cy="0"/>
          </a:xfrm>
          <a:prstGeom prst="line">
            <a:avLst/>
          </a:prstGeom>
          <a:ln>
            <a:solidFill>
              <a:schemeClr val="tx1"/>
            </a:solidFill>
            <a:prstDash val="lgDashDot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5015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0" y="266700"/>
            <a:ext cx="8991600" cy="1098550"/>
          </a:xfrm>
        </p:spPr>
        <p:txBody>
          <a:bodyPr>
            <a:normAutofit fontScale="90000"/>
          </a:bodyPr>
          <a:lstStyle/>
          <a:p>
            <a:r>
              <a:rPr lang="en-US" sz="4900" dirty="0"/>
              <a:t>A First Classroom Evaluation</a:t>
            </a:r>
            <a:br>
              <a:rPr lang="en-US" sz="4900" dirty="0"/>
            </a:br>
            <a:r>
              <a:rPr lang="en-US" dirty="0"/>
              <a:t>[Nguyen, </a:t>
            </a:r>
            <a:r>
              <a:rPr lang="en-US" dirty="0" err="1"/>
              <a:t>Xiong</a:t>
            </a:r>
            <a:r>
              <a:rPr lang="en-US" dirty="0"/>
              <a:t> &amp; </a:t>
            </a:r>
            <a:r>
              <a:rPr lang="en-US" dirty="0" err="1"/>
              <a:t>Litman</a:t>
            </a:r>
            <a:r>
              <a:rPr lang="en-US" dirty="0"/>
              <a:t>, 2014]</a:t>
            </a:r>
            <a:endParaRPr lang="en-US" dirty="0" smtClean="0">
              <a:ea typeface="ＭＳ Ｐゴシック" charset="-128"/>
            </a:endParaRPr>
          </a:p>
        </p:txBody>
      </p:sp>
      <p:sp>
        <p:nvSpPr>
          <p:cNvPr id="16386" name="Content Placeholder 2"/>
          <p:cNvSpPr>
            <a:spLocks noGrp="1"/>
          </p:cNvSpPr>
          <p:nvPr>
            <p:ph idx="1"/>
          </p:nvPr>
        </p:nvSpPr>
        <p:spPr>
          <a:xfrm>
            <a:off x="0" y="1676400"/>
            <a:ext cx="9144000" cy="5029200"/>
          </a:xfrm>
        </p:spPr>
        <p:txBody>
          <a:bodyPr/>
          <a:lstStyle/>
          <a:p>
            <a:r>
              <a:rPr lang="en-US" sz="2800" dirty="0" smtClean="0">
                <a:ea typeface="ＭＳ Ｐゴシック" charset="-128"/>
              </a:rPr>
              <a:t>NLP extracts attributes from reviews in real-time</a:t>
            </a:r>
          </a:p>
          <a:p>
            <a:r>
              <a:rPr lang="en-US" sz="2800" dirty="0" smtClean="0">
                <a:ea typeface="ＭＳ Ｐゴシック" charset="-128"/>
              </a:rPr>
              <a:t>Prediction models use attributes to detect localization</a:t>
            </a:r>
          </a:p>
          <a:p>
            <a:r>
              <a:rPr lang="en-US" sz="2800" dirty="0" smtClean="0">
                <a:ea typeface="ＭＳ Ｐゴシック" charset="-128"/>
              </a:rPr>
              <a:t>Scaffolding if &lt; 50%  of comments predicted as localized </a:t>
            </a:r>
          </a:p>
          <a:p>
            <a:r>
              <a:rPr lang="en-US" sz="2800" dirty="0" smtClean="0">
                <a:ea typeface="ＭＳ Ｐゴシック" charset="-128"/>
              </a:rPr>
              <a:t>Deployment in undergraduate Research Methods</a:t>
            </a:r>
          </a:p>
          <a:p>
            <a:endParaRPr lang="en-US" dirty="0" smtClean="0">
              <a:solidFill>
                <a:schemeClr val="accent2"/>
              </a:solidFill>
              <a:ea typeface="ＭＳ Ｐゴシック" charset="-128"/>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737" y="4312579"/>
            <a:ext cx="7967663"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1811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989"/>
            <a:ext cx="8229600" cy="1143000"/>
          </a:xfrm>
        </p:spPr>
        <p:txBody>
          <a:bodyPr>
            <a:normAutofit/>
          </a:bodyPr>
          <a:lstStyle/>
          <a:p>
            <a:r>
              <a:rPr lang="en-US" dirty="0" smtClean="0"/>
              <a:t>Results: Can we Automate?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3323031"/>
              </p:ext>
            </p:extLst>
          </p:nvPr>
        </p:nvGraphicFramePr>
        <p:xfrm>
          <a:off x="126137" y="1935993"/>
          <a:ext cx="8229600" cy="1742440"/>
        </p:xfrm>
        <a:graphic>
          <a:graphicData uri="http://schemas.openxmlformats.org/drawingml/2006/table">
            <a:tbl>
              <a:tblPr firstRow="1" bandRow="1">
                <a:tableStyleId>{5C22544A-7EE6-4342-B048-85BDC9FD1C3A}</a:tableStyleId>
              </a:tblPr>
              <a:tblGrid>
                <a:gridCol w="2625689"/>
                <a:gridCol w="1613140"/>
                <a:gridCol w="1247571"/>
                <a:gridCol w="1371600"/>
                <a:gridCol w="1371600"/>
              </a:tblGrid>
              <a:tr h="0">
                <a:tc>
                  <a:txBody>
                    <a:bodyPr/>
                    <a:lstStyle/>
                    <a:p>
                      <a:endParaRPr lang="en-US" dirty="0"/>
                    </a:p>
                  </a:txBody>
                  <a:tcPr/>
                </a:tc>
                <a:tc gridSpan="2">
                  <a:txBody>
                    <a:bodyPr/>
                    <a:lstStyle/>
                    <a:p>
                      <a:r>
                        <a:rPr lang="en-US" dirty="0" smtClean="0"/>
                        <a:t>Diagram</a:t>
                      </a:r>
                      <a:r>
                        <a:rPr lang="en-US" baseline="0" dirty="0" smtClean="0"/>
                        <a:t> review</a:t>
                      </a:r>
                      <a:endParaRPr lang="en-US" dirty="0"/>
                    </a:p>
                  </a:txBody>
                  <a:tcPr/>
                </a:tc>
                <a:tc hMerge="1">
                  <a:txBody>
                    <a:bodyPr/>
                    <a:lstStyle/>
                    <a:p>
                      <a:endParaRPr lang="en-US"/>
                    </a:p>
                  </a:txBody>
                  <a:tcPr/>
                </a:tc>
                <a:tc gridSpan="2">
                  <a:txBody>
                    <a:bodyPr/>
                    <a:lstStyle/>
                    <a:p>
                      <a:r>
                        <a:rPr lang="en-US" dirty="0" smtClean="0"/>
                        <a:t>Paper review</a:t>
                      </a:r>
                      <a:endParaRPr lang="en-US" dirty="0"/>
                    </a:p>
                  </a:txBody>
                  <a:tcPr/>
                </a:tc>
                <a:tc hMerge="1">
                  <a:txBody>
                    <a:bodyPr/>
                    <a:lstStyle/>
                    <a:p>
                      <a:endParaRPr lang="en-US"/>
                    </a:p>
                  </a:txBody>
                  <a:tcPr/>
                </a:tc>
              </a:tr>
              <a:tr h="0">
                <a:tc>
                  <a:txBody>
                    <a:bodyPr/>
                    <a:lstStyle/>
                    <a:p>
                      <a:endParaRPr lang="en-US" dirty="0"/>
                    </a:p>
                  </a:txBody>
                  <a:tcPr/>
                </a:tc>
                <a:tc>
                  <a:txBody>
                    <a:bodyPr/>
                    <a:lstStyle/>
                    <a:p>
                      <a:r>
                        <a:rPr lang="en-US" dirty="0" smtClean="0"/>
                        <a:t>Accuracy</a:t>
                      </a:r>
                      <a:endParaRPr lang="en-US" dirty="0"/>
                    </a:p>
                  </a:txBody>
                  <a:tcPr/>
                </a:tc>
                <a:tc>
                  <a:txBody>
                    <a:bodyPr/>
                    <a:lstStyle/>
                    <a:p>
                      <a:r>
                        <a:rPr lang="en-US" dirty="0" smtClean="0"/>
                        <a:t>Kappa</a:t>
                      </a:r>
                      <a:endParaRPr lang="en-US" dirty="0"/>
                    </a:p>
                  </a:txBody>
                  <a:tcPr/>
                </a:tc>
                <a:tc>
                  <a:txBody>
                    <a:bodyPr/>
                    <a:lstStyle/>
                    <a:p>
                      <a:r>
                        <a:rPr lang="en-US" dirty="0" smtClean="0"/>
                        <a:t>Accuracy</a:t>
                      </a:r>
                      <a:endParaRPr lang="en-US" dirty="0"/>
                    </a:p>
                  </a:txBody>
                  <a:tcPr/>
                </a:tc>
                <a:tc>
                  <a:txBody>
                    <a:bodyPr/>
                    <a:lstStyle/>
                    <a:p>
                      <a:r>
                        <a:rPr lang="en-US" dirty="0" smtClean="0"/>
                        <a:t>Kappa</a:t>
                      </a:r>
                      <a:endParaRPr lang="en-US" dirty="0"/>
                    </a:p>
                  </a:txBody>
                  <a:tcPr/>
                </a:tc>
              </a:tr>
              <a:tr h="370840">
                <a:tc>
                  <a:txBody>
                    <a:bodyPr/>
                    <a:lstStyle/>
                    <a:p>
                      <a:r>
                        <a:rPr lang="en-US" dirty="0" smtClean="0"/>
                        <a:t>Majority baseline</a:t>
                      </a:r>
                      <a:endParaRPr lang="en-US" dirty="0"/>
                    </a:p>
                  </a:txBody>
                  <a:tcPr/>
                </a:tc>
                <a:tc>
                  <a:txBody>
                    <a:bodyPr/>
                    <a:lstStyle/>
                    <a:p>
                      <a:r>
                        <a:rPr lang="en-US" sz="1800" b="0" i="0" u="none" strike="noStrike" kern="1200" baseline="0" dirty="0" smtClean="0">
                          <a:solidFill>
                            <a:schemeClr val="dk1"/>
                          </a:solidFill>
                          <a:latin typeface="+mn-lt"/>
                          <a:ea typeface="+mn-ea"/>
                          <a:cs typeface="+mn-cs"/>
                        </a:rPr>
                        <a:t>61.5%</a:t>
                      </a:r>
                    </a:p>
                    <a:p>
                      <a:r>
                        <a:rPr lang="en-US" sz="1800" b="0" i="0" u="none" strike="noStrike" kern="1200" baseline="0" dirty="0" smtClean="0">
                          <a:solidFill>
                            <a:schemeClr val="dk1"/>
                          </a:solidFill>
                          <a:latin typeface="+mn-lt"/>
                          <a:ea typeface="+mn-ea"/>
                          <a:cs typeface="+mn-cs"/>
                        </a:rPr>
                        <a:t>(not localized)</a:t>
                      </a:r>
                      <a:endParaRPr lang="en-US" dirty="0"/>
                    </a:p>
                  </a:txBody>
                  <a:tcPr/>
                </a:tc>
                <a:tc>
                  <a:txBody>
                    <a:bodyPr/>
                    <a:lstStyle/>
                    <a:p>
                      <a:r>
                        <a:rPr lang="en-US" dirty="0" smtClean="0"/>
                        <a:t>0</a:t>
                      </a:r>
                      <a:endParaRPr lang="en-US" dirty="0"/>
                    </a:p>
                  </a:txBody>
                  <a:tcPr/>
                </a:tc>
                <a:tc>
                  <a:txBody>
                    <a:bodyPr/>
                    <a:lstStyle/>
                    <a:p>
                      <a:r>
                        <a:rPr lang="en-US" dirty="0" smtClean="0"/>
                        <a:t>50.8% (localized)</a:t>
                      </a:r>
                      <a:endParaRPr lang="en-US" dirty="0"/>
                    </a:p>
                  </a:txBody>
                  <a:tcPr/>
                </a:tc>
                <a:tc>
                  <a:txBody>
                    <a:bodyPr/>
                    <a:lstStyle/>
                    <a:p>
                      <a:r>
                        <a:rPr lang="en-US" dirty="0" smtClean="0"/>
                        <a:t>0</a:t>
                      </a:r>
                      <a:endParaRPr lang="en-US" dirty="0"/>
                    </a:p>
                  </a:txBody>
                  <a:tcPr/>
                </a:tc>
              </a:tr>
              <a:tr h="370840">
                <a:tc>
                  <a:txBody>
                    <a:bodyPr/>
                    <a:lstStyle/>
                    <a:p>
                      <a:r>
                        <a:rPr lang="en-US" dirty="0" smtClean="0"/>
                        <a:t>Our models</a:t>
                      </a:r>
                      <a:endParaRPr lang="en-US" dirty="0"/>
                    </a:p>
                  </a:txBody>
                  <a:tcPr/>
                </a:tc>
                <a:tc>
                  <a:txBody>
                    <a:bodyPr/>
                    <a:lstStyle/>
                    <a:p>
                      <a:r>
                        <a:rPr lang="en-US" sz="1800" b="0" i="0" u="none" strike="noStrike" kern="1200" baseline="0" dirty="0" smtClean="0">
                          <a:solidFill>
                            <a:srgbClr val="FF0000"/>
                          </a:solidFill>
                          <a:latin typeface="+mn-lt"/>
                          <a:ea typeface="+mn-ea"/>
                          <a:cs typeface="+mn-cs"/>
                        </a:rPr>
                        <a:t>81.7%</a:t>
                      </a:r>
                      <a:endParaRPr lang="en-US" dirty="0">
                        <a:solidFill>
                          <a:srgbClr val="FF0000"/>
                        </a:solidFill>
                      </a:endParaRPr>
                    </a:p>
                  </a:txBody>
                  <a:tcPr/>
                </a:tc>
                <a:tc>
                  <a:txBody>
                    <a:bodyPr/>
                    <a:lstStyle/>
                    <a:p>
                      <a:r>
                        <a:rPr lang="en-US" dirty="0" smtClean="0">
                          <a:solidFill>
                            <a:srgbClr val="FF0000"/>
                          </a:solidFill>
                        </a:rPr>
                        <a:t>0.62</a:t>
                      </a:r>
                      <a:endParaRPr lang="en-US" dirty="0">
                        <a:solidFill>
                          <a:srgbClr val="FF0000"/>
                        </a:solidFill>
                      </a:endParaRPr>
                    </a:p>
                  </a:txBody>
                  <a:tcPr/>
                </a:tc>
                <a:tc>
                  <a:txBody>
                    <a:bodyPr/>
                    <a:lstStyle/>
                    <a:p>
                      <a:r>
                        <a:rPr lang="en-US" sz="1800" b="0" i="0" u="none" strike="noStrike" kern="1200" baseline="0" dirty="0" smtClean="0">
                          <a:solidFill>
                            <a:srgbClr val="FF0000"/>
                          </a:solidFill>
                          <a:latin typeface="+mn-lt"/>
                          <a:ea typeface="+mn-ea"/>
                          <a:cs typeface="+mn-cs"/>
                        </a:rPr>
                        <a:t>72.8%</a:t>
                      </a:r>
                      <a:endParaRPr lang="en-US" dirty="0">
                        <a:solidFill>
                          <a:srgbClr val="FF0000"/>
                        </a:solidFill>
                      </a:endParaRPr>
                    </a:p>
                  </a:txBody>
                  <a:tcPr/>
                </a:tc>
                <a:tc>
                  <a:txBody>
                    <a:bodyPr/>
                    <a:lstStyle/>
                    <a:p>
                      <a:r>
                        <a:rPr lang="en-US" dirty="0" smtClean="0">
                          <a:solidFill>
                            <a:srgbClr val="FF0000"/>
                          </a:solidFill>
                        </a:rPr>
                        <a:t>0.46</a:t>
                      </a:r>
                      <a:endParaRPr lang="en-US" dirty="0">
                        <a:solidFill>
                          <a:srgbClr val="FF0000"/>
                        </a:solidFill>
                      </a:endParaRPr>
                    </a:p>
                  </a:txBody>
                  <a:tcPr/>
                </a:tc>
              </a:tr>
            </a:tbl>
          </a:graphicData>
        </a:graphic>
      </p:graphicFrame>
      <p:sp>
        <p:nvSpPr>
          <p:cNvPr id="3" name="TextBox 2"/>
          <p:cNvSpPr txBox="1"/>
          <p:nvPr/>
        </p:nvSpPr>
        <p:spPr>
          <a:xfrm>
            <a:off x="0" y="1186007"/>
            <a:ext cx="9045012" cy="3970318"/>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Comment Level  </a:t>
            </a:r>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endParaRPr lang="en-US" sz="3200" dirty="0" smtClean="0"/>
          </a:p>
          <a:p>
            <a:endParaRPr lang="en-US" sz="3200" dirty="0" smtClean="0"/>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Review Level</a:t>
            </a:r>
          </a:p>
          <a:p>
            <a:r>
              <a:rPr lang="en-US" sz="2800" dirty="0" smtClean="0"/>
              <a:t> </a:t>
            </a:r>
            <a:endParaRPr lang="en-US" sz="2800" dirty="0"/>
          </a:p>
        </p:txBody>
      </p:sp>
      <p:graphicFrame>
        <p:nvGraphicFramePr>
          <p:cNvPr id="9" name="Content Placeholder 3"/>
          <p:cNvGraphicFramePr>
            <a:graphicFrameLocks noGrp="1"/>
          </p:cNvGraphicFramePr>
          <p:nvPr>
            <p:ph idx="1"/>
            <p:extLst>
              <p:ext uri="{D42A27DB-BD31-4B8C-83A1-F6EECF244321}">
                <p14:modId xmlns:p14="http://schemas.microsoft.com/office/powerpoint/2010/main" val="3566520811"/>
              </p:ext>
            </p:extLst>
          </p:nvPr>
        </p:nvGraphicFramePr>
        <p:xfrm>
          <a:off x="264160" y="4856671"/>
          <a:ext cx="8229600" cy="1107440"/>
        </p:xfrm>
        <a:graphic>
          <a:graphicData uri="http://schemas.openxmlformats.org/drawingml/2006/table">
            <a:tbl>
              <a:tblPr firstRow="1" bandRow="1">
                <a:tableStyleId>{5C22544A-7EE6-4342-B048-85BDC9FD1C3A}</a:tableStyleId>
              </a:tblPr>
              <a:tblGrid>
                <a:gridCol w="2677448"/>
                <a:gridCol w="2819112"/>
                <a:gridCol w="2733040"/>
              </a:tblGrid>
              <a:tr h="259976">
                <a:tc>
                  <a:txBody>
                    <a:bodyPr/>
                    <a:lstStyle/>
                    <a:p>
                      <a:endParaRPr lang="en-US" dirty="0"/>
                    </a:p>
                  </a:txBody>
                  <a:tcPr/>
                </a:tc>
                <a:tc>
                  <a:txBody>
                    <a:bodyPr/>
                    <a:lstStyle/>
                    <a:p>
                      <a:r>
                        <a:rPr lang="en-US" dirty="0" smtClean="0"/>
                        <a:t>Diagram</a:t>
                      </a:r>
                      <a:r>
                        <a:rPr lang="en-US" baseline="0" dirty="0" smtClean="0"/>
                        <a:t> review </a:t>
                      </a:r>
                      <a:endParaRPr lang="en-US" dirty="0"/>
                    </a:p>
                  </a:txBody>
                  <a:tcPr/>
                </a:tc>
                <a:tc>
                  <a:txBody>
                    <a:bodyPr/>
                    <a:lstStyle/>
                    <a:p>
                      <a:r>
                        <a:rPr lang="en-US" dirty="0" smtClean="0"/>
                        <a:t>Paper review</a:t>
                      </a:r>
                      <a:endParaRPr lang="en-US" dirty="0"/>
                    </a:p>
                  </a:txBody>
                  <a:tcPr/>
                </a:tc>
              </a:tr>
              <a:tr h="370840">
                <a:tc>
                  <a:txBody>
                    <a:bodyPr/>
                    <a:lstStyle/>
                    <a:p>
                      <a:r>
                        <a:rPr lang="en-US" dirty="0" smtClean="0"/>
                        <a:t>Total</a:t>
                      </a:r>
                      <a:r>
                        <a:rPr lang="en-US" baseline="0" dirty="0" smtClean="0"/>
                        <a:t> s</a:t>
                      </a:r>
                      <a:r>
                        <a:rPr lang="en-US" dirty="0" smtClean="0"/>
                        <a:t>caffoldings</a:t>
                      </a:r>
                      <a:endParaRPr lang="en-US" dirty="0"/>
                    </a:p>
                  </a:txBody>
                  <a:tcPr/>
                </a:tc>
                <a:tc>
                  <a:txBody>
                    <a:bodyPr/>
                    <a:lstStyle/>
                    <a:p>
                      <a:r>
                        <a:rPr lang="en-US" sz="1800" b="0" i="0" u="none" strike="noStrike" kern="1200" baseline="0" dirty="0" smtClean="0">
                          <a:solidFill>
                            <a:schemeClr val="dk1"/>
                          </a:solidFill>
                          <a:latin typeface="+mn-lt"/>
                          <a:ea typeface="+mn-ea"/>
                          <a:cs typeface="+mn-cs"/>
                        </a:rPr>
                        <a:t>173</a:t>
                      </a:r>
                      <a:endParaRPr lang="en-US" dirty="0"/>
                    </a:p>
                  </a:txBody>
                  <a:tcPr/>
                </a:tc>
                <a:tc>
                  <a:txBody>
                    <a:bodyPr/>
                    <a:lstStyle/>
                    <a:p>
                      <a:r>
                        <a:rPr lang="en-US" dirty="0" smtClean="0"/>
                        <a:t>51</a:t>
                      </a:r>
                      <a:endParaRPr lang="en-US" dirty="0"/>
                    </a:p>
                  </a:txBody>
                  <a:tcPr/>
                </a:tc>
              </a:tr>
              <a:tr h="370840">
                <a:tc>
                  <a:txBody>
                    <a:bodyPr/>
                    <a:lstStyle/>
                    <a:p>
                      <a:r>
                        <a:rPr lang="en-US" dirty="0" smtClean="0"/>
                        <a:t>Incorrectly triggered</a:t>
                      </a:r>
                      <a:endParaRPr lang="en-US" dirty="0"/>
                    </a:p>
                  </a:txBody>
                  <a:tcPr/>
                </a:tc>
                <a:tc>
                  <a:txBody>
                    <a:bodyPr/>
                    <a:lstStyle/>
                    <a:p>
                      <a:r>
                        <a:rPr lang="en-US" sz="1800" b="0" i="0" u="none" strike="noStrike" kern="1200" baseline="0" dirty="0" smtClean="0">
                          <a:solidFill>
                            <a:srgbClr val="FF0000"/>
                          </a:solidFill>
                          <a:latin typeface="+mn-lt"/>
                          <a:ea typeface="+mn-ea"/>
                          <a:cs typeface="+mn-cs"/>
                        </a:rPr>
                        <a:t>1</a:t>
                      </a:r>
                      <a:endParaRPr lang="en-US" dirty="0">
                        <a:solidFill>
                          <a:srgbClr val="FF0000"/>
                        </a:solidFill>
                      </a:endParaRPr>
                    </a:p>
                  </a:txBody>
                  <a:tcPr/>
                </a:tc>
                <a:tc>
                  <a:txBody>
                    <a:bodyPr/>
                    <a:lstStyle/>
                    <a:p>
                      <a:r>
                        <a:rPr lang="en-US" dirty="0" smtClean="0">
                          <a:solidFill>
                            <a:srgbClr val="FF0000"/>
                          </a:solidFill>
                        </a:rPr>
                        <a:t>0</a:t>
                      </a:r>
                      <a:endParaRPr lang="en-US" dirty="0">
                        <a:solidFill>
                          <a:srgbClr val="FF0000"/>
                        </a:solidFill>
                      </a:endParaRPr>
                    </a:p>
                  </a:txBody>
                  <a:tcPr/>
                </a:tc>
              </a:tr>
            </a:tbl>
          </a:graphicData>
        </a:graphic>
      </p:graphicFrame>
    </p:spTree>
    <p:extLst>
      <p:ext uri="{BB962C8B-B14F-4D97-AF65-F5344CB8AC3E}">
        <p14:creationId xmlns:p14="http://schemas.microsoft.com/office/powerpoint/2010/main" val="413298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781" y="117774"/>
            <a:ext cx="8893834" cy="1143000"/>
          </a:xfrm>
        </p:spPr>
        <p:txBody>
          <a:bodyPr>
            <a:noAutofit/>
          </a:bodyPr>
          <a:lstStyle/>
          <a:p>
            <a:r>
              <a:rPr lang="en-US" dirty="0" smtClean="0"/>
              <a:t>Results: New Educational Technology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6471300"/>
              </p:ext>
            </p:extLst>
          </p:nvPr>
        </p:nvGraphicFramePr>
        <p:xfrm>
          <a:off x="457200" y="2005641"/>
          <a:ext cx="8229600" cy="1112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sz="1800" b="0" i="0" u="none" strike="noStrike" kern="1200" baseline="0" dirty="0" smtClean="0">
                          <a:solidFill>
                            <a:schemeClr val="lt1"/>
                          </a:solidFill>
                          <a:latin typeface="+mn-lt"/>
                          <a:ea typeface="+mn-ea"/>
                          <a:cs typeface="+mn-cs"/>
                        </a:rPr>
                        <a:t>Reviewer response</a:t>
                      </a:r>
                      <a:endParaRPr lang="en-US" dirty="0"/>
                    </a:p>
                  </a:txBody>
                  <a:tcPr/>
                </a:tc>
                <a:tc>
                  <a:txBody>
                    <a:bodyPr/>
                    <a:lstStyle/>
                    <a:p>
                      <a:r>
                        <a:rPr lang="en-US" dirty="0" smtClean="0"/>
                        <a:t>REVISE</a:t>
                      </a:r>
                      <a:endParaRPr lang="en-US" dirty="0"/>
                    </a:p>
                  </a:txBody>
                  <a:tcPr/>
                </a:tc>
                <a:tc>
                  <a:txBody>
                    <a:bodyPr/>
                    <a:lstStyle/>
                    <a:p>
                      <a:r>
                        <a:rPr lang="en-US" dirty="0" smtClean="0"/>
                        <a:t>DISAGREE</a:t>
                      </a:r>
                      <a:endParaRPr lang="en-US" dirty="0"/>
                    </a:p>
                  </a:txBody>
                  <a:tcPr/>
                </a:tc>
              </a:tr>
              <a:tr h="370840">
                <a:tc>
                  <a:txBody>
                    <a:bodyPr/>
                    <a:lstStyle/>
                    <a:p>
                      <a:r>
                        <a:rPr lang="en-US" dirty="0" smtClean="0"/>
                        <a:t>Diagram review</a:t>
                      </a:r>
                      <a:endParaRPr lang="en-US" dirty="0"/>
                    </a:p>
                  </a:txBody>
                  <a:tcPr/>
                </a:tc>
                <a:tc>
                  <a:txBody>
                    <a:bodyPr/>
                    <a:lstStyle/>
                    <a:p>
                      <a:r>
                        <a:rPr lang="en-US" dirty="0" smtClean="0"/>
                        <a:t>54 (48%)</a:t>
                      </a:r>
                      <a:endParaRPr lang="en-US" dirty="0"/>
                    </a:p>
                  </a:txBody>
                  <a:tcPr/>
                </a:tc>
                <a:tc>
                  <a:txBody>
                    <a:bodyPr/>
                    <a:lstStyle/>
                    <a:p>
                      <a:r>
                        <a:rPr lang="en-US" dirty="0" smtClean="0"/>
                        <a:t>59 (</a:t>
                      </a:r>
                      <a:r>
                        <a:rPr lang="en-US" dirty="0" smtClean="0">
                          <a:solidFill>
                            <a:srgbClr val="FF0000"/>
                          </a:solidFill>
                        </a:rPr>
                        <a:t>52%</a:t>
                      </a:r>
                      <a:r>
                        <a:rPr lang="en-US" dirty="0" smtClean="0"/>
                        <a:t>)</a:t>
                      </a:r>
                      <a:endParaRPr lang="en-US" dirty="0"/>
                    </a:p>
                  </a:txBody>
                  <a:tcPr/>
                </a:tc>
              </a:tr>
              <a:tr h="370840">
                <a:tc>
                  <a:txBody>
                    <a:bodyPr/>
                    <a:lstStyle/>
                    <a:p>
                      <a:r>
                        <a:rPr lang="en-US" dirty="0" smtClean="0"/>
                        <a:t>Paper review</a:t>
                      </a:r>
                      <a:endParaRPr lang="en-US" dirty="0"/>
                    </a:p>
                  </a:txBody>
                  <a:tcPr/>
                </a:tc>
                <a:tc>
                  <a:txBody>
                    <a:bodyPr/>
                    <a:lstStyle/>
                    <a:p>
                      <a:r>
                        <a:rPr lang="en-US" dirty="0" smtClean="0"/>
                        <a:t>13 (30%)</a:t>
                      </a:r>
                      <a:endParaRPr lang="en-US" dirty="0"/>
                    </a:p>
                  </a:txBody>
                  <a:tcPr/>
                </a:tc>
                <a:tc>
                  <a:txBody>
                    <a:bodyPr/>
                    <a:lstStyle/>
                    <a:p>
                      <a:r>
                        <a:rPr lang="en-US" dirty="0" smtClean="0"/>
                        <a:t>30</a:t>
                      </a:r>
                      <a:r>
                        <a:rPr lang="en-US" baseline="0" dirty="0" smtClean="0"/>
                        <a:t> (</a:t>
                      </a:r>
                      <a:r>
                        <a:rPr lang="en-US" baseline="0" dirty="0" smtClean="0">
                          <a:solidFill>
                            <a:srgbClr val="FF0000"/>
                          </a:solidFill>
                        </a:rPr>
                        <a:t>70%</a:t>
                      </a:r>
                      <a:r>
                        <a:rPr lang="en-US" baseline="0" dirty="0" smtClean="0"/>
                        <a:t>)</a:t>
                      </a:r>
                      <a:endParaRPr lang="en-US" dirty="0"/>
                    </a:p>
                  </a:txBody>
                  <a:tcPr/>
                </a:tc>
              </a:tr>
            </a:tbl>
          </a:graphicData>
        </a:graphic>
      </p:graphicFrame>
      <p:pic>
        <p:nvPicPr>
          <p:cNvPr id="3" name="Picture 2"/>
          <p:cNvPicPr>
            <a:picLocks noChangeAspect="1"/>
          </p:cNvPicPr>
          <p:nvPr/>
        </p:nvPicPr>
        <p:blipFill>
          <a:blip r:embed="rId2"/>
          <a:stretch>
            <a:fillRect/>
          </a:stretch>
        </p:blipFill>
        <p:spPr>
          <a:xfrm>
            <a:off x="258792" y="5071265"/>
            <a:ext cx="8461981" cy="1237595"/>
          </a:xfrm>
          <a:prstGeom prst="rect">
            <a:avLst/>
          </a:prstGeom>
        </p:spPr>
      </p:pic>
      <p:sp>
        <p:nvSpPr>
          <p:cNvPr id="5" name="TextBox 4"/>
          <p:cNvSpPr txBox="1"/>
          <p:nvPr/>
        </p:nvSpPr>
        <p:spPr>
          <a:xfrm>
            <a:off x="0" y="1253555"/>
            <a:ext cx="8931822" cy="3539430"/>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t>Response to Scaffolding</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endParaRPr lang="en-US" sz="3200" dirty="0" smtClean="0"/>
          </a:p>
          <a:p>
            <a:endParaRPr lang="en-US" sz="3200" dirty="0" smtClean="0"/>
          </a:p>
          <a:p>
            <a:pPr marL="457200" indent="-457200">
              <a:buFont typeface="Arial" panose="020B0604020202020204" pitchFamily="34" charset="0"/>
              <a:buChar char="•"/>
            </a:pPr>
            <a:endParaRPr lang="en-US" sz="3200" dirty="0" smtClean="0"/>
          </a:p>
          <a:p>
            <a:pPr marL="457200" indent="-457200">
              <a:buFont typeface="Arial" panose="020B0604020202020204" pitchFamily="34" charset="0"/>
              <a:buChar char="•"/>
            </a:pPr>
            <a:r>
              <a:rPr lang="en-US" sz="3200" dirty="0" smtClean="0"/>
              <a:t>Why are reviewers disagreeing?</a:t>
            </a:r>
            <a:r>
              <a:rPr lang="en-US" sz="3200" dirty="0"/>
              <a:t> </a:t>
            </a:r>
            <a:endParaRPr lang="en-US" sz="3200" dirty="0" smtClean="0"/>
          </a:p>
          <a:p>
            <a:pPr marL="971550" lvl="1" indent="-514350">
              <a:buFont typeface="Arial" panose="020B0604020202020204" pitchFamily="34" charset="0"/>
              <a:buChar char="•"/>
            </a:pPr>
            <a:r>
              <a:rPr lang="en-US" sz="2800" dirty="0" smtClean="0"/>
              <a:t>No correlation with true </a:t>
            </a:r>
            <a:r>
              <a:rPr lang="en-US" sz="2800" dirty="0"/>
              <a:t>localization </a:t>
            </a:r>
            <a:r>
              <a:rPr lang="en-US" sz="2800" dirty="0" smtClean="0"/>
              <a:t>ratio (diagrams</a:t>
            </a:r>
            <a:r>
              <a:rPr lang="en-US" sz="3200" dirty="0" smtClean="0"/>
              <a:t>)</a:t>
            </a:r>
            <a:endParaRPr lang="en-US" sz="3200" dirty="0"/>
          </a:p>
        </p:txBody>
      </p:sp>
    </p:spTree>
    <p:extLst>
      <p:ext uri="{BB962C8B-B14F-4D97-AF65-F5344CB8AC3E}">
        <p14:creationId xmlns:p14="http://schemas.microsoft.com/office/powerpoint/2010/main" val="2472171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96" y="274638"/>
            <a:ext cx="9014604" cy="1143000"/>
          </a:xfrm>
        </p:spPr>
        <p:txBody>
          <a:bodyPr>
            <a:noAutofit/>
          </a:bodyPr>
          <a:lstStyle/>
          <a:p>
            <a:r>
              <a:rPr lang="en-US" dirty="0" smtClean="0"/>
              <a:t>A Deeper Look: Revision Performance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6941103"/>
              </p:ext>
            </p:extLst>
          </p:nvPr>
        </p:nvGraphicFramePr>
        <p:xfrm>
          <a:off x="847883" y="1595190"/>
          <a:ext cx="6984901" cy="2444232"/>
        </p:xfrm>
        <a:graphic>
          <a:graphicData uri="http://schemas.openxmlformats.org/drawingml/2006/table">
            <a:tbl>
              <a:tblPr firstRow="1" bandRow="1">
                <a:tableStyleId>{5C22544A-7EE6-4342-B048-85BDC9FD1C3A}</a:tableStyleId>
              </a:tblPr>
              <a:tblGrid>
                <a:gridCol w="3578735"/>
                <a:gridCol w="1637751"/>
                <a:gridCol w="1768415"/>
              </a:tblGrid>
              <a:tr h="620566">
                <a:tc>
                  <a:txBody>
                    <a:bodyPr/>
                    <a:lstStyle/>
                    <a:p>
                      <a:endParaRPr lang="en-US" dirty="0"/>
                    </a:p>
                  </a:txBody>
                  <a:tcPr/>
                </a:tc>
                <a:tc gridSpan="2">
                  <a:txBody>
                    <a:bodyPr/>
                    <a:lstStyle/>
                    <a:p>
                      <a:pPr algn="ctr"/>
                      <a:r>
                        <a:rPr lang="en-US" b="1" dirty="0" smtClean="0"/>
                        <a:t># and % </a:t>
                      </a:r>
                      <a:r>
                        <a:rPr lang="en-US" b="1" baseline="0" dirty="0" smtClean="0"/>
                        <a:t>of comments </a:t>
                      </a:r>
                    </a:p>
                    <a:p>
                      <a:pPr algn="ctr"/>
                      <a:r>
                        <a:rPr lang="en-US" b="1" baseline="0" dirty="0" smtClean="0"/>
                        <a:t>(diagram reviews)</a:t>
                      </a:r>
                      <a:endParaRPr lang="en-US" b="1" dirty="0"/>
                    </a:p>
                  </a:txBody>
                  <a:tcPr/>
                </a:tc>
                <a:tc hMerge="1">
                  <a:txBody>
                    <a:bodyPr/>
                    <a:lstStyle/>
                    <a:p>
                      <a:endParaRPr lang="en-US" dirty="0"/>
                    </a:p>
                  </a:txBody>
                  <a:tcPr/>
                </a:tc>
              </a:tr>
              <a:tr h="451038">
                <a:tc>
                  <a:txBody>
                    <a:bodyPr/>
                    <a:lstStyle/>
                    <a:p>
                      <a:r>
                        <a:rPr lang="en-US" b="1" dirty="0" smtClean="0"/>
                        <a:t>NOT Localized → Localized</a:t>
                      </a:r>
                      <a:endParaRPr lang="en-US" b="1" dirty="0"/>
                    </a:p>
                  </a:txBody>
                  <a:tcPr/>
                </a:tc>
                <a:tc>
                  <a:txBody>
                    <a:bodyPr/>
                    <a:lstStyle/>
                    <a:p>
                      <a:r>
                        <a:rPr lang="en-US" b="1" dirty="0" smtClean="0">
                          <a:solidFill>
                            <a:srgbClr val="00B050"/>
                          </a:solidFill>
                        </a:rPr>
                        <a:t>26</a:t>
                      </a:r>
                      <a:endParaRPr lang="en-US" b="1" dirty="0">
                        <a:solidFill>
                          <a:srgbClr val="00B050"/>
                        </a:solidFill>
                      </a:endParaRPr>
                    </a:p>
                  </a:txBody>
                  <a:tcPr/>
                </a:tc>
                <a:tc>
                  <a:txBody>
                    <a:bodyPr/>
                    <a:lstStyle/>
                    <a:p>
                      <a:r>
                        <a:rPr lang="en-US" b="1" dirty="0" smtClean="0">
                          <a:solidFill>
                            <a:srgbClr val="00B050"/>
                          </a:solidFill>
                        </a:rPr>
                        <a:t>30.2%</a:t>
                      </a:r>
                      <a:endParaRPr lang="en-US" b="1" dirty="0">
                        <a:solidFill>
                          <a:srgbClr val="00B050"/>
                        </a:solidFill>
                      </a:endParaRPr>
                    </a:p>
                  </a:txBody>
                  <a:tcPr/>
                </a:tc>
              </a:tr>
              <a:tr h="451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         Localized → Localized</a:t>
                      </a:r>
                    </a:p>
                  </a:txBody>
                  <a:tcPr/>
                </a:tc>
                <a:tc>
                  <a:txBody>
                    <a:bodyPr/>
                    <a:lstStyle/>
                    <a:p>
                      <a:r>
                        <a:rPr lang="en-US" b="1" dirty="0" smtClean="0">
                          <a:solidFill>
                            <a:srgbClr val="FF0000"/>
                          </a:solidFill>
                        </a:rPr>
                        <a:t>26</a:t>
                      </a:r>
                      <a:endParaRPr lang="en-US" b="1" dirty="0">
                        <a:solidFill>
                          <a:srgbClr val="FF0000"/>
                        </a:solidFill>
                      </a:endParaRPr>
                    </a:p>
                  </a:txBody>
                  <a:tcPr/>
                </a:tc>
                <a:tc>
                  <a:txBody>
                    <a:bodyPr/>
                    <a:lstStyle/>
                    <a:p>
                      <a:r>
                        <a:rPr lang="en-US" b="1" dirty="0" smtClean="0">
                          <a:solidFill>
                            <a:srgbClr val="FF0000"/>
                          </a:solidFill>
                        </a:rPr>
                        <a:t>30.2%</a:t>
                      </a:r>
                      <a:endParaRPr lang="en-US" b="1" dirty="0">
                        <a:solidFill>
                          <a:srgbClr val="FF0000"/>
                        </a:solidFill>
                      </a:endParaRPr>
                    </a:p>
                  </a:txBody>
                  <a:tcPr/>
                </a:tc>
              </a:tr>
              <a:tr h="451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NOT Localized → NOT Localized</a:t>
                      </a:r>
                    </a:p>
                  </a:txBody>
                  <a:tcPr/>
                </a:tc>
                <a:tc>
                  <a:txBody>
                    <a:bodyPr/>
                    <a:lstStyle/>
                    <a:p>
                      <a:r>
                        <a:rPr lang="en-US" b="1" dirty="0" smtClean="0">
                          <a:solidFill>
                            <a:srgbClr val="FF0000"/>
                          </a:solidFill>
                        </a:rPr>
                        <a:t>33</a:t>
                      </a:r>
                      <a:endParaRPr lang="en-US" b="1" dirty="0">
                        <a:solidFill>
                          <a:srgbClr val="FF0000"/>
                        </a:solidFill>
                      </a:endParaRPr>
                    </a:p>
                  </a:txBody>
                  <a:tcPr/>
                </a:tc>
                <a:tc>
                  <a:txBody>
                    <a:bodyPr/>
                    <a:lstStyle/>
                    <a:p>
                      <a:r>
                        <a:rPr lang="en-US" b="1" dirty="0" smtClean="0">
                          <a:solidFill>
                            <a:srgbClr val="FF0000"/>
                          </a:solidFill>
                        </a:rPr>
                        <a:t>38.4%</a:t>
                      </a:r>
                      <a:endParaRPr lang="en-US" b="1" dirty="0">
                        <a:solidFill>
                          <a:srgbClr val="FF0000"/>
                        </a:solidFill>
                      </a:endParaRPr>
                    </a:p>
                  </a:txBody>
                  <a:tcPr/>
                </a:tc>
              </a:tr>
              <a:tr h="451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         Localized → NOT Localized</a:t>
                      </a:r>
                    </a:p>
                  </a:txBody>
                  <a:tcPr/>
                </a:tc>
                <a:tc>
                  <a:txBody>
                    <a:bodyPr/>
                    <a:lstStyle/>
                    <a:p>
                      <a:r>
                        <a:rPr lang="en-US" dirty="0" smtClean="0"/>
                        <a:t>1</a:t>
                      </a:r>
                      <a:endParaRPr lang="en-US" dirty="0"/>
                    </a:p>
                  </a:txBody>
                  <a:tcPr/>
                </a:tc>
                <a:tc>
                  <a:txBody>
                    <a:bodyPr/>
                    <a:lstStyle/>
                    <a:p>
                      <a:r>
                        <a:rPr lang="en-US" dirty="0" smtClean="0"/>
                        <a:t>1.2%</a:t>
                      </a:r>
                      <a:endParaRPr lang="en-US" dirty="0"/>
                    </a:p>
                  </a:txBody>
                  <a:tcPr/>
                </a:tc>
              </a:tr>
            </a:tbl>
          </a:graphicData>
        </a:graphic>
      </p:graphicFrame>
      <p:sp>
        <p:nvSpPr>
          <p:cNvPr id="3" name="Rectangle 2"/>
          <p:cNvSpPr/>
          <p:nvPr/>
        </p:nvSpPr>
        <p:spPr>
          <a:xfrm>
            <a:off x="0" y="4375387"/>
            <a:ext cx="9144000" cy="1815882"/>
          </a:xfrm>
          <a:prstGeom prst="rect">
            <a:avLst/>
          </a:prstGeom>
        </p:spPr>
        <p:txBody>
          <a:bodyPr wrap="square">
            <a:spAutoFit/>
          </a:bodyPr>
          <a:lstStyle/>
          <a:p>
            <a:pPr marL="285750" indent="-285750">
              <a:buFont typeface="Arial" panose="020B0604020202020204" pitchFamily="34" charset="0"/>
              <a:buChar char="•"/>
            </a:pPr>
            <a:r>
              <a:rPr lang="en-US" sz="3200" dirty="0" smtClean="0"/>
              <a:t>Comment </a:t>
            </a:r>
            <a:r>
              <a:rPr lang="en-US" sz="3200" dirty="0"/>
              <a:t>localization is either </a:t>
            </a:r>
            <a:r>
              <a:rPr lang="en-US" sz="3200" b="1" dirty="0">
                <a:solidFill>
                  <a:srgbClr val="00B050"/>
                </a:solidFill>
              </a:rPr>
              <a:t>improved</a:t>
            </a:r>
            <a:r>
              <a:rPr lang="en-US" sz="3200" dirty="0"/>
              <a:t> or </a:t>
            </a:r>
            <a:r>
              <a:rPr lang="en-US" sz="3200" b="1" dirty="0">
                <a:solidFill>
                  <a:srgbClr val="FF0000"/>
                </a:solidFill>
              </a:rPr>
              <a:t>remains the same </a:t>
            </a:r>
            <a:r>
              <a:rPr lang="en-US" sz="3200" dirty="0"/>
              <a:t>after </a:t>
            </a:r>
            <a:r>
              <a:rPr lang="en-US" sz="3200" dirty="0" smtClean="0"/>
              <a:t>scaffolding</a:t>
            </a:r>
          </a:p>
          <a:p>
            <a:pPr marL="742950" lvl="1" indent="-285750">
              <a:buFont typeface="Arial" panose="020B0604020202020204" pitchFamily="34" charset="0"/>
              <a:buChar char="•"/>
            </a:pPr>
            <a:r>
              <a:rPr lang="en-US" sz="2400" dirty="0" smtClean="0"/>
              <a:t>Localization </a:t>
            </a:r>
            <a:r>
              <a:rPr lang="en-US" sz="2400" dirty="0"/>
              <a:t>revision continues after scaffolding is removed </a:t>
            </a:r>
            <a:r>
              <a:rPr lang="en-US" sz="2400" dirty="0" smtClean="0"/>
              <a:t> </a:t>
            </a:r>
          </a:p>
          <a:p>
            <a:pPr lvl="1"/>
            <a:r>
              <a:rPr lang="en-US" sz="2400" dirty="0"/>
              <a:t>	</a:t>
            </a:r>
            <a:r>
              <a:rPr lang="en-US" sz="2400" dirty="0" smtClean="0"/>
              <a:t>(see poster!)</a:t>
            </a:r>
          </a:p>
        </p:txBody>
      </p:sp>
    </p:spTree>
    <p:extLst>
      <p:ext uri="{BB962C8B-B14F-4D97-AF65-F5344CB8AC3E}">
        <p14:creationId xmlns:p14="http://schemas.microsoft.com/office/powerpoint/2010/main" val="1320685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4506</TotalTime>
  <Words>1692</Words>
  <Application>Microsoft Office PowerPoint</Application>
  <PresentationFormat>On-screen Show (4:3)</PresentationFormat>
  <Paragraphs>344</Paragraphs>
  <Slides>29</Slides>
  <Notes>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Natural Language Processing for Writing Research: From Peer Review to Automated Assessment</vt:lpstr>
      <vt:lpstr>Writing Research is a Goldmine for NLP</vt:lpstr>
      <vt:lpstr>Two Case Studies</vt:lpstr>
      <vt:lpstr>SWoRD: A web-based peer review system [Cho &amp; Schunn, 2007]</vt:lpstr>
      <vt:lpstr>Localization Scaffolding</vt:lpstr>
      <vt:lpstr>A First Classroom Evaluation [Nguyen, Xiong &amp; Litman, 2014]</vt:lpstr>
      <vt:lpstr>Results: Can we Automate?</vt:lpstr>
      <vt:lpstr>Results: New Educational Technology</vt:lpstr>
      <vt:lpstr>A Deeper Look: Revision Performance</vt:lpstr>
      <vt:lpstr>A Deeper Look: Revision Performance</vt:lpstr>
      <vt:lpstr>Automatic Scoring of an Analytical  Response-To-Text Assessment (RTA) [Rahimi, Litman, Correnti, Matsumura, Wang &amp; Kisa, 2014]</vt:lpstr>
      <vt:lpstr>Scoring Essays for Evidence</vt:lpstr>
      <vt:lpstr>Rubric-Derived Features</vt:lpstr>
      <vt:lpstr>Essay with score of 4 on Evidence</vt:lpstr>
      <vt:lpstr>Results: Can we Automate?</vt:lpstr>
      <vt:lpstr>Results: Can we Automate?</vt:lpstr>
      <vt:lpstr>Other Results</vt:lpstr>
      <vt:lpstr>New NLP-Supported Directions</vt:lpstr>
      <vt:lpstr>Thank You!</vt:lpstr>
      <vt:lpstr>Paper Review Localization Model  [Xiong, Litman &amp; Schunn, 2010]</vt:lpstr>
      <vt:lpstr>Diagram Review Localization Model [Nguyen &amp; Litman, 2013]</vt:lpstr>
      <vt:lpstr>Results: Revision Performance</vt:lpstr>
      <vt:lpstr>Rubric for the Evidence dimension of RTA</vt:lpstr>
      <vt:lpstr>Essay with score of 1 on Evidence</vt:lpstr>
      <vt:lpstr>PowerPoint Presentation</vt:lpstr>
      <vt:lpstr>PowerPoint Presentation</vt:lpstr>
      <vt:lpstr>Future RTA Directions</vt:lpstr>
      <vt:lpstr>New NLP-Supported Directions</vt:lpstr>
      <vt:lpstr>Summing Up: Common Themes</vt:lpstr>
    </vt:vector>
  </TitlesOfParts>
  <Company>University of Pittsburgh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Automatically Accessing Peer-Review Helpfulness</dc:title>
  <dc:creator>Wenting Xiong</dc:creator>
  <cp:lastModifiedBy>Litman, Diane</cp:lastModifiedBy>
  <cp:revision>539</cp:revision>
  <cp:lastPrinted>2011-02-18T16:26:56Z</cp:lastPrinted>
  <dcterms:created xsi:type="dcterms:W3CDTF">2011-02-18T16:15:27Z</dcterms:created>
  <dcterms:modified xsi:type="dcterms:W3CDTF">2014-04-23T17:14:16Z</dcterms:modified>
</cp:coreProperties>
</file>