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65" r:id="rId4"/>
    <p:sldId id="260" r:id="rId5"/>
    <p:sldId id="256" r:id="rId6"/>
    <p:sldId id="261" r:id="rId7"/>
    <p:sldId id="259" r:id="rId8"/>
    <p:sldId id="258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B8C3-5AC4-7D4A-9055-BC4450FD0AF9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8789A-9F60-424D-BFD7-9FE8A9B3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5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D0FE-E162-7149-8C68-9DBB8611FC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0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0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F9E3-2DC0-9D47-BC31-F4B18948EE8E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C9CA-F89D-6541-A30E-C0AFBACD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7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Transforming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Limitations</a:t>
            </a:r>
            <a:r>
              <a:rPr lang="en-US" dirty="0" smtClean="0"/>
              <a:t> </a:t>
            </a:r>
            <a:r>
              <a:rPr lang="en-US" dirty="0" smtClean="0"/>
              <a:t>into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Opportunities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57200" y="1894223"/>
            <a:ext cx="2044738" cy="3424424"/>
            <a:chOff x="108616" y="1894223"/>
            <a:chExt cx="2044738" cy="3424424"/>
          </a:xfrm>
        </p:grpSpPr>
        <p:sp>
          <p:nvSpPr>
            <p:cNvPr id="9" name="TextBox 8"/>
            <p:cNvSpPr txBox="1"/>
            <p:nvPr/>
          </p:nvSpPr>
          <p:spPr>
            <a:xfrm>
              <a:off x="108616" y="1894223"/>
              <a:ext cx="2044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Old-school teaching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52" y="2459759"/>
              <a:ext cx="797038" cy="7970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119" y="3659921"/>
              <a:ext cx="799042" cy="7928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0672" y="3659921"/>
              <a:ext cx="590331" cy="792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539" y="4563850"/>
              <a:ext cx="638202" cy="75479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3962" y="4563850"/>
              <a:ext cx="567041" cy="753906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stCxn id="10" idx="2"/>
            </p:cNvCxnSpPr>
            <p:nvPr/>
          </p:nvCxnSpPr>
          <p:spPr>
            <a:xfrm flipH="1">
              <a:off x="756435" y="3256797"/>
              <a:ext cx="309336" cy="4031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2"/>
            </p:cNvCxnSpPr>
            <p:nvPr/>
          </p:nvCxnSpPr>
          <p:spPr>
            <a:xfrm flipH="1">
              <a:off x="908835" y="3256797"/>
              <a:ext cx="156936" cy="14343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65771" y="3310160"/>
              <a:ext cx="178191" cy="13115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2"/>
            </p:cNvCxnSpPr>
            <p:nvPr/>
          </p:nvCxnSpPr>
          <p:spPr>
            <a:xfrm>
              <a:off x="1065771" y="3256797"/>
              <a:ext cx="329121" cy="4974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609341" y="1894223"/>
            <a:ext cx="1738614" cy="3423533"/>
            <a:chOff x="6308245" y="1967963"/>
            <a:chExt cx="1738614" cy="3423533"/>
          </a:xfrm>
        </p:grpSpPr>
        <p:sp>
          <p:nvSpPr>
            <p:cNvPr id="8" name="TextBox 7"/>
            <p:cNvSpPr txBox="1"/>
            <p:nvPr/>
          </p:nvSpPr>
          <p:spPr>
            <a:xfrm>
              <a:off x="6308245" y="1967963"/>
              <a:ext cx="1738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Reform teaching</a:t>
              </a:r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2547" y="2533499"/>
              <a:ext cx="797038" cy="797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8245" y="3732770"/>
              <a:ext cx="799042" cy="79289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798" y="3732770"/>
              <a:ext cx="590331" cy="7928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8665" y="4636699"/>
              <a:ext cx="638202" cy="75479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4088" y="4636699"/>
              <a:ext cx="567041" cy="753906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>
              <a:stCxn id="30" idx="1"/>
            </p:cNvCxnSpPr>
            <p:nvPr/>
          </p:nvCxnSpPr>
          <p:spPr>
            <a:xfrm flipH="1" flipV="1">
              <a:off x="6898126" y="4105614"/>
              <a:ext cx="392672" cy="236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9" idx="3"/>
            </p:cNvCxnSpPr>
            <p:nvPr/>
          </p:nvCxnSpPr>
          <p:spPr>
            <a:xfrm flipH="1">
              <a:off x="7107287" y="3329646"/>
              <a:ext cx="28610" cy="79957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6939561" y="4986666"/>
              <a:ext cx="392672" cy="236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840191" y="3330537"/>
              <a:ext cx="309336" cy="403124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7149527" y="3330537"/>
              <a:ext cx="329121" cy="497494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567312" y="1894223"/>
            <a:ext cx="1842656" cy="3409925"/>
            <a:chOff x="3567312" y="1894223"/>
            <a:chExt cx="1842656" cy="3409925"/>
          </a:xfrm>
        </p:grpSpPr>
        <p:sp>
          <p:nvSpPr>
            <p:cNvPr id="47" name="TextBox 46"/>
            <p:cNvSpPr txBox="1"/>
            <p:nvPr/>
          </p:nvSpPr>
          <p:spPr>
            <a:xfrm>
              <a:off x="3717002" y="1894223"/>
              <a:ext cx="1692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Peer </a:t>
              </a:r>
              <a:r>
                <a:rPr lang="en-US" dirty="0" smtClean="0"/>
                <a:t>interaction</a:t>
              </a:r>
              <a:endParaRPr lang="en-US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1614" y="2446151"/>
              <a:ext cx="797038" cy="79703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7312" y="3645422"/>
              <a:ext cx="799042" cy="7928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9865" y="3645422"/>
              <a:ext cx="590331" cy="79289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7732" y="4549351"/>
              <a:ext cx="638202" cy="75479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3155" y="4549351"/>
              <a:ext cx="567041" cy="753906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>
              <a:stCxn id="50" idx="1"/>
            </p:cNvCxnSpPr>
            <p:nvPr/>
          </p:nvCxnSpPr>
          <p:spPr>
            <a:xfrm flipH="1" flipV="1">
              <a:off x="4157193" y="4018266"/>
              <a:ext cx="392672" cy="236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4198628" y="4899318"/>
              <a:ext cx="392672" cy="236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198628" y="3279325"/>
              <a:ext cx="398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917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7366"/>
            <a:ext cx="4040188" cy="946576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Internal Grant</a:t>
            </a:r>
          </a:p>
          <a:p>
            <a:r>
              <a:rPr lang="en-US" dirty="0" smtClean="0"/>
              <a:t>(Ashley, </a:t>
            </a:r>
            <a:r>
              <a:rPr lang="en-US" dirty="0" err="1" smtClean="0"/>
              <a:t>Litman</a:t>
            </a:r>
            <a:r>
              <a:rPr lang="en-US" dirty="0" smtClean="0"/>
              <a:t>, Wang, Schunn)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33942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Characterizing patterns across a class in:</a:t>
            </a:r>
          </a:p>
          <a:p>
            <a:pPr lvl="1"/>
            <a:r>
              <a:rPr lang="en-US" dirty="0" smtClean="0"/>
              <a:t>Comments (</a:t>
            </a:r>
            <a:r>
              <a:rPr lang="en-US" dirty="0" err="1" smtClean="0"/>
              <a:t>Litman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Performances (Wang)</a:t>
            </a:r>
          </a:p>
          <a:p>
            <a:pPr lvl="1"/>
            <a:r>
              <a:rPr lang="en-US" dirty="0" smtClean="0"/>
              <a:t>Revisions (</a:t>
            </a:r>
            <a:r>
              <a:rPr lang="en-US" dirty="0" err="1" smtClean="0"/>
              <a:t>Schunn&amp;Ashley</a:t>
            </a:r>
            <a:r>
              <a:rPr lang="en-US" dirty="0" smtClean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87366"/>
            <a:ext cx="4041775" cy="94657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NSF DR-K12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Litman</a:t>
            </a:r>
            <a:r>
              <a:rPr lang="en-US" dirty="0" smtClean="0"/>
              <a:t>, Godley, Schunn)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133941"/>
            <a:ext cx="4041775" cy="536840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Teacher dashboard (capturing problems):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Unhelpful comments, Poorly localized comments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Low document dimensions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Low accuracy dimensions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Weak revisions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Data-centric Teacher Resource Exchange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Context markers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Performance metrics</a:t>
            </a:r>
          </a:p>
          <a:p>
            <a:r>
              <a:rPr lang="en-US" dirty="0" smtClean="0"/>
              <a:t>Resources for teacher pathways</a:t>
            </a:r>
          </a:p>
          <a:p>
            <a:pPr lvl="1"/>
            <a:r>
              <a:rPr lang="en-US" dirty="0" smtClean="0"/>
              <a:t>Places to start; Early lessons; Advanced examples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59557" y="1888142"/>
            <a:ext cx="1075662" cy="1075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7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SWoRD as the Context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74812" y="1719683"/>
            <a:ext cx="8776447" cy="42583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solidFill>
                  <a:schemeClr val="accent5">
                    <a:lumMod val="50000"/>
                  </a:schemeClr>
                </a:solidFill>
              </a:rPr>
              <a:t>Tested by &gt; 27,000 users around the world:</a:t>
            </a:r>
          </a:p>
          <a:p>
            <a:pPr lvl="1">
              <a:buFont typeface="Arial"/>
              <a:buChar char="•"/>
            </a:pPr>
            <a:r>
              <a:rPr lang="en-US" sz="2200" smtClean="0">
                <a:solidFill>
                  <a:schemeClr val="accent5">
                    <a:lumMod val="50000"/>
                  </a:schemeClr>
                </a:solidFill>
              </a:rPr>
              <a:t>US (CA, WA, IA, KS, NC, TX, GA, FL, MD, PA, MA, NY), Canada, England, Netherlands, Estonia, Chile, Singapore, Korea, China</a:t>
            </a:r>
            <a:endParaRPr lang="en-US" sz="260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smtClean="0">
                <a:solidFill>
                  <a:schemeClr val="accent5">
                    <a:lumMod val="50000"/>
                  </a:schemeClr>
                </a:solidFill>
              </a:rPr>
              <a:t>Used in:</a:t>
            </a:r>
          </a:p>
          <a:p>
            <a:pPr lvl="1">
              <a:buFont typeface="Arial"/>
              <a:buChar char="•"/>
            </a:pPr>
            <a:r>
              <a:rPr lang="en-US" sz="2200" smtClean="0">
                <a:solidFill>
                  <a:srgbClr val="008000"/>
                </a:solidFill>
              </a:rPr>
              <a:t>English Lit/Composition, History, Philosophy, Communications, Law, Linguistics, Women’s Studies</a:t>
            </a:r>
            <a:endParaRPr lang="en-US" sz="220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20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Biology, Physics, Math, Statistics, Chemistry, Astronomy, Computer Science, Neuroscience, Engineering, Architecture, Pharmacy</a:t>
            </a:r>
            <a:endParaRPr lang="en-US" sz="220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200" smtClean="0">
                <a:solidFill>
                  <a:schemeClr val="accent5">
                    <a:lumMod val="50000"/>
                  </a:schemeClr>
                </a:solidFill>
              </a:rPr>
              <a:t>Psychology, Nursing, Medicine, Social Work, Education, Business, Accounting, Communication Disorders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5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C09D-9F2E-084E-A408-5CC84FD33BC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144000" cy="5153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152400"/>
            <a:ext cx="410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https://sword.pantherlearning.com</a:t>
            </a:r>
          </a:p>
        </p:txBody>
      </p:sp>
    </p:spTree>
    <p:extLst>
      <p:ext uri="{BB962C8B-B14F-4D97-AF65-F5344CB8AC3E}">
        <p14:creationId xmlns:p14="http://schemas.microsoft.com/office/powerpoint/2010/main" val="94983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7366"/>
            <a:ext cx="4040188" cy="946576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Internal Grant</a:t>
            </a:r>
          </a:p>
          <a:p>
            <a:r>
              <a:rPr lang="en-US" dirty="0" smtClean="0"/>
              <a:t>(Ashley, </a:t>
            </a:r>
            <a:r>
              <a:rPr lang="en-US" dirty="0" err="1" smtClean="0"/>
              <a:t>Litman</a:t>
            </a:r>
            <a:r>
              <a:rPr lang="en-US" dirty="0" smtClean="0"/>
              <a:t>, Wang, Schunn)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33942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Characterizing patterns across a class in:</a:t>
            </a:r>
          </a:p>
          <a:p>
            <a:pPr lvl="1"/>
            <a:r>
              <a:rPr lang="en-US" dirty="0" smtClean="0"/>
              <a:t>Comments (</a:t>
            </a:r>
            <a:r>
              <a:rPr lang="en-US" dirty="0" err="1" smtClean="0"/>
              <a:t>Litman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Performances (Wang)</a:t>
            </a:r>
          </a:p>
          <a:p>
            <a:pPr lvl="1"/>
            <a:r>
              <a:rPr lang="en-US" dirty="0" smtClean="0"/>
              <a:t>Revisions (</a:t>
            </a:r>
            <a:r>
              <a:rPr lang="en-US" dirty="0" err="1" smtClean="0"/>
              <a:t>Schunn&amp;Ashley</a:t>
            </a:r>
            <a:r>
              <a:rPr lang="en-US" dirty="0" smtClean="0"/>
              <a:t>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38694" y="2346617"/>
            <a:ext cx="2651812" cy="683018"/>
          </a:xfrm>
        </p:spPr>
        <p:txBody>
          <a:bodyPr/>
          <a:lstStyle/>
          <a:p>
            <a:r>
              <a:rPr lang="en-US" altLang="zh-CN" sz="2800" dirty="0" err="1" smtClean="0"/>
              <a:t>MindMiner</a:t>
            </a:r>
            <a:endParaRPr lang="zh-CN" altLang="en-US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2601" y="3088094"/>
            <a:ext cx="5971399" cy="367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22554" y="2505174"/>
            <a:ext cx="1276916" cy="524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8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7366"/>
            <a:ext cx="4040188" cy="946576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Internal Grant</a:t>
            </a:r>
          </a:p>
          <a:p>
            <a:r>
              <a:rPr lang="en-US" dirty="0" smtClean="0"/>
              <a:t>(Ashley, </a:t>
            </a:r>
            <a:r>
              <a:rPr lang="en-US" dirty="0" err="1" smtClean="0"/>
              <a:t>Litman</a:t>
            </a:r>
            <a:r>
              <a:rPr lang="en-US" dirty="0" smtClean="0"/>
              <a:t>, Wang, Schunn)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33942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Characterizing patterns across a class in:</a:t>
            </a:r>
          </a:p>
          <a:p>
            <a:pPr lvl="1"/>
            <a:r>
              <a:rPr lang="en-US" dirty="0" smtClean="0"/>
              <a:t>Comments (</a:t>
            </a:r>
            <a:r>
              <a:rPr lang="en-US" dirty="0" err="1" smtClean="0"/>
              <a:t>Litman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Performances (Wang)</a:t>
            </a:r>
          </a:p>
          <a:p>
            <a:pPr lvl="1"/>
            <a:r>
              <a:rPr lang="en-US" dirty="0" smtClean="0"/>
              <a:t>Revisions (</a:t>
            </a:r>
            <a:r>
              <a:rPr lang="en-US" dirty="0" err="1" smtClean="0"/>
              <a:t>Schunn&amp;Ashley</a:t>
            </a:r>
            <a:r>
              <a:rPr lang="en-US" dirty="0" smtClean="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83662" y="2178614"/>
            <a:ext cx="2076549" cy="849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903" y="3027852"/>
            <a:ext cx="6335097" cy="38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5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7366"/>
            <a:ext cx="4040188" cy="946576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Internal Grant</a:t>
            </a:r>
          </a:p>
          <a:p>
            <a:r>
              <a:rPr lang="en-US" dirty="0" smtClean="0"/>
              <a:t>(Ashley, </a:t>
            </a:r>
            <a:r>
              <a:rPr lang="en-US" dirty="0" err="1" smtClean="0"/>
              <a:t>Litman</a:t>
            </a:r>
            <a:r>
              <a:rPr lang="en-US" dirty="0" smtClean="0"/>
              <a:t>, Wang, Schunn)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33942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Characterizing patterns across a class in:</a:t>
            </a:r>
          </a:p>
          <a:p>
            <a:pPr lvl="1"/>
            <a:r>
              <a:rPr lang="en-US" dirty="0" smtClean="0"/>
              <a:t>Comments (</a:t>
            </a:r>
            <a:r>
              <a:rPr lang="en-US" dirty="0" err="1" smtClean="0"/>
              <a:t>Litman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Performances (Wang)</a:t>
            </a:r>
          </a:p>
          <a:p>
            <a:pPr lvl="1"/>
            <a:r>
              <a:rPr lang="en-US" dirty="0" smtClean="0"/>
              <a:t>Revisions (</a:t>
            </a:r>
            <a:r>
              <a:rPr lang="en-US" dirty="0" err="1" smtClean="0"/>
              <a:t>Schunn&amp;Ashley</a:t>
            </a:r>
            <a:r>
              <a:rPr lang="en-US" dirty="0" smtClean="0"/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00286" y="2900728"/>
            <a:ext cx="799184" cy="242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0588"/>
            <a:ext cx="9144000" cy="1927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72" y="3143611"/>
            <a:ext cx="7148286" cy="16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8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7366"/>
            <a:ext cx="4040188" cy="946576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Internal Grant</a:t>
            </a:r>
          </a:p>
          <a:p>
            <a:r>
              <a:rPr lang="en-US" dirty="0" smtClean="0"/>
              <a:t>(Ashley, </a:t>
            </a:r>
            <a:r>
              <a:rPr lang="en-US" dirty="0" err="1" smtClean="0"/>
              <a:t>Litman</a:t>
            </a:r>
            <a:r>
              <a:rPr lang="en-US" dirty="0" smtClean="0"/>
              <a:t>, Wang, Schunn)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33942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Characterizing patterns across a class in:</a:t>
            </a:r>
          </a:p>
          <a:p>
            <a:pPr lvl="1"/>
            <a:r>
              <a:rPr lang="en-US" dirty="0" smtClean="0"/>
              <a:t>Comments (</a:t>
            </a:r>
            <a:r>
              <a:rPr lang="en-US" dirty="0" err="1" smtClean="0"/>
              <a:t>Litman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Performances (Wang)</a:t>
            </a:r>
          </a:p>
          <a:p>
            <a:pPr lvl="1"/>
            <a:r>
              <a:rPr lang="en-US" dirty="0" smtClean="0"/>
              <a:t>Revisions (</a:t>
            </a:r>
            <a:r>
              <a:rPr lang="en-US" dirty="0" err="1" smtClean="0"/>
              <a:t>Schunn&amp;Ashley</a:t>
            </a:r>
            <a:r>
              <a:rPr lang="en-US" dirty="0" smtClean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87366"/>
            <a:ext cx="4041775" cy="94657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NSF DR-K12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Litman</a:t>
            </a:r>
            <a:r>
              <a:rPr lang="en-US" dirty="0" smtClean="0"/>
              <a:t>, Godley, Schunn)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133941"/>
            <a:ext cx="4041775" cy="5368407"/>
          </a:xfrm>
        </p:spPr>
        <p:txBody>
          <a:bodyPr>
            <a:normAutofit/>
          </a:bodyPr>
          <a:lstStyle/>
          <a:p>
            <a:r>
              <a:rPr lang="en-US" dirty="0" smtClean="0"/>
              <a:t>Teacher dashboard (capturing problems):</a:t>
            </a:r>
          </a:p>
          <a:p>
            <a:pPr lvl="1"/>
            <a:r>
              <a:rPr lang="en-US" dirty="0" smtClean="0"/>
              <a:t>Unhelpful comments, Poorly localized comments</a:t>
            </a:r>
          </a:p>
          <a:p>
            <a:pPr lvl="1"/>
            <a:r>
              <a:rPr lang="en-US" dirty="0" smtClean="0"/>
              <a:t>Low document dimensions</a:t>
            </a:r>
          </a:p>
          <a:p>
            <a:pPr lvl="1"/>
            <a:r>
              <a:rPr lang="en-US" dirty="0" smtClean="0"/>
              <a:t>Low accuracy dimensions</a:t>
            </a:r>
          </a:p>
          <a:p>
            <a:pPr lvl="1"/>
            <a:r>
              <a:rPr lang="en-US" dirty="0" smtClean="0"/>
              <a:t>Weak revisions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59557" y="1888142"/>
            <a:ext cx="1075662" cy="1075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4210"/>
            <a:ext cx="8229600" cy="787112"/>
          </a:xfrm>
        </p:spPr>
        <p:txBody>
          <a:bodyPr/>
          <a:lstStyle/>
          <a:p>
            <a:r>
              <a:rPr lang="en-US" dirty="0" smtClean="0"/>
              <a:t>A teacher dashboard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9" y="881322"/>
            <a:ext cx="7806405" cy="3587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29" y="4897220"/>
            <a:ext cx="7883135" cy="16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7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7366"/>
            <a:ext cx="4040188" cy="946576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Internal Grant</a:t>
            </a:r>
          </a:p>
          <a:p>
            <a:r>
              <a:rPr lang="en-US" dirty="0" smtClean="0"/>
              <a:t>(Ashley, </a:t>
            </a:r>
            <a:r>
              <a:rPr lang="en-US" dirty="0" err="1" smtClean="0"/>
              <a:t>Litman</a:t>
            </a:r>
            <a:r>
              <a:rPr lang="en-US" dirty="0" smtClean="0"/>
              <a:t>, Wang, Schunn)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33942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Characterizing patterns across a class in:</a:t>
            </a:r>
          </a:p>
          <a:p>
            <a:pPr lvl="1"/>
            <a:r>
              <a:rPr lang="en-US" dirty="0" smtClean="0"/>
              <a:t>Comments (</a:t>
            </a:r>
            <a:r>
              <a:rPr lang="en-US" dirty="0" err="1" smtClean="0"/>
              <a:t>Litman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Performances (Wang)</a:t>
            </a:r>
          </a:p>
          <a:p>
            <a:pPr lvl="1"/>
            <a:r>
              <a:rPr lang="en-US" dirty="0" smtClean="0"/>
              <a:t>Revisions (</a:t>
            </a:r>
            <a:r>
              <a:rPr lang="en-US" dirty="0" err="1" smtClean="0"/>
              <a:t>Schunn&amp;Ashley</a:t>
            </a:r>
            <a:r>
              <a:rPr lang="en-US" dirty="0" smtClean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87366"/>
            <a:ext cx="4041775" cy="94657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NSF DR-K12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Litman</a:t>
            </a:r>
            <a:r>
              <a:rPr lang="en-US" dirty="0" smtClean="0"/>
              <a:t>, Godley, Schunn)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133941"/>
            <a:ext cx="4041775" cy="395128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Teacher dashboard (capturing problems):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Unhelpful comments, Poorly localized comments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Low document dimensions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Low accuracy dimensions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Weak revisions</a:t>
            </a:r>
          </a:p>
          <a:p>
            <a:r>
              <a:rPr lang="en-US" dirty="0" smtClean="0"/>
              <a:t>Data-centric Teacher Resource Exchange</a:t>
            </a:r>
          </a:p>
          <a:p>
            <a:pPr lvl="1"/>
            <a:r>
              <a:rPr lang="en-US" dirty="0" smtClean="0"/>
              <a:t>Context markers</a:t>
            </a:r>
          </a:p>
          <a:p>
            <a:pPr lvl="1"/>
            <a:r>
              <a:rPr lang="en-US" dirty="0" smtClean="0"/>
              <a:t>Performance metrics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59557" y="1888142"/>
            <a:ext cx="1075662" cy="1075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4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457</Words>
  <Application>Microsoft Macintosh PowerPoint</Application>
  <PresentationFormat>On-screen Show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Transforming  Limitations into Opportunities</vt:lpstr>
      <vt:lpstr>SWoRD as the Context</vt:lpstr>
      <vt:lpstr>PowerPoint Presentation</vt:lpstr>
      <vt:lpstr>MindMiner</vt:lpstr>
      <vt:lpstr>PowerPoint Presentation</vt:lpstr>
      <vt:lpstr>PowerPoint Presentation</vt:lpstr>
      <vt:lpstr>PowerPoint Presentation</vt:lpstr>
      <vt:lpstr>A teacher dashboard</vt:lpstr>
      <vt:lpstr>PowerPoint Presentation</vt:lpstr>
      <vt:lpstr>PowerPoint Presentation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Chris Schunn</dc:creator>
  <cp:lastModifiedBy>Chris Schunn</cp:lastModifiedBy>
  <cp:revision>25</cp:revision>
  <dcterms:created xsi:type="dcterms:W3CDTF">2014-04-13T20:15:38Z</dcterms:created>
  <dcterms:modified xsi:type="dcterms:W3CDTF">2014-04-14T16:17:52Z</dcterms:modified>
</cp:coreProperties>
</file>