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257" r:id="rId4"/>
    <p:sldId id="271" r:id="rId5"/>
    <p:sldId id="268" r:id="rId6"/>
    <p:sldId id="260" r:id="rId7"/>
    <p:sldId id="261" r:id="rId8"/>
    <p:sldId id="269" r:id="rId9"/>
    <p:sldId id="262" r:id="rId10"/>
    <p:sldId id="274" r:id="rId11"/>
    <p:sldId id="263" r:id="rId12"/>
    <p:sldId id="264" r:id="rId13"/>
    <p:sldId id="265" r:id="rId14"/>
    <p:sldId id="266" r:id="rId15"/>
    <p:sldId id="281" r:id="rId16"/>
    <p:sldId id="270" r:id="rId17"/>
    <p:sldId id="279" r:id="rId18"/>
    <p:sldId id="280" r:id="rId19"/>
    <p:sldId id="277" r:id="rId20"/>
    <p:sldId id="283" r:id="rId21"/>
    <p:sldId id="276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00" autoAdjust="0"/>
    <p:restoredTop sz="74603" autoAdjust="0"/>
  </p:normalViewPr>
  <p:slideViewPr>
    <p:cSldViewPr>
      <p:cViewPr>
        <p:scale>
          <a:sx n="66" d="100"/>
          <a:sy n="66" d="100"/>
        </p:scale>
        <p:origin x="-246" y="-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A5E0D-2B65-4F1E-85B0-B0D0CBFF1734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C9A11-6F09-4DB0-AADA-26793640D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21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9A11-6F09-4DB0-AADA-26793640DA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942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550F78A-8213-4B90-9013-ED6EA89084F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90563"/>
            <a:ext cx="6137275" cy="3452812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9" y="4373563"/>
            <a:ext cx="5045075" cy="4067175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9A11-6F09-4DB0-AADA-26793640DA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8756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9A11-6F09-4DB0-AADA-26793640DA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8756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B093-89F2-43A0-9634-7278B42C24D5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218C-CA55-47E8-A3FC-624B2C27D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75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B093-89F2-43A0-9634-7278B42C24D5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218C-CA55-47E8-A3FC-624B2C27D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684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B093-89F2-43A0-9634-7278B42C24D5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218C-CA55-47E8-A3FC-624B2C27D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355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B093-89F2-43A0-9634-7278B42C24D5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218C-CA55-47E8-A3FC-624B2C27D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491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B093-89F2-43A0-9634-7278B42C24D5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218C-CA55-47E8-A3FC-624B2C27D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451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B093-89F2-43A0-9634-7278B42C24D5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218C-CA55-47E8-A3FC-624B2C27D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64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B093-89F2-43A0-9634-7278B42C24D5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218C-CA55-47E8-A3FC-624B2C27D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714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B093-89F2-43A0-9634-7278B42C24D5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218C-CA55-47E8-A3FC-624B2C27D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2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B093-89F2-43A0-9634-7278B42C24D5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218C-CA55-47E8-A3FC-624B2C27D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04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B093-89F2-43A0-9634-7278B42C24D5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218C-CA55-47E8-A3FC-624B2C27D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902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B093-89F2-43A0-9634-7278B42C24D5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218C-CA55-47E8-A3FC-624B2C27D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272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4B093-89F2-43A0-9634-7278B42C24D5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A218C-CA55-47E8-A3FC-624B2C27D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7682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47750"/>
            <a:ext cx="7772400" cy="1102519"/>
          </a:xfrm>
        </p:spPr>
        <p:txBody>
          <a:bodyPr/>
          <a:lstStyle/>
          <a:p>
            <a:r>
              <a:rPr lang="en-US" dirty="0" smtClean="0"/>
              <a:t>Interactive Dialogue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43150"/>
            <a:ext cx="6400800" cy="2514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Professor Diane </a:t>
            </a:r>
            <a:r>
              <a:rPr lang="en-US" dirty="0" err="1" smtClean="0"/>
              <a:t>Litman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Computer Science Department</a:t>
            </a:r>
          </a:p>
          <a:p>
            <a:r>
              <a:rPr lang="en-US" dirty="0" smtClean="0"/>
              <a:t> &amp; Learning Research and Development Center</a:t>
            </a:r>
          </a:p>
          <a:p>
            <a:endParaRPr lang="en-US" dirty="0" smtClean="0"/>
          </a:p>
          <a:p>
            <a:r>
              <a:rPr lang="en-US" dirty="0" smtClean="0"/>
              <a:t>University of Pittsburgh</a:t>
            </a:r>
          </a:p>
          <a:p>
            <a:r>
              <a:rPr lang="en-US" dirty="0" smtClean="0"/>
              <a:t>Pittsburgh, PA 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54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" y="209550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Utterance-level Assessments: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Affective	Semantic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6351"/>
            <a:ext cx="8382000" cy="379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581400" y="1200150"/>
            <a:ext cx="2286000" cy="1981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324600" y="1200150"/>
            <a:ext cx="1752600" cy="20955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14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of Interactive Dialogue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Semantic assessment</a:t>
            </a:r>
          </a:p>
          <a:p>
            <a:r>
              <a:rPr lang="en-US" dirty="0" smtClean="0"/>
              <a:t>Comparison with a reference answer (via NLP)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exical similarity</a:t>
            </a:r>
          </a:p>
          <a:p>
            <a:pPr lvl="1"/>
            <a:r>
              <a:rPr lang="en-US" dirty="0" smtClean="0"/>
              <a:t>paraphrase and entailment </a:t>
            </a:r>
          </a:p>
          <a:p>
            <a:pPr lvl="1"/>
            <a:r>
              <a:rPr lang="en-US" dirty="0" smtClean="0"/>
              <a:t>on or off-topic  </a:t>
            </a:r>
          </a:p>
          <a:p>
            <a:r>
              <a:rPr lang="en-US" dirty="0" smtClean="0"/>
              <a:t>Similar to short-answer scoring, but…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4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1"/>
            <a:ext cx="8382000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Dialogue systems typically assign a label corresponding to an allowable state transition, rather than a numerical score</a:t>
            </a:r>
          </a:p>
          <a:p>
            <a:pPr lvl="1"/>
            <a:r>
              <a:rPr lang="en-US" dirty="0" smtClean="0"/>
              <a:t>e</a:t>
            </a:r>
            <a:r>
              <a:rPr lang="en-US" smtClean="0"/>
              <a:t>.g</a:t>
            </a:r>
            <a:r>
              <a:rPr lang="en-US" dirty="0" smtClean="0"/>
              <a:t>., correct, partially correct, wrong</a:t>
            </a:r>
          </a:p>
          <a:p>
            <a:r>
              <a:rPr lang="en-US" dirty="0" smtClean="0"/>
              <a:t>User answers are often more spontaneous and unconstrained, making them harder to process</a:t>
            </a:r>
          </a:p>
        </p:txBody>
      </p:sp>
    </p:spTree>
    <p:extLst>
      <p:ext uri="{BB962C8B-B14F-4D97-AF65-F5344CB8AC3E}">
        <p14:creationId xmlns:p14="http://schemas.microsoft.com/office/powerpoint/2010/main" xmlns="" val="25129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Real-time constraints also eliminate the use of certain speech and language technologies</a:t>
            </a:r>
          </a:p>
          <a:p>
            <a:r>
              <a:rPr lang="en-US" dirty="0" smtClean="0"/>
              <a:t>Confidence and belief information can often compensate for noisy assessments</a:t>
            </a:r>
          </a:p>
          <a:p>
            <a:r>
              <a:rPr lang="en-US" dirty="0" smtClean="0"/>
              <a:t>Some behaviors only occur in interactive dialogue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68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Dialogue-level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8458200" cy="38099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Involves multiple utterances of the dialogue for analysis, and reflects the fact that dialogue is a joint activity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topical coherence, forward and backward-looking dialogue acts, turn-taking, grounding, etc.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ppropriate use of explicit linguistic markers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Can be used for real-time system operation, but also for post-hoc evaluation of the system and/or user’s conversational 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21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1"/>
            <a:ext cx="8686800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Goal: assess </a:t>
            </a:r>
            <a:r>
              <a:rPr lang="en-US" dirty="0"/>
              <a:t>the dialogue abilities of humans from their interactions with </a:t>
            </a:r>
            <a:r>
              <a:rPr lang="en-US" dirty="0" smtClean="0"/>
              <a:t>dialogue systems </a:t>
            </a:r>
          </a:p>
          <a:p>
            <a:endParaRPr lang="en-US" dirty="0"/>
          </a:p>
          <a:p>
            <a:r>
              <a:rPr lang="en-US" dirty="0" smtClean="0"/>
              <a:t>Method: adapt current evaluation paradigms </a:t>
            </a:r>
          </a:p>
        </p:txBody>
      </p:sp>
    </p:spTree>
    <p:extLst>
      <p:ext uri="{BB962C8B-B14F-4D97-AF65-F5344CB8AC3E}">
        <p14:creationId xmlns:p14="http://schemas.microsoft.com/office/powerpoint/2010/main" xmlns="" val="13243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3950"/>
            <a:ext cx="8991600" cy="3809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Unlike utterance assessment, no reference answer</a:t>
            </a:r>
          </a:p>
          <a:p>
            <a:r>
              <a:rPr lang="en-US" dirty="0" smtClean="0"/>
              <a:t>Conversations with computers (versus humans) differ due to technology limitations</a:t>
            </a:r>
          </a:p>
          <a:p>
            <a:r>
              <a:rPr lang="en-US" dirty="0" smtClean="0"/>
              <a:t>Current evaluation methods (next slides) </a:t>
            </a:r>
            <a:r>
              <a:rPr lang="en-US" dirty="0"/>
              <a:t>were designed </a:t>
            </a:r>
            <a:r>
              <a:rPr lang="en-US" dirty="0" smtClean="0"/>
              <a:t>for purposes other than assessment</a:t>
            </a:r>
          </a:p>
          <a:p>
            <a:pPr lvl="1"/>
            <a:r>
              <a:rPr lang="en-US" dirty="0" smtClean="0"/>
              <a:t>building </a:t>
            </a:r>
            <a:r>
              <a:rPr lang="en-US" dirty="0"/>
              <a:t>better dialogue </a:t>
            </a:r>
            <a:r>
              <a:rPr lang="en-US" dirty="0" smtClean="0"/>
              <a:t>systems</a:t>
            </a:r>
            <a:r>
              <a:rPr lang="en-US" dirty="0" smtClean="0"/>
              <a:t>;</a:t>
            </a:r>
            <a:r>
              <a:rPr lang="en-US" dirty="0" smtClean="0"/>
              <a:t> corpus queries</a:t>
            </a:r>
            <a:endParaRPr lang="en-US" dirty="0" smtClean="0"/>
          </a:p>
          <a:p>
            <a:pPr lvl="1"/>
            <a:r>
              <a:rPr lang="en-US" dirty="0" smtClean="0"/>
              <a:t>ranking (rather </a:t>
            </a:r>
            <a:r>
              <a:rPr lang="en-US" dirty="0" smtClean="0"/>
              <a:t>than </a:t>
            </a:r>
            <a:r>
              <a:rPr lang="en-US" dirty="0" smtClean="0"/>
              <a:t>scoring) </a:t>
            </a:r>
            <a:r>
              <a:rPr lang="en-US" smtClean="0"/>
              <a:t>is often </a:t>
            </a:r>
            <a:r>
              <a:rPr lang="en-US" dirty="0" smtClean="0"/>
              <a:t>sufficient and more accurate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08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Evaluating Spoken Dialogue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7750"/>
            <a:ext cx="9144000" cy="4095750"/>
          </a:xfrm>
        </p:spPr>
        <p:txBody>
          <a:bodyPr>
            <a:normAutofit/>
          </a:bodyPr>
          <a:lstStyle/>
          <a:p>
            <a:r>
              <a:rPr lang="en-US" dirty="0" smtClean="0"/>
              <a:t>Develop predictive models of user satisfaction from dialogue-level factors </a:t>
            </a:r>
          </a:p>
          <a:p>
            <a:pPr lvl="1"/>
            <a:r>
              <a:rPr lang="en-US" dirty="0" smtClean="0"/>
              <a:t>Task success</a:t>
            </a:r>
          </a:p>
          <a:p>
            <a:pPr lvl="1"/>
            <a:r>
              <a:rPr lang="en-US" dirty="0" smtClean="0"/>
              <a:t>Dialogue efficiency (turns, minutes, etc.)</a:t>
            </a:r>
          </a:p>
          <a:p>
            <a:pPr lvl="1"/>
            <a:r>
              <a:rPr lang="en-US" dirty="0" smtClean="0"/>
              <a:t>Dialogue quality (response time, repair ratio, etc.)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610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550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Evaluating Computer Simulations of Human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7750"/>
            <a:ext cx="9144000" cy="40957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Rate/rank dialogues using automatic measures</a:t>
            </a:r>
          </a:p>
          <a:p>
            <a:pPr lvl="1"/>
            <a:r>
              <a:rPr lang="en-US" dirty="0" smtClean="0"/>
              <a:t>High-level dialogue features (number of turns, words)</a:t>
            </a:r>
          </a:p>
          <a:p>
            <a:pPr lvl="1"/>
            <a:r>
              <a:rPr lang="en-US" dirty="0" smtClean="0"/>
              <a:t>Dialogue style/cooperativeness (dialogue act distributions)</a:t>
            </a:r>
          </a:p>
          <a:p>
            <a:pPr lvl="1"/>
            <a:r>
              <a:rPr lang="en-US" dirty="0" smtClean="0"/>
              <a:t>Task success/efficiency</a:t>
            </a:r>
          </a:p>
          <a:p>
            <a:pPr lvl="1"/>
            <a:r>
              <a:rPr lang="en-US" dirty="0" smtClean="0"/>
              <a:t>Speech recognition quality (rejections, confidence scores)</a:t>
            </a:r>
          </a:p>
          <a:p>
            <a:pPr lvl="1"/>
            <a:r>
              <a:rPr lang="en-US" dirty="0" smtClean="0"/>
              <a:t>User dialogue behavior (barge-ins, help requests)</a:t>
            </a:r>
          </a:p>
        </p:txBody>
      </p:sp>
    </p:spTree>
    <p:extLst>
      <p:ext uri="{BB962C8B-B14F-4D97-AF65-F5344CB8AC3E}">
        <p14:creationId xmlns:p14="http://schemas.microsoft.com/office/powerpoint/2010/main" xmlns="" val="20610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33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Is Dialogue 1 &gt; Dialogue 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86800" cy="41719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Dialogue 1: Example dialog </a:t>
            </a:r>
            <a:r>
              <a:rPr lang="en-US" dirty="0"/>
              <a:t>with a human </a:t>
            </a:r>
            <a:r>
              <a:rPr lang="en-US" dirty="0" smtClean="0"/>
              <a:t>user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ITSPOKE</a:t>
            </a:r>
            <a:r>
              <a:rPr lang="en-US" dirty="0">
                <a:solidFill>
                  <a:schemeClr val="bg1"/>
                </a:solidFill>
              </a:rPr>
              <a:t>: The best law of motion to use is Newton’s third </a:t>
            </a:r>
            <a:r>
              <a:rPr lang="en-US" dirty="0" smtClean="0">
                <a:solidFill>
                  <a:schemeClr val="bg1"/>
                </a:solidFill>
              </a:rPr>
              <a:t>law. Do </a:t>
            </a:r>
            <a:r>
              <a:rPr lang="en-US" dirty="0">
                <a:solidFill>
                  <a:schemeClr val="bg1"/>
                </a:solidFill>
              </a:rPr>
              <a:t>you recall what it says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Student: In free fall there is an equal and opposite force.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ITSPOKE</a:t>
            </a:r>
            <a:r>
              <a:rPr lang="en-US" dirty="0">
                <a:solidFill>
                  <a:schemeClr val="bg1"/>
                </a:solidFill>
              </a:rPr>
              <a:t>: Newton’s third law says that every force has an equal and opposite </a:t>
            </a:r>
            <a:r>
              <a:rPr lang="en-US" dirty="0" smtClean="0">
                <a:solidFill>
                  <a:schemeClr val="bg1"/>
                </a:solidFill>
              </a:rPr>
              <a:t>reaction force</a:t>
            </a:r>
            <a:r>
              <a:rPr lang="en-US" dirty="0">
                <a:solidFill>
                  <a:schemeClr val="bg1"/>
                </a:solidFill>
              </a:rPr>
              <a:t>. If you hit the wall harder, is the force of your fist acting on the </a:t>
            </a:r>
            <a:r>
              <a:rPr lang="en-US" dirty="0" smtClean="0">
                <a:solidFill>
                  <a:schemeClr val="bg1"/>
                </a:solidFill>
              </a:rPr>
              <a:t>wall greater </a:t>
            </a:r>
            <a:r>
              <a:rPr lang="en-US" dirty="0">
                <a:solidFill>
                  <a:schemeClr val="bg1"/>
                </a:solidFill>
              </a:rPr>
              <a:t>or less?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/>
              <a:t>Dialogue 2: Example dialogue with a computer simulation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ITSPOKE: The best law of motion to use is Newton’s third </a:t>
            </a:r>
            <a:r>
              <a:rPr lang="en-US" dirty="0" smtClean="0">
                <a:solidFill>
                  <a:schemeClr val="bg1"/>
                </a:solidFill>
              </a:rPr>
              <a:t>law. Do </a:t>
            </a:r>
            <a:r>
              <a:rPr lang="en-US" dirty="0">
                <a:solidFill>
                  <a:schemeClr val="bg1"/>
                </a:solidFill>
              </a:rPr>
              <a:t>you recall what it </a:t>
            </a:r>
            <a:r>
              <a:rPr lang="en-US" dirty="0" smtClean="0">
                <a:solidFill>
                  <a:schemeClr val="bg1"/>
                </a:solidFill>
              </a:rPr>
              <a:t>says?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Student</a:t>
            </a:r>
            <a:r>
              <a:rPr lang="en-US" dirty="0">
                <a:solidFill>
                  <a:srgbClr val="FF0000"/>
                </a:solidFill>
              </a:rPr>
              <a:t>: More. </a:t>
            </a:r>
          </a:p>
          <a:p>
            <a:r>
              <a:rPr lang="en-US" dirty="0">
                <a:solidFill>
                  <a:schemeClr val="bg1"/>
                </a:solidFill>
              </a:rPr>
              <a:t>ITSPOKE: Newton’s third law says </a:t>
            </a:r>
            <a:r>
              <a:rPr lang="en-US" dirty="0" smtClean="0">
                <a:solidFill>
                  <a:schemeClr val="bg1"/>
                </a:solidFill>
              </a:rPr>
              <a:t>...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5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57150"/>
            <a:ext cx="6267381" cy="2401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7556"/>
            <a:ext cx="5067163" cy="225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80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use of speech and language technologies to assess spoken interactive dialogue, both now and in the future</a:t>
            </a:r>
          </a:p>
          <a:p>
            <a:pPr lvl="1"/>
            <a:r>
              <a:rPr lang="en-US" dirty="0" smtClean="0"/>
              <a:t>Utterance versus dialogue-level assessment</a:t>
            </a:r>
          </a:p>
          <a:p>
            <a:pPr lvl="1"/>
            <a:r>
              <a:rPr lang="en-US" dirty="0" smtClean="0"/>
              <a:t>Opportunities as well as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76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endParaRPr lang="en-US" dirty="0" smtClean="0"/>
          </a:p>
          <a:p>
            <a:r>
              <a:rPr lang="en-US" dirty="0" smtClean="0"/>
              <a:t>Further information</a:t>
            </a:r>
          </a:p>
          <a:p>
            <a:pPr lvl="1"/>
            <a:r>
              <a:rPr lang="en-US" dirty="0" smtClean="0"/>
              <a:t>www.cs.pitt.edu/~litman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76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Interactive Dialogue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Systems that can engage in extended    human-machine conversations</a:t>
            </a:r>
          </a:p>
          <a:p>
            <a:endParaRPr lang="en-US" dirty="0" smtClean="0"/>
          </a:p>
          <a:p>
            <a:r>
              <a:rPr lang="en-US" dirty="0" smtClean="0"/>
              <a:t>Enabling technologies</a:t>
            </a:r>
          </a:p>
          <a:p>
            <a:pPr lvl="1"/>
            <a:r>
              <a:rPr lang="en-US" dirty="0" smtClean="0"/>
              <a:t> natural language processing (NLP)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spoken language processing  (SLP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(artificial intelligence)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9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6FE393-BBC4-49EC-8F34-96F437688D2D}" type="slidenum">
              <a:rPr lang="en-US" smtClean="0">
                <a:latin typeface="Arial Black" pitchFamily="34" charset="0"/>
              </a:rPr>
              <a:pPr/>
              <a:t>4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9246"/>
            <a:ext cx="85344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Typical (Pipeline) Architecture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2021818" y="2244778"/>
            <a:ext cx="2783319" cy="1257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442686" y="1019175"/>
            <a:ext cx="2308518" cy="952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Speech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r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ecognition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442686" y="3713971"/>
            <a:ext cx="2308518" cy="101432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Text-to-speech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or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recording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7239000" y="2220572"/>
            <a:ext cx="1768020" cy="18779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Cloud,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database,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web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,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martphone,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tc.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2707194" y="2482396"/>
            <a:ext cx="14702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Dialogue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manager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11" name="Line 14"/>
          <p:cNvSpPr>
            <a:spLocks noChangeShapeType="1"/>
          </p:cNvSpPr>
          <p:nvPr/>
        </p:nvSpPr>
        <p:spPr bwMode="auto">
          <a:xfrm>
            <a:off x="5638800" y="2919439"/>
            <a:ext cx="144400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497943" y="1019175"/>
            <a:ext cx="2452914" cy="952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Natural language</a:t>
            </a:r>
          </a:p>
          <a:p>
            <a:pPr algn="ctr"/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understanding</a:t>
            </a:r>
            <a:endParaRPr lang="en-US" sz="24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497943" y="3775797"/>
            <a:ext cx="2614389" cy="952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Natural language </a:t>
            </a:r>
          </a:p>
          <a:p>
            <a:pPr algn="ctr"/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generation</a:t>
            </a:r>
            <a:endParaRPr lang="en-US" sz="24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30207" y="1495425"/>
            <a:ext cx="5832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953000" y="2220572"/>
            <a:ext cx="533400" cy="427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53000" y="3221756"/>
            <a:ext cx="533400" cy="37903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830207" y="4252047"/>
            <a:ext cx="58327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20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Utterance-level </a:t>
            </a:r>
          </a:p>
          <a:p>
            <a:pPr lvl="1"/>
            <a:r>
              <a:rPr lang="en-US" dirty="0" smtClean="0"/>
              <a:t>What a user says, and how a user says it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Dialogue-level </a:t>
            </a:r>
            <a:endParaRPr lang="en-US" dirty="0"/>
          </a:p>
          <a:p>
            <a:pPr lvl="1"/>
            <a:r>
              <a:rPr lang="en-US" dirty="0" smtClean="0"/>
              <a:t>Discourse structure, turn-taking, etc.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46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Utterance-level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dialogue manager uses the assessments from the speech and natural language understanding components, in conjunction with an internal state representation, to decide what to do next (in real-time)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268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95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Finite-State Dialogue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States correspond to system utterances</a:t>
            </a:r>
          </a:p>
          <a:p>
            <a:endParaRPr lang="en-US" dirty="0" smtClean="0"/>
          </a:p>
          <a:p>
            <a:r>
              <a:rPr lang="en-US" dirty="0" smtClean="0"/>
              <a:t>Assessments of user utterances determine state transitions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55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Possible Assessment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Syntactic</a:t>
            </a:r>
          </a:p>
          <a:p>
            <a:r>
              <a:rPr lang="en-US" dirty="0" smtClean="0"/>
              <a:t>Semantic</a:t>
            </a:r>
          </a:p>
          <a:p>
            <a:r>
              <a:rPr lang="en-US" dirty="0" smtClean="0"/>
              <a:t>Pragmatic</a:t>
            </a:r>
          </a:p>
          <a:p>
            <a:r>
              <a:rPr lang="en-US" dirty="0" smtClean="0"/>
              <a:t>Prosodic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83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" y="209550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ITSPOKE (Intelligent Tutoring Spoken Dialogue System)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6351"/>
            <a:ext cx="8382000" cy="379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34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685</Words>
  <Application>Microsoft Office PowerPoint</Application>
  <PresentationFormat>On-screen Show (16:9)</PresentationFormat>
  <Paragraphs>121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Interactive Dialogue Systems</vt:lpstr>
      <vt:lpstr>Slide 2</vt:lpstr>
      <vt:lpstr>Interactive Dialogue Systems</vt:lpstr>
      <vt:lpstr>Typical (Pipeline) Architecture</vt:lpstr>
      <vt:lpstr>Assessment Opportunities</vt:lpstr>
      <vt:lpstr>Utterance-level Assessment</vt:lpstr>
      <vt:lpstr>Example: Finite-State Dialogue Manager</vt:lpstr>
      <vt:lpstr>Many Possible Assessment Dimensions</vt:lpstr>
      <vt:lpstr>Example: ITSPOKE (Intelligent Tutoring Spoken Dialogue System)</vt:lpstr>
      <vt:lpstr>Utterance-level Assessments: Affective Semantic</vt:lpstr>
      <vt:lpstr>Challenges of Interactive Dialogue</vt:lpstr>
      <vt:lpstr>Challenges (continued)</vt:lpstr>
      <vt:lpstr>Challenges (continued)</vt:lpstr>
      <vt:lpstr>Dialogue-level Assessment</vt:lpstr>
      <vt:lpstr>Opportunity</vt:lpstr>
      <vt:lpstr>Challenges</vt:lpstr>
      <vt:lpstr>Evaluating Spoken Dialogue Systems</vt:lpstr>
      <vt:lpstr>Evaluating Computer Simulations of Human Users</vt:lpstr>
      <vt:lpstr>Is Dialogue 1 &gt; Dialogue 2?</vt:lpstr>
      <vt:lpstr>Summary</vt:lpstr>
      <vt:lpstr>Thank You!</vt:lpstr>
    </vt:vector>
  </TitlesOfParts>
  <Company>University of Pittsburgh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Dialogue Systems</dc:title>
  <dc:creator>litma</dc:creator>
  <cp:lastModifiedBy>litman</cp:lastModifiedBy>
  <cp:revision>52</cp:revision>
  <dcterms:created xsi:type="dcterms:W3CDTF">2013-08-17T23:51:39Z</dcterms:created>
  <dcterms:modified xsi:type="dcterms:W3CDTF">2013-08-22T01:45:02Z</dcterms:modified>
</cp:coreProperties>
</file>