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85" r:id="rId4"/>
    <p:sldId id="262" r:id="rId5"/>
    <p:sldId id="259" r:id="rId6"/>
    <p:sldId id="265" r:id="rId7"/>
    <p:sldId id="266" r:id="rId8"/>
    <p:sldId id="267" r:id="rId9"/>
    <p:sldId id="268" r:id="rId10"/>
    <p:sldId id="269" r:id="rId11"/>
    <p:sldId id="260" r:id="rId12"/>
    <p:sldId id="261" r:id="rId13"/>
    <p:sldId id="271" r:id="rId14"/>
    <p:sldId id="289" r:id="rId15"/>
    <p:sldId id="272" r:id="rId16"/>
    <p:sldId id="286" r:id="rId17"/>
    <p:sldId id="290" r:id="rId18"/>
    <p:sldId id="277" r:id="rId19"/>
    <p:sldId id="276" r:id="rId20"/>
    <p:sldId id="270" r:id="rId21"/>
    <p:sldId id="278" r:id="rId22"/>
    <p:sldId id="275" r:id="rId23"/>
    <p:sldId id="279" r:id="rId24"/>
    <p:sldId id="273" r:id="rId25"/>
    <p:sldId id="288" r:id="rId26"/>
    <p:sldId id="280" r:id="rId27"/>
    <p:sldId id="281" r:id="rId28"/>
    <p:sldId id="282" r:id="rId29"/>
    <p:sldId id="283" r:id="rId30"/>
    <p:sldId id="284" r:id="rId31"/>
    <p:sldId id="274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42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6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-98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4F91-16CF-CD47-AAC9-F7745093EAC6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7157-E773-5547-B8F6-E3269532F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96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4F91-16CF-CD47-AAC9-F7745093EAC6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7157-E773-5547-B8F6-E3269532F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937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4F91-16CF-CD47-AAC9-F7745093EAC6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7157-E773-5547-B8F6-E3269532F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131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4F91-16CF-CD47-AAC9-F7745093EAC6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7157-E773-5547-B8F6-E3269532F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36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4F91-16CF-CD47-AAC9-F7745093EAC6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7157-E773-5547-B8F6-E3269532F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58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4F91-16CF-CD47-AAC9-F7745093EAC6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7157-E773-5547-B8F6-E3269532F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246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4F91-16CF-CD47-AAC9-F7745093EAC6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7157-E773-5547-B8F6-E3269532F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8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4F91-16CF-CD47-AAC9-F7745093EAC6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7157-E773-5547-B8F6-E3269532F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285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4F91-16CF-CD47-AAC9-F7745093EAC6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7157-E773-5547-B8F6-E3269532F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000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4F91-16CF-CD47-AAC9-F7745093EAC6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7157-E773-5547-B8F6-E3269532F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249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4F91-16CF-CD47-AAC9-F7745093EAC6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7157-E773-5547-B8F6-E3269532F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299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14F91-16CF-CD47-AAC9-F7745093EAC6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97157-E773-5547-B8F6-E3269532F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640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p.pitt.edu/research/nlp-info-retrieval-group" TargetMode="External"/><Relationship Id="rId2" Type="http://schemas.openxmlformats.org/officeDocument/2006/relationships/hyperlink" Target="http://www.isp.pitt.edu/research/ai-law-grou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sp.pitt.edu/research/biomedical-informatics-group" TargetMode="External"/><Relationship Id="rId5" Type="http://schemas.openxmlformats.org/officeDocument/2006/relationships/hyperlink" Target="http://www.isp.pitt.edu/research/machine-learning-group" TargetMode="External"/><Relationship Id="rId4" Type="http://schemas.openxmlformats.org/officeDocument/2006/relationships/hyperlink" Target="http://www.isp.pitt.edu/research/educational-technology-group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ISP Retreat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6,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44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Courses / 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ISSP 2020/2030 </a:t>
            </a:r>
          </a:p>
          <a:p>
            <a:r>
              <a:rPr lang="en-US" dirty="0" smtClean="0"/>
              <a:t>Courses that are cross-listed with ISP</a:t>
            </a:r>
            <a:endParaRPr lang="en-US" dirty="0"/>
          </a:p>
          <a:p>
            <a:r>
              <a:rPr lang="en-US" dirty="0" smtClean="0"/>
              <a:t>Courses that aren’t even cross-listed</a:t>
            </a:r>
          </a:p>
          <a:p>
            <a:pPr lvl="1"/>
            <a:r>
              <a:rPr lang="en-US" dirty="0" smtClean="0"/>
              <a:t>CS</a:t>
            </a:r>
          </a:p>
          <a:p>
            <a:pPr lvl="1"/>
            <a:r>
              <a:rPr lang="en-US" dirty="0" smtClean="0"/>
              <a:t>INFSCI</a:t>
            </a:r>
          </a:p>
          <a:p>
            <a:pPr lvl="1"/>
            <a:r>
              <a:rPr lang="en-US" dirty="0" smtClean="0"/>
              <a:t>BIOSTAT</a:t>
            </a:r>
          </a:p>
          <a:p>
            <a:pPr lvl="1"/>
            <a:r>
              <a:rPr lang="en-US" dirty="0" smtClean="0"/>
              <a:t>BIOINF</a:t>
            </a:r>
          </a:p>
          <a:p>
            <a:pPr lvl="1"/>
            <a:r>
              <a:rPr lang="en-US" dirty="0" smtClean="0"/>
              <a:t>STAT</a:t>
            </a:r>
          </a:p>
        </p:txBody>
      </p:sp>
    </p:spTree>
    <p:extLst>
      <p:ext uri="{BB962C8B-B14F-4D97-AF65-F5344CB8AC3E}">
        <p14:creationId xmlns:p14="http://schemas.microsoft.com/office/powerpoint/2010/main" val="235971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943"/>
            <a:ext cx="8229600" cy="1143000"/>
          </a:xfrm>
        </p:spPr>
        <p:txBody>
          <a:bodyPr/>
          <a:lstStyle/>
          <a:p>
            <a:r>
              <a:rPr lang="en-US" dirty="0" smtClean="0"/>
              <a:t>Physical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74" y="1285943"/>
            <a:ext cx="8229600" cy="557205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Current</a:t>
            </a:r>
          </a:p>
          <a:p>
            <a:pPr lvl="1"/>
            <a:r>
              <a:rPr lang="en-US" dirty="0" smtClean="0"/>
              <a:t>Staff office</a:t>
            </a:r>
          </a:p>
          <a:p>
            <a:pPr lvl="1"/>
            <a:r>
              <a:rPr lang="en-US" dirty="0" smtClean="0"/>
              <a:t>Student bullpen</a:t>
            </a:r>
          </a:p>
          <a:p>
            <a:pPr lvl="1"/>
            <a:r>
              <a:rPr lang="en-US" dirty="0" smtClean="0"/>
              <a:t>4 person meeting room</a:t>
            </a:r>
          </a:p>
          <a:p>
            <a:pPr lvl="1"/>
            <a:r>
              <a:rPr lang="en-US" dirty="0" smtClean="0"/>
              <a:t>Visitor office (usually empty so at risk)</a:t>
            </a:r>
          </a:p>
          <a:p>
            <a:pPr lvl="1"/>
            <a:r>
              <a:rPr lang="en-US" dirty="0" smtClean="0"/>
              <a:t>Work-study ½ office (currently empty so at risk)</a:t>
            </a:r>
          </a:p>
          <a:p>
            <a:pPr lvl="1"/>
            <a:r>
              <a:rPr lang="en-US" dirty="0" smtClean="0"/>
              <a:t>Supply / microwave / etc. room</a:t>
            </a:r>
          </a:p>
          <a:p>
            <a:r>
              <a:rPr lang="en-US" dirty="0" smtClean="0"/>
              <a:t>Former</a:t>
            </a:r>
          </a:p>
          <a:p>
            <a:pPr lvl="1"/>
            <a:r>
              <a:rPr lang="en-US" dirty="0" smtClean="0"/>
              <a:t>Faculty meeting room</a:t>
            </a:r>
          </a:p>
          <a:p>
            <a:pPr lvl="1"/>
            <a:r>
              <a:rPr lang="en-US" dirty="0" smtClean="0"/>
              <a:t>Director’s office (never used)</a:t>
            </a:r>
          </a:p>
          <a:p>
            <a:r>
              <a:rPr lang="en-US" dirty="0" smtClean="0"/>
              <a:t>Lacking </a:t>
            </a:r>
          </a:p>
          <a:p>
            <a:pPr lvl="1"/>
            <a:r>
              <a:rPr lang="en-US" dirty="0" smtClean="0"/>
              <a:t>Seminar room of our own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140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851"/>
            <a:ext cx="8229600" cy="7472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Financial Resources from A&amp;S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1178"/>
            <a:ext cx="8986970" cy="594682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Staff</a:t>
            </a:r>
          </a:p>
          <a:p>
            <a:pPr lvl="1"/>
            <a:r>
              <a:rPr lang="en-US" dirty="0" smtClean="0"/>
              <a:t>Salary for ½ of Michele</a:t>
            </a:r>
          </a:p>
          <a:p>
            <a:pPr lvl="2"/>
            <a:r>
              <a:rPr lang="en-US" dirty="0" smtClean="0"/>
              <a:t>shared with Computer Science</a:t>
            </a:r>
          </a:p>
          <a:p>
            <a:pPr lvl="1"/>
            <a:r>
              <a:rPr lang="en-US" dirty="0" smtClean="0"/>
              <a:t>No salary for use of Computer Science’s tech staff</a:t>
            </a:r>
          </a:p>
          <a:p>
            <a:r>
              <a:rPr lang="en-US" dirty="0" smtClean="0"/>
              <a:t>Students</a:t>
            </a:r>
          </a:p>
          <a:p>
            <a:pPr lvl="1"/>
            <a:r>
              <a:rPr lang="en-US" dirty="0" smtClean="0"/>
              <a:t>5 academic year fellowships</a:t>
            </a:r>
          </a:p>
          <a:p>
            <a:pPr lvl="2"/>
            <a:r>
              <a:rPr lang="en-US" dirty="0" smtClean="0"/>
              <a:t>2 must be used for recruiting</a:t>
            </a:r>
          </a:p>
          <a:p>
            <a:pPr lvl="1"/>
            <a:r>
              <a:rPr lang="en-US" dirty="0" smtClean="0"/>
              <a:t>Opportunity to apply for Mellon Fellowships</a:t>
            </a:r>
          </a:p>
          <a:p>
            <a:pPr lvl="2"/>
            <a:r>
              <a:rPr lang="en-US" dirty="0" smtClean="0"/>
              <a:t>In recent years we have been awarded 2</a:t>
            </a:r>
          </a:p>
          <a:p>
            <a:pPr lvl="1"/>
            <a:r>
              <a:rPr lang="en-US" dirty="0" smtClean="0"/>
              <a:t>Formerly: opportunity to request 1 emergency TA </a:t>
            </a:r>
          </a:p>
          <a:p>
            <a:r>
              <a:rPr lang="en-US" dirty="0" smtClean="0"/>
              <a:t>Director</a:t>
            </a:r>
          </a:p>
          <a:p>
            <a:pPr lvl="1"/>
            <a:r>
              <a:rPr lang="en-US" dirty="0" smtClean="0"/>
              <a:t>1 month summer salary and 1 course buyout each year</a:t>
            </a:r>
          </a:p>
          <a:p>
            <a:r>
              <a:rPr lang="en-US" dirty="0" smtClean="0"/>
              <a:t>Operating budget</a:t>
            </a:r>
          </a:p>
          <a:p>
            <a:pPr lvl="1"/>
            <a:r>
              <a:rPr lang="en-US" dirty="0" smtClean="0"/>
              <a:t>Supplies, </a:t>
            </a:r>
            <a:r>
              <a:rPr lang="en-US" dirty="0" smtClean="0"/>
              <a:t>equipment, food, travel </a:t>
            </a:r>
            <a:r>
              <a:rPr lang="en-US" dirty="0" smtClean="0"/>
              <a:t>$, speakers, work-study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6436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Non-Guaranteed Financial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Grant RDF </a:t>
            </a:r>
            <a:r>
              <a:rPr lang="en-US" dirty="0"/>
              <a:t>(e.g., from DBMI)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28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Editorial Comment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too many of some resources and not enough of others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9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29598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Where we are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Should we stay or should we go?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Reasons for and against (rather than votes) </a:t>
            </a:r>
          </a:p>
          <a:p>
            <a:r>
              <a:rPr lang="en-US" dirty="0" smtClean="0"/>
              <a:t>Where we want to be</a:t>
            </a:r>
          </a:p>
          <a:p>
            <a:r>
              <a:rPr lang="en-US" dirty="0" smtClean="0"/>
              <a:t>Next steps / timeline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88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 (Group Participation)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555" y="1600200"/>
            <a:ext cx="882139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Why do you (re-)apply for ISP secondary appointment?</a:t>
            </a:r>
          </a:p>
          <a:p>
            <a:endParaRPr lang="en-US" dirty="0"/>
          </a:p>
          <a:p>
            <a:r>
              <a:rPr lang="en-US" dirty="0"/>
              <a:t>In what roles have you been involved in ISP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What about ISP has met your expectations?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What </a:t>
            </a:r>
            <a:r>
              <a:rPr lang="en-US" dirty="0" smtClean="0"/>
              <a:t>barriers prevent </a:t>
            </a:r>
            <a:r>
              <a:rPr lang="en-US" dirty="0" smtClean="0"/>
              <a:t>your greater participation?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43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 lot of misunderstanding about what ISP is and how it works</a:t>
            </a:r>
          </a:p>
          <a:p>
            <a:r>
              <a:rPr lang="en-US" dirty="0" smtClean="0"/>
              <a:t>People are speaking for ISP who have no authority (maybe due to somewhat of a co-director gap in November/December)</a:t>
            </a:r>
          </a:p>
          <a:p>
            <a:r>
              <a:rPr lang="en-US" dirty="0" smtClean="0"/>
              <a:t>Became aware of these problems as a result of last faculty meeting, and have tried to rectify</a:t>
            </a:r>
          </a:p>
        </p:txBody>
      </p:sp>
    </p:spTree>
    <p:extLst>
      <p:ext uri="{BB962C8B-B14F-4D97-AF65-F5344CB8AC3E}">
        <p14:creationId xmlns:p14="http://schemas.microsoft.com/office/powerpoint/2010/main" val="187390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What I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855" y="1143000"/>
            <a:ext cx="8793700" cy="561675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From A&amp;S (Cooper and Knapp)</a:t>
            </a:r>
          </a:p>
          <a:p>
            <a:pPr lvl="1"/>
            <a:r>
              <a:rPr lang="en-US" dirty="0" smtClean="0"/>
              <a:t>They are not kicking us out</a:t>
            </a:r>
          </a:p>
          <a:p>
            <a:pPr lvl="1"/>
            <a:r>
              <a:rPr lang="en-US" dirty="0" smtClean="0"/>
              <a:t>They would pay a non A&amp;S faculty director </a:t>
            </a:r>
          </a:p>
          <a:p>
            <a:pPr lvl="1"/>
            <a:r>
              <a:rPr lang="en-US" dirty="0" smtClean="0"/>
              <a:t>AI is hot and they have suggestions for new connections</a:t>
            </a:r>
          </a:p>
          <a:p>
            <a:r>
              <a:rPr lang="en-US" dirty="0" smtClean="0"/>
              <a:t>From New School (Larsen and </a:t>
            </a:r>
            <a:r>
              <a:rPr lang="en-US" dirty="0" err="1" smtClean="0"/>
              <a:t>Znati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They would be happy (perhaps expected?) to have us</a:t>
            </a:r>
          </a:p>
          <a:p>
            <a:pPr lvl="1"/>
            <a:r>
              <a:rPr lang="en-US" dirty="0" smtClean="0"/>
              <a:t>Potential to move physically if not administratively</a:t>
            </a:r>
          </a:p>
          <a:p>
            <a:r>
              <a:rPr lang="en-US" dirty="0" smtClean="0"/>
              <a:t>From Both</a:t>
            </a:r>
          </a:p>
          <a:p>
            <a:pPr lvl="1"/>
            <a:r>
              <a:rPr lang="en-US" dirty="0" smtClean="0"/>
              <a:t>ISP should first figure out goals about where it wants to be intellectually etc., then decide which path can best achieve these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5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Guesses</a:t>
            </a:r>
            <a:r>
              <a:rPr lang="en-US" dirty="0" smtClean="0"/>
              <a:t> about a Move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ISP-specific financial resources would be directly transferred to new 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95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29598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Where we are</a:t>
            </a:r>
          </a:p>
          <a:p>
            <a:r>
              <a:rPr lang="en-US" dirty="0" smtClean="0"/>
              <a:t>Should we stay or should we go?</a:t>
            </a:r>
          </a:p>
          <a:p>
            <a:pPr lvl="1"/>
            <a:r>
              <a:rPr lang="en-US" dirty="0" smtClean="0"/>
              <a:t>Reasons for and against (rather than votes) </a:t>
            </a:r>
          </a:p>
          <a:p>
            <a:r>
              <a:rPr lang="en-US" dirty="0" smtClean="0"/>
              <a:t>Where we want to be</a:t>
            </a:r>
          </a:p>
          <a:p>
            <a:r>
              <a:rPr lang="en-US" dirty="0" smtClean="0"/>
              <a:t>Next steps / timeline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87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9456"/>
            <a:ext cx="8229600" cy="1143000"/>
          </a:xfrm>
        </p:spPr>
        <p:txBody>
          <a:bodyPr/>
          <a:lstStyle/>
          <a:p>
            <a:r>
              <a:rPr lang="en-US" dirty="0" smtClean="0"/>
              <a:t>Main Reason I’ve Heard to Move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659" y="1242516"/>
            <a:ext cx="8835116" cy="561548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ISP student/</a:t>
            </a:r>
            <a:r>
              <a:rPr lang="en-US" dirty="0"/>
              <a:t>f</a:t>
            </a:r>
            <a:r>
              <a:rPr lang="en-US" dirty="0" smtClean="0"/>
              <a:t>aculty center of mass will be in the new school</a:t>
            </a:r>
          </a:p>
          <a:p>
            <a:r>
              <a:rPr lang="en-US" dirty="0" smtClean="0"/>
              <a:t>After CS moves, no ISP faculty will be left in </a:t>
            </a:r>
            <a:r>
              <a:rPr lang="en-US" dirty="0" smtClean="0"/>
              <a:t>A&amp;S</a:t>
            </a:r>
          </a:p>
          <a:p>
            <a:r>
              <a:rPr lang="en-US" dirty="0" smtClean="0"/>
              <a:t>After CS moves, faculty interest would appear to have greater affinity with new school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Reality: It depends on </a:t>
            </a:r>
            <a:r>
              <a:rPr lang="en-US" i="1" dirty="0" smtClean="0"/>
              <a:t>how</a:t>
            </a:r>
            <a:r>
              <a:rPr lang="en-US" dirty="0" smtClean="0"/>
              <a:t> and </a:t>
            </a:r>
            <a:r>
              <a:rPr lang="en-US" i="1" dirty="0" smtClean="0"/>
              <a:t>when</a:t>
            </a:r>
            <a:r>
              <a:rPr lang="en-US" dirty="0" smtClean="0"/>
              <a:t> you count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majority </a:t>
            </a:r>
            <a:r>
              <a:rPr lang="en-US" dirty="0" smtClean="0"/>
              <a:t>of this year’s faculty advisors and current students are </a:t>
            </a:r>
            <a:r>
              <a:rPr lang="en-US" dirty="0"/>
              <a:t>NOT </a:t>
            </a:r>
            <a:r>
              <a:rPr lang="en-US" dirty="0" smtClean="0"/>
              <a:t>in CS</a:t>
            </a:r>
            <a:r>
              <a:rPr lang="en-US" dirty="0"/>
              <a:t>/</a:t>
            </a:r>
            <a:r>
              <a:rPr lang="en-US" dirty="0" err="1" smtClean="0"/>
              <a:t>Ischool</a:t>
            </a:r>
            <a:endParaRPr lang="en-US" dirty="0" smtClean="0"/>
          </a:p>
          <a:p>
            <a:pPr lvl="1"/>
            <a:r>
              <a:rPr lang="en-US" dirty="0" smtClean="0"/>
              <a:t>There was larger involvement from faculty in other A&amp;S departments in the past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33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Reasons I’ve Heard to Move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487" y="1402567"/>
            <a:ext cx="8779897" cy="5210381"/>
          </a:xfrm>
        </p:spPr>
        <p:txBody>
          <a:bodyPr/>
          <a:lstStyle/>
          <a:p>
            <a:r>
              <a:rPr lang="en-US" dirty="0" smtClean="0"/>
              <a:t>Faculty and students would be less physically dispersed</a:t>
            </a:r>
          </a:p>
          <a:p>
            <a:r>
              <a:rPr lang="en-US" dirty="0" err="1" smtClean="0"/>
              <a:t>Adminstrative</a:t>
            </a:r>
            <a:r>
              <a:rPr lang="en-US" dirty="0" smtClean="0"/>
              <a:t> and technical staff are currently shared with CS, and CS is moving</a:t>
            </a:r>
          </a:p>
          <a:p>
            <a:endParaRPr lang="en-US" dirty="0" smtClean="0"/>
          </a:p>
          <a:p>
            <a:r>
              <a:rPr lang="en-US" dirty="0" smtClean="0"/>
              <a:t>Good </a:t>
            </a:r>
            <a:r>
              <a:rPr lang="en-US" dirty="0"/>
              <a:t>to get involved at the start to have </a:t>
            </a:r>
            <a:r>
              <a:rPr lang="en-US" dirty="0" smtClean="0"/>
              <a:t>impact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Your reasons here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194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I’ve Heard to Stay in A&amp;S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297" y="1600200"/>
            <a:ext cx="8686800" cy="4525963"/>
          </a:xfrm>
        </p:spPr>
        <p:txBody>
          <a:bodyPr/>
          <a:lstStyle/>
          <a:p>
            <a:r>
              <a:rPr lang="en-US" dirty="0" smtClean="0"/>
              <a:t>Financial, e.g., we </a:t>
            </a:r>
            <a:r>
              <a:rPr lang="en-US" dirty="0" smtClean="0"/>
              <a:t>will lose Mellon Fellowships</a:t>
            </a:r>
          </a:p>
          <a:p>
            <a:r>
              <a:rPr lang="en-US" dirty="0" smtClean="0"/>
              <a:t>We don’t know what we would be moving into, and there is no deadline so why rush</a:t>
            </a:r>
          </a:p>
          <a:p>
            <a:r>
              <a:rPr lang="en-US" dirty="0">
                <a:solidFill>
                  <a:srgbClr val="FF0000"/>
                </a:solidFill>
              </a:rPr>
              <a:t>Your reasons here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48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244" y="274638"/>
            <a:ext cx="8835116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Negotiation Ideas for both options?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Dedicated seminar room</a:t>
            </a:r>
          </a:p>
          <a:p>
            <a:r>
              <a:rPr lang="en-US" dirty="0" smtClean="0"/>
              <a:t>More/different student funding methods</a:t>
            </a:r>
          </a:p>
          <a:p>
            <a:r>
              <a:rPr lang="en-US" dirty="0" smtClean="0"/>
              <a:t>More staff</a:t>
            </a:r>
          </a:p>
          <a:p>
            <a:r>
              <a:rPr lang="en-US" dirty="0" smtClean="0"/>
              <a:t>Teaching line?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Your </a:t>
            </a:r>
            <a:r>
              <a:rPr lang="en-US" dirty="0">
                <a:solidFill>
                  <a:srgbClr val="FF0000"/>
                </a:solidFill>
              </a:rPr>
              <a:t>reasons here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49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29598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Where we are</a:t>
            </a:r>
          </a:p>
          <a:p>
            <a:r>
              <a:rPr lang="en-US" dirty="0" smtClean="0"/>
              <a:t>Should we stay or should we go?</a:t>
            </a:r>
          </a:p>
          <a:p>
            <a:pPr lvl="1"/>
            <a:r>
              <a:rPr lang="en-US" dirty="0" smtClean="0"/>
              <a:t>Reasons for and against (rather than votes) </a:t>
            </a:r>
          </a:p>
          <a:p>
            <a:r>
              <a:rPr lang="en-US" dirty="0">
                <a:solidFill>
                  <a:srgbClr val="FF0000"/>
                </a:solidFill>
              </a:rPr>
              <a:t>Where we want to be</a:t>
            </a:r>
          </a:p>
          <a:p>
            <a:r>
              <a:rPr lang="en-US" dirty="0" smtClean="0"/>
              <a:t>Next steps / timeline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88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from one extreme to another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ISP disappears because it is a historical </a:t>
            </a:r>
            <a:r>
              <a:rPr lang="en-US" dirty="0" smtClean="0"/>
              <a:t>relic</a:t>
            </a:r>
          </a:p>
          <a:p>
            <a:endParaRPr lang="en-US" dirty="0"/>
          </a:p>
          <a:p>
            <a:r>
              <a:rPr lang="en-US" dirty="0" smtClean="0"/>
              <a:t>ISP stays the same either in A&amp;S or new unit</a:t>
            </a:r>
          </a:p>
          <a:p>
            <a:endParaRPr lang="en-US" dirty="0"/>
          </a:p>
          <a:p>
            <a:r>
              <a:rPr lang="en-US" dirty="0" smtClean="0"/>
              <a:t>ISP is still a grad program, but we make changes</a:t>
            </a:r>
          </a:p>
          <a:p>
            <a:endParaRPr lang="en-US" dirty="0"/>
          </a:p>
          <a:p>
            <a:r>
              <a:rPr lang="en-US" dirty="0" smtClean="0"/>
              <a:t>ISP becomes a full-fledged department with primary appointments (and undergrads?)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38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We Want to 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  <a:p>
            <a:r>
              <a:rPr lang="en-US" dirty="0"/>
              <a:t>Teaching</a:t>
            </a:r>
          </a:p>
          <a:p>
            <a:r>
              <a:rPr lang="en-US" dirty="0"/>
              <a:t>Community</a:t>
            </a:r>
          </a:p>
          <a:p>
            <a:r>
              <a:rPr lang="en-US" dirty="0"/>
              <a:t>Other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02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18813" cy="5063223"/>
          </a:xfrm>
        </p:spPr>
        <p:txBody>
          <a:bodyPr/>
          <a:lstStyle/>
          <a:p>
            <a:r>
              <a:rPr lang="en-US" dirty="0" smtClean="0"/>
              <a:t>Engage new faculty and new schools</a:t>
            </a:r>
          </a:p>
          <a:p>
            <a:pPr lvl="1"/>
            <a:r>
              <a:rPr lang="en-US" dirty="0" smtClean="0"/>
              <a:t>What is our scope?</a:t>
            </a:r>
          </a:p>
          <a:p>
            <a:r>
              <a:rPr lang="en-US" dirty="0" smtClean="0"/>
              <a:t>Use ISP funds to seed collaboration etc.</a:t>
            </a:r>
          </a:p>
          <a:p>
            <a:pPr lvl="1"/>
            <a:r>
              <a:rPr lang="en-US" dirty="0" smtClean="0"/>
              <a:t>Ideas?</a:t>
            </a:r>
          </a:p>
          <a:p>
            <a:r>
              <a:rPr lang="en-US" dirty="0" smtClean="0"/>
              <a:t>Align with Chancellor’s agenda</a:t>
            </a:r>
          </a:p>
        </p:txBody>
      </p:sp>
    </p:spTree>
    <p:extLst>
      <p:ext uri="{BB962C8B-B14F-4D97-AF65-F5344CB8AC3E}">
        <p14:creationId xmlns:p14="http://schemas.microsoft.com/office/powerpoint/2010/main" val="112230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New tracks?</a:t>
            </a:r>
          </a:p>
          <a:p>
            <a:pPr lvl="1"/>
            <a:r>
              <a:rPr lang="en-US" dirty="0" smtClean="0"/>
              <a:t>Educational technology</a:t>
            </a:r>
          </a:p>
          <a:p>
            <a:pPr lvl="1"/>
            <a:r>
              <a:rPr lang="en-US" dirty="0" smtClean="0"/>
              <a:t>Cognitive science</a:t>
            </a:r>
          </a:p>
          <a:p>
            <a:pPr lvl="1"/>
            <a:r>
              <a:rPr lang="en-US" dirty="0" smtClean="0"/>
              <a:t>Digital humanities</a:t>
            </a:r>
          </a:p>
          <a:p>
            <a:pPr lvl="1"/>
            <a:r>
              <a:rPr lang="en-US" dirty="0" smtClean="0"/>
              <a:t>Computational social science</a:t>
            </a:r>
          </a:p>
          <a:p>
            <a:pPr lvl="1"/>
            <a:r>
              <a:rPr lang="en-US" dirty="0" smtClean="0"/>
              <a:t>Argumentation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How “technical” would those courses need to be?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Computational thinking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04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ISP-internal</a:t>
            </a:r>
          </a:p>
          <a:p>
            <a:r>
              <a:rPr lang="en-US" dirty="0" smtClean="0"/>
              <a:t>External</a:t>
            </a:r>
          </a:p>
          <a:p>
            <a:pPr lvl="1"/>
            <a:r>
              <a:rPr lang="en-US" dirty="0" smtClean="0"/>
              <a:t>Increasing local presence of major AI players in industry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2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56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Influence Dean 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20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29598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Where we are</a:t>
            </a:r>
          </a:p>
          <a:p>
            <a:r>
              <a:rPr lang="en-US" dirty="0"/>
              <a:t>Should we stay or should we go?</a:t>
            </a:r>
          </a:p>
          <a:p>
            <a:pPr lvl="1"/>
            <a:r>
              <a:rPr lang="en-US" dirty="0"/>
              <a:t>Reasons for and against (rather than votes) </a:t>
            </a:r>
          </a:p>
          <a:p>
            <a:r>
              <a:rPr lang="en-US" dirty="0" smtClean="0"/>
              <a:t>Where we want to be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Next steps / timeline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88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Intelligent Systems Program</a:t>
            </a:r>
            <a:br>
              <a:rPr lang="en-US" dirty="0" smtClean="0"/>
            </a:br>
            <a:r>
              <a:rPr lang="en-US" dirty="0" smtClean="0"/>
              <a:t>(from website)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multidisciplinary</a:t>
            </a:r>
            <a:r>
              <a:rPr lang="en-US" dirty="0" smtClean="0"/>
              <a:t> </a:t>
            </a:r>
            <a:r>
              <a:rPr lang="en-US" dirty="0"/>
              <a:t>graduate program at the University of Pittsburgh dedicated to </a:t>
            </a:r>
            <a:r>
              <a:rPr lang="en-US" dirty="0">
                <a:solidFill>
                  <a:srgbClr val="FF0000"/>
                </a:solidFill>
              </a:rPr>
              <a:t>applied artificial </a:t>
            </a:r>
            <a:r>
              <a:rPr lang="en-US" dirty="0" smtClean="0">
                <a:solidFill>
                  <a:srgbClr val="FF0000"/>
                </a:solidFill>
              </a:rPr>
              <a:t>intelligence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Research </a:t>
            </a:r>
          </a:p>
          <a:p>
            <a:pPr lvl="1"/>
            <a:r>
              <a:rPr lang="en-US" dirty="0" smtClean="0">
                <a:hlinkClick r:id="rId2" tooltip="Artificial Intelligence &amp; Law"/>
              </a:rPr>
              <a:t>AI </a:t>
            </a:r>
            <a:r>
              <a:rPr lang="en-US" dirty="0">
                <a:hlinkClick r:id="rId2" tooltip="Artificial Intelligence &amp; Law"/>
              </a:rPr>
              <a:t>&amp; Law Group</a:t>
            </a:r>
            <a:endParaRPr lang="en-US" dirty="0"/>
          </a:p>
          <a:p>
            <a:pPr lvl="1"/>
            <a:r>
              <a:rPr lang="en-US" dirty="0">
                <a:hlinkClick r:id="rId3" tooltip="Natural Language Processing and Information Retrieval"/>
              </a:rPr>
              <a:t>NLP &amp; Info. Retrieval Group</a:t>
            </a:r>
            <a:endParaRPr lang="en-US" dirty="0"/>
          </a:p>
          <a:p>
            <a:pPr lvl="1"/>
            <a:r>
              <a:rPr lang="en-US" dirty="0">
                <a:hlinkClick r:id="rId4" tooltip="Intelligent  Tutoring Systems and Educational Technology"/>
              </a:rPr>
              <a:t>Educational Technology Group</a:t>
            </a:r>
            <a:endParaRPr lang="en-US" dirty="0"/>
          </a:p>
          <a:p>
            <a:pPr lvl="1"/>
            <a:r>
              <a:rPr lang="en-US" dirty="0">
                <a:hlinkClick r:id="rId5" tooltip="Machine Learning and Decision Making"/>
              </a:rPr>
              <a:t>Machine Learning Group</a:t>
            </a:r>
            <a:endParaRPr lang="en-US" dirty="0"/>
          </a:p>
          <a:p>
            <a:pPr lvl="1"/>
            <a:r>
              <a:rPr lang="en-US" dirty="0">
                <a:hlinkClick r:id="rId6" tooltip="Biomedical Informatics"/>
              </a:rPr>
              <a:t>Biomedical Informatics Group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54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2015-2016 Snapshot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1569"/>
          </a:xfrm>
        </p:spPr>
        <p:txBody>
          <a:bodyPr>
            <a:normAutofit/>
          </a:bodyPr>
          <a:lstStyle/>
          <a:p>
            <a:r>
              <a:rPr lang="en-US" dirty="0" smtClean="0"/>
              <a:t>Students</a:t>
            </a:r>
          </a:p>
          <a:p>
            <a:r>
              <a:rPr lang="en-US" dirty="0" smtClean="0"/>
              <a:t>Faculty</a:t>
            </a:r>
          </a:p>
          <a:p>
            <a:r>
              <a:rPr lang="en-US" dirty="0"/>
              <a:t>Director</a:t>
            </a:r>
          </a:p>
          <a:p>
            <a:pPr lvl="1"/>
            <a:r>
              <a:rPr lang="en-US" i="1" dirty="0" smtClean="0"/>
              <a:t>Reminder!</a:t>
            </a:r>
            <a:r>
              <a:rPr lang="en-US" dirty="0" smtClean="0"/>
              <a:t> 2 </a:t>
            </a:r>
            <a:r>
              <a:rPr lang="en-US" dirty="0"/>
              <a:t>year shared term ends this </a:t>
            </a:r>
            <a:r>
              <a:rPr lang="en-US" dirty="0" smtClean="0"/>
              <a:t>August</a:t>
            </a:r>
          </a:p>
          <a:p>
            <a:r>
              <a:rPr lang="en-US" dirty="0" smtClean="0"/>
              <a:t>Tracks</a:t>
            </a:r>
          </a:p>
          <a:p>
            <a:r>
              <a:rPr lang="en-US" dirty="0" smtClean="0"/>
              <a:t>Courses/Curriculum</a:t>
            </a:r>
          </a:p>
          <a:p>
            <a:r>
              <a:rPr lang="en-US" dirty="0" smtClean="0"/>
              <a:t>Physical Resources</a:t>
            </a:r>
          </a:p>
          <a:p>
            <a:r>
              <a:rPr lang="en-US" dirty="0" smtClean="0"/>
              <a:t>Financial Resources</a:t>
            </a:r>
          </a:p>
        </p:txBody>
      </p:sp>
    </p:spTree>
    <p:extLst>
      <p:ext uri="{BB962C8B-B14F-4D97-AF65-F5344CB8AC3E}">
        <p14:creationId xmlns:p14="http://schemas.microsoft.com/office/powerpoint/2010/main" val="344535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24 students (23 PhD / 1 MS)</a:t>
            </a:r>
          </a:p>
          <a:p>
            <a:pPr lvl="1"/>
            <a:r>
              <a:rPr lang="en-US" dirty="0" smtClean="0"/>
              <a:t>11 advised by CS or </a:t>
            </a:r>
            <a:r>
              <a:rPr lang="en-US" dirty="0" err="1" smtClean="0"/>
              <a:t>ISchool</a:t>
            </a:r>
            <a:r>
              <a:rPr lang="en-US" dirty="0" smtClean="0"/>
              <a:t> faculty</a:t>
            </a:r>
          </a:p>
          <a:p>
            <a:pPr lvl="1"/>
            <a:r>
              <a:rPr lang="en-US" dirty="0" smtClean="0"/>
              <a:t>10 advised by DBMI faculty   </a:t>
            </a:r>
          </a:p>
          <a:p>
            <a:pPr lvl="1"/>
            <a:r>
              <a:rPr lang="en-US" dirty="0"/>
              <a:t>  </a:t>
            </a:r>
            <a:r>
              <a:rPr lang="en-US" dirty="0" smtClean="0"/>
              <a:t> 3 advised by Law School faculty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90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Faculty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3984"/>
            <a:ext cx="9144000" cy="499894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14 current </a:t>
            </a:r>
            <a:r>
              <a:rPr lang="en-US" dirty="0"/>
              <a:t>a</a:t>
            </a:r>
            <a:r>
              <a:rPr lang="en-US" dirty="0" smtClean="0"/>
              <a:t>dvisors</a:t>
            </a:r>
          </a:p>
          <a:p>
            <a:pPr lvl="1"/>
            <a:r>
              <a:rPr lang="en-US" dirty="0" smtClean="0"/>
              <a:t>Only 6 have primary CS or </a:t>
            </a:r>
            <a:r>
              <a:rPr lang="en-US" dirty="0" err="1" smtClean="0"/>
              <a:t>ISchool</a:t>
            </a:r>
            <a:r>
              <a:rPr lang="en-US" dirty="0" smtClean="0"/>
              <a:t> appointments</a:t>
            </a:r>
          </a:p>
          <a:p>
            <a:endParaRPr lang="en-US" dirty="0" smtClean="0"/>
          </a:p>
          <a:p>
            <a:r>
              <a:rPr lang="en-US" dirty="0" smtClean="0"/>
              <a:t>Different group of voting faculty</a:t>
            </a:r>
          </a:p>
          <a:p>
            <a:endParaRPr lang="en-US" dirty="0" smtClean="0"/>
          </a:p>
          <a:p>
            <a:r>
              <a:rPr lang="en-US" dirty="0" smtClean="0"/>
              <a:t>Total ISP faculty is even larger, with primary appointments in</a:t>
            </a:r>
            <a:endParaRPr lang="en-US" dirty="0"/>
          </a:p>
          <a:p>
            <a:pPr lvl="1"/>
            <a:r>
              <a:rPr lang="en-US" dirty="0" smtClean="0"/>
              <a:t>Arts and Sciences</a:t>
            </a:r>
          </a:p>
          <a:p>
            <a:pPr lvl="1"/>
            <a:r>
              <a:rPr lang="en-US" dirty="0" smtClean="0"/>
              <a:t>Education</a:t>
            </a:r>
          </a:p>
          <a:p>
            <a:pPr lvl="1"/>
            <a:r>
              <a:rPr lang="en-US" dirty="0" smtClean="0"/>
              <a:t>Engineering</a:t>
            </a:r>
          </a:p>
          <a:p>
            <a:pPr lvl="1"/>
            <a:r>
              <a:rPr lang="en-US" dirty="0" smtClean="0"/>
              <a:t>Information Sciences</a:t>
            </a:r>
          </a:p>
          <a:p>
            <a:pPr lvl="1"/>
            <a:r>
              <a:rPr lang="en-US" dirty="0" smtClean="0"/>
              <a:t>Law</a:t>
            </a:r>
          </a:p>
          <a:p>
            <a:pPr lvl="1"/>
            <a:r>
              <a:rPr lang="en-US" dirty="0" smtClean="0"/>
              <a:t>Medicine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Business, Public Health (in the past)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83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99" y="1600200"/>
            <a:ext cx="9021101" cy="4525963"/>
          </a:xfrm>
        </p:spPr>
        <p:txBody>
          <a:bodyPr/>
          <a:lstStyle/>
          <a:p>
            <a:r>
              <a:rPr lang="en-US" dirty="0" smtClean="0"/>
              <a:t>Currently Litman/</a:t>
            </a:r>
            <a:r>
              <a:rPr lang="en-US" dirty="0" err="1" smtClean="0"/>
              <a:t>Wiebe</a:t>
            </a:r>
            <a:r>
              <a:rPr lang="en-US" dirty="0" smtClean="0"/>
              <a:t> (A&amp;S)</a:t>
            </a:r>
          </a:p>
          <a:p>
            <a:r>
              <a:rPr lang="en-US" dirty="0" smtClean="0"/>
              <a:t>Other directors since 2001</a:t>
            </a:r>
          </a:p>
          <a:p>
            <a:pPr lvl="1"/>
            <a:r>
              <a:rPr lang="en-US" dirty="0" smtClean="0"/>
              <a:t>Greg Cooper (Med School)</a:t>
            </a:r>
          </a:p>
          <a:p>
            <a:pPr lvl="1"/>
            <a:r>
              <a:rPr lang="en-US" dirty="0" smtClean="0"/>
              <a:t>Bruce Buchanan (A&amp;S / Med School)</a:t>
            </a:r>
          </a:p>
          <a:p>
            <a:r>
              <a:rPr lang="en-US" dirty="0" smtClean="0"/>
              <a:t>Prior to 2001?</a:t>
            </a:r>
          </a:p>
          <a:p>
            <a:pPr lvl="1"/>
            <a:r>
              <a:rPr lang="en-US" dirty="0" smtClean="0"/>
              <a:t>Kevin Ashley?  (Law School)</a:t>
            </a:r>
          </a:p>
          <a:p>
            <a:pPr lvl="1"/>
            <a:r>
              <a:rPr lang="en-US" dirty="0" smtClean="0"/>
              <a:t>Alan </a:t>
            </a:r>
            <a:r>
              <a:rPr lang="en-US" dirty="0" err="1" smtClean="0"/>
              <a:t>Lesgold</a:t>
            </a:r>
            <a:r>
              <a:rPr lang="en-US" dirty="0"/>
              <a:t> </a:t>
            </a:r>
            <a:r>
              <a:rPr lang="en-US" dirty="0" smtClean="0"/>
              <a:t>/ Rich Thomason (A&amp;S – </a:t>
            </a:r>
            <a:r>
              <a:rPr lang="en-US" dirty="0" err="1" smtClean="0"/>
              <a:t>pysch</a:t>
            </a:r>
            <a:r>
              <a:rPr lang="en-US" dirty="0" smtClean="0"/>
              <a:t>/</a:t>
            </a:r>
            <a:r>
              <a:rPr lang="en-US" dirty="0" err="1" smtClean="0"/>
              <a:t>philosphy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?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65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Track</a:t>
            </a:r>
          </a:p>
          <a:p>
            <a:r>
              <a:rPr lang="en-US" dirty="0" smtClean="0"/>
              <a:t>Biomedical Informatics Track</a:t>
            </a:r>
          </a:p>
          <a:p>
            <a:endParaRPr lang="en-US" dirty="0"/>
          </a:p>
          <a:p>
            <a:r>
              <a:rPr lang="en-US" dirty="0" smtClean="0"/>
              <a:t>Differing curriculum and admissions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9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997</Words>
  <Application>Microsoft Office PowerPoint</Application>
  <PresentationFormat>On-screen Show (4:3)</PresentationFormat>
  <Paragraphs>206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Arial</vt:lpstr>
      <vt:lpstr>Calibri</vt:lpstr>
      <vt:lpstr>Office Theme</vt:lpstr>
      <vt:lpstr>ISP Retreat</vt:lpstr>
      <vt:lpstr>Agenda</vt:lpstr>
      <vt:lpstr>Introductions </vt:lpstr>
      <vt:lpstr>Intelligent Systems Program (from website)</vt:lpstr>
      <vt:lpstr>2015-2016 Snapshot</vt:lpstr>
      <vt:lpstr>Students</vt:lpstr>
      <vt:lpstr>Faculty</vt:lpstr>
      <vt:lpstr>Director</vt:lpstr>
      <vt:lpstr>Tracks</vt:lpstr>
      <vt:lpstr>Courses / Curriculum</vt:lpstr>
      <vt:lpstr>Physical Resources</vt:lpstr>
      <vt:lpstr>Financial Resources from A&amp;S</vt:lpstr>
      <vt:lpstr>Non-Guaranteed Financial Resources</vt:lpstr>
      <vt:lpstr>Editorial Comment</vt:lpstr>
      <vt:lpstr>Agenda</vt:lpstr>
      <vt:lpstr>Reflection (Group Participation)</vt:lpstr>
      <vt:lpstr>What I Know</vt:lpstr>
      <vt:lpstr>What I Know</vt:lpstr>
      <vt:lpstr>Guesses about a Move</vt:lpstr>
      <vt:lpstr>Main Reason I’ve Heard to Move</vt:lpstr>
      <vt:lpstr>Other Reasons I’ve Heard to Move</vt:lpstr>
      <vt:lpstr>Reasons I’ve Heard to Stay in A&amp;S</vt:lpstr>
      <vt:lpstr>Negotiation Ideas for both options?</vt:lpstr>
      <vt:lpstr>Agenda</vt:lpstr>
      <vt:lpstr>Ideas from one extreme to another</vt:lpstr>
      <vt:lpstr>Where We Want to Be</vt:lpstr>
      <vt:lpstr>Research</vt:lpstr>
      <vt:lpstr>Teaching</vt:lpstr>
      <vt:lpstr>Community</vt:lpstr>
      <vt:lpstr>Other</vt:lpstr>
      <vt:lpstr>Agenda</vt:lpstr>
    </vt:vector>
  </TitlesOfParts>
  <Company>University of Pittsburgh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ISP Retreat</dc:title>
  <dc:creator>Diane Litman</dc:creator>
  <cp:lastModifiedBy>Diane J. Litman</cp:lastModifiedBy>
  <cp:revision>21</cp:revision>
  <dcterms:created xsi:type="dcterms:W3CDTF">2016-05-05T22:33:18Z</dcterms:created>
  <dcterms:modified xsi:type="dcterms:W3CDTF">2016-05-06T13:36:39Z</dcterms:modified>
</cp:coreProperties>
</file>