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sldIdLst>
    <p:sldId id="256" r:id="rId2"/>
    <p:sldId id="321" r:id="rId3"/>
    <p:sldId id="257" r:id="rId4"/>
    <p:sldId id="258" r:id="rId5"/>
    <p:sldId id="260" r:id="rId6"/>
    <p:sldId id="262" r:id="rId7"/>
    <p:sldId id="263" r:id="rId8"/>
    <p:sldId id="264" r:id="rId9"/>
    <p:sldId id="265" r:id="rId10"/>
    <p:sldId id="281" r:id="rId11"/>
    <p:sldId id="269" r:id="rId12"/>
    <p:sldId id="282" r:id="rId13"/>
    <p:sldId id="266" r:id="rId14"/>
    <p:sldId id="330" r:id="rId15"/>
    <p:sldId id="271" r:id="rId16"/>
    <p:sldId id="276" r:id="rId17"/>
    <p:sldId id="275" r:id="rId18"/>
    <p:sldId id="277" r:id="rId19"/>
    <p:sldId id="286" r:id="rId20"/>
    <p:sldId id="279" r:id="rId21"/>
    <p:sldId id="280" r:id="rId22"/>
    <p:sldId id="283" r:id="rId23"/>
    <p:sldId id="284" r:id="rId24"/>
    <p:sldId id="285" r:id="rId25"/>
    <p:sldId id="288" r:id="rId26"/>
    <p:sldId id="290" r:id="rId27"/>
    <p:sldId id="291" r:id="rId28"/>
    <p:sldId id="292" r:id="rId29"/>
    <p:sldId id="293" r:id="rId30"/>
    <p:sldId id="294" r:id="rId31"/>
    <p:sldId id="295" r:id="rId32"/>
    <p:sldId id="296" r:id="rId33"/>
    <p:sldId id="298" r:id="rId34"/>
    <p:sldId id="299" r:id="rId35"/>
    <p:sldId id="300" r:id="rId36"/>
    <p:sldId id="301" r:id="rId37"/>
    <p:sldId id="302" r:id="rId38"/>
    <p:sldId id="303" r:id="rId39"/>
    <p:sldId id="304" r:id="rId40"/>
    <p:sldId id="305" r:id="rId41"/>
    <p:sldId id="307" r:id="rId42"/>
    <p:sldId id="308" r:id="rId43"/>
    <p:sldId id="311" r:id="rId44"/>
    <p:sldId id="309" r:id="rId45"/>
    <p:sldId id="310" r:id="rId46"/>
    <p:sldId id="313" r:id="rId47"/>
    <p:sldId id="314" r:id="rId48"/>
    <p:sldId id="315" r:id="rId49"/>
    <p:sldId id="318" r:id="rId50"/>
    <p:sldId id="319" r:id="rId51"/>
    <p:sldId id="324" r:id="rId52"/>
    <p:sldId id="331" r:id="rId53"/>
    <p:sldId id="329" r:id="rId54"/>
    <p:sldId id="336" r:id="rId55"/>
    <p:sldId id="332" r:id="rId56"/>
    <p:sldId id="334" r:id="rId57"/>
    <p:sldId id="335" r:id="rId58"/>
    <p:sldId id="337" r:id="rId59"/>
    <p:sldId id="338" r:id="rId60"/>
    <p:sldId id="339" r:id="rId61"/>
    <p:sldId id="340" r:id="rId62"/>
    <p:sldId id="341" r:id="rId63"/>
    <p:sldId id="342" r:id="rId64"/>
    <p:sldId id="343" r:id="rId65"/>
    <p:sldId id="344" r:id="rId66"/>
    <p:sldId id="345" r:id="rId67"/>
    <p:sldId id="346" r:id="rId68"/>
    <p:sldId id="323" r:id="rId69"/>
    <p:sldId id="326" r:id="rId70"/>
    <p:sldId id="327" r:id="rId71"/>
    <p:sldId id="333" r:id="rId72"/>
    <p:sldId id="274" r:id="rId73"/>
    <p:sldId id="272" r:id="rId74"/>
    <p:sldId id="273" r:id="rId75"/>
    <p:sldId id="351" r:id="rId76"/>
    <p:sldId id="352" r:id="rId77"/>
    <p:sldId id="297" r:id="rId78"/>
    <p:sldId id="306" r:id="rId79"/>
    <p:sldId id="316" r:id="rId80"/>
    <p:sldId id="317" r:id="rId81"/>
    <p:sldId id="347" r:id="rId82"/>
    <p:sldId id="348" r:id="rId83"/>
    <p:sldId id="349" r:id="rId84"/>
    <p:sldId id="35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xt-aware Argument Mining and Its Application in Education  April 14, 2017  Huy Nguyen" id="{04AAE7BC-133F-4DFF-ADD6-2E40000F684E}">
          <p14:sldIdLst>
            <p14:sldId id="256"/>
          </p14:sldIdLst>
        </p14:section>
        <p14:section name="Introduction" id="{B1989CDC-E29C-48F7-AEE9-A24C67F6F4E9}">
          <p14:sldIdLst>
            <p14:sldId id="321"/>
            <p14:sldId id="257"/>
            <p14:sldId id="258"/>
            <p14:sldId id="260"/>
            <p14:sldId id="262"/>
            <p14:sldId id="263"/>
            <p14:sldId id="264"/>
            <p14:sldId id="265"/>
            <p14:sldId id="281"/>
            <p14:sldId id="269"/>
            <p14:sldId id="282"/>
            <p14:sldId id="266"/>
            <p14:sldId id="330"/>
            <p14:sldId id="271"/>
            <p14:sldId id="276"/>
            <p14:sldId id="275"/>
          </p14:sldIdLst>
        </p14:section>
        <p14:section name="Context-aware argument component classification" id="{5A05E796-6BF4-48DA-BF07-051101043149}">
          <p14:sldIdLst>
            <p14:sldId id="277"/>
            <p14:sldId id="286"/>
            <p14:sldId id="279"/>
            <p14:sldId id="280"/>
            <p14:sldId id="283"/>
            <p14:sldId id="284"/>
            <p14:sldId id="285"/>
            <p14:sldId id="288"/>
            <p14:sldId id="290"/>
            <p14:sldId id="291"/>
            <p14:sldId id="292"/>
            <p14:sldId id="293"/>
            <p14:sldId id="294"/>
            <p14:sldId id="295"/>
            <p14:sldId id="296"/>
          </p14:sldIdLst>
        </p14:section>
        <p14:section name="Context-aware argumentative relation mining" id="{9D040036-BBB7-446B-9797-313EA7F283E0}">
          <p14:sldIdLst>
            <p14:sldId id="298"/>
            <p14:sldId id="299"/>
            <p14:sldId id="300"/>
            <p14:sldId id="301"/>
            <p14:sldId id="302"/>
            <p14:sldId id="303"/>
            <p14:sldId id="304"/>
            <p14:sldId id="305"/>
            <p14:sldId id="307"/>
            <p14:sldId id="308"/>
            <p14:sldId id="311"/>
            <p14:sldId id="309"/>
            <p14:sldId id="310"/>
            <p14:sldId id="313"/>
            <p14:sldId id="314"/>
            <p14:sldId id="315"/>
            <p14:sldId id="318"/>
          </p14:sldIdLst>
        </p14:section>
        <p14:section name="Argumentation features for improving automated essay scoring" id="{30C011A1-5994-4647-B22D-74F781538911}">
          <p14:sldIdLst>
            <p14:sldId id="319"/>
            <p14:sldId id="324"/>
            <p14:sldId id="331"/>
            <p14:sldId id="329"/>
            <p14:sldId id="336"/>
            <p14:sldId id="332"/>
            <p14:sldId id="334"/>
            <p14:sldId id="335"/>
            <p14:sldId id="337"/>
            <p14:sldId id="338"/>
            <p14:sldId id="339"/>
            <p14:sldId id="340"/>
            <p14:sldId id="341"/>
            <p14:sldId id="342"/>
            <p14:sldId id="343"/>
            <p14:sldId id="344"/>
            <p14:sldId id="345"/>
            <p14:sldId id="346"/>
          </p14:sldIdLst>
        </p14:section>
        <p14:section name="Conclusions and future work" id="{8EB2E087-1B1E-484B-9667-2F473C83FB17}">
          <p14:sldIdLst>
            <p14:sldId id="323"/>
            <p14:sldId id="326"/>
            <p14:sldId id="327"/>
            <p14:sldId id="333"/>
          </p14:sldIdLst>
        </p14:section>
        <p14:section name="Back-ups" id="{E78163FB-B776-4236-80E3-5BBFFB52A8C7}">
          <p14:sldIdLst>
            <p14:sldId id="274"/>
            <p14:sldId id="272"/>
            <p14:sldId id="273"/>
            <p14:sldId id="351"/>
            <p14:sldId id="352"/>
            <p14:sldId id="297"/>
            <p14:sldId id="306"/>
            <p14:sldId id="316"/>
            <p14:sldId id="317"/>
            <p14:sldId id="347"/>
            <p14:sldId id="348"/>
            <p14:sldId id="349"/>
            <p14:sldId id="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280" autoAdjust="0"/>
  </p:normalViewPr>
  <p:slideViewPr>
    <p:cSldViewPr snapToObjects="1">
      <p:cViewPr varScale="1">
        <p:scale>
          <a:sx n="59" d="100"/>
          <a:sy n="59" d="100"/>
        </p:scale>
        <p:origin x="90" y="1188"/>
      </p:cViewPr>
      <p:guideLst>
        <p:guide orient="horz" pos="2160"/>
        <p:guide pos="3840"/>
      </p:guideLst>
    </p:cSldViewPr>
  </p:slideViewPr>
  <p:outlineViewPr>
    <p:cViewPr>
      <p:scale>
        <a:sx n="33" d="100"/>
        <a:sy n="33" d="100"/>
      </p:scale>
      <p:origin x="0" y="250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F0F40-FFFB-4F1A-A74C-991B97255A5D}" type="datetimeFigureOut">
              <a:rPr lang="en-US" smtClean="0"/>
              <a:pPr/>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379DA-B2C6-43C6-B099-D9DA74996A28}" type="slidenum">
              <a:rPr lang="en-US" smtClean="0"/>
              <a:pPr/>
              <a:t>‹#›</a:t>
            </a:fld>
            <a:endParaRPr lang="en-US"/>
          </a:p>
        </p:txBody>
      </p:sp>
    </p:spTree>
    <p:extLst>
      <p:ext uri="{BB962C8B-B14F-4D97-AF65-F5344CB8AC3E}">
        <p14:creationId xmlns:p14="http://schemas.microsoft.com/office/powerpoint/2010/main" val="42094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BF6057-E2EB-42DE-BCB4-0EF02A729888}" type="datetime1">
              <a:rPr lang="en-US" smtClean="0"/>
              <a:t>10/16/2017</a:t>
            </a:fld>
            <a:endParaRPr lang="en-US"/>
          </a:p>
        </p:txBody>
      </p:sp>
      <p:sp>
        <p:nvSpPr>
          <p:cNvPr id="5" name="Footer Placeholder 4"/>
          <p:cNvSpPr>
            <a:spLocks noGrp="1"/>
          </p:cNvSpPr>
          <p:nvPr>
            <p:ph type="ftr" sz="quarter" idx="11"/>
          </p:nvPr>
        </p:nvSpPr>
        <p:spPr/>
        <p:txBody>
          <a:bodyPr/>
          <a:lstStyle/>
          <a:p>
            <a:r>
              <a:rPr lang="en-US"/>
              <a:t>PhD Dissertation Defense, 2017</a:t>
            </a:r>
          </a:p>
        </p:txBody>
      </p:sp>
      <p:sp>
        <p:nvSpPr>
          <p:cNvPr id="6" name="Slide Number Placeholder 5"/>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24760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088B2-2CA3-4963-B054-47F9A5934FA9}" type="datetime1">
              <a:rPr lang="en-US" smtClean="0"/>
              <a:t>10/16/2017</a:t>
            </a:fld>
            <a:endParaRPr lang="en-US"/>
          </a:p>
        </p:txBody>
      </p:sp>
      <p:sp>
        <p:nvSpPr>
          <p:cNvPr id="5" name="Footer Placeholder 4"/>
          <p:cNvSpPr>
            <a:spLocks noGrp="1"/>
          </p:cNvSpPr>
          <p:nvPr>
            <p:ph type="ftr" sz="quarter" idx="11"/>
          </p:nvPr>
        </p:nvSpPr>
        <p:spPr/>
        <p:txBody>
          <a:bodyPr/>
          <a:lstStyle/>
          <a:p>
            <a:r>
              <a:rPr lang="en-US"/>
              <a:t>PhD Dissertation Defense, 2017</a:t>
            </a:r>
          </a:p>
        </p:txBody>
      </p:sp>
      <p:sp>
        <p:nvSpPr>
          <p:cNvPr id="6" name="Slide Number Placeholder 5"/>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330717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A1531-3420-49DF-8922-799EF3CE2544}" type="datetime1">
              <a:rPr lang="en-US" smtClean="0"/>
              <a:t>10/16/2017</a:t>
            </a:fld>
            <a:endParaRPr lang="en-US"/>
          </a:p>
        </p:txBody>
      </p:sp>
      <p:sp>
        <p:nvSpPr>
          <p:cNvPr id="5" name="Footer Placeholder 4"/>
          <p:cNvSpPr>
            <a:spLocks noGrp="1"/>
          </p:cNvSpPr>
          <p:nvPr>
            <p:ph type="ftr" sz="quarter" idx="11"/>
          </p:nvPr>
        </p:nvSpPr>
        <p:spPr/>
        <p:txBody>
          <a:bodyPr/>
          <a:lstStyle/>
          <a:p>
            <a:r>
              <a:rPr lang="en-US"/>
              <a:t>PhD Dissertation Defense, 2017</a:t>
            </a:r>
          </a:p>
        </p:txBody>
      </p:sp>
      <p:sp>
        <p:nvSpPr>
          <p:cNvPr id="6" name="Slide Number Placeholder 5"/>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40492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883DDD-B10A-4729-A312-4BC920124848}" type="datetime1">
              <a:rPr lang="en-US" smtClean="0"/>
              <a:t>10/16/2017</a:t>
            </a:fld>
            <a:endParaRPr lang="en-US"/>
          </a:p>
        </p:txBody>
      </p:sp>
      <p:sp>
        <p:nvSpPr>
          <p:cNvPr id="5" name="Footer Placeholder 4"/>
          <p:cNvSpPr>
            <a:spLocks noGrp="1"/>
          </p:cNvSpPr>
          <p:nvPr>
            <p:ph type="ftr" sz="quarter" idx="11"/>
          </p:nvPr>
        </p:nvSpPr>
        <p:spPr/>
        <p:txBody>
          <a:bodyPr/>
          <a:lstStyle/>
          <a:p>
            <a:r>
              <a:rPr lang="en-US"/>
              <a:t>PhD Dissertation Defense, 2017</a:t>
            </a:r>
          </a:p>
        </p:txBody>
      </p:sp>
      <p:sp>
        <p:nvSpPr>
          <p:cNvPr id="6" name="Slide Number Placeholder 5"/>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56513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9E5F04-858B-449E-8C53-8610B6CE5034}" type="datetime1">
              <a:rPr lang="en-US" smtClean="0"/>
              <a:t>10/16/2017</a:t>
            </a:fld>
            <a:endParaRPr lang="en-US"/>
          </a:p>
        </p:txBody>
      </p:sp>
      <p:sp>
        <p:nvSpPr>
          <p:cNvPr id="5" name="Footer Placeholder 4"/>
          <p:cNvSpPr>
            <a:spLocks noGrp="1"/>
          </p:cNvSpPr>
          <p:nvPr>
            <p:ph type="ftr" sz="quarter" idx="11"/>
          </p:nvPr>
        </p:nvSpPr>
        <p:spPr/>
        <p:txBody>
          <a:bodyPr/>
          <a:lstStyle/>
          <a:p>
            <a:r>
              <a:rPr lang="en-US"/>
              <a:t>PhD Dissertation Defense, 2017</a:t>
            </a:r>
          </a:p>
        </p:txBody>
      </p:sp>
      <p:sp>
        <p:nvSpPr>
          <p:cNvPr id="6" name="Slide Number Placeholder 5"/>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395400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463040"/>
            <a:ext cx="5181600" cy="47139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3040"/>
            <a:ext cx="5181600" cy="47139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A777DDA-2148-4DB5-913A-BF967811F92C}" type="datetime1">
              <a:rPr lang="en-US" smtClean="0"/>
              <a:t>10/16/2017</a:t>
            </a:fld>
            <a:endParaRPr lang="en-US"/>
          </a:p>
        </p:txBody>
      </p:sp>
      <p:sp>
        <p:nvSpPr>
          <p:cNvPr id="6" name="Footer Placeholder 5"/>
          <p:cNvSpPr>
            <a:spLocks noGrp="1"/>
          </p:cNvSpPr>
          <p:nvPr>
            <p:ph type="ftr" sz="quarter" idx="11"/>
          </p:nvPr>
        </p:nvSpPr>
        <p:spPr/>
        <p:txBody>
          <a:bodyPr/>
          <a:lstStyle/>
          <a:p>
            <a:r>
              <a:rPr lang="en-US"/>
              <a:t>PhD Dissertation Defense, 2017</a:t>
            </a:r>
          </a:p>
        </p:txBody>
      </p:sp>
      <p:sp>
        <p:nvSpPr>
          <p:cNvPr id="7" name="Slide Number Placeholder 6"/>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136925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399F35-42F8-4637-BB95-A4A48609D5C8}" type="datetime1">
              <a:rPr lang="en-US" smtClean="0"/>
              <a:t>10/16/2017</a:t>
            </a:fld>
            <a:endParaRPr lang="en-US"/>
          </a:p>
        </p:txBody>
      </p:sp>
      <p:sp>
        <p:nvSpPr>
          <p:cNvPr id="8" name="Footer Placeholder 7"/>
          <p:cNvSpPr>
            <a:spLocks noGrp="1"/>
          </p:cNvSpPr>
          <p:nvPr>
            <p:ph type="ftr" sz="quarter" idx="11"/>
          </p:nvPr>
        </p:nvSpPr>
        <p:spPr/>
        <p:txBody>
          <a:bodyPr/>
          <a:lstStyle/>
          <a:p>
            <a:r>
              <a:rPr lang="en-US"/>
              <a:t>PhD Dissertation Defense, 2017</a:t>
            </a:r>
          </a:p>
        </p:txBody>
      </p:sp>
      <p:sp>
        <p:nvSpPr>
          <p:cNvPr id="9" name="Slide Number Placeholder 8"/>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278122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D6120D-CC74-4205-80B8-0188F8712BA0}" type="datetime1">
              <a:rPr lang="en-US" smtClean="0"/>
              <a:t>10/16/2017</a:t>
            </a:fld>
            <a:endParaRPr lang="en-US"/>
          </a:p>
        </p:txBody>
      </p:sp>
      <p:sp>
        <p:nvSpPr>
          <p:cNvPr id="4" name="Footer Placeholder 3"/>
          <p:cNvSpPr>
            <a:spLocks noGrp="1"/>
          </p:cNvSpPr>
          <p:nvPr>
            <p:ph type="ftr" sz="quarter" idx="11"/>
          </p:nvPr>
        </p:nvSpPr>
        <p:spPr/>
        <p:txBody>
          <a:bodyPr/>
          <a:lstStyle/>
          <a:p>
            <a:r>
              <a:rPr lang="en-US"/>
              <a:t>PhD Dissertation Defense, 2017</a:t>
            </a:r>
          </a:p>
        </p:txBody>
      </p:sp>
      <p:sp>
        <p:nvSpPr>
          <p:cNvPr id="5" name="Slide Number Placeholder 4"/>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103269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7AD5-7CC3-4CA0-8C18-B9F29B9F3DAB}" type="datetime1">
              <a:rPr lang="en-US" smtClean="0"/>
              <a:t>10/16/2017</a:t>
            </a:fld>
            <a:endParaRPr lang="en-US"/>
          </a:p>
        </p:txBody>
      </p:sp>
      <p:sp>
        <p:nvSpPr>
          <p:cNvPr id="3" name="Footer Placeholder 2"/>
          <p:cNvSpPr>
            <a:spLocks noGrp="1"/>
          </p:cNvSpPr>
          <p:nvPr>
            <p:ph type="ftr" sz="quarter" idx="11"/>
          </p:nvPr>
        </p:nvSpPr>
        <p:spPr/>
        <p:txBody>
          <a:bodyPr/>
          <a:lstStyle/>
          <a:p>
            <a:r>
              <a:rPr lang="en-US"/>
              <a:t>PhD Dissertation Defense, 2017</a:t>
            </a:r>
          </a:p>
        </p:txBody>
      </p:sp>
      <p:sp>
        <p:nvSpPr>
          <p:cNvPr id="4" name="Slide Number Placeholder 3"/>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366738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64655A-9651-4EE1-B8C0-827F743FBD23}" type="datetime1">
              <a:rPr lang="en-US" smtClean="0"/>
              <a:t>10/16/2017</a:t>
            </a:fld>
            <a:endParaRPr lang="en-US"/>
          </a:p>
        </p:txBody>
      </p:sp>
      <p:sp>
        <p:nvSpPr>
          <p:cNvPr id="6" name="Footer Placeholder 5"/>
          <p:cNvSpPr>
            <a:spLocks noGrp="1"/>
          </p:cNvSpPr>
          <p:nvPr>
            <p:ph type="ftr" sz="quarter" idx="11"/>
          </p:nvPr>
        </p:nvSpPr>
        <p:spPr/>
        <p:txBody>
          <a:bodyPr/>
          <a:lstStyle/>
          <a:p>
            <a:r>
              <a:rPr lang="en-US"/>
              <a:t>PhD Dissertation Defense, 2017</a:t>
            </a:r>
          </a:p>
        </p:txBody>
      </p:sp>
      <p:sp>
        <p:nvSpPr>
          <p:cNvPr id="7" name="Slide Number Placeholder 6"/>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57349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11C07D-572D-4576-8D12-D5015CF3094D}" type="datetime1">
              <a:rPr lang="en-US" smtClean="0"/>
              <a:t>10/16/2017</a:t>
            </a:fld>
            <a:endParaRPr lang="en-US"/>
          </a:p>
        </p:txBody>
      </p:sp>
      <p:sp>
        <p:nvSpPr>
          <p:cNvPr id="6" name="Footer Placeholder 5"/>
          <p:cNvSpPr>
            <a:spLocks noGrp="1"/>
          </p:cNvSpPr>
          <p:nvPr>
            <p:ph type="ftr" sz="quarter" idx="11"/>
          </p:nvPr>
        </p:nvSpPr>
        <p:spPr/>
        <p:txBody>
          <a:bodyPr/>
          <a:lstStyle/>
          <a:p>
            <a:r>
              <a:rPr lang="en-US"/>
              <a:t>PhD Dissertation Defense, 2017</a:t>
            </a:r>
          </a:p>
        </p:txBody>
      </p:sp>
      <p:sp>
        <p:nvSpPr>
          <p:cNvPr id="7" name="Slide Number Placeholder 6"/>
          <p:cNvSpPr>
            <a:spLocks noGrp="1"/>
          </p:cNvSpPr>
          <p:nvPr>
            <p:ph type="sldNum" sz="quarter" idx="12"/>
          </p:nvPr>
        </p:nvSpPr>
        <p:spPr/>
        <p:txBody>
          <a:bodyPr/>
          <a:lstStyle/>
          <a:p>
            <a:fld id="{1FAB230D-8D7E-447F-9006-147D65281BD6}" type="slidenum">
              <a:rPr lang="en-US" smtClean="0"/>
              <a:pPr/>
              <a:t>‹#›</a:t>
            </a:fld>
            <a:endParaRPr lang="en-US"/>
          </a:p>
        </p:txBody>
      </p:sp>
    </p:spTree>
    <p:extLst>
      <p:ext uri="{BB962C8B-B14F-4D97-AF65-F5344CB8AC3E}">
        <p14:creationId xmlns:p14="http://schemas.microsoft.com/office/powerpoint/2010/main" val="249758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54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76103"/>
            <a:ext cx="10515600" cy="47008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5265B-5DFA-48F6-A619-59039FC313F8}" type="datetime1">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PhD Dissertation Defense, 2017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B230D-8D7E-447F-9006-147D65281BD6}" type="slidenum">
              <a:rPr lang="en-US" smtClean="0"/>
              <a:pPr/>
              <a:t>‹#›</a:t>
            </a:fld>
            <a:endParaRPr lang="en-US"/>
          </a:p>
        </p:txBody>
      </p:sp>
    </p:spTree>
    <p:extLst>
      <p:ext uri="{BB962C8B-B14F-4D97-AF65-F5344CB8AC3E}">
        <p14:creationId xmlns:p14="http://schemas.microsoft.com/office/powerpoint/2010/main" val="401006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68.xml"/><Relationship Id="rId4" Type="http://schemas.openxmlformats.org/officeDocument/2006/relationships/slide" Target="slide5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github.com/edx/eas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chor="ctr" anchorCtr="0">
            <a:normAutofit fontScale="90000"/>
          </a:bodyPr>
          <a:lstStyle/>
          <a:p>
            <a:r>
              <a:rPr lang="en-US" sz="4400" b="1" dirty="0">
                <a:solidFill>
                  <a:srgbClr val="002060"/>
                </a:solidFill>
                <a:effectLst>
                  <a:outerShdw blurRad="50800" dist="38100" dir="2700000" algn="tl" rotWithShape="0">
                    <a:prstClr val="black">
                      <a:alpha val="40000"/>
                    </a:prstClr>
                  </a:outerShdw>
                </a:effectLst>
              </a:rPr>
              <a:t>Context-aware Argument Mining and Its Application in Education</a:t>
            </a:r>
            <a:r>
              <a:rPr lang="en-US" sz="2400" b="1" dirty="0">
                <a:solidFill>
                  <a:srgbClr val="002060"/>
                </a:solidFill>
              </a:rPr>
              <a:t/>
            </a:r>
            <a:br>
              <a:rPr lang="en-US" sz="2400" b="1" dirty="0">
                <a:solidFill>
                  <a:srgbClr val="002060"/>
                </a:solidFill>
              </a:rPr>
            </a:br>
            <a:r>
              <a:rPr lang="en-US" sz="2400" dirty="0">
                <a:solidFill>
                  <a:srgbClr val="002060"/>
                </a:solidFill>
              </a:rPr>
              <a:t/>
            </a:r>
            <a:br>
              <a:rPr lang="en-US" sz="2400" dirty="0">
                <a:solidFill>
                  <a:srgbClr val="002060"/>
                </a:solidFill>
              </a:rPr>
            </a:br>
            <a:r>
              <a:rPr lang="en-US" sz="2000" b="1" dirty="0">
                <a:solidFill>
                  <a:srgbClr val="002060"/>
                </a:solidFill>
              </a:rPr>
              <a:t>University of Pittsburgh, April 14, 2017</a:t>
            </a:r>
            <a:r>
              <a:rPr lang="en-US" sz="1800" b="1" dirty="0">
                <a:solidFill>
                  <a:srgbClr val="002060"/>
                </a:solidFill>
              </a:rPr>
              <a:t/>
            </a:r>
            <a:br>
              <a:rPr lang="en-US" sz="1800" b="1" dirty="0">
                <a:solidFill>
                  <a:srgbClr val="002060"/>
                </a:solidFill>
              </a:rPr>
            </a:br>
            <a:r>
              <a:rPr lang="en-US" sz="1800" dirty="0">
                <a:solidFill>
                  <a:srgbClr val="002060"/>
                </a:solidFill>
              </a:rPr>
              <a:t/>
            </a:r>
            <a:br>
              <a:rPr lang="en-US" sz="1800" dirty="0">
                <a:solidFill>
                  <a:srgbClr val="002060"/>
                </a:solidFill>
              </a:rPr>
            </a:br>
            <a:r>
              <a:rPr lang="en-US" sz="2200" b="1" dirty="0">
                <a:solidFill>
                  <a:srgbClr val="002060"/>
                </a:solidFill>
              </a:rPr>
              <a:t>Huy Nguyen</a:t>
            </a:r>
            <a:endParaRPr lang="en-US" sz="4400" dirty="0">
              <a:solidFill>
                <a:srgbClr val="002060"/>
              </a:solidFill>
            </a:endParaRPr>
          </a:p>
        </p:txBody>
      </p:sp>
      <p:sp>
        <p:nvSpPr>
          <p:cNvPr id="3" name="Subtitle 2"/>
          <p:cNvSpPr>
            <a:spLocks noGrp="1"/>
          </p:cNvSpPr>
          <p:nvPr>
            <p:ph type="subTitle" idx="1"/>
          </p:nvPr>
        </p:nvSpPr>
        <p:spPr>
          <a:xfrm>
            <a:off x="1524000" y="3602038"/>
            <a:ext cx="9144000" cy="2646362"/>
          </a:xfrm>
        </p:spPr>
        <p:txBody>
          <a:bodyPr>
            <a:normAutofit lnSpcReduction="10000"/>
          </a:bodyPr>
          <a:lstStyle/>
          <a:p>
            <a:pPr>
              <a:lnSpc>
                <a:spcPct val="100000"/>
              </a:lnSpc>
              <a:spcBef>
                <a:spcPts val="0"/>
              </a:spcBef>
              <a:spcAft>
                <a:spcPts val="1200"/>
              </a:spcAft>
            </a:pPr>
            <a:r>
              <a:rPr lang="en-US" sz="2000" dirty="0"/>
              <a:t>PhD Dissertation Defense</a:t>
            </a:r>
          </a:p>
          <a:p>
            <a:pPr algn="l">
              <a:lnSpc>
                <a:spcPct val="100000"/>
              </a:lnSpc>
            </a:pPr>
            <a:r>
              <a:rPr lang="en-US" sz="2000" dirty="0"/>
              <a:t>Committee</a:t>
            </a:r>
          </a:p>
          <a:p>
            <a:pPr algn="l">
              <a:lnSpc>
                <a:spcPct val="100000"/>
              </a:lnSpc>
            </a:pPr>
            <a:r>
              <a:rPr lang="en-US" sz="2000" dirty="0"/>
              <a:t>Dr. </a:t>
            </a:r>
            <a:r>
              <a:rPr lang="en-US" sz="2000" b="1" dirty="0"/>
              <a:t>Diane Litman</a:t>
            </a:r>
            <a:r>
              <a:rPr lang="en-US" sz="2000" dirty="0"/>
              <a:t> (</a:t>
            </a:r>
            <a:r>
              <a:rPr lang="en-US" sz="2000" i="1" dirty="0"/>
              <a:t>dissertation advisor</a:t>
            </a:r>
            <a:r>
              <a:rPr lang="en-US" sz="2000" dirty="0"/>
              <a:t>), Computer Science Department</a:t>
            </a:r>
          </a:p>
          <a:p>
            <a:pPr algn="l">
              <a:lnSpc>
                <a:spcPct val="100000"/>
              </a:lnSpc>
            </a:pPr>
            <a:r>
              <a:rPr lang="en-US" sz="2000" dirty="0"/>
              <a:t>Dr. </a:t>
            </a:r>
            <a:r>
              <a:rPr lang="en-US" sz="2000" b="1" dirty="0"/>
              <a:t>Rebecca Hwa</a:t>
            </a:r>
            <a:r>
              <a:rPr lang="en-US" sz="2000" dirty="0"/>
              <a:t>, Computer Science Department</a:t>
            </a:r>
          </a:p>
          <a:p>
            <a:pPr algn="l">
              <a:lnSpc>
                <a:spcPct val="100000"/>
              </a:lnSpc>
            </a:pPr>
            <a:r>
              <a:rPr lang="en-US" sz="2000" dirty="0"/>
              <a:t>Dr. </a:t>
            </a:r>
            <a:r>
              <a:rPr lang="en-US" sz="2000" b="1" dirty="0"/>
              <a:t>Adriana </a:t>
            </a:r>
            <a:r>
              <a:rPr lang="en-US" sz="2000" b="1" dirty="0" err="1"/>
              <a:t>Kovashka</a:t>
            </a:r>
            <a:r>
              <a:rPr lang="en-US" sz="2000" dirty="0"/>
              <a:t>, Computer Science Department</a:t>
            </a:r>
          </a:p>
          <a:p>
            <a:pPr algn="l">
              <a:lnSpc>
                <a:spcPct val="100000"/>
              </a:lnSpc>
            </a:pPr>
            <a:r>
              <a:rPr lang="en-US" sz="2000" dirty="0"/>
              <a:t>Dr. </a:t>
            </a:r>
            <a:r>
              <a:rPr lang="en-US" sz="2000" b="1" dirty="0"/>
              <a:t>Kevin Ashley</a:t>
            </a:r>
            <a:r>
              <a:rPr lang="en-US" sz="2000" dirty="0"/>
              <a:t>, Law School</a:t>
            </a:r>
          </a:p>
        </p:txBody>
      </p:sp>
    </p:spTree>
    <p:extLst>
      <p:ext uri="{BB962C8B-B14F-4D97-AF65-F5344CB8AC3E}">
        <p14:creationId xmlns:p14="http://schemas.microsoft.com/office/powerpoint/2010/main" val="386004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is crucial for resolving ambiguity</a:t>
            </a:r>
          </a:p>
        </p:txBody>
      </p:sp>
      <p:sp>
        <p:nvSpPr>
          <p:cNvPr id="5" name="Slide Number Placeholder 4"/>
          <p:cNvSpPr>
            <a:spLocks noGrp="1"/>
          </p:cNvSpPr>
          <p:nvPr>
            <p:ph type="sldNum" sz="quarter" idx="12"/>
          </p:nvPr>
        </p:nvSpPr>
        <p:spPr/>
        <p:txBody>
          <a:bodyPr/>
          <a:lstStyle/>
          <a:p>
            <a:fld id="{1FAB230D-8D7E-447F-9006-147D65281BD6}" type="slidenum">
              <a:rPr lang="en-US" smtClean="0"/>
              <a:pPr/>
              <a:t>10</a:t>
            </a:fld>
            <a:endParaRPr lang="en-US"/>
          </a:p>
        </p:txBody>
      </p:sp>
      <p:sp>
        <p:nvSpPr>
          <p:cNvPr id="6" name="Rectangle 5"/>
          <p:cNvSpPr/>
          <p:nvPr/>
        </p:nvSpPr>
        <p:spPr>
          <a:xfrm>
            <a:off x="1143000" y="1934403"/>
            <a:ext cx="3113354"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i="1" u="sng" dirty="0"/>
              <a:t>Example 1</a:t>
            </a:r>
            <a:r>
              <a:rPr lang="en-US" sz="1400" dirty="0"/>
              <a:t>: </a:t>
            </a:r>
            <a:r>
              <a:rPr lang="en-US" sz="1400" b="1" dirty="0">
                <a:solidFill>
                  <a:schemeClr val="accent5"/>
                </a:solidFill>
              </a:rPr>
              <a:t>It</a:t>
            </a:r>
            <a:r>
              <a:rPr lang="en-US" sz="1400" dirty="0"/>
              <a:t> helps relieve tension and stress… </a:t>
            </a:r>
            <a:r>
              <a:rPr lang="en-US" sz="1400" b="1" dirty="0">
                <a:solidFill>
                  <a:schemeClr val="accent5"/>
                </a:solidFill>
              </a:rPr>
              <a:t>Exercising</a:t>
            </a:r>
            <a:r>
              <a:rPr lang="en-US" sz="1400" dirty="0"/>
              <a:t> improves self esteem and confidence.</a:t>
            </a:r>
          </a:p>
        </p:txBody>
      </p:sp>
      <p:sp>
        <p:nvSpPr>
          <p:cNvPr id="7" name="Rectangle 6"/>
          <p:cNvSpPr/>
          <p:nvPr/>
        </p:nvSpPr>
        <p:spPr>
          <a:xfrm>
            <a:off x="2453294" y="2874461"/>
            <a:ext cx="3711398" cy="1246495"/>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i="1" u="sng" dirty="0"/>
              <a:t>Example 2</a:t>
            </a:r>
            <a:r>
              <a:rPr lang="en-US" sz="1400" dirty="0"/>
              <a:t>: People who are addicted to games, especially </a:t>
            </a:r>
            <a:r>
              <a:rPr lang="en-US" sz="1400" b="1" dirty="0">
                <a:solidFill>
                  <a:schemeClr val="accent5"/>
                </a:solidFill>
              </a:rPr>
              <a:t>online games</a:t>
            </a:r>
            <a:r>
              <a:rPr lang="en-US" sz="1400" dirty="0"/>
              <a:t>, can eventually bear dangerous consequences…</a:t>
            </a:r>
          </a:p>
          <a:p>
            <a:pPr algn="just">
              <a:spcAft>
                <a:spcPts val="600"/>
              </a:spcAft>
            </a:pPr>
            <a:r>
              <a:rPr lang="en-US" sz="1400" dirty="0"/>
              <a:t>Although it is undeniable that </a:t>
            </a:r>
            <a:r>
              <a:rPr lang="en-US" sz="1400" b="1" dirty="0">
                <a:solidFill>
                  <a:schemeClr val="accent5"/>
                </a:solidFill>
              </a:rPr>
              <a:t>computer</a:t>
            </a:r>
            <a:r>
              <a:rPr lang="en-US" sz="1400" dirty="0"/>
              <a:t> is a crucial part of human life, </a:t>
            </a:r>
            <a:r>
              <a:rPr lang="en-US" sz="1400" b="1" dirty="0">
                <a:solidFill>
                  <a:schemeClr val="accent5"/>
                </a:solidFill>
              </a:rPr>
              <a:t>it</a:t>
            </a:r>
            <a:r>
              <a:rPr lang="en-US" sz="1400" dirty="0"/>
              <a:t> still has its bad side</a:t>
            </a:r>
          </a:p>
        </p:txBody>
      </p:sp>
      <p:sp>
        <p:nvSpPr>
          <p:cNvPr id="8" name="Rectangle 7"/>
          <p:cNvSpPr/>
          <p:nvPr/>
        </p:nvSpPr>
        <p:spPr>
          <a:xfrm>
            <a:off x="4259047" y="4288383"/>
            <a:ext cx="4961153" cy="1384995"/>
          </a:xfrm>
          <a:prstGeom prst="rect">
            <a:avLst/>
          </a:prstGeom>
          <a:ln/>
        </p:spPr>
        <p:style>
          <a:lnRef idx="2">
            <a:schemeClr val="dk1"/>
          </a:lnRef>
          <a:fillRef idx="1">
            <a:schemeClr val="lt1"/>
          </a:fillRef>
          <a:effectRef idx="0">
            <a:schemeClr val="dk1"/>
          </a:effectRef>
          <a:fontRef idx="minor">
            <a:schemeClr val="dk1"/>
          </a:fontRef>
        </p:style>
        <p:txBody>
          <a:bodyPr rtlCol="0" anchor="ctr">
            <a:spAutoFit/>
          </a:bodyPr>
          <a:lstStyle/>
          <a:p>
            <a:pPr algn="just">
              <a:spcAft>
                <a:spcPts val="600"/>
              </a:spcAft>
            </a:pPr>
            <a:r>
              <a:rPr lang="en-US" sz="1400" i="1" u="sng" dirty="0"/>
              <a:t>Example 3</a:t>
            </a:r>
            <a:r>
              <a:rPr lang="en-US" sz="1400" dirty="0"/>
              <a:t>: Firstly, </a:t>
            </a:r>
            <a:r>
              <a:rPr lang="en-US" sz="1400" b="1" dirty="0">
                <a:solidFill>
                  <a:schemeClr val="accent5"/>
                </a:solidFill>
              </a:rPr>
              <a:t>pictures can influence</a:t>
            </a:r>
            <a:r>
              <a:rPr lang="en-US" sz="1400" dirty="0"/>
              <a:t> the way people think. </a:t>
            </a:r>
            <a:r>
              <a:rPr lang="en-US" sz="1400" i="1" u="sng" dirty="0">
                <a:solidFill>
                  <a:schemeClr val="bg1"/>
                </a:solidFill>
              </a:rPr>
              <a:t>For example, nowadays horrendous </a:t>
            </a:r>
            <a:r>
              <a:rPr lang="en-US" sz="1400" b="1" i="1" u="sng" dirty="0">
                <a:solidFill>
                  <a:schemeClr val="bg1"/>
                </a:solidFill>
              </a:rPr>
              <a:t>images</a:t>
            </a:r>
            <a:r>
              <a:rPr lang="en-US" sz="1400" i="1" u="sng" dirty="0">
                <a:solidFill>
                  <a:schemeClr val="bg1"/>
                </a:solidFill>
              </a:rPr>
              <a:t> are displayed on the cigarette boxes to illustrate the consequences of smoking.</a:t>
            </a:r>
            <a:r>
              <a:rPr lang="en-US" sz="1400" dirty="0">
                <a:solidFill>
                  <a:schemeClr val="bg1"/>
                </a:solidFill>
              </a:rPr>
              <a:t> </a:t>
            </a:r>
            <a:r>
              <a:rPr lang="en-US" sz="1400" dirty="0"/>
              <a:t>As a result, statistics show a slight </a:t>
            </a:r>
            <a:r>
              <a:rPr lang="en-US" sz="1400" b="1" dirty="0">
                <a:solidFill>
                  <a:schemeClr val="accent5"/>
                </a:solidFill>
              </a:rPr>
              <a:t>reduction</a:t>
            </a:r>
            <a:r>
              <a:rPr lang="en-US" sz="1400" dirty="0"/>
              <a:t> in the number of smokers, indicating that they </a:t>
            </a:r>
            <a:r>
              <a:rPr lang="en-US" sz="1400" b="1" dirty="0">
                <a:solidFill>
                  <a:schemeClr val="accent5"/>
                </a:solidFill>
              </a:rPr>
              <a:t>realize</a:t>
            </a:r>
            <a:r>
              <a:rPr lang="en-US" sz="1400" dirty="0"/>
              <a:t> the effects of the negative habit.</a:t>
            </a:r>
          </a:p>
        </p:txBody>
      </p:sp>
      <p:sp>
        <p:nvSpPr>
          <p:cNvPr id="9" name="Rectangle 8"/>
          <p:cNvSpPr/>
          <p:nvPr/>
        </p:nvSpPr>
        <p:spPr>
          <a:xfrm>
            <a:off x="4259047" y="4288383"/>
            <a:ext cx="4961153" cy="1384995"/>
          </a:xfrm>
          <a:prstGeom prst="rect">
            <a:avLst/>
          </a:prstGeom>
          <a:ln/>
        </p:spPr>
        <p:style>
          <a:lnRef idx="2">
            <a:schemeClr val="dk1"/>
          </a:lnRef>
          <a:fillRef idx="1">
            <a:schemeClr val="lt1"/>
          </a:fillRef>
          <a:effectRef idx="0">
            <a:schemeClr val="dk1"/>
          </a:effectRef>
          <a:fontRef idx="minor">
            <a:schemeClr val="dk1"/>
          </a:fontRef>
        </p:style>
        <p:txBody>
          <a:bodyPr rtlCol="0" anchor="ctr">
            <a:spAutoFit/>
          </a:bodyPr>
          <a:lstStyle/>
          <a:p>
            <a:pPr algn="just">
              <a:spcAft>
                <a:spcPts val="600"/>
              </a:spcAft>
            </a:pPr>
            <a:r>
              <a:rPr lang="en-US" sz="1400" i="1" u="sng" dirty="0"/>
              <a:t>Example 3</a:t>
            </a:r>
            <a:r>
              <a:rPr lang="en-US" sz="1400" dirty="0"/>
              <a:t>: Firstly, </a:t>
            </a:r>
            <a:r>
              <a:rPr lang="en-US" sz="1400" b="1" dirty="0">
                <a:solidFill>
                  <a:schemeClr val="accent5"/>
                </a:solidFill>
              </a:rPr>
              <a:t>pictures can influence</a:t>
            </a:r>
            <a:r>
              <a:rPr lang="en-US" sz="1400" dirty="0"/>
              <a:t> the way people think. </a:t>
            </a:r>
            <a:r>
              <a:rPr lang="en-US" sz="1400" i="1" u="sng" dirty="0"/>
              <a:t>For example, nowadays horrendous </a:t>
            </a:r>
            <a:r>
              <a:rPr lang="en-US" sz="1400" b="1" i="1" u="sng" dirty="0">
                <a:solidFill>
                  <a:schemeClr val="accent5"/>
                </a:solidFill>
              </a:rPr>
              <a:t>images</a:t>
            </a:r>
            <a:r>
              <a:rPr lang="en-US" sz="1400" i="1" u="sng" dirty="0"/>
              <a:t> are displayed on the cigarette boxes to illustrate the consequences of smoking.</a:t>
            </a:r>
            <a:r>
              <a:rPr lang="en-US" sz="1400" dirty="0"/>
              <a:t> As a result, statistics show a slight </a:t>
            </a:r>
            <a:r>
              <a:rPr lang="en-US" sz="1400" b="1" dirty="0">
                <a:solidFill>
                  <a:schemeClr val="accent5"/>
                </a:solidFill>
              </a:rPr>
              <a:t>reduction</a:t>
            </a:r>
            <a:r>
              <a:rPr lang="en-US" sz="1400" dirty="0"/>
              <a:t> in the number of smokers, indicating that they </a:t>
            </a:r>
            <a:r>
              <a:rPr lang="en-US" sz="1400" b="1" dirty="0">
                <a:solidFill>
                  <a:schemeClr val="accent5"/>
                </a:solidFill>
              </a:rPr>
              <a:t>realize</a:t>
            </a:r>
            <a:r>
              <a:rPr lang="en-US" sz="1400" dirty="0"/>
              <a:t> the effects of the negative habit.</a:t>
            </a:r>
          </a:p>
        </p:txBody>
      </p:sp>
      <p:sp>
        <p:nvSpPr>
          <p:cNvPr id="10" name="TextBox 9"/>
          <p:cNvSpPr txBox="1"/>
          <p:nvPr/>
        </p:nvSpPr>
        <p:spPr>
          <a:xfrm>
            <a:off x="4256354" y="2134458"/>
            <a:ext cx="2094869" cy="338554"/>
          </a:xfrm>
          <a:prstGeom prst="rect">
            <a:avLst/>
          </a:prstGeom>
          <a:noFill/>
        </p:spPr>
        <p:txBody>
          <a:bodyPr wrap="none" rtlCol="0" anchor="ctr" anchorCtr="0">
            <a:spAutoFit/>
          </a:bodyPr>
          <a:lstStyle/>
          <a:p>
            <a:pPr algn="r"/>
            <a:r>
              <a:rPr lang="nl-NL" sz="1600" dirty="0">
                <a:solidFill>
                  <a:schemeClr val="accent2"/>
                </a:solidFill>
              </a:rPr>
              <a:t>Coreference resolution</a:t>
            </a:r>
            <a:endParaRPr lang="en-US" sz="2000" dirty="0">
              <a:solidFill>
                <a:schemeClr val="accent2"/>
              </a:solidFill>
            </a:endParaRPr>
          </a:p>
        </p:txBody>
      </p:sp>
      <p:sp>
        <p:nvSpPr>
          <p:cNvPr id="11" name="TextBox 10"/>
          <p:cNvSpPr txBox="1"/>
          <p:nvPr/>
        </p:nvSpPr>
        <p:spPr>
          <a:xfrm>
            <a:off x="6164692" y="3328431"/>
            <a:ext cx="1285032" cy="338554"/>
          </a:xfrm>
          <a:prstGeom prst="rect">
            <a:avLst/>
          </a:prstGeom>
          <a:noFill/>
        </p:spPr>
        <p:txBody>
          <a:bodyPr wrap="none" rtlCol="0" anchor="ctr" anchorCtr="0">
            <a:spAutoFit/>
          </a:bodyPr>
          <a:lstStyle/>
          <a:p>
            <a:pPr algn="r"/>
            <a:r>
              <a:rPr lang="nl-NL" sz="1600" dirty="0">
                <a:solidFill>
                  <a:schemeClr val="accent2"/>
                </a:solidFill>
              </a:rPr>
              <a:t>Topic context</a:t>
            </a:r>
            <a:endParaRPr lang="en-US" sz="2000" dirty="0">
              <a:solidFill>
                <a:schemeClr val="accent2"/>
              </a:solidFill>
            </a:endParaRPr>
          </a:p>
        </p:txBody>
      </p:sp>
      <p:sp>
        <p:nvSpPr>
          <p:cNvPr id="12" name="TextBox 11"/>
          <p:cNvSpPr txBox="1"/>
          <p:nvPr/>
        </p:nvSpPr>
        <p:spPr>
          <a:xfrm>
            <a:off x="9220200" y="4811603"/>
            <a:ext cx="1279069" cy="338554"/>
          </a:xfrm>
          <a:prstGeom prst="rect">
            <a:avLst/>
          </a:prstGeom>
          <a:noFill/>
        </p:spPr>
        <p:txBody>
          <a:bodyPr wrap="none" rtlCol="0" anchor="ctr" anchorCtr="0">
            <a:spAutoFit/>
          </a:bodyPr>
          <a:lstStyle/>
          <a:p>
            <a:pPr algn="r"/>
            <a:r>
              <a:rPr lang="nl-NL" sz="1600" dirty="0">
                <a:solidFill>
                  <a:schemeClr val="accent2"/>
                </a:solidFill>
              </a:rPr>
              <a:t>Local context</a:t>
            </a:r>
            <a:endParaRPr lang="en-US" sz="2000" dirty="0">
              <a:solidFill>
                <a:schemeClr val="accent2"/>
              </a:solidFill>
            </a:endParaRPr>
          </a:p>
        </p:txBody>
      </p:sp>
      <p:sp>
        <p:nvSpPr>
          <p:cNvPr id="4" name="Oval 3"/>
          <p:cNvSpPr/>
          <p:nvPr/>
        </p:nvSpPr>
        <p:spPr>
          <a:xfrm rot="775140">
            <a:off x="5000218" y="2768439"/>
            <a:ext cx="6449388" cy="25578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379" y="3713521"/>
            <a:ext cx="1748044" cy="400110"/>
          </a:xfrm>
          <a:prstGeom prst="rect">
            <a:avLst/>
          </a:prstGeom>
          <a:noFill/>
        </p:spPr>
        <p:txBody>
          <a:bodyPr wrap="none" rtlCol="0" anchor="ctr" anchorCtr="0">
            <a:spAutoFit/>
          </a:bodyPr>
          <a:lstStyle/>
          <a:p>
            <a:pPr algn="r"/>
            <a:r>
              <a:rPr lang="nl-NL" sz="2000" b="1" dirty="0">
                <a:solidFill>
                  <a:schemeClr val="accent1"/>
                </a:solidFill>
              </a:rPr>
              <a:t>Context-aware</a:t>
            </a:r>
            <a:endParaRPr lang="en-US" sz="2800" b="1" dirty="0">
              <a:solidFill>
                <a:schemeClr val="accent1"/>
              </a:solidFill>
            </a:endParaRPr>
          </a:p>
        </p:txBody>
      </p:sp>
    </p:spTree>
    <p:extLst>
      <p:ext uri="{BB962C8B-B14F-4D97-AF65-F5344CB8AC3E}">
        <p14:creationId xmlns:p14="http://schemas.microsoft.com/office/powerpoint/2010/main" val="8599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4"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Contextual features in prior studies</a:t>
            </a:r>
          </a:p>
        </p:txBody>
      </p:sp>
      <p:sp>
        <p:nvSpPr>
          <p:cNvPr id="3" name="Content Placeholder 2"/>
          <p:cNvSpPr>
            <a:spLocks noGrp="1"/>
          </p:cNvSpPr>
          <p:nvPr>
            <p:ph idx="1"/>
          </p:nvPr>
        </p:nvSpPr>
        <p:spPr/>
        <p:txBody>
          <a:bodyPr>
            <a:normAutofit/>
          </a:bodyPr>
          <a:lstStyle/>
          <a:p>
            <a:endParaRPr lang="en-US" sz="2400" dirty="0"/>
          </a:p>
          <a:p>
            <a:r>
              <a:rPr lang="en-US" sz="2400" dirty="0"/>
              <a:t>Features extracted from surrounding sentences</a:t>
            </a:r>
          </a:p>
          <a:p>
            <a:pPr lvl="1"/>
            <a:r>
              <a:rPr lang="en-US" sz="2000" dirty="0"/>
              <a:t>Words, POS</a:t>
            </a:r>
          </a:p>
          <a:p>
            <a:pPr lvl="1"/>
            <a:r>
              <a:rPr lang="en-US" sz="2000" dirty="0"/>
              <a:t>Prediction labels of preceding/following components</a:t>
            </a:r>
          </a:p>
          <a:p>
            <a:pPr lvl="1"/>
            <a:r>
              <a:rPr lang="en-US" sz="2000" dirty="0"/>
              <a:t>Cosine similarity with the topic sentence</a:t>
            </a:r>
          </a:p>
          <a:p>
            <a:endParaRPr lang="en-US" sz="2400" dirty="0"/>
          </a:p>
          <a:p>
            <a:r>
              <a:rPr lang="en-US" sz="2400" dirty="0"/>
              <a:t>Processed textual input </a:t>
            </a:r>
            <a:r>
              <a:rPr lang="en-US" sz="2400" dirty="0" err="1"/>
              <a:t>isolatedly</a:t>
            </a:r>
            <a:endParaRPr lang="en-US" sz="2400" dirty="0"/>
          </a:p>
          <a:p>
            <a:pPr lvl="1"/>
            <a:r>
              <a:rPr lang="en-US" sz="2000" dirty="0"/>
              <a:t>Component classification: sentences, clauses</a:t>
            </a:r>
          </a:p>
          <a:p>
            <a:pPr lvl="1"/>
            <a:r>
              <a:rPr lang="en-US" sz="2000" dirty="0"/>
              <a:t>Relation classification: pairs of sentences and/or clauses</a:t>
            </a:r>
          </a:p>
          <a:p>
            <a:pPr lvl="1"/>
            <a:r>
              <a:rPr lang="en-US" sz="2000" dirty="0"/>
              <a:t>Did not investigate semantic relations between context sentences</a:t>
            </a:r>
          </a:p>
          <a:p>
            <a:pPr lvl="1"/>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11</a:t>
            </a:fld>
            <a:endParaRPr lang="en-US"/>
          </a:p>
        </p:txBody>
      </p:sp>
      <p:sp>
        <p:nvSpPr>
          <p:cNvPr id="6" name="Rectangle 5"/>
          <p:cNvSpPr/>
          <p:nvPr/>
        </p:nvSpPr>
        <p:spPr>
          <a:xfrm>
            <a:off x="8610600" y="1936586"/>
            <a:ext cx="3071788" cy="523220"/>
          </a:xfrm>
          <a:prstGeom prst="rect">
            <a:avLst/>
          </a:prstGeom>
          <a:ln w="12700">
            <a:no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b="1" baseline="30000" dirty="0">
                <a:solidFill>
                  <a:schemeClr val="tx1"/>
                </a:solidFill>
                <a:highlight>
                  <a:srgbClr val="C0C0C0"/>
                </a:highlight>
              </a:rPr>
              <a:t>(1)</a:t>
            </a:r>
            <a:r>
              <a:rPr lang="en-US" sz="1400" dirty="0">
                <a:solidFill>
                  <a:schemeClr val="tx1"/>
                </a:solidFill>
              </a:rPr>
              <a:t>Firstly, pictures can influence the way people think.</a:t>
            </a:r>
          </a:p>
        </p:txBody>
      </p:sp>
      <p:sp>
        <p:nvSpPr>
          <p:cNvPr id="7" name="Rectangle 6"/>
          <p:cNvSpPr/>
          <p:nvPr/>
        </p:nvSpPr>
        <p:spPr>
          <a:xfrm>
            <a:off x="8610600" y="2687446"/>
            <a:ext cx="3071788" cy="954107"/>
          </a:xfrm>
          <a:prstGeom prst="rect">
            <a:avLst/>
          </a:prstGeom>
          <a:ln w="12700">
            <a:solidFill>
              <a:schemeClr val="tx1"/>
            </a:solid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b="1" baseline="30000" dirty="0">
                <a:solidFill>
                  <a:schemeClr val="tx1"/>
                </a:solidFill>
                <a:highlight>
                  <a:srgbClr val="C0C0C0"/>
                </a:highlight>
              </a:rPr>
              <a:t>(2)</a:t>
            </a:r>
            <a:r>
              <a:rPr lang="en-US" sz="1400" dirty="0">
                <a:solidFill>
                  <a:schemeClr val="tx1"/>
                </a:solidFill>
              </a:rPr>
              <a:t>For example, nowadays horrendous images are displayed on the cigarette boxes to illustrate the consequences of smoking.</a:t>
            </a:r>
          </a:p>
        </p:txBody>
      </p:sp>
      <p:sp>
        <p:nvSpPr>
          <p:cNvPr id="8" name="Rectangle 7"/>
          <p:cNvSpPr/>
          <p:nvPr/>
        </p:nvSpPr>
        <p:spPr>
          <a:xfrm>
            <a:off x="8610600" y="3869193"/>
            <a:ext cx="3071788" cy="954107"/>
          </a:xfrm>
          <a:prstGeom prst="rect">
            <a:avLst/>
          </a:prstGeom>
          <a:ln w="12700">
            <a:no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b="1" baseline="30000" dirty="0">
                <a:solidFill>
                  <a:schemeClr val="tx1"/>
                </a:solidFill>
                <a:highlight>
                  <a:srgbClr val="C0C0C0"/>
                </a:highlight>
              </a:rPr>
              <a:t>(3)</a:t>
            </a:r>
            <a:r>
              <a:rPr lang="en-US" sz="1400" dirty="0">
                <a:solidFill>
                  <a:schemeClr val="tx1"/>
                </a:solidFill>
              </a:rPr>
              <a:t>As a result, statistics show a slight reduction in the number of smokers, indicating that they realize the effects of the negative habit.</a:t>
            </a:r>
          </a:p>
        </p:txBody>
      </p:sp>
    </p:spTree>
    <p:extLst>
      <p:ext uri="{BB962C8B-B14F-4D97-AF65-F5344CB8AC3E}">
        <p14:creationId xmlns:p14="http://schemas.microsoft.com/office/powerpoint/2010/main" val="3776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Context-aware argument mining</a:t>
            </a:r>
          </a:p>
        </p:txBody>
      </p:sp>
      <p:sp>
        <p:nvSpPr>
          <p:cNvPr id="3" name="Content Placeholder 2"/>
          <p:cNvSpPr>
            <a:spLocks noGrp="1"/>
          </p:cNvSpPr>
          <p:nvPr>
            <p:ph idx="1"/>
          </p:nvPr>
        </p:nvSpPr>
        <p:spPr>
          <a:xfrm>
            <a:off x="838200" y="1319350"/>
            <a:ext cx="7497417" cy="4857613"/>
          </a:xfrm>
        </p:spPr>
        <p:txBody>
          <a:bodyPr>
            <a:normAutofit/>
          </a:bodyPr>
          <a:lstStyle/>
          <a:p>
            <a:r>
              <a:rPr lang="en-US" sz="2400" dirty="0">
                <a:solidFill>
                  <a:schemeClr val="accent1"/>
                </a:solidFill>
              </a:rPr>
              <a:t>Writing topics/prompts as an supervision to sublanguage identification</a:t>
            </a:r>
          </a:p>
          <a:p>
            <a:pPr lvl="1"/>
            <a:r>
              <a:rPr lang="en-US" sz="2000" dirty="0"/>
              <a:t>Argument and domain word extraction</a:t>
            </a:r>
          </a:p>
          <a:p>
            <a:pPr lvl="1"/>
            <a:r>
              <a:rPr lang="en-US" sz="2000" dirty="0"/>
              <a:t>Topic context (global)</a:t>
            </a:r>
          </a:p>
          <a:p>
            <a:endParaRPr lang="en-US" sz="2400" dirty="0"/>
          </a:p>
          <a:p>
            <a:r>
              <a:rPr lang="en-US" sz="2400" dirty="0">
                <a:solidFill>
                  <a:schemeClr val="accent2"/>
                </a:solidFill>
              </a:rPr>
              <a:t>Surrounding text as a context-rich representation of the argument component</a:t>
            </a:r>
          </a:p>
          <a:p>
            <a:pPr lvl="1"/>
            <a:r>
              <a:rPr lang="en-US" sz="2000" dirty="0"/>
              <a:t>Window context (local)</a:t>
            </a:r>
          </a:p>
          <a:p>
            <a:endParaRPr lang="en-US" sz="2400" dirty="0"/>
          </a:p>
          <a:p>
            <a:r>
              <a:rPr lang="en-US" sz="2400" b="1" dirty="0"/>
              <a:t>Hypothesis</a:t>
            </a:r>
          </a:p>
          <a:p>
            <a:pPr lvl="1"/>
            <a:r>
              <a:rPr lang="en-US" sz="2000" i="1" dirty="0"/>
              <a:t>Argument mining can be improved w.r.t prediction performance by considering contextual information at both local and global levels when developing prediction features</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12</a:t>
            </a:fld>
            <a:endParaRPr lang="en-US"/>
          </a:p>
        </p:txBody>
      </p:sp>
      <p:sp>
        <p:nvSpPr>
          <p:cNvPr id="6" name="Rectangle 5"/>
          <p:cNvSpPr/>
          <p:nvPr/>
        </p:nvSpPr>
        <p:spPr>
          <a:xfrm>
            <a:off x="8610600" y="2547828"/>
            <a:ext cx="3071788" cy="2400657"/>
          </a:xfrm>
          <a:prstGeom prst="rect">
            <a:avLst/>
          </a:prstGeom>
          <a:ln w="12700">
            <a:solidFill>
              <a:schemeClr val="tx1"/>
            </a:solid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Aft>
                <a:spcPts val="600"/>
              </a:spcAft>
            </a:pPr>
            <a:r>
              <a:rPr lang="en-US" sz="1400" b="1" baseline="30000" dirty="0">
                <a:solidFill>
                  <a:schemeClr val="tx1"/>
                </a:solidFill>
                <a:highlight>
                  <a:srgbClr val="C0C0C0"/>
                </a:highlight>
              </a:rPr>
              <a:t>(1)</a:t>
            </a:r>
            <a:r>
              <a:rPr lang="en-US" sz="1400" dirty="0">
                <a:solidFill>
                  <a:schemeClr val="tx1"/>
                </a:solidFill>
              </a:rPr>
              <a:t>Firstly, pictures can influence the way people think.</a:t>
            </a:r>
          </a:p>
          <a:p>
            <a:pPr algn="just">
              <a:spcAft>
                <a:spcPts val="600"/>
              </a:spcAft>
            </a:pPr>
            <a:r>
              <a:rPr lang="en-US" sz="1400" b="1" baseline="30000" dirty="0">
                <a:solidFill>
                  <a:schemeClr val="tx1"/>
                </a:solidFill>
                <a:highlight>
                  <a:srgbClr val="C0C0C0"/>
                </a:highlight>
              </a:rPr>
              <a:t>(2)</a:t>
            </a:r>
            <a:r>
              <a:rPr lang="en-US" sz="1400" dirty="0">
                <a:solidFill>
                  <a:schemeClr val="accent1"/>
                </a:solidFill>
              </a:rPr>
              <a:t>For example</a:t>
            </a:r>
            <a:r>
              <a:rPr lang="en-US" sz="1400" dirty="0">
                <a:solidFill>
                  <a:schemeClr val="tx1"/>
                </a:solidFill>
              </a:rPr>
              <a:t>, </a:t>
            </a:r>
            <a:r>
              <a:rPr lang="en-US" sz="1400" dirty="0">
                <a:solidFill>
                  <a:schemeClr val="accent2"/>
                </a:solidFill>
              </a:rPr>
              <a:t>nowadays horrendous images are displayed on the cigarette boxes to illustrate the consequences of smoking</a:t>
            </a:r>
            <a:r>
              <a:rPr lang="en-US" sz="1400" dirty="0">
                <a:solidFill>
                  <a:schemeClr val="tx1"/>
                </a:solidFill>
              </a:rPr>
              <a:t>.</a:t>
            </a:r>
          </a:p>
          <a:p>
            <a:pPr algn="just">
              <a:spcAft>
                <a:spcPts val="600"/>
              </a:spcAft>
            </a:pPr>
            <a:r>
              <a:rPr lang="en-US" sz="1400" b="1" baseline="30000" dirty="0">
                <a:solidFill>
                  <a:schemeClr val="tx1"/>
                </a:solidFill>
                <a:highlight>
                  <a:srgbClr val="C0C0C0"/>
                </a:highlight>
              </a:rPr>
              <a:t>(3)</a:t>
            </a:r>
            <a:r>
              <a:rPr lang="en-US" sz="1400" dirty="0">
                <a:solidFill>
                  <a:schemeClr val="tx1"/>
                </a:solidFill>
              </a:rPr>
              <a:t>As a result, statistics show a slight reduction in the number of smokers, indicating that they realize the effects of the negative habit.</a:t>
            </a:r>
          </a:p>
        </p:txBody>
      </p:sp>
    </p:spTree>
    <p:extLst>
      <p:ext uri="{BB962C8B-B14F-4D97-AF65-F5344CB8AC3E}">
        <p14:creationId xmlns:p14="http://schemas.microsoft.com/office/powerpoint/2010/main" val="37725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 education</a:t>
            </a:r>
          </a:p>
        </p:txBody>
      </p:sp>
      <p:sp>
        <p:nvSpPr>
          <p:cNvPr id="3" name="Content Placeholder 2"/>
          <p:cNvSpPr>
            <a:spLocks noGrp="1"/>
          </p:cNvSpPr>
          <p:nvPr>
            <p:ph idx="1"/>
          </p:nvPr>
        </p:nvSpPr>
        <p:spPr/>
        <p:txBody>
          <a:bodyPr>
            <a:normAutofit/>
          </a:bodyPr>
          <a:lstStyle/>
          <a:p>
            <a:r>
              <a:rPr lang="en-US" sz="2400" dirty="0"/>
              <a:t>Argumentation and argumentative writing receive increasing attention</a:t>
            </a:r>
          </a:p>
          <a:p>
            <a:pPr lvl="1"/>
            <a:r>
              <a:rPr lang="en-US" sz="2000" dirty="0"/>
              <a:t>Key focuses of Common Core Standard</a:t>
            </a:r>
          </a:p>
          <a:p>
            <a:pPr lvl="1"/>
            <a:r>
              <a:rPr lang="en-US" sz="2000" dirty="0"/>
              <a:t>Standardized tests, academic content courses</a:t>
            </a:r>
          </a:p>
          <a:p>
            <a:pPr lvl="1"/>
            <a:endParaRPr lang="en-US" sz="2000" dirty="0"/>
          </a:p>
          <a:p>
            <a:r>
              <a:rPr lang="en-US" sz="2400" dirty="0"/>
              <a:t>Existing automated scoring systems only considers grammar, vocabulary, mechanics, discourse structure</a:t>
            </a:r>
          </a:p>
          <a:p>
            <a:pPr lvl="1"/>
            <a:r>
              <a:rPr lang="en-US" sz="2000" dirty="0"/>
              <a:t>A demand for “argumentation-aware” automated writing evaluation systems</a:t>
            </a:r>
          </a:p>
          <a:p>
            <a:pPr lvl="1"/>
            <a:endParaRPr lang="en-US" sz="2000" dirty="0"/>
          </a:p>
          <a:p>
            <a:r>
              <a:rPr lang="en-US" sz="2400" dirty="0"/>
              <a:t>Emerging attention to evaluating argument aspect of essays</a:t>
            </a:r>
          </a:p>
          <a:p>
            <a:pPr lvl="1"/>
            <a:r>
              <a:rPr lang="en-US" sz="2000" dirty="0"/>
              <a:t>Thesis clarity, evidence use , critical question, argument strength</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13</a:t>
            </a:fld>
            <a:endParaRPr lang="en-US"/>
          </a:p>
        </p:txBody>
      </p:sp>
      <p:sp>
        <p:nvSpPr>
          <p:cNvPr id="6" name="TextBox 5"/>
          <p:cNvSpPr txBox="1"/>
          <p:nvPr/>
        </p:nvSpPr>
        <p:spPr>
          <a:xfrm>
            <a:off x="10513207" y="4492823"/>
            <a:ext cx="1678793" cy="307777"/>
          </a:xfrm>
          <a:prstGeom prst="rect">
            <a:avLst/>
          </a:prstGeom>
          <a:noFill/>
        </p:spPr>
        <p:txBody>
          <a:bodyPr wrap="none" rtlCol="0" anchor="ctr" anchorCtr="0">
            <a:spAutoFit/>
          </a:bodyPr>
          <a:lstStyle/>
          <a:p>
            <a:pPr algn="r"/>
            <a:r>
              <a:rPr lang="nl-NL" sz="1400" dirty="0">
                <a:solidFill>
                  <a:srgbClr val="4472C4"/>
                </a:solidFill>
              </a:rPr>
              <a:t>[Persing &amp; Ng, 2013]</a:t>
            </a:r>
            <a:endParaRPr lang="en-US" dirty="0"/>
          </a:p>
        </p:txBody>
      </p:sp>
      <p:sp>
        <p:nvSpPr>
          <p:cNvPr id="7" name="TextBox 6"/>
          <p:cNvSpPr txBox="1"/>
          <p:nvPr/>
        </p:nvSpPr>
        <p:spPr>
          <a:xfrm>
            <a:off x="10239221" y="4800600"/>
            <a:ext cx="1952779" cy="307777"/>
          </a:xfrm>
          <a:prstGeom prst="rect">
            <a:avLst/>
          </a:prstGeom>
          <a:noFill/>
        </p:spPr>
        <p:txBody>
          <a:bodyPr wrap="none" rtlCol="0" anchor="ctr" anchorCtr="0">
            <a:spAutoFit/>
          </a:bodyPr>
          <a:lstStyle/>
          <a:p>
            <a:pPr algn="r"/>
            <a:r>
              <a:rPr lang="nl-NL" sz="1400" dirty="0">
                <a:solidFill>
                  <a:srgbClr val="4472C4"/>
                </a:solidFill>
              </a:rPr>
              <a:t>[Rahimi &amp; Litman, 2014]</a:t>
            </a:r>
            <a:endParaRPr lang="en-US" dirty="0"/>
          </a:p>
        </p:txBody>
      </p:sp>
      <p:sp>
        <p:nvSpPr>
          <p:cNvPr id="8" name="TextBox 7"/>
          <p:cNvSpPr txBox="1"/>
          <p:nvPr/>
        </p:nvSpPr>
        <p:spPr>
          <a:xfrm>
            <a:off x="10513207" y="5407223"/>
            <a:ext cx="1678793" cy="307777"/>
          </a:xfrm>
          <a:prstGeom prst="rect">
            <a:avLst/>
          </a:prstGeom>
          <a:noFill/>
        </p:spPr>
        <p:txBody>
          <a:bodyPr wrap="none" rtlCol="0" anchor="ctr" anchorCtr="0">
            <a:spAutoFit/>
          </a:bodyPr>
          <a:lstStyle/>
          <a:p>
            <a:pPr algn="r"/>
            <a:r>
              <a:rPr lang="nl-NL" sz="1400" dirty="0">
                <a:solidFill>
                  <a:srgbClr val="4472C4"/>
                </a:solidFill>
              </a:rPr>
              <a:t>[Persing &amp; Ng, 2015]</a:t>
            </a:r>
            <a:endParaRPr lang="en-US" dirty="0"/>
          </a:p>
        </p:txBody>
      </p:sp>
      <p:sp>
        <p:nvSpPr>
          <p:cNvPr id="9" name="TextBox 8"/>
          <p:cNvSpPr txBox="1"/>
          <p:nvPr/>
        </p:nvSpPr>
        <p:spPr>
          <a:xfrm>
            <a:off x="9691123" y="3675020"/>
            <a:ext cx="2500877" cy="307777"/>
          </a:xfrm>
          <a:prstGeom prst="rect">
            <a:avLst/>
          </a:prstGeom>
          <a:noFill/>
        </p:spPr>
        <p:txBody>
          <a:bodyPr wrap="none" rtlCol="0" anchor="ctr" anchorCtr="0">
            <a:spAutoFit/>
          </a:bodyPr>
          <a:lstStyle/>
          <a:p>
            <a:pPr algn="r"/>
            <a:r>
              <a:rPr lang="nl-NL" sz="1400" dirty="0">
                <a:solidFill>
                  <a:srgbClr val="4472C4"/>
                </a:solidFill>
              </a:rPr>
              <a:t>[Beigman Klebanov et al., 2016]</a:t>
            </a:r>
            <a:endParaRPr lang="en-US" dirty="0"/>
          </a:p>
        </p:txBody>
      </p:sp>
      <p:sp>
        <p:nvSpPr>
          <p:cNvPr id="10" name="TextBox 9"/>
          <p:cNvSpPr txBox="1"/>
          <p:nvPr/>
        </p:nvSpPr>
        <p:spPr>
          <a:xfrm>
            <a:off x="10689024" y="5104804"/>
            <a:ext cx="1502976" cy="307777"/>
          </a:xfrm>
          <a:prstGeom prst="rect">
            <a:avLst/>
          </a:prstGeom>
          <a:noFill/>
        </p:spPr>
        <p:txBody>
          <a:bodyPr wrap="none" rtlCol="0" anchor="ctr" anchorCtr="0">
            <a:spAutoFit/>
          </a:bodyPr>
          <a:lstStyle/>
          <a:p>
            <a:pPr algn="r"/>
            <a:r>
              <a:rPr lang="nl-NL" sz="1400" dirty="0">
                <a:solidFill>
                  <a:srgbClr val="4472C4"/>
                </a:solidFill>
              </a:rPr>
              <a:t>[Song et al., 2014]</a:t>
            </a:r>
            <a:endParaRPr lang="en-US" dirty="0"/>
          </a:p>
        </p:txBody>
      </p:sp>
    </p:spTree>
    <p:extLst>
      <p:ext uri="{BB962C8B-B14F-4D97-AF65-F5344CB8AC3E}">
        <p14:creationId xmlns:p14="http://schemas.microsoft.com/office/powerpoint/2010/main" val="59904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Persuasive essay writing rubrics</a:t>
            </a:r>
          </a:p>
        </p:txBody>
      </p:sp>
      <p:sp>
        <p:nvSpPr>
          <p:cNvPr id="3" name="Content Placeholder 2"/>
          <p:cNvSpPr>
            <a:spLocks noGrp="1"/>
          </p:cNvSpPr>
          <p:nvPr>
            <p:ph idx="1"/>
          </p:nvPr>
        </p:nvSpPr>
        <p:spPr/>
        <p:txBody>
          <a:bodyPr>
            <a:normAutofit lnSpcReduction="10000"/>
          </a:bodyPr>
          <a:lstStyle/>
          <a:p>
            <a:r>
              <a:rPr lang="en-US" dirty="0"/>
              <a:t>TOEFL </a:t>
            </a:r>
            <a:r>
              <a:rPr lang="en-US" dirty="0" err="1"/>
              <a:t>iBT</a:t>
            </a:r>
            <a:r>
              <a:rPr lang="en-US" dirty="0"/>
              <a:t> Independent Writing</a:t>
            </a:r>
          </a:p>
          <a:p>
            <a:pPr lvl="2"/>
            <a:r>
              <a:rPr lang="en-US" dirty="0"/>
              <a:t>“is well organized and well developed, using clearly </a:t>
            </a:r>
            <a:r>
              <a:rPr lang="en-US" dirty="0">
                <a:solidFill>
                  <a:schemeClr val="accent1"/>
                </a:solidFill>
              </a:rPr>
              <a:t>appropriate explanations, exemplifications and/or details</a:t>
            </a:r>
            <a:r>
              <a:rPr lang="en-US" dirty="0"/>
              <a:t>”</a:t>
            </a:r>
          </a:p>
          <a:p>
            <a:endParaRPr lang="en-US" dirty="0"/>
          </a:p>
          <a:p>
            <a:r>
              <a:rPr lang="en-US" dirty="0" err="1"/>
              <a:t>Kaggle</a:t>
            </a:r>
            <a:r>
              <a:rPr lang="en-US" dirty="0"/>
              <a:t> ASAP: automated student assessment prize</a:t>
            </a:r>
          </a:p>
          <a:p>
            <a:pPr lvl="2"/>
            <a:r>
              <a:rPr lang="en-US" dirty="0"/>
              <a:t>“Has fully </a:t>
            </a:r>
            <a:r>
              <a:rPr lang="en-US" dirty="0">
                <a:solidFill>
                  <a:schemeClr val="accent1"/>
                </a:solidFill>
              </a:rPr>
              <a:t>elaborated reasons with specific details</a:t>
            </a:r>
            <a:r>
              <a:rPr lang="en-US" dirty="0"/>
              <a:t>”</a:t>
            </a:r>
          </a:p>
          <a:p>
            <a:endParaRPr lang="en-US" dirty="0"/>
          </a:p>
          <a:p>
            <a:r>
              <a:rPr lang="en-US" dirty="0"/>
              <a:t>Research Methods classes at Pitt</a:t>
            </a:r>
          </a:p>
          <a:p>
            <a:pPr lvl="2"/>
            <a:r>
              <a:rPr lang="en-US" dirty="0"/>
              <a:t>“Brief high-level overview of study design and </a:t>
            </a:r>
            <a:r>
              <a:rPr lang="en-US" dirty="0">
                <a:solidFill>
                  <a:schemeClr val="accent1"/>
                </a:solidFill>
              </a:rPr>
              <a:t>clear statement of hypotheses</a:t>
            </a:r>
            <a:r>
              <a:rPr lang="en-US" dirty="0"/>
              <a:t>? Appropriate integration of </a:t>
            </a:r>
            <a:r>
              <a:rPr lang="en-US" dirty="0">
                <a:solidFill>
                  <a:schemeClr val="accent1"/>
                </a:solidFill>
              </a:rPr>
              <a:t>conflicting research findings</a:t>
            </a:r>
            <a:r>
              <a:rPr lang="en-US" dirty="0"/>
              <a:t> into a </a:t>
            </a:r>
            <a:r>
              <a:rPr lang="en-US" dirty="0">
                <a:solidFill>
                  <a:schemeClr val="accent1"/>
                </a:solidFill>
              </a:rPr>
              <a:t>convincing argument</a:t>
            </a:r>
            <a:r>
              <a:rPr lang="en-US" dirty="0"/>
              <a:t> for at least one hypothesis?”</a:t>
            </a:r>
          </a:p>
          <a:p>
            <a:r>
              <a:rPr lang="en-US" dirty="0"/>
              <a:t>…</a:t>
            </a:r>
          </a:p>
        </p:txBody>
      </p:sp>
      <p:sp>
        <p:nvSpPr>
          <p:cNvPr id="4" name="Slide Number Placeholder 3"/>
          <p:cNvSpPr>
            <a:spLocks noGrp="1"/>
          </p:cNvSpPr>
          <p:nvPr>
            <p:ph type="sldNum" sz="quarter" idx="12"/>
          </p:nvPr>
        </p:nvSpPr>
        <p:spPr/>
        <p:txBody>
          <a:bodyPr/>
          <a:lstStyle/>
          <a:p>
            <a:fld id="{1FAB230D-8D7E-447F-9006-147D65281BD6}" type="slidenum">
              <a:rPr lang="en-US" smtClean="0"/>
              <a:pPr/>
              <a:t>14</a:t>
            </a:fld>
            <a:endParaRPr lang="en-US"/>
          </a:p>
        </p:txBody>
      </p:sp>
      <p:sp>
        <p:nvSpPr>
          <p:cNvPr id="6" name="Flowchart: Alternate Process 5"/>
          <p:cNvSpPr/>
          <p:nvPr/>
        </p:nvSpPr>
        <p:spPr>
          <a:xfrm>
            <a:off x="2133600" y="1991560"/>
            <a:ext cx="7924800" cy="241768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en-US" sz="2400" dirty="0">
                <a:ln w="0"/>
                <a:solidFill>
                  <a:schemeClr val="tx1"/>
                </a:solidFill>
                <a:effectLst>
                  <a:outerShdw blurRad="38100" dist="19050" dir="2700000" algn="tl" rotWithShape="0">
                    <a:schemeClr val="dk1">
                      <a:alpha val="40000"/>
                    </a:schemeClr>
                  </a:outerShdw>
                </a:effectLst>
              </a:rPr>
              <a:t>Argument mining offers new capabilities that consider argumentation aspect</a:t>
            </a:r>
          </a:p>
          <a:p>
            <a:endParaRPr lang="en-US" sz="1000" dirty="0">
              <a:ln w="0"/>
              <a:solidFill>
                <a:schemeClr val="tx1"/>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400" dirty="0">
                <a:ln w="0"/>
                <a:solidFill>
                  <a:schemeClr val="tx1"/>
                </a:solidFill>
                <a:effectLst>
                  <a:outerShdw blurRad="38100" dist="19050" dir="2700000" algn="tl" rotWithShape="0">
                    <a:schemeClr val="dk1">
                      <a:alpha val="40000"/>
                    </a:schemeClr>
                  </a:outerShdw>
                </a:effectLst>
              </a:rPr>
              <a:t>Derive features from output of argument mining models</a:t>
            </a:r>
          </a:p>
          <a:p>
            <a:pPr marL="342900" indent="-342900">
              <a:buFont typeface="Arial" panose="020B0604020202020204" pitchFamily="34" charset="0"/>
              <a:buChar char="•"/>
            </a:pPr>
            <a:r>
              <a:rPr lang="en-US" sz="2400" dirty="0">
                <a:ln w="0"/>
                <a:solidFill>
                  <a:schemeClr val="tx1"/>
                </a:solidFill>
                <a:effectLst>
                  <a:outerShdw blurRad="38100" dist="19050" dir="2700000" algn="tl" rotWithShape="0">
                    <a:schemeClr val="dk1">
                      <a:alpha val="40000"/>
                    </a:schemeClr>
                  </a:outerShdw>
                </a:effectLst>
              </a:rPr>
              <a:t>Augment automated essay scoring systems</a:t>
            </a:r>
          </a:p>
          <a:p>
            <a:pPr marL="342900" indent="-342900">
              <a:buFont typeface="Arial" panose="020B0604020202020204" pitchFamily="34" charset="0"/>
              <a:buChar char="•"/>
            </a:pPr>
            <a:r>
              <a:rPr lang="en-US" sz="2400" dirty="0">
                <a:ln w="0"/>
                <a:solidFill>
                  <a:schemeClr val="tx1"/>
                </a:solidFill>
                <a:effectLst>
                  <a:outerShdw blurRad="38100" dist="19050" dir="2700000" algn="tl" rotWithShape="0">
                    <a:schemeClr val="dk1">
                      <a:alpha val="40000"/>
                    </a:schemeClr>
                  </a:outerShdw>
                </a:effectLst>
              </a:rPr>
              <a:t>Enable automated writing feedback</a:t>
            </a:r>
          </a:p>
        </p:txBody>
      </p:sp>
    </p:spTree>
    <p:extLst>
      <p:ext uri="{BB962C8B-B14F-4D97-AF65-F5344CB8AC3E}">
        <p14:creationId xmlns:p14="http://schemas.microsoft.com/office/powerpoint/2010/main" val="41295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hypotheses</a:t>
            </a:r>
          </a:p>
        </p:txBody>
      </p:sp>
      <p:sp>
        <p:nvSpPr>
          <p:cNvPr id="3" name="Content Placeholder 2"/>
          <p:cNvSpPr>
            <a:spLocks noGrp="1"/>
          </p:cNvSpPr>
          <p:nvPr>
            <p:ph idx="1"/>
          </p:nvPr>
        </p:nvSpPr>
        <p:spPr/>
        <p:txBody>
          <a:bodyPr/>
          <a:lstStyle/>
          <a:p>
            <a:endParaRPr lang="en-US" b="1" dirty="0"/>
          </a:p>
          <a:p>
            <a:r>
              <a:rPr lang="en-US" b="1" dirty="0">
                <a:solidFill>
                  <a:schemeClr val="accent1"/>
                </a:solidFill>
              </a:rPr>
              <a:t>H1-1</a:t>
            </a:r>
            <a:r>
              <a:rPr lang="en-US" dirty="0"/>
              <a:t>: Proposed topic-context features improves argument component identification</a:t>
            </a:r>
          </a:p>
          <a:p>
            <a:endParaRPr lang="en-US" dirty="0"/>
          </a:p>
          <a:p>
            <a:r>
              <a:rPr lang="en-US" b="1" dirty="0">
                <a:solidFill>
                  <a:schemeClr val="accent1"/>
                </a:solidFill>
              </a:rPr>
              <a:t>H1-2</a:t>
            </a:r>
            <a:r>
              <a:rPr lang="en-US" dirty="0"/>
              <a:t>: Proposed topic-context and segment-context features improves argumentative relation classification</a:t>
            </a:r>
          </a:p>
          <a:p>
            <a:endParaRPr lang="en-US" dirty="0"/>
          </a:p>
          <a:p>
            <a:r>
              <a:rPr lang="en-US" b="1" dirty="0">
                <a:solidFill>
                  <a:schemeClr val="accent1"/>
                </a:solidFill>
              </a:rPr>
              <a:t>H2</a:t>
            </a:r>
            <a:r>
              <a:rPr lang="en-US" dirty="0"/>
              <a:t>: Prediction output of our argument mining models help improve automated argumentative essay scoring</a:t>
            </a:r>
          </a:p>
        </p:txBody>
      </p:sp>
      <p:sp>
        <p:nvSpPr>
          <p:cNvPr id="5" name="Slide Number Placeholder 4"/>
          <p:cNvSpPr>
            <a:spLocks noGrp="1"/>
          </p:cNvSpPr>
          <p:nvPr>
            <p:ph type="sldNum" sz="quarter" idx="12"/>
          </p:nvPr>
        </p:nvSpPr>
        <p:spPr/>
        <p:txBody>
          <a:bodyPr/>
          <a:lstStyle/>
          <a:p>
            <a:fld id="{1FAB230D-8D7E-447F-9006-147D65281BD6}" type="slidenum">
              <a:rPr lang="en-US" smtClean="0"/>
              <a:pPr/>
              <a:t>15</a:t>
            </a:fld>
            <a:endParaRPr lang="en-US"/>
          </a:p>
        </p:txBody>
      </p:sp>
    </p:spTree>
    <p:extLst>
      <p:ext uri="{BB962C8B-B14F-4D97-AF65-F5344CB8AC3E}">
        <p14:creationId xmlns:p14="http://schemas.microsoft.com/office/powerpoint/2010/main" val="29878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a:t>
            </a:r>
          </a:p>
        </p:txBody>
      </p:sp>
      <p:sp>
        <p:nvSpPr>
          <p:cNvPr id="3" name="Content Placeholder 2"/>
          <p:cNvSpPr>
            <a:spLocks noGrp="1"/>
          </p:cNvSpPr>
          <p:nvPr>
            <p:ph idx="1"/>
          </p:nvPr>
        </p:nvSpPr>
        <p:spPr/>
        <p:txBody>
          <a:bodyPr>
            <a:normAutofit/>
          </a:bodyPr>
          <a:lstStyle/>
          <a:p>
            <a:r>
              <a:rPr lang="en-US" sz="2400" dirty="0"/>
              <a:t>Argument mining</a:t>
            </a:r>
          </a:p>
          <a:p>
            <a:pPr lvl="1"/>
            <a:r>
              <a:rPr lang="en-US" sz="2000" dirty="0"/>
              <a:t>Persuasive essays: practice writings by ESL learners</a:t>
            </a:r>
          </a:p>
          <a:p>
            <a:pPr lvl="1"/>
            <a:r>
              <a:rPr lang="en-US" sz="2000" dirty="0"/>
              <a:t>Academic essays: APA-style writings by college students</a:t>
            </a:r>
          </a:p>
          <a:p>
            <a:endParaRPr lang="en-US" sz="2400" dirty="0"/>
          </a:p>
          <a:p>
            <a:r>
              <a:rPr lang="en-US" sz="2400" dirty="0"/>
              <a:t>Automated essay scoring</a:t>
            </a:r>
          </a:p>
          <a:p>
            <a:pPr lvl="1"/>
            <a:r>
              <a:rPr lang="en-US" sz="2000" dirty="0"/>
              <a:t>TOEFL11: real-test essays by ESL learners</a:t>
            </a:r>
          </a:p>
          <a:p>
            <a:pPr lvl="1"/>
            <a:r>
              <a:rPr lang="en-US" sz="2000" dirty="0" err="1"/>
              <a:t>Kaggle</a:t>
            </a:r>
            <a:r>
              <a:rPr lang="en-US" sz="2000" dirty="0"/>
              <a:t> ASAP essays: by 7 – 10 grade students</a:t>
            </a:r>
          </a:p>
          <a:p>
            <a:endParaRPr lang="en-US" sz="2400" dirty="0"/>
          </a:p>
          <a:p>
            <a:r>
              <a:rPr lang="en-US" sz="2400" dirty="0"/>
              <a:t>Corpora are widely different</a:t>
            </a:r>
          </a:p>
          <a:p>
            <a:pPr lvl="1"/>
            <a:r>
              <a:rPr lang="en-US" sz="2000" dirty="0"/>
              <a:t>Data sizes, annotation schemes</a:t>
            </a:r>
          </a:p>
          <a:p>
            <a:pPr lvl="1"/>
            <a:r>
              <a:rPr lang="en-US" sz="2000" dirty="0"/>
              <a:t>Writer expertise, writing fluency &amp; quality</a:t>
            </a:r>
          </a:p>
        </p:txBody>
      </p:sp>
      <p:sp>
        <p:nvSpPr>
          <p:cNvPr id="5" name="Slide Number Placeholder 4"/>
          <p:cNvSpPr>
            <a:spLocks noGrp="1"/>
          </p:cNvSpPr>
          <p:nvPr>
            <p:ph type="sldNum" sz="quarter" idx="12"/>
          </p:nvPr>
        </p:nvSpPr>
        <p:spPr/>
        <p:txBody>
          <a:bodyPr/>
          <a:lstStyle/>
          <a:p>
            <a:fld id="{1FAB230D-8D7E-447F-9006-147D65281BD6}" type="slidenum">
              <a:rPr lang="en-US" smtClean="0"/>
              <a:pPr/>
              <a:t>16</a:t>
            </a:fld>
            <a:endParaRPr lang="en-US"/>
          </a:p>
        </p:txBody>
      </p:sp>
      <p:sp>
        <p:nvSpPr>
          <p:cNvPr id="6" name="TextBox 5"/>
          <p:cNvSpPr txBox="1"/>
          <p:nvPr/>
        </p:nvSpPr>
        <p:spPr>
          <a:xfrm>
            <a:off x="9781084" y="1826119"/>
            <a:ext cx="2410916" cy="307777"/>
          </a:xfrm>
          <a:prstGeom prst="rect">
            <a:avLst/>
          </a:prstGeom>
          <a:noFill/>
        </p:spPr>
        <p:txBody>
          <a:bodyPr wrap="none" rtlCol="0" anchor="ctr" anchorCtr="0">
            <a:spAutoFit/>
          </a:bodyPr>
          <a:lstStyle/>
          <a:p>
            <a:pPr algn="r"/>
            <a:r>
              <a:rPr lang="en-US" sz="1400" dirty="0">
                <a:solidFill>
                  <a:srgbClr val="4472C4"/>
                </a:solidFill>
              </a:rPr>
              <a:t>[Stab &amp; Gurevych, 2014; 2016]</a:t>
            </a:r>
            <a:endParaRPr lang="en-US" dirty="0"/>
          </a:p>
        </p:txBody>
      </p:sp>
      <p:sp>
        <p:nvSpPr>
          <p:cNvPr id="7" name="TextBox 6"/>
          <p:cNvSpPr txBox="1"/>
          <p:nvPr/>
        </p:nvSpPr>
        <p:spPr>
          <a:xfrm>
            <a:off x="10451267" y="2136760"/>
            <a:ext cx="1740733" cy="307777"/>
          </a:xfrm>
          <a:prstGeom prst="rect">
            <a:avLst/>
          </a:prstGeom>
          <a:noFill/>
        </p:spPr>
        <p:txBody>
          <a:bodyPr wrap="none" rtlCol="0" anchor="ctr" anchorCtr="0">
            <a:spAutoFit/>
          </a:bodyPr>
          <a:lstStyle/>
          <a:p>
            <a:pPr algn="r"/>
            <a:r>
              <a:rPr lang="en-US" sz="1400" dirty="0">
                <a:solidFill>
                  <a:srgbClr val="4472C4"/>
                </a:solidFill>
              </a:rPr>
              <a:t>[Barstow et al., 2015]</a:t>
            </a:r>
            <a:endParaRPr lang="en-US" dirty="0"/>
          </a:p>
        </p:txBody>
      </p:sp>
      <p:sp>
        <p:nvSpPr>
          <p:cNvPr id="8" name="TextBox 7"/>
          <p:cNvSpPr txBox="1"/>
          <p:nvPr/>
        </p:nvSpPr>
        <p:spPr>
          <a:xfrm>
            <a:off x="10313152" y="3509265"/>
            <a:ext cx="1878848" cy="307777"/>
          </a:xfrm>
          <a:prstGeom prst="rect">
            <a:avLst/>
          </a:prstGeom>
          <a:noFill/>
        </p:spPr>
        <p:txBody>
          <a:bodyPr wrap="none" rtlCol="0" anchor="ctr" anchorCtr="0">
            <a:spAutoFit/>
          </a:bodyPr>
          <a:lstStyle/>
          <a:p>
            <a:pPr algn="r"/>
            <a:r>
              <a:rPr lang="en-US" sz="1400" dirty="0">
                <a:solidFill>
                  <a:srgbClr val="4472C4"/>
                </a:solidFill>
              </a:rPr>
              <a:t>[Blanchard et al., 2013]</a:t>
            </a:r>
            <a:endParaRPr lang="en-US" dirty="0"/>
          </a:p>
        </p:txBody>
      </p:sp>
      <p:sp>
        <p:nvSpPr>
          <p:cNvPr id="9" name="TextBox 8"/>
          <p:cNvSpPr txBox="1"/>
          <p:nvPr/>
        </p:nvSpPr>
        <p:spPr>
          <a:xfrm>
            <a:off x="6426126" y="3819907"/>
            <a:ext cx="5765874" cy="307777"/>
          </a:xfrm>
          <a:prstGeom prst="rect">
            <a:avLst/>
          </a:prstGeom>
          <a:noFill/>
        </p:spPr>
        <p:txBody>
          <a:bodyPr wrap="none" rtlCol="0" anchor="ctr" anchorCtr="0">
            <a:spAutoFit/>
          </a:bodyPr>
          <a:lstStyle/>
          <a:p>
            <a:pPr algn="r"/>
            <a:r>
              <a:rPr lang="en-US" sz="1400" dirty="0">
                <a:solidFill>
                  <a:srgbClr val="4472C4"/>
                </a:solidFill>
              </a:rPr>
              <a:t>[Automated Student Assessment Prize, https://www.kaggle.com/c/asap-aes]</a:t>
            </a:r>
            <a:endParaRPr lang="en-US" dirty="0"/>
          </a:p>
        </p:txBody>
      </p:sp>
    </p:spTree>
    <p:extLst>
      <p:ext uri="{BB962C8B-B14F-4D97-AF65-F5344CB8AC3E}">
        <p14:creationId xmlns:p14="http://schemas.microsoft.com/office/powerpoint/2010/main" val="28988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outline</a:t>
            </a:r>
          </a:p>
        </p:txBody>
      </p:sp>
      <p:sp>
        <p:nvSpPr>
          <p:cNvPr id="3" name="Content Placeholder 2"/>
          <p:cNvSpPr>
            <a:spLocks noGrp="1"/>
          </p:cNvSpPr>
          <p:nvPr>
            <p:ph idx="1"/>
          </p:nvPr>
        </p:nvSpPr>
        <p:spPr/>
        <p:txBody>
          <a:bodyPr>
            <a:normAutofit/>
          </a:bodyPr>
          <a:lstStyle/>
          <a:p>
            <a:r>
              <a:rPr lang="en-US" sz="2400" dirty="0">
                <a:hlinkClick r:id="rId2" action="ppaction://hlinksldjump"/>
              </a:rPr>
              <a:t>Context-aware argument component classification</a:t>
            </a:r>
            <a:endParaRPr lang="en-US" sz="2400" dirty="0"/>
          </a:p>
          <a:p>
            <a:pPr lvl="1"/>
            <a:r>
              <a:rPr lang="en-US" sz="2000" dirty="0"/>
              <a:t>Argument and domain word extraction</a:t>
            </a:r>
          </a:p>
          <a:p>
            <a:pPr lvl="1"/>
            <a:endParaRPr lang="en-US" sz="2000" dirty="0"/>
          </a:p>
          <a:p>
            <a:r>
              <a:rPr lang="en-US" sz="2400" dirty="0">
                <a:hlinkClick r:id="rId3" action="ppaction://hlinksldjump"/>
              </a:rPr>
              <a:t>Context-aware argumentative relation mining</a:t>
            </a:r>
            <a:endParaRPr lang="en-US" sz="2400" dirty="0"/>
          </a:p>
          <a:p>
            <a:pPr lvl="1"/>
            <a:r>
              <a:rPr lang="en-US" sz="2000" dirty="0"/>
              <a:t>Context-window heuristics: window-size vs. text segmentation</a:t>
            </a:r>
          </a:p>
          <a:p>
            <a:pPr lvl="1"/>
            <a:endParaRPr lang="en-US" sz="2000" dirty="0"/>
          </a:p>
          <a:p>
            <a:r>
              <a:rPr lang="en-US" sz="2400" dirty="0">
                <a:hlinkClick r:id="rId4" action="ppaction://hlinksldjump"/>
              </a:rPr>
              <a:t>Argumentation features for improving automated essay scoring</a:t>
            </a:r>
            <a:endParaRPr lang="en-US" sz="2400" dirty="0"/>
          </a:p>
          <a:p>
            <a:pPr lvl="1"/>
            <a:r>
              <a:rPr lang="en-US" sz="2000" dirty="0"/>
              <a:t>Extrinsic evaluation of argument mining systems</a:t>
            </a:r>
          </a:p>
          <a:p>
            <a:pPr lvl="1"/>
            <a:r>
              <a:rPr lang="en-US" sz="2000" dirty="0"/>
              <a:t>Cross-domain AES</a:t>
            </a:r>
          </a:p>
          <a:p>
            <a:pPr lvl="1"/>
            <a:endParaRPr lang="en-US" sz="2000" dirty="0"/>
          </a:p>
          <a:p>
            <a:r>
              <a:rPr lang="en-US" sz="2400" dirty="0">
                <a:hlinkClick r:id="rId5" action="ppaction://hlinksldjump"/>
              </a:rPr>
              <a:t>Discussions and future work</a:t>
            </a:r>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17</a:t>
            </a:fld>
            <a:endParaRPr lang="en-US"/>
          </a:p>
        </p:txBody>
      </p:sp>
    </p:spTree>
    <p:extLst>
      <p:ext uri="{BB962C8B-B14F-4D97-AF65-F5344CB8AC3E}">
        <p14:creationId xmlns:p14="http://schemas.microsoft.com/office/powerpoint/2010/main" val="4009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solidFill>
                  <a:schemeClr val="accent1"/>
                </a:solidFill>
              </a:rPr>
              <a:t>Context-aware argument component classification</a:t>
            </a:r>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1FAB230D-8D7E-447F-9006-147D65281BD6}" type="slidenum">
              <a:rPr lang="en-US" smtClean="0"/>
              <a:pPr/>
              <a:t>18</a:t>
            </a:fld>
            <a:endParaRPr lang="en-US"/>
          </a:p>
        </p:txBody>
      </p:sp>
      <p:pic>
        <p:nvPicPr>
          <p:cNvPr id="9" name="Picture 8"/>
          <p:cNvPicPr>
            <a:picLocks noChangeAspect="1"/>
          </p:cNvPicPr>
          <p:nvPr/>
        </p:nvPicPr>
        <p:blipFill>
          <a:blip r:embed="rId2"/>
          <a:stretch>
            <a:fillRect/>
          </a:stretch>
        </p:blipFill>
        <p:spPr>
          <a:xfrm>
            <a:off x="1388138" y="5389323"/>
            <a:ext cx="504825" cy="704850"/>
          </a:xfrm>
          <a:prstGeom prst="rect">
            <a:avLst/>
          </a:prstGeom>
        </p:spPr>
      </p:pic>
      <p:pic>
        <p:nvPicPr>
          <p:cNvPr id="10" name="Picture 9"/>
          <p:cNvPicPr>
            <a:picLocks noChangeAspect="1"/>
          </p:cNvPicPr>
          <p:nvPr/>
        </p:nvPicPr>
        <p:blipFill>
          <a:blip r:embed="rId3"/>
          <a:stretch>
            <a:fillRect/>
          </a:stretch>
        </p:blipFill>
        <p:spPr>
          <a:xfrm>
            <a:off x="831850" y="5458379"/>
            <a:ext cx="476250" cy="566738"/>
          </a:xfrm>
          <a:prstGeom prst="rect">
            <a:avLst/>
          </a:prstGeom>
        </p:spPr>
      </p:pic>
      <p:pic>
        <p:nvPicPr>
          <p:cNvPr id="11" name="Picture 10"/>
          <p:cNvPicPr>
            <a:picLocks noChangeAspect="1"/>
          </p:cNvPicPr>
          <p:nvPr/>
        </p:nvPicPr>
        <p:blipFill>
          <a:blip r:embed="rId4"/>
          <a:stretch>
            <a:fillRect/>
          </a:stretch>
        </p:blipFill>
        <p:spPr>
          <a:xfrm>
            <a:off x="1973001" y="5413136"/>
            <a:ext cx="509588" cy="657225"/>
          </a:xfrm>
          <a:prstGeom prst="rect">
            <a:avLst/>
          </a:prstGeom>
        </p:spPr>
      </p:pic>
      <p:pic>
        <p:nvPicPr>
          <p:cNvPr id="12" name="Picture 11"/>
          <p:cNvPicPr>
            <a:picLocks noChangeAspect="1"/>
          </p:cNvPicPr>
          <p:nvPr/>
        </p:nvPicPr>
        <p:blipFill>
          <a:blip r:embed="rId4"/>
          <a:stretch>
            <a:fillRect/>
          </a:stretch>
        </p:blipFill>
        <p:spPr>
          <a:xfrm>
            <a:off x="2562627" y="5413136"/>
            <a:ext cx="509588" cy="657225"/>
          </a:xfrm>
          <a:prstGeom prst="rect">
            <a:avLst/>
          </a:prstGeom>
        </p:spPr>
      </p:pic>
      <p:pic>
        <p:nvPicPr>
          <p:cNvPr id="13" name="Picture 12"/>
          <p:cNvPicPr>
            <a:picLocks noChangeAspect="1"/>
          </p:cNvPicPr>
          <p:nvPr/>
        </p:nvPicPr>
        <p:blipFill>
          <a:blip r:embed="rId4"/>
          <a:stretch>
            <a:fillRect/>
          </a:stretch>
        </p:blipFill>
        <p:spPr>
          <a:xfrm>
            <a:off x="3152253" y="5413135"/>
            <a:ext cx="509588" cy="657225"/>
          </a:xfrm>
          <a:prstGeom prst="rect">
            <a:avLst/>
          </a:prstGeom>
        </p:spPr>
      </p:pic>
    </p:spTree>
    <p:extLst>
      <p:ext uri="{BB962C8B-B14F-4D97-AF65-F5344CB8AC3E}">
        <p14:creationId xmlns:p14="http://schemas.microsoft.com/office/powerpoint/2010/main" val="408281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sz="2400" dirty="0"/>
              <a:t>Problem statement</a:t>
            </a:r>
          </a:p>
          <a:p>
            <a:pPr lvl="1"/>
            <a:r>
              <a:rPr lang="en-US" sz="2000" dirty="0"/>
              <a:t>Given argument components (or argumentative sentences) as inputs, recognize their argumentative roles</a:t>
            </a:r>
          </a:p>
          <a:p>
            <a:pPr lvl="1"/>
            <a:r>
              <a:rPr lang="en-US" sz="2000" dirty="0"/>
              <a:t>Assuming argument component boundaries are provided</a:t>
            </a:r>
          </a:p>
          <a:p>
            <a:endParaRPr lang="en-US" sz="2400" dirty="0"/>
          </a:p>
          <a:p>
            <a:r>
              <a:rPr lang="en-US" sz="2400" dirty="0"/>
              <a:t>Data</a:t>
            </a:r>
          </a:p>
          <a:p>
            <a:pPr lvl="1"/>
            <a:r>
              <a:rPr lang="en-US" sz="2000" dirty="0"/>
              <a:t>Persuasive1 corpus: 90 persuasive essays by ESL leaners</a:t>
            </a:r>
            <a:endParaRPr lang="en-US" sz="1600" dirty="0"/>
          </a:p>
          <a:p>
            <a:pPr lvl="1"/>
            <a:r>
              <a:rPr lang="en-US" sz="2000" dirty="0"/>
              <a:t>Academic corpus: 115 academic writing from College Psychology classes in 2014</a:t>
            </a:r>
          </a:p>
          <a:p>
            <a:endParaRPr lang="en-US" sz="2400" dirty="0"/>
          </a:p>
          <a:p>
            <a:r>
              <a:rPr lang="en-US" sz="2400" dirty="0"/>
              <a:t>Models</a:t>
            </a:r>
          </a:p>
          <a:p>
            <a:pPr lvl="1"/>
            <a:r>
              <a:rPr lang="en-US" sz="2000" dirty="0"/>
              <a:t>Baseline: Stab &amp; Gurevych, EMNLP 2014</a:t>
            </a:r>
          </a:p>
          <a:p>
            <a:pPr lvl="1"/>
            <a:r>
              <a:rPr lang="en-US" sz="2000" dirty="0"/>
              <a:t>Proposed: Nguyen &amp; Litman, ARGMINING 2015; FLAIRS 2016</a:t>
            </a:r>
          </a:p>
          <a:p>
            <a:endParaRPr lang="en-US"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19</a:t>
            </a:fld>
            <a:endParaRPr lang="en-US"/>
          </a:p>
        </p:txBody>
      </p:sp>
      <p:sp>
        <p:nvSpPr>
          <p:cNvPr id="6" name="TextBox 5"/>
          <p:cNvSpPr txBox="1"/>
          <p:nvPr/>
        </p:nvSpPr>
        <p:spPr>
          <a:xfrm>
            <a:off x="10234733" y="3724422"/>
            <a:ext cx="1957267" cy="307777"/>
          </a:xfrm>
          <a:prstGeom prst="rect">
            <a:avLst/>
          </a:prstGeom>
          <a:noFill/>
        </p:spPr>
        <p:txBody>
          <a:bodyPr wrap="none" rtlCol="0" anchor="ctr" anchorCtr="0">
            <a:spAutoFit/>
          </a:bodyPr>
          <a:lstStyle/>
          <a:p>
            <a:pPr algn="r"/>
            <a:r>
              <a:rPr lang="en-US" sz="1400" dirty="0">
                <a:solidFill>
                  <a:srgbClr val="4472C4"/>
                </a:solidFill>
              </a:rPr>
              <a:t>[Stab &amp; Gurevych, 2014]</a:t>
            </a:r>
            <a:endParaRPr lang="en-US" dirty="0"/>
          </a:p>
        </p:txBody>
      </p:sp>
      <p:sp>
        <p:nvSpPr>
          <p:cNvPr id="7" name="TextBox 6"/>
          <p:cNvSpPr txBox="1"/>
          <p:nvPr/>
        </p:nvSpPr>
        <p:spPr>
          <a:xfrm>
            <a:off x="10451267" y="4032199"/>
            <a:ext cx="1740733" cy="307777"/>
          </a:xfrm>
          <a:prstGeom prst="rect">
            <a:avLst/>
          </a:prstGeom>
          <a:noFill/>
        </p:spPr>
        <p:txBody>
          <a:bodyPr wrap="none" rtlCol="0" anchor="ctr" anchorCtr="0">
            <a:spAutoFit/>
          </a:bodyPr>
          <a:lstStyle/>
          <a:p>
            <a:pPr algn="r"/>
            <a:r>
              <a:rPr lang="en-US" sz="1400" dirty="0">
                <a:solidFill>
                  <a:srgbClr val="4472C4"/>
                </a:solidFill>
              </a:rPr>
              <a:t>[Barstow et al., 2015]</a:t>
            </a:r>
            <a:endParaRPr lang="en-US" dirty="0"/>
          </a:p>
        </p:txBody>
      </p:sp>
    </p:spTree>
    <p:extLst>
      <p:ext uri="{BB962C8B-B14F-4D97-AF65-F5344CB8AC3E}">
        <p14:creationId xmlns:p14="http://schemas.microsoft.com/office/powerpoint/2010/main" val="42025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solidFill>
                  <a:schemeClr val="accent1"/>
                </a:solidFill>
              </a:rPr>
              <a:t>A Not-very-short Introduction</a:t>
            </a:r>
          </a:p>
        </p:txBody>
      </p:sp>
      <p:sp>
        <p:nvSpPr>
          <p:cNvPr id="6" name="Text Placeholder 5"/>
          <p:cNvSpPr>
            <a:spLocks noGrp="1"/>
          </p:cNvSpPr>
          <p:nvPr>
            <p:ph type="body" idx="1"/>
          </p:nvPr>
        </p:nvSpPr>
        <p:spPr>
          <a:solidFill>
            <a:srgbClr val="FFFFFF"/>
          </a:solidFill>
        </p:spPr>
        <p:txBody>
          <a:bodyPr/>
          <a:lstStyle/>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2</a:t>
            </a:fld>
            <a:endParaRPr lang="en-US"/>
          </a:p>
        </p:txBody>
      </p:sp>
      <p:pic>
        <p:nvPicPr>
          <p:cNvPr id="7" name="Picture 6"/>
          <p:cNvPicPr>
            <a:picLocks noChangeAspect="1"/>
          </p:cNvPicPr>
          <p:nvPr/>
        </p:nvPicPr>
        <p:blipFill>
          <a:blip r:embed="rId2"/>
          <a:stretch>
            <a:fillRect/>
          </a:stretch>
        </p:blipFill>
        <p:spPr>
          <a:xfrm>
            <a:off x="1403292" y="5408613"/>
            <a:ext cx="509588" cy="657225"/>
          </a:xfrm>
          <a:prstGeom prst="rect">
            <a:avLst/>
          </a:prstGeom>
        </p:spPr>
      </p:pic>
      <p:pic>
        <p:nvPicPr>
          <p:cNvPr id="8" name="Picture 7"/>
          <p:cNvPicPr>
            <a:picLocks noChangeAspect="1"/>
          </p:cNvPicPr>
          <p:nvPr/>
        </p:nvPicPr>
        <p:blipFill>
          <a:blip r:embed="rId3"/>
          <a:stretch>
            <a:fillRect/>
          </a:stretch>
        </p:blipFill>
        <p:spPr>
          <a:xfrm>
            <a:off x="828388" y="5384800"/>
            <a:ext cx="504825" cy="704850"/>
          </a:xfrm>
          <a:prstGeom prst="rect">
            <a:avLst/>
          </a:prstGeom>
        </p:spPr>
      </p:pic>
      <p:pic>
        <p:nvPicPr>
          <p:cNvPr id="10" name="Picture 9"/>
          <p:cNvPicPr>
            <a:picLocks noChangeAspect="1"/>
          </p:cNvPicPr>
          <p:nvPr/>
        </p:nvPicPr>
        <p:blipFill>
          <a:blip r:embed="rId2"/>
          <a:stretch>
            <a:fillRect/>
          </a:stretch>
        </p:blipFill>
        <p:spPr>
          <a:xfrm>
            <a:off x="1982959" y="5408613"/>
            <a:ext cx="509588" cy="657225"/>
          </a:xfrm>
          <a:prstGeom prst="rect">
            <a:avLst/>
          </a:prstGeom>
        </p:spPr>
      </p:pic>
      <p:pic>
        <p:nvPicPr>
          <p:cNvPr id="11" name="Picture 10"/>
          <p:cNvPicPr>
            <a:picLocks noChangeAspect="1"/>
          </p:cNvPicPr>
          <p:nvPr/>
        </p:nvPicPr>
        <p:blipFill>
          <a:blip r:embed="rId2"/>
          <a:stretch>
            <a:fillRect/>
          </a:stretch>
        </p:blipFill>
        <p:spPr>
          <a:xfrm>
            <a:off x="2562627" y="5408613"/>
            <a:ext cx="509588" cy="657225"/>
          </a:xfrm>
          <a:prstGeom prst="rect">
            <a:avLst/>
          </a:prstGeom>
        </p:spPr>
      </p:pic>
      <p:pic>
        <p:nvPicPr>
          <p:cNvPr id="9" name="Picture 8"/>
          <p:cNvPicPr>
            <a:picLocks noChangeAspect="1"/>
          </p:cNvPicPr>
          <p:nvPr/>
        </p:nvPicPr>
        <p:blipFill>
          <a:blip r:embed="rId2"/>
          <a:stretch>
            <a:fillRect/>
          </a:stretch>
        </p:blipFill>
        <p:spPr>
          <a:xfrm>
            <a:off x="3142295" y="5408613"/>
            <a:ext cx="509588" cy="657225"/>
          </a:xfrm>
          <a:prstGeom prst="rect">
            <a:avLst/>
          </a:prstGeom>
        </p:spPr>
      </p:pic>
    </p:spTree>
    <p:extLst>
      <p:ext uri="{BB962C8B-B14F-4D97-AF65-F5344CB8AC3E}">
        <p14:creationId xmlns:p14="http://schemas.microsoft.com/office/powerpoint/2010/main" val="136288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r>
              <a:rPr lang="en-US" sz="4000" dirty="0"/>
              <a:t>Data summary</a:t>
            </a:r>
          </a:p>
        </p:txBody>
      </p:sp>
      <p:sp>
        <p:nvSpPr>
          <p:cNvPr id="6" name="Content Placeholder 5"/>
          <p:cNvSpPr>
            <a:spLocks noGrp="1"/>
          </p:cNvSpPr>
          <p:nvPr>
            <p:ph sz="half" idx="1"/>
          </p:nvPr>
        </p:nvSpPr>
        <p:spPr>
          <a:xfrm>
            <a:off x="838200" y="1219200"/>
            <a:ext cx="5181600" cy="4957763"/>
          </a:xfrm>
        </p:spPr>
        <p:txBody>
          <a:bodyPr>
            <a:normAutofit/>
          </a:bodyPr>
          <a:lstStyle/>
          <a:p>
            <a:r>
              <a:rPr lang="en-US" sz="2000" dirty="0"/>
              <a:t>Persuasive1 corpus: 90 essays</a:t>
            </a:r>
          </a:p>
        </p:txBody>
      </p:sp>
      <p:sp>
        <p:nvSpPr>
          <p:cNvPr id="7" name="Content Placeholder 6"/>
          <p:cNvSpPr>
            <a:spLocks noGrp="1"/>
          </p:cNvSpPr>
          <p:nvPr>
            <p:ph sz="half" idx="2"/>
          </p:nvPr>
        </p:nvSpPr>
        <p:spPr>
          <a:xfrm>
            <a:off x="6172200" y="1219200"/>
            <a:ext cx="5181600" cy="4957763"/>
          </a:xfrm>
        </p:spPr>
        <p:txBody>
          <a:bodyPr>
            <a:normAutofit/>
          </a:bodyPr>
          <a:lstStyle/>
          <a:p>
            <a:r>
              <a:rPr lang="en-US" sz="2000" dirty="0"/>
              <a:t>Academic corpus: 115 essays</a:t>
            </a:r>
          </a:p>
        </p:txBody>
      </p:sp>
      <p:sp>
        <p:nvSpPr>
          <p:cNvPr id="5" name="Slide Number Placeholder 4"/>
          <p:cNvSpPr>
            <a:spLocks noGrp="1"/>
          </p:cNvSpPr>
          <p:nvPr>
            <p:ph type="sldNum" sz="quarter" idx="12"/>
          </p:nvPr>
        </p:nvSpPr>
        <p:spPr/>
        <p:txBody>
          <a:bodyPr/>
          <a:lstStyle/>
          <a:p>
            <a:fld id="{1FAB230D-8D7E-447F-9006-147D65281BD6}" type="slidenum">
              <a:rPr lang="en-US" smtClean="0"/>
              <a:pPr/>
              <a:t>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35168104"/>
              </p:ext>
            </p:extLst>
          </p:nvPr>
        </p:nvGraphicFramePr>
        <p:xfrm>
          <a:off x="1554480" y="1739055"/>
          <a:ext cx="3749040" cy="222504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gridCol w="833120">
                  <a:extLst>
                    <a:ext uri="{9D8B030D-6E8A-4147-A177-3AD203B41FA5}">
                      <a16:colId xmlns:a16="http://schemas.microsoft.com/office/drawing/2014/main" xmlns="" val="2040424561"/>
                    </a:ext>
                  </a:extLst>
                </a:gridCol>
              </a:tblGrid>
              <a:tr h="370840">
                <a:tc>
                  <a:txBody>
                    <a:bodyPr/>
                    <a:lstStyle/>
                    <a:p>
                      <a:r>
                        <a:rPr lang="en-US" sz="1600" dirty="0"/>
                        <a:t>Argumentative label</a:t>
                      </a:r>
                    </a:p>
                  </a:txBody>
                  <a:tcPr/>
                </a:tc>
                <a:tc gridSpan="2">
                  <a:txBody>
                    <a:bodyPr/>
                    <a:lstStyle/>
                    <a:p>
                      <a:r>
                        <a:rPr lang="en-US" sz="1600" dirty="0"/>
                        <a:t>#instances</a:t>
                      </a:r>
                    </a:p>
                  </a:txBody>
                  <a:tcPr/>
                </a:tc>
                <a:tc hMerge="1">
                  <a:txBody>
                    <a:bodyPr/>
                    <a:lstStyle/>
                    <a:p>
                      <a:endParaRPr lang="en-US"/>
                    </a:p>
                  </a:txBody>
                  <a:tcPr/>
                </a:tc>
                <a:extLst>
                  <a:ext uri="{0D108BD9-81ED-4DB2-BD59-A6C34878D82A}">
                    <a16:rowId xmlns:a16="http://schemas.microsoft.com/office/drawing/2014/main" xmlns="" val="4243656936"/>
                  </a:ext>
                </a:extLst>
              </a:tr>
              <a:tr h="370840">
                <a:tc>
                  <a:txBody>
                    <a:bodyPr/>
                    <a:lstStyle/>
                    <a:p>
                      <a:r>
                        <a:rPr lang="en-US" sz="1600" i="1" dirty="0" err="1"/>
                        <a:t>MajorClaim</a:t>
                      </a:r>
                      <a:endParaRPr lang="en-US" sz="1600" i="1" dirty="0"/>
                    </a:p>
                  </a:txBody>
                  <a:tcPr/>
                </a:tc>
                <a:tc>
                  <a:txBody>
                    <a:bodyPr/>
                    <a:lstStyle/>
                    <a:p>
                      <a:pPr algn="r"/>
                      <a:r>
                        <a:rPr lang="en-US" sz="1600" dirty="0"/>
                        <a:t>90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(4.8%)</a:t>
                      </a:r>
                    </a:p>
                  </a:txBody>
                  <a:tcPr/>
                </a:tc>
                <a:extLst>
                  <a:ext uri="{0D108BD9-81ED-4DB2-BD59-A6C34878D82A}">
                    <a16:rowId xmlns:a16="http://schemas.microsoft.com/office/drawing/2014/main" xmlns="" val="4060635507"/>
                  </a:ext>
                </a:extLst>
              </a:tr>
              <a:tr h="370840">
                <a:tc>
                  <a:txBody>
                    <a:bodyPr/>
                    <a:lstStyle/>
                    <a:p>
                      <a:r>
                        <a:rPr lang="en-US" sz="1600" i="1" dirty="0"/>
                        <a:t>Claim</a:t>
                      </a:r>
                    </a:p>
                  </a:txBody>
                  <a:tcPr/>
                </a:tc>
                <a:tc>
                  <a:txBody>
                    <a:bodyPr/>
                    <a:lstStyle/>
                    <a:p>
                      <a:pPr algn="r"/>
                      <a:r>
                        <a:rPr lang="en-US" sz="1600" dirty="0"/>
                        <a:t>429</a:t>
                      </a:r>
                    </a:p>
                  </a:txBody>
                  <a:tcPr/>
                </a:tc>
                <a:tc>
                  <a:txBody>
                    <a:bodyPr/>
                    <a:lstStyle/>
                    <a:p>
                      <a:pPr algn="r"/>
                      <a:r>
                        <a:rPr lang="en-US" sz="1600" dirty="0"/>
                        <a:t>(22.8%)</a:t>
                      </a:r>
                    </a:p>
                  </a:txBody>
                  <a:tcPr/>
                </a:tc>
                <a:extLst>
                  <a:ext uri="{0D108BD9-81ED-4DB2-BD59-A6C34878D82A}">
                    <a16:rowId xmlns:a16="http://schemas.microsoft.com/office/drawing/2014/main" xmlns="" val="253516872"/>
                  </a:ext>
                </a:extLst>
              </a:tr>
              <a:tr h="370840">
                <a:tc>
                  <a:txBody>
                    <a:bodyPr/>
                    <a:lstStyle/>
                    <a:p>
                      <a:r>
                        <a:rPr lang="en-US" sz="1600" i="1" dirty="0"/>
                        <a:t>Premise</a:t>
                      </a:r>
                    </a:p>
                  </a:txBody>
                  <a:tcPr/>
                </a:tc>
                <a:tc>
                  <a:txBody>
                    <a:bodyPr/>
                    <a:lstStyle/>
                    <a:p>
                      <a:pPr algn="r"/>
                      <a:r>
                        <a:rPr lang="en-US" sz="1600" dirty="0"/>
                        <a:t>1033</a:t>
                      </a:r>
                    </a:p>
                  </a:txBody>
                  <a:tcPr/>
                </a:tc>
                <a:tc>
                  <a:txBody>
                    <a:bodyPr/>
                    <a:lstStyle/>
                    <a:p>
                      <a:pPr algn="r"/>
                      <a:r>
                        <a:rPr lang="en-US" sz="1600" dirty="0"/>
                        <a:t>(55.0%)</a:t>
                      </a:r>
                    </a:p>
                  </a:txBody>
                  <a:tcPr/>
                </a:tc>
                <a:extLst>
                  <a:ext uri="{0D108BD9-81ED-4DB2-BD59-A6C34878D82A}">
                    <a16:rowId xmlns:a16="http://schemas.microsoft.com/office/drawing/2014/main" xmlns="" val="3939295254"/>
                  </a:ext>
                </a:extLst>
              </a:tr>
              <a:tr h="370840">
                <a:tc>
                  <a:txBody>
                    <a:bodyPr/>
                    <a:lstStyle/>
                    <a:p>
                      <a:r>
                        <a:rPr lang="en-US" sz="1600" dirty="0"/>
                        <a:t>Non-argumentative</a:t>
                      </a:r>
                    </a:p>
                  </a:txBody>
                  <a:tcPr>
                    <a:lnB w="19050" cap="flat" cmpd="sng" algn="ctr">
                      <a:solidFill>
                        <a:schemeClr val="tx1"/>
                      </a:solidFill>
                      <a:prstDash val="solid"/>
                      <a:round/>
                      <a:headEnd type="none" w="med" len="med"/>
                      <a:tailEnd type="none" w="med" len="med"/>
                    </a:lnB>
                  </a:tcPr>
                </a:tc>
                <a:tc>
                  <a:txBody>
                    <a:bodyPr/>
                    <a:lstStyle/>
                    <a:p>
                      <a:pPr algn="r"/>
                      <a:r>
                        <a:rPr lang="en-US" sz="1600" dirty="0"/>
                        <a:t>327</a:t>
                      </a:r>
                    </a:p>
                  </a:txBody>
                  <a:tcPr>
                    <a:lnB w="19050" cap="flat" cmpd="sng" algn="ctr">
                      <a:solidFill>
                        <a:schemeClr val="tx1"/>
                      </a:solidFill>
                      <a:prstDash val="solid"/>
                      <a:round/>
                      <a:headEnd type="none" w="med" len="med"/>
                      <a:tailEnd type="none" w="med" len="med"/>
                    </a:lnB>
                  </a:tcPr>
                </a:tc>
                <a:tc>
                  <a:txBody>
                    <a:bodyPr/>
                    <a:lstStyle/>
                    <a:p>
                      <a:pPr algn="r"/>
                      <a:r>
                        <a:rPr lang="en-US" sz="1600" dirty="0"/>
                        <a:t>(17.4%)</a:t>
                      </a: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dirty="0"/>
                        <a:t>Total</a:t>
                      </a:r>
                    </a:p>
                  </a:txBody>
                  <a:tcPr>
                    <a:lnT w="19050" cap="flat" cmpd="sng" algn="ctr">
                      <a:solidFill>
                        <a:schemeClr val="tx1"/>
                      </a:solidFill>
                      <a:prstDash val="solid"/>
                      <a:round/>
                      <a:headEnd type="none" w="med" len="med"/>
                      <a:tailEnd type="none" w="med" len="med"/>
                    </a:lnT>
                  </a:tcPr>
                </a:tc>
                <a:tc>
                  <a:txBody>
                    <a:bodyPr/>
                    <a:lstStyle/>
                    <a:p>
                      <a:pPr algn="r"/>
                      <a:r>
                        <a:rPr lang="en-US" sz="1600" dirty="0"/>
                        <a:t>1879</a:t>
                      </a:r>
                    </a:p>
                  </a:txBody>
                  <a:tcPr>
                    <a:lnT w="19050" cap="flat" cmpd="sng" algn="ctr">
                      <a:solidFill>
                        <a:schemeClr val="tx1"/>
                      </a:solidFill>
                      <a:prstDash val="solid"/>
                      <a:round/>
                      <a:headEnd type="none" w="med" len="med"/>
                      <a:tailEnd type="none" w="med" len="med"/>
                    </a:lnT>
                  </a:tcPr>
                </a:tc>
                <a:tc>
                  <a:txBody>
                    <a:bodyPr/>
                    <a:lstStyle/>
                    <a:p>
                      <a:pPr algn="r"/>
                      <a:r>
                        <a:rPr lang="en-US" sz="1600" dirty="0"/>
                        <a:t>(100%)</a:t>
                      </a: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92557715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41453167"/>
              </p:ext>
            </p:extLst>
          </p:nvPr>
        </p:nvGraphicFramePr>
        <p:xfrm>
          <a:off x="6888480" y="1739055"/>
          <a:ext cx="3749040" cy="185420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gridCol w="833120">
                  <a:extLst>
                    <a:ext uri="{9D8B030D-6E8A-4147-A177-3AD203B41FA5}">
                      <a16:colId xmlns:a16="http://schemas.microsoft.com/office/drawing/2014/main" xmlns="" val="2040424561"/>
                    </a:ext>
                  </a:extLst>
                </a:gridCol>
              </a:tblGrid>
              <a:tr h="370840">
                <a:tc>
                  <a:txBody>
                    <a:bodyPr/>
                    <a:lstStyle/>
                    <a:p>
                      <a:r>
                        <a:rPr lang="en-US" sz="1600" dirty="0"/>
                        <a:t>Argumentative label</a:t>
                      </a:r>
                    </a:p>
                  </a:txBody>
                  <a:tcPr/>
                </a:tc>
                <a:tc gridSpan="2">
                  <a:txBody>
                    <a:bodyPr/>
                    <a:lstStyle/>
                    <a:p>
                      <a:r>
                        <a:rPr lang="en-US" sz="1600" dirty="0"/>
                        <a:t>#sentences</a:t>
                      </a:r>
                    </a:p>
                  </a:txBody>
                  <a:tcPr/>
                </a:tc>
                <a:tc hMerge="1">
                  <a:txBody>
                    <a:bodyPr/>
                    <a:lstStyle/>
                    <a:p>
                      <a:endParaRPr lang="en-US"/>
                    </a:p>
                  </a:txBody>
                  <a:tcPr/>
                </a:tc>
                <a:extLst>
                  <a:ext uri="{0D108BD9-81ED-4DB2-BD59-A6C34878D82A}">
                    <a16:rowId xmlns:a16="http://schemas.microsoft.com/office/drawing/2014/main" xmlns="" val="4243656936"/>
                  </a:ext>
                </a:extLst>
              </a:tr>
              <a:tr h="370840">
                <a:tc>
                  <a:txBody>
                    <a:bodyPr/>
                    <a:lstStyle/>
                    <a:p>
                      <a:r>
                        <a:rPr lang="en-US" sz="1600" i="1" dirty="0"/>
                        <a:t>Hypothesis</a:t>
                      </a:r>
                    </a:p>
                  </a:txBody>
                  <a:tcPr/>
                </a:tc>
                <a:tc>
                  <a:txBody>
                    <a:bodyPr/>
                    <a:lstStyle/>
                    <a:p>
                      <a:pPr algn="r"/>
                      <a:r>
                        <a:rPr lang="en-US" sz="1600" dirty="0"/>
                        <a:t>185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(5.6%)</a:t>
                      </a:r>
                    </a:p>
                  </a:txBody>
                  <a:tcPr/>
                </a:tc>
                <a:extLst>
                  <a:ext uri="{0D108BD9-81ED-4DB2-BD59-A6C34878D82A}">
                    <a16:rowId xmlns:a16="http://schemas.microsoft.com/office/drawing/2014/main" xmlns="" val="4060635507"/>
                  </a:ext>
                </a:extLst>
              </a:tr>
              <a:tr h="370840">
                <a:tc>
                  <a:txBody>
                    <a:bodyPr/>
                    <a:lstStyle/>
                    <a:p>
                      <a:r>
                        <a:rPr lang="en-US" sz="1600" i="1" dirty="0"/>
                        <a:t>Finding</a:t>
                      </a:r>
                    </a:p>
                  </a:txBody>
                  <a:tcPr/>
                </a:tc>
                <a:tc>
                  <a:txBody>
                    <a:bodyPr/>
                    <a:lstStyle/>
                    <a:p>
                      <a:pPr algn="r"/>
                      <a:r>
                        <a:rPr lang="en-US" sz="1600" dirty="0"/>
                        <a:t>131</a:t>
                      </a:r>
                    </a:p>
                  </a:txBody>
                  <a:tcPr/>
                </a:tc>
                <a:tc>
                  <a:txBody>
                    <a:bodyPr/>
                    <a:lstStyle/>
                    <a:p>
                      <a:pPr algn="r"/>
                      <a:r>
                        <a:rPr lang="en-US" sz="1600" dirty="0"/>
                        <a:t>(4.0%)</a:t>
                      </a:r>
                    </a:p>
                  </a:txBody>
                  <a:tcPr/>
                </a:tc>
                <a:extLst>
                  <a:ext uri="{0D108BD9-81ED-4DB2-BD59-A6C34878D82A}">
                    <a16:rowId xmlns:a16="http://schemas.microsoft.com/office/drawing/2014/main" xmlns="" val="253516872"/>
                  </a:ext>
                </a:extLst>
              </a:tr>
              <a:tr h="370840">
                <a:tc>
                  <a:txBody>
                    <a:bodyPr/>
                    <a:lstStyle/>
                    <a:p>
                      <a:r>
                        <a:rPr lang="en-US" sz="1600" dirty="0"/>
                        <a:t>Non-argumentative</a:t>
                      </a:r>
                    </a:p>
                  </a:txBody>
                  <a:tcPr>
                    <a:lnB w="19050" cap="flat" cmpd="sng" algn="ctr">
                      <a:solidFill>
                        <a:schemeClr val="tx1"/>
                      </a:solidFill>
                      <a:prstDash val="solid"/>
                      <a:round/>
                      <a:headEnd type="none" w="med" len="med"/>
                      <a:tailEnd type="none" w="med" len="med"/>
                    </a:lnB>
                  </a:tcPr>
                </a:tc>
                <a:tc>
                  <a:txBody>
                    <a:bodyPr/>
                    <a:lstStyle/>
                    <a:p>
                      <a:pPr algn="r"/>
                      <a:r>
                        <a:rPr lang="en-US" sz="1600" dirty="0"/>
                        <a:t>2998</a:t>
                      </a:r>
                    </a:p>
                  </a:txBody>
                  <a:tcPr>
                    <a:lnB w="19050" cap="flat" cmpd="sng" algn="ctr">
                      <a:solidFill>
                        <a:schemeClr val="tx1"/>
                      </a:solidFill>
                      <a:prstDash val="solid"/>
                      <a:round/>
                      <a:headEnd type="none" w="med" len="med"/>
                      <a:tailEnd type="none" w="med" len="med"/>
                    </a:lnB>
                  </a:tcPr>
                </a:tc>
                <a:tc>
                  <a:txBody>
                    <a:bodyPr/>
                    <a:lstStyle/>
                    <a:p>
                      <a:pPr algn="r"/>
                      <a:r>
                        <a:rPr lang="en-US" sz="1600" dirty="0"/>
                        <a:t>(90.4%)</a:t>
                      </a: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dirty="0"/>
                        <a:t>Total</a:t>
                      </a:r>
                    </a:p>
                  </a:txBody>
                  <a:tcPr>
                    <a:lnT w="19050" cap="flat" cmpd="sng" algn="ctr">
                      <a:solidFill>
                        <a:schemeClr val="tx1"/>
                      </a:solidFill>
                      <a:prstDash val="solid"/>
                      <a:round/>
                      <a:headEnd type="none" w="med" len="med"/>
                      <a:tailEnd type="none" w="med" len="med"/>
                    </a:lnT>
                  </a:tcPr>
                </a:tc>
                <a:tc>
                  <a:txBody>
                    <a:bodyPr/>
                    <a:lstStyle/>
                    <a:p>
                      <a:pPr algn="r"/>
                      <a:r>
                        <a:rPr lang="en-US" sz="1600" dirty="0"/>
                        <a:t>3314</a:t>
                      </a:r>
                    </a:p>
                  </a:txBody>
                  <a:tcPr>
                    <a:lnT w="19050" cap="flat" cmpd="sng" algn="ctr">
                      <a:solidFill>
                        <a:schemeClr val="tx1"/>
                      </a:solidFill>
                      <a:prstDash val="solid"/>
                      <a:round/>
                      <a:headEnd type="none" w="med" len="med"/>
                      <a:tailEnd type="none" w="med" len="med"/>
                    </a:lnT>
                  </a:tcPr>
                </a:tc>
                <a:tc>
                  <a:txBody>
                    <a:bodyPr/>
                    <a:lstStyle/>
                    <a:p>
                      <a:pPr algn="r"/>
                      <a:r>
                        <a:rPr lang="en-US" sz="1600" dirty="0"/>
                        <a:t>(100%)</a:t>
                      </a: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925577156"/>
                  </a:ext>
                </a:extLst>
              </a:tr>
            </a:tbl>
          </a:graphicData>
        </a:graphic>
      </p:graphicFrame>
      <p:sp>
        <p:nvSpPr>
          <p:cNvPr id="10" name="TextBox 9"/>
          <p:cNvSpPr txBox="1"/>
          <p:nvPr/>
        </p:nvSpPr>
        <p:spPr>
          <a:xfrm>
            <a:off x="838200" y="4401778"/>
            <a:ext cx="5181600" cy="1828193"/>
          </a:xfrm>
          <a:prstGeom prst="rect">
            <a:avLst/>
          </a:prstGeom>
          <a:noFill/>
          <a:ln>
            <a:solidFill>
              <a:schemeClr val="tx1"/>
            </a:solidFill>
          </a:ln>
        </p:spPr>
        <p:txBody>
          <a:bodyPr wrap="square" lIns="45720" rIns="45720" rtlCol="0" anchor="ctr" anchorCtr="0">
            <a:spAutoFit/>
          </a:bodyPr>
          <a:lstStyle/>
          <a:p>
            <a:pPr>
              <a:lnSpc>
                <a:spcPct val="110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My view is that the </a:t>
            </a:r>
            <a:r>
              <a:rPr lang="en-US" sz="1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government should give priorities to invest more money on the basic social welfares such as education and housing instead of subsidizing arts relative </a:t>
            </a:r>
            <a:r>
              <a:rPr lang="en-US" sz="1400" i="1" dirty="0" err="1">
                <a:highlight>
                  <a:srgbClr val="00FF00"/>
                </a:highlight>
                <a:latin typeface="Calibri" panose="020F0502020204030204" pitchFamily="34" charset="0"/>
                <a:ea typeface="Calibri" panose="020F0502020204030204" pitchFamily="34" charset="0"/>
                <a:cs typeface="Times New Roman" panose="02020603050405020304" pitchFamily="18" charset="0"/>
              </a:rPr>
              <a:t>programs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MajorClaim</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10000"/>
              </a:lnSpc>
              <a:spcAft>
                <a:spcPts val="6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Art is not the key determination of quality of life, but education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In order to make people better off, it is more urgent for governments to commit money to some fundamental help such as setting more scholarships in education section for all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citizens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
        <p:nvSpPr>
          <p:cNvPr id="11" name="Rectangle 10"/>
          <p:cNvSpPr/>
          <p:nvPr/>
        </p:nvSpPr>
        <p:spPr>
          <a:xfrm>
            <a:off x="6172200" y="4011799"/>
            <a:ext cx="5181600" cy="2213363"/>
          </a:xfrm>
          <a:prstGeom prst="rect">
            <a:avLst/>
          </a:prstGeom>
          <a:ln>
            <a:solidFill>
              <a:schemeClr val="tx1"/>
            </a:solidFill>
          </a:ln>
        </p:spPr>
        <p:txBody>
          <a:bodyPr wrap="square" lIns="45720" rIns="45720" anchor="ctr" anchorCtr="0">
            <a:spAutoFit/>
          </a:bodyPr>
          <a:lstStyle/>
          <a:p>
            <a:pPr>
              <a:lnSpc>
                <a:spcPct val="110000"/>
              </a:lnSpc>
              <a:spcAft>
                <a:spcPts val="600"/>
              </a:spcAft>
            </a:pP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Although these studies demonstrate the bystander effect and diffusion of responsibility, other studies oppose these ideas.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One strong study that opposes the bystander effect was done in 1980 by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Junji</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Harada that showed that increase in group size, even in a face to face proximity, did not decrease the likelihood of being helped (Harada, 1980)</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Finding(Opposition)</a:t>
            </a:r>
            <a:r>
              <a:rPr lang="en-US" sz="1400" dirty="0">
                <a:latin typeface="Calibri" panose="020F0502020204030204" pitchFamily="34" charset="0"/>
                <a:ea typeface="Calibri" panose="020F0502020204030204" pitchFamily="34" charset="0"/>
                <a:cs typeface="Times New Roman" panose="02020603050405020304" pitchFamily="18" charset="0"/>
              </a:rPr>
              <a:t>. …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(4)</a:t>
            </a:r>
            <a:r>
              <a:rPr lang="en-US" sz="1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 hypothesis, based on the bystander effect demonstrated in Wegner’s study (1978), is that with more people around, less people will take the time to help the girl pick up her papers (Wegner, 1978)</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Hypothesis</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2" name="TextBox 11"/>
          <p:cNvSpPr txBox="1"/>
          <p:nvPr/>
        </p:nvSpPr>
        <p:spPr>
          <a:xfrm>
            <a:off x="6888480" y="3593255"/>
            <a:ext cx="1728743" cy="307777"/>
          </a:xfrm>
          <a:prstGeom prst="rect">
            <a:avLst/>
          </a:prstGeom>
          <a:noFill/>
        </p:spPr>
        <p:txBody>
          <a:bodyPr wrap="none" rtlCol="0" anchor="ctr" anchorCtr="0">
            <a:spAutoFit/>
          </a:bodyPr>
          <a:lstStyle/>
          <a:p>
            <a:r>
              <a:rPr lang="en-US" sz="1400" dirty="0">
                <a:solidFill>
                  <a:srgbClr val="4472C4"/>
                </a:solidFill>
              </a:rPr>
              <a:t>Cohen’s kappa = 0.79</a:t>
            </a:r>
            <a:endParaRPr lang="en-US" dirty="0"/>
          </a:p>
        </p:txBody>
      </p:sp>
      <p:sp>
        <p:nvSpPr>
          <p:cNvPr id="13" name="TextBox 12"/>
          <p:cNvSpPr txBox="1"/>
          <p:nvPr/>
        </p:nvSpPr>
        <p:spPr>
          <a:xfrm>
            <a:off x="1554480" y="3958791"/>
            <a:ext cx="1945213" cy="307777"/>
          </a:xfrm>
          <a:prstGeom prst="rect">
            <a:avLst/>
          </a:prstGeom>
          <a:noFill/>
        </p:spPr>
        <p:txBody>
          <a:bodyPr wrap="none" rtlCol="0" anchor="ctr" anchorCtr="0">
            <a:spAutoFit/>
          </a:bodyPr>
          <a:lstStyle/>
          <a:p>
            <a:r>
              <a:rPr lang="nl-NL" sz="1400" dirty="0">
                <a:solidFill>
                  <a:srgbClr val="4472C4"/>
                </a:solidFill>
              </a:rPr>
              <a:t>Krippendorff’s </a:t>
            </a:r>
            <a:r>
              <a:rPr lang="nl-NL" sz="1400" dirty="0">
                <a:solidFill>
                  <a:srgbClr val="4472C4"/>
                </a:solidFill>
                <a:sym typeface="Symbol" panose="05050102010706020507" pitchFamily="18" charset="2"/>
              </a:rPr>
              <a:t></a:t>
            </a:r>
            <a:r>
              <a:rPr lang="nl-NL" sz="1400" baseline="-25000" dirty="0">
                <a:solidFill>
                  <a:srgbClr val="4472C4"/>
                </a:solidFill>
              </a:rPr>
              <a:t>U</a:t>
            </a:r>
            <a:r>
              <a:rPr lang="nl-NL" sz="1400" dirty="0">
                <a:solidFill>
                  <a:srgbClr val="4472C4"/>
                </a:solidFill>
              </a:rPr>
              <a:t> = 0.72</a:t>
            </a:r>
            <a:endParaRPr lang="en-US" dirty="0"/>
          </a:p>
        </p:txBody>
      </p:sp>
    </p:spTree>
    <p:extLst>
      <p:ext uri="{BB962C8B-B14F-4D97-AF65-F5344CB8AC3E}">
        <p14:creationId xmlns:p14="http://schemas.microsoft.com/office/powerpoint/2010/main" val="72103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Baseline model (Stab14)</a:t>
            </a:r>
          </a:p>
        </p:txBody>
      </p:sp>
      <p:sp>
        <p:nvSpPr>
          <p:cNvPr id="8" name="Content Placeholder 7"/>
          <p:cNvSpPr>
            <a:spLocks noGrp="1"/>
          </p:cNvSpPr>
          <p:nvPr>
            <p:ph idx="1"/>
          </p:nvPr>
        </p:nvSpPr>
        <p:spPr/>
        <p:txBody>
          <a:bodyPr>
            <a:normAutofit fontScale="92500" lnSpcReduction="10000"/>
          </a:bodyPr>
          <a:lstStyle/>
          <a:p>
            <a:r>
              <a:rPr lang="en-US" sz="2400" dirty="0"/>
              <a:t>Lexical features</a:t>
            </a:r>
          </a:p>
          <a:p>
            <a:pPr lvl="1"/>
            <a:r>
              <a:rPr lang="en-US" sz="2000" dirty="0"/>
              <a:t>1-, 2-, 3-grams</a:t>
            </a:r>
          </a:p>
          <a:p>
            <a:pPr lvl="1"/>
            <a:r>
              <a:rPr lang="en-US" sz="2000" dirty="0"/>
              <a:t>Verbs, adverbs, presence of modal verb </a:t>
            </a:r>
          </a:p>
          <a:p>
            <a:pPr lvl="1"/>
            <a:r>
              <a:rPr lang="en-US" sz="2000" dirty="0"/>
              <a:t>Discourse connectives, singular first person pronouns</a:t>
            </a:r>
          </a:p>
          <a:p>
            <a:r>
              <a:rPr lang="en-US" sz="2400" dirty="0"/>
              <a:t>Syntactic features:</a:t>
            </a:r>
          </a:p>
          <a:p>
            <a:pPr lvl="1"/>
            <a:r>
              <a:rPr lang="en-US" sz="2000" dirty="0"/>
              <a:t>Production rules, e.g., VP </a:t>
            </a:r>
            <a:r>
              <a:rPr lang="en-US" sz="2000" dirty="0">
                <a:sym typeface="Symbol" panose="05050102010706020507" pitchFamily="18" charset="2"/>
              </a:rPr>
              <a:t></a:t>
            </a:r>
            <a:r>
              <a:rPr lang="en-US" sz="2000" dirty="0"/>
              <a:t> VBG NP</a:t>
            </a:r>
          </a:p>
          <a:p>
            <a:pPr lvl="1"/>
            <a:r>
              <a:rPr lang="en-US" sz="2000" dirty="0"/>
              <a:t>Tense of main verb</a:t>
            </a:r>
          </a:p>
          <a:p>
            <a:pPr lvl="1"/>
            <a:r>
              <a:rPr lang="en-US" sz="2000" dirty="0"/>
              <a:t>Number of </a:t>
            </a:r>
            <a:r>
              <a:rPr lang="en-US" sz="2000" dirty="0" err="1"/>
              <a:t>subclauses</a:t>
            </a:r>
            <a:r>
              <a:rPr lang="en-US" sz="2000" dirty="0"/>
              <a:t>, depth of parse tree</a:t>
            </a:r>
          </a:p>
          <a:p>
            <a:r>
              <a:rPr lang="en-US" sz="2400" dirty="0"/>
              <a:t>Structural features</a:t>
            </a:r>
          </a:p>
          <a:p>
            <a:pPr lvl="1"/>
            <a:r>
              <a:rPr lang="en-US" sz="2000" dirty="0"/>
              <a:t>Numbers of tokens, punctuations</a:t>
            </a:r>
          </a:p>
          <a:p>
            <a:pPr lvl="1"/>
            <a:r>
              <a:rPr lang="en-US" sz="2000" dirty="0"/>
              <a:t>Sentence and paragraph positions</a:t>
            </a:r>
          </a:p>
          <a:p>
            <a:r>
              <a:rPr lang="en-US" sz="2400" dirty="0"/>
              <a:t>Contextual features:</a:t>
            </a:r>
          </a:p>
          <a:p>
            <a:pPr lvl="1"/>
            <a:r>
              <a:rPr lang="en-US" sz="2000" dirty="0"/>
              <a:t>Preceding and following sentences</a:t>
            </a:r>
          </a:p>
          <a:p>
            <a:pPr lvl="1"/>
            <a:r>
              <a:rPr lang="en-US" sz="2000" dirty="0"/>
              <a:t>Numbers of tokens, punctuations, </a:t>
            </a:r>
            <a:r>
              <a:rPr lang="en-US" sz="2000" dirty="0" err="1"/>
              <a:t>subclauses</a:t>
            </a:r>
            <a:r>
              <a:rPr lang="en-US" sz="2000" dirty="0"/>
              <a:t>, and presence of modal verb</a:t>
            </a:r>
          </a:p>
        </p:txBody>
      </p:sp>
      <p:sp>
        <p:nvSpPr>
          <p:cNvPr id="6" name="Slide Number Placeholder 5"/>
          <p:cNvSpPr>
            <a:spLocks noGrp="1"/>
          </p:cNvSpPr>
          <p:nvPr>
            <p:ph type="sldNum" sz="quarter" idx="12"/>
          </p:nvPr>
        </p:nvSpPr>
        <p:spPr/>
        <p:txBody>
          <a:bodyPr/>
          <a:lstStyle/>
          <a:p>
            <a:fld id="{1FAB230D-8D7E-447F-9006-147D65281BD6}" type="slidenum">
              <a:rPr lang="en-US" smtClean="0"/>
              <a:pPr/>
              <a:t>21</a:t>
            </a:fld>
            <a:endParaRPr lang="en-US"/>
          </a:p>
        </p:txBody>
      </p:sp>
    </p:spTree>
    <p:extLst>
      <p:ext uri="{BB962C8B-B14F-4D97-AF65-F5344CB8AC3E}">
        <p14:creationId xmlns:p14="http://schemas.microsoft.com/office/powerpoint/2010/main" val="386037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of prior studies</a:t>
            </a:r>
          </a:p>
        </p:txBody>
      </p:sp>
      <p:sp>
        <p:nvSpPr>
          <p:cNvPr id="3" name="Content Placeholder 2"/>
          <p:cNvSpPr>
            <a:spLocks noGrp="1"/>
          </p:cNvSpPr>
          <p:nvPr>
            <p:ph idx="1"/>
          </p:nvPr>
        </p:nvSpPr>
        <p:spPr/>
        <p:txBody>
          <a:bodyPr>
            <a:normAutofit/>
          </a:bodyPr>
          <a:lstStyle/>
          <a:p>
            <a:r>
              <a:rPr lang="en-US" sz="2400" dirty="0">
                <a:solidFill>
                  <a:schemeClr val="accent2"/>
                </a:solidFill>
              </a:rPr>
              <a:t>Large and sparse feature space</a:t>
            </a:r>
            <a:r>
              <a:rPr lang="en-US" sz="2400" dirty="0"/>
              <a:t> by n-grams and production rules</a:t>
            </a:r>
          </a:p>
          <a:p>
            <a:pPr lvl="1"/>
            <a:r>
              <a:rPr lang="en-US" sz="2000" dirty="0"/>
              <a:t>Model argumentative discourse, but have much noise</a:t>
            </a:r>
          </a:p>
          <a:p>
            <a:pPr lvl="1"/>
            <a:r>
              <a:rPr lang="en-US" sz="2000" dirty="0"/>
              <a:t>Feature selection helps, but still not efficient</a:t>
            </a:r>
          </a:p>
          <a:p>
            <a:endParaRPr lang="en-US" sz="2400" dirty="0"/>
          </a:p>
          <a:p>
            <a:r>
              <a:rPr lang="en-US" sz="2400" dirty="0"/>
              <a:t>Indicator features are effective but have </a:t>
            </a:r>
            <a:r>
              <a:rPr lang="en-US" sz="2400" dirty="0">
                <a:solidFill>
                  <a:schemeClr val="accent2"/>
                </a:solidFill>
              </a:rPr>
              <a:t>limited coverage</a:t>
            </a:r>
          </a:p>
          <a:p>
            <a:pPr lvl="1"/>
            <a:r>
              <a:rPr lang="en-US" sz="2000" dirty="0"/>
              <a:t>Stab &amp; Gurevych used 55 discourse connectives</a:t>
            </a:r>
          </a:p>
          <a:p>
            <a:endParaRPr lang="en-US" sz="2400" dirty="0"/>
          </a:p>
          <a:p>
            <a:r>
              <a:rPr lang="en-US" sz="2400" dirty="0">
                <a:solidFill>
                  <a:schemeClr val="accent2"/>
                </a:solidFill>
              </a:rPr>
              <a:t>Sublanguage identification has not been applied</a:t>
            </a:r>
            <a:r>
              <a:rPr lang="en-US" sz="2400" dirty="0"/>
              <a:t> to argument mining</a:t>
            </a:r>
          </a:p>
          <a:p>
            <a:pPr lvl="1"/>
            <a:r>
              <a:rPr lang="en-US" sz="2000" dirty="0"/>
              <a:t>Separation of organizational content (shell) from topical content</a:t>
            </a:r>
          </a:p>
          <a:p>
            <a:pPr lvl="1"/>
            <a:r>
              <a:rPr lang="en-US" sz="2000" dirty="0"/>
              <a:t>Offer a better possibility to model argumentative discourse</a:t>
            </a:r>
          </a:p>
          <a:p>
            <a:pPr lvl="2"/>
            <a:r>
              <a:rPr lang="en-US" sz="1600" dirty="0"/>
              <a:t>Argument words vs. domain words</a:t>
            </a:r>
          </a:p>
        </p:txBody>
      </p:sp>
      <p:sp>
        <p:nvSpPr>
          <p:cNvPr id="5" name="Slide Number Placeholder 4"/>
          <p:cNvSpPr>
            <a:spLocks noGrp="1"/>
          </p:cNvSpPr>
          <p:nvPr>
            <p:ph type="sldNum" sz="quarter" idx="12"/>
          </p:nvPr>
        </p:nvSpPr>
        <p:spPr/>
        <p:txBody>
          <a:bodyPr/>
          <a:lstStyle/>
          <a:p>
            <a:fld id="{1FAB230D-8D7E-447F-9006-147D65281BD6}" type="slidenum">
              <a:rPr lang="en-US" smtClean="0"/>
              <a:pPr/>
              <a:t>22</a:t>
            </a:fld>
            <a:endParaRPr lang="en-US"/>
          </a:p>
        </p:txBody>
      </p:sp>
      <p:sp>
        <p:nvSpPr>
          <p:cNvPr id="6" name="TextBox 5"/>
          <p:cNvSpPr txBox="1"/>
          <p:nvPr/>
        </p:nvSpPr>
        <p:spPr>
          <a:xfrm>
            <a:off x="10186643" y="1498737"/>
            <a:ext cx="2005357" cy="307777"/>
          </a:xfrm>
          <a:prstGeom prst="rect">
            <a:avLst/>
          </a:prstGeom>
          <a:noFill/>
        </p:spPr>
        <p:txBody>
          <a:bodyPr wrap="none" rtlCol="0" anchor="ctr" anchorCtr="0">
            <a:spAutoFit/>
          </a:bodyPr>
          <a:lstStyle/>
          <a:p>
            <a:pPr algn="r"/>
            <a:r>
              <a:rPr lang="en-US" sz="1400" dirty="0">
                <a:solidFill>
                  <a:srgbClr val="4472C4"/>
                </a:solidFill>
              </a:rPr>
              <a:t>[Stab &amp; Gurevych, 2014]</a:t>
            </a:r>
            <a:endParaRPr lang="en-US" dirty="0"/>
          </a:p>
        </p:txBody>
      </p:sp>
      <p:sp>
        <p:nvSpPr>
          <p:cNvPr id="7" name="TextBox 6"/>
          <p:cNvSpPr txBox="1"/>
          <p:nvPr/>
        </p:nvSpPr>
        <p:spPr>
          <a:xfrm>
            <a:off x="10035640" y="1806514"/>
            <a:ext cx="2156360"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Mochales</a:t>
            </a:r>
            <a:r>
              <a:rPr lang="en-US" sz="1400" dirty="0">
                <a:solidFill>
                  <a:srgbClr val="4472C4"/>
                </a:solidFill>
              </a:rPr>
              <a:t> &amp; </a:t>
            </a:r>
            <a:r>
              <a:rPr lang="en-US" sz="1400" dirty="0" err="1">
                <a:solidFill>
                  <a:srgbClr val="4472C4"/>
                </a:solidFill>
              </a:rPr>
              <a:t>Moens</a:t>
            </a:r>
            <a:r>
              <a:rPr lang="en-US" sz="1400" dirty="0">
                <a:solidFill>
                  <a:srgbClr val="4472C4"/>
                </a:solidFill>
              </a:rPr>
              <a:t>, 2008]</a:t>
            </a:r>
            <a:endParaRPr lang="en-US" dirty="0"/>
          </a:p>
        </p:txBody>
      </p:sp>
      <p:sp>
        <p:nvSpPr>
          <p:cNvPr id="8" name="TextBox 7"/>
          <p:cNvSpPr txBox="1"/>
          <p:nvPr/>
        </p:nvSpPr>
        <p:spPr>
          <a:xfrm>
            <a:off x="10392468" y="4347385"/>
            <a:ext cx="1799532"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Madnani</a:t>
            </a:r>
            <a:r>
              <a:rPr lang="en-US" sz="1400" dirty="0">
                <a:solidFill>
                  <a:srgbClr val="4472C4"/>
                </a:solidFill>
              </a:rPr>
              <a:t> et al., 2012]</a:t>
            </a:r>
            <a:endParaRPr lang="en-US" dirty="0"/>
          </a:p>
        </p:txBody>
      </p:sp>
      <p:sp>
        <p:nvSpPr>
          <p:cNvPr id="9" name="TextBox 8"/>
          <p:cNvSpPr txBox="1"/>
          <p:nvPr/>
        </p:nvSpPr>
        <p:spPr>
          <a:xfrm>
            <a:off x="10839707" y="4655162"/>
            <a:ext cx="1352293" cy="307777"/>
          </a:xfrm>
          <a:prstGeom prst="rect">
            <a:avLst/>
          </a:prstGeom>
          <a:noFill/>
        </p:spPr>
        <p:txBody>
          <a:bodyPr wrap="none" rtlCol="0" anchor="ctr" anchorCtr="0">
            <a:spAutoFit/>
          </a:bodyPr>
          <a:lstStyle/>
          <a:p>
            <a:pPr algn="r"/>
            <a:r>
              <a:rPr lang="en-US" sz="1400" dirty="0">
                <a:solidFill>
                  <a:srgbClr val="4472C4"/>
                </a:solidFill>
              </a:rPr>
              <a:t>[Du et al., 2014]</a:t>
            </a:r>
            <a:endParaRPr lang="en-US" dirty="0"/>
          </a:p>
        </p:txBody>
      </p:sp>
      <p:sp>
        <p:nvSpPr>
          <p:cNvPr id="10" name="TextBox 9"/>
          <p:cNvSpPr txBox="1"/>
          <p:nvPr/>
        </p:nvSpPr>
        <p:spPr>
          <a:xfrm>
            <a:off x="10094566" y="4962939"/>
            <a:ext cx="2097434"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Seaghdha</a:t>
            </a:r>
            <a:r>
              <a:rPr lang="en-US" sz="1400" dirty="0">
                <a:solidFill>
                  <a:srgbClr val="4472C4"/>
                </a:solidFill>
              </a:rPr>
              <a:t> &amp; </a:t>
            </a:r>
            <a:r>
              <a:rPr lang="en-US" sz="1400" dirty="0" err="1">
                <a:solidFill>
                  <a:srgbClr val="4472C4"/>
                </a:solidFill>
              </a:rPr>
              <a:t>Teufel</a:t>
            </a:r>
            <a:r>
              <a:rPr lang="en-US" sz="1400" dirty="0">
                <a:solidFill>
                  <a:srgbClr val="4472C4"/>
                </a:solidFill>
              </a:rPr>
              <a:t>, 2014]</a:t>
            </a:r>
            <a:endParaRPr lang="en-US" dirty="0"/>
          </a:p>
        </p:txBody>
      </p:sp>
    </p:spTree>
    <p:extLst>
      <p:ext uri="{BB962C8B-B14F-4D97-AF65-F5344CB8AC3E}">
        <p14:creationId xmlns:p14="http://schemas.microsoft.com/office/powerpoint/2010/main" val="186078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Sublanguage identification in argumentative texts</a:t>
            </a:r>
          </a:p>
        </p:txBody>
      </p:sp>
      <p:sp>
        <p:nvSpPr>
          <p:cNvPr id="3" name="Content Placeholder 2"/>
          <p:cNvSpPr>
            <a:spLocks noGrp="1"/>
          </p:cNvSpPr>
          <p:nvPr>
            <p:ph idx="1"/>
          </p:nvPr>
        </p:nvSpPr>
        <p:spPr/>
        <p:txBody>
          <a:bodyPr>
            <a:normAutofit/>
          </a:bodyPr>
          <a:lstStyle/>
          <a:p>
            <a:r>
              <a:rPr lang="en-US" sz="2400" dirty="0"/>
              <a:t>Shell language vs. content</a:t>
            </a:r>
          </a:p>
          <a:p>
            <a:pPr lvl="1"/>
            <a:r>
              <a:rPr lang="en-US" sz="2000" dirty="0"/>
              <a:t>Shell: sequence of words providing organization framework for an argument</a:t>
            </a:r>
          </a:p>
          <a:p>
            <a:pPr lvl="1"/>
            <a:r>
              <a:rPr lang="en-US" sz="2000" dirty="0"/>
              <a:t>Supervised sequence model to determine shell boundaries</a:t>
            </a:r>
          </a:p>
          <a:p>
            <a:endParaRPr lang="en-US" sz="2400" dirty="0"/>
          </a:p>
          <a:p>
            <a:endParaRPr lang="en-US" sz="2400" dirty="0"/>
          </a:p>
          <a:p>
            <a:endParaRPr lang="en-US" sz="2400" dirty="0"/>
          </a:p>
          <a:p>
            <a:r>
              <a:rPr lang="en-US" sz="2400" dirty="0"/>
              <a:t>Rhetorical language model</a:t>
            </a:r>
          </a:p>
          <a:p>
            <a:pPr lvl="1"/>
            <a:r>
              <a:rPr lang="en-US" sz="2000" dirty="0"/>
              <a:t>Word probabilities in a document-specific topic model or a rhetorical language model</a:t>
            </a:r>
          </a:p>
          <a:p>
            <a:pPr lvl="1"/>
            <a:r>
              <a:rPr lang="en-US" sz="2000" dirty="0"/>
              <a:t>Unsupervised probabilistic topic model based on LDA</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23</a:t>
            </a:fld>
            <a:endParaRPr lang="en-US"/>
          </a:p>
        </p:txBody>
      </p:sp>
      <p:sp>
        <p:nvSpPr>
          <p:cNvPr id="6" name="TextBox 5"/>
          <p:cNvSpPr txBox="1"/>
          <p:nvPr/>
        </p:nvSpPr>
        <p:spPr>
          <a:xfrm>
            <a:off x="10360793" y="1476103"/>
            <a:ext cx="1831207" cy="307777"/>
          </a:xfrm>
          <a:prstGeom prst="rect">
            <a:avLst/>
          </a:prstGeom>
          <a:noFill/>
        </p:spPr>
        <p:txBody>
          <a:bodyPr wrap="none" rtlCol="0" anchor="ctr" anchorCtr="0">
            <a:spAutoFit/>
          </a:bodyPr>
          <a:lstStyle/>
          <a:p>
            <a:pPr algn="r"/>
            <a:r>
              <a:rPr lang="nl-NL" sz="1400" dirty="0">
                <a:solidFill>
                  <a:srgbClr val="4472C4"/>
                </a:solidFill>
              </a:rPr>
              <a:t>[Madnani et al., 2012]</a:t>
            </a:r>
            <a:endParaRPr lang="en-US" dirty="0"/>
          </a:p>
        </p:txBody>
      </p:sp>
      <p:sp>
        <p:nvSpPr>
          <p:cNvPr id="7" name="TextBox 6"/>
          <p:cNvSpPr txBox="1"/>
          <p:nvPr/>
        </p:nvSpPr>
        <p:spPr>
          <a:xfrm>
            <a:off x="10094566" y="3984485"/>
            <a:ext cx="2097434" cy="307777"/>
          </a:xfrm>
          <a:prstGeom prst="rect">
            <a:avLst/>
          </a:prstGeom>
          <a:noFill/>
        </p:spPr>
        <p:txBody>
          <a:bodyPr wrap="none" rtlCol="0" anchor="ctr" anchorCtr="0">
            <a:spAutoFit/>
          </a:bodyPr>
          <a:lstStyle/>
          <a:p>
            <a:pPr algn="r"/>
            <a:r>
              <a:rPr lang="nl-NL" sz="1400" dirty="0">
                <a:solidFill>
                  <a:srgbClr val="4472C4"/>
                </a:solidFill>
              </a:rPr>
              <a:t>[Seaghdha &amp; Teufel, 2014]</a:t>
            </a:r>
            <a:endParaRPr lang="en-US" dirty="0"/>
          </a:p>
        </p:txBody>
      </p:sp>
      <p:sp>
        <p:nvSpPr>
          <p:cNvPr id="8" name="TextBox 7"/>
          <p:cNvSpPr txBox="1"/>
          <p:nvPr/>
        </p:nvSpPr>
        <p:spPr>
          <a:xfrm>
            <a:off x="3036277" y="2799186"/>
            <a:ext cx="6119445" cy="738664"/>
          </a:xfrm>
          <a:prstGeom prst="rect">
            <a:avLst/>
          </a:prstGeom>
          <a:noFill/>
          <a:ln>
            <a:solidFill>
              <a:schemeClr val="tx1"/>
            </a:solidFill>
          </a:ln>
        </p:spPr>
        <p:txBody>
          <a:bodyPr wrap="square" lIns="45720" tIns="45720" rIns="45720" bIns="45720" rtlCol="0">
            <a:spAutoFit/>
          </a:bodyPr>
          <a:lstStyle/>
          <a:p>
            <a:pPr algn="just"/>
            <a:r>
              <a:rPr lang="en-US" sz="1400" i="1" dirty="0"/>
              <a:t>Example</a:t>
            </a:r>
            <a:r>
              <a:rPr lang="en-US" sz="1400" dirty="0"/>
              <a:t>: </a:t>
            </a:r>
            <a:r>
              <a:rPr lang="en-US" sz="1400" b="1" dirty="0"/>
              <a:t>The argument states that</a:t>
            </a:r>
            <a:r>
              <a:rPr lang="en-US" sz="1400" dirty="0"/>
              <a:t> based on the result of the recent research, there probably were grizzly bears in Labrador… </a:t>
            </a:r>
            <a:r>
              <a:rPr lang="en-US" sz="1400" b="1" dirty="0"/>
              <a:t>There is a possibility that</a:t>
            </a:r>
            <a:r>
              <a:rPr lang="en-US" sz="1400" dirty="0"/>
              <a:t> they were a third kind of bear apart from black and grizzly bears.</a:t>
            </a:r>
          </a:p>
        </p:txBody>
      </p:sp>
      <p:sp>
        <p:nvSpPr>
          <p:cNvPr id="9" name="TextBox 8"/>
          <p:cNvSpPr txBox="1"/>
          <p:nvPr/>
        </p:nvSpPr>
        <p:spPr>
          <a:xfrm>
            <a:off x="3036277" y="5108126"/>
            <a:ext cx="6119445" cy="954107"/>
          </a:xfrm>
          <a:prstGeom prst="rect">
            <a:avLst/>
          </a:prstGeom>
          <a:noFill/>
          <a:ln>
            <a:solidFill>
              <a:schemeClr val="tx1"/>
            </a:solidFill>
          </a:ln>
        </p:spPr>
        <p:txBody>
          <a:bodyPr wrap="square" lIns="45720" tIns="45720" rIns="45720" bIns="45720" rtlCol="0">
            <a:spAutoFit/>
          </a:bodyPr>
          <a:lstStyle/>
          <a:p>
            <a:pPr algn="just"/>
            <a:r>
              <a:rPr lang="en-US" sz="1400" i="1" dirty="0"/>
              <a:t>Example</a:t>
            </a:r>
            <a:r>
              <a:rPr lang="en-US" sz="1400" dirty="0"/>
              <a:t>: Many algorithms that </a:t>
            </a:r>
            <a:r>
              <a:rPr lang="en-US" sz="1400" b="1" dirty="0"/>
              <a:t>compare</a:t>
            </a:r>
            <a:r>
              <a:rPr lang="en-US" sz="1400" dirty="0"/>
              <a:t> protein structures </a:t>
            </a:r>
            <a:r>
              <a:rPr lang="en-US" sz="1400" b="1" dirty="0"/>
              <a:t>can reveal</a:t>
            </a:r>
            <a:r>
              <a:rPr lang="en-US" sz="1400" dirty="0"/>
              <a:t> similarities that </a:t>
            </a:r>
            <a:r>
              <a:rPr lang="en-US" sz="1400" b="1" dirty="0"/>
              <a:t>suggest</a:t>
            </a:r>
            <a:r>
              <a:rPr lang="en-US" sz="1400" dirty="0"/>
              <a:t> related biological functions, even at great evolutionary distances. Proteins with related function </a:t>
            </a:r>
            <a:r>
              <a:rPr lang="en-US" sz="1400" b="1" dirty="0"/>
              <a:t>often</a:t>
            </a:r>
            <a:r>
              <a:rPr lang="en-US" sz="1400" dirty="0"/>
              <a:t> exhibit </a:t>
            </a:r>
            <a:r>
              <a:rPr lang="en-US" sz="1400" b="1" dirty="0"/>
              <a:t>differences in</a:t>
            </a:r>
            <a:r>
              <a:rPr lang="en-US" sz="1400" dirty="0"/>
              <a:t> binding specificity, but few algorithms identify structural variations that </a:t>
            </a:r>
            <a:r>
              <a:rPr lang="en-US" sz="1400" b="1" dirty="0"/>
              <a:t>effect</a:t>
            </a:r>
            <a:r>
              <a:rPr lang="en-US" sz="1400" dirty="0"/>
              <a:t> specificity.</a:t>
            </a:r>
          </a:p>
        </p:txBody>
      </p:sp>
    </p:spTree>
    <p:extLst>
      <p:ext uri="{BB962C8B-B14F-4D97-AF65-F5344CB8AC3E}">
        <p14:creationId xmlns:p14="http://schemas.microsoft.com/office/powerpoint/2010/main" val="6515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argument and domain word extraction</a:t>
            </a:r>
          </a:p>
        </p:txBody>
      </p:sp>
      <p:sp>
        <p:nvSpPr>
          <p:cNvPr id="3" name="Content Placeholder 2"/>
          <p:cNvSpPr>
            <a:spLocks noGrp="1"/>
          </p:cNvSpPr>
          <p:nvPr>
            <p:ph idx="1"/>
          </p:nvPr>
        </p:nvSpPr>
        <p:spPr/>
        <p:txBody>
          <a:bodyPr>
            <a:normAutofit/>
          </a:bodyPr>
          <a:lstStyle/>
          <a:p>
            <a:r>
              <a:rPr lang="en-US" sz="2400" dirty="0">
                <a:solidFill>
                  <a:schemeClr val="accent2">
                    <a:lumMod val="75000"/>
                  </a:schemeClr>
                </a:solidFill>
              </a:rPr>
              <a:t>Argument words</a:t>
            </a:r>
            <a:r>
              <a:rPr lang="en-US" sz="2400" dirty="0"/>
              <a:t>: words that signal the argumentative content, and are commonly used across different argument topics</a:t>
            </a:r>
          </a:p>
          <a:p>
            <a:pPr lvl="1"/>
            <a:r>
              <a:rPr lang="en-US" sz="2000" dirty="0"/>
              <a:t>E.g., </a:t>
            </a:r>
            <a:r>
              <a:rPr lang="en-US" sz="2000" i="1" dirty="0"/>
              <a:t>believe</a:t>
            </a:r>
            <a:r>
              <a:rPr lang="en-US" sz="2000" dirty="0"/>
              <a:t>, </a:t>
            </a:r>
            <a:r>
              <a:rPr lang="en-US" sz="2000" i="1" dirty="0"/>
              <a:t>view, should</a:t>
            </a:r>
          </a:p>
          <a:p>
            <a:pPr lvl="1"/>
            <a:endParaRPr lang="en-US" sz="2000" dirty="0"/>
          </a:p>
          <a:p>
            <a:r>
              <a:rPr lang="en-US" sz="2400" dirty="0">
                <a:solidFill>
                  <a:schemeClr val="accent5"/>
                </a:solidFill>
              </a:rPr>
              <a:t>Domain words</a:t>
            </a:r>
            <a:r>
              <a:rPr lang="en-US" sz="2400" dirty="0"/>
              <a:t>: specific terminologies commonly used within the topic domain</a:t>
            </a:r>
          </a:p>
          <a:p>
            <a:pPr lvl="1"/>
            <a:r>
              <a:rPr lang="en-US" sz="2000" dirty="0"/>
              <a:t>E.g., </a:t>
            </a:r>
            <a:r>
              <a:rPr lang="en-US" sz="2000" i="1" dirty="0"/>
              <a:t>education</a:t>
            </a:r>
            <a:r>
              <a:rPr lang="en-US" sz="2000" dirty="0"/>
              <a:t>, </a:t>
            </a:r>
            <a:r>
              <a:rPr lang="en-US" sz="2000" i="1" dirty="0"/>
              <a:t>art</a:t>
            </a:r>
            <a:endParaRPr lang="en-US" sz="2000" dirty="0"/>
          </a:p>
          <a:p>
            <a:pPr lvl="1"/>
            <a:endParaRPr lang="en-US" sz="2000" i="1" dirty="0"/>
          </a:p>
          <a:p>
            <a:pPr lvl="1"/>
            <a:endParaRPr lang="en-US" sz="2000" i="1" dirty="0"/>
          </a:p>
          <a:p>
            <a:pPr lvl="1"/>
            <a:endParaRPr lang="en-US" sz="2000" i="1" dirty="0"/>
          </a:p>
          <a:p>
            <a:pPr lvl="1"/>
            <a:endParaRPr lang="en-US" sz="2000" i="1" dirty="0"/>
          </a:p>
          <a:p>
            <a:r>
              <a:rPr lang="en-US" sz="2400" dirty="0"/>
              <a:t>Enable novel features for argument mining models</a:t>
            </a:r>
          </a:p>
          <a:p>
            <a:pPr lvl="1"/>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24</a:t>
            </a:fld>
            <a:endParaRPr lang="en-US"/>
          </a:p>
        </p:txBody>
      </p:sp>
      <p:sp>
        <p:nvSpPr>
          <p:cNvPr id="6" name="TextBox 5"/>
          <p:cNvSpPr txBox="1"/>
          <p:nvPr/>
        </p:nvSpPr>
        <p:spPr>
          <a:xfrm>
            <a:off x="2975463" y="3945802"/>
            <a:ext cx="6241073" cy="738664"/>
          </a:xfrm>
          <a:prstGeom prst="rect">
            <a:avLst/>
          </a:prstGeom>
          <a:noFill/>
          <a:ln>
            <a:solidFill>
              <a:schemeClr val="tx1"/>
            </a:solidFill>
          </a:ln>
        </p:spPr>
        <p:txBody>
          <a:bodyPr wrap="square" lIns="45720" tIns="45720" rIns="45720" bIns="45720" rtlCol="0">
            <a:spAutoFit/>
          </a:bodyPr>
          <a:lstStyle/>
          <a:p>
            <a:pPr algn="just"/>
            <a:r>
              <a:rPr lang="en-US" sz="1400" i="1" dirty="0"/>
              <a:t>Example</a:t>
            </a:r>
            <a:r>
              <a:rPr lang="en-US" sz="1400" dirty="0"/>
              <a:t>: My </a:t>
            </a:r>
            <a:r>
              <a:rPr lang="en-US" sz="1400" b="1" dirty="0">
                <a:solidFill>
                  <a:schemeClr val="accent2">
                    <a:lumMod val="75000"/>
                  </a:schemeClr>
                </a:solidFill>
              </a:rPr>
              <a:t>view is that the</a:t>
            </a:r>
            <a:r>
              <a:rPr lang="en-US" sz="1400" b="1" dirty="0"/>
              <a:t> </a:t>
            </a:r>
            <a:r>
              <a:rPr lang="en-US" sz="1400" dirty="0">
                <a:solidFill>
                  <a:schemeClr val="accent5"/>
                </a:solidFill>
              </a:rPr>
              <a:t>government</a:t>
            </a:r>
            <a:r>
              <a:rPr lang="en-US" sz="1400" dirty="0"/>
              <a:t> </a:t>
            </a:r>
            <a:r>
              <a:rPr lang="en-US" sz="1400" b="1" dirty="0">
                <a:solidFill>
                  <a:schemeClr val="accent2">
                    <a:lumMod val="75000"/>
                  </a:schemeClr>
                </a:solidFill>
              </a:rPr>
              <a:t>should give</a:t>
            </a:r>
            <a:r>
              <a:rPr lang="en-US" sz="1400" b="1" dirty="0"/>
              <a:t> </a:t>
            </a:r>
            <a:r>
              <a:rPr lang="en-US" sz="1400" dirty="0">
                <a:solidFill>
                  <a:schemeClr val="accent5"/>
                </a:solidFill>
              </a:rPr>
              <a:t>priorities</a:t>
            </a:r>
            <a:r>
              <a:rPr lang="en-US" sz="1400" dirty="0"/>
              <a:t> to </a:t>
            </a:r>
            <a:r>
              <a:rPr lang="en-US" sz="1400" dirty="0">
                <a:solidFill>
                  <a:schemeClr val="accent5"/>
                </a:solidFill>
              </a:rPr>
              <a:t>invest</a:t>
            </a:r>
            <a:r>
              <a:rPr lang="en-US" sz="1400" dirty="0"/>
              <a:t> </a:t>
            </a:r>
            <a:r>
              <a:rPr lang="en-US" sz="1400" b="1" dirty="0">
                <a:solidFill>
                  <a:schemeClr val="accent2">
                    <a:lumMod val="75000"/>
                  </a:schemeClr>
                </a:solidFill>
              </a:rPr>
              <a:t>more</a:t>
            </a:r>
            <a:r>
              <a:rPr lang="en-US" sz="1400" b="1" dirty="0"/>
              <a:t> </a:t>
            </a:r>
            <a:r>
              <a:rPr lang="en-US" sz="1400" dirty="0">
                <a:solidFill>
                  <a:schemeClr val="accent5"/>
                </a:solidFill>
              </a:rPr>
              <a:t>money</a:t>
            </a:r>
            <a:r>
              <a:rPr lang="en-US" sz="1400" dirty="0"/>
              <a:t> </a:t>
            </a:r>
            <a:r>
              <a:rPr lang="en-US" sz="1400" b="1" dirty="0">
                <a:solidFill>
                  <a:schemeClr val="accent2">
                    <a:lumMod val="75000"/>
                  </a:schemeClr>
                </a:solidFill>
              </a:rPr>
              <a:t>on the</a:t>
            </a:r>
            <a:r>
              <a:rPr lang="en-US" sz="1400" b="1" dirty="0"/>
              <a:t> </a:t>
            </a:r>
            <a:r>
              <a:rPr lang="en-US" sz="1400" dirty="0">
                <a:solidFill>
                  <a:schemeClr val="accent5"/>
                </a:solidFill>
              </a:rPr>
              <a:t>basic social welfares</a:t>
            </a:r>
            <a:r>
              <a:rPr lang="en-US" sz="1400" dirty="0"/>
              <a:t> </a:t>
            </a:r>
            <a:r>
              <a:rPr lang="en-US" sz="1400" b="1" dirty="0">
                <a:solidFill>
                  <a:schemeClr val="accent2">
                    <a:lumMod val="75000"/>
                  </a:schemeClr>
                </a:solidFill>
              </a:rPr>
              <a:t>such as</a:t>
            </a:r>
            <a:r>
              <a:rPr lang="en-US" sz="1400" b="1" dirty="0"/>
              <a:t> </a:t>
            </a:r>
            <a:r>
              <a:rPr lang="en-US" sz="1400" dirty="0">
                <a:solidFill>
                  <a:schemeClr val="accent5"/>
                </a:solidFill>
              </a:rPr>
              <a:t>education</a:t>
            </a:r>
            <a:r>
              <a:rPr lang="en-US" sz="1400" dirty="0"/>
              <a:t> and </a:t>
            </a:r>
            <a:r>
              <a:rPr lang="en-US" sz="1400" dirty="0">
                <a:solidFill>
                  <a:schemeClr val="accent5"/>
                </a:solidFill>
              </a:rPr>
              <a:t>housing</a:t>
            </a:r>
            <a:r>
              <a:rPr lang="en-US" sz="1400" dirty="0"/>
              <a:t> </a:t>
            </a:r>
            <a:r>
              <a:rPr lang="en-US" sz="1400" b="1" dirty="0">
                <a:solidFill>
                  <a:schemeClr val="accent2">
                    <a:lumMod val="75000"/>
                  </a:schemeClr>
                </a:solidFill>
              </a:rPr>
              <a:t>instead of</a:t>
            </a:r>
            <a:r>
              <a:rPr lang="en-US" sz="1400" b="1" dirty="0"/>
              <a:t> </a:t>
            </a:r>
            <a:r>
              <a:rPr lang="en-US" sz="1400" dirty="0">
                <a:solidFill>
                  <a:schemeClr val="accent5"/>
                </a:solidFill>
              </a:rPr>
              <a:t>subsidizing arts relative programs</a:t>
            </a:r>
            <a:r>
              <a:rPr lang="en-US" sz="1400" dirty="0"/>
              <a:t>.</a:t>
            </a:r>
          </a:p>
        </p:txBody>
      </p:sp>
      <p:sp>
        <p:nvSpPr>
          <p:cNvPr id="7" name="TextBox 6"/>
          <p:cNvSpPr txBox="1"/>
          <p:nvPr/>
        </p:nvSpPr>
        <p:spPr>
          <a:xfrm>
            <a:off x="10185297" y="1011573"/>
            <a:ext cx="2006703" cy="307777"/>
          </a:xfrm>
          <a:prstGeom prst="rect">
            <a:avLst/>
          </a:prstGeom>
          <a:noFill/>
        </p:spPr>
        <p:txBody>
          <a:bodyPr wrap="none" rtlCol="0" anchor="ctr" anchorCtr="0">
            <a:spAutoFit/>
          </a:bodyPr>
          <a:lstStyle/>
          <a:p>
            <a:r>
              <a:rPr lang="nl-NL" sz="1400" dirty="0">
                <a:solidFill>
                  <a:srgbClr val="4472C4"/>
                </a:solidFill>
              </a:rPr>
              <a:t>[Nguyen &amp; Litman, 2015]</a:t>
            </a:r>
            <a:endParaRPr lang="en-US" dirty="0"/>
          </a:p>
        </p:txBody>
      </p:sp>
    </p:spTree>
    <p:extLst>
      <p:ext uri="{BB962C8B-B14F-4D97-AF65-F5344CB8AC3E}">
        <p14:creationId xmlns:p14="http://schemas.microsoft.com/office/powerpoint/2010/main" val="397637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Extraction algorithm</a:t>
            </a:r>
          </a:p>
        </p:txBody>
      </p:sp>
      <p:sp>
        <p:nvSpPr>
          <p:cNvPr id="3" name="Content Placeholder 2"/>
          <p:cNvSpPr>
            <a:spLocks noGrp="1"/>
          </p:cNvSpPr>
          <p:nvPr>
            <p:ph idx="1"/>
          </p:nvPr>
        </p:nvSpPr>
        <p:spPr>
          <a:xfrm>
            <a:off x="838200" y="1476103"/>
            <a:ext cx="10515600" cy="4700860"/>
          </a:xfrm>
        </p:spPr>
        <p:txBody>
          <a:bodyPr>
            <a:normAutofit/>
          </a:bodyPr>
          <a:lstStyle/>
          <a:p>
            <a:r>
              <a:rPr lang="en-US" sz="2400" dirty="0"/>
              <a:t>Requires a large essay set with writing prompts</a:t>
            </a:r>
          </a:p>
          <a:p>
            <a:endParaRPr lang="en-US" sz="2400" dirty="0"/>
          </a:p>
          <a:p>
            <a:r>
              <a:rPr lang="en-US" sz="2400" dirty="0"/>
              <a:t>Starts with argument keyword set</a:t>
            </a:r>
          </a:p>
          <a:p>
            <a:pPr lvl="1"/>
            <a:r>
              <a:rPr lang="en-US" sz="2000" dirty="0"/>
              <a:t>Manually pre-selected</a:t>
            </a:r>
          </a:p>
          <a:p>
            <a:pPr lvl="1"/>
            <a:r>
              <a:rPr lang="en-US" sz="2000" dirty="0">
                <a:solidFill>
                  <a:schemeClr val="accent1"/>
                </a:solidFill>
              </a:rPr>
              <a:t>Domain seed words</a:t>
            </a:r>
            <a:r>
              <a:rPr lang="en-US" sz="2000" dirty="0"/>
              <a:t> = prompt words – </a:t>
            </a:r>
            <a:r>
              <a:rPr lang="en-US" sz="2000" dirty="0">
                <a:solidFill>
                  <a:schemeClr val="accent2"/>
                </a:solidFill>
              </a:rPr>
              <a:t>argument keywords</a:t>
            </a:r>
            <a:r>
              <a:rPr lang="en-US" sz="2000" dirty="0"/>
              <a:t> – stop words</a:t>
            </a:r>
          </a:p>
          <a:p>
            <a:pPr lvl="1"/>
            <a:r>
              <a:rPr lang="en-US" sz="2000" dirty="0"/>
              <a:t>In-prompt frequency of domain seed words</a:t>
            </a:r>
          </a:p>
          <a:p>
            <a:endParaRPr lang="en-US" sz="2400" dirty="0"/>
          </a:p>
          <a:p>
            <a:r>
              <a:rPr lang="en-US" sz="2400" dirty="0"/>
              <a:t>Post-processes LDA output</a:t>
            </a:r>
          </a:p>
          <a:p>
            <a:pPr lvl="1"/>
            <a:r>
              <a:rPr lang="en-US" sz="2000" dirty="0"/>
              <a:t>LDA topics approximate writing topics </a:t>
            </a:r>
            <a:r>
              <a:rPr lang="en-US" sz="2000" dirty="0">
                <a:solidFill>
                  <a:srgbClr val="FF0000"/>
                </a:solidFill>
              </a:rPr>
              <a:t>but not completely</a:t>
            </a:r>
            <a:endParaRPr lang="en-US" sz="2000" dirty="0"/>
          </a:p>
          <a:p>
            <a:pPr lvl="1"/>
            <a:r>
              <a:rPr lang="en-US" sz="2000" b="1" i="1" dirty="0"/>
              <a:t>Identify</a:t>
            </a:r>
            <a:r>
              <a:rPr lang="en-US" sz="2000" dirty="0"/>
              <a:t> LDA of </a:t>
            </a:r>
            <a:r>
              <a:rPr lang="en-US" sz="2000" dirty="0">
                <a:solidFill>
                  <a:schemeClr val="accent2"/>
                </a:solidFill>
              </a:rPr>
              <a:t>argument words</a:t>
            </a:r>
            <a:r>
              <a:rPr lang="en-US" sz="2000" dirty="0"/>
              <a:t> and </a:t>
            </a:r>
            <a:r>
              <a:rPr lang="en-US" sz="2000" b="1" i="1" dirty="0"/>
              <a:t>maximize</a:t>
            </a:r>
            <a:r>
              <a:rPr lang="en-US" sz="2000" dirty="0"/>
              <a:t> its difference from </a:t>
            </a:r>
            <a:r>
              <a:rPr lang="en-US" sz="2000" dirty="0">
                <a:solidFill>
                  <a:schemeClr val="accent1"/>
                </a:solidFill>
              </a:rPr>
              <a:t>other LDA topics</a:t>
            </a:r>
          </a:p>
          <a:p>
            <a:pPr lvl="1"/>
            <a:r>
              <a:rPr lang="en-US" sz="2000" dirty="0"/>
              <a:t>Weight of LDA topic = #argument keywords – </a:t>
            </a:r>
            <a:r>
              <a:rPr lang="en-US" sz="2000" dirty="0">
                <a:sym typeface="Symbol" panose="05050102010706020507" pitchFamily="18" charset="2"/>
              </a:rPr>
              <a:t> </a:t>
            </a:r>
            <a:r>
              <a:rPr lang="en-US" sz="2000" dirty="0"/>
              <a:t>frequencies of domain seed words</a:t>
            </a:r>
          </a:p>
          <a:p>
            <a:pPr lvl="1"/>
            <a:r>
              <a:rPr lang="en-US" sz="2000" dirty="0"/>
              <a:t>Argument word list is the LDA topic with the largest weight</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25</a:t>
            </a:fld>
            <a:endParaRPr lang="en-US"/>
          </a:p>
        </p:txBody>
      </p:sp>
    </p:spTree>
    <p:extLst>
      <p:ext uri="{BB962C8B-B14F-4D97-AF65-F5344CB8AC3E}">
        <p14:creationId xmlns:p14="http://schemas.microsoft.com/office/powerpoint/2010/main" val="415765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data for AD word extraction</a:t>
            </a:r>
          </a:p>
        </p:txBody>
      </p:sp>
      <p:sp>
        <p:nvSpPr>
          <p:cNvPr id="6" name="Content Placeholder 5"/>
          <p:cNvSpPr>
            <a:spLocks noGrp="1"/>
          </p:cNvSpPr>
          <p:nvPr>
            <p:ph sz="half" idx="1"/>
          </p:nvPr>
        </p:nvSpPr>
        <p:spPr/>
        <p:txBody>
          <a:bodyPr>
            <a:normAutofit fontScale="92500" lnSpcReduction="10000"/>
          </a:bodyPr>
          <a:lstStyle/>
          <a:p>
            <a:r>
              <a:rPr lang="en-US" dirty="0"/>
              <a:t>Persuasive development set</a:t>
            </a:r>
          </a:p>
          <a:p>
            <a:pPr lvl="1"/>
            <a:r>
              <a:rPr lang="en-US" dirty="0"/>
              <a:t>6794 unannotated essays from </a:t>
            </a:r>
            <a:r>
              <a:rPr lang="en-US" i="1" u="sng" dirty="0"/>
              <a:t>essayforum.com</a:t>
            </a:r>
          </a:p>
          <a:p>
            <a:pPr lvl="1"/>
            <a:endParaRPr lang="en-US" dirty="0"/>
          </a:p>
          <a:p>
            <a:pPr lvl="1"/>
            <a:r>
              <a:rPr lang="en-US" dirty="0"/>
              <a:t>10 argument key words</a:t>
            </a:r>
          </a:p>
          <a:p>
            <a:pPr lvl="2"/>
            <a:r>
              <a:rPr lang="en-US" dirty="0"/>
              <a:t>Most frequent in prompts</a:t>
            </a:r>
          </a:p>
          <a:p>
            <a:pPr lvl="2"/>
            <a:r>
              <a:rPr lang="en-US" dirty="0">
                <a:solidFill>
                  <a:schemeClr val="accent2"/>
                </a:solidFill>
              </a:rPr>
              <a:t>agree, disagree, reason, support, advantage, disadvantage, think, conclusion, result, opinion</a:t>
            </a:r>
          </a:p>
          <a:p>
            <a:pPr lvl="1"/>
            <a:r>
              <a:rPr lang="en-US" dirty="0">
                <a:solidFill>
                  <a:schemeClr val="accent1"/>
                </a:solidFill>
              </a:rPr>
              <a:t>3077 domain seed words</a:t>
            </a:r>
          </a:p>
          <a:p>
            <a:pPr lvl="1"/>
            <a:endParaRPr lang="en-US" dirty="0"/>
          </a:p>
          <a:p>
            <a:r>
              <a:rPr lang="en-US" dirty="0"/>
              <a:t>Output (best </a:t>
            </a:r>
            <a:r>
              <a:rPr lang="en-US" i="1" dirty="0"/>
              <a:t>k</a:t>
            </a:r>
            <a:r>
              <a:rPr lang="en-US" dirty="0"/>
              <a:t> = 36)</a:t>
            </a:r>
          </a:p>
          <a:p>
            <a:pPr lvl="1"/>
            <a:r>
              <a:rPr lang="en-US" dirty="0">
                <a:solidFill>
                  <a:schemeClr val="accent2"/>
                </a:solidFill>
              </a:rPr>
              <a:t>263 argument words</a:t>
            </a:r>
          </a:p>
          <a:p>
            <a:pPr lvl="1"/>
            <a:r>
              <a:rPr lang="en-US" dirty="0">
                <a:solidFill>
                  <a:schemeClr val="accent1"/>
                </a:solidFill>
              </a:rPr>
              <a:t>1806 domain words</a:t>
            </a:r>
          </a:p>
          <a:p>
            <a:endParaRPr lang="en-US" dirty="0"/>
          </a:p>
        </p:txBody>
      </p:sp>
      <p:sp>
        <p:nvSpPr>
          <p:cNvPr id="7" name="Content Placeholder 6"/>
          <p:cNvSpPr>
            <a:spLocks noGrp="1"/>
          </p:cNvSpPr>
          <p:nvPr>
            <p:ph sz="half" idx="2"/>
          </p:nvPr>
        </p:nvSpPr>
        <p:spPr/>
        <p:txBody>
          <a:bodyPr>
            <a:normAutofit fontScale="92500" lnSpcReduction="10000"/>
          </a:bodyPr>
          <a:lstStyle/>
          <a:p>
            <a:r>
              <a:rPr lang="en-US" dirty="0"/>
              <a:t>Academic development set</a:t>
            </a:r>
          </a:p>
          <a:p>
            <a:pPr lvl="1"/>
            <a:r>
              <a:rPr lang="en-US" dirty="0"/>
              <a:t>254 unannotated essays from classes in 2011 and 2013</a:t>
            </a:r>
          </a:p>
          <a:p>
            <a:pPr lvl="1"/>
            <a:endParaRPr lang="en-US" dirty="0"/>
          </a:p>
          <a:p>
            <a:pPr lvl="1"/>
            <a:r>
              <a:rPr lang="en-US" dirty="0"/>
              <a:t>5 argument key words</a:t>
            </a:r>
          </a:p>
          <a:p>
            <a:pPr lvl="2"/>
            <a:r>
              <a:rPr lang="en-US" dirty="0"/>
              <a:t>Specified in writing assignment</a:t>
            </a:r>
          </a:p>
          <a:p>
            <a:pPr lvl="2"/>
            <a:r>
              <a:rPr lang="en-US" dirty="0">
                <a:solidFill>
                  <a:schemeClr val="accent2"/>
                </a:solidFill>
              </a:rPr>
              <a:t>hypothesis, support, opposition, finding, study</a:t>
            </a:r>
          </a:p>
          <a:p>
            <a:pPr lvl="2"/>
            <a:endParaRPr lang="en-US" dirty="0"/>
          </a:p>
          <a:p>
            <a:pPr lvl="1"/>
            <a:r>
              <a:rPr lang="en-US" dirty="0">
                <a:solidFill>
                  <a:schemeClr val="accent1"/>
                </a:solidFill>
              </a:rPr>
              <a:t>264 domain seeds</a:t>
            </a:r>
          </a:p>
          <a:p>
            <a:pPr lvl="1"/>
            <a:endParaRPr lang="en-US" dirty="0"/>
          </a:p>
          <a:p>
            <a:r>
              <a:rPr lang="en-US" dirty="0"/>
              <a:t>Output (best </a:t>
            </a:r>
            <a:r>
              <a:rPr lang="en-US" i="1" dirty="0"/>
              <a:t>k</a:t>
            </a:r>
            <a:r>
              <a:rPr lang="en-US" dirty="0"/>
              <a:t> = 11)</a:t>
            </a:r>
          </a:p>
          <a:p>
            <a:pPr lvl="1"/>
            <a:r>
              <a:rPr lang="en-US" dirty="0">
                <a:solidFill>
                  <a:schemeClr val="accent2"/>
                </a:solidFill>
              </a:rPr>
              <a:t>315 argument words</a:t>
            </a:r>
          </a:p>
          <a:p>
            <a:pPr lvl="1"/>
            <a:r>
              <a:rPr lang="en-US" dirty="0">
                <a:solidFill>
                  <a:schemeClr val="accent1"/>
                </a:solidFill>
              </a:rPr>
              <a:t>1582 domain words</a:t>
            </a:r>
          </a:p>
          <a:p>
            <a:endParaRPr lang="en-US"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26</a:t>
            </a:fld>
            <a:endParaRPr lang="en-US"/>
          </a:p>
        </p:txBody>
      </p:sp>
      <p:sp>
        <p:nvSpPr>
          <p:cNvPr id="8" name="TextBox 7"/>
          <p:cNvSpPr txBox="1"/>
          <p:nvPr/>
        </p:nvSpPr>
        <p:spPr>
          <a:xfrm>
            <a:off x="10266024" y="4953000"/>
            <a:ext cx="1925976" cy="307777"/>
          </a:xfrm>
          <a:prstGeom prst="rect">
            <a:avLst/>
          </a:prstGeom>
          <a:noFill/>
        </p:spPr>
        <p:txBody>
          <a:bodyPr wrap="none" rtlCol="0" anchor="ctr" anchorCtr="0">
            <a:spAutoFit/>
          </a:bodyPr>
          <a:lstStyle/>
          <a:p>
            <a:pPr algn="r"/>
            <a:r>
              <a:rPr lang="nl-NL" sz="1400" dirty="0">
                <a:solidFill>
                  <a:srgbClr val="4472C4"/>
                </a:solidFill>
              </a:rPr>
              <a:t>k: number of LDA topics</a:t>
            </a:r>
            <a:endParaRPr lang="en-US" dirty="0"/>
          </a:p>
        </p:txBody>
      </p:sp>
    </p:spTree>
    <p:extLst>
      <p:ext uri="{BB962C8B-B14F-4D97-AF65-F5344CB8AC3E}">
        <p14:creationId xmlns:p14="http://schemas.microsoft.com/office/powerpoint/2010/main" val="67207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argument and domain words</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 name="Slide Number Placeholder 5"/>
          <p:cNvSpPr>
            <a:spLocks noGrp="1"/>
          </p:cNvSpPr>
          <p:nvPr>
            <p:ph type="sldNum" sz="quarter" idx="12"/>
          </p:nvPr>
        </p:nvSpPr>
        <p:spPr/>
        <p:txBody>
          <a:bodyPr/>
          <a:lstStyle/>
          <a:p>
            <a:fld id="{1FAB230D-8D7E-447F-9006-147D65281BD6}" type="slidenum">
              <a:rPr lang="en-US" smtClean="0"/>
              <a:pPr/>
              <a:t>27</a:t>
            </a:fld>
            <a:endParaRPr lang="en-US"/>
          </a:p>
        </p:txBody>
      </p:sp>
      <p:sp>
        <p:nvSpPr>
          <p:cNvPr id="7" name="TextBox 6"/>
          <p:cNvSpPr txBox="1"/>
          <p:nvPr/>
        </p:nvSpPr>
        <p:spPr>
          <a:xfrm>
            <a:off x="1752600" y="2581199"/>
            <a:ext cx="3352800" cy="2477601"/>
          </a:xfrm>
          <a:prstGeom prst="rect">
            <a:avLst/>
          </a:prstGeom>
          <a:noFill/>
          <a:ln>
            <a:solidFill>
              <a:schemeClr val="tx1"/>
            </a:solidFill>
          </a:ln>
        </p:spPr>
        <p:txBody>
          <a:bodyPr wrap="square" lIns="45720" rIns="45720" rtlCol="0">
            <a:spAutoFit/>
          </a:bodyPr>
          <a:lstStyle/>
          <a:p>
            <a:pPr>
              <a:spcAft>
                <a:spcPts val="600"/>
              </a:spcAft>
            </a:pPr>
            <a:r>
              <a:rPr lang="en-US" sz="1400" i="1" dirty="0"/>
              <a:t>Persuasive Set</a:t>
            </a:r>
          </a:p>
          <a:p>
            <a:pPr>
              <a:spcAft>
                <a:spcPts val="600"/>
              </a:spcAft>
            </a:pPr>
            <a:r>
              <a:rPr lang="en-US" sz="1400" b="1" u="sng" dirty="0"/>
              <a:t>Topic 1</a:t>
            </a:r>
            <a:r>
              <a:rPr lang="en-US" sz="1400" dirty="0"/>
              <a:t>: </a:t>
            </a:r>
            <a:r>
              <a:rPr lang="en-US" sz="1400" dirty="0">
                <a:solidFill>
                  <a:schemeClr val="accent2">
                    <a:lumMod val="75000"/>
                  </a:schemeClr>
                </a:solidFill>
              </a:rPr>
              <a:t>reason</a:t>
            </a:r>
            <a:r>
              <a:rPr lang="en-US" sz="1400" dirty="0"/>
              <a:t> example </a:t>
            </a:r>
            <a:r>
              <a:rPr lang="en-US" sz="1400" dirty="0">
                <a:solidFill>
                  <a:schemeClr val="accent2">
                    <a:lumMod val="75000"/>
                  </a:schemeClr>
                </a:solidFill>
              </a:rPr>
              <a:t>support agree think</a:t>
            </a:r>
            <a:r>
              <a:rPr lang="en-US" sz="1400" dirty="0"/>
              <a:t> because </a:t>
            </a:r>
            <a:r>
              <a:rPr lang="en-US" sz="1400" dirty="0">
                <a:solidFill>
                  <a:schemeClr val="accent2">
                    <a:lumMod val="75000"/>
                  </a:schemeClr>
                </a:solidFill>
              </a:rPr>
              <a:t>disagree</a:t>
            </a:r>
            <a:r>
              <a:rPr lang="en-US" sz="1400" dirty="0"/>
              <a:t> statement </a:t>
            </a:r>
            <a:r>
              <a:rPr lang="en-US" sz="1400" dirty="0">
                <a:solidFill>
                  <a:schemeClr val="accent2">
                    <a:lumMod val="75000"/>
                  </a:schemeClr>
                </a:solidFill>
              </a:rPr>
              <a:t>opinion</a:t>
            </a:r>
            <a:r>
              <a:rPr lang="en-US" sz="1400" dirty="0"/>
              <a:t> believe therefore idea </a:t>
            </a:r>
            <a:r>
              <a:rPr lang="en-US" sz="1400" dirty="0">
                <a:solidFill>
                  <a:schemeClr val="accent2">
                    <a:lumMod val="75000"/>
                  </a:schemeClr>
                </a:solidFill>
              </a:rPr>
              <a:t>conclusion</a:t>
            </a:r>
            <a:r>
              <a:rPr lang="en-US" sz="1400" dirty="0"/>
              <a:t> …</a:t>
            </a:r>
          </a:p>
          <a:p>
            <a:pPr>
              <a:spcAft>
                <a:spcPts val="600"/>
              </a:spcAft>
            </a:pPr>
            <a:r>
              <a:rPr lang="en-US" sz="1400" b="1" u="sng" dirty="0"/>
              <a:t>Topic 2</a:t>
            </a:r>
            <a:r>
              <a:rPr lang="en-US" sz="1400" dirty="0"/>
              <a:t>: city live big house place area small building apart town community factory urban …</a:t>
            </a:r>
          </a:p>
          <a:p>
            <a:pPr>
              <a:spcAft>
                <a:spcPts val="600"/>
              </a:spcAft>
            </a:pPr>
            <a:r>
              <a:rPr lang="en-US" sz="1400" b="1" u="sng" dirty="0"/>
              <a:t>Topic 3</a:t>
            </a:r>
            <a:r>
              <a:rPr lang="en-US" sz="1400" dirty="0"/>
              <a:t>: children parent school education teach kid adult grow childhood behavior taught …</a:t>
            </a:r>
          </a:p>
        </p:txBody>
      </p:sp>
      <p:sp>
        <p:nvSpPr>
          <p:cNvPr id="8" name="TextBox 7"/>
          <p:cNvSpPr txBox="1"/>
          <p:nvPr/>
        </p:nvSpPr>
        <p:spPr>
          <a:xfrm>
            <a:off x="7086600" y="2581200"/>
            <a:ext cx="3352800" cy="2477601"/>
          </a:xfrm>
          <a:prstGeom prst="rect">
            <a:avLst/>
          </a:prstGeom>
          <a:noFill/>
          <a:ln>
            <a:solidFill>
              <a:schemeClr val="tx1"/>
            </a:solidFill>
          </a:ln>
        </p:spPr>
        <p:txBody>
          <a:bodyPr wrap="square" lIns="45720" rIns="45720" rtlCol="0">
            <a:spAutoFit/>
          </a:bodyPr>
          <a:lstStyle/>
          <a:p>
            <a:pPr>
              <a:spcAft>
                <a:spcPts val="600"/>
              </a:spcAft>
            </a:pPr>
            <a:r>
              <a:rPr lang="en-US" sz="1400" i="1" dirty="0"/>
              <a:t>Academic Set</a:t>
            </a:r>
          </a:p>
          <a:p>
            <a:pPr>
              <a:spcAft>
                <a:spcPts val="600"/>
              </a:spcAft>
            </a:pPr>
            <a:r>
              <a:rPr lang="en-US" sz="1400" b="1" u="sng" dirty="0"/>
              <a:t>Topic 1</a:t>
            </a:r>
            <a:r>
              <a:rPr lang="en-US" sz="1400" dirty="0"/>
              <a:t>: </a:t>
            </a:r>
            <a:r>
              <a:rPr lang="en-US" sz="1400" dirty="0">
                <a:solidFill>
                  <a:schemeClr val="accent2">
                    <a:lumMod val="75000"/>
                  </a:schemeClr>
                </a:solidFill>
              </a:rPr>
              <a:t>study</a:t>
            </a:r>
            <a:r>
              <a:rPr lang="en-US" sz="1400" dirty="0"/>
              <a:t> research observe result </a:t>
            </a:r>
            <a:r>
              <a:rPr lang="en-US" sz="1400" dirty="0">
                <a:solidFill>
                  <a:schemeClr val="accent2">
                    <a:lumMod val="75000"/>
                  </a:schemeClr>
                </a:solidFill>
              </a:rPr>
              <a:t>hypothesis</a:t>
            </a:r>
            <a:r>
              <a:rPr lang="en-US" sz="1400" dirty="0"/>
              <a:t> time </a:t>
            </a:r>
            <a:r>
              <a:rPr lang="en-US" sz="1400" dirty="0">
                <a:solidFill>
                  <a:schemeClr val="accent2">
                    <a:lumMod val="75000"/>
                  </a:schemeClr>
                </a:solidFill>
              </a:rPr>
              <a:t>finding</a:t>
            </a:r>
            <a:r>
              <a:rPr lang="en-US" sz="1400" dirty="0"/>
              <a:t> however predict </a:t>
            </a:r>
            <a:r>
              <a:rPr lang="en-US" sz="1400" dirty="0">
                <a:solidFill>
                  <a:schemeClr val="accent2">
                    <a:lumMod val="75000"/>
                  </a:schemeClr>
                </a:solidFill>
              </a:rPr>
              <a:t>support</a:t>
            </a:r>
            <a:r>
              <a:rPr lang="en-US" sz="1400" dirty="0"/>
              <a:t> expect </a:t>
            </a:r>
            <a:r>
              <a:rPr lang="en-US" sz="1400" dirty="0">
                <a:solidFill>
                  <a:schemeClr val="accent2">
                    <a:lumMod val="75000"/>
                  </a:schemeClr>
                </a:solidFill>
              </a:rPr>
              <a:t>opposition</a:t>
            </a:r>
            <a:r>
              <a:rPr lang="en-US" sz="1400" dirty="0"/>
              <a:t> …</a:t>
            </a:r>
          </a:p>
          <a:p>
            <a:pPr>
              <a:spcAft>
                <a:spcPts val="600"/>
              </a:spcAft>
            </a:pPr>
            <a:r>
              <a:rPr lang="en-US" sz="1400" b="1" u="sng" dirty="0"/>
              <a:t>Topic 2</a:t>
            </a:r>
            <a:r>
              <a:rPr lang="en-US" sz="1400" dirty="0"/>
              <a:t>: response stranger group greet confederate individual verbal social size people sneeze …</a:t>
            </a:r>
          </a:p>
          <a:p>
            <a:pPr>
              <a:spcAft>
                <a:spcPts val="600"/>
              </a:spcAft>
            </a:pPr>
            <a:r>
              <a:rPr lang="en-US" sz="1400" b="1" u="sng" dirty="0"/>
              <a:t>Topic 3</a:t>
            </a:r>
            <a:r>
              <a:rPr lang="en-US" sz="1400" dirty="0"/>
              <a:t>: more gender women polite female male men behavior differ prosocial express gratitude …</a:t>
            </a:r>
          </a:p>
        </p:txBody>
      </p:sp>
      <p:sp>
        <p:nvSpPr>
          <p:cNvPr id="9" name="TextBox 8"/>
          <p:cNvSpPr txBox="1"/>
          <p:nvPr/>
        </p:nvSpPr>
        <p:spPr>
          <a:xfrm>
            <a:off x="1752600" y="5317799"/>
            <a:ext cx="3352800" cy="600164"/>
          </a:xfrm>
          <a:prstGeom prst="rect">
            <a:avLst/>
          </a:prstGeom>
          <a:noFill/>
          <a:ln>
            <a:noFill/>
          </a:ln>
        </p:spPr>
        <p:txBody>
          <a:bodyPr wrap="square" lIns="45720" rIns="45720" rtlCol="0">
            <a:spAutoFit/>
          </a:bodyPr>
          <a:lstStyle/>
          <a:p>
            <a:pPr>
              <a:spcAft>
                <a:spcPts val="600"/>
              </a:spcAft>
            </a:pPr>
            <a:r>
              <a:rPr lang="en-US" sz="1400" dirty="0"/>
              <a:t>Only top words for each LDA topic are shown</a:t>
            </a:r>
          </a:p>
          <a:p>
            <a:pPr>
              <a:spcAft>
                <a:spcPts val="600"/>
              </a:spcAft>
            </a:pPr>
            <a:r>
              <a:rPr lang="en-US" sz="1400" dirty="0"/>
              <a:t>Topic 1 is the argument word list</a:t>
            </a:r>
          </a:p>
        </p:txBody>
      </p:sp>
    </p:spTree>
    <p:extLst>
      <p:ext uri="{BB962C8B-B14F-4D97-AF65-F5344CB8AC3E}">
        <p14:creationId xmlns:p14="http://schemas.microsoft.com/office/powerpoint/2010/main" val="192071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models</a:t>
            </a:r>
          </a:p>
        </p:txBody>
      </p:sp>
      <p:sp>
        <p:nvSpPr>
          <p:cNvPr id="7" name="Content Placeholder 6"/>
          <p:cNvSpPr>
            <a:spLocks noGrp="1"/>
          </p:cNvSpPr>
          <p:nvPr>
            <p:ph idx="1"/>
          </p:nvPr>
        </p:nvSpPr>
        <p:spPr/>
        <p:txBody>
          <a:bodyPr>
            <a:normAutofit/>
          </a:bodyPr>
          <a:lstStyle/>
          <a:p>
            <a:r>
              <a:rPr lang="en-US" sz="2400" dirty="0">
                <a:solidFill>
                  <a:schemeClr val="accent1"/>
                </a:solidFill>
              </a:rPr>
              <a:t>Nguyen15v2</a:t>
            </a:r>
            <a:r>
              <a:rPr lang="en-US" sz="2400" dirty="0"/>
              <a:t>: Nguyen &amp; Litman (2015) without argument and domain word counts</a:t>
            </a:r>
          </a:p>
          <a:p>
            <a:pPr lvl="1"/>
            <a:r>
              <a:rPr lang="en-US" sz="2000" dirty="0"/>
              <a:t>Replaces generic n-gram and production rules with AD word features</a:t>
            </a:r>
          </a:p>
          <a:p>
            <a:pPr lvl="1"/>
            <a:endParaRPr lang="en-US" sz="2000" dirty="0"/>
          </a:p>
          <a:p>
            <a:r>
              <a:rPr lang="en-US" sz="2400" dirty="0">
                <a:solidFill>
                  <a:schemeClr val="accent1"/>
                </a:solidFill>
              </a:rPr>
              <a:t>wLDA+4</a:t>
            </a:r>
            <a:r>
              <a:rPr lang="en-US" sz="2400" dirty="0"/>
              <a:t>: Nguyen &amp; Litman (2016a)</a:t>
            </a:r>
          </a:p>
          <a:p>
            <a:pPr lvl="1"/>
            <a:r>
              <a:rPr lang="en-US" sz="2000" dirty="0"/>
              <a:t>Introduces new features to model argument indicators and abstract over writing topics</a:t>
            </a:r>
          </a:p>
          <a:p>
            <a:pPr lvl="1"/>
            <a:endParaRPr lang="en-US" sz="2000" dirty="0"/>
          </a:p>
          <a:p>
            <a:r>
              <a:rPr lang="en-US" sz="2400" dirty="0"/>
              <a:t>Ablated models</a:t>
            </a:r>
          </a:p>
          <a:p>
            <a:pPr lvl="1"/>
            <a:r>
              <a:rPr lang="en-US" sz="2000" dirty="0"/>
              <a:t>Evaluate the contribution of AD word extraction</a:t>
            </a:r>
          </a:p>
          <a:p>
            <a:pPr lvl="1"/>
            <a:r>
              <a:rPr lang="en-US" sz="2000" dirty="0" err="1">
                <a:solidFill>
                  <a:schemeClr val="accent1"/>
                </a:solidFill>
              </a:rPr>
              <a:t>woLDA</a:t>
            </a:r>
            <a:endParaRPr lang="en-US" sz="2000" dirty="0">
              <a:solidFill>
                <a:schemeClr val="accent1"/>
              </a:solidFill>
            </a:endParaRPr>
          </a:p>
          <a:p>
            <a:pPr lvl="2"/>
            <a:r>
              <a:rPr lang="en-US" sz="1600" dirty="0"/>
              <a:t>Disables argument/domain word-based features in wLDA+4</a:t>
            </a:r>
          </a:p>
          <a:p>
            <a:pPr lvl="1"/>
            <a:r>
              <a:rPr lang="en-US" sz="2000" dirty="0">
                <a:solidFill>
                  <a:schemeClr val="accent1"/>
                </a:solidFill>
              </a:rPr>
              <a:t>Seed</a:t>
            </a:r>
          </a:p>
          <a:p>
            <a:pPr lvl="2"/>
            <a:r>
              <a:rPr lang="en-US" sz="1600" dirty="0"/>
              <a:t>Replaces extracted AD words with argument keywords and domain seed words</a:t>
            </a:r>
          </a:p>
          <a:p>
            <a:endParaRPr lang="en-US" sz="2400" dirty="0"/>
          </a:p>
        </p:txBody>
      </p:sp>
      <p:sp>
        <p:nvSpPr>
          <p:cNvPr id="6" name="Slide Number Placeholder 5"/>
          <p:cNvSpPr>
            <a:spLocks noGrp="1"/>
          </p:cNvSpPr>
          <p:nvPr>
            <p:ph type="sldNum" sz="quarter" idx="12"/>
          </p:nvPr>
        </p:nvSpPr>
        <p:spPr/>
        <p:txBody>
          <a:bodyPr/>
          <a:lstStyle/>
          <a:p>
            <a:fld id="{1FAB230D-8D7E-447F-9006-147D65281BD6}" type="slidenum">
              <a:rPr lang="en-US" smtClean="0"/>
              <a:pPr/>
              <a:t>28</a:t>
            </a:fld>
            <a:endParaRPr lang="en-US"/>
          </a:p>
        </p:txBody>
      </p:sp>
    </p:spTree>
    <p:extLst>
      <p:ext uri="{BB962C8B-B14F-4D97-AF65-F5344CB8AC3E}">
        <p14:creationId xmlns:p14="http://schemas.microsoft.com/office/powerpoint/2010/main" val="219203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summary</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AB230D-8D7E-447F-9006-147D65281BD6}" type="slidenum">
              <a:rPr lang="en-US" smtClean="0"/>
              <a:pPr/>
              <a:t>29</a:t>
            </a:fld>
            <a:endParaRPr lang="en-US"/>
          </a:p>
        </p:txBody>
      </p:sp>
      <p:sp>
        <p:nvSpPr>
          <p:cNvPr id="6" name="Rectangle 5"/>
          <p:cNvSpPr/>
          <p:nvPr/>
        </p:nvSpPr>
        <p:spPr>
          <a:xfrm>
            <a:off x="5356164" y="4112373"/>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Rectangle 6"/>
          <p:cNvSpPr/>
          <p:nvPr/>
        </p:nvSpPr>
        <p:spPr>
          <a:xfrm>
            <a:off x="5356164" y="2848287"/>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8" name="TextBox 7"/>
          <p:cNvSpPr txBox="1"/>
          <p:nvPr/>
        </p:nvSpPr>
        <p:spPr>
          <a:xfrm>
            <a:off x="1425700" y="2848287"/>
            <a:ext cx="2782818"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9" name="TextBox 8"/>
          <p:cNvSpPr txBox="1"/>
          <p:nvPr/>
        </p:nvSpPr>
        <p:spPr>
          <a:xfrm>
            <a:off x="1425702" y="3673746"/>
            <a:ext cx="2782817" cy="369332"/>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10" name="TextBox 9"/>
          <p:cNvSpPr txBox="1"/>
          <p:nvPr/>
        </p:nvSpPr>
        <p:spPr>
          <a:xfrm>
            <a:off x="1425701" y="4103441"/>
            <a:ext cx="3481442" cy="369332"/>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1" name="TextBox 10"/>
          <p:cNvSpPr txBox="1"/>
          <p:nvPr/>
        </p:nvSpPr>
        <p:spPr>
          <a:xfrm>
            <a:off x="1425700" y="4551714"/>
            <a:ext cx="2935218" cy="369332"/>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2" name="Left Bracket 11"/>
          <p:cNvSpPr/>
          <p:nvPr/>
        </p:nvSpPr>
        <p:spPr>
          <a:xfrm>
            <a:off x="1297678" y="2663621"/>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297678" y="3498818"/>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297678" y="4112373"/>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Left Bracket 14"/>
          <p:cNvSpPr/>
          <p:nvPr/>
        </p:nvSpPr>
        <p:spPr>
          <a:xfrm>
            <a:off x="1297678" y="4551714"/>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425703" y="2238657"/>
            <a:ext cx="3392417" cy="21544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2014b)</a:t>
            </a:r>
          </a:p>
        </p:txBody>
      </p:sp>
      <p:sp>
        <p:nvSpPr>
          <p:cNvPr id="17" name="TextBox 16"/>
          <p:cNvSpPr txBox="1"/>
          <p:nvPr/>
        </p:nvSpPr>
        <p:spPr>
          <a:xfrm>
            <a:off x="769755" y="2848287"/>
            <a:ext cx="455253"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8" name="TextBox 17"/>
          <p:cNvSpPr txBox="1"/>
          <p:nvPr/>
        </p:nvSpPr>
        <p:spPr>
          <a:xfrm>
            <a:off x="865935" y="3568064"/>
            <a:ext cx="359073"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9" name="TextBox 18"/>
          <p:cNvSpPr txBox="1"/>
          <p:nvPr/>
        </p:nvSpPr>
        <p:spPr>
          <a:xfrm>
            <a:off x="744107" y="4554658"/>
            <a:ext cx="4809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20" name="TextBox 19"/>
          <p:cNvSpPr txBox="1"/>
          <p:nvPr/>
        </p:nvSpPr>
        <p:spPr>
          <a:xfrm>
            <a:off x="1425702" y="2663621"/>
            <a:ext cx="109998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1" name="TextBox 20"/>
          <p:cNvSpPr txBox="1"/>
          <p:nvPr/>
        </p:nvSpPr>
        <p:spPr>
          <a:xfrm>
            <a:off x="1425700" y="3489080"/>
            <a:ext cx="121289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2" name="TextBox 21"/>
          <p:cNvSpPr txBox="1"/>
          <p:nvPr/>
        </p:nvSpPr>
        <p:spPr>
          <a:xfrm>
            <a:off x="6047862" y="2238657"/>
            <a:ext cx="1132041"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Nguyen15v2</a:t>
            </a:r>
            <a:endParaRPr lang="en-US"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356165" y="2661698"/>
            <a:ext cx="2559459" cy="184666"/>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Argument words as unigrams</a:t>
            </a:r>
          </a:p>
        </p:txBody>
      </p:sp>
      <p:sp>
        <p:nvSpPr>
          <p:cNvPr id="24" name="Rectangle 23"/>
          <p:cNvSpPr/>
          <p:nvPr/>
        </p:nvSpPr>
        <p:spPr>
          <a:xfrm>
            <a:off x="5356164" y="3677592"/>
            <a:ext cx="2560320" cy="329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5" name="TextBox 24"/>
          <p:cNvSpPr txBox="1"/>
          <p:nvPr/>
        </p:nvSpPr>
        <p:spPr>
          <a:xfrm>
            <a:off x="5356164" y="3489080"/>
            <a:ext cx="2560320" cy="184666"/>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Argumentative subject-verb pairs</a:t>
            </a:r>
          </a:p>
        </p:txBody>
      </p:sp>
      <p:sp>
        <p:nvSpPr>
          <p:cNvPr id="26" name="Left Bracket 25"/>
          <p:cNvSpPr/>
          <p:nvPr/>
        </p:nvSpPr>
        <p:spPr>
          <a:xfrm>
            <a:off x="5228735" y="2663621"/>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7" name="Left Bracket 26"/>
          <p:cNvSpPr/>
          <p:nvPr/>
        </p:nvSpPr>
        <p:spPr>
          <a:xfrm>
            <a:off x="5228735" y="3498818"/>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8" name="Left Bracket 27"/>
          <p:cNvSpPr/>
          <p:nvPr/>
        </p:nvSpPr>
        <p:spPr>
          <a:xfrm>
            <a:off x="5228735" y="4112373"/>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228735" y="4551715"/>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034638" y="2939846"/>
            <a:ext cx="1538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1" name="TextBox 30"/>
          <p:cNvSpPr txBox="1"/>
          <p:nvPr/>
        </p:nvSpPr>
        <p:spPr>
          <a:xfrm>
            <a:off x="4983342" y="3671166"/>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2" name="TextBox 31"/>
          <p:cNvSpPr txBox="1"/>
          <p:nvPr/>
        </p:nvSpPr>
        <p:spPr>
          <a:xfrm>
            <a:off x="4940060" y="4646991"/>
            <a:ext cx="248466"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3" name="TextBox 32"/>
          <p:cNvSpPr txBox="1"/>
          <p:nvPr/>
        </p:nvSpPr>
        <p:spPr>
          <a:xfrm>
            <a:off x="4932046" y="4186847"/>
            <a:ext cx="256480"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4" name="TextBox 33"/>
          <p:cNvSpPr txBox="1"/>
          <p:nvPr/>
        </p:nvSpPr>
        <p:spPr>
          <a:xfrm>
            <a:off x="652670" y="4103441"/>
            <a:ext cx="572336"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cxnSp>
        <p:nvCxnSpPr>
          <p:cNvPr id="35" name="Straight Connector 34"/>
          <p:cNvCxnSpPr>
            <a:stCxn id="20" idx="3"/>
            <a:endCxn id="23" idx="1"/>
          </p:cNvCxnSpPr>
          <p:nvPr/>
        </p:nvCxnSpPr>
        <p:spPr>
          <a:xfrm flipV="1">
            <a:off x="2525681" y="2754033"/>
            <a:ext cx="2830482" cy="192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1" idx="3"/>
            <a:endCxn id="25" idx="1"/>
          </p:cNvCxnSpPr>
          <p:nvPr/>
        </p:nvCxnSpPr>
        <p:spPr>
          <a:xfrm>
            <a:off x="2638596" y="3581413"/>
            <a:ext cx="271756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237214" y="2240568"/>
            <a:ext cx="3276599" cy="21544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wLDA+4</a:t>
            </a:r>
            <a:endParaRPr lang="en-US" sz="1400" dirty="0">
              <a:latin typeface="Times New Roman" panose="02020603050405020304" pitchFamily="18" charset="0"/>
              <a:cs typeface="Times New Roman" panose="02020603050405020304" pitchFamily="18" charset="0"/>
            </a:endParaRPr>
          </a:p>
        </p:txBody>
      </p:sp>
      <p:sp>
        <p:nvSpPr>
          <p:cNvPr id="38" name="Rectangle 37"/>
          <p:cNvSpPr/>
          <p:nvPr/>
        </p:nvSpPr>
        <p:spPr>
          <a:xfrm>
            <a:off x="8237211" y="2663620"/>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39" name="TextBox 38"/>
          <p:cNvSpPr txBox="1"/>
          <p:nvPr/>
        </p:nvSpPr>
        <p:spPr>
          <a:xfrm>
            <a:off x="9608810" y="2869006"/>
            <a:ext cx="1905000" cy="1846659"/>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40" name="Left Bracket 39"/>
          <p:cNvSpPr/>
          <p:nvPr/>
        </p:nvSpPr>
        <p:spPr>
          <a:xfrm rot="5400000">
            <a:off x="9829790" y="944999"/>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pic>
        <p:nvPicPr>
          <p:cNvPr id="41"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4010" y="3677591"/>
            <a:ext cx="243840" cy="24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argument mining</a:t>
            </a:r>
          </a:p>
        </p:txBody>
      </p:sp>
      <p:sp>
        <p:nvSpPr>
          <p:cNvPr id="4" name="Rectangle 3"/>
          <p:cNvSpPr/>
          <p:nvPr/>
        </p:nvSpPr>
        <p:spPr>
          <a:xfrm>
            <a:off x="794872"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60894" y="6050341"/>
            <a:ext cx="11064240" cy="91440"/>
          </a:xfrm>
          <a:prstGeom prst="rightArrow">
            <a:avLst>
              <a:gd name="adj1" fmla="val 50000"/>
              <a:gd name="adj2" fmla="val 148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3095"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7794"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2779"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a:endCxn id="11" idx="2"/>
          </p:cNvCxnSpPr>
          <p:nvPr/>
        </p:nvCxnSpPr>
        <p:spPr>
          <a:xfrm flipV="1">
            <a:off x="977754" y="4773082"/>
            <a:ext cx="1" cy="140978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a:endCxn id="12" idx="2"/>
          </p:cNvCxnSpPr>
          <p:nvPr/>
        </p:nvCxnSpPr>
        <p:spPr>
          <a:xfrm flipV="1">
            <a:off x="2485975" y="3995061"/>
            <a:ext cx="0" cy="21878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9028" y="4557638"/>
            <a:ext cx="997453"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a:t>
            </a:r>
            <a:r>
              <a:rPr lang="en-US" sz="1400" dirty="0" err="1">
                <a:solidFill>
                  <a:schemeClr val="accent5"/>
                </a:solidFill>
              </a:rPr>
              <a:t>Teufel</a:t>
            </a:r>
            <a:r>
              <a:rPr lang="en-US" sz="1400" dirty="0">
                <a:solidFill>
                  <a:schemeClr val="accent5"/>
                </a:solidFill>
              </a:rPr>
              <a:t>, 1999]</a:t>
            </a:r>
          </a:p>
        </p:txBody>
      </p:sp>
      <p:sp>
        <p:nvSpPr>
          <p:cNvPr id="12" name="TextBox 11"/>
          <p:cNvSpPr txBox="1"/>
          <p:nvPr/>
        </p:nvSpPr>
        <p:spPr>
          <a:xfrm>
            <a:off x="1702076" y="3779615"/>
            <a:ext cx="1567801"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[Burstein et al., 2003]</a:t>
            </a:r>
          </a:p>
        </p:txBody>
      </p:sp>
      <p:cxnSp>
        <p:nvCxnSpPr>
          <p:cNvPr id="13" name="Straight Connector 12"/>
          <p:cNvCxnSpPr>
            <a:cxnSpLocks/>
            <a:endCxn id="14" idx="2"/>
          </p:cNvCxnSpPr>
          <p:nvPr/>
        </p:nvCxnSpPr>
        <p:spPr>
          <a:xfrm flipV="1">
            <a:off x="4000674" y="4773082"/>
            <a:ext cx="0" cy="140978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67781" y="4557638"/>
            <a:ext cx="1465786"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a:t>
            </a:r>
            <a:r>
              <a:rPr lang="en-US" sz="1400" dirty="0" err="1">
                <a:solidFill>
                  <a:schemeClr val="accent5"/>
                </a:solidFill>
              </a:rPr>
              <a:t>Moens</a:t>
            </a:r>
            <a:r>
              <a:rPr lang="en-US" sz="1400" dirty="0">
                <a:solidFill>
                  <a:schemeClr val="accent5"/>
                </a:solidFill>
              </a:rPr>
              <a:t> et al., 2007]</a:t>
            </a:r>
          </a:p>
        </p:txBody>
      </p:sp>
      <p:cxnSp>
        <p:nvCxnSpPr>
          <p:cNvPr id="15" name="Straight Connector 14"/>
          <p:cNvCxnSpPr>
            <a:cxnSpLocks/>
          </p:cNvCxnSpPr>
          <p:nvPr/>
        </p:nvCxnSpPr>
        <p:spPr>
          <a:xfrm flipV="1">
            <a:off x="5505659" y="2499144"/>
            <a:ext cx="2" cy="36837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57993" y="2265244"/>
            <a:ext cx="1446743"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a:t>
            </a:r>
            <a:r>
              <a:rPr lang="en-US" sz="1400" dirty="0" err="1">
                <a:solidFill>
                  <a:schemeClr val="accent5"/>
                </a:solidFill>
              </a:rPr>
              <a:t>Wyner</a:t>
            </a:r>
            <a:r>
              <a:rPr lang="en-US" sz="1400" dirty="0">
                <a:solidFill>
                  <a:schemeClr val="accent5"/>
                </a:solidFill>
              </a:rPr>
              <a:t> et al., 2012]</a:t>
            </a:r>
          </a:p>
        </p:txBody>
      </p:sp>
      <p:sp>
        <p:nvSpPr>
          <p:cNvPr id="17" name="TextBox 16"/>
          <p:cNvSpPr txBox="1"/>
          <p:nvPr/>
        </p:nvSpPr>
        <p:spPr>
          <a:xfrm>
            <a:off x="4657993" y="3779615"/>
            <a:ext cx="1695337"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a:t>
            </a:r>
            <a:r>
              <a:rPr lang="en-US" sz="1400" dirty="0" err="1">
                <a:solidFill>
                  <a:schemeClr val="accent5"/>
                </a:solidFill>
              </a:rPr>
              <a:t>Cabrio</a:t>
            </a:r>
            <a:r>
              <a:rPr lang="en-US" sz="1400" dirty="0">
                <a:solidFill>
                  <a:schemeClr val="accent5"/>
                </a:solidFill>
              </a:rPr>
              <a:t> &amp; </a:t>
            </a:r>
            <a:r>
              <a:rPr lang="en-US" sz="1400" dirty="0" err="1">
                <a:solidFill>
                  <a:schemeClr val="accent5"/>
                </a:solidFill>
              </a:rPr>
              <a:t>Villata</a:t>
            </a:r>
            <a:r>
              <a:rPr lang="en-US" sz="1400" dirty="0">
                <a:solidFill>
                  <a:schemeClr val="accent5"/>
                </a:solidFill>
              </a:rPr>
              <a:t>, 2012]</a:t>
            </a:r>
          </a:p>
        </p:txBody>
      </p:sp>
      <p:sp>
        <p:nvSpPr>
          <p:cNvPr id="18" name="Rectangle 17"/>
          <p:cNvSpPr/>
          <p:nvPr/>
        </p:nvSpPr>
        <p:spPr>
          <a:xfrm>
            <a:off x="6825947"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1186" y="3779615"/>
            <a:ext cx="1795363" cy="215444"/>
          </a:xfrm>
          <a:prstGeom prst="rect">
            <a:avLst/>
          </a:prstGeom>
          <a:solidFill>
            <a:schemeClr val="bg1"/>
          </a:solidFill>
        </p:spPr>
        <p:txBody>
          <a:bodyPr wrap="none" lIns="0" tIns="0" rIns="0" bIns="0" rtlCol="0">
            <a:spAutoFit/>
          </a:bodyPr>
          <a:lstStyle/>
          <a:p>
            <a:pPr algn="ctr"/>
            <a:r>
              <a:rPr lang="en-US" sz="1400" dirty="0">
                <a:solidFill>
                  <a:schemeClr val="accent5"/>
                </a:solidFill>
              </a:rPr>
              <a:t>[</a:t>
            </a:r>
            <a:r>
              <a:rPr lang="en-US" sz="1400" dirty="0" err="1">
                <a:solidFill>
                  <a:schemeClr val="accent5"/>
                </a:solidFill>
              </a:rPr>
              <a:t>Peldszus</a:t>
            </a:r>
            <a:r>
              <a:rPr lang="en-US" sz="1400" dirty="0">
                <a:solidFill>
                  <a:schemeClr val="accent5"/>
                </a:solidFill>
              </a:rPr>
              <a:t> &amp; </a:t>
            </a:r>
            <a:r>
              <a:rPr lang="en-US" sz="1400" dirty="0" err="1">
                <a:solidFill>
                  <a:schemeClr val="accent5"/>
                </a:solidFill>
              </a:rPr>
              <a:t>Stede</a:t>
            </a:r>
            <a:r>
              <a:rPr lang="en-US" sz="1400" dirty="0">
                <a:solidFill>
                  <a:schemeClr val="accent5"/>
                </a:solidFill>
              </a:rPr>
              <a:t>, 2015]</a:t>
            </a:r>
          </a:p>
        </p:txBody>
      </p:sp>
      <p:cxnSp>
        <p:nvCxnSpPr>
          <p:cNvPr id="20" name="Straight Connector 19"/>
          <p:cNvCxnSpPr>
            <a:cxnSpLocks/>
            <a:endCxn id="19" idx="2"/>
          </p:cNvCxnSpPr>
          <p:nvPr/>
        </p:nvCxnSpPr>
        <p:spPr>
          <a:xfrm flipV="1">
            <a:off x="8518867" y="3995061"/>
            <a:ext cx="1" cy="21878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35985"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p:cNvCxnSpPr>
          <p:nvPr/>
        </p:nvCxnSpPr>
        <p:spPr>
          <a:xfrm flipV="1">
            <a:off x="7008827" y="1679564"/>
            <a:ext cx="0" cy="450330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93381" y="4555975"/>
            <a:ext cx="1595117" cy="215444"/>
          </a:xfrm>
          <a:prstGeom prst="rect">
            <a:avLst/>
          </a:prstGeom>
          <a:solidFill>
            <a:schemeClr val="bg1"/>
          </a:solidFill>
        </p:spPr>
        <p:txBody>
          <a:bodyPr wrap="square" lIns="0" tIns="0" rIns="0" bIns="0" rtlCol="0">
            <a:spAutoFit/>
          </a:bodyPr>
          <a:lstStyle/>
          <a:p>
            <a:pPr algn="ctr"/>
            <a:r>
              <a:rPr lang="en-US" sz="1400" dirty="0">
                <a:solidFill>
                  <a:schemeClr val="accent5"/>
                </a:solidFill>
              </a:rPr>
              <a:t>[Park &amp; </a:t>
            </a:r>
            <a:r>
              <a:rPr lang="en-US" sz="1400" dirty="0" err="1">
                <a:solidFill>
                  <a:schemeClr val="accent5"/>
                </a:solidFill>
              </a:rPr>
              <a:t>Cardie</a:t>
            </a:r>
            <a:r>
              <a:rPr lang="en-US" sz="1400" dirty="0">
                <a:solidFill>
                  <a:schemeClr val="accent5"/>
                </a:solidFill>
              </a:rPr>
              <a:t>., 2014]</a:t>
            </a:r>
          </a:p>
        </p:txBody>
      </p:sp>
      <p:sp>
        <p:nvSpPr>
          <p:cNvPr id="24" name="TextBox 23"/>
          <p:cNvSpPr txBox="1"/>
          <p:nvPr/>
        </p:nvSpPr>
        <p:spPr>
          <a:xfrm>
            <a:off x="6193379" y="2906166"/>
            <a:ext cx="1291186" cy="215444"/>
          </a:xfrm>
          <a:prstGeom prst="rect">
            <a:avLst/>
          </a:prstGeom>
          <a:solidFill>
            <a:schemeClr val="bg1"/>
          </a:solidFill>
        </p:spPr>
        <p:txBody>
          <a:bodyPr wrap="square" lIns="0" tIns="0" rIns="0" bIns="0" rtlCol="0">
            <a:spAutoFit/>
          </a:bodyPr>
          <a:lstStyle/>
          <a:p>
            <a:pPr algn="ctr"/>
            <a:r>
              <a:rPr lang="en-US" sz="1400" dirty="0">
                <a:solidFill>
                  <a:schemeClr val="accent5"/>
                </a:solidFill>
              </a:rPr>
              <a:t>[Levy et al., 2014]</a:t>
            </a:r>
          </a:p>
        </p:txBody>
      </p:sp>
      <p:sp>
        <p:nvSpPr>
          <p:cNvPr id="25" name="TextBox 24"/>
          <p:cNvSpPr txBox="1"/>
          <p:nvPr/>
        </p:nvSpPr>
        <p:spPr>
          <a:xfrm>
            <a:off x="6193378" y="1785603"/>
            <a:ext cx="1849169" cy="215444"/>
          </a:xfrm>
          <a:prstGeom prst="rect">
            <a:avLst/>
          </a:prstGeom>
          <a:solidFill>
            <a:schemeClr val="bg1"/>
          </a:solidFill>
        </p:spPr>
        <p:txBody>
          <a:bodyPr wrap="square" lIns="0" tIns="0" rIns="0" bIns="0" rtlCol="0">
            <a:spAutoFit/>
          </a:bodyPr>
          <a:lstStyle/>
          <a:p>
            <a:r>
              <a:rPr lang="en-US" sz="1400" dirty="0">
                <a:solidFill>
                  <a:schemeClr val="accent5"/>
                </a:solidFill>
              </a:rPr>
              <a:t>[Stab &amp; Gurevych., 2014]</a:t>
            </a:r>
          </a:p>
        </p:txBody>
      </p:sp>
      <p:sp>
        <p:nvSpPr>
          <p:cNvPr id="26" name="TextBox 25"/>
          <p:cNvSpPr txBox="1"/>
          <p:nvPr/>
        </p:nvSpPr>
        <p:spPr>
          <a:xfrm>
            <a:off x="480213" y="4115175"/>
            <a:ext cx="1150958" cy="430887"/>
          </a:xfrm>
          <a:prstGeom prst="rect">
            <a:avLst/>
          </a:prstGeom>
          <a:solidFill>
            <a:schemeClr val="bg1"/>
          </a:solidFill>
        </p:spPr>
        <p:txBody>
          <a:bodyPr wrap="square" lIns="0" tIns="0" rIns="0" bIns="0" rtlCol="0">
            <a:spAutoFit/>
          </a:bodyPr>
          <a:lstStyle/>
          <a:p>
            <a:r>
              <a:rPr lang="en-US" sz="1400" dirty="0"/>
              <a:t>Argumentative zoning</a:t>
            </a:r>
          </a:p>
        </p:txBody>
      </p:sp>
      <p:sp>
        <p:nvSpPr>
          <p:cNvPr id="27" name="TextBox 26"/>
          <p:cNvSpPr txBox="1"/>
          <p:nvPr/>
        </p:nvSpPr>
        <p:spPr>
          <a:xfrm>
            <a:off x="1702076" y="3343788"/>
            <a:ext cx="1552773" cy="430887"/>
          </a:xfrm>
          <a:prstGeom prst="rect">
            <a:avLst/>
          </a:prstGeom>
          <a:solidFill>
            <a:schemeClr val="bg1"/>
          </a:solidFill>
        </p:spPr>
        <p:txBody>
          <a:bodyPr wrap="square" lIns="0" tIns="0" rIns="0" bIns="0" rtlCol="0">
            <a:spAutoFit/>
          </a:bodyPr>
          <a:lstStyle/>
          <a:p>
            <a:r>
              <a:rPr lang="en-US" sz="1400" dirty="0"/>
              <a:t>Argumentative discourse analyzer</a:t>
            </a:r>
          </a:p>
        </p:txBody>
      </p:sp>
      <p:sp>
        <p:nvSpPr>
          <p:cNvPr id="28" name="TextBox 27"/>
          <p:cNvSpPr txBox="1"/>
          <p:nvPr/>
        </p:nvSpPr>
        <p:spPr>
          <a:xfrm>
            <a:off x="3272886" y="4115175"/>
            <a:ext cx="1618195" cy="430887"/>
          </a:xfrm>
          <a:prstGeom prst="rect">
            <a:avLst/>
          </a:prstGeom>
          <a:solidFill>
            <a:schemeClr val="bg1"/>
          </a:solidFill>
        </p:spPr>
        <p:txBody>
          <a:bodyPr wrap="square" lIns="0" tIns="0" rIns="0" bIns="0" rtlCol="0">
            <a:spAutoFit/>
          </a:bodyPr>
          <a:lstStyle/>
          <a:p>
            <a:r>
              <a:rPr lang="en-US" sz="1400" dirty="0"/>
              <a:t>Argument detection in legal texts</a:t>
            </a:r>
          </a:p>
        </p:txBody>
      </p:sp>
      <p:sp>
        <p:nvSpPr>
          <p:cNvPr id="29" name="TextBox 28"/>
          <p:cNvSpPr txBox="1"/>
          <p:nvPr/>
        </p:nvSpPr>
        <p:spPr>
          <a:xfrm>
            <a:off x="6193379" y="1360247"/>
            <a:ext cx="1707419" cy="430887"/>
          </a:xfrm>
          <a:prstGeom prst="rect">
            <a:avLst/>
          </a:prstGeom>
          <a:solidFill>
            <a:schemeClr val="bg1"/>
          </a:solidFill>
        </p:spPr>
        <p:txBody>
          <a:bodyPr wrap="square" lIns="0" tIns="0" rIns="0" bIns="0" rtlCol="0">
            <a:spAutoFit/>
          </a:bodyPr>
          <a:lstStyle/>
          <a:p>
            <a:r>
              <a:rPr lang="en-US" sz="1400" dirty="0"/>
              <a:t>Argumentation structure in essays</a:t>
            </a:r>
          </a:p>
        </p:txBody>
      </p:sp>
      <p:sp>
        <p:nvSpPr>
          <p:cNvPr id="30" name="TextBox 29"/>
          <p:cNvSpPr txBox="1"/>
          <p:nvPr/>
        </p:nvSpPr>
        <p:spPr>
          <a:xfrm>
            <a:off x="6193379" y="2477456"/>
            <a:ext cx="1889156" cy="430887"/>
          </a:xfrm>
          <a:prstGeom prst="rect">
            <a:avLst/>
          </a:prstGeom>
          <a:solidFill>
            <a:schemeClr val="bg1"/>
          </a:solidFill>
        </p:spPr>
        <p:txBody>
          <a:bodyPr wrap="square" lIns="0" tIns="0" rIns="0" bIns="0" rtlCol="0">
            <a:spAutoFit/>
          </a:bodyPr>
          <a:lstStyle/>
          <a:p>
            <a:r>
              <a:rPr lang="en-US" sz="1400" dirty="0"/>
              <a:t>Claim and evidence extraction in Wikipedia</a:t>
            </a:r>
          </a:p>
        </p:txBody>
      </p:sp>
      <p:sp>
        <p:nvSpPr>
          <p:cNvPr id="31" name="TextBox 30"/>
          <p:cNvSpPr txBox="1"/>
          <p:nvPr/>
        </p:nvSpPr>
        <p:spPr>
          <a:xfrm>
            <a:off x="6193381" y="4115175"/>
            <a:ext cx="1585739" cy="430887"/>
          </a:xfrm>
          <a:prstGeom prst="rect">
            <a:avLst/>
          </a:prstGeom>
          <a:solidFill>
            <a:schemeClr val="bg1"/>
          </a:solidFill>
        </p:spPr>
        <p:txBody>
          <a:bodyPr wrap="square" lIns="0" tIns="0" rIns="0" bIns="0" rtlCol="0">
            <a:spAutoFit/>
          </a:bodyPr>
          <a:lstStyle/>
          <a:p>
            <a:r>
              <a:rPr lang="en-US" sz="1400" dirty="0"/>
              <a:t>Support verifiability in user comments</a:t>
            </a:r>
          </a:p>
        </p:txBody>
      </p:sp>
      <p:sp>
        <p:nvSpPr>
          <p:cNvPr id="32" name="TextBox 31"/>
          <p:cNvSpPr txBox="1"/>
          <p:nvPr/>
        </p:nvSpPr>
        <p:spPr>
          <a:xfrm>
            <a:off x="4657993" y="1838961"/>
            <a:ext cx="1446743" cy="430887"/>
          </a:xfrm>
          <a:prstGeom prst="rect">
            <a:avLst/>
          </a:prstGeom>
          <a:solidFill>
            <a:schemeClr val="bg1"/>
          </a:solidFill>
        </p:spPr>
        <p:txBody>
          <a:bodyPr wrap="square" lIns="0" tIns="0" rIns="0" bIns="0" rtlCol="0">
            <a:spAutoFit/>
          </a:bodyPr>
          <a:lstStyle/>
          <a:p>
            <a:r>
              <a:rPr lang="en-US" sz="1400" dirty="0"/>
              <a:t>Argument in product reviews</a:t>
            </a:r>
          </a:p>
        </p:txBody>
      </p:sp>
      <p:sp>
        <p:nvSpPr>
          <p:cNvPr id="33" name="TextBox 32"/>
          <p:cNvSpPr txBox="1"/>
          <p:nvPr/>
        </p:nvSpPr>
        <p:spPr>
          <a:xfrm>
            <a:off x="4657993" y="3350906"/>
            <a:ext cx="1707419" cy="430887"/>
          </a:xfrm>
          <a:prstGeom prst="rect">
            <a:avLst/>
          </a:prstGeom>
          <a:solidFill>
            <a:schemeClr val="bg1"/>
          </a:solidFill>
        </p:spPr>
        <p:txBody>
          <a:bodyPr wrap="square" lIns="0" tIns="0" rIns="0" bIns="0" rtlCol="0">
            <a:spAutoFit/>
          </a:bodyPr>
          <a:lstStyle/>
          <a:p>
            <a:r>
              <a:rPr lang="en-US" sz="1400" dirty="0"/>
              <a:t>Argument acceptability in online debate</a:t>
            </a:r>
          </a:p>
        </p:txBody>
      </p:sp>
      <p:sp>
        <p:nvSpPr>
          <p:cNvPr id="34" name="TextBox 33"/>
          <p:cNvSpPr txBox="1"/>
          <p:nvPr/>
        </p:nvSpPr>
        <p:spPr>
          <a:xfrm>
            <a:off x="7621186" y="3350906"/>
            <a:ext cx="1795363" cy="430887"/>
          </a:xfrm>
          <a:prstGeom prst="rect">
            <a:avLst/>
          </a:prstGeom>
          <a:solidFill>
            <a:schemeClr val="bg1"/>
          </a:solidFill>
        </p:spPr>
        <p:txBody>
          <a:bodyPr wrap="square" lIns="0" tIns="0" rIns="0" bIns="0" rtlCol="0">
            <a:spAutoFit/>
          </a:bodyPr>
          <a:lstStyle/>
          <a:p>
            <a:r>
              <a:rPr lang="en-US" sz="1400" dirty="0"/>
              <a:t>Argumentation structure in short texts</a:t>
            </a:r>
          </a:p>
        </p:txBody>
      </p:sp>
      <p:cxnSp>
        <p:nvCxnSpPr>
          <p:cNvPr id="35" name="Straight Connector 34"/>
          <p:cNvCxnSpPr>
            <a:cxnSpLocks/>
          </p:cNvCxnSpPr>
          <p:nvPr/>
        </p:nvCxnSpPr>
        <p:spPr>
          <a:xfrm flipV="1">
            <a:off x="10020346" y="3333788"/>
            <a:ext cx="0" cy="284907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837466" y="6500914"/>
            <a:ext cx="365760" cy="9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331643" y="2903989"/>
            <a:ext cx="1889156" cy="215444"/>
          </a:xfrm>
          <a:prstGeom prst="rect">
            <a:avLst/>
          </a:prstGeom>
          <a:solidFill>
            <a:schemeClr val="bg1"/>
          </a:solidFill>
        </p:spPr>
        <p:txBody>
          <a:bodyPr wrap="square" lIns="0" tIns="0" rIns="0" bIns="0" rtlCol="0">
            <a:spAutoFit/>
          </a:bodyPr>
          <a:lstStyle/>
          <a:p>
            <a:r>
              <a:rPr lang="en-US" sz="1400" dirty="0">
                <a:solidFill>
                  <a:schemeClr val="accent5"/>
                </a:solidFill>
              </a:rPr>
              <a:t>[Persing &amp; Ng, 2016]</a:t>
            </a:r>
          </a:p>
        </p:txBody>
      </p:sp>
      <p:sp>
        <p:nvSpPr>
          <p:cNvPr id="39" name="TextBox 38"/>
          <p:cNvSpPr txBox="1"/>
          <p:nvPr/>
        </p:nvSpPr>
        <p:spPr>
          <a:xfrm>
            <a:off x="9331643" y="2475279"/>
            <a:ext cx="1889156" cy="430887"/>
          </a:xfrm>
          <a:prstGeom prst="rect">
            <a:avLst/>
          </a:prstGeom>
          <a:solidFill>
            <a:schemeClr val="bg1"/>
          </a:solidFill>
        </p:spPr>
        <p:txBody>
          <a:bodyPr wrap="square" lIns="0" tIns="0" rIns="0" bIns="0" rtlCol="0">
            <a:spAutoFit/>
          </a:bodyPr>
          <a:lstStyle/>
          <a:p>
            <a:r>
              <a:rPr lang="en-US" sz="1400" dirty="0"/>
              <a:t>End-to-end argument mining in essays</a:t>
            </a:r>
          </a:p>
        </p:txBody>
      </p:sp>
      <p:sp>
        <p:nvSpPr>
          <p:cNvPr id="41" name="TextBox 40"/>
          <p:cNvSpPr txBox="1"/>
          <p:nvPr/>
        </p:nvSpPr>
        <p:spPr>
          <a:xfrm>
            <a:off x="9331643" y="3118344"/>
            <a:ext cx="1889156" cy="215444"/>
          </a:xfrm>
          <a:prstGeom prst="rect">
            <a:avLst/>
          </a:prstGeom>
          <a:solidFill>
            <a:schemeClr val="bg1"/>
          </a:solidFill>
        </p:spPr>
        <p:txBody>
          <a:bodyPr wrap="square" lIns="0" tIns="0" rIns="0" bIns="0" rtlCol="0">
            <a:spAutoFit/>
          </a:bodyPr>
          <a:lstStyle/>
          <a:p>
            <a:r>
              <a:rPr lang="en-US" sz="1400" dirty="0">
                <a:solidFill>
                  <a:schemeClr val="accent5"/>
                </a:solidFill>
              </a:rPr>
              <a:t>[Stab &amp; Gurevych, 2016]</a:t>
            </a:r>
          </a:p>
        </p:txBody>
      </p:sp>
      <p:sp>
        <p:nvSpPr>
          <p:cNvPr id="37" name="Slide Number Placeholder 36"/>
          <p:cNvSpPr>
            <a:spLocks noGrp="1"/>
          </p:cNvSpPr>
          <p:nvPr>
            <p:ph type="sldNum" sz="quarter" idx="12"/>
          </p:nvPr>
        </p:nvSpPr>
        <p:spPr/>
        <p:txBody>
          <a:bodyPr/>
          <a:lstStyle/>
          <a:p>
            <a:fld id="{1FAB230D-8D7E-447F-9006-147D65281BD6}" type="slidenum">
              <a:rPr lang="en-US" smtClean="0"/>
              <a:pPr/>
              <a:t>3</a:t>
            </a:fld>
            <a:endParaRPr lang="en-US"/>
          </a:p>
        </p:txBody>
      </p:sp>
    </p:spTree>
    <p:extLst>
      <p:ext uri="{BB962C8B-B14F-4D97-AF65-F5344CB8AC3E}">
        <p14:creationId xmlns:p14="http://schemas.microsoft.com/office/powerpoint/2010/main" val="335970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a:t>
            </a:r>
          </a:p>
        </p:txBody>
      </p:sp>
      <p:sp>
        <p:nvSpPr>
          <p:cNvPr id="3" name="Content Placeholder 2"/>
          <p:cNvSpPr>
            <a:spLocks noGrp="1"/>
          </p:cNvSpPr>
          <p:nvPr>
            <p:ph idx="1"/>
          </p:nvPr>
        </p:nvSpPr>
        <p:spPr/>
        <p:txBody>
          <a:bodyPr>
            <a:normAutofit/>
          </a:bodyPr>
          <a:lstStyle/>
          <a:p>
            <a:r>
              <a:rPr lang="en-US" sz="2400" dirty="0"/>
              <a:t>10-fold cross validation</a:t>
            </a:r>
          </a:p>
          <a:p>
            <a:pPr lvl="1"/>
            <a:r>
              <a:rPr lang="en-US" sz="2000" dirty="0"/>
              <a:t>SVM learning algorithm + Top 100 features ranked by </a:t>
            </a:r>
            <a:r>
              <a:rPr lang="en-US" sz="2000" dirty="0" err="1"/>
              <a:t>InfoGain</a:t>
            </a:r>
            <a:r>
              <a:rPr lang="en-US" sz="2000" dirty="0"/>
              <a:t> algorithm</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35585805"/>
              </p:ext>
            </p:extLst>
          </p:nvPr>
        </p:nvGraphicFramePr>
        <p:xfrm>
          <a:off x="2851867" y="2426944"/>
          <a:ext cx="7842636" cy="1737360"/>
        </p:xfrm>
        <a:graphic>
          <a:graphicData uri="http://schemas.openxmlformats.org/drawingml/2006/table">
            <a:tbl>
              <a:tblPr firstRow="1" bandRow="1">
                <a:tableStyleId>{5C22544A-7EE6-4342-B048-85BDC9FD1C3A}</a:tableStyleId>
              </a:tblPr>
              <a:tblGrid>
                <a:gridCol w="1307106">
                  <a:extLst>
                    <a:ext uri="{9D8B030D-6E8A-4147-A177-3AD203B41FA5}">
                      <a16:colId xmlns:a16="http://schemas.microsoft.com/office/drawing/2014/main" xmlns="" val="4151938511"/>
                    </a:ext>
                  </a:extLst>
                </a:gridCol>
                <a:gridCol w="1307106">
                  <a:extLst>
                    <a:ext uri="{9D8B030D-6E8A-4147-A177-3AD203B41FA5}">
                      <a16:colId xmlns:a16="http://schemas.microsoft.com/office/drawing/2014/main" xmlns="" val="1703793369"/>
                    </a:ext>
                  </a:extLst>
                </a:gridCol>
                <a:gridCol w="1307106">
                  <a:extLst>
                    <a:ext uri="{9D8B030D-6E8A-4147-A177-3AD203B41FA5}">
                      <a16:colId xmlns:a16="http://schemas.microsoft.com/office/drawing/2014/main" xmlns="" val="935674725"/>
                    </a:ext>
                  </a:extLst>
                </a:gridCol>
                <a:gridCol w="1307106">
                  <a:extLst>
                    <a:ext uri="{9D8B030D-6E8A-4147-A177-3AD203B41FA5}">
                      <a16:colId xmlns:a16="http://schemas.microsoft.com/office/drawing/2014/main" xmlns="" val="4126773508"/>
                    </a:ext>
                  </a:extLst>
                </a:gridCol>
                <a:gridCol w="1307106">
                  <a:extLst>
                    <a:ext uri="{9D8B030D-6E8A-4147-A177-3AD203B41FA5}">
                      <a16:colId xmlns:a16="http://schemas.microsoft.com/office/drawing/2014/main" xmlns="" val="4171517305"/>
                    </a:ext>
                  </a:extLst>
                </a:gridCol>
                <a:gridCol w="1307106">
                  <a:extLst>
                    <a:ext uri="{9D8B030D-6E8A-4147-A177-3AD203B41FA5}">
                      <a16:colId xmlns:a16="http://schemas.microsoft.com/office/drawing/2014/main" xmlns="" val="1704583016"/>
                    </a:ext>
                  </a:extLst>
                </a:gridCol>
              </a:tblGrid>
              <a:tr h="347472">
                <a:tc>
                  <a:txBody>
                    <a:bodyPr/>
                    <a:lstStyle/>
                    <a:p>
                      <a:endParaRPr lang="en-US" sz="1600" dirty="0"/>
                    </a:p>
                  </a:txBody>
                  <a:tcPr anchor="ctr"/>
                </a:tc>
                <a:tc>
                  <a:txBody>
                    <a:bodyPr/>
                    <a:lstStyle/>
                    <a:p>
                      <a:r>
                        <a:rPr lang="en-US" sz="1600" dirty="0"/>
                        <a:t>Stab14</a:t>
                      </a:r>
                    </a:p>
                  </a:txBody>
                  <a:tcPr anchor="ctr"/>
                </a:tc>
                <a:tc>
                  <a:txBody>
                    <a:bodyPr/>
                    <a:lstStyle/>
                    <a:p>
                      <a:r>
                        <a:rPr lang="en-US" sz="1600" dirty="0"/>
                        <a:t>Nguyen15v2</a:t>
                      </a:r>
                    </a:p>
                  </a:txBody>
                  <a:tcPr anchor="ctr"/>
                </a:tc>
                <a:tc>
                  <a:txBody>
                    <a:bodyPr/>
                    <a:lstStyle/>
                    <a:p>
                      <a:r>
                        <a:rPr lang="en-US" sz="1600" dirty="0" err="1"/>
                        <a:t>woLDA</a:t>
                      </a:r>
                      <a:endParaRPr lang="en-US" sz="1600" dirty="0"/>
                    </a:p>
                  </a:txBody>
                  <a:tcPr anchor="ctr"/>
                </a:tc>
                <a:tc>
                  <a:txBody>
                    <a:bodyPr/>
                    <a:lstStyle/>
                    <a:p>
                      <a:r>
                        <a:rPr lang="en-US" sz="1600" dirty="0"/>
                        <a:t>Seed</a:t>
                      </a:r>
                    </a:p>
                  </a:txBody>
                  <a:tcPr anchor="ctr"/>
                </a:tc>
                <a:tc>
                  <a:txBody>
                    <a:bodyPr/>
                    <a:lstStyle/>
                    <a:p>
                      <a:r>
                        <a:rPr lang="en-US" sz="1600" dirty="0"/>
                        <a:t>wLDA+4</a:t>
                      </a:r>
                    </a:p>
                  </a:txBody>
                  <a:tcPr anchor="ctr"/>
                </a:tc>
                <a:extLst>
                  <a:ext uri="{0D108BD9-81ED-4DB2-BD59-A6C34878D82A}">
                    <a16:rowId xmlns:a16="http://schemas.microsoft.com/office/drawing/2014/main" xmlns="" val="4269118837"/>
                  </a:ext>
                </a:extLst>
              </a:tr>
              <a:tr h="347472">
                <a:tc>
                  <a:txBody>
                    <a:bodyPr/>
                    <a:lstStyle/>
                    <a:p>
                      <a:r>
                        <a:rPr lang="en-US" sz="1600" dirty="0"/>
                        <a:t>Accuracy</a:t>
                      </a:r>
                    </a:p>
                  </a:txBody>
                  <a:tcPr anchor="ctr"/>
                </a:tc>
                <a:tc>
                  <a:txBody>
                    <a:bodyPr/>
                    <a:lstStyle/>
                    <a:p>
                      <a:r>
                        <a:rPr lang="en-US" sz="1600" dirty="0"/>
                        <a:t>0.787*</a:t>
                      </a:r>
                    </a:p>
                  </a:txBody>
                  <a:tcPr anchor="ctr"/>
                </a:tc>
                <a:tc>
                  <a:txBody>
                    <a:bodyPr/>
                    <a:lstStyle/>
                    <a:p>
                      <a:r>
                        <a:rPr lang="en-US" sz="1600" dirty="0"/>
                        <a:t>0.792*</a:t>
                      </a:r>
                    </a:p>
                  </a:txBody>
                  <a:tcPr anchor="ctr"/>
                </a:tc>
                <a:tc>
                  <a:txBody>
                    <a:bodyPr/>
                    <a:lstStyle/>
                    <a:p>
                      <a:r>
                        <a:rPr lang="en-US" sz="1600" b="0" dirty="0"/>
                        <a:t>0.780*</a:t>
                      </a:r>
                    </a:p>
                  </a:txBody>
                  <a:tcPr anchor="ctr"/>
                </a:tc>
                <a:tc>
                  <a:txBody>
                    <a:bodyPr/>
                    <a:lstStyle/>
                    <a:p>
                      <a:r>
                        <a:rPr lang="en-US" sz="1600" b="0" dirty="0"/>
                        <a:t>0.781*</a:t>
                      </a:r>
                    </a:p>
                  </a:txBody>
                  <a:tcPr anchor="ctr"/>
                </a:tc>
                <a:tc>
                  <a:txBody>
                    <a:bodyPr/>
                    <a:lstStyle/>
                    <a:p>
                      <a:r>
                        <a:rPr lang="en-US" sz="1600" b="1" dirty="0"/>
                        <a:t>0.805</a:t>
                      </a:r>
                    </a:p>
                  </a:txBody>
                  <a:tcPr anchor="ctr"/>
                </a:tc>
                <a:extLst>
                  <a:ext uri="{0D108BD9-81ED-4DB2-BD59-A6C34878D82A}">
                    <a16:rowId xmlns:a16="http://schemas.microsoft.com/office/drawing/2014/main" xmlns="" val="2098696106"/>
                  </a:ext>
                </a:extLst>
              </a:tr>
              <a:tr h="347472">
                <a:tc>
                  <a:txBody>
                    <a:bodyPr/>
                    <a:lstStyle/>
                    <a:p>
                      <a:r>
                        <a:rPr lang="en-US" sz="1600" dirty="0"/>
                        <a:t>Kappa</a:t>
                      </a:r>
                    </a:p>
                  </a:txBody>
                  <a:tcPr anchor="ctr"/>
                </a:tc>
                <a:tc>
                  <a:txBody>
                    <a:bodyPr/>
                    <a:lstStyle/>
                    <a:p>
                      <a:r>
                        <a:rPr lang="en-US" sz="1600" dirty="0"/>
                        <a:t>0.639*</a:t>
                      </a:r>
                    </a:p>
                  </a:txBody>
                  <a:tcPr anchor="ctr"/>
                </a:tc>
                <a:tc>
                  <a:txBody>
                    <a:bodyPr/>
                    <a:lstStyle/>
                    <a:p>
                      <a:r>
                        <a:rPr lang="en-US" sz="1600" dirty="0"/>
                        <a:t>0.649*</a:t>
                      </a:r>
                    </a:p>
                  </a:txBody>
                  <a:tcPr anchor="ctr"/>
                </a:tc>
                <a:tc>
                  <a:txBody>
                    <a:bodyPr/>
                    <a:lstStyle/>
                    <a:p>
                      <a:r>
                        <a:rPr lang="en-US" sz="1600" b="0" dirty="0"/>
                        <a:t>0.629*</a:t>
                      </a:r>
                    </a:p>
                  </a:txBody>
                  <a:tcPr anchor="ctr"/>
                </a:tc>
                <a:tc>
                  <a:txBody>
                    <a:bodyPr/>
                    <a:lstStyle/>
                    <a:p>
                      <a:r>
                        <a:rPr lang="en-US" sz="1600" b="0" dirty="0"/>
                        <a:t>0.632*</a:t>
                      </a:r>
                    </a:p>
                  </a:txBody>
                  <a:tcPr anchor="ctr"/>
                </a:tc>
                <a:tc>
                  <a:txBody>
                    <a:bodyPr/>
                    <a:lstStyle/>
                    <a:p>
                      <a:r>
                        <a:rPr lang="en-US" sz="1600" b="1" dirty="0"/>
                        <a:t>0.673</a:t>
                      </a:r>
                    </a:p>
                  </a:txBody>
                  <a:tcPr anchor="ctr"/>
                </a:tc>
                <a:extLst>
                  <a:ext uri="{0D108BD9-81ED-4DB2-BD59-A6C34878D82A}">
                    <a16:rowId xmlns:a16="http://schemas.microsoft.com/office/drawing/2014/main" xmlns="" val="829108816"/>
                  </a:ext>
                </a:extLst>
              </a:tr>
              <a:tr h="347472">
                <a:tc>
                  <a:txBody>
                    <a:bodyPr/>
                    <a:lstStyle/>
                    <a:p>
                      <a:r>
                        <a:rPr lang="en-US" sz="1600" dirty="0"/>
                        <a:t>Precision</a:t>
                      </a:r>
                    </a:p>
                  </a:txBody>
                  <a:tcPr anchor="ctr"/>
                </a:tc>
                <a:tc>
                  <a:txBody>
                    <a:bodyPr/>
                    <a:lstStyle/>
                    <a:p>
                      <a:r>
                        <a:rPr lang="en-US" sz="1600" dirty="0"/>
                        <a:t>0.741*</a:t>
                      </a:r>
                    </a:p>
                  </a:txBody>
                  <a:tcPr anchor="ctr"/>
                </a:tc>
                <a:tc>
                  <a:txBody>
                    <a:bodyPr/>
                    <a:lstStyle/>
                    <a:p>
                      <a:r>
                        <a:rPr lang="en-US" sz="1600" dirty="0"/>
                        <a:t>0.745*</a:t>
                      </a:r>
                    </a:p>
                  </a:txBody>
                  <a:tcPr anchor="ctr"/>
                </a:tc>
                <a:tc>
                  <a:txBody>
                    <a:bodyPr/>
                    <a:lstStyle/>
                    <a:p>
                      <a:r>
                        <a:rPr lang="en-US" sz="1600" b="0" dirty="0"/>
                        <a:t>0.746*</a:t>
                      </a:r>
                    </a:p>
                  </a:txBody>
                  <a:tcPr anchor="ctr"/>
                </a:tc>
                <a:tc>
                  <a:txBody>
                    <a:bodyPr/>
                    <a:lstStyle/>
                    <a:p>
                      <a:r>
                        <a:rPr lang="en-US" sz="1600" b="0" dirty="0"/>
                        <a:t>0.740*</a:t>
                      </a:r>
                    </a:p>
                  </a:txBody>
                  <a:tcPr anchor="ctr"/>
                </a:tc>
                <a:tc>
                  <a:txBody>
                    <a:bodyPr/>
                    <a:lstStyle/>
                    <a:p>
                      <a:r>
                        <a:rPr lang="en-US" sz="1600" b="1" dirty="0"/>
                        <a:t>0.763</a:t>
                      </a:r>
                    </a:p>
                  </a:txBody>
                  <a:tcPr anchor="ctr"/>
                </a:tc>
                <a:extLst>
                  <a:ext uri="{0D108BD9-81ED-4DB2-BD59-A6C34878D82A}">
                    <a16:rowId xmlns:a16="http://schemas.microsoft.com/office/drawing/2014/main" xmlns="" val="3724831562"/>
                  </a:ext>
                </a:extLst>
              </a:tr>
              <a:tr h="347472">
                <a:tc>
                  <a:txBody>
                    <a:bodyPr/>
                    <a:lstStyle/>
                    <a:p>
                      <a:r>
                        <a:rPr lang="en-US" sz="1600" dirty="0"/>
                        <a:t>Recall</a:t>
                      </a:r>
                    </a:p>
                  </a:txBody>
                  <a:tcPr anchor="ctr"/>
                </a:tc>
                <a:tc>
                  <a:txBody>
                    <a:bodyPr/>
                    <a:lstStyle/>
                    <a:p>
                      <a:r>
                        <a:rPr lang="en-US" sz="1600" dirty="0"/>
                        <a:t>0.694*</a:t>
                      </a:r>
                    </a:p>
                  </a:txBody>
                  <a:tcPr anchor="ctr"/>
                </a:tc>
                <a:tc>
                  <a:txBody>
                    <a:bodyPr/>
                    <a:lstStyle/>
                    <a:p>
                      <a:r>
                        <a:rPr lang="en-US" sz="1600" dirty="0"/>
                        <a:t>0.698*</a:t>
                      </a:r>
                    </a:p>
                  </a:txBody>
                  <a:tcPr anchor="ctr"/>
                </a:tc>
                <a:tc>
                  <a:txBody>
                    <a:bodyPr/>
                    <a:lstStyle/>
                    <a:p>
                      <a:r>
                        <a:rPr lang="en-US" sz="1600" b="0" dirty="0"/>
                        <a:t>0.695*</a:t>
                      </a:r>
                    </a:p>
                  </a:txBody>
                  <a:tcPr anchor="ctr"/>
                </a:tc>
                <a:tc>
                  <a:txBody>
                    <a:bodyPr/>
                    <a:lstStyle/>
                    <a:p>
                      <a:r>
                        <a:rPr lang="en-US" sz="1600" b="0" dirty="0"/>
                        <a:t>0.695*</a:t>
                      </a:r>
                    </a:p>
                  </a:txBody>
                  <a:tcPr anchor="ctr"/>
                </a:tc>
                <a:tc>
                  <a:txBody>
                    <a:bodyPr/>
                    <a:lstStyle/>
                    <a:p>
                      <a:r>
                        <a:rPr lang="en-US" sz="1600" b="1" dirty="0"/>
                        <a:t>0.720</a:t>
                      </a:r>
                    </a:p>
                  </a:txBody>
                  <a:tcPr anchor="ctr"/>
                </a:tc>
                <a:extLst>
                  <a:ext uri="{0D108BD9-81ED-4DB2-BD59-A6C34878D82A}">
                    <a16:rowId xmlns:a16="http://schemas.microsoft.com/office/drawing/2014/main" xmlns="" val="37099376"/>
                  </a:ext>
                </a:extLst>
              </a:tr>
            </a:tbl>
          </a:graphicData>
        </a:graphic>
      </p:graphicFrame>
      <p:sp>
        <p:nvSpPr>
          <p:cNvPr id="7" name="TextBox 6"/>
          <p:cNvSpPr txBox="1"/>
          <p:nvPr/>
        </p:nvSpPr>
        <p:spPr>
          <a:xfrm>
            <a:off x="594840" y="3169378"/>
            <a:ext cx="2032287" cy="369332"/>
          </a:xfrm>
          <a:prstGeom prst="rect">
            <a:avLst/>
          </a:prstGeom>
          <a:noFill/>
        </p:spPr>
        <p:txBody>
          <a:bodyPr wrap="none" rtlCol="0">
            <a:spAutoFit/>
          </a:bodyPr>
          <a:lstStyle/>
          <a:p>
            <a:pPr algn="ctr"/>
            <a:r>
              <a:rPr lang="en-US" b="1" dirty="0">
                <a:solidFill>
                  <a:schemeClr val="accent2">
                    <a:lumMod val="75000"/>
                  </a:schemeClr>
                </a:solidFill>
              </a:rPr>
              <a:t>Persuasive1 Corpus</a:t>
            </a:r>
          </a:p>
        </p:txBody>
      </p:sp>
      <p:graphicFrame>
        <p:nvGraphicFramePr>
          <p:cNvPr id="8" name="Table 7"/>
          <p:cNvGraphicFramePr>
            <a:graphicFrameLocks noGrp="1"/>
          </p:cNvGraphicFramePr>
          <p:nvPr>
            <p:extLst>
              <p:ext uri="{D42A27DB-BD31-4B8C-83A1-F6EECF244321}">
                <p14:modId xmlns:p14="http://schemas.microsoft.com/office/powerpoint/2010/main" val="1332476516"/>
              </p:ext>
            </p:extLst>
          </p:nvPr>
        </p:nvGraphicFramePr>
        <p:xfrm>
          <a:off x="2851867" y="4375200"/>
          <a:ext cx="7842636" cy="1737360"/>
        </p:xfrm>
        <a:graphic>
          <a:graphicData uri="http://schemas.openxmlformats.org/drawingml/2006/table">
            <a:tbl>
              <a:tblPr firstRow="1" bandRow="1">
                <a:tableStyleId>{5C22544A-7EE6-4342-B048-85BDC9FD1C3A}</a:tableStyleId>
              </a:tblPr>
              <a:tblGrid>
                <a:gridCol w="1307106">
                  <a:extLst>
                    <a:ext uri="{9D8B030D-6E8A-4147-A177-3AD203B41FA5}">
                      <a16:colId xmlns:a16="http://schemas.microsoft.com/office/drawing/2014/main" xmlns="" val="4151938511"/>
                    </a:ext>
                  </a:extLst>
                </a:gridCol>
                <a:gridCol w="1307106">
                  <a:extLst>
                    <a:ext uri="{9D8B030D-6E8A-4147-A177-3AD203B41FA5}">
                      <a16:colId xmlns:a16="http://schemas.microsoft.com/office/drawing/2014/main" xmlns="" val="1703793369"/>
                    </a:ext>
                  </a:extLst>
                </a:gridCol>
                <a:gridCol w="1307106">
                  <a:extLst>
                    <a:ext uri="{9D8B030D-6E8A-4147-A177-3AD203B41FA5}">
                      <a16:colId xmlns:a16="http://schemas.microsoft.com/office/drawing/2014/main" xmlns="" val="935674725"/>
                    </a:ext>
                  </a:extLst>
                </a:gridCol>
                <a:gridCol w="1307106">
                  <a:extLst>
                    <a:ext uri="{9D8B030D-6E8A-4147-A177-3AD203B41FA5}">
                      <a16:colId xmlns:a16="http://schemas.microsoft.com/office/drawing/2014/main" xmlns="" val="3652377804"/>
                    </a:ext>
                  </a:extLst>
                </a:gridCol>
                <a:gridCol w="1307106">
                  <a:extLst>
                    <a:ext uri="{9D8B030D-6E8A-4147-A177-3AD203B41FA5}">
                      <a16:colId xmlns:a16="http://schemas.microsoft.com/office/drawing/2014/main" xmlns="" val="3113426341"/>
                    </a:ext>
                  </a:extLst>
                </a:gridCol>
                <a:gridCol w="1307106">
                  <a:extLst>
                    <a:ext uri="{9D8B030D-6E8A-4147-A177-3AD203B41FA5}">
                      <a16:colId xmlns:a16="http://schemas.microsoft.com/office/drawing/2014/main" xmlns="" val="1704583016"/>
                    </a:ext>
                  </a:extLst>
                </a:gridCol>
              </a:tblGrid>
              <a:tr h="347472">
                <a:tc>
                  <a:txBody>
                    <a:bodyPr/>
                    <a:lstStyle/>
                    <a:p>
                      <a:endParaRPr lang="en-US" sz="1600" dirty="0"/>
                    </a:p>
                  </a:txBody>
                  <a:tcPr anchor="ctr"/>
                </a:tc>
                <a:tc>
                  <a:txBody>
                    <a:bodyPr/>
                    <a:lstStyle/>
                    <a:p>
                      <a:r>
                        <a:rPr lang="en-US" sz="1600" dirty="0"/>
                        <a:t>Stab14</a:t>
                      </a:r>
                    </a:p>
                  </a:txBody>
                  <a:tcPr anchor="ctr"/>
                </a:tc>
                <a:tc>
                  <a:txBody>
                    <a:bodyPr/>
                    <a:lstStyle/>
                    <a:p>
                      <a:r>
                        <a:rPr lang="en-US" sz="1600" dirty="0"/>
                        <a:t>Nguyen15v2</a:t>
                      </a:r>
                    </a:p>
                  </a:txBody>
                  <a:tcPr anchor="ctr"/>
                </a:tc>
                <a:tc>
                  <a:txBody>
                    <a:bodyPr/>
                    <a:lstStyle/>
                    <a:p>
                      <a:r>
                        <a:rPr lang="en-US" sz="1600" dirty="0" err="1"/>
                        <a:t>woLDA</a:t>
                      </a:r>
                      <a:endParaRPr lang="en-US" sz="1600" dirty="0"/>
                    </a:p>
                  </a:txBody>
                  <a:tcPr anchor="ctr"/>
                </a:tc>
                <a:tc>
                  <a:txBody>
                    <a:bodyPr/>
                    <a:lstStyle/>
                    <a:p>
                      <a:r>
                        <a:rPr lang="en-US" sz="1600" dirty="0"/>
                        <a:t>Seed</a:t>
                      </a:r>
                    </a:p>
                  </a:txBody>
                  <a:tcPr anchor="ctr"/>
                </a:tc>
                <a:tc>
                  <a:txBody>
                    <a:bodyPr/>
                    <a:lstStyle/>
                    <a:p>
                      <a:r>
                        <a:rPr lang="en-US" sz="1600" dirty="0"/>
                        <a:t>wLDA+4</a:t>
                      </a:r>
                    </a:p>
                  </a:txBody>
                  <a:tcPr anchor="ctr"/>
                </a:tc>
                <a:extLst>
                  <a:ext uri="{0D108BD9-81ED-4DB2-BD59-A6C34878D82A}">
                    <a16:rowId xmlns:a16="http://schemas.microsoft.com/office/drawing/2014/main" xmlns="" val="4269118837"/>
                  </a:ext>
                </a:extLst>
              </a:tr>
              <a:tr h="347472">
                <a:tc>
                  <a:txBody>
                    <a:bodyPr/>
                    <a:lstStyle/>
                    <a:p>
                      <a:r>
                        <a:rPr lang="en-US" sz="1600" dirty="0"/>
                        <a:t>Accuracy</a:t>
                      </a:r>
                    </a:p>
                  </a:txBody>
                  <a:tcPr anchor="ctr"/>
                </a:tc>
                <a:tc>
                  <a:txBody>
                    <a:bodyPr/>
                    <a:lstStyle/>
                    <a:p>
                      <a:r>
                        <a:rPr lang="en-US" sz="1600" dirty="0"/>
                        <a:t>0.934*</a:t>
                      </a:r>
                    </a:p>
                  </a:txBody>
                  <a:tcPr anchor="ctr"/>
                </a:tc>
                <a:tc>
                  <a:txBody>
                    <a:bodyPr/>
                    <a:lstStyle/>
                    <a:p>
                      <a:r>
                        <a:rPr lang="en-US" sz="1600" b="1" dirty="0"/>
                        <a:t>0.942</a:t>
                      </a:r>
                      <a:r>
                        <a:rPr lang="en-US" sz="1600" dirty="0"/>
                        <a:t>+</a:t>
                      </a:r>
                    </a:p>
                  </a:txBody>
                  <a:tcPr anchor="ctr"/>
                </a:tc>
                <a:tc>
                  <a:txBody>
                    <a:bodyPr/>
                    <a:lstStyle/>
                    <a:p>
                      <a:r>
                        <a:rPr lang="en-US" sz="1600" b="0" dirty="0"/>
                        <a:t>0.933*</a:t>
                      </a:r>
                    </a:p>
                  </a:txBody>
                  <a:tcPr anchor="ctr"/>
                </a:tc>
                <a:tc>
                  <a:txBody>
                    <a:bodyPr/>
                    <a:lstStyle/>
                    <a:p>
                      <a:r>
                        <a:rPr lang="en-US" sz="1600" b="0" dirty="0"/>
                        <a:t>0.935*</a:t>
                      </a:r>
                    </a:p>
                  </a:txBody>
                  <a:tcPr anchor="ctr"/>
                </a:tc>
                <a:tc>
                  <a:txBody>
                    <a:bodyPr/>
                    <a:lstStyle/>
                    <a:p>
                      <a:r>
                        <a:rPr lang="en-US" sz="1600" b="0" dirty="0"/>
                        <a:t>0.941</a:t>
                      </a:r>
                    </a:p>
                  </a:txBody>
                  <a:tcPr anchor="ctr"/>
                </a:tc>
                <a:extLst>
                  <a:ext uri="{0D108BD9-81ED-4DB2-BD59-A6C34878D82A}">
                    <a16:rowId xmlns:a16="http://schemas.microsoft.com/office/drawing/2014/main" xmlns="" val="2098696106"/>
                  </a:ext>
                </a:extLst>
              </a:tr>
              <a:tr h="347472">
                <a:tc>
                  <a:txBody>
                    <a:bodyPr/>
                    <a:lstStyle/>
                    <a:p>
                      <a:r>
                        <a:rPr lang="en-US" sz="1600" dirty="0"/>
                        <a:t>Kappa</a:t>
                      </a:r>
                    </a:p>
                  </a:txBody>
                  <a:tcPr anchor="ctr"/>
                </a:tc>
                <a:tc>
                  <a:txBody>
                    <a:bodyPr/>
                    <a:lstStyle/>
                    <a:p>
                      <a:r>
                        <a:rPr lang="en-US" sz="1600" dirty="0"/>
                        <a:t>0.558*</a:t>
                      </a:r>
                    </a:p>
                  </a:txBody>
                  <a:tcPr anchor="ctr"/>
                </a:tc>
                <a:tc>
                  <a:txBody>
                    <a:bodyPr/>
                    <a:lstStyle/>
                    <a:p>
                      <a:r>
                        <a:rPr lang="en-US" sz="1600" b="1" dirty="0"/>
                        <a:t>0.635</a:t>
                      </a:r>
                    </a:p>
                  </a:txBody>
                  <a:tcPr anchor="ctr"/>
                </a:tc>
                <a:tc>
                  <a:txBody>
                    <a:bodyPr/>
                    <a:lstStyle/>
                    <a:p>
                      <a:r>
                        <a:rPr lang="en-US" sz="1600" b="0" dirty="0"/>
                        <a:t>0.528*</a:t>
                      </a:r>
                    </a:p>
                  </a:txBody>
                  <a:tcPr anchor="ctr"/>
                </a:tc>
                <a:tc>
                  <a:txBody>
                    <a:bodyPr/>
                    <a:lstStyle/>
                    <a:p>
                      <a:r>
                        <a:rPr lang="en-US" sz="1600" b="0" dirty="0"/>
                        <a:t>0.564*</a:t>
                      </a:r>
                    </a:p>
                  </a:txBody>
                  <a:tcPr anchor="ctr"/>
                </a:tc>
                <a:tc>
                  <a:txBody>
                    <a:bodyPr/>
                    <a:lstStyle/>
                    <a:p>
                      <a:r>
                        <a:rPr lang="en-US" sz="1600" b="0" dirty="0"/>
                        <a:t>0.629</a:t>
                      </a:r>
                    </a:p>
                  </a:txBody>
                  <a:tcPr anchor="ctr"/>
                </a:tc>
                <a:extLst>
                  <a:ext uri="{0D108BD9-81ED-4DB2-BD59-A6C34878D82A}">
                    <a16:rowId xmlns:a16="http://schemas.microsoft.com/office/drawing/2014/main" xmlns="" val="829108816"/>
                  </a:ext>
                </a:extLst>
              </a:tr>
              <a:tr h="347472">
                <a:tc>
                  <a:txBody>
                    <a:bodyPr/>
                    <a:lstStyle/>
                    <a:p>
                      <a:r>
                        <a:rPr lang="en-US" sz="1600" dirty="0"/>
                        <a:t>Precision</a:t>
                      </a:r>
                    </a:p>
                  </a:txBody>
                  <a:tcPr anchor="ctr"/>
                </a:tc>
                <a:tc>
                  <a:txBody>
                    <a:bodyPr/>
                    <a:lstStyle/>
                    <a:p>
                      <a:r>
                        <a:rPr lang="en-US" sz="1600" dirty="0"/>
                        <a:t>0.804*</a:t>
                      </a:r>
                    </a:p>
                  </a:txBody>
                  <a:tcPr anchor="ctr"/>
                </a:tc>
                <a:tc>
                  <a:txBody>
                    <a:bodyPr/>
                    <a:lstStyle/>
                    <a:p>
                      <a:r>
                        <a:rPr lang="en-US" sz="1600" b="1" dirty="0"/>
                        <a:t>0.830</a:t>
                      </a:r>
                      <a:r>
                        <a:rPr lang="en-US" sz="1600" dirty="0"/>
                        <a:t>+</a:t>
                      </a:r>
                    </a:p>
                  </a:txBody>
                  <a:tcPr anchor="ctr"/>
                </a:tc>
                <a:tc>
                  <a:txBody>
                    <a:bodyPr/>
                    <a:lstStyle/>
                    <a:p>
                      <a:r>
                        <a:rPr lang="en-US" sz="1600" b="0" dirty="0"/>
                        <a:t>0.829</a:t>
                      </a:r>
                    </a:p>
                  </a:txBody>
                  <a:tcPr anchor="ctr"/>
                </a:tc>
                <a:tc>
                  <a:txBody>
                    <a:bodyPr/>
                    <a:lstStyle/>
                    <a:p>
                      <a:r>
                        <a:rPr lang="en-US" sz="1600" b="0" dirty="0"/>
                        <a:t>0.826</a:t>
                      </a:r>
                    </a:p>
                  </a:txBody>
                  <a:tcPr anchor="ctr"/>
                </a:tc>
                <a:tc>
                  <a:txBody>
                    <a:bodyPr/>
                    <a:lstStyle/>
                    <a:p>
                      <a:r>
                        <a:rPr lang="en-US" sz="1600" b="0" dirty="0"/>
                        <a:t>0.825</a:t>
                      </a:r>
                    </a:p>
                  </a:txBody>
                  <a:tcPr anchor="ctr"/>
                </a:tc>
                <a:extLst>
                  <a:ext uri="{0D108BD9-81ED-4DB2-BD59-A6C34878D82A}">
                    <a16:rowId xmlns:a16="http://schemas.microsoft.com/office/drawing/2014/main" xmlns="" val="3724831562"/>
                  </a:ext>
                </a:extLst>
              </a:tr>
              <a:tr h="347472">
                <a:tc>
                  <a:txBody>
                    <a:bodyPr/>
                    <a:lstStyle/>
                    <a:p>
                      <a:r>
                        <a:rPr lang="en-US" sz="1600" dirty="0"/>
                        <a:t>Recall</a:t>
                      </a:r>
                    </a:p>
                  </a:txBody>
                  <a:tcPr anchor="ctr"/>
                </a:tc>
                <a:tc>
                  <a:txBody>
                    <a:bodyPr/>
                    <a:lstStyle/>
                    <a:p>
                      <a:r>
                        <a:rPr lang="en-US" sz="1600" dirty="0"/>
                        <a:t>0.628*</a:t>
                      </a:r>
                    </a:p>
                  </a:txBody>
                  <a:tcPr anchor="ctr"/>
                </a:tc>
                <a:tc>
                  <a:txBody>
                    <a:bodyPr/>
                    <a:lstStyle/>
                    <a:p>
                      <a:r>
                        <a:rPr lang="en-US" sz="1600" b="1" dirty="0"/>
                        <a:t>0.695</a:t>
                      </a:r>
                    </a:p>
                  </a:txBody>
                  <a:tcPr anchor="ctr"/>
                </a:tc>
                <a:tc>
                  <a:txBody>
                    <a:bodyPr/>
                    <a:lstStyle/>
                    <a:p>
                      <a:r>
                        <a:rPr lang="en-US" sz="1600" b="0" dirty="0"/>
                        <a:t>0.594*</a:t>
                      </a:r>
                    </a:p>
                  </a:txBody>
                  <a:tcPr anchor="ctr"/>
                </a:tc>
                <a:tc>
                  <a:txBody>
                    <a:bodyPr/>
                    <a:lstStyle/>
                    <a:p>
                      <a:r>
                        <a:rPr lang="en-US" sz="1600" b="0" dirty="0"/>
                        <a:t>0.637*</a:t>
                      </a:r>
                    </a:p>
                  </a:txBody>
                  <a:tcPr anchor="ctr"/>
                </a:tc>
                <a:tc>
                  <a:txBody>
                    <a:bodyPr/>
                    <a:lstStyle/>
                    <a:p>
                      <a:r>
                        <a:rPr lang="en-US" sz="1600" b="1" dirty="0"/>
                        <a:t>0.695</a:t>
                      </a:r>
                    </a:p>
                  </a:txBody>
                  <a:tcPr anchor="ctr"/>
                </a:tc>
                <a:extLst>
                  <a:ext uri="{0D108BD9-81ED-4DB2-BD59-A6C34878D82A}">
                    <a16:rowId xmlns:a16="http://schemas.microsoft.com/office/drawing/2014/main" xmlns="" val="37099376"/>
                  </a:ext>
                </a:extLst>
              </a:tr>
            </a:tbl>
          </a:graphicData>
        </a:graphic>
      </p:graphicFrame>
      <p:sp>
        <p:nvSpPr>
          <p:cNvPr id="9" name="TextBox 8"/>
          <p:cNvSpPr txBox="1"/>
          <p:nvPr/>
        </p:nvSpPr>
        <p:spPr>
          <a:xfrm>
            <a:off x="720517" y="5117634"/>
            <a:ext cx="1829603" cy="369332"/>
          </a:xfrm>
          <a:prstGeom prst="rect">
            <a:avLst/>
          </a:prstGeom>
          <a:noFill/>
        </p:spPr>
        <p:txBody>
          <a:bodyPr wrap="none" rtlCol="0">
            <a:spAutoFit/>
          </a:bodyPr>
          <a:lstStyle/>
          <a:p>
            <a:pPr algn="ctr"/>
            <a:r>
              <a:rPr lang="en-US" b="1" dirty="0">
                <a:solidFill>
                  <a:schemeClr val="accent5"/>
                </a:solidFill>
              </a:rPr>
              <a:t>Academic Corpus</a:t>
            </a:r>
          </a:p>
        </p:txBody>
      </p:sp>
      <p:sp>
        <p:nvSpPr>
          <p:cNvPr id="10" name="TextBox 9"/>
          <p:cNvSpPr txBox="1"/>
          <p:nvPr/>
        </p:nvSpPr>
        <p:spPr>
          <a:xfrm>
            <a:off x="2852566" y="6169223"/>
            <a:ext cx="3776098" cy="307777"/>
          </a:xfrm>
          <a:prstGeom prst="rect">
            <a:avLst/>
          </a:prstGeom>
          <a:noFill/>
        </p:spPr>
        <p:txBody>
          <a:bodyPr wrap="none" rtlCol="0" anchor="ctr" anchorCtr="0">
            <a:spAutoFit/>
          </a:bodyPr>
          <a:lstStyle/>
          <a:p>
            <a:r>
              <a:rPr lang="en-US" sz="1400" dirty="0">
                <a:solidFill>
                  <a:srgbClr val="4472C4"/>
                </a:solidFill>
              </a:rPr>
              <a:t>*: p &lt; 0.05, +: p &lt; 0.1 in comparison with wLDA+4</a:t>
            </a:r>
            <a:endParaRPr lang="en-US" dirty="0"/>
          </a:p>
        </p:txBody>
      </p:sp>
      <p:grpSp>
        <p:nvGrpSpPr>
          <p:cNvPr id="15" name="Group 14"/>
          <p:cNvGrpSpPr/>
          <p:nvPr/>
        </p:nvGrpSpPr>
        <p:grpSpPr>
          <a:xfrm>
            <a:off x="6706370" y="1131223"/>
            <a:ext cx="2678107" cy="1284336"/>
            <a:chOff x="4115155" y="2380365"/>
            <a:chExt cx="2678107" cy="1284336"/>
          </a:xfrm>
        </p:grpSpPr>
        <p:sp>
          <p:nvSpPr>
            <p:cNvPr id="16" name="Flowchart: Alternate Process 15"/>
            <p:cNvSpPr/>
            <p:nvPr/>
          </p:nvSpPr>
          <p:spPr>
            <a:xfrm>
              <a:off x="4115155" y="2380365"/>
              <a:ext cx="2678107" cy="1225868"/>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Two ablated models are significantly worse than wLDA+4</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5937049" y="3351983"/>
              <a:ext cx="819616" cy="312718"/>
            </a:xfrm>
            <a:prstGeom prst="rect">
              <a:avLst/>
            </a:prstGeom>
          </p:spPr>
        </p:pic>
      </p:grpSp>
      <p:sp>
        <p:nvSpPr>
          <p:cNvPr id="18" name="Rectangle 17"/>
          <p:cNvSpPr/>
          <p:nvPr/>
        </p:nvSpPr>
        <p:spPr>
          <a:xfrm>
            <a:off x="4173227" y="2426944"/>
            <a:ext cx="1303409" cy="3685616"/>
          </a:xfrm>
          <a:prstGeom prst="rect">
            <a:avLst/>
          </a:prstGeom>
          <a:solidFill>
            <a:srgbClr val="000000">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73185" y="2421494"/>
            <a:ext cx="2599415" cy="3685616"/>
          </a:xfrm>
          <a:prstGeom prst="rect">
            <a:avLst/>
          </a:prstGeom>
          <a:solidFill>
            <a:srgbClr val="000000">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851867" y="1124355"/>
            <a:ext cx="3441276" cy="1299142"/>
            <a:chOff x="4115155" y="2380365"/>
            <a:chExt cx="3441276" cy="1299142"/>
          </a:xfrm>
        </p:grpSpPr>
        <p:sp>
          <p:nvSpPr>
            <p:cNvPr id="21" name="Flowchart: Alternate Process 20"/>
            <p:cNvSpPr/>
            <p:nvPr/>
          </p:nvSpPr>
          <p:spPr>
            <a:xfrm>
              <a:off x="4115155" y="2380365"/>
              <a:ext cx="3414643" cy="1225868"/>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Stab14 performs worse then our two proposed models Nguyen15v2 and wLDA+4</a:t>
              </a: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6736815" y="3366789"/>
              <a:ext cx="819616" cy="312718"/>
            </a:xfrm>
            <a:prstGeom prst="rect">
              <a:avLst/>
            </a:prstGeom>
          </p:spPr>
        </p:pic>
      </p:grpSp>
      <p:sp>
        <p:nvSpPr>
          <p:cNvPr id="23" name="TextBox 22"/>
          <p:cNvSpPr txBox="1"/>
          <p:nvPr/>
        </p:nvSpPr>
        <p:spPr>
          <a:xfrm>
            <a:off x="10234733" y="1905000"/>
            <a:ext cx="1957267" cy="307777"/>
          </a:xfrm>
          <a:prstGeom prst="rect">
            <a:avLst/>
          </a:prstGeom>
          <a:noFill/>
        </p:spPr>
        <p:txBody>
          <a:bodyPr wrap="none" rtlCol="0" anchor="ctr" anchorCtr="0">
            <a:spAutoFit/>
          </a:bodyPr>
          <a:lstStyle/>
          <a:p>
            <a:pPr algn="r"/>
            <a:r>
              <a:rPr lang="nl-NL" sz="1400" dirty="0">
                <a:solidFill>
                  <a:srgbClr val="4472C4"/>
                </a:solidFill>
              </a:rPr>
              <a:t>[Stab &amp; Gurevych, 2014]</a:t>
            </a:r>
            <a:endParaRPr lang="en-US" dirty="0"/>
          </a:p>
        </p:txBody>
      </p:sp>
    </p:spTree>
    <p:extLst>
      <p:ext uri="{BB962C8B-B14F-4D97-AF65-F5344CB8AC3E}">
        <p14:creationId xmlns:p14="http://schemas.microsoft.com/office/powerpoint/2010/main" val="34937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 (2)</a:t>
            </a:r>
          </a:p>
        </p:txBody>
      </p:sp>
      <p:sp>
        <p:nvSpPr>
          <p:cNvPr id="3" name="Content Placeholder 2"/>
          <p:cNvSpPr>
            <a:spLocks noGrp="1"/>
          </p:cNvSpPr>
          <p:nvPr>
            <p:ph idx="1"/>
          </p:nvPr>
        </p:nvSpPr>
        <p:spPr/>
        <p:txBody>
          <a:bodyPr>
            <a:normAutofit/>
          </a:bodyPr>
          <a:lstStyle/>
          <a:p>
            <a:r>
              <a:rPr lang="en-US" sz="2400" dirty="0"/>
              <a:t>Cross-topic validation</a:t>
            </a:r>
          </a:p>
          <a:p>
            <a:pPr lvl="1"/>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03174047"/>
              </p:ext>
            </p:extLst>
          </p:nvPr>
        </p:nvGraphicFramePr>
        <p:xfrm>
          <a:off x="2851867" y="2426944"/>
          <a:ext cx="7842636" cy="1737359"/>
        </p:xfrm>
        <a:graphic>
          <a:graphicData uri="http://schemas.openxmlformats.org/drawingml/2006/table">
            <a:tbl>
              <a:tblPr firstRow="1" bandRow="1">
                <a:tableStyleId>{5C22544A-7EE6-4342-B048-85BDC9FD1C3A}</a:tableStyleId>
              </a:tblPr>
              <a:tblGrid>
                <a:gridCol w="1307106">
                  <a:extLst>
                    <a:ext uri="{9D8B030D-6E8A-4147-A177-3AD203B41FA5}">
                      <a16:colId xmlns:a16="http://schemas.microsoft.com/office/drawing/2014/main" xmlns="" val="4151938511"/>
                    </a:ext>
                  </a:extLst>
                </a:gridCol>
                <a:gridCol w="1307106">
                  <a:extLst>
                    <a:ext uri="{9D8B030D-6E8A-4147-A177-3AD203B41FA5}">
                      <a16:colId xmlns:a16="http://schemas.microsoft.com/office/drawing/2014/main" xmlns="" val="1703793369"/>
                    </a:ext>
                  </a:extLst>
                </a:gridCol>
                <a:gridCol w="1307106">
                  <a:extLst>
                    <a:ext uri="{9D8B030D-6E8A-4147-A177-3AD203B41FA5}">
                      <a16:colId xmlns:a16="http://schemas.microsoft.com/office/drawing/2014/main" xmlns="" val="935674725"/>
                    </a:ext>
                  </a:extLst>
                </a:gridCol>
                <a:gridCol w="1307106">
                  <a:extLst>
                    <a:ext uri="{9D8B030D-6E8A-4147-A177-3AD203B41FA5}">
                      <a16:colId xmlns:a16="http://schemas.microsoft.com/office/drawing/2014/main" xmlns="" val="4126773508"/>
                    </a:ext>
                  </a:extLst>
                </a:gridCol>
                <a:gridCol w="1307106">
                  <a:extLst>
                    <a:ext uri="{9D8B030D-6E8A-4147-A177-3AD203B41FA5}">
                      <a16:colId xmlns:a16="http://schemas.microsoft.com/office/drawing/2014/main" xmlns="" val="4171517305"/>
                    </a:ext>
                  </a:extLst>
                </a:gridCol>
                <a:gridCol w="1307106">
                  <a:extLst>
                    <a:ext uri="{9D8B030D-6E8A-4147-A177-3AD203B41FA5}">
                      <a16:colId xmlns:a16="http://schemas.microsoft.com/office/drawing/2014/main" xmlns="" val="1704583016"/>
                    </a:ext>
                  </a:extLst>
                </a:gridCol>
              </a:tblGrid>
              <a:tr h="337407">
                <a:tc>
                  <a:txBody>
                    <a:bodyPr/>
                    <a:lstStyle/>
                    <a:p>
                      <a:endParaRPr lang="en-US" sz="1600" dirty="0"/>
                    </a:p>
                  </a:txBody>
                  <a:tcPr anchor="ctr"/>
                </a:tc>
                <a:tc>
                  <a:txBody>
                    <a:bodyPr/>
                    <a:lstStyle/>
                    <a:p>
                      <a:r>
                        <a:rPr lang="en-US" sz="1600" dirty="0"/>
                        <a:t>Stab14</a:t>
                      </a:r>
                    </a:p>
                  </a:txBody>
                  <a:tcPr anchor="ctr"/>
                </a:tc>
                <a:tc>
                  <a:txBody>
                    <a:bodyPr/>
                    <a:lstStyle/>
                    <a:p>
                      <a:r>
                        <a:rPr lang="en-US" sz="1600" dirty="0"/>
                        <a:t>Nguyen15v2</a:t>
                      </a:r>
                    </a:p>
                  </a:txBody>
                  <a:tcPr anchor="ctr"/>
                </a:tc>
                <a:tc>
                  <a:txBody>
                    <a:bodyPr/>
                    <a:lstStyle/>
                    <a:p>
                      <a:r>
                        <a:rPr lang="en-US" sz="1600" dirty="0" err="1"/>
                        <a:t>woLDA</a:t>
                      </a:r>
                      <a:endParaRPr lang="en-US" sz="1600" dirty="0"/>
                    </a:p>
                  </a:txBody>
                  <a:tcPr anchor="ctr"/>
                </a:tc>
                <a:tc>
                  <a:txBody>
                    <a:bodyPr/>
                    <a:lstStyle/>
                    <a:p>
                      <a:r>
                        <a:rPr lang="en-US" sz="1600" dirty="0"/>
                        <a:t>Seed</a:t>
                      </a:r>
                    </a:p>
                  </a:txBody>
                  <a:tcPr anchor="ctr"/>
                </a:tc>
                <a:tc>
                  <a:txBody>
                    <a:bodyPr/>
                    <a:lstStyle/>
                    <a:p>
                      <a:r>
                        <a:rPr lang="en-US" sz="1600" dirty="0"/>
                        <a:t>wLDA+4</a:t>
                      </a:r>
                    </a:p>
                  </a:txBody>
                  <a:tcPr anchor="ctr"/>
                </a:tc>
                <a:extLst>
                  <a:ext uri="{0D108BD9-81ED-4DB2-BD59-A6C34878D82A}">
                    <a16:rowId xmlns:a16="http://schemas.microsoft.com/office/drawing/2014/main" xmlns="" val="4269118837"/>
                  </a:ext>
                </a:extLst>
              </a:tr>
              <a:tr h="349988">
                <a:tc>
                  <a:txBody>
                    <a:bodyPr/>
                    <a:lstStyle/>
                    <a:p>
                      <a:r>
                        <a:rPr lang="en-US" sz="1600" dirty="0"/>
                        <a:t>Accuracy</a:t>
                      </a:r>
                    </a:p>
                  </a:txBody>
                  <a:tcPr anchor="ctr"/>
                </a:tc>
                <a:tc>
                  <a:txBody>
                    <a:bodyPr/>
                    <a:lstStyle/>
                    <a:p>
                      <a:r>
                        <a:rPr lang="en-US" sz="1600" dirty="0"/>
                        <a:t>0.780*</a:t>
                      </a:r>
                    </a:p>
                  </a:txBody>
                  <a:tcPr anchor="ctr"/>
                </a:tc>
                <a:tc>
                  <a:txBody>
                    <a:bodyPr/>
                    <a:lstStyle/>
                    <a:p>
                      <a:r>
                        <a:rPr lang="en-US" sz="1600" dirty="0"/>
                        <a:t>0.796</a:t>
                      </a:r>
                    </a:p>
                  </a:txBody>
                  <a:tcPr anchor="ctr"/>
                </a:tc>
                <a:tc>
                  <a:txBody>
                    <a:bodyPr/>
                    <a:lstStyle/>
                    <a:p>
                      <a:r>
                        <a:rPr lang="en-US" sz="1600" dirty="0"/>
                        <a:t>0.774*</a:t>
                      </a:r>
                    </a:p>
                  </a:txBody>
                  <a:tcPr anchor="ctr"/>
                </a:tc>
                <a:tc>
                  <a:txBody>
                    <a:bodyPr/>
                    <a:lstStyle/>
                    <a:p>
                      <a:r>
                        <a:rPr lang="en-US" sz="1600" b="0" dirty="0"/>
                        <a:t>0.776*</a:t>
                      </a:r>
                    </a:p>
                  </a:txBody>
                  <a:tcPr anchor="ctr"/>
                </a:tc>
                <a:tc>
                  <a:txBody>
                    <a:bodyPr/>
                    <a:lstStyle/>
                    <a:p>
                      <a:r>
                        <a:rPr lang="en-US" sz="1600" b="1" dirty="0"/>
                        <a:t>0.807</a:t>
                      </a:r>
                    </a:p>
                  </a:txBody>
                  <a:tcPr anchor="ctr"/>
                </a:tc>
                <a:extLst>
                  <a:ext uri="{0D108BD9-81ED-4DB2-BD59-A6C34878D82A}">
                    <a16:rowId xmlns:a16="http://schemas.microsoft.com/office/drawing/2014/main" xmlns="" val="2098696106"/>
                  </a:ext>
                </a:extLst>
              </a:tr>
              <a:tr h="349988">
                <a:tc>
                  <a:txBody>
                    <a:bodyPr/>
                    <a:lstStyle/>
                    <a:p>
                      <a:r>
                        <a:rPr lang="en-US" sz="1600" dirty="0"/>
                        <a:t>Kappa</a:t>
                      </a:r>
                    </a:p>
                  </a:txBody>
                  <a:tcPr anchor="ctr"/>
                </a:tc>
                <a:tc>
                  <a:txBody>
                    <a:bodyPr/>
                    <a:lstStyle/>
                    <a:p>
                      <a:r>
                        <a:rPr lang="en-US" sz="1600" dirty="0"/>
                        <a:t>0.623*</a:t>
                      </a:r>
                    </a:p>
                  </a:txBody>
                  <a:tcPr anchor="ctr"/>
                </a:tc>
                <a:tc>
                  <a:txBody>
                    <a:bodyPr/>
                    <a:lstStyle/>
                    <a:p>
                      <a:r>
                        <a:rPr lang="en-US" sz="1600" dirty="0"/>
                        <a:t>0.654+</a:t>
                      </a:r>
                    </a:p>
                  </a:txBody>
                  <a:tcPr anchor="ctr"/>
                </a:tc>
                <a:tc>
                  <a:txBody>
                    <a:bodyPr/>
                    <a:lstStyle/>
                    <a:p>
                      <a:r>
                        <a:rPr lang="en-US" sz="1600" dirty="0"/>
                        <a:t>0.618*</a:t>
                      </a:r>
                    </a:p>
                  </a:txBody>
                  <a:tcPr anchor="ctr"/>
                </a:tc>
                <a:tc>
                  <a:txBody>
                    <a:bodyPr/>
                    <a:lstStyle/>
                    <a:p>
                      <a:r>
                        <a:rPr lang="en-US" sz="1600" b="0" dirty="0"/>
                        <a:t>0.623*</a:t>
                      </a:r>
                    </a:p>
                  </a:txBody>
                  <a:tcPr anchor="ctr"/>
                </a:tc>
                <a:tc>
                  <a:txBody>
                    <a:bodyPr/>
                    <a:lstStyle/>
                    <a:p>
                      <a:r>
                        <a:rPr lang="en-US" sz="1600" b="1" dirty="0"/>
                        <a:t>0.675</a:t>
                      </a:r>
                    </a:p>
                  </a:txBody>
                  <a:tcPr anchor="ctr"/>
                </a:tc>
                <a:extLst>
                  <a:ext uri="{0D108BD9-81ED-4DB2-BD59-A6C34878D82A}">
                    <a16:rowId xmlns:a16="http://schemas.microsoft.com/office/drawing/2014/main" xmlns="" val="829108816"/>
                  </a:ext>
                </a:extLst>
              </a:tr>
              <a:tr h="349988">
                <a:tc>
                  <a:txBody>
                    <a:bodyPr/>
                    <a:lstStyle/>
                    <a:p>
                      <a:r>
                        <a:rPr lang="en-US" sz="1600" dirty="0"/>
                        <a:t>Precision</a:t>
                      </a:r>
                    </a:p>
                  </a:txBody>
                  <a:tcPr anchor="ctr"/>
                </a:tc>
                <a:tc>
                  <a:txBody>
                    <a:bodyPr/>
                    <a:lstStyle/>
                    <a:p>
                      <a:r>
                        <a:rPr lang="en-US" sz="1600" dirty="0"/>
                        <a:t>0.722*</a:t>
                      </a:r>
                    </a:p>
                  </a:txBody>
                  <a:tcPr anchor="ctr"/>
                </a:tc>
                <a:tc>
                  <a:txBody>
                    <a:bodyPr/>
                    <a:lstStyle/>
                    <a:p>
                      <a:r>
                        <a:rPr lang="en-US" sz="1600" dirty="0"/>
                        <a:t>0.757*</a:t>
                      </a:r>
                    </a:p>
                  </a:txBody>
                  <a:tcPr anchor="ctr"/>
                </a:tc>
                <a:tc>
                  <a:txBody>
                    <a:bodyPr/>
                    <a:lstStyle/>
                    <a:p>
                      <a:r>
                        <a:rPr lang="en-US" sz="1600" dirty="0"/>
                        <a:t>0.751</a:t>
                      </a:r>
                    </a:p>
                  </a:txBody>
                  <a:tcPr anchor="ctr"/>
                </a:tc>
                <a:tc>
                  <a:txBody>
                    <a:bodyPr/>
                    <a:lstStyle/>
                    <a:p>
                      <a:r>
                        <a:rPr lang="en-US" sz="1600" b="0" dirty="0"/>
                        <a:t>0.734</a:t>
                      </a:r>
                    </a:p>
                  </a:txBody>
                  <a:tcPr anchor="ctr"/>
                </a:tc>
                <a:tc>
                  <a:txBody>
                    <a:bodyPr/>
                    <a:lstStyle/>
                    <a:p>
                      <a:r>
                        <a:rPr lang="en-US" sz="1600" b="1" dirty="0"/>
                        <a:t>0.771</a:t>
                      </a:r>
                    </a:p>
                  </a:txBody>
                  <a:tcPr anchor="ctr"/>
                </a:tc>
                <a:extLst>
                  <a:ext uri="{0D108BD9-81ED-4DB2-BD59-A6C34878D82A}">
                    <a16:rowId xmlns:a16="http://schemas.microsoft.com/office/drawing/2014/main" xmlns="" val="3724831562"/>
                  </a:ext>
                </a:extLst>
              </a:tr>
              <a:tr h="349988">
                <a:tc>
                  <a:txBody>
                    <a:bodyPr/>
                    <a:lstStyle/>
                    <a:p>
                      <a:r>
                        <a:rPr lang="en-US" sz="1600" dirty="0"/>
                        <a:t>Recall</a:t>
                      </a:r>
                    </a:p>
                  </a:txBody>
                  <a:tcPr anchor="ctr"/>
                </a:tc>
                <a:tc>
                  <a:txBody>
                    <a:bodyPr/>
                    <a:lstStyle/>
                    <a:p>
                      <a:r>
                        <a:rPr lang="en-US" sz="1600" dirty="0"/>
                        <a:t>0.670*</a:t>
                      </a:r>
                    </a:p>
                  </a:txBody>
                  <a:tcPr anchor="ctr"/>
                </a:tc>
                <a:tc>
                  <a:txBody>
                    <a:bodyPr/>
                    <a:lstStyle/>
                    <a:p>
                      <a:r>
                        <a:rPr lang="en-US" sz="1600" dirty="0"/>
                        <a:t>0.695*</a:t>
                      </a:r>
                    </a:p>
                  </a:txBody>
                  <a:tcPr anchor="ctr"/>
                </a:tc>
                <a:tc>
                  <a:txBody>
                    <a:bodyPr/>
                    <a:lstStyle/>
                    <a:p>
                      <a:r>
                        <a:rPr lang="en-US" sz="1600" dirty="0"/>
                        <a:t>0.681*</a:t>
                      </a:r>
                    </a:p>
                  </a:txBody>
                  <a:tcPr anchor="ctr"/>
                </a:tc>
                <a:tc>
                  <a:txBody>
                    <a:bodyPr/>
                    <a:lstStyle/>
                    <a:p>
                      <a:r>
                        <a:rPr lang="en-US" sz="1600" b="0" dirty="0"/>
                        <a:t>0.686*</a:t>
                      </a:r>
                    </a:p>
                  </a:txBody>
                  <a:tcPr anchor="ctr"/>
                </a:tc>
                <a:tc>
                  <a:txBody>
                    <a:bodyPr/>
                    <a:lstStyle/>
                    <a:p>
                      <a:r>
                        <a:rPr lang="en-US" sz="1600" b="1" dirty="0"/>
                        <a:t>0.722</a:t>
                      </a:r>
                    </a:p>
                  </a:txBody>
                  <a:tcPr anchor="ctr"/>
                </a:tc>
                <a:extLst>
                  <a:ext uri="{0D108BD9-81ED-4DB2-BD59-A6C34878D82A}">
                    <a16:rowId xmlns:a16="http://schemas.microsoft.com/office/drawing/2014/main" xmlns="" val="37099376"/>
                  </a:ext>
                </a:extLst>
              </a:tr>
            </a:tbl>
          </a:graphicData>
        </a:graphic>
      </p:graphicFrame>
      <p:sp>
        <p:nvSpPr>
          <p:cNvPr id="7" name="TextBox 6"/>
          <p:cNvSpPr txBox="1"/>
          <p:nvPr/>
        </p:nvSpPr>
        <p:spPr>
          <a:xfrm>
            <a:off x="594840" y="3169378"/>
            <a:ext cx="2032288" cy="646331"/>
          </a:xfrm>
          <a:prstGeom prst="rect">
            <a:avLst/>
          </a:prstGeom>
          <a:noFill/>
        </p:spPr>
        <p:txBody>
          <a:bodyPr wrap="none" rtlCol="0">
            <a:spAutoFit/>
          </a:bodyPr>
          <a:lstStyle/>
          <a:p>
            <a:pPr algn="ctr"/>
            <a:r>
              <a:rPr lang="en-US" b="1" dirty="0">
                <a:solidFill>
                  <a:schemeClr val="accent2">
                    <a:lumMod val="75000"/>
                  </a:schemeClr>
                </a:solidFill>
              </a:rPr>
              <a:t>Persuasive1 Corpus</a:t>
            </a:r>
          </a:p>
          <a:p>
            <a:pPr algn="ctr"/>
            <a:r>
              <a:rPr lang="en-US" dirty="0">
                <a:solidFill>
                  <a:schemeClr val="accent2">
                    <a:lumMod val="75000"/>
                  </a:schemeClr>
                </a:solidFill>
              </a:rPr>
              <a:t>12 groups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04992237"/>
              </p:ext>
            </p:extLst>
          </p:nvPr>
        </p:nvGraphicFramePr>
        <p:xfrm>
          <a:off x="2851867" y="4375200"/>
          <a:ext cx="7842636" cy="1737360"/>
        </p:xfrm>
        <a:graphic>
          <a:graphicData uri="http://schemas.openxmlformats.org/drawingml/2006/table">
            <a:tbl>
              <a:tblPr firstRow="1" bandRow="1">
                <a:tableStyleId>{5C22544A-7EE6-4342-B048-85BDC9FD1C3A}</a:tableStyleId>
              </a:tblPr>
              <a:tblGrid>
                <a:gridCol w="1307106">
                  <a:extLst>
                    <a:ext uri="{9D8B030D-6E8A-4147-A177-3AD203B41FA5}">
                      <a16:colId xmlns:a16="http://schemas.microsoft.com/office/drawing/2014/main" xmlns="" val="4151938511"/>
                    </a:ext>
                  </a:extLst>
                </a:gridCol>
                <a:gridCol w="1307106">
                  <a:extLst>
                    <a:ext uri="{9D8B030D-6E8A-4147-A177-3AD203B41FA5}">
                      <a16:colId xmlns:a16="http://schemas.microsoft.com/office/drawing/2014/main" xmlns="" val="1703793369"/>
                    </a:ext>
                  </a:extLst>
                </a:gridCol>
                <a:gridCol w="1307106">
                  <a:extLst>
                    <a:ext uri="{9D8B030D-6E8A-4147-A177-3AD203B41FA5}">
                      <a16:colId xmlns:a16="http://schemas.microsoft.com/office/drawing/2014/main" xmlns="" val="935674725"/>
                    </a:ext>
                  </a:extLst>
                </a:gridCol>
                <a:gridCol w="1307106">
                  <a:extLst>
                    <a:ext uri="{9D8B030D-6E8A-4147-A177-3AD203B41FA5}">
                      <a16:colId xmlns:a16="http://schemas.microsoft.com/office/drawing/2014/main" xmlns="" val="3652377804"/>
                    </a:ext>
                  </a:extLst>
                </a:gridCol>
                <a:gridCol w="1307106">
                  <a:extLst>
                    <a:ext uri="{9D8B030D-6E8A-4147-A177-3AD203B41FA5}">
                      <a16:colId xmlns:a16="http://schemas.microsoft.com/office/drawing/2014/main" xmlns="" val="3113426341"/>
                    </a:ext>
                  </a:extLst>
                </a:gridCol>
                <a:gridCol w="1307106">
                  <a:extLst>
                    <a:ext uri="{9D8B030D-6E8A-4147-A177-3AD203B41FA5}">
                      <a16:colId xmlns:a16="http://schemas.microsoft.com/office/drawing/2014/main" xmlns="" val="1704583016"/>
                    </a:ext>
                  </a:extLst>
                </a:gridCol>
              </a:tblGrid>
              <a:tr h="347472">
                <a:tc>
                  <a:txBody>
                    <a:bodyPr/>
                    <a:lstStyle/>
                    <a:p>
                      <a:endParaRPr lang="en-US" sz="1600" dirty="0"/>
                    </a:p>
                  </a:txBody>
                  <a:tcPr anchor="ctr"/>
                </a:tc>
                <a:tc>
                  <a:txBody>
                    <a:bodyPr/>
                    <a:lstStyle/>
                    <a:p>
                      <a:r>
                        <a:rPr lang="en-US" sz="1600" dirty="0"/>
                        <a:t>Stab14</a:t>
                      </a:r>
                    </a:p>
                  </a:txBody>
                  <a:tcPr anchor="ctr"/>
                </a:tc>
                <a:tc>
                  <a:txBody>
                    <a:bodyPr/>
                    <a:lstStyle/>
                    <a:p>
                      <a:r>
                        <a:rPr lang="en-US" sz="1600" dirty="0"/>
                        <a:t>Nguyen15v2</a:t>
                      </a:r>
                    </a:p>
                  </a:txBody>
                  <a:tcPr anchor="ctr"/>
                </a:tc>
                <a:tc>
                  <a:txBody>
                    <a:bodyPr/>
                    <a:lstStyle/>
                    <a:p>
                      <a:r>
                        <a:rPr lang="en-US" sz="1600" dirty="0" err="1"/>
                        <a:t>woLDA</a:t>
                      </a:r>
                      <a:endParaRPr lang="en-US" sz="1600" dirty="0"/>
                    </a:p>
                  </a:txBody>
                  <a:tcPr anchor="ctr"/>
                </a:tc>
                <a:tc>
                  <a:txBody>
                    <a:bodyPr/>
                    <a:lstStyle/>
                    <a:p>
                      <a:r>
                        <a:rPr lang="en-US" sz="1600" dirty="0"/>
                        <a:t>Seed</a:t>
                      </a:r>
                    </a:p>
                  </a:txBody>
                  <a:tcPr anchor="ctr"/>
                </a:tc>
                <a:tc>
                  <a:txBody>
                    <a:bodyPr/>
                    <a:lstStyle/>
                    <a:p>
                      <a:r>
                        <a:rPr lang="en-US" sz="1600" dirty="0"/>
                        <a:t>wLDA+4</a:t>
                      </a:r>
                    </a:p>
                  </a:txBody>
                  <a:tcPr anchor="ctr"/>
                </a:tc>
                <a:extLst>
                  <a:ext uri="{0D108BD9-81ED-4DB2-BD59-A6C34878D82A}">
                    <a16:rowId xmlns:a16="http://schemas.microsoft.com/office/drawing/2014/main" xmlns="" val="4269118837"/>
                  </a:ext>
                </a:extLst>
              </a:tr>
              <a:tr h="347472">
                <a:tc>
                  <a:txBody>
                    <a:bodyPr/>
                    <a:lstStyle/>
                    <a:p>
                      <a:r>
                        <a:rPr lang="en-US" sz="1600" dirty="0"/>
                        <a:t>Accuracy</a:t>
                      </a:r>
                    </a:p>
                  </a:txBody>
                  <a:tcPr anchor="ctr"/>
                </a:tc>
                <a:tc>
                  <a:txBody>
                    <a:bodyPr/>
                    <a:lstStyle/>
                    <a:p>
                      <a:r>
                        <a:rPr lang="en-US" sz="1600" dirty="0"/>
                        <a:t>0.928*</a:t>
                      </a:r>
                    </a:p>
                  </a:txBody>
                  <a:tcPr anchor="ctr"/>
                </a:tc>
                <a:tc>
                  <a:txBody>
                    <a:bodyPr/>
                    <a:lstStyle/>
                    <a:p>
                      <a:r>
                        <a:rPr lang="en-US" sz="1600" b="0" dirty="0"/>
                        <a:t>0.939+</a:t>
                      </a:r>
                    </a:p>
                  </a:txBody>
                  <a:tcPr anchor="ctr"/>
                </a:tc>
                <a:tc>
                  <a:txBody>
                    <a:bodyPr/>
                    <a:lstStyle/>
                    <a:p>
                      <a:r>
                        <a:rPr lang="en-US" sz="1600" dirty="0"/>
                        <a:t>0.931*</a:t>
                      </a:r>
                    </a:p>
                  </a:txBody>
                  <a:tcPr anchor="ctr"/>
                </a:tc>
                <a:tc>
                  <a:txBody>
                    <a:bodyPr/>
                    <a:lstStyle/>
                    <a:p>
                      <a:r>
                        <a:rPr lang="en-US" sz="1600" b="0" dirty="0"/>
                        <a:t>0.935*</a:t>
                      </a:r>
                    </a:p>
                  </a:txBody>
                  <a:tcPr anchor="ctr"/>
                </a:tc>
                <a:tc>
                  <a:txBody>
                    <a:bodyPr/>
                    <a:lstStyle/>
                    <a:p>
                      <a:r>
                        <a:rPr lang="en-US" sz="1600" b="1" dirty="0"/>
                        <a:t>0.944</a:t>
                      </a:r>
                    </a:p>
                  </a:txBody>
                  <a:tcPr anchor="ctr"/>
                </a:tc>
                <a:extLst>
                  <a:ext uri="{0D108BD9-81ED-4DB2-BD59-A6C34878D82A}">
                    <a16:rowId xmlns:a16="http://schemas.microsoft.com/office/drawing/2014/main" xmlns="" val="2098696106"/>
                  </a:ext>
                </a:extLst>
              </a:tr>
              <a:tr h="347472">
                <a:tc>
                  <a:txBody>
                    <a:bodyPr/>
                    <a:lstStyle/>
                    <a:p>
                      <a:r>
                        <a:rPr lang="en-US" sz="1600" dirty="0"/>
                        <a:t>Kappa</a:t>
                      </a:r>
                    </a:p>
                  </a:txBody>
                  <a:tcPr anchor="ctr"/>
                </a:tc>
                <a:tc>
                  <a:txBody>
                    <a:bodyPr/>
                    <a:lstStyle/>
                    <a:p>
                      <a:r>
                        <a:rPr lang="en-US" sz="1600" dirty="0"/>
                        <a:t>0.491*</a:t>
                      </a:r>
                    </a:p>
                  </a:txBody>
                  <a:tcPr anchor="ctr"/>
                </a:tc>
                <a:tc>
                  <a:txBody>
                    <a:bodyPr/>
                    <a:lstStyle/>
                    <a:p>
                      <a:r>
                        <a:rPr lang="en-US" sz="1600" b="0" dirty="0"/>
                        <a:t>0.598+</a:t>
                      </a:r>
                    </a:p>
                  </a:txBody>
                  <a:tcPr anchor="ctr"/>
                </a:tc>
                <a:tc>
                  <a:txBody>
                    <a:bodyPr/>
                    <a:lstStyle/>
                    <a:p>
                      <a:r>
                        <a:rPr lang="en-US" sz="1600" dirty="0"/>
                        <a:t>0.474*</a:t>
                      </a:r>
                    </a:p>
                  </a:txBody>
                  <a:tcPr anchor="ctr"/>
                </a:tc>
                <a:tc>
                  <a:txBody>
                    <a:bodyPr/>
                    <a:lstStyle/>
                    <a:p>
                      <a:r>
                        <a:rPr lang="en-US" sz="1600" b="0" dirty="0"/>
                        <a:t>0.547*</a:t>
                      </a:r>
                    </a:p>
                  </a:txBody>
                  <a:tcPr anchor="ctr"/>
                </a:tc>
                <a:tc>
                  <a:txBody>
                    <a:bodyPr/>
                    <a:lstStyle/>
                    <a:p>
                      <a:r>
                        <a:rPr lang="en-US" sz="1600" b="1" dirty="0"/>
                        <a:t>0.630</a:t>
                      </a:r>
                    </a:p>
                  </a:txBody>
                  <a:tcPr anchor="ctr"/>
                </a:tc>
                <a:extLst>
                  <a:ext uri="{0D108BD9-81ED-4DB2-BD59-A6C34878D82A}">
                    <a16:rowId xmlns:a16="http://schemas.microsoft.com/office/drawing/2014/main" xmlns="" val="829108816"/>
                  </a:ext>
                </a:extLst>
              </a:tr>
              <a:tr h="347472">
                <a:tc>
                  <a:txBody>
                    <a:bodyPr/>
                    <a:lstStyle/>
                    <a:p>
                      <a:r>
                        <a:rPr lang="en-US" sz="1600" dirty="0"/>
                        <a:t>Precision</a:t>
                      </a:r>
                    </a:p>
                  </a:txBody>
                  <a:tcPr anchor="ctr"/>
                </a:tc>
                <a:tc>
                  <a:txBody>
                    <a:bodyPr/>
                    <a:lstStyle/>
                    <a:p>
                      <a:r>
                        <a:rPr lang="en-US" sz="1600" dirty="0"/>
                        <a:t>0.768</a:t>
                      </a:r>
                    </a:p>
                  </a:txBody>
                  <a:tcPr anchor="ctr"/>
                </a:tc>
                <a:tc>
                  <a:txBody>
                    <a:bodyPr/>
                    <a:lstStyle/>
                    <a:p>
                      <a:r>
                        <a:rPr lang="en-US" sz="1600" b="0" dirty="0"/>
                        <a:t>0.832</a:t>
                      </a:r>
                    </a:p>
                  </a:txBody>
                  <a:tcPr anchor="ctr"/>
                </a:tc>
                <a:tc>
                  <a:txBody>
                    <a:bodyPr/>
                    <a:lstStyle/>
                    <a:p>
                      <a:r>
                        <a:rPr lang="en-US" sz="1600" b="1" dirty="0"/>
                        <a:t>0.866</a:t>
                      </a:r>
                    </a:p>
                  </a:txBody>
                  <a:tcPr anchor="ctr"/>
                </a:tc>
                <a:tc>
                  <a:txBody>
                    <a:bodyPr/>
                    <a:lstStyle/>
                    <a:p>
                      <a:r>
                        <a:rPr lang="en-US" sz="1600" b="0" dirty="0"/>
                        <a:t>0.839*</a:t>
                      </a:r>
                    </a:p>
                  </a:txBody>
                  <a:tcPr anchor="ctr"/>
                </a:tc>
                <a:tc>
                  <a:txBody>
                    <a:bodyPr/>
                    <a:lstStyle/>
                    <a:p>
                      <a:r>
                        <a:rPr lang="en-US" sz="1600" b="0" dirty="0"/>
                        <a:t>0.851</a:t>
                      </a:r>
                    </a:p>
                  </a:txBody>
                  <a:tcPr anchor="ctr"/>
                </a:tc>
                <a:extLst>
                  <a:ext uri="{0D108BD9-81ED-4DB2-BD59-A6C34878D82A}">
                    <a16:rowId xmlns:a16="http://schemas.microsoft.com/office/drawing/2014/main" xmlns="" val="3724831562"/>
                  </a:ext>
                </a:extLst>
              </a:tr>
              <a:tr h="347472">
                <a:tc>
                  <a:txBody>
                    <a:bodyPr/>
                    <a:lstStyle/>
                    <a:p>
                      <a:r>
                        <a:rPr lang="en-US" sz="1600" dirty="0"/>
                        <a:t>Recall</a:t>
                      </a:r>
                    </a:p>
                  </a:txBody>
                  <a:tcPr anchor="ctr"/>
                </a:tc>
                <a:tc>
                  <a:txBody>
                    <a:bodyPr/>
                    <a:lstStyle/>
                    <a:p>
                      <a:r>
                        <a:rPr lang="en-US" sz="1600" dirty="0"/>
                        <a:t>0.565*</a:t>
                      </a:r>
                    </a:p>
                  </a:txBody>
                  <a:tcPr anchor="ctr"/>
                </a:tc>
                <a:tc>
                  <a:txBody>
                    <a:bodyPr/>
                    <a:lstStyle/>
                    <a:p>
                      <a:r>
                        <a:rPr lang="en-US" sz="1600" b="0" dirty="0"/>
                        <a:t>0.664</a:t>
                      </a:r>
                    </a:p>
                  </a:txBody>
                  <a:tcPr anchor="ctr"/>
                </a:tc>
                <a:tc>
                  <a:txBody>
                    <a:bodyPr/>
                    <a:lstStyle/>
                    <a:p>
                      <a:r>
                        <a:rPr lang="en-US" sz="1600" dirty="0"/>
                        <a:t>0.551*</a:t>
                      </a:r>
                    </a:p>
                  </a:txBody>
                  <a:tcPr anchor="ctr"/>
                </a:tc>
                <a:tc>
                  <a:txBody>
                    <a:bodyPr/>
                    <a:lstStyle/>
                    <a:p>
                      <a:r>
                        <a:rPr lang="en-US" sz="1600" b="0" dirty="0"/>
                        <a:t>0.617*</a:t>
                      </a:r>
                    </a:p>
                  </a:txBody>
                  <a:tcPr anchor="ctr"/>
                </a:tc>
                <a:tc>
                  <a:txBody>
                    <a:bodyPr/>
                    <a:lstStyle/>
                    <a:p>
                      <a:r>
                        <a:rPr lang="en-US" sz="1600" b="1" dirty="0"/>
                        <a:t>0.686</a:t>
                      </a:r>
                    </a:p>
                  </a:txBody>
                  <a:tcPr anchor="ctr"/>
                </a:tc>
                <a:extLst>
                  <a:ext uri="{0D108BD9-81ED-4DB2-BD59-A6C34878D82A}">
                    <a16:rowId xmlns:a16="http://schemas.microsoft.com/office/drawing/2014/main" xmlns="" val="37099376"/>
                  </a:ext>
                </a:extLst>
              </a:tr>
            </a:tbl>
          </a:graphicData>
        </a:graphic>
      </p:graphicFrame>
      <p:sp>
        <p:nvSpPr>
          <p:cNvPr id="9" name="TextBox 8"/>
          <p:cNvSpPr txBox="1"/>
          <p:nvPr/>
        </p:nvSpPr>
        <p:spPr>
          <a:xfrm>
            <a:off x="720517" y="5117634"/>
            <a:ext cx="1829603" cy="646331"/>
          </a:xfrm>
          <a:prstGeom prst="rect">
            <a:avLst/>
          </a:prstGeom>
          <a:noFill/>
        </p:spPr>
        <p:txBody>
          <a:bodyPr wrap="none" rtlCol="0">
            <a:spAutoFit/>
          </a:bodyPr>
          <a:lstStyle/>
          <a:p>
            <a:pPr algn="ctr"/>
            <a:r>
              <a:rPr lang="en-US" b="1" dirty="0">
                <a:solidFill>
                  <a:schemeClr val="accent5"/>
                </a:solidFill>
              </a:rPr>
              <a:t>Academic Corpus</a:t>
            </a:r>
          </a:p>
          <a:p>
            <a:pPr algn="ctr"/>
            <a:r>
              <a:rPr lang="en-US" dirty="0">
                <a:solidFill>
                  <a:schemeClr val="accent5"/>
                </a:solidFill>
              </a:rPr>
              <a:t>5 groups</a:t>
            </a:r>
          </a:p>
        </p:txBody>
      </p:sp>
      <p:sp>
        <p:nvSpPr>
          <p:cNvPr id="12" name="Rectangle 11"/>
          <p:cNvSpPr/>
          <p:nvPr/>
        </p:nvSpPr>
        <p:spPr>
          <a:xfrm>
            <a:off x="5476636" y="2436370"/>
            <a:ext cx="1303409" cy="3685616"/>
          </a:xfrm>
          <a:prstGeom prst="rect">
            <a:avLst/>
          </a:prstGeom>
          <a:solidFill>
            <a:srgbClr val="FFFF00">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04814" y="2430920"/>
            <a:ext cx="1271195" cy="3685616"/>
          </a:xfrm>
          <a:prstGeom prst="rect">
            <a:avLst/>
          </a:prstGeom>
          <a:solidFill>
            <a:srgbClr val="FFFF00">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453445" y="1492340"/>
            <a:ext cx="5314143" cy="966569"/>
            <a:chOff x="4115155" y="2550624"/>
            <a:chExt cx="5314143" cy="966569"/>
          </a:xfrm>
        </p:grpSpPr>
        <p:sp>
          <p:nvSpPr>
            <p:cNvPr id="15" name="Flowchart: Alternate Process 14"/>
            <p:cNvSpPr/>
            <p:nvPr/>
          </p:nvSpPr>
          <p:spPr>
            <a:xfrm>
              <a:off x="4115155" y="2550624"/>
              <a:ext cx="5221180" cy="88534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Nguyen15v2 and wLDA+4 significantly outperform Stab14 and two ablated models</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8609682" y="3204475"/>
              <a:ext cx="819616" cy="312718"/>
            </a:xfrm>
            <a:prstGeom prst="rect">
              <a:avLst/>
            </a:prstGeom>
          </p:spPr>
        </p:pic>
      </p:grpSp>
    </p:spTree>
    <p:extLst>
      <p:ext uri="{BB962C8B-B14F-4D97-AF65-F5344CB8AC3E}">
        <p14:creationId xmlns:p14="http://schemas.microsoft.com/office/powerpoint/2010/main" val="2650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400" dirty="0"/>
              <a:t>A novel semi-supervised algorithm to extract argument and domain words from argumentative essays</a:t>
            </a:r>
          </a:p>
          <a:p>
            <a:endParaRPr lang="en-US" sz="2400" dirty="0"/>
          </a:p>
          <a:p>
            <a:r>
              <a:rPr lang="en-US" sz="2400" dirty="0"/>
              <a:t>Propose to use extracted argument and domain words as features and constraints</a:t>
            </a:r>
          </a:p>
          <a:p>
            <a:pPr lvl="1"/>
            <a:r>
              <a:rPr lang="en-US" sz="2000" dirty="0"/>
              <a:t>Efficiently replace generic n-grams and production rules for better performance</a:t>
            </a:r>
          </a:p>
          <a:p>
            <a:endParaRPr lang="en-US" sz="2400" dirty="0"/>
          </a:p>
          <a:p>
            <a:r>
              <a:rPr lang="en-US" sz="2400" dirty="0"/>
              <a:t>New features to model argument indicators and abstract over writing topics</a:t>
            </a:r>
          </a:p>
          <a:p>
            <a:pPr lvl="1"/>
            <a:r>
              <a:rPr lang="en-US" sz="2000" dirty="0"/>
              <a:t>Improve cross-topic performance</a:t>
            </a:r>
          </a:p>
          <a:p>
            <a:endParaRPr lang="en-US" sz="2400" dirty="0"/>
          </a:p>
          <a:p>
            <a:r>
              <a:rPr lang="en-US" sz="2400" dirty="0"/>
              <a:t>The results prove strongly our first hypothesis H1-1</a:t>
            </a:r>
          </a:p>
          <a:p>
            <a:pPr lvl="1"/>
            <a:r>
              <a:rPr lang="en-US" sz="2000" dirty="0"/>
              <a:t>Proposed topic-context features improve argument component classification</a:t>
            </a:r>
          </a:p>
        </p:txBody>
      </p:sp>
      <p:sp>
        <p:nvSpPr>
          <p:cNvPr id="5" name="Slide Number Placeholder 4"/>
          <p:cNvSpPr>
            <a:spLocks noGrp="1"/>
          </p:cNvSpPr>
          <p:nvPr>
            <p:ph type="sldNum" sz="quarter" idx="12"/>
          </p:nvPr>
        </p:nvSpPr>
        <p:spPr/>
        <p:txBody>
          <a:bodyPr/>
          <a:lstStyle/>
          <a:p>
            <a:fld id="{1FAB230D-8D7E-447F-9006-147D65281BD6}" type="slidenum">
              <a:rPr lang="en-US" smtClean="0"/>
              <a:pPr/>
              <a:t>32</a:t>
            </a:fld>
            <a:endParaRPr lang="en-US"/>
          </a:p>
        </p:txBody>
      </p:sp>
    </p:spTree>
    <p:extLst>
      <p:ext uri="{BB962C8B-B14F-4D97-AF65-F5344CB8AC3E}">
        <p14:creationId xmlns:p14="http://schemas.microsoft.com/office/powerpoint/2010/main" val="1581464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solidFill>
                  <a:schemeClr val="accent1"/>
                </a:solidFill>
              </a:rPr>
              <a:t>Context-aware argumentative relation mining</a:t>
            </a:r>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1FAB230D-8D7E-447F-9006-147D65281BD6}" type="slidenum">
              <a:rPr lang="en-US" smtClean="0"/>
              <a:pPr/>
              <a:t>33</a:t>
            </a:fld>
            <a:endParaRPr lang="en-US"/>
          </a:p>
        </p:txBody>
      </p:sp>
      <p:pic>
        <p:nvPicPr>
          <p:cNvPr id="8" name="Picture 7"/>
          <p:cNvPicPr>
            <a:picLocks noChangeAspect="1"/>
          </p:cNvPicPr>
          <p:nvPr/>
        </p:nvPicPr>
        <p:blipFill>
          <a:blip r:embed="rId2"/>
          <a:stretch>
            <a:fillRect/>
          </a:stretch>
        </p:blipFill>
        <p:spPr>
          <a:xfrm>
            <a:off x="1966652" y="5383355"/>
            <a:ext cx="504825" cy="704850"/>
          </a:xfrm>
          <a:prstGeom prst="rect">
            <a:avLst/>
          </a:prstGeom>
        </p:spPr>
      </p:pic>
      <p:pic>
        <p:nvPicPr>
          <p:cNvPr id="9" name="Picture 8"/>
          <p:cNvPicPr>
            <a:picLocks noChangeAspect="1"/>
          </p:cNvPicPr>
          <p:nvPr/>
        </p:nvPicPr>
        <p:blipFill>
          <a:blip r:embed="rId3"/>
          <a:stretch>
            <a:fillRect/>
          </a:stretch>
        </p:blipFill>
        <p:spPr>
          <a:xfrm>
            <a:off x="831850" y="5452411"/>
            <a:ext cx="476250" cy="566738"/>
          </a:xfrm>
          <a:prstGeom prst="rect">
            <a:avLst/>
          </a:prstGeom>
        </p:spPr>
      </p:pic>
      <p:pic>
        <p:nvPicPr>
          <p:cNvPr id="11" name="Picture 10"/>
          <p:cNvPicPr>
            <a:picLocks noChangeAspect="1"/>
          </p:cNvPicPr>
          <p:nvPr/>
        </p:nvPicPr>
        <p:blipFill>
          <a:blip r:embed="rId4"/>
          <a:stretch>
            <a:fillRect/>
          </a:stretch>
        </p:blipFill>
        <p:spPr>
          <a:xfrm>
            <a:off x="2562627" y="5407168"/>
            <a:ext cx="509588" cy="657225"/>
          </a:xfrm>
          <a:prstGeom prst="rect">
            <a:avLst/>
          </a:prstGeom>
        </p:spPr>
      </p:pic>
      <p:pic>
        <p:nvPicPr>
          <p:cNvPr id="12" name="Picture 11"/>
          <p:cNvPicPr>
            <a:picLocks noChangeAspect="1"/>
          </p:cNvPicPr>
          <p:nvPr/>
        </p:nvPicPr>
        <p:blipFill>
          <a:blip r:embed="rId3"/>
          <a:stretch>
            <a:fillRect/>
          </a:stretch>
        </p:blipFill>
        <p:spPr>
          <a:xfrm>
            <a:off x="1399251" y="5452411"/>
            <a:ext cx="476250" cy="566738"/>
          </a:xfrm>
          <a:prstGeom prst="rect">
            <a:avLst/>
          </a:prstGeom>
        </p:spPr>
      </p:pic>
      <p:pic>
        <p:nvPicPr>
          <p:cNvPr id="10" name="Picture 9"/>
          <p:cNvPicPr>
            <a:picLocks noChangeAspect="1"/>
          </p:cNvPicPr>
          <p:nvPr/>
        </p:nvPicPr>
        <p:blipFill>
          <a:blip r:embed="rId4"/>
          <a:stretch>
            <a:fillRect/>
          </a:stretch>
        </p:blipFill>
        <p:spPr>
          <a:xfrm>
            <a:off x="3163365" y="5408613"/>
            <a:ext cx="509588" cy="657225"/>
          </a:xfrm>
          <a:prstGeom prst="rect">
            <a:avLst/>
          </a:prstGeom>
        </p:spPr>
      </p:pic>
    </p:spTree>
    <p:extLst>
      <p:ext uri="{BB962C8B-B14F-4D97-AF65-F5344CB8AC3E}">
        <p14:creationId xmlns:p14="http://schemas.microsoft.com/office/powerpoint/2010/main" val="40233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Introduction</a:t>
            </a:r>
          </a:p>
        </p:txBody>
      </p:sp>
      <p:sp>
        <p:nvSpPr>
          <p:cNvPr id="7" name="Content Placeholder 6"/>
          <p:cNvSpPr>
            <a:spLocks noGrp="1"/>
          </p:cNvSpPr>
          <p:nvPr>
            <p:ph idx="1"/>
          </p:nvPr>
        </p:nvSpPr>
        <p:spPr/>
        <p:txBody>
          <a:bodyPr>
            <a:normAutofit lnSpcReduction="10000"/>
          </a:bodyPr>
          <a:lstStyle/>
          <a:p>
            <a:r>
              <a:rPr lang="en-US" sz="2400" dirty="0"/>
              <a:t>Problem statement</a:t>
            </a:r>
          </a:p>
          <a:p>
            <a:pPr lvl="1"/>
            <a:r>
              <a:rPr lang="en-US" sz="2000" dirty="0"/>
              <a:t>Given a </a:t>
            </a:r>
            <a:r>
              <a:rPr lang="en-US" sz="2000" dirty="0">
                <a:solidFill>
                  <a:schemeClr val="accent1"/>
                </a:solidFill>
              </a:rPr>
              <a:t>pair of source and target argument components</a:t>
            </a:r>
            <a:r>
              <a:rPr lang="en-US" sz="2000" dirty="0"/>
              <a:t>, determine whether a relation holds from the source to the target and </a:t>
            </a:r>
            <a:r>
              <a:rPr lang="en-US" sz="2000" dirty="0">
                <a:solidFill>
                  <a:schemeClr val="accent1"/>
                </a:solidFill>
              </a:rPr>
              <a:t>classify the argumentative function of the relation</a:t>
            </a:r>
          </a:p>
          <a:p>
            <a:pPr lvl="2"/>
            <a:endParaRPr lang="en-US" sz="1600" dirty="0"/>
          </a:p>
          <a:p>
            <a:r>
              <a:rPr lang="en-US" sz="2400" dirty="0"/>
              <a:t>Data</a:t>
            </a:r>
          </a:p>
          <a:p>
            <a:pPr lvl="1"/>
            <a:r>
              <a:rPr lang="en-US" sz="2000" dirty="0"/>
              <a:t>Persuasive1 corpus</a:t>
            </a:r>
          </a:p>
          <a:p>
            <a:pPr lvl="2"/>
            <a:r>
              <a:rPr lang="en-US" sz="1600" dirty="0">
                <a:solidFill>
                  <a:schemeClr val="accent1"/>
                </a:solidFill>
              </a:rPr>
              <a:t>Does not consider cross-paragraph pairs</a:t>
            </a:r>
          </a:p>
          <a:p>
            <a:pPr lvl="2"/>
            <a:r>
              <a:rPr lang="en-US" sz="1600" dirty="0">
                <a:solidFill>
                  <a:schemeClr val="accent1"/>
                </a:solidFill>
              </a:rPr>
              <a:t>Pairs are classified as Support vs. Not-support</a:t>
            </a:r>
          </a:p>
          <a:p>
            <a:pPr lvl="1"/>
            <a:r>
              <a:rPr lang="en-US" sz="2000" dirty="0"/>
              <a:t>Academic corpus</a:t>
            </a:r>
          </a:p>
          <a:p>
            <a:pPr lvl="2"/>
            <a:r>
              <a:rPr lang="en-US" sz="1600" dirty="0">
                <a:solidFill>
                  <a:schemeClr val="accent2"/>
                </a:solidFill>
              </a:rPr>
              <a:t>Relations are annotated regardless paragraph boundaries</a:t>
            </a:r>
          </a:p>
          <a:p>
            <a:pPr lvl="2"/>
            <a:r>
              <a:rPr lang="en-US" sz="1600" dirty="0">
                <a:solidFill>
                  <a:schemeClr val="accent2"/>
                </a:solidFill>
              </a:rPr>
              <a:t>Pairs are classified as Support vs. Opposition vs. None</a:t>
            </a:r>
          </a:p>
          <a:p>
            <a:pPr lvl="2"/>
            <a:endParaRPr lang="en-US" sz="1600" dirty="0"/>
          </a:p>
          <a:p>
            <a:r>
              <a:rPr lang="en-US" sz="2400" dirty="0"/>
              <a:t>Models</a:t>
            </a:r>
          </a:p>
          <a:p>
            <a:pPr lvl="1"/>
            <a:r>
              <a:rPr lang="en-US" sz="2000" dirty="0"/>
              <a:t>Baseline: Stab14</a:t>
            </a:r>
          </a:p>
          <a:p>
            <a:pPr lvl="1"/>
            <a:r>
              <a:rPr lang="en-US" sz="2000" dirty="0"/>
              <a:t>Proposed: Nguyen &amp; Litman, ACL 2016</a:t>
            </a:r>
          </a:p>
        </p:txBody>
      </p:sp>
      <p:sp>
        <p:nvSpPr>
          <p:cNvPr id="5" name="Slide Number Placeholder 4"/>
          <p:cNvSpPr>
            <a:spLocks noGrp="1"/>
          </p:cNvSpPr>
          <p:nvPr>
            <p:ph type="sldNum" sz="quarter" idx="12"/>
          </p:nvPr>
        </p:nvSpPr>
        <p:spPr/>
        <p:txBody>
          <a:bodyPr/>
          <a:lstStyle/>
          <a:p>
            <a:fld id="{1FAB230D-8D7E-447F-9006-147D65281BD6}" type="slidenum">
              <a:rPr lang="en-US" smtClean="0"/>
              <a:pPr/>
              <a:t>34</a:t>
            </a:fld>
            <a:endParaRPr lang="en-US"/>
          </a:p>
        </p:txBody>
      </p:sp>
    </p:spTree>
    <p:extLst>
      <p:ext uri="{BB962C8B-B14F-4D97-AF65-F5344CB8AC3E}">
        <p14:creationId xmlns:p14="http://schemas.microsoft.com/office/powerpoint/2010/main" val="330005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summary</a:t>
            </a:r>
          </a:p>
        </p:txBody>
      </p:sp>
      <p:sp>
        <p:nvSpPr>
          <p:cNvPr id="6" name="Content Placeholder 5"/>
          <p:cNvSpPr>
            <a:spLocks noGrp="1"/>
          </p:cNvSpPr>
          <p:nvPr>
            <p:ph sz="half" idx="1"/>
          </p:nvPr>
        </p:nvSpPr>
        <p:spPr/>
        <p:txBody>
          <a:bodyPr>
            <a:normAutofit/>
          </a:bodyPr>
          <a:lstStyle/>
          <a:p>
            <a:r>
              <a:rPr lang="en-US" sz="2400" dirty="0"/>
              <a:t>Persuasive1 corpus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6330 ordered pairs</a:t>
            </a:r>
          </a:p>
          <a:p>
            <a:pPr lvl="1"/>
            <a:r>
              <a:rPr lang="en-US" sz="2000" dirty="0"/>
              <a:t>Support vs. Not-support</a:t>
            </a:r>
          </a:p>
          <a:p>
            <a:pPr lvl="1"/>
            <a:r>
              <a:rPr lang="en-US" sz="2000" dirty="0"/>
              <a:t>Source and target are in the same paragraph</a:t>
            </a:r>
          </a:p>
        </p:txBody>
      </p:sp>
      <p:sp>
        <p:nvSpPr>
          <p:cNvPr id="7" name="Content Placeholder 6"/>
          <p:cNvSpPr>
            <a:spLocks noGrp="1"/>
          </p:cNvSpPr>
          <p:nvPr>
            <p:ph sz="half" idx="2"/>
          </p:nvPr>
        </p:nvSpPr>
        <p:spPr/>
        <p:txBody>
          <a:bodyPr>
            <a:normAutofit/>
          </a:bodyPr>
          <a:lstStyle/>
          <a:p>
            <a:r>
              <a:rPr lang="en-US" sz="2400" dirty="0"/>
              <a:t>Academic corpus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834 ordered pairs</a:t>
            </a:r>
          </a:p>
          <a:p>
            <a:pPr lvl="1"/>
            <a:r>
              <a:rPr lang="en-US" sz="2000" dirty="0"/>
              <a:t>Support vs. Opposition vs. No-relation</a:t>
            </a:r>
          </a:p>
          <a:p>
            <a:pPr lvl="1"/>
            <a:r>
              <a:rPr lang="en-US" sz="2000" dirty="0"/>
              <a:t>No paragraph constraint</a:t>
            </a:r>
          </a:p>
        </p:txBody>
      </p:sp>
      <p:sp>
        <p:nvSpPr>
          <p:cNvPr id="5" name="Slide Number Placeholder 4"/>
          <p:cNvSpPr>
            <a:spLocks noGrp="1"/>
          </p:cNvSpPr>
          <p:nvPr>
            <p:ph type="sldNum" sz="quarter" idx="12"/>
          </p:nvPr>
        </p:nvSpPr>
        <p:spPr/>
        <p:txBody>
          <a:bodyPr/>
          <a:lstStyle/>
          <a:p>
            <a:fld id="{1FAB230D-8D7E-447F-9006-147D65281BD6}" type="slidenum">
              <a:rPr lang="en-US" smtClean="0"/>
              <a:pPr/>
              <a:t>35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32482783"/>
              </p:ext>
            </p:extLst>
          </p:nvPr>
        </p:nvGraphicFramePr>
        <p:xfrm>
          <a:off x="1508760" y="2112205"/>
          <a:ext cx="3840480" cy="1839199"/>
        </p:xfrm>
        <a:graphic>
          <a:graphicData uri="http://schemas.openxmlformats.org/drawingml/2006/table">
            <a:tbl>
              <a:tblPr firstRow="1" bandRow="1">
                <a:tableStyleId>{5C22544A-7EE6-4342-B048-85BDC9FD1C3A}</a:tableStyleId>
              </a:tblPr>
              <a:tblGrid>
                <a:gridCol w="2024980">
                  <a:extLst>
                    <a:ext uri="{9D8B030D-6E8A-4147-A177-3AD203B41FA5}">
                      <a16:colId xmlns:a16="http://schemas.microsoft.com/office/drawing/2014/main" xmlns="" val="1640966871"/>
                    </a:ext>
                  </a:extLst>
                </a:gridCol>
                <a:gridCol w="962060">
                  <a:extLst>
                    <a:ext uri="{9D8B030D-6E8A-4147-A177-3AD203B41FA5}">
                      <a16:colId xmlns:a16="http://schemas.microsoft.com/office/drawing/2014/main" xmlns="" val="3449378962"/>
                    </a:ext>
                  </a:extLst>
                </a:gridCol>
                <a:gridCol w="853440">
                  <a:extLst>
                    <a:ext uri="{9D8B030D-6E8A-4147-A177-3AD203B41FA5}">
                      <a16:colId xmlns:a16="http://schemas.microsoft.com/office/drawing/2014/main" xmlns="" val="1872243372"/>
                    </a:ext>
                  </a:extLst>
                </a:gridCol>
              </a:tblGrid>
              <a:tr h="335639">
                <a:tc>
                  <a:txBody>
                    <a:bodyPr/>
                    <a:lstStyle/>
                    <a:p>
                      <a:r>
                        <a:rPr lang="en-US" sz="1600" dirty="0"/>
                        <a:t>Label</a:t>
                      </a:r>
                    </a:p>
                  </a:txBody>
                  <a:tcPr/>
                </a:tc>
                <a:tc>
                  <a:txBody>
                    <a:bodyPr/>
                    <a:lstStyle/>
                    <a:p>
                      <a:r>
                        <a:rPr lang="en-US" sz="1600" dirty="0"/>
                        <a:t>#pairs</a:t>
                      </a:r>
                    </a:p>
                  </a:txBody>
                  <a:tcPr/>
                </a:tc>
                <a:tc>
                  <a:txBody>
                    <a:bodyPr/>
                    <a:lstStyle/>
                    <a:p>
                      <a:endParaRPr lang="en-US" sz="1600" dirty="0"/>
                    </a:p>
                  </a:txBody>
                  <a:tcPr/>
                </a:tc>
                <a:extLst>
                  <a:ext uri="{0D108BD9-81ED-4DB2-BD59-A6C34878D82A}">
                    <a16:rowId xmlns:a16="http://schemas.microsoft.com/office/drawing/2014/main" xmlns="" val="1265433416"/>
                  </a:ext>
                </a:extLst>
              </a:tr>
              <a:tr h="340300">
                <a:tc>
                  <a:txBody>
                    <a:bodyPr/>
                    <a:lstStyle/>
                    <a:p>
                      <a:r>
                        <a:rPr lang="en-US" sz="1600" i="1" dirty="0"/>
                        <a:t>Support</a:t>
                      </a:r>
                    </a:p>
                  </a:txBody>
                  <a:tcPr/>
                </a:tc>
                <a:tc>
                  <a:txBody>
                    <a:bodyPr/>
                    <a:lstStyle/>
                    <a:p>
                      <a:pPr algn="r"/>
                      <a:r>
                        <a:rPr lang="en-US" sz="1600" dirty="0"/>
                        <a:t>989</a:t>
                      </a:r>
                    </a:p>
                  </a:txBody>
                  <a:tcPr/>
                </a:tc>
                <a:tc>
                  <a:txBody>
                    <a:bodyPr/>
                    <a:lstStyle/>
                    <a:p>
                      <a:pPr algn="l"/>
                      <a:r>
                        <a:rPr lang="en-US" sz="1600" dirty="0"/>
                        <a:t>(16%)</a:t>
                      </a:r>
                    </a:p>
                  </a:txBody>
                  <a:tcPr/>
                </a:tc>
                <a:extLst>
                  <a:ext uri="{0D108BD9-81ED-4DB2-BD59-A6C34878D82A}">
                    <a16:rowId xmlns:a16="http://schemas.microsoft.com/office/drawing/2014/main" xmlns="" val="1083766293"/>
                  </a:ext>
                </a:extLst>
              </a:tr>
              <a:tr h="340300">
                <a:tc>
                  <a:txBody>
                    <a:bodyPr/>
                    <a:lstStyle/>
                    <a:p>
                      <a:r>
                        <a:rPr lang="en-US" sz="1600" i="1" dirty="0"/>
                        <a:t>Not-support</a:t>
                      </a:r>
                    </a:p>
                    <a:p>
                      <a:pPr algn="r"/>
                      <a:r>
                        <a:rPr lang="en-US" sz="1600" i="1" dirty="0"/>
                        <a:t>Attack</a:t>
                      </a:r>
                    </a:p>
                    <a:p>
                      <a:pPr algn="r"/>
                      <a:r>
                        <a:rPr lang="en-US" sz="1600" i="1" dirty="0"/>
                        <a:t>No-relation</a:t>
                      </a:r>
                    </a:p>
                  </a:txBody>
                  <a:tcPr/>
                </a:tc>
                <a:tc>
                  <a:txBody>
                    <a:bodyPr/>
                    <a:lstStyle/>
                    <a:p>
                      <a:pPr algn="r"/>
                      <a:r>
                        <a:rPr lang="en-US" sz="1600" dirty="0"/>
                        <a:t>5341</a:t>
                      </a:r>
                    </a:p>
                    <a:p>
                      <a:pPr algn="l"/>
                      <a:r>
                        <a:rPr lang="en-US" sz="1600" dirty="0"/>
                        <a:t>103</a:t>
                      </a:r>
                    </a:p>
                    <a:p>
                      <a:pPr algn="l"/>
                      <a:r>
                        <a:rPr lang="en-US" sz="1600" dirty="0"/>
                        <a:t>5238</a:t>
                      </a:r>
                    </a:p>
                  </a:txBody>
                  <a:tcPr/>
                </a:tc>
                <a:tc>
                  <a:txBody>
                    <a:bodyPr/>
                    <a:lstStyle/>
                    <a:p>
                      <a:pPr algn="l"/>
                      <a:r>
                        <a:rPr lang="en-US" sz="1600" dirty="0"/>
                        <a:t>(84%)</a:t>
                      </a:r>
                    </a:p>
                    <a:p>
                      <a:pPr algn="l"/>
                      <a:r>
                        <a:rPr lang="en-US" sz="1600" dirty="0"/>
                        <a:t>(2%)</a:t>
                      </a:r>
                    </a:p>
                    <a:p>
                      <a:pPr algn="l"/>
                      <a:r>
                        <a:rPr lang="en-US" sz="1600" dirty="0"/>
                        <a:t>(82%)</a:t>
                      </a:r>
                    </a:p>
                  </a:txBody>
                  <a:tcPr/>
                </a:tc>
                <a:extLst>
                  <a:ext uri="{0D108BD9-81ED-4DB2-BD59-A6C34878D82A}">
                    <a16:rowId xmlns:a16="http://schemas.microsoft.com/office/drawing/2014/main" xmlns="" val="3310315021"/>
                  </a:ext>
                </a:extLst>
              </a:tr>
              <a:tr h="340300">
                <a:tc>
                  <a:txBody>
                    <a:bodyPr/>
                    <a:lstStyle/>
                    <a:p>
                      <a:pPr algn="l"/>
                      <a:r>
                        <a:rPr lang="en-US" sz="1600" i="0" dirty="0"/>
                        <a:t>Total</a:t>
                      </a:r>
                    </a:p>
                  </a:txBody>
                  <a:tcPr/>
                </a:tc>
                <a:tc>
                  <a:txBody>
                    <a:bodyPr/>
                    <a:lstStyle/>
                    <a:p>
                      <a:pPr algn="r"/>
                      <a:r>
                        <a:rPr lang="en-US" sz="1600" dirty="0"/>
                        <a:t>6330</a:t>
                      </a:r>
                    </a:p>
                  </a:txBody>
                  <a:tcPr/>
                </a:tc>
                <a:tc>
                  <a:txBody>
                    <a:bodyPr/>
                    <a:lstStyle/>
                    <a:p>
                      <a:pPr algn="l"/>
                      <a:r>
                        <a:rPr lang="en-US" sz="1600" dirty="0"/>
                        <a:t>(100%)</a:t>
                      </a:r>
                    </a:p>
                  </a:txBody>
                  <a:tcPr/>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364090"/>
              </p:ext>
            </p:extLst>
          </p:nvPr>
        </p:nvGraphicFramePr>
        <p:xfrm>
          <a:off x="6842760" y="2112205"/>
          <a:ext cx="3840480" cy="1696839"/>
        </p:xfrm>
        <a:graphic>
          <a:graphicData uri="http://schemas.openxmlformats.org/drawingml/2006/table">
            <a:tbl>
              <a:tblPr firstRow="1" bandRow="1">
                <a:tableStyleId>{5C22544A-7EE6-4342-B048-85BDC9FD1C3A}</a:tableStyleId>
              </a:tblPr>
              <a:tblGrid>
                <a:gridCol w="2024980">
                  <a:extLst>
                    <a:ext uri="{9D8B030D-6E8A-4147-A177-3AD203B41FA5}">
                      <a16:colId xmlns:a16="http://schemas.microsoft.com/office/drawing/2014/main" xmlns="" val="1640966871"/>
                    </a:ext>
                  </a:extLst>
                </a:gridCol>
                <a:gridCol w="907750">
                  <a:extLst>
                    <a:ext uri="{9D8B030D-6E8A-4147-A177-3AD203B41FA5}">
                      <a16:colId xmlns:a16="http://schemas.microsoft.com/office/drawing/2014/main" xmlns="" val="3449378962"/>
                    </a:ext>
                  </a:extLst>
                </a:gridCol>
                <a:gridCol w="907750">
                  <a:extLst>
                    <a:ext uri="{9D8B030D-6E8A-4147-A177-3AD203B41FA5}">
                      <a16:colId xmlns:a16="http://schemas.microsoft.com/office/drawing/2014/main" xmlns="" val="1013671334"/>
                    </a:ext>
                  </a:extLst>
                </a:gridCol>
              </a:tblGrid>
              <a:tr h="335639">
                <a:tc>
                  <a:txBody>
                    <a:bodyPr/>
                    <a:lstStyle/>
                    <a:p>
                      <a:r>
                        <a:rPr lang="en-US" sz="1600" dirty="0"/>
                        <a:t>Label</a:t>
                      </a:r>
                    </a:p>
                  </a:txBody>
                  <a:tcPr/>
                </a:tc>
                <a:tc>
                  <a:txBody>
                    <a:bodyPr/>
                    <a:lstStyle/>
                    <a:p>
                      <a:r>
                        <a:rPr lang="en-US" sz="1600" dirty="0"/>
                        <a:t>#pairs</a:t>
                      </a:r>
                    </a:p>
                  </a:txBody>
                  <a:tcPr/>
                </a:tc>
                <a:tc>
                  <a:txBody>
                    <a:bodyPr/>
                    <a:lstStyle/>
                    <a:p>
                      <a:endParaRPr lang="en-US" sz="1600" dirty="0"/>
                    </a:p>
                  </a:txBody>
                  <a:tcPr/>
                </a:tc>
                <a:extLst>
                  <a:ext uri="{0D108BD9-81ED-4DB2-BD59-A6C34878D82A}">
                    <a16:rowId xmlns:a16="http://schemas.microsoft.com/office/drawing/2014/main" xmlns="" val="1265433416"/>
                  </a:ext>
                </a:extLst>
              </a:tr>
              <a:tr h="340300">
                <a:tc>
                  <a:txBody>
                    <a:bodyPr/>
                    <a:lstStyle/>
                    <a:p>
                      <a:r>
                        <a:rPr lang="en-US" sz="1600" i="1" dirty="0"/>
                        <a:t>Support</a:t>
                      </a:r>
                    </a:p>
                  </a:txBody>
                  <a:tcPr/>
                </a:tc>
                <a:tc>
                  <a:txBody>
                    <a:bodyPr/>
                    <a:lstStyle/>
                    <a:p>
                      <a:pPr algn="r"/>
                      <a:r>
                        <a:rPr lang="en-US" sz="1600" dirty="0"/>
                        <a:t>50</a:t>
                      </a:r>
                    </a:p>
                  </a:txBody>
                  <a:tcPr/>
                </a:tc>
                <a:tc>
                  <a:txBody>
                    <a:bodyPr/>
                    <a:lstStyle/>
                    <a:p>
                      <a:pPr algn="l"/>
                      <a:r>
                        <a:rPr lang="en-US" sz="1600" dirty="0"/>
                        <a:t>(6%)</a:t>
                      </a:r>
                    </a:p>
                  </a:txBody>
                  <a:tcPr/>
                </a:tc>
                <a:extLst>
                  <a:ext uri="{0D108BD9-81ED-4DB2-BD59-A6C34878D82A}">
                    <a16:rowId xmlns:a16="http://schemas.microsoft.com/office/drawing/2014/main" xmlns="" val="1083766293"/>
                  </a:ext>
                </a:extLst>
              </a:tr>
              <a:tr h="340300">
                <a:tc>
                  <a:txBody>
                    <a:bodyPr/>
                    <a:lstStyle/>
                    <a:p>
                      <a:pPr algn="l"/>
                      <a:r>
                        <a:rPr lang="en-US" sz="1600" i="1" dirty="0"/>
                        <a:t>Opposition</a:t>
                      </a:r>
                    </a:p>
                  </a:txBody>
                  <a:tcPr/>
                </a:tc>
                <a:tc>
                  <a:txBody>
                    <a:bodyPr/>
                    <a:lstStyle/>
                    <a:p>
                      <a:pPr algn="r"/>
                      <a:r>
                        <a:rPr lang="en-US" sz="1600" dirty="0"/>
                        <a:t>82</a:t>
                      </a:r>
                    </a:p>
                  </a:txBody>
                  <a:tcPr/>
                </a:tc>
                <a:tc>
                  <a:txBody>
                    <a:bodyPr/>
                    <a:lstStyle/>
                    <a:p>
                      <a:pPr algn="l"/>
                      <a:r>
                        <a:rPr lang="en-US" sz="1600" dirty="0"/>
                        <a:t>(10%)</a:t>
                      </a:r>
                    </a:p>
                  </a:txBody>
                  <a:tcPr/>
                </a:tc>
                <a:extLst>
                  <a:ext uri="{0D108BD9-81ED-4DB2-BD59-A6C34878D82A}">
                    <a16:rowId xmlns:a16="http://schemas.microsoft.com/office/drawing/2014/main" xmlns="" val="10002"/>
                  </a:ext>
                </a:extLst>
              </a:tr>
              <a:tr h="340300">
                <a:tc>
                  <a:txBody>
                    <a:bodyPr/>
                    <a:lstStyle/>
                    <a:p>
                      <a:pPr algn="l"/>
                      <a:r>
                        <a:rPr lang="en-US" sz="1600" i="1" dirty="0"/>
                        <a:t>No-relation</a:t>
                      </a:r>
                    </a:p>
                  </a:txBody>
                  <a:tcPr/>
                </a:tc>
                <a:tc>
                  <a:txBody>
                    <a:bodyPr/>
                    <a:lstStyle/>
                    <a:p>
                      <a:pPr algn="r"/>
                      <a:r>
                        <a:rPr lang="en-US" sz="1600" dirty="0"/>
                        <a:t>702</a:t>
                      </a:r>
                    </a:p>
                  </a:txBody>
                  <a:tcPr/>
                </a:tc>
                <a:tc>
                  <a:txBody>
                    <a:bodyPr/>
                    <a:lstStyle/>
                    <a:p>
                      <a:pPr algn="l"/>
                      <a:r>
                        <a:rPr lang="en-US" sz="1600" dirty="0"/>
                        <a:t>(84%)</a:t>
                      </a:r>
                    </a:p>
                  </a:txBody>
                  <a:tcPr/>
                </a:tc>
                <a:extLst>
                  <a:ext uri="{0D108BD9-81ED-4DB2-BD59-A6C34878D82A}">
                    <a16:rowId xmlns:a16="http://schemas.microsoft.com/office/drawing/2014/main" xmlns="" val="3310315021"/>
                  </a:ext>
                </a:extLst>
              </a:tr>
              <a:tr h="340300">
                <a:tc>
                  <a:txBody>
                    <a:bodyPr/>
                    <a:lstStyle/>
                    <a:p>
                      <a:pPr algn="l"/>
                      <a:r>
                        <a:rPr lang="en-US" sz="1600" i="0" dirty="0"/>
                        <a:t>Total</a:t>
                      </a:r>
                    </a:p>
                  </a:txBody>
                  <a:tcPr/>
                </a:tc>
                <a:tc>
                  <a:txBody>
                    <a:bodyPr/>
                    <a:lstStyle/>
                    <a:p>
                      <a:pPr algn="r"/>
                      <a:r>
                        <a:rPr lang="en-US" sz="1600" dirty="0"/>
                        <a:t>834</a:t>
                      </a:r>
                    </a:p>
                  </a:txBody>
                  <a:tcPr/>
                </a:tc>
                <a:tc>
                  <a:txBody>
                    <a:bodyPr/>
                    <a:lstStyle/>
                    <a:p>
                      <a:pPr algn="l"/>
                      <a:r>
                        <a:rPr lang="en-US" sz="1600" dirty="0"/>
                        <a:t>(100%)</a:t>
                      </a:r>
                    </a:p>
                  </a:txBody>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1508760" y="3951404"/>
            <a:ext cx="1868268" cy="307777"/>
          </a:xfrm>
          <a:prstGeom prst="rect">
            <a:avLst/>
          </a:prstGeom>
          <a:noFill/>
        </p:spPr>
        <p:txBody>
          <a:bodyPr wrap="none" rtlCol="0" anchor="ctr" anchorCtr="0">
            <a:spAutoFit/>
          </a:bodyPr>
          <a:lstStyle/>
          <a:p>
            <a:r>
              <a:rPr lang="nl-NL" sz="1400" dirty="0">
                <a:solidFill>
                  <a:srgbClr val="4472C4"/>
                </a:solidFill>
              </a:rPr>
              <a:t>Krippendorff’s </a:t>
            </a:r>
            <a:r>
              <a:rPr lang="nl-NL" sz="1400" dirty="0">
                <a:solidFill>
                  <a:srgbClr val="4472C4"/>
                </a:solidFill>
                <a:sym typeface="Symbol" panose="05050102010706020507" pitchFamily="18" charset="2"/>
              </a:rPr>
              <a:t></a:t>
            </a:r>
            <a:r>
              <a:rPr lang="nl-NL" sz="1400" dirty="0">
                <a:solidFill>
                  <a:srgbClr val="4472C4"/>
                </a:solidFill>
              </a:rPr>
              <a:t> = 0.81</a:t>
            </a:r>
            <a:endParaRPr lang="en-US" dirty="0"/>
          </a:p>
        </p:txBody>
      </p:sp>
      <p:sp>
        <p:nvSpPr>
          <p:cNvPr id="11" name="TextBox 10"/>
          <p:cNvSpPr txBox="1"/>
          <p:nvPr/>
        </p:nvSpPr>
        <p:spPr>
          <a:xfrm>
            <a:off x="6846073" y="3809044"/>
            <a:ext cx="1728743" cy="307777"/>
          </a:xfrm>
          <a:prstGeom prst="rect">
            <a:avLst/>
          </a:prstGeom>
          <a:noFill/>
        </p:spPr>
        <p:txBody>
          <a:bodyPr wrap="none" rtlCol="0" anchor="ctr" anchorCtr="0">
            <a:spAutoFit/>
          </a:bodyPr>
          <a:lstStyle/>
          <a:p>
            <a:r>
              <a:rPr lang="nl-NL" sz="1400" dirty="0">
                <a:solidFill>
                  <a:srgbClr val="4472C4"/>
                </a:solidFill>
              </a:rPr>
              <a:t>Cohen’s kappa = 0.67</a:t>
            </a:r>
            <a:endParaRPr lang="en-US" dirty="0"/>
          </a:p>
        </p:txBody>
      </p:sp>
    </p:spTree>
    <p:extLst>
      <p:ext uri="{BB962C8B-B14F-4D97-AF65-F5344CB8AC3E}">
        <p14:creationId xmlns:p14="http://schemas.microsoft.com/office/powerpoint/2010/main" val="227411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Baseline model (Stab14)</a:t>
            </a:r>
          </a:p>
        </p:txBody>
      </p:sp>
      <p:sp>
        <p:nvSpPr>
          <p:cNvPr id="8" name="Content Placeholder 7"/>
          <p:cNvSpPr>
            <a:spLocks noGrp="1"/>
          </p:cNvSpPr>
          <p:nvPr>
            <p:ph idx="1"/>
          </p:nvPr>
        </p:nvSpPr>
        <p:spPr>
          <a:xfrm>
            <a:off x="838200" y="1476103"/>
            <a:ext cx="8554156" cy="4700860"/>
          </a:xfrm>
        </p:spPr>
        <p:txBody>
          <a:bodyPr>
            <a:normAutofit fontScale="92500" lnSpcReduction="10000"/>
          </a:bodyPr>
          <a:lstStyle/>
          <a:p>
            <a:r>
              <a:rPr lang="en-US" sz="2400" dirty="0"/>
              <a:t>Lexical features</a:t>
            </a:r>
          </a:p>
          <a:p>
            <a:pPr lvl="1"/>
            <a:r>
              <a:rPr lang="en-US" sz="2000" dirty="0"/>
              <a:t>Pairs of words (from source and target), pair of first words</a:t>
            </a:r>
          </a:p>
          <a:p>
            <a:pPr lvl="1"/>
            <a:r>
              <a:rPr lang="en-US" sz="2000" dirty="0"/>
              <a:t>Number of words in common, presence of modal verb</a:t>
            </a:r>
          </a:p>
          <a:p>
            <a:r>
              <a:rPr lang="en-US" sz="2400" dirty="0"/>
              <a:t>Syntactic features:</a:t>
            </a:r>
          </a:p>
          <a:p>
            <a:pPr lvl="1"/>
            <a:r>
              <a:rPr lang="en-US" sz="2000" dirty="0"/>
              <a:t>Production rules, e.g., VP </a:t>
            </a:r>
            <a:r>
              <a:rPr lang="en-US" sz="2000" dirty="0">
                <a:sym typeface="Symbol" panose="05050102010706020507" pitchFamily="18" charset="2"/>
              </a:rPr>
              <a:t></a:t>
            </a:r>
            <a:r>
              <a:rPr lang="en-US" sz="2000" dirty="0"/>
              <a:t> VBG NP</a:t>
            </a:r>
          </a:p>
          <a:p>
            <a:r>
              <a:rPr lang="en-US" sz="2400" dirty="0"/>
              <a:t>Structural features</a:t>
            </a:r>
          </a:p>
          <a:p>
            <a:pPr lvl="1"/>
            <a:r>
              <a:rPr lang="en-US" sz="2000" dirty="0"/>
              <a:t>Numbers of words in source and target, word count difference</a:t>
            </a:r>
          </a:p>
          <a:p>
            <a:pPr lvl="1"/>
            <a:r>
              <a:rPr lang="en-US" sz="2000" dirty="0"/>
              <a:t>Sentence positions of source and target, position difference</a:t>
            </a:r>
          </a:p>
          <a:p>
            <a:pPr lvl="1"/>
            <a:r>
              <a:rPr lang="en-US" sz="2000" dirty="0"/>
              <a:t>Whether source and target are first or last sentences of paragraph</a:t>
            </a:r>
          </a:p>
          <a:p>
            <a:pPr lvl="1"/>
            <a:r>
              <a:rPr lang="en-US" sz="2000" dirty="0"/>
              <a:t>Does target occurs before source</a:t>
            </a:r>
          </a:p>
          <a:p>
            <a:r>
              <a:rPr lang="en-US" sz="2400" dirty="0"/>
              <a:t>Indicator features</a:t>
            </a:r>
          </a:p>
          <a:p>
            <a:pPr lvl="1"/>
            <a:r>
              <a:rPr lang="en-US" sz="2000" dirty="0"/>
              <a:t>If source and target starts with a discourse connective</a:t>
            </a:r>
          </a:p>
          <a:p>
            <a:r>
              <a:rPr lang="en-US" sz="2400" dirty="0"/>
              <a:t>Predicted type features</a:t>
            </a:r>
          </a:p>
          <a:p>
            <a:pPr lvl="1"/>
            <a:r>
              <a:rPr lang="en-US" sz="2000" dirty="0"/>
              <a:t>Predicted argumentative labels of source and target components</a:t>
            </a:r>
          </a:p>
        </p:txBody>
      </p:sp>
      <p:sp>
        <p:nvSpPr>
          <p:cNvPr id="6" name="Slide Number Placeholder 5"/>
          <p:cNvSpPr>
            <a:spLocks noGrp="1"/>
          </p:cNvSpPr>
          <p:nvPr>
            <p:ph type="sldNum" sz="quarter" idx="12"/>
          </p:nvPr>
        </p:nvSpPr>
        <p:spPr/>
        <p:txBody>
          <a:bodyPr/>
          <a:lstStyle/>
          <a:p>
            <a:fld id="{1FAB230D-8D7E-447F-9006-147D65281BD6}" type="slidenum">
              <a:rPr lang="en-US" smtClean="0"/>
              <a:pPr/>
              <a:t>36</a:t>
            </a:fld>
            <a:endParaRPr lang="en-US"/>
          </a:p>
        </p:txBody>
      </p:sp>
      <p:sp>
        <p:nvSpPr>
          <p:cNvPr id="9" name="Rectangle 8"/>
          <p:cNvSpPr/>
          <p:nvPr/>
        </p:nvSpPr>
        <p:spPr>
          <a:xfrm>
            <a:off x="8991600" y="2473156"/>
            <a:ext cx="3017520" cy="523220"/>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spcAft>
                <a:spcPts val="600"/>
              </a:spcAft>
            </a:pPr>
            <a:r>
              <a:rPr lang="en-US" sz="1400" dirty="0"/>
              <a:t>Sentence 1: Firstly, </a:t>
            </a:r>
            <a:r>
              <a:rPr lang="en-US" sz="1400" b="1" dirty="0"/>
              <a:t>picture can influence the way people think</a:t>
            </a:r>
            <a:r>
              <a:rPr lang="en-US" sz="1400" dirty="0"/>
              <a:t>.</a:t>
            </a:r>
          </a:p>
        </p:txBody>
      </p:sp>
      <p:sp>
        <p:nvSpPr>
          <p:cNvPr id="10" name="Rectangle 9"/>
          <p:cNvSpPr/>
          <p:nvPr/>
        </p:nvSpPr>
        <p:spPr>
          <a:xfrm>
            <a:off x="8991600" y="4248435"/>
            <a:ext cx="3017520" cy="95410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spcAft>
                <a:spcPts val="600"/>
              </a:spcAft>
            </a:pPr>
            <a:r>
              <a:rPr lang="en-US" sz="1400" dirty="0"/>
              <a:t>Sentence 3: As a result, </a:t>
            </a:r>
            <a:r>
              <a:rPr lang="en-US" sz="1400" b="1" dirty="0"/>
              <a:t>statistics show a slight reduction in the number of smokers, indicating that they realize the effects of the negative habit</a:t>
            </a:r>
            <a:r>
              <a:rPr lang="en-US" sz="1400" dirty="0"/>
              <a:t>.</a:t>
            </a:r>
          </a:p>
        </p:txBody>
      </p:sp>
      <p:sp>
        <p:nvSpPr>
          <p:cNvPr id="11" name="Rectangle 10"/>
          <p:cNvSpPr/>
          <p:nvPr/>
        </p:nvSpPr>
        <p:spPr>
          <a:xfrm>
            <a:off x="8991600" y="3145352"/>
            <a:ext cx="3017520" cy="95410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spcAft>
                <a:spcPts val="600"/>
              </a:spcAft>
            </a:pPr>
            <a:r>
              <a:rPr lang="en-US" sz="1400" dirty="0"/>
              <a:t>Sentence 2: For example, </a:t>
            </a:r>
            <a:r>
              <a:rPr lang="en-US" sz="1400" b="1" dirty="0"/>
              <a:t>nowadays horrendous images are displayed on the cigarette boxes to illustrate the consequences of smoking</a:t>
            </a:r>
            <a:r>
              <a:rPr lang="en-US" sz="1400" dirty="0"/>
              <a:t>.</a:t>
            </a:r>
          </a:p>
        </p:txBody>
      </p:sp>
      <p:sp>
        <p:nvSpPr>
          <p:cNvPr id="12" name="Rectangle 11"/>
          <p:cNvSpPr/>
          <p:nvPr/>
        </p:nvSpPr>
        <p:spPr>
          <a:xfrm>
            <a:off x="8337845" y="2611656"/>
            <a:ext cx="617413" cy="246221"/>
          </a:xfrm>
          <a:prstGeom prst="rect">
            <a:avLst/>
          </a:prstGeom>
          <a:ln>
            <a:noFill/>
          </a:ln>
        </p:spPr>
        <p:style>
          <a:lnRef idx="2">
            <a:schemeClr val="dk1"/>
          </a:lnRef>
          <a:fillRef idx="1">
            <a:schemeClr val="lt1"/>
          </a:fillRef>
          <a:effectRef idx="0">
            <a:schemeClr val="dk1"/>
          </a:effectRef>
          <a:fontRef idx="minor">
            <a:schemeClr val="dk1"/>
          </a:fontRef>
        </p:style>
        <p:txBody>
          <a:bodyPr wrap="none" lIns="45720" tIns="0" rIns="45720" bIns="0" rtlCol="0" anchor="ctr">
            <a:spAutoFit/>
          </a:bodyPr>
          <a:lstStyle/>
          <a:p>
            <a:pPr algn="just">
              <a:spcAft>
                <a:spcPts val="600"/>
              </a:spcAft>
            </a:pPr>
            <a:r>
              <a:rPr lang="en-US" sz="1600" b="1" dirty="0">
                <a:solidFill>
                  <a:schemeClr val="accent2">
                    <a:lumMod val="75000"/>
                  </a:schemeClr>
                </a:solidFill>
              </a:rPr>
              <a:t>Target</a:t>
            </a:r>
          </a:p>
        </p:txBody>
      </p:sp>
      <p:sp>
        <p:nvSpPr>
          <p:cNvPr id="13" name="Rectangle 12"/>
          <p:cNvSpPr/>
          <p:nvPr/>
        </p:nvSpPr>
        <p:spPr>
          <a:xfrm>
            <a:off x="8283920" y="4598725"/>
            <a:ext cx="671338" cy="246221"/>
          </a:xfrm>
          <a:prstGeom prst="rect">
            <a:avLst/>
          </a:prstGeom>
          <a:ln>
            <a:noFill/>
          </a:ln>
        </p:spPr>
        <p:style>
          <a:lnRef idx="2">
            <a:schemeClr val="dk1"/>
          </a:lnRef>
          <a:fillRef idx="1">
            <a:schemeClr val="lt1"/>
          </a:fillRef>
          <a:effectRef idx="0">
            <a:schemeClr val="dk1"/>
          </a:effectRef>
          <a:fontRef idx="minor">
            <a:schemeClr val="dk1"/>
          </a:fontRef>
        </p:style>
        <p:txBody>
          <a:bodyPr wrap="none" lIns="45720" tIns="0" rIns="45720" bIns="0" rtlCol="0" anchor="ctr">
            <a:spAutoFit/>
          </a:bodyPr>
          <a:lstStyle/>
          <a:p>
            <a:pPr algn="just">
              <a:spcAft>
                <a:spcPts val="600"/>
              </a:spcAft>
            </a:pPr>
            <a:r>
              <a:rPr lang="en-US" sz="1600" b="1" dirty="0">
                <a:solidFill>
                  <a:schemeClr val="accent5"/>
                </a:solidFill>
              </a:rPr>
              <a:t>Source</a:t>
            </a:r>
          </a:p>
        </p:txBody>
      </p:sp>
      <p:sp>
        <p:nvSpPr>
          <p:cNvPr id="14" name="Rectangle 13"/>
          <p:cNvSpPr/>
          <p:nvPr/>
        </p:nvSpPr>
        <p:spPr>
          <a:xfrm>
            <a:off x="8991600" y="2016403"/>
            <a:ext cx="3017520" cy="30777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spcAft>
                <a:spcPts val="600"/>
              </a:spcAft>
            </a:pPr>
            <a:r>
              <a:rPr lang="en-US" sz="1400" dirty="0"/>
              <a:t>Sentence …</a:t>
            </a:r>
          </a:p>
        </p:txBody>
      </p:sp>
      <p:sp>
        <p:nvSpPr>
          <p:cNvPr id="15" name="Rectangle 14"/>
          <p:cNvSpPr/>
          <p:nvPr/>
        </p:nvSpPr>
        <p:spPr>
          <a:xfrm>
            <a:off x="8991600" y="5351519"/>
            <a:ext cx="3017520" cy="30777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spcAft>
                <a:spcPts val="600"/>
              </a:spcAft>
            </a:pPr>
            <a:r>
              <a:rPr lang="en-US" sz="1400" dirty="0"/>
              <a:t>Sentence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10"/>
                                        </p:tgtEl>
                                        <p:attrNameLst>
                                          <p:attrName>fillcolor</p:attrName>
                                        </p:attrNameLst>
                                      </p:cBhvr>
                                      <p:to>
                                        <a:srgbClr val="33CCFF"/>
                                      </p:to>
                                    </p:animClr>
                                    <p:set>
                                      <p:cBhvr>
                                        <p:cTn id="19" dur="500" fill="hold"/>
                                        <p:tgtEl>
                                          <p:spTgt spid="10"/>
                                        </p:tgtEl>
                                        <p:attrNameLst>
                                          <p:attrName>fill.type</p:attrName>
                                        </p:attrNameLst>
                                      </p:cBhvr>
                                      <p:to>
                                        <p:strVal val="solid"/>
                                      </p:to>
                                    </p:set>
                                    <p:set>
                                      <p:cBhvr>
                                        <p:cTn id="20" dur="500" fill="hold"/>
                                        <p:tgtEl>
                                          <p:spTgt spid="10"/>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9"/>
                                        </p:tgtEl>
                                        <p:attrNameLst>
                                          <p:attrName>fillcolor</p:attrName>
                                        </p:attrNameLst>
                                      </p:cBhvr>
                                      <p:to>
                                        <a:srgbClr val="FFCC00"/>
                                      </p:to>
                                    </p:animClr>
                                    <p:set>
                                      <p:cBhvr>
                                        <p:cTn id="23" dur="500" fill="hold"/>
                                        <p:tgtEl>
                                          <p:spTgt spid="9"/>
                                        </p:tgtEl>
                                        <p:attrNameLst>
                                          <p:attrName>fill.type</p:attrName>
                                        </p:attrNameLst>
                                      </p:cBhvr>
                                      <p:to>
                                        <p:strVal val="solid"/>
                                      </p:to>
                                    </p:set>
                                    <p:set>
                                      <p:cBhvr>
                                        <p:cTn id="24" dur="500" fill="hold"/>
                                        <p:tgtEl>
                                          <p:spTgt spid="9"/>
                                        </p:tgtEl>
                                        <p:attrNameLst>
                                          <p:attrName>fill.on</p:attrName>
                                        </p:attrNameLst>
                                      </p:cBhvr>
                                      <p:to>
                                        <p:strVal val="tru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P spid="13" grpId="0" animBg="1"/>
      <p:bldP spid="14" grpId="0" animBg="1"/>
      <p:bldP spid="14" grpId="1"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of prior studies</a:t>
            </a:r>
          </a:p>
        </p:txBody>
      </p:sp>
      <p:sp>
        <p:nvSpPr>
          <p:cNvPr id="3" name="Content Placeholder 2"/>
          <p:cNvSpPr>
            <a:spLocks noGrp="1"/>
          </p:cNvSpPr>
          <p:nvPr>
            <p:ph idx="1"/>
          </p:nvPr>
        </p:nvSpPr>
        <p:spPr/>
        <p:txBody>
          <a:bodyPr>
            <a:normAutofit/>
          </a:bodyPr>
          <a:lstStyle/>
          <a:p>
            <a:r>
              <a:rPr lang="en-US" sz="2000" dirty="0"/>
              <a:t>Depended on </a:t>
            </a:r>
            <a:r>
              <a:rPr lang="en-US" sz="2000" dirty="0">
                <a:solidFill>
                  <a:schemeClr val="accent2"/>
                </a:solidFill>
              </a:rPr>
              <a:t>heavy features</a:t>
            </a:r>
            <a:r>
              <a:rPr lang="en-US" sz="2000" dirty="0"/>
              <a:t>, e.g., word pairs, production rules</a:t>
            </a:r>
          </a:p>
          <a:p>
            <a:pPr lvl="1"/>
            <a:r>
              <a:rPr lang="en-US" sz="1800" dirty="0">
                <a:solidFill>
                  <a:schemeClr val="accent1"/>
                </a:solidFill>
              </a:rPr>
              <a:t>To be replaced by our proposed features</a:t>
            </a:r>
          </a:p>
          <a:p>
            <a:endParaRPr lang="en-US" sz="2000" dirty="0"/>
          </a:p>
          <a:p>
            <a:r>
              <a:rPr lang="en-US" sz="2000" dirty="0">
                <a:solidFill>
                  <a:schemeClr val="accent2"/>
                </a:solidFill>
              </a:rPr>
              <a:t>Topic-based features were not yet explored</a:t>
            </a:r>
          </a:p>
          <a:p>
            <a:pPr lvl="1"/>
            <a:r>
              <a:rPr lang="en-US" sz="1800" dirty="0"/>
              <a:t>Widely used for argument component classification</a:t>
            </a:r>
          </a:p>
          <a:p>
            <a:endParaRPr lang="en-US" sz="2000" dirty="0"/>
          </a:p>
          <a:p>
            <a:r>
              <a:rPr lang="en-US" sz="2000" dirty="0">
                <a:solidFill>
                  <a:schemeClr val="accent2"/>
                </a:solidFill>
              </a:rPr>
              <a:t>Contextual features were used limitedly</a:t>
            </a:r>
          </a:p>
          <a:p>
            <a:pPr lvl="1"/>
            <a:r>
              <a:rPr lang="en-US" sz="1800" dirty="0"/>
              <a:t>Words and POS in adjacent sentences</a:t>
            </a:r>
          </a:p>
          <a:p>
            <a:endParaRPr lang="en-US" sz="2400" dirty="0"/>
          </a:p>
          <a:p>
            <a:r>
              <a:rPr lang="en-US" sz="2000" dirty="0">
                <a:solidFill>
                  <a:schemeClr val="accent2"/>
                </a:solidFill>
              </a:rPr>
              <a:t>Single-sentence inputs</a:t>
            </a:r>
            <a:r>
              <a:rPr lang="en-US" sz="2000" dirty="0"/>
              <a:t> limit the use of sematic relation features</a:t>
            </a:r>
          </a:p>
          <a:p>
            <a:pPr lvl="1"/>
            <a:r>
              <a:rPr lang="en-US" sz="1800" dirty="0"/>
              <a:t>Semantic similarity and textual entailment between sentence sets</a:t>
            </a:r>
          </a:p>
          <a:p>
            <a:pPr lvl="1"/>
            <a:r>
              <a:rPr lang="en-US" sz="1800" dirty="0"/>
              <a:t>Discourse relations between the input and its surrounding text</a:t>
            </a:r>
          </a:p>
          <a:p>
            <a:pPr lvl="1"/>
            <a:endParaRPr lang="en-US" sz="18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37</a:t>
            </a:fld>
            <a:endParaRPr lang="en-US" dirty="0"/>
          </a:p>
        </p:txBody>
      </p:sp>
      <p:sp>
        <p:nvSpPr>
          <p:cNvPr id="6" name="TextBox 5"/>
          <p:cNvSpPr txBox="1"/>
          <p:nvPr/>
        </p:nvSpPr>
        <p:spPr>
          <a:xfrm>
            <a:off x="10280899" y="4057257"/>
            <a:ext cx="1911101" cy="307777"/>
          </a:xfrm>
          <a:prstGeom prst="rect">
            <a:avLst/>
          </a:prstGeom>
          <a:noFill/>
        </p:spPr>
        <p:txBody>
          <a:bodyPr wrap="none" rtlCol="0" anchor="ctr" anchorCtr="0">
            <a:spAutoFit/>
          </a:bodyPr>
          <a:lstStyle/>
          <a:p>
            <a:pPr algn="r"/>
            <a:r>
              <a:rPr lang="nl-NL" sz="1400" dirty="0">
                <a:solidFill>
                  <a:srgbClr val="4472C4"/>
                </a:solidFill>
              </a:rPr>
              <a:t>[Peldzus &amp; Stede, 2015]</a:t>
            </a:r>
            <a:endParaRPr lang="en-US" dirty="0"/>
          </a:p>
        </p:txBody>
      </p:sp>
      <p:sp>
        <p:nvSpPr>
          <p:cNvPr id="7" name="TextBox 6"/>
          <p:cNvSpPr txBox="1"/>
          <p:nvPr/>
        </p:nvSpPr>
        <p:spPr>
          <a:xfrm>
            <a:off x="10716147" y="2940469"/>
            <a:ext cx="1475853" cy="307777"/>
          </a:xfrm>
          <a:prstGeom prst="rect">
            <a:avLst/>
          </a:prstGeom>
          <a:noFill/>
        </p:spPr>
        <p:txBody>
          <a:bodyPr wrap="none" rtlCol="0" anchor="ctr" anchorCtr="0">
            <a:spAutoFit/>
          </a:bodyPr>
          <a:lstStyle/>
          <a:p>
            <a:pPr algn="r"/>
            <a:r>
              <a:rPr lang="nl-NL" sz="1400" dirty="0">
                <a:solidFill>
                  <a:srgbClr val="4472C4"/>
                </a:solidFill>
              </a:rPr>
              <a:t>[Levy et al., 2014]</a:t>
            </a:r>
            <a:endParaRPr lang="en-US" dirty="0"/>
          </a:p>
        </p:txBody>
      </p:sp>
      <p:sp>
        <p:nvSpPr>
          <p:cNvPr id="8" name="TextBox 7"/>
          <p:cNvSpPr txBox="1"/>
          <p:nvPr/>
        </p:nvSpPr>
        <p:spPr>
          <a:xfrm>
            <a:off x="10185297" y="3246757"/>
            <a:ext cx="2006703" cy="307777"/>
          </a:xfrm>
          <a:prstGeom prst="rect">
            <a:avLst/>
          </a:prstGeom>
          <a:noFill/>
        </p:spPr>
        <p:txBody>
          <a:bodyPr wrap="none" rtlCol="0" anchor="ctr" anchorCtr="0">
            <a:spAutoFit/>
          </a:bodyPr>
          <a:lstStyle/>
          <a:p>
            <a:pPr algn="r"/>
            <a:r>
              <a:rPr lang="nl-NL" sz="1400" dirty="0">
                <a:solidFill>
                  <a:srgbClr val="4472C4"/>
                </a:solidFill>
              </a:rPr>
              <a:t>[Nguyen &amp; Litman, 2016]</a:t>
            </a:r>
            <a:endParaRPr lang="en-US" dirty="0"/>
          </a:p>
        </p:txBody>
      </p:sp>
      <p:sp>
        <p:nvSpPr>
          <p:cNvPr id="9" name="TextBox 8"/>
          <p:cNvSpPr txBox="1"/>
          <p:nvPr/>
        </p:nvSpPr>
        <p:spPr>
          <a:xfrm>
            <a:off x="10131243" y="5795546"/>
            <a:ext cx="2060757" cy="307777"/>
          </a:xfrm>
          <a:prstGeom prst="rect">
            <a:avLst/>
          </a:prstGeom>
          <a:noFill/>
        </p:spPr>
        <p:txBody>
          <a:bodyPr wrap="none" rtlCol="0" anchor="ctr" anchorCtr="0">
            <a:spAutoFit/>
          </a:bodyPr>
          <a:lstStyle/>
          <a:p>
            <a:pPr algn="r"/>
            <a:r>
              <a:rPr lang="nl-NL" sz="1400" dirty="0">
                <a:solidFill>
                  <a:srgbClr val="4472C4"/>
                </a:solidFill>
              </a:rPr>
              <a:t>[Boltuzic &amp; Snajder, 2014]</a:t>
            </a:r>
            <a:endParaRPr lang="en-US" dirty="0"/>
          </a:p>
        </p:txBody>
      </p:sp>
      <p:sp>
        <p:nvSpPr>
          <p:cNvPr id="10" name="TextBox 9"/>
          <p:cNvSpPr txBox="1"/>
          <p:nvPr/>
        </p:nvSpPr>
        <p:spPr>
          <a:xfrm>
            <a:off x="10311998" y="5488573"/>
            <a:ext cx="1880002" cy="307777"/>
          </a:xfrm>
          <a:prstGeom prst="rect">
            <a:avLst/>
          </a:prstGeom>
          <a:noFill/>
        </p:spPr>
        <p:txBody>
          <a:bodyPr wrap="none" rtlCol="0" anchor="ctr" anchorCtr="0">
            <a:spAutoFit/>
          </a:bodyPr>
          <a:lstStyle/>
          <a:p>
            <a:pPr algn="r"/>
            <a:r>
              <a:rPr lang="nl-NL" sz="1400" dirty="0">
                <a:solidFill>
                  <a:srgbClr val="4472C4"/>
                </a:solidFill>
              </a:rPr>
              <a:t>[Cabrio &amp; Villata, 2012]</a:t>
            </a:r>
            <a:endParaRPr lang="en-US" dirty="0"/>
          </a:p>
        </p:txBody>
      </p:sp>
      <p:sp>
        <p:nvSpPr>
          <p:cNvPr id="11" name="TextBox 10"/>
          <p:cNvSpPr txBox="1"/>
          <p:nvPr/>
        </p:nvSpPr>
        <p:spPr>
          <a:xfrm>
            <a:off x="10194465" y="5181600"/>
            <a:ext cx="1997535" cy="307777"/>
          </a:xfrm>
          <a:prstGeom prst="rect">
            <a:avLst/>
          </a:prstGeom>
          <a:noFill/>
        </p:spPr>
        <p:txBody>
          <a:bodyPr wrap="none" rtlCol="0" anchor="ctr" anchorCtr="0">
            <a:spAutoFit/>
          </a:bodyPr>
          <a:lstStyle/>
          <a:p>
            <a:pPr algn="r"/>
            <a:r>
              <a:rPr lang="nl-NL" sz="1400" dirty="0">
                <a:solidFill>
                  <a:srgbClr val="4472C4"/>
                </a:solidFill>
              </a:rPr>
              <a:t>[Brian &amp; Rambow, 2011]</a:t>
            </a:r>
            <a:endParaRPr lang="en-US" dirty="0"/>
          </a:p>
        </p:txBody>
      </p:sp>
    </p:spTree>
    <p:extLst>
      <p:ext uri="{BB962C8B-B14F-4D97-AF65-F5344CB8AC3E}">
        <p14:creationId xmlns:p14="http://schemas.microsoft.com/office/powerpoint/2010/main" val="123159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contextual features</a:t>
            </a:r>
          </a:p>
        </p:txBody>
      </p:sp>
      <p:sp>
        <p:nvSpPr>
          <p:cNvPr id="3" name="Content Placeholder 2"/>
          <p:cNvSpPr>
            <a:spLocks noGrp="1"/>
          </p:cNvSpPr>
          <p:nvPr>
            <p:ph idx="1"/>
          </p:nvPr>
        </p:nvSpPr>
        <p:spPr/>
        <p:txBody>
          <a:bodyPr>
            <a:normAutofit/>
          </a:bodyPr>
          <a:lstStyle/>
          <a:p>
            <a:r>
              <a:rPr lang="en-US" sz="2400" dirty="0"/>
              <a:t>Topic-context features (global context)</a:t>
            </a:r>
          </a:p>
          <a:p>
            <a:pPr lvl="1"/>
            <a:r>
              <a:rPr lang="en-US" sz="2000" dirty="0"/>
              <a:t>Exploit argument and domain word lexicons</a:t>
            </a:r>
          </a:p>
          <a:p>
            <a:pPr lvl="1"/>
            <a:r>
              <a:rPr lang="en-US" sz="2000" dirty="0"/>
              <a:t>Model topically-related words</a:t>
            </a:r>
          </a:p>
          <a:p>
            <a:pPr lvl="2"/>
            <a:r>
              <a:rPr lang="en-US" sz="1600" dirty="0"/>
              <a:t>Domain words that share LDA topic(s)</a:t>
            </a:r>
          </a:p>
          <a:p>
            <a:endParaRPr lang="en-US" sz="2400" dirty="0"/>
          </a:p>
          <a:p>
            <a:endParaRPr lang="en-US" sz="2400" dirty="0"/>
          </a:p>
          <a:p>
            <a:r>
              <a:rPr lang="en-US" sz="2400" dirty="0"/>
              <a:t>Window-context features (local context)</a:t>
            </a:r>
          </a:p>
          <a:p>
            <a:pPr lvl="1"/>
            <a:r>
              <a:rPr lang="en-US" sz="2000" dirty="0"/>
              <a:t>Group argument component with its adjacent sentences</a:t>
            </a:r>
          </a:p>
          <a:p>
            <a:pPr lvl="1"/>
            <a:r>
              <a:rPr lang="en-US" sz="2000" dirty="0"/>
              <a:t>Model content-relatedness by semantic relations</a:t>
            </a:r>
          </a:p>
          <a:p>
            <a:pPr lvl="2"/>
            <a:r>
              <a:rPr lang="en-US" sz="1600" dirty="0"/>
              <a:t>Discourse relations</a:t>
            </a:r>
          </a:p>
          <a:p>
            <a:pPr lvl="2"/>
            <a:r>
              <a:rPr lang="en-US" sz="1600" dirty="0"/>
              <a:t>Semantic textual similarity</a:t>
            </a:r>
          </a:p>
          <a:p>
            <a:pPr lvl="2"/>
            <a:r>
              <a:rPr lang="en-US" sz="1600" dirty="0"/>
              <a:t>Textual entailment</a:t>
            </a:r>
          </a:p>
        </p:txBody>
      </p:sp>
      <p:sp>
        <p:nvSpPr>
          <p:cNvPr id="5" name="Slide Number Placeholder 4"/>
          <p:cNvSpPr>
            <a:spLocks noGrp="1"/>
          </p:cNvSpPr>
          <p:nvPr>
            <p:ph type="sldNum" sz="quarter" idx="12"/>
          </p:nvPr>
        </p:nvSpPr>
        <p:spPr/>
        <p:txBody>
          <a:bodyPr/>
          <a:lstStyle/>
          <a:p>
            <a:fld id="{1FAB230D-8D7E-447F-9006-147D65281BD6}" type="slidenum">
              <a:rPr lang="en-US" smtClean="0"/>
              <a:pPr/>
              <a:t>38</a:t>
            </a:fld>
            <a:endParaRPr lang="en-US"/>
          </a:p>
        </p:txBody>
      </p:sp>
      <p:sp>
        <p:nvSpPr>
          <p:cNvPr id="6" name="Rectangle 5"/>
          <p:cNvSpPr/>
          <p:nvPr/>
        </p:nvSpPr>
        <p:spPr>
          <a:xfrm>
            <a:off x="7924800" y="1477089"/>
            <a:ext cx="3432313" cy="1646605"/>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600" dirty="0"/>
              <a:t>People who are addicted to games, especially </a:t>
            </a:r>
            <a:r>
              <a:rPr lang="en-US" sz="1600" b="1" dirty="0">
                <a:solidFill>
                  <a:schemeClr val="accent5"/>
                </a:solidFill>
              </a:rPr>
              <a:t>online games</a:t>
            </a:r>
            <a:r>
              <a:rPr lang="en-US" sz="1600" dirty="0"/>
              <a:t>, can eventually bear dangerous consequences…</a:t>
            </a:r>
          </a:p>
          <a:p>
            <a:pPr algn="just">
              <a:spcAft>
                <a:spcPts val="600"/>
              </a:spcAft>
            </a:pPr>
            <a:r>
              <a:rPr lang="en-US" sz="1600" dirty="0"/>
              <a:t>Although it is undeniable that </a:t>
            </a:r>
            <a:r>
              <a:rPr lang="en-US" sz="1600" b="1" dirty="0">
                <a:solidFill>
                  <a:schemeClr val="accent5"/>
                </a:solidFill>
              </a:rPr>
              <a:t>computer</a:t>
            </a:r>
            <a:r>
              <a:rPr lang="en-US" sz="1600" dirty="0"/>
              <a:t> is a crucial part of human life, </a:t>
            </a:r>
            <a:r>
              <a:rPr lang="en-US" sz="1600" b="1" dirty="0">
                <a:solidFill>
                  <a:schemeClr val="accent5"/>
                </a:solidFill>
              </a:rPr>
              <a:t>it</a:t>
            </a:r>
            <a:r>
              <a:rPr lang="en-US" sz="1600" dirty="0"/>
              <a:t> still has its bad side</a:t>
            </a:r>
          </a:p>
        </p:txBody>
      </p:sp>
      <p:sp>
        <p:nvSpPr>
          <p:cNvPr id="7" name="Rectangle 6"/>
          <p:cNvSpPr/>
          <p:nvPr/>
        </p:nvSpPr>
        <p:spPr>
          <a:xfrm>
            <a:off x="7911548" y="3826533"/>
            <a:ext cx="3432313" cy="2062103"/>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r>
              <a:rPr lang="en-US" sz="1600" b="1" baseline="30000" dirty="0">
                <a:solidFill>
                  <a:schemeClr val="tx1"/>
                </a:solidFill>
                <a:highlight>
                  <a:srgbClr val="C0C0C0"/>
                </a:highlight>
              </a:rPr>
              <a:t>(1)</a:t>
            </a:r>
            <a:r>
              <a:rPr lang="en-US" sz="1600" dirty="0">
                <a:solidFill>
                  <a:schemeClr val="tx1"/>
                </a:solidFill>
              </a:rPr>
              <a:t>Firstly, pictures can influence the way people think. </a:t>
            </a:r>
            <a:r>
              <a:rPr lang="en-US" sz="1600" b="1" baseline="30000" dirty="0">
                <a:solidFill>
                  <a:schemeClr val="tx1"/>
                </a:solidFill>
                <a:highlight>
                  <a:srgbClr val="C0C0C0"/>
                </a:highlight>
              </a:rPr>
              <a:t>(2)</a:t>
            </a:r>
            <a:r>
              <a:rPr lang="en-US" sz="1600" i="1" u="sng" dirty="0">
                <a:solidFill>
                  <a:schemeClr val="tx1"/>
                </a:solidFill>
              </a:rPr>
              <a:t>For example, nowadays horrendous images are displayed on the cigarette boxes to illustrate the consequences of smoking.</a:t>
            </a:r>
            <a:r>
              <a:rPr lang="en-US" sz="1600" dirty="0">
                <a:solidFill>
                  <a:schemeClr val="tx1"/>
                </a:solidFill>
              </a:rPr>
              <a:t> </a:t>
            </a:r>
            <a:r>
              <a:rPr lang="en-US" sz="1600" b="1" baseline="30000" dirty="0">
                <a:solidFill>
                  <a:schemeClr val="tx1"/>
                </a:solidFill>
                <a:highlight>
                  <a:srgbClr val="C0C0C0"/>
                </a:highlight>
              </a:rPr>
              <a:t>(3)</a:t>
            </a:r>
            <a:r>
              <a:rPr lang="en-US" sz="1600" b="1" dirty="0">
                <a:solidFill>
                  <a:schemeClr val="accent5"/>
                </a:solidFill>
              </a:rPr>
              <a:t>As a result</a:t>
            </a:r>
            <a:r>
              <a:rPr lang="en-US" sz="1600" dirty="0">
                <a:solidFill>
                  <a:schemeClr val="tx1"/>
                </a:solidFill>
              </a:rPr>
              <a:t>, statistics show a slight reduction in the number of smokers, indicating that they realize the effects of the negative habit.</a:t>
            </a:r>
          </a:p>
        </p:txBody>
      </p:sp>
    </p:spTree>
    <p:extLst>
      <p:ext uri="{BB962C8B-B14F-4D97-AF65-F5344CB8AC3E}">
        <p14:creationId xmlns:p14="http://schemas.microsoft.com/office/powerpoint/2010/main" val="39457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topic-context features</a:t>
            </a:r>
          </a:p>
        </p:txBody>
      </p:sp>
      <p:sp>
        <p:nvSpPr>
          <p:cNvPr id="3" name="Content Placeholder 2"/>
          <p:cNvSpPr>
            <a:spLocks noGrp="1"/>
          </p:cNvSpPr>
          <p:nvPr>
            <p:ph idx="1"/>
          </p:nvPr>
        </p:nvSpPr>
        <p:spPr/>
        <p:txBody>
          <a:bodyPr>
            <a:normAutofit/>
          </a:bodyPr>
          <a:lstStyle/>
          <a:p>
            <a:r>
              <a:rPr lang="en-US" sz="2400" dirty="0"/>
              <a:t>Argument word features:</a:t>
            </a:r>
          </a:p>
          <a:p>
            <a:pPr lvl="1"/>
            <a:r>
              <a:rPr lang="en-US" sz="2000" dirty="0"/>
              <a:t>Argument words in source and target, pairs of argument words</a:t>
            </a:r>
          </a:p>
          <a:p>
            <a:pPr lvl="1"/>
            <a:r>
              <a:rPr lang="en-US" sz="2000" dirty="0"/>
              <a:t>Number of argument words in common, argument word count difference</a:t>
            </a:r>
          </a:p>
          <a:p>
            <a:endParaRPr lang="en-US" sz="2400" dirty="0"/>
          </a:p>
          <a:p>
            <a:r>
              <a:rPr lang="en-US" sz="2400" dirty="0"/>
              <a:t>Domain word features:</a:t>
            </a:r>
          </a:p>
          <a:p>
            <a:pPr lvl="1"/>
            <a:r>
              <a:rPr lang="en-US" sz="2000" dirty="0"/>
              <a:t>Number of domain words in common, domain word count difference</a:t>
            </a:r>
          </a:p>
          <a:p>
            <a:pPr lvl="1"/>
            <a:r>
              <a:rPr lang="en-US" sz="2000" dirty="0"/>
              <a:t>Number of domain word pairs that share LDA topic(s), pairs that share no LDA topic</a:t>
            </a:r>
          </a:p>
          <a:p>
            <a:endParaRPr lang="en-US" sz="2400" dirty="0"/>
          </a:p>
          <a:p>
            <a:r>
              <a:rPr lang="en-US" sz="2400" dirty="0"/>
              <a:t>Dependency parse features:</a:t>
            </a:r>
          </a:p>
          <a:p>
            <a:pPr lvl="1"/>
            <a:r>
              <a:rPr lang="en-US" sz="2000" dirty="0" err="1"/>
              <a:t>MainVerb</a:t>
            </a:r>
            <a:r>
              <a:rPr lang="en-US" sz="2000" dirty="0"/>
              <a:t>-Subject dependency triples, e.g., </a:t>
            </a:r>
            <a:r>
              <a:rPr lang="en-US" sz="2000" i="1" dirty="0" err="1"/>
              <a:t>nsubj</a:t>
            </a:r>
            <a:r>
              <a:rPr lang="en-US" sz="2000" i="1" dirty="0"/>
              <a:t>(believe, I)</a:t>
            </a:r>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39</a:t>
            </a:fld>
            <a:endParaRPr lang="en-US"/>
          </a:p>
        </p:txBody>
      </p:sp>
      <p:sp>
        <p:nvSpPr>
          <p:cNvPr id="6" name="TextBox 5"/>
          <p:cNvSpPr txBox="1"/>
          <p:nvPr/>
        </p:nvSpPr>
        <p:spPr>
          <a:xfrm>
            <a:off x="10090719" y="688349"/>
            <a:ext cx="2101281" cy="307777"/>
          </a:xfrm>
          <a:prstGeom prst="rect">
            <a:avLst/>
          </a:prstGeom>
          <a:noFill/>
        </p:spPr>
        <p:txBody>
          <a:bodyPr wrap="none" rtlCol="0" anchor="ctr" anchorCtr="0">
            <a:spAutoFit/>
          </a:bodyPr>
          <a:lstStyle/>
          <a:p>
            <a:r>
              <a:rPr lang="nl-NL" sz="1400" dirty="0">
                <a:solidFill>
                  <a:srgbClr val="4472C4"/>
                </a:solidFill>
              </a:rPr>
              <a:t>[Nguyen &amp; Litman, 2016b]</a:t>
            </a:r>
            <a:endParaRPr lang="en-US" dirty="0"/>
          </a:p>
        </p:txBody>
      </p:sp>
    </p:spTree>
    <p:extLst>
      <p:ext uri="{BB962C8B-B14F-4D97-AF65-F5344CB8AC3E}">
        <p14:creationId xmlns:p14="http://schemas.microsoft.com/office/powerpoint/2010/main" val="145386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vs. abstract argumentation theories</a:t>
            </a:r>
          </a:p>
        </p:txBody>
      </p:sp>
      <p:sp>
        <p:nvSpPr>
          <p:cNvPr id="3" name="Content Placeholder 2"/>
          <p:cNvSpPr>
            <a:spLocks noGrp="1"/>
          </p:cNvSpPr>
          <p:nvPr>
            <p:ph idx="1"/>
          </p:nvPr>
        </p:nvSpPr>
        <p:spPr/>
        <p:txBody>
          <a:bodyPr/>
          <a:lstStyle/>
          <a:p>
            <a:r>
              <a:rPr lang="en-US" dirty="0">
                <a:solidFill>
                  <a:schemeClr val="accent2"/>
                </a:solidFill>
              </a:rPr>
              <a:t>Abstract argumentation</a:t>
            </a:r>
          </a:p>
          <a:p>
            <a:pPr lvl="1"/>
            <a:r>
              <a:rPr lang="en-US" dirty="0">
                <a:solidFill>
                  <a:schemeClr val="accent2"/>
                </a:solidFill>
              </a:rPr>
              <a:t>Argument as a primary element</a:t>
            </a:r>
            <a:r>
              <a:rPr lang="en-US" dirty="0"/>
              <a:t> without internal structure</a:t>
            </a:r>
          </a:p>
          <a:p>
            <a:pPr lvl="1"/>
            <a:r>
              <a:rPr lang="en-US" dirty="0"/>
              <a:t>Study relation between arguments for argument acceptability</a:t>
            </a:r>
          </a:p>
          <a:p>
            <a:endParaRPr lang="en-US" dirty="0"/>
          </a:p>
          <a:p>
            <a:r>
              <a:rPr lang="en-US" dirty="0">
                <a:solidFill>
                  <a:schemeClr val="accent1"/>
                </a:solidFill>
              </a:rPr>
              <a:t>Structured argumentation</a:t>
            </a:r>
          </a:p>
          <a:p>
            <a:pPr lvl="1"/>
            <a:r>
              <a:rPr lang="en-US" dirty="0">
                <a:solidFill>
                  <a:schemeClr val="accent1"/>
                </a:solidFill>
              </a:rPr>
              <a:t>Argument components</a:t>
            </a:r>
            <a:r>
              <a:rPr lang="en-US" dirty="0"/>
              <a:t> and their interactions</a:t>
            </a:r>
          </a:p>
          <a:p>
            <a:pPr lvl="1"/>
            <a:r>
              <a:rPr lang="en-US" dirty="0"/>
              <a:t>Typically employed in argument mining in texts</a:t>
            </a:r>
          </a:p>
          <a:p>
            <a:pPr lvl="2"/>
            <a:r>
              <a:rPr lang="en-US" dirty="0"/>
              <a:t>Models textual representation of arguments</a:t>
            </a:r>
          </a:p>
          <a:p>
            <a:pPr lvl="1"/>
            <a:r>
              <a:rPr lang="en-US" dirty="0"/>
              <a:t>Argument component types: premise/evidence, claim/conclusion</a:t>
            </a:r>
          </a:p>
        </p:txBody>
      </p:sp>
      <p:sp>
        <p:nvSpPr>
          <p:cNvPr id="5" name="Slide Number Placeholder 4"/>
          <p:cNvSpPr>
            <a:spLocks noGrp="1"/>
          </p:cNvSpPr>
          <p:nvPr>
            <p:ph type="sldNum" sz="quarter" idx="12"/>
          </p:nvPr>
        </p:nvSpPr>
        <p:spPr/>
        <p:txBody>
          <a:bodyPr/>
          <a:lstStyle/>
          <a:p>
            <a:fld id="{1FAB230D-8D7E-447F-9006-147D65281BD6}" type="slidenum">
              <a:rPr lang="en-US" smtClean="0"/>
              <a:pPr/>
              <a:t>4</a:t>
            </a:fld>
            <a:endParaRPr lang="en-US"/>
          </a:p>
        </p:txBody>
      </p:sp>
    </p:spTree>
    <p:extLst>
      <p:ext uri="{BB962C8B-B14F-4D97-AF65-F5344CB8AC3E}">
        <p14:creationId xmlns:p14="http://schemas.microsoft.com/office/powerpoint/2010/main" val="2751064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context-window framework</a:t>
            </a:r>
          </a:p>
        </p:txBody>
      </p:sp>
      <p:sp>
        <p:nvSpPr>
          <p:cNvPr id="3" name="Content Placeholder 2"/>
          <p:cNvSpPr>
            <a:spLocks noGrp="1"/>
          </p:cNvSpPr>
          <p:nvPr>
            <p:ph idx="1"/>
          </p:nvPr>
        </p:nvSpPr>
        <p:spPr/>
        <p:txBody>
          <a:bodyPr>
            <a:normAutofit/>
          </a:bodyPr>
          <a:lstStyle/>
          <a:p>
            <a:r>
              <a:rPr lang="en-US" sz="2400" dirty="0"/>
              <a:t>Definition: </a:t>
            </a:r>
            <a:r>
              <a:rPr lang="en-US" sz="2400" i="1" dirty="0"/>
              <a:t>Context-window of argument component</a:t>
            </a:r>
          </a:p>
          <a:p>
            <a:pPr lvl="1"/>
            <a:r>
              <a:rPr lang="en-US" sz="2000" dirty="0"/>
              <a:t>Text segment formed by neighboring sentences and the component itself</a:t>
            </a:r>
          </a:p>
          <a:p>
            <a:pPr lvl="1"/>
            <a:r>
              <a:rPr lang="en-US" sz="2000" dirty="0"/>
              <a:t>The neighboring sentences (context sentences) must be in the same paragraph</a:t>
            </a:r>
          </a:p>
          <a:p>
            <a:endParaRPr lang="en-US" sz="2400" dirty="0"/>
          </a:p>
          <a:p>
            <a:r>
              <a:rPr lang="en-US" sz="2400" dirty="0"/>
              <a:t>Context-window formation</a:t>
            </a:r>
          </a:p>
          <a:p>
            <a:pPr lvl="1"/>
            <a:r>
              <a:rPr lang="en-US" sz="2000" dirty="0"/>
              <a:t>Window-size heuristic</a:t>
            </a:r>
          </a:p>
          <a:p>
            <a:pPr lvl="2"/>
            <a:r>
              <a:rPr lang="en-US" sz="1600" dirty="0"/>
              <a:t>With half-size = n, form a window of size 2n at most</a:t>
            </a:r>
          </a:p>
          <a:p>
            <a:pPr lvl="1"/>
            <a:r>
              <a:rPr lang="en-US" sz="2000" dirty="0"/>
              <a:t>Text segmentation heuristic</a:t>
            </a:r>
          </a:p>
          <a:p>
            <a:pPr lvl="2"/>
            <a:r>
              <a:rPr lang="en-US" sz="1600" dirty="0"/>
              <a:t>Context window consists of sentences of the same paragraph and segment output of a text segment program</a:t>
            </a:r>
          </a:p>
          <a:p>
            <a:endParaRPr lang="en-US" sz="2400" dirty="0"/>
          </a:p>
          <a:p>
            <a:r>
              <a:rPr lang="en-US" sz="2400" dirty="0"/>
              <a:t>Overlap resolution</a:t>
            </a:r>
          </a:p>
          <a:p>
            <a:pPr lvl="1"/>
            <a:r>
              <a:rPr lang="en-US" sz="2000" dirty="0"/>
              <a:t>Overlapping context sentences are assigned to source window</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40</a:t>
            </a:fld>
            <a:endParaRPr lang="en-US"/>
          </a:p>
        </p:txBody>
      </p:sp>
      <p:sp>
        <p:nvSpPr>
          <p:cNvPr id="6" name="TextBox 5"/>
          <p:cNvSpPr txBox="1"/>
          <p:nvPr/>
        </p:nvSpPr>
        <p:spPr>
          <a:xfrm>
            <a:off x="10090719" y="688349"/>
            <a:ext cx="2101281" cy="307777"/>
          </a:xfrm>
          <a:prstGeom prst="rect">
            <a:avLst/>
          </a:prstGeom>
          <a:noFill/>
        </p:spPr>
        <p:txBody>
          <a:bodyPr wrap="none" rtlCol="0" anchor="ctr" anchorCtr="0">
            <a:spAutoFit/>
          </a:bodyPr>
          <a:lstStyle/>
          <a:p>
            <a:r>
              <a:rPr lang="nl-NL" sz="1400" dirty="0">
                <a:solidFill>
                  <a:srgbClr val="4472C4"/>
                </a:solidFill>
              </a:rPr>
              <a:t>[Nguyen &amp; Litman, 2016b]</a:t>
            </a:r>
            <a:endParaRPr lang="en-US" dirty="0"/>
          </a:p>
        </p:txBody>
      </p:sp>
    </p:spTree>
    <p:extLst>
      <p:ext uri="{BB962C8B-B14F-4D97-AF65-F5344CB8AC3E}">
        <p14:creationId xmlns:p14="http://schemas.microsoft.com/office/powerpoint/2010/main" val="2317666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Context-window example</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41</a:t>
            </a:fld>
            <a:endParaRPr lang="en-US"/>
          </a:p>
        </p:txBody>
      </p:sp>
      <p:sp>
        <p:nvSpPr>
          <p:cNvPr id="6" name="Rectangle 5"/>
          <p:cNvSpPr/>
          <p:nvPr/>
        </p:nvSpPr>
        <p:spPr>
          <a:xfrm>
            <a:off x="3505695" y="2710220"/>
            <a:ext cx="5176800" cy="30777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400" dirty="0"/>
              <a:t>Sentence 1: Firstly, </a:t>
            </a:r>
            <a:r>
              <a:rPr lang="en-US" sz="1400" b="1" dirty="0"/>
              <a:t>picture can influence the way people think</a:t>
            </a:r>
            <a:r>
              <a:rPr lang="en-US" sz="1400" dirty="0"/>
              <a:t>.</a:t>
            </a:r>
          </a:p>
        </p:txBody>
      </p:sp>
      <p:sp>
        <p:nvSpPr>
          <p:cNvPr id="7" name="Rectangle 6"/>
          <p:cNvSpPr/>
          <p:nvPr/>
        </p:nvSpPr>
        <p:spPr>
          <a:xfrm>
            <a:off x="3505695" y="3875557"/>
            <a:ext cx="5176800" cy="738664"/>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400" dirty="0"/>
              <a:t>Sentence 3: As a result, </a:t>
            </a:r>
            <a:r>
              <a:rPr lang="en-US" sz="1400" b="1" dirty="0"/>
              <a:t>statistics show a slight reduction in the number of smokers, indicating that they realize the effects of the negative habit</a:t>
            </a:r>
            <a:r>
              <a:rPr lang="en-US" sz="1400" dirty="0"/>
              <a:t>.</a:t>
            </a:r>
          </a:p>
        </p:txBody>
      </p:sp>
      <p:sp>
        <p:nvSpPr>
          <p:cNvPr id="8" name="Rectangle 7"/>
          <p:cNvSpPr/>
          <p:nvPr/>
        </p:nvSpPr>
        <p:spPr>
          <a:xfrm>
            <a:off x="3505695" y="3185167"/>
            <a:ext cx="5176800" cy="523220"/>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400" dirty="0"/>
              <a:t>Sentence 2: For example, </a:t>
            </a:r>
            <a:r>
              <a:rPr lang="en-US" sz="1400" b="1" dirty="0"/>
              <a:t>nowadays horrendous images are displayed on the cigarette boxes to illustrate the consequences of smoking</a:t>
            </a:r>
            <a:r>
              <a:rPr lang="en-US" sz="1400" dirty="0"/>
              <a:t>.</a:t>
            </a:r>
          </a:p>
        </p:txBody>
      </p:sp>
      <p:sp>
        <p:nvSpPr>
          <p:cNvPr id="9" name="Rectangle 8"/>
          <p:cNvSpPr/>
          <p:nvPr/>
        </p:nvSpPr>
        <p:spPr>
          <a:xfrm>
            <a:off x="2058943" y="3323667"/>
            <a:ext cx="1092287" cy="246221"/>
          </a:xfrm>
          <a:prstGeom prst="rect">
            <a:avLst/>
          </a:prstGeom>
          <a:ln>
            <a:noFill/>
          </a:ln>
        </p:spPr>
        <p:style>
          <a:lnRef idx="2">
            <a:schemeClr val="dk1"/>
          </a:lnRef>
          <a:fillRef idx="1">
            <a:schemeClr val="lt1"/>
          </a:fillRef>
          <a:effectRef idx="0">
            <a:schemeClr val="dk1"/>
          </a:effectRef>
          <a:fontRef idx="minor">
            <a:schemeClr val="dk1"/>
          </a:fontRef>
        </p:style>
        <p:txBody>
          <a:bodyPr wrap="none" lIns="45720" tIns="0" rIns="45720" bIns="0" rtlCol="0" anchor="ctr">
            <a:spAutoFit/>
          </a:bodyPr>
          <a:lstStyle/>
          <a:p>
            <a:pPr algn="just">
              <a:spcAft>
                <a:spcPts val="600"/>
              </a:spcAft>
            </a:pPr>
            <a:r>
              <a:rPr lang="en-US" sz="1600" b="1" dirty="0">
                <a:solidFill>
                  <a:schemeClr val="accent1"/>
                </a:solidFill>
              </a:rPr>
              <a:t>Component</a:t>
            </a:r>
          </a:p>
        </p:txBody>
      </p:sp>
      <p:cxnSp>
        <p:nvCxnSpPr>
          <p:cNvPr id="10" name="Straight Arrow Connector 9"/>
          <p:cNvCxnSpPr>
            <a:stCxn id="9" idx="3"/>
            <a:endCxn id="8" idx="1"/>
          </p:cNvCxnSpPr>
          <p:nvPr/>
        </p:nvCxnSpPr>
        <p:spPr>
          <a:xfrm flipV="1">
            <a:off x="3151230" y="3446777"/>
            <a:ext cx="354465"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52800" y="2611721"/>
            <a:ext cx="5505450" cy="2097761"/>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1400"/>
          </a:p>
        </p:txBody>
      </p:sp>
      <p:sp>
        <p:nvSpPr>
          <p:cNvPr id="12" name="Rectangle 11"/>
          <p:cNvSpPr/>
          <p:nvPr/>
        </p:nvSpPr>
        <p:spPr>
          <a:xfrm>
            <a:off x="2260588" y="4121779"/>
            <a:ext cx="671338" cy="246221"/>
          </a:xfrm>
          <a:prstGeom prst="rect">
            <a:avLst/>
          </a:prstGeom>
          <a:ln>
            <a:noFill/>
          </a:ln>
        </p:spPr>
        <p:style>
          <a:lnRef idx="2">
            <a:schemeClr val="dk1"/>
          </a:lnRef>
          <a:fillRef idx="1">
            <a:schemeClr val="lt1"/>
          </a:fillRef>
          <a:effectRef idx="0">
            <a:schemeClr val="dk1"/>
          </a:effectRef>
          <a:fontRef idx="minor">
            <a:schemeClr val="dk1"/>
          </a:fontRef>
        </p:style>
        <p:txBody>
          <a:bodyPr wrap="none" lIns="45720" tIns="0" rIns="45720" bIns="0" rtlCol="0" anchor="ctr">
            <a:spAutoFit/>
          </a:bodyPr>
          <a:lstStyle/>
          <a:p>
            <a:pPr algn="just">
              <a:spcAft>
                <a:spcPts val="600"/>
              </a:spcAft>
            </a:pPr>
            <a:r>
              <a:rPr lang="en-US" sz="1600" b="1" dirty="0">
                <a:solidFill>
                  <a:schemeClr val="accent1"/>
                </a:solidFill>
              </a:rPr>
              <a:t>Source</a:t>
            </a:r>
          </a:p>
        </p:txBody>
      </p:sp>
      <p:cxnSp>
        <p:nvCxnSpPr>
          <p:cNvPr id="13" name="Straight Arrow Connector 12"/>
          <p:cNvCxnSpPr>
            <a:cxnSpLocks/>
            <a:stCxn id="12" idx="3"/>
            <a:endCxn id="7" idx="1"/>
          </p:cNvCxnSpPr>
          <p:nvPr/>
        </p:nvCxnSpPr>
        <p:spPr>
          <a:xfrm flipV="1">
            <a:off x="2931926" y="4244889"/>
            <a:ext cx="57376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75413" y="2740998"/>
            <a:ext cx="617413" cy="246221"/>
          </a:xfrm>
          <a:prstGeom prst="rect">
            <a:avLst/>
          </a:prstGeom>
          <a:ln>
            <a:noFill/>
          </a:ln>
        </p:spPr>
        <p:style>
          <a:lnRef idx="2">
            <a:schemeClr val="dk1"/>
          </a:lnRef>
          <a:fillRef idx="1">
            <a:schemeClr val="lt1"/>
          </a:fillRef>
          <a:effectRef idx="0">
            <a:schemeClr val="dk1"/>
          </a:effectRef>
          <a:fontRef idx="minor">
            <a:schemeClr val="dk1"/>
          </a:fontRef>
        </p:style>
        <p:txBody>
          <a:bodyPr wrap="none" lIns="45720" tIns="0" rIns="45720" bIns="0" rtlCol="0" anchor="ctr">
            <a:spAutoFit/>
          </a:bodyPr>
          <a:lstStyle/>
          <a:p>
            <a:pPr algn="just">
              <a:spcAft>
                <a:spcPts val="600"/>
              </a:spcAft>
            </a:pPr>
            <a:r>
              <a:rPr lang="en-US" sz="1600" b="1" dirty="0">
                <a:solidFill>
                  <a:schemeClr val="accent2"/>
                </a:solidFill>
              </a:rPr>
              <a:t>Target</a:t>
            </a:r>
          </a:p>
        </p:txBody>
      </p:sp>
      <p:cxnSp>
        <p:nvCxnSpPr>
          <p:cNvPr id="15" name="Straight Arrow Connector 14"/>
          <p:cNvCxnSpPr>
            <a:cxnSpLocks/>
            <a:stCxn id="14" idx="3"/>
            <a:endCxn id="6" idx="1"/>
          </p:cNvCxnSpPr>
          <p:nvPr/>
        </p:nvCxnSpPr>
        <p:spPr>
          <a:xfrm>
            <a:off x="2892826" y="2864109"/>
            <a:ext cx="61286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05695" y="2239918"/>
            <a:ext cx="5176800" cy="30777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400" dirty="0"/>
              <a:t>Sentence…</a:t>
            </a:r>
          </a:p>
        </p:txBody>
      </p:sp>
      <p:sp>
        <p:nvSpPr>
          <p:cNvPr id="21" name="Rectangle 20"/>
          <p:cNvSpPr/>
          <p:nvPr/>
        </p:nvSpPr>
        <p:spPr>
          <a:xfrm>
            <a:off x="3505695" y="4779560"/>
            <a:ext cx="5176800" cy="307777"/>
          </a:xfrm>
          <a:prstGeom prst="rect">
            <a:avLst/>
          </a:prstGeom>
          <a:ln/>
        </p:spPr>
        <p:style>
          <a:lnRef idx="2">
            <a:schemeClr val="dk1"/>
          </a:lnRef>
          <a:fillRef idx="1">
            <a:schemeClr val="lt1"/>
          </a:fillRef>
          <a:effectRef idx="0">
            <a:schemeClr val="dk1"/>
          </a:effectRef>
          <a:fontRef idx="minor">
            <a:schemeClr val="dk1"/>
          </a:fontRef>
        </p:style>
        <p:txBody>
          <a:bodyPr wrap="square" lIns="45720" rIns="45720" rtlCol="0" anchor="ctr">
            <a:spAutoFit/>
          </a:bodyPr>
          <a:lstStyle/>
          <a:p>
            <a:pPr algn="just">
              <a:spcAft>
                <a:spcPts val="600"/>
              </a:spcAft>
            </a:pPr>
            <a:r>
              <a:rPr lang="en-US" sz="1400" dirty="0"/>
              <a:t>Sentence…</a:t>
            </a:r>
          </a:p>
        </p:txBody>
      </p:sp>
      <p:sp>
        <p:nvSpPr>
          <p:cNvPr id="22" name="Rectangle 21"/>
          <p:cNvSpPr/>
          <p:nvPr/>
        </p:nvSpPr>
        <p:spPr>
          <a:xfrm>
            <a:off x="3352800" y="3113907"/>
            <a:ext cx="5505450" cy="2097761"/>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1400"/>
          </a:p>
        </p:txBody>
      </p:sp>
      <p:sp>
        <p:nvSpPr>
          <p:cNvPr id="23" name="Rectangle 22"/>
          <p:cNvSpPr/>
          <p:nvPr/>
        </p:nvSpPr>
        <p:spPr>
          <a:xfrm>
            <a:off x="3352800" y="2135031"/>
            <a:ext cx="5505450" cy="934294"/>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1400"/>
          </a:p>
        </p:txBody>
      </p:sp>
    </p:spTree>
    <p:extLst>
      <p:ext uri="{BB962C8B-B14F-4D97-AF65-F5344CB8AC3E}">
        <p14:creationId xmlns:p14="http://schemas.microsoft.com/office/powerpoint/2010/main" val="22275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1" grpId="1" animBg="1"/>
      <p:bldP spid="12" grpId="0" animBg="1"/>
      <p:bldP spid="14" grpId="0" animBg="1"/>
      <p:bldP spid="20" grpId="0" animBg="1"/>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Context-window features</a:t>
            </a:r>
          </a:p>
        </p:txBody>
      </p:sp>
      <p:sp>
        <p:nvSpPr>
          <p:cNvPr id="3" name="Content Placeholder 2"/>
          <p:cNvSpPr>
            <a:spLocks noGrp="1"/>
          </p:cNvSpPr>
          <p:nvPr>
            <p:ph idx="1"/>
          </p:nvPr>
        </p:nvSpPr>
        <p:spPr/>
        <p:txBody>
          <a:bodyPr>
            <a:normAutofit/>
          </a:bodyPr>
          <a:lstStyle/>
          <a:p>
            <a:r>
              <a:rPr lang="en-US" sz="2400" dirty="0"/>
              <a:t>Word count</a:t>
            </a:r>
          </a:p>
          <a:p>
            <a:pPr lvl="1"/>
            <a:r>
              <a:rPr lang="en-US" sz="2000" dirty="0"/>
              <a:t>Number of words in common of covering sentences of source and target with preceding and following context sentences</a:t>
            </a:r>
          </a:p>
          <a:p>
            <a:r>
              <a:rPr lang="en-US" sz="2400" dirty="0"/>
              <a:t>Discourse relation</a:t>
            </a:r>
          </a:p>
          <a:p>
            <a:pPr lvl="1"/>
            <a:r>
              <a:rPr lang="en-US" sz="2000" dirty="0"/>
              <a:t>Discourse relations between context sentences, and within covering sentences of source and target</a:t>
            </a:r>
          </a:p>
          <a:p>
            <a:pPr lvl="1"/>
            <a:r>
              <a:rPr lang="en-US" sz="2000" dirty="0"/>
              <a:t>Discourse relation between each pair of source and target sentences</a:t>
            </a:r>
          </a:p>
          <a:p>
            <a:r>
              <a:rPr lang="en-US" sz="2400" dirty="0"/>
              <a:t>Discourse marker</a:t>
            </a:r>
          </a:p>
          <a:p>
            <a:pPr lvl="1"/>
            <a:r>
              <a:rPr lang="en-US" sz="2000" dirty="0"/>
              <a:t>Whether a discourse marker is present before the covering sentence or not</a:t>
            </a:r>
          </a:p>
          <a:p>
            <a:endParaRPr lang="en-US" sz="2400" dirty="0"/>
          </a:p>
          <a:p>
            <a:r>
              <a:rPr lang="en-US" sz="2400" dirty="0"/>
              <a:t>Discourse features are enabled by PDTB and RST parsers</a:t>
            </a:r>
          </a:p>
        </p:txBody>
      </p:sp>
      <p:sp>
        <p:nvSpPr>
          <p:cNvPr id="5" name="Slide Number Placeholder 4"/>
          <p:cNvSpPr>
            <a:spLocks noGrp="1"/>
          </p:cNvSpPr>
          <p:nvPr>
            <p:ph type="sldNum" sz="quarter" idx="12"/>
          </p:nvPr>
        </p:nvSpPr>
        <p:spPr/>
        <p:txBody>
          <a:bodyPr/>
          <a:lstStyle/>
          <a:p>
            <a:fld id="{1FAB230D-8D7E-447F-9006-147D65281BD6}" type="slidenum">
              <a:rPr lang="en-US" smtClean="0"/>
              <a:pPr/>
              <a:t>42</a:t>
            </a:fld>
            <a:endParaRPr lang="en-US"/>
          </a:p>
        </p:txBody>
      </p:sp>
      <p:sp>
        <p:nvSpPr>
          <p:cNvPr id="6" name="TextBox 5"/>
          <p:cNvSpPr txBox="1"/>
          <p:nvPr/>
        </p:nvSpPr>
        <p:spPr>
          <a:xfrm>
            <a:off x="10408242" y="5267739"/>
            <a:ext cx="1783758" cy="307777"/>
          </a:xfrm>
          <a:prstGeom prst="rect">
            <a:avLst/>
          </a:prstGeom>
          <a:noFill/>
        </p:spPr>
        <p:txBody>
          <a:bodyPr wrap="none" rtlCol="0" anchor="ctr" anchorCtr="0">
            <a:spAutoFit/>
          </a:bodyPr>
          <a:lstStyle/>
          <a:p>
            <a:r>
              <a:rPr lang="nl-NL" sz="1400" dirty="0">
                <a:solidFill>
                  <a:srgbClr val="4472C4"/>
                </a:solidFill>
              </a:rPr>
              <a:t>[Ji &amp; Eisenstein, 2014]</a:t>
            </a:r>
            <a:endParaRPr lang="en-US" dirty="0"/>
          </a:p>
        </p:txBody>
      </p:sp>
      <p:sp>
        <p:nvSpPr>
          <p:cNvPr id="7" name="TextBox 6"/>
          <p:cNvSpPr txBox="1"/>
          <p:nvPr/>
        </p:nvSpPr>
        <p:spPr>
          <a:xfrm>
            <a:off x="10614132" y="5578380"/>
            <a:ext cx="1577868" cy="307777"/>
          </a:xfrm>
          <a:prstGeom prst="rect">
            <a:avLst/>
          </a:prstGeom>
          <a:noFill/>
        </p:spPr>
        <p:txBody>
          <a:bodyPr wrap="none" rtlCol="0" anchor="ctr" anchorCtr="0">
            <a:spAutoFit/>
          </a:bodyPr>
          <a:lstStyle/>
          <a:p>
            <a:r>
              <a:rPr lang="nl-NL" sz="1400" dirty="0">
                <a:solidFill>
                  <a:srgbClr val="4472C4"/>
                </a:solidFill>
              </a:rPr>
              <a:t>[Wang &amp; Lan 2015]</a:t>
            </a:r>
            <a:endParaRPr lang="en-US" dirty="0"/>
          </a:p>
        </p:txBody>
      </p:sp>
      <p:sp>
        <p:nvSpPr>
          <p:cNvPr id="8" name="TextBox 7"/>
          <p:cNvSpPr txBox="1"/>
          <p:nvPr/>
        </p:nvSpPr>
        <p:spPr>
          <a:xfrm>
            <a:off x="10090719" y="687585"/>
            <a:ext cx="2101281" cy="307777"/>
          </a:xfrm>
          <a:prstGeom prst="rect">
            <a:avLst/>
          </a:prstGeom>
          <a:noFill/>
        </p:spPr>
        <p:txBody>
          <a:bodyPr wrap="none" rtlCol="0" anchor="ctr" anchorCtr="0">
            <a:spAutoFit/>
          </a:bodyPr>
          <a:lstStyle/>
          <a:p>
            <a:r>
              <a:rPr lang="nl-NL" sz="1400" dirty="0">
                <a:solidFill>
                  <a:srgbClr val="4472C4"/>
                </a:solidFill>
              </a:rPr>
              <a:t>[Nguyen &amp; Litman, 2016b]</a:t>
            </a:r>
            <a:endParaRPr lang="en-US" dirty="0"/>
          </a:p>
        </p:txBody>
      </p:sp>
    </p:spTree>
    <p:extLst>
      <p:ext uri="{BB962C8B-B14F-4D97-AF65-F5344CB8AC3E}">
        <p14:creationId xmlns:p14="http://schemas.microsoft.com/office/powerpoint/2010/main" val="196752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sematic relation features</a:t>
            </a:r>
          </a:p>
        </p:txBody>
      </p:sp>
      <p:sp>
        <p:nvSpPr>
          <p:cNvPr id="3" name="Content Placeholder 2"/>
          <p:cNvSpPr>
            <a:spLocks noGrp="1"/>
          </p:cNvSpPr>
          <p:nvPr>
            <p:ph idx="1"/>
          </p:nvPr>
        </p:nvSpPr>
        <p:spPr/>
        <p:txBody>
          <a:bodyPr>
            <a:normAutofit/>
          </a:bodyPr>
          <a:lstStyle/>
          <a:p>
            <a:r>
              <a:rPr lang="en-US" sz="2400" dirty="0"/>
              <a:t>Semantic textual similarity (STS) features</a:t>
            </a:r>
          </a:p>
          <a:p>
            <a:pPr lvl="1"/>
            <a:r>
              <a:rPr lang="en-US" sz="2000" dirty="0"/>
              <a:t>STS score between source and target sentences</a:t>
            </a:r>
          </a:p>
          <a:p>
            <a:pPr lvl="1"/>
            <a:r>
              <a:rPr lang="en-US" sz="2000" dirty="0"/>
              <a:t>Max STS score among pairs of source and target context sentences</a:t>
            </a:r>
          </a:p>
          <a:p>
            <a:pPr lvl="2"/>
            <a:r>
              <a:rPr lang="en-US" sz="1600" dirty="0"/>
              <a:t>STS score between each source context sentence and target sentence</a:t>
            </a:r>
          </a:p>
          <a:p>
            <a:pPr lvl="2"/>
            <a:r>
              <a:rPr lang="en-US" sz="1600" dirty="0"/>
              <a:t>STS score between each target content sentence and source sentence</a:t>
            </a:r>
          </a:p>
          <a:p>
            <a:endParaRPr lang="en-US" sz="2400" dirty="0"/>
          </a:p>
          <a:p>
            <a:r>
              <a:rPr lang="en-US" sz="2400" dirty="0"/>
              <a:t>Textual entailment (TE) features</a:t>
            </a:r>
          </a:p>
          <a:p>
            <a:pPr lvl="1"/>
            <a:r>
              <a:rPr lang="en-US" sz="2000" dirty="0"/>
              <a:t>TE score between source and target sentences</a:t>
            </a:r>
          </a:p>
          <a:p>
            <a:pPr lvl="1"/>
            <a:r>
              <a:rPr lang="en-US" sz="2000" dirty="0"/>
              <a:t>TE score between source context window and target sentence</a:t>
            </a:r>
          </a:p>
          <a:p>
            <a:pPr lvl="1"/>
            <a:r>
              <a:rPr lang="en-US" sz="2000" dirty="0"/>
              <a:t>Max TE score among pairs of source context sentences and target sentence</a:t>
            </a:r>
          </a:p>
          <a:p>
            <a:endParaRPr lang="en-US" sz="2400" dirty="0"/>
          </a:p>
          <a:p>
            <a:r>
              <a:rPr lang="en-US" sz="2400" dirty="0"/>
              <a:t>Context-window enables aggregating score features for better performance</a:t>
            </a:r>
          </a:p>
        </p:txBody>
      </p:sp>
      <p:sp>
        <p:nvSpPr>
          <p:cNvPr id="4" name="Slide Number Placeholder 3"/>
          <p:cNvSpPr>
            <a:spLocks noGrp="1"/>
          </p:cNvSpPr>
          <p:nvPr>
            <p:ph type="sldNum" sz="quarter" idx="12"/>
          </p:nvPr>
        </p:nvSpPr>
        <p:spPr/>
        <p:txBody>
          <a:bodyPr/>
          <a:lstStyle/>
          <a:p>
            <a:fld id="{1FAB230D-8D7E-447F-9006-147D65281BD6}" type="slidenum">
              <a:rPr lang="en-US" smtClean="0"/>
              <a:pPr/>
              <a:t>43</a:t>
            </a:fld>
            <a:endParaRPr lang="en-US"/>
          </a:p>
        </p:txBody>
      </p:sp>
    </p:spTree>
    <p:extLst>
      <p:ext uri="{BB962C8B-B14F-4D97-AF65-F5344CB8AC3E}">
        <p14:creationId xmlns:p14="http://schemas.microsoft.com/office/powerpoint/2010/main" val="1422481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summary</a:t>
            </a:r>
          </a:p>
        </p:txBody>
      </p:sp>
      <p:sp>
        <p:nvSpPr>
          <p:cNvPr id="3" name="Content Placeholder 2"/>
          <p:cNvSpPr>
            <a:spLocks noGrp="1"/>
          </p:cNvSpPr>
          <p:nvPr>
            <p:ph idx="1"/>
          </p:nvPr>
        </p:nvSpPr>
        <p:spPr/>
        <p:txBody>
          <a:bodyPr>
            <a:norm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b="1" dirty="0"/>
          </a:p>
          <a:p>
            <a:endParaRPr lang="en-US" sz="1800" b="1" dirty="0"/>
          </a:p>
          <a:p>
            <a:r>
              <a:rPr lang="en-US" sz="1800" b="1" dirty="0"/>
              <a:t>Common features</a:t>
            </a:r>
            <a:r>
              <a:rPr lang="en-US" sz="1800" dirty="0"/>
              <a:t> (features in common among models)</a:t>
            </a:r>
          </a:p>
          <a:p>
            <a:pPr lvl="1"/>
            <a:r>
              <a:rPr lang="en-US" sz="1600" dirty="0"/>
              <a:t>Baseline features except word pairs and production rules</a:t>
            </a:r>
          </a:p>
          <a:p>
            <a:r>
              <a:rPr lang="en-US" sz="1800" b="1" dirty="0"/>
              <a:t>TOPIC</a:t>
            </a:r>
            <a:r>
              <a:rPr lang="en-US" sz="1800" dirty="0"/>
              <a:t>, </a:t>
            </a:r>
            <a:r>
              <a:rPr lang="en-US" sz="1800" b="1" dirty="0"/>
              <a:t>WINDOW</a:t>
            </a:r>
            <a:r>
              <a:rPr lang="en-US" sz="1800" dirty="0"/>
              <a:t> and </a:t>
            </a:r>
            <a:r>
              <a:rPr lang="en-US" sz="1800" b="1" dirty="0"/>
              <a:t>COMBINED</a:t>
            </a:r>
          </a:p>
          <a:p>
            <a:pPr lvl="1"/>
            <a:r>
              <a:rPr lang="en-US" sz="1600" dirty="0"/>
              <a:t>To evaluate Topic-context and Window-context features in isolation and combination</a:t>
            </a:r>
          </a:p>
          <a:p>
            <a:r>
              <a:rPr lang="en-US" sz="1800" b="1" dirty="0"/>
              <a:t>FULL model</a:t>
            </a:r>
            <a:r>
              <a:rPr lang="en-US" sz="1800" dirty="0"/>
              <a:t> takes all features together</a:t>
            </a:r>
          </a:p>
        </p:txBody>
      </p:sp>
      <p:sp>
        <p:nvSpPr>
          <p:cNvPr id="5" name="Slide Number Placeholder 4"/>
          <p:cNvSpPr>
            <a:spLocks noGrp="1"/>
          </p:cNvSpPr>
          <p:nvPr>
            <p:ph type="sldNum" sz="quarter" idx="12"/>
          </p:nvPr>
        </p:nvSpPr>
        <p:spPr/>
        <p:txBody>
          <a:bodyPr/>
          <a:lstStyle/>
          <a:p>
            <a:fld id="{1FAB230D-8D7E-447F-9006-147D65281BD6}" type="slidenum">
              <a:rPr lang="en-US" smtClean="0"/>
              <a:pPr/>
              <a:t>44</a:t>
            </a:fld>
            <a:endParaRPr lang="en-US"/>
          </a:p>
        </p:txBody>
      </p:sp>
      <p:sp>
        <p:nvSpPr>
          <p:cNvPr id="49" name="Rectangle 48"/>
          <p:cNvSpPr/>
          <p:nvPr/>
        </p:nvSpPr>
        <p:spPr>
          <a:xfrm>
            <a:off x="185954" y="2001493"/>
            <a:ext cx="2359247"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BASELINE</a:t>
            </a:r>
          </a:p>
        </p:txBody>
      </p:sp>
      <p:sp>
        <p:nvSpPr>
          <p:cNvPr id="50" name="Rectangle 49"/>
          <p:cNvSpPr/>
          <p:nvPr/>
        </p:nvSpPr>
        <p:spPr>
          <a:xfrm>
            <a:off x="185956" y="2277469"/>
            <a:ext cx="2359249" cy="44023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features</a:t>
            </a:r>
          </a:p>
        </p:txBody>
      </p:sp>
      <p:sp>
        <p:nvSpPr>
          <p:cNvPr id="51" name="Rectangle 50"/>
          <p:cNvSpPr/>
          <p:nvPr/>
        </p:nvSpPr>
        <p:spPr>
          <a:xfrm>
            <a:off x="185954" y="2717698"/>
            <a:ext cx="2359247" cy="676607"/>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Word pairs + Production rules</a:t>
            </a:r>
          </a:p>
        </p:txBody>
      </p:sp>
      <p:sp>
        <p:nvSpPr>
          <p:cNvPr id="52" name="Rectangle 51"/>
          <p:cNvSpPr/>
          <p:nvPr/>
        </p:nvSpPr>
        <p:spPr>
          <a:xfrm>
            <a:off x="3325345" y="1345277"/>
            <a:ext cx="2359247"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TOPIC</a:t>
            </a:r>
          </a:p>
        </p:txBody>
      </p:sp>
      <p:sp>
        <p:nvSpPr>
          <p:cNvPr id="53" name="Rectangle 52"/>
          <p:cNvSpPr/>
          <p:nvPr/>
        </p:nvSpPr>
        <p:spPr>
          <a:xfrm>
            <a:off x="3325346" y="1613528"/>
            <a:ext cx="2359249" cy="44023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features</a:t>
            </a:r>
          </a:p>
        </p:txBody>
      </p:sp>
      <p:sp>
        <p:nvSpPr>
          <p:cNvPr id="54" name="Rectangle 53"/>
          <p:cNvSpPr/>
          <p:nvPr/>
        </p:nvSpPr>
        <p:spPr>
          <a:xfrm>
            <a:off x="6464750" y="2716173"/>
            <a:ext cx="2359247" cy="678133"/>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solidFill>
                  <a:schemeClr val="tx1"/>
                </a:solidFill>
              </a:rPr>
              <a:t>Topic context features +</a:t>
            </a:r>
          </a:p>
          <a:p>
            <a:pPr algn="ctr">
              <a:lnSpc>
                <a:spcPct val="120000"/>
              </a:lnSpc>
            </a:pPr>
            <a:r>
              <a:rPr lang="en-US" sz="1400" b="1" dirty="0">
                <a:solidFill>
                  <a:schemeClr val="tx1"/>
                </a:solidFill>
              </a:rPr>
              <a:t>Window context features</a:t>
            </a:r>
          </a:p>
        </p:txBody>
      </p:sp>
      <p:sp>
        <p:nvSpPr>
          <p:cNvPr id="55" name="Rectangle 54"/>
          <p:cNvSpPr/>
          <p:nvPr/>
        </p:nvSpPr>
        <p:spPr>
          <a:xfrm>
            <a:off x="3325344" y="2918079"/>
            <a:ext cx="2359247"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WINDOW</a:t>
            </a:r>
          </a:p>
        </p:txBody>
      </p:sp>
      <p:sp>
        <p:nvSpPr>
          <p:cNvPr id="56" name="Rectangle 55"/>
          <p:cNvSpPr/>
          <p:nvPr/>
        </p:nvSpPr>
        <p:spPr>
          <a:xfrm>
            <a:off x="3325344" y="3190752"/>
            <a:ext cx="2359249" cy="44023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features</a:t>
            </a:r>
          </a:p>
        </p:txBody>
      </p:sp>
      <p:sp>
        <p:nvSpPr>
          <p:cNvPr id="57" name="Rectangle 56"/>
          <p:cNvSpPr/>
          <p:nvPr/>
        </p:nvSpPr>
        <p:spPr>
          <a:xfrm>
            <a:off x="3325345" y="3629681"/>
            <a:ext cx="2359247" cy="477707"/>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Window context features</a:t>
            </a:r>
          </a:p>
        </p:txBody>
      </p:sp>
      <p:sp>
        <p:nvSpPr>
          <p:cNvPr id="58" name="Rectangle 57"/>
          <p:cNvSpPr/>
          <p:nvPr/>
        </p:nvSpPr>
        <p:spPr>
          <a:xfrm>
            <a:off x="6464750" y="2003188"/>
            <a:ext cx="2359247"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COMBINED</a:t>
            </a:r>
          </a:p>
        </p:txBody>
      </p:sp>
      <p:sp>
        <p:nvSpPr>
          <p:cNvPr id="59" name="Rectangle 58"/>
          <p:cNvSpPr/>
          <p:nvPr/>
        </p:nvSpPr>
        <p:spPr>
          <a:xfrm>
            <a:off x="6464754" y="2275943"/>
            <a:ext cx="2359249" cy="44023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features</a:t>
            </a:r>
          </a:p>
        </p:txBody>
      </p:sp>
      <p:sp>
        <p:nvSpPr>
          <p:cNvPr id="60" name="Rectangle 59"/>
          <p:cNvSpPr/>
          <p:nvPr/>
        </p:nvSpPr>
        <p:spPr>
          <a:xfrm>
            <a:off x="9604151" y="2586409"/>
            <a:ext cx="2359247" cy="937659"/>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b="1" dirty="0">
                <a:solidFill>
                  <a:schemeClr val="tx1"/>
                </a:solidFill>
              </a:rPr>
              <a:t>Topic context features +</a:t>
            </a:r>
          </a:p>
          <a:p>
            <a:pPr algn="ctr">
              <a:lnSpc>
                <a:spcPct val="120000"/>
              </a:lnSpc>
            </a:pPr>
            <a:r>
              <a:rPr lang="en-US" sz="1400" b="1" dirty="0">
                <a:solidFill>
                  <a:schemeClr val="tx1"/>
                </a:solidFill>
              </a:rPr>
              <a:t>Window context features +</a:t>
            </a:r>
          </a:p>
          <a:p>
            <a:pPr algn="ctr">
              <a:lnSpc>
                <a:spcPct val="120000"/>
              </a:lnSpc>
            </a:pPr>
            <a:r>
              <a:rPr lang="en-US" sz="1400" b="1" dirty="0">
                <a:solidFill>
                  <a:schemeClr val="tx1"/>
                </a:solidFill>
              </a:rPr>
              <a:t>Semantic relation features</a:t>
            </a:r>
          </a:p>
        </p:txBody>
      </p:sp>
      <p:sp>
        <p:nvSpPr>
          <p:cNvPr id="61" name="Rectangle 60"/>
          <p:cNvSpPr/>
          <p:nvPr/>
        </p:nvSpPr>
        <p:spPr>
          <a:xfrm>
            <a:off x="9604151" y="1871859"/>
            <a:ext cx="2359247"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COMBINED+REL</a:t>
            </a:r>
          </a:p>
        </p:txBody>
      </p:sp>
      <p:sp>
        <p:nvSpPr>
          <p:cNvPr id="62" name="Rectangle 61"/>
          <p:cNvSpPr/>
          <p:nvPr/>
        </p:nvSpPr>
        <p:spPr>
          <a:xfrm>
            <a:off x="9604151" y="2146179"/>
            <a:ext cx="2359249" cy="44023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Common features</a:t>
            </a:r>
          </a:p>
        </p:txBody>
      </p:sp>
      <p:sp>
        <p:nvSpPr>
          <p:cNvPr id="63" name="Rectangle 62"/>
          <p:cNvSpPr/>
          <p:nvPr/>
        </p:nvSpPr>
        <p:spPr>
          <a:xfrm>
            <a:off x="3325346" y="2053758"/>
            <a:ext cx="2359247" cy="477707"/>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Topic context features</a:t>
            </a:r>
          </a:p>
        </p:txBody>
      </p:sp>
      <p:cxnSp>
        <p:nvCxnSpPr>
          <p:cNvPr id="64" name="Straight Arrow Connector 63"/>
          <p:cNvCxnSpPr>
            <a:cxnSpLocks/>
            <a:stCxn id="51" idx="3"/>
            <a:endCxn id="63" idx="1"/>
          </p:cNvCxnSpPr>
          <p:nvPr/>
        </p:nvCxnSpPr>
        <p:spPr>
          <a:xfrm flipV="1">
            <a:off x="2545201" y="2292612"/>
            <a:ext cx="780145" cy="76339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2545201" y="3056002"/>
            <a:ext cx="780144" cy="81253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5684593" y="2292612"/>
            <a:ext cx="780157" cy="762628"/>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5684592" y="3055240"/>
            <a:ext cx="780158" cy="813295"/>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54" idx="3"/>
            <a:endCxn id="60" idx="1"/>
          </p:cNvCxnSpPr>
          <p:nvPr/>
        </p:nvCxnSpPr>
        <p:spPr>
          <a:xfrm flipV="1">
            <a:off x="8823997" y="3055239"/>
            <a:ext cx="780154" cy="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126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 in Persuasive1 corpus</a:t>
            </a:r>
          </a:p>
        </p:txBody>
      </p:sp>
      <p:sp>
        <p:nvSpPr>
          <p:cNvPr id="8" name="Content Placeholder 7"/>
          <p:cNvSpPr>
            <a:spLocks noGrp="1"/>
          </p:cNvSpPr>
          <p:nvPr>
            <p:ph idx="1"/>
          </p:nvPr>
        </p:nvSpPr>
        <p:spPr/>
        <p:txBody>
          <a:bodyPr>
            <a:normAutofit/>
          </a:bodyPr>
          <a:lstStyle/>
          <a:p>
            <a:r>
              <a:rPr lang="en-US" sz="2400" dirty="0"/>
              <a:t>Data split: 80% training and 20% test</a:t>
            </a:r>
          </a:p>
          <a:p>
            <a:pPr lvl="1"/>
            <a:r>
              <a:rPr lang="en-US" sz="2000" dirty="0"/>
              <a:t>Compare with reported results in the prior study</a:t>
            </a:r>
          </a:p>
          <a:p>
            <a:r>
              <a:rPr lang="en-US" sz="2400" dirty="0"/>
              <a:t>Window-size heuristic with best half-size = 3</a:t>
            </a:r>
          </a:p>
          <a:p>
            <a:pPr lvl="1"/>
            <a:r>
              <a:rPr lang="en-US" sz="2000" dirty="0"/>
              <a:t>Determined through cross-validation in training set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45</a:t>
            </a:fld>
            <a:endParaRPr lang="en-US"/>
          </a:p>
        </p:txBody>
      </p:sp>
      <p:sp>
        <p:nvSpPr>
          <p:cNvPr id="5" name="TextBox 4"/>
          <p:cNvSpPr txBox="1"/>
          <p:nvPr/>
        </p:nvSpPr>
        <p:spPr>
          <a:xfrm>
            <a:off x="10234733" y="1481215"/>
            <a:ext cx="1957267" cy="307777"/>
          </a:xfrm>
          <a:prstGeom prst="rect">
            <a:avLst/>
          </a:prstGeom>
          <a:noFill/>
        </p:spPr>
        <p:txBody>
          <a:bodyPr wrap="none" rtlCol="0" anchor="ctr" anchorCtr="0">
            <a:spAutoFit/>
          </a:bodyPr>
          <a:lstStyle/>
          <a:p>
            <a:r>
              <a:rPr lang="nl-NL" sz="1400" dirty="0">
                <a:solidFill>
                  <a:srgbClr val="4472C4"/>
                </a:solidFill>
              </a:rPr>
              <a:t>[Stab &amp; Gurevych, 2014]</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59318801"/>
              </p:ext>
            </p:extLst>
          </p:nvPr>
        </p:nvGraphicFramePr>
        <p:xfrm>
          <a:off x="2344348" y="3285713"/>
          <a:ext cx="7503304" cy="2633472"/>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xmlns="" val="4151938511"/>
                    </a:ext>
                  </a:extLst>
                </a:gridCol>
                <a:gridCol w="1208314">
                  <a:extLst>
                    <a:ext uri="{9D8B030D-6E8A-4147-A177-3AD203B41FA5}">
                      <a16:colId xmlns:a16="http://schemas.microsoft.com/office/drawing/2014/main" xmlns="" val="1703793369"/>
                    </a:ext>
                  </a:extLst>
                </a:gridCol>
                <a:gridCol w="1208314">
                  <a:extLst>
                    <a:ext uri="{9D8B030D-6E8A-4147-A177-3AD203B41FA5}">
                      <a16:colId xmlns:a16="http://schemas.microsoft.com/office/drawing/2014/main" xmlns="" val="935674725"/>
                    </a:ext>
                  </a:extLst>
                </a:gridCol>
                <a:gridCol w="1208314">
                  <a:extLst>
                    <a:ext uri="{9D8B030D-6E8A-4147-A177-3AD203B41FA5}">
                      <a16:colId xmlns:a16="http://schemas.microsoft.com/office/drawing/2014/main" xmlns="" val="3652377804"/>
                    </a:ext>
                  </a:extLst>
                </a:gridCol>
                <a:gridCol w="1208314">
                  <a:extLst>
                    <a:ext uri="{9D8B030D-6E8A-4147-A177-3AD203B41FA5}">
                      <a16:colId xmlns:a16="http://schemas.microsoft.com/office/drawing/2014/main" xmlns="" val="3113426341"/>
                    </a:ext>
                  </a:extLst>
                </a:gridCol>
                <a:gridCol w="1207008">
                  <a:extLst>
                    <a:ext uri="{9D8B030D-6E8A-4147-A177-3AD203B41FA5}">
                      <a16:colId xmlns:a16="http://schemas.microsoft.com/office/drawing/2014/main" xmlns="" val="1704583016"/>
                    </a:ext>
                  </a:extLst>
                </a:gridCol>
              </a:tblGrid>
              <a:tr h="347472">
                <a:tc>
                  <a:txBody>
                    <a:bodyPr/>
                    <a:lstStyle/>
                    <a:p>
                      <a:endParaRPr lang="en-US" sz="1600" dirty="0"/>
                    </a:p>
                  </a:txBody>
                  <a:tcPr anchor="ctr"/>
                </a:tc>
                <a:tc>
                  <a:txBody>
                    <a:bodyPr/>
                    <a:lstStyle/>
                    <a:p>
                      <a:r>
                        <a:rPr lang="en-US" sz="1600" b="0" dirty="0"/>
                        <a:t>Reported</a:t>
                      </a:r>
                    </a:p>
                  </a:txBody>
                  <a:tcPr anchor="ctr"/>
                </a:tc>
                <a:tc>
                  <a:txBody>
                    <a:bodyPr/>
                    <a:lstStyle/>
                    <a:p>
                      <a:r>
                        <a:rPr lang="en-US" sz="1600" b="0" dirty="0"/>
                        <a:t>BASELINE</a:t>
                      </a:r>
                    </a:p>
                  </a:txBody>
                  <a:tcPr anchor="ctr"/>
                </a:tc>
                <a:tc>
                  <a:txBody>
                    <a:bodyPr/>
                    <a:lstStyle/>
                    <a:p>
                      <a:r>
                        <a:rPr lang="en-US" sz="1600" b="0" dirty="0"/>
                        <a:t>TOPIC</a:t>
                      </a:r>
                    </a:p>
                  </a:txBody>
                  <a:tcPr anchor="ctr"/>
                </a:tc>
                <a:tc>
                  <a:txBody>
                    <a:bodyPr/>
                    <a:lstStyle/>
                    <a:p>
                      <a:r>
                        <a:rPr lang="en-US" sz="1600" b="0" dirty="0"/>
                        <a:t>WINDOW</a:t>
                      </a:r>
                    </a:p>
                  </a:txBody>
                  <a:tcPr anchor="ctr"/>
                </a:tc>
                <a:tc>
                  <a:txBody>
                    <a:bodyPr/>
                    <a:lstStyle/>
                    <a:p>
                      <a:pPr algn="ctr"/>
                      <a:r>
                        <a:rPr lang="en-US" sz="1600" b="0" dirty="0"/>
                        <a:t>COMBINED</a:t>
                      </a:r>
                    </a:p>
                    <a:p>
                      <a:pPr algn="ctr"/>
                      <a:r>
                        <a:rPr lang="en-US" sz="1400" b="0" dirty="0"/>
                        <a:t>(half-size = 3)</a:t>
                      </a:r>
                    </a:p>
                  </a:txBody>
                  <a:tcPr anchor="ctr"/>
                </a:tc>
                <a:extLst>
                  <a:ext uri="{0D108BD9-81ED-4DB2-BD59-A6C34878D82A}">
                    <a16:rowId xmlns:a16="http://schemas.microsoft.com/office/drawing/2014/main" xmlns="" val="4269118837"/>
                  </a:ext>
                </a:extLst>
              </a:tr>
              <a:tr h="347472">
                <a:tc>
                  <a:txBody>
                    <a:bodyPr/>
                    <a:lstStyle/>
                    <a:p>
                      <a:r>
                        <a:rPr lang="en-US" sz="1600" dirty="0"/>
                        <a:t>Accuracy</a:t>
                      </a:r>
                    </a:p>
                  </a:txBody>
                  <a:tcPr anchor="ctr"/>
                </a:tc>
                <a:tc>
                  <a:txBody>
                    <a:bodyPr/>
                    <a:lstStyle/>
                    <a:p>
                      <a:r>
                        <a:rPr lang="en-US" sz="1600" b="0" u="sng" dirty="0"/>
                        <a:t>0.863</a:t>
                      </a:r>
                    </a:p>
                  </a:txBody>
                  <a:tcPr anchor="ctr"/>
                </a:tc>
                <a:tc>
                  <a:txBody>
                    <a:bodyPr/>
                    <a:lstStyle/>
                    <a:p>
                      <a:r>
                        <a:rPr lang="en-US" sz="1600" b="0" dirty="0"/>
                        <a:t>0.869</a:t>
                      </a:r>
                    </a:p>
                  </a:txBody>
                  <a:tcPr anchor="ctr"/>
                </a:tc>
                <a:tc>
                  <a:txBody>
                    <a:bodyPr/>
                    <a:lstStyle/>
                    <a:p>
                      <a:r>
                        <a:rPr lang="en-US" sz="1600" b="0" u="sng" dirty="0"/>
                        <a:t>0.857</a:t>
                      </a:r>
                    </a:p>
                  </a:txBody>
                  <a:tcPr anchor="ctr"/>
                </a:tc>
                <a:tc>
                  <a:txBody>
                    <a:bodyPr/>
                    <a:lstStyle/>
                    <a:p>
                      <a:r>
                        <a:rPr lang="en-US" sz="1600" b="0" u="sng" dirty="0"/>
                        <a:t>0.857</a:t>
                      </a:r>
                    </a:p>
                  </a:txBody>
                  <a:tcPr anchor="ctr"/>
                </a:tc>
                <a:tc>
                  <a:txBody>
                    <a:bodyPr/>
                    <a:lstStyle/>
                    <a:p>
                      <a:pPr algn="l"/>
                      <a:r>
                        <a:rPr lang="en-US" sz="1600" b="1" dirty="0"/>
                        <a:t>0.870</a:t>
                      </a:r>
                    </a:p>
                  </a:txBody>
                  <a:tcPr anchor="ctr"/>
                </a:tc>
                <a:extLst>
                  <a:ext uri="{0D108BD9-81ED-4DB2-BD59-A6C34878D82A}">
                    <a16:rowId xmlns:a16="http://schemas.microsoft.com/office/drawing/2014/main" xmlns="" val="2098696106"/>
                  </a:ext>
                </a:extLst>
              </a:tr>
              <a:tr h="347472">
                <a:tc>
                  <a:txBody>
                    <a:bodyPr/>
                    <a:lstStyle/>
                    <a:p>
                      <a:r>
                        <a:rPr lang="en-US" sz="1600" dirty="0"/>
                        <a:t>F1</a:t>
                      </a:r>
                    </a:p>
                  </a:txBody>
                  <a:tcPr anchor="ctr"/>
                </a:tc>
                <a:tc>
                  <a:txBody>
                    <a:bodyPr/>
                    <a:lstStyle/>
                    <a:p>
                      <a:r>
                        <a:rPr lang="en-US" sz="1600" b="0" dirty="0"/>
                        <a:t>0.722</a:t>
                      </a:r>
                    </a:p>
                  </a:txBody>
                  <a:tcPr anchor="ctr"/>
                </a:tc>
                <a:tc>
                  <a:txBody>
                    <a:bodyPr/>
                    <a:lstStyle/>
                    <a:p>
                      <a:r>
                        <a:rPr lang="en-US" sz="1600" b="0" dirty="0"/>
                        <a:t>0.722</a:t>
                      </a:r>
                    </a:p>
                  </a:txBody>
                  <a:tcPr anchor="ctr"/>
                </a:tc>
                <a:tc>
                  <a:txBody>
                    <a:bodyPr/>
                    <a:lstStyle/>
                    <a:p>
                      <a:r>
                        <a:rPr lang="en-US" sz="1600" b="0" u="sng" dirty="0"/>
                        <a:t>0.703</a:t>
                      </a:r>
                    </a:p>
                  </a:txBody>
                  <a:tcPr anchor="ctr"/>
                </a:tc>
                <a:tc>
                  <a:txBody>
                    <a:bodyPr/>
                    <a:lstStyle/>
                    <a:p>
                      <a:r>
                        <a:rPr lang="en-US" sz="1600" b="0" dirty="0"/>
                        <a:t>0.724</a:t>
                      </a:r>
                    </a:p>
                  </a:txBody>
                  <a:tcPr anchor="ctr"/>
                </a:tc>
                <a:tc>
                  <a:txBody>
                    <a:bodyPr/>
                    <a:lstStyle/>
                    <a:p>
                      <a:pPr algn="l"/>
                      <a:r>
                        <a:rPr lang="en-US" sz="1600" b="1" dirty="0"/>
                        <a:t>0.753</a:t>
                      </a:r>
                      <a:r>
                        <a:rPr lang="en-US" sz="1600" b="0" dirty="0"/>
                        <a:t>*</a:t>
                      </a:r>
                    </a:p>
                  </a:txBody>
                  <a:tcPr anchor="ctr"/>
                </a:tc>
                <a:extLst>
                  <a:ext uri="{0D108BD9-81ED-4DB2-BD59-A6C34878D82A}">
                    <a16:rowId xmlns:a16="http://schemas.microsoft.com/office/drawing/2014/main" xmlns="" val="829108816"/>
                  </a:ext>
                </a:extLst>
              </a:tr>
              <a:tr h="347472">
                <a:tc>
                  <a:txBody>
                    <a:bodyPr/>
                    <a:lstStyle/>
                    <a:p>
                      <a:r>
                        <a:rPr lang="en-US" sz="1600" dirty="0"/>
                        <a:t>Precision</a:t>
                      </a:r>
                    </a:p>
                  </a:txBody>
                  <a:tcPr anchor="ctr"/>
                </a:tc>
                <a:tc>
                  <a:txBody>
                    <a:bodyPr/>
                    <a:lstStyle/>
                    <a:p>
                      <a:r>
                        <a:rPr lang="en-US" sz="1600" b="0" u="sng" dirty="0"/>
                        <a:t>0.739</a:t>
                      </a:r>
                    </a:p>
                  </a:txBody>
                  <a:tcPr anchor="ctr"/>
                </a:tc>
                <a:tc>
                  <a:txBody>
                    <a:bodyPr/>
                    <a:lstStyle/>
                    <a:p>
                      <a:r>
                        <a:rPr lang="en-US" sz="1600" b="1" dirty="0"/>
                        <a:t>0.758</a:t>
                      </a:r>
                    </a:p>
                  </a:txBody>
                  <a:tcPr anchor="ctr"/>
                </a:tc>
                <a:tc>
                  <a:txBody>
                    <a:bodyPr/>
                    <a:lstStyle/>
                    <a:p>
                      <a:r>
                        <a:rPr lang="en-US" sz="1600" b="0" u="sng" dirty="0"/>
                        <a:t>0.728</a:t>
                      </a:r>
                    </a:p>
                  </a:txBody>
                  <a:tcPr anchor="ctr"/>
                </a:tc>
                <a:tc>
                  <a:txBody>
                    <a:bodyPr/>
                    <a:lstStyle/>
                    <a:p>
                      <a:r>
                        <a:rPr lang="en-US" sz="1600" b="0" u="sng" dirty="0"/>
                        <a:t>0.729</a:t>
                      </a:r>
                    </a:p>
                  </a:txBody>
                  <a:tcPr anchor="ctr"/>
                </a:tc>
                <a:tc>
                  <a:txBody>
                    <a:bodyPr/>
                    <a:lstStyle/>
                    <a:p>
                      <a:pPr algn="l"/>
                      <a:r>
                        <a:rPr lang="en-US" sz="1600" b="0" dirty="0"/>
                        <a:t>0.754</a:t>
                      </a:r>
                    </a:p>
                  </a:txBody>
                  <a:tcPr anchor="ctr"/>
                </a:tc>
                <a:extLst>
                  <a:ext uri="{0D108BD9-81ED-4DB2-BD59-A6C34878D82A}">
                    <a16:rowId xmlns:a16="http://schemas.microsoft.com/office/drawing/2014/main" xmlns="" val="3724831562"/>
                  </a:ext>
                </a:extLst>
              </a:tr>
              <a:tr h="347472">
                <a:tc>
                  <a:txBody>
                    <a:bodyPr/>
                    <a:lstStyle/>
                    <a:p>
                      <a:r>
                        <a:rPr lang="en-US" sz="1600" dirty="0"/>
                        <a:t>Recall</a:t>
                      </a:r>
                    </a:p>
                  </a:txBody>
                  <a:tcPr anchor="ctr"/>
                </a:tc>
                <a:tc>
                  <a:txBody>
                    <a:bodyPr/>
                    <a:lstStyle/>
                    <a:p>
                      <a:r>
                        <a:rPr lang="en-US" sz="1600" b="0" dirty="0"/>
                        <a:t>0.705</a:t>
                      </a:r>
                    </a:p>
                  </a:txBody>
                  <a:tcPr anchor="ctr"/>
                </a:tc>
                <a:tc>
                  <a:txBody>
                    <a:bodyPr/>
                    <a:lstStyle/>
                    <a:p>
                      <a:r>
                        <a:rPr lang="en-US" sz="1600" b="0" dirty="0"/>
                        <a:t>0.699</a:t>
                      </a:r>
                    </a:p>
                  </a:txBody>
                  <a:tcPr anchor="ctr"/>
                </a:tc>
                <a:tc>
                  <a:txBody>
                    <a:bodyPr/>
                    <a:lstStyle/>
                    <a:p>
                      <a:r>
                        <a:rPr lang="en-US" sz="1600" b="0" u="sng" dirty="0"/>
                        <a:t>0.685</a:t>
                      </a:r>
                    </a:p>
                  </a:txBody>
                  <a:tcPr anchor="ctr"/>
                </a:tc>
                <a:tc>
                  <a:txBody>
                    <a:bodyPr/>
                    <a:lstStyle/>
                    <a:p>
                      <a:r>
                        <a:rPr lang="en-US" sz="1600" b="0" dirty="0"/>
                        <a:t>0.720</a:t>
                      </a:r>
                    </a:p>
                  </a:txBody>
                  <a:tcPr anchor="ctr"/>
                </a:tc>
                <a:tc>
                  <a:txBody>
                    <a:bodyPr/>
                    <a:lstStyle/>
                    <a:p>
                      <a:pPr algn="l"/>
                      <a:r>
                        <a:rPr lang="en-US" sz="1600" b="1" dirty="0"/>
                        <a:t>0.752</a:t>
                      </a:r>
                      <a:r>
                        <a:rPr lang="en-US" sz="1600" b="0" dirty="0"/>
                        <a:t>*</a:t>
                      </a:r>
                    </a:p>
                  </a:txBody>
                  <a:tcPr anchor="ctr"/>
                </a:tc>
                <a:extLst>
                  <a:ext uri="{0D108BD9-81ED-4DB2-BD59-A6C34878D82A}">
                    <a16:rowId xmlns:a16="http://schemas.microsoft.com/office/drawing/2014/main" xmlns="" val="37099376"/>
                  </a:ext>
                </a:extLst>
              </a:tr>
              <a:tr h="347472">
                <a:tc>
                  <a:txBody>
                    <a:bodyPr/>
                    <a:lstStyle/>
                    <a:p>
                      <a:r>
                        <a:rPr lang="en-US" sz="1600" dirty="0"/>
                        <a:t>F1:Support</a:t>
                      </a:r>
                    </a:p>
                  </a:txBody>
                  <a:tcPr anchor="ctr"/>
                </a:tc>
                <a:tc>
                  <a:txBody>
                    <a:bodyPr/>
                    <a:lstStyle/>
                    <a:p>
                      <a:r>
                        <a:rPr lang="en-US" sz="1600" b="0" dirty="0"/>
                        <a:t>0.519</a:t>
                      </a:r>
                    </a:p>
                  </a:txBody>
                  <a:tcPr anchor="ctr"/>
                </a:tc>
                <a:tc>
                  <a:txBody>
                    <a:bodyPr/>
                    <a:lstStyle/>
                    <a:p>
                      <a:r>
                        <a:rPr lang="en-US" sz="1600" b="0" dirty="0"/>
                        <a:t>0.519</a:t>
                      </a:r>
                    </a:p>
                  </a:txBody>
                  <a:tcPr anchor="ctr"/>
                </a:tc>
                <a:tc>
                  <a:txBody>
                    <a:bodyPr/>
                    <a:lstStyle/>
                    <a:p>
                      <a:r>
                        <a:rPr lang="en-US" sz="1600" b="0" u="sng" dirty="0"/>
                        <a:t>0.488</a:t>
                      </a:r>
                    </a:p>
                  </a:txBody>
                  <a:tcPr anchor="ctr"/>
                </a:tc>
                <a:tc>
                  <a:txBody>
                    <a:bodyPr/>
                    <a:lstStyle/>
                    <a:p>
                      <a:r>
                        <a:rPr lang="en-US" sz="1600" b="0" dirty="0"/>
                        <a:t>0.533</a:t>
                      </a:r>
                    </a:p>
                  </a:txBody>
                  <a:tcPr anchor="ctr"/>
                </a:tc>
                <a:tc>
                  <a:txBody>
                    <a:bodyPr/>
                    <a:lstStyle/>
                    <a:p>
                      <a:pPr algn="l"/>
                      <a:r>
                        <a:rPr lang="en-US" sz="1600" b="1" dirty="0"/>
                        <a:t>0.583</a:t>
                      </a:r>
                      <a:r>
                        <a:rPr lang="en-US" sz="1600" b="0" dirty="0"/>
                        <a:t>*</a:t>
                      </a:r>
                    </a:p>
                  </a:txBody>
                  <a:tcPr anchor="ctr"/>
                </a:tc>
                <a:extLst>
                  <a:ext uri="{0D108BD9-81ED-4DB2-BD59-A6C34878D82A}">
                    <a16:rowId xmlns:a16="http://schemas.microsoft.com/office/drawing/2014/main" xmlns="" val="9332854"/>
                  </a:ext>
                </a:extLst>
              </a:tr>
              <a:tr h="347472">
                <a:tc>
                  <a:txBody>
                    <a:bodyPr/>
                    <a:lstStyle/>
                    <a:p>
                      <a:r>
                        <a:rPr lang="en-US" sz="1600" dirty="0"/>
                        <a:t>F1:Not-support</a:t>
                      </a:r>
                    </a:p>
                  </a:txBody>
                  <a:tcPr anchor="ctr"/>
                </a:tc>
                <a:tc>
                  <a:txBody>
                    <a:bodyPr/>
                    <a:lstStyle/>
                    <a:p>
                      <a:r>
                        <a:rPr lang="en-US" sz="1600" b="0" u="sng" dirty="0"/>
                        <a:t>0.920</a:t>
                      </a:r>
                    </a:p>
                  </a:txBody>
                  <a:tcPr anchor="ctr"/>
                </a:tc>
                <a:tc>
                  <a:txBody>
                    <a:bodyPr/>
                    <a:lstStyle/>
                    <a:p>
                      <a:r>
                        <a:rPr lang="en-US" sz="1600" b="1" dirty="0"/>
                        <a:t>0.925</a:t>
                      </a:r>
                    </a:p>
                  </a:txBody>
                  <a:tcPr anchor="ctr"/>
                </a:tc>
                <a:tc>
                  <a:txBody>
                    <a:bodyPr/>
                    <a:lstStyle/>
                    <a:p>
                      <a:r>
                        <a:rPr lang="en-US" sz="1600" b="0" u="sng" dirty="0"/>
                        <a:t>0.917</a:t>
                      </a:r>
                    </a:p>
                  </a:txBody>
                  <a:tcPr anchor="ctr"/>
                </a:tc>
                <a:tc>
                  <a:txBody>
                    <a:bodyPr/>
                    <a:lstStyle/>
                    <a:p>
                      <a:r>
                        <a:rPr lang="en-US" sz="1600" b="0" u="sng" dirty="0"/>
                        <a:t>0.916</a:t>
                      </a:r>
                    </a:p>
                  </a:txBody>
                  <a:tcPr anchor="ctr"/>
                </a:tc>
                <a:tc>
                  <a:txBody>
                    <a:bodyPr/>
                    <a:lstStyle/>
                    <a:p>
                      <a:pPr algn="l"/>
                      <a:r>
                        <a:rPr lang="en-US" sz="1600" b="0" u="sng" dirty="0"/>
                        <a:t>0.923</a:t>
                      </a:r>
                    </a:p>
                  </a:txBody>
                  <a:tcPr anchor="ctr"/>
                </a:tc>
                <a:extLst>
                  <a:ext uri="{0D108BD9-81ED-4DB2-BD59-A6C34878D82A}">
                    <a16:rowId xmlns:a16="http://schemas.microsoft.com/office/drawing/2014/main" xmlns="" val="1355353853"/>
                  </a:ext>
                </a:extLst>
              </a:tr>
            </a:tbl>
          </a:graphicData>
        </a:graphic>
      </p:graphicFrame>
      <p:sp>
        <p:nvSpPr>
          <p:cNvPr id="9" name="TextBox 8"/>
          <p:cNvSpPr txBox="1"/>
          <p:nvPr/>
        </p:nvSpPr>
        <p:spPr>
          <a:xfrm>
            <a:off x="2344348" y="5998075"/>
            <a:ext cx="8338821" cy="307777"/>
          </a:xfrm>
          <a:prstGeom prst="rect">
            <a:avLst/>
          </a:prstGeom>
          <a:noFill/>
        </p:spPr>
        <p:txBody>
          <a:bodyPr wrap="none" rtlCol="0" anchor="ctr" anchorCtr="0">
            <a:spAutoFit/>
          </a:bodyPr>
          <a:lstStyle/>
          <a:p>
            <a:r>
              <a:rPr lang="en-US" sz="1400" dirty="0">
                <a:solidFill>
                  <a:schemeClr val="accent1"/>
                </a:solidFill>
              </a:rPr>
              <a:t>*: p &lt; 0.05 in comparison with Baseline. Values smaller than baseline are underlined. Best values are in boldface.</a:t>
            </a:r>
            <a:endParaRPr lang="en-US" dirty="0">
              <a:solidFill>
                <a:schemeClr val="accent1"/>
              </a:solidFill>
            </a:endParaRPr>
          </a:p>
        </p:txBody>
      </p:sp>
      <p:grpSp>
        <p:nvGrpSpPr>
          <p:cNvPr id="10" name="Group 9"/>
          <p:cNvGrpSpPr/>
          <p:nvPr/>
        </p:nvGrpSpPr>
        <p:grpSpPr>
          <a:xfrm>
            <a:off x="5476637" y="2315051"/>
            <a:ext cx="4505563" cy="991275"/>
            <a:chOff x="4115155" y="2550624"/>
            <a:chExt cx="4505563" cy="991275"/>
          </a:xfrm>
        </p:grpSpPr>
        <p:sp>
          <p:nvSpPr>
            <p:cNvPr id="11" name="Flowchart: Alternate Process 10"/>
            <p:cNvSpPr/>
            <p:nvPr/>
          </p:nvSpPr>
          <p:spPr>
            <a:xfrm>
              <a:off x="4115155" y="2550624"/>
              <a:ext cx="4280735" cy="88534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7801102" y="3229181"/>
              <a:ext cx="819616" cy="312718"/>
            </a:xfrm>
            <a:prstGeom prst="rect">
              <a:avLst/>
            </a:prstGeom>
          </p:spPr>
        </p:pic>
      </p:grpSp>
      <p:sp>
        <p:nvSpPr>
          <p:cNvPr id="13" name="Rectangle 12"/>
          <p:cNvSpPr/>
          <p:nvPr/>
        </p:nvSpPr>
        <p:spPr>
          <a:xfrm>
            <a:off x="8615999" y="3252729"/>
            <a:ext cx="1231654" cy="266645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0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results in Academic corpus</a:t>
            </a:r>
          </a:p>
        </p:txBody>
      </p:sp>
      <p:sp>
        <p:nvSpPr>
          <p:cNvPr id="3" name="Content Placeholder 2"/>
          <p:cNvSpPr>
            <a:spLocks noGrp="1"/>
          </p:cNvSpPr>
          <p:nvPr>
            <p:ph idx="1"/>
          </p:nvPr>
        </p:nvSpPr>
        <p:spPr/>
        <p:txBody>
          <a:bodyPr>
            <a:normAutofit/>
          </a:bodyPr>
          <a:lstStyle/>
          <a:p>
            <a:r>
              <a:rPr lang="en-US" sz="2400" dirty="0"/>
              <a:t>10x5-fold cross validation</a:t>
            </a:r>
          </a:p>
          <a:p>
            <a:r>
              <a:rPr lang="en-US" sz="2400" dirty="0"/>
              <a:t>Window size heuristic with half-size = 1</a:t>
            </a:r>
          </a:p>
          <a:p>
            <a:pPr lvl="1"/>
            <a:r>
              <a:rPr lang="en-US" sz="2000" dirty="0"/>
              <a:t>No half-size optimization due to small data</a:t>
            </a:r>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15229687"/>
              </p:ext>
            </p:extLst>
          </p:nvPr>
        </p:nvGraphicFramePr>
        <p:xfrm>
          <a:off x="2948505" y="3038856"/>
          <a:ext cx="6294990" cy="2980944"/>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xmlns="" val="4151938511"/>
                    </a:ext>
                  </a:extLst>
                </a:gridCol>
                <a:gridCol w="1208314">
                  <a:extLst>
                    <a:ext uri="{9D8B030D-6E8A-4147-A177-3AD203B41FA5}">
                      <a16:colId xmlns:a16="http://schemas.microsoft.com/office/drawing/2014/main" xmlns="" val="935674725"/>
                    </a:ext>
                  </a:extLst>
                </a:gridCol>
                <a:gridCol w="1208314">
                  <a:extLst>
                    <a:ext uri="{9D8B030D-6E8A-4147-A177-3AD203B41FA5}">
                      <a16:colId xmlns:a16="http://schemas.microsoft.com/office/drawing/2014/main" xmlns="" val="3652377804"/>
                    </a:ext>
                  </a:extLst>
                </a:gridCol>
                <a:gridCol w="1208314">
                  <a:extLst>
                    <a:ext uri="{9D8B030D-6E8A-4147-A177-3AD203B41FA5}">
                      <a16:colId xmlns:a16="http://schemas.microsoft.com/office/drawing/2014/main" xmlns="" val="3113426341"/>
                    </a:ext>
                  </a:extLst>
                </a:gridCol>
                <a:gridCol w="1207008">
                  <a:extLst>
                    <a:ext uri="{9D8B030D-6E8A-4147-A177-3AD203B41FA5}">
                      <a16:colId xmlns:a16="http://schemas.microsoft.com/office/drawing/2014/main" xmlns="" val="1704583016"/>
                    </a:ext>
                  </a:extLst>
                </a:gridCol>
              </a:tblGrid>
              <a:tr h="347472">
                <a:tc>
                  <a:txBody>
                    <a:bodyPr/>
                    <a:lstStyle/>
                    <a:p>
                      <a:endParaRPr lang="en-US" sz="1600" dirty="0"/>
                    </a:p>
                  </a:txBody>
                  <a:tcPr anchor="ctr"/>
                </a:tc>
                <a:tc>
                  <a:txBody>
                    <a:bodyPr/>
                    <a:lstStyle/>
                    <a:p>
                      <a:r>
                        <a:rPr lang="en-US" sz="1600" b="0" dirty="0"/>
                        <a:t>BASELINE</a:t>
                      </a:r>
                    </a:p>
                  </a:txBody>
                  <a:tcPr anchor="ctr"/>
                </a:tc>
                <a:tc>
                  <a:txBody>
                    <a:bodyPr/>
                    <a:lstStyle/>
                    <a:p>
                      <a:r>
                        <a:rPr lang="en-US" sz="1600" b="0" dirty="0"/>
                        <a:t>TOPIC</a:t>
                      </a:r>
                    </a:p>
                  </a:txBody>
                  <a:tcPr anchor="ctr"/>
                </a:tc>
                <a:tc>
                  <a:txBody>
                    <a:bodyPr/>
                    <a:lstStyle/>
                    <a:p>
                      <a:r>
                        <a:rPr lang="en-US" sz="1600" b="0" dirty="0"/>
                        <a:t>WINDOW</a:t>
                      </a:r>
                    </a:p>
                  </a:txBody>
                  <a:tcPr anchor="ctr"/>
                </a:tc>
                <a:tc>
                  <a:txBody>
                    <a:bodyPr/>
                    <a:lstStyle/>
                    <a:p>
                      <a:pPr algn="ctr"/>
                      <a:r>
                        <a:rPr lang="en-US" sz="1600" b="0" dirty="0"/>
                        <a:t>COMBINED</a:t>
                      </a:r>
                    </a:p>
                    <a:p>
                      <a:pPr algn="ctr"/>
                      <a:r>
                        <a:rPr lang="en-US" sz="1400" b="0" dirty="0"/>
                        <a:t>(half-size = 1)</a:t>
                      </a:r>
                    </a:p>
                  </a:txBody>
                  <a:tcPr anchor="ctr"/>
                </a:tc>
                <a:extLst>
                  <a:ext uri="{0D108BD9-81ED-4DB2-BD59-A6C34878D82A}">
                    <a16:rowId xmlns:a16="http://schemas.microsoft.com/office/drawing/2014/main" xmlns="" val="4269118837"/>
                  </a:ext>
                </a:extLst>
              </a:tr>
              <a:tr h="347472">
                <a:tc>
                  <a:txBody>
                    <a:bodyPr/>
                    <a:lstStyle/>
                    <a:p>
                      <a:r>
                        <a:rPr lang="en-US" sz="1600" dirty="0"/>
                        <a:t>Accuracy</a:t>
                      </a:r>
                    </a:p>
                  </a:txBody>
                  <a:tcPr anchor="ctr"/>
                </a:tc>
                <a:tc>
                  <a:txBody>
                    <a:bodyPr/>
                    <a:lstStyle/>
                    <a:p>
                      <a:r>
                        <a:rPr lang="en-US" sz="1600" b="0" u="none" dirty="0"/>
                        <a:t>0.828</a:t>
                      </a:r>
                    </a:p>
                  </a:txBody>
                  <a:tcPr anchor="ctr"/>
                </a:tc>
                <a:tc>
                  <a:txBody>
                    <a:bodyPr/>
                    <a:lstStyle/>
                    <a:p>
                      <a:r>
                        <a:rPr lang="en-US" sz="1600" b="0" u="sng" dirty="0"/>
                        <a:t>0.823</a:t>
                      </a:r>
                      <a:r>
                        <a:rPr lang="en-US" sz="1600" b="0" u="none" dirty="0"/>
                        <a:t>*</a:t>
                      </a:r>
                    </a:p>
                  </a:txBody>
                  <a:tcPr anchor="ctr"/>
                </a:tc>
                <a:tc>
                  <a:txBody>
                    <a:bodyPr/>
                    <a:lstStyle/>
                    <a:p>
                      <a:r>
                        <a:rPr lang="en-US" sz="1600" b="0" u="sng" dirty="0"/>
                        <a:t>0.819</a:t>
                      </a:r>
                      <a:r>
                        <a:rPr lang="en-US" sz="1600" b="0" u="none" dirty="0"/>
                        <a:t>*</a:t>
                      </a:r>
                    </a:p>
                  </a:txBody>
                  <a:tcPr anchor="ctr"/>
                </a:tc>
                <a:tc>
                  <a:txBody>
                    <a:bodyPr/>
                    <a:lstStyle/>
                    <a:p>
                      <a:pPr algn="l"/>
                      <a:r>
                        <a:rPr lang="en-US" sz="1600" b="1" u="none" dirty="0"/>
                        <a:t>0.829</a:t>
                      </a:r>
                    </a:p>
                  </a:txBody>
                  <a:tcPr anchor="ctr"/>
                </a:tc>
                <a:extLst>
                  <a:ext uri="{0D108BD9-81ED-4DB2-BD59-A6C34878D82A}">
                    <a16:rowId xmlns:a16="http://schemas.microsoft.com/office/drawing/2014/main" xmlns="" val="2098696106"/>
                  </a:ext>
                </a:extLst>
              </a:tr>
              <a:tr h="347472">
                <a:tc>
                  <a:txBody>
                    <a:bodyPr/>
                    <a:lstStyle/>
                    <a:p>
                      <a:r>
                        <a:rPr lang="en-US" sz="1600" dirty="0"/>
                        <a:t>F1</a:t>
                      </a:r>
                    </a:p>
                  </a:txBody>
                  <a:tcPr anchor="ctr"/>
                </a:tc>
                <a:tc>
                  <a:txBody>
                    <a:bodyPr/>
                    <a:lstStyle/>
                    <a:p>
                      <a:r>
                        <a:rPr lang="en-US" sz="1600" b="0" u="none" dirty="0"/>
                        <a:t>0.493</a:t>
                      </a:r>
                    </a:p>
                  </a:txBody>
                  <a:tcPr anchor="ctr"/>
                </a:tc>
                <a:tc>
                  <a:txBody>
                    <a:bodyPr/>
                    <a:lstStyle/>
                    <a:p>
                      <a:r>
                        <a:rPr lang="en-US" sz="1600" b="0" u="none" dirty="0"/>
                        <a:t>0.540*</a:t>
                      </a:r>
                    </a:p>
                  </a:txBody>
                  <a:tcPr anchor="ctr"/>
                </a:tc>
                <a:tc>
                  <a:txBody>
                    <a:bodyPr/>
                    <a:lstStyle/>
                    <a:p>
                      <a:r>
                        <a:rPr lang="en-US" sz="1600" b="0" u="none" dirty="0"/>
                        <a:t>0.521*</a:t>
                      </a:r>
                    </a:p>
                  </a:txBody>
                  <a:tcPr anchor="ctr"/>
                </a:tc>
                <a:tc>
                  <a:txBody>
                    <a:bodyPr/>
                    <a:lstStyle/>
                    <a:p>
                      <a:pPr algn="l"/>
                      <a:r>
                        <a:rPr lang="en-US" sz="1600" b="1" u="none" dirty="0"/>
                        <a:t>0.553</a:t>
                      </a:r>
                      <a:r>
                        <a:rPr lang="en-US" sz="1600" b="0" u="none" dirty="0"/>
                        <a:t>*</a:t>
                      </a:r>
                    </a:p>
                  </a:txBody>
                  <a:tcPr anchor="ctr"/>
                </a:tc>
                <a:extLst>
                  <a:ext uri="{0D108BD9-81ED-4DB2-BD59-A6C34878D82A}">
                    <a16:rowId xmlns:a16="http://schemas.microsoft.com/office/drawing/2014/main" xmlns="" val="829108816"/>
                  </a:ext>
                </a:extLst>
              </a:tr>
              <a:tr h="347472">
                <a:tc>
                  <a:txBody>
                    <a:bodyPr/>
                    <a:lstStyle/>
                    <a:p>
                      <a:r>
                        <a:rPr lang="en-US" sz="1600" dirty="0"/>
                        <a:t>Precision</a:t>
                      </a:r>
                    </a:p>
                  </a:txBody>
                  <a:tcPr anchor="ctr"/>
                </a:tc>
                <a:tc>
                  <a:txBody>
                    <a:bodyPr/>
                    <a:lstStyle/>
                    <a:p>
                      <a:r>
                        <a:rPr lang="en-US" sz="1600" b="0" u="none" dirty="0"/>
                        <a:t>0.529</a:t>
                      </a:r>
                    </a:p>
                  </a:txBody>
                  <a:tcPr anchor="ctr"/>
                </a:tc>
                <a:tc>
                  <a:txBody>
                    <a:bodyPr/>
                    <a:lstStyle/>
                    <a:p>
                      <a:r>
                        <a:rPr lang="en-US" sz="1600" b="0" u="none" dirty="0"/>
                        <a:t>0.560*</a:t>
                      </a:r>
                    </a:p>
                  </a:txBody>
                  <a:tcPr anchor="ctr"/>
                </a:tc>
                <a:tc>
                  <a:txBody>
                    <a:bodyPr/>
                    <a:lstStyle/>
                    <a:p>
                      <a:r>
                        <a:rPr lang="en-US" sz="1600" b="0" u="none" dirty="0"/>
                        <a:t>0.536*</a:t>
                      </a:r>
                    </a:p>
                  </a:txBody>
                  <a:tcPr anchor="ctr"/>
                </a:tc>
                <a:tc>
                  <a:txBody>
                    <a:bodyPr/>
                    <a:lstStyle/>
                    <a:p>
                      <a:pPr algn="l"/>
                      <a:r>
                        <a:rPr lang="en-US" sz="1600" b="1" u="none" dirty="0"/>
                        <a:t>0.575</a:t>
                      </a:r>
                      <a:r>
                        <a:rPr lang="en-US" sz="1600" b="0" u="none" dirty="0"/>
                        <a:t>*</a:t>
                      </a:r>
                    </a:p>
                  </a:txBody>
                  <a:tcPr anchor="ctr"/>
                </a:tc>
                <a:extLst>
                  <a:ext uri="{0D108BD9-81ED-4DB2-BD59-A6C34878D82A}">
                    <a16:rowId xmlns:a16="http://schemas.microsoft.com/office/drawing/2014/main" xmlns="" val="3724831562"/>
                  </a:ext>
                </a:extLst>
              </a:tr>
              <a:tr h="347472">
                <a:tc>
                  <a:txBody>
                    <a:bodyPr/>
                    <a:lstStyle/>
                    <a:p>
                      <a:r>
                        <a:rPr lang="en-US" sz="1600" dirty="0"/>
                        <a:t>Recall</a:t>
                      </a:r>
                    </a:p>
                  </a:txBody>
                  <a:tcPr anchor="ctr"/>
                </a:tc>
                <a:tc>
                  <a:txBody>
                    <a:bodyPr/>
                    <a:lstStyle/>
                    <a:p>
                      <a:r>
                        <a:rPr lang="en-US" sz="1600" b="0" u="none" dirty="0"/>
                        <a:t>0.472</a:t>
                      </a:r>
                    </a:p>
                  </a:txBody>
                  <a:tcPr anchor="ctr"/>
                </a:tc>
                <a:tc>
                  <a:txBody>
                    <a:bodyPr/>
                    <a:lstStyle/>
                    <a:p>
                      <a:r>
                        <a:rPr lang="en-US" sz="1600" b="0" u="none" dirty="0"/>
                        <a:t>0.525*</a:t>
                      </a:r>
                    </a:p>
                  </a:txBody>
                  <a:tcPr anchor="ctr"/>
                </a:tc>
                <a:tc>
                  <a:txBody>
                    <a:bodyPr/>
                    <a:lstStyle/>
                    <a:p>
                      <a:r>
                        <a:rPr lang="en-US" sz="1600" b="0" u="none" dirty="0"/>
                        <a:t>0.510*</a:t>
                      </a:r>
                    </a:p>
                  </a:txBody>
                  <a:tcPr anchor="ctr"/>
                </a:tc>
                <a:tc>
                  <a:txBody>
                    <a:bodyPr/>
                    <a:lstStyle/>
                    <a:p>
                      <a:pPr algn="l"/>
                      <a:r>
                        <a:rPr lang="en-US" sz="1600" b="1" u="none" dirty="0"/>
                        <a:t>0.536</a:t>
                      </a:r>
                      <a:r>
                        <a:rPr lang="en-US" sz="1600" b="0" u="none" dirty="0"/>
                        <a:t>*</a:t>
                      </a:r>
                    </a:p>
                  </a:txBody>
                  <a:tcPr anchor="ctr"/>
                </a:tc>
                <a:extLst>
                  <a:ext uri="{0D108BD9-81ED-4DB2-BD59-A6C34878D82A}">
                    <a16:rowId xmlns:a16="http://schemas.microsoft.com/office/drawing/2014/main" xmlns="" val="37099376"/>
                  </a:ext>
                </a:extLst>
              </a:tr>
              <a:tr h="347472">
                <a:tc>
                  <a:txBody>
                    <a:bodyPr/>
                    <a:lstStyle/>
                    <a:p>
                      <a:r>
                        <a:rPr lang="en-US" sz="1600" dirty="0"/>
                        <a:t>F1:Support</a:t>
                      </a:r>
                    </a:p>
                  </a:txBody>
                  <a:tcPr anchor="ctr"/>
                </a:tc>
                <a:tc>
                  <a:txBody>
                    <a:bodyPr/>
                    <a:lstStyle/>
                    <a:p>
                      <a:r>
                        <a:rPr lang="en-US" sz="1600" b="0" u="none" dirty="0"/>
                        <a:t>0.260</a:t>
                      </a:r>
                    </a:p>
                  </a:txBody>
                  <a:tcPr anchor="ctr"/>
                </a:tc>
                <a:tc>
                  <a:txBody>
                    <a:bodyPr/>
                    <a:lstStyle/>
                    <a:p>
                      <a:r>
                        <a:rPr lang="en-US" sz="1600" b="0" u="none" dirty="0"/>
                        <a:t>0.399*</a:t>
                      </a:r>
                    </a:p>
                  </a:txBody>
                  <a:tcPr anchor="ctr"/>
                </a:tc>
                <a:tc>
                  <a:txBody>
                    <a:bodyPr/>
                    <a:lstStyle/>
                    <a:p>
                      <a:r>
                        <a:rPr lang="en-US" sz="1600" b="0" u="none" dirty="0"/>
                        <a:t>0.300*</a:t>
                      </a:r>
                    </a:p>
                  </a:txBody>
                  <a:tcPr anchor="ctr"/>
                </a:tc>
                <a:tc>
                  <a:txBody>
                    <a:bodyPr/>
                    <a:lstStyle/>
                    <a:p>
                      <a:pPr algn="l"/>
                      <a:r>
                        <a:rPr lang="en-US" sz="1600" b="1" u="none" dirty="0"/>
                        <a:t>0.405*</a:t>
                      </a:r>
                    </a:p>
                  </a:txBody>
                  <a:tcPr anchor="ctr"/>
                </a:tc>
                <a:extLst>
                  <a:ext uri="{0D108BD9-81ED-4DB2-BD59-A6C34878D82A}">
                    <a16:rowId xmlns:a16="http://schemas.microsoft.com/office/drawing/2014/main" xmlns="" val="9332854"/>
                  </a:ext>
                </a:extLst>
              </a:tr>
              <a:tr h="347472">
                <a:tc>
                  <a:txBody>
                    <a:bodyPr/>
                    <a:lstStyle/>
                    <a:p>
                      <a:r>
                        <a:rPr lang="en-US" sz="1600" dirty="0"/>
                        <a:t>F1:Opposition</a:t>
                      </a:r>
                    </a:p>
                  </a:txBody>
                  <a:tcPr anchor="ctr"/>
                </a:tc>
                <a:tc>
                  <a:txBody>
                    <a:bodyPr/>
                    <a:lstStyle/>
                    <a:p>
                      <a:r>
                        <a:rPr lang="en-US" sz="1600" b="0" u="none" dirty="0"/>
                        <a:t>0.307</a:t>
                      </a:r>
                    </a:p>
                  </a:txBody>
                  <a:tcPr anchor="ctr"/>
                </a:tc>
                <a:tc>
                  <a:txBody>
                    <a:bodyPr/>
                    <a:lstStyle/>
                    <a:p>
                      <a:r>
                        <a:rPr lang="en-US" sz="1600" b="0" u="none" dirty="0"/>
                        <a:t>0.317</a:t>
                      </a:r>
                    </a:p>
                  </a:txBody>
                  <a:tcPr anchor="ctr"/>
                </a:tc>
                <a:tc>
                  <a:txBody>
                    <a:bodyPr/>
                    <a:lstStyle/>
                    <a:p>
                      <a:r>
                        <a:rPr lang="en-US" sz="1600" b="1" u="none" dirty="0"/>
                        <a:t>0.360</a:t>
                      </a:r>
                      <a:r>
                        <a:rPr lang="en-US" sz="1600" b="0" u="none" dirty="0"/>
                        <a:t>*</a:t>
                      </a:r>
                    </a:p>
                  </a:txBody>
                  <a:tcPr anchor="ctr"/>
                </a:tc>
                <a:tc>
                  <a:txBody>
                    <a:bodyPr/>
                    <a:lstStyle/>
                    <a:p>
                      <a:pPr algn="l"/>
                      <a:r>
                        <a:rPr lang="en-US" sz="1600" b="0" u="none" dirty="0"/>
                        <a:t>0.344*</a:t>
                      </a:r>
                    </a:p>
                  </a:txBody>
                  <a:tcPr anchor="ctr"/>
                </a:tc>
                <a:extLst>
                  <a:ext uri="{0D108BD9-81ED-4DB2-BD59-A6C34878D82A}">
                    <a16:rowId xmlns:a16="http://schemas.microsoft.com/office/drawing/2014/main" xmlns="" val="1355353853"/>
                  </a:ext>
                </a:extLst>
              </a:tr>
              <a:tr h="347472">
                <a:tc>
                  <a:txBody>
                    <a:bodyPr/>
                    <a:lstStyle/>
                    <a:p>
                      <a:r>
                        <a:rPr lang="en-US" sz="1600" dirty="0"/>
                        <a:t>F1:No-relation</a:t>
                      </a:r>
                    </a:p>
                  </a:txBody>
                  <a:tcPr anchor="ctr"/>
                </a:tc>
                <a:tc>
                  <a:txBody>
                    <a:bodyPr/>
                    <a:lstStyle/>
                    <a:p>
                      <a:r>
                        <a:rPr lang="en-US" sz="1600" b="1" u="none" dirty="0"/>
                        <a:t>0.912</a:t>
                      </a:r>
                    </a:p>
                  </a:txBody>
                  <a:tcPr anchor="ctr"/>
                </a:tc>
                <a:tc>
                  <a:txBody>
                    <a:bodyPr/>
                    <a:lstStyle/>
                    <a:p>
                      <a:r>
                        <a:rPr lang="en-US" sz="1600" b="0" u="sng" dirty="0"/>
                        <a:t>0.904</a:t>
                      </a:r>
                      <a:r>
                        <a:rPr lang="en-US" sz="1600" b="0" u="none" dirty="0"/>
                        <a:t>*</a:t>
                      </a:r>
                    </a:p>
                  </a:txBody>
                  <a:tcPr anchor="ctr"/>
                </a:tc>
                <a:tc>
                  <a:txBody>
                    <a:bodyPr/>
                    <a:lstStyle/>
                    <a:p>
                      <a:r>
                        <a:rPr lang="en-US" sz="1600" b="0" u="sng" dirty="0"/>
                        <a:t>0.904</a:t>
                      </a:r>
                      <a:r>
                        <a:rPr lang="en-US" sz="1600" b="0" u="none" dirty="0"/>
                        <a:t>*</a:t>
                      </a:r>
                    </a:p>
                  </a:txBody>
                  <a:tcPr anchor="ctr"/>
                </a:tc>
                <a:tc>
                  <a:txBody>
                    <a:bodyPr/>
                    <a:lstStyle/>
                    <a:p>
                      <a:pPr algn="l"/>
                      <a:r>
                        <a:rPr lang="en-US" sz="1600" b="0" u="sng" dirty="0"/>
                        <a:t>0.909</a:t>
                      </a:r>
                      <a:r>
                        <a:rPr lang="en-US" sz="1600" b="0" u="none" dirty="0"/>
                        <a:t>*</a:t>
                      </a:r>
                    </a:p>
                  </a:txBody>
                  <a:tcPr anchor="ctr"/>
                </a:tc>
                <a:extLst>
                  <a:ext uri="{0D108BD9-81ED-4DB2-BD59-A6C34878D82A}">
                    <a16:rowId xmlns:a16="http://schemas.microsoft.com/office/drawing/2014/main" xmlns="" val="117116358"/>
                  </a:ext>
                </a:extLst>
              </a:tr>
            </a:tbl>
          </a:graphicData>
        </a:graphic>
      </p:graphicFrame>
      <p:sp>
        <p:nvSpPr>
          <p:cNvPr id="6" name="Rectangle 5"/>
          <p:cNvSpPr/>
          <p:nvPr/>
        </p:nvSpPr>
        <p:spPr>
          <a:xfrm>
            <a:off x="5638800" y="3056834"/>
            <a:ext cx="3604695" cy="296296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962760" y="2091898"/>
            <a:ext cx="4280735" cy="886559"/>
            <a:chOff x="4115155" y="2514769"/>
            <a:chExt cx="4280735" cy="886559"/>
          </a:xfrm>
        </p:grpSpPr>
        <p:sp>
          <p:nvSpPr>
            <p:cNvPr id="8" name="Flowchart: Alternate Process 7"/>
            <p:cNvSpPr/>
            <p:nvPr/>
          </p:nvSpPr>
          <p:spPr>
            <a:xfrm>
              <a:off x="4115155" y="2514769"/>
              <a:ext cx="4280735" cy="88534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All 3 proposed models significantly outperform BASELINE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7490195" y="3088610"/>
              <a:ext cx="819616" cy="312718"/>
            </a:xfrm>
            <a:prstGeom prst="rect">
              <a:avLst/>
            </a:prstGeom>
          </p:spPr>
        </p:pic>
      </p:grpSp>
    </p:spTree>
    <p:extLst>
      <p:ext uri="{BB962C8B-B14F-4D97-AF65-F5344CB8AC3E}">
        <p14:creationId xmlns:p14="http://schemas.microsoft.com/office/powerpoint/2010/main" val="157275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performance with text segmentation heuristic</a:t>
            </a:r>
          </a:p>
        </p:txBody>
      </p:sp>
      <p:sp>
        <p:nvSpPr>
          <p:cNvPr id="3" name="Content Placeholder 2"/>
          <p:cNvSpPr>
            <a:spLocks noGrp="1"/>
          </p:cNvSpPr>
          <p:nvPr>
            <p:ph idx="1"/>
          </p:nvPr>
        </p:nvSpPr>
        <p:spPr/>
        <p:txBody>
          <a:bodyPr>
            <a:normAutofit/>
          </a:bodyPr>
          <a:lstStyle/>
          <a:p>
            <a:r>
              <a:rPr lang="en-US" sz="2400" dirty="0"/>
              <a:t>Compare COMBINED’s performance with two heuristics for context-window</a:t>
            </a:r>
          </a:p>
          <a:p>
            <a:pPr lvl="1"/>
            <a:r>
              <a:rPr lang="en-US" sz="2000" dirty="0"/>
              <a:t>10x5-fold cross validation</a:t>
            </a:r>
          </a:p>
          <a:p>
            <a:pPr lvl="1"/>
            <a:r>
              <a:rPr lang="en-US" sz="2000" dirty="0"/>
              <a:t>Text segmentation: Bayesian Topic Segmentation algorithm</a:t>
            </a:r>
          </a:p>
          <a:p>
            <a:pPr lvl="1"/>
            <a:r>
              <a:rPr lang="en-US" sz="2000" dirty="0"/>
              <a:t>Window-size heuristic with best half-size </a:t>
            </a:r>
            <a:r>
              <a:rPr lang="en-US" sz="2000" i="1" dirty="0"/>
              <a:t>n</a:t>
            </a:r>
            <a:endParaRPr lang="en-US" sz="2000" dirty="0"/>
          </a:p>
          <a:p>
            <a:pPr lvl="2"/>
            <a:r>
              <a:rPr lang="en-US" sz="1600" i="1" dirty="0"/>
              <a:t>n</a:t>
            </a:r>
            <a:r>
              <a:rPr lang="en-US" sz="1600" dirty="0"/>
              <a:t> = 3 for Persuasive1 corpus</a:t>
            </a:r>
          </a:p>
          <a:p>
            <a:pPr lvl="2"/>
            <a:r>
              <a:rPr lang="en-US" sz="1600" i="1" dirty="0"/>
              <a:t>n</a:t>
            </a:r>
            <a:r>
              <a:rPr lang="en-US" sz="1600" dirty="0"/>
              <a:t> = 8 for Academic corpus</a:t>
            </a:r>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45688401"/>
              </p:ext>
            </p:extLst>
          </p:nvPr>
        </p:nvGraphicFramePr>
        <p:xfrm>
          <a:off x="3131385" y="3823188"/>
          <a:ext cx="5929230" cy="2304288"/>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xmlns="" val="4151938511"/>
                    </a:ext>
                  </a:extLst>
                </a:gridCol>
                <a:gridCol w="1208314">
                  <a:extLst>
                    <a:ext uri="{9D8B030D-6E8A-4147-A177-3AD203B41FA5}">
                      <a16:colId xmlns:a16="http://schemas.microsoft.com/office/drawing/2014/main" xmlns="" val="935674725"/>
                    </a:ext>
                  </a:extLst>
                </a:gridCol>
                <a:gridCol w="1208314">
                  <a:extLst>
                    <a:ext uri="{9D8B030D-6E8A-4147-A177-3AD203B41FA5}">
                      <a16:colId xmlns:a16="http://schemas.microsoft.com/office/drawing/2014/main" xmlns="" val="3652377804"/>
                    </a:ext>
                  </a:extLst>
                </a:gridCol>
                <a:gridCol w="1208314">
                  <a:extLst>
                    <a:ext uri="{9D8B030D-6E8A-4147-A177-3AD203B41FA5}">
                      <a16:colId xmlns:a16="http://schemas.microsoft.com/office/drawing/2014/main" xmlns="" val="3113426341"/>
                    </a:ext>
                  </a:extLst>
                </a:gridCol>
                <a:gridCol w="1207008">
                  <a:extLst>
                    <a:ext uri="{9D8B030D-6E8A-4147-A177-3AD203B41FA5}">
                      <a16:colId xmlns:a16="http://schemas.microsoft.com/office/drawing/2014/main" xmlns="" val="1704583016"/>
                    </a:ext>
                  </a:extLst>
                </a:gridCol>
              </a:tblGrid>
              <a:tr h="190691">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US" sz="1600" b="0" dirty="0"/>
                        <a:t>Persuasive1 corpus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1600" b="0" dirty="0"/>
                    </a:p>
                  </a:txBody>
                  <a:tcPr anchor="ctr"/>
                </a:tc>
                <a:tc gridSpan="2">
                  <a:txBody>
                    <a:bodyPr/>
                    <a:lstStyle/>
                    <a:p>
                      <a:pPr algn="ctr"/>
                      <a:r>
                        <a:rPr lang="en-US" sz="1600" b="0" dirty="0"/>
                        <a:t>Academic corpus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l"/>
                      <a:endParaRPr lang="en-US" sz="1600" b="0" dirty="0"/>
                    </a:p>
                  </a:txBody>
                  <a:tcPr anchor="ctr"/>
                </a:tc>
                <a:extLst>
                  <a:ext uri="{0D108BD9-81ED-4DB2-BD59-A6C34878D82A}">
                    <a16:rowId xmlns:a16="http://schemas.microsoft.com/office/drawing/2014/main" xmlns="" val="2195939695"/>
                  </a:ext>
                </a:extLst>
              </a:tr>
              <a:tr h="347472">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dirty="0"/>
                        <a:t>COMBINED</a:t>
                      </a:r>
                    </a:p>
                    <a:p>
                      <a:r>
                        <a:rPr lang="en-US" sz="1600" b="0" dirty="0"/>
                        <a:t>Half-size = 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0" dirty="0"/>
                        <a:t>COMBINED</a:t>
                      </a:r>
                    </a:p>
                    <a:p>
                      <a:r>
                        <a:rPr lang="en-US" sz="1600" b="0" dirty="0"/>
                        <a:t>Text </a:t>
                      </a:r>
                      <a:r>
                        <a:rPr lang="en-US" sz="1600" b="0" dirty="0" err="1"/>
                        <a:t>seg</a:t>
                      </a:r>
                      <a:r>
                        <a:rPr lang="en-US" sz="1600" b="0" dirty="0"/>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dirty="0"/>
                        <a:t>COMBINED</a:t>
                      </a:r>
                    </a:p>
                    <a:p>
                      <a:r>
                        <a:rPr lang="en-US" sz="1600" b="0" dirty="0"/>
                        <a:t>Half-size = 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600" b="0" dirty="0"/>
                        <a:t>COMBINED</a:t>
                      </a:r>
                    </a:p>
                    <a:p>
                      <a:pPr algn="l"/>
                      <a:r>
                        <a:rPr lang="en-US" sz="1600" b="0" dirty="0"/>
                        <a:t>Text </a:t>
                      </a:r>
                      <a:r>
                        <a:rPr lang="en-US" sz="1600" b="0" dirty="0" err="1"/>
                        <a:t>seg</a:t>
                      </a:r>
                      <a:r>
                        <a:rPr lang="en-US" sz="1600" b="0" dirty="0"/>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9118837"/>
                  </a:ext>
                </a:extLst>
              </a:tr>
              <a:tr h="347472">
                <a:tc>
                  <a:txBody>
                    <a:bodyPr/>
                    <a:lstStyle/>
                    <a:p>
                      <a:r>
                        <a:rPr lang="en-US" sz="1600" dirty="0"/>
                        <a:t>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0" u="none" dirty="0"/>
                        <a:t>0.871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u="none" dirty="0"/>
                        <a:t>0.873</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1" u="none" dirty="0"/>
                        <a:t>0.836</a:t>
                      </a:r>
                      <a:r>
                        <a:rPr lang="en-US" sz="1600" b="0" u="none" dirty="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600" b="0" u="none" dirty="0"/>
                        <a:t>0.829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98696106"/>
                  </a:ext>
                </a:extLst>
              </a:tr>
              <a:tr h="347472">
                <a:tc>
                  <a:txBody>
                    <a:bodyPr/>
                    <a:lstStyle/>
                    <a:p>
                      <a:r>
                        <a:rPr lang="en-US" sz="1600" dirty="0"/>
                        <a:t>F1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0" u="none" dirty="0"/>
                        <a:t>0.743</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0.746</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tcPr>
                </a:tc>
                <a:tc>
                  <a:txBody>
                    <a:bodyPr/>
                    <a:lstStyle/>
                    <a:p>
                      <a:r>
                        <a:rPr lang="en-US" sz="1600" b="1" u="none" dirty="0"/>
                        <a:t>0.571</a:t>
                      </a:r>
                      <a:r>
                        <a:rPr lang="en-US" sz="1600" b="0" u="none" dirty="0"/>
                        <a:t>*</a:t>
                      </a:r>
                      <a:endParaRPr lang="en-US" sz="1600" b="1" u="none" dirty="0"/>
                    </a:p>
                  </a:txBody>
                  <a:tcPr anchor="ctr">
                    <a:lnL w="12700" cap="flat" cmpd="sng" algn="ctr">
                      <a:solidFill>
                        <a:schemeClr val="tx1"/>
                      </a:solidFill>
                      <a:prstDash val="solid"/>
                      <a:round/>
                      <a:headEnd type="none" w="med" len="med"/>
                      <a:tailEnd type="none" w="med" len="med"/>
                    </a:lnL>
                  </a:tcPr>
                </a:tc>
                <a:tc>
                  <a:txBody>
                    <a:bodyPr/>
                    <a:lstStyle/>
                    <a:p>
                      <a:pPr algn="l"/>
                      <a:r>
                        <a:rPr lang="en-US" sz="1600" b="0" u="none" dirty="0"/>
                        <a:t>0.545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829108816"/>
                  </a:ext>
                </a:extLst>
              </a:tr>
              <a:tr h="347472">
                <a:tc>
                  <a:txBody>
                    <a:bodyPr/>
                    <a:lstStyle/>
                    <a:p>
                      <a:r>
                        <a:rPr lang="en-US" sz="1600" dirty="0"/>
                        <a:t>Precision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0" u="none" dirty="0"/>
                        <a:t>0.758</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0.762</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tcPr>
                </a:tc>
                <a:tc>
                  <a:txBody>
                    <a:bodyPr/>
                    <a:lstStyle/>
                    <a:p>
                      <a:r>
                        <a:rPr lang="en-US" sz="1600" b="1" u="none" dirty="0"/>
                        <a:t>0.590</a:t>
                      </a:r>
                      <a:r>
                        <a:rPr lang="en-US" sz="1600" b="0" u="none" dirty="0"/>
                        <a:t>*</a:t>
                      </a:r>
                      <a:endParaRPr lang="en-US" sz="1600" b="1" u="none" dirty="0"/>
                    </a:p>
                  </a:txBody>
                  <a:tcPr anchor="ctr">
                    <a:lnL w="12700" cap="flat" cmpd="sng" algn="ctr">
                      <a:solidFill>
                        <a:schemeClr val="tx1"/>
                      </a:solidFill>
                      <a:prstDash val="solid"/>
                      <a:round/>
                      <a:headEnd type="none" w="med" len="med"/>
                      <a:tailEnd type="none" w="med" len="med"/>
                    </a:lnL>
                  </a:tcPr>
                </a:tc>
                <a:tc>
                  <a:txBody>
                    <a:bodyPr/>
                    <a:lstStyle/>
                    <a:p>
                      <a:pPr algn="l"/>
                      <a:r>
                        <a:rPr lang="en-US" sz="1600" b="0" u="none" dirty="0"/>
                        <a:t>0.567</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724831562"/>
                  </a:ext>
                </a:extLst>
              </a:tr>
              <a:tr h="347472">
                <a:tc>
                  <a:txBody>
                    <a:bodyPr/>
                    <a:lstStyle/>
                    <a:p>
                      <a:r>
                        <a:rPr lang="en-US" sz="1600" dirty="0"/>
                        <a:t>Recall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u="none" dirty="0"/>
                        <a:t>0.731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u="none" dirty="0"/>
                        <a:t>0.734</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1" u="none" dirty="0"/>
                        <a:t>0.556</a:t>
                      </a:r>
                      <a:r>
                        <a:rPr lang="en-US" sz="1600" b="0" u="none" dirty="0"/>
                        <a:t>*</a:t>
                      </a:r>
                      <a:endParaRPr lang="en-US" sz="1600" b="1" u="none"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600" b="0" u="none" dirty="0"/>
                        <a:t>0.530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99376"/>
                  </a:ext>
                </a:extLst>
              </a:tr>
            </a:tbl>
          </a:graphicData>
        </a:graphic>
      </p:graphicFrame>
      <p:sp>
        <p:nvSpPr>
          <p:cNvPr id="6" name="TextBox 5"/>
          <p:cNvSpPr txBox="1"/>
          <p:nvPr/>
        </p:nvSpPr>
        <p:spPr>
          <a:xfrm>
            <a:off x="9954721" y="2232991"/>
            <a:ext cx="2237279" cy="307777"/>
          </a:xfrm>
          <a:prstGeom prst="rect">
            <a:avLst/>
          </a:prstGeom>
          <a:noFill/>
        </p:spPr>
        <p:txBody>
          <a:bodyPr wrap="none" rtlCol="0" anchor="ctr" anchorCtr="0">
            <a:spAutoFit/>
          </a:bodyPr>
          <a:lstStyle/>
          <a:p>
            <a:r>
              <a:rPr lang="nl-NL" sz="1400" dirty="0">
                <a:solidFill>
                  <a:srgbClr val="4472C4"/>
                </a:solidFill>
              </a:rPr>
              <a:t>[Eisenstein &amp; Barzilay, 2008]</a:t>
            </a:r>
            <a:endParaRPr lang="en-US" dirty="0"/>
          </a:p>
        </p:txBody>
      </p:sp>
      <p:sp>
        <p:nvSpPr>
          <p:cNvPr id="7" name="Rectangle 6"/>
          <p:cNvSpPr/>
          <p:nvPr/>
        </p:nvSpPr>
        <p:spPr>
          <a:xfrm>
            <a:off x="7863424" y="3806120"/>
            <a:ext cx="1192545" cy="2334248"/>
          </a:xfrm>
          <a:prstGeom prst="rect">
            <a:avLst/>
          </a:prstGeom>
          <a:solidFill>
            <a:srgbClr val="000000">
              <a:alpha val="2470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33830" y="3819013"/>
            <a:ext cx="1192545" cy="2308463"/>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498370" y="2553258"/>
            <a:ext cx="5562245" cy="1384314"/>
            <a:chOff x="4115155" y="2344510"/>
            <a:chExt cx="5562245" cy="1384314"/>
          </a:xfrm>
        </p:grpSpPr>
        <p:sp>
          <p:nvSpPr>
            <p:cNvPr id="9" name="Flowchart: Alternate Process 8"/>
            <p:cNvSpPr/>
            <p:nvPr/>
          </p:nvSpPr>
          <p:spPr>
            <a:xfrm>
              <a:off x="4115155" y="2344510"/>
              <a:ext cx="5562245" cy="1225868"/>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Text </a:t>
              </a:r>
              <a:r>
                <a:rPr lang="en-US" sz="2000" dirty="0" err="1">
                  <a:ln w="0"/>
                  <a:solidFill>
                    <a:schemeClr val="tx1"/>
                  </a:solidFill>
                  <a:effectLst>
                    <a:outerShdw blurRad="38100" dist="19050" dir="2700000" algn="tl" rotWithShape="0">
                      <a:schemeClr val="dk1">
                        <a:alpha val="40000"/>
                      </a:schemeClr>
                    </a:outerShdw>
                  </a:effectLst>
                </a:rPr>
                <a:t>seg</a:t>
              </a:r>
              <a:r>
                <a:rPr lang="en-US" sz="2000" dirty="0">
                  <a:ln w="0"/>
                  <a:solidFill>
                    <a:schemeClr val="tx1"/>
                  </a:solidFill>
                  <a:effectLst>
                    <a:outerShdw blurRad="38100" dist="19050" dir="2700000" algn="tl" rotWithShape="0">
                      <a:schemeClr val="dk1">
                        <a:alpha val="40000"/>
                      </a:schemeClr>
                    </a:outerShdw>
                  </a:effectLst>
                </a:rPr>
                <a:t>. outperforms the best half-size in Persuasive1</a:t>
              </a:r>
            </a:p>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but performs worse than half-size in Academic</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8776648" y="3416106"/>
              <a:ext cx="819616" cy="312718"/>
            </a:xfrm>
            <a:prstGeom prst="rect">
              <a:avLst/>
            </a:prstGeom>
          </p:spPr>
        </p:pic>
      </p:grpSp>
      <p:sp>
        <p:nvSpPr>
          <p:cNvPr id="12" name="TextBox 11"/>
          <p:cNvSpPr txBox="1"/>
          <p:nvPr/>
        </p:nvSpPr>
        <p:spPr>
          <a:xfrm>
            <a:off x="3131385" y="6181138"/>
            <a:ext cx="946093" cy="307777"/>
          </a:xfrm>
          <a:prstGeom prst="rect">
            <a:avLst/>
          </a:prstGeom>
          <a:noFill/>
        </p:spPr>
        <p:txBody>
          <a:bodyPr wrap="none" rtlCol="0" anchor="ctr" anchorCtr="0">
            <a:spAutoFit/>
          </a:bodyPr>
          <a:lstStyle/>
          <a:p>
            <a:r>
              <a:rPr lang="en-US" sz="1400" dirty="0">
                <a:solidFill>
                  <a:schemeClr val="accent1"/>
                </a:solidFill>
              </a:rPr>
              <a:t>*: p &lt; 0.05</a:t>
            </a:r>
            <a:endParaRPr lang="en-US" dirty="0">
              <a:solidFill>
                <a:schemeClr val="accent1"/>
              </a:solidFill>
            </a:endParaRPr>
          </a:p>
        </p:txBody>
      </p:sp>
    </p:spTree>
    <p:extLst>
      <p:ext uri="{BB962C8B-B14F-4D97-AF65-F5344CB8AC3E}">
        <p14:creationId xmlns:p14="http://schemas.microsoft.com/office/powerpoint/2010/main" val="124783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performance with semantic relation features</a:t>
            </a:r>
          </a:p>
        </p:txBody>
      </p:sp>
      <p:sp>
        <p:nvSpPr>
          <p:cNvPr id="3" name="Content Placeholder 2"/>
          <p:cNvSpPr>
            <a:spLocks noGrp="1"/>
          </p:cNvSpPr>
          <p:nvPr>
            <p:ph idx="1"/>
          </p:nvPr>
        </p:nvSpPr>
        <p:spPr>
          <a:xfrm>
            <a:off x="838200" y="1476103"/>
            <a:ext cx="10515600" cy="4700860"/>
          </a:xfrm>
        </p:spPr>
        <p:txBody>
          <a:bodyPr>
            <a:normAutofit/>
          </a:bodyPr>
          <a:lstStyle/>
          <a:p>
            <a:r>
              <a:rPr lang="en-US" sz="2400" dirty="0"/>
              <a:t>10x5-fold cross validation</a:t>
            </a:r>
          </a:p>
        </p:txBody>
      </p:sp>
      <p:sp>
        <p:nvSpPr>
          <p:cNvPr id="4" name="Slide Number Placeholder 3"/>
          <p:cNvSpPr>
            <a:spLocks noGrp="1"/>
          </p:cNvSpPr>
          <p:nvPr>
            <p:ph type="sldNum" sz="quarter" idx="12"/>
          </p:nvPr>
        </p:nvSpPr>
        <p:spPr/>
        <p:txBody>
          <a:bodyPr/>
          <a:lstStyle/>
          <a:p>
            <a:fld id="{1FAB230D-8D7E-447F-9006-147D65281BD6}" type="slidenum">
              <a:rPr lang="en-US" smtClean="0"/>
              <a:pPr/>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64638516"/>
              </p:ext>
            </p:extLst>
          </p:nvPr>
        </p:nvGraphicFramePr>
        <p:xfrm>
          <a:off x="788354" y="2500653"/>
          <a:ext cx="10615292" cy="265176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xmlns="" val="4151938511"/>
                    </a:ext>
                  </a:extLst>
                </a:gridCol>
                <a:gridCol w="1201508">
                  <a:extLst>
                    <a:ext uri="{9D8B030D-6E8A-4147-A177-3AD203B41FA5}">
                      <a16:colId xmlns:a16="http://schemas.microsoft.com/office/drawing/2014/main" xmlns="" val="935674725"/>
                    </a:ext>
                  </a:extLst>
                </a:gridCol>
                <a:gridCol w="1201508">
                  <a:extLst>
                    <a:ext uri="{9D8B030D-6E8A-4147-A177-3AD203B41FA5}">
                      <a16:colId xmlns:a16="http://schemas.microsoft.com/office/drawing/2014/main" xmlns="" val="723169234"/>
                    </a:ext>
                  </a:extLst>
                </a:gridCol>
                <a:gridCol w="1201508">
                  <a:extLst>
                    <a:ext uri="{9D8B030D-6E8A-4147-A177-3AD203B41FA5}">
                      <a16:colId xmlns:a16="http://schemas.microsoft.com/office/drawing/2014/main" xmlns="" val="3652377804"/>
                    </a:ext>
                  </a:extLst>
                </a:gridCol>
                <a:gridCol w="1201508">
                  <a:extLst>
                    <a:ext uri="{9D8B030D-6E8A-4147-A177-3AD203B41FA5}">
                      <a16:colId xmlns:a16="http://schemas.microsoft.com/office/drawing/2014/main" xmlns="" val="2402449612"/>
                    </a:ext>
                  </a:extLst>
                </a:gridCol>
                <a:gridCol w="1201508">
                  <a:extLst>
                    <a:ext uri="{9D8B030D-6E8A-4147-A177-3AD203B41FA5}">
                      <a16:colId xmlns:a16="http://schemas.microsoft.com/office/drawing/2014/main" xmlns="" val="3113426341"/>
                    </a:ext>
                  </a:extLst>
                </a:gridCol>
                <a:gridCol w="1201508">
                  <a:extLst>
                    <a:ext uri="{9D8B030D-6E8A-4147-A177-3AD203B41FA5}">
                      <a16:colId xmlns:a16="http://schemas.microsoft.com/office/drawing/2014/main" xmlns="" val="3720936041"/>
                    </a:ext>
                  </a:extLst>
                </a:gridCol>
                <a:gridCol w="1200202">
                  <a:extLst>
                    <a:ext uri="{9D8B030D-6E8A-4147-A177-3AD203B41FA5}">
                      <a16:colId xmlns:a16="http://schemas.microsoft.com/office/drawing/2014/main" xmlns="" val="1704583016"/>
                    </a:ext>
                  </a:extLst>
                </a:gridCol>
                <a:gridCol w="1200202">
                  <a:extLst>
                    <a:ext uri="{9D8B030D-6E8A-4147-A177-3AD203B41FA5}">
                      <a16:colId xmlns:a16="http://schemas.microsoft.com/office/drawing/2014/main" xmlns="" val="3144113313"/>
                    </a:ext>
                  </a:extLst>
                </a:gridCol>
              </a:tblGrid>
              <a:tr h="190691">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4">
                  <a:txBody>
                    <a:bodyPr/>
                    <a:lstStyle/>
                    <a:p>
                      <a:pPr algn="ctr"/>
                      <a:r>
                        <a:rPr lang="en-US" sz="1600" b="0" dirty="0"/>
                        <a:t>Persuasive1 corpus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sz="1600" b="0" dirty="0"/>
                    </a:p>
                  </a:txBody>
                  <a:tcPr anchor="ctr"/>
                </a:tc>
                <a:tc hMerge="1">
                  <a:txBody>
                    <a:bodyPr/>
                    <a:lstStyle/>
                    <a:p>
                      <a:pPr algn="ctr"/>
                      <a:endParaRPr lang="en-US" sz="1600" b="0" dirty="0"/>
                    </a:p>
                  </a:txBody>
                  <a:tcPr anchor="ctr"/>
                </a:tc>
                <a:tc gridSpan="4">
                  <a:txBody>
                    <a:bodyPr/>
                    <a:lstStyle/>
                    <a:p>
                      <a:pPr algn="ctr"/>
                      <a:r>
                        <a:rPr lang="en-US" sz="1600" b="0" dirty="0"/>
                        <a:t>Academic corpus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l"/>
                      <a:endParaRPr lang="en-US" sz="1600" b="0" dirty="0"/>
                    </a:p>
                  </a:txBody>
                  <a:tcPr anchor="ctr"/>
                </a:tc>
                <a:tc hMerge="1">
                  <a:txBody>
                    <a:bodyPr/>
                    <a:lstStyle/>
                    <a:p>
                      <a:pPr algn="ctr"/>
                      <a:endParaRPr lang="en-US" sz="1600" b="0" dirty="0"/>
                    </a:p>
                  </a:txBody>
                  <a:tcPr anchor="ctr"/>
                </a:tc>
                <a:extLst>
                  <a:ext uri="{0D108BD9-81ED-4DB2-BD59-A6C34878D82A}">
                    <a16:rowId xmlns:a16="http://schemas.microsoft.com/office/drawing/2014/main" xmlns="" val="2195939695"/>
                  </a:ext>
                </a:extLst>
              </a:tr>
              <a:tr h="347472">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en-US" sz="1600" b="0" dirty="0"/>
                        <a:t>Half-size = 3</a:t>
                      </a:r>
                    </a:p>
                  </a:txBody>
                  <a:tcPr anchor="ctr">
                    <a:lnL w="12700" cap="flat" cmpd="sng" algn="ctr">
                      <a:solidFill>
                        <a:schemeClr val="tx1"/>
                      </a:solidFill>
                      <a:prstDash val="solid"/>
                      <a:round/>
                      <a:headEnd type="none" w="med" len="med"/>
                      <a:tailEnd type="none" w="med" len="med"/>
                    </a:lnL>
                  </a:tcPr>
                </a:tc>
                <a:tc hMerge="1">
                  <a:txBody>
                    <a:bodyPr/>
                    <a:lstStyle/>
                    <a:p>
                      <a:endParaRPr lang="en-US" sz="1600" b="0" dirty="0"/>
                    </a:p>
                  </a:txBody>
                  <a:tcPr anchor="ctr">
                    <a:lnR w="12700" cap="flat" cmpd="sng" algn="ctr">
                      <a:solidFill>
                        <a:schemeClr val="tx1"/>
                      </a:solidFill>
                      <a:prstDash val="solid"/>
                      <a:round/>
                      <a:headEnd type="none" w="med" len="med"/>
                      <a:tailEnd type="none" w="med" len="med"/>
                    </a:lnR>
                  </a:tcPr>
                </a:tc>
                <a:tc gridSpan="2">
                  <a:txBody>
                    <a:bodyPr/>
                    <a:lstStyle/>
                    <a:p>
                      <a:pPr algn="ctr"/>
                      <a:r>
                        <a:rPr lang="en-US" sz="1600" b="0" dirty="0"/>
                        <a:t>Text segmentation</a:t>
                      </a:r>
                    </a:p>
                  </a:txBody>
                  <a:tcPr anchor="ctr"/>
                </a:tc>
                <a:tc hMerge="1">
                  <a:txBody>
                    <a:bodyPr/>
                    <a:lstStyle/>
                    <a:p>
                      <a:endParaRPr lang="en-US" sz="1600" b="0" dirty="0"/>
                    </a:p>
                  </a:txBody>
                  <a:tcPr anchor="ctr">
                    <a:lnR w="12700" cap="flat" cmpd="sng" algn="ctr">
                      <a:solidFill>
                        <a:schemeClr val="tx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Half-size = 8</a:t>
                      </a:r>
                    </a:p>
                  </a:txBody>
                  <a:tcPr anchor="ctr"/>
                </a:tc>
                <a:tc hMerge="1">
                  <a:txBody>
                    <a:bodyPr/>
                    <a:lstStyle/>
                    <a:p>
                      <a:endParaRPr lang="en-US" sz="1600" b="0" dirty="0"/>
                    </a:p>
                  </a:txBody>
                  <a:tcPr anchor="ctr">
                    <a:lnR w="12700" cap="flat" cmpd="sng" algn="ctr">
                      <a:solidFill>
                        <a:schemeClr val="tx1"/>
                      </a:solidFill>
                      <a:prstDash val="solid"/>
                      <a:round/>
                      <a:headEnd type="none" w="med" len="med"/>
                      <a:tailEnd type="none" w="med" len="med"/>
                    </a:lnR>
                  </a:tcPr>
                </a:tc>
                <a:tc gridSpan="2">
                  <a:txBody>
                    <a:bodyPr/>
                    <a:lstStyle/>
                    <a:p>
                      <a:pPr algn="ctr"/>
                      <a:r>
                        <a:rPr lang="en-US" sz="1600" b="0" dirty="0"/>
                        <a:t>Text segmentation</a:t>
                      </a:r>
                    </a:p>
                  </a:txBody>
                  <a:tcPr anchor="ctr">
                    <a:lnR w="12700" cap="flat" cmpd="sng" algn="ctr">
                      <a:solidFill>
                        <a:schemeClr val="tx1"/>
                      </a:solidFill>
                      <a:prstDash val="solid"/>
                      <a:round/>
                      <a:headEnd type="none" w="med" len="med"/>
                      <a:tailEnd type="none" w="med" len="med"/>
                    </a:lnR>
                  </a:tcPr>
                </a:tc>
                <a:tc hMerge="1">
                  <a:txBody>
                    <a:bodyPr/>
                    <a:lstStyle/>
                    <a:p>
                      <a:pPr algn="l"/>
                      <a:endParaRPr lang="en-US" sz="1600" b="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142286551"/>
                  </a:ext>
                </a:extLst>
              </a:tr>
              <a:tr h="347472">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dirty="0"/>
                        <a:t>COMBINED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0" dirty="0"/>
                        <a:t>COMBINED + REL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dirty="0"/>
                        <a:t>COMBINED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0" dirty="0"/>
                        <a:t>COMBINED + REL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dirty="0"/>
                        <a:t>COMBINED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0" dirty="0"/>
                        <a:t>COMBINED + REL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600" b="0" dirty="0"/>
                        <a:t>COMBINED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600" b="0" dirty="0"/>
                        <a:t>COMBINED + REL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9118837"/>
                  </a:ext>
                </a:extLst>
              </a:tr>
              <a:tr h="347472">
                <a:tc>
                  <a:txBody>
                    <a:bodyPr/>
                    <a:lstStyle/>
                    <a:p>
                      <a:r>
                        <a:rPr lang="en-US" sz="1600" dirty="0"/>
                        <a:t>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0" u="none" dirty="0"/>
                        <a:t>0.871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u="none" dirty="0"/>
                        <a:t>0.872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1" u="none" dirty="0"/>
                        <a:t>0.873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u="none" dirty="0"/>
                        <a:t>0.873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b="0" u="none" dirty="0"/>
                        <a:t>0.836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u="none" dirty="0"/>
                        <a:t>0.837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US" sz="1600" b="0" u="none" dirty="0"/>
                        <a:t>0.829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600" b="1" u="none" dirty="0"/>
                        <a:t>0.833</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98696106"/>
                  </a:ext>
                </a:extLst>
              </a:tr>
              <a:tr h="347472">
                <a:tc>
                  <a:txBody>
                    <a:bodyPr/>
                    <a:lstStyle/>
                    <a:p>
                      <a:r>
                        <a:rPr lang="en-US" sz="1600" dirty="0"/>
                        <a:t>F1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0" u="none" dirty="0"/>
                        <a:t>0.743</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0.745</a:t>
                      </a:r>
                    </a:p>
                  </a:txBody>
                  <a:tcPr anchor="ctr">
                    <a:lnR w="12700" cap="flat" cmpd="sng" algn="ctr">
                      <a:solidFill>
                        <a:schemeClr val="tx1"/>
                      </a:solidFill>
                      <a:prstDash val="solid"/>
                      <a:round/>
                      <a:headEnd type="none" w="med" len="med"/>
                      <a:tailEnd type="none" w="med" len="med"/>
                    </a:lnR>
                  </a:tcPr>
                </a:tc>
                <a:tc>
                  <a:txBody>
                    <a:bodyPr/>
                    <a:lstStyle/>
                    <a:p>
                      <a:r>
                        <a:rPr lang="en-US" sz="1600" b="0" u="none" dirty="0"/>
                        <a:t>0.746</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0.747</a:t>
                      </a:r>
                    </a:p>
                  </a:txBody>
                  <a:tcPr anchor="ctr">
                    <a:lnR w="12700" cap="flat" cmpd="sng" algn="ctr">
                      <a:solidFill>
                        <a:schemeClr val="tx1"/>
                      </a:solidFill>
                      <a:prstDash val="solid"/>
                      <a:round/>
                      <a:headEnd type="none" w="med" len="med"/>
                      <a:tailEnd type="none" w="med" len="med"/>
                    </a:lnR>
                  </a:tcPr>
                </a:tc>
                <a:tc>
                  <a:txBody>
                    <a:bodyPr/>
                    <a:lstStyle/>
                    <a:p>
                      <a:r>
                        <a:rPr lang="en-US" sz="1600" b="0" u="none" dirty="0"/>
                        <a:t>0.571</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0.573</a:t>
                      </a:r>
                    </a:p>
                  </a:txBody>
                  <a:tcPr anchor="ctr">
                    <a:lnR w="12700" cap="flat" cmpd="sng" algn="ctr">
                      <a:solidFill>
                        <a:schemeClr val="tx1"/>
                      </a:solidFill>
                      <a:prstDash val="solid"/>
                      <a:round/>
                      <a:headEnd type="none" w="med" len="med"/>
                      <a:tailEnd type="none" w="med" len="med"/>
                    </a:lnR>
                  </a:tcPr>
                </a:tc>
                <a:tc>
                  <a:txBody>
                    <a:bodyPr/>
                    <a:lstStyle/>
                    <a:p>
                      <a:pPr algn="l"/>
                      <a:r>
                        <a:rPr lang="en-US" sz="1600" b="0" u="none" dirty="0"/>
                        <a:t>0.545</a:t>
                      </a:r>
                    </a:p>
                  </a:txBody>
                  <a:tcPr anchor="ctr">
                    <a:lnL w="12700" cap="flat" cmpd="sng" algn="ctr">
                      <a:solidFill>
                        <a:schemeClr val="tx1"/>
                      </a:solidFill>
                      <a:prstDash val="solid"/>
                      <a:round/>
                      <a:headEnd type="none" w="med" len="med"/>
                      <a:tailEnd type="none" w="med" len="med"/>
                    </a:lnL>
                  </a:tcPr>
                </a:tc>
                <a:tc>
                  <a:txBody>
                    <a:bodyPr/>
                    <a:lstStyle/>
                    <a:p>
                      <a:pPr algn="l"/>
                      <a:r>
                        <a:rPr lang="en-US" sz="1600" b="1" u="none" dirty="0"/>
                        <a:t>0.556</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829108816"/>
                  </a:ext>
                </a:extLst>
              </a:tr>
              <a:tr h="347472">
                <a:tc>
                  <a:txBody>
                    <a:bodyPr/>
                    <a:lstStyle/>
                    <a:p>
                      <a:r>
                        <a:rPr lang="en-US" sz="1600" dirty="0"/>
                        <a:t>Precision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0" u="none" dirty="0"/>
                        <a:t>0.758</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0.759</a:t>
                      </a:r>
                    </a:p>
                  </a:txBody>
                  <a:tcPr anchor="ctr">
                    <a:lnR w="12700" cap="flat" cmpd="sng" algn="ctr">
                      <a:solidFill>
                        <a:schemeClr val="tx1"/>
                      </a:solidFill>
                      <a:prstDash val="solid"/>
                      <a:round/>
                      <a:headEnd type="none" w="med" len="med"/>
                      <a:tailEnd type="none" w="med" len="med"/>
                    </a:lnR>
                  </a:tcPr>
                </a:tc>
                <a:tc>
                  <a:txBody>
                    <a:bodyPr/>
                    <a:lstStyle/>
                    <a:p>
                      <a:r>
                        <a:rPr lang="en-US" sz="1600" b="1" u="none" dirty="0"/>
                        <a:t>0.762</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0.762</a:t>
                      </a:r>
                    </a:p>
                  </a:txBody>
                  <a:tcPr anchor="ctr">
                    <a:lnR w="12700" cap="flat" cmpd="sng" algn="ctr">
                      <a:solidFill>
                        <a:schemeClr val="tx1"/>
                      </a:solidFill>
                      <a:prstDash val="solid"/>
                      <a:round/>
                      <a:headEnd type="none" w="med" len="med"/>
                      <a:tailEnd type="none" w="med" len="med"/>
                    </a:lnR>
                  </a:tcPr>
                </a:tc>
                <a:tc>
                  <a:txBody>
                    <a:bodyPr/>
                    <a:lstStyle/>
                    <a:p>
                      <a:r>
                        <a:rPr lang="en-US" sz="1600" b="0" u="none" dirty="0"/>
                        <a:t>0.590</a:t>
                      </a:r>
                    </a:p>
                  </a:txBody>
                  <a:tcPr anchor="ctr">
                    <a:lnL w="12700" cap="flat" cmpd="sng" algn="ctr">
                      <a:solidFill>
                        <a:schemeClr val="tx1"/>
                      </a:solidFill>
                      <a:prstDash val="solid"/>
                      <a:round/>
                      <a:headEnd type="none" w="med" len="med"/>
                      <a:tailEnd type="none" w="med" len="med"/>
                    </a:lnL>
                  </a:tcPr>
                </a:tc>
                <a:tc>
                  <a:txBody>
                    <a:bodyPr/>
                    <a:lstStyle/>
                    <a:p>
                      <a:r>
                        <a:rPr lang="en-US" sz="1600" b="1" u="none" dirty="0"/>
                        <a:t>0.593</a:t>
                      </a:r>
                    </a:p>
                  </a:txBody>
                  <a:tcPr anchor="ctr">
                    <a:lnR w="12700" cap="flat" cmpd="sng" algn="ctr">
                      <a:solidFill>
                        <a:schemeClr val="tx1"/>
                      </a:solidFill>
                      <a:prstDash val="solid"/>
                      <a:round/>
                      <a:headEnd type="none" w="med" len="med"/>
                      <a:tailEnd type="none" w="med" len="med"/>
                    </a:lnR>
                  </a:tcPr>
                </a:tc>
                <a:tc>
                  <a:txBody>
                    <a:bodyPr/>
                    <a:lstStyle/>
                    <a:p>
                      <a:pPr algn="l"/>
                      <a:r>
                        <a:rPr lang="en-US" sz="1600" b="0" u="none" dirty="0"/>
                        <a:t>0.567</a:t>
                      </a:r>
                    </a:p>
                  </a:txBody>
                  <a:tcPr anchor="ctr">
                    <a:lnL w="12700" cap="flat" cmpd="sng" algn="ctr">
                      <a:solidFill>
                        <a:schemeClr val="tx1"/>
                      </a:solidFill>
                      <a:prstDash val="solid"/>
                      <a:round/>
                      <a:headEnd type="none" w="med" len="med"/>
                      <a:tailEnd type="none" w="med" len="med"/>
                    </a:lnL>
                  </a:tcPr>
                </a:tc>
                <a:tc>
                  <a:txBody>
                    <a:bodyPr/>
                    <a:lstStyle/>
                    <a:p>
                      <a:pPr algn="l"/>
                      <a:r>
                        <a:rPr lang="en-US" sz="1600" b="1" u="none" dirty="0"/>
                        <a:t>0.578</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724831562"/>
                  </a:ext>
                </a:extLst>
              </a:tr>
              <a:tr h="347472">
                <a:tc>
                  <a:txBody>
                    <a:bodyPr/>
                    <a:lstStyle/>
                    <a:p>
                      <a:r>
                        <a:rPr lang="en-US" sz="1600" dirty="0"/>
                        <a:t>Recall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u="none" dirty="0"/>
                        <a:t>0.731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u="none" dirty="0"/>
                        <a:t>0.733</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u="none" dirty="0"/>
                        <a:t>0.734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u="none" dirty="0"/>
                        <a:t>0.735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b="0" u="none" dirty="0"/>
                        <a:t>0.556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u="none" dirty="0"/>
                        <a:t>0.558</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600" b="0" u="none" dirty="0"/>
                        <a:t>0.530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600" b="1" u="none" dirty="0"/>
                        <a:t>0.540</a:t>
                      </a:r>
                      <a:r>
                        <a:rPr lang="en-US" sz="1600" b="0" u="none" dirty="0"/>
                        <a:t>*</a:t>
                      </a:r>
                      <a:endParaRPr lang="en-US" sz="1600" b="1" u="none"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99376"/>
                  </a:ext>
                </a:extLst>
              </a:tr>
            </a:tbl>
          </a:graphicData>
        </a:graphic>
      </p:graphicFrame>
      <p:sp>
        <p:nvSpPr>
          <p:cNvPr id="6" name="Rectangle 5"/>
          <p:cNvSpPr/>
          <p:nvPr/>
        </p:nvSpPr>
        <p:spPr>
          <a:xfrm>
            <a:off x="3010028" y="2500652"/>
            <a:ext cx="1192545" cy="2651760"/>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386" y="2500653"/>
            <a:ext cx="1192545" cy="2651760"/>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10744" y="2500652"/>
            <a:ext cx="1192545" cy="2651760"/>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11101" y="2500654"/>
            <a:ext cx="1192545" cy="2651760"/>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048064" y="1533504"/>
            <a:ext cx="5125072" cy="1005401"/>
            <a:chOff x="4115155" y="2514769"/>
            <a:chExt cx="5125072" cy="1005401"/>
          </a:xfrm>
        </p:grpSpPr>
        <p:sp>
          <p:nvSpPr>
            <p:cNvPr id="26" name="Flowchart: Alternate Process 25"/>
            <p:cNvSpPr/>
            <p:nvPr/>
          </p:nvSpPr>
          <p:spPr>
            <a:xfrm>
              <a:off x="4115155" y="2514769"/>
              <a:ext cx="4953301" cy="88534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algn="ctr"/>
              <a:r>
                <a:rPr lang="en-US" sz="2000" dirty="0">
                  <a:ln w="0"/>
                  <a:solidFill>
                    <a:schemeClr val="tx1"/>
                  </a:solidFill>
                  <a:effectLst>
                    <a:outerShdw blurRad="38100" dist="19050" dir="2700000" algn="tl" rotWithShape="0">
                      <a:schemeClr val="dk1">
                        <a:alpha val="40000"/>
                      </a:schemeClr>
                    </a:outerShdw>
                  </a:effectLst>
                </a:rPr>
                <a:t>Sematic relation features help improve performance with different base models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8420611" y="3207452"/>
              <a:ext cx="819616" cy="312718"/>
            </a:xfrm>
            <a:prstGeom prst="rect">
              <a:avLst/>
            </a:prstGeom>
          </p:spPr>
        </p:pic>
      </p:grpSp>
    </p:spTree>
    <p:extLst>
      <p:ext uri="{BB962C8B-B14F-4D97-AF65-F5344CB8AC3E}">
        <p14:creationId xmlns:p14="http://schemas.microsoft.com/office/powerpoint/2010/main" val="3934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400" dirty="0"/>
              <a:t>Proposed context-aware argumentative relation mining</a:t>
            </a:r>
          </a:p>
          <a:p>
            <a:pPr lvl="1"/>
            <a:r>
              <a:rPr lang="en-US" sz="2000" dirty="0"/>
              <a:t>Makes use of contextual features from topic and context window</a:t>
            </a:r>
          </a:p>
          <a:p>
            <a:pPr lvl="1"/>
            <a:r>
              <a:rPr lang="en-US" sz="2000" dirty="0"/>
              <a:t>Context windows enables aggregated semantic relation features for better performance</a:t>
            </a:r>
          </a:p>
          <a:p>
            <a:endParaRPr lang="en-US" sz="2400" dirty="0"/>
          </a:p>
          <a:p>
            <a:r>
              <a:rPr lang="en-US" sz="2400" dirty="0"/>
              <a:t>Proposed two heuristics for forming context windows</a:t>
            </a:r>
          </a:p>
          <a:p>
            <a:pPr lvl="1"/>
            <a:r>
              <a:rPr lang="en-US" sz="2000" dirty="0"/>
              <a:t>Window-size is simple but needs size optimization</a:t>
            </a:r>
          </a:p>
          <a:p>
            <a:pPr lvl="1"/>
            <a:r>
              <a:rPr lang="en-US" sz="2000" dirty="0"/>
              <a:t>Text segmentation shows promising result when it outperform window-size in persuasive essays</a:t>
            </a:r>
          </a:p>
          <a:p>
            <a:endParaRPr lang="en-US" sz="2400" dirty="0"/>
          </a:p>
          <a:p>
            <a:r>
              <a:rPr lang="en-US" sz="2400" dirty="0"/>
              <a:t>The results prove strongly our second hypothesis H1-2</a:t>
            </a:r>
          </a:p>
          <a:p>
            <a:pPr lvl="1"/>
            <a:r>
              <a:rPr lang="en-US" sz="2000" dirty="0"/>
              <a:t>Proposed topic- and window-context features improve argumentative relation classification</a:t>
            </a:r>
          </a:p>
        </p:txBody>
      </p:sp>
      <p:sp>
        <p:nvSpPr>
          <p:cNvPr id="4" name="Slide Number Placeholder 3"/>
          <p:cNvSpPr>
            <a:spLocks noGrp="1"/>
          </p:cNvSpPr>
          <p:nvPr>
            <p:ph type="sldNum" sz="quarter" idx="12"/>
          </p:nvPr>
        </p:nvSpPr>
        <p:spPr/>
        <p:txBody>
          <a:bodyPr/>
          <a:lstStyle/>
          <a:p>
            <a:fld id="{1FAB230D-8D7E-447F-9006-147D65281BD6}" type="slidenum">
              <a:rPr lang="en-US" smtClean="0"/>
              <a:pPr/>
              <a:t>49</a:t>
            </a:fld>
            <a:endParaRPr lang="en-US"/>
          </a:p>
        </p:txBody>
      </p:sp>
    </p:spTree>
    <p:extLst>
      <p:ext uri="{BB962C8B-B14F-4D97-AF65-F5344CB8AC3E}">
        <p14:creationId xmlns:p14="http://schemas.microsoft.com/office/powerpoint/2010/main" val="339558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argument mining?</a:t>
            </a:r>
          </a:p>
        </p:txBody>
      </p:sp>
      <p:sp>
        <p:nvSpPr>
          <p:cNvPr id="3" name="Content Placeholder 2"/>
          <p:cNvSpPr>
            <a:spLocks noGrp="1"/>
          </p:cNvSpPr>
          <p:nvPr>
            <p:ph idx="1"/>
          </p:nvPr>
        </p:nvSpPr>
        <p:spPr/>
        <p:txBody>
          <a:bodyPr>
            <a:normAutofit/>
          </a:bodyPr>
          <a:lstStyle/>
          <a:p>
            <a:r>
              <a:rPr lang="en-US" dirty="0"/>
              <a:t>“[…] the automatic discovery of an argumentative text portion, and the identification of the relevant components of the argument presented there.”</a:t>
            </a:r>
            <a:endParaRPr lang="en-US" dirty="0">
              <a:solidFill>
                <a:schemeClr val="accent1"/>
              </a:solidFill>
            </a:endParaRPr>
          </a:p>
          <a:p>
            <a:endParaRPr lang="fr-FR" dirty="0"/>
          </a:p>
          <a:p>
            <a:r>
              <a:rPr lang="fr-FR" dirty="0"/>
              <a:t>An argument </a:t>
            </a:r>
            <a:r>
              <a:rPr lang="en-US" dirty="0"/>
              <a:t>consists</a:t>
            </a:r>
            <a:r>
              <a:rPr lang="fr-FR" dirty="0"/>
              <a:t> of a </a:t>
            </a:r>
            <a:r>
              <a:rPr lang="en-US" dirty="0"/>
              <a:t>non-empty</a:t>
            </a:r>
            <a:r>
              <a:rPr lang="fr-FR" dirty="0"/>
              <a:t> set of </a:t>
            </a:r>
            <a:r>
              <a:rPr lang="en-US" dirty="0"/>
              <a:t>premises supporting a conclusion</a:t>
            </a:r>
          </a:p>
          <a:p>
            <a:endParaRPr lang="fr-FR" dirty="0"/>
          </a:p>
          <a:p>
            <a:r>
              <a:rPr lang="fr-FR" dirty="0"/>
              <a:t>Argument component: argumentative discourse unit (ADU)</a:t>
            </a:r>
          </a:p>
          <a:p>
            <a:pPr lvl="1"/>
            <a:r>
              <a:rPr lang="fr-FR" dirty="0"/>
              <a:t>E.g., </a:t>
            </a:r>
            <a:r>
              <a:rPr lang="en-US" dirty="0"/>
              <a:t>text</a:t>
            </a:r>
            <a:r>
              <a:rPr lang="fr-FR" dirty="0"/>
              <a:t> segment, sentence, clause</a:t>
            </a:r>
          </a:p>
        </p:txBody>
      </p:sp>
      <p:sp>
        <p:nvSpPr>
          <p:cNvPr id="5" name="Slide Number Placeholder 4"/>
          <p:cNvSpPr>
            <a:spLocks noGrp="1"/>
          </p:cNvSpPr>
          <p:nvPr>
            <p:ph type="sldNum" sz="quarter" idx="12"/>
          </p:nvPr>
        </p:nvSpPr>
        <p:spPr/>
        <p:txBody>
          <a:bodyPr/>
          <a:lstStyle/>
          <a:p>
            <a:fld id="{1FAB230D-8D7E-447F-9006-147D65281BD6}" type="slidenum">
              <a:rPr lang="en-US" smtClean="0"/>
              <a:pPr/>
              <a:t>5</a:t>
            </a:fld>
            <a:endParaRPr lang="en-US"/>
          </a:p>
        </p:txBody>
      </p:sp>
      <p:sp>
        <p:nvSpPr>
          <p:cNvPr id="6" name="TextBox 5"/>
          <p:cNvSpPr txBox="1"/>
          <p:nvPr/>
        </p:nvSpPr>
        <p:spPr>
          <a:xfrm>
            <a:off x="9829800" y="2291963"/>
            <a:ext cx="1980029" cy="307777"/>
          </a:xfrm>
          <a:prstGeom prst="rect">
            <a:avLst/>
          </a:prstGeom>
          <a:noFill/>
        </p:spPr>
        <p:txBody>
          <a:bodyPr wrap="none" rtlCol="0" anchor="ctr" anchorCtr="0">
            <a:spAutoFit/>
          </a:bodyPr>
          <a:lstStyle/>
          <a:p>
            <a:r>
              <a:rPr lang="en-US" sz="1400" dirty="0">
                <a:solidFill>
                  <a:schemeClr val="accent1"/>
                </a:solidFill>
              </a:rPr>
              <a:t>[</a:t>
            </a:r>
            <a:r>
              <a:rPr lang="en-US" sz="1400" dirty="0" err="1">
                <a:solidFill>
                  <a:schemeClr val="accent1"/>
                </a:solidFill>
              </a:rPr>
              <a:t>Peldszus</a:t>
            </a:r>
            <a:r>
              <a:rPr lang="en-US" sz="1400" dirty="0">
                <a:solidFill>
                  <a:schemeClr val="accent1"/>
                </a:solidFill>
              </a:rPr>
              <a:t> &amp; </a:t>
            </a:r>
            <a:r>
              <a:rPr lang="en-US" sz="1400" dirty="0" err="1">
                <a:solidFill>
                  <a:schemeClr val="accent1"/>
                </a:solidFill>
              </a:rPr>
              <a:t>Stede</a:t>
            </a:r>
            <a:r>
              <a:rPr lang="en-US" sz="1400" dirty="0">
                <a:solidFill>
                  <a:schemeClr val="accent1"/>
                </a:solidFill>
              </a:rPr>
              <a:t>, 2013]</a:t>
            </a:r>
            <a:endParaRPr lang="en-US" dirty="0"/>
          </a:p>
        </p:txBody>
      </p:sp>
    </p:spTree>
    <p:extLst>
      <p:ext uri="{BB962C8B-B14F-4D97-AF65-F5344CB8AC3E}">
        <p14:creationId xmlns:p14="http://schemas.microsoft.com/office/powerpoint/2010/main" val="4221025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solidFill>
                  <a:schemeClr val="accent1"/>
                </a:solidFill>
              </a:rPr>
              <a:t>Argumentation features for improving automated essay scoring</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50</a:t>
            </a:fld>
            <a:endParaRPr lang="en-US"/>
          </a:p>
        </p:txBody>
      </p:sp>
      <p:pic>
        <p:nvPicPr>
          <p:cNvPr id="7" name="Picture 6"/>
          <p:cNvPicPr>
            <a:picLocks noChangeAspect="1"/>
          </p:cNvPicPr>
          <p:nvPr/>
        </p:nvPicPr>
        <p:blipFill>
          <a:blip r:embed="rId2"/>
          <a:stretch>
            <a:fillRect/>
          </a:stretch>
        </p:blipFill>
        <p:spPr>
          <a:xfrm>
            <a:off x="2562627" y="5377365"/>
            <a:ext cx="504825" cy="704850"/>
          </a:xfrm>
          <a:prstGeom prst="rect">
            <a:avLst/>
          </a:prstGeom>
        </p:spPr>
      </p:pic>
      <p:pic>
        <p:nvPicPr>
          <p:cNvPr id="8" name="Picture 7"/>
          <p:cNvPicPr>
            <a:picLocks noChangeAspect="1"/>
          </p:cNvPicPr>
          <p:nvPr/>
        </p:nvPicPr>
        <p:blipFill>
          <a:blip r:embed="rId3"/>
          <a:stretch>
            <a:fillRect/>
          </a:stretch>
        </p:blipFill>
        <p:spPr>
          <a:xfrm>
            <a:off x="831850" y="5446421"/>
            <a:ext cx="476250" cy="566738"/>
          </a:xfrm>
          <a:prstGeom prst="rect">
            <a:avLst/>
          </a:prstGeom>
        </p:spPr>
      </p:pic>
      <p:pic>
        <p:nvPicPr>
          <p:cNvPr id="10" name="Picture 9"/>
          <p:cNvPicPr>
            <a:picLocks noChangeAspect="1"/>
          </p:cNvPicPr>
          <p:nvPr/>
        </p:nvPicPr>
        <p:blipFill>
          <a:blip r:embed="rId3"/>
          <a:stretch>
            <a:fillRect/>
          </a:stretch>
        </p:blipFill>
        <p:spPr>
          <a:xfrm>
            <a:off x="1408776" y="5446421"/>
            <a:ext cx="476250" cy="566738"/>
          </a:xfrm>
          <a:prstGeom prst="rect">
            <a:avLst/>
          </a:prstGeom>
        </p:spPr>
      </p:pic>
      <p:pic>
        <p:nvPicPr>
          <p:cNvPr id="11" name="Picture 10"/>
          <p:cNvPicPr>
            <a:picLocks noChangeAspect="1"/>
          </p:cNvPicPr>
          <p:nvPr/>
        </p:nvPicPr>
        <p:blipFill>
          <a:blip r:embed="rId3"/>
          <a:stretch>
            <a:fillRect/>
          </a:stretch>
        </p:blipFill>
        <p:spPr>
          <a:xfrm>
            <a:off x="1985702" y="5446421"/>
            <a:ext cx="476250" cy="566738"/>
          </a:xfrm>
          <a:prstGeom prst="rect">
            <a:avLst/>
          </a:prstGeom>
        </p:spPr>
      </p:pic>
      <p:pic>
        <p:nvPicPr>
          <p:cNvPr id="9" name="Picture 8"/>
          <p:cNvPicPr>
            <a:picLocks noChangeAspect="1"/>
          </p:cNvPicPr>
          <p:nvPr/>
        </p:nvPicPr>
        <p:blipFill>
          <a:blip r:embed="rId4"/>
          <a:stretch>
            <a:fillRect/>
          </a:stretch>
        </p:blipFill>
        <p:spPr>
          <a:xfrm>
            <a:off x="3168127" y="5401177"/>
            <a:ext cx="509588" cy="657225"/>
          </a:xfrm>
          <a:prstGeom prst="rect">
            <a:avLst/>
          </a:prstGeom>
        </p:spPr>
      </p:pic>
    </p:spTree>
    <p:extLst>
      <p:ext uri="{BB962C8B-B14F-4D97-AF65-F5344CB8AC3E}">
        <p14:creationId xmlns:p14="http://schemas.microsoft.com/office/powerpoint/2010/main" val="2604071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10" name="Content Placeholder 9"/>
          <p:cNvSpPr>
            <a:spLocks noGrp="1"/>
          </p:cNvSpPr>
          <p:nvPr>
            <p:ph idx="1"/>
          </p:nvPr>
        </p:nvSpPr>
        <p:spPr/>
        <p:txBody>
          <a:bodyPr>
            <a:normAutofit/>
          </a:bodyPr>
          <a:lstStyle/>
          <a:p>
            <a:r>
              <a:rPr lang="en-US" sz="2400" dirty="0"/>
              <a:t>Application of Argument Mining (AM) in Automated Essay Scoring (AES)</a:t>
            </a:r>
          </a:p>
          <a:p>
            <a:pPr lvl="1"/>
            <a:r>
              <a:rPr lang="en-US" sz="2000" dirty="0"/>
              <a:t>End-to-end AM</a:t>
            </a:r>
          </a:p>
          <a:p>
            <a:pPr lvl="1"/>
            <a:r>
              <a:rPr lang="en-US" sz="2000" dirty="0"/>
              <a:t>Impact of AM accuracy to AES performance</a:t>
            </a:r>
          </a:p>
          <a:p>
            <a:pPr lvl="1"/>
            <a:r>
              <a:rPr lang="en-US" sz="2000" dirty="0"/>
              <a:t>Argumentation features for improving AES performance</a:t>
            </a:r>
          </a:p>
          <a:p>
            <a:pPr lvl="1"/>
            <a:endParaRPr lang="en-US" sz="2000" dirty="0"/>
          </a:p>
          <a:p>
            <a:r>
              <a:rPr lang="en-US" sz="2400" dirty="0"/>
              <a:t>AES data</a:t>
            </a:r>
          </a:p>
          <a:p>
            <a:pPr lvl="1"/>
            <a:r>
              <a:rPr lang="en-US" sz="2000" dirty="0"/>
              <a:t>TOEFL11: real-test essays by ESL learners</a:t>
            </a:r>
          </a:p>
          <a:p>
            <a:pPr lvl="1"/>
            <a:r>
              <a:rPr lang="en-US" sz="2000" dirty="0" err="1"/>
              <a:t>Kaggle</a:t>
            </a:r>
            <a:r>
              <a:rPr lang="en-US" sz="2000" dirty="0"/>
              <a:t> ASAP essays: by 7 – 10 grade students</a:t>
            </a:r>
          </a:p>
          <a:p>
            <a:pPr lvl="1"/>
            <a:endParaRPr lang="en-US" sz="2000" dirty="0"/>
          </a:p>
          <a:p>
            <a:r>
              <a:rPr lang="en-US" sz="2400" dirty="0"/>
              <a:t>Argument mining models</a:t>
            </a:r>
          </a:p>
          <a:p>
            <a:pPr lvl="1"/>
            <a:r>
              <a:rPr lang="en-US" sz="2000" dirty="0"/>
              <a:t>Base models: Stab &amp; Gurevych, 2014</a:t>
            </a:r>
          </a:p>
          <a:p>
            <a:pPr lvl="1"/>
            <a:r>
              <a:rPr lang="en-US" sz="2000" dirty="0"/>
              <a:t>Our proposed models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51</a:t>
            </a:fld>
            <a:endParaRPr lang="en-US"/>
          </a:p>
        </p:txBody>
      </p:sp>
      <p:sp>
        <p:nvSpPr>
          <p:cNvPr id="11" name="TextBox 10"/>
          <p:cNvSpPr txBox="1"/>
          <p:nvPr/>
        </p:nvSpPr>
        <p:spPr>
          <a:xfrm>
            <a:off x="10313152" y="3733800"/>
            <a:ext cx="1878848" cy="307777"/>
          </a:xfrm>
          <a:prstGeom prst="rect">
            <a:avLst/>
          </a:prstGeom>
          <a:noFill/>
        </p:spPr>
        <p:txBody>
          <a:bodyPr wrap="none" rtlCol="0" anchor="ctr" anchorCtr="0">
            <a:spAutoFit/>
          </a:bodyPr>
          <a:lstStyle/>
          <a:p>
            <a:pPr algn="r"/>
            <a:r>
              <a:rPr lang="en-US" sz="1400" dirty="0">
                <a:solidFill>
                  <a:srgbClr val="4472C4"/>
                </a:solidFill>
              </a:rPr>
              <a:t>[Blanchard et al., 2013]</a:t>
            </a:r>
            <a:endParaRPr lang="en-US" dirty="0"/>
          </a:p>
        </p:txBody>
      </p:sp>
      <p:sp>
        <p:nvSpPr>
          <p:cNvPr id="12" name="TextBox 11"/>
          <p:cNvSpPr txBox="1"/>
          <p:nvPr/>
        </p:nvSpPr>
        <p:spPr>
          <a:xfrm>
            <a:off x="6426126" y="4044441"/>
            <a:ext cx="5765874" cy="307777"/>
          </a:xfrm>
          <a:prstGeom prst="rect">
            <a:avLst/>
          </a:prstGeom>
          <a:noFill/>
        </p:spPr>
        <p:txBody>
          <a:bodyPr wrap="none" rtlCol="0" anchor="ctr" anchorCtr="0">
            <a:spAutoFit/>
          </a:bodyPr>
          <a:lstStyle/>
          <a:p>
            <a:pPr algn="r"/>
            <a:r>
              <a:rPr lang="en-US" sz="1400" dirty="0">
                <a:solidFill>
                  <a:srgbClr val="4472C4"/>
                </a:solidFill>
              </a:rPr>
              <a:t>[Automated Student Assessment Prize, https://www.kaggle.com/c/asap-aes]</a:t>
            </a:r>
            <a:endParaRPr lang="en-US" dirty="0"/>
          </a:p>
        </p:txBody>
      </p:sp>
    </p:spTree>
    <p:extLst>
      <p:ext uri="{BB962C8B-B14F-4D97-AF65-F5344CB8AC3E}">
        <p14:creationId xmlns:p14="http://schemas.microsoft.com/office/powerpoint/2010/main" val="1870923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studies</a:t>
            </a:r>
          </a:p>
        </p:txBody>
      </p:sp>
      <p:sp>
        <p:nvSpPr>
          <p:cNvPr id="3" name="Content Placeholder 2"/>
          <p:cNvSpPr>
            <a:spLocks noGrp="1"/>
          </p:cNvSpPr>
          <p:nvPr>
            <p:ph idx="1"/>
          </p:nvPr>
        </p:nvSpPr>
        <p:spPr/>
        <p:txBody>
          <a:bodyPr>
            <a:normAutofit/>
          </a:bodyPr>
          <a:lstStyle/>
          <a:p>
            <a:r>
              <a:rPr lang="en-US" sz="2400" dirty="0"/>
              <a:t>Argumentation features improve AES</a:t>
            </a:r>
          </a:p>
          <a:p>
            <a:pPr lvl="1"/>
            <a:r>
              <a:rPr lang="en-US" sz="2000" dirty="0"/>
              <a:t>Input of AM is gold-standard argument components</a:t>
            </a:r>
          </a:p>
          <a:p>
            <a:pPr lvl="1"/>
            <a:r>
              <a:rPr lang="en-US" sz="2000" dirty="0"/>
              <a:t>Simplified argumentative relation classification</a:t>
            </a:r>
          </a:p>
          <a:p>
            <a:pPr lvl="1"/>
            <a:r>
              <a:rPr lang="en-US" sz="2000" dirty="0"/>
              <a:t>Word-count baseline</a:t>
            </a:r>
          </a:p>
          <a:p>
            <a:endParaRPr lang="en-US" sz="2400" dirty="0"/>
          </a:p>
          <a:p>
            <a:r>
              <a:rPr lang="en-US" sz="2400" dirty="0"/>
              <a:t>Argumentation features from output of end-to-end AM</a:t>
            </a:r>
          </a:p>
          <a:p>
            <a:pPr lvl="1"/>
            <a:r>
              <a:rPr lang="en-US" sz="2000" dirty="0"/>
              <a:t>Insignificant improvement to a word-count baseline</a:t>
            </a:r>
          </a:p>
          <a:p>
            <a:endParaRPr lang="en-US" sz="2400" dirty="0"/>
          </a:p>
          <a:p>
            <a:r>
              <a:rPr lang="en-US" sz="2400" dirty="0"/>
              <a:t>Sequences of argument components as features</a:t>
            </a:r>
          </a:p>
          <a:p>
            <a:pPr lvl="1"/>
            <a:r>
              <a:rPr lang="en-US" sz="2000" dirty="0"/>
              <a:t>Significantly improved an </a:t>
            </a:r>
            <a:r>
              <a:rPr lang="en-US" sz="2000" dirty="0" err="1"/>
              <a:t>ngram</a:t>
            </a:r>
            <a:r>
              <a:rPr lang="en-US" sz="2000" dirty="0"/>
              <a:t> baseline</a:t>
            </a:r>
          </a:p>
          <a:p>
            <a:pPr lvl="1"/>
            <a:r>
              <a:rPr lang="en-US" sz="2000" dirty="0"/>
              <a:t>Trait score: organization, argument strength</a:t>
            </a:r>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52</a:t>
            </a:fld>
            <a:endParaRPr lang="en-US"/>
          </a:p>
        </p:txBody>
      </p:sp>
      <p:sp>
        <p:nvSpPr>
          <p:cNvPr id="5" name="TextBox 4"/>
          <p:cNvSpPr txBox="1"/>
          <p:nvPr/>
        </p:nvSpPr>
        <p:spPr>
          <a:xfrm>
            <a:off x="10531930" y="1482325"/>
            <a:ext cx="1660070" cy="307777"/>
          </a:xfrm>
          <a:prstGeom prst="rect">
            <a:avLst/>
          </a:prstGeom>
          <a:noFill/>
        </p:spPr>
        <p:txBody>
          <a:bodyPr wrap="none" rtlCol="0" anchor="ctr" anchorCtr="0">
            <a:spAutoFit/>
          </a:bodyPr>
          <a:lstStyle/>
          <a:p>
            <a:pPr algn="r"/>
            <a:r>
              <a:rPr lang="en-US" sz="1400" dirty="0">
                <a:solidFill>
                  <a:srgbClr val="4472C4"/>
                </a:solidFill>
              </a:rPr>
              <a:t>[Ghosh et al., 2016]</a:t>
            </a:r>
            <a:endParaRPr lang="en-US" dirty="0"/>
          </a:p>
        </p:txBody>
      </p:sp>
      <p:sp>
        <p:nvSpPr>
          <p:cNvPr id="6" name="TextBox 5"/>
          <p:cNvSpPr txBox="1"/>
          <p:nvPr/>
        </p:nvSpPr>
        <p:spPr>
          <a:xfrm>
            <a:off x="9691123" y="3434529"/>
            <a:ext cx="2500877"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Beigman</a:t>
            </a:r>
            <a:r>
              <a:rPr lang="en-US" sz="1400" dirty="0">
                <a:solidFill>
                  <a:srgbClr val="4472C4"/>
                </a:solidFill>
              </a:rPr>
              <a:t> </a:t>
            </a:r>
            <a:r>
              <a:rPr lang="en-US" sz="1400" dirty="0" err="1">
                <a:solidFill>
                  <a:srgbClr val="4472C4"/>
                </a:solidFill>
              </a:rPr>
              <a:t>Klebanov</a:t>
            </a:r>
            <a:r>
              <a:rPr lang="en-US" sz="1400" dirty="0">
                <a:solidFill>
                  <a:srgbClr val="4472C4"/>
                </a:solidFill>
              </a:rPr>
              <a:t> et al., 2016]</a:t>
            </a:r>
            <a:endParaRPr lang="en-US" dirty="0"/>
          </a:p>
        </p:txBody>
      </p:sp>
      <p:sp>
        <p:nvSpPr>
          <p:cNvPr id="7" name="TextBox 6"/>
          <p:cNvSpPr txBox="1"/>
          <p:nvPr/>
        </p:nvSpPr>
        <p:spPr>
          <a:xfrm>
            <a:off x="10171062" y="4645223"/>
            <a:ext cx="2020938"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Wachsmuth</a:t>
            </a:r>
            <a:r>
              <a:rPr lang="en-US" sz="1400" dirty="0">
                <a:solidFill>
                  <a:srgbClr val="4472C4"/>
                </a:solidFill>
              </a:rPr>
              <a:t> et al., 2016]</a:t>
            </a:r>
            <a:endParaRPr lang="en-US" dirty="0"/>
          </a:p>
        </p:txBody>
      </p:sp>
    </p:spTree>
    <p:extLst>
      <p:ext uri="{BB962C8B-B14F-4D97-AF65-F5344CB8AC3E}">
        <p14:creationId xmlns:p14="http://schemas.microsoft.com/office/powerpoint/2010/main" val="1861439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mining pipeline</a:t>
            </a:r>
          </a:p>
        </p:txBody>
      </p:sp>
      <p:sp>
        <p:nvSpPr>
          <p:cNvPr id="3" name="Content Placeholder 2"/>
          <p:cNvSpPr>
            <a:spLocks noGrp="1"/>
          </p:cNvSpPr>
          <p:nvPr>
            <p:ph idx="1"/>
          </p:nvPr>
        </p:nvSpPr>
        <p:spPr/>
        <p:txBody>
          <a:bodyPr>
            <a:normAutofit/>
          </a:bodyPr>
          <a:lstStyle/>
          <a:p>
            <a:r>
              <a:rPr lang="en-US" sz="2400" dirty="0" err="1"/>
              <a:t>ArgS</a:t>
            </a:r>
            <a:r>
              <a:rPr lang="en-US" sz="2400" dirty="0"/>
              <a:t>: Stab &amp; Gurevych 2014</a:t>
            </a:r>
          </a:p>
          <a:p>
            <a:r>
              <a:rPr lang="en-US" sz="2400" dirty="0" err="1"/>
              <a:t>ArgN</a:t>
            </a:r>
            <a:r>
              <a:rPr lang="en-US" sz="2400" dirty="0"/>
              <a:t>: our proposed context aware AM</a:t>
            </a:r>
          </a:p>
          <a:p>
            <a:r>
              <a:rPr lang="en-US" sz="2400" dirty="0"/>
              <a:t>Stacked with a CRF model for argument component identification</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53</a:t>
            </a:fld>
            <a:endParaRPr lang="en-US"/>
          </a:p>
        </p:txBody>
      </p:sp>
      <p:sp>
        <p:nvSpPr>
          <p:cNvPr id="5" name="Rectangle 4"/>
          <p:cNvSpPr/>
          <p:nvPr/>
        </p:nvSpPr>
        <p:spPr>
          <a:xfrm>
            <a:off x="774146" y="3624937"/>
            <a:ext cx="3135086" cy="548640"/>
          </a:xfrm>
          <a:prstGeom prst="rect">
            <a:avLst/>
          </a:prstGeom>
          <a:solidFill>
            <a:schemeClr val="bg1">
              <a:lumMod val="85000"/>
            </a:schemeClr>
          </a:solidFill>
          <a:ln w="15875"/>
        </p:spPr>
        <p:style>
          <a:lnRef idx="2">
            <a:schemeClr val="dk1"/>
          </a:lnRef>
          <a:fillRef idx="1">
            <a:schemeClr val="lt1"/>
          </a:fillRef>
          <a:effectRef idx="0">
            <a:schemeClr val="dk1"/>
          </a:effectRef>
          <a:fontRef idx="minor">
            <a:schemeClr val="dk1"/>
          </a:fontRef>
        </p:style>
        <p:txBody>
          <a:bodyPr lIns="0" tIns="0" rIns="0" bIns="0" rtlCol="0" anchor="ctr">
            <a:noAutofit/>
          </a:bodyPr>
          <a:lstStyle/>
          <a:p>
            <a:pPr algn="ctr"/>
            <a:r>
              <a:rPr lang="en-US" sz="1400" b="1" dirty="0">
                <a:ea typeface="Arial Unicode MS" panose="020B0604020202020204" pitchFamily="34" charset="-128"/>
                <a:cs typeface="Times New Roman" panose="02020603050405020304" pitchFamily="18" charset="0"/>
              </a:rPr>
              <a:t>Argument Component Identification</a:t>
            </a:r>
          </a:p>
          <a:p>
            <a:pPr algn="ctr"/>
            <a:r>
              <a:rPr lang="en-US" sz="1400" dirty="0">
                <a:ea typeface="Arial Unicode MS" panose="020B0604020202020204" pitchFamily="34" charset="-128"/>
                <a:cs typeface="Times New Roman" panose="02020603050405020304" pitchFamily="18" charset="0"/>
              </a:rPr>
              <a:t>Argumentative vs. Not</a:t>
            </a:r>
          </a:p>
        </p:txBody>
      </p:sp>
      <p:sp>
        <p:nvSpPr>
          <p:cNvPr id="6" name="Rectangle 5"/>
          <p:cNvSpPr/>
          <p:nvPr/>
        </p:nvSpPr>
        <p:spPr>
          <a:xfrm>
            <a:off x="8292552" y="3624938"/>
            <a:ext cx="3135088" cy="548640"/>
          </a:xfrm>
          <a:prstGeom prst="rect">
            <a:avLst/>
          </a:prstGeom>
          <a:solidFill>
            <a:schemeClr val="bg1">
              <a:lumMod val="85000"/>
            </a:schemeClr>
          </a:solidFill>
          <a:ln w="15875"/>
        </p:spPr>
        <p:style>
          <a:lnRef idx="2">
            <a:schemeClr val="dk1"/>
          </a:lnRef>
          <a:fillRef idx="1">
            <a:schemeClr val="lt1"/>
          </a:fillRef>
          <a:effectRef idx="0">
            <a:schemeClr val="dk1"/>
          </a:effectRef>
          <a:fontRef idx="minor">
            <a:schemeClr val="dk1"/>
          </a:fontRef>
        </p:style>
        <p:txBody>
          <a:bodyPr lIns="0" tIns="0" rIns="0" bIns="0" rtlCol="0" anchor="ctr">
            <a:noAutofit/>
          </a:bodyPr>
          <a:lstStyle/>
          <a:p>
            <a:pPr algn="ctr"/>
            <a:r>
              <a:rPr lang="en-US" sz="1400" b="1" dirty="0">
                <a:ea typeface="Arial Unicode MS" panose="020B0604020202020204" pitchFamily="34" charset="-128"/>
                <a:cs typeface="Times New Roman" panose="02020603050405020304" pitchFamily="18" charset="0"/>
              </a:rPr>
              <a:t>Argumentative Relation Classification</a:t>
            </a:r>
          </a:p>
          <a:p>
            <a:pPr algn="ctr"/>
            <a:r>
              <a:rPr lang="en-US" sz="1400" dirty="0">
                <a:ea typeface="Arial Unicode MS" panose="020B0604020202020204" pitchFamily="34" charset="-128"/>
                <a:cs typeface="Times New Roman" panose="02020603050405020304" pitchFamily="18" charset="0"/>
              </a:rPr>
              <a:t>as Support or Attack</a:t>
            </a:r>
          </a:p>
        </p:txBody>
      </p:sp>
      <p:sp>
        <p:nvSpPr>
          <p:cNvPr id="7" name="Rectangle 6"/>
          <p:cNvSpPr/>
          <p:nvPr/>
        </p:nvSpPr>
        <p:spPr>
          <a:xfrm>
            <a:off x="4441739" y="4119791"/>
            <a:ext cx="3318306" cy="548640"/>
          </a:xfrm>
          <a:prstGeom prst="rect">
            <a:avLst/>
          </a:prstGeom>
          <a:solidFill>
            <a:schemeClr val="bg1">
              <a:lumMod val="85000"/>
            </a:schemeClr>
          </a:solidFill>
          <a:ln w="15875"/>
        </p:spPr>
        <p:style>
          <a:lnRef idx="2">
            <a:schemeClr val="dk1"/>
          </a:lnRef>
          <a:fillRef idx="1">
            <a:schemeClr val="lt1"/>
          </a:fillRef>
          <a:effectRef idx="0">
            <a:schemeClr val="dk1"/>
          </a:effectRef>
          <a:fontRef idx="minor">
            <a:schemeClr val="dk1"/>
          </a:fontRef>
        </p:style>
        <p:txBody>
          <a:bodyPr lIns="0" tIns="0" rIns="0" bIns="0" rtlCol="0" anchor="ctr">
            <a:noAutofit/>
          </a:bodyPr>
          <a:lstStyle/>
          <a:p>
            <a:pPr algn="ctr"/>
            <a:r>
              <a:rPr lang="en-US" sz="1400" b="1" dirty="0">
                <a:ea typeface="Arial Unicode MS" panose="020B0604020202020204" pitchFamily="34" charset="-128"/>
                <a:cs typeface="Times New Roman" panose="02020603050405020304" pitchFamily="18" charset="0"/>
              </a:rPr>
              <a:t>Argument Component Classification</a:t>
            </a:r>
          </a:p>
          <a:p>
            <a:pPr algn="ctr"/>
            <a:r>
              <a:rPr lang="en-US" sz="1400" dirty="0">
                <a:ea typeface="Arial Unicode MS" panose="020B0604020202020204" pitchFamily="34" charset="-128"/>
                <a:cs typeface="Times New Roman" panose="02020603050405020304" pitchFamily="18" charset="0"/>
              </a:rPr>
              <a:t>as Major Claim, Claim or Premise</a:t>
            </a:r>
          </a:p>
        </p:txBody>
      </p:sp>
      <p:sp>
        <p:nvSpPr>
          <p:cNvPr id="8" name="Rounded Rectangle 4"/>
          <p:cNvSpPr/>
          <p:nvPr/>
        </p:nvSpPr>
        <p:spPr>
          <a:xfrm>
            <a:off x="774144" y="4408612"/>
            <a:ext cx="3134262" cy="1364343"/>
          </a:xfrm>
          <a:prstGeom prst="roundRect">
            <a:avLst/>
          </a:prstGeom>
          <a:ln w="15875"/>
        </p:spPr>
        <p:style>
          <a:lnRef idx="2">
            <a:schemeClr val="dk1"/>
          </a:lnRef>
          <a:fillRef idx="1">
            <a:schemeClr val="lt1"/>
          </a:fillRef>
          <a:effectRef idx="0">
            <a:schemeClr val="dk1"/>
          </a:effectRef>
          <a:fontRef idx="minor">
            <a:schemeClr val="dk1"/>
          </a:fontRef>
        </p:style>
        <p:txBody>
          <a:bodyPr lIns="45720" tIns="0" rIns="0" bIns="0" rtlCol="0" anchor="ctr"/>
          <a:lstStyle/>
          <a:p>
            <a:r>
              <a:rPr lang="en-US" sz="1200" i="1" dirty="0">
                <a:latin typeface="Times New Roman" panose="02020603050405020304" pitchFamily="18" charset="0"/>
                <a:ea typeface="Arial Unicode MS" panose="020B0604020202020204" pitchFamily="34" charset="-128"/>
                <a:cs typeface="Times New Roman" panose="02020603050405020304" pitchFamily="18" charset="0"/>
              </a:rPr>
              <a:t>“In conclusion, I would concede that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city life has its own advantages</a:t>
            </a:r>
            <a:r>
              <a:rPr lang="en-US" sz="1200" i="1" dirty="0">
                <a:latin typeface="Times New Roman" panose="02020603050405020304" pitchFamily="18" charset="0"/>
                <a:ea typeface="Arial Unicode MS" panose="020B0604020202020204" pitchFamily="34" charset="-128"/>
                <a:cs typeface="Times New Roman" panose="02020603050405020304" pitchFamily="18" charset="0"/>
              </a:rPr>
              <a:t>. Nonetheless,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peaceful atmosphere, friendliness of people, and green landscape strongly convince me</a:t>
            </a:r>
            <a:r>
              <a:rPr lang="en-US" sz="1200" i="1" dirty="0">
                <a:latin typeface="Times New Roman" panose="02020603050405020304" pitchFamily="18" charset="0"/>
                <a:ea typeface="Arial Unicode MS" panose="020B0604020202020204" pitchFamily="34" charset="-128"/>
                <a:cs typeface="Times New Roman" panose="02020603050405020304" pitchFamily="18" charset="0"/>
              </a:rPr>
              <a:t> that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a small town is the best place for me to live in</a:t>
            </a:r>
            <a:r>
              <a:rPr lang="en-US" sz="1200" i="1" dirty="0">
                <a:latin typeface="Times New Roman" panose="02020603050405020304" pitchFamily="18" charset="0"/>
                <a:ea typeface="Arial Unicode MS" panose="020B0604020202020204" pitchFamily="34" charset="-128"/>
                <a:cs typeface="Times New Roman" panose="02020603050405020304" pitchFamily="18" charset="0"/>
              </a:rPr>
              <a:t>. I love the life in my town.”</a:t>
            </a:r>
          </a:p>
        </p:txBody>
      </p:sp>
      <p:sp>
        <p:nvSpPr>
          <p:cNvPr id="9" name="Rounded Rectangle 5"/>
          <p:cNvSpPr/>
          <p:nvPr/>
        </p:nvSpPr>
        <p:spPr>
          <a:xfrm>
            <a:off x="4325027" y="4774409"/>
            <a:ext cx="3532865" cy="998547"/>
          </a:xfrm>
          <a:prstGeom prst="roundRect">
            <a:avLst/>
          </a:prstGeom>
          <a:ln w="15875"/>
        </p:spPr>
        <p:style>
          <a:lnRef idx="2">
            <a:schemeClr val="dk1"/>
          </a:lnRef>
          <a:fillRef idx="1">
            <a:schemeClr val="lt1"/>
          </a:fillRef>
          <a:effectRef idx="0">
            <a:schemeClr val="dk1"/>
          </a:effectRef>
          <a:fontRef idx="minor">
            <a:schemeClr val="dk1"/>
          </a:fontRef>
        </p:style>
        <p:txBody>
          <a:bodyPr lIns="45720" tIns="0" rIns="0" bIns="0" rtlCol="0" anchor="ctr"/>
          <a:lstStyle/>
          <a:p>
            <a:pPr>
              <a:spcBef>
                <a:spcPts val="300"/>
              </a:spcBef>
            </a:pPr>
            <a:r>
              <a:rPr lang="en-US" sz="1200" u="sng" dirty="0">
                <a:latin typeface="Times New Roman" panose="02020603050405020304" pitchFamily="18" charset="0"/>
                <a:ea typeface="Arial Unicode MS" panose="020B0604020202020204" pitchFamily="34" charset="-128"/>
                <a:cs typeface="Times New Roman" panose="02020603050405020304" pitchFamily="18" charset="0"/>
              </a:rPr>
              <a:t>Premise 1</a:t>
            </a:r>
            <a:r>
              <a:rPr lang="en-US" sz="1200"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city life has its own advantages</a:t>
            </a:r>
          </a:p>
          <a:p>
            <a:pPr>
              <a:spcBef>
                <a:spcPts val="300"/>
              </a:spcBef>
            </a:pPr>
            <a:r>
              <a:rPr lang="en-US" sz="1200" u="sng" dirty="0">
                <a:latin typeface="Times New Roman" panose="02020603050405020304" pitchFamily="18" charset="0"/>
                <a:ea typeface="Arial Unicode MS" panose="020B0604020202020204" pitchFamily="34" charset="-128"/>
                <a:cs typeface="Times New Roman" panose="02020603050405020304" pitchFamily="18" charset="0"/>
              </a:rPr>
              <a:t>Premise 2</a:t>
            </a:r>
            <a:r>
              <a:rPr lang="en-US" sz="1200"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peaceful atmosphere, friendliness of people, and green landscape strongly convince me</a:t>
            </a:r>
          </a:p>
          <a:p>
            <a:pPr>
              <a:spcBef>
                <a:spcPts val="300"/>
              </a:spcBef>
            </a:pPr>
            <a:r>
              <a:rPr lang="en-US" sz="1200" u="sng" dirty="0">
                <a:latin typeface="Times New Roman" panose="02020603050405020304" pitchFamily="18" charset="0"/>
                <a:ea typeface="Arial Unicode MS" panose="020B0604020202020204" pitchFamily="34" charset="-128"/>
                <a:cs typeface="Times New Roman" panose="02020603050405020304" pitchFamily="18" charset="0"/>
              </a:rPr>
              <a:t>Claim</a:t>
            </a:r>
            <a:r>
              <a:rPr lang="en-US" sz="1200"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1200" b="1" i="1" dirty="0">
                <a:latin typeface="Times New Roman" panose="02020603050405020304" pitchFamily="18" charset="0"/>
                <a:ea typeface="Arial Unicode MS" panose="020B0604020202020204" pitchFamily="34" charset="-128"/>
                <a:cs typeface="Times New Roman" panose="02020603050405020304" pitchFamily="18" charset="0"/>
              </a:rPr>
              <a:t>a small town is the best place for me to live in</a:t>
            </a:r>
          </a:p>
        </p:txBody>
      </p:sp>
      <p:sp>
        <p:nvSpPr>
          <p:cNvPr id="10" name="Rounded Rectangle 6"/>
          <p:cNvSpPr/>
          <p:nvPr/>
        </p:nvSpPr>
        <p:spPr>
          <a:xfrm>
            <a:off x="8292552" y="4408613"/>
            <a:ext cx="3135088" cy="1364343"/>
          </a:xfrm>
          <a:prstGeom prst="roundRect">
            <a:avLst/>
          </a:prstGeom>
          <a:ln w="15875"/>
        </p:spPr>
        <p:style>
          <a:lnRef idx="2">
            <a:schemeClr val="dk1"/>
          </a:lnRef>
          <a:fillRef idx="1">
            <a:schemeClr val="lt1"/>
          </a:fillRef>
          <a:effectRef idx="0">
            <a:schemeClr val="dk1"/>
          </a:effectRef>
          <a:fontRef idx="minor">
            <a:schemeClr val="dk1"/>
          </a:fontRef>
        </p:style>
        <p:txBody>
          <a:bodyPr lIns="45720" tIns="0" rIns="45720" bIns="0" rtlCol="0" anchor="ctr"/>
          <a:lstStyle/>
          <a:p>
            <a:pPr algn="r"/>
            <a:endParaRPr lang="en-US" sz="1200" u="sng" dirty="0">
              <a:latin typeface="Times New Roman" panose="02020603050405020304" pitchFamily="18" charset="0"/>
              <a:ea typeface="Arial Unicode MS" panose="020B0604020202020204" pitchFamily="34" charset="-128"/>
              <a:cs typeface="Times New Roman" panose="02020603050405020304" pitchFamily="18" charset="0"/>
            </a:endParaRPr>
          </a:p>
          <a:p>
            <a:pPr algn="r"/>
            <a:endParaRPr lang="en-US" sz="1200" u="sng" dirty="0">
              <a:latin typeface="Times New Roman" panose="02020603050405020304" pitchFamily="18" charset="0"/>
              <a:ea typeface="Arial Unicode MS" panose="020B0604020202020204" pitchFamily="34" charset="-128"/>
              <a:cs typeface="Times New Roman" panose="02020603050405020304" pitchFamily="18" charset="0"/>
            </a:endParaRPr>
          </a:p>
          <a:p>
            <a:pPr algn="r"/>
            <a:endParaRPr lang="en-US" sz="1200" u="sng" dirty="0">
              <a:latin typeface="Times New Roman" panose="02020603050405020304" pitchFamily="18" charset="0"/>
              <a:ea typeface="Arial Unicode MS" panose="020B0604020202020204" pitchFamily="34" charset="-128"/>
              <a:cs typeface="Times New Roman" panose="02020603050405020304" pitchFamily="18" charset="0"/>
            </a:endParaRPr>
          </a:p>
          <a:p>
            <a:pPr algn="r"/>
            <a:endParaRPr lang="en-US" sz="1200" u="sng" dirty="0">
              <a:latin typeface="Times New Roman" panose="02020603050405020304" pitchFamily="18" charset="0"/>
              <a:ea typeface="Arial Unicode MS" panose="020B0604020202020204" pitchFamily="34" charset="-128"/>
              <a:cs typeface="Times New Roman" panose="02020603050405020304" pitchFamily="18" charset="0"/>
            </a:endParaRPr>
          </a:p>
          <a:p>
            <a:pPr algn="r"/>
            <a:r>
              <a:rPr lang="en-US" sz="1200" u="sng" dirty="0">
                <a:latin typeface="Times New Roman" panose="02020603050405020304" pitchFamily="18" charset="0"/>
                <a:ea typeface="Arial Unicode MS" panose="020B0604020202020204" pitchFamily="34" charset="-128"/>
                <a:cs typeface="Times New Roman" panose="02020603050405020304" pitchFamily="18" charset="0"/>
              </a:rPr>
              <a:t>Attack</a:t>
            </a:r>
            <a:r>
              <a:rPr lang="en-US" sz="1200" dirty="0">
                <a:latin typeface="Times New Roman" panose="02020603050405020304" pitchFamily="18" charset="0"/>
                <a:ea typeface="Arial Unicode MS" panose="020B0604020202020204" pitchFamily="34" charset="-128"/>
                <a:cs typeface="Times New Roman" panose="02020603050405020304" pitchFamily="18" charset="0"/>
              </a:rPr>
              <a:t> (Premise1, Claim)</a:t>
            </a:r>
          </a:p>
          <a:p>
            <a:pPr algn="r"/>
            <a:r>
              <a:rPr lang="en-US" sz="1200" u="sng" dirty="0">
                <a:latin typeface="Times New Roman" panose="02020603050405020304" pitchFamily="18" charset="0"/>
                <a:ea typeface="Arial Unicode MS" panose="020B0604020202020204" pitchFamily="34" charset="-128"/>
                <a:cs typeface="Times New Roman" panose="02020603050405020304" pitchFamily="18" charset="0"/>
              </a:rPr>
              <a:t>Support</a:t>
            </a:r>
            <a:r>
              <a:rPr lang="en-US" sz="1200" dirty="0">
                <a:latin typeface="Times New Roman" panose="02020603050405020304" pitchFamily="18" charset="0"/>
                <a:ea typeface="Arial Unicode MS" panose="020B0604020202020204" pitchFamily="34" charset="-128"/>
                <a:cs typeface="Times New Roman" panose="02020603050405020304" pitchFamily="18" charset="0"/>
              </a:rPr>
              <a:t> (Premise2, Claim)</a:t>
            </a:r>
          </a:p>
        </p:txBody>
      </p:sp>
      <p:cxnSp>
        <p:nvCxnSpPr>
          <p:cNvPr id="11" name="Elbow Connector 19"/>
          <p:cNvCxnSpPr>
            <a:stCxn id="5" idx="3"/>
            <a:endCxn id="6" idx="1"/>
          </p:cNvCxnSpPr>
          <p:nvPr/>
        </p:nvCxnSpPr>
        <p:spPr>
          <a:xfrm>
            <a:off x="3909232" y="3899257"/>
            <a:ext cx="4383320" cy="1"/>
          </a:xfrm>
          <a:prstGeom prst="straightConnector1">
            <a:avLst/>
          </a:prstGeom>
          <a:ln w="19050">
            <a:headEnd type="none" w="lg" len="lg"/>
            <a:tailEnd type="stealth" w="lg" len="lg"/>
          </a:ln>
        </p:spPr>
        <p:style>
          <a:lnRef idx="3">
            <a:schemeClr val="dk1"/>
          </a:lnRef>
          <a:fillRef idx="0">
            <a:schemeClr val="dk1"/>
          </a:fillRef>
          <a:effectRef idx="2">
            <a:schemeClr val="dk1"/>
          </a:effectRef>
          <a:fontRef idx="minor">
            <a:schemeClr val="tx1"/>
          </a:fontRef>
        </p:style>
      </p:cxnSp>
      <p:cxnSp>
        <p:nvCxnSpPr>
          <p:cNvPr id="12" name="Elbow Connector 19"/>
          <p:cNvCxnSpPr>
            <a:endCxn id="7" idx="1"/>
          </p:cNvCxnSpPr>
          <p:nvPr/>
        </p:nvCxnSpPr>
        <p:spPr>
          <a:xfrm>
            <a:off x="3909232" y="3955547"/>
            <a:ext cx="532507" cy="438564"/>
          </a:xfrm>
          <a:prstGeom prst="straightConnector1">
            <a:avLst/>
          </a:prstGeom>
          <a:ln w="19050">
            <a:headEnd type="none" w="lg" len="lg"/>
            <a:tailEnd type="stealth" w="lg" len="lg"/>
          </a:ln>
        </p:spPr>
        <p:style>
          <a:lnRef idx="3">
            <a:schemeClr val="dk1"/>
          </a:lnRef>
          <a:fillRef idx="0">
            <a:schemeClr val="dk1"/>
          </a:fillRef>
          <a:effectRef idx="2">
            <a:schemeClr val="dk1"/>
          </a:effectRef>
          <a:fontRef idx="minor">
            <a:schemeClr val="tx1"/>
          </a:fontRef>
        </p:style>
      </p:cxnSp>
      <p:cxnSp>
        <p:nvCxnSpPr>
          <p:cNvPr id="13" name="Elbow Connector 19"/>
          <p:cNvCxnSpPr>
            <a:stCxn id="7" idx="3"/>
          </p:cNvCxnSpPr>
          <p:nvPr/>
        </p:nvCxnSpPr>
        <p:spPr>
          <a:xfrm flipV="1">
            <a:off x="7760045" y="3968993"/>
            <a:ext cx="532507" cy="425118"/>
          </a:xfrm>
          <a:prstGeom prst="straightConnector1">
            <a:avLst/>
          </a:prstGeom>
          <a:ln w="19050">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14" name="Oval 13"/>
          <p:cNvSpPr/>
          <p:nvPr/>
        </p:nvSpPr>
        <p:spPr>
          <a:xfrm>
            <a:off x="8479651" y="4554139"/>
            <a:ext cx="822960" cy="365760"/>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2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Premise1</a:t>
            </a:r>
            <a:endParaRPr lang="en-US" dirty="0"/>
          </a:p>
        </p:txBody>
      </p:sp>
      <p:sp>
        <p:nvSpPr>
          <p:cNvPr id="15" name="Oval 14"/>
          <p:cNvSpPr/>
          <p:nvPr/>
        </p:nvSpPr>
        <p:spPr>
          <a:xfrm>
            <a:off x="10107377" y="4554139"/>
            <a:ext cx="822960" cy="365760"/>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2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Claim</a:t>
            </a:r>
            <a:endParaRPr lang="en-US" dirty="0"/>
          </a:p>
        </p:txBody>
      </p:sp>
      <p:sp>
        <p:nvSpPr>
          <p:cNvPr id="16" name="Oval 15"/>
          <p:cNvSpPr/>
          <p:nvPr/>
        </p:nvSpPr>
        <p:spPr>
          <a:xfrm>
            <a:off x="8479651" y="5172900"/>
            <a:ext cx="822960" cy="365760"/>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2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Premise2</a:t>
            </a:r>
            <a:endParaRPr lang="en-US" dirty="0"/>
          </a:p>
        </p:txBody>
      </p:sp>
      <p:cxnSp>
        <p:nvCxnSpPr>
          <p:cNvPr id="17" name="Straight Arrow Connector 16"/>
          <p:cNvCxnSpPr>
            <a:stCxn id="14" idx="6"/>
            <a:endCxn id="15" idx="2"/>
          </p:cNvCxnSpPr>
          <p:nvPr/>
        </p:nvCxnSpPr>
        <p:spPr>
          <a:xfrm>
            <a:off x="9302611" y="4737019"/>
            <a:ext cx="804766" cy="0"/>
          </a:xfrm>
          <a:prstGeom prst="straightConnector1">
            <a:avLst/>
          </a:prstGeom>
          <a:ln w="12700" cap="flat">
            <a:solidFill>
              <a:schemeClr val="tx1"/>
            </a:solidFill>
            <a:miter lim="800000"/>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6"/>
            <a:endCxn id="15" idx="3"/>
          </p:cNvCxnSpPr>
          <p:nvPr/>
        </p:nvCxnSpPr>
        <p:spPr>
          <a:xfrm flipV="1">
            <a:off x="9302611" y="4866335"/>
            <a:ext cx="925286" cy="48944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16813" y="4482390"/>
            <a:ext cx="576362" cy="261610"/>
          </a:xfrm>
          <a:prstGeom prst="rect">
            <a:avLst/>
          </a:prstGeom>
          <a:noFill/>
        </p:spPr>
        <p:txBody>
          <a:bodyPr wrap="square" rtlCol="0">
            <a:spAutoFit/>
          </a:bodyPr>
          <a:lstStyle/>
          <a:p>
            <a:pPr algn="ctr"/>
            <a:r>
              <a:rPr lang="en-US" sz="11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Attack</a:t>
            </a:r>
            <a:endParaRPr lang="en-US" sz="1600" dirty="0"/>
          </a:p>
        </p:txBody>
      </p:sp>
      <p:sp>
        <p:nvSpPr>
          <p:cNvPr id="20" name="TextBox 19"/>
          <p:cNvSpPr txBox="1"/>
          <p:nvPr/>
        </p:nvSpPr>
        <p:spPr>
          <a:xfrm rot="-1680000">
            <a:off x="9304916" y="4912774"/>
            <a:ext cx="667242" cy="261610"/>
          </a:xfrm>
          <a:prstGeom prst="rect">
            <a:avLst/>
          </a:prstGeom>
          <a:noFill/>
        </p:spPr>
        <p:txBody>
          <a:bodyPr wrap="square" rtlCol="0">
            <a:spAutoFit/>
          </a:bodyPr>
          <a:lstStyle/>
          <a:p>
            <a:pPr algn="ctr"/>
            <a:r>
              <a:rPr lang="en-US" sz="11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Support</a:t>
            </a:r>
            <a:endParaRPr lang="en-US" sz="1600" dirty="0"/>
          </a:p>
        </p:txBody>
      </p:sp>
      <p:sp>
        <p:nvSpPr>
          <p:cNvPr id="21" name="TextBox 20"/>
          <p:cNvSpPr txBox="1"/>
          <p:nvPr/>
        </p:nvSpPr>
        <p:spPr>
          <a:xfrm>
            <a:off x="1684484" y="3212068"/>
            <a:ext cx="1296538" cy="369332"/>
          </a:xfrm>
          <a:prstGeom prst="rect">
            <a:avLst/>
          </a:prstGeom>
          <a:noFill/>
        </p:spPr>
        <p:txBody>
          <a:bodyPr wrap="square" rtlCol="0">
            <a:spAutoFit/>
          </a:bodyPr>
          <a:lstStyle/>
          <a:p>
            <a:pPr algn="ctr"/>
            <a:r>
              <a:rPr lang="en-US" b="1" dirty="0"/>
              <a:t>CRF</a:t>
            </a:r>
          </a:p>
        </p:txBody>
      </p:sp>
      <p:sp>
        <p:nvSpPr>
          <p:cNvPr id="22" name="TextBox 21"/>
          <p:cNvSpPr txBox="1"/>
          <p:nvPr/>
        </p:nvSpPr>
        <p:spPr>
          <a:xfrm>
            <a:off x="5267128" y="3212068"/>
            <a:ext cx="1631617" cy="369332"/>
          </a:xfrm>
          <a:prstGeom prst="rect">
            <a:avLst/>
          </a:prstGeom>
          <a:noFill/>
        </p:spPr>
        <p:txBody>
          <a:bodyPr wrap="square" rtlCol="0">
            <a:spAutoFit/>
          </a:bodyPr>
          <a:lstStyle/>
          <a:p>
            <a:pPr algn="ctr"/>
            <a:r>
              <a:rPr lang="en-US" b="1" dirty="0" err="1"/>
              <a:t>ArgS</a:t>
            </a:r>
            <a:r>
              <a:rPr lang="en-US" b="1" dirty="0"/>
              <a:t> vs. </a:t>
            </a:r>
            <a:r>
              <a:rPr lang="en-US" b="1" dirty="0" err="1"/>
              <a:t>ArgN</a:t>
            </a:r>
            <a:endParaRPr lang="en-US" b="1" dirty="0"/>
          </a:p>
        </p:txBody>
      </p:sp>
      <p:sp>
        <p:nvSpPr>
          <p:cNvPr id="23" name="TextBox 22"/>
          <p:cNvSpPr txBox="1"/>
          <p:nvPr/>
        </p:nvSpPr>
        <p:spPr>
          <a:xfrm>
            <a:off x="9035765" y="3206774"/>
            <a:ext cx="1631617" cy="369332"/>
          </a:xfrm>
          <a:prstGeom prst="rect">
            <a:avLst/>
          </a:prstGeom>
          <a:noFill/>
        </p:spPr>
        <p:txBody>
          <a:bodyPr wrap="square" rtlCol="0">
            <a:spAutoFit/>
          </a:bodyPr>
          <a:lstStyle/>
          <a:p>
            <a:pPr algn="ctr"/>
            <a:r>
              <a:rPr lang="en-US" b="1" dirty="0" err="1"/>
              <a:t>ArgS</a:t>
            </a:r>
            <a:r>
              <a:rPr lang="en-US" b="1" dirty="0"/>
              <a:t> vs. </a:t>
            </a:r>
            <a:r>
              <a:rPr lang="en-US" b="1" dirty="0" err="1"/>
              <a:t>ArgN</a:t>
            </a:r>
            <a:endParaRPr lang="en-US" b="1" dirty="0"/>
          </a:p>
        </p:txBody>
      </p:sp>
    </p:spTree>
    <p:extLst>
      <p:ext uri="{BB962C8B-B14F-4D97-AF65-F5344CB8AC3E}">
        <p14:creationId xmlns:p14="http://schemas.microsoft.com/office/powerpoint/2010/main" val="40485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component identification</a:t>
            </a:r>
          </a:p>
        </p:txBody>
      </p:sp>
      <p:sp>
        <p:nvSpPr>
          <p:cNvPr id="3" name="Content Placeholder 2"/>
          <p:cNvSpPr>
            <a:spLocks noGrp="1"/>
          </p:cNvSpPr>
          <p:nvPr>
            <p:ph idx="1"/>
          </p:nvPr>
        </p:nvSpPr>
        <p:spPr/>
        <p:txBody>
          <a:bodyPr>
            <a:normAutofit/>
          </a:bodyPr>
          <a:lstStyle/>
          <a:p>
            <a:r>
              <a:rPr lang="en-US" sz="2400" dirty="0"/>
              <a:t>Sentences are segmented into components</a:t>
            </a:r>
          </a:p>
          <a:p>
            <a:pPr lvl="1"/>
            <a:r>
              <a:rPr lang="en-US" sz="2000" dirty="0"/>
              <a:t>Ex: “It’s true that technology and computers do make their jobs easier but it cannot definitely replace them.”</a:t>
            </a:r>
          </a:p>
          <a:p>
            <a:endParaRPr lang="en-US" sz="2400" dirty="0"/>
          </a:p>
          <a:p>
            <a:endParaRPr lang="en-US" sz="2400" dirty="0"/>
          </a:p>
          <a:p>
            <a:endParaRPr lang="en-US" sz="2400" dirty="0"/>
          </a:p>
          <a:p>
            <a:r>
              <a:rPr lang="en-US" sz="2400" dirty="0"/>
              <a:t>CRF model</a:t>
            </a:r>
          </a:p>
          <a:p>
            <a:pPr lvl="1"/>
            <a:r>
              <a:rPr lang="en-US" sz="2000" dirty="0"/>
              <a:t>Structural: token position, punctuation, sentence position</a:t>
            </a:r>
          </a:p>
          <a:p>
            <a:pPr lvl="1"/>
            <a:r>
              <a:rPr lang="en-US" sz="2000" dirty="0"/>
              <a:t>Syntactic: POS, lowest common ancestor, </a:t>
            </a:r>
            <a:r>
              <a:rPr lang="en-US" sz="2000" dirty="0" err="1"/>
              <a:t>lexico</a:t>
            </a:r>
            <a:r>
              <a:rPr lang="en-US" sz="2000" dirty="0"/>
              <a:t>-syntactic</a:t>
            </a:r>
          </a:p>
          <a:p>
            <a:pPr lvl="1"/>
            <a:r>
              <a:rPr lang="en-US" sz="2000" dirty="0"/>
              <a:t>Conditional probability</a:t>
            </a:r>
          </a:p>
          <a:p>
            <a:pPr lvl="1"/>
            <a:r>
              <a:rPr lang="en-US" sz="2000" dirty="0"/>
              <a:t>Argument/Domain words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54</a:t>
            </a:fld>
            <a:endParaRPr lang="en-US"/>
          </a:p>
        </p:txBody>
      </p:sp>
      <p:pic>
        <p:nvPicPr>
          <p:cNvPr id="5" name="Picture 4"/>
          <p:cNvPicPr>
            <a:picLocks noChangeAspect="1"/>
          </p:cNvPicPr>
          <p:nvPr/>
        </p:nvPicPr>
        <p:blipFill>
          <a:blip r:embed="rId2"/>
          <a:stretch>
            <a:fillRect/>
          </a:stretch>
        </p:blipFill>
        <p:spPr>
          <a:xfrm>
            <a:off x="304800" y="2819400"/>
            <a:ext cx="11582400" cy="666750"/>
          </a:xfrm>
          <a:prstGeom prst="rect">
            <a:avLst/>
          </a:prstGeom>
        </p:spPr>
      </p:pic>
      <p:sp>
        <p:nvSpPr>
          <p:cNvPr id="6" name="TextBox 5"/>
          <p:cNvSpPr txBox="1"/>
          <p:nvPr/>
        </p:nvSpPr>
        <p:spPr>
          <a:xfrm>
            <a:off x="10234733" y="4038600"/>
            <a:ext cx="1957267" cy="307777"/>
          </a:xfrm>
          <a:prstGeom prst="rect">
            <a:avLst/>
          </a:prstGeom>
          <a:noFill/>
        </p:spPr>
        <p:txBody>
          <a:bodyPr wrap="none" rtlCol="0" anchor="ctr" anchorCtr="0">
            <a:spAutoFit/>
          </a:bodyPr>
          <a:lstStyle/>
          <a:p>
            <a:pPr algn="r"/>
            <a:r>
              <a:rPr lang="en-US" sz="1400" dirty="0">
                <a:solidFill>
                  <a:srgbClr val="4472C4"/>
                </a:solidFill>
              </a:rPr>
              <a:t>[Stab &amp; Gurevych, 2016]</a:t>
            </a:r>
            <a:endParaRPr lang="en-US" dirty="0"/>
          </a:p>
        </p:txBody>
      </p:sp>
      <p:sp>
        <p:nvSpPr>
          <p:cNvPr id="7" name="TextBox 6"/>
          <p:cNvSpPr txBox="1"/>
          <p:nvPr/>
        </p:nvSpPr>
        <p:spPr>
          <a:xfrm>
            <a:off x="10298597" y="5334000"/>
            <a:ext cx="1893403" cy="307777"/>
          </a:xfrm>
          <a:prstGeom prst="rect">
            <a:avLst/>
          </a:prstGeom>
          <a:noFill/>
        </p:spPr>
        <p:txBody>
          <a:bodyPr wrap="none" rtlCol="0" anchor="ctr" anchorCtr="0">
            <a:spAutoFit/>
          </a:bodyPr>
          <a:lstStyle/>
          <a:p>
            <a:pPr algn="r"/>
            <a:r>
              <a:rPr lang="en-US" sz="1400" dirty="0">
                <a:solidFill>
                  <a:srgbClr val="4472C4"/>
                </a:solidFill>
              </a:rPr>
              <a:t>[Proposed in our study]</a:t>
            </a:r>
            <a:endParaRPr lang="en-US" dirty="0"/>
          </a:p>
        </p:txBody>
      </p:sp>
    </p:spTree>
    <p:extLst>
      <p:ext uri="{BB962C8B-B14F-4D97-AF65-F5344CB8AC3E}">
        <p14:creationId xmlns:p14="http://schemas.microsoft.com/office/powerpoint/2010/main" val="256708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for AM pipelines</a:t>
            </a:r>
          </a:p>
        </p:txBody>
      </p:sp>
      <p:sp>
        <p:nvSpPr>
          <p:cNvPr id="3" name="Content Placeholder 2"/>
          <p:cNvSpPr>
            <a:spLocks noGrp="1"/>
          </p:cNvSpPr>
          <p:nvPr>
            <p:ph idx="1"/>
          </p:nvPr>
        </p:nvSpPr>
        <p:spPr/>
        <p:txBody>
          <a:bodyPr>
            <a:normAutofit/>
          </a:bodyPr>
          <a:lstStyle/>
          <a:p>
            <a:r>
              <a:rPr lang="en-US" sz="2400" dirty="0" err="1"/>
              <a:t>ArgS</a:t>
            </a:r>
            <a:r>
              <a:rPr lang="en-US" sz="2400" dirty="0"/>
              <a:t> was trained following the original implementation</a:t>
            </a:r>
          </a:p>
          <a:p>
            <a:pPr lvl="1"/>
            <a:r>
              <a:rPr lang="en-US" sz="2000" dirty="0"/>
              <a:t>Persuasive1 corpus with 90 essays</a:t>
            </a:r>
          </a:p>
          <a:p>
            <a:r>
              <a:rPr lang="en-US" sz="2400" dirty="0" err="1"/>
              <a:t>ArgN</a:t>
            </a:r>
            <a:r>
              <a:rPr lang="en-US" sz="2400" dirty="0"/>
              <a:t> was trained with the new persuasive corpus</a:t>
            </a:r>
          </a:p>
          <a:p>
            <a:pPr lvl="1"/>
            <a:r>
              <a:rPr lang="en-US" sz="2000" dirty="0"/>
              <a:t>Using the training set of 322 essays</a:t>
            </a:r>
          </a:p>
          <a:p>
            <a:r>
              <a:rPr lang="en-US" sz="2400" dirty="0"/>
              <a:t>CRF model was trained with the 322-essay set</a:t>
            </a:r>
          </a:p>
        </p:txBody>
      </p:sp>
      <p:sp>
        <p:nvSpPr>
          <p:cNvPr id="4" name="Slide Number Placeholder 3"/>
          <p:cNvSpPr>
            <a:spLocks noGrp="1"/>
          </p:cNvSpPr>
          <p:nvPr>
            <p:ph type="sldNum" sz="quarter" idx="12"/>
          </p:nvPr>
        </p:nvSpPr>
        <p:spPr>
          <a:xfrm>
            <a:off x="8610600" y="6356350"/>
            <a:ext cx="2743200" cy="365125"/>
          </a:xfrm>
        </p:spPr>
        <p:txBody>
          <a:bodyPr/>
          <a:lstStyle/>
          <a:p>
            <a:fld id="{1FAB230D-8D7E-447F-9006-147D65281BD6}" type="slidenum">
              <a:rPr lang="en-US" smtClean="0"/>
              <a:pPr/>
              <a:t>55</a:t>
            </a:fld>
            <a:endParaRPr lang="en-US"/>
          </a:p>
        </p:txBody>
      </p:sp>
      <p:sp>
        <p:nvSpPr>
          <p:cNvPr id="5" name="TextBox 4"/>
          <p:cNvSpPr txBox="1"/>
          <p:nvPr/>
        </p:nvSpPr>
        <p:spPr>
          <a:xfrm>
            <a:off x="10234733" y="1494600"/>
            <a:ext cx="1957267" cy="307777"/>
          </a:xfrm>
          <a:prstGeom prst="rect">
            <a:avLst/>
          </a:prstGeom>
          <a:noFill/>
        </p:spPr>
        <p:txBody>
          <a:bodyPr wrap="none" rtlCol="0" anchor="ctr" anchorCtr="0">
            <a:spAutoFit/>
          </a:bodyPr>
          <a:lstStyle/>
          <a:p>
            <a:r>
              <a:rPr lang="en-US" sz="1400" dirty="0">
                <a:solidFill>
                  <a:srgbClr val="4472C4"/>
                </a:solidFill>
              </a:rPr>
              <a:t>[Stab &amp; Gurevych, 2014]</a:t>
            </a:r>
            <a:endParaRPr lang="en-US" dirty="0"/>
          </a:p>
        </p:txBody>
      </p:sp>
      <p:sp>
        <p:nvSpPr>
          <p:cNvPr id="6" name="TextBox 5"/>
          <p:cNvSpPr txBox="1"/>
          <p:nvPr/>
        </p:nvSpPr>
        <p:spPr>
          <a:xfrm>
            <a:off x="10248801" y="2306423"/>
            <a:ext cx="1957267" cy="307777"/>
          </a:xfrm>
          <a:prstGeom prst="rect">
            <a:avLst/>
          </a:prstGeom>
          <a:noFill/>
        </p:spPr>
        <p:txBody>
          <a:bodyPr wrap="none" rtlCol="0" anchor="ctr" anchorCtr="0">
            <a:spAutoFit/>
          </a:bodyPr>
          <a:lstStyle/>
          <a:p>
            <a:r>
              <a:rPr lang="en-US" sz="1400" dirty="0">
                <a:solidFill>
                  <a:srgbClr val="4472C4"/>
                </a:solidFill>
              </a:rPr>
              <a:t>[Stab &amp; Gurevych,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94084383"/>
              </p:ext>
            </p:extLst>
          </p:nvPr>
        </p:nvGraphicFramePr>
        <p:xfrm>
          <a:off x="1676400" y="3957320"/>
          <a:ext cx="3749040" cy="259588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gridCol w="833120">
                  <a:extLst>
                    <a:ext uri="{9D8B030D-6E8A-4147-A177-3AD203B41FA5}">
                      <a16:colId xmlns:a16="http://schemas.microsoft.com/office/drawing/2014/main" xmlns="" val="2040424561"/>
                    </a:ext>
                  </a:extLst>
                </a:gridCol>
              </a:tblGrid>
              <a:tr h="370840">
                <a:tc>
                  <a:txBody>
                    <a:bodyPr/>
                    <a:lstStyle/>
                    <a:p>
                      <a:r>
                        <a:rPr lang="en-US" sz="1600" dirty="0"/>
                        <a:t>Class label</a:t>
                      </a:r>
                    </a:p>
                  </a:txBody>
                  <a:tcPr/>
                </a:tc>
                <a:tc gridSpan="2">
                  <a:txBody>
                    <a:bodyPr/>
                    <a:lstStyle/>
                    <a:p>
                      <a:r>
                        <a:rPr lang="en-US" sz="1600" dirty="0"/>
                        <a:t>#instances</a:t>
                      </a:r>
                    </a:p>
                  </a:txBody>
                  <a:tcPr/>
                </a:tc>
                <a:tc hMerge="1">
                  <a:txBody>
                    <a:bodyPr/>
                    <a:lstStyle/>
                    <a:p>
                      <a:endParaRPr lang="en-US"/>
                    </a:p>
                  </a:txBody>
                  <a:tcPr/>
                </a:tc>
                <a:extLst>
                  <a:ext uri="{0D108BD9-81ED-4DB2-BD59-A6C34878D82A}">
                    <a16:rowId xmlns:a16="http://schemas.microsoft.com/office/drawing/2014/main" xmlns="" val="4243656936"/>
                  </a:ext>
                </a:extLst>
              </a:tr>
              <a:tr h="370840">
                <a:tc>
                  <a:txBody>
                    <a:bodyPr/>
                    <a:lstStyle/>
                    <a:p>
                      <a:r>
                        <a:rPr lang="en-US" sz="1600" i="1" dirty="0" err="1"/>
                        <a:t>MajorClaim</a:t>
                      </a:r>
                      <a:endParaRPr lang="en-US" sz="1600" i="1" dirty="0"/>
                    </a:p>
                  </a:txBody>
                  <a:tcPr/>
                </a:tc>
                <a:tc>
                  <a:txBody>
                    <a:bodyPr/>
                    <a:lstStyle/>
                    <a:p>
                      <a:pPr algn="r"/>
                      <a:r>
                        <a:rPr lang="en-US" sz="1600" dirty="0"/>
                        <a:t>90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(6%)</a:t>
                      </a:r>
                    </a:p>
                  </a:txBody>
                  <a:tcPr/>
                </a:tc>
                <a:extLst>
                  <a:ext uri="{0D108BD9-81ED-4DB2-BD59-A6C34878D82A}">
                    <a16:rowId xmlns:a16="http://schemas.microsoft.com/office/drawing/2014/main" xmlns="" val="4060635507"/>
                  </a:ext>
                </a:extLst>
              </a:tr>
              <a:tr h="370840">
                <a:tc>
                  <a:txBody>
                    <a:bodyPr/>
                    <a:lstStyle/>
                    <a:p>
                      <a:r>
                        <a:rPr lang="en-US" sz="1600" i="1" dirty="0"/>
                        <a:t>Claim</a:t>
                      </a:r>
                    </a:p>
                  </a:txBody>
                  <a:tcPr/>
                </a:tc>
                <a:tc>
                  <a:txBody>
                    <a:bodyPr/>
                    <a:lstStyle/>
                    <a:p>
                      <a:pPr algn="r"/>
                      <a:r>
                        <a:rPr lang="en-US" sz="1600" dirty="0"/>
                        <a:t>429</a:t>
                      </a:r>
                    </a:p>
                  </a:txBody>
                  <a:tcPr/>
                </a:tc>
                <a:tc>
                  <a:txBody>
                    <a:bodyPr/>
                    <a:lstStyle/>
                    <a:p>
                      <a:pPr algn="r"/>
                      <a:r>
                        <a:rPr lang="en-US" sz="1600" dirty="0"/>
                        <a:t>(28%)</a:t>
                      </a:r>
                    </a:p>
                  </a:txBody>
                  <a:tcPr/>
                </a:tc>
                <a:extLst>
                  <a:ext uri="{0D108BD9-81ED-4DB2-BD59-A6C34878D82A}">
                    <a16:rowId xmlns:a16="http://schemas.microsoft.com/office/drawing/2014/main" xmlns="" val="253516872"/>
                  </a:ext>
                </a:extLst>
              </a:tr>
              <a:tr h="370840">
                <a:tc>
                  <a:txBody>
                    <a:bodyPr/>
                    <a:lstStyle/>
                    <a:p>
                      <a:r>
                        <a:rPr lang="en-US" sz="1600" i="1" dirty="0"/>
                        <a:t>Premise</a:t>
                      </a:r>
                    </a:p>
                  </a:txBody>
                  <a:tcPr>
                    <a:lnB w="12700" cap="flat" cmpd="sng" algn="ctr">
                      <a:solidFill>
                        <a:schemeClr val="tx1"/>
                      </a:solidFill>
                      <a:prstDash val="solid"/>
                      <a:round/>
                      <a:headEnd type="none" w="med" len="med"/>
                      <a:tailEnd type="none" w="med" len="med"/>
                    </a:lnB>
                  </a:tcPr>
                </a:tc>
                <a:tc>
                  <a:txBody>
                    <a:bodyPr/>
                    <a:lstStyle/>
                    <a:p>
                      <a:pPr algn="r"/>
                      <a:r>
                        <a:rPr lang="en-US" sz="1600" dirty="0"/>
                        <a:t>1033</a:t>
                      </a:r>
                    </a:p>
                  </a:txBody>
                  <a:tcPr>
                    <a:lnB w="12700" cap="flat" cmpd="sng" algn="ctr">
                      <a:solidFill>
                        <a:schemeClr val="tx1"/>
                      </a:solidFill>
                      <a:prstDash val="solid"/>
                      <a:round/>
                      <a:headEnd type="none" w="med" len="med"/>
                      <a:tailEnd type="none" w="med" len="med"/>
                    </a:lnB>
                  </a:tcPr>
                </a:tc>
                <a:tc>
                  <a:txBody>
                    <a:bodyPr/>
                    <a:lstStyle/>
                    <a:p>
                      <a:pPr algn="r"/>
                      <a:r>
                        <a:rPr lang="en-US" sz="1600" dirty="0"/>
                        <a:t>(66%)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9295254"/>
                  </a:ext>
                </a:extLst>
              </a:tr>
              <a:tr h="370840">
                <a:tc>
                  <a:txBody>
                    <a:bodyPr/>
                    <a:lstStyle/>
                    <a:p>
                      <a:r>
                        <a:rPr lang="en-US" sz="1600" i="1" dirty="0"/>
                        <a:t>Support</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989</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(16%)</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1" dirty="0"/>
                        <a:t>Not-support</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5341</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(84%)</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xmlns="" val="3209778721"/>
                  </a:ext>
                </a:extLst>
              </a:tr>
              <a:tr h="370840">
                <a:tc>
                  <a:txBody>
                    <a:bodyPr/>
                    <a:lstStyle/>
                    <a:p>
                      <a:r>
                        <a:rPr lang="en-US" sz="1600" dirty="0"/>
                        <a:t>Essays</a:t>
                      </a:r>
                    </a:p>
                  </a:txBody>
                  <a:tcPr>
                    <a:lnT w="12700" cap="flat" cmpd="sng" algn="ctr">
                      <a:noFill/>
                      <a:prstDash val="solid"/>
                      <a:round/>
                      <a:headEnd type="none" w="med" len="med"/>
                      <a:tailEnd type="none" w="med" len="med"/>
                    </a:lnT>
                  </a:tcPr>
                </a:tc>
                <a:tc>
                  <a:txBody>
                    <a:bodyPr/>
                    <a:lstStyle/>
                    <a:p>
                      <a:pPr algn="r"/>
                      <a:r>
                        <a:rPr lang="en-US" sz="1600" dirty="0"/>
                        <a:t>90</a:t>
                      </a:r>
                    </a:p>
                  </a:txBody>
                  <a:tcPr>
                    <a:lnT w="12700" cap="flat" cmpd="sng" algn="ctr">
                      <a:noFill/>
                      <a:prstDash val="solid"/>
                      <a:round/>
                      <a:headEnd type="none" w="med" len="med"/>
                      <a:tailEnd type="none" w="med" len="med"/>
                    </a:lnT>
                  </a:tcPr>
                </a:tc>
                <a:tc>
                  <a:txBody>
                    <a:bodyPr/>
                    <a:lstStyle/>
                    <a:p>
                      <a:pPr algn="r"/>
                      <a:endParaRPr lang="en-US" sz="16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92557715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0213835"/>
              </p:ext>
            </p:extLst>
          </p:nvPr>
        </p:nvGraphicFramePr>
        <p:xfrm>
          <a:off x="6736080" y="3957320"/>
          <a:ext cx="3749040" cy="259588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gridCol w="833120">
                  <a:extLst>
                    <a:ext uri="{9D8B030D-6E8A-4147-A177-3AD203B41FA5}">
                      <a16:colId xmlns:a16="http://schemas.microsoft.com/office/drawing/2014/main" xmlns="" val="2040424561"/>
                    </a:ext>
                  </a:extLst>
                </a:gridCol>
              </a:tblGrid>
              <a:tr h="370840">
                <a:tc>
                  <a:txBody>
                    <a:bodyPr/>
                    <a:lstStyle/>
                    <a:p>
                      <a:r>
                        <a:rPr lang="en-US" sz="1600" dirty="0"/>
                        <a:t>Class label</a:t>
                      </a:r>
                    </a:p>
                  </a:txBody>
                  <a:tcPr/>
                </a:tc>
                <a:tc gridSpan="2">
                  <a:txBody>
                    <a:bodyPr/>
                    <a:lstStyle/>
                    <a:p>
                      <a:r>
                        <a:rPr lang="en-US" sz="1600" dirty="0"/>
                        <a:t>#instances</a:t>
                      </a:r>
                    </a:p>
                  </a:txBody>
                  <a:tcPr/>
                </a:tc>
                <a:tc hMerge="1">
                  <a:txBody>
                    <a:bodyPr/>
                    <a:lstStyle/>
                    <a:p>
                      <a:endParaRPr lang="en-US"/>
                    </a:p>
                  </a:txBody>
                  <a:tcPr/>
                </a:tc>
                <a:extLst>
                  <a:ext uri="{0D108BD9-81ED-4DB2-BD59-A6C34878D82A}">
                    <a16:rowId xmlns:a16="http://schemas.microsoft.com/office/drawing/2014/main" xmlns="" val="4243656936"/>
                  </a:ext>
                </a:extLst>
              </a:tr>
              <a:tr h="370840">
                <a:tc>
                  <a:txBody>
                    <a:bodyPr/>
                    <a:lstStyle/>
                    <a:p>
                      <a:r>
                        <a:rPr lang="en-US" sz="1600" i="1" dirty="0" err="1"/>
                        <a:t>MajorClaim</a:t>
                      </a:r>
                      <a:endParaRPr lang="en-US" sz="1600" i="1" dirty="0"/>
                    </a:p>
                  </a:txBody>
                  <a:tcPr/>
                </a:tc>
                <a:tc>
                  <a:txBody>
                    <a:bodyPr/>
                    <a:lstStyle/>
                    <a:p>
                      <a:pPr algn="r"/>
                      <a:r>
                        <a:rPr lang="en-US" sz="1600" dirty="0"/>
                        <a:t>598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(12%)</a:t>
                      </a:r>
                    </a:p>
                  </a:txBody>
                  <a:tcPr/>
                </a:tc>
                <a:extLst>
                  <a:ext uri="{0D108BD9-81ED-4DB2-BD59-A6C34878D82A}">
                    <a16:rowId xmlns:a16="http://schemas.microsoft.com/office/drawing/2014/main" xmlns="" val="4060635507"/>
                  </a:ext>
                </a:extLst>
              </a:tr>
              <a:tr h="370840">
                <a:tc>
                  <a:txBody>
                    <a:bodyPr/>
                    <a:lstStyle/>
                    <a:p>
                      <a:r>
                        <a:rPr lang="en-US" sz="1600" i="1" dirty="0"/>
                        <a:t>Claim</a:t>
                      </a:r>
                    </a:p>
                  </a:txBody>
                  <a:tcPr/>
                </a:tc>
                <a:tc>
                  <a:txBody>
                    <a:bodyPr/>
                    <a:lstStyle/>
                    <a:p>
                      <a:pPr algn="r"/>
                      <a:r>
                        <a:rPr lang="en-US" sz="1600" dirty="0"/>
                        <a:t>1202</a:t>
                      </a:r>
                    </a:p>
                  </a:txBody>
                  <a:tcPr/>
                </a:tc>
                <a:tc>
                  <a:txBody>
                    <a:bodyPr/>
                    <a:lstStyle/>
                    <a:p>
                      <a:pPr algn="r"/>
                      <a:r>
                        <a:rPr lang="en-US" sz="1600" dirty="0"/>
                        <a:t>(25%)</a:t>
                      </a:r>
                    </a:p>
                  </a:txBody>
                  <a:tcPr/>
                </a:tc>
                <a:extLst>
                  <a:ext uri="{0D108BD9-81ED-4DB2-BD59-A6C34878D82A}">
                    <a16:rowId xmlns:a16="http://schemas.microsoft.com/office/drawing/2014/main" xmlns="" val="253516872"/>
                  </a:ext>
                </a:extLst>
              </a:tr>
              <a:tr h="370840">
                <a:tc>
                  <a:txBody>
                    <a:bodyPr/>
                    <a:lstStyle/>
                    <a:p>
                      <a:r>
                        <a:rPr lang="en-US" sz="1600" i="1" dirty="0"/>
                        <a:t>Premise</a:t>
                      </a:r>
                    </a:p>
                  </a:txBody>
                  <a:tcPr>
                    <a:lnB w="12700" cap="flat" cmpd="sng" algn="ctr">
                      <a:solidFill>
                        <a:schemeClr val="tx1"/>
                      </a:solidFill>
                      <a:prstDash val="solid"/>
                      <a:round/>
                      <a:headEnd type="none" w="med" len="med"/>
                      <a:tailEnd type="none" w="med" len="med"/>
                    </a:lnB>
                  </a:tcPr>
                </a:tc>
                <a:tc>
                  <a:txBody>
                    <a:bodyPr/>
                    <a:lstStyle/>
                    <a:p>
                      <a:pPr algn="r"/>
                      <a:r>
                        <a:rPr lang="en-US" sz="1600" dirty="0"/>
                        <a:t>3023</a:t>
                      </a:r>
                    </a:p>
                  </a:txBody>
                  <a:tcPr>
                    <a:lnB w="12700" cap="flat" cmpd="sng" algn="ctr">
                      <a:solidFill>
                        <a:schemeClr val="tx1"/>
                      </a:solidFill>
                      <a:prstDash val="solid"/>
                      <a:round/>
                      <a:headEnd type="none" w="med" len="med"/>
                      <a:tailEnd type="none" w="med" len="med"/>
                    </a:lnB>
                  </a:tcPr>
                </a:tc>
                <a:tc>
                  <a:txBody>
                    <a:bodyPr/>
                    <a:lstStyle/>
                    <a:p>
                      <a:pPr algn="r"/>
                      <a:r>
                        <a:rPr lang="en-US" sz="1600" dirty="0"/>
                        <a:t>(53%)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9295254"/>
                  </a:ext>
                </a:extLst>
              </a:tr>
              <a:tr h="370840">
                <a:tc>
                  <a:txBody>
                    <a:bodyPr/>
                    <a:lstStyle/>
                    <a:p>
                      <a:r>
                        <a:rPr lang="en-US" sz="1600" i="1" dirty="0"/>
                        <a:t>Support</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2846</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(16%)</a:t>
                      </a:r>
                    </a:p>
                  </a:txBody>
                  <a:tcP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1" dirty="0"/>
                        <a:t>Not-support</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14404</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r"/>
                      <a:r>
                        <a:rPr lang="en-US" sz="1600" dirty="0"/>
                        <a:t>(84%)</a:t>
                      </a:r>
                    </a:p>
                  </a:txBody>
                  <a:tcP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xmlns="" val="182711829"/>
                  </a:ext>
                </a:extLst>
              </a:tr>
              <a:tr h="370840">
                <a:tc>
                  <a:txBody>
                    <a:bodyPr/>
                    <a:lstStyle/>
                    <a:p>
                      <a:r>
                        <a:rPr lang="en-US" sz="1600" dirty="0"/>
                        <a:t>Essays</a:t>
                      </a:r>
                    </a:p>
                  </a:txBody>
                  <a:tcPr>
                    <a:lnT w="12700" cap="flat" cmpd="sng" algn="ctr">
                      <a:noFill/>
                      <a:prstDash val="solid"/>
                      <a:round/>
                      <a:headEnd type="none" w="med" len="med"/>
                      <a:tailEnd type="none" w="med" len="med"/>
                    </a:lnT>
                  </a:tcPr>
                </a:tc>
                <a:tc>
                  <a:txBody>
                    <a:bodyPr/>
                    <a:lstStyle/>
                    <a:p>
                      <a:pPr algn="r"/>
                      <a:r>
                        <a:rPr lang="en-US" sz="1600" dirty="0"/>
                        <a:t>322</a:t>
                      </a:r>
                    </a:p>
                  </a:txBody>
                  <a:tcPr>
                    <a:lnT w="12700" cap="flat" cmpd="sng" algn="ctr">
                      <a:noFill/>
                      <a:prstDash val="solid"/>
                      <a:round/>
                      <a:headEnd type="none" w="med" len="med"/>
                      <a:tailEnd type="none" w="med" len="med"/>
                    </a:lnT>
                  </a:tcPr>
                </a:tc>
                <a:tc>
                  <a:txBody>
                    <a:bodyPr/>
                    <a:lstStyle/>
                    <a:p>
                      <a:pPr algn="r"/>
                      <a:endParaRPr lang="en-US" sz="16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925577156"/>
                  </a:ext>
                </a:extLst>
              </a:tr>
            </a:tbl>
          </a:graphicData>
        </a:graphic>
      </p:graphicFrame>
      <p:sp>
        <p:nvSpPr>
          <p:cNvPr id="10" name="TextBox 9"/>
          <p:cNvSpPr txBox="1"/>
          <p:nvPr/>
        </p:nvSpPr>
        <p:spPr>
          <a:xfrm>
            <a:off x="1676400" y="3646678"/>
            <a:ext cx="1579022" cy="307777"/>
          </a:xfrm>
          <a:prstGeom prst="rect">
            <a:avLst/>
          </a:prstGeom>
          <a:noFill/>
        </p:spPr>
        <p:txBody>
          <a:bodyPr wrap="none" rtlCol="0" anchor="ctr" anchorCtr="0">
            <a:spAutoFit/>
          </a:bodyPr>
          <a:lstStyle/>
          <a:p>
            <a:r>
              <a:rPr lang="en-US" sz="1400" dirty="0">
                <a:solidFill>
                  <a:srgbClr val="4472C4"/>
                </a:solidFill>
              </a:rPr>
              <a:t>Persuasive1 corpus</a:t>
            </a:r>
            <a:endParaRPr lang="en-US" dirty="0"/>
          </a:p>
        </p:txBody>
      </p:sp>
      <p:sp>
        <p:nvSpPr>
          <p:cNvPr id="11" name="TextBox 10"/>
          <p:cNvSpPr txBox="1"/>
          <p:nvPr/>
        </p:nvSpPr>
        <p:spPr>
          <a:xfrm>
            <a:off x="6736080" y="3645189"/>
            <a:ext cx="2488117" cy="307777"/>
          </a:xfrm>
          <a:prstGeom prst="rect">
            <a:avLst/>
          </a:prstGeom>
          <a:noFill/>
        </p:spPr>
        <p:txBody>
          <a:bodyPr wrap="none" rtlCol="0" anchor="ctr" anchorCtr="0">
            <a:spAutoFit/>
          </a:bodyPr>
          <a:lstStyle/>
          <a:p>
            <a:r>
              <a:rPr lang="en-US" sz="1400" dirty="0">
                <a:solidFill>
                  <a:srgbClr val="4472C4"/>
                </a:solidFill>
              </a:rPr>
              <a:t>Persuasive2 corpus, training set</a:t>
            </a:r>
            <a:endParaRPr lang="en-US" dirty="0"/>
          </a:p>
        </p:txBody>
      </p:sp>
    </p:spTree>
    <p:extLst>
      <p:ext uri="{BB962C8B-B14F-4D97-AF65-F5344CB8AC3E}">
        <p14:creationId xmlns:p14="http://schemas.microsoft.com/office/powerpoint/2010/main" val="78543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 data</a:t>
            </a:r>
          </a:p>
        </p:txBody>
      </p:sp>
      <p:sp>
        <p:nvSpPr>
          <p:cNvPr id="3" name="Content Placeholder 2"/>
          <p:cNvSpPr>
            <a:spLocks noGrp="1"/>
          </p:cNvSpPr>
          <p:nvPr>
            <p:ph idx="1"/>
          </p:nvPr>
        </p:nvSpPr>
        <p:spPr/>
        <p:txBody>
          <a:bodyPr/>
          <a:lstStyle/>
          <a:p>
            <a:r>
              <a:rPr lang="en-US" dirty="0"/>
              <a:t>TOEFL11</a:t>
            </a:r>
          </a:p>
          <a:p>
            <a:pPr lvl="1"/>
            <a:r>
              <a:rPr lang="en-US" dirty="0"/>
              <a:t>TOEFL test essays, written by ESL learners</a:t>
            </a:r>
          </a:p>
          <a:p>
            <a:pPr lvl="1"/>
            <a:r>
              <a:rPr lang="en-US" dirty="0"/>
              <a:t>Essay grades were categorized: A, B, C</a:t>
            </a:r>
          </a:p>
          <a:p>
            <a:pPr lvl="1"/>
            <a:r>
              <a:rPr lang="en-US" dirty="0"/>
              <a:t>TE107 set: 107 essays of two prompts</a:t>
            </a:r>
          </a:p>
          <a:p>
            <a:pPr lvl="2"/>
            <a:r>
              <a:rPr lang="en-US" dirty="0">
                <a:solidFill>
                  <a:schemeClr val="accent1"/>
                </a:solidFill>
              </a:rPr>
              <a:t>Annotated for AM</a:t>
            </a:r>
          </a:p>
          <a:p>
            <a:pPr lvl="1"/>
            <a:endParaRPr lang="en-US" dirty="0"/>
          </a:p>
          <a:p>
            <a:r>
              <a:rPr lang="en-US" dirty="0"/>
              <a:t>Persuasive essays of </a:t>
            </a:r>
            <a:r>
              <a:rPr lang="en-US" dirty="0" err="1"/>
              <a:t>Kaggle</a:t>
            </a:r>
            <a:r>
              <a:rPr lang="en-US" dirty="0"/>
              <a:t> ASAP data</a:t>
            </a:r>
          </a:p>
          <a:p>
            <a:pPr lvl="1"/>
            <a:r>
              <a:rPr lang="en-US" dirty="0"/>
              <a:t>Prompt 1: 1783 essays about </a:t>
            </a:r>
            <a:r>
              <a:rPr lang="en-US" dirty="0">
                <a:solidFill>
                  <a:schemeClr val="accent1"/>
                </a:solidFill>
              </a:rPr>
              <a:t>good vs. bad effects of computers</a:t>
            </a:r>
          </a:p>
          <a:p>
            <a:pPr lvl="1"/>
            <a:r>
              <a:rPr lang="en-US" dirty="0"/>
              <a:t>Prompt 2: 1800 essays about </a:t>
            </a:r>
            <a:r>
              <a:rPr lang="en-US" dirty="0">
                <a:solidFill>
                  <a:schemeClr val="accent2"/>
                </a:solidFill>
              </a:rPr>
              <a:t>censorship in libraries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56</a:t>
            </a:fld>
            <a:endParaRPr lang="en-US"/>
          </a:p>
        </p:txBody>
      </p:sp>
      <p:sp>
        <p:nvSpPr>
          <p:cNvPr id="5" name="TextBox 4"/>
          <p:cNvSpPr txBox="1"/>
          <p:nvPr/>
        </p:nvSpPr>
        <p:spPr>
          <a:xfrm>
            <a:off x="10531930" y="2667000"/>
            <a:ext cx="1660070" cy="307777"/>
          </a:xfrm>
          <a:prstGeom prst="rect">
            <a:avLst/>
          </a:prstGeom>
          <a:noFill/>
        </p:spPr>
        <p:txBody>
          <a:bodyPr wrap="none" rtlCol="0" anchor="ctr" anchorCtr="0">
            <a:spAutoFit/>
          </a:bodyPr>
          <a:lstStyle/>
          <a:p>
            <a:r>
              <a:rPr lang="en-US" sz="1400" dirty="0">
                <a:solidFill>
                  <a:srgbClr val="4472C4"/>
                </a:solidFill>
              </a:rPr>
              <a:t>[Ghosh et al., 2016]</a:t>
            </a:r>
            <a:endParaRPr lang="en-US" dirty="0"/>
          </a:p>
        </p:txBody>
      </p:sp>
      <p:sp>
        <p:nvSpPr>
          <p:cNvPr id="7" name="TextBox 6"/>
          <p:cNvSpPr txBox="1"/>
          <p:nvPr/>
        </p:nvSpPr>
        <p:spPr>
          <a:xfrm>
            <a:off x="10313152" y="1498737"/>
            <a:ext cx="1878848" cy="307777"/>
          </a:xfrm>
          <a:prstGeom prst="rect">
            <a:avLst/>
          </a:prstGeom>
          <a:noFill/>
        </p:spPr>
        <p:txBody>
          <a:bodyPr wrap="none" rtlCol="0" anchor="ctr" anchorCtr="0">
            <a:spAutoFit/>
          </a:bodyPr>
          <a:lstStyle/>
          <a:p>
            <a:r>
              <a:rPr lang="en-US" sz="1400" dirty="0">
                <a:solidFill>
                  <a:srgbClr val="4472C4"/>
                </a:solidFill>
              </a:rPr>
              <a:t>[Blanchard et al., 2013]</a:t>
            </a:r>
            <a:endParaRPr lang="en-US" dirty="0"/>
          </a:p>
        </p:txBody>
      </p:sp>
      <p:grpSp>
        <p:nvGrpSpPr>
          <p:cNvPr id="21" name="Group 20"/>
          <p:cNvGrpSpPr/>
          <p:nvPr/>
        </p:nvGrpSpPr>
        <p:grpSpPr>
          <a:xfrm>
            <a:off x="4381500" y="1998772"/>
            <a:ext cx="3429000" cy="2917886"/>
            <a:chOff x="4381500" y="1970057"/>
            <a:chExt cx="3429000" cy="2917886"/>
          </a:xfrm>
        </p:grpSpPr>
        <p:sp>
          <p:nvSpPr>
            <p:cNvPr id="22" name="Rectangle 21"/>
            <p:cNvSpPr/>
            <p:nvPr/>
          </p:nvSpPr>
          <p:spPr>
            <a:xfrm>
              <a:off x="4381500" y="1970057"/>
              <a:ext cx="3429000" cy="2917886"/>
            </a:xfrm>
            <a:prstGeom prst="rect">
              <a:avLst/>
            </a:prstGeom>
            <a:solidFill>
              <a:schemeClr val="bg1"/>
            </a:solidFill>
            <a:ln w="28575"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76800" y="2316411"/>
              <a:ext cx="2438400" cy="2225178"/>
              <a:chOff x="7290237" y="739556"/>
              <a:chExt cx="2438400" cy="2225178"/>
            </a:xfrm>
          </p:grpSpPr>
          <p:sp>
            <p:nvSpPr>
              <p:cNvPr id="24" name="Oval Callout 10"/>
              <p:cNvSpPr/>
              <p:nvPr/>
            </p:nvSpPr>
            <p:spPr>
              <a:xfrm>
                <a:off x="9049907" y="739556"/>
                <a:ext cx="678730" cy="844542"/>
              </a:xfrm>
              <a:prstGeom prst="wedgeEllipseCallout">
                <a:avLst>
                  <a:gd name="adj1" fmla="val -43056"/>
                  <a:gd name="adj2" fmla="val 5022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Callout 12"/>
              <p:cNvSpPr/>
              <p:nvPr/>
            </p:nvSpPr>
            <p:spPr>
              <a:xfrm flipH="1">
                <a:off x="7290237" y="786691"/>
                <a:ext cx="678730" cy="844542"/>
              </a:xfrm>
              <a:prstGeom prst="wedgeEllipseCallout">
                <a:avLst>
                  <a:gd name="adj1" fmla="val -43055"/>
                  <a:gd name="adj2" fmla="val 4798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TextBox 25"/>
              <p:cNvSpPr txBox="1"/>
              <p:nvPr/>
            </p:nvSpPr>
            <p:spPr>
              <a:xfrm>
                <a:off x="7290237" y="1024296"/>
                <a:ext cx="678730" cy="369332"/>
              </a:xfrm>
              <a:prstGeom prst="rect">
                <a:avLst/>
              </a:prstGeom>
              <a:noFill/>
            </p:spPr>
            <p:txBody>
              <a:bodyPr wrap="square" rtlCol="0">
                <a:spAutoFit/>
              </a:bodyPr>
              <a:lstStyle/>
              <a:p>
                <a:pPr algn="ctr"/>
                <a:r>
                  <a:rPr lang="en-US" dirty="0"/>
                  <a:t>AM</a:t>
                </a:r>
              </a:p>
            </p:txBody>
          </p:sp>
          <p:sp>
            <p:nvSpPr>
              <p:cNvPr id="27" name="TextBox 26"/>
              <p:cNvSpPr txBox="1"/>
              <p:nvPr/>
            </p:nvSpPr>
            <p:spPr>
              <a:xfrm>
                <a:off x="9049907" y="977161"/>
                <a:ext cx="678730" cy="369332"/>
              </a:xfrm>
              <a:prstGeom prst="rect">
                <a:avLst/>
              </a:prstGeom>
              <a:noFill/>
            </p:spPr>
            <p:txBody>
              <a:bodyPr wrap="square" rtlCol="0">
                <a:spAutoFit/>
              </a:bodyPr>
              <a:lstStyle/>
              <a:p>
                <a:pPr algn="ctr"/>
                <a:r>
                  <a:rPr lang="en-US" dirty="0"/>
                  <a:t>AES</a:t>
                </a:r>
              </a:p>
            </p:txBody>
          </p:sp>
          <p:pic>
            <p:nvPicPr>
              <p:cNvPr id="28" name="Picture 4" descr="Image result for handshak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42687" y="1631233"/>
                <a:ext cx="1333500" cy="133350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476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AM accuracy</a:t>
            </a:r>
          </a:p>
        </p:txBody>
      </p:sp>
      <p:sp>
        <p:nvSpPr>
          <p:cNvPr id="3" name="Content Placeholder 2"/>
          <p:cNvSpPr>
            <a:spLocks noGrp="1"/>
          </p:cNvSpPr>
          <p:nvPr>
            <p:ph idx="1"/>
          </p:nvPr>
        </p:nvSpPr>
        <p:spPr>
          <a:xfrm>
            <a:off x="838200" y="1476103"/>
            <a:ext cx="10515600" cy="4700860"/>
          </a:xfrm>
        </p:spPr>
        <p:txBody>
          <a:bodyPr>
            <a:normAutofit/>
          </a:bodyPr>
          <a:lstStyle/>
          <a:p>
            <a:r>
              <a:rPr lang="en-US" sz="2400" dirty="0"/>
              <a:t>AM pipelines are tested on TE107 data</a:t>
            </a:r>
          </a:p>
          <a:p>
            <a:pPr lvl="1"/>
            <a:endParaRPr lang="en-US" sz="20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35266057"/>
              </p:ext>
            </p:extLst>
          </p:nvPr>
        </p:nvGraphicFramePr>
        <p:xfrm>
          <a:off x="320040" y="2296595"/>
          <a:ext cx="2898458" cy="2225040"/>
        </p:xfrm>
        <a:graphic>
          <a:graphicData uri="http://schemas.openxmlformats.org/drawingml/2006/table">
            <a:tbl>
              <a:tblPr firstRow="1" bandRow="1">
                <a:tableStyleId>{5C22544A-7EE6-4342-B048-85BDC9FD1C3A}</a:tableStyleId>
              </a:tblPr>
              <a:tblGrid>
                <a:gridCol w="1232218">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gridCol w="833120">
                  <a:extLst>
                    <a:ext uri="{9D8B030D-6E8A-4147-A177-3AD203B41FA5}">
                      <a16:colId xmlns:a16="http://schemas.microsoft.com/office/drawing/2014/main" xmlns="" val="2040424561"/>
                    </a:ext>
                  </a:extLst>
                </a:gridCol>
              </a:tblGrid>
              <a:tr h="370840">
                <a:tc>
                  <a:txBody>
                    <a:bodyPr/>
                    <a:lstStyle/>
                    <a:p>
                      <a:r>
                        <a:rPr lang="en-US" sz="1600" dirty="0"/>
                        <a:t>Class label</a:t>
                      </a:r>
                    </a:p>
                  </a:txBody>
                  <a:tcPr/>
                </a:tc>
                <a:tc gridSpan="2">
                  <a:txBody>
                    <a:bodyPr/>
                    <a:lstStyle/>
                    <a:p>
                      <a:r>
                        <a:rPr lang="en-US" sz="1600" dirty="0"/>
                        <a:t>#instances</a:t>
                      </a:r>
                    </a:p>
                  </a:txBody>
                  <a:tcPr/>
                </a:tc>
                <a:tc hMerge="1">
                  <a:txBody>
                    <a:bodyPr/>
                    <a:lstStyle/>
                    <a:p>
                      <a:endParaRPr lang="en-US"/>
                    </a:p>
                  </a:txBody>
                  <a:tcPr/>
                </a:tc>
                <a:extLst>
                  <a:ext uri="{0D108BD9-81ED-4DB2-BD59-A6C34878D82A}">
                    <a16:rowId xmlns:a16="http://schemas.microsoft.com/office/drawing/2014/main" xmlns="" val="4243656936"/>
                  </a:ext>
                </a:extLst>
              </a:tr>
              <a:tr h="370840">
                <a:tc>
                  <a:txBody>
                    <a:bodyPr/>
                    <a:lstStyle/>
                    <a:p>
                      <a:r>
                        <a:rPr lang="en-US" sz="1600" i="1" dirty="0" err="1"/>
                        <a:t>MajorClaim</a:t>
                      </a:r>
                      <a:endParaRPr lang="en-US" sz="1600" i="1" dirty="0"/>
                    </a:p>
                  </a:txBody>
                  <a:tcPr/>
                </a:tc>
                <a:tc>
                  <a:txBody>
                    <a:bodyPr/>
                    <a:lstStyle/>
                    <a:p>
                      <a:pPr algn="r"/>
                      <a:r>
                        <a:rPr lang="en-US" sz="1600" dirty="0"/>
                        <a:t>105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(9%)</a:t>
                      </a:r>
                    </a:p>
                  </a:txBody>
                  <a:tcPr/>
                </a:tc>
                <a:extLst>
                  <a:ext uri="{0D108BD9-81ED-4DB2-BD59-A6C34878D82A}">
                    <a16:rowId xmlns:a16="http://schemas.microsoft.com/office/drawing/2014/main" xmlns="" val="4060635507"/>
                  </a:ext>
                </a:extLst>
              </a:tr>
              <a:tr h="370840">
                <a:tc>
                  <a:txBody>
                    <a:bodyPr/>
                    <a:lstStyle/>
                    <a:p>
                      <a:r>
                        <a:rPr lang="en-US" sz="1600" i="1" dirty="0"/>
                        <a:t>Claim</a:t>
                      </a:r>
                    </a:p>
                  </a:txBody>
                  <a:tcPr/>
                </a:tc>
                <a:tc>
                  <a:txBody>
                    <a:bodyPr/>
                    <a:lstStyle/>
                    <a:p>
                      <a:pPr algn="r"/>
                      <a:r>
                        <a:rPr lang="en-US" sz="1600" dirty="0"/>
                        <a:t>468</a:t>
                      </a:r>
                    </a:p>
                  </a:txBody>
                  <a:tcPr/>
                </a:tc>
                <a:tc>
                  <a:txBody>
                    <a:bodyPr/>
                    <a:lstStyle/>
                    <a:p>
                      <a:pPr algn="r"/>
                      <a:r>
                        <a:rPr lang="en-US" sz="1600" dirty="0"/>
                        <a:t>(40%)</a:t>
                      </a:r>
                    </a:p>
                  </a:txBody>
                  <a:tcPr/>
                </a:tc>
                <a:extLst>
                  <a:ext uri="{0D108BD9-81ED-4DB2-BD59-A6C34878D82A}">
                    <a16:rowId xmlns:a16="http://schemas.microsoft.com/office/drawing/2014/main" xmlns="" val="253516872"/>
                  </a:ext>
                </a:extLst>
              </a:tr>
              <a:tr h="370840">
                <a:tc>
                  <a:txBody>
                    <a:bodyPr/>
                    <a:lstStyle/>
                    <a:p>
                      <a:r>
                        <a:rPr lang="en-US" sz="1600" i="1" dirty="0"/>
                        <a:t>Premise</a:t>
                      </a:r>
                    </a:p>
                  </a:txBody>
                  <a:tcPr>
                    <a:lnB w="12700" cap="flat" cmpd="sng" algn="ctr">
                      <a:solidFill>
                        <a:schemeClr val="tx1"/>
                      </a:solidFill>
                      <a:prstDash val="solid"/>
                      <a:round/>
                      <a:headEnd type="none" w="med" len="med"/>
                      <a:tailEnd type="none" w="med" len="med"/>
                    </a:lnB>
                  </a:tcPr>
                </a:tc>
                <a:tc>
                  <a:txBody>
                    <a:bodyPr/>
                    <a:lstStyle/>
                    <a:p>
                      <a:pPr algn="r"/>
                      <a:r>
                        <a:rPr lang="en-US" sz="1600" dirty="0"/>
                        <a:t>603</a:t>
                      </a:r>
                    </a:p>
                  </a:txBody>
                  <a:tcPr>
                    <a:lnB w="12700" cap="flat" cmpd="sng" algn="ctr">
                      <a:solidFill>
                        <a:schemeClr val="tx1"/>
                      </a:solidFill>
                      <a:prstDash val="solid"/>
                      <a:round/>
                      <a:headEnd type="none" w="med" len="med"/>
                      <a:tailEnd type="none" w="med" len="med"/>
                    </a:lnB>
                  </a:tcPr>
                </a:tc>
                <a:tc>
                  <a:txBody>
                    <a:bodyPr/>
                    <a:lstStyle/>
                    <a:p>
                      <a:pPr algn="r"/>
                      <a:r>
                        <a:rPr lang="en-US" sz="1600" dirty="0"/>
                        <a:t>(51%)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9295254"/>
                  </a:ext>
                </a:extLst>
              </a:tr>
              <a:tr h="370840">
                <a:tc>
                  <a:txBody>
                    <a:bodyPr/>
                    <a:lstStyle/>
                    <a:p>
                      <a:r>
                        <a:rPr lang="en-US" sz="1600" i="1" dirty="0"/>
                        <a:t>Support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dirty="0"/>
                        <a:t>507</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dirty="0"/>
                        <a:t>(11%)</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1" dirty="0"/>
                        <a:t>Not-support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dirty="0"/>
                        <a:t>4179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dirty="0"/>
                        <a:t>(89%)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32993356"/>
                  </a:ext>
                </a:extLst>
              </a:tr>
            </a:tbl>
          </a:graphicData>
        </a:graphic>
      </p:graphicFrame>
      <p:sp>
        <p:nvSpPr>
          <p:cNvPr id="6" name="TextBox 5"/>
          <p:cNvSpPr txBox="1"/>
          <p:nvPr/>
        </p:nvSpPr>
        <p:spPr>
          <a:xfrm>
            <a:off x="320040" y="1985953"/>
            <a:ext cx="999954" cy="307777"/>
          </a:xfrm>
          <a:prstGeom prst="rect">
            <a:avLst/>
          </a:prstGeom>
          <a:noFill/>
        </p:spPr>
        <p:txBody>
          <a:bodyPr wrap="none" rtlCol="0" anchor="ctr" anchorCtr="0">
            <a:spAutoFit/>
          </a:bodyPr>
          <a:lstStyle/>
          <a:p>
            <a:r>
              <a:rPr lang="en-US" sz="1400" dirty="0">
                <a:solidFill>
                  <a:srgbClr val="4472C4"/>
                </a:solidFill>
              </a:rPr>
              <a:t>TE107 data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80519797"/>
              </p:ext>
            </p:extLst>
          </p:nvPr>
        </p:nvGraphicFramePr>
        <p:xfrm>
          <a:off x="3751898" y="2293730"/>
          <a:ext cx="8114983" cy="1112520"/>
        </p:xfrm>
        <a:graphic>
          <a:graphicData uri="http://schemas.openxmlformats.org/drawingml/2006/table">
            <a:tbl>
              <a:tblPr firstRow="1" bandRow="1">
                <a:tableStyleId>{5C22544A-7EE6-4342-B048-85BDC9FD1C3A}</a:tableStyleId>
              </a:tblPr>
              <a:tblGrid>
                <a:gridCol w="1254443">
                  <a:extLst>
                    <a:ext uri="{9D8B030D-6E8A-4147-A177-3AD203B41FA5}">
                      <a16:colId xmlns:a16="http://schemas.microsoft.com/office/drawing/2014/main" xmlns="" val="1871833535"/>
                    </a:ext>
                  </a:extLst>
                </a:gridCol>
                <a:gridCol w="1465580">
                  <a:extLst>
                    <a:ext uri="{9D8B030D-6E8A-4147-A177-3AD203B41FA5}">
                      <a16:colId xmlns:a16="http://schemas.microsoft.com/office/drawing/2014/main" xmlns="" val="1082825539"/>
                    </a:ext>
                  </a:extLst>
                </a:gridCol>
                <a:gridCol w="1280160">
                  <a:extLst>
                    <a:ext uri="{9D8B030D-6E8A-4147-A177-3AD203B41FA5}">
                      <a16:colId xmlns:a16="http://schemas.microsoft.com/office/drawing/2014/main" xmlns="" val="2040424561"/>
                    </a:ext>
                  </a:extLst>
                </a:gridCol>
                <a:gridCol w="1280160">
                  <a:extLst>
                    <a:ext uri="{9D8B030D-6E8A-4147-A177-3AD203B41FA5}">
                      <a16:colId xmlns:a16="http://schemas.microsoft.com/office/drawing/2014/main" xmlns="" val="3832959007"/>
                    </a:ext>
                  </a:extLst>
                </a:gridCol>
                <a:gridCol w="1280160">
                  <a:extLst>
                    <a:ext uri="{9D8B030D-6E8A-4147-A177-3AD203B41FA5}">
                      <a16:colId xmlns:a16="http://schemas.microsoft.com/office/drawing/2014/main" xmlns="" val="4190679911"/>
                    </a:ext>
                  </a:extLst>
                </a:gridCol>
                <a:gridCol w="1554480">
                  <a:extLst>
                    <a:ext uri="{9D8B030D-6E8A-4147-A177-3AD203B41FA5}">
                      <a16:colId xmlns:a16="http://schemas.microsoft.com/office/drawing/2014/main" xmlns="" val="2132569407"/>
                    </a:ext>
                  </a:extLst>
                </a:gridCol>
              </a:tblGrid>
              <a:tr h="370840">
                <a:tc>
                  <a:txBody>
                    <a:bodyPr/>
                    <a:lstStyle/>
                    <a:p>
                      <a:r>
                        <a:rPr lang="en-US" sz="1600" dirty="0"/>
                        <a:t>AM Pipeline</a:t>
                      </a:r>
                    </a:p>
                  </a:txBody>
                  <a:tcPr/>
                </a:tc>
                <a:tc>
                  <a:txBody>
                    <a:bodyPr/>
                    <a:lstStyle/>
                    <a:p>
                      <a:r>
                        <a:rPr lang="en-US" sz="1600" dirty="0"/>
                        <a:t>F1:MajorClaim</a:t>
                      </a:r>
                    </a:p>
                  </a:txBody>
                  <a:tcPr/>
                </a:tc>
                <a:tc>
                  <a:txBody>
                    <a:bodyPr/>
                    <a:lstStyle/>
                    <a:p>
                      <a:r>
                        <a:rPr lang="en-US" sz="1600" dirty="0"/>
                        <a:t>F1:Claim</a:t>
                      </a:r>
                    </a:p>
                  </a:txBody>
                  <a:tcPr/>
                </a:tc>
                <a:tc>
                  <a:txBody>
                    <a:bodyPr/>
                    <a:lstStyle/>
                    <a:p>
                      <a:r>
                        <a:rPr lang="en-US" sz="1600" dirty="0"/>
                        <a:t>F1:Premise</a:t>
                      </a:r>
                    </a:p>
                  </a:txBody>
                  <a:tcPr/>
                </a:tc>
                <a:tc>
                  <a:txBody>
                    <a:bodyPr/>
                    <a:lstStyle/>
                    <a:p>
                      <a:r>
                        <a:rPr lang="en-US" sz="1600" dirty="0"/>
                        <a:t>F1:Support</a:t>
                      </a:r>
                    </a:p>
                  </a:txBody>
                  <a:tcPr/>
                </a:tc>
                <a:tc>
                  <a:txBody>
                    <a:bodyPr/>
                    <a:lstStyle/>
                    <a:p>
                      <a:r>
                        <a:rPr lang="en-US" sz="1600" dirty="0"/>
                        <a:t>F1:Not-support</a:t>
                      </a:r>
                    </a:p>
                  </a:txBody>
                  <a:tcPr/>
                </a:tc>
                <a:extLst>
                  <a:ext uri="{0D108BD9-81ED-4DB2-BD59-A6C34878D82A}">
                    <a16:rowId xmlns:a16="http://schemas.microsoft.com/office/drawing/2014/main" xmlns="" val="4243656936"/>
                  </a:ext>
                </a:extLst>
              </a:tr>
              <a:tr h="370840">
                <a:tc>
                  <a:txBody>
                    <a:bodyPr/>
                    <a:lstStyle/>
                    <a:p>
                      <a:r>
                        <a:rPr lang="en-US" sz="1600" i="1" dirty="0" err="1"/>
                        <a:t>ArgS</a:t>
                      </a:r>
                      <a:endParaRPr lang="en-US" sz="1600" i="1" dirty="0"/>
                    </a:p>
                  </a:txBody>
                  <a:tcPr/>
                </a:tc>
                <a:tc>
                  <a:txBody>
                    <a:bodyPr/>
                    <a:lstStyle/>
                    <a:p>
                      <a:pPr algn="l"/>
                      <a:r>
                        <a:rPr lang="en-US" sz="1600" dirty="0"/>
                        <a:t>0.453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0.295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0.710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0.148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0.917</a:t>
                      </a:r>
                    </a:p>
                  </a:txBody>
                  <a:tcPr/>
                </a:tc>
                <a:extLst>
                  <a:ext uri="{0D108BD9-81ED-4DB2-BD59-A6C34878D82A}">
                    <a16:rowId xmlns:a16="http://schemas.microsoft.com/office/drawing/2014/main" xmlns="" val="4060635507"/>
                  </a:ext>
                </a:extLst>
              </a:tr>
              <a:tr h="370840">
                <a:tc>
                  <a:txBody>
                    <a:bodyPr/>
                    <a:lstStyle/>
                    <a:p>
                      <a:r>
                        <a:rPr lang="en-US" sz="1600" i="1" dirty="0" err="1"/>
                        <a:t>ArgN</a:t>
                      </a:r>
                      <a:endParaRPr lang="en-US" sz="1600" i="1" dirty="0"/>
                    </a:p>
                  </a:txBody>
                  <a:tcPr/>
                </a:tc>
                <a:tc>
                  <a:txBody>
                    <a:bodyPr/>
                    <a:lstStyle/>
                    <a:p>
                      <a:pPr algn="l"/>
                      <a:r>
                        <a:rPr lang="en-US" sz="1600" b="1" dirty="0"/>
                        <a:t>0.622</a:t>
                      </a:r>
                      <a:r>
                        <a:rPr lang="en-US" sz="1600" b="0" dirty="0"/>
                        <a:t>*</a:t>
                      </a:r>
                      <a:endParaRPr lang="en-US" sz="1600" b="1" dirty="0"/>
                    </a:p>
                  </a:txBody>
                  <a:tcPr/>
                </a:tc>
                <a:tc>
                  <a:txBody>
                    <a:bodyPr/>
                    <a:lstStyle/>
                    <a:p>
                      <a:pPr algn="l"/>
                      <a:r>
                        <a:rPr lang="en-US" sz="1600" b="1" dirty="0"/>
                        <a:t>0.508</a:t>
                      </a:r>
                      <a:r>
                        <a:rPr lang="en-US" sz="1600" b="0" dirty="0"/>
                        <a:t>*</a:t>
                      </a:r>
                      <a:endParaRPr lang="en-US" sz="1600" b="1" dirty="0"/>
                    </a:p>
                  </a:txBody>
                  <a:tcPr/>
                </a:tc>
                <a:tc>
                  <a:txBody>
                    <a:bodyPr/>
                    <a:lstStyle/>
                    <a:p>
                      <a:pPr algn="l"/>
                      <a:r>
                        <a:rPr lang="en-US" sz="1600" b="1" dirty="0"/>
                        <a:t>0.751</a:t>
                      </a:r>
                      <a:r>
                        <a:rPr lang="en-US" sz="1600" b="0" dirty="0"/>
                        <a:t>*</a:t>
                      </a:r>
                      <a:endParaRPr lang="en-US" sz="1600" b="1" dirty="0"/>
                    </a:p>
                  </a:txBody>
                  <a:tcPr/>
                </a:tc>
                <a:tc>
                  <a:txBody>
                    <a:bodyPr/>
                    <a:lstStyle/>
                    <a:p>
                      <a:pPr algn="l"/>
                      <a:r>
                        <a:rPr lang="en-US" sz="1600" b="1" dirty="0"/>
                        <a:t>0.211</a:t>
                      </a:r>
                      <a:r>
                        <a:rPr lang="en-US" sz="1600" b="0" dirty="0"/>
                        <a:t>*</a:t>
                      </a:r>
                      <a:endParaRPr lang="en-US" sz="1600" b="1" dirty="0"/>
                    </a:p>
                  </a:txBody>
                  <a:tcPr/>
                </a:tc>
                <a:tc>
                  <a:txBody>
                    <a:bodyPr/>
                    <a:lstStyle/>
                    <a:p>
                      <a:pPr algn="l"/>
                      <a:r>
                        <a:rPr lang="en-US" sz="1600" dirty="0"/>
                        <a:t>0.915</a:t>
                      </a:r>
                    </a:p>
                  </a:txBody>
                  <a:tcPr/>
                </a:tc>
                <a:extLst>
                  <a:ext uri="{0D108BD9-81ED-4DB2-BD59-A6C34878D82A}">
                    <a16:rowId xmlns:a16="http://schemas.microsoft.com/office/drawing/2014/main" xmlns="" val="253516872"/>
                  </a:ext>
                </a:extLst>
              </a:tr>
            </a:tbl>
          </a:graphicData>
        </a:graphic>
      </p:graphicFrame>
      <p:sp>
        <p:nvSpPr>
          <p:cNvPr id="8" name="TextBox 7"/>
          <p:cNvSpPr txBox="1"/>
          <p:nvPr/>
        </p:nvSpPr>
        <p:spPr>
          <a:xfrm>
            <a:off x="3751898" y="1985953"/>
            <a:ext cx="5103385" cy="307777"/>
          </a:xfrm>
          <a:prstGeom prst="rect">
            <a:avLst/>
          </a:prstGeom>
          <a:noFill/>
        </p:spPr>
        <p:txBody>
          <a:bodyPr wrap="none" rtlCol="0" anchor="ctr" anchorCtr="0">
            <a:spAutoFit/>
          </a:bodyPr>
          <a:lstStyle/>
          <a:p>
            <a:r>
              <a:rPr lang="en-US" sz="1400" dirty="0">
                <a:solidFill>
                  <a:srgbClr val="4472C4"/>
                </a:solidFill>
              </a:rPr>
              <a:t>Test performance, input are true argument components. *: p &lt; 0.05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92626521"/>
              </p:ext>
            </p:extLst>
          </p:nvPr>
        </p:nvGraphicFramePr>
        <p:xfrm>
          <a:off x="3751898" y="3889177"/>
          <a:ext cx="7132320" cy="74168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xmlns="" val="1871833535"/>
                    </a:ext>
                  </a:extLst>
                </a:gridCol>
                <a:gridCol w="1188720">
                  <a:extLst>
                    <a:ext uri="{9D8B030D-6E8A-4147-A177-3AD203B41FA5}">
                      <a16:colId xmlns:a16="http://schemas.microsoft.com/office/drawing/2014/main" xmlns="" val="1082825539"/>
                    </a:ext>
                  </a:extLst>
                </a:gridCol>
                <a:gridCol w="1188720">
                  <a:extLst>
                    <a:ext uri="{9D8B030D-6E8A-4147-A177-3AD203B41FA5}">
                      <a16:colId xmlns:a16="http://schemas.microsoft.com/office/drawing/2014/main" xmlns="" val="2040424561"/>
                    </a:ext>
                  </a:extLst>
                </a:gridCol>
                <a:gridCol w="1188720">
                  <a:extLst>
                    <a:ext uri="{9D8B030D-6E8A-4147-A177-3AD203B41FA5}">
                      <a16:colId xmlns:a16="http://schemas.microsoft.com/office/drawing/2014/main" xmlns="" val="3832959007"/>
                    </a:ext>
                  </a:extLst>
                </a:gridCol>
                <a:gridCol w="1188720">
                  <a:extLst>
                    <a:ext uri="{9D8B030D-6E8A-4147-A177-3AD203B41FA5}">
                      <a16:colId xmlns:a16="http://schemas.microsoft.com/office/drawing/2014/main" xmlns="" val="4190679911"/>
                    </a:ext>
                  </a:extLst>
                </a:gridCol>
                <a:gridCol w="1188720">
                  <a:extLst>
                    <a:ext uri="{9D8B030D-6E8A-4147-A177-3AD203B41FA5}">
                      <a16:colId xmlns:a16="http://schemas.microsoft.com/office/drawing/2014/main" xmlns="" val="2132569407"/>
                    </a:ext>
                  </a:extLst>
                </a:gridCol>
              </a:tblGrid>
              <a:tr h="370840">
                <a:tc>
                  <a:txBody>
                    <a:bodyPr/>
                    <a:lstStyle/>
                    <a:p>
                      <a:r>
                        <a:rPr lang="en-US" sz="1600" b="1" dirty="0"/>
                        <a:t>F1</a:t>
                      </a:r>
                    </a:p>
                  </a:txBody>
                  <a:tcPr/>
                </a:tc>
                <a:tc>
                  <a:txBody>
                    <a:bodyPr/>
                    <a:lstStyle/>
                    <a:p>
                      <a:r>
                        <a:rPr lang="en-US" sz="1600" b="1" dirty="0"/>
                        <a:t>Precision</a:t>
                      </a:r>
                    </a:p>
                  </a:txBody>
                  <a:tcPr/>
                </a:tc>
                <a:tc>
                  <a:txBody>
                    <a:bodyPr/>
                    <a:lstStyle/>
                    <a:p>
                      <a:r>
                        <a:rPr lang="en-US" sz="1600" b="1" dirty="0"/>
                        <a:t>Recall</a:t>
                      </a:r>
                    </a:p>
                  </a:txBody>
                  <a:tcPr/>
                </a:tc>
                <a:tc>
                  <a:txBody>
                    <a:bodyPr/>
                    <a:lstStyle/>
                    <a:p>
                      <a:r>
                        <a:rPr lang="en-US" sz="1600" b="1" dirty="0"/>
                        <a:t>F1:B</a:t>
                      </a:r>
                    </a:p>
                  </a:txBody>
                  <a:tcPr/>
                </a:tc>
                <a:tc>
                  <a:txBody>
                    <a:bodyPr/>
                    <a:lstStyle/>
                    <a:p>
                      <a:r>
                        <a:rPr lang="en-US" sz="1600" b="1" dirty="0"/>
                        <a:t>F1:I</a:t>
                      </a:r>
                    </a:p>
                  </a:txBody>
                  <a:tcPr/>
                </a:tc>
                <a:tc>
                  <a:txBody>
                    <a:bodyPr/>
                    <a:lstStyle/>
                    <a:p>
                      <a:r>
                        <a:rPr lang="en-US" sz="1600" b="1" dirty="0"/>
                        <a:t>F1:O</a:t>
                      </a:r>
                    </a:p>
                  </a:txBody>
                  <a:tcPr/>
                </a:tc>
                <a:extLst>
                  <a:ext uri="{0D108BD9-81ED-4DB2-BD59-A6C34878D82A}">
                    <a16:rowId xmlns:a16="http://schemas.microsoft.com/office/drawing/2014/main" xmlns="" val="4243656936"/>
                  </a:ext>
                </a:extLst>
              </a:tr>
              <a:tr h="370840">
                <a:tc>
                  <a:txBody>
                    <a:bodyPr/>
                    <a:lstStyle/>
                    <a:p>
                      <a:r>
                        <a:rPr lang="en-US" sz="1600" b="0" i="0" dirty="0"/>
                        <a:t>0.578</a:t>
                      </a:r>
                    </a:p>
                  </a:txBody>
                  <a:tcPr/>
                </a:tc>
                <a:tc>
                  <a:txBody>
                    <a:bodyPr/>
                    <a:lstStyle/>
                    <a:p>
                      <a:pPr algn="l"/>
                      <a:r>
                        <a:rPr lang="en-US" sz="1600" b="0" i="0" dirty="0"/>
                        <a:t>0.575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t>0.591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t>0.436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t>0.757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t>0.540</a:t>
                      </a:r>
                    </a:p>
                  </a:txBody>
                  <a:tcPr/>
                </a:tc>
                <a:extLst>
                  <a:ext uri="{0D108BD9-81ED-4DB2-BD59-A6C34878D82A}">
                    <a16:rowId xmlns:a16="http://schemas.microsoft.com/office/drawing/2014/main" xmlns="" val="4060635507"/>
                  </a:ext>
                </a:extLst>
              </a:tr>
            </a:tbl>
          </a:graphicData>
        </a:graphic>
      </p:graphicFrame>
      <p:sp>
        <p:nvSpPr>
          <p:cNvPr id="10" name="TextBox 9"/>
          <p:cNvSpPr txBox="1"/>
          <p:nvPr/>
        </p:nvSpPr>
        <p:spPr>
          <a:xfrm>
            <a:off x="3751898" y="3581400"/>
            <a:ext cx="2801536" cy="307777"/>
          </a:xfrm>
          <a:prstGeom prst="rect">
            <a:avLst/>
          </a:prstGeom>
          <a:noFill/>
        </p:spPr>
        <p:txBody>
          <a:bodyPr wrap="none" rtlCol="0" anchor="ctr" anchorCtr="0">
            <a:spAutoFit/>
          </a:bodyPr>
          <a:lstStyle/>
          <a:p>
            <a:r>
              <a:rPr lang="en-US" sz="1400" dirty="0">
                <a:solidFill>
                  <a:srgbClr val="4472C4"/>
                </a:solidFill>
              </a:rPr>
              <a:t>Argument component identification</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41028325"/>
              </p:ext>
            </p:extLst>
          </p:nvPr>
        </p:nvGraphicFramePr>
        <p:xfrm>
          <a:off x="3751898" y="5118021"/>
          <a:ext cx="8114983" cy="1112520"/>
        </p:xfrm>
        <a:graphic>
          <a:graphicData uri="http://schemas.openxmlformats.org/drawingml/2006/table">
            <a:tbl>
              <a:tblPr firstRow="1" bandRow="1">
                <a:tableStyleId>{5C22544A-7EE6-4342-B048-85BDC9FD1C3A}</a:tableStyleId>
              </a:tblPr>
              <a:tblGrid>
                <a:gridCol w="1254443">
                  <a:extLst>
                    <a:ext uri="{9D8B030D-6E8A-4147-A177-3AD203B41FA5}">
                      <a16:colId xmlns:a16="http://schemas.microsoft.com/office/drawing/2014/main" xmlns="" val="1871833535"/>
                    </a:ext>
                  </a:extLst>
                </a:gridCol>
                <a:gridCol w="1465580">
                  <a:extLst>
                    <a:ext uri="{9D8B030D-6E8A-4147-A177-3AD203B41FA5}">
                      <a16:colId xmlns:a16="http://schemas.microsoft.com/office/drawing/2014/main" xmlns="" val="1082825539"/>
                    </a:ext>
                  </a:extLst>
                </a:gridCol>
                <a:gridCol w="1280160">
                  <a:extLst>
                    <a:ext uri="{9D8B030D-6E8A-4147-A177-3AD203B41FA5}">
                      <a16:colId xmlns:a16="http://schemas.microsoft.com/office/drawing/2014/main" xmlns="" val="2040424561"/>
                    </a:ext>
                  </a:extLst>
                </a:gridCol>
                <a:gridCol w="1280160">
                  <a:extLst>
                    <a:ext uri="{9D8B030D-6E8A-4147-A177-3AD203B41FA5}">
                      <a16:colId xmlns:a16="http://schemas.microsoft.com/office/drawing/2014/main" xmlns="" val="3832959007"/>
                    </a:ext>
                  </a:extLst>
                </a:gridCol>
                <a:gridCol w="1280160">
                  <a:extLst>
                    <a:ext uri="{9D8B030D-6E8A-4147-A177-3AD203B41FA5}">
                      <a16:colId xmlns:a16="http://schemas.microsoft.com/office/drawing/2014/main" xmlns="" val="4190679911"/>
                    </a:ext>
                  </a:extLst>
                </a:gridCol>
                <a:gridCol w="1554480">
                  <a:extLst>
                    <a:ext uri="{9D8B030D-6E8A-4147-A177-3AD203B41FA5}">
                      <a16:colId xmlns:a16="http://schemas.microsoft.com/office/drawing/2014/main" xmlns="" val="2132569407"/>
                    </a:ext>
                  </a:extLst>
                </a:gridCol>
              </a:tblGrid>
              <a:tr h="370840">
                <a:tc>
                  <a:txBody>
                    <a:bodyPr/>
                    <a:lstStyle/>
                    <a:p>
                      <a:r>
                        <a:rPr lang="en-US" sz="1600" dirty="0"/>
                        <a:t>AM Pipeline</a:t>
                      </a:r>
                    </a:p>
                  </a:txBody>
                  <a:tcPr/>
                </a:tc>
                <a:tc>
                  <a:txBody>
                    <a:bodyPr/>
                    <a:lstStyle/>
                    <a:p>
                      <a:r>
                        <a:rPr lang="en-US" sz="1600" dirty="0"/>
                        <a:t>F1:MajorClaim</a:t>
                      </a:r>
                    </a:p>
                  </a:txBody>
                  <a:tcPr/>
                </a:tc>
                <a:tc>
                  <a:txBody>
                    <a:bodyPr/>
                    <a:lstStyle/>
                    <a:p>
                      <a:r>
                        <a:rPr lang="en-US" sz="1600" dirty="0"/>
                        <a:t>F1:Claim</a:t>
                      </a:r>
                    </a:p>
                  </a:txBody>
                  <a:tcPr/>
                </a:tc>
                <a:tc>
                  <a:txBody>
                    <a:bodyPr/>
                    <a:lstStyle/>
                    <a:p>
                      <a:r>
                        <a:rPr lang="en-US" sz="1600" dirty="0"/>
                        <a:t>F1:Premise</a:t>
                      </a:r>
                    </a:p>
                  </a:txBody>
                  <a:tcPr/>
                </a:tc>
                <a:tc>
                  <a:txBody>
                    <a:bodyPr/>
                    <a:lstStyle/>
                    <a:p>
                      <a:r>
                        <a:rPr lang="en-US" sz="1600" dirty="0"/>
                        <a:t>F1:Support</a:t>
                      </a:r>
                    </a:p>
                  </a:txBody>
                  <a:tcPr/>
                </a:tc>
                <a:tc>
                  <a:txBody>
                    <a:bodyPr/>
                    <a:lstStyle/>
                    <a:p>
                      <a:r>
                        <a:rPr lang="en-US" sz="1600" dirty="0"/>
                        <a:t>F1:Not-support</a:t>
                      </a:r>
                    </a:p>
                  </a:txBody>
                  <a:tcPr/>
                </a:tc>
                <a:extLst>
                  <a:ext uri="{0D108BD9-81ED-4DB2-BD59-A6C34878D82A}">
                    <a16:rowId xmlns:a16="http://schemas.microsoft.com/office/drawing/2014/main" xmlns="" val="4243656936"/>
                  </a:ext>
                </a:extLst>
              </a:tr>
              <a:tr h="370840">
                <a:tc>
                  <a:txBody>
                    <a:bodyPr/>
                    <a:lstStyle/>
                    <a:p>
                      <a:r>
                        <a:rPr lang="en-US" sz="1600" i="1" dirty="0" err="1"/>
                        <a:t>ArgS</a:t>
                      </a:r>
                      <a:endParaRPr lang="en-US" sz="1600" i="1" dirty="0"/>
                    </a:p>
                  </a:txBody>
                  <a:tcPr/>
                </a:tc>
                <a:tc>
                  <a:txBody>
                    <a:bodyPr/>
                    <a:lstStyle/>
                    <a:p>
                      <a:pPr algn="l"/>
                      <a:r>
                        <a:rPr lang="en-US" sz="1600" dirty="0"/>
                        <a:t>0.078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0.226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0.343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0.088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0.962</a:t>
                      </a:r>
                      <a:r>
                        <a:rPr lang="en-US" sz="1600" b="0" dirty="0"/>
                        <a:t>*</a:t>
                      </a:r>
                      <a:endParaRPr lang="en-US" sz="1600" b="1" dirty="0"/>
                    </a:p>
                  </a:txBody>
                  <a:tcPr/>
                </a:tc>
                <a:extLst>
                  <a:ext uri="{0D108BD9-81ED-4DB2-BD59-A6C34878D82A}">
                    <a16:rowId xmlns:a16="http://schemas.microsoft.com/office/drawing/2014/main" xmlns="" val="4060635507"/>
                  </a:ext>
                </a:extLst>
              </a:tr>
              <a:tr h="370840">
                <a:tc>
                  <a:txBody>
                    <a:bodyPr/>
                    <a:lstStyle/>
                    <a:p>
                      <a:r>
                        <a:rPr lang="en-US" sz="1600" i="1" dirty="0" err="1"/>
                        <a:t>ArgN</a:t>
                      </a:r>
                      <a:endParaRPr lang="en-US" sz="1600" i="1" dirty="0"/>
                    </a:p>
                  </a:txBody>
                  <a:tcPr/>
                </a:tc>
                <a:tc>
                  <a:txBody>
                    <a:bodyPr/>
                    <a:lstStyle/>
                    <a:p>
                      <a:pPr algn="l"/>
                      <a:r>
                        <a:rPr lang="en-US" sz="1600" b="1" dirty="0"/>
                        <a:t>0.156</a:t>
                      </a:r>
                      <a:r>
                        <a:rPr lang="en-US" sz="1600" b="0" dirty="0"/>
                        <a:t>*</a:t>
                      </a:r>
                      <a:endParaRPr lang="en-US" sz="1600" b="1" dirty="0"/>
                    </a:p>
                  </a:txBody>
                  <a:tcPr/>
                </a:tc>
                <a:tc>
                  <a:txBody>
                    <a:bodyPr/>
                    <a:lstStyle/>
                    <a:p>
                      <a:pPr algn="l"/>
                      <a:r>
                        <a:rPr lang="en-US" sz="1600" b="1" dirty="0"/>
                        <a:t>0.258</a:t>
                      </a:r>
                      <a:r>
                        <a:rPr lang="en-US" sz="1600" b="0" dirty="0"/>
                        <a:t>*</a:t>
                      </a:r>
                      <a:endParaRPr lang="en-US" sz="1600" b="1" dirty="0"/>
                    </a:p>
                  </a:txBody>
                  <a:tcPr/>
                </a:tc>
                <a:tc>
                  <a:txBody>
                    <a:bodyPr/>
                    <a:lstStyle/>
                    <a:p>
                      <a:pPr algn="l"/>
                      <a:r>
                        <a:rPr lang="en-US" sz="1600" b="1" dirty="0"/>
                        <a:t>0.404</a:t>
                      </a:r>
                      <a:r>
                        <a:rPr lang="en-US" sz="1600" b="0" dirty="0"/>
                        <a:t>*</a:t>
                      </a:r>
                      <a:endParaRPr lang="en-US" sz="1600" b="1" dirty="0"/>
                    </a:p>
                  </a:txBody>
                  <a:tcPr/>
                </a:tc>
                <a:tc>
                  <a:txBody>
                    <a:bodyPr/>
                    <a:lstStyle/>
                    <a:p>
                      <a:pPr algn="l"/>
                      <a:r>
                        <a:rPr lang="en-US" sz="1600" b="1" dirty="0"/>
                        <a:t>0.126</a:t>
                      </a:r>
                      <a:r>
                        <a:rPr lang="en-US" sz="1600" b="0" dirty="0"/>
                        <a:t>*</a:t>
                      </a:r>
                      <a:endParaRPr lang="en-US" sz="1600" b="1" dirty="0"/>
                    </a:p>
                  </a:txBody>
                  <a:tcPr/>
                </a:tc>
                <a:tc>
                  <a:txBody>
                    <a:bodyPr/>
                    <a:lstStyle/>
                    <a:p>
                      <a:pPr algn="l"/>
                      <a:r>
                        <a:rPr lang="en-US" sz="1600" dirty="0"/>
                        <a:t>0.947</a:t>
                      </a:r>
                    </a:p>
                  </a:txBody>
                  <a:tcPr/>
                </a:tc>
                <a:extLst>
                  <a:ext uri="{0D108BD9-81ED-4DB2-BD59-A6C34878D82A}">
                    <a16:rowId xmlns:a16="http://schemas.microsoft.com/office/drawing/2014/main" xmlns="" val="253516872"/>
                  </a:ext>
                </a:extLst>
              </a:tr>
            </a:tbl>
          </a:graphicData>
        </a:graphic>
      </p:graphicFrame>
      <p:sp>
        <p:nvSpPr>
          <p:cNvPr id="12" name="TextBox 11"/>
          <p:cNvSpPr txBox="1"/>
          <p:nvPr/>
        </p:nvSpPr>
        <p:spPr>
          <a:xfrm>
            <a:off x="3751898" y="4810244"/>
            <a:ext cx="5495030" cy="307777"/>
          </a:xfrm>
          <a:prstGeom prst="rect">
            <a:avLst/>
          </a:prstGeom>
          <a:noFill/>
        </p:spPr>
        <p:txBody>
          <a:bodyPr wrap="none" rtlCol="0" anchor="ctr" anchorCtr="0">
            <a:spAutoFit/>
          </a:bodyPr>
          <a:lstStyle/>
          <a:p>
            <a:r>
              <a:rPr lang="en-US" sz="1400" dirty="0">
                <a:solidFill>
                  <a:srgbClr val="4472C4"/>
                </a:solidFill>
              </a:rPr>
              <a:t>Test performance, input are predicted argument components. *: p &lt; 0.05</a:t>
            </a:r>
            <a:endParaRPr lang="en-US" dirty="0"/>
          </a:p>
        </p:txBody>
      </p:sp>
      <p:grpSp>
        <p:nvGrpSpPr>
          <p:cNvPr id="13" name="Group 12"/>
          <p:cNvGrpSpPr/>
          <p:nvPr/>
        </p:nvGrpSpPr>
        <p:grpSpPr>
          <a:xfrm>
            <a:off x="5332738" y="2479966"/>
            <a:ext cx="4953301" cy="1225868"/>
            <a:chOff x="4201040" y="1303572"/>
            <a:chExt cx="4953301" cy="1225868"/>
          </a:xfrm>
        </p:grpSpPr>
        <p:sp>
          <p:nvSpPr>
            <p:cNvPr id="14" name="Flowchart: Alternate Process 13"/>
            <p:cNvSpPr/>
            <p:nvPr/>
          </p:nvSpPr>
          <p:spPr>
            <a:xfrm>
              <a:off x="4201040" y="1303572"/>
              <a:ext cx="4953301" cy="1225868"/>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spAutoFit/>
            </a:bodyPr>
            <a:lstStyle/>
            <a:p>
              <a:pPr marL="342900" indent="-342900">
                <a:buFont typeface="Arial" panose="020B0604020202020204" pitchFamily="34" charset="0"/>
                <a:buChar char="•"/>
              </a:pPr>
              <a:r>
                <a:rPr lang="en-US" sz="2000" dirty="0" err="1">
                  <a:ln w="0"/>
                  <a:solidFill>
                    <a:schemeClr val="tx1"/>
                  </a:solidFill>
                  <a:effectLst>
                    <a:outerShdw blurRad="38100" dist="19050" dir="2700000" algn="tl" rotWithShape="0">
                      <a:schemeClr val="dk1">
                        <a:alpha val="40000"/>
                      </a:schemeClr>
                    </a:outerShdw>
                  </a:effectLst>
                </a:rPr>
                <a:t>ArgN</a:t>
              </a:r>
              <a:r>
                <a:rPr lang="en-US" sz="2000" dirty="0">
                  <a:ln w="0"/>
                  <a:solidFill>
                    <a:schemeClr val="tx1"/>
                  </a:solidFill>
                  <a:effectLst>
                    <a:outerShdw blurRad="38100" dist="19050" dir="2700000" algn="tl" rotWithShape="0">
                      <a:schemeClr val="dk1">
                        <a:alpha val="40000"/>
                      </a:schemeClr>
                    </a:outerShdw>
                  </a:effectLst>
                </a:rPr>
                <a:t> significantly outperforms </a:t>
              </a:r>
              <a:r>
                <a:rPr lang="en-US" sz="2000" dirty="0" err="1">
                  <a:ln w="0"/>
                  <a:solidFill>
                    <a:schemeClr val="tx1"/>
                  </a:solidFill>
                  <a:effectLst>
                    <a:outerShdw blurRad="38100" dist="19050" dir="2700000" algn="tl" rotWithShape="0">
                      <a:schemeClr val="dk1">
                        <a:alpha val="40000"/>
                      </a:schemeClr>
                    </a:outerShdw>
                  </a:effectLst>
                </a:rPr>
                <a:t>ArgS</a:t>
              </a:r>
              <a:endParaRPr lang="en-US" sz="2000" dirty="0">
                <a:ln w="0"/>
                <a:solidFill>
                  <a:schemeClr val="tx1"/>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AM performance is greatly affected by the segmentation accuracy</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8146983" y="2199305"/>
              <a:ext cx="819616" cy="312718"/>
            </a:xfrm>
            <a:prstGeom prst="rect">
              <a:avLst/>
            </a:prstGeom>
          </p:spPr>
        </p:pic>
      </p:grpSp>
    </p:spTree>
    <p:extLst>
      <p:ext uri="{BB962C8B-B14F-4D97-AF65-F5344CB8AC3E}">
        <p14:creationId xmlns:p14="http://schemas.microsoft.com/office/powerpoint/2010/main" val="9940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Impact of AM accuracy to AES performance</a:t>
            </a:r>
          </a:p>
        </p:txBody>
      </p:sp>
      <p:sp>
        <p:nvSpPr>
          <p:cNvPr id="3" name="Content Placeholder 2"/>
          <p:cNvSpPr>
            <a:spLocks noGrp="1"/>
          </p:cNvSpPr>
          <p:nvPr>
            <p:ph idx="1"/>
          </p:nvPr>
        </p:nvSpPr>
        <p:spPr/>
        <p:txBody>
          <a:bodyPr>
            <a:normAutofit/>
          </a:bodyPr>
          <a:lstStyle/>
          <a:p>
            <a:r>
              <a:rPr lang="en-US" dirty="0"/>
              <a:t>Extrinsically evaluate </a:t>
            </a:r>
            <a:r>
              <a:rPr lang="en-US" dirty="0" err="1"/>
              <a:t>ArgS</a:t>
            </a:r>
            <a:r>
              <a:rPr lang="en-US" dirty="0"/>
              <a:t> and </a:t>
            </a:r>
            <a:r>
              <a:rPr lang="en-US" dirty="0" err="1"/>
              <a:t>ArgN</a:t>
            </a:r>
            <a:r>
              <a:rPr lang="en-US" dirty="0"/>
              <a:t> in a AES tasks</a:t>
            </a:r>
          </a:p>
          <a:p>
            <a:pPr lvl="1"/>
            <a:r>
              <a:rPr lang="en-US" dirty="0"/>
              <a:t>Te107 data</a:t>
            </a:r>
          </a:p>
          <a:p>
            <a:pPr lvl="1"/>
            <a:r>
              <a:rPr lang="en-US" dirty="0"/>
              <a:t>10x10-fold cross-validation with Logistic Regression</a:t>
            </a:r>
          </a:p>
          <a:p>
            <a:pPr lvl="1"/>
            <a:r>
              <a:rPr lang="en-US" dirty="0"/>
              <a:t>Report quadratic-weighted-kappa (</a:t>
            </a:r>
            <a:r>
              <a:rPr lang="en-US" dirty="0" err="1"/>
              <a:t>qwk</a:t>
            </a:r>
            <a:r>
              <a:rPr lang="en-US" dirty="0"/>
              <a:t>)</a:t>
            </a:r>
          </a:p>
          <a:p>
            <a:endParaRPr lang="en-US" dirty="0"/>
          </a:p>
          <a:p>
            <a:r>
              <a:rPr lang="en-US" dirty="0"/>
              <a:t>Features extracted from true argument components and argumentative relations</a:t>
            </a:r>
          </a:p>
          <a:p>
            <a:endParaRPr lang="en-US" dirty="0"/>
          </a:p>
          <a:p>
            <a:r>
              <a:rPr lang="en-US" dirty="0"/>
              <a:t>Hypothesis</a:t>
            </a:r>
          </a:p>
          <a:p>
            <a:pPr lvl="1"/>
            <a:r>
              <a:rPr lang="en-US" dirty="0"/>
              <a:t>Feature from more accurate AM can predict essay score more accurately</a:t>
            </a:r>
          </a:p>
        </p:txBody>
      </p:sp>
      <p:sp>
        <p:nvSpPr>
          <p:cNvPr id="4" name="Slide Number Placeholder 3"/>
          <p:cNvSpPr>
            <a:spLocks noGrp="1"/>
          </p:cNvSpPr>
          <p:nvPr>
            <p:ph type="sldNum" sz="quarter" idx="12"/>
          </p:nvPr>
        </p:nvSpPr>
        <p:spPr/>
        <p:txBody>
          <a:bodyPr/>
          <a:lstStyle/>
          <a:p>
            <a:fld id="{1FAB230D-8D7E-447F-9006-147D65281BD6}" type="slidenum">
              <a:rPr lang="en-US" smtClean="0"/>
              <a:pPr/>
              <a:t>58</a:t>
            </a:fld>
            <a:endParaRPr lang="en-US"/>
          </a:p>
        </p:txBody>
      </p:sp>
    </p:spTree>
    <p:extLst>
      <p:ext uri="{BB962C8B-B14F-4D97-AF65-F5344CB8AC3E}">
        <p14:creationId xmlns:p14="http://schemas.microsoft.com/office/powerpoint/2010/main" val="661684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9788" y="457200"/>
            <a:ext cx="3932237" cy="1162674"/>
          </a:xfrm>
        </p:spPr>
        <p:txBody>
          <a:bodyPr>
            <a:normAutofit/>
          </a:bodyPr>
          <a:lstStyle/>
          <a:p>
            <a:r>
              <a:rPr lang="en-US" sz="2400" dirty="0"/>
              <a:t>Argumentation Feature Sets</a:t>
            </a:r>
          </a:p>
        </p:txBody>
      </p:sp>
      <p:sp>
        <p:nvSpPr>
          <p:cNvPr id="14" name="Content Placeholder 13"/>
          <p:cNvSpPr>
            <a:spLocks noGrp="1"/>
          </p:cNvSpPr>
          <p:nvPr>
            <p:ph idx="1"/>
          </p:nvPr>
        </p:nvSpPr>
        <p:spPr/>
        <p:txBody>
          <a:bodyPr/>
          <a:lstStyle/>
          <a:p>
            <a:endParaRPr lang="en-US"/>
          </a:p>
        </p:txBody>
      </p:sp>
      <p:sp>
        <p:nvSpPr>
          <p:cNvPr id="15" name="Text Placeholder 14"/>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33 features in 5 categories</a:t>
            </a:r>
          </a:p>
          <a:p>
            <a:pPr marL="742950" lvl="1" indent="-285750">
              <a:buFont typeface="Arial" panose="020B0604020202020204" pitchFamily="34" charset="0"/>
              <a:buChar char="•"/>
            </a:pPr>
            <a:r>
              <a:rPr lang="en-US" sz="1600" dirty="0"/>
              <a:t>from prior studies</a:t>
            </a:r>
          </a:p>
          <a:p>
            <a:pPr marL="742950" lvl="1" indent="-285750">
              <a:buFont typeface="Arial" panose="020B0604020202020204" pitchFamily="34" charset="0"/>
              <a:buChar char="•"/>
            </a:pPr>
            <a:r>
              <a:rPr lang="en-US" sz="1600" dirty="0"/>
              <a:t>proposed in this study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54938146"/>
              </p:ext>
            </p:extLst>
          </p:nvPr>
        </p:nvGraphicFramePr>
        <p:xfrm>
          <a:off x="5002047" y="229870"/>
          <a:ext cx="6596380" cy="6126480"/>
        </p:xfrm>
        <a:graphic>
          <a:graphicData uri="http://schemas.openxmlformats.org/drawingml/2006/table">
            <a:tbl>
              <a:tblPr firstRow="1" bandRow="1">
                <a:tableStyleId>{9DCAF9ED-07DC-4A11-8D7F-57B35C25682E}</a:tableStyleId>
              </a:tblPr>
              <a:tblGrid>
                <a:gridCol w="990600">
                  <a:extLst>
                    <a:ext uri="{9D8B030D-6E8A-4147-A177-3AD203B41FA5}">
                      <a16:colId xmlns:a16="http://schemas.microsoft.com/office/drawing/2014/main" xmlns="" val="1871833535"/>
                    </a:ext>
                  </a:extLst>
                </a:gridCol>
                <a:gridCol w="5605780">
                  <a:extLst>
                    <a:ext uri="{9D8B030D-6E8A-4147-A177-3AD203B41FA5}">
                      <a16:colId xmlns:a16="http://schemas.microsoft.com/office/drawing/2014/main" xmlns="" val="1082825539"/>
                    </a:ext>
                  </a:extLst>
                </a:gridCol>
              </a:tblGrid>
              <a:tr h="182880">
                <a:tc>
                  <a:txBody>
                    <a:bodyPr/>
                    <a:lstStyle/>
                    <a:p>
                      <a:pPr algn="ctr"/>
                      <a:endParaRPr lang="en-US" sz="1200" dirty="0"/>
                    </a:p>
                  </a:txBody>
                  <a:tcPr anchor="ctr"/>
                </a:tc>
                <a:tc>
                  <a:txBody>
                    <a:bodyPr/>
                    <a:lstStyle/>
                    <a:p>
                      <a:r>
                        <a:rPr lang="en-US" sz="1200" dirty="0"/>
                        <a:t>Argumentation Feature sets</a:t>
                      </a:r>
                    </a:p>
                  </a:txBody>
                  <a:tcPr anchor="ctr"/>
                </a:tc>
                <a:extLst>
                  <a:ext uri="{0D108BD9-81ED-4DB2-BD59-A6C34878D82A}">
                    <a16:rowId xmlns:a16="http://schemas.microsoft.com/office/drawing/2014/main" xmlns="" val="4243656936"/>
                  </a:ext>
                </a:extLst>
              </a:tr>
              <a:tr h="182880">
                <a:tc>
                  <a:txBody>
                    <a:bodyPr/>
                    <a:lstStyle/>
                    <a:p>
                      <a:pPr algn="ctr"/>
                      <a:endParaRPr lang="en-US" sz="1200" i="1" dirty="0"/>
                    </a:p>
                  </a:txBody>
                  <a:tcPr anchor="ctr"/>
                </a:tc>
                <a:tc>
                  <a:txBody>
                    <a:bodyPr/>
                    <a:lstStyle/>
                    <a:p>
                      <a:pPr algn="l"/>
                      <a:r>
                        <a:rPr lang="en-US" sz="1200" b="1" dirty="0"/>
                        <a:t>Argument Component Features (AC)</a:t>
                      </a:r>
                    </a:p>
                  </a:txBody>
                  <a:tcPr anchor="ctr"/>
                </a:tc>
                <a:extLst>
                  <a:ext uri="{0D108BD9-81ED-4DB2-BD59-A6C34878D82A}">
                    <a16:rowId xmlns:a16="http://schemas.microsoft.com/office/drawing/2014/main" xmlns="" val="604537275"/>
                  </a:ext>
                </a:extLst>
              </a:tr>
              <a:tr h="73152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T="0" marB="0" anchor="ctr"/>
                </a:tc>
                <a:extLst>
                  <a:ext uri="{0D108BD9-81ED-4DB2-BD59-A6C34878D82A}">
                    <a16:rowId xmlns:a16="http://schemas.microsoft.com/office/drawing/2014/main" xmlns="" val="253516872"/>
                  </a:ext>
                </a:extLst>
              </a:tr>
              <a:tr h="182880">
                <a:tc>
                  <a:txBody>
                    <a:bodyPr/>
                    <a:lstStyle/>
                    <a:p>
                      <a:pPr algn="ctr"/>
                      <a:endParaRPr lang="en-US" sz="1200" i="1" dirty="0"/>
                    </a:p>
                  </a:txBody>
                  <a:tcPr anchor="ctr"/>
                </a:tc>
                <a:tc>
                  <a:txBody>
                    <a:bodyPr/>
                    <a:lstStyle/>
                    <a:p>
                      <a:pPr algn="l"/>
                      <a:r>
                        <a:rPr lang="en-US" sz="1200" b="1" dirty="0"/>
                        <a:t>Argument Component Label Features (CL)</a:t>
                      </a:r>
                    </a:p>
                  </a:txBody>
                  <a:tcPr anchor="ctr"/>
                </a:tc>
                <a:extLst>
                  <a:ext uri="{0D108BD9-81ED-4DB2-BD59-A6C34878D82A}">
                    <a16:rowId xmlns:a16="http://schemas.microsoft.com/office/drawing/2014/main" xmlns="" val="2282738282"/>
                  </a:ext>
                </a:extLst>
              </a:tr>
              <a:tr h="7315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anchor="ctr"/>
                </a:tc>
                <a:extLst>
                  <a:ext uri="{0D108BD9-81ED-4DB2-BD59-A6C34878D82A}">
                    <a16:rowId xmlns:a16="http://schemas.microsoft.com/office/drawing/2014/main" xmlns="" val="1936528007"/>
                  </a:ext>
                </a:extLst>
              </a:tr>
              <a:tr h="182880">
                <a:tc>
                  <a:txBody>
                    <a:bodyPr/>
                    <a:lstStyle/>
                    <a:p>
                      <a:pPr algn="ctr"/>
                      <a:endParaRPr lang="en-US" sz="1200" i="1" dirty="0"/>
                    </a:p>
                  </a:txBody>
                  <a:tcPr anchor="ctr"/>
                </a:tc>
                <a:tc>
                  <a:txBody>
                    <a:bodyPr/>
                    <a:lstStyle/>
                    <a:p>
                      <a:pPr algn="l"/>
                      <a:r>
                        <a:rPr lang="en-US" sz="1200" b="1" dirty="0"/>
                        <a:t>Argument Flow Features (AF)</a:t>
                      </a:r>
                    </a:p>
                  </a:txBody>
                  <a:tcPr anchor="ctr"/>
                </a:tc>
                <a:extLst>
                  <a:ext uri="{0D108BD9-81ED-4DB2-BD59-A6C34878D82A}">
                    <a16:rowId xmlns:a16="http://schemas.microsoft.com/office/drawing/2014/main" xmlns="" val="1356128540"/>
                  </a:ext>
                </a:extLst>
              </a:tr>
              <a:tr h="731520">
                <a:tc>
                  <a:txBody>
                    <a:bodyPr/>
                    <a:lstStyle/>
                    <a:p>
                      <a:pPr algn="ctr"/>
                      <a:r>
                        <a:rPr lang="en-US" sz="1200" dirty="0"/>
                        <a:t>14</a:t>
                      </a:r>
                    </a:p>
                    <a:p>
                      <a:pPr algn="ctr"/>
                      <a:r>
                        <a:rPr lang="en-US" sz="1200" dirty="0"/>
                        <a:t>15</a:t>
                      </a:r>
                    </a:p>
                    <a:p>
                      <a:pPr algn="ctr"/>
                      <a:r>
                        <a:rPr lang="en-US" sz="1200" dirty="0"/>
                        <a:t>16</a:t>
                      </a:r>
                    </a:p>
                    <a:p>
                      <a:pPr algn="ctr"/>
                      <a:r>
                        <a:rPr lang="en-US" sz="1200" dirty="0"/>
                        <a:t>17 – 24</a:t>
                      </a:r>
                      <a:endParaRPr lang="en-US" sz="1200" i="1" dirty="0"/>
                    </a:p>
                  </a:txBody>
                  <a:tcPr anchor="ctr"/>
                </a:tc>
                <a:tc>
                  <a:txBody>
                    <a:bodyPr/>
                    <a:lstStyle/>
                    <a:p>
                      <a:pPr algn="l"/>
                      <a:r>
                        <a:rPr lang="en-US" sz="1200" dirty="0"/>
                        <a:t>Number of paragraphs that contain Major Claims and Claims</a:t>
                      </a:r>
                    </a:p>
                    <a:p>
                      <a:pPr algn="l"/>
                      <a:r>
                        <a:rPr lang="en-US" sz="1200" dirty="0"/>
                        <a:t>Number of paragraphs that contain Major Claims and Premises</a:t>
                      </a:r>
                    </a:p>
                    <a:p>
                      <a:pPr algn="l"/>
                      <a:r>
                        <a:rPr lang="en-US" sz="1200" dirty="0"/>
                        <a:t>Number of paragraphs that contain Claims and Premises</a:t>
                      </a:r>
                    </a:p>
                    <a:p>
                      <a:pPr algn="l"/>
                      <a:r>
                        <a:rPr lang="en-US" sz="1200" dirty="0"/>
                        <a:t>Frequency of 8 typed bigrams of argument components</a:t>
                      </a:r>
                    </a:p>
                  </a:txBody>
                  <a:tcPr anchor="ctr"/>
                </a:tc>
                <a:extLst>
                  <a:ext uri="{0D108BD9-81ED-4DB2-BD59-A6C34878D82A}">
                    <a16:rowId xmlns:a16="http://schemas.microsoft.com/office/drawing/2014/main" xmlns="" val="1276308436"/>
                  </a:ext>
                </a:extLst>
              </a:tr>
              <a:tr h="182880">
                <a:tc>
                  <a:txBody>
                    <a:bodyPr/>
                    <a:lstStyle/>
                    <a:p>
                      <a:pPr algn="ctr"/>
                      <a:endParaRPr lang="en-US" sz="1200" i="1" dirty="0"/>
                    </a:p>
                  </a:txBody>
                  <a:tcPr anchor="ctr"/>
                </a:tc>
                <a:tc>
                  <a:txBody>
                    <a:bodyPr/>
                    <a:lstStyle/>
                    <a:p>
                      <a:pPr algn="l"/>
                      <a:r>
                        <a:rPr lang="en-US" sz="1200" b="1" dirty="0"/>
                        <a:t>Argumentative Relation Features (RL)</a:t>
                      </a:r>
                    </a:p>
                  </a:txBody>
                  <a:tcPr anchor="ctr"/>
                </a:tc>
                <a:extLst>
                  <a:ext uri="{0D108BD9-81ED-4DB2-BD59-A6C34878D82A}">
                    <a16:rowId xmlns:a16="http://schemas.microsoft.com/office/drawing/2014/main" xmlns="" val="3373296046"/>
                  </a:ext>
                </a:extLst>
              </a:tr>
              <a:tr h="7315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anchor="ctr"/>
                </a:tc>
                <a:extLst>
                  <a:ext uri="{0D108BD9-81ED-4DB2-BD59-A6C34878D82A}">
                    <a16:rowId xmlns:a16="http://schemas.microsoft.com/office/drawing/2014/main" xmlns="" val="1749749346"/>
                  </a:ext>
                </a:extLst>
              </a:tr>
              <a:tr h="182880">
                <a:tc>
                  <a:txBody>
                    <a:bodyPr/>
                    <a:lstStyle/>
                    <a:p>
                      <a:pPr algn="ctr"/>
                      <a:endParaRPr lang="en-US" sz="1200" i="1" dirty="0"/>
                    </a:p>
                  </a:txBody>
                  <a:tcPr anchor="ctr"/>
                </a:tc>
                <a:tc>
                  <a:txBody>
                    <a:bodyPr/>
                    <a:lstStyle/>
                    <a:p>
                      <a:pPr algn="l"/>
                      <a:r>
                        <a:rPr lang="en-US" sz="1200" b="1" dirty="0"/>
                        <a:t>Argumentation Structure Typology Features (TS)</a:t>
                      </a:r>
                    </a:p>
                  </a:txBody>
                  <a:tcPr anchor="ctr"/>
                </a:tc>
                <a:extLst>
                  <a:ext uri="{0D108BD9-81ED-4DB2-BD59-A6C34878D82A}">
                    <a16:rowId xmlns:a16="http://schemas.microsoft.com/office/drawing/2014/main" xmlns="" val="460984607"/>
                  </a:ext>
                </a:extLst>
              </a:tr>
              <a:tr h="914400">
                <a:tc>
                  <a:txBody>
                    <a:bodyPr/>
                    <a:lstStyle/>
                    <a:p>
                      <a:pPr algn="ctr"/>
                      <a:r>
                        <a:rPr lang="en-US" sz="1200" dirty="0"/>
                        <a:t>29</a:t>
                      </a:r>
                    </a:p>
                    <a:p>
                      <a:pPr algn="ctr"/>
                      <a:r>
                        <a:rPr lang="en-US" sz="1200" dirty="0"/>
                        <a:t>30</a:t>
                      </a:r>
                    </a:p>
                    <a:p>
                      <a:pPr algn="ctr"/>
                      <a:r>
                        <a:rPr lang="en-US" sz="1200" dirty="0"/>
                        <a:t>31</a:t>
                      </a:r>
                    </a:p>
                    <a:p>
                      <a:pPr algn="ctr"/>
                      <a:r>
                        <a:rPr lang="en-US" sz="1200" dirty="0"/>
                        <a:t>32</a:t>
                      </a:r>
                    </a:p>
                    <a:p>
                      <a:pPr algn="ctr"/>
                      <a:r>
                        <a:rPr lang="en-US" sz="1200" dirty="0"/>
                        <a:t>33</a:t>
                      </a:r>
                      <a:endParaRPr lang="en-US" sz="1200" i="1" dirty="0"/>
                    </a:p>
                  </a:txBody>
                  <a:tcPr anchor="ctr"/>
                </a:tc>
                <a:tc>
                  <a:txBody>
                    <a:bodyPr/>
                    <a:lstStyle/>
                    <a:p>
                      <a:pPr algn="l"/>
                      <a:r>
                        <a:rPr lang="en-US" sz="1200" dirty="0"/>
                        <a:t>Number of Chain-structures</a:t>
                      </a:r>
                    </a:p>
                    <a:p>
                      <a:pPr algn="l"/>
                      <a:r>
                        <a:rPr lang="en-US" sz="1200" dirty="0"/>
                        <a:t>Number of Tree-structures</a:t>
                      </a:r>
                    </a:p>
                    <a:p>
                      <a:pPr algn="l"/>
                      <a:r>
                        <a:rPr lang="en-US" sz="1200" dirty="0"/>
                        <a:t>Number of Tree-structures with height = 1</a:t>
                      </a:r>
                    </a:p>
                    <a:p>
                      <a:pPr algn="l"/>
                      <a:r>
                        <a:rPr lang="en-US" sz="1200" dirty="0"/>
                        <a:t>Number of paragraphs that contain Chain-structures</a:t>
                      </a:r>
                    </a:p>
                    <a:p>
                      <a:pPr algn="l"/>
                      <a:r>
                        <a:rPr lang="en-US" sz="1200" dirty="0"/>
                        <a:t>Number of paragraphs that contain Tree-structures</a:t>
                      </a:r>
                    </a:p>
                  </a:txBody>
                  <a:tcPr anchor="ctr"/>
                </a:tc>
                <a:extLst>
                  <a:ext uri="{0D108BD9-81ED-4DB2-BD59-A6C34878D82A}">
                    <a16:rowId xmlns:a16="http://schemas.microsoft.com/office/drawing/2014/main" xmlns="" val="2418494858"/>
                  </a:ext>
                </a:extLst>
              </a:tr>
            </a:tbl>
          </a:graphicData>
        </a:graphic>
      </p:graphicFrame>
      <p:sp>
        <p:nvSpPr>
          <p:cNvPr id="6" name="TextBox 5"/>
          <p:cNvSpPr txBox="1"/>
          <p:nvPr/>
        </p:nvSpPr>
        <p:spPr>
          <a:xfrm>
            <a:off x="839787" y="3739754"/>
            <a:ext cx="1660070" cy="307777"/>
          </a:xfrm>
          <a:prstGeom prst="rect">
            <a:avLst/>
          </a:prstGeom>
          <a:noFill/>
        </p:spPr>
        <p:txBody>
          <a:bodyPr wrap="none" rtlCol="0" anchor="ctr" anchorCtr="0">
            <a:spAutoFit/>
          </a:bodyPr>
          <a:lstStyle/>
          <a:p>
            <a:r>
              <a:rPr lang="en-US" sz="1400" dirty="0">
                <a:solidFill>
                  <a:srgbClr val="4472C4"/>
                </a:solidFill>
              </a:rPr>
              <a:t>[Ghosh et al., 2016]</a:t>
            </a:r>
            <a:endParaRPr lang="en-US" dirty="0"/>
          </a:p>
        </p:txBody>
      </p:sp>
      <p:sp>
        <p:nvSpPr>
          <p:cNvPr id="7" name="TextBox 6"/>
          <p:cNvSpPr txBox="1"/>
          <p:nvPr/>
        </p:nvSpPr>
        <p:spPr>
          <a:xfrm>
            <a:off x="839787" y="4047531"/>
            <a:ext cx="2500877" cy="307777"/>
          </a:xfrm>
          <a:prstGeom prst="rect">
            <a:avLst/>
          </a:prstGeom>
          <a:noFill/>
        </p:spPr>
        <p:txBody>
          <a:bodyPr wrap="none" rtlCol="0" anchor="ctr" anchorCtr="0">
            <a:spAutoFit/>
          </a:bodyPr>
          <a:lstStyle/>
          <a:p>
            <a:r>
              <a:rPr lang="en-US" sz="1400" dirty="0">
                <a:solidFill>
                  <a:srgbClr val="4472C4"/>
                </a:solidFill>
              </a:rPr>
              <a:t>[</a:t>
            </a:r>
            <a:r>
              <a:rPr lang="en-US" sz="1400" dirty="0" err="1">
                <a:solidFill>
                  <a:srgbClr val="4472C4"/>
                </a:solidFill>
              </a:rPr>
              <a:t>Beigman</a:t>
            </a:r>
            <a:r>
              <a:rPr lang="en-US" sz="1400" dirty="0">
                <a:solidFill>
                  <a:srgbClr val="4472C4"/>
                </a:solidFill>
              </a:rPr>
              <a:t> </a:t>
            </a:r>
            <a:r>
              <a:rPr lang="en-US" sz="1400" dirty="0" err="1">
                <a:solidFill>
                  <a:srgbClr val="4472C4"/>
                </a:solidFill>
              </a:rPr>
              <a:t>Klebanov</a:t>
            </a:r>
            <a:r>
              <a:rPr lang="en-US" sz="1400" dirty="0">
                <a:solidFill>
                  <a:srgbClr val="4472C4"/>
                </a:solidFill>
              </a:rPr>
              <a:t> et al., 2016]</a:t>
            </a:r>
            <a:endParaRPr lang="en-US" dirty="0"/>
          </a:p>
        </p:txBody>
      </p:sp>
      <p:sp>
        <p:nvSpPr>
          <p:cNvPr id="9" name="TextBox 8"/>
          <p:cNvSpPr txBox="1"/>
          <p:nvPr/>
        </p:nvSpPr>
        <p:spPr>
          <a:xfrm>
            <a:off x="839787" y="3431977"/>
            <a:ext cx="2020938" cy="307777"/>
          </a:xfrm>
          <a:prstGeom prst="rect">
            <a:avLst/>
          </a:prstGeom>
          <a:noFill/>
        </p:spPr>
        <p:txBody>
          <a:bodyPr wrap="none" rtlCol="0" anchor="ctr" anchorCtr="0">
            <a:spAutoFit/>
          </a:bodyPr>
          <a:lstStyle/>
          <a:p>
            <a:r>
              <a:rPr lang="en-US" sz="1400" dirty="0">
                <a:solidFill>
                  <a:srgbClr val="4472C4"/>
                </a:solidFill>
              </a:rPr>
              <a:t>[</a:t>
            </a:r>
            <a:r>
              <a:rPr lang="en-US" sz="1400" dirty="0" err="1">
                <a:solidFill>
                  <a:srgbClr val="4472C4"/>
                </a:solidFill>
              </a:rPr>
              <a:t>Wachsmuth</a:t>
            </a:r>
            <a:r>
              <a:rPr lang="en-US" sz="1400" dirty="0">
                <a:solidFill>
                  <a:srgbClr val="4472C4"/>
                </a:solidFill>
              </a:rPr>
              <a:t> et al., 2016]</a:t>
            </a:r>
            <a:endParaRPr lang="en-US" dirty="0"/>
          </a:p>
        </p:txBody>
      </p:sp>
      <p:sp>
        <p:nvSpPr>
          <p:cNvPr id="10" name="TextBox 9"/>
          <p:cNvSpPr txBox="1"/>
          <p:nvPr/>
        </p:nvSpPr>
        <p:spPr>
          <a:xfrm>
            <a:off x="839787" y="3124200"/>
            <a:ext cx="1678793" cy="307777"/>
          </a:xfrm>
          <a:prstGeom prst="rect">
            <a:avLst/>
          </a:prstGeom>
          <a:noFill/>
        </p:spPr>
        <p:txBody>
          <a:bodyPr wrap="none" rtlCol="0" anchor="ctr" anchorCtr="0">
            <a:spAutoFit/>
          </a:bodyPr>
          <a:lstStyle/>
          <a:p>
            <a:r>
              <a:rPr lang="en-US" sz="1400" dirty="0">
                <a:solidFill>
                  <a:srgbClr val="4472C4"/>
                </a:solidFill>
              </a:rPr>
              <a:t>[Persing &amp; Ng, 2015]</a:t>
            </a:r>
            <a:endParaRPr lang="en-US" dirty="0"/>
          </a:p>
        </p:txBody>
      </p:sp>
      <p:sp>
        <p:nvSpPr>
          <p:cNvPr id="11" name="Rectangle 10"/>
          <p:cNvSpPr/>
          <p:nvPr/>
        </p:nvSpPr>
        <p:spPr>
          <a:xfrm>
            <a:off x="4876800" y="2805971"/>
            <a:ext cx="6857999" cy="1248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63906" y="4953000"/>
            <a:ext cx="6857999"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mining tasks</a:t>
            </a:r>
          </a:p>
        </p:txBody>
      </p:sp>
      <p:sp>
        <p:nvSpPr>
          <p:cNvPr id="3" name="Content Placeholder 2"/>
          <p:cNvSpPr>
            <a:spLocks noGrp="1"/>
          </p:cNvSpPr>
          <p:nvPr>
            <p:ph idx="1"/>
          </p:nvPr>
        </p:nvSpPr>
        <p:spPr/>
        <p:txBody>
          <a:bodyPr>
            <a:normAutofit/>
          </a:bodyPr>
          <a:lstStyle/>
          <a:p>
            <a:endParaRPr lang="en-US" sz="2400" dirty="0">
              <a:solidFill>
                <a:schemeClr val="accent1"/>
              </a:solidFill>
            </a:endParaRPr>
          </a:p>
          <a:p>
            <a:r>
              <a:rPr lang="en-US" sz="2400" dirty="0">
                <a:solidFill>
                  <a:schemeClr val="accent1"/>
                </a:solidFill>
              </a:rPr>
              <a:t>Argument component identification</a:t>
            </a:r>
          </a:p>
          <a:p>
            <a:pPr lvl="1"/>
            <a:r>
              <a:rPr lang="en-US" sz="2000" dirty="0"/>
              <a:t>Separates argumentative from non-argumentative text units</a:t>
            </a:r>
          </a:p>
          <a:p>
            <a:pPr lvl="1"/>
            <a:r>
              <a:rPr lang="en-US" sz="2000" dirty="0"/>
              <a:t>Recognizes the boundaries of argument components</a:t>
            </a:r>
          </a:p>
        </p:txBody>
      </p:sp>
      <p:sp>
        <p:nvSpPr>
          <p:cNvPr id="4" name="TextBox 3"/>
          <p:cNvSpPr txBox="1"/>
          <p:nvPr/>
        </p:nvSpPr>
        <p:spPr>
          <a:xfrm>
            <a:off x="838200" y="4188726"/>
            <a:ext cx="4941864" cy="1988237"/>
          </a:xfrm>
          <a:prstGeom prst="rect">
            <a:avLst/>
          </a:prstGeom>
          <a:noFill/>
          <a:ln>
            <a:solidFill>
              <a:schemeClr val="tx1"/>
            </a:solidFill>
          </a:ln>
        </p:spPr>
        <p:txBody>
          <a:bodyPr wrap="square" rtlCol="0">
            <a:spAutoFit/>
          </a:bodyPr>
          <a:lstStyle/>
          <a:p>
            <a:pPr>
              <a:lnSpc>
                <a:spcPct val="110000"/>
              </a:lnSpc>
            </a:pP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whereas [</a:t>
            </a:r>
            <a:r>
              <a:rPr lang="en-US" sz="14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Therefore, [</a:t>
            </a:r>
            <a:r>
              <a:rPr lang="en-US" sz="14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FAB230D-8D7E-447F-9006-147D65281BD6}" type="slidenum">
              <a:rPr lang="en-US" smtClean="0"/>
              <a:pPr/>
              <a:t>6</a:t>
            </a:fld>
            <a:endParaRPr lang="en-US"/>
          </a:p>
        </p:txBody>
      </p:sp>
    </p:spTree>
    <p:extLst>
      <p:ext uri="{BB962C8B-B14F-4D97-AF65-F5344CB8AC3E}">
        <p14:creationId xmlns:p14="http://schemas.microsoft.com/office/powerpoint/2010/main" val="1451618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flow features</a:t>
            </a:r>
          </a:p>
        </p:txBody>
      </p:sp>
      <p:sp>
        <p:nvSpPr>
          <p:cNvPr id="3" name="Content Placeholder 2"/>
          <p:cNvSpPr>
            <a:spLocks noGrp="1"/>
          </p:cNvSpPr>
          <p:nvPr>
            <p:ph idx="1"/>
          </p:nvPr>
        </p:nvSpPr>
        <p:spPr/>
        <p:txBody>
          <a:bodyPr/>
          <a:lstStyle/>
          <a:p>
            <a:r>
              <a:rPr lang="en-US" dirty="0"/>
              <a:t>Sequence of typed components</a:t>
            </a:r>
          </a:p>
          <a:p>
            <a:pPr lvl="1"/>
            <a:r>
              <a:rPr lang="en-US" dirty="0"/>
              <a:t>Ex: Claim – Premise – Premise</a:t>
            </a:r>
          </a:p>
          <a:p>
            <a:endParaRPr lang="en-US" dirty="0"/>
          </a:p>
          <a:p>
            <a:r>
              <a:rPr lang="en-US" dirty="0"/>
              <a:t>Bigrams of typed components</a:t>
            </a:r>
          </a:p>
          <a:p>
            <a:r>
              <a:rPr lang="en-US" dirty="0"/>
              <a:t>3 types of components</a:t>
            </a:r>
          </a:p>
          <a:p>
            <a:r>
              <a:rPr lang="en-US" dirty="0"/>
              <a:t>We use 8 bigrams</a:t>
            </a:r>
          </a:p>
          <a:p>
            <a:pPr lvl="1"/>
            <a:r>
              <a:rPr lang="en-US" dirty="0"/>
              <a:t>Major Claim – Major Claim is ignored</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60</a:t>
            </a:fld>
            <a:endParaRPr lang="en-US"/>
          </a:p>
        </p:txBody>
      </p:sp>
      <p:sp>
        <p:nvSpPr>
          <p:cNvPr id="5" name="TextBox 4"/>
          <p:cNvSpPr txBox="1"/>
          <p:nvPr/>
        </p:nvSpPr>
        <p:spPr>
          <a:xfrm>
            <a:off x="7068671" y="1600200"/>
            <a:ext cx="4285129" cy="3013133"/>
          </a:xfrm>
          <a:prstGeom prst="rect">
            <a:avLst/>
          </a:prstGeom>
          <a:noFill/>
          <a:ln>
            <a:solidFill>
              <a:schemeClr val="tx1"/>
            </a:solidFill>
          </a:ln>
        </p:spPr>
        <p:txBody>
          <a:bodyPr wrap="square" lIns="45720" rIns="45720" rtlCol="0" anchor="ctr" anchorCtr="0">
            <a:spAutoFit/>
          </a:bodyPr>
          <a:lstStyle/>
          <a:p>
            <a:pPr>
              <a:lnSpc>
                <a:spcPct val="110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My view is that the </a:t>
            </a:r>
            <a:r>
              <a:rPr lang="en-US" sz="1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government should give priorities to invest more money on the basic social welfares such as education and housing instead of subsidizing arts relative </a:t>
            </a:r>
            <a:r>
              <a:rPr lang="en-US" sz="1400" i="1" dirty="0" err="1">
                <a:highlight>
                  <a:srgbClr val="00FF00"/>
                </a:highlight>
                <a:latin typeface="Calibri" panose="020F0502020204030204" pitchFamily="34" charset="0"/>
                <a:ea typeface="Calibri" panose="020F0502020204030204" pitchFamily="34" charset="0"/>
                <a:cs typeface="Times New Roman" panose="02020603050405020304" pitchFamily="18" charset="0"/>
              </a:rPr>
              <a:t>programs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MajorClaim</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10000"/>
              </a:lnSpc>
              <a:spcAft>
                <a:spcPts val="6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Art is not the key determination of quality of life, but education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In order to make people better off, it is more urgent for governments to commit money to some fundamental help such as setting more scholarships in education section for all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citizens</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This is simply because </a:t>
            </a:r>
            <a:r>
              <a:rPr lang="en-US" sz="1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knowledge and wisdom is the guarantee of the enhancement of the quality of people's lives for a well-rounded social </a:t>
            </a:r>
            <a:r>
              <a:rPr lang="en-US" sz="1400" dirty="0" err="1">
                <a:highlight>
                  <a:srgbClr val="D3D3D3"/>
                </a:highlight>
                <a:latin typeface="Calibri" panose="020F0502020204030204" pitchFamily="34" charset="0"/>
                <a:ea typeface="Calibri" panose="020F0502020204030204" pitchFamily="34" charset="0"/>
                <a:cs typeface="Times New Roman" panose="02020603050405020304" pitchFamily="18" charset="0"/>
              </a:rPr>
              <a:t>system</a:t>
            </a:r>
            <a:r>
              <a:rPr lang="en-US" sz="1400" b="1" baseline="-25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
        <p:nvSpPr>
          <p:cNvPr id="6" name="TextBox 5"/>
          <p:cNvSpPr txBox="1"/>
          <p:nvPr/>
        </p:nvSpPr>
        <p:spPr>
          <a:xfrm>
            <a:off x="10171062" y="688349"/>
            <a:ext cx="2020938" cy="307777"/>
          </a:xfrm>
          <a:prstGeom prst="rect">
            <a:avLst/>
          </a:prstGeom>
          <a:noFill/>
        </p:spPr>
        <p:txBody>
          <a:bodyPr wrap="none" rtlCol="0" anchor="ctr" anchorCtr="0">
            <a:spAutoFit/>
          </a:bodyPr>
          <a:lstStyle/>
          <a:p>
            <a:pPr algn="r"/>
            <a:r>
              <a:rPr lang="en-US" sz="1400" dirty="0">
                <a:solidFill>
                  <a:srgbClr val="4472C4"/>
                </a:solidFill>
              </a:rPr>
              <a:t>[</a:t>
            </a:r>
            <a:r>
              <a:rPr lang="en-US" sz="1400" dirty="0" err="1">
                <a:solidFill>
                  <a:srgbClr val="4472C4"/>
                </a:solidFill>
              </a:rPr>
              <a:t>Wachsmuth</a:t>
            </a:r>
            <a:r>
              <a:rPr lang="en-US" sz="1400" dirty="0">
                <a:solidFill>
                  <a:srgbClr val="4472C4"/>
                </a:solidFill>
              </a:rPr>
              <a:t> et al., 2016]</a:t>
            </a:r>
            <a:endParaRPr lang="en-US" dirty="0"/>
          </a:p>
        </p:txBody>
      </p:sp>
    </p:spTree>
    <p:extLst>
      <p:ext uri="{BB962C8B-B14F-4D97-AF65-F5344CB8AC3E}">
        <p14:creationId xmlns:p14="http://schemas.microsoft.com/office/powerpoint/2010/main" val="708145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Argumentation structure typology features</a:t>
            </a:r>
          </a:p>
        </p:txBody>
      </p:sp>
      <p:sp>
        <p:nvSpPr>
          <p:cNvPr id="3" name="Content Placeholder 2"/>
          <p:cNvSpPr>
            <a:spLocks noGrp="1"/>
          </p:cNvSpPr>
          <p:nvPr>
            <p:ph idx="1"/>
          </p:nvPr>
        </p:nvSpPr>
        <p:spPr/>
        <p:txBody>
          <a:bodyPr/>
          <a:lstStyle/>
          <a:p>
            <a:r>
              <a:rPr lang="en-US" dirty="0"/>
              <a:t>Claims are linked with supporting premises</a:t>
            </a:r>
          </a:p>
          <a:p>
            <a:r>
              <a:rPr lang="en-US" dirty="0"/>
              <a:t>Classify 3 tree-like structures</a:t>
            </a:r>
          </a:p>
          <a:p>
            <a:endParaRPr lang="en-US"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61</a:t>
            </a:fld>
            <a:endParaRPr lang="en-US"/>
          </a:p>
        </p:txBody>
      </p:sp>
      <p:pic>
        <p:nvPicPr>
          <p:cNvPr id="5" name="Picture 4"/>
          <p:cNvPicPr>
            <a:picLocks noChangeAspect="1"/>
          </p:cNvPicPr>
          <p:nvPr/>
        </p:nvPicPr>
        <p:blipFill>
          <a:blip r:embed="rId2"/>
          <a:stretch>
            <a:fillRect/>
          </a:stretch>
        </p:blipFill>
        <p:spPr>
          <a:xfrm>
            <a:off x="6286500" y="3357391"/>
            <a:ext cx="962025" cy="2743200"/>
          </a:xfrm>
          <a:prstGeom prst="rect">
            <a:avLst/>
          </a:prstGeom>
        </p:spPr>
      </p:pic>
      <p:pic>
        <p:nvPicPr>
          <p:cNvPr id="6" name="Picture 5"/>
          <p:cNvPicPr>
            <a:picLocks noChangeAspect="1"/>
          </p:cNvPicPr>
          <p:nvPr/>
        </p:nvPicPr>
        <p:blipFill>
          <a:blip r:embed="rId3"/>
          <a:stretch>
            <a:fillRect/>
          </a:stretch>
        </p:blipFill>
        <p:spPr>
          <a:xfrm>
            <a:off x="8458200" y="4233691"/>
            <a:ext cx="2895600" cy="1866900"/>
          </a:xfrm>
          <a:prstGeom prst="rect">
            <a:avLst/>
          </a:prstGeom>
        </p:spPr>
      </p:pic>
      <p:pic>
        <p:nvPicPr>
          <p:cNvPr id="7" name="Picture 6"/>
          <p:cNvPicPr>
            <a:picLocks noChangeAspect="1"/>
          </p:cNvPicPr>
          <p:nvPr/>
        </p:nvPicPr>
        <p:blipFill>
          <a:blip r:embed="rId4"/>
          <a:stretch>
            <a:fillRect/>
          </a:stretch>
        </p:blipFill>
        <p:spPr>
          <a:xfrm>
            <a:off x="838200" y="3401048"/>
            <a:ext cx="4238625" cy="2743200"/>
          </a:xfrm>
          <a:prstGeom prst="rect">
            <a:avLst/>
          </a:prstGeom>
        </p:spPr>
      </p:pic>
      <p:sp>
        <p:nvSpPr>
          <p:cNvPr id="8" name="TextBox 7"/>
          <p:cNvSpPr txBox="1"/>
          <p:nvPr/>
        </p:nvSpPr>
        <p:spPr>
          <a:xfrm>
            <a:off x="10531930" y="688349"/>
            <a:ext cx="1660070" cy="307777"/>
          </a:xfrm>
          <a:prstGeom prst="rect">
            <a:avLst/>
          </a:prstGeom>
          <a:noFill/>
        </p:spPr>
        <p:txBody>
          <a:bodyPr wrap="none" rtlCol="0" anchor="ctr" anchorCtr="0">
            <a:spAutoFit/>
          </a:bodyPr>
          <a:lstStyle/>
          <a:p>
            <a:pPr algn="r"/>
            <a:r>
              <a:rPr lang="en-US" sz="1400" dirty="0">
                <a:solidFill>
                  <a:srgbClr val="4472C4"/>
                </a:solidFill>
              </a:rPr>
              <a:t>[Ghosh et al., 2016]</a:t>
            </a:r>
            <a:endParaRPr lang="en-US" dirty="0"/>
          </a:p>
        </p:txBody>
      </p:sp>
      <p:sp>
        <p:nvSpPr>
          <p:cNvPr id="9" name="TextBox 8"/>
          <p:cNvSpPr txBox="1"/>
          <p:nvPr/>
        </p:nvSpPr>
        <p:spPr>
          <a:xfrm>
            <a:off x="2169796" y="6112768"/>
            <a:ext cx="1236364" cy="307777"/>
          </a:xfrm>
          <a:prstGeom prst="rect">
            <a:avLst/>
          </a:prstGeom>
          <a:noFill/>
        </p:spPr>
        <p:txBody>
          <a:bodyPr wrap="none" rtlCol="0" anchor="ctr" anchorCtr="0">
            <a:spAutoFit/>
          </a:bodyPr>
          <a:lstStyle/>
          <a:p>
            <a:pPr algn="r"/>
            <a:r>
              <a:rPr lang="en-US" sz="1400" dirty="0">
                <a:solidFill>
                  <a:srgbClr val="4472C4"/>
                </a:solidFill>
              </a:rPr>
              <a:t>Tree depth &gt; 1</a:t>
            </a:r>
            <a:endParaRPr lang="en-US" dirty="0"/>
          </a:p>
        </p:txBody>
      </p:sp>
      <p:sp>
        <p:nvSpPr>
          <p:cNvPr id="10" name="TextBox 9"/>
          <p:cNvSpPr txBox="1"/>
          <p:nvPr/>
        </p:nvSpPr>
        <p:spPr>
          <a:xfrm>
            <a:off x="6497479" y="6098026"/>
            <a:ext cx="598241" cy="307777"/>
          </a:xfrm>
          <a:prstGeom prst="rect">
            <a:avLst/>
          </a:prstGeom>
          <a:noFill/>
        </p:spPr>
        <p:txBody>
          <a:bodyPr wrap="none" rtlCol="0" anchor="ctr" anchorCtr="0">
            <a:spAutoFit/>
          </a:bodyPr>
          <a:lstStyle/>
          <a:p>
            <a:pPr algn="r"/>
            <a:r>
              <a:rPr lang="en-US" sz="1400" dirty="0">
                <a:solidFill>
                  <a:srgbClr val="4472C4"/>
                </a:solidFill>
              </a:rPr>
              <a:t>Chain</a:t>
            </a:r>
            <a:endParaRPr lang="en-US" dirty="0"/>
          </a:p>
        </p:txBody>
      </p:sp>
      <p:sp>
        <p:nvSpPr>
          <p:cNvPr id="11" name="TextBox 10"/>
          <p:cNvSpPr txBox="1"/>
          <p:nvPr/>
        </p:nvSpPr>
        <p:spPr>
          <a:xfrm>
            <a:off x="9194484" y="6144248"/>
            <a:ext cx="1236364" cy="307777"/>
          </a:xfrm>
          <a:prstGeom prst="rect">
            <a:avLst/>
          </a:prstGeom>
          <a:noFill/>
        </p:spPr>
        <p:txBody>
          <a:bodyPr wrap="none" rtlCol="0" anchor="ctr" anchorCtr="0">
            <a:spAutoFit/>
          </a:bodyPr>
          <a:lstStyle/>
          <a:p>
            <a:pPr algn="r"/>
            <a:r>
              <a:rPr lang="en-US" sz="1400" dirty="0">
                <a:solidFill>
                  <a:srgbClr val="4472C4"/>
                </a:solidFill>
              </a:rPr>
              <a:t>Tree depth = 1</a:t>
            </a:r>
            <a:endParaRPr lang="en-US" dirty="0"/>
          </a:p>
        </p:txBody>
      </p:sp>
    </p:spTree>
    <p:extLst>
      <p:ext uri="{BB962C8B-B14F-4D97-AF65-F5344CB8AC3E}">
        <p14:creationId xmlns:p14="http://schemas.microsoft.com/office/powerpoint/2010/main" val="2825684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score prediction results (</a:t>
            </a:r>
            <a:r>
              <a:rPr lang="en-US" dirty="0" err="1"/>
              <a:t>qwk</a:t>
            </a:r>
            <a:r>
              <a:rPr lang="en-US" dirty="0"/>
              <a:t>)</a:t>
            </a:r>
          </a:p>
        </p:txBody>
      </p:sp>
      <p:sp>
        <p:nvSpPr>
          <p:cNvPr id="3" name="Content Placeholder 2"/>
          <p:cNvSpPr>
            <a:spLocks noGrp="1"/>
          </p:cNvSpPr>
          <p:nvPr>
            <p:ph idx="1"/>
          </p:nvPr>
        </p:nvSpPr>
        <p:spPr>
          <a:xfrm>
            <a:off x="838200" y="1476103"/>
            <a:ext cx="10515600" cy="4700860"/>
          </a:xfrm>
        </p:spPr>
        <p:txBody>
          <a:bodyPr>
            <a:normAutofit/>
          </a:bodyPr>
          <a:lstStyle/>
          <a:p>
            <a:r>
              <a:rPr lang="en-US" sz="2400" dirty="0"/>
              <a:t>10x10-fold cross validation</a:t>
            </a:r>
          </a:p>
          <a:p>
            <a:r>
              <a:rPr lang="en-US" sz="2400" dirty="0" err="1"/>
              <a:t>TrueLabel</a:t>
            </a:r>
            <a:r>
              <a:rPr lang="en-US" sz="2400" dirty="0"/>
              <a:t>: argumentation features are extracted from true labels of components and relations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04163276"/>
              </p:ext>
            </p:extLst>
          </p:nvPr>
        </p:nvGraphicFramePr>
        <p:xfrm>
          <a:off x="838200" y="3206242"/>
          <a:ext cx="2526094" cy="1854200"/>
        </p:xfrm>
        <a:graphic>
          <a:graphicData uri="http://schemas.openxmlformats.org/drawingml/2006/table">
            <a:tbl>
              <a:tblPr bandRow="1">
                <a:tableStyleId>{5C22544A-7EE6-4342-B048-85BDC9FD1C3A}</a:tableStyleId>
              </a:tblPr>
              <a:tblGrid>
                <a:gridCol w="1692974">
                  <a:extLst>
                    <a:ext uri="{9D8B030D-6E8A-4147-A177-3AD203B41FA5}">
                      <a16:colId xmlns:a16="http://schemas.microsoft.com/office/drawing/2014/main" xmlns="" val="1871833535"/>
                    </a:ext>
                  </a:extLst>
                </a:gridCol>
                <a:gridCol w="833120">
                  <a:extLst>
                    <a:ext uri="{9D8B030D-6E8A-4147-A177-3AD203B41FA5}">
                      <a16:colId xmlns:a16="http://schemas.microsoft.com/office/drawing/2014/main" xmlns="" val="1082825539"/>
                    </a:ext>
                  </a:extLst>
                </a:gridCol>
              </a:tblGrid>
              <a:tr h="370840">
                <a:tc>
                  <a:txBody>
                    <a:bodyPr/>
                    <a:lstStyle/>
                    <a:p>
                      <a:r>
                        <a:rPr lang="en-US" sz="1600" i="0" dirty="0"/>
                        <a:t>#essays</a:t>
                      </a:r>
                    </a:p>
                  </a:txBody>
                  <a:tcPr/>
                </a:tc>
                <a:tc>
                  <a:txBody>
                    <a:bodyPr/>
                    <a:lstStyle/>
                    <a:p>
                      <a:pPr algn="r"/>
                      <a:r>
                        <a:rPr lang="en-US" sz="1600" i="0" dirty="0"/>
                        <a:t>107</a:t>
                      </a:r>
                    </a:p>
                  </a:txBody>
                  <a:tcPr/>
                </a:tc>
                <a:extLst>
                  <a:ext uri="{0D108BD9-81ED-4DB2-BD59-A6C34878D82A}">
                    <a16:rowId xmlns:a16="http://schemas.microsoft.com/office/drawing/2014/main" xmlns="" val="4243656936"/>
                  </a:ext>
                </a:extLst>
              </a:tr>
              <a:tr h="370840">
                <a:tc>
                  <a:txBody>
                    <a:bodyPr/>
                    <a:lstStyle/>
                    <a:p>
                      <a:r>
                        <a:rPr lang="en-US" sz="1600" i="0" dirty="0"/>
                        <a:t>#prompts</a:t>
                      </a:r>
                    </a:p>
                  </a:txBody>
                  <a:tcPr/>
                </a:tc>
                <a:tc>
                  <a:txBody>
                    <a:bodyPr/>
                    <a:lstStyle/>
                    <a:p>
                      <a:pPr algn="r"/>
                      <a:r>
                        <a:rPr lang="en-US" sz="1600" i="0" dirty="0"/>
                        <a:t>2</a:t>
                      </a:r>
                    </a:p>
                  </a:txBody>
                  <a:tcPr/>
                </a:tc>
                <a:extLst>
                  <a:ext uri="{0D108BD9-81ED-4DB2-BD59-A6C34878D82A}">
                    <a16:rowId xmlns:a16="http://schemas.microsoft.com/office/drawing/2014/main" xmlns="" val="4060635507"/>
                  </a:ext>
                </a:extLst>
              </a:tr>
              <a:tr h="370840">
                <a:tc>
                  <a:txBody>
                    <a:bodyPr/>
                    <a:lstStyle/>
                    <a:p>
                      <a:r>
                        <a:rPr lang="en-US" sz="1600" i="0" dirty="0"/>
                        <a:t>Low score (C)</a:t>
                      </a:r>
                    </a:p>
                  </a:txBody>
                  <a:tcPr>
                    <a:lnB w="12700" cap="flat" cmpd="sng" algn="ctr">
                      <a:noFill/>
                      <a:prstDash val="solid"/>
                      <a:round/>
                      <a:headEnd type="none" w="med" len="med"/>
                      <a:tailEnd type="none" w="med" len="med"/>
                    </a:lnB>
                  </a:tcPr>
                </a:tc>
                <a:tc>
                  <a:txBody>
                    <a:bodyPr/>
                    <a:lstStyle/>
                    <a:p>
                      <a:pPr algn="r"/>
                      <a:r>
                        <a:rPr lang="en-US" sz="1600" i="0" dirty="0"/>
                        <a:t>31</a:t>
                      </a: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0" dirty="0"/>
                        <a:t>Medium score (B)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i="0" dirty="0"/>
                        <a:t>36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32993356"/>
                  </a:ext>
                </a:extLst>
              </a:tr>
              <a:tr h="370840">
                <a:tc>
                  <a:txBody>
                    <a:bodyPr/>
                    <a:lstStyle/>
                    <a:p>
                      <a:r>
                        <a:rPr lang="en-US" sz="1600" i="0" dirty="0"/>
                        <a:t>High score (A)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i="0" dirty="0"/>
                        <a:t>40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188167272"/>
                  </a:ext>
                </a:extLst>
              </a:tr>
            </a:tbl>
          </a:graphicData>
        </a:graphic>
      </p:graphicFrame>
      <p:sp>
        <p:nvSpPr>
          <p:cNvPr id="6" name="TextBox 5"/>
          <p:cNvSpPr txBox="1"/>
          <p:nvPr/>
        </p:nvSpPr>
        <p:spPr>
          <a:xfrm>
            <a:off x="838200" y="2895600"/>
            <a:ext cx="1671804" cy="307777"/>
          </a:xfrm>
          <a:prstGeom prst="rect">
            <a:avLst/>
          </a:prstGeom>
          <a:noFill/>
        </p:spPr>
        <p:txBody>
          <a:bodyPr wrap="none" rtlCol="0" anchor="ctr" anchorCtr="0">
            <a:spAutoFit/>
          </a:bodyPr>
          <a:lstStyle/>
          <a:p>
            <a:r>
              <a:rPr lang="en-US" sz="1400" dirty="0">
                <a:solidFill>
                  <a:srgbClr val="4472C4"/>
                </a:solidFill>
              </a:rPr>
              <a:t>TE107 data statistics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96478519"/>
              </p:ext>
            </p:extLst>
          </p:nvPr>
        </p:nvGraphicFramePr>
        <p:xfrm>
          <a:off x="4876800" y="3206527"/>
          <a:ext cx="6675120" cy="148336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xmlns="" val="1871833535"/>
                    </a:ext>
                  </a:extLst>
                </a:gridCol>
                <a:gridCol w="914400">
                  <a:extLst>
                    <a:ext uri="{9D8B030D-6E8A-4147-A177-3AD203B41FA5}">
                      <a16:colId xmlns:a16="http://schemas.microsoft.com/office/drawing/2014/main" xmlns="" val="1082825539"/>
                    </a:ext>
                  </a:extLst>
                </a:gridCol>
                <a:gridCol w="914400">
                  <a:extLst>
                    <a:ext uri="{9D8B030D-6E8A-4147-A177-3AD203B41FA5}">
                      <a16:colId xmlns:a16="http://schemas.microsoft.com/office/drawing/2014/main" xmlns="" val="2040424561"/>
                    </a:ext>
                  </a:extLst>
                </a:gridCol>
                <a:gridCol w="914400">
                  <a:extLst>
                    <a:ext uri="{9D8B030D-6E8A-4147-A177-3AD203B41FA5}">
                      <a16:colId xmlns:a16="http://schemas.microsoft.com/office/drawing/2014/main" xmlns="" val="3832959007"/>
                    </a:ext>
                  </a:extLst>
                </a:gridCol>
                <a:gridCol w="914400">
                  <a:extLst>
                    <a:ext uri="{9D8B030D-6E8A-4147-A177-3AD203B41FA5}">
                      <a16:colId xmlns:a16="http://schemas.microsoft.com/office/drawing/2014/main" xmlns="" val="4190679911"/>
                    </a:ext>
                  </a:extLst>
                </a:gridCol>
                <a:gridCol w="914400">
                  <a:extLst>
                    <a:ext uri="{9D8B030D-6E8A-4147-A177-3AD203B41FA5}">
                      <a16:colId xmlns:a16="http://schemas.microsoft.com/office/drawing/2014/main" xmlns="" val="2132569407"/>
                    </a:ext>
                  </a:extLst>
                </a:gridCol>
                <a:gridCol w="914400">
                  <a:extLst>
                    <a:ext uri="{9D8B030D-6E8A-4147-A177-3AD203B41FA5}">
                      <a16:colId xmlns:a16="http://schemas.microsoft.com/office/drawing/2014/main" xmlns="" val="908291768"/>
                    </a:ext>
                  </a:extLst>
                </a:gridCol>
              </a:tblGrid>
              <a:tr h="370840">
                <a:tc>
                  <a:txBody>
                    <a:bodyPr/>
                    <a:lstStyle/>
                    <a:p>
                      <a:r>
                        <a:rPr lang="en-US" sz="1600" i="0" dirty="0"/>
                        <a:t>Feature set</a:t>
                      </a:r>
                    </a:p>
                  </a:txBody>
                  <a:tcPr/>
                </a:tc>
                <a:tc>
                  <a:txBody>
                    <a:bodyPr/>
                    <a:lstStyle/>
                    <a:p>
                      <a:r>
                        <a:rPr lang="en-US" sz="1600" dirty="0"/>
                        <a:t>AC</a:t>
                      </a:r>
                    </a:p>
                  </a:txBody>
                  <a:tcPr/>
                </a:tc>
                <a:tc>
                  <a:txBody>
                    <a:bodyPr/>
                    <a:lstStyle/>
                    <a:p>
                      <a:r>
                        <a:rPr lang="en-US" sz="1600" dirty="0"/>
                        <a:t>CL</a:t>
                      </a:r>
                    </a:p>
                  </a:txBody>
                  <a:tcPr/>
                </a:tc>
                <a:tc>
                  <a:txBody>
                    <a:bodyPr/>
                    <a:lstStyle/>
                    <a:p>
                      <a:r>
                        <a:rPr lang="en-US" sz="1600" dirty="0"/>
                        <a:t>AF</a:t>
                      </a:r>
                    </a:p>
                  </a:txBody>
                  <a:tcPr/>
                </a:tc>
                <a:tc>
                  <a:txBody>
                    <a:bodyPr/>
                    <a:lstStyle/>
                    <a:p>
                      <a:r>
                        <a:rPr lang="en-US" sz="1600" dirty="0"/>
                        <a:t>RL</a:t>
                      </a:r>
                    </a:p>
                  </a:txBody>
                  <a:tcPr/>
                </a:tc>
                <a:tc>
                  <a:txBody>
                    <a:bodyPr/>
                    <a:lstStyle/>
                    <a:p>
                      <a:r>
                        <a:rPr lang="en-US" sz="1600" dirty="0"/>
                        <a:t>TS</a:t>
                      </a:r>
                    </a:p>
                  </a:txBody>
                  <a:tcPr/>
                </a:tc>
                <a:tc>
                  <a:txBody>
                    <a:bodyPr/>
                    <a:lstStyle/>
                    <a:p>
                      <a:r>
                        <a:rPr lang="en-US" sz="1600" dirty="0"/>
                        <a:t>All</a:t>
                      </a:r>
                    </a:p>
                  </a:txBody>
                  <a:tcPr/>
                </a:tc>
                <a:extLst>
                  <a:ext uri="{0D108BD9-81ED-4DB2-BD59-A6C34878D82A}">
                    <a16:rowId xmlns:a16="http://schemas.microsoft.com/office/drawing/2014/main" xmlns="" val="4243656936"/>
                  </a:ext>
                </a:extLst>
              </a:tr>
              <a:tr h="370840">
                <a:tc>
                  <a:txBody>
                    <a:bodyPr/>
                    <a:lstStyle/>
                    <a:p>
                      <a:r>
                        <a:rPr lang="en-US" sz="1600" i="0" dirty="0" err="1"/>
                        <a:t>TrueLabel</a:t>
                      </a:r>
                      <a:endParaRPr lang="en-US" sz="1600" i="0" dirty="0"/>
                    </a:p>
                  </a:txBody>
                  <a:tcPr/>
                </a:tc>
                <a:tc>
                  <a:txBody>
                    <a:bodyPr/>
                    <a:lstStyle/>
                    <a:p>
                      <a:pPr algn="l"/>
                      <a:r>
                        <a:rPr lang="en-US" sz="1600" b="0" i="1" dirty="0"/>
                        <a:t>0.765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0.768</a:t>
                      </a:r>
                      <a:r>
                        <a:rPr lang="en-US" sz="1600" b="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0.686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0.747</a:t>
                      </a:r>
                      <a:r>
                        <a:rPr lang="en-US" sz="1600" b="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0.620</a:t>
                      </a:r>
                      <a:r>
                        <a:rPr lang="en-US" sz="1600" b="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0.636</a:t>
                      </a:r>
                    </a:p>
                  </a:txBody>
                  <a:tcPr/>
                </a:tc>
                <a:extLst>
                  <a:ext uri="{0D108BD9-81ED-4DB2-BD59-A6C34878D82A}">
                    <a16:rowId xmlns:a16="http://schemas.microsoft.com/office/drawing/2014/main" xmlns="" val="2904086584"/>
                  </a:ext>
                </a:extLst>
              </a:tr>
              <a:tr h="370840">
                <a:tc>
                  <a:txBody>
                    <a:bodyPr/>
                    <a:lstStyle/>
                    <a:p>
                      <a:r>
                        <a:rPr lang="en-US" sz="1600" i="0" dirty="0" err="1"/>
                        <a:t>ArgN</a:t>
                      </a:r>
                      <a:endParaRPr lang="en-US" sz="1600" i="0" dirty="0"/>
                    </a:p>
                  </a:txBody>
                  <a:tcPr/>
                </a:tc>
                <a:tc>
                  <a:txBody>
                    <a:bodyPr/>
                    <a:lstStyle/>
                    <a:p>
                      <a:pPr algn="l"/>
                      <a:r>
                        <a:rPr lang="en-US" sz="1600" b="0" i="1" dirty="0"/>
                        <a:t>0.765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0.744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0.695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0.454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0.139 </a:t>
                      </a:r>
                      <a:r>
                        <a:rPr lang="en-US" sz="1600" dirty="0"/>
                        <a:t>†</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0.608</a:t>
                      </a:r>
                    </a:p>
                  </a:txBody>
                  <a:tcPr/>
                </a:tc>
                <a:extLst>
                  <a:ext uri="{0D108BD9-81ED-4DB2-BD59-A6C34878D82A}">
                    <a16:rowId xmlns:a16="http://schemas.microsoft.com/office/drawing/2014/main" xmlns="" val="4060635507"/>
                  </a:ext>
                </a:extLst>
              </a:tr>
              <a:tr h="370840">
                <a:tc>
                  <a:txBody>
                    <a:bodyPr/>
                    <a:lstStyle/>
                    <a:p>
                      <a:r>
                        <a:rPr lang="en-US" sz="1600" i="0" dirty="0" err="1"/>
                        <a:t>ArgS</a:t>
                      </a:r>
                      <a:endParaRPr lang="en-US" sz="1600" i="0" dirty="0"/>
                    </a:p>
                  </a:txBody>
                  <a:tcPr/>
                </a:tc>
                <a:tc>
                  <a:txBody>
                    <a:bodyPr/>
                    <a:lstStyle/>
                    <a:p>
                      <a:pPr algn="l"/>
                      <a:r>
                        <a:rPr lang="en-US" sz="1600" b="0" i="1" dirty="0"/>
                        <a:t>0.765</a:t>
                      </a:r>
                    </a:p>
                  </a:txBody>
                  <a:tcPr/>
                </a:tc>
                <a:tc>
                  <a:txBody>
                    <a:bodyPr/>
                    <a:lstStyle/>
                    <a:p>
                      <a:pPr algn="l"/>
                      <a:r>
                        <a:rPr lang="en-US" sz="1600" b="0" dirty="0"/>
                        <a:t>0.729 </a:t>
                      </a:r>
                      <a:r>
                        <a:rPr lang="en-US" sz="1600" dirty="0"/>
                        <a:t>†</a:t>
                      </a:r>
                      <a:endParaRPr lang="en-US" sz="1600" b="0" dirty="0"/>
                    </a:p>
                  </a:txBody>
                  <a:tcPr/>
                </a:tc>
                <a:tc>
                  <a:txBody>
                    <a:bodyPr/>
                    <a:lstStyle/>
                    <a:p>
                      <a:pPr algn="l"/>
                      <a:r>
                        <a:rPr lang="en-US" sz="1600" b="0" dirty="0"/>
                        <a:t>0.577 </a:t>
                      </a:r>
                      <a:r>
                        <a:rPr lang="en-US" sz="1600" dirty="0"/>
                        <a:t>†</a:t>
                      </a:r>
                      <a:endParaRPr lang="en-US" sz="1600" b="0" dirty="0"/>
                    </a:p>
                  </a:txBody>
                  <a:tcPr/>
                </a:tc>
                <a:tc>
                  <a:txBody>
                    <a:bodyPr/>
                    <a:lstStyle/>
                    <a:p>
                      <a:pPr algn="l"/>
                      <a:r>
                        <a:rPr lang="en-US" sz="1600" b="0" dirty="0"/>
                        <a:t>0.423 </a:t>
                      </a:r>
                      <a:r>
                        <a:rPr lang="en-US" sz="1600" dirty="0"/>
                        <a:t>†</a:t>
                      </a:r>
                      <a:endParaRPr lang="en-US" sz="1600" b="0" dirty="0"/>
                    </a:p>
                  </a:txBody>
                  <a:tcPr/>
                </a:tc>
                <a:tc>
                  <a:txBody>
                    <a:bodyPr/>
                    <a:lstStyle/>
                    <a:p>
                      <a:pPr algn="l"/>
                      <a:r>
                        <a:rPr lang="en-US" sz="1600" b="0" dirty="0"/>
                        <a:t>0.165</a:t>
                      </a:r>
                    </a:p>
                  </a:txBody>
                  <a:tcPr/>
                </a:tc>
                <a:tc>
                  <a:txBody>
                    <a:bodyPr/>
                    <a:lstStyle/>
                    <a:p>
                      <a:pPr algn="l"/>
                      <a:r>
                        <a:rPr lang="en-US" sz="1600" b="0" dirty="0"/>
                        <a:t>0.559 </a:t>
                      </a:r>
                      <a:r>
                        <a:rPr lang="en-US" sz="1600" dirty="0"/>
                        <a:t>†</a:t>
                      </a:r>
                      <a:endParaRPr lang="en-US" sz="1600" b="0" dirty="0"/>
                    </a:p>
                  </a:txBody>
                  <a:tcPr/>
                </a:tc>
                <a:extLst>
                  <a:ext uri="{0D108BD9-81ED-4DB2-BD59-A6C34878D82A}">
                    <a16:rowId xmlns:a16="http://schemas.microsoft.com/office/drawing/2014/main" xmlns="" val="253516872"/>
                  </a:ext>
                </a:extLst>
              </a:tr>
            </a:tbl>
          </a:graphicData>
        </a:graphic>
      </p:graphicFrame>
      <p:sp>
        <p:nvSpPr>
          <p:cNvPr id="8" name="TextBox 7"/>
          <p:cNvSpPr txBox="1"/>
          <p:nvPr/>
        </p:nvSpPr>
        <p:spPr>
          <a:xfrm>
            <a:off x="4876800" y="2898750"/>
            <a:ext cx="6302623" cy="307777"/>
          </a:xfrm>
          <a:prstGeom prst="rect">
            <a:avLst/>
          </a:prstGeom>
          <a:noFill/>
        </p:spPr>
        <p:txBody>
          <a:bodyPr wrap="none" rtlCol="0" anchor="ctr" anchorCtr="0">
            <a:spAutoFit/>
          </a:bodyPr>
          <a:lstStyle/>
          <a:p>
            <a:r>
              <a:rPr lang="en-US" sz="1400" dirty="0">
                <a:solidFill>
                  <a:srgbClr val="4472C4"/>
                </a:solidFill>
              </a:rPr>
              <a:t>Inputs of AM are true components. **: higher with p &lt; 0.01, †: smaller with p &lt; 0.01</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98648568"/>
              </p:ext>
            </p:extLst>
          </p:nvPr>
        </p:nvGraphicFramePr>
        <p:xfrm>
          <a:off x="4918262" y="5159359"/>
          <a:ext cx="6675120" cy="111252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xmlns="" val="1871833535"/>
                    </a:ext>
                  </a:extLst>
                </a:gridCol>
                <a:gridCol w="914400">
                  <a:extLst>
                    <a:ext uri="{9D8B030D-6E8A-4147-A177-3AD203B41FA5}">
                      <a16:colId xmlns:a16="http://schemas.microsoft.com/office/drawing/2014/main" xmlns="" val="1082825539"/>
                    </a:ext>
                  </a:extLst>
                </a:gridCol>
                <a:gridCol w="914400">
                  <a:extLst>
                    <a:ext uri="{9D8B030D-6E8A-4147-A177-3AD203B41FA5}">
                      <a16:colId xmlns:a16="http://schemas.microsoft.com/office/drawing/2014/main" xmlns="" val="2040424561"/>
                    </a:ext>
                  </a:extLst>
                </a:gridCol>
                <a:gridCol w="914400">
                  <a:extLst>
                    <a:ext uri="{9D8B030D-6E8A-4147-A177-3AD203B41FA5}">
                      <a16:colId xmlns:a16="http://schemas.microsoft.com/office/drawing/2014/main" xmlns="" val="3832959007"/>
                    </a:ext>
                  </a:extLst>
                </a:gridCol>
                <a:gridCol w="914400">
                  <a:extLst>
                    <a:ext uri="{9D8B030D-6E8A-4147-A177-3AD203B41FA5}">
                      <a16:colId xmlns:a16="http://schemas.microsoft.com/office/drawing/2014/main" xmlns="" val="4190679911"/>
                    </a:ext>
                  </a:extLst>
                </a:gridCol>
                <a:gridCol w="914400">
                  <a:extLst>
                    <a:ext uri="{9D8B030D-6E8A-4147-A177-3AD203B41FA5}">
                      <a16:colId xmlns:a16="http://schemas.microsoft.com/office/drawing/2014/main" xmlns="" val="2132569407"/>
                    </a:ext>
                  </a:extLst>
                </a:gridCol>
                <a:gridCol w="914400">
                  <a:extLst>
                    <a:ext uri="{9D8B030D-6E8A-4147-A177-3AD203B41FA5}">
                      <a16:colId xmlns:a16="http://schemas.microsoft.com/office/drawing/2014/main" xmlns="" val="908291768"/>
                    </a:ext>
                  </a:extLst>
                </a:gridCol>
              </a:tblGrid>
              <a:tr h="370840">
                <a:tc>
                  <a:txBody>
                    <a:bodyPr/>
                    <a:lstStyle/>
                    <a:p>
                      <a:r>
                        <a:rPr lang="en-US" sz="1600" i="0" dirty="0"/>
                        <a:t>Feature set</a:t>
                      </a:r>
                    </a:p>
                  </a:txBody>
                  <a:tcPr/>
                </a:tc>
                <a:tc>
                  <a:txBody>
                    <a:bodyPr/>
                    <a:lstStyle/>
                    <a:p>
                      <a:r>
                        <a:rPr lang="en-US" sz="1600" dirty="0"/>
                        <a:t>AC</a:t>
                      </a:r>
                    </a:p>
                  </a:txBody>
                  <a:tcPr/>
                </a:tc>
                <a:tc>
                  <a:txBody>
                    <a:bodyPr/>
                    <a:lstStyle/>
                    <a:p>
                      <a:r>
                        <a:rPr lang="en-US" sz="1600" dirty="0"/>
                        <a:t>CL</a:t>
                      </a:r>
                    </a:p>
                  </a:txBody>
                  <a:tcPr/>
                </a:tc>
                <a:tc>
                  <a:txBody>
                    <a:bodyPr/>
                    <a:lstStyle/>
                    <a:p>
                      <a:r>
                        <a:rPr lang="en-US" sz="1600" dirty="0"/>
                        <a:t>AF</a:t>
                      </a:r>
                    </a:p>
                  </a:txBody>
                  <a:tcPr/>
                </a:tc>
                <a:tc>
                  <a:txBody>
                    <a:bodyPr/>
                    <a:lstStyle/>
                    <a:p>
                      <a:r>
                        <a:rPr lang="en-US" sz="1600" dirty="0"/>
                        <a:t>RL</a:t>
                      </a:r>
                    </a:p>
                  </a:txBody>
                  <a:tcPr/>
                </a:tc>
                <a:tc>
                  <a:txBody>
                    <a:bodyPr/>
                    <a:lstStyle/>
                    <a:p>
                      <a:r>
                        <a:rPr lang="en-US" sz="1600" dirty="0"/>
                        <a:t>TS</a:t>
                      </a:r>
                    </a:p>
                  </a:txBody>
                  <a:tcPr/>
                </a:tc>
                <a:tc>
                  <a:txBody>
                    <a:bodyPr/>
                    <a:lstStyle/>
                    <a:p>
                      <a:r>
                        <a:rPr lang="en-US" sz="1600" dirty="0"/>
                        <a:t>All</a:t>
                      </a:r>
                    </a:p>
                  </a:txBody>
                  <a:tcPr/>
                </a:tc>
                <a:extLst>
                  <a:ext uri="{0D108BD9-81ED-4DB2-BD59-A6C34878D82A}">
                    <a16:rowId xmlns:a16="http://schemas.microsoft.com/office/drawing/2014/main" xmlns="" val="4243656936"/>
                  </a:ext>
                </a:extLst>
              </a:tr>
              <a:tr h="370840">
                <a:tc>
                  <a:txBody>
                    <a:bodyPr/>
                    <a:lstStyle/>
                    <a:p>
                      <a:r>
                        <a:rPr lang="en-US" sz="1600" i="0" dirty="0" err="1"/>
                        <a:t>ArgN</a:t>
                      </a:r>
                      <a:endParaRPr lang="en-US" sz="1600" i="0" dirty="0"/>
                    </a:p>
                  </a:txBody>
                  <a:tcPr/>
                </a:tc>
                <a:tc>
                  <a:txBody>
                    <a:bodyPr/>
                    <a:lstStyle/>
                    <a:p>
                      <a:pPr algn="l"/>
                      <a:r>
                        <a:rPr lang="en-US" sz="1600" b="0" i="1" dirty="0"/>
                        <a:t>0.716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0.633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0.512</a:t>
                      </a:r>
                      <a:r>
                        <a:rPr lang="en-US" sz="1600" b="0" dirty="0"/>
                        <a:t>**</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0.312</a:t>
                      </a:r>
                      <a:r>
                        <a:rPr lang="en-US" sz="1600" b="0" dirty="0"/>
                        <a:t>*</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0.057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0.536</a:t>
                      </a:r>
                    </a:p>
                  </a:txBody>
                  <a:tcPr/>
                </a:tc>
                <a:extLst>
                  <a:ext uri="{0D108BD9-81ED-4DB2-BD59-A6C34878D82A}">
                    <a16:rowId xmlns:a16="http://schemas.microsoft.com/office/drawing/2014/main" xmlns="" val="4060635507"/>
                  </a:ext>
                </a:extLst>
              </a:tr>
              <a:tr h="370840">
                <a:tc>
                  <a:txBody>
                    <a:bodyPr/>
                    <a:lstStyle/>
                    <a:p>
                      <a:r>
                        <a:rPr lang="en-US" sz="1600" i="0" dirty="0" err="1"/>
                        <a:t>ArgS</a:t>
                      </a:r>
                      <a:endParaRPr lang="en-US" sz="1600" i="0" dirty="0"/>
                    </a:p>
                  </a:txBody>
                  <a:tcPr/>
                </a:tc>
                <a:tc>
                  <a:txBody>
                    <a:bodyPr/>
                    <a:lstStyle/>
                    <a:p>
                      <a:pPr algn="l"/>
                      <a:r>
                        <a:rPr lang="en-US" sz="1600" b="0" i="1" dirty="0"/>
                        <a:t>0.716</a:t>
                      </a:r>
                    </a:p>
                  </a:txBody>
                  <a:tcPr/>
                </a:tc>
                <a:tc>
                  <a:txBody>
                    <a:bodyPr/>
                    <a:lstStyle/>
                    <a:p>
                      <a:pPr algn="l"/>
                      <a:r>
                        <a:rPr lang="en-US" sz="1600" b="0" dirty="0"/>
                        <a:t>0.603</a:t>
                      </a:r>
                    </a:p>
                  </a:txBody>
                  <a:tcPr/>
                </a:tc>
                <a:tc>
                  <a:txBody>
                    <a:bodyPr/>
                    <a:lstStyle/>
                    <a:p>
                      <a:pPr algn="l"/>
                      <a:r>
                        <a:rPr lang="en-US" sz="1600" b="0" dirty="0"/>
                        <a:t>0.423</a:t>
                      </a:r>
                    </a:p>
                  </a:txBody>
                  <a:tcPr/>
                </a:tc>
                <a:tc>
                  <a:txBody>
                    <a:bodyPr/>
                    <a:lstStyle/>
                    <a:p>
                      <a:pPr algn="l"/>
                      <a:r>
                        <a:rPr lang="en-US" sz="1600" b="0" dirty="0"/>
                        <a:t>0.259</a:t>
                      </a:r>
                    </a:p>
                  </a:txBody>
                  <a:tcPr/>
                </a:tc>
                <a:tc>
                  <a:txBody>
                    <a:bodyPr/>
                    <a:lstStyle/>
                    <a:p>
                      <a:pPr algn="l"/>
                      <a:r>
                        <a:rPr lang="en-US" sz="1600" b="1" dirty="0"/>
                        <a:t>0.189</a:t>
                      </a:r>
                      <a:r>
                        <a:rPr lang="en-US" sz="1600" b="0" dirty="0"/>
                        <a:t>**</a:t>
                      </a:r>
                      <a:endParaRPr lang="en-US" sz="1600" b="1" dirty="0"/>
                    </a:p>
                  </a:txBody>
                  <a:tcPr/>
                </a:tc>
                <a:tc>
                  <a:txBody>
                    <a:bodyPr/>
                    <a:lstStyle/>
                    <a:p>
                      <a:pPr algn="l"/>
                      <a:r>
                        <a:rPr lang="en-US" sz="1600" b="0" dirty="0"/>
                        <a:t>0.514</a:t>
                      </a:r>
                    </a:p>
                  </a:txBody>
                  <a:tcPr/>
                </a:tc>
                <a:extLst>
                  <a:ext uri="{0D108BD9-81ED-4DB2-BD59-A6C34878D82A}">
                    <a16:rowId xmlns:a16="http://schemas.microsoft.com/office/drawing/2014/main" xmlns="" val="253516872"/>
                  </a:ext>
                </a:extLst>
              </a:tr>
            </a:tbl>
          </a:graphicData>
        </a:graphic>
      </p:graphicFrame>
      <p:sp>
        <p:nvSpPr>
          <p:cNvPr id="10" name="TextBox 9"/>
          <p:cNvSpPr txBox="1"/>
          <p:nvPr/>
        </p:nvSpPr>
        <p:spPr>
          <a:xfrm>
            <a:off x="4918262" y="4851582"/>
            <a:ext cx="4879669" cy="307777"/>
          </a:xfrm>
          <a:prstGeom prst="rect">
            <a:avLst/>
          </a:prstGeom>
          <a:noFill/>
        </p:spPr>
        <p:txBody>
          <a:bodyPr wrap="none" rtlCol="0" anchor="ctr" anchorCtr="0">
            <a:spAutoFit/>
          </a:bodyPr>
          <a:lstStyle/>
          <a:p>
            <a:r>
              <a:rPr lang="en-US" sz="1400" dirty="0">
                <a:solidFill>
                  <a:srgbClr val="4472C4"/>
                </a:solidFill>
              </a:rPr>
              <a:t>Inputs of AM are predicted components. **: p &lt; 0.01, *: p &lt; 0.05</a:t>
            </a:r>
            <a:endParaRPr lang="en-US" dirty="0"/>
          </a:p>
        </p:txBody>
      </p:sp>
      <p:grpSp>
        <p:nvGrpSpPr>
          <p:cNvPr id="11" name="Group 10"/>
          <p:cNvGrpSpPr/>
          <p:nvPr/>
        </p:nvGrpSpPr>
        <p:grpSpPr>
          <a:xfrm>
            <a:off x="5590962" y="1247893"/>
            <a:ext cx="5329720" cy="1566386"/>
            <a:chOff x="4201040" y="1133314"/>
            <a:chExt cx="5239197" cy="1566386"/>
          </a:xfrm>
        </p:grpSpPr>
        <p:sp>
          <p:nvSpPr>
            <p:cNvPr id="12" name="Flowchart: Alternate Process 11"/>
            <p:cNvSpPr/>
            <p:nvPr/>
          </p:nvSpPr>
          <p:spPr>
            <a:xfrm>
              <a:off x="4201040" y="1133314"/>
              <a:ext cx="5239197" cy="1566386"/>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Component-based features predict essay scores better than relation-based features</a:t>
              </a:r>
            </a:p>
            <a:p>
              <a:pPr marL="342900" indent="-342900">
                <a:buFont typeface="Arial" panose="020B0604020202020204" pitchFamily="34" charset="0"/>
                <a:buChar char="•"/>
              </a:pPr>
              <a:r>
                <a:rPr lang="en-US" sz="2000" dirty="0" err="1">
                  <a:ln w="0"/>
                  <a:solidFill>
                    <a:schemeClr val="tx1"/>
                  </a:solidFill>
                  <a:effectLst>
                    <a:outerShdw blurRad="38100" dist="19050" dir="2700000" algn="tl" rotWithShape="0">
                      <a:schemeClr val="dk1">
                        <a:alpha val="40000"/>
                      </a:schemeClr>
                    </a:outerShdw>
                  </a:effectLst>
                </a:rPr>
                <a:t>ArgN’s</a:t>
              </a:r>
              <a:r>
                <a:rPr lang="en-US" sz="2000" dirty="0">
                  <a:ln w="0"/>
                  <a:solidFill>
                    <a:schemeClr val="tx1"/>
                  </a:solidFill>
                  <a:effectLst>
                    <a:outerShdw blurRad="38100" dist="19050" dir="2700000" algn="tl" rotWithShape="0">
                      <a:schemeClr val="dk1">
                        <a:alpha val="40000"/>
                      </a:schemeClr>
                    </a:outerShdw>
                  </a:effectLst>
                </a:rPr>
                <a:t> features perform better than </a:t>
              </a:r>
              <a:r>
                <a:rPr lang="en-US" sz="2000" dirty="0" err="1">
                  <a:ln w="0"/>
                  <a:solidFill>
                    <a:schemeClr val="tx1"/>
                  </a:solidFill>
                  <a:effectLst>
                    <a:outerShdw blurRad="38100" dist="19050" dir="2700000" algn="tl" rotWithShape="0">
                      <a:schemeClr val="dk1">
                        <a:alpha val="40000"/>
                      </a:schemeClr>
                    </a:outerShdw>
                  </a:effectLst>
                </a:rPr>
                <a:t>ArgS</a:t>
              </a:r>
              <a:r>
                <a:rPr lang="en-US" sz="2000" dirty="0">
                  <a:ln w="0"/>
                  <a:solidFill>
                    <a:schemeClr val="tx1"/>
                  </a:solidFill>
                  <a:effectLst>
                    <a:outerShdw blurRad="38100" dist="19050" dir="2700000" algn="tl" rotWithShape="0">
                      <a:schemeClr val="dk1">
                        <a:alpha val="40000"/>
                      </a:schemeClr>
                    </a:outerShdw>
                  </a:effectLst>
                </a:rPr>
                <a:t>’ features, except TS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8482262" y="2344199"/>
              <a:ext cx="819616" cy="312718"/>
            </a:xfrm>
            <a:prstGeom prst="rect">
              <a:avLst/>
            </a:prstGeom>
          </p:spPr>
        </p:pic>
      </p:grpSp>
      <p:sp>
        <p:nvSpPr>
          <p:cNvPr id="14" name="Rectangle 13"/>
          <p:cNvSpPr/>
          <p:nvPr/>
        </p:nvSpPr>
        <p:spPr>
          <a:xfrm>
            <a:off x="6096000" y="3203376"/>
            <a:ext cx="2590800" cy="305805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839200" y="3199753"/>
            <a:ext cx="1828800" cy="305805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7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3: Improving AES with argumentation features</a:t>
            </a:r>
          </a:p>
        </p:txBody>
      </p:sp>
      <p:sp>
        <p:nvSpPr>
          <p:cNvPr id="3" name="Content Placeholder 2"/>
          <p:cNvSpPr>
            <a:spLocks noGrp="1"/>
          </p:cNvSpPr>
          <p:nvPr>
            <p:ph idx="1"/>
          </p:nvPr>
        </p:nvSpPr>
        <p:spPr/>
        <p:txBody>
          <a:bodyPr>
            <a:normAutofit lnSpcReduction="10000"/>
          </a:bodyPr>
          <a:lstStyle/>
          <a:p>
            <a:r>
              <a:rPr lang="en-US" sz="2400" dirty="0"/>
              <a:t>Base AES model</a:t>
            </a:r>
          </a:p>
          <a:p>
            <a:pPr lvl="1"/>
            <a:r>
              <a:rPr lang="en-US" sz="2000" dirty="0"/>
              <a:t>Enhanced AI Scoring Engine (EASE)</a:t>
            </a:r>
          </a:p>
          <a:p>
            <a:pPr lvl="1"/>
            <a:r>
              <a:rPr lang="en-US" sz="2000" dirty="0"/>
              <a:t>Features:</a:t>
            </a:r>
          </a:p>
          <a:p>
            <a:pPr lvl="2"/>
            <a:r>
              <a:rPr lang="en-US" sz="1600" dirty="0"/>
              <a:t>Length: counts of words, characters, punctuations, average word length</a:t>
            </a:r>
          </a:p>
          <a:p>
            <a:pPr lvl="2"/>
            <a:r>
              <a:rPr lang="en-US" sz="1600" dirty="0"/>
              <a:t>Prompt: count and fraction of words in commons with prompts</a:t>
            </a:r>
          </a:p>
          <a:p>
            <a:pPr lvl="2"/>
            <a:r>
              <a:rPr lang="en-US" sz="1600" dirty="0"/>
              <a:t>Bag of words: unigrams, bigrams</a:t>
            </a:r>
          </a:p>
          <a:p>
            <a:pPr lvl="2"/>
            <a:r>
              <a:rPr lang="en-US" sz="1600" dirty="0"/>
              <a:t>Part-of-speech: count and fraction of “good” POS sequences</a:t>
            </a:r>
          </a:p>
          <a:p>
            <a:pPr lvl="1"/>
            <a:endParaRPr lang="en-US" sz="2000" dirty="0"/>
          </a:p>
          <a:p>
            <a:r>
              <a:rPr lang="en-US" sz="2400" dirty="0"/>
              <a:t>Proposed model</a:t>
            </a:r>
          </a:p>
          <a:p>
            <a:pPr lvl="1"/>
            <a:r>
              <a:rPr lang="en-US" sz="2000" dirty="0"/>
              <a:t>EASE augmented with argumentation features</a:t>
            </a:r>
          </a:p>
          <a:p>
            <a:pPr lvl="1"/>
            <a:endParaRPr lang="en-US" sz="2000" dirty="0"/>
          </a:p>
          <a:p>
            <a:r>
              <a:rPr lang="en-US" sz="2400" dirty="0"/>
              <a:t>Persuasive essays of </a:t>
            </a:r>
            <a:r>
              <a:rPr lang="en-US" sz="2400" dirty="0" err="1"/>
              <a:t>Kaggle</a:t>
            </a:r>
            <a:r>
              <a:rPr lang="en-US" sz="2400" dirty="0"/>
              <a:t> ASAP data</a:t>
            </a:r>
          </a:p>
          <a:p>
            <a:pPr lvl="1"/>
            <a:r>
              <a:rPr lang="en-US" sz="2000" dirty="0"/>
              <a:t>Prompt 1: 1783 essays about good vs. bad effects of computers</a:t>
            </a:r>
          </a:p>
          <a:p>
            <a:pPr lvl="1"/>
            <a:r>
              <a:rPr lang="en-US" sz="2000" dirty="0"/>
              <a:t>Prompt 2: 1800 essays about censorship in libraries</a:t>
            </a:r>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63</a:t>
            </a:fld>
            <a:endParaRPr lang="en-US"/>
          </a:p>
        </p:txBody>
      </p:sp>
      <p:sp>
        <p:nvSpPr>
          <p:cNvPr id="5" name="TextBox 4"/>
          <p:cNvSpPr txBox="1"/>
          <p:nvPr/>
        </p:nvSpPr>
        <p:spPr>
          <a:xfrm>
            <a:off x="6838034" y="1828800"/>
            <a:ext cx="5353966" cy="307777"/>
          </a:xfrm>
          <a:prstGeom prst="rect">
            <a:avLst/>
          </a:prstGeom>
          <a:noFill/>
        </p:spPr>
        <p:txBody>
          <a:bodyPr wrap="none" rtlCol="0" anchor="ctr" anchorCtr="0">
            <a:spAutoFit/>
          </a:bodyPr>
          <a:lstStyle/>
          <a:p>
            <a:pPr algn="r"/>
            <a:r>
              <a:rPr lang="en-US" sz="1400" dirty="0">
                <a:solidFill>
                  <a:srgbClr val="4472C4"/>
                </a:solidFill>
                <a:hlinkClick r:id="rId2"/>
              </a:rPr>
              <a:t>https://github.com/edx/ease</a:t>
            </a:r>
            <a:r>
              <a:rPr lang="en-US" sz="1400" dirty="0">
                <a:solidFill>
                  <a:srgbClr val="4472C4"/>
                </a:solidFill>
              </a:rPr>
              <a:t>. Top 3 of </a:t>
            </a:r>
            <a:r>
              <a:rPr lang="en-US" sz="1400" dirty="0" err="1">
                <a:solidFill>
                  <a:srgbClr val="4472C4"/>
                </a:solidFill>
              </a:rPr>
              <a:t>Kaggle</a:t>
            </a:r>
            <a:r>
              <a:rPr lang="en-US" sz="1400" dirty="0">
                <a:solidFill>
                  <a:srgbClr val="4472C4"/>
                </a:solidFill>
              </a:rPr>
              <a:t> ASAP competition (2012)</a:t>
            </a:r>
            <a:endParaRPr lang="en-US" dirty="0"/>
          </a:p>
        </p:txBody>
      </p:sp>
    </p:spTree>
    <p:extLst>
      <p:ext uri="{BB962C8B-B14F-4D97-AF65-F5344CB8AC3E}">
        <p14:creationId xmlns:p14="http://schemas.microsoft.com/office/powerpoint/2010/main" val="930842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In-domain performance</a:t>
            </a:r>
          </a:p>
        </p:txBody>
      </p:sp>
      <p:sp>
        <p:nvSpPr>
          <p:cNvPr id="3" name="Content Placeholder 2"/>
          <p:cNvSpPr>
            <a:spLocks noGrp="1"/>
          </p:cNvSpPr>
          <p:nvPr>
            <p:ph idx="1"/>
          </p:nvPr>
        </p:nvSpPr>
        <p:spPr/>
        <p:txBody>
          <a:bodyPr>
            <a:normAutofit/>
          </a:bodyPr>
          <a:lstStyle/>
          <a:p>
            <a:r>
              <a:rPr lang="en-US" sz="2400" dirty="0"/>
              <a:t>5-fold cross validation with a stochastic gradient boosting classification algorithm</a:t>
            </a:r>
          </a:p>
          <a:p>
            <a:r>
              <a:rPr lang="en-US" sz="2400" dirty="0"/>
              <a:t>Results in [</a:t>
            </a:r>
            <a:r>
              <a:rPr lang="en-US" sz="2400" dirty="0" err="1"/>
              <a:t>Phandi</a:t>
            </a:r>
            <a:r>
              <a:rPr lang="en-US" sz="2400" dirty="0"/>
              <a:t> et al., 2015] are reported</a:t>
            </a:r>
          </a:p>
          <a:p>
            <a:pPr lvl="1"/>
            <a:endParaRPr lang="en-US" sz="2000" dirty="0"/>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7419789"/>
              </p:ext>
            </p:extLst>
          </p:nvPr>
        </p:nvGraphicFramePr>
        <p:xfrm>
          <a:off x="5081079" y="3358642"/>
          <a:ext cx="6272721" cy="2225040"/>
        </p:xfrm>
        <a:graphic>
          <a:graphicData uri="http://schemas.openxmlformats.org/drawingml/2006/table">
            <a:tbl>
              <a:tblPr firstRow="1" bandRow="1">
                <a:tableStyleId>{5C22544A-7EE6-4342-B048-85BDC9FD1C3A}</a:tableStyleId>
              </a:tblPr>
              <a:tblGrid>
                <a:gridCol w="1883601">
                  <a:extLst>
                    <a:ext uri="{9D8B030D-6E8A-4147-A177-3AD203B41FA5}">
                      <a16:colId xmlns:a16="http://schemas.microsoft.com/office/drawing/2014/main" xmlns="" val="1871833535"/>
                    </a:ext>
                  </a:extLst>
                </a:gridCol>
                <a:gridCol w="1097280">
                  <a:extLst>
                    <a:ext uri="{9D8B030D-6E8A-4147-A177-3AD203B41FA5}">
                      <a16:colId xmlns:a16="http://schemas.microsoft.com/office/drawing/2014/main" xmlns="" val="1082825539"/>
                    </a:ext>
                  </a:extLst>
                </a:gridCol>
                <a:gridCol w="1097280">
                  <a:extLst>
                    <a:ext uri="{9D8B030D-6E8A-4147-A177-3AD203B41FA5}">
                      <a16:colId xmlns:a16="http://schemas.microsoft.com/office/drawing/2014/main" xmlns="" val="1870927304"/>
                    </a:ext>
                  </a:extLst>
                </a:gridCol>
                <a:gridCol w="1097280">
                  <a:extLst>
                    <a:ext uri="{9D8B030D-6E8A-4147-A177-3AD203B41FA5}">
                      <a16:colId xmlns:a16="http://schemas.microsoft.com/office/drawing/2014/main" xmlns="" val="4280052103"/>
                    </a:ext>
                  </a:extLst>
                </a:gridCol>
                <a:gridCol w="1097280">
                  <a:extLst>
                    <a:ext uri="{9D8B030D-6E8A-4147-A177-3AD203B41FA5}">
                      <a16:colId xmlns:a16="http://schemas.microsoft.com/office/drawing/2014/main" xmlns="" val="1102371447"/>
                    </a:ext>
                  </a:extLst>
                </a:gridCol>
              </a:tblGrid>
              <a:tr h="370840">
                <a:tc>
                  <a:txBody>
                    <a:bodyPr/>
                    <a:lstStyle/>
                    <a:p>
                      <a:r>
                        <a:rPr lang="en-US" sz="1600" i="0" dirty="0"/>
                        <a:t>Feature set</a:t>
                      </a:r>
                    </a:p>
                  </a:txBody>
                  <a:tcPr/>
                </a:tc>
                <a:tc gridSpan="2">
                  <a:txBody>
                    <a:bodyPr/>
                    <a:lstStyle/>
                    <a:p>
                      <a:pPr algn="ctr"/>
                      <a:r>
                        <a:rPr lang="en-US" sz="1600" i="0" dirty="0"/>
                        <a:t>Essay set 1</a:t>
                      </a:r>
                    </a:p>
                  </a:txBody>
                  <a:tcPr/>
                </a:tc>
                <a:tc hMerge="1">
                  <a:txBody>
                    <a:bodyPr/>
                    <a:lstStyle/>
                    <a:p>
                      <a:pPr algn="l"/>
                      <a:endParaRPr lang="en-US" sz="1600" i="0" dirty="0"/>
                    </a:p>
                  </a:txBody>
                  <a:tcPr/>
                </a:tc>
                <a:tc gridSpan="2">
                  <a:txBody>
                    <a:bodyPr/>
                    <a:lstStyle/>
                    <a:p>
                      <a:pPr algn="ctr"/>
                      <a:r>
                        <a:rPr lang="en-US" sz="1600" i="0" dirty="0"/>
                        <a:t>Essay set 2</a:t>
                      </a:r>
                    </a:p>
                  </a:txBody>
                  <a:tcPr/>
                </a:tc>
                <a:tc hMerge="1">
                  <a:txBody>
                    <a:bodyPr/>
                    <a:lstStyle/>
                    <a:p>
                      <a:pPr algn="l"/>
                      <a:endParaRPr lang="en-US" sz="1600" i="0" dirty="0"/>
                    </a:p>
                  </a:txBody>
                  <a:tcPr/>
                </a:tc>
                <a:extLst>
                  <a:ext uri="{0D108BD9-81ED-4DB2-BD59-A6C34878D82A}">
                    <a16:rowId xmlns:a16="http://schemas.microsoft.com/office/drawing/2014/main" xmlns="" val="1995223041"/>
                  </a:ext>
                </a:extLst>
              </a:tr>
              <a:tr h="370840">
                <a:tc>
                  <a:txBody>
                    <a:bodyPr/>
                    <a:lstStyle/>
                    <a:p>
                      <a:endParaRPr lang="en-US" sz="1600" i="0" dirty="0"/>
                    </a:p>
                  </a:txBody>
                  <a:tcPr/>
                </a:tc>
                <a:tc>
                  <a:txBody>
                    <a:bodyPr/>
                    <a:lstStyle/>
                    <a:p>
                      <a:pPr algn="l"/>
                      <a:r>
                        <a:rPr lang="en-US" sz="1600" i="0" dirty="0"/>
                        <a:t>Kappa</a:t>
                      </a:r>
                    </a:p>
                  </a:txBody>
                  <a:tcPr/>
                </a:tc>
                <a:tc>
                  <a:txBody>
                    <a:bodyPr/>
                    <a:lstStyle/>
                    <a:p>
                      <a:pPr algn="l"/>
                      <a:r>
                        <a:rPr lang="en-US" sz="1600" i="0" dirty="0"/>
                        <a:t>QWK</a:t>
                      </a:r>
                    </a:p>
                  </a:txBody>
                  <a:tcPr/>
                </a:tc>
                <a:tc>
                  <a:txBody>
                    <a:bodyPr/>
                    <a:lstStyle/>
                    <a:p>
                      <a:pPr algn="l"/>
                      <a:r>
                        <a:rPr lang="en-US" sz="1600" i="0" dirty="0"/>
                        <a:t>Kappa</a:t>
                      </a:r>
                    </a:p>
                  </a:txBody>
                  <a:tcPr/>
                </a:tc>
                <a:tc>
                  <a:txBody>
                    <a:bodyPr/>
                    <a:lstStyle/>
                    <a:p>
                      <a:pPr algn="l"/>
                      <a:r>
                        <a:rPr lang="en-US" sz="1600" i="0" dirty="0"/>
                        <a:t>QWK</a:t>
                      </a:r>
                    </a:p>
                  </a:txBody>
                  <a:tcPr/>
                </a:tc>
                <a:extLst>
                  <a:ext uri="{0D108BD9-81ED-4DB2-BD59-A6C34878D82A}">
                    <a16:rowId xmlns:a16="http://schemas.microsoft.com/office/drawing/2014/main" xmlns="" val="4243656936"/>
                  </a:ext>
                </a:extLst>
              </a:tr>
              <a:tr h="370840">
                <a:tc>
                  <a:txBody>
                    <a:bodyPr/>
                    <a:lstStyle/>
                    <a:p>
                      <a:r>
                        <a:rPr lang="en-US" sz="1600" i="0" dirty="0"/>
                        <a:t>[</a:t>
                      </a:r>
                      <a:r>
                        <a:rPr lang="en-US" sz="1600" i="0" dirty="0" err="1"/>
                        <a:t>Phandi</a:t>
                      </a:r>
                      <a:r>
                        <a:rPr lang="en-US" sz="1600" i="0" dirty="0"/>
                        <a:t> et al., 2015]</a:t>
                      </a:r>
                    </a:p>
                  </a:txBody>
                  <a:tcPr/>
                </a:tc>
                <a:tc>
                  <a:txBody>
                    <a:bodyPr/>
                    <a:lstStyle/>
                    <a:p>
                      <a:pPr algn="l"/>
                      <a:r>
                        <a:rPr lang="en-US" sz="1600" i="0" dirty="0"/>
                        <a:t>n/a</a:t>
                      </a:r>
                    </a:p>
                  </a:txBody>
                  <a:tcPr/>
                </a:tc>
                <a:tc>
                  <a:txBody>
                    <a:bodyPr/>
                    <a:lstStyle/>
                    <a:p>
                      <a:pPr algn="l"/>
                      <a:r>
                        <a:rPr lang="en-US" sz="1600" i="0" dirty="0"/>
                        <a:t>0.781</a:t>
                      </a:r>
                    </a:p>
                  </a:txBody>
                  <a:tcPr/>
                </a:tc>
                <a:tc>
                  <a:txBody>
                    <a:bodyPr/>
                    <a:lstStyle/>
                    <a:p>
                      <a:pPr algn="l"/>
                      <a:r>
                        <a:rPr lang="en-US" sz="1600" i="0" dirty="0"/>
                        <a:t>n/a</a:t>
                      </a:r>
                    </a:p>
                  </a:txBody>
                  <a:tcPr/>
                </a:tc>
                <a:tc>
                  <a:txBody>
                    <a:bodyPr/>
                    <a:lstStyle/>
                    <a:p>
                      <a:pPr algn="l"/>
                      <a:r>
                        <a:rPr lang="en-US" sz="1600" i="0" dirty="0"/>
                        <a:t>0.621</a:t>
                      </a:r>
                    </a:p>
                  </a:txBody>
                  <a:tcPr/>
                </a:tc>
                <a:extLst>
                  <a:ext uri="{0D108BD9-81ED-4DB2-BD59-A6C34878D82A}">
                    <a16:rowId xmlns:a16="http://schemas.microsoft.com/office/drawing/2014/main" xmlns="" val="4060635507"/>
                  </a:ext>
                </a:extLst>
              </a:tr>
              <a:tr h="370840">
                <a:tc>
                  <a:txBody>
                    <a:bodyPr/>
                    <a:lstStyle/>
                    <a:p>
                      <a:r>
                        <a:rPr lang="en-US" sz="1600" i="0" dirty="0"/>
                        <a:t>EASE</a:t>
                      </a:r>
                    </a:p>
                  </a:txBody>
                  <a:tcPr>
                    <a:lnB w="12700" cap="flat" cmpd="sng" algn="ctr">
                      <a:noFill/>
                      <a:prstDash val="solid"/>
                      <a:round/>
                      <a:headEnd type="none" w="med" len="med"/>
                      <a:tailEnd type="none" w="med" len="med"/>
                    </a:lnB>
                  </a:tcPr>
                </a:tc>
                <a:tc>
                  <a:txBody>
                    <a:bodyPr/>
                    <a:lstStyle/>
                    <a:p>
                      <a:pPr algn="l"/>
                      <a:r>
                        <a:rPr lang="en-US" sz="1600" i="0" dirty="0"/>
                        <a:t>0.316</a:t>
                      </a:r>
                    </a:p>
                  </a:txBody>
                  <a:tcPr>
                    <a:lnB w="12700" cap="flat" cmpd="sng" algn="ctr">
                      <a:noFill/>
                      <a:prstDash val="solid"/>
                      <a:round/>
                      <a:headEnd type="none" w="med" len="med"/>
                      <a:tailEnd type="none" w="med" len="med"/>
                    </a:lnB>
                  </a:tcPr>
                </a:tc>
                <a:tc>
                  <a:txBody>
                    <a:bodyPr/>
                    <a:lstStyle/>
                    <a:p>
                      <a:pPr algn="l"/>
                      <a:r>
                        <a:rPr lang="en-US" sz="1600" i="0" dirty="0"/>
                        <a:t>0.792</a:t>
                      </a:r>
                    </a:p>
                  </a:txBody>
                  <a:tcPr>
                    <a:lnB w="12700" cap="flat" cmpd="sng" algn="ctr">
                      <a:noFill/>
                      <a:prstDash val="solid"/>
                      <a:round/>
                      <a:headEnd type="none" w="med" len="med"/>
                      <a:tailEnd type="none" w="med" len="med"/>
                    </a:lnB>
                  </a:tcPr>
                </a:tc>
                <a:tc>
                  <a:txBody>
                    <a:bodyPr/>
                    <a:lstStyle/>
                    <a:p>
                      <a:pPr algn="l"/>
                      <a:r>
                        <a:rPr lang="en-US" sz="1600" i="0" dirty="0"/>
                        <a:t>0.463</a:t>
                      </a:r>
                    </a:p>
                  </a:txBody>
                  <a:tcPr>
                    <a:lnB w="12700" cap="flat" cmpd="sng" algn="ctr">
                      <a:noFill/>
                      <a:prstDash val="solid"/>
                      <a:round/>
                      <a:headEnd type="none" w="med" len="med"/>
                      <a:tailEnd type="none" w="med" len="med"/>
                    </a:lnB>
                  </a:tcPr>
                </a:tc>
                <a:tc>
                  <a:txBody>
                    <a:bodyPr/>
                    <a:lstStyle/>
                    <a:p>
                      <a:pPr algn="l"/>
                      <a:r>
                        <a:rPr lang="en-US" sz="1600" i="0" dirty="0"/>
                        <a:t>0.663</a:t>
                      </a: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0" dirty="0"/>
                        <a:t>ARG</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i="0" dirty="0"/>
                        <a:t>0.308</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i="0" dirty="0"/>
                        <a:t>0.763</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i="0" dirty="0"/>
                        <a:t>0.414</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i="0" dirty="0"/>
                        <a:t>0.612</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32993356"/>
                  </a:ext>
                </a:extLst>
              </a:tr>
              <a:tr h="370840">
                <a:tc>
                  <a:txBody>
                    <a:bodyPr/>
                    <a:lstStyle/>
                    <a:p>
                      <a:r>
                        <a:rPr lang="en-US" sz="1600" i="0" dirty="0"/>
                        <a:t>EASE + ARG</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0.328</a:t>
                      </a:r>
                      <a:r>
                        <a:rPr lang="en-US" sz="1600" b="0" i="0" dirty="0"/>
                        <a:t>*</a:t>
                      </a:r>
                      <a:endParaRPr lang="en-US" sz="1600" b="1" i="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0.797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0.475</a:t>
                      </a:r>
                      <a:r>
                        <a:rPr lang="en-US" sz="1600" b="0" i="0" dirty="0"/>
                        <a:t>*</a:t>
                      </a:r>
                      <a:endParaRPr lang="en-US" sz="1600" b="1" i="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0.676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188167272"/>
                  </a:ext>
                </a:extLst>
              </a:tr>
            </a:tbl>
          </a:graphicData>
        </a:graphic>
      </p:graphicFrame>
      <p:sp>
        <p:nvSpPr>
          <p:cNvPr id="6" name="TextBox 5"/>
          <p:cNvSpPr txBox="1"/>
          <p:nvPr/>
        </p:nvSpPr>
        <p:spPr>
          <a:xfrm>
            <a:off x="5081079" y="3048000"/>
            <a:ext cx="3409395" cy="307777"/>
          </a:xfrm>
          <a:prstGeom prst="rect">
            <a:avLst/>
          </a:prstGeom>
          <a:noFill/>
        </p:spPr>
        <p:txBody>
          <a:bodyPr wrap="none" rtlCol="0" anchor="ctr" anchorCtr="0">
            <a:spAutoFit/>
          </a:bodyPr>
          <a:lstStyle/>
          <a:p>
            <a:r>
              <a:rPr lang="en-US" sz="1400" dirty="0">
                <a:solidFill>
                  <a:srgbClr val="4472C4"/>
                </a:solidFill>
              </a:rPr>
              <a:t>*: significant difference from EASE (p &lt; 0.05)</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64222198"/>
              </p:ext>
            </p:extLst>
          </p:nvPr>
        </p:nvGraphicFramePr>
        <p:xfrm>
          <a:off x="838200" y="3358642"/>
          <a:ext cx="3717863" cy="1854200"/>
        </p:xfrm>
        <a:graphic>
          <a:graphicData uri="http://schemas.openxmlformats.org/drawingml/2006/table">
            <a:tbl>
              <a:tblPr firstRow="1" bandRow="1">
                <a:tableStyleId>{5C22544A-7EE6-4342-B048-85BDC9FD1C3A}</a:tableStyleId>
              </a:tblPr>
              <a:tblGrid>
                <a:gridCol w="1460437">
                  <a:extLst>
                    <a:ext uri="{9D8B030D-6E8A-4147-A177-3AD203B41FA5}">
                      <a16:colId xmlns:a16="http://schemas.microsoft.com/office/drawing/2014/main" xmlns="" val="1871833535"/>
                    </a:ext>
                  </a:extLst>
                </a:gridCol>
                <a:gridCol w="1128713">
                  <a:extLst>
                    <a:ext uri="{9D8B030D-6E8A-4147-A177-3AD203B41FA5}">
                      <a16:colId xmlns:a16="http://schemas.microsoft.com/office/drawing/2014/main" xmlns="" val="1082825539"/>
                    </a:ext>
                  </a:extLst>
                </a:gridCol>
                <a:gridCol w="1128713">
                  <a:extLst>
                    <a:ext uri="{9D8B030D-6E8A-4147-A177-3AD203B41FA5}">
                      <a16:colId xmlns:a16="http://schemas.microsoft.com/office/drawing/2014/main" xmlns="" val="3607833639"/>
                    </a:ext>
                  </a:extLst>
                </a:gridCol>
              </a:tblGrid>
              <a:tr h="370840">
                <a:tc>
                  <a:txBody>
                    <a:bodyPr/>
                    <a:lstStyle/>
                    <a:p>
                      <a:endParaRPr lang="en-US" sz="1600" i="0" dirty="0"/>
                    </a:p>
                  </a:txBody>
                  <a:tcPr/>
                </a:tc>
                <a:tc>
                  <a:txBody>
                    <a:bodyPr/>
                    <a:lstStyle/>
                    <a:p>
                      <a:pPr algn="l"/>
                      <a:r>
                        <a:rPr lang="en-US" sz="1600" i="0" dirty="0"/>
                        <a:t>Essay set 1</a:t>
                      </a:r>
                    </a:p>
                  </a:txBody>
                  <a:tcPr/>
                </a:tc>
                <a:tc>
                  <a:txBody>
                    <a:bodyPr/>
                    <a:lstStyle/>
                    <a:p>
                      <a:pPr algn="l"/>
                      <a:r>
                        <a:rPr lang="en-US" sz="1600" i="0" dirty="0"/>
                        <a:t>Essay set 2</a:t>
                      </a:r>
                    </a:p>
                  </a:txBody>
                  <a:tcPr/>
                </a:tc>
                <a:extLst>
                  <a:ext uri="{0D108BD9-81ED-4DB2-BD59-A6C34878D82A}">
                    <a16:rowId xmlns:a16="http://schemas.microsoft.com/office/drawing/2014/main" xmlns="" val="2690348642"/>
                  </a:ext>
                </a:extLst>
              </a:tr>
              <a:tr h="370840">
                <a:tc>
                  <a:txBody>
                    <a:bodyPr/>
                    <a:lstStyle/>
                    <a:p>
                      <a:r>
                        <a:rPr lang="en-US" sz="1600" i="0" dirty="0"/>
                        <a:t>#essays</a:t>
                      </a:r>
                    </a:p>
                  </a:txBody>
                  <a:tcPr/>
                </a:tc>
                <a:tc>
                  <a:txBody>
                    <a:bodyPr/>
                    <a:lstStyle/>
                    <a:p>
                      <a:pPr algn="r"/>
                      <a:r>
                        <a:rPr lang="en-US" sz="1600" i="0" dirty="0"/>
                        <a:t>1783</a:t>
                      </a:r>
                    </a:p>
                  </a:txBody>
                  <a:tcPr/>
                </a:tc>
                <a:tc>
                  <a:txBody>
                    <a:bodyPr/>
                    <a:lstStyle/>
                    <a:p>
                      <a:pPr algn="r"/>
                      <a:r>
                        <a:rPr lang="en-US" sz="1600" i="0" dirty="0"/>
                        <a:t>1800</a:t>
                      </a:r>
                    </a:p>
                  </a:txBody>
                  <a:tcPr/>
                </a:tc>
                <a:extLst>
                  <a:ext uri="{0D108BD9-81ED-4DB2-BD59-A6C34878D82A}">
                    <a16:rowId xmlns:a16="http://schemas.microsoft.com/office/drawing/2014/main" xmlns="" val="4243656936"/>
                  </a:ext>
                </a:extLst>
              </a:tr>
              <a:tr h="370840">
                <a:tc>
                  <a:txBody>
                    <a:bodyPr/>
                    <a:lstStyle/>
                    <a:p>
                      <a:r>
                        <a:rPr lang="en-US" sz="1600" i="0" dirty="0"/>
                        <a:t>Average length</a:t>
                      </a:r>
                    </a:p>
                  </a:txBody>
                  <a:tcPr/>
                </a:tc>
                <a:tc>
                  <a:txBody>
                    <a:bodyPr/>
                    <a:lstStyle/>
                    <a:p>
                      <a:pPr algn="r"/>
                      <a:r>
                        <a:rPr lang="en-US" sz="1600" i="0" dirty="0"/>
                        <a:t>350</a:t>
                      </a:r>
                    </a:p>
                  </a:txBody>
                  <a:tcPr/>
                </a:tc>
                <a:tc>
                  <a:txBody>
                    <a:bodyPr/>
                    <a:lstStyle/>
                    <a:p>
                      <a:pPr algn="r"/>
                      <a:r>
                        <a:rPr lang="en-US" sz="1600" i="0" dirty="0"/>
                        <a:t>350</a:t>
                      </a:r>
                    </a:p>
                  </a:txBody>
                  <a:tcPr/>
                </a:tc>
                <a:extLst>
                  <a:ext uri="{0D108BD9-81ED-4DB2-BD59-A6C34878D82A}">
                    <a16:rowId xmlns:a16="http://schemas.microsoft.com/office/drawing/2014/main" xmlns="" val="4060635507"/>
                  </a:ext>
                </a:extLst>
              </a:tr>
              <a:tr h="370840">
                <a:tc>
                  <a:txBody>
                    <a:bodyPr/>
                    <a:lstStyle/>
                    <a:p>
                      <a:r>
                        <a:rPr lang="en-US" sz="1600" i="0" dirty="0"/>
                        <a:t>Score range</a:t>
                      </a:r>
                    </a:p>
                  </a:txBody>
                  <a:tcPr>
                    <a:lnB w="12700" cap="flat" cmpd="sng" algn="ctr">
                      <a:noFill/>
                      <a:prstDash val="solid"/>
                      <a:round/>
                      <a:headEnd type="none" w="med" len="med"/>
                      <a:tailEnd type="none" w="med" len="med"/>
                    </a:lnB>
                  </a:tcPr>
                </a:tc>
                <a:tc>
                  <a:txBody>
                    <a:bodyPr/>
                    <a:lstStyle/>
                    <a:p>
                      <a:pPr algn="r"/>
                      <a:r>
                        <a:rPr lang="en-US" sz="1600" i="0" dirty="0"/>
                        <a:t>2–12</a:t>
                      </a:r>
                    </a:p>
                  </a:txBody>
                  <a:tcPr>
                    <a:lnB w="12700" cap="flat" cmpd="sng" algn="ctr">
                      <a:noFill/>
                      <a:prstDash val="solid"/>
                      <a:round/>
                      <a:headEnd type="none" w="med" len="med"/>
                      <a:tailEnd type="none" w="med" len="med"/>
                    </a:lnB>
                  </a:tcPr>
                </a:tc>
                <a:tc>
                  <a:txBody>
                    <a:bodyPr/>
                    <a:lstStyle/>
                    <a:p>
                      <a:pPr algn="r"/>
                      <a:r>
                        <a:rPr lang="en-US" sz="1600" i="0" dirty="0"/>
                        <a:t>1–6</a:t>
                      </a: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0" dirty="0"/>
                        <a:t>Median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i="0" dirty="0"/>
                        <a:t>8</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600" i="0" dirty="0"/>
                        <a:t>3</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32993356"/>
                  </a:ext>
                </a:extLst>
              </a:tr>
            </a:tbl>
          </a:graphicData>
        </a:graphic>
      </p:graphicFrame>
      <p:sp>
        <p:nvSpPr>
          <p:cNvPr id="8" name="TextBox 7"/>
          <p:cNvSpPr txBox="1"/>
          <p:nvPr/>
        </p:nvSpPr>
        <p:spPr>
          <a:xfrm>
            <a:off x="838200" y="3048000"/>
            <a:ext cx="2122825" cy="307777"/>
          </a:xfrm>
          <a:prstGeom prst="rect">
            <a:avLst/>
          </a:prstGeom>
          <a:noFill/>
        </p:spPr>
        <p:txBody>
          <a:bodyPr wrap="none" rtlCol="0" anchor="ctr" anchorCtr="0">
            <a:spAutoFit/>
          </a:bodyPr>
          <a:lstStyle/>
          <a:p>
            <a:r>
              <a:rPr lang="en-US" sz="1400" dirty="0" err="1">
                <a:solidFill>
                  <a:srgbClr val="4472C4"/>
                </a:solidFill>
              </a:rPr>
              <a:t>Kaggle</a:t>
            </a:r>
            <a:r>
              <a:rPr lang="en-US" sz="1400" dirty="0">
                <a:solidFill>
                  <a:srgbClr val="4472C4"/>
                </a:solidFill>
              </a:rPr>
              <a:t> ASAP data statistics</a:t>
            </a:r>
            <a:endParaRPr lang="en-US" dirty="0"/>
          </a:p>
        </p:txBody>
      </p:sp>
      <p:grpSp>
        <p:nvGrpSpPr>
          <p:cNvPr id="9" name="Group 8"/>
          <p:cNvGrpSpPr/>
          <p:nvPr/>
        </p:nvGrpSpPr>
        <p:grpSpPr>
          <a:xfrm>
            <a:off x="6116929" y="2530760"/>
            <a:ext cx="4201020" cy="885349"/>
            <a:chOff x="4201040" y="1473832"/>
            <a:chExt cx="4129668" cy="885349"/>
          </a:xfrm>
        </p:grpSpPr>
        <p:sp>
          <p:nvSpPr>
            <p:cNvPr id="10" name="Flowchart: Alternate Process 9"/>
            <p:cNvSpPr/>
            <p:nvPr/>
          </p:nvSpPr>
          <p:spPr>
            <a:xfrm>
              <a:off x="4201040" y="1473832"/>
              <a:ext cx="4129668" cy="88534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en-US" sz="2000" dirty="0">
                  <a:ln w="0"/>
                  <a:solidFill>
                    <a:schemeClr val="tx1"/>
                  </a:solidFill>
                  <a:effectLst>
                    <a:outerShdw blurRad="38100" dist="19050" dir="2700000" algn="tl" rotWithShape="0">
                      <a:schemeClr val="dk1">
                        <a:alpha val="40000"/>
                      </a:schemeClr>
                    </a:outerShdw>
                  </a:effectLst>
                </a:rPr>
                <a:t>Argumentation features help improve a competitive base AES model</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7486972" y="2046074"/>
              <a:ext cx="819616" cy="312718"/>
            </a:xfrm>
            <a:prstGeom prst="rect">
              <a:avLst/>
            </a:prstGeom>
          </p:spPr>
        </p:pic>
      </p:grpSp>
    </p:spTree>
    <p:extLst>
      <p:ext uri="{BB962C8B-B14F-4D97-AF65-F5344CB8AC3E}">
        <p14:creationId xmlns:p14="http://schemas.microsoft.com/office/powerpoint/2010/main" val="22465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Cross-domain AES</a:t>
            </a:r>
          </a:p>
        </p:txBody>
      </p:sp>
      <p:sp>
        <p:nvSpPr>
          <p:cNvPr id="3" name="Content Placeholder 2"/>
          <p:cNvSpPr>
            <a:spLocks noGrp="1"/>
          </p:cNvSpPr>
          <p:nvPr>
            <p:ph idx="1"/>
          </p:nvPr>
        </p:nvSpPr>
        <p:spPr/>
        <p:txBody>
          <a:bodyPr>
            <a:normAutofit lnSpcReduction="10000"/>
          </a:bodyPr>
          <a:lstStyle/>
          <a:p>
            <a:r>
              <a:rPr lang="en-US" sz="2400" dirty="0"/>
              <a:t>Domain adaptation in AES as a remedy for the lack of data</a:t>
            </a:r>
          </a:p>
          <a:p>
            <a:r>
              <a:rPr lang="en-US" sz="2400" dirty="0"/>
              <a:t>Different machine learning approaches have been proposed</a:t>
            </a:r>
          </a:p>
          <a:p>
            <a:pPr lvl="1"/>
            <a:r>
              <a:rPr lang="en-US" sz="2000" dirty="0"/>
              <a:t>Correlated linear regression, automatic features using neural network</a:t>
            </a:r>
          </a:p>
          <a:p>
            <a:endParaRPr lang="en-US" sz="2400" dirty="0"/>
          </a:p>
          <a:p>
            <a:r>
              <a:rPr lang="en-US" sz="2400" dirty="0"/>
              <a:t>This study is not about domain adaptation</a:t>
            </a:r>
          </a:p>
          <a:p>
            <a:pPr lvl="1"/>
            <a:r>
              <a:rPr lang="en-US" sz="2000" dirty="0"/>
              <a:t>But evaluates AM features in cross-domain settings</a:t>
            </a:r>
          </a:p>
          <a:p>
            <a:pPr lvl="1"/>
            <a:r>
              <a:rPr lang="en-US" sz="2000" dirty="0"/>
              <a:t>Demonstrates the domain-independence characteristic of argumentation features</a:t>
            </a:r>
          </a:p>
          <a:p>
            <a:endParaRPr lang="en-US" sz="2400" dirty="0"/>
          </a:p>
          <a:p>
            <a:r>
              <a:rPr lang="en-US" sz="2400" dirty="0"/>
              <a:t>Cross-domain experiment</a:t>
            </a:r>
          </a:p>
          <a:p>
            <a:pPr lvl="1"/>
            <a:r>
              <a:rPr lang="en-US" sz="2000" dirty="0"/>
              <a:t>Essay scores of source (training) domain are scaled to range [-1, 1]</a:t>
            </a:r>
          </a:p>
          <a:p>
            <a:pPr lvl="1"/>
            <a:r>
              <a:rPr lang="en-US" sz="2000" dirty="0"/>
              <a:t>AES models are trained with new score range</a:t>
            </a:r>
          </a:p>
          <a:p>
            <a:pPr lvl="1"/>
            <a:r>
              <a:rPr lang="en-US" sz="2000" dirty="0"/>
              <a:t>Predicted scores of target (test) domain are scaled to original range</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65</a:t>
            </a:fld>
            <a:endParaRPr lang="en-US"/>
          </a:p>
        </p:txBody>
      </p:sp>
      <p:sp>
        <p:nvSpPr>
          <p:cNvPr id="5" name="TextBox 4"/>
          <p:cNvSpPr txBox="1"/>
          <p:nvPr/>
        </p:nvSpPr>
        <p:spPr>
          <a:xfrm>
            <a:off x="10648949" y="1976735"/>
            <a:ext cx="1543051" cy="307777"/>
          </a:xfrm>
          <a:prstGeom prst="rect">
            <a:avLst/>
          </a:prstGeom>
          <a:noFill/>
        </p:spPr>
        <p:txBody>
          <a:bodyPr wrap="none" rtlCol="0" anchor="ctr" anchorCtr="0">
            <a:spAutoFit/>
          </a:bodyPr>
          <a:lstStyle/>
          <a:p>
            <a:pPr algn="r"/>
            <a:r>
              <a:rPr lang="en-US" sz="1400" dirty="0" err="1">
                <a:solidFill>
                  <a:srgbClr val="4472C4"/>
                </a:solidFill>
              </a:rPr>
              <a:t>Phandi</a:t>
            </a:r>
            <a:r>
              <a:rPr lang="en-US" sz="1400" dirty="0">
                <a:solidFill>
                  <a:srgbClr val="4472C4"/>
                </a:solidFill>
              </a:rPr>
              <a:t> et al., 2015</a:t>
            </a:r>
            <a:endParaRPr lang="en-US" dirty="0"/>
          </a:p>
        </p:txBody>
      </p:sp>
      <p:sp>
        <p:nvSpPr>
          <p:cNvPr id="6" name="TextBox 5"/>
          <p:cNvSpPr txBox="1"/>
          <p:nvPr/>
        </p:nvSpPr>
        <p:spPr>
          <a:xfrm>
            <a:off x="10524171" y="2283023"/>
            <a:ext cx="1667829" cy="307777"/>
          </a:xfrm>
          <a:prstGeom prst="rect">
            <a:avLst/>
          </a:prstGeom>
          <a:noFill/>
        </p:spPr>
        <p:txBody>
          <a:bodyPr wrap="none" rtlCol="0" anchor="ctr" anchorCtr="0">
            <a:spAutoFit/>
          </a:bodyPr>
          <a:lstStyle/>
          <a:p>
            <a:pPr algn="r"/>
            <a:r>
              <a:rPr lang="en-US" sz="1400" dirty="0">
                <a:solidFill>
                  <a:srgbClr val="4472C4"/>
                </a:solidFill>
              </a:rPr>
              <a:t>Dong &amp; Zhang, 2016</a:t>
            </a:r>
            <a:endParaRPr lang="en-US" dirty="0"/>
          </a:p>
        </p:txBody>
      </p:sp>
      <p:sp>
        <p:nvSpPr>
          <p:cNvPr id="7" name="TextBox 6"/>
          <p:cNvSpPr txBox="1"/>
          <p:nvPr/>
        </p:nvSpPr>
        <p:spPr>
          <a:xfrm>
            <a:off x="10648949" y="4800600"/>
            <a:ext cx="1543051" cy="307777"/>
          </a:xfrm>
          <a:prstGeom prst="rect">
            <a:avLst/>
          </a:prstGeom>
          <a:noFill/>
        </p:spPr>
        <p:txBody>
          <a:bodyPr wrap="none" rtlCol="0" anchor="ctr" anchorCtr="0">
            <a:spAutoFit/>
          </a:bodyPr>
          <a:lstStyle/>
          <a:p>
            <a:pPr algn="r"/>
            <a:r>
              <a:rPr lang="en-US" sz="1400" dirty="0" err="1">
                <a:solidFill>
                  <a:srgbClr val="4472C4"/>
                </a:solidFill>
              </a:rPr>
              <a:t>Phandi</a:t>
            </a:r>
            <a:r>
              <a:rPr lang="en-US" sz="1400" dirty="0">
                <a:solidFill>
                  <a:srgbClr val="4472C4"/>
                </a:solidFill>
              </a:rPr>
              <a:t> et al., 2015</a:t>
            </a:r>
            <a:endParaRPr lang="en-US" dirty="0"/>
          </a:p>
        </p:txBody>
      </p:sp>
    </p:spTree>
    <p:extLst>
      <p:ext uri="{BB962C8B-B14F-4D97-AF65-F5344CB8AC3E}">
        <p14:creationId xmlns:p14="http://schemas.microsoft.com/office/powerpoint/2010/main" val="468072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Cross-domain results</a:t>
            </a:r>
          </a:p>
        </p:txBody>
      </p:sp>
      <p:sp>
        <p:nvSpPr>
          <p:cNvPr id="3" name="Content Placeholder 2"/>
          <p:cNvSpPr>
            <a:spLocks noGrp="1"/>
          </p:cNvSpPr>
          <p:nvPr>
            <p:ph idx="1"/>
          </p:nvPr>
        </p:nvSpPr>
        <p:spPr/>
        <p:txBody>
          <a:bodyPr>
            <a:normAutofit/>
          </a:bodyPr>
          <a:lstStyle/>
          <a:p>
            <a:r>
              <a:rPr lang="en-US" sz="2400" dirty="0"/>
              <a:t>EASE in regression mode</a:t>
            </a:r>
          </a:p>
          <a:p>
            <a:r>
              <a:rPr lang="en-US" sz="2400" dirty="0"/>
              <a:t>Predicted scores are rounded to compute Kappa measures</a:t>
            </a:r>
          </a:p>
          <a:p>
            <a:r>
              <a:rPr lang="en-US" sz="2400" dirty="0"/>
              <a:t>Experiment with different feature combinations for an upper-bound performance</a:t>
            </a:r>
          </a:p>
          <a:p>
            <a:pPr lvl="1"/>
            <a:r>
              <a:rPr lang="en-US" sz="2000" dirty="0"/>
              <a:t>Set 1</a:t>
            </a:r>
            <a:r>
              <a:rPr lang="en-US" sz="2000" dirty="0">
                <a:sym typeface="Symbol" panose="05050102010706020507" pitchFamily="18" charset="2"/>
              </a:rPr>
              <a:t></a:t>
            </a:r>
            <a:r>
              <a:rPr lang="en-US" sz="2000" dirty="0"/>
              <a:t>2: EASE + AC + CL + TS</a:t>
            </a:r>
          </a:p>
          <a:p>
            <a:pPr lvl="1"/>
            <a:r>
              <a:rPr lang="en-US" sz="2000" dirty="0"/>
              <a:t>Set 2</a:t>
            </a:r>
            <a:r>
              <a:rPr lang="en-US" sz="2000" dirty="0">
                <a:sym typeface="Symbol" panose="05050102010706020507" pitchFamily="18" charset="2"/>
              </a:rPr>
              <a:t></a:t>
            </a:r>
            <a:r>
              <a:rPr lang="en-US" sz="20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63748072"/>
              </p:ext>
            </p:extLst>
          </p:nvPr>
        </p:nvGraphicFramePr>
        <p:xfrm>
          <a:off x="2886519" y="3804920"/>
          <a:ext cx="6418961" cy="2595880"/>
        </p:xfrm>
        <a:graphic>
          <a:graphicData uri="http://schemas.openxmlformats.org/drawingml/2006/table">
            <a:tbl>
              <a:tblPr firstRow="1" bandRow="1">
                <a:tableStyleId>{5C22544A-7EE6-4342-B048-85BDC9FD1C3A}</a:tableStyleId>
              </a:tblPr>
              <a:tblGrid>
                <a:gridCol w="2029841">
                  <a:extLst>
                    <a:ext uri="{9D8B030D-6E8A-4147-A177-3AD203B41FA5}">
                      <a16:colId xmlns:a16="http://schemas.microsoft.com/office/drawing/2014/main" xmlns="" val="1871833535"/>
                    </a:ext>
                  </a:extLst>
                </a:gridCol>
                <a:gridCol w="1097280">
                  <a:extLst>
                    <a:ext uri="{9D8B030D-6E8A-4147-A177-3AD203B41FA5}">
                      <a16:colId xmlns:a16="http://schemas.microsoft.com/office/drawing/2014/main" xmlns="" val="1082825539"/>
                    </a:ext>
                  </a:extLst>
                </a:gridCol>
                <a:gridCol w="1097280">
                  <a:extLst>
                    <a:ext uri="{9D8B030D-6E8A-4147-A177-3AD203B41FA5}">
                      <a16:colId xmlns:a16="http://schemas.microsoft.com/office/drawing/2014/main" xmlns="" val="1870927304"/>
                    </a:ext>
                  </a:extLst>
                </a:gridCol>
                <a:gridCol w="1097280">
                  <a:extLst>
                    <a:ext uri="{9D8B030D-6E8A-4147-A177-3AD203B41FA5}">
                      <a16:colId xmlns:a16="http://schemas.microsoft.com/office/drawing/2014/main" xmlns="" val="4280052103"/>
                    </a:ext>
                  </a:extLst>
                </a:gridCol>
                <a:gridCol w="1097280">
                  <a:extLst>
                    <a:ext uri="{9D8B030D-6E8A-4147-A177-3AD203B41FA5}">
                      <a16:colId xmlns:a16="http://schemas.microsoft.com/office/drawing/2014/main" xmlns="" val="1102371447"/>
                    </a:ext>
                  </a:extLst>
                </a:gridCol>
              </a:tblGrid>
              <a:tr h="370840">
                <a:tc>
                  <a:txBody>
                    <a:bodyPr/>
                    <a:lstStyle/>
                    <a:p>
                      <a:r>
                        <a:rPr lang="en-US" sz="1600" i="0" dirty="0"/>
                        <a:t>Feature set</a:t>
                      </a:r>
                    </a:p>
                  </a:txBody>
                  <a:tcPr/>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a:tc>
                <a:tc hMerge="1">
                  <a:txBody>
                    <a:bodyPr/>
                    <a:lstStyle/>
                    <a:p>
                      <a:pPr algn="l"/>
                      <a:endParaRPr lang="en-US" sz="1600" i="0" dirty="0"/>
                    </a:p>
                  </a:txBody>
                  <a:tcPr/>
                </a:tc>
                <a:extLst>
                  <a:ext uri="{0D108BD9-81ED-4DB2-BD59-A6C34878D82A}">
                    <a16:rowId xmlns:a16="http://schemas.microsoft.com/office/drawing/2014/main" xmlns="" val="1995223041"/>
                  </a:ext>
                </a:extLst>
              </a:tr>
              <a:tr h="370840">
                <a:tc>
                  <a:txBody>
                    <a:bodyPr/>
                    <a:lstStyle/>
                    <a:p>
                      <a:endParaRPr lang="en-US" sz="1600" i="0" dirty="0"/>
                    </a:p>
                  </a:txBody>
                  <a:tcPr/>
                </a:tc>
                <a:tc>
                  <a:txBody>
                    <a:bodyPr/>
                    <a:lstStyle/>
                    <a:p>
                      <a:pPr algn="l"/>
                      <a:r>
                        <a:rPr lang="en-US" sz="1600" i="0" dirty="0"/>
                        <a:t>Kappa</a:t>
                      </a:r>
                    </a:p>
                  </a:txBody>
                  <a:tcPr/>
                </a:tc>
                <a:tc>
                  <a:txBody>
                    <a:bodyPr/>
                    <a:lstStyle/>
                    <a:p>
                      <a:pPr algn="l"/>
                      <a:r>
                        <a:rPr lang="en-US" sz="1600" i="0" dirty="0"/>
                        <a:t>QWK</a:t>
                      </a:r>
                    </a:p>
                  </a:txBody>
                  <a:tcPr/>
                </a:tc>
                <a:tc>
                  <a:txBody>
                    <a:bodyPr/>
                    <a:lstStyle/>
                    <a:p>
                      <a:pPr algn="l"/>
                      <a:r>
                        <a:rPr lang="en-US" sz="1600" i="0" dirty="0"/>
                        <a:t>Kappa</a:t>
                      </a:r>
                    </a:p>
                  </a:txBody>
                  <a:tcPr/>
                </a:tc>
                <a:tc>
                  <a:txBody>
                    <a:bodyPr/>
                    <a:lstStyle/>
                    <a:p>
                      <a:pPr algn="l"/>
                      <a:r>
                        <a:rPr lang="en-US" sz="1600" i="0" dirty="0"/>
                        <a:t>QWK</a:t>
                      </a:r>
                    </a:p>
                  </a:txBody>
                  <a:tcPr/>
                </a:tc>
                <a:extLst>
                  <a:ext uri="{0D108BD9-81ED-4DB2-BD59-A6C34878D82A}">
                    <a16:rowId xmlns:a16="http://schemas.microsoft.com/office/drawing/2014/main" xmlns="" val="4243656936"/>
                  </a:ext>
                </a:extLst>
              </a:tr>
              <a:tr h="370840">
                <a:tc>
                  <a:txBody>
                    <a:bodyPr/>
                    <a:lstStyle/>
                    <a:p>
                      <a:r>
                        <a:rPr lang="en-US" sz="1600" i="0" dirty="0"/>
                        <a:t>[</a:t>
                      </a:r>
                      <a:r>
                        <a:rPr lang="en-US" sz="1600" i="0" dirty="0" err="1"/>
                        <a:t>Phandi</a:t>
                      </a:r>
                      <a:r>
                        <a:rPr lang="en-US" sz="1600" i="0" dirty="0"/>
                        <a:t> et al., 2015]</a:t>
                      </a:r>
                    </a:p>
                  </a:txBody>
                  <a:tcPr/>
                </a:tc>
                <a:tc>
                  <a:txBody>
                    <a:bodyPr/>
                    <a:lstStyle/>
                    <a:p>
                      <a:pPr algn="l"/>
                      <a:r>
                        <a:rPr lang="en-US" sz="1600" i="0" dirty="0"/>
                        <a:t>n/a</a:t>
                      </a:r>
                    </a:p>
                  </a:txBody>
                  <a:tcPr/>
                </a:tc>
                <a:tc>
                  <a:txBody>
                    <a:bodyPr/>
                    <a:lstStyle/>
                    <a:p>
                      <a:pPr algn="l"/>
                      <a:r>
                        <a:rPr lang="en-US" sz="1600" i="0" dirty="0"/>
                        <a:t>0.545</a:t>
                      </a:r>
                    </a:p>
                  </a:txBody>
                  <a:tcPr/>
                </a:tc>
                <a:tc>
                  <a:txBody>
                    <a:bodyPr/>
                    <a:lstStyle/>
                    <a:p>
                      <a:pPr algn="l"/>
                      <a:r>
                        <a:rPr lang="en-US" sz="1600" i="0" dirty="0"/>
                        <a:t>n/a</a:t>
                      </a:r>
                    </a:p>
                  </a:txBody>
                  <a:tcPr/>
                </a:tc>
                <a:tc>
                  <a:txBody>
                    <a:bodyPr/>
                    <a:lstStyle/>
                    <a:p>
                      <a:pPr algn="l"/>
                      <a:r>
                        <a:rPr lang="en-US" sz="1600" i="0" dirty="0"/>
                        <a:t>n/a</a:t>
                      </a:r>
                    </a:p>
                  </a:txBody>
                  <a:tcPr/>
                </a:tc>
                <a:extLst>
                  <a:ext uri="{0D108BD9-81ED-4DB2-BD59-A6C34878D82A}">
                    <a16:rowId xmlns:a16="http://schemas.microsoft.com/office/drawing/2014/main" xmlns="" val="4060635507"/>
                  </a:ext>
                </a:extLst>
              </a:tr>
              <a:tr h="370840">
                <a:tc>
                  <a:txBody>
                    <a:bodyPr/>
                    <a:lstStyle/>
                    <a:p>
                      <a:r>
                        <a:rPr lang="en-US" sz="1600" i="0" dirty="0"/>
                        <a:t>[Dong &amp; Zhang, 2016]</a:t>
                      </a:r>
                    </a:p>
                  </a:txBody>
                  <a:tcPr/>
                </a:tc>
                <a:tc>
                  <a:txBody>
                    <a:bodyPr/>
                    <a:lstStyle/>
                    <a:p>
                      <a:pPr algn="l"/>
                      <a:r>
                        <a:rPr lang="en-US" sz="1600" i="0" dirty="0"/>
                        <a:t>n/a</a:t>
                      </a:r>
                    </a:p>
                  </a:txBody>
                  <a:tcPr/>
                </a:tc>
                <a:tc>
                  <a:txBody>
                    <a:bodyPr/>
                    <a:lstStyle/>
                    <a:p>
                      <a:pPr algn="l"/>
                      <a:r>
                        <a:rPr lang="en-US" sz="1600" i="0" dirty="0"/>
                        <a:t>0.569</a:t>
                      </a:r>
                    </a:p>
                  </a:txBody>
                  <a:tcPr/>
                </a:tc>
                <a:tc>
                  <a:txBody>
                    <a:bodyPr/>
                    <a:lstStyle/>
                    <a:p>
                      <a:pPr algn="l"/>
                      <a:r>
                        <a:rPr lang="en-US" sz="1600" i="0" dirty="0"/>
                        <a:t>n/a</a:t>
                      </a:r>
                    </a:p>
                  </a:txBody>
                  <a:tcPr/>
                </a:tc>
                <a:tc>
                  <a:txBody>
                    <a:bodyPr/>
                    <a:lstStyle/>
                    <a:p>
                      <a:pPr algn="l"/>
                      <a:r>
                        <a:rPr lang="en-US" sz="1600" i="0" dirty="0"/>
                        <a:t>n/a</a:t>
                      </a:r>
                    </a:p>
                  </a:txBody>
                  <a:tcPr/>
                </a:tc>
                <a:extLst>
                  <a:ext uri="{0D108BD9-81ED-4DB2-BD59-A6C34878D82A}">
                    <a16:rowId xmlns:a16="http://schemas.microsoft.com/office/drawing/2014/main" xmlns="" val="628442946"/>
                  </a:ext>
                </a:extLst>
              </a:tr>
              <a:tr h="370840">
                <a:tc>
                  <a:txBody>
                    <a:bodyPr/>
                    <a:lstStyle/>
                    <a:p>
                      <a:r>
                        <a:rPr lang="en-US" sz="1600" i="0" dirty="0"/>
                        <a:t>EASE</a:t>
                      </a:r>
                    </a:p>
                  </a:txBody>
                  <a:tcPr>
                    <a:lnB w="12700" cap="flat" cmpd="sng" algn="ctr">
                      <a:noFill/>
                      <a:prstDash val="solid"/>
                      <a:round/>
                      <a:headEnd type="none" w="med" len="med"/>
                      <a:tailEnd type="none" w="med" len="med"/>
                    </a:lnB>
                  </a:tcPr>
                </a:tc>
                <a:tc>
                  <a:txBody>
                    <a:bodyPr/>
                    <a:lstStyle/>
                    <a:p>
                      <a:pPr algn="l"/>
                      <a:r>
                        <a:rPr lang="en-US" sz="1600" b="0" i="0" dirty="0"/>
                        <a:t>0.234</a:t>
                      </a:r>
                    </a:p>
                  </a:txBody>
                  <a:tcPr>
                    <a:lnB w="12700" cap="flat" cmpd="sng" algn="ctr">
                      <a:noFill/>
                      <a:prstDash val="solid"/>
                      <a:round/>
                      <a:headEnd type="none" w="med" len="med"/>
                      <a:tailEnd type="none" w="med" len="med"/>
                    </a:lnB>
                  </a:tcPr>
                </a:tc>
                <a:tc>
                  <a:txBody>
                    <a:bodyPr/>
                    <a:lstStyle/>
                    <a:p>
                      <a:pPr algn="l"/>
                      <a:r>
                        <a:rPr lang="en-US" sz="1600" b="0" i="0" dirty="0"/>
                        <a:t>0.585</a:t>
                      </a:r>
                    </a:p>
                  </a:txBody>
                  <a:tcPr>
                    <a:lnB w="12700" cap="flat" cmpd="sng" algn="ctr">
                      <a:noFill/>
                      <a:prstDash val="solid"/>
                      <a:round/>
                      <a:headEnd type="none" w="med" len="med"/>
                      <a:tailEnd type="none" w="med" len="med"/>
                    </a:lnB>
                  </a:tcPr>
                </a:tc>
                <a:tc>
                  <a:txBody>
                    <a:bodyPr/>
                    <a:lstStyle/>
                    <a:p>
                      <a:pPr algn="l"/>
                      <a:r>
                        <a:rPr lang="en-US" sz="1600" b="0" i="0" dirty="0"/>
                        <a:t>0.048</a:t>
                      </a:r>
                    </a:p>
                  </a:txBody>
                  <a:tcPr>
                    <a:lnB w="12700" cap="flat" cmpd="sng" algn="ctr">
                      <a:noFill/>
                      <a:prstDash val="solid"/>
                      <a:round/>
                      <a:headEnd type="none" w="med" len="med"/>
                      <a:tailEnd type="none" w="med" len="med"/>
                    </a:lnB>
                  </a:tcPr>
                </a:tc>
                <a:tc>
                  <a:txBody>
                    <a:bodyPr/>
                    <a:lstStyle/>
                    <a:p>
                      <a:pPr algn="l"/>
                      <a:r>
                        <a:rPr lang="en-US" sz="1600" b="0" i="0" dirty="0"/>
                        <a:t>0.491</a:t>
                      </a: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611976140"/>
                  </a:ext>
                </a:extLst>
              </a:tr>
              <a:tr h="370840">
                <a:tc>
                  <a:txBody>
                    <a:bodyPr/>
                    <a:lstStyle/>
                    <a:p>
                      <a:r>
                        <a:rPr lang="en-US" sz="1600" i="0" dirty="0"/>
                        <a:t>EASE + ARG</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8167272"/>
                  </a:ext>
                </a:extLst>
              </a:tr>
              <a:tr h="370840">
                <a:tc>
                  <a:txBody>
                    <a:bodyPr/>
                    <a:lstStyle/>
                    <a:p>
                      <a:r>
                        <a:rPr lang="en-US" sz="1600" i="0" dirty="0"/>
                        <a:t>Our best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82820620"/>
                  </a:ext>
                </a:extLst>
              </a:tr>
            </a:tbl>
          </a:graphicData>
        </a:graphic>
      </p:graphicFrame>
      <p:grpSp>
        <p:nvGrpSpPr>
          <p:cNvPr id="6" name="Group 5"/>
          <p:cNvGrpSpPr/>
          <p:nvPr/>
        </p:nvGrpSpPr>
        <p:grpSpPr>
          <a:xfrm>
            <a:off x="4953001" y="2469572"/>
            <a:ext cx="5181600" cy="1759762"/>
            <a:chOff x="3124736" y="1133314"/>
            <a:chExt cx="5093594" cy="1759762"/>
          </a:xfrm>
        </p:grpSpPr>
        <p:sp>
          <p:nvSpPr>
            <p:cNvPr id="7" name="Flowchart: Alternate Process 6"/>
            <p:cNvSpPr/>
            <p:nvPr/>
          </p:nvSpPr>
          <p:spPr>
            <a:xfrm>
              <a:off x="3124736" y="1133314"/>
              <a:ext cx="5093594" cy="1566386"/>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Argumentation features help improve cross-domain performance</a:t>
              </a:r>
            </a:p>
            <a:p>
              <a:pPr marL="342900" indent="-342900">
                <a:buFont typeface="Arial" panose="020B0604020202020204" pitchFamily="34" charset="0"/>
                <a:buChar char="•"/>
              </a:pPr>
              <a:r>
                <a:rPr lang="en-US" sz="2000" dirty="0">
                  <a:ln w="0"/>
                  <a:solidFill>
                    <a:schemeClr val="tx1"/>
                  </a:solidFill>
                  <a:effectLst>
                    <a:outerShdw blurRad="38100" dist="19050" dir="2700000" algn="tl" rotWithShape="0">
                      <a:schemeClr val="dk1">
                        <a:alpha val="40000"/>
                      </a:schemeClr>
                    </a:outerShdw>
                  </a:effectLst>
                </a:rPr>
                <a:t>Both component-based and relation-based features show up in the best combination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1461" b="32584"/>
            <a:stretch/>
          </p:blipFill>
          <p:spPr>
            <a:xfrm rot="20817118">
              <a:off x="6967074" y="2580358"/>
              <a:ext cx="819616" cy="312718"/>
            </a:xfrm>
            <a:prstGeom prst="rect">
              <a:avLst/>
            </a:prstGeom>
          </p:spPr>
        </p:pic>
      </p:grpSp>
    </p:spTree>
    <p:extLst>
      <p:ext uri="{BB962C8B-B14F-4D97-AF65-F5344CB8AC3E}">
        <p14:creationId xmlns:p14="http://schemas.microsoft.com/office/powerpoint/2010/main" val="23068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400" dirty="0"/>
              <a:t>This study brings up a strong proof of application of argument mining in AES</a:t>
            </a:r>
          </a:p>
          <a:p>
            <a:pPr lvl="1"/>
            <a:r>
              <a:rPr lang="en-US" sz="2000" dirty="0"/>
              <a:t>Output of end-to-end argument mining for improving holistic score prediction in persuasive essay</a:t>
            </a:r>
          </a:p>
          <a:p>
            <a:pPr lvl="1"/>
            <a:r>
              <a:rPr lang="en-US" sz="2000" dirty="0"/>
              <a:t>The largest argumentation feature set have ever been studied</a:t>
            </a:r>
          </a:p>
          <a:p>
            <a:pPr lvl="1"/>
            <a:r>
              <a:rPr lang="en-US" sz="2000" dirty="0"/>
              <a:t>A competitive AES model as the baseline</a:t>
            </a:r>
          </a:p>
          <a:p>
            <a:pPr lvl="1"/>
            <a:r>
              <a:rPr lang="en-US" sz="2000" dirty="0"/>
              <a:t>In- and cross-domain evaluations</a:t>
            </a:r>
          </a:p>
          <a:p>
            <a:endParaRPr lang="en-US" sz="2400" dirty="0"/>
          </a:p>
          <a:p>
            <a:r>
              <a:rPr lang="en-US" sz="2400" dirty="0"/>
              <a:t>Extrinsic evaluation of AM models using AES task</a:t>
            </a:r>
          </a:p>
          <a:p>
            <a:pPr lvl="1"/>
            <a:r>
              <a:rPr lang="en-US" sz="2000" dirty="0"/>
              <a:t>Argumentation features of more accurate AM model can predict essay scores more accurately</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67</a:t>
            </a:fld>
            <a:endParaRPr lang="en-US"/>
          </a:p>
        </p:txBody>
      </p:sp>
    </p:spTree>
    <p:extLst>
      <p:ext uri="{BB962C8B-B14F-4D97-AF65-F5344CB8AC3E}">
        <p14:creationId xmlns:p14="http://schemas.microsoft.com/office/powerpoint/2010/main" val="3792568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solidFill>
              </a:rPr>
              <a:t>Conclusions and future work</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FAB230D-8D7E-447F-9006-147D65281BD6}" type="slidenum">
              <a:rPr lang="en-US" smtClean="0"/>
              <a:pPr/>
              <a:t>68</a:t>
            </a:fld>
            <a:endParaRPr lang="en-US"/>
          </a:p>
        </p:txBody>
      </p:sp>
      <p:pic>
        <p:nvPicPr>
          <p:cNvPr id="6" name="Picture 5"/>
          <p:cNvPicPr>
            <a:picLocks noChangeAspect="1"/>
          </p:cNvPicPr>
          <p:nvPr/>
        </p:nvPicPr>
        <p:blipFill>
          <a:blip r:embed="rId2"/>
          <a:stretch>
            <a:fillRect/>
          </a:stretch>
        </p:blipFill>
        <p:spPr>
          <a:xfrm>
            <a:off x="831850" y="5446421"/>
            <a:ext cx="476250" cy="566738"/>
          </a:xfrm>
          <a:prstGeom prst="rect">
            <a:avLst/>
          </a:prstGeom>
        </p:spPr>
      </p:pic>
      <p:pic>
        <p:nvPicPr>
          <p:cNvPr id="7" name="Picture 6"/>
          <p:cNvPicPr>
            <a:picLocks noChangeAspect="1"/>
          </p:cNvPicPr>
          <p:nvPr/>
        </p:nvPicPr>
        <p:blipFill>
          <a:blip r:embed="rId2"/>
          <a:stretch>
            <a:fillRect/>
          </a:stretch>
        </p:blipFill>
        <p:spPr>
          <a:xfrm>
            <a:off x="1413538" y="5446421"/>
            <a:ext cx="476250" cy="566738"/>
          </a:xfrm>
          <a:prstGeom prst="rect">
            <a:avLst/>
          </a:prstGeom>
        </p:spPr>
      </p:pic>
      <p:pic>
        <p:nvPicPr>
          <p:cNvPr id="8" name="Picture 7"/>
          <p:cNvPicPr>
            <a:picLocks noChangeAspect="1"/>
          </p:cNvPicPr>
          <p:nvPr/>
        </p:nvPicPr>
        <p:blipFill>
          <a:blip r:embed="rId2"/>
          <a:stretch>
            <a:fillRect/>
          </a:stretch>
        </p:blipFill>
        <p:spPr>
          <a:xfrm>
            <a:off x="1995226" y="5446421"/>
            <a:ext cx="476250" cy="566738"/>
          </a:xfrm>
          <a:prstGeom prst="rect">
            <a:avLst/>
          </a:prstGeom>
        </p:spPr>
      </p:pic>
      <p:pic>
        <p:nvPicPr>
          <p:cNvPr id="9" name="Picture 8"/>
          <p:cNvPicPr>
            <a:picLocks noChangeAspect="1"/>
          </p:cNvPicPr>
          <p:nvPr/>
        </p:nvPicPr>
        <p:blipFill>
          <a:blip r:embed="rId2"/>
          <a:stretch>
            <a:fillRect/>
          </a:stretch>
        </p:blipFill>
        <p:spPr>
          <a:xfrm>
            <a:off x="2576914" y="5446421"/>
            <a:ext cx="476250" cy="566738"/>
          </a:xfrm>
          <a:prstGeom prst="rect">
            <a:avLst/>
          </a:prstGeom>
        </p:spPr>
      </p:pic>
      <p:pic>
        <p:nvPicPr>
          <p:cNvPr id="10" name="Picture 9"/>
          <p:cNvPicPr>
            <a:picLocks noChangeAspect="1"/>
          </p:cNvPicPr>
          <p:nvPr/>
        </p:nvPicPr>
        <p:blipFill>
          <a:blip r:embed="rId3"/>
          <a:stretch>
            <a:fillRect/>
          </a:stretch>
        </p:blipFill>
        <p:spPr>
          <a:xfrm>
            <a:off x="3158602" y="5377365"/>
            <a:ext cx="504825" cy="704850"/>
          </a:xfrm>
          <a:prstGeom prst="rect">
            <a:avLst/>
          </a:prstGeom>
        </p:spPr>
      </p:pic>
    </p:spTree>
    <p:extLst>
      <p:ext uri="{BB962C8B-B14F-4D97-AF65-F5344CB8AC3E}">
        <p14:creationId xmlns:p14="http://schemas.microsoft.com/office/powerpoint/2010/main" val="3624500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Contribution summary</a:t>
            </a:r>
          </a:p>
        </p:txBody>
      </p:sp>
      <p:sp>
        <p:nvSpPr>
          <p:cNvPr id="6" name="Content Placeholder 5"/>
          <p:cNvSpPr>
            <a:spLocks noGrp="1"/>
          </p:cNvSpPr>
          <p:nvPr>
            <p:ph idx="1"/>
          </p:nvPr>
        </p:nvSpPr>
        <p:spPr/>
        <p:txBody>
          <a:bodyPr>
            <a:normAutofit lnSpcReduction="10000"/>
          </a:bodyPr>
          <a:lstStyle/>
          <a:p>
            <a:r>
              <a:rPr lang="en-US" sz="2400" dirty="0"/>
              <a:t>Novel contextual features for improving argument mining</a:t>
            </a:r>
          </a:p>
          <a:p>
            <a:pPr lvl="1"/>
            <a:r>
              <a:rPr lang="en-US" sz="2000" dirty="0"/>
              <a:t>Algorithm for argument and domain word extraction</a:t>
            </a:r>
          </a:p>
          <a:p>
            <a:pPr lvl="1"/>
            <a:r>
              <a:rPr lang="en-US" sz="2000" dirty="0"/>
              <a:t>Context-window framework</a:t>
            </a:r>
          </a:p>
          <a:p>
            <a:pPr lvl="1"/>
            <a:endParaRPr lang="en-US" sz="2000" dirty="0"/>
          </a:p>
          <a:p>
            <a:r>
              <a:rPr lang="en-US" sz="2400" dirty="0"/>
              <a:t>Extensive studies on improving automated essay scoring with argument mining output</a:t>
            </a:r>
          </a:p>
          <a:p>
            <a:pPr lvl="1"/>
            <a:r>
              <a:rPr lang="en-US" sz="2000" dirty="0"/>
              <a:t>Extrinsic evaluation of argument mining systems</a:t>
            </a:r>
          </a:p>
          <a:p>
            <a:pPr lvl="1"/>
            <a:r>
              <a:rPr lang="en-US" sz="2000" dirty="0"/>
              <a:t>Comprehensive analysis of a large set of argumentation features</a:t>
            </a:r>
          </a:p>
          <a:p>
            <a:pPr lvl="1"/>
            <a:r>
              <a:rPr lang="en-US" sz="2000" dirty="0"/>
              <a:t>In- and cross-domain validation of AES</a:t>
            </a:r>
          </a:p>
          <a:p>
            <a:pPr lvl="1"/>
            <a:endParaRPr lang="en-US" sz="2000" dirty="0"/>
          </a:p>
          <a:p>
            <a:r>
              <a:rPr lang="en-US" sz="2400" dirty="0"/>
              <a:t>AM and AES models are evaluated comprehensively for strongest proofs</a:t>
            </a:r>
          </a:p>
          <a:p>
            <a:pPr lvl="1"/>
            <a:r>
              <a:rPr lang="en-US" sz="2000" dirty="0"/>
              <a:t>Cross-fold, cross-topic, end-to-end validation</a:t>
            </a:r>
          </a:p>
          <a:p>
            <a:pPr lvl="1"/>
            <a:r>
              <a:rPr lang="en-US" sz="2000" dirty="0"/>
              <a:t>Different corpora, annotation schemas, writing fluency and quality</a:t>
            </a:r>
          </a:p>
          <a:p>
            <a:pPr lvl="1"/>
            <a:endParaRPr lang="en-US" sz="20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69</a:t>
            </a:fld>
            <a:endParaRPr lang="en-US"/>
          </a:p>
        </p:txBody>
      </p:sp>
    </p:spTree>
    <p:extLst>
      <p:ext uri="{BB962C8B-B14F-4D97-AF65-F5344CB8AC3E}">
        <p14:creationId xmlns:p14="http://schemas.microsoft.com/office/powerpoint/2010/main" val="23909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mining tasks (2)</a:t>
            </a:r>
          </a:p>
        </p:txBody>
      </p:sp>
      <p:sp>
        <p:nvSpPr>
          <p:cNvPr id="3" name="Content Placeholder 2"/>
          <p:cNvSpPr>
            <a:spLocks noGrp="1"/>
          </p:cNvSpPr>
          <p:nvPr>
            <p:ph idx="1"/>
          </p:nvPr>
        </p:nvSpPr>
        <p:spPr/>
        <p:txBody>
          <a:bodyPr>
            <a:normAutofit/>
          </a:bodyPr>
          <a:lstStyle/>
          <a:p>
            <a:endParaRPr lang="en-US" sz="2400" dirty="0">
              <a:solidFill>
                <a:schemeClr val="accent1"/>
              </a:solidFill>
            </a:endParaRPr>
          </a:p>
          <a:p>
            <a:r>
              <a:rPr lang="en-US" sz="2400" dirty="0">
                <a:solidFill>
                  <a:schemeClr val="accent1"/>
                </a:solidFill>
              </a:rPr>
              <a:t>Argument component classification</a:t>
            </a:r>
          </a:p>
          <a:p>
            <a:pPr lvl="1"/>
            <a:r>
              <a:rPr lang="en-US" sz="2000" dirty="0"/>
              <a:t>Labels argument components with their argumentative roles</a:t>
            </a:r>
          </a:p>
          <a:p>
            <a:pPr lvl="1"/>
            <a:r>
              <a:rPr lang="en-US" sz="2000" dirty="0"/>
              <a:t>E.g., premise, claim</a:t>
            </a:r>
          </a:p>
        </p:txBody>
      </p:sp>
      <p:sp>
        <p:nvSpPr>
          <p:cNvPr id="5" name="Slide Number Placeholder 4"/>
          <p:cNvSpPr>
            <a:spLocks noGrp="1"/>
          </p:cNvSpPr>
          <p:nvPr>
            <p:ph type="sldNum" sz="quarter" idx="12"/>
          </p:nvPr>
        </p:nvSpPr>
        <p:spPr/>
        <p:txBody>
          <a:bodyPr/>
          <a:lstStyle/>
          <a:p>
            <a:fld id="{1FAB230D-8D7E-447F-9006-147D65281BD6}" type="slidenum">
              <a:rPr lang="en-US" smtClean="0"/>
              <a:pPr/>
              <a:t>7</a:t>
            </a:fld>
            <a:endParaRPr lang="en-US"/>
          </a:p>
        </p:txBody>
      </p:sp>
      <p:sp>
        <p:nvSpPr>
          <p:cNvPr id="6" name="TextBox 5"/>
          <p:cNvSpPr txBox="1"/>
          <p:nvPr/>
        </p:nvSpPr>
        <p:spPr>
          <a:xfrm>
            <a:off x="838200" y="4188726"/>
            <a:ext cx="4941864" cy="1988237"/>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0815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normAutofit/>
          </a:bodyPr>
          <a:lstStyle/>
          <a:p>
            <a:r>
              <a:rPr lang="en-US" sz="2400" dirty="0"/>
              <a:t>Improve and compare our AD extraction algorithm with related work</a:t>
            </a:r>
          </a:p>
          <a:p>
            <a:pPr lvl="1"/>
            <a:r>
              <a:rPr lang="en-US" sz="2000" dirty="0"/>
              <a:t>Lexicon quality, impact on argument mining</a:t>
            </a:r>
          </a:p>
          <a:p>
            <a:endParaRPr lang="en-US" sz="2400" dirty="0"/>
          </a:p>
          <a:p>
            <a:r>
              <a:rPr lang="en-US" sz="2400" dirty="0"/>
              <a:t>Implement joint-prediction of argument components and argumentative relations</a:t>
            </a:r>
          </a:p>
          <a:p>
            <a:pPr lvl="1"/>
            <a:r>
              <a:rPr lang="en-US" sz="2000" dirty="0"/>
              <a:t>Advantage of mutual-information between the two problems</a:t>
            </a:r>
          </a:p>
          <a:p>
            <a:pPr lvl="1"/>
            <a:r>
              <a:rPr lang="en-US" sz="2000" dirty="0"/>
              <a:t>Successes proved in prior studies</a:t>
            </a:r>
          </a:p>
          <a:p>
            <a:endParaRPr lang="en-US" sz="2400" dirty="0"/>
          </a:p>
          <a:p>
            <a:r>
              <a:rPr lang="en-US" sz="2400" dirty="0"/>
              <a:t>Deploy and expand our research</a:t>
            </a:r>
          </a:p>
          <a:p>
            <a:pPr lvl="1"/>
            <a:r>
              <a:rPr lang="en-US" sz="2000" dirty="0"/>
              <a:t>Automated assessment of argumentative writing  in peer-review/tutoring systems</a:t>
            </a:r>
          </a:p>
          <a:p>
            <a:pPr lvl="1"/>
            <a:r>
              <a:rPr lang="en-US" sz="2000" dirty="0"/>
              <a:t>Application in different text genres, e.g., user comments, online debates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70</a:t>
            </a:fld>
            <a:endParaRPr lang="en-US"/>
          </a:p>
        </p:txBody>
      </p:sp>
    </p:spTree>
    <p:extLst>
      <p:ext uri="{BB962C8B-B14F-4D97-AF65-F5344CB8AC3E}">
        <p14:creationId xmlns:p14="http://schemas.microsoft.com/office/powerpoint/2010/main" val="106168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2"/>
          </p:nvPr>
        </p:nvSpPr>
        <p:spPr/>
        <p:txBody>
          <a:bodyPr/>
          <a:lstStyle/>
          <a:p>
            <a:fld id="{1FAB230D-8D7E-447F-9006-147D65281BD6}" type="slidenum">
              <a:rPr lang="en-US" smtClean="0"/>
              <a:pPr/>
              <a:t>71</a:t>
            </a:fld>
            <a:endParaRPr lang="en-US"/>
          </a:p>
        </p:txBody>
      </p:sp>
      <p:pic>
        <p:nvPicPr>
          <p:cNvPr id="12" name="Picture 11"/>
          <p:cNvPicPr>
            <a:picLocks noChangeAspect="1"/>
          </p:cNvPicPr>
          <p:nvPr/>
        </p:nvPicPr>
        <p:blipFill>
          <a:blip r:embed="rId2"/>
          <a:stretch>
            <a:fillRect/>
          </a:stretch>
        </p:blipFill>
        <p:spPr>
          <a:xfrm>
            <a:off x="831850" y="5446421"/>
            <a:ext cx="476250" cy="566738"/>
          </a:xfrm>
          <a:prstGeom prst="rect">
            <a:avLst/>
          </a:prstGeom>
        </p:spPr>
      </p:pic>
      <p:pic>
        <p:nvPicPr>
          <p:cNvPr id="13" name="Picture 12"/>
          <p:cNvPicPr>
            <a:picLocks noChangeAspect="1"/>
          </p:cNvPicPr>
          <p:nvPr/>
        </p:nvPicPr>
        <p:blipFill>
          <a:blip r:embed="rId2"/>
          <a:stretch>
            <a:fillRect/>
          </a:stretch>
        </p:blipFill>
        <p:spPr>
          <a:xfrm>
            <a:off x="1413538" y="5446421"/>
            <a:ext cx="476250" cy="566738"/>
          </a:xfrm>
          <a:prstGeom prst="rect">
            <a:avLst/>
          </a:prstGeom>
        </p:spPr>
      </p:pic>
      <p:pic>
        <p:nvPicPr>
          <p:cNvPr id="14" name="Picture 13"/>
          <p:cNvPicPr>
            <a:picLocks noChangeAspect="1"/>
          </p:cNvPicPr>
          <p:nvPr/>
        </p:nvPicPr>
        <p:blipFill>
          <a:blip r:embed="rId2"/>
          <a:stretch>
            <a:fillRect/>
          </a:stretch>
        </p:blipFill>
        <p:spPr>
          <a:xfrm>
            <a:off x="1995226" y="5446421"/>
            <a:ext cx="476250" cy="566738"/>
          </a:xfrm>
          <a:prstGeom prst="rect">
            <a:avLst/>
          </a:prstGeom>
        </p:spPr>
      </p:pic>
      <p:pic>
        <p:nvPicPr>
          <p:cNvPr id="15" name="Picture 14"/>
          <p:cNvPicPr>
            <a:picLocks noChangeAspect="1"/>
          </p:cNvPicPr>
          <p:nvPr/>
        </p:nvPicPr>
        <p:blipFill>
          <a:blip r:embed="rId2"/>
          <a:stretch>
            <a:fillRect/>
          </a:stretch>
        </p:blipFill>
        <p:spPr>
          <a:xfrm>
            <a:off x="2576914" y="5446421"/>
            <a:ext cx="476250" cy="566738"/>
          </a:xfrm>
          <a:prstGeom prst="rect">
            <a:avLst/>
          </a:prstGeom>
        </p:spPr>
      </p:pic>
      <p:pic>
        <p:nvPicPr>
          <p:cNvPr id="17" name="Picture 16"/>
          <p:cNvPicPr>
            <a:picLocks noChangeAspect="1"/>
          </p:cNvPicPr>
          <p:nvPr/>
        </p:nvPicPr>
        <p:blipFill>
          <a:blip r:embed="rId2"/>
          <a:stretch>
            <a:fillRect/>
          </a:stretch>
        </p:blipFill>
        <p:spPr>
          <a:xfrm>
            <a:off x="3158602" y="5446421"/>
            <a:ext cx="476250" cy="56673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490" y="2488985"/>
            <a:ext cx="3579019" cy="1776077"/>
          </a:xfrm>
          <a:prstGeom prst="rect">
            <a:avLst/>
          </a:prstGeom>
        </p:spPr>
      </p:pic>
    </p:spTree>
    <p:extLst>
      <p:ext uri="{BB962C8B-B14F-4D97-AF65-F5344CB8AC3E}">
        <p14:creationId xmlns:p14="http://schemas.microsoft.com/office/powerpoint/2010/main" val="407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2"/>
                </a:solidFill>
              </a:rPr>
              <a:t>Back-ups</a:t>
            </a:r>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1FAB230D-8D7E-447F-9006-147D65281BD6}" type="slidenum">
              <a:rPr lang="en-US" smtClean="0"/>
              <a:pPr/>
              <a:t>72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5267325"/>
            <a:ext cx="5715000" cy="828675"/>
          </a:xfrm>
          <a:prstGeom prst="rect">
            <a:avLst/>
          </a:prstGeom>
        </p:spPr>
      </p:pic>
    </p:spTree>
    <p:extLst>
      <p:ext uri="{BB962C8B-B14F-4D97-AF65-F5344CB8AC3E}">
        <p14:creationId xmlns:p14="http://schemas.microsoft.com/office/powerpoint/2010/main" val="121947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argumentation example</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87346" y="4355409"/>
            <a:ext cx="2889387" cy="160932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just"/>
            <a:r>
              <a:rPr lang="en-US" sz="1050" dirty="0">
                <a:solidFill>
                  <a:schemeClr val="tx1"/>
                </a:solidFill>
              </a:rPr>
              <a:t>(</a:t>
            </a:r>
            <a:r>
              <a:rPr lang="en-US" sz="1050" b="1" dirty="0">
                <a:solidFill>
                  <a:schemeClr val="tx1"/>
                </a:solidFill>
              </a:rPr>
              <a:t>A4</a:t>
            </a:r>
            <a:r>
              <a:rPr lang="en-US" sz="1050" dirty="0">
                <a:solidFill>
                  <a:schemeClr val="tx1"/>
                </a:solidFill>
              </a:rPr>
              <a:t>) If one is late, there is little difference in apologizing while in their car over a cell phone and apologizing in front of their boss at the office. So, they should have the restraint to drive at the speed limit, arriving late, and being willing to apologize then; an apologetic cell phone call in a car to a boss shouldn’t be the cause of one being able to then relax, slow-down, and drive the speed-limit.</a:t>
            </a:r>
          </a:p>
        </p:txBody>
      </p:sp>
      <p:sp>
        <p:nvSpPr>
          <p:cNvPr id="5" name="Rectangle 4"/>
          <p:cNvSpPr/>
          <p:nvPr/>
        </p:nvSpPr>
        <p:spPr>
          <a:xfrm>
            <a:off x="2587346" y="2416066"/>
            <a:ext cx="2889387" cy="74732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just"/>
            <a:r>
              <a:rPr lang="en-US" sz="1050" dirty="0">
                <a:solidFill>
                  <a:schemeClr val="tx1"/>
                </a:solidFill>
              </a:rPr>
              <a:t>(</a:t>
            </a:r>
            <a:r>
              <a:rPr lang="en-US" sz="1050" b="1" dirty="0">
                <a:solidFill>
                  <a:schemeClr val="tx1"/>
                </a:solidFill>
              </a:rPr>
              <a:t>A2</a:t>
            </a:r>
            <a:r>
              <a:rPr lang="en-US" sz="1050" dirty="0">
                <a:solidFill>
                  <a:schemeClr val="tx1"/>
                </a:solidFill>
              </a:rPr>
              <a:t>) Research shows that drivers speaking on a mobile phone have much slower reactions in braking tests than non-users, and are worse even than if they have been drinking.</a:t>
            </a:r>
          </a:p>
        </p:txBody>
      </p:sp>
      <p:sp>
        <p:nvSpPr>
          <p:cNvPr id="6" name="Rectangle 5"/>
          <p:cNvSpPr/>
          <p:nvPr/>
        </p:nvSpPr>
        <p:spPr>
          <a:xfrm>
            <a:off x="1719120" y="3322263"/>
            <a:ext cx="2945502" cy="87427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just"/>
            <a:r>
              <a:rPr lang="en-US" sz="1050" dirty="0">
                <a:solidFill>
                  <a:schemeClr val="tx1"/>
                </a:solidFill>
              </a:rPr>
              <a:t>(</a:t>
            </a:r>
            <a:r>
              <a:rPr lang="en-US" sz="1050" b="1" dirty="0">
                <a:solidFill>
                  <a:schemeClr val="tx1"/>
                </a:solidFill>
              </a:rPr>
              <a:t>A3</a:t>
            </a:r>
            <a:r>
              <a:rPr lang="en-US" sz="1050" dirty="0">
                <a:solidFill>
                  <a:schemeClr val="tx1"/>
                </a:solidFill>
              </a:rPr>
              <a:t>) Regulation could negate the safety benefits of having a phone in the car. When you’re stuck in traffic, calling to say you’ll be late can reduce stress and make you less inclined to drive aggressively to make up lost time.</a:t>
            </a:r>
          </a:p>
        </p:txBody>
      </p:sp>
      <p:sp>
        <p:nvSpPr>
          <p:cNvPr id="7" name="Rectangle 6"/>
          <p:cNvSpPr/>
          <p:nvPr/>
        </p:nvSpPr>
        <p:spPr>
          <a:xfrm>
            <a:off x="1719120" y="1825625"/>
            <a:ext cx="2945502" cy="43157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just"/>
            <a:r>
              <a:rPr lang="en-US" sz="1050" dirty="0">
                <a:solidFill>
                  <a:schemeClr val="tx1"/>
                </a:solidFill>
              </a:rPr>
              <a:t>(</a:t>
            </a:r>
            <a:r>
              <a:rPr lang="en-US" sz="1050" b="1" dirty="0">
                <a:solidFill>
                  <a:schemeClr val="tx1"/>
                </a:solidFill>
              </a:rPr>
              <a:t>A1</a:t>
            </a:r>
            <a:r>
              <a:rPr lang="en-US" sz="1050" dirty="0">
                <a:solidFill>
                  <a:schemeClr val="tx1"/>
                </a:solidFill>
              </a:rPr>
              <a:t>) The use of cell-phones while driving is a public hazard.</a:t>
            </a:r>
          </a:p>
        </p:txBody>
      </p:sp>
      <p:sp>
        <p:nvSpPr>
          <p:cNvPr id="8" name="Oval 7"/>
          <p:cNvSpPr/>
          <p:nvPr/>
        </p:nvSpPr>
        <p:spPr>
          <a:xfrm>
            <a:off x="9214881" y="3806769"/>
            <a:ext cx="548640" cy="548640"/>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rPr>
              <a:t>A1</a:t>
            </a:r>
          </a:p>
        </p:txBody>
      </p:sp>
      <p:sp>
        <p:nvSpPr>
          <p:cNvPr id="9" name="Oval 8"/>
          <p:cNvSpPr/>
          <p:nvPr/>
        </p:nvSpPr>
        <p:spPr>
          <a:xfrm>
            <a:off x="7097357" y="3806769"/>
            <a:ext cx="548640" cy="548640"/>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rPr>
              <a:t>A4</a:t>
            </a:r>
          </a:p>
        </p:txBody>
      </p:sp>
      <p:sp>
        <p:nvSpPr>
          <p:cNvPr id="10" name="Oval 9"/>
          <p:cNvSpPr/>
          <p:nvPr/>
        </p:nvSpPr>
        <p:spPr>
          <a:xfrm>
            <a:off x="8154490" y="3806769"/>
            <a:ext cx="548640" cy="548640"/>
          </a:xfrm>
          <a:prstGeom prst="ellipse">
            <a:avLst/>
          </a:prstGeom>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rPr>
              <a:t>A3</a:t>
            </a:r>
          </a:p>
        </p:txBody>
      </p:sp>
      <p:sp>
        <p:nvSpPr>
          <p:cNvPr id="11" name="Oval 10"/>
          <p:cNvSpPr/>
          <p:nvPr/>
        </p:nvSpPr>
        <p:spPr>
          <a:xfrm>
            <a:off x="10010377" y="3005898"/>
            <a:ext cx="548640" cy="548640"/>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solidFill>
                  <a:schemeClr val="tx1"/>
                </a:solidFill>
              </a:rPr>
              <a:t>A2</a:t>
            </a:r>
          </a:p>
        </p:txBody>
      </p:sp>
      <p:cxnSp>
        <p:nvCxnSpPr>
          <p:cNvPr id="12" name="Straight Arrow Connector 11"/>
          <p:cNvCxnSpPr>
            <a:stCxn id="9" idx="6"/>
            <a:endCxn id="10" idx="2"/>
          </p:cNvCxnSpPr>
          <p:nvPr/>
        </p:nvCxnSpPr>
        <p:spPr>
          <a:xfrm>
            <a:off x="7645997" y="4081089"/>
            <a:ext cx="508493" cy="0"/>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6"/>
            <a:endCxn id="8" idx="2"/>
          </p:cNvCxnSpPr>
          <p:nvPr/>
        </p:nvCxnSpPr>
        <p:spPr>
          <a:xfrm>
            <a:off x="8703130" y="4081089"/>
            <a:ext cx="511751" cy="0"/>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8" idx="7"/>
          </p:cNvCxnSpPr>
          <p:nvPr/>
        </p:nvCxnSpPr>
        <p:spPr>
          <a:xfrm flipH="1">
            <a:off x="9683175" y="3474192"/>
            <a:ext cx="407548" cy="412923"/>
          </a:xfrm>
          <a:prstGeom prst="straightConnector1">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81396" y="6069241"/>
            <a:ext cx="1695337" cy="215444"/>
          </a:xfrm>
          <a:prstGeom prst="rect">
            <a:avLst/>
          </a:prstGeom>
          <a:solidFill>
            <a:schemeClr val="bg1"/>
          </a:solidFill>
        </p:spPr>
        <p:txBody>
          <a:bodyPr wrap="none" lIns="0" tIns="0" rIns="0" bIns="0" rtlCol="0">
            <a:spAutoFit/>
          </a:bodyPr>
          <a:lstStyle/>
          <a:p>
            <a:pPr algn="ctr"/>
            <a:r>
              <a:rPr lang="en-US" sz="1400" dirty="0">
                <a:solidFill>
                  <a:schemeClr val="accent1"/>
                </a:solidFill>
              </a:rPr>
              <a:t>[</a:t>
            </a:r>
            <a:r>
              <a:rPr lang="en-US" sz="1400" dirty="0" err="1">
                <a:solidFill>
                  <a:schemeClr val="accent1"/>
                </a:solidFill>
              </a:rPr>
              <a:t>Cabrio</a:t>
            </a:r>
            <a:r>
              <a:rPr lang="en-US" sz="1400" dirty="0">
                <a:solidFill>
                  <a:schemeClr val="accent1"/>
                </a:solidFill>
              </a:rPr>
              <a:t> &amp; </a:t>
            </a:r>
            <a:r>
              <a:rPr lang="en-US" sz="1400" dirty="0" err="1">
                <a:solidFill>
                  <a:schemeClr val="accent1"/>
                </a:solidFill>
              </a:rPr>
              <a:t>Villata</a:t>
            </a:r>
            <a:r>
              <a:rPr lang="en-US" sz="1400" dirty="0">
                <a:solidFill>
                  <a:schemeClr val="accent1"/>
                </a:solidFill>
              </a:rPr>
              <a:t>, 2012]</a:t>
            </a:r>
          </a:p>
        </p:txBody>
      </p:sp>
      <p:sp>
        <p:nvSpPr>
          <p:cNvPr id="17" name="Slide Number Placeholder 16"/>
          <p:cNvSpPr>
            <a:spLocks noGrp="1"/>
          </p:cNvSpPr>
          <p:nvPr>
            <p:ph type="sldNum" sz="quarter" idx="12"/>
          </p:nvPr>
        </p:nvSpPr>
        <p:spPr/>
        <p:txBody>
          <a:bodyPr/>
          <a:lstStyle/>
          <a:p>
            <a:fld id="{1FAB230D-8D7E-447F-9006-147D65281BD6}" type="slidenum">
              <a:rPr lang="en-US" smtClean="0"/>
              <a:pPr/>
              <a:t>73</a:t>
            </a:fld>
            <a:endParaRPr lang="en-US"/>
          </a:p>
        </p:txBody>
      </p:sp>
    </p:spTree>
    <p:extLst>
      <p:ext uri="{BB962C8B-B14F-4D97-AF65-F5344CB8AC3E}">
        <p14:creationId xmlns:p14="http://schemas.microsoft.com/office/powerpoint/2010/main" val="3812941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argumentation example</a:t>
            </a:r>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3765417" y="3228284"/>
            <a:ext cx="4661166" cy="1546019"/>
            <a:chOff x="3356400" y="3435801"/>
            <a:chExt cx="4661166" cy="1546019"/>
          </a:xfrm>
        </p:grpSpPr>
        <p:sp>
          <p:nvSpPr>
            <p:cNvPr id="5" name="TextBox 4"/>
            <p:cNvSpPr txBox="1"/>
            <p:nvPr/>
          </p:nvSpPr>
          <p:spPr>
            <a:xfrm>
              <a:off x="3356400" y="3516314"/>
              <a:ext cx="3698024" cy="1384995"/>
            </a:xfrm>
            <a:prstGeom prst="rect">
              <a:avLst/>
            </a:prstGeom>
            <a:noFill/>
          </p:spPr>
          <p:txBody>
            <a:bodyPr wrap="square" lIns="0" tIns="0" rIns="0" bIns="0" rtlCol="0">
              <a:spAutoFit/>
            </a:bodyPr>
            <a:lstStyle/>
            <a:p>
              <a:pPr algn="just"/>
              <a:r>
                <a:rPr lang="en-US" i="1" baseline="30000" dirty="0"/>
                <a:t>(1)</a:t>
              </a:r>
              <a:r>
                <a:rPr lang="en-US" i="1" dirty="0"/>
                <a:t>[We should tear the building down.]</a:t>
              </a:r>
              <a:r>
                <a:rPr lang="en-US" dirty="0"/>
                <a:t> </a:t>
              </a:r>
              <a:r>
                <a:rPr lang="en-US" baseline="30000" dirty="0"/>
                <a:t>(2)</a:t>
              </a:r>
              <a:r>
                <a:rPr lang="en-US" i="1" dirty="0"/>
                <a:t>[On the other hand, many people liked the view from the roof.]</a:t>
              </a:r>
              <a:r>
                <a:rPr lang="en-US" dirty="0"/>
                <a:t> </a:t>
              </a:r>
              <a:r>
                <a:rPr lang="en-US" baseline="30000" dirty="0"/>
                <a:t>(3)</a:t>
              </a:r>
              <a:r>
                <a:rPr lang="en-US" i="1" dirty="0"/>
                <a:t>[On weekends in summer, the roof is usually crowded with sunset partygoers.]</a:t>
              </a:r>
              <a:endParaRPr lang="en-US" sz="1400" baseline="-25000" dirty="0"/>
            </a:p>
          </p:txBody>
        </p:sp>
        <p:pic>
          <p:nvPicPr>
            <p:cNvPr id="6" name="Picture 5"/>
            <p:cNvPicPr>
              <a:picLocks noChangeAspect="1"/>
            </p:cNvPicPr>
            <p:nvPr/>
          </p:nvPicPr>
          <p:blipFill rotWithShape="1">
            <a:blip r:embed="rId2" cstate="print"/>
            <a:srcRect l="28177" r="41319" b="18437"/>
            <a:stretch/>
          </p:blipFill>
          <p:spPr>
            <a:xfrm>
              <a:off x="7474226" y="3435801"/>
              <a:ext cx="543340" cy="1546019"/>
            </a:xfrm>
            <a:prstGeom prst="rect">
              <a:avLst/>
            </a:prstGeom>
          </p:spPr>
        </p:pic>
      </p:grpSp>
      <p:sp>
        <p:nvSpPr>
          <p:cNvPr id="7" name="TextBox 6"/>
          <p:cNvSpPr txBox="1"/>
          <p:nvPr/>
        </p:nvSpPr>
        <p:spPr>
          <a:xfrm>
            <a:off x="6715698" y="4909240"/>
            <a:ext cx="1726435" cy="215444"/>
          </a:xfrm>
          <a:prstGeom prst="rect">
            <a:avLst/>
          </a:prstGeom>
          <a:solidFill>
            <a:schemeClr val="bg1"/>
          </a:solidFill>
        </p:spPr>
        <p:txBody>
          <a:bodyPr wrap="none" lIns="0" tIns="0" rIns="0" bIns="0" rtlCol="0">
            <a:spAutoFit/>
          </a:bodyPr>
          <a:lstStyle/>
          <a:p>
            <a:pPr algn="ctr"/>
            <a:r>
              <a:rPr lang="en-US" sz="1400" dirty="0">
                <a:solidFill>
                  <a:schemeClr val="accent1"/>
                </a:solidFill>
              </a:rPr>
              <a:t>[</a:t>
            </a:r>
            <a:r>
              <a:rPr lang="en-US" sz="1400" dirty="0" err="1">
                <a:solidFill>
                  <a:schemeClr val="accent1"/>
                </a:solidFill>
              </a:rPr>
              <a:t>Peldzus</a:t>
            </a:r>
            <a:r>
              <a:rPr lang="en-US" sz="1400" dirty="0">
                <a:solidFill>
                  <a:schemeClr val="accent1"/>
                </a:solidFill>
              </a:rPr>
              <a:t> &amp; </a:t>
            </a:r>
            <a:r>
              <a:rPr lang="en-US" sz="1400" dirty="0" err="1">
                <a:solidFill>
                  <a:schemeClr val="accent1"/>
                </a:solidFill>
              </a:rPr>
              <a:t>Stede</a:t>
            </a:r>
            <a:r>
              <a:rPr lang="en-US" sz="1400" dirty="0">
                <a:solidFill>
                  <a:schemeClr val="accent1"/>
                </a:solidFill>
              </a:rPr>
              <a:t>, 2013]</a:t>
            </a:r>
          </a:p>
        </p:txBody>
      </p:sp>
      <p:sp>
        <p:nvSpPr>
          <p:cNvPr id="9" name="Slide Number Placeholder 8"/>
          <p:cNvSpPr>
            <a:spLocks noGrp="1"/>
          </p:cNvSpPr>
          <p:nvPr>
            <p:ph type="sldNum" sz="quarter" idx="12"/>
          </p:nvPr>
        </p:nvSpPr>
        <p:spPr/>
        <p:txBody>
          <a:bodyPr/>
          <a:lstStyle/>
          <a:p>
            <a:fld id="{1FAB230D-8D7E-447F-9006-147D65281BD6}" type="slidenum">
              <a:rPr lang="en-US" smtClean="0"/>
              <a:pPr/>
              <a:t>74</a:t>
            </a:fld>
            <a:endParaRPr lang="en-US"/>
          </a:p>
        </p:txBody>
      </p:sp>
    </p:spTree>
    <p:extLst>
      <p:ext uri="{BB962C8B-B14F-4D97-AF65-F5344CB8AC3E}">
        <p14:creationId xmlns:p14="http://schemas.microsoft.com/office/powerpoint/2010/main" val="16980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LDA topics vs. writing topics</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1FAB230D-8D7E-447F-9006-147D65281BD6}" type="slidenum">
              <a:rPr lang="en-US" smtClean="0"/>
              <a:pPr/>
              <a:t>75</a:t>
            </a:fld>
            <a:endParaRPr lang="en-US"/>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253" y="2125720"/>
            <a:ext cx="754286" cy="33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179" y="2125720"/>
            <a:ext cx="754286" cy="33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26464"/>
            <a:ext cx="737143" cy="33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075" y="2126464"/>
            <a:ext cx="737143" cy="33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26822" y="1894890"/>
            <a:ext cx="738279" cy="246221"/>
          </a:xfrm>
          <a:prstGeom prst="rect">
            <a:avLst/>
          </a:prstGeom>
          <a:solidFill>
            <a:schemeClr val="accent2">
              <a:lumMod val="20000"/>
              <a:lumOff val="80000"/>
            </a:schemeClr>
          </a:solidFill>
          <a:ln>
            <a:solidFill>
              <a:srgbClr val="7030A0"/>
            </a:solidFill>
          </a:ln>
        </p:spPr>
        <p:txBody>
          <a:bodyPr wrap="none" lIns="0" tIns="0" rIns="0" bIns="0" rtlCol="0">
            <a:spAutoFit/>
          </a:bodyPr>
          <a:lstStyle/>
          <a:p>
            <a:pPr algn="ctr"/>
            <a:r>
              <a:rPr lang="en-US" sz="1600" dirty="0"/>
              <a:t> children</a:t>
            </a:r>
          </a:p>
        </p:txBody>
      </p:sp>
      <p:cxnSp>
        <p:nvCxnSpPr>
          <p:cNvPr id="11" name="Straight Arrow Connector 10"/>
          <p:cNvCxnSpPr>
            <a:endCxn id="10" idx="1"/>
          </p:cNvCxnSpPr>
          <p:nvPr/>
        </p:nvCxnSpPr>
        <p:spPr>
          <a:xfrm flipV="1">
            <a:off x="4678679" y="2017999"/>
            <a:ext cx="748143" cy="184666"/>
          </a:xfrm>
          <a:prstGeom prst="straightConnector1">
            <a:avLst/>
          </a:prstGeom>
          <a:ln>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12970" y="2809290"/>
            <a:ext cx="611322" cy="246221"/>
          </a:xfrm>
          <a:prstGeom prst="rect">
            <a:avLst/>
          </a:prstGeom>
          <a:solidFill>
            <a:schemeClr val="accent2">
              <a:lumMod val="20000"/>
              <a:lumOff val="80000"/>
            </a:schemeClr>
          </a:solidFill>
          <a:ln>
            <a:solidFill>
              <a:srgbClr val="7030A0"/>
            </a:solidFill>
          </a:ln>
        </p:spPr>
        <p:txBody>
          <a:bodyPr wrap="none" lIns="0" tIns="0" rIns="0" bIns="0" rtlCol="0">
            <a:spAutoFit/>
          </a:bodyPr>
          <a:lstStyle/>
          <a:p>
            <a:pPr algn="ctr"/>
            <a:r>
              <a:rPr lang="en-US" sz="1600" dirty="0"/>
              <a:t> parent</a:t>
            </a:r>
          </a:p>
        </p:txBody>
      </p:sp>
      <p:sp>
        <p:nvSpPr>
          <p:cNvPr id="13" name="TextBox 12"/>
          <p:cNvSpPr txBox="1"/>
          <p:nvPr/>
        </p:nvSpPr>
        <p:spPr>
          <a:xfrm>
            <a:off x="5411338" y="3723690"/>
            <a:ext cx="596317" cy="246221"/>
          </a:xfrm>
          <a:prstGeom prst="rect">
            <a:avLst/>
          </a:prstGeom>
          <a:solidFill>
            <a:schemeClr val="accent2">
              <a:lumMod val="20000"/>
              <a:lumOff val="80000"/>
            </a:schemeClr>
          </a:solidFill>
          <a:ln>
            <a:solidFill>
              <a:srgbClr val="7030A0"/>
            </a:solidFill>
          </a:ln>
        </p:spPr>
        <p:txBody>
          <a:bodyPr wrap="none" lIns="0" tIns="0" rIns="0" bIns="0" rtlCol="0">
            <a:spAutoFit/>
          </a:bodyPr>
          <a:lstStyle/>
          <a:p>
            <a:pPr algn="ctr"/>
            <a:r>
              <a:rPr lang="en-US" sz="1600" dirty="0"/>
              <a:t> school</a:t>
            </a:r>
          </a:p>
        </p:txBody>
      </p:sp>
      <p:sp>
        <p:nvSpPr>
          <p:cNvPr id="14" name="TextBox 13"/>
          <p:cNvSpPr txBox="1"/>
          <p:nvPr/>
        </p:nvSpPr>
        <p:spPr>
          <a:xfrm>
            <a:off x="5398514" y="4638090"/>
            <a:ext cx="484107" cy="246221"/>
          </a:xfrm>
          <a:prstGeom prst="rect">
            <a:avLst/>
          </a:prstGeom>
          <a:solidFill>
            <a:schemeClr val="accent2">
              <a:lumMod val="20000"/>
              <a:lumOff val="80000"/>
            </a:schemeClr>
          </a:solidFill>
          <a:ln>
            <a:solidFill>
              <a:srgbClr val="7030A0"/>
            </a:solidFill>
          </a:ln>
        </p:spPr>
        <p:txBody>
          <a:bodyPr wrap="none" lIns="0" tIns="0" rIns="0" bIns="0" rtlCol="0">
            <a:spAutoFit/>
          </a:bodyPr>
          <a:lstStyle/>
          <a:p>
            <a:pPr algn="ctr"/>
            <a:r>
              <a:rPr lang="en-US" sz="1600" dirty="0"/>
              <a:t> learn</a:t>
            </a:r>
          </a:p>
        </p:txBody>
      </p:sp>
      <p:sp>
        <p:nvSpPr>
          <p:cNvPr id="15" name="TextBox 14"/>
          <p:cNvSpPr txBox="1"/>
          <p:nvPr/>
        </p:nvSpPr>
        <p:spPr>
          <a:xfrm>
            <a:off x="5404798" y="5552490"/>
            <a:ext cx="515269" cy="246221"/>
          </a:xfrm>
          <a:prstGeom prst="rect">
            <a:avLst/>
          </a:prstGeom>
          <a:solidFill>
            <a:schemeClr val="accent2">
              <a:lumMod val="20000"/>
              <a:lumOff val="80000"/>
            </a:schemeClr>
          </a:solidFill>
          <a:ln>
            <a:solidFill>
              <a:srgbClr val="7030A0"/>
            </a:solidFill>
          </a:ln>
        </p:spPr>
        <p:txBody>
          <a:bodyPr wrap="none" lIns="0" tIns="0" rIns="0" bIns="0" rtlCol="0">
            <a:spAutoFit/>
          </a:bodyPr>
          <a:lstStyle/>
          <a:p>
            <a:pPr algn="ctr"/>
            <a:r>
              <a:rPr lang="en-US" sz="1600" dirty="0"/>
              <a:t> teach</a:t>
            </a:r>
          </a:p>
        </p:txBody>
      </p:sp>
      <p:cxnSp>
        <p:nvCxnSpPr>
          <p:cNvPr id="16" name="Straight Arrow Connector 15"/>
          <p:cNvCxnSpPr>
            <a:endCxn id="12" idx="1"/>
          </p:cNvCxnSpPr>
          <p:nvPr/>
        </p:nvCxnSpPr>
        <p:spPr>
          <a:xfrm>
            <a:off x="4678679" y="2431268"/>
            <a:ext cx="734293" cy="501133"/>
          </a:xfrm>
          <a:prstGeom prst="straightConnector1">
            <a:avLst/>
          </a:prstGeom>
          <a:ln>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1"/>
          </p:cNvCxnSpPr>
          <p:nvPr/>
        </p:nvCxnSpPr>
        <p:spPr>
          <a:xfrm>
            <a:off x="4678679" y="3007310"/>
            <a:ext cx="732659" cy="839491"/>
          </a:xfrm>
          <a:prstGeom prst="straightConnector1">
            <a:avLst/>
          </a:prstGeom>
          <a:ln>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1"/>
          </p:cNvCxnSpPr>
          <p:nvPr/>
        </p:nvCxnSpPr>
        <p:spPr>
          <a:xfrm>
            <a:off x="4678679" y="3405858"/>
            <a:ext cx="719835" cy="1355343"/>
          </a:xfrm>
          <a:prstGeom prst="straightConnector1">
            <a:avLst/>
          </a:prstGeom>
          <a:ln>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1"/>
          </p:cNvCxnSpPr>
          <p:nvPr/>
        </p:nvCxnSpPr>
        <p:spPr>
          <a:xfrm>
            <a:off x="4678679" y="4080626"/>
            <a:ext cx="726119" cy="1594975"/>
          </a:xfrm>
          <a:prstGeom prst="straightConnector1">
            <a:avLst/>
          </a:prstGeom>
          <a:ln>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84752" y="1894890"/>
            <a:ext cx="541815" cy="246221"/>
          </a:xfrm>
          <a:prstGeom prst="rect">
            <a:avLst/>
          </a:prstGeom>
          <a:solidFill>
            <a:schemeClr val="accent3">
              <a:lumMod val="20000"/>
              <a:lumOff val="80000"/>
            </a:schemeClr>
          </a:solidFill>
          <a:ln>
            <a:solidFill>
              <a:srgbClr val="00B050"/>
            </a:solidFill>
          </a:ln>
        </p:spPr>
        <p:txBody>
          <a:bodyPr wrap="none" lIns="0" tIns="0" rIns="0" bIns="0" rtlCol="0">
            <a:spAutoFit/>
          </a:bodyPr>
          <a:lstStyle/>
          <a:p>
            <a:pPr algn="ctr"/>
            <a:r>
              <a:rPr lang="en-US" sz="1600" dirty="0"/>
              <a:t> music</a:t>
            </a:r>
          </a:p>
        </p:txBody>
      </p:sp>
      <p:cxnSp>
        <p:nvCxnSpPr>
          <p:cNvPr id="21" name="Straight Arrow Connector 20"/>
          <p:cNvCxnSpPr>
            <a:endCxn id="20" idx="1"/>
          </p:cNvCxnSpPr>
          <p:nvPr/>
        </p:nvCxnSpPr>
        <p:spPr>
          <a:xfrm flipV="1">
            <a:off x="7814216" y="2017999"/>
            <a:ext cx="670534" cy="184666"/>
          </a:xfrm>
          <a:prstGeom prst="straightConnector1">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55093" y="2809290"/>
            <a:ext cx="291748" cy="246221"/>
          </a:xfrm>
          <a:prstGeom prst="rect">
            <a:avLst/>
          </a:prstGeom>
          <a:solidFill>
            <a:schemeClr val="accent3">
              <a:lumMod val="20000"/>
              <a:lumOff val="80000"/>
            </a:schemeClr>
          </a:solidFill>
          <a:ln>
            <a:solidFill>
              <a:srgbClr val="00B050"/>
            </a:solidFill>
          </a:ln>
        </p:spPr>
        <p:txBody>
          <a:bodyPr wrap="none" lIns="0" tIns="0" rIns="0" bIns="0" rtlCol="0">
            <a:spAutoFit/>
          </a:bodyPr>
          <a:lstStyle/>
          <a:p>
            <a:pPr algn="ctr"/>
            <a:r>
              <a:rPr lang="en-US" sz="1600" dirty="0"/>
              <a:t> art</a:t>
            </a:r>
          </a:p>
        </p:txBody>
      </p:sp>
      <p:sp>
        <p:nvSpPr>
          <p:cNvPr id="23" name="TextBox 22"/>
          <p:cNvSpPr txBox="1"/>
          <p:nvPr/>
        </p:nvSpPr>
        <p:spPr>
          <a:xfrm>
            <a:off x="8504531" y="3723690"/>
            <a:ext cx="724814" cy="246221"/>
          </a:xfrm>
          <a:prstGeom prst="rect">
            <a:avLst/>
          </a:prstGeom>
          <a:solidFill>
            <a:schemeClr val="accent3">
              <a:lumMod val="20000"/>
              <a:lumOff val="80000"/>
            </a:schemeClr>
          </a:solidFill>
          <a:ln>
            <a:solidFill>
              <a:srgbClr val="00B050"/>
            </a:solidFill>
          </a:ln>
        </p:spPr>
        <p:txBody>
          <a:bodyPr wrap="none" lIns="0" tIns="0" rIns="0" bIns="0" rtlCol="0">
            <a:spAutoFit/>
          </a:bodyPr>
          <a:lstStyle/>
          <a:p>
            <a:pPr algn="ctr"/>
            <a:r>
              <a:rPr lang="en-US" sz="1600" dirty="0"/>
              <a:t> creative</a:t>
            </a:r>
          </a:p>
        </p:txBody>
      </p:sp>
      <p:sp>
        <p:nvSpPr>
          <p:cNvPr id="24" name="TextBox 23"/>
          <p:cNvSpPr txBox="1"/>
          <p:nvPr/>
        </p:nvSpPr>
        <p:spPr>
          <a:xfrm>
            <a:off x="8483948" y="4638090"/>
            <a:ext cx="547522" cy="246221"/>
          </a:xfrm>
          <a:prstGeom prst="rect">
            <a:avLst/>
          </a:prstGeom>
          <a:solidFill>
            <a:schemeClr val="accent3">
              <a:lumMod val="20000"/>
              <a:lumOff val="80000"/>
            </a:schemeClr>
          </a:solidFill>
          <a:ln>
            <a:solidFill>
              <a:srgbClr val="00B050"/>
            </a:solidFill>
          </a:ln>
        </p:spPr>
        <p:txBody>
          <a:bodyPr wrap="none" lIns="0" tIns="0" rIns="0" bIns="0" rtlCol="0">
            <a:spAutoFit/>
          </a:bodyPr>
          <a:lstStyle/>
          <a:p>
            <a:pPr algn="ctr"/>
            <a:r>
              <a:rPr lang="en-US" sz="1600" dirty="0"/>
              <a:t> talent</a:t>
            </a:r>
          </a:p>
        </p:txBody>
      </p:sp>
      <p:sp>
        <p:nvSpPr>
          <p:cNvPr id="25" name="TextBox 24"/>
          <p:cNvSpPr txBox="1"/>
          <p:nvPr/>
        </p:nvSpPr>
        <p:spPr>
          <a:xfrm>
            <a:off x="8468721" y="5552490"/>
            <a:ext cx="410369" cy="246221"/>
          </a:xfrm>
          <a:prstGeom prst="rect">
            <a:avLst/>
          </a:prstGeom>
          <a:solidFill>
            <a:schemeClr val="accent3">
              <a:lumMod val="20000"/>
              <a:lumOff val="80000"/>
            </a:schemeClr>
          </a:solidFill>
          <a:ln>
            <a:solidFill>
              <a:srgbClr val="00B050"/>
            </a:solidFill>
          </a:ln>
        </p:spPr>
        <p:txBody>
          <a:bodyPr wrap="none" lIns="0" tIns="0" rIns="0" bIns="0" rtlCol="0">
            <a:spAutoFit/>
          </a:bodyPr>
          <a:lstStyle/>
          <a:p>
            <a:pPr algn="ctr"/>
            <a:r>
              <a:rPr lang="en-US" sz="1600" dirty="0"/>
              <a:t> idea</a:t>
            </a:r>
          </a:p>
        </p:txBody>
      </p:sp>
      <p:cxnSp>
        <p:nvCxnSpPr>
          <p:cNvPr id="26" name="Straight Arrow Connector 25"/>
          <p:cNvCxnSpPr>
            <a:endCxn id="22" idx="1"/>
          </p:cNvCxnSpPr>
          <p:nvPr/>
        </p:nvCxnSpPr>
        <p:spPr>
          <a:xfrm>
            <a:off x="7836122" y="2431268"/>
            <a:ext cx="618973" cy="501133"/>
          </a:xfrm>
          <a:prstGeom prst="straightConnector1">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3" idx="1"/>
          </p:cNvCxnSpPr>
          <p:nvPr/>
        </p:nvCxnSpPr>
        <p:spPr>
          <a:xfrm>
            <a:off x="7836122" y="3007310"/>
            <a:ext cx="668411" cy="839491"/>
          </a:xfrm>
          <a:prstGeom prst="straightConnector1">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4" idx="1"/>
          </p:cNvCxnSpPr>
          <p:nvPr/>
        </p:nvCxnSpPr>
        <p:spPr>
          <a:xfrm>
            <a:off x="7836120" y="3405858"/>
            <a:ext cx="647828" cy="1355343"/>
          </a:xfrm>
          <a:prstGeom prst="straightConnector1">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1"/>
          </p:cNvCxnSpPr>
          <p:nvPr/>
        </p:nvCxnSpPr>
        <p:spPr>
          <a:xfrm>
            <a:off x="7836122" y="4080626"/>
            <a:ext cx="632599" cy="1594975"/>
          </a:xfrm>
          <a:prstGeom prst="straightConnector1">
            <a:avLst/>
          </a:prstGeom>
          <a:ln>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62319" y="1894890"/>
            <a:ext cx="644600" cy="246221"/>
          </a:xfrm>
          <a:prstGeom prst="rect">
            <a:avLst/>
          </a:prstGeom>
          <a:solidFill>
            <a:schemeClr val="accent2">
              <a:lumMod val="20000"/>
              <a:lumOff val="80000"/>
            </a:schemeClr>
          </a:solidFill>
          <a:ln>
            <a:solidFill>
              <a:srgbClr val="FF0000"/>
            </a:solidFill>
          </a:ln>
        </p:spPr>
        <p:txBody>
          <a:bodyPr wrap="none" lIns="0" tIns="0" rIns="0" bIns="0" rtlCol="0">
            <a:spAutoFit/>
          </a:bodyPr>
          <a:lstStyle/>
          <a:p>
            <a:pPr algn="ctr"/>
            <a:r>
              <a:rPr lang="en-US" sz="1600" dirty="0"/>
              <a:t> believe</a:t>
            </a:r>
          </a:p>
        </p:txBody>
      </p:sp>
      <p:cxnSp>
        <p:nvCxnSpPr>
          <p:cNvPr id="32" name="Straight Arrow Connector 31"/>
          <p:cNvCxnSpPr>
            <a:endCxn id="31" idx="1"/>
          </p:cNvCxnSpPr>
          <p:nvPr/>
        </p:nvCxnSpPr>
        <p:spPr>
          <a:xfrm flipV="1">
            <a:off x="2301243" y="2017999"/>
            <a:ext cx="561076" cy="184666"/>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34521" y="2809290"/>
            <a:ext cx="434992" cy="246221"/>
          </a:xfrm>
          <a:prstGeom prst="rect">
            <a:avLst/>
          </a:prstGeom>
          <a:solidFill>
            <a:schemeClr val="accent2">
              <a:lumMod val="20000"/>
              <a:lumOff val="80000"/>
            </a:schemeClr>
          </a:solidFill>
          <a:ln>
            <a:solidFill>
              <a:srgbClr val="FF0000"/>
            </a:solidFill>
          </a:ln>
        </p:spPr>
        <p:txBody>
          <a:bodyPr wrap="none" lIns="0" tIns="0" rIns="0" bIns="0" rtlCol="0">
            <a:spAutoFit/>
          </a:bodyPr>
          <a:lstStyle/>
          <a:p>
            <a:pPr algn="ctr"/>
            <a:r>
              <a:rPr lang="en-US" sz="1600" dirty="0"/>
              <a:t> view</a:t>
            </a:r>
          </a:p>
        </p:txBody>
      </p:sp>
      <p:sp>
        <p:nvSpPr>
          <p:cNvPr id="34" name="TextBox 33"/>
          <p:cNvSpPr txBox="1"/>
          <p:nvPr/>
        </p:nvSpPr>
        <p:spPr>
          <a:xfrm>
            <a:off x="2865907" y="3723690"/>
            <a:ext cx="679674" cy="246221"/>
          </a:xfrm>
          <a:prstGeom prst="rect">
            <a:avLst/>
          </a:prstGeom>
          <a:solidFill>
            <a:schemeClr val="accent2">
              <a:lumMod val="20000"/>
              <a:lumOff val="80000"/>
            </a:schemeClr>
          </a:solidFill>
          <a:ln>
            <a:solidFill>
              <a:srgbClr val="FF0000"/>
            </a:solidFill>
          </a:ln>
        </p:spPr>
        <p:txBody>
          <a:bodyPr wrap="none" lIns="0" tIns="0" rIns="0" bIns="0" rtlCol="0">
            <a:spAutoFit/>
          </a:bodyPr>
          <a:lstStyle/>
          <a:p>
            <a:pPr algn="ctr"/>
            <a:r>
              <a:rPr lang="en-US" sz="1600" dirty="0"/>
              <a:t> opinion</a:t>
            </a:r>
          </a:p>
        </p:txBody>
      </p:sp>
      <p:sp>
        <p:nvSpPr>
          <p:cNvPr id="35" name="TextBox 34"/>
          <p:cNvSpPr txBox="1"/>
          <p:nvPr/>
        </p:nvSpPr>
        <p:spPr>
          <a:xfrm>
            <a:off x="2875623" y="4638090"/>
            <a:ext cx="775020" cy="246221"/>
          </a:xfrm>
          <a:prstGeom prst="rect">
            <a:avLst/>
          </a:prstGeom>
          <a:solidFill>
            <a:schemeClr val="accent2">
              <a:lumMod val="20000"/>
              <a:lumOff val="80000"/>
            </a:schemeClr>
          </a:solidFill>
          <a:ln>
            <a:solidFill>
              <a:srgbClr val="FF0000"/>
            </a:solidFill>
          </a:ln>
        </p:spPr>
        <p:txBody>
          <a:bodyPr wrap="none" lIns="0" tIns="0" rIns="0" bIns="0" rtlCol="0">
            <a:spAutoFit/>
          </a:bodyPr>
          <a:lstStyle/>
          <a:p>
            <a:pPr algn="ctr"/>
            <a:r>
              <a:rPr lang="en-US" sz="1600" dirty="0"/>
              <a:t> however</a:t>
            </a:r>
          </a:p>
        </p:txBody>
      </p:sp>
      <p:sp>
        <p:nvSpPr>
          <p:cNvPr id="36" name="TextBox 35"/>
          <p:cNvSpPr txBox="1"/>
          <p:nvPr/>
        </p:nvSpPr>
        <p:spPr>
          <a:xfrm>
            <a:off x="2855490" y="5552490"/>
            <a:ext cx="649217" cy="246221"/>
          </a:xfrm>
          <a:prstGeom prst="rect">
            <a:avLst/>
          </a:prstGeom>
          <a:solidFill>
            <a:schemeClr val="accent2">
              <a:lumMod val="20000"/>
              <a:lumOff val="80000"/>
            </a:schemeClr>
          </a:solidFill>
          <a:ln>
            <a:solidFill>
              <a:srgbClr val="FF0000"/>
            </a:solidFill>
          </a:ln>
        </p:spPr>
        <p:txBody>
          <a:bodyPr wrap="none" lIns="0" tIns="0" rIns="0" bIns="0" rtlCol="0">
            <a:spAutoFit/>
          </a:bodyPr>
          <a:lstStyle/>
          <a:p>
            <a:pPr algn="ctr"/>
            <a:r>
              <a:rPr lang="en-US" sz="1600" dirty="0"/>
              <a:t> discuss</a:t>
            </a:r>
          </a:p>
        </p:txBody>
      </p:sp>
      <p:cxnSp>
        <p:nvCxnSpPr>
          <p:cNvPr id="37" name="Straight Arrow Connector 36"/>
          <p:cNvCxnSpPr>
            <a:endCxn id="33" idx="1"/>
          </p:cNvCxnSpPr>
          <p:nvPr/>
        </p:nvCxnSpPr>
        <p:spPr>
          <a:xfrm>
            <a:off x="2301243" y="2431268"/>
            <a:ext cx="533278" cy="501133"/>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4" idx="1"/>
          </p:cNvCxnSpPr>
          <p:nvPr/>
        </p:nvCxnSpPr>
        <p:spPr>
          <a:xfrm>
            <a:off x="2301243" y="3007310"/>
            <a:ext cx="564664" cy="839491"/>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5" idx="1"/>
          </p:cNvCxnSpPr>
          <p:nvPr/>
        </p:nvCxnSpPr>
        <p:spPr>
          <a:xfrm>
            <a:off x="2301243" y="3405858"/>
            <a:ext cx="574380" cy="1355343"/>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6" idx="1"/>
          </p:cNvCxnSpPr>
          <p:nvPr/>
        </p:nvCxnSpPr>
        <p:spPr>
          <a:xfrm>
            <a:off x="2301245" y="4080626"/>
            <a:ext cx="554245" cy="1594975"/>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008624" y="3508246"/>
            <a:ext cx="533400" cy="461665"/>
          </a:xfrm>
          <a:prstGeom prst="rect">
            <a:avLst/>
          </a:prstGeom>
          <a:noFill/>
        </p:spPr>
        <p:txBody>
          <a:bodyPr wrap="square" rtlCol="0" anchor="ctr" anchorCtr="0">
            <a:spAutoFit/>
          </a:bodyPr>
          <a:lstStyle/>
          <a:p>
            <a:pPr algn="ctr"/>
            <a:r>
              <a:rPr lang="en-US" sz="2400" dirty="0"/>
              <a:t>…</a:t>
            </a:r>
          </a:p>
        </p:txBody>
      </p:sp>
    </p:spTree>
    <p:extLst>
      <p:ext uri="{BB962C8B-B14F-4D97-AF65-F5344CB8AC3E}">
        <p14:creationId xmlns:p14="http://schemas.microsoft.com/office/powerpoint/2010/main" val="22779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20" grpId="0" animBg="1"/>
      <p:bldP spid="22" grpId="0" animBg="1"/>
      <p:bldP spid="23" grpId="0" animBg="1"/>
      <p:bldP spid="24" grpId="0" animBg="1"/>
      <p:bldP spid="25" grpId="0" animBg="1"/>
      <p:bldP spid="31" grpId="0" animBg="1"/>
      <p:bldP spid="33" grpId="0" animBg="1"/>
      <p:bldP spid="34" grpId="0" animBg="1"/>
      <p:bldP spid="35" grpId="0" animBg="1"/>
      <p:bldP spid="36" grpId="0" animBg="1"/>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Maximization step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Rank LDA topics by weight: </a:t>
                </a:r>
                <a:r>
                  <a:rPr lang="en-US" sz="2400" i="1" dirty="0"/>
                  <a:t>T</a:t>
                </a:r>
                <a:r>
                  <a:rPr lang="en-US" sz="2400" i="1" baseline="-25000" dirty="0"/>
                  <a:t>1</a:t>
                </a:r>
                <a:r>
                  <a:rPr lang="en-US" sz="2400" i="1" dirty="0"/>
                  <a:t> </a:t>
                </a:r>
                <a:r>
                  <a:rPr lang="en-US" sz="2400" i="1" dirty="0">
                    <a:sym typeface="Symbol" panose="05050102010706020507" pitchFamily="18" charset="2"/>
                  </a:rPr>
                  <a:t> </a:t>
                </a:r>
                <a:r>
                  <a:rPr lang="en-US" sz="2400" i="1" dirty="0"/>
                  <a:t>T</a:t>
                </a:r>
                <a:r>
                  <a:rPr lang="en-US" sz="2400" i="1" baseline="-25000" dirty="0"/>
                  <a:t>2</a:t>
                </a:r>
                <a:r>
                  <a:rPr lang="en-US" sz="2400" i="1" dirty="0"/>
                  <a:t> </a:t>
                </a:r>
                <a:r>
                  <a:rPr lang="en-US" sz="2400" i="1" dirty="0">
                    <a:sym typeface="Symbol" panose="05050102010706020507" pitchFamily="18" charset="2"/>
                  </a:rPr>
                  <a:t> … </a:t>
                </a:r>
                <a:r>
                  <a:rPr lang="en-US" sz="2400" i="1" dirty="0"/>
                  <a:t> </a:t>
                </a:r>
                <a:r>
                  <a:rPr lang="en-US" sz="2400" i="1" dirty="0">
                    <a:sym typeface="Symbol" panose="05050102010706020507" pitchFamily="18" charset="2"/>
                  </a:rPr>
                  <a:t> </a:t>
                </a:r>
                <a:r>
                  <a:rPr lang="en-US" sz="2400" i="1" dirty="0" err="1">
                    <a:sym typeface="Symbol" panose="05050102010706020507" pitchFamily="18" charset="2"/>
                  </a:rPr>
                  <a:t>T</a:t>
                </a:r>
                <a:r>
                  <a:rPr lang="en-US" sz="2400" i="1" baseline="-25000" dirty="0" err="1">
                    <a:sym typeface="Symbol" panose="05050102010706020507" pitchFamily="18" charset="2"/>
                  </a:rPr>
                  <a:t>k</a:t>
                </a:r>
                <a:endParaRPr lang="en-US" sz="2400" i="1" baseline="-25000" dirty="0">
                  <a:sym typeface="Symbol" panose="05050102010706020507" pitchFamily="18" charset="2"/>
                </a:endParaRPr>
              </a:p>
              <a:p>
                <a:pPr lvl="1"/>
                <a:r>
                  <a:rPr lang="en-US" sz="2000" i="1" dirty="0">
                    <a:sym typeface="Symbol" panose="05050102010706020507" pitchFamily="18" charset="2"/>
                  </a:rPr>
                  <a:t>k</a:t>
                </a:r>
                <a:r>
                  <a:rPr lang="en-US" sz="2000" dirty="0">
                    <a:sym typeface="Symbol" panose="05050102010706020507" pitchFamily="18" charset="2"/>
                  </a:rPr>
                  <a:t>: number of LDA topics</a:t>
                </a:r>
                <a:endParaRPr lang="en-US" sz="2000" dirty="0"/>
              </a:p>
              <a:p>
                <a:r>
                  <a:rPr lang="en-US" sz="2400" dirty="0"/>
                  <a:t>Discrimination ratio</a:t>
                </a:r>
                <a:endParaRPr lang="en-US" sz="24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𝑘</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𝐶𝑊</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𝐶𝑊</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num>
                        <m:den>
                          <m:r>
                            <a:rPr lang="en-US" sz="2000" i="1">
                              <a:latin typeface="Cambria Math" panose="02040503050406030204" pitchFamily="18" charset="0"/>
                            </a:rPr>
                            <m:t>𝐶𝑊</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den>
                      </m:f>
                    </m:oMath>
                  </m:oMathPara>
                </a14:m>
                <a:endParaRPr lang="en-US" sz="2000" i="1" dirty="0"/>
              </a:p>
              <a:p>
                <a:r>
                  <a:rPr lang="en-US" sz="2400" dirty="0"/>
                  <a:t>Select number of topic </a:t>
                </a:r>
                <a:r>
                  <a:rPr lang="en-US" sz="2400" i="1" dirty="0"/>
                  <a:t>k</a:t>
                </a:r>
                <a:r>
                  <a:rPr lang="en-US" sz="2400" dirty="0"/>
                  <a:t> with the largest </a:t>
                </a:r>
                <a:r>
                  <a:rPr lang="en-US" sz="2400" i="1" dirty="0" err="1"/>
                  <a:t>S</a:t>
                </a:r>
                <a:r>
                  <a:rPr lang="en-US" sz="2400" i="1" baseline="-25000" dirty="0" err="1"/>
                  <a:t>k</a:t>
                </a:r>
                <a:endParaRPr lang="en-US" sz="2400" baseline="-25000" dirty="0"/>
              </a:p>
              <a:p>
                <a:endParaRPr lang="en-US" sz="2400" dirty="0"/>
              </a:p>
              <a:p>
                <a:r>
                  <a:rPr lang="en-US" sz="2400" dirty="0"/>
                  <a:t>Output</a:t>
                </a:r>
              </a:p>
              <a:p>
                <a:pPr lvl="1"/>
                <a:r>
                  <a:rPr lang="en-US" sz="2000" dirty="0">
                    <a:solidFill>
                      <a:schemeClr val="accent2"/>
                    </a:solidFill>
                  </a:rPr>
                  <a:t>Argument words</a:t>
                </a:r>
                <a:r>
                  <a:rPr lang="en-US" sz="2000" dirty="0"/>
                  <a:t> are top-words of the LDA topic with the highest weight (with the best </a:t>
                </a:r>
                <a:r>
                  <a:rPr lang="en-US" sz="2000" i="1" dirty="0"/>
                  <a:t>k</a:t>
                </a:r>
                <a:r>
                  <a:rPr lang="en-US" sz="2000" dirty="0"/>
                  <a:t>)</a:t>
                </a:r>
              </a:p>
              <a:p>
                <a:pPr lvl="1"/>
                <a:r>
                  <a:rPr lang="en-US" sz="2000" dirty="0">
                    <a:solidFill>
                      <a:schemeClr val="accent1"/>
                    </a:solidFill>
                  </a:rPr>
                  <a:t>Domain words</a:t>
                </a:r>
                <a:r>
                  <a:rPr lang="en-US" sz="2000" dirty="0"/>
                  <a:t> are top-words of other LDA topics</a:t>
                </a:r>
              </a:p>
              <a:p>
                <a:pPr lvl="1"/>
                <a:r>
                  <a:rPr lang="en-US" sz="2000" dirty="0"/>
                  <a:t>A domain word can map to multiple LDA topics</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cstate="print"/>
                <a:stretch>
                  <a:fillRect l="-812" t="-207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FAB230D-8D7E-447F-9006-147D65281BD6}" type="slidenum">
              <a:rPr lang="en-US" smtClean="0"/>
              <a:pPr/>
              <a:t>76</a:t>
            </a:fld>
            <a:endParaRPr lang="en-US"/>
          </a:p>
        </p:txBody>
      </p:sp>
    </p:spTree>
    <p:extLst>
      <p:ext uri="{BB962C8B-B14F-4D97-AF65-F5344CB8AC3E}">
        <p14:creationId xmlns:p14="http://schemas.microsoft.com/office/powerpoint/2010/main" val="201153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groups</a:t>
            </a:r>
          </a:p>
        </p:txBody>
      </p:sp>
      <p:sp>
        <p:nvSpPr>
          <p:cNvPr id="3" name="Content Placeholder 2"/>
          <p:cNvSpPr>
            <a:spLocks noGrp="1"/>
          </p:cNvSpPr>
          <p:nvPr>
            <p:ph idx="1"/>
          </p:nvPr>
        </p:nvSpPr>
        <p:spPr/>
        <p:txBody>
          <a:bodyPr>
            <a:normAutofit/>
          </a:bodyPr>
          <a:lstStyle/>
          <a:p>
            <a:r>
              <a:rPr lang="en-US" dirty="0"/>
              <a:t>Persuasive1 corpus</a:t>
            </a:r>
          </a:p>
          <a:p>
            <a:pPr lvl="1"/>
            <a:r>
              <a:rPr lang="en-US" dirty="0"/>
              <a:t>Technologies (11 essays), National Issues (10), School (8), Policies (7), and a mixed group of 17 essays of minor topics (each has less than 3 essays), e.g., Prepared Food (2 essays).</a:t>
            </a:r>
          </a:p>
          <a:p>
            <a:endParaRPr lang="en-US" dirty="0"/>
          </a:p>
          <a:p>
            <a:r>
              <a:rPr lang="en-US" dirty="0"/>
              <a:t>Academic corpus</a:t>
            </a:r>
          </a:p>
          <a:p>
            <a:pPr lvl="1"/>
            <a:r>
              <a:rPr lang="en-US" dirty="0"/>
              <a:t>Attractiveness as a function of clothing color (20 essays), Email-response rate as a function of recipient size (22), Helping-behavior with effects of gender and group size (31), Politeness as a function of gender (23), Self-description and word choices with influences of gender and self-esteem (19).</a:t>
            </a:r>
          </a:p>
        </p:txBody>
      </p:sp>
      <p:sp>
        <p:nvSpPr>
          <p:cNvPr id="5" name="Slide Number Placeholder 4"/>
          <p:cNvSpPr>
            <a:spLocks noGrp="1"/>
          </p:cNvSpPr>
          <p:nvPr>
            <p:ph type="sldNum" sz="quarter" idx="12"/>
          </p:nvPr>
        </p:nvSpPr>
        <p:spPr/>
        <p:txBody>
          <a:bodyPr/>
          <a:lstStyle/>
          <a:p>
            <a:fld id="{1FAB230D-8D7E-447F-9006-147D65281BD6}" type="slidenum">
              <a:rPr lang="en-US" smtClean="0"/>
              <a:pPr/>
              <a:t>77</a:t>
            </a:fld>
            <a:endParaRPr lang="en-US"/>
          </a:p>
        </p:txBody>
      </p:sp>
    </p:spTree>
    <p:extLst>
      <p:ext uri="{BB962C8B-B14F-4D97-AF65-F5344CB8AC3E}">
        <p14:creationId xmlns:p14="http://schemas.microsoft.com/office/powerpoint/2010/main" val="1306725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domain word feature</a:t>
            </a:r>
          </a:p>
        </p:txBody>
      </p:sp>
      <p:sp>
        <p:nvSpPr>
          <p:cNvPr id="3" name="Content Placeholder 2"/>
          <p:cNvSpPr>
            <a:spLocks noGrp="1"/>
          </p:cNvSpPr>
          <p:nvPr>
            <p:ph idx="1"/>
          </p:nvPr>
        </p:nvSpPr>
        <p:spPr/>
        <p:txBody>
          <a:bodyPr>
            <a:normAutofit/>
          </a:bodyPr>
          <a:lstStyle/>
          <a:p>
            <a:r>
              <a:rPr lang="en-US" sz="2400" dirty="0"/>
              <a:t>Essay 54: museum and art gallery will disappear soon?</a:t>
            </a:r>
          </a:p>
          <a:p>
            <a:pPr lvl="1"/>
            <a:r>
              <a:rPr lang="en-US" sz="2000" dirty="0"/>
              <a:t>Source: [more and more people can watch exhibitions through television or internet at home due to modern technology]Premise</a:t>
            </a:r>
          </a:p>
          <a:p>
            <a:pPr lvl="1"/>
            <a:r>
              <a:rPr lang="en-US" sz="2000" dirty="0"/>
              <a:t>Target: [some people think museums and art galleries will disappear soon]Claim</a:t>
            </a:r>
          </a:p>
          <a:p>
            <a:endParaRPr lang="en-US" sz="2400" dirty="0"/>
          </a:p>
          <a:p>
            <a:r>
              <a:rPr lang="en-US" sz="2400" dirty="0"/>
              <a:t>An argument word pair is people-think</a:t>
            </a:r>
          </a:p>
          <a:p>
            <a:r>
              <a:rPr lang="en-US" sz="2400" dirty="0"/>
              <a:t>There are 35 pairs of domain words</a:t>
            </a:r>
          </a:p>
          <a:p>
            <a:pPr lvl="1"/>
            <a:r>
              <a:rPr lang="en-US" sz="2000" dirty="0"/>
              <a:t>A pair of two domain words that share an LDA topic is exhibitions-art</a:t>
            </a:r>
          </a:p>
          <a:p>
            <a:pPr lvl="1"/>
            <a:r>
              <a:rPr lang="en-US" sz="2000" dirty="0"/>
              <a:t>A pair of two domain words that do not share any LDA topic is internet-galleries</a:t>
            </a:r>
          </a:p>
        </p:txBody>
      </p:sp>
      <p:sp>
        <p:nvSpPr>
          <p:cNvPr id="5" name="Slide Number Placeholder 4"/>
          <p:cNvSpPr>
            <a:spLocks noGrp="1"/>
          </p:cNvSpPr>
          <p:nvPr>
            <p:ph type="sldNum" sz="quarter" idx="12"/>
          </p:nvPr>
        </p:nvSpPr>
        <p:spPr/>
        <p:txBody>
          <a:bodyPr/>
          <a:lstStyle/>
          <a:p>
            <a:fld id="{1FAB230D-8D7E-447F-9006-147D65281BD6}" type="slidenum">
              <a:rPr lang="en-US" smtClean="0"/>
              <a:pPr/>
              <a:t>78</a:t>
            </a:fld>
            <a:endParaRPr lang="en-US"/>
          </a:p>
        </p:txBody>
      </p:sp>
    </p:spTree>
    <p:extLst>
      <p:ext uri="{BB962C8B-B14F-4D97-AF65-F5344CB8AC3E}">
        <p14:creationId xmlns:p14="http://schemas.microsoft.com/office/powerpoint/2010/main" val="1445521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Window-size in Persuasive1 corpus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FAB230D-8D7E-447F-9006-147D65281BD6}" type="slidenum">
              <a:rPr lang="en-US" smtClean="0"/>
              <a:pPr/>
              <a:t>79</a:t>
            </a:fld>
            <a:endParaRPr lang="en-US"/>
          </a:p>
        </p:txBody>
      </p:sp>
      <p:pic>
        <p:nvPicPr>
          <p:cNvPr id="5" name="Picture 4"/>
          <p:cNvPicPr>
            <a:picLocks noChangeAspect="1"/>
          </p:cNvPicPr>
          <p:nvPr/>
        </p:nvPicPr>
        <p:blipFill>
          <a:blip r:embed="rId2"/>
          <a:stretch>
            <a:fillRect/>
          </a:stretch>
        </p:blipFill>
        <p:spPr>
          <a:xfrm>
            <a:off x="2681287" y="1828800"/>
            <a:ext cx="6829425" cy="4057650"/>
          </a:xfrm>
          <a:prstGeom prst="rect">
            <a:avLst/>
          </a:prstGeom>
        </p:spPr>
      </p:pic>
    </p:spTree>
    <p:extLst>
      <p:ext uri="{BB962C8B-B14F-4D97-AF65-F5344CB8AC3E}">
        <p14:creationId xmlns:p14="http://schemas.microsoft.com/office/powerpoint/2010/main" val="96572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mining tasks (3)</a:t>
            </a:r>
          </a:p>
        </p:txBody>
      </p:sp>
      <p:sp>
        <p:nvSpPr>
          <p:cNvPr id="3" name="Content Placeholder 2"/>
          <p:cNvSpPr>
            <a:spLocks noGrp="1"/>
          </p:cNvSpPr>
          <p:nvPr>
            <p:ph idx="1"/>
          </p:nvPr>
        </p:nvSpPr>
        <p:spPr/>
        <p:txBody>
          <a:bodyPr>
            <a:normAutofit/>
          </a:bodyPr>
          <a:lstStyle/>
          <a:p>
            <a:endParaRPr lang="en-US" sz="2400" dirty="0">
              <a:solidFill>
                <a:schemeClr val="accent1"/>
              </a:solidFill>
            </a:endParaRPr>
          </a:p>
          <a:p>
            <a:r>
              <a:rPr lang="en-US" sz="2400" dirty="0">
                <a:solidFill>
                  <a:schemeClr val="accent1"/>
                </a:solidFill>
              </a:rPr>
              <a:t>Argumentative relation classification</a:t>
            </a:r>
          </a:p>
          <a:p>
            <a:pPr lvl="1"/>
            <a:r>
              <a:rPr lang="en-US" sz="2000" dirty="0"/>
              <a:t>Recognizes if two argument components are argumentatively related or not</a:t>
            </a:r>
          </a:p>
          <a:p>
            <a:pPr lvl="1"/>
            <a:r>
              <a:rPr lang="en-US" sz="2000" dirty="0"/>
              <a:t>Identifies argumentative functions of the relations, e.g., support, attack</a:t>
            </a:r>
          </a:p>
        </p:txBody>
      </p:sp>
      <p:sp>
        <p:nvSpPr>
          <p:cNvPr id="5" name="Slide Number Placeholder 4"/>
          <p:cNvSpPr>
            <a:spLocks noGrp="1"/>
          </p:cNvSpPr>
          <p:nvPr>
            <p:ph type="sldNum" sz="quarter" idx="12"/>
          </p:nvPr>
        </p:nvSpPr>
        <p:spPr/>
        <p:txBody>
          <a:bodyPr/>
          <a:lstStyle/>
          <a:p>
            <a:fld id="{1FAB230D-8D7E-447F-9006-147D65281BD6}" type="slidenum">
              <a:rPr lang="en-US" smtClean="0"/>
              <a:pPr/>
              <a:t>8</a:t>
            </a:fld>
            <a:endParaRPr lang="en-US"/>
          </a:p>
        </p:txBody>
      </p:sp>
      <p:sp>
        <p:nvSpPr>
          <p:cNvPr id="6" name="TextBox 5"/>
          <p:cNvSpPr txBox="1"/>
          <p:nvPr/>
        </p:nvSpPr>
        <p:spPr>
          <a:xfrm>
            <a:off x="838200" y="4188726"/>
            <a:ext cx="4941864" cy="1988237"/>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6669720" y="4544207"/>
            <a:ext cx="2522216"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5906840" y="4970808"/>
            <a:ext cx="636104" cy="4240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741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Window-size in Academic corpus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FAB230D-8D7E-447F-9006-147D65281BD6}" type="slidenum">
              <a:rPr lang="en-US" smtClean="0"/>
              <a:pPr/>
              <a:t>80</a:t>
            </a:fld>
            <a:endParaRPr lang="en-US"/>
          </a:p>
        </p:txBody>
      </p:sp>
      <p:pic>
        <p:nvPicPr>
          <p:cNvPr id="5" name="Picture 4"/>
          <p:cNvPicPr>
            <a:picLocks noChangeAspect="1"/>
          </p:cNvPicPr>
          <p:nvPr/>
        </p:nvPicPr>
        <p:blipFill>
          <a:blip r:embed="rId2"/>
          <a:stretch>
            <a:fillRect/>
          </a:stretch>
        </p:blipFill>
        <p:spPr>
          <a:xfrm>
            <a:off x="2566987" y="1447800"/>
            <a:ext cx="7058025" cy="4991100"/>
          </a:xfrm>
          <a:prstGeom prst="rect">
            <a:avLst/>
          </a:prstGeom>
        </p:spPr>
      </p:pic>
    </p:spTree>
    <p:extLst>
      <p:ext uri="{BB962C8B-B14F-4D97-AF65-F5344CB8AC3E}">
        <p14:creationId xmlns:p14="http://schemas.microsoft.com/office/powerpoint/2010/main" val="3256167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proposed base AES model</a:t>
            </a:r>
          </a:p>
        </p:txBody>
      </p:sp>
      <p:sp>
        <p:nvSpPr>
          <p:cNvPr id="3" name="Content Placeholder 2"/>
          <p:cNvSpPr>
            <a:spLocks noGrp="1"/>
          </p:cNvSpPr>
          <p:nvPr>
            <p:ph idx="1"/>
          </p:nvPr>
        </p:nvSpPr>
        <p:spPr/>
        <p:txBody>
          <a:bodyPr>
            <a:normAutofit/>
          </a:bodyPr>
          <a:lstStyle/>
          <a:p>
            <a:r>
              <a:rPr lang="en-US" sz="2400" dirty="0"/>
              <a:t>LENGTH features</a:t>
            </a:r>
          </a:p>
          <a:p>
            <a:pPr lvl="1"/>
            <a:r>
              <a:rPr lang="en-US" sz="2000" dirty="0"/>
              <a:t>Word count, sentence count, character count</a:t>
            </a:r>
          </a:p>
          <a:p>
            <a:pPr lvl="1"/>
            <a:r>
              <a:rPr lang="en-US" sz="2000" dirty="0"/>
              <a:t>Average sentence length, average word length</a:t>
            </a:r>
          </a:p>
          <a:p>
            <a:r>
              <a:rPr lang="en-US" sz="2400" dirty="0"/>
              <a:t>CONTENT features</a:t>
            </a:r>
          </a:p>
          <a:p>
            <a:pPr lvl="1"/>
            <a:r>
              <a:rPr lang="en-US" sz="2000" dirty="0"/>
              <a:t>Spelling errors, stop words, prompts, vocabulary, commas, punctuations</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81</a:t>
            </a:fld>
            <a:endParaRPr lang="en-US"/>
          </a:p>
        </p:txBody>
      </p:sp>
    </p:spTree>
    <p:extLst>
      <p:ext uri="{BB962C8B-B14F-4D97-AF65-F5344CB8AC3E}">
        <p14:creationId xmlns:p14="http://schemas.microsoft.com/office/powerpoint/2010/main" val="549990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Beigman</a:t>
            </a:r>
            <a:r>
              <a:rPr lang="en-US" dirty="0"/>
              <a:t> </a:t>
            </a:r>
            <a:r>
              <a:rPr lang="en-US" dirty="0" err="1"/>
              <a:t>Klebanov’s</a:t>
            </a:r>
            <a:r>
              <a:rPr lang="en-US" dirty="0"/>
              <a:t> data and AM output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FAB230D-8D7E-447F-9006-147D65281BD6}" type="slidenum">
              <a:rPr lang="en-US" smtClean="0"/>
              <a:pPr/>
              <a:t>82</a:t>
            </a:fld>
            <a:endParaRPr lang="en-US"/>
          </a:p>
        </p:txBody>
      </p:sp>
      <p:pic>
        <p:nvPicPr>
          <p:cNvPr id="5" name="Picture 4"/>
          <p:cNvPicPr>
            <a:picLocks noChangeAspect="1"/>
          </p:cNvPicPr>
          <p:nvPr/>
        </p:nvPicPr>
        <p:blipFill>
          <a:blip r:embed="rId2"/>
          <a:stretch>
            <a:fillRect/>
          </a:stretch>
        </p:blipFill>
        <p:spPr>
          <a:xfrm>
            <a:off x="1247775" y="2621620"/>
            <a:ext cx="3171825" cy="2409825"/>
          </a:xfrm>
          <a:prstGeom prst="rect">
            <a:avLst/>
          </a:prstGeom>
        </p:spPr>
      </p:pic>
      <p:pic>
        <p:nvPicPr>
          <p:cNvPr id="6" name="Picture 5"/>
          <p:cNvPicPr>
            <a:picLocks noChangeAspect="1"/>
          </p:cNvPicPr>
          <p:nvPr/>
        </p:nvPicPr>
        <p:blipFill>
          <a:blip r:embed="rId3"/>
          <a:stretch>
            <a:fillRect/>
          </a:stretch>
        </p:blipFill>
        <p:spPr>
          <a:xfrm>
            <a:off x="4724400" y="2426358"/>
            <a:ext cx="6324600" cy="2800350"/>
          </a:xfrm>
          <a:prstGeom prst="rect">
            <a:avLst/>
          </a:prstGeom>
        </p:spPr>
      </p:pic>
    </p:spTree>
    <p:extLst>
      <p:ext uri="{BB962C8B-B14F-4D97-AF65-F5344CB8AC3E}">
        <p14:creationId xmlns:p14="http://schemas.microsoft.com/office/powerpoint/2010/main" val="1908783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AB230D-8D7E-447F-9006-147D65281BD6}" type="slidenum">
              <a:rPr lang="en-US" smtClean="0"/>
              <a:pPr/>
              <a:t>83</a:t>
            </a:fld>
            <a:endParaRPr lang="en-US"/>
          </a:p>
        </p:txBody>
      </p:sp>
      <p:pic>
        <p:nvPicPr>
          <p:cNvPr id="5" name="Picture 4"/>
          <p:cNvPicPr>
            <a:picLocks noChangeAspect="1"/>
          </p:cNvPicPr>
          <p:nvPr/>
        </p:nvPicPr>
        <p:blipFill>
          <a:blip r:embed="rId2"/>
          <a:stretch>
            <a:fillRect/>
          </a:stretch>
        </p:blipFill>
        <p:spPr>
          <a:xfrm>
            <a:off x="18143" y="1295400"/>
            <a:ext cx="3864403" cy="5060950"/>
          </a:xfrm>
          <a:prstGeom prst="rect">
            <a:avLst/>
          </a:prstGeom>
        </p:spPr>
      </p:pic>
      <p:pic>
        <p:nvPicPr>
          <p:cNvPr id="6" name="Picture 5"/>
          <p:cNvPicPr>
            <a:picLocks noChangeAspect="1"/>
          </p:cNvPicPr>
          <p:nvPr/>
        </p:nvPicPr>
        <p:blipFill>
          <a:blip r:embed="rId3"/>
          <a:stretch>
            <a:fillRect/>
          </a:stretch>
        </p:blipFill>
        <p:spPr>
          <a:xfrm>
            <a:off x="4038600" y="2167558"/>
            <a:ext cx="3873267" cy="3598504"/>
          </a:xfrm>
          <a:prstGeom prst="rect">
            <a:avLst/>
          </a:prstGeom>
        </p:spPr>
      </p:pic>
      <p:pic>
        <p:nvPicPr>
          <p:cNvPr id="7" name="Picture 6"/>
          <p:cNvPicPr>
            <a:picLocks noChangeAspect="1"/>
          </p:cNvPicPr>
          <p:nvPr/>
        </p:nvPicPr>
        <p:blipFill>
          <a:blip r:embed="rId4"/>
          <a:stretch>
            <a:fillRect/>
          </a:stretch>
        </p:blipFill>
        <p:spPr>
          <a:xfrm>
            <a:off x="8034691" y="2167558"/>
            <a:ext cx="4139166" cy="3678274"/>
          </a:xfrm>
          <a:prstGeom prst="rect">
            <a:avLst/>
          </a:prstGeom>
        </p:spPr>
      </p:pic>
      <p:sp>
        <p:nvSpPr>
          <p:cNvPr id="9" name="TextBox 8"/>
          <p:cNvSpPr txBox="1"/>
          <p:nvPr/>
        </p:nvSpPr>
        <p:spPr>
          <a:xfrm>
            <a:off x="1013100" y="987623"/>
            <a:ext cx="1874488" cy="307777"/>
          </a:xfrm>
          <a:prstGeom prst="rect">
            <a:avLst/>
          </a:prstGeom>
          <a:noFill/>
        </p:spPr>
        <p:txBody>
          <a:bodyPr wrap="none" rtlCol="0" anchor="ctr" anchorCtr="0">
            <a:spAutoFit/>
          </a:bodyPr>
          <a:lstStyle/>
          <a:p>
            <a:pPr algn="ctr"/>
            <a:r>
              <a:rPr lang="en-US" sz="1400" dirty="0">
                <a:solidFill>
                  <a:srgbClr val="4472C4"/>
                </a:solidFill>
              </a:rPr>
              <a:t>10-fold cross validation</a:t>
            </a:r>
            <a:endParaRPr lang="en-US" dirty="0"/>
          </a:p>
        </p:txBody>
      </p:sp>
      <p:sp>
        <p:nvSpPr>
          <p:cNvPr id="10" name="TextBox 9"/>
          <p:cNvSpPr txBox="1"/>
          <p:nvPr/>
        </p:nvSpPr>
        <p:spPr>
          <a:xfrm>
            <a:off x="4990052" y="2013669"/>
            <a:ext cx="1937133" cy="307777"/>
          </a:xfrm>
          <a:prstGeom prst="rect">
            <a:avLst/>
          </a:prstGeom>
          <a:noFill/>
        </p:spPr>
        <p:txBody>
          <a:bodyPr wrap="none" rtlCol="0" anchor="ctr" anchorCtr="0">
            <a:spAutoFit/>
          </a:bodyPr>
          <a:lstStyle/>
          <a:p>
            <a:pPr algn="ctr"/>
            <a:r>
              <a:rPr lang="en-US" sz="1400" dirty="0">
                <a:solidFill>
                  <a:srgbClr val="4472C4"/>
                </a:solidFill>
              </a:rPr>
              <a:t>Cross-prompt validation</a:t>
            </a:r>
            <a:endParaRPr lang="en-US" dirty="0"/>
          </a:p>
        </p:txBody>
      </p:sp>
      <p:sp>
        <p:nvSpPr>
          <p:cNvPr id="11" name="TextBox 10"/>
          <p:cNvSpPr txBox="1"/>
          <p:nvPr/>
        </p:nvSpPr>
        <p:spPr>
          <a:xfrm>
            <a:off x="9374397" y="1858292"/>
            <a:ext cx="1459760" cy="307777"/>
          </a:xfrm>
          <a:prstGeom prst="rect">
            <a:avLst/>
          </a:prstGeom>
          <a:noFill/>
        </p:spPr>
        <p:txBody>
          <a:bodyPr wrap="none" rtlCol="0" anchor="ctr" anchorCtr="0">
            <a:spAutoFit/>
          </a:bodyPr>
          <a:lstStyle/>
          <a:p>
            <a:pPr algn="ctr"/>
            <a:r>
              <a:rPr lang="en-US" sz="1400" dirty="0">
                <a:solidFill>
                  <a:srgbClr val="4472C4"/>
                </a:solidFill>
              </a:rPr>
              <a:t>Test performance</a:t>
            </a:r>
            <a:endParaRPr lang="en-US" dirty="0"/>
          </a:p>
        </p:txBody>
      </p:sp>
    </p:spTree>
    <p:extLst>
      <p:ext uri="{BB962C8B-B14F-4D97-AF65-F5344CB8AC3E}">
        <p14:creationId xmlns:p14="http://schemas.microsoft.com/office/powerpoint/2010/main" val="4128083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AB230D-8D7E-447F-9006-147D65281BD6}" type="slidenum">
              <a:rPr lang="en-US" smtClean="0"/>
              <a:pPr/>
              <a:t>84</a:t>
            </a:fld>
            <a:endParaRPr lang="en-US"/>
          </a:p>
        </p:txBody>
      </p:sp>
      <p:pic>
        <p:nvPicPr>
          <p:cNvPr id="3" name="Picture 2"/>
          <p:cNvPicPr>
            <a:picLocks noChangeAspect="1"/>
          </p:cNvPicPr>
          <p:nvPr/>
        </p:nvPicPr>
        <p:blipFill>
          <a:blip r:embed="rId2">
            <a:extLst/>
          </a:blip>
          <a:stretch>
            <a:fillRect/>
          </a:stretch>
        </p:blipFill>
        <p:spPr>
          <a:xfrm>
            <a:off x="3200400" y="1752600"/>
            <a:ext cx="5668166" cy="2981741"/>
          </a:xfrm>
          <a:prstGeom prst="rect">
            <a:avLst/>
          </a:prstGeom>
        </p:spPr>
      </p:pic>
    </p:spTree>
    <p:extLst>
      <p:ext uri="{BB962C8B-B14F-4D97-AF65-F5344CB8AC3E}">
        <p14:creationId xmlns:p14="http://schemas.microsoft.com/office/powerpoint/2010/main" val="280180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mining tasks (4)</a:t>
            </a:r>
          </a:p>
        </p:txBody>
      </p:sp>
      <p:sp>
        <p:nvSpPr>
          <p:cNvPr id="3" name="Content Placeholder 2"/>
          <p:cNvSpPr>
            <a:spLocks noGrp="1"/>
          </p:cNvSpPr>
          <p:nvPr>
            <p:ph idx="1"/>
          </p:nvPr>
        </p:nvSpPr>
        <p:spPr/>
        <p:txBody>
          <a:bodyPr>
            <a:normAutofit/>
          </a:bodyPr>
          <a:lstStyle/>
          <a:p>
            <a:endParaRPr lang="en-US" sz="2400" dirty="0">
              <a:solidFill>
                <a:schemeClr val="accent1"/>
              </a:solidFill>
            </a:endParaRPr>
          </a:p>
          <a:p>
            <a:r>
              <a:rPr lang="en-US" sz="2400" dirty="0">
                <a:solidFill>
                  <a:schemeClr val="accent1"/>
                </a:solidFill>
              </a:rPr>
              <a:t>Argumentation structure identification</a:t>
            </a:r>
          </a:p>
          <a:p>
            <a:pPr lvl="1"/>
            <a:r>
              <a:rPr lang="en-US" sz="2000" dirty="0"/>
              <a:t>Constructs the graphical representation (i.e., tree) of arguments in which edges are </a:t>
            </a:r>
            <a:r>
              <a:rPr lang="en-US" sz="2000" dirty="0">
                <a:solidFill>
                  <a:schemeClr val="accent1"/>
                </a:solidFill>
              </a:rPr>
              <a:t>direct attachments</a:t>
            </a:r>
            <a:r>
              <a:rPr lang="en-US" sz="2000" dirty="0"/>
              <a:t> between argument components</a:t>
            </a:r>
          </a:p>
        </p:txBody>
      </p:sp>
      <p:sp>
        <p:nvSpPr>
          <p:cNvPr id="5" name="Slide Number Placeholder 4"/>
          <p:cNvSpPr>
            <a:spLocks noGrp="1"/>
          </p:cNvSpPr>
          <p:nvPr>
            <p:ph type="sldNum" sz="quarter" idx="12"/>
          </p:nvPr>
        </p:nvSpPr>
        <p:spPr>
          <a:xfrm>
            <a:off x="8610600" y="6356350"/>
            <a:ext cx="2743200" cy="365125"/>
          </a:xfrm>
        </p:spPr>
        <p:txBody>
          <a:bodyPr/>
          <a:lstStyle/>
          <a:p>
            <a:fld id="{1FAB230D-8D7E-447F-9006-147D65281BD6}" type="slidenum">
              <a:rPr lang="en-US" smtClean="0"/>
              <a:pPr/>
              <a:t>9</a:t>
            </a:fld>
            <a:endParaRPr lang="en-US"/>
          </a:p>
        </p:txBody>
      </p:sp>
      <p:sp>
        <p:nvSpPr>
          <p:cNvPr id="6" name="TextBox 5"/>
          <p:cNvSpPr txBox="1"/>
          <p:nvPr/>
        </p:nvSpPr>
        <p:spPr>
          <a:xfrm>
            <a:off x="838200" y="4188726"/>
            <a:ext cx="4941864" cy="1988237"/>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6669720" y="4544207"/>
            <a:ext cx="2522216"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5906840" y="4970808"/>
            <a:ext cx="636104" cy="4240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582806" y="3836254"/>
            <a:ext cx="646298" cy="646298"/>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t>Claim(1)</a:t>
            </a:r>
          </a:p>
        </p:txBody>
      </p:sp>
      <p:sp>
        <p:nvSpPr>
          <p:cNvPr id="10" name="Oval 9"/>
          <p:cNvSpPr/>
          <p:nvPr/>
        </p:nvSpPr>
        <p:spPr>
          <a:xfrm>
            <a:off x="10582806" y="4700343"/>
            <a:ext cx="646298" cy="646298"/>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t>Claim(3)</a:t>
            </a:r>
          </a:p>
        </p:txBody>
      </p:sp>
      <p:sp>
        <p:nvSpPr>
          <p:cNvPr id="11" name="Rectangle 10"/>
          <p:cNvSpPr/>
          <p:nvPr/>
        </p:nvSpPr>
        <p:spPr>
          <a:xfrm>
            <a:off x="11134456" y="5581559"/>
            <a:ext cx="726388" cy="595404"/>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t>Premise (2.2)</a:t>
            </a:r>
          </a:p>
        </p:txBody>
      </p:sp>
      <p:sp>
        <p:nvSpPr>
          <p:cNvPr id="12" name="Rectangle 11"/>
          <p:cNvSpPr/>
          <p:nvPr/>
        </p:nvSpPr>
        <p:spPr>
          <a:xfrm>
            <a:off x="9951066" y="5581559"/>
            <a:ext cx="726388" cy="595404"/>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t>Premise (2.1)</a:t>
            </a:r>
          </a:p>
        </p:txBody>
      </p:sp>
      <p:cxnSp>
        <p:nvCxnSpPr>
          <p:cNvPr id="13" name="Straight Arrow Connector 12"/>
          <p:cNvCxnSpPr>
            <a:cxnSpLocks/>
            <a:stCxn id="11" idx="0"/>
            <a:endCxn id="10" idx="5"/>
          </p:cNvCxnSpPr>
          <p:nvPr/>
        </p:nvCxnSpPr>
        <p:spPr>
          <a:xfrm flipH="1" flipV="1">
            <a:off x="11134456" y="5251993"/>
            <a:ext cx="363194" cy="329566"/>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10314260" y="5251993"/>
            <a:ext cx="363194" cy="329566"/>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10905955" y="4482552"/>
            <a:ext cx="0" cy="21779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9253449" y="4970808"/>
            <a:ext cx="636104" cy="4240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88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6774</TotalTime>
  <Words>7493</Words>
  <Application>Microsoft Office PowerPoint</Application>
  <PresentationFormat>Widescreen</PresentationFormat>
  <Paragraphs>1626</Paragraphs>
  <Slides>84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 Unicode MS</vt:lpstr>
      <vt:lpstr>Arial</vt:lpstr>
      <vt:lpstr>Calibri</vt:lpstr>
      <vt:lpstr>Calibri Light</vt:lpstr>
      <vt:lpstr>Cambria Math</vt:lpstr>
      <vt:lpstr>Symbol</vt:lpstr>
      <vt:lpstr>Times New Roman</vt:lpstr>
      <vt:lpstr>Office Theme</vt:lpstr>
      <vt:lpstr>Context-aware Argument Mining and Its Application in Education  University of Pittsburgh, April 14, 2017  Huy Nguyen</vt:lpstr>
      <vt:lpstr>A Not-very-short Introduction</vt:lpstr>
      <vt:lpstr>A brief history of argument mining</vt:lpstr>
      <vt:lpstr>Structured vs. abstract argumentation theories</vt:lpstr>
      <vt:lpstr>What is argument mining?</vt:lpstr>
      <vt:lpstr>Argument mining tasks</vt:lpstr>
      <vt:lpstr>Argument mining tasks (2)</vt:lpstr>
      <vt:lpstr>Argument mining tasks (3)</vt:lpstr>
      <vt:lpstr>Argument mining tasks (4)</vt:lpstr>
      <vt:lpstr>Context is crucial for resolving ambiguity</vt:lpstr>
      <vt:lpstr>Contextual features in prior studies</vt:lpstr>
      <vt:lpstr>Context-aware argument mining</vt:lpstr>
      <vt:lpstr>Application in education</vt:lpstr>
      <vt:lpstr>Persuasive essay writing rubrics</vt:lpstr>
      <vt:lpstr>Research hypotheses</vt:lpstr>
      <vt:lpstr>Corpora</vt:lpstr>
      <vt:lpstr>Research outline</vt:lpstr>
      <vt:lpstr>Context-aware argument component classification</vt:lpstr>
      <vt:lpstr>Introduction</vt:lpstr>
      <vt:lpstr>Data summary</vt:lpstr>
      <vt:lpstr>Baseline model (Stab14)</vt:lpstr>
      <vt:lpstr>Limitation of prior studies</vt:lpstr>
      <vt:lpstr>Sublanguage identification in argumentative texts</vt:lpstr>
      <vt:lpstr>Proposed argument and domain word extraction</vt:lpstr>
      <vt:lpstr>Extraction algorithm</vt:lpstr>
      <vt:lpstr>Development data for AD word extraction</vt:lpstr>
      <vt:lpstr>Example argument and domain words</vt:lpstr>
      <vt:lpstr>Proposed models</vt:lpstr>
      <vt:lpstr>Model summary</vt:lpstr>
      <vt:lpstr>Experiment results</vt:lpstr>
      <vt:lpstr>Experiment results (2)</vt:lpstr>
      <vt:lpstr>Summary</vt:lpstr>
      <vt:lpstr>Context-aware argumentative relation mining</vt:lpstr>
      <vt:lpstr>Introduction</vt:lpstr>
      <vt:lpstr>Data summary</vt:lpstr>
      <vt:lpstr>Baseline model (Stab14)</vt:lpstr>
      <vt:lpstr>Limitation of prior studies</vt:lpstr>
      <vt:lpstr>Proposed contextual features</vt:lpstr>
      <vt:lpstr>Proposed topic-context features</vt:lpstr>
      <vt:lpstr>Proposed context-window framework</vt:lpstr>
      <vt:lpstr>Context-window example</vt:lpstr>
      <vt:lpstr>Context-window features</vt:lpstr>
      <vt:lpstr>Proposed sematic relation features</vt:lpstr>
      <vt:lpstr>Model summary</vt:lpstr>
      <vt:lpstr>Experiment results in Persuasive1 corpus</vt:lpstr>
      <vt:lpstr>Experiment results in Academic corpus</vt:lpstr>
      <vt:lpstr>Model performance with text segmentation heuristic</vt:lpstr>
      <vt:lpstr>Model performance with semantic relation features</vt:lpstr>
      <vt:lpstr>Summary</vt:lpstr>
      <vt:lpstr>Argumentation features for improving automated essay scoring</vt:lpstr>
      <vt:lpstr>Introduction</vt:lpstr>
      <vt:lpstr>Prior studies</vt:lpstr>
      <vt:lpstr>Argument mining pipeline</vt:lpstr>
      <vt:lpstr>Argument component identification</vt:lpstr>
      <vt:lpstr>Training data for AM pipelines</vt:lpstr>
      <vt:lpstr>AES data</vt:lpstr>
      <vt:lpstr>Study 1: AM accuracy</vt:lpstr>
      <vt:lpstr>Study 2: Impact of AM accuracy to AES performance</vt:lpstr>
      <vt:lpstr>Argumentation Feature Sets</vt:lpstr>
      <vt:lpstr>Argument flow features</vt:lpstr>
      <vt:lpstr>Argumentation structure typology features</vt:lpstr>
      <vt:lpstr>Essay score prediction results (qwk)</vt:lpstr>
      <vt:lpstr>Study 3: Improving AES with argumentation features</vt:lpstr>
      <vt:lpstr>In-domain performance</vt:lpstr>
      <vt:lpstr>Cross-domain AES</vt:lpstr>
      <vt:lpstr>Cross-domain results</vt:lpstr>
      <vt:lpstr>Summary</vt:lpstr>
      <vt:lpstr>Conclusions and future work</vt:lpstr>
      <vt:lpstr>Contribution summary</vt:lpstr>
      <vt:lpstr>Future work</vt:lpstr>
      <vt:lpstr>Thank  you!</vt:lpstr>
      <vt:lpstr>Back-ups</vt:lpstr>
      <vt:lpstr>Abstract argumentation example</vt:lpstr>
      <vt:lpstr>Structured argumentation example</vt:lpstr>
      <vt:lpstr>LDA topics vs. writing topics</vt:lpstr>
      <vt:lpstr>Maximization step</vt:lpstr>
      <vt:lpstr>Topic groups</vt:lpstr>
      <vt:lpstr>Example domain word feature</vt:lpstr>
      <vt:lpstr>Window-size in Persuasive1 corpus</vt:lpstr>
      <vt:lpstr>Window-size in Academic corpus</vt:lpstr>
      <vt:lpstr>Our proposed base AES model</vt:lpstr>
      <vt:lpstr>Beigman Klebanov’s data and AM output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and Its Application in Education  Phd Dissertation Defense</dc:title>
  <dc:creator>Huy Nguyen</dc:creator>
  <cp:lastModifiedBy>Diane J. Litman</cp:lastModifiedBy>
  <cp:revision>1142</cp:revision>
  <dcterms:created xsi:type="dcterms:W3CDTF">2017-04-08T02:42:45Z</dcterms:created>
  <dcterms:modified xsi:type="dcterms:W3CDTF">2017-10-16T14:38:43Z</dcterms:modified>
</cp:coreProperties>
</file>