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32"/>
  </p:notesMasterIdLst>
  <p:sldIdLst>
    <p:sldId id="256" r:id="rId2"/>
    <p:sldId id="257" r:id="rId3"/>
    <p:sldId id="258" r:id="rId4"/>
    <p:sldId id="259" r:id="rId5"/>
    <p:sldId id="260" r:id="rId6"/>
    <p:sldId id="262" r:id="rId7"/>
    <p:sldId id="263" r:id="rId8"/>
    <p:sldId id="285" r:id="rId9"/>
    <p:sldId id="264" r:id="rId10"/>
    <p:sldId id="265" r:id="rId11"/>
    <p:sldId id="279" r:id="rId12"/>
    <p:sldId id="261" r:id="rId13"/>
    <p:sldId id="272" r:id="rId14"/>
    <p:sldId id="266" r:id="rId15"/>
    <p:sldId id="280" r:id="rId16"/>
    <p:sldId id="267" r:id="rId17"/>
    <p:sldId id="269" r:id="rId18"/>
    <p:sldId id="270" r:id="rId19"/>
    <p:sldId id="281" r:id="rId20"/>
    <p:sldId id="268" r:id="rId21"/>
    <p:sldId id="274" r:id="rId22"/>
    <p:sldId id="271" r:id="rId23"/>
    <p:sldId id="273" r:id="rId24"/>
    <p:sldId id="282" r:id="rId25"/>
    <p:sldId id="275" r:id="rId26"/>
    <p:sldId id="276" r:id="rId27"/>
    <p:sldId id="277" r:id="rId28"/>
    <p:sldId id="286" r:id="rId29"/>
    <p:sldId id="283"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31"/>
    <p:restoredTop sz="94663"/>
  </p:normalViewPr>
  <p:slideViewPr>
    <p:cSldViewPr snapToGrid="0" snapToObjects="1">
      <p:cViewPr varScale="1">
        <p:scale>
          <a:sx n="84" d="100"/>
          <a:sy n="84" d="100"/>
        </p:scale>
        <p:origin x="114" y="9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B0BE9-520A-DC49-906A-19F713CE42B3}" type="datetimeFigureOut">
              <a:rPr lang="en-US" smtClean="0"/>
              <a:t>10/26/2018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27147A-DA6B-4A40-8FF4-A0683EA622A2}" type="slidenum">
              <a:rPr lang="en-US" smtClean="0"/>
              <a:t>‹#›</a:t>
            </a:fld>
            <a:endParaRPr lang="en-US"/>
          </a:p>
        </p:txBody>
      </p:sp>
    </p:spTree>
    <p:extLst>
      <p:ext uri="{BB962C8B-B14F-4D97-AF65-F5344CB8AC3E}">
        <p14:creationId xmlns:p14="http://schemas.microsoft.com/office/powerpoint/2010/main" val="1494037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hypothesize that the RF cycle can potentially enhance student learning through multiple pathways.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students’ reflections help both students and their instructors to engage in diagnosis and identify gaps or difficulties in comprehension and/or application of knowledge and skills. Following diagnosis, students might independently engage in a variety of strategic responses to improve their learning such as: a) seeking new information (e.g. identifying supplementary materials/resources), b) deploying targeted study strategies individually or in study groups such as explanation, elaboration and integration, or extra problem solving practice, or c) seeking additional tutoring support from the instructor, teaching assistants, or peers.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Simultaneously, instructors can use diagnostic information from student reflections to provide feedback that scaffolds strategic learning responses: e.g., providing additional information/learning resources, study guides or practice problems, and targeted tutoring sessions.</a:t>
            </a:r>
          </a:p>
          <a:p>
            <a:endParaRPr lang="en-US" dirty="0"/>
          </a:p>
        </p:txBody>
      </p:sp>
      <p:sp>
        <p:nvSpPr>
          <p:cNvPr id="4" name="Slide Number Placeholder 3"/>
          <p:cNvSpPr>
            <a:spLocks noGrp="1"/>
          </p:cNvSpPr>
          <p:nvPr>
            <p:ph type="sldNum" sz="quarter" idx="10"/>
          </p:nvPr>
        </p:nvSpPr>
        <p:spPr/>
        <p:txBody>
          <a:bodyPr/>
          <a:lstStyle/>
          <a:p>
            <a:fld id="{9E420758-0572-0948-BC66-823DA4FB7C08}" type="slidenum">
              <a:rPr lang="en-US" smtClean="0"/>
              <a:t>7</a:t>
            </a:fld>
            <a:endParaRPr lang="en-US" dirty="0"/>
          </a:p>
        </p:txBody>
      </p:sp>
    </p:spTree>
    <p:extLst>
      <p:ext uri="{BB962C8B-B14F-4D97-AF65-F5344CB8AC3E}">
        <p14:creationId xmlns:p14="http://schemas.microsoft.com/office/powerpoint/2010/main" val="1917798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Available at Google Play Store and Apple App Store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CEE5F6F-1541-4547-A70D-A8B488A65C86}" type="slidenum">
              <a:rPr lang="en-US" smtClean="0"/>
              <a:t>9</a:t>
            </a:fld>
            <a:endParaRPr lang="en-US"/>
          </a:p>
        </p:txBody>
      </p:sp>
    </p:spTree>
    <p:extLst>
      <p:ext uri="{BB962C8B-B14F-4D97-AF65-F5344CB8AC3E}">
        <p14:creationId xmlns:p14="http://schemas.microsoft.com/office/powerpoint/2010/main" val="809557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E5F6F-1541-4547-A70D-A8B488A65C86}" type="slidenum">
              <a:rPr lang="en-US" smtClean="0"/>
              <a:t>10</a:t>
            </a:fld>
            <a:endParaRPr lang="en-US"/>
          </a:p>
        </p:txBody>
      </p:sp>
    </p:spTree>
    <p:extLst>
      <p:ext uri="{BB962C8B-B14F-4D97-AF65-F5344CB8AC3E}">
        <p14:creationId xmlns:p14="http://schemas.microsoft.com/office/powerpoint/2010/main" val="2103203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E5F6F-1541-4547-A70D-A8B488A65C86}" type="slidenum">
              <a:rPr lang="en-US" smtClean="0"/>
              <a:t>14</a:t>
            </a:fld>
            <a:endParaRPr lang="en-US"/>
          </a:p>
        </p:txBody>
      </p:sp>
    </p:spTree>
    <p:extLst>
      <p:ext uri="{BB962C8B-B14F-4D97-AF65-F5344CB8AC3E}">
        <p14:creationId xmlns:p14="http://schemas.microsoft.com/office/powerpoint/2010/main" val="1023391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E5F6F-1541-4547-A70D-A8B488A65C86}" type="slidenum">
              <a:rPr lang="en-US" smtClean="0"/>
              <a:t>16</a:t>
            </a:fld>
            <a:endParaRPr lang="en-US"/>
          </a:p>
        </p:txBody>
      </p:sp>
    </p:spTree>
    <p:extLst>
      <p:ext uri="{BB962C8B-B14F-4D97-AF65-F5344CB8AC3E}">
        <p14:creationId xmlns:p14="http://schemas.microsoft.com/office/powerpoint/2010/main" val="120833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E5F6F-1541-4547-A70D-A8B488A65C86}" type="slidenum">
              <a:rPr lang="en-US" smtClean="0"/>
              <a:t>20</a:t>
            </a:fld>
            <a:endParaRPr lang="en-US"/>
          </a:p>
        </p:txBody>
      </p:sp>
    </p:spTree>
    <p:extLst>
      <p:ext uri="{BB962C8B-B14F-4D97-AF65-F5344CB8AC3E}">
        <p14:creationId xmlns:p14="http://schemas.microsoft.com/office/powerpoint/2010/main" val="760724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27147A-DA6B-4A40-8FF4-A0683EA622A2}" type="slidenum">
              <a:rPr lang="en-US" smtClean="0"/>
              <a:t>25</a:t>
            </a:fld>
            <a:endParaRPr lang="en-US"/>
          </a:p>
        </p:txBody>
      </p:sp>
    </p:spTree>
    <p:extLst>
      <p:ext uri="{BB962C8B-B14F-4D97-AF65-F5344CB8AC3E}">
        <p14:creationId xmlns:p14="http://schemas.microsoft.com/office/powerpoint/2010/main" val="16918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1B7F69-0B88-BB4A-971C-46EF25AF6E39}" type="datetime1">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6437A-FC67-8147-AE79-65597FBF07F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4F26E8-4EE2-E74F-AC0E-0EAEA0F1E5C6}" type="datetime1">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6437A-FC67-8147-AE79-65597FBF07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3C236-6342-F24E-87EB-E762712B4728}" type="datetime1">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6437A-FC67-8147-AE79-65597FBF07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E93F38-1912-0243-AE65-1975490CC4CC}" type="datetime1">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6437A-FC67-8147-AE79-65597FBF07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A32FA4-AFD8-8A42-B429-23C436D3FE2C}" type="datetime1">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6437A-FC67-8147-AE79-65597FBF07F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833E1E-1CBB-F342-B5C8-5FF683336187}" type="datetime1">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6437A-FC67-8147-AE79-65597FBF07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721990-F368-3F49-B1AA-B81EE8E4C484}" type="datetime1">
              <a:rPr lang="en-US" smtClean="0"/>
              <a:t>10/26/2018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36437A-FC67-8147-AE79-65597FBF07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FE17A9-750F-7B49-846D-D2B31AB28FA4}" type="datetime1">
              <a:rPr lang="en-US" smtClean="0"/>
              <a:t>10/26/2018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36437A-FC67-8147-AE79-65597FBF07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2AF8F91-D63E-F34B-83CF-64955D0B56E3}" type="datetime1">
              <a:rPr lang="en-US" smtClean="0"/>
              <a:t>10/26/2018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E36437A-FC67-8147-AE79-65597FBF07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8F67713-FB5D-5B4B-9FF4-9E4E37AFBF76}" type="datetime1">
              <a:rPr lang="en-US" smtClean="0"/>
              <a:t>10/26/2018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E36437A-FC67-8147-AE79-65597FBF07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F743D8-2D5D-074A-970C-B8866DD22EC5}" type="datetime1">
              <a:rPr lang="en-US" smtClean="0"/>
              <a:t>10/26/2018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36437A-FC67-8147-AE79-65597FBF07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AB7A418-E353-1441-AD30-EE21AEC6790D}" type="datetime1">
              <a:rPr lang="en-US" smtClean="0"/>
              <a:t>10/26/2018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E36437A-FC67-8147-AE79-65597FBF07F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3749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oursemirror.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660" y="758952"/>
            <a:ext cx="10447020" cy="3566160"/>
          </a:xfrm>
        </p:spPr>
        <p:txBody>
          <a:bodyPr/>
          <a:lstStyle/>
          <a:p>
            <a:pPr algn="ctr"/>
            <a:r>
              <a:rPr lang="en-US" b="1" dirty="0">
                <a:solidFill>
                  <a:srgbClr val="7030A0"/>
                </a:solidFill>
              </a:rPr>
              <a:t>Advisory Board Meeting for the </a:t>
            </a:r>
            <a:r>
              <a:rPr lang="en-US" b="1" dirty="0" err="1">
                <a:solidFill>
                  <a:srgbClr val="7030A0"/>
                </a:solidFill>
              </a:rPr>
              <a:t>CourseMIRROR</a:t>
            </a:r>
            <a:r>
              <a:rPr lang="en-US" b="1" dirty="0">
                <a:solidFill>
                  <a:srgbClr val="7030A0"/>
                </a:solidFill>
              </a:rPr>
              <a:t> Project </a:t>
            </a:r>
          </a:p>
        </p:txBody>
      </p:sp>
      <p:sp>
        <p:nvSpPr>
          <p:cNvPr id="3" name="Subtitle 2"/>
          <p:cNvSpPr>
            <a:spLocks noGrp="1"/>
          </p:cNvSpPr>
          <p:nvPr>
            <p:ph type="subTitle" idx="1"/>
          </p:nvPr>
        </p:nvSpPr>
        <p:spPr/>
        <p:txBody>
          <a:bodyPr/>
          <a:lstStyle/>
          <a:p>
            <a:pPr algn="ctr"/>
            <a:r>
              <a:rPr lang="en-US" dirty="0"/>
              <a:t>October 26, 2018</a:t>
            </a:r>
          </a:p>
        </p:txBody>
      </p:sp>
    </p:spTree>
    <p:extLst>
      <p:ext uri="{BB962C8B-B14F-4D97-AF65-F5344CB8AC3E}">
        <p14:creationId xmlns:p14="http://schemas.microsoft.com/office/powerpoint/2010/main" val="69127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293" y="1241523"/>
            <a:ext cx="8416370" cy="679465"/>
          </a:xfrm>
        </p:spPr>
        <p:txBody>
          <a:bodyPr>
            <a:normAutofit fontScale="90000"/>
          </a:bodyPr>
          <a:lstStyle/>
          <a:p>
            <a:r>
              <a:rPr lang="en-US" b="1" dirty="0" err="1">
                <a:solidFill>
                  <a:srgbClr val="8000FF"/>
                </a:solidFill>
                <a:latin typeface="Calibri"/>
                <a:cs typeface="Calibri"/>
              </a:rPr>
              <a:t>Coursemirror</a:t>
            </a:r>
            <a:r>
              <a:rPr lang="en-US" dirty="0">
                <a:solidFill>
                  <a:srgbClr val="8000FF"/>
                </a:solidFill>
                <a:latin typeface="Calibri"/>
                <a:cs typeface="Calibri"/>
              </a:rPr>
              <a:t> </a:t>
            </a:r>
            <a:r>
              <a:rPr lang="mr-IN" dirty="0">
                <a:solidFill>
                  <a:srgbClr val="8000FF"/>
                </a:solidFill>
                <a:latin typeface="Calibri"/>
                <a:cs typeface="Calibri"/>
              </a:rPr>
              <a:t>–</a:t>
            </a:r>
            <a:r>
              <a:rPr lang="en-US" dirty="0">
                <a:solidFill>
                  <a:srgbClr val="8000FF"/>
                </a:solidFill>
                <a:latin typeface="Calibri"/>
                <a:cs typeface="Calibri"/>
              </a:rPr>
              <a:t> </a:t>
            </a:r>
            <a:r>
              <a:rPr lang="en-US" sz="3200" i="1" dirty="0">
                <a:solidFill>
                  <a:srgbClr val="8000FF"/>
                </a:solidFill>
                <a:latin typeface="Calibri"/>
                <a:cs typeface="Calibri"/>
              </a:rPr>
              <a:t>Standard Version</a:t>
            </a:r>
            <a:endParaRPr lang="en-US" i="1" dirty="0">
              <a:solidFill>
                <a:srgbClr val="8000FF"/>
              </a:solidFill>
              <a:latin typeface="Calibri"/>
              <a:cs typeface="Calibri"/>
            </a:endParaRPr>
          </a:p>
        </p:txBody>
      </p:sp>
      <p:pic>
        <p:nvPicPr>
          <p:cNvPr id="7" name="Picture 6" descr="figure%20app.png"/>
          <p:cNvPicPr/>
          <p:nvPr/>
        </p:nvPicPr>
        <p:blipFill rotWithShape="1">
          <a:blip r:embed="rId3" cstate="print">
            <a:extLst>
              <a:ext uri="{28A0092B-C50C-407E-A947-70E740481C1C}">
                <a14:useLocalDpi xmlns:a14="http://schemas.microsoft.com/office/drawing/2010/main" val="0"/>
              </a:ext>
            </a:extLst>
          </a:blip>
          <a:srcRect l="3704" t="6944" r="4051" b="6713"/>
          <a:stretch/>
        </p:blipFill>
        <p:spPr bwMode="auto">
          <a:xfrm>
            <a:off x="834045" y="1911510"/>
            <a:ext cx="8188816" cy="3675215"/>
          </a:xfrm>
          <a:prstGeom prst="rect">
            <a:avLst/>
          </a:prstGeom>
          <a:noFill/>
          <a:ln>
            <a:noFill/>
          </a:ln>
          <a:extLst>
            <a:ext uri="{53640926-AAD7-44d8-BBD7-CCE9431645EC}">
              <a14:shadowObscured xmlns:a14="http://schemas.microsoft.com/office/drawing/2010/main" xmlns=""/>
            </a:ext>
          </a:extLst>
        </p:spPr>
      </p:pic>
      <p:sp>
        <p:nvSpPr>
          <p:cNvPr id="8" name="Rectangle 7"/>
          <p:cNvSpPr/>
          <p:nvPr/>
        </p:nvSpPr>
        <p:spPr>
          <a:xfrm>
            <a:off x="379023" y="5596203"/>
            <a:ext cx="10529919" cy="646331"/>
          </a:xfrm>
          <a:prstGeom prst="rect">
            <a:avLst/>
          </a:prstGeom>
        </p:spPr>
        <p:txBody>
          <a:bodyPr wrap="square">
            <a:spAutoFit/>
          </a:bodyPr>
          <a:lstStyle/>
          <a:p>
            <a:r>
              <a:rPr lang="en-US" dirty="0"/>
              <a:t>Primary Interfaces for the </a:t>
            </a:r>
            <a:r>
              <a:rPr lang="en-US" b="1" dirty="0"/>
              <a:t>standard version</a:t>
            </a:r>
            <a:r>
              <a:rPr lang="en-US" dirty="0"/>
              <a:t> of </a:t>
            </a:r>
            <a:r>
              <a:rPr lang="en-US" dirty="0" err="1"/>
              <a:t>CourseMIRROR</a:t>
            </a:r>
            <a:r>
              <a:rPr lang="en-US" dirty="0"/>
              <a:t>, left to right: a) Course list, b) Lecture list, c) Reflection writing page, and d) Reflection summary page.</a:t>
            </a:r>
          </a:p>
        </p:txBody>
      </p:sp>
      <p:pic>
        <p:nvPicPr>
          <p:cNvPr id="3" name="Picture 2" descr="CM ana page.jpg"/>
          <p:cNvPicPr>
            <a:picLocks noChangeAspect="1"/>
          </p:cNvPicPr>
          <p:nvPr/>
        </p:nvPicPr>
        <p:blipFill rotWithShape="1">
          <a:blip r:embed="rId4">
            <a:extLst>
              <a:ext uri="{28A0092B-C50C-407E-A947-70E740481C1C}">
                <a14:useLocalDpi xmlns:a14="http://schemas.microsoft.com/office/drawing/2010/main" val="0"/>
              </a:ext>
            </a:extLst>
          </a:blip>
          <a:srcRect l="24009" r="3802" b="5586"/>
          <a:stretch/>
        </p:blipFill>
        <p:spPr>
          <a:xfrm>
            <a:off x="2734466" y="269037"/>
            <a:ext cx="4075452" cy="5866441"/>
          </a:xfrm>
          <a:prstGeom prst="rect">
            <a:avLst/>
          </a:prstGeom>
          <a:ln w="28575" cmpd="sng">
            <a:solidFill>
              <a:schemeClr val="tx1"/>
            </a:solidFill>
          </a:ln>
        </p:spPr>
      </p:pic>
      <p:pic>
        <p:nvPicPr>
          <p:cNvPr id="4" name="Picture 3" descr="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5368" y="265300"/>
            <a:ext cx="4194047" cy="6377047"/>
          </a:xfrm>
          <a:prstGeom prst="rect">
            <a:avLst/>
          </a:prstGeom>
          <a:ln w="28575" cmpd="sng">
            <a:solidFill>
              <a:schemeClr val="tx1"/>
            </a:solidFill>
          </a:ln>
        </p:spPr>
      </p:pic>
      <p:grpSp>
        <p:nvGrpSpPr>
          <p:cNvPr id="9" name="Group 8"/>
          <p:cNvGrpSpPr/>
          <p:nvPr/>
        </p:nvGrpSpPr>
        <p:grpSpPr>
          <a:xfrm>
            <a:off x="2758042" y="1260478"/>
            <a:ext cx="4482998" cy="4549098"/>
            <a:chOff x="2359971" y="1260478"/>
            <a:chExt cx="4482998" cy="4549098"/>
          </a:xfrm>
        </p:grpSpPr>
        <p:sp>
          <p:nvSpPr>
            <p:cNvPr id="10" name="Rectangle 9"/>
            <p:cNvSpPr/>
            <p:nvPr/>
          </p:nvSpPr>
          <p:spPr>
            <a:xfrm>
              <a:off x="2359971" y="1260478"/>
              <a:ext cx="4482998" cy="4549098"/>
            </a:xfrm>
            <a:prstGeom prst="rect">
              <a:avLst/>
            </a:prstGeom>
            <a:solidFill>
              <a:schemeClr val="accent3">
                <a:lumMod val="20000"/>
                <a:lumOff val="80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2359971" y="1393162"/>
              <a:ext cx="4482998" cy="861774"/>
            </a:xfrm>
            <a:prstGeom prst="rect">
              <a:avLst/>
            </a:prstGeom>
            <a:noFill/>
          </p:spPr>
          <p:txBody>
            <a:bodyPr wrap="square" rtlCol="0">
              <a:spAutoFit/>
            </a:bodyPr>
            <a:lstStyle/>
            <a:p>
              <a:r>
                <a:rPr lang="en-US" sz="2500" dirty="0">
                  <a:latin typeface="Arial"/>
                  <a:cs typeface="Arial"/>
                </a:rPr>
                <a:t>Describe what was confusing or needed more details?</a:t>
              </a:r>
            </a:p>
          </p:txBody>
        </p:sp>
        <p:sp>
          <p:nvSpPr>
            <p:cNvPr id="12" name="Rectangle 11"/>
            <p:cNvSpPr/>
            <p:nvPr/>
          </p:nvSpPr>
          <p:spPr>
            <a:xfrm>
              <a:off x="2445274" y="2606253"/>
              <a:ext cx="4293440" cy="189545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445274" y="2236921"/>
              <a:ext cx="1826980" cy="369332"/>
            </a:xfrm>
            <a:prstGeom prst="rect">
              <a:avLst/>
            </a:prstGeom>
            <a:noFill/>
          </p:spPr>
          <p:txBody>
            <a:bodyPr wrap="none" rtlCol="0">
              <a:spAutoFit/>
            </a:bodyPr>
            <a:lstStyle/>
            <a:p>
              <a:r>
                <a:rPr lang="en-US" dirty="0">
                  <a:solidFill>
                    <a:schemeClr val="accent6">
                      <a:lumMod val="75000"/>
                    </a:schemeClr>
                  </a:solidFill>
                </a:rPr>
                <a:t>Muddiest Points</a:t>
              </a:r>
            </a:p>
          </p:txBody>
        </p:sp>
        <p:sp>
          <p:nvSpPr>
            <p:cNvPr id="14" name="Rectangle 13"/>
            <p:cNvSpPr/>
            <p:nvPr/>
          </p:nvSpPr>
          <p:spPr>
            <a:xfrm>
              <a:off x="4762593" y="4738642"/>
              <a:ext cx="1658616" cy="435955"/>
            </a:xfrm>
            <a:prstGeom prst="rect">
              <a:avLst/>
            </a:prstGeom>
            <a:solidFill>
              <a:srgbClr val="3366FF"/>
            </a:solidFill>
            <a:ln>
              <a:solidFill>
                <a:srgbClr val="66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Submit</a:t>
              </a:r>
            </a:p>
          </p:txBody>
        </p:sp>
        <p:sp>
          <p:nvSpPr>
            <p:cNvPr id="15" name="Rectangle 14"/>
            <p:cNvSpPr/>
            <p:nvPr/>
          </p:nvSpPr>
          <p:spPr>
            <a:xfrm>
              <a:off x="2687710" y="4738642"/>
              <a:ext cx="1658616" cy="435955"/>
            </a:xfrm>
            <a:prstGeom prst="rect">
              <a:avLst/>
            </a:prstGeom>
            <a:solidFill>
              <a:schemeClr val="accent3">
                <a:lumMod val="50000"/>
              </a:schemeClr>
            </a:solidFill>
            <a:ln>
              <a:solidFill>
                <a:srgbClr val="66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Back</a:t>
              </a:r>
            </a:p>
          </p:txBody>
        </p:sp>
      </p:grpSp>
      <p:pic>
        <p:nvPicPr>
          <p:cNvPr id="5" name="Picture 4" descr="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1529" y="177106"/>
            <a:ext cx="5808407" cy="6753750"/>
          </a:xfrm>
          <a:prstGeom prst="rect">
            <a:avLst/>
          </a:prstGeom>
          <a:ln w="28575" cmpd="sng">
            <a:solidFill>
              <a:schemeClr val="tx1"/>
            </a:solidFill>
          </a:ln>
        </p:spPr>
      </p:pic>
      <p:sp>
        <p:nvSpPr>
          <p:cNvPr id="6" name="Slide Number Placeholder 5"/>
          <p:cNvSpPr>
            <a:spLocks noGrp="1"/>
          </p:cNvSpPr>
          <p:nvPr>
            <p:ph type="sldNum" sz="quarter" idx="12"/>
          </p:nvPr>
        </p:nvSpPr>
        <p:spPr/>
        <p:txBody>
          <a:bodyPr/>
          <a:lstStyle/>
          <a:p>
            <a:fld id="{BE36437A-FC67-8147-AE79-65597FBF07FF}" type="slidenum">
              <a:rPr lang="en-US" smtClean="0"/>
              <a:t>10</a:t>
            </a:fld>
            <a:endParaRPr lang="en-US"/>
          </a:p>
        </p:txBody>
      </p:sp>
      <p:grpSp>
        <p:nvGrpSpPr>
          <p:cNvPr id="22" name="Group 21"/>
          <p:cNvGrpSpPr/>
          <p:nvPr/>
        </p:nvGrpSpPr>
        <p:grpSpPr>
          <a:xfrm>
            <a:off x="2745368" y="1271020"/>
            <a:ext cx="4510153" cy="4549098"/>
            <a:chOff x="6986661" y="1423429"/>
            <a:chExt cx="4510153" cy="4549098"/>
          </a:xfrm>
        </p:grpSpPr>
        <p:sp>
          <p:nvSpPr>
            <p:cNvPr id="16" name="Rectangle 15"/>
            <p:cNvSpPr/>
            <p:nvPr/>
          </p:nvSpPr>
          <p:spPr>
            <a:xfrm>
              <a:off x="6986661" y="1423429"/>
              <a:ext cx="4482998" cy="4549098"/>
            </a:xfrm>
            <a:prstGeom prst="rect">
              <a:avLst/>
            </a:prstGeom>
            <a:solidFill>
              <a:schemeClr val="accent3">
                <a:lumMod val="20000"/>
                <a:lumOff val="80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7013816" y="1490513"/>
              <a:ext cx="4482998" cy="861774"/>
            </a:xfrm>
            <a:prstGeom prst="rect">
              <a:avLst/>
            </a:prstGeom>
            <a:noFill/>
          </p:spPr>
          <p:txBody>
            <a:bodyPr wrap="square" rtlCol="0">
              <a:spAutoFit/>
            </a:bodyPr>
            <a:lstStyle/>
            <a:p>
              <a:r>
                <a:rPr lang="en-US" sz="2500" dirty="0">
                  <a:latin typeface="Arial"/>
                  <a:cs typeface="Arial"/>
                </a:rPr>
                <a:t>Describe what you found interesting in the lecture?</a:t>
              </a:r>
            </a:p>
          </p:txBody>
        </p:sp>
        <p:sp>
          <p:nvSpPr>
            <p:cNvPr id="18" name="TextBox 17"/>
            <p:cNvSpPr txBox="1"/>
            <p:nvPr/>
          </p:nvSpPr>
          <p:spPr>
            <a:xfrm>
              <a:off x="7193065" y="2263587"/>
              <a:ext cx="1687385" cy="369332"/>
            </a:xfrm>
            <a:prstGeom prst="rect">
              <a:avLst/>
            </a:prstGeom>
            <a:noFill/>
          </p:spPr>
          <p:txBody>
            <a:bodyPr wrap="none" rtlCol="0">
              <a:spAutoFit/>
            </a:bodyPr>
            <a:lstStyle/>
            <a:p>
              <a:r>
                <a:rPr lang="en-US" dirty="0">
                  <a:solidFill>
                    <a:schemeClr val="accent6">
                      <a:lumMod val="75000"/>
                    </a:schemeClr>
                  </a:solidFill>
                </a:rPr>
                <a:t>Point of Interest</a:t>
              </a:r>
            </a:p>
          </p:txBody>
        </p:sp>
        <p:sp>
          <p:nvSpPr>
            <p:cNvPr id="19" name="Rectangle 18"/>
            <p:cNvSpPr/>
            <p:nvPr/>
          </p:nvSpPr>
          <p:spPr>
            <a:xfrm>
              <a:off x="7060486" y="2673157"/>
              <a:ext cx="4293440" cy="189545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9534663" y="4809651"/>
              <a:ext cx="1658616" cy="435955"/>
            </a:xfrm>
            <a:prstGeom prst="rect">
              <a:avLst/>
            </a:prstGeom>
            <a:solidFill>
              <a:srgbClr val="3366FF"/>
            </a:solidFill>
            <a:ln>
              <a:solidFill>
                <a:srgbClr val="66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Submit</a:t>
              </a:r>
            </a:p>
          </p:txBody>
        </p:sp>
        <p:sp>
          <p:nvSpPr>
            <p:cNvPr id="21" name="Rectangle 20"/>
            <p:cNvSpPr/>
            <p:nvPr/>
          </p:nvSpPr>
          <p:spPr>
            <a:xfrm>
              <a:off x="7226185" y="4850260"/>
              <a:ext cx="1658616" cy="435955"/>
            </a:xfrm>
            <a:prstGeom prst="rect">
              <a:avLst/>
            </a:prstGeom>
            <a:solidFill>
              <a:schemeClr val="accent3">
                <a:lumMod val="50000"/>
              </a:schemeClr>
            </a:solidFill>
            <a:ln>
              <a:solidFill>
                <a:srgbClr val="66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Back</a:t>
              </a:r>
            </a:p>
          </p:txBody>
        </p:sp>
      </p:grpSp>
    </p:spTree>
    <p:extLst>
      <p:ext uri="{BB962C8B-B14F-4D97-AF65-F5344CB8AC3E}">
        <p14:creationId xmlns:p14="http://schemas.microsoft.com/office/powerpoint/2010/main" val="19280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solidFill>
                  <a:srgbClr val="7030A0"/>
                </a:solidFill>
              </a:rPr>
              <a:t>Questions to Advisory Board</a:t>
            </a:r>
          </a:p>
        </p:txBody>
      </p:sp>
      <p:sp>
        <p:nvSpPr>
          <p:cNvPr id="3" name="Content Placeholder 2"/>
          <p:cNvSpPr>
            <a:spLocks noGrp="1"/>
          </p:cNvSpPr>
          <p:nvPr>
            <p:ph idx="1"/>
          </p:nvPr>
        </p:nvSpPr>
        <p:spPr>
          <a:xfrm>
            <a:off x="780757" y="1845734"/>
            <a:ext cx="10782886" cy="4023360"/>
          </a:xfrm>
        </p:spPr>
        <p:txBody>
          <a:bodyPr/>
          <a:lstStyle/>
          <a:p>
            <a:pPr>
              <a:lnSpc>
                <a:spcPct val="100000"/>
              </a:lnSpc>
              <a:spcBef>
                <a:spcPts val="600"/>
              </a:spcBef>
              <a:spcAft>
                <a:spcPts val="800"/>
              </a:spcAft>
            </a:pPr>
            <a:r>
              <a:rPr lang="en-US" sz="2800" dirty="0"/>
              <a:t>1) What questions do you have about the standard version of the application?</a:t>
            </a:r>
          </a:p>
          <a:p>
            <a:pPr>
              <a:lnSpc>
                <a:spcPct val="100000"/>
              </a:lnSpc>
              <a:spcBef>
                <a:spcPts val="600"/>
              </a:spcBef>
              <a:spcAft>
                <a:spcPts val="800"/>
              </a:spcAft>
            </a:pPr>
            <a:r>
              <a:rPr lang="en-US" sz="2800" dirty="0"/>
              <a:t>2) What is your opinion about the application, question prompts or the interfaces?</a:t>
            </a:r>
          </a:p>
          <a:p>
            <a:pPr>
              <a:lnSpc>
                <a:spcPct val="100000"/>
              </a:lnSpc>
              <a:spcBef>
                <a:spcPts val="600"/>
              </a:spcBef>
              <a:spcAft>
                <a:spcPts val="800"/>
              </a:spcAft>
            </a:pPr>
            <a:r>
              <a:rPr lang="en-US" sz="2800" dirty="0"/>
              <a:t>3) What in your view can be done to improve this application?</a:t>
            </a:r>
          </a:p>
          <a:p>
            <a:endParaRPr lang="en-US" dirty="0"/>
          </a:p>
        </p:txBody>
      </p:sp>
      <p:sp>
        <p:nvSpPr>
          <p:cNvPr id="4" name="Slide Number Placeholder 3"/>
          <p:cNvSpPr>
            <a:spLocks noGrp="1"/>
          </p:cNvSpPr>
          <p:nvPr>
            <p:ph type="sldNum" sz="quarter" idx="12"/>
          </p:nvPr>
        </p:nvSpPr>
        <p:spPr/>
        <p:txBody>
          <a:bodyPr/>
          <a:lstStyle/>
          <a:p>
            <a:fld id="{BE36437A-FC67-8147-AE79-65597FBF07FF}" type="slidenum">
              <a:rPr lang="en-US" smtClean="0"/>
              <a:t>11</a:t>
            </a:fld>
            <a:endParaRPr lang="en-US"/>
          </a:p>
        </p:txBody>
      </p:sp>
    </p:spTree>
    <p:extLst>
      <p:ext uri="{BB962C8B-B14F-4D97-AF65-F5344CB8AC3E}">
        <p14:creationId xmlns:p14="http://schemas.microsoft.com/office/powerpoint/2010/main" val="2142836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IES Grant – Development </a:t>
            </a:r>
          </a:p>
        </p:txBody>
      </p:sp>
      <p:sp>
        <p:nvSpPr>
          <p:cNvPr id="3" name="Content Placeholder 2"/>
          <p:cNvSpPr>
            <a:spLocks noGrp="1"/>
          </p:cNvSpPr>
          <p:nvPr>
            <p:ph idx="1"/>
          </p:nvPr>
        </p:nvSpPr>
        <p:spPr>
          <a:xfrm>
            <a:off x="436098" y="1845734"/>
            <a:ext cx="10719582" cy="4023360"/>
          </a:xfrm>
        </p:spPr>
        <p:txBody>
          <a:bodyPr/>
          <a:lstStyle/>
          <a:p>
            <a:pPr lvl="1">
              <a:buFont typeface="Arial" charset="0"/>
              <a:buChar char="•"/>
            </a:pPr>
            <a:r>
              <a:rPr lang="en-US" sz="3200" dirty="0"/>
              <a:t>Development and Innovation grant for four years.</a:t>
            </a:r>
          </a:p>
          <a:p>
            <a:pPr lvl="1">
              <a:buFont typeface="Arial" charset="0"/>
              <a:buChar char="•"/>
            </a:pPr>
            <a:r>
              <a:rPr lang="en-US" sz="3200" dirty="0"/>
              <a:t>We promised IES to develop:</a:t>
            </a:r>
          </a:p>
          <a:p>
            <a:pPr marL="726948" lvl="2" indent="-342900">
              <a:buFont typeface="+mj-lt"/>
              <a:buAutoNum type="arabicPeriod"/>
            </a:pPr>
            <a:r>
              <a:rPr lang="en-US" sz="2400" dirty="0"/>
              <a:t>An improved version of the mobile application (both for Apple iOS and Google Android systems).</a:t>
            </a:r>
          </a:p>
          <a:p>
            <a:pPr marL="726948" lvl="2" indent="-342900">
              <a:buFont typeface="+mj-lt"/>
              <a:buAutoNum type="arabicPeriod"/>
            </a:pPr>
            <a:r>
              <a:rPr lang="en-US" sz="2400" dirty="0"/>
              <a:t>Web tools for instructors.</a:t>
            </a:r>
          </a:p>
          <a:p>
            <a:pPr marL="726948" lvl="2" indent="-342900">
              <a:buFont typeface="+mj-lt"/>
              <a:buAutoNum type="arabicPeriod"/>
            </a:pPr>
            <a:r>
              <a:rPr lang="en-US" sz="2400" dirty="0"/>
              <a:t>Improve the quality of NLP-generated summaries.</a:t>
            </a:r>
          </a:p>
          <a:p>
            <a:pPr marL="726948" lvl="2" indent="-342900">
              <a:buFont typeface="+mj-lt"/>
              <a:buAutoNum type="arabicPeriod"/>
            </a:pPr>
            <a:r>
              <a:rPr lang="en-US" sz="2400" dirty="0"/>
              <a:t>Update the project website. </a:t>
            </a:r>
          </a:p>
          <a:p>
            <a:pPr marL="726948" lvl="2" indent="-342900">
              <a:buFont typeface="+mj-lt"/>
              <a:buAutoNum type="arabicPeriod"/>
            </a:pPr>
            <a:r>
              <a:rPr lang="en-US" sz="2400" dirty="0"/>
              <a:t>Professional development materials.</a:t>
            </a:r>
          </a:p>
          <a:p>
            <a:pPr lvl="1">
              <a:buFont typeface="Arial" charset="0"/>
              <a:buChar char="•"/>
            </a:pPr>
            <a:endParaRPr lang="en-US" dirty="0"/>
          </a:p>
          <a:p>
            <a:pPr marL="544068" lvl="1" indent="-3429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BE36437A-FC67-8147-AE79-65597FBF07FF}" type="slidenum">
              <a:rPr lang="en-US" smtClean="0"/>
              <a:t>12</a:t>
            </a:fld>
            <a:endParaRPr lang="en-US"/>
          </a:p>
        </p:txBody>
      </p:sp>
    </p:spTree>
    <p:extLst>
      <p:ext uri="{BB962C8B-B14F-4D97-AF65-F5344CB8AC3E}">
        <p14:creationId xmlns:p14="http://schemas.microsoft.com/office/powerpoint/2010/main" val="6491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69403"/>
          </a:xfrm>
        </p:spPr>
        <p:txBody>
          <a:bodyPr/>
          <a:lstStyle/>
          <a:p>
            <a:r>
              <a:rPr lang="en-US" b="1" dirty="0">
                <a:solidFill>
                  <a:srgbClr val="7030A0"/>
                </a:solidFill>
              </a:rPr>
              <a:t>IES Grant – Research Questions</a:t>
            </a:r>
          </a:p>
        </p:txBody>
      </p:sp>
      <p:sp>
        <p:nvSpPr>
          <p:cNvPr id="3" name="Content Placeholder 2"/>
          <p:cNvSpPr>
            <a:spLocks noGrp="1"/>
          </p:cNvSpPr>
          <p:nvPr>
            <p:ph idx="1"/>
          </p:nvPr>
        </p:nvSpPr>
        <p:spPr>
          <a:xfrm>
            <a:off x="114300" y="1695155"/>
            <a:ext cx="11993880" cy="4722425"/>
          </a:xfrm>
        </p:spPr>
        <p:txBody>
          <a:bodyPr>
            <a:normAutofit fontScale="85000" lnSpcReduction="10000"/>
          </a:bodyPr>
          <a:lstStyle/>
          <a:p>
            <a:pPr marL="457200" lvl="0" indent="-457200">
              <a:lnSpc>
                <a:spcPct val="120000"/>
              </a:lnSpc>
              <a:buFont typeface="+mj-lt"/>
              <a:buAutoNum type="arabicPeriod"/>
            </a:pPr>
            <a:r>
              <a:rPr lang="en-US" sz="2600" dirty="0">
                <a:solidFill>
                  <a:schemeClr val="tx1"/>
                </a:solidFill>
              </a:rPr>
              <a:t>How can we use NLP to create coherent, accurate, and instructionally useful summaries by using students’ reflections?  Can we use NLP to automate the coding of reflection quality? What is the level of agreement between human coders and automated algorithms to create summaries?</a:t>
            </a:r>
          </a:p>
          <a:p>
            <a:pPr marL="457200" lvl="0" indent="-457200">
              <a:lnSpc>
                <a:spcPct val="120000"/>
              </a:lnSpc>
              <a:buFont typeface="+mj-lt"/>
              <a:buAutoNum type="arabicPeriod"/>
            </a:pPr>
            <a:r>
              <a:rPr lang="en-US" sz="2600" dirty="0">
                <a:solidFill>
                  <a:schemeClr val="tx1"/>
                </a:solidFill>
              </a:rPr>
              <a:t>How can we design engaging mobile interfaces to collect high quality reflections and improve students’ response rates? What are the ideal web tools and instructor interfaces for instructors to effectively manage and browse the student reflections?</a:t>
            </a:r>
          </a:p>
          <a:p>
            <a:pPr marL="457200" lvl="0" indent="-457200">
              <a:lnSpc>
                <a:spcPct val="120000"/>
              </a:lnSpc>
              <a:buFont typeface="+mj-lt"/>
              <a:buAutoNum type="arabicPeriod"/>
            </a:pPr>
            <a:r>
              <a:rPr lang="en-US" sz="2600" dirty="0">
                <a:solidFill>
                  <a:schemeClr val="tx1"/>
                </a:solidFill>
              </a:rPr>
              <a:t>How can we design a mobile learning system to improve students’ reflection and instructor feedback? How does this mobile learning system affect students’ academic outcomes and engagement in introductory level undergraduate STEM courses?</a:t>
            </a:r>
          </a:p>
          <a:p>
            <a:pPr marL="457200" lvl="0" indent="-457200">
              <a:lnSpc>
                <a:spcPct val="120000"/>
              </a:lnSpc>
              <a:buFont typeface="+mj-lt"/>
              <a:buAutoNum type="arabicPeriod"/>
            </a:pPr>
            <a:r>
              <a:rPr lang="en-US" sz="2600" dirty="0">
                <a:solidFill>
                  <a:schemeClr val="tx1"/>
                </a:solidFill>
              </a:rPr>
              <a:t>How can we support instructors to provide effective feedback to their students? What are the best strategies to implement the proposed interventions in large-lecture classrooms?</a:t>
            </a:r>
          </a:p>
          <a:p>
            <a:pPr marL="544068" lvl="1" indent="-3429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BE36437A-FC67-8147-AE79-65597FBF07FF}" type="slidenum">
              <a:rPr lang="en-US" smtClean="0"/>
              <a:t>13</a:t>
            </a:fld>
            <a:endParaRPr lang="en-US"/>
          </a:p>
        </p:txBody>
      </p:sp>
    </p:spTree>
    <p:extLst>
      <p:ext uri="{BB962C8B-B14F-4D97-AF65-F5344CB8AC3E}">
        <p14:creationId xmlns:p14="http://schemas.microsoft.com/office/powerpoint/2010/main" val="195437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749" y="889297"/>
            <a:ext cx="11001541" cy="679465"/>
          </a:xfrm>
        </p:spPr>
        <p:txBody>
          <a:bodyPr>
            <a:noAutofit/>
          </a:bodyPr>
          <a:lstStyle/>
          <a:p>
            <a:r>
              <a:rPr lang="en-US" sz="3400" dirty="0">
                <a:solidFill>
                  <a:srgbClr val="8000FF"/>
                </a:solidFill>
                <a:latin typeface="Calibri"/>
                <a:cs typeface="Calibri"/>
              </a:rPr>
              <a:t>Adaptive Version of </a:t>
            </a:r>
            <a:r>
              <a:rPr lang="en-US" sz="3400" dirty="0" err="1">
                <a:solidFill>
                  <a:srgbClr val="8000FF"/>
                </a:solidFill>
                <a:latin typeface="Calibri"/>
                <a:cs typeface="Calibri"/>
              </a:rPr>
              <a:t>CourseMIRROR</a:t>
            </a:r>
            <a:endParaRPr lang="en-US" sz="3400" dirty="0">
              <a:solidFill>
                <a:srgbClr val="8000FF"/>
              </a:solidFill>
              <a:latin typeface="Calibri"/>
              <a:cs typeface="Calibri"/>
            </a:endParaRPr>
          </a:p>
        </p:txBody>
      </p:sp>
      <p:sp>
        <p:nvSpPr>
          <p:cNvPr id="3" name="Rectangle 2"/>
          <p:cNvSpPr/>
          <p:nvPr/>
        </p:nvSpPr>
        <p:spPr>
          <a:xfrm>
            <a:off x="1099424" y="5568893"/>
            <a:ext cx="8946713" cy="830997"/>
          </a:xfrm>
          <a:prstGeom prst="rect">
            <a:avLst/>
          </a:prstGeom>
        </p:spPr>
        <p:txBody>
          <a:bodyPr wrap="square">
            <a:spAutoFit/>
          </a:bodyPr>
          <a:lstStyle/>
          <a:p>
            <a:r>
              <a:rPr lang="en-US" sz="2400" dirty="0"/>
              <a:t>Adaptive version will monitor the reflection quality in real-time to scaffold the reflection writing process </a:t>
            </a:r>
          </a:p>
        </p:txBody>
      </p:sp>
      <p:grpSp>
        <p:nvGrpSpPr>
          <p:cNvPr id="90" name="Group 89"/>
          <p:cNvGrpSpPr/>
          <p:nvPr/>
        </p:nvGrpSpPr>
        <p:grpSpPr>
          <a:xfrm>
            <a:off x="1099424" y="1919278"/>
            <a:ext cx="8851595" cy="3603479"/>
            <a:chOff x="1099424" y="1241522"/>
            <a:chExt cx="8851595" cy="3603479"/>
          </a:xfrm>
        </p:grpSpPr>
        <p:pic>
          <p:nvPicPr>
            <p:cNvPr id="91" name="Picture 90" descr="4in1.png"/>
            <p:cNvPicPr/>
            <p:nvPr/>
          </p:nvPicPr>
          <p:blipFill rotWithShape="1">
            <a:blip r:embed="rId3">
              <a:extLst>
                <a:ext uri="{28A0092B-C50C-407E-A947-70E740481C1C}">
                  <a14:useLocalDpi xmlns:a14="http://schemas.microsoft.com/office/drawing/2010/main" val="0"/>
                </a:ext>
              </a:extLst>
            </a:blip>
            <a:srcRect t="6282" b="74277"/>
            <a:stretch/>
          </p:blipFill>
          <p:spPr bwMode="auto">
            <a:xfrm>
              <a:off x="1099424" y="1241522"/>
              <a:ext cx="8851595" cy="1291243"/>
            </a:xfrm>
            <a:prstGeom prst="rect">
              <a:avLst/>
            </a:prstGeom>
            <a:ln>
              <a:noFill/>
            </a:ln>
            <a:extLst>
              <a:ext uri="{53640926-AAD7-44d8-BBD7-CCE9431645EC}">
                <a14:shadowObscured xmlns:a14="http://schemas.microsoft.com/office/drawing/2010/main" xmlns=""/>
              </a:ext>
            </a:extLst>
          </p:spPr>
        </p:pic>
        <p:pic>
          <p:nvPicPr>
            <p:cNvPr id="92" name="Picture 91" descr="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0614" y="2530434"/>
              <a:ext cx="2130552" cy="2314567"/>
            </a:xfrm>
            <a:prstGeom prst="rect">
              <a:avLst/>
            </a:prstGeom>
          </p:spPr>
        </p:pic>
        <p:pic>
          <p:nvPicPr>
            <p:cNvPr id="93" name="Picture 92" descr="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4640" y="2514282"/>
              <a:ext cx="2121408" cy="2304634"/>
            </a:xfrm>
            <a:prstGeom prst="rect">
              <a:avLst/>
            </a:prstGeom>
          </p:spPr>
        </p:pic>
        <p:pic>
          <p:nvPicPr>
            <p:cNvPr id="94" name="Picture 93" descr="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5304" y="2523914"/>
              <a:ext cx="2121408" cy="2304634"/>
            </a:xfrm>
            <a:prstGeom prst="rect">
              <a:avLst/>
            </a:prstGeom>
          </p:spPr>
        </p:pic>
        <p:pic>
          <p:nvPicPr>
            <p:cNvPr id="95" name="Picture 94" descr="3.png"/>
            <p:cNvPicPr>
              <a:picLocks/>
            </p:cNvPicPr>
            <p:nvPr/>
          </p:nvPicPr>
          <p:blipFill>
            <a:blip r:embed="rId7">
              <a:extLst>
                <a:ext uri="{28A0092B-C50C-407E-A947-70E740481C1C}">
                  <a14:useLocalDpi xmlns:a14="http://schemas.microsoft.com/office/drawing/2010/main" val="0"/>
                </a:ext>
              </a:extLst>
            </a:blip>
            <a:stretch>
              <a:fillRect/>
            </a:stretch>
          </p:blipFill>
          <p:spPr>
            <a:xfrm>
              <a:off x="5575706" y="2519085"/>
              <a:ext cx="2148840" cy="2314567"/>
            </a:xfrm>
            <a:prstGeom prst="rect">
              <a:avLst/>
            </a:prstGeom>
          </p:spPr>
        </p:pic>
      </p:grpSp>
      <p:grpSp>
        <p:nvGrpSpPr>
          <p:cNvPr id="96" name="Group 95"/>
          <p:cNvGrpSpPr/>
          <p:nvPr/>
        </p:nvGrpSpPr>
        <p:grpSpPr>
          <a:xfrm>
            <a:off x="1774897" y="680798"/>
            <a:ext cx="4482998" cy="4871325"/>
            <a:chOff x="2359971" y="1241523"/>
            <a:chExt cx="4482998" cy="4871325"/>
          </a:xfrm>
        </p:grpSpPr>
        <p:sp>
          <p:nvSpPr>
            <p:cNvPr id="97" name="Rectangle 96"/>
            <p:cNvSpPr/>
            <p:nvPr/>
          </p:nvSpPr>
          <p:spPr>
            <a:xfrm>
              <a:off x="2359971" y="1241523"/>
              <a:ext cx="4482998" cy="4871325"/>
            </a:xfrm>
            <a:prstGeom prst="rect">
              <a:avLst/>
            </a:prstGeom>
            <a:solidFill>
              <a:schemeClr val="accent3">
                <a:lumMod val="20000"/>
                <a:lumOff val="80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TextBox 97"/>
            <p:cNvSpPr txBox="1"/>
            <p:nvPr/>
          </p:nvSpPr>
          <p:spPr>
            <a:xfrm>
              <a:off x="2359971" y="1326823"/>
              <a:ext cx="4482998" cy="861774"/>
            </a:xfrm>
            <a:prstGeom prst="rect">
              <a:avLst/>
            </a:prstGeom>
            <a:noFill/>
          </p:spPr>
          <p:txBody>
            <a:bodyPr wrap="square" rtlCol="0">
              <a:spAutoFit/>
            </a:bodyPr>
            <a:lstStyle/>
            <a:p>
              <a:r>
                <a:rPr lang="en-US" sz="2500" dirty="0">
                  <a:latin typeface="Arial"/>
                  <a:cs typeface="Arial"/>
                </a:rPr>
                <a:t>Describe what was confusing or needed more details?</a:t>
              </a:r>
            </a:p>
          </p:txBody>
        </p:sp>
        <p:sp>
          <p:nvSpPr>
            <p:cNvPr id="99" name="Rectangle 98"/>
            <p:cNvSpPr/>
            <p:nvPr/>
          </p:nvSpPr>
          <p:spPr>
            <a:xfrm>
              <a:off x="2445274" y="3203322"/>
              <a:ext cx="4293440" cy="20186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lstStyle/>
            <a:p>
              <a:r>
                <a:rPr lang="en-US" sz="2400" dirty="0">
                  <a:solidFill>
                    <a:srgbClr val="000000"/>
                  </a:solidFill>
                </a:rPr>
                <a:t>nothing</a:t>
              </a:r>
            </a:p>
          </p:txBody>
        </p:sp>
        <p:sp>
          <p:nvSpPr>
            <p:cNvPr id="100" name="TextBox 99"/>
            <p:cNvSpPr txBox="1"/>
            <p:nvPr/>
          </p:nvSpPr>
          <p:spPr>
            <a:xfrm>
              <a:off x="2359971" y="2199013"/>
              <a:ext cx="4482997" cy="707886"/>
            </a:xfrm>
            <a:prstGeom prst="rect">
              <a:avLst/>
            </a:prstGeom>
            <a:noFill/>
          </p:spPr>
          <p:txBody>
            <a:bodyPr wrap="square" rtlCol="0">
              <a:spAutoFit/>
            </a:bodyPr>
            <a:lstStyle/>
            <a:p>
              <a:r>
                <a:rPr lang="en-US" sz="2000" i="1" dirty="0">
                  <a:solidFill>
                    <a:schemeClr val="accent6">
                      <a:lumMod val="75000"/>
                    </a:schemeClr>
                  </a:solidFill>
                </a:rPr>
                <a:t>Please think carefully. A good reflection needs to be more specific.</a:t>
              </a:r>
            </a:p>
          </p:txBody>
        </p:sp>
        <p:sp>
          <p:nvSpPr>
            <p:cNvPr id="101" name="Rectangle 100"/>
            <p:cNvSpPr/>
            <p:nvPr/>
          </p:nvSpPr>
          <p:spPr>
            <a:xfrm>
              <a:off x="4762593" y="5515779"/>
              <a:ext cx="1658616" cy="435955"/>
            </a:xfrm>
            <a:prstGeom prst="rect">
              <a:avLst/>
            </a:prstGeom>
            <a:solidFill>
              <a:srgbClr val="3366FF"/>
            </a:solidFill>
            <a:ln>
              <a:solidFill>
                <a:srgbClr val="66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Next</a:t>
              </a:r>
            </a:p>
          </p:txBody>
        </p:sp>
        <p:sp>
          <p:nvSpPr>
            <p:cNvPr id="102" name="Rectangle 101"/>
            <p:cNvSpPr/>
            <p:nvPr/>
          </p:nvSpPr>
          <p:spPr>
            <a:xfrm>
              <a:off x="2687710" y="5487346"/>
              <a:ext cx="1658616" cy="435955"/>
            </a:xfrm>
            <a:prstGeom prst="rect">
              <a:avLst/>
            </a:prstGeom>
            <a:solidFill>
              <a:schemeClr val="accent3">
                <a:lumMod val="50000"/>
              </a:schemeClr>
            </a:solidFill>
            <a:ln>
              <a:solidFill>
                <a:srgbClr val="66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Back</a:t>
              </a:r>
            </a:p>
          </p:txBody>
        </p:sp>
        <p:grpSp>
          <p:nvGrpSpPr>
            <p:cNvPr id="103" name="Group 102"/>
            <p:cNvGrpSpPr/>
            <p:nvPr/>
          </p:nvGrpSpPr>
          <p:grpSpPr>
            <a:xfrm>
              <a:off x="2445274" y="2902206"/>
              <a:ext cx="2464227" cy="187203"/>
              <a:chOff x="7667537" y="3696140"/>
              <a:chExt cx="2464227" cy="187203"/>
            </a:xfrm>
          </p:grpSpPr>
          <p:sp>
            <p:nvSpPr>
              <p:cNvPr id="104" name="Rectangle 103"/>
              <p:cNvSpPr/>
              <p:nvPr/>
            </p:nvSpPr>
            <p:spPr>
              <a:xfrm>
                <a:off x="7667537" y="3703274"/>
                <a:ext cx="2464227" cy="180069"/>
              </a:xfrm>
              <a:prstGeom prst="rect">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7667537" y="3696140"/>
                <a:ext cx="349922" cy="180069"/>
              </a:xfrm>
              <a:prstGeom prst="rect">
                <a:avLst/>
              </a:prstGeom>
              <a:solidFill>
                <a:srgbClr val="FF0000"/>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4" name="TextBox 3"/>
          <p:cNvSpPr txBox="1"/>
          <p:nvPr/>
        </p:nvSpPr>
        <p:spPr>
          <a:xfrm>
            <a:off x="1817707" y="1649580"/>
            <a:ext cx="4293440" cy="658368"/>
          </a:xfrm>
          <a:prstGeom prst="rect">
            <a:avLst/>
          </a:prstGeom>
          <a:noFill/>
          <a:ln w="25400" cap="flat">
            <a:solidFill>
              <a:srgbClr val="00FF66"/>
            </a:solidFill>
            <a:prstDash val="solid"/>
          </a:ln>
        </p:spPr>
        <p:txBody>
          <a:bodyPr wrap="square" rtlCol="0">
            <a:spAutoFit/>
          </a:bodyPr>
          <a:lstStyle/>
          <a:p>
            <a:endParaRPr lang="en-US" dirty="0"/>
          </a:p>
        </p:txBody>
      </p:sp>
      <p:grpSp>
        <p:nvGrpSpPr>
          <p:cNvPr id="116" name="Group 115"/>
          <p:cNvGrpSpPr/>
          <p:nvPr/>
        </p:nvGrpSpPr>
        <p:grpSpPr>
          <a:xfrm>
            <a:off x="1774896" y="697568"/>
            <a:ext cx="4482998" cy="4871325"/>
            <a:chOff x="2359971" y="1241523"/>
            <a:chExt cx="4482998" cy="4871325"/>
          </a:xfrm>
        </p:grpSpPr>
        <p:sp>
          <p:nvSpPr>
            <p:cNvPr id="117" name="Rectangle 116"/>
            <p:cNvSpPr/>
            <p:nvPr/>
          </p:nvSpPr>
          <p:spPr>
            <a:xfrm>
              <a:off x="2359971" y="1241523"/>
              <a:ext cx="4482998" cy="4871325"/>
            </a:xfrm>
            <a:prstGeom prst="rect">
              <a:avLst/>
            </a:prstGeom>
            <a:solidFill>
              <a:schemeClr val="accent3">
                <a:lumMod val="20000"/>
                <a:lumOff val="80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8" name="TextBox 117"/>
            <p:cNvSpPr txBox="1"/>
            <p:nvPr/>
          </p:nvSpPr>
          <p:spPr>
            <a:xfrm>
              <a:off x="2359971" y="1326823"/>
              <a:ext cx="4482998" cy="861774"/>
            </a:xfrm>
            <a:prstGeom prst="rect">
              <a:avLst/>
            </a:prstGeom>
            <a:noFill/>
          </p:spPr>
          <p:txBody>
            <a:bodyPr wrap="square" rtlCol="0">
              <a:spAutoFit/>
            </a:bodyPr>
            <a:lstStyle/>
            <a:p>
              <a:r>
                <a:rPr lang="en-US" sz="2500" dirty="0">
                  <a:latin typeface="Arial"/>
                  <a:cs typeface="Arial"/>
                </a:rPr>
                <a:t>Describe what was confusing or needed more details?</a:t>
              </a:r>
            </a:p>
          </p:txBody>
        </p:sp>
        <p:sp>
          <p:nvSpPr>
            <p:cNvPr id="119" name="Rectangle 118"/>
            <p:cNvSpPr/>
            <p:nvPr/>
          </p:nvSpPr>
          <p:spPr>
            <a:xfrm>
              <a:off x="2445274" y="3203322"/>
              <a:ext cx="4293440" cy="20186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lstStyle/>
            <a:p>
              <a:r>
                <a:rPr lang="en-US" sz="2400" dirty="0">
                  <a:solidFill>
                    <a:srgbClr val="000000"/>
                  </a:solidFill>
                </a:rPr>
                <a:t>the whole lecture today was confusing</a:t>
              </a:r>
            </a:p>
          </p:txBody>
        </p:sp>
        <p:sp>
          <p:nvSpPr>
            <p:cNvPr id="120" name="TextBox 119"/>
            <p:cNvSpPr txBox="1"/>
            <p:nvPr/>
          </p:nvSpPr>
          <p:spPr>
            <a:xfrm>
              <a:off x="2359971" y="2199013"/>
              <a:ext cx="4482997" cy="400110"/>
            </a:xfrm>
            <a:prstGeom prst="rect">
              <a:avLst/>
            </a:prstGeom>
            <a:noFill/>
          </p:spPr>
          <p:txBody>
            <a:bodyPr wrap="square" rtlCol="0">
              <a:spAutoFit/>
            </a:bodyPr>
            <a:lstStyle/>
            <a:p>
              <a:r>
                <a:rPr lang="en-US" sz="2000" i="1" dirty="0">
                  <a:solidFill>
                    <a:schemeClr val="accent6">
                      <a:lumMod val="75000"/>
                    </a:schemeClr>
                  </a:solidFill>
                </a:rPr>
                <a:t>Could you please tell us more details?</a:t>
              </a:r>
            </a:p>
          </p:txBody>
        </p:sp>
        <p:sp>
          <p:nvSpPr>
            <p:cNvPr id="121" name="Rectangle 120"/>
            <p:cNvSpPr/>
            <p:nvPr/>
          </p:nvSpPr>
          <p:spPr>
            <a:xfrm>
              <a:off x="4762593" y="5515779"/>
              <a:ext cx="1658616" cy="435955"/>
            </a:xfrm>
            <a:prstGeom prst="rect">
              <a:avLst/>
            </a:prstGeom>
            <a:solidFill>
              <a:srgbClr val="3366FF"/>
            </a:solidFill>
            <a:ln>
              <a:solidFill>
                <a:srgbClr val="66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Next</a:t>
              </a:r>
            </a:p>
          </p:txBody>
        </p:sp>
        <p:sp>
          <p:nvSpPr>
            <p:cNvPr id="122" name="Rectangle 121"/>
            <p:cNvSpPr/>
            <p:nvPr/>
          </p:nvSpPr>
          <p:spPr>
            <a:xfrm>
              <a:off x="2687710" y="5487346"/>
              <a:ext cx="1658616" cy="435955"/>
            </a:xfrm>
            <a:prstGeom prst="rect">
              <a:avLst/>
            </a:prstGeom>
            <a:solidFill>
              <a:schemeClr val="accent3">
                <a:lumMod val="50000"/>
              </a:schemeClr>
            </a:solidFill>
            <a:ln>
              <a:solidFill>
                <a:srgbClr val="66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Back</a:t>
              </a:r>
            </a:p>
          </p:txBody>
        </p:sp>
        <p:grpSp>
          <p:nvGrpSpPr>
            <p:cNvPr id="123" name="Group 122"/>
            <p:cNvGrpSpPr/>
            <p:nvPr/>
          </p:nvGrpSpPr>
          <p:grpSpPr>
            <a:xfrm>
              <a:off x="2445273" y="2902206"/>
              <a:ext cx="2464228" cy="180069"/>
              <a:chOff x="7667536" y="3696140"/>
              <a:chExt cx="2464228" cy="180069"/>
            </a:xfrm>
          </p:grpSpPr>
          <p:sp>
            <p:nvSpPr>
              <p:cNvPr id="124" name="Rectangle 123"/>
              <p:cNvSpPr/>
              <p:nvPr/>
            </p:nvSpPr>
            <p:spPr>
              <a:xfrm>
                <a:off x="7667537" y="3696140"/>
                <a:ext cx="2464227" cy="180069"/>
              </a:xfrm>
              <a:prstGeom prst="rect">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a:xfrm>
                <a:off x="7667536" y="3696140"/>
                <a:ext cx="1057031" cy="180069"/>
              </a:xfrm>
              <a:prstGeom prst="rect">
                <a:avLst/>
              </a:prstGeom>
              <a:solidFill>
                <a:srgbClr val="C28E3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26" name="TextBox 125"/>
          <p:cNvSpPr txBox="1"/>
          <p:nvPr/>
        </p:nvSpPr>
        <p:spPr>
          <a:xfrm>
            <a:off x="1824842" y="1629116"/>
            <a:ext cx="4370832" cy="566928"/>
          </a:xfrm>
          <a:prstGeom prst="rect">
            <a:avLst/>
          </a:prstGeom>
          <a:noFill/>
          <a:ln w="25400" cap="flat">
            <a:solidFill>
              <a:srgbClr val="00FF66"/>
            </a:solidFill>
            <a:prstDash val="solid"/>
          </a:ln>
        </p:spPr>
        <p:txBody>
          <a:bodyPr wrap="square" rtlCol="0">
            <a:spAutoFit/>
          </a:bodyPr>
          <a:lstStyle/>
          <a:p>
            <a:endParaRPr lang="en-US" dirty="0"/>
          </a:p>
        </p:txBody>
      </p:sp>
      <p:grpSp>
        <p:nvGrpSpPr>
          <p:cNvPr id="129" name="Group 128"/>
          <p:cNvGrpSpPr/>
          <p:nvPr/>
        </p:nvGrpSpPr>
        <p:grpSpPr>
          <a:xfrm>
            <a:off x="1774894" y="709543"/>
            <a:ext cx="4482999" cy="4871325"/>
            <a:chOff x="2359970" y="1101939"/>
            <a:chExt cx="4482999" cy="4871325"/>
          </a:xfrm>
        </p:grpSpPr>
        <p:grpSp>
          <p:nvGrpSpPr>
            <p:cNvPr id="130" name="Group 129"/>
            <p:cNvGrpSpPr/>
            <p:nvPr/>
          </p:nvGrpSpPr>
          <p:grpSpPr>
            <a:xfrm>
              <a:off x="2359970" y="1101939"/>
              <a:ext cx="4482999" cy="4871325"/>
              <a:chOff x="2359970" y="1101939"/>
              <a:chExt cx="4482999" cy="4871325"/>
            </a:xfrm>
          </p:grpSpPr>
          <p:sp>
            <p:nvSpPr>
              <p:cNvPr id="132" name="Rectangle 131"/>
              <p:cNvSpPr/>
              <p:nvPr/>
            </p:nvSpPr>
            <p:spPr>
              <a:xfrm>
                <a:off x="2359970" y="1101939"/>
                <a:ext cx="4482998" cy="4871325"/>
              </a:xfrm>
              <a:prstGeom prst="rect">
                <a:avLst/>
              </a:prstGeom>
              <a:solidFill>
                <a:schemeClr val="accent3">
                  <a:lumMod val="20000"/>
                  <a:lumOff val="80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3" name="TextBox 132"/>
              <p:cNvSpPr txBox="1"/>
              <p:nvPr/>
            </p:nvSpPr>
            <p:spPr>
              <a:xfrm>
                <a:off x="2359971" y="1326823"/>
                <a:ext cx="4482998" cy="861774"/>
              </a:xfrm>
              <a:prstGeom prst="rect">
                <a:avLst/>
              </a:prstGeom>
              <a:noFill/>
            </p:spPr>
            <p:txBody>
              <a:bodyPr wrap="square" rtlCol="0">
                <a:spAutoFit/>
              </a:bodyPr>
              <a:lstStyle/>
              <a:p>
                <a:r>
                  <a:rPr lang="en-US" sz="2500" dirty="0">
                    <a:latin typeface="Arial"/>
                    <a:cs typeface="Arial"/>
                  </a:rPr>
                  <a:t>Describe what was confusing or needed more details?</a:t>
                </a:r>
              </a:p>
            </p:txBody>
          </p:sp>
          <p:sp>
            <p:nvSpPr>
              <p:cNvPr id="134" name="Rectangle 133"/>
              <p:cNvSpPr/>
              <p:nvPr/>
            </p:nvSpPr>
            <p:spPr>
              <a:xfrm>
                <a:off x="2445274" y="3203322"/>
                <a:ext cx="4293440" cy="20186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lstStyle/>
              <a:p>
                <a:r>
                  <a:rPr lang="en-US" sz="2400" dirty="0">
                    <a:solidFill>
                      <a:srgbClr val="000000"/>
                    </a:solidFill>
                  </a:rPr>
                  <a:t>the concept of affordance was confusing</a:t>
                </a:r>
              </a:p>
            </p:txBody>
          </p:sp>
          <p:sp>
            <p:nvSpPr>
              <p:cNvPr id="135" name="Rectangle 134"/>
              <p:cNvSpPr/>
              <p:nvPr/>
            </p:nvSpPr>
            <p:spPr>
              <a:xfrm>
                <a:off x="4762593" y="5515779"/>
                <a:ext cx="1658616" cy="435955"/>
              </a:xfrm>
              <a:prstGeom prst="rect">
                <a:avLst/>
              </a:prstGeom>
              <a:solidFill>
                <a:srgbClr val="3366FF"/>
              </a:solidFill>
              <a:ln>
                <a:solidFill>
                  <a:srgbClr val="66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Next</a:t>
                </a:r>
              </a:p>
            </p:txBody>
          </p:sp>
          <p:sp>
            <p:nvSpPr>
              <p:cNvPr id="136" name="Rectangle 135"/>
              <p:cNvSpPr/>
              <p:nvPr/>
            </p:nvSpPr>
            <p:spPr>
              <a:xfrm>
                <a:off x="2687710" y="5487346"/>
                <a:ext cx="1658616" cy="435955"/>
              </a:xfrm>
              <a:prstGeom prst="rect">
                <a:avLst/>
              </a:prstGeom>
              <a:solidFill>
                <a:schemeClr val="accent3">
                  <a:lumMod val="50000"/>
                </a:schemeClr>
              </a:solidFill>
              <a:ln>
                <a:solidFill>
                  <a:srgbClr val="66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Back</a:t>
                </a:r>
              </a:p>
            </p:txBody>
          </p:sp>
          <p:grpSp>
            <p:nvGrpSpPr>
              <p:cNvPr id="137" name="Group 136"/>
              <p:cNvGrpSpPr/>
              <p:nvPr/>
            </p:nvGrpSpPr>
            <p:grpSpPr>
              <a:xfrm>
                <a:off x="2445273" y="2902206"/>
                <a:ext cx="2464228" cy="180069"/>
                <a:chOff x="7667536" y="3696140"/>
                <a:chExt cx="2464228" cy="180069"/>
              </a:xfrm>
            </p:grpSpPr>
            <p:sp>
              <p:nvSpPr>
                <p:cNvPr id="138" name="Rectangle 137"/>
                <p:cNvSpPr/>
                <p:nvPr/>
              </p:nvSpPr>
              <p:spPr>
                <a:xfrm>
                  <a:off x="7667537" y="3696140"/>
                  <a:ext cx="2464227" cy="180069"/>
                </a:xfrm>
                <a:prstGeom prst="rect">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p:cNvSpPr/>
                <p:nvPr/>
              </p:nvSpPr>
              <p:spPr>
                <a:xfrm>
                  <a:off x="7667536" y="3696140"/>
                  <a:ext cx="1822174" cy="180069"/>
                </a:xfrm>
                <a:prstGeom prst="rect">
                  <a:avLst/>
                </a:prstGeom>
                <a:solidFill>
                  <a:srgbClr val="66FFFF"/>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31" name="TextBox 130"/>
            <p:cNvSpPr txBox="1"/>
            <p:nvPr/>
          </p:nvSpPr>
          <p:spPr>
            <a:xfrm>
              <a:off x="2359971" y="2180059"/>
              <a:ext cx="4482997" cy="707886"/>
            </a:xfrm>
            <a:prstGeom prst="rect">
              <a:avLst/>
            </a:prstGeom>
            <a:noFill/>
          </p:spPr>
          <p:txBody>
            <a:bodyPr wrap="square" rtlCol="0">
              <a:spAutoFit/>
            </a:bodyPr>
            <a:lstStyle/>
            <a:p>
              <a:r>
                <a:rPr lang="en-US" sz="2000" i="1" dirty="0">
                  <a:solidFill>
                    <a:schemeClr val="accent6">
                      <a:lumMod val="75000"/>
                    </a:schemeClr>
                  </a:solidFill>
                </a:rPr>
                <a:t>Could you explain why you think the concept of affordance confusing?</a:t>
              </a:r>
            </a:p>
          </p:txBody>
        </p:sp>
      </p:grpSp>
      <p:sp>
        <p:nvSpPr>
          <p:cNvPr id="151" name="TextBox 150"/>
          <p:cNvSpPr txBox="1"/>
          <p:nvPr/>
        </p:nvSpPr>
        <p:spPr>
          <a:xfrm>
            <a:off x="1831657" y="1864683"/>
            <a:ext cx="4370832" cy="603504"/>
          </a:xfrm>
          <a:prstGeom prst="rect">
            <a:avLst/>
          </a:prstGeom>
          <a:noFill/>
          <a:ln w="25400" cap="flat">
            <a:solidFill>
              <a:srgbClr val="00FF66"/>
            </a:solidFill>
            <a:prstDash val="solid"/>
          </a:ln>
        </p:spPr>
        <p:txBody>
          <a:bodyPr wrap="square" rtlCol="0">
            <a:spAutoFit/>
          </a:bodyPr>
          <a:lstStyle/>
          <a:p>
            <a:endParaRPr lang="en-US" dirty="0"/>
          </a:p>
        </p:txBody>
      </p:sp>
      <p:grpSp>
        <p:nvGrpSpPr>
          <p:cNvPr id="152" name="Group 151"/>
          <p:cNvGrpSpPr/>
          <p:nvPr/>
        </p:nvGrpSpPr>
        <p:grpSpPr>
          <a:xfrm>
            <a:off x="1774894" y="710426"/>
            <a:ext cx="4482998" cy="4871325"/>
            <a:chOff x="2359971" y="1241523"/>
            <a:chExt cx="4482998" cy="4871325"/>
          </a:xfrm>
        </p:grpSpPr>
        <p:grpSp>
          <p:nvGrpSpPr>
            <p:cNvPr id="153" name="Group 152"/>
            <p:cNvGrpSpPr/>
            <p:nvPr/>
          </p:nvGrpSpPr>
          <p:grpSpPr>
            <a:xfrm>
              <a:off x="2359971" y="1241523"/>
              <a:ext cx="4482998" cy="4871325"/>
              <a:chOff x="2359971" y="1241523"/>
              <a:chExt cx="4482998" cy="4871325"/>
            </a:xfrm>
          </p:grpSpPr>
          <p:sp>
            <p:nvSpPr>
              <p:cNvPr id="155" name="Rectangle 154"/>
              <p:cNvSpPr/>
              <p:nvPr/>
            </p:nvSpPr>
            <p:spPr>
              <a:xfrm>
                <a:off x="2359971" y="1241523"/>
                <a:ext cx="4482998" cy="4871325"/>
              </a:xfrm>
              <a:prstGeom prst="rect">
                <a:avLst/>
              </a:prstGeom>
              <a:solidFill>
                <a:schemeClr val="accent3">
                  <a:lumMod val="20000"/>
                  <a:lumOff val="80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6" name="TextBox 155"/>
              <p:cNvSpPr txBox="1"/>
              <p:nvPr/>
            </p:nvSpPr>
            <p:spPr>
              <a:xfrm>
                <a:off x="2359971" y="1326823"/>
                <a:ext cx="4482998" cy="861774"/>
              </a:xfrm>
              <a:prstGeom prst="rect">
                <a:avLst/>
              </a:prstGeom>
              <a:noFill/>
            </p:spPr>
            <p:txBody>
              <a:bodyPr wrap="square" rtlCol="0">
                <a:spAutoFit/>
              </a:bodyPr>
              <a:lstStyle/>
              <a:p>
                <a:r>
                  <a:rPr lang="en-US" sz="2500" dirty="0">
                    <a:latin typeface="Arial"/>
                    <a:cs typeface="Arial"/>
                  </a:rPr>
                  <a:t>Describe what was confusing or needed more details?</a:t>
                </a:r>
              </a:p>
            </p:txBody>
          </p:sp>
          <p:sp>
            <p:nvSpPr>
              <p:cNvPr id="157" name="Rectangle 156"/>
              <p:cNvSpPr/>
              <p:nvPr/>
            </p:nvSpPr>
            <p:spPr>
              <a:xfrm>
                <a:off x="2445274" y="3203322"/>
                <a:ext cx="4293440" cy="20186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lstStyle/>
              <a:p>
                <a:r>
                  <a:rPr lang="en-US" sz="2400" dirty="0">
                    <a:solidFill>
                      <a:srgbClr val="000000"/>
                    </a:solidFill>
                  </a:rPr>
                  <a:t>the difference between hidden and false affordance terms was confusing. </a:t>
                </a:r>
              </a:p>
            </p:txBody>
          </p:sp>
          <p:sp>
            <p:nvSpPr>
              <p:cNvPr id="158" name="Rectangle 157"/>
              <p:cNvSpPr/>
              <p:nvPr/>
            </p:nvSpPr>
            <p:spPr>
              <a:xfrm>
                <a:off x="4762593" y="5515779"/>
                <a:ext cx="1658616" cy="435955"/>
              </a:xfrm>
              <a:prstGeom prst="rect">
                <a:avLst/>
              </a:prstGeom>
              <a:solidFill>
                <a:srgbClr val="3366FF"/>
              </a:solidFill>
              <a:ln>
                <a:solidFill>
                  <a:srgbClr val="66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Next</a:t>
                </a:r>
              </a:p>
            </p:txBody>
          </p:sp>
          <p:sp>
            <p:nvSpPr>
              <p:cNvPr id="159" name="Rectangle 158"/>
              <p:cNvSpPr/>
              <p:nvPr/>
            </p:nvSpPr>
            <p:spPr>
              <a:xfrm>
                <a:off x="2687710" y="5487346"/>
                <a:ext cx="1658616" cy="435955"/>
              </a:xfrm>
              <a:prstGeom prst="rect">
                <a:avLst/>
              </a:prstGeom>
              <a:solidFill>
                <a:schemeClr val="accent3">
                  <a:lumMod val="50000"/>
                </a:schemeClr>
              </a:solidFill>
              <a:ln>
                <a:solidFill>
                  <a:srgbClr val="66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Back</a:t>
                </a:r>
              </a:p>
            </p:txBody>
          </p:sp>
          <p:grpSp>
            <p:nvGrpSpPr>
              <p:cNvPr id="160" name="Group 159"/>
              <p:cNvGrpSpPr/>
              <p:nvPr/>
            </p:nvGrpSpPr>
            <p:grpSpPr>
              <a:xfrm>
                <a:off x="2445273" y="2902206"/>
                <a:ext cx="2464228" cy="180069"/>
                <a:chOff x="7667536" y="3696140"/>
                <a:chExt cx="2464228" cy="180069"/>
              </a:xfrm>
            </p:grpSpPr>
            <p:sp>
              <p:nvSpPr>
                <p:cNvPr id="161" name="Rectangle 160"/>
                <p:cNvSpPr/>
                <p:nvPr/>
              </p:nvSpPr>
              <p:spPr>
                <a:xfrm>
                  <a:off x="7667537" y="3696140"/>
                  <a:ext cx="2464227" cy="180069"/>
                </a:xfrm>
                <a:prstGeom prst="rect">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7667536" y="3696140"/>
                  <a:ext cx="2464228" cy="180069"/>
                </a:xfrm>
                <a:prstGeom prst="rect">
                  <a:avLst/>
                </a:prstGeom>
                <a:solidFill>
                  <a:srgbClr val="00FF66"/>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54" name="TextBox 153"/>
            <p:cNvSpPr txBox="1"/>
            <p:nvPr/>
          </p:nvSpPr>
          <p:spPr>
            <a:xfrm>
              <a:off x="2359971" y="2180059"/>
              <a:ext cx="4482997" cy="400110"/>
            </a:xfrm>
            <a:prstGeom prst="rect">
              <a:avLst/>
            </a:prstGeom>
            <a:noFill/>
          </p:spPr>
          <p:txBody>
            <a:bodyPr wrap="square" rtlCol="0">
              <a:spAutoFit/>
            </a:bodyPr>
            <a:lstStyle/>
            <a:p>
              <a:r>
                <a:rPr lang="en-US" sz="2000" i="1" dirty="0">
                  <a:solidFill>
                    <a:schemeClr val="accent6">
                      <a:lumMod val="75000"/>
                    </a:schemeClr>
                  </a:solidFill>
                </a:rPr>
                <a:t>Great!</a:t>
              </a:r>
            </a:p>
          </p:txBody>
        </p:sp>
      </p:grpSp>
      <p:sp>
        <p:nvSpPr>
          <p:cNvPr id="163" name="TextBox 162"/>
          <p:cNvSpPr txBox="1"/>
          <p:nvPr/>
        </p:nvSpPr>
        <p:spPr>
          <a:xfrm>
            <a:off x="1817707" y="1640845"/>
            <a:ext cx="2743200" cy="384048"/>
          </a:xfrm>
          <a:prstGeom prst="rect">
            <a:avLst/>
          </a:prstGeom>
          <a:noFill/>
          <a:ln w="25400" cap="flat">
            <a:solidFill>
              <a:srgbClr val="00FF66"/>
            </a:solidFill>
            <a:prstDash val="solid"/>
          </a:ln>
        </p:spPr>
        <p:txBody>
          <a:bodyPr wrap="square" rtlCol="0">
            <a:spAutoFit/>
          </a:bodyPr>
          <a:lstStyle/>
          <a:p>
            <a:endParaRPr lang="en-US" dirty="0"/>
          </a:p>
        </p:txBody>
      </p:sp>
      <p:sp>
        <p:nvSpPr>
          <p:cNvPr id="5" name="Slide Number Placeholder 4"/>
          <p:cNvSpPr>
            <a:spLocks noGrp="1"/>
          </p:cNvSpPr>
          <p:nvPr>
            <p:ph type="sldNum" sz="quarter" idx="12"/>
          </p:nvPr>
        </p:nvSpPr>
        <p:spPr/>
        <p:txBody>
          <a:bodyPr/>
          <a:lstStyle/>
          <a:p>
            <a:fld id="{BE36437A-FC67-8147-AE79-65597FBF07FF}" type="slidenum">
              <a:rPr lang="en-US" smtClean="0"/>
              <a:t>14</a:t>
            </a:fld>
            <a:endParaRPr lang="en-US"/>
          </a:p>
        </p:txBody>
      </p:sp>
    </p:spTree>
    <p:extLst>
      <p:ext uri="{BB962C8B-B14F-4D97-AF65-F5344CB8AC3E}">
        <p14:creationId xmlns:p14="http://schemas.microsoft.com/office/powerpoint/2010/main" val="78394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6" grpId="0" animBg="1"/>
      <p:bldP spid="151" grpId="0" animBg="1"/>
      <p:bldP spid="1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Questions to Advisory Board</a:t>
            </a:r>
            <a:endParaRPr lang="en-US" dirty="0"/>
          </a:p>
        </p:txBody>
      </p:sp>
      <p:sp>
        <p:nvSpPr>
          <p:cNvPr id="3" name="Content Placeholder 2"/>
          <p:cNvSpPr>
            <a:spLocks noGrp="1"/>
          </p:cNvSpPr>
          <p:nvPr>
            <p:ph idx="1"/>
          </p:nvPr>
        </p:nvSpPr>
        <p:spPr/>
        <p:txBody>
          <a:bodyPr/>
          <a:lstStyle/>
          <a:p>
            <a:r>
              <a:rPr lang="en-US" sz="2800" dirty="0"/>
              <a:t>1) What is your suggestion about adding an adaptive feature in the application?</a:t>
            </a:r>
          </a:p>
          <a:p>
            <a:r>
              <a:rPr lang="en-US" sz="2800" dirty="0"/>
              <a:t>2) What level of scaffolding will be appropriate for students in the adaptive version?</a:t>
            </a:r>
          </a:p>
          <a:p>
            <a:endParaRPr lang="en-US" dirty="0"/>
          </a:p>
        </p:txBody>
      </p:sp>
      <p:sp>
        <p:nvSpPr>
          <p:cNvPr id="4" name="Slide Number Placeholder 3"/>
          <p:cNvSpPr>
            <a:spLocks noGrp="1"/>
          </p:cNvSpPr>
          <p:nvPr>
            <p:ph type="sldNum" sz="quarter" idx="12"/>
          </p:nvPr>
        </p:nvSpPr>
        <p:spPr/>
        <p:txBody>
          <a:bodyPr/>
          <a:lstStyle/>
          <a:p>
            <a:fld id="{BE36437A-FC67-8147-AE79-65597FBF07FF}" type="slidenum">
              <a:rPr lang="en-US" smtClean="0"/>
              <a:t>15</a:t>
            </a:fld>
            <a:endParaRPr lang="en-US"/>
          </a:p>
        </p:txBody>
      </p:sp>
    </p:spTree>
    <p:extLst>
      <p:ext uri="{BB962C8B-B14F-4D97-AF65-F5344CB8AC3E}">
        <p14:creationId xmlns:p14="http://schemas.microsoft.com/office/powerpoint/2010/main" val="1754558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542" y="434229"/>
            <a:ext cx="11872707" cy="1134185"/>
          </a:xfrm>
        </p:spPr>
        <p:txBody>
          <a:bodyPr>
            <a:noAutofit/>
          </a:bodyPr>
          <a:lstStyle/>
          <a:p>
            <a:pPr algn="ctr"/>
            <a:r>
              <a:rPr lang="en-US" dirty="0">
                <a:solidFill>
                  <a:srgbClr val="8000FF"/>
                </a:solidFill>
                <a:latin typeface="Calibri"/>
                <a:cs typeface="Calibri"/>
              </a:rPr>
              <a:t>Web Tools and Instructor Interfaces </a:t>
            </a:r>
          </a:p>
        </p:txBody>
      </p:sp>
      <p:sp>
        <p:nvSpPr>
          <p:cNvPr id="4" name="Rectangle 3"/>
          <p:cNvSpPr/>
          <p:nvPr/>
        </p:nvSpPr>
        <p:spPr>
          <a:xfrm>
            <a:off x="189914" y="1916469"/>
            <a:ext cx="11591778" cy="4339650"/>
          </a:xfrm>
          <a:prstGeom prst="rect">
            <a:avLst/>
          </a:prstGeom>
        </p:spPr>
        <p:txBody>
          <a:bodyPr wrap="square">
            <a:spAutoFit/>
          </a:bodyPr>
          <a:lstStyle/>
          <a:p>
            <a:pPr marL="457200" indent="-457200">
              <a:spcAft>
                <a:spcPts val="1200"/>
              </a:spcAft>
              <a:buFont typeface="Wingdings" charset="2"/>
              <a:buChar char="ü"/>
            </a:pPr>
            <a:r>
              <a:rPr lang="en-US" sz="3200" dirty="0">
                <a:latin typeface="Calibri"/>
                <a:cs typeface="Calibri"/>
              </a:rPr>
              <a:t>We will develop web tools and instructor interfaces for faculty to effectively manage and understand the student reflections.</a:t>
            </a:r>
          </a:p>
          <a:p>
            <a:pPr marL="457200" indent="-457200">
              <a:spcAft>
                <a:spcPts val="1200"/>
              </a:spcAft>
              <a:buFont typeface="Wingdings" charset="2"/>
              <a:buChar char="ü"/>
            </a:pPr>
            <a:r>
              <a:rPr lang="en-US" sz="3200" dirty="0">
                <a:latin typeface="Calibri"/>
                <a:cs typeface="Calibri"/>
              </a:rPr>
              <a:t>From a functionality perspective, the interface should be able to display a quick and glance-able global overview of reflection and summary information. </a:t>
            </a:r>
          </a:p>
          <a:p>
            <a:pPr marL="457200" indent="-457200">
              <a:spcAft>
                <a:spcPts val="1200"/>
              </a:spcAft>
              <a:buFont typeface="Wingdings" charset="2"/>
              <a:buChar char="ü"/>
            </a:pPr>
            <a:r>
              <a:rPr lang="en-US" sz="3200" dirty="0"/>
              <a:t>There will be three major components for the web tools: (1) course logistics; (2) reflection visualization; and (3) lecture enhancement. </a:t>
            </a:r>
            <a:r>
              <a:rPr lang="en-US" sz="3200" dirty="0">
                <a:effectLst/>
              </a:rPr>
              <a:t> </a:t>
            </a:r>
            <a:endParaRPr lang="en-US" sz="3200" dirty="0">
              <a:latin typeface="Calibri"/>
              <a:cs typeface="Calibri"/>
            </a:endParaRPr>
          </a:p>
        </p:txBody>
      </p:sp>
      <p:sp>
        <p:nvSpPr>
          <p:cNvPr id="3" name="Slide Number Placeholder 2"/>
          <p:cNvSpPr>
            <a:spLocks noGrp="1"/>
          </p:cNvSpPr>
          <p:nvPr>
            <p:ph type="sldNum" sz="quarter" idx="12"/>
          </p:nvPr>
        </p:nvSpPr>
        <p:spPr/>
        <p:txBody>
          <a:bodyPr/>
          <a:lstStyle/>
          <a:p>
            <a:fld id="{BE36437A-FC67-8147-AE79-65597FBF07FF}" type="slidenum">
              <a:rPr lang="en-US" smtClean="0"/>
              <a:t>16</a:t>
            </a:fld>
            <a:endParaRPr lang="en-US"/>
          </a:p>
        </p:txBody>
      </p:sp>
    </p:spTree>
    <p:extLst>
      <p:ext uri="{BB962C8B-B14F-4D97-AF65-F5344CB8AC3E}">
        <p14:creationId xmlns:p14="http://schemas.microsoft.com/office/powerpoint/2010/main" val="148230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Interviews with Instructors</a:t>
            </a:r>
          </a:p>
        </p:txBody>
      </p:sp>
      <p:sp>
        <p:nvSpPr>
          <p:cNvPr id="3" name="Content Placeholder 2"/>
          <p:cNvSpPr>
            <a:spLocks noGrp="1"/>
          </p:cNvSpPr>
          <p:nvPr>
            <p:ph idx="1"/>
          </p:nvPr>
        </p:nvSpPr>
        <p:spPr>
          <a:xfrm>
            <a:off x="457200" y="1845734"/>
            <a:ext cx="10698480" cy="4023360"/>
          </a:xfrm>
        </p:spPr>
        <p:txBody>
          <a:bodyPr>
            <a:normAutofit/>
          </a:bodyPr>
          <a:lstStyle/>
          <a:p>
            <a:r>
              <a:rPr lang="en-US" sz="2800" dirty="0">
                <a:solidFill>
                  <a:schemeClr val="tx1"/>
                </a:solidFill>
              </a:rPr>
              <a:t>We are planning to have interviews with at least four instructors before developing web tools. </a:t>
            </a:r>
          </a:p>
          <a:p>
            <a:r>
              <a:rPr lang="en-US" sz="2800" dirty="0">
                <a:solidFill>
                  <a:schemeClr val="tx1"/>
                </a:solidFill>
              </a:rPr>
              <a:t>Topics that will be covered include: </a:t>
            </a:r>
            <a:endParaRPr lang="en-US" sz="2400" dirty="0">
              <a:solidFill>
                <a:schemeClr val="tx1"/>
              </a:solidFill>
            </a:endParaRPr>
          </a:p>
          <a:p>
            <a:pPr lvl="1"/>
            <a:r>
              <a:rPr lang="en-US" sz="2400" dirty="0">
                <a:solidFill>
                  <a:schemeClr val="tx1"/>
                </a:solidFill>
              </a:rPr>
              <a:t>Understanding faculty background information,</a:t>
            </a:r>
          </a:p>
          <a:p>
            <a:pPr lvl="1"/>
            <a:r>
              <a:rPr lang="en-US" sz="2400" dirty="0">
                <a:solidFill>
                  <a:schemeClr val="tx1"/>
                </a:solidFill>
              </a:rPr>
              <a:t>Introducing </a:t>
            </a:r>
            <a:r>
              <a:rPr lang="en-US" sz="2400" dirty="0" err="1">
                <a:solidFill>
                  <a:schemeClr val="tx1"/>
                </a:solidFill>
              </a:rPr>
              <a:t>CourseMIRROR</a:t>
            </a:r>
            <a:r>
              <a:rPr lang="en-US" sz="2400" dirty="0">
                <a:solidFill>
                  <a:schemeClr val="tx1"/>
                </a:solidFill>
              </a:rPr>
              <a:t> application and getting feedback,</a:t>
            </a:r>
          </a:p>
          <a:p>
            <a:pPr lvl="1"/>
            <a:r>
              <a:rPr lang="en-US" sz="2400" dirty="0">
                <a:solidFill>
                  <a:schemeClr val="tx1"/>
                </a:solidFill>
              </a:rPr>
              <a:t>Getting their suggestions for features in Instructor web tool,</a:t>
            </a:r>
          </a:p>
          <a:p>
            <a:pPr lvl="1"/>
            <a:r>
              <a:rPr lang="en-US" sz="2400" dirty="0">
                <a:solidFill>
                  <a:schemeClr val="tx1"/>
                </a:solidFill>
              </a:rPr>
              <a:t>Suggestions about improving the application features to facilitate the web tool.</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11F3EDB1-778B-403F-94C4-161937A88A81}" type="slidenum">
              <a:rPr lang="en-US" smtClean="0"/>
              <a:t>17</a:t>
            </a:fld>
            <a:endParaRPr lang="en-US"/>
          </a:p>
        </p:txBody>
      </p:sp>
    </p:spTree>
    <p:extLst>
      <p:ext uri="{BB962C8B-B14F-4D97-AF65-F5344CB8AC3E}">
        <p14:creationId xmlns:p14="http://schemas.microsoft.com/office/powerpoint/2010/main" val="108186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Interviews with Instructors</a:t>
            </a:r>
          </a:p>
        </p:txBody>
      </p:sp>
      <p:sp>
        <p:nvSpPr>
          <p:cNvPr id="3" name="Content Placeholder 2"/>
          <p:cNvSpPr>
            <a:spLocks noGrp="1"/>
          </p:cNvSpPr>
          <p:nvPr>
            <p:ph idx="1"/>
          </p:nvPr>
        </p:nvSpPr>
        <p:spPr>
          <a:xfrm>
            <a:off x="422031" y="1845734"/>
            <a:ext cx="11155680" cy="4023360"/>
          </a:xfrm>
        </p:spPr>
        <p:txBody>
          <a:bodyPr>
            <a:normAutofit lnSpcReduction="10000"/>
          </a:bodyPr>
          <a:lstStyle/>
          <a:p>
            <a:pPr marL="0" lvl="0" indent="0">
              <a:buNone/>
            </a:pPr>
            <a:r>
              <a:rPr lang="en-US" sz="2800" b="1" dirty="0"/>
              <a:t>We are planning to ask questions such as: </a:t>
            </a:r>
          </a:p>
          <a:p>
            <a:pPr marL="0" lvl="0" indent="0">
              <a:buNone/>
            </a:pPr>
            <a:r>
              <a:rPr lang="en-US" sz="2800" b="1" dirty="0"/>
              <a:t>“Along with summaries, what other information you may like to get from student’s reflection?”</a:t>
            </a:r>
          </a:p>
          <a:p>
            <a:pPr marL="0" lvl="0" indent="0">
              <a:buNone/>
            </a:pPr>
            <a:r>
              <a:rPr lang="en-US" sz="2400" b="1" dirty="0"/>
              <a:t>Some examples: </a:t>
            </a:r>
            <a:endParaRPr lang="en-US" sz="2800" b="1" dirty="0"/>
          </a:p>
          <a:p>
            <a:pPr lvl="1"/>
            <a:r>
              <a:rPr lang="en-US" sz="2400" dirty="0">
                <a:solidFill>
                  <a:schemeClr val="tx1"/>
                </a:solidFill>
              </a:rPr>
              <a:t>Word count. Does the reflection getting shorter or longer?</a:t>
            </a:r>
            <a:endParaRPr lang="en-US" sz="2800" dirty="0">
              <a:solidFill>
                <a:schemeClr val="tx1"/>
              </a:solidFill>
            </a:endParaRPr>
          </a:p>
          <a:p>
            <a:pPr lvl="1"/>
            <a:r>
              <a:rPr lang="en-US" sz="2400" dirty="0">
                <a:solidFill>
                  <a:schemeClr val="tx1"/>
                </a:solidFill>
              </a:rPr>
              <a:t>The percentage of submission for each lecture?</a:t>
            </a:r>
          </a:p>
          <a:p>
            <a:pPr lvl="1"/>
            <a:r>
              <a:rPr lang="en-US" sz="2400" dirty="0">
                <a:solidFill>
                  <a:schemeClr val="tx1"/>
                </a:solidFill>
              </a:rPr>
              <a:t>The number of submission change over the time?</a:t>
            </a:r>
          </a:p>
          <a:p>
            <a:pPr lvl="1">
              <a:buClr>
                <a:srgbClr val="30ACEC">
                  <a:lumMod val="75000"/>
                </a:srgbClr>
              </a:buClr>
            </a:pPr>
            <a:r>
              <a:rPr lang="en-US" sz="2400" dirty="0">
                <a:solidFill>
                  <a:schemeClr val="tx1"/>
                </a:solidFill>
              </a:rPr>
              <a:t>Any analysis (such as descriptive)?</a:t>
            </a:r>
            <a:endParaRPr lang="en-US" sz="2800" dirty="0">
              <a:solidFill>
                <a:schemeClr val="tx1"/>
              </a:solidFill>
            </a:endParaRPr>
          </a:p>
          <a:p>
            <a:pPr lvl="1">
              <a:buClr>
                <a:srgbClr val="30ACEC">
                  <a:lumMod val="75000"/>
                </a:srgbClr>
              </a:buClr>
            </a:pPr>
            <a:r>
              <a:rPr lang="en-US" sz="2400" dirty="0">
                <a:solidFill>
                  <a:schemeClr val="tx1"/>
                </a:solidFill>
              </a:rPr>
              <a:t>Interfaces (pictorial, tables or forms)?</a:t>
            </a:r>
          </a:p>
          <a:p>
            <a:pPr lvl="1">
              <a:buClr>
                <a:srgbClr val="30ACEC">
                  <a:lumMod val="75000"/>
                </a:srgbClr>
              </a:buClr>
            </a:pPr>
            <a:r>
              <a:rPr lang="en-US" sz="2400" dirty="0">
                <a:solidFill>
                  <a:schemeClr val="tx1"/>
                </a:solidFill>
              </a:rPr>
              <a:t>Something else?</a:t>
            </a:r>
            <a:endParaRPr lang="en-US" sz="2800" dirty="0">
              <a:solidFill>
                <a:schemeClr val="tx1"/>
              </a:solidFill>
            </a:endParaRPr>
          </a:p>
          <a:p>
            <a:pPr lvl="1"/>
            <a:endParaRPr lang="en-US" dirty="0"/>
          </a:p>
          <a:p>
            <a:endParaRPr lang="en-US" dirty="0"/>
          </a:p>
        </p:txBody>
      </p:sp>
      <p:sp>
        <p:nvSpPr>
          <p:cNvPr id="4" name="Slide Number Placeholder 3"/>
          <p:cNvSpPr>
            <a:spLocks noGrp="1"/>
          </p:cNvSpPr>
          <p:nvPr>
            <p:ph type="sldNum" sz="quarter" idx="12"/>
          </p:nvPr>
        </p:nvSpPr>
        <p:spPr/>
        <p:txBody>
          <a:bodyPr/>
          <a:lstStyle/>
          <a:p>
            <a:fld id="{11F3EDB1-778B-403F-94C4-161937A88A81}" type="slidenum">
              <a:rPr lang="en-US" smtClean="0"/>
              <a:t>18</a:t>
            </a:fld>
            <a:endParaRPr lang="en-US"/>
          </a:p>
        </p:txBody>
      </p:sp>
    </p:spTree>
    <p:extLst>
      <p:ext uri="{BB962C8B-B14F-4D97-AF65-F5344CB8AC3E}">
        <p14:creationId xmlns:p14="http://schemas.microsoft.com/office/powerpoint/2010/main" val="37108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Questions to Advisory Board</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800" dirty="0"/>
              <a:t>What else can we ask to instructors?</a:t>
            </a:r>
          </a:p>
          <a:p>
            <a:pPr marL="457200" indent="-457200">
              <a:buFont typeface="+mj-lt"/>
              <a:buAutoNum type="arabicPeriod"/>
            </a:pPr>
            <a:r>
              <a:rPr lang="en-US" sz="2800" dirty="0"/>
              <a:t>What other information is valuable to get from instructors before developing an instructor web tool?</a:t>
            </a:r>
          </a:p>
        </p:txBody>
      </p:sp>
      <p:sp>
        <p:nvSpPr>
          <p:cNvPr id="4" name="Slide Number Placeholder 3"/>
          <p:cNvSpPr>
            <a:spLocks noGrp="1"/>
          </p:cNvSpPr>
          <p:nvPr>
            <p:ph type="sldNum" sz="quarter" idx="12"/>
          </p:nvPr>
        </p:nvSpPr>
        <p:spPr/>
        <p:txBody>
          <a:bodyPr/>
          <a:lstStyle/>
          <a:p>
            <a:fld id="{BE36437A-FC67-8147-AE79-65597FBF07FF}" type="slidenum">
              <a:rPr lang="en-US" smtClean="0"/>
              <a:t>19</a:t>
            </a:fld>
            <a:endParaRPr lang="en-US"/>
          </a:p>
        </p:txBody>
      </p:sp>
    </p:spTree>
    <p:extLst>
      <p:ext uri="{BB962C8B-B14F-4D97-AF65-F5344CB8AC3E}">
        <p14:creationId xmlns:p14="http://schemas.microsoft.com/office/powerpoint/2010/main" val="1691851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7030A0"/>
                </a:solidFill>
              </a:rPr>
              <a:t>Advisory Board Members</a:t>
            </a:r>
          </a:p>
        </p:txBody>
      </p:sp>
      <p:pic>
        <p:nvPicPr>
          <p:cNvPr id="5" name="Content Placeholder 4"/>
          <p:cNvPicPr>
            <a:picLocks noGrp="1" noChangeAspect="1"/>
          </p:cNvPicPr>
          <p:nvPr>
            <p:ph idx="1"/>
          </p:nvPr>
        </p:nvPicPr>
        <p:blipFill>
          <a:blip r:embed="rId2"/>
          <a:stretch>
            <a:fillRect/>
          </a:stretch>
        </p:blipFill>
        <p:spPr>
          <a:xfrm>
            <a:off x="528081" y="1959451"/>
            <a:ext cx="1857057" cy="1857057"/>
          </a:xfrm>
          <a:prstGeom prst="rect">
            <a:avLst/>
          </a:prstGeom>
        </p:spPr>
      </p:pic>
      <p:sp>
        <p:nvSpPr>
          <p:cNvPr id="6" name="TextBox 5"/>
          <p:cNvSpPr txBox="1"/>
          <p:nvPr/>
        </p:nvSpPr>
        <p:spPr>
          <a:xfrm>
            <a:off x="617220" y="3893820"/>
            <a:ext cx="1526380" cy="646331"/>
          </a:xfrm>
          <a:prstGeom prst="rect">
            <a:avLst/>
          </a:prstGeom>
          <a:noFill/>
        </p:spPr>
        <p:txBody>
          <a:bodyPr wrap="none" rtlCol="0">
            <a:spAutoFit/>
          </a:bodyPr>
          <a:lstStyle/>
          <a:p>
            <a:r>
              <a:rPr lang="en-US" dirty="0" err="1"/>
              <a:t>Michelene</a:t>
            </a:r>
            <a:r>
              <a:rPr lang="en-US" dirty="0"/>
              <a:t> Chi</a:t>
            </a:r>
          </a:p>
          <a:p>
            <a:r>
              <a:rPr lang="en-US" i="1" dirty="0"/>
              <a:t>Arizona State</a:t>
            </a:r>
          </a:p>
        </p:txBody>
      </p:sp>
      <p:pic>
        <p:nvPicPr>
          <p:cNvPr id="7" name="Picture 6"/>
          <p:cNvPicPr>
            <a:picLocks noChangeAspect="1"/>
          </p:cNvPicPr>
          <p:nvPr/>
        </p:nvPicPr>
        <p:blipFill>
          <a:blip r:embed="rId3"/>
          <a:stretch>
            <a:fillRect/>
          </a:stretch>
        </p:blipFill>
        <p:spPr>
          <a:xfrm>
            <a:off x="2971776" y="1959451"/>
            <a:ext cx="1345694" cy="1857057"/>
          </a:xfrm>
          <a:prstGeom prst="rect">
            <a:avLst/>
          </a:prstGeom>
        </p:spPr>
      </p:pic>
      <p:sp>
        <p:nvSpPr>
          <p:cNvPr id="8" name="TextBox 7"/>
          <p:cNvSpPr txBox="1"/>
          <p:nvPr/>
        </p:nvSpPr>
        <p:spPr>
          <a:xfrm>
            <a:off x="2900680" y="3860859"/>
            <a:ext cx="1250663" cy="646331"/>
          </a:xfrm>
          <a:prstGeom prst="rect">
            <a:avLst/>
          </a:prstGeom>
          <a:noFill/>
        </p:spPr>
        <p:txBody>
          <a:bodyPr wrap="none" rtlCol="0">
            <a:spAutoFit/>
          </a:bodyPr>
          <a:lstStyle/>
          <a:p>
            <a:r>
              <a:rPr lang="en-US" dirty="0"/>
              <a:t>Clark Chinn</a:t>
            </a:r>
          </a:p>
          <a:p>
            <a:r>
              <a:rPr lang="en-US" i="1" dirty="0"/>
              <a:t>Rutgers</a:t>
            </a:r>
          </a:p>
        </p:txBody>
      </p:sp>
      <p:pic>
        <p:nvPicPr>
          <p:cNvPr id="9" name="Picture 8"/>
          <p:cNvPicPr>
            <a:picLocks noChangeAspect="1"/>
          </p:cNvPicPr>
          <p:nvPr/>
        </p:nvPicPr>
        <p:blipFill>
          <a:blip r:embed="rId4"/>
          <a:stretch>
            <a:fillRect/>
          </a:stretch>
        </p:blipFill>
        <p:spPr>
          <a:xfrm>
            <a:off x="4926014" y="1951982"/>
            <a:ext cx="1446267" cy="1848008"/>
          </a:xfrm>
          <a:prstGeom prst="rect">
            <a:avLst/>
          </a:prstGeom>
        </p:spPr>
      </p:pic>
      <p:sp>
        <p:nvSpPr>
          <p:cNvPr id="10" name="TextBox 9"/>
          <p:cNvSpPr txBox="1"/>
          <p:nvPr/>
        </p:nvSpPr>
        <p:spPr>
          <a:xfrm>
            <a:off x="4807636" y="3844507"/>
            <a:ext cx="1691489" cy="646331"/>
          </a:xfrm>
          <a:prstGeom prst="rect">
            <a:avLst/>
          </a:prstGeom>
          <a:noFill/>
        </p:spPr>
        <p:txBody>
          <a:bodyPr wrap="none" rtlCol="0">
            <a:spAutoFit/>
          </a:bodyPr>
          <a:lstStyle/>
          <a:p>
            <a:r>
              <a:rPr lang="en-US" dirty="0"/>
              <a:t>Mitchell Nathan</a:t>
            </a:r>
          </a:p>
          <a:p>
            <a:r>
              <a:rPr lang="en-US" i="1" dirty="0"/>
              <a:t>UW - Madison</a:t>
            </a:r>
          </a:p>
        </p:txBody>
      </p:sp>
      <p:pic>
        <p:nvPicPr>
          <p:cNvPr id="11" name="Picture 10"/>
          <p:cNvPicPr>
            <a:picLocks noChangeAspect="1"/>
          </p:cNvPicPr>
          <p:nvPr/>
        </p:nvPicPr>
        <p:blipFill>
          <a:blip r:embed="rId5"/>
          <a:stretch>
            <a:fillRect/>
          </a:stretch>
        </p:blipFill>
        <p:spPr>
          <a:xfrm>
            <a:off x="7051921" y="1959451"/>
            <a:ext cx="1688755" cy="1790200"/>
          </a:xfrm>
          <a:prstGeom prst="rect">
            <a:avLst/>
          </a:prstGeom>
        </p:spPr>
      </p:pic>
      <p:sp>
        <p:nvSpPr>
          <p:cNvPr id="12" name="TextBox 11"/>
          <p:cNvSpPr txBox="1"/>
          <p:nvPr/>
        </p:nvSpPr>
        <p:spPr>
          <a:xfrm>
            <a:off x="6935618" y="3828155"/>
            <a:ext cx="1921360" cy="646331"/>
          </a:xfrm>
          <a:prstGeom prst="rect">
            <a:avLst/>
          </a:prstGeom>
          <a:noFill/>
        </p:spPr>
        <p:txBody>
          <a:bodyPr wrap="none" rtlCol="0">
            <a:spAutoFit/>
          </a:bodyPr>
          <a:lstStyle/>
          <a:p>
            <a:r>
              <a:rPr lang="en-US" dirty="0"/>
              <a:t>Tim </a:t>
            </a:r>
            <a:r>
              <a:rPr lang="en-US" dirty="0" err="1"/>
              <a:t>Nokes-Malach</a:t>
            </a:r>
            <a:endParaRPr lang="en-US" dirty="0"/>
          </a:p>
          <a:p>
            <a:r>
              <a:rPr lang="en-US" i="1" dirty="0"/>
              <a:t>Pitt &amp; LRDC</a:t>
            </a:r>
          </a:p>
        </p:txBody>
      </p:sp>
      <p:pic>
        <p:nvPicPr>
          <p:cNvPr id="13" name="Picture 12"/>
          <p:cNvPicPr>
            <a:picLocks noChangeAspect="1"/>
          </p:cNvPicPr>
          <p:nvPr/>
        </p:nvPicPr>
        <p:blipFill>
          <a:blip r:embed="rId6"/>
          <a:stretch>
            <a:fillRect/>
          </a:stretch>
        </p:blipFill>
        <p:spPr>
          <a:xfrm>
            <a:off x="9291154" y="1951982"/>
            <a:ext cx="1864526" cy="1864526"/>
          </a:xfrm>
          <a:prstGeom prst="rect">
            <a:avLst/>
          </a:prstGeom>
        </p:spPr>
      </p:pic>
      <p:sp>
        <p:nvSpPr>
          <p:cNvPr id="15" name="TextBox 14"/>
          <p:cNvSpPr txBox="1"/>
          <p:nvPr/>
        </p:nvSpPr>
        <p:spPr>
          <a:xfrm>
            <a:off x="9397834" y="3828155"/>
            <a:ext cx="1436996" cy="646331"/>
          </a:xfrm>
          <a:prstGeom prst="rect">
            <a:avLst/>
          </a:prstGeom>
          <a:noFill/>
        </p:spPr>
        <p:txBody>
          <a:bodyPr wrap="none" rtlCol="0">
            <a:spAutoFit/>
          </a:bodyPr>
          <a:lstStyle/>
          <a:p>
            <a:r>
              <a:rPr lang="en-US" dirty="0" err="1"/>
              <a:t>Jingtao</a:t>
            </a:r>
            <a:r>
              <a:rPr lang="en-US" dirty="0"/>
              <a:t> Wang</a:t>
            </a:r>
          </a:p>
          <a:p>
            <a:r>
              <a:rPr lang="en-US" i="1" dirty="0"/>
              <a:t>Google</a:t>
            </a:r>
          </a:p>
        </p:txBody>
      </p:sp>
      <p:sp>
        <p:nvSpPr>
          <p:cNvPr id="3" name="Slide Number Placeholder 2"/>
          <p:cNvSpPr>
            <a:spLocks noGrp="1"/>
          </p:cNvSpPr>
          <p:nvPr>
            <p:ph type="sldNum" sz="quarter" idx="12"/>
          </p:nvPr>
        </p:nvSpPr>
        <p:spPr/>
        <p:txBody>
          <a:bodyPr/>
          <a:lstStyle/>
          <a:p>
            <a:fld id="{BE36437A-FC67-8147-AE79-65597FBF07FF}" type="slidenum">
              <a:rPr lang="en-US" smtClean="0"/>
              <a:t>2</a:t>
            </a:fld>
            <a:endParaRPr lang="en-US"/>
          </a:p>
        </p:txBody>
      </p:sp>
    </p:spTree>
    <p:extLst>
      <p:ext uri="{BB962C8B-B14F-4D97-AF65-F5344CB8AC3E}">
        <p14:creationId xmlns:p14="http://schemas.microsoft.com/office/powerpoint/2010/main" val="1339018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199" y="779963"/>
            <a:ext cx="10980826" cy="679465"/>
          </a:xfrm>
        </p:spPr>
        <p:txBody>
          <a:bodyPr>
            <a:normAutofit fontScale="90000"/>
          </a:bodyPr>
          <a:lstStyle/>
          <a:p>
            <a:pPr algn="ctr"/>
            <a:r>
              <a:rPr lang="en-US" dirty="0">
                <a:solidFill>
                  <a:srgbClr val="8000FF"/>
                </a:solidFill>
                <a:latin typeface="Calibri"/>
                <a:ea typeface="Calibri"/>
                <a:cs typeface="Calibri"/>
              </a:rPr>
              <a:t>Guidelines for Instructors </a:t>
            </a:r>
            <a:endParaRPr lang="en-US" dirty="0">
              <a:solidFill>
                <a:srgbClr val="8000FF"/>
              </a:solidFill>
              <a:latin typeface="Calibri"/>
              <a:cs typeface="Calibri"/>
            </a:endParaRPr>
          </a:p>
        </p:txBody>
      </p:sp>
      <p:sp>
        <p:nvSpPr>
          <p:cNvPr id="4" name="Rectangle 3"/>
          <p:cNvSpPr/>
          <p:nvPr/>
        </p:nvSpPr>
        <p:spPr>
          <a:xfrm>
            <a:off x="339199" y="1929941"/>
            <a:ext cx="11593722" cy="4247317"/>
          </a:xfrm>
          <a:prstGeom prst="rect">
            <a:avLst/>
          </a:prstGeom>
        </p:spPr>
        <p:txBody>
          <a:bodyPr wrap="square">
            <a:spAutoFit/>
          </a:bodyPr>
          <a:lstStyle/>
          <a:p>
            <a:pPr marL="457200" indent="-457200">
              <a:spcAft>
                <a:spcPts val="1200"/>
              </a:spcAft>
              <a:buFont typeface="Wingdings" charset="2"/>
              <a:buChar char="ü"/>
            </a:pPr>
            <a:r>
              <a:rPr lang="en-US" sz="3000" dirty="0">
                <a:latin typeface="Calibri"/>
                <a:cs typeface="Calibri"/>
              </a:rPr>
              <a:t>We will create administrative guidelines and suggestions for instructors on the effective use of </a:t>
            </a:r>
            <a:r>
              <a:rPr lang="en-US" sz="3000" dirty="0" err="1">
                <a:latin typeface="Calibri"/>
                <a:cs typeface="Calibri"/>
              </a:rPr>
              <a:t>CourseMIRROR</a:t>
            </a:r>
            <a:r>
              <a:rPr lang="en-US" sz="3000" dirty="0">
                <a:latin typeface="Calibri"/>
                <a:cs typeface="Calibri"/>
              </a:rPr>
              <a:t>.</a:t>
            </a:r>
          </a:p>
          <a:p>
            <a:pPr marL="457200" indent="-457200">
              <a:spcAft>
                <a:spcPts val="1200"/>
              </a:spcAft>
              <a:buFont typeface="Wingdings" charset="2"/>
              <a:buChar char="ü"/>
            </a:pPr>
            <a:r>
              <a:rPr lang="en-US" sz="3000" dirty="0">
                <a:latin typeface="Calibri"/>
                <a:cs typeface="Calibri"/>
              </a:rPr>
              <a:t>We will be developing guidelines regarding how instructors can effectively utilize the reflection summaries to provide feedback to students.</a:t>
            </a:r>
          </a:p>
          <a:p>
            <a:pPr marL="457200" indent="-457200">
              <a:spcAft>
                <a:spcPts val="1200"/>
              </a:spcAft>
              <a:buFont typeface="Wingdings" charset="2"/>
              <a:buChar char="ü"/>
            </a:pPr>
            <a:r>
              <a:rPr lang="en-US" sz="3000" dirty="0">
                <a:latin typeface="Calibri"/>
                <a:cs typeface="Calibri"/>
              </a:rPr>
              <a:t>These guidelines will also be part of the design principles for the instructor web tools. </a:t>
            </a:r>
          </a:p>
          <a:p>
            <a:pPr marL="457200" indent="-457200">
              <a:spcAft>
                <a:spcPts val="1200"/>
              </a:spcAft>
              <a:buFont typeface="Wingdings" charset="2"/>
              <a:buChar char="ü"/>
            </a:pPr>
            <a:r>
              <a:rPr lang="en-US" sz="3000" dirty="0">
                <a:latin typeface="Calibri"/>
                <a:cs typeface="Calibri"/>
              </a:rPr>
              <a:t>They will include instructional strategies and specific examples. </a:t>
            </a:r>
          </a:p>
        </p:txBody>
      </p:sp>
      <p:sp>
        <p:nvSpPr>
          <p:cNvPr id="3" name="Slide Number Placeholder 2"/>
          <p:cNvSpPr>
            <a:spLocks noGrp="1"/>
          </p:cNvSpPr>
          <p:nvPr>
            <p:ph type="sldNum" sz="quarter" idx="12"/>
          </p:nvPr>
        </p:nvSpPr>
        <p:spPr/>
        <p:txBody>
          <a:bodyPr/>
          <a:lstStyle/>
          <a:p>
            <a:fld id="{BE36437A-FC67-8147-AE79-65597FBF07FF}" type="slidenum">
              <a:rPr lang="en-US" smtClean="0"/>
              <a:t>20</a:t>
            </a:fld>
            <a:endParaRPr lang="en-US"/>
          </a:p>
        </p:txBody>
      </p:sp>
    </p:spTree>
    <p:extLst>
      <p:ext uri="{BB962C8B-B14F-4D97-AF65-F5344CB8AC3E}">
        <p14:creationId xmlns:p14="http://schemas.microsoft.com/office/powerpoint/2010/main" val="40943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059" y="145354"/>
            <a:ext cx="10300753" cy="1450757"/>
          </a:xfrm>
        </p:spPr>
        <p:txBody>
          <a:bodyPr/>
          <a:lstStyle/>
          <a:p>
            <a:r>
              <a:rPr lang="en-US" b="1" dirty="0">
                <a:solidFill>
                  <a:srgbClr val="7030A0"/>
                </a:solidFill>
              </a:rPr>
              <a:t>IES Grant – </a:t>
            </a:r>
            <a:r>
              <a:rPr lang="en-US" b="1">
                <a:solidFill>
                  <a:srgbClr val="7030A0"/>
                </a:solidFill>
              </a:rPr>
              <a:t>Research (Small-Scale Studies)</a:t>
            </a:r>
            <a:endParaRPr lang="en-US" dirty="0"/>
          </a:p>
        </p:txBody>
      </p:sp>
      <p:sp>
        <p:nvSpPr>
          <p:cNvPr id="3" name="Content Placeholder 2"/>
          <p:cNvSpPr>
            <a:spLocks noGrp="1"/>
          </p:cNvSpPr>
          <p:nvPr>
            <p:ph idx="1"/>
          </p:nvPr>
        </p:nvSpPr>
        <p:spPr>
          <a:xfrm>
            <a:off x="379140" y="1737360"/>
            <a:ext cx="10556489" cy="4456006"/>
          </a:xfrm>
        </p:spPr>
        <p:txBody>
          <a:bodyPr>
            <a:noAutofit/>
          </a:bodyPr>
          <a:lstStyle/>
          <a:p>
            <a:pPr lvl="1">
              <a:lnSpc>
                <a:spcPct val="110000"/>
              </a:lnSpc>
              <a:buFont typeface="Arial" charset="0"/>
              <a:buChar char="•"/>
            </a:pPr>
            <a:r>
              <a:rPr lang="en-US" sz="2800" dirty="0">
                <a:solidFill>
                  <a:schemeClr val="tx1"/>
                </a:solidFill>
              </a:rPr>
              <a:t>Small- scale lab studies:</a:t>
            </a:r>
          </a:p>
          <a:p>
            <a:r>
              <a:rPr lang="en-US" sz="2800" dirty="0">
                <a:solidFill>
                  <a:schemeClr val="tx1"/>
                </a:solidFill>
              </a:rPr>
              <a:t>Project team will conduct multiple small-scale usability and feasibility study with students. Students will be asked to think aloud as they try out improved mobile tools and to provide us with real time feedback on their experiences with the tools.</a:t>
            </a:r>
          </a:p>
          <a:p>
            <a:pPr lvl="1">
              <a:lnSpc>
                <a:spcPct val="110000"/>
              </a:lnSpc>
              <a:buFont typeface="Arial" charset="0"/>
              <a:buChar char="•"/>
            </a:pPr>
            <a:endParaRPr lang="en-US" sz="2800" dirty="0">
              <a:solidFill>
                <a:schemeClr val="tx1"/>
              </a:solidFill>
            </a:endParaRPr>
          </a:p>
          <a:p>
            <a:pPr lvl="1">
              <a:lnSpc>
                <a:spcPct val="110000"/>
              </a:lnSpc>
              <a:buFont typeface="Arial" charset="0"/>
              <a:buChar char="•"/>
            </a:pP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BE36437A-FC67-8147-AE79-65597FBF07FF}" type="slidenum">
              <a:rPr lang="en-US" smtClean="0"/>
              <a:t>21</a:t>
            </a:fld>
            <a:endParaRPr lang="en-US"/>
          </a:p>
        </p:txBody>
      </p:sp>
    </p:spTree>
    <p:extLst>
      <p:ext uri="{BB962C8B-B14F-4D97-AF65-F5344CB8AC3E}">
        <p14:creationId xmlns:p14="http://schemas.microsoft.com/office/powerpoint/2010/main" val="2132723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412" y="145354"/>
            <a:ext cx="10058400" cy="1450757"/>
          </a:xfrm>
        </p:spPr>
        <p:txBody>
          <a:bodyPr/>
          <a:lstStyle/>
          <a:p>
            <a:r>
              <a:rPr lang="en-US" b="1" dirty="0">
                <a:solidFill>
                  <a:srgbClr val="7030A0"/>
                </a:solidFill>
              </a:rPr>
              <a:t>IES Grant – Research (Classroom Studies) </a:t>
            </a:r>
            <a:endParaRPr lang="en-US" dirty="0"/>
          </a:p>
        </p:txBody>
      </p:sp>
      <p:sp>
        <p:nvSpPr>
          <p:cNvPr id="3" name="Content Placeholder 2"/>
          <p:cNvSpPr>
            <a:spLocks noGrp="1"/>
          </p:cNvSpPr>
          <p:nvPr>
            <p:ph idx="1"/>
          </p:nvPr>
        </p:nvSpPr>
        <p:spPr>
          <a:xfrm>
            <a:off x="379140" y="1737360"/>
            <a:ext cx="10556489" cy="4456006"/>
          </a:xfrm>
        </p:spPr>
        <p:txBody>
          <a:bodyPr>
            <a:noAutofit/>
          </a:bodyPr>
          <a:lstStyle/>
          <a:p>
            <a:pPr lvl="1">
              <a:lnSpc>
                <a:spcPct val="110000"/>
              </a:lnSpc>
              <a:buFont typeface="Arial" charset="0"/>
              <a:buChar char="•"/>
            </a:pPr>
            <a:r>
              <a:rPr lang="en-US" sz="2800" dirty="0">
                <a:solidFill>
                  <a:schemeClr val="tx1"/>
                </a:solidFill>
              </a:rPr>
              <a:t>By year 2, we will start collecting data from classrooms.</a:t>
            </a:r>
          </a:p>
          <a:p>
            <a:pPr lvl="1">
              <a:lnSpc>
                <a:spcPct val="110000"/>
              </a:lnSpc>
              <a:buFont typeface="Arial" charset="0"/>
              <a:buChar char="•"/>
            </a:pPr>
            <a:r>
              <a:rPr lang="en-US" sz="2800" dirty="0">
                <a:solidFill>
                  <a:schemeClr val="tx1"/>
                </a:solidFill>
              </a:rPr>
              <a:t>Physics classes at the University of Pittsburgh and Math classes at the Ivy Tech Community College.</a:t>
            </a:r>
          </a:p>
          <a:p>
            <a:pPr lvl="1">
              <a:lnSpc>
                <a:spcPct val="110000"/>
              </a:lnSpc>
              <a:buFont typeface="Arial" charset="0"/>
              <a:buChar char="•"/>
            </a:pPr>
            <a:r>
              <a:rPr lang="en-US" sz="2800" dirty="0">
                <a:solidFill>
                  <a:schemeClr val="tx1"/>
                </a:solidFill>
              </a:rPr>
              <a:t>In year 2, we will collect baseline data, with no interventions (i.e., business as usual instruction).</a:t>
            </a:r>
          </a:p>
        </p:txBody>
      </p:sp>
      <p:sp>
        <p:nvSpPr>
          <p:cNvPr id="4" name="Slide Number Placeholder 3"/>
          <p:cNvSpPr>
            <a:spLocks noGrp="1"/>
          </p:cNvSpPr>
          <p:nvPr>
            <p:ph type="sldNum" sz="quarter" idx="12"/>
          </p:nvPr>
        </p:nvSpPr>
        <p:spPr/>
        <p:txBody>
          <a:bodyPr/>
          <a:lstStyle/>
          <a:p>
            <a:fld id="{BE36437A-FC67-8147-AE79-65597FBF07FF}" type="slidenum">
              <a:rPr lang="en-US" smtClean="0"/>
              <a:t>22</a:t>
            </a:fld>
            <a:endParaRPr lang="en-US"/>
          </a:p>
        </p:txBody>
      </p:sp>
    </p:spTree>
    <p:extLst>
      <p:ext uri="{BB962C8B-B14F-4D97-AF65-F5344CB8AC3E}">
        <p14:creationId xmlns:p14="http://schemas.microsoft.com/office/powerpoint/2010/main" val="125124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412" y="145354"/>
            <a:ext cx="10058400" cy="1450757"/>
          </a:xfrm>
        </p:spPr>
        <p:txBody>
          <a:bodyPr/>
          <a:lstStyle/>
          <a:p>
            <a:r>
              <a:rPr lang="en-US" b="1" dirty="0">
                <a:solidFill>
                  <a:srgbClr val="7030A0"/>
                </a:solidFill>
              </a:rPr>
              <a:t>IES Grant – Research (Classroom Studies) </a:t>
            </a:r>
            <a:endParaRPr lang="en-US" dirty="0"/>
          </a:p>
        </p:txBody>
      </p:sp>
      <p:sp>
        <p:nvSpPr>
          <p:cNvPr id="3" name="Content Placeholder 2"/>
          <p:cNvSpPr>
            <a:spLocks noGrp="1"/>
          </p:cNvSpPr>
          <p:nvPr>
            <p:ph idx="1"/>
          </p:nvPr>
        </p:nvSpPr>
        <p:spPr>
          <a:xfrm>
            <a:off x="379140" y="1596111"/>
            <a:ext cx="10556489" cy="4713249"/>
          </a:xfrm>
        </p:spPr>
        <p:txBody>
          <a:bodyPr>
            <a:noAutofit/>
          </a:bodyPr>
          <a:lstStyle/>
          <a:p>
            <a:pPr lvl="1">
              <a:lnSpc>
                <a:spcPct val="110000"/>
              </a:lnSpc>
              <a:buFont typeface="Arial" charset="0"/>
              <a:buChar char="•"/>
            </a:pPr>
            <a:r>
              <a:rPr lang="en-US" sz="2800">
                <a:solidFill>
                  <a:schemeClr val="tx1"/>
                </a:solidFill>
              </a:rPr>
              <a:t>We are planning to collect students’ data on learning outcomes and motivational constructs.</a:t>
            </a:r>
          </a:p>
          <a:p>
            <a:pPr lvl="1">
              <a:lnSpc>
                <a:spcPct val="110000"/>
              </a:lnSpc>
              <a:buFont typeface="Arial" charset="0"/>
              <a:buChar char="•"/>
            </a:pPr>
            <a:r>
              <a:rPr lang="en-US" sz="2800" dirty="0">
                <a:solidFill>
                  <a:schemeClr val="tx1"/>
                </a:solidFill>
              </a:rPr>
              <a:t>Data for learning outcomes as exam scores, course grades, and standardized conceptual tests.   </a:t>
            </a:r>
          </a:p>
          <a:p>
            <a:pPr lvl="1">
              <a:lnSpc>
                <a:spcPct val="110000"/>
              </a:lnSpc>
              <a:buFont typeface="Arial" charset="0"/>
              <a:buChar char="•"/>
            </a:pPr>
            <a:r>
              <a:rPr lang="en-US" sz="2800" dirty="0">
                <a:solidFill>
                  <a:schemeClr val="tx1"/>
                </a:solidFill>
              </a:rPr>
              <a:t>Data for motivational constructs as achievement goals (AGQ-R) and self-regulation (MSLQ). </a:t>
            </a:r>
          </a:p>
          <a:p>
            <a:pPr lvl="1">
              <a:lnSpc>
                <a:spcPct val="110000"/>
              </a:lnSpc>
              <a:buFont typeface="Arial" charset="0"/>
              <a:buChar char="•"/>
            </a:pPr>
            <a:r>
              <a:rPr lang="en-US" sz="2800" dirty="0">
                <a:solidFill>
                  <a:schemeClr val="tx1"/>
                </a:solidFill>
              </a:rPr>
              <a:t>Classroom observations to understand the level of classroom interactions and the activities used by the instructors. </a:t>
            </a:r>
          </a:p>
          <a:p>
            <a:pPr lvl="1">
              <a:lnSpc>
                <a:spcPct val="110000"/>
              </a:lnSpc>
              <a:buFont typeface="Arial" charset="0"/>
              <a:buChar char="•"/>
            </a:pPr>
            <a:r>
              <a:rPr lang="en-US" sz="2800" dirty="0">
                <a:solidFill>
                  <a:schemeClr val="tx1"/>
                </a:solidFill>
              </a:rPr>
              <a:t>Interviews with instructors.  </a:t>
            </a:r>
          </a:p>
        </p:txBody>
      </p:sp>
      <p:sp>
        <p:nvSpPr>
          <p:cNvPr id="4" name="Slide Number Placeholder 3"/>
          <p:cNvSpPr>
            <a:spLocks noGrp="1"/>
          </p:cNvSpPr>
          <p:nvPr>
            <p:ph type="sldNum" sz="quarter" idx="12"/>
          </p:nvPr>
        </p:nvSpPr>
        <p:spPr/>
        <p:txBody>
          <a:bodyPr/>
          <a:lstStyle/>
          <a:p>
            <a:fld id="{BE36437A-FC67-8147-AE79-65597FBF07FF}" type="slidenum">
              <a:rPr lang="en-US" smtClean="0"/>
              <a:t>23</a:t>
            </a:fld>
            <a:endParaRPr lang="en-US"/>
          </a:p>
        </p:txBody>
      </p:sp>
    </p:spTree>
    <p:extLst>
      <p:ext uri="{BB962C8B-B14F-4D97-AF65-F5344CB8AC3E}">
        <p14:creationId xmlns:p14="http://schemas.microsoft.com/office/powerpoint/2010/main" val="54243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Questions to Advisory Board</a:t>
            </a:r>
            <a:endParaRPr lang="en-US" dirty="0"/>
          </a:p>
        </p:txBody>
      </p:sp>
      <p:sp>
        <p:nvSpPr>
          <p:cNvPr id="3" name="Content Placeholder 2"/>
          <p:cNvSpPr>
            <a:spLocks noGrp="1"/>
          </p:cNvSpPr>
          <p:nvPr>
            <p:ph idx="1"/>
          </p:nvPr>
        </p:nvSpPr>
        <p:spPr>
          <a:xfrm>
            <a:off x="696351" y="2243796"/>
            <a:ext cx="10459329" cy="3625297"/>
          </a:xfrm>
        </p:spPr>
        <p:txBody>
          <a:bodyPr/>
          <a:lstStyle/>
          <a:p>
            <a:pPr marL="457200" lvl="1" indent="-457200">
              <a:spcBef>
                <a:spcPts val="1200"/>
              </a:spcBef>
              <a:spcAft>
                <a:spcPts val="200"/>
              </a:spcAft>
              <a:buSzPct val="100000"/>
            </a:pPr>
            <a:r>
              <a:rPr lang="en-US" sz="2800" dirty="0">
                <a:solidFill>
                  <a:schemeClr val="tx1"/>
                </a:solidFill>
              </a:rPr>
              <a:t>Any suggestions for surveys/measures or observation protocols?</a:t>
            </a:r>
          </a:p>
          <a:p>
            <a:pPr marL="457200" lvl="1" indent="-457200">
              <a:spcBef>
                <a:spcPts val="1200"/>
              </a:spcBef>
              <a:spcAft>
                <a:spcPts val="200"/>
              </a:spcAft>
              <a:buSzPct val="100000"/>
            </a:pPr>
            <a:r>
              <a:rPr lang="en-US" sz="2800" dirty="0">
                <a:solidFill>
                  <a:schemeClr val="tx1"/>
                </a:solidFill>
              </a:rPr>
              <a:t>Any existing interview protocol that we can use?</a:t>
            </a:r>
          </a:p>
          <a:p>
            <a:endParaRPr lang="en-US" dirty="0"/>
          </a:p>
        </p:txBody>
      </p:sp>
      <p:sp>
        <p:nvSpPr>
          <p:cNvPr id="4" name="Slide Number Placeholder 3"/>
          <p:cNvSpPr>
            <a:spLocks noGrp="1"/>
          </p:cNvSpPr>
          <p:nvPr>
            <p:ph type="sldNum" sz="quarter" idx="12"/>
          </p:nvPr>
        </p:nvSpPr>
        <p:spPr/>
        <p:txBody>
          <a:bodyPr/>
          <a:lstStyle/>
          <a:p>
            <a:fld id="{BE36437A-FC67-8147-AE79-65597FBF07FF}" type="slidenum">
              <a:rPr lang="en-US" smtClean="0"/>
              <a:t>24</a:t>
            </a:fld>
            <a:endParaRPr lang="en-US"/>
          </a:p>
        </p:txBody>
      </p:sp>
    </p:spTree>
    <p:extLst>
      <p:ext uri="{BB962C8B-B14F-4D97-AF65-F5344CB8AC3E}">
        <p14:creationId xmlns:p14="http://schemas.microsoft.com/office/powerpoint/2010/main" val="277593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412" y="145354"/>
            <a:ext cx="10058400" cy="1450757"/>
          </a:xfrm>
        </p:spPr>
        <p:txBody>
          <a:bodyPr/>
          <a:lstStyle/>
          <a:p>
            <a:r>
              <a:rPr lang="en-US" b="1" dirty="0">
                <a:solidFill>
                  <a:srgbClr val="7030A0"/>
                </a:solidFill>
              </a:rPr>
              <a:t>IES Grant – </a:t>
            </a:r>
            <a:r>
              <a:rPr lang="en-US" b="1">
                <a:solidFill>
                  <a:srgbClr val="7030A0"/>
                </a:solidFill>
              </a:rPr>
              <a:t>Research (Classroom Studies) </a:t>
            </a:r>
            <a:endParaRPr lang="en-US" dirty="0"/>
          </a:p>
        </p:txBody>
      </p:sp>
      <p:sp>
        <p:nvSpPr>
          <p:cNvPr id="3" name="Content Placeholder 2"/>
          <p:cNvSpPr>
            <a:spLocks noGrp="1"/>
          </p:cNvSpPr>
          <p:nvPr>
            <p:ph idx="1"/>
          </p:nvPr>
        </p:nvSpPr>
        <p:spPr>
          <a:xfrm>
            <a:off x="379140" y="1999784"/>
            <a:ext cx="10920762" cy="4193581"/>
          </a:xfrm>
        </p:spPr>
        <p:txBody>
          <a:bodyPr>
            <a:noAutofit/>
          </a:bodyPr>
          <a:lstStyle/>
          <a:p>
            <a:pPr lvl="1">
              <a:lnSpc>
                <a:spcPct val="110000"/>
              </a:lnSpc>
              <a:buFont typeface="Arial" charset="0"/>
              <a:buChar char="•"/>
            </a:pPr>
            <a:r>
              <a:rPr lang="en-US" sz="2800" dirty="0">
                <a:solidFill>
                  <a:schemeClr val="tx1"/>
                </a:solidFill>
              </a:rPr>
              <a:t>By year 3, we will implement pilot studies.</a:t>
            </a:r>
          </a:p>
          <a:p>
            <a:pPr lvl="1">
              <a:lnSpc>
                <a:spcPct val="110000"/>
              </a:lnSpc>
              <a:buFont typeface="Arial" charset="0"/>
              <a:buChar char="•"/>
            </a:pPr>
            <a:r>
              <a:rPr lang="en-US" sz="2800" dirty="0">
                <a:solidFill>
                  <a:schemeClr val="tx1"/>
                </a:solidFill>
              </a:rPr>
              <a:t>Students will be asked to use </a:t>
            </a:r>
            <a:r>
              <a:rPr lang="en-US" sz="2800" dirty="0" err="1">
                <a:solidFill>
                  <a:schemeClr val="tx1"/>
                </a:solidFill>
              </a:rPr>
              <a:t>CourseMIRROR</a:t>
            </a:r>
            <a:r>
              <a:rPr lang="en-US" sz="2800" dirty="0">
                <a:solidFill>
                  <a:schemeClr val="tx1"/>
                </a:solidFill>
              </a:rPr>
              <a:t> application and instructors will be asked to utilize/integrate student reflections into their teaching. </a:t>
            </a:r>
          </a:p>
          <a:p>
            <a:pPr lvl="1">
              <a:lnSpc>
                <a:spcPct val="110000"/>
              </a:lnSpc>
              <a:buFont typeface="Arial" charset="0"/>
              <a:buChar char="•"/>
            </a:pPr>
            <a:r>
              <a:rPr lang="en-US" sz="2800" dirty="0">
                <a:solidFill>
                  <a:schemeClr val="tx1"/>
                </a:solidFill>
              </a:rPr>
              <a:t>Instructors will receive the first Professional Development on how to use </a:t>
            </a:r>
            <a:r>
              <a:rPr lang="en-US" sz="2800" dirty="0" err="1">
                <a:solidFill>
                  <a:schemeClr val="tx1"/>
                </a:solidFill>
              </a:rPr>
              <a:t>CourseMIRROR</a:t>
            </a:r>
            <a:r>
              <a:rPr lang="en-US" sz="2800" dirty="0">
                <a:solidFill>
                  <a:schemeClr val="tx1"/>
                </a:solidFill>
              </a:rPr>
              <a:t> and web tools effectively prior to implementation. </a:t>
            </a:r>
          </a:p>
        </p:txBody>
      </p:sp>
      <p:sp>
        <p:nvSpPr>
          <p:cNvPr id="4" name="Slide Number Placeholder 3"/>
          <p:cNvSpPr>
            <a:spLocks noGrp="1"/>
          </p:cNvSpPr>
          <p:nvPr>
            <p:ph type="sldNum" sz="quarter" idx="12"/>
          </p:nvPr>
        </p:nvSpPr>
        <p:spPr/>
        <p:txBody>
          <a:bodyPr/>
          <a:lstStyle/>
          <a:p>
            <a:fld id="{BE36437A-FC67-8147-AE79-65597FBF07FF}" type="slidenum">
              <a:rPr lang="en-US" sz="1200" smtClean="0"/>
              <a:t>25</a:t>
            </a:fld>
            <a:endParaRPr lang="en-US" dirty="0"/>
          </a:p>
        </p:txBody>
      </p:sp>
    </p:spTree>
    <p:extLst>
      <p:ext uri="{BB962C8B-B14F-4D97-AF65-F5344CB8AC3E}">
        <p14:creationId xmlns:p14="http://schemas.microsoft.com/office/powerpoint/2010/main" val="1560211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412" y="145354"/>
            <a:ext cx="10058400" cy="1450757"/>
          </a:xfrm>
        </p:spPr>
        <p:txBody>
          <a:bodyPr/>
          <a:lstStyle/>
          <a:p>
            <a:r>
              <a:rPr lang="en-US" b="1" dirty="0">
                <a:solidFill>
                  <a:srgbClr val="7030A0"/>
                </a:solidFill>
              </a:rPr>
              <a:t>IES Grant – Research (Classroom Studies) </a:t>
            </a:r>
            <a:endParaRPr lang="en-US" dirty="0"/>
          </a:p>
        </p:txBody>
      </p:sp>
      <p:sp>
        <p:nvSpPr>
          <p:cNvPr id="3" name="Content Placeholder 2"/>
          <p:cNvSpPr>
            <a:spLocks noGrp="1"/>
          </p:cNvSpPr>
          <p:nvPr>
            <p:ph idx="1"/>
          </p:nvPr>
        </p:nvSpPr>
        <p:spPr>
          <a:xfrm>
            <a:off x="341971" y="1659301"/>
            <a:ext cx="11366809" cy="4722425"/>
          </a:xfrm>
        </p:spPr>
        <p:txBody>
          <a:bodyPr>
            <a:noAutofit/>
          </a:bodyPr>
          <a:lstStyle/>
          <a:p>
            <a:pPr lvl="1">
              <a:lnSpc>
                <a:spcPct val="110000"/>
              </a:lnSpc>
              <a:buFont typeface="Arial" charset="0"/>
              <a:buChar char="•"/>
            </a:pPr>
            <a:r>
              <a:rPr lang="en-US" sz="2800" dirty="0">
                <a:solidFill>
                  <a:schemeClr val="tx1"/>
                </a:solidFill>
              </a:rPr>
              <a:t>Similar to baseline data collection, we will collect:</a:t>
            </a:r>
          </a:p>
          <a:p>
            <a:pPr lvl="1">
              <a:lnSpc>
                <a:spcPct val="110000"/>
              </a:lnSpc>
              <a:buFont typeface="Arial" charset="0"/>
              <a:buChar char="•"/>
            </a:pPr>
            <a:r>
              <a:rPr lang="en-US" sz="2800" dirty="0">
                <a:solidFill>
                  <a:schemeClr val="tx1"/>
                </a:solidFill>
              </a:rPr>
              <a:t>Learning outcomes as exam scores, course grades, and standardized conceptual tests.   </a:t>
            </a:r>
          </a:p>
          <a:p>
            <a:pPr lvl="1">
              <a:lnSpc>
                <a:spcPct val="110000"/>
              </a:lnSpc>
              <a:buFont typeface="Arial" charset="0"/>
              <a:buChar char="•"/>
            </a:pPr>
            <a:r>
              <a:rPr lang="en-US" sz="2800" dirty="0">
                <a:solidFill>
                  <a:schemeClr val="tx1"/>
                </a:solidFill>
              </a:rPr>
              <a:t>Data for motivational constructs as achievement goals (AGQ-R) and self-regulation (MSLQ). </a:t>
            </a:r>
          </a:p>
          <a:p>
            <a:pPr lvl="1">
              <a:lnSpc>
                <a:spcPct val="110000"/>
              </a:lnSpc>
              <a:buFont typeface="Arial" charset="0"/>
              <a:buChar char="•"/>
            </a:pPr>
            <a:r>
              <a:rPr lang="en-US" sz="2800" dirty="0">
                <a:solidFill>
                  <a:schemeClr val="tx1"/>
                </a:solidFill>
              </a:rPr>
              <a:t>Classroom observations to understand the level of classroom interactions and the activities used by the instructors. </a:t>
            </a:r>
          </a:p>
          <a:p>
            <a:pPr lvl="1">
              <a:lnSpc>
                <a:spcPct val="110000"/>
              </a:lnSpc>
              <a:buFont typeface="Arial" charset="0"/>
              <a:buChar char="•"/>
            </a:pPr>
            <a:r>
              <a:rPr lang="en-US" sz="2800" dirty="0">
                <a:solidFill>
                  <a:schemeClr val="tx1"/>
                </a:solidFill>
              </a:rPr>
              <a:t>Interviews with instructors.  </a:t>
            </a:r>
          </a:p>
          <a:p>
            <a:pPr lvl="1">
              <a:lnSpc>
                <a:spcPct val="110000"/>
              </a:lnSpc>
              <a:buFont typeface="Arial" charset="0"/>
              <a:buChar char="•"/>
            </a:pPr>
            <a:r>
              <a:rPr lang="en-US" sz="2800" dirty="0">
                <a:solidFill>
                  <a:schemeClr val="tx1"/>
                </a:solidFill>
              </a:rPr>
              <a:t>And student reflections.</a:t>
            </a:r>
          </a:p>
        </p:txBody>
      </p:sp>
      <p:sp>
        <p:nvSpPr>
          <p:cNvPr id="4" name="Slide Number Placeholder 3"/>
          <p:cNvSpPr>
            <a:spLocks noGrp="1"/>
          </p:cNvSpPr>
          <p:nvPr>
            <p:ph type="sldNum" sz="quarter" idx="12"/>
          </p:nvPr>
        </p:nvSpPr>
        <p:spPr/>
        <p:txBody>
          <a:bodyPr/>
          <a:lstStyle/>
          <a:p>
            <a:fld id="{BE36437A-FC67-8147-AE79-65597FBF07FF}" type="slidenum">
              <a:rPr lang="en-US" smtClean="0"/>
              <a:t>26</a:t>
            </a:fld>
            <a:endParaRPr lang="en-US"/>
          </a:p>
        </p:txBody>
      </p:sp>
    </p:spTree>
    <p:extLst>
      <p:ext uri="{BB962C8B-B14F-4D97-AF65-F5344CB8AC3E}">
        <p14:creationId xmlns:p14="http://schemas.microsoft.com/office/powerpoint/2010/main" val="1206418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412" y="145355"/>
            <a:ext cx="10058400" cy="851342"/>
          </a:xfrm>
        </p:spPr>
        <p:txBody>
          <a:bodyPr/>
          <a:lstStyle/>
          <a:p>
            <a:r>
              <a:rPr lang="en-US" b="1" dirty="0">
                <a:solidFill>
                  <a:srgbClr val="7030A0"/>
                </a:solidFill>
              </a:rPr>
              <a:t>Evaluating the Reflection Quality </a:t>
            </a:r>
            <a:endParaRPr lang="en-US" dirty="0"/>
          </a:p>
        </p:txBody>
      </p:sp>
      <p:sp>
        <p:nvSpPr>
          <p:cNvPr id="4" name="Slide Number Placeholder 3"/>
          <p:cNvSpPr>
            <a:spLocks noGrp="1"/>
          </p:cNvSpPr>
          <p:nvPr>
            <p:ph type="sldNum" sz="quarter" idx="12"/>
          </p:nvPr>
        </p:nvSpPr>
        <p:spPr>
          <a:xfrm>
            <a:off x="10484799" y="6459785"/>
            <a:ext cx="1312025" cy="365125"/>
          </a:xfrm>
        </p:spPr>
        <p:txBody>
          <a:bodyPr/>
          <a:lstStyle/>
          <a:p>
            <a:fld id="{BE36437A-FC67-8147-AE79-65597FBF07FF}" type="slidenum">
              <a:rPr lang="en-US" smtClean="0"/>
              <a:t>27</a:t>
            </a:fld>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2080" y="859536"/>
            <a:ext cx="10076440" cy="5879592"/>
          </a:xfrm>
        </p:spPr>
      </p:pic>
    </p:spTree>
    <p:extLst>
      <p:ext uri="{BB962C8B-B14F-4D97-AF65-F5344CB8AC3E}">
        <p14:creationId xmlns:p14="http://schemas.microsoft.com/office/powerpoint/2010/main" val="1754551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491" y="65312"/>
            <a:ext cx="10058400" cy="928869"/>
          </a:xfrm>
        </p:spPr>
        <p:txBody>
          <a:bodyPr/>
          <a:lstStyle/>
          <a:p>
            <a:r>
              <a:rPr lang="en-US" b="1" dirty="0">
                <a:solidFill>
                  <a:srgbClr val="7030A0"/>
                </a:solidFill>
              </a:rPr>
              <a:t>Evaluating the Attitudes from Reflections</a:t>
            </a:r>
            <a:endParaRPr lang="en-US" dirty="0"/>
          </a:p>
        </p:txBody>
      </p:sp>
      <p:sp>
        <p:nvSpPr>
          <p:cNvPr id="4" name="Slide Number Placeholder 3"/>
          <p:cNvSpPr>
            <a:spLocks noGrp="1"/>
          </p:cNvSpPr>
          <p:nvPr>
            <p:ph type="sldNum" sz="quarter" idx="12"/>
          </p:nvPr>
        </p:nvSpPr>
        <p:spPr>
          <a:xfrm>
            <a:off x="10556470" y="6459785"/>
            <a:ext cx="1312025" cy="365125"/>
          </a:xfrm>
        </p:spPr>
        <p:txBody>
          <a:bodyPr/>
          <a:lstStyle/>
          <a:p>
            <a:fld id="{BE36437A-FC67-8147-AE79-65597FBF07FF}" type="slidenum">
              <a:rPr lang="en-US" smtClean="0"/>
              <a:t>28</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717" y="930098"/>
            <a:ext cx="11168109" cy="5808990"/>
          </a:xfrm>
          <a:prstGeom prst="rect">
            <a:avLst/>
          </a:prstGeom>
        </p:spPr>
      </p:pic>
    </p:spTree>
    <p:extLst>
      <p:ext uri="{BB962C8B-B14F-4D97-AF65-F5344CB8AC3E}">
        <p14:creationId xmlns:p14="http://schemas.microsoft.com/office/powerpoint/2010/main" val="728579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Questions to Advisory Board</a:t>
            </a:r>
            <a:endParaRPr lang="en-US" dirty="0"/>
          </a:p>
        </p:txBody>
      </p:sp>
      <p:sp>
        <p:nvSpPr>
          <p:cNvPr id="3" name="Content Placeholder 2"/>
          <p:cNvSpPr>
            <a:spLocks noGrp="1"/>
          </p:cNvSpPr>
          <p:nvPr>
            <p:ph idx="1"/>
          </p:nvPr>
        </p:nvSpPr>
        <p:spPr/>
        <p:txBody>
          <a:bodyPr>
            <a:normAutofit/>
          </a:bodyPr>
          <a:lstStyle/>
          <a:p>
            <a:r>
              <a:rPr lang="en-US" sz="2800" dirty="0"/>
              <a:t>In what other ways that we can evaluate the student reflections?</a:t>
            </a:r>
          </a:p>
          <a:p>
            <a:r>
              <a:rPr lang="en-US" sz="2800" dirty="0"/>
              <a:t>Is there any additional literature that you can recommend related to student reflections?</a:t>
            </a:r>
          </a:p>
          <a:p>
            <a:endParaRPr lang="en-US" sz="2800" dirty="0"/>
          </a:p>
        </p:txBody>
      </p:sp>
      <p:sp>
        <p:nvSpPr>
          <p:cNvPr id="4" name="Slide Number Placeholder 3"/>
          <p:cNvSpPr>
            <a:spLocks noGrp="1"/>
          </p:cNvSpPr>
          <p:nvPr>
            <p:ph type="sldNum" sz="quarter" idx="12"/>
          </p:nvPr>
        </p:nvSpPr>
        <p:spPr/>
        <p:txBody>
          <a:bodyPr/>
          <a:lstStyle/>
          <a:p>
            <a:fld id="{BE36437A-FC67-8147-AE79-65597FBF07FF}" type="slidenum">
              <a:rPr lang="en-US" smtClean="0"/>
              <a:t>29</a:t>
            </a:fld>
            <a:endParaRPr lang="en-US"/>
          </a:p>
        </p:txBody>
      </p:sp>
    </p:spTree>
    <p:extLst>
      <p:ext uri="{BB962C8B-B14F-4D97-AF65-F5344CB8AC3E}">
        <p14:creationId xmlns:p14="http://schemas.microsoft.com/office/powerpoint/2010/main" val="148694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Research Team - Faculty</a:t>
            </a:r>
          </a:p>
        </p:txBody>
      </p:sp>
      <p:sp>
        <p:nvSpPr>
          <p:cNvPr id="3" name="Content Placeholder 2"/>
          <p:cNvSpPr>
            <a:spLocks noGrp="1"/>
          </p:cNvSpPr>
          <p:nvPr>
            <p:ph idx="1"/>
          </p:nvPr>
        </p:nvSpPr>
        <p:spPr/>
        <p:txBody>
          <a:bodyPr>
            <a:normAutofit/>
          </a:bodyPr>
          <a:lstStyle/>
          <a:p>
            <a:r>
              <a:rPr lang="en-US" sz="2400" dirty="0"/>
              <a:t>Muhsin </a:t>
            </a:r>
            <a:r>
              <a:rPr lang="en-US" sz="2400" dirty="0" err="1"/>
              <a:t>Menekse</a:t>
            </a:r>
            <a:r>
              <a:rPr lang="en-US" sz="2400" dirty="0"/>
              <a:t> – School of Engineering Education at Purdue</a:t>
            </a:r>
          </a:p>
          <a:p>
            <a:r>
              <a:rPr lang="en-US" sz="2400" dirty="0"/>
              <a:t>Diane </a:t>
            </a:r>
            <a:r>
              <a:rPr lang="en-US" sz="2400" dirty="0" err="1"/>
              <a:t>Litman</a:t>
            </a:r>
            <a:r>
              <a:rPr lang="en-US" sz="2400" dirty="0"/>
              <a:t> – Department of Computer Science at Pitt &amp; LRDC</a:t>
            </a:r>
          </a:p>
          <a:p>
            <a:r>
              <a:rPr lang="en-US" sz="2400" dirty="0"/>
              <a:t>Ala </a:t>
            </a:r>
            <a:r>
              <a:rPr lang="en-US" sz="2400" dirty="0" err="1"/>
              <a:t>Samarapungavan</a:t>
            </a:r>
            <a:r>
              <a:rPr lang="en-US" sz="2400" dirty="0"/>
              <a:t> – Department of Educational Sciences at Purdue</a:t>
            </a:r>
          </a:p>
          <a:p>
            <a:r>
              <a:rPr lang="en-US" sz="2400" dirty="0" err="1"/>
              <a:t>Xiangmin</a:t>
            </a:r>
            <a:r>
              <a:rPr lang="en-US" sz="2400" dirty="0"/>
              <a:t> Fan – Institute of Software at Chinese Academy of Sciences</a:t>
            </a:r>
          </a:p>
          <a:p>
            <a:r>
              <a:rPr lang="en-US" sz="2400" dirty="0" err="1"/>
              <a:t>Jingtao</a:t>
            </a:r>
            <a:r>
              <a:rPr lang="en-US" sz="2400" dirty="0"/>
              <a:t> Wang – Google (former co-PI)</a:t>
            </a:r>
          </a:p>
        </p:txBody>
      </p:sp>
      <p:sp>
        <p:nvSpPr>
          <p:cNvPr id="4" name="Slide Number Placeholder 3"/>
          <p:cNvSpPr>
            <a:spLocks noGrp="1"/>
          </p:cNvSpPr>
          <p:nvPr>
            <p:ph type="sldNum" sz="quarter" idx="12"/>
          </p:nvPr>
        </p:nvSpPr>
        <p:spPr/>
        <p:txBody>
          <a:bodyPr/>
          <a:lstStyle/>
          <a:p>
            <a:fld id="{BE36437A-FC67-8147-AE79-65597FBF07FF}" type="slidenum">
              <a:rPr lang="en-US" smtClean="0"/>
              <a:t>3</a:t>
            </a:fld>
            <a:endParaRPr lang="en-US"/>
          </a:p>
        </p:txBody>
      </p:sp>
    </p:spTree>
    <p:extLst>
      <p:ext uri="{BB962C8B-B14F-4D97-AF65-F5344CB8AC3E}">
        <p14:creationId xmlns:p14="http://schemas.microsoft.com/office/powerpoint/2010/main" val="1229782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7030A0"/>
                </a:solidFill>
              </a:rPr>
              <a:t>Thank You!</a:t>
            </a:r>
            <a:r>
              <a:rPr lang="en-US" dirty="0"/>
              <a:t>		</a:t>
            </a:r>
          </a:p>
        </p:txBody>
      </p:sp>
      <p:sp>
        <p:nvSpPr>
          <p:cNvPr id="3" name="Content Placeholder 2"/>
          <p:cNvSpPr>
            <a:spLocks noGrp="1"/>
          </p:cNvSpPr>
          <p:nvPr>
            <p:ph idx="1"/>
          </p:nvPr>
        </p:nvSpPr>
        <p:spPr/>
        <p:txBody>
          <a:bodyPr/>
          <a:lstStyle/>
          <a:p>
            <a:r>
              <a:rPr lang="en-US" sz="2800" dirty="0"/>
              <a:t>Any other questions, suggestions, or feedback.</a:t>
            </a:r>
          </a:p>
          <a:p>
            <a:endParaRPr lang="en-US" dirty="0"/>
          </a:p>
        </p:txBody>
      </p:sp>
      <p:sp>
        <p:nvSpPr>
          <p:cNvPr id="4" name="Slide Number Placeholder 3"/>
          <p:cNvSpPr>
            <a:spLocks noGrp="1"/>
          </p:cNvSpPr>
          <p:nvPr>
            <p:ph type="sldNum" sz="quarter" idx="12"/>
          </p:nvPr>
        </p:nvSpPr>
        <p:spPr/>
        <p:txBody>
          <a:bodyPr/>
          <a:lstStyle/>
          <a:p>
            <a:fld id="{BE36437A-FC67-8147-AE79-65597FBF07FF}" type="slidenum">
              <a:rPr lang="en-US" smtClean="0"/>
              <a:t>30</a:t>
            </a:fld>
            <a:endParaRPr lang="en-US"/>
          </a:p>
        </p:txBody>
      </p:sp>
    </p:spTree>
    <p:extLst>
      <p:ext uri="{BB962C8B-B14F-4D97-AF65-F5344CB8AC3E}">
        <p14:creationId xmlns:p14="http://schemas.microsoft.com/office/powerpoint/2010/main" val="2055212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Research Team – Graduate Students</a:t>
            </a:r>
          </a:p>
        </p:txBody>
      </p:sp>
      <p:sp>
        <p:nvSpPr>
          <p:cNvPr id="3" name="Content Placeholder 2"/>
          <p:cNvSpPr>
            <a:spLocks noGrp="1"/>
          </p:cNvSpPr>
          <p:nvPr>
            <p:ph idx="1"/>
          </p:nvPr>
        </p:nvSpPr>
        <p:spPr/>
        <p:txBody>
          <a:bodyPr>
            <a:normAutofit/>
          </a:bodyPr>
          <a:lstStyle/>
          <a:p>
            <a:r>
              <a:rPr lang="en-US" sz="2200" dirty="0" err="1"/>
              <a:t>Saira</a:t>
            </a:r>
            <a:r>
              <a:rPr lang="en-US" sz="2200" dirty="0"/>
              <a:t> Anwar, Purdue University</a:t>
            </a:r>
          </a:p>
          <a:p>
            <a:r>
              <a:rPr lang="en-US" sz="2200" dirty="0" err="1"/>
              <a:t>Asefeh</a:t>
            </a:r>
            <a:r>
              <a:rPr lang="en-US" sz="2200" dirty="0"/>
              <a:t> </a:t>
            </a:r>
            <a:r>
              <a:rPr lang="en-US" sz="2200" dirty="0" err="1"/>
              <a:t>Kardgar</a:t>
            </a:r>
            <a:r>
              <a:rPr lang="en-US" sz="2200" dirty="0"/>
              <a:t>, Purdue University</a:t>
            </a:r>
          </a:p>
          <a:p>
            <a:r>
              <a:rPr lang="en-US" sz="2200" dirty="0"/>
              <a:t>Ahmed Ashraf Butt, Purdue University</a:t>
            </a:r>
          </a:p>
          <a:p>
            <a:r>
              <a:rPr lang="en-US" sz="2200" dirty="0"/>
              <a:t>Wei </a:t>
            </a:r>
            <a:r>
              <a:rPr lang="en-US" sz="2200" dirty="0" err="1"/>
              <a:t>Guo</a:t>
            </a:r>
            <a:r>
              <a:rPr lang="en-US" sz="2200" dirty="0"/>
              <a:t>, University of Pittsburgh</a:t>
            </a:r>
          </a:p>
          <a:p>
            <a:r>
              <a:rPr lang="en-US" sz="2200" dirty="0"/>
              <a:t>Ahmed </a:t>
            </a:r>
            <a:r>
              <a:rPr lang="en-US" sz="2200" dirty="0" err="1"/>
              <a:t>Ezzat</a:t>
            </a:r>
            <a:r>
              <a:rPr lang="en-US" sz="2200" dirty="0"/>
              <a:t>, University of Pittsburgh</a:t>
            </a:r>
          </a:p>
          <a:p>
            <a:r>
              <a:rPr lang="en-US" sz="2200" dirty="0"/>
              <a:t>Luca </a:t>
            </a:r>
            <a:r>
              <a:rPr lang="en-US" sz="2200" dirty="0" err="1"/>
              <a:t>Lugini</a:t>
            </a:r>
            <a:r>
              <a:rPr lang="en-US" sz="2200" dirty="0"/>
              <a:t>, University of Pittsburgh</a:t>
            </a:r>
          </a:p>
        </p:txBody>
      </p:sp>
      <p:sp>
        <p:nvSpPr>
          <p:cNvPr id="4" name="Slide Number Placeholder 3"/>
          <p:cNvSpPr>
            <a:spLocks noGrp="1"/>
          </p:cNvSpPr>
          <p:nvPr>
            <p:ph type="sldNum" sz="quarter" idx="12"/>
          </p:nvPr>
        </p:nvSpPr>
        <p:spPr/>
        <p:txBody>
          <a:bodyPr/>
          <a:lstStyle/>
          <a:p>
            <a:fld id="{BE36437A-FC67-8147-AE79-65597FBF07FF}" type="slidenum">
              <a:rPr lang="en-US" smtClean="0"/>
              <a:t>4</a:t>
            </a:fld>
            <a:endParaRPr lang="en-US"/>
          </a:p>
        </p:txBody>
      </p:sp>
    </p:spTree>
    <p:extLst>
      <p:ext uri="{BB962C8B-B14F-4D97-AF65-F5344CB8AC3E}">
        <p14:creationId xmlns:p14="http://schemas.microsoft.com/office/powerpoint/2010/main" val="1455613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874" y="286603"/>
            <a:ext cx="10142806" cy="1450757"/>
          </a:xfrm>
        </p:spPr>
        <p:txBody>
          <a:bodyPr/>
          <a:lstStyle/>
          <a:p>
            <a:r>
              <a:rPr lang="en-US" b="1">
                <a:solidFill>
                  <a:srgbClr val="7030A0"/>
                </a:solidFill>
              </a:rPr>
              <a:t>Brief History</a:t>
            </a:r>
            <a:endParaRPr lang="en-US" b="1" dirty="0">
              <a:solidFill>
                <a:srgbClr val="7030A0"/>
              </a:solidFill>
            </a:endParaRPr>
          </a:p>
        </p:txBody>
      </p:sp>
      <p:sp>
        <p:nvSpPr>
          <p:cNvPr id="3" name="Content Placeholder 2"/>
          <p:cNvSpPr>
            <a:spLocks noGrp="1"/>
          </p:cNvSpPr>
          <p:nvPr>
            <p:ph idx="1"/>
          </p:nvPr>
        </p:nvSpPr>
        <p:spPr>
          <a:xfrm>
            <a:off x="232116" y="1845734"/>
            <a:ext cx="11289323" cy="4023360"/>
          </a:xfrm>
        </p:spPr>
        <p:txBody>
          <a:bodyPr>
            <a:normAutofit lnSpcReduction="10000"/>
          </a:bodyPr>
          <a:lstStyle/>
          <a:p>
            <a:pPr lvl="1">
              <a:lnSpc>
                <a:spcPct val="100000"/>
              </a:lnSpc>
              <a:spcAft>
                <a:spcPts val="1000"/>
              </a:spcAft>
              <a:buSzPct val="95000"/>
              <a:buFont typeface="Arial" charset="0"/>
              <a:buChar char="•"/>
            </a:pPr>
            <a:r>
              <a:rPr lang="en-US" sz="2400" dirty="0"/>
              <a:t>Project started in 2014, with a seed grant from the Learning Research Development Center.</a:t>
            </a:r>
          </a:p>
          <a:p>
            <a:pPr lvl="1">
              <a:lnSpc>
                <a:spcPct val="100000"/>
              </a:lnSpc>
              <a:spcAft>
                <a:spcPts val="1000"/>
              </a:spcAft>
              <a:buSzPct val="95000"/>
              <a:buFont typeface="Arial" charset="0"/>
              <a:buChar char="•"/>
            </a:pPr>
            <a:r>
              <a:rPr lang="en-US" sz="2400" dirty="0"/>
              <a:t>Initial team included Drs. </a:t>
            </a:r>
            <a:r>
              <a:rPr lang="en-US" sz="2400" dirty="0" err="1"/>
              <a:t>Menekse</a:t>
            </a:r>
            <a:r>
              <a:rPr lang="en-US" sz="2400" dirty="0"/>
              <a:t>, </a:t>
            </a:r>
            <a:r>
              <a:rPr lang="en-US" sz="2400" dirty="0" err="1"/>
              <a:t>Litman</a:t>
            </a:r>
            <a:r>
              <a:rPr lang="en-US" sz="2400" dirty="0"/>
              <a:t> and Wang. </a:t>
            </a:r>
          </a:p>
          <a:p>
            <a:pPr lvl="1">
              <a:lnSpc>
                <a:spcPct val="100000"/>
              </a:lnSpc>
              <a:spcAft>
                <a:spcPts val="1000"/>
              </a:spcAft>
              <a:buSzPct val="95000"/>
              <a:buFont typeface="Arial" charset="0"/>
              <a:buChar char="•"/>
            </a:pPr>
            <a:r>
              <a:rPr lang="en-US" sz="2400" dirty="0" err="1"/>
              <a:t>Xiangmin</a:t>
            </a:r>
            <a:r>
              <a:rPr lang="en-US" sz="2400" dirty="0"/>
              <a:t> Fan and </a:t>
            </a:r>
            <a:r>
              <a:rPr lang="en-US" sz="2400" dirty="0" err="1"/>
              <a:t>Wencan</a:t>
            </a:r>
            <a:r>
              <a:rPr lang="en-US" sz="2400" dirty="0"/>
              <a:t> Luo were first graduate students on the project, and now they are our alumni (two doctoral dissertations with the first grant).</a:t>
            </a:r>
          </a:p>
          <a:p>
            <a:pPr lvl="1">
              <a:lnSpc>
                <a:spcPct val="100000"/>
              </a:lnSpc>
              <a:spcAft>
                <a:spcPts val="1000"/>
              </a:spcAft>
              <a:buSzPct val="95000"/>
              <a:buFont typeface="Arial" charset="0"/>
              <a:buChar char="•"/>
            </a:pPr>
            <a:r>
              <a:rPr lang="en-US" sz="2400" dirty="0"/>
              <a:t>Implemented in 12 classrooms and collected large data of student reflections.</a:t>
            </a:r>
          </a:p>
          <a:p>
            <a:pPr lvl="1">
              <a:lnSpc>
                <a:spcPct val="100000"/>
              </a:lnSpc>
              <a:spcAft>
                <a:spcPts val="1000"/>
              </a:spcAft>
              <a:buSzPct val="95000"/>
              <a:buFont typeface="Arial" charset="0"/>
              <a:buChar char="•"/>
            </a:pPr>
            <a:r>
              <a:rPr lang="en-US" sz="2400" dirty="0"/>
              <a:t>Published 11 papers so far.</a:t>
            </a:r>
          </a:p>
          <a:p>
            <a:pPr lvl="1">
              <a:lnSpc>
                <a:spcPct val="100000"/>
              </a:lnSpc>
              <a:spcAft>
                <a:spcPts val="1000"/>
              </a:spcAft>
              <a:buSzPct val="95000"/>
              <a:buFont typeface="Arial" charset="0"/>
              <a:buChar char="•"/>
            </a:pPr>
            <a:r>
              <a:rPr lang="en-US" sz="2400" dirty="0"/>
              <a:t>Datasets were made available for further research.</a:t>
            </a:r>
          </a:p>
          <a:p>
            <a:pPr lvl="1">
              <a:lnSpc>
                <a:spcPct val="100000"/>
              </a:lnSpc>
              <a:spcAft>
                <a:spcPts val="1000"/>
              </a:spcAft>
              <a:buSzPct val="95000"/>
              <a:buFont typeface="Arial" charset="0"/>
              <a:buChar char="•"/>
            </a:pPr>
            <a:r>
              <a:rPr lang="en-US" sz="2400" dirty="0"/>
              <a:t>More details on </a:t>
            </a:r>
            <a:r>
              <a:rPr lang="en-US" sz="2400" dirty="0">
                <a:hlinkClick r:id="rId2"/>
              </a:rPr>
              <a:t>www.coursemirror.com</a:t>
            </a:r>
            <a:r>
              <a:rPr lang="en-US" sz="2400" dirty="0"/>
              <a:t> </a:t>
            </a:r>
          </a:p>
        </p:txBody>
      </p:sp>
      <p:sp>
        <p:nvSpPr>
          <p:cNvPr id="4" name="Slide Number Placeholder 3"/>
          <p:cNvSpPr>
            <a:spLocks noGrp="1"/>
          </p:cNvSpPr>
          <p:nvPr>
            <p:ph type="sldNum" sz="quarter" idx="12"/>
          </p:nvPr>
        </p:nvSpPr>
        <p:spPr/>
        <p:txBody>
          <a:bodyPr/>
          <a:lstStyle/>
          <a:p>
            <a:fld id="{BE36437A-FC67-8147-AE79-65597FBF07FF}" type="slidenum">
              <a:rPr lang="en-US" smtClean="0"/>
              <a:t>5</a:t>
            </a:fld>
            <a:endParaRPr lang="en-US"/>
          </a:p>
        </p:txBody>
      </p:sp>
    </p:spTree>
    <p:extLst>
      <p:ext uri="{BB962C8B-B14F-4D97-AF65-F5344CB8AC3E}">
        <p14:creationId xmlns:p14="http://schemas.microsoft.com/office/powerpoint/2010/main" val="150251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286603"/>
            <a:ext cx="10279380" cy="1450757"/>
          </a:xfrm>
        </p:spPr>
        <p:txBody>
          <a:bodyPr/>
          <a:lstStyle/>
          <a:p>
            <a:r>
              <a:rPr lang="en-US" b="1" dirty="0">
                <a:solidFill>
                  <a:srgbClr val="7030A0"/>
                </a:solidFill>
              </a:rPr>
              <a:t>What is the </a:t>
            </a:r>
            <a:r>
              <a:rPr lang="en-US" b="1" dirty="0" err="1">
                <a:solidFill>
                  <a:srgbClr val="7030A0"/>
                </a:solidFill>
              </a:rPr>
              <a:t>CourseMIRROR</a:t>
            </a:r>
            <a:r>
              <a:rPr lang="en-US" b="1" dirty="0">
                <a:solidFill>
                  <a:srgbClr val="7030A0"/>
                </a:solidFill>
              </a:rPr>
              <a:t> project?</a:t>
            </a:r>
          </a:p>
        </p:txBody>
      </p:sp>
      <p:sp>
        <p:nvSpPr>
          <p:cNvPr id="3" name="Content Placeholder 2"/>
          <p:cNvSpPr>
            <a:spLocks noGrp="1"/>
          </p:cNvSpPr>
          <p:nvPr>
            <p:ph idx="1"/>
          </p:nvPr>
        </p:nvSpPr>
        <p:spPr>
          <a:xfrm>
            <a:off x="167640" y="1737361"/>
            <a:ext cx="11696700" cy="4722424"/>
          </a:xfrm>
        </p:spPr>
        <p:txBody>
          <a:bodyPr>
            <a:normAutofit/>
          </a:bodyPr>
          <a:lstStyle/>
          <a:p>
            <a:pPr lvl="1">
              <a:lnSpc>
                <a:spcPct val="100000"/>
              </a:lnSpc>
              <a:spcBef>
                <a:spcPts val="0"/>
              </a:spcBef>
              <a:spcAft>
                <a:spcPts val="1000"/>
              </a:spcAft>
              <a:buSzPct val="95000"/>
              <a:buFont typeface="Arial" charset="0"/>
              <a:buChar char="•"/>
            </a:pPr>
            <a:r>
              <a:rPr lang="en-US" sz="2400" dirty="0">
                <a:solidFill>
                  <a:schemeClr val="tx1"/>
                </a:solidFill>
              </a:rPr>
              <a:t>The primary question was </a:t>
            </a:r>
            <a:r>
              <a:rPr lang="en-US" sz="2400" dirty="0"/>
              <a:t>“</a:t>
            </a:r>
            <a:r>
              <a:rPr lang="en-US" sz="2400" dirty="0">
                <a:solidFill>
                  <a:srgbClr val="8000FF"/>
                </a:solidFill>
                <a:cs typeface="Calibri"/>
              </a:rPr>
              <a:t>How can we modify the passive nature of lectures and enhance students’ engagement and learning outcomes in large-lectures?”</a:t>
            </a:r>
          </a:p>
          <a:p>
            <a:pPr lvl="1">
              <a:lnSpc>
                <a:spcPct val="100000"/>
              </a:lnSpc>
              <a:spcBef>
                <a:spcPts val="0"/>
              </a:spcBef>
              <a:spcAft>
                <a:spcPts val="1000"/>
              </a:spcAft>
              <a:buSzPct val="95000"/>
              <a:buFont typeface="Arial" charset="0"/>
              <a:buChar char="•"/>
            </a:pPr>
            <a:r>
              <a:rPr lang="en-US" sz="2400" dirty="0">
                <a:solidFill>
                  <a:schemeClr val="tx1"/>
                </a:solidFill>
                <a:cs typeface="Calibri"/>
              </a:rPr>
              <a:t>We developed a mobile application (called </a:t>
            </a:r>
            <a:r>
              <a:rPr lang="en-US" sz="2400" dirty="0" err="1">
                <a:solidFill>
                  <a:schemeClr val="tx1"/>
                </a:solidFill>
                <a:cs typeface="Calibri"/>
              </a:rPr>
              <a:t>CourseMIRROR</a:t>
            </a:r>
            <a:r>
              <a:rPr lang="en-US" sz="2400" dirty="0">
                <a:solidFill>
                  <a:schemeClr val="tx1"/>
                </a:solidFill>
                <a:cs typeface="Calibri"/>
              </a:rPr>
              <a:t>) that prompts students to reflect on course content after each class and receive feedback on their reflections. </a:t>
            </a:r>
          </a:p>
          <a:p>
            <a:pPr lvl="1">
              <a:lnSpc>
                <a:spcPct val="100000"/>
              </a:lnSpc>
              <a:spcBef>
                <a:spcPts val="0"/>
              </a:spcBef>
              <a:spcAft>
                <a:spcPts val="1000"/>
              </a:spcAft>
              <a:buSzPct val="95000"/>
              <a:buFont typeface="Arial" charset="0"/>
              <a:buChar char="•"/>
            </a:pPr>
            <a:r>
              <a:rPr lang="en-US" sz="2400" dirty="0">
                <a:solidFill>
                  <a:schemeClr val="tx1"/>
                </a:solidFill>
              </a:rPr>
              <a:t>In large lecture courses, students' ability to reflect on course content and get feedback on these reflections is limited by class size and instructor availability. At the same time, instructors often don't have access to students' reflections for each class. </a:t>
            </a:r>
            <a:endParaRPr lang="en-US" sz="2400" dirty="0">
              <a:solidFill>
                <a:schemeClr val="tx1"/>
              </a:solidFill>
              <a:cs typeface="Calibri"/>
            </a:endParaRPr>
          </a:p>
          <a:p>
            <a:pPr lvl="1">
              <a:lnSpc>
                <a:spcPct val="100000"/>
              </a:lnSpc>
              <a:spcBef>
                <a:spcPts val="0"/>
              </a:spcBef>
              <a:spcAft>
                <a:spcPts val="1000"/>
              </a:spcAft>
              <a:buSzPct val="95000"/>
              <a:buFont typeface="Arial" charset="0"/>
              <a:buChar char="•"/>
            </a:pPr>
            <a:r>
              <a:rPr lang="en-US" sz="2400" dirty="0">
                <a:solidFill>
                  <a:schemeClr val="tx1"/>
                </a:solidFill>
                <a:cs typeface="Calibri"/>
              </a:rPr>
              <a:t>By leveraging Natural Language Processing (NLP) and mobile learning technologies, </a:t>
            </a:r>
            <a:r>
              <a:rPr lang="en-US" sz="2400" dirty="0" err="1">
                <a:solidFill>
                  <a:schemeClr val="tx1"/>
                </a:solidFill>
                <a:cs typeface="Calibri"/>
              </a:rPr>
              <a:t>CourseMIRROR</a:t>
            </a:r>
            <a:r>
              <a:rPr lang="en-US" sz="2400" dirty="0">
                <a:solidFill>
                  <a:schemeClr val="tx1"/>
                </a:solidFill>
                <a:cs typeface="Calibri"/>
              </a:rPr>
              <a:t> aims to overcome these barriers and help students and instructors gain insights into what was or was not learned.</a:t>
            </a:r>
          </a:p>
          <a:p>
            <a:pPr lvl="1">
              <a:buSzPct val="95000"/>
              <a:buFont typeface="Arial" charset="0"/>
              <a:buChar char="•"/>
            </a:pPr>
            <a:endParaRPr lang="en-US" sz="2400" dirty="0"/>
          </a:p>
        </p:txBody>
      </p:sp>
      <p:sp>
        <p:nvSpPr>
          <p:cNvPr id="4" name="Slide Number Placeholder 3"/>
          <p:cNvSpPr>
            <a:spLocks noGrp="1"/>
          </p:cNvSpPr>
          <p:nvPr>
            <p:ph type="sldNum" sz="quarter" idx="12"/>
          </p:nvPr>
        </p:nvSpPr>
        <p:spPr/>
        <p:txBody>
          <a:bodyPr/>
          <a:lstStyle/>
          <a:p>
            <a:fld id="{BE36437A-FC67-8147-AE79-65597FBF07FF}" type="slidenum">
              <a:rPr lang="en-US" smtClean="0"/>
              <a:t>6</a:t>
            </a:fld>
            <a:endParaRPr lang="en-US"/>
          </a:p>
        </p:txBody>
      </p:sp>
    </p:spTree>
    <p:extLst>
      <p:ext uri="{BB962C8B-B14F-4D97-AF65-F5344CB8AC3E}">
        <p14:creationId xmlns:p14="http://schemas.microsoft.com/office/powerpoint/2010/main" val="89851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024" y="701041"/>
            <a:ext cx="10973176" cy="1013160"/>
          </a:xfrm>
        </p:spPr>
        <p:txBody>
          <a:bodyPr>
            <a:noAutofit/>
          </a:bodyPr>
          <a:lstStyle/>
          <a:p>
            <a:r>
              <a:rPr lang="en-US" b="1" dirty="0">
                <a:solidFill>
                  <a:srgbClr val="8000FF"/>
                </a:solidFill>
                <a:latin typeface="Calibri"/>
                <a:cs typeface="Calibri"/>
              </a:rPr>
              <a:t>The Reflection and Feedback (RF) Cycle</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151459" y="1924717"/>
            <a:ext cx="5487644" cy="3989109"/>
          </a:xfrm>
          <a:prstGeom prst="rect">
            <a:avLst/>
          </a:prstGeom>
          <a:noFill/>
          <a:ln>
            <a:noFill/>
          </a:ln>
        </p:spPr>
      </p:pic>
      <p:sp>
        <p:nvSpPr>
          <p:cNvPr id="3" name="Rectangular Callout 2"/>
          <p:cNvSpPr/>
          <p:nvPr/>
        </p:nvSpPr>
        <p:spPr>
          <a:xfrm>
            <a:off x="1658614" y="613490"/>
            <a:ext cx="5108532" cy="1336297"/>
          </a:xfrm>
          <a:prstGeom prst="wedgeRectCallout">
            <a:avLst/>
          </a:prstGeom>
          <a:solidFill>
            <a:schemeClr val="accent3">
              <a:lumMod val="20000"/>
              <a:lumOff val="80000"/>
            </a:schemeClr>
          </a:solidFill>
          <a:ln>
            <a:solidFill>
              <a:srgbClr val="8000FF"/>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a:solidFill>
                  <a:srgbClr val="000000"/>
                </a:solidFill>
              </a:rPr>
              <a:t>S1. </a:t>
            </a:r>
            <a:r>
              <a:rPr lang="en-US" sz="2000" i="1" dirty="0">
                <a:solidFill>
                  <a:srgbClr val="000000"/>
                </a:solidFill>
              </a:rPr>
              <a:t>“It was confusing to find a proper way for all the functions to work together.”</a:t>
            </a:r>
          </a:p>
          <a:p>
            <a:r>
              <a:rPr lang="en-US" sz="2000" b="1" dirty="0">
                <a:solidFill>
                  <a:srgbClr val="000000"/>
                </a:solidFill>
              </a:rPr>
              <a:t>S2</a:t>
            </a:r>
            <a:r>
              <a:rPr lang="en-US" sz="2000" i="1" dirty="0">
                <a:solidFill>
                  <a:srgbClr val="000000"/>
                </a:solidFill>
              </a:rPr>
              <a:t>. “I am still a little bit confused with how the function scripts work.” </a:t>
            </a:r>
          </a:p>
        </p:txBody>
      </p:sp>
      <p:sp>
        <p:nvSpPr>
          <p:cNvPr id="6" name="Rectangular Callout 5"/>
          <p:cNvSpPr/>
          <p:nvPr/>
        </p:nvSpPr>
        <p:spPr>
          <a:xfrm>
            <a:off x="3369355" y="2168876"/>
            <a:ext cx="6279042" cy="1092138"/>
          </a:xfrm>
          <a:prstGeom prst="wedgeRectCallout">
            <a:avLst/>
          </a:prstGeom>
          <a:solidFill>
            <a:schemeClr val="accent3">
              <a:lumMod val="20000"/>
              <a:lumOff val="80000"/>
            </a:schemeClr>
          </a:solidFill>
          <a:ln>
            <a:solidFill>
              <a:srgbClr val="8000FF"/>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2000" dirty="0">
                <a:solidFill>
                  <a:schemeClr val="tx1"/>
                </a:solidFill>
              </a:rPr>
              <a:t>Reflections help both students and their instructors to engage in </a:t>
            </a:r>
            <a:r>
              <a:rPr lang="en-US" sz="2000" b="1" dirty="0">
                <a:solidFill>
                  <a:srgbClr val="8000FF"/>
                </a:solidFill>
              </a:rPr>
              <a:t>diagnosis</a:t>
            </a:r>
            <a:r>
              <a:rPr lang="en-US" sz="2000" dirty="0">
                <a:solidFill>
                  <a:schemeClr val="tx1"/>
                </a:solidFill>
              </a:rPr>
              <a:t> and identify gaps or difficulties in comprehension of knowledge and skills. </a:t>
            </a:r>
            <a:r>
              <a:rPr lang="en-US" sz="2000" i="1" dirty="0">
                <a:solidFill>
                  <a:schemeClr val="tx1"/>
                </a:solidFill>
              </a:rPr>
              <a:t> </a:t>
            </a:r>
          </a:p>
        </p:txBody>
      </p:sp>
      <p:sp>
        <p:nvSpPr>
          <p:cNvPr id="10" name="Rectangular Callout 9"/>
          <p:cNvSpPr/>
          <p:nvPr/>
        </p:nvSpPr>
        <p:spPr>
          <a:xfrm>
            <a:off x="699234" y="3582416"/>
            <a:ext cx="9996192" cy="1368900"/>
          </a:xfrm>
          <a:prstGeom prst="wedgeRectCallout">
            <a:avLst/>
          </a:prstGeom>
          <a:solidFill>
            <a:schemeClr val="accent3">
              <a:lumMod val="20000"/>
              <a:lumOff val="80000"/>
            </a:schemeClr>
          </a:solidFill>
          <a:ln>
            <a:solidFill>
              <a:srgbClr val="8000FF"/>
            </a:solid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Arial"/>
              <a:buChar char="•"/>
            </a:pPr>
            <a:r>
              <a:rPr lang="en-US" sz="2000" dirty="0">
                <a:solidFill>
                  <a:schemeClr val="tx1"/>
                </a:solidFill>
              </a:rPr>
              <a:t>Seeking new information (e.g. identifying supplementary materials).</a:t>
            </a:r>
          </a:p>
          <a:p>
            <a:pPr marL="342900" indent="-342900">
              <a:buFont typeface="Arial"/>
              <a:buChar char="•"/>
            </a:pPr>
            <a:r>
              <a:rPr lang="en-US" sz="2000" dirty="0">
                <a:solidFill>
                  <a:srgbClr val="000000"/>
                </a:solidFill>
              </a:rPr>
              <a:t>Deploying targeted study strategies individually or in study groups such as explanation, elaboration, or extra problem solving practice.</a:t>
            </a:r>
          </a:p>
          <a:p>
            <a:pPr marL="342900" indent="-342900">
              <a:buFont typeface="Arial"/>
              <a:buChar char="•"/>
            </a:pPr>
            <a:r>
              <a:rPr lang="en-US" sz="2000" dirty="0">
                <a:solidFill>
                  <a:srgbClr val="000000"/>
                </a:solidFill>
              </a:rPr>
              <a:t>Seeking additional tutoring support from the instructor, teaching assistants, or peers.    </a:t>
            </a:r>
            <a:endParaRPr lang="en-US" sz="2000" i="1" dirty="0">
              <a:solidFill>
                <a:srgbClr val="000000"/>
              </a:solidFill>
            </a:endParaRPr>
          </a:p>
        </p:txBody>
      </p:sp>
      <p:sp>
        <p:nvSpPr>
          <p:cNvPr id="12" name="Rectangular Callout 11"/>
          <p:cNvSpPr/>
          <p:nvPr/>
        </p:nvSpPr>
        <p:spPr>
          <a:xfrm>
            <a:off x="3433796" y="3784646"/>
            <a:ext cx="8203276" cy="1421591"/>
          </a:xfrm>
          <a:prstGeom prst="wedgeRectCallout">
            <a:avLst/>
          </a:prstGeom>
          <a:solidFill>
            <a:schemeClr val="accent3">
              <a:lumMod val="20000"/>
              <a:lumOff val="80000"/>
            </a:schemeClr>
          </a:solidFill>
          <a:ln>
            <a:solidFill>
              <a:srgbClr val="8000FF"/>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2000" dirty="0">
                <a:solidFill>
                  <a:srgbClr val="000000"/>
                </a:solidFill>
              </a:rPr>
              <a:t>Instructors can use diagnostic information from reflections to provide feedback that scaffolds strategic learning responses (e.g., </a:t>
            </a:r>
            <a:r>
              <a:rPr lang="en-US" sz="2000" i="1" dirty="0">
                <a:solidFill>
                  <a:srgbClr val="000000"/>
                </a:solidFill>
              </a:rPr>
              <a:t>providing additional information/learning resources, study guides or practice problems, and targeted tutoring sessions</a:t>
            </a:r>
            <a:r>
              <a:rPr lang="en-US" sz="2000" dirty="0">
                <a:solidFill>
                  <a:srgbClr val="000000"/>
                </a:solidFill>
              </a:rPr>
              <a:t>). </a:t>
            </a:r>
            <a:endParaRPr lang="en-US" sz="2000" i="1" dirty="0">
              <a:solidFill>
                <a:srgbClr val="000000"/>
              </a:solidFill>
            </a:endParaRPr>
          </a:p>
        </p:txBody>
      </p:sp>
      <p:sp>
        <p:nvSpPr>
          <p:cNvPr id="4" name="Slide Number Placeholder 3"/>
          <p:cNvSpPr>
            <a:spLocks noGrp="1"/>
          </p:cNvSpPr>
          <p:nvPr>
            <p:ph type="sldNum" sz="quarter" idx="12"/>
          </p:nvPr>
        </p:nvSpPr>
        <p:spPr/>
        <p:txBody>
          <a:bodyPr/>
          <a:lstStyle/>
          <a:p>
            <a:fld id="{BE36437A-FC67-8147-AE79-65597FBF07FF}" type="slidenum">
              <a:rPr lang="en-US" smtClean="0"/>
              <a:t>7</a:t>
            </a:fld>
            <a:endParaRPr lang="en-US"/>
          </a:p>
        </p:txBody>
      </p:sp>
    </p:spTree>
    <p:extLst>
      <p:ext uri="{BB962C8B-B14F-4D97-AF65-F5344CB8AC3E}">
        <p14:creationId xmlns:p14="http://schemas.microsoft.com/office/powerpoint/2010/main" val="141019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3">
                                            <p:txEl>
                                              <p:pRg st="0" end="0"/>
                                            </p:txEl>
                                          </p:spTgt>
                                        </p:tgtEl>
                                      </p:cBhvr>
                                    </p:animEffect>
                                    <p:set>
                                      <p:cBhvr>
                                        <p:cTn id="19" dur="1" fill="hold">
                                          <p:stCondLst>
                                            <p:cond delay="499"/>
                                          </p:stCondLst>
                                        </p:cTn>
                                        <p:tgtEl>
                                          <p:spTgt spid="3">
                                            <p:txEl>
                                              <p:pRg st="0" end="0"/>
                                            </p:txEl>
                                          </p:spTgt>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3">
                                            <p:txEl>
                                              <p:pRg st="1" end="1"/>
                                            </p:txEl>
                                          </p:spTgt>
                                        </p:tgtEl>
                                      </p:cBhvr>
                                    </p:animEffect>
                                    <p:set>
                                      <p:cBhvr>
                                        <p:cTn id="22" dur="1" fill="hold">
                                          <p:stCondLst>
                                            <p:cond delay="499"/>
                                          </p:stCondLst>
                                        </p:cTn>
                                        <p:tgtEl>
                                          <p:spTgt spid="3">
                                            <p:txEl>
                                              <p:pRg st="1" end="1"/>
                                            </p:txEl>
                                          </p:spTgt>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3">
                                            <p:bg/>
                                          </p:spTgt>
                                        </p:tgtEl>
                                      </p:cBhvr>
                                    </p:animEffect>
                                    <p:set>
                                      <p:cBhvr>
                                        <p:cTn id="25" dur="1" fill="hold">
                                          <p:stCondLst>
                                            <p:cond delay="499"/>
                                          </p:stCondLst>
                                        </p:cTn>
                                        <p:tgtEl>
                                          <p:spTgt spid="3">
                                            <p:bg/>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bg/>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6">
                                            <p:txEl>
                                              <p:pRg st="0" end="0"/>
                                            </p:txEl>
                                          </p:spTgt>
                                        </p:tgtEl>
                                      </p:cBhvr>
                                    </p:animEffect>
                                    <p:set>
                                      <p:cBhvr>
                                        <p:cTn id="38" dur="1" fill="hold">
                                          <p:stCondLst>
                                            <p:cond delay="499"/>
                                          </p:stCondLst>
                                        </p:cTn>
                                        <p:tgtEl>
                                          <p:spTgt spid="6">
                                            <p:txEl>
                                              <p:pRg st="0" end="0"/>
                                            </p:txEl>
                                          </p:spTgt>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6">
                                            <p:bg/>
                                          </p:spTgt>
                                        </p:tgtEl>
                                      </p:cBhvr>
                                    </p:animEffect>
                                    <p:set>
                                      <p:cBhvr>
                                        <p:cTn id="41" dur="1" fill="hold">
                                          <p:stCondLst>
                                            <p:cond delay="499"/>
                                          </p:stCondLst>
                                        </p:cTn>
                                        <p:tgtEl>
                                          <p:spTgt spid="6">
                                            <p:bg/>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bg/>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10">
                                            <p:txEl>
                                              <p:pRg st="0" end="0"/>
                                            </p:txEl>
                                          </p:spTgt>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10">
                                            <p:txEl>
                                              <p:pRg st="1" end="1"/>
                                            </p:txEl>
                                          </p:spTgt>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10">
                                            <p:txEl>
                                              <p:pRg st="2" end="2"/>
                                            </p:txEl>
                                          </p:spTgt>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0">
                                            <p:bg/>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2">
                                            <p:bg/>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0"/>
                                          </p:stCondLst>
                                        </p:cTn>
                                        <p:tgtEl>
                                          <p:spTgt spid="12">
                                            <p:txEl>
                                              <p:pRg st="0" end="0"/>
                                            </p:txEl>
                                          </p:spTgt>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12">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allAtOnce" animBg="1"/>
      <p:bldP spid="6" grpId="0" build="p" animBg="1"/>
      <p:bldP spid="6" grpId="1" build="allAtOnce" animBg="1"/>
      <p:bldP spid="10" grpId="0" build="p" animBg="1"/>
      <p:bldP spid="10" grpId="1" build="allAtOnce" animBg="1"/>
      <p:bldP spid="12" grpId="0" build="p" animBg="1"/>
      <p:bldP spid="12" grpI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7030A0"/>
                </a:solidFill>
              </a:rPr>
              <a:t>Research Findings</a:t>
            </a:r>
          </a:p>
        </p:txBody>
      </p:sp>
      <p:sp>
        <p:nvSpPr>
          <p:cNvPr id="3" name="Content Placeholder 2"/>
          <p:cNvSpPr>
            <a:spLocks noGrp="1"/>
          </p:cNvSpPr>
          <p:nvPr>
            <p:ph idx="1"/>
          </p:nvPr>
        </p:nvSpPr>
        <p:spPr>
          <a:xfrm>
            <a:off x="366793" y="1737360"/>
            <a:ext cx="11825207" cy="4481914"/>
          </a:xfrm>
        </p:spPr>
        <p:txBody>
          <a:bodyPr>
            <a:noAutofit/>
          </a:bodyPr>
          <a:lstStyle/>
          <a:p>
            <a:pPr marL="457200" indent="-457200">
              <a:lnSpc>
                <a:spcPct val="100000"/>
              </a:lnSpc>
              <a:spcBef>
                <a:spcPct val="0"/>
              </a:spcBef>
              <a:spcAft>
                <a:spcPts val="600"/>
              </a:spcAft>
              <a:buFont typeface="+mj-lt"/>
              <a:buAutoNum type="arabicParenR"/>
            </a:pPr>
            <a:r>
              <a:rPr lang="en-US" altLang="en-US" sz="2600" dirty="0"/>
              <a:t>Students were willing to submit reflections in a timely manner.</a:t>
            </a:r>
          </a:p>
          <a:p>
            <a:pPr marL="457200" indent="-457200">
              <a:lnSpc>
                <a:spcPct val="100000"/>
              </a:lnSpc>
              <a:spcBef>
                <a:spcPct val="0"/>
              </a:spcBef>
              <a:spcAft>
                <a:spcPts val="600"/>
              </a:spcAft>
              <a:buFont typeface="+mj-lt"/>
              <a:buAutoNum type="arabicParenR"/>
            </a:pPr>
            <a:r>
              <a:rPr lang="en-US" altLang="en-US" sz="2600" dirty="0"/>
              <a:t> Students benefitted from the reflection and feedback cycle enabled by </a:t>
            </a:r>
            <a:r>
              <a:rPr lang="en-US" altLang="en-US" sz="2600" dirty="0" err="1"/>
              <a:t>CourseMIRROR</a:t>
            </a:r>
            <a:r>
              <a:rPr lang="en-US" altLang="en-US" sz="2600" dirty="0"/>
              <a:t>.</a:t>
            </a:r>
          </a:p>
          <a:p>
            <a:pPr marL="457200" indent="-457200">
              <a:lnSpc>
                <a:spcPct val="100000"/>
              </a:lnSpc>
              <a:spcBef>
                <a:spcPct val="0"/>
              </a:spcBef>
              <a:spcAft>
                <a:spcPts val="600"/>
              </a:spcAft>
              <a:buFont typeface="+mj-lt"/>
              <a:buAutoNum type="arabicParenR"/>
            </a:pPr>
            <a:r>
              <a:rPr lang="en-US" altLang="en-US" sz="2600" dirty="0"/>
              <a:t>Majority of the students gave positive ratings in terms of usability and effectiveness of </a:t>
            </a:r>
            <a:r>
              <a:rPr lang="en-US" altLang="en-US" sz="2600" dirty="0" err="1"/>
              <a:t>CourseMIRROR</a:t>
            </a:r>
            <a:r>
              <a:rPr lang="en-US" altLang="en-US" sz="2600" dirty="0"/>
              <a:t>. </a:t>
            </a:r>
          </a:p>
          <a:p>
            <a:pPr marL="457200" indent="-457200">
              <a:lnSpc>
                <a:spcPct val="100000"/>
              </a:lnSpc>
              <a:spcBef>
                <a:spcPct val="0"/>
              </a:spcBef>
              <a:spcAft>
                <a:spcPts val="600"/>
              </a:spcAft>
              <a:buFont typeface="+mj-lt"/>
              <a:buAutoNum type="arabicParenR"/>
            </a:pPr>
            <a:r>
              <a:rPr lang="en-US" altLang="en-US" sz="2600" dirty="0"/>
              <a:t> Reflection summaries allowed instructors to understand students’ difficulties efficiently.</a:t>
            </a:r>
          </a:p>
          <a:p>
            <a:pPr marL="457200" indent="-457200">
              <a:lnSpc>
                <a:spcPct val="100000"/>
              </a:lnSpc>
              <a:spcBef>
                <a:spcPct val="0"/>
              </a:spcBef>
              <a:spcAft>
                <a:spcPts val="600"/>
              </a:spcAft>
              <a:buFont typeface="+mj-lt"/>
              <a:buAutoNum type="arabicParenR"/>
            </a:pPr>
            <a:r>
              <a:rPr lang="en-US" altLang="en-US" sz="2600" dirty="0"/>
              <a:t> Students enjoyed reading summaries of reflections from their classmates.  </a:t>
            </a:r>
          </a:p>
          <a:p>
            <a:pPr marL="457200" indent="-457200">
              <a:lnSpc>
                <a:spcPct val="100000"/>
              </a:lnSpc>
              <a:spcBef>
                <a:spcPct val="0"/>
              </a:spcBef>
              <a:spcAft>
                <a:spcPts val="600"/>
              </a:spcAft>
              <a:buFont typeface="+mj-lt"/>
              <a:buAutoNum type="arabicParenR"/>
            </a:pPr>
            <a:r>
              <a:rPr lang="en-US" altLang="en-US" sz="2600" dirty="0"/>
              <a:t>The reflection quality improved over time.</a:t>
            </a:r>
          </a:p>
          <a:p>
            <a:pPr marL="457200" indent="-457200">
              <a:lnSpc>
                <a:spcPct val="100000"/>
              </a:lnSpc>
              <a:spcBef>
                <a:spcPct val="0"/>
              </a:spcBef>
              <a:spcAft>
                <a:spcPts val="600"/>
              </a:spcAft>
              <a:buFont typeface="+mj-lt"/>
              <a:buAutoNum type="arabicParenR"/>
            </a:pPr>
            <a:r>
              <a:rPr lang="en-US" altLang="en-US" sz="2600" dirty="0"/>
              <a:t> Analysis of automated and human generated summaries were comparative.</a:t>
            </a:r>
          </a:p>
          <a:p>
            <a:pPr>
              <a:lnSpc>
                <a:spcPct val="120000"/>
              </a:lnSpc>
            </a:pPr>
            <a:endParaRPr lang="en-US" dirty="0"/>
          </a:p>
        </p:txBody>
      </p:sp>
      <p:sp>
        <p:nvSpPr>
          <p:cNvPr id="4" name="Slide Number Placeholder 3"/>
          <p:cNvSpPr>
            <a:spLocks noGrp="1"/>
          </p:cNvSpPr>
          <p:nvPr>
            <p:ph type="sldNum" sz="quarter" idx="12"/>
          </p:nvPr>
        </p:nvSpPr>
        <p:spPr/>
        <p:txBody>
          <a:bodyPr/>
          <a:lstStyle/>
          <a:p>
            <a:fld id="{BE36437A-FC67-8147-AE79-65597FBF07FF}" type="slidenum">
              <a:rPr lang="en-US" smtClean="0"/>
              <a:t>8</a:t>
            </a:fld>
            <a:endParaRPr lang="en-US"/>
          </a:p>
        </p:txBody>
      </p:sp>
    </p:spTree>
    <p:extLst>
      <p:ext uri="{BB962C8B-B14F-4D97-AF65-F5344CB8AC3E}">
        <p14:creationId xmlns:p14="http://schemas.microsoft.com/office/powerpoint/2010/main" val="361544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ure%20app.png"/>
          <p:cNvPicPr/>
          <p:nvPr/>
        </p:nvPicPr>
        <p:blipFill rotWithShape="1">
          <a:blip r:embed="rId3" cstate="print">
            <a:extLst>
              <a:ext uri="{28A0092B-C50C-407E-A947-70E740481C1C}">
                <a14:useLocalDpi xmlns:a14="http://schemas.microsoft.com/office/drawing/2010/main" val="0"/>
              </a:ext>
            </a:extLst>
          </a:blip>
          <a:srcRect l="3704" t="6944" r="4051" b="6713"/>
          <a:stretch/>
        </p:blipFill>
        <p:spPr bwMode="auto">
          <a:xfrm>
            <a:off x="1279501" y="2489625"/>
            <a:ext cx="8188816" cy="3675215"/>
          </a:xfrm>
          <a:prstGeom prst="rect">
            <a:avLst/>
          </a:prstGeom>
          <a:noFill/>
          <a:ln>
            <a:noFill/>
          </a:ln>
          <a:extLst>
            <a:ext uri="{53640926-AAD7-44d8-BBD7-CCE9431645EC}">
              <a14:shadowObscured xmlns:a14="http://schemas.microsoft.com/office/drawing/2010/main" xmlns=""/>
            </a:ext>
          </a:extLst>
        </p:spPr>
      </p:pic>
      <p:sp>
        <p:nvSpPr>
          <p:cNvPr id="3" name="TextBox 2"/>
          <p:cNvSpPr txBox="1"/>
          <p:nvPr/>
        </p:nvSpPr>
        <p:spPr>
          <a:xfrm>
            <a:off x="661398" y="753843"/>
            <a:ext cx="10793567" cy="1138773"/>
          </a:xfrm>
          <a:prstGeom prst="rect">
            <a:avLst/>
          </a:prstGeom>
          <a:noFill/>
        </p:spPr>
        <p:txBody>
          <a:bodyPr wrap="square" rtlCol="0">
            <a:spAutoFit/>
          </a:bodyPr>
          <a:lstStyle/>
          <a:p>
            <a:r>
              <a:rPr lang="en-US" sz="3600" b="1" dirty="0" err="1">
                <a:solidFill>
                  <a:srgbClr val="8000FF"/>
                </a:solidFill>
                <a:latin typeface="Calibri"/>
                <a:cs typeface="Calibri"/>
              </a:rPr>
              <a:t>CourseMIRROR</a:t>
            </a:r>
            <a:r>
              <a:rPr lang="en-US" sz="3200" dirty="0">
                <a:solidFill>
                  <a:srgbClr val="8000FF"/>
                </a:solidFill>
                <a:latin typeface="Calibri"/>
                <a:cs typeface="Calibri"/>
              </a:rPr>
              <a:t> - </a:t>
            </a:r>
            <a:r>
              <a:rPr lang="en-US" sz="3200" i="1" dirty="0">
                <a:solidFill>
                  <a:srgbClr val="8000FF"/>
                </a:solidFill>
                <a:latin typeface="Calibri"/>
                <a:cs typeface="Calibri"/>
              </a:rPr>
              <a:t>Mobile In-Situ Reflections and Review with Optimized Rubrics </a:t>
            </a:r>
          </a:p>
        </p:txBody>
      </p:sp>
      <p:sp>
        <p:nvSpPr>
          <p:cNvPr id="2" name="TextBox 1"/>
          <p:cNvSpPr txBox="1"/>
          <p:nvPr/>
        </p:nvSpPr>
        <p:spPr>
          <a:xfrm>
            <a:off x="4480560" y="1834050"/>
            <a:ext cx="3070860" cy="461665"/>
          </a:xfrm>
          <a:prstGeom prst="rect">
            <a:avLst/>
          </a:prstGeom>
          <a:noFill/>
        </p:spPr>
        <p:txBody>
          <a:bodyPr wrap="square" rtlCol="0">
            <a:spAutoFit/>
          </a:bodyPr>
          <a:lstStyle/>
          <a:p>
            <a:r>
              <a:rPr lang="en-US" sz="2400" b="1"/>
              <a:t>Standard </a:t>
            </a:r>
            <a:r>
              <a:rPr lang="en-US" sz="2400" b="1" dirty="0"/>
              <a:t>Version</a:t>
            </a:r>
          </a:p>
        </p:txBody>
      </p:sp>
      <p:sp>
        <p:nvSpPr>
          <p:cNvPr id="4" name="Slide Number Placeholder 3"/>
          <p:cNvSpPr>
            <a:spLocks noGrp="1"/>
          </p:cNvSpPr>
          <p:nvPr>
            <p:ph type="sldNum" sz="quarter" idx="12"/>
          </p:nvPr>
        </p:nvSpPr>
        <p:spPr/>
        <p:txBody>
          <a:bodyPr/>
          <a:lstStyle/>
          <a:p>
            <a:fld id="{BE36437A-FC67-8147-AE79-65597FBF07FF}" type="slidenum">
              <a:rPr lang="en-US" smtClean="0"/>
              <a:t>9</a:t>
            </a:fld>
            <a:endParaRPr lang="en-US"/>
          </a:p>
        </p:txBody>
      </p:sp>
    </p:spTree>
    <p:extLst>
      <p:ext uri="{BB962C8B-B14F-4D97-AF65-F5344CB8AC3E}">
        <p14:creationId xmlns:p14="http://schemas.microsoft.com/office/powerpoint/2010/main" val="212261604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451</TotalTime>
  <Words>1973</Words>
  <Application>Microsoft Office PowerPoint</Application>
  <PresentationFormat>Widescreen</PresentationFormat>
  <Paragraphs>214</Paragraphs>
  <Slides>30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Retrospect</vt:lpstr>
      <vt:lpstr>Advisory Board Meeting for the CourseMIRROR Project </vt:lpstr>
      <vt:lpstr>Advisory Board Members</vt:lpstr>
      <vt:lpstr>Research Team - Faculty</vt:lpstr>
      <vt:lpstr>Research Team – Graduate Students</vt:lpstr>
      <vt:lpstr>Brief History</vt:lpstr>
      <vt:lpstr>What is the CourseMIRROR project?</vt:lpstr>
      <vt:lpstr>The Reflection and Feedback (RF) Cycle</vt:lpstr>
      <vt:lpstr>Research Findings</vt:lpstr>
      <vt:lpstr>PowerPoint Presentation</vt:lpstr>
      <vt:lpstr>Coursemirror – Standard Version</vt:lpstr>
      <vt:lpstr> Questions to Advisory Board</vt:lpstr>
      <vt:lpstr>IES Grant – Development </vt:lpstr>
      <vt:lpstr>IES Grant – Research Questions</vt:lpstr>
      <vt:lpstr>Adaptive Version of CourseMIRROR</vt:lpstr>
      <vt:lpstr>Questions to Advisory Board</vt:lpstr>
      <vt:lpstr>Web Tools and Instructor Interfaces </vt:lpstr>
      <vt:lpstr>Interviews with Instructors</vt:lpstr>
      <vt:lpstr>Interviews with Instructors</vt:lpstr>
      <vt:lpstr>Questions to Advisory Board</vt:lpstr>
      <vt:lpstr>Guidelines for Instructors </vt:lpstr>
      <vt:lpstr>IES Grant – Research (Small-Scale Studies)</vt:lpstr>
      <vt:lpstr>IES Grant – Research (Classroom Studies) </vt:lpstr>
      <vt:lpstr>IES Grant – Research (Classroom Studies) </vt:lpstr>
      <vt:lpstr>Questions to Advisory Board</vt:lpstr>
      <vt:lpstr>IES Grant – Research (Classroom Studies) </vt:lpstr>
      <vt:lpstr>IES Grant – Research (Classroom Studies) </vt:lpstr>
      <vt:lpstr>Evaluating the Reflection Quality </vt:lpstr>
      <vt:lpstr>Evaluating the Attitudes from Reflections</vt:lpstr>
      <vt:lpstr>Questions to Advisory Board</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Advisory Board Meeting for the CourseMIRROR Project</dc:title>
  <dc:creator>Muhsin</dc:creator>
  <cp:lastModifiedBy>Diane J. Litman</cp:lastModifiedBy>
  <cp:revision>60</cp:revision>
  <cp:lastPrinted>2018-10-25T14:39:26Z</cp:lastPrinted>
  <dcterms:created xsi:type="dcterms:W3CDTF">2018-10-17T18:16:36Z</dcterms:created>
  <dcterms:modified xsi:type="dcterms:W3CDTF">2018-10-26T17:25:10Z</dcterms:modified>
</cp:coreProperties>
</file>