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2" r:id="rId1"/>
  </p:sldMasterIdLst>
  <p:notesMasterIdLst>
    <p:notesMasterId r:id="rId10"/>
  </p:notesMasterIdLst>
  <p:handoutMasterIdLst>
    <p:handoutMasterId r:id="rId11"/>
  </p:handoutMasterIdLst>
  <p:sldIdLst>
    <p:sldId id="434" r:id="rId2"/>
    <p:sldId id="435" r:id="rId3"/>
    <p:sldId id="458" r:id="rId4"/>
    <p:sldId id="460" r:id="rId5"/>
    <p:sldId id="455" r:id="rId6"/>
    <p:sldId id="447" r:id="rId7"/>
    <p:sldId id="448" r:id="rId8"/>
    <p:sldId id="446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harles Perfetti" initials="" lastIdx="1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8583" autoAdjust="0"/>
  </p:normalViewPr>
  <p:slideViewPr>
    <p:cSldViewPr snapToGrid="0" snapToObjects="1">
      <p:cViewPr varScale="1">
        <p:scale>
          <a:sx n="87" d="100"/>
          <a:sy n="87" d="100"/>
        </p:scale>
        <p:origin x="-19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10" d="100"/>
        <a:sy n="210" d="100"/>
      </p:scale>
      <p:origin x="0" y="0"/>
    </p:cViewPr>
  </p:sorterViewPr>
  <p:notesViewPr>
    <p:cSldViewPr snapToGrid="0" snapToObjects="1">
      <p:cViewPr varScale="1">
        <p:scale>
          <a:sx n="101" d="100"/>
          <a:sy n="101" d="100"/>
        </p:scale>
        <p:origin x="355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commentAuthors" Target="commentAuthors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E3F40F-0364-4280-A514-F5C148A163B2}" type="datetimeFigureOut">
              <a:rPr lang="en-US" smtClean="0"/>
              <a:t>11/29/14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C964BC-27F8-4A6D-A82A-E09646C530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0262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5F787F-EB10-430A-9CE0-E99CBA2C1D38}" type="datetimeFigureOut">
              <a:rPr lang="en-US" smtClean="0"/>
              <a:t>11/29/14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FAB791-FEE6-4570-9DBF-EA6A44286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456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FAB791-FEE6-4570-9DBF-EA6A442860B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2017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33E84A-9D77-8A4F-87EC-6C705A2A5C0F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3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673902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33E84A-9D77-8A4F-87EC-6C705A2A5C0F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4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673902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japan earthquake and twitter</a:t>
            </a:r>
            <a:endParaRPr lang="en-US" dirty="0" smtClean="0"/>
          </a:p>
          <a:p>
            <a:endParaRPr lang="en-US" dirty="0" smtClean="0"/>
          </a:p>
          <a:p>
            <a:r>
              <a:rPr lang="en-US" baseline="0" dirty="0" smtClean="0"/>
              <a:t>MT, Conversational tutoring</a:t>
            </a:r>
          </a:p>
          <a:p>
            <a:endParaRPr lang="en-US" baseline="0" dirty="0" smtClean="0"/>
          </a:p>
          <a:p>
            <a:r>
              <a:rPr lang="en-US" baseline="0" dirty="0" smtClean="0"/>
              <a:t>Medical Diagnostics, e.g. swallowing and gait disorders</a:t>
            </a:r>
          </a:p>
          <a:p>
            <a:endParaRPr lang="en-US" baseline="0" dirty="0" smtClean="0"/>
          </a:p>
          <a:p>
            <a:r>
              <a:rPr lang="en-US" baseline="0" dirty="0" smtClean="0"/>
              <a:t>Open Social Student Modeling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FAB791-FEE6-4570-9DBF-EA6A442860BE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4781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Low time to degree completion</a:t>
            </a:r>
          </a:p>
          <a:p>
            <a:r>
              <a:rPr lang="en-US" dirty="0" smtClean="0"/>
              <a:t>#$ grants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33E84A-9D77-8A4F-87EC-6C705A2A5C0F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6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277647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33E84A-9D77-8A4F-87EC-6C705A2A5C0F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7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54155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1" y="4664148"/>
            <a:ext cx="9151088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9" tIns="45714" rIns="91429" bIns="45714" anchor="ctr"/>
          <a:lstStyle/>
          <a:p>
            <a:pPr algn="ctr" defTabSz="909074"/>
            <a:endParaRPr lang="en-US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2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8"/>
            <a:ext cx="7772400" cy="1199704"/>
          </a:xfrm>
        </p:spPr>
        <p:txBody>
          <a:bodyPr lIns="45714" rIns="45714"/>
          <a:lstStyle>
            <a:lvl1pPr marL="0" marR="63999" indent="0" algn="r">
              <a:buNone/>
              <a:defRPr>
                <a:solidFill>
                  <a:schemeClr val="tx2"/>
                </a:solidFill>
              </a:defRPr>
            </a:lvl1pPr>
            <a:lvl2pPr marL="457141" indent="0" algn="ctr">
              <a:buNone/>
            </a:lvl2pPr>
            <a:lvl3pPr marL="914284" indent="0" algn="ctr">
              <a:buNone/>
            </a:lvl3pPr>
            <a:lvl4pPr marL="1371426" indent="0" algn="ctr">
              <a:buNone/>
            </a:lvl4pPr>
            <a:lvl5pPr marL="1828569" indent="0" algn="ctr">
              <a:buNone/>
            </a:lvl5pPr>
            <a:lvl6pPr marL="2285710" indent="0" algn="ctr">
              <a:buNone/>
            </a:lvl6pPr>
            <a:lvl7pPr marL="2742851" indent="0" algn="ctr">
              <a:buNone/>
            </a:lvl7pPr>
            <a:lvl8pPr marL="3199994" indent="0" algn="ctr">
              <a:buNone/>
            </a:lvl8pPr>
            <a:lvl9pPr marL="3657136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4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defTabSz="909074"/>
              <a:endParaRPr lang="en-US">
                <a:solidFill>
                  <a:prstClr val="black"/>
                </a:solidFill>
                <a:latin typeface="Lucida Sans Unicode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defTabSz="909074"/>
              <a:endParaRPr lang="en-US">
                <a:solidFill>
                  <a:prstClr val="black"/>
                </a:solidFill>
                <a:latin typeface="Lucida Sans Unicode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defTabSz="909074"/>
              <a:endParaRPr lang="en-US">
                <a:solidFill>
                  <a:prstClr val="white"/>
                </a:solidFill>
                <a:latin typeface="Lucida Sans Unicode"/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>
              <a:latin typeface="Lucida Sans Unicode"/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2DA2BF">
                    <a:tint val="20000"/>
                  </a:srgbClr>
                </a:solidFill>
                <a:latin typeface="Lucida Sans Unicode"/>
              </a:rPr>
              <a:t>LRDC Board of VIsitors, April 2014</a:t>
            </a:r>
            <a:endParaRPr lang="en-US">
              <a:solidFill>
                <a:srgbClr val="2DA2BF">
                  <a:tint val="20000"/>
                </a:srgbClr>
              </a:solidFill>
              <a:latin typeface="Lucida Sans Unicode"/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754ED01-E2A0-4C1E-8E21-014B99041579}" type="slidenum">
              <a:rPr lang="en-US" smtClean="0">
                <a:latin typeface="Lucida Sans Unicode"/>
              </a:rPr>
              <a:pPr/>
              <a:t>‹#›</a:t>
            </a:fld>
            <a:endParaRPr lang="en-US">
              <a:latin typeface="Lucida Sans Unicode"/>
            </a:endParaRPr>
          </a:p>
        </p:txBody>
      </p:sp>
    </p:spTree>
  </p:cSld>
  <p:clrMapOvr>
    <a:masterClrMapping/>
  </p:clrMapOvr>
  <p:transition xmlns:p14="http://schemas.microsoft.com/office/powerpoint/2010/main">
    <p:random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30"/>
            <a:ext cx="8229600" cy="438607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/>
                </a:solidFill>
                <a:latin typeface="Lucida Sans Unicode"/>
              </a:rPr>
              <a:t>LRDC Board of VIsitors, April 2014</a:t>
            </a:r>
            <a:endParaRPr lang="en-US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19735C-0693-4CE7-AF72-02F784649F67}" type="slidenum">
              <a:rPr lang="en-US" smtClean="0">
                <a:solidFill>
                  <a:prstClr val="black"/>
                </a:solidFill>
                <a:latin typeface="Lucida Sans Unicode"/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  <a:latin typeface="Lucida Sans Unicode"/>
            </a:endParaRPr>
          </a:p>
        </p:txBody>
      </p:sp>
    </p:spTree>
  </p:cSld>
  <p:clrMapOvr>
    <a:masterClrMapping/>
  </p:clrMapOvr>
  <p:transition xmlns:p14="http://schemas.microsoft.com/office/powerpoint/2010/main">
    <p:random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1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/>
                </a:solidFill>
                <a:latin typeface="Lucida Sans Unicode"/>
              </a:rPr>
              <a:t>LRDC Board of VIsitors, April 2014</a:t>
            </a:r>
            <a:endParaRPr lang="en-US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4803F-C29F-41E1-9EB0-077DDC465A34}" type="slidenum">
              <a:rPr lang="en-US" smtClean="0">
                <a:solidFill>
                  <a:prstClr val="black"/>
                </a:solidFill>
                <a:latin typeface="Lucida Sans Unicode"/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  <a:latin typeface="Lucida Sans Unicode"/>
            </a:endParaRPr>
          </a:p>
        </p:txBody>
      </p:sp>
    </p:spTree>
  </p:cSld>
  <p:clrMapOvr>
    <a:masterClrMapping/>
  </p:clrMapOvr>
  <p:transition xmlns:p14="http://schemas.microsoft.com/office/powerpoint/2010/main">
    <p:random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/>
                </a:solidFill>
                <a:latin typeface="Lucida Sans Unicode"/>
              </a:rPr>
              <a:t>LRDC Board of VIsitors, April 2014</a:t>
            </a:r>
            <a:endParaRPr lang="en-US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1BC328-24E1-4C69-874A-83D788619633}" type="slidenum">
              <a:rPr lang="en-US" smtClean="0">
                <a:solidFill>
                  <a:prstClr val="black"/>
                </a:solidFill>
                <a:latin typeface="Lucida Sans Unicode"/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 xmlns:p14="http://schemas.microsoft.com/office/powerpoint/2010/main">
    <p:random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7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7"/>
          </a:xfrm>
        </p:spPr>
        <p:txBody>
          <a:bodyPr lIns="91429" rIns="91429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white"/>
                </a:solidFill>
                <a:latin typeface="Lucida Sans Unicode"/>
              </a:rPr>
              <a:t>LRDC Board of VIsitors, April 2014</a:t>
            </a:r>
            <a:endParaRPr lang="en-US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>
                <a:solidFill>
                  <a:prstClr val="white"/>
                </a:solidFill>
                <a:latin typeface="Lucida Sans Unicode"/>
              </a:rPr>
              <a:pPr/>
              <a:t>‹#›</a:t>
            </a:fld>
            <a:endParaRPr lang="en-US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9" tIns="45714" rIns="91429" bIns="45714" anchor="ctr"/>
          <a:lstStyle/>
          <a:p>
            <a:pPr defTabSz="909074"/>
            <a:endParaRPr lang="en-US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8" name="Chevron 7"/>
          <p:cNvSpPr/>
          <p:nvPr/>
        </p:nvSpPr>
        <p:spPr>
          <a:xfrm>
            <a:off x="3450263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9" tIns="45714" rIns="91429" bIns="45714" anchor="ctr"/>
          <a:lstStyle/>
          <a:p>
            <a:pPr defTabSz="909074"/>
            <a:endParaRPr lang="en-US">
              <a:solidFill>
                <a:prstClr val="white"/>
              </a:solidFill>
              <a:latin typeface="Lucida Sans Unicode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xmlns:p14="http://schemas.microsoft.com/office/powerpoint/2010/main">
    <p:random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4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4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white"/>
                </a:solidFill>
                <a:latin typeface="Lucida Sans Unicode"/>
              </a:rPr>
              <a:t>LRDC Board of VIsitors, April 2014</a:t>
            </a:r>
            <a:endParaRPr lang="en-US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4FC5A9-E514-4D23-BE6F-2D5C476CE6FB}" type="slidenum">
              <a:rPr lang="en-US" smtClean="0">
                <a:solidFill>
                  <a:prstClr val="white"/>
                </a:solidFill>
                <a:latin typeface="Lucida Sans Unicode"/>
              </a:rPr>
              <a:pPr>
                <a:defRPr/>
              </a:pPr>
              <a:t>‹#›</a:t>
            </a:fld>
            <a:endParaRPr lang="en-US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xmlns:p14="http://schemas.microsoft.com/office/powerpoint/2010/main">
    <p:random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5410201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57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700" b="1"/>
            </a:lvl4pPr>
            <a:lvl5pPr>
              <a:buNone/>
              <a:defRPr sz="17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8" y="5410201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57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700" b="1"/>
            </a:lvl4pPr>
            <a:lvl5pPr>
              <a:buNone/>
              <a:defRPr sz="17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1" y="1444295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700"/>
            </a:lvl4pPr>
            <a:lvl5pPr>
              <a:defRPr sz="17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444295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700"/>
            </a:lvl4pPr>
            <a:lvl5pPr>
              <a:defRPr sz="17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/>
                </a:solidFill>
                <a:latin typeface="Lucida Sans Unicode"/>
              </a:rPr>
              <a:t>LRDC Board of VIsitors, April 2014</a:t>
            </a:r>
            <a:endParaRPr lang="en-US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660929-D29B-4C59-B56F-5701552EF617}" type="slidenum">
              <a:rPr lang="en-US" smtClean="0">
                <a:solidFill>
                  <a:prstClr val="black"/>
                </a:solidFill>
                <a:latin typeface="Lucida Sans Unicode"/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  <a:latin typeface="Lucida Sans Unicode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xmlns:p14="http://schemas.microsoft.com/office/powerpoint/2010/main">
    <p:random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white"/>
                </a:solidFill>
                <a:latin typeface="Lucida Sans Unicode"/>
              </a:rPr>
              <a:t>LRDC Board of VIsitors, April 2014</a:t>
            </a:r>
            <a:endParaRPr lang="en-US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C8544E-0284-42C4-997D-8A7C614172F7}" type="slidenum">
              <a:rPr lang="en-US" smtClean="0">
                <a:solidFill>
                  <a:prstClr val="white"/>
                </a:solidFill>
                <a:latin typeface="Lucida Sans Unicode"/>
              </a:rPr>
              <a:pPr>
                <a:defRPr/>
              </a:pPr>
              <a:t>‹#›</a:t>
            </a:fld>
            <a:endParaRPr lang="en-US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xmlns:p14="http://schemas.microsoft.com/office/powerpoint/2010/main">
    <p:random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/>
                </a:solidFill>
                <a:latin typeface="Lucida Sans Unicode"/>
              </a:rPr>
              <a:t>LRDC Board of VIsitors, April 2014</a:t>
            </a:r>
            <a:endParaRPr lang="en-US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10277B-A26C-43E2-952C-B010C6073536}" type="slidenum">
              <a:rPr lang="en-US" smtClean="0">
                <a:solidFill>
                  <a:prstClr val="black"/>
                </a:solidFill>
                <a:latin typeface="Lucida Sans Unicode"/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  <a:latin typeface="Lucida Sans Unicode"/>
            </a:endParaRPr>
          </a:p>
        </p:txBody>
      </p:sp>
    </p:spTree>
  </p:cSld>
  <p:clrMapOvr>
    <a:masterClrMapping/>
  </p:clrMapOvr>
  <p:transition xmlns:p14="http://schemas.microsoft.com/office/powerpoint/2010/main">
    <p:random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7" cy="457201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6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1" y="5355103"/>
            <a:ext cx="3974592" cy="914400"/>
          </a:xfrm>
        </p:spPr>
        <p:txBody>
          <a:bodyPr/>
          <a:lstStyle>
            <a:lvl1pPr marL="0" indent="0" algn="r">
              <a:buNone/>
              <a:defRPr sz="1700"/>
            </a:lvl1pPr>
            <a:lvl2pPr>
              <a:buNone/>
              <a:defRPr sz="1200"/>
            </a:lvl2pPr>
            <a:lvl3pPr>
              <a:buNone/>
              <a:defRPr sz="11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1" y="274321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9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3"/>
            <a:ext cx="1920240" cy="365760"/>
          </a:xfrm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/>
                </a:solidFill>
                <a:latin typeface="Lucida Sans Unicode"/>
              </a:rPr>
              <a:t>LRDC Board of VIsitors, April 2014</a:t>
            </a:r>
            <a:endParaRPr lang="en-US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>
                <a:solidFill>
                  <a:prstClr val="black"/>
                </a:solidFill>
                <a:latin typeface="Lucida Sans Unicode"/>
              </a:rPr>
              <a:pPr/>
              <a:t>‹#›</a:t>
            </a:fld>
            <a:endParaRPr lang="en-US" dirty="0">
              <a:solidFill>
                <a:prstClr val="black"/>
              </a:solidFill>
              <a:latin typeface="Lucida Sans Unicode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xmlns:p14="http://schemas.microsoft.com/office/powerpoint/2010/main">
    <p:random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29" tIns="0" rIns="91429" anchor="t"/>
          <a:lstStyle>
            <a:lvl1pPr marL="0" marR="18285" indent="0" algn="r">
              <a:buNone/>
              <a:defRPr sz="1400"/>
            </a:lvl1pPr>
            <a:lvl2pPr>
              <a:defRPr sz="1200"/>
            </a:lvl2pPr>
            <a:lvl3pPr>
              <a:defRPr sz="11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5"/>
            <a:ext cx="2350682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prstClr val="white"/>
                </a:solidFill>
                <a:latin typeface="Lucida Sans Unicode"/>
              </a:rPr>
              <a:t>LRDC Board of VIsitors, April 2014</a:t>
            </a:r>
            <a:endParaRPr lang="en-US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6E48665-CBAF-46E0-ABFD-E550A4A95ECE}" type="slidenum">
              <a:rPr lang="en-US" smtClean="0">
                <a:solidFill>
                  <a:prstClr val="white"/>
                </a:solidFill>
                <a:latin typeface="Lucida Sans Unicode"/>
              </a:rPr>
              <a:pPr>
                <a:defRPr/>
              </a:pPr>
              <a:t>‹#›</a:t>
            </a:fld>
            <a:endParaRPr lang="en-US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1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7" y="5001993"/>
            <a:ext cx="3802003" cy="144311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29" tIns="45714" rIns="91429" bIns="45714" anchor="t" compatLnSpc="1"/>
          <a:lstStyle/>
          <a:p>
            <a:pPr defTabSz="909074"/>
            <a:endParaRPr lang="en-US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0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29" tIns="45714" rIns="91429" bIns="45714" anchor="t" compatLnSpc="1"/>
          <a:lstStyle/>
          <a:p>
            <a:pPr defTabSz="909074"/>
            <a:endParaRPr lang="en-US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3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29" tIns="45714" rIns="91429" bIns="45714" anchor="ctr" compatLnSpc="1"/>
          <a:lstStyle/>
          <a:p>
            <a:pPr algn="ctr" defTabSz="909074"/>
            <a:endParaRPr lang="en-US">
              <a:solidFill>
                <a:prstClr val="white"/>
              </a:solidFill>
              <a:latin typeface="Lucida Sans Unicode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6" y="5787739"/>
            <a:ext cx="3405508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9" tIns="45714" rIns="91429" bIns="45714" anchor="ctr"/>
          <a:lstStyle/>
          <a:p>
            <a:pPr defTabSz="909074"/>
            <a:endParaRPr lang="en-US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13" name="Chevron 12"/>
          <p:cNvSpPr/>
          <p:nvPr/>
        </p:nvSpPr>
        <p:spPr>
          <a:xfrm>
            <a:off x="8477697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9" tIns="45714" rIns="91429" bIns="45714" anchor="ctr"/>
          <a:lstStyle/>
          <a:p>
            <a:pPr defTabSz="909074"/>
            <a:endParaRPr lang="en-US">
              <a:solidFill>
                <a:prstClr val="white"/>
              </a:solidFill>
              <a:latin typeface="Lucida Sans Unicode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xmlns:p14="http://schemas.microsoft.com/office/powerpoint/2010/main">
    <p:random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7" y="5001993"/>
            <a:ext cx="3802003" cy="144311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29" tIns="45714" rIns="91429" bIns="45714" anchor="t" compatLnSpc="1"/>
          <a:lstStyle/>
          <a:p>
            <a:pPr defTabSz="909074"/>
            <a:endParaRPr lang="en-US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0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29" tIns="45714" rIns="91429" bIns="45714" anchor="t" compatLnSpc="1"/>
          <a:lstStyle/>
          <a:p>
            <a:pPr defTabSz="909074"/>
            <a:endParaRPr lang="en-US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3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29" tIns="45714" rIns="91429" bIns="45714" anchor="ctr" compatLnSpc="1"/>
          <a:lstStyle/>
          <a:p>
            <a:pPr algn="ctr" defTabSz="909074"/>
            <a:endParaRPr lang="en-US">
              <a:solidFill>
                <a:prstClr val="white"/>
              </a:solidFill>
              <a:latin typeface="Lucida Sans Unicode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6" y="5787739"/>
            <a:ext cx="3405508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29" tIns="45714" rIns="91429" bIns="45714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4"/>
          </a:xfrm>
          <a:prstGeom prst="rect">
            <a:avLst/>
          </a:prstGeom>
        </p:spPr>
        <p:txBody>
          <a:bodyPr vert="horz" lIns="91429" tIns="45714" rIns="91429" bIns="45714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3"/>
            <a:ext cx="1920240" cy="365760"/>
          </a:xfrm>
          <a:prstGeom prst="rect">
            <a:avLst/>
          </a:prstGeom>
        </p:spPr>
        <p:txBody>
          <a:bodyPr vert="horz" lIns="91429" tIns="45714" rIns="91429" bIns="45714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defTabSz="909074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Calibri" pitchFamily="32" charset="0"/>
              <a:ea typeface="ＭＳ Ｐゴシック" pitchFamily="32" charset="-128"/>
              <a:cs typeface="ＭＳ Ｐゴシック" pitchFamily="32" charset="-128"/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5"/>
            <a:ext cx="2350682" cy="365125"/>
          </a:xfrm>
          <a:prstGeom prst="rect">
            <a:avLst/>
          </a:prstGeom>
        </p:spPr>
        <p:txBody>
          <a:bodyPr vert="horz" lIns="91429" tIns="45714" rIns="91429" bIns="45714" anchor="b"/>
          <a:lstStyle>
            <a:lvl1pPr algn="r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defTabSz="909074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prstClr val="white">
                    <a:shade val="50000"/>
                  </a:prstClr>
                </a:solidFill>
                <a:latin typeface="Lucida Sans Unicode"/>
              </a:rPr>
              <a:t>LRDC Board of VIsitors, April 2014</a:t>
            </a:r>
            <a:endParaRPr lang="en-US">
              <a:solidFill>
                <a:prstClr val="white">
                  <a:shade val="50000"/>
                </a:prstClr>
              </a:solidFill>
              <a:latin typeface="Lucida Sans Unicode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5"/>
            <a:ext cx="365760" cy="365125"/>
          </a:xfrm>
          <a:prstGeom prst="rect">
            <a:avLst/>
          </a:prstGeom>
        </p:spPr>
        <p:txBody>
          <a:bodyPr vert="horz" lIns="91429" tIns="45714" rIns="91429" bIns="45714" anchor="b"/>
          <a:lstStyle>
            <a:lvl1pPr algn="r" eaLnBrk="1" latinLnBrk="0" hangingPunct="1">
              <a:defRPr kumimoji="0" sz="1100" b="0">
                <a:solidFill>
                  <a:schemeClr val="tx1"/>
                </a:solidFill>
              </a:defRPr>
            </a:lvl1pPr>
          </a:lstStyle>
          <a:p>
            <a:pPr defTabSz="909074" fontAlgn="base">
              <a:spcBef>
                <a:spcPct val="0"/>
              </a:spcBef>
              <a:spcAft>
                <a:spcPct val="0"/>
              </a:spcAft>
            </a:pPr>
            <a:fld id="{F2C56DAF-AA3B-B744-AAC9-03A0EDB0785C}" type="slidenum">
              <a:rPr lang="en-US" smtClean="0">
                <a:solidFill>
                  <a:prstClr val="black"/>
                </a:solidFill>
                <a:latin typeface="Calibri" pitchFamily="32" charset="0"/>
                <a:ea typeface="ＭＳ Ｐゴシック" pitchFamily="32" charset="-128"/>
                <a:cs typeface="ＭＳ Ｐゴシック" pitchFamily="32" charset="-128"/>
              </a:rPr>
              <a:pPr defTabSz="909074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prstClr val="black"/>
              </a:solidFill>
              <a:latin typeface="Calibri" pitchFamily="32" charset="0"/>
              <a:ea typeface="ＭＳ Ｐゴシック" pitchFamily="32" charset="-128"/>
              <a:cs typeface="ＭＳ Ｐゴシック" pitchFamily="32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transition xmlns:p14="http://schemas.microsoft.com/office/powerpoint/2010/main">
    <p:random/>
  </p:transition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14" indent="-255999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13" indent="-228571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427" indent="-228571" algn="l" rtl="0" eaLnBrk="1" latinLnBrk="0" hangingPunct="1">
        <a:spcBef>
          <a:spcPts val="351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856" indent="-228571" algn="l" rtl="0" eaLnBrk="1" latinLnBrk="0" hangingPunct="1">
        <a:spcBef>
          <a:spcPts val="351"/>
        </a:spcBef>
        <a:buClr>
          <a:schemeClr val="accent2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26" indent="-228571" algn="l" rtl="0" eaLnBrk="1" latinLnBrk="0" hangingPunct="1">
        <a:spcBef>
          <a:spcPts val="351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599997" indent="-228571" algn="l" rtl="0" eaLnBrk="1" latinLnBrk="0" hangingPunct="1">
        <a:spcBef>
          <a:spcPts val="351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569" indent="-228571" algn="l" rtl="0" eaLnBrk="1" latinLnBrk="0" hangingPunct="1">
        <a:spcBef>
          <a:spcPts val="351"/>
        </a:spcBef>
        <a:buClr>
          <a:schemeClr val="accent3"/>
        </a:buClr>
        <a:buFont typeface="Wingdings 2"/>
        <a:buChar char="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139" indent="-228571" algn="l" rtl="0" eaLnBrk="1" latinLnBrk="0" hangingPunct="1">
        <a:spcBef>
          <a:spcPts val="351"/>
        </a:spcBef>
        <a:buClr>
          <a:schemeClr val="accent3"/>
        </a:buClr>
        <a:buFont typeface="Wingdings 2"/>
        <a:buChar char="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2285710" indent="-228571" algn="l" rtl="0" eaLnBrk="1" latinLnBrk="0" hangingPunct="1">
        <a:spcBef>
          <a:spcPts val="351"/>
        </a:spcBef>
        <a:buClr>
          <a:schemeClr val="accent3"/>
        </a:buClr>
        <a:buFont typeface="Wingdings 2"/>
        <a:buChar char="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28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2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6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1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5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9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3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5635" y="1719875"/>
            <a:ext cx="8472055" cy="320487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 smtClean="0">
                <a:solidFill>
                  <a:schemeClr val="tx1"/>
                </a:solidFill>
              </a:rPr>
              <a:t>Intelligent Systems Program (ISP) </a:t>
            </a:r>
            <a:br>
              <a:rPr lang="en-US" sz="4400" dirty="0" smtClean="0">
                <a:solidFill>
                  <a:schemeClr val="tx1"/>
                </a:solidFill>
              </a:rPr>
            </a:br>
            <a:r>
              <a:rPr lang="en-US" sz="3600" dirty="0" smtClean="0">
                <a:solidFill>
                  <a:schemeClr val="tx1"/>
                </a:solidFill>
              </a:rPr>
              <a:t>Established 1987</a:t>
            </a:r>
            <a:br>
              <a:rPr lang="en-US" sz="3600" dirty="0" smtClean="0">
                <a:solidFill>
                  <a:schemeClr val="tx1"/>
                </a:solidFill>
              </a:rPr>
            </a:br>
            <a:r>
              <a:rPr lang="en-US" sz="4400" dirty="0">
                <a:solidFill>
                  <a:schemeClr val="tx1"/>
                </a:solidFill>
              </a:rPr>
              <a:t/>
            </a:r>
            <a:br>
              <a:rPr lang="en-US" sz="4400" dirty="0">
                <a:solidFill>
                  <a:schemeClr val="tx1"/>
                </a:solidFill>
              </a:rPr>
            </a:br>
            <a:r>
              <a:rPr lang="en-US" sz="4000" dirty="0" smtClean="0">
                <a:solidFill>
                  <a:schemeClr val="tx1"/>
                </a:solidFill>
              </a:rPr>
              <a:t>Profs. </a:t>
            </a:r>
            <a:r>
              <a:rPr lang="en-US" sz="4000" i="1" dirty="0" smtClean="0">
                <a:solidFill>
                  <a:schemeClr val="tx1"/>
                </a:solidFill>
              </a:rPr>
              <a:t>Diane Litman </a:t>
            </a:r>
            <a:r>
              <a:rPr lang="en-US" sz="4000" dirty="0" smtClean="0">
                <a:solidFill>
                  <a:schemeClr val="tx1"/>
                </a:solidFill>
              </a:rPr>
              <a:t>&amp; </a:t>
            </a:r>
            <a:r>
              <a:rPr lang="en-US" sz="4000" dirty="0" err="1" smtClean="0">
                <a:solidFill>
                  <a:schemeClr val="tx1"/>
                </a:solidFill>
              </a:rPr>
              <a:t>Janyce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Wiebe</a:t>
            </a:r>
            <a:r>
              <a:rPr lang="en-US" sz="4000" dirty="0" smtClean="0">
                <a:solidFill>
                  <a:schemeClr val="tx1"/>
                </a:solidFill>
              </a:rPr>
              <a:t/>
            </a:r>
            <a:br>
              <a:rPr lang="en-US" sz="4000" dirty="0" smtClean="0">
                <a:solidFill>
                  <a:schemeClr val="tx1"/>
                </a:solidFill>
              </a:rPr>
            </a:br>
            <a:r>
              <a:rPr lang="en-US" sz="4000" dirty="0" smtClean="0">
                <a:solidFill>
                  <a:schemeClr val="tx1"/>
                </a:solidFill>
              </a:rPr>
              <a:t>Co-Directors 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37" y="-184352"/>
            <a:ext cx="183561" cy="368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893" tIns="45443" rIns="90893" bIns="45443" numCol="1" anchor="ctr" anchorCtr="0" compatLnSpc="1">
            <a:prstTxWarp prst="textNoShape">
              <a:avLst/>
            </a:prstTxWarp>
            <a:spAutoFit/>
          </a:bodyPr>
          <a:lstStyle/>
          <a:p>
            <a:pPr defTabSz="909074"/>
            <a:endParaRPr lang="en-US" dirty="0">
              <a:solidFill>
                <a:prstClr val="black"/>
              </a:solidFill>
              <a:latin typeface="Lucida Sans Unicode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2871"/>
            <a:ext cx="3429000" cy="6223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54614" y="48615"/>
            <a:ext cx="1218933" cy="127352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7452" y="1295400"/>
            <a:ext cx="8329596" cy="4525964"/>
          </a:xfrm>
        </p:spPr>
        <p:txBody>
          <a:bodyPr>
            <a:noAutofit/>
          </a:bodyPr>
          <a:lstStyle/>
          <a:p>
            <a:pPr>
              <a:buFont typeface="Arial"/>
              <a:buChar char="•"/>
            </a:pPr>
            <a:r>
              <a:rPr lang="en-US" sz="3200" dirty="0" smtClean="0"/>
              <a:t>A multidisciplinary </a:t>
            </a:r>
            <a:r>
              <a:rPr lang="en-US" sz="3200" dirty="0"/>
              <a:t>graduate program </a:t>
            </a:r>
            <a:r>
              <a:rPr lang="en-US" sz="3200" dirty="0" smtClean="0"/>
              <a:t>in the Dietrich School dedicated </a:t>
            </a:r>
            <a:r>
              <a:rPr lang="en-US" sz="3200" dirty="0"/>
              <a:t>to </a:t>
            </a:r>
            <a:r>
              <a:rPr lang="en-US" sz="3200" dirty="0">
                <a:solidFill>
                  <a:srgbClr val="FF0000"/>
                </a:solidFill>
              </a:rPr>
              <a:t>A</a:t>
            </a:r>
            <a:r>
              <a:rPr lang="en-US" sz="3200" dirty="0" smtClean="0">
                <a:solidFill>
                  <a:srgbClr val="FF0000"/>
                </a:solidFill>
              </a:rPr>
              <a:t>pplied Artificial Intelligence (AI)</a:t>
            </a:r>
          </a:p>
          <a:p>
            <a:pPr>
              <a:buFont typeface="Arial"/>
              <a:buChar char="•"/>
            </a:pPr>
            <a:endParaRPr lang="en-US" sz="3200" dirty="0" smtClean="0">
              <a:solidFill>
                <a:srgbClr val="FF0000"/>
              </a:solidFill>
            </a:endParaRPr>
          </a:p>
          <a:p>
            <a:pPr>
              <a:buFont typeface="Arial"/>
              <a:buChar char="•"/>
            </a:pPr>
            <a:r>
              <a:rPr lang="en-US" sz="3200" dirty="0" smtClean="0"/>
              <a:t>Program Goals</a:t>
            </a:r>
            <a:endParaRPr lang="en-US" sz="3200" dirty="0" smtClean="0">
              <a:solidFill>
                <a:srgbClr val="FF0000"/>
              </a:solidFill>
            </a:endParaRPr>
          </a:p>
          <a:p>
            <a:pPr lvl="1">
              <a:spcAft>
                <a:spcPts val="1200"/>
              </a:spcAft>
              <a:buClr>
                <a:srgbClr val="FF6600"/>
              </a:buClr>
              <a:buFont typeface="Arial"/>
              <a:buChar char="•"/>
            </a:pPr>
            <a:r>
              <a:rPr lang="en-US" sz="2400" dirty="0" smtClean="0">
                <a:latin typeface="Lucida Sans Unicode" panose="020B0602030504020204" pitchFamily="34" charset="0"/>
                <a:cs typeface="Lucida Sans Unicode" panose="020B0602030504020204" pitchFamily="34" charset="0"/>
              </a:rPr>
              <a:t>Provide an outstanding interdisciplinary research education to graduate students (primarily PhD)</a:t>
            </a:r>
          </a:p>
          <a:p>
            <a:pPr lvl="1">
              <a:buClr>
                <a:srgbClr val="FF6600"/>
              </a:buClr>
              <a:buFont typeface="Arial"/>
              <a:buChar char="•"/>
            </a:pPr>
            <a:r>
              <a:rPr lang="en-US" sz="2400" dirty="0" smtClean="0">
                <a:latin typeface="Lucida Sans Unicode" panose="020B0602030504020204" pitchFamily="34" charset="0"/>
                <a:cs typeface="Lucida Sans Unicode" panose="020B0602030504020204" pitchFamily="34" charset="0"/>
              </a:rPr>
              <a:t>Serve as the center of expertise in Artificial Intelligence within the University of Pittsburgh</a:t>
            </a:r>
            <a:endParaRPr lang="en-US" sz="2400" dirty="0"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5EB07-426B-4F62-A29A-611D1D9E990F}" type="slidenum">
              <a:rPr lang="en-US" sz="2000" smtClean="0">
                <a:solidFill>
                  <a:srgbClr val="000000"/>
                </a:solidFill>
                <a:latin typeface="Lucida Sans Unicode"/>
              </a:rPr>
              <a:pPr/>
              <a:t>2</a:t>
            </a:fld>
            <a:endParaRPr lang="en-US" sz="2000" dirty="0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0042"/>
            <a:ext cx="9013032" cy="1143000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2DA2BF"/>
                </a:solidFill>
              </a:rPr>
              <a:t>What is the ISP?</a:t>
            </a:r>
            <a:endParaRPr lang="en-US" sz="4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10277B-A26C-43E2-952C-B010C6073536}" type="slidenum">
              <a:rPr lang="en-US" smtClean="0">
                <a:solidFill>
                  <a:prstClr val="black"/>
                </a:solidFill>
                <a:latin typeface="Lucida Sans Unicode"/>
              </a:rPr>
              <a:pPr>
                <a:defRPr/>
              </a:pPr>
              <a:t>3</a:t>
            </a:fld>
            <a:endParaRPr lang="en-US" dirty="0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2DA2BF"/>
                </a:solidFill>
              </a:rPr>
              <a:t>ISP Faculty</a:t>
            </a:r>
            <a:endParaRPr lang="en-US" sz="4000" dirty="0">
              <a:solidFill>
                <a:srgbClr val="2DA2B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" y="975103"/>
            <a:ext cx="9144000" cy="5715000"/>
          </a:xfrm>
        </p:spPr>
        <p:txBody>
          <a:bodyPr>
            <a:normAutofit/>
          </a:bodyPr>
          <a:lstStyle/>
          <a:p>
            <a:pPr marL="457200" indent="-457200">
              <a:spcBef>
                <a:spcPts val="1200"/>
              </a:spcBef>
              <a:buFont typeface="Arial"/>
              <a:buChar char="•"/>
            </a:pPr>
            <a:r>
              <a:rPr lang="en-US" sz="3200" dirty="0" smtClean="0"/>
              <a:t>Approximately 30 tenure-stream faculty, with </a:t>
            </a:r>
            <a:r>
              <a:rPr lang="en-US" sz="3200" dirty="0" smtClean="0">
                <a:solidFill>
                  <a:srgbClr val="FF0000"/>
                </a:solidFill>
              </a:rPr>
              <a:t>primary </a:t>
            </a:r>
            <a:r>
              <a:rPr lang="en-US" sz="3200" dirty="0" smtClean="0"/>
              <a:t>appointments throughout Pitt  </a:t>
            </a:r>
          </a:p>
          <a:p>
            <a:pPr marL="978343" lvl="3" indent="-457200">
              <a:lnSpc>
                <a:spcPct val="70000"/>
              </a:lnSpc>
              <a:spcBef>
                <a:spcPts val="1200"/>
              </a:spcBef>
              <a:buFont typeface="Arial"/>
              <a:buChar char="•"/>
            </a:pPr>
            <a:r>
              <a:rPr lang="en-US" dirty="0" smtClean="0"/>
              <a:t>Arts and Sciences</a:t>
            </a:r>
          </a:p>
          <a:p>
            <a:pPr marL="978343" lvl="3" indent="-457200">
              <a:lnSpc>
                <a:spcPct val="70000"/>
              </a:lnSpc>
              <a:spcBef>
                <a:spcPts val="1200"/>
              </a:spcBef>
              <a:buFont typeface="Arial"/>
              <a:buChar char="•"/>
            </a:pPr>
            <a:r>
              <a:rPr lang="en-US" dirty="0" smtClean="0"/>
              <a:t>Education</a:t>
            </a:r>
          </a:p>
          <a:p>
            <a:pPr marL="978343" lvl="3" indent="-457200">
              <a:lnSpc>
                <a:spcPct val="70000"/>
              </a:lnSpc>
              <a:spcBef>
                <a:spcPts val="1200"/>
              </a:spcBef>
              <a:buFont typeface="Arial"/>
              <a:buChar char="•"/>
            </a:pPr>
            <a:r>
              <a:rPr lang="en-US" dirty="0" smtClean="0"/>
              <a:t>Engineering</a:t>
            </a:r>
          </a:p>
          <a:p>
            <a:pPr marL="978343" lvl="3" indent="-457200">
              <a:lnSpc>
                <a:spcPct val="70000"/>
              </a:lnSpc>
              <a:spcBef>
                <a:spcPts val="1200"/>
              </a:spcBef>
              <a:buFont typeface="Arial"/>
              <a:buChar char="•"/>
            </a:pPr>
            <a:r>
              <a:rPr lang="en-US" dirty="0" smtClean="0"/>
              <a:t>Health &amp; Rehabilitation Sciences</a:t>
            </a:r>
          </a:p>
          <a:p>
            <a:pPr marL="978343" lvl="3" indent="-457200">
              <a:lnSpc>
                <a:spcPct val="70000"/>
              </a:lnSpc>
              <a:spcBef>
                <a:spcPts val="1200"/>
              </a:spcBef>
              <a:buFont typeface="Arial"/>
              <a:buChar char="•"/>
            </a:pPr>
            <a:r>
              <a:rPr lang="en-US" dirty="0" smtClean="0"/>
              <a:t>Information Sciences</a:t>
            </a:r>
          </a:p>
          <a:p>
            <a:pPr marL="978343" lvl="3" indent="-457200">
              <a:lnSpc>
                <a:spcPct val="70000"/>
              </a:lnSpc>
              <a:spcBef>
                <a:spcPts val="1200"/>
              </a:spcBef>
              <a:buFont typeface="Arial"/>
              <a:buChar char="•"/>
            </a:pPr>
            <a:r>
              <a:rPr lang="en-US" dirty="0" smtClean="0"/>
              <a:t>Law</a:t>
            </a:r>
          </a:p>
          <a:p>
            <a:pPr marL="978343" lvl="3" indent="-457200">
              <a:lnSpc>
                <a:spcPct val="70000"/>
              </a:lnSpc>
              <a:spcBef>
                <a:spcPts val="1200"/>
              </a:spcBef>
              <a:buFont typeface="Arial"/>
              <a:buChar char="•"/>
            </a:pPr>
            <a:r>
              <a:rPr lang="en-US" dirty="0" smtClean="0"/>
              <a:t>Learning Research and Development Center</a:t>
            </a:r>
          </a:p>
          <a:p>
            <a:pPr marL="978343" lvl="3" indent="-457200">
              <a:lnSpc>
                <a:spcPct val="70000"/>
              </a:lnSpc>
              <a:spcBef>
                <a:spcPts val="1200"/>
              </a:spcBef>
              <a:buFont typeface="Arial"/>
              <a:buChar char="•"/>
            </a:pPr>
            <a:r>
              <a:rPr lang="en-US" dirty="0" smtClean="0"/>
              <a:t>Medicine</a:t>
            </a:r>
          </a:p>
          <a:p>
            <a:pPr marL="978343" lvl="3" indent="-457200">
              <a:lnSpc>
                <a:spcPct val="70000"/>
              </a:lnSpc>
              <a:spcBef>
                <a:spcPts val="1200"/>
              </a:spcBef>
              <a:buFont typeface="Arial"/>
              <a:buChar char="•"/>
            </a:pPr>
            <a:r>
              <a:rPr lang="en-US" dirty="0" smtClean="0"/>
              <a:t>Public Health</a:t>
            </a:r>
          </a:p>
          <a:p>
            <a:pPr marL="457200" lvl="1" indent="-457200">
              <a:spcBef>
                <a:spcPts val="1200"/>
              </a:spcBef>
              <a:buFont typeface="Arial"/>
              <a:buChar char="•"/>
            </a:pPr>
            <a:r>
              <a:rPr lang="en-US" sz="3200" dirty="0" smtClean="0"/>
              <a:t>High diversity </a:t>
            </a:r>
            <a:r>
              <a:rPr lang="en-US" sz="3200" dirty="0"/>
              <a:t>for </a:t>
            </a:r>
            <a:r>
              <a:rPr lang="en-US" sz="3200" dirty="0" smtClean="0"/>
              <a:t>STEM (about 30% female) </a:t>
            </a:r>
            <a:endParaRPr lang="en-US" sz="3200" dirty="0"/>
          </a:p>
          <a:p>
            <a:pPr marL="493713" lvl="2">
              <a:spcBef>
                <a:spcPts val="1200"/>
              </a:spcBef>
            </a:pPr>
            <a:endParaRPr lang="en-US" dirty="0" smtClean="0"/>
          </a:p>
          <a:p>
            <a:pPr marL="0" indent="0">
              <a:spcBef>
                <a:spcPts val="1200"/>
              </a:spcBef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62480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10277B-A26C-43E2-952C-B010C6073536}" type="slidenum">
              <a:rPr lang="en-US" smtClean="0">
                <a:solidFill>
                  <a:prstClr val="black"/>
                </a:solidFill>
                <a:latin typeface="Lucida Sans Unicode"/>
              </a:rPr>
              <a:pPr>
                <a:defRPr/>
              </a:pPr>
              <a:t>4</a:t>
            </a:fld>
            <a:endParaRPr lang="en-US" dirty="0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2DA2BF"/>
                </a:solidFill>
              </a:rPr>
              <a:t>Faculty and the Dietrich School</a:t>
            </a:r>
            <a:endParaRPr lang="en-US" sz="4000" dirty="0">
              <a:solidFill>
                <a:srgbClr val="2DA2B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-11440" y="1165412"/>
            <a:ext cx="9024472" cy="4951676"/>
          </a:xfrm>
        </p:spPr>
        <p:txBody>
          <a:bodyPr>
            <a:normAutofit/>
          </a:bodyPr>
          <a:lstStyle/>
          <a:p>
            <a:pPr marL="457200" indent="-457200">
              <a:spcBef>
                <a:spcPts val="1200"/>
              </a:spcBef>
              <a:buFont typeface="Arial"/>
              <a:buChar char="•"/>
            </a:pPr>
            <a:r>
              <a:rPr lang="en-US" sz="3200" dirty="0" smtClean="0"/>
              <a:t>ISP appointments are </a:t>
            </a:r>
            <a:r>
              <a:rPr lang="en-US" sz="3200" dirty="0" smtClean="0">
                <a:solidFill>
                  <a:srgbClr val="FF0000"/>
                </a:solidFill>
              </a:rPr>
              <a:t>secondary</a:t>
            </a:r>
            <a:r>
              <a:rPr lang="en-US" sz="3200" dirty="0" smtClean="0"/>
              <a:t> in the Dietrich School, and enrich AI research  and education across the University</a:t>
            </a:r>
          </a:p>
          <a:p>
            <a:pPr marL="978343" lvl="3" indent="-457200">
              <a:spcBef>
                <a:spcPts val="1200"/>
              </a:spcBef>
              <a:buFont typeface="Arial"/>
              <a:buChar char="•"/>
            </a:pPr>
            <a:r>
              <a:rPr lang="en-US" sz="2800" dirty="0" smtClean="0"/>
              <a:t>Voluntary faculty involvement</a:t>
            </a:r>
          </a:p>
          <a:p>
            <a:pPr marL="1435484" lvl="5" indent="-457200">
              <a:spcBef>
                <a:spcPts val="1200"/>
              </a:spcBef>
              <a:buFont typeface="Arial"/>
              <a:buChar char="•"/>
            </a:pPr>
            <a:r>
              <a:rPr lang="en-US" sz="2400" dirty="0" smtClean="0"/>
              <a:t>Collaborative </a:t>
            </a:r>
            <a:r>
              <a:rPr lang="en-US" sz="2400" dirty="0"/>
              <a:t>program </a:t>
            </a:r>
            <a:r>
              <a:rPr lang="en-US" sz="2400" dirty="0" smtClean="0"/>
              <a:t>governance, service, and advising</a:t>
            </a:r>
          </a:p>
          <a:p>
            <a:pPr marL="978343" lvl="3" indent="-457200">
              <a:spcBef>
                <a:spcPts val="1200"/>
              </a:spcBef>
              <a:buFont typeface="Arial"/>
              <a:buChar char="•"/>
            </a:pPr>
            <a:r>
              <a:rPr lang="en-US" sz="2800" dirty="0" smtClean="0"/>
              <a:t>Admission and training of </a:t>
            </a:r>
            <a:r>
              <a:rPr lang="en-US" sz="2800" smtClean="0"/>
              <a:t>Dietrich School </a:t>
            </a:r>
            <a:r>
              <a:rPr lang="en-US" sz="2800" dirty="0" smtClean="0"/>
              <a:t>graduate students</a:t>
            </a:r>
          </a:p>
          <a:p>
            <a:pPr marL="1435484" lvl="5" indent="-457200">
              <a:spcBef>
                <a:spcPts val="1200"/>
              </a:spcBef>
              <a:buFont typeface="Arial"/>
              <a:buChar char="•"/>
            </a:pPr>
            <a:r>
              <a:rPr lang="en-US" sz="2400" dirty="0" smtClean="0"/>
              <a:t>Interdisciplinary, customized curricula</a:t>
            </a:r>
          </a:p>
          <a:p>
            <a:pPr marL="265142" lvl="2" indent="0">
              <a:spcBef>
                <a:spcPts val="1200"/>
              </a:spcBef>
              <a:buNone/>
            </a:pPr>
            <a:endParaRPr lang="en-US" sz="2200" dirty="0" smtClean="0"/>
          </a:p>
          <a:p>
            <a:pPr marL="493713" lvl="2">
              <a:spcBef>
                <a:spcPts val="1200"/>
              </a:spcBef>
            </a:pPr>
            <a:endParaRPr lang="en-US" dirty="0" smtClean="0"/>
          </a:p>
          <a:p>
            <a:pPr marL="0" indent="0">
              <a:spcBef>
                <a:spcPts val="1200"/>
              </a:spcBef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98175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94013" y="202450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09427" y="450911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83567" y="51532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461085" y="566860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4-Point Star 17"/>
          <p:cNvSpPr/>
          <p:nvPr/>
        </p:nvSpPr>
        <p:spPr>
          <a:xfrm rot="2840350">
            <a:off x="3360757" y="2370810"/>
            <a:ext cx="2805238" cy="2552396"/>
          </a:xfrm>
          <a:prstGeom prst="star4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DC6A"/>
                </a:solidFill>
                <a:latin typeface="Calibri"/>
              </a:rPr>
              <a:t>LRDC</a:t>
            </a:r>
          </a:p>
        </p:txBody>
      </p:sp>
      <p:sp>
        <p:nvSpPr>
          <p:cNvPr id="19" name="4-Point Star 18"/>
          <p:cNvSpPr/>
          <p:nvPr/>
        </p:nvSpPr>
        <p:spPr>
          <a:xfrm>
            <a:off x="3401935" y="2464160"/>
            <a:ext cx="2960834" cy="2352529"/>
          </a:xfrm>
          <a:prstGeom prst="star4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DC6A"/>
                </a:solidFill>
                <a:latin typeface="Calibri"/>
              </a:rPr>
              <a:t>ISP</a:t>
            </a:r>
          </a:p>
        </p:txBody>
      </p:sp>
      <p:sp>
        <p:nvSpPr>
          <p:cNvPr id="17" name="Vertical Scroll 16"/>
          <p:cNvSpPr/>
          <p:nvPr/>
        </p:nvSpPr>
        <p:spPr>
          <a:xfrm>
            <a:off x="994657" y="4816689"/>
            <a:ext cx="2306817" cy="907728"/>
          </a:xfrm>
          <a:prstGeom prst="verticalScroll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alibri"/>
              </a:rPr>
              <a:t>Human Language Technologies</a:t>
            </a:r>
            <a:endParaRPr lang="en-US" dirty="0">
              <a:solidFill>
                <a:schemeClr val="tx1"/>
              </a:solidFill>
              <a:latin typeface="Calibri"/>
            </a:endParaRPr>
          </a:p>
        </p:txBody>
      </p:sp>
      <p:sp>
        <p:nvSpPr>
          <p:cNvPr id="20" name="Vertical Scroll 19"/>
          <p:cNvSpPr/>
          <p:nvPr/>
        </p:nvSpPr>
        <p:spPr>
          <a:xfrm>
            <a:off x="3401935" y="929680"/>
            <a:ext cx="2760664" cy="894482"/>
          </a:xfrm>
          <a:prstGeom prst="verticalScroll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alibri"/>
              </a:rPr>
              <a:t>Machine Learning &amp; Decision Making</a:t>
            </a:r>
            <a:endParaRPr lang="en-US" dirty="0">
              <a:solidFill>
                <a:schemeClr val="tx1"/>
              </a:solidFill>
              <a:latin typeface="Calibri"/>
            </a:endParaRPr>
          </a:p>
        </p:txBody>
      </p:sp>
      <p:sp>
        <p:nvSpPr>
          <p:cNvPr id="21" name="Vertical Scroll 20"/>
          <p:cNvSpPr/>
          <p:nvPr/>
        </p:nvSpPr>
        <p:spPr>
          <a:xfrm>
            <a:off x="6461085" y="2003091"/>
            <a:ext cx="2378717" cy="978228"/>
          </a:xfrm>
          <a:prstGeom prst="verticalScroll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alibri"/>
              </a:rPr>
              <a:t>Artificial Intelligence in Education</a:t>
            </a:r>
            <a:endParaRPr lang="en-US" dirty="0">
              <a:solidFill>
                <a:schemeClr val="tx1"/>
              </a:solidFill>
              <a:latin typeface="Calibri"/>
            </a:endParaRPr>
          </a:p>
        </p:txBody>
      </p:sp>
      <p:sp>
        <p:nvSpPr>
          <p:cNvPr id="24" name="Vertical Scroll 23"/>
          <p:cNvSpPr/>
          <p:nvPr/>
        </p:nvSpPr>
        <p:spPr>
          <a:xfrm>
            <a:off x="6878580" y="4304512"/>
            <a:ext cx="1675296" cy="934823"/>
          </a:xfrm>
          <a:prstGeom prst="verticalScroll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alibri"/>
              </a:rPr>
              <a:t>Social Computing</a:t>
            </a:r>
            <a:endParaRPr lang="en-US" dirty="0">
              <a:solidFill>
                <a:schemeClr val="tx1"/>
              </a:solidFill>
              <a:latin typeface="Calibri"/>
            </a:endParaRPr>
          </a:p>
        </p:txBody>
      </p:sp>
      <p:sp>
        <p:nvSpPr>
          <p:cNvPr id="25" name="Vertical Scroll 24"/>
          <p:cNvSpPr/>
          <p:nvPr/>
        </p:nvSpPr>
        <p:spPr>
          <a:xfrm>
            <a:off x="681107" y="2393834"/>
            <a:ext cx="1656640" cy="909592"/>
          </a:xfrm>
          <a:prstGeom prst="verticalScroll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alibri"/>
              </a:rPr>
              <a:t>Biomedical Informatics</a:t>
            </a:r>
            <a:endParaRPr lang="en-US" dirty="0">
              <a:solidFill>
                <a:schemeClr val="tx1"/>
              </a:solidFill>
              <a:latin typeface="Calibri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EC868-E529-0C41-ADCE-007FAE35D0D6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60177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2DA2BF"/>
                </a:solidFill>
                <a:latin typeface="+mj-lt"/>
              </a:rPr>
              <a:t>International Leadership in Applied AI</a:t>
            </a:r>
            <a:endParaRPr lang="en-US" sz="36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292566" y="1037631"/>
            <a:ext cx="27169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i="1" dirty="0" smtClean="0"/>
              <a:t>Outlier detection for patient safety</a:t>
            </a:r>
            <a:endParaRPr lang="en-US" i="1" dirty="0"/>
          </a:p>
        </p:txBody>
      </p:sp>
      <p:sp>
        <p:nvSpPr>
          <p:cNvPr id="8" name="Rectangle 7"/>
          <p:cNvSpPr/>
          <p:nvPr/>
        </p:nvSpPr>
        <p:spPr>
          <a:xfrm>
            <a:off x="6079473" y="5437772"/>
            <a:ext cx="293355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i="1" dirty="0" smtClean="0"/>
              <a:t>Visualization </a:t>
            </a:r>
            <a:r>
              <a:rPr lang="en-US" i="1" dirty="0"/>
              <a:t>of </a:t>
            </a:r>
            <a:r>
              <a:rPr lang="en-US" i="1" dirty="0" smtClean="0"/>
              <a:t>information dispersion </a:t>
            </a:r>
            <a:r>
              <a:rPr lang="en-US" i="1" dirty="0"/>
              <a:t>in social media</a:t>
            </a:r>
          </a:p>
        </p:txBody>
      </p:sp>
      <p:sp>
        <p:nvSpPr>
          <p:cNvPr id="9" name="Rectangle 8"/>
          <p:cNvSpPr/>
          <p:nvPr/>
        </p:nvSpPr>
        <p:spPr>
          <a:xfrm>
            <a:off x="43356" y="1376921"/>
            <a:ext cx="330147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i="1" dirty="0" smtClean="0"/>
              <a:t>Big data to knowledge via causal discovery</a:t>
            </a:r>
          </a:p>
        </p:txBody>
      </p:sp>
      <p:sp>
        <p:nvSpPr>
          <p:cNvPr id="10" name="Rectangle 9"/>
          <p:cNvSpPr/>
          <p:nvPr/>
        </p:nvSpPr>
        <p:spPr>
          <a:xfrm>
            <a:off x="43356" y="3981346"/>
            <a:ext cx="36489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i="1" dirty="0" smtClean="0"/>
              <a:t>Opinion mining to discover points of view</a:t>
            </a:r>
            <a:endParaRPr lang="en-US" i="1" dirty="0"/>
          </a:p>
        </p:txBody>
      </p:sp>
      <p:sp>
        <p:nvSpPr>
          <p:cNvPr id="12" name="Rectangle 11"/>
          <p:cNvSpPr/>
          <p:nvPr/>
        </p:nvSpPr>
        <p:spPr>
          <a:xfrm>
            <a:off x="6362769" y="3178180"/>
            <a:ext cx="278123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i="1" dirty="0" smtClean="0"/>
              <a:t>Teaching argumentation with AI and peer review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604468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0" grpId="0" animBg="1"/>
      <p:bldP spid="21" grpId="0" animBg="1"/>
      <p:bldP spid="24" grpId="0" animBg="1"/>
      <p:bldP spid="25" grpId="0" animBg="1"/>
      <p:bldP spid="4" grpId="0"/>
      <p:bldP spid="8" grpId="0"/>
      <p:bldP spid="9" grpId="0"/>
      <p:bldP spid="10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10277B-A26C-43E2-952C-B010C6073536}" type="slidenum">
              <a:rPr lang="en-US" smtClean="0">
                <a:solidFill>
                  <a:prstClr val="black"/>
                </a:solidFill>
                <a:latin typeface="Lucida Sans Unicode"/>
              </a:rPr>
              <a:pPr>
                <a:defRPr/>
              </a:pPr>
              <a:t>6</a:t>
            </a:fld>
            <a:endParaRPr lang="en-US" dirty="0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2DA2BF"/>
                </a:solidFill>
              </a:rPr>
              <a:t>ISP Students</a:t>
            </a:r>
            <a:endParaRPr lang="en-US" sz="4000" dirty="0">
              <a:solidFill>
                <a:srgbClr val="2DA2B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" y="1143000"/>
            <a:ext cx="9144000" cy="5715000"/>
          </a:xfrm>
        </p:spPr>
        <p:txBody>
          <a:bodyPr>
            <a:normAutofit fontScale="92500"/>
          </a:bodyPr>
          <a:lstStyle/>
          <a:p>
            <a:pPr marL="201201" indent="-457200">
              <a:spcBef>
                <a:spcPts val="1200"/>
              </a:spcBef>
              <a:buFont typeface="Arial"/>
              <a:buChar char="•"/>
            </a:pPr>
            <a:r>
              <a:rPr lang="en-US" sz="3000" dirty="0" smtClean="0"/>
              <a:t>21 Current Graduate Students (20 PhD, 1 MS)</a:t>
            </a:r>
          </a:p>
          <a:p>
            <a:pPr marL="891471" lvl="3" indent="-342900">
              <a:spcBef>
                <a:spcPts val="1200"/>
              </a:spcBef>
              <a:buFont typeface="Arial"/>
              <a:buChar char="•"/>
            </a:pPr>
            <a:r>
              <a:rPr lang="en-US" dirty="0" smtClean="0"/>
              <a:t>High diversity for STEM (43% female)</a:t>
            </a:r>
          </a:p>
          <a:p>
            <a:pPr marL="201201" indent="-457200">
              <a:spcBef>
                <a:spcPts val="1200"/>
              </a:spcBef>
              <a:buFont typeface="Arial"/>
              <a:buChar char="•"/>
            </a:pPr>
            <a:r>
              <a:rPr lang="en-US" sz="3000" dirty="0" smtClean="0"/>
              <a:t>Research Oriented (only fellowships and GSRs) </a:t>
            </a:r>
          </a:p>
          <a:p>
            <a:pPr marL="777142" lvl="3">
              <a:spcBef>
                <a:spcPts val="1200"/>
              </a:spcBef>
            </a:pPr>
            <a:r>
              <a:rPr lang="en-US" dirty="0" smtClean="0"/>
              <a:t>Advanced Distributed Learning Lab (DOD)</a:t>
            </a:r>
          </a:p>
          <a:p>
            <a:pPr marL="777142" lvl="3">
              <a:spcBef>
                <a:spcPts val="600"/>
              </a:spcBef>
            </a:pPr>
            <a:r>
              <a:rPr lang="en-US" dirty="0" smtClean="0"/>
              <a:t>Advanced Research and Development Agency (ARDA)</a:t>
            </a:r>
          </a:p>
          <a:p>
            <a:pPr marL="777142" lvl="3">
              <a:spcBef>
                <a:spcPts val="600"/>
              </a:spcBef>
            </a:pPr>
            <a:r>
              <a:rPr lang="en-US" dirty="0" smtClean="0"/>
              <a:t>Air Force Office for Scientific Research (AFOSR)</a:t>
            </a:r>
          </a:p>
          <a:p>
            <a:pPr marL="777142" lvl="3">
              <a:spcBef>
                <a:spcPts val="600"/>
              </a:spcBef>
            </a:pPr>
            <a:r>
              <a:rPr lang="en-US" dirty="0" smtClean="0"/>
              <a:t>Army Research Office (ARO)</a:t>
            </a:r>
          </a:p>
          <a:p>
            <a:pPr marL="777142" lvl="3">
              <a:spcBef>
                <a:spcPts val="600"/>
              </a:spcBef>
            </a:pPr>
            <a:r>
              <a:rPr lang="en-US" dirty="0" smtClean="0"/>
              <a:t>Defense Advanced Research Projects Agency (DARPA)</a:t>
            </a:r>
          </a:p>
          <a:p>
            <a:pPr marL="777142" lvl="3">
              <a:spcBef>
                <a:spcPts val="600"/>
              </a:spcBef>
            </a:pPr>
            <a:r>
              <a:rPr lang="en-US" dirty="0" smtClean="0"/>
              <a:t>Department of Homeland Security (DHS)</a:t>
            </a:r>
          </a:p>
          <a:p>
            <a:pPr marL="777142" lvl="3">
              <a:spcBef>
                <a:spcPts val="600"/>
              </a:spcBef>
            </a:pPr>
            <a:r>
              <a:rPr lang="en-US" dirty="0" smtClean="0"/>
              <a:t>Institute for Defense Analysis (IDA)</a:t>
            </a:r>
          </a:p>
          <a:p>
            <a:pPr marL="777142" lvl="3">
              <a:spcBef>
                <a:spcPts val="600"/>
              </a:spcBef>
            </a:pPr>
            <a:r>
              <a:rPr lang="en-US" dirty="0" smtClean="0"/>
              <a:t>Institute for Education Sciences (IES)</a:t>
            </a:r>
          </a:p>
          <a:p>
            <a:pPr marL="777142" lvl="3">
              <a:spcBef>
                <a:spcPts val="600"/>
              </a:spcBef>
            </a:pPr>
            <a:r>
              <a:rPr lang="en-US" dirty="0" smtClean="0"/>
              <a:t>National </a:t>
            </a:r>
            <a:r>
              <a:rPr lang="en-US" dirty="0"/>
              <a:t>Institutes of Health </a:t>
            </a:r>
            <a:r>
              <a:rPr lang="en-US" dirty="0" smtClean="0"/>
              <a:t>(NIH)</a:t>
            </a:r>
          </a:p>
          <a:p>
            <a:pPr marL="777142" lvl="3">
              <a:spcBef>
                <a:spcPts val="600"/>
              </a:spcBef>
            </a:pPr>
            <a:r>
              <a:rPr lang="en-US" dirty="0" smtClean="0"/>
              <a:t>National Science Foundation (NSF)</a:t>
            </a:r>
          </a:p>
          <a:p>
            <a:pPr marL="777142" lvl="3">
              <a:spcBef>
                <a:spcPts val="600"/>
              </a:spcBef>
            </a:pPr>
            <a:r>
              <a:rPr lang="en-US" dirty="0" smtClean="0"/>
              <a:t>Office of Naval Research (ONR)  </a:t>
            </a:r>
          </a:p>
          <a:p>
            <a:pPr marL="265142" lvl="2" indent="0">
              <a:spcBef>
                <a:spcPts val="600"/>
              </a:spcBef>
              <a:buNone/>
            </a:pPr>
            <a:endParaRPr lang="en-US" dirty="0"/>
          </a:p>
          <a:p>
            <a:pPr marL="1005712" lvl="4">
              <a:spcBef>
                <a:spcPts val="600"/>
              </a:spcBef>
            </a:pPr>
            <a:endParaRPr lang="en-US" dirty="0" smtClean="0"/>
          </a:p>
          <a:p>
            <a:pPr marL="777142" lvl="3">
              <a:spcBef>
                <a:spcPts val="1200"/>
              </a:spcBef>
            </a:pPr>
            <a:endParaRPr lang="en-US" dirty="0" smtClean="0"/>
          </a:p>
          <a:p>
            <a:pPr marL="777142" lvl="3">
              <a:spcBef>
                <a:spcPts val="1200"/>
              </a:spcBef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46129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10277B-A26C-43E2-952C-B010C6073536}" type="slidenum">
              <a:rPr lang="en-US" smtClean="0">
                <a:solidFill>
                  <a:prstClr val="black"/>
                </a:solidFill>
                <a:latin typeface="Lucida Sans Unicode"/>
              </a:rPr>
              <a:pPr>
                <a:defRPr/>
              </a:pPr>
              <a:t>7</a:t>
            </a:fld>
            <a:endParaRPr lang="en-US" dirty="0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2DA2BF"/>
                </a:solidFill>
              </a:rPr>
              <a:t>ISP Student Achievements</a:t>
            </a:r>
            <a:endParaRPr lang="en-US" sz="4000" dirty="0">
              <a:solidFill>
                <a:srgbClr val="2DA2B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261947"/>
            <a:ext cx="9144000" cy="5339726"/>
          </a:xfrm>
        </p:spPr>
        <p:txBody>
          <a:bodyPr>
            <a:normAutofit fontScale="92500" lnSpcReduction="10000"/>
          </a:bodyPr>
          <a:lstStyle/>
          <a:p>
            <a:pPr marL="484628" lvl="1" indent="-457200">
              <a:spcBef>
                <a:spcPts val="1200"/>
              </a:spcBef>
              <a:buFont typeface="Arial"/>
              <a:buChar char="•"/>
            </a:pPr>
            <a:r>
              <a:rPr lang="en-US" sz="2800" dirty="0" smtClean="0"/>
              <a:t>Numerous best paper awards (spanning multiple research areas)</a:t>
            </a:r>
          </a:p>
          <a:p>
            <a:pPr marL="484628" lvl="1" indent="-457200">
              <a:spcBef>
                <a:spcPts val="1200"/>
              </a:spcBef>
              <a:buFont typeface="Arial"/>
              <a:buChar char="•"/>
            </a:pPr>
            <a:r>
              <a:rPr lang="en-US" sz="2800" dirty="0" smtClean="0"/>
              <a:t>Excellent alumni placement, e.g.,</a:t>
            </a:r>
            <a:endParaRPr lang="en-US" sz="3200" dirty="0" smtClean="0"/>
          </a:p>
          <a:p>
            <a:pPr marL="777142" lvl="3">
              <a:spcBef>
                <a:spcPts val="1200"/>
              </a:spcBef>
            </a:pPr>
            <a:r>
              <a:rPr lang="en-US" b="1" u="sng" dirty="0" smtClean="0"/>
              <a:t>Academic (US)</a:t>
            </a:r>
            <a:r>
              <a:rPr lang="en-US" b="1" dirty="0" smtClean="0"/>
              <a:t>: </a:t>
            </a:r>
            <a:r>
              <a:rPr lang="en-US" dirty="0" smtClean="0"/>
              <a:t>Boston University, Carnegie Mellon University, Florida International University, New York University, North Carolina State University, Queens College/City University of New York, University of Arkansas, University of New Mexico, University of Pittsburgh, University of Southern California …</a:t>
            </a:r>
          </a:p>
          <a:p>
            <a:pPr marL="777142" lvl="3">
              <a:spcBef>
                <a:spcPts val="1200"/>
              </a:spcBef>
            </a:pPr>
            <a:r>
              <a:rPr lang="en-US" b="1" u="sng" dirty="0"/>
              <a:t>Academic </a:t>
            </a:r>
            <a:r>
              <a:rPr lang="en-US" b="1" u="sng" dirty="0" smtClean="0"/>
              <a:t>(International)</a:t>
            </a:r>
            <a:r>
              <a:rPr lang="en-US" b="1" dirty="0"/>
              <a:t>: </a:t>
            </a:r>
            <a:r>
              <a:rPr lang="en-US" dirty="0" smtClean="0"/>
              <a:t>Al </a:t>
            </a:r>
            <a:r>
              <a:rPr lang="en-US" dirty="0" err="1" smtClean="0"/>
              <a:t>Akhawayn</a:t>
            </a:r>
            <a:r>
              <a:rPr lang="en-US" dirty="0" smtClean="0"/>
              <a:t> University</a:t>
            </a:r>
            <a:r>
              <a:rPr lang="en-US" b="1" dirty="0" smtClean="0"/>
              <a:t>, </a:t>
            </a:r>
            <a:r>
              <a:rPr lang="en-US" dirty="0" smtClean="0"/>
              <a:t>University </a:t>
            </a:r>
            <a:r>
              <a:rPr lang="en-US" dirty="0"/>
              <a:t>of British Columbia, University of </a:t>
            </a:r>
            <a:r>
              <a:rPr lang="en-US" dirty="0" smtClean="0"/>
              <a:t>Crete …</a:t>
            </a:r>
          </a:p>
          <a:p>
            <a:pPr marL="777142" lvl="3">
              <a:spcBef>
                <a:spcPts val="1200"/>
              </a:spcBef>
            </a:pPr>
            <a:r>
              <a:rPr lang="en-US" b="1" u="sng" dirty="0" smtClean="0"/>
              <a:t>Government/Non-Profit</a:t>
            </a:r>
            <a:r>
              <a:rPr lang="en-US" b="1" dirty="0" smtClean="0"/>
              <a:t>:</a:t>
            </a:r>
            <a:r>
              <a:rPr lang="en-US" dirty="0" smtClean="0"/>
              <a:t> Food and Drug Administration, Institute for Defense Analyses, NASA, National Library of Medicine …</a:t>
            </a:r>
          </a:p>
          <a:p>
            <a:pPr marL="777142" lvl="3">
              <a:spcBef>
                <a:spcPts val="1200"/>
              </a:spcBef>
            </a:pPr>
            <a:r>
              <a:rPr lang="en-US" b="1" u="sng" dirty="0" smtClean="0"/>
              <a:t>Industrial</a:t>
            </a:r>
            <a:r>
              <a:rPr lang="en-US" b="1" dirty="0" smtClean="0"/>
              <a:t>:</a:t>
            </a:r>
            <a:r>
              <a:rPr lang="en-US" dirty="0" smtClean="0"/>
              <a:t>  Amazon, BBN Technologies, Boeing, Carnegie Learning, Google, HRL Laboratories, </a:t>
            </a:r>
            <a:r>
              <a:rPr lang="en-US" dirty="0" err="1" smtClean="0"/>
              <a:t>Hulu</a:t>
            </a:r>
            <a:r>
              <a:rPr lang="en-US" dirty="0" smtClean="0"/>
              <a:t>, IBM, MDT Software, Pearson, SAS, Technicolor Research Center, Two Sigma Investments, Yahoo …</a:t>
            </a:r>
          </a:p>
          <a:p>
            <a:pPr marL="265142" lvl="2" indent="0">
              <a:spcBef>
                <a:spcPts val="1200"/>
              </a:spcBef>
              <a:buNone/>
            </a:pPr>
            <a:endParaRPr lang="en-US" dirty="0"/>
          </a:p>
          <a:p>
            <a:pPr marL="1005712" lvl="4">
              <a:spcBef>
                <a:spcPts val="1200"/>
              </a:spcBef>
            </a:pPr>
            <a:endParaRPr lang="en-US" dirty="0" smtClean="0"/>
          </a:p>
          <a:p>
            <a:pPr marL="777142" lvl="3">
              <a:spcBef>
                <a:spcPts val="1200"/>
              </a:spcBef>
            </a:pPr>
            <a:endParaRPr lang="en-US" dirty="0" smtClean="0"/>
          </a:p>
          <a:p>
            <a:pPr marL="777142" lvl="3">
              <a:spcBef>
                <a:spcPts val="1200"/>
              </a:spcBef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0244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115043"/>
            <a:ext cx="9143999" cy="4786721"/>
          </a:xfrm>
        </p:spPr>
        <p:txBody>
          <a:bodyPr>
            <a:normAutofit fontScale="92500" lnSpcReduction="10000"/>
          </a:bodyPr>
          <a:lstStyle/>
          <a:p>
            <a:pPr marL="566928" indent="-457200">
              <a:buFont typeface="Arial"/>
              <a:buChar char="•"/>
            </a:pPr>
            <a:r>
              <a:rPr lang="en-US" sz="3200" dirty="0" smtClean="0">
                <a:solidFill>
                  <a:srgbClr val="000000"/>
                </a:solidFill>
                <a:latin typeface="Lucida Sans Unicode" panose="020B0602030504020204" pitchFamily="34" charset="0"/>
              </a:rPr>
              <a:t>Applied AI </a:t>
            </a:r>
            <a:r>
              <a:rPr lang="en-US" sz="3200" dirty="0">
                <a:solidFill>
                  <a:srgbClr val="000000"/>
                </a:solidFill>
                <a:latin typeface="Lucida Sans Unicode" panose="020B0602030504020204" pitchFamily="34" charset="0"/>
              </a:rPr>
              <a:t>is at the vanguard of </a:t>
            </a:r>
            <a:r>
              <a:rPr lang="en-US" sz="3200" dirty="0" smtClean="0">
                <a:solidFill>
                  <a:srgbClr val="000000"/>
                </a:solidFill>
                <a:latin typeface="Lucida Sans Unicode" panose="020B0602030504020204" pitchFamily="34" charset="0"/>
              </a:rPr>
              <a:t>computing</a:t>
            </a:r>
          </a:p>
          <a:p>
            <a:pPr marL="566928" indent="-457200">
              <a:buFont typeface="Arial"/>
              <a:buChar char="•"/>
            </a:pPr>
            <a:endParaRPr lang="en-US" sz="3200" dirty="0">
              <a:solidFill>
                <a:srgbClr val="000000"/>
              </a:solidFill>
              <a:latin typeface="Lucida Sans Unicode" panose="020B0602030504020204" pitchFamily="34" charset="0"/>
            </a:endParaRPr>
          </a:p>
          <a:p>
            <a:pPr marL="566928" indent="-457200">
              <a:buFont typeface="Arial"/>
              <a:buChar char="•"/>
            </a:pPr>
            <a:r>
              <a:rPr lang="en-US" sz="3200" dirty="0" smtClean="0">
                <a:solidFill>
                  <a:srgbClr val="000000"/>
                </a:solidFill>
                <a:latin typeface="Lucida Sans Unicode" panose="020B0602030504020204" pitchFamily="34" charset="0"/>
              </a:rPr>
              <a:t>ISP is an interdisciplinary center for University collaboration in Applied AI</a:t>
            </a:r>
          </a:p>
          <a:p>
            <a:pPr marL="566928" indent="-457200">
              <a:buFont typeface="Arial"/>
              <a:buChar char="•"/>
            </a:pPr>
            <a:endParaRPr lang="en-US" sz="3200" dirty="0" smtClean="0">
              <a:solidFill>
                <a:srgbClr val="000000"/>
              </a:solidFill>
              <a:latin typeface="Lucida Sans Unicode" panose="020B0602030504020204" pitchFamily="34" charset="0"/>
            </a:endParaRPr>
          </a:p>
          <a:p>
            <a:pPr marL="946341" lvl="2" indent="-342900">
              <a:spcAft>
                <a:spcPts val="600"/>
              </a:spcAft>
              <a:buFont typeface="Arial"/>
              <a:buChar char="•"/>
            </a:pPr>
            <a:r>
              <a:rPr lang="en-US" sz="2400" dirty="0" smtClean="0"/>
              <a:t>Faculty </a:t>
            </a:r>
            <a:r>
              <a:rPr lang="en-US" sz="2400" dirty="0"/>
              <a:t>and student </a:t>
            </a:r>
            <a:r>
              <a:rPr lang="en-US" sz="2400" dirty="0" smtClean="0"/>
              <a:t>excellence</a:t>
            </a:r>
          </a:p>
          <a:p>
            <a:pPr marL="946341" lvl="2" indent="-342900">
              <a:spcAft>
                <a:spcPts val="600"/>
              </a:spcAft>
              <a:buFont typeface="Arial"/>
              <a:buChar char="•"/>
            </a:pPr>
            <a:r>
              <a:rPr lang="en-US" sz="2400" dirty="0" smtClean="0"/>
              <a:t>Cutting </a:t>
            </a:r>
            <a:r>
              <a:rPr lang="en-US" sz="2400" dirty="0"/>
              <a:t>edge </a:t>
            </a:r>
            <a:r>
              <a:rPr lang="en-US" sz="2400" dirty="0" smtClean="0"/>
              <a:t>and </a:t>
            </a:r>
            <a:r>
              <a:rPr lang="en-US" sz="2400" dirty="0"/>
              <a:t>impactful </a:t>
            </a:r>
            <a:r>
              <a:rPr lang="en-US" sz="2400" dirty="0" smtClean="0"/>
              <a:t>research</a:t>
            </a:r>
          </a:p>
          <a:p>
            <a:pPr marL="946341" lvl="2" indent="-342900">
              <a:spcAft>
                <a:spcPts val="600"/>
              </a:spcAft>
              <a:buFont typeface="Arial"/>
              <a:buChar char="•"/>
            </a:pPr>
            <a:r>
              <a:rPr lang="en-US" sz="2400" dirty="0" smtClean="0"/>
              <a:t>Training of future leaders in research and education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sz="3200" dirty="0"/>
              <a:t> </a:t>
            </a:r>
            <a:r>
              <a:rPr lang="en-US" sz="3200" i="1" dirty="0" err="1" smtClean="0"/>
              <a:t>www.isp.pitt.edu</a:t>
            </a:r>
            <a:endParaRPr lang="en-US" sz="32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1BC328-24E1-4C69-874A-83D788619633}" type="slidenum">
              <a:rPr lang="en-US" smtClean="0">
                <a:solidFill>
                  <a:prstClr val="black"/>
                </a:solidFill>
                <a:latin typeface="Lucida Sans Unicode"/>
              </a:rPr>
              <a:pPr>
                <a:defRPr/>
              </a:pPr>
              <a:t>8</a:t>
            </a:fld>
            <a:endParaRPr lang="en-US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2DA2BF"/>
                </a:solidFill>
              </a:rPr>
              <a:t>Summary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334635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_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1832</TotalTime>
  <Words>543</Words>
  <Application>Microsoft Macintosh PowerPoint</Application>
  <PresentationFormat>On-screen Show (4:3)</PresentationFormat>
  <Paragraphs>97</Paragraphs>
  <Slides>8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3_Concourse</vt:lpstr>
      <vt:lpstr>Intelligent Systems Program (ISP)  Established 1987  Profs. Diane Litman &amp; Janyce Wiebe Co-Directors </vt:lpstr>
      <vt:lpstr>What is the ISP?</vt:lpstr>
      <vt:lpstr>ISP Faculty</vt:lpstr>
      <vt:lpstr>Faculty and the Dietrich School</vt:lpstr>
      <vt:lpstr>PowerPoint Presentation</vt:lpstr>
      <vt:lpstr>ISP Students</vt:lpstr>
      <vt:lpstr>ISP Student Achievements</vt:lpstr>
      <vt:lpstr>Summary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Cognitive Neuroscience</dc:title>
  <dc:creator>Charles Perfetti</dc:creator>
  <cp:lastModifiedBy>Diane Litman</cp:lastModifiedBy>
  <cp:revision>127</cp:revision>
  <dcterms:created xsi:type="dcterms:W3CDTF">2014-10-22T14:17:56Z</dcterms:created>
  <dcterms:modified xsi:type="dcterms:W3CDTF">2014-11-29T17:01:19Z</dcterms:modified>
</cp:coreProperties>
</file>